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4" r:id="rId2"/>
    <p:sldMasterId id="2147483662" r:id="rId3"/>
    <p:sldMasterId id="2147483663" r:id="rId4"/>
    <p:sldMasterId id="2147483664" r:id="rId5"/>
    <p:sldMasterId id="2147483665" r:id="rId6"/>
    <p:sldMasterId id="2147483666" r:id="rId7"/>
    <p:sldMasterId id="2147483667" r:id="rId8"/>
    <p:sldMasterId id="2147483668" r:id="rId9"/>
    <p:sldMasterId id="2147483669" r:id="rId10"/>
    <p:sldMasterId id="2147483670" r:id="rId11"/>
    <p:sldMasterId id="2147483671" r:id="rId12"/>
    <p:sldMasterId id="2147483672" r:id="rId13"/>
    <p:sldMasterId id="2147483673" r:id="rId14"/>
    <p:sldMasterId id="2147483674" r:id="rId15"/>
    <p:sldMasterId id="2147483675" r:id="rId16"/>
    <p:sldMasterId id="2147483676" r:id="rId17"/>
    <p:sldMasterId id="2147483677" r:id="rId18"/>
    <p:sldMasterId id="2147483678" r:id="rId19"/>
    <p:sldMasterId id="2147483679" r:id="rId20"/>
    <p:sldMasterId id="2147483680" r:id="rId21"/>
    <p:sldMasterId id="2147483681" r:id="rId22"/>
    <p:sldMasterId id="2147483682" r:id="rId23"/>
    <p:sldMasterId id="2147483683" r:id="rId24"/>
    <p:sldMasterId id="2147483684" r:id="rId25"/>
    <p:sldMasterId id="2147483685" r:id="rId26"/>
    <p:sldMasterId id="2147483686" r:id="rId27"/>
    <p:sldMasterId id="2147483687" r:id="rId28"/>
    <p:sldMasterId id="2147483688" r:id="rId29"/>
    <p:sldMasterId id="2147483689" r:id="rId30"/>
    <p:sldMasterId id="2147483690" r:id="rId31"/>
    <p:sldMasterId id="2147483691" r:id="rId32"/>
    <p:sldMasterId id="2147483692" r:id="rId33"/>
  </p:sldMasterIdLst>
  <p:notesMasterIdLst>
    <p:notesMasterId r:id="rId51"/>
  </p:notesMasterIdLst>
  <p:sldIdLst>
    <p:sldId id="453" r:id="rId34"/>
    <p:sldId id="464" r:id="rId35"/>
    <p:sldId id="465" r:id="rId36"/>
    <p:sldId id="466" r:id="rId37"/>
    <p:sldId id="467" r:id="rId38"/>
    <p:sldId id="468" r:id="rId39"/>
    <p:sldId id="469" r:id="rId40"/>
    <p:sldId id="470" r:id="rId41"/>
    <p:sldId id="471" r:id="rId42"/>
    <p:sldId id="472" r:id="rId43"/>
    <p:sldId id="473" r:id="rId44"/>
    <p:sldId id="474" r:id="rId45"/>
    <p:sldId id="450" r:id="rId46"/>
    <p:sldId id="451" r:id="rId47"/>
    <p:sldId id="452" r:id="rId48"/>
    <p:sldId id="459" r:id="rId49"/>
    <p:sldId id="454" r:id="rId50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99" y="6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8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50" Type="http://schemas.openxmlformats.org/officeDocument/2006/relationships/slide" Target="slides/slide17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7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1041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M51, 4000 x 2776 pixels</a:t>
            </a:r>
          </a:p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credit: NASA/ESA/Hubble Space Telescope(STScI/AURA)</a:t>
            </a:r>
          </a:p>
        </p:txBody>
      </p:sp>
    </p:spTree>
    <p:extLst>
      <p:ext uri="{BB962C8B-B14F-4D97-AF65-F5344CB8AC3E}">
        <p14:creationId xmlns:p14="http://schemas.microsoft.com/office/powerpoint/2010/main" val="3598748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93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39688">
              <a:spcBef>
                <a:spcPts val="413"/>
              </a:spcBef>
            </a:pPr>
            <a:r>
              <a:rPr lang="en-US" alt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Andromeda Galaxy</a:t>
            </a:r>
          </a:p>
          <a:p>
            <a:pPr marL="39688">
              <a:spcBef>
                <a:spcPts val="413"/>
              </a:spcBef>
            </a:pPr>
            <a:r>
              <a:rPr lang="en-US" alt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credit: Adam Evans, Creative Commons Attribution</a:t>
            </a:r>
          </a:p>
          <a:p>
            <a:pPr marL="39688">
              <a:spcBef>
                <a:spcPts val="413"/>
              </a:spcBef>
            </a:pPr>
            <a:r>
              <a:rPr lang="en-US" alt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1433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Sun’s parent giant molecular cloud was polluted with aluminum-26 from the Wolf-Rayet winds of many nearby supermassive stars.</a:t>
            </a:r>
          </a:p>
          <a:p>
            <a:pPr marL="42863">
              <a:spcBef>
                <a:spcPts val="438"/>
              </a:spcBef>
            </a:pPr>
            <a:endParaRPr lang="en-US" alt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r>
              <a:rPr lang="en-US" altLang="en-US" sz="5400">
                <a:solidFill>
                  <a:srgbClr val="000000"/>
                </a:solidFill>
                <a:latin typeface="Arial" panose="020B0604020202020204" pitchFamily="34" charset="0"/>
                <a:ea typeface="Lucida Grande" charset="0"/>
                <a:cs typeface="Lucida Grande" charset="0"/>
                <a:sym typeface="Arial" panose="020B0604020202020204" pitchFamily="34" charset="0"/>
              </a:rPr>
              <a:t>Aluminum-26 thermally processed the planetesimals from which Earth formed. This processing drove off volatiles from the primordial Earth.</a:t>
            </a:r>
          </a:p>
        </p:txBody>
      </p:sp>
    </p:spTree>
    <p:extLst>
      <p:ext uri="{BB962C8B-B14F-4D97-AF65-F5344CB8AC3E}">
        <p14:creationId xmlns:p14="http://schemas.microsoft.com/office/powerpoint/2010/main" val="19009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Emerging solar system gained many other life-critical elements from 3-4 different nearby supernova eruptions and from many nearby asymptotic giant branch stars.</a:t>
            </a:r>
          </a:p>
          <a:p>
            <a:pPr marL="42863">
              <a:spcBef>
                <a:spcPts val="438"/>
              </a:spcBef>
            </a:pPr>
            <a:endParaRPr lang="en-US" alt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altLang="en-US" sz="54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57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But, recent discoveries of Earth-sized planets reveal that Earth-like planets will be far too water-rich for advanced life—at least 10% water and possibly up to 50% water. </a:t>
            </a:r>
          </a:p>
          <a:p>
            <a:pPr marL="42863">
              <a:spcBef>
                <a:spcPts val="438"/>
              </a:spcBef>
            </a:pPr>
            <a:endParaRPr lang="en-US" altLang="en-US" sz="5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r>
              <a:rPr lang="en-US" altLang="en-US" sz="5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Earth’s water content is just 0.03%. How did Earth lose most of its water?</a:t>
            </a:r>
          </a:p>
          <a:p>
            <a:pPr marL="42863">
              <a:spcBef>
                <a:spcPts val="438"/>
              </a:spcBef>
            </a:pPr>
            <a:endParaRPr lang="en-US" altLang="en-US" sz="50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altLang="en-US" sz="50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altLang="en-US" sz="50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altLang="en-US" sz="5000">
              <a:solidFill>
                <a:srgbClr val="000000"/>
              </a:solidFill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marL="42863">
              <a:spcBef>
                <a:spcPts val="438"/>
              </a:spcBef>
            </a:pPr>
            <a:endParaRPr lang="en-US" altLang="en-US" sz="5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5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NGC 1073</a:t>
            </a:r>
          </a:p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credit: NASA/ESA/Hubble Space Telescope</a:t>
            </a:r>
          </a:p>
        </p:txBody>
      </p:sp>
    </p:spTree>
    <p:extLst>
      <p:ext uri="{BB962C8B-B14F-4D97-AF65-F5344CB8AC3E}">
        <p14:creationId xmlns:p14="http://schemas.microsoft.com/office/powerpoint/2010/main" val="3001935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NGC 6217</a:t>
            </a:r>
          </a:p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credit: NASA/ESA/Hubble SM4 ERO Team</a:t>
            </a:r>
          </a:p>
        </p:txBody>
      </p:sp>
    </p:spTree>
    <p:extLst>
      <p:ext uri="{BB962C8B-B14F-4D97-AF65-F5344CB8AC3E}">
        <p14:creationId xmlns:p14="http://schemas.microsoft.com/office/powerpoint/2010/main" val="2950572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 83</a:t>
            </a:r>
          </a:p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credit: NASA/ESA/Hubble Heritage Team (STScI/AURA)</a:t>
            </a:r>
          </a:p>
        </p:txBody>
      </p:sp>
    </p:spTree>
    <p:extLst>
      <p:ext uri="{BB962C8B-B14F-4D97-AF65-F5344CB8AC3E}">
        <p14:creationId xmlns:p14="http://schemas.microsoft.com/office/powerpoint/2010/main" val="3449083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NGC 908</a:t>
            </a:r>
          </a:p>
        </p:txBody>
      </p:sp>
    </p:spTree>
    <p:extLst>
      <p:ext uri="{BB962C8B-B14F-4D97-AF65-F5344CB8AC3E}">
        <p14:creationId xmlns:p14="http://schemas.microsoft.com/office/powerpoint/2010/main" val="2584258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center of the active galaxy NGC 1097</a:t>
            </a:r>
          </a:p>
        </p:txBody>
      </p:sp>
    </p:spTree>
    <p:extLst>
      <p:ext uri="{BB962C8B-B14F-4D97-AF65-F5344CB8AC3E}">
        <p14:creationId xmlns:p14="http://schemas.microsoft.com/office/powerpoint/2010/main" val="2358092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NGC 4921 in the Coma Cluster about 310 million light years away</a:t>
            </a:r>
          </a:p>
          <a:p>
            <a:pPr marL="42863">
              <a:spcBef>
                <a:spcPts val="438"/>
              </a:spcBef>
            </a:pPr>
            <a:r>
              <a:rPr lang="en-US" alt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credit: NASA, ESA, Hubble Heritage Archive </a:t>
            </a:r>
          </a:p>
        </p:txBody>
      </p:sp>
    </p:spTree>
    <p:extLst>
      <p:ext uri="{BB962C8B-B14F-4D97-AF65-F5344CB8AC3E}">
        <p14:creationId xmlns:p14="http://schemas.microsoft.com/office/powerpoint/2010/main" val="2902422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NGC 1232</a:t>
            </a:r>
          </a:p>
        </p:txBody>
      </p:sp>
    </p:spTree>
    <p:extLst>
      <p:ext uri="{BB962C8B-B14F-4D97-AF65-F5344CB8AC3E}">
        <p14:creationId xmlns:p14="http://schemas.microsoft.com/office/powerpoint/2010/main" val="3767833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NGC 1232</a:t>
            </a:r>
          </a:p>
          <a:p>
            <a:pPr marL="42863">
              <a:spcBef>
                <a:spcPts val="438"/>
              </a:spcBef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credit: ESO, FORS</a:t>
            </a:r>
          </a:p>
        </p:txBody>
      </p:sp>
    </p:spTree>
    <p:extLst>
      <p:ext uri="{BB962C8B-B14F-4D97-AF65-F5344CB8AC3E}">
        <p14:creationId xmlns:p14="http://schemas.microsoft.com/office/powerpoint/2010/main" val="8137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340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39048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068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7789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72136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7862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7888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1035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499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16563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95049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636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1304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5997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1218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8456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550900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76800"/>
            <a:ext cx="249555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4876800"/>
            <a:ext cx="249555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730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23741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5365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608773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22956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5781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7816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8656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45025" y="1384300"/>
            <a:ext cx="1285875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84300"/>
            <a:ext cx="3705225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9554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6216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718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81708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8013700"/>
            <a:ext cx="5638800" cy="156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13700"/>
            <a:ext cx="5638800" cy="156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62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7837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61531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39922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54370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5139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82437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2252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6807200"/>
            <a:ext cx="2857500" cy="276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6807200"/>
            <a:ext cx="8420100" cy="2768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68229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0419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0972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5785669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4864100"/>
            <a:ext cx="557530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4864100"/>
            <a:ext cx="5575300" cy="3009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3023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5207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37462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35719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6728789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438890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76224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49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1371600"/>
            <a:ext cx="2825750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1371600"/>
            <a:ext cx="8324850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170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97887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48646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668498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39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8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873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72738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9749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76421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94881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16179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831505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0620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1919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02501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88186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996679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43509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745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44957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51380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078208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254139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4031696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51924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21469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19110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72996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94078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1371600"/>
            <a:ext cx="5638800" cy="701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371600"/>
            <a:ext cx="5638800" cy="701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7899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50128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50098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18726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74441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386568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996809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53723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519113"/>
            <a:ext cx="2857500" cy="78628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519113"/>
            <a:ext cx="8420100" cy="7862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74019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31235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99730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37251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967510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36642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1549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66189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520294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516618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885107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65317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1800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6249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85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19546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182846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48681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25495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7724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28186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7067874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635338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72622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97150"/>
            <a:ext cx="2857500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97150"/>
            <a:ext cx="842010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6903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011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4002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5430743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46136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642900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614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14518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67301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775383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1612925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1139577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31588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037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40919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E2637C-3974-41F3-A6F1-62D8C61C8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013763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34EF7E-1B15-4A59-88EB-88147668E3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70686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75B515-6F35-4121-97F9-01A33548FB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175017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2057400"/>
            <a:ext cx="5886450" cy="769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095A71-F332-4984-B7BD-1F2ECB6D48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622290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FF6572-DC07-41D8-B7ED-FD5DAE0C9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412142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05283F-06B9-4AD5-9C42-59847AAA37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1772457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108A74-A26B-4516-9F46-A461EE57D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44966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A84E4D-095F-4E20-885E-61441F4A2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69545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AA0AF5-71B7-48BC-A0B1-4B0536DF7F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588935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BD0485-14A3-4943-BF0B-1CE79AE753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6713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6275" y="0"/>
            <a:ext cx="3006725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0"/>
            <a:ext cx="8867775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4638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6275" y="0"/>
            <a:ext cx="3006725" cy="975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00" y="0"/>
            <a:ext cx="8867775" cy="975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448CC0-1FB9-4A20-B5F0-7388E2CEF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844549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62522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66037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36008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255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60553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94748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86242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6432063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07355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55098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7767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72837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84284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8310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270019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4164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268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54951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228779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16911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94447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987383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26685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79644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79644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84165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1528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66696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286507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64507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54019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51104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3338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395134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1397124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5968214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57552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80241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17968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6270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56314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12852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39634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8477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813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638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65369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50556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05737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222177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4787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41769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0026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83007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30712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32018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253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92623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447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735971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945615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016045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763" y="519113"/>
            <a:ext cx="11217275" cy="1885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31900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519113"/>
            <a:ext cx="2803525" cy="82661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519113"/>
            <a:ext cx="8261350" cy="8266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35431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86878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85579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885499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7352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52052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138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5490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06456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6059113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11907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79652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4068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39762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7513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49194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816061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47561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90640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18410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902913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8643148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185885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642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1586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03642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943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69718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105541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432807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4812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185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15503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558825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924483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685668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89007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18283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2160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598433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25731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571831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678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38044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4789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416367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67099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815090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26233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31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50766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35592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47046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955078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31523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83018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18684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693279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7965047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515886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7273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42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42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55084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34638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47614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12950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0165738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9558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23816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52623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330622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862117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65539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34779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97037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1005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90687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76615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459841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0781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89201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10345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113175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81651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02711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9782713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71787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33536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94135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83414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027851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0883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93156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75976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5282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55235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482536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219472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21691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4000"/>
            <a:ext cx="2803525" cy="853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4000"/>
            <a:ext cx="8261350" cy="853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7100" y="2781300"/>
            <a:ext cx="5499100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499100" cy="608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9370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2243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834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0714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2782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42443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84248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7629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0" y="292100"/>
            <a:ext cx="2787650" cy="857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7100" y="292100"/>
            <a:ext cx="8210550" cy="857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0603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3013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2815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454674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9901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870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7705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9713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84022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231665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91513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0505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1682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5575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2865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56375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6250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7224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371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8368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23965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49248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303575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0039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3165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4420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0121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207965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33883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4619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3142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424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96488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33571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68374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8963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261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5085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7496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474487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90052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0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97150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9398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998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1709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45306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98182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196385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420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7513" y="2597150"/>
            <a:ext cx="2803525" cy="6470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3" y="2597150"/>
            <a:ext cx="8261350" cy="6470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5261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5941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843745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4524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409749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40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35350" y="2768600"/>
            <a:ext cx="249555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0438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4842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8962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44430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8243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966845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7084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254000"/>
            <a:ext cx="28575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7400" y="254000"/>
            <a:ext cx="84201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638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1384300"/>
            <a:ext cx="5143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4876800"/>
            <a:ext cx="51435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6807200"/>
            <a:ext cx="11430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8013700"/>
            <a:ext cx="11430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1371600"/>
            <a:ext cx="11303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4864100"/>
            <a:ext cx="11303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12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0739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1143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787400" y="1371600"/>
            <a:ext cx="11430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36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36576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algn="l" rtl="0" fontAlgn="base">
        <a:spcBef>
          <a:spcPts val="2400"/>
        </a:spcBef>
        <a:spcAft>
          <a:spcPct val="0"/>
        </a:spcAft>
        <a:defRPr sz="4200" kern="1200">
          <a:solidFill>
            <a:srgbClr val="62B0FF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50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95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7399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84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546100" y="0"/>
            <a:ext cx="12026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 Italic" panose="020B0604020202090204" pitchFamily="34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546100" y="2057400"/>
            <a:ext cx="119253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txStyles>
    <p:titleStyle>
      <a:lvl1pPr marL="9525" algn="ctr" rtl="0" fontAlgn="base">
        <a:spcBef>
          <a:spcPct val="0"/>
        </a:spcBef>
        <a:spcAft>
          <a:spcPct val="0"/>
        </a:spcAft>
        <a:defRPr sz="6800" u="sng" kern="1200">
          <a:solidFill>
            <a:schemeClr val="tx1"/>
          </a:solidFill>
          <a:latin typeface="+mj-lt"/>
          <a:ea typeface="+mj-ea"/>
          <a:cs typeface="+mj-cs"/>
          <a:sym typeface="Arial Italic" panose="020B0604020202090204" pitchFamily="34" charset="0"/>
        </a:defRPr>
      </a:lvl1pPr>
      <a:lvl2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2pPr>
      <a:lvl3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3pPr>
      <a:lvl4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4pPr>
      <a:lvl5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5pPr>
      <a:lvl6pPr marL="4667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6pPr>
      <a:lvl7pPr marL="9239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7pPr>
      <a:lvl8pPr marL="13811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8pPr>
      <a:lvl9pPr marL="18383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9pPr>
    </p:titleStyle>
    <p:bodyStyle>
      <a:lvl1pPr marL="384175" indent="-3429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3425" indent="-28575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–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3475" indent="-2286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2014538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6844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1295400" y="1079500"/>
            <a:ext cx="10617200" cy="7696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546100" y="0"/>
            <a:ext cx="12026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 Italic" panose="020B0604020202090204" pitchFamily="34" charset="0"/>
              </a:rPr>
              <a:t>Click to edit Master title style</a:t>
            </a:r>
          </a:p>
        </p:txBody>
      </p:sp>
      <p:sp>
        <p:nvSpPr>
          <p:cNvPr id="327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546100" y="2057400"/>
            <a:ext cx="119253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1117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32772" name="Text Box 4"/>
          <p:cNvSpPr txBox="1">
            <a:spLocks noChangeArrowheads="1"/>
          </p:cNvSpPr>
          <p:nvPr>
            <p:ph type="sldNum" sz="quarter" idx="4"/>
          </p:nvPr>
        </p:nvSpPr>
        <p:spPr bwMode="auto">
          <a:xfrm>
            <a:off x="11191875" y="9139238"/>
            <a:ext cx="4810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600">
                <a:solidFill>
                  <a:schemeClr val="tx1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19965FA-39D0-4966-AC68-BD475B27ABA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ransition/>
  <p:hf hdr="0" ftr="0" dt="0"/>
  <p:txStyles>
    <p:titleStyle>
      <a:lvl1pPr marL="9525" algn="ctr" rtl="0" fontAlgn="base">
        <a:spcBef>
          <a:spcPct val="0"/>
        </a:spcBef>
        <a:spcAft>
          <a:spcPct val="0"/>
        </a:spcAft>
        <a:defRPr sz="6800" u="sng" kern="1200">
          <a:solidFill>
            <a:schemeClr val="tx1"/>
          </a:solidFill>
          <a:latin typeface="+mj-lt"/>
          <a:ea typeface="+mj-ea"/>
          <a:cs typeface="+mj-cs"/>
          <a:sym typeface="Arial Italic" panose="020B0604020202090204" pitchFamily="34" charset="0"/>
        </a:defRPr>
      </a:lvl1pPr>
      <a:lvl2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2pPr>
      <a:lvl3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3pPr>
      <a:lvl4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4pPr>
      <a:lvl5pPr marL="95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5pPr>
      <a:lvl6pPr marL="4667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6pPr>
      <a:lvl7pPr marL="9239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7pPr>
      <a:lvl8pPr marL="13811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8pPr>
      <a:lvl9pPr marL="1838325" algn="ctr" rtl="0" fontAlgn="base">
        <a:spcBef>
          <a:spcPct val="0"/>
        </a:spcBef>
        <a:spcAft>
          <a:spcPct val="0"/>
        </a:spcAft>
        <a:defRPr sz="6800" u="sng">
          <a:solidFill>
            <a:schemeClr val="tx1"/>
          </a:solidFill>
          <a:latin typeface="Arial Italic" panose="020B0604020202090204" pitchFamily="34" charset="0"/>
          <a:ea typeface="ヒラギノ角ゴ ProN W3" charset="0"/>
          <a:cs typeface="ヒラギノ角ゴ ProN W3" charset="0"/>
          <a:sym typeface="Arial Italic" panose="020B0604020202090204" pitchFamily="34" charset="0"/>
        </a:defRPr>
      </a:lvl9pPr>
    </p:titleStyle>
    <p:bodyStyle>
      <a:lvl1pPr marL="384175" indent="-3429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3425" indent="-28575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–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3475" indent="-228600" algn="l" rtl="0" fontAlgn="base">
        <a:spcBef>
          <a:spcPts val="13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2014538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684463" algn="l" rtl="0" fontAlgn="base">
        <a:spcBef>
          <a:spcPts val="15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defRPr sz="6000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337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584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68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89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3993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4096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81300"/>
            <a:ext cx="11430000" cy="57150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" charset="0"/>
        </a:defRPr>
      </a:lvl1pPr>
      <a:lvl2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2pPr>
      <a:lvl3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3pPr>
      <a:lvl4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4pPr>
      <a:lvl5pPr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" charset="0"/>
          <a:ea typeface="ヒラギノ角ゴ ProN W3" charset="0"/>
          <a:cs typeface="ヒラギノ角ゴ ProN W3" charset="0"/>
          <a:sym typeface="Helvetica Neue" charset="0"/>
        </a:defRPr>
      </a:lvl9pPr>
    </p:titleStyle>
    <p:bodyStyle>
      <a:lvl1pPr marL="4064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500"/>
        </a:spcBef>
        <a:spcAft>
          <a:spcPct val="0"/>
        </a:spcAft>
        <a:buSzPct val="46000"/>
        <a:buChar char="•"/>
        <a:defRPr sz="3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4403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45058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27100" y="292100"/>
            <a:ext cx="111506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27100" y="2781300"/>
            <a:ext cx="11150600" cy="608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11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003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954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92300" indent="-533400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1945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87400" y="254000"/>
            <a:ext cx="11430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87400" y="2768600"/>
            <a:ext cx="5143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Helvetica Neue Ligh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Helvetica Neue Light" charset="0"/>
              </a:rPr>
              <a:t>Second level</a:t>
            </a:r>
          </a:p>
          <a:p>
            <a:pPr lvl="2"/>
            <a:r>
              <a:rPr lang="en-US" altLang="en-US" smtClean="0">
                <a:sym typeface="Helvetica Neue Light" charset="0"/>
              </a:rPr>
              <a:t>Third level</a:t>
            </a:r>
          </a:p>
          <a:p>
            <a:pPr lvl="3"/>
            <a:r>
              <a:rPr lang="en-US" altLang="en-US" smtClean="0">
                <a:sym typeface="Helvetica Neue Light" charset="0"/>
              </a:rPr>
              <a:t>Fourth level</a:t>
            </a:r>
          </a:p>
          <a:p>
            <a:pPr lvl="4"/>
            <a:r>
              <a:rPr lang="en-US" altLang="en-US" smtClean="0">
                <a:sym typeface="Helvetica Neue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Helvetica Neue Light" charset="0"/>
        </a:defRPr>
      </a:lvl1pPr>
      <a:lvl2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064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1pPr>
      <a:lvl2pPr marL="800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2pPr>
      <a:lvl3pPr marL="1244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3pPr>
      <a:lvl4pPr marL="16891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4pPr>
      <a:lvl5pPr marL="2133600" indent="-406400" algn="l" rtl="0" fontAlgn="base">
        <a:spcBef>
          <a:spcPts val="2400"/>
        </a:spcBef>
        <a:spcAft>
          <a:spcPct val="0"/>
        </a:spcAft>
        <a:buSzPct val="46000"/>
        <a:buChar char="•"/>
        <a:defRPr sz="36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Helvetica Neue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2700"/>
            <a:ext cx="9753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7500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58" name="Rectangle 2"/>
          <p:cNvSpPr>
            <a:spLocks/>
          </p:cNvSpPr>
          <p:nvPr/>
        </p:nvSpPr>
        <p:spPr bwMode="auto">
          <a:xfrm>
            <a:off x="8559800" y="9372600"/>
            <a:ext cx="42960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31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NASA/JPL-Caltech/R. Hurt (SSC-Caltech</a:t>
            </a:r>
            <a:r>
              <a:rPr lang="en-US" alt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6400"/>
            <a:ext cx="13004800" cy="130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12141200" y="9476601"/>
            <a:ext cx="48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00" y="0"/>
            <a:ext cx="12954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4914" name="Rectangle 2"/>
          <p:cNvSpPr>
            <a:spLocks/>
          </p:cNvSpPr>
          <p:nvPr/>
        </p:nvSpPr>
        <p:spPr bwMode="auto">
          <a:xfrm>
            <a:off x="11531600" y="9372600"/>
            <a:ext cx="1308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Adam </a:t>
            </a:r>
            <a:r>
              <a:rPr lang="en-US" altLang="en-US" sz="1800" dirty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Evans</a:t>
            </a:r>
          </a:p>
        </p:txBody>
      </p:sp>
    </p:spTree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2700"/>
            <a:ext cx="9753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7500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2" name="Rectangle 2"/>
          <p:cNvSpPr>
            <a:spLocks/>
          </p:cNvSpPr>
          <p:nvPr/>
        </p:nvSpPr>
        <p:spPr bwMode="auto">
          <a:xfrm>
            <a:off x="8559800" y="9460502"/>
            <a:ext cx="42960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31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NASA/JPL-Caltech/R. Hurt (SSC-Caltech</a:t>
            </a:r>
            <a:r>
              <a:rPr lang="en-US" alt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6" name="Rectangle 2"/>
          <p:cNvSpPr>
            <a:spLocks/>
          </p:cNvSpPr>
          <p:nvPr/>
        </p:nvSpPr>
        <p:spPr bwMode="auto">
          <a:xfrm>
            <a:off x="7158535" y="9199602"/>
            <a:ext cx="58180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9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1800" dirty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credit: NASA//ESA/Hubble Heritage Team (</a:t>
            </a:r>
            <a:r>
              <a:rPr lang="en-US" altLang="en-US" sz="1800" dirty="0" err="1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STScI</a:t>
            </a:r>
            <a:r>
              <a:rPr lang="en-US" altLang="en-US" sz="1800" dirty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/AURA)</a:t>
            </a:r>
          </a:p>
          <a:p>
            <a:r>
              <a:rPr lang="en-US" altLang="en-US" sz="1800" dirty="0">
                <a:solidFill>
                  <a:srgbClr val="9A9A9A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acknowledgment: D. </a:t>
            </a:r>
            <a:r>
              <a:rPr lang="en-US" altLang="en-US" sz="1800" dirty="0" err="1">
                <a:solidFill>
                  <a:srgbClr val="9A9A9A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Goulermis</a:t>
            </a:r>
            <a:r>
              <a:rPr lang="en-US" altLang="en-US" sz="1800" dirty="0">
                <a:solidFill>
                  <a:srgbClr val="9A9A9A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(Max Planck </a:t>
            </a:r>
            <a:r>
              <a:rPr lang="en-US" altLang="en-US" sz="1800" dirty="0" err="1">
                <a:solidFill>
                  <a:srgbClr val="9A9A9A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Instititute</a:t>
            </a:r>
            <a:r>
              <a:rPr lang="en-US" altLang="en-US" sz="1800" dirty="0" smtClean="0">
                <a:solidFill>
                  <a:srgbClr val="9A9A9A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)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7463"/>
            <a:ext cx="12941300" cy="970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34" name="Rectangle 2"/>
          <p:cNvSpPr>
            <a:spLocks/>
          </p:cNvSpPr>
          <p:nvPr/>
        </p:nvSpPr>
        <p:spPr bwMode="auto">
          <a:xfrm>
            <a:off x="12141200" y="9432487"/>
            <a:ext cx="6283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7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02082" name="Rectangle 2"/>
          <p:cNvSpPr>
            <a:spLocks/>
          </p:cNvSpPr>
          <p:nvPr/>
        </p:nvSpPr>
        <p:spPr bwMode="auto">
          <a:xfrm>
            <a:off x="1701800" y="1397000"/>
            <a:ext cx="10185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/>
          <a:lstStyle>
            <a:lvl1pPr marL="561975" indent="-5016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2213"/>
              </a:spcBef>
            </a:pPr>
            <a:r>
              <a:rPr lang="en-US" altLang="en-US" sz="7200" b="1" dirty="0" smtClean="0">
                <a:solidFill>
                  <a:srgbClr val="FEBB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Abundance </a:t>
            </a:r>
            <a:r>
              <a:rPr lang="en-US" altLang="en-US" sz="7200" b="1" dirty="0">
                <a:solidFill>
                  <a:srgbClr val="FEBB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of metals</a:t>
            </a:r>
          </a:p>
        </p:txBody>
      </p:sp>
      <p:sp>
        <p:nvSpPr>
          <p:cNvPr id="302083" name="Line 3"/>
          <p:cNvSpPr>
            <a:spLocks noChangeShapeType="1"/>
          </p:cNvSpPr>
          <p:nvPr/>
        </p:nvSpPr>
        <p:spPr bwMode="auto">
          <a:xfrm>
            <a:off x="2454275" y="6861175"/>
            <a:ext cx="8669338" cy="17463"/>
          </a:xfrm>
          <a:prstGeom prst="line">
            <a:avLst/>
          </a:prstGeom>
          <a:noFill/>
          <a:ln w="38100" cap="flat">
            <a:solidFill>
              <a:srgbClr val="FFFF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2084" name="Line 4"/>
          <p:cNvSpPr>
            <a:spLocks noChangeShapeType="1"/>
          </p:cNvSpPr>
          <p:nvPr/>
        </p:nvSpPr>
        <p:spPr bwMode="auto">
          <a:xfrm rot="10800000" flipH="1">
            <a:off x="2471738" y="2860675"/>
            <a:ext cx="0" cy="3997325"/>
          </a:xfrm>
          <a:prstGeom prst="line">
            <a:avLst/>
          </a:prstGeom>
          <a:noFill/>
          <a:ln w="38100" cap="flat">
            <a:solidFill>
              <a:srgbClr val="FFFF33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2085" name="Freeform 5"/>
          <p:cNvSpPr>
            <a:spLocks/>
          </p:cNvSpPr>
          <p:nvPr/>
        </p:nvSpPr>
        <p:spPr bwMode="auto">
          <a:xfrm rot="10800000" flipH="1">
            <a:off x="2476500" y="2628900"/>
            <a:ext cx="8664575" cy="3822700"/>
          </a:xfrm>
          <a:custGeom>
            <a:avLst/>
            <a:gdLst>
              <a:gd name="T0" fmla="*/ 0 w 21600"/>
              <a:gd name="T1" fmla="*/ 5277 h 20050"/>
              <a:gd name="T2" fmla="*/ 1646 w 21600"/>
              <a:gd name="T3" fmla="*/ 6730 h 20050"/>
              <a:gd name="T4" fmla="*/ 1646 w 21600"/>
              <a:gd name="T5" fmla="*/ 6717 h 20050"/>
              <a:gd name="T6" fmla="*/ 4938 w 21600"/>
              <a:gd name="T7" fmla="*/ 19924 h 20050"/>
              <a:gd name="T8" fmla="*/ 10763 w 21600"/>
              <a:gd name="T9" fmla="*/ 6219 h 20050"/>
              <a:gd name="T10" fmla="*/ 14889 w 21600"/>
              <a:gd name="T11" fmla="*/ 7641 h 20050"/>
              <a:gd name="T12" fmla="*/ 18595 w 21600"/>
              <a:gd name="T13" fmla="*/ 1919 h 20050"/>
              <a:gd name="T14" fmla="*/ 21600 w 21600"/>
              <a:gd name="T15" fmla="*/ 0 h 20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0050">
                <a:moveTo>
                  <a:pt x="0" y="5277"/>
                </a:moveTo>
                <a:cubicBezTo>
                  <a:pt x="112" y="4948"/>
                  <a:pt x="1423" y="6072"/>
                  <a:pt x="1646" y="6730"/>
                </a:cubicBezTo>
                <a:cubicBezTo>
                  <a:pt x="1869" y="7389"/>
                  <a:pt x="939" y="5579"/>
                  <a:pt x="1646" y="6717"/>
                </a:cubicBezTo>
                <a:cubicBezTo>
                  <a:pt x="2353" y="7854"/>
                  <a:pt x="3227" y="18248"/>
                  <a:pt x="4938" y="19924"/>
                </a:cubicBezTo>
                <a:cubicBezTo>
                  <a:pt x="6650" y="21600"/>
                  <a:pt x="8902" y="6040"/>
                  <a:pt x="10763" y="6219"/>
                </a:cubicBezTo>
                <a:cubicBezTo>
                  <a:pt x="12624" y="6399"/>
                  <a:pt x="13661" y="9197"/>
                  <a:pt x="14889" y="7641"/>
                </a:cubicBezTo>
                <a:cubicBezTo>
                  <a:pt x="16117" y="6084"/>
                  <a:pt x="17739" y="2637"/>
                  <a:pt x="18595" y="1919"/>
                </a:cubicBezTo>
                <a:cubicBezTo>
                  <a:pt x="19451" y="1201"/>
                  <a:pt x="21023" y="180"/>
                  <a:pt x="21600" y="0"/>
                </a:cubicBezTo>
              </a:path>
            </a:pathLst>
          </a:custGeom>
          <a:noFill/>
          <a:ln w="88900" cap="flat">
            <a:solidFill>
              <a:srgbClr val="FF3C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2086" name="Rectangle 6"/>
          <p:cNvSpPr>
            <a:spLocks/>
          </p:cNvSpPr>
          <p:nvPr/>
        </p:nvSpPr>
        <p:spPr bwMode="auto">
          <a:xfrm>
            <a:off x="10912574" y="9423400"/>
            <a:ext cx="19492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8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NASA/JPL-Caltech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02087" name="Rectangle 7"/>
          <p:cNvSpPr>
            <a:spLocks/>
          </p:cNvSpPr>
          <p:nvPr/>
        </p:nvSpPr>
        <p:spPr bwMode="auto">
          <a:xfrm rot="-5400000">
            <a:off x="-685007" y="4317207"/>
            <a:ext cx="55483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/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</a:t>
            </a:r>
            <a:r>
              <a:rPr lang="en-US" altLang="en-US" sz="5000" dirty="0" err="1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metallicity</a:t>
            </a:r>
            <a:r>
              <a:rPr lang="en-US" altLang="en-US" sz="5000" dirty="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level</a:t>
            </a:r>
            <a:endParaRPr lang="en-US" altLang="en-US" sz="5000" dirty="0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  <a:sym typeface="Arial Narrow" panose="020B0606020202030204" pitchFamily="34" charset="0"/>
              </a:rPr>
              <a:t>                 </a:t>
            </a:r>
          </a:p>
        </p:txBody>
      </p:sp>
      <p:sp>
        <p:nvSpPr>
          <p:cNvPr id="302088" name="Rectangle 8"/>
          <p:cNvSpPr>
            <a:spLocks/>
          </p:cNvSpPr>
          <p:nvPr/>
        </p:nvSpPr>
        <p:spPr bwMode="auto">
          <a:xfrm>
            <a:off x="2184400" y="6832600"/>
            <a:ext cx="10871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/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36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0</a:t>
            </a:r>
            <a:r>
              <a:rPr lang="en-US" altLang="en-US" sz="2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</a:t>
            </a:r>
            <a:r>
              <a:rPr lang="en-US" altLang="en-US" sz="36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</a:t>
            </a:r>
            <a:r>
              <a:rPr lang="en-US" altLang="en-US" sz="2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</a:t>
            </a:r>
            <a:r>
              <a:rPr lang="en-US" altLang="en-US" sz="36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4</a:t>
            </a:r>
            <a:r>
              <a:rPr lang="en-US" altLang="en-US" sz="2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  </a:t>
            </a:r>
            <a:r>
              <a:rPr lang="en-US" altLang="en-US" sz="36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</a:t>
            </a:r>
            <a:r>
              <a:rPr lang="en-US" altLang="en-US" sz="2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</a:t>
            </a:r>
            <a:r>
              <a:rPr lang="en-US" altLang="en-US" sz="1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2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36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8</a:t>
            </a:r>
            <a:r>
              <a:rPr lang="en-US" altLang="en-US" sz="2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 </a:t>
            </a:r>
            <a:r>
              <a:rPr lang="en-US" altLang="en-US" sz="36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</a:t>
            </a:r>
            <a:r>
              <a:rPr lang="en-US" altLang="en-US" sz="2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</a:t>
            </a:r>
            <a:r>
              <a:rPr lang="en-US" altLang="en-US" sz="36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</a:t>
            </a:r>
            <a:r>
              <a:rPr lang="en-US" altLang="en-US" sz="2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</a:t>
            </a:r>
            <a:r>
              <a:rPr lang="en-US" altLang="en-US" sz="36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14</a:t>
            </a:r>
            <a:r>
              <a:rPr lang="en-US" altLang="en-US" sz="2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        </a:t>
            </a:r>
            <a:r>
              <a:rPr lang="en-US" altLang="en-US" sz="36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16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4800">
                <a:solidFill>
                  <a:srgbClr val="FFF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distance from galactic center (kpc)</a:t>
            </a:r>
            <a:endParaRPr lang="en-US" altLang="en-US" sz="5000">
              <a:solidFill>
                <a:srgbClr val="FFF9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  <a:sym typeface="Arial Narrow" panose="020B0606020202030204" pitchFamily="34" charset="0"/>
              </a:rPr>
              <a:t>                 </a:t>
            </a:r>
          </a:p>
        </p:txBody>
      </p:sp>
      <p:sp>
        <p:nvSpPr>
          <p:cNvPr id="302089" name="Line 9"/>
          <p:cNvSpPr>
            <a:spLocks noChangeShapeType="1"/>
          </p:cNvSpPr>
          <p:nvPr/>
        </p:nvSpPr>
        <p:spPr bwMode="auto">
          <a:xfrm>
            <a:off x="6784975" y="5397500"/>
            <a:ext cx="7938" cy="1443038"/>
          </a:xfrm>
          <a:prstGeom prst="line">
            <a:avLst/>
          </a:prstGeom>
          <a:noFill/>
          <a:ln w="76200" cap="flat">
            <a:solidFill>
              <a:srgbClr val="FFFF33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5" grpId="0" animBg="1"/>
      <p:bldP spid="3020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1"/>
          <p:cNvSpPr>
            <a:spLocks/>
          </p:cNvSpPr>
          <p:nvPr/>
        </p:nvSpPr>
        <p:spPr bwMode="auto">
          <a:xfrm>
            <a:off x="6626225" y="9150350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3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NASA/JPL-Caltech/R. Hurt (SSC-Caltech)</a:t>
            </a:r>
            <a:endParaRPr lang="en-US" alt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altLang="en-US" sz="2400">
              <a:ea typeface="Gill Sans" charset="0"/>
              <a:cs typeface="Gill Sans" charset="0"/>
            </a:endParaRP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300" y="-277813"/>
            <a:ext cx="13741400" cy="1031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7" name="Rectangle 3"/>
          <p:cNvSpPr>
            <a:spLocks/>
          </p:cNvSpPr>
          <p:nvPr/>
        </p:nvSpPr>
        <p:spPr bwMode="auto">
          <a:xfrm>
            <a:off x="0" y="1041400"/>
            <a:ext cx="129667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 anchor="b"/>
          <a:lstStyle>
            <a:lvl1pPr marL="60325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6800" b="1" dirty="0">
                <a:solidFill>
                  <a:srgbClr val="FFFD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Expelled to Safety</a:t>
            </a:r>
          </a:p>
        </p:txBody>
      </p:sp>
      <p:sp>
        <p:nvSpPr>
          <p:cNvPr id="303108" name="Line 4"/>
          <p:cNvSpPr>
            <a:spLocks noChangeShapeType="1"/>
          </p:cNvSpPr>
          <p:nvPr/>
        </p:nvSpPr>
        <p:spPr bwMode="auto">
          <a:xfrm>
            <a:off x="6988175" y="6819900"/>
            <a:ext cx="657225" cy="266700"/>
          </a:xfrm>
          <a:prstGeom prst="line">
            <a:avLst/>
          </a:prstGeom>
          <a:noFill/>
          <a:ln w="63500" cap="flat">
            <a:solidFill>
              <a:srgbClr val="FFFF33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dist="50800" dir="2700000" algn="ctr" rotWithShape="0">
              <a:schemeClr val="bg2">
                <a:alpha val="9955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3109" name="Rectangle 5"/>
          <p:cNvSpPr>
            <a:spLocks/>
          </p:cNvSpPr>
          <p:nvPr/>
        </p:nvSpPr>
        <p:spPr bwMode="auto">
          <a:xfrm>
            <a:off x="7531100" y="6654800"/>
            <a:ext cx="31369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 anchor="ctr"/>
          <a:lstStyle>
            <a:lvl1pPr marL="561975" indent="-5016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3300"/>
              </a:spcBef>
            </a:pPr>
            <a:r>
              <a:rPr lang="en-US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40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anose="020B0704020202020204" pitchFamily="34" charset="0"/>
                <a:cs typeface="Arial Bold" panose="020B0704020202020204" pitchFamily="34" charset="0"/>
                <a:sym typeface="Arial Bold" panose="020B0704020202020204" pitchFamily="34" charset="0"/>
              </a:rPr>
              <a:t>Sun now</a:t>
            </a:r>
          </a:p>
        </p:txBody>
      </p:sp>
      <p:sp>
        <p:nvSpPr>
          <p:cNvPr id="303110" name="Line 6"/>
          <p:cNvSpPr>
            <a:spLocks noChangeShapeType="1"/>
          </p:cNvSpPr>
          <p:nvPr/>
        </p:nvSpPr>
        <p:spPr bwMode="auto">
          <a:xfrm flipH="1">
            <a:off x="5138738" y="5994400"/>
            <a:ext cx="879475" cy="498475"/>
          </a:xfrm>
          <a:prstGeom prst="line">
            <a:avLst/>
          </a:prstGeom>
          <a:noFill/>
          <a:ln w="63500" cap="flat">
            <a:solidFill>
              <a:srgbClr val="FFFF33"/>
            </a:solidFill>
            <a:prstDash val="solid"/>
            <a:miter lim="800000"/>
            <a:headEnd type="stealth" w="med" len="med"/>
            <a:tailEnd type="none" w="med" len="med"/>
          </a:ln>
          <a:effectLst>
            <a:outerShdw dist="50800" dir="2700000" algn="ctr" rotWithShape="0">
              <a:schemeClr val="bg2">
                <a:alpha val="9955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3111" name="Rectangle 7"/>
          <p:cNvSpPr>
            <a:spLocks/>
          </p:cNvSpPr>
          <p:nvPr/>
        </p:nvSpPr>
        <p:spPr bwMode="auto">
          <a:xfrm>
            <a:off x="2425700" y="5994400"/>
            <a:ext cx="31369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60379" bIns="0" anchor="ctr"/>
          <a:lstStyle>
            <a:lvl1pPr marL="561975" indent="-5016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spcBef>
                <a:spcPts val="3300"/>
              </a:spcBef>
            </a:pPr>
            <a:r>
              <a:rPr lang="en-US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4000" dirty="0">
                <a:solidFill>
                  <a:srgbClr val="FF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old" panose="020B0704020202020204" pitchFamily="34" charset="0"/>
                <a:cs typeface="Arial Bold" panose="020B0704020202020204" pitchFamily="34" charset="0"/>
                <a:sym typeface="Arial Bold" panose="020B0704020202020204" pitchFamily="34" charset="0"/>
              </a:rPr>
              <a:t>Sun then</a:t>
            </a:r>
          </a:p>
        </p:txBody>
      </p:sp>
    </p:spTree>
  </p:cSld>
  <p:clrMapOvr>
    <a:masterClrMapping/>
  </p:clrMapOvr>
  <p:transition spd="slow">
    <p:checke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3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r="10031"/>
          <a:stretch/>
        </p:blipFill>
        <p:spPr bwMode="auto">
          <a:xfrm>
            <a:off x="25400" y="0"/>
            <a:ext cx="12954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244600"/>
            <a:ext cx="5130800" cy="7251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5155" name="Rectangle 3"/>
          <p:cNvSpPr>
            <a:spLocks/>
          </p:cNvSpPr>
          <p:nvPr/>
        </p:nvSpPr>
        <p:spPr bwMode="auto">
          <a:xfrm>
            <a:off x="7797800" y="9372600"/>
            <a:ext cx="50613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5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 Heritage Team (</a:t>
            </a:r>
            <a:r>
              <a:rPr lang="en-US" altLang="en-US" sz="1800" dirty="0" err="1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STScI</a:t>
            </a:r>
            <a:r>
              <a:rPr lang="en-US" altLang="en-US" sz="1800" dirty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/AURA</a:t>
            </a:r>
            <a:r>
              <a:rPr lang="en-US" alt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4168"/>
          <a:stretch/>
        </p:blipFill>
        <p:spPr bwMode="auto">
          <a:xfrm>
            <a:off x="-50801" y="-30163"/>
            <a:ext cx="13030201" cy="981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1"/>
          <p:cNvSpPr>
            <a:spLocks/>
          </p:cNvSpPr>
          <p:nvPr/>
        </p:nvSpPr>
        <p:spPr bwMode="auto">
          <a:xfrm>
            <a:off x="8937625" y="9137650"/>
            <a:ext cx="396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5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 SM4 ERO Team</a:t>
            </a:r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700"/>
            <a:ext cx="13004800" cy="1023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908050"/>
            <a:ext cx="13017501" cy="1156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78" name="Rectangle 2"/>
          <p:cNvSpPr>
            <a:spLocks/>
          </p:cNvSpPr>
          <p:nvPr/>
        </p:nvSpPr>
        <p:spPr bwMode="auto">
          <a:xfrm>
            <a:off x="9042400" y="9407838"/>
            <a:ext cx="396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5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 SM4 ERO Team</a:t>
            </a:r>
          </a:p>
        </p:txBody>
      </p:sp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1"/>
          <p:cNvSpPr>
            <a:spLocks/>
          </p:cNvSpPr>
          <p:nvPr/>
        </p:nvSpPr>
        <p:spPr bwMode="auto">
          <a:xfrm>
            <a:off x="7451725" y="9264650"/>
            <a:ext cx="5168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29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NASA/ESA/Hubble Heritage Team (STScI/AURA)</a:t>
            </a:r>
            <a:endParaRPr lang="en-US" alt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altLang="en-US" sz="2400">
              <a:ea typeface="Gill Sans" charset="0"/>
              <a:cs typeface="Gill Sans" charset="0"/>
            </a:endParaRP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r="8983"/>
          <a:stretch/>
        </p:blipFill>
        <p:spPr bwMode="auto">
          <a:xfrm>
            <a:off x="-50800" y="0"/>
            <a:ext cx="130302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7400"/>
            <a:ext cx="13004800" cy="1132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4" name="Rectangle 2"/>
          <p:cNvSpPr>
            <a:spLocks/>
          </p:cNvSpPr>
          <p:nvPr/>
        </p:nvSpPr>
        <p:spPr bwMode="auto">
          <a:xfrm>
            <a:off x="12141200" y="9476601"/>
            <a:ext cx="48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54" r="570" b="2208"/>
          <a:stretch/>
        </p:blipFill>
        <p:spPr bwMode="auto">
          <a:xfrm>
            <a:off x="2201863" y="-1"/>
            <a:ext cx="8796695" cy="97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12141200" y="9476601"/>
            <a:ext cx="48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1"/>
          <p:cNvSpPr>
            <a:spLocks/>
          </p:cNvSpPr>
          <p:nvPr/>
        </p:nvSpPr>
        <p:spPr bwMode="auto">
          <a:xfrm>
            <a:off x="9458325" y="9036050"/>
            <a:ext cx="3225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altLang="en-US" sz="240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ctr"/>
            <a:endParaRPr lang="en-US" altLang="en-US" sz="2400">
              <a:ea typeface="Gill Sans" charset="0"/>
              <a:cs typeface="Gill Sans" charset="0"/>
            </a:endParaRPr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212850"/>
            <a:ext cx="13107988" cy="1115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0"/>
            <a:ext cx="13004800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/>
          </p:cNvSpPr>
          <p:nvPr/>
        </p:nvSpPr>
        <p:spPr bwMode="auto">
          <a:xfrm>
            <a:off x="12141200" y="9476601"/>
            <a:ext cx="4873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50000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marL="342900" indent="-34290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rgbClr val="9A9A9A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ESO</a:t>
            </a:r>
            <a:endParaRPr lang="en-US" altLang="en-US" sz="2400" dirty="0">
              <a:latin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ireball - No Graphic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CBCBCB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ball - No Graphics">
      <a:majorFont>
        <a:latin typeface="Arial Italic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ireball - No Graph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Firebal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BCBCB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E2E2"/>
      </a:accent5>
      <a:accent6>
        <a:srgbClr val="2D2D8A"/>
      </a:accent6>
      <a:hlink>
        <a:srgbClr val="009999"/>
      </a:hlink>
      <a:folHlink>
        <a:srgbClr val="99CC00"/>
      </a:folHlink>
    </a:clrScheme>
    <a:fontScheme name="Fireball">
      <a:majorFont>
        <a:latin typeface="Arial Italic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ireb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Title &amp; Bullets copy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&amp; Bullets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Helvetica Neue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&amp; Bullets copy 1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&amp; Bullets copy 1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&amp; Bullets copy 2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Pages>0</Pages>
  <Words>298</Words>
  <Characters>0</Characters>
  <Application>Microsoft Office PowerPoint</Application>
  <PresentationFormat>Custom</PresentationFormat>
  <Lines>0</Lines>
  <Paragraphs>54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33</vt:i4>
      </vt:variant>
      <vt:variant>
        <vt:lpstr>Slide Titles</vt:lpstr>
      </vt:variant>
      <vt:variant>
        <vt:i4>17</vt:i4>
      </vt:variant>
    </vt:vector>
  </HeadingPairs>
  <TitlesOfParts>
    <vt:vector size="62" baseType="lpstr">
      <vt:lpstr>Gill Sans</vt:lpstr>
      <vt:lpstr>ヒラギノ角ゴ ProN W3</vt:lpstr>
      <vt:lpstr>Helvetica Neue</vt:lpstr>
      <vt:lpstr>Helvetica</vt:lpstr>
      <vt:lpstr>Helvetica Neue Light</vt:lpstr>
      <vt:lpstr>Arial Italic</vt:lpstr>
      <vt:lpstr>Arial</vt:lpstr>
      <vt:lpstr>Lucida Grande</vt:lpstr>
      <vt:lpstr>Arial Narrow</vt:lpstr>
      <vt:lpstr>Helvetica Neue Medium</vt:lpstr>
      <vt:lpstr>ヒラギノ角ゴ ProN W6</vt:lpstr>
      <vt:lpstr>Arial Bold</vt:lpstr>
      <vt:lpstr>Title &amp; Bullets</vt:lpstr>
      <vt:lpstr>Fireball - No Graphics</vt:lpstr>
      <vt:lpstr>Title &amp; Bullets copy</vt:lpstr>
      <vt:lpstr>Title &amp; Bullets copy 12</vt:lpstr>
      <vt:lpstr>Title &amp; Bullets copy 1</vt:lpstr>
      <vt:lpstr>Title &amp; Bullets copy 2</vt:lpstr>
      <vt:lpstr>Photo - Vertical Reflection</vt:lpstr>
      <vt:lpstr>Photo - Horizontal</vt:lpstr>
      <vt:lpstr>Title &amp; Bullets - Left</vt:lpstr>
      <vt:lpstr>Title, Bullets &amp; Photo</vt:lpstr>
      <vt:lpstr>Photo - Vertical</vt:lpstr>
      <vt:lpstr>Photo - Horizontal</vt:lpstr>
      <vt:lpstr>Title &amp; Subtitle</vt:lpstr>
      <vt:lpstr>Title &amp; Bullets - Right</vt:lpstr>
      <vt:lpstr>Title &amp; Bullets - 2 Column</vt:lpstr>
      <vt:lpstr>Bullets</vt:lpstr>
      <vt:lpstr>Title - Top</vt:lpstr>
      <vt:lpstr>Title - Center</vt:lpstr>
      <vt:lpstr>Blank</vt:lpstr>
      <vt:lpstr>Fireball</vt:lpstr>
      <vt:lpstr>Photo - Vertical</vt:lpstr>
      <vt:lpstr>Bullets</vt:lpstr>
      <vt:lpstr>Title &amp; Bullets - 2 Column</vt:lpstr>
      <vt:lpstr>Title &amp; Bullets - Right</vt:lpstr>
      <vt:lpstr>Blank</vt:lpstr>
      <vt:lpstr>Title &amp; Bullets - Left</vt:lpstr>
      <vt:lpstr>Title, Bullets &amp; Photo</vt:lpstr>
      <vt:lpstr>Title &amp; Bullets copy</vt:lpstr>
      <vt:lpstr>Title - Center</vt:lpstr>
      <vt:lpstr>Photo - Horizontal Reflection</vt:lpstr>
      <vt:lpstr>Title &amp; Bullets</vt:lpstr>
      <vt:lpstr>Title &amp; Subtitle</vt:lpstr>
      <vt:lpstr>Title -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deemr</dc:creator>
  <cp:keywords/>
  <dc:description/>
  <cp:lastModifiedBy>Richard Deem</cp:lastModifiedBy>
  <cp:revision>5</cp:revision>
  <dcterms:modified xsi:type="dcterms:W3CDTF">2014-06-15T21:51:56Z</dcterms:modified>
</cp:coreProperties>
</file>