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  <p:sldMasterId id="2147483661" r:id="rId3"/>
  </p:sldMasterIdLst>
  <p:notesMasterIdLst>
    <p:notesMasterId r:id="rId11"/>
  </p:notesMasterIdLst>
  <p:sldIdLst>
    <p:sldId id="436" r:id="rId4"/>
    <p:sldId id="439" r:id="rId5"/>
    <p:sldId id="437" r:id="rId6"/>
    <p:sldId id="444" r:id="rId7"/>
    <p:sldId id="441" r:id="rId8"/>
    <p:sldId id="442" r:id="rId9"/>
    <p:sldId id="414" r:id="rId1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10" y="65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6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alt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Advanced life can tolerate only a tiny change in solar luminosity. </a:t>
            </a:r>
            <a:r>
              <a:rPr lang="en-US" alt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205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lnSpc>
                <a:spcPct val="90000"/>
              </a:lnSpc>
              <a:spcBef>
                <a:spcPts val="438"/>
              </a:spcBef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r>
              <a:rPr lang="en-US" altLang="en-US" sz="54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80% of the world’s manganese ores were laid down during the GOE.</a:t>
            </a:r>
          </a:p>
        </p:txBody>
      </p:sp>
    </p:spTree>
    <p:extLst>
      <p:ext uri="{BB962C8B-B14F-4D97-AF65-F5344CB8AC3E}">
        <p14:creationId xmlns:p14="http://schemas.microsoft.com/office/powerpoint/2010/main" val="294174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alt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Advanced life can tolerate only a tiny change in solar luminosity. </a:t>
            </a:r>
            <a:r>
              <a:rPr lang="en-US" alt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977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98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7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76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244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12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5355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60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76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42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0967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577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1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2839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95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37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35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77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4553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2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83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88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563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3947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768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4588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41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25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5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98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24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681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721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6481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7482">
            <a:off x="-1821657" y="-3848894"/>
            <a:ext cx="15930563" cy="195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81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4" name="Rectangle 2"/>
          <p:cNvSpPr>
            <a:spLocks/>
          </p:cNvSpPr>
          <p:nvPr/>
        </p:nvSpPr>
        <p:spPr bwMode="auto">
          <a:xfrm>
            <a:off x="812800" y="1079500"/>
            <a:ext cx="113649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6600" b="1">
                <a:solidFill>
                  <a:srgbClr val="84DD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Mineral Growth History</a:t>
            </a:r>
            <a:endParaRPr lang="en-US" altLang="en-US" sz="6600" b="1">
              <a:solidFill>
                <a:srgbClr val="9CD4C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endParaRPr lang="en-US" altLang="en-US" sz="6600" b="1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9075" name="Rectangle 3"/>
          <p:cNvSpPr>
            <a:spLocks/>
          </p:cNvSpPr>
          <p:nvPr/>
        </p:nvSpPr>
        <p:spPr bwMode="auto">
          <a:xfrm>
            <a:off x="1333500" y="2857500"/>
            <a:ext cx="112649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746125" indent="-685800">
              <a:lnSpc>
                <a:spcPct val="90000"/>
              </a:lnSpc>
              <a:spcBef>
                <a:spcPts val="4400"/>
              </a:spcBef>
              <a:buFont typeface="Arial" panose="020B0604020202020204" pitchFamily="34" charset="0"/>
              <a:buChar char="•"/>
              <a:tabLst>
                <a:tab pos="10864850" algn="r"/>
              </a:tabLst>
            </a:pPr>
            <a:r>
              <a:rPr lang="en-US" altLang="en-US" sz="50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Giant molecular clouds	12</a:t>
            </a:r>
            <a:endParaRPr lang="en-US" altLang="en-US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 marL="746125" indent="-685800">
              <a:lnSpc>
                <a:spcPct val="90000"/>
              </a:lnSpc>
              <a:spcBef>
                <a:spcPts val="4400"/>
              </a:spcBef>
              <a:buFont typeface="Arial" panose="020B0604020202020204" pitchFamily="34" charset="0"/>
              <a:buChar char="•"/>
              <a:tabLst>
                <a:tab pos="10864850" algn="r"/>
              </a:tabLst>
            </a:pPr>
            <a:r>
              <a:rPr lang="en-US" altLang="en-US" sz="50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Primitive meteorite formation	60</a:t>
            </a:r>
            <a:endParaRPr lang="en-US" altLang="en-US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 marL="746125" indent="-685800">
              <a:lnSpc>
                <a:spcPct val="90000"/>
              </a:lnSpc>
              <a:spcBef>
                <a:spcPts val="4400"/>
              </a:spcBef>
              <a:buFont typeface="Arial" panose="020B0604020202020204" pitchFamily="34" charset="0"/>
              <a:buChar char="•"/>
              <a:tabLst>
                <a:tab pos="10864850" algn="r"/>
              </a:tabLst>
            </a:pPr>
            <a:r>
              <a:rPr lang="en-US" altLang="en-US" sz="5000" dirty="0" err="1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Achondritic</a:t>
            </a:r>
            <a:r>
              <a:rPr lang="en-US" altLang="en-US" sz="50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formation	250</a:t>
            </a:r>
            <a:endParaRPr lang="en-US" altLang="en-US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 marL="746125" indent="-685800">
              <a:lnSpc>
                <a:spcPct val="90000"/>
              </a:lnSpc>
              <a:spcBef>
                <a:spcPts val="4400"/>
              </a:spcBef>
              <a:buFont typeface="Arial" panose="020B0604020202020204" pitchFamily="34" charset="0"/>
              <a:buChar char="•"/>
              <a:tabLst>
                <a:tab pos="10864850" algn="r"/>
              </a:tabLst>
            </a:pPr>
            <a:r>
              <a:rPr lang="en-US" altLang="en-US" sz="50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Life-initiated tectonics	1,500</a:t>
            </a:r>
          </a:p>
          <a:p>
            <a:pPr marL="746125" indent="-685800">
              <a:lnSpc>
                <a:spcPct val="90000"/>
              </a:lnSpc>
              <a:spcBef>
                <a:spcPts val="4400"/>
              </a:spcBef>
              <a:buFont typeface="Arial" panose="020B0604020202020204" pitchFamily="34" charset="0"/>
              <a:buChar char="•"/>
              <a:tabLst>
                <a:tab pos="10864850" algn="r"/>
              </a:tabLst>
            </a:pPr>
            <a:r>
              <a:rPr lang="en-US" altLang="en-US" sz="50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Biology, GOEs, and ice ages	4,300</a:t>
            </a:r>
            <a:endParaRPr lang="en-US" altLang="en-US" sz="5000" dirty="0">
              <a:solidFill>
                <a:srgbClr val="FF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0" t="10073" r="1374" b="43040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098" name="Rectangle 2"/>
          <p:cNvSpPr>
            <a:spLocks/>
          </p:cNvSpPr>
          <p:nvPr/>
        </p:nvSpPr>
        <p:spPr bwMode="auto">
          <a:xfrm>
            <a:off x="1638300" y="3815734"/>
            <a:ext cx="1955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100%</a:t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90%</a:t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80%</a:t>
            </a:r>
          </a:p>
        </p:txBody>
      </p:sp>
      <p:sp>
        <p:nvSpPr>
          <p:cNvPr id="260099" name="Rectangle 3"/>
          <p:cNvSpPr>
            <a:spLocks/>
          </p:cNvSpPr>
          <p:nvPr/>
        </p:nvSpPr>
        <p:spPr bwMode="auto">
          <a:xfrm>
            <a:off x="2984500" y="8394700"/>
            <a:ext cx="862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8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Sun’s age (billions of years)</a:t>
            </a:r>
            <a:endParaRPr lang="en-US" altLang="en-US" sz="5000" dirty="0">
              <a:solidFill>
                <a:srgbClr val="FFFF33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FFFF33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            </a:t>
            </a:r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 rot="10800000">
            <a:off x="3208338" y="4530109"/>
            <a:ext cx="7937" cy="3738563"/>
          </a:xfrm>
          <a:prstGeom prst="line">
            <a:avLst/>
          </a:prstGeom>
          <a:noFill/>
          <a:ln w="38100" cap="flat">
            <a:solidFill>
              <a:srgbClr val="FFFF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 rot="10800000" flipH="1">
            <a:off x="3200400" y="8263909"/>
            <a:ext cx="7416800" cy="7938"/>
          </a:xfrm>
          <a:prstGeom prst="line">
            <a:avLst/>
          </a:prstGeom>
          <a:noFill/>
          <a:ln w="38100" cap="flat">
            <a:solidFill>
              <a:srgbClr val="FFFF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2" name="Rectangle 6"/>
          <p:cNvSpPr>
            <a:spLocks/>
          </p:cNvSpPr>
          <p:nvPr/>
        </p:nvSpPr>
        <p:spPr bwMode="auto">
          <a:xfrm>
            <a:off x="10693400" y="92757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B3B3B3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altLang="en-US" sz="2400">
              <a:solidFill>
                <a:srgbClr val="B3B3B3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altLang="en-US" sz="2400">
              <a:solidFill>
                <a:srgbClr val="B3B3B3"/>
              </a:solidFill>
              <a:ea typeface="Gill Sans" charset="0"/>
              <a:cs typeface="Gill Sans" charset="0"/>
            </a:endParaRPr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 flipH="1">
            <a:off x="8828088" y="4861897"/>
            <a:ext cx="7937" cy="3654425"/>
          </a:xfrm>
          <a:prstGeom prst="line">
            <a:avLst/>
          </a:prstGeom>
          <a:noFill/>
          <a:ln w="50800" cap="flat">
            <a:solidFill>
              <a:srgbClr val="C0EDFE"/>
            </a:solidFill>
            <a:prstDash val="lg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4" name="Freeform 8"/>
          <p:cNvSpPr>
            <a:spLocks/>
          </p:cNvSpPr>
          <p:nvPr/>
        </p:nvSpPr>
        <p:spPr bwMode="auto">
          <a:xfrm rot="17416">
            <a:off x="3254478" y="8623"/>
            <a:ext cx="7569209" cy="7658642"/>
          </a:xfrm>
          <a:custGeom>
            <a:avLst/>
            <a:gdLst>
              <a:gd name="T0" fmla="+- 0 139 92"/>
              <a:gd name="T1" fmla="*/ T0 w 21508"/>
              <a:gd name="T2" fmla="+- 0 18645 696"/>
              <a:gd name="T3" fmla="*/ 18645 h 20826"/>
              <a:gd name="T4" fmla="+- 0 142 92"/>
              <a:gd name="T5" fmla="*/ T4 w 21508"/>
              <a:gd name="T6" fmla="+- 0 18640 696"/>
              <a:gd name="T7" fmla="*/ 18640 h 20826"/>
              <a:gd name="T8" fmla="+- 0 375 92"/>
              <a:gd name="T9" fmla="*/ T8 w 21508"/>
              <a:gd name="T10" fmla="+- 0 716 696"/>
              <a:gd name="T11" fmla="*/ 716 h 20826"/>
              <a:gd name="T12" fmla="+- 0 3147 92"/>
              <a:gd name="T13" fmla="*/ T12 w 21508"/>
              <a:gd name="T14" fmla="+- 0 19709 696"/>
              <a:gd name="T15" fmla="*/ 19709 h 20826"/>
              <a:gd name="T16" fmla="+- 0 5484 92"/>
              <a:gd name="T17" fmla="*/ T16 w 21508"/>
              <a:gd name="T18" fmla="+- 0 21481 696"/>
              <a:gd name="T19" fmla="*/ 21481 h 20826"/>
              <a:gd name="T20" fmla="+- 0 8992 92"/>
              <a:gd name="T21" fmla="*/ T20 w 21508"/>
              <a:gd name="T22" fmla="+- 0 20993 696"/>
              <a:gd name="T23" fmla="*/ 20993 h 20826"/>
              <a:gd name="T24" fmla="+- 0 12560 92"/>
              <a:gd name="T25" fmla="*/ T24 w 21508"/>
              <a:gd name="T26" fmla="+- 0 19063 696"/>
              <a:gd name="T27" fmla="*/ 19063 h 20826"/>
              <a:gd name="T28" fmla="+- 0 16716 92"/>
              <a:gd name="T29" fmla="*/ T28 w 21508"/>
              <a:gd name="T30" fmla="+- 0 15437 696"/>
              <a:gd name="T31" fmla="*/ 15437 h 20826"/>
              <a:gd name="T32" fmla="+- 0 21600 92"/>
              <a:gd name="T33" fmla="*/ T32 w 21508"/>
              <a:gd name="T34" fmla="+- 0 9952 696"/>
              <a:gd name="T35" fmla="*/ 9952 h 20826"/>
              <a:gd name="connsiteX0" fmla="*/ 11 w 21472"/>
              <a:gd name="connsiteY0" fmla="*/ 16689 h 19813"/>
              <a:gd name="connsiteX1" fmla="*/ 14 w 21472"/>
              <a:gd name="connsiteY1" fmla="*/ 16684 h 19813"/>
              <a:gd name="connsiteX2" fmla="*/ 327 w 21472"/>
              <a:gd name="connsiteY2" fmla="*/ 26 h 19813"/>
              <a:gd name="connsiteX3" fmla="*/ 3019 w 21472"/>
              <a:gd name="connsiteY3" fmla="*/ 17753 h 19813"/>
              <a:gd name="connsiteX4" fmla="*/ 5356 w 21472"/>
              <a:gd name="connsiteY4" fmla="*/ 19525 h 19813"/>
              <a:gd name="connsiteX5" fmla="*/ 8864 w 21472"/>
              <a:gd name="connsiteY5" fmla="*/ 19037 h 19813"/>
              <a:gd name="connsiteX6" fmla="*/ 12432 w 21472"/>
              <a:gd name="connsiteY6" fmla="*/ 17107 h 19813"/>
              <a:gd name="connsiteX7" fmla="*/ 16588 w 21472"/>
              <a:gd name="connsiteY7" fmla="*/ 13481 h 19813"/>
              <a:gd name="connsiteX8" fmla="*/ 21472 w 21472"/>
              <a:gd name="connsiteY8" fmla="*/ 7996 h 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2" h="19813">
                <a:moveTo>
                  <a:pt x="11" y="16689"/>
                </a:moveTo>
                <a:cubicBezTo>
                  <a:pt x="83" y="16172"/>
                  <a:pt x="-39" y="19461"/>
                  <a:pt x="14" y="16684"/>
                </a:cubicBezTo>
                <a:cubicBezTo>
                  <a:pt x="67" y="13907"/>
                  <a:pt x="-5" y="-690"/>
                  <a:pt x="327" y="26"/>
                </a:cubicBezTo>
                <a:cubicBezTo>
                  <a:pt x="659" y="743"/>
                  <a:pt x="2181" y="14503"/>
                  <a:pt x="3019" y="17753"/>
                </a:cubicBezTo>
                <a:cubicBezTo>
                  <a:pt x="3857" y="21003"/>
                  <a:pt x="4455" y="19405"/>
                  <a:pt x="5356" y="19525"/>
                </a:cubicBezTo>
                <a:cubicBezTo>
                  <a:pt x="6258" y="19644"/>
                  <a:pt x="7725" y="19515"/>
                  <a:pt x="8864" y="19037"/>
                </a:cubicBezTo>
                <a:cubicBezTo>
                  <a:pt x="10003" y="18559"/>
                  <a:pt x="11293" y="17943"/>
                  <a:pt x="12432" y="17107"/>
                </a:cubicBezTo>
                <a:cubicBezTo>
                  <a:pt x="13571" y="16272"/>
                  <a:pt x="15639" y="14516"/>
                  <a:pt x="16588" y="13481"/>
                </a:cubicBezTo>
                <a:cubicBezTo>
                  <a:pt x="17537" y="12447"/>
                  <a:pt x="20665" y="9150"/>
                  <a:pt x="21472" y="7996"/>
                </a:cubicBezTo>
              </a:path>
            </a:pathLst>
          </a:custGeom>
          <a:noFill/>
          <a:ln w="88900" cap="flat">
            <a:solidFill>
              <a:srgbClr val="FF3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5" name="Rectangle 9"/>
          <p:cNvSpPr>
            <a:spLocks/>
          </p:cNvSpPr>
          <p:nvPr/>
        </p:nvSpPr>
        <p:spPr bwMode="auto">
          <a:xfrm>
            <a:off x="1612900" y="3193434"/>
            <a:ext cx="1018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2213"/>
              </a:spcBef>
            </a:pPr>
            <a:endParaRPr lang="en-US" altLang="en-US" sz="7500" dirty="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Solar Luminosity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19224" r="7757" b="7824"/>
          <a:stretch/>
        </p:blipFill>
        <p:spPr bwMode="auto">
          <a:xfrm>
            <a:off x="25400" y="0"/>
            <a:ext cx="12954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6" name="Rectangle 2"/>
          <p:cNvSpPr>
            <a:spLocks/>
          </p:cNvSpPr>
          <p:nvPr/>
        </p:nvSpPr>
        <p:spPr bwMode="auto">
          <a:xfrm>
            <a:off x="1308100" y="2266950"/>
            <a:ext cx="11010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3300"/>
              </a:spcBef>
            </a:pP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altLang="en-US" sz="48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CO</a:t>
            </a:r>
            <a:r>
              <a:rPr lang="en-US" altLang="en-US" sz="4800" baseline="-60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48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+ 2H</a:t>
            </a:r>
            <a:r>
              <a:rPr lang="en-US" altLang="en-US" sz="4800" baseline="-60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48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O             CH</a:t>
            </a:r>
            <a:r>
              <a:rPr lang="en-US" altLang="en-US" sz="4800" baseline="-60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4</a:t>
            </a:r>
            <a:r>
              <a:rPr lang="en-US" altLang="en-US" sz="48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+ 2O</a:t>
            </a:r>
            <a:r>
              <a:rPr lang="en-US" altLang="en-US" sz="4800" baseline="-60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</a:p>
        </p:txBody>
      </p:sp>
      <p:sp>
        <p:nvSpPr>
          <p:cNvPr id="262147" name="Rectangle 3"/>
          <p:cNvSpPr>
            <a:spLocks/>
          </p:cNvSpPr>
          <p:nvPr/>
        </p:nvSpPr>
        <p:spPr bwMode="auto">
          <a:xfrm>
            <a:off x="1295400" y="4362450"/>
            <a:ext cx="11112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3300"/>
              </a:spcBef>
            </a:pPr>
            <a:r>
              <a:rPr lang="en-US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alt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CH</a:t>
            </a:r>
            <a:r>
              <a:rPr lang="en-US" altLang="en-US" sz="48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4</a:t>
            </a:r>
            <a:r>
              <a:rPr lang="en-US" alt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+ 2O</a:t>
            </a:r>
            <a:r>
              <a:rPr lang="en-US" altLang="en-US" sz="48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          CO</a:t>
            </a:r>
            <a:r>
              <a:rPr lang="en-US" altLang="en-US" sz="48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O</a:t>
            </a:r>
            <a:r>
              <a:rPr lang="en-US" altLang="en-US" sz="48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+ 4H</a:t>
            </a:r>
            <a:r>
              <a:rPr lang="en-US" altLang="en-US" sz="40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sp>
        <p:nvSpPr>
          <p:cNvPr id="262148" name="Rectangle 4"/>
          <p:cNvSpPr>
            <a:spLocks/>
          </p:cNvSpPr>
          <p:nvPr/>
        </p:nvSpPr>
        <p:spPr bwMode="auto">
          <a:xfrm>
            <a:off x="1409700" y="6927850"/>
            <a:ext cx="10896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3300"/>
              </a:spcBef>
            </a:pPr>
            <a:r>
              <a:rPr lang="en-US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altLang="en-US" sz="54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CO</a:t>
            </a:r>
            <a:r>
              <a:rPr lang="en-US" altLang="en-US" sz="54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54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+ 2H</a:t>
            </a:r>
            <a:r>
              <a:rPr lang="en-US" altLang="en-US" sz="54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54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O            CO</a:t>
            </a:r>
            <a:r>
              <a:rPr lang="en-US" altLang="en-US" sz="54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  <a:r>
              <a:rPr lang="en-US" altLang="en-US" sz="54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+ O</a:t>
            </a:r>
            <a:r>
              <a:rPr lang="en-US" altLang="en-US" sz="5400" baseline="-600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2</a:t>
            </a:r>
          </a:p>
        </p:txBody>
      </p:sp>
      <p:sp>
        <p:nvSpPr>
          <p:cNvPr id="262149" name="Rectangle 5"/>
          <p:cNvSpPr>
            <a:spLocks/>
          </p:cNvSpPr>
          <p:nvPr/>
        </p:nvSpPr>
        <p:spPr bwMode="auto">
          <a:xfrm>
            <a:off x="1422400" y="6026150"/>
            <a:ext cx="5092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3300"/>
              </a:spcBef>
            </a:pPr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alt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net reaction:</a:t>
            </a:r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 flipH="1">
            <a:off x="6272213" y="7399338"/>
            <a:ext cx="1249362" cy="3175"/>
          </a:xfrm>
          <a:prstGeom prst="line">
            <a:avLst/>
          </a:prstGeom>
          <a:noFill/>
          <a:ln w="76200" cap="flat">
            <a:solidFill>
              <a:srgbClr val="47CCFC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 flipH="1">
            <a:off x="5270500" y="4787900"/>
            <a:ext cx="1247775" cy="3175"/>
          </a:xfrm>
          <a:prstGeom prst="line">
            <a:avLst/>
          </a:prstGeom>
          <a:noFill/>
          <a:ln w="76200" cap="flat">
            <a:solidFill>
              <a:srgbClr val="47CCFC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 flipH="1">
            <a:off x="5689600" y="2682875"/>
            <a:ext cx="1231900" cy="12700"/>
          </a:xfrm>
          <a:prstGeom prst="line">
            <a:avLst/>
          </a:prstGeom>
          <a:noFill/>
          <a:ln w="76200" cap="flat">
            <a:solidFill>
              <a:srgbClr val="47CCFC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2153" name="Rectangle 9"/>
          <p:cNvSpPr>
            <a:spLocks/>
          </p:cNvSpPr>
          <p:nvPr/>
        </p:nvSpPr>
        <p:spPr bwMode="auto">
          <a:xfrm>
            <a:off x="1282700" y="1346200"/>
            <a:ext cx="10795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3300"/>
              </a:spcBef>
            </a:pPr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alt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photosynthesis + methanogenesis:</a:t>
            </a:r>
          </a:p>
        </p:txBody>
      </p:sp>
      <p:sp>
        <p:nvSpPr>
          <p:cNvPr id="262154" name="Rectangle 10"/>
          <p:cNvSpPr>
            <a:spLocks/>
          </p:cNvSpPr>
          <p:nvPr/>
        </p:nvSpPr>
        <p:spPr bwMode="auto">
          <a:xfrm>
            <a:off x="1282700" y="3467100"/>
            <a:ext cx="10795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3300"/>
              </a:spcBef>
            </a:pPr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alt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sunlight:</a:t>
            </a: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0" t="10073" r="1374" b="43040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098" name="Rectangle 2"/>
          <p:cNvSpPr>
            <a:spLocks/>
          </p:cNvSpPr>
          <p:nvPr/>
        </p:nvSpPr>
        <p:spPr bwMode="auto">
          <a:xfrm>
            <a:off x="1638300" y="3815734"/>
            <a:ext cx="1955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100%</a:t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90%</a:t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42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80%</a:t>
            </a:r>
          </a:p>
        </p:txBody>
      </p:sp>
      <p:sp>
        <p:nvSpPr>
          <p:cNvPr id="260099" name="Rectangle 3"/>
          <p:cNvSpPr>
            <a:spLocks/>
          </p:cNvSpPr>
          <p:nvPr/>
        </p:nvSpPr>
        <p:spPr bwMode="auto">
          <a:xfrm>
            <a:off x="2984500" y="8394700"/>
            <a:ext cx="862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</a:t>
            </a:r>
            <a:r>
              <a:rPr lang="en-US" altLang="en-US" sz="36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800" dirty="0">
                <a:solidFill>
                  <a:srgbClr val="FFFF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Sun’s age (billions of years)</a:t>
            </a:r>
            <a:endParaRPr lang="en-US" altLang="en-US" sz="5000" dirty="0">
              <a:solidFill>
                <a:srgbClr val="FFFF33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FFFF33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            </a:t>
            </a:r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 rot="10800000">
            <a:off x="3208338" y="4530109"/>
            <a:ext cx="7937" cy="3738563"/>
          </a:xfrm>
          <a:prstGeom prst="line">
            <a:avLst/>
          </a:prstGeom>
          <a:noFill/>
          <a:ln w="38100" cap="flat">
            <a:solidFill>
              <a:srgbClr val="FFFF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 rot="10800000" flipH="1">
            <a:off x="3200400" y="8263909"/>
            <a:ext cx="7416800" cy="7938"/>
          </a:xfrm>
          <a:prstGeom prst="line">
            <a:avLst/>
          </a:prstGeom>
          <a:noFill/>
          <a:ln w="38100" cap="flat">
            <a:solidFill>
              <a:srgbClr val="FFFF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2" name="Rectangle 6"/>
          <p:cNvSpPr>
            <a:spLocks/>
          </p:cNvSpPr>
          <p:nvPr/>
        </p:nvSpPr>
        <p:spPr bwMode="auto">
          <a:xfrm>
            <a:off x="10693400" y="92757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B3B3B3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altLang="en-US" sz="2400">
              <a:solidFill>
                <a:srgbClr val="B3B3B3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altLang="en-US" sz="2400">
              <a:solidFill>
                <a:srgbClr val="B3B3B3"/>
              </a:solidFill>
              <a:ea typeface="Gill Sans" charset="0"/>
              <a:cs typeface="Gill Sans" charset="0"/>
            </a:endParaRPr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 flipH="1">
            <a:off x="8828088" y="4861897"/>
            <a:ext cx="7937" cy="3654425"/>
          </a:xfrm>
          <a:prstGeom prst="line">
            <a:avLst/>
          </a:prstGeom>
          <a:noFill/>
          <a:ln w="50800" cap="flat">
            <a:solidFill>
              <a:srgbClr val="C0EDFE"/>
            </a:solidFill>
            <a:prstDash val="lg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4" name="Freeform 8"/>
          <p:cNvSpPr>
            <a:spLocks/>
          </p:cNvSpPr>
          <p:nvPr/>
        </p:nvSpPr>
        <p:spPr bwMode="auto">
          <a:xfrm rot="17416">
            <a:off x="3254478" y="8623"/>
            <a:ext cx="7569209" cy="7658642"/>
          </a:xfrm>
          <a:custGeom>
            <a:avLst/>
            <a:gdLst>
              <a:gd name="T0" fmla="+- 0 139 92"/>
              <a:gd name="T1" fmla="*/ T0 w 21508"/>
              <a:gd name="T2" fmla="+- 0 18645 696"/>
              <a:gd name="T3" fmla="*/ 18645 h 20826"/>
              <a:gd name="T4" fmla="+- 0 142 92"/>
              <a:gd name="T5" fmla="*/ T4 w 21508"/>
              <a:gd name="T6" fmla="+- 0 18640 696"/>
              <a:gd name="T7" fmla="*/ 18640 h 20826"/>
              <a:gd name="T8" fmla="+- 0 375 92"/>
              <a:gd name="T9" fmla="*/ T8 w 21508"/>
              <a:gd name="T10" fmla="+- 0 716 696"/>
              <a:gd name="T11" fmla="*/ 716 h 20826"/>
              <a:gd name="T12" fmla="+- 0 3147 92"/>
              <a:gd name="T13" fmla="*/ T12 w 21508"/>
              <a:gd name="T14" fmla="+- 0 19709 696"/>
              <a:gd name="T15" fmla="*/ 19709 h 20826"/>
              <a:gd name="T16" fmla="+- 0 5484 92"/>
              <a:gd name="T17" fmla="*/ T16 w 21508"/>
              <a:gd name="T18" fmla="+- 0 21481 696"/>
              <a:gd name="T19" fmla="*/ 21481 h 20826"/>
              <a:gd name="T20" fmla="+- 0 8992 92"/>
              <a:gd name="T21" fmla="*/ T20 w 21508"/>
              <a:gd name="T22" fmla="+- 0 20993 696"/>
              <a:gd name="T23" fmla="*/ 20993 h 20826"/>
              <a:gd name="T24" fmla="+- 0 12560 92"/>
              <a:gd name="T25" fmla="*/ T24 w 21508"/>
              <a:gd name="T26" fmla="+- 0 19063 696"/>
              <a:gd name="T27" fmla="*/ 19063 h 20826"/>
              <a:gd name="T28" fmla="+- 0 16716 92"/>
              <a:gd name="T29" fmla="*/ T28 w 21508"/>
              <a:gd name="T30" fmla="+- 0 15437 696"/>
              <a:gd name="T31" fmla="*/ 15437 h 20826"/>
              <a:gd name="T32" fmla="+- 0 21600 92"/>
              <a:gd name="T33" fmla="*/ T32 w 21508"/>
              <a:gd name="T34" fmla="+- 0 9952 696"/>
              <a:gd name="T35" fmla="*/ 9952 h 20826"/>
              <a:gd name="connsiteX0" fmla="*/ 11 w 21472"/>
              <a:gd name="connsiteY0" fmla="*/ 16689 h 19813"/>
              <a:gd name="connsiteX1" fmla="*/ 14 w 21472"/>
              <a:gd name="connsiteY1" fmla="*/ 16684 h 19813"/>
              <a:gd name="connsiteX2" fmla="*/ 327 w 21472"/>
              <a:gd name="connsiteY2" fmla="*/ 26 h 19813"/>
              <a:gd name="connsiteX3" fmla="*/ 3019 w 21472"/>
              <a:gd name="connsiteY3" fmla="*/ 17753 h 19813"/>
              <a:gd name="connsiteX4" fmla="*/ 5356 w 21472"/>
              <a:gd name="connsiteY4" fmla="*/ 19525 h 19813"/>
              <a:gd name="connsiteX5" fmla="*/ 8864 w 21472"/>
              <a:gd name="connsiteY5" fmla="*/ 19037 h 19813"/>
              <a:gd name="connsiteX6" fmla="*/ 12432 w 21472"/>
              <a:gd name="connsiteY6" fmla="*/ 17107 h 19813"/>
              <a:gd name="connsiteX7" fmla="*/ 16588 w 21472"/>
              <a:gd name="connsiteY7" fmla="*/ 13481 h 19813"/>
              <a:gd name="connsiteX8" fmla="*/ 21472 w 21472"/>
              <a:gd name="connsiteY8" fmla="*/ 7996 h 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2" h="19813">
                <a:moveTo>
                  <a:pt x="11" y="16689"/>
                </a:moveTo>
                <a:cubicBezTo>
                  <a:pt x="83" y="16172"/>
                  <a:pt x="-39" y="19461"/>
                  <a:pt x="14" y="16684"/>
                </a:cubicBezTo>
                <a:cubicBezTo>
                  <a:pt x="67" y="13907"/>
                  <a:pt x="-5" y="-690"/>
                  <a:pt x="327" y="26"/>
                </a:cubicBezTo>
                <a:cubicBezTo>
                  <a:pt x="659" y="743"/>
                  <a:pt x="2181" y="14503"/>
                  <a:pt x="3019" y="17753"/>
                </a:cubicBezTo>
                <a:cubicBezTo>
                  <a:pt x="3857" y="21003"/>
                  <a:pt x="4455" y="19405"/>
                  <a:pt x="5356" y="19525"/>
                </a:cubicBezTo>
                <a:cubicBezTo>
                  <a:pt x="6258" y="19644"/>
                  <a:pt x="7725" y="19515"/>
                  <a:pt x="8864" y="19037"/>
                </a:cubicBezTo>
                <a:cubicBezTo>
                  <a:pt x="10003" y="18559"/>
                  <a:pt x="11293" y="17943"/>
                  <a:pt x="12432" y="17107"/>
                </a:cubicBezTo>
                <a:cubicBezTo>
                  <a:pt x="13571" y="16272"/>
                  <a:pt x="15639" y="14516"/>
                  <a:pt x="16588" y="13481"/>
                </a:cubicBezTo>
                <a:cubicBezTo>
                  <a:pt x="17537" y="12447"/>
                  <a:pt x="20665" y="9150"/>
                  <a:pt x="21472" y="7996"/>
                </a:cubicBezTo>
              </a:path>
            </a:pathLst>
          </a:custGeom>
          <a:noFill/>
          <a:ln w="88900" cap="flat">
            <a:solidFill>
              <a:srgbClr val="FF3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05" name="Rectangle 9"/>
          <p:cNvSpPr>
            <a:spLocks/>
          </p:cNvSpPr>
          <p:nvPr/>
        </p:nvSpPr>
        <p:spPr bwMode="auto">
          <a:xfrm>
            <a:off x="1612900" y="3193434"/>
            <a:ext cx="1018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2213"/>
              </a:spcBef>
            </a:pPr>
            <a:endParaRPr lang="en-US" altLang="en-US" sz="7500" dirty="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Solar Luminosity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9578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12">
            <a:off x="0" y="-419100"/>
            <a:ext cx="13004800" cy="1057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2" name="Rectangle 2"/>
          <p:cNvSpPr>
            <a:spLocks/>
          </p:cNvSpPr>
          <p:nvPr/>
        </p:nvSpPr>
        <p:spPr bwMode="auto">
          <a:xfrm>
            <a:off x="10629900" y="92630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</a:t>
            </a:r>
            <a:endParaRPr lang="en-US" alt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altLang="en-US" sz="2400">
              <a:ea typeface="Gill Sans" charset="0"/>
              <a:cs typeface="Gill Sans" charset="0"/>
            </a:endParaRPr>
          </a:p>
        </p:txBody>
      </p:sp>
      <p:pic>
        <p:nvPicPr>
          <p:cNvPr id="2662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915988"/>
            <a:ext cx="7848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Line 4"/>
          <p:cNvSpPr>
            <a:spLocks noChangeShapeType="1"/>
          </p:cNvSpPr>
          <p:nvPr/>
        </p:nvSpPr>
        <p:spPr bwMode="auto">
          <a:xfrm flipH="1">
            <a:off x="2613025" y="6888163"/>
            <a:ext cx="7277100" cy="26987"/>
          </a:xfrm>
          <a:prstGeom prst="line">
            <a:avLst/>
          </a:prstGeom>
          <a:noFill/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45" name="Rectangle 5"/>
          <p:cNvSpPr>
            <a:spLocks/>
          </p:cNvSpPr>
          <p:nvPr/>
        </p:nvSpPr>
        <p:spPr bwMode="auto">
          <a:xfrm>
            <a:off x="2327275" y="6915150"/>
            <a:ext cx="9232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400">
                <a:solidFill>
                  <a:srgbClr val="FFFF33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3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</a:t>
            </a:r>
            <a:r>
              <a:rPr lang="en-US" altLang="en-US" sz="34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</a:t>
            </a:r>
            <a:r>
              <a:rPr lang="en-US" altLang="en-US" sz="3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</a:t>
            </a:r>
            <a:r>
              <a:rPr lang="en-US" altLang="en-US" sz="34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</a:t>
            </a:r>
            <a:r>
              <a:rPr lang="en-US" altLang="en-US" sz="3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</a:t>
            </a:r>
            <a:r>
              <a:rPr lang="en-US" altLang="en-US" sz="34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</a:t>
            </a:r>
            <a:r>
              <a:rPr lang="en-US" altLang="en-US" sz="3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3</a:t>
            </a:r>
            <a:r>
              <a:rPr lang="en-US" altLang="en-US" sz="34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</a:t>
            </a:r>
            <a:r>
              <a:rPr lang="en-US" altLang="en-US" sz="3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4</a:t>
            </a:r>
            <a:endParaRPr lang="en-US" altLang="en-US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 </a:t>
            </a:r>
            <a:r>
              <a:rPr lang="en-US" altLang="en-US" sz="42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age of Earth (billions of years)</a:t>
            </a:r>
            <a:endParaRPr lang="en-US" altLang="en-US" sz="5000">
              <a:solidFill>
                <a:srgbClr val="FFFF33"/>
              </a:solidFill>
              <a:latin typeface="Arial Narrow" panose="020B0606020202030204" pitchFamily="34" charset="0"/>
              <a:ea typeface="Lucida Grande" charset="0"/>
              <a:cs typeface="Lucida Grande" charset="0"/>
              <a:sym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altLang="en-US" sz="3800">
              <a:solidFill>
                <a:srgbClr val="FFFF33"/>
              </a:solidFill>
              <a:ea typeface="Gill Sans" charset="0"/>
              <a:cs typeface="Gill Sans" charset="0"/>
            </a:endParaRPr>
          </a:p>
        </p:txBody>
      </p:sp>
      <p:sp>
        <p:nvSpPr>
          <p:cNvPr id="266246" name="Rectangle 6"/>
          <p:cNvSpPr>
            <a:spLocks/>
          </p:cNvSpPr>
          <p:nvPr/>
        </p:nvSpPr>
        <p:spPr bwMode="auto">
          <a:xfrm>
            <a:off x="1016000" y="1295400"/>
            <a:ext cx="11137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endParaRPr lang="en-US" altLang="en-US" sz="7200" b="1" dirty="0">
              <a:solidFill>
                <a:srgbClr val="9CD4C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>
            <a:off x="2606675" y="2555875"/>
            <a:ext cx="0" cy="4352925"/>
          </a:xfrm>
          <a:prstGeom prst="line">
            <a:avLst/>
          </a:prstGeom>
          <a:noFill/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48" name="Rectangle 8"/>
          <p:cNvSpPr>
            <a:spLocks/>
          </p:cNvSpPr>
          <p:nvPr/>
        </p:nvSpPr>
        <p:spPr bwMode="auto">
          <a:xfrm>
            <a:off x="1485900" y="2562225"/>
            <a:ext cx="1079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6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20%</a:t>
            </a:r>
          </a:p>
          <a:p>
            <a:pPr>
              <a:lnSpc>
                <a:spcPct val="110000"/>
              </a:lnSpc>
            </a:pPr>
            <a:endParaRPr lang="en-US" altLang="en-US" sz="24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6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15%</a:t>
            </a:r>
          </a:p>
          <a:p>
            <a:pPr>
              <a:lnSpc>
                <a:spcPct val="110000"/>
              </a:lnSpc>
            </a:pPr>
            <a:endParaRPr lang="en-US" altLang="en-US" sz="24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6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10%</a:t>
            </a:r>
          </a:p>
          <a:p>
            <a:pPr>
              <a:lnSpc>
                <a:spcPct val="110000"/>
              </a:lnSpc>
            </a:pPr>
            <a:endParaRPr lang="en-US" altLang="en-US" sz="24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6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5%</a:t>
            </a:r>
          </a:p>
          <a:p>
            <a:pPr>
              <a:lnSpc>
                <a:spcPct val="110000"/>
              </a:lnSpc>
            </a:pPr>
            <a:endParaRPr lang="en-US" altLang="en-US" sz="24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6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0</a:t>
            </a:r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rot="10800000" flipH="1">
            <a:off x="8966200" y="4800600"/>
            <a:ext cx="25400" cy="1912938"/>
          </a:xfrm>
          <a:prstGeom prst="line">
            <a:avLst/>
          </a:prstGeom>
          <a:noFill/>
          <a:ln w="762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 flipH="1">
            <a:off x="8991600" y="4572000"/>
            <a:ext cx="457200" cy="254000"/>
          </a:xfrm>
          <a:prstGeom prst="line">
            <a:avLst/>
          </a:prstGeom>
          <a:noFill/>
          <a:ln w="762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51" name="Line 11"/>
          <p:cNvSpPr>
            <a:spLocks noChangeShapeType="1"/>
          </p:cNvSpPr>
          <p:nvPr/>
        </p:nvSpPr>
        <p:spPr bwMode="auto">
          <a:xfrm flipH="1">
            <a:off x="6873875" y="6688138"/>
            <a:ext cx="2065338" cy="33337"/>
          </a:xfrm>
          <a:prstGeom prst="line">
            <a:avLst/>
          </a:prstGeom>
          <a:noFill/>
          <a:ln w="76200" cap="flat">
            <a:solidFill>
              <a:srgbClr val="FF2712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6488"/>
            <a:ext cx="86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3" name="Line 13"/>
          <p:cNvSpPr>
            <a:spLocks noChangeShapeType="1"/>
          </p:cNvSpPr>
          <p:nvPr/>
        </p:nvSpPr>
        <p:spPr bwMode="auto">
          <a:xfrm flipH="1">
            <a:off x="2632075" y="6772275"/>
            <a:ext cx="3403600" cy="58738"/>
          </a:xfrm>
          <a:prstGeom prst="line">
            <a:avLst/>
          </a:prstGeom>
          <a:noFill/>
          <a:ln w="762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 rot="10800000" flipH="1">
            <a:off x="9448800" y="2809875"/>
            <a:ext cx="71438" cy="1778000"/>
          </a:xfrm>
          <a:prstGeom prst="line">
            <a:avLst/>
          </a:prstGeom>
          <a:noFill/>
          <a:ln w="762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6196013"/>
            <a:ext cx="863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6800"/>
            <a:ext cx="86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Atmospheric Oxygen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95" y="0"/>
            <a:ext cx="9839409" cy="97536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949" b="775"/>
          <a:stretch/>
        </p:blipFill>
        <p:spPr bwMode="auto">
          <a:xfrm>
            <a:off x="-12879" y="0"/>
            <a:ext cx="13017679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Pages>0</Pages>
  <Words>145</Words>
  <Characters>0</Characters>
  <Application>Microsoft Office PowerPoint</Application>
  <PresentationFormat>Custom</PresentationFormat>
  <Lines>0</Lines>
  <Paragraphs>53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Gill Sans</vt:lpstr>
      <vt:lpstr>ヒラギノ角ゴ ProN W3</vt:lpstr>
      <vt:lpstr>Helvetica Neue</vt:lpstr>
      <vt:lpstr>Helvetica</vt:lpstr>
      <vt:lpstr>Helvetica Neue Light</vt:lpstr>
      <vt:lpstr>Arial Italic</vt:lpstr>
      <vt:lpstr>Arial</vt:lpstr>
      <vt:lpstr>Lucida Grande</vt:lpstr>
      <vt:lpstr>Arial Narrow</vt:lpstr>
      <vt:lpstr>Helvetica Neue Medium</vt:lpstr>
      <vt:lpstr>ヒラギノ角ゴ ProN W6</vt:lpstr>
      <vt:lpstr>Arial Bold</vt:lpstr>
      <vt:lpstr>Title &amp; Bullets</vt:lpstr>
      <vt:lpstr>Title &amp; Bullets</vt:lpstr>
      <vt:lpstr>Title &amp; Bullets copy 8</vt:lpstr>
      <vt:lpstr>PowerPoint Presentation</vt:lpstr>
      <vt:lpstr>Solar Luminosity</vt:lpstr>
      <vt:lpstr>PowerPoint Presentation</vt:lpstr>
      <vt:lpstr>Solar Luminosity</vt:lpstr>
      <vt:lpstr>Atmospheric Oxygen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6</cp:revision>
  <dcterms:modified xsi:type="dcterms:W3CDTF">2014-05-25T21:23:05Z</dcterms:modified>
</cp:coreProperties>
</file>