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59"/>
  </p:notesMasterIdLst>
  <p:handoutMasterIdLst>
    <p:handoutMasterId r:id="rId60"/>
  </p:handoutMasterIdLst>
  <p:sldIdLst>
    <p:sldId id="256" r:id="rId2"/>
    <p:sldId id="439" r:id="rId3"/>
    <p:sldId id="441" r:id="rId4"/>
    <p:sldId id="481" r:id="rId5"/>
    <p:sldId id="444" r:id="rId6"/>
    <p:sldId id="443" r:id="rId7"/>
    <p:sldId id="447" r:id="rId8"/>
    <p:sldId id="500" r:id="rId9"/>
    <p:sldId id="440" r:id="rId10"/>
    <p:sldId id="442" r:id="rId11"/>
    <p:sldId id="479" r:id="rId12"/>
    <p:sldId id="463" r:id="rId13"/>
    <p:sldId id="497" r:id="rId14"/>
    <p:sldId id="448" r:id="rId15"/>
    <p:sldId id="462" r:id="rId16"/>
    <p:sldId id="498" r:id="rId17"/>
    <p:sldId id="452" r:id="rId18"/>
    <p:sldId id="453" r:id="rId19"/>
    <p:sldId id="458" r:id="rId20"/>
    <p:sldId id="461" r:id="rId21"/>
    <p:sldId id="459" r:id="rId22"/>
    <p:sldId id="457" r:id="rId23"/>
    <p:sldId id="460" r:id="rId24"/>
    <p:sldId id="455" r:id="rId25"/>
    <p:sldId id="465" r:id="rId26"/>
    <p:sldId id="454" r:id="rId27"/>
    <p:sldId id="466" r:id="rId28"/>
    <p:sldId id="478" r:id="rId29"/>
    <p:sldId id="467" r:id="rId30"/>
    <p:sldId id="469" r:id="rId31"/>
    <p:sldId id="470" r:id="rId32"/>
    <p:sldId id="471" r:id="rId33"/>
    <p:sldId id="468" r:id="rId34"/>
    <p:sldId id="472" r:id="rId35"/>
    <p:sldId id="473" r:id="rId36"/>
    <p:sldId id="474" r:id="rId37"/>
    <p:sldId id="475" r:id="rId38"/>
    <p:sldId id="476" r:id="rId39"/>
    <p:sldId id="477" r:id="rId40"/>
    <p:sldId id="495" r:id="rId41"/>
    <p:sldId id="480" r:id="rId42"/>
    <p:sldId id="482" r:id="rId43"/>
    <p:sldId id="483" r:id="rId44"/>
    <p:sldId id="485" r:id="rId45"/>
    <p:sldId id="488" r:id="rId46"/>
    <p:sldId id="490" r:id="rId47"/>
    <p:sldId id="491" r:id="rId48"/>
    <p:sldId id="489" r:id="rId49"/>
    <p:sldId id="496" r:id="rId50"/>
    <p:sldId id="486" r:id="rId51"/>
    <p:sldId id="499" r:id="rId52"/>
    <p:sldId id="492" r:id="rId53"/>
    <p:sldId id="487" r:id="rId54"/>
    <p:sldId id="501" r:id="rId55"/>
    <p:sldId id="484" r:id="rId56"/>
    <p:sldId id="493" r:id="rId57"/>
    <p:sldId id="502" r:id="rId58"/>
  </p:sldIdLst>
  <p:sldSz cx="9144000" cy="6858000" type="screen4x3"/>
  <p:notesSz cx="7004050" cy="9290050"/>
  <p:defaultTextStyle>
    <a:defPPr>
      <a:defRPr lang="en-US"/>
    </a:defPPr>
    <a:lvl1pPr algn="l" rtl="0" fontAlgn="base">
      <a:spcBef>
        <a:spcPct val="0"/>
      </a:spcBef>
      <a:spcAft>
        <a:spcPct val="0"/>
      </a:spcAft>
      <a:defRPr sz="2400"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sz="2400"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sz="2400"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sz="2400"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399FF"/>
    <a:srgbClr val="0033CC"/>
    <a:srgbClr val="385D8A"/>
    <a:srgbClr val="4F81BD"/>
    <a:srgbClr val="C84300"/>
    <a:srgbClr val="AC3900"/>
    <a:srgbClr val="602000"/>
    <a:srgbClr val="D2B870"/>
    <a:srgbClr val="9966FF"/>
    <a:srgbClr val="99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05" autoAdjust="0"/>
    <p:restoredTop sz="88056" autoAdjust="0"/>
  </p:normalViewPr>
  <p:slideViewPr>
    <p:cSldViewPr snapToGrid="0">
      <p:cViewPr varScale="1">
        <p:scale>
          <a:sx n="88" d="100"/>
          <a:sy n="88" d="100"/>
        </p:scale>
        <p:origin x="1608" y="65"/>
      </p:cViewPr>
      <p:guideLst>
        <p:guide orient="horz" pos="2160"/>
        <p:guide pos="2880"/>
      </p:guideLst>
    </p:cSldViewPr>
  </p:slideViewPr>
  <p:outlineViewPr>
    <p:cViewPr>
      <p:scale>
        <a:sx n="33" d="100"/>
        <a:sy n="33" d="100"/>
      </p:scale>
      <p:origin x="0" y="-3576"/>
    </p:cViewPr>
  </p:outlineViewPr>
  <p:notesTextViewPr>
    <p:cViewPr>
      <p:scale>
        <a:sx n="3" d="2"/>
        <a:sy n="3" d="2"/>
      </p:scale>
      <p:origin x="0" y="0"/>
    </p:cViewPr>
  </p:notesTextViewPr>
  <p:sorterViewPr>
    <p:cViewPr>
      <p:scale>
        <a:sx n="110" d="100"/>
        <a:sy n="110" d="100"/>
      </p:scale>
      <p:origin x="0" y="-1462"/>
    </p:cViewPr>
  </p:sorterViewPr>
  <p:notesViewPr>
    <p:cSldViewPr snapToGrid="0">
      <p:cViewPr varScale="1">
        <p:scale>
          <a:sx n="75" d="100"/>
          <a:sy n="75" d="100"/>
        </p:scale>
        <p:origin x="260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file:///D:\Documents\My%20Webs\bygrace\ppt\Evolution%20Fails\Hedylepta\Omiodes%20Genetic%20Variability.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11111111111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22222222222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333333333333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D:\Documents\My%20Webs\bygrace\ppt\Evolution%20Fails\Peppered%20Moth\522.ful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D:\Documents\My%20Webs\bygrace\ppt\Evolution%20Fails\Peppered%20Moth\j.1365-2311.2008.00987.x.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image" Target="../media/image116.png"/><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package" Target="../embeddings/Microsoft_Excel_Worksheet14444444444444.xlsx"/><Relationship Id="rId4" Type="http://schemas.openxmlformats.org/officeDocument/2006/relationships/image" Target="../media/image117.png"/></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35841353164189"/>
          <c:y val="4.9294754869606154E-2"/>
          <c:w val="0.84483911733255579"/>
          <c:h val="0.85359700995109111"/>
        </c:manualLayout>
      </c:layout>
      <c:barChart>
        <c:barDir val="col"/>
        <c:grouping val="clustered"/>
        <c:varyColors val="0"/>
        <c:ser>
          <c:idx val="0"/>
          <c:order val="0"/>
          <c:tx>
            <c:strRef>
              <c:f>Sheet1!$B$1</c:f>
              <c:strCache>
                <c:ptCount val="1"/>
                <c:pt idx="0">
                  <c:v>Spilomelinae (N = 52)</c:v>
                </c:pt>
              </c:strCache>
            </c:strRef>
          </c:tx>
          <c:spPr>
            <a:solidFill>
              <a:schemeClr val="accent1"/>
            </a:solidFill>
            <a:ln>
              <a:noFill/>
            </a:ln>
            <a:effectLst/>
            <a:scene3d>
              <a:camera prst="orthographicFront"/>
              <a:lightRig rig="threePt" dir="t"/>
            </a:scene3d>
            <a:sp3d>
              <a:bevelT w="190500" h="38100"/>
            </a:sp3d>
          </c:spPr>
          <c:invertIfNegative val="0"/>
          <c:cat>
            <c:strRef>
              <c:f>Sheet1!$A$2:$A$7</c:f>
              <c:strCache>
                <c:ptCount val="5"/>
                <c:pt idx="0">
                  <c:v>COI</c:v>
                </c:pt>
                <c:pt idx="1">
                  <c:v>WG</c:v>
                </c:pt>
                <c:pt idx="2">
                  <c:v>EF1α</c:v>
                </c:pt>
                <c:pt idx="3">
                  <c:v>RPS5</c:v>
                </c:pt>
                <c:pt idx="4">
                  <c:v>CAD</c:v>
                </c:pt>
              </c:strCache>
            </c:strRef>
          </c:cat>
          <c:val>
            <c:numRef>
              <c:f>Sheet1!$B$2:$B$7</c:f>
              <c:numCache>
                <c:formatCode>0%</c:formatCode>
                <c:ptCount val="5"/>
                <c:pt idx="0">
                  <c:v>0.39</c:v>
                </c:pt>
                <c:pt idx="1">
                  <c:v>0.45</c:v>
                </c:pt>
                <c:pt idx="2">
                  <c:v>0.28999999999999998</c:v>
                </c:pt>
                <c:pt idx="3">
                  <c:v>0.37</c:v>
                </c:pt>
                <c:pt idx="4">
                  <c:v>0.49</c:v>
                </c:pt>
              </c:numCache>
            </c:numRef>
          </c:val>
        </c:ser>
        <c:ser>
          <c:idx val="1"/>
          <c:order val="1"/>
          <c:tx>
            <c:strRef>
              <c:f>Sheet1!$C$1</c:f>
              <c:strCache>
                <c:ptCount val="1"/>
                <c:pt idx="0">
                  <c:v>Omiodes (N = 23)</c:v>
                </c:pt>
              </c:strCache>
            </c:strRef>
          </c:tx>
          <c:spPr>
            <a:solidFill>
              <a:schemeClr val="accent2"/>
            </a:solidFill>
            <a:ln>
              <a:noFill/>
            </a:ln>
            <a:effectLst/>
            <a:scene3d>
              <a:camera prst="orthographicFront"/>
              <a:lightRig rig="threePt" dir="t"/>
            </a:scene3d>
            <a:sp3d>
              <a:bevelT w="190500" h="38100"/>
            </a:sp3d>
          </c:spPr>
          <c:invertIfNegative val="0"/>
          <c:cat>
            <c:strRef>
              <c:f>Sheet1!$A$2:$A$7</c:f>
              <c:strCache>
                <c:ptCount val="5"/>
                <c:pt idx="0">
                  <c:v>COI</c:v>
                </c:pt>
                <c:pt idx="1">
                  <c:v>WG</c:v>
                </c:pt>
                <c:pt idx="2">
                  <c:v>EF1α</c:v>
                </c:pt>
                <c:pt idx="3">
                  <c:v>RPS5</c:v>
                </c:pt>
                <c:pt idx="4">
                  <c:v>CAD</c:v>
                </c:pt>
              </c:strCache>
            </c:strRef>
          </c:cat>
          <c:val>
            <c:numRef>
              <c:f>Sheet1!$C$2:$C$7</c:f>
              <c:numCache>
                <c:formatCode>0%</c:formatCode>
                <c:ptCount val="5"/>
                <c:pt idx="0">
                  <c:v>0.28999999999999998</c:v>
                </c:pt>
                <c:pt idx="1">
                  <c:v>0.35</c:v>
                </c:pt>
                <c:pt idx="2">
                  <c:v>0.2</c:v>
                </c:pt>
                <c:pt idx="3">
                  <c:v>0.22</c:v>
                </c:pt>
                <c:pt idx="4">
                  <c:v>0.33</c:v>
                </c:pt>
              </c:numCache>
            </c:numRef>
          </c:val>
        </c:ser>
        <c:ser>
          <c:idx val="2"/>
          <c:order val="2"/>
          <c:tx>
            <c:strRef>
              <c:f>Sheet1!$D$1</c:f>
              <c:strCache>
                <c:ptCount val="1"/>
                <c:pt idx="0">
                  <c:v>Omiodes outside Hawaii (N = 13)</c:v>
                </c:pt>
              </c:strCache>
            </c:strRef>
          </c:tx>
          <c:spPr>
            <a:solidFill>
              <a:schemeClr val="accent3"/>
            </a:solidFill>
            <a:ln>
              <a:noFill/>
            </a:ln>
            <a:effectLst/>
            <a:scene3d>
              <a:camera prst="orthographicFront"/>
              <a:lightRig rig="threePt" dir="t"/>
            </a:scene3d>
            <a:sp3d>
              <a:bevelT w="190500" h="38100"/>
            </a:sp3d>
          </c:spPr>
          <c:invertIfNegative val="0"/>
          <c:cat>
            <c:strRef>
              <c:f>Sheet1!$A$2:$A$7</c:f>
              <c:strCache>
                <c:ptCount val="5"/>
                <c:pt idx="0">
                  <c:v>COI</c:v>
                </c:pt>
                <c:pt idx="1">
                  <c:v>WG</c:v>
                </c:pt>
                <c:pt idx="2">
                  <c:v>EF1α</c:v>
                </c:pt>
                <c:pt idx="3">
                  <c:v>RPS5</c:v>
                </c:pt>
                <c:pt idx="4">
                  <c:v>CAD</c:v>
                </c:pt>
              </c:strCache>
            </c:strRef>
          </c:cat>
          <c:val>
            <c:numRef>
              <c:f>Sheet1!$D$2:$D$7</c:f>
              <c:numCache>
                <c:formatCode>0%</c:formatCode>
                <c:ptCount val="5"/>
                <c:pt idx="0">
                  <c:v>0.26</c:v>
                </c:pt>
                <c:pt idx="1">
                  <c:v>0.33</c:v>
                </c:pt>
                <c:pt idx="2">
                  <c:v>0.19</c:v>
                </c:pt>
                <c:pt idx="3">
                  <c:v>0.21</c:v>
                </c:pt>
                <c:pt idx="4">
                  <c:v>0.31</c:v>
                </c:pt>
              </c:numCache>
            </c:numRef>
          </c:val>
        </c:ser>
        <c:ser>
          <c:idx val="3"/>
          <c:order val="3"/>
          <c:tx>
            <c:strRef>
              <c:f>Sheet1!$E$1</c:f>
              <c:strCache>
                <c:ptCount val="1"/>
                <c:pt idx="0">
                  <c:v>Hawaiian Omiodes (N = 10)</c:v>
                </c:pt>
              </c:strCache>
            </c:strRef>
          </c:tx>
          <c:spPr>
            <a:solidFill>
              <a:schemeClr val="accent4"/>
            </a:solidFill>
            <a:ln>
              <a:noFill/>
            </a:ln>
            <a:effectLst/>
            <a:scene3d>
              <a:camera prst="orthographicFront"/>
              <a:lightRig rig="threePt" dir="t"/>
            </a:scene3d>
            <a:sp3d>
              <a:bevelT w="190500" h="38100"/>
            </a:sp3d>
          </c:spPr>
          <c:invertIfNegative val="0"/>
          <c:cat>
            <c:strRef>
              <c:f>Sheet1!$A$2:$A$7</c:f>
              <c:strCache>
                <c:ptCount val="5"/>
                <c:pt idx="0">
                  <c:v>COI</c:v>
                </c:pt>
                <c:pt idx="1">
                  <c:v>WG</c:v>
                </c:pt>
                <c:pt idx="2">
                  <c:v>EF1α</c:v>
                </c:pt>
                <c:pt idx="3">
                  <c:v>RPS5</c:v>
                </c:pt>
                <c:pt idx="4">
                  <c:v>CAD</c:v>
                </c:pt>
              </c:strCache>
            </c:strRef>
          </c:cat>
          <c:val>
            <c:numRef>
              <c:f>Sheet1!$E$2:$E$7</c:f>
              <c:numCache>
                <c:formatCode>0%</c:formatCode>
                <c:ptCount val="5"/>
                <c:pt idx="0">
                  <c:v>0.12</c:v>
                </c:pt>
                <c:pt idx="1">
                  <c:v>0.05</c:v>
                </c:pt>
                <c:pt idx="2">
                  <c:v>0.02</c:v>
                </c:pt>
                <c:pt idx="3">
                  <c:v>0.04</c:v>
                </c:pt>
                <c:pt idx="4">
                  <c:v>0.05</c:v>
                </c:pt>
              </c:numCache>
            </c:numRef>
          </c:val>
        </c:ser>
        <c:dLbls>
          <c:showLegendKey val="0"/>
          <c:showVal val="0"/>
          <c:showCatName val="0"/>
          <c:showSerName val="0"/>
          <c:showPercent val="0"/>
          <c:showBubbleSize val="0"/>
        </c:dLbls>
        <c:gapWidth val="219"/>
        <c:overlap val="-27"/>
        <c:axId val="144255184"/>
        <c:axId val="144255744"/>
      </c:barChart>
      <c:catAx>
        <c:axId val="144255184"/>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4255744"/>
        <c:crosses val="autoZero"/>
        <c:auto val="1"/>
        <c:lblAlgn val="ctr"/>
        <c:lblOffset val="0"/>
        <c:noMultiLvlLbl val="0"/>
      </c:catAx>
      <c:valAx>
        <c:axId val="144255744"/>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sz="2400" dirty="0"/>
                  <a:t>Genetic Variation (%)</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144255184"/>
        <c:crosses val="autoZero"/>
        <c:crossBetween val="between"/>
      </c:valAx>
      <c:spPr>
        <a:noFill/>
        <a:ln>
          <a:noFill/>
        </a:ln>
        <a:effectLst/>
      </c:spPr>
    </c:plotArea>
    <c:legend>
      <c:legendPos val="t"/>
      <c:layout>
        <c:manualLayout>
          <c:xMode val="edge"/>
          <c:yMode val="edge"/>
          <c:x val="0.14059443958394088"/>
          <c:y val="2.7777777777777776E-2"/>
          <c:w val="0.84103346456692929"/>
          <c:h val="0.14930664916885386"/>
        </c:manualLayout>
      </c:layout>
      <c:overlay val="1"/>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955125400991542"/>
          <c:y val="4.5976314866669185E-2"/>
          <c:w val="0.77347343734810925"/>
          <c:h val="0.83371439501268851"/>
        </c:manualLayout>
      </c:layout>
      <c:barChart>
        <c:barDir val="col"/>
        <c:grouping val="clustered"/>
        <c:varyColors val="0"/>
        <c:ser>
          <c:idx val="0"/>
          <c:order val="0"/>
          <c:tx>
            <c:strRef>
              <c:f>Sheet1!$B$1</c:f>
              <c:strCache>
                <c:ptCount val="1"/>
                <c:pt idx="0">
                  <c:v>typica</c:v>
                </c:pt>
              </c:strCache>
            </c:strRef>
          </c:tx>
          <c:spPr>
            <a:solidFill>
              <a:schemeClr val="accent1"/>
            </a:solidFill>
            <a:ln>
              <a:noFill/>
            </a:ln>
            <a:effectLst/>
            <a:scene3d>
              <a:camera prst="orthographicFront"/>
              <a:lightRig rig="threePt" dir="t"/>
            </a:scene3d>
            <a:sp3d>
              <a:bevelT w="190500" h="38100"/>
            </a:sp3d>
          </c:spPr>
          <c:invertIfNegative val="0"/>
          <c:cat>
            <c:strRef>
              <c:f>Sheet1!$A$2:$A$3</c:f>
              <c:strCache>
                <c:ptCount val="2"/>
                <c:pt idx="0">
                  <c:v>Oak (Dark)</c:v>
                </c:pt>
                <c:pt idx="1">
                  <c:v>Brich (Light)</c:v>
                </c:pt>
              </c:strCache>
            </c:strRef>
          </c:cat>
          <c:val>
            <c:numRef>
              <c:f>Sheet1!$B$2:$B$3</c:f>
              <c:numCache>
                <c:formatCode>General</c:formatCode>
                <c:ptCount val="2"/>
                <c:pt idx="0">
                  <c:v>0.89</c:v>
                </c:pt>
                <c:pt idx="1">
                  <c:v>0</c:v>
                </c:pt>
              </c:numCache>
            </c:numRef>
          </c:val>
        </c:ser>
        <c:ser>
          <c:idx val="1"/>
          <c:order val="1"/>
          <c:tx>
            <c:strRef>
              <c:f>Sheet1!$C$1</c:f>
              <c:strCache>
                <c:ptCount val="1"/>
                <c:pt idx="0">
                  <c:v>carbonaria</c:v>
                </c:pt>
              </c:strCache>
            </c:strRef>
          </c:tx>
          <c:spPr>
            <a:solidFill>
              <a:schemeClr val="accent2"/>
            </a:solidFill>
            <a:ln>
              <a:noFill/>
            </a:ln>
            <a:effectLst/>
            <a:scene3d>
              <a:camera prst="orthographicFront"/>
              <a:lightRig rig="threePt" dir="t"/>
            </a:scene3d>
            <a:sp3d>
              <a:bevelT w="190500" h="38100"/>
            </a:sp3d>
          </c:spPr>
          <c:invertIfNegative val="0"/>
          <c:cat>
            <c:strRef>
              <c:f>Sheet1!$A$2:$A$3</c:f>
              <c:strCache>
                <c:ptCount val="2"/>
                <c:pt idx="0">
                  <c:v>Oak (Dark)</c:v>
                </c:pt>
                <c:pt idx="1">
                  <c:v>Brich (Light)</c:v>
                </c:pt>
              </c:strCache>
            </c:strRef>
          </c:cat>
          <c:val>
            <c:numRef>
              <c:f>Sheet1!$C$2:$C$3</c:f>
              <c:numCache>
                <c:formatCode>General</c:formatCode>
                <c:ptCount val="2"/>
                <c:pt idx="0">
                  <c:v>0.02</c:v>
                </c:pt>
                <c:pt idx="1">
                  <c:v>0.57999999999999996</c:v>
                </c:pt>
              </c:numCache>
            </c:numRef>
          </c:val>
        </c:ser>
        <c:dLbls>
          <c:showLegendKey val="0"/>
          <c:showVal val="0"/>
          <c:showCatName val="0"/>
          <c:showSerName val="0"/>
          <c:showPercent val="0"/>
          <c:showBubbleSize val="0"/>
        </c:dLbls>
        <c:gapWidth val="219"/>
        <c:overlap val="-27"/>
        <c:axId val="280880288"/>
        <c:axId val="280877488"/>
      </c:barChart>
      <c:catAx>
        <c:axId val="280880288"/>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280877488"/>
        <c:crosses val="autoZero"/>
        <c:auto val="1"/>
        <c:lblAlgn val="ctr"/>
        <c:lblOffset val="0"/>
        <c:noMultiLvlLbl val="0"/>
      </c:catAx>
      <c:valAx>
        <c:axId val="280877488"/>
        <c:scaling>
          <c:orientation val="minMax"/>
        </c:scaling>
        <c:delete val="0"/>
        <c:axPos val="l"/>
        <c:title>
          <c:tx>
            <c:rich>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r>
                  <a:rPr lang="en-US" dirty="0"/>
                  <a:t>Conspicuous Moths (%)</a:t>
                </a:r>
              </a:p>
            </c:rich>
          </c:tx>
          <c:layout/>
          <c:overlay val="0"/>
          <c:spPr>
            <a:noFill/>
            <a:ln>
              <a:noFill/>
            </a:ln>
            <a:effectLst/>
          </c:spPr>
          <c:txPr>
            <a:bodyPr rot="-54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3200" b="0" i="0" u="none" strike="noStrike" kern="1200" baseline="0">
                <a:solidFill>
                  <a:schemeClr val="tx1">
                    <a:lumMod val="65000"/>
                    <a:lumOff val="35000"/>
                  </a:schemeClr>
                </a:solidFill>
                <a:latin typeface="+mn-lt"/>
                <a:ea typeface="+mn-ea"/>
                <a:cs typeface="+mn-cs"/>
              </a:defRPr>
            </a:pPr>
            <a:endParaRPr lang="en-US"/>
          </a:p>
        </c:txPr>
        <c:crossAx val="280880288"/>
        <c:crosses val="autoZero"/>
        <c:crossBetween val="between"/>
      </c:valAx>
      <c:spPr>
        <a:noFill/>
        <a:ln>
          <a:noFill/>
        </a:ln>
        <a:effectLst/>
      </c:spPr>
    </c:plotArea>
    <c:legend>
      <c:legendPos val="b"/>
      <c:layout>
        <c:manualLayout>
          <c:xMode val="edge"/>
          <c:yMode val="edge"/>
          <c:x val="0.42949839603382917"/>
          <c:y val="7.1708497375328084E-2"/>
          <c:w val="0.53743972975600274"/>
          <c:h val="0.1051559721039127"/>
        </c:manualLayout>
      </c:layout>
      <c:overlay val="1"/>
      <c:spPr>
        <a:noFill/>
        <a:ln>
          <a:noFill/>
        </a:ln>
        <a:effectLst/>
      </c:spPr>
      <c:txPr>
        <a:bodyPr rot="0" spcFirstLastPara="1" vertOverflow="ellipsis" vert="horz" wrap="square" anchor="ctr" anchorCtr="1"/>
        <a:lstStyle/>
        <a:p>
          <a:pPr>
            <a:defRPr sz="3200" b="0"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3200"/>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37105276618895"/>
          <c:y val="4.5976314866669185E-2"/>
          <c:w val="0.70365372048075048"/>
          <c:h val="0.73720718857289436"/>
        </c:manualLayout>
      </c:layout>
      <c:barChart>
        <c:barDir val="col"/>
        <c:grouping val="clustered"/>
        <c:varyColors val="0"/>
        <c:ser>
          <c:idx val="0"/>
          <c:order val="0"/>
          <c:tx>
            <c:strRef>
              <c:f>Sheet1!$B$1</c:f>
              <c:strCache>
                <c:ptCount val="1"/>
                <c:pt idx="0">
                  <c:v>typica</c:v>
                </c:pt>
              </c:strCache>
            </c:strRef>
          </c:tx>
          <c:spPr>
            <a:solidFill>
              <a:schemeClr val="accent1"/>
            </a:solidFill>
            <a:ln>
              <a:noFill/>
            </a:ln>
            <a:effectLst/>
            <a:scene3d>
              <a:camera prst="orthographicFront"/>
              <a:lightRig rig="threePt" dir="t"/>
            </a:scene3d>
            <a:sp3d>
              <a:bevelT w="190500" h="38100"/>
            </a:sp3d>
          </c:spPr>
          <c:invertIfNegative val="0"/>
          <c:cat>
            <c:strRef>
              <c:f>Sheet1!$A$2:$A$3</c:f>
              <c:strCache>
                <c:ptCount val="2"/>
                <c:pt idx="0">
                  <c:v>Birmingham
(Polluted)</c:v>
                </c:pt>
                <c:pt idx="1">
                  <c:v>Dorset
(Unpolluted)</c:v>
                </c:pt>
              </c:strCache>
            </c:strRef>
          </c:cat>
          <c:val>
            <c:numRef>
              <c:f>Sheet1!$B$2:$B$3</c:f>
              <c:numCache>
                <c:formatCode>General</c:formatCode>
                <c:ptCount val="2"/>
                <c:pt idx="0">
                  <c:v>9.4799999999999995E-2</c:v>
                </c:pt>
                <c:pt idx="1">
                  <c:v>0.86699999999999999</c:v>
                </c:pt>
              </c:numCache>
            </c:numRef>
          </c:val>
        </c:ser>
        <c:ser>
          <c:idx val="1"/>
          <c:order val="1"/>
          <c:tx>
            <c:strRef>
              <c:f>Sheet1!$C$1</c:f>
              <c:strCache>
                <c:ptCount val="1"/>
                <c:pt idx="0">
                  <c:v>carbonaria</c:v>
                </c:pt>
              </c:strCache>
            </c:strRef>
          </c:tx>
          <c:spPr>
            <a:solidFill>
              <a:schemeClr val="accent2"/>
            </a:solidFill>
            <a:ln>
              <a:noFill/>
            </a:ln>
            <a:effectLst/>
            <a:scene3d>
              <a:camera prst="orthographicFront"/>
              <a:lightRig rig="threePt" dir="t"/>
            </a:scene3d>
            <a:sp3d>
              <a:bevelT w="190500" h="38100"/>
            </a:sp3d>
          </c:spPr>
          <c:invertIfNegative val="0"/>
          <c:cat>
            <c:strRef>
              <c:f>Sheet1!$A$2:$A$3</c:f>
              <c:strCache>
                <c:ptCount val="2"/>
                <c:pt idx="0">
                  <c:v>Birmingham
(Polluted)</c:v>
                </c:pt>
                <c:pt idx="1">
                  <c:v>Dorset
(Unpolluted)</c:v>
                </c:pt>
              </c:strCache>
            </c:strRef>
          </c:cat>
          <c:val>
            <c:numRef>
              <c:f>Sheet1!$C$2:$C$3</c:f>
              <c:numCache>
                <c:formatCode>General</c:formatCode>
                <c:ptCount val="2"/>
                <c:pt idx="0">
                  <c:v>0.86939999999999995</c:v>
                </c:pt>
                <c:pt idx="1">
                  <c:v>8.1199999999999994E-2</c:v>
                </c:pt>
              </c:numCache>
            </c:numRef>
          </c:val>
        </c:ser>
        <c:dLbls>
          <c:showLegendKey val="0"/>
          <c:showVal val="0"/>
          <c:showCatName val="0"/>
          <c:showSerName val="0"/>
          <c:showPercent val="0"/>
          <c:showBubbleSize val="0"/>
        </c:dLbls>
        <c:gapWidth val="219"/>
        <c:overlap val="-27"/>
        <c:axId val="280855648"/>
        <c:axId val="280859008"/>
      </c:barChart>
      <c:catAx>
        <c:axId val="280855648"/>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0859008"/>
        <c:crosses val="autoZero"/>
        <c:auto val="1"/>
        <c:lblAlgn val="ctr"/>
        <c:lblOffset val="0"/>
        <c:noMultiLvlLbl val="0"/>
      </c:catAx>
      <c:valAx>
        <c:axId val="280859008"/>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dirty="0" smtClean="0"/>
                  <a:t>Population Frequency (%)</a:t>
                </a:r>
                <a:endParaRPr lang="en-US" dirty="0"/>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280855648"/>
        <c:crosses val="autoZero"/>
        <c:crossBetween val="between"/>
      </c:valAx>
      <c:spPr>
        <a:noFill/>
        <a:ln>
          <a:noFill/>
        </a:ln>
        <a:effectLst/>
      </c:spPr>
    </c:plotArea>
    <c:legend>
      <c:legendPos val="b"/>
      <c:layout>
        <c:manualLayout>
          <c:xMode val="edge"/>
          <c:yMode val="edge"/>
          <c:x val="0.29575575554868894"/>
          <c:y val="1.7570353697892227E-2"/>
          <c:w val="0.67426876163855309"/>
          <c:h val="0.1051559721039127"/>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7937105276618895"/>
          <c:y val="4.5976314866669185E-2"/>
          <c:w val="0.70365372048075048"/>
          <c:h val="0.73720718857289436"/>
        </c:manualLayout>
      </c:layout>
      <c:barChart>
        <c:barDir val="col"/>
        <c:grouping val="clustered"/>
        <c:varyColors val="0"/>
        <c:ser>
          <c:idx val="0"/>
          <c:order val="0"/>
          <c:tx>
            <c:strRef>
              <c:f>Sheet1!$B$1</c:f>
              <c:strCache>
                <c:ptCount val="1"/>
                <c:pt idx="0">
                  <c:v>typica</c:v>
                </c:pt>
              </c:strCache>
            </c:strRef>
          </c:tx>
          <c:spPr>
            <a:solidFill>
              <a:schemeClr val="accent1"/>
            </a:solidFill>
            <a:ln>
              <a:noFill/>
            </a:ln>
            <a:effectLst/>
            <a:scene3d>
              <a:camera prst="orthographicFront"/>
              <a:lightRig rig="threePt" dir="t"/>
            </a:scene3d>
            <a:sp3d>
              <a:bevelT w="190500" h="38100"/>
            </a:sp3d>
          </c:spPr>
          <c:invertIfNegative val="0"/>
          <c:cat>
            <c:strRef>
              <c:f>Sheet1!$A$2:$A$3</c:f>
              <c:strCache>
                <c:ptCount val="2"/>
                <c:pt idx="0">
                  <c:v>Birmingham
(Polluted)</c:v>
                </c:pt>
                <c:pt idx="1">
                  <c:v>Dorset
(Unpolluted)</c:v>
                </c:pt>
              </c:strCache>
            </c:strRef>
          </c:cat>
          <c:val>
            <c:numRef>
              <c:f>Sheet1!$B$2:$B$3</c:f>
              <c:numCache>
                <c:formatCode>General</c:formatCode>
                <c:ptCount val="2"/>
                <c:pt idx="0">
                  <c:v>0.13</c:v>
                </c:pt>
                <c:pt idx="1">
                  <c:v>0.125</c:v>
                </c:pt>
              </c:numCache>
            </c:numRef>
          </c:val>
        </c:ser>
        <c:ser>
          <c:idx val="1"/>
          <c:order val="1"/>
          <c:tx>
            <c:strRef>
              <c:f>Sheet1!$C$1</c:f>
              <c:strCache>
                <c:ptCount val="1"/>
                <c:pt idx="0">
                  <c:v>carbonaria</c:v>
                </c:pt>
              </c:strCache>
            </c:strRef>
          </c:tx>
          <c:spPr>
            <a:solidFill>
              <a:schemeClr val="accent2"/>
            </a:solidFill>
            <a:ln>
              <a:noFill/>
            </a:ln>
            <a:effectLst/>
            <a:scene3d>
              <a:camera prst="orthographicFront"/>
              <a:lightRig rig="threePt" dir="t"/>
            </a:scene3d>
            <a:sp3d>
              <a:bevelT w="190500" h="38100"/>
            </a:sp3d>
          </c:spPr>
          <c:invertIfNegative val="0"/>
          <c:cat>
            <c:strRef>
              <c:f>Sheet1!$A$2:$A$3</c:f>
              <c:strCache>
                <c:ptCount val="2"/>
                <c:pt idx="0">
                  <c:v>Birmingham
(Polluted)</c:v>
                </c:pt>
                <c:pt idx="1">
                  <c:v>Dorset
(Unpolluted)</c:v>
                </c:pt>
              </c:strCache>
            </c:strRef>
          </c:cat>
          <c:val>
            <c:numRef>
              <c:f>Sheet1!$C$2:$C$3</c:f>
              <c:numCache>
                <c:formatCode>General</c:formatCode>
                <c:ptCount val="2"/>
                <c:pt idx="0">
                  <c:v>0.27500000000000002</c:v>
                </c:pt>
                <c:pt idx="1">
                  <c:v>6.3399999999999998E-2</c:v>
                </c:pt>
              </c:numCache>
            </c:numRef>
          </c:val>
        </c:ser>
        <c:dLbls>
          <c:showLegendKey val="0"/>
          <c:showVal val="0"/>
          <c:showCatName val="0"/>
          <c:showSerName val="0"/>
          <c:showPercent val="0"/>
          <c:showBubbleSize val="0"/>
        </c:dLbls>
        <c:gapWidth val="219"/>
        <c:overlap val="-27"/>
        <c:axId val="365911296"/>
        <c:axId val="365909616"/>
      </c:barChart>
      <c:catAx>
        <c:axId val="365911296"/>
        <c:scaling>
          <c:orientation val="minMax"/>
        </c:scaling>
        <c:delete val="0"/>
        <c:axPos val="b"/>
        <c:numFmt formatCode="General" sourceLinked="1"/>
        <c:majorTickMark val="none"/>
        <c:minorTickMark val="none"/>
        <c:tickLblPos val="nextTo"/>
        <c:spPr>
          <a:noFill/>
          <a:ln w="28575"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65909616"/>
        <c:crosses val="autoZero"/>
        <c:auto val="1"/>
        <c:lblAlgn val="ctr"/>
        <c:lblOffset val="0"/>
        <c:noMultiLvlLbl val="0"/>
      </c:catAx>
      <c:valAx>
        <c:axId val="365909616"/>
        <c:scaling>
          <c:orientation val="minMax"/>
        </c:scaling>
        <c:delete val="0"/>
        <c:axPos val="l"/>
        <c:title>
          <c:tx>
            <c:rich>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r>
                  <a:rPr lang="en-US" dirty="0"/>
                  <a:t>Recapture Frequency (%)</a:t>
                </a:r>
              </a:p>
            </c:rich>
          </c:tx>
          <c:overlay val="0"/>
          <c:spPr>
            <a:noFill/>
            <a:ln>
              <a:noFill/>
            </a:ln>
            <a:effectLst/>
          </c:spPr>
          <c:txPr>
            <a:bodyPr rot="-54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365911296"/>
        <c:crosses val="autoZero"/>
        <c:crossBetween val="between"/>
      </c:valAx>
      <c:spPr>
        <a:noFill/>
        <a:ln>
          <a:noFill/>
        </a:ln>
        <a:effectLst/>
      </c:spPr>
    </c:plotArea>
    <c:legend>
      <c:legendPos val="b"/>
      <c:layout>
        <c:manualLayout>
          <c:xMode val="edge"/>
          <c:yMode val="edge"/>
          <c:x val="0.29575575554868894"/>
          <c:y val="1.7570353697892227E-2"/>
          <c:w val="0.67426876163855309"/>
          <c:h val="0.1051559721039127"/>
        </c:manualLayout>
      </c:layout>
      <c:overlay val="1"/>
      <c:spPr>
        <a:noFill/>
        <a:ln>
          <a:noFill/>
        </a:ln>
        <a:effectLst/>
      </c:spPr>
      <c:txPr>
        <a:bodyPr rot="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400"/>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189620394672888"/>
          <c:y val="4.0596937315409379E-2"/>
          <c:w val="0.74845873432487608"/>
          <c:h val="0.77342156897586933"/>
        </c:manualLayout>
      </c:layout>
      <c:scatterChart>
        <c:scatterStyle val="lineMarker"/>
        <c:varyColors val="0"/>
        <c:ser>
          <c:idx val="0"/>
          <c:order val="0"/>
          <c:tx>
            <c:strRef>
              <c:f>Sheet1!$H$7</c:f>
              <c:strCache>
                <c:ptCount val="1"/>
                <c:pt idx="0">
                  <c:v>% carbonaria</c:v>
                </c:pt>
              </c:strCache>
            </c:strRef>
          </c:tx>
          <c:spPr>
            <a:ln w="19050" cap="rnd">
              <a:noFill/>
              <a:round/>
            </a:ln>
            <a:effectLst/>
          </c:spPr>
          <c:marker>
            <c:symbol val="circle"/>
            <c:size val="16"/>
            <c:spPr>
              <a:solidFill>
                <a:schemeClr val="accent2"/>
              </a:solidFill>
              <a:ln w="9525">
                <a:solidFill>
                  <a:schemeClr val="accent1"/>
                </a:solidFill>
              </a:ln>
              <a:effectLst/>
              <a:scene3d>
                <a:camera prst="orthographicFront"/>
                <a:lightRig rig="threePt" dir="t"/>
              </a:scene3d>
              <a:sp3d>
                <a:bevelT w="190500" h="38100"/>
              </a:sp3d>
            </c:spPr>
          </c:marker>
          <c:trendline>
            <c:spPr>
              <a:ln w="50800" cap="rnd">
                <a:solidFill>
                  <a:schemeClr val="accent2"/>
                </a:solidFill>
                <a:prstDash val="sysDash"/>
              </a:ln>
              <a:effectLst/>
            </c:spPr>
            <c:trendlineType val="poly"/>
            <c:order val="3"/>
            <c:dispRSqr val="0"/>
            <c:dispEq val="0"/>
          </c:trendline>
          <c:xVal>
            <c:numRef>
              <c:f>Sheet1!$A$8:$A$39</c:f>
              <c:numCache>
                <c:formatCode>0</c:formatCode>
                <c:ptCount val="32"/>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1982</c:v>
                </c:pt>
                <c:pt idx="15">
                  <c:v>1983</c:v>
                </c:pt>
                <c:pt idx="16">
                  <c:v>1984</c:v>
                </c:pt>
                <c:pt idx="17">
                  <c:v>1985</c:v>
                </c:pt>
                <c:pt idx="18">
                  <c:v>1986</c:v>
                </c:pt>
                <c:pt idx="19">
                  <c:v>1987</c:v>
                </c:pt>
                <c:pt idx="20">
                  <c:v>1990</c:v>
                </c:pt>
                <c:pt idx="21">
                  <c:v>1991</c:v>
                </c:pt>
                <c:pt idx="22">
                  <c:v>1992</c:v>
                </c:pt>
                <c:pt idx="23">
                  <c:v>1993</c:v>
                </c:pt>
                <c:pt idx="24">
                  <c:v>1994</c:v>
                </c:pt>
                <c:pt idx="25">
                  <c:v>1995</c:v>
                </c:pt>
                <c:pt idx="26">
                  <c:v>1996</c:v>
                </c:pt>
                <c:pt idx="27">
                  <c:v>1997</c:v>
                </c:pt>
                <c:pt idx="28">
                  <c:v>1998</c:v>
                </c:pt>
                <c:pt idx="29">
                  <c:v>1999</c:v>
                </c:pt>
                <c:pt idx="30">
                  <c:v>2000</c:v>
                </c:pt>
                <c:pt idx="31">
                  <c:v>2003</c:v>
                </c:pt>
              </c:numCache>
            </c:numRef>
          </c:xVal>
          <c:yVal>
            <c:numRef>
              <c:f>Sheet1!$H$8:$H$39</c:f>
              <c:numCache>
                <c:formatCode>0%</c:formatCode>
                <c:ptCount val="32"/>
                <c:pt idx="0">
                  <c:v>1</c:v>
                </c:pt>
                <c:pt idx="1">
                  <c:v>1</c:v>
                </c:pt>
                <c:pt idx="2">
                  <c:v>1</c:v>
                </c:pt>
                <c:pt idx="3">
                  <c:v>0.98684210526315785</c:v>
                </c:pt>
                <c:pt idx="4">
                  <c:v>1</c:v>
                </c:pt>
                <c:pt idx="5">
                  <c:v>1</c:v>
                </c:pt>
                <c:pt idx="6">
                  <c:v>0.97560975609756095</c:v>
                </c:pt>
                <c:pt idx="7">
                  <c:v>1</c:v>
                </c:pt>
                <c:pt idx="8">
                  <c:v>1</c:v>
                </c:pt>
                <c:pt idx="9">
                  <c:v>0.90476190476190477</c:v>
                </c:pt>
                <c:pt idx="10">
                  <c:v>1</c:v>
                </c:pt>
                <c:pt idx="11">
                  <c:v>0.92</c:v>
                </c:pt>
                <c:pt idx="12">
                  <c:v>0.93478260869565222</c:v>
                </c:pt>
                <c:pt idx="13">
                  <c:v>0.96078431372549022</c:v>
                </c:pt>
                <c:pt idx="14">
                  <c:v>0.92307692307692313</c:v>
                </c:pt>
                <c:pt idx="15">
                  <c:v>0.93442622950819676</c:v>
                </c:pt>
                <c:pt idx="16">
                  <c:v>0.9642857142857143</c:v>
                </c:pt>
                <c:pt idx="17">
                  <c:v>0.90566037735849059</c:v>
                </c:pt>
                <c:pt idx="18">
                  <c:v>0.96511627906976749</c:v>
                </c:pt>
                <c:pt idx="19">
                  <c:v>0.92307692307692313</c:v>
                </c:pt>
                <c:pt idx="20">
                  <c:v>0.7142857142857143</c:v>
                </c:pt>
                <c:pt idx="21">
                  <c:v>0.68</c:v>
                </c:pt>
                <c:pt idx="22">
                  <c:v>0.75</c:v>
                </c:pt>
                <c:pt idx="23">
                  <c:v>0.62068965517241381</c:v>
                </c:pt>
                <c:pt idx="24">
                  <c:v>0.3888888888888889</c:v>
                </c:pt>
                <c:pt idx="25">
                  <c:v>0.16666666666666666</c:v>
                </c:pt>
                <c:pt idx="26">
                  <c:v>0.8</c:v>
                </c:pt>
                <c:pt idx="27">
                  <c:v>0.66666666666666663</c:v>
                </c:pt>
                <c:pt idx="28">
                  <c:v>0.1111111111111111</c:v>
                </c:pt>
                <c:pt idx="29">
                  <c:v>0.40909090909090912</c:v>
                </c:pt>
                <c:pt idx="30">
                  <c:v>0.25</c:v>
                </c:pt>
                <c:pt idx="31">
                  <c:v>6.25E-2</c:v>
                </c:pt>
              </c:numCache>
            </c:numRef>
          </c:yVal>
          <c:smooth val="0"/>
        </c:ser>
        <c:dLbls>
          <c:showLegendKey val="0"/>
          <c:showVal val="0"/>
          <c:showCatName val="0"/>
          <c:showSerName val="0"/>
          <c:showPercent val="0"/>
          <c:showBubbleSize val="0"/>
        </c:dLbls>
        <c:axId val="144257984"/>
        <c:axId val="144258544"/>
      </c:scatterChart>
      <c:valAx>
        <c:axId val="144257984"/>
        <c:scaling>
          <c:orientation val="minMax"/>
          <c:max val="2005"/>
          <c:min val="1965"/>
        </c:scaling>
        <c:delete val="0"/>
        <c:axPos val="b"/>
        <c:title>
          <c:tx>
            <c:rich>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a:t>Year</a:t>
                </a:r>
              </a:p>
            </c:rich>
          </c:tx>
          <c:layout/>
          <c:overlay val="0"/>
          <c:spPr>
            <a:noFill/>
            <a:ln>
              <a:noFill/>
            </a:ln>
            <a:effectLst/>
          </c:spPr>
          <c:txPr>
            <a:bodyPr rot="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44258544"/>
        <c:crosses val="autoZero"/>
        <c:crossBetween val="midCat"/>
        <c:majorUnit val="10"/>
      </c:valAx>
      <c:valAx>
        <c:axId val="144258544"/>
        <c:scaling>
          <c:orientation val="minMax"/>
        </c:scaling>
        <c:delete val="0"/>
        <c:axPos val="l"/>
        <c:title>
          <c:tx>
            <c:rich>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r>
                  <a:rPr lang="en-US" dirty="0"/>
                  <a:t>% carbonaria</a:t>
                </a:r>
              </a:p>
            </c:rich>
          </c:tx>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title>
        <c:numFmt formatCode="0%"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solidFill>
                <a:latin typeface="+mn-lt"/>
                <a:ea typeface="+mn-ea"/>
                <a:cs typeface="+mn-cs"/>
              </a:defRPr>
            </a:pPr>
            <a:endParaRPr lang="en-US"/>
          </a:p>
        </c:txPr>
        <c:crossAx val="144257984"/>
        <c:crosses val="autoZero"/>
        <c:crossBetween val="midCat"/>
        <c:majorUnit val="0.2"/>
      </c:valAx>
      <c:spPr>
        <a:noFill/>
        <a:ln>
          <a:noFill/>
        </a:ln>
        <a:effectLst/>
      </c:spPr>
    </c:plotArea>
    <c:plotVisOnly val="1"/>
    <c:dispBlanksAs val="gap"/>
    <c:showDLblsOverMax val="0"/>
  </c:chart>
  <c:spPr>
    <a:noFill/>
    <a:ln>
      <a:noFill/>
    </a:ln>
    <a:effectLst/>
  </c:spPr>
  <c:txPr>
    <a:bodyPr/>
    <a:lstStyle/>
    <a:p>
      <a:pPr>
        <a:defRPr sz="2800">
          <a:solidFill>
            <a:schemeClr val="tx1"/>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474312238747935"/>
          <c:y val="3.9863806665414052E-2"/>
          <c:w val="0.86525687761252068"/>
          <c:h val="0.77565641488201276"/>
        </c:manualLayout>
      </c:layout>
      <c:barChart>
        <c:barDir val="col"/>
        <c:grouping val="clustered"/>
        <c:varyColors val="0"/>
        <c:ser>
          <c:idx val="0"/>
          <c:order val="0"/>
          <c:tx>
            <c:strRef>
              <c:f>Sheet1!$B$1</c:f>
              <c:strCache>
                <c:ptCount val="1"/>
                <c:pt idx="0">
                  <c:v>typica</c:v>
                </c:pt>
              </c:strCache>
            </c:strRef>
          </c:tx>
          <c:spPr>
            <a:solidFill>
              <a:schemeClr val="accent1"/>
            </a:solidFill>
            <a:ln>
              <a:noFill/>
            </a:ln>
            <a:effectLst/>
            <a:scene3d>
              <a:camera prst="orthographicFront"/>
              <a:lightRig rig="threePt" dir="t"/>
            </a:scene3d>
            <a:sp3d>
              <a:bevelT w="190500" h="38100"/>
            </a:sp3d>
          </c:spPr>
          <c:invertIfNegative val="0"/>
          <c:cat>
            <c:strRef>
              <c:f>Sheet1!$A$2:$A$5</c:f>
              <c:strCache>
                <c:ptCount val="4"/>
                <c:pt idx="0">
                  <c:v>Cambridge 2003</c:v>
                </c:pt>
                <c:pt idx="1">
                  <c:v>Cambridge 2004</c:v>
                </c:pt>
                <c:pt idx="2">
                  <c:v>New Forest 2005</c:v>
                </c:pt>
                <c:pt idx="3">
                  <c:v>Leeds
2005</c:v>
                </c:pt>
              </c:strCache>
            </c:strRef>
          </c:cat>
          <c:val>
            <c:numRef>
              <c:f>Sheet1!$B$2:$B$5</c:f>
              <c:numCache>
                <c:formatCode>0</c:formatCode>
                <c:ptCount val="4"/>
                <c:pt idx="0">
                  <c:v>54</c:v>
                </c:pt>
                <c:pt idx="1">
                  <c:v>47</c:v>
                </c:pt>
                <c:pt idx="2">
                  <c:v>73</c:v>
                </c:pt>
                <c:pt idx="3">
                  <c:v>37</c:v>
                </c:pt>
              </c:numCache>
            </c:numRef>
          </c:val>
        </c:ser>
        <c:ser>
          <c:idx val="1"/>
          <c:order val="1"/>
          <c:tx>
            <c:strRef>
              <c:f>Sheet1!$C$1</c:f>
              <c:strCache>
                <c:ptCount val="1"/>
                <c:pt idx="0">
                  <c:v>carbonaria</c:v>
                </c:pt>
              </c:strCache>
            </c:strRef>
          </c:tx>
          <c:spPr>
            <a:solidFill>
              <a:schemeClr val="accent2"/>
            </a:solidFill>
            <a:ln>
              <a:noFill/>
            </a:ln>
            <a:effectLst/>
            <a:scene3d>
              <a:camera prst="orthographicFront"/>
              <a:lightRig rig="threePt" dir="t"/>
            </a:scene3d>
            <a:sp3d>
              <a:bevelT w="190500" h="38100"/>
            </a:sp3d>
          </c:spPr>
          <c:invertIfNegative val="0"/>
          <c:cat>
            <c:strRef>
              <c:f>Sheet1!$A$2:$A$5</c:f>
              <c:strCache>
                <c:ptCount val="4"/>
                <c:pt idx="0">
                  <c:v>Cambridge 2003</c:v>
                </c:pt>
                <c:pt idx="1">
                  <c:v>Cambridge 2004</c:v>
                </c:pt>
                <c:pt idx="2">
                  <c:v>New Forest 2005</c:v>
                </c:pt>
                <c:pt idx="3">
                  <c:v>Leeds
2005</c:v>
                </c:pt>
              </c:strCache>
            </c:strRef>
          </c:cat>
          <c:val>
            <c:numRef>
              <c:f>Sheet1!$C$2:$C$5</c:f>
              <c:numCache>
                <c:formatCode>0</c:formatCode>
                <c:ptCount val="4"/>
                <c:pt idx="0">
                  <c:v>51</c:v>
                </c:pt>
                <c:pt idx="1">
                  <c:v>53</c:v>
                </c:pt>
                <c:pt idx="2">
                  <c:v>61</c:v>
                </c:pt>
                <c:pt idx="3">
                  <c:v>43</c:v>
                </c:pt>
              </c:numCache>
            </c:numRef>
          </c:val>
        </c:ser>
        <c:dLbls>
          <c:showLegendKey val="0"/>
          <c:showVal val="0"/>
          <c:showCatName val="0"/>
          <c:showSerName val="0"/>
          <c:showPercent val="0"/>
          <c:showBubbleSize val="0"/>
        </c:dLbls>
        <c:gapWidth val="219"/>
        <c:overlap val="-27"/>
        <c:axId val="145179072"/>
        <c:axId val="145179632"/>
      </c:barChart>
      <c:catAx>
        <c:axId val="145179072"/>
        <c:scaling>
          <c:orientation val="minMax"/>
        </c:scaling>
        <c:delete val="0"/>
        <c:axPos val="b"/>
        <c:numFmt formatCode="General" sourceLinked="1"/>
        <c:majorTickMark val="none"/>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45179632"/>
        <c:crosses val="autoZero"/>
        <c:auto val="1"/>
        <c:lblAlgn val="ctr"/>
        <c:lblOffset val="0"/>
        <c:noMultiLvlLbl val="0"/>
      </c:catAx>
      <c:valAx>
        <c:axId val="145179632"/>
        <c:scaling>
          <c:orientation val="minMax"/>
        </c:scaling>
        <c:delete val="0"/>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a:t>Number Caught by Bats</a:t>
                </a:r>
              </a:p>
            </c:rich>
          </c:tx>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out"/>
        <c:minorTickMark val="none"/>
        <c:tickLblPos val="nextTo"/>
        <c:spPr>
          <a:noFill/>
          <a:ln w="28575">
            <a:solidFill>
              <a:schemeClr val="tx1"/>
            </a:solid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45179072"/>
        <c:crosses val="autoZero"/>
        <c:crossBetween val="between"/>
      </c:valAx>
      <c:spPr>
        <a:noFill/>
        <a:ln>
          <a:noFill/>
        </a:ln>
        <a:effectLst/>
      </c:spPr>
    </c:plotArea>
    <c:legend>
      <c:legendPos val="b"/>
      <c:layout>
        <c:manualLayout>
          <c:xMode val="edge"/>
          <c:yMode val="edge"/>
          <c:x val="0.1804055118110236"/>
          <c:y val="2.7198572834645669E-2"/>
          <c:w val="0.25568824730242051"/>
          <c:h val="0.16377378608923882"/>
        </c:manualLayout>
      </c:layout>
      <c:overlay val="1"/>
      <c:spPr>
        <a:noFill/>
        <a:ln>
          <a:noFill/>
        </a:ln>
        <a:effectLst/>
      </c:spPr>
      <c:txPr>
        <a:bodyPr rot="0" spcFirstLastPara="1" vertOverflow="ellipsis" vert="horz" wrap="square" anchor="ctr" anchorCtr="1"/>
        <a:lstStyle/>
        <a:p>
          <a:pPr>
            <a:defRPr sz="2800" b="0"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w="9525" cap="flat" cmpd="sng" algn="ctr">
      <a:noFill/>
      <a:round/>
    </a:ln>
    <a:effectLst/>
  </c:spPr>
  <c:txPr>
    <a:bodyPr/>
    <a:lstStyle/>
    <a:p>
      <a:pPr>
        <a:defRPr sz="2800"/>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559298143287645"/>
          <c:y val="3.8848667700993968E-2"/>
          <c:w val="0.79480368664934709"/>
          <c:h val="0.79425955505788204"/>
        </c:manualLayout>
      </c:layout>
      <c:scatterChart>
        <c:scatterStyle val="lineMarker"/>
        <c:varyColors val="0"/>
        <c:ser>
          <c:idx val="0"/>
          <c:order val="0"/>
          <c:tx>
            <c:strRef>
              <c:f>Sheet1!$B$1</c:f>
              <c:strCache>
                <c:ptCount val="1"/>
                <c:pt idx="0">
                  <c:v>typica</c:v>
                </c:pt>
              </c:strCache>
            </c:strRef>
          </c:tx>
          <c:spPr>
            <a:ln w="38100" cap="rnd">
              <a:solidFill>
                <a:schemeClr val="tx1"/>
              </a:solidFill>
              <a:round/>
            </a:ln>
            <a:effectLst/>
          </c:spPr>
          <c:marker>
            <c:symbol val="circle"/>
            <c:size val="40"/>
            <c:spPr>
              <a:blipFill>
                <a:blip xmlns:r="http://schemas.openxmlformats.org/officeDocument/2006/relationships" r:embed="rId3"/>
                <a:stretch>
                  <a:fillRect/>
                </a:stretch>
              </a:blipFill>
              <a:ln w="9525">
                <a:noFill/>
              </a:ln>
              <a:effectLst/>
            </c:spPr>
          </c:marker>
          <c:errBars>
            <c:errDir val="y"/>
            <c:errBarType val="both"/>
            <c:errValType val="cust"/>
            <c:noEndCap val="0"/>
            <c:plus>
              <c:numRef>
                <c:f>Sheet1!$D$2:$D$7</c:f>
                <c:numCache>
                  <c:formatCode>General</c:formatCode>
                  <c:ptCount val="6"/>
                  <c:pt idx="0">
                    <c:v>2.0000000000000018E-2</c:v>
                  </c:pt>
                  <c:pt idx="1">
                    <c:v>0.02</c:v>
                  </c:pt>
                  <c:pt idx="2">
                    <c:v>0.02</c:v>
                  </c:pt>
                  <c:pt idx="3">
                    <c:v>0.02</c:v>
                  </c:pt>
                  <c:pt idx="4">
                    <c:v>0.02</c:v>
                  </c:pt>
                  <c:pt idx="5">
                    <c:v>0.02</c:v>
                  </c:pt>
                </c:numCache>
              </c:numRef>
            </c:plus>
            <c:minus>
              <c:numRef>
                <c:f>Sheet1!$D$2:$D$7</c:f>
                <c:numCache>
                  <c:formatCode>General</c:formatCode>
                  <c:ptCount val="6"/>
                  <c:pt idx="0">
                    <c:v>2.0000000000000018E-2</c:v>
                  </c:pt>
                  <c:pt idx="1">
                    <c:v>0.02</c:v>
                  </c:pt>
                  <c:pt idx="2">
                    <c:v>0.02</c:v>
                  </c:pt>
                  <c:pt idx="3">
                    <c:v>0.02</c:v>
                  </c:pt>
                  <c:pt idx="4">
                    <c:v>0.02</c:v>
                  </c:pt>
                  <c:pt idx="5">
                    <c:v>0.02</c:v>
                  </c:pt>
                </c:numCache>
              </c:numRef>
            </c:minus>
            <c:spPr>
              <a:noFill/>
              <a:ln w="28575" cap="flat" cmpd="sng" algn="ctr">
                <a:solidFill>
                  <a:schemeClr val="tx1"/>
                </a:solidFill>
                <a:round/>
              </a:ln>
              <a:effectLst/>
            </c:spPr>
          </c:errBars>
          <c:xVal>
            <c:numRef>
              <c:f>Sheet1!$A$2:$A$7</c:f>
              <c:numCache>
                <c:formatCode>General</c:formatCode>
                <c:ptCount val="6"/>
                <c:pt idx="0">
                  <c:v>2002</c:v>
                </c:pt>
                <c:pt idx="1">
                  <c:v>2003</c:v>
                </c:pt>
                <c:pt idx="2">
                  <c:v>2004</c:v>
                </c:pt>
                <c:pt idx="3">
                  <c:v>2005</c:v>
                </c:pt>
                <c:pt idx="4">
                  <c:v>2006</c:v>
                </c:pt>
                <c:pt idx="5">
                  <c:v>2007</c:v>
                </c:pt>
              </c:numCache>
            </c:numRef>
          </c:xVal>
          <c:yVal>
            <c:numRef>
              <c:f>Sheet1!$B$2:$B$7</c:f>
              <c:numCache>
                <c:formatCode>General</c:formatCode>
                <c:ptCount val="6"/>
                <c:pt idx="0">
                  <c:v>0.77</c:v>
                </c:pt>
                <c:pt idx="1">
                  <c:v>0.72</c:v>
                </c:pt>
                <c:pt idx="2">
                  <c:v>0.83</c:v>
                </c:pt>
                <c:pt idx="3">
                  <c:v>0.78</c:v>
                </c:pt>
                <c:pt idx="4">
                  <c:v>0.8</c:v>
                </c:pt>
                <c:pt idx="5">
                  <c:v>0.79</c:v>
                </c:pt>
              </c:numCache>
            </c:numRef>
          </c:yVal>
          <c:smooth val="0"/>
        </c:ser>
        <c:ser>
          <c:idx val="1"/>
          <c:order val="1"/>
          <c:tx>
            <c:strRef>
              <c:f>Sheet1!$C$1</c:f>
              <c:strCache>
                <c:ptCount val="1"/>
                <c:pt idx="0">
                  <c:v>carbonaria</c:v>
                </c:pt>
              </c:strCache>
            </c:strRef>
          </c:tx>
          <c:spPr>
            <a:ln w="38100" cap="rnd">
              <a:solidFill>
                <a:schemeClr val="accent2"/>
              </a:solidFill>
              <a:round/>
            </a:ln>
            <a:effectLst/>
          </c:spPr>
          <c:marker>
            <c:symbol val="circle"/>
            <c:size val="40"/>
            <c:spPr>
              <a:blipFill>
                <a:blip xmlns:r="http://schemas.openxmlformats.org/officeDocument/2006/relationships" r:embed="rId4"/>
                <a:stretch>
                  <a:fillRect/>
                </a:stretch>
              </a:blipFill>
              <a:ln w="9525">
                <a:noFill/>
              </a:ln>
              <a:effectLst/>
            </c:spPr>
          </c:marker>
          <c:errBars>
            <c:errDir val="y"/>
            <c:errBarType val="both"/>
            <c:errValType val="cust"/>
            <c:noEndCap val="0"/>
            <c:plus>
              <c:numRef>
                <c:f>Sheet1!$E$2:$E$7</c:f>
                <c:numCache>
                  <c:formatCode>General</c:formatCode>
                  <c:ptCount val="6"/>
                  <c:pt idx="0">
                    <c:v>0.05</c:v>
                  </c:pt>
                  <c:pt idx="1">
                    <c:v>0.06</c:v>
                  </c:pt>
                  <c:pt idx="2">
                    <c:v>0.08</c:v>
                  </c:pt>
                  <c:pt idx="3">
                    <c:v>7.0000000000000007E-2</c:v>
                  </c:pt>
                  <c:pt idx="4">
                    <c:v>7.0000000000000007E-2</c:v>
                  </c:pt>
                  <c:pt idx="5">
                    <c:v>0.11</c:v>
                  </c:pt>
                </c:numCache>
              </c:numRef>
            </c:plus>
            <c:minus>
              <c:numRef>
                <c:f>Sheet1!$E$2:$E$7</c:f>
                <c:numCache>
                  <c:formatCode>General</c:formatCode>
                  <c:ptCount val="6"/>
                  <c:pt idx="0">
                    <c:v>0.05</c:v>
                  </c:pt>
                  <c:pt idx="1">
                    <c:v>0.06</c:v>
                  </c:pt>
                  <c:pt idx="2">
                    <c:v>0.08</c:v>
                  </c:pt>
                  <c:pt idx="3">
                    <c:v>7.0000000000000007E-2</c:v>
                  </c:pt>
                  <c:pt idx="4">
                    <c:v>7.0000000000000007E-2</c:v>
                  </c:pt>
                  <c:pt idx="5">
                    <c:v>0.11</c:v>
                  </c:pt>
                </c:numCache>
              </c:numRef>
            </c:minus>
            <c:spPr>
              <a:noFill/>
              <a:ln w="28575" cap="flat" cmpd="sng" algn="ctr">
                <a:solidFill>
                  <a:schemeClr val="accent2"/>
                </a:solidFill>
                <a:round/>
              </a:ln>
              <a:effectLst/>
            </c:spPr>
          </c:errBars>
          <c:xVal>
            <c:numRef>
              <c:f>Sheet1!$A$2:$A$7</c:f>
              <c:numCache>
                <c:formatCode>General</c:formatCode>
                <c:ptCount val="6"/>
                <c:pt idx="0">
                  <c:v>2002</c:v>
                </c:pt>
                <c:pt idx="1">
                  <c:v>2003</c:v>
                </c:pt>
                <c:pt idx="2">
                  <c:v>2004</c:v>
                </c:pt>
                <c:pt idx="3">
                  <c:v>2005</c:v>
                </c:pt>
                <c:pt idx="4">
                  <c:v>2006</c:v>
                </c:pt>
                <c:pt idx="5">
                  <c:v>2007</c:v>
                </c:pt>
              </c:numCache>
            </c:numRef>
          </c:xVal>
          <c:yVal>
            <c:numRef>
              <c:f>Sheet1!$C$2:$C$7</c:f>
              <c:numCache>
                <c:formatCode>General</c:formatCode>
                <c:ptCount val="6"/>
                <c:pt idx="0">
                  <c:v>0.69</c:v>
                </c:pt>
                <c:pt idx="1">
                  <c:v>0.71</c:v>
                </c:pt>
                <c:pt idx="2">
                  <c:v>0.67</c:v>
                </c:pt>
                <c:pt idx="3">
                  <c:v>0.68</c:v>
                </c:pt>
                <c:pt idx="4">
                  <c:v>0.81</c:v>
                </c:pt>
                <c:pt idx="5">
                  <c:v>0.72</c:v>
                </c:pt>
              </c:numCache>
            </c:numRef>
          </c:yVal>
          <c:smooth val="0"/>
        </c:ser>
        <c:ser>
          <c:idx val="2"/>
          <c:order val="2"/>
          <c:tx>
            <c:strRef>
              <c:f>Sheet1!$D$1</c:f>
              <c:strCache>
                <c:ptCount val="1"/>
                <c:pt idx="0">
                  <c:v>typica-SE</c:v>
                </c:pt>
              </c:strCache>
            </c:strRef>
          </c:tx>
          <c:spPr>
            <a:ln w="19050" cap="rnd">
              <a:solidFill>
                <a:schemeClr val="accent3"/>
              </a:solidFill>
              <a:round/>
            </a:ln>
            <a:effectLst/>
          </c:spPr>
          <c:marker>
            <c:symbol val="circle"/>
            <c:size val="5"/>
            <c:spPr>
              <a:solidFill>
                <a:schemeClr val="accent3"/>
              </a:solidFill>
              <a:ln w="9525">
                <a:solidFill>
                  <a:schemeClr val="accent3"/>
                </a:solidFill>
              </a:ln>
              <a:effectLst/>
            </c:spPr>
          </c:marker>
          <c:xVal>
            <c:numRef>
              <c:f>Sheet1!$A$2:$A$7</c:f>
              <c:numCache>
                <c:formatCode>General</c:formatCode>
                <c:ptCount val="6"/>
                <c:pt idx="0">
                  <c:v>2002</c:v>
                </c:pt>
                <c:pt idx="1">
                  <c:v>2003</c:v>
                </c:pt>
                <c:pt idx="2">
                  <c:v>2004</c:v>
                </c:pt>
                <c:pt idx="3">
                  <c:v>2005</c:v>
                </c:pt>
                <c:pt idx="4">
                  <c:v>2006</c:v>
                </c:pt>
                <c:pt idx="5">
                  <c:v>2007</c:v>
                </c:pt>
              </c:numCache>
            </c:numRef>
          </c:xVal>
          <c:yVal>
            <c:numRef>
              <c:f>Sheet1!$D$2:$D$7</c:f>
              <c:numCache>
                <c:formatCode>General</c:formatCode>
                <c:ptCount val="6"/>
                <c:pt idx="0">
                  <c:v>2.0000000000000018E-2</c:v>
                </c:pt>
                <c:pt idx="1">
                  <c:v>0.02</c:v>
                </c:pt>
                <c:pt idx="2">
                  <c:v>0.02</c:v>
                </c:pt>
                <c:pt idx="3">
                  <c:v>0.02</c:v>
                </c:pt>
                <c:pt idx="4">
                  <c:v>0.02</c:v>
                </c:pt>
                <c:pt idx="5">
                  <c:v>0.02</c:v>
                </c:pt>
              </c:numCache>
            </c:numRef>
          </c:yVal>
          <c:smooth val="0"/>
        </c:ser>
        <c:ser>
          <c:idx val="3"/>
          <c:order val="3"/>
          <c:tx>
            <c:strRef>
              <c:f>Sheet1!$E$1</c:f>
              <c:strCache>
                <c:ptCount val="1"/>
                <c:pt idx="0">
                  <c:v>carbonaria-SE</c:v>
                </c:pt>
              </c:strCache>
            </c:strRef>
          </c:tx>
          <c:spPr>
            <a:ln w="19050" cap="rnd">
              <a:solidFill>
                <a:schemeClr val="accent4"/>
              </a:solidFill>
              <a:round/>
            </a:ln>
            <a:effectLst/>
          </c:spPr>
          <c:marker>
            <c:symbol val="circle"/>
            <c:size val="5"/>
            <c:spPr>
              <a:solidFill>
                <a:schemeClr val="accent4"/>
              </a:solidFill>
              <a:ln w="9525">
                <a:solidFill>
                  <a:schemeClr val="accent4"/>
                </a:solidFill>
              </a:ln>
              <a:effectLst/>
            </c:spPr>
          </c:marker>
          <c:xVal>
            <c:numRef>
              <c:f>Sheet1!$A$2:$A$7</c:f>
              <c:numCache>
                <c:formatCode>General</c:formatCode>
                <c:ptCount val="6"/>
                <c:pt idx="0">
                  <c:v>2002</c:v>
                </c:pt>
                <c:pt idx="1">
                  <c:v>2003</c:v>
                </c:pt>
                <c:pt idx="2">
                  <c:v>2004</c:v>
                </c:pt>
                <c:pt idx="3">
                  <c:v>2005</c:v>
                </c:pt>
                <c:pt idx="4">
                  <c:v>2006</c:v>
                </c:pt>
                <c:pt idx="5">
                  <c:v>2007</c:v>
                </c:pt>
              </c:numCache>
            </c:numRef>
          </c:xVal>
          <c:yVal>
            <c:numRef>
              <c:f>Sheet1!$E$2:$E$7</c:f>
              <c:numCache>
                <c:formatCode>General</c:formatCode>
                <c:ptCount val="6"/>
                <c:pt idx="0">
                  <c:v>0.05</c:v>
                </c:pt>
                <c:pt idx="1">
                  <c:v>0.06</c:v>
                </c:pt>
                <c:pt idx="2">
                  <c:v>0.08</c:v>
                </c:pt>
                <c:pt idx="3">
                  <c:v>7.0000000000000007E-2</c:v>
                </c:pt>
                <c:pt idx="4">
                  <c:v>7.0000000000000007E-2</c:v>
                </c:pt>
                <c:pt idx="5">
                  <c:v>0.11</c:v>
                </c:pt>
              </c:numCache>
            </c:numRef>
          </c:yVal>
          <c:smooth val="0"/>
        </c:ser>
        <c:dLbls>
          <c:showLegendKey val="0"/>
          <c:showVal val="0"/>
          <c:showCatName val="0"/>
          <c:showSerName val="0"/>
          <c:showPercent val="0"/>
          <c:showBubbleSize val="0"/>
        </c:dLbls>
        <c:axId val="280880848"/>
        <c:axId val="280883648"/>
      </c:scatterChart>
      <c:valAx>
        <c:axId val="280880848"/>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a:t>Year</a:t>
                </a:r>
              </a:p>
            </c:rich>
          </c:tx>
          <c:layout>
            <c:manualLayout>
              <c:xMode val="edge"/>
              <c:yMode val="edge"/>
              <c:x val="0.51350911051541204"/>
              <c:y val="0.91548312082370065"/>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80883648"/>
        <c:crosses val="autoZero"/>
        <c:crossBetween val="midCat"/>
        <c:majorUnit val="1"/>
      </c:valAx>
      <c:valAx>
        <c:axId val="280883648"/>
        <c:scaling>
          <c:orientation val="minMax"/>
          <c:min val="0.5"/>
        </c:scaling>
        <c:delete val="0"/>
        <c:axPos val="l"/>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dirty="0"/>
                  <a:t>% Survival </a:t>
                </a:r>
                <a:r>
                  <a:rPr lang="en-US" dirty="0" smtClean="0"/>
                  <a:t>(</a:t>
                </a:r>
                <a:r>
                  <a:rPr lang="en-US" dirty="0" smtClean="0">
                    <a:latin typeface="Calibri" panose="020F0502020204030204" pitchFamily="34" charset="0"/>
                  </a:rPr>
                  <a:t>±</a:t>
                </a:r>
                <a:r>
                  <a:rPr lang="en-US" dirty="0" smtClean="0"/>
                  <a:t>s.e</a:t>
                </a:r>
                <a:r>
                  <a:rPr lang="en-US" dirty="0"/>
                  <a:t>.)</a:t>
                </a:r>
              </a:p>
            </c:rich>
          </c:tx>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out"/>
        <c:minorTickMark val="none"/>
        <c:tickLblPos val="nextTo"/>
        <c:spPr>
          <a:noFill/>
          <a:ln w="28575" cap="flat" cmpd="sng" algn="ctr">
            <a:solidFill>
              <a:schemeClr val="tx1"/>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280880848"/>
        <c:crosses val="autoZero"/>
        <c:crossBetween val="midCat"/>
      </c:valAx>
      <c:spPr>
        <a:noFill/>
        <a:ln>
          <a:noFill/>
        </a:ln>
        <a:effectLst/>
      </c:spPr>
    </c:plotArea>
    <c:legend>
      <c:legendPos val="r"/>
      <c:legendEntry>
        <c:idx val="2"/>
        <c:delete val="1"/>
      </c:legendEntry>
      <c:legendEntry>
        <c:idx val="3"/>
        <c:delete val="1"/>
      </c:legendEntry>
      <c:layout>
        <c:manualLayout>
          <c:xMode val="edge"/>
          <c:yMode val="edge"/>
          <c:x val="0.17738421395362786"/>
          <c:y val="0.66756925685229918"/>
          <c:w val="0.54102753853627372"/>
          <c:h val="0.15345800524934383"/>
        </c:manualLayout>
      </c:layout>
      <c:overlay val="1"/>
      <c:spPr>
        <a:noFill/>
        <a:ln>
          <a:noFill/>
        </a:ln>
        <a:effectLst/>
      </c:spPr>
      <c:txPr>
        <a:bodyPr rot="0" spcFirstLastPara="1" vertOverflow="ellipsis" vert="horz" wrap="square" anchor="ctr" anchorCtr="1"/>
        <a:lstStyle/>
        <a:p>
          <a:pPr>
            <a:defRPr sz="3600" b="0" i="1"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2800"/>
      </a:pPr>
      <a:endParaRPr lang="en-US"/>
    </a:p>
  </c:txPr>
  <c:externalData r:id="rId5">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17411" name="Rectangle 3"/>
          <p:cNvSpPr>
            <a:spLocks noGrp="1" noChangeArrowheads="1"/>
          </p:cNvSpPr>
          <p:nvPr>
            <p:ph type="dt" sz="quarter"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17412" name="Rectangle 4"/>
          <p:cNvSpPr>
            <a:spLocks noGrp="1" noChangeArrowheads="1"/>
          </p:cNvSpPr>
          <p:nvPr>
            <p:ph type="ftr" sz="quarter" idx="2"/>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r>
              <a:rPr lang="en-US" dirty="0"/>
              <a:t>The Status of Stem Cell Research in the World Today </a:t>
            </a:r>
          </a:p>
        </p:txBody>
      </p:sp>
      <p:sp>
        <p:nvSpPr>
          <p:cNvPr id="17413" name="Rectangle 5"/>
          <p:cNvSpPr>
            <a:spLocks noGrp="1" noChangeArrowheads="1"/>
          </p:cNvSpPr>
          <p:nvPr>
            <p:ph type="sldNum" sz="quarter" idx="3"/>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B3ABD277-0C98-4D22-BA89-EDB129CF1492}" type="slidenum">
              <a:rPr lang="en-US"/>
              <a:pPr/>
              <a:t>‹#›</a:t>
            </a:fld>
            <a:endParaRPr lang="en-US" dirty="0"/>
          </a:p>
        </p:txBody>
      </p:sp>
    </p:spTree>
    <p:extLst>
      <p:ext uri="{BB962C8B-B14F-4D97-AF65-F5344CB8AC3E}">
        <p14:creationId xmlns:p14="http://schemas.microsoft.com/office/powerpoint/2010/main" val="42745103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15363" name="Rectangle 3"/>
          <p:cNvSpPr>
            <a:spLocks noGrp="1" noChangeArrowheads="1"/>
          </p:cNvSpPr>
          <p:nvPr>
            <p:ph type="dt" idx="1"/>
          </p:nvPr>
        </p:nvSpPr>
        <p:spPr bwMode="auto">
          <a:xfrm>
            <a:off x="3968962" y="0"/>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lvl1pPr algn="r" eaLnBrk="0" hangingPunct="0">
              <a:defRPr sz="1200" smtClean="0">
                <a:latin typeface="Arial" charset="0"/>
              </a:defRPr>
            </a:lvl1pPr>
          </a:lstStyle>
          <a:p>
            <a:pPr>
              <a:defRPr/>
            </a:pPr>
            <a:endParaRPr lang="en-US" dirty="0"/>
          </a:p>
        </p:txBody>
      </p:sp>
      <p:sp>
        <p:nvSpPr>
          <p:cNvPr id="69636" name="Rectangle 4"/>
          <p:cNvSpPr>
            <a:spLocks noGrp="1" noRot="1" noChangeAspect="1" noChangeArrowheads="1" noTextEdit="1"/>
          </p:cNvSpPr>
          <p:nvPr>
            <p:ph type="sldImg" idx="2"/>
          </p:nvPr>
        </p:nvSpPr>
        <p:spPr bwMode="auto">
          <a:xfrm>
            <a:off x="1179513" y="696913"/>
            <a:ext cx="4645025" cy="348297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933874" y="4412774"/>
            <a:ext cx="5136303" cy="4180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5366" name="Rectangle 6"/>
          <p:cNvSpPr>
            <a:spLocks noGrp="1" noChangeArrowheads="1"/>
          </p:cNvSpPr>
          <p:nvPr>
            <p:ph type="ftr" sz="quarter" idx="4"/>
          </p:nvPr>
        </p:nvSpPr>
        <p:spPr bwMode="auto">
          <a:xfrm>
            <a:off x="0"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eaLnBrk="0" hangingPunct="0">
              <a:defRPr sz="1200" smtClean="0">
                <a:latin typeface="Arial" charset="0"/>
              </a:defRPr>
            </a:lvl1pPr>
          </a:lstStyle>
          <a:p>
            <a:pPr>
              <a:defRPr/>
            </a:pPr>
            <a:endParaRPr lang="en-US" dirty="0"/>
          </a:p>
        </p:txBody>
      </p:sp>
      <p:sp>
        <p:nvSpPr>
          <p:cNvPr id="15367" name="Rectangle 7"/>
          <p:cNvSpPr>
            <a:spLocks noGrp="1" noChangeArrowheads="1"/>
          </p:cNvSpPr>
          <p:nvPr>
            <p:ph type="sldNum" sz="quarter" idx="5"/>
          </p:nvPr>
        </p:nvSpPr>
        <p:spPr bwMode="auto">
          <a:xfrm>
            <a:off x="3968962" y="8825547"/>
            <a:ext cx="3035088" cy="464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04" tIns="46552" rIns="93104" bIns="46552" numCol="1" anchor="b" anchorCtr="0" compatLnSpc="1">
            <a:prstTxWarp prst="textNoShape">
              <a:avLst/>
            </a:prstTxWarp>
          </a:bodyPr>
          <a:lstStyle>
            <a:lvl1pPr algn="r" eaLnBrk="0" hangingPunct="0">
              <a:defRPr sz="1200"/>
            </a:lvl1pPr>
          </a:lstStyle>
          <a:p>
            <a:fld id="{69DBA4FE-8BCF-4D3C-A0C0-2E835A6CD841}" type="slidenum">
              <a:rPr lang="en-US"/>
              <a:pPr/>
              <a:t>‹#›</a:t>
            </a:fld>
            <a:endParaRPr lang="en-US" dirty="0"/>
          </a:p>
        </p:txBody>
      </p:sp>
    </p:spTree>
    <p:extLst>
      <p:ext uri="{BB962C8B-B14F-4D97-AF65-F5344CB8AC3E}">
        <p14:creationId xmlns:p14="http://schemas.microsoft.com/office/powerpoint/2010/main" val="150807043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2400">
                <a:solidFill>
                  <a:schemeClr val="tx1"/>
                </a:solidFill>
                <a:latin typeface="Arial" panose="020B0604020202020204" pitchFamily="34" charset="0"/>
              </a:defRPr>
            </a:lvl1pPr>
            <a:lvl2pPr marL="756472" indent="-290951" eaLnBrk="0" hangingPunct="0">
              <a:defRPr sz="2400">
                <a:solidFill>
                  <a:schemeClr val="tx1"/>
                </a:solidFill>
                <a:latin typeface="Arial" panose="020B0604020202020204" pitchFamily="34" charset="0"/>
              </a:defRPr>
            </a:lvl2pPr>
            <a:lvl3pPr marL="1163803" indent="-232761" eaLnBrk="0" hangingPunct="0">
              <a:defRPr sz="2400">
                <a:solidFill>
                  <a:schemeClr val="tx1"/>
                </a:solidFill>
                <a:latin typeface="Arial" panose="020B0604020202020204" pitchFamily="34" charset="0"/>
              </a:defRPr>
            </a:lvl3pPr>
            <a:lvl4pPr marL="1629324" indent="-232761" eaLnBrk="0" hangingPunct="0">
              <a:defRPr sz="2400">
                <a:solidFill>
                  <a:schemeClr val="tx1"/>
                </a:solidFill>
                <a:latin typeface="Arial" panose="020B0604020202020204" pitchFamily="34" charset="0"/>
              </a:defRPr>
            </a:lvl4pPr>
            <a:lvl5pPr marL="2094845" indent="-232761" eaLnBrk="0" hangingPunct="0">
              <a:defRPr sz="2400">
                <a:solidFill>
                  <a:schemeClr val="tx1"/>
                </a:solidFill>
                <a:latin typeface="Arial" panose="020B0604020202020204" pitchFamily="34" charset="0"/>
              </a:defRPr>
            </a:lvl5pPr>
            <a:lvl6pPr marL="2560366" indent="-232761" eaLnBrk="0" fontAlgn="base" hangingPunct="0">
              <a:spcBef>
                <a:spcPct val="0"/>
              </a:spcBef>
              <a:spcAft>
                <a:spcPct val="0"/>
              </a:spcAft>
              <a:defRPr sz="2400">
                <a:solidFill>
                  <a:schemeClr val="tx1"/>
                </a:solidFill>
                <a:latin typeface="Arial" panose="020B0604020202020204" pitchFamily="34" charset="0"/>
              </a:defRPr>
            </a:lvl6pPr>
            <a:lvl7pPr marL="3025887" indent="-232761" eaLnBrk="0" fontAlgn="base" hangingPunct="0">
              <a:spcBef>
                <a:spcPct val="0"/>
              </a:spcBef>
              <a:spcAft>
                <a:spcPct val="0"/>
              </a:spcAft>
              <a:defRPr sz="2400">
                <a:solidFill>
                  <a:schemeClr val="tx1"/>
                </a:solidFill>
                <a:latin typeface="Arial" panose="020B0604020202020204" pitchFamily="34" charset="0"/>
              </a:defRPr>
            </a:lvl7pPr>
            <a:lvl8pPr marL="3491408" indent="-232761" eaLnBrk="0" fontAlgn="base" hangingPunct="0">
              <a:spcBef>
                <a:spcPct val="0"/>
              </a:spcBef>
              <a:spcAft>
                <a:spcPct val="0"/>
              </a:spcAft>
              <a:defRPr sz="2400">
                <a:solidFill>
                  <a:schemeClr val="tx1"/>
                </a:solidFill>
                <a:latin typeface="Arial" panose="020B0604020202020204" pitchFamily="34" charset="0"/>
              </a:defRPr>
            </a:lvl8pPr>
            <a:lvl9pPr marL="3956929" indent="-232761" eaLnBrk="0" fontAlgn="base" hangingPunct="0">
              <a:spcBef>
                <a:spcPct val="0"/>
              </a:spcBef>
              <a:spcAft>
                <a:spcPct val="0"/>
              </a:spcAft>
              <a:defRPr sz="2400">
                <a:solidFill>
                  <a:schemeClr val="tx1"/>
                </a:solidFill>
                <a:latin typeface="Arial" panose="020B0604020202020204" pitchFamily="34" charset="0"/>
              </a:defRPr>
            </a:lvl9pPr>
          </a:lstStyle>
          <a:p>
            <a:fld id="{872AC554-11FB-4706-8D3C-3E5CCEE20B09}" type="slidenum">
              <a:rPr lang="en-US" sz="1200"/>
              <a:pPr/>
              <a:t>1</a:t>
            </a:fld>
            <a:endParaRPr lang="en-US" sz="1200" dirty="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r>
              <a:rPr lang="en-US" dirty="0" smtClean="0">
                <a:latin typeface="Arial" panose="020B0604020202020204" pitchFamily="34" charset="0"/>
              </a:rPr>
              <a:t>Survey about “Designs in DNA.” </a:t>
            </a:r>
            <a:r>
              <a:rPr lang="en-US" dirty="0" smtClean="0">
                <a:cs typeface="Arial" charset="0"/>
                <a:sym typeface="Wingdings" pitchFamily="2" charset="2"/>
              </a:rPr>
              <a:t> </a:t>
            </a:r>
            <a:r>
              <a:rPr lang="en-US" dirty="0" smtClean="0">
                <a:latin typeface="Arial" panose="020B0604020202020204" pitchFamily="34" charset="0"/>
              </a:rPr>
              <a:t>Our topic today is</a:t>
            </a:r>
            <a:r>
              <a:rPr lang="en-US" baseline="0" dirty="0" smtClean="0">
                <a:latin typeface="Arial" panose="020B0604020202020204" pitchFamily="34" charset="0"/>
              </a:rPr>
              <a:t> “Evolution Fails.” You are probably thinking the title is incomplete. “Evolution Fails” What? The title really is “Evolution Fails.” Any of you have sons or daughters under the age of 25. If so, you might recognize that they have turned the verb “fail” into a noun. So, the phrase, “That’s a fail” refers to some kind of failure, usually involving something dumb. If you want to emphasize the fail, you call it an “epic” fail. So, if you go to YouTube and look up “epic fail” you will find things like these. Play video. </a:t>
            </a:r>
            <a:r>
              <a:rPr lang="en-US" dirty="0" smtClean="0">
                <a:cs typeface="Arial" charset="0"/>
                <a:sym typeface="Wingdings" pitchFamily="2" charset="2"/>
              </a:rPr>
              <a:t> So, we are going to look at evolution’s “epic fails.” </a:t>
            </a:r>
            <a:endParaRPr lang="en-US" dirty="0" smtClean="0">
              <a:latin typeface="Arial" panose="020B0604020202020204" pitchFamily="34" charset="0"/>
            </a:endParaRPr>
          </a:p>
        </p:txBody>
      </p:sp>
    </p:spTree>
    <p:extLst>
      <p:ext uri="{BB962C8B-B14F-4D97-AF65-F5344CB8AC3E}">
        <p14:creationId xmlns:p14="http://schemas.microsoft.com/office/powerpoint/2010/main" val="26829955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the caterpillars of </a:t>
            </a:r>
            <a:r>
              <a:rPr lang="en-US" i="1" dirty="0" smtClean="0"/>
              <a:t>Omiodes</a:t>
            </a:r>
            <a:r>
              <a:rPr lang="en-US" dirty="0" smtClean="0"/>
              <a:t> </a:t>
            </a:r>
            <a:r>
              <a:rPr lang="en-US" baseline="0" dirty="0" smtClean="0"/>
              <a:t>are </a:t>
            </a:r>
            <a:r>
              <a:rPr lang="en-US" dirty="0" smtClean="0">
                <a:cs typeface="Arial" charset="0"/>
                <a:sym typeface="Wingdings" pitchFamily="2" charset="2"/>
              </a:rPr>
              <a:t> </a:t>
            </a:r>
            <a:r>
              <a:rPr lang="en-US" baseline="0" dirty="0" smtClean="0"/>
              <a:t>called leaf rollers, because they produce silk threads and roll the leaves up in order to hide while eating. So, they eat the leaves of bananas, palms, sedges, and grasses. No specialized mouth parts are necessary to eat one species of plant leaf over another.</a:t>
            </a:r>
            <a:r>
              <a:rPr lang="en-US" dirty="0" smtClean="0">
                <a:cs typeface="Arial" charset="0"/>
                <a:sym typeface="Wingdings" pitchFamily="2" charset="2"/>
              </a:rPr>
              <a:t> Is there any evidence that evolution is required to eat a particular kind of plant? Are species that eat one kind of plant more closely related to each other than species that eat different plants?</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10</a:t>
            </a:fld>
            <a:endParaRPr lang="en-US" dirty="0"/>
          </a:p>
        </p:txBody>
      </p:sp>
    </p:spTree>
    <p:extLst>
      <p:ext uri="{BB962C8B-B14F-4D97-AF65-F5344CB8AC3E}">
        <p14:creationId xmlns:p14="http://schemas.microsoft.com/office/powerpoint/2010/main" val="3829253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questions the “evolution” of Hawaiian </a:t>
            </a:r>
            <a:r>
              <a:rPr lang="en-US" i="1" dirty="0" smtClean="0"/>
              <a:t>Omiodes</a:t>
            </a:r>
            <a:r>
              <a:rPr lang="en-US" dirty="0" smtClean="0"/>
              <a:t> are partially answered in this article, published in 2012. Scientists</a:t>
            </a:r>
            <a:r>
              <a:rPr lang="en-US" baseline="0" dirty="0" smtClean="0"/>
              <a:t> examined 81 taxa, including 10 Hawaiian species for their genetic similarity. Unfortunately, they did not include any of the banana-eating species, since they could not be found.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11</a:t>
            </a:fld>
            <a:endParaRPr lang="en-US" dirty="0"/>
          </a:p>
        </p:txBody>
      </p:sp>
    </p:spTree>
    <p:extLst>
      <p:ext uri="{BB962C8B-B14F-4D97-AF65-F5344CB8AC3E}">
        <p14:creationId xmlns:p14="http://schemas.microsoft.com/office/powerpoint/2010/main" val="1923966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sequenced these five genes, which were selected because they tend</a:t>
            </a:r>
            <a:r>
              <a:rPr lang="en-US" baseline="0" dirty="0" smtClean="0"/>
              <a:t> to have higher genetic variability than other genes.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12</a:t>
            </a:fld>
            <a:endParaRPr lang="en-US" dirty="0"/>
          </a:p>
        </p:txBody>
      </p:sp>
    </p:spTree>
    <p:extLst>
      <p:ext uri="{BB962C8B-B14F-4D97-AF65-F5344CB8AC3E}">
        <p14:creationId xmlns:p14="http://schemas.microsoft.com/office/powerpoint/2010/main" val="33738339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graph of the genetic variability of </a:t>
            </a:r>
            <a:r>
              <a:rPr lang="en-US" i="1" dirty="0" smtClean="0"/>
              <a:t>Omiodes</a:t>
            </a:r>
            <a:r>
              <a:rPr lang="en-US" dirty="0" smtClean="0"/>
              <a:t> and related genera for those five genes. </a:t>
            </a:r>
            <a:r>
              <a:rPr lang="en-US" dirty="0" smtClean="0">
                <a:cs typeface="Arial" charset="0"/>
                <a:sym typeface="Wingdings" pitchFamily="2" charset="2"/>
              </a:rPr>
              <a:t> </a:t>
            </a:r>
            <a:r>
              <a:rPr lang="en-US" dirty="0" smtClean="0"/>
              <a:t>The green bars represent the genetic variability for</a:t>
            </a:r>
            <a:r>
              <a:rPr lang="en-US" baseline="0" dirty="0" smtClean="0"/>
              <a:t> </a:t>
            </a:r>
            <a:r>
              <a:rPr lang="en-US" i="1" baseline="0" dirty="0" smtClean="0"/>
              <a:t>Omiodes</a:t>
            </a:r>
            <a:r>
              <a:rPr lang="en-US" baseline="0" dirty="0" smtClean="0"/>
              <a:t> outside Hawaii </a:t>
            </a:r>
            <a:r>
              <a:rPr lang="en-US" dirty="0" smtClean="0">
                <a:cs typeface="Arial" charset="0"/>
                <a:sym typeface="Wingdings" pitchFamily="2" charset="2"/>
              </a:rPr>
              <a:t> </a:t>
            </a:r>
            <a:r>
              <a:rPr lang="en-US" baseline="0" dirty="0" smtClean="0"/>
              <a:t>and the purple bars </a:t>
            </a:r>
            <a:r>
              <a:rPr lang="en-US" dirty="0" smtClean="0"/>
              <a:t>represent the genetic variability for</a:t>
            </a:r>
            <a:r>
              <a:rPr lang="en-US" baseline="0" dirty="0" smtClean="0"/>
              <a:t> Hawaiian </a:t>
            </a:r>
            <a:r>
              <a:rPr lang="en-US" i="1" baseline="0" dirty="0" smtClean="0"/>
              <a:t>Omiodes</a:t>
            </a:r>
            <a:r>
              <a:rPr lang="en-US" baseline="0" dirty="0" smtClean="0"/>
              <a:t>. So, the Hawaiian Omiodes are much less genetically diverse than those outside Hawaii. However, the article also indicated that all geographically contiguous species were less diverse than groups as a whole, although the data was not presented in the publication.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13</a:t>
            </a:fld>
            <a:endParaRPr lang="en-US" dirty="0"/>
          </a:p>
        </p:txBody>
      </p:sp>
    </p:spTree>
    <p:extLst>
      <p:ext uri="{BB962C8B-B14F-4D97-AF65-F5344CB8AC3E}">
        <p14:creationId xmlns:p14="http://schemas.microsoft.com/office/powerpoint/2010/main" val="13753512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is a phylogenetic tree generated for this data. A computer program compares the sequence similarities and differences to determine what species are similar to each other. For example, </a:t>
            </a:r>
            <a:r>
              <a:rPr lang="en-US" dirty="0" smtClean="0">
                <a:cs typeface="Arial" charset="0"/>
                <a:sym typeface="Wingdings" pitchFamily="2" charset="2"/>
              </a:rPr>
              <a:t> </a:t>
            </a:r>
            <a:r>
              <a:rPr lang="en-US" i="0" baseline="0" dirty="0" smtClean="0"/>
              <a:t>these two species are quite similar, because they come from </a:t>
            </a:r>
            <a:r>
              <a:rPr lang="en-US" dirty="0" smtClean="0">
                <a:cs typeface="Arial" charset="0"/>
                <a:sym typeface="Wingdings" pitchFamily="2" charset="2"/>
              </a:rPr>
              <a:t> </a:t>
            </a:r>
            <a:r>
              <a:rPr lang="en-US" i="0" baseline="0" dirty="0" smtClean="0"/>
              <a:t>the same branch point. And those two species are somewhat similar </a:t>
            </a:r>
            <a:r>
              <a:rPr lang="en-US" dirty="0" smtClean="0">
                <a:cs typeface="Arial" charset="0"/>
                <a:sym typeface="Wingdings" pitchFamily="2" charset="2"/>
              </a:rPr>
              <a:t> </a:t>
            </a:r>
            <a:r>
              <a:rPr lang="en-US" i="0" baseline="0" dirty="0" smtClean="0"/>
              <a:t>to the species below, since they are connected at the </a:t>
            </a:r>
            <a:r>
              <a:rPr lang="en-US" dirty="0" smtClean="0">
                <a:cs typeface="Arial" charset="0"/>
                <a:sym typeface="Wingdings" pitchFamily="2" charset="2"/>
              </a:rPr>
              <a:t> </a:t>
            </a:r>
            <a:r>
              <a:rPr lang="en-US" i="0" baseline="0" dirty="0" smtClean="0"/>
              <a:t>next level up branch point. In this phylogeny, the </a:t>
            </a:r>
            <a:r>
              <a:rPr lang="en-US" dirty="0" smtClean="0">
                <a:cs typeface="Arial" charset="0"/>
                <a:sym typeface="Wingdings" pitchFamily="2" charset="2"/>
              </a:rPr>
              <a:t> </a:t>
            </a:r>
            <a:r>
              <a:rPr lang="en-US" i="0" baseline="0" dirty="0" smtClean="0"/>
              <a:t>Hawaiian </a:t>
            </a:r>
            <a:r>
              <a:rPr lang="en-US" i="1" baseline="0" dirty="0" smtClean="0"/>
              <a:t>Omoides</a:t>
            </a:r>
            <a:r>
              <a:rPr lang="en-US" i="0" baseline="0" dirty="0" smtClean="0"/>
              <a:t> can be seen in the top, clustering along with some of the Australian </a:t>
            </a:r>
            <a:r>
              <a:rPr lang="en-US" i="1" baseline="0" dirty="0" smtClean="0"/>
              <a:t>Omiodes</a:t>
            </a:r>
            <a:r>
              <a:rPr lang="en-US" i="0" baseline="0" dirty="0" smtClean="0"/>
              <a:t>.</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14</a:t>
            </a:fld>
            <a:endParaRPr lang="en-US" dirty="0"/>
          </a:p>
        </p:txBody>
      </p:sp>
    </p:spTree>
    <p:extLst>
      <p:ext uri="{BB962C8B-B14F-4D97-AF65-F5344CB8AC3E}">
        <p14:creationId xmlns:p14="http://schemas.microsoft.com/office/powerpoint/2010/main" val="442905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dirty="0" smtClean="0"/>
              <a:t>This</a:t>
            </a:r>
            <a:r>
              <a:rPr lang="en-US" i="0" baseline="0" dirty="0" smtClean="0"/>
              <a:t> is close-up of the genetic phylogeny of the Hawaiian </a:t>
            </a:r>
            <a:r>
              <a:rPr lang="en-US" i="1" baseline="0" dirty="0" smtClean="0"/>
              <a:t>Omiodes</a:t>
            </a:r>
            <a:r>
              <a:rPr lang="en-US" i="0" baseline="0" dirty="0" smtClean="0"/>
              <a:t> and related species. I have added the food source of the species so we can see if that makes a difference in phylogeny. The Hawaiian species </a:t>
            </a:r>
            <a:r>
              <a:rPr lang="en-US" dirty="0" smtClean="0">
                <a:cs typeface="Arial" charset="0"/>
                <a:sym typeface="Wingdings" pitchFamily="2" charset="2"/>
              </a:rPr>
              <a:t> </a:t>
            </a:r>
            <a:r>
              <a:rPr lang="en-US" i="0" baseline="0" dirty="0" smtClean="0"/>
              <a:t>cluster into two main groups. </a:t>
            </a:r>
            <a:r>
              <a:rPr lang="en-US" dirty="0" smtClean="0">
                <a:cs typeface="Arial" charset="0"/>
                <a:sym typeface="Wingdings" pitchFamily="2" charset="2"/>
              </a:rPr>
              <a:t> </a:t>
            </a:r>
            <a:r>
              <a:rPr lang="en-US" i="0" baseline="0" dirty="0" smtClean="0"/>
              <a:t>Both clusters contain species that eat grasses. </a:t>
            </a:r>
            <a:r>
              <a:rPr lang="en-US" dirty="0" smtClean="0">
                <a:cs typeface="Arial" charset="0"/>
                <a:sym typeface="Wingdings" pitchFamily="2" charset="2"/>
              </a:rPr>
              <a:t> </a:t>
            </a:r>
            <a:r>
              <a:rPr lang="en-US" i="0" baseline="0" dirty="0" smtClean="0"/>
              <a:t>Both clusters contain species that eat lilies. </a:t>
            </a:r>
            <a:r>
              <a:rPr lang="en-US" dirty="0" smtClean="0">
                <a:cs typeface="Arial" charset="0"/>
                <a:sym typeface="Wingdings" pitchFamily="2" charset="2"/>
              </a:rPr>
              <a:t> </a:t>
            </a:r>
            <a:r>
              <a:rPr lang="en-US" i="1" baseline="0" dirty="0" smtClean="0"/>
              <a:t>Scotaea</a:t>
            </a:r>
            <a:r>
              <a:rPr lang="en-US" i="0" baseline="0" dirty="0" smtClean="0"/>
              <a:t> and </a:t>
            </a:r>
            <a:r>
              <a:rPr lang="en-US" i="1" baseline="0" dirty="0" smtClean="0"/>
              <a:t>blackburni</a:t>
            </a:r>
            <a:r>
              <a:rPr lang="en-US" i="0" baseline="0" dirty="0" smtClean="0"/>
              <a:t> cluster together as being most similar, </a:t>
            </a:r>
            <a:r>
              <a:rPr lang="en-US" dirty="0" smtClean="0">
                <a:cs typeface="Arial" charset="0"/>
                <a:sym typeface="Wingdings" pitchFamily="2" charset="2"/>
              </a:rPr>
              <a:t> </a:t>
            </a:r>
            <a:r>
              <a:rPr lang="en-US" i="0" baseline="0" dirty="0" smtClean="0"/>
              <a:t>but one eat lilies and the other palms. </a:t>
            </a:r>
            <a:r>
              <a:rPr lang="en-US" i="1" baseline="0" dirty="0" smtClean="0"/>
              <a:t>Omiodes blackburni</a:t>
            </a:r>
            <a:r>
              <a:rPr lang="en-US" i="0" baseline="0" dirty="0" smtClean="0"/>
              <a:t>, in addition to eating coconut palms, also eats bananas. And </a:t>
            </a:r>
            <a:r>
              <a:rPr lang="en-US" i="1" baseline="0" dirty="0" smtClean="0"/>
              <a:t>Omiodes accepta </a:t>
            </a:r>
            <a:r>
              <a:rPr lang="en-US" i="0" baseline="0" dirty="0" smtClean="0"/>
              <a:t>eats grasses, sedges </a:t>
            </a:r>
            <a:r>
              <a:rPr lang="en-US" dirty="0" smtClean="0">
                <a:cs typeface="Arial" charset="0"/>
                <a:sym typeface="Wingdings" pitchFamily="2" charset="2"/>
              </a:rPr>
              <a:t> </a:t>
            </a:r>
            <a:r>
              <a:rPr lang="en-US" i="0" baseline="0" dirty="0" smtClean="0"/>
              <a:t>and also sugar cane. Sugar cane wasn’t introduced into Hawaii until 150 years ago, so </a:t>
            </a:r>
            <a:r>
              <a:rPr lang="en-US" i="1" baseline="0" dirty="0" smtClean="0"/>
              <a:t>accepta</a:t>
            </a:r>
            <a:r>
              <a:rPr lang="en-US" i="0" baseline="0" dirty="0" smtClean="0"/>
              <a:t> must have evolved super fast. The truth is that some of these species can use multiple leaf sources for food and no evolution is required for them to jump from one food source to another. So, this data shows that food source is </a:t>
            </a:r>
            <a:r>
              <a:rPr lang="en-US" i="1" baseline="0" dirty="0" smtClean="0"/>
              <a:t>not</a:t>
            </a:r>
            <a:r>
              <a:rPr lang="en-US" i="0" baseline="0" dirty="0" smtClean="0"/>
              <a:t> related to phylogeny.</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15</a:t>
            </a:fld>
            <a:endParaRPr lang="en-US" dirty="0"/>
          </a:p>
        </p:txBody>
      </p:sp>
    </p:spTree>
    <p:extLst>
      <p:ext uri="{BB962C8B-B14F-4D97-AF65-F5344CB8AC3E}">
        <p14:creationId xmlns:p14="http://schemas.microsoft.com/office/powerpoint/2010/main" val="3432266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what did Kenneth Miller’s get wrong? He named the wrong genus, since it was </a:t>
            </a:r>
            <a:r>
              <a:rPr lang="en-US" i="1" dirty="0" smtClean="0"/>
              <a:t>Omiodes</a:t>
            </a:r>
            <a:r>
              <a:rPr lang="en-US" dirty="0" smtClean="0"/>
              <a:t> instead of </a:t>
            </a:r>
            <a:r>
              <a:rPr lang="en-US" i="1" dirty="0" smtClean="0"/>
              <a:t>Hedylepta</a:t>
            </a:r>
            <a:r>
              <a:rPr lang="en-US" dirty="0" smtClean="0"/>
              <a:t>. It was 5 species instead of 2. There was no evolution of specialized mouth parts. And molecular phylogeny of Hawaiian</a:t>
            </a:r>
            <a:r>
              <a:rPr lang="en-US" baseline="0" dirty="0" smtClean="0"/>
              <a:t> </a:t>
            </a:r>
            <a:r>
              <a:rPr lang="en-US" i="1" baseline="0" dirty="0" smtClean="0"/>
              <a:t>Omiodes</a:t>
            </a:r>
            <a:r>
              <a:rPr lang="en-US" baseline="0" dirty="0" smtClean="0"/>
              <a:t> shows that food source is not related to evolution. The only thing that might be right is that the five species feed on only on banana. But even that claim cannot be tested, since all 5 banana-eating species are now extinct. So, the </a:t>
            </a:r>
            <a:r>
              <a:rPr lang="en-US" dirty="0" smtClean="0">
                <a:cs typeface="Arial" charset="0"/>
                <a:sym typeface="Wingdings" pitchFamily="2" charset="2"/>
              </a:rPr>
              <a:t> </a:t>
            </a:r>
            <a:r>
              <a:rPr lang="en-US" baseline="0" dirty="0" smtClean="0"/>
              <a:t>banana-eating moth story is an evolutionary epic fail!</a:t>
            </a:r>
            <a:r>
              <a:rPr lang="en-US" dirty="0" smtClean="0">
                <a:cs typeface="Arial" charset="0"/>
                <a:sym typeface="Wingdings" pitchFamily="2" charset="2"/>
              </a:rPr>
              <a:t> </a:t>
            </a:r>
            <a:endParaRPr lang="en-US"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16</a:t>
            </a:fld>
            <a:endParaRPr lang="en-US" dirty="0"/>
          </a:p>
        </p:txBody>
      </p:sp>
    </p:spTree>
    <p:extLst>
      <p:ext uri="{BB962C8B-B14F-4D97-AF65-F5344CB8AC3E}">
        <p14:creationId xmlns:p14="http://schemas.microsoft.com/office/powerpoint/2010/main" val="1043627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next example of evolutionary</a:t>
            </a:r>
            <a:r>
              <a:rPr lang="en-US" baseline="0" dirty="0" smtClean="0"/>
              <a:t> epic fails comes from speciation of Goatsbeard plants, which were supposed to have evolved since 1940.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17</a:t>
            </a:fld>
            <a:endParaRPr lang="en-US" dirty="0"/>
          </a:p>
        </p:txBody>
      </p:sp>
    </p:spTree>
    <p:extLst>
      <p:ext uri="{BB962C8B-B14F-4D97-AF65-F5344CB8AC3E}">
        <p14:creationId xmlns:p14="http://schemas.microsoft.com/office/powerpoint/2010/main" val="21043291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story comes from the TalkOrigins website, which is a major promoter of evolution. Here’s the story. Read story.</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18</a:t>
            </a:fld>
            <a:endParaRPr lang="en-US" dirty="0"/>
          </a:p>
        </p:txBody>
      </p:sp>
    </p:spTree>
    <p:extLst>
      <p:ext uri="{BB962C8B-B14F-4D97-AF65-F5344CB8AC3E}">
        <p14:creationId xmlns:p14="http://schemas.microsoft.com/office/powerpoint/2010/main" val="308450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a:t>
            </a:r>
            <a:r>
              <a:rPr lang="en-US" dirty="0" smtClean="0">
                <a:cs typeface="Arial" charset="0"/>
                <a:sym typeface="Wingdings" pitchFamily="2" charset="2"/>
              </a:rPr>
              <a:t> </a:t>
            </a:r>
            <a:r>
              <a:rPr lang="en-US" i="1" dirty="0" smtClean="0"/>
              <a:t>Tragopogon pratensis</a:t>
            </a:r>
            <a:r>
              <a:rPr lang="en-US" i="1" baseline="0" dirty="0" smtClean="0"/>
              <a:t> </a:t>
            </a:r>
            <a:r>
              <a:rPr lang="en-US" baseline="0" dirty="0" smtClean="0"/>
              <a:t>combined with </a:t>
            </a:r>
            <a:r>
              <a:rPr lang="en-US" dirty="0" smtClean="0">
                <a:cs typeface="Arial" charset="0"/>
                <a:sym typeface="Wingdings" pitchFamily="2" charset="2"/>
              </a:rPr>
              <a:t> </a:t>
            </a:r>
            <a:r>
              <a:rPr lang="en-US" i="1" dirty="0" smtClean="0">
                <a:ln w="6350">
                  <a:solidFill>
                    <a:schemeClr val="bg1"/>
                  </a:solidFill>
                </a:ln>
              </a:rPr>
              <a:t>Tragopogon dubius</a:t>
            </a:r>
            <a:r>
              <a:rPr lang="en-US" i="1" baseline="0" dirty="0" smtClean="0">
                <a:ln>
                  <a:noFill/>
                </a:ln>
              </a:rPr>
              <a:t> </a:t>
            </a:r>
            <a:r>
              <a:rPr lang="en-US" baseline="0" dirty="0" smtClean="0">
                <a:ln>
                  <a:noFill/>
                </a:ln>
              </a:rPr>
              <a:t>to form a </a:t>
            </a:r>
            <a:r>
              <a:rPr lang="en-US" dirty="0" smtClean="0">
                <a:cs typeface="Arial" charset="0"/>
                <a:sym typeface="Wingdings" pitchFamily="2" charset="2"/>
              </a:rPr>
              <a:t> </a:t>
            </a:r>
            <a:r>
              <a:rPr lang="en-US" baseline="0" dirty="0" smtClean="0">
                <a:ln>
                  <a:noFill/>
                </a:ln>
              </a:rPr>
              <a:t>new species (</a:t>
            </a:r>
            <a:r>
              <a:rPr lang="en-US" i="1" dirty="0" smtClean="0"/>
              <a:t>Tragopogon miscellus</a:t>
            </a:r>
            <a:r>
              <a:rPr lang="en-US" dirty="0" smtClean="0"/>
              <a:t>)</a:t>
            </a:r>
            <a:r>
              <a:rPr lang="en-US" baseline="0" dirty="0" smtClean="0">
                <a:ln>
                  <a:noFill/>
                </a:ln>
              </a:rPr>
              <a:t> that </a:t>
            </a:r>
            <a:r>
              <a:rPr lang="en-US" dirty="0" smtClean="0">
                <a:cs typeface="Arial" charset="0"/>
                <a:sym typeface="Wingdings" pitchFamily="2" charset="2"/>
              </a:rPr>
              <a:t> </a:t>
            </a:r>
            <a:r>
              <a:rPr lang="en-US" baseline="0" dirty="0" smtClean="0">
                <a:ln>
                  <a:noFill/>
                </a:ln>
              </a:rPr>
              <a:t>could not backcross with either parental species. Speciation in action! Evolution is confirmed!</a:t>
            </a:r>
            <a:r>
              <a:rPr lang="en-US" dirty="0" smtClean="0">
                <a:cs typeface="Arial" charset="0"/>
                <a:sym typeface="Wingdings" pitchFamily="2" charset="2"/>
              </a:rPr>
              <a:t> </a:t>
            </a:r>
            <a:endParaRPr lang="en-US" dirty="0" smtClean="0">
              <a:ln w="6350">
                <a:solidFill>
                  <a:schemeClr val="bg1"/>
                </a:solidFill>
              </a:ln>
            </a:endParaRPr>
          </a:p>
        </p:txBody>
      </p:sp>
      <p:sp>
        <p:nvSpPr>
          <p:cNvPr id="4" name="Slide Number Placeholder 3"/>
          <p:cNvSpPr>
            <a:spLocks noGrp="1"/>
          </p:cNvSpPr>
          <p:nvPr>
            <p:ph type="sldNum" sz="quarter" idx="10"/>
          </p:nvPr>
        </p:nvSpPr>
        <p:spPr/>
        <p:txBody>
          <a:bodyPr/>
          <a:lstStyle/>
          <a:p>
            <a:fld id="{69DBA4FE-8BCF-4D3C-A0C0-2E835A6CD841}" type="slidenum">
              <a:rPr lang="en-US" smtClean="0"/>
              <a:pPr/>
              <a:t>19</a:t>
            </a:fld>
            <a:endParaRPr lang="en-US" dirty="0"/>
          </a:p>
        </p:txBody>
      </p:sp>
    </p:spTree>
    <p:extLst>
      <p:ext uri="{BB962C8B-B14F-4D97-AF65-F5344CB8AC3E}">
        <p14:creationId xmlns:p14="http://schemas.microsoft.com/office/powerpoint/2010/main" val="22719565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first evolution fail is</a:t>
            </a:r>
            <a:r>
              <a:rPr lang="en-US" baseline="0" dirty="0" smtClean="0"/>
              <a:t> Hedylepta, which is the banana-eating moth. How many of you have ever heard of this “best example of evolution?”</a:t>
            </a:r>
            <a:r>
              <a:rPr lang="en-US" dirty="0" smtClean="0">
                <a:cs typeface="Arial" charset="0"/>
                <a:sym typeface="Wingdings" pitchFamily="2" charset="2"/>
              </a:rPr>
              <a:t> I found out about the Hedylepta story because of the RTB apologist email list. A</a:t>
            </a:r>
            <a:r>
              <a:rPr lang="en-US" baseline="0" dirty="0" smtClean="0">
                <a:cs typeface="Arial" charset="0"/>
                <a:sym typeface="Wingdings" pitchFamily="2" charset="2"/>
              </a:rPr>
              <a:t> son of one of the apologists while studying in a Christian college had become an evolutionists because of this example of evolution in action.</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a:t>
            </a:fld>
            <a:endParaRPr lang="en-US" dirty="0"/>
          </a:p>
        </p:txBody>
      </p:sp>
    </p:spTree>
    <p:extLst>
      <p:ext uri="{BB962C8B-B14F-4D97-AF65-F5344CB8AC3E}">
        <p14:creationId xmlns:p14="http://schemas.microsoft.com/office/powerpoint/2010/main" val="14576567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a:t>
            </a:r>
            <a:r>
              <a:rPr lang="en-US" baseline="0" dirty="0" smtClean="0"/>
              <a:t> to understand what happened to these goatsbeard species, we need to understand how sexual reproduction works. Since most of you have taken at least high school biology, this will be a review. Most species (including us) are diploid – that is, we have two copies of each chromosome. Goarsbeard species have 6 pairs of chromosomes. In normal cell division, called mitosis, the paired chromosomes </a:t>
            </a:r>
            <a:r>
              <a:rPr lang="en-US" dirty="0" smtClean="0">
                <a:cs typeface="Arial" charset="0"/>
                <a:sym typeface="Wingdings" pitchFamily="2" charset="2"/>
              </a:rPr>
              <a:t> </a:t>
            </a:r>
            <a:r>
              <a:rPr lang="en-US" baseline="0" dirty="0" smtClean="0"/>
              <a:t>are duplicated then pulled to </a:t>
            </a:r>
            <a:r>
              <a:rPr lang="en-US" dirty="0" smtClean="0">
                <a:cs typeface="Arial" charset="0"/>
                <a:sym typeface="Wingdings" pitchFamily="2" charset="2"/>
              </a:rPr>
              <a:t></a:t>
            </a:r>
            <a:r>
              <a:rPr lang="en-US" baseline="0" dirty="0" smtClean="0"/>
              <a:t>opposite ends of the cell as it divides. The result are two identical daughter cells that contain a pair of each chromosome.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20</a:t>
            </a:fld>
            <a:endParaRPr lang="en-US" dirty="0"/>
          </a:p>
        </p:txBody>
      </p:sp>
    </p:spTree>
    <p:extLst>
      <p:ext uri="{BB962C8B-B14F-4D97-AF65-F5344CB8AC3E}">
        <p14:creationId xmlns:p14="http://schemas.microsoft.com/office/powerpoint/2010/main" val="30500913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sex cells or gametes, there is a reductive cell</a:t>
            </a:r>
            <a:r>
              <a:rPr lang="en-US" baseline="0" dirty="0" smtClean="0"/>
              <a:t> division, in which the final cell division is </a:t>
            </a:r>
            <a:r>
              <a:rPr lang="en-US" dirty="0" smtClean="0">
                <a:cs typeface="Arial" charset="0"/>
                <a:sym typeface="Wingdings" pitchFamily="2" charset="2"/>
              </a:rPr>
              <a:t> </a:t>
            </a:r>
            <a:r>
              <a:rPr lang="en-US" baseline="0" dirty="0" smtClean="0"/>
              <a:t>not accompanied by chromosomal duplication. So, each daughter cell gets one copy of each chromosome. The gametes are termed “haploid.”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21</a:t>
            </a:fld>
            <a:endParaRPr lang="en-US" dirty="0"/>
          </a:p>
        </p:txBody>
      </p:sp>
    </p:spTree>
    <p:extLst>
      <p:ext uri="{BB962C8B-B14F-4D97-AF65-F5344CB8AC3E}">
        <p14:creationId xmlns:p14="http://schemas.microsoft.com/office/powerpoint/2010/main" val="3949334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embryo is formed when the two gametes fuse, restoring the diploid</a:t>
            </a:r>
            <a:r>
              <a:rPr lang="en-US" baseline="0" dirty="0" smtClean="0"/>
              <a:t> chromosome number.</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22</a:t>
            </a:fld>
            <a:endParaRPr lang="en-US" dirty="0"/>
          </a:p>
        </p:txBody>
      </p:sp>
    </p:spTree>
    <p:extLst>
      <p:ext uri="{BB962C8B-B14F-4D97-AF65-F5344CB8AC3E}">
        <p14:creationId xmlns:p14="http://schemas.microsoft.com/office/powerpoint/2010/main" val="34900636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case of two different goatsbeard species,</a:t>
            </a:r>
            <a:r>
              <a:rPr lang="en-US" baseline="0" dirty="0" smtClean="0"/>
              <a:t> </a:t>
            </a:r>
            <a:r>
              <a:rPr lang="en-US" dirty="0" smtClean="0">
                <a:cs typeface="Arial" charset="0"/>
                <a:sym typeface="Wingdings" pitchFamily="2" charset="2"/>
              </a:rPr>
              <a:t> </a:t>
            </a:r>
            <a:r>
              <a:rPr lang="en-US" baseline="0" dirty="0" smtClean="0"/>
              <a:t>f</a:t>
            </a:r>
            <a:r>
              <a:rPr lang="en-US" dirty="0" smtClean="0"/>
              <a:t>usion of gametes</a:t>
            </a:r>
            <a:r>
              <a:rPr lang="en-US" baseline="0" dirty="0" smtClean="0"/>
              <a:t> produces a hybrid. However, since the chromosomes were not completely compatible, the hybrid is sterile, since meiosis of the hybrid is unsuccessful.</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23</a:t>
            </a:fld>
            <a:endParaRPr lang="en-US" dirty="0"/>
          </a:p>
        </p:txBody>
      </p:sp>
    </p:spTree>
    <p:extLst>
      <p:ext uri="{BB962C8B-B14F-4D97-AF65-F5344CB8AC3E}">
        <p14:creationId xmlns:p14="http://schemas.microsoft.com/office/powerpoint/2010/main" val="4109770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There</a:t>
            </a:r>
            <a:r>
              <a:rPr lang="en-US" baseline="0" dirty="0" smtClean="0"/>
              <a:t> were two separate instances of meiosis failure in which two different species of goatsbeard, </a:t>
            </a:r>
            <a:r>
              <a:rPr lang="en-US" i="1" dirty="0" smtClean="0"/>
              <a:t>Tragopogon pratensis</a:t>
            </a:r>
            <a:r>
              <a:rPr lang="en-US" baseline="0" dirty="0" smtClean="0"/>
              <a:t> and </a:t>
            </a:r>
            <a:r>
              <a:rPr lang="en-US" i="1" dirty="0" smtClean="0">
                <a:ln w="6350">
                  <a:solidFill>
                    <a:schemeClr val="bg1"/>
                  </a:solidFill>
                </a:ln>
              </a:rPr>
              <a:t>Tragopogon dubius</a:t>
            </a:r>
            <a:r>
              <a:rPr lang="en-US" i="1" baseline="0" dirty="0" smtClean="0">
                <a:ln>
                  <a:noFill/>
                </a:ln>
              </a:rPr>
              <a:t> </a:t>
            </a:r>
            <a:r>
              <a:rPr lang="en-US" dirty="0" smtClean="0">
                <a:cs typeface="Arial" charset="0"/>
                <a:sym typeface="Wingdings" pitchFamily="2" charset="2"/>
              </a:rPr>
              <a:t> </a:t>
            </a:r>
            <a:r>
              <a:rPr lang="en-US" baseline="0" dirty="0" smtClean="0">
                <a:ln>
                  <a:noFill/>
                </a:ln>
              </a:rPr>
              <a:t>both duplicated their chromosomes prior to the </a:t>
            </a:r>
            <a:r>
              <a:rPr lang="en-US" dirty="0" smtClean="0">
                <a:cs typeface="Arial" charset="0"/>
                <a:sym typeface="Wingdings" pitchFamily="2" charset="2"/>
              </a:rPr>
              <a:t> </a:t>
            </a:r>
            <a:r>
              <a:rPr lang="en-US" baseline="0" dirty="0" smtClean="0">
                <a:ln>
                  <a:noFill/>
                </a:ln>
              </a:rPr>
              <a:t>final gamete division, producing diploid gametes. </a:t>
            </a:r>
            <a:r>
              <a:rPr lang="en-US" dirty="0" smtClean="0">
                <a:cs typeface="Arial" charset="0"/>
                <a:sym typeface="Wingdings" pitchFamily="2" charset="2"/>
              </a:rPr>
              <a:t> </a:t>
            </a:r>
            <a:r>
              <a:rPr lang="en-US" baseline="0" dirty="0" smtClean="0">
                <a:ln>
                  <a:noFill/>
                </a:ln>
              </a:rPr>
              <a:t>When gametes from these species combined a tetraploid organism was produced.</a:t>
            </a:r>
            <a:r>
              <a:rPr lang="en-US" dirty="0" smtClean="0">
                <a:cs typeface="Arial" charset="0"/>
                <a:sym typeface="Wingdings" pitchFamily="2" charset="2"/>
              </a:rPr>
              <a:t> You will notice that there are now 12 pairs of chromosomes instead of 6. How much new information was created when the tretraploid</a:t>
            </a:r>
            <a:r>
              <a:rPr lang="en-US" baseline="0" dirty="0" smtClean="0">
                <a:cs typeface="Arial" charset="0"/>
                <a:sym typeface="Wingdings" pitchFamily="2" charset="2"/>
              </a:rPr>
              <a:t> species was formed? </a:t>
            </a:r>
            <a:r>
              <a:rPr lang="en-US" dirty="0" smtClean="0">
                <a:cs typeface="Arial" charset="0"/>
                <a:sym typeface="Wingdings" pitchFamily="2" charset="2"/>
              </a:rPr>
              <a:t></a:t>
            </a:r>
            <a:endParaRPr lang="en-US" dirty="0" smtClean="0">
              <a:ln w="6350">
                <a:solidFill>
                  <a:schemeClr val="bg1"/>
                </a:solidFill>
              </a:ln>
            </a:endParaRPr>
          </a:p>
        </p:txBody>
      </p:sp>
      <p:sp>
        <p:nvSpPr>
          <p:cNvPr id="4" name="Slide Number Placeholder 3"/>
          <p:cNvSpPr>
            <a:spLocks noGrp="1"/>
          </p:cNvSpPr>
          <p:nvPr>
            <p:ph type="sldNum" sz="quarter" idx="10"/>
          </p:nvPr>
        </p:nvSpPr>
        <p:spPr/>
        <p:txBody>
          <a:bodyPr/>
          <a:lstStyle/>
          <a:p>
            <a:fld id="{69DBA4FE-8BCF-4D3C-A0C0-2E835A6CD841}" type="slidenum">
              <a:rPr lang="en-US" smtClean="0"/>
              <a:pPr/>
              <a:t>24</a:t>
            </a:fld>
            <a:endParaRPr lang="en-US" dirty="0"/>
          </a:p>
        </p:txBody>
      </p:sp>
    </p:spTree>
    <p:extLst>
      <p:ext uri="{BB962C8B-B14F-4D97-AF65-F5344CB8AC3E}">
        <p14:creationId xmlns:p14="http://schemas.microsoft.com/office/powerpoint/2010/main" val="494378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Why doesn’t the backcross work? When diploid species of Goatsbeard </a:t>
            </a:r>
            <a:r>
              <a:rPr lang="en-US" dirty="0" smtClean="0">
                <a:cs typeface="Arial" charset="0"/>
                <a:sym typeface="Wingdings" pitchFamily="2" charset="2"/>
              </a:rPr>
              <a:t> </a:t>
            </a:r>
            <a:r>
              <a:rPr lang="en-US" dirty="0" smtClean="0"/>
              <a:t>undergoes meiosis, there are 6 chromosomes in the gametes</a:t>
            </a:r>
            <a:r>
              <a:rPr lang="en-US" baseline="0" dirty="0" smtClean="0">
                <a:ln>
                  <a:noFill/>
                </a:ln>
              </a:rPr>
              <a:t>. When the tetraploid species </a:t>
            </a:r>
            <a:r>
              <a:rPr lang="en-US" dirty="0" smtClean="0">
                <a:cs typeface="Arial" charset="0"/>
                <a:sym typeface="Wingdings" pitchFamily="2" charset="2"/>
              </a:rPr>
              <a:t> </a:t>
            </a:r>
            <a:r>
              <a:rPr lang="en-US" baseline="0" dirty="0" smtClean="0">
                <a:ln>
                  <a:noFill/>
                </a:ln>
              </a:rPr>
              <a:t>undergoes meiosis there are 12 chromosomes. When gametes from </a:t>
            </a:r>
            <a:r>
              <a:rPr lang="en-US" dirty="0" smtClean="0">
                <a:cs typeface="Arial" charset="0"/>
                <a:sym typeface="Wingdings" pitchFamily="2" charset="2"/>
              </a:rPr>
              <a:t> </a:t>
            </a:r>
            <a:r>
              <a:rPr lang="en-US" baseline="0" dirty="0" smtClean="0">
                <a:ln>
                  <a:noFill/>
                </a:ln>
              </a:rPr>
              <a:t>either diploid species </a:t>
            </a:r>
            <a:r>
              <a:rPr lang="en-US" dirty="0" smtClean="0">
                <a:cs typeface="Arial" charset="0"/>
                <a:sym typeface="Wingdings" pitchFamily="2" charset="2"/>
              </a:rPr>
              <a:t> </a:t>
            </a:r>
            <a:r>
              <a:rPr lang="en-US" baseline="0" dirty="0" smtClean="0">
                <a:ln>
                  <a:noFill/>
                </a:ln>
              </a:rPr>
              <a:t>cross with the tetraploid species there is a chromosome mismatch. So, the backcross fails not because of any kind of evolution of new information, but simply because a mismatch in chromosome number.</a:t>
            </a:r>
            <a:r>
              <a:rPr lang="en-US" dirty="0" smtClean="0">
                <a:cs typeface="Arial" charset="0"/>
                <a:sym typeface="Wingdings" pitchFamily="2" charset="2"/>
              </a:rPr>
              <a:t> </a:t>
            </a:r>
            <a:endParaRPr lang="en-US" dirty="0" smtClean="0">
              <a:ln w="6350">
                <a:solidFill>
                  <a:schemeClr val="bg1"/>
                </a:solidFill>
              </a:ln>
            </a:endParaRPr>
          </a:p>
        </p:txBody>
      </p:sp>
      <p:sp>
        <p:nvSpPr>
          <p:cNvPr id="4" name="Slide Number Placeholder 3"/>
          <p:cNvSpPr>
            <a:spLocks noGrp="1"/>
          </p:cNvSpPr>
          <p:nvPr>
            <p:ph type="sldNum" sz="quarter" idx="10"/>
          </p:nvPr>
        </p:nvSpPr>
        <p:spPr/>
        <p:txBody>
          <a:bodyPr/>
          <a:lstStyle/>
          <a:p>
            <a:fld id="{69DBA4FE-8BCF-4D3C-A0C0-2E835A6CD841}" type="slidenum">
              <a:rPr lang="en-US" smtClean="0"/>
              <a:pPr/>
              <a:t>25</a:t>
            </a:fld>
            <a:endParaRPr lang="en-US" dirty="0"/>
          </a:p>
        </p:txBody>
      </p:sp>
    </p:spTree>
    <p:extLst>
      <p:ext uri="{BB962C8B-B14F-4D97-AF65-F5344CB8AC3E}">
        <p14:creationId xmlns:p14="http://schemas.microsoft.com/office/powerpoint/2010/main" val="3116071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 origination of a new species of goatsbeard was due to a single genetic event that created a tetraploid plant. </a:t>
            </a:r>
            <a:r>
              <a:rPr lang="en-US" dirty="0" smtClean="0">
                <a:cs typeface="Arial" charset="0"/>
                <a:sym typeface="Wingdings" pitchFamily="2" charset="2"/>
              </a:rPr>
              <a:t> </a:t>
            </a:r>
            <a:r>
              <a:rPr lang="en-US" dirty="0" smtClean="0"/>
              <a:t>The inability of the new species to cross with parental species was simply due to chromosomal</a:t>
            </a:r>
            <a:r>
              <a:rPr lang="en-US" baseline="0" dirty="0" smtClean="0"/>
              <a:t> mismatch. </a:t>
            </a:r>
            <a:r>
              <a:rPr lang="en-US" dirty="0" smtClean="0">
                <a:cs typeface="Arial" charset="0"/>
                <a:sym typeface="Wingdings" pitchFamily="2" charset="2"/>
              </a:rPr>
              <a:t> </a:t>
            </a:r>
            <a:r>
              <a:rPr lang="en-US" baseline="0" dirty="0" smtClean="0"/>
              <a:t>So, no new information was created during this “speciation” event. The Goatbeards story is an </a:t>
            </a:r>
            <a:r>
              <a:rPr lang="en-US" dirty="0" smtClean="0">
                <a:cs typeface="Arial" charset="0"/>
                <a:sym typeface="Wingdings" pitchFamily="2" charset="2"/>
              </a:rPr>
              <a:t> </a:t>
            </a:r>
            <a:r>
              <a:rPr lang="en-US" baseline="0" dirty="0" smtClean="0"/>
              <a:t>evolutionary epic fail!</a:t>
            </a:r>
            <a:endParaRPr lang="en-US" dirty="0" smtClean="0"/>
          </a:p>
          <a:p>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26</a:t>
            </a:fld>
            <a:endParaRPr lang="en-US" dirty="0"/>
          </a:p>
        </p:txBody>
      </p:sp>
    </p:spTree>
    <p:extLst>
      <p:ext uri="{BB962C8B-B14F-4D97-AF65-F5344CB8AC3E}">
        <p14:creationId xmlns:p14="http://schemas.microsoft.com/office/powerpoint/2010/main" val="1797008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know that most of you</a:t>
            </a:r>
            <a:r>
              <a:rPr lang="en-US" baseline="0" dirty="0" smtClean="0"/>
              <a:t> took biology in high school. On a show of hands, how many of you learned about the evolutionary concept of “ontogeny recapitulates phylogeny”? In my high school biology course in 1968, we were taught that this concept was true that the ontogeny or developmental process went though stages of a species’ phylogeny or the pathway by which the species had evolved.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27</a:t>
            </a:fld>
            <a:endParaRPr lang="en-US" dirty="0"/>
          </a:p>
        </p:txBody>
      </p:sp>
    </p:spTree>
    <p:extLst>
      <p:ext uri="{BB962C8B-B14F-4D97-AF65-F5344CB8AC3E}">
        <p14:creationId xmlns:p14="http://schemas.microsoft.com/office/powerpoint/2010/main" val="26751414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modern version of the theory comes from a concept</a:t>
            </a:r>
            <a:r>
              <a:rPr lang="en-US" baseline="0" dirty="0" smtClean="0"/>
              <a:t> first developed by Karl von Baer in 1828. According to this theory embryos go through a kind of </a:t>
            </a:r>
            <a:r>
              <a:rPr lang="en-US" dirty="0" smtClean="0">
                <a:cs typeface="Arial" charset="0"/>
                <a:sym typeface="Wingdings" pitchFamily="2" charset="2"/>
              </a:rPr>
              <a:t> </a:t>
            </a:r>
            <a:r>
              <a:rPr lang="en-US" baseline="0" dirty="0" smtClean="0"/>
              <a:t>evolutionary hourglass, in which different species pass through a </a:t>
            </a:r>
            <a:r>
              <a:rPr lang="en-US" dirty="0" smtClean="0">
                <a:cs typeface="Arial" charset="0"/>
                <a:sym typeface="Wingdings" pitchFamily="2" charset="2"/>
              </a:rPr>
              <a:t> </a:t>
            </a:r>
            <a:r>
              <a:rPr lang="en-US" baseline="0" dirty="0" smtClean="0"/>
              <a:t>common, phylotypic stage, before going on to </a:t>
            </a:r>
            <a:r>
              <a:rPr lang="en-US" dirty="0" smtClean="0">
                <a:cs typeface="Arial" charset="0"/>
                <a:sym typeface="Wingdings" pitchFamily="2" charset="2"/>
              </a:rPr>
              <a:t> </a:t>
            </a:r>
            <a:r>
              <a:rPr lang="en-US" baseline="0" dirty="0" smtClean="0"/>
              <a:t>differentiate into their respective species.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28</a:t>
            </a:fld>
            <a:endParaRPr lang="en-US" dirty="0"/>
          </a:p>
        </p:txBody>
      </p:sp>
    </p:spTree>
    <p:extLst>
      <p:ext uri="{BB962C8B-B14F-4D97-AF65-F5344CB8AC3E}">
        <p14:creationId xmlns:p14="http://schemas.microsoft.com/office/powerpoint/2010/main" val="4046864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idea was made famous by Ernst Haekel, whose drawings of embryos probably made it into the textbook you studied</a:t>
            </a:r>
            <a:r>
              <a:rPr lang="en-US" baseline="0" dirty="0" smtClean="0"/>
              <a:t> in high school. </a:t>
            </a:r>
            <a:r>
              <a:rPr lang="en-US" dirty="0" smtClean="0">
                <a:cs typeface="Arial" charset="0"/>
                <a:sym typeface="Wingdings" pitchFamily="2" charset="2"/>
              </a:rPr>
              <a:t> </a:t>
            </a:r>
            <a:r>
              <a:rPr lang="en-US" baseline="0" dirty="0" smtClean="0"/>
              <a:t>These are the species supposedly depicted by these drawings. </a:t>
            </a:r>
            <a:r>
              <a:rPr lang="en-US" dirty="0" smtClean="0">
                <a:cs typeface="Arial" charset="0"/>
                <a:sym typeface="Wingdings" pitchFamily="2" charset="2"/>
              </a:rPr>
              <a:t> </a:t>
            </a:r>
            <a:r>
              <a:rPr lang="en-US" baseline="0" dirty="0" smtClean="0"/>
              <a:t>In the “tailbud” stage, all the embryos were supposed to look the same.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29</a:t>
            </a:fld>
            <a:endParaRPr lang="en-US" dirty="0"/>
          </a:p>
        </p:txBody>
      </p:sp>
    </p:spTree>
    <p:extLst>
      <p:ext uri="{BB962C8B-B14F-4D97-AF65-F5344CB8AC3E}">
        <p14:creationId xmlns:p14="http://schemas.microsoft.com/office/powerpoint/2010/main" val="30284827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1" lang="en-US" sz="1200" kern="1200" dirty="0" smtClean="0">
                <a:solidFill>
                  <a:schemeClr val="tx1"/>
                </a:solidFill>
                <a:effectLst/>
                <a:latin typeface="Arial" charset="0"/>
                <a:ea typeface="+mn-ea"/>
                <a:cs typeface="+mn-cs"/>
              </a:rPr>
              <a:t>The example became famous</a:t>
            </a:r>
            <a:r>
              <a:rPr kumimoji="1" lang="en-US" sz="1200" kern="1200" baseline="0" dirty="0" smtClean="0">
                <a:solidFill>
                  <a:schemeClr val="tx1"/>
                </a:solidFill>
                <a:effectLst/>
                <a:latin typeface="Arial" charset="0"/>
                <a:ea typeface="+mn-ea"/>
                <a:cs typeface="+mn-cs"/>
              </a:rPr>
              <a:t> in this 1997 televised evolution/creation debate. </a:t>
            </a:r>
            <a:r>
              <a:rPr kumimoji="1" lang="en-US" sz="1200" kern="1200" dirty="0" smtClean="0">
                <a:solidFill>
                  <a:schemeClr val="tx1"/>
                </a:solidFill>
                <a:effectLst/>
                <a:latin typeface="Arial" charset="0"/>
                <a:ea typeface="+mn-ea"/>
                <a:cs typeface="+mn-cs"/>
              </a:rPr>
              <a:t>In this video excerpt</a:t>
            </a:r>
            <a:r>
              <a:rPr kumimoji="1" lang="en-US" sz="1200" kern="1200" baseline="0" dirty="0" smtClean="0">
                <a:solidFill>
                  <a:schemeClr val="tx1"/>
                </a:solidFill>
                <a:effectLst/>
                <a:latin typeface="Arial" charset="0"/>
                <a:ea typeface="+mn-ea"/>
                <a:cs typeface="+mn-cs"/>
              </a:rPr>
              <a:t> </a:t>
            </a:r>
            <a:r>
              <a:rPr kumimoji="1" lang="en-US" sz="1200" kern="1200" dirty="0" smtClean="0">
                <a:solidFill>
                  <a:schemeClr val="tx1"/>
                </a:solidFill>
                <a:effectLst/>
                <a:latin typeface="Arial" charset="0"/>
                <a:ea typeface="+mn-ea"/>
                <a:cs typeface="+mn-cs"/>
              </a:rPr>
              <a:t>Philip</a:t>
            </a:r>
            <a:r>
              <a:rPr kumimoji="1" lang="en-US" sz="1200" kern="1200" baseline="0" dirty="0" smtClean="0">
                <a:solidFill>
                  <a:schemeClr val="tx1"/>
                </a:solidFill>
                <a:effectLst/>
                <a:latin typeface="Arial" charset="0"/>
                <a:ea typeface="+mn-ea"/>
                <a:cs typeface="+mn-cs"/>
              </a:rPr>
              <a:t> Johnson is asking the question and Kenneth Miller is responding.</a:t>
            </a:r>
            <a:r>
              <a:rPr lang="en-US" dirty="0" smtClean="0">
                <a:cs typeface="Arial" charset="0"/>
                <a:sym typeface="Wingdings" pitchFamily="2" charset="2"/>
              </a:rPr>
              <a:t> Play video. Anybody ever</a:t>
            </a:r>
            <a:r>
              <a:rPr lang="en-US" baseline="0" dirty="0" smtClean="0">
                <a:cs typeface="Arial" charset="0"/>
                <a:sym typeface="Wingdings" pitchFamily="2" charset="2"/>
              </a:rPr>
              <a:t> heard of Kenneth Miller? He is actually the co-author of the current California high school biology teaching textbook.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a:t>
            </a:fld>
            <a:endParaRPr lang="en-US" dirty="0"/>
          </a:p>
        </p:txBody>
      </p:sp>
    </p:spTree>
    <p:extLst>
      <p:ext uri="{BB962C8B-B14F-4D97-AF65-F5344CB8AC3E}">
        <p14:creationId xmlns:p14="http://schemas.microsoft.com/office/powerpoint/2010/main" val="28016986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contemporary</a:t>
            </a:r>
            <a:r>
              <a:rPr lang="en-US" baseline="0" dirty="0" smtClean="0"/>
              <a:t> scientists and textbooks that promote this idea. Butler and Juurlink say, </a:t>
            </a:r>
            <a:r>
              <a:rPr lang="en-US" dirty="0" smtClean="0"/>
              <a:t>“Embryos of different species (of vertebrate) pass through identical embryonic stages before acquiring their specific features.”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30</a:t>
            </a:fld>
            <a:endParaRPr lang="en-US" dirty="0"/>
          </a:p>
        </p:txBody>
      </p:sp>
    </p:spTree>
    <p:extLst>
      <p:ext uri="{BB962C8B-B14F-4D97-AF65-F5344CB8AC3E}">
        <p14:creationId xmlns:p14="http://schemas.microsoft.com/office/powerpoint/2010/main" val="1394219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even in the 19</a:t>
            </a:r>
            <a:r>
              <a:rPr lang="en-US" baseline="30000" dirty="0" smtClean="0"/>
              <a:t>th</a:t>
            </a:r>
            <a:r>
              <a:rPr lang="en-US" dirty="0" smtClean="0"/>
              <a:t> century</a:t>
            </a:r>
            <a:r>
              <a:rPr lang="en-US" baseline="0" dirty="0" smtClean="0"/>
              <a:t> </a:t>
            </a:r>
            <a:r>
              <a:rPr lang="en-US" baseline="0" dirty="0" smtClean="0"/>
              <a:t>Haeckel </a:t>
            </a:r>
            <a:r>
              <a:rPr lang="en-US" baseline="0" dirty="0" smtClean="0"/>
              <a:t>had his critics. Adam Sedgwick said that a blind man could distinguish between vertebrate embryos.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31</a:t>
            </a:fld>
            <a:endParaRPr lang="en-US" dirty="0"/>
          </a:p>
        </p:txBody>
      </p:sp>
    </p:spTree>
    <p:extLst>
      <p:ext uri="{BB962C8B-B14F-4D97-AF65-F5344CB8AC3E}">
        <p14:creationId xmlns:p14="http://schemas.microsoft.com/office/powerpoint/2010/main" val="16647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of course,</a:t>
            </a:r>
            <a:r>
              <a:rPr lang="en-US" baseline="0" dirty="0" smtClean="0"/>
              <a:t> there are more contemporary critics of Haeckel’s idea. Gavin de Beer, in </a:t>
            </a:r>
            <a:r>
              <a:rPr lang="en-US" i="1" baseline="0" dirty="0" smtClean="0"/>
              <a:t>Embryos and Ancestors</a:t>
            </a:r>
            <a:r>
              <a:rPr lang="en-US" baseline="0" dirty="0" smtClean="0"/>
              <a:t>, said, “…there are no grounds for the view…”</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32</a:t>
            </a:fld>
            <a:endParaRPr lang="en-US" dirty="0"/>
          </a:p>
        </p:txBody>
      </p:sp>
    </p:spTree>
    <p:extLst>
      <p:ext uri="{BB962C8B-B14F-4D97-AF65-F5344CB8AC3E}">
        <p14:creationId xmlns:p14="http://schemas.microsoft.com/office/powerpoint/2010/main" val="3548648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Despite criticisms, no scientists really looked closely at the idea </a:t>
            </a:r>
            <a:r>
              <a:rPr lang="en-US" dirty="0" smtClean="0">
                <a:cs typeface="Arial" charset="0"/>
                <a:sym typeface="Wingdings" pitchFamily="2" charset="2"/>
              </a:rPr>
              <a:t> </a:t>
            </a:r>
            <a:r>
              <a:rPr lang="en-US" dirty="0" smtClean="0"/>
              <a:t>until this paper was published in 1997. The following slides look at embryonic development</a:t>
            </a:r>
            <a:r>
              <a:rPr lang="en-US" baseline="0" dirty="0" smtClean="0"/>
              <a:t> of different classes of vertebrates as shown in this paper.</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33</a:t>
            </a:fld>
            <a:endParaRPr lang="en-US" dirty="0"/>
          </a:p>
        </p:txBody>
      </p:sp>
    </p:spTree>
    <p:extLst>
      <p:ext uri="{BB962C8B-B14F-4D97-AF65-F5344CB8AC3E}">
        <p14:creationId xmlns:p14="http://schemas.microsoft.com/office/powerpoint/2010/main" val="2289881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These are comparisons of different fish embryos, all photographed</a:t>
            </a:r>
            <a:r>
              <a:rPr lang="en-US" baseline="0" dirty="0" smtClean="0"/>
              <a:t> at the same scale at the tailbud stage of development. As you can see, there is quite a bit of variability even within different species of fish.</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34</a:t>
            </a:fld>
            <a:endParaRPr lang="en-US" dirty="0"/>
          </a:p>
        </p:txBody>
      </p:sp>
    </p:spTree>
    <p:extLst>
      <p:ext uri="{BB962C8B-B14F-4D97-AF65-F5344CB8AC3E}">
        <p14:creationId xmlns:p14="http://schemas.microsoft.com/office/powerpoint/2010/main" val="29730691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And these are different species of amphibia.</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35</a:t>
            </a:fld>
            <a:endParaRPr lang="en-US" dirty="0"/>
          </a:p>
        </p:txBody>
      </p:sp>
    </p:spTree>
    <p:extLst>
      <p:ext uri="{BB962C8B-B14F-4D97-AF65-F5344CB8AC3E}">
        <p14:creationId xmlns:p14="http://schemas.microsoft.com/office/powerpoint/2010/main" val="31915358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And here we have different</a:t>
            </a:r>
            <a:r>
              <a:rPr lang="en-US" baseline="0" dirty="0" smtClean="0"/>
              <a:t> species of reptiles.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36</a:t>
            </a:fld>
            <a:endParaRPr lang="en-US" dirty="0"/>
          </a:p>
        </p:txBody>
      </p:sp>
    </p:spTree>
    <p:extLst>
      <p:ext uri="{BB962C8B-B14F-4D97-AF65-F5344CB8AC3E}">
        <p14:creationId xmlns:p14="http://schemas.microsoft.com/office/powerpoint/2010/main" val="4591374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And here are bird embryos.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37</a:t>
            </a:fld>
            <a:endParaRPr lang="en-US" dirty="0"/>
          </a:p>
        </p:txBody>
      </p:sp>
    </p:spTree>
    <p:extLst>
      <p:ext uri="{BB962C8B-B14F-4D97-AF65-F5344CB8AC3E}">
        <p14:creationId xmlns:p14="http://schemas.microsoft.com/office/powerpoint/2010/main" val="36186397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And finally, we have different species of mammalian embryos.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38</a:t>
            </a:fld>
            <a:endParaRPr lang="en-US" dirty="0"/>
          </a:p>
        </p:txBody>
      </p:sp>
    </p:spTree>
    <p:extLst>
      <p:ext uri="{BB962C8B-B14F-4D97-AF65-F5344CB8AC3E}">
        <p14:creationId xmlns:p14="http://schemas.microsoft.com/office/powerpoint/2010/main" val="2540804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And this is a comparison of Haeckel’s drawings to photographs of what the respective species really look like. Do you think Ernst</a:t>
            </a:r>
            <a:r>
              <a:rPr lang="en-US" baseline="0" dirty="0" smtClean="0"/>
              <a:t> Haeckel fudged his drawings just a little?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39</a:t>
            </a:fld>
            <a:endParaRPr lang="en-US" dirty="0"/>
          </a:p>
        </p:txBody>
      </p:sp>
    </p:spTree>
    <p:extLst>
      <p:ext uri="{BB962C8B-B14F-4D97-AF65-F5344CB8AC3E}">
        <p14:creationId xmlns:p14="http://schemas.microsoft.com/office/powerpoint/2010/main" val="12542217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story of Hedylepta has made it </a:t>
            </a:r>
            <a:r>
              <a:rPr lang="en-US" dirty="0" smtClean="0">
                <a:cs typeface="Arial" charset="0"/>
                <a:sym typeface="Wingdings" pitchFamily="2" charset="2"/>
              </a:rPr>
              <a:t> </a:t>
            </a:r>
            <a:r>
              <a:rPr lang="en-US" dirty="0" smtClean="0"/>
              <a:t>into a number of textbooks. So, it must be true. Right? </a:t>
            </a:r>
            <a:r>
              <a:rPr lang="en-US" dirty="0" smtClean="0">
                <a:cs typeface="Arial" charset="0"/>
                <a:sym typeface="Wingdings" pitchFamily="2" charset="2"/>
              </a:rPr>
              <a:t> And here are some excerpts from those textbooks.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a:t>
            </a:fld>
            <a:endParaRPr lang="en-US" dirty="0"/>
          </a:p>
        </p:txBody>
      </p:sp>
    </p:spTree>
    <p:extLst>
      <p:ext uri="{BB962C8B-B14F-4D97-AF65-F5344CB8AC3E}">
        <p14:creationId xmlns:p14="http://schemas.microsoft.com/office/powerpoint/2010/main" val="26505977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So, in conclusion, </a:t>
            </a:r>
            <a:r>
              <a:rPr lang="en-US" dirty="0" smtClean="0">
                <a:cs typeface="Arial" charset="0"/>
                <a:sym typeface="Wingdings" pitchFamily="2" charset="2"/>
              </a:rPr>
              <a:t></a:t>
            </a:r>
            <a:r>
              <a:rPr lang="en-US" baseline="0" dirty="0" smtClean="0">
                <a:cs typeface="+mn-cs"/>
                <a:sym typeface="Wingdings" pitchFamily="2" charset="2"/>
              </a:rPr>
              <a:t> </a:t>
            </a:r>
            <a:r>
              <a:rPr lang="en-US" dirty="0" smtClean="0"/>
              <a:t>there is no common phylotypic stage for vertebrate embryos and </a:t>
            </a:r>
            <a:r>
              <a:rPr lang="en-US" dirty="0" smtClean="0">
                <a:cs typeface="Arial" charset="0"/>
                <a:sym typeface="Wingdings" pitchFamily="2" charset="2"/>
              </a:rPr>
              <a:t> </a:t>
            </a:r>
            <a:r>
              <a:rPr lang="en-US" dirty="0" smtClean="0"/>
              <a:t>Ernst Haeckel “Photoshopped” his drawings. Ontogeny recapitulates</a:t>
            </a:r>
            <a:r>
              <a:rPr lang="en-US" baseline="0" dirty="0" smtClean="0"/>
              <a:t> phylogeny is an </a:t>
            </a:r>
            <a:r>
              <a:rPr lang="en-US" dirty="0" smtClean="0">
                <a:cs typeface="Arial" charset="0"/>
                <a:sym typeface="Wingdings" pitchFamily="2" charset="2"/>
              </a:rPr>
              <a:t> </a:t>
            </a:r>
            <a:r>
              <a:rPr lang="en-US" baseline="0" dirty="0" smtClean="0"/>
              <a:t>evolutionary epic fail!</a:t>
            </a:r>
            <a:r>
              <a:rPr lang="en-US" dirty="0" smtClean="0">
                <a:cs typeface="Arial" charset="0"/>
                <a:sym typeface="Wingdings" pitchFamily="2" charset="2"/>
              </a:rPr>
              <a:t> </a:t>
            </a:r>
            <a:endParaRPr lang="en-US" dirty="0" smtClean="0"/>
          </a:p>
          <a:p>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40</a:t>
            </a:fld>
            <a:endParaRPr lang="en-US" dirty="0"/>
          </a:p>
        </p:txBody>
      </p:sp>
    </p:spTree>
    <p:extLst>
      <p:ext uri="{BB962C8B-B14F-4D97-AF65-F5344CB8AC3E}">
        <p14:creationId xmlns:p14="http://schemas.microsoft.com/office/powerpoint/2010/main" val="20249707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many of you have read </a:t>
            </a:r>
            <a:r>
              <a:rPr lang="en-US" i="1" dirty="0" smtClean="0"/>
              <a:t>Icons of </a:t>
            </a:r>
            <a:r>
              <a:rPr lang="en-US" i="0" dirty="0" smtClean="0"/>
              <a:t>Evolution or heard</a:t>
            </a:r>
            <a:r>
              <a:rPr lang="en-US" dirty="0" smtClean="0"/>
              <a:t> that the peppered moth is a bad example of natural selection? It turns out that some of the details you have heard</a:t>
            </a:r>
            <a:r>
              <a:rPr lang="en-US" baseline="0" dirty="0" smtClean="0"/>
              <a:t> are true, but the conclusion that peppered moths are not a good example of natural selection </a:t>
            </a:r>
            <a:r>
              <a:rPr lang="en-US" dirty="0" smtClean="0">
                <a:cs typeface="Arial" charset="0"/>
                <a:sym typeface="Wingdings" pitchFamily="2" charset="2"/>
              </a:rPr>
              <a:t> </a:t>
            </a:r>
            <a:r>
              <a:rPr lang="en-US" baseline="0" dirty="0" smtClean="0"/>
              <a:t>is false.</a:t>
            </a:r>
            <a:r>
              <a:rPr lang="en-US" dirty="0" smtClean="0">
                <a:cs typeface="Arial" charset="0"/>
                <a:sym typeface="Wingdings" pitchFamily="2" charset="2"/>
              </a:rPr>
              <a:t> We will also look at the question of</a:t>
            </a:r>
            <a:r>
              <a:rPr lang="en-US" baseline="0" dirty="0" smtClean="0">
                <a:cs typeface="Arial" charset="0"/>
                <a:sym typeface="Wingdings" pitchFamily="2" charset="2"/>
              </a:rPr>
              <a:t> whether or not peppered moths are a good example of evolution in action.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41</a:t>
            </a:fld>
            <a:endParaRPr lang="en-US" dirty="0"/>
          </a:p>
        </p:txBody>
      </p:sp>
    </p:spTree>
    <p:extLst>
      <p:ext uri="{BB962C8B-B14F-4D97-AF65-F5344CB8AC3E}">
        <p14:creationId xmlns:p14="http://schemas.microsoft.com/office/powerpoint/2010/main" val="2077615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Prior to 1848 in Britain, virtually all peppered</a:t>
            </a:r>
            <a:r>
              <a:rPr lang="en-US" baseline="0" dirty="0" smtClean="0"/>
              <a:t> moths were speckled with both black and white scales. In that year, and subsequently, a darker form, called </a:t>
            </a:r>
            <a:r>
              <a:rPr lang="en-US" i="1" baseline="0" dirty="0" smtClean="0"/>
              <a:t>carbonaria</a:t>
            </a:r>
            <a:r>
              <a:rPr lang="en-US" baseline="0" dirty="0" smtClean="0"/>
              <a:t>, of the moth appeared. </a:t>
            </a:r>
            <a:r>
              <a:rPr lang="en-US" dirty="0" smtClean="0">
                <a:cs typeface="Arial" charset="0"/>
                <a:sym typeface="Wingdings" pitchFamily="2" charset="2"/>
              </a:rPr>
              <a:t> </a:t>
            </a:r>
            <a:r>
              <a:rPr lang="en-US" baseline="0" dirty="0" smtClean="0"/>
              <a:t>Here we can see the </a:t>
            </a:r>
            <a:r>
              <a:rPr lang="en-US" i="1" baseline="0" dirty="0" smtClean="0"/>
              <a:t>carbonaria </a:t>
            </a:r>
            <a:r>
              <a:rPr lang="en-US" baseline="0" dirty="0" smtClean="0"/>
              <a:t>moth on a lichen-covered tree branch, </a:t>
            </a:r>
            <a:r>
              <a:rPr lang="en-US" dirty="0" smtClean="0">
                <a:cs typeface="Arial" charset="0"/>
                <a:sym typeface="Wingdings" pitchFamily="2" charset="2"/>
              </a:rPr>
              <a:t> </a:t>
            </a:r>
            <a:r>
              <a:rPr lang="en-US" baseline="0" dirty="0" smtClean="0"/>
              <a:t>where it is pretty easily detected. However, </a:t>
            </a:r>
            <a:r>
              <a:rPr lang="en-US" dirty="0" smtClean="0">
                <a:cs typeface="Arial" charset="0"/>
                <a:sym typeface="Wingdings" pitchFamily="2" charset="2"/>
              </a:rPr>
              <a:t> </a:t>
            </a:r>
            <a:r>
              <a:rPr lang="en-US" baseline="0" dirty="0" smtClean="0"/>
              <a:t>the peppered </a:t>
            </a:r>
            <a:r>
              <a:rPr lang="en-US" i="1" baseline="0" dirty="0" smtClean="0"/>
              <a:t>typica</a:t>
            </a:r>
            <a:r>
              <a:rPr lang="en-US" i="0" baseline="0" dirty="0" smtClean="0"/>
              <a:t> variety is quite well camouflaged on these branches.</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42</a:t>
            </a:fld>
            <a:endParaRPr lang="en-US" dirty="0"/>
          </a:p>
        </p:txBody>
      </p:sp>
    </p:spTree>
    <p:extLst>
      <p:ext uri="{BB962C8B-B14F-4D97-AF65-F5344CB8AC3E}">
        <p14:creationId xmlns:p14="http://schemas.microsoft.com/office/powerpoint/2010/main" val="14240619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the mid-1800’s the Industrial revolution took off and industrial cities of Britain produced lots of pollution that killed</a:t>
            </a:r>
            <a:r>
              <a:rPr lang="en-US" baseline="0" dirty="0" smtClean="0"/>
              <a:t> the lichen and darkened tree branches with soot. Here you can see </a:t>
            </a:r>
            <a:r>
              <a:rPr lang="en-US" i="1" baseline="0" dirty="0" smtClean="0"/>
              <a:t>carbonaria</a:t>
            </a:r>
            <a:r>
              <a:rPr lang="en-US" baseline="0" dirty="0" smtClean="0"/>
              <a:t> on a dark branch, </a:t>
            </a:r>
            <a:r>
              <a:rPr lang="en-US" dirty="0" smtClean="0">
                <a:cs typeface="Arial" charset="0"/>
                <a:sym typeface="Wingdings" pitchFamily="2" charset="2"/>
              </a:rPr>
              <a:t> </a:t>
            </a:r>
            <a:r>
              <a:rPr lang="en-US" baseline="0" dirty="0" smtClean="0"/>
              <a:t>compared to </a:t>
            </a:r>
            <a:r>
              <a:rPr lang="en-US" i="1" baseline="0" dirty="0" smtClean="0"/>
              <a:t>typica</a:t>
            </a:r>
            <a:r>
              <a:rPr lang="en-US" baseline="0" dirty="0" smtClean="0"/>
              <a:t>, which is quite readily seen. By the turn of the 20</a:t>
            </a:r>
            <a:r>
              <a:rPr lang="en-US" baseline="30000" dirty="0" smtClean="0"/>
              <a:t>th</a:t>
            </a:r>
            <a:r>
              <a:rPr lang="en-US" baseline="0" dirty="0" smtClean="0"/>
              <a:t> century, </a:t>
            </a:r>
            <a:r>
              <a:rPr lang="en-US" i="1" baseline="0" dirty="0" smtClean="0"/>
              <a:t>carbonaria</a:t>
            </a:r>
            <a:r>
              <a:rPr lang="en-US" baseline="0" dirty="0" smtClean="0"/>
              <a:t> replaced </a:t>
            </a:r>
            <a:r>
              <a:rPr lang="en-US" i="1" baseline="0" dirty="0" smtClean="0"/>
              <a:t>typica</a:t>
            </a:r>
            <a:r>
              <a:rPr lang="en-US" baseline="0" dirty="0" smtClean="0"/>
              <a:t> by up to 98% in polluted forests. Clean air legislation passed in the 1950s resulted in a restoration of British woodlands and </a:t>
            </a:r>
            <a:r>
              <a:rPr kumimoji="1" lang="en-US" sz="1200" b="0" i="0" u="none" strike="noStrike" kern="1200" baseline="0" dirty="0" smtClean="0">
                <a:solidFill>
                  <a:schemeClr val="tx1"/>
                </a:solidFill>
                <a:latin typeface="Arial" charset="0"/>
                <a:ea typeface="+mn-ea"/>
                <a:cs typeface="+mn-cs"/>
              </a:rPr>
              <a:t>the frequency of </a:t>
            </a:r>
            <a:r>
              <a:rPr kumimoji="1" lang="en-US" sz="1200" b="0" i="1" u="none" strike="noStrike" kern="1200" baseline="0" dirty="0" smtClean="0">
                <a:solidFill>
                  <a:schemeClr val="tx1"/>
                </a:solidFill>
                <a:latin typeface="Arial" charset="0"/>
                <a:ea typeface="+mn-ea"/>
                <a:cs typeface="+mn-cs"/>
              </a:rPr>
              <a:t>carbonaria</a:t>
            </a:r>
            <a:r>
              <a:rPr kumimoji="1" lang="en-US" sz="1200" b="0" i="0" u="none" strike="noStrike" kern="1200" baseline="0" dirty="0" smtClean="0">
                <a:solidFill>
                  <a:schemeClr val="tx1"/>
                </a:solidFill>
                <a:latin typeface="Arial" charset="0"/>
                <a:ea typeface="+mn-ea"/>
                <a:cs typeface="+mn-cs"/>
              </a:rPr>
              <a:t> declined from about 90% in 1970 to less than 20% in 1995.</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43</a:t>
            </a:fld>
            <a:endParaRPr lang="en-US" dirty="0"/>
          </a:p>
        </p:txBody>
      </p:sp>
    </p:spTree>
    <p:extLst>
      <p:ext uri="{BB962C8B-B14F-4D97-AF65-F5344CB8AC3E}">
        <p14:creationId xmlns:p14="http://schemas.microsoft.com/office/powerpoint/2010/main" val="19274683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Two main theories were proposed to explain the rise of</a:t>
            </a:r>
            <a:r>
              <a:rPr lang="en-US" baseline="0" dirty="0" smtClean="0"/>
              <a:t> industrial melanism in peppered moths. </a:t>
            </a:r>
            <a:r>
              <a:rPr lang="en-US" dirty="0" smtClean="0">
                <a:cs typeface="Arial" charset="0"/>
                <a:sym typeface="Wingdings" pitchFamily="2" charset="2"/>
              </a:rPr>
              <a:t> </a:t>
            </a:r>
            <a:r>
              <a:rPr lang="en-US" baseline="0" dirty="0" smtClean="0"/>
              <a:t>Initially, most scientists believed i</a:t>
            </a:r>
            <a:r>
              <a:rPr lang="en-US" dirty="0" smtClean="0"/>
              <a:t>ndustrial pollutants had changed moth development to produce dark color. However, experiments designed to test</a:t>
            </a:r>
            <a:r>
              <a:rPr lang="en-US" baseline="0" dirty="0" smtClean="0"/>
              <a:t> this hypothesis had conflicting results. </a:t>
            </a:r>
            <a:r>
              <a:rPr lang="en-US" dirty="0" smtClean="0">
                <a:cs typeface="Arial" charset="0"/>
                <a:sym typeface="Wingdings" pitchFamily="2" charset="2"/>
              </a:rPr>
              <a:t> </a:t>
            </a:r>
            <a:r>
              <a:rPr lang="en-US" baseline="0" dirty="0" smtClean="0"/>
              <a:t>James Tutt proposed in 1896 that n</a:t>
            </a:r>
            <a:r>
              <a:rPr lang="en-US" dirty="0" smtClean="0"/>
              <a:t>atural selection favored survival of better camouflaged moths and that birds were the selective agents. John Haldane calculated that </a:t>
            </a:r>
            <a:r>
              <a:rPr lang="en-US" i="1" dirty="0" smtClean="0"/>
              <a:t>carbonaria</a:t>
            </a:r>
            <a:r>
              <a:rPr lang="en-US" dirty="0" smtClean="0"/>
              <a:t> had a higher fitness</a:t>
            </a:r>
            <a:r>
              <a:rPr lang="en-US" baseline="0" dirty="0" smtClean="0"/>
              <a:t> by 30-50% over </a:t>
            </a:r>
            <a:r>
              <a:rPr lang="en-US" i="1" baseline="0" dirty="0" smtClean="0"/>
              <a:t>typica</a:t>
            </a:r>
            <a:r>
              <a:rPr lang="en-US" baseline="0" dirty="0" smtClean="0"/>
              <a:t>.</a:t>
            </a:r>
            <a:r>
              <a:rPr lang="en-US" dirty="0" smtClean="0">
                <a:cs typeface="Arial" charset="0"/>
                <a:sym typeface="Wingdings" pitchFamily="2" charset="2"/>
              </a:rPr>
              <a:t> </a:t>
            </a:r>
            <a:endParaRPr lang="en-US"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44</a:t>
            </a:fld>
            <a:endParaRPr lang="en-US" dirty="0"/>
          </a:p>
        </p:txBody>
      </p:sp>
    </p:spTree>
    <p:extLst>
      <p:ext uri="{BB962C8B-B14F-4D97-AF65-F5344CB8AC3E}">
        <p14:creationId xmlns:p14="http://schemas.microsoft.com/office/powerpoint/2010/main" val="14032320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Bernard</a:t>
            </a:r>
            <a:r>
              <a:rPr lang="en-US" baseline="0" dirty="0" smtClean="0"/>
              <a:t> Kettlewell was the first scientist to attempt to prove Tutt’s natural selection hypothesis. First, he compared the visibility of </a:t>
            </a:r>
            <a:r>
              <a:rPr lang="en-US" i="1" baseline="0" dirty="0" smtClean="0"/>
              <a:t>typica</a:t>
            </a:r>
            <a:r>
              <a:rPr lang="en-US" baseline="0" dirty="0" smtClean="0"/>
              <a:t> and </a:t>
            </a:r>
            <a:r>
              <a:rPr lang="en-US" i="1" baseline="0" dirty="0" smtClean="0"/>
              <a:t>carbonaria</a:t>
            </a:r>
            <a:r>
              <a:rPr lang="en-US" baseline="0" dirty="0" smtClean="0"/>
              <a:t> on dark and light trees to human observers. Who sees better, humans or birds? Why? So, the results show that </a:t>
            </a:r>
            <a:r>
              <a:rPr lang="en-US" dirty="0" smtClean="0">
                <a:cs typeface="Arial" charset="0"/>
                <a:sym typeface="Wingdings" pitchFamily="2" charset="2"/>
              </a:rPr>
              <a:t> </a:t>
            </a:r>
            <a:r>
              <a:rPr lang="en-US" baseline="0" dirty="0" smtClean="0"/>
              <a:t>typica is much more visible on dark wood and </a:t>
            </a:r>
            <a:r>
              <a:rPr lang="en-US" dirty="0" smtClean="0">
                <a:cs typeface="Arial" charset="0"/>
                <a:sym typeface="Wingdings" pitchFamily="2" charset="2"/>
              </a:rPr>
              <a:t> </a:t>
            </a:r>
            <a:r>
              <a:rPr lang="en-US" baseline="0" dirty="0" smtClean="0"/>
              <a:t>carbonaria is much more visible on light wood.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45</a:t>
            </a:fld>
            <a:endParaRPr lang="en-US" dirty="0"/>
          </a:p>
        </p:txBody>
      </p:sp>
    </p:spTree>
    <p:extLst>
      <p:ext uri="{BB962C8B-B14F-4D97-AF65-F5344CB8AC3E}">
        <p14:creationId xmlns:p14="http://schemas.microsoft.com/office/powerpoint/2010/main" val="256542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Kettlewell’s photos of </a:t>
            </a:r>
            <a:r>
              <a:rPr lang="en-US" i="1" dirty="0" smtClean="0"/>
              <a:t>typica</a:t>
            </a:r>
            <a:r>
              <a:rPr lang="en-US" dirty="0" smtClean="0"/>
              <a:t>  and </a:t>
            </a:r>
            <a:r>
              <a:rPr lang="en-US" i="1" dirty="0" smtClean="0"/>
              <a:t>carbonaria</a:t>
            </a:r>
            <a:r>
              <a:rPr lang="en-US" dirty="0" smtClean="0"/>
              <a:t> on lichen.</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46</a:t>
            </a:fld>
            <a:endParaRPr lang="en-US" dirty="0"/>
          </a:p>
        </p:txBody>
      </p:sp>
    </p:spTree>
    <p:extLst>
      <p:ext uri="{BB962C8B-B14F-4D97-AF65-F5344CB8AC3E}">
        <p14:creationId xmlns:p14="http://schemas.microsoft.com/office/powerpoint/2010/main" val="664024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two forms on darkened wood.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47</a:t>
            </a:fld>
            <a:endParaRPr lang="en-US" dirty="0"/>
          </a:p>
        </p:txBody>
      </p:sp>
    </p:spTree>
    <p:extLst>
      <p:ext uri="{BB962C8B-B14F-4D97-AF65-F5344CB8AC3E}">
        <p14:creationId xmlns:p14="http://schemas.microsoft.com/office/powerpoint/2010/main" val="5161824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baseline="0" dirty="0" smtClean="0"/>
              <a:t>This graph shows the frequency of </a:t>
            </a:r>
            <a:r>
              <a:rPr lang="en-US" i="1" baseline="0" dirty="0" smtClean="0"/>
              <a:t>typica</a:t>
            </a:r>
            <a:r>
              <a:rPr lang="en-US" baseline="0" dirty="0" smtClean="0"/>
              <a:t> and </a:t>
            </a:r>
            <a:r>
              <a:rPr lang="en-US" i="1" baseline="0" dirty="0" smtClean="0"/>
              <a:t>carbonaria</a:t>
            </a:r>
            <a:r>
              <a:rPr lang="en-US" baseline="0" dirty="0" smtClean="0"/>
              <a:t> in polluted and unpolluted forests. </a:t>
            </a:r>
            <a:r>
              <a:rPr lang="en-US" i="1" baseline="0" dirty="0" smtClean="0"/>
              <a:t>Carbonaria</a:t>
            </a:r>
            <a:r>
              <a:rPr lang="en-US" baseline="0" dirty="0" smtClean="0"/>
              <a:t> had a much higher frequency in polluted woods whereas </a:t>
            </a:r>
            <a:r>
              <a:rPr lang="en-US" i="1" baseline="0" dirty="0" smtClean="0"/>
              <a:t>typica</a:t>
            </a:r>
            <a:r>
              <a:rPr lang="en-US" baseline="0" dirty="0" smtClean="0"/>
              <a:t> had a much higher frequency in unpolluted woods.</a:t>
            </a:r>
            <a:r>
              <a:rPr lang="en-US" dirty="0" smtClean="0"/>
              <a:t> The other experiments Kettlewell</a:t>
            </a:r>
            <a:r>
              <a:rPr lang="en-US" baseline="0" dirty="0" smtClean="0"/>
              <a:t> marked and released the two forms of moths in these two forests and measured their recapture frequency. </a:t>
            </a:r>
            <a:r>
              <a:rPr lang="en-US" dirty="0" smtClean="0">
                <a:cs typeface="Arial" charset="0"/>
                <a:sym typeface="Wingdings" pitchFamily="2" charset="2"/>
              </a:rPr>
              <a:t> </a:t>
            </a:r>
            <a:r>
              <a:rPr lang="en-US" baseline="0" dirty="0" smtClean="0"/>
              <a:t>The second graph shows the recapture frequency for the two moths forms in polluted and unpolluted forests. </a:t>
            </a:r>
            <a:r>
              <a:rPr lang="en-US" i="1" baseline="0" dirty="0" smtClean="0"/>
              <a:t>Carbonaria</a:t>
            </a:r>
            <a:r>
              <a:rPr lang="en-US" baseline="0" dirty="0" smtClean="0"/>
              <a:t> was recaptured more frequently than </a:t>
            </a:r>
            <a:r>
              <a:rPr lang="en-US" i="1" baseline="0" dirty="0" smtClean="0"/>
              <a:t>typica</a:t>
            </a:r>
            <a:r>
              <a:rPr lang="en-US" baseline="0" dirty="0" smtClean="0"/>
              <a:t> in polluted woods, whereas </a:t>
            </a:r>
            <a:r>
              <a:rPr lang="en-US" i="1" baseline="0" dirty="0" smtClean="0"/>
              <a:t>typica</a:t>
            </a:r>
            <a:r>
              <a:rPr lang="en-US" baseline="0" dirty="0" smtClean="0"/>
              <a:t> was recaptured more frequently in unpolluted woods. These were the results one would expect if bird predation was the selective agent.</a:t>
            </a:r>
            <a:r>
              <a:rPr lang="en-US" dirty="0" smtClean="0">
                <a:cs typeface="Arial" charset="0"/>
                <a:sym typeface="Wingdings" pitchFamily="2" charset="2"/>
              </a:rPr>
              <a:t> These kinds of experiments were verified independently by other researchers.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48</a:t>
            </a:fld>
            <a:endParaRPr lang="en-US" dirty="0"/>
          </a:p>
        </p:txBody>
      </p:sp>
    </p:spTree>
    <p:extLst>
      <p:ext uri="{BB962C8B-B14F-4D97-AF65-F5344CB8AC3E}">
        <p14:creationId xmlns:p14="http://schemas.microsoft.com/office/powerpoint/2010/main" val="6688357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Laurence Cook had kept nearly 40 years records of </a:t>
            </a:r>
            <a:r>
              <a:rPr lang="en-US" i="1" dirty="0" smtClean="0"/>
              <a:t>carbonaria</a:t>
            </a:r>
            <a:r>
              <a:rPr lang="en-US" dirty="0" smtClean="0"/>
              <a:t> frequencies in Leeds, showing</a:t>
            </a:r>
            <a:r>
              <a:rPr lang="en-US" baseline="0" dirty="0" smtClean="0"/>
              <a:t> that the anti-pollution laws of the 1950’s had resulted in the </a:t>
            </a:r>
            <a:r>
              <a:rPr lang="en-US" dirty="0" smtClean="0">
                <a:cs typeface="Arial" charset="0"/>
                <a:sym typeface="Wingdings" pitchFamily="2" charset="2"/>
              </a:rPr>
              <a:t> </a:t>
            </a:r>
            <a:r>
              <a:rPr lang="en-US" baseline="0" dirty="0" smtClean="0"/>
              <a:t>gradual replacement of </a:t>
            </a:r>
            <a:r>
              <a:rPr lang="en-US" i="1" baseline="0" dirty="0" smtClean="0"/>
              <a:t>carbonaria</a:t>
            </a:r>
            <a:r>
              <a:rPr lang="en-US" baseline="0" dirty="0" smtClean="0"/>
              <a:t> by </a:t>
            </a:r>
            <a:r>
              <a:rPr lang="en-US" i="1" baseline="0" dirty="0" smtClean="0"/>
              <a:t>typica</a:t>
            </a:r>
            <a:r>
              <a:rPr lang="en-US" baseline="0" dirty="0" smtClean="0"/>
              <a:t> as lichens returned to the trees and soot disappeared.</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49</a:t>
            </a:fld>
            <a:endParaRPr lang="en-US" dirty="0"/>
          </a:p>
        </p:txBody>
      </p:sp>
    </p:spTree>
    <p:extLst>
      <p:ext uri="{BB962C8B-B14F-4D97-AF65-F5344CB8AC3E}">
        <p14:creationId xmlns:p14="http://schemas.microsoft.com/office/powerpoint/2010/main" val="26268643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The claim</a:t>
            </a:r>
            <a:r>
              <a:rPr lang="en-US" baseline="0" dirty="0" smtClean="0"/>
              <a:t> comes from this short, 2-page article published by Elwood Zimmerman in 1960. However, </a:t>
            </a:r>
            <a:r>
              <a:rPr lang="en-US" i="1" dirty="0" smtClean="0"/>
              <a:t>Hedylepta</a:t>
            </a:r>
            <a:r>
              <a:rPr lang="en-US" dirty="0" smtClean="0"/>
              <a:t> is a moth and not a butterfly,</a:t>
            </a:r>
            <a:r>
              <a:rPr lang="en-US" baseline="0" dirty="0" smtClean="0"/>
              <a:t> as stated by Miller. And the number of species is quoted as being 5 and not 2 as claimed by Miller. There is no mention anywhere in this article of these species as having evolved “</a:t>
            </a:r>
            <a:r>
              <a:rPr kumimoji="1" lang="en-US" sz="1200" kern="1200" dirty="0" smtClean="0">
                <a:solidFill>
                  <a:schemeClr val="tx1"/>
                </a:solidFill>
                <a:effectLst/>
                <a:latin typeface="Arial" charset="0"/>
                <a:ea typeface="+mn-ea"/>
                <a:cs typeface="+mn-cs"/>
              </a:rPr>
              <a:t>mouthparts that only allow them to feed on bananas.” You will notice that the title</a:t>
            </a:r>
            <a:r>
              <a:rPr kumimoji="1" lang="en-US" sz="1200" kern="1200" baseline="0" dirty="0" smtClean="0">
                <a:solidFill>
                  <a:schemeClr val="tx1"/>
                </a:solidFill>
                <a:effectLst/>
                <a:latin typeface="Arial" charset="0"/>
                <a:ea typeface="+mn-ea"/>
                <a:cs typeface="+mn-cs"/>
              </a:rPr>
              <a:t> says “possible evidence.” How strong is this evidence?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a:t>
            </a:fld>
            <a:endParaRPr lang="en-US" dirty="0"/>
          </a:p>
        </p:txBody>
      </p:sp>
    </p:spTree>
    <p:extLst>
      <p:ext uri="{BB962C8B-B14F-4D97-AF65-F5344CB8AC3E}">
        <p14:creationId xmlns:p14="http://schemas.microsoft.com/office/powerpoint/2010/main" val="2007254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Kettlewell’s experiments were not without problems. </a:t>
            </a:r>
            <a:r>
              <a:rPr lang="en-US" dirty="0" smtClean="0">
                <a:cs typeface="Arial" charset="0"/>
                <a:sym typeface="Wingdings" pitchFamily="2" charset="2"/>
              </a:rPr>
              <a:t> </a:t>
            </a:r>
            <a:r>
              <a:rPr lang="en-US" dirty="0" smtClean="0"/>
              <a:t>He released too many moths</a:t>
            </a:r>
            <a:r>
              <a:rPr lang="en-US" baseline="0" dirty="0" smtClean="0"/>
              <a:t> at too few sites, resulting in what has been called the “birds dinner table” effect. </a:t>
            </a:r>
            <a:r>
              <a:rPr lang="en-US" dirty="0" smtClean="0">
                <a:cs typeface="Arial" charset="0"/>
                <a:sym typeface="Wingdings" pitchFamily="2" charset="2"/>
              </a:rPr>
              <a:t> </a:t>
            </a:r>
            <a:r>
              <a:rPr lang="en-US" baseline="0" dirty="0" smtClean="0"/>
              <a:t>Moths were released onto tree trunks instead of lateral branches, probably because the researchers didn’t want to climb or use ladders. </a:t>
            </a:r>
            <a:r>
              <a:rPr lang="en-US" dirty="0" smtClean="0">
                <a:cs typeface="Arial" charset="0"/>
                <a:sym typeface="Wingdings" pitchFamily="2" charset="2"/>
              </a:rPr>
              <a:t> </a:t>
            </a:r>
            <a:r>
              <a:rPr lang="en-US" baseline="0" dirty="0" smtClean="0"/>
              <a:t>Moths were released during the day, probably because the researchers didn’t want to get up before dawn, when the moths usually selected their landing sites. </a:t>
            </a:r>
            <a:r>
              <a:rPr lang="en-US" dirty="0" smtClean="0">
                <a:cs typeface="Arial" charset="0"/>
                <a:sym typeface="Wingdings" pitchFamily="2" charset="2"/>
              </a:rPr>
              <a:t> </a:t>
            </a:r>
            <a:r>
              <a:rPr lang="en-US" dirty="0" smtClean="0"/>
              <a:t>Kettlewell used mixtures of caught and lab bred moths, which might behave differently,</a:t>
            </a:r>
            <a:r>
              <a:rPr lang="en-US" baseline="0" dirty="0" smtClean="0"/>
              <a:t> </a:t>
            </a:r>
            <a:r>
              <a:rPr lang="en-US" dirty="0" smtClean="0">
                <a:cs typeface="Arial" charset="0"/>
                <a:sym typeface="Wingdings" pitchFamily="2" charset="2"/>
              </a:rPr>
              <a:t> </a:t>
            </a:r>
            <a:r>
              <a:rPr lang="en-US" baseline="0" dirty="0" smtClean="0"/>
              <a:t>and he used </a:t>
            </a:r>
            <a:r>
              <a:rPr lang="en-US" dirty="0" smtClean="0"/>
              <a:t>translocated moths that might have had different behaviors as a result of local adaptation. </a:t>
            </a:r>
            <a:r>
              <a:rPr lang="en-US" dirty="0" smtClean="0">
                <a:cs typeface="Arial" charset="0"/>
                <a:sym typeface="Wingdings" pitchFamily="2" charset="2"/>
              </a:rPr>
              <a:t> </a:t>
            </a:r>
            <a:r>
              <a:rPr lang="en-US" dirty="0" smtClean="0"/>
              <a:t>Finally, some people objected that bats might be primary predators of peppered moths.</a:t>
            </a:r>
            <a:r>
              <a:rPr lang="en-US" dirty="0" smtClean="0">
                <a:cs typeface="Arial" charset="0"/>
                <a:sym typeface="Wingdings" pitchFamily="2" charset="2"/>
              </a:rPr>
              <a:t> </a:t>
            </a:r>
            <a:endParaRPr lang="en-US"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50</a:t>
            </a:fld>
            <a:endParaRPr lang="en-US" dirty="0"/>
          </a:p>
        </p:txBody>
      </p:sp>
    </p:spTree>
    <p:extLst>
      <p:ext uri="{BB962C8B-B14F-4D97-AF65-F5344CB8AC3E}">
        <p14:creationId xmlns:p14="http://schemas.microsoft.com/office/powerpoint/2010/main" val="28235452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look at the bat question first. How do bats hunt? </a:t>
            </a:r>
            <a:r>
              <a:rPr lang="en-US" dirty="0" smtClean="0">
                <a:cs typeface="Arial" charset="0"/>
                <a:sym typeface="Wingdings" pitchFamily="2" charset="2"/>
              </a:rPr>
              <a:t> </a:t>
            </a:r>
            <a:r>
              <a:rPr lang="en-US" dirty="0" smtClean="0"/>
              <a:t>Here is a picture of a bat. You’ve heard the expression “Blind as a bat.” Do you see its eyes? What about those ears? </a:t>
            </a:r>
            <a:r>
              <a:rPr lang="en-US" dirty="0" smtClean="0">
                <a:cs typeface="Arial" charset="0"/>
                <a:sym typeface="Wingdings" pitchFamily="2" charset="2"/>
              </a:rPr>
              <a:t></a:t>
            </a:r>
            <a:r>
              <a:rPr lang="en-US" dirty="0" smtClean="0"/>
              <a:t>This</a:t>
            </a:r>
            <a:r>
              <a:rPr lang="en-US" baseline="0" dirty="0" smtClean="0"/>
              <a:t> is a graph of predation of typica vs. carbonaria by bats over a 3-year period. As expected, bats have no preference of one moth form over another.</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51</a:t>
            </a:fld>
            <a:endParaRPr lang="en-US" dirty="0"/>
          </a:p>
        </p:txBody>
      </p:sp>
    </p:spTree>
    <p:extLst>
      <p:ext uri="{BB962C8B-B14F-4D97-AF65-F5344CB8AC3E}">
        <p14:creationId xmlns:p14="http://schemas.microsoft.com/office/powerpoint/2010/main" val="138864596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Michael Majerus performed a 6-year study using nearly 5,000 moths to correct deficits in Ketterwell’s methods. </a:t>
            </a:r>
            <a:r>
              <a:rPr lang="en-US" dirty="0" smtClean="0">
                <a:cs typeface="Arial" charset="0"/>
                <a:sym typeface="Wingdings" pitchFamily="2" charset="2"/>
              </a:rPr>
              <a:t> </a:t>
            </a:r>
            <a:r>
              <a:rPr lang="en-US" dirty="0" smtClean="0"/>
              <a:t>He released moths at low density (1 moth) at 16 of 103 release sites per night. </a:t>
            </a:r>
            <a:r>
              <a:rPr lang="en-US" dirty="0" smtClean="0">
                <a:cs typeface="Arial" charset="0"/>
                <a:sym typeface="Wingdings" pitchFamily="2" charset="2"/>
              </a:rPr>
              <a:t> </a:t>
            </a:r>
            <a:r>
              <a:rPr lang="en-US" dirty="0" smtClean="0"/>
              <a:t>Moths were released where they normally rested. </a:t>
            </a:r>
            <a:r>
              <a:rPr lang="en-US" dirty="0" smtClean="0">
                <a:cs typeface="Arial" charset="0"/>
                <a:sym typeface="Wingdings" pitchFamily="2" charset="2"/>
              </a:rPr>
              <a:t> </a:t>
            </a:r>
            <a:r>
              <a:rPr lang="en-US" dirty="0" smtClean="0"/>
              <a:t>And</a:t>
            </a:r>
            <a:r>
              <a:rPr lang="en-US" baseline="0" dirty="0" smtClean="0"/>
              <a:t> they</a:t>
            </a:r>
            <a:r>
              <a:rPr lang="en-US" dirty="0" smtClean="0"/>
              <a:t> were released at night when they are normally active. </a:t>
            </a:r>
            <a:r>
              <a:rPr lang="en-US" dirty="0" smtClean="0">
                <a:cs typeface="Arial" charset="0"/>
                <a:sym typeface="Wingdings" pitchFamily="2" charset="2"/>
              </a:rPr>
              <a:t> </a:t>
            </a:r>
            <a:r>
              <a:rPr lang="en-US" dirty="0" smtClean="0"/>
              <a:t>Binocular observation showed 26% of moths were eaten by birds. </a:t>
            </a:r>
            <a:r>
              <a:rPr lang="en-US" dirty="0" smtClean="0">
                <a:cs typeface="Arial" charset="0"/>
                <a:sym typeface="Wingdings" pitchFamily="2" charset="2"/>
              </a:rPr>
              <a:t></a:t>
            </a:r>
            <a:endParaRPr lang="en-US" dirty="0" smtClean="0"/>
          </a:p>
        </p:txBody>
      </p:sp>
      <p:sp>
        <p:nvSpPr>
          <p:cNvPr id="4" name="Slide Number Placeholder 3"/>
          <p:cNvSpPr>
            <a:spLocks noGrp="1"/>
          </p:cNvSpPr>
          <p:nvPr>
            <p:ph type="sldNum" sz="quarter" idx="10"/>
          </p:nvPr>
        </p:nvSpPr>
        <p:spPr/>
        <p:txBody>
          <a:bodyPr/>
          <a:lstStyle/>
          <a:p>
            <a:fld id="{69DBA4FE-8BCF-4D3C-A0C0-2E835A6CD841}" type="slidenum">
              <a:rPr lang="en-US" smtClean="0"/>
              <a:pPr/>
              <a:t>52</a:t>
            </a:fld>
            <a:endParaRPr lang="en-US" dirty="0"/>
          </a:p>
        </p:txBody>
      </p:sp>
    </p:spTree>
    <p:extLst>
      <p:ext uri="{BB962C8B-B14F-4D97-AF65-F5344CB8AC3E}">
        <p14:creationId xmlns:p14="http://schemas.microsoft.com/office/powerpoint/2010/main" val="3418046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the results of his study, showing that typica had better survival than carbonaria in an era when</a:t>
            </a:r>
            <a:r>
              <a:rPr lang="en-US" baseline="0" dirty="0" smtClean="0"/>
              <a:t> pollution was minimal. So, these results show that the peppered moth is an excellent example of natural selection in action.</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53</a:t>
            </a:fld>
            <a:endParaRPr lang="en-US" dirty="0"/>
          </a:p>
        </p:txBody>
      </p:sp>
    </p:spTree>
    <p:extLst>
      <p:ext uri="{BB962C8B-B14F-4D97-AF65-F5344CB8AC3E}">
        <p14:creationId xmlns:p14="http://schemas.microsoft.com/office/powerpoint/2010/main" val="107246787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What has been missing from the peppered moth story is </a:t>
            </a:r>
            <a:r>
              <a:rPr lang="en-US" dirty="0" smtClean="0">
                <a:cs typeface="Arial" charset="0"/>
                <a:sym typeface="Wingdings" pitchFamily="2" charset="2"/>
              </a:rPr>
              <a:t> </a:t>
            </a:r>
            <a:r>
              <a:rPr lang="en-US" dirty="0" smtClean="0"/>
              <a:t>how much “evolution” has actually occurred. Many creationist website will say that </a:t>
            </a:r>
            <a:r>
              <a:rPr lang="en-US" i="1" dirty="0" smtClean="0"/>
              <a:t>carbonaria</a:t>
            </a:r>
            <a:r>
              <a:rPr lang="en-US" i="0" dirty="0" smtClean="0"/>
              <a:t> are a </a:t>
            </a:r>
            <a:r>
              <a:rPr lang="en-US" dirty="0" smtClean="0">
                <a:cs typeface="Arial" charset="0"/>
                <a:sym typeface="Wingdings" pitchFamily="2" charset="2"/>
              </a:rPr>
              <a:t> </a:t>
            </a:r>
            <a:r>
              <a:rPr lang="en-US" i="0" dirty="0" smtClean="0"/>
              <a:t>natural variation found within all populations of peppered moths. An initial examination of peppered moth genetics focused on the melanin</a:t>
            </a:r>
            <a:r>
              <a:rPr lang="en-US" i="0" baseline="0" dirty="0" smtClean="0"/>
              <a:t> genes–obvious target genes. However, that study showed that the </a:t>
            </a:r>
            <a:r>
              <a:rPr lang="en-US" dirty="0" smtClean="0">
                <a:cs typeface="Arial" charset="0"/>
                <a:sym typeface="Wingdings" pitchFamily="2" charset="2"/>
              </a:rPr>
              <a:t> </a:t>
            </a:r>
            <a:r>
              <a:rPr lang="en-US" i="0" baseline="0" dirty="0" smtClean="0"/>
              <a:t>melanin genes were </a:t>
            </a:r>
            <a:r>
              <a:rPr lang="en-US" i="1" baseline="0" dirty="0" smtClean="0"/>
              <a:t>not</a:t>
            </a:r>
            <a:r>
              <a:rPr lang="en-US" i="0" baseline="0" dirty="0" smtClean="0"/>
              <a:t> responsible for industrial melanism. </a:t>
            </a:r>
            <a:r>
              <a:rPr lang="en-US" dirty="0" smtClean="0">
                <a:cs typeface="Arial" charset="0"/>
                <a:sym typeface="Wingdings" pitchFamily="2" charset="2"/>
              </a:rPr>
              <a:t> </a:t>
            </a:r>
            <a:r>
              <a:rPr lang="en-US" i="0" baseline="0" dirty="0" smtClean="0"/>
              <a:t>However, t</a:t>
            </a:r>
            <a:r>
              <a:rPr lang="en-US" i="0" dirty="0" smtClean="0"/>
              <a:t>his genome wide study published in 2011 has definitely answered the question.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54</a:t>
            </a:fld>
            <a:endParaRPr lang="en-US" dirty="0"/>
          </a:p>
        </p:txBody>
      </p:sp>
    </p:spTree>
    <p:extLst>
      <p:ext uri="{BB962C8B-B14F-4D97-AF65-F5344CB8AC3E}">
        <p14:creationId xmlns:p14="http://schemas.microsoft.com/office/powerpoint/2010/main" val="323754843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0" baseline="0" dirty="0" smtClean="0"/>
              <a:t>The GWAS study in this paper showed that the </a:t>
            </a:r>
            <a:r>
              <a:rPr lang="en-US" i="1" baseline="0" dirty="0" smtClean="0"/>
              <a:t>carbonaria</a:t>
            </a:r>
            <a:r>
              <a:rPr lang="en-US" i="0" baseline="0" dirty="0" smtClean="0"/>
              <a:t> was a single base pair mutation found on chromosome 17 in a region that determined wing patterning. The mutant allele was dominant, which partially explained why it spread so rapidly throughout Britain. So, it is likely the </a:t>
            </a:r>
            <a:r>
              <a:rPr lang="en-US" i="1" baseline="0" dirty="0" smtClean="0"/>
              <a:t>carbonaria</a:t>
            </a:r>
            <a:r>
              <a:rPr lang="en-US" i="0" baseline="0" dirty="0" smtClean="0"/>
              <a:t> mutation was a one-time event that occurred in the recent past-just in time for the industrial revolution. Like most evolutionary changes, the </a:t>
            </a:r>
            <a:r>
              <a:rPr lang="en-US" i="1" baseline="0" dirty="0" smtClean="0"/>
              <a:t>carbonaria</a:t>
            </a:r>
            <a:r>
              <a:rPr lang="en-US" i="0" baseline="0" dirty="0" smtClean="0"/>
              <a:t> mutation broke the wing patterning gene so that it did not work to produce the intricate peppered appearance.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55</a:t>
            </a:fld>
            <a:endParaRPr lang="en-US" dirty="0"/>
          </a:p>
        </p:txBody>
      </p:sp>
    </p:spTree>
    <p:extLst>
      <p:ext uri="{BB962C8B-B14F-4D97-AF65-F5344CB8AC3E}">
        <p14:creationId xmlns:p14="http://schemas.microsoft.com/office/powerpoint/2010/main" val="8220464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cs typeface="Arial" charset="0"/>
                <a:sym typeface="Wingdings" pitchFamily="2" charset="2"/>
              </a:rPr>
              <a:t> </a:t>
            </a:r>
            <a:r>
              <a:rPr lang="en-US" dirty="0" smtClean="0"/>
              <a:t>So, peppered moths represent an excellent example of natural selection. </a:t>
            </a:r>
            <a:r>
              <a:rPr lang="en-US" dirty="0" smtClean="0">
                <a:cs typeface="Arial" charset="0"/>
                <a:sym typeface="Wingdings" pitchFamily="2" charset="2"/>
              </a:rPr>
              <a:t> </a:t>
            </a:r>
            <a:r>
              <a:rPr lang="en-US" dirty="0" smtClean="0"/>
              <a:t>However, the peppered moth mutation was not the result of some massive evolutionary change–just one base pair change that broke the wing patterning gene. In fact, from an evolutionary viewpoint, the peppered moth </a:t>
            </a:r>
            <a:r>
              <a:rPr lang="en-US" dirty="0" smtClean="0">
                <a:cs typeface="Arial" charset="0"/>
                <a:sym typeface="Wingdings" pitchFamily="2" charset="2"/>
              </a:rPr>
              <a:t> </a:t>
            </a:r>
            <a:r>
              <a:rPr lang="en-US" dirty="0" smtClean="0"/>
              <a:t>is an epic fail!</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56</a:t>
            </a:fld>
            <a:endParaRPr lang="en-US" dirty="0"/>
          </a:p>
        </p:txBody>
      </p:sp>
    </p:spTree>
    <p:extLst>
      <p:ext uri="{BB962C8B-B14F-4D97-AF65-F5344CB8AC3E}">
        <p14:creationId xmlns:p14="http://schemas.microsoft.com/office/powerpoint/2010/main" val="35738590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does this all mean? Does all of this prove evolution is false?</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57</a:t>
            </a:fld>
            <a:endParaRPr lang="en-US" dirty="0"/>
          </a:p>
        </p:txBody>
      </p:sp>
    </p:spTree>
    <p:extLst>
      <p:ext uri="{BB962C8B-B14F-4D97-AF65-F5344CB8AC3E}">
        <p14:creationId xmlns:p14="http://schemas.microsoft.com/office/powerpoint/2010/main" val="2163464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turns out that the main source of information on</a:t>
            </a:r>
            <a:r>
              <a:rPr lang="en-US" baseline="0" dirty="0" smtClean="0"/>
              <a:t> these moths </a:t>
            </a:r>
            <a:r>
              <a:rPr lang="en-US" dirty="0" smtClean="0">
                <a:cs typeface="Arial" charset="0"/>
                <a:sym typeface="Wingdings" pitchFamily="2" charset="2"/>
              </a:rPr>
              <a:t> </a:t>
            </a:r>
            <a:r>
              <a:rPr lang="en-US" baseline="0" dirty="0" smtClean="0"/>
              <a:t>comes from this volume, </a:t>
            </a:r>
            <a:r>
              <a:rPr lang="en-US" i="1" dirty="0" smtClean="0"/>
              <a:t>Insects of Hawaii</a:t>
            </a:r>
            <a:r>
              <a:rPr lang="en-US" dirty="0" smtClean="0"/>
              <a:t>, Volume 8, published</a:t>
            </a:r>
            <a:r>
              <a:rPr lang="en-US" baseline="0" dirty="0" smtClean="0"/>
              <a:t> by Zimmerman in 1958</a:t>
            </a:r>
            <a:r>
              <a:rPr lang="en-US" dirty="0" smtClean="0"/>
              <a:t>. The volume and many others is available online through the University of Hawaii.</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6</a:t>
            </a:fld>
            <a:endParaRPr lang="en-US" dirty="0"/>
          </a:p>
        </p:txBody>
      </p:sp>
    </p:spTree>
    <p:extLst>
      <p:ext uri="{BB962C8B-B14F-4D97-AF65-F5344CB8AC3E}">
        <p14:creationId xmlns:p14="http://schemas.microsoft.com/office/powerpoint/2010/main" val="582941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23 species of </a:t>
            </a:r>
            <a:r>
              <a:rPr lang="en-US" i="1" dirty="0" smtClean="0"/>
              <a:t>Hedylepta</a:t>
            </a:r>
            <a:r>
              <a:rPr lang="en-US" i="0" dirty="0" smtClean="0"/>
              <a:t> all endemic to Hawaii</a:t>
            </a:r>
            <a:r>
              <a:rPr lang="en-US" dirty="0" smtClean="0"/>
              <a:t>. However, most of the species when </a:t>
            </a:r>
            <a:r>
              <a:rPr lang="en-US" baseline="0" dirty="0" smtClean="0"/>
              <a:t>originally classified </a:t>
            </a:r>
            <a:r>
              <a:rPr lang="en-US" dirty="0" smtClean="0"/>
              <a:t>were</a:t>
            </a:r>
            <a:r>
              <a:rPr lang="en-US" baseline="0" dirty="0" smtClean="0"/>
              <a:t> put in the genus </a:t>
            </a:r>
            <a:r>
              <a:rPr lang="en-US" i="1" baseline="0" dirty="0" smtClean="0"/>
              <a:t>Omiodes</a:t>
            </a:r>
            <a:r>
              <a:rPr lang="en-US" baseline="0" dirty="0" smtClean="0"/>
              <a:t>, not </a:t>
            </a:r>
            <a:r>
              <a:rPr lang="en-US" i="1" baseline="0" dirty="0" smtClean="0"/>
              <a:t>Hedylepta</a:t>
            </a:r>
            <a:r>
              <a:rPr lang="en-US" baseline="0" dirty="0" smtClean="0"/>
              <a:t>. However, Zimmerman changed the genus name to </a:t>
            </a:r>
            <a:r>
              <a:rPr lang="en-US" i="1" baseline="0" dirty="0" smtClean="0"/>
              <a:t>Hedylepta</a:t>
            </a:r>
            <a:r>
              <a:rPr lang="en-US" baseline="0" dirty="0" smtClean="0"/>
              <a:t> in his 1958 volume. Eugene Munroe changed the genus back to </a:t>
            </a:r>
            <a:r>
              <a:rPr lang="en-US" i="1" baseline="0" dirty="0" smtClean="0"/>
              <a:t>Omiodes</a:t>
            </a:r>
            <a:r>
              <a:rPr lang="en-US" baseline="0" dirty="0" smtClean="0"/>
              <a:t> in 1989, which is how they are currently classified. All species except </a:t>
            </a:r>
            <a:r>
              <a:rPr lang="en-US" i="1" baseline="0" dirty="0" smtClean="0"/>
              <a:t>monogona</a:t>
            </a:r>
            <a:r>
              <a:rPr lang="en-US" baseline="0" dirty="0" smtClean="0"/>
              <a:t> eat various monocot species. Five species, </a:t>
            </a:r>
            <a:r>
              <a:rPr lang="en-US" dirty="0" smtClean="0">
                <a:cs typeface="Arial" charset="0"/>
                <a:sym typeface="Wingdings" pitchFamily="2" charset="2"/>
              </a:rPr>
              <a:t> </a:t>
            </a:r>
            <a:r>
              <a:rPr lang="en-US" baseline="0" dirty="0" smtClean="0"/>
              <a:t>shown here feed “exclusively” on banana, according to Zimmerman’s volume.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7</a:t>
            </a:fld>
            <a:endParaRPr lang="en-US" dirty="0"/>
          </a:p>
        </p:txBody>
      </p:sp>
    </p:spTree>
    <p:extLst>
      <p:ext uri="{BB962C8B-B14F-4D97-AF65-F5344CB8AC3E}">
        <p14:creationId xmlns:p14="http://schemas.microsoft.com/office/powerpoint/2010/main" val="2118954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Soon after their discovery, several species of </a:t>
            </a:r>
            <a:r>
              <a:rPr lang="en-US" i="1" dirty="0" smtClean="0"/>
              <a:t>Omiodes</a:t>
            </a:r>
            <a:r>
              <a:rPr lang="en-US" dirty="0" smtClean="0"/>
              <a:t>, including all the banana-eating species came under heavy predation from parasitic wasps. These wasps were introduced to control non-native caterpillars that were eating Hawaiian crops.</a:t>
            </a:r>
            <a:r>
              <a:rPr lang="en-US" baseline="0" dirty="0" smtClean="0"/>
              <a:t> </a:t>
            </a:r>
            <a:r>
              <a:rPr lang="en-US" dirty="0" smtClean="0">
                <a:cs typeface="Arial" charset="0"/>
                <a:sym typeface="Wingdings" pitchFamily="2" charset="2"/>
              </a:rPr>
              <a:t> </a:t>
            </a:r>
            <a:r>
              <a:rPr lang="en-US" baseline="0" dirty="0" smtClean="0"/>
              <a:t>This edition of the </a:t>
            </a:r>
            <a:r>
              <a:rPr lang="en-US" i="1" baseline="0" dirty="0" smtClean="0"/>
              <a:t>Proceedings of the Hawaiian Entomological Society </a:t>
            </a:r>
            <a:r>
              <a:rPr lang="en-US" baseline="0" dirty="0" smtClean="0"/>
              <a:t>describes the discovery of the banana-eating species </a:t>
            </a:r>
            <a:r>
              <a:rPr lang="en-US" i="1" baseline="0" dirty="0" smtClean="0"/>
              <a:t>Omiodes meyricki</a:t>
            </a:r>
            <a:r>
              <a:rPr lang="en-US" baseline="0" dirty="0" smtClean="0"/>
              <a:t>. </a:t>
            </a:r>
            <a:r>
              <a:rPr lang="en-US" dirty="0" smtClean="0">
                <a:cs typeface="Arial" charset="0"/>
                <a:sym typeface="Wingdings" pitchFamily="2" charset="2"/>
              </a:rPr>
              <a:t> </a:t>
            </a:r>
            <a:r>
              <a:rPr lang="en-US" baseline="0" dirty="0" smtClean="0"/>
              <a:t>According to the </a:t>
            </a:r>
            <a:r>
              <a:rPr lang="en-US" i="1" baseline="0" dirty="0" smtClean="0"/>
              <a:t>Proceedings</a:t>
            </a:r>
            <a:r>
              <a:rPr lang="en-US" baseline="0" dirty="0" smtClean="0"/>
              <a:t>, </a:t>
            </a:r>
            <a:r>
              <a:rPr lang="en-US" dirty="0" smtClean="0">
                <a:cs typeface="Arial" charset="0"/>
                <a:sym typeface="Wingdings" pitchFamily="2" charset="2"/>
              </a:rPr>
              <a:t> </a:t>
            </a:r>
            <a:r>
              <a:rPr lang="en-US" baseline="0" dirty="0" smtClean="0"/>
              <a:t>“Very few caterpillars hatched from these eggs, however, as they were nearly all parasitized…” So, the banana-eating species were already in trouble over 100 years ago.</a:t>
            </a:r>
            <a:r>
              <a:rPr lang="en-US" dirty="0" smtClean="0">
                <a:cs typeface="Arial" charset="0"/>
                <a:sym typeface="Wingdings" pitchFamily="2" charset="2"/>
              </a:rPr>
              <a:t> At this point, they haven’t been</a:t>
            </a:r>
            <a:r>
              <a:rPr lang="en-US" baseline="0" dirty="0" smtClean="0">
                <a:cs typeface="Arial" charset="0"/>
                <a:sym typeface="Wingdings" pitchFamily="2" charset="2"/>
              </a:rPr>
              <a:t> seen in many years and are probably extinct. </a:t>
            </a:r>
            <a:r>
              <a:rPr lang="en-US" dirty="0" smtClean="0">
                <a:cs typeface="Arial" charset="0"/>
                <a:sym typeface="Wingdings" pitchFamily="2" charset="2"/>
              </a:rPr>
              <a:t></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8</a:t>
            </a:fld>
            <a:endParaRPr lang="en-US" dirty="0"/>
          </a:p>
        </p:txBody>
      </p:sp>
    </p:spTree>
    <p:extLst>
      <p:ext uri="{BB962C8B-B14F-4D97-AF65-F5344CB8AC3E}">
        <p14:creationId xmlns:p14="http://schemas.microsoft.com/office/powerpoint/2010/main" val="3882390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These are twenty of the 23 species.</a:t>
            </a:r>
            <a:r>
              <a:rPr lang="en-US" i="1" baseline="0" dirty="0" smtClean="0"/>
              <a:t> Three species are not shown </a:t>
            </a:r>
            <a:r>
              <a:rPr lang="en-US" i="0" baseline="0" dirty="0" smtClean="0"/>
              <a:t>(</a:t>
            </a:r>
            <a:r>
              <a:rPr lang="en-US" i="1" dirty="0" smtClean="0"/>
              <a:t>Monogona, </a:t>
            </a:r>
            <a:r>
              <a:rPr lang="en-US" i="1" dirty="0" smtClean="0">
                <a:solidFill>
                  <a:schemeClr val="accent6"/>
                </a:solidFill>
              </a:rPr>
              <a:t>maia, meyricki</a:t>
            </a:r>
            <a:r>
              <a:rPr lang="en-US" i="0" dirty="0" smtClean="0">
                <a:solidFill>
                  <a:schemeClr val="accent6"/>
                </a:solidFill>
              </a:rPr>
              <a:t>) because they are quite rare. The species that eat banana are shown in orange. Those with an asterisk</a:t>
            </a:r>
            <a:r>
              <a:rPr lang="en-US" i="0" baseline="0" dirty="0" smtClean="0">
                <a:solidFill>
                  <a:schemeClr val="accent6"/>
                </a:solidFill>
              </a:rPr>
              <a:t> are either endangered or extinct, including all the banana-eating species. </a:t>
            </a:r>
            <a:r>
              <a:rPr lang="en-US" dirty="0" smtClean="0">
                <a:cs typeface="Arial" charset="0"/>
                <a:sym typeface="Wingdings" pitchFamily="2" charset="2"/>
              </a:rPr>
              <a:t> </a:t>
            </a:r>
            <a:r>
              <a:rPr lang="en-US" i="0" baseline="0" dirty="0" smtClean="0">
                <a:solidFill>
                  <a:schemeClr val="accent6"/>
                </a:solidFill>
              </a:rPr>
              <a:t>These are color images of a few species. </a:t>
            </a:r>
            <a:r>
              <a:rPr lang="en-US" dirty="0" smtClean="0">
                <a:cs typeface="Arial" charset="0"/>
                <a:sym typeface="Wingdings" pitchFamily="2" charset="2"/>
              </a:rPr>
              <a:t> </a:t>
            </a:r>
            <a:r>
              <a:rPr lang="en-US" i="0" baseline="0" dirty="0" smtClean="0">
                <a:solidFill>
                  <a:schemeClr val="accent6"/>
                </a:solidFill>
              </a:rPr>
              <a:t>The caterpillars are all light green in color, as shown here.</a:t>
            </a:r>
            <a:r>
              <a:rPr lang="en-US" dirty="0" smtClean="0">
                <a:cs typeface="Arial" charset="0"/>
                <a:sym typeface="Wingdings" pitchFamily="2" charset="2"/>
              </a:rPr>
              <a:t> </a:t>
            </a:r>
            <a:endParaRPr lang="en-US" dirty="0"/>
          </a:p>
        </p:txBody>
      </p:sp>
      <p:sp>
        <p:nvSpPr>
          <p:cNvPr id="4" name="Slide Number Placeholder 3"/>
          <p:cNvSpPr>
            <a:spLocks noGrp="1"/>
          </p:cNvSpPr>
          <p:nvPr>
            <p:ph type="sldNum" sz="quarter" idx="10"/>
          </p:nvPr>
        </p:nvSpPr>
        <p:spPr/>
        <p:txBody>
          <a:bodyPr/>
          <a:lstStyle/>
          <a:p>
            <a:fld id="{69DBA4FE-8BCF-4D3C-A0C0-2E835A6CD841}" type="slidenum">
              <a:rPr lang="en-US" smtClean="0"/>
              <a:pPr/>
              <a:t>9</a:t>
            </a:fld>
            <a:endParaRPr lang="en-US" dirty="0"/>
          </a:p>
        </p:txBody>
      </p:sp>
    </p:spTree>
    <p:extLst>
      <p:ext uri="{BB962C8B-B14F-4D97-AF65-F5344CB8AC3E}">
        <p14:creationId xmlns:p14="http://schemas.microsoft.com/office/powerpoint/2010/main" val="9436090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73175"/>
            <a:ext cx="7772400" cy="1470025"/>
          </a:xfrm>
        </p:spPr>
        <p:txBody>
          <a:bodyPr>
            <a:normAutofit/>
            <a:scene3d>
              <a:camera prst="orthographicFront"/>
              <a:lightRig rig="threePt" dir="t"/>
            </a:scene3d>
            <a:sp3d contourW="19050">
              <a:bevelT w="50800" h="50800"/>
            </a:sp3d>
          </a:bodyPr>
          <a:lstStyle>
            <a:lvl1pPr>
              <a:defRPr sz="5400" b="1">
                <a:effectLst>
                  <a:outerShdw blurRad="50800" dist="50800" dir="2700000" algn="tl" rotWithShape="0">
                    <a:prstClr val="black">
                      <a:alpha val="40000"/>
                    </a:prstClr>
                  </a:outerShdw>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3400">
                <a:solidFill>
                  <a:schemeClr val="tx1"/>
                </a:solidFill>
                <a:effectLst>
                  <a:outerShdw blurRad="50800" dist="38100" dir="2700000" algn="tl" rotWithShape="0">
                    <a:prstClr val="black">
                      <a:alpha val="40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14143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9064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73496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3" name="Picture 3" descr="white rectangle.png"/>
          <p:cNvPicPr>
            <a:picLocks noChangeAspect="1"/>
          </p:cNvPicPr>
          <p:nvPr/>
        </p:nvPicPr>
        <p:blipFill>
          <a:blip r:embed="rId2"/>
          <a:srcRect b="10452"/>
          <a:stretch>
            <a:fillRect/>
          </a:stretch>
        </p:blipFill>
        <p:spPr bwMode="auto">
          <a:xfrm>
            <a:off x="0" y="1300163"/>
            <a:ext cx="9144000" cy="5557837"/>
          </a:xfrm>
          <a:prstGeom prst="rect">
            <a:avLst/>
          </a:prstGeom>
          <a:noFill/>
          <a:ln w="9525">
            <a:noFill/>
            <a:miter lim="800000"/>
            <a:headEnd/>
            <a:tailEnd/>
          </a:ln>
        </p:spPr>
      </p:pic>
      <p:sp>
        <p:nvSpPr>
          <p:cNvPr id="8" name="Content Placeholder 2"/>
          <p:cNvSpPr>
            <a:spLocks noGrp="1"/>
          </p:cNvSpPr>
          <p:nvPr>
            <p:ph idx="1"/>
          </p:nvPr>
        </p:nvSpPr>
        <p:spPr>
          <a:xfrm>
            <a:off x="457200" y="1600200"/>
            <a:ext cx="8229600" cy="452596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0317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t">
            <a:normAutofit/>
            <a:scene3d>
              <a:camera prst="orthographicFront"/>
              <a:lightRig rig="threePt" dir="t"/>
            </a:scene3d>
            <a:sp3d contourW="19050">
              <a:bevelT w="50800" h="50800"/>
            </a:sp3d>
          </a:bodyPr>
          <a:lstStyle>
            <a:lvl1pPr>
              <a:defRPr lang="en-US" sz="4800" b="1" dirty="0">
                <a:effectLst>
                  <a:outerShdw blurRad="50800" dist="50800" dir="2700000" algn="tl" rotWithShape="0">
                    <a:prstClr val="black">
                      <a:alpha val="40000"/>
                    </a:prstClr>
                  </a:outerShdw>
                </a:effectLst>
              </a:defRPr>
            </a:lvl1pPr>
          </a:lstStyle>
          <a:p>
            <a:pPr lvl="0"/>
            <a:r>
              <a:rPr lang="en-US" dirty="0" smtClean="0"/>
              <a:t>Click to edit Master title style</a:t>
            </a:r>
            <a:endParaRPr lang="en-US" dirty="0"/>
          </a:p>
        </p:txBody>
      </p:sp>
      <p:sp>
        <p:nvSpPr>
          <p:cNvPr id="3" name="Content Placeholder 2"/>
          <p:cNvSpPr>
            <a:spLocks noGrp="1"/>
          </p:cNvSpPr>
          <p:nvPr>
            <p:ph idx="1"/>
          </p:nvPr>
        </p:nvSpPr>
        <p:spPr>
          <a:effectLst/>
        </p:spPr>
        <p:txBody>
          <a:bodyPr/>
          <a:lstStyle>
            <a:lvl1pPr>
              <a:defRPr>
                <a:effectLst>
                  <a:outerShdw blurRad="38100" dist="38100" dir="2700000" algn="tl">
                    <a:srgbClr val="000000">
                      <a:alpha val="43137"/>
                    </a:srgbClr>
                  </a:outerShdw>
                </a:effectLst>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6633554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590800"/>
            <a:ext cx="7772400" cy="1362075"/>
          </a:xfrm>
        </p:spPr>
        <p:txBody>
          <a:bodyPr vert="horz" lIns="91440" tIns="45720" rIns="91440" bIns="45720" rtlCol="0" anchor="ctr">
            <a:normAutofit/>
            <a:scene3d>
              <a:camera prst="orthographicFront"/>
              <a:lightRig rig="threePt" dir="t"/>
            </a:scene3d>
            <a:sp3d contourW="19050">
              <a:bevelT w="50800" h="50800"/>
            </a:sp3d>
          </a:bodyPr>
          <a:lstStyle>
            <a:lvl1pPr>
              <a:defRPr lang="en-US" sz="5400" b="1" dirty="0">
                <a:effectLst>
                  <a:outerShdw blurRad="50800" dist="50800" dir="2700000" algn="tl" rotWithShape="0">
                    <a:prstClr val="black">
                      <a:alpha val="40000"/>
                    </a:prstClr>
                  </a:outerShdw>
                </a:effectLst>
              </a:defRPr>
            </a:lvl1pPr>
          </a:lstStyle>
          <a:p>
            <a:pPr lvl="0"/>
            <a:r>
              <a:rPr lang="en-US" smtClean="0"/>
              <a:t>Click to edit Master title style</a:t>
            </a:r>
            <a:endParaRPr lang="en-US" dirty="0"/>
          </a:p>
        </p:txBody>
      </p:sp>
      <p:sp>
        <p:nvSpPr>
          <p:cNvPr id="3" name="Text Placeholder 2"/>
          <p:cNvSpPr>
            <a:spLocks noGrp="1"/>
          </p:cNvSpPr>
          <p:nvPr>
            <p:ph type="body" idx="1"/>
          </p:nvPr>
        </p:nvSpPr>
        <p:spPr>
          <a:xfrm>
            <a:off x="609600" y="4267200"/>
            <a:ext cx="7772400" cy="814387"/>
          </a:xfrm>
          <a:effectLst>
            <a:outerShdw blurRad="50800" dist="38100" dir="2700000" algn="tl" rotWithShape="0">
              <a:prstClr val="black">
                <a:alpha val="80000"/>
              </a:prstClr>
            </a:outerShdw>
          </a:effectLst>
        </p:spPr>
        <p:txBody>
          <a:bodyPr anchor="b">
            <a:normAutofit/>
          </a:bodyPr>
          <a:lstStyle>
            <a:lvl1pPr marL="0" indent="0">
              <a:buNone/>
              <a:defRPr sz="3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4383066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654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8924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89968946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416450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197178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59266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t">
            <a:normAutofit/>
            <a:scene3d>
              <a:camera prst="orthographicFront"/>
              <a:lightRig rig="threePt" dir="t"/>
            </a:scene3d>
            <a:sp3d contourW="19050">
              <a:bevelT w="50800" h="50800"/>
            </a:sp3d>
          </a:bodyPr>
          <a:lstStyle/>
          <a:p>
            <a:pPr lvl="0"/>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1597492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iming>
    <p:tnLst>
      <p:par>
        <p:cTn id="1" dur="indefinite" restart="never" nodeType="tmRoot"/>
      </p:par>
    </p:tnLst>
  </p:timing>
  <p:txStyles>
    <p:title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p:titleStyle>
    <p:bodyStyle>
      <a:lvl1pPr marL="342900" indent="-342900" algn="l" defTabSz="914400" rtl="0" eaLnBrk="1" latinLnBrk="0" hangingPunct="1">
        <a:spcBef>
          <a:spcPct val="20000"/>
        </a:spcBef>
        <a:buFont typeface="Arial" pitchFamily="34" charset="0"/>
        <a:buChar char="•"/>
        <a:defRPr sz="4000" kern="1200">
          <a:solidFill>
            <a:schemeClr val="tx1"/>
          </a:solidFill>
          <a:effectLst>
            <a:outerShdw blurRad="38100" dist="38100" dir="2700000" algn="tl">
              <a:srgbClr val="000000">
                <a:alpha val="43137"/>
              </a:srgbClr>
            </a:outerShdw>
          </a:effectLst>
          <a:latin typeface="+mn-lt"/>
          <a:ea typeface="+mn-ea"/>
          <a:cs typeface="+mn-cs"/>
        </a:defRPr>
      </a:lvl1pPr>
      <a:lvl2pPr marL="742950" indent="-285750" algn="l" defTabSz="914400" rtl="0" eaLnBrk="1" latinLnBrk="0" hangingPunct="1">
        <a:spcBef>
          <a:spcPct val="20000"/>
        </a:spcBef>
        <a:buFont typeface="Arial" pitchFamily="34" charset="0"/>
        <a:buChar char="–"/>
        <a:defRPr sz="3600" kern="1200">
          <a:solidFill>
            <a:schemeClr val="tx1"/>
          </a:solidFill>
          <a:effectLst>
            <a:outerShdw blurRad="38100" dist="38100" dir="2700000" algn="tl">
              <a:srgbClr val="000000">
                <a:alpha val="43137"/>
              </a:srgbClr>
            </a:outerShdw>
          </a:effectLst>
          <a:latin typeface="+mn-lt"/>
          <a:ea typeface="+mn-ea"/>
          <a:cs typeface="+mn-cs"/>
        </a:defRPr>
      </a:lvl2pPr>
      <a:lvl3pPr marL="1143000" indent="-228600" algn="l" defTabSz="914400" rtl="0" eaLnBrk="1" latinLnBrk="0" hangingPunct="1">
        <a:spcBef>
          <a:spcPct val="20000"/>
        </a:spcBef>
        <a:buFont typeface="Arial" pitchFamily="34" charset="0"/>
        <a:buChar char="•"/>
        <a:defRPr sz="3200" kern="1200">
          <a:solidFill>
            <a:schemeClr val="tx1"/>
          </a:solidFill>
          <a:effectLst>
            <a:outerShdw blurRad="38100" dist="38100" dir="2700000" algn="tl">
              <a:srgbClr val="000000">
                <a:alpha val="43137"/>
              </a:srgbClr>
            </a:outerShdw>
          </a:effectLst>
          <a:latin typeface="+mn-lt"/>
          <a:ea typeface="+mn-ea"/>
          <a:cs typeface="+mn-cs"/>
        </a:defRPr>
      </a:lvl3pPr>
      <a:lvl4pPr marL="16002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4pPr>
      <a:lvl5pPr marL="2057400" indent="-228600" algn="l" defTabSz="914400" rtl="0" eaLnBrk="1" latinLnBrk="0" hangingPunct="1">
        <a:spcBef>
          <a:spcPct val="20000"/>
        </a:spcBef>
        <a:buFont typeface="Arial" pitchFamily="34" charset="0"/>
        <a:buChar char="»"/>
        <a:defRPr sz="2800" kern="1200">
          <a:solidFill>
            <a:schemeClr val="tx1"/>
          </a:solidFill>
          <a:effectLst>
            <a:outerShdw blurRad="38100" dist="38100" dir="2700000" algn="tl">
              <a:srgbClr val="000000">
                <a:alpha val="43137"/>
              </a:srgbClr>
            </a:outerShdw>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54.png"/><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microsoft.com/office/2007/relationships/hdphoto" Target="../media/hdphoto22.wdp"/></Relationships>
</file>

<file path=ppt/slides/_rels/slide28.xml.rels><?xml version="1.0" encoding="UTF-8" standalone="yes"?>
<Relationships xmlns="http://schemas.openxmlformats.org/package/2006/relationships"><Relationship Id="rId8" Type="http://schemas.microsoft.com/office/2007/relationships/hdphoto" Target="../media/hdphoto23.wdp"/><Relationship Id="rId3" Type="http://schemas.openxmlformats.org/officeDocument/2006/relationships/image" Target="../media/image55.jpeg"/><Relationship Id="rId7"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6.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 Id="rId9" Type="http://schemas.openxmlformats.org/officeDocument/2006/relationships/image" Target="../media/image72.jpg"/></Relationships>
</file>

<file path=ppt/slides/_rels/slide35.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jpg"/><Relationship Id="rId7" Type="http://schemas.openxmlformats.org/officeDocument/2006/relationships/image" Target="../media/image77.jpg"/><Relationship Id="rId12" Type="http://schemas.openxmlformats.org/officeDocument/2006/relationships/image" Target="../media/image82.jp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6.jpg"/><Relationship Id="rId11" Type="http://schemas.openxmlformats.org/officeDocument/2006/relationships/image" Target="../media/image81.jpg"/><Relationship Id="rId5" Type="http://schemas.openxmlformats.org/officeDocument/2006/relationships/image" Target="../media/image75.jpg"/><Relationship Id="rId10" Type="http://schemas.openxmlformats.org/officeDocument/2006/relationships/image" Target="../media/image80.jpg"/><Relationship Id="rId4" Type="http://schemas.openxmlformats.org/officeDocument/2006/relationships/image" Target="../media/image74.jpg"/><Relationship Id="rId9" Type="http://schemas.openxmlformats.org/officeDocument/2006/relationships/image" Target="../media/image79.jpg"/></Relationships>
</file>

<file path=ppt/slides/_rels/slide36.xml.rels><?xml version="1.0" encoding="UTF-8" standalone="yes"?>
<Relationships xmlns="http://schemas.openxmlformats.org/package/2006/relationships"><Relationship Id="rId3" Type="http://schemas.openxmlformats.org/officeDocument/2006/relationships/image" Target="../media/image83.jpg"/><Relationship Id="rId7" Type="http://schemas.openxmlformats.org/officeDocument/2006/relationships/image" Target="../media/image87.jpg"/><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86.jpg"/><Relationship Id="rId5" Type="http://schemas.openxmlformats.org/officeDocument/2006/relationships/image" Target="../media/image85.jpg"/><Relationship Id="rId4" Type="http://schemas.openxmlformats.org/officeDocument/2006/relationships/image" Target="../media/image84.jpg"/></Relationships>
</file>

<file path=ppt/slides/_rels/slide37.xml.rels><?xml version="1.0" encoding="UTF-8" standalone="yes"?>
<Relationships xmlns="http://schemas.openxmlformats.org/package/2006/relationships"><Relationship Id="rId3" Type="http://schemas.openxmlformats.org/officeDocument/2006/relationships/image" Target="../media/image88.jpg"/><Relationship Id="rId7" Type="http://schemas.openxmlformats.org/officeDocument/2006/relationships/image" Target="../media/image92.jpg"/><Relationship Id="rId2" Type="http://schemas.openxmlformats.org/officeDocument/2006/relationships/notesSlide" Target="../notesSlides/notesSlide37.xml"/><Relationship Id="rId1" Type="http://schemas.openxmlformats.org/officeDocument/2006/relationships/slideLayout" Target="../slideLayouts/slideLayout6.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38.xml.rels><?xml version="1.0" encoding="UTF-8" standalone="yes"?>
<Relationships xmlns="http://schemas.openxmlformats.org/package/2006/relationships"><Relationship Id="rId8" Type="http://schemas.openxmlformats.org/officeDocument/2006/relationships/image" Target="../media/image98.jpg"/><Relationship Id="rId3" Type="http://schemas.openxmlformats.org/officeDocument/2006/relationships/image" Target="../media/image93.jpg"/><Relationship Id="rId7" Type="http://schemas.openxmlformats.org/officeDocument/2006/relationships/image" Target="../media/image97.jpg"/><Relationship Id="rId2" Type="http://schemas.openxmlformats.org/officeDocument/2006/relationships/notesSlide" Target="../notesSlides/notesSlide38.xml"/><Relationship Id="rId1" Type="http://schemas.openxmlformats.org/officeDocument/2006/relationships/slideLayout" Target="../slideLayouts/slideLayout6.xml"/><Relationship Id="rId6" Type="http://schemas.openxmlformats.org/officeDocument/2006/relationships/image" Target="../media/image96.jpg"/><Relationship Id="rId11" Type="http://schemas.openxmlformats.org/officeDocument/2006/relationships/image" Target="../media/image101.jpg"/><Relationship Id="rId5" Type="http://schemas.openxmlformats.org/officeDocument/2006/relationships/image" Target="../media/image95.jpg"/><Relationship Id="rId10" Type="http://schemas.openxmlformats.org/officeDocument/2006/relationships/image" Target="../media/image100.jpg"/><Relationship Id="rId4" Type="http://schemas.openxmlformats.org/officeDocument/2006/relationships/image" Target="../media/image94.jpg"/><Relationship Id="rId9" Type="http://schemas.openxmlformats.org/officeDocument/2006/relationships/image" Target="../media/image99.jpg"/></Relationships>
</file>

<file path=ppt/slides/_rels/slide39.xml.rels><?xml version="1.0" encoding="UTF-8" standalone="yes"?>
<Relationships xmlns="http://schemas.openxmlformats.org/package/2006/relationships"><Relationship Id="rId8" Type="http://schemas.openxmlformats.org/officeDocument/2006/relationships/image" Target="../media/image106.jpg"/><Relationship Id="rId3" Type="http://schemas.openxmlformats.org/officeDocument/2006/relationships/image" Target="../media/image89.jpg"/><Relationship Id="rId7" Type="http://schemas.openxmlformats.org/officeDocument/2006/relationships/image" Target="../media/image105.jpg"/><Relationship Id="rId12" Type="http://schemas.openxmlformats.org/officeDocument/2006/relationships/image" Target="../media/image98.jp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104.jpg"/><Relationship Id="rId11" Type="http://schemas.openxmlformats.org/officeDocument/2006/relationships/image" Target="../media/image96.jpg"/><Relationship Id="rId5" Type="http://schemas.openxmlformats.org/officeDocument/2006/relationships/image" Target="../media/image103.png"/><Relationship Id="rId10" Type="http://schemas.openxmlformats.org/officeDocument/2006/relationships/image" Target="../media/image107.jpg"/><Relationship Id="rId4" Type="http://schemas.openxmlformats.org/officeDocument/2006/relationships/image" Target="../media/image102.jpg"/><Relationship Id="rId9" Type="http://schemas.openxmlformats.org/officeDocument/2006/relationships/image" Target="../media/image79.jpg"/></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8.jpg"/><Relationship Id="rId3" Type="http://schemas.openxmlformats.org/officeDocument/2006/relationships/image" Target="../media/image9.jpg"/><Relationship Id="rId7" Type="http://schemas.openxmlformats.org/officeDocument/2006/relationships/image" Target="../media/image13.jpeg"/><Relationship Id="rId12"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2.jpeg"/><Relationship Id="rId11" Type="http://schemas.openxmlformats.org/officeDocument/2006/relationships/image" Target="../media/image16.jpg"/><Relationship Id="rId5" Type="http://schemas.openxmlformats.org/officeDocument/2006/relationships/image" Target="../media/image11.jpeg"/><Relationship Id="rId15" Type="http://schemas.openxmlformats.org/officeDocument/2006/relationships/image" Target="../media/image20.jpg"/><Relationship Id="rId10" Type="http://schemas.microsoft.com/office/2007/relationships/hdphoto" Target="../media/hdphoto1.wdp"/><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image" Target="../media/image19.jp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109.emf"/></Relationships>
</file>

<file path=ppt/slides/_rels/slide42.xml.rels><?xml version="1.0" encoding="UTF-8" standalone="yes"?>
<Relationships xmlns="http://schemas.openxmlformats.org/package/2006/relationships"><Relationship Id="rId3" Type="http://schemas.openxmlformats.org/officeDocument/2006/relationships/image" Target="../media/image110.emf"/><Relationship Id="rId7" Type="http://schemas.microsoft.com/office/2007/relationships/hdphoto" Target="../media/hdphoto25.wdp"/><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112.png"/><Relationship Id="rId5" Type="http://schemas.microsoft.com/office/2007/relationships/hdphoto" Target="../media/hdphoto24.wdp"/><Relationship Id="rId4" Type="http://schemas.openxmlformats.org/officeDocument/2006/relationships/image" Target="../media/image111.png"/></Relationships>
</file>

<file path=ppt/slides/_rels/slide43.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112.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4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2.gi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chart" Target="../charts/chart6.xml"/><Relationship Id="rId4" Type="http://schemas.microsoft.com/office/2007/relationships/hdphoto" Target="../media/hdphoto26.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118.png"/></Relationships>
</file>

<file path=ppt/slides/_rels/slide54.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3" Type="http://schemas.openxmlformats.org/officeDocument/2006/relationships/image" Target="../media/image31.png"/><Relationship Id="rId18" Type="http://schemas.microsoft.com/office/2007/relationships/hdphoto" Target="../media/hdphoto9.wdp"/><Relationship Id="rId26" Type="http://schemas.microsoft.com/office/2007/relationships/hdphoto" Target="../media/hdphoto13.wdp"/><Relationship Id="rId39" Type="http://schemas.openxmlformats.org/officeDocument/2006/relationships/image" Target="../media/image44.png"/><Relationship Id="rId21" Type="http://schemas.openxmlformats.org/officeDocument/2006/relationships/image" Target="../media/image35.png"/><Relationship Id="rId34" Type="http://schemas.microsoft.com/office/2007/relationships/hdphoto" Target="../media/hdphoto17.wdp"/><Relationship Id="rId42" Type="http://schemas.openxmlformats.org/officeDocument/2006/relationships/image" Target="../media/image46.png"/><Relationship Id="rId7" Type="http://schemas.openxmlformats.org/officeDocument/2006/relationships/image" Target="../media/image28.png"/><Relationship Id="rId2" Type="http://schemas.openxmlformats.org/officeDocument/2006/relationships/notesSlide" Target="../notesSlides/notesSlide9.xml"/><Relationship Id="rId16" Type="http://schemas.microsoft.com/office/2007/relationships/hdphoto" Target="../media/hdphoto8.wdp"/><Relationship Id="rId29" Type="http://schemas.openxmlformats.org/officeDocument/2006/relationships/image" Target="../media/image39.png"/><Relationship Id="rId1" Type="http://schemas.openxmlformats.org/officeDocument/2006/relationships/slideLayout" Target="../slideLayouts/slideLayout6.xml"/><Relationship Id="rId6" Type="http://schemas.microsoft.com/office/2007/relationships/hdphoto" Target="../media/hdphoto3.wdp"/><Relationship Id="rId11" Type="http://schemas.openxmlformats.org/officeDocument/2006/relationships/image" Target="../media/image30.png"/><Relationship Id="rId24" Type="http://schemas.microsoft.com/office/2007/relationships/hdphoto" Target="../media/hdphoto12.wdp"/><Relationship Id="rId32" Type="http://schemas.microsoft.com/office/2007/relationships/hdphoto" Target="../media/hdphoto16.wdp"/><Relationship Id="rId37" Type="http://schemas.openxmlformats.org/officeDocument/2006/relationships/image" Target="../media/image43.png"/><Relationship Id="rId40" Type="http://schemas.microsoft.com/office/2007/relationships/hdphoto" Target="../media/hdphoto20.wdp"/><Relationship Id="rId45" Type="http://schemas.openxmlformats.org/officeDocument/2006/relationships/image" Target="../media/image49.png"/><Relationship Id="rId5" Type="http://schemas.openxmlformats.org/officeDocument/2006/relationships/image" Target="../media/image27.png"/><Relationship Id="rId15" Type="http://schemas.openxmlformats.org/officeDocument/2006/relationships/image" Target="../media/image32.png"/><Relationship Id="rId23" Type="http://schemas.openxmlformats.org/officeDocument/2006/relationships/image" Target="../media/image36.png"/><Relationship Id="rId28" Type="http://schemas.microsoft.com/office/2007/relationships/hdphoto" Target="../media/hdphoto14.wdp"/><Relationship Id="rId36" Type="http://schemas.microsoft.com/office/2007/relationships/hdphoto" Target="../media/hdphoto18.wdp"/><Relationship Id="rId10" Type="http://schemas.microsoft.com/office/2007/relationships/hdphoto" Target="../media/hdphoto5.wdp"/><Relationship Id="rId19" Type="http://schemas.openxmlformats.org/officeDocument/2006/relationships/image" Target="../media/image34.png"/><Relationship Id="rId31" Type="http://schemas.openxmlformats.org/officeDocument/2006/relationships/image" Target="../media/image40.png"/><Relationship Id="rId44" Type="http://schemas.openxmlformats.org/officeDocument/2006/relationships/image" Target="../media/image48.png"/><Relationship Id="rId4" Type="http://schemas.microsoft.com/office/2007/relationships/hdphoto" Target="../media/hdphoto2.wdp"/><Relationship Id="rId9" Type="http://schemas.openxmlformats.org/officeDocument/2006/relationships/image" Target="../media/image29.png"/><Relationship Id="rId14" Type="http://schemas.microsoft.com/office/2007/relationships/hdphoto" Target="../media/hdphoto7.wdp"/><Relationship Id="rId22" Type="http://schemas.microsoft.com/office/2007/relationships/hdphoto" Target="../media/hdphoto11.wdp"/><Relationship Id="rId27" Type="http://schemas.openxmlformats.org/officeDocument/2006/relationships/image" Target="../media/image38.png"/><Relationship Id="rId30" Type="http://schemas.microsoft.com/office/2007/relationships/hdphoto" Target="../media/hdphoto15.wdp"/><Relationship Id="rId35" Type="http://schemas.openxmlformats.org/officeDocument/2006/relationships/image" Target="../media/image42.png"/><Relationship Id="rId43" Type="http://schemas.openxmlformats.org/officeDocument/2006/relationships/image" Target="../media/image47.png"/><Relationship Id="rId8" Type="http://schemas.microsoft.com/office/2007/relationships/hdphoto" Target="../media/hdphoto4.wdp"/><Relationship Id="rId3" Type="http://schemas.openxmlformats.org/officeDocument/2006/relationships/image" Target="../media/image26.png"/><Relationship Id="rId12" Type="http://schemas.microsoft.com/office/2007/relationships/hdphoto" Target="../media/hdphoto6.wdp"/><Relationship Id="rId17" Type="http://schemas.openxmlformats.org/officeDocument/2006/relationships/image" Target="../media/image33.png"/><Relationship Id="rId25" Type="http://schemas.openxmlformats.org/officeDocument/2006/relationships/image" Target="../media/image37.png"/><Relationship Id="rId33" Type="http://schemas.openxmlformats.org/officeDocument/2006/relationships/image" Target="../media/image41.png"/><Relationship Id="rId38" Type="http://schemas.microsoft.com/office/2007/relationships/hdphoto" Target="../media/hdphoto19.wdp"/><Relationship Id="rId46" Type="http://schemas.microsoft.com/office/2007/relationships/hdphoto" Target="../media/hdphoto21.wdp"/><Relationship Id="rId20" Type="http://schemas.microsoft.com/office/2007/relationships/hdphoto" Target="../media/hdphoto10.wdp"/><Relationship Id="rId41"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
          <p:cNvSpPr>
            <a:spLocks noGrp="1" noChangeArrowheads="1"/>
          </p:cNvSpPr>
          <p:nvPr>
            <p:ph type="ctrTitle"/>
          </p:nvPr>
        </p:nvSpPr>
        <p:spPr>
          <a:xfrm>
            <a:off x="122548" y="869950"/>
            <a:ext cx="8915090" cy="1701800"/>
          </a:xfrm>
        </p:spPr>
        <p:txBody>
          <a:bodyPr>
            <a:normAutofit/>
            <a:scene3d>
              <a:camera prst="orthographicFront"/>
              <a:lightRig rig="threePt" dir="t"/>
            </a:scene3d>
            <a:sp3d extrusionH="63500" contourW="25400">
              <a:bevelT w="63500" h="63500"/>
            </a:sp3d>
          </a:bodyPr>
          <a:lstStyle/>
          <a:p>
            <a:pPr marL="336550" indent="-336550" eaLnBrk="1" hangingPunct="1">
              <a:tabLst>
                <a:tab pos="798513" algn="l"/>
              </a:tabLst>
            </a:pPr>
            <a:r>
              <a:rPr lang="en-US" sz="8000" b="1" dirty="0" smtClean="0"/>
              <a:t>Evolution Fails</a:t>
            </a:r>
          </a:p>
        </p:txBody>
      </p:sp>
      <p:sp>
        <p:nvSpPr>
          <p:cNvPr id="3076" name="Rectangle 11"/>
          <p:cNvSpPr>
            <a:spLocks noGrp="1" noChangeArrowheads="1"/>
          </p:cNvSpPr>
          <p:nvPr>
            <p:ph type="subTitle" idx="1"/>
          </p:nvPr>
        </p:nvSpPr>
        <p:spPr>
          <a:xfrm>
            <a:off x="3200400" y="2556926"/>
            <a:ext cx="5943600" cy="1244600"/>
          </a:xfrm>
        </p:spPr>
        <p:txBody>
          <a:bodyPr>
            <a:normAutofit/>
            <a:scene3d>
              <a:camera prst="orthographicFront"/>
              <a:lightRig rig="threePt" dir="t"/>
            </a:scene3d>
            <a:sp3d/>
          </a:bodyPr>
          <a:lstStyle/>
          <a:p>
            <a:pPr marL="168275" indent="-168275" eaLnBrk="1" hangingPunct="1">
              <a:tabLst>
                <a:tab pos="336550" algn="l"/>
              </a:tabLst>
            </a:pPr>
            <a:r>
              <a:rPr lang="en-US" sz="3200" dirty="0" smtClean="0">
                <a:effectLst>
                  <a:outerShdw blurRad="50800" dist="38100" dir="2700000" algn="tl" rotWithShape="0">
                    <a:prstClr val="black">
                      <a:alpha val="40000"/>
                    </a:prstClr>
                  </a:outerShdw>
                </a:effectLst>
              </a:rPr>
              <a:t>Richard Deem,</a:t>
            </a:r>
          </a:p>
          <a:p>
            <a:pPr marL="168275" indent="-168275" eaLnBrk="1" hangingPunct="1">
              <a:tabLst>
                <a:tab pos="336550" algn="l"/>
              </a:tabLst>
            </a:pPr>
            <a:r>
              <a:rPr lang="en-US" sz="3200" dirty="0" smtClean="0">
                <a:effectLst>
                  <a:outerShdw blurRad="50800" dist="38100" dir="2700000" algn="tl" rotWithShape="0">
                    <a:prstClr val="black">
                      <a:alpha val="40000"/>
                    </a:prstClr>
                  </a:outerShdw>
                </a:effectLst>
              </a:rPr>
              <a:t>Paradoxes Class, April 27, 2014</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99158"/>
            <a:ext cx="3378200" cy="4258842"/>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6489" y="3787542"/>
            <a:ext cx="3172806" cy="3070458"/>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1149" y="4728579"/>
            <a:ext cx="2648250" cy="2107854"/>
          </a:xfrm>
          <a:prstGeom prst="rect">
            <a:avLst/>
          </a:prstGeom>
        </p:spPr>
      </p:pic>
      <p:grpSp>
        <p:nvGrpSpPr>
          <p:cNvPr id="3" name="Group 2"/>
          <p:cNvGrpSpPr/>
          <p:nvPr/>
        </p:nvGrpSpPr>
        <p:grpSpPr>
          <a:xfrm>
            <a:off x="4768216" y="-138745"/>
            <a:ext cx="1838965" cy="3010857"/>
            <a:chOff x="4768216" y="-138745"/>
            <a:chExt cx="1838965" cy="3010857"/>
          </a:xfrm>
        </p:grpSpPr>
        <p:sp>
          <p:nvSpPr>
            <p:cNvPr id="2" name="TextBox 1"/>
            <p:cNvSpPr txBox="1"/>
            <p:nvPr/>
          </p:nvSpPr>
          <p:spPr>
            <a:xfrm rot="765402">
              <a:off x="5198293" y="1548673"/>
              <a:ext cx="676788" cy="1323439"/>
            </a:xfrm>
            <a:prstGeom prst="rect">
              <a:avLst/>
            </a:prstGeom>
          </p:spPr>
          <p:txBody>
            <a:bodyPr vert="horz" wrap="none" lIns="91440" tIns="45720" rIns="91440" bIns="45720" rtlCol="0" anchor="t">
              <a:normAutofit/>
              <a:scene3d>
                <a:camera prst="orthographicFront"/>
                <a:lightRig rig="threePt" dir="t"/>
              </a:scene3d>
              <a:sp3d extrusionH="63500" contourW="25400">
                <a:bevelT w="63500" h="63500"/>
              </a:sp3d>
            </a:bodyPr>
            <a:lstStyle>
              <a:lvl1pPr marL="336550" indent="-336550" algn="ctr" defTabSz="914400" eaLnBrk="1" latinLnBrk="0" hangingPunct="1">
                <a:buNone/>
                <a:tabLst>
                  <a:tab pos="798513" algn="l"/>
                </a:tabLst>
                <a:defRPr lang="en-US" sz="80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cs typeface="Arial" charset="0"/>
                </a:defRPr>
              </a:lvl1pPr>
            </a:lstStyle>
            <a:p>
              <a:r>
                <a:rPr lang="en-US" dirty="0"/>
                <a:t>^</a:t>
              </a:r>
            </a:p>
          </p:txBody>
        </p:sp>
        <p:sp>
          <p:nvSpPr>
            <p:cNvPr id="9" name="TextBox 8"/>
            <p:cNvSpPr txBox="1"/>
            <p:nvPr/>
          </p:nvSpPr>
          <p:spPr>
            <a:xfrm rot="20182446">
              <a:off x="4768216" y="-138745"/>
              <a:ext cx="1838965" cy="1323439"/>
            </a:xfrm>
            <a:prstGeom prst="rect">
              <a:avLst/>
            </a:prstGeom>
          </p:spPr>
          <p:txBody>
            <a:bodyPr vert="horz" wrap="none" lIns="91440" tIns="45720" rIns="91440" bIns="45720" rtlCol="0" anchor="t">
              <a:spAutoFit/>
              <a:scene3d>
                <a:camera prst="orthographicFront"/>
                <a:lightRig rig="threePt" dir="t"/>
              </a:scene3d>
              <a:sp3d extrusionH="63500" contourW="25400">
                <a:bevelT w="63500" h="63500"/>
              </a:sp3d>
            </a:bodyPr>
            <a:lstStyle>
              <a:lvl1pPr marL="336550" indent="-336550" algn="ctr" defTabSz="914400" eaLnBrk="1" latinLnBrk="0" hangingPunct="1">
                <a:buNone/>
                <a:tabLst>
                  <a:tab pos="798513" algn="l"/>
                </a:tabLst>
                <a:defRPr lang="en-US" sz="80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cs typeface="Arial" charset="0"/>
                </a:defRPr>
              </a:lvl1pPr>
            </a:lstStyle>
            <a:p>
              <a:r>
                <a:rPr lang="en-US" dirty="0" smtClean="0"/>
                <a:t>Epic</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fade">
                                      <p:cBhvr>
                                        <p:cTn id="7" dur="5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Leaf Roller Caterpillars</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t="3957" b="6463"/>
          <a:stretch/>
        </p:blipFill>
        <p:spPr>
          <a:xfrm>
            <a:off x="0" y="990600"/>
            <a:ext cx="9144001" cy="5867400"/>
          </a:xfrm>
        </p:spPr>
      </p:pic>
    </p:spTree>
    <p:extLst>
      <p:ext uri="{BB962C8B-B14F-4D97-AF65-F5344CB8AC3E}">
        <p14:creationId xmlns:p14="http://schemas.microsoft.com/office/powerpoint/2010/main" val="2727974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5627" y="274638"/>
            <a:ext cx="5772746" cy="1143000"/>
          </a:xfrm>
        </p:spPr>
        <p:txBody>
          <a:bodyPr>
            <a:normAutofit fontScale="90000"/>
          </a:bodyPr>
          <a:lstStyle/>
          <a:p>
            <a:r>
              <a:rPr lang="en-US" dirty="0"/>
              <a:t>Molecular phylogenetics of the moth genus Omiodes Guenée (Crambidae: </a:t>
            </a:r>
            <a:br>
              <a:rPr lang="en-US" dirty="0"/>
            </a:br>
            <a:r>
              <a:rPr lang="en-US" dirty="0"/>
              <a:t>Spilomelinae), and the origins of the Hawaiian lineage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85627" y="-1"/>
            <a:ext cx="5772746" cy="6866485"/>
          </a:xfrm>
        </p:spPr>
      </p:pic>
    </p:spTree>
    <p:extLst>
      <p:ext uri="{BB962C8B-B14F-4D97-AF65-F5344CB8AC3E}">
        <p14:creationId xmlns:p14="http://schemas.microsoft.com/office/powerpoint/2010/main" val="41676671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Genes Sequenced</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9637294"/>
              </p:ext>
            </p:extLst>
          </p:nvPr>
        </p:nvGraphicFramePr>
        <p:xfrm>
          <a:off x="457200" y="1600200"/>
          <a:ext cx="8185091" cy="4023360"/>
        </p:xfrm>
        <a:graphic>
          <a:graphicData uri="http://schemas.openxmlformats.org/drawingml/2006/table">
            <a:tbl>
              <a:tblPr firstRow="1" bandRow="1">
                <a:tableStyleId>{5C22544A-7EE6-4342-B048-85BDC9FD1C3A}</a:tableStyleId>
              </a:tblPr>
              <a:tblGrid>
                <a:gridCol w="6213289"/>
                <a:gridCol w="1971802"/>
              </a:tblGrid>
              <a:tr h="370840">
                <a:tc>
                  <a:txBody>
                    <a:bodyPr/>
                    <a:lstStyle/>
                    <a:p>
                      <a:r>
                        <a:rPr lang="en-US" sz="3200" dirty="0" smtClean="0">
                          <a:solidFill>
                            <a:schemeClr val="tx1"/>
                          </a:solidFill>
                        </a:rPr>
                        <a:t>Gene</a:t>
                      </a:r>
                      <a:endParaRPr lang="en-US" sz="3200" dirty="0">
                        <a:solidFill>
                          <a:schemeClr val="tx1"/>
                        </a:solidFill>
                      </a:endParaRPr>
                    </a:p>
                  </a:txBody>
                  <a:tcPr/>
                </a:tc>
                <a:tc>
                  <a:txBody>
                    <a:bodyPr/>
                    <a:lstStyle/>
                    <a:p>
                      <a:r>
                        <a:rPr lang="en-US" sz="3200" dirty="0" smtClean="0">
                          <a:solidFill>
                            <a:schemeClr val="tx1"/>
                          </a:solidFill>
                        </a:rPr>
                        <a:t>Base Pairs</a:t>
                      </a:r>
                      <a:endParaRPr lang="en-US" sz="3200" dirty="0">
                        <a:solidFill>
                          <a:schemeClr val="tx1"/>
                        </a:solidFill>
                      </a:endParaRPr>
                    </a:p>
                  </a:txBody>
                  <a:tcPr/>
                </a:tc>
              </a:tr>
              <a:tr h="370840">
                <a:tc>
                  <a:txBody>
                    <a:bodyPr/>
                    <a:lstStyle/>
                    <a:p>
                      <a:r>
                        <a:rPr lang="en-US" sz="2800" dirty="0" smtClean="0">
                          <a:solidFill>
                            <a:sysClr val="windowText" lastClr="000000"/>
                          </a:solidFill>
                        </a:rPr>
                        <a:t>Cytochrome c oxidase subunit 1</a:t>
                      </a:r>
                      <a:endParaRPr lang="en-US" sz="2800" dirty="0">
                        <a:solidFill>
                          <a:sysClr val="windowText" lastClr="000000"/>
                        </a:solidFill>
                      </a:endParaRPr>
                    </a:p>
                  </a:txBody>
                  <a:tcPr/>
                </a:tc>
                <a:tc>
                  <a:txBody>
                    <a:bodyPr/>
                    <a:lstStyle/>
                    <a:p>
                      <a:r>
                        <a:rPr lang="en-US" sz="2800" dirty="0" smtClean="0">
                          <a:solidFill>
                            <a:sysClr val="windowText" lastClr="000000"/>
                          </a:solidFill>
                        </a:rPr>
                        <a:t>1389</a:t>
                      </a:r>
                      <a:endParaRPr lang="en-US" sz="2800" dirty="0">
                        <a:solidFill>
                          <a:sysClr val="windowText" lastClr="000000"/>
                        </a:solidFill>
                      </a:endParaRPr>
                    </a:p>
                  </a:txBody>
                  <a:tcPr/>
                </a:tc>
              </a:tr>
              <a:tr h="370840">
                <a:tc>
                  <a:txBody>
                    <a:bodyPr/>
                    <a:lstStyle/>
                    <a:p>
                      <a:r>
                        <a:rPr lang="en-US" sz="2800" dirty="0" smtClean="0">
                          <a:solidFill>
                            <a:sysClr val="windowText" lastClr="000000"/>
                          </a:solidFill>
                        </a:rPr>
                        <a:t>Wingless</a:t>
                      </a:r>
                      <a:endParaRPr lang="en-US" sz="2800" dirty="0">
                        <a:solidFill>
                          <a:sysClr val="windowText" lastClr="000000"/>
                        </a:solidFill>
                      </a:endParaRPr>
                    </a:p>
                  </a:txBody>
                  <a:tcPr/>
                </a:tc>
                <a:tc>
                  <a:txBody>
                    <a:bodyPr/>
                    <a:lstStyle/>
                    <a:p>
                      <a:r>
                        <a:rPr lang="en-US" sz="2800" dirty="0" smtClean="0">
                          <a:solidFill>
                            <a:sysClr val="windowText" lastClr="000000"/>
                          </a:solidFill>
                        </a:rPr>
                        <a:t>414</a:t>
                      </a:r>
                      <a:endParaRPr lang="en-US" sz="2800" dirty="0">
                        <a:solidFill>
                          <a:sysClr val="windowText" lastClr="000000"/>
                        </a:solidFill>
                      </a:endParaRPr>
                    </a:p>
                  </a:txBody>
                  <a:tcPr/>
                </a:tc>
              </a:tr>
              <a:tr h="370840">
                <a:tc>
                  <a:txBody>
                    <a:bodyPr/>
                    <a:lstStyle/>
                    <a:p>
                      <a:r>
                        <a:rPr lang="en-US" sz="2800" dirty="0" smtClean="0">
                          <a:solidFill>
                            <a:sysClr val="windowText" lastClr="000000"/>
                          </a:solidFill>
                        </a:rPr>
                        <a:t>Elongation factor 1</a:t>
                      </a:r>
                      <a:r>
                        <a:rPr lang="en-US" sz="2800" dirty="0" smtClean="0">
                          <a:solidFill>
                            <a:sysClr val="windowText" lastClr="000000"/>
                          </a:solidFill>
                          <a:latin typeface="Symbol" panose="05050102010706020507" pitchFamily="18" charset="2"/>
                        </a:rPr>
                        <a:t>a</a:t>
                      </a:r>
                      <a:endParaRPr lang="en-US" sz="2800" dirty="0">
                        <a:solidFill>
                          <a:sysClr val="windowText" lastClr="000000"/>
                        </a:solidFill>
                        <a:latin typeface="Symbol" panose="05050102010706020507" pitchFamily="18" charset="2"/>
                      </a:endParaRPr>
                    </a:p>
                  </a:txBody>
                  <a:tcPr/>
                </a:tc>
                <a:tc>
                  <a:txBody>
                    <a:bodyPr/>
                    <a:lstStyle/>
                    <a:p>
                      <a:r>
                        <a:rPr lang="en-US" sz="2800" dirty="0" smtClean="0">
                          <a:solidFill>
                            <a:sysClr val="windowText" lastClr="000000"/>
                          </a:solidFill>
                        </a:rPr>
                        <a:t>750</a:t>
                      </a:r>
                    </a:p>
                  </a:txBody>
                  <a:tcPr/>
                </a:tc>
              </a:tr>
              <a:tr h="370840">
                <a:tc>
                  <a:txBody>
                    <a:bodyPr/>
                    <a:lstStyle/>
                    <a:p>
                      <a:r>
                        <a:rPr lang="en-US" sz="2800" dirty="0" smtClean="0">
                          <a:solidFill>
                            <a:sysClr val="windowText" lastClr="000000"/>
                          </a:solidFill>
                        </a:rPr>
                        <a:t>Ribosomal protein S5</a:t>
                      </a:r>
                      <a:endParaRPr lang="en-US" sz="2800" dirty="0">
                        <a:solidFill>
                          <a:sysClr val="windowText" lastClr="000000"/>
                        </a:solidFill>
                      </a:endParaRPr>
                    </a:p>
                  </a:txBody>
                  <a:tcPr/>
                </a:tc>
                <a:tc>
                  <a:txBody>
                    <a:bodyPr/>
                    <a:lstStyle/>
                    <a:p>
                      <a:r>
                        <a:rPr lang="en-US" sz="2800" dirty="0" smtClean="0">
                          <a:solidFill>
                            <a:sysClr val="windowText" lastClr="000000"/>
                          </a:solidFill>
                        </a:rPr>
                        <a:t>597</a:t>
                      </a:r>
                      <a:endParaRPr lang="en-US" sz="2800" dirty="0">
                        <a:solidFill>
                          <a:sysClr val="windowText" lastClr="000000"/>
                        </a:solidFill>
                      </a:endParaRPr>
                    </a:p>
                  </a:txBody>
                  <a:tcPr/>
                </a:tc>
              </a:tr>
              <a:tr h="370840">
                <a:tc>
                  <a:txBody>
                    <a:bodyPr/>
                    <a:lstStyle/>
                    <a:p>
                      <a:r>
                        <a:rPr lang="en-US" sz="2800" dirty="0" smtClean="0">
                          <a:solidFill>
                            <a:sysClr val="windowText" lastClr="000000"/>
                          </a:solidFill>
                        </a:rPr>
                        <a:t>Carbamoylphosphate synthetase/ aspartate transcarbamylase/</a:t>
                      </a:r>
                      <a:r>
                        <a:rPr lang="en-US" sz="2800" baseline="0" dirty="0" smtClean="0">
                          <a:solidFill>
                            <a:sysClr val="windowText" lastClr="000000"/>
                          </a:solidFill>
                        </a:rPr>
                        <a:t> </a:t>
                      </a:r>
                      <a:r>
                        <a:rPr lang="en-US" sz="2800" dirty="0" smtClean="0">
                          <a:solidFill>
                            <a:sysClr val="windowText" lastClr="000000"/>
                          </a:solidFill>
                        </a:rPr>
                        <a:t>dihydroorotase (CAD)</a:t>
                      </a:r>
                    </a:p>
                  </a:txBody>
                  <a:tcPr/>
                </a:tc>
                <a:tc>
                  <a:txBody>
                    <a:bodyPr/>
                    <a:lstStyle/>
                    <a:p>
                      <a:r>
                        <a:rPr lang="en-US" sz="2800" dirty="0" smtClean="0">
                          <a:solidFill>
                            <a:sysClr val="windowText" lastClr="000000"/>
                          </a:solidFill>
                        </a:rPr>
                        <a:t>615</a:t>
                      </a:r>
                      <a:endParaRPr lang="en-US" sz="2800" dirty="0">
                        <a:solidFill>
                          <a:sysClr val="windowText" lastClr="000000"/>
                        </a:solidFill>
                      </a:endParaRPr>
                    </a:p>
                  </a:txBody>
                  <a:tcPr/>
                </a:tc>
              </a:tr>
            </a:tbl>
          </a:graphicData>
        </a:graphic>
      </p:graphicFrame>
      <p:sp>
        <p:nvSpPr>
          <p:cNvPr id="5" name="TextBox 4"/>
          <p:cNvSpPr txBox="1"/>
          <p:nvPr/>
        </p:nvSpPr>
        <p:spPr>
          <a:xfrm>
            <a:off x="899657" y="6400721"/>
            <a:ext cx="8234818" cy="461665"/>
          </a:xfrm>
          <a:prstGeom prst="rect">
            <a:avLst/>
          </a:prstGeom>
          <a:noFill/>
        </p:spPr>
        <p:txBody>
          <a:bodyPr wrap="none" rtlCol="0">
            <a:spAutoFit/>
          </a:bodyPr>
          <a:lstStyle/>
          <a:p>
            <a:pPr algn="r"/>
            <a:r>
              <a:rPr lang="en-US" sz="1200" dirty="0"/>
              <a:t>William P. </a:t>
            </a:r>
            <a:r>
              <a:rPr lang="en-US" sz="1200" dirty="0" smtClean="0"/>
              <a:t>Haines, </a:t>
            </a:r>
            <a:r>
              <a:rPr lang="en-US" sz="1200" dirty="0"/>
              <a:t>Daniel </a:t>
            </a:r>
            <a:r>
              <a:rPr lang="en-US" sz="1200" dirty="0" smtClean="0"/>
              <a:t>Rubinoff. 2012. Molecular </a:t>
            </a:r>
            <a:r>
              <a:rPr lang="en-US" sz="1200" dirty="0"/>
              <a:t>phylogenetics of the moth genus </a:t>
            </a:r>
            <a:r>
              <a:rPr lang="en-US" sz="1200" i="1" dirty="0"/>
              <a:t>Omiodes</a:t>
            </a:r>
            <a:r>
              <a:rPr lang="en-US" sz="1200" dirty="0"/>
              <a:t> Guenée (Crambidae: </a:t>
            </a:r>
            <a:endParaRPr lang="en-US" sz="1200" dirty="0" smtClean="0"/>
          </a:p>
          <a:p>
            <a:pPr algn="r"/>
            <a:r>
              <a:rPr lang="en-US" sz="1200" dirty="0" smtClean="0"/>
              <a:t>Spilomelinae</a:t>
            </a:r>
            <a:r>
              <a:rPr lang="en-US" sz="1200" dirty="0"/>
              <a:t>), </a:t>
            </a:r>
            <a:r>
              <a:rPr lang="en-US" sz="1200" dirty="0" smtClean="0"/>
              <a:t>and </a:t>
            </a:r>
            <a:r>
              <a:rPr lang="en-US" sz="1200" dirty="0"/>
              <a:t>the origins of the Hawaiian </a:t>
            </a:r>
            <a:r>
              <a:rPr lang="en-US" sz="1200" dirty="0" smtClean="0"/>
              <a:t>lineage. </a:t>
            </a:r>
            <a:r>
              <a:rPr lang="en-US" sz="1200" i="1" dirty="0"/>
              <a:t>Molecular Phylogenetics and Evolution</a:t>
            </a:r>
            <a:r>
              <a:rPr lang="en-US" sz="1200" dirty="0"/>
              <a:t> 65 (2012) </a:t>
            </a:r>
            <a:r>
              <a:rPr lang="en-US" sz="1200" dirty="0" smtClean="0"/>
              <a:t>305–316.</a:t>
            </a:r>
            <a:endParaRPr lang="en-US" sz="1200" dirty="0"/>
          </a:p>
        </p:txBody>
      </p:sp>
    </p:spTree>
    <p:extLst>
      <p:ext uri="{BB962C8B-B14F-4D97-AF65-F5344CB8AC3E}">
        <p14:creationId xmlns:p14="http://schemas.microsoft.com/office/powerpoint/2010/main" val="4597736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Genetic Variability of </a:t>
            </a:r>
            <a:r>
              <a:rPr lang="en-US" i="1" dirty="0" smtClean="0"/>
              <a:t>Omiodes</a:t>
            </a:r>
            <a:endParaRPr lang="en-US" i="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54640977"/>
              </p:ext>
            </p:extLst>
          </p:nvPr>
        </p:nvGraphicFramePr>
        <p:xfrm>
          <a:off x="457200" y="1248922"/>
          <a:ext cx="8229600" cy="513470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899657" y="6395179"/>
            <a:ext cx="8234818" cy="461665"/>
          </a:xfrm>
          <a:prstGeom prst="rect">
            <a:avLst/>
          </a:prstGeom>
          <a:noFill/>
        </p:spPr>
        <p:txBody>
          <a:bodyPr wrap="none" rtlCol="0">
            <a:spAutoFit/>
          </a:bodyPr>
          <a:lstStyle/>
          <a:p>
            <a:pPr algn="r"/>
            <a:r>
              <a:rPr lang="en-US" sz="1200" dirty="0"/>
              <a:t>William P. </a:t>
            </a:r>
            <a:r>
              <a:rPr lang="en-US" sz="1200" dirty="0" smtClean="0"/>
              <a:t>Haines, </a:t>
            </a:r>
            <a:r>
              <a:rPr lang="en-US" sz="1200" dirty="0"/>
              <a:t>Daniel </a:t>
            </a:r>
            <a:r>
              <a:rPr lang="en-US" sz="1200" dirty="0" smtClean="0"/>
              <a:t>Rubinoff. 2012. Molecular </a:t>
            </a:r>
            <a:r>
              <a:rPr lang="en-US" sz="1200" dirty="0"/>
              <a:t>phylogenetics of the moth genus </a:t>
            </a:r>
            <a:r>
              <a:rPr lang="en-US" sz="1200" i="1" dirty="0"/>
              <a:t>Omiodes</a:t>
            </a:r>
            <a:r>
              <a:rPr lang="en-US" sz="1200" dirty="0"/>
              <a:t> Guenée (Crambidae: </a:t>
            </a:r>
            <a:endParaRPr lang="en-US" sz="1200" dirty="0" smtClean="0"/>
          </a:p>
          <a:p>
            <a:pPr algn="r"/>
            <a:r>
              <a:rPr lang="en-US" sz="1200" dirty="0" smtClean="0"/>
              <a:t>Spilomelinae</a:t>
            </a:r>
            <a:r>
              <a:rPr lang="en-US" sz="1200" dirty="0"/>
              <a:t>), </a:t>
            </a:r>
            <a:r>
              <a:rPr lang="en-US" sz="1200" dirty="0" smtClean="0"/>
              <a:t>and </a:t>
            </a:r>
            <a:r>
              <a:rPr lang="en-US" sz="1200" dirty="0"/>
              <a:t>the origins of the Hawaiian </a:t>
            </a:r>
            <a:r>
              <a:rPr lang="en-US" sz="1200" dirty="0" smtClean="0"/>
              <a:t>lineage. </a:t>
            </a:r>
            <a:r>
              <a:rPr lang="en-US" sz="1200" i="1" dirty="0"/>
              <a:t>Molecular Phylogenetics and Evolution </a:t>
            </a:r>
            <a:r>
              <a:rPr lang="en-US" sz="1200" dirty="0"/>
              <a:t>65 (2012) </a:t>
            </a:r>
            <a:r>
              <a:rPr lang="en-US" sz="1200" dirty="0" smtClean="0"/>
              <a:t>305–316.</a:t>
            </a:r>
            <a:endParaRPr lang="en-US" sz="1200" dirty="0"/>
          </a:p>
        </p:txBody>
      </p:sp>
    </p:spTree>
    <p:extLst>
      <p:ext uri="{BB962C8B-B14F-4D97-AF65-F5344CB8AC3E}">
        <p14:creationId xmlns:p14="http://schemas.microsoft.com/office/powerpoint/2010/main" val="20975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down)">
                                      <p:cBhvr>
                                        <p:cTn id="10" dur="500"/>
                                        <p:tgtEl>
                                          <p:spTgt spid="4">
                                            <p:graphicEl>
                                              <a:chart seriesIdx="0" categoryIdx="-4" bldStep="series"/>
                                            </p:graphic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13" dur="500"/>
                                        <p:tgtEl>
                                          <p:spTgt spid="4">
                                            <p:graphicEl>
                                              <a:chart seriesIdx="1" categoryIdx="-4" bldStep="series"/>
                                            </p:graphic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graphicEl>
                                              <a:chart seriesIdx="2" categoryIdx="-4" bldStep="series"/>
                                            </p:graphicEl>
                                          </p:spTgt>
                                        </p:tgtEl>
                                        <p:attrNameLst>
                                          <p:attrName>style.visibility</p:attrName>
                                        </p:attrNameLst>
                                      </p:cBhvr>
                                      <p:to>
                                        <p:strVal val="visible"/>
                                      </p:to>
                                    </p:set>
                                    <p:animEffect transition="in" filter="wipe(down)">
                                      <p:cBhvr>
                                        <p:cTn id="18" dur="500"/>
                                        <p:tgtEl>
                                          <p:spTgt spid="4">
                                            <p:graphicEl>
                                              <a:chart seriesIdx="2" categoryIdx="-4" bldStep="series"/>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graphicEl>
                                              <a:chart seriesIdx="3" categoryIdx="-4" bldStep="series"/>
                                            </p:graphicEl>
                                          </p:spTgt>
                                        </p:tgtEl>
                                        <p:attrNameLst>
                                          <p:attrName>style.visibility</p:attrName>
                                        </p:attrNameLst>
                                      </p:cBhvr>
                                      <p:to>
                                        <p:strVal val="visible"/>
                                      </p:to>
                                    </p:set>
                                    <p:animEffect transition="in" filter="wipe(down)">
                                      <p:cBhvr>
                                        <p:cTn id="23" dur="500"/>
                                        <p:tgtEl>
                                          <p:spTgt spid="4">
                                            <p:graphicEl>
                                              <a:chart seriesIdx="3"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657" y="6383629"/>
            <a:ext cx="8234818" cy="461665"/>
          </a:xfrm>
          <a:prstGeom prst="rect">
            <a:avLst/>
          </a:prstGeom>
          <a:noFill/>
        </p:spPr>
        <p:txBody>
          <a:bodyPr wrap="none" rtlCol="0">
            <a:spAutoFit/>
          </a:bodyPr>
          <a:lstStyle/>
          <a:p>
            <a:pPr algn="r"/>
            <a:r>
              <a:rPr lang="en-US" sz="1200" dirty="0"/>
              <a:t>William P. </a:t>
            </a:r>
            <a:r>
              <a:rPr lang="en-US" sz="1200" dirty="0" smtClean="0"/>
              <a:t>Haines, </a:t>
            </a:r>
            <a:r>
              <a:rPr lang="en-US" sz="1200" dirty="0"/>
              <a:t>Daniel </a:t>
            </a:r>
            <a:r>
              <a:rPr lang="en-US" sz="1200" dirty="0" smtClean="0"/>
              <a:t>Rubinoff. 2012. Molecular </a:t>
            </a:r>
            <a:r>
              <a:rPr lang="en-US" sz="1200" dirty="0"/>
              <a:t>phylogenetics of the moth genus </a:t>
            </a:r>
            <a:r>
              <a:rPr lang="en-US" sz="1200" i="1" dirty="0"/>
              <a:t>Omiodes</a:t>
            </a:r>
            <a:r>
              <a:rPr lang="en-US" sz="1200" dirty="0"/>
              <a:t> Guenée (Crambidae: </a:t>
            </a:r>
            <a:endParaRPr lang="en-US" sz="1200" dirty="0" smtClean="0"/>
          </a:p>
          <a:p>
            <a:pPr algn="r"/>
            <a:r>
              <a:rPr lang="en-US" sz="1200" dirty="0" smtClean="0"/>
              <a:t>Spilomelinae</a:t>
            </a:r>
            <a:r>
              <a:rPr lang="en-US" sz="1200" dirty="0"/>
              <a:t>), </a:t>
            </a:r>
            <a:r>
              <a:rPr lang="en-US" sz="1200" dirty="0" smtClean="0"/>
              <a:t>and </a:t>
            </a:r>
            <a:r>
              <a:rPr lang="en-US" sz="1200" dirty="0"/>
              <a:t>the origins of the Hawaiian </a:t>
            </a:r>
            <a:r>
              <a:rPr lang="en-US" sz="1200" dirty="0" smtClean="0"/>
              <a:t>lineage. </a:t>
            </a:r>
            <a:r>
              <a:rPr lang="en-US" sz="1200" i="1" dirty="0"/>
              <a:t>Molecular</a:t>
            </a:r>
            <a:r>
              <a:rPr lang="en-US" sz="1200" dirty="0"/>
              <a:t> </a:t>
            </a:r>
            <a:r>
              <a:rPr lang="en-US" sz="1200" i="1" dirty="0"/>
              <a:t>Phylogenetics and Evolution </a:t>
            </a:r>
            <a:r>
              <a:rPr lang="en-US" sz="1200" dirty="0"/>
              <a:t>65 (2012) </a:t>
            </a:r>
            <a:r>
              <a:rPr lang="en-US" sz="1200" dirty="0" smtClean="0"/>
              <a:t>305–316.</a:t>
            </a:r>
            <a:endParaRPr lang="en-US" sz="1200" dirty="0"/>
          </a:p>
        </p:txBody>
      </p:sp>
      <p:sp>
        <p:nvSpPr>
          <p:cNvPr id="2" name="Title 1"/>
          <p:cNvSpPr>
            <a:spLocks noGrp="1"/>
          </p:cNvSpPr>
          <p:nvPr>
            <p:ph type="title"/>
          </p:nvPr>
        </p:nvSpPr>
        <p:spPr/>
        <p:txBody>
          <a:bodyPr/>
          <a:lstStyle/>
          <a:p>
            <a:r>
              <a:rPr lang="en-US" dirty="0" smtClean="0"/>
              <a:t>Genetic Phylogeny of </a:t>
            </a:r>
            <a:r>
              <a:rPr lang="en-US" i="1" dirty="0" smtClean="0"/>
              <a:t>Omiodes</a:t>
            </a:r>
            <a:endParaRPr lang="en-US" i="1" dirty="0"/>
          </a:p>
        </p:txBody>
      </p:sp>
      <p:pic>
        <p:nvPicPr>
          <p:cNvPr id="46" name="Picture 4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372" y="-17158"/>
            <a:ext cx="5417257" cy="6875158"/>
          </a:xfrm>
          <a:prstGeom prst="rect">
            <a:avLst/>
          </a:prstGeom>
        </p:spPr>
      </p:pic>
      <p:cxnSp>
        <p:nvCxnSpPr>
          <p:cNvPr id="7" name="Straight Arrow Connector 6"/>
          <p:cNvCxnSpPr/>
          <p:nvPr/>
        </p:nvCxnSpPr>
        <p:spPr>
          <a:xfrm flipH="1">
            <a:off x="6520933" y="4227871"/>
            <a:ext cx="73152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6520933" y="4321279"/>
            <a:ext cx="73152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87452" y="3942734"/>
            <a:ext cx="353962" cy="32446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6520932" y="4439265"/>
            <a:ext cx="731520" cy="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3492112" y="4025766"/>
            <a:ext cx="353962" cy="32446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a:xfrm>
            <a:off x="5987845" y="0"/>
            <a:ext cx="196645" cy="1123243"/>
          </a:xfrm>
          <a:prstGeom prst="righ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Tree>
    <p:extLst>
      <p:ext uri="{BB962C8B-B14F-4D97-AF65-F5344CB8AC3E}">
        <p14:creationId xmlns:p14="http://schemas.microsoft.com/office/powerpoint/2010/main" val="601842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right)">
                                      <p:cBhvr>
                                        <p:cTn id="14" dur="500"/>
                                        <p:tgtEl>
                                          <p:spTgt spid="7"/>
                                        </p:tgtEl>
                                      </p:cBhvr>
                                    </p:animEffect>
                                  </p:childTnLst>
                                </p:cTn>
                              </p:par>
                              <p:par>
                                <p:cTn id="15" presetID="22" presetClass="entr" presetSubtype="2"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left)">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righ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lef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righ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99657" y="6402879"/>
            <a:ext cx="8234818" cy="461665"/>
          </a:xfrm>
          <a:prstGeom prst="rect">
            <a:avLst/>
          </a:prstGeom>
          <a:noFill/>
        </p:spPr>
        <p:txBody>
          <a:bodyPr wrap="none" rtlCol="0">
            <a:spAutoFit/>
          </a:bodyPr>
          <a:lstStyle/>
          <a:p>
            <a:pPr algn="r"/>
            <a:r>
              <a:rPr lang="en-US" sz="1200" dirty="0"/>
              <a:t>William P. </a:t>
            </a:r>
            <a:r>
              <a:rPr lang="en-US" sz="1200" dirty="0" smtClean="0"/>
              <a:t>Haines, </a:t>
            </a:r>
            <a:r>
              <a:rPr lang="en-US" sz="1200" dirty="0"/>
              <a:t>Daniel </a:t>
            </a:r>
            <a:r>
              <a:rPr lang="en-US" sz="1200" dirty="0" smtClean="0"/>
              <a:t>Rubinoff. 2012. Molecular </a:t>
            </a:r>
            <a:r>
              <a:rPr lang="en-US" sz="1200" dirty="0"/>
              <a:t>phylogenetics of the moth genus </a:t>
            </a:r>
            <a:r>
              <a:rPr lang="en-US" sz="1200" i="1" dirty="0"/>
              <a:t>Omiodes</a:t>
            </a:r>
            <a:r>
              <a:rPr lang="en-US" sz="1200" dirty="0"/>
              <a:t> Guenée (Crambidae: </a:t>
            </a:r>
            <a:endParaRPr lang="en-US" sz="1200" dirty="0" smtClean="0"/>
          </a:p>
          <a:p>
            <a:pPr algn="r"/>
            <a:r>
              <a:rPr lang="en-US" sz="1200" dirty="0" smtClean="0"/>
              <a:t>Spilomelinae</a:t>
            </a:r>
            <a:r>
              <a:rPr lang="en-US" sz="1200" dirty="0"/>
              <a:t>), </a:t>
            </a:r>
            <a:r>
              <a:rPr lang="en-US" sz="1200" dirty="0" smtClean="0"/>
              <a:t>and </a:t>
            </a:r>
            <a:r>
              <a:rPr lang="en-US" sz="1200" dirty="0"/>
              <a:t>the origins of the Hawaiian </a:t>
            </a:r>
            <a:r>
              <a:rPr lang="en-US" sz="1200" dirty="0" smtClean="0"/>
              <a:t>lineage. </a:t>
            </a:r>
            <a:r>
              <a:rPr lang="en-US" sz="1200" i="1" dirty="0"/>
              <a:t>Molecular Phylogenetics and Evolution </a:t>
            </a:r>
            <a:r>
              <a:rPr lang="en-US" sz="1200" dirty="0"/>
              <a:t>65 (2012) </a:t>
            </a:r>
            <a:r>
              <a:rPr lang="en-US" sz="1200" dirty="0" smtClean="0"/>
              <a:t>305–316.</a:t>
            </a:r>
            <a:endParaRPr lang="en-US" sz="1200" dirty="0"/>
          </a:p>
        </p:txBody>
      </p:sp>
      <p:sp>
        <p:nvSpPr>
          <p:cNvPr id="2" name="Title 1"/>
          <p:cNvSpPr>
            <a:spLocks noGrp="1"/>
          </p:cNvSpPr>
          <p:nvPr>
            <p:ph type="title"/>
          </p:nvPr>
        </p:nvSpPr>
        <p:spPr>
          <a:xfrm>
            <a:off x="226142" y="274638"/>
            <a:ext cx="8691716" cy="1143000"/>
          </a:xfrm>
        </p:spPr>
        <p:txBody>
          <a:bodyPr>
            <a:normAutofit fontScale="90000"/>
          </a:bodyPr>
          <a:lstStyle/>
          <a:p>
            <a:r>
              <a:rPr lang="en-US" dirty="0" smtClean="0"/>
              <a:t>Genetic Phylogeny of Hawaiian </a:t>
            </a:r>
            <a:r>
              <a:rPr lang="en-US" i="1" dirty="0" smtClean="0"/>
              <a:t>Omiodes</a:t>
            </a:r>
            <a:endParaRPr lang="en-US" i="1" dirty="0"/>
          </a:p>
        </p:txBody>
      </p:sp>
      <p:sp>
        <p:nvSpPr>
          <p:cNvPr id="49" name="Left Arrow 48"/>
          <p:cNvSpPr/>
          <p:nvPr/>
        </p:nvSpPr>
        <p:spPr>
          <a:xfrm>
            <a:off x="6395334" y="2673208"/>
            <a:ext cx="822960"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7303698" y="2542733"/>
            <a:ext cx="1760418" cy="461665"/>
          </a:xfrm>
          <a:prstGeom prst="rect">
            <a:avLst/>
          </a:prstGeom>
        </p:spPr>
        <p:txBody>
          <a:bodyPr wrap="none">
            <a:spAutoFit/>
          </a:bodyPr>
          <a:lstStyle/>
          <a:p>
            <a:r>
              <a:rPr lang="en-US" dirty="0" smtClean="0"/>
              <a:t>Sugar cane</a:t>
            </a:r>
            <a:endParaRPr lang="en-US" dirty="0"/>
          </a:p>
        </p:txBody>
      </p:sp>
      <p:grpSp>
        <p:nvGrpSpPr>
          <p:cNvPr id="20" name="Group 19"/>
          <p:cNvGrpSpPr/>
          <p:nvPr/>
        </p:nvGrpSpPr>
        <p:grpSpPr>
          <a:xfrm>
            <a:off x="457200" y="1111044"/>
            <a:ext cx="7027079" cy="5727322"/>
            <a:chOff x="457200" y="1495989"/>
            <a:chExt cx="7027079" cy="5342377"/>
          </a:xfrm>
        </p:grpSpPr>
        <p:grpSp>
          <p:nvGrpSpPr>
            <p:cNvPr id="47" name="Group 46"/>
            <p:cNvGrpSpPr/>
            <p:nvPr/>
          </p:nvGrpSpPr>
          <p:grpSpPr>
            <a:xfrm>
              <a:off x="457200" y="1495989"/>
              <a:ext cx="7027079" cy="5342377"/>
              <a:chOff x="229104" y="1495989"/>
              <a:chExt cx="7027079" cy="5342377"/>
            </a:xfrm>
          </p:grpSpPr>
          <p:grpSp>
            <p:nvGrpSpPr>
              <p:cNvPr id="30" name="Group 29"/>
              <p:cNvGrpSpPr/>
              <p:nvPr/>
            </p:nvGrpSpPr>
            <p:grpSpPr>
              <a:xfrm>
                <a:off x="229104" y="1694164"/>
                <a:ext cx="2945644" cy="5144202"/>
                <a:chOff x="2350513" y="1694164"/>
                <a:chExt cx="1862459" cy="5144202"/>
              </a:xfrm>
            </p:grpSpPr>
            <p:cxnSp>
              <p:nvCxnSpPr>
                <p:cNvPr id="6" name="Straight Connector 5"/>
                <p:cNvCxnSpPr/>
                <p:nvPr/>
              </p:nvCxnSpPr>
              <p:spPr>
                <a:xfrm>
                  <a:off x="3883843" y="2516957"/>
                  <a:ext cx="0" cy="25452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reeform 6"/>
                <p:cNvSpPr/>
                <p:nvPr/>
              </p:nvSpPr>
              <p:spPr>
                <a:xfrm>
                  <a:off x="3792236" y="2243926"/>
                  <a:ext cx="78537" cy="415127"/>
                </a:xfrm>
                <a:custGeom>
                  <a:avLst/>
                  <a:gdLst>
                    <a:gd name="connsiteX0" fmla="*/ 72927 w 78537"/>
                    <a:gd name="connsiteY0" fmla="*/ 0 h 415127"/>
                    <a:gd name="connsiteX1" fmla="*/ 0 w 78537"/>
                    <a:gd name="connsiteY1" fmla="*/ 0 h 415127"/>
                    <a:gd name="connsiteX2" fmla="*/ 0 w 78537"/>
                    <a:gd name="connsiteY2" fmla="*/ 415127 h 415127"/>
                    <a:gd name="connsiteX3" fmla="*/ 78537 w 78537"/>
                    <a:gd name="connsiteY3" fmla="*/ 415127 h 415127"/>
                  </a:gdLst>
                  <a:ahLst/>
                  <a:cxnLst>
                    <a:cxn ang="0">
                      <a:pos x="connsiteX0" y="connsiteY0"/>
                    </a:cxn>
                    <a:cxn ang="0">
                      <a:pos x="connsiteX1" y="connsiteY1"/>
                    </a:cxn>
                    <a:cxn ang="0">
                      <a:pos x="connsiteX2" y="connsiteY2"/>
                    </a:cxn>
                    <a:cxn ang="0">
                      <a:pos x="connsiteX3" y="connsiteY3"/>
                    </a:cxn>
                  </a:cxnLst>
                  <a:rect l="l" t="t" r="r" b="b"/>
                  <a:pathLst>
                    <a:path w="78537" h="415127">
                      <a:moveTo>
                        <a:pt x="72927" y="0"/>
                      </a:moveTo>
                      <a:lnTo>
                        <a:pt x="0" y="0"/>
                      </a:lnTo>
                      <a:lnTo>
                        <a:pt x="0" y="415127"/>
                      </a:lnTo>
                      <a:lnTo>
                        <a:pt x="78537" y="415127"/>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Freeform 7"/>
                <p:cNvSpPr/>
                <p:nvPr/>
              </p:nvSpPr>
              <p:spPr>
                <a:xfrm>
                  <a:off x="3736137" y="1974655"/>
                  <a:ext cx="100977" cy="471225"/>
                </a:xfrm>
                <a:custGeom>
                  <a:avLst/>
                  <a:gdLst>
                    <a:gd name="connsiteX0" fmla="*/ 100977 w 100977"/>
                    <a:gd name="connsiteY0" fmla="*/ 0 h 471225"/>
                    <a:gd name="connsiteX1" fmla="*/ 0 w 100977"/>
                    <a:gd name="connsiteY1" fmla="*/ 0 h 471225"/>
                    <a:gd name="connsiteX2" fmla="*/ 0 w 100977"/>
                    <a:gd name="connsiteY2" fmla="*/ 471225 h 471225"/>
                    <a:gd name="connsiteX3" fmla="*/ 61708 w 100977"/>
                    <a:gd name="connsiteY3" fmla="*/ 471225 h 471225"/>
                  </a:gdLst>
                  <a:ahLst/>
                  <a:cxnLst>
                    <a:cxn ang="0">
                      <a:pos x="connsiteX0" y="connsiteY0"/>
                    </a:cxn>
                    <a:cxn ang="0">
                      <a:pos x="connsiteX1" y="connsiteY1"/>
                    </a:cxn>
                    <a:cxn ang="0">
                      <a:pos x="connsiteX2" y="connsiteY2"/>
                    </a:cxn>
                    <a:cxn ang="0">
                      <a:pos x="connsiteX3" y="connsiteY3"/>
                    </a:cxn>
                  </a:cxnLst>
                  <a:rect l="l" t="t" r="r" b="b"/>
                  <a:pathLst>
                    <a:path w="100977" h="471225">
                      <a:moveTo>
                        <a:pt x="100977" y="0"/>
                      </a:moveTo>
                      <a:lnTo>
                        <a:pt x="0" y="0"/>
                      </a:lnTo>
                      <a:lnTo>
                        <a:pt x="0" y="471225"/>
                      </a:lnTo>
                      <a:lnTo>
                        <a:pt x="61708" y="47122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Freeform 8"/>
                <p:cNvSpPr/>
                <p:nvPr/>
              </p:nvSpPr>
              <p:spPr>
                <a:xfrm>
                  <a:off x="3668820" y="1694164"/>
                  <a:ext cx="213173" cy="521713"/>
                </a:xfrm>
                <a:custGeom>
                  <a:avLst/>
                  <a:gdLst>
                    <a:gd name="connsiteX0" fmla="*/ 213173 w 213173"/>
                    <a:gd name="connsiteY0" fmla="*/ 0 h 521713"/>
                    <a:gd name="connsiteX1" fmla="*/ 0 w 213173"/>
                    <a:gd name="connsiteY1" fmla="*/ 0 h 521713"/>
                    <a:gd name="connsiteX2" fmla="*/ 0 w 213173"/>
                    <a:gd name="connsiteY2" fmla="*/ 521713 h 521713"/>
                    <a:gd name="connsiteX3" fmla="*/ 67317 w 213173"/>
                    <a:gd name="connsiteY3" fmla="*/ 521713 h 521713"/>
                  </a:gdLst>
                  <a:ahLst/>
                  <a:cxnLst>
                    <a:cxn ang="0">
                      <a:pos x="connsiteX0" y="connsiteY0"/>
                    </a:cxn>
                    <a:cxn ang="0">
                      <a:pos x="connsiteX1" y="connsiteY1"/>
                    </a:cxn>
                    <a:cxn ang="0">
                      <a:pos x="connsiteX2" y="connsiteY2"/>
                    </a:cxn>
                    <a:cxn ang="0">
                      <a:pos x="connsiteX3" y="connsiteY3"/>
                    </a:cxn>
                  </a:cxnLst>
                  <a:rect l="l" t="t" r="r" b="b"/>
                  <a:pathLst>
                    <a:path w="213173" h="521713">
                      <a:moveTo>
                        <a:pt x="213173" y="0"/>
                      </a:moveTo>
                      <a:lnTo>
                        <a:pt x="0" y="0"/>
                      </a:lnTo>
                      <a:lnTo>
                        <a:pt x="0" y="521713"/>
                      </a:lnTo>
                      <a:lnTo>
                        <a:pt x="67317" y="521713"/>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0" name="Freeform 9"/>
                <p:cNvSpPr/>
                <p:nvPr/>
              </p:nvSpPr>
              <p:spPr>
                <a:xfrm>
                  <a:off x="3803455" y="4431755"/>
                  <a:ext cx="207563" cy="280490"/>
                </a:xfrm>
                <a:custGeom>
                  <a:avLst/>
                  <a:gdLst>
                    <a:gd name="connsiteX0" fmla="*/ 123416 w 207563"/>
                    <a:gd name="connsiteY0" fmla="*/ 0 h 280490"/>
                    <a:gd name="connsiteX1" fmla="*/ 0 w 207563"/>
                    <a:gd name="connsiteY1" fmla="*/ 0 h 280490"/>
                    <a:gd name="connsiteX2" fmla="*/ 0 w 207563"/>
                    <a:gd name="connsiteY2" fmla="*/ 280490 h 280490"/>
                    <a:gd name="connsiteX3" fmla="*/ 207563 w 207563"/>
                    <a:gd name="connsiteY3" fmla="*/ 280490 h 280490"/>
                  </a:gdLst>
                  <a:ahLst/>
                  <a:cxnLst>
                    <a:cxn ang="0">
                      <a:pos x="connsiteX0" y="connsiteY0"/>
                    </a:cxn>
                    <a:cxn ang="0">
                      <a:pos x="connsiteX1" y="connsiteY1"/>
                    </a:cxn>
                    <a:cxn ang="0">
                      <a:pos x="connsiteX2" y="connsiteY2"/>
                    </a:cxn>
                    <a:cxn ang="0">
                      <a:pos x="connsiteX3" y="connsiteY3"/>
                    </a:cxn>
                  </a:cxnLst>
                  <a:rect l="l" t="t" r="r" b="b"/>
                  <a:pathLst>
                    <a:path w="207563" h="280490">
                      <a:moveTo>
                        <a:pt x="123416" y="0"/>
                      </a:moveTo>
                      <a:lnTo>
                        <a:pt x="0" y="0"/>
                      </a:lnTo>
                      <a:lnTo>
                        <a:pt x="0" y="280490"/>
                      </a:lnTo>
                      <a:lnTo>
                        <a:pt x="207563" y="28049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1" name="Freeform 10"/>
                <p:cNvSpPr/>
                <p:nvPr/>
              </p:nvSpPr>
              <p:spPr>
                <a:xfrm>
                  <a:off x="3797845" y="3881993"/>
                  <a:ext cx="106587" cy="274881"/>
                </a:xfrm>
                <a:custGeom>
                  <a:avLst/>
                  <a:gdLst>
                    <a:gd name="connsiteX0" fmla="*/ 106587 w 106587"/>
                    <a:gd name="connsiteY0" fmla="*/ 0 h 274881"/>
                    <a:gd name="connsiteX1" fmla="*/ 0 w 106587"/>
                    <a:gd name="connsiteY1" fmla="*/ 0 h 274881"/>
                    <a:gd name="connsiteX2" fmla="*/ 0 w 106587"/>
                    <a:gd name="connsiteY2" fmla="*/ 274881 h 274881"/>
                    <a:gd name="connsiteX3" fmla="*/ 100977 w 106587"/>
                    <a:gd name="connsiteY3" fmla="*/ 274881 h 274881"/>
                  </a:gdLst>
                  <a:ahLst/>
                  <a:cxnLst>
                    <a:cxn ang="0">
                      <a:pos x="connsiteX0" y="connsiteY0"/>
                    </a:cxn>
                    <a:cxn ang="0">
                      <a:pos x="connsiteX1" y="connsiteY1"/>
                    </a:cxn>
                    <a:cxn ang="0">
                      <a:pos x="connsiteX2" y="connsiteY2"/>
                    </a:cxn>
                    <a:cxn ang="0">
                      <a:pos x="connsiteX3" y="connsiteY3"/>
                    </a:cxn>
                  </a:cxnLst>
                  <a:rect l="l" t="t" r="r" b="b"/>
                  <a:pathLst>
                    <a:path w="106587" h="274881">
                      <a:moveTo>
                        <a:pt x="106587" y="0"/>
                      </a:moveTo>
                      <a:lnTo>
                        <a:pt x="0" y="0"/>
                      </a:lnTo>
                      <a:lnTo>
                        <a:pt x="0" y="274881"/>
                      </a:lnTo>
                      <a:lnTo>
                        <a:pt x="100977" y="274881"/>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2" name="Freeform 11"/>
                <p:cNvSpPr/>
                <p:nvPr/>
              </p:nvSpPr>
              <p:spPr>
                <a:xfrm>
                  <a:off x="3758577" y="3615771"/>
                  <a:ext cx="106586" cy="964398"/>
                </a:xfrm>
                <a:custGeom>
                  <a:avLst/>
                  <a:gdLst>
                    <a:gd name="connsiteX0" fmla="*/ 106586 w 106586"/>
                    <a:gd name="connsiteY0" fmla="*/ 0 h 437566"/>
                    <a:gd name="connsiteX1" fmla="*/ 0 w 106586"/>
                    <a:gd name="connsiteY1" fmla="*/ 0 h 437566"/>
                    <a:gd name="connsiteX2" fmla="*/ 0 w 106586"/>
                    <a:gd name="connsiteY2" fmla="*/ 437566 h 437566"/>
                    <a:gd name="connsiteX3" fmla="*/ 50488 w 106586"/>
                    <a:gd name="connsiteY3" fmla="*/ 437566 h 437566"/>
                  </a:gdLst>
                  <a:ahLst/>
                  <a:cxnLst>
                    <a:cxn ang="0">
                      <a:pos x="connsiteX0" y="connsiteY0"/>
                    </a:cxn>
                    <a:cxn ang="0">
                      <a:pos x="connsiteX1" y="connsiteY1"/>
                    </a:cxn>
                    <a:cxn ang="0">
                      <a:pos x="connsiteX2" y="connsiteY2"/>
                    </a:cxn>
                    <a:cxn ang="0">
                      <a:pos x="connsiteX3" y="connsiteY3"/>
                    </a:cxn>
                  </a:cxnLst>
                  <a:rect l="l" t="t" r="r" b="b"/>
                  <a:pathLst>
                    <a:path w="106586" h="437566">
                      <a:moveTo>
                        <a:pt x="106586" y="0"/>
                      </a:moveTo>
                      <a:lnTo>
                        <a:pt x="0" y="0"/>
                      </a:lnTo>
                      <a:lnTo>
                        <a:pt x="0" y="437566"/>
                      </a:lnTo>
                      <a:lnTo>
                        <a:pt x="50488" y="437566"/>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3" name="Freeform 12"/>
                <p:cNvSpPr/>
                <p:nvPr/>
              </p:nvSpPr>
              <p:spPr>
                <a:xfrm>
                  <a:off x="3719308" y="3337840"/>
                  <a:ext cx="207563" cy="860620"/>
                </a:xfrm>
                <a:custGeom>
                  <a:avLst/>
                  <a:gdLst>
                    <a:gd name="connsiteX0" fmla="*/ 207563 w 207563"/>
                    <a:gd name="connsiteY0" fmla="*/ 0 h 858302"/>
                    <a:gd name="connsiteX1" fmla="*/ 0 w 207563"/>
                    <a:gd name="connsiteY1" fmla="*/ 0 h 858302"/>
                    <a:gd name="connsiteX2" fmla="*/ 0 w 207563"/>
                    <a:gd name="connsiteY2" fmla="*/ 858302 h 858302"/>
                    <a:gd name="connsiteX3" fmla="*/ 0 w 207563"/>
                    <a:gd name="connsiteY3" fmla="*/ 858302 h 858302"/>
                    <a:gd name="connsiteX0" fmla="*/ 207563 w 207563"/>
                    <a:gd name="connsiteY0" fmla="*/ 0 h 858302"/>
                    <a:gd name="connsiteX1" fmla="*/ 0 w 207563"/>
                    <a:gd name="connsiteY1" fmla="*/ 0 h 858302"/>
                    <a:gd name="connsiteX2" fmla="*/ 0 w 207563"/>
                    <a:gd name="connsiteY2" fmla="*/ 858302 h 858302"/>
                    <a:gd name="connsiteX3" fmla="*/ 0 w 207563"/>
                    <a:gd name="connsiteY3" fmla="*/ 858302 h 858302"/>
                    <a:gd name="connsiteX4" fmla="*/ 205 w 207563"/>
                    <a:gd name="connsiteY4" fmla="*/ 850779 h 858302"/>
                    <a:gd name="connsiteX0" fmla="*/ 207563 w 207563"/>
                    <a:gd name="connsiteY0" fmla="*/ 0 h 858302"/>
                    <a:gd name="connsiteX1" fmla="*/ 0 w 207563"/>
                    <a:gd name="connsiteY1" fmla="*/ 0 h 858302"/>
                    <a:gd name="connsiteX2" fmla="*/ 0 w 207563"/>
                    <a:gd name="connsiteY2" fmla="*/ 858302 h 858302"/>
                    <a:gd name="connsiteX3" fmla="*/ 0 w 207563"/>
                    <a:gd name="connsiteY3" fmla="*/ 858302 h 858302"/>
                    <a:gd name="connsiteX4" fmla="*/ 35924 w 207563"/>
                    <a:gd name="connsiteY4" fmla="*/ 850779 h 858302"/>
                    <a:gd name="connsiteX0" fmla="*/ 207563 w 207563"/>
                    <a:gd name="connsiteY0" fmla="*/ 0 h 860620"/>
                    <a:gd name="connsiteX1" fmla="*/ 0 w 207563"/>
                    <a:gd name="connsiteY1" fmla="*/ 0 h 860620"/>
                    <a:gd name="connsiteX2" fmla="*/ 0 w 207563"/>
                    <a:gd name="connsiteY2" fmla="*/ 858302 h 860620"/>
                    <a:gd name="connsiteX3" fmla="*/ 0 w 207563"/>
                    <a:gd name="connsiteY3" fmla="*/ 858302 h 860620"/>
                    <a:gd name="connsiteX4" fmla="*/ 38306 w 207563"/>
                    <a:gd name="connsiteY4" fmla="*/ 860304 h 8606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7563" h="860620">
                      <a:moveTo>
                        <a:pt x="207563" y="0"/>
                      </a:moveTo>
                      <a:lnTo>
                        <a:pt x="0" y="0"/>
                      </a:lnTo>
                      <a:lnTo>
                        <a:pt x="0" y="858302"/>
                      </a:lnTo>
                      <a:lnTo>
                        <a:pt x="0" y="858302"/>
                      </a:lnTo>
                      <a:cubicBezTo>
                        <a:pt x="34" y="857048"/>
                        <a:pt x="38263" y="861871"/>
                        <a:pt x="38306" y="860304"/>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4" name="Freeform 13"/>
                <p:cNvSpPr/>
                <p:nvPr/>
              </p:nvSpPr>
              <p:spPr>
                <a:xfrm>
                  <a:off x="3696869" y="3062960"/>
                  <a:ext cx="173904" cy="695617"/>
                </a:xfrm>
                <a:custGeom>
                  <a:avLst/>
                  <a:gdLst>
                    <a:gd name="connsiteX0" fmla="*/ 173904 w 173904"/>
                    <a:gd name="connsiteY0" fmla="*/ 0 h 695617"/>
                    <a:gd name="connsiteX1" fmla="*/ 0 w 173904"/>
                    <a:gd name="connsiteY1" fmla="*/ 0 h 695617"/>
                    <a:gd name="connsiteX2" fmla="*/ 0 w 173904"/>
                    <a:gd name="connsiteY2" fmla="*/ 695617 h 695617"/>
                    <a:gd name="connsiteX3" fmla="*/ 33659 w 173904"/>
                    <a:gd name="connsiteY3" fmla="*/ 695617 h 695617"/>
                  </a:gdLst>
                  <a:ahLst/>
                  <a:cxnLst>
                    <a:cxn ang="0">
                      <a:pos x="connsiteX0" y="connsiteY0"/>
                    </a:cxn>
                    <a:cxn ang="0">
                      <a:pos x="connsiteX1" y="connsiteY1"/>
                    </a:cxn>
                    <a:cxn ang="0">
                      <a:pos x="connsiteX2" y="connsiteY2"/>
                    </a:cxn>
                    <a:cxn ang="0">
                      <a:pos x="connsiteX3" y="connsiteY3"/>
                    </a:cxn>
                  </a:cxnLst>
                  <a:rect l="l" t="t" r="r" b="b"/>
                  <a:pathLst>
                    <a:path w="173904" h="695617">
                      <a:moveTo>
                        <a:pt x="173904" y="0"/>
                      </a:moveTo>
                      <a:lnTo>
                        <a:pt x="0" y="0"/>
                      </a:lnTo>
                      <a:lnTo>
                        <a:pt x="0" y="695617"/>
                      </a:lnTo>
                      <a:lnTo>
                        <a:pt x="33659" y="695617"/>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5" name="Freeform 14"/>
                <p:cNvSpPr/>
                <p:nvPr/>
              </p:nvSpPr>
              <p:spPr>
                <a:xfrm>
                  <a:off x="3640770" y="1952216"/>
                  <a:ext cx="67317" cy="1469772"/>
                </a:xfrm>
                <a:custGeom>
                  <a:avLst/>
                  <a:gdLst>
                    <a:gd name="connsiteX0" fmla="*/ 72927 w 100976"/>
                    <a:gd name="connsiteY0" fmla="*/ 0 h 1469772"/>
                    <a:gd name="connsiteX1" fmla="*/ 0 w 100976"/>
                    <a:gd name="connsiteY1" fmla="*/ 0 h 1469772"/>
                    <a:gd name="connsiteX2" fmla="*/ 0 w 100976"/>
                    <a:gd name="connsiteY2" fmla="*/ 1469772 h 1469772"/>
                    <a:gd name="connsiteX3" fmla="*/ 100976 w 100976"/>
                    <a:gd name="connsiteY3" fmla="*/ 1469772 h 1469772"/>
                  </a:gdLst>
                  <a:ahLst/>
                  <a:cxnLst>
                    <a:cxn ang="0">
                      <a:pos x="connsiteX0" y="connsiteY0"/>
                    </a:cxn>
                    <a:cxn ang="0">
                      <a:pos x="connsiteX1" y="connsiteY1"/>
                    </a:cxn>
                    <a:cxn ang="0">
                      <a:pos x="connsiteX2" y="connsiteY2"/>
                    </a:cxn>
                    <a:cxn ang="0">
                      <a:pos x="connsiteX3" y="connsiteY3"/>
                    </a:cxn>
                  </a:cxnLst>
                  <a:rect l="l" t="t" r="r" b="b"/>
                  <a:pathLst>
                    <a:path w="100976" h="1469772">
                      <a:moveTo>
                        <a:pt x="72927" y="0"/>
                      </a:moveTo>
                      <a:lnTo>
                        <a:pt x="0" y="0"/>
                      </a:lnTo>
                      <a:lnTo>
                        <a:pt x="0" y="1469772"/>
                      </a:lnTo>
                      <a:lnTo>
                        <a:pt x="100976" y="1469772"/>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6" name="Freeform 15"/>
                <p:cNvSpPr/>
                <p:nvPr/>
              </p:nvSpPr>
              <p:spPr>
                <a:xfrm>
                  <a:off x="3023691" y="2687102"/>
                  <a:ext cx="863911" cy="2300024"/>
                </a:xfrm>
                <a:custGeom>
                  <a:avLst/>
                  <a:gdLst>
                    <a:gd name="connsiteX0" fmla="*/ 617080 w 863911"/>
                    <a:gd name="connsiteY0" fmla="*/ 0 h 2300024"/>
                    <a:gd name="connsiteX1" fmla="*/ 0 w 863911"/>
                    <a:gd name="connsiteY1" fmla="*/ 0 h 2300024"/>
                    <a:gd name="connsiteX2" fmla="*/ 0 w 863911"/>
                    <a:gd name="connsiteY2" fmla="*/ 2300024 h 2300024"/>
                    <a:gd name="connsiteX3" fmla="*/ 863911 w 863911"/>
                    <a:gd name="connsiteY3" fmla="*/ 2300024 h 2300024"/>
                  </a:gdLst>
                  <a:ahLst/>
                  <a:cxnLst>
                    <a:cxn ang="0">
                      <a:pos x="connsiteX0" y="connsiteY0"/>
                    </a:cxn>
                    <a:cxn ang="0">
                      <a:pos x="connsiteX1" y="connsiteY1"/>
                    </a:cxn>
                    <a:cxn ang="0">
                      <a:pos x="connsiteX2" y="connsiteY2"/>
                    </a:cxn>
                    <a:cxn ang="0">
                      <a:pos x="connsiteX3" y="connsiteY3"/>
                    </a:cxn>
                  </a:cxnLst>
                  <a:rect l="l" t="t" r="r" b="b"/>
                  <a:pathLst>
                    <a:path w="863911" h="2300024">
                      <a:moveTo>
                        <a:pt x="617080" y="0"/>
                      </a:moveTo>
                      <a:lnTo>
                        <a:pt x="0" y="0"/>
                      </a:lnTo>
                      <a:lnTo>
                        <a:pt x="0" y="2300024"/>
                      </a:lnTo>
                      <a:lnTo>
                        <a:pt x="863911" y="230002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7" name="Freeform 16"/>
                <p:cNvSpPr/>
                <p:nvPr/>
              </p:nvSpPr>
              <p:spPr>
                <a:xfrm>
                  <a:off x="2866616" y="3837114"/>
                  <a:ext cx="157075" cy="1997095"/>
                </a:xfrm>
                <a:custGeom>
                  <a:avLst/>
                  <a:gdLst>
                    <a:gd name="connsiteX0" fmla="*/ 157075 w 157075"/>
                    <a:gd name="connsiteY0" fmla="*/ 0 h 1997095"/>
                    <a:gd name="connsiteX1" fmla="*/ 0 w 157075"/>
                    <a:gd name="connsiteY1" fmla="*/ 0 h 1997095"/>
                    <a:gd name="connsiteX2" fmla="*/ 0 w 157075"/>
                    <a:gd name="connsiteY2" fmla="*/ 1997095 h 1997095"/>
                    <a:gd name="connsiteX3" fmla="*/ 129026 w 157075"/>
                    <a:gd name="connsiteY3" fmla="*/ 1997095 h 1997095"/>
                  </a:gdLst>
                  <a:ahLst/>
                  <a:cxnLst>
                    <a:cxn ang="0">
                      <a:pos x="connsiteX0" y="connsiteY0"/>
                    </a:cxn>
                    <a:cxn ang="0">
                      <a:pos x="connsiteX1" y="connsiteY1"/>
                    </a:cxn>
                    <a:cxn ang="0">
                      <a:pos x="connsiteX2" y="connsiteY2"/>
                    </a:cxn>
                    <a:cxn ang="0">
                      <a:pos x="connsiteX3" y="connsiteY3"/>
                    </a:cxn>
                  </a:cxnLst>
                  <a:rect l="l" t="t" r="r" b="b"/>
                  <a:pathLst>
                    <a:path w="157075" h="1997095">
                      <a:moveTo>
                        <a:pt x="157075" y="0"/>
                      </a:moveTo>
                      <a:lnTo>
                        <a:pt x="0" y="0"/>
                      </a:lnTo>
                      <a:lnTo>
                        <a:pt x="0" y="1997095"/>
                      </a:lnTo>
                      <a:lnTo>
                        <a:pt x="129026" y="199709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8" name="Freeform 17"/>
                <p:cNvSpPr/>
                <p:nvPr/>
              </p:nvSpPr>
              <p:spPr>
                <a:xfrm>
                  <a:off x="3107838" y="5391033"/>
                  <a:ext cx="813423" cy="415127"/>
                </a:xfrm>
                <a:custGeom>
                  <a:avLst/>
                  <a:gdLst>
                    <a:gd name="connsiteX0" fmla="*/ 493664 w 813423"/>
                    <a:gd name="connsiteY0" fmla="*/ 0 h 415127"/>
                    <a:gd name="connsiteX1" fmla="*/ 0 w 813423"/>
                    <a:gd name="connsiteY1" fmla="*/ 0 h 415127"/>
                    <a:gd name="connsiteX2" fmla="*/ 0 w 813423"/>
                    <a:gd name="connsiteY2" fmla="*/ 415127 h 415127"/>
                    <a:gd name="connsiteX3" fmla="*/ 813423 w 813423"/>
                    <a:gd name="connsiteY3" fmla="*/ 415127 h 415127"/>
                  </a:gdLst>
                  <a:ahLst/>
                  <a:cxnLst>
                    <a:cxn ang="0">
                      <a:pos x="connsiteX0" y="connsiteY0"/>
                    </a:cxn>
                    <a:cxn ang="0">
                      <a:pos x="connsiteX1" y="connsiteY1"/>
                    </a:cxn>
                    <a:cxn ang="0">
                      <a:pos x="connsiteX2" y="connsiteY2"/>
                    </a:cxn>
                    <a:cxn ang="0">
                      <a:pos x="connsiteX3" y="connsiteY3"/>
                    </a:cxn>
                  </a:cxnLst>
                  <a:rect l="l" t="t" r="r" b="b"/>
                  <a:pathLst>
                    <a:path w="813423" h="415127">
                      <a:moveTo>
                        <a:pt x="493664" y="0"/>
                      </a:moveTo>
                      <a:lnTo>
                        <a:pt x="0" y="0"/>
                      </a:lnTo>
                      <a:lnTo>
                        <a:pt x="0" y="415127"/>
                      </a:lnTo>
                      <a:lnTo>
                        <a:pt x="813423" y="415127"/>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19" name="Freeform 18"/>
                <p:cNvSpPr/>
                <p:nvPr/>
              </p:nvSpPr>
              <p:spPr>
                <a:xfrm>
                  <a:off x="3001252" y="5598596"/>
                  <a:ext cx="1211720" cy="482444"/>
                </a:xfrm>
                <a:custGeom>
                  <a:avLst/>
                  <a:gdLst>
                    <a:gd name="connsiteX0" fmla="*/ 100976 w 1211720"/>
                    <a:gd name="connsiteY0" fmla="*/ 0 h 482444"/>
                    <a:gd name="connsiteX1" fmla="*/ 0 w 1211720"/>
                    <a:gd name="connsiteY1" fmla="*/ 0 h 482444"/>
                    <a:gd name="connsiteX2" fmla="*/ 0 w 1211720"/>
                    <a:gd name="connsiteY2" fmla="*/ 482444 h 482444"/>
                    <a:gd name="connsiteX3" fmla="*/ 1211720 w 1211720"/>
                    <a:gd name="connsiteY3" fmla="*/ 482444 h 482444"/>
                  </a:gdLst>
                  <a:ahLst/>
                  <a:cxnLst>
                    <a:cxn ang="0">
                      <a:pos x="connsiteX0" y="connsiteY0"/>
                    </a:cxn>
                    <a:cxn ang="0">
                      <a:pos x="connsiteX1" y="connsiteY1"/>
                    </a:cxn>
                    <a:cxn ang="0">
                      <a:pos x="connsiteX2" y="connsiteY2"/>
                    </a:cxn>
                    <a:cxn ang="0">
                      <a:pos x="connsiteX3" y="connsiteY3"/>
                    </a:cxn>
                  </a:cxnLst>
                  <a:rect l="l" t="t" r="r" b="b"/>
                  <a:pathLst>
                    <a:path w="1211720" h="482444">
                      <a:moveTo>
                        <a:pt x="100976" y="0"/>
                      </a:moveTo>
                      <a:lnTo>
                        <a:pt x="0" y="0"/>
                      </a:lnTo>
                      <a:lnTo>
                        <a:pt x="0" y="482444"/>
                      </a:lnTo>
                      <a:lnTo>
                        <a:pt x="1211720" y="48244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21" name="Straight Connector 20"/>
                <p:cNvCxnSpPr/>
                <p:nvPr/>
              </p:nvCxnSpPr>
              <p:spPr>
                <a:xfrm>
                  <a:off x="3595892" y="5250788"/>
                  <a:ext cx="0" cy="2804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2350513" y="4841271"/>
                  <a:ext cx="510493" cy="1997095"/>
                </a:xfrm>
                <a:custGeom>
                  <a:avLst/>
                  <a:gdLst>
                    <a:gd name="connsiteX0" fmla="*/ 510493 w 510493"/>
                    <a:gd name="connsiteY0" fmla="*/ 0 h 1997095"/>
                    <a:gd name="connsiteX1" fmla="*/ 0 w 510493"/>
                    <a:gd name="connsiteY1" fmla="*/ 0 h 1997095"/>
                    <a:gd name="connsiteX2" fmla="*/ 0 w 510493"/>
                    <a:gd name="connsiteY2" fmla="*/ 1997095 h 1997095"/>
                  </a:gdLst>
                  <a:ahLst/>
                  <a:cxnLst>
                    <a:cxn ang="0">
                      <a:pos x="connsiteX0" y="connsiteY0"/>
                    </a:cxn>
                    <a:cxn ang="0">
                      <a:pos x="connsiteX1" y="connsiteY1"/>
                    </a:cxn>
                    <a:cxn ang="0">
                      <a:pos x="connsiteX2" y="connsiteY2"/>
                    </a:cxn>
                  </a:cxnLst>
                  <a:rect l="l" t="t" r="r" b="b"/>
                  <a:pathLst>
                    <a:path w="510493" h="1997095">
                      <a:moveTo>
                        <a:pt x="510493" y="0"/>
                      </a:moveTo>
                      <a:lnTo>
                        <a:pt x="0" y="0"/>
                      </a:lnTo>
                      <a:lnTo>
                        <a:pt x="0" y="1997095"/>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cxnSp>
              <p:nvCxnSpPr>
                <p:cNvPr id="28" name="Straight Connector 27"/>
                <p:cNvCxnSpPr/>
                <p:nvPr/>
              </p:nvCxnSpPr>
              <p:spPr>
                <a:xfrm rot="16200000">
                  <a:off x="3776664" y="4013647"/>
                  <a:ext cx="0" cy="457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2848541" y="1495989"/>
                <a:ext cx="3334567" cy="400110"/>
              </a:xfrm>
              <a:prstGeom prst="rect">
                <a:avLst/>
              </a:prstGeom>
              <a:noFill/>
            </p:spPr>
            <p:txBody>
              <a:bodyPr wrap="none" rtlCol="0">
                <a:spAutoFit/>
              </a:bodyPr>
              <a:lstStyle/>
              <a:p>
                <a:pPr>
                  <a:tabLst>
                    <a:tab pos="2286000" algn="l"/>
                  </a:tabLst>
                </a:pPr>
                <a:r>
                  <a:rPr lang="en-US" sz="2000" i="1" dirty="0" smtClean="0"/>
                  <a:t>O. monogona	</a:t>
                </a:r>
                <a:r>
                  <a:rPr lang="en-US" sz="2000" dirty="0" smtClean="0"/>
                  <a:t>legume</a:t>
                </a:r>
                <a:endParaRPr lang="en-US" sz="2000" dirty="0"/>
              </a:p>
            </p:txBody>
          </p:sp>
          <p:sp>
            <p:nvSpPr>
              <p:cNvPr id="32" name="TextBox 31"/>
              <p:cNvSpPr txBox="1"/>
              <p:nvPr/>
            </p:nvSpPr>
            <p:spPr>
              <a:xfrm>
                <a:off x="2848541" y="1781260"/>
                <a:ext cx="3390672" cy="400110"/>
              </a:xfrm>
              <a:prstGeom prst="rect">
                <a:avLst/>
              </a:prstGeom>
              <a:noFill/>
            </p:spPr>
            <p:txBody>
              <a:bodyPr wrap="none" rtlCol="0">
                <a:spAutoFit/>
              </a:bodyPr>
              <a:lstStyle/>
              <a:p>
                <a:pPr>
                  <a:tabLst>
                    <a:tab pos="2286000" algn="l"/>
                  </a:tabLst>
                </a:pPr>
                <a:r>
                  <a:rPr lang="en-US" sz="2000" i="1" dirty="0" smtClean="0"/>
                  <a:t>O. </a:t>
                </a:r>
                <a:r>
                  <a:rPr lang="en-US" sz="2000" i="1" dirty="0"/>
                  <a:t>c</a:t>
                </a:r>
                <a:r>
                  <a:rPr lang="en-US" sz="2000" i="1" dirty="0" smtClean="0"/>
                  <a:t>ontinuatalis	</a:t>
                </a:r>
                <a:r>
                  <a:rPr lang="en-US" sz="2000" dirty="0" smtClean="0"/>
                  <a:t>grasses</a:t>
                </a:r>
                <a:endParaRPr lang="en-US" sz="2000" dirty="0"/>
              </a:p>
            </p:txBody>
          </p:sp>
          <p:sp>
            <p:nvSpPr>
              <p:cNvPr id="33" name="TextBox 32"/>
              <p:cNvSpPr txBox="1"/>
              <p:nvPr/>
            </p:nvSpPr>
            <p:spPr>
              <a:xfrm>
                <a:off x="2848541" y="2066532"/>
                <a:ext cx="3390672" cy="400110"/>
              </a:xfrm>
              <a:prstGeom prst="rect">
                <a:avLst/>
              </a:prstGeom>
              <a:noFill/>
            </p:spPr>
            <p:txBody>
              <a:bodyPr wrap="none" rtlCol="0">
                <a:spAutoFit/>
              </a:bodyPr>
              <a:lstStyle/>
              <a:p>
                <a:pPr>
                  <a:tabLst>
                    <a:tab pos="2286000" algn="l"/>
                  </a:tabLst>
                </a:pPr>
                <a:r>
                  <a:rPr lang="en-US" sz="2000" i="1" dirty="0" smtClean="0"/>
                  <a:t>O. demaratalis	</a:t>
                </a:r>
                <a:r>
                  <a:rPr lang="en-US" sz="2000" dirty="0" smtClean="0"/>
                  <a:t>grasses</a:t>
                </a:r>
                <a:endParaRPr lang="en-US" sz="2000" dirty="0"/>
              </a:p>
            </p:txBody>
          </p:sp>
          <p:sp>
            <p:nvSpPr>
              <p:cNvPr id="34" name="TextBox 33"/>
              <p:cNvSpPr txBox="1"/>
              <p:nvPr/>
            </p:nvSpPr>
            <p:spPr>
              <a:xfrm>
                <a:off x="2848541" y="2455499"/>
                <a:ext cx="2994731" cy="400110"/>
              </a:xfrm>
              <a:prstGeom prst="rect">
                <a:avLst/>
              </a:prstGeom>
              <a:noFill/>
            </p:spPr>
            <p:txBody>
              <a:bodyPr wrap="none" rtlCol="0">
                <a:spAutoFit/>
              </a:bodyPr>
              <a:lstStyle/>
              <a:p>
                <a:pPr>
                  <a:tabLst>
                    <a:tab pos="2286000" algn="l"/>
                  </a:tabLst>
                </a:pPr>
                <a:r>
                  <a:rPr lang="en-US" sz="2000" i="1" dirty="0" smtClean="0"/>
                  <a:t>O. monogramma	</a:t>
                </a:r>
                <a:r>
                  <a:rPr lang="en-US" sz="2000" dirty="0" smtClean="0"/>
                  <a:t>lilies</a:t>
                </a:r>
                <a:endParaRPr lang="en-US" sz="2000" dirty="0"/>
              </a:p>
            </p:txBody>
          </p:sp>
          <p:sp>
            <p:nvSpPr>
              <p:cNvPr id="35" name="TextBox 34"/>
              <p:cNvSpPr txBox="1"/>
              <p:nvPr/>
            </p:nvSpPr>
            <p:spPr>
              <a:xfrm>
                <a:off x="2848541" y="2863318"/>
                <a:ext cx="3390672" cy="400110"/>
              </a:xfrm>
              <a:prstGeom prst="rect">
                <a:avLst/>
              </a:prstGeom>
              <a:noFill/>
            </p:spPr>
            <p:txBody>
              <a:bodyPr wrap="none" rtlCol="0">
                <a:spAutoFit/>
              </a:bodyPr>
              <a:lstStyle/>
              <a:p>
                <a:pPr>
                  <a:tabLst>
                    <a:tab pos="2286000" algn="l"/>
                  </a:tabLst>
                </a:pPr>
                <a:r>
                  <a:rPr lang="en-US" sz="2000" i="1" dirty="0" smtClean="0"/>
                  <a:t>O. </a:t>
                </a:r>
                <a:r>
                  <a:rPr lang="en-US" sz="2000" i="1" dirty="0"/>
                  <a:t>a</a:t>
                </a:r>
                <a:r>
                  <a:rPr lang="en-US" sz="2000" i="1" dirty="0" smtClean="0"/>
                  <a:t>ccepta	</a:t>
                </a:r>
                <a:r>
                  <a:rPr lang="en-US" sz="2000" dirty="0" smtClean="0"/>
                  <a:t>grasses</a:t>
                </a:r>
                <a:endParaRPr lang="en-US" sz="2000" dirty="0"/>
              </a:p>
            </p:txBody>
          </p:sp>
          <p:sp>
            <p:nvSpPr>
              <p:cNvPr id="36" name="TextBox 35"/>
              <p:cNvSpPr txBox="1"/>
              <p:nvPr/>
            </p:nvSpPr>
            <p:spPr>
              <a:xfrm>
                <a:off x="2848541" y="3148589"/>
                <a:ext cx="3390672" cy="400110"/>
              </a:xfrm>
              <a:prstGeom prst="rect">
                <a:avLst/>
              </a:prstGeom>
              <a:noFill/>
            </p:spPr>
            <p:txBody>
              <a:bodyPr wrap="none" rtlCol="0">
                <a:spAutoFit/>
              </a:bodyPr>
              <a:lstStyle/>
              <a:p>
                <a:pPr>
                  <a:tabLst>
                    <a:tab pos="2286000" algn="l"/>
                  </a:tabLst>
                </a:pPr>
                <a:r>
                  <a:rPr lang="en-US" sz="2000" i="1" dirty="0" smtClean="0"/>
                  <a:t>O. localis	</a:t>
                </a:r>
                <a:r>
                  <a:rPr lang="en-US" sz="2000" dirty="0" smtClean="0"/>
                  <a:t>grasses</a:t>
                </a:r>
                <a:endParaRPr lang="en-US" sz="2000" dirty="0"/>
              </a:p>
            </p:txBody>
          </p:sp>
          <p:sp>
            <p:nvSpPr>
              <p:cNvPr id="37" name="TextBox 36"/>
              <p:cNvSpPr txBox="1"/>
              <p:nvPr/>
            </p:nvSpPr>
            <p:spPr>
              <a:xfrm>
                <a:off x="2848541" y="3415006"/>
                <a:ext cx="3320140" cy="400110"/>
              </a:xfrm>
              <a:prstGeom prst="rect">
                <a:avLst/>
              </a:prstGeom>
              <a:noFill/>
            </p:spPr>
            <p:txBody>
              <a:bodyPr wrap="none" rtlCol="0">
                <a:spAutoFit/>
              </a:bodyPr>
              <a:lstStyle/>
              <a:p>
                <a:pPr>
                  <a:tabLst>
                    <a:tab pos="2286000" algn="l"/>
                  </a:tabLst>
                </a:pPr>
                <a:r>
                  <a:rPr lang="en-US" sz="2000" i="1" dirty="0" smtClean="0"/>
                  <a:t>O. antidoxa	</a:t>
                </a:r>
                <a:r>
                  <a:rPr lang="en-US" sz="2000" dirty="0" smtClean="0"/>
                  <a:t>sedges</a:t>
                </a:r>
                <a:endParaRPr lang="en-US" sz="2000" dirty="0"/>
              </a:p>
            </p:txBody>
          </p:sp>
          <p:sp>
            <p:nvSpPr>
              <p:cNvPr id="38" name="TextBox 37"/>
              <p:cNvSpPr txBox="1"/>
              <p:nvPr/>
            </p:nvSpPr>
            <p:spPr>
              <a:xfrm>
                <a:off x="2848541" y="3681424"/>
                <a:ext cx="3320140" cy="400110"/>
              </a:xfrm>
              <a:prstGeom prst="rect">
                <a:avLst/>
              </a:prstGeom>
              <a:noFill/>
            </p:spPr>
            <p:txBody>
              <a:bodyPr wrap="none" rtlCol="0">
                <a:spAutoFit/>
              </a:bodyPr>
              <a:lstStyle/>
              <a:p>
                <a:pPr>
                  <a:tabLst>
                    <a:tab pos="2286000" algn="l"/>
                  </a:tabLst>
                </a:pPr>
                <a:r>
                  <a:rPr lang="en-US" sz="2000" i="1" dirty="0" smtClean="0"/>
                  <a:t>O. anastrepta	</a:t>
                </a:r>
                <a:r>
                  <a:rPr lang="en-US" sz="2000" dirty="0" smtClean="0"/>
                  <a:t>sedges</a:t>
                </a:r>
                <a:endParaRPr lang="en-US" sz="2000" dirty="0"/>
              </a:p>
            </p:txBody>
          </p:sp>
          <p:sp>
            <p:nvSpPr>
              <p:cNvPr id="39" name="TextBox 38"/>
              <p:cNvSpPr txBox="1"/>
              <p:nvPr/>
            </p:nvSpPr>
            <p:spPr>
              <a:xfrm>
                <a:off x="2848541" y="4221724"/>
                <a:ext cx="2994731" cy="400110"/>
              </a:xfrm>
              <a:prstGeom prst="rect">
                <a:avLst/>
              </a:prstGeom>
              <a:noFill/>
            </p:spPr>
            <p:txBody>
              <a:bodyPr wrap="none" rtlCol="0">
                <a:spAutoFit/>
              </a:bodyPr>
              <a:lstStyle/>
              <a:p>
                <a:pPr>
                  <a:tabLst>
                    <a:tab pos="2286000" algn="l"/>
                  </a:tabLst>
                </a:pPr>
                <a:r>
                  <a:rPr lang="en-US" sz="2000" i="1" dirty="0" smtClean="0"/>
                  <a:t>O. scotaea	</a:t>
                </a:r>
                <a:r>
                  <a:rPr lang="en-US" sz="2000" dirty="0" smtClean="0"/>
                  <a:t>lilies</a:t>
                </a:r>
                <a:endParaRPr lang="en-US" sz="2000" dirty="0"/>
              </a:p>
            </p:txBody>
          </p:sp>
          <p:sp>
            <p:nvSpPr>
              <p:cNvPr id="40" name="TextBox 39"/>
              <p:cNvSpPr txBox="1"/>
              <p:nvPr/>
            </p:nvSpPr>
            <p:spPr>
              <a:xfrm>
                <a:off x="2631276" y="4784043"/>
                <a:ext cx="2863284" cy="707886"/>
              </a:xfrm>
              <a:prstGeom prst="rect">
                <a:avLst/>
              </a:prstGeom>
              <a:noFill/>
            </p:spPr>
            <p:txBody>
              <a:bodyPr wrap="none" rtlCol="0">
                <a:spAutoFit/>
              </a:bodyPr>
              <a:lstStyle/>
              <a:p>
                <a:r>
                  <a:rPr lang="en-US" sz="2000" i="1" dirty="0" smtClean="0"/>
                  <a:t>O. poeonalis </a:t>
                </a:r>
                <a:r>
                  <a:rPr lang="en-US" sz="2000" dirty="0" smtClean="0"/>
                  <a:t>(</a:t>
                </a:r>
                <a:r>
                  <a:rPr lang="en-US" sz="2000" dirty="0"/>
                  <a:t>Australia)</a:t>
                </a:r>
              </a:p>
              <a:p>
                <a:endParaRPr lang="en-US" sz="2000" i="1" dirty="0"/>
              </a:p>
            </p:txBody>
          </p:sp>
          <p:sp>
            <p:nvSpPr>
              <p:cNvPr id="41" name="TextBox 40"/>
              <p:cNvSpPr txBox="1"/>
              <p:nvPr/>
            </p:nvSpPr>
            <p:spPr>
              <a:xfrm>
                <a:off x="2282259" y="5160200"/>
                <a:ext cx="3034805" cy="400110"/>
              </a:xfrm>
              <a:prstGeom prst="rect">
                <a:avLst/>
              </a:prstGeom>
              <a:noFill/>
            </p:spPr>
            <p:txBody>
              <a:bodyPr wrap="none" rtlCol="0">
                <a:spAutoFit/>
              </a:bodyPr>
              <a:lstStyle/>
              <a:p>
                <a:r>
                  <a:rPr lang="en-US" sz="2000" i="1" dirty="0" smtClean="0"/>
                  <a:t>O. diemenalis </a:t>
                </a:r>
                <a:r>
                  <a:rPr lang="en-US" sz="2000" dirty="0" smtClean="0"/>
                  <a:t>(Australia)</a:t>
                </a:r>
                <a:endParaRPr lang="en-US" sz="2000" dirty="0"/>
              </a:p>
            </p:txBody>
          </p:sp>
          <p:sp>
            <p:nvSpPr>
              <p:cNvPr id="42" name="TextBox 41"/>
              <p:cNvSpPr txBox="1"/>
              <p:nvPr/>
            </p:nvSpPr>
            <p:spPr>
              <a:xfrm>
                <a:off x="2882546" y="5549817"/>
                <a:ext cx="2562176" cy="400110"/>
              </a:xfrm>
              <a:prstGeom prst="rect">
                <a:avLst/>
              </a:prstGeom>
              <a:noFill/>
            </p:spPr>
            <p:txBody>
              <a:bodyPr wrap="none" rtlCol="0">
                <a:spAutoFit/>
              </a:bodyPr>
              <a:lstStyle/>
              <a:p>
                <a:r>
                  <a:rPr lang="en-US" sz="2000" i="1" dirty="0" smtClean="0"/>
                  <a:t>O. indicata</a:t>
                </a:r>
                <a:r>
                  <a:rPr lang="en-US" sz="2000" dirty="0" smtClean="0"/>
                  <a:t> (SE Asia)</a:t>
                </a:r>
                <a:endParaRPr lang="en-US" sz="2000" i="1" dirty="0"/>
              </a:p>
            </p:txBody>
          </p:sp>
          <p:sp>
            <p:nvSpPr>
              <p:cNvPr id="43" name="TextBox 42"/>
              <p:cNvSpPr txBox="1"/>
              <p:nvPr/>
            </p:nvSpPr>
            <p:spPr>
              <a:xfrm>
                <a:off x="3168204" y="5844490"/>
                <a:ext cx="4087979" cy="400110"/>
              </a:xfrm>
              <a:prstGeom prst="rect">
                <a:avLst/>
              </a:prstGeom>
              <a:noFill/>
            </p:spPr>
            <p:txBody>
              <a:bodyPr wrap="none" rtlCol="0">
                <a:spAutoFit/>
              </a:bodyPr>
              <a:lstStyle/>
              <a:p>
                <a:r>
                  <a:rPr lang="en-US" sz="2000" i="1" dirty="0" smtClean="0"/>
                  <a:t>Omiodes sp</a:t>
                </a:r>
                <a:r>
                  <a:rPr lang="en-US" sz="2000" i="1" dirty="0"/>
                  <a:t>. </a:t>
                </a:r>
                <a:r>
                  <a:rPr lang="en-US" sz="2000" dirty="0"/>
                  <a:t>(Papua New </a:t>
                </a:r>
                <a:r>
                  <a:rPr lang="en-US" sz="2000" dirty="0" smtClean="0"/>
                  <a:t>Guinea)</a:t>
                </a:r>
                <a:endParaRPr lang="en-US" sz="2000" dirty="0"/>
              </a:p>
            </p:txBody>
          </p:sp>
          <p:sp>
            <p:nvSpPr>
              <p:cNvPr id="44" name="TextBox 43"/>
              <p:cNvSpPr txBox="1"/>
              <p:nvPr/>
            </p:nvSpPr>
            <p:spPr>
              <a:xfrm>
                <a:off x="2848541" y="3937520"/>
                <a:ext cx="3320140" cy="400110"/>
              </a:xfrm>
              <a:prstGeom prst="rect">
                <a:avLst/>
              </a:prstGeom>
              <a:noFill/>
            </p:spPr>
            <p:txBody>
              <a:bodyPr wrap="none" rtlCol="0">
                <a:spAutoFit/>
              </a:bodyPr>
              <a:lstStyle/>
              <a:p>
                <a:pPr>
                  <a:tabLst>
                    <a:tab pos="2286000" algn="l"/>
                  </a:tabLst>
                </a:pPr>
                <a:r>
                  <a:rPr lang="en-US" sz="2000" i="1" dirty="0" smtClean="0"/>
                  <a:t>O. </a:t>
                </a:r>
                <a:r>
                  <a:rPr lang="en-US" sz="2000" i="1" dirty="0"/>
                  <a:t>a</a:t>
                </a:r>
                <a:r>
                  <a:rPr lang="en-US" sz="2000" i="1" dirty="0" smtClean="0"/>
                  <a:t>nastreptoides	</a:t>
                </a:r>
                <a:r>
                  <a:rPr lang="en-US" sz="2000" dirty="0" smtClean="0"/>
                  <a:t>sedges</a:t>
                </a:r>
                <a:endParaRPr lang="en-US" sz="2000" dirty="0"/>
              </a:p>
            </p:txBody>
          </p:sp>
          <p:sp>
            <p:nvSpPr>
              <p:cNvPr id="45" name="TextBox 44"/>
              <p:cNvSpPr txBox="1"/>
              <p:nvPr/>
            </p:nvSpPr>
            <p:spPr>
              <a:xfrm>
                <a:off x="2848541" y="4517010"/>
                <a:ext cx="3177473" cy="400110"/>
              </a:xfrm>
              <a:prstGeom prst="rect">
                <a:avLst/>
              </a:prstGeom>
              <a:noFill/>
            </p:spPr>
            <p:txBody>
              <a:bodyPr wrap="none" rtlCol="0">
                <a:spAutoFit/>
              </a:bodyPr>
              <a:lstStyle/>
              <a:p>
                <a:pPr>
                  <a:tabLst>
                    <a:tab pos="2286000" algn="l"/>
                  </a:tabLst>
                </a:pPr>
                <a:r>
                  <a:rPr lang="en-US" sz="2000" i="1" dirty="0" smtClean="0"/>
                  <a:t>O. blackburni	</a:t>
                </a:r>
                <a:r>
                  <a:rPr lang="en-US" sz="2000" dirty="0" smtClean="0"/>
                  <a:t>palms</a:t>
                </a:r>
                <a:endParaRPr lang="en-US" sz="2000" dirty="0"/>
              </a:p>
            </p:txBody>
          </p:sp>
        </p:grpSp>
        <p:sp>
          <p:nvSpPr>
            <p:cNvPr id="50" name="Rectangle 49"/>
            <p:cNvSpPr/>
            <p:nvPr/>
          </p:nvSpPr>
          <p:spPr>
            <a:xfrm>
              <a:off x="1003067" y="2224025"/>
              <a:ext cx="1454244" cy="461665"/>
            </a:xfrm>
            <a:prstGeom prst="rect">
              <a:avLst/>
            </a:prstGeom>
          </p:spPr>
          <p:txBody>
            <a:bodyPr wrap="none">
              <a:spAutoFit/>
            </a:bodyPr>
            <a:lstStyle/>
            <a:p>
              <a:pPr algn="ctr"/>
              <a:r>
                <a:rPr lang="en-US" dirty="0" smtClean="0"/>
                <a:t>Hawaiian</a:t>
              </a:r>
              <a:endParaRPr lang="en-US" dirty="0"/>
            </a:p>
          </p:txBody>
        </p:sp>
      </p:grpSp>
      <p:sp>
        <p:nvSpPr>
          <p:cNvPr id="46" name="Right Brace 45"/>
          <p:cNvSpPr/>
          <p:nvPr/>
        </p:nvSpPr>
        <p:spPr>
          <a:xfrm>
            <a:off x="7225037" y="1202928"/>
            <a:ext cx="196645" cy="1306711"/>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8" name="Right Brace 47"/>
          <p:cNvSpPr/>
          <p:nvPr/>
        </p:nvSpPr>
        <p:spPr>
          <a:xfrm>
            <a:off x="7225037" y="2581455"/>
            <a:ext cx="196645" cy="2027699"/>
          </a:xfrm>
          <a:prstGeom prst="rightBrace">
            <a:avLst/>
          </a:prstGeom>
          <a:ln w="38100">
            <a:solidFill>
              <a:srgbClr val="FFFF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25" name="Straight Connector 24"/>
          <p:cNvCxnSpPr/>
          <p:nvPr/>
        </p:nvCxnSpPr>
        <p:spPr>
          <a:xfrm flipH="1">
            <a:off x="2331991" y="2548095"/>
            <a:ext cx="5367365" cy="0"/>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52" name="Left Arrow 51"/>
          <p:cNvSpPr/>
          <p:nvPr/>
        </p:nvSpPr>
        <p:spPr>
          <a:xfrm>
            <a:off x="6395334" y="4438901"/>
            <a:ext cx="822960"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Rectangle 52"/>
          <p:cNvSpPr/>
          <p:nvPr/>
        </p:nvSpPr>
        <p:spPr>
          <a:xfrm>
            <a:off x="7303698" y="4308426"/>
            <a:ext cx="1401346" cy="461665"/>
          </a:xfrm>
          <a:prstGeom prst="rect">
            <a:avLst/>
          </a:prstGeom>
        </p:spPr>
        <p:txBody>
          <a:bodyPr wrap="none">
            <a:spAutoFit/>
          </a:bodyPr>
          <a:lstStyle/>
          <a:p>
            <a:r>
              <a:rPr lang="en-US" dirty="0" smtClean="0"/>
              <a:t>Bananas</a:t>
            </a:r>
            <a:endParaRPr lang="en-US" dirty="0"/>
          </a:p>
        </p:txBody>
      </p:sp>
      <p:sp>
        <p:nvSpPr>
          <p:cNvPr id="54" name="Left Arrow 53"/>
          <p:cNvSpPr/>
          <p:nvPr/>
        </p:nvSpPr>
        <p:spPr>
          <a:xfrm>
            <a:off x="6389914" y="1528062"/>
            <a:ext cx="822960"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Left Arrow 54"/>
          <p:cNvSpPr/>
          <p:nvPr/>
        </p:nvSpPr>
        <p:spPr>
          <a:xfrm>
            <a:off x="6389914" y="1816828"/>
            <a:ext cx="822960"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Left Arrow 56"/>
          <p:cNvSpPr/>
          <p:nvPr/>
        </p:nvSpPr>
        <p:spPr>
          <a:xfrm>
            <a:off x="6389914" y="2958546"/>
            <a:ext cx="822960"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Left Arrow 57"/>
          <p:cNvSpPr/>
          <p:nvPr/>
        </p:nvSpPr>
        <p:spPr>
          <a:xfrm>
            <a:off x="6389914" y="2250726"/>
            <a:ext cx="822960"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Left Arrow 58"/>
          <p:cNvSpPr/>
          <p:nvPr/>
        </p:nvSpPr>
        <p:spPr>
          <a:xfrm>
            <a:off x="6389914" y="4123947"/>
            <a:ext cx="822960"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 name="Straight Arrow Connector 59"/>
          <p:cNvCxnSpPr/>
          <p:nvPr/>
        </p:nvCxnSpPr>
        <p:spPr>
          <a:xfrm>
            <a:off x="2222185" y="3987340"/>
            <a:ext cx="445936" cy="408774"/>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6969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right)">
                                      <p:cBhvr>
                                        <p:cTn id="14" dur="500"/>
                                        <p:tgtEl>
                                          <p:spTgt spid="46"/>
                                        </p:tgtEl>
                                      </p:cBhvr>
                                    </p:animEffect>
                                  </p:childTnLst>
                                </p:cTn>
                              </p:par>
                              <p:par>
                                <p:cTn id="15" presetID="22" presetClass="entr" presetSubtype="2"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wipe(right)">
                                      <p:cBhvr>
                                        <p:cTn id="17" dur="500"/>
                                        <p:tgtEl>
                                          <p:spTgt spid="48"/>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outVertical)">
                                      <p:cBhvr>
                                        <p:cTn id="21" dur="1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54"/>
                                        </p:tgtEl>
                                        <p:attrNameLst>
                                          <p:attrName>style.visibility</p:attrName>
                                        </p:attrNameLst>
                                      </p:cBhvr>
                                      <p:to>
                                        <p:strVal val="visible"/>
                                      </p:to>
                                    </p:set>
                                    <p:animEffect transition="in" filter="wipe(right)">
                                      <p:cBhvr>
                                        <p:cTn id="26" dur="500"/>
                                        <p:tgtEl>
                                          <p:spTgt spid="54"/>
                                        </p:tgtEl>
                                      </p:cBhvr>
                                    </p:animEffect>
                                  </p:childTnLst>
                                </p:cTn>
                              </p:par>
                              <p:par>
                                <p:cTn id="27" presetID="22" presetClass="entr" presetSubtype="2" fill="hold" grpId="0" nodeType="withEffect">
                                  <p:stCondLst>
                                    <p:cond delay="0"/>
                                  </p:stCondLst>
                                  <p:childTnLst>
                                    <p:set>
                                      <p:cBhvr>
                                        <p:cTn id="28" dur="1" fill="hold">
                                          <p:stCondLst>
                                            <p:cond delay="0"/>
                                          </p:stCondLst>
                                        </p:cTn>
                                        <p:tgtEl>
                                          <p:spTgt spid="55"/>
                                        </p:tgtEl>
                                        <p:attrNameLst>
                                          <p:attrName>style.visibility</p:attrName>
                                        </p:attrNameLst>
                                      </p:cBhvr>
                                      <p:to>
                                        <p:strVal val="visible"/>
                                      </p:to>
                                    </p:set>
                                    <p:animEffect transition="in" filter="wipe(right)">
                                      <p:cBhvr>
                                        <p:cTn id="29" dur="500"/>
                                        <p:tgtEl>
                                          <p:spTgt spid="55"/>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right)">
                                      <p:cBhvr>
                                        <p:cTn id="32" dur="500"/>
                                        <p:tgtEl>
                                          <p:spTgt spid="57"/>
                                        </p:tgtEl>
                                      </p:cBhvr>
                                    </p:animEffect>
                                  </p:childTnLst>
                                </p:cTn>
                              </p:par>
                              <p:par>
                                <p:cTn id="33" presetID="22" presetClass="entr" presetSubtype="2" fill="hold" grpId="1"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wipe(right)">
                                      <p:cBhvr>
                                        <p:cTn id="35" dur="500"/>
                                        <p:tgtEl>
                                          <p:spTgt spid="4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xit" presetSubtype="8" fill="hold" grpId="1" nodeType="clickEffect">
                                  <p:stCondLst>
                                    <p:cond delay="0"/>
                                  </p:stCondLst>
                                  <p:childTnLst>
                                    <p:animEffect transition="out" filter="wipe(left)">
                                      <p:cBhvr>
                                        <p:cTn id="39" dur="500"/>
                                        <p:tgtEl>
                                          <p:spTgt spid="54"/>
                                        </p:tgtEl>
                                      </p:cBhvr>
                                    </p:animEffect>
                                    <p:set>
                                      <p:cBhvr>
                                        <p:cTn id="40" dur="1" fill="hold">
                                          <p:stCondLst>
                                            <p:cond delay="499"/>
                                          </p:stCondLst>
                                        </p:cTn>
                                        <p:tgtEl>
                                          <p:spTgt spid="54"/>
                                        </p:tgtEl>
                                        <p:attrNameLst>
                                          <p:attrName>style.visibility</p:attrName>
                                        </p:attrNameLst>
                                      </p:cBhvr>
                                      <p:to>
                                        <p:strVal val="hidden"/>
                                      </p:to>
                                    </p:set>
                                  </p:childTnLst>
                                </p:cTn>
                              </p:par>
                              <p:par>
                                <p:cTn id="41" presetID="22" presetClass="exit" presetSubtype="8" fill="hold" grpId="1" nodeType="withEffect">
                                  <p:stCondLst>
                                    <p:cond delay="0"/>
                                  </p:stCondLst>
                                  <p:childTnLst>
                                    <p:animEffect transition="out" filter="wipe(left)">
                                      <p:cBhvr>
                                        <p:cTn id="42" dur="500"/>
                                        <p:tgtEl>
                                          <p:spTgt spid="55"/>
                                        </p:tgtEl>
                                      </p:cBhvr>
                                    </p:animEffect>
                                    <p:set>
                                      <p:cBhvr>
                                        <p:cTn id="43" dur="1" fill="hold">
                                          <p:stCondLst>
                                            <p:cond delay="499"/>
                                          </p:stCondLst>
                                        </p:cTn>
                                        <p:tgtEl>
                                          <p:spTgt spid="55"/>
                                        </p:tgtEl>
                                        <p:attrNameLst>
                                          <p:attrName>style.visibility</p:attrName>
                                        </p:attrNameLst>
                                      </p:cBhvr>
                                      <p:to>
                                        <p:strVal val="hidden"/>
                                      </p:to>
                                    </p:set>
                                  </p:childTnLst>
                                </p:cTn>
                              </p:par>
                              <p:par>
                                <p:cTn id="44" presetID="22" presetClass="exit" presetSubtype="8" fill="hold" grpId="1" nodeType="withEffect">
                                  <p:stCondLst>
                                    <p:cond delay="0"/>
                                  </p:stCondLst>
                                  <p:childTnLst>
                                    <p:animEffect transition="out" filter="wipe(left)">
                                      <p:cBhvr>
                                        <p:cTn id="45" dur="500"/>
                                        <p:tgtEl>
                                          <p:spTgt spid="57"/>
                                        </p:tgtEl>
                                      </p:cBhvr>
                                    </p:animEffect>
                                    <p:set>
                                      <p:cBhvr>
                                        <p:cTn id="46" dur="1" fill="hold">
                                          <p:stCondLst>
                                            <p:cond delay="499"/>
                                          </p:stCondLst>
                                        </p:cTn>
                                        <p:tgtEl>
                                          <p:spTgt spid="57"/>
                                        </p:tgtEl>
                                        <p:attrNameLst>
                                          <p:attrName>style.visibility</p:attrName>
                                        </p:attrNameLst>
                                      </p:cBhvr>
                                      <p:to>
                                        <p:strVal val="hidden"/>
                                      </p:to>
                                    </p:set>
                                  </p:childTnLst>
                                </p:cTn>
                              </p:par>
                              <p:par>
                                <p:cTn id="47" presetID="22" presetClass="exit" presetSubtype="8" fill="hold" grpId="2" nodeType="withEffect">
                                  <p:stCondLst>
                                    <p:cond delay="0"/>
                                  </p:stCondLst>
                                  <p:childTnLst>
                                    <p:animEffect transition="out" filter="wipe(left)">
                                      <p:cBhvr>
                                        <p:cTn id="48" dur="500"/>
                                        <p:tgtEl>
                                          <p:spTgt spid="49"/>
                                        </p:tgtEl>
                                      </p:cBhvr>
                                    </p:animEffect>
                                    <p:set>
                                      <p:cBhvr>
                                        <p:cTn id="49" dur="1" fill="hold">
                                          <p:stCondLst>
                                            <p:cond delay="499"/>
                                          </p:stCondLst>
                                        </p:cTn>
                                        <p:tgtEl>
                                          <p:spTgt spid="49"/>
                                        </p:tgtEl>
                                        <p:attrNameLst>
                                          <p:attrName>style.visibility</p:attrName>
                                        </p:attrNameLst>
                                      </p:cBhvr>
                                      <p:to>
                                        <p:strVal val="hidden"/>
                                      </p:to>
                                    </p:set>
                                  </p:childTnLst>
                                </p:cTn>
                              </p:par>
                              <p:par>
                                <p:cTn id="50" presetID="22" presetClass="entr" presetSubtype="2" fill="hold" grpId="0" nodeType="with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wipe(right)">
                                      <p:cBhvr>
                                        <p:cTn id="52" dur="500"/>
                                        <p:tgtEl>
                                          <p:spTgt spid="58"/>
                                        </p:tgtEl>
                                      </p:cBhvr>
                                    </p:animEffect>
                                  </p:childTnLst>
                                </p:cTn>
                              </p:par>
                              <p:par>
                                <p:cTn id="53" presetID="22" presetClass="entr" presetSubtype="2" fill="hold" grpId="0" nodeType="withEffect">
                                  <p:stCondLst>
                                    <p:cond delay="0"/>
                                  </p:stCondLst>
                                  <p:childTnLst>
                                    <p:set>
                                      <p:cBhvr>
                                        <p:cTn id="54" dur="1" fill="hold">
                                          <p:stCondLst>
                                            <p:cond delay="0"/>
                                          </p:stCondLst>
                                        </p:cTn>
                                        <p:tgtEl>
                                          <p:spTgt spid="59"/>
                                        </p:tgtEl>
                                        <p:attrNameLst>
                                          <p:attrName>style.visibility</p:attrName>
                                        </p:attrNameLst>
                                      </p:cBhvr>
                                      <p:to>
                                        <p:strVal val="visible"/>
                                      </p:to>
                                    </p:set>
                                    <p:animEffect transition="in" filter="wipe(right)">
                                      <p:cBhvr>
                                        <p:cTn id="55" dur="500"/>
                                        <p:tgtEl>
                                          <p:spTgt spid="5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xit" presetSubtype="8" fill="hold" grpId="1" nodeType="clickEffect">
                                  <p:stCondLst>
                                    <p:cond delay="0"/>
                                  </p:stCondLst>
                                  <p:childTnLst>
                                    <p:animEffect transition="out" filter="wipe(left)">
                                      <p:cBhvr>
                                        <p:cTn id="59" dur="500"/>
                                        <p:tgtEl>
                                          <p:spTgt spid="58"/>
                                        </p:tgtEl>
                                      </p:cBhvr>
                                    </p:animEffect>
                                    <p:set>
                                      <p:cBhvr>
                                        <p:cTn id="60" dur="1" fill="hold">
                                          <p:stCondLst>
                                            <p:cond delay="499"/>
                                          </p:stCondLst>
                                        </p:cTn>
                                        <p:tgtEl>
                                          <p:spTgt spid="58"/>
                                        </p:tgtEl>
                                        <p:attrNameLst>
                                          <p:attrName>style.visibility</p:attrName>
                                        </p:attrNameLst>
                                      </p:cBhvr>
                                      <p:to>
                                        <p:strVal val="hidden"/>
                                      </p:to>
                                    </p:set>
                                  </p:childTnLst>
                                </p:cTn>
                              </p:par>
                              <p:par>
                                <p:cTn id="61" presetID="22" presetClass="exit" presetSubtype="8" fill="hold" grpId="1" nodeType="withEffect">
                                  <p:stCondLst>
                                    <p:cond delay="0"/>
                                  </p:stCondLst>
                                  <p:childTnLst>
                                    <p:animEffect transition="out" filter="wipe(left)">
                                      <p:cBhvr>
                                        <p:cTn id="62" dur="500"/>
                                        <p:tgtEl>
                                          <p:spTgt spid="59"/>
                                        </p:tgtEl>
                                      </p:cBhvr>
                                    </p:animEffect>
                                    <p:set>
                                      <p:cBhvr>
                                        <p:cTn id="63" dur="1" fill="hold">
                                          <p:stCondLst>
                                            <p:cond delay="499"/>
                                          </p:stCondLst>
                                        </p:cTn>
                                        <p:tgtEl>
                                          <p:spTgt spid="59"/>
                                        </p:tgtEl>
                                        <p:attrNameLst>
                                          <p:attrName>style.visibility</p:attrName>
                                        </p:attrNameLst>
                                      </p:cBhvr>
                                      <p:to>
                                        <p:strVal val="hidden"/>
                                      </p:to>
                                    </p:set>
                                  </p:childTnLst>
                                </p:cTn>
                              </p:par>
                              <p:par>
                                <p:cTn id="64" presetID="22" presetClass="entr" presetSubtype="8" fill="hold" nodeType="withEffect">
                                  <p:stCondLst>
                                    <p:cond delay="0"/>
                                  </p:stCondLst>
                                  <p:childTnLst>
                                    <p:set>
                                      <p:cBhvr>
                                        <p:cTn id="65" dur="1" fill="hold">
                                          <p:stCondLst>
                                            <p:cond delay="0"/>
                                          </p:stCondLst>
                                        </p:cTn>
                                        <p:tgtEl>
                                          <p:spTgt spid="60"/>
                                        </p:tgtEl>
                                        <p:attrNameLst>
                                          <p:attrName>style.visibility</p:attrName>
                                        </p:attrNameLst>
                                      </p:cBhvr>
                                      <p:to>
                                        <p:strVal val="visible"/>
                                      </p:to>
                                    </p:set>
                                    <p:animEffect transition="in" filter="wipe(left)">
                                      <p:cBhvr>
                                        <p:cTn id="66" dur="500"/>
                                        <p:tgtEl>
                                          <p:spTgt spid="60"/>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2"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animEffect transition="in" filter="wipe(right)">
                                      <p:cBhvr>
                                        <p:cTn id="71" dur="500"/>
                                        <p:tgtEl>
                                          <p:spTgt spid="52"/>
                                        </p:tgtEl>
                                      </p:cBhvr>
                                    </p:animEffect>
                                  </p:childTnLst>
                                </p:cTn>
                              </p:par>
                              <p:par>
                                <p:cTn id="72" presetID="22" presetClass="entr" presetSubtype="2" fill="hold" grpId="2" nodeType="withEffect">
                                  <p:stCondLst>
                                    <p:cond delay="0"/>
                                  </p:stCondLst>
                                  <p:childTnLst>
                                    <p:set>
                                      <p:cBhvr>
                                        <p:cTn id="73" dur="1" fill="hold">
                                          <p:stCondLst>
                                            <p:cond delay="0"/>
                                          </p:stCondLst>
                                        </p:cTn>
                                        <p:tgtEl>
                                          <p:spTgt spid="59"/>
                                        </p:tgtEl>
                                        <p:attrNameLst>
                                          <p:attrName>style.visibility</p:attrName>
                                        </p:attrNameLst>
                                      </p:cBhvr>
                                      <p:to>
                                        <p:strVal val="visible"/>
                                      </p:to>
                                    </p:set>
                                    <p:animEffect transition="in" filter="wipe(right)">
                                      <p:cBhvr>
                                        <p:cTn id="74" dur="500"/>
                                        <p:tgtEl>
                                          <p:spTgt spid="5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53"/>
                                        </p:tgtEl>
                                        <p:attrNameLst>
                                          <p:attrName>style.visibility</p:attrName>
                                        </p:attrNameLst>
                                      </p:cBhvr>
                                      <p:to>
                                        <p:strVal val="visible"/>
                                      </p:to>
                                    </p:set>
                                    <p:animEffect transition="in" filter="fade">
                                      <p:cBhvr>
                                        <p:cTn id="79" dur="500"/>
                                        <p:tgtEl>
                                          <p:spTgt spid="53"/>
                                        </p:tgtEl>
                                      </p:cBhvr>
                                    </p:animEffect>
                                  </p:childTnLst>
                                </p:cTn>
                              </p:par>
                              <p:par>
                                <p:cTn id="80" presetID="22" presetClass="exit" presetSubtype="8" fill="hold" grpId="3" nodeType="withEffect">
                                  <p:stCondLst>
                                    <p:cond delay="0"/>
                                  </p:stCondLst>
                                  <p:childTnLst>
                                    <p:animEffect transition="out" filter="wipe(left)">
                                      <p:cBhvr>
                                        <p:cTn id="81" dur="500"/>
                                        <p:tgtEl>
                                          <p:spTgt spid="59"/>
                                        </p:tgtEl>
                                      </p:cBhvr>
                                    </p:animEffect>
                                    <p:set>
                                      <p:cBhvr>
                                        <p:cTn id="82" dur="1" fill="hold">
                                          <p:stCondLst>
                                            <p:cond delay="499"/>
                                          </p:stCondLst>
                                        </p:cTn>
                                        <p:tgtEl>
                                          <p:spTgt spid="59"/>
                                        </p:tgtEl>
                                        <p:attrNameLst>
                                          <p:attrName>style.visibility</p:attrName>
                                        </p:attrNameLst>
                                      </p:cBhvr>
                                      <p:to>
                                        <p:strVal val="hidden"/>
                                      </p:to>
                                    </p:set>
                                  </p:childTnLst>
                                </p:cTn>
                              </p:par>
                              <p:par>
                                <p:cTn id="83" presetID="22" presetClass="exit" presetSubtype="4" fill="hold" nodeType="withEffect">
                                  <p:stCondLst>
                                    <p:cond delay="0"/>
                                  </p:stCondLst>
                                  <p:childTnLst>
                                    <p:animEffect transition="out" filter="wipe(down)">
                                      <p:cBhvr>
                                        <p:cTn id="84" dur="500"/>
                                        <p:tgtEl>
                                          <p:spTgt spid="60"/>
                                        </p:tgtEl>
                                      </p:cBhvr>
                                    </p:animEffect>
                                    <p:set>
                                      <p:cBhvr>
                                        <p:cTn id="85" dur="1" fill="hold">
                                          <p:stCondLst>
                                            <p:cond delay="499"/>
                                          </p:stCondLst>
                                        </p:cTn>
                                        <p:tgtEl>
                                          <p:spTgt spid="6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grpId="0" nodeType="clickEffect">
                                  <p:stCondLst>
                                    <p:cond delay="0"/>
                                  </p:stCondLst>
                                  <p:childTnLst>
                                    <p:set>
                                      <p:cBhvr>
                                        <p:cTn id="89" dur="1" fill="hold">
                                          <p:stCondLst>
                                            <p:cond delay="0"/>
                                          </p:stCondLst>
                                        </p:cTn>
                                        <p:tgtEl>
                                          <p:spTgt spid="4"/>
                                        </p:tgtEl>
                                        <p:attrNameLst>
                                          <p:attrName>style.visibility</p:attrName>
                                        </p:attrNameLst>
                                      </p:cBhvr>
                                      <p:to>
                                        <p:strVal val="visible"/>
                                      </p:to>
                                    </p:set>
                                    <p:animEffect transition="in" filter="fade">
                                      <p:cBhvr>
                                        <p:cTn id="90" dur="500"/>
                                        <p:tgtEl>
                                          <p:spTgt spid="4"/>
                                        </p:tgtEl>
                                      </p:cBhvr>
                                    </p:animEffect>
                                  </p:childTnLst>
                                </p:cTn>
                              </p:par>
                              <p:par>
                                <p:cTn id="91" presetID="22" presetClass="exit" presetSubtype="8" fill="hold" grpId="1" nodeType="withEffect">
                                  <p:stCondLst>
                                    <p:cond delay="0"/>
                                  </p:stCondLst>
                                  <p:childTnLst>
                                    <p:animEffect transition="out" filter="wipe(left)">
                                      <p:cBhvr>
                                        <p:cTn id="92" dur="500"/>
                                        <p:tgtEl>
                                          <p:spTgt spid="52"/>
                                        </p:tgtEl>
                                      </p:cBhvr>
                                    </p:animEffect>
                                    <p:set>
                                      <p:cBhvr>
                                        <p:cTn id="93" dur="1" fill="hold">
                                          <p:stCondLst>
                                            <p:cond delay="499"/>
                                          </p:stCondLst>
                                        </p:cTn>
                                        <p:tgtEl>
                                          <p:spTgt spid="52"/>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53"/>
                                        </p:tgtEl>
                                      </p:cBhvr>
                                    </p:animEffect>
                                    <p:set>
                                      <p:cBhvr>
                                        <p:cTn id="96" dur="1" fill="hold">
                                          <p:stCondLst>
                                            <p:cond delay="499"/>
                                          </p:stCondLst>
                                        </p:cTn>
                                        <p:tgtEl>
                                          <p:spTgt spid="53"/>
                                        </p:tgtEl>
                                        <p:attrNameLst>
                                          <p:attrName>style.visibility</p:attrName>
                                        </p:attrNameLst>
                                      </p:cBhvr>
                                      <p:to>
                                        <p:strVal val="hidden"/>
                                      </p:to>
                                    </p:set>
                                  </p:childTnLst>
                                </p:cTn>
                              </p:par>
                              <p:par>
                                <p:cTn id="97" presetID="22" presetClass="entr" presetSubtype="2" fill="hold" grpId="0" nodeType="withEffect">
                                  <p:stCondLst>
                                    <p:cond delay="0"/>
                                  </p:stCondLst>
                                  <p:childTnLst>
                                    <p:set>
                                      <p:cBhvr>
                                        <p:cTn id="98" dur="1" fill="hold">
                                          <p:stCondLst>
                                            <p:cond delay="0"/>
                                          </p:stCondLst>
                                        </p:cTn>
                                        <p:tgtEl>
                                          <p:spTgt spid="49"/>
                                        </p:tgtEl>
                                        <p:attrNameLst>
                                          <p:attrName>style.visibility</p:attrName>
                                        </p:attrNameLst>
                                      </p:cBhvr>
                                      <p:to>
                                        <p:strVal val="visible"/>
                                      </p:to>
                                    </p:set>
                                    <p:animEffect transition="in" filter="wipe(right)">
                                      <p:cBhvr>
                                        <p:cTn id="9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49" grpId="2" animBg="1"/>
      <p:bldP spid="4" grpId="0"/>
      <p:bldP spid="46" grpId="0" animBg="1"/>
      <p:bldP spid="48" grpId="0" animBg="1"/>
      <p:bldP spid="52" grpId="0" animBg="1"/>
      <p:bldP spid="52" grpId="1" animBg="1"/>
      <p:bldP spid="53" grpId="0"/>
      <p:bldP spid="53" grpId="1"/>
      <p:bldP spid="54" grpId="0" animBg="1"/>
      <p:bldP spid="54" grpId="1" animBg="1"/>
      <p:bldP spid="55" grpId="0" animBg="1"/>
      <p:bldP spid="55" grpId="1" animBg="1"/>
      <p:bldP spid="57" grpId="0" animBg="1"/>
      <p:bldP spid="57" grpId="1" animBg="1"/>
      <p:bldP spid="58" grpId="0" animBg="1"/>
      <p:bldP spid="58" grpId="1" animBg="1"/>
      <p:bldP spid="59" grpId="0" animBg="1"/>
      <p:bldP spid="59" grpId="1" animBg="1"/>
      <p:bldP spid="59" grpId="2" animBg="1"/>
      <p:bldP spid="59" grpId="3"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Miller Got Wrong</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39852540"/>
              </p:ext>
            </p:extLst>
          </p:nvPr>
        </p:nvGraphicFramePr>
        <p:xfrm>
          <a:off x="457200" y="1600200"/>
          <a:ext cx="7708203" cy="3535680"/>
        </p:xfrm>
        <a:graphic>
          <a:graphicData uri="http://schemas.openxmlformats.org/drawingml/2006/table">
            <a:tbl>
              <a:tblPr firstRow="1" bandRow="1">
                <a:tableStyleId>{5C22544A-7EE6-4342-B048-85BDC9FD1C3A}</a:tableStyleId>
              </a:tblPr>
              <a:tblGrid>
                <a:gridCol w="3716592"/>
                <a:gridCol w="2079943"/>
                <a:gridCol w="1911668"/>
              </a:tblGrid>
              <a:tr h="370840">
                <a:tc>
                  <a:txBody>
                    <a:bodyPr/>
                    <a:lstStyle/>
                    <a:p>
                      <a:r>
                        <a:rPr lang="en-US" sz="2800" dirty="0" smtClean="0">
                          <a:solidFill>
                            <a:schemeClr val="tx1"/>
                          </a:solidFill>
                        </a:rPr>
                        <a:t>Fact</a:t>
                      </a:r>
                      <a:endParaRPr lang="en-US" sz="2800" dirty="0">
                        <a:solidFill>
                          <a:schemeClr val="tx1"/>
                        </a:solidFill>
                      </a:endParaRPr>
                    </a:p>
                  </a:txBody>
                  <a:tcPr/>
                </a:tc>
                <a:tc>
                  <a:txBody>
                    <a:bodyPr/>
                    <a:lstStyle/>
                    <a:p>
                      <a:pPr algn="ctr"/>
                      <a:r>
                        <a:rPr lang="en-US" sz="2800" dirty="0" smtClean="0">
                          <a:solidFill>
                            <a:schemeClr val="tx1"/>
                          </a:solidFill>
                        </a:rPr>
                        <a:t>Ken Miller</a:t>
                      </a:r>
                      <a:endParaRPr lang="en-US" sz="2800" dirty="0">
                        <a:solidFill>
                          <a:schemeClr val="tx1"/>
                        </a:solidFill>
                      </a:endParaRPr>
                    </a:p>
                  </a:txBody>
                  <a:tcPr/>
                </a:tc>
                <a:tc>
                  <a:txBody>
                    <a:bodyPr/>
                    <a:lstStyle/>
                    <a:p>
                      <a:pPr algn="ctr"/>
                      <a:r>
                        <a:rPr lang="en-US" sz="2800" dirty="0" smtClean="0">
                          <a:solidFill>
                            <a:schemeClr val="tx1"/>
                          </a:solidFill>
                        </a:rPr>
                        <a:t>Actual</a:t>
                      </a:r>
                      <a:endParaRPr lang="en-US" sz="2800" dirty="0">
                        <a:solidFill>
                          <a:schemeClr val="tx1"/>
                        </a:solidFill>
                      </a:endParaRPr>
                    </a:p>
                  </a:txBody>
                  <a:tcPr/>
                </a:tc>
              </a:tr>
              <a:tr h="370840">
                <a:tc>
                  <a:txBody>
                    <a:bodyPr/>
                    <a:lstStyle/>
                    <a:p>
                      <a:r>
                        <a:rPr lang="en-US" sz="2800" dirty="0" smtClean="0">
                          <a:solidFill>
                            <a:schemeClr val="bg1"/>
                          </a:solidFill>
                        </a:rPr>
                        <a:t>Genus</a:t>
                      </a:r>
                      <a:endParaRPr lang="en-US" sz="2800" dirty="0">
                        <a:solidFill>
                          <a:schemeClr val="bg1"/>
                        </a:solidFill>
                      </a:endParaRPr>
                    </a:p>
                  </a:txBody>
                  <a:tcPr/>
                </a:tc>
                <a:tc>
                  <a:txBody>
                    <a:bodyPr/>
                    <a:lstStyle/>
                    <a:p>
                      <a:pPr algn="ctr"/>
                      <a:r>
                        <a:rPr lang="en-US" sz="2800" i="1" dirty="0" smtClean="0">
                          <a:solidFill>
                            <a:schemeClr val="bg1"/>
                          </a:solidFill>
                        </a:rPr>
                        <a:t>Hedylepta</a:t>
                      </a:r>
                      <a:endParaRPr lang="en-US" sz="2800" i="1" dirty="0">
                        <a:solidFill>
                          <a:schemeClr val="bg1"/>
                        </a:solidFill>
                      </a:endParaRPr>
                    </a:p>
                  </a:txBody>
                  <a:tcPr/>
                </a:tc>
                <a:tc>
                  <a:txBody>
                    <a:bodyPr/>
                    <a:lstStyle/>
                    <a:p>
                      <a:pPr algn="ctr"/>
                      <a:r>
                        <a:rPr lang="en-US" sz="2800" i="1" dirty="0" smtClean="0">
                          <a:solidFill>
                            <a:schemeClr val="bg1"/>
                          </a:solidFill>
                        </a:rPr>
                        <a:t>Omiodes</a:t>
                      </a:r>
                      <a:endParaRPr lang="en-US" sz="2800" i="1" dirty="0">
                        <a:solidFill>
                          <a:schemeClr val="bg1"/>
                        </a:solidFill>
                      </a:endParaRPr>
                    </a:p>
                  </a:txBody>
                  <a:tcPr/>
                </a:tc>
              </a:tr>
              <a:tr h="370840">
                <a:tc>
                  <a:txBody>
                    <a:bodyPr/>
                    <a:lstStyle/>
                    <a:p>
                      <a:r>
                        <a:rPr lang="en-US" sz="2800" dirty="0" smtClean="0">
                          <a:solidFill>
                            <a:schemeClr val="bg1"/>
                          </a:solidFill>
                        </a:rPr>
                        <a:t># species</a:t>
                      </a:r>
                      <a:endParaRPr lang="en-US" sz="2800" dirty="0">
                        <a:solidFill>
                          <a:schemeClr val="bg1"/>
                        </a:solidFill>
                      </a:endParaRPr>
                    </a:p>
                  </a:txBody>
                  <a:tcPr/>
                </a:tc>
                <a:tc>
                  <a:txBody>
                    <a:bodyPr/>
                    <a:lstStyle/>
                    <a:p>
                      <a:pPr algn="ctr"/>
                      <a:r>
                        <a:rPr lang="en-US" sz="2800" dirty="0" smtClean="0">
                          <a:solidFill>
                            <a:schemeClr val="bg1"/>
                          </a:solidFill>
                        </a:rPr>
                        <a:t>2</a:t>
                      </a:r>
                      <a:endParaRPr lang="en-US" sz="2800" dirty="0">
                        <a:solidFill>
                          <a:schemeClr val="bg1"/>
                        </a:solidFill>
                      </a:endParaRPr>
                    </a:p>
                  </a:txBody>
                  <a:tcPr/>
                </a:tc>
                <a:tc>
                  <a:txBody>
                    <a:bodyPr/>
                    <a:lstStyle/>
                    <a:p>
                      <a:pPr algn="ctr"/>
                      <a:r>
                        <a:rPr lang="en-US" sz="2800" dirty="0" smtClean="0">
                          <a:solidFill>
                            <a:schemeClr val="bg1"/>
                          </a:solidFill>
                        </a:rPr>
                        <a:t>5</a:t>
                      </a:r>
                      <a:endParaRPr lang="en-US" sz="2800" dirty="0">
                        <a:solidFill>
                          <a:schemeClr val="bg1"/>
                        </a:solidFill>
                      </a:endParaRPr>
                    </a:p>
                  </a:txBody>
                  <a:tcPr/>
                </a:tc>
              </a:tr>
              <a:tr h="370840">
                <a:tc>
                  <a:txBody>
                    <a:bodyPr/>
                    <a:lstStyle/>
                    <a:p>
                      <a:r>
                        <a:rPr lang="en-US" sz="2800" dirty="0" smtClean="0">
                          <a:solidFill>
                            <a:schemeClr val="bg1"/>
                          </a:solidFill>
                        </a:rPr>
                        <a:t>Specialized mouth parts</a:t>
                      </a:r>
                      <a:endParaRPr lang="en-US" sz="2800" dirty="0">
                        <a:solidFill>
                          <a:schemeClr val="bg1"/>
                        </a:solidFill>
                      </a:endParaRPr>
                    </a:p>
                  </a:txBody>
                  <a:tcPr/>
                </a:tc>
                <a:tc>
                  <a:txBody>
                    <a:bodyPr/>
                    <a:lstStyle/>
                    <a:p>
                      <a:pPr algn="ctr"/>
                      <a:r>
                        <a:rPr lang="en-US" sz="2800" dirty="0" smtClean="0">
                          <a:solidFill>
                            <a:schemeClr val="bg1"/>
                          </a:solidFill>
                        </a:rPr>
                        <a:t>Yes</a:t>
                      </a:r>
                      <a:endParaRPr lang="en-US" sz="2800" dirty="0">
                        <a:solidFill>
                          <a:schemeClr val="bg1"/>
                        </a:solidFill>
                      </a:endParaRPr>
                    </a:p>
                  </a:txBody>
                  <a:tcPr/>
                </a:tc>
                <a:tc>
                  <a:txBody>
                    <a:bodyPr/>
                    <a:lstStyle/>
                    <a:p>
                      <a:pPr algn="ctr"/>
                      <a:r>
                        <a:rPr lang="en-US" sz="2800" dirty="0" smtClean="0">
                          <a:solidFill>
                            <a:schemeClr val="bg1"/>
                          </a:solidFill>
                        </a:rPr>
                        <a:t>No</a:t>
                      </a:r>
                      <a:endParaRPr lang="en-US" sz="2800" dirty="0">
                        <a:solidFill>
                          <a:schemeClr val="bg1"/>
                        </a:solidFill>
                      </a:endParaRPr>
                    </a:p>
                  </a:txBody>
                  <a:tcPr/>
                </a:tc>
              </a:tr>
              <a:tr h="370840">
                <a:tc>
                  <a:txBody>
                    <a:bodyPr/>
                    <a:lstStyle/>
                    <a:p>
                      <a:r>
                        <a:rPr lang="en-US" sz="2800" dirty="0" smtClean="0">
                          <a:solidFill>
                            <a:schemeClr val="bg1"/>
                          </a:solidFill>
                        </a:rPr>
                        <a:t>Changing food source requires evolution</a:t>
                      </a:r>
                      <a:endParaRPr lang="en-US" sz="2800" dirty="0">
                        <a:solidFill>
                          <a:schemeClr val="bg1"/>
                        </a:solidFill>
                      </a:endParaRPr>
                    </a:p>
                  </a:txBody>
                  <a:tcPr/>
                </a:tc>
                <a:tc>
                  <a:txBody>
                    <a:bodyPr/>
                    <a:lstStyle/>
                    <a:p>
                      <a:pPr algn="ctr"/>
                      <a:r>
                        <a:rPr lang="en-US" sz="2800" dirty="0" smtClean="0">
                          <a:solidFill>
                            <a:schemeClr val="bg1"/>
                          </a:solidFill>
                        </a:rPr>
                        <a:t>Yes</a:t>
                      </a:r>
                      <a:endParaRPr lang="en-US" sz="2800" dirty="0">
                        <a:solidFill>
                          <a:schemeClr val="bg1"/>
                        </a:solidFill>
                      </a:endParaRPr>
                    </a:p>
                  </a:txBody>
                  <a:tcPr/>
                </a:tc>
                <a:tc>
                  <a:txBody>
                    <a:bodyPr/>
                    <a:lstStyle/>
                    <a:p>
                      <a:pPr algn="ctr"/>
                      <a:r>
                        <a:rPr lang="en-US" sz="2800" dirty="0" smtClean="0">
                          <a:solidFill>
                            <a:schemeClr val="bg1"/>
                          </a:solidFill>
                        </a:rPr>
                        <a:t>No</a:t>
                      </a:r>
                      <a:endParaRPr lang="en-US" sz="2800" dirty="0">
                        <a:solidFill>
                          <a:schemeClr val="bg1"/>
                        </a:solidFill>
                      </a:endParaRPr>
                    </a:p>
                  </a:txBody>
                  <a:tcPr/>
                </a:tc>
              </a:tr>
              <a:tr h="370840">
                <a:tc>
                  <a:txBody>
                    <a:bodyPr/>
                    <a:lstStyle/>
                    <a:p>
                      <a:r>
                        <a:rPr lang="en-US" sz="2800" dirty="0" smtClean="0">
                          <a:solidFill>
                            <a:schemeClr val="bg1"/>
                          </a:solidFill>
                        </a:rPr>
                        <a:t>Food source</a:t>
                      </a:r>
                      <a:endParaRPr lang="en-US" sz="2800" dirty="0">
                        <a:solidFill>
                          <a:schemeClr val="bg1"/>
                        </a:solidFill>
                      </a:endParaRPr>
                    </a:p>
                  </a:txBody>
                  <a:tcPr/>
                </a:tc>
                <a:tc>
                  <a:txBody>
                    <a:bodyPr/>
                    <a:lstStyle/>
                    <a:p>
                      <a:pPr algn="ctr"/>
                      <a:r>
                        <a:rPr lang="en-US" sz="2800" dirty="0" smtClean="0">
                          <a:solidFill>
                            <a:schemeClr val="bg1"/>
                          </a:solidFill>
                        </a:rPr>
                        <a:t>Only banana</a:t>
                      </a:r>
                      <a:endParaRPr lang="en-US" sz="2800" dirty="0">
                        <a:solidFill>
                          <a:schemeClr val="bg1"/>
                        </a:solidFill>
                      </a:endParaRPr>
                    </a:p>
                  </a:txBody>
                  <a:tcPr/>
                </a:tc>
                <a:tc>
                  <a:txBody>
                    <a:bodyPr/>
                    <a:lstStyle/>
                    <a:p>
                      <a:pPr algn="ctr"/>
                      <a:r>
                        <a:rPr lang="en-US" sz="2800" dirty="0" smtClean="0">
                          <a:solidFill>
                            <a:schemeClr val="bg1"/>
                          </a:solidFill>
                        </a:rPr>
                        <a:t>Banana &amp; ?</a:t>
                      </a:r>
                      <a:endParaRPr lang="en-US" sz="2800" dirty="0">
                        <a:solidFill>
                          <a:schemeClr val="bg1"/>
                        </a:solidFill>
                      </a:endParaRPr>
                    </a:p>
                  </a:txBody>
                  <a:tcPr/>
                </a:tc>
              </a:tr>
            </a:tbl>
          </a:graphicData>
        </a:graphic>
      </p:graphicFrame>
      <p:sp>
        <p:nvSpPr>
          <p:cNvPr id="5" name="Title 1"/>
          <p:cNvSpPr txBox="1">
            <a:spLocks/>
          </p:cNvSpPr>
          <p:nvPr/>
        </p:nvSpPr>
        <p:spPr>
          <a:xfrm>
            <a:off x="1364819" y="1911709"/>
            <a:ext cx="7779181" cy="2646878"/>
          </a:xfrm>
          <a:prstGeom prst="rect">
            <a:avLst/>
          </a:prstGeom>
        </p:spPr>
        <p:txBody>
          <a:bodyPr vert="horz" wrap="none" lIns="91440" tIns="45720" rIns="91440" bIns="45720" rtlCol="0" anchor="t">
            <a:spAutoFit/>
            <a:scene3d>
              <a:camera prst="perspectiveHeroicExtremeRightFacing"/>
              <a:lightRig rig="threePt" dir="t"/>
            </a:scene3d>
            <a:sp3d contourW="19050">
              <a:bevelT w="50800" h="50800"/>
            </a:sp3d>
          </a:bodyPr>
          <a:lst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a:lstStyle>
          <a:p>
            <a:pPr fontAlgn="auto">
              <a:spcAft>
                <a:spcPts val="0"/>
              </a:spcAft>
            </a:pPr>
            <a:r>
              <a:rPr lang="en-US" sz="16600" dirty="0" smtClean="0"/>
              <a:t>Epic Fail!</a:t>
            </a:r>
            <a:endParaRPr lang="en-US" sz="16600" dirty="0"/>
          </a:p>
        </p:txBody>
      </p:sp>
    </p:spTree>
    <p:extLst>
      <p:ext uri="{BB962C8B-B14F-4D97-AF65-F5344CB8AC3E}">
        <p14:creationId xmlns:p14="http://schemas.microsoft.com/office/powerpoint/2010/main" val="658043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901" y="2590800"/>
            <a:ext cx="8372474" cy="1362075"/>
          </a:xfrm>
        </p:spPr>
        <p:txBody>
          <a:bodyPr>
            <a:normAutofit fontScale="90000"/>
          </a:bodyPr>
          <a:lstStyle/>
          <a:p>
            <a:r>
              <a:rPr lang="en-US" dirty="0" smtClean="0"/>
              <a:t>Fail #2: Speciation of </a:t>
            </a:r>
            <a:r>
              <a:rPr lang="en-US" dirty="0" smtClean="0">
                <a:effectLst/>
              </a:rPr>
              <a:t>Goatsbeard</a:t>
            </a:r>
            <a:r>
              <a:rPr lang="en-US" dirty="0">
                <a:effectLst/>
              </a:rPr>
              <a:t/>
            </a:r>
            <a:br>
              <a:rPr lang="en-US" dirty="0">
                <a:effectLst/>
              </a:rPr>
            </a:br>
            <a:r>
              <a:rPr lang="en-US" dirty="0">
                <a:effectLst/>
              </a:rPr>
              <a:t>(</a:t>
            </a:r>
            <a:r>
              <a:rPr lang="en-US" i="1" dirty="0">
                <a:effectLst/>
              </a:rPr>
              <a:t>Tragopogon </a:t>
            </a:r>
            <a:r>
              <a:rPr lang="en-US" i="1" dirty="0" smtClean="0">
                <a:effectLst/>
              </a:rPr>
              <a:t>miscellus</a:t>
            </a:r>
            <a:r>
              <a:rPr lang="en-US" dirty="0" smtClean="0">
                <a:effectLst/>
              </a:rPr>
              <a:t>)</a:t>
            </a:r>
            <a:endParaRPr lang="en-US" dirty="0"/>
          </a:p>
        </p:txBody>
      </p:sp>
      <p:sp>
        <p:nvSpPr>
          <p:cNvPr id="3" name="Text Placeholder 2"/>
          <p:cNvSpPr>
            <a:spLocks noGrp="1"/>
          </p:cNvSpPr>
          <p:nvPr>
            <p:ph type="body" idx="1"/>
          </p:nvPr>
        </p:nvSpPr>
        <p:spPr/>
        <p:txBody>
          <a:bodyPr/>
          <a:lstStyle/>
          <a:p>
            <a:r>
              <a:rPr lang="en-US" dirty="0" smtClean="0"/>
              <a:t>Newly evolved species since 1940?</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9735" y="4119716"/>
            <a:ext cx="2829560" cy="2738284"/>
          </a:xfrm>
          <a:prstGeom prst="rect">
            <a:avLst/>
          </a:prstGeom>
        </p:spPr>
      </p:pic>
    </p:spTree>
    <p:extLst>
      <p:ext uri="{BB962C8B-B14F-4D97-AF65-F5344CB8AC3E}">
        <p14:creationId xmlns:p14="http://schemas.microsoft.com/office/powerpoint/2010/main" val="2300678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TalkOrigins Website</a:t>
            </a:r>
            <a:endParaRPr lang="en-US" dirty="0"/>
          </a:p>
        </p:txBody>
      </p:sp>
      <p:sp>
        <p:nvSpPr>
          <p:cNvPr id="3" name="Content Placeholder 2"/>
          <p:cNvSpPr>
            <a:spLocks noGrp="1"/>
          </p:cNvSpPr>
          <p:nvPr>
            <p:ph idx="1"/>
          </p:nvPr>
        </p:nvSpPr>
        <p:spPr/>
        <p:txBody>
          <a:bodyPr>
            <a:normAutofit fontScale="70000" lnSpcReduction="20000"/>
          </a:bodyPr>
          <a:lstStyle/>
          <a:p>
            <a:pPr marL="0" indent="0">
              <a:buNone/>
            </a:pPr>
            <a:r>
              <a:rPr lang="en-US" dirty="0" smtClean="0"/>
              <a:t>“Three </a:t>
            </a:r>
            <a:r>
              <a:rPr lang="en-US" dirty="0"/>
              <a:t>species of wildflowers called goatsbeards were introduced to the United States from Europe shortly after the turn of the century. Within a few decades their populations expanded and began to encounter one another in the American West. Whenever mixed populations occurred, the </a:t>
            </a:r>
            <a:r>
              <a:rPr lang="en-US" dirty="0" smtClean="0"/>
              <a:t>species </a:t>
            </a:r>
            <a:r>
              <a:rPr lang="en-US" dirty="0"/>
              <a:t>interbred (hybridizing) producing sterile hybrid offspring. Suddenly, in the late forties two new species of goatsbeard appeared near Pullman, Washington. Although the new species were similar in appearance to the hybrids, they produced fertile offspring. The evolutionary process had created a separate species that could reproduce but not mate with the goatsbeard plants from which it had evolved</a:t>
            </a:r>
            <a:r>
              <a:rPr lang="en-US" dirty="0" smtClean="0"/>
              <a:t>.”</a:t>
            </a:r>
            <a:endParaRPr lang="en-US" dirty="0"/>
          </a:p>
        </p:txBody>
      </p:sp>
      <p:sp>
        <p:nvSpPr>
          <p:cNvPr id="4" name="TextBox 3"/>
          <p:cNvSpPr txBox="1"/>
          <p:nvPr/>
        </p:nvSpPr>
        <p:spPr>
          <a:xfrm>
            <a:off x="4807685" y="6516328"/>
            <a:ext cx="4336315" cy="338554"/>
          </a:xfrm>
          <a:prstGeom prst="rect">
            <a:avLst/>
          </a:prstGeom>
          <a:noFill/>
        </p:spPr>
        <p:txBody>
          <a:bodyPr wrap="none" rtlCol="0">
            <a:spAutoFit/>
          </a:bodyPr>
          <a:lstStyle/>
          <a:p>
            <a:pPr algn="r"/>
            <a:r>
              <a:rPr lang="en-US" sz="1600" dirty="0"/>
              <a:t>http://www.talkorigins.org/faqs/speciation.html</a:t>
            </a:r>
          </a:p>
        </p:txBody>
      </p:sp>
    </p:spTree>
    <p:extLst>
      <p:ext uri="{BB962C8B-B14F-4D97-AF65-F5344CB8AC3E}">
        <p14:creationId xmlns:p14="http://schemas.microsoft.com/office/powerpoint/2010/main" val="15728231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Generation of </a:t>
            </a:r>
            <a:r>
              <a:rPr lang="en-US" i="1" dirty="0" smtClean="0"/>
              <a:t>T. miscellus</a:t>
            </a:r>
            <a:endParaRPr lang="en-US" i="1"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8441" y="913704"/>
            <a:ext cx="3172806" cy="3070458"/>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3151" y="3542096"/>
            <a:ext cx="3085810" cy="307045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076" y="3542096"/>
            <a:ext cx="3023426" cy="3070458"/>
          </a:xfrm>
          <a:prstGeom prst="rect">
            <a:avLst/>
          </a:prstGeom>
        </p:spPr>
      </p:pic>
      <p:sp>
        <p:nvSpPr>
          <p:cNvPr id="10" name="TextBox 9"/>
          <p:cNvSpPr txBox="1"/>
          <p:nvPr/>
        </p:nvSpPr>
        <p:spPr>
          <a:xfrm>
            <a:off x="144886" y="6396335"/>
            <a:ext cx="3311804"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dirty="0"/>
              <a:t>Tragopogon pratensis</a:t>
            </a:r>
          </a:p>
        </p:txBody>
      </p:sp>
      <p:sp>
        <p:nvSpPr>
          <p:cNvPr id="11" name="TextBox 10"/>
          <p:cNvSpPr txBox="1"/>
          <p:nvPr/>
        </p:nvSpPr>
        <p:spPr>
          <a:xfrm>
            <a:off x="5845913" y="6396334"/>
            <a:ext cx="2920287"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atin typeface="Franklin Gothic Heavy" panose="020B0903020102020204" pitchFamily="34" charset="0"/>
              </a:defRPr>
            </a:lvl1pPr>
          </a:lstStyle>
          <a:p>
            <a:pPr algn="ctr"/>
            <a:r>
              <a:rPr lang="en-US" dirty="0">
                <a:ln w="6350">
                  <a:solidFill>
                    <a:schemeClr val="bg1"/>
                  </a:solidFill>
                </a:ln>
              </a:rPr>
              <a:t>Tragopogon dubius</a:t>
            </a:r>
          </a:p>
        </p:txBody>
      </p:sp>
      <p:sp>
        <p:nvSpPr>
          <p:cNvPr id="12" name="TextBox 11"/>
          <p:cNvSpPr txBox="1"/>
          <p:nvPr/>
        </p:nvSpPr>
        <p:spPr>
          <a:xfrm>
            <a:off x="2874326" y="3834159"/>
            <a:ext cx="3321037"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dirty="0"/>
              <a:t>Tragopogon miscellus</a:t>
            </a:r>
          </a:p>
        </p:txBody>
      </p:sp>
      <p:sp>
        <p:nvSpPr>
          <p:cNvPr id="13" name="Bent Arrow 12"/>
          <p:cNvSpPr/>
          <p:nvPr/>
        </p:nvSpPr>
        <p:spPr>
          <a:xfrm rot="16200000">
            <a:off x="3841093" y="3817016"/>
            <a:ext cx="1346071" cy="2157309"/>
          </a:xfrm>
          <a:custGeom>
            <a:avLst/>
            <a:gdLst>
              <a:gd name="connsiteX0" fmla="*/ 0 w 1325551"/>
              <a:gd name="connsiteY0" fmla="*/ 1414914 h 1414914"/>
              <a:gd name="connsiteX1" fmla="*/ 0 w 1325551"/>
              <a:gd name="connsiteY1" fmla="*/ 774500 h 1414914"/>
              <a:gd name="connsiteX2" fmla="*/ 579929 w 1325551"/>
              <a:gd name="connsiteY2" fmla="*/ 194571 h 1414914"/>
              <a:gd name="connsiteX3" fmla="*/ 994163 w 1325551"/>
              <a:gd name="connsiteY3" fmla="*/ 194571 h 1414914"/>
              <a:gd name="connsiteX4" fmla="*/ 994163 w 1325551"/>
              <a:gd name="connsiteY4" fmla="*/ 0 h 1414914"/>
              <a:gd name="connsiteX5" fmla="*/ 1325551 w 1325551"/>
              <a:gd name="connsiteY5" fmla="*/ 331388 h 1414914"/>
              <a:gd name="connsiteX6" fmla="*/ 994163 w 1325551"/>
              <a:gd name="connsiteY6" fmla="*/ 662776 h 1414914"/>
              <a:gd name="connsiteX7" fmla="*/ 994163 w 1325551"/>
              <a:gd name="connsiteY7" fmla="*/ 468204 h 1414914"/>
              <a:gd name="connsiteX8" fmla="*/ 579929 w 1325551"/>
              <a:gd name="connsiteY8" fmla="*/ 468204 h 1414914"/>
              <a:gd name="connsiteX9" fmla="*/ 273634 w 1325551"/>
              <a:gd name="connsiteY9" fmla="*/ 774499 h 1414914"/>
              <a:gd name="connsiteX10" fmla="*/ 273633 w 1325551"/>
              <a:gd name="connsiteY10" fmla="*/ 1414914 h 1414914"/>
              <a:gd name="connsiteX11" fmla="*/ 0 w 1325551"/>
              <a:gd name="connsiteY11" fmla="*/ 1414914 h 1414914"/>
              <a:gd name="connsiteX0" fmla="*/ 0 w 1325551"/>
              <a:gd name="connsiteY0" fmla="*/ 1414914 h 1414914"/>
              <a:gd name="connsiteX1" fmla="*/ 0 w 1325551"/>
              <a:gd name="connsiteY1" fmla="*/ 774500 h 1414914"/>
              <a:gd name="connsiteX2" fmla="*/ 205955 w 1325551"/>
              <a:gd name="connsiteY2" fmla="*/ 325120 h 1414914"/>
              <a:gd name="connsiteX3" fmla="*/ 579929 w 1325551"/>
              <a:gd name="connsiteY3" fmla="*/ 194571 h 1414914"/>
              <a:gd name="connsiteX4" fmla="*/ 994163 w 1325551"/>
              <a:gd name="connsiteY4" fmla="*/ 194571 h 1414914"/>
              <a:gd name="connsiteX5" fmla="*/ 994163 w 1325551"/>
              <a:gd name="connsiteY5" fmla="*/ 0 h 1414914"/>
              <a:gd name="connsiteX6" fmla="*/ 1325551 w 1325551"/>
              <a:gd name="connsiteY6" fmla="*/ 331388 h 1414914"/>
              <a:gd name="connsiteX7" fmla="*/ 994163 w 1325551"/>
              <a:gd name="connsiteY7" fmla="*/ 662776 h 1414914"/>
              <a:gd name="connsiteX8" fmla="*/ 994163 w 1325551"/>
              <a:gd name="connsiteY8" fmla="*/ 468204 h 1414914"/>
              <a:gd name="connsiteX9" fmla="*/ 579929 w 1325551"/>
              <a:gd name="connsiteY9" fmla="*/ 468204 h 1414914"/>
              <a:gd name="connsiteX10" fmla="*/ 273634 w 1325551"/>
              <a:gd name="connsiteY10" fmla="*/ 774499 h 1414914"/>
              <a:gd name="connsiteX11" fmla="*/ 273633 w 1325551"/>
              <a:gd name="connsiteY11" fmla="*/ 1414914 h 1414914"/>
              <a:gd name="connsiteX12" fmla="*/ 0 w 1325551"/>
              <a:gd name="connsiteY12" fmla="*/ 1414914 h 1414914"/>
              <a:gd name="connsiteX0" fmla="*/ 0 w 1325551"/>
              <a:gd name="connsiteY0" fmla="*/ 1414914 h 1414914"/>
              <a:gd name="connsiteX1" fmla="*/ 0 w 1325551"/>
              <a:gd name="connsiteY1" fmla="*/ 774500 h 1414914"/>
              <a:gd name="connsiteX2" fmla="*/ 205955 w 1325551"/>
              <a:gd name="connsiteY2" fmla="*/ 325120 h 1414914"/>
              <a:gd name="connsiteX3" fmla="*/ 375033 w 1325551"/>
              <a:gd name="connsiteY3" fmla="*/ 235405 h 1414914"/>
              <a:gd name="connsiteX4" fmla="*/ 579929 w 1325551"/>
              <a:gd name="connsiteY4" fmla="*/ 194571 h 1414914"/>
              <a:gd name="connsiteX5" fmla="*/ 994163 w 1325551"/>
              <a:gd name="connsiteY5" fmla="*/ 194571 h 1414914"/>
              <a:gd name="connsiteX6" fmla="*/ 994163 w 1325551"/>
              <a:gd name="connsiteY6" fmla="*/ 0 h 1414914"/>
              <a:gd name="connsiteX7" fmla="*/ 1325551 w 1325551"/>
              <a:gd name="connsiteY7" fmla="*/ 331388 h 1414914"/>
              <a:gd name="connsiteX8" fmla="*/ 994163 w 1325551"/>
              <a:gd name="connsiteY8" fmla="*/ 662776 h 1414914"/>
              <a:gd name="connsiteX9" fmla="*/ 994163 w 1325551"/>
              <a:gd name="connsiteY9" fmla="*/ 468204 h 1414914"/>
              <a:gd name="connsiteX10" fmla="*/ 579929 w 1325551"/>
              <a:gd name="connsiteY10" fmla="*/ 468204 h 1414914"/>
              <a:gd name="connsiteX11" fmla="*/ 273634 w 1325551"/>
              <a:gd name="connsiteY11" fmla="*/ 774499 h 1414914"/>
              <a:gd name="connsiteX12" fmla="*/ 273633 w 1325551"/>
              <a:gd name="connsiteY12" fmla="*/ 1414914 h 1414914"/>
              <a:gd name="connsiteX13" fmla="*/ 0 w 1325551"/>
              <a:gd name="connsiteY13" fmla="*/ 1414914 h 1414914"/>
              <a:gd name="connsiteX0" fmla="*/ 0 w 1325551"/>
              <a:gd name="connsiteY0" fmla="*/ 1414914 h 1414914"/>
              <a:gd name="connsiteX1" fmla="*/ 0 w 1325551"/>
              <a:gd name="connsiteY1" fmla="*/ 774500 h 1414914"/>
              <a:gd name="connsiteX2" fmla="*/ 205955 w 1325551"/>
              <a:gd name="connsiteY2" fmla="*/ 325120 h 1414914"/>
              <a:gd name="connsiteX3" fmla="*/ 343978 w 1325551"/>
              <a:gd name="connsiteY3" fmla="*/ 90484 h 1414914"/>
              <a:gd name="connsiteX4" fmla="*/ 579929 w 1325551"/>
              <a:gd name="connsiteY4" fmla="*/ 194571 h 1414914"/>
              <a:gd name="connsiteX5" fmla="*/ 994163 w 1325551"/>
              <a:gd name="connsiteY5" fmla="*/ 194571 h 1414914"/>
              <a:gd name="connsiteX6" fmla="*/ 994163 w 1325551"/>
              <a:gd name="connsiteY6" fmla="*/ 0 h 1414914"/>
              <a:gd name="connsiteX7" fmla="*/ 1325551 w 1325551"/>
              <a:gd name="connsiteY7" fmla="*/ 331388 h 1414914"/>
              <a:gd name="connsiteX8" fmla="*/ 994163 w 1325551"/>
              <a:gd name="connsiteY8" fmla="*/ 662776 h 1414914"/>
              <a:gd name="connsiteX9" fmla="*/ 994163 w 1325551"/>
              <a:gd name="connsiteY9" fmla="*/ 468204 h 1414914"/>
              <a:gd name="connsiteX10" fmla="*/ 579929 w 1325551"/>
              <a:gd name="connsiteY10" fmla="*/ 468204 h 1414914"/>
              <a:gd name="connsiteX11" fmla="*/ 273634 w 1325551"/>
              <a:gd name="connsiteY11" fmla="*/ 774499 h 1414914"/>
              <a:gd name="connsiteX12" fmla="*/ 273633 w 1325551"/>
              <a:gd name="connsiteY12" fmla="*/ 1414914 h 1414914"/>
              <a:gd name="connsiteX13" fmla="*/ 0 w 1325551"/>
              <a:gd name="connsiteY13" fmla="*/ 1414914 h 1414914"/>
              <a:gd name="connsiteX0" fmla="*/ 0 w 1325551"/>
              <a:gd name="connsiteY0" fmla="*/ 1414914 h 1414914"/>
              <a:gd name="connsiteX1" fmla="*/ 0 w 1325551"/>
              <a:gd name="connsiteY1" fmla="*/ 774500 h 1414914"/>
              <a:gd name="connsiteX2" fmla="*/ 205955 w 1325551"/>
              <a:gd name="connsiteY2" fmla="*/ 325120 h 1414914"/>
              <a:gd name="connsiteX3" fmla="*/ 343978 w 1325551"/>
              <a:gd name="connsiteY3" fmla="*/ 90484 h 1414914"/>
              <a:gd name="connsiteX4" fmla="*/ 579929 w 1325551"/>
              <a:gd name="connsiteY4" fmla="*/ 194571 h 1414914"/>
              <a:gd name="connsiteX5" fmla="*/ 994163 w 1325551"/>
              <a:gd name="connsiteY5" fmla="*/ 194571 h 1414914"/>
              <a:gd name="connsiteX6" fmla="*/ 994163 w 1325551"/>
              <a:gd name="connsiteY6" fmla="*/ 0 h 1414914"/>
              <a:gd name="connsiteX7" fmla="*/ 1325551 w 1325551"/>
              <a:gd name="connsiteY7" fmla="*/ 331388 h 1414914"/>
              <a:gd name="connsiteX8" fmla="*/ 994163 w 1325551"/>
              <a:gd name="connsiteY8" fmla="*/ 662776 h 1414914"/>
              <a:gd name="connsiteX9" fmla="*/ 994163 w 1325551"/>
              <a:gd name="connsiteY9" fmla="*/ 468204 h 1414914"/>
              <a:gd name="connsiteX10" fmla="*/ 579929 w 1325551"/>
              <a:gd name="connsiteY10" fmla="*/ 468204 h 1414914"/>
              <a:gd name="connsiteX11" fmla="*/ 273634 w 1325551"/>
              <a:gd name="connsiteY11" fmla="*/ 774499 h 1414914"/>
              <a:gd name="connsiteX12" fmla="*/ 273633 w 1325551"/>
              <a:gd name="connsiteY12" fmla="*/ 1414914 h 1414914"/>
              <a:gd name="connsiteX13" fmla="*/ 0 w 1325551"/>
              <a:gd name="connsiteY13" fmla="*/ 1414914 h 1414914"/>
              <a:gd name="connsiteX0" fmla="*/ 0 w 1325551"/>
              <a:gd name="connsiteY0" fmla="*/ 1414914 h 1414914"/>
              <a:gd name="connsiteX1" fmla="*/ 0 w 1325551"/>
              <a:gd name="connsiteY1" fmla="*/ 774500 h 1414914"/>
              <a:gd name="connsiteX2" fmla="*/ 205955 w 1325551"/>
              <a:gd name="connsiteY2" fmla="*/ 325120 h 1414914"/>
              <a:gd name="connsiteX3" fmla="*/ 343978 w 1325551"/>
              <a:gd name="connsiteY3" fmla="*/ 90484 h 1414914"/>
              <a:gd name="connsiteX4" fmla="*/ 579929 w 1325551"/>
              <a:gd name="connsiteY4" fmla="*/ 194571 h 1414914"/>
              <a:gd name="connsiteX5" fmla="*/ 994163 w 1325551"/>
              <a:gd name="connsiteY5" fmla="*/ 194571 h 1414914"/>
              <a:gd name="connsiteX6" fmla="*/ 994163 w 1325551"/>
              <a:gd name="connsiteY6" fmla="*/ 0 h 1414914"/>
              <a:gd name="connsiteX7" fmla="*/ 1325551 w 1325551"/>
              <a:gd name="connsiteY7" fmla="*/ 331388 h 1414914"/>
              <a:gd name="connsiteX8" fmla="*/ 994163 w 1325551"/>
              <a:gd name="connsiteY8" fmla="*/ 662776 h 1414914"/>
              <a:gd name="connsiteX9" fmla="*/ 994163 w 1325551"/>
              <a:gd name="connsiteY9" fmla="*/ 468204 h 1414914"/>
              <a:gd name="connsiteX10" fmla="*/ 579929 w 1325551"/>
              <a:gd name="connsiteY10" fmla="*/ 468204 h 1414914"/>
              <a:gd name="connsiteX11" fmla="*/ 273634 w 1325551"/>
              <a:gd name="connsiteY11" fmla="*/ 774499 h 1414914"/>
              <a:gd name="connsiteX12" fmla="*/ 273633 w 1325551"/>
              <a:gd name="connsiteY12" fmla="*/ 1414914 h 1414914"/>
              <a:gd name="connsiteX13" fmla="*/ 0 w 1325551"/>
              <a:gd name="connsiteY13" fmla="*/ 1414914 h 1414914"/>
              <a:gd name="connsiteX0" fmla="*/ 0 w 1325551"/>
              <a:gd name="connsiteY0" fmla="*/ 1414914 h 1414914"/>
              <a:gd name="connsiteX1" fmla="*/ 0 w 1325551"/>
              <a:gd name="connsiteY1" fmla="*/ 774500 h 1414914"/>
              <a:gd name="connsiteX2" fmla="*/ 205955 w 1325551"/>
              <a:gd name="connsiteY2" fmla="*/ 325120 h 1414914"/>
              <a:gd name="connsiteX3" fmla="*/ 343978 w 1325551"/>
              <a:gd name="connsiteY3" fmla="*/ 90484 h 1414914"/>
              <a:gd name="connsiteX4" fmla="*/ 579929 w 1325551"/>
              <a:gd name="connsiteY4" fmla="*/ 194571 h 1414914"/>
              <a:gd name="connsiteX5" fmla="*/ 994163 w 1325551"/>
              <a:gd name="connsiteY5" fmla="*/ 194571 h 1414914"/>
              <a:gd name="connsiteX6" fmla="*/ 994163 w 1325551"/>
              <a:gd name="connsiteY6" fmla="*/ 0 h 1414914"/>
              <a:gd name="connsiteX7" fmla="*/ 1325551 w 1325551"/>
              <a:gd name="connsiteY7" fmla="*/ 331388 h 1414914"/>
              <a:gd name="connsiteX8" fmla="*/ 994163 w 1325551"/>
              <a:gd name="connsiteY8" fmla="*/ 662776 h 1414914"/>
              <a:gd name="connsiteX9" fmla="*/ 994163 w 1325551"/>
              <a:gd name="connsiteY9" fmla="*/ 468204 h 1414914"/>
              <a:gd name="connsiteX10" fmla="*/ 579929 w 1325551"/>
              <a:gd name="connsiteY10" fmla="*/ 468204 h 1414914"/>
              <a:gd name="connsiteX11" fmla="*/ 273634 w 1325551"/>
              <a:gd name="connsiteY11" fmla="*/ 774499 h 1414914"/>
              <a:gd name="connsiteX12" fmla="*/ 273633 w 1325551"/>
              <a:gd name="connsiteY12" fmla="*/ 1414914 h 1414914"/>
              <a:gd name="connsiteX13" fmla="*/ 0 w 1325551"/>
              <a:gd name="connsiteY13" fmla="*/ 1414914 h 1414914"/>
              <a:gd name="connsiteX0" fmla="*/ 0 w 1325551"/>
              <a:gd name="connsiteY0" fmla="*/ 1414914 h 1414914"/>
              <a:gd name="connsiteX1" fmla="*/ 0 w 1325551"/>
              <a:gd name="connsiteY1" fmla="*/ 774500 h 1414914"/>
              <a:gd name="connsiteX2" fmla="*/ 205955 w 1325551"/>
              <a:gd name="connsiteY2" fmla="*/ 325120 h 1414914"/>
              <a:gd name="connsiteX3" fmla="*/ 278417 w 1325551"/>
              <a:gd name="connsiteY3" fmla="*/ 149141 h 1414914"/>
              <a:gd name="connsiteX4" fmla="*/ 343978 w 1325551"/>
              <a:gd name="connsiteY4" fmla="*/ 90484 h 1414914"/>
              <a:gd name="connsiteX5" fmla="*/ 579929 w 1325551"/>
              <a:gd name="connsiteY5" fmla="*/ 194571 h 1414914"/>
              <a:gd name="connsiteX6" fmla="*/ 994163 w 1325551"/>
              <a:gd name="connsiteY6" fmla="*/ 194571 h 1414914"/>
              <a:gd name="connsiteX7" fmla="*/ 994163 w 1325551"/>
              <a:gd name="connsiteY7" fmla="*/ 0 h 1414914"/>
              <a:gd name="connsiteX8" fmla="*/ 1325551 w 1325551"/>
              <a:gd name="connsiteY8" fmla="*/ 331388 h 1414914"/>
              <a:gd name="connsiteX9" fmla="*/ 994163 w 1325551"/>
              <a:gd name="connsiteY9" fmla="*/ 662776 h 1414914"/>
              <a:gd name="connsiteX10" fmla="*/ 994163 w 1325551"/>
              <a:gd name="connsiteY10" fmla="*/ 468204 h 1414914"/>
              <a:gd name="connsiteX11" fmla="*/ 579929 w 1325551"/>
              <a:gd name="connsiteY11" fmla="*/ 468204 h 1414914"/>
              <a:gd name="connsiteX12" fmla="*/ 273634 w 1325551"/>
              <a:gd name="connsiteY12" fmla="*/ 774499 h 1414914"/>
              <a:gd name="connsiteX13" fmla="*/ 273633 w 1325551"/>
              <a:gd name="connsiteY13" fmla="*/ 1414914 h 1414914"/>
              <a:gd name="connsiteX14" fmla="*/ 0 w 1325551"/>
              <a:gd name="connsiteY14" fmla="*/ 1414914 h 1414914"/>
              <a:gd name="connsiteX0" fmla="*/ 0 w 1325551"/>
              <a:gd name="connsiteY0" fmla="*/ 1546784 h 1546784"/>
              <a:gd name="connsiteX1" fmla="*/ 0 w 1325551"/>
              <a:gd name="connsiteY1" fmla="*/ 906370 h 1546784"/>
              <a:gd name="connsiteX2" fmla="*/ 205955 w 1325551"/>
              <a:gd name="connsiteY2" fmla="*/ 456990 h 1546784"/>
              <a:gd name="connsiteX3" fmla="*/ 271516 w 1325551"/>
              <a:gd name="connsiteY3" fmla="*/ 4968 h 1546784"/>
              <a:gd name="connsiteX4" fmla="*/ 343978 w 1325551"/>
              <a:gd name="connsiteY4" fmla="*/ 222354 h 1546784"/>
              <a:gd name="connsiteX5" fmla="*/ 579929 w 1325551"/>
              <a:gd name="connsiteY5" fmla="*/ 326441 h 1546784"/>
              <a:gd name="connsiteX6" fmla="*/ 994163 w 1325551"/>
              <a:gd name="connsiteY6" fmla="*/ 326441 h 1546784"/>
              <a:gd name="connsiteX7" fmla="*/ 994163 w 1325551"/>
              <a:gd name="connsiteY7" fmla="*/ 131870 h 1546784"/>
              <a:gd name="connsiteX8" fmla="*/ 1325551 w 1325551"/>
              <a:gd name="connsiteY8" fmla="*/ 463258 h 1546784"/>
              <a:gd name="connsiteX9" fmla="*/ 994163 w 1325551"/>
              <a:gd name="connsiteY9" fmla="*/ 794646 h 1546784"/>
              <a:gd name="connsiteX10" fmla="*/ 994163 w 1325551"/>
              <a:gd name="connsiteY10" fmla="*/ 600074 h 1546784"/>
              <a:gd name="connsiteX11" fmla="*/ 579929 w 1325551"/>
              <a:gd name="connsiteY11" fmla="*/ 600074 h 1546784"/>
              <a:gd name="connsiteX12" fmla="*/ 273634 w 1325551"/>
              <a:gd name="connsiteY12" fmla="*/ 906369 h 1546784"/>
              <a:gd name="connsiteX13" fmla="*/ 273633 w 1325551"/>
              <a:gd name="connsiteY13" fmla="*/ 1546784 h 1546784"/>
              <a:gd name="connsiteX14" fmla="*/ 0 w 1325551"/>
              <a:gd name="connsiteY14" fmla="*/ 1546784 h 1546784"/>
              <a:gd name="connsiteX0" fmla="*/ 0 w 1325551"/>
              <a:gd name="connsiteY0" fmla="*/ 2157560 h 2157560"/>
              <a:gd name="connsiteX1" fmla="*/ 0 w 1325551"/>
              <a:gd name="connsiteY1" fmla="*/ 1517146 h 2157560"/>
              <a:gd name="connsiteX2" fmla="*/ 205955 w 1325551"/>
              <a:gd name="connsiteY2" fmla="*/ 1067766 h 2157560"/>
              <a:gd name="connsiteX3" fmla="*/ 261164 w 1325551"/>
              <a:gd name="connsiteY3" fmla="*/ 1545 h 2157560"/>
              <a:gd name="connsiteX4" fmla="*/ 343978 w 1325551"/>
              <a:gd name="connsiteY4" fmla="*/ 833130 h 2157560"/>
              <a:gd name="connsiteX5" fmla="*/ 579929 w 1325551"/>
              <a:gd name="connsiteY5" fmla="*/ 937217 h 2157560"/>
              <a:gd name="connsiteX6" fmla="*/ 994163 w 1325551"/>
              <a:gd name="connsiteY6" fmla="*/ 937217 h 2157560"/>
              <a:gd name="connsiteX7" fmla="*/ 994163 w 1325551"/>
              <a:gd name="connsiteY7" fmla="*/ 742646 h 2157560"/>
              <a:gd name="connsiteX8" fmla="*/ 1325551 w 1325551"/>
              <a:gd name="connsiteY8" fmla="*/ 1074034 h 2157560"/>
              <a:gd name="connsiteX9" fmla="*/ 994163 w 1325551"/>
              <a:gd name="connsiteY9" fmla="*/ 1405422 h 2157560"/>
              <a:gd name="connsiteX10" fmla="*/ 994163 w 1325551"/>
              <a:gd name="connsiteY10" fmla="*/ 1210850 h 2157560"/>
              <a:gd name="connsiteX11" fmla="*/ 579929 w 1325551"/>
              <a:gd name="connsiteY11" fmla="*/ 1210850 h 2157560"/>
              <a:gd name="connsiteX12" fmla="*/ 273634 w 1325551"/>
              <a:gd name="connsiteY12" fmla="*/ 1517145 h 2157560"/>
              <a:gd name="connsiteX13" fmla="*/ 273633 w 1325551"/>
              <a:gd name="connsiteY13" fmla="*/ 2157560 h 2157560"/>
              <a:gd name="connsiteX14" fmla="*/ 0 w 1325551"/>
              <a:gd name="connsiteY14" fmla="*/ 2157560 h 2157560"/>
              <a:gd name="connsiteX0" fmla="*/ 0 w 1325551"/>
              <a:gd name="connsiteY0" fmla="*/ 2157667 h 2157667"/>
              <a:gd name="connsiteX1" fmla="*/ 0 w 1325551"/>
              <a:gd name="connsiteY1" fmla="*/ 1517253 h 2157667"/>
              <a:gd name="connsiteX2" fmla="*/ 205955 w 1325551"/>
              <a:gd name="connsiteY2" fmla="*/ 1067873 h 2157667"/>
              <a:gd name="connsiteX3" fmla="*/ 261164 w 1325551"/>
              <a:gd name="connsiteY3" fmla="*/ 1652 h 2157667"/>
              <a:gd name="connsiteX4" fmla="*/ 302571 w 1325551"/>
              <a:gd name="connsiteY4" fmla="*/ 784932 h 2157667"/>
              <a:gd name="connsiteX5" fmla="*/ 579929 w 1325551"/>
              <a:gd name="connsiteY5" fmla="*/ 937324 h 2157667"/>
              <a:gd name="connsiteX6" fmla="*/ 994163 w 1325551"/>
              <a:gd name="connsiteY6" fmla="*/ 937324 h 2157667"/>
              <a:gd name="connsiteX7" fmla="*/ 994163 w 1325551"/>
              <a:gd name="connsiteY7" fmla="*/ 742753 h 2157667"/>
              <a:gd name="connsiteX8" fmla="*/ 1325551 w 1325551"/>
              <a:gd name="connsiteY8" fmla="*/ 1074141 h 2157667"/>
              <a:gd name="connsiteX9" fmla="*/ 994163 w 1325551"/>
              <a:gd name="connsiteY9" fmla="*/ 1405529 h 2157667"/>
              <a:gd name="connsiteX10" fmla="*/ 994163 w 1325551"/>
              <a:gd name="connsiteY10" fmla="*/ 1210957 h 2157667"/>
              <a:gd name="connsiteX11" fmla="*/ 579929 w 1325551"/>
              <a:gd name="connsiteY11" fmla="*/ 1210957 h 2157667"/>
              <a:gd name="connsiteX12" fmla="*/ 273634 w 1325551"/>
              <a:gd name="connsiteY12" fmla="*/ 1517252 h 2157667"/>
              <a:gd name="connsiteX13" fmla="*/ 273633 w 1325551"/>
              <a:gd name="connsiteY13" fmla="*/ 2157667 h 2157667"/>
              <a:gd name="connsiteX14" fmla="*/ 0 w 1325551"/>
              <a:gd name="connsiteY14" fmla="*/ 2157667 h 2157667"/>
              <a:gd name="connsiteX0" fmla="*/ 0 w 1325551"/>
              <a:gd name="connsiteY0" fmla="*/ 2157839 h 2157839"/>
              <a:gd name="connsiteX1" fmla="*/ 0 w 1325551"/>
              <a:gd name="connsiteY1" fmla="*/ 1517425 h 2157839"/>
              <a:gd name="connsiteX2" fmla="*/ 205955 w 1325551"/>
              <a:gd name="connsiteY2" fmla="*/ 1068045 h 2157839"/>
              <a:gd name="connsiteX3" fmla="*/ 261164 w 1325551"/>
              <a:gd name="connsiteY3" fmla="*/ 1824 h 2157839"/>
              <a:gd name="connsiteX4" fmla="*/ 274967 w 1325551"/>
              <a:gd name="connsiteY4" fmla="*/ 719543 h 2157839"/>
              <a:gd name="connsiteX5" fmla="*/ 579929 w 1325551"/>
              <a:gd name="connsiteY5" fmla="*/ 937496 h 2157839"/>
              <a:gd name="connsiteX6" fmla="*/ 994163 w 1325551"/>
              <a:gd name="connsiteY6" fmla="*/ 937496 h 2157839"/>
              <a:gd name="connsiteX7" fmla="*/ 994163 w 1325551"/>
              <a:gd name="connsiteY7" fmla="*/ 742925 h 2157839"/>
              <a:gd name="connsiteX8" fmla="*/ 1325551 w 1325551"/>
              <a:gd name="connsiteY8" fmla="*/ 1074313 h 2157839"/>
              <a:gd name="connsiteX9" fmla="*/ 994163 w 1325551"/>
              <a:gd name="connsiteY9" fmla="*/ 1405701 h 2157839"/>
              <a:gd name="connsiteX10" fmla="*/ 994163 w 1325551"/>
              <a:gd name="connsiteY10" fmla="*/ 1211129 h 2157839"/>
              <a:gd name="connsiteX11" fmla="*/ 579929 w 1325551"/>
              <a:gd name="connsiteY11" fmla="*/ 1211129 h 2157839"/>
              <a:gd name="connsiteX12" fmla="*/ 273634 w 1325551"/>
              <a:gd name="connsiteY12" fmla="*/ 1517424 h 2157839"/>
              <a:gd name="connsiteX13" fmla="*/ 273633 w 1325551"/>
              <a:gd name="connsiteY13" fmla="*/ 2157839 h 2157839"/>
              <a:gd name="connsiteX14" fmla="*/ 0 w 1325551"/>
              <a:gd name="connsiteY14" fmla="*/ 2157839 h 2157839"/>
              <a:gd name="connsiteX0" fmla="*/ 0 w 1325551"/>
              <a:gd name="connsiteY0" fmla="*/ 2180181 h 2180181"/>
              <a:gd name="connsiteX1" fmla="*/ 0 w 1325551"/>
              <a:gd name="connsiteY1" fmla="*/ 1539767 h 2180181"/>
              <a:gd name="connsiteX2" fmla="*/ 205955 w 1325551"/>
              <a:gd name="connsiteY2" fmla="*/ 1090387 h 2180181"/>
              <a:gd name="connsiteX3" fmla="*/ 247361 w 1325551"/>
              <a:gd name="connsiteY3" fmla="*/ 255350 h 2180181"/>
              <a:gd name="connsiteX4" fmla="*/ 261164 w 1325551"/>
              <a:gd name="connsiteY4" fmla="*/ 24166 h 2180181"/>
              <a:gd name="connsiteX5" fmla="*/ 274967 w 1325551"/>
              <a:gd name="connsiteY5" fmla="*/ 741885 h 2180181"/>
              <a:gd name="connsiteX6" fmla="*/ 579929 w 1325551"/>
              <a:gd name="connsiteY6" fmla="*/ 959838 h 2180181"/>
              <a:gd name="connsiteX7" fmla="*/ 994163 w 1325551"/>
              <a:gd name="connsiteY7" fmla="*/ 959838 h 2180181"/>
              <a:gd name="connsiteX8" fmla="*/ 994163 w 1325551"/>
              <a:gd name="connsiteY8" fmla="*/ 765267 h 2180181"/>
              <a:gd name="connsiteX9" fmla="*/ 1325551 w 1325551"/>
              <a:gd name="connsiteY9" fmla="*/ 1096655 h 2180181"/>
              <a:gd name="connsiteX10" fmla="*/ 994163 w 1325551"/>
              <a:gd name="connsiteY10" fmla="*/ 1428043 h 2180181"/>
              <a:gd name="connsiteX11" fmla="*/ 994163 w 1325551"/>
              <a:gd name="connsiteY11" fmla="*/ 1233471 h 2180181"/>
              <a:gd name="connsiteX12" fmla="*/ 579929 w 1325551"/>
              <a:gd name="connsiteY12" fmla="*/ 1233471 h 2180181"/>
              <a:gd name="connsiteX13" fmla="*/ 273634 w 1325551"/>
              <a:gd name="connsiteY13" fmla="*/ 1539766 h 2180181"/>
              <a:gd name="connsiteX14" fmla="*/ 273633 w 1325551"/>
              <a:gd name="connsiteY14" fmla="*/ 2180181 h 2180181"/>
              <a:gd name="connsiteX15" fmla="*/ 0 w 1325551"/>
              <a:gd name="connsiteY15" fmla="*/ 2180181 h 2180181"/>
              <a:gd name="connsiteX0" fmla="*/ 0 w 1325551"/>
              <a:gd name="connsiteY0" fmla="*/ 2254093 h 2254093"/>
              <a:gd name="connsiteX1" fmla="*/ 0 w 1325551"/>
              <a:gd name="connsiteY1" fmla="*/ 1613679 h 2254093"/>
              <a:gd name="connsiteX2" fmla="*/ 205955 w 1325551"/>
              <a:gd name="connsiteY2" fmla="*/ 1164299 h 2254093"/>
              <a:gd name="connsiteX3" fmla="*/ 5821 w 1325551"/>
              <a:gd name="connsiteY3" fmla="*/ 101524 h 2254093"/>
              <a:gd name="connsiteX4" fmla="*/ 261164 w 1325551"/>
              <a:gd name="connsiteY4" fmla="*/ 98078 h 2254093"/>
              <a:gd name="connsiteX5" fmla="*/ 274967 w 1325551"/>
              <a:gd name="connsiteY5" fmla="*/ 815797 h 2254093"/>
              <a:gd name="connsiteX6" fmla="*/ 579929 w 1325551"/>
              <a:gd name="connsiteY6" fmla="*/ 1033750 h 2254093"/>
              <a:gd name="connsiteX7" fmla="*/ 994163 w 1325551"/>
              <a:gd name="connsiteY7" fmla="*/ 1033750 h 2254093"/>
              <a:gd name="connsiteX8" fmla="*/ 994163 w 1325551"/>
              <a:gd name="connsiteY8" fmla="*/ 839179 h 2254093"/>
              <a:gd name="connsiteX9" fmla="*/ 1325551 w 1325551"/>
              <a:gd name="connsiteY9" fmla="*/ 1170567 h 2254093"/>
              <a:gd name="connsiteX10" fmla="*/ 994163 w 1325551"/>
              <a:gd name="connsiteY10" fmla="*/ 1501955 h 2254093"/>
              <a:gd name="connsiteX11" fmla="*/ 994163 w 1325551"/>
              <a:gd name="connsiteY11" fmla="*/ 1307383 h 2254093"/>
              <a:gd name="connsiteX12" fmla="*/ 579929 w 1325551"/>
              <a:gd name="connsiteY12" fmla="*/ 1307383 h 2254093"/>
              <a:gd name="connsiteX13" fmla="*/ 273634 w 1325551"/>
              <a:gd name="connsiteY13" fmla="*/ 1613678 h 2254093"/>
              <a:gd name="connsiteX14" fmla="*/ 273633 w 1325551"/>
              <a:gd name="connsiteY14" fmla="*/ 2254093 h 2254093"/>
              <a:gd name="connsiteX15" fmla="*/ 0 w 1325551"/>
              <a:gd name="connsiteY15" fmla="*/ 2254093 h 2254093"/>
              <a:gd name="connsiteX0" fmla="*/ 0 w 1325551"/>
              <a:gd name="connsiteY0" fmla="*/ 2254093 h 2254093"/>
              <a:gd name="connsiteX1" fmla="*/ 0 w 1325551"/>
              <a:gd name="connsiteY1" fmla="*/ 1613679 h 2254093"/>
              <a:gd name="connsiteX2" fmla="*/ 205955 w 1325551"/>
              <a:gd name="connsiteY2" fmla="*/ 1164299 h 2254093"/>
              <a:gd name="connsiteX3" fmla="*/ 5821 w 1325551"/>
              <a:gd name="connsiteY3" fmla="*/ 101524 h 2254093"/>
              <a:gd name="connsiteX4" fmla="*/ 261164 w 1325551"/>
              <a:gd name="connsiteY4" fmla="*/ 98078 h 2254093"/>
              <a:gd name="connsiteX5" fmla="*/ 274967 w 1325551"/>
              <a:gd name="connsiteY5" fmla="*/ 815797 h 2254093"/>
              <a:gd name="connsiteX6" fmla="*/ 579929 w 1325551"/>
              <a:gd name="connsiteY6" fmla="*/ 1033750 h 2254093"/>
              <a:gd name="connsiteX7" fmla="*/ 994163 w 1325551"/>
              <a:gd name="connsiteY7" fmla="*/ 1033750 h 2254093"/>
              <a:gd name="connsiteX8" fmla="*/ 994163 w 1325551"/>
              <a:gd name="connsiteY8" fmla="*/ 839179 h 2254093"/>
              <a:gd name="connsiteX9" fmla="*/ 1325551 w 1325551"/>
              <a:gd name="connsiteY9" fmla="*/ 1170567 h 2254093"/>
              <a:gd name="connsiteX10" fmla="*/ 994163 w 1325551"/>
              <a:gd name="connsiteY10" fmla="*/ 1501955 h 2254093"/>
              <a:gd name="connsiteX11" fmla="*/ 994163 w 1325551"/>
              <a:gd name="connsiteY11" fmla="*/ 1307383 h 2254093"/>
              <a:gd name="connsiteX12" fmla="*/ 579929 w 1325551"/>
              <a:gd name="connsiteY12" fmla="*/ 1307383 h 2254093"/>
              <a:gd name="connsiteX13" fmla="*/ 273634 w 1325551"/>
              <a:gd name="connsiteY13" fmla="*/ 1613678 h 2254093"/>
              <a:gd name="connsiteX14" fmla="*/ 273633 w 1325551"/>
              <a:gd name="connsiteY14" fmla="*/ 2254093 h 2254093"/>
              <a:gd name="connsiteX15" fmla="*/ 0 w 1325551"/>
              <a:gd name="connsiteY15" fmla="*/ 2254093 h 2254093"/>
              <a:gd name="connsiteX0" fmla="*/ 0 w 1325551"/>
              <a:gd name="connsiteY0" fmla="*/ 2191553 h 2191553"/>
              <a:gd name="connsiteX1" fmla="*/ 0 w 1325551"/>
              <a:gd name="connsiteY1" fmla="*/ 1551139 h 2191553"/>
              <a:gd name="connsiteX2" fmla="*/ 205955 w 1325551"/>
              <a:gd name="connsiteY2" fmla="*/ 1101759 h 2191553"/>
              <a:gd name="connsiteX3" fmla="*/ 5821 w 1325551"/>
              <a:gd name="connsiteY3" fmla="*/ 38984 h 2191553"/>
              <a:gd name="connsiteX4" fmla="*/ 261164 w 1325551"/>
              <a:gd name="connsiteY4" fmla="*/ 35538 h 2191553"/>
              <a:gd name="connsiteX5" fmla="*/ 274967 w 1325551"/>
              <a:gd name="connsiteY5" fmla="*/ 753257 h 2191553"/>
              <a:gd name="connsiteX6" fmla="*/ 579929 w 1325551"/>
              <a:gd name="connsiteY6" fmla="*/ 971210 h 2191553"/>
              <a:gd name="connsiteX7" fmla="*/ 994163 w 1325551"/>
              <a:gd name="connsiteY7" fmla="*/ 971210 h 2191553"/>
              <a:gd name="connsiteX8" fmla="*/ 994163 w 1325551"/>
              <a:gd name="connsiteY8" fmla="*/ 776639 h 2191553"/>
              <a:gd name="connsiteX9" fmla="*/ 1325551 w 1325551"/>
              <a:gd name="connsiteY9" fmla="*/ 1108027 h 2191553"/>
              <a:gd name="connsiteX10" fmla="*/ 994163 w 1325551"/>
              <a:gd name="connsiteY10" fmla="*/ 1439415 h 2191553"/>
              <a:gd name="connsiteX11" fmla="*/ 994163 w 1325551"/>
              <a:gd name="connsiteY11" fmla="*/ 1244843 h 2191553"/>
              <a:gd name="connsiteX12" fmla="*/ 579929 w 1325551"/>
              <a:gd name="connsiteY12" fmla="*/ 1244843 h 2191553"/>
              <a:gd name="connsiteX13" fmla="*/ 273634 w 1325551"/>
              <a:gd name="connsiteY13" fmla="*/ 1551138 h 2191553"/>
              <a:gd name="connsiteX14" fmla="*/ 273633 w 1325551"/>
              <a:gd name="connsiteY14" fmla="*/ 2191553 h 2191553"/>
              <a:gd name="connsiteX15" fmla="*/ 0 w 1325551"/>
              <a:gd name="connsiteY15" fmla="*/ 2191553 h 2191553"/>
              <a:gd name="connsiteX0" fmla="*/ 0 w 1325551"/>
              <a:gd name="connsiteY0" fmla="*/ 2156486 h 2156486"/>
              <a:gd name="connsiteX1" fmla="*/ 0 w 1325551"/>
              <a:gd name="connsiteY1" fmla="*/ 1516072 h 2156486"/>
              <a:gd name="connsiteX2" fmla="*/ 205955 w 1325551"/>
              <a:gd name="connsiteY2" fmla="*/ 1066692 h 2156486"/>
              <a:gd name="connsiteX3" fmla="*/ 5821 w 1325551"/>
              <a:gd name="connsiteY3" fmla="*/ 3917 h 2156486"/>
              <a:gd name="connsiteX4" fmla="*/ 261164 w 1325551"/>
              <a:gd name="connsiteY4" fmla="*/ 471 h 2156486"/>
              <a:gd name="connsiteX5" fmla="*/ 274967 w 1325551"/>
              <a:gd name="connsiteY5" fmla="*/ 718190 h 2156486"/>
              <a:gd name="connsiteX6" fmla="*/ 579929 w 1325551"/>
              <a:gd name="connsiteY6" fmla="*/ 936143 h 2156486"/>
              <a:gd name="connsiteX7" fmla="*/ 994163 w 1325551"/>
              <a:gd name="connsiteY7" fmla="*/ 936143 h 2156486"/>
              <a:gd name="connsiteX8" fmla="*/ 994163 w 1325551"/>
              <a:gd name="connsiteY8" fmla="*/ 741572 h 2156486"/>
              <a:gd name="connsiteX9" fmla="*/ 1325551 w 1325551"/>
              <a:gd name="connsiteY9" fmla="*/ 1072960 h 2156486"/>
              <a:gd name="connsiteX10" fmla="*/ 994163 w 1325551"/>
              <a:gd name="connsiteY10" fmla="*/ 1404348 h 2156486"/>
              <a:gd name="connsiteX11" fmla="*/ 994163 w 1325551"/>
              <a:gd name="connsiteY11" fmla="*/ 1209776 h 2156486"/>
              <a:gd name="connsiteX12" fmla="*/ 579929 w 1325551"/>
              <a:gd name="connsiteY12" fmla="*/ 1209776 h 2156486"/>
              <a:gd name="connsiteX13" fmla="*/ 273634 w 1325551"/>
              <a:gd name="connsiteY13" fmla="*/ 1516071 h 2156486"/>
              <a:gd name="connsiteX14" fmla="*/ 273633 w 1325551"/>
              <a:gd name="connsiteY14" fmla="*/ 2156486 h 2156486"/>
              <a:gd name="connsiteX15" fmla="*/ 0 w 1325551"/>
              <a:gd name="connsiteY15" fmla="*/ 2156486 h 2156486"/>
              <a:gd name="connsiteX0" fmla="*/ 0 w 1325551"/>
              <a:gd name="connsiteY0" fmla="*/ 2156486 h 2156486"/>
              <a:gd name="connsiteX1" fmla="*/ 0 w 1325551"/>
              <a:gd name="connsiteY1" fmla="*/ 1516072 h 2156486"/>
              <a:gd name="connsiteX2" fmla="*/ 205955 w 1325551"/>
              <a:gd name="connsiteY2" fmla="*/ 1066692 h 2156486"/>
              <a:gd name="connsiteX3" fmla="*/ 5821 w 1325551"/>
              <a:gd name="connsiteY3" fmla="*/ 3917 h 2156486"/>
              <a:gd name="connsiteX4" fmla="*/ 261164 w 1325551"/>
              <a:gd name="connsiteY4" fmla="*/ 471 h 2156486"/>
              <a:gd name="connsiteX5" fmla="*/ 274967 w 1325551"/>
              <a:gd name="connsiteY5" fmla="*/ 718190 h 2156486"/>
              <a:gd name="connsiteX6" fmla="*/ 579929 w 1325551"/>
              <a:gd name="connsiteY6" fmla="*/ 936143 h 2156486"/>
              <a:gd name="connsiteX7" fmla="*/ 994163 w 1325551"/>
              <a:gd name="connsiteY7" fmla="*/ 936143 h 2156486"/>
              <a:gd name="connsiteX8" fmla="*/ 994163 w 1325551"/>
              <a:gd name="connsiteY8" fmla="*/ 741572 h 2156486"/>
              <a:gd name="connsiteX9" fmla="*/ 1325551 w 1325551"/>
              <a:gd name="connsiteY9" fmla="*/ 1072960 h 2156486"/>
              <a:gd name="connsiteX10" fmla="*/ 994163 w 1325551"/>
              <a:gd name="connsiteY10" fmla="*/ 1404348 h 2156486"/>
              <a:gd name="connsiteX11" fmla="*/ 994163 w 1325551"/>
              <a:gd name="connsiteY11" fmla="*/ 1209776 h 2156486"/>
              <a:gd name="connsiteX12" fmla="*/ 579929 w 1325551"/>
              <a:gd name="connsiteY12" fmla="*/ 1209776 h 2156486"/>
              <a:gd name="connsiteX13" fmla="*/ 273634 w 1325551"/>
              <a:gd name="connsiteY13" fmla="*/ 1516071 h 2156486"/>
              <a:gd name="connsiteX14" fmla="*/ 273633 w 1325551"/>
              <a:gd name="connsiteY14" fmla="*/ 2156486 h 2156486"/>
              <a:gd name="connsiteX15" fmla="*/ 0 w 1325551"/>
              <a:gd name="connsiteY15" fmla="*/ 2156486 h 2156486"/>
              <a:gd name="connsiteX0" fmla="*/ 0 w 1325551"/>
              <a:gd name="connsiteY0" fmla="*/ 2156486 h 2156486"/>
              <a:gd name="connsiteX1" fmla="*/ 0 w 1325551"/>
              <a:gd name="connsiteY1" fmla="*/ 1516072 h 2156486"/>
              <a:gd name="connsiteX2" fmla="*/ 205955 w 1325551"/>
              <a:gd name="connsiteY2" fmla="*/ 1066692 h 2156486"/>
              <a:gd name="connsiteX3" fmla="*/ 157647 w 1325551"/>
              <a:gd name="connsiteY3" fmla="*/ 690580 h 2156486"/>
              <a:gd name="connsiteX4" fmla="*/ 5821 w 1325551"/>
              <a:gd name="connsiteY4" fmla="*/ 3917 h 2156486"/>
              <a:gd name="connsiteX5" fmla="*/ 261164 w 1325551"/>
              <a:gd name="connsiteY5" fmla="*/ 471 h 2156486"/>
              <a:gd name="connsiteX6" fmla="*/ 274967 w 1325551"/>
              <a:gd name="connsiteY6" fmla="*/ 718190 h 2156486"/>
              <a:gd name="connsiteX7" fmla="*/ 579929 w 1325551"/>
              <a:gd name="connsiteY7" fmla="*/ 936143 h 2156486"/>
              <a:gd name="connsiteX8" fmla="*/ 994163 w 1325551"/>
              <a:gd name="connsiteY8" fmla="*/ 936143 h 2156486"/>
              <a:gd name="connsiteX9" fmla="*/ 994163 w 1325551"/>
              <a:gd name="connsiteY9" fmla="*/ 741572 h 2156486"/>
              <a:gd name="connsiteX10" fmla="*/ 1325551 w 1325551"/>
              <a:gd name="connsiteY10" fmla="*/ 1072960 h 2156486"/>
              <a:gd name="connsiteX11" fmla="*/ 994163 w 1325551"/>
              <a:gd name="connsiteY11" fmla="*/ 1404348 h 2156486"/>
              <a:gd name="connsiteX12" fmla="*/ 994163 w 1325551"/>
              <a:gd name="connsiteY12" fmla="*/ 1209776 h 2156486"/>
              <a:gd name="connsiteX13" fmla="*/ 579929 w 1325551"/>
              <a:gd name="connsiteY13" fmla="*/ 1209776 h 2156486"/>
              <a:gd name="connsiteX14" fmla="*/ 273634 w 1325551"/>
              <a:gd name="connsiteY14" fmla="*/ 1516071 h 2156486"/>
              <a:gd name="connsiteX15" fmla="*/ 273633 w 1325551"/>
              <a:gd name="connsiteY15" fmla="*/ 2156486 h 2156486"/>
              <a:gd name="connsiteX16" fmla="*/ 0 w 1325551"/>
              <a:gd name="connsiteY16" fmla="*/ 2156486 h 2156486"/>
              <a:gd name="connsiteX0" fmla="*/ 6504 w 1332055"/>
              <a:gd name="connsiteY0" fmla="*/ 2156486 h 2156486"/>
              <a:gd name="connsiteX1" fmla="*/ 6504 w 1332055"/>
              <a:gd name="connsiteY1" fmla="*/ 1516072 h 2156486"/>
              <a:gd name="connsiteX2" fmla="*/ 212459 w 1332055"/>
              <a:gd name="connsiteY2" fmla="*/ 1066692 h 2156486"/>
              <a:gd name="connsiteX3" fmla="*/ 26128 w 1332055"/>
              <a:gd name="connsiteY3" fmla="*/ 773397 h 2156486"/>
              <a:gd name="connsiteX4" fmla="*/ 12325 w 1332055"/>
              <a:gd name="connsiteY4" fmla="*/ 3917 h 2156486"/>
              <a:gd name="connsiteX5" fmla="*/ 267668 w 1332055"/>
              <a:gd name="connsiteY5" fmla="*/ 471 h 2156486"/>
              <a:gd name="connsiteX6" fmla="*/ 281471 w 1332055"/>
              <a:gd name="connsiteY6" fmla="*/ 718190 h 2156486"/>
              <a:gd name="connsiteX7" fmla="*/ 586433 w 1332055"/>
              <a:gd name="connsiteY7" fmla="*/ 936143 h 2156486"/>
              <a:gd name="connsiteX8" fmla="*/ 1000667 w 1332055"/>
              <a:gd name="connsiteY8" fmla="*/ 936143 h 2156486"/>
              <a:gd name="connsiteX9" fmla="*/ 1000667 w 1332055"/>
              <a:gd name="connsiteY9" fmla="*/ 741572 h 2156486"/>
              <a:gd name="connsiteX10" fmla="*/ 1332055 w 1332055"/>
              <a:gd name="connsiteY10" fmla="*/ 1072960 h 2156486"/>
              <a:gd name="connsiteX11" fmla="*/ 1000667 w 1332055"/>
              <a:gd name="connsiteY11" fmla="*/ 1404348 h 2156486"/>
              <a:gd name="connsiteX12" fmla="*/ 1000667 w 1332055"/>
              <a:gd name="connsiteY12" fmla="*/ 1209776 h 2156486"/>
              <a:gd name="connsiteX13" fmla="*/ 586433 w 1332055"/>
              <a:gd name="connsiteY13" fmla="*/ 1209776 h 2156486"/>
              <a:gd name="connsiteX14" fmla="*/ 280138 w 1332055"/>
              <a:gd name="connsiteY14" fmla="*/ 1516071 h 2156486"/>
              <a:gd name="connsiteX15" fmla="*/ 280137 w 1332055"/>
              <a:gd name="connsiteY15" fmla="*/ 2156486 h 2156486"/>
              <a:gd name="connsiteX16" fmla="*/ 6504 w 1332055"/>
              <a:gd name="connsiteY16" fmla="*/ 2156486 h 2156486"/>
              <a:gd name="connsiteX0" fmla="*/ 6504 w 1332055"/>
              <a:gd name="connsiteY0" fmla="*/ 2156486 h 2156486"/>
              <a:gd name="connsiteX1" fmla="*/ 6504 w 1332055"/>
              <a:gd name="connsiteY1" fmla="*/ 1516072 h 2156486"/>
              <a:gd name="connsiteX2" fmla="*/ 212459 w 1332055"/>
              <a:gd name="connsiteY2" fmla="*/ 1066692 h 2156486"/>
              <a:gd name="connsiteX3" fmla="*/ 26128 w 1332055"/>
              <a:gd name="connsiteY3" fmla="*/ 773397 h 2156486"/>
              <a:gd name="connsiteX4" fmla="*/ 12325 w 1332055"/>
              <a:gd name="connsiteY4" fmla="*/ 3917 h 2156486"/>
              <a:gd name="connsiteX5" fmla="*/ 267668 w 1332055"/>
              <a:gd name="connsiteY5" fmla="*/ 471 h 2156486"/>
              <a:gd name="connsiteX6" fmla="*/ 281471 w 1332055"/>
              <a:gd name="connsiteY6" fmla="*/ 718190 h 2156486"/>
              <a:gd name="connsiteX7" fmla="*/ 586433 w 1332055"/>
              <a:gd name="connsiteY7" fmla="*/ 936143 h 2156486"/>
              <a:gd name="connsiteX8" fmla="*/ 1000667 w 1332055"/>
              <a:gd name="connsiteY8" fmla="*/ 936143 h 2156486"/>
              <a:gd name="connsiteX9" fmla="*/ 1000667 w 1332055"/>
              <a:gd name="connsiteY9" fmla="*/ 741572 h 2156486"/>
              <a:gd name="connsiteX10" fmla="*/ 1332055 w 1332055"/>
              <a:gd name="connsiteY10" fmla="*/ 1072960 h 2156486"/>
              <a:gd name="connsiteX11" fmla="*/ 1000667 w 1332055"/>
              <a:gd name="connsiteY11" fmla="*/ 1404348 h 2156486"/>
              <a:gd name="connsiteX12" fmla="*/ 1000667 w 1332055"/>
              <a:gd name="connsiteY12" fmla="*/ 1209776 h 2156486"/>
              <a:gd name="connsiteX13" fmla="*/ 586433 w 1332055"/>
              <a:gd name="connsiteY13" fmla="*/ 1209776 h 2156486"/>
              <a:gd name="connsiteX14" fmla="*/ 280138 w 1332055"/>
              <a:gd name="connsiteY14" fmla="*/ 1516071 h 2156486"/>
              <a:gd name="connsiteX15" fmla="*/ 280137 w 1332055"/>
              <a:gd name="connsiteY15" fmla="*/ 2156486 h 2156486"/>
              <a:gd name="connsiteX16" fmla="*/ 6504 w 1332055"/>
              <a:gd name="connsiteY16" fmla="*/ 2156486 h 2156486"/>
              <a:gd name="connsiteX0" fmla="*/ 6504 w 1332055"/>
              <a:gd name="connsiteY0" fmla="*/ 2156486 h 2156486"/>
              <a:gd name="connsiteX1" fmla="*/ 6504 w 1332055"/>
              <a:gd name="connsiteY1" fmla="*/ 1516072 h 2156486"/>
              <a:gd name="connsiteX2" fmla="*/ 212459 w 1332055"/>
              <a:gd name="connsiteY2" fmla="*/ 1066692 h 2156486"/>
              <a:gd name="connsiteX3" fmla="*/ 26128 w 1332055"/>
              <a:gd name="connsiteY3" fmla="*/ 773397 h 2156486"/>
              <a:gd name="connsiteX4" fmla="*/ 12325 w 1332055"/>
              <a:gd name="connsiteY4" fmla="*/ 3917 h 2156486"/>
              <a:gd name="connsiteX5" fmla="*/ 267668 w 1332055"/>
              <a:gd name="connsiteY5" fmla="*/ 471 h 2156486"/>
              <a:gd name="connsiteX6" fmla="*/ 291823 w 1332055"/>
              <a:gd name="connsiteY6" fmla="*/ 731995 h 2156486"/>
              <a:gd name="connsiteX7" fmla="*/ 586433 w 1332055"/>
              <a:gd name="connsiteY7" fmla="*/ 936143 h 2156486"/>
              <a:gd name="connsiteX8" fmla="*/ 1000667 w 1332055"/>
              <a:gd name="connsiteY8" fmla="*/ 936143 h 2156486"/>
              <a:gd name="connsiteX9" fmla="*/ 1000667 w 1332055"/>
              <a:gd name="connsiteY9" fmla="*/ 741572 h 2156486"/>
              <a:gd name="connsiteX10" fmla="*/ 1332055 w 1332055"/>
              <a:gd name="connsiteY10" fmla="*/ 1072960 h 2156486"/>
              <a:gd name="connsiteX11" fmla="*/ 1000667 w 1332055"/>
              <a:gd name="connsiteY11" fmla="*/ 1404348 h 2156486"/>
              <a:gd name="connsiteX12" fmla="*/ 1000667 w 1332055"/>
              <a:gd name="connsiteY12" fmla="*/ 1209776 h 2156486"/>
              <a:gd name="connsiteX13" fmla="*/ 586433 w 1332055"/>
              <a:gd name="connsiteY13" fmla="*/ 1209776 h 2156486"/>
              <a:gd name="connsiteX14" fmla="*/ 280138 w 1332055"/>
              <a:gd name="connsiteY14" fmla="*/ 1516071 h 2156486"/>
              <a:gd name="connsiteX15" fmla="*/ 280137 w 1332055"/>
              <a:gd name="connsiteY15" fmla="*/ 2156486 h 2156486"/>
              <a:gd name="connsiteX16" fmla="*/ 6504 w 1332055"/>
              <a:gd name="connsiteY16" fmla="*/ 2156486 h 2156486"/>
              <a:gd name="connsiteX0" fmla="*/ 14128 w 1339679"/>
              <a:gd name="connsiteY0" fmla="*/ 2156486 h 2156486"/>
              <a:gd name="connsiteX1" fmla="*/ 14128 w 1339679"/>
              <a:gd name="connsiteY1" fmla="*/ 1516072 h 2156486"/>
              <a:gd name="connsiteX2" fmla="*/ 220083 w 1339679"/>
              <a:gd name="connsiteY2" fmla="*/ 1066692 h 2156486"/>
              <a:gd name="connsiteX3" fmla="*/ 33752 w 1339679"/>
              <a:gd name="connsiteY3" fmla="*/ 773397 h 2156486"/>
              <a:gd name="connsiteX4" fmla="*/ 19949 w 1339679"/>
              <a:gd name="connsiteY4" fmla="*/ 3917 h 2156486"/>
              <a:gd name="connsiteX5" fmla="*/ 275292 w 1339679"/>
              <a:gd name="connsiteY5" fmla="*/ 471 h 2156486"/>
              <a:gd name="connsiteX6" fmla="*/ 299447 w 1339679"/>
              <a:gd name="connsiteY6" fmla="*/ 731995 h 2156486"/>
              <a:gd name="connsiteX7" fmla="*/ 594057 w 1339679"/>
              <a:gd name="connsiteY7" fmla="*/ 936143 h 2156486"/>
              <a:gd name="connsiteX8" fmla="*/ 1008291 w 1339679"/>
              <a:gd name="connsiteY8" fmla="*/ 936143 h 2156486"/>
              <a:gd name="connsiteX9" fmla="*/ 1008291 w 1339679"/>
              <a:gd name="connsiteY9" fmla="*/ 741572 h 2156486"/>
              <a:gd name="connsiteX10" fmla="*/ 1339679 w 1339679"/>
              <a:gd name="connsiteY10" fmla="*/ 1072960 h 2156486"/>
              <a:gd name="connsiteX11" fmla="*/ 1008291 w 1339679"/>
              <a:gd name="connsiteY11" fmla="*/ 1404348 h 2156486"/>
              <a:gd name="connsiteX12" fmla="*/ 1008291 w 1339679"/>
              <a:gd name="connsiteY12" fmla="*/ 1209776 h 2156486"/>
              <a:gd name="connsiteX13" fmla="*/ 594057 w 1339679"/>
              <a:gd name="connsiteY13" fmla="*/ 1209776 h 2156486"/>
              <a:gd name="connsiteX14" fmla="*/ 287762 w 1339679"/>
              <a:gd name="connsiteY14" fmla="*/ 1516071 h 2156486"/>
              <a:gd name="connsiteX15" fmla="*/ 287761 w 1339679"/>
              <a:gd name="connsiteY15" fmla="*/ 2156486 h 2156486"/>
              <a:gd name="connsiteX16" fmla="*/ 14128 w 1339679"/>
              <a:gd name="connsiteY16" fmla="*/ 2156486 h 2156486"/>
              <a:gd name="connsiteX0" fmla="*/ 14128 w 1339679"/>
              <a:gd name="connsiteY0" fmla="*/ 2156486 h 2156486"/>
              <a:gd name="connsiteX1" fmla="*/ 14128 w 1339679"/>
              <a:gd name="connsiteY1" fmla="*/ 1516072 h 2156486"/>
              <a:gd name="connsiteX2" fmla="*/ 220083 w 1339679"/>
              <a:gd name="connsiteY2" fmla="*/ 1066692 h 2156486"/>
              <a:gd name="connsiteX3" fmla="*/ 33752 w 1339679"/>
              <a:gd name="connsiteY3" fmla="*/ 773397 h 2156486"/>
              <a:gd name="connsiteX4" fmla="*/ 19949 w 1339679"/>
              <a:gd name="connsiteY4" fmla="*/ 3917 h 2156486"/>
              <a:gd name="connsiteX5" fmla="*/ 275292 w 1339679"/>
              <a:gd name="connsiteY5" fmla="*/ 471 h 2156486"/>
              <a:gd name="connsiteX6" fmla="*/ 299447 w 1339679"/>
              <a:gd name="connsiteY6" fmla="*/ 731995 h 2156486"/>
              <a:gd name="connsiteX7" fmla="*/ 594057 w 1339679"/>
              <a:gd name="connsiteY7" fmla="*/ 936143 h 2156486"/>
              <a:gd name="connsiteX8" fmla="*/ 1008291 w 1339679"/>
              <a:gd name="connsiteY8" fmla="*/ 936143 h 2156486"/>
              <a:gd name="connsiteX9" fmla="*/ 1008291 w 1339679"/>
              <a:gd name="connsiteY9" fmla="*/ 741572 h 2156486"/>
              <a:gd name="connsiteX10" fmla="*/ 1339679 w 1339679"/>
              <a:gd name="connsiteY10" fmla="*/ 1072960 h 2156486"/>
              <a:gd name="connsiteX11" fmla="*/ 1008291 w 1339679"/>
              <a:gd name="connsiteY11" fmla="*/ 1404348 h 2156486"/>
              <a:gd name="connsiteX12" fmla="*/ 1008291 w 1339679"/>
              <a:gd name="connsiteY12" fmla="*/ 1209776 h 2156486"/>
              <a:gd name="connsiteX13" fmla="*/ 594057 w 1339679"/>
              <a:gd name="connsiteY13" fmla="*/ 1209776 h 2156486"/>
              <a:gd name="connsiteX14" fmla="*/ 287762 w 1339679"/>
              <a:gd name="connsiteY14" fmla="*/ 1516071 h 2156486"/>
              <a:gd name="connsiteX15" fmla="*/ 287761 w 1339679"/>
              <a:gd name="connsiteY15" fmla="*/ 2156486 h 2156486"/>
              <a:gd name="connsiteX16" fmla="*/ 14128 w 1339679"/>
              <a:gd name="connsiteY16" fmla="*/ 2156486 h 2156486"/>
              <a:gd name="connsiteX0" fmla="*/ 10598 w 1336149"/>
              <a:gd name="connsiteY0" fmla="*/ 2156486 h 2156486"/>
              <a:gd name="connsiteX1" fmla="*/ 10598 w 1336149"/>
              <a:gd name="connsiteY1" fmla="*/ 1516072 h 2156486"/>
              <a:gd name="connsiteX2" fmla="*/ 216553 w 1336149"/>
              <a:gd name="connsiteY2" fmla="*/ 1066692 h 2156486"/>
              <a:gd name="connsiteX3" fmla="*/ 37123 w 1336149"/>
              <a:gd name="connsiteY3" fmla="*/ 797554 h 2156486"/>
              <a:gd name="connsiteX4" fmla="*/ 16419 w 1336149"/>
              <a:gd name="connsiteY4" fmla="*/ 3917 h 2156486"/>
              <a:gd name="connsiteX5" fmla="*/ 271762 w 1336149"/>
              <a:gd name="connsiteY5" fmla="*/ 471 h 2156486"/>
              <a:gd name="connsiteX6" fmla="*/ 295917 w 1336149"/>
              <a:gd name="connsiteY6" fmla="*/ 731995 h 2156486"/>
              <a:gd name="connsiteX7" fmla="*/ 590527 w 1336149"/>
              <a:gd name="connsiteY7" fmla="*/ 936143 h 2156486"/>
              <a:gd name="connsiteX8" fmla="*/ 1004761 w 1336149"/>
              <a:gd name="connsiteY8" fmla="*/ 936143 h 2156486"/>
              <a:gd name="connsiteX9" fmla="*/ 1004761 w 1336149"/>
              <a:gd name="connsiteY9" fmla="*/ 741572 h 2156486"/>
              <a:gd name="connsiteX10" fmla="*/ 1336149 w 1336149"/>
              <a:gd name="connsiteY10" fmla="*/ 1072960 h 2156486"/>
              <a:gd name="connsiteX11" fmla="*/ 1004761 w 1336149"/>
              <a:gd name="connsiteY11" fmla="*/ 1404348 h 2156486"/>
              <a:gd name="connsiteX12" fmla="*/ 1004761 w 1336149"/>
              <a:gd name="connsiteY12" fmla="*/ 1209776 h 2156486"/>
              <a:gd name="connsiteX13" fmla="*/ 590527 w 1336149"/>
              <a:gd name="connsiteY13" fmla="*/ 1209776 h 2156486"/>
              <a:gd name="connsiteX14" fmla="*/ 284232 w 1336149"/>
              <a:gd name="connsiteY14" fmla="*/ 1516071 h 2156486"/>
              <a:gd name="connsiteX15" fmla="*/ 284231 w 1336149"/>
              <a:gd name="connsiteY15" fmla="*/ 2156486 h 2156486"/>
              <a:gd name="connsiteX16" fmla="*/ 10598 w 1336149"/>
              <a:gd name="connsiteY16" fmla="*/ 2156486 h 2156486"/>
              <a:gd name="connsiteX0" fmla="*/ 14935 w 1340486"/>
              <a:gd name="connsiteY0" fmla="*/ 2157309 h 2157309"/>
              <a:gd name="connsiteX1" fmla="*/ 14935 w 1340486"/>
              <a:gd name="connsiteY1" fmla="*/ 1516895 h 2157309"/>
              <a:gd name="connsiteX2" fmla="*/ 220890 w 1340486"/>
              <a:gd name="connsiteY2" fmla="*/ 1067515 h 2157309"/>
              <a:gd name="connsiteX3" fmla="*/ 41460 w 1340486"/>
              <a:gd name="connsiteY3" fmla="*/ 798377 h 2157309"/>
              <a:gd name="connsiteX4" fmla="*/ 6953 w 1340486"/>
              <a:gd name="connsiteY4" fmla="*/ 1292 h 2157309"/>
              <a:gd name="connsiteX5" fmla="*/ 276099 w 1340486"/>
              <a:gd name="connsiteY5" fmla="*/ 1294 h 2157309"/>
              <a:gd name="connsiteX6" fmla="*/ 300254 w 1340486"/>
              <a:gd name="connsiteY6" fmla="*/ 732818 h 2157309"/>
              <a:gd name="connsiteX7" fmla="*/ 594864 w 1340486"/>
              <a:gd name="connsiteY7" fmla="*/ 936966 h 2157309"/>
              <a:gd name="connsiteX8" fmla="*/ 1009098 w 1340486"/>
              <a:gd name="connsiteY8" fmla="*/ 936966 h 2157309"/>
              <a:gd name="connsiteX9" fmla="*/ 1009098 w 1340486"/>
              <a:gd name="connsiteY9" fmla="*/ 742395 h 2157309"/>
              <a:gd name="connsiteX10" fmla="*/ 1340486 w 1340486"/>
              <a:gd name="connsiteY10" fmla="*/ 1073783 h 2157309"/>
              <a:gd name="connsiteX11" fmla="*/ 1009098 w 1340486"/>
              <a:gd name="connsiteY11" fmla="*/ 1405171 h 2157309"/>
              <a:gd name="connsiteX12" fmla="*/ 1009098 w 1340486"/>
              <a:gd name="connsiteY12" fmla="*/ 1210599 h 2157309"/>
              <a:gd name="connsiteX13" fmla="*/ 594864 w 1340486"/>
              <a:gd name="connsiteY13" fmla="*/ 1210599 h 2157309"/>
              <a:gd name="connsiteX14" fmla="*/ 288569 w 1340486"/>
              <a:gd name="connsiteY14" fmla="*/ 1516894 h 2157309"/>
              <a:gd name="connsiteX15" fmla="*/ 288568 w 1340486"/>
              <a:gd name="connsiteY15" fmla="*/ 2157309 h 2157309"/>
              <a:gd name="connsiteX16" fmla="*/ 14935 w 1340486"/>
              <a:gd name="connsiteY16" fmla="*/ 2157309 h 2157309"/>
              <a:gd name="connsiteX0" fmla="*/ 17728 w 1343279"/>
              <a:gd name="connsiteY0" fmla="*/ 2157309 h 2157309"/>
              <a:gd name="connsiteX1" fmla="*/ 17728 w 1343279"/>
              <a:gd name="connsiteY1" fmla="*/ 1516895 h 2157309"/>
              <a:gd name="connsiteX2" fmla="*/ 223683 w 1343279"/>
              <a:gd name="connsiteY2" fmla="*/ 1067515 h 2157309"/>
              <a:gd name="connsiteX3" fmla="*/ 44253 w 1343279"/>
              <a:gd name="connsiteY3" fmla="*/ 798377 h 2157309"/>
              <a:gd name="connsiteX4" fmla="*/ 9746 w 1343279"/>
              <a:gd name="connsiteY4" fmla="*/ 1292 h 2157309"/>
              <a:gd name="connsiteX5" fmla="*/ 278892 w 1343279"/>
              <a:gd name="connsiteY5" fmla="*/ 1294 h 2157309"/>
              <a:gd name="connsiteX6" fmla="*/ 303047 w 1343279"/>
              <a:gd name="connsiteY6" fmla="*/ 732818 h 2157309"/>
              <a:gd name="connsiteX7" fmla="*/ 597657 w 1343279"/>
              <a:gd name="connsiteY7" fmla="*/ 936966 h 2157309"/>
              <a:gd name="connsiteX8" fmla="*/ 1011891 w 1343279"/>
              <a:gd name="connsiteY8" fmla="*/ 936966 h 2157309"/>
              <a:gd name="connsiteX9" fmla="*/ 1011891 w 1343279"/>
              <a:gd name="connsiteY9" fmla="*/ 742395 h 2157309"/>
              <a:gd name="connsiteX10" fmla="*/ 1343279 w 1343279"/>
              <a:gd name="connsiteY10" fmla="*/ 1073783 h 2157309"/>
              <a:gd name="connsiteX11" fmla="*/ 1011891 w 1343279"/>
              <a:gd name="connsiteY11" fmla="*/ 1405171 h 2157309"/>
              <a:gd name="connsiteX12" fmla="*/ 1011891 w 1343279"/>
              <a:gd name="connsiteY12" fmla="*/ 1210599 h 2157309"/>
              <a:gd name="connsiteX13" fmla="*/ 597657 w 1343279"/>
              <a:gd name="connsiteY13" fmla="*/ 1210599 h 2157309"/>
              <a:gd name="connsiteX14" fmla="*/ 291362 w 1343279"/>
              <a:gd name="connsiteY14" fmla="*/ 1516894 h 2157309"/>
              <a:gd name="connsiteX15" fmla="*/ 291361 w 1343279"/>
              <a:gd name="connsiteY15" fmla="*/ 2157309 h 2157309"/>
              <a:gd name="connsiteX16" fmla="*/ 17728 w 1343279"/>
              <a:gd name="connsiteY16" fmla="*/ 2157309 h 2157309"/>
              <a:gd name="connsiteX0" fmla="*/ 20520 w 1346071"/>
              <a:gd name="connsiteY0" fmla="*/ 2157309 h 2157309"/>
              <a:gd name="connsiteX1" fmla="*/ 20520 w 1346071"/>
              <a:gd name="connsiteY1" fmla="*/ 1516895 h 2157309"/>
              <a:gd name="connsiteX2" fmla="*/ 226475 w 1346071"/>
              <a:gd name="connsiteY2" fmla="*/ 1067515 h 2157309"/>
              <a:gd name="connsiteX3" fmla="*/ 47045 w 1346071"/>
              <a:gd name="connsiteY3" fmla="*/ 798377 h 2157309"/>
              <a:gd name="connsiteX4" fmla="*/ 12538 w 1346071"/>
              <a:gd name="connsiteY4" fmla="*/ 1292 h 2157309"/>
              <a:gd name="connsiteX5" fmla="*/ 281684 w 1346071"/>
              <a:gd name="connsiteY5" fmla="*/ 1294 h 2157309"/>
              <a:gd name="connsiteX6" fmla="*/ 305839 w 1346071"/>
              <a:gd name="connsiteY6" fmla="*/ 732818 h 2157309"/>
              <a:gd name="connsiteX7" fmla="*/ 600449 w 1346071"/>
              <a:gd name="connsiteY7" fmla="*/ 936966 h 2157309"/>
              <a:gd name="connsiteX8" fmla="*/ 1014683 w 1346071"/>
              <a:gd name="connsiteY8" fmla="*/ 936966 h 2157309"/>
              <a:gd name="connsiteX9" fmla="*/ 1014683 w 1346071"/>
              <a:gd name="connsiteY9" fmla="*/ 742395 h 2157309"/>
              <a:gd name="connsiteX10" fmla="*/ 1346071 w 1346071"/>
              <a:gd name="connsiteY10" fmla="*/ 1073783 h 2157309"/>
              <a:gd name="connsiteX11" fmla="*/ 1014683 w 1346071"/>
              <a:gd name="connsiteY11" fmla="*/ 1405171 h 2157309"/>
              <a:gd name="connsiteX12" fmla="*/ 1014683 w 1346071"/>
              <a:gd name="connsiteY12" fmla="*/ 1210599 h 2157309"/>
              <a:gd name="connsiteX13" fmla="*/ 600449 w 1346071"/>
              <a:gd name="connsiteY13" fmla="*/ 1210599 h 2157309"/>
              <a:gd name="connsiteX14" fmla="*/ 294154 w 1346071"/>
              <a:gd name="connsiteY14" fmla="*/ 1516894 h 2157309"/>
              <a:gd name="connsiteX15" fmla="*/ 294153 w 1346071"/>
              <a:gd name="connsiteY15" fmla="*/ 2157309 h 2157309"/>
              <a:gd name="connsiteX16" fmla="*/ 20520 w 1346071"/>
              <a:gd name="connsiteY16" fmla="*/ 2157309 h 2157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46071" h="2157309">
                <a:moveTo>
                  <a:pt x="20520" y="2157309"/>
                </a:moveTo>
                <a:lnTo>
                  <a:pt x="20520" y="1516895"/>
                </a:lnTo>
                <a:cubicBezTo>
                  <a:pt x="54846" y="1335263"/>
                  <a:pt x="129820" y="1164170"/>
                  <a:pt x="226475" y="1067515"/>
                </a:cubicBezTo>
                <a:cubicBezTo>
                  <a:pt x="135429" y="988596"/>
                  <a:pt x="106856" y="969183"/>
                  <a:pt x="47045" y="798377"/>
                </a:cubicBezTo>
                <a:cubicBezTo>
                  <a:pt x="-12766" y="627571"/>
                  <a:pt x="-4715" y="116310"/>
                  <a:pt x="12538" y="1292"/>
                </a:cubicBezTo>
                <a:cubicBezTo>
                  <a:pt x="149410" y="-432"/>
                  <a:pt x="221874" y="-432"/>
                  <a:pt x="281684" y="1294"/>
                </a:cubicBezTo>
                <a:cubicBezTo>
                  <a:pt x="286285" y="82386"/>
                  <a:pt x="252711" y="576873"/>
                  <a:pt x="305839" y="732818"/>
                </a:cubicBezTo>
                <a:cubicBezTo>
                  <a:pt x="358967" y="888763"/>
                  <a:pt x="497261" y="943772"/>
                  <a:pt x="600449" y="936966"/>
                </a:cubicBezTo>
                <a:lnTo>
                  <a:pt x="1014683" y="936966"/>
                </a:lnTo>
                <a:lnTo>
                  <a:pt x="1014683" y="742395"/>
                </a:lnTo>
                <a:lnTo>
                  <a:pt x="1346071" y="1073783"/>
                </a:lnTo>
                <a:lnTo>
                  <a:pt x="1014683" y="1405171"/>
                </a:lnTo>
                <a:lnTo>
                  <a:pt x="1014683" y="1210599"/>
                </a:lnTo>
                <a:lnTo>
                  <a:pt x="600449" y="1210599"/>
                </a:lnTo>
                <a:cubicBezTo>
                  <a:pt x="431287" y="1210599"/>
                  <a:pt x="294154" y="1347732"/>
                  <a:pt x="294154" y="1516894"/>
                </a:cubicBezTo>
                <a:cubicBezTo>
                  <a:pt x="294154" y="1730366"/>
                  <a:pt x="294153" y="1943837"/>
                  <a:pt x="294153" y="2157309"/>
                </a:cubicBezTo>
                <a:lnTo>
                  <a:pt x="20520" y="2157309"/>
                </a:lnTo>
                <a:close/>
              </a:path>
            </a:pathLst>
          </a:cu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Left-Right Arrow 1"/>
          <p:cNvSpPr/>
          <p:nvPr/>
        </p:nvSpPr>
        <p:spPr>
          <a:xfrm rot="2237830">
            <a:off x="4869635" y="3277636"/>
            <a:ext cx="1850507" cy="737420"/>
          </a:xfrm>
          <a:prstGeom prst="lef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eft-Right Arrow 13"/>
          <p:cNvSpPr/>
          <p:nvPr/>
        </p:nvSpPr>
        <p:spPr>
          <a:xfrm rot="19362170" flipH="1">
            <a:off x="2372569" y="3277636"/>
            <a:ext cx="1850507" cy="737420"/>
          </a:xfrm>
          <a:prstGeom prst="lef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quot;No&quot; Symbol 2"/>
          <p:cNvSpPr/>
          <p:nvPr/>
        </p:nvSpPr>
        <p:spPr>
          <a:xfrm>
            <a:off x="2205319" y="2549729"/>
            <a:ext cx="2193233" cy="2193233"/>
          </a:xfrm>
          <a:prstGeom prst="noSmoking">
            <a:avLst>
              <a:gd name="adj" fmla="val 8546"/>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quot;No&quot; Symbol 14"/>
          <p:cNvSpPr/>
          <p:nvPr/>
        </p:nvSpPr>
        <p:spPr>
          <a:xfrm flipH="1">
            <a:off x="4745252" y="2540646"/>
            <a:ext cx="2193233" cy="2193233"/>
          </a:xfrm>
          <a:prstGeom prst="noSmoking">
            <a:avLst>
              <a:gd name="adj" fmla="val 8546"/>
            </a:avLst>
          </a:prstGeo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302844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500"/>
                                        <p:tgtEl>
                                          <p:spTgt spid="13"/>
                                        </p:tgtEl>
                                      </p:cBhvr>
                                    </p:animEffect>
                                  </p:childTnLst>
                                </p:cTn>
                              </p:par>
                            </p:childTnLst>
                          </p:cTn>
                        </p:par>
                        <p:par>
                          <p:cTn id="24" fill="hold">
                            <p:stCondLst>
                              <p:cond delay="500"/>
                            </p:stCondLst>
                            <p:childTnLst>
                              <p:par>
                                <p:cTn id="25" presetID="2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250"/>
                                        <p:tgtEl>
                                          <p:spTgt spid="12"/>
                                        </p:tgtEl>
                                      </p:cBhvr>
                                    </p:animEffect>
                                  </p:childTnLst>
                                </p:cTn>
                              </p:par>
                            </p:childTnLst>
                          </p:cTn>
                        </p:par>
                        <p:par>
                          <p:cTn id="28" fill="hold">
                            <p:stCondLst>
                              <p:cond delay="750"/>
                            </p:stCondLst>
                            <p:childTnLst>
                              <p:par>
                                <p:cTn id="29" presetID="2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37"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outVertical)">
                                      <p:cBhvr>
                                        <p:cTn id="36" dur="500"/>
                                        <p:tgtEl>
                                          <p:spTgt spid="14"/>
                                        </p:tgtEl>
                                      </p:cBhvr>
                                    </p:animEffect>
                                  </p:childTnLst>
                                </p:cTn>
                              </p:par>
                              <p:par>
                                <p:cTn id="37" presetID="16" presetClass="entr" presetSubtype="37"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6" presetClass="entr" presetSubtype="16"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circle(in)">
                                      <p:cBhvr>
                                        <p:cTn id="43" dur="1000"/>
                                        <p:tgtEl>
                                          <p:spTgt spid="15"/>
                                        </p:tgtEl>
                                      </p:cBhvr>
                                    </p:animEffect>
                                  </p:childTnLst>
                                </p:cTn>
                              </p:par>
                              <p:par>
                                <p:cTn id="44" presetID="6" presetClass="entr" presetSubtype="16" fill="hold" grpId="0" nodeType="with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circle(in)">
                                      <p:cBhvr>
                                        <p:cTn id="4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animBg="1"/>
      <p:bldP spid="2" grpId="0" animBg="1"/>
      <p:bldP spid="14" grpId="0" animBg="1"/>
      <p:bldP spid="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2629" y="0"/>
            <a:ext cx="5021539" cy="6564429"/>
          </a:xfrm>
          <a:prstGeom prst="rect">
            <a:avLst/>
          </a:prstGeom>
        </p:spPr>
      </p:pic>
      <p:sp>
        <p:nvSpPr>
          <p:cNvPr id="2" name="Title 1"/>
          <p:cNvSpPr>
            <a:spLocks noGrp="1"/>
          </p:cNvSpPr>
          <p:nvPr>
            <p:ph type="title"/>
          </p:nvPr>
        </p:nvSpPr>
        <p:spPr/>
        <p:txBody>
          <a:bodyPr/>
          <a:lstStyle/>
          <a:p>
            <a:pPr algn="l"/>
            <a:r>
              <a:rPr lang="en-US" dirty="0" smtClean="0"/>
              <a:t>Fail #1: </a:t>
            </a:r>
            <a:r>
              <a:rPr lang="en-US" i="1" dirty="0" smtClean="0"/>
              <a:t>Hedylepta</a:t>
            </a:r>
            <a:endParaRPr lang="en-US" i="1" dirty="0"/>
          </a:p>
        </p:txBody>
      </p:sp>
      <p:sp>
        <p:nvSpPr>
          <p:cNvPr id="3" name="Text Placeholder 2"/>
          <p:cNvSpPr>
            <a:spLocks noGrp="1"/>
          </p:cNvSpPr>
          <p:nvPr>
            <p:ph type="body" idx="1"/>
          </p:nvPr>
        </p:nvSpPr>
        <p:spPr/>
        <p:txBody>
          <a:bodyPr>
            <a:normAutofit fontScale="92500"/>
          </a:bodyPr>
          <a:lstStyle/>
          <a:p>
            <a:r>
              <a:rPr lang="en-US" dirty="0" smtClean="0"/>
              <a:t>Banana eating moth “best example of evolution”</a:t>
            </a:r>
            <a:endParaRPr lang="en-US" dirty="0"/>
          </a:p>
        </p:txBody>
      </p:sp>
    </p:spTree>
    <p:extLst>
      <p:ext uri="{BB962C8B-B14F-4D97-AF65-F5344CB8AC3E}">
        <p14:creationId xmlns:p14="http://schemas.microsoft.com/office/powerpoint/2010/main" val="38132429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Oval 632"/>
          <p:cNvSpPr/>
          <p:nvPr/>
        </p:nvSpPr>
        <p:spPr>
          <a:xfrm>
            <a:off x="2738227"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 name="Flowchart: Delay 633"/>
          <p:cNvSpPr/>
          <p:nvPr/>
        </p:nvSpPr>
        <p:spPr>
          <a:xfrm>
            <a:off x="4614788" y="1622141"/>
            <a:ext cx="4150412" cy="3749040"/>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Mitosis (Normal Cell Division)</a:t>
            </a:r>
            <a:endParaRPr lang="en-US" dirty="0"/>
          </a:p>
        </p:txBody>
      </p:sp>
      <p:sp>
        <p:nvSpPr>
          <p:cNvPr id="635" name="Flowchart: Delay 633"/>
          <p:cNvSpPr/>
          <p:nvPr/>
        </p:nvSpPr>
        <p:spPr>
          <a:xfrm flipH="1">
            <a:off x="450376" y="1622141"/>
            <a:ext cx="4150412" cy="3749040"/>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Oval 635"/>
          <p:cNvSpPr/>
          <p:nvPr/>
        </p:nvSpPr>
        <p:spPr>
          <a:xfrm>
            <a:off x="5018148"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Oval 636"/>
          <p:cNvSpPr/>
          <p:nvPr/>
        </p:nvSpPr>
        <p:spPr>
          <a:xfrm>
            <a:off x="450376"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 name="Group 5"/>
          <p:cNvGrpSpPr/>
          <p:nvPr/>
        </p:nvGrpSpPr>
        <p:grpSpPr>
          <a:xfrm>
            <a:off x="3378754" y="3432136"/>
            <a:ext cx="2525703" cy="653558"/>
            <a:chOff x="3378754" y="718223"/>
            <a:chExt cx="2525703" cy="653558"/>
          </a:xfrm>
        </p:grpSpPr>
        <p:grpSp>
          <p:nvGrpSpPr>
            <p:cNvPr id="589" name="Group 588"/>
            <p:cNvGrpSpPr/>
            <p:nvPr/>
          </p:nvGrpSpPr>
          <p:grpSpPr>
            <a:xfrm>
              <a:off x="4809440" y="867154"/>
              <a:ext cx="116421" cy="504627"/>
              <a:chOff x="4060100" y="2419690"/>
              <a:chExt cx="116421" cy="504627"/>
            </a:xfrm>
          </p:grpSpPr>
          <p:grpSp>
            <p:nvGrpSpPr>
              <p:cNvPr id="623" name="Group 622"/>
              <p:cNvGrpSpPr/>
              <p:nvPr/>
            </p:nvGrpSpPr>
            <p:grpSpPr>
              <a:xfrm rot="10800000">
                <a:off x="4060100" y="2419690"/>
                <a:ext cx="106897" cy="245281"/>
                <a:chOff x="1884317" y="2577190"/>
                <a:chExt cx="129812" cy="341268"/>
              </a:xfrm>
            </p:grpSpPr>
            <p:sp>
              <p:nvSpPr>
                <p:cNvPr id="62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0" name="Straight Connector 62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24" name="Group 623"/>
              <p:cNvGrpSpPr/>
              <p:nvPr/>
            </p:nvGrpSpPr>
            <p:grpSpPr>
              <a:xfrm>
                <a:off x="4084516" y="2684555"/>
                <a:ext cx="92005" cy="239762"/>
                <a:chOff x="1899557" y="2577192"/>
                <a:chExt cx="114300" cy="341268"/>
              </a:xfrm>
            </p:grpSpPr>
            <p:sp>
              <p:nvSpPr>
                <p:cNvPr id="625" name="Rounded Rectangle 6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6" name="Straight Connector 62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41" name="Group 540"/>
            <p:cNvGrpSpPr/>
            <p:nvPr/>
          </p:nvGrpSpPr>
          <p:grpSpPr>
            <a:xfrm>
              <a:off x="5282187" y="930311"/>
              <a:ext cx="132657" cy="441470"/>
              <a:chOff x="4676364" y="2482847"/>
              <a:chExt cx="132657" cy="441470"/>
            </a:xfrm>
          </p:grpSpPr>
          <p:grpSp>
            <p:nvGrpSpPr>
              <p:cNvPr id="573" name="Group 572"/>
              <p:cNvGrpSpPr/>
              <p:nvPr/>
            </p:nvGrpSpPr>
            <p:grpSpPr>
              <a:xfrm>
                <a:off x="4715393" y="2684555"/>
                <a:ext cx="93628" cy="239762"/>
                <a:chOff x="4648678" y="2697208"/>
                <a:chExt cx="93628" cy="239762"/>
              </a:xfrm>
            </p:grpSpPr>
            <p:sp>
              <p:nvSpPr>
                <p:cNvPr id="580" name="Rounded Rectangle 579"/>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1" name="Group 580"/>
                <p:cNvGrpSpPr/>
                <p:nvPr/>
              </p:nvGrpSpPr>
              <p:grpSpPr>
                <a:xfrm>
                  <a:off x="4648678" y="2803019"/>
                  <a:ext cx="93628" cy="38099"/>
                  <a:chOff x="1907858" y="2960510"/>
                  <a:chExt cx="114300" cy="39832"/>
                </a:xfrm>
              </p:grpSpPr>
              <p:cxnSp>
                <p:nvCxnSpPr>
                  <p:cNvPr id="586" name="Straight Connector 58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2" name="Group 581"/>
                <p:cNvGrpSpPr/>
                <p:nvPr/>
              </p:nvGrpSpPr>
              <p:grpSpPr>
                <a:xfrm>
                  <a:off x="4648678" y="2856009"/>
                  <a:ext cx="93628" cy="38099"/>
                  <a:chOff x="1907858" y="2960510"/>
                  <a:chExt cx="114300" cy="39832"/>
                </a:xfrm>
              </p:grpSpPr>
              <p:cxnSp>
                <p:nvCxnSpPr>
                  <p:cNvPr id="583" name="Straight Connector 58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74" name="Group 573"/>
              <p:cNvGrpSpPr/>
              <p:nvPr/>
            </p:nvGrpSpPr>
            <p:grpSpPr>
              <a:xfrm>
                <a:off x="4676364" y="2482847"/>
                <a:ext cx="122203" cy="205147"/>
                <a:chOff x="4676364" y="2482847"/>
                <a:chExt cx="122203" cy="205147"/>
              </a:xfrm>
            </p:grpSpPr>
            <p:sp>
              <p:nvSpPr>
                <p:cNvPr id="575" name="Freeform 57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6" name="Group 575"/>
                <p:cNvGrpSpPr/>
                <p:nvPr/>
              </p:nvGrpSpPr>
              <p:grpSpPr>
                <a:xfrm>
                  <a:off x="4689095" y="2536864"/>
                  <a:ext cx="75310" cy="28574"/>
                  <a:chOff x="2756806" y="2877272"/>
                  <a:chExt cx="114300" cy="17262"/>
                </a:xfrm>
              </p:grpSpPr>
              <p:cxnSp>
                <p:nvCxnSpPr>
                  <p:cNvPr id="577" name="Straight Connector 57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91" name="Group 490"/>
            <p:cNvGrpSpPr/>
            <p:nvPr/>
          </p:nvGrpSpPr>
          <p:grpSpPr>
            <a:xfrm>
              <a:off x="5754303" y="868911"/>
              <a:ext cx="150154" cy="502870"/>
              <a:chOff x="5287508" y="2421447"/>
              <a:chExt cx="150154" cy="502870"/>
            </a:xfrm>
          </p:grpSpPr>
          <p:grpSp>
            <p:nvGrpSpPr>
              <p:cNvPr id="523" name="Group 522"/>
              <p:cNvGrpSpPr/>
              <p:nvPr/>
            </p:nvGrpSpPr>
            <p:grpSpPr>
              <a:xfrm>
                <a:off x="5287508" y="2421447"/>
                <a:ext cx="111047" cy="245281"/>
                <a:chOff x="5466410" y="2421447"/>
                <a:chExt cx="111047" cy="245281"/>
              </a:xfrm>
            </p:grpSpPr>
            <p:sp>
              <p:nvSpPr>
                <p:cNvPr id="53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4" name="Straight Connector 533"/>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37" name="Group 536"/>
                <p:cNvGrpSpPr/>
                <p:nvPr/>
              </p:nvGrpSpPr>
              <p:grpSpPr>
                <a:xfrm>
                  <a:off x="5466410" y="2483930"/>
                  <a:ext cx="100469" cy="28574"/>
                  <a:chOff x="2756806" y="2877272"/>
                  <a:chExt cx="114300" cy="17262"/>
                </a:xfrm>
              </p:grpSpPr>
              <p:cxnSp>
                <p:nvCxnSpPr>
                  <p:cNvPr id="538" name="Straight Connector 53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24" name="Group 523"/>
              <p:cNvGrpSpPr/>
              <p:nvPr/>
            </p:nvGrpSpPr>
            <p:grpSpPr>
              <a:xfrm>
                <a:off x="5327817" y="2679036"/>
                <a:ext cx="109845" cy="245281"/>
                <a:chOff x="5506719" y="2666728"/>
                <a:chExt cx="109845" cy="245281"/>
              </a:xfrm>
            </p:grpSpPr>
            <p:sp>
              <p:nvSpPr>
                <p:cNvPr id="52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6" name="Straight Connector 525"/>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5516095" y="2821226"/>
                  <a:ext cx="100469" cy="28574"/>
                  <a:chOff x="2756806" y="2877272"/>
                  <a:chExt cx="114300" cy="17262"/>
                </a:xfrm>
              </p:grpSpPr>
              <p:cxnSp>
                <p:nvCxnSpPr>
                  <p:cNvPr id="530" name="Straight Connector 52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46" name="Group 445"/>
            <p:cNvGrpSpPr/>
            <p:nvPr/>
          </p:nvGrpSpPr>
          <p:grpSpPr>
            <a:xfrm>
              <a:off x="3378754" y="718223"/>
              <a:ext cx="114300" cy="653558"/>
              <a:chOff x="2137682" y="2270759"/>
              <a:chExt cx="114300" cy="653558"/>
            </a:xfrm>
          </p:grpSpPr>
          <p:grpSp>
            <p:nvGrpSpPr>
              <p:cNvPr id="478" name="Group 477"/>
              <p:cNvGrpSpPr/>
              <p:nvPr/>
            </p:nvGrpSpPr>
            <p:grpSpPr>
              <a:xfrm>
                <a:off x="2137682" y="2583049"/>
                <a:ext cx="114300" cy="341268"/>
                <a:chOff x="1899557" y="2577192"/>
                <a:chExt cx="114300" cy="341268"/>
              </a:xfrm>
            </p:grpSpPr>
            <p:sp>
              <p:nvSpPr>
                <p:cNvPr id="484" name="Rounded Rectangle 4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5" name="Straight Connector 48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rot="10800000">
                <a:off x="2137682" y="2270759"/>
                <a:ext cx="114300" cy="297861"/>
                <a:chOff x="1899557" y="2577192"/>
                <a:chExt cx="114300" cy="341268"/>
              </a:xfrm>
            </p:grpSpPr>
            <p:sp>
              <p:nvSpPr>
                <p:cNvPr id="480" name="Rounded Rectangle 47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1" name="Straight Connector 48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1" name="Group 400"/>
            <p:cNvGrpSpPr/>
            <p:nvPr/>
          </p:nvGrpSpPr>
          <p:grpSpPr>
            <a:xfrm>
              <a:off x="3834802" y="718225"/>
              <a:ext cx="137432" cy="653556"/>
              <a:chOff x="2722245" y="2270761"/>
              <a:chExt cx="137432" cy="653556"/>
            </a:xfrm>
          </p:grpSpPr>
          <p:grpSp>
            <p:nvGrpSpPr>
              <p:cNvPr id="433" name="Group 432"/>
              <p:cNvGrpSpPr/>
              <p:nvPr/>
            </p:nvGrpSpPr>
            <p:grpSpPr>
              <a:xfrm>
                <a:off x="2745376" y="2583049"/>
                <a:ext cx="114301" cy="341268"/>
                <a:chOff x="1899556" y="2577192"/>
                <a:chExt cx="114301" cy="341268"/>
              </a:xfrm>
            </p:grpSpPr>
            <p:sp>
              <p:nvSpPr>
                <p:cNvPr id="439" name="Rounded Rectangle 43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0" name="Straight Connector 43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34" name="Group 433"/>
              <p:cNvGrpSpPr/>
              <p:nvPr/>
            </p:nvGrpSpPr>
            <p:grpSpPr>
              <a:xfrm rot="10800000">
                <a:off x="2722245" y="2270761"/>
                <a:ext cx="129812" cy="297861"/>
                <a:chOff x="1884317" y="2577190"/>
                <a:chExt cx="129812" cy="341268"/>
              </a:xfrm>
            </p:grpSpPr>
            <p:sp>
              <p:nvSpPr>
                <p:cNvPr id="43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6" name="Straight Connector 43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48" name="Group 347"/>
            <p:cNvGrpSpPr/>
            <p:nvPr/>
          </p:nvGrpSpPr>
          <p:grpSpPr>
            <a:xfrm>
              <a:off x="4312735" y="771564"/>
              <a:ext cx="139337" cy="600217"/>
              <a:chOff x="3360204" y="2324100"/>
              <a:chExt cx="139337" cy="600217"/>
            </a:xfrm>
          </p:grpSpPr>
          <p:grpSp>
            <p:nvGrpSpPr>
              <p:cNvPr id="382" name="Group 381"/>
              <p:cNvGrpSpPr/>
              <p:nvPr/>
            </p:nvGrpSpPr>
            <p:grpSpPr>
              <a:xfrm>
                <a:off x="3360204" y="2575442"/>
                <a:ext cx="138626" cy="348875"/>
                <a:chOff x="3360204" y="2569615"/>
                <a:chExt cx="138626" cy="348875"/>
              </a:xfrm>
            </p:grpSpPr>
            <p:sp>
              <p:nvSpPr>
                <p:cNvPr id="388" name="Freeform 38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3360204" y="2812190"/>
                  <a:ext cx="114300" cy="27621"/>
                  <a:chOff x="2756806" y="2871517"/>
                  <a:chExt cx="114300" cy="27621"/>
                </a:xfrm>
              </p:grpSpPr>
              <p:cxnSp>
                <p:nvCxnSpPr>
                  <p:cNvPr id="398" name="Straight Connector 3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0" name="Group 389"/>
                <p:cNvGrpSpPr/>
                <p:nvPr/>
              </p:nvGrpSpPr>
              <p:grpSpPr>
                <a:xfrm>
                  <a:off x="3360204" y="2761133"/>
                  <a:ext cx="114300" cy="27621"/>
                  <a:chOff x="2756806" y="2871517"/>
                  <a:chExt cx="114300" cy="27621"/>
                </a:xfrm>
              </p:grpSpPr>
              <p:cxnSp>
                <p:nvCxnSpPr>
                  <p:cNvPr id="395" name="Straight Connector 3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1" name="Group 390"/>
                <p:cNvGrpSpPr/>
                <p:nvPr/>
              </p:nvGrpSpPr>
              <p:grpSpPr>
                <a:xfrm>
                  <a:off x="3384530" y="2669587"/>
                  <a:ext cx="114300" cy="27621"/>
                  <a:chOff x="2756806" y="2871517"/>
                  <a:chExt cx="114300" cy="27621"/>
                </a:xfrm>
              </p:grpSpPr>
              <p:cxnSp>
                <p:nvCxnSpPr>
                  <p:cNvPr id="392" name="Straight Connector 39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83" name="Group 382"/>
              <p:cNvGrpSpPr/>
              <p:nvPr/>
            </p:nvGrpSpPr>
            <p:grpSpPr>
              <a:xfrm>
                <a:off x="3385241" y="2324100"/>
                <a:ext cx="114300" cy="236220"/>
                <a:chOff x="3488111" y="2324100"/>
                <a:chExt cx="114300" cy="236220"/>
              </a:xfrm>
            </p:grpSpPr>
            <p:sp>
              <p:nvSpPr>
                <p:cNvPr id="384" name="Rounded Rectangle 383"/>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5" name="Straight Connector 384"/>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 name="Group 3"/>
          <p:cNvGrpSpPr/>
          <p:nvPr/>
        </p:nvGrpSpPr>
        <p:grpSpPr>
          <a:xfrm>
            <a:off x="3217365" y="2703947"/>
            <a:ext cx="2525703" cy="653558"/>
            <a:chOff x="3217365" y="2074707"/>
            <a:chExt cx="2525703" cy="653558"/>
          </a:xfrm>
        </p:grpSpPr>
        <p:grpSp>
          <p:nvGrpSpPr>
            <p:cNvPr id="319" name="Group 318"/>
            <p:cNvGrpSpPr/>
            <p:nvPr/>
          </p:nvGrpSpPr>
          <p:grpSpPr>
            <a:xfrm>
              <a:off x="4648051" y="2223638"/>
              <a:ext cx="116421" cy="504627"/>
              <a:chOff x="4060100" y="2419690"/>
              <a:chExt cx="116421" cy="504627"/>
            </a:xfrm>
          </p:grpSpPr>
          <p:grpSp>
            <p:nvGrpSpPr>
              <p:cNvPr id="66" name="Group 65"/>
              <p:cNvGrpSpPr/>
              <p:nvPr/>
            </p:nvGrpSpPr>
            <p:grpSpPr>
              <a:xfrm rot="10800000">
                <a:off x="4060100" y="2419690"/>
                <a:ext cx="106897" cy="245281"/>
                <a:chOff x="1884317" y="2577190"/>
                <a:chExt cx="129812" cy="341268"/>
              </a:xfrm>
            </p:grpSpPr>
            <p:sp>
              <p:nvSpPr>
                <p:cNvPr id="6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4084516" y="2684555"/>
                <a:ext cx="92005" cy="239762"/>
                <a:chOff x="1899557" y="2577192"/>
                <a:chExt cx="114300" cy="341268"/>
              </a:xfrm>
            </p:grpSpPr>
            <p:sp>
              <p:nvSpPr>
                <p:cNvPr id="84" name="Rounded Rectangle 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0" name="Group 319"/>
            <p:cNvGrpSpPr/>
            <p:nvPr/>
          </p:nvGrpSpPr>
          <p:grpSpPr>
            <a:xfrm>
              <a:off x="5120798" y="2286795"/>
              <a:ext cx="132657" cy="441470"/>
              <a:chOff x="4676364" y="2482847"/>
              <a:chExt cx="132657" cy="441470"/>
            </a:xfrm>
          </p:grpSpPr>
          <p:grpSp>
            <p:nvGrpSpPr>
              <p:cNvPr id="102" name="Group 101"/>
              <p:cNvGrpSpPr/>
              <p:nvPr/>
            </p:nvGrpSpPr>
            <p:grpSpPr>
              <a:xfrm>
                <a:off x="4715393" y="2684555"/>
                <a:ext cx="93628" cy="239762"/>
                <a:chOff x="4648678" y="2697208"/>
                <a:chExt cx="93628" cy="239762"/>
              </a:xfrm>
            </p:grpSpPr>
            <p:sp>
              <p:nvSpPr>
                <p:cNvPr id="89" name="Rounded Rectangle 88"/>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p:cNvGrpSpPr/>
                <p:nvPr/>
              </p:nvGrpSpPr>
              <p:grpSpPr>
                <a:xfrm>
                  <a:off x="4648678" y="2803019"/>
                  <a:ext cx="93628" cy="38099"/>
                  <a:chOff x="1907858" y="2960510"/>
                  <a:chExt cx="114300" cy="39832"/>
                </a:xfrm>
              </p:grpSpPr>
              <p:cxnSp>
                <p:nvCxnSpPr>
                  <p:cNvPr id="73" name="Straight Connector 7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4648678" y="2856009"/>
                  <a:ext cx="93628" cy="38099"/>
                  <a:chOff x="1907858" y="2960510"/>
                  <a:chExt cx="114300" cy="39832"/>
                </a:xfrm>
              </p:grpSpPr>
              <p:cxnSp>
                <p:nvCxnSpPr>
                  <p:cNvPr id="99" name="Straight Connector 98"/>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08" name="Group 107"/>
              <p:cNvGrpSpPr/>
              <p:nvPr/>
            </p:nvGrpSpPr>
            <p:grpSpPr>
              <a:xfrm>
                <a:off x="4676364" y="2482847"/>
                <a:ext cx="122203" cy="205147"/>
                <a:chOff x="4676364" y="2482847"/>
                <a:chExt cx="122203" cy="205147"/>
              </a:xfrm>
            </p:grpSpPr>
            <p:sp>
              <p:nvSpPr>
                <p:cNvPr id="103" name="Freeform 102"/>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p:cNvGrpSpPr/>
                <p:nvPr/>
              </p:nvGrpSpPr>
              <p:grpSpPr>
                <a:xfrm>
                  <a:off x="4689095" y="2536864"/>
                  <a:ext cx="75310" cy="28574"/>
                  <a:chOff x="2756806" y="2877272"/>
                  <a:chExt cx="114300" cy="17262"/>
                </a:xfrm>
              </p:grpSpPr>
              <p:cxnSp>
                <p:nvCxnSpPr>
                  <p:cNvPr id="105" name="Straight Connector 10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21" name="Group 320"/>
            <p:cNvGrpSpPr/>
            <p:nvPr/>
          </p:nvGrpSpPr>
          <p:grpSpPr>
            <a:xfrm>
              <a:off x="5592914" y="2225395"/>
              <a:ext cx="150154" cy="502870"/>
              <a:chOff x="5287508" y="2421447"/>
              <a:chExt cx="150154" cy="502870"/>
            </a:xfrm>
          </p:grpSpPr>
          <p:grpSp>
            <p:nvGrpSpPr>
              <p:cNvPr id="132" name="Group 131"/>
              <p:cNvGrpSpPr/>
              <p:nvPr/>
            </p:nvGrpSpPr>
            <p:grpSpPr>
              <a:xfrm>
                <a:off x="5287508" y="2421447"/>
                <a:ext cx="111047" cy="245281"/>
                <a:chOff x="5466410" y="2421447"/>
                <a:chExt cx="111047" cy="245281"/>
              </a:xfrm>
            </p:grpSpPr>
            <p:sp>
              <p:nvSpPr>
                <p:cNvPr id="115"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5466410" y="2483930"/>
                  <a:ext cx="100469" cy="28574"/>
                  <a:chOff x="2756806" y="2877272"/>
                  <a:chExt cx="114300" cy="17262"/>
                </a:xfrm>
              </p:grpSpPr>
              <p:cxnSp>
                <p:nvCxnSpPr>
                  <p:cNvPr id="125" name="Straight Connector 12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5327817" y="2679036"/>
                <a:ext cx="109845" cy="245281"/>
                <a:chOff x="5506719" y="2666728"/>
                <a:chExt cx="109845" cy="245281"/>
              </a:xfrm>
            </p:grpSpPr>
            <p:sp>
              <p:nvSpPr>
                <p:cNvPr id="12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5516095" y="2821226"/>
                  <a:ext cx="100469" cy="28574"/>
                  <a:chOff x="2756806" y="2877272"/>
                  <a:chExt cx="114300" cy="17262"/>
                </a:xfrm>
              </p:grpSpPr>
              <p:cxnSp>
                <p:nvCxnSpPr>
                  <p:cNvPr id="129" name="Straight Connector 12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16" name="Group 315"/>
            <p:cNvGrpSpPr/>
            <p:nvPr/>
          </p:nvGrpSpPr>
          <p:grpSpPr>
            <a:xfrm>
              <a:off x="3217365" y="2074707"/>
              <a:ext cx="114300" cy="653558"/>
              <a:chOff x="2137682" y="2270759"/>
              <a:chExt cx="114300" cy="653558"/>
            </a:xfrm>
          </p:grpSpPr>
          <p:grpSp>
            <p:nvGrpSpPr>
              <p:cNvPr id="19" name="Group 18"/>
              <p:cNvGrpSpPr/>
              <p:nvPr/>
            </p:nvGrpSpPr>
            <p:grpSpPr>
              <a:xfrm>
                <a:off x="2137682" y="2583049"/>
                <a:ext cx="114300" cy="341268"/>
                <a:chOff x="1899557" y="2577192"/>
                <a:chExt cx="114300" cy="341268"/>
              </a:xfrm>
            </p:grpSpPr>
            <p:sp>
              <p:nvSpPr>
                <p:cNvPr id="7" name="Rounded Rectangle 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10800000">
                <a:off x="2137682" y="2270759"/>
                <a:ext cx="114300" cy="297861"/>
                <a:chOff x="1899557" y="2577192"/>
                <a:chExt cx="114300" cy="341268"/>
              </a:xfrm>
            </p:grpSpPr>
            <p:sp>
              <p:nvSpPr>
                <p:cNvPr id="21" name="Rounded Rectangle 2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7" name="Group 316"/>
            <p:cNvGrpSpPr/>
            <p:nvPr/>
          </p:nvGrpSpPr>
          <p:grpSpPr>
            <a:xfrm>
              <a:off x="3673413" y="2074709"/>
              <a:ext cx="137432" cy="653556"/>
              <a:chOff x="2722245" y="2270761"/>
              <a:chExt cx="137432" cy="653556"/>
            </a:xfrm>
          </p:grpSpPr>
          <p:grpSp>
            <p:nvGrpSpPr>
              <p:cNvPr id="28" name="Group 27"/>
              <p:cNvGrpSpPr/>
              <p:nvPr/>
            </p:nvGrpSpPr>
            <p:grpSpPr>
              <a:xfrm>
                <a:off x="2745376" y="2583049"/>
                <a:ext cx="114301" cy="341268"/>
                <a:chOff x="1899556" y="2577192"/>
                <a:chExt cx="114301" cy="341268"/>
              </a:xfrm>
            </p:grpSpPr>
            <p:sp>
              <p:nvSpPr>
                <p:cNvPr id="29" name="Rounded Rectangle 2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10800000">
                <a:off x="2722245" y="2270761"/>
                <a:ext cx="129812" cy="297861"/>
                <a:chOff x="1884317" y="2577190"/>
                <a:chExt cx="129812" cy="341268"/>
              </a:xfrm>
            </p:grpSpPr>
            <p:sp>
              <p:nvSpPr>
                <p:cNvPr id="3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8" name="Group 317"/>
            <p:cNvGrpSpPr/>
            <p:nvPr/>
          </p:nvGrpSpPr>
          <p:grpSpPr>
            <a:xfrm>
              <a:off x="4151346" y="2128048"/>
              <a:ext cx="139337" cy="600217"/>
              <a:chOff x="3360204" y="2324100"/>
              <a:chExt cx="139337" cy="600217"/>
            </a:xfrm>
          </p:grpSpPr>
          <p:grpSp>
            <p:nvGrpSpPr>
              <p:cNvPr id="134" name="Group 133"/>
              <p:cNvGrpSpPr/>
              <p:nvPr/>
            </p:nvGrpSpPr>
            <p:grpSpPr>
              <a:xfrm>
                <a:off x="3360204" y="2575442"/>
                <a:ext cx="138626" cy="348875"/>
                <a:chOff x="3360204" y="2569615"/>
                <a:chExt cx="138626" cy="348875"/>
              </a:xfrm>
            </p:grpSpPr>
            <p:sp>
              <p:nvSpPr>
                <p:cNvPr id="44" name="Freeform 43"/>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3360204" y="2812190"/>
                  <a:ext cx="114300" cy="27621"/>
                  <a:chOff x="2756806" y="2871517"/>
                  <a:chExt cx="114300" cy="27621"/>
                </a:xfrm>
              </p:grpSpPr>
              <p:cxnSp>
                <p:nvCxnSpPr>
                  <p:cNvPr id="50" name="Straight Connector 4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360204" y="2761133"/>
                  <a:ext cx="114300" cy="27621"/>
                  <a:chOff x="2756806" y="2871517"/>
                  <a:chExt cx="114300" cy="27621"/>
                </a:xfrm>
              </p:grpSpPr>
              <p:cxnSp>
                <p:nvCxnSpPr>
                  <p:cNvPr id="55" name="Straight Connector 5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384530" y="2669587"/>
                  <a:ext cx="114300" cy="27621"/>
                  <a:chOff x="2756806" y="2871517"/>
                  <a:chExt cx="114300" cy="27621"/>
                </a:xfrm>
              </p:grpSpPr>
              <p:cxnSp>
                <p:nvCxnSpPr>
                  <p:cNvPr id="59" name="Straight Connector 58"/>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3385241" y="2324100"/>
                <a:ext cx="114300" cy="236220"/>
                <a:chOff x="3488111" y="2324100"/>
                <a:chExt cx="114300" cy="236220"/>
              </a:xfrm>
            </p:grpSpPr>
            <p:sp>
              <p:nvSpPr>
                <p:cNvPr id="78" name="Rounded Rectangle 77"/>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5" name="Group 4"/>
          <p:cNvGrpSpPr/>
          <p:nvPr/>
        </p:nvGrpSpPr>
        <p:grpSpPr>
          <a:xfrm>
            <a:off x="3382854" y="2694560"/>
            <a:ext cx="2525703" cy="653558"/>
            <a:chOff x="3540679" y="3589319"/>
            <a:chExt cx="2525703" cy="653558"/>
          </a:xfrm>
        </p:grpSpPr>
        <p:grpSp>
          <p:nvGrpSpPr>
            <p:cNvPr id="733" name="Group 732"/>
            <p:cNvGrpSpPr/>
            <p:nvPr/>
          </p:nvGrpSpPr>
          <p:grpSpPr>
            <a:xfrm>
              <a:off x="4971365" y="3738250"/>
              <a:ext cx="116421" cy="504627"/>
              <a:chOff x="4060100" y="2419690"/>
              <a:chExt cx="116421" cy="504627"/>
            </a:xfrm>
          </p:grpSpPr>
          <p:grpSp>
            <p:nvGrpSpPr>
              <p:cNvPr id="753" name="Group 752"/>
              <p:cNvGrpSpPr/>
              <p:nvPr/>
            </p:nvGrpSpPr>
            <p:grpSpPr>
              <a:xfrm rot="10800000">
                <a:off x="4060100" y="2419690"/>
                <a:ext cx="106897" cy="245281"/>
                <a:chOff x="1884317" y="2577190"/>
                <a:chExt cx="129812" cy="341268"/>
              </a:xfrm>
            </p:grpSpPr>
            <p:sp>
              <p:nvSpPr>
                <p:cNvPr id="75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0" name="Straight Connector 75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54" name="Group 753"/>
              <p:cNvGrpSpPr/>
              <p:nvPr/>
            </p:nvGrpSpPr>
            <p:grpSpPr>
              <a:xfrm>
                <a:off x="4084516" y="2684555"/>
                <a:ext cx="92005" cy="239762"/>
                <a:chOff x="1899557" y="2577192"/>
                <a:chExt cx="114300" cy="341268"/>
              </a:xfrm>
            </p:grpSpPr>
            <p:sp>
              <p:nvSpPr>
                <p:cNvPr id="755" name="Rounded Rectangle 75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6" name="Straight Connector 75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99" name="Group 698"/>
            <p:cNvGrpSpPr/>
            <p:nvPr/>
          </p:nvGrpSpPr>
          <p:grpSpPr>
            <a:xfrm>
              <a:off x="5444112" y="3801407"/>
              <a:ext cx="132657" cy="441470"/>
              <a:chOff x="4676364" y="2482847"/>
              <a:chExt cx="132657" cy="441470"/>
            </a:xfrm>
          </p:grpSpPr>
          <p:grpSp>
            <p:nvGrpSpPr>
              <p:cNvPr id="717" name="Group 716"/>
              <p:cNvGrpSpPr/>
              <p:nvPr/>
            </p:nvGrpSpPr>
            <p:grpSpPr>
              <a:xfrm>
                <a:off x="4715393" y="2684555"/>
                <a:ext cx="93628" cy="239762"/>
                <a:chOff x="4648678" y="2697208"/>
                <a:chExt cx="93628" cy="239762"/>
              </a:xfrm>
            </p:grpSpPr>
            <p:sp>
              <p:nvSpPr>
                <p:cNvPr id="724" name="Rounded Rectangle 723"/>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5" name="Group 724"/>
                <p:cNvGrpSpPr/>
                <p:nvPr/>
              </p:nvGrpSpPr>
              <p:grpSpPr>
                <a:xfrm>
                  <a:off x="4648678" y="2803019"/>
                  <a:ext cx="93628" cy="38099"/>
                  <a:chOff x="1907858" y="2960510"/>
                  <a:chExt cx="114300" cy="39832"/>
                </a:xfrm>
              </p:grpSpPr>
              <p:cxnSp>
                <p:nvCxnSpPr>
                  <p:cNvPr id="730" name="Straight Connector 729"/>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26" name="Group 725"/>
                <p:cNvGrpSpPr/>
                <p:nvPr/>
              </p:nvGrpSpPr>
              <p:grpSpPr>
                <a:xfrm>
                  <a:off x="4648678" y="2856009"/>
                  <a:ext cx="93628" cy="38099"/>
                  <a:chOff x="1907858" y="2960510"/>
                  <a:chExt cx="114300" cy="39832"/>
                </a:xfrm>
              </p:grpSpPr>
              <p:cxnSp>
                <p:nvCxnSpPr>
                  <p:cNvPr id="727" name="Straight Connector 726"/>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18" name="Group 717"/>
              <p:cNvGrpSpPr/>
              <p:nvPr/>
            </p:nvGrpSpPr>
            <p:grpSpPr>
              <a:xfrm>
                <a:off x="4676364" y="2482847"/>
                <a:ext cx="122203" cy="205147"/>
                <a:chOff x="4676364" y="2482847"/>
                <a:chExt cx="122203" cy="205147"/>
              </a:xfrm>
            </p:grpSpPr>
            <p:sp>
              <p:nvSpPr>
                <p:cNvPr id="719" name="Freeform 718"/>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0" name="Group 719"/>
                <p:cNvGrpSpPr/>
                <p:nvPr/>
              </p:nvGrpSpPr>
              <p:grpSpPr>
                <a:xfrm>
                  <a:off x="4689095" y="2536864"/>
                  <a:ext cx="75310" cy="28574"/>
                  <a:chOff x="2756806" y="2877272"/>
                  <a:chExt cx="114300" cy="17262"/>
                </a:xfrm>
              </p:grpSpPr>
              <p:cxnSp>
                <p:nvCxnSpPr>
                  <p:cNvPr id="721" name="Straight Connector 720"/>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68" name="Group 667"/>
            <p:cNvGrpSpPr/>
            <p:nvPr/>
          </p:nvGrpSpPr>
          <p:grpSpPr>
            <a:xfrm>
              <a:off x="5916228" y="3740007"/>
              <a:ext cx="150154" cy="502870"/>
              <a:chOff x="5287508" y="2421447"/>
              <a:chExt cx="150154" cy="502870"/>
            </a:xfrm>
          </p:grpSpPr>
          <p:grpSp>
            <p:nvGrpSpPr>
              <p:cNvPr id="681" name="Group 680"/>
              <p:cNvGrpSpPr/>
              <p:nvPr/>
            </p:nvGrpSpPr>
            <p:grpSpPr>
              <a:xfrm>
                <a:off x="5287508" y="2421447"/>
                <a:ext cx="111047" cy="245281"/>
                <a:chOff x="5466410" y="2421447"/>
                <a:chExt cx="111047" cy="245281"/>
              </a:xfrm>
            </p:grpSpPr>
            <p:sp>
              <p:nvSpPr>
                <p:cNvPr id="691"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2" name="Straight Connector 691"/>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695" name="Group 694"/>
                <p:cNvGrpSpPr/>
                <p:nvPr/>
              </p:nvGrpSpPr>
              <p:grpSpPr>
                <a:xfrm>
                  <a:off x="5466410" y="2483930"/>
                  <a:ext cx="100469" cy="28574"/>
                  <a:chOff x="2756806" y="2877272"/>
                  <a:chExt cx="114300" cy="17262"/>
                </a:xfrm>
              </p:grpSpPr>
              <p:cxnSp>
                <p:nvCxnSpPr>
                  <p:cNvPr id="696" name="Straight Connector 695"/>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82" name="Group 681"/>
              <p:cNvGrpSpPr/>
              <p:nvPr/>
            </p:nvGrpSpPr>
            <p:grpSpPr>
              <a:xfrm>
                <a:off x="5327817" y="2679036"/>
                <a:ext cx="109845" cy="245281"/>
                <a:chOff x="5506719" y="2666728"/>
                <a:chExt cx="109845" cy="245281"/>
              </a:xfrm>
            </p:grpSpPr>
            <p:sp>
              <p:nvSpPr>
                <p:cNvPr id="683"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4" name="Straight Connector 683"/>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687" name="Group 686"/>
                <p:cNvGrpSpPr/>
                <p:nvPr/>
              </p:nvGrpSpPr>
              <p:grpSpPr>
                <a:xfrm>
                  <a:off x="5516095" y="2821226"/>
                  <a:ext cx="100469" cy="28574"/>
                  <a:chOff x="2756806" y="2877272"/>
                  <a:chExt cx="114300" cy="17262"/>
                </a:xfrm>
              </p:grpSpPr>
              <p:cxnSp>
                <p:nvCxnSpPr>
                  <p:cNvPr id="688" name="Straight Connector 68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01" name="Group 600"/>
            <p:cNvGrpSpPr/>
            <p:nvPr/>
          </p:nvGrpSpPr>
          <p:grpSpPr>
            <a:xfrm>
              <a:off x="3540679" y="3589319"/>
              <a:ext cx="114300" cy="653558"/>
              <a:chOff x="2137682" y="2270759"/>
              <a:chExt cx="114300" cy="653558"/>
            </a:xfrm>
          </p:grpSpPr>
          <p:grpSp>
            <p:nvGrpSpPr>
              <p:cNvPr id="655" name="Group 654"/>
              <p:cNvGrpSpPr/>
              <p:nvPr/>
            </p:nvGrpSpPr>
            <p:grpSpPr>
              <a:xfrm>
                <a:off x="2137682" y="2583049"/>
                <a:ext cx="114300" cy="341268"/>
                <a:chOff x="1899557" y="2577192"/>
                <a:chExt cx="114300" cy="341268"/>
              </a:xfrm>
            </p:grpSpPr>
            <p:sp>
              <p:nvSpPr>
                <p:cNvPr id="661" name="Rounded Rectangle 66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2" name="Straight Connector 661"/>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56" name="Group 655"/>
              <p:cNvGrpSpPr/>
              <p:nvPr/>
            </p:nvGrpSpPr>
            <p:grpSpPr>
              <a:xfrm rot="10800000">
                <a:off x="2137682" y="2270759"/>
                <a:ext cx="114300" cy="297861"/>
                <a:chOff x="1899557" y="2577192"/>
                <a:chExt cx="114300" cy="341268"/>
              </a:xfrm>
            </p:grpSpPr>
            <p:sp>
              <p:nvSpPr>
                <p:cNvPr id="657" name="Rounded Rectangle 65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8" name="Straight Connector 65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08" name="Group 507"/>
            <p:cNvGrpSpPr/>
            <p:nvPr/>
          </p:nvGrpSpPr>
          <p:grpSpPr>
            <a:xfrm>
              <a:off x="3996727" y="3589321"/>
              <a:ext cx="137432" cy="653556"/>
              <a:chOff x="2722245" y="2270761"/>
              <a:chExt cx="137432" cy="653556"/>
            </a:xfrm>
          </p:grpSpPr>
          <p:grpSp>
            <p:nvGrpSpPr>
              <p:cNvPr id="554" name="Group 553"/>
              <p:cNvGrpSpPr/>
              <p:nvPr/>
            </p:nvGrpSpPr>
            <p:grpSpPr>
              <a:xfrm>
                <a:off x="2745376" y="2583049"/>
                <a:ext cx="114301" cy="341268"/>
                <a:chOff x="1899556" y="2577192"/>
                <a:chExt cx="114301" cy="341268"/>
              </a:xfrm>
            </p:grpSpPr>
            <p:sp>
              <p:nvSpPr>
                <p:cNvPr id="594" name="Rounded Rectangle 59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5" name="Straight Connector 594"/>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55" name="Group 554"/>
              <p:cNvGrpSpPr/>
              <p:nvPr/>
            </p:nvGrpSpPr>
            <p:grpSpPr>
              <a:xfrm rot="10800000">
                <a:off x="2722245" y="2270761"/>
                <a:ext cx="129812" cy="297861"/>
                <a:chOff x="1884317" y="2577190"/>
                <a:chExt cx="129812" cy="341268"/>
              </a:xfrm>
            </p:grpSpPr>
            <p:sp>
              <p:nvSpPr>
                <p:cNvPr id="556"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1" name="Straight Connector 59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12" name="Group 411"/>
            <p:cNvGrpSpPr/>
            <p:nvPr/>
          </p:nvGrpSpPr>
          <p:grpSpPr>
            <a:xfrm>
              <a:off x="4474660" y="3642660"/>
              <a:ext cx="139337" cy="600217"/>
              <a:chOff x="3360204" y="2324100"/>
              <a:chExt cx="139337" cy="600217"/>
            </a:xfrm>
          </p:grpSpPr>
          <p:grpSp>
            <p:nvGrpSpPr>
              <p:cNvPr id="455" name="Group 454"/>
              <p:cNvGrpSpPr/>
              <p:nvPr/>
            </p:nvGrpSpPr>
            <p:grpSpPr>
              <a:xfrm>
                <a:off x="3360204" y="2575442"/>
                <a:ext cx="138626" cy="348875"/>
                <a:chOff x="3360204" y="2569615"/>
                <a:chExt cx="138626" cy="348875"/>
              </a:xfrm>
            </p:grpSpPr>
            <p:sp>
              <p:nvSpPr>
                <p:cNvPr id="495" name="Freeform 494"/>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6" name="Group 495"/>
                <p:cNvGrpSpPr/>
                <p:nvPr/>
              </p:nvGrpSpPr>
              <p:grpSpPr>
                <a:xfrm>
                  <a:off x="3360204" y="2812190"/>
                  <a:ext cx="114300" cy="27621"/>
                  <a:chOff x="2756806" y="2871517"/>
                  <a:chExt cx="114300" cy="27621"/>
                </a:xfrm>
              </p:grpSpPr>
              <p:cxnSp>
                <p:nvCxnSpPr>
                  <p:cNvPr id="505" name="Straight Connector 50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97" name="Group 496"/>
                <p:cNvGrpSpPr/>
                <p:nvPr/>
              </p:nvGrpSpPr>
              <p:grpSpPr>
                <a:xfrm>
                  <a:off x="3360204" y="2761133"/>
                  <a:ext cx="114300" cy="27621"/>
                  <a:chOff x="2756806" y="2871517"/>
                  <a:chExt cx="114300" cy="27621"/>
                </a:xfrm>
              </p:grpSpPr>
              <p:cxnSp>
                <p:nvCxnSpPr>
                  <p:cNvPr id="502" name="Straight Connector 50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98" name="Group 497"/>
                <p:cNvGrpSpPr/>
                <p:nvPr/>
              </p:nvGrpSpPr>
              <p:grpSpPr>
                <a:xfrm>
                  <a:off x="3384530" y="2669587"/>
                  <a:ext cx="114300" cy="27621"/>
                  <a:chOff x="2756806" y="2871517"/>
                  <a:chExt cx="114300" cy="27621"/>
                </a:xfrm>
              </p:grpSpPr>
              <p:cxnSp>
                <p:nvCxnSpPr>
                  <p:cNvPr id="499" name="Straight Connector 498"/>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56" name="Group 455"/>
              <p:cNvGrpSpPr/>
              <p:nvPr/>
            </p:nvGrpSpPr>
            <p:grpSpPr>
              <a:xfrm>
                <a:off x="3385241" y="2324100"/>
                <a:ext cx="114300" cy="236220"/>
                <a:chOff x="3488111" y="2324100"/>
                <a:chExt cx="114300" cy="236220"/>
              </a:xfrm>
            </p:grpSpPr>
            <p:sp>
              <p:nvSpPr>
                <p:cNvPr id="457" name="Rounded Rectangle 456"/>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8" name="Straight Connector 457"/>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8" name="Group 7"/>
          <p:cNvGrpSpPr/>
          <p:nvPr/>
        </p:nvGrpSpPr>
        <p:grpSpPr>
          <a:xfrm>
            <a:off x="3221600" y="3432193"/>
            <a:ext cx="2525703" cy="653558"/>
            <a:chOff x="3379290" y="5082937"/>
            <a:chExt cx="2525703" cy="653558"/>
          </a:xfrm>
        </p:grpSpPr>
        <p:grpSp>
          <p:nvGrpSpPr>
            <p:cNvPr id="932" name="Group 931"/>
            <p:cNvGrpSpPr/>
            <p:nvPr/>
          </p:nvGrpSpPr>
          <p:grpSpPr>
            <a:xfrm>
              <a:off x="4809976" y="5231868"/>
              <a:ext cx="116421" cy="504627"/>
              <a:chOff x="4060100" y="2419690"/>
              <a:chExt cx="116421" cy="504627"/>
            </a:xfrm>
          </p:grpSpPr>
          <p:grpSp>
            <p:nvGrpSpPr>
              <p:cNvPr id="952" name="Group 951"/>
              <p:cNvGrpSpPr/>
              <p:nvPr/>
            </p:nvGrpSpPr>
            <p:grpSpPr>
              <a:xfrm rot="10800000">
                <a:off x="4060100" y="2419690"/>
                <a:ext cx="106897" cy="245281"/>
                <a:chOff x="1884317" y="2577190"/>
                <a:chExt cx="129812" cy="341268"/>
              </a:xfrm>
            </p:grpSpPr>
            <p:sp>
              <p:nvSpPr>
                <p:cNvPr id="95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9" name="Straight Connector 958"/>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53" name="Group 952"/>
              <p:cNvGrpSpPr/>
              <p:nvPr/>
            </p:nvGrpSpPr>
            <p:grpSpPr>
              <a:xfrm>
                <a:off x="4084516" y="2684555"/>
                <a:ext cx="92005" cy="239762"/>
                <a:chOff x="1899557" y="2577192"/>
                <a:chExt cx="114300" cy="341268"/>
              </a:xfrm>
            </p:grpSpPr>
            <p:sp>
              <p:nvSpPr>
                <p:cNvPr id="954" name="Rounded Rectangle 95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5" name="Straight Connector 95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98" name="Group 897"/>
            <p:cNvGrpSpPr/>
            <p:nvPr/>
          </p:nvGrpSpPr>
          <p:grpSpPr>
            <a:xfrm>
              <a:off x="5282723" y="5295025"/>
              <a:ext cx="132657" cy="441470"/>
              <a:chOff x="4676364" y="2482847"/>
              <a:chExt cx="132657" cy="441470"/>
            </a:xfrm>
          </p:grpSpPr>
          <p:grpSp>
            <p:nvGrpSpPr>
              <p:cNvPr id="916" name="Group 915"/>
              <p:cNvGrpSpPr/>
              <p:nvPr/>
            </p:nvGrpSpPr>
            <p:grpSpPr>
              <a:xfrm>
                <a:off x="4715393" y="2684555"/>
                <a:ext cx="93628" cy="239762"/>
                <a:chOff x="4648678" y="2697208"/>
                <a:chExt cx="93628" cy="239762"/>
              </a:xfrm>
            </p:grpSpPr>
            <p:sp>
              <p:nvSpPr>
                <p:cNvPr id="923" name="Rounded Rectangle 922"/>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4" name="Group 923"/>
                <p:cNvGrpSpPr/>
                <p:nvPr/>
              </p:nvGrpSpPr>
              <p:grpSpPr>
                <a:xfrm>
                  <a:off x="4648678" y="2803019"/>
                  <a:ext cx="93628" cy="38099"/>
                  <a:chOff x="1907858" y="2960510"/>
                  <a:chExt cx="114300" cy="39832"/>
                </a:xfrm>
              </p:grpSpPr>
              <p:cxnSp>
                <p:nvCxnSpPr>
                  <p:cNvPr id="929" name="Straight Connector 928"/>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25" name="Group 924"/>
                <p:cNvGrpSpPr/>
                <p:nvPr/>
              </p:nvGrpSpPr>
              <p:grpSpPr>
                <a:xfrm>
                  <a:off x="4648678" y="2856009"/>
                  <a:ext cx="93628" cy="38099"/>
                  <a:chOff x="1907858" y="2960510"/>
                  <a:chExt cx="114300" cy="39832"/>
                </a:xfrm>
              </p:grpSpPr>
              <p:cxnSp>
                <p:nvCxnSpPr>
                  <p:cNvPr id="926" name="Straight Connector 92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917" name="Group 916"/>
              <p:cNvGrpSpPr/>
              <p:nvPr/>
            </p:nvGrpSpPr>
            <p:grpSpPr>
              <a:xfrm>
                <a:off x="4676364" y="2482847"/>
                <a:ext cx="122203" cy="205147"/>
                <a:chOff x="4676364" y="2482847"/>
                <a:chExt cx="122203" cy="205147"/>
              </a:xfrm>
            </p:grpSpPr>
            <p:sp>
              <p:nvSpPr>
                <p:cNvPr id="918" name="Freeform 917"/>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9" name="Group 918"/>
                <p:cNvGrpSpPr/>
                <p:nvPr/>
              </p:nvGrpSpPr>
              <p:grpSpPr>
                <a:xfrm>
                  <a:off x="4689095" y="2536864"/>
                  <a:ext cx="75310" cy="28574"/>
                  <a:chOff x="2756806" y="2877272"/>
                  <a:chExt cx="114300" cy="17262"/>
                </a:xfrm>
              </p:grpSpPr>
              <p:cxnSp>
                <p:nvCxnSpPr>
                  <p:cNvPr id="920" name="Straight Connector 91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867" name="Group 866"/>
            <p:cNvGrpSpPr/>
            <p:nvPr/>
          </p:nvGrpSpPr>
          <p:grpSpPr>
            <a:xfrm>
              <a:off x="5754839" y="5233625"/>
              <a:ext cx="150154" cy="502870"/>
              <a:chOff x="5287508" y="2421447"/>
              <a:chExt cx="150154" cy="502870"/>
            </a:xfrm>
          </p:grpSpPr>
          <p:grpSp>
            <p:nvGrpSpPr>
              <p:cNvPr id="880" name="Group 879"/>
              <p:cNvGrpSpPr/>
              <p:nvPr/>
            </p:nvGrpSpPr>
            <p:grpSpPr>
              <a:xfrm>
                <a:off x="5287508" y="2421447"/>
                <a:ext cx="111047" cy="245281"/>
                <a:chOff x="5466410" y="2421447"/>
                <a:chExt cx="111047" cy="245281"/>
              </a:xfrm>
            </p:grpSpPr>
            <p:sp>
              <p:nvSpPr>
                <p:cNvPr id="890"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1" name="Straight Connector 890"/>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894" name="Group 893"/>
                <p:cNvGrpSpPr/>
                <p:nvPr/>
              </p:nvGrpSpPr>
              <p:grpSpPr>
                <a:xfrm>
                  <a:off x="5466410" y="2483930"/>
                  <a:ext cx="100469" cy="28574"/>
                  <a:chOff x="2756806" y="2877272"/>
                  <a:chExt cx="114300" cy="17262"/>
                </a:xfrm>
              </p:grpSpPr>
              <p:cxnSp>
                <p:nvCxnSpPr>
                  <p:cNvPr id="895" name="Straight Connector 89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7" name="Straight Connector 8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81" name="Group 880"/>
              <p:cNvGrpSpPr/>
              <p:nvPr/>
            </p:nvGrpSpPr>
            <p:grpSpPr>
              <a:xfrm>
                <a:off x="5327817" y="2679036"/>
                <a:ext cx="109845" cy="245281"/>
                <a:chOff x="5506719" y="2666728"/>
                <a:chExt cx="109845" cy="245281"/>
              </a:xfrm>
            </p:grpSpPr>
            <p:sp>
              <p:nvSpPr>
                <p:cNvPr id="88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3" name="Straight Connector 882"/>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886" name="Group 885"/>
                <p:cNvGrpSpPr/>
                <p:nvPr/>
              </p:nvGrpSpPr>
              <p:grpSpPr>
                <a:xfrm>
                  <a:off x="5516095" y="2821226"/>
                  <a:ext cx="100469" cy="28574"/>
                  <a:chOff x="2756806" y="2877272"/>
                  <a:chExt cx="114300" cy="17262"/>
                </a:xfrm>
              </p:grpSpPr>
              <p:cxnSp>
                <p:nvCxnSpPr>
                  <p:cNvPr id="887" name="Straight Connector 88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9" name="Straight Connector 88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832" name="Group 831"/>
            <p:cNvGrpSpPr/>
            <p:nvPr/>
          </p:nvGrpSpPr>
          <p:grpSpPr>
            <a:xfrm>
              <a:off x="3379290" y="5082937"/>
              <a:ext cx="114300" cy="653558"/>
              <a:chOff x="2137682" y="2270759"/>
              <a:chExt cx="114300" cy="653558"/>
            </a:xfrm>
          </p:grpSpPr>
          <p:grpSp>
            <p:nvGrpSpPr>
              <p:cNvPr id="854" name="Group 853"/>
              <p:cNvGrpSpPr/>
              <p:nvPr/>
            </p:nvGrpSpPr>
            <p:grpSpPr>
              <a:xfrm>
                <a:off x="2137682" y="2583049"/>
                <a:ext cx="114300" cy="341268"/>
                <a:chOff x="1899557" y="2577192"/>
                <a:chExt cx="114300" cy="341268"/>
              </a:xfrm>
            </p:grpSpPr>
            <p:sp>
              <p:nvSpPr>
                <p:cNvPr id="860" name="Rounded Rectangle 85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61" name="Straight Connector 860"/>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55" name="Group 854"/>
              <p:cNvGrpSpPr/>
              <p:nvPr/>
            </p:nvGrpSpPr>
            <p:grpSpPr>
              <a:xfrm rot="10800000">
                <a:off x="2137682" y="2270759"/>
                <a:ext cx="114300" cy="297861"/>
                <a:chOff x="1899557" y="2577192"/>
                <a:chExt cx="114300" cy="341268"/>
              </a:xfrm>
            </p:grpSpPr>
            <p:sp>
              <p:nvSpPr>
                <p:cNvPr id="856" name="Rounded Rectangle 85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7" name="Straight Connector 85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04" name="Group 803"/>
            <p:cNvGrpSpPr/>
            <p:nvPr/>
          </p:nvGrpSpPr>
          <p:grpSpPr>
            <a:xfrm>
              <a:off x="3835338" y="5082939"/>
              <a:ext cx="137432" cy="653556"/>
              <a:chOff x="2722245" y="2270761"/>
              <a:chExt cx="137432" cy="653556"/>
            </a:xfrm>
          </p:grpSpPr>
          <p:grpSp>
            <p:nvGrpSpPr>
              <p:cNvPr id="819" name="Group 818"/>
              <p:cNvGrpSpPr/>
              <p:nvPr/>
            </p:nvGrpSpPr>
            <p:grpSpPr>
              <a:xfrm>
                <a:off x="2745376" y="2583049"/>
                <a:ext cx="114301" cy="341268"/>
                <a:chOff x="1899556" y="2577192"/>
                <a:chExt cx="114301" cy="341268"/>
              </a:xfrm>
            </p:grpSpPr>
            <p:sp>
              <p:nvSpPr>
                <p:cNvPr id="825" name="Rounded Rectangle 8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6" name="Straight Connector 825"/>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20" name="Group 819"/>
              <p:cNvGrpSpPr/>
              <p:nvPr/>
            </p:nvGrpSpPr>
            <p:grpSpPr>
              <a:xfrm rot="10800000">
                <a:off x="2722245" y="2270761"/>
                <a:ext cx="129812" cy="297861"/>
                <a:chOff x="1884317" y="2577190"/>
                <a:chExt cx="129812" cy="341268"/>
              </a:xfrm>
            </p:grpSpPr>
            <p:sp>
              <p:nvSpPr>
                <p:cNvPr id="821"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2" name="Straight Connector 82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70" name="Group 769"/>
            <p:cNvGrpSpPr/>
            <p:nvPr/>
          </p:nvGrpSpPr>
          <p:grpSpPr>
            <a:xfrm>
              <a:off x="4313271" y="5136278"/>
              <a:ext cx="139337" cy="600217"/>
              <a:chOff x="3360204" y="2324100"/>
              <a:chExt cx="139337" cy="600217"/>
            </a:xfrm>
          </p:grpSpPr>
          <p:grpSp>
            <p:nvGrpSpPr>
              <p:cNvPr id="785" name="Group 784"/>
              <p:cNvGrpSpPr/>
              <p:nvPr/>
            </p:nvGrpSpPr>
            <p:grpSpPr>
              <a:xfrm>
                <a:off x="3360204" y="2575442"/>
                <a:ext cx="138626" cy="348875"/>
                <a:chOff x="3360204" y="2569615"/>
                <a:chExt cx="138626" cy="348875"/>
              </a:xfrm>
            </p:grpSpPr>
            <p:sp>
              <p:nvSpPr>
                <p:cNvPr id="791" name="Freeform 790"/>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2" name="Group 791"/>
                <p:cNvGrpSpPr/>
                <p:nvPr/>
              </p:nvGrpSpPr>
              <p:grpSpPr>
                <a:xfrm>
                  <a:off x="3360204" y="2812190"/>
                  <a:ext cx="114300" cy="27621"/>
                  <a:chOff x="2756806" y="2871517"/>
                  <a:chExt cx="114300" cy="27621"/>
                </a:xfrm>
              </p:grpSpPr>
              <p:cxnSp>
                <p:nvCxnSpPr>
                  <p:cNvPr id="801" name="Straight Connector 800"/>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93" name="Group 792"/>
                <p:cNvGrpSpPr/>
                <p:nvPr/>
              </p:nvGrpSpPr>
              <p:grpSpPr>
                <a:xfrm>
                  <a:off x="3360204" y="2761133"/>
                  <a:ext cx="114300" cy="27621"/>
                  <a:chOff x="2756806" y="2871517"/>
                  <a:chExt cx="114300" cy="27621"/>
                </a:xfrm>
              </p:grpSpPr>
              <p:cxnSp>
                <p:nvCxnSpPr>
                  <p:cNvPr id="798" name="Straight Connector 7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94" name="Group 793"/>
                <p:cNvGrpSpPr/>
                <p:nvPr/>
              </p:nvGrpSpPr>
              <p:grpSpPr>
                <a:xfrm>
                  <a:off x="3384530" y="2669587"/>
                  <a:ext cx="114300" cy="27621"/>
                  <a:chOff x="2756806" y="2871517"/>
                  <a:chExt cx="114300" cy="27621"/>
                </a:xfrm>
              </p:grpSpPr>
              <p:cxnSp>
                <p:nvCxnSpPr>
                  <p:cNvPr id="795" name="Straight Connector 7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86" name="Group 785"/>
              <p:cNvGrpSpPr/>
              <p:nvPr/>
            </p:nvGrpSpPr>
            <p:grpSpPr>
              <a:xfrm>
                <a:off x="3385241" y="2324100"/>
                <a:ext cx="114300" cy="236220"/>
                <a:chOff x="3488111" y="2324100"/>
                <a:chExt cx="114300" cy="236220"/>
              </a:xfrm>
            </p:grpSpPr>
            <p:sp>
              <p:nvSpPr>
                <p:cNvPr id="787" name="Rounded Rectangle 786"/>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88" name="Straight Connector 787"/>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02" name="Group 401"/>
          <p:cNvGrpSpPr/>
          <p:nvPr/>
        </p:nvGrpSpPr>
        <p:grpSpPr>
          <a:xfrm>
            <a:off x="3222284" y="2699032"/>
            <a:ext cx="2525703" cy="653558"/>
            <a:chOff x="3217365" y="2074707"/>
            <a:chExt cx="2525703" cy="653558"/>
          </a:xfrm>
        </p:grpSpPr>
        <p:grpSp>
          <p:nvGrpSpPr>
            <p:cNvPr id="403" name="Group 402"/>
            <p:cNvGrpSpPr/>
            <p:nvPr/>
          </p:nvGrpSpPr>
          <p:grpSpPr>
            <a:xfrm>
              <a:off x="4648051" y="2223638"/>
              <a:ext cx="116421" cy="504627"/>
              <a:chOff x="4060100" y="2419690"/>
              <a:chExt cx="116421" cy="504627"/>
            </a:xfrm>
          </p:grpSpPr>
          <p:grpSp>
            <p:nvGrpSpPr>
              <p:cNvPr id="559" name="Group 558"/>
              <p:cNvGrpSpPr/>
              <p:nvPr/>
            </p:nvGrpSpPr>
            <p:grpSpPr>
              <a:xfrm rot="10800000">
                <a:off x="4060100" y="2419690"/>
                <a:ext cx="106897" cy="245281"/>
                <a:chOff x="1884317" y="2577190"/>
                <a:chExt cx="129812" cy="341268"/>
              </a:xfrm>
            </p:grpSpPr>
            <p:sp>
              <p:nvSpPr>
                <p:cNvPr id="56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6" name="Straight Connector 56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60" name="Group 559"/>
              <p:cNvGrpSpPr/>
              <p:nvPr/>
            </p:nvGrpSpPr>
            <p:grpSpPr>
              <a:xfrm>
                <a:off x="4084516" y="2684555"/>
                <a:ext cx="92005" cy="239762"/>
                <a:chOff x="1899557" y="2577192"/>
                <a:chExt cx="114300" cy="341268"/>
              </a:xfrm>
            </p:grpSpPr>
            <p:sp>
              <p:nvSpPr>
                <p:cNvPr id="561" name="Rounded Rectangle 56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2" name="Straight Connector 56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4" name="Group 403"/>
            <p:cNvGrpSpPr/>
            <p:nvPr/>
          </p:nvGrpSpPr>
          <p:grpSpPr>
            <a:xfrm>
              <a:off x="5120798" y="2286795"/>
              <a:ext cx="132657" cy="441470"/>
              <a:chOff x="4676364" y="2482847"/>
              <a:chExt cx="132657" cy="441470"/>
            </a:xfrm>
          </p:grpSpPr>
          <p:grpSp>
            <p:nvGrpSpPr>
              <p:cNvPr id="521" name="Group 520"/>
              <p:cNvGrpSpPr/>
              <p:nvPr/>
            </p:nvGrpSpPr>
            <p:grpSpPr>
              <a:xfrm>
                <a:off x="4715393" y="2684555"/>
                <a:ext cx="93628" cy="239762"/>
                <a:chOff x="4648678" y="2697208"/>
                <a:chExt cx="93628" cy="239762"/>
              </a:xfrm>
            </p:grpSpPr>
            <p:sp>
              <p:nvSpPr>
                <p:cNvPr id="547" name="Rounded Rectangle 546"/>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8" name="Group 547"/>
                <p:cNvGrpSpPr/>
                <p:nvPr/>
              </p:nvGrpSpPr>
              <p:grpSpPr>
                <a:xfrm>
                  <a:off x="4648678" y="2803019"/>
                  <a:ext cx="93628" cy="38099"/>
                  <a:chOff x="1907858" y="2960510"/>
                  <a:chExt cx="114300" cy="39832"/>
                </a:xfrm>
              </p:grpSpPr>
              <p:cxnSp>
                <p:nvCxnSpPr>
                  <p:cNvPr id="553" name="Straight Connector 55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49" name="Group 548"/>
                <p:cNvGrpSpPr/>
                <p:nvPr/>
              </p:nvGrpSpPr>
              <p:grpSpPr>
                <a:xfrm>
                  <a:off x="4648678" y="2856009"/>
                  <a:ext cx="93628" cy="38099"/>
                  <a:chOff x="1907858" y="2960510"/>
                  <a:chExt cx="114300" cy="39832"/>
                </a:xfrm>
              </p:grpSpPr>
              <p:cxnSp>
                <p:nvCxnSpPr>
                  <p:cNvPr id="550" name="Straight Connector 549"/>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22" name="Group 521"/>
              <p:cNvGrpSpPr/>
              <p:nvPr/>
            </p:nvGrpSpPr>
            <p:grpSpPr>
              <a:xfrm>
                <a:off x="4676364" y="2482847"/>
                <a:ext cx="122203" cy="205147"/>
                <a:chOff x="4676364" y="2482847"/>
                <a:chExt cx="122203" cy="205147"/>
              </a:xfrm>
            </p:grpSpPr>
            <p:sp>
              <p:nvSpPr>
                <p:cNvPr id="542" name="Freeform 541"/>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43" name="Group 542"/>
                <p:cNvGrpSpPr/>
                <p:nvPr/>
              </p:nvGrpSpPr>
              <p:grpSpPr>
                <a:xfrm>
                  <a:off x="4689095" y="2536864"/>
                  <a:ext cx="75310" cy="28574"/>
                  <a:chOff x="2756806" y="2877272"/>
                  <a:chExt cx="114300" cy="17262"/>
                </a:xfrm>
              </p:grpSpPr>
              <p:cxnSp>
                <p:nvCxnSpPr>
                  <p:cNvPr id="544" name="Straight Connector 543"/>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5" name="Straight Connector 544"/>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6" name="Straight Connector 54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05" name="Group 404"/>
            <p:cNvGrpSpPr/>
            <p:nvPr/>
          </p:nvGrpSpPr>
          <p:grpSpPr>
            <a:xfrm>
              <a:off x="5592914" y="2225395"/>
              <a:ext cx="150154" cy="502870"/>
              <a:chOff x="5287508" y="2421447"/>
              <a:chExt cx="150154" cy="502870"/>
            </a:xfrm>
          </p:grpSpPr>
          <p:grpSp>
            <p:nvGrpSpPr>
              <p:cNvPr id="473" name="Group 472"/>
              <p:cNvGrpSpPr/>
              <p:nvPr/>
            </p:nvGrpSpPr>
            <p:grpSpPr>
              <a:xfrm>
                <a:off x="5287508" y="2421447"/>
                <a:ext cx="111047" cy="245281"/>
                <a:chOff x="5466410" y="2421447"/>
                <a:chExt cx="111047" cy="245281"/>
              </a:xfrm>
            </p:grpSpPr>
            <p:sp>
              <p:nvSpPr>
                <p:cNvPr id="51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14" name="Straight Connector 513"/>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17" name="Group 516"/>
                <p:cNvGrpSpPr/>
                <p:nvPr/>
              </p:nvGrpSpPr>
              <p:grpSpPr>
                <a:xfrm>
                  <a:off x="5466410" y="2483930"/>
                  <a:ext cx="100469" cy="28574"/>
                  <a:chOff x="2756806" y="2877272"/>
                  <a:chExt cx="114300" cy="17262"/>
                </a:xfrm>
              </p:grpSpPr>
              <p:cxnSp>
                <p:nvCxnSpPr>
                  <p:cNvPr id="518" name="Straight Connector 51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74" name="Group 473"/>
              <p:cNvGrpSpPr/>
              <p:nvPr/>
            </p:nvGrpSpPr>
            <p:grpSpPr>
              <a:xfrm>
                <a:off x="5327817" y="2679036"/>
                <a:ext cx="109845" cy="245281"/>
                <a:chOff x="5506719" y="2666728"/>
                <a:chExt cx="109845" cy="245281"/>
              </a:xfrm>
            </p:grpSpPr>
            <p:sp>
              <p:nvSpPr>
                <p:cNvPr id="47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76" name="Straight Connector 475"/>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77" name="Straight Connector 476"/>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09" name="Group 508"/>
                <p:cNvGrpSpPr/>
                <p:nvPr/>
              </p:nvGrpSpPr>
              <p:grpSpPr>
                <a:xfrm>
                  <a:off x="5516095" y="2821226"/>
                  <a:ext cx="100469" cy="28574"/>
                  <a:chOff x="2756806" y="2877272"/>
                  <a:chExt cx="114300" cy="17262"/>
                </a:xfrm>
              </p:grpSpPr>
              <p:cxnSp>
                <p:nvCxnSpPr>
                  <p:cNvPr id="510" name="Straight Connector 50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06" name="Group 405"/>
            <p:cNvGrpSpPr/>
            <p:nvPr/>
          </p:nvGrpSpPr>
          <p:grpSpPr>
            <a:xfrm>
              <a:off x="3217365" y="2074707"/>
              <a:ext cx="114300" cy="653558"/>
              <a:chOff x="2137682" y="2270759"/>
              <a:chExt cx="114300" cy="653558"/>
            </a:xfrm>
          </p:grpSpPr>
          <p:grpSp>
            <p:nvGrpSpPr>
              <p:cNvPr id="460" name="Group 459"/>
              <p:cNvGrpSpPr/>
              <p:nvPr/>
            </p:nvGrpSpPr>
            <p:grpSpPr>
              <a:xfrm>
                <a:off x="2137682" y="2583049"/>
                <a:ext cx="114300" cy="341268"/>
                <a:chOff x="1899557" y="2577192"/>
                <a:chExt cx="114300" cy="341268"/>
              </a:xfrm>
            </p:grpSpPr>
            <p:sp>
              <p:nvSpPr>
                <p:cNvPr id="466" name="Rounded Rectangle 46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7" name="Straight Connector 466"/>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68" name="Straight Connector 467"/>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69" name="Straight Connector 468"/>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61" name="Group 460"/>
              <p:cNvGrpSpPr/>
              <p:nvPr/>
            </p:nvGrpSpPr>
            <p:grpSpPr>
              <a:xfrm rot="10800000">
                <a:off x="2137682" y="2270759"/>
                <a:ext cx="114300" cy="297861"/>
                <a:chOff x="1899557" y="2577192"/>
                <a:chExt cx="114300" cy="341268"/>
              </a:xfrm>
            </p:grpSpPr>
            <p:sp>
              <p:nvSpPr>
                <p:cNvPr id="462" name="Rounded Rectangle 461"/>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63" name="Straight Connector 462"/>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7" name="Group 406"/>
            <p:cNvGrpSpPr/>
            <p:nvPr/>
          </p:nvGrpSpPr>
          <p:grpSpPr>
            <a:xfrm>
              <a:off x="3673413" y="2074709"/>
              <a:ext cx="137432" cy="653556"/>
              <a:chOff x="2722245" y="2270761"/>
              <a:chExt cx="137432" cy="653556"/>
            </a:xfrm>
          </p:grpSpPr>
          <p:grpSp>
            <p:nvGrpSpPr>
              <p:cNvPr id="429" name="Group 428"/>
              <p:cNvGrpSpPr/>
              <p:nvPr/>
            </p:nvGrpSpPr>
            <p:grpSpPr>
              <a:xfrm>
                <a:off x="2745376" y="2583049"/>
                <a:ext cx="114301" cy="341268"/>
                <a:chOff x="1899556" y="2577192"/>
                <a:chExt cx="114301" cy="341268"/>
              </a:xfrm>
            </p:grpSpPr>
            <p:sp>
              <p:nvSpPr>
                <p:cNvPr id="449" name="Rounded Rectangle 44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0" name="Straight Connector 44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51" name="Straight Connector 45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59" name="Straight Connector 458"/>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30" name="Group 429"/>
              <p:cNvGrpSpPr/>
              <p:nvPr/>
            </p:nvGrpSpPr>
            <p:grpSpPr>
              <a:xfrm rot="10800000">
                <a:off x="2722245" y="2270761"/>
                <a:ext cx="129812" cy="297861"/>
                <a:chOff x="1884317" y="2577190"/>
                <a:chExt cx="129812" cy="341268"/>
              </a:xfrm>
            </p:grpSpPr>
            <p:sp>
              <p:nvSpPr>
                <p:cNvPr id="431"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2" name="Straight Connector 43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7" name="Straight Connector 44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8" name="Straight Connector 44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8" name="Group 407"/>
            <p:cNvGrpSpPr/>
            <p:nvPr/>
          </p:nvGrpSpPr>
          <p:grpSpPr>
            <a:xfrm>
              <a:off x="4151346" y="2128048"/>
              <a:ext cx="139337" cy="600217"/>
              <a:chOff x="3360204" y="2324100"/>
              <a:chExt cx="139337" cy="600217"/>
            </a:xfrm>
          </p:grpSpPr>
          <p:grpSp>
            <p:nvGrpSpPr>
              <p:cNvPr id="409" name="Group 408"/>
              <p:cNvGrpSpPr/>
              <p:nvPr/>
            </p:nvGrpSpPr>
            <p:grpSpPr>
              <a:xfrm>
                <a:off x="3360204" y="2575442"/>
                <a:ext cx="138626" cy="348875"/>
                <a:chOff x="3360204" y="2569615"/>
                <a:chExt cx="138626" cy="348875"/>
              </a:xfrm>
            </p:grpSpPr>
            <p:sp>
              <p:nvSpPr>
                <p:cNvPr id="416" name="Freeform 415"/>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17" name="Group 416"/>
                <p:cNvGrpSpPr/>
                <p:nvPr/>
              </p:nvGrpSpPr>
              <p:grpSpPr>
                <a:xfrm>
                  <a:off x="3360204" y="2812190"/>
                  <a:ext cx="114300" cy="27621"/>
                  <a:chOff x="2756806" y="2871517"/>
                  <a:chExt cx="114300" cy="27621"/>
                </a:xfrm>
              </p:grpSpPr>
              <p:cxnSp>
                <p:nvCxnSpPr>
                  <p:cNvPr id="426" name="Straight Connector 425"/>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p:nvGrpSpPr>
              <p:grpSpPr>
                <a:xfrm>
                  <a:off x="3360204" y="2761133"/>
                  <a:ext cx="114300" cy="27621"/>
                  <a:chOff x="2756806" y="2871517"/>
                  <a:chExt cx="114300" cy="27621"/>
                </a:xfrm>
              </p:grpSpPr>
              <p:cxnSp>
                <p:nvCxnSpPr>
                  <p:cNvPr id="423" name="Straight Connector 422"/>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p:nvGrpSpPr>
              <p:grpSpPr>
                <a:xfrm>
                  <a:off x="3384530" y="2669587"/>
                  <a:ext cx="114300" cy="27621"/>
                  <a:chOff x="2756806" y="2871517"/>
                  <a:chExt cx="114300" cy="27621"/>
                </a:xfrm>
              </p:grpSpPr>
              <p:cxnSp>
                <p:nvCxnSpPr>
                  <p:cNvPr id="420" name="Straight Connector 41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10" name="Group 409"/>
              <p:cNvGrpSpPr/>
              <p:nvPr/>
            </p:nvGrpSpPr>
            <p:grpSpPr>
              <a:xfrm>
                <a:off x="3385241" y="2324100"/>
                <a:ext cx="114300" cy="236220"/>
                <a:chOff x="3488111" y="2324100"/>
                <a:chExt cx="114300" cy="236220"/>
              </a:xfrm>
            </p:grpSpPr>
            <p:sp>
              <p:nvSpPr>
                <p:cNvPr id="411" name="Rounded Rectangle 410"/>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3" name="Straight Connector 412"/>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569" name="Group 568"/>
          <p:cNvGrpSpPr/>
          <p:nvPr/>
        </p:nvGrpSpPr>
        <p:grpSpPr>
          <a:xfrm>
            <a:off x="3387773" y="2689645"/>
            <a:ext cx="2525703" cy="653558"/>
            <a:chOff x="3540679" y="3589319"/>
            <a:chExt cx="2525703" cy="653558"/>
          </a:xfrm>
        </p:grpSpPr>
        <p:grpSp>
          <p:nvGrpSpPr>
            <p:cNvPr id="570" name="Group 569"/>
            <p:cNvGrpSpPr/>
            <p:nvPr/>
          </p:nvGrpSpPr>
          <p:grpSpPr>
            <a:xfrm>
              <a:off x="4971365" y="3738250"/>
              <a:ext cx="116421" cy="504627"/>
              <a:chOff x="4060100" y="2419690"/>
              <a:chExt cx="116421" cy="504627"/>
            </a:xfrm>
          </p:grpSpPr>
          <p:grpSp>
            <p:nvGrpSpPr>
              <p:cNvPr id="748" name="Group 747"/>
              <p:cNvGrpSpPr/>
              <p:nvPr/>
            </p:nvGrpSpPr>
            <p:grpSpPr>
              <a:xfrm rot="10800000">
                <a:off x="4060100" y="2419690"/>
                <a:ext cx="106897" cy="245281"/>
                <a:chOff x="1884317" y="2577190"/>
                <a:chExt cx="129812" cy="341268"/>
              </a:xfrm>
            </p:grpSpPr>
            <p:sp>
              <p:nvSpPr>
                <p:cNvPr id="764"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5" name="Straight Connector 76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6" name="Straight Connector 765"/>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49" name="Group 748"/>
              <p:cNvGrpSpPr/>
              <p:nvPr/>
            </p:nvGrpSpPr>
            <p:grpSpPr>
              <a:xfrm>
                <a:off x="4084516" y="2684555"/>
                <a:ext cx="92005" cy="239762"/>
                <a:chOff x="1899557" y="2577192"/>
                <a:chExt cx="114300" cy="341268"/>
              </a:xfrm>
            </p:grpSpPr>
            <p:sp>
              <p:nvSpPr>
                <p:cNvPr id="750" name="Rounded Rectangle 74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1" name="Straight Connector 75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2" name="Straight Connector 75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71" name="Group 570"/>
            <p:cNvGrpSpPr/>
            <p:nvPr/>
          </p:nvGrpSpPr>
          <p:grpSpPr>
            <a:xfrm>
              <a:off x="5444112" y="3801407"/>
              <a:ext cx="132657" cy="441470"/>
              <a:chOff x="4676364" y="2482847"/>
              <a:chExt cx="132657" cy="441470"/>
            </a:xfrm>
          </p:grpSpPr>
          <p:grpSp>
            <p:nvGrpSpPr>
              <p:cNvPr id="715" name="Group 714"/>
              <p:cNvGrpSpPr/>
              <p:nvPr/>
            </p:nvGrpSpPr>
            <p:grpSpPr>
              <a:xfrm>
                <a:off x="4715393" y="2684555"/>
                <a:ext cx="93628" cy="239762"/>
                <a:chOff x="4648678" y="2697208"/>
                <a:chExt cx="93628" cy="239762"/>
              </a:xfrm>
            </p:grpSpPr>
            <p:sp>
              <p:nvSpPr>
                <p:cNvPr id="739" name="Rounded Rectangle 738"/>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40" name="Group 739"/>
                <p:cNvGrpSpPr/>
                <p:nvPr/>
              </p:nvGrpSpPr>
              <p:grpSpPr>
                <a:xfrm>
                  <a:off x="4648678" y="2803019"/>
                  <a:ext cx="93628" cy="38099"/>
                  <a:chOff x="1907858" y="2960510"/>
                  <a:chExt cx="114300" cy="39832"/>
                </a:xfrm>
              </p:grpSpPr>
              <p:cxnSp>
                <p:nvCxnSpPr>
                  <p:cNvPr id="745" name="Straight Connector 744"/>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6" name="Straight Connector 745"/>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7" name="Straight Connector 746"/>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41" name="Group 740"/>
                <p:cNvGrpSpPr/>
                <p:nvPr/>
              </p:nvGrpSpPr>
              <p:grpSpPr>
                <a:xfrm>
                  <a:off x="4648678" y="2856009"/>
                  <a:ext cx="93628" cy="38099"/>
                  <a:chOff x="1907858" y="2960510"/>
                  <a:chExt cx="114300" cy="39832"/>
                </a:xfrm>
              </p:grpSpPr>
              <p:cxnSp>
                <p:nvCxnSpPr>
                  <p:cNvPr id="742" name="Straight Connector 741"/>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3" name="Straight Connector 742"/>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4" name="Straight Connector 743"/>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16" name="Group 715"/>
              <p:cNvGrpSpPr/>
              <p:nvPr/>
            </p:nvGrpSpPr>
            <p:grpSpPr>
              <a:xfrm>
                <a:off x="4676364" y="2482847"/>
                <a:ext cx="122203" cy="205147"/>
                <a:chOff x="4676364" y="2482847"/>
                <a:chExt cx="122203" cy="205147"/>
              </a:xfrm>
            </p:grpSpPr>
            <p:sp>
              <p:nvSpPr>
                <p:cNvPr id="734" name="Freeform 733"/>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5" name="Group 734"/>
                <p:cNvGrpSpPr/>
                <p:nvPr/>
              </p:nvGrpSpPr>
              <p:grpSpPr>
                <a:xfrm>
                  <a:off x="4689095" y="2536864"/>
                  <a:ext cx="75310" cy="28574"/>
                  <a:chOff x="2756806" y="2877272"/>
                  <a:chExt cx="114300" cy="17262"/>
                </a:xfrm>
              </p:grpSpPr>
              <p:cxnSp>
                <p:nvCxnSpPr>
                  <p:cNvPr id="736" name="Straight Connector 735"/>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572" name="Group 571"/>
            <p:cNvGrpSpPr/>
            <p:nvPr/>
          </p:nvGrpSpPr>
          <p:grpSpPr>
            <a:xfrm>
              <a:off x="5916228" y="3740007"/>
              <a:ext cx="150154" cy="502870"/>
              <a:chOff x="5287508" y="2421447"/>
              <a:chExt cx="150154" cy="502870"/>
            </a:xfrm>
          </p:grpSpPr>
          <p:grpSp>
            <p:nvGrpSpPr>
              <p:cNvPr id="678" name="Group 677"/>
              <p:cNvGrpSpPr/>
              <p:nvPr/>
            </p:nvGrpSpPr>
            <p:grpSpPr>
              <a:xfrm>
                <a:off x="5287508" y="2421447"/>
                <a:ext cx="111047" cy="245281"/>
                <a:chOff x="5466410" y="2421447"/>
                <a:chExt cx="111047" cy="245281"/>
              </a:xfrm>
            </p:grpSpPr>
            <p:sp>
              <p:nvSpPr>
                <p:cNvPr id="707"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8" name="Straight Connector 707"/>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711" name="Group 710"/>
                <p:cNvGrpSpPr/>
                <p:nvPr/>
              </p:nvGrpSpPr>
              <p:grpSpPr>
                <a:xfrm>
                  <a:off x="5466410" y="2483930"/>
                  <a:ext cx="100469" cy="28574"/>
                  <a:chOff x="2756806" y="2877272"/>
                  <a:chExt cx="114300" cy="17262"/>
                </a:xfrm>
              </p:grpSpPr>
              <p:cxnSp>
                <p:nvCxnSpPr>
                  <p:cNvPr id="712" name="Straight Connector 711"/>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79" name="Group 678"/>
              <p:cNvGrpSpPr/>
              <p:nvPr/>
            </p:nvGrpSpPr>
            <p:grpSpPr>
              <a:xfrm>
                <a:off x="5327817" y="2679036"/>
                <a:ext cx="109845" cy="245281"/>
                <a:chOff x="5506719" y="2666728"/>
                <a:chExt cx="109845" cy="245281"/>
              </a:xfrm>
            </p:grpSpPr>
            <p:sp>
              <p:nvSpPr>
                <p:cNvPr id="68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00" name="Straight Connector 699"/>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703" name="Group 702"/>
                <p:cNvGrpSpPr/>
                <p:nvPr/>
              </p:nvGrpSpPr>
              <p:grpSpPr>
                <a:xfrm>
                  <a:off x="5516095" y="2821226"/>
                  <a:ext cx="100469" cy="28574"/>
                  <a:chOff x="2756806" y="2877272"/>
                  <a:chExt cx="114300" cy="17262"/>
                </a:xfrm>
              </p:grpSpPr>
              <p:cxnSp>
                <p:nvCxnSpPr>
                  <p:cNvPr id="704" name="Straight Connector 703"/>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590" name="Group 589"/>
            <p:cNvGrpSpPr/>
            <p:nvPr/>
          </p:nvGrpSpPr>
          <p:grpSpPr>
            <a:xfrm>
              <a:off x="3540679" y="3589319"/>
              <a:ext cx="114300" cy="653558"/>
              <a:chOff x="2137682" y="2270759"/>
              <a:chExt cx="114300" cy="653558"/>
            </a:xfrm>
          </p:grpSpPr>
          <p:grpSp>
            <p:nvGrpSpPr>
              <p:cNvPr id="651" name="Group 650"/>
              <p:cNvGrpSpPr/>
              <p:nvPr/>
            </p:nvGrpSpPr>
            <p:grpSpPr>
              <a:xfrm>
                <a:off x="2137682" y="2583049"/>
                <a:ext cx="114300" cy="341268"/>
                <a:chOff x="1899557" y="2577192"/>
                <a:chExt cx="114300" cy="341268"/>
              </a:xfrm>
            </p:grpSpPr>
            <p:sp>
              <p:nvSpPr>
                <p:cNvPr id="671" name="Rounded Rectangle 67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72" name="Straight Connector 671"/>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675" name="Straight Connector 67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6" name="Straight Connector 67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7" name="Straight Connector 67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52" name="Group 651"/>
              <p:cNvGrpSpPr/>
              <p:nvPr/>
            </p:nvGrpSpPr>
            <p:grpSpPr>
              <a:xfrm rot="10800000">
                <a:off x="2137682" y="2270759"/>
                <a:ext cx="114300" cy="297861"/>
                <a:chOff x="1899557" y="2577192"/>
                <a:chExt cx="114300" cy="341268"/>
              </a:xfrm>
            </p:grpSpPr>
            <p:sp>
              <p:nvSpPr>
                <p:cNvPr id="653" name="Rounded Rectangle 652"/>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4" name="Straight Connector 65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02" name="Group 601"/>
            <p:cNvGrpSpPr/>
            <p:nvPr/>
          </p:nvGrpSpPr>
          <p:grpSpPr>
            <a:xfrm>
              <a:off x="3996727" y="3589321"/>
              <a:ext cx="137432" cy="653556"/>
              <a:chOff x="2722245" y="2270761"/>
              <a:chExt cx="137432" cy="653556"/>
            </a:xfrm>
          </p:grpSpPr>
          <p:grpSp>
            <p:nvGrpSpPr>
              <p:cNvPr id="638" name="Group 637"/>
              <p:cNvGrpSpPr/>
              <p:nvPr/>
            </p:nvGrpSpPr>
            <p:grpSpPr>
              <a:xfrm>
                <a:off x="2745376" y="2583049"/>
                <a:ext cx="114301" cy="341268"/>
                <a:chOff x="1899556" y="2577192"/>
                <a:chExt cx="114301" cy="341268"/>
              </a:xfrm>
            </p:grpSpPr>
            <p:sp>
              <p:nvSpPr>
                <p:cNvPr id="644" name="Rounded Rectangle 64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45" name="Straight Connector 644"/>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39" name="Group 638"/>
              <p:cNvGrpSpPr/>
              <p:nvPr/>
            </p:nvGrpSpPr>
            <p:grpSpPr>
              <a:xfrm rot="10800000">
                <a:off x="2722245" y="2270761"/>
                <a:ext cx="129812" cy="297861"/>
                <a:chOff x="1884317" y="2577190"/>
                <a:chExt cx="129812" cy="341268"/>
              </a:xfrm>
            </p:grpSpPr>
            <p:sp>
              <p:nvSpPr>
                <p:cNvPr id="64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41" name="Straight Connector 64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03" name="Group 602"/>
            <p:cNvGrpSpPr/>
            <p:nvPr/>
          </p:nvGrpSpPr>
          <p:grpSpPr>
            <a:xfrm>
              <a:off x="4474660" y="3642660"/>
              <a:ext cx="139337" cy="600217"/>
              <a:chOff x="3360204" y="2324100"/>
              <a:chExt cx="139337" cy="600217"/>
            </a:xfrm>
          </p:grpSpPr>
          <p:grpSp>
            <p:nvGrpSpPr>
              <p:cNvPr id="604" name="Group 603"/>
              <p:cNvGrpSpPr/>
              <p:nvPr/>
            </p:nvGrpSpPr>
            <p:grpSpPr>
              <a:xfrm>
                <a:off x="3360204" y="2575442"/>
                <a:ext cx="138626" cy="348875"/>
                <a:chOff x="3360204" y="2569615"/>
                <a:chExt cx="138626" cy="348875"/>
              </a:xfrm>
            </p:grpSpPr>
            <p:sp>
              <p:nvSpPr>
                <p:cNvPr id="610" name="Freeform 60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611" name="Group 610"/>
                <p:cNvGrpSpPr/>
                <p:nvPr/>
              </p:nvGrpSpPr>
              <p:grpSpPr>
                <a:xfrm>
                  <a:off x="3360204" y="2812190"/>
                  <a:ext cx="114300" cy="27621"/>
                  <a:chOff x="2756806" y="2871517"/>
                  <a:chExt cx="114300" cy="27621"/>
                </a:xfrm>
              </p:grpSpPr>
              <p:cxnSp>
                <p:nvCxnSpPr>
                  <p:cNvPr id="620" name="Straight Connector 61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12" name="Group 611"/>
                <p:cNvGrpSpPr/>
                <p:nvPr/>
              </p:nvGrpSpPr>
              <p:grpSpPr>
                <a:xfrm>
                  <a:off x="3360204" y="2761133"/>
                  <a:ext cx="114300" cy="27621"/>
                  <a:chOff x="2756806" y="2871517"/>
                  <a:chExt cx="114300" cy="27621"/>
                </a:xfrm>
              </p:grpSpPr>
              <p:cxnSp>
                <p:nvCxnSpPr>
                  <p:cNvPr id="617" name="Straight Connector 616"/>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13" name="Group 612"/>
                <p:cNvGrpSpPr/>
                <p:nvPr/>
              </p:nvGrpSpPr>
              <p:grpSpPr>
                <a:xfrm>
                  <a:off x="3384530" y="2669587"/>
                  <a:ext cx="114300" cy="27621"/>
                  <a:chOff x="2756806" y="2871517"/>
                  <a:chExt cx="114300" cy="27621"/>
                </a:xfrm>
              </p:grpSpPr>
              <p:cxnSp>
                <p:nvCxnSpPr>
                  <p:cNvPr id="614" name="Straight Connector 613"/>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05" name="Group 604"/>
              <p:cNvGrpSpPr/>
              <p:nvPr/>
            </p:nvGrpSpPr>
            <p:grpSpPr>
              <a:xfrm>
                <a:off x="3385241" y="2324100"/>
                <a:ext cx="114300" cy="236220"/>
                <a:chOff x="3488111" y="2324100"/>
                <a:chExt cx="114300" cy="236220"/>
              </a:xfrm>
            </p:grpSpPr>
            <p:sp>
              <p:nvSpPr>
                <p:cNvPr id="606" name="Rounded Rectangle 605"/>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7" name="Straight Connector 606"/>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052878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6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0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88889E-6 7.40741E-7 L 3.88889E-6 0.10718 " pathEditMode="relative" rAng="0" ptsTypes="AA">
                                      <p:cBhvr>
                                        <p:cTn id="16" dur="2000" fill="hold"/>
                                        <p:tgtEl>
                                          <p:spTgt spid="5"/>
                                        </p:tgtEl>
                                        <p:attrNameLst>
                                          <p:attrName>ppt_x</p:attrName>
                                          <p:attrName>ppt_y</p:attrName>
                                        </p:attrNameLst>
                                      </p:cBhvr>
                                      <p:rCtr x="0" y="5347"/>
                                    </p:animMotion>
                                  </p:childTnLst>
                                </p:cTn>
                              </p:par>
                              <p:par>
                                <p:cTn id="17" presetID="42" presetClass="path" presetSubtype="0" accel="50000" decel="50000" fill="hold" nodeType="withEffect">
                                  <p:stCondLst>
                                    <p:cond delay="0"/>
                                  </p:stCondLst>
                                  <p:childTnLst>
                                    <p:animMotion origin="layout" path="M -5.55556E-7 1.85185E-6 L -5.55556E-7 0.10579 " pathEditMode="relative" rAng="0" ptsTypes="AA">
                                      <p:cBhvr>
                                        <p:cTn id="18" dur="2000" fill="hold"/>
                                        <p:tgtEl>
                                          <p:spTgt spid="4"/>
                                        </p:tgtEl>
                                        <p:attrNameLst>
                                          <p:attrName>ppt_x</p:attrName>
                                          <p:attrName>ppt_y</p:attrName>
                                        </p:attrNameLst>
                                      </p:cBhvr>
                                      <p:rCtr x="0" y="5278"/>
                                    </p:animMotion>
                                  </p:childTnLst>
                                </p:cTn>
                              </p:par>
                            </p:childTnLst>
                          </p:cTn>
                        </p:par>
                        <p:par>
                          <p:cTn id="19" fill="hold">
                            <p:stCondLst>
                              <p:cond delay="2000"/>
                            </p:stCondLst>
                            <p:childTnLst>
                              <p:par>
                                <p:cTn id="20" presetID="1"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569"/>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02"/>
                                        </p:tgtEl>
                                        <p:attrNameLst>
                                          <p:attrName>style.visibility</p:attrName>
                                        </p:attrNameLst>
                                      </p:cBhvr>
                                      <p:to>
                                        <p:strVal val="hidden"/>
                                      </p:to>
                                    </p:set>
                                  </p:childTnLst>
                                </p:cTn>
                              </p:par>
                            </p:childTnLst>
                          </p:cTn>
                        </p:par>
                        <p:par>
                          <p:cTn id="29" fill="hold">
                            <p:stCondLst>
                              <p:cond delay="2000"/>
                            </p:stCondLst>
                            <p:childTnLst>
                              <p:par>
                                <p:cTn id="30" presetID="12" presetClass="entr" presetSubtype="8" fill="hold" grpId="0" nodeType="afterEffect">
                                  <p:stCondLst>
                                    <p:cond delay="0"/>
                                  </p:stCondLst>
                                  <p:childTnLst>
                                    <p:set>
                                      <p:cBhvr>
                                        <p:cTn id="31" dur="1" fill="hold">
                                          <p:stCondLst>
                                            <p:cond delay="0"/>
                                          </p:stCondLst>
                                        </p:cTn>
                                        <p:tgtEl>
                                          <p:spTgt spid="634"/>
                                        </p:tgtEl>
                                        <p:attrNameLst>
                                          <p:attrName>style.visibility</p:attrName>
                                        </p:attrNameLst>
                                      </p:cBhvr>
                                      <p:to>
                                        <p:strVal val="visible"/>
                                      </p:to>
                                    </p:set>
                                    <p:anim calcmode="lin" valueType="num">
                                      <p:cBhvr additive="base">
                                        <p:cTn id="32" dur="1500"/>
                                        <p:tgtEl>
                                          <p:spTgt spid="634"/>
                                        </p:tgtEl>
                                        <p:attrNameLst>
                                          <p:attrName>ppt_x</p:attrName>
                                        </p:attrNameLst>
                                      </p:cBhvr>
                                      <p:tavLst>
                                        <p:tav tm="0">
                                          <p:val>
                                            <p:strVal val="#ppt_x-#ppt_w*1.125000"/>
                                          </p:val>
                                        </p:tav>
                                        <p:tav tm="100000">
                                          <p:val>
                                            <p:strVal val="#ppt_x"/>
                                          </p:val>
                                        </p:tav>
                                      </p:tavLst>
                                    </p:anim>
                                    <p:animEffect transition="in" filter="wipe(right)">
                                      <p:cBhvr>
                                        <p:cTn id="33" dur="1500"/>
                                        <p:tgtEl>
                                          <p:spTgt spid="634"/>
                                        </p:tgtEl>
                                      </p:cBhvr>
                                    </p:animEffect>
                                  </p:childTnLst>
                                </p:cTn>
                              </p:par>
                              <p:par>
                                <p:cTn id="34" presetID="12" presetClass="entr" presetSubtype="2" fill="hold" grpId="0" nodeType="withEffect">
                                  <p:stCondLst>
                                    <p:cond delay="0"/>
                                  </p:stCondLst>
                                  <p:childTnLst>
                                    <p:set>
                                      <p:cBhvr>
                                        <p:cTn id="35" dur="1" fill="hold">
                                          <p:stCondLst>
                                            <p:cond delay="0"/>
                                          </p:stCondLst>
                                        </p:cTn>
                                        <p:tgtEl>
                                          <p:spTgt spid="635"/>
                                        </p:tgtEl>
                                        <p:attrNameLst>
                                          <p:attrName>style.visibility</p:attrName>
                                        </p:attrNameLst>
                                      </p:cBhvr>
                                      <p:to>
                                        <p:strVal val="visible"/>
                                      </p:to>
                                    </p:set>
                                    <p:anim calcmode="lin" valueType="num">
                                      <p:cBhvr additive="base">
                                        <p:cTn id="36" dur="1500"/>
                                        <p:tgtEl>
                                          <p:spTgt spid="635"/>
                                        </p:tgtEl>
                                        <p:attrNameLst>
                                          <p:attrName>ppt_x</p:attrName>
                                        </p:attrNameLst>
                                      </p:cBhvr>
                                      <p:tavLst>
                                        <p:tav tm="0">
                                          <p:val>
                                            <p:strVal val="#ppt_x+#ppt_w*1.125000"/>
                                          </p:val>
                                        </p:tav>
                                        <p:tav tm="100000">
                                          <p:val>
                                            <p:strVal val="#ppt_x"/>
                                          </p:val>
                                        </p:tav>
                                      </p:tavLst>
                                    </p:anim>
                                    <p:animEffect transition="in" filter="wipe(left)">
                                      <p:cBhvr>
                                        <p:cTn id="37" dur="1500"/>
                                        <p:tgtEl>
                                          <p:spTgt spid="635"/>
                                        </p:tgtEl>
                                      </p:cBhvr>
                                    </p:animEffect>
                                  </p:childTnLst>
                                </p:cTn>
                              </p:par>
                              <p:par>
                                <p:cTn id="38" presetID="35" presetClass="path" presetSubtype="0" accel="50000" decel="50000" fill="hold" nodeType="withEffect">
                                  <p:stCondLst>
                                    <p:cond delay="0"/>
                                  </p:stCondLst>
                                  <p:childTnLst>
                                    <p:animMotion origin="layout" path="M 0 0 L -0.25 0 E" pathEditMode="relative" ptsTypes="">
                                      <p:cBhvr>
                                        <p:cTn id="39" dur="2000" fill="hold"/>
                                        <p:tgtEl>
                                          <p:spTgt spid="5"/>
                                        </p:tgtEl>
                                        <p:attrNameLst>
                                          <p:attrName>ppt_x</p:attrName>
                                          <p:attrName>ppt_y</p:attrName>
                                        </p:attrNameLst>
                                      </p:cBhvr>
                                    </p:animMotion>
                                  </p:childTnLst>
                                </p:cTn>
                              </p:par>
                              <p:par>
                                <p:cTn id="40" presetID="35" presetClass="path" presetSubtype="0" accel="50000" decel="50000" fill="hold" nodeType="withEffect">
                                  <p:stCondLst>
                                    <p:cond delay="0"/>
                                  </p:stCondLst>
                                  <p:childTnLst>
                                    <p:animMotion origin="layout" path="M 0 0 L -0.25 0 E" pathEditMode="relative" ptsTypes="">
                                      <p:cBhvr>
                                        <p:cTn id="41" dur="2000" fill="hold"/>
                                        <p:tgtEl>
                                          <p:spTgt spid="4"/>
                                        </p:tgtEl>
                                        <p:attrNameLst>
                                          <p:attrName>ppt_x</p:attrName>
                                          <p:attrName>ppt_y</p:attrName>
                                        </p:attrNameLst>
                                      </p:cBhvr>
                                    </p:animMotion>
                                  </p:childTnLst>
                                </p:cTn>
                              </p:par>
                              <p:par>
                                <p:cTn id="42" presetID="63" presetClass="path" presetSubtype="0" accel="50000" decel="50000" fill="hold" nodeType="withEffect">
                                  <p:stCondLst>
                                    <p:cond delay="0"/>
                                  </p:stCondLst>
                                  <p:childTnLst>
                                    <p:animMotion origin="layout" path="M 0 0 L 0.25 0 E" pathEditMode="relative" ptsTypes="">
                                      <p:cBhvr>
                                        <p:cTn id="43" dur="2000" fill="hold"/>
                                        <p:tgtEl>
                                          <p:spTgt spid="6"/>
                                        </p:tgtEl>
                                        <p:attrNameLst>
                                          <p:attrName>ppt_x</p:attrName>
                                          <p:attrName>ppt_y</p:attrName>
                                        </p:attrNameLst>
                                      </p:cBhvr>
                                    </p:animMotion>
                                  </p:childTnLst>
                                </p:cTn>
                              </p:par>
                              <p:par>
                                <p:cTn id="44" presetID="63" presetClass="path" presetSubtype="0" accel="50000" decel="50000" fill="hold" nodeType="withEffect">
                                  <p:stCondLst>
                                    <p:cond delay="0"/>
                                  </p:stCondLst>
                                  <p:childTnLst>
                                    <p:animMotion origin="layout" path="M 0 0 L 0.25 0 E" pathEditMode="relative" ptsTypes="">
                                      <p:cBhvr>
                                        <p:cTn id="45" dur="2000" fill="hold"/>
                                        <p:tgtEl>
                                          <p:spTgt spid="8"/>
                                        </p:tgtEl>
                                        <p:attrNameLst>
                                          <p:attrName>ppt_x</p:attrName>
                                          <p:attrName>ppt_y</p:attrName>
                                        </p:attrNameLst>
                                      </p:cBhvr>
                                    </p:animMotion>
                                  </p:childTnLst>
                                </p:cTn>
                              </p:par>
                            </p:childTnLst>
                          </p:cTn>
                        </p:par>
                        <p:par>
                          <p:cTn id="46" fill="hold">
                            <p:stCondLst>
                              <p:cond delay="4000"/>
                            </p:stCondLst>
                            <p:childTnLst>
                              <p:par>
                                <p:cTn id="47" presetID="6" presetClass="entr" presetSubtype="16" fill="hold" grpId="0" nodeType="afterEffect">
                                  <p:stCondLst>
                                    <p:cond delay="0"/>
                                  </p:stCondLst>
                                  <p:childTnLst>
                                    <p:set>
                                      <p:cBhvr>
                                        <p:cTn id="48" dur="1" fill="hold">
                                          <p:stCondLst>
                                            <p:cond delay="0"/>
                                          </p:stCondLst>
                                        </p:cTn>
                                        <p:tgtEl>
                                          <p:spTgt spid="636"/>
                                        </p:tgtEl>
                                        <p:attrNameLst>
                                          <p:attrName>style.visibility</p:attrName>
                                        </p:attrNameLst>
                                      </p:cBhvr>
                                      <p:to>
                                        <p:strVal val="visible"/>
                                      </p:to>
                                    </p:set>
                                    <p:animEffect transition="in" filter="circle(in)">
                                      <p:cBhvr>
                                        <p:cTn id="49" dur="500"/>
                                        <p:tgtEl>
                                          <p:spTgt spid="636"/>
                                        </p:tgtEl>
                                      </p:cBhvr>
                                    </p:animEffect>
                                  </p:childTnLst>
                                </p:cTn>
                              </p:par>
                              <p:par>
                                <p:cTn id="50" presetID="1" presetClass="exit" presetSubtype="0" fill="hold" grpId="0" nodeType="withEffect">
                                  <p:stCondLst>
                                    <p:cond delay="0"/>
                                  </p:stCondLst>
                                  <p:childTnLst>
                                    <p:set>
                                      <p:cBhvr>
                                        <p:cTn id="51" dur="1" fill="hold">
                                          <p:stCondLst>
                                            <p:cond delay="0"/>
                                          </p:stCondLst>
                                        </p:cTn>
                                        <p:tgtEl>
                                          <p:spTgt spid="633"/>
                                        </p:tgtEl>
                                        <p:attrNameLst>
                                          <p:attrName>style.visibility</p:attrName>
                                        </p:attrNameLst>
                                      </p:cBhvr>
                                      <p:to>
                                        <p:strVal val="hidden"/>
                                      </p:to>
                                    </p:set>
                                  </p:childTnLst>
                                </p:cTn>
                              </p:par>
                              <p:par>
                                <p:cTn id="52" presetID="6" presetClass="entr" presetSubtype="16" fill="hold" grpId="0" nodeType="withEffect">
                                  <p:stCondLst>
                                    <p:cond delay="0"/>
                                  </p:stCondLst>
                                  <p:childTnLst>
                                    <p:set>
                                      <p:cBhvr>
                                        <p:cTn id="53" dur="1" fill="hold">
                                          <p:stCondLst>
                                            <p:cond delay="0"/>
                                          </p:stCondLst>
                                        </p:cTn>
                                        <p:tgtEl>
                                          <p:spTgt spid="637"/>
                                        </p:tgtEl>
                                        <p:attrNameLst>
                                          <p:attrName>style.visibility</p:attrName>
                                        </p:attrNameLst>
                                      </p:cBhvr>
                                      <p:to>
                                        <p:strVal val="visible"/>
                                      </p:to>
                                    </p:set>
                                    <p:animEffect transition="in" filter="circle(in)">
                                      <p:cBhvr>
                                        <p:cTn id="54" dur="500"/>
                                        <p:tgtEl>
                                          <p:spTgt spid="637"/>
                                        </p:tgtEl>
                                      </p:cBhvr>
                                    </p:animEffect>
                                  </p:childTnLst>
                                </p:cTn>
                              </p:par>
                              <p:par>
                                <p:cTn id="55" presetID="6" presetClass="exit" presetSubtype="16" fill="hold" grpId="1" nodeType="withEffect">
                                  <p:stCondLst>
                                    <p:cond delay="0"/>
                                  </p:stCondLst>
                                  <p:childTnLst>
                                    <p:animEffect transition="out" filter="circle(in)">
                                      <p:cBhvr>
                                        <p:cTn id="56" dur="750"/>
                                        <p:tgtEl>
                                          <p:spTgt spid="634"/>
                                        </p:tgtEl>
                                      </p:cBhvr>
                                    </p:animEffect>
                                    <p:set>
                                      <p:cBhvr>
                                        <p:cTn id="57" dur="1" fill="hold">
                                          <p:stCondLst>
                                            <p:cond delay="749"/>
                                          </p:stCondLst>
                                        </p:cTn>
                                        <p:tgtEl>
                                          <p:spTgt spid="634"/>
                                        </p:tgtEl>
                                        <p:attrNameLst>
                                          <p:attrName>style.visibility</p:attrName>
                                        </p:attrNameLst>
                                      </p:cBhvr>
                                      <p:to>
                                        <p:strVal val="hidden"/>
                                      </p:to>
                                    </p:set>
                                  </p:childTnLst>
                                </p:cTn>
                              </p:par>
                              <p:par>
                                <p:cTn id="58" presetID="6" presetClass="exit" presetSubtype="16" fill="hold" grpId="1" nodeType="withEffect">
                                  <p:stCondLst>
                                    <p:cond delay="0"/>
                                  </p:stCondLst>
                                  <p:childTnLst>
                                    <p:animEffect transition="out" filter="circle(in)">
                                      <p:cBhvr>
                                        <p:cTn id="59" dur="750"/>
                                        <p:tgtEl>
                                          <p:spTgt spid="635"/>
                                        </p:tgtEl>
                                      </p:cBhvr>
                                    </p:animEffect>
                                    <p:set>
                                      <p:cBhvr>
                                        <p:cTn id="60" dur="1" fill="hold">
                                          <p:stCondLst>
                                            <p:cond delay="749"/>
                                          </p:stCondLst>
                                        </p:cTn>
                                        <p:tgtEl>
                                          <p:spTgt spid="6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4" grpId="1" animBg="1"/>
      <p:bldP spid="635" grpId="0" animBg="1"/>
      <p:bldP spid="635" grpId="1" animBg="1"/>
      <p:bldP spid="636" grpId="0" animBg="1"/>
      <p:bldP spid="63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Oval 632"/>
          <p:cNvSpPr/>
          <p:nvPr/>
        </p:nvSpPr>
        <p:spPr>
          <a:xfrm>
            <a:off x="2738227"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 name="Flowchart: Delay 633"/>
          <p:cNvSpPr/>
          <p:nvPr/>
        </p:nvSpPr>
        <p:spPr>
          <a:xfrm>
            <a:off x="4614788" y="1622141"/>
            <a:ext cx="4150412" cy="3749040"/>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Meiosis</a:t>
            </a:r>
            <a:endParaRPr lang="en-US" dirty="0"/>
          </a:p>
        </p:txBody>
      </p:sp>
      <p:sp>
        <p:nvSpPr>
          <p:cNvPr id="635" name="Flowchart: Delay 633"/>
          <p:cNvSpPr/>
          <p:nvPr/>
        </p:nvSpPr>
        <p:spPr>
          <a:xfrm flipH="1">
            <a:off x="450376" y="1622141"/>
            <a:ext cx="4150412" cy="3749040"/>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Oval 635"/>
          <p:cNvSpPr/>
          <p:nvPr/>
        </p:nvSpPr>
        <p:spPr>
          <a:xfrm>
            <a:off x="5018148"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Oval 636"/>
          <p:cNvSpPr/>
          <p:nvPr/>
        </p:nvSpPr>
        <p:spPr>
          <a:xfrm>
            <a:off x="450376"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3378754" y="3087733"/>
            <a:ext cx="2525703" cy="653558"/>
            <a:chOff x="3378754" y="2704275"/>
            <a:chExt cx="2525703" cy="653558"/>
          </a:xfrm>
        </p:grpSpPr>
        <p:grpSp>
          <p:nvGrpSpPr>
            <p:cNvPr id="589" name="Group 588"/>
            <p:cNvGrpSpPr/>
            <p:nvPr/>
          </p:nvGrpSpPr>
          <p:grpSpPr>
            <a:xfrm>
              <a:off x="4809440" y="2853206"/>
              <a:ext cx="116421" cy="504627"/>
              <a:chOff x="4060100" y="2419690"/>
              <a:chExt cx="116421" cy="504627"/>
            </a:xfrm>
          </p:grpSpPr>
          <p:grpSp>
            <p:nvGrpSpPr>
              <p:cNvPr id="623" name="Group 622"/>
              <p:cNvGrpSpPr/>
              <p:nvPr/>
            </p:nvGrpSpPr>
            <p:grpSpPr>
              <a:xfrm rot="10800000">
                <a:off x="4060100" y="2419690"/>
                <a:ext cx="106897" cy="245281"/>
                <a:chOff x="1884317" y="2577190"/>
                <a:chExt cx="129812" cy="341268"/>
              </a:xfrm>
            </p:grpSpPr>
            <p:sp>
              <p:nvSpPr>
                <p:cNvPr id="62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0" name="Straight Connector 62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24" name="Group 623"/>
              <p:cNvGrpSpPr/>
              <p:nvPr/>
            </p:nvGrpSpPr>
            <p:grpSpPr>
              <a:xfrm>
                <a:off x="4084516" y="2684555"/>
                <a:ext cx="92005" cy="239762"/>
                <a:chOff x="1899557" y="2577192"/>
                <a:chExt cx="114300" cy="341268"/>
              </a:xfrm>
            </p:grpSpPr>
            <p:sp>
              <p:nvSpPr>
                <p:cNvPr id="625" name="Rounded Rectangle 6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6" name="Straight Connector 62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41" name="Group 540"/>
            <p:cNvGrpSpPr/>
            <p:nvPr/>
          </p:nvGrpSpPr>
          <p:grpSpPr>
            <a:xfrm>
              <a:off x="5282187" y="2916363"/>
              <a:ext cx="132657" cy="441470"/>
              <a:chOff x="4676364" y="2482847"/>
              <a:chExt cx="132657" cy="441470"/>
            </a:xfrm>
          </p:grpSpPr>
          <p:grpSp>
            <p:nvGrpSpPr>
              <p:cNvPr id="573" name="Group 572"/>
              <p:cNvGrpSpPr/>
              <p:nvPr/>
            </p:nvGrpSpPr>
            <p:grpSpPr>
              <a:xfrm>
                <a:off x="4715393" y="2684555"/>
                <a:ext cx="93628" cy="239762"/>
                <a:chOff x="4648678" y="2697208"/>
                <a:chExt cx="93628" cy="239762"/>
              </a:xfrm>
            </p:grpSpPr>
            <p:sp>
              <p:nvSpPr>
                <p:cNvPr id="580" name="Rounded Rectangle 579"/>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1" name="Group 580"/>
                <p:cNvGrpSpPr/>
                <p:nvPr/>
              </p:nvGrpSpPr>
              <p:grpSpPr>
                <a:xfrm>
                  <a:off x="4648678" y="2803019"/>
                  <a:ext cx="93628" cy="38099"/>
                  <a:chOff x="1907858" y="2960510"/>
                  <a:chExt cx="114300" cy="39832"/>
                </a:xfrm>
              </p:grpSpPr>
              <p:cxnSp>
                <p:nvCxnSpPr>
                  <p:cNvPr id="586" name="Straight Connector 58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2" name="Group 581"/>
                <p:cNvGrpSpPr/>
                <p:nvPr/>
              </p:nvGrpSpPr>
              <p:grpSpPr>
                <a:xfrm>
                  <a:off x="4648678" y="2856009"/>
                  <a:ext cx="93628" cy="38099"/>
                  <a:chOff x="1907858" y="2960510"/>
                  <a:chExt cx="114300" cy="39832"/>
                </a:xfrm>
              </p:grpSpPr>
              <p:cxnSp>
                <p:nvCxnSpPr>
                  <p:cNvPr id="583" name="Straight Connector 58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74" name="Group 573"/>
              <p:cNvGrpSpPr/>
              <p:nvPr/>
            </p:nvGrpSpPr>
            <p:grpSpPr>
              <a:xfrm>
                <a:off x="4676364" y="2482847"/>
                <a:ext cx="122203" cy="205147"/>
                <a:chOff x="4676364" y="2482847"/>
                <a:chExt cx="122203" cy="205147"/>
              </a:xfrm>
            </p:grpSpPr>
            <p:sp>
              <p:nvSpPr>
                <p:cNvPr id="575" name="Freeform 57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6" name="Group 575"/>
                <p:cNvGrpSpPr/>
                <p:nvPr/>
              </p:nvGrpSpPr>
              <p:grpSpPr>
                <a:xfrm>
                  <a:off x="4689095" y="2536864"/>
                  <a:ext cx="75310" cy="28574"/>
                  <a:chOff x="2756806" y="2877272"/>
                  <a:chExt cx="114300" cy="17262"/>
                </a:xfrm>
              </p:grpSpPr>
              <p:cxnSp>
                <p:nvCxnSpPr>
                  <p:cNvPr id="577" name="Straight Connector 57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91" name="Group 490"/>
            <p:cNvGrpSpPr/>
            <p:nvPr/>
          </p:nvGrpSpPr>
          <p:grpSpPr>
            <a:xfrm>
              <a:off x="5754303" y="2854963"/>
              <a:ext cx="150154" cy="502870"/>
              <a:chOff x="5287508" y="2421447"/>
              <a:chExt cx="150154" cy="502870"/>
            </a:xfrm>
          </p:grpSpPr>
          <p:grpSp>
            <p:nvGrpSpPr>
              <p:cNvPr id="523" name="Group 522"/>
              <p:cNvGrpSpPr/>
              <p:nvPr/>
            </p:nvGrpSpPr>
            <p:grpSpPr>
              <a:xfrm>
                <a:off x="5287508" y="2421447"/>
                <a:ext cx="111047" cy="245281"/>
                <a:chOff x="5466410" y="2421447"/>
                <a:chExt cx="111047" cy="245281"/>
              </a:xfrm>
            </p:grpSpPr>
            <p:sp>
              <p:nvSpPr>
                <p:cNvPr id="53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4" name="Straight Connector 533"/>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37" name="Group 536"/>
                <p:cNvGrpSpPr/>
                <p:nvPr/>
              </p:nvGrpSpPr>
              <p:grpSpPr>
                <a:xfrm>
                  <a:off x="5466410" y="2483930"/>
                  <a:ext cx="100469" cy="28574"/>
                  <a:chOff x="2756806" y="2877272"/>
                  <a:chExt cx="114300" cy="17262"/>
                </a:xfrm>
              </p:grpSpPr>
              <p:cxnSp>
                <p:nvCxnSpPr>
                  <p:cNvPr id="538" name="Straight Connector 53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24" name="Group 523"/>
              <p:cNvGrpSpPr/>
              <p:nvPr/>
            </p:nvGrpSpPr>
            <p:grpSpPr>
              <a:xfrm>
                <a:off x="5327817" y="2679036"/>
                <a:ext cx="109845" cy="245281"/>
                <a:chOff x="5506719" y="2666728"/>
                <a:chExt cx="109845" cy="245281"/>
              </a:xfrm>
            </p:grpSpPr>
            <p:sp>
              <p:nvSpPr>
                <p:cNvPr id="52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6" name="Straight Connector 525"/>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5516095" y="2821226"/>
                  <a:ext cx="100469" cy="28574"/>
                  <a:chOff x="2756806" y="2877272"/>
                  <a:chExt cx="114300" cy="17262"/>
                </a:xfrm>
              </p:grpSpPr>
              <p:cxnSp>
                <p:nvCxnSpPr>
                  <p:cNvPr id="530" name="Straight Connector 52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46" name="Group 445"/>
            <p:cNvGrpSpPr/>
            <p:nvPr/>
          </p:nvGrpSpPr>
          <p:grpSpPr>
            <a:xfrm>
              <a:off x="3378754" y="2704275"/>
              <a:ext cx="114300" cy="653558"/>
              <a:chOff x="2137682" y="2270759"/>
              <a:chExt cx="114300" cy="653558"/>
            </a:xfrm>
          </p:grpSpPr>
          <p:grpSp>
            <p:nvGrpSpPr>
              <p:cNvPr id="478" name="Group 477"/>
              <p:cNvGrpSpPr/>
              <p:nvPr/>
            </p:nvGrpSpPr>
            <p:grpSpPr>
              <a:xfrm>
                <a:off x="2137682" y="2583049"/>
                <a:ext cx="114300" cy="341268"/>
                <a:chOff x="1899557" y="2577192"/>
                <a:chExt cx="114300" cy="341268"/>
              </a:xfrm>
            </p:grpSpPr>
            <p:sp>
              <p:nvSpPr>
                <p:cNvPr id="484" name="Rounded Rectangle 4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5" name="Straight Connector 48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rot="10800000">
                <a:off x="2137682" y="2270759"/>
                <a:ext cx="114300" cy="297861"/>
                <a:chOff x="1899557" y="2577192"/>
                <a:chExt cx="114300" cy="341268"/>
              </a:xfrm>
            </p:grpSpPr>
            <p:sp>
              <p:nvSpPr>
                <p:cNvPr id="480" name="Rounded Rectangle 47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1" name="Straight Connector 48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1" name="Group 400"/>
            <p:cNvGrpSpPr/>
            <p:nvPr/>
          </p:nvGrpSpPr>
          <p:grpSpPr>
            <a:xfrm>
              <a:off x="3834802" y="2704277"/>
              <a:ext cx="137432" cy="653556"/>
              <a:chOff x="2722245" y="2270761"/>
              <a:chExt cx="137432" cy="653556"/>
            </a:xfrm>
          </p:grpSpPr>
          <p:grpSp>
            <p:nvGrpSpPr>
              <p:cNvPr id="433" name="Group 432"/>
              <p:cNvGrpSpPr/>
              <p:nvPr/>
            </p:nvGrpSpPr>
            <p:grpSpPr>
              <a:xfrm>
                <a:off x="2745376" y="2583049"/>
                <a:ext cx="114301" cy="341268"/>
                <a:chOff x="1899556" y="2577192"/>
                <a:chExt cx="114301" cy="341268"/>
              </a:xfrm>
            </p:grpSpPr>
            <p:sp>
              <p:nvSpPr>
                <p:cNvPr id="439" name="Rounded Rectangle 43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0" name="Straight Connector 43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34" name="Group 433"/>
              <p:cNvGrpSpPr/>
              <p:nvPr/>
            </p:nvGrpSpPr>
            <p:grpSpPr>
              <a:xfrm rot="10800000">
                <a:off x="2722245" y="2270761"/>
                <a:ext cx="129812" cy="297861"/>
                <a:chOff x="1884317" y="2577190"/>
                <a:chExt cx="129812" cy="341268"/>
              </a:xfrm>
            </p:grpSpPr>
            <p:sp>
              <p:nvSpPr>
                <p:cNvPr id="43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6" name="Straight Connector 43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48" name="Group 347"/>
            <p:cNvGrpSpPr/>
            <p:nvPr/>
          </p:nvGrpSpPr>
          <p:grpSpPr>
            <a:xfrm>
              <a:off x="4312735" y="2757616"/>
              <a:ext cx="139337" cy="600217"/>
              <a:chOff x="3360204" y="2324100"/>
              <a:chExt cx="139337" cy="600217"/>
            </a:xfrm>
          </p:grpSpPr>
          <p:grpSp>
            <p:nvGrpSpPr>
              <p:cNvPr id="382" name="Group 381"/>
              <p:cNvGrpSpPr/>
              <p:nvPr/>
            </p:nvGrpSpPr>
            <p:grpSpPr>
              <a:xfrm>
                <a:off x="3360204" y="2575442"/>
                <a:ext cx="138626" cy="348875"/>
                <a:chOff x="3360204" y="2569615"/>
                <a:chExt cx="138626" cy="348875"/>
              </a:xfrm>
            </p:grpSpPr>
            <p:sp>
              <p:nvSpPr>
                <p:cNvPr id="388" name="Freeform 38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3360204" y="2812190"/>
                  <a:ext cx="114300" cy="27621"/>
                  <a:chOff x="2756806" y="2871517"/>
                  <a:chExt cx="114300" cy="27621"/>
                </a:xfrm>
              </p:grpSpPr>
              <p:cxnSp>
                <p:nvCxnSpPr>
                  <p:cNvPr id="398" name="Straight Connector 3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0" name="Group 389"/>
                <p:cNvGrpSpPr/>
                <p:nvPr/>
              </p:nvGrpSpPr>
              <p:grpSpPr>
                <a:xfrm>
                  <a:off x="3360204" y="2761133"/>
                  <a:ext cx="114300" cy="27621"/>
                  <a:chOff x="2756806" y="2871517"/>
                  <a:chExt cx="114300" cy="27621"/>
                </a:xfrm>
              </p:grpSpPr>
              <p:cxnSp>
                <p:nvCxnSpPr>
                  <p:cNvPr id="395" name="Straight Connector 3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1" name="Group 390"/>
                <p:cNvGrpSpPr/>
                <p:nvPr/>
              </p:nvGrpSpPr>
              <p:grpSpPr>
                <a:xfrm>
                  <a:off x="3384530" y="2669587"/>
                  <a:ext cx="114300" cy="27621"/>
                  <a:chOff x="2756806" y="2871517"/>
                  <a:chExt cx="114300" cy="27621"/>
                </a:xfrm>
              </p:grpSpPr>
              <p:cxnSp>
                <p:nvCxnSpPr>
                  <p:cNvPr id="392" name="Straight Connector 39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83" name="Group 382"/>
              <p:cNvGrpSpPr/>
              <p:nvPr/>
            </p:nvGrpSpPr>
            <p:grpSpPr>
              <a:xfrm>
                <a:off x="3385241" y="2324100"/>
                <a:ext cx="114300" cy="236220"/>
                <a:chOff x="3488111" y="2324100"/>
                <a:chExt cx="114300" cy="236220"/>
              </a:xfrm>
            </p:grpSpPr>
            <p:sp>
              <p:nvSpPr>
                <p:cNvPr id="384" name="Rounded Rectangle 383"/>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5" name="Straight Connector 384"/>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 name="Group 3"/>
          <p:cNvGrpSpPr/>
          <p:nvPr/>
        </p:nvGrpSpPr>
        <p:grpSpPr>
          <a:xfrm>
            <a:off x="3217365" y="3087733"/>
            <a:ext cx="2525703" cy="653558"/>
            <a:chOff x="3217365" y="3087733"/>
            <a:chExt cx="2525703" cy="653558"/>
          </a:xfrm>
        </p:grpSpPr>
        <p:grpSp>
          <p:nvGrpSpPr>
            <p:cNvPr id="319" name="Group 318"/>
            <p:cNvGrpSpPr/>
            <p:nvPr/>
          </p:nvGrpSpPr>
          <p:grpSpPr>
            <a:xfrm>
              <a:off x="4648051" y="3236664"/>
              <a:ext cx="116421" cy="504627"/>
              <a:chOff x="4060100" y="2419690"/>
              <a:chExt cx="116421" cy="504627"/>
            </a:xfrm>
          </p:grpSpPr>
          <p:grpSp>
            <p:nvGrpSpPr>
              <p:cNvPr id="66" name="Group 65"/>
              <p:cNvGrpSpPr/>
              <p:nvPr/>
            </p:nvGrpSpPr>
            <p:grpSpPr>
              <a:xfrm rot="10800000">
                <a:off x="4060100" y="2419690"/>
                <a:ext cx="106897" cy="245281"/>
                <a:chOff x="1884317" y="2577190"/>
                <a:chExt cx="129812" cy="341268"/>
              </a:xfrm>
            </p:grpSpPr>
            <p:sp>
              <p:nvSpPr>
                <p:cNvPr id="6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4084516" y="2684555"/>
                <a:ext cx="92005" cy="239762"/>
                <a:chOff x="1899557" y="2577192"/>
                <a:chExt cx="114300" cy="341268"/>
              </a:xfrm>
            </p:grpSpPr>
            <p:sp>
              <p:nvSpPr>
                <p:cNvPr id="84" name="Rounded Rectangle 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0" name="Group 319"/>
            <p:cNvGrpSpPr/>
            <p:nvPr/>
          </p:nvGrpSpPr>
          <p:grpSpPr>
            <a:xfrm>
              <a:off x="5120798" y="3299821"/>
              <a:ext cx="132657" cy="441470"/>
              <a:chOff x="4676364" y="2482847"/>
              <a:chExt cx="132657" cy="441470"/>
            </a:xfrm>
          </p:grpSpPr>
          <p:grpSp>
            <p:nvGrpSpPr>
              <p:cNvPr id="102" name="Group 101"/>
              <p:cNvGrpSpPr/>
              <p:nvPr/>
            </p:nvGrpSpPr>
            <p:grpSpPr>
              <a:xfrm>
                <a:off x="4715393" y="2684555"/>
                <a:ext cx="93628" cy="239762"/>
                <a:chOff x="4648678" y="2697208"/>
                <a:chExt cx="93628" cy="239762"/>
              </a:xfrm>
            </p:grpSpPr>
            <p:sp>
              <p:nvSpPr>
                <p:cNvPr id="89" name="Rounded Rectangle 88"/>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p:cNvGrpSpPr/>
                <p:nvPr/>
              </p:nvGrpSpPr>
              <p:grpSpPr>
                <a:xfrm>
                  <a:off x="4648678" y="2803019"/>
                  <a:ext cx="93628" cy="38099"/>
                  <a:chOff x="1907858" y="2960510"/>
                  <a:chExt cx="114300" cy="39832"/>
                </a:xfrm>
              </p:grpSpPr>
              <p:cxnSp>
                <p:nvCxnSpPr>
                  <p:cNvPr id="73" name="Straight Connector 7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4648678" y="2856009"/>
                  <a:ext cx="93628" cy="38099"/>
                  <a:chOff x="1907858" y="2960510"/>
                  <a:chExt cx="114300" cy="39832"/>
                </a:xfrm>
              </p:grpSpPr>
              <p:cxnSp>
                <p:nvCxnSpPr>
                  <p:cNvPr id="99" name="Straight Connector 98"/>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08" name="Group 107"/>
              <p:cNvGrpSpPr/>
              <p:nvPr/>
            </p:nvGrpSpPr>
            <p:grpSpPr>
              <a:xfrm>
                <a:off x="4676364" y="2482847"/>
                <a:ext cx="122203" cy="205147"/>
                <a:chOff x="4676364" y="2482847"/>
                <a:chExt cx="122203" cy="205147"/>
              </a:xfrm>
            </p:grpSpPr>
            <p:sp>
              <p:nvSpPr>
                <p:cNvPr id="103" name="Freeform 102"/>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p:cNvGrpSpPr/>
                <p:nvPr/>
              </p:nvGrpSpPr>
              <p:grpSpPr>
                <a:xfrm>
                  <a:off x="4689095" y="2536864"/>
                  <a:ext cx="75310" cy="28574"/>
                  <a:chOff x="2756806" y="2877272"/>
                  <a:chExt cx="114300" cy="17262"/>
                </a:xfrm>
              </p:grpSpPr>
              <p:cxnSp>
                <p:nvCxnSpPr>
                  <p:cNvPr id="105" name="Straight Connector 10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21" name="Group 320"/>
            <p:cNvGrpSpPr/>
            <p:nvPr/>
          </p:nvGrpSpPr>
          <p:grpSpPr>
            <a:xfrm>
              <a:off x="5592914" y="3238421"/>
              <a:ext cx="150154" cy="502870"/>
              <a:chOff x="5287508" y="2421447"/>
              <a:chExt cx="150154" cy="502870"/>
            </a:xfrm>
          </p:grpSpPr>
          <p:grpSp>
            <p:nvGrpSpPr>
              <p:cNvPr id="132" name="Group 131"/>
              <p:cNvGrpSpPr/>
              <p:nvPr/>
            </p:nvGrpSpPr>
            <p:grpSpPr>
              <a:xfrm>
                <a:off x="5287508" y="2421447"/>
                <a:ext cx="111047" cy="245281"/>
                <a:chOff x="5466410" y="2421447"/>
                <a:chExt cx="111047" cy="245281"/>
              </a:xfrm>
            </p:grpSpPr>
            <p:sp>
              <p:nvSpPr>
                <p:cNvPr id="115"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5466410" y="2483930"/>
                  <a:ext cx="100469" cy="28574"/>
                  <a:chOff x="2756806" y="2877272"/>
                  <a:chExt cx="114300" cy="17262"/>
                </a:xfrm>
              </p:grpSpPr>
              <p:cxnSp>
                <p:nvCxnSpPr>
                  <p:cNvPr id="125" name="Straight Connector 12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5327817" y="2679036"/>
                <a:ext cx="109845" cy="245281"/>
                <a:chOff x="5506719" y="2666728"/>
                <a:chExt cx="109845" cy="245281"/>
              </a:xfrm>
            </p:grpSpPr>
            <p:sp>
              <p:nvSpPr>
                <p:cNvPr id="12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5516095" y="2821226"/>
                  <a:ext cx="100469" cy="28574"/>
                  <a:chOff x="2756806" y="2877272"/>
                  <a:chExt cx="114300" cy="17262"/>
                </a:xfrm>
              </p:grpSpPr>
              <p:cxnSp>
                <p:nvCxnSpPr>
                  <p:cNvPr id="129" name="Straight Connector 12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16" name="Group 315"/>
            <p:cNvGrpSpPr/>
            <p:nvPr/>
          </p:nvGrpSpPr>
          <p:grpSpPr>
            <a:xfrm>
              <a:off x="3217365" y="3087733"/>
              <a:ext cx="114300" cy="653558"/>
              <a:chOff x="2137682" y="2270759"/>
              <a:chExt cx="114300" cy="653558"/>
            </a:xfrm>
          </p:grpSpPr>
          <p:grpSp>
            <p:nvGrpSpPr>
              <p:cNvPr id="19" name="Group 18"/>
              <p:cNvGrpSpPr/>
              <p:nvPr/>
            </p:nvGrpSpPr>
            <p:grpSpPr>
              <a:xfrm>
                <a:off x="2137682" y="2583049"/>
                <a:ext cx="114300" cy="341268"/>
                <a:chOff x="1899557" y="2577192"/>
                <a:chExt cx="114300" cy="341268"/>
              </a:xfrm>
            </p:grpSpPr>
            <p:sp>
              <p:nvSpPr>
                <p:cNvPr id="7" name="Rounded Rectangle 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10800000">
                <a:off x="2137682" y="2270759"/>
                <a:ext cx="114300" cy="297861"/>
                <a:chOff x="1899557" y="2577192"/>
                <a:chExt cx="114300" cy="341268"/>
              </a:xfrm>
            </p:grpSpPr>
            <p:sp>
              <p:nvSpPr>
                <p:cNvPr id="21" name="Rounded Rectangle 2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7" name="Group 316"/>
            <p:cNvGrpSpPr/>
            <p:nvPr/>
          </p:nvGrpSpPr>
          <p:grpSpPr>
            <a:xfrm>
              <a:off x="3673413" y="3087735"/>
              <a:ext cx="137432" cy="653556"/>
              <a:chOff x="2722245" y="2270761"/>
              <a:chExt cx="137432" cy="653556"/>
            </a:xfrm>
          </p:grpSpPr>
          <p:grpSp>
            <p:nvGrpSpPr>
              <p:cNvPr id="28" name="Group 27"/>
              <p:cNvGrpSpPr/>
              <p:nvPr/>
            </p:nvGrpSpPr>
            <p:grpSpPr>
              <a:xfrm>
                <a:off x="2745376" y="2583049"/>
                <a:ext cx="114301" cy="341268"/>
                <a:chOff x="1899556" y="2577192"/>
                <a:chExt cx="114301" cy="341268"/>
              </a:xfrm>
            </p:grpSpPr>
            <p:sp>
              <p:nvSpPr>
                <p:cNvPr id="29" name="Rounded Rectangle 2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10800000">
                <a:off x="2722245" y="2270761"/>
                <a:ext cx="129812" cy="297861"/>
                <a:chOff x="1884317" y="2577190"/>
                <a:chExt cx="129812" cy="341268"/>
              </a:xfrm>
            </p:grpSpPr>
            <p:sp>
              <p:nvSpPr>
                <p:cNvPr id="3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8" name="Group 317"/>
            <p:cNvGrpSpPr/>
            <p:nvPr/>
          </p:nvGrpSpPr>
          <p:grpSpPr>
            <a:xfrm>
              <a:off x="4151346" y="3141074"/>
              <a:ext cx="139337" cy="600217"/>
              <a:chOff x="3360204" y="2324100"/>
              <a:chExt cx="139337" cy="600217"/>
            </a:xfrm>
          </p:grpSpPr>
          <p:grpSp>
            <p:nvGrpSpPr>
              <p:cNvPr id="134" name="Group 133"/>
              <p:cNvGrpSpPr/>
              <p:nvPr/>
            </p:nvGrpSpPr>
            <p:grpSpPr>
              <a:xfrm>
                <a:off x="3360204" y="2575442"/>
                <a:ext cx="138626" cy="348875"/>
                <a:chOff x="3360204" y="2569615"/>
                <a:chExt cx="138626" cy="348875"/>
              </a:xfrm>
            </p:grpSpPr>
            <p:sp>
              <p:nvSpPr>
                <p:cNvPr id="44" name="Freeform 43"/>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3360204" y="2812190"/>
                  <a:ext cx="114300" cy="27621"/>
                  <a:chOff x="2756806" y="2871517"/>
                  <a:chExt cx="114300" cy="27621"/>
                </a:xfrm>
              </p:grpSpPr>
              <p:cxnSp>
                <p:nvCxnSpPr>
                  <p:cNvPr id="50" name="Straight Connector 4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360204" y="2761133"/>
                  <a:ext cx="114300" cy="27621"/>
                  <a:chOff x="2756806" y="2871517"/>
                  <a:chExt cx="114300" cy="27621"/>
                </a:xfrm>
              </p:grpSpPr>
              <p:cxnSp>
                <p:nvCxnSpPr>
                  <p:cNvPr id="55" name="Straight Connector 5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384530" y="2669587"/>
                  <a:ext cx="114300" cy="27621"/>
                  <a:chOff x="2756806" y="2871517"/>
                  <a:chExt cx="114300" cy="27621"/>
                </a:xfrm>
              </p:grpSpPr>
              <p:cxnSp>
                <p:nvCxnSpPr>
                  <p:cNvPr id="59" name="Straight Connector 58"/>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3385241" y="2324100"/>
                <a:ext cx="114300" cy="236220"/>
                <a:chOff x="3488111" y="2324100"/>
                <a:chExt cx="114300" cy="236220"/>
              </a:xfrm>
            </p:grpSpPr>
            <p:sp>
              <p:nvSpPr>
                <p:cNvPr id="78" name="Rounded Rectangle 77"/>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sp>
        <p:nvSpPr>
          <p:cNvPr id="200" name="TextBox 199"/>
          <p:cNvSpPr txBox="1"/>
          <p:nvPr/>
        </p:nvSpPr>
        <p:spPr>
          <a:xfrm>
            <a:off x="3380210" y="5425443"/>
            <a:ext cx="2638864"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i="0" dirty="0" smtClean="0"/>
              <a:t>Haploid gametes</a:t>
            </a:r>
            <a:endParaRPr lang="en-US" i="0" dirty="0"/>
          </a:p>
        </p:txBody>
      </p:sp>
    </p:spTree>
    <p:extLst>
      <p:ext uri="{BB962C8B-B14F-4D97-AF65-F5344CB8AC3E}">
        <p14:creationId xmlns:p14="http://schemas.microsoft.com/office/powerpoint/2010/main" val="61739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grpId="0" nodeType="clickEffect">
                                  <p:stCondLst>
                                    <p:cond delay="0"/>
                                  </p:stCondLst>
                                  <p:childTnLst>
                                    <p:set>
                                      <p:cBhvr>
                                        <p:cTn id="12" dur="1" fill="hold">
                                          <p:stCondLst>
                                            <p:cond delay="0"/>
                                          </p:stCondLst>
                                        </p:cTn>
                                        <p:tgtEl>
                                          <p:spTgt spid="634"/>
                                        </p:tgtEl>
                                        <p:attrNameLst>
                                          <p:attrName>style.visibility</p:attrName>
                                        </p:attrNameLst>
                                      </p:cBhvr>
                                      <p:to>
                                        <p:strVal val="visible"/>
                                      </p:to>
                                    </p:set>
                                    <p:anim calcmode="lin" valueType="num">
                                      <p:cBhvr additive="base">
                                        <p:cTn id="13" dur="1500"/>
                                        <p:tgtEl>
                                          <p:spTgt spid="634"/>
                                        </p:tgtEl>
                                        <p:attrNameLst>
                                          <p:attrName>ppt_x</p:attrName>
                                        </p:attrNameLst>
                                      </p:cBhvr>
                                      <p:tavLst>
                                        <p:tav tm="0">
                                          <p:val>
                                            <p:strVal val="#ppt_x-#ppt_w*1.125000"/>
                                          </p:val>
                                        </p:tav>
                                        <p:tav tm="100000">
                                          <p:val>
                                            <p:strVal val="#ppt_x"/>
                                          </p:val>
                                        </p:tav>
                                      </p:tavLst>
                                    </p:anim>
                                    <p:animEffect transition="in" filter="wipe(right)">
                                      <p:cBhvr>
                                        <p:cTn id="14" dur="1500"/>
                                        <p:tgtEl>
                                          <p:spTgt spid="634"/>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635"/>
                                        </p:tgtEl>
                                        <p:attrNameLst>
                                          <p:attrName>style.visibility</p:attrName>
                                        </p:attrNameLst>
                                      </p:cBhvr>
                                      <p:to>
                                        <p:strVal val="visible"/>
                                      </p:to>
                                    </p:set>
                                    <p:anim calcmode="lin" valueType="num">
                                      <p:cBhvr additive="base">
                                        <p:cTn id="17" dur="1500"/>
                                        <p:tgtEl>
                                          <p:spTgt spid="635"/>
                                        </p:tgtEl>
                                        <p:attrNameLst>
                                          <p:attrName>ppt_x</p:attrName>
                                        </p:attrNameLst>
                                      </p:cBhvr>
                                      <p:tavLst>
                                        <p:tav tm="0">
                                          <p:val>
                                            <p:strVal val="#ppt_x+#ppt_w*1.125000"/>
                                          </p:val>
                                        </p:tav>
                                        <p:tav tm="100000">
                                          <p:val>
                                            <p:strVal val="#ppt_x"/>
                                          </p:val>
                                        </p:tav>
                                      </p:tavLst>
                                    </p:anim>
                                    <p:animEffect transition="in" filter="wipe(left)">
                                      <p:cBhvr>
                                        <p:cTn id="18" dur="1500"/>
                                        <p:tgtEl>
                                          <p:spTgt spid="635"/>
                                        </p:tgtEl>
                                      </p:cBhvr>
                                    </p:animEffect>
                                  </p:childTnLst>
                                </p:cTn>
                              </p:par>
                              <p:par>
                                <p:cTn id="19" presetID="35" presetClass="path" presetSubtype="0" accel="50000" decel="50000" fill="hold" nodeType="withEffect">
                                  <p:stCondLst>
                                    <p:cond delay="0"/>
                                  </p:stCondLst>
                                  <p:childTnLst>
                                    <p:animMotion origin="layout" path="M 0 0 L -0.25 0 E" pathEditMode="relative" ptsTypes="">
                                      <p:cBhvr>
                                        <p:cTn id="20" dur="2000" fill="hold"/>
                                        <p:tgtEl>
                                          <p:spTgt spid="4"/>
                                        </p:tgtEl>
                                        <p:attrNameLst>
                                          <p:attrName>ppt_x</p:attrName>
                                          <p:attrName>ppt_y</p:attrName>
                                        </p:attrNameLst>
                                      </p:cBhvr>
                                    </p:animMotion>
                                  </p:childTnLst>
                                </p:cTn>
                              </p:par>
                              <p:par>
                                <p:cTn id="21" presetID="63" presetClass="path" presetSubtype="0" accel="50000" decel="50000" fill="hold" nodeType="withEffect">
                                  <p:stCondLst>
                                    <p:cond delay="0"/>
                                  </p:stCondLst>
                                  <p:childTnLst>
                                    <p:animMotion origin="layout" path="M 0 0 L 0.25 0 E" pathEditMode="relative" ptsTypes="">
                                      <p:cBhvr>
                                        <p:cTn id="22" dur="2000" fill="hold"/>
                                        <p:tgtEl>
                                          <p:spTgt spid="3"/>
                                        </p:tgtEl>
                                        <p:attrNameLst>
                                          <p:attrName>ppt_x</p:attrName>
                                          <p:attrName>ppt_y</p:attrName>
                                        </p:attrNameLst>
                                      </p:cBhvr>
                                    </p:animMotion>
                                  </p:childTnLst>
                                </p:cTn>
                              </p:par>
                            </p:childTnLst>
                          </p:cTn>
                        </p:par>
                        <p:par>
                          <p:cTn id="23" fill="hold">
                            <p:stCondLst>
                              <p:cond delay="2000"/>
                            </p:stCondLst>
                            <p:childTnLst>
                              <p:par>
                                <p:cTn id="24" presetID="6" presetClass="entr" presetSubtype="16" fill="hold" grpId="0" nodeType="afterEffect">
                                  <p:stCondLst>
                                    <p:cond delay="0"/>
                                  </p:stCondLst>
                                  <p:childTnLst>
                                    <p:set>
                                      <p:cBhvr>
                                        <p:cTn id="25" dur="1" fill="hold">
                                          <p:stCondLst>
                                            <p:cond delay="0"/>
                                          </p:stCondLst>
                                        </p:cTn>
                                        <p:tgtEl>
                                          <p:spTgt spid="636"/>
                                        </p:tgtEl>
                                        <p:attrNameLst>
                                          <p:attrName>style.visibility</p:attrName>
                                        </p:attrNameLst>
                                      </p:cBhvr>
                                      <p:to>
                                        <p:strVal val="visible"/>
                                      </p:to>
                                    </p:set>
                                    <p:animEffect transition="in" filter="circle(in)">
                                      <p:cBhvr>
                                        <p:cTn id="26" dur="500"/>
                                        <p:tgtEl>
                                          <p:spTgt spid="636"/>
                                        </p:tgtEl>
                                      </p:cBhvr>
                                    </p:animEffect>
                                  </p:childTnLst>
                                </p:cTn>
                              </p:par>
                              <p:par>
                                <p:cTn id="27" presetID="1" presetClass="exit" presetSubtype="0" fill="hold" grpId="0" nodeType="withEffect">
                                  <p:stCondLst>
                                    <p:cond delay="0"/>
                                  </p:stCondLst>
                                  <p:childTnLst>
                                    <p:set>
                                      <p:cBhvr>
                                        <p:cTn id="28" dur="1" fill="hold">
                                          <p:stCondLst>
                                            <p:cond delay="0"/>
                                          </p:stCondLst>
                                        </p:cTn>
                                        <p:tgtEl>
                                          <p:spTgt spid="633"/>
                                        </p:tgtEl>
                                        <p:attrNameLst>
                                          <p:attrName>style.visibility</p:attrName>
                                        </p:attrNameLst>
                                      </p:cBhvr>
                                      <p:to>
                                        <p:strVal val="hidden"/>
                                      </p:to>
                                    </p:set>
                                  </p:childTnLst>
                                </p:cTn>
                              </p:par>
                              <p:par>
                                <p:cTn id="29" presetID="6" presetClass="entr" presetSubtype="16" fill="hold" grpId="0" nodeType="withEffect">
                                  <p:stCondLst>
                                    <p:cond delay="0"/>
                                  </p:stCondLst>
                                  <p:childTnLst>
                                    <p:set>
                                      <p:cBhvr>
                                        <p:cTn id="30" dur="1" fill="hold">
                                          <p:stCondLst>
                                            <p:cond delay="0"/>
                                          </p:stCondLst>
                                        </p:cTn>
                                        <p:tgtEl>
                                          <p:spTgt spid="637"/>
                                        </p:tgtEl>
                                        <p:attrNameLst>
                                          <p:attrName>style.visibility</p:attrName>
                                        </p:attrNameLst>
                                      </p:cBhvr>
                                      <p:to>
                                        <p:strVal val="visible"/>
                                      </p:to>
                                    </p:set>
                                    <p:animEffect transition="in" filter="circle(in)">
                                      <p:cBhvr>
                                        <p:cTn id="31" dur="500"/>
                                        <p:tgtEl>
                                          <p:spTgt spid="637"/>
                                        </p:tgtEl>
                                      </p:cBhvr>
                                    </p:animEffect>
                                  </p:childTnLst>
                                </p:cTn>
                              </p:par>
                              <p:par>
                                <p:cTn id="32" presetID="6" presetClass="exit" presetSubtype="16" fill="hold" grpId="1" nodeType="withEffect">
                                  <p:stCondLst>
                                    <p:cond delay="0"/>
                                  </p:stCondLst>
                                  <p:childTnLst>
                                    <p:animEffect transition="out" filter="circle(in)">
                                      <p:cBhvr>
                                        <p:cTn id="33" dur="750"/>
                                        <p:tgtEl>
                                          <p:spTgt spid="634"/>
                                        </p:tgtEl>
                                      </p:cBhvr>
                                    </p:animEffect>
                                    <p:set>
                                      <p:cBhvr>
                                        <p:cTn id="34" dur="1" fill="hold">
                                          <p:stCondLst>
                                            <p:cond delay="749"/>
                                          </p:stCondLst>
                                        </p:cTn>
                                        <p:tgtEl>
                                          <p:spTgt spid="634"/>
                                        </p:tgtEl>
                                        <p:attrNameLst>
                                          <p:attrName>style.visibility</p:attrName>
                                        </p:attrNameLst>
                                      </p:cBhvr>
                                      <p:to>
                                        <p:strVal val="hidden"/>
                                      </p:to>
                                    </p:set>
                                  </p:childTnLst>
                                </p:cTn>
                              </p:par>
                              <p:par>
                                <p:cTn id="35" presetID="6" presetClass="exit" presetSubtype="16" fill="hold" grpId="1" nodeType="withEffect">
                                  <p:stCondLst>
                                    <p:cond delay="0"/>
                                  </p:stCondLst>
                                  <p:childTnLst>
                                    <p:animEffect transition="out" filter="circle(in)">
                                      <p:cBhvr>
                                        <p:cTn id="36" dur="750"/>
                                        <p:tgtEl>
                                          <p:spTgt spid="635"/>
                                        </p:tgtEl>
                                      </p:cBhvr>
                                    </p:animEffect>
                                    <p:set>
                                      <p:cBhvr>
                                        <p:cTn id="37" dur="1" fill="hold">
                                          <p:stCondLst>
                                            <p:cond delay="749"/>
                                          </p:stCondLst>
                                        </p:cTn>
                                        <p:tgtEl>
                                          <p:spTgt spid="635"/>
                                        </p:tgtEl>
                                        <p:attrNameLst>
                                          <p:attrName>style.visibility</p:attrName>
                                        </p:attrNameLst>
                                      </p:cBhvr>
                                      <p:to>
                                        <p:strVal val="hidden"/>
                                      </p:to>
                                    </p:set>
                                  </p:childTnLst>
                                </p:cTn>
                              </p:par>
                            </p:childTnLst>
                          </p:cTn>
                        </p:par>
                        <p:par>
                          <p:cTn id="38" fill="hold">
                            <p:stCondLst>
                              <p:cond delay="2750"/>
                            </p:stCondLst>
                            <p:childTnLst>
                              <p:par>
                                <p:cTn id="39" presetID="10" presetClass="entr" presetSubtype="0" fill="hold" grpId="0" nodeType="afterEffect">
                                  <p:stCondLst>
                                    <p:cond delay="0"/>
                                  </p:stCondLst>
                                  <p:childTnLst>
                                    <p:set>
                                      <p:cBhvr>
                                        <p:cTn id="40" dur="1" fill="hold">
                                          <p:stCondLst>
                                            <p:cond delay="0"/>
                                          </p:stCondLst>
                                        </p:cTn>
                                        <p:tgtEl>
                                          <p:spTgt spid="200"/>
                                        </p:tgtEl>
                                        <p:attrNameLst>
                                          <p:attrName>style.visibility</p:attrName>
                                        </p:attrNameLst>
                                      </p:cBhvr>
                                      <p:to>
                                        <p:strVal val="visible"/>
                                      </p:to>
                                    </p:set>
                                    <p:animEffect transition="in" filter="fade">
                                      <p:cBhvr>
                                        <p:cTn id="41" dur="500"/>
                                        <p:tgtEl>
                                          <p:spTgt spid="2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4" grpId="1" animBg="1"/>
      <p:bldP spid="635" grpId="0" animBg="1"/>
      <p:bldP spid="635" grpId="1" animBg="1"/>
      <p:bldP spid="636" grpId="0" animBg="1"/>
      <p:bldP spid="637" grpId="0" animBg="1"/>
      <p:bldP spid="20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Gamete Fusion</a:t>
            </a:r>
            <a:endParaRPr lang="en-US" dirty="0"/>
          </a:p>
        </p:txBody>
      </p:sp>
      <p:sp>
        <p:nvSpPr>
          <p:cNvPr id="636" name="Oval 635"/>
          <p:cNvSpPr/>
          <p:nvPr/>
        </p:nvSpPr>
        <p:spPr>
          <a:xfrm>
            <a:off x="5018148"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Oval 636"/>
          <p:cNvSpPr/>
          <p:nvPr/>
        </p:nvSpPr>
        <p:spPr>
          <a:xfrm>
            <a:off x="450376"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Oval 406"/>
          <p:cNvSpPr/>
          <p:nvPr/>
        </p:nvSpPr>
        <p:spPr>
          <a:xfrm>
            <a:off x="4720658" y="1858297"/>
            <a:ext cx="1413472" cy="3276728"/>
          </a:xfrm>
          <a:custGeom>
            <a:avLst/>
            <a:gdLst>
              <a:gd name="connsiteX0" fmla="*/ 0 w 3703320"/>
              <a:gd name="connsiteY0" fmla="*/ 1851660 h 3703320"/>
              <a:gd name="connsiteX1" fmla="*/ 1851660 w 3703320"/>
              <a:gd name="connsiteY1" fmla="*/ 0 h 3703320"/>
              <a:gd name="connsiteX2" fmla="*/ 3703320 w 3703320"/>
              <a:gd name="connsiteY2" fmla="*/ 1851660 h 3703320"/>
              <a:gd name="connsiteX3" fmla="*/ 1851660 w 3703320"/>
              <a:gd name="connsiteY3" fmla="*/ 3703320 h 3703320"/>
              <a:gd name="connsiteX4" fmla="*/ 0 w 3703320"/>
              <a:gd name="connsiteY4" fmla="*/ 1851660 h 3703320"/>
              <a:gd name="connsiteX0" fmla="*/ 3703320 w 3794760"/>
              <a:gd name="connsiteY0" fmla="*/ 1851660 h 3703320"/>
              <a:gd name="connsiteX1" fmla="*/ 1851660 w 3794760"/>
              <a:gd name="connsiteY1" fmla="*/ 3703320 h 3703320"/>
              <a:gd name="connsiteX2" fmla="*/ 0 w 3794760"/>
              <a:gd name="connsiteY2" fmla="*/ 1851660 h 3703320"/>
              <a:gd name="connsiteX3" fmla="*/ 1851660 w 3794760"/>
              <a:gd name="connsiteY3" fmla="*/ 0 h 3703320"/>
              <a:gd name="connsiteX4" fmla="*/ 3794760 w 3794760"/>
              <a:gd name="connsiteY4" fmla="*/ 1943100 h 3703320"/>
              <a:gd name="connsiteX0" fmla="*/ 3703320 w 3703320"/>
              <a:gd name="connsiteY0" fmla="*/ 1851660 h 3703320"/>
              <a:gd name="connsiteX1" fmla="*/ 1851660 w 3703320"/>
              <a:gd name="connsiteY1" fmla="*/ 3703320 h 3703320"/>
              <a:gd name="connsiteX2" fmla="*/ 0 w 3703320"/>
              <a:gd name="connsiteY2" fmla="*/ 1851660 h 3703320"/>
              <a:gd name="connsiteX3" fmla="*/ 1851660 w 3703320"/>
              <a:gd name="connsiteY3" fmla="*/ 0 h 3703320"/>
              <a:gd name="connsiteX0" fmla="*/ 1851660 w 1851660"/>
              <a:gd name="connsiteY0" fmla="*/ 3703320 h 3703320"/>
              <a:gd name="connsiteX1" fmla="*/ 0 w 1851660"/>
              <a:gd name="connsiteY1" fmla="*/ 1851660 h 3703320"/>
              <a:gd name="connsiteX2" fmla="*/ 1851660 w 1851660"/>
              <a:gd name="connsiteY2" fmla="*/ 0 h 3703320"/>
            </a:gdLst>
            <a:ahLst/>
            <a:cxnLst>
              <a:cxn ang="0">
                <a:pos x="connsiteX0" y="connsiteY0"/>
              </a:cxn>
              <a:cxn ang="0">
                <a:pos x="connsiteX1" y="connsiteY1"/>
              </a:cxn>
              <a:cxn ang="0">
                <a:pos x="connsiteX2" y="connsiteY2"/>
              </a:cxn>
            </a:cxnLst>
            <a:rect l="l" t="t" r="r" b="b"/>
            <a:pathLst>
              <a:path w="1851660" h="3703320">
                <a:moveTo>
                  <a:pt x="1851660" y="3703320"/>
                </a:moveTo>
                <a:cubicBezTo>
                  <a:pt x="829016" y="3703320"/>
                  <a:pt x="0" y="2874304"/>
                  <a:pt x="0" y="1851660"/>
                </a:cubicBezTo>
                <a:cubicBezTo>
                  <a:pt x="0" y="829016"/>
                  <a:pt x="829016" y="0"/>
                  <a:pt x="1851660" y="0"/>
                </a:cubicBezTo>
              </a:path>
            </a:pathLst>
          </a:custGeom>
          <a:blipFill>
            <a:blip r:embed="rId3"/>
            <a:tile tx="0" ty="0" sx="100000" sy="100000" flip="none" algn="tl"/>
          </a:blipFill>
          <a:ln w="762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Oval 406"/>
          <p:cNvSpPr/>
          <p:nvPr/>
        </p:nvSpPr>
        <p:spPr>
          <a:xfrm flipH="1">
            <a:off x="3274288" y="1858297"/>
            <a:ext cx="1443544" cy="3276728"/>
          </a:xfrm>
          <a:custGeom>
            <a:avLst/>
            <a:gdLst>
              <a:gd name="connsiteX0" fmla="*/ 0 w 3703320"/>
              <a:gd name="connsiteY0" fmla="*/ 1851660 h 3703320"/>
              <a:gd name="connsiteX1" fmla="*/ 1851660 w 3703320"/>
              <a:gd name="connsiteY1" fmla="*/ 0 h 3703320"/>
              <a:gd name="connsiteX2" fmla="*/ 3703320 w 3703320"/>
              <a:gd name="connsiteY2" fmla="*/ 1851660 h 3703320"/>
              <a:gd name="connsiteX3" fmla="*/ 1851660 w 3703320"/>
              <a:gd name="connsiteY3" fmla="*/ 3703320 h 3703320"/>
              <a:gd name="connsiteX4" fmla="*/ 0 w 3703320"/>
              <a:gd name="connsiteY4" fmla="*/ 1851660 h 3703320"/>
              <a:gd name="connsiteX0" fmla="*/ 3703320 w 3794760"/>
              <a:gd name="connsiteY0" fmla="*/ 1851660 h 3703320"/>
              <a:gd name="connsiteX1" fmla="*/ 1851660 w 3794760"/>
              <a:gd name="connsiteY1" fmla="*/ 3703320 h 3703320"/>
              <a:gd name="connsiteX2" fmla="*/ 0 w 3794760"/>
              <a:gd name="connsiteY2" fmla="*/ 1851660 h 3703320"/>
              <a:gd name="connsiteX3" fmla="*/ 1851660 w 3794760"/>
              <a:gd name="connsiteY3" fmla="*/ 0 h 3703320"/>
              <a:gd name="connsiteX4" fmla="*/ 3794760 w 3794760"/>
              <a:gd name="connsiteY4" fmla="*/ 1943100 h 3703320"/>
              <a:gd name="connsiteX0" fmla="*/ 3703320 w 3703320"/>
              <a:gd name="connsiteY0" fmla="*/ 1851660 h 3703320"/>
              <a:gd name="connsiteX1" fmla="*/ 1851660 w 3703320"/>
              <a:gd name="connsiteY1" fmla="*/ 3703320 h 3703320"/>
              <a:gd name="connsiteX2" fmla="*/ 0 w 3703320"/>
              <a:gd name="connsiteY2" fmla="*/ 1851660 h 3703320"/>
              <a:gd name="connsiteX3" fmla="*/ 1851660 w 3703320"/>
              <a:gd name="connsiteY3" fmla="*/ 0 h 3703320"/>
              <a:gd name="connsiteX0" fmla="*/ 1851660 w 1851660"/>
              <a:gd name="connsiteY0" fmla="*/ 3703320 h 3703320"/>
              <a:gd name="connsiteX1" fmla="*/ 0 w 1851660"/>
              <a:gd name="connsiteY1" fmla="*/ 1851660 h 3703320"/>
              <a:gd name="connsiteX2" fmla="*/ 1851660 w 1851660"/>
              <a:gd name="connsiteY2" fmla="*/ 0 h 3703320"/>
            </a:gdLst>
            <a:ahLst/>
            <a:cxnLst>
              <a:cxn ang="0">
                <a:pos x="connsiteX0" y="connsiteY0"/>
              </a:cxn>
              <a:cxn ang="0">
                <a:pos x="connsiteX1" y="connsiteY1"/>
              </a:cxn>
              <a:cxn ang="0">
                <a:pos x="connsiteX2" y="connsiteY2"/>
              </a:cxn>
            </a:cxnLst>
            <a:rect l="l" t="t" r="r" b="b"/>
            <a:pathLst>
              <a:path w="1851660" h="3703320">
                <a:moveTo>
                  <a:pt x="1851660" y="3703320"/>
                </a:moveTo>
                <a:cubicBezTo>
                  <a:pt x="829016" y="3703320"/>
                  <a:pt x="0" y="2874304"/>
                  <a:pt x="0" y="1851660"/>
                </a:cubicBezTo>
                <a:cubicBezTo>
                  <a:pt x="0" y="829016"/>
                  <a:pt x="829016" y="0"/>
                  <a:pt x="1851660" y="0"/>
                </a:cubicBezTo>
              </a:path>
            </a:pathLst>
          </a:custGeom>
          <a:blipFill>
            <a:blip r:embed="rId3"/>
            <a:tile tx="0" ty="0" sx="100000" sy="100000" flip="none" algn="tl"/>
          </a:blipFill>
          <a:ln w="762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p:cNvGrpSpPr/>
          <p:nvPr/>
        </p:nvGrpSpPr>
        <p:grpSpPr>
          <a:xfrm>
            <a:off x="924326" y="3087732"/>
            <a:ext cx="2525703" cy="653558"/>
            <a:chOff x="1111140" y="2704275"/>
            <a:chExt cx="2525703" cy="653558"/>
          </a:xfrm>
        </p:grpSpPr>
        <p:grpSp>
          <p:nvGrpSpPr>
            <p:cNvPr id="589" name="Group 588"/>
            <p:cNvGrpSpPr/>
            <p:nvPr/>
          </p:nvGrpSpPr>
          <p:grpSpPr>
            <a:xfrm>
              <a:off x="2541826" y="2853206"/>
              <a:ext cx="116421" cy="504627"/>
              <a:chOff x="4060100" y="2419690"/>
              <a:chExt cx="116421" cy="504627"/>
            </a:xfrm>
          </p:grpSpPr>
          <p:grpSp>
            <p:nvGrpSpPr>
              <p:cNvPr id="623" name="Group 622"/>
              <p:cNvGrpSpPr/>
              <p:nvPr/>
            </p:nvGrpSpPr>
            <p:grpSpPr>
              <a:xfrm rot="10800000">
                <a:off x="4060100" y="2419690"/>
                <a:ext cx="106897" cy="245281"/>
                <a:chOff x="1884317" y="2577190"/>
                <a:chExt cx="129812" cy="341268"/>
              </a:xfrm>
            </p:grpSpPr>
            <p:sp>
              <p:nvSpPr>
                <p:cNvPr id="62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0" name="Straight Connector 62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24" name="Group 623"/>
              <p:cNvGrpSpPr/>
              <p:nvPr/>
            </p:nvGrpSpPr>
            <p:grpSpPr>
              <a:xfrm>
                <a:off x="4084516" y="2684555"/>
                <a:ext cx="92005" cy="239762"/>
                <a:chOff x="1899557" y="2577192"/>
                <a:chExt cx="114300" cy="341268"/>
              </a:xfrm>
            </p:grpSpPr>
            <p:sp>
              <p:nvSpPr>
                <p:cNvPr id="625" name="Rounded Rectangle 6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6" name="Straight Connector 62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41" name="Group 540"/>
            <p:cNvGrpSpPr/>
            <p:nvPr/>
          </p:nvGrpSpPr>
          <p:grpSpPr>
            <a:xfrm>
              <a:off x="3014573" y="2916363"/>
              <a:ext cx="132657" cy="441470"/>
              <a:chOff x="4676364" y="2482847"/>
              <a:chExt cx="132657" cy="441470"/>
            </a:xfrm>
          </p:grpSpPr>
          <p:grpSp>
            <p:nvGrpSpPr>
              <p:cNvPr id="573" name="Group 572"/>
              <p:cNvGrpSpPr/>
              <p:nvPr/>
            </p:nvGrpSpPr>
            <p:grpSpPr>
              <a:xfrm>
                <a:off x="4715393" y="2684555"/>
                <a:ext cx="93628" cy="239762"/>
                <a:chOff x="4648678" y="2697208"/>
                <a:chExt cx="93628" cy="239762"/>
              </a:xfrm>
            </p:grpSpPr>
            <p:sp>
              <p:nvSpPr>
                <p:cNvPr id="580" name="Rounded Rectangle 579"/>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1" name="Group 580"/>
                <p:cNvGrpSpPr/>
                <p:nvPr/>
              </p:nvGrpSpPr>
              <p:grpSpPr>
                <a:xfrm>
                  <a:off x="4648678" y="2803019"/>
                  <a:ext cx="93628" cy="38099"/>
                  <a:chOff x="1907858" y="2960510"/>
                  <a:chExt cx="114300" cy="39832"/>
                </a:xfrm>
              </p:grpSpPr>
              <p:cxnSp>
                <p:nvCxnSpPr>
                  <p:cNvPr id="586" name="Straight Connector 58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2" name="Group 581"/>
                <p:cNvGrpSpPr/>
                <p:nvPr/>
              </p:nvGrpSpPr>
              <p:grpSpPr>
                <a:xfrm>
                  <a:off x="4648678" y="2856009"/>
                  <a:ext cx="93628" cy="38099"/>
                  <a:chOff x="1907858" y="2960510"/>
                  <a:chExt cx="114300" cy="39832"/>
                </a:xfrm>
              </p:grpSpPr>
              <p:cxnSp>
                <p:nvCxnSpPr>
                  <p:cNvPr id="583" name="Straight Connector 58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74" name="Group 573"/>
              <p:cNvGrpSpPr/>
              <p:nvPr/>
            </p:nvGrpSpPr>
            <p:grpSpPr>
              <a:xfrm>
                <a:off x="4676364" y="2482847"/>
                <a:ext cx="122203" cy="205147"/>
                <a:chOff x="4676364" y="2482847"/>
                <a:chExt cx="122203" cy="205147"/>
              </a:xfrm>
            </p:grpSpPr>
            <p:sp>
              <p:nvSpPr>
                <p:cNvPr id="575" name="Freeform 57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6" name="Group 575"/>
                <p:cNvGrpSpPr/>
                <p:nvPr/>
              </p:nvGrpSpPr>
              <p:grpSpPr>
                <a:xfrm>
                  <a:off x="4689095" y="2536864"/>
                  <a:ext cx="75310" cy="28574"/>
                  <a:chOff x="2756806" y="2877272"/>
                  <a:chExt cx="114300" cy="17262"/>
                </a:xfrm>
              </p:grpSpPr>
              <p:cxnSp>
                <p:nvCxnSpPr>
                  <p:cNvPr id="577" name="Straight Connector 57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91" name="Group 490"/>
            <p:cNvGrpSpPr/>
            <p:nvPr/>
          </p:nvGrpSpPr>
          <p:grpSpPr>
            <a:xfrm>
              <a:off x="3486689" y="2854963"/>
              <a:ext cx="150154" cy="502870"/>
              <a:chOff x="5287508" y="2421447"/>
              <a:chExt cx="150154" cy="502870"/>
            </a:xfrm>
          </p:grpSpPr>
          <p:grpSp>
            <p:nvGrpSpPr>
              <p:cNvPr id="523" name="Group 522"/>
              <p:cNvGrpSpPr/>
              <p:nvPr/>
            </p:nvGrpSpPr>
            <p:grpSpPr>
              <a:xfrm>
                <a:off x="5287508" y="2421447"/>
                <a:ext cx="111047" cy="245281"/>
                <a:chOff x="5466410" y="2421447"/>
                <a:chExt cx="111047" cy="245281"/>
              </a:xfrm>
            </p:grpSpPr>
            <p:sp>
              <p:nvSpPr>
                <p:cNvPr id="53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4" name="Straight Connector 533"/>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37" name="Group 536"/>
                <p:cNvGrpSpPr/>
                <p:nvPr/>
              </p:nvGrpSpPr>
              <p:grpSpPr>
                <a:xfrm>
                  <a:off x="5466410" y="2483930"/>
                  <a:ext cx="100469" cy="28574"/>
                  <a:chOff x="2756806" y="2877272"/>
                  <a:chExt cx="114300" cy="17262"/>
                </a:xfrm>
              </p:grpSpPr>
              <p:cxnSp>
                <p:nvCxnSpPr>
                  <p:cNvPr id="538" name="Straight Connector 53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24" name="Group 523"/>
              <p:cNvGrpSpPr/>
              <p:nvPr/>
            </p:nvGrpSpPr>
            <p:grpSpPr>
              <a:xfrm>
                <a:off x="5327817" y="2679036"/>
                <a:ext cx="109845" cy="245281"/>
                <a:chOff x="5506719" y="2666728"/>
                <a:chExt cx="109845" cy="245281"/>
              </a:xfrm>
            </p:grpSpPr>
            <p:sp>
              <p:nvSpPr>
                <p:cNvPr id="52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6" name="Straight Connector 525"/>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5516095" y="2821226"/>
                  <a:ext cx="100469" cy="28574"/>
                  <a:chOff x="2756806" y="2877272"/>
                  <a:chExt cx="114300" cy="17262"/>
                </a:xfrm>
              </p:grpSpPr>
              <p:cxnSp>
                <p:nvCxnSpPr>
                  <p:cNvPr id="530" name="Straight Connector 52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46" name="Group 445"/>
            <p:cNvGrpSpPr/>
            <p:nvPr/>
          </p:nvGrpSpPr>
          <p:grpSpPr>
            <a:xfrm>
              <a:off x="1111140" y="2704275"/>
              <a:ext cx="114300" cy="653558"/>
              <a:chOff x="2137682" y="2270759"/>
              <a:chExt cx="114300" cy="653558"/>
            </a:xfrm>
          </p:grpSpPr>
          <p:grpSp>
            <p:nvGrpSpPr>
              <p:cNvPr id="478" name="Group 477"/>
              <p:cNvGrpSpPr/>
              <p:nvPr/>
            </p:nvGrpSpPr>
            <p:grpSpPr>
              <a:xfrm>
                <a:off x="2137682" y="2583049"/>
                <a:ext cx="114300" cy="341268"/>
                <a:chOff x="1899557" y="2577192"/>
                <a:chExt cx="114300" cy="341268"/>
              </a:xfrm>
            </p:grpSpPr>
            <p:sp>
              <p:nvSpPr>
                <p:cNvPr id="484" name="Rounded Rectangle 4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5" name="Straight Connector 48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rot="10800000">
                <a:off x="2137682" y="2270759"/>
                <a:ext cx="114300" cy="297861"/>
                <a:chOff x="1899557" y="2577192"/>
                <a:chExt cx="114300" cy="341268"/>
              </a:xfrm>
            </p:grpSpPr>
            <p:sp>
              <p:nvSpPr>
                <p:cNvPr id="480" name="Rounded Rectangle 47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1" name="Straight Connector 48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1" name="Group 400"/>
            <p:cNvGrpSpPr/>
            <p:nvPr/>
          </p:nvGrpSpPr>
          <p:grpSpPr>
            <a:xfrm>
              <a:off x="1567188" y="2704277"/>
              <a:ext cx="137432" cy="653556"/>
              <a:chOff x="2722245" y="2270761"/>
              <a:chExt cx="137432" cy="653556"/>
            </a:xfrm>
          </p:grpSpPr>
          <p:grpSp>
            <p:nvGrpSpPr>
              <p:cNvPr id="433" name="Group 432"/>
              <p:cNvGrpSpPr/>
              <p:nvPr/>
            </p:nvGrpSpPr>
            <p:grpSpPr>
              <a:xfrm>
                <a:off x="2745376" y="2583049"/>
                <a:ext cx="114301" cy="341268"/>
                <a:chOff x="1899556" y="2577192"/>
                <a:chExt cx="114301" cy="341268"/>
              </a:xfrm>
            </p:grpSpPr>
            <p:sp>
              <p:nvSpPr>
                <p:cNvPr id="439" name="Rounded Rectangle 43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0" name="Straight Connector 43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34" name="Group 433"/>
              <p:cNvGrpSpPr/>
              <p:nvPr/>
            </p:nvGrpSpPr>
            <p:grpSpPr>
              <a:xfrm rot="10800000">
                <a:off x="2722245" y="2270761"/>
                <a:ext cx="129812" cy="297861"/>
                <a:chOff x="1884317" y="2577190"/>
                <a:chExt cx="129812" cy="341268"/>
              </a:xfrm>
            </p:grpSpPr>
            <p:sp>
              <p:nvSpPr>
                <p:cNvPr id="43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6" name="Straight Connector 43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48" name="Group 347"/>
            <p:cNvGrpSpPr/>
            <p:nvPr/>
          </p:nvGrpSpPr>
          <p:grpSpPr>
            <a:xfrm>
              <a:off x="2045121" y="2757616"/>
              <a:ext cx="139337" cy="600217"/>
              <a:chOff x="3360204" y="2324100"/>
              <a:chExt cx="139337" cy="600217"/>
            </a:xfrm>
          </p:grpSpPr>
          <p:grpSp>
            <p:nvGrpSpPr>
              <p:cNvPr id="382" name="Group 381"/>
              <p:cNvGrpSpPr/>
              <p:nvPr/>
            </p:nvGrpSpPr>
            <p:grpSpPr>
              <a:xfrm>
                <a:off x="3360204" y="2575442"/>
                <a:ext cx="138626" cy="348875"/>
                <a:chOff x="3360204" y="2569615"/>
                <a:chExt cx="138626" cy="348875"/>
              </a:xfrm>
            </p:grpSpPr>
            <p:sp>
              <p:nvSpPr>
                <p:cNvPr id="388" name="Freeform 38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3360204" y="2812190"/>
                  <a:ext cx="114300" cy="27621"/>
                  <a:chOff x="2756806" y="2871517"/>
                  <a:chExt cx="114300" cy="27621"/>
                </a:xfrm>
              </p:grpSpPr>
              <p:cxnSp>
                <p:nvCxnSpPr>
                  <p:cNvPr id="398" name="Straight Connector 3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0" name="Group 389"/>
                <p:cNvGrpSpPr/>
                <p:nvPr/>
              </p:nvGrpSpPr>
              <p:grpSpPr>
                <a:xfrm>
                  <a:off x="3360204" y="2761133"/>
                  <a:ext cx="114300" cy="27621"/>
                  <a:chOff x="2756806" y="2871517"/>
                  <a:chExt cx="114300" cy="27621"/>
                </a:xfrm>
              </p:grpSpPr>
              <p:cxnSp>
                <p:nvCxnSpPr>
                  <p:cNvPr id="395" name="Straight Connector 3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1" name="Group 390"/>
                <p:cNvGrpSpPr/>
                <p:nvPr/>
              </p:nvGrpSpPr>
              <p:grpSpPr>
                <a:xfrm>
                  <a:off x="3384530" y="2669587"/>
                  <a:ext cx="114300" cy="27621"/>
                  <a:chOff x="2756806" y="2871517"/>
                  <a:chExt cx="114300" cy="27621"/>
                </a:xfrm>
              </p:grpSpPr>
              <p:cxnSp>
                <p:nvCxnSpPr>
                  <p:cNvPr id="392" name="Straight Connector 39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83" name="Group 382"/>
              <p:cNvGrpSpPr/>
              <p:nvPr/>
            </p:nvGrpSpPr>
            <p:grpSpPr>
              <a:xfrm>
                <a:off x="3385241" y="2324100"/>
                <a:ext cx="114300" cy="236220"/>
                <a:chOff x="3488111" y="2324100"/>
                <a:chExt cx="114300" cy="236220"/>
              </a:xfrm>
            </p:grpSpPr>
            <p:sp>
              <p:nvSpPr>
                <p:cNvPr id="384" name="Rounded Rectangle 383"/>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5" name="Straight Connector 384"/>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 name="Group 3"/>
          <p:cNvGrpSpPr/>
          <p:nvPr/>
        </p:nvGrpSpPr>
        <p:grpSpPr>
          <a:xfrm>
            <a:off x="5662467" y="3087732"/>
            <a:ext cx="2525703" cy="653558"/>
            <a:chOff x="5662467" y="2704275"/>
            <a:chExt cx="2525703" cy="653558"/>
          </a:xfrm>
        </p:grpSpPr>
        <p:grpSp>
          <p:nvGrpSpPr>
            <p:cNvPr id="739" name="Group 738"/>
            <p:cNvGrpSpPr/>
            <p:nvPr/>
          </p:nvGrpSpPr>
          <p:grpSpPr>
            <a:xfrm>
              <a:off x="7093153" y="2853206"/>
              <a:ext cx="116421" cy="504627"/>
              <a:chOff x="4060100" y="2419690"/>
              <a:chExt cx="116421" cy="504627"/>
            </a:xfrm>
          </p:grpSpPr>
          <p:grpSp>
            <p:nvGrpSpPr>
              <p:cNvPr id="759" name="Group 758"/>
              <p:cNvGrpSpPr/>
              <p:nvPr/>
            </p:nvGrpSpPr>
            <p:grpSpPr>
              <a:xfrm rot="10800000">
                <a:off x="4060100" y="2419690"/>
                <a:ext cx="106897" cy="245281"/>
                <a:chOff x="1884317" y="2577190"/>
                <a:chExt cx="129812" cy="341268"/>
              </a:xfrm>
            </p:grpSpPr>
            <p:sp>
              <p:nvSpPr>
                <p:cNvPr id="76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6" name="Straight Connector 76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7" name="Straight Connector 76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8" name="Straight Connector 76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60" name="Group 759"/>
              <p:cNvGrpSpPr/>
              <p:nvPr/>
            </p:nvGrpSpPr>
            <p:grpSpPr>
              <a:xfrm>
                <a:off x="4084516" y="2684555"/>
                <a:ext cx="92005" cy="239762"/>
                <a:chOff x="1899557" y="2577192"/>
                <a:chExt cx="114300" cy="341268"/>
              </a:xfrm>
            </p:grpSpPr>
            <p:sp>
              <p:nvSpPr>
                <p:cNvPr id="761" name="Rounded Rectangle 76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2" name="Straight Connector 76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3" name="Straight Connector 762"/>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4" name="Straight Connector 763"/>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05" name="Group 704"/>
            <p:cNvGrpSpPr/>
            <p:nvPr/>
          </p:nvGrpSpPr>
          <p:grpSpPr>
            <a:xfrm>
              <a:off x="7565900" y="2916363"/>
              <a:ext cx="132657" cy="441470"/>
              <a:chOff x="4676364" y="2482847"/>
              <a:chExt cx="132657" cy="441470"/>
            </a:xfrm>
          </p:grpSpPr>
          <p:grpSp>
            <p:nvGrpSpPr>
              <p:cNvPr id="723" name="Group 722"/>
              <p:cNvGrpSpPr/>
              <p:nvPr/>
            </p:nvGrpSpPr>
            <p:grpSpPr>
              <a:xfrm>
                <a:off x="4715393" y="2684555"/>
                <a:ext cx="93628" cy="239762"/>
                <a:chOff x="4648678" y="2697208"/>
                <a:chExt cx="93628" cy="239762"/>
              </a:xfrm>
            </p:grpSpPr>
            <p:sp>
              <p:nvSpPr>
                <p:cNvPr id="730" name="Rounded Rectangle 729"/>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31" name="Group 730"/>
                <p:cNvGrpSpPr/>
                <p:nvPr/>
              </p:nvGrpSpPr>
              <p:grpSpPr>
                <a:xfrm>
                  <a:off x="4648678" y="2803019"/>
                  <a:ext cx="93628" cy="38099"/>
                  <a:chOff x="1907858" y="2960510"/>
                  <a:chExt cx="114300" cy="39832"/>
                </a:xfrm>
              </p:grpSpPr>
              <p:cxnSp>
                <p:nvCxnSpPr>
                  <p:cNvPr id="736" name="Straight Connector 73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32" name="Group 731"/>
                <p:cNvGrpSpPr/>
                <p:nvPr/>
              </p:nvGrpSpPr>
              <p:grpSpPr>
                <a:xfrm>
                  <a:off x="4648678" y="2856009"/>
                  <a:ext cx="93628" cy="38099"/>
                  <a:chOff x="1907858" y="2960510"/>
                  <a:chExt cx="114300" cy="39832"/>
                </a:xfrm>
              </p:grpSpPr>
              <p:cxnSp>
                <p:nvCxnSpPr>
                  <p:cNvPr id="733" name="Straight Connector 73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24" name="Group 723"/>
              <p:cNvGrpSpPr/>
              <p:nvPr/>
            </p:nvGrpSpPr>
            <p:grpSpPr>
              <a:xfrm>
                <a:off x="4676364" y="2482847"/>
                <a:ext cx="122203" cy="205147"/>
                <a:chOff x="4676364" y="2482847"/>
                <a:chExt cx="122203" cy="205147"/>
              </a:xfrm>
            </p:grpSpPr>
            <p:sp>
              <p:nvSpPr>
                <p:cNvPr id="725" name="Freeform 72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6" name="Group 725"/>
                <p:cNvGrpSpPr/>
                <p:nvPr/>
              </p:nvGrpSpPr>
              <p:grpSpPr>
                <a:xfrm>
                  <a:off x="4689095" y="2536864"/>
                  <a:ext cx="75310" cy="28574"/>
                  <a:chOff x="2756806" y="2877272"/>
                  <a:chExt cx="114300" cy="17262"/>
                </a:xfrm>
              </p:grpSpPr>
              <p:cxnSp>
                <p:nvCxnSpPr>
                  <p:cNvPr id="727" name="Straight Connector 72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74" name="Group 673"/>
            <p:cNvGrpSpPr/>
            <p:nvPr/>
          </p:nvGrpSpPr>
          <p:grpSpPr>
            <a:xfrm>
              <a:off x="8038016" y="2854963"/>
              <a:ext cx="150154" cy="502870"/>
              <a:chOff x="5287508" y="2421447"/>
              <a:chExt cx="150154" cy="502870"/>
            </a:xfrm>
          </p:grpSpPr>
          <p:grpSp>
            <p:nvGrpSpPr>
              <p:cNvPr id="687" name="Group 686"/>
              <p:cNvGrpSpPr/>
              <p:nvPr/>
            </p:nvGrpSpPr>
            <p:grpSpPr>
              <a:xfrm>
                <a:off x="5287508" y="2421447"/>
                <a:ext cx="111047" cy="245281"/>
                <a:chOff x="5466410" y="2421447"/>
                <a:chExt cx="111047" cy="245281"/>
              </a:xfrm>
            </p:grpSpPr>
            <p:sp>
              <p:nvSpPr>
                <p:cNvPr id="697"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8" name="Straight Connector 697"/>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701" name="Group 700"/>
                <p:cNvGrpSpPr/>
                <p:nvPr/>
              </p:nvGrpSpPr>
              <p:grpSpPr>
                <a:xfrm>
                  <a:off x="5466410" y="2483930"/>
                  <a:ext cx="100469" cy="28574"/>
                  <a:chOff x="2756806" y="2877272"/>
                  <a:chExt cx="114300" cy="17262"/>
                </a:xfrm>
              </p:grpSpPr>
              <p:cxnSp>
                <p:nvCxnSpPr>
                  <p:cNvPr id="702" name="Straight Connector 701"/>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88" name="Group 687"/>
              <p:cNvGrpSpPr/>
              <p:nvPr/>
            </p:nvGrpSpPr>
            <p:grpSpPr>
              <a:xfrm>
                <a:off x="5327817" y="2679036"/>
                <a:ext cx="109845" cy="245281"/>
                <a:chOff x="5506719" y="2666728"/>
                <a:chExt cx="109845" cy="245281"/>
              </a:xfrm>
            </p:grpSpPr>
            <p:sp>
              <p:nvSpPr>
                <p:cNvPr id="689"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0" name="Straight Connector 689"/>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693" name="Group 692"/>
                <p:cNvGrpSpPr/>
                <p:nvPr/>
              </p:nvGrpSpPr>
              <p:grpSpPr>
                <a:xfrm>
                  <a:off x="5516095" y="2821226"/>
                  <a:ext cx="100469" cy="28574"/>
                  <a:chOff x="2756806" y="2877272"/>
                  <a:chExt cx="114300" cy="17262"/>
                </a:xfrm>
              </p:grpSpPr>
              <p:cxnSp>
                <p:nvCxnSpPr>
                  <p:cNvPr id="694" name="Straight Connector 693"/>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40" name="Group 639"/>
            <p:cNvGrpSpPr/>
            <p:nvPr/>
          </p:nvGrpSpPr>
          <p:grpSpPr>
            <a:xfrm>
              <a:off x="5662467" y="2704275"/>
              <a:ext cx="114300" cy="653558"/>
              <a:chOff x="2137682" y="2270759"/>
              <a:chExt cx="114300" cy="653558"/>
            </a:xfrm>
          </p:grpSpPr>
          <p:grpSp>
            <p:nvGrpSpPr>
              <p:cNvPr id="661" name="Group 660"/>
              <p:cNvGrpSpPr/>
              <p:nvPr/>
            </p:nvGrpSpPr>
            <p:grpSpPr>
              <a:xfrm>
                <a:off x="2137682" y="2583049"/>
                <a:ext cx="114300" cy="341268"/>
                <a:chOff x="1899557" y="2577192"/>
                <a:chExt cx="114300" cy="341268"/>
              </a:xfrm>
            </p:grpSpPr>
            <p:sp>
              <p:nvSpPr>
                <p:cNvPr id="667" name="Rounded Rectangle 66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8" name="Straight Connector 667"/>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62" name="Group 661"/>
              <p:cNvGrpSpPr/>
              <p:nvPr/>
            </p:nvGrpSpPr>
            <p:grpSpPr>
              <a:xfrm rot="10800000">
                <a:off x="2137682" y="2270759"/>
                <a:ext cx="114300" cy="297861"/>
                <a:chOff x="1899557" y="2577192"/>
                <a:chExt cx="114300" cy="341268"/>
              </a:xfrm>
            </p:grpSpPr>
            <p:sp>
              <p:nvSpPr>
                <p:cNvPr id="663" name="Rounded Rectangle 662"/>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4" name="Straight Connector 66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43" name="Group 542"/>
            <p:cNvGrpSpPr/>
            <p:nvPr/>
          </p:nvGrpSpPr>
          <p:grpSpPr>
            <a:xfrm>
              <a:off x="6118515" y="2704277"/>
              <a:ext cx="137432" cy="653556"/>
              <a:chOff x="2722245" y="2270761"/>
              <a:chExt cx="137432" cy="653556"/>
            </a:xfrm>
          </p:grpSpPr>
          <p:grpSp>
            <p:nvGrpSpPr>
              <p:cNvPr id="593" name="Group 592"/>
              <p:cNvGrpSpPr/>
              <p:nvPr/>
            </p:nvGrpSpPr>
            <p:grpSpPr>
              <a:xfrm>
                <a:off x="2745376" y="2583049"/>
                <a:ext cx="114301" cy="341268"/>
                <a:chOff x="1899556" y="2577192"/>
                <a:chExt cx="114301" cy="341268"/>
              </a:xfrm>
            </p:grpSpPr>
            <p:sp>
              <p:nvSpPr>
                <p:cNvPr id="599" name="Rounded Rectangle 59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00" name="Straight Connector 59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94" name="Group 593"/>
              <p:cNvGrpSpPr/>
              <p:nvPr/>
            </p:nvGrpSpPr>
            <p:grpSpPr>
              <a:xfrm rot="10800000">
                <a:off x="2722245" y="2270761"/>
                <a:ext cx="129812" cy="297861"/>
                <a:chOff x="1884317" y="2577190"/>
                <a:chExt cx="129812" cy="341268"/>
              </a:xfrm>
            </p:grpSpPr>
            <p:sp>
              <p:nvSpPr>
                <p:cNvPr id="59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6" name="Straight Connector 59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16" name="Group 415"/>
            <p:cNvGrpSpPr/>
            <p:nvPr/>
          </p:nvGrpSpPr>
          <p:grpSpPr>
            <a:xfrm>
              <a:off x="6596448" y="2757616"/>
              <a:ext cx="139337" cy="600217"/>
              <a:chOff x="3360204" y="2324100"/>
              <a:chExt cx="139337" cy="600217"/>
            </a:xfrm>
          </p:grpSpPr>
          <p:grpSp>
            <p:nvGrpSpPr>
              <p:cNvPr id="494" name="Group 493"/>
              <p:cNvGrpSpPr/>
              <p:nvPr/>
            </p:nvGrpSpPr>
            <p:grpSpPr>
              <a:xfrm>
                <a:off x="3360204" y="2575442"/>
                <a:ext cx="138626" cy="348875"/>
                <a:chOff x="3360204" y="2569615"/>
                <a:chExt cx="138626" cy="348875"/>
              </a:xfrm>
            </p:grpSpPr>
            <p:sp>
              <p:nvSpPr>
                <p:cNvPr id="500" name="Freeform 49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01" name="Group 500"/>
                <p:cNvGrpSpPr/>
                <p:nvPr/>
              </p:nvGrpSpPr>
              <p:grpSpPr>
                <a:xfrm>
                  <a:off x="3360204" y="2812190"/>
                  <a:ext cx="114300" cy="27621"/>
                  <a:chOff x="2756806" y="2871517"/>
                  <a:chExt cx="114300" cy="27621"/>
                </a:xfrm>
              </p:grpSpPr>
              <p:cxnSp>
                <p:nvCxnSpPr>
                  <p:cNvPr id="510" name="Straight Connector 50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1" name="Straight Connector 51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02" name="Group 501"/>
                <p:cNvGrpSpPr/>
                <p:nvPr/>
              </p:nvGrpSpPr>
              <p:grpSpPr>
                <a:xfrm>
                  <a:off x="3360204" y="2761133"/>
                  <a:ext cx="114300" cy="27621"/>
                  <a:chOff x="2756806" y="2871517"/>
                  <a:chExt cx="114300" cy="27621"/>
                </a:xfrm>
              </p:grpSpPr>
              <p:cxnSp>
                <p:nvCxnSpPr>
                  <p:cNvPr id="507" name="Straight Connector 506"/>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8" name="Straight Connector 507"/>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9" name="Straight Connector 50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03" name="Group 502"/>
                <p:cNvGrpSpPr/>
                <p:nvPr/>
              </p:nvGrpSpPr>
              <p:grpSpPr>
                <a:xfrm>
                  <a:off x="3384530" y="2669587"/>
                  <a:ext cx="114300" cy="27621"/>
                  <a:chOff x="2756806" y="2871517"/>
                  <a:chExt cx="114300" cy="27621"/>
                </a:xfrm>
              </p:grpSpPr>
              <p:cxnSp>
                <p:nvCxnSpPr>
                  <p:cNvPr id="504" name="Straight Connector 503"/>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95" name="Group 494"/>
              <p:cNvGrpSpPr/>
              <p:nvPr/>
            </p:nvGrpSpPr>
            <p:grpSpPr>
              <a:xfrm>
                <a:off x="3385241" y="2324100"/>
                <a:ext cx="114300" cy="236220"/>
                <a:chOff x="3488111" y="2324100"/>
                <a:chExt cx="114300" cy="236220"/>
              </a:xfrm>
            </p:grpSpPr>
            <p:sp>
              <p:nvSpPr>
                <p:cNvPr id="496" name="Rounded Rectangle 495"/>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97" name="Straight Connector 496"/>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8" name="Straight Connector 497"/>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sp>
        <p:nvSpPr>
          <p:cNvPr id="199" name="TextBox 198"/>
          <p:cNvSpPr txBox="1"/>
          <p:nvPr/>
        </p:nvSpPr>
        <p:spPr>
          <a:xfrm>
            <a:off x="3377010" y="5425443"/>
            <a:ext cx="2645276"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i="0" dirty="0" smtClean="0"/>
              <a:t>Diploid organism</a:t>
            </a:r>
            <a:endParaRPr lang="en-US" i="0" dirty="0"/>
          </a:p>
        </p:txBody>
      </p:sp>
    </p:spTree>
    <p:extLst>
      <p:ext uri="{BB962C8B-B14F-4D97-AF65-F5344CB8AC3E}">
        <p14:creationId xmlns:p14="http://schemas.microsoft.com/office/powerpoint/2010/main" val="3022499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0 0 L 0.25 0 E" pathEditMode="relative" ptsTypes="">
                                      <p:cBhvr>
                                        <p:cTn id="12" dur="2000" fill="hold"/>
                                        <p:tgtEl>
                                          <p:spTgt spid="3"/>
                                        </p:tgtEl>
                                        <p:attrNameLst>
                                          <p:attrName>ppt_x</p:attrName>
                                          <p:attrName>ppt_y</p:attrName>
                                        </p:attrNameLst>
                                      </p:cBhvr>
                                    </p:animMotion>
                                  </p:childTnLst>
                                </p:cTn>
                              </p:par>
                              <p:par>
                                <p:cTn id="13" presetID="35" presetClass="path" presetSubtype="0" accel="50000" decel="50000" fill="hold" nodeType="withEffect">
                                  <p:stCondLst>
                                    <p:cond delay="0"/>
                                  </p:stCondLst>
                                  <p:childTnLst>
                                    <p:animMotion origin="layout" path="M 0 0 L -0.25 0 E" pathEditMode="relative" ptsTypes="">
                                      <p:cBhvr>
                                        <p:cTn id="14" dur="2000" fill="hold"/>
                                        <p:tgtEl>
                                          <p:spTgt spid="4"/>
                                        </p:tgtEl>
                                        <p:attrNameLst>
                                          <p:attrName>ppt_x</p:attrName>
                                          <p:attrName>ppt_y</p:attrName>
                                        </p:attrNameLst>
                                      </p:cBhvr>
                                    </p:animMotion>
                                  </p:childTnLst>
                                </p:cTn>
                              </p:par>
                              <p:par>
                                <p:cTn id="15" presetID="35" presetClass="path" presetSubtype="0" accel="50000" decel="50000" fill="hold" grpId="0" nodeType="withEffect">
                                  <p:stCondLst>
                                    <p:cond delay="0"/>
                                  </p:stCondLst>
                                  <p:childTnLst>
                                    <p:animMotion origin="layout" path="M 0 0 L -0.25 0 E" pathEditMode="relative" ptsTypes="">
                                      <p:cBhvr>
                                        <p:cTn id="16" dur="2000" fill="hold"/>
                                        <p:tgtEl>
                                          <p:spTgt spid="636"/>
                                        </p:tgtEl>
                                        <p:attrNameLst>
                                          <p:attrName>ppt_x</p:attrName>
                                          <p:attrName>ppt_y</p:attrName>
                                        </p:attrNameLst>
                                      </p:cBhvr>
                                    </p:animMotion>
                                  </p:childTnLst>
                                </p:cTn>
                              </p:par>
                              <p:par>
                                <p:cTn id="17" presetID="63" presetClass="path" presetSubtype="0" accel="50000" decel="50000" fill="hold" grpId="0" nodeType="withEffect">
                                  <p:stCondLst>
                                    <p:cond delay="0"/>
                                  </p:stCondLst>
                                  <p:childTnLst>
                                    <p:animMotion origin="layout" path="M 0 0 L 0.25 0 E" pathEditMode="relative" ptsTypes="">
                                      <p:cBhvr>
                                        <p:cTn id="18" dur="2000" fill="hold"/>
                                        <p:tgtEl>
                                          <p:spTgt spid="637"/>
                                        </p:tgtEl>
                                        <p:attrNameLst>
                                          <p:attrName>ppt_x</p:attrName>
                                          <p:attrName>ppt_y</p:attrName>
                                        </p:attrNameLst>
                                      </p:cBhvr>
                                    </p:animMotion>
                                  </p:childTnLst>
                                </p:cTn>
                              </p:par>
                              <p:par>
                                <p:cTn id="19" presetID="22" presetClass="entr" presetSubtype="8" fill="hold" grpId="0" nodeType="withEffect">
                                  <p:stCondLst>
                                    <p:cond delay="500"/>
                                  </p:stCondLst>
                                  <p:childTnLst>
                                    <p:set>
                                      <p:cBhvr>
                                        <p:cTn id="20" dur="1" fill="hold">
                                          <p:stCondLst>
                                            <p:cond delay="0"/>
                                          </p:stCondLst>
                                        </p:cTn>
                                        <p:tgtEl>
                                          <p:spTgt spid="407"/>
                                        </p:tgtEl>
                                        <p:attrNameLst>
                                          <p:attrName>style.visibility</p:attrName>
                                        </p:attrNameLst>
                                      </p:cBhvr>
                                      <p:to>
                                        <p:strVal val="visible"/>
                                      </p:to>
                                    </p:set>
                                    <p:animEffect transition="in" filter="wipe(left)">
                                      <p:cBhvr>
                                        <p:cTn id="21" dur="1000"/>
                                        <p:tgtEl>
                                          <p:spTgt spid="407"/>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408"/>
                                        </p:tgtEl>
                                        <p:attrNameLst>
                                          <p:attrName>style.visibility</p:attrName>
                                        </p:attrNameLst>
                                      </p:cBhvr>
                                      <p:to>
                                        <p:strVal val="visible"/>
                                      </p:to>
                                    </p:set>
                                    <p:animEffect transition="in" filter="wipe(left)">
                                      <p:cBhvr>
                                        <p:cTn id="24" dur="1000"/>
                                        <p:tgtEl>
                                          <p:spTgt spid="408"/>
                                        </p:tgtEl>
                                      </p:cBhvr>
                                    </p:animEffect>
                                  </p:childTnLst>
                                </p:cTn>
                              </p:par>
                              <p:par>
                                <p:cTn id="25" presetID="6" presetClass="exit" presetSubtype="16" fill="hold" grpId="1" nodeType="withEffect">
                                  <p:stCondLst>
                                    <p:cond delay="500"/>
                                  </p:stCondLst>
                                  <p:childTnLst>
                                    <p:animEffect transition="out" filter="circle(in)">
                                      <p:cBhvr>
                                        <p:cTn id="26" dur="500"/>
                                        <p:tgtEl>
                                          <p:spTgt spid="408"/>
                                        </p:tgtEl>
                                      </p:cBhvr>
                                    </p:animEffect>
                                    <p:set>
                                      <p:cBhvr>
                                        <p:cTn id="27" dur="1" fill="hold">
                                          <p:stCondLst>
                                            <p:cond delay="499"/>
                                          </p:stCondLst>
                                        </p:cTn>
                                        <p:tgtEl>
                                          <p:spTgt spid="408"/>
                                        </p:tgtEl>
                                        <p:attrNameLst>
                                          <p:attrName>style.visibility</p:attrName>
                                        </p:attrNameLst>
                                      </p:cBhvr>
                                      <p:to>
                                        <p:strVal val="hidden"/>
                                      </p:to>
                                    </p:set>
                                  </p:childTnLst>
                                </p:cTn>
                              </p:par>
                              <p:par>
                                <p:cTn id="28" presetID="6" presetClass="exit" presetSubtype="16" fill="hold" grpId="1" nodeType="withEffect">
                                  <p:stCondLst>
                                    <p:cond delay="500"/>
                                  </p:stCondLst>
                                  <p:childTnLst>
                                    <p:animEffect transition="out" filter="circle(in)">
                                      <p:cBhvr>
                                        <p:cTn id="29" dur="500"/>
                                        <p:tgtEl>
                                          <p:spTgt spid="407"/>
                                        </p:tgtEl>
                                      </p:cBhvr>
                                    </p:animEffect>
                                    <p:set>
                                      <p:cBhvr>
                                        <p:cTn id="30" dur="1" fill="hold">
                                          <p:stCondLst>
                                            <p:cond delay="499"/>
                                          </p:stCondLst>
                                        </p:cTn>
                                        <p:tgtEl>
                                          <p:spTgt spid="407"/>
                                        </p:tgtEl>
                                        <p:attrNameLst>
                                          <p:attrName>style.visibility</p:attrName>
                                        </p:attrNameLst>
                                      </p:cBhvr>
                                      <p:to>
                                        <p:strVal val="hidden"/>
                                      </p:to>
                                    </p:set>
                                  </p:childTnLst>
                                </p:cTn>
                              </p:par>
                            </p:childTnLst>
                          </p:cTn>
                        </p:par>
                        <p:par>
                          <p:cTn id="31" fill="hold">
                            <p:stCondLst>
                              <p:cond delay="2000"/>
                            </p:stCondLst>
                            <p:childTnLst>
                              <p:par>
                                <p:cTn id="32" presetID="10" presetClass="entr" presetSubtype="0" fill="hold" grpId="0" nodeType="afterEffect">
                                  <p:stCondLst>
                                    <p:cond delay="0"/>
                                  </p:stCondLst>
                                  <p:childTnLst>
                                    <p:set>
                                      <p:cBhvr>
                                        <p:cTn id="33" dur="1" fill="hold">
                                          <p:stCondLst>
                                            <p:cond delay="0"/>
                                          </p:stCondLst>
                                        </p:cTn>
                                        <p:tgtEl>
                                          <p:spTgt spid="199"/>
                                        </p:tgtEl>
                                        <p:attrNameLst>
                                          <p:attrName>style.visibility</p:attrName>
                                        </p:attrNameLst>
                                      </p:cBhvr>
                                      <p:to>
                                        <p:strVal val="visible"/>
                                      </p:to>
                                    </p:set>
                                    <p:animEffect transition="in" filter="fade">
                                      <p:cBhvr>
                                        <p:cTn id="34" dur="500"/>
                                        <p:tgtEl>
                                          <p:spTgt spid="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 grpId="0" animBg="1"/>
      <p:bldP spid="637" grpId="0" animBg="1"/>
      <p:bldP spid="407" grpId="0" animBg="1"/>
      <p:bldP spid="407" grpId="1" animBg="1"/>
      <p:bldP spid="408" grpId="0" animBg="1"/>
      <p:bldP spid="408" grpId="1" animBg="1"/>
      <p:bldP spid="19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Gamete Fusion of Two Species</a:t>
            </a:r>
            <a:endParaRPr lang="en-US" dirty="0"/>
          </a:p>
        </p:txBody>
      </p:sp>
      <p:sp>
        <p:nvSpPr>
          <p:cNvPr id="636" name="Oval 635"/>
          <p:cNvSpPr/>
          <p:nvPr/>
        </p:nvSpPr>
        <p:spPr>
          <a:xfrm>
            <a:off x="4877180"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Oval 636"/>
          <p:cNvSpPr/>
          <p:nvPr/>
        </p:nvSpPr>
        <p:spPr>
          <a:xfrm>
            <a:off x="450376" y="1623135"/>
            <a:ext cx="3747052" cy="3747052"/>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7" name="Oval 406"/>
          <p:cNvSpPr/>
          <p:nvPr/>
        </p:nvSpPr>
        <p:spPr>
          <a:xfrm>
            <a:off x="4720658" y="1858297"/>
            <a:ext cx="1413472" cy="3276728"/>
          </a:xfrm>
          <a:custGeom>
            <a:avLst/>
            <a:gdLst>
              <a:gd name="connsiteX0" fmla="*/ 0 w 3703320"/>
              <a:gd name="connsiteY0" fmla="*/ 1851660 h 3703320"/>
              <a:gd name="connsiteX1" fmla="*/ 1851660 w 3703320"/>
              <a:gd name="connsiteY1" fmla="*/ 0 h 3703320"/>
              <a:gd name="connsiteX2" fmla="*/ 3703320 w 3703320"/>
              <a:gd name="connsiteY2" fmla="*/ 1851660 h 3703320"/>
              <a:gd name="connsiteX3" fmla="*/ 1851660 w 3703320"/>
              <a:gd name="connsiteY3" fmla="*/ 3703320 h 3703320"/>
              <a:gd name="connsiteX4" fmla="*/ 0 w 3703320"/>
              <a:gd name="connsiteY4" fmla="*/ 1851660 h 3703320"/>
              <a:gd name="connsiteX0" fmla="*/ 3703320 w 3794760"/>
              <a:gd name="connsiteY0" fmla="*/ 1851660 h 3703320"/>
              <a:gd name="connsiteX1" fmla="*/ 1851660 w 3794760"/>
              <a:gd name="connsiteY1" fmla="*/ 3703320 h 3703320"/>
              <a:gd name="connsiteX2" fmla="*/ 0 w 3794760"/>
              <a:gd name="connsiteY2" fmla="*/ 1851660 h 3703320"/>
              <a:gd name="connsiteX3" fmla="*/ 1851660 w 3794760"/>
              <a:gd name="connsiteY3" fmla="*/ 0 h 3703320"/>
              <a:gd name="connsiteX4" fmla="*/ 3794760 w 3794760"/>
              <a:gd name="connsiteY4" fmla="*/ 1943100 h 3703320"/>
              <a:gd name="connsiteX0" fmla="*/ 3703320 w 3703320"/>
              <a:gd name="connsiteY0" fmla="*/ 1851660 h 3703320"/>
              <a:gd name="connsiteX1" fmla="*/ 1851660 w 3703320"/>
              <a:gd name="connsiteY1" fmla="*/ 3703320 h 3703320"/>
              <a:gd name="connsiteX2" fmla="*/ 0 w 3703320"/>
              <a:gd name="connsiteY2" fmla="*/ 1851660 h 3703320"/>
              <a:gd name="connsiteX3" fmla="*/ 1851660 w 3703320"/>
              <a:gd name="connsiteY3" fmla="*/ 0 h 3703320"/>
              <a:gd name="connsiteX0" fmla="*/ 1851660 w 1851660"/>
              <a:gd name="connsiteY0" fmla="*/ 3703320 h 3703320"/>
              <a:gd name="connsiteX1" fmla="*/ 0 w 1851660"/>
              <a:gd name="connsiteY1" fmla="*/ 1851660 h 3703320"/>
              <a:gd name="connsiteX2" fmla="*/ 1851660 w 1851660"/>
              <a:gd name="connsiteY2" fmla="*/ 0 h 3703320"/>
            </a:gdLst>
            <a:ahLst/>
            <a:cxnLst>
              <a:cxn ang="0">
                <a:pos x="connsiteX0" y="connsiteY0"/>
              </a:cxn>
              <a:cxn ang="0">
                <a:pos x="connsiteX1" y="connsiteY1"/>
              </a:cxn>
              <a:cxn ang="0">
                <a:pos x="connsiteX2" y="connsiteY2"/>
              </a:cxn>
            </a:cxnLst>
            <a:rect l="l" t="t" r="r" b="b"/>
            <a:pathLst>
              <a:path w="1851660" h="3703320">
                <a:moveTo>
                  <a:pt x="1851660" y="3703320"/>
                </a:moveTo>
                <a:cubicBezTo>
                  <a:pt x="829016" y="3703320"/>
                  <a:pt x="0" y="2874304"/>
                  <a:pt x="0" y="1851660"/>
                </a:cubicBezTo>
                <a:cubicBezTo>
                  <a:pt x="0" y="829016"/>
                  <a:pt x="829016" y="0"/>
                  <a:pt x="1851660" y="0"/>
                </a:cubicBezTo>
              </a:path>
            </a:pathLst>
          </a:custGeom>
          <a:blipFill>
            <a:blip r:embed="rId3"/>
            <a:tile tx="0" ty="0" sx="100000" sy="100000" flip="none" algn="tl"/>
          </a:blipFill>
          <a:ln w="762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8" name="Oval 406"/>
          <p:cNvSpPr/>
          <p:nvPr/>
        </p:nvSpPr>
        <p:spPr>
          <a:xfrm flipH="1">
            <a:off x="3274288" y="1858297"/>
            <a:ext cx="1443544" cy="3276728"/>
          </a:xfrm>
          <a:custGeom>
            <a:avLst/>
            <a:gdLst>
              <a:gd name="connsiteX0" fmla="*/ 0 w 3703320"/>
              <a:gd name="connsiteY0" fmla="*/ 1851660 h 3703320"/>
              <a:gd name="connsiteX1" fmla="*/ 1851660 w 3703320"/>
              <a:gd name="connsiteY1" fmla="*/ 0 h 3703320"/>
              <a:gd name="connsiteX2" fmla="*/ 3703320 w 3703320"/>
              <a:gd name="connsiteY2" fmla="*/ 1851660 h 3703320"/>
              <a:gd name="connsiteX3" fmla="*/ 1851660 w 3703320"/>
              <a:gd name="connsiteY3" fmla="*/ 3703320 h 3703320"/>
              <a:gd name="connsiteX4" fmla="*/ 0 w 3703320"/>
              <a:gd name="connsiteY4" fmla="*/ 1851660 h 3703320"/>
              <a:gd name="connsiteX0" fmla="*/ 3703320 w 3794760"/>
              <a:gd name="connsiteY0" fmla="*/ 1851660 h 3703320"/>
              <a:gd name="connsiteX1" fmla="*/ 1851660 w 3794760"/>
              <a:gd name="connsiteY1" fmla="*/ 3703320 h 3703320"/>
              <a:gd name="connsiteX2" fmla="*/ 0 w 3794760"/>
              <a:gd name="connsiteY2" fmla="*/ 1851660 h 3703320"/>
              <a:gd name="connsiteX3" fmla="*/ 1851660 w 3794760"/>
              <a:gd name="connsiteY3" fmla="*/ 0 h 3703320"/>
              <a:gd name="connsiteX4" fmla="*/ 3794760 w 3794760"/>
              <a:gd name="connsiteY4" fmla="*/ 1943100 h 3703320"/>
              <a:gd name="connsiteX0" fmla="*/ 3703320 w 3703320"/>
              <a:gd name="connsiteY0" fmla="*/ 1851660 h 3703320"/>
              <a:gd name="connsiteX1" fmla="*/ 1851660 w 3703320"/>
              <a:gd name="connsiteY1" fmla="*/ 3703320 h 3703320"/>
              <a:gd name="connsiteX2" fmla="*/ 0 w 3703320"/>
              <a:gd name="connsiteY2" fmla="*/ 1851660 h 3703320"/>
              <a:gd name="connsiteX3" fmla="*/ 1851660 w 3703320"/>
              <a:gd name="connsiteY3" fmla="*/ 0 h 3703320"/>
              <a:gd name="connsiteX0" fmla="*/ 1851660 w 1851660"/>
              <a:gd name="connsiteY0" fmla="*/ 3703320 h 3703320"/>
              <a:gd name="connsiteX1" fmla="*/ 0 w 1851660"/>
              <a:gd name="connsiteY1" fmla="*/ 1851660 h 3703320"/>
              <a:gd name="connsiteX2" fmla="*/ 1851660 w 1851660"/>
              <a:gd name="connsiteY2" fmla="*/ 0 h 3703320"/>
            </a:gdLst>
            <a:ahLst/>
            <a:cxnLst>
              <a:cxn ang="0">
                <a:pos x="connsiteX0" y="connsiteY0"/>
              </a:cxn>
              <a:cxn ang="0">
                <a:pos x="connsiteX1" y="connsiteY1"/>
              </a:cxn>
              <a:cxn ang="0">
                <a:pos x="connsiteX2" y="connsiteY2"/>
              </a:cxn>
            </a:cxnLst>
            <a:rect l="l" t="t" r="r" b="b"/>
            <a:pathLst>
              <a:path w="1851660" h="3703320">
                <a:moveTo>
                  <a:pt x="1851660" y="3703320"/>
                </a:moveTo>
                <a:cubicBezTo>
                  <a:pt x="829016" y="3703320"/>
                  <a:pt x="0" y="2874304"/>
                  <a:pt x="0" y="1851660"/>
                </a:cubicBezTo>
                <a:cubicBezTo>
                  <a:pt x="0" y="829016"/>
                  <a:pt x="829016" y="0"/>
                  <a:pt x="1851660" y="0"/>
                </a:cubicBezTo>
              </a:path>
            </a:pathLst>
          </a:custGeom>
          <a:blipFill>
            <a:blip r:embed="rId3"/>
            <a:tile tx="0" ty="0" sx="100000" sy="100000" flip="none" algn="tl"/>
          </a:blipFill>
          <a:ln w="76200" cmpd="tri">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3"/>
          <p:cNvGrpSpPr/>
          <p:nvPr/>
        </p:nvGrpSpPr>
        <p:grpSpPr>
          <a:xfrm>
            <a:off x="5656263" y="2704275"/>
            <a:ext cx="2525703" cy="653558"/>
            <a:chOff x="5656263" y="2704275"/>
            <a:chExt cx="2525703" cy="653558"/>
          </a:xfrm>
        </p:grpSpPr>
        <p:grpSp>
          <p:nvGrpSpPr>
            <p:cNvPr id="319" name="Group 318"/>
            <p:cNvGrpSpPr/>
            <p:nvPr/>
          </p:nvGrpSpPr>
          <p:grpSpPr>
            <a:xfrm>
              <a:off x="7086949" y="2853206"/>
              <a:ext cx="116421" cy="504627"/>
              <a:chOff x="4060100" y="2419690"/>
              <a:chExt cx="116421" cy="504627"/>
            </a:xfrm>
          </p:grpSpPr>
          <p:grpSp>
            <p:nvGrpSpPr>
              <p:cNvPr id="66" name="Group 65"/>
              <p:cNvGrpSpPr/>
              <p:nvPr/>
            </p:nvGrpSpPr>
            <p:grpSpPr>
              <a:xfrm rot="10800000">
                <a:off x="4060100" y="2419690"/>
                <a:ext cx="106897" cy="245281"/>
                <a:chOff x="1884317" y="2577190"/>
                <a:chExt cx="129812" cy="341268"/>
              </a:xfrm>
            </p:grpSpPr>
            <p:sp>
              <p:nvSpPr>
                <p:cNvPr id="6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4084516" y="2684555"/>
                <a:ext cx="92005" cy="239762"/>
                <a:chOff x="1899557" y="2577192"/>
                <a:chExt cx="114300" cy="341268"/>
              </a:xfrm>
            </p:grpSpPr>
            <p:sp>
              <p:nvSpPr>
                <p:cNvPr id="84" name="Rounded Rectangle 83"/>
                <p:cNvSpPr/>
                <p:nvPr/>
              </p:nvSpPr>
              <p:spPr>
                <a:xfrm>
                  <a:off x="1899557" y="2577192"/>
                  <a:ext cx="114300" cy="341268"/>
                </a:xfrm>
                <a:prstGeom prst="roundRect">
                  <a:avLst>
                    <a:gd name="adj" fmla="val 50000"/>
                  </a:avLst>
                </a:pr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0" name="Group 319"/>
            <p:cNvGrpSpPr/>
            <p:nvPr/>
          </p:nvGrpSpPr>
          <p:grpSpPr>
            <a:xfrm>
              <a:off x="7559696" y="2916363"/>
              <a:ext cx="132657" cy="441470"/>
              <a:chOff x="4676364" y="2482847"/>
              <a:chExt cx="132657" cy="441470"/>
            </a:xfrm>
          </p:grpSpPr>
          <p:grpSp>
            <p:nvGrpSpPr>
              <p:cNvPr id="102" name="Group 101"/>
              <p:cNvGrpSpPr/>
              <p:nvPr/>
            </p:nvGrpSpPr>
            <p:grpSpPr>
              <a:xfrm>
                <a:off x="4715393" y="2684555"/>
                <a:ext cx="93628" cy="239762"/>
                <a:chOff x="4648678" y="2697208"/>
                <a:chExt cx="93628" cy="239762"/>
              </a:xfrm>
            </p:grpSpPr>
            <p:sp>
              <p:nvSpPr>
                <p:cNvPr id="89" name="Rounded Rectangle 88"/>
                <p:cNvSpPr/>
                <p:nvPr/>
              </p:nvSpPr>
              <p:spPr>
                <a:xfrm>
                  <a:off x="4650301" y="2697208"/>
                  <a:ext cx="92005" cy="239762"/>
                </a:xfrm>
                <a:prstGeom prst="roundRect">
                  <a:avLst>
                    <a:gd name="adj" fmla="val 50000"/>
                  </a:avLst>
                </a:pr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p:cNvGrpSpPr/>
                <p:nvPr/>
              </p:nvGrpSpPr>
              <p:grpSpPr>
                <a:xfrm>
                  <a:off x="4648678" y="2803019"/>
                  <a:ext cx="93628" cy="38099"/>
                  <a:chOff x="1907858" y="2960510"/>
                  <a:chExt cx="114300" cy="39832"/>
                </a:xfrm>
              </p:grpSpPr>
              <p:cxnSp>
                <p:nvCxnSpPr>
                  <p:cNvPr id="73" name="Straight Connector 7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4648678" y="2856009"/>
                  <a:ext cx="93628" cy="38099"/>
                  <a:chOff x="1907858" y="2960510"/>
                  <a:chExt cx="114300" cy="39832"/>
                </a:xfrm>
              </p:grpSpPr>
              <p:cxnSp>
                <p:nvCxnSpPr>
                  <p:cNvPr id="99" name="Straight Connector 98"/>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08" name="Group 107"/>
              <p:cNvGrpSpPr/>
              <p:nvPr/>
            </p:nvGrpSpPr>
            <p:grpSpPr>
              <a:xfrm>
                <a:off x="4676364" y="2482847"/>
                <a:ext cx="122203" cy="205147"/>
                <a:chOff x="4676364" y="2482847"/>
                <a:chExt cx="122203" cy="205147"/>
              </a:xfrm>
            </p:grpSpPr>
            <p:sp>
              <p:nvSpPr>
                <p:cNvPr id="103" name="Freeform 102"/>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p:cNvGrpSpPr/>
                <p:nvPr/>
              </p:nvGrpSpPr>
              <p:grpSpPr>
                <a:xfrm>
                  <a:off x="4689095" y="2536864"/>
                  <a:ext cx="75310" cy="28574"/>
                  <a:chOff x="2756806" y="2877272"/>
                  <a:chExt cx="114300" cy="17262"/>
                </a:xfrm>
              </p:grpSpPr>
              <p:cxnSp>
                <p:nvCxnSpPr>
                  <p:cNvPr id="105" name="Straight Connector 10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21" name="Group 320"/>
            <p:cNvGrpSpPr/>
            <p:nvPr/>
          </p:nvGrpSpPr>
          <p:grpSpPr>
            <a:xfrm>
              <a:off x="8031812" y="2854963"/>
              <a:ext cx="150154" cy="502870"/>
              <a:chOff x="5287508" y="2421447"/>
              <a:chExt cx="150154" cy="502870"/>
            </a:xfrm>
          </p:grpSpPr>
          <p:grpSp>
            <p:nvGrpSpPr>
              <p:cNvPr id="132" name="Group 131"/>
              <p:cNvGrpSpPr/>
              <p:nvPr/>
            </p:nvGrpSpPr>
            <p:grpSpPr>
              <a:xfrm>
                <a:off x="5287508" y="2421447"/>
                <a:ext cx="111047" cy="245281"/>
                <a:chOff x="5466410" y="2421447"/>
                <a:chExt cx="111047" cy="245281"/>
              </a:xfrm>
            </p:grpSpPr>
            <p:sp>
              <p:nvSpPr>
                <p:cNvPr id="115"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5466410" y="2483930"/>
                  <a:ext cx="100469" cy="28574"/>
                  <a:chOff x="2756806" y="2877272"/>
                  <a:chExt cx="114300" cy="17262"/>
                </a:xfrm>
              </p:grpSpPr>
              <p:cxnSp>
                <p:nvCxnSpPr>
                  <p:cNvPr id="125" name="Straight Connector 12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5327817" y="2679036"/>
                <a:ext cx="109845" cy="245281"/>
                <a:chOff x="5506719" y="2666728"/>
                <a:chExt cx="109845" cy="245281"/>
              </a:xfrm>
            </p:grpSpPr>
            <p:sp>
              <p:nvSpPr>
                <p:cNvPr id="12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5516095" y="2821226"/>
                  <a:ext cx="100469" cy="28574"/>
                  <a:chOff x="2756806" y="2877272"/>
                  <a:chExt cx="114300" cy="17262"/>
                </a:xfrm>
              </p:grpSpPr>
              <p:cxnSp>
                <p:nvCxnSpPr>
                  <p:cNvPr id="129" name="Straight Connector 12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16" name="Group 315"/>
            <p:cNvGrpSpPr/>
            <p:nvPr/>
          </p:nvGrpSpPr>
          <p:grpSpPr>
            <a:xfrm>
              <a:off x="5656263" y="2704275"/>
              <a:ext cx="114300" cy="653558"/>
              <a:chOff x="2137682" y="2270759"/>
              <a:chExt cx="114300" cy="653558"/>
            </a:xfrm>
          </p:grpSpPr>
          <p:grpSp>
            <p:nvGrpSpPr>
              <p:cNvPr id="19" name="Group 18"/>
              <p:cNvGrpSpPr/>
              <p:nvPr/>
            </p:nvGrpSpPr>
            <p:grpSpPr>
              <a:xfrm>
                <a:off x="2137682" y="2583049"/>
                <a:ext cx="114300" cy="341268"/>
                <a:chOff x="1899557" y="2577192"/>
                <a:chExt cx="114300" cy="341268"/>
              </a:xfrm>
            </p:grpSpPr>
            <p:sp>
              <p:nvSpPr>
                <p:cNvPr id="7" name="Rounded Rectangle 6"/>
                <p:cNvSpPr/>
                <p:nvPr/>
              </p:nvSpPr>
              <p:spPr>
                <a:xfrm>
                  <a:off x="1899557" y="2577192"/>
                  <a:ext cx="114300" cy="341268"/>
                </a:xfrm>
                <a:prstGeom prst="roundRect">
                  <a:avLst>
                    <a:gd name="adj" fmla="val 50000"/>
                  </a:avLst>
                </a:pr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10800000">
                <a:off x="2137682" y="2270759"/>
                <a:ext cx="114300" cy="297861"/>
                <a:chOff x="1899557" y="2577192"/>
                <a:chExt cx="114300" cy="341268"/>
              </a:xfrm>
            </p:grpSpPr>
            <p:sp>
              <p:nvSpPr>
                <p:cNvPr id="21" name="Rounded Rectangle 20"/>
                <p:cNvSpPr/>
                <p:nvPr/>
              </p:nvSpPr>
              <p:spPr>
                <a:xfrm>
                  <a:off x="1899557" y="2577192"/>
                  <a:ext cx="114300" cy="341268"/>
                </a:xfrm>
                <a:prstGeom prst="roundRect">
                  <a:avLst>
                    <a:gd name="adj" fmla="val 50000"/>
                  </a:avLst>
                </a:pr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7" name="Group 316"/>
            <p:cNvGrpSpPr/>
            <p:nvPr/>
          </p:nvGrpSpPr>
          <p:grpSpPr>
            <a:xfrm>
              <a:off x="6112311" y="2704277"/>
              <a:ext cx="137432" cy="653556"/>
              <a:chOff x="2722245" y="2270761"/>
              <a:chExt cx="137432" cy="653556"/>
            </a:xfrm>
          </p:grpSpPr>
          <p:grpSp>
            <p:nvGrpSpPr>
              <p:cNvPr id="28" name="Group 27"/>
              <p:cNvGrpSpPr/>
              <p:nvPr/>
            </p:nvGrpSpPr>
            <p:grpSpPr>
              <a:xfrm>
                <a:off x="2745376" y="2583049"/>
                <a:ext cx="114301" cy="341268"/>
                <a:chOff x="1899556" y="2577192"/>
                <a:chExt cx="114301" cy="341268"/>
              </a:xfrm>
            </p:grpSpPr>
            <p:sp>
              <p:nvSpPr>
                <p:cNvPr id="29" name="Rounded Rectangle 28"/>
                <p:cNvSpPr/>
                <p:nvPr/>
              </p:nvSpPr>
              <p:spPr>
                <a:xfrm>
                  <a:off x="1899557" y="2577192"/>
                  <a:ext cx="114300" cy="341268"/>
                </a:xfrm>
                <a:prstGeom prst="roundRect">
                  <a:avLst>
                    <a:gd name="adj" fmla="val 50000"/>
                  </a:avLst>
                </a:pr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10800000">
                <a:off x="2722245" y="2270761"/>
                <a:ext cx="129812" cy="297861"/>
                <a:chOff x="1884317" y="2577190"/>
                <a:chExt cx="129812" cy="341268"/>
              </a:xfrm>
            </p:grpSpPr>
            <p:sp>
              <p:nvSpPr>
                <p:cNvPr id="3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8" name="Group 317"/>
            <p:cNvGrpSpPr/>
            <p:nvPr/>
          </p:nvGrpSpPr>
          <p:grpSpPr>
            <a:xfrm>
              <a:off x="6590244" y="2757616"/>
              <a:ext cx="139337" cy="600217"/>
              <a:chOff x="3360204" y="2324100"/>
              <a:chExt cx="139337" cy="600217"/>
            </a:xfrm>
          </p:grpSpPr>
          <p:grpSp>
            <p:nvGrpSpPr>
              <p:cNvPr id="134" name="Group 133"/>
              <p:cNvGrpSpPr/>
              <p:nvPr/>
            </p:nvGrpSpPr>
            <p:grpSpPr>
              <a:xfrm>
                <a:off x="3360204" y="2575442"/>
                <a:ext cx="138626" cy="348875"/>
                <a:chOff x="3360204" y="2569615"/>
                <a:chExt cx="138626" cy="348875"/>
              </a:xfrm>
            </p:grpSpPr>
            <p:sp>
              <p:nvSpPr>
                <p:cNvPr id="44" name="Freeform 43"/>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3360204" y="2812190"/>
                  <a:ext cx="114300" cy="27621"/>
                  <a:chOff x="2756806" y="2871517"/>
                  <a:chExt cx="114300" cy="27621"/>
                </a:xfrm>
              </p:grpSpPr>
              <p:cxnSp>
                <p:nvCxnSpPr>
                  <p:cNvPr id="50" name="Straight Connector 4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360204" y="2761133"/>
                  <a:ext cx="114300" cy="27621"/>
                  <a:chOff x="2756806" y="2871517"/>
                  <a:chExt cx="114300" cy="27621"/>
                </a:xfrm>
              </p:grpSpPr>
              <p:cxnSp>
                <p:nvCxnSpPr>
                  <p:cNvPr id="55" name="Straight Connector 5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384530" y="2669587"/>
                  <a:ext cx="114300" cy="27621"/>
                  <a:chOff x="2756806" y="2871517"/>
                  <a:chExt cx="114300" cy="27621"/>
                </a:xfrm>
              </p:grpSpPr>
              <p:cxnSp>
                <p:nvCxnSpPr>
                  <p:cNvPr id="59" name="Straight Connector 58"/>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3385241" y="2324100"/>
                <a:ext cx="114300" cy="236220"/>
                <a:chOff x="3488111" y="2324100"/>
                <a:chExt cx="114300" cy="236220"/>
              </a:xfrm>
            </p:grpSpPr>
            <p:sp>
              <p:nvSpPr>
                <p:cNvPr id="78" name="Rounded Rectangle 77"/>
                <p:cNvSpPr/>
                <p:nvPr/>
              </p:nvSpPr>
              <p:spPr>
                <a:xfrm>
                  <a:off x="3488111" y="2324100"/>
                  <a:ext cx="114300" cy="236220"/>
                </a:xfrm>
                <a:prstGeom prst="roundRect">
                  <a:avLst>
                    <a:gd name="adj" fmla="val 50000"/>
                  </a:avLst>
                </a:prstGeom>
                <a:solidFill>
                  <a:schemeClr val="accent2"/>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 name="Group 2"/>
          <p:cNvGrpSpPr/>
          <p:nvPr/>
        </p:nvGrpSpPr>
        <p:grpSpPr>
          <a:xfrm>
            <a:off x="1111140" y="2704275"/>
            <a:ext cx="2525703" cy="653558"/>
            <a:chOff x="1111140" y="2704275"/>
            <a:chExt cx="2525703" cy="653558"/>
          </a:xfrm>
        </p:grpSpPr>
        <p:grpSp>
          <p:nvGrpSpPr>
            <p:cNvPr id="589" name="Group 588"/>
            <p:cNvGrpSpPr/>
            <p:nvPr/>
          </p:nvGrpSpPr>
          <p:grpSpPr>
            <a:xfrm>
              <a:off x="2541826" y="2853206"/>
              <a:ext cx="116421" cy="504627"/>
              <a:chOff x="4060100" y="2419690"/>
              <a:chExt cx="116421" cy="504627"/>
            </a:xfrm>
          </p:grpSpPr>
          <p:grpSp>
            <p:nvGrpSpPr>
              <p:cNvPr id="623" name="Group 622"/>
              <p:cNvGrpSpPr/>
              <p:nvPr/>
            </p:nvGrpSpPr>
            <p:grpSpPr>
              <a:xfrm rot="10800000">
                <a:off x="4060100" y="2419690"/>
                <a:ext cx="106897" cy="245281"/>
                <a:chOff x="1884317" y="2577190"/>
                <a:chExt cx="129812" cy="341268"/>
              </a:xfrm>
            </p:grpSpPr>
            <p:sp>
              <p:nvSpPr>
                <p:cNvPr id="62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0" name="Straight Connector 62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24" name="Group 623"/>
              <p:cNvGrpSpPr/>
              <p:nvPr/>
            </p:nvGrpSpPr>
            <p:grpSpPr>
              <a:xfrm>
                <a:off x="4084516" y="2684555"/>
                <a:ext cx="92005" cy="239762"/>
                <a:chOff x="1899557" y="2577192"/>
                <a:chExt cx="114300" cy="341268"/>
              </a:xfrm>
            </p:grpSpPr>
            <p:sp>
              <p:nvSpPr>
                <p:cNvPr id="625" name="Rounded Rectangle 6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6" name="Straight Connector 62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41" name="Group 540"/>
            <p:cNvGrpSpPr/>
            <p:nvPr/>
          </p:nvGrpSpPr>
          <p:grpSpPr>
            <a:xfrm>
              <a:off x="3014573" y="2916363"/>
              <a:ext cx="132657" cy="441470"/>
              <a:chOff x="4676364" y="2482847"/>
              <a:chExt cx="132657" cy="441470"/>
            </a:xfrm>
          </p:grpSpPr>
          <p:grpSp>
            <p:nvGrpSpPr>
              <p:cNvPr id="573" name="Group 572"/>
              <p:cNvGrpSpPr/>
              <p:nvPr/>
            </p:nvGrpSpPr>
            <p:grpSpPr>
              <a:xfrm>
                <a:off x="4715393" y="2684555"/>
                <a:ext cx="93628" cy="239762"/>
                <a:chOff x="4648678" y="2697208"/>
                <a:chExt cx="93628" cy="239762"/>
              </a:xfrm>
            </p:grpSpPr>
            <p:sp>
              <p:nvSpPr>
                <p:cNvPr id="580" name="Rounded Rectangle 579"/>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1" name="Group 580"/>
                <p:cNvGrpSpPr/>
                <p:nvPr/>
              </p:nvGrpSpPr>
              <p:grpSpPr>
                <a:xfrm>
                  <a:off x="4648678" y="2803019"/>
                  <a:ext cx="93628" cy="38099"/>
                  <a:chOff x="1907858" y="2960510"/>
                  <a:chExt cx="114300" cy="39832"/>
                </a:xfrm>
              </p:grpSpPr>
              <p:cxnSp>
                <p:nvCxnSpPr>
                  <p:cNvPr id="586" name="Straight Connector 58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2" name="Group 581"/>
                <p:cNvGrpSpPr/>
                <p:nvPr/>
              </p:nvGrpSpPr>
              <p:grpSpPr>
                <a:xfrm>
                  <a:off x="4648678" y="2856009"/>
                  <a:ext cx="93628" cy="38099"/>
                  <a:chOff x="1907858" y="2960510"/>
                  <a:chExt cx="114300" cy="39832"/>
                </a:xfrm>
              </p:grpSpPr>
              <p:cxnSp>
                <p:nvCxnSpPr>
                  <p:cNvPr id="583" name="Straight Connector 58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74" name="Group 573"/>
              <p:cNvGrpSpPr/>
              <p:nvPr/>
            </p:nvGrpSpPr>
            <p:grpSpPr>
              <a:xfrm>
                <a:off x="4676364" y="2482847"/>
                <a:ext cx="122203" cy="205147"/>
                <a:chOff x="4676364" y="2482847"/>
                <a:chExt cx="122203" cy="205147"/>
              </a:xfrm>
            </p:grpSpPr>
            <p:sp>
              <p:nvSpPr>
                <p:cNvPr id="575" name="Freeform 57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6" name="Group 575"/>
                <p:cNvGrpSpPr/>
                <p:nvPr/>
              </p:nvGrpSpPr>
              <p:grpSpPr>
                <a:xfrm>
                  <a:off x="4689095" y="2536864"/>
                  <a:ext cx="75310" cy="28574"/>
                  <a:chOff x="2756806" y="2877272"/>
                  <a:chExt cx="114300" cy="17262"/>
                </a:xfrm>
              </p:grpSpPr>
              <p:cxnSp>
                <p:nvCxnSpPr>
                  <p:cNvPr id="577" name="Straight Connector 57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91" name="Group 490"/>
            <p:cNvGrpSpPr/>
            <p:nvPr/>
          </p:nvGrpSpPr>
          <p:grpSpPr>
            <a:xfrm>
              <a:off x="3486689" y="2854963"/>
              <a:ext cx="150154" cy="502870"/>
              <a:chOff x="5287508" y="2421447"/>
              <a:chExt cx="150154" cy="502870"/>
            </a:xfrm>
          </p:grpSpPr>
          <p:grpSp>
            <p:nvGrpSpPr>
              <p:cNvPr id="523" name="Group 522"/>
              <p:cNvGrpSpPr/>
              <p:nvPr/>
            </p:nvGrpSpPr>
            <p:grpSpPr>
              <a:xfrm>
                <a:off x="5287508" y="2421447"/>
                <a:ext cx="111047" cy="245281"/>
                <a:chOff x="5466410" y="2421447"/>
                <a:chExt cx="111047" cy="245281"/>
              </a:xfrm>
            </p:grpSpPr>
            <p:sp>
              <p:nvSpPr>
                <p:cNvPr id="53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4" name="Straight Connector 533"/>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37" name="Group 536"/>
                <p:cNvGrpSpPr/>
                <p:nvPr/>
              </p:nvGrpSpPr>
              <p:grpSpPr>
                <a:xfrm>
                  <a:off x="5466410" y="2483930"/>
                  <a:ext cx="100469" cy="28574"/>
                  <a:chOff x="2756806" y="2877272"/>
                  <a:chExt cx="114300" cy="17262"/>
                </a:xfrm>
              </p:grpSpPr>
              <p:cxnSp>
                <p:nvCxnSpPr>
                  <p:cNvPr id="538" name="Straight Connector 53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24" name="Group 523"/>
              <p:cNvGrpSpPr/>
              <p:nvPr/>
            </p:nvGrpSpPr>
            <p:grpSpPr>
              <a:xfrm>
                <a:off x="5327817" y="2679036"/>
                <a:ext cx="109845" cy="245281"/>
                <a:chOff x="5506719" y="2666728"/>
                <a:chExt cx="109845" cy="245281"/>
              </a:xfrm>
            </p:grpSpPr>
            <p:sp>
              <p:nvSpPr>
                <p:cNvPr id="52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6" name="Straight Connector 525"/>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5516095" y="2821226"/>
                  <a:ext cx="100469" cy="28574"/>
                  <a:chOff x="2756806" y="2877272"/>
                  <a:chExt cx="114300" cy="17262"/>
                </a:xfrm>
              </p:grpSpPr>
              <p:cxnSp>
                <p:nvCxnSpPr>
                  <p:cNvPr id="530" name="Straight Connector 52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46" name="Group 445"/>
            <p:cNvGrpSpPr/>
            <p:nvPr/>
          </p:nvGrpSpPr>
          <p:grpSpPr>
            <a:xfrm>
              <a:off x="1111140" y="2704275"/>
              <a:ext cx="114300" cy="653558"/>
              <a:chOff x="2137682" y="2270759"/>
              <a:chExt cx="114300" cy="653558"/>
            </a:xfrm>
          </p:grpSpPr>
          <p:grpSp>
            <p:nvGrpSpPr>
              <p:cNvPr id="478" name="Group 477"/>
              <p:cNvGrpSpPr/>
              <p:nvPr/>
            </p:nvGrpSpPr>
            <p:grpSpPr>
              <a:xfrm>
                <a:off x="2137682" y="2583049"/>
                <a:ext cx="114300" cy="341268"/>
                <a:chOff x="1899557" y="2577192"/>
                <a:chExt cx="114300" cy="341268"/>
              </a:xfrm>
            </p:grpSpPr>
            <p:sp>
              <p:nvSpPr>
                <p:cNvPr id="484" name="Rounded Rectangle 4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5" name="Straight Connector 48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rot="10800000">
                <a:off x="2137682" y="2270759"/>
                <a:ext cx="114300" cy="297861"/>
                <a:chOff x="1899557" y="2577192"/>
                <a:chExt cx="114300" cy="341268"/>
              </a:xfrm>
            </p:grpSpPr>
            <p:sp>
              <p:nvSpPr>
                <p:cNvPr id="480" name="Rounded Rectangle 47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1" name="Straight Connector 48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1" name="Group 400"/>
            <p:cNvGrpSpPr/>
            <p:nvPr/>
          </p:nvGrpSpPr>
          <p:grpSpPr>
            <a:xfrm>
              <a:off x="1567188" y="2704277"/>
              <a:ext cx="137432" cy="653556"/>
              <a:chOff x="2722245" y="2270761"/>
              <a:chExt cx="137432" cy="653556"/>
            </a:xfrm>
          </p:grpSpPr>
          <p:grpSp>
            <p:nvGrpSpPr>
              <p:cNvPr id="433" name="Group 432"/>
              <p:cNvGrpSpPr/>
              <p:nvPr/>
            </p:nvGrpSpPr>
            <p:grpSpPr>
              <a:xfrm>
                <a:off x="2745376" y="2583049"/>
                <a:ext cx="114301" cy="341268"/>
                <a:chOff x="1899556" y="2577192"/>
                <a:chExt cx="114301" cy="341268"/>
              </a:xfrm>
            </p:grpSpPr>
            <p:sp>
              <p:nvSpPr>
                <p:cNvPr id="439" name="Rounded Rectangle 43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0" name="Straight Connector 43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34" name="Group 433"/>
              <p:cNvGrpSpPr/>
              <p:nvPr/>
            </p:nvGrpSpPr>
            <p:grpSpPr>
              <a:xfrm rot="10800000">
                <a:off x="2722245" y="2270761"/>
                <a:ext cx="129812" cy="297861"/>
                <a:chOff x="1884317" y="2577190"/>
                <a:chExt cx="129812" cy="341268"/>
              </a:xfrm>
            </p:grpSpPr>
            <p:sp>
              <p:nvSpPr>
                <p:cNvPr id="43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6" name="Straight Connector 43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48" name="Group 347"/>
            <p:cNvGrpSpPr/>
            <p:nvPr/>
          </p:nvGrpSpPr>
          <p:grpSpPr>
            <a:xfrm>
              <a:off x="2045121" y="2757616"/>
              <a:ext cx="139337" cy="600217"/>
              <a:chOff x="3360204" y="2324100"/>
              <a:chExt cx="139337" cy="600217"/>
            </a:xfrm>
          </p:grpSpPr>
          <p:grpSp>
            <p:nvGrpSpPr>
              <p:cNvPr id="382" name="Group 381"/>
              <p:cNvGrpSpPr/>
              <p:nvPr/>
            </p:nvGrpSpPr>
            <p:grpSpPr>
              <a:xfrm>
                <a:off x="3360204" y="2575442"/>
                <a:ext cx="138626" cy="348875"/>
                <a:chOff x="3360204" y="2569615"/>
                <a:chExt cx="138626" cy="348875"/>
              </a:xfrm>
            </p:grpSpPr>
            <p:sp>
              <p:nvSpPr>
                <p:cNvPr id="388" name="Freeform 38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3360204" y="2812190"/>
                  <a:ext cx="114300" cy="27621"/>
                  <a:chOff x="2756806" y="2871517"/>
                  <a:chExt cx="114300" cy="27621"/>
                </a:xfrm>
              </p:grpSpPr>
              <p:cxnSp>
                <p:nvCxnSpPr>
                  <p:cNvPr id="398" name="Straight Connector 3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0" name="Group 389"/>
                <p:cNvGrpSpPr/>
                <p:nvPr/>
              </p:nvGrpSpPr>
              <p:grpSpPr>
                <a:xfrm>
                  <a:off x="3360204" y="2761133"/>
                  <a:ext cx="114300" cy="27621"/>
                  <a:chOff x="2756806" y="2871517"/>
                  <a:chExt cx="114300" cy="27621"/>
                </a:xfrm>
              </p:grpSpPr>
              <p:cxnSp>
                <p:nvCxnSpPr>
                  <p:cNvPr id="395" name="Straight Connector 3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1" name="Group 390"/>
                <p:cNvGrpSpPr/>
                <p:nvPr/>
              </p:nvGrpSpPr>
              <p:grpSpPr>
                <a:xfrm>
                  <a:off x="3384530" y="2669587"/>
                  <a:ext cx="114300" cy="27621"/>
                  <a:chOff x="2756806" y="2871517"/>
                  <a:chExt cx="114300" cy="27621"/>
                </a:xfrm>
              </p:grpSpPr>
              <p:cxnSp>
                <p:nvCxnSpPr>
                  <p:cNvPr id="392" name="Straight Connector 39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83" name="Group 382"/>
              <p:cNvGrpSpPr/>
              <p:nvPr/>
            </p:nvGrpSpPr>
            <p:grpSpPr>
              <a:xfrm>
                <a:off x="3385241" y="2324100"/>
                <a:ext cx="114300" cy="236220"/>
                <a:chOff x="3488111" y="2324100"/>
                <a:chExt cx="114300" cy="236220"/>
              </a:xfrm>
            </p:grpSpPr>
            <p:sp>
              <p:nvSpPr>
                <p:cNvPr id="384" name="Rounded Rectangle 383"/>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5" name="Straight Connector 384"/>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sp>
        <p:nvSpPr>
          <p:cNvPr id="406" name="TextBox 405"/>
          <p:cNvSpPr txBox="1"/>
          <p:nvPr/>
        </p:nvSpPr>
        <p:spPr>
          <a:xfrm>
            <a:off x="665362" y="5425443"/>
            <a:ext cx="3311804"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dirty="0"/>
              <a:t>Tragopogon pratensis</a:t>
            </a:r>
          </a:p>
        </p:txBody>
      </p:sp>
      <p:sp>
        <p:nvSpPr>
          <p:cNvPr id="409" name="TextBox 408"/>
          <p:cNvSpPr txBox="1"/>
          <p:nvPr/>
        </p:nvSpPr>
        <p:spPr>
          <a:xfrm>
            <a:off x="5422113" y="5425443"/>
            <a:ext cx="2920287"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atin typeface="Franklin Gothic Heavy" panose="020B0903020102020204" pitchFamily="34" charset="0"/>
              </a:defRPr>
            </a:lvl1pPr>
          </a:lstStyle>
          <a:p>
            <a:pPr algn="ctr"/>
            <a:r>
              <a:rPr lang="en-US" dirty="0">
                <a:ln w="6350">
                  <a:solidFill>
                    <a:schemeClr val="bg1"/>
                  </a:solidFill>
                </a:ln>
              </a:rPr>
              <a:t>Tragopogon dubius</a:t>
            </a:r>
          </a:p>
        </p:txBody>
      </p:sp>
      <p:sp>
        <p:nvSpPr>
          <p:cNvPr id="410" name="TextBox 409"/>
          <p:cNvSpPr txBox="1"/>
          <p:nvPr/>
        </p:nvSpPr>
        <p:spPr>
          <a:xfrm>
            <a:off x="3931950" y="5425443"/>
            <a:ext cx="1122423"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i="0" dirty="0" smtClean="0"/>
              <a:t>Hybrid</a:t>
            </a:r>
            <a:endParaRPr lang="en-US" i="0" dirty="0"/>
          </a:p>
        </p:txBody>
      </p:sp>
    </p:spTree>
    <p:extLst>
      <p:ext uri="{BB962C8B-B14F-4D97-AF65-F5344CB8AC3E}">
        <p14:creationId xmlns:p14="http://schemas.microsoft.com/office/powerpoint/2010/main" val="3819513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63" presetClass="path" presetSubtype="0" accel="50000" decel="50000" fill="hold" nodeType="clickEffect">
                                  <p:stCondLst>
                                    <p:cond delay="0"/>
                                  </p:stCondLst>
                                  <p:childTnLst>
                                    <p:animMotion origin="layout" path="M 1.38889E-6 1.85185E-6 L 0.23108 1.85185E-6 " pathEditMode="relative" rAng="0" ptsTypes="AA">
                                      <p:cBhvr>
                                        <p:cTn id="12" dur="2000" fill="hold"/>
                                        <p:tgtEl>
                                          <p:spTgt spid="3"/>
                                        </p:tgtEl>
                                        <p:attrNameLst>
                                          <p:attrName>ppt_x</p:attrName>
                                          <p:attrName>ppt_y</p:attrName>
                                        </p:attrNameLst>
                                      </p:cBhvr>
                                      <p:rCtr x="11545" y="0"/>
                                    </p:animMotion>
                                  </p:childTnLst>
                                </p:cTn>
                              </p:par>
                              <p:par>
                                <p:cTn id="13" presetID="35" presetClass="path" presetSubtype="0" accel="50000" decel="50000" fill="hold" nodeType="withEffect">
                                  <p:stCondLst>
                                    <p:cond delay="0"/>
                                  </p:stCondLst>
                                  <p:childTnLst>
                                    <p:animMotion origin="layout" path="M 2.77778E-6 1.85185E-6 L -0.24288 1.85185E-6 " pathEditMode="relative" rAng="0" ptsTypes="AA">
                                      <p:cBhvr>
                                        <p:cTn id="14" dur="2000" fill="hold"/>
                                        <p:tgtEl>
                                          <p:spTgt spid="4"/>
                                        </p:tgtEl>
                                        <p:attrNameLst>
                                          <p:attrName>ppt_x</p:attrName>
                                          <p:attrName>ppt_y</p:attrName>
                                        </p:attrNameLst>
                                      </p:cBhvr>
                                      <p:rCtr x="-12153" y="0"/>
                                    </p:animMotion>
                                  </p:childTnLst>
                                </p:cTn>
                              </p:par>
                              <p:par>
                                <p:cTn id="15" presetID="35" presetClass="path" presetSubtype="0" accel="50000" decel="50000" fill="hold" grpId="0" nodeType="withEffect">
                                  <p:stCondLst>
                                    <p:cond delay="0"/>
                                  </p:stCondLst>
                                  <p:childTnLst>
                                    <p:animMotion origin="layout" path="M -4.44444E-6 -2.22222E-6 L -0.25208 -0.00023 " pathEditMode="relative" rAng="0" ptsTypes="AA">
                                      <p:cBhvr>
                                        <p:cTn id="16" dur="2000" fill="hold"/>
                                        <p:tgtEl>
                                          <p:spTgt spid="636"/>
                                        </p:tgtEl>
                                        <p:attrNameLst>
                                          <p:attrName>ppt_x</p:attrName>
                                          <p:attrName>ppt_y</p:attrName>
                                        </p:attrNameLst>
                                      </p:cBhvr>
                                      <p:rCtr x="-12604" y="-23"/>
                                    </p:animMotion>
                                  </p:childTnLst>
                                </p:cTn>
                              </p:par>
                              <p:par>
                                <p:cTn id="17" presetID="63" presetClass="path" presetSubtype="0" accel="50000" decel="50000" fill="hold" grpId="0" nodeType="withEffect">
                                  <p:stCondLst>
                                    <p:cond delay="0"/>
                                  </p:stCondLst>
                                  <p:childTnLst>
                                    <p:animMotion origin="layout" path="M 3.33333E-6 -2.22222E-6 L 0.23177 -0.00069 " pathEditMode="relative" rAng="0" ptsTypes="AA">
                                      <p:cBhvr>
                                        <p:cTn id="18" dur="2000" fill="hold"/>
                                        <p:tgtEl>
                                          <p:spTgt spid="637"/>
                                        </p:tgtEl>
                                        <p:attrNameLst>
                                          <p:attrName>ppt_x</p:attrName>
                                          <p:attrName>ppt_y</p:attrName>
                                        </p:attrNameLst>
                                      </p:cBhvr>
                                      <p:rCtr x="11580" y="-46"/>
                                    </p:animMotion>
                                  </p:childTnLst>
                                </p:cTn>
                              </p:par>
                              <p:par>
                                <p:cTn id="19" presetID="22" presetClass="entr" presetSubtype="8" fill="hold" grpId="0" nodeType="withEffect">
                                  <p:stCondLst>
                                    <p:cond delay="500"/>
                                  </p:stCondLst>
                                  <p:childTnLst>
                                    <p:set>
                                      <p:cBhvr>
                                        <p:cTn id="20" dur="1" fill="hold">
                                          <p:stCondLst>
                                            <p:cond delay="0"/>
                                          </p:stCondLst>
                                        </p:cTn>
                                        <p:tgtEl>
                                          <p:spTgt spid="407"/>
                                        </p:tgtEl>
                                        <p:attrNameLst>
                                          <p:attrName>style.visibility</p:attrName>
                                        </p:attrNameLst>
                                      </p:cBhvr>
                                      <p:to>
                                        <p:strVal val="visible"/>
                                      </p:to>
                                    </p:set>
                                    <p:animEffect transition="in" filter="wipe(left)">
                                      <p:cBhvr>
                                        <p:cTn id="21" dur="1000"/>
                                        <p:tgtEl>
                                          <p:spTgt spid="407"/>
                                        </p:tgtEl>
                                      </p:cBhvr>
                                    </p:animEffect>
                                  </p:childTnLst>
                                </p:cTn>
                              </p:par>
                              <p:par>
                                <p:cTn id="22" presetID="22" presetClass="entr" presetSubtype="8" fill="hold" grpId="0" nodeType="withEffect">
                                  <p:stCondLst>
                                    <p:cond delay="500"/>
                                  </p:stCondLst>
                                  <p:childTnLst>
                                    <p:set>
                                      <p:cBhvr>
                                        <p:cTn id="23" dur="1" fill="hold">
                                          <p:stCondLst>
                                            <p:cond delay="0"/>
                                          </p:stCondLst>
                                        </p:cTn>
                                        <p:tgtEl>
                                          <p:spTgt spid="408"/>
                                        </p:tgtEl>
                                        <p:attrNameLst>
                                          <p:attrName>style.visibility</p:attrName>
                                        </p:attrNameLst>
                                      </p:cBhvr>
                                      <p:to>
                                        <p:strVal val="visible"/>
                                      </p:to>
                                    </p:set>
                                    <p:animEffect transition="in" filter="wipe(left)">
                                      <p:cBhvr>
                                        <p:cTn id="24" dur="1000"/>
                                        <p:tgtEl>
                                          <p:spTgt spid="408"/>
                                        </p:tgtEl>
                                      </p:cBhvr>
                                    </p:animEffect>
                                  </p:childTnLst>
                                </p:cTn>
                              </p:par>
                              <p:par>
                                <p:cTn id="25" presetID="6" presetClass="exit" presetSubtype="16" fill="hold" grpId="1" nodeType="withEffect">
                                  <p:stCondLst>
                                    <p:cond delay="500"/>
                                  </p:stCondLst>
                                  <p:childTnLst>
                                    <p:animEffect transition="out" filter="circle(in)">
                                      <p:cBhvr>
                                        <p:cTn id="26" dur="500"/>
                                        <p:tgtEl>
                                          <p:spTgt spid="408"/>
                                        </p:tgtEl>
                                      </p:cBhvr>
                                    </p:animEffect>
                                    <p:set>
                                      <p:cBhvr>
                                        <p:cTn id="27" dur="1" fill="hold">
                                          <p:stCondLst>
                                            <p:cond delay="499"/>
                                          </p:stCondLst>
                                        </p:cTn>
                                        <p:tgtEl>
                                          <p:spTgt spid="408"/>
                                        </p:tgtEl>
                                        <p:attrNameLst>
                                          <p:attrName>style.visibility</p:attrName>
                                        </p:attrNameLst>
                                      </p:cBhvr>
                                      <p:to>
                                        <p:strVal val="hidden"/>
                                      </p:to>
                                    </p:set>
                                  </p:childTnLst>
                                </p:cTn>
                              </p:par>
                              <p:par>
                                <p:cTn id="28" presetID="6" presetClass="exit" presetSubtype="16" fill="hold" grpId="1" nodeType="withEffect">
                                  <p:stCondLst>
                                    <p:cond delay="500"/>
                                  </p:stCondLst>
                                  <p:childTnLst>
                                    <p:animEffect transition="out" filter="circle(in)">
                                      <p:cBhvr>
                                        <p:cTn id="29" dur="500"/>
                                        <p:tgtEl>
                                          <p:spTgt spid="407"/>
                                        </p:tgtEl>
                                      </p:cBhvr>
                                    </p:animEffect>
                                    <p:set>
                                      <p:cBhvr>
                                        <p:cTn id="30" dur="1" fill="hold">
                                          <p:stCondLst>
                                            <p:cond delay="499"/>
                                          </p:stCondLst>
                                        </p:cTn>
                                        <p:tgtEl>
                                          <p:spTgt spid="407"/>
                                        </p:tgtEl>
                                        <p:attrNameLst>
                                          <p:attrName>style.visibility</p:attrName>
                                        </p:attrNameLst>
                                      </p:cBhvr>
                                      <p:to>
                                        <p:strVal val="hidden"/>
                                      </p:to>
                                    </p:set>
                                  </p:childTnLst>
                                </p:cTn>
                              </p:par>
                            </p:childTnLst>
                          </p:cTn>
                        </p:par>
                        <p:par>
                          <p:cTn id="31" fill="hold">
                            <p:stCondLst>
                              <p:cond delay="2000"/>
                            </p:stCondLst>
                            <p:childTnLst>
                              <p:par>
                                <p:cTn id="32" presetID="10" presetClass="exit" presetSubtype="0" fill="hold" grpId="0" nodeType="afterEffect">
                                  <p:stCondLst>
                                    <p:cond delay="0"/>
                                  </p:stCondLst>
                                  <p:childTnLst>
                                    <p:animEffect transition="out" filter="fade">
                                      <p:cBhvr>
                                        <p:cTn id="33" dur="500"/>
                                        <p:tgtEl>
                                          <p:spTgt spid="406"/>
                                        </p:tgtEl>
                                      </p:cBhvr>
                                    </p:animEffect>
                                    <p:set>
                                      <p:cBhvr>
                                        <p:cTn id="34" dur="1" fill="hold">
                                          <p:stCondLst>
                                            <p:cond delay="499"/>
                                          </p:stCondLst>
                                        </p:cTn>
                                        <p:tgtEl>
                                          <p:spTgt spid="40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409"/>
                                        </p:tgtEl>
                                      </p:cBhvr>
                                    </p:animEffect>
                                    <p:set>
                                      <p:cBhvr>
                                        <p:cTn id="37" dur="1" fill="hold">
                                          <p:stCondLst>
                                            <p:cond delay="499"/>
                                          </p:stCondLst>
                                        </p:cTn>
                                        <p:tgtEl>
                                          <p:spTgt spid="409"/>
                                        </p:tgtEl>
                                        <p:attrNameLst>
                                          <p:attrName>style.visibility</p:attrName>
                                        </p:attrNameLst>
                                      </p:cBhvr>
                                      <p:to>
                                        <p:strVal val="hidden"/>
                                      </p:to>
                                    </p:set>
                                  </p:childTnLst>
                                </p:cTn>
                              </p:par>
                            </p:childTnLst>
                          </p:cTn>
                        </p:par>
                        <p:par>
                          <p:cTn id="38" fill="hold">
                            <p:stCondLst>
                              <p:cond delay="2500"/>
                            </p:stCondLst>
                            <p:childTnLst>
                              <p:par>
                                <p:cTn id="39" presetID="10" presetClass="entr" presetSubtype="0" fill="hold" grpId="0" nodeType="afterEffect">
                                  <p:stCondLst>
                                    <p:cond delay="0"/>
                                  </p:stCondLst>
                                  <p:childTnLst>
                                    <p:set>
                                      <p:cBhvr>
                                        <p:cTn id="40" dur="1" fill="hold">
                                          <p:stCondLst>
                                            <p:cond delay="0"/>
                                          </p:stCondLst>
                                        </p:cTn>
                                        <p:tgtEl>
                                          <p:spTgt spid="410"/>
                                        </p:tgtEl>
                                        <p:attrNameLst>
                                          <p:attrName>style.visibility</p:attrName>
                                        </p:attrNameLst>
                                      </p:cBhvr>
                                      <p:to>
                                        <p:strVal val="visible"/>
                                      </p:to>
                                    </p:set>
                                    <p:animEffect transition="in" filter="fade">
                                      <p:cBhvr>
                                        <p:cTn id="41" dur="500"/>
                                        <p:tgtEl>
                                          <p:spTgt spid="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6" grpId="0" animBg="1"/>
      <p:bldP spid="637" grpId="0" animBg="1"/>
      <p:bldP spid="407" grpId="0" animBg="1"/>
      <p:bldP spid="407" grpId="1" animBg="1"/>
      <p:bldP spid="408" grpId="0" animBg="1"/>
      <p:bldP spid="408" grpId="1" animBg="1"/>
      <p:bldP spid="406" grpId="0"/>
      <p:bldP spid="409" grpId="0"/>
      <p:bldP spid="4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Tetraploid Hybrid Formation</a:t>
            </a:r>
            <a:endParaRPr lang="en-US" dirty="0"/>
          </a:p>
        </p:txBody>
      </p:sp>
      <p:sp>
        <p:nvSpPr>
          <p:cNvPr id="633" name="Oval 632"/>
          <p:cNvSpPr/>
          <p:nvPr/>
        </p:nvSpPr>
        <p:spPr>
          <a:xfrm>
            <a:off x="1383523" y="1622398"/>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 name="Flowchart: Delay 633"/>
          <p:cNvSpPr/>
          <p:nvPr/>
        </p:nvSpPr>
        <p:spPr>
          <a:xfrm>
            <a:off x="2354182" y="1621884"/>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5" name="Flowchart: Delay 633"/>
          <p:cNvSpPr/>
          <p:nvPr/>
        </p:nvSpPr>
        <p:spPr>
          <a:xfrm flipH="1">
            <a:off x="200123" y="1621884"/>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Oval 635"/>
          <p:cNvSpPr/>
          <p:nvPr/>
        </p:nvSpPr>
        <p:spPr>
          <a:xfrm>
            <a:off x="2562821" y="1622398"/>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Oval 636"/>
          <p:cNvSpPr/>
          <p:nvPr/>
        </p:nvSpPr>
        <p:spPr>
          <a:xfrm>
            <a:off x="200123" y="1622398"/>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 name="Group 16"/>
          <p:cNvGrpSpPr/>
          <p:nvPr/>
        </p:nvGrpSpPr>
        <p:grpSpPr>
          <a:xfrm>
            <a:off x="1641283" y="2564245"/>
            <a:ext cx="1306430" cy="338056"/>
            <a:chOff x="1798595" y="2180795"/>
            <a:chExt cx="1306430" cy="338056"/>
          </a:xfrm>
        </p:grpSpPr>
        <p:grpSp>
          <p:nvGrpSpPr>
            <p:cNvPr id="733" name="Group 732"/>
            <p:cNvGrpSpPr/>
            <p:nvPr/>
          </p:nvGrpSpPr>
          <p:grpSpPr>
            <a:xfrm>
              <a:off x="2538624" y="2257830"/>
              <a:ext cx="60219" cy="261020"/>
              <a:chOff x="4060100" y="2419690"/>
              <a:chExt cx="116421" cy="504627"/>
            </a:xfrm>
          </p:grpSpPr>
          <p:grpSp>
            <p:nvGrpSpPr>
              <p:cNvPr id="753" name="Group 752"/>
              <p:cNvGrpSpPr/>
              <p:nvPr/>
            </p:nvGrpSpPr>
            <p:grpSpPr>
              <a:xfrm rot="10800000">
                <a:off x="4060100" y="2419690"/>
                <a:ext cx="106897" cy="245281"/>
                <a:chOff x="1884317" y="2577190"/>
                <a:chExt cx="129812" cy="341268"/>
              </a:xfrm>
            </p:grpSpPr>
            <p:sp>
              <p:nvSpPr>
                <p:cNvPr id="75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60" name="Straight Connector 75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1" name="Straight Connector 76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62" name="Straight Connector 76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54" name="Group 753"/>
              <p:cNvGrpSpPr/>
              <p:nvPr/>
            </p:nvGrpSpPr>
            <p:grpSpPr>
              <a:xfrm>
                <a:off x="4084516" y="2684555"/>
                <a:ext cx="92005" cy="239762"/>
                <a:chOff x="1899557" y="2577192"/>
                <a:chExt cx="114300" cy="341268"/>
              </a:xfrm>
            </p:grpSpPr>
            <p:sp>
              <p:nvSpPr>
                <p:cNvPr id="755" name="Rounded Rectangle 75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6" name="Straight Connector 75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7" name="Straight Connector 75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8" name="Straight Connector 75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99" name="Group 698"/>
            <p:cNvGrpSpPr/>
            <p:nvPr/>
          </p:nvGrpSpPr>
          <p:grpSpPr>
            <a:xfrm>
              <a:off x="2783153" y="2290498"/>
              <a:ext cx="68617" cy="228352"/>
              <a:chOff x="4676364" y="2482847"/>
              <a:chExt cx="132657" cy="441470"/>
            </a:xfrm>
          </p:grpSpPr>
          <p:grpSp>
            <p:nvGrpSpPr>
              <p:cNvPr id="717" name="Group 716"/>
              <p:cNvGrpSpPr/>
              <p:nvPr/>
            </p:nvGrpSpPr>
            <p:grpSpPr>
              <a:xfrm>
                <a:off x="4715393" y="2684555"/>
                <a:ext cx="93628" cy="239762"/>
                <a:chOff x="4648678" y="2697208"/>
                <a:chExt cx="93628" cy="239762"/>
              </a:xfrm>
            </p:grpSpPr>
            <p:sp>
              <p:nvSpPr>
                <p:cNvPr id="724" name="Rounded Rectangle 723"/>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5" name="Group 724"/>
                <p:cNvGrpSpPr/>
                <p:nvPr/>
              </p:nvGrpSpPr>
              <p:grpSpPr>
                <a:xfrm>
                  <a:off x="4648678" y="2803019"/>
                  <a:ext cx="93628" cy="38099"/>
                  <a:chOff x="1907858" y="2960510"/>
                  <a:chExt cx="114300" cy="39832"/>
                </a:xfrm>
              </p:grpSpPr>
              <p:cxnSp>
                <p:nvCxnSpPr>
                  <p:cNvPr id="730" name="Straight Connector 729"/>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26" name="Group 725"/>
                <p:cNvGrpSpPr/>
                <p:nvPr/>
              </p:nvGrpSpPr>
              <p:grpSpPr>
                <a:xfrm>
                  <a:off x="4648678" y="2856009"/>
                  <a:ext cx="93628" cy="38099"/>
                  <a:chOff x="1907858" y="2960510"/>
                  <a:chExt cx="114300" cy="39832"/>
                </a:xfrm>
              </p:grpSpPr>
              <p:cxnSp>
                <p:nvCxnSpPr>
                  <p:cNvPr id="727" name="Straight Connector 726"/>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18" name="Group 717"/>
              <p:cNvGrpSpPr/>
              <p:nvPr/>
            </p:nvGrpSpPr>
            <p:grpSpPr>
              <a:xfrm>
                <a:off x="4676364" y="2482847"/>
                <a:ext cx="122203" cy="205147"/>
                <a:chOff x="4676364" y="2482847"/>
                <a:chExt cx="122203" cy="205147"/>
              </a:xfrm>
            </p:grpSpPr>
            <p:sp>
              <p:nvSpPr>
                <p:cNvPr id="719" name="Freeform 718"/>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20" name="Group 719"/>
                <p:cNvGrpSpPr/>
                <p:nvPr/>
              </p:nvGrpSpPr>
              <p:grpSpPr>
                <a:xfrm>
                  <a:off x="4689095" y="2536864"/>
                  <a:ext cx="75310" cy="28574"/>
                  <a:chOff x="2756806" y="2877272"/>
                  <a:chExt cx="114300" cy="17262"/>
                </a:xfrm>
              </p:grpSpPr>
              <p:cxnSp>
                <p:nvCxnSpPr>
                  <p:cNvPr id="721" name="Straight Connector 720"/>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68" name="Group 667"/>
            <p:cNvGrpSpPr/>
            <p:nvPr/>
          </p:nvGrpSpPr>
          <p:grpSpPr>
            <a:xfrm>
              <a:off x="3027357" y="2258739"/>
              <a:ext cx="77668" cy="260111"/>
              <a:chOff x="5287508" y="2421447"/>
              <a:chExt cx="150154" cy="502870"/>
            </a:xfrm>
          </p:grpSpPr>
          <p:grpSp>
            <p:nvGrpSpPr>
              <p:cNvPr id="681" name="Group 680"/>
              <p:cNvGrpSpPr/>
              <p:nvPr/>
            </p:nvGrpSpPr>
            <p:grpSpPr>
              <a:xfrm>
                <a:off x="5287508" y="2421447"/>
                <a:ext cx="111047" cy="245281"/>
                <a:chOff x="5466410" y="2421447"/>
                <a:chExt cx="111047" cy="245281"/>
              </a:xfrm>
            </p:grpSpPr>
            <p:sp>
              <p:nvSpPr>
                <p:cNvPr id="691"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92" name="Straight Connector 691"/>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695" name="Group 694"/>
                <p:cNvGrpSpPr/>
                <p:nvPr/>
              </p:nvGrpSpPr>
              <p:grpSpPr>
                <a:xfrm>
                  <a:off x="5466410" y="2483930"/>
                  <a:ext cx="100469" cy="28574"/>
                  <a:chOff x="2756806" y="2877272"/>
                  <a:chExt cx="114300" cy="17262"/>
                </a:xfrm>
              </p:grpSpPr>
              <p:cxnSp>
                <p:nvCxnSpPr>
                  <p:cNvPr id="696" name="Straight Connector 695"/>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682" name="Group 681"/>
              <p:cNvGrpSpPr/>
              <p:nvPr/>
            </p:nvGrpSpPr>
            <p:grpSpPr>
              <a:xfrm>
                <a:off x="5327817" y="2679036"/>
                <a:ext cx="109845" cy="245281"/>
                <a:chOff x="5506719" y="2666728"/>
                <a:chExt cx="109845" cy="245281"/>
              </a:xfrm>
            </p:grpSpPr>
            <p:sp>
              <p:nvSpPr>
                <p:cNvPr id="683"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4" name="Straight Connector 683"/>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687" name="Group 686"/>
                <p:cNvGrpSpPr/>
                <p:nvPr/>
              </p:nvGrpSpPr>
              <p:grpSpPr>
                <a:xfrm>
                  <a:off x="5516095" y="2821226"/>
                  <a:ext cx="100469" cy="28574"/>
                  <a:chOff x="2756806" y="2877272"/>
                  <a:chExt cx="114300" cy="17262"/>
                </a:xfrm>
              </p:grpSpPr>
              <p:cxnSp>
                <p:nvCxnSpPr>
                  <p:cNvPr id="688" name="Straight Connector 68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01" name="Group 600"/>
            <p:cNvGrpSpPr/>
            <p:nvPr/>
          </p:nvGrpSpPr>
          <p:grpSpPr>
            <a:xfrm>
              <a:off x="1798595" y="2180795"/>
              <a:ext cx="59123" cy="338055"/>
              <a:chOff x="2137682" y="2270759"/>
              <a:chExt cx="114300" cy="653558"/>
            </a:xfrm>
          </p:grpSpPr>
          <p:grpSp>
            <p:nvGrpSpPr>
              <p:cNvPr id="655" name="Group 654"/>
              <p:cNvGrpSpPr/>
              <p:nvPr/>
            </p:nvGrpSpPr>
            <p:grpSpPr>
              <a:xfrm>
                <a:off x="2137682" y="2583049"/>
                <a:ext cx="114300" cy="341268"/>
                <a:chOff x="1899557" y="2577192"/>
                <a:chExt cx="114300" cy="341268"/>
              </a:xfrm>
            </p:grpSpPr>
            <p:sp>
              <p:nvSpPr>
                <p:cNvPr id="661" name="Rounded Rectangle 66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62" name="Straight Connector 661"/>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56" name="Group 655"/>
              <p:cNvGrpSpPr/>
              <p:nvPr/>
            </p:nvGrpSpPr>
            <p:grpSpPr>
              <a:xfrm rot="10800000">
                <a:off x="2137682" y="2270759"/>
                <a:ext cx="114300" cy="297861"/>
                <a:chOff x="1899557" y="2577192"/>
                <a:chExt cx="114300" cy="341268"/>
              </a:xfrm>
            </p:grpSpPr>
            <p:sp>
              <p:nvSpPr>
                <p:cNvPr id="657" name="Rounded Rectangle 65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58" name="Straight Connector 65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08" name="Group 507"/>
            <p:cNvGrpSpPr/>
            <p:nvPr/>
          </p:nvGrpSpPr>
          <p:grpSpPr>
            <a:xfrm>
              <a:off x="2034488" y="2180796"/>
              <a:ext cx="71087" cy="338054"/>
              <a:chOff x="2722245" y="2270761"/>
              <a:chExt cx="137432" cy="653556"/>
            </a:xfrm>
          </p:grpSpPr>
          <p:grpSp>
            <p:nvGrpSpPr>
              <p:cNvPr id="554" name="Group 553"/>
              <p:cNvGrpSpPr/>
              <p:nvPr/>
            </p:nvGrpSpPr>
            <p:grpSpPr>
              <a:xfrm>
                <a:off x="2745376" y="2583049"/>
                <a:ext cx="114301" cy="341268"/>
                <a:chOff x="1899556" y="2577192"/>
                <a:chExt cx="114301" cy="341268"/>
              </a:xfrm>
            </p:grpSpPr>
            <p:sp>
              <p:nvSpPr>
                <p:cNvPr id="594" name="Rounded Rectangle 59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5" name="Straight Connector 594"/>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55" name="Group 554"/>
              <p:cNvGrpSpPr/>
              <p:nvPr/>
            </p:nvGrpSpPr>
            <p:grpSpPr>
              <a:xfrm rot="10800000">
                <a:off x="2722245" y="2270761"/>
                <a:ext cx="129812" cy="297861"/>
                <a:chOff x="1884317" y="2577190"/>
                <a:chExt cx="129812" cy="341268"/>
              </a:xfrm>
            </p:grpSpPr>
            <p:sp>
              <p:nvSpPr>
                <p:cNvPr id="556"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91" name="Straight Connector 59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12" name="Group 411"/>
            <p:cNvGrpSpPr/>
            <p:nvPr/>
          </p:nvGrpSpPr>
          <p:grpSpPr>
            <a:xfrm>
              <a:off x="2281700" y="2208386"/>
              <a:ext cx="72073" cy="310465"/>
              <a:chOff x="3360204" y="2324100"/>
              <a:chExt cx="139337" cy="600217"/>
            </a:xfrm>
          </p:grpSpPr>
          <p:grpSp>
            <p:nvGrpSpPr>
              <p:cNvPr id="455" name="Group 454"/>
              <p:cNvGrpSpPr/>
              <p:nvPr/>
            </p:nvGrpSpPr>
            <p:grpSpPr>
              <a:xfrm>
                <a:off x="3360204" y="2575442"/>
                <a:ext cx="138626" cy="348875"/>
                <a:chOff x="3360204" y="2569615"/>
                <a:chExt cx="138626" cy="348875"/>
              </a:xfrm>
            </p:grpSpPr>
            <p:sp>
              <p:nvSpPr>
                <p:cNvPr id="495" name="Freeform 494"/>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6" name="Group 495"/>
                <p:cNvGrpSpPr/>
                <p:nvPr/>
              </p:nvGrpSpPr>
              <p:grpSpPr>
                <a:xfrm>
                  <a:off x="3360204" y="2812190"/>
                  <a:ext cx="114300" cy="27621"/>
                  <a:chOff x="2756806" y="2871517"/>
                  <a:chExt cx="114300" cy="27621"/>
                </a:xfrm>
              </p:grpSpPr>
              <p:cxnSp>
                <p:nvCxnSpPr>
                  <p:cNvPr id="505" name="Straight Connector 50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7" name="Straight Connector 5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97" name="Group 496"/>
                <p:cNvGrpSpPr/>
                <p:nvPr/>
              </p:nvGrpSpPr>
              <p:grpSpPr>
                <a:xfrm>
                  <a:off x="3360204" y="2761133"/>
                  <a:ext cx="114300" cy="27621"/>
                  <a:chOff x="2756806" y="2871517"/>
                  <a:chExt cx="114300" cy="27621"/>
                </a:xfrm>
              </p:grpSpPr>
              <p:cxnSp>
                <p:nvCxnSpPr>
                  <p:cNvPr id="502" name="Straight Connector 50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98" name="Group 497"/>
                <p:cNvGrpSpPr/>
                <p:nvPr/>
              </p:nvGrpSpPr>
              <p:grpSpPr>
                <a:xfrm>
                  <a:off x="3384530" y="2669587"/>
                  <a:ext cx="114300" cy="27621"/>
                  <a:chOff x="2756806" y="2871517"/>
                  <a:chExt cx="114300" cy="27621"/>
                </a:xfrm>
              </p:grpSpPr>
              <p:cxnSp>
                <p:nvCxnSpPr>
                  <p:cNvPr id="499" name="Straight Connector 498"/>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56" name="Group 455"/>
              <p:cNvGrpSpPr/>
              <p:nvPr/>
            </p:nvGrpSpPr>
            <p:grpSpPr>
              <a:xfrm>
                <a:off x="3385241" y="2324100"/>
                <a:ext cx="114300" cy="236220"/>
                <a:chOff x="3488111" y="2324100"/>
                <a:chExt cx="114300" cy="236220"/>
              </a:xfrm>
            </p:grpSpPr>
            <p:sp>
              <p:nvSpPr>
                <p:cNvPr id="457" name="Rounded Rectangle 456"/>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8" name="Straight Connector 457"/>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2" name="Group 11"/>
          <p:cNvGrpSpPr/>
          <p:nvPr/>
        </p:nvGrpSpPr>
        <p:grpSpPr>
          <a:xfrm>
            <a:off x="1715116" y="2564246"/>
            <a:ext cx="1306430" cy="338056"/>
            <a:chOff x="1715116" y="2180795"/>
            <a:chExt cx="1306430" cy="338056"/>
          </a:xfrm>
        </p:grpSpPr>
        <p:grpSp>
          <p:nvGrpSpPr>
            <p:cNvPr id="932" name="Group 931"/>
            <p:cNvGrpSpPr/>
            <p:nvPr/>
          </p:nvGrpSpPr>
          <p:grpSpPr>
            <a:xfrm>
              <a:off x="2455145" y="2257830"/>
              <a:ext cx="60219" cy="261020"/>
              <a:chOff x="4060100" y="2419690"/>
              <a:chExt cx="116421" cy="504627"/>
            </a:xfrm>
          </p:grpSpPr>
          <p:grpSp>
            <p:nvGrpSpPr>
              <p:cNvPr id="952" name="Group 951"/>
              <p:cNvGrpSpPr/>
              <p:nvPr/>
            </p:nvGrpSpPr>
            <p:grpSpPr>
              <a:xfrm rot="10800000">
                <a:off x="4060100" y="2419690"/>
                <a:ext cx="106897" cy="245281"/>
                <a:chOff x="1884317" y="2577190"/>
                <a:chExt cx="129812" cy="341268"/>
              </a:xfrm>
            </p:grpSpPr>
            <p:sp>
              <p:nvSpPr>
                <p:cNvPr id="95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9" name="Straight Connector 958"/>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60" name="Straight Connector 959"/>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53" name="Group 952"/>
              <p:cNvGrpSpPr/>
              <p:nvPr/>
            </p:nvGrpSpPr>
            <p:grpSpPr>
              <a:xfrm>
                <a:off x="4084516" y="2684555"/>
                <a:ext cx="92005" cy="239762"/>
                <a:chOff x="1899557" y="2577192"/>
                <a:chExt cx="114300" cy="341268"/>
              </a:xfrm>
            </p:grpSpPr>
            <p:sp>
              <p:nvSpPr>
                <p:cNvPr id="954" name="Rounded Rectangle 95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55" name="Straight Connector 95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98" name="Group 897"/>
            <p:cNvGrpSpPr/>
            <p:nvPr/>
          </p:nvGrpSpPr>
          <p:grpSpPr>
            <a:xfrm>
              <a:off x="2699674" y="2290498"/>
              <a:ext cx="68617" cy="228352"/>
              <a:chOff x="4676364" y="2482847"/>
              <a:chExt cx="132657" cy="441470"/>
            </a:xfrm>
          </p:grpSpPr>
          <p:grpSp>
            <p:nvGrpSpPr>
              <p:cNvPr id="916" name="Group 915"/>
              <p:cNvGrpSpPr/>
              <p:nvPr/>
            </p:nvGrpSpPr>
            <p:grpSpPr>
              <a:xfrm>
                <a:off x="4715393" y="2684555"/>
                <a:ext cx="93628" cy="239762"/>
                <a:chOff x="4648678" y="2697208"/>
                <a:chExt cx="93628" cy="239762"/>
              </a:xfrm>
            </p:grpSpPr>
            <p:sp>
              <p:nvSpPr>
                <p:cNvPr id="923" name="Rounded Rectangle 922"/>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24" name="Group 923"/>
                <p:cNvGrpSpPr/>
                <p:nvPr/>
              </p:nvGrpSpPr>
              <p:grpSpPr>
                <a:xfrm>
                  <a:off x="4648678" y="2803019"/>
                  <a:ext cx="93628" cy="38099"/>
                  <a:chOff x="1907858" y="2960510"/>
                  <a:chExt cx="114300" cy="39832"/>
                </a:xfrm>
              </p:grpSpPr>
              <p:cxnSp>
                <p:nvCxnSpPr>
                  <p:cNvPr id="929" name="Straight Connector 928"/>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30" name="Straight Connector 929"/>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31" name="Straight Connector 930"/>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25" name="Group 924"/>
                <p:cNvGrpSpPr/>
                <p:nvPr/>
              </p:nvGrpSpPr>
              <p:grpSpPr>
                <a:xfrm>
                  <a:off x="4648678" y="2856009"/>
                  <a:ext cx="93628" cy="38099"/>
                  <a:chOff x="1907858" y="2960510"/>
                  <a:chExt cx="114300" cy="39832"/>
                </a:xfrm>
              </p:grpSpPr>
              <p:cxnSp>
                <p:nvCxnSpPr>
                  <p:cNvPr id="926" name="Straight Connector 92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7" name="Straight Connector 92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8" name="Straight Connector 92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917" name="Group 916"/>
              <p:cNvGrpSpPr/>
              <p:nvPr/>
            </p:nvGrpSpPr>
            <p:grpSpPr>
              <a:xfrm>
                <a:off x="4676364" y="2482847"/>
                <a:ext cx="122203" cy="205147"/>
                <a:chOff x="4676364" y="2482847"/>
                <a:chExt cx="122203" cy="205147"/>
              </a:xfrm>
            </p:grpSpPr>
            <p:sp>
              <p:nvSpPr>
                <p:cNvPr id="918" name="Freeform 917"/>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19" name="Group 918"/>
                <p:cNvGrpSpPr/>
                <p:nvPr/>
              </p:nvGrpSpPr>
              <p:grpSpPr>
                <a:xfrm>
                  <a:off x="4689095" y="2536864"/>
                  <a:ext cx="75310" cy="28574"/>
                  <a:chOff x="2756806" y="2877272"/>
                  <a:chExt cx="114300" cy="17262"/>
                </a:xfrm>
              </p:grpSpPr>
              <p:cxnSp>
                <p:nvCxnSpPr>
                  <p:cNvPr id="920" name="Straight Connector 91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1" name="Straight Connector 92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22" name="Straight Connector 92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867" name="Group 866"/>
            <p:cNvGrpSpPr/>
            <p:nvPr/>
          </p:nvGrpSpPr>
          <p:grpSpPr>
            <a:xfrm>
              <a:off x="2943878" y="2258739"/>
              <a:ext cx="77668" cy="260111"/>
              <a:chOff x="5287508" y="2421447"/>
              <a:chExt cx="150154" cy="502870"/>
            </a:xfrm>
          </p:grpSpPr>
          <p:grpSp>
            <p:nvGrpSpPr>
              <p:cNvPr id="880" name="Group 879"/>
              <p:cNvGrpSpPr/>
              <p:nvPr/>
            </p:nvGrpSpPr>
            <p:grpSpPr>
              <a:xfrm>
                <a:off x="5287508" y="2421447"/>
                <a:ext cx="111047" cy="245281"/>
                <a:chOff x="5466410" y="2421447"/>
                <a:chExt cx="111047" cy="245281"/>
              </a:xfrm>
            </p:grpSpPr>
            <p:sp>
              <p:nvSpPr>
                <p:cNvPr id="890"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91" name="Straight Connector 890"/>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2" name="Straight Connector 891"/>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3" name="Straight Connector 892"/>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894" name="Group 893"/>
                <p:cNvGrpSpPr/>
                <p:nvPr/>
              </p:nvGrpSpPr>
              <p:grpSpPr>
                <a:xfrm>
                  <a:off x="5466410" y="2483930"/>
                  <a:ext cx="100469" cy="28574"/>
                  <a:chOff x="2756806" y="2877272"/>
                  <a:chExt cx="114300" cy="17262"/>
                </a:xfrm>
              </p:grpSpPr>
              <p:cxnSp>
                <p:nvCxnSpPr>
                  <p:cNvPr id="895" name="Straight Connector 89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6" name="Straight Connector 89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97" name="Straight Connector 8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81" name="Group 880"/>
              <p:cNvGrpSpPr/>
              <p:nvPr/>
            </p:nvGrpSpPr>
            <p:grpSpPr>
              <a:xfrm>
                <a:off x="5327817" y="2679036"/>
                <a:ext cx="109845" cy="245281"/>
                <a:chOff x="5506719" y="2666728"/>
                <a:chExt cx="109845" cy="245281"/>
              </a:xfrm>
            </p:grpSpPr>
            <p:sp>
              <p:nvSpPr>
                <p:cNvPr id="88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3" name="Straight Connector 882"/>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4" name="Straight Connector 883"/>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5" name="Straight Connector 884"/>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886" name="Group 885"/>
                <p:cNvGrpSpPr/>
                <p:nvPr/>
              </p:nvGrpSpPr>
              <p:grpSpPr>
                <a:xfrm>
                  <a:off x="5516095" y="2821226"/>
                  <a:ext cx="100469" cy="28574"/>
                  <a:chOff x="2756806" y="2877272"/>
                  <a:chExt cx="114300" cy="17262"/>
                </a:xfrm>
              </p:grpSpPr>
              <p:cxnSp>
                <p:nvCxnSpPr>
                  <p:cNvPr id="887" name="Straight Connector 88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8" name="Straight Connector 88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89" name="Straight Connector 88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832" name="Group 831"/>
            <p:cNvGrpSpPr/>
            <p:nvPr/>
          </p:nvGrpSpPr>
          <p:grpSpPr>
            <a:xfrm>
              <a:off x="1715116" y="2180795"/>
              <a:ext cx="59123" cy="338055"/>
              <a:chOff x="2137682" y="2270759"/>
              <a:chExt cx="114300" cy="653558"/>
            </a:xfrm>
          </p:grpSpPr>
          <p:grpSp>
            <p:nvGrpSpPr>
              <p:cNvPr id="854" name="Group 853"/>
              <p:cNvGrpSpPr/>
              <p:nvPr/>
            </p:nvGrpSpPr>
            <p:grpSpPr>
              <a:xfrm>
                <a:off x="2137682" y="2583049"/>
                <a:ext cx="114300" cy="341268"/>
                <a:chOff x="1899557" y="2577192"/>
                <a:chExt cx="114300" cy="341268"/>
              </a:xfrm>
            </p:grpSpPr>
            <p:sp>
              <p:nvSpPr>
                <p:cNvPr id="860" name="Rounded Rectangle 85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61" name="Straight Connector 860"/>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2" name="Straight Connector 861"/>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3" name="Straight Connector 862"/>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864" name="Straight Connector 86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5" name="Straight Connector 86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6" name="Straight Connector 86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55" name="Group 854"/>
              <p:cNvGrpSpPr/>
              <p:nvPr/>
            </p:nvGrpSpPr>
            <p:grpSpPr>
              <a:xfrm rot="10800000">
                <a:off x="2137682" y="2270759"/>
                <a:ext cx="114300" cy="297861"/>
                <a:chOff x="1899557" y="2577192"/>
                <a:chExt cx="114300" cy="341268"/>
              </a:xfrm>
            </p:grpSpPr>
            <p:sp>
              <p:nvSpPr>
                <p:cNvPr id="856" name="Rounded Rectangle 85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7" name="Straight Connector 85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58" name="Straight Connector 857"/>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59" name="Straight Connector 858"/>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04" name="Group 803"/>
            <p:cNvGrpSpPr/>
            <p:nvPr/>
          </p:nvGrpSpPr>
          <p:grpSpPr>
            <a:xfrm>
              <a:off x="1951009" y="2180796"/>
              <a:ext cx="71087" cy="338054"/>
              <a:chOff x="2722245" y="2270761"/>
              <a:chExt cx="137432" cy="653556"/>
            </a:xfrm>
          </p:grpSpPr>
          <p:grpSp>
            <p:nvGrpSpPr>
              <p:cNvPr id="819" name="Group 818"/>
              <p:cNvGrpSpPr/>
              <p:nvPr/>
            </p:nvGrpSpPr>
            <p:grpSpPr>
              <a:xfrm>
                <a:off x="2745376" y="2583049"/>
                <a:ext cx="114301" cy="341268"/>
                <a:chOff x="1899556" y="2577192"/>
                <a:chExt cx="114301" cy="341268"/>
              </a:xfrm>
            </p:grpSpPr>
            <p:sp>
              <p:nvSpPr>
                <p:cNvPr id="825" name="Rounded Rectangle 8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6" name="Straight Connector 825"/>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7" name="Straight Connector 826"/>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8" name="Straight Connector 827"/>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829" name="Straight Connector 828"/>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30" name="Straight Connector 829"/>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31" name="Straight Connector 830"/>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20" name="Group 819"/>
              <p:cNvGrpSpPr/>
              <p:nvPr/>
            </p:nvGrpSpPr>
            <p:grpSpPr>
              <a:xfrm rot="10800000">
                <a:off x="2722245" y="2270761"/>
                <a:ext cx="129812" cy="297861"/>
                <a:chOff x="1884317" y="2577190"/>
                <a:chExt cx="129812" cy="341268"/>
              </a:xfrm>
            </p:grpSpPr>
            <p:sp>
              <p:nvSpPr>
                <p:cNvPr id="821"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22" name="Straight Connector 82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3" name="Straight Connector 822"/>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24" name="Straight Connector 823"/>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70" name="Group 769"/>
            <p:cNvGrpSpPr/>
            <p:nvPr/>
          </p:nvGrpSpPr>
          <p:grpSpPr>
            <a:xfrm>
              <a:off x="2198221" y="2208386"/>
              <a:ext cx="72073" cy="310465"/>
              <a:chOff x="3360204" y="2324100"/>
              <a:chExt cx="139337" cy="600217"/>
            </a:xfrm>
          </p:grpSpPr>
          <p:grpSp>
            <p:nvGrpSpPr>
              <p:cNvPr id="785" name="Group 784"/>
              <p:cNvGrpSpPr/>
              <p:nvPr/>
            </p:nvGrpSpPr>
            <p:grpSpPr>
              <a:xfrm>
                <a:off x="3360204" y="2575442"/>
                <a:ext cx="138626" cy="348875"/>
                <a:chOff x="3360204" y="2569615"/>
                <a:chExt cx="138626" cy="348875"/>
              </a:xfrm>
            </p:grpSpPr>
            <p:sp>
              <p:nvSpPr>
                <p:cNvPr id="791" name="Freeform 790"/>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92" name="Group 791"/>
                <p:cNvGrpSpPr/>
                <p:nvPr/>
              </p:nvGrpSpPr>
              <p:grpSpPr>
                <a:xfrm>
                  <a:off x="3360204" y="2812190"/>
                  <a:ext cx="114300" cy="27621"/>
                  <a:chOff x="2756806" y="2871517"/>
                  <a:chExt cx="114300" cy="27621"/>
                </a:xfrm>
              </p:grpSpPr>
              <p:cxnSp>
                <p:nvCxnSpPr>
                  <p:cNvPr id="801" name="Straight Connector 800"/>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2" name="Straight Connector 801"/>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3" name="Straight Connector 80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93" name="Group 792"/>
                <p:cNvGrpSpPr/>
                <p:nvPr/>
              </p:nvGrpSpPr>
              <p:grpSpPr>
                <a:xfrm>
                  <a:off x="3360204" y="2761133"/>
                  <a:ext cx="114300" cy="27621"/>
                  <a:chOff x="2756806" y="2871517"/>
                  <a:chExt cx="114300" cy="27621"/>
                </a:xfrm>
              </p:grpSpPr>
              <p:cxnSp>
                <p:nvCxnSpPr>
                  <p:cNvPr id="798" name="Straight Connector 7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9" name="Straight Connector 7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0" name="Straight Connector 7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794" name="Group 793"/>
                <p:cNvGrpSpPr/>
                <p:nvPr/>
              </p:nvGrpSpPr>
              <p:grpSpPr>
                <a:xfrm>
                  <a:off x="3384530" y="2669587"/>
                  <a:ext cx="114300" cy="27621"/>
                  <a:chOff x="2756806" y="2871517"/>
                  <a:chExt cx="114300" cy="27621"/>
                </a:xfrm>
              </p:grpSpPr>
              <p:cxnSp>
                <p:nvCxnSpPr>
                  <p:cNvPr id="795" name="Straight Connector 7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6" name="Straight Connector 7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7" name="Straight Connector 7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786" name="Group 785"/>
              <p:cNvGrpSpPr/>
              <p:nvPr/>
            </p:nvGrpSpPr>
            <p:grpSpPr>
              <a:xfrm>
                <a:off x="3385241" y="2324100"/>
                <a:ext cx="114300" cy="236220"/>
                <a:chOff x="3488111" y="2324100"/>
                <a:chExt cx="114300" cy="236220"/>
              </a:xfrm>
            </p:grpSpPr>
            <p:sp>
              <p:nvSpPr>
                <p:cNvPr id="787" name="Rounded Rectangle 786"/>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88" name="Straight Connector 787"/>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89" name="Straight Connector 788"/>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90" name="Straight Connector 789"/>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sp>
        <p:nvSpPr>
          <p:cNvPr id="962" name="Oval 961"/>
          <p:cNvSpPr/>
          <p:nvPr/>
        </p:nvSpPr>
        <p:spPr>
          <a:xfrm>
            <a:off x="5881866" y="1622398"/>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3" name="Flowchart: Delay 633"/>
          <p:cNvSpPr/>
          <p:nvPr/>
        </p:nvSpPr>
        <p:spPr>
          <a:xfrm>
            <a:off x="6852525" y="1621884"/>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4" name="Flowchart: Delay 633"/>
          <p:cNvSpPr/>
          <p:nvPr/>
        </p:nvSpPr>
        <p:spPr>
          <a:xfrm flipH="1">
            <a:off x="4698466" y="1621884"/>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5" name="Oval 964"/>
          <p:cNvSpPr/>
          <p:nvPr/>
        </p:nvSpPr>
        <p:spPr>
          <a:xfrm>
            <a:off x="7061164" y="1622398"/>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6" name="Oval 965"/>
          <p:cNvSpPr/>
          <p:nvPr/>
        </p:nvSpPr>
        <p:spPr>
          <a:xfrm>
            <a:off x="4698466" y="1622398"/>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61" name="TextBox 1760"/>
          <p:cNvSpPr txBox="1"/>
          <p:nvPr/>
        </p:nvSpPr>
        <p:spPr>
          <a:xfrm>
            <a:off x="552856" y="3465481"/>
            <a:ext cx="3311804" cy="830997"/>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dirty="0"/>
              <a:t>Tragopogon </a:t>
            </a:r>
            <a:r>
              <a:rPr lang="en-US" dirty="0" smtClean="0"/>
              <a:t>pratensis</a:t>
            </a:r>
          </a:p>
          <a:p>
            <a:pPr algn="ctr"/>
            <a:r>
              <a:rPr lang="en-US" i="0" dirty="0" smtClean="0"/>
              <a:t>2N = 12</a:t>
            </a:r>
            <a:endParaRPr lang="en-US" i="0" dirty="0"/>
          </a:p>
        </p:txBody>
      </p:sp>
      <p:sp>
        <p:nvSpPr>
          <p:cNvPr id="1762" name="TextBox 1761"/>
          <p:cNvSpPr txBox="1"/>
          <p:nvPr/>
        </p:nvSpPr>
        <p:spPr>
          <a:xfrm>
            <a:off x="5444143" y="3465480"/>
            <a:ext cx="2920287" cy="830997"/>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atin typeface="Franklin Gothic Heavy" panose="020B0903020102020204" pitchFamily="34" charset="0"/>
              </a:defRPr>
            </a:lvl1pPr>
          </a:lstStyle>
          <a:p>
            <a:pPr algn="ctr"/>
            <a:r>
              <a:rPr lang="en-US" dirty="0">
                <a:ln w="6350">
                  <a:solidFill>
                    <a:schemeClr val="bg1"/>
                  </a:solidFill>
                </a:ln>
              </a:rPr>
              <a:t>Tragopogon </a:t>
            </a:r>
            <a:r>
              <a:rPr lang="en-US" dirty="0" smtClean="0">
                <a:ln w="6350">
                  <a:solidFill>
                    <a:schemeClr val="bg1"/>
                  </a:solidFill>
                </a:ln>
              </a:rPr>
              <a:t>dubius</a:t>
            </a:r>
            <a:br>
              <a:rPr lang="en-US" dirty="0" smtClean="0">
                <a:ln w="6350">
                  <a:solidFill>
                    <a:schemeClr val="bg1"/>
                  </a:solidFill>
                </a:ln>
              </a:rPr>
            </a:br>
            <a:r>
              <a:rPr lang="en-US" i="0" dirty="0" smtClean="0">
                <a:ln w="6350">
                  <a:solidFill>
                    <a:schemeClr val="bg1"/>
                  </a:solidFill>
                </a:ln>
              </a:rPr>
              <a:t>2N=12</a:t>
            </a:r>
            <a:endParaRPr lang="en-US" dirty="0">
              <a:ln w="6350">
                <a:solidFill>
                  <a:schemeClr val="bg1"/>
                </a:solidFill>
              </a:ln>
            </a:endParaRPr>
          </a:p>
        </p:txBody>
      </p:sp>
      <p:sp>
        <p:nvSpPr>
          <p:cNvPr id="2161" name="Oval 2160"/>
          <p:cNvSpPr/>
          <p:nvPr/>
        </p:nvSpPr>
        <p:spPr>
          <a:xfrm>
            <a:off x="4697366" y="1622398"/>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8" name="Oval 2557"/>
          <p:cNvSpPr/>
          <p:nvPr/>
        </p:nvSpPr>
        <p:spPr>
          <a:xfrm>
            <a:off x="2562821" y="1618745"/>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p:cNvGrpSpPr/>
          <p:nvPr/>
        </p:nvGrpSpPr>
        <p:grpSpPr>
          <a:xfrm>
            <a:off x="2867469" y="2180795"/>
            <a:ext cx="1407439" cy="338056"/>
            <a:chOff x="2867469" y="2180795"/>
            <a:chExt cx="1407439" cy="338056"/>
          </a:xfrm>
        </p:grpSpPr>
        <p:grpSp>
          <p:nvGrpSpPr>
            <p:cNvPr id="3" name="Group 2"/>
            <p:cNvGrpSpPr/>
            <p:nvPr/>
          </p:nvGrpSpPr>
          <p:grpSpPr>
            <a:xfrm>
              <a:off x="2867469" y="2180795"/>
              <a:ext cx="1306430" cy="338056"/>
              <a:chOff x="2867469" y="2180795"/>
              <a:chExt cx="1306430" cy="338056"/>
            </a:xfrm>
          </p:grpSpPr>
          <p:grpSp>
            <p:nvGrpSpPr>
              <p:cNvPr id="2330" name="Group 2329"/>
              <p:cNvGrpSpPr/>
              <p:nvPr/>
            </p:nvGrpSpPr>
            <p:grpSpPr>
              <a:xfrm>
                <a:off x="3607498" y="2257830"/>
                <a:ext cx="60219" cy="261020"/>
                <a:chOff x="4060100" y="2419690"/>
                <a:chExt cx="116421" cy="504627"/>
              </a:xfrm>
            </p:grpSpPr>
            <p:grpSp>
              <p:nvGrpSpPr>
                <p:cNvPr id="2350" name="Group 2349"/>
                <p:cNvGrpSpPr/>
                <p:nvPr/>
              </p:nvGrpSpPr>
              <p:grpSpPr>
                <a:xfrm rot="10800000">
                  <a:off x="4060100" y="2419690"/>
                  <a:ext cx="106897" cy="245281"/>
                  <a:chOff x="1884317" y="2577190"/>
                  <a:chExt cx="129812" cy="341268"/>
                </a:xfrm>
              </p:grpSpPr>
              <p:sp>
                <p:nvSpPr>
                  <p:cNvPr id="2356"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57" name="Straight Connector 235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8" name="Straight Connector 2357"/>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9" name="Straight Connector 2358"/>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51" name="Group 2350"/>
                <p:cNvGrpSpPr/>
                <p:nvPr/>
              </p:nvGrpSpPr>
              <p:grpSpPr>
                <a:xfrm>
                  <a:off x="4084516" y="2684555"/>
                  <a:ext cx="92005" cy="239762"/>
                  <a:chOff x="1899557" y="2577192"/>
                  <a:chExt cx="114300" cy="341268"/>
                </a:xfrm>
              </p:grpSpPr>
              <p:sp>
                <p:nvSpPr>
                  <p:cNvPr id="2352" name="Rounded Rectangle 2351"/>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53" name="Straight Connector 2352"/>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4" name="Straight Connector 2353"/>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5" name="Straight Connector 2354"/>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96" name="Group 2295"/>
              <p:cNvGrpSpPr/>
              <p:nvPr/>
            </p:nvGrpSpPr>
            <p:grpSpPr>
              <a:xfrm>
                <a:off x="3852027" y="2290498"/>
                <a:ext cx="68617" cy="228352"/>
                <a:chOff x="4676364" y="2482847"/>
                <a:chExt cx="132657" cy="441470"/>
              </a:xfrm>
            </p:grpSpPr>
            <p:grpSp>
              <p:nvGrpSpPr>
                <p:cNvPr id="2314" name="Group 2313"/>
                <p:cNvGrpSpPr/>
                <p:nvPr/>
              </p:nvGrpSpPr>
              <p:grpSpPr>
                <a:xfrm>
                  <a:off x="4715393" y="2684555"/>
                  <a:ext cx="93628" cy="239762"/>
                  <a:chOff x="4648678" y="2697208"/>
                  <a:chExt cx="93628" cy="239762"/>
                </a:xfrm>
              </p:grpSpPr>
              <p:sp>
                <p:nvSpPr>
                  <p:cNvPr id="2321" name="Rounded Rectangle 2320"/>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22" name="Group 2321"/>
                  <p:cNvGrpSpPr/>
                  <p:nvPr/>
                </p:nvGrpSpPr>
                <p:grpSpPr>
                  <a:xfrm>
                    <a:off x="4648678" y="2803019"/>
                    <a:ext cx="93628" cy="38099"/>
                    <a:chOff x="1907858" y="2960510"/>
                    <a:chExt cx="114300" cy="39832"/>
                  </a:xfrm>
                </p:grpSpPr>
                <p:cxnSp>
                  <p:nvCxnSpPr>
                    <p:cNvPr id="2327" name="Straight Connector 2326"/>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8" name="Straight Connector 2327"/>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9" name="Straight Connector 2328"/>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23" name="Group 2322"/>
                  <p:cNvGrpSpPr/>
                  <p:nvPr/>
                </p:nvGrpSpPr>
                <p:grpSpPr>
                  <a:xfrm>
                    <a:off x="4648678" y="2856009"/>
                    <a:ext cx="93628" cy="38099"/>
                    <a:chOff x="1907858" y="2960510"/>
                    <a:chExt cx="114300" cy="39832"/>
                  </a:xfrm>
                </p:grpSpPr>
                <p:cxnSp>
                  <p:nvCxnSpPr>
                    <p:cNvPr id="2324" name="Straight Connector 2323"/>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5" name="Straight Connector 2324"/>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6" name="Straight Connector 2325"/>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15" name="Group 2314"/>
                <p:cNvGrpSpPr/>
                <p:nvPr/>
              </p:nvGrpSpPr>
              <p:grpSpPr>
                <a:xfrm>
                  <a:off x="4676364" y="2482847"/>
                  <a:ext cx="122203" cy="205147"/>
                  <a:chOff x="4676364" y="2482847"/>
                  <a:chExt cx="122203" cy="205147"/>
                </a:xfrm>
              </p:grpSpPr>
              <p:sp>
                <p:nvSpPr>
                  <p:cNvPr id="2316" name="Freeform 2315"/>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17" name="Group 2316"/>
                  <p:cNvGrpSpPr/>
                  <p:nvPr/>
                </p:nvGrpSpPr>
                <p:grpSpPr>
                  <a:xfrm>
                    <a:off x="4689095" y="2536864"/>
                    <a:ext cx="75310" cy="28574"/>
                    <a:chOff x="2756806" y="2877272"/>
                    <a:chExt cx="114300" cy="17262"/>
                  </a:xfrm>
                </p:grpSpPr>
                <p:cxnSp>
                  <p:nvCxnSpPr>
                    <p:cNvPr id="2318" name="Straight Connector 231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19" name="Straight Connector 231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0" name="Straight Connector 231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265" name="Group 2264"/>
              <p:cNvGrpSpPr/>
              <p:nvPr/>
            </p:nvGrpSpPr>
            <p:grpSpPr>
              <a:xfrm>
                <a:off x="4096231" y="2258739"/>
                <a:ext cx="77668" cy="260111"/>
                <a:chOff x="5287508" y="2421447"/>
                <a:chExt cx="150154" cy="502870"/>
              </a:xfrm>
            </p:grpSpPr>
            <p:grpSp>
              <p:nvGrpSpPr>
                <p:cNvPr id="2278" name="Group 2277"/>
                <p:cNvGrpSpPr/>
                <p:nvPr/>
              </p:nvGrpSpPr>
              <p:grpSpPr>
                <a:xfrm>
                  <a:off x="5287508" y="2421447"/>
                  <a:ext cx="111047" cy="245281"/>
                  <a:chOff x="5466410" y="2421447"/>
                  <a:chExt cx="111047" cy="245281"/>
                </a:xfrm>
              </p:grpSpPr>
              <p:sp>
                <p:nvSpPr>
                  <p:cNvPr id="2288"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89" name="Straight Connector 2288"/>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0" name="Straight Connector 2289"/>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1" name="Straight Connector 2290"/>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292" name="Group 2291"/>
                  <p:cNvGrpSpPr/>
                  <p:nvPr/>
                </p:nvGrpSpPr>
                <p:grpSpPr>
                  <a:xfrm>
                    <a:off x="5466410" y="2483930"/>
                    <a:ext cx="100469" cy="28574"/>
                    <a:chOff x="2756806" y="2877272"/>
                    <a:chExt cx="114300" cy="17262"/>
                  </a:xfrm>
                </p:grpSpPr>
                <p:cxnSp>
                  <p:nvCxnSpPr>
                    <p:cNvPr id="2293" name="Straight Connector 2292"/>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4" name="Straight Connector 2293"/>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5" name="Straight Connector 2294"/>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79" name="Group 2278"/>
                <p:cNvGrpSpPr/>
                <p:nvPr/>
              </p:nvGrpSpPr>
              <p:grpSpPr>
                <a:xfrm>
                  <a:off x="5327817" y="2679036"/>
                  <a:ext cx="109845" cy="245281"/>
                  <a:chOff x="5506719" y="2666728"/>
                  <a:chExt cx="109845" cy="245281"/>
                </a:xfrm>
              </p:grpSpPr>
              <p:sp>
                <p:nvSpPr>
                  <p:cNvPr id="228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81" name="Straight Connector 2280"/>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2" name="Straight Connector 2281"/>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3" name="Straight Connector 2282"/>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284" name="Group 2283"/>
                  <p:cNvGrpSpPr/>
                  <p:nvPr/>
                </p:nvGrpSpPr>
                <p:grpSpPr>
                  <a:xfrm>
                    <a:off x="5516095" y="2821226"/>
                    <a:ext cx="100469" cy="28574"/>
                    <a:chOff x="2756806" y="2877272"/>
                    <a:chExt cx="114300" cy="17262"/>
                  </a:xfrm>
                </p:grpSpPr>
                <p:cxnSp>
                  <p:nvCxnSpPr>
                    <p:cNvPr id="2285" name="Straight Connector 228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6" name="Straight Connector 228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7" name="Straight Connector 228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231" name="Group 2230"/>
              <p:cNvGrpSpPr/>
              <p:nvPr/>
            </p:nvGrpSpPr>
            <p:grpSpPr>
              <a:xfrm>
                <a:off x="2867469" y="2180795"/>
                <a:ext cx="59123" cy="338055"/>
                <a:chOff x="2137682" y="2270759"/>
                <a:chExt cx="114300" cy="653558"/>
              </a:xfrm>
            </p:grpSpPr>
            <p:grpSp>
              <p:nvGrpSpPr>
                <p:cNvPr id="2252" name="Group 2251"/>
                <p:cNvGrpSpPr/>
                <p:nvPr/>
              </p:nvGrpSpPr>
              <p:grpSpPr>
                <a:xfrm>
                  <a:off x="2137682" y="2583049"/>
                  <a:ext cx="114300" cy="341268"/>
                  <a:chOff x="1899557" y="2577192"/>
                  <a:chExt cx="114300" cy="341268"/>
                </a:xfrm>
              </p:grpSpPr>
              <p:sp>
                <p:nvSpPr>
                  <p:cNvPr id="2258" name="Rounded Rectangle 2257"/>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59" name="Straight Connector 2258"/>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0" name="Straight Connector 2259"/>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1" name="Straight Connector 2260"/>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262" name="Straight Connector 226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3" name="Straight Connector 2262"/>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4" name="Straight Connector 2263"/>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253" name="Group 2252"/>
                <p:cNvGrpSpPr/>
                <p:nvPr/>
              </p:nvGrpSpPr>
              <p:grpSpPr>
                <a:xfrm rot="10800000">
                  <a:off x="2137682" y="2270759"/>
                  <a:ext cx="114300" cy="297861"/>
                  <a:chOff x="1899557" y="2577192"/>
                  <a:chExt cx="114300" cy="341268"/>
                </a:xfrm>
              </p:grpSpPr>
              <p:sp>
                <p:nvSpPr>
                  <p:cNvPr id="2254" name="Rounded Rectangle 225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55" name="Straight Connector 225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56" name="Straight Connector 225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57" name="Straight Connector 225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03" name="Group 2202"/>
              <p:cNvGrpSpPr/>
              <p:nvPr/>
            </p:nvGrpSpPr>
            <p:grpSpPr>
              <a:xfrm>
                <a:off x="3103362" y="2180796"/>
                <a:ext cx="71087" cy="338054"/>
                <a:chOff x="2722245" y="2270761"/>
                <a:chExt cx="137432" cy="653556"/>
              </a:xfrm>
            </p:grpSpPr>
            <p:grpSp>
              <p:nvGrpSpPr>
                <p:cNvPr id="2218" name="Group 2217"/>
                <p:cNvGrpSpPr/>
                <p:nvPr/>
              </p:nvGrpSpPr>
              <p:grpSpPr>
                <a:xfrm>
                  <a:off x="2745376" y="2583049"/>
                  <a:ext cx="114301" cy="341268"/>
                  <a:chOff x="1899556" y="2577192"/>
                  <a:chExt cx="114301" cy="341268"/>
                </a:xfrm>
              </p:grpSpPr>
              <p:sp>
                <p:nvSpPr>
                  <p:cNvPr id="2224" name="Rounded Rectangle 222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25" name="Straight Connector 2224"/>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6" name="Straight Connector 2225"/>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7" name="Straight Connector 2226"/>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228" name="Straight Connector 2227"/>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9" name="Straight Connector 2228"/>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30" name="Straight Connector 2229"/>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219" name="Group 2218"/>
                <p:cNvGrpSpPr/>
                <p:nvPr/>
              </p:nvGrpSpPr>
              <p:grpSpPr>
                <a:xfrm rot="10800000">
                  <a:off x="2722245" y="2270761"/>
                  <a:ext cx="129812" cy="297861"/>
                  <a:chOff x="1884317" y="2577190"/>
                  <a:chExt cx="129812" cy="341268"/>
                </a:xfrm>
              </p:grpSpPr>
              <p:sp>
                <p:nvSpPr>
                  <p:cNvPr id="222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21" name="Straight Connector 222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2" name="Straight Connector 2221"/>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3" name="Straight Connector 2222"/>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69" name="Group 2168"/>
              <p:cNvGrpSpPr/>
              <p:nvPr/>
            </p:nvGrpSpPr>
            <p:grpSpPr>
              <a:xfrm>
                <a:off x="3350574" y="2208386"/>
                <a:ext cx="72073" cy="310465"/>
                <a:chOff x="3360204" y="2324100"/>
                <a:chExt cx="139337" cy="600217"/>
              </a:xfrm>
            </p:grpSpPr>
            <p:grpSp>
              <p:nvGrpSpPr>
                <p:cNvPr id="2184" name="Group 2183"/>
                <p:cNvGrpSpPr/>
                <p:nvPr/>
              </p:nvGrpSpPr>
              <p:grpSpPr>
                <a:xfrm>
                  <a:off x="3360204" y="2575442"/>
                  <a:ext cx="138626" cy="348875"/>
                  <a:chOff x="3360204" y="2569615"/>
                  <a:chExt cx="138626" cy="348875"/>
                </a:xfrm>
              </p:grpSpPr>
              <p:sp>
                <p:nvSpPr>
                  <p:cNvPr id="2190" name="Freeform 218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91" name="Group 2190"/>
                  <p:cNvGrpSpPr/>
                  <p:nvPr/>
                </p:nvGrpSpPr>
                <p:grpSpPr>
                  <a:xfrm>
                    <a:off x="3360204" y="2812190"/>
                    <a:ext cx="114300" cy="27621"/>
                    <a:chOff x="2756806" y="2871517"/>
                    <a:chExt cx="114300" cy="27621"/>
                  </a:xfrm>
                </p:grpSpPr>
                <p:cxnSp>
                  <p:nvCxnSpPr>
                    <p:cNvPr id="2200" name="Straight Connector 219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01" name="Straight Connector 220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02" name="Straight Connector 220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92" name="Group 2191"/>
                  <p:cNvGrpSpPr/>
                  <p:nvPr/>
                </p:nvGrpSpPr>
                <p:grpSpPr>
                  <a:xfrm>
                    <a:off x="3360204" y="2761133"/>
                    <a:ext cx="114300" cy="27621"/>
                    <a:chOff x="2756806" y="2871517"/>
                    <a:chExt cx="114300" cy="27621"/>
                  </a:xfrm>
                </p:grpSpPr>
                <p:cxnSp>
                  <p:nvCxnSpPr>
                    <p:cNvPr id="2197" name="Straight Connector 2196"/>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8" name="Straight Connector 2197"/>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9" name="Straight Connector 219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93" name="Group 2192"/>
                  <p:cNvGrpSpPr/>
                  <p:nvPr/>
                </p:nvGrpSpPr>
                <p:grpSpPr>
                  <a:xfrm>
                    <a:off x="3384530" y="2669587"/>
                    <a:ext cx="114300" cy="27621"/>
                    <a:chOff x="2756806" y="2871517"/>
                    <a:chExt cx="114300" cy="27621"/>
                  </a:xfrm>
                </p:grpSpPr>
                <p:cxnSp>
                  <p:nvCxnSpPr>
                    <p:cNvPr id="2194" name="Straight Connector 2193"/>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5" name="Straight Connector 2194"/>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6" name="Straight Connector 219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85" name="Group 2184"/>
                <p:cNvGrpSpPr/>
                <p:nvPr/>
              </p:nvGrpSpPr>
              <p:grpSpPr>
                <a:xfrm>
                  <a:off x="3385241" y="2324100"/>
                  <a:ext cx="114300" cy="236220"/>
                  <a:chOff x="3488111" y="2324100"/>
                  <a:chExt cx="114300" cy="236220"/>
                </a:xfrm>
              </p:grpSpPr>
              <p:sp>
                <p:nvSpPr>
                  <p:cNvPr id="2186" name="Rounded Rectangle 2185"/>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87" name="Straight Connector 2186"/>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88" name="Straight Connector 2187"/>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89" name="Straight Connector 2188"/>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 name="Group 3"/>
            <p:cNvGrpSpPr/>
            <p:nvPr/>
          </p:nvGrpSpPr>
          <p:grpSpPr>
            <a:xfrm>
              <a:off x="2968478" y="2180795"/>
              <a:ext cx="1306430" cy="338056"/>
              <a:chOff x="2968478" y="2180795"/>
              <a:chExt cx="1306430" cy="338056"/>
            </a:xfrm>
          </p:grpSpPr>
          <p:grpSp>
            <p:nvGrpSpPr>
              <p:cNvPr id="2528" name="Group 2527"/>
              <p:cNvGrpSpPr/>
              <p:nvPr/>
            </p:nvGrpSpPr>
            <p:grpSpPr>
              <a:xfrm>
                <a:off x="3708507" y="2257830"/>
                <a:ext cx="60219" cy="261020"/>
                <a:chOff x="4060100" y="2419690"/>
                <a:chExt cx="116421" cy="504627"/>
              </a:xfrm>
            </p:grpSpPr>
            <p:grpSp>
              <p:nvGrpSpPr>
                <p:cNvPr id="2548" name="Group 2547"/>
                <p:cNvGrpSpPr/>
                <p:nvPr/>
              </p:nvGrpSpPr>
              <p:grpSpPr>
                <a:xfrm rot="10800000">
                  <a:off x="4060100" y="2419690"/>
                  <a:ext cx="106897" cy="245281"/>
                  <a:chOff x="1884317" y="2577190"/>
                  <a:chExt cx="129812" cy="341268"/>
                </a:xfrm>
              </p:grpSpPr>
              <p:sp>
                <p:nvSpPr>
                  <p:cNvPr id="2554"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55" name="Straight Connector 255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56" name="Straight Connector 2555"/>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57" name="Straight Connector 2556"/>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549" name="Group 2548"/>
                <p:cNvGrpSpPr/>
                <p:nvPr/>
              </p:nvGrpSpPr>
              <p:grpSpPr>
                <a:xfrm>
                  <a:off x="4084516" y="2684555"/>
                  <a:ext cx="92005" cy="239762"/>
                  <a:chOff x="1899557" y="2577192"/>
                  <a:chExt cx="114300" cy="341268"/>
                </a:xfrm>
              </p:grpSpPr>
              <p:sp>
                <p:nvSpPr>
                  <p:cNvPr id="2550" name="Rounded Rectangle 254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51" name="Straight Connector 255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52" name="Straight Connector 255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53" name="Straight Connector 255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494" name="Group 2493"/>
              <p:cNvGrpSpPr/>
              <p:nvPr/>
            </p:nvGrpSpPr>
            <p:grpSpPr>
              <a:xfrm>
                <a:off x="3953036" y="2290498"/>
                <a:ext cx="68617" cy="228352"/>
                <a:chOff x="4676364" y="2482847"/>
                <a:chExt cx="132657" cy="441470"/>
              </a:xfrm>
            </p:grpSpPr>
            <p:grpSp>
              <p:nvGrpSpPr>
                <p:cNvPr id="2512" name="Group 2511"/>
                <p:cNvGrpSpPr/>
                <p:nvPr/>
              </p:nvGrpSpPr>
              <p:grpSpPr>
                <a:xfrm>
                  <a:off x="4715393" y="2684555"/>
                  <a:ext cx="93628" cy="239762"/>
                  <a:chOff x="4648678" y="2697208"/>
                  <a:chExt cx="93628" cy="239762"/>
                </a:xfrm>
              </p:grpSpPr>
              <p:sp>
                <p:nvSpPr>
                  <p:cNvPr id="2519" name="Rounded Rectangle 2518"/>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20" name="Group 2519"/>
                  <p:cNvGrpSpPr/>
                  <p:nvPr/>
                </p:nvGrpSpPr>
                <p:grpSpPr>
                  <a:xfrm>
                    <a:off x="4648678" y="2803019"/>
                    <a:ext cx="93628" cy="38099"/>
                    <a:chOff x="1907858" y="2960510"/>
                    <a:chExt cx="114300" cy="39832"/>
                  </a:xfrm>
                </p:grpSpPr>
                <p:cxnSp>
                  <p:nvCxnSpPr>
                    <p:cNvPr id="2525" name="Straight Connector 2524"/>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26" name="Straight Connector 2525"/>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27" name="Straight Connector 2526"/>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521" name="Group 2520"/>
                  <p:cNvGrpSpPr/>
                  <p:nvPr/>
                </p:nvGrpSpPr>
                <p:grpSpPr>
                  <a:xfrm>
                    <a:off x="4648678" y="2856009"/>
                    <a:ext cx="93628" cy="38099"/>
                    <a:chOff x="1907858" y="2960510"/>
                    <a:chExt cx="114300" cy="39832"/>
                  </a:xfrm>
                </p:grpSpPr>
                <p:cxnSp>
                  <p:nvCxnSpPr>
                    <p:cNvPr id="2522" name="Straight Connector 2521"/>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23" name="Straight Connector 2522"/>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24" name="Straight Connector 2523"/>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513" name="Group 2512"/>
                <p:cNvGrpSpPr/>
                <p:nvPr/>
              </p:nvGrpSpPr>
              <p:grpSpPr>
                <a:xfrm>
                  <a:off x="4676364" y="2482847"/>
                  <a:ext cx="122203" cy="205147"/>
                  <a:chOff x="4676364" y="2482847"/>
                  <a:chExt cx="122203" cy="205147"/>
                </a:xfrm>
              </p:grpSpPr>
              <p:sp>
                <p:nvSpPr>
                  <p:cNvPr id="2514" name="Freeform 2513"/>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15" name="Group 2514"/>
                  <p:cNvGrpSpPr/>
                  <p:nvPr/>
                </p:nvGrpSpPr>
                <p:grpSpPr>
                  <a:xfrm>
                    <a:off x="4689095" y="2536864"/>
                    <a:ext cx="75310" cy="28574"/>
                    <a:chOff x="2756806" y="2877272"/>
                    <a:chExt cx="114300" cy="17262"/>
                  </a:xfrm>
                </p:grpSpPr>
                <p:cxnSp>
                  <p:nvCxnSpPr>
                    <p:cNvPr id="2516" name="Straight Connector 2515"/>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17" name="Straight Connector 2516"/>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18" name="Straight Connector 2517"/>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463" name="Group 2462"/>
              <p:cNvGrpSpPr/>
              <p:nvPr/>
            </p:nvGrpSpPr>
            <p:grpSpPr>
              <a:xfrm>
                <a:off x="4197240" y="2258739"/>
                <a:ext cx="77668" cy="260111"/>
                <a:chOff x="5287508" y="2421447"/>
                <a:chExt cx="150154" cy="502870"/>
              </a:xfrm>
            </p:grpSpPr>
            <p:grpSp>
              <p:nvGrpSpPr>
                <p:cNvPr id="2476" name="Group 2475"/>
                <p:cNvGrpSpPr/>
                <p:nvPr/>
              </p:nvGrpSpPr>
              <p:grpSpPr>
                <a:xfrm>
                  <a:off x="5287508" y="2421447"/>
                  <a:ext cx="111047" cy="245281"/>
                  <a:chOff x="5466410" y="2421447"/>
                  <a:chExt cx="111047" cy="245281"/>
                </a:xfrm>
              </p:grpSpPr>
              <p:sp>
                <p:nvSpPr>
                  <p:cNvPr id="2486"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87" name="Straight Connector 2486"/>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88" name="Straight Connector 2487"/>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89" name="Straight Connector 2488"/>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490" name="Group 2489"/>
                  <p:cNvGrpSpPr/>
                  <p:nvPr/>
                </p:nvGrpSpPr>
                <p:grpSpPr>
                  <a:xfrm>
                    <a:off x="5466410" y="2483930"/>
                    <a:ext cx="100469" cy="28574"/>
                    <a:chOff x="2756806" y="2877272"/>
                    <a:chExt cx="114300" cy="17262"/>
                  </a:xfrm>
                </p:grpSpPr>
                <p:cxnSp>
                  <p:nvCxnSpPr>
                    <p:cNvPr id="2491" name="Straight Connector 2490"/>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92" name="Straight Connector 2491"/>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93" name="Straight Connector 249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477" name="Group 2476"/>
                <p:cNvGrpSpPr/>
                <p:nvPr/>
              </p:nvGrpSpPr>
              <p:grpSpPr>
                <a:xfrm>
                  <a:off x="5327817" y="2679036"/>
                  <a:ext cx="109845" cy="245281"/>
                  <a:chOff x="5506719" y="2666728"/>
                  <a:chExt cx="109845" cy="245281"/>
                </a:xfrm>
              </p:grpSpPr>
              <p:sp>
                <p:nvSpPr>
                  <p:cNvPr id="2478"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79" name="Straight Connector 2478"/>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80" name="Straight Connector 2479"/>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81" name="Straight Connector 2480"/>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482" name="Group 2481"/>
                  <p:cNvGrpSpPr/>
                  <p:nvPr/>
                </p:nvGrpSpPr>
                <p:grpSpPr>
                  <a:xfrm>
                    <a:off x="5516095" y="2821226"/>
                    <a:ext cx="100469" cy="28574"/>
                    <a:chOff x="2756806" y="2877272"/>
                    <a:chExt cx="114300" cy="17262"/>
                  </a:xfrm>
                </p:grpSpPr>
                <p:cxnSp>
                  <p:nvCxnSpPr>
                    <p:cNvPr id="2483" name="Straight Connector 2482"/>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84" name="Straight Connector 2483"/>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85" name="Straight Connector 2484"/>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429" name="Group 2428"/>
              <p:cNvGrpSpPr/>
              <p:nvPr/>
            </p:nvGrpSpPr>
            <p:grpSpPr>
              <a:xfrm>
                <a:off x="2968478" y="2180795"/>
                <a:ext cx="59123" cy="338055"/>
                <a:chOff x="2137682" y="2270759"/>
                <a:chExt cx="114300" cy="653558"/>
              </a:xfrm>
            </p:grpSpPr>
            <p:grpSp>
              <p:nvGrpSpPr>
                <p:cNvPr id="2450" name="Group 2449"/>
                <p:cNvGrpSpPr/>
                <p:nvPr/>
              </p:nvGrpSpPr>
              <p:grpSpPr>
                <a:xfrm>
                  <a:off x="2137682" y="2583049"/>
                  <a:ext cx="114300" cy="341268"/>
                  <a:chOff x="1899557" y="2577192"/>
                  <a:chExt cx="114300" cy="341268"/>
                </a:xfrm>
              </p:grpSpPr>
              <p:sp>
                <p:nvSpPr>
                  <p:cNvPr id="2456" name="Rounded Rectangle 245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57" name="Straight Connector 2456"/>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58" name="Straight Connector 2457"/>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59" name="Straight Connector 2458"/>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460" name="Straight Connector 245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61" name="Straight Connector 2460"/>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62" name="Straight Connector 2461"/>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451" name="Group 2450"/>
                <p:cNvGrpSpPr/>
                <p:nvPr/>
              </p:nvGrpSpPr>
              <p:grpSpPr>
                <a:xfrm rot="10800000">
                  <a:off x="2137682" y="2270759"/>
                  <a:ext cx="114300" cy="297861"/>
                  <a:chOff x="1899557" y="2577192"/>
                  <a:chExt cx="114300" cy="341268"/>
                </a:xfrm>
              </p:grpSpPr>
              <p:sp>
                <p:nvSpPr>
                  <p:cNvPr id="2452" name="Rounded Rectangle 2451"/>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53" name="Straight Connector 2452"/>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54" name="Straight Connector 2453"/>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55" name="Straight Connector 2454"/>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401" name="Group 2400"/>
              <p:cNvGrpSpPr/>
              <p:nvPr/>
            </p:nvGrpSpPr>
            <p:grpSpPr>
              <a:xfrm>
                <a:off x="3204371" y="2180796"/>
                <a:ext cx="71087" cy="338054"/>
                <a:chOff x="2722245" y="2270761"/>
                <a:chExt cx="137432" cy="653556"/>
              </a:xfrm>
            </p:grpSpPr>
            <p:grpSp>
              <p:nvGrpSpPr>
                <p:cNvPr id="2416" name="Group 2415"/>
                <p:cNvGrpSpPr/>
                <p:nvPr/>
              </p:nvGrpSpPr>
              <p:grpSpPr>
                <a:xfrm>
                  <a:off x="2745376" y="2583049"/>
                  <a:ext cx="114301" cy="341268"/>
                  <a:chOff x="1899556" y="2577192"/>
                  <a:chExt cx="114301" cy="341268"/>
                </a:xfrm>
              </p:grpSpPr>
              <p:sp>
                <p:nvSpPr>
                  <p:cNvPr id="2422" name="Rounded Rectangle 2421"/>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23" name="Straight Connector 2422"/>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24" name="Straight Connector 2423"/>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25" name="Straight Connector 2424"/>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426" name="Straight Connector 2425"/>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27" name="Straight Connector 2426"/>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28" name="Straight Connector 2427"/>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417" name="Group 2416"/>
                <p:cNvGrpSpPr/>
                <p:nvPr/>
              </p:nvGrpSpPr>
              <p:grpSpPr>
                <a:xfrm rot="10800000">
                  <a:off x="2722245" y="2270761"/>
                  <a:ext cx="129812" cy="297861"/>
                  <a:chOff x="1884317" y="2577190"/>
                  <a:chExt cx="129812" cy="341268"/>
                </a:xfrm>
              </p:grpSpPr>
              <p:sp>
                <p:nvSpPr>
                  <p:cNvPr id="241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19" name="Straight Connector 2418"/>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20" name="Straight Connector 2419"/>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21" name="Straight Connector 2420"/>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67" name="Group 2366"/>
              <p:cNvGrpSpPr/>
              <p:nvPr/>
            </p:nvGrpSpPr>
            <p:grpSpPr>
              <a:xfrm>
                <a:off x="3451583" y="2208386"/>
                <a:ext cx="72073" cy="310465"/>
                <a:chOff x="3360204" y="2324100"/>
                <a:chExt cx="139337" cy="600217"/>
              </a:xfrm>
            </p:grpSpPr>
            <p:grpSp>
              <p:nvGrpSpPr>
                <p:cNvPr id="2382" name="Group 2381"/>
                <p:cNvGrpSpPr/>
                <p:nvPr/>
              </p:nvGrpSpPr>
              <p:grpSpPr>
                <a:xfrm>
                  <a:off x="3360204" y="2575442"/>
                  <a:ext cx="138626" cy="348875"/>
                  <a:chOff x="3360204" y="2569615"/>
                  <a:chExt cx="138626" cy="348875"/>
                </a:xfrm>
              </p:grpSpPr>
              <p:sp>
                <p:nvSpPr>
                  <p:cNvPr id="2388" name="Freeform 238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89" name="Group 2388"/>
                  <p:cNvGrpSpPr/>
                  <p:nvPr/>
                </p:nvGrpSpPr>
                <p:grpSpPr>
                  <a:xfrm>
                    <a:off x="3360204" y="2812190"/>
                    <a:ext cx="114300" cy="27621"/>
                    <a:chOff x="2756806" y="2871517"/>
                    <a:chExt cx="114300" cy="27621"/>
                  </a:xfrm>
                </p:grpSpPr>
                <p:cxnSp>
                  <p:nvCxnSpPr>
                    <p:cNvPr id="2398" name="Straight Connector 23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99" name="Straight Connector 23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00" name="Straight Connector 23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90" name="Group 2389"/>
                  <p:cNvGrpSpPr/>
                  <p:nvPr/>
                </p:nvGrpSpPr>
                <p:grpSpPr>
                  <a:xfrm>
                    <a:off x="3360204" y="2761133"/>
                    <a:ext cx="114300" cy="27621"/>
                    <a:chOff x="2756806" y="2871517"/>
                    <a:chExt cx="114300" cy="27621"/>
                  </a:xfrm>
                </p:grpSpPr>
                <p:cxnSp>
                  <p:nvCxnSpPr>
                    <p:cNvPr id="2395" name="Straight Connector 23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96" name="Straight Connector 23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97" name="Straight Connector 23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91" name="Group 2390"/>
                  <p:cNvGrpSpPr/>
                  <p:nvPr/>
                </p:nvGrpSpPr>
                <p:grpSpPr>
                  <a:xfrm>
                    <a:off x="3384530" y="2669587"/>
                    <a:ext cx="114300" cy="27621"/>
                    <a:chOff x="2756806" y="2871517"/>
                    <a:chExt cx="114300" cy="27621"/>
                  </a:xfrm>
                </p:grpSpPr>
                <p:cxnSp>
                  <p:nvCxnSpPr>
                    <p:cNvPr id="2392" name="Straight Connector 239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93" name="Straight Connector 239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94" name="Straight Connector 239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83" name="Group 2382"/>
                <p:cNvGrpSpPr/>
                <p:nvPr/>
              </p:nvGrpSpPr>
              <p:grpSpPr>
                <a:xfrm>
                  <a:off x="3385241" y="2324100"/>
                  <a:ext cx="114300" cy="236220"/>
                  <a:chOff x="3488111" y="2324100"/>
                  <a:chExt cx="114300" cy="236220"/>
                </a:xfrm>
              </p:grpSpPr>
              <p:sp>
                <p:nvSpPr>
                  <p:cNvPr id="2384" name="Rounded Rectangle 2383"/>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85" name="Straight Connector 2384"/>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86" name="Straight Connector 2385"/>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87" name="Straight Connector 2386"/>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grpSp>
        <p:nvGrpSpPr>
          <p:cNvPr id="31" name="Group 30"/>
          <p:cNvGrpSpPr/>
          <p:nvPr/>
        </p:nvGrpSpPr>
        <p:grpSpPr>
          <a:xfrm>
            <a:off x="4984667" y="2562384"/>
            <a:ext cx="1409517" cy="338056"/>
            <a:chOff x="4984667" y="2562384"/>
            <a:chExt cx="1409517" cy="338056"/>
          </a:xfrm>
        </p:grpSpPr>
        <p:grpSp>
          <p:nvGrpSpPr>
            <p:cNvPr id="5" name="Group 4"/>
            <p:cNvGrpSpPr/>
            <p:nvPr/>
          </p:nvGrpSpPr>
          <p:grpSpPr>
            <a:xfrm>
              <a:off x="4984667" y="2562384"/>
              <a:ext cx="1306430" cy="338056"/>
              <a:chOff x="4984667" y="2181659"/>
              <a:chExt cx="1306430" cy="338056"/>
            </a:xfrm>
          </p:grpSpPr>
          <p:grpSp>
            <p:nvGrpSpPr>
              <p:cNvPr id="1932" name="Group 1931"/>
              <p:cNvGrpSpPr/>
              <p:nvPr/>
            </p:nvGrpSpPr>
            <p:grpSpPr>
              <a:xfrm>
                <a:off x="5724696" y="2258694"/>
                <a:ext cx="60219" cy="261020"/>
                <a:chOff x="4060100" y="2419690"/>
                <a:chExt cx="116421" cy="504627"/>
              </a:xfrm>
              <a:solidFill>
                <a:schemeClr val="accent2"/>
              </a:solidFill>
            </p:grpSpPr>
            <p:grpSp>
              <p:nvGrpSpPr>
                <p:cNvPr id="1952" name="Group 1951"/>
                <p:cNvGrpSpPr/>
                <p:nvPr/>
              </p:nvGrpSpPr>
              <p:grpSpPr>
                <a:xfrm rot="10800000">
                  <a:off x="4060100" y="2419690"/>
                  <a:ext cx="106897" cy="245281"/>
                  <a:chOff x="1884317" y="2577190"/>
                  <a:chExt cx="129812" cy="341268"/>
                </a:xfrm>
                <a:grpFill/>
              </p:grpSpPr>
              <p:sp>
                <p:nvSpPr>
                  <p:cNvPr id="195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59" name="Straight Connector 1958"/>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60" name="Straight Connector 1959"/>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61" name="Straight Connector 1960"/>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53" name="Group 1952"/>
                <p:cNvGrpSpPr/>
                <p:nvPr/>
              </p:nvGrpSpPr>
              <p:grpSpPr>
                <a:xfrm>
                  <a:off x="4084516" y="2684555"/>
                  <a:ext cx="92005" cy="239762"/>
                  <a:chOff x="1899557" y="2577192"/>
                  <a:chExt cx="114300" cy="341268"/>
                </a:xfrm>
                <a:grpFill/>
              </p:grpSpPr>
              <p:sp>
                <p:nvSpPr>
                  <p:cNvPr id="1954" name="Rounded Rectangle 195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55" name="Straight Connector 1954"/>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56" name="Straight Connector 1955"/>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57" name="Straight Connector 1956"/>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898" name="Group 1897"/>
              <p:cNvGrpSpPr/>
              <p:nvPr/>
            </p:nvGrpSpPr>
            <p:grpSpPr>
              <a:xfrm>
                <a:off x="5969225" y="2291362"/>
                <a:ext cx="68617" cy="228352"/>
                <a:chOff x="4676364" y="2482847"/>
                <a:chExt cx="132657" cy="441470"/>
              </a:xfrm>
              <a:solidFill>
                <a:schemeClr val="accent2"/>
              </a:solidFill>
            </p:grpSpPr>
            <p:grpSp>
              <p:nvGrpSpPr>
                <p:cNvPr id="1916" name="Group 1915"/>
                <p:cNvGrpSpPr/>
                <p:nvPr/>
              </p:nvGrpSpPr>
              <p:grpSpPr>
                <a:xfrm>
                  <a:off x="4715393" y="2684555"/>
                  <a:ext cx="93628" cy="239762"/>
                  <a:chOff x="4648678" y="2697208"/>
                  <a:chExt cx="93628" cy="239762"/>
                </a:xfrm>
                <a:grpFill/>
              </p:grpSpPr>
              <p:sp>
                <p:nvSpPr>
                  <p:cNvPr id="1923" name="Rounded Rectangle 1922"/>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24" name="Group 1923"/>
                  <p:cNvGrpSpPr/>
                  <p:nvPr/>
                </p:nvGrpSpPr>
                <p:grpSpPr>
                  <a:xfrm>
                    <a:off x="4648678" y="2803019"/>
                    <a:ext cx="93628" cy="38099"/>
                    <a:chOff x="1907858" y="2960510"/>
                    <a:chExt cx="114300" cy="39832"/>
                  </a:xfrm>
                  <a:grpFill/>
                </p:grpSpPr>
                <p:cxnSp>
                  <p:nvCxnSpPr>
                    <p:cNvPr id="1929" name="Straight Connector 1928"/>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30" name="Straight Connector 1929"/>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31" name="Straight Connector 1930"/>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25" name="Group 1924"/>
                  <p:cNvGrpSpPr/>
                  <p:nvPr/>
                </p:nvGrpSpPr>
                <p:grpSpPr>
                  <a:xfrm>
                    <a:off x="4648678" y="2856009"/>
                    <a:ext cx="93628" cy="38099"/>
                    <a:chOff x="1907858" y="2960510"/>
                    <a:chExt cx="114300" cy="39832"/>
                  </a:xfrm>
                  <a:grpFill/>
                </p:grpSpPr>
                <p:cxnSp>
                  <p:nvCxnSpPr>
                    <p:cNvPr id="1926" name="Straight Connector 1925"/>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7" name="Straight Connector 1926"/>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8" name="Straight Connector 1927"/>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17" name="Group 1916"/>
                <p:cNvGrpSpPr/>
                <p:nvPr/>
              </p:nvGrpSpPr>
              <p:grpSpPr>
                <a:xfrm>
                  <a:off x="4676364" y="2482847"/>
                  <a:ext cx="122203" cy="205147"/>
                  <a:chOff x="4676364" y="2482847"/>
                  <a:chExt cx="122203" cy="205147"/>
                </a:xfrm>
                <a:grpFill/>
              </p:grpSpPr>
              <p:sp>
                <p:nvSpPr>
                  <p:cNvPr id="1918" name="Freeform 1917"/>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9" name="Group 1918"/>
                  <p:cNvGrpSpPr/>
                  <p:nvPr/>
                </p:nvGrpSpPr>
                <p:grpSpPr>
                  <a:xfrm>
                    <a:off x="4689095" y="2536864"/>
                    <a:ext cx="75310" cy="28574"/>
                    <a:chOff x="2756806" y="2877272"/>
                    <a:chExt cx="114300" cy="17262"/>
                  </a:xfrm>
                  <a:grpFill/>
                </p:grpSpPr>
                <p:cxnSp>
                  <p:nvCxnSpPr>
                    <p:cNvPr id="1920" name="Straight Connector 1919"/>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1" name="Straight Connector 1920"/>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2" name="Straight Connector 192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867" name="Group 1866"/>
              <p:cNvGrpSpPr/>
              <p:nvPr/>
            </p:nvGrpSpPr>
            <p:grpSpPr>
              <a:xfrm>
                <a:off x="6213429" y="2259603"/>
                <a:ext cx="77668" cy="260111"/>
                <a:chOff x="5287508" y="2421447"/>
                <a:chExt cx="150154" cy="502870"/>
              </a:xfrm>
              <a:solidFill>
                <a:schemeClr val="accent2"/>
              </a:solidFill>
            </p:grpSpPr>
            <p:grpSp>
              <p:nvGrpSpPr>
                <p:cNvPr id="1880" name="Group 1879"/>
                <p:cNvGrpSpPr/>
                <p:nvPr/>
              </p:nvGrpSpPr>
              <p:grpSpPr>
                <a:xfrm>
                  <a:off x="5287508" y="2421447"/>
                  <a:ext cx="111047" cy="245281"/>
                  <a:chOff x="5466410" y="2421447"/>
                  <a:chExt cx="111047" cy="245281"/>
                </a:xfrm>
                <a:grpFill/>
              </p:grpSpPr>
              <p:sp>
                <p:nvSpPr>
                  <p:cNvPr id="1890"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91" name="Straight Connector 1890"/>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2" name="Straight Connector 1891"/>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3" name="Straight Connector 1892"/>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894" name="Group 1893"/>
                  <p:cNvGrpSpPr/>
                  <p:nvPr/>
                </p:nvGrpSpPr>
                <p:grpSpPr>
                  <a:xfrm>
                    <a:off x="5466410" y="2483930"/>
                    <a:ext cx="100469" cy="28574"/>
                    <a:chOff x="2756806" y="2877272"/>
                    <a:chExt cx="114300" cy="17262"/>
                  </a:xfrm>
                  <a:grpFill/>
                </p:grpSpPr>
                <p:cxnSp>
                  <p:nvCxnSpPr>
                    <p:cNvPr id="1895" name="Straight Connector 1894"/>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6" name="Straight Connector 1895"/>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7" name="Straight Connector 18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881" name="Group 1880"/>
                <p:cNvGrpSpPr/>
                <p:nvPr/>
              </p:nvGrpSpPr>
              <p:grpSpPr>
                <a:xfrm>
                  <a:off x="5327817" y="2679036"/>
                  <a:ext cx="109845" cy="245281"/>
                  <a:chOff x="5506719" y="2666728"/>
                  <a:chExt cx="109845" cy="245281"/>
                </a:xfrm>
                <a:grpFill/>
              </p:grpSpPr>
              <p:sp>
                <p:nvSpPr>
                  <p:cNvPr id="188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83" name="Straight Connector 1882"/>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4" name="Straight Connector 1883"/>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5" name="Straight Connector 1884"/>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886" name="Group 1885"/>
                  <p:cNvGrpSpPr/>
                  <p:nvPr/>
                </p:nvGrpSpPr>
                <p:grpSpPr>
                  <a:xfrm>
                    <a:off x="5516095" y="2821226"/>
                    <a:ext cx="100469" cy="28574"/>
                    <a:chOff x="2756806" y="2877272"/>
                    <a:chExt cx="114300" cy="17262"/>
                  </a:xfrm>
                  <a:grpFill/>
                </p:grpSpPr>
                <p:cxnSp>
                  <p:nvCxnSpPr>
                    <p:cNvPr id="1887" name="Straight Connector 1886"/>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8" name="Straight Connector 1887"/>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9" name="Straight Connector 188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832" name="Group 1831"/>
              <p:cNvGrpSpPr/>
              <p:nvPr/>
            </p:nvGrpSpPr>
            <p:grpSpPr>
              <a:xfrm>
                <a:off x="4984667" y="2181659"/>
                <a:ext cx="59123" cy="338055"/>
                <a:chOff x="2137682" y="2270759"/>
                <a:chExt cx="114300" cy="653558"/>
              </a:xfrm>
              <a:solidFill>
                <a:schemeClr val="accent2"/>
              </a:solidFill>
            </p:grpSpPr>
            <p:grpSp>
              <p:nvGrpSpPr>
                <p:cNvPr id="1854" name="Group 1853"/>
                <p:cNvGrpSpPr/>
                <p:nvPr/>
              </p:nvGrpSpPr>
              <p:grpSpPr>
                <a:xfrm>
                  <a:off x="2137682" y="2583049"/>
                  <a:ext cx="114300" cy="341268"/>
                  <a:chOff x="1899557" y="2577192"/>
                  <a:chExt cx="114300" cy="341268"/>
                </a:xfrm>
                <a:grpFill/>
              </p:grpSpPr>
              <p:sp>
                <p:nvSpPr>
                  <p:cNvPr id="1860" name="Rounded Rectangle 1859"/>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61" name="Straight Connector 1860"/>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2" name="Straight Connector 1861"/>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3" name="Straight Connector 1862"/>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864" name="Straight Connector 186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5" name="Straight Connector 186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6" name="Straight Connector 186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855" name="Group 1854"/>
                <p:cNvGrpSpPr/>
                <p:nvPr/>
              </p:nvGrpSpPr>
              <p:grpSpPr>
                <a:xfrm rot="10800000">
                  <a:off x="2137682" y="2270759"/>
                  <a:ext cx="114300" cy="297861"/>
                  <a:chOff x="1899557" y="2577192"/>
                  <a:chExt cx="114300" cy="341268"/>
                </a:xfrm>
                <a:grpFill/>
              </p:grpSpPr>
              <p:sp>
                <p:nvSpPr>
                  <p:cNvPr id="1856" name="Rounded Rectangle 185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57" name="Straight Connector 185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58" name="Straight Connector 185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59" name="Straight Connector 185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804" name="Group 1803"/>
              <p:cNvGrpSpPr/>
              <p:nvPr/>
            </p:nvGrpSpPr>
            <p:grpSpPr>
              <a:xfrm>
                <a:off x="5220560" y="2181660"/>
                <a:ext cx="71087" cy="338054"/>
                <a:chOff x="2722245" y="2270761"/>
                <a:chExt cx="137432" cy="653556"/>
              </a:xfrm>
              <a:solidFill>
                <a:schemeClr val="accent2"/>
              </a:solidFill>
            </p:grpSpPr>
            <p:grpSp>
              <p:nvGrpSpPr>
                <p:cNvPr id="1819" name="Group 1818"/>
                <p:cNvGrpSpPr/>
                <p:nvPr/>
              </p:nvGrpSpPr>
              <p:grpSpPr>
                <a:xfrm>
                  <a:off x="2745376" y="2583049"/>
                  <a:ext cx="114301" cy="341268"/>
                  <a:chOff x="1899556" y="2577192"/>
                  <a:chExt cx="114301" cy="341268"/>
                </a:xfrm>
                <a:grpFill/>
              </p:grpSpPr>
              <p:sp>
                <p:nvSpPr>
                  <p:cNvPr id="1825" name="Rounded Rectangle 1824"/>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26" name="Straight Connector 1825"/>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30" name="Straight Connector 1829"/>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31" name="Straight Connector 1830"/>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820" name="Group 1819"/>
                <p:cNvGrpSpPr/>
                <p:nvPr/>
              </p:nvGrpSpPr>
              <p:grpSpPr>
                <a:xfrm rot="10800000">
                  <a:off x="2722245" y="2270761"/>
                  <a:ext cx="129812" cy="297861"/>
                  <a:chOff x="1884317" y="2577190"/>
                  <a:chExt cx="129812" cy="341268"/>
                </a:xfrm>
                <a:grpFill/>
              </p:grpSpPr>
              <p:sp>
                <p:nvSpPr>
                  <p:cNvPr id="1821"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22" name="Straight Connector 1821"/>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3" name="Straight Connector 1822"/>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4" name="Straight Connector 1823"/>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70" name="Group 1769"/>
              <p:cNvGrpSpPr/>
              <p:nvPr/>
            </p:nvGrpSpPr>
            <p:grpSpPr>
              <a:xfrm>
                <a:off x="5467772" y="2209250"/>
                <a:ext cx="72073" cy="310465"/>
                <a:chOff x="3360204" y="2324100"/>
                <a:chExt cx="139337" cy="600217"/>
              </a:xfrm>
              <a:solidFill>
                <a:schemeClr val="accent2"/>
              </a:solidFill>
            </p:grpSpPr>
            <p:grpSp>
              <p:nvGrpSpPr>
                <p:cNvPr id="1785" name="Group 1784"/>
                <p:cNvGrpSpPr/>
                <p:nvPr/>
              </p:nvGrpSpPr>
              <p:grpSpPr>
                <a:xfrm>
                  <a:off x="3360204" y="2575442"/>
                  <a:ext cx="138626" cy="348875"/>
                  <a:chOff x="3360204" y="2569615"/>
                  <a:chExt cx="138626" cy="348875"/>
                </a:xfrm>
                <a:grpFill/>
              </p:grpSpPr>
              <p:sp>
                <p:nvSpPr>
                  <p:cNvPr id="1791" name="Freeform 1790"/>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92" name="Group 1791"/>
                  <p:cNvGrpSpPr/>
                  <p:nvPr/>
                </p:nvGrpSpPr>
                <p:grpSpPr>
                  <a:xfrm>
                    <a:off x="3360204" y="2812190"/>
                    <a:ext cx="114300" cy="27621"/>
                    <a:chOff x="2756806" y="2871517"/>
                    <a:chExt cx="114300" cy="27621"/>
                  </a:xfrm>
                  <a:grpFill/>
                </p:grpSpPr>
                <p:cxnSp>
                  <p:nvCxnSpPr>
                    <p:cNvPr id="1801" name="Straight Connector 1800"/>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2" name="Straight Connector 1801"/>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3" name="Straight Connector 1802"/>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93" name="Group 1792"/>
                  <p:cNvGrpSpPr/>
                  <p:nvPr/>
                </p:nvGrpSpPr>
                <p:grpSpPr>
                  <a:xfrm>
                    <a:off x="3360204" y="2761133"/>
                    <a:ext cx="114300" cy="27621"/>
                    <a:chOff x="2756806" y="2871517"/>
                    <a:chExt cx="114300" cy="27621"/>
                  </a:xfrm>
                  <a:grpFill/>
                </p:grpSpPr>
                <p:cxnSp>
                  <p:nvCxnSpPr>
                    <p:cNvPr id="1798" name="Straight Connector 1797"/>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9" name="Straight Connector 1798"/>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0" name="Straight Connector 1799"/>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94" name="Group 1793"/>
                  <p:cNvGrpSpPr/>
                  <p:nvPr/>
                </p:nvGrpSpPr>
                <p:grpSpPr>
                  <a:xfrm>
                    <a:off x="3384530" y="2669587"/>
                    <a:ext cx="114300" cy="27621"/>
                    <a:chOff x="2756806" y="2871517"/>
                    <a:chExt cx="114300" cy="27621"/>
                  </a:xfrm>
                  <a:grpFill/>
                </p:grpSpPr>
                <p:cxnSp>
                  <p:nvCxnSpPr>
                    <p:cNvPr id="1795" name="Straight Connector 1794"/>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7" name="Straight Connector 17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86" name="Group 1785"/>
                <p:cNvGrpSpPr/>
                <p:nvPr/>
              </p:nvGrpSpPr>
              <p:grpSpPr>
                <a:xfrm>
                  <a:off x="3385241" y="2324100"/>
                  <a:ext cx="114300" cy="236220"/>
                  <a:chOff x="3488111" y="2324100"/>
                  <a:chExt cx="114300" cy="236220"/>
                </a:xfrm>
                <a:grpFill/>
              </p:grpSpPr>
              <p:sp>
                <p:nvSpPr>
                  <p:cNvPr id="1787" name="Rounded Rectangle 1786"/>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88" name="Straight Connector 1787"/>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 name="Group 5"/>
            <p:cNvGrpSpPr/>
            <p:nvPr/>
          </p:nvGrpSpPr>
          <p:grpSpPr>
            <a:xfrm>
              <a:off x="5087754" y="2562384"/>
              <a:ext cx="1306430" cy="338056"/>
              <a:chOff x="5087754" y="2184609"/>
              <a:chExt cx="1306430" cy="338056"/>
            </a:xfrm>
          </p:grpSpPr>
          <p:grpSp>
            <p:nvGrpSpPr>
              <p:cNvPr id="2131" name="Group 2130"/>
              <p:cNvGrpSpPr/>
              <p:nvPr/>
            </p:nvGrpSpPr>
            <p:grpSpPr>
              <a:xfrm>
                <a:off x="5827783" y="2261644"/>
                <a:ext cx="60219" cy="261020"/>
                <a:chOff x="4060100" y="2419690"/>
                <a:chExt cx="116421" cy="504627"/>
              </a:xfrm>
              <a:solidFill>
                <a:schemeClr val="accent2"/>
              </a:solidFill>
            </p:grpSpPr>
            <p:grpSp>
              <p:nvGrpSpPr>
                <p:cNvPr id="2151" name="Group 2150"/>
                <p:cNvGrpSpPr/>
                <p:nvPr/>
              </p:nvGrpSpPr>
              <p:grpSpPr>
                <a:xfrm rot="10800000">
                  <a:off x="4060100" y="2419690"/>
                  <a:ext cx="106897" cy="245281"/>
                  <a:chOff x="1884317" y="2577190"/>
                  <a:chExt cx="129812" cy="341268"/>
                </a:xfrm>
                <a:grpFill/>
              </p:grpSpPr>
              <p:sp>
                <p:nvSpPr>
                  <p:cNvPr id="215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58" name="Straight Connector 2157"/>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59" name="Straight Connector 2158"/>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60" name="Straight Connector 2159"/>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52" name="Group 2151"/>
                <p:cNvGrpSpPr/>
                <p:nvPr/>
              </p:nvGrpSpPr>
              <p:grpSpPr>
                <a:xfrm>
                  <a:off x="4084516" y="2684555"/>
                  <a:ext cx="92005" cy="239762"/>
                  <a:chOff x="1899557" y="2577192"/>
                  <a:chExt cx="114300" cy="341268"/>
                </a:xfrm>
                <a:grpFill/>
              </p:grpSpPr>
              <p:sp>
                <p:nvSpPr>
                  <p:cNvPr id="2153" name="Rounded Rectangle 2152"/>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54" name="Straight Connector 215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55" name="Straight Connector 215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56" name="Straight Connector 215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097" name="Group 2096"/>
              <p:cNvGrpSpPr/>
              <p:nvPr/>
            </p:nvGrpSpPr>
            <p:grpSpPr>
              <a:xfrm>
                <a:off x="6072312" y="2294312"/>
                <a:ext cx="68617" cy="228352"/>
                <a:chOff x="4676364" y="2482847"/>
                <a:chExt cx="132657" cy="441470"/>
              </a:xfrm>
              <a:solidFill>
                <a:schemeClr val="accent2"/>
              </a:solidFill>
            </p:grpSpPr>
            <p:grpSp>
              <p:nvGrpSpPr>
                <p:cNvPr id="2115" name="Group 2114"/>
                <p:cNvGrpSpPr/>
                <p:nvPr/>
              </p:nvGrpSpPr>
              <p:grpSpPr>
                <a:xfrm>
                  <a:off x="4715393" y="2684555"/>
                  <a:ext cx="93628" cy="239762"/>
                  <a:chOff x="4648678" y="2697208"/>
                  <a:chExt cx="93628" cy="239762"/>
                </a:xfrm>
                <a:grpFill/>
              </p:grpSpPr>
              <p:sp>
                <p:nvSpPr>
                  <p:cNvPr id="2122" name="Rounded Rectangle 2121"/>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23" name="Group 2122"/>
                  <p:cNvGrpSpPr/>
                  <p:nvPr/>
                </p:nvGrpSpPr>
                <p:grpSpPr>
                  <a:xfrm>
                    <a:off x="4648678" y="2803019"/>
                    <a:ext cx="93628" cy="38099"/>
                    <a:chOff x="1907858" y="2960510"/>
                    <a:chExt cx="114300" cy="39832"/>
                  </a:xfrm>
                  <a:grpFill/>
                </p:grpSpPr>
                <p:cxnSp>
                  <p:nvCxnSpPr>
                    <p:cNvPr id="2128" name="Straight Connector 2127"/>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29" name="Straight Connector 2128"/>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30" name="Straight Connector 2129"/>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24" name="Group 2123"/>
                  <p:cNvGrpSpPr/>
                  <p:nvPr/>
                </p:nvGrpSpPr>
                <p:grpSpPr>
                  <a:xfrm>
                    <a:off x="4648678" y="2856009"/>
                    <a:ext cx="93628" cy="38099"/>
                    <a:chOff x="1907858" y="2960510"/>
                    <a:chExt cx="114300" cy="39832"/>
                  </a:xfrm>
                  <a:grpFill/>
                </p:grpSpPr>
                <p:cxnSp>
                  <p:nvCxnSpPr>
                    <p:cNvPr id="2125" name="Straight Connector 2124"/>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26" name="Straight Connector 2125"/>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27" name="Straight Connector 2126"/>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16" name="Group 2115"/>
                <p:cNvGrpSpPr/>
                <p:nvPr/>
              </p:nvGrpSpPr>
              <p:grpSpPr>
                <a:xfrm>
                  <a:off x="4676364" y="2482847"/>
                  <a:ext cx="122203" cy="205147"/>
                  <a:chOff x="4676364" y="2482847"/>
                  <a:chExt cx="122203" cy="205147"/>
                </a:xfrm>
                <a:grpFill/>
              </p:grpSpPr>
              <p:sp>
                <p:nvSpPr>
                  <p:cNvPr id="2117" name="Freeform 2116"/>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18" name="Group 2117"/>
                  <p:cNvGrpSpPr/>
                  <p:nvPr/>
                </p:nvGrpSpPr>
                <p:grpSpPr>
                  <a:xfrm>
                    <a:off x="4689095" y="2536864"/>
                    <a:ext cx="75310" cy="28574"/>
                    <a:chOff x="2756806" y="2877272"/>
                    <a:chExt cx="114300" cy="17262"/>
                  </a:xfrm>
                  <a:grpFill/>
                </p:grpSpPr>
                <p:cxnSp>
                  <p:nvCxnSpPr>
                    <p:cNvPr id="2119" name="Straight Connector 2118"/>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20" name="Straight Connector 2119"/>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21" name="Straight Connector 212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066" name="Group 2065"/>
              <p:cNvGrpSpPr/>
              <p:nvPr/>
            </p:nvGrpSpPr>
            <p:grpSpPr>
              <a:xfrm>
                <a:off x="6316516" y="2262553"/>
                <a:ext cx="77668" cy="260111"/>
                <a:chOff x="5287508" y="2421447"/>
                <a:chExt cx="150154" cy="502870"/>
              </a:xfrm>
              <a:solidFill>
                <a:schemeClr val="accent2"/>
              </a:solidFill>
            </p:grpSpPr>
            <p:grpSp>
              <p:nvGrpSpPr>
                <p:cNvPr id="2079" name="Group 2078"/>
                <p:cNvGrpSpPr/>
                <p:nvPr/>
              </p:nvGrpSpPr>
              <p:grpSpPr>
                <a:xfrm>
                  <a:off x="5287508" y="2421447"/>
                  <a:ext cx="111047" cy="245281"/>
                  <a:chOff x="5466410" y="2421447"/>
                  <a:chExt cx="111047" cy="245281"/>
                </a:xfrm>
                <a:grpFill/>
              </p:grpSpPr>
              <p:sp>
                <p:nvSpPr>
                  <p:cNvPr id="2089"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90" name="Straight Connector 2089"/>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91" name="Straight Connector 2090"/>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92" name="Straight Connector 2091"/>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093" name="Group 2092"/>
                  <p:cNvGrpSpPr/>
                  <p:nvPr/>
                </p:nvGrpSpPr>
                <p:grpSpPr>
                  <a:xfrm>
                    <a:off x="5466410" y="2483930"/>
                    <a:ext cx="100469" cy="28574"/>
                    <a:chOff x="2756806" y="2877272"/>
                    <a:chExt cx="114300" cy="17262"/>
                  </a:xfrm>
                  <a:grpFill/>
                </p:grpSpPr>
                <p:cxnSp>
                  <p:nvCxnSpPr>
                    <p:cNvPr id="2094" name="Straight Connector 2093"/>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95" name="Straight Connector 2094"/>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96" name="Straight Connector 2095"/>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080" name="Group 2079"/>
                <p:cNvGrpSpPr/>
                <p:nvPr/>
              </p:nvGrpSpPr>
              <p:grpSpPr>
                <a:xfrm>
                  <a:off x="5327817" y="2679036"/>
                  <a:ext cx="109845" cy="245281"/>
                  <a:chOff x="5506719" y="2666728"/>
                  <a:chExt cx="109845" cy="245281"/>
                </a:xfrm>
                <a:grpFill/>
              </p:grpSpPr>
              <p:sp>
                <p:nvSpPr>
                  <p:cNvPr id="2081"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82" name="Straight Connector 2081"/>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83" name="Straight Connector 2082"/>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84" name="Straight Connector 2083"/>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085" name="Group 2084"/>
                  <p:cNvGrpSpPr/>
                  <p:nvPr/>
                </p:nvGrpSpPr>
                <p:grpSpPr>
                  <a:xfrm>
                    <a:off x="5516095" y="2821226"/>
                    <a:ext cx="100469" cy="28574"/>
                    <a:chOff x="2756806" y="2877272"/>
                    <a:chExt cx="114300" cy="17262"/>
                  </a:xfrm>
                  <a:grpFill/>
                </p:grpSpPr>
                <p:cxnSp>
                  <p:nvCxnSpPr>
                    <p:cNvPr id="2086" name="Straight Connector 2085"/>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87" name="Straight Connector 2086"/>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88" name="Straight Connector 208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031" name="Group 2030"/>
              <p:cNvGrpSpPr/>
              <p:nvPr/>
            </p:nvGrpSpPr>
            <p:grpSpPr>
              <a:xfrm>
                <a:off x="5087754" y="2184609"/>
                <a:ext cx="59123" cy="338055"/>
                <a:chOff x="2137682" y="2270759"/>
                <a:chExt cx="114300" cy="653558"/>
              </a:xfrm>
              <a:solidFill>
                <a:schemeClr val="accent2"/>
              </a:solidFill>
            </p:grpSpPr>
            <p:grpSp>
              <p:nvGrpSpPr>
                <p:cNvPr id="2053" name="Group 2052"/>
                <p:cNvGrpSpPr/>
                <p:nvPr/>
              </p:nvGrpSpPr>
              <p:grpSpPr>
                <a:xfrm>
                  <a:off x="2137682" y="2583049"/>
                  <a:ext cx="114300" cy="341268"/>
                  <a:chOff x="1899557" y="2577192"/>
                  <a:chExt cx="114300" cy="341268"/>
                </a:xfrm>
                <a:grpFill/>
              </p:grpSpPr>
              <p:sp>
                <p:nvSpPr>
                  <p:cNvPr id="2059" name="Rounded Rectangle 2058"/>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60" name="Straight Connector 2059"/>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62" name="Straight Connector 2061"/>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063" name="Straight Connector 2062"/>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64" name="Straight Connector 2063"/>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65" name="Straight Connector 2064"/>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54" name="Group 2053"/>
                <p:cNvGrpSpPr/>
                <p:nvPr/>
              </p:nvGrpSpPr>
              <p:grpSpPr>
                <a:xfrm rot="10800000">
                  <a:off x="2137682" y="2270759"/>
                  <a:ext cx="114300" cy="297861"/>
                  <a:chOff x="1899557" y="2577192"/>
                  <a:chExt cx="114300" cy="341268"/>
                </a:xfrm>
                <a:grpFill/>
              </p:grpSpPr>
              <p:sp>
                <p:nvSpPr>
                  <p:cNvPr id="2055" name="Rounded Rectangle 2054"/>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56" name="Straight Connector 205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57" name="Straight Connector 2056"/>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58" name="Straight Connector 2057"/>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003" name="Group 2002"/>
              <p:cNvGrpSpPr/>
              <p:nvPr/>
            </p:nvGrpSpPr>
            <p:grpSpPr>
              <a:xfrm>
                <a:off x="5323647" y="2184610"/>
                <a:ext cx="71087" cy="338054"/>
                <a:chOff x="2722245" y="2270761"/>
                <a:chExt cx="137432" cy="653556"/>
              </a:xfrm>
              <a:solidFill>
                <a:schemeClr val="accent2"/>
              </a:solidFill>
            </p:grpSpPr>
            <p:grpSp>
              <p:nvGrpSpPr>
                <p:cNvPr id="2018" name="Group 2017"/>
                <p:cNvGrpSpPr/>
                <p:nvPr/>
              </p:nvGrpSpPr>
              <p:grpSpPr>
                <a:xfrm>
                  <a:off x="2745376" y="2583049"/>
                  <a:ext cx="114301" cy="341268"/>
                  <a:chOff x="1899556" y="2577192"/>
                  <a:chExt cx="114301" cy="341268"/>
                </a:xfrm>
                <a:grpFill/>
              </p:grpSpPr>
              <p:sp>
                <p:nvSpPr>
                  <p:cNvPr id="2024" name="Rounded Rectangle 202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25" name="Straight Connector 2024"/>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26" name="Straight Connector 2025"/>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27" name="Straight Connector 2026"/>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028" name="Straight Connector 2027"/>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29" name="Straight Connector 2028"/>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30" name="Straight Connector 2029"/>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19" name="Group 2018"/>
                <p:cNvGrpSpPr/>
                <p:nvPr/>
              </p:nvGrpSpPr>
              <p:grpSpPr>
                <a:xfrm rot="10800000">
                  <a:off x="2722245" y="2270761"/>
                  <a:ext cx="129812" cy="297861"/>
                  <a:chOff x="1884317" y="2577190"/>
                  <a:chExt cx="129812" cy="341268"/>
                </a:xfrm>
                <a:grpFill/>
              </p:grpSpPr>
              <p:sp>
                <p:nvSpPr>
                  <p:cNvPr id="202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21" name="Straight Connector 2020"/>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22" name="Straight Connector 2021"/>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23" name="Straight Connector 2022"/>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69" name="Group 1968"/>
              <p:cNvGrpSpPr/>
              <p:nvPr/>
            </p:nvGrpSpPr>
            <p:grpSpPr>
              <a:xfrm>
                <a:off x="5570859" y="2212200"/>
                <a:ext cx="72073" cy="310465"/>
                <a:chOff x="3360204" y="2324100"/>
                <a:chExt cx="139337" cy="600217"/>
              </a:xfrm>
              <a:solidFill>
                <a:schemeClr val="accent2"/>
              </a:solidFill>
            </p:grpSpPr>
            <p:grpSp>
              <p:nvGrpSpPr>
                <p:cNvPr id="1984" name="Group 1983"/>
                <p:cNvGrpSpPr/>
                <p:nvPr/>
              </p:nvGrpSpPr>
              <p:grpSpPr>
                <a:xfrm>
                  <a:off x="3360204" y="2575442"/>
                  <a:ext cx="138626" cy="348875"/>
                  <a:chOff x="3360204" y="2569615"/>
                  <a:chExt cx="138626" cy="348875"/>
                </a:xfrm>
                <a:grpFill/>
              </p:grpSpPr>
              <p:sp>
                <p:nvSpPr>
                  <p:cNvPr id="1990" name="Freeform 198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91" name="Group 1990"/>
                  <p:cNvGrpSpPr/>
                  <p:nvPr/>
                </p:nvGrpSpPr>
                <p:grpSpPr>
                  <a:xfrm>
                    <a:off x="3360204" y="2812190"/>
                    <a:ext cx="114300" cy="27621"/>
                    <a:chOff x="2756806" y="2871517"/>
                    <a:chExt cx="114300" cy="27621"/>
                  </a:xfrm>
                  <a:grpFill/>
                </p:grpSpPr>
                <p:cxnSp>
                  <p:nvCxnSpPr>
                    <p:cNvPr id="2000" name="Straight Connector 1999"/>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01" name="Straight Connector 2000"/>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02" name="Straight Connector 200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92" name="Group 1991"/>
                  <p:cNvGrpSpPr/>
                  <p:nvPr/>
                </p:nvGrpSpPr>
                <p:grpSpPr>
                  <a:xfrm>
                    <a:off x="3360204" y="2761133"/>
                    <a:ext cx="114300" cy="27621"/>
                    <a:chOff x="2756806" y="2871517"/>
                    <a:chExt cx="114300" cy="27621"/>
                  </a:xfrm>
                  <a:grpFill/>
                </p:grpSpPr>
                <p:cxnSp>
                  <p:nvCxnSpPr>
                    <p:cNvPr id="1997" name="Straight Connector 1996"/>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98" name="Straight Connector 1997"/>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99" name="Straight Connector 199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93" name="Group 1992"/>
                  <p:cNvGrpSpPr/>
                  <p:nvPr/>
                </p:nvGrpSpPr>
                <p:grpSpPr>
                  <a:xfrm>
                    <a:off x="3384530" y="2669587"/>
                    <a:ext cx="114300" cy="27621"/>
                    <a:chOff x="2756806" y="2871517"/>
                    <a:chExt cx="114300" cy="27621"/>
                  </a:xfrm>
                  <a:grpFill/>
                </p:grpSpPr>
                <p:cxnSp>
                  <p:nvCxnSpPr>
                    <p:cNvPr id="1994" name="Straight Connector 1993"/>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95" name="Straight Connector 1994"/>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96" name="Straight Connector 1995"/>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85" name="Group 1984"/>
                <p:cNvGrpSpPr/>
                <p:nvPr/>
              </p:nvGrpSpPr>
              <p:grpSpPr>
                <a:xfrm>
                  <a:off x="3385241" y="2324100"/>
                  <a:ext cx="114300" cy="236220"/>
                  <a:chOff x="3488111" y="2324100"/>
                  <a:chExt cx="114300" cy="236220"/>
                </a:xfrm>
                <a:grpFill/>
              </p:grpSpPr>
              <p:sp>
                <p:nvSpPr>
                  <p:cNvPr id="1986" name="Rounded Rectangle 1985"/>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87" name="Straight Connector 1986"/>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88" name="Straight Connector 1987"/>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89" name="Straight Connector 1988"/>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sp>
        <p:nvSpPr>
          <p:cNvPr id="2559" name="TextBox 2558"/>
          <p:cNvSpPr txBox="1"/>
          <p:nvPr/>
        </p:nvSpPr>
        <p:spPr>
          <a:xfrm>
            <a:off x="2916098" y="5662575"/>
            <a:ext cx="3311804" cy="830997"/>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dirty="0"/>
              <a:t>Tragopogon miscellus</a:t>
            </a:r>
            <a:endParaRPr lang="en-US" dirty="0" smtClean="0"/>
          </a:p>
          <a:p>
            <a:pPr algn="ctr"/>
            <a:r>
              <a:rPr lang="en-US" i="0" dirty="0" smtClean="0"/>
              <a:t>2N = 24</a:t>
            </a:r>
            <a:endParaRPr lang="en-US" i="0" dirty="0"/>
          </a:p>
        </p:txBody>
      </p:sp>
      <p:grpSp>
        <p:nvGrpSpPr>
          <p:cNvPr id="1763" name="Group 1762"/>
          <p:cNvGrpSpPr/>
          <p:nvPr/>
        </p:nvGrpSpPr>
        <p:grpSpPr>
          <a:xfrm>
            <a:off x="1714588" y="2181871"/>
            <a:ext cx="1306430" cy="338056"/>
            <a:chOff x="1714838" y="2180795"/>
            <a:chExt cx="1306430" cy="338056"/>
          </a:xfrm>
        </p:grpSpPr>
        <p:grpSp>
          <p:nvGrpSpPr>
            <p:cNvPr id="1764" name="Group 1763"/>
            <p:cNvGrpSpPr/>
            <p:nvPr/>
          </p:nvGrpSpPr>
          <p:grpSpPr>
            <a:xfrm>
              <a:off x="2454867" y="2257830"/>
              <a:ext cx="60219" cy="261020"/>
              <a:chOff x="4060100" y="2419690"/>
              <a:chExt cx="116421" cy="504627"/>
            </a:xfrm>
          </p:grpSpPr>
          <p:grpSp>
            <p:nvGrpSpPr>
              <p:cNvPr id="1934" name="Group 1933"/>
              <p:cNvGrpSpPr/>
              <p:nvPr/>
            </p:nvGrpSpPr>
            <p:grpSpPr>
              <a:xfrm rot="10800000">
                <a:off x="4060100" y="2419690"/>
                <a:ext cx="106897" cy="245281"/>
                <a:chOff x="1884317" y="2577190"/>
                <a:chExt cx="129812" cy="341268"/>
              </a:xfrm>
            </p:grpSpPr>
            <p:sp>
              <p:nvSpPr>
                <p:cNvPr id="194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41" name="Straight Connector 194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42" name="Straight Connector 1941"/>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43" name="Straight Connector 1942"/>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35" name="Group 1934"/>
              <p:cNvGrpSpPr/>
              <p:nvPr/>
            </p:nvGrpSpPr>
            <p:grpSpPr>
              <a:xfrm>
                <a:off x="4084516" y="2684555"/>
                <a:ext cx="92005" cy="239762"/>
                <a:chOff x="1899557" y="2577192"/>
                <a:chExt cx="114300" cy="341268"/>
              </a:xfrm>
            </p:grpSpPr>
            <p:sp>
              <p:nvSpPr>
                <p:cNvPr id="1936" name="Rounded Rectangle 193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37" name="Straight Connector 193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38" name="Straight Connector 1937"/>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39" name="Straight Connector 1938"/>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65" name="Group 1764"/>
            <p:cNvGrpSpPr/>
            <p:nvPr/>
          </p:nvGrpSpPr>
          <p:grpSpPr>
            <a:xfrm>
              <a:off x="2699396" y="2290498"/>
              <a:ext cx="68617" cy="228352"/>
              <a:chOff x="4676364" y="2482847"/>
              <a:chExt cx="132657" cy="441470"/>
            </a:xfrm>
          </p:grpSpPr>
          <p:grpSp>
            <p:nvGrpSpPr>
              <p:cNvPr id="1901" name="Group 1900"/>
              <p:cNvGrpSpPr/>
              <p:nvPr/>
            </p:nvGrpSpPr>
            <p:grpSpPr>
              <a:xfrm>
                <a:off x="4715393" y="2684555"/>
                <a:ext cx="93628" cy="239762"/>
                <a:chOff x="4648678" y="2697208"/>
                <a:chExt cx="93628" cy="239762"/>
              </a:xfrm>
            </p:grpSpPr>
            <p:sp>
              <p:nvSpPr>
                <p:cNvPr id="1908" name="Rounded Rectangle 1907"/>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09" name="Group 1908"/>
                <p:cNvGrpSpPr/>
                <p:nvPr/>
              </p:nvGrpSpPr>
              <p:grpSpPr>
                <a:xfrm>
                  <a:off x="4648678" y="2803019"/>
                  <a:ext cx="93628" cy="38099"/>
                  <a:chOff x="1907858" y="2960510"/>
                  <a:chExt cx="114300" cy="39832"/>
                </a:xfrm>
              </p:grpSpPr>
              <p:cxnSp>
                <p:nvCxnSpPr>
                  <p:cNvPr id="1914" name="Straight Connector 1913"/>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15" name="Straight Connector 1914"/>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33" name="Straight Connector 1932"/>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10" name="Group 1909"/>
                <p:cNvGrpSpPr/>
                <p:nvPr/>
              </p:nvGrpSpPr>
              <p:grpSpPr>
                <a:xfrm>
                  <a:off x="4648678" y="2856009"/>
                  <a:ext cx="93628" cy="38099"/>
                  <a:chOff x="1907858" y="2960510"/>
                  <a:chExt cx="114300" cy="39832"/>
                </a:xfrm>
              </p:grpSpPr>
              <p:cxnSp>
                <p:nvCxnSpPr>
                  <p:cNvPr id="1911" name="Straight Connector 1910"/>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12" name="Straight Connector 1911"/>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13" name="Straight Connector 1912"/>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02" name="Group 1901"/>
              <p:cNvGrpSpPr/>
              <p:nvPr/>
            </p:nvGrpSpPr>
            <p:grpSpPr>
              <a:xfrm>
                <a:off x="4676364" y="2482847"/>
                <a:ext cx="122203" cy="205147"/>
                <a:chOff x="4676364" y="2482847"/>
                <a:chExt cx="122203" cy="205147"/>
              </a:xfrm>
            </p:grpSpPr>
            <p:sp>
              <p:nvSpPr>
                <p:cNvPr id="1903" name="Freeform 1902"/>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04" name="Group 1903"/>
                <p:cNvGrpSpPr/>
                <p:nvPr/>
              </p:nvGrpSpPr>
              <p:grpSpPr>
                <a:xfrm>
                  <a:off x="4689095" y="2536864"/>
                  <a:ext cx="75310" cy="28574"/>
                  <a:chOff x="2756806" y="2877272"/>
                  <a:chExt cx="114300" cy="17262"/>
                </a:xfrm>
              </p:grpSpPr>
              <p:cxnSp>
                <p:nvCxnSpPr>
                  <p:cNvPr id="1905" name="Straight Connector 190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06" name="Straight Connector 190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07" name="Straight Connector 19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766" name="Group 1765"/>
            <p:cNvGrpSpPr/>
            <p:nvPr/>
          </p:nvGrpSpPr>
          <p:grpSpPr>
            <a:xfrm>
              <a:off x="2943600" y="2258739"/>
              <a:ext cx="77668" cy="260111"/>
              <a:chOff x="5287508" y="2421447"/>
              <a:chExt cx="150154" cy="502870"/>
            </a:xfrm>
          </p:grpSpPr>
          <p:grpSp>
            <p:nvGrpSpPr>
              <p:cNvPr id="1850" name="Group 1849"/>
              <p:cNvGrpSpPr/>
              <p:nvPr/>
            </p:nvGrpSpPr>
            <p:grpSpPr>
              <a:xfrm>
                <a:off x="5287508" y="2421447"/>
                <a:ext cx="111047" cy="245281"/>
                <a:chOff x="5466410" y="2421447"/>
                <a:chExt cx="111047" cy="245281"/>
              </a:xfrm>
            </p:grpSpPr>
            <p:sp>
              <p:nvSpPr>
                <p:cNvPr id="1874"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75" name="Straight Connector 1874"/>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76" name="Straight Connector 1875"/>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77" name="Straight Connector 1876"/>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878" name="Group 1877"/>
                <p:cNvGrpSpPr/>
                <p:nvPr/>
              </p:nvGrpSpPr>
              <p:grpSpPr>
                <a:xfrm>
                  <a:off x="5466410" y="2483930"/>
                  <a:ext cx="100469" cy="28574"/>
                  <a:chOff x="2756806" y="2877272"/>
                  <a:chExt cx="114300" cy="17262"/>
                </a:xfrm>
              </p:grpSpPr>
              <p:cxnSp>
                <p:nvCxnSpPr>
                  <p:cNvPr id="1879" name="Straight Connector 187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9" name="Straight Connector 189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00" name="Straight Connector 18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851" name="Group 1850"/>
              <p:cNvGrpSpPr/>
              <p:nvPr/>
            </p:nvGrpSpPr>
            <p:grpSpPr>
              <a:xfrm>
                <a:off x="5327817" y="2679036"/>
                <a:ext cx="109845" cy="245281"/>
                <a:chOff x="5506719" y="2666728"/>
                <a:chExt cx="109845" cy="245281"/>
              </a:xfrm>
            </p:grpSpPr>
            <p:sp>
              <p:nvSpPr>
                <p:cNvPr id="185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53" name="Straight Connector 1852"/>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8" name="Straight Connector 1867"/>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9" name="Straight Connector 1868"/>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870" name="Group 1869"/>
                <p:cNvGrpSpPr/>
                <p:nvPr/>
              </p:nvGrpSpPr>
              <p:grpSpPr>
                <a:xfrm>
                  <a:off x="5516095" y="2821226"/>
                  <a:ext cx="100469" cy="28574"/>
                  <a:chOff x="2756806" y="2877272"/>
                  <a:chExt cx="114300" cy="17262"/>
                </a:xfrm>
              </p:grpSpPr>
              <p:cxnSp>
                <p:nvCxnSpPr>
                  <p:cNvPr id="1871" name="Straight Connector 1870"/>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72" name="Straight Connector 1871"/>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73" name="Straight Connector 187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767" name="Group 1766"/>
            <p:cNvGrpSpPr/>
            <p:nvPr/>
          </p:nvGrpSpPr>
          <p:grpSpPr>
            <a:xfrm>
              <a:off x="1714838" y="2180795"/>
              <a:ext cx="59123" cy="338055"/>
              <a:chOff x="2137682" y="2270759"/>
              <a:chExt cx="114300" cy="653558"/>
            </a:xfrm>
          </p:grpSpPr>
          <p:grpSp>
            <p:nvGrpSpPr>
              <p:cNvPr id="1837" name="Group 1836"/>
              <p:cNvGrpSpPr/>
              <p:nvPr/>
            </p:nvGrpSpPr>
            <p:grpSpPr>
              <a:xfrm>
                <a:off x="2137682" y="2583049"/>
                <a:ext cx="114300" cy="341268"/>
                <a:chOff x="1899557" y="2577192"/>
                <a:chExt cx="114300" cy="341268"/>
              </a:xfrm>
            </p:grpSpPr>
            <p:sp>
              <p:nvSpPr>
                <p:cNvPr id="1843" name="Rounded Rectangle 1842"/>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44" name="Straight Connector 1843"/>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45" name="Straight Connector 1844"/>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46" name="Straight Connector 1845"/>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847" name="Straight Connector 184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48" name="Straight Connector 1847"/>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49" name="Straight Connector 1848"/>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838" name="Group 1837"/>
              <p:cNvGrpSpPr/>
              <p:nvPr/>
            </p:nvGrpSpPr>
            <p:grpSpPr>
              <a:xfrm rot="10800000">
                <a:off x="2137682" y="2270759"/>
                <a:ext cx="114300" cy="297861"/>
                <a:chOff x="1899557" y="2577192"/>
                <a:chExt cx="114300" cy="341268"/>
              </a:xfrm>
            </p:grpSpPr>
            <p:sp>
              <p:nvSpPr>
                <p:cNvPr id="1839" name="Rounded Rectangle 183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40" name="Straight Connector 183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41" name="Straight Connector 1840"/>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42" name="Straight Connector 1841"/>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68" name="Group 1767"/>
            <p:cNvGrpSpPr/>
            <p:nvPr/>
          </p:nvGrpSpPr>
          <p:grpSpPr>
            <a:xfrm>
              <a:off x="1950731" y="2180796"/>
              <a:ext cx="71087" cy="338054"/>
              <a:chOff x="2722245" y="2270761"/>
              <a:chExt cx="137432" cy="653556"/>
            </a:xfrm>
          </p:grpSpPr>
          <p:grpSp>
            <p:nvGrpSpPr>
              <p:cNvPr id="1810" name="Group 1809"/>
              <p:cNvGrpSpPr/>
              <p:nvPr/>
            </p:nvGrpSpPr>
            <p:grpSpPr>
              <a:xfrm>
                <a:off x="2745376" y="2583049"/>
                <a:ext cx="114301" cy="341268"/>
                <a:chOff x="1899556" y="2577192"/>
                <a:chExt cx="114301" cy="341268"/>
              </a:xfrm>
            </p:grpSpPr>
            <p:sp>
              <p:nvSpPr>
                <p:cNvPr id="1816" name="Rounded Rectangle 181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17" name="Straight Connector 1816"/>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18" name="Straight Connector 1817"/>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33" name="Straight Connector 1832"/>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834" name="Straight Connector 1833"/>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35" name="Straight Connector 1834"/>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36" name="Straight Connector 1835"/>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811" name="Group 1810"/>
              <p:cNvGrpSpPr/>
              <p:nvPr/>
            </p:nvGrpSpPr>
            <p:grpSpPr>
              <a:xfrm rot="10800000">
                <a:off x="2722245" y="2270761"/>
                <a:ext cx="129812" cy="297861"/>
                <a:chOff x="1884317" y="2577190"/>
                <a:chExt cx="129812" cy="341268"/>
              </a:xfrm>
            </p:grpSpPr>
            <p:sp>
              <p:nvSpPr>
                <p:cNvPr id="1812"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13" name="Straight Connector 1812"/>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14" name="Straight Connector 1813"/>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15" name="Straight Connector 1814"/>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69" name="Group 1768"/>
            <p:cNvGrpSpPr/>
            <p:nvPr/>
          </p:nvGrpSpPr>
          <p:grpSpPr>
            <a:xfrm>
              <a:off x="2197943" y="2208386"/>
              <a:ext cx="72073" cy="310465"/>
              <a:chOff x="3360204" y="2324100"/>
              <a:chExt cx="139337" cy="600217"/>
            </a:xfrm>
          </p:grpSpPr>
          <p:grpSp>
            <p:nvGrpSpPr>
              <p:cNvPr id="1771" name="Group 1770"/>
              <p:cNvGrpSpPr/>
              <p:nvPr/>
            </p:nvGrpSpPr>
            <p:grpSpPr>
              <a:xfrm>
                <a:off x="3360204" y="2575442"/>
                <a:ext cx="138626" cy="348875"/>
                <a:chOff x="3360204" y="2569615"/>
                <a:chExt cx="138626" cy="348875"/>
              </a:xfrm>
            </p:grpSpPr>
            <p:sp>
              <p:nvSpPr>
                <p:cNvPr id="1777" name="Freeform 1776"/>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78" name="Group 1777"/>
                <p:cNvGrpSpPr/>
                <p:nvPr/>
              </p:nvGrpSpPr>
              <p:grpSpPr>
                <a:xfrm>
                  <a:off x="3360204" y="2812190"/>
                  <a:ext cx="114300" cy="27621"/>
                  <a:chOff x="2756806" y="2871517"/>
                  <a:chExt cx="114300" cy="27621"/>
                </a:xfrm>
              </p:grpSpPr>
              <p:cxnSp>
                <p:nvCxnSpPr>
                  <p:cNvPr id="1807" name="Straight Connector 1806"/>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8" name="Straight Connector 1807"/>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9" name="Straight Connector 180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79" name="Group 1778"/>
                <p:cNvGrpSpPr/>
                <p:nvPr/>
              </p:nvGrpSpPr>
              <p:grpSpPr>
                <a:xfrm>
                  <a:off x="3360204" y="2761133"/>
                  <a:ext cx="114300" cy="27621"/>
                  <a:chOff x="2756806" y="2871517"/>
                  <a:chExt cx="114300" cy="27621"/>
                </a:xfrm>
              </p:grpSpPr>
              <p:cxnSp>
                <p:nvCxnSpPr>
                  <p:cNvPr id="1784" name="Straight Connector 1783"/>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5" name="Straight Connector 1804"/>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6" name="Straight Connector 180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80" name="Group 1779"/>
                <p:cNvGrpSpPr/>
                <p:nvPr/>
              </p:nvGrpSpPr>
              <p:grpSpPr>
                <a:xfrm>
                  <a:off x="3384530" y="2669587"/>
                  <a:ext cx="114300" cy="27621"/>
                  <a:chOff x="2756806" y="2871517"/>
                  <a:chExt cx="114300" cy="27621"/>
                </a:xfrm>
              </p:grpSpPr>
              <p:cxnSp>
                <p:nvCxnSpPr>
                  <p:cNvPr id="1781" name="Straight Connector 1780"/>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82" name="Straight Connector 1781"/>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83" name="Straight Connector 178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72" name="Group 1771"/>
              <p:cNvGrpSpPr/>
              <p:nvPr/>
            </p:nvGrpSpPr>
            <p:grpSpPr>
              <a:xfrm>
                <a:off x="3385241" y="2324100"/>
                <a:ext cx="114300" cy="236220"/>
                <a:chOff x="3488111" y="2324100"/>
                <a:chExt cx="114300" cy="236220"/>
              </a:xfrm>
            </p:grpSpPr>
            <p:sp>
              <p:nvSpPr>
                <p:cNvPr id="1773" name="Rounded Rectangle 1772"/>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74" name="Straight Connector 1773"/>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75" name="Straight Connector 1774"/>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76" name="Straight Connector 1775"/>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944" name="Group 1943"/>
          <p:cNvGrpSpPr/>
          <p:nvPr/>
        </p:nvGrpSpPr>
        <p:grpSpPr>
          <a:xfrm>
            <a:off x="1631109" y="2181871"/>
            <a:ext cx="1306430" cy="338056"/>
            <a:chOff x="1631359" y="2180795"/>
            <a:chExt cx="1306430" cy="338056"/>
          </a:xfrm>
        </p:grpSpPr>
        <p:grpSp>
          <p:nvGrpSpPr>
            <p:cNvPr id="1945" name="Group 1944"/>
            <p:cNvGrpSpPr/>
            <p:nvPr/>
          </p:nvGrpSpPr>
          <p:grpSpPr>
            <a:xfrm>
              <a:off x="2371388" y="2257830"/>
              <a:ext cx="60219" cy="261020"/>
              <a:chOff x="4060100" y="2419690"/>
              <a:chExt cx="116421" cy="504627"/>
            </a:xfrm>
          </p:grpSpPr>
          <p:grpSp>
            <p:nvGrpSpPr>
              <p:cNvPr id="2108" name="Group 2107"/>
              <p:cNvGrpSpPr/>
              <p:nvPr/>
            </p:nvGrpSpPr>
            <p:grpSpPr>
              <a:xfrm rot="10800000">
                <a:off x="4060100" y="2419690"/>
                <a:ext cx="106897" cy="245281"/>
                <a:chOff x="1884317" y="2577190"/>
                <a:chExt cx="129812" cy="341268"/>
              </a:xfrm>
            </p:grpSpPr>
            <p:sp>
              <p:nvSpPr>
                <p:cNvPr id="2114"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32" name="Straight Connector 213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33" name="Straight Connector 2132"/>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34" name="Straight Connector 2133"/>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09" name="Group 2108"/>
              <p:cNvGrpSpPr/>
              <p:nvPr/>
            </p:nvGrpSpPr>
            <p:grpSpPr>
              <a:xfrm>
                <a:off x="4084516" y="2684555"/>
                <a:ext cx="92005" cy="239762"/>
                <a:chOff x="1899557" y="2577192"/>
                <a:chExt cx="114300" cy="341268"/>
              </a:xfrm>
            </p:grpSpPr>
            <p:sp>
              <p:nvSpPr>
                <p:cNvPr id="2110" name="Rounded Rectangle 210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11" name="Straight Connector 211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12" name="Straight Connector 211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13" name="Straight Connector 211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46" name="Group 1945"/>
            <p:cNvGrpSpPr/>
            <p:nvPr/>
          </p:nvGrpSpPr>
          <p:grpSpPr>
            <a:xfrm>
              <a:off x="2615917" y="2290498"/>
              <a:ext cx="68617" cy="228352"/>
              <a:chOff x="4676364" y="2482847"/>
              <a:chExt cx="132657" cy="441470"/>
            </a:xfrm>
          </p:grpSpPr>
          <p:grpSp>
            <p:nvGrpSpPr>
              <p:cNvPr id="2073" name="Group 2072"/>
              <p:cNvGrpSpPr/>
              <p:nvPr/>
            </p:nvGrpSpPr>
            <p:grpSpPr>
              <a:xfrm>
                <a:off x="4715393" y="2684555"/>
                <a:ext cx="93628" cy="239762"/>
                <a:chOff x="4648678" y="2697208"/>
                <a:chExt cx="93628" cy="239762"/>
              </a:xfrm>
            </p:grpSpPr>
            <p:sp>
              <p:nvSpPr>
                <p:cNvPr id="2099" name="Rounded Rectangle 2098"/>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00" name="Group 2099"/>
                <p:cNvGrpSpPr/>
                <p:nvPr/>
              </p:nvGrpSpPr>
              <p:grpSpPr>
                <a:xfrm>
                  <a:off x="4648678" y="2803019"/>
                  <a:ext cx="93628" cy="38099"/>
                  <a:chOff x="1907858" y="2960510"/>
                  <a:chExt cx="114300" cy="39832"/>
                </a:xfrm>
              </p:grpSpPr>
              <p:cxnSp>
                <p:nvCxnSpPr>
                  <p:cNvPr id="2105" name="Straight Connector 2104"/>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06" name="Straight Connector 2105"/>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07" name="Straight Connector 2106"/>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01" name="Group 2100"/>
                <p:cNvGrpSpPr/>
                <p:nvPr/>
              </p:nvGrpSpPr>
              <p:grpSpPr>
                <a:xfrm>
                  <a:off x="4648678" y="2856009"/>
                  <a:ext cx="93628" cy="38099"/>
                  <a:chOff x="1907858" y="2960510"/>
                  <a:chExt cx="114300" cy="39832"/>
                </a:xfrm>
              </p:grpSpPr>
              <p:cxnSp>
                <p:nvCxnSpPr>
                  <p:cNvPr id="2102" name="Straight Connector 2101"/>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03" name="Straight Connector 2102"/>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04" name="Straight Connector 2103"/>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074" name="Group 2073"/>
              <p:cNvGrpSpPr/>
              <p:nvPr/>
            </p:nvGrpSpPr>
            <p:grpSpPr>
              <a:xfrm>
                <a:off x="4676364" y="2482847"/>
                <a:ext cx="122203" cy="205147"/>
                <a:chOff x="4676364" y="2482847"/>
                <a:chExt cx="122203" cy="205147"/>
              </a:xfrm>
            </p:grpSpPr>
            <p:sp>
              <p:nvSpPr>
                <p:cNvPr id="2075" name="Freeform 207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076" name="Group 2075"/>
                <p:cNvGrpSpPr/>
                <p:nvPr/>
              </p:nvGrpSpPr>
              <p:grpSpPr>
                <a:xfrm>
                  <a:off x="4689095" y="2536864"/>
                  <a:ext cx="75310" cy="28574"/>
                  <a:chOff x="2756806" y="2877272"/>
                  <a:chExt cx="114300" cy="17262"/>
                </a:xfrm>
              </p:grpSpPr>
              <p:cxnSp>
                <p:nvCxnSpPr>
                  <p:cNvPr id="2077" name="Straight Connector 207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78" name="Straight Connector 207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98" name="Straight Connector 2097"/>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947" name="Group 1946"/>
            <p:cNvGrpSpPr/>
            <p:nvPr/>
          </p:nvGrpSpPr>
          <p:grpSpPr>
            <a:xfrm>
              <a:off x="2860121" y="2258739"/>
              <a:ext cx="77668" cy="260111"/>
              <a:chOff x="5287508" y="2421447"/>
              <a:chExt cx="150154" cy="502870"/>
            </a:xfrm>
          </p:grpSpPr>
          <p:grpSp>
            <p:nvGrpSpPr>
              <p:cNvPr id="2041" name="Group 2040"/>
              <p:cNvGrpSpPr/>
              <p:nvPr/>
            </p:nvGrpSpPr>
            <p:grpSpPr>
              <a:xfrm>
                <a:off x="5287508" y="2421447"/>
                <a:ext cx="111047" cy="245281"/>
                <a:chOff x="5466410" y="2421447"/>
                <a:chExt cx="111047" cy="245281"/>
              </a:xfrm>
            </p:grpSpPr>
            <p:sp>
              <p:nvSpPr>
                <p:cNvPr id="2051"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52" name="Straight Connector 2051"/>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67" name="Straight Connector 2066"/>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68" name="Straight Connector 2067"/>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069" name="Group 2068"/>
                <p:cNvGrpSpPr/>
                <p:nvPr/>
              </p:nvGrpSpPr>
              <p:grpSpPr>
                <a:xfrm>
                  <a:off x="5466410" y="2483930"/>
                  <a:ext cx="100469" cy="28574"/>
                  <a:chOff x="2756806" y="2877272"/>
                  <a:chExt cx="114300" cy="17262"/>
                </a:xfrm>
              </p:grpSpPr>
              <p:cxnSp>
                <p:nvCxnSpPr>
                  <p:cNvPr id="2070" name="Straight Connector 206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71" name="Straight Connector 207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72" name="Straight Connector 207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042" name="Group 2041"/>
              <p:cNvGrpSpPr/>
              <p:nvPr/>
            </p:nvGrpSpPr>
            <p:grpSpPr>
              <a:xfrm>
                <a:off x="5327817" y="2679036"/>
                <a:ext cx="109845" cy="245281"/>
                <a:chOff x="5506719" y="2666728"/>
                <a:chExt cx="109845" cy="245281"/>
              </a:xfrm>
            </p:grpSpPr>
            <p:sp>
              <p:nvSpPr>
                <p:cNvPr id="2043"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44" name="Straight Connector 2043"/>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45" name="Straight Connector 2044"/>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46" name="Straight Connector 2045"/>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047" name="Group 2046"/>
                <p:cNvGrpSpPr/>
                <p:nvPr/>
              </p:nvGrpSpPr>
              <p:grpSpPr>
                <a:xfrm>
                  <a:off x="5516095" y="2821226"/>
                  <a:ext cx="100469" cy="28574"/>
                  <a:chOff x="2756806" y="2877272"/>
                  <a:chExt cx="114300" cy="17262"/>
                </a:xfrm>
              </p:grpSpPr>
              <p:cxnSp>
                <p:nvCxnSpPr>
                  <p:cNvPr id="2048" name="Straight Connector 204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49" name="Straight Connector 204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50" name="Straight Connector 204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948" name="Group 1947"/>
            <p:cNvGrpSpPr/>
            <p:nvPr/>
          </p:nvGrpSpPr>
          <p:grpSpPr>
            <a:xfrm>
              <a:off x="1631359" y="2180795"/>
              <a:ext cx="59123" cy="338055"/>
              <a:chOff x="2137682" y="2270759"/>
              <a:chExt cx="114300" cy="653558"/>
            </a:xfrm>
          </p:grpSpPr>
          <p:grpSp>
            <p:nvGrpSpPr>
              <p:cNvPr id="2014" name="Group 2013"/>
              <p:cNvGrpSpPr/>
              <p:nvPr/>
            </p:nvGrpSpPr>
            <p:grpSpPr>
              <a:xfrm>
                <a:off x="2137682" y="2583049"/>
                <a:ext cx="114300" cy="341268"/>
                <a:chOff x="1899557" y="2577192"/>
                <a:chExt cx="114300" cy="341268"/>
              </a:xfrm>
            </p:grpSpPr>
            <p:sp>
              <p:nvSpPr>
                <p:cNvPr id="2034" name="Rounded Rectangle 203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35" name="Straight Connector 203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36" name="Straight Connector 203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37" name="Straight Connector 203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038" name="Straight Connector 203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39" name="Straight Connector 203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40" name="Straight Connector 203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15" name="Group 2014"/>
              <p:cNvGrpSpPr/>
              <p:nvPr/>
            </p:nvGrpSpPr>
            <p:grpSpPr>
              <a:xfrm rot="10800000">
                <a:off x="2137682" y="2270759"/>
                <a:ext cx="114300" cy="297861"/>
                <a:chOff x="1899557" y="2577192"/>
                <a:chExt cx="114300" cy="341268"/>
              </a:xfrm>
            </p:grpSpPr>
            <p:sp>
              <p:nvSpPr>
                <p:cNvPr id="2016" name="Rounded Rectangle 201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17" name="Straight Connector 201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32" name="Straight Connector 203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33" name="Straight Connector 203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49" name="Group 1948"/>
            <p:cNvGrpSpPr/>
            <p:nvPr/>
          </p:nvGrpSpPr>
          <p:grpSpPr>
            <a:xfrm>
              <a:off x="1867252" y="2180796"/>
              <a:ext cx="71087" cy="338054"/>
              <a:chOff x="2722245" y="2270761"/>
              <a:chExt cx="137432" cy="653556"/>
            </a:xfrm>
          </p:grpSpPr>
          <p:grpSp>
            <p:nvGrpSpPr>
              <p:cNvPr id="1981" name="Group 1980"/>
              <p:cNvGrpSpPr/>
              <p:nvPr/>
            </p:nvGrpSpPr>
            <p:grpSpPr>
              <a:xfrm>
                <a:off x="2745376" y="2583049"/>
                <a:ext cx="114301" cy="341268"/>
                <a:chOff x="1899556" y="2577192"/>
                <a:chExt cx="114301" cy="341268"/>
              </a:xfrm>
            </p:grpSpPr>
            <p:sp>
              <p:nvSpPr>
                <p:cNvPr id="2007" name="Rounded Rectangle 200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08" name="Straight Connector 2007"/>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09" name="Straight Connector 2008"/>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10" name="Straight Connector 2009"/>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011" name="Straight Connector 2010"/>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12" name="Straight Connector 2011"/>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13" name="Straight Connector 2012"/>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82" name="Group 1981"/>
              <p:cNvGrpSpPr/>
              <p:nvPr/>
            </p:nvGrpSpPr>
            <p:grpSpPr>
              <a:xfrm rot="10800000">
                <a:off x="2722245" y="2270761"/>
                <a:ext cx="129812" cy="297861"/>
                <a:chOff x="1884317" y="2577190"/>
                <a:chExt cx="129812" cy="341268"/>
              </a:xfrm>
            </p:grpSpPr>
            <p:sp>
              <p:nvSpPr>
                <p:cNvPr id="1983"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004" name="Straight Connector 200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05" name="Straight Connector 2004"/>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006" name="Straight Connector 2005"/>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50" name="Group 1949"/>
            <p:cNvGrpSpPr/>
            <p:nvPr/>
          </p:nvGrpSpPr>
          <p:grpSpPr>
            <a:xfrm>
              <a:off x="2114464" y="2208386"/>
              <a:ext cx="72073" cy="310465"/>
              <a:chOff x="3360204" y="2324100"/>
              <a:chExt cx="139337" cy="600217"/>
            </a:xfrm>
          </p:grpSpPr>
          <p:grpSp>
            <p:nvGrpSpPr>
              <p:cNvPr id="1951" name="Group 1950"/>
              <p:cNvGrpSpPr/>
              <p:nvPr/>
            </p:nvGrpSpPr>
            <p:grpSpPr>
              <a:xfrm>
                <a:off x="3360204" y="2575442"/>
                <a:ext cx="138626" cy="348875"/>
                <a:chOff x="3360204" y="2569615"/>
                <a:chExt cx="138626" cy="348875"/>
              </a:xfrm>
            </p:grpSpPr>
            <p:sp>
              <p:nvSpPr>
                <p:cNvPr id="1967" name="Freeform 1966"/>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68" name="Group 1967"/>
                <p:cNvGrpSpPr/>
                <p:nvPr/>
              </p:nvGrpSpPr>
              <p:grpSpPr>
                <a:xfrm>
                  <a:off x="3360204" y="2812190"/>
                  <a:ext cx="114300" cy="27621"/>
                  <a:chOff x="2756806" y="2871517"/>
                  <a:chExt cx="114300" cy="27621"/>
                </a:xfrm>
              </p:grpSpPr>
              <p:cxnSp>
                <p:nvCxnSpPr>
                  <p:cNvPr id="1978" name="Straight Connector 197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79" name="Straight Connector 197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80" name="Straight Connector 197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70" name="Group 1969"/>
                <p:cNvGrpSpPr/>
                <p:nvPr/>
              </p:nvGrpSpPr>
              <p:grpSpPr>
                <a:xfrm>
                  <a:off x="3360204" y="2761133"/>
                  <a:ext cx="114300" cy="27621"/>
                  <a:chOff x="2756806" y="2871517"/>
                  <a:chExt cx="114300" cy="27621"/>
                </a:xfrm>
              </p:grpSpPr>
              <p:cxnSp>
                <p:nvCxnSpPr>
                  <p:cNvPr id="1975" name="Straight Connector 197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76" name="Straight Connector 197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77" name="Straight Connector 197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71" name="Group 1970"/>
                <p:cNvGrpSpPr/>
                <p:nvPr/>
              </p:nvGrpSpPr>
              <p:grpSpPr>
                <a:xfrm>
                  <a:off x="3384530" y="2669587"/>
                  <a:ext cx="114300" cy="27621"/>
                  <a:chOff x="2756806" y="2871517"/>
                  <a:chExt cx="114300" cy="27621"/>
                </a:xfrm>
              </p:grpSpPr>
              <p:cxnSp>
                <p:nvCxnSpPr>
                  <p:cNvPr id="1972" name="Straight Connector 197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73" name="Straight Connector 197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74" name="Straight Connector 197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62" name="Group 1961"/>
              <p:cNvGrpSpPr/>
              <p:nvPr/>
            </p:nvGrpSpPr>
            <p:grpSpPr>
              <a:xfrm>
                <a:off x="3385241" y="2324100"/>
                <a:ext cx="114300" cy="236220"/>
                <a:chOff x="3488111" y="2324100"/>
                <a:chExt cx="114300" cy="236220"/>
              </a:xfrm>
            </p:grpSpPr>
            <p:sp>
              <p:nvSpPr>
                <p:cNvPr id="1963" name="Rounded Rectangle 1962"/>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64" name="Straight Connector 1963"/>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65" name="Straight Connector 1964"/>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66" name="Straight Connector 1965"/>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3" name="Group 12"/>
          <p:cNvGrpSpPr/>
          <p:nvPr/>
        </p:nvGrpSpPr>
        <p:grpSpPr>
          <a:xfrm>
            <a:off x="1714838" y="2180795"/>
            <a:ext cx="1306430" cy="338056"/>
            <a:chOff x="1714838" y="2180795"/>
            <a:chExt cx="1306430" cy="338056"/>
          </a:xfrm>
        </p:grpSpPr>
        <p:grpSp>
          <p:nvGrpSpPr>
            <p:cNvPr id="589" name="Group 588"/>
            <p:cNvGrpSpPr/>
            <p:nvPr/>
          </p:nvGrpSpPr>
          <p:grpSpPr>
            <a:xfrm>
              <a:off x="2454867" y="2257830"/>
              <a:ext cx="60219" cy="261020"/>
              <a:chOff x="4060100" y="2419690"/>
              <a:chExt cx="116421" cy="504627"/>
            </a:xfrm>
          </p:grpSpPr>
          <p:grpSp>
            <p:nvGrpSpPr>
              <p:cNvPr id="623" name="Group 622"/>
              <p:cNvGrpSpPr/>
              <p:nvPr/>
            </p:nvGrpSpPr>
            <p:grpSpPr>
              <a:xfrm rot="10800000">
                <a:off x="4060100" y="2419690"/>
                <a:ext cx="106897" cy="245281"/>
                <a:chOff x="1884317" y="2577190"/>
                <a:chExt cx="129812" cy="341268"/>
              </a:xfrm>
            </p:grpSpPr>
            <p:sp>
              <p:nvSpPr>
                <p:cNvPr id="62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0" name="Straight Connector 62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24" name="Group 623"/>
              <p:cNvGrpSpPr/>
              <p:nvPr/>
            </p:nvGrpSpPr>
            <p:grpSpPr>
              <a:xfrm>
                <a:off x="4084516" y="2684555"/>
                <a:ext cx="92005" cy="239762"/>
                <a:chOff x="1899557" y="2577192"/>
                <a:chExt cx="114300" cy="341268"/>
              </a:xfrm>
            </p:grpSpPr>
            <p:sp>
              <p:nvSpPr>
                <p:cNvPr id="625" name="Rounded Rectangle 6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6" name="Straight Connector 62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41" name="Group 540"/>
            <p:cNvGrpSpPr/>
            <p:nvPr/>
          </p:nvGrpSpPr>
          <p:grpSpPr>
            <a:xfrm>
              <a:off x="2699396" y="2290498"/>
              <a:ext cx="68617" cy="228352"/>
              <a:chOff x="4676364" y="2482847"/>
              <a:chExt cx="132657" cy="441470"/>
            </a:xfrm>
          </p:grpSpPr>
          <p:grpSp>
            <p:nvGrpSpPr>
              <p:cNvPr id="573" name="Group 572"/>
              <p:cNvGrpSpPr/>
              <p:nvPr/>
            </p:nvGrpSpPr>
            <p:grpSpPr>
              <a:xfrm>
                <a:off x="4715393" y="2684555"/>
                <a:ext cx="93628" cy="239762"/>
                <a:chOff x="4648678" y="2697208"/>
                <a:chExt cx="93628" cy="239762"/>
              </a:xfrm>
            </p:grpSpPr>
            <p:sp>
              <p:nvSpPr>
                <p:cNvPr id="580" name="Rounded Rectangle 579"/>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1" name="Group 580"/>
                <p:cNvGrpSpPr/>
                <p:nvPr/>
              </p:nvGrpSpPr>
              <p:grpSpPr>
                <a:xfrm>
                  <a:off x="4648678" y="2803019"/>
                  <a:ext cx="93628" cy="38099"/>
                  <a:chOff x="1907858" y="2960510"/>
                  <a:chExt cx="114300" cy="39832"/>
                </a:xfrm>
              </p:grpSpPr>
              <p:cxnSp>
                <p:nvCxnSpPr>
                  <p:cNvPr id="586" name="Straight Connector 58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2" name="Group 581"/>
                <p:cNvGrpSpPr/>
                <p:nvPr/>
              </p:nvGrpSpPr>
              <p:grpSpPr>
                <a:xfrm>
                  <a:off x="4648678" y="2856009"/>
                  <a:ext cx="93628" cy="38099"/>
                  <a:chOff x="1907858" y="2960510"/>
                  <a:chExt cx="114300" cy="39832"/>
                </a:xfrm>
              </p:grpSpPr>
              <p:cxnSp>
                <p:nvCxnSpPr>
                  <p:cNvPr id="583" name="Straight Connector 58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74" name="Group 573"/>
              <p:cNvGrpSpPr/>
              <p:nvPr/>
            </p:nvGrpSpPr>
            <p:grpSpPr>
              <a:xfrm>
                <a:off x="4676364" y="2482847"/>
                <a:ext cx="122203" cy="205147"/>
                <a:chOff x="4676364" y="2482847"/>
                <a:chExt cx="122203" cy="205147"/>
              </a:xfrm>
            </p:grpSpPr>
            <p:sp>
              <p:nvSpPr>
                <p:cNvPr id="575" name="Freeform 57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6" name="Group 575"/>
                <p:cNvGrpSpPr/>
                <p:nvPr/>
              </p:nvGrpSpPr>
              <p:grpSpPr>
                <a:xfrm>
                  <a:off x="4689095" y="2536864"/>
                  <a:ext cx="75310" cy="28574"/>
                  <a:chOff x="2756806" y="2877272"/>
                  <a:chExt cx="114300" cy="17262"/>
                </a:xfrm>
              </p:grpSpPr>
              <p:cxnSp>
                <p:nvCxnSpPr>
                  <p:cNvPr id="577" name="Straight Connector 57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91" name="Group 490"/>
            <p:cNvGrpSpPr/>
            <p:nvPr/>
          </p:nvGrpSpPr>
          <p:grpSpPr>
            <a:xfrm>
              <a:off x="2943600" y="2258739"/>
              <a:ext cx="77668" cy="260111"/>
              <a:chOff x="5287508" y="2421447"/>
              <a:chExt cx="150154" cy="502870"/>
            </a:xfrm>
          </p:grpSpPr>
          <p:grpSp>
            <p:nvGrpSpPr>
              <p:cNvPr id="523" name="Group 522"/>
              <p:cNvGrpSpPr/>
              <p:nvPr/>
            </p:nvGrpSpPr>
            <p:grpSpPr>
              <a:xfrm>
                <a:off x="5287508" y="2421447"/>
                <a:ext cx="111047" cy="245281"/>
                <a:chOff x="5466410" y="2421447"/>
                <a:chExt cx="111047" cy="245281"/>
              </a:xfrm>
            </p:grpSpPr>
            <p:sp>
              <p:nvSpPr>
                <p:cNvPr id="53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4" name="Straight Connector 533"/>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37" name="Group 536"/>
                <p:cNvGrpSpPr/>
                <p:nvPr/>
              </p:nvGrpSpPr>
              <p:grpSpPr>
                <a:xfrm>
                  <a:off x="5466410" y="2483930"/>
                  <a:ext cx="100469" cy="28574"/>
                  <a:chOff x="2756806" y="2877272"/>
                  <a:chExt cx="114300" cy="17262"/>
                </a:xfrm>
              </p:grpSpPr>
              <p:cxnSp>
                <p:nvCxnSpPr>
                  <p:cNvPr id="538" name="Straight Connector 53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24" name="Group 523"/>
              <p:cNvGrpSpPr/>
              <p:nvPr/>
            </p:nvGrpSpPr>
            <p:grpSpPr>
              <a:xfrm>
                <a:off x="5327817" y="2679036"/>
                <a:ext cx="109845" cy="245281"/>
                <a:chOff x="5506719" y="2666728"/>
                <a:chExt cx="109845" cy="245281"/>
              </a:xfrm>
            </p:grpSpPr>
            <p:sp>
              <p:nvSpPr>
                <p:cNvPr id="52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6" name="Straight Connector 525"/>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5516095" y="2821226"/>
                  <a:ext cx="100469" cy="28574"/>
                  <a:chOff x="2756806" y="2877272"/>
                  <a:chExt cx="114300" cy="17262"/>
                </a:xfrm>
              </p:grpSpPr>
              <p:cxnSp>
                <p:nvCxnSpPr>
                  <p:cNvPr id="530" name="Straight Connector 52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46" name="Group 445"/>
            <p:cNvGrpSpPr/>
            <p:nvPr/>
          </p:nvGrpSpPr>
          <p:grpSpPr>
            <a:xfrm>
              <a:off x="1714838" y="2180795"/>
              <a:ext cx="59123" cy="338055"/>
              <a:chOff x="2137682" y="2270759"/>
              <a:chExt cx="114300" cy="653558"/>
            </a:xfrm>
          </p:grpSpPr>
          <p:grpSp>
            <p:nvGrpSpPr>
              <p:cNvPr id="478" name="Group 477"/>
              <p:cNvGrpSpPr/>
              <p:nvPr/>
            </p:nvGrpSpPr>
            <p:grpSpPr>
              <a:xfrm>
                <a:off x="2137682" y="2583049"/>
                <a:ext cx="114300" cy="341268"/>
                <a:chOff x="1899557" y="2577192"/>
                <a:chExt cx="114300" cy="341268"/>
              </a:xfrm>
            </p:grpSpPr>
            <p:sp>
              <p:nvSpPr>
                <p:cNvPr id="484" name="Rounded Rectangle 4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5" name="Straight Connector 48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rot="10800000">
                <a:off x="2137682" y="2270759"/>
                <a:ext cx="114300" cy="297861"/>
                <a:chOff x="1899557" y="2577192"/>
                <a:chExt cx="114300" cy="341268"/>
              </a:xfrm>
            </p:grpSpPr>
            <p:sp>
              <p:nvSpPr>
                <p:cNvPr id="480" name="Rounded Rectangle 47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1" name="Straight Connector 48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1" name="Group 400"/>
            <p:cNvGrpSpPr/>
            <p:nvPr/>
          </p:nvGrpSpPr>
          <p:grpSpPr>
            <a:xfrm>
              <a:off x="1950731" y="2180796"/>
              <a:ext cx="71087" cy="338054"/>
              <a:chOff x="2722245" y="2270761"/>
              <a:chExt cx="137432" cy="653556"/>
            </a:xfrm>
          </p:grpSpPr>
          <p:grpSp>
            <p:nvGrpSpPr>
              <p:cNvPr id="433" name="Group 432"/>
              <p:cNvGrpSpPr/>
              <p:nvPr/>
            </p:nvGrpSpPr>
            <p:grpSpPr>
              <a:xfrm>
                <a:off x="2745376" y="2583049"/>
                <a:ext cx="114301" cy="341268"/>
                <a:chOff x="1899556" y="2577192"/>
                <a:chExt cx="114301" cy="341268"/>
              </a:xfrm>
            </p:grpSpPr>
            <p:sp>
              <p:nvSpPr>
                <p:cNvPr id="439" name="Rounded Rectangle 43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0" name="Straight Connector 43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34" name="Group 433"/>
              <p:cNvGrpSpPr/>
              <p:nvPr/>
            </p:nvGrpSpPr>
            <p:grpSpPr>
              <a:xfrm rot="10800000">
                <a:off x="2722245" y="2270761"/>
                <a:ext cx="129812" cy="297861"/>
                <a:chOff x="1884317" y="2577190"/>
                <a:chExt cx="129812" cy="341268"/>
              </a:xfrm>
            </p:grpSpPr>
            <p:sp>
              <p:nvSpPr>
                <p:cNvPr id="43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6" name="Straight Connector 43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48" name="Group 347"/>
            <p:cNvGrpSpPr/>
            <p:nvPr/>
          </p:nvGrpSpPr>
          <p:grpSpPr>
            <a:xfrm>
              <a:off x="2197943" y="2208386"/>
              <a:ext cx="72073" cy="310465"/>
              <a:chOff x="3360204" y="2324100"/>
              <a:chExt cx="139337" cy="600217"/>
            </a:xfrm>
          </p:grpSpPr>
          <p:grpSp>
            <p:nvGrpSpPr>
              <p:cNvPr id="382" name="Group 381"/>
              <p:cNvGrpSpPr/>
              <p:nvPr/>
            </p:nvGrpSpPr>
            <p:grpSpPr>
              <a:xfrm>
                <a:off x="3360204" y="2575442"/>
                <a:ext cx="138626" cy="348875"/>
                <a:chOff x="3360204" y="2569615"/>
                <a:chExt cx="138626" cy="348875"/>
              </a:xfrm>
            </p:grpSpPr>
            <p:sp>
              <p:nvSpPr>
                <p:cNvPr id="388" name="Freeform 38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3360204" y="2812190"/>
                  <a:ext cx="114300" cy="27621"/>
                  <a:chOff x="2756806" y="2871517"/>
                  <a:chExt cx="114300" cy="27621"/>
                </a:xfrm>
              </p:grpSpPr>
              <p:cxnSp>
                <p:nvCxnSpPr>
                  <p:cNvPr id="398" name="Straight Connector 3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0" name="Group 389"/>
                <p:cNvGrpSpPr/>
                <p:nvPr/>
              </p:nvGrpSpPr>
              <p:grpSpPr>
                <a:xfrm>
                  <a:off x="3360204" y="2761133"/>
                  <a:ext cx="114300" cy="27621"/>
                  <a:chOff x="2756806" y="2871517"/>
                  <a:chExt cx="114300" cy="27621"/>
                </a:xfrm>
              </p:grpSpPr>
              <p:cxnSp>
                <p:nvCxnSpPr>
                  <p:cNvPr id="395" name="Straight Connector 3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1" name="Group 390"/>
                <p:cNvGrpSpPr/>
                <p:nvPr/>
              </p:nvGrpSpPr>
              <p:grpSpPr>
                <a:xfrm>
                  <a:off x="3384530" y="2669587"/>
                  <a:ext cx="114300" cy="27621"/>
                  <a:chOff x="2756806" y="2871517"/>
                  <a:chExt cx="114300" cy="27621"/>
                </a:xfrm>
              </p:grpSpPr>
              <p:cxnSp>
                <p:nvCxnSpPr>
                  <p:cNvPr id="392" name="Straight Connector 39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83" name="Group 382"/>
              <p:cNvGrpSpPr/>
              <p:nvPr/>
            </p:nvGrpSpPr>
            <p:grpSpPr>
              <a:xfrm>
                <a:off x="3385241" y="2324100"/>
                <a:ext cx="114300" cy="236220"/>
                <a:chOff x="3488111" y="2324100"/>
                <a:chExt cx="114300" cy="236220"/>
              </a:xfrm>
            </p:grpSpPr>
            <p:sp>
              <p:nvSpPr>
                <p:cNvPr id="384" name="Rounded Rectangle 383"/>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5" name="Straight Connector 384"/>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8" name="Group 7"/>
          <p:cNvGrpSpPr/>
          <p:nvPr/>
        </p:nvGrpSpPr>
        <p:grpSpPr>
          <a:xfrm>
            <a:off x="1631359" y="2180795"/>
            <a:ext cx="1306430" cy="338056"/>
            <a:chOff x="1631359" y="2180795"/>
            <a:chExt cx="1306430" cy="338056"/>
          </a:xfrm>
        </p:grpSpPr>
        <p:grpSp>
          <p:nvGrpSpPr>
            <p:cNvPr id="319" name="Group 318"/>
            <p:cNvGrpSpPr/>
            <p:nvPr/>
          </p:nvGrpSpPr>
          <p:grpSpPr>
            <a:xfrm>
              <a:off x="2371388" y="2257830"/>
              <a:ext cx="60219" cy="261020"/>
              <a:chOff x="4060100" y="2419690"/>
              <a:chExt cx="116421" cy="504627"/>
            </a:xfrm>
          </p:grpSpPr>
          <p:grpSp>
            <p:nvGrpSpPr>
              <p:cNvPr id="66" name="Group 65"/>
              <p:cNvGrpSpPr/>
              <p:nvPr/>
            </p:nvGrpSpPr>
            <p:grpSpPr>
              <a:xfrm rot="10800000">
                <a:off x="4060100" y="2419690"/>
                <a:ext cx="106897" cy="245281"/>
                <a:chOff x="1884317" y="2577190"/>
                <a:chExt cx="129812" cy="341268"/>
              </a:xfrm>
            </p:grpSpPr>
            <p:sp>
              <p:nvSpPr>
                <p:cNvPr id="6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4084516" y="2684555"/>
                <a:ext cx="92005" cy="239762"/>
                <a:chOff x="1899557" y="2577192"/>
                <a:chExt cx="114300" cy="341268"/>
              </a:xfrm>
            </p:grpSpPr>
            <p:sp>
              <p:nvSpPr>
                <p:cNvPr id="84" name="Rounded Rectangle 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0" name="Group 319"/>
            <p:cNvGrpSpPr/>
            <p:nvPr/>
          </p:nvGrpSpPr>
          <p:grpSpPr>
            <a:xfrm>
              <a:off x="2615917" y="2290498"/>
              <a:ext cx="68617" cy="228352"/>
              <a:chOff x="4676364" y="2482847"/>
              <a:chExt cx="132657" cy="441470"/>
            </a:xfrm>
          </p:grpSpPr>
          <p:grpSp>
            <p:nvGrpSpPr>
              <p:cNvPr id="102" name="Group 101"/>
              <p:cNvGrpSpPr/>
              <p:nvPr/>
            </p:nvGrpSpPr>
            <p:grpSpPr>
              <a:xfrm>
                <a:off x="4715393" y="2684555"/>
                <a:ext cx="93628" cy="239762"/>
                <a:chOff x="4648678" y="2697208"/>
                <a:chExt cx="93628" cy="239762"/>
              </a:xfrm>
            </p:grpSpPr>
            <p:sp>
              <p:nvSpPr>
                <p:cNvPr id="89" name="Rounded Rectangle 88"/>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p:cNvGrpSpPr/>
                <p:nvPr/>
              </p:nvGrpSpPr>
              <p:grpSpPr>
                <a:xfrm>
                  <a:off x="4648678" y="2803019"/>
                  <a:ext cx="93628" cy="38099"/>
                  <a:chOff x="1907858" y="2960510"/>
                  <a:chExt cx="114300" cy="39832"/>
                </a:xfrm>
              </p:grpSpPr>
              <p:cxnSp>
                <p:nvCxnSpPr>
                  <p:cNvPr id="73" name="Straight Connector 7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4648678" y="2856009"/>
                  <a:ext cx="93628" cy="38099"/>
                  <a:chOff x="1907858" y="2960510"/>
                  <a:chExt cx="114300" cy="39832"/>
                </a:xfrm>
              </p:grpSpPr>
              <p:cxnSp>
                <p:nvCxnSpPr>
                  <p:cNvPr id="99" name="Straight Connector 98"/>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08" name="Group 107"/>
              <p:cNvGrpSpPr/>
              <p:nvPr/>
            </p:nvGrpSpPr>
            <p:grpSpPr>
              <a:xfrm>
                <a:off x="4676364" y="2482847"/>
                <a:ext cx="122203" cy="205147"/>
                <a:chOff x="4676364" y="2482847"/>
                <a:chExt cx="122203" cy="205147"/>
              </a:xfrm>
            </p:grpSpPr>
            <p:sp>
              <p:nvSpPr>
                <p:cNvPr id="103" name="Freeform 102"/>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p:cNvGrpSpPr/>
                <p:nvPr/>
              </p:nvGrpSpPr>
              <p:grpSpPr>
                <a:xfrm>
                  <a:off x="4689095" y="2536864"/>
                  <a:ext cx="75310" cy="28574"/>
                  <a:chOff x="2756806" y="2877272"/>
                  <a:chExt cx="114300" cy="17262"/>
                </a:xfrm>
              </p:grpSpPr>
              <p:cxnSp>
                <p:nvCxnSpPr>
                  <p:cNvPr id="105" name="Straight Connector 10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21" name="Group 320"/>
            <p:cNvGrpSpPr/>
            <p:nvPr/>
          </p:nvGrpSpPr>
          <p:grpSpPr>
            <a:xfrm>
              <a:off x="2860121" y="2258739"/>
              <a:ext cx="77668" cy="260111"/>
              <a:chOff x="5287508" y="2421447"/>
              <a:chExt cx="150154" cy="502870"/>
            </a:xfrm>
          </p:grpSpPr>
          <p:grpSp>
            <p:nvGrpSpPr>
              <p:cNvPr id="132" name="Group 131"/>
              <p:cNvGrpSpPr/>
              <p:nvPr/>
            </p:nvGrpSpPr>
            <p:grpSpPr>
              <a:xfrm>
                <a:off x="5287508" y="2421447"/>
                <a:ext cx="111047" cy="245281"/>
                <a:chOff x="5466410" y="2421447"/>
                <a:chExt cx="111047" cy="245281"/>
              </a:xfrm>
            </p:grpSpPr>
            <p:sp>
              <p:nvSpPr>
                <p:cNvPr id="115"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5466410" y="2483930"/>
                  <a:ext cx="100469" cy="28574"/>
                  <a:chOff x="2756806" y="2877272"/>
                  <a:chExt cx="114300" cy="17262"/>
                </a:xfrm>
              </p:grpSpPr>
              <p:cxnSp>
                <p:nvCxnSpPr>
                  <p:cNvPr id="125" name="Straight Connector 12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5327817" y="2679036"/>
                <a:ext cx="109845" cy="245281"/>
                <a:chOff x="5506719" y="2666728"/>
                <a:chExt cx="109845" cy="245281"/>
              </a:xfrm>
            </p:grpSpPr>
            <p:sp>
              <p:nvSpPr>
                <p:cNvPr id="12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5516095" y="2821226"/>
                  <a:ext cx="100469" cy="28574"/>
                  <a:chOff x="2756806" y="2877272"/>
                  <a:chExt cx="114300" cy="17262"/>
                </a:xfrm>
              </p:grpSpPr>
              <p:cxnSp>
                <p:nvCxnSpPr>
                  <p:cNvPr id="129" name="Straight Connector 12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16" name="Group 315"/>
            <p:cNvGrpSpPr/>
            <p:nvPr/>
          </p:nvGrpSpPr>
          <p:grpSpPr>
            <a:xfrm>
              <a:off x="1631359" y="2180795"/>
              <a:ext cx="59123" cy="338055"/>
              <a:chOff x="2137682" y="2270759"/>
              <a:chExt cx="114300" cy="653558"/>
            </a:xfrm>
          </p:grpSpPr>
          <p:grpSp>
            <p:nvGrpSpPr>
              <p:cNvPr id="19" name="Group 18"/>
              <p:cNvGrpSpPr/>
              <p:nvPr/>
            </p:nvGrpSpPr>
            <p:grpSpPr>
              <a:xfrm>
                <a:off x="2137682" y="2583049"/>
                <a:ext cx="114300" cy="341268"/>
                <a:chOff x="1899557" y="2577192"/>
                <a:chExt cx="114300" cy="341268"/>
              </a:xfrm>
            </p:grpSpPr>
            <p:sp>
              <p:nvSpPr>
                <p:cNvPr id="7" name="Rounded Rectangle 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10800000">
                <a:off x="2137682" y="2270759"/>
                <a:ext cx="114300" cy="297861"/>
                <a:chOff x="1899557" y="2577192"/>
                <a:chExt cx="114300" cy="341268"/>
              </a:xfrm>
            </p:grpSpPr>
            <p:sp>
              <p:nvSpPr>
                <p:cNvPr id="21" name="Rounded Rectangle 2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7" name="Group 316"/>
            <p:cNvGrpSpPr/>
            <p:nvPr/>
          </p:nvGrpSpPr>
          <p:grpSpPr>
            <a:xfrm>
              <a:off x="1867252" y="2180796"/>
              <a:ext cx="71087" cy="338054"/>
              <a:chOff x="2722245" y="2270761"/>
              <a:chExt cx="137432" cy="653556"/>
            </a:xfrm>
          </p:grpSpPr>
          <p:grpSp>
            <p:nvGrpSpPr>
              <p:cNvPr id="28" name="Group 27"/>
              <p:cNvGrpSpPr/>
              <p:nvPr/>
            </p:nvGrpSpPr>
            <p:grpSpPr>
              <a:xfrm>
                <a:off x="2745376" y="2583049"/>
                <a:ext cx="114301" cy="341268"/>
                <a:chOff x="1899556" y="2577192"/>
                <a:chExt cx="114301" cy="341268"/>
              </a:xfrm>
            </p:grpSpPr>
            <p:sp>
              <p:nvSpPr>
                <p:cNvPr id="29" name="Rounded Rectangle 2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10800000">
                <a:off x="2722245" y="2270761"/>
                <a:ext cx="129812" cy="297861"/>
                <a:chOff x="1884317" y="2577190"/>
                <a:chExt cx="129812" cy="341268"/>
              </a:xfrm>
            </p:grpSpPr>
            <p:sp>
              <p:nvSpPr>
                <p:cNvPr id="3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8" name="Group 317"/>
            <p:cNvGrpSpPr/>
            <p:nvPr/>
          </p:nvGrpSpPr>
          <p:grpSpPr>
            <a:xfrm>
              <a:off x="2114464" y="2208386"/>
              <a:ext cx="72073" cy="310465"/>
              <a:chOff x="3360204" y="2324100"/>
              <a:chExt cx="139337" cy="600217"/>
            </a:xfrm>
          </p:grpSpPr>
          <p:grpSp>
            <p:nvGrpSpPr>
              <p:cNvPr id="134" name="Group 133"/>
              <p:cNvGrpSpPr/>
              <p:nvPr/>
            </p:nvGrpSpPr>
            <p:grpSpPr>
              <a:xfrm>
                <a:off x="3360204" y="2575442"/>
                <a:ext cx="138626" cy="348875"/>
                <a:chOff x="3360204" y="2569615"/>
                <a:chExt cx="138626" cy="348875"/>
              </a:xfrm>
            </p:grpSpPr>
            <p:sp>
              <p:nvSpPr>
                <p:cNvPr id="44" name="Freeform 43"/>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3360204" y="2812190"/>
                  <a:ext cx="114300" cy="27621"/>
                  <a:chOff x="2756806" y="2871517"/>
                  <a:chExt cx="114300" cy="27621"/>
                </a:xfrm>
              </p:grpSpPr>
              <p:cxnSp>
                <p:nvCxnSpPr>
                  <p:cNvPr id="50" name="Straight Connector 4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360204" y="2761133"/>
                  <a:ext cx="114300" cy="27621"/>
                  <a:chOff x="2756806" y="2871517"/>
                  <a:chExt cx="114300" cy="27621"/>
                </a:xfrm>
              </p:grpSpPr>
              <p:cxnSp>
                <p:nvCxnSpPr>
                  <p:cNvPr id="55" name="Straight Connector 5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384530" y="2669587"/>
                  <a:ext cx="114300" cy="27621"/>
                  <a:chOff x="2756806" y="2871517"/>
                  <a:chExt cx="114300" cy="27621"/>
                </a:xfrm>
              </p:grpSpPr>
              <p:cxnSp>
                <p:nvCxnSpPr>
                  <p:cNvPr id="59" name="Straight Connector 58"/>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3385241" y="2324100"/>
                <a:ext cx="114300" cy="236220"/>
                <a:chOff x="3488111" y="2324100"/>
                <a:chExt cx="114300" cy="236220"/>
              </a:xfrm>
            </p:grpSpPr>
            <p:sp>
              <p:nvSpPr>
                <p:cNvPr id="78" name="Rounded Rectangle 77"/>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8" name="Group 17"/>
          <p:cNvGrpSpPr/>
          <p:nvPr/>
        </p:nvGrpSpPr>
        <p:grpSpPr>
          <a:xfrm>
            <a:off x="6284555" y="2562384"/>
            <a:ext cx="1306430" cy="338056"/>
            <a:chOff x="6296938" y="2181622"/>
            <a:chExt cx="1306430" cy="338056"/>
          </a:xfrm>
        </p:grpSpPr>
        <p:grpSp>
          <p:nvGrpSpPr>
            <p:cNvPr id="1532" name="Group 1531"/>
            <p:cNvGrpSpPr/>
            <p:nvPr/>
          </p:nvGrpSpPr>
          <p:grpSpPr>
            <a:xfrm>
              <a:off x="7036967" y="2258657"/>
              <a:ext cx="60219" cy="261020"/>
              <a:chOff x="4060100" y="2419690"/>
              <a:chExt cx="116421" cy="504627"/>
            </a:xfrm>
            <a:solidFill>
              <a:schemeClr val="accent2"/>
            </a:solidFill>
          </p:grpSpPr>
          <p:grpSp>
            <p:nvGrpSpPr>
              <p:cNvPr id="1552" name="Group 1551"/>
              <p:cNvGrpSpPr/>
              <p:nvPr/>
            </p:nvGrpSpPr>
            <p:grpSpPr>
              <a:xfrm rot="10800000">
                <a:off x="4060100" y="2419690"/>
                <a:ext cx="106897" cy="245281"/>
                <a:chOff x="1884317" y="2577190"/>
                <a:chExt cx="129812" cy="341268"/>
              </a:xfrm>
              <a:grpFill/>
            </p:grpSpPr>
            <p:sp>
              <p:nvSpPr>
                <p:cNvPr id="155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9" name="Straight Connector 1558"/>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53" name="Group 1552"/>
              <p:cNvGrpSpPr/>
              <p:nvPr/>
            </p:nvGrpSpPr>
            <p:grpSpPr>
              <a:xfrm>
                <a:off x="4084516" y="2684555"/>
                <a:ext cx="92005" cy="239762"/>
                <a:chOff x="1899557" y="2577192"/>
                <a:chExt cx="114300" cy="341268"/>
              </a:xfrm>
              <a:grpFill/>
            </p:grpSpPr>
            <p:sp>
              <p:nvSpPr>
                <p:cNvPr id="1554" name="Rounded Rectangle 155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5" name="Straight Connector 1554"/>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498" name="Group 1497"/>
            <p:cNvGrpSpPr/>
            <p:nvPr/>
          </p:nvGrpSpPr>
          <p:grpSpPr>
            <a:xfrm>
              <a:off x="7281496" y="2291325"/>
              <a:ext cx="68617" cy="228352"/>
              <a:chOff x="4676364" y="2482847"/>
              <a:chExt cx="132657" cy="441470"/>
            </a:xfrm>
            <a:solidFill>
              <a:schemeClr val="accent2"/>
            </a:solidFill>
          </p:grpSpPr>
          <p:grpSp>
            <p:nvGrpSpPr>
              <p:cNvPr id="1516" name="Group 1515"/>
              <p:cNvGrpSpPr/>
              <p:nvPr/>
            </p:nvGrpSpPr>
            <p:grpSpPr>
              <a:xfrm>
                <a:off x="4715393" y="2684555"/>
                <a:ext cx="93628" cy="239762"/>
                <a:chOff x="4648678" y="2697208"/>
                <a:chExt cx="93628" cy="239762"/>
              </a:xfrm>
              <a:grpFill/>
            </p:grpSpPr>
            <p:sp>
              <p:nvSpPr>
                <p:cNvPr id="1523" name="Rounded Rectangle 1522"/>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24" name="Group 1523"/>
                <p:cNvGrpSpPr/>
                <p:nvPr/>
              </p:nvGrpSpPr>
              <p:grpSpPr>
                <a:xfrm>
                  <a:off x="4648678" y="2803019"/>
                  <a:ext cx="93628" cy="38099"/>
                  <a:chOff x="1907858" y="2960510"/>
                  <a:chExt cx="114300" cy="39832"/>
                </a:xfrm>
                <a:grpFill/>
              </p:grpSpPr>
              <p:cxnSp>
                <p:nvCxnSpPr>
                  <p:cNvPr id="1529" name="Straight Connector 1528"/>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31" name="Straight Connector 1530"/>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25" name="Group 1524"/>
                <p:cNvGrpSpPr/>
                <p:nvPr/>
              </p:nvGrpSpPr>
              <p:grpSpPr>
                <a:xfrm>
                  <a:off x="4648678" y="2856009"/>
                  <a:ext cx="93628" cy="38099"/>
                  <a:chOff x="1907858" y="2960510"/>
                  <a:chExt cx="114300" cy="39832"/>
                </a:xfrm>
                <a:grpFill/>
              </p:grpSpPr>
              <p:cxnSp>
                <p:nvCxnSpPr>
                  <p:cNvPr id="1526" name="Straight Connector 1525"/>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7" name="Straight Connector 1526"/>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8" name="Straight Connector 1527"/>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517" name="Group 1516"/>
              <p:cNvGrpSpPr/>
              <p:nvPr/>
            </p:nvGrpSpPr>
            <p:grpSpPr>
              <a:xfrm>
                <a:off x="4676364" y="2482847"/>
                <a:ext cx="122203" cy="205147"/>
                <a:chOff x="4676364" y="2482847"/>
                <a:chExt cx="122203" cy="205147"/>
              </a:xfrm>
              <a:grpFill/>
            </p:grpSpPr>
            <p:sp>
              <p:nvSpPr>
                <p:cNvPr id="1518" name="Freeform 1517"/>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19" name="Group 1518"/>
                <p:cNvGrpSpPr/>
                <p:nvPr/>
              </p:nvGrpSpPr>
              <p:grpSpPr>
                <a:xfrm>
                  <a:off x="4689095" y="2536864"/>
                  <a:ext cx="75310" cy="28574"/>
                  <a:chOff x="2756806" y="2877272"/>
                  <a:chExt cx="114300" cy="17262"/>
                </a:xfrm>
                <a:grpFill/>
              </p:grpSpPr>
              <p:cxnSp>
                <p:nvCxnSpPr>
                  <p:cNvPr id="1520" name="Straight Connector 1519"/>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1" name="Straight Connector 1520"/>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2" name="Straight Connector 152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467" name="Group 1466"/>
            <p:cNvGrpSpPr/>
            <p:nvPr/>
          </p:nvGrpSpPr>
          <p:grpSpPr>
            <a:xfrm>
              <a:off x="7525700" y="2259566"/>
              <a:ext cx="77668" cy="260111"/>
              <a:chOff x="5287508" y="2421447"/>
              <a:chExt cx="150154" cy="502870"/>
            </a:xfrm>
            <a:solidFill>
              <a:schemeClr val="accent2"/>
            </a:solidFill>
          </p:grpSpPr>
          <p:grpSp>
            <p:nvGrpSpPr>
              <p:cNvPr id="1480" name="Group 1479"/>
              <p:cNvGrpSpPr/>
              <p:nvPr/>
            </p:nvGrpSpPr>
            <p:grpSpPr>
              <a:xfrm>
                <a:off x="5287508" y="2421447"/>
                <a:ext cx="111047" cy="245281"/>
                <a:chOff x="5466410" y="2421447"/>
                <a:chExt cx="111047" cy="245281"/>
              </a:xfrm>
              <a:grpFill/>
            </p:grpSpPr>
            <p:sp>
              <p:nvSpPr>
                <p:cNvPr id="1490"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91" name="Straight Connector 1490"/>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2" name="Straight Connector 1491"/>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3" name="Straight Connector 1492"/>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494" name="Group 1493"/>
                <p:cNvGrpSpPr/>
                <p:nvPr/>
              </p:nvGrpSpPr>
              <p:grpSpPr>
                <a:xfrm>
                  <a:off x="5466410" y="2483930"/>
                  <a:ext cx="100469" cy="28574"/>
                  <a:chOff x="2756806" y="2877272"/>
                  <a:chExt cx="114300" cy="17262"/>
                </a:xfrm>
                <a:grpFill/>
              </p:grpSpPr>
              <p:cxnSp>
                <p:nvCxnSpPr>
                  <p:cNvPr id="1495" name="Straight Connector 1494"/>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6" name="Straight Connector 1495"/>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7" name="Straight Connector 14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481" name="Group 1480"/>
              <p:cNvGrpSpPr/>
              <p:nvPr/>
            </p:nvGrpSpPr>
            <p:grpSpPr>
              <a:xfrm>
                <a:off x="5327817" y="2679036"/>
                <a:ext cx="109845" cy="245281"/>
                <a:chOff x="5506719" y="2666728"/>
                <a:chExt cx="109845" cy="245281"/>
              </a:xfrm>
              <a:grpFill/>
            </p:grpSpPr>
            <p:sp>
              <p:nvSpPr>
                <p:cNvPr id="148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83" name="Straight Connector 1482"/>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5" name="Straight Connector 1484"/>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486" name="Group 1485"/>
                <p:cNvGrpSpPr/>
                <p:nvPr/>
              </p:nvGrpSpPr>
              <p:grpSpPr>
                <a:xfrm>
                  <a:off x="5516095" y="2821226"/>
                  <a:ext cx="100469" cy="28574"/>
                  <a:chOff x="2756806" y="2877272"/>
                  <a:chExt cx="114300" cy="17262"/>
                </a:xfrm>
                <a:grpFill/>
              </p:grpSpPr>
              <p:cxnSp>
                <p:nvCxnSpPr>
                  <p:cNvPr id="1487" name="Straight Connector 1486"/>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8" name="Straight Connector 1487"/>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9" name="Straight Connector 148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433" name="Group 1432"/>
            <p:cNvGrpSpPr/>
            <p:nvPr/>
          </p:nvGrpSpPr>
          <p:grpSpPr>
            <a:xfrm>
              <a:off x="6296938" y="2181622"/>
              <a:ext cx="59123" cy="338055"/>
              <a:chOff x="2137682" y="2270759"/>
              <a:chExt cx="114300" cy="653558"/>
            </a:xfrm>
            <a:solidFill>
              <a:schemeClr val="accent2"/>
            </a:solidFill>
          </p:grpSpPr>
          <p:grpSp>
            <p:nvGrpSpPr>
              <p:cNvPr id="1454" name="Group 1453"/>
              <p:cNvGrpSpPr/>
              <p:nvPr/>
            </p:nvGrpSpPr>
            <p:grpSpPr>
              <a:xfrm>
                <a:off x="2137682" y="2583049"/>
                <a:ext cx="114300" cy="341268"/>
                <a:chOff x="1899557" y="2577192"/>
                <a:chExt cx="114300" cy="341268"/>
              </a:xfrm>
              <a:grpFill/>
            </p:grpSpPr>
            <p:sp>
              <p:nvSpPr>
                <p:cNvPr id="1460" name="Rounded Rectangle 1459"/>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1" name="Straight Connector 1460"/>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2" name="Straight Connector 1461"/>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3" name="Straight Connector 1462"/>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64" name="Straight Connector 146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5" name="Straight Connector 146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6" name="Straight Connector 146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455" name="Group 1454"/>
              <p:cNvGrpSpPr/>
              <p:nvPr/>
            </p:nvGrpSpPr>
            <p:grpSpPr>
              <a:xfrm rot="10800000">
                <a:off x="2137682" y="2270759"/>
                <a:ext cx="114300" cy="297861"/>
                <a:chOff x="1899557" y="2577192"/>
                <a:chExt cx="114300" cy="341268"/>
              </a:xfrm>
              <a:grpFill/>
            </p:grpSpPr>
            <p:sp>
              <p:nvSpPr>
                <p:cNvPr id="1456" name="Rounded Rectangle 145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57" name="Straight Connector 145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405" name="Group 1404"/>
            <p:cNvGrpSpPr/>
            <p:nvPr/>
          </p:nvGrpSpPr>
          <p:grpSpPr>
            <a:xfrm>
              <a:off x="6532831" y="2181623"/>
              <a:ext cx="71087" cy="338054"/>
              <a:chOff x="2722245" y="2270761"/>
              <a:chExt cx="137432" cy="653556"/>
            </a:xfrm>
            <a:solidFill>
              <a:schemeClr val="accent2"/>
            </a:solidFill>
          </p:grpSpPr>
          <p:grpSp>
            <p:nvGrpSpPr>
              <p:cNvPr id="1420" name="Group 1419"/>
              <p:cNvGrpSpPr/>
              <p:nvPr/>
            </p:nvGrpSpPr>
            <p:grpSpPr>
              <a:xfrm>
                <a:off x="2745376" y="2583049"/>
                <a:ext cx="114301" cy="341268"/>
                <a:chOff x="1899556" y="2577192"/>
                <a:chExt cx="114301" cy="341268"/>
              </a:xfrm>
              <a:grpFill/>
            </p:grpSpPr>
            <p:sp>
              <p:nvSpPr>
                <p:cNvPr id="1426" name="Rounded Rectangle 142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27" name="Straight Connector 1426"/>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8" name="Straight Connector 1427"/>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9" name="Straight Connector 1428"/>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30" name="Straight Connector 1429"/>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31" name="Straight Connector 1430"/>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32" name="Straight Connector 1431"/>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421" name="Group 1420"/>
              <p:cNvGrpSpPr/>
              <p:nvPr/>
            </p:nvGrpSpPr>
            <p:grpSpPr>
              <a:xfrm rot="10800000">
                <a:off x="2722245" y="2270761"/>
                <a:ext cx="129812" cy="297861"/>
                <a:chOff x="1884317" y="2577190"/>
                <a:chExt cx="129812" cy="341268"/>
              </a:xfrm>
              <a:grpFill/>
            </p:grpSpPr>
            <p:sp>
              <p:nvSpPr>
                <p:cNvPr id="1422"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23" name="Straight Connector 1422"/>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4" name="Straight Connector 1423"/>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5" name="Straight Connector 1424"/>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71" name="Group 1370"/>
            <p:cNvGrpSpPr/>
            <p:nvPr/>
          </p:nvGrpSpPr>
          <p:grpSpPr>
            <a:xfrm>
              <a:off x="6780043" y="2209213"/>
              <a:ext cx="72073" cy="310465"/>
              <a:chOff x="3360204" y="2324100"/>
              <a:chExt cx="139337" cy="600217"/>
            </a:xfrm>
            <a:solidFill>
              <a:schemeClr val="accent2"/>
            </a:solidFill>
          </p:grpSpPr>
          <p:grpSp>
            <p:nvGrpSpPr>
              <p:cNvPr id="1386" name="Group 1385"/>
              <p:cNvGrpSpPr/>
              <p:nvPr/>
            </p:nvGrpSpPr>
            <p:grpSpPr>
              <a:xfrm>
                <a:off x="3360204" y="2575442"/>
                <a:ext cx="138626" cy="348875"/>
                <a:chOff x="3360204" y="2569615"/>
                <a:chExt cx="138626" cy="348875"/>
              </a:xfrm>
              <a:grpFill/>
            </p:grpSpPr>
            <p:sp>
              <p:nvSpPr>
                <p:cNvPr id="1392" name="Freeform 1391"/>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93" name="Group 1392"/>
                <p:cNvGrpSpPr/>
                <p:nvPr/>
              </p:nvGrpSpPr>
              <p:grpSpPr>
                <a:xfrm>
                  <a:off x="3360204" y="2812190"/>
                  <a:ext cx="114300" cy="27621"/>
                  <a:chOff x="2756806" y="2871517"/>
                  <a:chExt cx="114300" cy="27621"/>
                </a:xfrm>
                <a:grpFill/>
              </p:grpSpPr>
              <p:cxnSp>
                <p:nvCxnSpPr>
                  <p:cNvPr id="1402" name="Straight Connector 1401"/>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3" name="Straight Connector 1402"/>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4" name="Straight Connector 1403"/>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394" name="Group 1393"/>
                <p:cNvGrpSpPr/>
                <p:nvPr/>
              </p:nvGrpSpPr>
              <p:grpSpPr>
                <a:xfrm>
                  <a:off x="3360204" y="2761133"/>
                  <a:ext cx="114300" cy="27621"/>
                  <a:chOff x="2756806" y="2871517"/>
                  <a:chExt cx="114300" cy="27621"/>
                </a:xfrm>
                <a:grpFill/>
              </p:grpSpPr>
              <p:cxnSp>
                <p:nvCxnSpPr>
                  <p:cNvPr id="1399" name="Straight Connector 1398"/>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1" name="Straight Connector 140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395" name="Group 1394"/>
                <p:cNvGrpSpPr/>
                <p:nvPr/>
              </p:nvGrpSpPr>
              <p:grpSpPr>
                <a:xfrm>
                  <a:off x="3384530" y="2669587"/>
                  <a:ext cx="114300" cy="27621"/>
                  <a:chOff x="2756806" y="2871517"/>
                  <a:chExt cx="114300" cy="27621"/>
                </a:xfrm>
                <a:grpFill/>
              </p:grpSpPr>
              <p:cxnSp>
                <p:nvCxnSpPr>
                  <p:cNvPr id="1396" name="Straight Connector 1395"/>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7" name="Straight Connector 1396"/>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8" name="Straight Connector 139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87" name="Group 1386"/>
              <p:cNvGrpSpPr/>
              <p:nvPr/>
            </p:nvGrpSpPr>
            <p:grpSpPr>
              <a:xfrm>
                <a:off x="3385241" y="2324100"/>
                <a:ext cx="114300" cy="236220"/>
                <a:chOff x="3488111" y="2324100"/>
                <a:chExt cx="114300" cy="236220"/>
              </a:xfrm>
              <a:grpFill/>
            </p:grpSpPr>
            <p:sp>
              <p:nvSpPr>
                <p:cNvPr id="1388" name="Rounded Rectangle 1387"/>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89" name="Straight Connector 1388"/>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0" name="Straight Connector 1389"/>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1" name="Straight Connector 1390"/>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4" name="Group 23"/>
          <p:cNvGrpSpPr/>
          <p:nvPr/>
        </p:nvGrpSpPr>
        <p:grpSpPr>
          <a:xfrm>
            <a:off x="6206084" y="2181622"/>
            <a:ext cx="1306430" cy="338056"/>
            <a:chOff x="6129702" y="2181622"/>
            <a:chExt cx="1306430" cy="338056"/>
          </a:xfrm>
        </p:grpSpPr>
        <p:grpSp>
          <p:nvGrpSpPr>
            <p:cNvPr id="1334" name="Group 1333"/>
            <p:cNvGrpSpPr/>
            <p:nvPr/>
          </p:nvGrpSpPr>
          <p:grpSpPr>
            <a:xfrm>
              <a:off x="6869731" y="2258657"/>
              <a:ext cx="60219" cy="261020"/>
              <a:chOff x="4060100" y="2419690"/>
              <a:chExt cx="116421" cy="504627"/>
            </a:xfrm>
            <a:solidFill>
              <a:schemeClr val="accent2"/>
            </a:solidFill>
          </p:grpSpPr>
          <p:grpSp>
            <p:nvGrpSpPr>
              <p:cNvPr id="1354" name="Group 1353"/>
              <p:cNvGrpSpPr/>
              <p:nvPr/>
            </p:nvGrpSpPr>
            <p:grpSpPr>
              <a:xfrm rot="10800000">
                <a:off x="4060100" y="2419690"/>
                <a:ext cx="106897" cy="245281"/>
                <a:chOff x="1884317" y="2577190"/>
                <a:chExt cx="129812" cy="341268"/>
              </a:xfrm>
              <a:grpFill/>
            </p:grpSpPr>
            <p:sp>
              <p:nvSpPr>
                <p:cNvPr id="136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61" name="Straight Connector 1360"/>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63" name="Straight Connector 1362"/>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355" name="Group 1354"/>
              <p:cNvGrpSpPr/>
              <p:nvPr/>
            </p:nvGrpSpPr>
            <p:grpSpPr>
              <a:xfrm>
                <a:off x="4084516" y="2684555"/>
                <a:ext cx="92005" cy="239762"/>
                <a:chOff x="1899557" y="2577192"/>
                <a:chExt cx="114300" cy="341268"/>
              </a:xfrm>
              <a:grpFill/>
            </p:grpSpPr>
            <p:sp>
              <p:nvSpPr>
                <p:cNvPr id="1356" name="Rounded Rectangle 135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57" name="Straight Connector 135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58" name="Straight Connector 135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59" name="Straight Connector 135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00" name="Group 1299"/>
            <p:cNvGrpSpPr/>
            <p:nvPr/>
          </p:nvGrpSpPr>
          <p:grpSpPr>
            <a:xfrm>
              <a:off x="7114260" y="2291325"/>
              <a:ext cx="68617" cy="228352"/>
              <a:chOff x="4676364" y="2482847"/>
              <a:chExt cx="132657" cy="441470"/>
            </a:xfrm>
            <a:solidFill>
              <a:schemeClr val="accent2"/>
            </a:solidFill>
          </p:grpSpPr>
          <p:grpSp>
            <p:nvGrpSpPr>
              <p:cNvPr id="1318" name="Group 1317"/>
              <p:cNvGrpSpPr/>
              <p:nvPr/>
            </p:nvGrpSpPr>
            <p:grpSpPr>
              <a:xfrm>
                <a:off x="4715393" y="2684555"/>
                <a:ext cx="93628" cy="239762"/>
                <a:chOff x="4648678" y="2697208"/>
                <a:chExt cx="93628" cy="239762"/>
              </a:xfrm>
              <a:grpFill/>
            </p:grpSpPr>
            <p:sp>
              <p:nvSpPr>
                <p:cNvPr id="1325" name="Rounded Rectangle 1324"/>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26" name="Group 1325"/>
                <p:cNvGrpSpPr/>
                <p:nvPr/>
              </p:nvGrpSpPr>
              <p:grpSpPr>
                <a:xfrm>
                  <a:off x="4648678" y="2803019"/>
                  <a:ext cx="93628" cy="38099"/>
                  <a:chOff x="1907858" y="2960510"/>
                  <a:chExt cx="114300" cy="39832"/>
                </a:xfrm>
                <a:grpFill/>
              </p:grpSpPr>
              <p:cxnSp>
                <p:nvCxnSpPr>
                  <p:cNvPr id="1331" name="Straight Connector 1330"/>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32" name="Straight Connector 1331"/>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33" name="Straight Connector 1332"/>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327" name="Group 1326"/>
                <p:cNvGrpSpPr/>
                <p:nvPr/>
              </p:nvGrpSpPr>
              <p:grpSpPr>
                <a:xfrm>
                  <a:off x="4648678" y="2856009"/>
                  <a:ext cx="93628" cy="38099"/>
                  <a:chOff x="1907858" y="2960510"/>
                  <a:chExt cx="114300" cy="39832"/>
                </a:xfrm>
                <a:grpFill/>
              </p:grpSpPr>
              <p:cxnSp>
                <p:nvCxnSpPr>
                  <p:cNvPr id="1328" name="Straight Connector 1327"/>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29" name="Straight Connector 1328"/>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30" name="Straight Connector 1329"/>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19" name="Group 1318"/>
              <p:cNvGrpSpPr/>
              <p:nvPr/>
            </p:nvGrpSpPr>
            <p:grpSpPr>
              <a:xfrm>
                <a:off x="4676364" y="2482847"/>
                <a:ext cx="122203" cy="205147"/>
                <a:chOff x="4676364" y="2482847"/>
                <a:chExt cx="122203" cy="205147"/>
              </a:xfrm>
              <a:grpFill/>
            </p:grpSpPr>
            <p:sp>
              <p:nvSpPr>
                <p:cNvPr id="1320" name="Freeform 1319"/>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21" name="Group 1320"/>
                <p:cNvGrpSpPr/>
                <p:nvPr/>
              </p:nvGrpSpPr>
              <p:grpSpPr>
                <a:xfrm>
                  <a:off x="4689095" y="2536864"/>
                  <a:ext cx="75310" cy="28574"/>
                  <a:chOff x="2756806" y="2877272"/>
                  <a:chExt cx="114300" cy="17262"/>
                </a:xfrm>
                <a:grpFill/>
              </p:grpSpPr>
              <p:cxnSp>
                <p:nvCxnSpPr>
                  <p:cNvPr id="1322" name="Straight Connector 1321"/>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23" name="Straight Connector 1322"/>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24" name="Straight Connector 1323"/>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269" name="Group 1268"/>
            <p:cNvGrpSpPr/>
            <p:nvPr/>
          </p:nvGrpSpPr>
          <p:grpSpPr>
            <a:xfrm>
              <a:off x="7358464" y="2259566"/>
              <a:ext cx="77668" cy="260111"/>
              <a:chOff x="5287508" y="2421447"/>
              <a:chExt cx="150154" cy="502870"/>
            </a:xfrm>
            <a:solidFill>
              <a:schemeClr val="accent2"/>
            </a:solidFill>
          </p:grpSpPr>
          <p:grpSp>
            <p:nvGrpSpPr>
              <p:cNvPr id="1282" name="Group 1281"/>
              <p:cNvGrpSpPr/>
              <p:nvPr/>
            </p:nvGrpSpPr>
            <p:grpSpPr>
              <a:xfrm>
                <a:off x="5287508" y="2421447"/>
                <a:ext cx="111047" cy="245281"/>
                <a:chOff x="5466410" y="2421447"/>
                <a:chExt cx="111047" cy="245281"/>
              </a:xfrm>
              <a:grpFill/>
            </p:grpSpPr>
            <p:sp>
              <p:nvSpPr>
                <p:cNvPr id="1292"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93" name="Straight Connector 1292"/>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94" name="Straight Connector 1293"/>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95" name="Straight Connector 1294"/>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96" name="Group 1295"/>
                <p:cNvGrpSpPr/>
                <p:nvPr/>
              </p:nvGrpSpPr>
              <p:grpSpPr>
                <a:xfrm>
                  <a:off x="5466410" y="2483930"/>
                  <a:ext cx="100469" cy="28574"/>
                  <a:chOff x="2756806" y="2877272"/>
                  <a:chExt cx="114300" cy="17262"/>
                </a:xfrm>
                <a:grpFill/>
              </p:grpSpPr>
              <p:cxnSp>
                <p:nvCxnSpPr>
                  <p:cNvPr id="1297" name="Straight Connector 1296"/>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98" name="Straight Connector 1297"/>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99" name="Straight Connector 129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283" name="Group 1282"/>
              <p:cNvGrpSpPr/>
              <p:nvPr/>
            </p:nvGrpSpPr>
            <p:grpSpPr>
              <a:xfrm>
                <a:off x="5327817" y="2679036"/>
                <a:ext cx="109845" cy="245281"/>
                <a:chOff x="5506719" y="2666728"/>
                <a:chExt cx="109845" cy="245281"/>
              </a:xfrm>
              <a:grpFill/>
            </p:grpSpPr>
            <p:sp>
              <p:nvSpPr>
                <p:cNvPr id="1284"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85" name="Straight Connector 1284"/>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86" name="Straight Connector 1285"/>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87" name="Straight Connector 1286"/>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88" name="Group 1287"/>
                <p:cNvGrpSpPr/>
                <p:nvPr/>
              </p:nvGrpSpPr>
              <p:grpSpPr>
                <a:xfrm>
                  <a:off x="5516095" y="2821226"/>
                  <a:ext cx="100469" cy="28574"/>
                  <a:chOff x="2756806" y="2877272"/>
                  <a:chExt cx="114300" cy="17262"/>
                </a:xfrm>
                <a:grpFill/>
              </p:grpSpPr>
              <p:cxnSp>
                <p:nvCxnSpPr>
                  <p:cNvPr id="1289" name="Straight Connector 1288"/>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90" name="Straight Connector 1289"/>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91" name="Straight Connector 129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234" name="Group 1233"/>
            <p:cNvGrpSpPr/>
            <p:nvPr/>
          </p:nvGrpSpPr>
          <p:grpSpPr>
            <a:xfrm>
              <a:off x="6129702" y="2181622"/>
              <a:ext cx="59123" cy="338055"/>
              <a:chOff x="2137682" y="2270759"/>
              <a:chExt cx="114300" cy="653558"/>
            </a:xfrm>
            <a:solidFill>
              <a:schemeClr val="accent2"/>
            </a:solidFill>
          </p:grpSpPr>
          <p:grpSp>
            <p:nvGrpSpPr>
              <p:cNvPr id="1256" name="Group 1255"/>
              <p:cNvGrpSpPr/>
              <p:nvPr/>
            </p:nvGrpSpPr>
            <p:grpSpPr>
              <a:xfrm>
                <a:off x="2137682" y="2583049"/>
                <a:ext cx="114300" cy="341268"/>
                <a:chOff x="1899557" y="2577192"/>
                <a:chExt cx="114300" cy="341268"/>
              </a:xfrm>
              <a:grpFill/>
            </p:grpSpPr>
            <p:sp>
              <p:nvSpPr>
                <p:cNvPr id="1262" name="Rounded Rectangle 1261"/>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63" name="Straight Connector 1262"/>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4" name="Straight Connector 1263"/>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5" name="Straight Connector 1264"/>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266" name="Straight Connector 126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7" name="Straight Connector 1266"/>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8" name="Straight Connector 1267"/>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257" name="Group 1256"/>
              <p:cNvGrpSpPr/>
              <p:nvPr/>
            </p:nvGrpSpPr>
            <p:grpSpPr>
              <a:xfrm rot="10800000">
                <a:off x="2137682" y="2270759"/>
                <a:ext cx="114300" cy="297861"/>
                <a:chOff x="1899557" y="2577192"/>
                <a:chExt cx="114300" cy="341268"/>
              </a:xfrm>
              <a:grpFill/>
            </p:grpSpPr>
            <p:sp>
              <p:nvSpPr>
                <p:cNvPr id="1258" name="Rounded Rectangle 1257"/>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59" name="Straight Connector 1258"/>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0" name="Straight Connector 1259"/>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1" name="Straight Connector 1260"/>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206" name="Group 1205"/>
            <p:cNvGrpSpPr/>
            <p:nvPr/>
          </p:nvGrpSpPr>
          <p:grpSpPr>
            <a:xfrm>
              <a:off x="6365595" y="2181623"/>
              <a:ext cx="71087" cy="338054"/>
              <a:chOff x="2722245" y="2270761"/>
              <a:chExt cx="137432" cy="653556"/>
            </a:xfrm>
            <a:solidFill>
              <a:schemeClr val="accent2"/>
            </a:solidFill>
          </p:grpSpPr>
          <p:grpSp>
            <p:nvGrpSpPr>
              <p:cNvPr id="1221" name="Group 1220"/>
              <p:cNvGrpSpPr/>
              <p:nvPr/>
            </p:nvGrpSpPr>
            <p:grpSpPr>
              <a:xfrm>
                <a:off x="2745376" y="2583049"/>
                <a:ext cx="114301" cy="341268"/>
                <a:chOff x="1899556" y="2577192"/>
                <a:chExt cx="114301" cy="341268"/>
              </a:xfrm>
              <a:grpFill/>
            </p:grpSpPr>
            <p:sp>
              <p:nvSpPr>
                <p:cNvPr id="1227" name="Rounded Rectangle 1226"/>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8" name="Straight Connector 1227"/>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9" name="Straight Connector 1228"/>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0" name="Straight Connector 1229"/>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231" name="Straight Connector 1230"/>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2" name="Straight Connector 1231"/>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3" name="Straight Connector 1232"/>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222" name="Group 1221"/>
              <p:cNvGrpSpPr/>
              <p:nvPr/>
            </p:nvGrpSpPr>
            <p:grpSpPr>
              <a:xfrm rot="10800000">
                <a:off x="2722245" y="2270761"/>
                <a:ext cx="129812" cy="297861"/>
                <a:chOff x="1884317" y="2577190"/>
                <a:chExt cx="129812" cy="341268"/>
              </a:xfrm>
              <a:grpFill/>
            </p:grpSpPr>
            <p:sp>
              <p:nvSpPr>
                <p:cNvPr id="1223"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24" name="Straight Connector 122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5" name="Straight Connector 1224"/>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6" name="Straight Connector 1225"/>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172" name="Group 1171"/>
            <p:cNvGrpSpPr/>
            <p:nvPr/>
          </p:nvGrpSpPr>
          <p:grpSpPr>
            <a:xfrm>
              <a:off x="6612807" y="2209213"/>
              <a:ext cx="72073" cy="310465"/>
              <a:chOff x="3360204" y="2324100"/>
              <a:chExt cx="139337" cy="600217"/>
            </a:xfrm>
            <a:solidFill>
              <a:schemeClr val="accent2"/>
            </a:solidFill>
          </p:grpSpPr>
          <p:grpSp>
            <p:nvGrpSpPr>
              <p:cNvPr id="1187" name="Group 1186"/>
              <p:cNvGrpSpPr/>
              <p:nvPr/>
            </p:nvGrpSpPr>
            <p:grpSpPr>
              <a:xfrm>
                <a:off x="3360204" y="2575442"/>
                <a:ext cx="138626" cy="348875"/>
                <a:chOff x="3360204" y="2569615"/>
                <a:chExt cx="138626" cy="348875"/>
              </a:xfrm>
              <a:grpFill/>
            </p:grpSpPr>
            <p:sp>
              <p:nvSpPr>
                <p:cNvPr id="1193" name="Freeform 1192"/>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94" name="Group 1193"/>
                <p:cNvGrpSpPr/>
                <p:nvPr/>
              </p:nvGrpSpPr>
              <p:grpSpPr>
                <a:xfrm>
                  <a:off x="3360204" y="2812190"/>
                  <a:ext cx="114300" cy="27621"/>
                  <a:chOff x="2756806" y="2871517"/>
                  <a:chExt cx="114300" cy="27621"/>
                </a:xfrm>
                <a:grpFill/>
              </p:grpSpPr>
              <p:cxnSp>
                <p:nvCxnSpPr>
                  <p:cNvPr id="1203" name="Straight Connector 1202"/>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04" name="Straight Connector 1203"/>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05" name="Straight Connector 1204"/>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195" name="Group 1194"/>
                <p:cNvGrpSpPr/>
                <p:nvPr/>
              </p:nvGrpSpPr>
              <p:grpSpPr>
                <a:xfrm>
                  <a:off x="3360204" y="2761133"/>
                  <a:ext cx="114300" cy="27621"/>
                  <a:chOff x="2756806" y="2871517"/>
                  <a:chExt cx="114300" cy="27621"/>
                </a:xfrm>
                <a:grpFill/>
              </p:grpSpPr>
              <p:cxnSp>
                <p:nvCxnSpPr>
                  <p:cNvPr id="1200" name="Straight Connector 1199"/>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01" name="Straight Connector 1200"/>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02" name="Straight Connector 120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196" name="Group 1195"/>
                <p:cNvGrpSpPr/>
                <p:nvPr/>
              </p:nvGrpSpPr>
              <p:grpSpPr>
                <a:xfrm>
                  <a:off x="3384530" y="2669587"/>
                  <a:ext cx="114300" cy="27621"/>
                  <a:chOff x="2756806" y="2871517"/>
                  <a:chExt cx="114300" cy="27621"/>
                </a:xfrm>
                <a:grpFill/>
              </p:grpSpPr>
              <p:cxnSp>
                <p:nvCxnSpPr>
                  <p:cNvPr id="1197" name="Straight Connector 1196"/>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98" name="Straight Connector 1197"/>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99" name="Straight Connector 119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188" name="Group 1187"/>
              <p:cNvGrpSpPr/>
              <p:nvPr/>
            </p:nvGrpSpPr>
            <p:grpSpPr>
              <a:xfrm>
                <a:off x="3385241" y="2324100"/>
                <a:ext cx="114300" cy="236220"/>
                <a:chOff x="3488111" y="2324100"/>
                <a:chExt cx="114300" cy="236220"/>
              </a:xfrm>
              <a:grpFill/>
            </p:grpSpPr>
            <p:sp>
              <p:nvSpPr>
                <p:cNvPr id="1189" name="Rounded Rectangle 1188"/>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90" name="Straight Connector 1189"/>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91" name="Straight Connector 1190"/>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92" name="Straight Connector 1191"/>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2" name="Group 21"/>
          <p:cNvGrpSpPr/>
          <p:nvPr/>
        </p:nvGrpSpPr>
        <p:grpSpPr>
          <a:xfrm>
            <a:off x="6206084" y="2562384"/>
            <a:ext cx="1306430" cy="338056"/>
            <a:chOff x="6213459" y="2181622"/>
            <a:chExt cx="1306430" cy="338056"/>
          </a:xfrm>
        </p:grpSpPr>
        <p:grpSp>
          <p:nvGrpSpPr>
            <p:cNvPr id="1731" name="Group 1730"/>
            <p:cNvGrpSpPr/>
            <p:nvPr/>
          </p:nvGrpSpPr>
          <p:grpSpPr>
            <a:xfrm>
              <a:off x="6953488" y="2258657"/>
              <a:ext cx="60219" cy="261020"/>
              <a:chOff x="4060100" y="2419690"/>
              <a:chExt cx="116421" cy="504627"/>
            </a:xfrm>
            <a:solidFill>
              <a:schemeClr val="accent2"/>
            </a:solidFill>
          </p:grpSpPr>
          <p:grpSp>
            <p:nvGrpSpPr>
              <p:cNvPr id="1751" name="Group 1750"/>
              <p:cNvGrpSpPr/>
              <p:nvPr/>
            </p:nvGrpSpPr>
            <p:grpSpPr>
              <a:xfrm rot="10800000">
                <a:off x="4060100" y="2419690"/>
                <a:ext cx="106897" cy="245281"/>
                <a:chOff x="1884317" y="2577190"/>
                <a:chExt cx="129812" cy="341268"/>
              </a:xfrm>
              <a:grpFill/>
            </p:grpSpPr>
            <p:sp>
              <p:nvSpPr>
                <p:cNvPr id="175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58" name="Straight Connector 1757"/>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59" name="Straight Connector 1758"/>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60" name="Straight Connector 1759"/>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52" name="Group 1751"/>
              <p:cNvGrpSpPr/>
              <p:nvPr/>
            </p:nvGrpSpPr>
            <p:grpSpPr>
              <a:xfrm>
                <a:off x="4084516" y="2684555"/>
                <a:ext cx="92005" cy="239762"/>
                <a:chOff x="1899557" y="2577192"/>
                <a:chExt cx="114300" cy="341268"/>
              </a:xfrm>
              <a:grpFill/>
            </p:grpSpPr>
            <p:sp>
              <p:nvSpPr>
                <p:cNvPr id="1753" name="Rounded Rectangle 1752"/>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54" name="Straight Connector 175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56" name="Straight Connector 175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697" name="Group 1696"/>
            <p:cNvGrpSpPr/>
            <p:nvPr/>
          </p:nvGrpSpPr>
          <p:grpSpPr>
            <a:xfrm>
              <a:off x="7198017" y="2291325"/>
              <a:ext cx="68617" cy="228352"/>
              <a:chOff x="4676364" y="2482847"/>
              <a:chExt cx="132657" cy="441470"/>
            </a:xfrm>
            <a:solidFill>
              <a:schemeClr val="accent2"/>
            </a:solidFill>
          </p:grpSpPr>
          <p:grpSp>
            <p:nvGrpSpPr>
              <p:cNvPr id="1715" name="Group 1714"/>
              <p:cNvGrpSpPr/>
              <p:nvPr/>
            </p:nvGrpSpPr>
            <p:grpSpPr>
              <a:xfrm>
                <a:off x="4715393" y="2684555"/>
                <a:ext cx="93628" cy="239762"/>
                <a:chOff x="4648678" y="2697208"/>
                <a:chExt cx="93628" cy="239762"/>
              </a:xfrm>
              <a:grpFill/>
            </p:grpSpPr>
            <p:sp>
              <p:nvSpPr>
                <p:cNvPr id="1722" name="Rounded Rectangle 1721"/>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23" name="Group 1722"/>
                <p:cNvGrpSpPr/>
                <p:nvPr/>
              </p:nvGrpSpPr>
              <p:grpSpPr>
                <a:xfrm>
                  <a:off x="4648678" y="2803019"/>
                  <a:ext cx="93628" cy="38099"/>
                  <a:chOff x="1907858" y="2960510"/>
                  <a:chExt cx="114300" cy="39832"/>
                </a:xfrm>
                <a:grpFill/>
              </p:grpSpPr>
              <p:cxnSp>
                <p:nvCxnSpPr>
                  <p:cNvPr id="1728" name="Straight Connector 1727"/>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9" name="Straight Connector 1728"/>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30" name="Straight Connector 1729"/>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24" name="Group 1723"/>
                <p:cNvGrpSpPr/>
                <p:nvPr/>
              </p:nvGrpSpPr>
              <p:grpSpPr>
                <a:xfrm>
                  <a:off x="4648678" y="2856009"/>
                  <a:ext cx="93628" cy="38099"/>
                  <a:chOff x="1907858" y="2960510"/>
                  <a:chExt cx="114300" cy="39832"/>
                </a:xfrm>
                <a:grpFill/>
              </p:grpSpPr>
              <p:cxnSp>
                <p:nvCxnSpPr>
                  <p:cNvPr id="1725" name="Straight Connector 1724"/>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6" name="Straight Connector 1725"/>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16" name="Group 1715"/>
              <p:cNvGrpSpPr/>
              <p:nvPr/>
            </p:nvGrpSpPr>
            <p:grpSpPr>
              <a:xfrm>
                <a:off x="4676364" y="2482847"/>
                <a:ext cx="122203" cy="205147"/>
                <a:chOff x="4676364" y="2482847"/>
                <a:chExt cx="122203" cy="205147"/>
              </a:xfrm>
              <a:grpFill/>
            </p:grpSpPr>
            <p:sp>
              <p:nvSpPr>
                <p:cNvPr id="1717" name="Freeform 1716"/>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18" name="Group 1717"/>
                <p:cNvGrpSpPr/>
                <p:nvPr/>
              </p:nvGrpSpPr>
              <p:grpSpPr>
                <a:xfrm>
                  <a:off x="4689095" y="2536864"/>
                  <a:ext cx="75310" cy="28574"/>
                  <a:chOff x="2756806" y="2877272"/>
                  <a:chExt cx="114300" cy="17262"/>
                </a:xfrm>
                <a:grpFill/>
              </p:grpSpPr>
              <p:cxnSp>
                <p:nvCxnSpPr>
                  <p:cNvPr id="1719" name="Straight Connector 1718"/>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0" name="Straight Connector 1719"/>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1" name="Straight Connector 172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666" name="Group 1665"/>
            <p:cNvGrpSpPr/>
            <p:nvPr/>
          </p:nvGrpSpPr>
          <p:grpSpPr>
            <a:xfrm>
              <a:off x="7442221" y="2259566"/>
              <a:ext cx="77668" cy="260111"/>
              <a:chOff x="5287508" y="2421447"/>
              <a:chExt cx="150154" cy="502870"/>
            </a:xfrm>
            <a:solidFill>
              <a:schemeClr val="accent2"/>
            </a:solidFill>
          </p:grpSpPr>
          <p:grpSp>
            <p:nvGrpSpPr>
              <p:cNvPr id="1679" name="Group 1678"/>
              <p:cNvGrpSpPr/>
              <p:nvPr/>
            </p:nvGrpSpPr>
            <p:grpSpPr>
              <a:xfrm>
                <a:off x="5287508" y="2421447"/>
                <a:ext cx="111047" cy="245281"/>
                <a:chOff x="5466410" y="2421447"/>
                <a:chExt cx="111047" cy="245281"/>
              </a:xfrm>
              <a:grpFill/>
            </p:grpSpPr>
            <p:sp>
              <p:nvSpPr>
                <p:cNvPr id="1689"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90" name="Straight Connector 1689"/>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2" name="Straight Connector 1691"/>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693" name="Group 1692"/>
                <p:cNvGrpSpPr/>
                <p:nvPr/>
              </p:nvGrpSpPr>
              <p:grpSpPr>
                <a:xfrm>
                  <a:off x="5466410" y="2483930"/>
                  <a:ext cx="100469" cy="28574"/>
                  <a:chOff x="2756806" y="2877272"/>
                  <a:chExt cx="114300" cy="17262"/>
                </a:xfrm>
                <a:grpFill/>
              </p:grpSpPr>
              <p:cxnSp>
                <p:nvCxnSpPr>
                  <p:cNvPr id="1694" name="Straight Connector 1693"/>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6" name="Straight Connector 1695"/>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680" name="Group 1679"/>
              <p:cNvGrpSpPr/>
              <p:nvPr/>
            </p:nvGrpSpPr>
            <p:grpSpPr>
              <a:xfrm>
                <a:off x="5327817" y="2679036"/>
                <a:ext cx="109845" cy="245281"/>
                <a:chOff x="5506719" y="2666728"/>
                <a:chExt cx="109845" cy="245281"/>
              </a:xfrm>
              <a:grpFill/>
            </p:grpSpPr>
            <p:sp>
              <p:nvSpPr>
                <p:cNvPr id="1681"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82" name="Straight Connector 1681"/>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3" name="Straight Connector 1682"/>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4" name="Straight Connector 1683"/>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685" name="Group 1684"/>
                <p:cNvGrpSpPr/>
                <p:nvPr/>
              </p:nvGrpSpPr>
              <p:grpSpPr>
                <a:xfrm>
                  <a:off x="5516095" y="2821226"/>
                  <a:ext cx="100469" cy="28574"/>
                  <a:chOff x="2756806" y="2877272"/>
                  <a:chExt cx="114300" cy="17262"/>
                </a:xfrm>
                <a:grpFill/>
              </p:grpSpPr>
              <p:cxnSp>
                <p:nvCxnSpPr>
                  <p:cNvPr id="1686" name="Straight Connector 1685"/>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7" name="Straight Connector 1686"/>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8" name="Straight Connector 168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631" name="Group 1630"/>
            <p:cNvGrpSpPr/>
            <p:nvPr/>
          </p:nvGrpSpPr>
          <p:grpSpPr>
            <a:xfrm>
              <a:off x="6213459" y="2181622"/>
              <a:ext cx="59123" cy="338055"/>
              <a:chOff x="2137682" y="2270759"/>
              <a:chExt cx="114300" cy="653558"/>
            </a:xfrm>
            <a:solidFill>
              <a:schemeClr val="accent2"/>
            </a:solidFill>
          </p:grpSpPr>
          <p:grpSp>
            <p:nvGrpSpPr>
              <p:cNvPr id="1653" name="Group 1652"/>
              <p:cNvGrpSpPr/>
              <p:nvPr/>
            </p:nvGrpSpPr>
            <p:grpSpPr>
              <a:xfrm>
                <a:off x="2137682" y="2583049"/>
                <a:ext cx="114300" cy="341268"/>
                <a:chOff x="1899557" y="2577192"/>
                <a:chExt cx="114300" cy="341268"/>
              </a:xfrm>
              <a:grpFill/>
            </p:grpSpPr>
            <p:sp>
              <p:nvSpPr>
                <p:cNvPr id="1659" name="Rounded Rectangle 1658"/>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60" name="Straight Connector 1659"/>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1" name="Straight Connector 1660"/>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2" name="Straight Connector 1661"/>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663" name="Straight Connector 1662"/>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4" name="Straight Connector 1663"/>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5" name="Straight Connector 1664"/>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654" name="Group 1653"/>
              <p:cNvGrpSpPr/>
              <p:nvPr/>
            </p:nvGrpSpPr>
            <p:grpSpPr>
              <a:xfrm rot="10800000">
                <a:off x="2137682" y="2270759"/>
                <a:ext cx="114300" cy="297861"/>
                <a:chOff x="1899557" y="2577192"/>
                <a:chExt cx="114300" cy="341268"/>
              </a:xfrm>
              <a:grpFill/>
            </p:grpSpPr>
            <p:sp>
              <p:nvSpPr>
                <p:cNvPr id="1655" name="Rounded Rectangle 1654"/>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56" name="Straight Connector 165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57" name="Straight Connector 1656"/>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58" name="Straight Connector 1657"/>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603" name="Group 1602"/>
            <p:cNvGrpSpPr/>
            <p:nvPr/>
          </p:nvGrpSpPr>
          <p:grpSpPr>
            <a:xfrm>
              <a:off x="6449352" y="2181623"/>
              <a:ext cx="71087" cy="338054"/>
              <a:chOff x="2722245" y="2270761"/>
              <a:chExt cx="137432" cy="653556"/>
            </a:xfrm>
            <a:solidFill>
              <a:schemeClr val="accent2"/>
            </a:solidFill>
          </p:grpSpPr>
          <p:grpSp>
            <p:nvGrpSpPr>
              <p:cNvPr id="1618" name="Group 1617"/>
              <p:cNvGrpSpPr/>
              <p:nvPr/>
            </p:nvGrpSpPr>
            <p:grpSpPr>
              <a:xfrm>
                <a:off x="2745376" y="2583049"/>
                <a:ext cx="114301" cy="341268"/>
                <a:chOff x="1899556" y="2577192"/>
                <a:chExt cx="114301" cy="341268"/>
              </a:xfrm>
              <a:grpFill/>
            </p:grpSpPr>
            <p:sp>
              <p:nvSpPr>
                <p:cNvPr id="1624" name="Rounded Rectangle 162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25" name="Straight Connector 1624"/>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6" name="Straight Connector 1625"/>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7" name="Straight Connector 1626"/>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628" name="Straight Connector 1627"/>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9" name="Straight Connector 1628"/>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30" name="Straight Connector 1629"/>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619" name="Group 1618"/>
              <p:cNvGrpSpPr/>
              <p:nvPr/>
            </p:nvGrpSpPr>
            <p:grpSpPr>
              <a:xfrm rot="10800000">
                <a:off x="2722245" y="2270761"/>
                <a:ext cx="129812" cy="297861"/>
                <a:chOff x="1884317" y="2577190"/>
                <a:chExt cx="129812" cy="341268"/>
              </a:xfrm>
              <a:grpFill/>
            </p:grpSpPr>
            <p:sp>
              <p:nvSpPr>
                <p:cNvPr id="162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21" name="Straight Connector 1620"/>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2" name="Straight Connector 1621"/>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3" name="Straight Connector 1622"/>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569" name="Group 1568"/>
            <p:cNvGrpSpPr/>
            <p:nvPr/>
          </p:nvGrpSpPr>
          <p:grpSpPr>
            <a:xfrm>
              <a:off x="6696564" y="2209213"/>
              <a:ext cx="72073" cy="310465"/>
              <a:chOff x="3360204" y="2324100"/>
              <a:chExt cx="139337" cy="600217"/>
            </a:xfrm>
            <a:solidFill>
              <a:schemeClr val="accent2"/>
            </a:solidFill>
          </p:grpSpPr>
          <p:grpSp>
            <p:nvGrpSpPr>
              <p:cNvPr id="1584" name="Group 1583"/>
              <p:cNvGrpSpPr/>
              <p:nvPr/>
            </p:nvGrpSpPr>
            <p:grpSpPr>
              <a:xfrm>
                <a:off x="3360204" y="2575442"/>
                <a:ext cx="138626" cy="348875"/>
                <a:chOff x="3360204" y="2569615"/>
                <a:chExt cx="138626" cy="348875"/>
              </a:xfrm>
              <a:grpFill/>
            </p:grpSpPr>
            <p:sp>
              <p:nvSpPr>
                <p:cNvPr id="1590" name="Freeform 158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91" name="Group 1590"/>
                <p:cNvGrpSpPr/>
                <p:nvPr/>
              </p:nvGrpSpPr>
              <p:grpSpPr>
                <a:xfrm>
                  <a:off x="3360204" y="2812190"/>
                  <a:ext cx="114300" cy="27621"/>
                  <a:chOff x="2756806" y="2871517"/>
                  <a:chExt cx="114300" cy="27621"/>
                </a:xfrm>
                <a:grpFill/>
              </p:grpSpPr>
              <p:cxnSp>
                <p:nvCxnSpPr>
                  <p:cNvPr id="1600" name="Straight Connector 1599"/>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01" name="Straight Connector 1600"/>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02" name="Straight Connector 160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92" name="Group 1591"/>
                <p:cNvGrpSpPr/>
                <p:nvPr/>
              </p:nvGrpSpPr>
              <p:grpSpPr>
                <a:xfrm>
                  <a:off x="3360204" y="2761133"/>
                  <a:ext cx="114300" cy="27621"/>
                  <a:chOff x="2756806" y="2871517"/>
                  <a:chExt cx="114300" cy="27621"/>
                </a:xfrm>
                <a:grpFill/>
              </p:grpSpPr>
              <p:cxnSp>
                <p:nvCxnSpPr>
                  <p:cNvPr id="1597" name="Straight Connector 1596"/>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8" name="Straight Connector 1597"/>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9" name="Straight Connector 159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93" name="Group 1592"/>
                <p:cNvGrpSpPr/>
                <p:nvPr/>
              </p:nvGrpSpPr>
              <p:grpSpPr>
                <a:xfrm>
                  <a:off x="3384530" y="2669587"/>
                  <a:ext cx="114300" cy="27621"/>
                  <a:chOff x="2756806" y="2871517"/>
                  <a:chExt cx="114300" cy="27621"/>
                </a:xfrm>
                <a:grpFill/>
              </p:grpSpPr>
              <p:cxnSp>
                <p:nvCxnSpPr>
                  <p:cNvPr id="1594" name="Straight Connector 1593"/>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5" name="Straight Connector 1594"/>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6" name="Straight Connector 1595"/>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585" name="Group 1584"/>
              <p:cNvGrpSpPr/>
              <p:nvPr/>
            </p:nvGrpSpPr>
            <p:grpSpPr>
              <a:xfrm>
                <a:off x="3385241" y="2324100"/>
                <a:ext cx="114300" cy="236220"/>
                <a:chOff x="3488111" y="2324100"/>
                <a:chExt cx="114300" cy="236220"/>
              </a:xfrm>
              <a:grpFill/>
            </p:grpSpPr>
            <p:sp>
              <p:nvSpPr>
                <p:cNvPr id="1586" name="Rounded Rectangle 1585"/>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7" name="Straight Connector 1586"/>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88" name="Straight Connector 1587"/>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89" name="Straight Connector 1588"/>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3" name="Group 22"/>
          <p:cNvGrpSpPr/>
          <p:nvPr/>
        </p:nvGrpSpPr>
        <p:grpSpPr>
          <a:xfrm>
            <a:off x="6284555" y="2181622"/>
            <a:ext cx="1306430" cy="338056"/>
            <a:chOff x="6213181" y="2181622"/>
            <a:chExt cx="1306430" cy="338056"/>
          </a:xfrm>
        </p:grpSpPr>
        <p:grpSp>
          <p:nvGrpSpPr>
            <p:cNvPr id="1135" name="Group 1134"/>
            <p:cNvGrpSpPr/>
            <p:nvPr/>
          </p:nvGrpSpPr>
          <p:grpSpPr>
            <a:xfrm>
              <a:off x="6953210" y="2258657"/>
              <a:ext cx="60219" cy="261020"/>
              <a:chOff x="4060100" y="2419690"/>
              <a:chExt cx="116421" cy="504627"/>
            </a:xfrm>
            <a:solidFill>
              <a:schemeClr val="accent2"/>
            </a:solidFill>
          </p:grpSpPr>
          <p:grpSp>
            <p:nvGrpSpPr>
              <p:cNvPr id="1155" name="Group 1154"/>
              <p:cNvGrpSpPr/>
              <p:nvPr/>
            </p:nvGrpSpPr>
            <p:grpSpPr>
              <a:xfrm rot="10800000">
                <a:off x="4060100" y="2419690"/>
                <a:ext cx="106897" cy="245281"/>
                <a:chOff x="1884317" y="2577190"/>
                <a:chExt cx="129812" cy="341268"/>
              </a:xfrm>
              <a:grpFill/>
            </p:grpSpPr>
            <p:sp>
              <p:nvSpPr>
                <p:cNvPr id="1161"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2" name="Straight Connector 1161"/>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63" name="Straight Connector 1162"/>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64" name="Straight Connector 1163"/>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156" name="Group 1155"/>
              <p:cNvGrpSpPr/>
              <p:nvPr/>
            </p:nvGrpSpPr>
            <p:grpSpPr>
              <a:xfrm>
                <a:off x="4084516" y="2684555"/>
                <a:ext cx="92005" cy="239762"/>
                <a:chOff x="1899557" y="2577192"/>
                <a:chExt cx="114300" cy="341268"/>
              </a:xfrm>
              <a:grpFill/>
            </p:grpSpPr>
            <p:sp>
              <p:nvSpPr>
                <p:cNvPr id="1157" name="Rounded Rectangle 1156"/>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58" name="Straight Connector 1157"/>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59" name="Straight Connector 1158"/>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60" name="Straight Connector 1159"/>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101" name="Group 1100"/>
            <p:cNvGrpSpPr/>
            <p:nvPr/>
          </p:nvGrpSpPr>
          <p:grpSpPr>
            <a:xfrm>
              <a:off x="7197739" y="2291325"/>
              <a:ext cx="68617" cy="228352"/>
              <a:chOff x="4676364" y="2482847"/>
              <a:chExt cx="132657" cy="441470"/>
            </a:xfrm>
            <a:solidFill>
              <a:schemeClr val="accent2"/>
            </a:solidFill>
          </p:grpSpPr>
          <p:grpSp>
            <p:nvGrpSpPr>
              <p:cNvPr id="1119" name="Group 1118"/>
              <p:cNvGrpSpPr/>
              <p:nvPr/>
            </p:nvGrpSpPr>
            <p:grpSpPr>
              <a:xfrm>
                <a:off x="4715393" y="2684555"/>
                <a:ext cx="93628" cy="239762"/>
                <a:chOff x="4648678" y="2697208"/>
                <a:chExt cx="93628" cy="239762"/>
              </a:xfrm>
              <a:grpFill/>
            </p:grpSpPr>
            <p:sp>
              <p:nvSpPr>
                <p:cNvPr id="1126" name="Rounded Rectangle 1125"/>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7" name="Group 1126"/>
                <p:cNvGrpSpPr/>
                <p:nvPr/>
              </p:nvGrpSpPr>
              <p:grpSpPr>
                <a:xfrm>
                  <a:off x="4648678" y="2803019"/>
                  <a:ext cx="93628" cy="38099"/>
                  <a:chOff x="1907858" y="2960510"/>
                  <a:chExt cx="114300" cy="39832"/>
                </a:xfrm>
                <a:grpFill/>
              </p:grpSpPr>
              <p:cxnSp>
                <p:nvCxnSpPr>
                  <p:cNvPr id="1132" name="Straight Connector 1131"/>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33" name="Straight Connector 1132"/>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34" name="Straight Connector 1133"/>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128" name="Group 1127"/>
                <p:cNvGrpSpPr/>
                <p:nvPr/>
              </p:nvGrpSpPr>
              <p:grpSpPr>
                <a:xfrm>
                  <a:off x="4648678" y="2856009"/>
                  <a:ext cx="93628" cy="38099"/>
                  <a:chOff x="1907858" y="2960510"/>
                  <a:chExt cx="114300" cy="39832"/>
                </a:xfrm>
                <a:grpFill/>
              </p:grpSpPr>
              <p:cxnSp>
                <p:nvCxnSpPr>
                  <p:cNvPr id="1129" name="Straight Connector 1128"/>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30" name="Straight Connector 1129"/>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31" name="Straight Connector 1130"/>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120" name="Group 1119"/>
              <p:cNvGrpSpPr/>
              <p:nvPr/>
            </p:nvGrpSpPr>
            <p:grpSpPr>
              <a:xfrm>
                <a:off x="4676364" y="2482847"/>
                <a:ext cx="122203" cy="205147"/>
                <a:chOff x="4676364" y="2482847"/>
                <a:chExt cx="122203" cy="205147"/>
              </a:xfrm>
              <a:grpFill/>
            </p:grpSpPr>
            <p:sp>
              <p:nvSpPr>
                <p:cNvPr id="1121" name="Freeform 1120"/>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22" name="Group 1121"/>
                <p:cNvGrpSpPr/>
                <p:nvPr/>
              </p:nvGrpSpPr>
              <p:grpSpPr>
                <a:xfrm>
                  <a:off x="4689095" y="2536864"/>
                  <a:ext cx="75310" cy="28574"/>
                  <a:chOff x="2756806" y="2877272"/>
                  <a:chExt cx="114300" cy="17262"/>
                </a:xfrm>
                <a:grpFill/>
              </p:grpSpPr>
              <p:cxnSp>
                <p:nvCxnSpPr>
                  <p:cNvPr id="1123" name="Straight Connector 1122"/>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24" name="Straight Connector 1123"/>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25" name="Straight Connector 1124"/>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070" name="Group 1069"/>
            <p:cNvGrpSpPr/>
            <p:nvPr/>
          </p:nvGrpSpPr>
          <p:grpSpPr>
            <a:xfrm>
              <a:off x="7441943" y="2259566"/>
              <a:ext cx="77668" cy="260111"/>
              <a:chOff x="5287508" y="2421447"/>
              <a:chExt cx="150154" cy="502870"/>
            </a:xfrm>
            <a:solidFill>
              <a:schemeClr val="accent2"/>
            </a:solidFill>
          </p:grpSpPr>
          <p:grpSp>
            <p:nvGrpSpPr>
              <p:cNvPr id="1083" name="Group 1082"/>
              <p:cNvGrpSpPr/>
              <p:nvPr/>
            </p:nvGrpSpPr>
            <p:grpSpPr>
              <a:xfrm>
                <a:off x="5287508" y="2421447"/>
                <a:ext cx="111047" cy="245281"/>
                <a:chOff x="5466410" y="2421447"/>
                <a:chExt cx="111047" cy="245281"/>
              </a:xfrm>
              <a:grpFill/>
            </p:grpSpPr>
            <p:sp>
              <p:nvSpPr>
                <p:cNvPr id="109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94" name="Straight Connector 1093"/>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95" name="Straight Connector 1094"/>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96" name="Straight Connector 1095"/>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097" name="Group 1096"/>
                <p:cNvGrpSpPr/>
                <p:nvPr/>
              </p:nvGrpSpPr>
              <p:grpSpPr>
                <a:xfrm>
                  <a:off x="5466410" y="2483930"/>
                  <a:ext cx="100469" cy="28574"/>
                  <a:chOff x="2756806" y="2877272"/>
                  <a:chExt cx="114300" cy="17262"/>
                </a:xfrm>
                <a:grpFill/>
              </p:grpSpPr>
              <p:cxnSp>
                <p:nvCxnSpPr>
                  <p:cNvPr id="1098" name="Straight Connector 1097"/>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99" name="Straight Connector 1098"/>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00" name="Straight Connector 1099"/>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084" name="Group 1083"/>
              <p:cNvGrpSpPr/>
              <p:nvPr/>
            </p:nvGrpSpPr>
            <p:grpSpPr>
              <a:xfrm>
                <a:off x="5327817" y="2679036"/>
                <a:ext cx="109845" cy="245281"/>
                <a:chOff x="5506719" y="2666728"/>
                <a:chExt cx="109845" cy="245281"/>
              </a:xfrm>
              <a:grpFill/>
            </p:grpSpPr>
            <p:sp>
              <p:nvSpPr>
                <p:cNvPr id="108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86" name="Straight Connector 1085"/>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87" name="Straight Connector 1086"/>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88" name="Straight Connector 1087"/>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089" name="Group 1088"/>
                <p:cNvGrpSpPr/>
                <p:nvPr/>
              </p:nvGrpSpPr>
              <p:grpSpPr>
                <a:xfrm>
                  <a:off x="5516095" y="2821226"/>
                  <a:ext cx="100469" cy="28574"/>
                  <a:chOff x="2756806" y="2877272"/>
                  <a:chExt cx="114300" cy="17262"/>
                </a:xfrm>
                <a:grpFill/>
              </p:grpSpPr>
              <p:cxnSp>
                <p:nvCxnSpPr>
                  <p:cNvPr id="1090" name="Straight Connector 1089"/>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91" name="Straight Connector 1090"/>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92" name="Straight Connector 109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036" name="Group 1035"/>
            <p:cNvGrpSpPr/>
            <p:nvPr/>
          </p:nvGrpSpPr>
          <p:grpSpPr>
            <a:xfrm>
              <a:off x="6213181" y="2181622"/>
              <a:ext cx="59123" cy="338055"/>
              <a:chOff x="2137682" y="2270759"/>
              <a:chExt cx="114300" cy="653558"/>
            </a:xfrm>
            <a:solidFill>
              <a:schemeClr val="accent2"/>
            </a:solidFill>
          </p:grpSpPr>
          <p:grpSp>
            <p:nvGrpSpPr>
              <p:cNvPr id="1057" name="Group 1056"/>
              <p:cNvGrpSpPr/>
              <p:nvPr/>
            </p:nvGrpSpPr>
            <p:grpSpPr>
              <a:xfrm>
                <a:off x="2137682" y="2583049"/>
                <a:ext cx="114300" cy="341268"/>
                <a:chOff x="1899557" y="2577192"/>
                <a:chExt cx="114300" cy="341268"/>
              </a:xfrm>
              <a:grpFill/>
            </p:grpSpPr>
            <p:sp>
              <p:nvSpPr>
                <p:cNvPr id="1063" name="Rounded Rectangle 1062"/>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64" name="Straight Connector 1063"/>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067" name="Straight Connector 106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8" name="Straight Connector 106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9" name="Straight Connector 106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058" name="Group 1057"/>
              <p:cNvGrpSpPr/>
              <p:nvPr/>
            </p:nvGrpSpPr>
            <p:grpSpPr>
              <a:xfrm rot="10800000">
                <a:off x="2137682" y="2270759"/>
                <a:ext cx="114300" cy="297861"/>
                <a:chOff x="1899557" y="2577192"/>
                <a:chExt cx="114300" cy="341268"/>
              </a:xfrm>
              <a:grpFill/>
            </p:grpSpPr>
            <p:sp>
              <p:nvSpPr>
                <p:cNvPr id="1059" name="Rounded Rectangle 1058"/>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60" name="Straight Connector 1059"/>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008" name="Group 1007"/>
            <p:cNvGrpSpPr/>
            <p:nvPr/>
          </p:nvGrpSpPr>
          <p:grpSpPr>
            <a:xfrm>
              <a:off x="6449074" y="2181623"/>
              <a:ext cx="71087" cy="338054"/>
              <a:chOff x="2722245" y="2270761"/>
              <a:chExt cx="137432" cy="653556"/>
            </a:xfrm>
            <a:solidFill>
              <a:schemeClr val="accent2"/>
            </a:solidFill>
          </p:grpSpPr>
          <p:grpSp>
            <p:nvGrpSpPr>
              <p:cNvPr id="1023" name="Group 1022"/>
              <p:cNvGrpSpPr/>
              <p:nvPr/>
            </p:nvGrpSpPr>
            <p:grpSpPr>
              <a:xfrm>
                <a:off x="2745376" y="2583049"/>
                <a:ext cx="114301" cy="341268"/>
                <a:chOff x="1899556" y="2577192"/>
                <a:chExt cx="114301" cy="341268"/>
              </a:xfrm>
              <a:grpFill/>
            </p:grpSpPr>
            <p:sp>
              <p:nvSpPr>
                <p:cNvPr id="1029" name="Rounded Rectangle 1028"/>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30" name="Straight Connector 1029"/>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024" name="Group 1023"/>
              <p:cNvGrpSpPr/>
              <p:nvPr/>
            </p:nvGrpSpPr>
            <p:grpSpPr>
              <a:xfrm rot="10800000">
                <a:off x="2722245" y="2270761"/>
                <a:ext cx="129812" cy="297861"/>
                <a:chOff x="1884317" y="2577190"/>
                <a:chExt cx="129812" cy="341268"/>
              </a:xfrm>
              <a:grpFill/>
            </p:grpSpPr>
            <p:sp>
              <p:nvSpPr>
                <p:cNvPr id="102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26" name="Straight Connector 102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28" name="Straight Connector 1027"/>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974" name="Group 973"/>
            <p:cNvGrpSpPr/>
            <p:nvPr/>
          </p:nvGrpSpPr>
          <p:grpSpPr>
            <a:xfrm>
              <a:off x="6696286" y="2209213"/>
              <a:ext cx="72073" cy="310465"/>
              <a:chOff x="3360204" y="2324100"/>
              <a:chExt cx="139337" cy="600217"/>
            </a:xfrm>
            <a:solidFill>
              <a:schemeClr val="accent2"/>
            </a:solidFill>
          </p:grpSpPr>
          <p:grpSp>
            <p:nvGrpSpPr>
              <p:cNvPr id="989" name="Group 988"/>
              <p:cNvGrpSpPr/>
              <p:nvPr/>
            </p:nvGrpSpPr>
            <p:grpSpPr>
              <a:xfrm>
                <a:off x="3360204" y="2575442"/>
                <a:ext cx="138626" cy="348875"/>
                <a:chOff x="3360204" y="2569615"/>
                <a:chExt cx="138626" cy="348875"/>
              </a:xfrm>
              <a:grpFill/>
            </p:grpSpPr>
            <p:sp>
              <p:nvSpPr>
                <p:cNvPr id="995" name="Freeform 994"/>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96" name="Group 995"/>
                <p:cNvGrpSpPr/>
                <p:nvPr/>
              </p:nvGrpSpPr>
              <p:grpSpPr>
                <a:xfrm>
                  <a:off x="3360204" y="2812190"/>
                  <a:ext cx="114300" cy="27621"/>
                  <a:chOff x="2756806" y="2871517"/>
                  <a:chExt cx="114300" cy="27621"/>
                </a:xfrm>
                <a:grpFill/>
              </p:grpSpPr>
              <p:cxnSp>
                <p:nvCxnSpPr>
                  <p:cNvPr id="1005" name="Straight Connector 1004"/>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6" name="Straight Connector 1005"/>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7" name="Straight Connector 100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97" name="Group 996"/>
                <p:cNvGrpSpPr/>
                <p:nvPr/>
              </p:nvGrpSpPr>
              <p:grpSpPr>
                <a:xfrm>
                  <a:off x="3360204" y="2761133"/>
                  <a:ext cx="114300" cy="27621"/>
                  <a:chOff x="2756806" y="2871517"/>
                  <a:chExt cx="114300" cy="27621"/>
                </a:xfrm>
                <a:grpFill/>
              </p:grpSpPr>
              <p:cxnSp>
                <p:nvCxnSpPr>
                  <p:cNvPr id="1002" name="Straight Connector 1001"/>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4" name="Straight Connector 1003"/>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98" name="Group 997"/>
                <p:cNvGrpSpPr/>
                <p:nvPr/>
              </p:nvGrpSpPr>
              <p:grpSpPr>
                <a:xfrm>
                  <a:off x="3384530" y="2669587"/>
                  <a:ext cx="114300" cy="27621"/>
                  <a:chOff x="2756806" y="2871517"/>
                  <a:chExt cx="114300" cy="27621"/>
                </a:xfrm>
                <a:grpFill/>
              </p:grpSpPr>
              <p:cxnSp>
                <p:nvCxnSpPr>
                  <p:cNvPr id="999" name="Straight Connector 998"/>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990" name="Group 989"/>
              <p:cNvGrpSpPr/>
              <p:nvPr/>
            </p:nvGrpSpPr>
            <p:grpSpPr>
              <a:xfrm>
                <a:off x="3385241" y="2324100"/>
                <a:ext cx="114300" cy="236220"/>
                <a:chOff x="3488111" y="2324100"/>
                <a:chExt cx="114300" cy="236220"/>
              </a:xfrm>
              <a:grpFill/>
            </p:grpSpPr>
            <p:sp>
              <p:nvSpPr>
                <p:cNvPr id="991" name="Rounded Rectangle 990"/>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92" name="Straight Connector 991"/>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135" name="Group 2134"/>
          <p:cNvGrpSpPr/>
          <p:nvPr/>
        </p:nvGrpSpPr>
        <p:grpSpPr>
          <a:xfrm>
            <a:off x="6210634" y="2178699"/>
            <a:ext cx="1306430" cy="338056"/>
            <a:chOff x="6129702" y="2181622"/>
            <a:chExt cx="1306430" cy="338056"/>
          </a:xfrm>
        </p:grpSpPr>
        <p:grpSp>
          <p:nvGrpSpPr>
            <p:cNvPr id="2136" name="Group 2135"/>
            <p:cNvGrpSpPr/>
            <p:nvPr/>
          </p:nvGrpSpPr>
          <p:grpSpPr>
            <a:xfrm>
              <a:off x="6869731" y="2258657"/>
              <a:ext cx="60219" cy="261020"/>
              <a:chOff x="4060100" y="2419690"/>
              <a:chExt cx="116421" cy="504627"/>
            </a:xfrm>
            <a:solidFill>
              <a:schemeClr val="accent2"/>
            </a:solidFill>
          </p:grpSpPr>
          <p:grpSp>
            <p:nvGrpSpPr>
              <p:cNvPr id="2300" name="Group 2299"/>
              <p:cNvGrpSpPr/>
              <p:nvPr/>
            </p:nvGrpSpPr>
            <p:grpSpPr>
              <a:xfrm rot="10800000">
                <a:off x="4060100" y="2419690"/>
                <a:ext cx="106897" cy="245281"/>
                <a:chOff x="1884317" y="2577190"/>
                <a:chExt cx="129812" cy="341268"/>
              </a:xfrm>
              <a:grpFill/>
            </p:grpSpPr>
            <p:sp>
              <p:nvSpPr>
                <p:cNvPr id="2306"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07" name="Straight Connector 230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08" name="Straight Connector 2307"/>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09" name="Straight Connector 2308"/>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01" name="Group 2300"/>
              <p:cNvGrpSpPr/>
              <p:nvPr/>
            </p:nvGrpSpPr>
            <p:grpSpPr>
              <a:xfrm>
                <a:off x="4084516" y="2684555"/>
                <a:ext cx="92005" cy="239762"/>
                <a:chOff x="1899557" y="2577192"/>
                <a:chExt cx="114300" cy="341268"/>
              </a:xfrm>
              <a:grpFill/>
            </p:grpSpPr>
            <p:sp>
              <p:nvSpPr>
                <p:cNvPr id="2302" name="Rounded Rectangle 2301"/>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03" name="Straight Connector 2302"/>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04" name="Straight Connector 2303"/>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05" name="Straight Connector 2304"/>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37" name="Group 2136"/>
            <p:cNvGrpSpPr/>
            <p:nvPr/>
          </p:nvGrpSpPr>
          <p:grpSpPr>
            <a:xfrm>
              <a:off x="7114260" y="2291325"/>
              <a:ext cx="68617" cy="228352"/>
              <a:chOff x="4676364" y="2482847"/>
              <a:chExt cx="132657" cy="441470"/>
            </a:xfrm>
            <a:solidFill>
              <a:schemeClr val="accent2"/>
            </a:solidFill>
          </p:grpSpPr>
          <p:grpSp>
            <p:nvGrpSpPr>
              <p:cNvPr id="2251" name="Group 2250"/>
              <p:cNvGrpSpPr/>
              <p:nvPr/>
            </p:nvGrpSpPr>
            <p:grpSpPr>
              <a:xfrm>
                <a:off x="4715393" y="2684555"/>
                <a:ext cx="93628" cy="239762"/>
                <a:chOff x="4648678" y="2697208"/>
                <a:chExt cx="93628" cy="239762"/>
              </a:xfrm>
              <a:grpFill/>
            </p:grpSpPr>
            <p:sp>
              <p:nvSpPr>
                <p:cNvPr id="2272" name="Rounded Rectangle 2271"/>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73" name="Group 2272"/>
                <p:cNvGrpSpPr/>
                <p:nvPr/>
              </p:nvGrpSpPr>
              <p:grpSpPr>
                <a:xfrm>
                  <a:off x="4648678" y="2803019"/>
                  <a:ext cx="93628" cy="38099"/>
                  <a:chOff x="1907858" y="2960510"/>
                  <a:chExt cx="114300" cy="39832"/>
                </a:xfrm>
                <a:grpFill/>
              </p:grpSpPr>
              <p:cxnSp>
                <p:nvCxnSpPr>
                  <p:cNvPr id="2297" name="Straight Connector 2296"/>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8" name="Straight Connector 2297"/>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9" name="Straight Connector 2298"/>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274" name="Group 2273"/>
                <p:cNvGrpSpPr/>
                <p:nvPr/>
              </p:nvGrpSpPr>
              <p:grpSpPr>
                <a:xfrm>
                  <a:off x="4648678" y="2856009"/>
                  <a:ext cx="93628" cy="38099"/>
                  <a:chOff x="1907858" y="2960510"/>
                  <a:chExt cx="114300" cy="39832"/>
                </a:xfrm>
                <a:grpFill/>
              </p:grpSpPr>
              <p:cxnSp>
                <p:nvCxnSpPr>
                  <p:cNvPr id="2275" name="Straight Connector 2274"/>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76" name="Straight Connector 2275"/>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77" name="Straight Connector 2276"/>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66" name="Group 2265"/>
              <p:cNvGrpSpPr/>
              <p:nvPr/>
            </p:nvGrpSpPr>
            <p:grpSpPr>
              <a:xfrm>
                <a:off x="4676364" y="2482847"/>
                <a:ext cx="122203" cy="205147"/>
                <a:chOff x="4676364" y="2482847"/>
                <a:chExt cx="122203" cy="205147"/>
              </a:xfrm>
              <a:grpFill/>
            </p:grpSpPr>
            <p:sp>
              <p:nvSpPr>
                <p:cNvPr id="2267" name="Freeform 2266"/>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68" name="Group 2267"/>
                <p:cNvGrpSpPr/>
                <p:nvPr/>
              </p:nvGrpSpPr>
              <p:grpSpPr>
                <a:xfrm>
                  <a:off x="4689095" y="2536864"/>
                  <a:ext cx="75310" cy="28574"/>
                  <a:chOff x="2756806" y="2877272"/>
                  <a:chExt cx="114300" cy="17262"/>
                </a:xfrm>
                <a:grpFill/>
              </p:grpSpPr>
              <p:cxnSp>
                <p:nvCxnSpPr>
                  <p:cNvPr id="2269" name="Straight Connector 2268"/>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70" name="Straight Connector 2269"/>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71" name="Straight Connector 227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138" name="Group 2137"/>
            <p:cNvGrpSpPr/>
            <p:nvPr/>
          </p:nvGrpSpPr>
          <p:grpSpPr>
            <a:xfrm>
              <a:off x="7358464" y="2259566"/>
              <a:ext cx="77668" cy="260111"/>
              <a:chOff x="5287508" y="2421447"/>
              <a:chExt cx="150154" cy="502870"/>
            </a:xfrm>
            <a:solidFill>
              <a:schemeClr val="accent2"/>
            </a:solidFill>
          </p:grpSpPr>
          <p:grpSp>
            <p:nvGrpSpPr>
              <p:cNvPr id="2233" name="Group 2232"/>
              <p:cNvGrpSpPr/>
              <p:nvPr/>
            </p:nvGrpSpPr>
            <p:grpSpPr>
              <a:xfrm>
                <a:off x="5287508" y="2421447"/>
                <a:ext cx="111047" cy="245281"/>
                <a:chOff x="5466410" y="2421447"/>
                <a:chExt cx="111047" cy="245281"/>
              </a:xfrm>
              <a:grpFill/>
            </p:grpSpPr>
            <p:sp>
              <p:nvSpPr>
                <p:cNvPr id="224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44" name="Straight Connector 2243"/>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45" name="Straight Connector 2244"/>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46" name="Straight Connector 2245"/>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247" name="Group 2246"/>
                <p:cNvGrpSpPr/>
                <p:nvPr/>
              </p:nvGrpSpPr>
              <p:grpSpPr>
                <a:xfrm>
                  <a:off x="5466410" y="2483930"/>
                  <a:ext cx="100469" cy="28574"/>
                  <a:chOff x="2756806" y="2877272"/>
                  <a:chExt cx="114300" cy="17262"/>
                </a:xfrm>
                <a:grpFill/>
              </p:grpSpPr>
              <p:cxnSp>
                <p:nvCxnSpPr>
                  <p:cNvPr id="2248" name="Straight Connector 2247"/>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49" name="Straight Connector 2248"/>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50" name="Straight Connector 2249"/>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34" name="Group 2233"/>
              <p:cNvGrpSpPr/>
              <p:nvPr/>
            </p:nvGrpSpPr>
            <p:grpSpPr>
              <a:xfrm>
                <a:off x="5327817" y="2679036"/>
                <a:ext cx="109845" cy="245281"/>
                <a:chOff x="5506719" y="2666728"/>
                <a:chExt cx="109845" cy="245281"/>
              </a:xfrm>
              <a:grpFill/>
            </p:grpSpPr>
            <p:sp>
              <p:nvSpPr>
                <p:cNvPr id="223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36" name="Straight Connector 2235"/>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37" name="Straight Connector 2236"/>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38" name="Straight Connector 2237"/>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239" name="Group 2238"/>
                <p:cNvGrpSpPr/>
                <p:nvPr/>
              </p:nvGrpSpPr>
              <p:grpSpPr>
                <a:xfrm>
                  <a:off x="5516095" y="2821226"/>
                  <a:ext cx="100469" cy="28574"/>
                  <a:chOff x="2756806" y="2877272"/>
                  <a:chExt cx="114300" cy="17262"/>
                </a:xfrm>
                <a:grpFill/>
              </p:grpSpPr>
              <p:cxnSp>
                <p:nvCxnSpPr>
                  <p:cNvPr id="2240" name="Straight Connector 2239"/>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41" name="Straight Connector 2240"/>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42" name="Straight Connector 224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139" name="Group 2138"/>
            <p:cNvGrpSpPr/>
            <p:nvPr/>
          </p:nvGrpSpPr>
          <p:grpSpPr>
            <a:xfrm>
              <a:off x="6129702" y="2181622"/>
              <a:ext cx="59123" cy="338055"/>
              <a:chOff x="2137682" y="2270759"/>
              <a:chExt cx="114300" cy="653558"/>
            </a:xfrm>
            <a:solidFill>
              <a:schemeClr val="accent2"/>
            </a:solidFill>
          </p:grpSpPr>
          <p:grpSp>
            <p:nvGrpSpPr>
              <p:cNvPr id="2206" name="Group 2205"/>
              <p:cNvGrpSpPr/>
              <p:nvPr/>
            </p:nvGrpSpPr>
            <p:grpSpPr>
              <a:xfrm>
                <a:off x="2137682" y="2583049"/>
                <a:ext cx="114300" cy="341268"/>
                <a:chOff x="1899557" y="2577192"/>
                <a:chExt cx="114300" cy="341268"/>
              </a:xfrm>
              <a:grpFill/>
            </p:grpSpPr>
            <p:sp>
              <p:nvSpPr>
                <p:cNvPr id="2212" name="Rounded Rectangle 2211"/>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13" name="Straight Connector 2212"/>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14" name="Straight Connector 2213"/>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15" name="Straight Connector 2214"/>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216" name="Straight Connector 221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17" name="Straight Connector 2216"/>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32" name="Straight Connector 2231"/>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207" name="Group 2206"/>
              <p:cNvGrpSpPr/>
              <p:nvPr/>
            </p:nvGrpSpPr>
            <p:grpSpPr>
              <a:xfrm rot="10800000">
                <a:off x="2137682" y="2270759"/>
                <a:ext cx="114300" cy="297861"/>
                <a:chOff x="1899557" y="2577192"/>
                <a:chExt cx="114300" cy="341268"/>
              </a:xfrm>
              <a:grpFill/>
            </p:grpSpPr>
            <p:sp>
              <p:nvSpPr>
                <p:cNvPr id="2208" name="Rounded Rectangle 2207"/>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09" name="Straight Connector 2208"/>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10" name="Straight Connector 2209"/>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11" name="Straight Connector 2210"/>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40" name="Group 2139"/>
            <p:cNvGrpSpPr/>
            <p:nvPr/>
          </p:nvGrpSpPr>
          <p:grpSpPr>
            <a:xfrm>
              <a:off x="6365595" y="2181623"/>
              <a:ext cx="71087" cy="338054"/>
              <a:chOff x="2722245" y="2270761"/>
              <a:chExt cx="137432" cy="653556"/>
            </a:xfrm>
            <a:solidFill>
              <a:schemeClr val="accent2"/>
            </a:solidFill>
          </p:grpSpPr>
          <p:grpSp>
            <p:nvGrpSpPr>
              <p:cNvPr id="2173" name="Group 2172"/>
              <p:cNvGrpSpPr/>
              <p:nvPr/>
            </p:nvGrpSpPr>
            <p:grpSpPr>
              <a:xfrm>
                <a:off x="2745376" y="2583049"/>
                <a:ext cx="114301" cy="341268"/>
                <a:chOff x="1899556" y="2577192"/>
                <a:chExt cx="114301" cy="341268"/>
              </a:xfrm>
              <a:grpFill/>
            </p:grpSpPr>
            <p:sp>
              <p:nvSpPr>
                <p:cNvPr id="2179" name="Rounded Rectangle 2178"/>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80" name="Straight Connector 2179"/>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81" name="Straight Connector 2180"/>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82" name="Straight Connector 2181"/>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183" name="Straight Connector 2182"/>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04" name="Straight Connector 2203"/>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05" name="Straight Connector 2204"/>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74" name="Group 2173"/>
              <p:cNvGrpSpPr/>
              <p:nvPr/>
            </p:nvGrpSpPr>
            <p:grpSpPr>
              <a:xfrm rot="10800000">
                <a:off x="2722245" y="2270761"/>
                <a:ext cx="129812" cy="297861"/>
                <a:chOff x="1884317" y="2577190"/>
                <a:chExt cx="129812" cy="341268"/>
              </a:xfrm>
              <a:grpFill/>
            </p:grpSpPr>
            <p:sp>
              <p:nvSpPr>
                <p:cNvPr id="217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76" name="Straight Connector 217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77" name="Straight Connector 2176"/>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78" name="Straight Connector 2177"/>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41" name="Group 2140"/>
            <p:cNvGrpSpPr/>
            <p:nvPr/>
          </p:nvGrpSpPr>
          <p:grpSpPr>
            <a:xfrm>
              <a:off x="6612807" y="2209213"/>
              <a:ext cx="72073" cy="310465"/>
              <a:chOff x="3360204" y="2324100"/>
              <a:chExt cx="139337" cy="600217"/>
            </a:xfrm>
            <a:solidFill>
              <a:schemeClr val="accent2"/>
            </a:solidFill>
          </p:grpSpPr>
          <p:grpSp>
            <p:nvGrpSpPr>
              <p:cNvPr id="2142" name="Group 2141"/>
              <p:cNvGrpSpPr/>
              <p:nvPr/>
            </p:nvGrpSpPr>
            <p:grpSpPr>
              <a:xfrm>
                <a:off x="3360204" y="2575442"/>
                <a:ext cx="138626" cy="348875"/>
                <a:chOff x="3360204" y="2569615"/>
                <a:chExt cx="138626" cy="348875"/>
              </a:xfrm>
              <a:grpFill/>
            </p:grpSpPr>
            <p:sp>
              <p:nvSpPr>
                <p:cNvPr id="2148" name="Freeform 214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49" name="Group 2148"/>
                <p:cNvGrpSpPr/>
                <p:nvPr/>
              </p:nvGrpSpPr>
              <p:grpSpPr>
                <a:xfrm>
                  <a:off x="3360204" y="2812190"/>
                  <a:ext cx="114300" cy="27621"/>
                  <a:chOff x="2756806" y="2871517"/>
                  <a:chExt cx="114300" cy="27621"/>
                </a:xfrm>
                <a:grpFill/>
              </p:grpSpPr>
              <p:cxnSp>
                <p:nvCxnSpPr>
                  <p:cNvPr id="2170" name="Straight Connector 2169"/>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71" name="Straight Connector 2170"/>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72" name="Straight Connector 217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50" name="Group 2149"/>
                <p:cNvGrpSpPr/>
                <p:nvPr/>
              </p:nvGrpSpPr>
              <p:grpSpPr>
                <a:xfrm>
                  <a:off x="3360204" y="2761133"/>
                  <a:ext cx="114300" cy="27621"/>
                  <a:chOff x="2756806" y="2871517"/>
                  <a:chExt cx="114300" cy="27621"/>
                </a:xfrm>
                <a:grpFill/>
              </p:grpSpPr>
              <p:cxnSp>
                <p:nvCxnSpPr>
                  <p:cNvPr id="2166" name="Straight Connector 2165"/>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67" name="Straight Connector 2166"/>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68" name="Straight Connector 216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62" name="Group 2161"/>
                <p:cNvGrpSpPr/>
                <p:nvPr/>
              </p:nvGrpSpPr>
              <p:grpSpPr>
                <a:xfrm>
                  <a:off x="3384530" y="2669587"/>
                  <a:ext cx="114300" cy="27621"/>
                  <a:chOff x="2756806" y="2871517"/>
                  <a:chExt cx="114300" cy="27621"/>
                </a:xfrm>
                <a:grpFill/>
              </p:grpSpPr>
              <p:cxnSp>
                <p:nvCxnSpPr>
                  <p:cNvPr id="2163" name="Straight Connector 2162"/>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64" name="Straight Connector 2163"/>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65" name="Straight Connector 2164"/>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43" name="Group 2142"/>
              <p:cNvGrpSpPr/>
              <p:nvPr/>
            </p:nvGrpSpPr>
            <p:grpSpPr>
              <a:xfrm>
                <a:off x="3385241" y="2324100"/>
                <a:ext cx="114300" cy="236220"/>
                <a:chOff x="3488111" y="2324100"/>
                <a:chExt cx="114300" cy="236220"/>
              </a:xfrm>
              <a:grpFill/>
            </p:grpSpPr>
            <p:sp>
              <p:nvSpPr>
                <p:cNvPr id="2144" name="Rounded Rectangle 2143"/>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45" name="Straight Connector 2144"/>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46" name="Straight Connector 2145"/>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47" name="Straight Connector 2146"/>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310" name="Group 2309"/>
          <p:cNvGrpSpPr/>
          <p:nvPr/>
        </p:nvGrpSpPr>
        <p:grpSpPr>
          <a:xfrm>
            <a:off x="6289105" y="2178699"/>
            <a:ext cx="1306430" cy="338056"/>
            <a:chOff x="6213181" y="2181622"/>
            <a:chExt cx="1306430" cy="338056"/>
          </a:xfrm>
        </p:grpSpPr>
        <p:grpSp>
          <p:nvGrpSpPr>
            <p:cNvPr id="2311" name="Group 2310"/>
            <p:cNvGrpSpPr/>
            <p:nvPr/>
          </p:nvGrpSpPr>
          <p:grpSpPr>
            <a:xfrm>
              <a:off x="6953210" y="2258657"/>
              <a:ext cx="60219" cy="261020"/>
              <a:chOff x="4060100" y="2419690"/>
              <a:chExt cx="116421" cy="504627"/>
            </a:xfrm>
            <a:solidFill>
              <a:schemeClr val="accent2"/>
            </a:solidFill>
          </p:grpSpPr>
          <p:grpSp>
            <p:nvGrpSpPr>
              <p:cNvPr id="2472" name="Group 2471"/>
              <p:cNvGrpSpPr/>
              <p:nvPr/>
            </p:nvGrpSpPr>
            <p:grpSpPr>
              <a:xfrm rot="10800000">
                <a:off x="4060100" y="2419690"/>
                <a:ext cx="106897" cy="245281"/>
                <a:chOff x="1884317" y="2577190"/>
                <a:chExt cx="129812" cy="341268"/>
              </a:xfrm>
              <a:grpFill/>
            </p:grpSpPr>
            <p:sp>
              <p:nvSpPr>
                <p:cNvPr id="249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98" name="Straight Connector 2497"/>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99" name="Straight Connector 2498"/>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00" name="Straight Connector 2499"/>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473" name="Group 2472"/>
              <p:cNvGrpSpPr/>
              <p:nvPr/>
            </p:nvGrpSpPr>
            <p:grpSpPr>
              <a:xfrm>
                <a:off x="4084516" y="2684555"/>
                <a:ext cx="92005" cy="239762"/>
                <a:chOff x="1899557" y="2577192"/>
                <a:chExt cx="114300" cy="341268"/>
              </a:xfrm>
              <a:grpFill/>
            </p:grpSpPr>
            <p:sp>
              <p:nvSpPr>
                <p:cNvPr id="2474" name="Rounded Rectangle 247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75" name="Straight Connector 2474"/>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95" name="Straight Connector 249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96" name="Straight Connector 249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12" name="Group 2311"/>
            <p:cNvGrpSpPr/>
            <p:nvPr/>
          </p:nvGrpSpPr>
          <p:grpSpPr>
            <a:xfrm>
              <a:off x="7197739" y="2291325"/>
              <a:ext cx="68617" cy="228352"/>
              <a:chOff x="4676364" y="2482847"/>
              <a:chExt cx="132657" cy="441470"/>
            </a:xfrm>
            <a:solidFill>
              <a:schemeClr val="accent2"/>
            </a:solidFill>
          </p:grpSpPr>
          <p:grpSp>
            <p:nvGrpSpPr>
              <p:cNvPr id="2442" name="Group 2441"/>
              <p:cNvGrpSpPr/>
              <p:nvPr/>
            </p:nvGrpSpPr>
            <p:grpSpPr>
              <a:xfrm>
                <a:off x="4715393" y="2684555"/>
                <a:ext cx="93628" cy="239762"/>
                <a:chOff x="4648678" y="2697208"/>
                <a:chExt cx="93628" cy="239762"/>
              </a:xfrm>
              <a:grpFill/>
            </p:grpSpPr>
            <p:sp>
              <p:nvSpPr>
                <p:cNvPr id="2449" name="Rounded Rectangle 2448"/>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64" name="Group 2463"/>
                <p:cNvGrpSpPr/>
                <p:nvPr/>
              </p:nvGrpSpPr>
              <p:grpSpPr>
                <a:xfrm>
                  <a:off x="4648678" y="2803019"/>
                  <a:ext cx="93628" cy="38099"/>
                  <a:chOff x="1907858" y="2960510"/>
                  <a:chExt cx="114300" cy="39832"/>
                </a:xfrm>
                <a:grpFill/>
              </p:grpSpPr>
              <p:cxnSp>
                <p:nvCxnSpPr>
                  <p:cNvPr id="2469" name="Straight Connector 2468"/>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70" name="Straight Connector 2469"/>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71" name="Straight Connector 2470"/>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465" name="Group 2464"/>
                <p:cNvGrpSpPr/>
                <p:nvPr/>
              </p:nvGrpSpPr>
              <p:grpSpPr>
                <a:xfrm>
                  <a:off x="4648678" y="2856009"/>
                  <a:ext cx="93628" cy="38099"/>
                  <a:chOff x="1907858" y="2960510"/>
                  <a:chExt cx="114300" cy="39832"/>
                </a:xfrm>
                <a:grpFill/>
              </p:grpSpPr>
              <p:cxnSp>
                <p:nvCxnSpPr>
                  <p:cNvPr id="2466" name="Straight Connector 2465"/>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67" name="Straight Connector 2466"/>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68" name="Straight Connector 2467"/>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443" name="Group 2442"/>
              <p:cNvGrpSpPr/>
              <p:nvPr/>
            </p:nvGrpSpPr>
            <p:grpSpPr>
              <a:xfrm>
                <a:off x="4676364" y="2482847"/>
                <a:ext cx="122203" cy="205147"/>
                <a:chOff x="4676364" y="2482847"/>
                <a:chExt cx="122203" cy="205147"/>
              </a:xfrm>
              <a:grpFill/>
            </p:grpSpPr>
            <p:sp>
              <p:nvSpPr>
                <p:cNvPr id="2444" name="Freeform 2443"/>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445" name="Group 2444"/>
                <p:cNvGrpSpPr/>
                <p:nvPr/>
              </p:nvGrpSpPr>
              <p:grpSpPr>
                <a:xfrm>
                  <a:off x="4689095" y="2536864"/>
                  <a:ext cx="75310" cy="28574"/>
                  <a:chOff x="2756806" y="2877272"/>
                  <a:chExt cx="114300" cy="17262"/>
                </a:xfrm>
                <a:grpFill/>
              </p:grpSpPr>
              <p:cxnSp>
                <p:nvCxnSpPr>
                  <p:cNvPr id="2446" name="Straight Connector 2445"/>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47" name="Straight Connector 2446"/>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48" name="Straight Connector 244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313" name="Group 2312"/>
            <p:cNvGrpSpPr/>
            <p:nvPr/>
          </p:nvGrpSpPr>
          <p:grpSpPr>
            <a:xfrm>
              <a:off x="7441943" y="2259566"/>
              <a:ext cx="77668" cy="260111"/>
              <a:chOff x="5287508" y="2421447"/>
              <a:chExt cx="150154" cy="502870"/>
            </a:xfrm>
            <a:solidFill>
              <a:schemeClr val="accent2"/>
            </a:solidFill>
          </p:grpSpPr>
          <p:grpSp>
            <p:nvGrpSpPr>
              <p:cNvPr id="2410" name="Group 2409"/>
              <p:cNvGrpSpPr/>
              <p:nvPr/>
            </p:nvGrpSpPr>
            <p:grpSpPr>
              <a:xfrm>
                <a:off x="5287508" y="2421447"/>
                <a:ext cx="111047" cy="245281"/>
                <a:chOff x="5466410" y="2421447"/>
                <a:chExt cx="111047" cy="245281"/>
              </a:xfrm>
              <a:grpFill/>
            </p:grpSpPr>
            <p:sp>
              <p:nvSpPr>
                <p:cNvPr id="2434"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35" name="Straight Connector 2434"/>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36" name="Straight Connector 2435"/>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37" name="Straight Connector 2436"/>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438" name="Group 2437"/>
                <p:cNvGrpSpPr/>
                <p:nvPr/>
              </p:nvGrpSpPr>
              <p:grpSpPr>
                <a:xfrm>
                  <a:off x="5466410" y="2483930"/>
                  <a:ext cx="100469" cy="28574"/>
                  <a:chOff x="2756806" y="2877272"/>
                  <a:chExt cx="114300" cy="17262"/>
                </a:xfrm>
                <a:grpFill/>
              </p:grpSpPr>
              <p:cxnSp>
                <p:nvCxnSpPr>
                  <p:cNvPr id="2439" name="Straight Connector 2438"/>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40" name="Straight Connector 2439"/>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41" name="Straight Connector 244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411" name="Group 2410"/>
              <p:cNvGrpSpPr/>
              <p:nvPr/>
            </p:nvGrpSpPr>
            <p:grpSpPr>
              <a:xfrm>
                <a:off x="5327817" y="2679036"/>
                <a:ext cx="109845" cy="245281"/>
                <a:chOff x="5506719" y="2666728"/>
                <a:chExt cx="109845" cy="245281"/>
              </a:xfrm>
              <a:grpFill/>
            </p:grpSpPr>
            <p:sp>
              <p:nvSpPr>
                <p:cNvPr id="241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13" name="Straight Connector 2412"/>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14" name="Straight Connector 2413"/>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15" name="Straight Connector 2414"/>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430" name="Group 2429"/>
                <p:cNvGrpSpPr/>
                <p:nvPr/>
              </p:nvGrpSpPr>
              <p:grpSpPr>
                <a:xfrm>
                  <a:off x="5516095" y="2821226"/>
                  <a:ext cx="100469" cy="28574"/>
                  <a:chOff x="2756806" y="2877272"/>
                  <a:chExt cx="114300" cy="17262"/>
                </a:xfrm>
                <a:grpFill/>
              </p:grpSpPr>
              <p:cxnSp>
                <p:nvCxnSpPr>
                  <p:cNvPr id="2431" name="Straight Connector 2430"/>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32" name="Straight Connector 2431"/>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33" name="Straight Connector 2432"/>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331" name="Group 2330"/>
            <p:cNvGrpSpPr/>
            <p:nvPr/>
          </p:nvGrpSpPr>
          <p:grpSpPr>
            <a:xfrm>
              <a:off x="6213181" y="2181622"/>
              <a:ext cx="59123" cy="338055"/>
              <a:chOff x="2137682" y="2270759"/>
              <a:chExt cx="114300" cy="653558"/>
            </a:xfrm>
            <a:solidFill>
              <a:schemeClr val="accent2"/>
            </a:solidFill>
          </p:grpSpPr>
          <p:grpSp>
            <p:nvGrpSpPr>
              <p:cNvPr id="2377" name="Group 2376"/>
              <p:cNvGrpSpPr/>
              <p:nvPr/>
            </p:nvGrpSpPr>
            <p:grpSpPr>
              <a:xfrm>
                <a:off x="2137682" y="2583049"/>
                <a:ext cx="114300" cy="341268"/>
                <a:chOff x="1899557" y="2577192"/>
                <a:chExt cx="114300" cy="341268"/>
              </a:xfrm>
              <a:grpFill/>
            </p:grpSpPr>
            <p:sp>
              <p:nvSpPr>
                <p:cNvPr id="2403" name="Rounded Rectangle 2402"/>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04" name="Straight Connector 2403"/>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05" name="Straight Connector 2404"/>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06" name="Straight Connector 2405"/>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407" name="Straight Connector 240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08" name="Straight Connector 240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09" name="Straight Connector 240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78" name="Group 2377"/>
              <p:cNvGrpSpPr/>
              <p:nvPr/>
            </p:nvGrpSpPr>
            <p:grpSpPr>
              <a:xfrm rot="10800000">
                <a:off x="2137682" y="2270759"/>
                <a:ext cx="114300" cy="297861"/>
                <a:chOff x="1899557" y="2577192"/>
                <a:chExt cx="114300" cy="341268"/>
              </a:xfrm>
              <a:grpFill/>
            </p:grpSpPr>
            <p:sp>
              <p:nvSpPr>
                <p:cNvPr id="2379" name="Rounded Rectangle 2378"/>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80" name="Straight Connector 2379"/>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81" name="Straight Connector 2380"/>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402" name="Straight Connector 2401"/>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32" name="Group 2331"/>
            <p:cNvGrpSpPr/>
            <p:nvPr/>
          </p:nvGrpSpPr>
          <p:grpSpPr>
            <a:xfrm>
              <a:off x="6449074" y="2181623"/>
              <a:ext cx="71087" cy="338054"/>
              <a:chOff x="2722245" y="2270761"/>
              <a:chExt cx="137432" cy="653556"/>
            </a:xfrm>
            <a:solidFill>
              <a:schemeClr val="accent2"/>
            </a:solidFill>
          </p:grpSpPr>
          <p:grpSp>
            <p:nvGrpSpPr>
              <p:cNvPr id="2363" name="Group 2362"/>
              <p:cNvGrpSpPr/>
              <p:nvPr/>
            </p:nvGrpSpPr>
            <p:grpSpPr>
              <a:xfrm>
                <a:off x="2745376" y="2583049"/>
                <a:ext cx="114301" cy="341268"/>
                <a:chOff x="1899556" y="2577192"/>
                <a:chExt cx="114301" cy="341268"/>
              </a:xfrm>
              <a:grpFill/>
            </p:grpSpPr>
            <p:sp>
              <p:nvSpPr>
                <p:cNvPr id="2370" name="Rounded Rectangle 2369"/>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71" name="Straight Connector 2370"/>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72" name="Straight Connector 2371"/>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73" name="Straight Connector 2372"/>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374" name="Straight Connector 2373"/>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75" name="Straight Connector 2374"/>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76" name="Straight Connector 2375"/>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64" name="Group 2363"/>
              <p:cNvGrpSpPr/>
              <p:nvPr/>
            </p:nvGrpSpPr>
            <p:grpSpPr>
              <a:xfrm rot="10800000">
                <a:off x="2722245" y="2270761"/>
                <a:ext cx="129812" cy="297861"/>
                <a:chOff x="1884317" y="2577190"/>
                <a:chExt cx="129812" cy="341268"/>
              </a:xfrm>
              <a:grpFill/>
            </p:grpSpPr>
            <p:sp>
              <p:nvSpPr>
                <p:cNvPr id="236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66" name="Straight Connector 236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68" name="Straight Connector 2367"/>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69" name="Straight Connector 2368"/>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33" name="Group 2332"/>
            <p:cNvGrpSpPr/>
            <p:nvPr/>
          </p:nvGrpSpPr>
          <p:grpSpPr>
            <a:xfrm>
              <a:off x="6696286" y="2209213"/>
              <a:ext cx="72073" cy="310465"/>
              <a:chOff x="3360204" y="2324100"/>
              <a:chExt cx="139337" cy="600217"/>
            </a:xfrm>
            <a:solidFill>
              <a:schemeClr val="accent2"/>
            </a:solidFill>
          </p:grpSpPr>
          <p:grpSp>
            <p:nvGrpSpPr>
              <p:cNvPr id="2334" name="Group 2333"/>
              <p:cNvGrpSpPr/>
              <p:nvPr/>
            </p:nvGrpSpPr>
            <p:grpSpPr>
              <a:xfrm>
                <a:off x="3360204" y="2575442"/>
                <a:ext cx="138626" cy="348875"/>
                <a:chOff x="3360204" y="2569615"/>
                <a:chExt cx="138626" cy="348875"/>
              </a:xfrm>
              <a:grpFill/>
            </p:grpSpPr>
            <p:sp>
              <p:nvSpPr>
                <p:cNvPr id="2340" name="Freeform 233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41" name="Group 2340"/>
                <p:cNvGrpSpPr/>
                <p:nvPr/>
              </p:nvGrpSpPr>
              <p:grpSpPr>
                <a:xfrm>
                  <a:off x="3360204" y="2812190"/>
                  <a:ext cx="114300" cy="27621"/>
                  <a:chOff x="2756806" y="2871517"/>
                  <a:chExt cx="114300" cy="27621"/>
                </a:xfrm>
                <a:grpFill/>
              </p:grpSpPr>
              <p:cxnSp>
                <p:nvCxnSpPr>
                  <p:cNvPr id="2360" name="Straight Connector 2359"/>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61" name="Straight Connector 2360"/>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62" name="Straight Connector 236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42" name="Group 2341"/>
                <p:cNvGrpSpPr/>
                <p:nvPr/>
              </p:nvGrpSpPr>
              <p:grpSpPr>
                <a:xfrm>
                  <a:off x="3360204" y="2761133"/>
                  <a:ext cx="114300" cy="27621"/>
                  <a:chOff x="2756806" y="2871517"/>
                  <a:chExt cx="114300" cy="27621"/>
                </a:xfrm>
                <a:grpFill/>
              </p:grpSpPr>
              <p:cxnSp>
                <p:nvCxnSpPr>
                  <p:cNvPr id="2347" name="Straight Connector 2346"/>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48" name="Straight Connector 2347"/>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49" name="Straight Connector 234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43" name="Group 2342"/>
                <p:cNvGrpSpPr/>
                <p:nvPr/>
              </p:nvGrpSpPr>
              <p:grpSpPr>
                <a:xfrm>
                  <a:off x="3384530" y="2669587"/>
                  <a:ext cx="114300" cy="27621"/>
                  <a:chOff x="2756806" y="2871517"/>
                  <a:chExt cx="114300" cy="27621"/>
                </a:xfrm>
                <a:grpFill/>
              </p:grpSpPr>
              <p:cxnSp>
                <p:nvCxnSpPr>
                  <p:cNvPr id="2344" name="Straight Connector 2343"/>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45" name="Straight Connector 2344"/>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46" name="Straight Connector 2345"/>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35" name="Group 2334"/>
              <p:cNvGrpSpPr/>
              <p:nvPr/>
            </p:nvGrpSpPr>
            <p:grpSpPr>
              <a:xfrm>
                <a:off x="3385241" y="2324100"/>
                <a:ext cx="114300" cy="236220"/>
                <a:chOff x="3488111" y="2324100"/>
                <a:chExt cx="114300" cy="236220"/>
              </a:xfrm>
              <a:grpFill/>
            </p:grpSpPr>
            <p:sp>
              <p:nvSpPr>
                <p:cNvPr id="2336" name="Rounded Rectangle 2335"/>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37" name="Straight Connector 2336"/>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38" name="Straight Connector 2337"/>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39" name="Straight Connector 2338"/>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sp>
        <p:nvSpPr>
          <p:cNvPr id="2501" name="TextBox 2500"/>
          <p:cNvSpPr txBox="1"/>
          <p:nvPr/>
        </p:nvSpPr>
        <p:spPr>
          <a:xfrm>
            <a:off x="3346440" y="1216709"/>
            <a:ext cx="2549096" cy="461665"/>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i="0" dirty="0" smtClean="0"/>
              <a:t>Diploid gametes</a:t>
            </a:r>
            <a:endParaRPr lang="en-US" i="0" dirty="0"/>
          </a:p>
        </p:txBody>
      </p:sp>
    </p:spTree>
    <p:extLst>
      <p:ext uri="{BB962C8B-B14F-4D97-AF65-F5344CB8AC3E}">
        <p14:creationId xmlns:p14="http://schemas.microsoft.com/office/powerpoint/2010/main" val="186753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4.16667E-6 -2.59259E-6 L -4.16667E-6 0.05625 " pathEditMode="relative" rAng="0" ptsTypes="AA">
                                      <p:cBhvr>
                                        <p:cTn id="20" dur="1000" fill="hold"/>
                                        <p:tgtEl>
                                          <p:spTgt spid="13"/>
                                        </p:tgtEl>
                                        <p:attrNameLst>
                                          <p:attrName>ppt_x</p:attrName>
                                          <p:attrName>ppt_y</p:attrName>
                                        </p:attrNameLst>
                                      </p:cBhvr>
                                      <p:rCtr x="0" y="2801"/>
                                    </p:animMotion>
                                  </p:childTnLst>
                                </p:cTn>
                              </p:par>
                              <p:par>
                                <p:cTn id="21" presetID="42" presetClass="path" presetSubtype="0" accel="50000" decel="50000" fill="hold" nodeType="withEffect">
                                  <p:stCondLst>
                                    <p:cond delay="0"/>
                                  </p:stCondLst>
                                  <p:childTnLst>
                                    <p:animMotion origin="layout" path="M 3.61111E-6 -2.59259E-6 L 3.61111E-6 0.05625 " pathEditMode="relative" rAng="0" ptsTypes="AA">
                                      <p:cBhvr>
                                        <p:cTn id="22" dur="1000" fill="hold"/>
                                        <p:tgtEl>
                                          <p:spTgt spid="8"/>
                                        </p:tgtEl>
                                        <p:attrNameLst>
                                          <p:attrName>ppt_x</p:attrName>
                                          <p:attrName>ppt_y</p:attrName>
                                        </p:attrNameLst>
                                      </p:cBhvr>
                                      <p:rCtr x="0" y="2801"/>
                                    </p:animMotion>
                                  </p:childTnLst>
                                </p:cTn>
                              </p:par>
                              <p:par>
                                <p:cTn id="23" presetID="42" presetClass="path" presetSubtype="0" accel="50000" decel="50000" fill="hold" nodeType="withEffect">
                                  <p:stCondLst>
                                    <p:cond delay="0"/>
                                  </p:stCondLst>
                                  <p:childTnLst>
                                    <p:animMotion origin="layout" path="M 1.11022E-16 -2.59259E-6 L 1.11022E-16 0.05556 " pathEditMode="relative" rAng="0" ptsTypes="AA">
                                      <p:cBhvr>
                                        <p:cTn id="24" dur="1000" fill="hold"/>
                                        <p:tgtEl>
                                          <p:spTgt spid="24"/>
                                        </p:tgtEl>
                                        <p:attrNameLst>
                                          <p:attrName>ppt_x</p:attrName>
                                          <p:attrName>ppt_y</p:attrName>
                                        </p:attrNameLst>
                                      </p:cBhvr>
                                      <p:rCtr x="0" y="2778"/>
                                    </p:animMotion>
                                  </p:childTnLst>
                                </p:cTn>
                              </p:par>
                              <p:par>
                                <p:cTn id="25" presetID="42" presetClass="path" presetSubtype="0" accel="50000" decel="50000" fill="hold" nodeType="withEffect">
                                  <p:stCondLst>
                                    <p:cond delay="0"/>
                                  </p:stCondLst>
                                  <p:childTnLst>
                                    <p:animMotion origin="layout" path="M -5.55556E-7 -2.59259E-6 L -4.16667E-6 0.05556 " pathEditMode="relative" rAng="0" ptsTypes="AA">
                                      <p:cBhvr>
                                        <p:cTn id="26" dur="1000" fill="hold"/>
                                        <p:tgtEl>
                                          <p:spTgt spid="23"/>
                                        </p:tgtEl>
                                        <p:attrNameLst>
                                          <p:attrName>ppt_x</p:attrName>
                                          <p:attrName>ppt_y</p:attrName>
                                        </p:attrNameLst>
                                      </p:cBhvr>
                                      <p:rCtr x="0" y="2778"/>
                                    </p:animMotion>
                                  </p:childTnLst>
                                </p:cTn>
                              </p:par>
                              <p:par>
                                <p:cTn id="27" presetID="1" presetClass="entr" presetSubtype="0" fill="hold" nodeType="withEffect">
                                  <p:stCondLst>
                                    <p:cond delay="0"/>
                                  </p:stCondLst>
                                  <p:childTnLst>
                                    <p:set>
                                      <p:cBhvr>
                                        <p:cTn id="28" dur="1" fill="hold">
                                          <p:stCondLst>
                                            <p:cond delay="0"/>
                                          </p:stCondLst>
                                        </p:cTn>
                                        <p:tgtEl>
                                          <p:spTgt spid="17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44"/>
                                        </p:tgtEl>
                                        <p:attrNameLst>
                                          <p:attrName>style.visibility</p:attrName>
                                        </p:attrNameLst>
                                      </p:cBhvr>
                                      <p:to>
                                        <p:strVal val="visible"/>
                                      </p:to>
                                    </p:set>
                                  </p:childTnLst>
                                </p:cTn>
                              </p:par>
                            </p:childTnLst>
                          </p:cTn>
                        </p:par>
                        <p:par>
                          <p:cTn id="31" fill="hold">
                            <p:stCondLst>
                              <p:cond delay="1000"/>
                            </p:stCondLst>
                            <p:childTnLst>
                              <p:par>
                                <p:cTn id="32" presetID="1" presetClass="exit" presetSubtype="0" fill="hold" nodeType="afterEffect">
                                  <p:stCondLst>
                                    <p:cond delay="0"/>
                                  </p:stCondLst>
                                  <p:childTnLst>
                                    <p:set>
                                      <p:cBhvr>
                                        <p:cTn id="33" dur="1" fill="hold">
                                          <p:stCondLst>
                                            <p:cond delay="0"/>
                                          </p:stCondLst>
                                        </p:cTn>
                                        <p:tgtEl>
                                          <p:spTgt spid="13"/>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8"/>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2" presetClass="entr" presetSubtype="8" fill="hold" grpId="0" nodeType="clickEffect">
                                  <p:stCondLst>
                                    <p:cond delay="0"/>
                                  </p:stCondLst>
                                  <p:childTnLst>
                                    <p:set>
                                      <p:cBhvr>
                                        <p:cTn id="47" dur="1" fill="hold">
                                          <p:stCondLst>
                                            <p:cond delay="0"/>
                                          </p:stCondLst>
                                        </p:cTn>
                                        <p:tgtEl>
                                          <p:spTgt spid="634"/>
                                        </p:tgtEl>
                                        <p:attrNameLst>
                                          <p:attrName>style.visibility</p:attrName>
                                        </p:attrNameLst>
                                      </p:cBhvr>
                                      <p:to>
                                        <p:strVal val="visible"/>
                                      </p:to>
                                    </p:set>
                                    <p:anim calcmode="lin" valueType="num">
                                      <p:cBhvr additive="base">
                                        <p:cTn id="48" dur="500"/>
                                        <p:tgtEl>
                                          <p:spTgt spid="634"/>
                                        </p:tgtEl>
                                        <p:attrNameLst>
                                          <p:attrName>ppt_x</p:attrName>
                                        </p:attrNameLst>
                                      </p:cBhvr>
                                      <p:tavLst>
                                        <p:tav tm="0">
                                          <p:val>
                                            <p:strVal val="#ppt_x-#ppt_w*1.125000"/>
                                          </p:val>
                                        </p:tav>
                                        <p:tav tm="100000">
                                          <p:val>
                                            <p:strVal val="#ppt_x"/>
                                          </p:val>
                                        </p:tav>
                                      </p:tavLst>
                                    </p:anim>
                                    <p:animEffect transition="in" filter="wipe(right)">
                                      <p:cBhvr>
                                        <p:cTn id="49" dur="500"/>
                                        <p:tgtEl>
                                          <p:spTgt spid="634"/>
                                        </p:tgtEl>
                                      </p:cBhvr>
                                    </p:animEffect>
                                  </p:childTnLst>
                                </p:cTn>
                              </p:par>
                              <p:par>
                                <p:cTn id="50" presetID="12" presetClass="entr" presetSubtype="2" fill="hold" grpId="0" nodeType="withEffect">
                                  <p:stCondLst>
                                    <p:cond delay="0"/>
                                  </p:stCondLst>
                                  <p:childTnLst>
                                    <p:set>
                                      <p:cBhvr>
                                        <p:cTn id="51" dur="1" fill="hold">
                                          <p:stCondLst>
                                            <p:cond delay="0"/>
                                          </p:stCondLst>
                                        </p:cTn>
                                        <p:tgtEl>
                                          <p:spTgt spid="635"/>
                                        </p:tgtEl>
                                        <p:attrNameLst>
                                          <p:attrName>style.visibility</p:attrName>
                                        </p:attrNameLst>
                                      </p:cBhvr>
                                      <p:to>
                                        <p:strVal val="visible"/>
                                      </p:to>
                                    </p:set>
                                    <p:anim calcmode="lin" valueType="num">
                                      <p:cBhvr additive="base">
                                        <p:cTn id="52" dur="500"/>
                                        <p:tgtEl>
                                          <p:spTgt spid="635"/>
                                        </p:tgtEl>
                                        <p:attrNameLst>
                                          <p:attrName>ppt_x</p:attrName>
                                        </p:attrNameLst>
                                      </p:cBhvr>
                                      <p:tavLst>
                                        <p:tav tm="0">
                                          <p:val>
                                            <p:strVal val="#ppt_x+#ppt_w*1.125000"/>
                                          </p:val>
                                        </p:tav>
                                        <p:tav tm="100000">
                                          <p:val>
                                            <p:strVal val="#ppt_x"/>
                                          </p:val>
                                        </p:tav>
                                      </p:tavLst>
                                    </p:anim>
                                    <p:animEffect transition="in" filter="wipe(left)">
                                      <p:cBhvr>
                                        <p:cTn id="53" dur="500"/>
                                        <p:tgtEl>
                                          <p:spTgt spid="635"/>
                                        </p:tgtEl>
                                      </p:cBhvr>
                                    </p:animEffect>
                                  </p:childTnLst>
                                </p:cTn>
                              </p:par>
                              <p:par>
                                <p:cTn id="54" presetID="12" presetClass="entr" presetSubtype="8" fill="hold" grpId="0" nodeType="withEffect">
                                  <p:stCondLst>
                                    <p:cond delay="0"/>
                                  </p:stCondLst>
                                  <p:childTnLst>
                                    <p:set>
                                      <p:cBhvr>
                                        <p:cTn id="55" dur="1" fill="hold">
                                          <p:stCondLst>
                                            <p:cond delay="0"/>
                                          </p:stCondLst>
                                        </p:cTn>
                                        <p:tgtEl>
                                          <p:spTgt spid="963"/>
                                        </p:tgtEl>
                                        <p:attrNameLst>
                                          <p:attrName>style.visibility</p:attrName>
                                        </p:attrNameLst>
                                      </p:cBhvr>
                                      <p:to>
                                        <p:strVal val="visible"/>
                                      </p:to>
                                    </p:set>
                                    <p:anim calcmode="lin" valueType="num">
                                      <p:cBhvr additive="base">
                                        <p:cTn id="56" dur="500"/>
                                        <p:tgtEl>
                                          <p:spTgt spid="963"/>
                                        </p:tgtEl>
                                        <p:attrNameLst>
                                          <p:attrName>ppt_x</p:attrName>
                                        </p:attrNameLst>
                                      </p:cBhvr>
                                      <p:tavLst>
                                        <p:tav tm="0">
                                          <p:val>
                                            <p:strVal val="#ppt_x-#ppt_w*1.125000"/>
                                          </p:val>
                                        </p:tav>
                                        <p:tav tm="100000">
                                          <p:val>
                                            <p:strVal val="#ppt_x"/>
                                          </p:val>
                                        </p:tav>
                                      </p:tavLst>
                                    </p:anim>
                                    <p:animEffect transition="in" filter="wipe(right)">
                                      <p:cBhvr>
                                        <p:cTn id="57" dur="500"/>
                                        <p:tgtEl>
                                          <p:spTgt spid="963"/>
                                        </p:tgtEl>
                                      </p:cBhvr>
                                    </p:animEffect>
                                  </p:childTnLst>
                                </p:cTn>
                              </p:par>
                              <p:par>
                                <p:cTn id="58" presetID="12" presetClass="entr" presetSubtype="2" fill="hold" grpId="0" nodeType="withEffect">
                                  <p:stCondLst>
                                    <p:cond delay="0"/>
                                  </p:stCondLst>
                                  <p:childTnLst>
                                    <p:set>
                                      <p:cBhvr>
                                        <p:cTn id="59" dur="1" fill="hold">
                                          <p:stCondLst>
                                            <p:cond delay="0"/>
                                          </p:stCondLst>
                                        </p:cTn>
                                        <p:tgtEl>
                                          <p:spTgt spid="964"/>
                                        </p:tgtEl>
                                        <p:attrNameLst>
                                          <p:attrName>style.visibility</p:attrName>
                                        </p:attrNameLst>
                                      </p:cBhvr>
                                      <p:to>
                                        <p:strVal val="visible"/>
                                      </p:to>
                                    </p:set>
                                    <p:anim calcmode="lin" valueType="num">
                                      <p:cBhvr additive="base">
                                        <p:cTn id="60" dur="500"/>
                                        <p:tgtEl>
                                          <p:spTgt spid="964"/>
                                        </p:tgtEl>
                                        <p:attrNameLst>
                                          <p:attrName>ppt_x</p:attrName>
                                        </p:attrNameLst>
                                      </p:cBhvr>
                                      <p:tavLst>
                                        <p:tav tm="0">
                                          <p:val>
                                            <p:strVal val="#ppt_x+#ppt_w*1.125000"/>
                                          </p:val>
                                        </p:tav>
                                        <p:tav tm="100000">
                                          <p:val>
                                            <p:strVal val="#ppt_x"/>
                                          </p:val>
                                        </p:tav>
                                      </p:tavLst>
                                    </p:anim>
                                    <p:animEffect transition="in" filter="wipe(left)">
                                      <p:cBhvr>
                                        <p:cTn id="61" dur="500"/>
                                        <p:tgtEl>
                                          <p:spTgt spid="964"/>
                                        </p:tgtEl>
                                      </p:cBhvr>
                                    </p:animEffect>
                                  </p:childTnLst>
                                </p:cTn>
                              </p:par>
                              <p:par>
                                <p:cTn id="62" presetID="35" presetClass="path" presetSubtype="0" accel="50000" decel="50000" fill="hold" nodeType="withEffect">
                                  <p:stCondLst>
                                    <p:cond delay="0"/>
                                  </p:stCondLst>
                                  <p:childTnLst>
                                    <p:animMotion origin="layout" path="M 1.94444E-6 3.7037E-7 L -0.13125 3.7037E-7 " pathEditMode="relative" rAng="0" ptsTypes="AA">
                                      <p:cBhvr>
                                        <p:cTn id="63" dur="2000" fill="hold"/>
                                        <p:tgtEl>
                                          <p:spTgt spid="17"/>
                                        </p:tgtEl>
                                        <p:attrNameLst>
                                          <p:attrName>ppt_x</p:attrName>
                                          <p:attrName>ppt_y</p:attrName>
                                        </p:attrNameLst>
                                      </p:cBhvr>
                                      <p:rCtr x="-6562" y="0"/>
                                    </p:animMotion>
                                  </p:childTnLst>
                                </p:cTn>
                              </p:par>
                              <p:par>
                                <p:cTn id="64" presetID="35" presetClass="path" presetSubtype="0" accel="50000" decel="50000" fill="hold" nodeType="withEffect">
                                  <p:stCondLst>
                                    <p:cond delay="0"/>
                                  </p:stCondLst>
                                  <p:childTnLst>
                                    <p:animMotion origin="layout" path="M -4.16667E-6 3.7037E-7 L -0.1309 3.7037E-7 " pathEditMode="relative" rAng="0" ptsTypes="AA">
                                      <p:cBhvr>
                                        <p:cTn id="65" dur="2000" fill="hold"/>
                                        <p:tgtEl>
                                          <p:spTgt spid="12"/>
                                        </p:tgtEl>
                                        <p:attrNameLst>
                                          <p:attrName>ppt_x</p:attrName>
                                          <p:attrName>ppt_y</p:attrName>
                                        </p:attrNameLst>
                                      </p:cBhvr>
                                      <p:rCtr x="-6545" y="0"/>
                                    </p:animMotion>
                                  </p:childTnLst>
                                </p:cTn>
                              </p:par>
                              <p:par>
                                <p:cTn id="66" presetID="63" presetClass="path" presetSubtype="0" accel="50000" decel="50000" fill="hold" nodeType="withEffect">
                                  <p:stCondLst>
                                    <p:cond delay="0"/>
                                  </p:stCondLst>
                                  <p:childTnLst>
                                    <p:animMotion origin="layout" path="M -4.16667E-6 -2.59259E-6 L 0.13698 -2.59259E-6 " pathEditMode="relative" rAng="0" ptsTypes="AA">
                                      <p:cBhvr>
                                        <p:cTn id="67" dur="2000" fill="hold"/>
                                        <p:tgtEl>
                                          <p:spTgt spid="1763"/>
                                        </p:tgtEl>
                                        <p:attrNameLst>
                                          <p:attrName>ppt_x</p:attrName>
                                          <p:attrName>ppt_y</p:attrName>
                                        </p:attrNameLst>
                                      </p:cBhvr>
                                      <p:rCtr x="6840" y="0"/>
                                    </p:animMotion>
                                  </p:childTnLst>
                                </p:cTn>
                              </p:par>
                              <p:par>
                                <p:cTn id="68" presetID="63" presetClass="path" presetSubtype="0" accel="50000" decel="50000" fill="hold" nodeType="withEffect">
                                  <p:stCondLst>
                                    <p:cond delay="0"/>
                                  </p:stCondLst>
                                  <p:childTnLst>
                                    <p:animMotion origin="layout" path="M -2.77778E-6 -2.59259E-6 L 0.13525 -2.59259E-6 " pathEditMode="relative" rAng="0" ptsTypes="AA">
                                      <p:cBhvr>
                                        <p:cTn id="69" dur="2000" fill="hold"/>
                                        <p:tgtEl>
                                          <p:spTgt spid="1944"/>
                                        </p:tgtEl>
                                        <p:attrNameLst>
                                          <p:attrName>ppt_x</p:attrName>
                                          <p:attrName>ppt_y</p:attrName>
                                        </p:attrNameLst>
                                      </p:cBhvr>
                                      <p:rCtr x="6753" y="0"/>
                                    </p:animMotion>
                                  </p:childTnLst>
                                </p:cTn>
                              </p:par>
                              <p:par>
                                <p:cTn id="70" presetID="35" presetClass="path" presetSubtype="0" accel="50000" decel="50000" fill="hold" nodeType="withEffect">
                                  <p:stCondLst>
                                    <p:cond delay="0"/>
                                  </p:stCondLst>
                                  <p:childTnLst>
                                    <p:animMotion origin="layout" path="M 1.11022E-16 1.85185E-6 L -0.1342 1.85185E-6 " pathEditMode="relative" rAng="0" ptsTypes="AA">
                                      <p:cBhvr>
                                        <p:cTn id="71" dur="2000" fill="hold"/>
                                        <p:tgtEl>
                                          <p:spTgt spid="22"/>
                                        </p:tgtEl>
                                        <p:attrNameLst>
                                          <p:attrName>ppt_x</p:attrName>
                                          <p:attrName>ppt_y</p:attrName>
                                        </p:attrNameLst>
                                      </p:cBhvr>
                                      <p:rCtr x="-6719" y="0"/>
                                    </p:animMotion>
                                  </p:childTnLst>
                                </p:cTn>
                              </p:par>
                              <p:par>
                                <p:cTn id="72" presetID="35" presetClass="path" presetSubtype="0" accel="50000" decel="50000" fill="hold" nodeType="withEffect">
                                  <p:stCondLst>
                                    <p:cond delay="0"/>
                                  </p:stCondLst>
                                  <p:childTnLst>
                                    <p:animMotion origin="layout" path="M -5.55556E-7 1.85185E-6 L -0.13246 1.85185E-6 " pathEditMode="relative" rAng="0" ptsTypes="AA">
                                      <p:cBhvr>
                                        <p:cTn id="73" dur="2000" fill="hold"/>
                                        <p:tgtEl>
                                          <p:spTgt spid="18"/>
                                        </p:tgtEl>
                                        <p:attrNameLst>
                                          <p:attrName>ppt_x</p:attrName>
                                          <p:attrName>ppt_y</p:attrName>
                                        </p:attrNameLst>
                                      </p:cBhvr>
                                      <p:rCtr x="-6632" y="0"/>
                                    </p:animMotion>
                                  </p:childTnLst>
                                </p:cTn>
                              </p:par>
                              <p:par>
                                <p:cTn id="74" presetID="63" presetClass="path" presetSubtype="0" accel="50000" decel="50000" fill="hold" nodeType="withEffect">
                                  <p:stCondLst>
                                    <p:cond delay="0"/>
                                  </p:stCondLst>
                                  <p:childTnLst>
                                    <p:animMotion origin="layout" path="M -8.33333E-7 3.7037E-7 L 0.12361 3.7037E-7 " pathEditMode="relative" rAng="0" ptsTypes="AA">
                                      <p:cBhvr>
                                        <p:cTn id="75" dur="2000" fill="hold"/>
                                        <p:tgtEl>
                                          <p:spTgt spid="2135"/>
                                        </p:tgtEl>
                                        <p:attrNameLst>
                                          <p:attrName>ppt_x</p:attrName>
                                          <p:attrName>ppt_y</p:attrName>
                                        </p:attrNameLst>
                                      </p:cBhvr>
                                      <p:rCtr x="6181" y="0"/>
                                    </p:animMotion>
                                  </p:childTnLst>
                                </p:cTn>
                              </p:par>
                              <p:par>
                                <p:cTn id="76" presetID="63" presetClass="path" presetSubtype="0" accel="50000" decel="50000" fill="hold" nodeType="withEffect">
                                  <p:stCondLst>
                                    <p:cond delay="0"/>
                                  </p:stCondLst>
                                  <p:childTnLst>
                                    <p:animMotion origin="layout" path="M -1.38889E-6 3.7037E-7 L 0.12361 3.7037E-7 " pathEditMode="relative" rAng="0" ptsTypes="AA">
                                      <p:cBhvr>
                                        <p:cTn id="77" dur="2000" fill="hold"/>
                                        <p:tgtEl>
                                          <p:spTgt spid="2310"/>
                                        </p:tgtEl>
                                        <p:attrNameLst>
                                          <p:attrName>ppt_x</p:attrName>
                                          <p:attrName>ppt_y</p:attrName>
                                        </p:attrNameLst>
                                      </p:cBhvr>
                                      <p:rCtr x="6181" y="0"/>
                                    </p:animMotion>
                                  </p:childTnLst>
                                </p:cTn>
                              </p:par>
                              <p:par>
                                <p:cTn id="78" presetID="1" presetClass="exit" presetSubtype="0" fill="hold" nodeType="withEffect">
                                  <p:stCondLst>
                                    <p:cond delay="0"/>
                                  </p:stCondLst>
                                  <p:childTnLst>
                                    <p:set>
                                      <p:cBhvr>
                                        <p:cTn id="79" dur="1" fill="hold">
                                          <p:stCondLst>
                                            <p:cond delay="0"/>
                                          </p:stCondLst>
                                        </p:cTn>
                                        <p:tgtEl>
                                          <p:spTgt spid="24"/>
                                        </p:tgtEl>
                                        <p:attrNameLst>
                                          <p:attrName>style.visibility</p:attrName>
                                        </p:attrNameLst>
                                      </p:cBhvr>
                                      <p:to>
                                        <p:strVal val="hidden"/>
                                      </p:to>
                                    </p:set>
                                  </p:childTnLst>
                                </p:cTn>
                              </p:par>
                              <p:par>
                                <p:cTn id="80" presetID="1" presetClass="exit" presetSubtype="0" fill="hold" nodeType="withEffect">
                                  <p:stCondLst>
                                    <p:cond delay="0"/>
                                  </p:stCondLst>
                                  <p:childTnLst>
                                    <p:set>
                                      <p:cBhvr>
                                        <p:cTn id="81" dur="1" fill="hold">
                                          <p:stCondLst>
                                            <p:cond delay="0"/>
                                          </p:stCondLst>
                                        </p:cTn>
                                        <p:tgtEl>
                                          <p:spTgt spid="23"/>
                                        </p:tgtEl>
                                        <p:attrNameLst>
                                          <p:attrName>style.visibility</p:attrName>
                                        </p:attrNameLst>
                                      </p:cBhvr>
                                      <p:to>
                                        <p:strVal val="hidden"/>
                                      </p:to>
                                    </p:set>
                                  </p:childTnLst>
                                </p:cTn>
                              </p:par>
                            </p:childTnLst>
                          </p:cTn>
                        </p:par>
                        <p:par>
                          <p:cTn id="82" fill="hold">
                            <p:stCondLst>
                              <p:cond delay="2000"/>
                            </p:stCondLst>
                            <p:childTnLst>
                              <p:par>
                                <p:cTn id="83" presetID="6" presetClass="entr" presetSubtype="16" fill="hold" grpId="0" nodeType="afterEffect">
                                  <p:stCondLst>
                                    <p:cond delay="0"/>
                                  </p:stCondLst>
                                  <p:childTnLst>
                                    <p:set>
                                      <p:cBhvr>
                                        <p:cTn id="84" dur="1" fill="hold">
                                          <p:stCondLst>
                                            <p:cond delay="0"/>
                                          </p:stCondLst>
                                        </p:cTn>
                                        <p:tgtEl>
                                          <p:spTgt spid="636"/>
                                        </p:tgtEl>
                                        <p:attrNameLst>
                                          <p:attrName>style.visibility</p:attrName>
                                        </p:attrNameLst>
                                      </p:cBhvr>
                                      <p:to>
                                        <p:strVal val="visible"/>
                                      </p:to>
                                    </p:set>
                                    <p:animEffect transition="in" filter="circle(in)">
                                      <p:cBhvr>
                                        <p:cTn id="85" dur="500"/>
                                        <p:tgtEl>
                                          <p:spTgt spid="636"/>
                                        </p:tgtEl>
                                      </p:cBhvr>
                                    </p:animEffect>
                                  </p:childTnLst>
                                </p:cTn>
                              </p:par>
                              <p:par>
                                <p:cTn id="86" presetID="1" presetClass="exit" presetSubtype="0" fill="hold" grpId="0" nodeType="withEffect">
                                  <p:stCondLst>
                                    <p:cond delay="0"/>
                                  </p:stCondLst>
                                  <p:childTnLst>
                                    <p:set>
                                      <p:cBhvr>
                                        <p:cTn id="87" dur="1" fill="hold">
                                          <p:stCondLst>
                                            <p:cond delay="0"/>
                                          </p:stCondLst>
                                        </p:cTn>
                                        <p:tgtEl>
                                          <p:spTgt spid="633"/>
                                        </p:tgtEl>
                                        <p:attrNameLst>
                                          <p:attrName>style.visibility</p:attrName>
                                        </p:attrNameLst>
                                      </p:cBhvr>
                                      <p:to>
                                        <p:strVal val="hidden"/>
                                      </p:to>
                                    </p:set>
                                  </p:childTnLst>
                                </p:cTn>
                              </p:par>
                              <p:par>
                                <p:cTn id="88" presetID="6" presetClass="entr" presetSubtype="16" fill="hold" grpId="0" nodeType="withEffect">
                                  <p:stCondLst>
                                    <p:cond delay="0"/>
                                  </p:stCondLst>
                                  <p:childTnLst>
                                    <p:set>
                                      <p:cBhvr>
                                        <p:cTn id="89" dur="1" fill="hold">
                                          <p:stCondLst>
                                            <p:cond delay="0"/>
                                          </p:stCondLst>
                                        </p:cTn>
                                        <p:tgtEl>
                                          <p:spTgt spid="637"/>
                                        </p:tgtEl>
                                        <p:attrNameLst>
                                          <p:attrName>style.visibility</p:attrName>
                                        </p:attrNameLst>
                                      </p:cBhvr>
                                      <p:to>
                                        <p:strVal val="visible"/>
                                      </p:to>
                                    </p:set>
                                    <p:animEffect transition="in" filter="circle(in)">
                                      <p:cBhvr>
                                        <p:cTn id="90" dur="500"/>
                                        <p:tgtEl>
                                          <p:spTgt spid="637"/>
                                        </p:tgtEl>
                                      </p:cBhvr>
                                    </p:animEffect>
                                  </p:childTnLst>
                                </p:cTn>
                              </p:par>
                              <p:par>
                                <p:cTn id="91" presetID="6" presetClass="entr" presetSubtype="16" fill="hold" grpId="0" nodeType="withEffect">
                                  <p:stCondLst>
                                    <p:cond delay="0"/>
                                  </p:stCondLst>
                                  <p:childTnLst>
                                    <p:set>
                                      <p:cBhvr>
                                        <p:cTn id="92" dur="1" fill="hold">
                                          <p:stCondLst>
                                            <p:cond delay="0"/>
                                          </p:stCondLst>
                                        </p:cTn>
                                        <p:tgtEl>
                                          <p:spTgt spid="965"/>
                                        </p:tgtEl>
                                        <p:attrNameLst>
                                          <p:attrName>style.visibility</p:attrName>
                                        </p:attrNameLst>
                                      </p:cBhvr>
                                      <p:to>
                                        <p:strVal val="visible"/>
                                      </p:to>
                                    </p:set>
                                    <p:animEffect transition="in" filter="circle(in)">
                                      <p:cBhvr>
                                        <p:cTn id="93" dur="500"/>
                                        <p:tgtEl>
                                          <p:spTgt spid="965"/>
                                        </p:tgtEl>
                                      </p:cBhvr>
                                    </p:animEffect>
                                  </p:childTnLst>
                                </p:cTn>
                              </p:par>
                              <p:par>
                                <p:cTn id="94" presetID="1" presetClass="exit" presetSubtype="0" fill="hold" grpId="0" nodeType="withEffect">
                                  <p:stCondLst>
                                    <p:cond delay="0"/>
                                  </p:stCondLst>
                                  <p:childTnLst>
                                    <p:set>
                                      <p:cBhvr>
                                        <p:cTn id="95" dur="1" fill="hold">
                                          <p:stCondLst>
                                            <p:cond delay="0"/>
                                          </p:stCondLst>
                                        </p:cTn>
                                        <p:tgtEl>
                                          <p:spTgt spid="962"/>
                                        </p:tgtEl>
                                        <p:attrNameLst>
                                          <p:attrName>style.visibility</p:attrName>
                                        </p:attrNameLst>
                                      </p:cBhvr>
                                      <p:to>
                                        <p:strVal val="hidden"/>
                                      </p:to>
                                    </p:set>
                                  </p:childTnLst>
                                </p:cTn>
                              </p:par>
                              <p:par>
                                <p:cTn id="96" presetID="6" presetClass="entr" presetSubtype="16" fill="hold" grpId="0" nodeType="withEffect">
                                  <p:stCondLst>
                                    <p:cond delay="0"/>
                                  </p:stCondLst>
                                  <p:childTnLst>
                                    <p:set>
                                      <p:cBhvr>
                                        <p:cTn id="97" dur="1" fill="hold">
                                          <p:stCondLst>
                                            <p:cond delay="0"/>
                                          </p:stCondLst>
                                        </p:cTn>
                                        <p:tgtEl>
                                          <p:spTgt spid="966"/>
                                        </p:tgtEl>
                                        <p:attrNameLst>
                                          <p:attrName>style.visibility</p:attrName>
                                        </p:attrNameLst>
                                      </p:cBhvr>
                                      <p:to>
                                        <p:strVal val="visible"/>
                                      </p:to>
                                    </p:set>
                                    <p:animEffect transition="in" filter="circle(in)">
                                      <p:cBhvr>
                                        <p:cTn id="98" dur="500"/>
                                        <p:tgtEl>
                                          <p:spTgt spid="966"/>
                                        </p:tgtEl>
                                      </p:cBhvr>
                                    </p:animEffect>
                                  </p:childTnLst>
                                </p:cTn>
                              </p:par>
                              <p:par>
                                <p:cTn id="99" presetID="6" presetClass="exit" presetSubtype="16" fill="hold" grpId="1" nodeType="withEffect">
                                  <p:stCondLst>
                                    <p:cond delay="0"/>
                                  </p:stCondLst>
                                  <p:childTnLst>
                                    <p:animEffect transition="out" filter="circle(in)">
                                      <p:cBhvr>
                                        <p:cTn id="100" dur="750"/>
                                        <p:tgtEl>
                                          <p:spTgt spid="634"/>
                                        </p:tgtEl>
                                      </p:cBhvr>
                                    </p:animEffect>
                                    <p:set>
                                      <p:cBhvr>
                                        <p:cTn id="101" dur="1" fill="hold">
                                          <p:stCondLst>
                                            <p:cond delay="749"/>
                                          </p:stCondLst>
                                        </p:cTn>
                                        <p:tgtEl>
                                          <p:spTgt spid="634"/>
                                        </p:tgtEl>
                                        <p:attrNameLst>
                                          <p:attrName>style.visibility</p:attrName>
                                        </p:attrNameLst>
                                      </p:cBhvr>
                                      <p:to>
                                        <p:strVal val="hidden"/>
                                      </p:to>
                                    </p:set>
                                  </p:childTnLst>
                                </p:cTn>
                              </p:par>
                              <p:par>
                                <p:cTn id="102" presetID="6" presetClass="exit" presetSubtype="16" fill="hold" grpId="1" nodeType="withEffect">
                                  <p:stCondLst>
                                    <p:cond delay="0"/>
                                  </p:stCondLst>
                                  <p:childTnLst>
                                    <p:animEffect transition="out" filter="circle(in)">
                                      <p:cBhvr>
                                        <p:cTn id="103" dur="750"/>
                                        <p:tgtEl>
                                          <p:spTgt spid="635"/>
                                        </p:tgtEl>
                                      </p:cBhvr>
                                    </p:animEffect>
                                    <p:set>
                                      <p:cBhvr>
                                        <p:cTn id="104" dur="1" fill="hold">
                                          <p:stCondLst>
                                            <p:cond delay="749"/>
                                          </p:stCondLst>
                                        </p:cTn>
                                        <p:tgtEl>
                                          <p:spTgt spid="635"/>
                                        </p:tgtEl>
                                        <p:attrNameLst>
                                          <p:attrName>style.visibility</p:attrName>
                                        </p:attrNameLst>
                                      </p:cBhvr>
                                      <p:to>
                                        <p:strVal val="hidden"/>
                                      </p:to>
                                    </p:set>
                                  </p:childTnLst>
                                </p:cTn>
                              </p:par>
                              <p:par>
                                <p:cTn id="105" presetID="6" presetClass="exit" presetSubtype="16" fill="hold" grpId="1" nodeType="withEffect">
                                  <p:stCondLst>
                                    <p:cond delay="0"/>
                                  </p:stCondLst>
                                  <p:childTnLst>
                                    <p:animEffect transition="out" filter="circle(in)">
                                      <p:cBhvr>
                                        <p:cTn id="106" dur="750"/>
                                        <p:tgtEl>
                                          <p:spTgt spid="963"/>
                                        </p:tgtEl>
                                      </p:cBhvr>
                                    </p:animEffect>
                                    <p:set>
                                      <p:cBhvr>
                                        <p:cTn id="107" dur="1" fill="hold">
                                          <p:stCondLst>
                                            <p:cond delay="749"/>
                                          </p:stCondLst>
                                        </p:cTn>
                                        <p:tgtEl>
                                          <p:spTgt spid="963"/>
                                        </p:tgtEl>
                                        <p:attrNameLst>
                                          <p:attrName>style.visibility</p:attrName>
                                        </p:attrNameLst>
                                      </p:cBhvr>
                                      <p:to>
                                        <p:strVal val="hidden"/>
                                      </p:to>
                                    </p:set>
                                  </p:childTnLst>
                                </p:cTn>
                              </p:par>
                              <p:par>
                                <p:cTn id="108" presetID="6" presetClass="exit" presetSubtype="16" fill="hold" grpId="1" nodeType="withEffect">
                                  <p:stCondLst>
                                    <p:cond delay="0"/>
                                  </p:stCondLst>
                                  <p:childTnLst>
                                    <p:animEffect transition="out" filter="circle(in)">
                                      <p:cBhvr>
                                        <p:cTn id="109" dur="750"/>
                                        <p:tgtEl>
                                          <p:spTgt spid="964"/>
                                        </p:tgtEl>
                                      </p:cBhvr>
                                    </p:animEffect>
                                    <p:set>
                                      <p:cBhvr>
                                        <p:cTn id="110" dur="1" fill="hold">
                                          <p:stCondLst>
                                            <p:cond delay="749"/>
                                          </p:stCondLst>
                                        </p:cTn>
                                        <p:tgtEl>
                                          <p:spTgt spid="964"/>
                                        </p:tgtEl>
                                        <p:attrNameLst>
                                          <p:attrName>style.visibility</p:attrName>
                                        </p:attrNameLst>
                                      </p:cBhvr>
                                      <p:to>
                                        <p:strVal val="hidden"/>
                                      </p:to>
                                    </p:set>
                                  </p:childTnLst>
                                </p:cTn>
                              </p:par>
                              <p:par>
                                <p:cTn id="111" presetID="10" presetClass="entr" presetSubtype="0" fill="hold" grpId="0" nodeType="withEffect">
                                  <p:stCondLst>
                                    <p:cond delay="0"/>
                                  </p:stCondLst>
                                  <p:childTnLst>
                                    <p:set>
                                      <p:cBhvr>
                                        <p:cTn id="112" dur="1" fill="hold">
                                          <p:stCondLst>
                                            <p:cond delay="0"/>
                                          </p:stCondLst>
                                        </p:cTn>
                                        <p:tgtEl>
                                          <p:spTgt spid="1761"/>
                                        </p:tgtEl>
                                        <p:attrNameLst>
                                          <p:attrName>style.visibility</p:attrName>
                                        </p:attrNameLst>
                                      </p:cBhvr>
                                      <p:to>
                                        <p:strVal val="visible"/>
                                      </p:to>
                                    </p:set>
                                    <p:animEffect transition="in" filter="fade">
                                      <p:cBhvr>
                                        <p:cTn id="113" dur="500"/>
                                        <p:tgtEl>
                                          <p:spTgt spid="1761"/>
                                        </p:tgtEl>
                                      </p:cBhvr>
                                    </p:animEffect>
                                  </p:childTnLst>
                                </p:cTn>
                              </p:par>
                              <p:par>
                                <p:cTn id="114" presetID="10" presetClass="entr" presetSubtype="0" fill="hold" grpId="0" nodeType="withEffect">
                                  <p:stCondLst>
                                    <p:cond delay="0"/>
                                  </p:stCondLst>
                                  <p:childTnLst>
                                    <p:set>
                                      <p:cBhvr>
                                        <p:cTn id="115" dur="1" fill="hold">
                                          <p:stCondLst>
                                            <p:cond delay="0"/>
                                          </p:stCondLst>
                                        </p:cTn>
                                        <p:tgtEl>
                                          <p:spTgt spid="1762"/>
                                        </p:tgtEl>
                                        <p:attrNameLst>
                                          <p:attrName>style.visibility</p:attrName>
                                        </p:attrNameLst>
                                      </p:cBhvr>
                                      <p:to>
                                        <p:strVal val="visible"/>
                                      </p:to>
                                    </p:set>
                                    <p:animEffect transition="in" filter="fade">
                                      <p:cBhvr>
                                        <p:cTn id="116" dur="500"/>
                                        <p:tgtEl>
                                          <p:spTgt spid="1762"/>
                                        </p:tgtEl>
                                      </p:cBhvr>
                                    </p:animEffect>
                                  </p:childTnLst>
                                </p:cTn>
                              </p:par>
                              <p:par>
                                <p:cTn id="117" presetID="1" presetClass="entr" presetSubtype="0" fill="hold" grpId="1" nodeType="withEffect">
                                  <p:stCondLst>
                                    <p:cond delay="0"/>
                                  </p:stCondLst>
                                  <p:childTnLst>
                                    <p:set>
                                      <p:cBhvr>
                                        <p:cTn id="118" dur="1" fill="hold">
                                          <p:stCondLst>
                                            <p:cond delay="0"/>
                                          </p:stCondLst>
                                        </p:cTn>
                                        <p:tgtEl>
                                          <p:spTgt spid="2558"/>
                                        </p:tgtEl>
                                        <p:attrNameLst>
                                          <p:attrName>style.visibility</p:attrName>
                                        </p:attrNameLst>
                                      </p:cBhvr>
                                      <p:to>
                                        <p:strVal val="visible"/>
                                      </p:to>
                                    </p:set>
                                  </p:childTnLst>
                                </p:cTn>
                              </p:par>
                              <p:par>
                                <p:cTn id="119" presetID="1" presetClass="exit" presetSubtype="0" fill="hold" grpId="1" nodeType="withEffect">
                                  <p:stCondLst>
                                    <p:cond delay="0"/>
                                  </p:stCondLst>
                                  <p:childTnLst>
                                    <p:set>
                                      <p:cBhvr>
                                        <p:cTn id="120" dur="1" fill="hold">
                                          <p:stCondLst>
                                            <p:cond delay="0"/>
                                          </p:stCondLst>
                                        </p:cTn>
                                        <p:tgtEl>
                                          <p:spTgt spid="636"/>
                                        </p:tgtEl>
                                        <p:attrNameLst>
                                          <p:attrName>style.visibility</p:attrName>
                                        </p:attrNameLst>
                                      </p:cBhvr>
                                      <p:to>
                                        <p:strVal val="hidden"/>
                                      </p:to>
                                    </p:set>
                                  </p:childTnLst>
                                </p:cTn>
                              </p:par>
                              <p:par>
                                <p:cTn id="121" presetID="1" presetClass="exit" presetSubtype="0" fill="hold" grpId="1" nodeType="withEffect">
                                  <p:stCondLst>
                                    <p:cond delay="0"/>
                                  </p:stCondLst>
                                  <p:childTnLst>
                                    <p:set>
                                      <p:cBhvr>
                                        <p:cTn id="122" dur="1" fill="hold">
                                          <p:stCondLst>
                                            <p:cond delay="0"/>
                                          </p:stCondLst>
                                        </p:cTn>
                                        <p:tgtEl>
                                          <p:spTgt spid="966"/>
                                        </p:tgtEl>
                                        <p:attrNameLst>
                                          <p:attrName>style.visibility</p:attrName>
                                        </p:attrNameLst>
                                      </p:cBhvr>
                                      <p:to>
                                        <p:strVal val="hidden"/>
                                      </p:to>
                                    </p:set>
                                  </p:childTnLst>
                                </p:cTn>
                              </p:par>
                              <p:par>
                                <p:cTn id="123" presetID="1" presetClass="entr" presetSubtype="0" fill="hold" grpId="1" nodeType="withEffect">
                                  <p:stCondLst>
                                    <p:cond delay="0"/>
                                  </p:stCondLst>
                                  <p:childTnLst>
                                    <p:set>
                                      <p:cBhvr>
                                        <p:cTn id="124" dur="1" fill="hold">
                                          <p:stCondLst>
                                            <p:cond delay="0"/>
                                          </p:stCondLst>
                                        </p:cTn>
                                        <p:tgtEl>
                                          <p:spTgt spid="2161"/>
                                        </p:tgtEl>
                                        <p:attrNameLst>
                                          <p:attrName>style.visibility</p:attrName>
                                        </p:attrNameLst>
                                      </p:cBhvr>
                                      <p:to>
                                        <p:strVal val="visible"/>
                                      </p:to>
                                    </p:set>
                                  </p:childTnLst>
                                </p:cTn>
                              </p:par>
                              <p:par>
                                <p:cTn id="125" presetID="1" presetClass="entr" presetSubtype="0"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childTnLst>
                                </p:cTn>
                              </p:par>
                              <p:par>
                                <p:cTn id="127" presetID="1" presetClass="entr" presetSubtype="0" fill="hold" nodeType="withEffect">
                                  <p:stCondLst>
                                    <p:cond delay="0"/>
                                  </p:stCondLst>
                                  <p:childTnLst>
                                    <p:set>
                                      <p:cBhvr>
                                        <p:cTn id="128" dur="1" fill="hold">
                                          <p:stCondLst>
                                            <p:cond delay="0"/>
                                          </p:stCondLst>
                                        </p:cTn>
                                        <p:tgtEl>
                                          <p:spTgt spid="31"/>
                                        </p:tgtEl>
                                        <p:attrNameLst>
                                          <p:attrName>style.visibility</p:attrName>
                                        </p:attrNameLst>
                                      </p:cBhvr>
                                      <p:to>
                                        <p:strVal val="visible"/>
                                      </p:to>
                                    </p:set>
                                  </p:childTnLst>
                                </p:cTn>
                              </p:par>
                              <p:par>
                                <p:cTn id="129" presetID="1" presetClass="exit" presetSubtype="0" fill="hold" nodeType="withEffect">
                                  <p:stCondLst>
                                    <p:cond delay="0"/>
                                  </p:stCondLst>
                                  <p:childTnLst>
                                    <p:set>
                                      <p:cBhvr>
                                        <p:cTn id="130" dur="1" fill="hold">
                                          <p:stCondLst>
                                            <p:cond delay="0"/>
                                          </p:stCondLst>
                                        </p:cTn>
                                        <p:tgtEl>
                                          <p:spTgt spid="1763"/>
                                        </p:tgtEl>
                                        <p:attrNameLst>
                                          <p:attrName>style.visibility</p:attrName>
                                        </p:attrNameLst>
                                      </p:cBhvr>
                                      <p:to>
                                        <p:strVal val="hidden"/>
                                      </p:to>
                                    </p:set>
                                  </p:childTnLst>
                                </p:cTn>
                              </p:par>
                              <p:par>
                                <p:cTn id="131" presetID="1" presetClass="exit" presetSubtype="0" fill="hold" nodeType="withEffect">
                                  <p:stCondLst>
                                    <p:cond delay="0"/>
                                  </p:stCondLst>
                                  <p:childTnLst>
                                    <p:set>
                                      <p:cBhvr>
                                        <p:cTn id="132" dur="1" fill="hold">
                                          <p:stCondLst>
                                            <p:cond delay="0"/>
                                          </p:stCondLst>
                                        </p:cTn>
                                        <p:tgtEl>
                                          <p:spTgt spid="1944"/>
                                        </p:tgtEl>
                                        <p:attrNameLst>
                                          <p:attrName>style.visibility</p:attrName>
                                        </p:attrNameLst>
                                      </p:cBhvr>
                                      <p:to>
                                        <p:strVal val="hidden"/>
                                      </p:to>
                                    </p:set>
                                  </p:childTnLst>
                                </p:cTn>
                              </p:par>
                            </p:childTnLst>
                          </p:cTn>
                        </p:par>
                        <p:par>
                          <p:cTn id="133" fill="hold">
                            <p:stCondLst>
                              <p:cond delay="2750"/>
                            </p:stCondLst>
                            <p:childTnLst>
                              <p:par>
                                <p:cTn id="134" presetID="10" presetClass="entr" presetSubtype="0" fill="hold" grpId="0" nodeType="afterEffect">
                                  <p:stCondLst>
                                    <p:cond delay="0"/>
                                  </p:stCondLst>
                                  <p:childTnLst>
                                    <p:set>
                                      <p:cBhvr>
                                        <p:cTn id="135" dur="1" fill="hold">
                                          <p:stCondLst>
                                            <p:cond delay="0"/>
                                          </p:stCondLst>
                                        </p:cTn>
                                        <p:tgtEl>
                                          <p:spTgt spid="2501"/>
                                        </p:tgtEl>
                                        <p:attrNameLst>
                                          <p:attrName>style.visibility</p:attrName>
                                        </p:attrNameLst>
                                      </p:cBhvr>
                                      <p:to>
                                        <p:strVal val="visible"/>
                                      </p:to>
                                    </p:set>
                                    <p:animEffect transition="in" filter="fade">
                                      <p:cBhvr>
                                        <p:cTn id="136" dur="500"/>
                                        <p:tgtEl>
                                          <p:spTgt spid="2501"/>
                                        </p:tgtEl>
                                      </p:cBhvr>
                                    </p:animEffect>
                                  </p:childTnLst>
                                </p:cTn>
                              </p:par>
                            </p:childTnLst>
                          </p:cTn>
                        </p:par>
                      </p:childTnLst>
                    </p:cTn>
                  </p:par>
                  <p:par>
                    <p:cTn id="137" fill="hold">
                      <p:stCondLst>
                        <p:cond delay="indefinite"/>
                      </p:stCondLst>
                      <p:childTnLst>
                        <p:par>
                          <p:cTn id="138" fill="hold">
                            <p:stCondLst>
                              <p:cond delay="0"/>
                            </p:stCondLst>
                            <p:childTnLst>
                              <p:par>
                                <p:cTn id="139" presetID="58" presetClass="path" presetSubtype="0" accel="50000" decel="50000" fill="hold" grpId="0" nodeType="clickEffect">
                                  <p:stCondLst>
                                    <p:cond delay="0"/>
                                  </p:stCondLst>
                                  <p:childTnLst>
                                    <p:animMotion origin="layout" path="M 0.00799 2.22222E-6 L 0.04775 0.08333 C 0.05677 0.10092 0.06198 0.12731 0.06198 0.15486 C 0.06198 0.18611 0.05677 0.21111 0.04775 0.2287 C 0.03455 0.25671 -0.1 0.28958 -0.11302 0.31805 " pathEditMode="relative" rAng="0" ptsTypes="AAAAA">
                                      <p:cBhvr>
                                        <p:cTn id="140" dur="2000" fill="hold"/>
                                        <p:tgtEl>
                                          <p:spTgt spid="2161"/>
                                        </p:tgtEl>
                                        <p:attrNameLst>
                                          <p:attrName>ppt_x</p:attrName>
                                          <p:attrName>ppt_y</p:attrName>
                                        </p:attrNameLst>
                                      </p:cBhvr>
                                      <p:rCtr x="-3351" y="15903"/>
                                    </p:animMotion>
                                  </p:childTnLst>
                                </p:cTn>
                              </p:par>
                              <p:par>
                                <p:cTn id="141" presetID="51" presetClass="path" presetSubtype="0" accel="50000" decel="50000" fill="hold" grpId="0" nodeType="withEffect">
                                  <p:stCondLst>
                                    <p:cond delay="0"/>
                                  </p:stCondLst>
                                  <p:childTnLst>
                                    <p:animMotion origin="layout" path="M 5.55556E-7 2.22222E-6 L -0.03976 0.08333 C -0.04896 0.10092 -0.05382 0.12731 -0.05382 0.15486 C -0.05382 0.18611 -0.04896 0.21088 -0.03976 0.2287 C -0.02656 0.25671 0.10365 0.29143 0.11701 0.31967 " pathEditMode="relative" rAng="0" ptsTypes="AAAAA">
                                      <p:cBhvr>
                                        <p:cTn id="142" dur="2000" fill="hold"/>
                                        <p:tgtEl>
                                          <p:spTgt spid="2558"/>
                                        </p:tgtEl>
                                        <p:attrNameLst>
                                          <p:attrName>ppt_x</p:attrName>
                                          <p:attrName>ppt_y</p:attrName>
                                        </p:attrNameLst>
                                      </p:cBhvr>
                                      <p:rCtr x="3160" y="15972"/>
                                    </p:animMotion>
                                  </p:childTnLst>
                                </p:cTn>
                              </p:par>
                              <p:par>
                                <p:cTn id="143" presetID="51" presetClass="path" presetSubtype="0" accel="50000" decel="50000" fill="hold" nodeType="withEffect">
                                  <p:stCondLst>
                                    <p:cond delay="0"/>
                                  </p:stCondLst>
                                  <p:childTnLst>
                                    <p:animMotion origin="layout" path="M -3.33333E-6 -2.59259E-6 C -0.01354 0.02176 -0.01823 0.05695 -0.03177 0.07871 C -0.04045 0.09329 -0.0592 0.11297 -0.06024 0.14514 C -0.06111 0.17685 -0.05434 0.24283 -0.04548 0.25718 C -0.03194 0.27963 0.09844 0.28797 0.11268 0.31088 " pathEditMode="relative" rAng="0" ptsTypes="AAAAA">
                                      <p:cBhvr>
                                        <p:cTn id="144" dur="2000" fill="hold"/>
                                        <p:tgtEl>
                                          <p:spTgt spid="30"/>
                                        </p:tgtEl>
                                        <p:attrNameLst>
                                          <p:attrName>ppt_x</p:attrName>
                                          <p:attrName>ppt_y</p:attrName>
                                        </p:attrNameLst>
                                      </p:cBhvr>
                                      <p:rCtr x="2622" y="15532"/>
                                    </p:animMotion>
                                  </p:childTnLst>
                                </p:cTn>
                              </p:par>
                              <p:par>
                                <p:cTn id="145" presetID="58" presetClass="path" presetSubtype="0" accel="50000" decel="50000" fill="hold" nodeType="withEffect">
                                  <p:stCondLst>
                                    <p:cond delay="0"/>
                                  </p:stCondLst>
                                  <p:childTnLst>
                                    <p:animMotion origin="layout" path="M 1.38889E-6 1.85185E-6 L 0.03993 0.0662 C 0.04948 0.08032 0.05608 0.09977 0.05503 0.12338 C 0.05399 0.14722 0.04305 0.19514 0.03351 0.20926 C 0.02031 0.23171 -0.09809 0.28379 -0.11129 0.30741 " pathEditMode="relative" rAng="0" ptsTypes="AAAAA">
                                      <p:cBhvr>
                                        <p:cTn id="146" dur="2000" fill="hold"/>
                                        <p:tgtEl>
                                          <p:spTgt spid="31"/>
                                        </p:tgtEl>
                                        <p:attrNameLst>
                                          <p:attrName>ppt_x</p:attrName>
                                          <p:attrName>ppt_y</p:attrName>
                                        </p:attrNameLst>
                                      </p:cBhvr>
                                      <p:rCtr x="-2812" y="15370"/>
                                    </p:animMotion>
                                  </p:childTnLst>
                                </p:cTn>
                              </p:par>
                              <p:par>
                                <p:cTn id="147" presetID="1" presetClass="exit" presetSubtype="0" fill="hold" nodeType="withEffect">
                                  <p:stCondLst>
                                    <p:cond delay="0"/>
                                  </p:stCondLst>
                                  <p:childTnLst>
                                    <p:set>
                                      <p:cBhvr>
                                        <p:cTn id="148" dur="1" fill="hold">
                                          <p:stCondLst>
                                            <p:cond delay="0"/>
                                          </p:stCondLst>
                                        </p:cTn>
                                        <p:tgtEl>
                                          <p:spTgt spid="22"/>
                                        </p:tgtEl>
                                        <p:attrNameLst>
                                          <p:attrName>style.visibility</p:attrName>
                                        </p:attrNameLst>
                                      </p:cBhvr>
                                      <p:to>
                                        <p:strVal val="hidden"/>
                                      </p:to>
                                    </p:set>
                                  </p:childTnLst>
                                </p:cTn>
                              </p:par>
                              <p:par>
                                <p:cTn id="149" presetID="1" presetClass="exit" presetSubtype="0" fill="hold" nodeType="withEffect">
                                  <p:stCondLst>
                                    <p:cond delay="0"/>
                                  </p:stCondLst>
                                  <p:childTnLst>
                                    <p:set>
                                      <p:cBhvr>
                                        <p:cTn id="150" dur="1" fill="hold">
                                          <p:stCondLst>
                                            <p:cond delay="0"/>
                                          </p:stCondLst>
                                        </p:cTn>
                                        <p:tgtEl>
                                          <p:spTgt spid="18"/>
                                        </p:tgtEl>
                                        <p:attrNameLst>
                                          <p:attrName>style.visibility</p:attrName>
                                        </p:attrNameLst>
                                      </p:cBhvr>
                                      <p:to>
                                        <p:strVal val="hidden"/>
                                      </p:to>
                                    </p:set>
                                  </p:childTnLst>
                                </p:cTn>
                              </p:par>
                            </p:childTnLst>
                          </p:cTn>
                        </p:par>
                        <p:par>
                          <p:cTn id="151" fill="hold">
                            <p:stCondLst>
                              <p:cond delay="2000"/>
                            </p:stCondLst>
                            <p:childTnLst>
                              <p:par>
                                <p:cTn id="152" presetID="10" presetClass="entr" presetSubtype="0" fill="hold" grpId="0" nodeType="afterEffect">
                                  <p:stCondLst>
                                    <p:cond delay="0"/>
                                  </p:stCondLst>
                                  <p:childTnLst>
                                    <p:set>
                                      <p:cBhvr>
                                        <p:cTn id="153" dur="1" fill="hold">
                                          <p:stCondLst>
                                            <p:cond delay="0"/>
                                          </p:stCondLst>
                                        </p:cTn>
                                        <p:tgtEl>
                                          <p:spTgt spid="2559"/>
                                        </p:tgtEl>
                                        <p:attrNameLst>
                                          <p:attrName>style.visibility</p:attrName>
                                        </p:attrNameLst>
                                      </p:cBhvr>
                                      <p:to>
                                        <p:strVal val="visible"/>
                                      </p:to>
                                    </p:set>
                                    <p:animEffect transition="in" filter="fade">
                                      <p:cBhvr>
                                        <p:cTn id="154" dur="500"/>
                                        <p:tgtEl>
                                          <p:spTgt spid="2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 grpId="0" animBg="1"/>
      <p:bldP spid="634" grpId="0" animBg="1"/>
      <p:bldP spid="634" grpId="1" animBg="1"/>
      <p:bldP spid="635" grpId="0" animBg="1"/>
      <p:bldP spid="635" grpId="1" animBg="1"/>
      <p:bldP spid="636" grpId="0" animBg="1"/>
      <p:bldP spid="636" grpId="1" animBg="1"/>
      <p:bldP spid="637" grpId="0" animBg="1"/>
      <p:bldP spid="962" grpId="0" animBg="1"/>
      <p:bldP spid="963" grpId="0" animBg="1"/>
      <p:bldP spid="963" grpId="1" animBg="1"/>
      <p:bldP spid="964" grpId="0" animBg="1"/>
      <p:bldP spid="964" grpId="1" animBg="1"/>
      <p:bldP spid="965" grpId="0" animBg="1"/>
      <p:bldP spid="966" grpId="0" animBg="1"/>
      <p:bldP spid="966" grpId="1" animBg="1"/>
      <p:bldP spid="1761" grpId="0"/>
      <p:bldP spid="1762" grpId="0"/>
      <p:bldP spid="2161" grpId="0" animBg="1"/>
      <p:bldP spid="2161" grpId="1" animBg="1"/>
      <p:bldP spid="2558" grpId="0" animBg="1"/>
      <p:bldP spid="2558" grpId="1" animBg="1"/>
      <p:bldP spid="2559" grpId="0"/>
      <p:bldP spid="250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 name="Oval 2559"/>
          <p:cNvSpPr/>
          <p:nvPr/>
        </p:nvSpPr>
        <p:spPr>
          <a:xfrm>
            <a:off x="3619393" y="3804916"/>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1" name="Flowchart: Delay 633"/>
          <p:cNvSpPr/>
          <p:nvPr/>
        </p:nvSpPr>
        <p:spPr>
          <a:xfrm>
            <a:off x="4590052" y="3804402"/>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2" name="Flowchart: Delay 633"/>
          <p:cNvSpPr/>
          <p:nvPr/>
        </p:nvSpPr>
        <p:spPr>
          <a:xfrm flipH="1">
            <a:off x="2435993" y="3804402"/>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4" name="Oval 2563"/>
          <p:cNvSpPr/>
          <p:nvPr/>
        </p:nvSpPr>
        <p:spPr>
          <a:xfrm>
            <a:off x="2435993" y="3804916"/>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5" name="Oval 2564"/>
          <p:cNvSpPr/>
          <p:nvPr/>
        </p:nvSpPr>
        <p:spPr>
          <a:xfrm>
            <a:off x="4798691" y="3801263"/>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67" name="TextBox 3366"/>
          <p:cNvSpPr txBox="1"/>
          <p:nvPr/>
        </p:nvSpPr>
        <p:spPr>
          <a:xfrm>
            <a:off x="552856" y="3327833"/>
            <a:ext cx="3311804" cy="830997"/>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dirty="0"/>
              <a:t>Tragopogon </a:t>
            </a:r>
            <a:r>
              <a:rPr lang="en-US" dirty="0" smtClean="0"/>
              <a:t>pratensis</a:t>
            </a:r>
          </a:p>
          <a:p>
            <a:pPr algn="ctr"/>
            <a:r>
              <a:rPr lang="en-US" i="0" dirty="0" smtClean="0"/>
              <a:t>2N = 12</a:t>
            </a:r>
            <a:endParaRPr lang="en-US" i="0" dirty="0"/>
          </a:p>
        </p:txBody>
      </p:sp>
      <p:sp>
        <p:nvSpPr>
          <p:cNvPr id="3368" name="TextBox 3367"/>
          <p:cNvSpPr txBox="1"/>
          <p:nvPr/>
        </p:nvSpPr>
        <p:spPr>
          <a:xfrm>
            <a:off x="5444143" y="3327832"/>
            <a:ext cx="2920287" cy="830997"/>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atin typeface="Franklin Gothic Heavy" panose="020B0903020102020204" pitchFamily="34" charset="0"/>
              </a:defRPr>
            </a:lvl1pPr>
          </a:lstStyle>
          <a:p>
            <a:pPr algn="ctr"/>
            <a:r>
              <a:rPr lang="en-US" dirty="0">
                <a:ln w="6350">
                  <a:solidFill>
                    <a:schemeClr val="bg1"/>
                  </a:solidFill>
                </a:ln>
              </a:rPr>
              <a:t>Tragopogon </a:t>
            </a:r>
            <a:r>
              <a:rPr lang="en-US" dirty="0" smtClean="0">
                <a:ln w="6350">
                  <a:solidFill>
                    <a:schemeClr val="bg1"/>
                  </a:solidFill>
                </a:ln>
              </a:rPr>
              <a:t>dubius</a:t>
            </a:r>
            <a:br>
              <a:rPr lang="en-US" dirty="0" smtClean="0">
                <a:ln w="6350">
                  <a:solidFill>
                    <a:schemeClr val="bg1"/>
                  </a:solidFill>
                </a:ln>
              </a:rPr>
            </a:br>
            <a:r>
              <a:rPr lang="en-US" i="0" dirty="0" smtClean="0">
                <a:ln w="6350">
                  <a:solidFill>
                    <a:schemeClr val="bg1"/>
                  </a:solidFill>
                </a:ln>
              </a:rPr>
              <a:t>2N=12</a:t>
            </a:r>
            <a:endParaRPr lang="en-US" dirty="0">
              <a:ln w="6350">
                <a:solidFill>
                  <a:schemeClr val="bg1"/>
                </a:solidFill>
              </a:ln>
            </a:endParaRPr>
          </a:p>
        </p:txBody>
      </p:sp>
      <p:sp>
        <p:nvSpPr>
          <p:cNvPr id="3369" name="TextBox 3368"/>
          <p:cNvSpPr txBox="1"/>
          <p:nvPr/>
        </p:nvSpPr>
        <p:spPr>
          <a:xfrm>
            <a:off x="2916098" y="5662575"/>
            <a:ext cx="3311804" cy="830997"/>
          </a:xfrm>
          <a:prstGeom prst="rect">
            <a:avLst/>
          </a:prstGeom>
          <a:noFill/>
        </p:spPr>
        <p:txBody>
          <a:bodyPr wrap="none" rtlCol="0">
            <a:spAutoFit/>
            <a:scene3d>
              <a:camera prst="orthographicFront"/>
              <a:lightRig rig="threePt" dir="t"/>
            </a:scene3d>
            <a:sp3d extrusionH="57150">
              <a:bevelT w="38100" h="38100"/>
            </a:sp3d>
          </a:bodyPr>
          <a:lstStyle>
            <a:defPPr>
              <a:defRPr lang="en-US"/>
            </a:defPPr>
            <a:lvl1pPr>
              <a:defRPr b="1" i="1">
                <a:ln w="6350">
                  <a:solidFill>
                    <a:schemeClr val="bg1"/>
                  </a:solidFill>
                </a:ln>
                <a:latin typeface="Franklin Gothic Heavy" panose="020B0903020102020204" pitchFamily="34" charset="0"/>
              </a:defRPr>
            </a:lvl1pPr>
          </a:lstStyle>
          <a:p>
            <a:pPr algn="ctr"/>
            <a:r>
              <a:rPr lang="en-US" dirty="0"/>
              <a:t>Tragopogon miscellus</a:t>
            </a:r>
            <a:endParaRPr lang="en-US" dirty="0" smtClean="0"/>
          </a:p>
          <a:p>
            <a:pPr algn="ctr"/>
            <a:r>
              <a:rPr lang="en-US" i="0" dirty="0" smtClean="0"/>
              <a:t>2N = 24</a:t>
            </a:r>
            <a:endParaRPr lang="en-US" i="0" dirty="0"/>
          </a:p>
        </p:txBody>
      </p:sp>
      <p:sp>
        <p:nvSpPr>
          <p:cNvPr id="2" name="Title 1"/>
          <p:cNvSpPr>
            <a:spLocks noGrp="1"/>
          </p:cNvSpPr>
          <p:nvPr>
            <p:ph type="title"/>
          </p:nvPr>
        </p:nvSpPr>
        <p:spPr/>
        <p:txBody>
          <a:bodyPr/>
          <a:lstStyle/>
          <a:p>
            <a:r>
              <a:rPr lang="en-US" dirty="0" smtClean="0"/>
              <a:t>No Backcross</a:t>
            </a:r>
            <a:endParaRPr lang="en-US" dirty="0"/>
          </a:p>
        </p:txBody>
      </p:sp>
      <p:sp>
        <p:nvSpPr>
          <p:cNvPr id="633" name="Oval 632"/>
          <p:cNvSpPr/>
          <p:nvPr/>
        </p:nvSpPr>
        <p:spPr>
          <a:xfrm>
            <a:off x="1383523" y="1447952"/>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4" name="Flowchart: Delay 633"/>
          <p:cNvSpPr/>
          <p:nvPr/>
        </p:nvSpPr>
        <p:spPr>
          <a:xfrm>
            <a:off x="2354182" y="1447438"/>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5" name="Flowchart: Delay 633"/>
          <p:cNvSpPr/>
          <p:nvPr/>
        </p:nvSpPr>
        <p:spPr>
          <a:xfrm flipH="1">
            <a:off x="200123" y="1447438"/>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6" name="Oval 635"/>
          <p:cNvSpPr/>
          <p:nvPr/>
        </p:nvSpPr>
        <p:spPr>
          <a:xfrm>
            <a:off x="2562821" y="1447952"/>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7" name="Oval 636"/>
          <p:cNvSpPr/>
          <p:nvPr/>
        </p:nvSpPr>
        <p:spPr>
          <a:xfrm>
            <a:off x="200123" y="1447952"/>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2" name="Oval 961"/>
          <p:cNvSpPr/>
          <p:nvPr/>
        </p:nvSpPr>
        <p:spPr>
          <a:xfrm>
            <a:off x="5881866" y="1447952"/>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3" name="Flowchart: Delay 633"/>
          <p:cNvSpPr/>
          <p:nvPr/>
        </p:nvSpPr>
        <p:spPr>
          <a:xfrm>
            <a:off x="6852525" y="1447438"/>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4" name="Flowchart: Delay 633"/>
          <p:cNvSpPr/>
          <p:nvPr/>
        </p:nvSpPr>
        <p:spPr>
          <a:xfrm flipH="1">
            <a:off x="4698466" y="1447438"/>
            <a:ext cx="2146817" cy="1939206"/>
          </a:xfrm>
          <a:custGeom>
            <a:avLst/>
            <a:gdLst>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0 w 3009526"/>
              <a:gd name="connsiteY5" fmla="*/ 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 name="connsiteX5" fmla="*/ 91440 w 3009526"/>
              <a:gd name="connsiteY5" fmla="*/ 91440 h 3749040"/>
              <a:gd name="connsiteX0" fmla="*/ 0 w 3009526"/>
              <a:gd name="connsiteY0" fmla="*/ 0 h 3749040"/>
              <a:gd name="connsiteX1" fmla="*/ 1504763 w 3009526"/>
              <a:gd name="connsiteY1" fmla="*/ 0 h 3749040"/>
              <a:gd name="connsiteX2" fmla="*/ 3009526 w 3009526"/>
              <a:gd name="connsiteY2" fmla="*/ 1874520 h 3749040"/>
              <a:gd name="connsiteX3" fmla="*/ 1504763 w 3009526"/>
              <a:gd name="connsiteY3" fmla="*/ 3749040 h 3749040"/>
              <a:gd name="connsiteX4" fmla="*/ 0 w 3009526"/>
              <a:gd name="connsiteY4" fmla="*/ 3749040 h 374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9526" h="3749040">
                <a:moveTo>
                  <a:pt x="0" y="0"/>
                </a:moveTo>
                <a:lnTo>
                  <a:pt x="1504763" y="0"/>
                </a:lnTo>
                <a:cubicBezTo>
                  <a:pt x="2335821" y="0"/>
                  <a:pt x="3009526" y="839251"/>
                  <a:pt x="3009526" y="1874520"/>
                </a:cubicBezTo>
                <a:cubicBezTo>
                  <a:pt x="3009526" y="2909789"/>
                  <a:pt x="2335821" y="3749040"/>
                  <a:pt x="1504763" y="3749040"/>
                </a:cubicBezTo>
                <a:lnTo>
                  <a:pt x="0" y="3749040"/>
                </a:lnTo>
              </a:path>
            </a:pathLst>
          </a:cu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5" name="Oval 964"/>
          <p:cNvSpPr/>
          <p:nvPr/>
        </p:nvSpPr>
        <p:spPr>
          <a:xfrm>
            <a:off x="7061164" y="1447952"/>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6" name="Oval 965"/>
          <p:cNvSpPr/>
          <p:nvPr/>
        </p:nvSpPr>
        <p:spPr>
          <a:xfrm>
            <a:off x="4698466" y="1447952"/>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61" name="Oval 2160"/>
          <p:cNvSpPr/>
          <p:nvPr/>
        </p:nvSpPr>
        <p:spPr>
          <a:xfrm>
            <a:off x="4697366" y="1447952"/>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58" name="Oval 2557"/>
          <p:cNvSpPr/>
          <p:nvPr/>
        </p:nvSpPr>
        <p:spPr>
          <a:xfrm>
            <a:off x="2562821" y="1444299"/>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63" name="Oval 2562"/>
          <p:cNvSpPr/>
          <p:nvPr/>
        </p:nvSpPr>
        <p:spPr>
          <a:xfrm>
            <a:off x="4798691" y="3804916"/>
            <a:ext cx="1938178" cy="1938178"/>
          </a:xfrm>
          <a:prstGeom prst="ellipse">
            <a:avLst/>
          </a:prstGeom>
          <a:blipFill>
            <a:blip r:embed="rId3"/>
            <a:tile tx="0" ty="0" sx="100000" sy="100000" flip="none" algn="tl"/>
          </a:blipFill>
          <a:ln w="76200" cmpd="tri">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p:cNvGrpSpPr/>
          <p:nvPr/>
        </p:nvGrpSpPr>
        <p:grpSpPr>
          <a:xfrm>
            <a:off x="3873672" y="4361641"/>
            <a:ext cx="1306430" cy="338056"/>
            <a:chOff x="3820377" y="4212570"/>
            <a:chExt cx="1306430" cy="338056"/>
          </a:xfrm>
        </p:grpSpPr>
        <p:grpSp>
          <p:nvGrpSpPr>
            <p:cNvPr id="2736" name="Group 2735"/>
            <p:cNvGrpSpPr/>
            <p:nvPr/>
          </p:nvGrpSpPr>
          <p:grpSpPr>
            <a:xfrm>
              <a:off x="4560406" y="4289605"/>
              <a:ext cx="60219" cy="261020"/>
              <a:chOff x="4060100" y="2419690"/>
              <a:chExt cx="116421" cy="504627"/>
            </a:xfrm>
          </p:grpSpPr>
          <p:grpSp>
            <p:nvGrpSpPr>
              <p:cNvPr id="2756" name="Group 2755"/>
              <p:cNvGrpSpPr/>
              <p:nvPr/>
            </p:nvGrpSpPr>
            <p:grpSpPr>
              <a:xfrm rot="10800000">
                <a:off x="4060100" y="2419690"/>
                <a:ext cx="106897" cy="245281"/>
                <a:chOff x="1884317" y="2577190"/>
                <a:chExt cx="129812" cy="341268"/>
              </a:xfrm>
            </p:grpSpPr>
            <p:sp>
              <p:nvSpPr>
                <p:cNvPr id="2762"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63" name="Straight Connector 2762"/>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64" name="Straight Connector 2763"/>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65" name="Straight Connector 2764"/>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757" name="Group 2756"/>
              <p:cNvGrpSpPr/>
              <p:nvPr/>
            </p:nvGrpSpPr>
            <p:grpSpPr>
              <a:xfrm>
                <a:off x="4084516" y="2684555"/>
                <a:ext cx="92005" cy="239762"/>
                <a:chOff x="1899557" y="2577192"/>
                <a:chExt cx="114300" cy="341268"/>
              </a:xfrm>
            </p:grpSpPr>
            <p:sp>
              <p:nvSpPr>
                <p:cNvPr id="2758" name="Rounded Rectangle 2757"/>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59" name="Straight Connector 2758"/>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60" name="Straight Connector 2759"/>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61" name="Straight Connector 2760"/>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702" name="Group 2701"/>
            <p:cNvGrpSpPr/>
            <p:nvPr/>
          </p:nvGrpSpPr>
          <p:grpSpPr>
            <a:xfrm>
              <a:off x="4804935" y="4322273"/>
              <a:ext cx="68617" cy="228352"/>
              <a:chOff x="4676364" y="2482847"/>
              <a:chExt cx="132657" cy="441470"/>
            </a:xfrm>
          </p:grpSpPr>
          <p:grpSp>
            <p:nvGrpSpPr>
              <p:cNvPr id="2720" name="Group 2719"/>
              <p:cNvGrpSpPr/>
              <p:nvPr/>
            </p:nvGrpSpPr>
            <p:grpSpPr>
              <a:xfrm>
                <a:off x="4715393" y="2684555"/>
                <a:ext cx="93628" cy="239762"/>
                <a:chOff x="4648678" y="2697208"/>
                <a:chExt cx="93628" cy="239762"/>
              </a:xfrm>
            </p:grpSpPr>
            <p:sp>
              <p:nvSpPr>
                <p:cNvPr id="2727" name="Rounded Rectangle 2726"/>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8" name="Group 2727"/>
                <p:cNvGrpSpPr/>
                <p:nvPr/>
              </p:nvGrpSpPr>
              <p:grpSpPr>
                <a:xfrm>
                  <a:off x="4648678" y="2803019"/>
                  <a:ext cx="93628" cy="38099"/>
                  <a:chOff x="1907858" y="2960510"/>
                  <a:chExt cx="114300" cy="39832"/>
                </a:xfrm>
              </p:grpSpPr>
              <p:cxnSp>
                <p:nvCxnSpPr>
                  <p:cNvPr id="2733" name="Straight Connector 273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34" name="Straight Connector 273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35" name="Straight Connector 273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729" name="Group 2728"/>
                <p:cNvGrpSpPr/>
                <p:nvPr/>
              </p:nvGrpSpPr>
              <p:grpSpPr>
                <a:xfrm>
                  <a:off x="4648678" y="2856009"/>
                  <a:ext cx="93628" cy="38099"/>
                  <a:chOff x="1907858" y="2960510"/>
                  <a:chExt cx="114300" cy="39832"/>
                </a:xfrm>
              </p:grpSpPr>
              <p:cxnSp>
                <p:nvCxnSpPr>
                  <p:cNvPr id="2730" name="Straight Connector 2729"/>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31" name="Straight Connector 2730"/>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32" name="Straight Connector 2731"/>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721" name="Group 2720"/>
              <p:cNvGrpSpPr/>
              <p:nvPr/>
            </p:nvGrpSpPr>
            <p:grpSpPr>
              <a:xfrm>
                <a:off x="4676364" y="2482847"/>
                <a:ext cx="122203" cy="205147"/>
                <a:chOff x="4676364" y="2482847"/>
                <a:chExt cx="122203" cy="205147"/>
              </a:xfrm>
            </p:grpSpPr>
            <p:sp>
              <p:nvSpPr>
                <p:cNvPr id="2722" name="Freeform 2721"/>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23" name="Group 2722"/>
                <p:cNvGrpSpPr/>
                <p:nvPr/>
              </p:nvGrpSpPr>
              <p:grpSpPr>
                <a:xfrm>
                  <a:off x="4689095" y="2536864"/>
                  <a:ext cx="75310" cy="28574"/>
                  <a:chOff x="2756806" y="2877272"/>
                  <a:chExt cx="114300" cy="17262"/>
                </a:xfrm>
              </p:grpSpPr>
              <p:cxnSp>
                <p:nvCxnSpPr>
                  <p:cNvPr id="2724" name="Straight Connector 2723"/>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25" name="Straight Connector 2724"/>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26" name="Straight Connector 272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671" name="Group 2670"/>
            <p:cNvGrpSpPr/>
            <p:nvPr/>
          </p:nvGrpSpPr>
          <p:grpSpPr>
            <a:xfrm>
              <a:off x="5049139" y="4290514"/>
              <a:ext cx="77668" cy="260111"/>
              <a:chOff x="5287508" y="2421447"/>
              <a:chExt cx="150154" cy="502870"/>
            </a:xfrm>
          </p:grpSpPr>
          <p:grpSp>
            <p:nvGrpSpPr>
              <p:cNvPr id="2684" name="Group 2683"/>
              <p:cNvGrpSpPr/>
              <p:nvPr/>
            </p:nvGrpSpPr>
            <p:grpSpPr>
              <a:xfrm>
                <a:off x="5287508" y="2421447"/>
                <a:ext cx="111047" cy="245281"/>
                <a:chOff x="5466410" y="2421447"/>
                <a:chExt cx="111047" cy="245281"/>
              </a:xfrm>
            </p:grpSpPr>
            <p:sp>
              <p:nvSpPr>
                <p:cNvPr id="2694"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95" name="Straight Connector 2694"/>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96" name="Straight Connector 2695"/>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97" name="Straight Connector 2696"/>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698" name="Group 2697"/>
                <p:cNvGrpSpPr/>
                <p:nvPr/>
              </p:nvGrpSpPr>
              <p:grpSpPr>
                <a:xfrm>
                  <a:off x="5466410" y="2483930"/>
                  <a:ext cx="100469" cy="28574"/>
                  <a:chOff x="2756806" y="2877272"/>
                  <a:chExt cx="114300" cy="17262"/>
                </a:xfrm>
              </p:grpSpPr>
              <p:cxnSp>
                <p:nvCxnSpPr>
                  <p:cNvPr id="2699" name="Straight Connector 269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00" name="Straight Connector 2699"/>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01" name="Straight Connector 270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685" name="Group 2684"/>
              <p:cNvGrpSpPr/>
              <p:nvPr/>
            </p:nvGrpSpPr>
            <p:grpSpPr>
              <a:xfrm>
                <a:off x="5327817" y="2679036"/>
                <a:ext cx="109845" cy="245281"/>
                <a:chOff x="5506719" y="2666728"/>
                <a:chExt cx="109845" cy="245281"/>
              </a:xfrm>
            </p:grpSpPr>
            <p:sp>
              <p:nvSpPr>
                <p:cNvPr id="2686"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87" name="Straight Connector 2686"/>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88" name="Straight Connector 2687"/>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89" name="Straight Connector 2688"/>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690" name="Group 2689"/>
                <p:cNvGrpSpPr/>
                <p:nvPr/>
              </p:nvGrpSpPr>
              <p:grpSpPr>
                <a:xfrm>
                  <a:off x="5516095" y="2821226"/>
                  <a:ext cx="100469" cy="28574"/>
                  <a:chOff x="2756806" y="2877272"/>
                  <a:chExt cx="114300" cy="17262"/>
                </a:xfrm>
              </p:grpSpPr>
              <p:cxnSp>
                <p:nvCxnSpPr>
                  <p:cNvPr id="2691" name="Straight Connector 2690"/>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92" name="Straight Connector 2691"/>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93" name="Straight Connector 269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637" name="Group 2636"/>
            <p:cNvGrpSpPr/>
            <p:nvPr/>
          </p:nvGrpSpPr>
          <p:grpSpPr>
            <a:xfrm>
              <a:off x="3820377" y="4212570"/>
              <a:ext cx="59123" cy="338055"/>
              <a:chOff x="2137682" y="2270759"/>
              <a:chExt cx="114300" cy="653558"/>
            </a:xfrm>
          </p:grpSpPr>
          <p:grpSp>
            <p:nvGrpSpPr>
              <p:cNvPr id="2658" name="Group 2657"/>
              <p:cNvGrpSpPr/>
              <p:nvPr/>
            </p:nvGrpSpPr>
            <p:grpSpPr>
              <a:xfrm>
                <a:off x="2137682" y="2583049"/>
                <a:ext cx="114300" cy="341268"/>
                <a:chOff x="1899557" y="2577192"/>
                <a:chExt cx="114300" cy="341268"/>
              </a:xfrm>
            </p:grpSpPr>
            <p:sp>
              <p:nvSpPr>
                <p:cNvPr id="2664" name="Rounded Rectangle 266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65" name="Straight Connector 266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66" name="Straight Connector 266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67" name="Straight Connector 266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668" name="Straight Connector 266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69" name="Straight Connector 266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70" name="Straight Connector 266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659" name="Group 2658"/>
              <p:cNvGrpSpPr/>
              <p:nvPr/>
            </p:nvGrpSpPr>
            <p:grpSpPr>
              <a:xfrm rot="10800000">
                <a:off x="2137682" y="2270759"/>
                <a:ext cx="114300" cy="297861"/>
                <a:chOff x="1899557" y="2577192"/>
                <a:chExt cx="114300" cy="341268"/>
              </a:xfrm>
            </p:grpSpPr>
            <p:sp>
              <p:nvSpPr>
                <p:cNvPr id="2660" name="Rounded Rectangle 265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61" name="Straight Connector 266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62" name="Straight Connector 266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63" name="Straight Connector 266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609" name="Group 2608"/>
            <p:cNvGrpSpPr/>
            <p:nvPr/>
          </p:nvGrpSpPr>
          <p:grpSpPr>
            <a:xfrm>
              <a:off x="4056270" y="4212571"/>
              <a:ext cx="71087" cy="338054"/>
              <a:chOff x="2722245" y="2270761"/>
              <a:chExt cx="137432" cy="653556"/>
            </a:xfrm>
          </p:grpSpPr>
          <p:grpSp>
            <p:nvGrpSpPr>
              <p:cNvPr id="2624" name="Group 2623"/>
              <p:cNvGrpSpPr/>
              <p:nvPr/>
            </p:nvGrpSpPr>
            <p:grpSpPr>
              <a:xfrm>
                <a:off x="2745376" y="2583049"/>
                <a:ext cx="114301" cy="341268"/>
                <a:chOff x="1899556" y="2577192"/>
                <a:chExt cx="114301" cy="341268"/>
              </a:xfrm>
            </p:grpSpPr>
            <p:sp>
              <p:nvSpPr>
                <p:cNvPr id="2630" name="Rounded Rectangle 262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31" name="Straight Connector 2630"/>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32" name="Straight Connector 2631"/>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33" name="Straight Connector 2632"/>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634" name="Straight Connector 2633"/>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35" name="Straight Connector 2634"/>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36" name="Straight Connector 2635"/>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625" name="Group 2624"/>
              <p:cNvGrpSpPr/>
              <p:nvPr/>
            </p:nvGrpSpPr>
            <p:grpSpPr>
              <a:xfrm rot="10800000">
                <a:off x="2722245" y="2270761"/>
                <a:ext cx="129812" cy="297861"/>
                <a:chOff x="1884317" y="2577190"/>
                <a:chExt cx="129812" cy="341268"/>
              </a:xfrm>
            </p:grpSpPr>
            <p:sp>
              <p:nvSpPr>
                <p:cNvPr id="2626"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27" name="Straight Connector 262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28" name="Straight Connector 2627"/>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29" name="Straight Connector 2628"/>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575" name="Group 2574"/>
            <p:cNvGrpSpPr/>
            <p:nvPr/>
          </p:nvGrpSpPr>
          <p:grpSpPr>
            <a:xfrm>
              <a:off x="4303482" y="4240161"/>
              <a:ext cx="72073" cy="310465"/>
              <a:chOff x="3360204" y="2324100"/>
              <a:chExt cx="139337" cy="600217"/>
            </a:xfrm>
          </p:grpSpPr>
          <p:grpSp>
            <p:nvGrpSpPr>
              <p:cNvPr id="2590" name="Group 2589"/>
              <p:cNvGrpSpPr/>
              <p:nvPr/>
            </p:nvGrpSpPr>
            <p:grpSpPr>
              <a:xfrm>
                <a:off x="3360204" y="2575442"/>
                <a:ext cx="138626" cy="348875"/>
                <a:chOff x="3360204" y="2569615"/>
                <a:chExt cx="138626" cy="348875"/>
              </a:xfrm>
            </p:grpSpPr>
            <p:sp>
              <p:nvSpPr>
                <p:cNvPr id="2596" name="Freeform 2595"/>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597" name="Group 2596"/>
                <p:cNvGrpSpPr/>
                <p:nvPr/>
              </p:nvGrpSpPr>
              <p:grpSpPr>
                <a:xfrm>
                  <a:off x="3360204" y="2812190"/>
                  <a:ext cx="114300" cy="27621"/>
                  <a:chOff x="2756806" y="2871517"/>
                  <a:chExt cx="114300" cy="27621"/>
                </a:xfrm>
              </p:grpSpPr>
              <p:cxnSp>
                <p:nvCxnSpPr>
                  <p:cNvPr id="2606" name="Straight Connector 2605"/>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07" name="Straight Connector 2606"/>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08" name="Straight Connector 2607"/>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598" name="Group 2597"/>
                <p:cNvGrpSpPr/>
                <p:nvPr/>
              </p:nvGrpSpPr>
              <p:grpSpPr>
                <a:xfrm>
                  <a:off x="3360204" y="2761133"/>
                  <a:ext cx="114300" cy="27621"/>
                  <a:chOff x="2756806" y="2871517"/>
                  <a:chExt cx="114300" cy="27621"/>
                </a:xfrm>
              </p:grpSpPr>
              <p:cxnSp>
                <p:nvCxnSpPr>
                  <p:cNvPr id="2603" name="Straight Connector 2602"/>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04" name="Straight Connector 2603"/>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05" name="Straight Connector 2604"/>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599" name="Group 2598"/>
                <p:cNvGrpSpPr/>
                <p:nvPr/>
              </p:nvGrpSpPr>
              <p:grpSpPr>
                <a:xfrm>
                  <a:off x="3384530" y="2669587"/>
                  <a:ext cx="114300" cy="27621"/>
                  <a:chOff x="2756806" y="2871517"/>
                  <a:chExt cx="114300" cy="27621"/>
                </a:xfrm>
              </p:grpSpPr>
              <p:cxnSp>
                <p:nvCxnSpPr>
                  <p:cNvPr id="2600" name="Straight Connector 259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01" name="Straight Connector 260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02" name="Straight Connector 260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591" name="Group 2590"/>
              <p:cNvGrpSpPr/>
              <p:nvPr/>
            </p:nvGrpSpPr>
            <p:grpSpPr>
              <a:xfrm>
                <a:off x="3385241" y="2324100"/>
                <a:ext cx="114300" cy="236220"/>
                <a:chOff x="3488111" y="2324100"/>
                <a:chExt cx="114300" cy="236220"/>
              </a:xfrm>
            </p:grpSpPr>
            <p:sp>
              <p:nvSpPr>
                <p:cNvPr id="2592" name="Rounded Rectangle 2591"/>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93" name="Straight Connector 2592"/>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94" name="Straight Connector 2593"/>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595" name="Straight Connector 2594"/>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8" name="Group 17"/>
          <p:cNvGrpSpPr/>
          <p:nvPr/>
        </p:nvGrpSpPr>
        <p:grpSpPr>
          <a:xfrm>
            <a:off x="3946106" y="4361641"/>
            <a:ext cx="1306430" cy="338056"/>
            <a:chOff x="3892811" y="4212570"/>
            <a:chExt cx="1306430" cy="338056"/>
          </a:xfrm>
        </p:grpSpPr>
        <p:grpSp>
          <p:nvGrpSpPr>
            <p:cNvPr id="2934" name="Group 2933"/>
            <p:cNvGrpSpPr/>
            <p:nvPr/>
          </p:nvGrpSpPr>
          <p:grpSpPr>
            <a:xfrm>
              <a:off x="4632840" y="4289605"/>
              <a:ext cx="60219" cy="261020"/>
              <a:chOff x="4060100" y="2419690"/>
              <a:chExt cx="116421" cy="504627"/>
            </a:xfrm>
          </p:grpSpPr>
          <p:grpSp>
            <p:nvGrpSpPr>
              <p:cNvPr id="2954" name="Group 2953"/>
              <p:cNvGrpSpPr/>
              <p:nvPr/>
            </p:nvGrpSpPr>
            <p:grpSpPr>
              <a:xfrm rot="10800000">
                <a:off x="4060100" y="2419690"/>
                <a:ext cx="106897" cy="245281"/>
                <a:chOff x="1884317" y="2577190"/>
                <a:chExt cx="129812" cy="341268"/>
              </a:xfrm>
            </p:grpSpPr>
            <p:sp>
              <p:nvSpPr>
                <p:cNvPr id="296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61" name="Straight Connector 296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62" name="Straight Connector 2961"/>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63" name="Straight Connector 2962"/>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955" name="Group 2954"/>
              <p:cNvGrpSpPr/>
              <p:nvPr/>
            </p:nvGrpSpPr>
            <p:grpSpPr>
              <a:xfrm>
                <a:off x="4084516" y="2684555"/>
                <a:ext cx="92005" cy="239762"/>
                <a:chOff x="1899557" y="2577192"/>
                <a:chExt cx="114300" cy="341268"/>
              </a:xfrm>
            </p:grpSpPr>
            <p:sp>
              <p:nvSpPr>
                <p:cNvPr id="2956" name="Rounded Rectangle 2955"/>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57" name="Straight Connector 295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58" name="Straight Connector 2957"/>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59" name="Straight Connector 2958"/>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900" name="Group 2899"/>
            <p:cNvGrpSpPr/>
            <p:nvPr/>
          </p:nvGrpSpPr>
          <p:grpSpPr>
            <a:xfrm>
              <a:off x="4877369" y="4322273"/>
              <a:ext cx="68617" cy="228352"/>
              <a:chOff x="4676364" y="2482847"/>
              <a:chExt cx="132657" cy="441470"/>
            </a:xfrm>
          </p:grpSpPr>
          <p:grpSp>
            <p:nvGrpSpPr>
              <p:cNvPr id="2918" name="Group 2917"/>
              <p:cNvGrpSpPr/>
              <p:nvPr/>
            </p:nvGrpSpPr>
            <p:grpSpPr>
              <a:xfrm>
                <a:off x="4715393" y="2684555"/>
                <a:ext cx="93628" cy="239762"/>
                <a:chOff x="4648678" y="2697208"/>
                <a:chExt cx="93628" cy="239762"/>
              </a:xfrm>
            </p:grpSpPr>
            <p:sp>
              <p:nvSpPr>
                <p:cNvPr id="2925" name="Rounded Rectangle 2924"/>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26" name="Group 2925"/>
                <p:cNvGrpSpPr/>
                <p:nvPr/>
              </p:nvGrpSpPr>
              <p:grpSpPr>
                <a:xfrm>
                  <a:off x="4648678" y="2803019"/>
                  <a:ext cx="93628" cy="38099"/>
                  <a:chOff x="1907858" y="2960510"/>
                  <a:chExt cx="114300" cy="39832"/>
                </a:xfrm>
              </p:grpSpPr>
              <p:cxnSp>
                <p:nvCxnSpPr>
                  <p:cNvPr id="2931" name="Straight Connector 2930"/>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32" name="Straight Connector 2931"/>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33" name="Straight Connector 2932"/>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927" name="Group 2926"/>
                <p:cNvGrpSpPr/>
                <p:nvPr/>
              </p:nvGrpSpPr>
              <p:grpSpPr>
                <a:xfrm>
                  <a:off x="4648678" y="2856009"/>
                  <a:ext cx="93628" cy="38099"/>
                  <a:chOff x="1907858" y="2960510"/>
                  <a:chExt cx="114300" cy="39832"/>
                </a:xfrm>
              </p:grpSpPr>
              <p:cxnSp>
                <p:nvCxnSpPr>
                  <p:cNvPr id="2928" name="Straight Connector 2927"/>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29" name="Straight Connector 2928"/>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30" name="Straight Connector 2929"/>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919" name="Group 2918"/>
              <p:cNvGrpSpPr/>
              <p:nvPr/>
            </p:nvGrpSpPr>
            <p:grpSpPr>
              <a:xfrm>
                <a:off x="4676364" y="2482847"/>
                <a:ext cx="122203" cy="205147"/>
                <a:chOff x="4676364" y="2482847"/>
                <a:chExt cx="122203" cy="205147"/>
              </a:xfrm>
            </p:grpSpPr>
            <p:sp>
              <p:nvSpPr>
                <p:cNvPr id="2920" name="Freeform 2919"/>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21" name="Group 2920"/>
                <p:cNvGrpSpPr/>
                <p:nvPr/>
              </p:nvGrpSpPr>
              <p:grpSpPr>
                <a:xfrm>
                  <a:off x="4689095" y="2536864"/>
                  <a:ext cx="75310" cy="28574"/>
                  <a:chOff x="2756806" y="2877272"/>
                  <a:chExt cx="114300" cy="17262"/>
                </a:xfrm>
              </p:grpSpPr>
              <p:cxnSp>
                <p:nvCxnSpPr>
                  <p:cNvPr id="2922" name="Straight Connector 2921"/>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23" name="Straight Connector 2922"/>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24" name="Straight Connector 292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869" name="Group 2868"/>
            <p:cNvGrpSpPr/>
            <p:nvPr/>
          </p:nvGrpSpPr>
          <p:grpSpPr>
            <a:xfrm>
              <a:off x="5121573" y="4290514"/>
              <a:ext cx="77668" cy="260111"/>
              <a:chOff x="5287508" y="2421447"/>
              <a:chExt cx="150154" cy="502870"/>
            </a:xfrm>
          </p:grpSpPr>
          <p:grpSp>
            <p:nvGrpSpPr>
              <p:cNvPr id="2882" name="Group 2881"/>
              <p:cNvGrpSpPr/>
              <p:nvPr/>
            </p:nvGrpSpPr>
            <p:grpSpPr>
              <a:xfrm>
                <a:off x="5287508" y="2421447"/>
                <a:ext cx="111047" cy="245281"/>
                <a:chOff x="5466410" y="2421447"/>
                <a:chExt cx="111047" cy="245281"/>
              </a:xfrm>
            </p:grpSpPr>
            <p:sp>
              <p:nvSpPr>
                <p:cNvPr id="2892"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93" name="Straight Connector 2892"/>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94" name="Straight Connector 2893"/>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95" name="Straight Connector 2894"/>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896" name="Group 2895"/>
                <p:cNvGrpSpPr/>
                <p:nvPr/>
              </p:nvGrpSpPr>
              <p:grpSpPr>
                <a:xfrm>
                  <a:off x="5466410" y="2483930"/>
                  <a:ext cx="100469" cy="28574"/>
                  <a:chOff x="2756806" y="2877272"/>
                  <a:chExt cx="114300" cy="17262"/>
                </a:xfrm>
              </p:grpSpPr>
              <p:cxnSp>
                <p:nvCxnSpPr>
                  <p:cNvPr id="2897" name="Straight Connector 289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98" name="Straight Connector 289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99" name="Straight Connector 289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883" name="Group 2882"/>
              <p:cNvGrpSpPr/>
              <p:nvPr/>
            </p:nvGrpSpPr>
            <p:grpSpPr>
              <a:xfrm>
                <a:off x="5327817" y="2679036"/>
                <a:ext cx="109845" cy="245281"/>
                <a:chOff x="5506719" y="2666728"/>
                <a:chExt cx="109845" cy="245281"/>
              </a:xfrm>
            </p:grpSpPr>
            <p:sp>
              <p:nvSpPr>
                <p:cNvPr id="2884"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85" name="Straight Connector 2884"/>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86" name="Straight Connector 2885"/>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87" name="Straight Connector 2886"/>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888" name="Group 2887"/>
                <p:cNvGrpSpPr/>
                <p:nvPr/>
              </p:nvGrpSpPr>
              <p:grpSpPr>
                <a:xfrm>
                  <a:off x="5516095" y="2821226"/>
                  <a:ext cx="100469" cy="28574"/>
                  <a:chOff x="2756806" y="2877272"/>
                  <a:chExt cx="114300" cy="17262"/>
                </a:xfrm>
              </p:grpSpPr>
              <p:cxnSp>
                <p:nvCxnSpPr>
                  <p:cNvPr id="2889" name="Straight Connector 288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90" name="Straight Connector 2889"/>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91" name="Straight Connector 289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835" name="Group 2834"/>
            <p:cNvGrpSpPr/>
            <p:nvPr/>
          </p:nvGrpSpPr>
          <p:grpSpPr>
            <a:xfrm>
              <a:off x="3892811" y="4212570"/>
              <a:ext cx="59123" cy="338055"/>
              <a:chOff x="2137682" y="2270759"/>
              <a:chExt cx="114300" cy="653558"/>
            </a:xfrm>
          </p:grpSpPr>
          <p:grpSp>
            <p:nvGrpSpPr>
              <p:cNvPr id="2856" name="Group 2855"/>
              <p:cNvGrpSpPr/>
              <p:nvPr/>
            </p:nvGrpSpPr>
            <p:grpSpPr>
              <a:xfrm>
                <a:off x="2137682" y="2583049"/>
                <a:ext cx="114300" cy="341268"/>
                <a:chOff x="1899557" y="2577192"/>
                <a:chExt cx="114300" cy="341268"/>
              </a:xfrm>
            </p:grpSpPr>
            <p:sp>
              <p:nvSpPr>
                <p:cNvPr id="2862" name="Rounded Rectangle 2861"/>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63" name="Straight Connector 2862"/>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64" name="Straight Connector 2863"/>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65" name="Straight Connector 2864"/>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866" name="Straight Connector 286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67" name="Straight Connector 286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68" name="Straight Connector 286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857" name="Group 2856"/>
              <p:cNvGrpSpPr/>
              <p:nvPr/>
            </p:nvGrpSpPr>
            <p:grpSpPr>
              <a:xfrm rot="10800000">
                <a:off x="2137682" y="2270759"/>
                <a:ext cx="114300" cy="297861"/>
                <a:chOff x="1899557" y="2577192"/>
                <a:chExt cx="114300" cy="341268"/>
              </a:xfrm>
            </p:grpSpPr>
            <p:sp>
              <p:nvSpPr>
                <p:cNvPr id="2858" name="Rounded Rectangle 2857"/>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59" name="Straight Connector 2858"/>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60" name="Straight Connector 2859"/>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61" name="Straight Connector 2860"/>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807" name="Group 2806"/>
            <p:cNvGrpSpPr/>
            <p:nvPr/>
          </p:nvGrpSpPr>
          <p:grpSpPr>
            <a:xfrm>
              <a:off x="4128704" y="4212571"/>
              <a:ext cx="71087" cy="338054"/>
              <a:chOff x="2722245" y="2270761"/>
              <a:chExt cx="137432" cy="653556"/>
            </a:xfrm>
          </p:grpSpPr>
          <p:grpSp>
            <p:nvGrpSpPr>
              <p:cNvPr id="2822" name="Group 2821"/>
              <p:cNvGrpSpPr/>
              <p:nvPr/>
            </p:nvGrpSpPr>
            <p:grpSpPr>
              <a:xfrm>
                <a:off x="2745376" y="2583049"/>
                <a:ext cx="114301" cy="341268"/>
                <a:chOff x="1899556" y="2577192"/>
                <a:chExt cx="114301" cy="341268"/>
              </a:xfrm>
            </p:grpSpPr>
            <p:sp>
              <p:nvSpPr>
                <p:cNvPr id="2828" name="Rounded Rectangle 2827"/>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29" name="Straight Connector 2828"/>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30" name="Straight Connector 2829"/>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31" name="Straight Connector 2830"/>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832" name="Straight Connector 2831"/>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33" name="Straight Connector 2832"/>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34" name="Straight Connector 2833"/>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823" name="Group 2822"/>
              <p:cNvGrpSpPr/>
              <p:nvPr/>
            </p:nvGrpSpPr>
            <p:grpSpPr>
              <a:xfrm rot="10800000">
                <a:off x="2722245" y="2270761"/>
                <a:ext cx="129812" cy="297861"/>
                <a:chOff x="1884317" y="2577190"/>
                <a:chExt cx="129812" cy="341268"/>
              </a:xfrm>
            </p:grpSpPr>
            <p:sp>
              <p:nvSpPr>
                <p:cNvPr id="2824"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825" name="Straight Connector 282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26" name="Straight Connector 2825"/>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27" name="Straight Connector 2826"/>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773" name="Group 2772"/>
            <p:cNvGrpSpPr/>
            <p:nvPr/>
          </p:nvGrpSpPr>
          <p:grpSpPr>
            <a:xfrm>
              <a:off x="4375916" y="4240161"/>
              <a:ext cx="72073" cy="310465"/>
              <a:chOff x="3360204" y="2324100"/>
              <a:chExt cx="139337" cy="600217"/>
            </a:xfrm>
          </p:grpSpPr>
          <p:grpSp>
            <p:nvGrpSpPr>
              <p:cNvPr id="2788" name="Group 2787"/>
              <p:cNvGrpSpPr/>
              <p:nvPr/>
            </p:nvGrpSpPr>
            <p:grpSpPr>
              <a:xfrm>
                <a:off x="3360204" y="2575442"/>
                <a:ext cx="138626" cy="348875"/>
                <a:chOff x="3360204" y="2569615"/>
                <a:chExt cx="138626" cy="348875"/>
              </a:xfrm>
            </p:grpSpPr>
            <p:sp>
              <p:nvSpPr>
                <p:cNvPr id="2794" name="Freeform 2793"/>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795" name="Group 2794"/>
                <p:cNvGrpSpPr/>
                <p:nvPr/>
              </p:nvGrpSpPr>
              <p:grpSpPr>
                <a:xfrm>
                  <a:off x="3360204" y="2812190"/>
                  <a:ext cx="114300" cy="27621"/>
                  <a:chOff x="2756806" y="2871517"/>
                  <a:chExt cx="114300" cy="27621"/>
                </a:xfrm>
              </p:grpSpPr>
              <p:cxnSp>
                <p:nvCxnSpPr>
                  <p:cNvPr id="2804" name="Straight Connector 2803"/>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05" name="Straight Connector 2804"/>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06" name="Straight Connector 280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796" name="Group 2795"/>
                <p:cNvGrpSpPr/>
                <p:nvPr/>
              </p:nvGrpSpPr>
              <p:grpSpPr>
                <a:xfrm>
                  <a:off x="3360204" y="2761133"/>
                  <a:ext cx="114300" cy="27621"/>
                  <a:chOff x="2756806" y="2871517"/>
                  <a:chExt cx="114300" cy="27621"/>
                </a:xfrm>
              </p:grpSpPr>
              <p:cxnSp>
                <p:nvCxnSpPr>
                  <p:cNvPr id="2801" name="Straight Connector 2800"/>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02" name="Straight Connector 2801"/>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03" name="Straight Connector 2802"/>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797" name="Group 2796"/>
                <p:cNvGrpSpPr/>
                <p:nvPr/>
              </p:nvGrpSpPr>
              <p:grpSpPr>
                <a:xfrm>
                  <a:off x="3384530" y="2669587"/>
                  <a:ext cx="114300" cy="27621"/>
                  <a:chOff x="2756806" y="2871517"/>
                  <a:chExt cx="114300" cy="27621"/>
                </a:xfrm>
              </p:grpSpPr>
              <p:cxnSp>
                <p:nvCxnSpPr>
                  <p:cNvPr id="2798" name="Straight Connector 27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99" name="Straight Connector 27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800" name="Straight Connector 27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789" name="Group 2788"/>
              <p:cNvGrpSpPr/>
              <p:nvPr/>
            </p:nvGrpSpPr>
            <p:grpSpPr>
              <a:xfrm>
                <a:off x="3385241" y="2324100"/>
                <a:ext cx="114300" cy="236220"/>
                <a:chOff x="3488111" y="2324100"/>
                <a:chExt cx="114300" cy="236220"/>
              </a:xfrm>
            </p:grpSpPr>
            <p:sp>
              <p:nvSpPr>
                <p:cNvPr id="2790" name="Rounded Rectangle 2789"/>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91" name="Straight Connector 2790"/>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92" name="Straight Connector 2791"/>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93" name="Straight Connector 2792"/>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7" name="Group 16"/>
          <p:cNvGrpSpPr/>
          <p:nvPr/>
        </p:nvGrpSpPr>
        <p:grpSpPr>
          <a:xfrm>
            <a:off x="3875288" y="4728218"/>
            <a:ext cx="1306430" cy="338056"/>
            <a:chOff x="3929802" y="4514311"/>
            <a:chExt cx="1306430" cy="338056"/>
          </a:xfrm>
        </p:grpSpPr>
        <p:grpSp>
          <p:nvGrpSpPr>
            <p:cNvPr id="3133" name="Group 3132"/>
            <p:cNvGrpSpPr/>
            <p:nvPr/>
          </p:nvGrpSpPr>
          <p:grpSpPr>
            <a:xfrm>
              <a:off x="4669831" y="4591346"/>
              <a:ext cx="60219" cy="261020"/>
              <a:chOff x="4060100" y="2419690"/>
              <a:chExt cx="116421" cy="504627"/>
            </a:xfrm>
            <a:solidFill>
              <a:schemeClr val="accent2"/>
            </a:solidFill>
          </p:grpSpPr>
          <p:grpSp>
            <p:nvGrpSpPr>
              <p:cNvPr id="3153" name="Group 3152"/>
              <p:cNvGrpSpPr/>
              <p:nvPr/>
            </p:nvGrpSpPr>
            <p:grpSpPr>
              <a:xfrm rot="10800000">
                <a:off x="4060100" y="2419690"/>
                <a:ext cx="106897" cy="245281"/>
                <a:chOff x="1884317" y="2577190"/>
                <a:chExt cx="129812" cy="341268"/>
              </a:xfrm>
              <a:grpFill/>
            </p:grpSpPr>
            <p:sp>
              <p:nvSpPr>
                <p:cNvPr id="315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60" name="Straight Connector 3159"/>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61" name="Straight Connector 3160"/>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62" name="Straight Connector 3161"/>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154" name="Group 3153"/>
              <p:cNvGrpSpPr/>
              <p:nvPr/>
            </p:nvGrpSpPr>
            <p:grpSpPr>
              <a:xfrm>
                <a:off x="4084516" y="2684555"/>
                <a:ext cx="92005" cy="239762"/>
                <a:chOff x="1899557" y="2577192"/>
                <a:chExt cx="114300" cy="341268"/>
              </a:xfrm>
              <a:grpFill/>
            </p:grpSpPr>
            <p:sp>
              <p:nvSpPr>
                <p:cNvPr id="3155" name="Rounded Rectangle 3154"/>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56" name="Straight Connector 315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57" name="Straight Connector 3156"/>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58" name="Straight Connector 3157"/>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099" name="Group 3098"/>
            <p:cNvGrpSpPr/>
            <p:nvPr/>
          </p:nvGrpSpPr>
          <p:grpSpPr>
            <a:xfrm>
              <a:off x="4914360" y="4624014"/>
              <a:ext cx="68617" cy="228352"/>
              <a:chOff x="4676364" y="2482847"/>
              <a:chExt cx="132657" cy="441470"/>
            </a:xfrm>
            <a:solidFill>
              <a:schemeClr val="accent2"/>
            </a:solidFill>
          </p:grpSpPr>
          <p:grpSp>
            <p:nvGrpSpPr>
              <p:cNvPr id="3117" name="Group 3116"/>
              <p:cNvGrpSpPr/>
              <p:nvPr/>
            </p:nvGrpSpPr>
            <p:grpSpPr>
              <a:xfrm>
                <a:off x="4715393" y="2684555"/>
                <a:ext cx="93628" cy="239762"/>
                <a:chOff x="4648678" y="2697208"/>
                <a:chExt cx="93628" cy="239762"/>
              </a:xfrm>
              <a:grpFill/>
            </p:grpSpPr>
            <p:sp>
              <p:nvSpPr>
                <p:cNvPr id="3124" name="Rounded Rectangle 3123"/>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25" name="Group 3124"/>
                <p:cNvGrpSpPr/>
                <p:nvPr/>
              </p:nvGrpSpPr>
              <p:grpSpPr>
                <a:xfrm>
                  <a:off x="4648678" y="2803019"/>
                  <a:ext cx="93628" cy="38099"/>
                  <a:chOff x="1907858" y="2960510"/>
                  <a:chExt cx="114300" cy="39832"/>
                </a:xfrm>
                <a:grpFill/>
              </p:grpSpPr>
              <p:cxnSp>
                <p:nvCxnSpPr>
                  <p:cNvPr id="3130" name="Straight Connector 3129"/>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31" name="Straight Connector 3130"/>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32" name="Straight Connector 3131"/>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126" name="Group 3125"/>
                <p:cNvGrpSpPr/>
                <p:nvPr/>
              </p:nvGrpSpPr>
              <p:grpSpPr>
                <a:xfrm>
                  <a:off x="4648678" y="2856009"/>
                  <a:ext cx="93628" cy="38099"/>
                  <a:chOff x="1907858" y="2960510"/>
                  <a:chExt cx="114300" cy="39832"/>
                </a:xfrm>
                <a:grpFill/>
              </p:grpSpPr>
              <p:cxnSp>
                <p:nvCxnSpPr>
                  <p:cNvPr id="3127" name="Straight Connector 3126"/>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28" name="Straight Connector 3127"/>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29" name="Straight Connector 3128"/>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18" name="Group 3117"/>
              <p:cNvGrpSpPr/>
              <p:nvPr/>
            </p:nvGrpSpPr>
            <p:grpSpPr>
              <a:xfrm>
                <a:off x="4676364" y="2482847"/>
                <a:ext cx="122203" cy="205147"/>
                <a:chOff x="4676364" y="2482847"/>
                <a:chExt cx="122203" cy="205147"/>
              </a:xfrm>
              <a:grpFill/>
            </p:grpSpPr>
            <p:sp>
              <p:nvSpPr>
                <p:cNvPr id="3119" name="Freeform 3118"/>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20" name="Group 3119"/>
                <p:cNvGrpSpPr/>
                <p:nvPr/>
              </p:nvGrpSpPr>
              <p:grpSpPr>
                <a:xfrm>
                  <a:off x="4689095" y="2536864"/>
                  <a:ext cx="75310" cy="28574"/>
                  <a:chOff x="2756806" y="2877272"/>
                  <a:chExt cx="114300" cy="17262"/>
                </a:xfrm>
                <a:grpFill/>
              </p:grpSpPr>
              <p:cxnSp>
                <p:nvCxnSpPr>
                  <p:cNvPr id="3121" name="Straight Connector 3120"/>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22" name="Straight Connector 3121"/>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23" name="Straight Connector 3122"/>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068" name="Group 3067"/>
            <p:cNvGrpSpPr/>
            <p:nvPr/>
          </p:nvGrpSpPr>
          <p:grpSpPr>
            <a:xfrm>
              <a:off x="5158564" y="4592255"/>
              <a:ext cx="77668" cy="260111"/>
              <a:chOff x="5287508" y="2421447"/>
              <a:chExt cx="150154" cy="502870"/>
            </a:xfrm>
            <a:solidFill>
              <a:schemeClr val="accent2"/>
            </a:solidFill>
          </p:grpSpPr>
          <p:grpSp>
            <p:nvGrpSpPr>
              <p:cNvPr id="3081" name="Group 3080"/>
              <p:cNvGrpSpPr/>
              <p:nvPr/>
            </p:nvGrpSpPr>
            <p:grpSpPr>
              <a:xfrm>
                <a:off x="5287508" y="2421447"/>
                <a:ext cx="111047" cy="245281"/>
                <a:chOff x="5466410" y="2421447"/>
                <a:chExt cx="111047" cy="245281"/>
              </a:xfrm>
              <a:grpFill/>
            </p:grpSpPr>
            <p:sp>
              <p:nvSpPr>
                <p:cNvPr id="3091"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92" name="Straight Connector 3091"/>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93" name="Straight Connector 3092"/>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94" name="Straight Connector 3093"/>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3095" name="Group 3094"/>
                <p:cNvGrpSpPr/>
                <p:nvPr/>
              </p:nvGrpSpPr>
              <p:grpSpPr>
                <a:xfrm>
                  <a:off x="5466410" y="2483930"/>
                  <a:ext cx="100469" cy="28574"/>
                  <a:chOff x="2756806" y="2877272"/>
                  <a:chExt cx="114300" cy="17262"/>
                </a:xfrm>
                <a:grpFill/>
              </p:grpSpPr>
              <p:cxnSp>
                <p:nvCxnSpPr>
                  <p:cNvPr id="3096" name="Straight Connector 3095"/>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97" name="Straight Connector 3096"/>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98" name="Straight Connector 309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082" name="Group 3081"/>
              <p:cNvGrpSpPr/>
              <p:nvPr/>
            </p:nvGrpSpPr>
            <p:grpSpPr>
              <a:xfrm>
                <a:off x="5327817" y="2679036"/>
                <a:ext cx="109845" cy="245281"/>
                <a:chOff x="5506719" y="2666728"/>
                <a:chExt cx="109845" cy="245281"/>
              </a:xfrm>
              <a:grpFill/>
            </p:grpSpPr>
            <p:sp>
              <p:nvSpPr>
                <p:cNvPr id="3083"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84" name="Straight Connector 3083"/>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85" name="Straight Connector 3084"/>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86" name="Straight Connector 3085"/>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3087" name="Group 3086"/>
                <p:cNvGrpSpPr/>
                <p:nvPr/>
              </p:nvGrpSpPr>
              <p:grpSpPr>
                <a:xfrm>
                  <a:off x="5516095" y="2821226"/>
                  <a:ext cx="100469" cy="28574"/>
                  <a:chOff x="2756806" y="2877272"/>
                  <a:chExt cx="114300" cy="17262"/>
                </a:xfrm>
                <a:grpFill/>
              </p:grpSpPr>
              <p:cxnSp>
                <p:nvCxnSpPr>
                  <p:cNvPr id="3088" name="Straight Connector 3087"/>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89" name="Straight Connector 3088"/>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90" name="Straight Connector 3089"/>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033" name="Group 3032"/>
            <p:cNvGrpSpPr/>
            <p:nvPr/>
          </p:nvGrpSpPr>
          <p:grpSpPr>
            <a:xfrm>
              <a:off x="3929802" y="4514311"/>
              <a:ext cx="59123" cy="338055"/>
              <a:chOff x="2137682" y="2270759"/>
              <a:chExt cx="114300" cy="653558"/>
            </a:xfrm>
            <a:solidFill>
              <a:schemeClr val="accent2"/>
            </a:solidFill>
          </p:grpSpPr>
          <p:grpSp>
            <p:nvGrpSpPr>
              <p:cNvPr id="3055" name="Group 3054"/>
              <p:cNvGrpSpPr/>
              <p:nvPr/>
            </p:nvGrpSpPr>
            <p:grpSpPr>
              <a:xfrm>
                <a:off x="2137682" y="2583049"/>
                <a:ext cx="114300" cy="341268"/>
                <a:chOff x="1899557" y="2577192"/>
                <a:chExt cx="114300" cy="341268"/>
              </a:xfrm>
              <a:grpFill/>
            </p:grpSpPr>
            <p:sp>
              <p:nvSpPr>
                <p:cNvPr id="3061" name="Rounded Rectangle 3060"/>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62" name="Straight Connector 3061"/>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63" name="Straight Connector 3062"/>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64" name="Straight Connector 3063"/>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3065" name="Straight Connector 3064"/>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66" name="Straight Connector 3065"/>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67" name="Straight Connector 3066"/>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056" name="Group 3055"/>
              <p:cNvGrpSpPr/>
              <p:nvPr/>
            </p:nvGrpSpPr>
            <p:grpSpPr>
              <a:xfrm rot="10800000">
                <a:off x="2137682" y="2270759"/>
                <a:ext cx="114300" cy="297861"/>
                <a:chOff x="1899557" y="2577192"/>
                <a:chExt cx="114300" cy="341268"/>
              </a:xfrm>
              <a:grpFill/>
            </p:grpSpPr>
            <p:sp>
              <p:nvSpPr>
                <p:cNvPr id="3057" name="Rounded Rectangle 3056"/>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58" name="Straight Connector 3057"/>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59" name="Straight Connector 3058"/>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60" name="Straight Connector 3059"/>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005" name="Group 3004"/>
            <p:cNvGrpSpPr/>
            <p:nvPr/>
          </p:nvGrpSpPr>
          <p:grpSpPr>
            <a:xfrm>
              <a:off x="4165695" y="4514312"/>
              <a:ext cx="71087" cy="338054"/>
              <a:chOff x="2722245" y="2270761"/>
              <a:chExt cx="137432" cy="653556"/>
            </a:xfrm>
            <a:solidFill>
              <a:schemeClr val="accent2"/>
            </a:solidFill>
          </p:grpSpPr>
          <p:grpSp>
            <p:nvGrpSpPr>
              <p:cNvPr id="3020" name="Group 3019"/>
              <p:cNvGrpSpPr/>
              <p:nvPr/>
            </p:nvGrpSpPr>
            <p:grpSpPr>
              <a:xfrm>
                <a:off x="2745376" y="2583049"/>
                <a:ext cx="114301" cy="341268"/>
                <a:chOff x="1899556" y="2577192"/>
                <a:chExt cx="114301" cy="341268"/>
              </a:xfrm>
              <a:grpFill/>
            </p:grpSpPr>
            <p:sp>
              <p:nvSpPr>
                <p:cNvPr id="3026" name="Rounded Rectangle 302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27" name="Straight Connector 3026"/>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28" name="Straight Connector 3027"/>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29" name="Straight Connector 3028"/>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3030" name="Straight Connector 3029"/>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31" name="Straight Connector 3030"/>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32" name="Straight Connector 3031"/>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021" name="Group 3020"/>
              <p:cNvGrpSpPr/>
              <p:nvPr/>
            </p:nvGrpSpPr>
            <p:grpSpPr>
              <a:xfrm rot="10800000">
                <a:off x="2722245" y="2270761"/>
                <a:ext cx="129812" cy="297861"/>
                <a:chOff x="1884317" y="2577190"/>
                <a:chExt cx="129812" cy="341268"/>
              </a:xfrm>
              <a:grpFill/>
            </p:grpSpPr>
            <p:sp>
              <p:nvSpPr>
                <p:cNvPr id="3022"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023" name="Straight Connector 3022"/>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24" name="Straight Connector 3023"/>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25" name="Straight Connector 3024"/>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971" name="Group 2970"/>
            <p:cNvGrpSpPr/>
            <p:nvPr/>
          </p:nvGrpSpPr>
          <p:grpSpPr>
            <a:xfrm>
              <a:off x="4412907" y="4541902"/>
              <a:ext cx="72073" cy="310465"/>
              <a:chOff x="3360204" y="2324100"/>
              <a:chExt cx="139337" cy="600217"/>
            </a:xfrm>
            <a:solidFill>
              <a:schemeClr val="accent2"/>
            </a:solidFill>
          </p:grpSpPr>
          <p:grpSp>
            <p:nvGrpSpPr>
              <p:cNvPr id="2986" name="Group 2985"/>
              <p:cNvGrpSpPr/>
              <p:nvPr/>
            </p:nvGrpSpPr>
            <p:grpSpPr>
              <a:xfrm>
                <a:off x="3360204" y="2575442"/>
                <a:ext cx="138626" cy="348875"/>
                <a:chOff x="3360204" y="2569615"/>
                <a:chExt cx="138626" cy="348875"/>
              </a:xfrm>
              <a:grpFill/>
            </p:grpSpPr>
            <p:sp>
              <p:nvSpPr>
                <p:cNvPr id="2992" name="Freeform 2991"/>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993" name="Group 2992"/>
                <p:cNvGrpSpPr/>
                <p:nvPr/>
              </p:nvGrpSpPr>
              <p:grpSpPr>
                <a:xfrm>
                  <a:off x="3360204" y="2812190"/>
                  <a:ext cx="114300" cy="27621"/>
                  <a:chOff x="2756806" y="2871517"/>
                  <a:chExt cx="114300" cy="27621"/>
                </a:xfrm>
                <a:grpFill/>
              </p:grpSpPr>
              <p:cxnSp>
                <p:nvCxnSpPr>
                  <p:cNvPr id="3002" name="Straight Connector 3001"/>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03" name="Straight Connector 3002"/>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04" name="Straight Connector 3003"/>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994" name="Group 2993"/>
                <p:cNvGrpSpPr/>
                <p:nvPr/>
              </p:nvGrpSpPr>
              <p:grpSpPr>
                <a:xfrm>
                  <a:off x="3360204" y="2761133"/>
                  <a:ext cx="114300" cy="27621"/>
                  <a:chOff x="2756806" y="2871517"/>
                  <a:chExt cx="114300" cy="27621"/>
                </a:xfrm>
                <a:grpFill/>
              </p:grpSpPr>
              <p:cxnSp>
                <p:nvCxnSpPr>
                  <p:cNvPr id="2999" name="Straight Connector 2998"/>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00" name="Straight Connector 2999"/>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001" name="Straight Connector 300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995" name="Group 2994"/>
                <p:cNvGrpSpPr/>
                <p:nvPr/>
              </p:nvGrpSpPr>
              <p:grpSpPr>
                <a:xfrm>
                  <a:off x="3384530" y="2669587"/>
                  <a:ext cx="114300" cy="27621"/>
                  <a:chOff x="2756806" y="2871517"/>
                  <a:chExt cx="114300" cy="27621"/>
                </a:xfrm>
                <a:grpFill/>
              </p:grpSpPr>
              <p:cxnSp>
                <p:nvCxnSpPr>
                  <p:cNvPr id="2996" name="Straight Connector 2995"/>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97" name="Straight Connector 2996"/>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98" name="Straight Connector 299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987" name="Group 2986"/>
              <p:cNvGrpSpPr/>
              <p:nvPr/>
            </p:nvGrpSpPr>
            <p:grpSpPr>
              <a:xfrm>
                <a:off x="3385241" y="2324100"/>
                <a:ext cx="114300" cy="236220"/>
                <a:chOff x="3488111" y="2324100"/>
                <a:chExt cx="114300" cy="236220"/>
              </a:xfrm>
              <a:grpFill/>
            </p:grpSpPr>
            <p:sp>
              <p:nvSpPr>
                <p:cNvPr id="2988" name="Rounded Rectangle 2987"/>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989" name="Straight Connector 2988"/>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90" name="Straight Connector 2989"/>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991" name="Straight Connector 2990"/>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3" name="Group 12"/>
          <p:cNvGrpSpPr/>
          <p:nvPr/>
        </p:nvGrpSpPr>
        <p:grpSpPr>
          <a:xfrm>
            <a:off x="3947910" y="4731168"/>
            <a:ext cx="1306430" cy="338056"/>
            <a:chOff x="4002424" y="4517261"/>
            <a:chExt cx="1306430" cy="338056"/>
          </a:xfrm>
        </p:grpSpPr>
        <p:grpSp>
          <p:nvGrpSpPr>
            <p:cNvPr id="3332" name="Group 3331"/>
            <p:cNvGrpSpPr/>
            <p:nvPr/>
          </p:nvGrpSpPr>
          <p:grpSpPr>
            <a:xfrm>
              <a:off x="4742453" y="4594296"/>
              <a:ext cx="60219" cy="261020"/>
              <a:chOff x="4060100" y="2419690"/>
              <a:chExt cx="116421" cy="504627"/>
            </a:xfrm>
            <a:solidFill>
              <a:schemeClr val="accent2"/>
            </a:solidFill>
          </p:grpSpPr>
          <p:grpSp>
            <p:nvGrpSpPr>
              <p:cNvPr id="3352" name="Group 3351"/>
              <p:cNvGrpSpPr/>
              <p:nvPr/>
            </p:nvGrpSpPr>
            <p:grpSpPr>
              <a:xfrm rot="10800000">
                <a:off x="4060100" y="2419690"/>
                <a:ext cx="106897" cy="245281"/>
                <a:chOff x="1884317" y="2577190"/>
                <a:chExt cx="129812" cy="341268"/>
              </a:xfrm>
              <a:grpFill/>
            </p:grpSpPr>
            <p:sp>
              <p:nvSpPr>
                <p:cNvPr id="335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59" name="Straight Connector 3358"/>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60" name="Straight Connector 3359"/>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61" name="Straight Connector 3360"/>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353" name="Group 3352"/>
              <p:cNvGrpSpPr/>
              <p:nvPr/>
            </p:nvGrpSpPr>
            <p:grpSpPr>
              <a:xfrm>
                <a:off x="4084516" y="2684555"/>
                <a:ext cx="92005" cy="239762"/>
                <a:chOff x="1899557" y="2577192"/>
                <a:chExt cx="114300" cy="341268"/>
              </a:xfrm>
              <a:grpFill/>
            </p:grpSpPr>
            <p:sp>
              <p:nvSpPr>
                <p:cNvPr id="3354" name="Rounded Rectangle 335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55" name="Straight Connector 3354"/>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56" name="Straight Connector 3355"/>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57" name="Straight Connector 3356"/>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98" name="Group 3297"/>
            <p:cNvGrpSpPr/>
            <p:nvPr/>
          </p:nvGrpSpPr>
          <p:grpSpPr>
            <a:xfrm>
              <a:off x="4986982" y="4626964"/>
              <a:ext cx="68617" cy="228352"/>
              <a:chOff x="4676364" y="2482847"/>
              <a:chExt cx="132657" cy="441470"/>
            </a:xfrm>
            <a:solidFill>
              <a:schemeClr val="accent2"/>
            </a:solidFill>
          </p:grpSpPr>
          <p:grpSp>
            <p:nvGrpSpPr>
              <p:cNvPr id="3316" name="Group 3315"/>
              <p:cNvGrpSpPr/>
              <p:nvPr/>
            </p:nvGrpSpPr>
            <p:grpSpPr>
              <a:xfrm>
                <a:off x="4715393" y="2684555"/>
                <a:ext cx="93628" cy="239762"/>
                <a:chOff x="4648678" y="2697208"/>
                <a:chExt cx="93628" cy="239762"/>
              </a:xfrm>
              <a:grpFill/>
            </p:grpSpPr>
            <p:sp>
              <p:nvSpPr>
                <p:cNvPr id="3323" name="Rounded Rectangle 3322"/>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24" name="Group 3323"/>
                <p:cNvGrpSpPr/>
                <p:nvPr/>
              </p:nvGrpSpPr>
              <p:grpSpPr>
                <a:xfrm>
                  <a:off x="4648678" y="2803019"/>
                  <a:ext cx="93628" cy="38099"/>
                  <a:chOff x="1907858" y="2960510"/>
                  <a:chExt cx="114300" cy="39832"/>
                </a:xfrm>
                <a:grpFill/>
              </p:grpSpPr>
              <p:cxnSp>
                <p:nvCxnSpPr>
                  <p:cNvPr id="3329" name="Straight Connector 3328"/>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30" name="Straight Connector 3329"/>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31" name="Straight Connector 3330"/>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325" name="Group 3324"/>
                <p:cNvGrpSpPr/>
                <p:nvPr/>
              </p:nvGrpSpPr>
              <p:grpSpPr>
                <a:xfrm>
                  <a:off x="4648678" y="2856009"/>
                  <a:ext cx="93628" cy="38099"/>
                  <a:chOff x="1907858" y="2960510"/>
                  <a:chExt cx="114300" cy="39832"/>
                </a:xfrm>
                <a:grpFill/>
              </p:grpSpPr>
              <p:cxnSp>
                <p:nvCxnSpPr>
                  <p:cNvPr id="3326" name="Straight Connector 3325"/>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27" name="Straight Connector 3326"/>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28" name="Straight Connector 3327"/>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317" name="Group 3316"/>
              <p:cNvGrpSpPr/>
              <p:nvPr/>
            </p:nvGrpSpPr>
            <p:grpSpPr>
              <a:xfrm>
                <a:off x="4676364" y="2482847"/>
                <a:ext cx="122203" cy="205147"/>
                <a:chOff x="4676364" y="2482847"/>
                <a:chExt cx="122203" cy="205147"/>
              </a:xfrm>
              <a:grpFill/>
            </p:grpSpPr>
            <p:sp>
              <p:nvSpPr>
                <p:cNvPr id="3318" name="Freeform 3317"/>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319" name="Group 3318"/>
                <p:cNvGrpSpPr/>
                <p:nvPr/>
              </p:nvGrpSpPr>
              <p:grpSpPr>
                <a:xfrm>
                  <a:off x="4689095" y="2536864"/>
                  <a:ext cx="75310" cy="28574"/>
                  <a:chOff x="2756806" y="2877272"/>
                  <a:chExt cx="114300" cy="17262"/>
                </a:xfrm>
                <a:grpFill/>
              </p:grpSpPr>
              <p:cxnSp>
                <p:nvCxnSpPr>
                  <p:cNvPr id="3320" name="Straight Connector 3319"/>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21" name="Straight Connector 3320"/>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322" name="Straight Connector 332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267" name="Group 3266"/>
            <p:cNvGrpSpPr/>
            <p:nvPr/>
          </p:nvGrpSpPr>
          <p:grpSpPr>
            <a:xfrm>
              <a:off x="5231186" y="4595205"/>
              <a:ext cx="77668" cy="260111"/>
              <a:chOff x="5287508" y="2421447"/>
              <a:chExt cx="150154" cy="502870"/>
            </a:xfrm>
            <a:solidFill>
              <a:schemeClr val="accent2"/>
            </a:solidFill>
          </p:grpSpPr>
          <p:grpSp>
            <p:nvGrpSpPr>
              <p:cNvPr id="3280" name="Group 3279"/>
              <p:cNvGrpSpPr/>
              <p:nvPr/>
            </p:nvGrpSpPr>
            <p:grpSpPr>
              <a:xfrm>
                <a:off x="5287508" y="2421447"/>
                <a:ext cx="111047" cy="245281"/>
                <a:chOff x="5466410" y="2421447"/>
                <a:chExt cx="111047" cy="245281"/>
              </a:xfrm>
              <a:grpFill/>
            </p:grpSpPr>
            <p:sp>
              <p:nvSpPr>
                <p:cNvPr id="3290"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91" name="Straight Connector 3290"/>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92" name="Straight Connector 3291"/>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93" name="Straight Connector 3292"/>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3294" name="Group 3293"/>
                <p:cNvGrpSpPr/>
                <p:nvPr/>
              </p:nvGrpSpPr>
              <p:grpSpPr>
                <a:xfrm>
                  <a:off x="5466410" y="2483930"/>
                  <a:ext cx="100469" cy="28574"/>
                  <a:chOff x="2756806" y="2877272"/>
                  <a:chExt cx="114300" cy="17262"/>
                </a:xfrm>
                <a:grpFill/>
              </p:grpSpPr>
              <p:cxnSp>
                <p:nvCxnSpPr>
                  <p:cNvPr id="3295" name="Straight Connector 3294"/>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96" name="Straight Connector 3295"/>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97" name="Straight Connector 32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81" name="Group 3280"/>
              <p:cNvGrpSpPr/>
              <p:nvPr/>
            </p:nvGrpSpPr>
            <p:grpSpPr>
              <a:xfrm>
                <a:off x="5327817" y="2679036"/>
                <a:ext cx="109845" cy="245281"/>
                <a:chOff x="5506719" y="2666728"/>
                <a:chExt cx="109845" cy="245281"/>
              </a:xfrm>
              <a:grpFill/>
            </p:grpSpPr>
            <p:sp>
              <p:nvSpPr>
                <p:cNvPr id="328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83" name="Straight Connector 3282"/>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84" name="Straight Connector 3283"/>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85" name="Straight Connector 3284"/>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3286" name="Group 3285"/>
                <p:cNvGrpSpPr/>
                <p:nvPr/>
              </p:nvGrpSpPr>
              <p:grpSpPr>
                <a:xfrm>
                  <a:off x="5516095" y="2821226"/>
                  <a:ext cx="100469" cy="28574"/>
                  <a:chOff x="2756806" y="2877272"/>
                  <a:chExt cx="114300" cy="17262"/>
                </a:xfrm>
                <a:grpFill/>
              </p:grpSpPr>
              <p:cxnSp>
                <p:nvCxnSpPr>
                  <p:cNvPr id="3287" name="Straight Connector 3286"/>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88" name="Straight Connector 3287"/>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89" name="Straight Connector 328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232" name="Group 3231"/>
            <p:cNvGrpSpPr/>
            <p:nvPr/>
          </p:nvGrpSpPr>
          <p:grpSpPr>
            <a:xfrm>
              <a:off x="4002424" y="4517261"/>
              <a:ext cx="59123" cy="338055"/>
              <a:chOff x="2137682" y="2270759"/>
              <a:chExt cx="114300" cy="653558"/>
            </a:xfrm>
            <a:solidFill>
              <a:schemeClr val="accent2"/>
            </a:solidFill>
          </p:grpSpPr>
          <p:grpSp>
            <p:nvGrpSpPr>
              <p:cNvPr id="3254" name="Group 3253"/>
              <p:cNvGrpSpPr/>
              <p:nvPr/>
            </p:nvGrpSpPr>
            <p:grpSpPr>
              <a:xfrm>
                <a:off x="2137682" y="2583049"/>
                <a:ext cx="114300" cy="341268"/>
                <a:chOff x="1899557" y="2577192"/>
                <a:chExt cx="114300" cy="341268"/>
              </a:xfrm>
              <a:grpFill/>
            </p:grpSpPr>
            <p:sp>
              <p:nvSpPr>
                <p:cNvPr id="3260" name="Rounded Rectangle 3259"/>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61" name="Straight Connector 3260"/>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62" name="Straight Connector 3261"/>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63" name="Straight Connector 3262"/>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3264" name="Straight Connector 326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65" name="Straight Connector 326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66" name="Straight Connector 326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255" name="Group 3254"/>
              <p:cNvGrpSpPr/>
              <p:nvPr/>
            </p:nvGrpSpPr>
            <p:grpSpPr>
              <a:xfrm rot="10800000">
                <a:off x="2137682" y="2270759"/>
                <a:ext cx="114300" cy="297861"/>
                <a:chOff x="1899557" y="2577192"/>
                <a:chExt cx="114300" cy="341268"/>
              </a:xfrm>
              <a:grpFill/>
            </p:grpSpPr>
            <p:sp>
              <p:nvSpPr>
                <p:cNvPr id="3256" name="Rounded Rectangle 325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57" name="Straight Connector 325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58" name="Straight Connector 325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59" name="Straight Connector 325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04" name="Group 3203"/>
            <p:cNvGrpSpPr/>
            <p:nvPr/>
          </p:nvGrpSpPr>
          <p:grpSpPr>
            <a:xfrm>
              <a:off x="4238317" y="4517262"/>
              <a:ext cx="71087" cy="338054"/>
              <a:chOff x="2722245" y="2270761"/>
              <a:chExt cx="137432" cy="653556"/>
            </a:xfrm>
            <a:solidFill>
              <a:schemeClr val="accent2"/>
            </a:solidFill>
          </p:grpSpPr>
          <p:grpSp>
            <p:nvGrpSpPr>
              <p:cNvPr id="3219" name="Group 3218"/>
              <p:cNvGrpSpPr/>
              <p:nvPr/>
            </p:nvGrpSpPr>
            <p:grpSpPr>
              <a:xfrm>
                <a:off x="2745376" y="2583049"/>
                <a:ext cx="114301" cy="341268"/>
                <a:chOff x="1899556" y="2577192"/>
                <a:chExt cx="114301" cy="341268"/>
              </a:xfrm>
              <a:grpFill/>
            </p:grpSpPr>
            <p:sp>
              <p:nvSpPr>
                <p:cNvPr id="3225" name="Rounded Rectangle 3224"/>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26" name="Straight Connector 3225"/>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27" name="Straight Connector 3226"/>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28" name="Straight Connector 3227"/>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3229" name="Straight Connector 3228"/>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30" name="Straight Connector 3229"/>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31" name="Straight Connector 3230"/>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220" name="Group 3219"/>
              <p:cNvGrpSpPr/>
              <p:nvPr/>
            </p:nvGrpSpPr>
            <p:grpSpPr>
              <a:xfrm rot="10800000">
                <a:off x="2722245" y="2270761"/>
                <a:ext cx="129812" cy="297861"/>
                <a:chOff x="1884317" y="2577190"/>
                <a:chExt cx="129812" cy="341268"/>
              </a:xfrm>
              <a:grpFill/>
            </p:grpSpPr>
            <p:sp>
              <p:nvSpPr>
                <p:cNvPr id="3221"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22" name="Straight Connector 3221"/>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23" name="Straight Connector 3222"/>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24" name="Straight Connector 3223"/>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70" name="Group 3169"/>
            <p:cNvGrpSpPr/>
            <p:nvPr/>
          </p:nvGrpSpPr>
          <p:grpSpPr>
            <a:xfrm>
              <a:off x="4485529" y="4544852"/>
              <a:ext cx="72073" cy="310465"/>
              <a:chOff x="3360204" y="2324100"/>
              <a:chExt cx="139337" cy="600217"/>
            </a:xfrm>
            <a:solidFill>
              <a:schemeClr val="accent2"/>
            </a:solidFill>
          </p:grpSpPr>
          <p:grpSp>
            <p:nvGrpSpPr>
              <p:cNvPr id="3185" name="Group 3184"/>
              <p:cNvGrpSpPr/>
              <p:nvPr/>
            </p:nvGrpSpPr>
            <p:grpSpPr>
              <a:xfrm>
                <a:off x="3360204" y="2575442"/>
                <a:ext cx="138626" cy="348875"/>
                <a:chOff x="3360204" y="2569615"/>
                <a:chExt cx="138626" cy="348875"/>
              </a:xfrm>
              <a:grpFill/>
            </p:grpSpPr>
            <p:sp>
              <p:nvSpPr>
                <p:cNvPr id="3191" name="Freeform 3190"/>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192" name="Group 3191"/>
                <p:cNvGrpSpPr/>
                <p:nvPr/>
              </p:nvGrpSpPr>
              <p:grpSpPr>
                <a:xfrm>
                  <a:off x="3360204" y="2812190"/>
                  <a:ext cx="114300" cy="27621"/>
                  <a:chOff x="2756806" y="2871517"/>
                  <a:chExt cx="114300" cy="27621"/>
                </a:xfrm>
                <a:grpFill/>
              </p:grpSpPr>
              <p:cxnSp>
                <p:nvCxnSpPr>
                  <p:cNvPr id="3201" name="Straight Connector 3200"/>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02" name="Straight Connector 3201"/>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03" name="Straight Connector 3202"/>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193" name="Group 3192"/>
                <p:cNvGrpSpPr/>
                <p:nvPr/>
              </p:nvGrpSpPr>
              <p:grpSpPr>
                <a:xfrm>
                  <a:off x="3360204" y="2761133"/>
                  <a:ext cx="114300" cy="27621"/>
                  <a:chOff x="2756806" y="2871517"/>
                  <a:chExt cx="114300" cy="27621"/>
                </a:xfrm>
                <a:grpFill/>
              </p:grpSpPr>
              <p:cxnSp>
                <p:nvCxnSpPr>
                  <p:cNvPr id="3198" name="Straight Connector 3197"/>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99" name="Straight Connector 3198"/>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200" name="Straight Connector 3199"/>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194" name="Group 3193"/>
                <p:cNvGrpSpPr/>
                <p:nvPr/>
              </p:nvGrpSpPr>
              <p:grpSpPr>
                <a:xfrm>
                  <a:off x="3384530" y="2669587"/>
                  <a:ext cx="114300" cy="27621"/>
                  <a:chOff x="2756806" y="2871517"/>
                  <a:chExt cx="114300" cy="27621"/>
                </a:xfrm>
                <a:grpFill/>
              </p:grpSpPr>
              <p:cxnSp>
                <p:nvCxnSpPr>
                  <p:cNvPr id="3195" name="Straight Connector 3194"/>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96" name="Straight Connector 3195"/>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97" name="Straight Connector 31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86" name="Group 3185"/>
              <p:cNvGrpSpPr/>
              <p:nvPr/>
            </p:nvGrpSpPr>
            <p:grpSpPr>
              <a:xfrm>
                <a:off x="3385241" y="2324100"/>
                <a:ext cx="114300" cy="236220"/>
                <a:chOff x="3488111" y="2324100"/>
                <a:chExt cx="114300" cy="236220"/>
              </a:xfrm>
              <a:grpFill/>
            </p:grpSpPr>
            <p:sp>
              <p:nvSpPr>
                <p:cNvPr id="3187" name="Rounded Rectangle 3186"/>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188" name="Straight Connector 3187"/>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89" name="Straight Connector 3188"/>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190" name="Straight Connector 3189"/>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5" name="Group 4"/>
          <p:cNvGrpSpPr/>
          <p:nvPr/>
        </p:nvGrpSpPr>
        <p:grpSpPr>
          <a:xfrm>
            <a:off x="2825904" y="2006349"/>
            <a:ext cx="1306430" cy="338056"/>
            <a:chOff x="2825904" y="2006349"/>
            <a:chExt cx="1306430" cy="338056"/>
          </a:xfrm>
        </p:grpSpPr>
        <p:grpSp>
          <p:nvGrpSpPr>
            <p:cNvPr id="2330" name="Group 2329"/>
            <p:cNvGrpSpPr/>
            <p:nvPr/>
          </p:nvGrpSpPr>
          <p:grpSpPr>
            <a:xfrm>
              <a:off x="3565933" y="2083384"/>
              <a:ext cx="60219" cy="261020"/>
              <a:chOff x="4060100" y="2419690"/>
              <a:chExt cx="116421" cy="504627"/>
            </a:xfrm>
          </p:grpSpPr>
          <p:grpSp>
            <p:nvGrpSpPr>
              <p:cNvPr id="2350" name="Group 2349"/>
              <p:cNvGrpSpPr/>
              <p:nvPr/>
            </p:nvGrpSpPr>
            <p:grpSpPr>
              <a:xfrm rot="10800000">
                <a:off x="4060100" y="2419690"/>
                <a:ext cx="106897" cy="245281"/>
                <a:chOff x="1884317" y="2577190"/>
                <a:chExt cx="129812" cy="341268"/>
              </a:xfrm>
            </p:grpSpPr>
            <p:sp>
              <p:nvSpPr>
                <p:cNvPr id="2356"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57" name="Straight Connector 2356"/>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8" name="Straight Connector 2357"/>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9" name="Straight Connector 2358"/>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51" name="Group 2350"/>
              <p:cNvGrpSpPr/>
              <p:nvPr/>
            </p:nvGrpSpPr>
            <p:grpSpPr>
              <a:xfrm>
                <a:off x="4084516" y="2684555"/>
                <a:ext cx="92005" cy="239762"/>
                <a:chOff x="1899557" y="2577192"/>
                <a:chExt cx="114300" cy="341268"/>
              </a:xfrm>
            </p:grpSpPr>
            <p:sp>
              <p:nvSpPr>
                <p:cNvPr id="2352" name="Rounded Rectangle 2351"/>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353" name="Straight Connector 2352"/>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4" name="Straight Connector 2353"/>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55" name="Straight Connector 2354"/>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96" name="Group 2295"/>
            <p:cNvGrpSpPr/>
            <p:nvPr/>
          </p:nvGrpSpPr>
          <p:grpSpPr>
            <a:xfrm>
              <a:off x="3810462" y="2116052"/>
              <a:ext cx="68617" cy="228352"/>
              <a:chOff x="4676364" y="2482847"/>
              <a:chExt cx="132657" cy="441470"/>
            </a:xfrm>
          </p:grpSpPr>
          <p:grpSp>
            <p:nvGrpSpPr>
              <p:cNvPr id="2314" name="Group 2313"/>
              <p:cNvGrpSpPr/>
              <p:nvPr/>
            </p:nvGrpSpPr>
            <p:grpSpPr>
              <a:xfrm>
                <a:off x="4715393" y="2684555"/>
                <a:ext cx="93628" cy="239762"/>
                <a:chOff x="4648678" y="2697208"/>
                <a:chExt cx="93628" cy="239762"/>
              </a:xfrm>
            </p:grpSpPr>
            <p:sp>
              <p:nvSpPr>
                <p:cNvPr id="2321" name="Rounded Rectangle 2320"/>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22" name="Group 2321"/>
                <p:cNvGrpSpPr/>
                <p:nvPr/>
              </p:nvGrpSpPr>
              <p:grpSpPr>
                <a:xfrm>
                  <a:off x="4648678" y="2803019"/>
                  <a:ext cx="93628" cy="38099"/>
                  <a:chOff x="1907858" y="2960510"/>
                  <a:chExt cx="114300" cy="39832"/>
                </a:xfrm>
              </p:grpSpPr>
              <p:cxnSp>
                <p:nvCxnSpPr>
                  <p:cNvPr id="2327" name="Straight Connector 2326"/>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8" name="Straight Connector 2327"/>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9" name="Straight Connector 2328"/>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323" name="Group 2322"/>
                <p:cNvGrpSpPr/>
                <p:nvPr/>
              </p:nvGrpSpPr>
              <p:grpSpPr>
                <a:xfrm>
                  <a:off x="4648678" y="2856009"/>
                  <a:ext cx="93628" cy="38099"/>
                  <a:chOff x="1907858" y="2960510"/>
                  <a:chExt cx="114300" cy="39832"/>
                </a:xfrm>
              </p:grpSpPr>
              <p:cxnSp>
                <p:nvCxnSpPr>
                  <p:cNvPr id="2324" name="Straight Connector 2323"/>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5" name="Straight Connector 2324"/>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6" name="Straight Connector 2325"/>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315" name="Group 2314"/>
              <p:cNvGrpSpPr/>
              <p:nvPr/>
            </p:nvGrpSpPr>
            <p:grpSpPr>
              <a:xfrm>
                <a:off x="4676364" y="2482847"/>
                <a:ext cx="122203" cy="205147"/>
                <a:chOff x="4676364" y="2482847"/>
                <a:chExt cx="122203" cy="205147"/>
              </a:xfrm>
            </p:grpSpPr>
            <p:sp>
              <p:nvSpPr>
                <p:cNvPr id="2316" name="Freeform 2315"/>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17" name="Group 2316"/>
                <p:cNvGrpSpPr/>
                <p:nvPr/>
              </p:nvGrpSpPr>
              <p:grpSpPr>
                <a:xfrm>
                  <a:off x="4689095" y="2536864"/>
                  <a:ext cx="75310" cy="28574"/>
                  <a:chOff x="2756806" y="2877272"/>
                  <a:chExt cx="114300" cy="17262"/>
                </a:xfrm>
              </p:grpSpPr>
              <p:cxnSp>
                <p:nvCxnSpPr>
                  <p:cNvPr id="2318" name="Straight Connector 231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19" name="Straight Connector 231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320" name="Straight Connector 231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265" name="Group 2264"/>
            <p:cNvGrpSpPr/>
            <p:nvPr/>
          </p:nvGrpSpPr>
          <p:grpSpPr>
            <a:xfrm>
              <a:off x="4054666" y="2084293"/>
              <a:ext cx="77668" cy="260111"/>
              <a:chOff x="5287508" y="2421447"/>
              <a:chExt cx="150154" cy="502870"/>
            </a:xfrm>
          </p:grpSpPr>
          <p:grpSp>
            <p:nvGrpSpPr>
              <p:cNvPr id="2278" name="Group 2277"/>
              <p:cNvGrpSpPr/>
              <p:nvPr/>
            </p:nvGrpSpPr>
            <p:grpSpPr>
              <a:xfrm>
                <a:off x="5287508" y="2421447"/>
                <a:ext cx="111047" cy="245281"/>
                <a:chOff x="5466410" y="2421447"/>
                <a:chExt cx="111047" cy="245281"/>
              </a:xfrm>
            </p:grpSpPr>
            <p:sp>
              <p:nvSpPr>
                <p:cNvPr id="2288"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89" name="Straight Connector 2288"/>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0" name="Straight Connector 2289"/>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1" name="Straight Connector 2290"/>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292" name="Group 2291"/>
                <p:cNvGrpSpPr/>
                <p:nvPr/>
              </p:nvGrpSpPr>
              <p:grpSpPr>
                <a:xfrm>
                  <a:off x="5466410" y="2483930"/>
                  <a:ext cx="100469" cy="28574"/>
                  <a:chOff x="2756806" y="2877272"/>
                  <a:chExt cx="114300" cy="17262"/>
                </a:xfrm>
              </p:grpSpPr>
              <p:cxnSp>
                <p:nvCxnSpPr>
                  <p:cNvPr id="2293" name="Straight Connector 2292"/>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4" name="Straight Connector 2293"/>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95" name="Straight Connector 2294"/>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79" name="Group 2278"/>
              <p:cNvGrpSpPr/>
              <p:nvPr/>
            </p:nvGrpSpPr>
            <p:grpSpPr>
              <a:xfrm>
                <a:off x="5327817" y="2679036"/>
                <a:ext cx="109845" cy="245281"/>
                <a:chOff x="5506719" y="2666728"/>
                <a:chExt cx="109845" cy="245281"/>
              </a:xfrm>
            </p:grpSpPr>
            <p:sp>
              <p:nvSpPr>
                <p:cNvPr id="228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81" name="Straight Connector 2280"/>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2" name="Straight Connector 2281"/>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3" name="Straight Connector 2282"/>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2284" name="Group 2283"/>
                <p:cNvGrpSpPr/>
                <p:nvPr/>
              </p:nvGrpSpPr>
              <p:grpSpPr>
                <a:xfrm>
                  <a:off x="5516095" y="2821226"/>
                  <a:ext cx="100469" cy="28574"/>
                  <a:chOff x="2756806" y="2877272"/>
                  <a:chExt cx="114300" cy="17262"/>
                </a:xfrm>
              </p:grpSpPr>
              <p:cxnSp>
                <p:nvCxnSpPr>
                  <p:cNvPr id="2285" name="Straight Connector 228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6" name="Straight Connector 228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87" name="Straight Connector 228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2231" name="Group 2230"/>
            <p:cNvGrpSpPr/>
            <p:nvPr/>
          </p:nvGrpSpPr>
          <p:grpSpPr>
            <a:xfrm>
              <a:off x="2825904" y="2006349"/>
              <a:ext cx="59123" cy="338055"/>
              <a:chOff x="2137682" y="2270759"/>
              <a:chExt cx="114300" cy="653558"/>
            </a:xfrm>
          </p:grpSpPr>
          <p:grpSp>
            <p:nvGrpSpPr>
              <p:cNvPr id="2252" name="Group 2251"/>
              <p:cNvGrpSpPr/>
              <p:nvPr/>
            </p:nvGrpSpPr>
            <p:grpSpPr>
              <a:xfrm>
                <a:off x="2137682" y="2583049"/>
                <a:ext cx="114300" cy="341268"/>
                <a:chOff x="1899557" y="2577192"/>
                <a:chExt cx="114300" cy="341268"/>
              </a:xfrm>
            </p:grpSpPr>
            <p:sp>
              <p:nvSpPr>
                <p:cNvPr id="2258" name="Rounded Rectangle 2257"/>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59" name="Straight Connector 2258"/>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0" name="Straight Connector 2259"/>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1" name="Straight Connector 2260"/>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262" name="Straight Connector 2261"/>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3" name="Straight Connector 2262"/>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64" name="Straight Connector 2263"/>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253" name="Group 2252"/>
              <p:cNvGrpSpPr/>
              <p:nvPr/>
            </p:nvGrpSpPr>
            <p:grpSpPr>
              <a:xfrm rot="10800000">
                <a:off x="2137682" y="2270759"/>
                <a:ext cx="114300" cy="297861"/>
                <a:chOff x="1899557" y="2577192"/>
                <a:chExt cx="114300" cy="341268"/>
              </a:xfrm>
            </p:grpSpPr>
            <p:sp>
              <p:nvSpPr>
                <p:cNvPr id="2254" name="Rounded Rectangle 225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55" name="Straight Connector 225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56" name="Straight Connector 225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57" name="Straight Connector 225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203" name="Group 2202"/>
            <p:cNvGrpSpPr/>
            <p:nvPr/>
          </p:nvGrpSpPr>
          <p:grpSpPr>
            <a:xfrm>
              <a:off x="3061797" y="2006350"/>
              <a:ext cx="71087" cy="338054"/>
              <a:chOff x="2722245" y="2270761"/>
              <a:chExt cx="137432" cy="653556"/>
            </a:xfrm>
          </p:grpSpPr>
          <p:grpSp>
            <p:nvGrpSpPr>
              <p:cNvPr id="2218" name="Group 2217"/>
              <p:cNvGrpSpPr/>
              <p:nvPr/>
            </p:nvGrpSpPr>
            <p:grpSpPr>
              <a:xfrm>
                <a:off x="2745376" y="2583049"/>
                <a:ext cx="114301" cy="341268"/>
                <a:chOff x="1899556" y="2577192"/>
                <a:chExt cx="114301" cy="341268"/>
              </a:xfrm>
            </p:grpSpPr>
            <p:sp>
              <p:nvSpPr>
                <p:cNvPr id="2224" name="Rounded Rectangle 222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25" name="Straight Connector 2224"/>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6" name="Straight Connector 2225"/>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7" name="Straight Connector 2226"/>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2228" name="Straight Connector 2227"/>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9" name="Straight Connector 2228"/>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30" name="Straight Connector 2229"/>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219" name="Group 2218"/>
              <p:cNvGrpSpPr/>
              <p:nvPr/>
            </p:nvGrpSpPr>
            <p:grpSpPr>
              <a:xfrm rot="10800000">
                <a:off x="2722245" y="2270761"/>
                <a:ext cx="129812" cy="297861"/>
                <a:chOff x="1884317" y="2577190"/>
                <a:chExt cx="129812" cy="341268"/>
              </a:xfrm>
            </p:grpSpPr>
            <p:sp>
              <p:nvSpPr>
                <p:cNvPr id="222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21" name="Straight Connector 222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2" name="Straight Connector 2221"/>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23" name="Straight Connector 2222"/>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69" name="Group 2168"/>
            <p:cNvGrpSpPr/>
            <p:nvPr/>
          </p:nvGrpSpPr>
          <p:grpSpPr>
            <a:xfrm>
              <a:off x="3309009" y="2033940"/>
              <a:ext cx="72073" cy="310465"/>
              <a:chOff x="3360204" y="2324100"/>
              <a:chExt cx="139337" cy="600217"/>
            </a:xfrm>
          </p:grpSpPr>
          <p:grpSp>
            <p:nvGrpSpPr>
              <p:cNvPr id="2184" name="Group 2183"/>
              <p:cNvGrpSpPr/>
              <p:nvPr/>
            </p:nvGrpSpPr>
            <p:grpSpPr>
              <a:xfrm>
                <a:off x="3360204" y="2575442"/>
                <a:ext cx="138626" cy="348875"/>
                <a:chOff x="3360204" y="2569615"/>
                <a:chExt cx="138626" cy="348875"/>
              </a:xfrm>
            </p:grpSpPr>
            <p:sp>
              <p:nvSpPr>
                <p:cNvPr id="2190" name="Freeform 218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191" name="Group 2190"/>
                <p:cNvGrpSpPr/>
                <p:nvPr/>
              </p:nvGrpSpPr>
              <p:grpSpPr>
                <a:xfrm>
                  <a:off x="3360204" y="2812190"/>
                  <a:ext cx="114300" cy="27621"/>
                  <a:chOff x="2756806" y="2871517"/>
                  <a:chExt cx="114300" cy="27621"/>
                </a:xfrm>
              </p:grpSpPr>
              <p:cxnSp>
                <p:nvCxnSpPr>
                  <p:cNvPr id="2200" name="Straight Connector 219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01" name="Straight Connector 220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202" name="Straight Connector 220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92" name="Group 2191"/>
                <p:cNvGrpSpPr/>
                <p:nvPr/>
              </p:nvGrpSpPr>
              <p:grpSpPr>
                <a:xfrm>
                  <a:off x="3360204" y="2761133"/>
                  <a:ext cx="114300" cy="27621"/>
                  <a:chOff x="2756806" y="2871517"/>
                  <a:chExt cx="114300" cy="27621"/>
                </a:xfrm>
              </p:grpSpPr>
              <p:cxnSp>
                <p:nvCxnSpPr>
                  <p:cNvPr id="2197" name="Straight Connector 2196"/>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8" name="Straight Connector 2197"/>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9" name="Straight Connector 219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193" name="Group 2192"/>
                <p:cNvGrpSpPr/>
                <p:nvPr/>
              </p:nvGrpSpPr>
              <p:grpSpPr>
                <a:xfrm>
                  <a:off x="3384530" y="2669587"/>
                  <a:ext cx="114300" cy="27621"/>
                  <a:chOff x="2756806" y="2871517"/>
                  <a:chExt cx="114300" cy="27621"/>
                </a:xfrm>
              </p:grpSpPr>
              <p:cxnSp>
                <p:nvCxnSpPr>
                  <p:cNvPr id="2194" name="Straight Connector 2193"/>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5" name="Straight Connector 2194"/>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96" name="Straight Connector 2195"/>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2185" name="Group 2184"/>
              <p:cNvGrpSpPr/>
              <p:nvPr/>
            </p:nvGrpSpPr>
            <p:grpSpPr>
              <a:xfrm>
                <a:off x="3385241" y="2324100"/>
                <a:ext cx="114300" cy="236220"/>
                <a:chOff x="3488111" y="2324100"/>
                <a:chExt cx="114300" cy="236220"/>
              </a:xfrm>
            </p:grpSpPr>
            <p:sp>
              <p:nvSpPr>
                <p:cNvPr id="2186" name="Rounded Rectangle 2185"/>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87" name="Straight Connector 2186"/>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88" name="Straight Connector 2187"/>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189" name="Straight Connector 2188"/>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6" name="Group 5"/>
          <p:cNvGrpSpPr/>
          <p:nvPr/>
        </p:nvGrpSpPr>
        <p:grpSpPr>
          <a:xfrm>
            <a:off x="4984667" y="2007213"/>
            <a:ext cx="1306430" cy="338056"/>
            <a:chOff x="4984667" y="2007213"/>
            <a:chExt cx="1306430" cy="338056"/>
          </a:xfrm>
        </p:grpSpPr>
        <p:grpSp>
          <p:nvGrpSpPr>
            <p:cNvPr id="1932" name="Group 1931"/>
            <p:cNvGrpSpPr/>
            <p:nvPr/>
          </p:nvGrpSpPr>
          <p:grpSpPr>
            <a:xfrm>
              <a:off x="5724696" y="2084248"/>
              <a:ext cx="60219" cy="261020"/>
              <a:chOff x="4060100" y="2419690"/>
              <a:chExt cx="116421" cy="504627"/>
            </a:xfrm>
            <a:solidFill>
              <a:schemeClr val="accent2"/>
            </a:solidFill>
          </p:grpSpPr>
          <p:grpSp>
            <p:nvGrpSpPr>
              <p:cNvPr id="1952" name="Group 1951"/>
              <p:cNvGrpSpPr/>
              <p:nvPr/>
            </p:nvGrpSpPr>
            <p:grpSpPr>
              <a:xfrm rot="10800000">
                <a:off x="4060100" y="2419690"/>
                <a:ext cx="106897" cy="245281"/>
                <a:chOff x="1884317" y="2577190"/>
                <a:chExt cx="129812" cy="341268"/>
              </a:xfrm>
              <a:grpFill/>
            </p:grpSpPr>
            <p:sp>
              <p:nvSpPr>
                <p:cNvPr id="195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59" name="Straight Connector 1958"/>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60" name="Straight Connector 1959"/>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61" name="Straight Connector 1960"/>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53" name="Group 1952"/>
              <p:cNvGrpSpPr/>
              <p:nvPr/>
            </p:nvGrpSpPr>
            <p:grpSpPr>
              <a:xfrm>
                <a:off x="4084516" y="2684555"/>
                <a:ext cx="92005" cy="239762"/>
                <a:chOff x="1899557" y="2577192"/>
                <a:chExt cx="114300" cy="341268"/>
              </a:xfrm>
              <a:grpFill/>
            </p:grpSpPr>
            <p:sp>
              <p:nvSpPr>
                <p:cNvPr id="1954" name="Rounded Rectangle 195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955" name="Straight Connector 1954"/>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56" name="Straight Connector 1955"/>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57" name="Straight Connector 1956"/>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898" name="Group 1897"/>
            <p:cNvGrpSpPr/>
            <p:nvPr/>
          </p:nvGrpSpPr>
          <p:grpSpPr>
            <a:xfrm>
              <a:off x="5969225" y="2116916"/>
              <a:ext cx="68617" cy="228352"/>
              <a:chOff x="4676364" y="2482847"/>
              <a:chExt cx="132657" cy="441470"/>
            </a:xfrm>
            <a:solidFill>
              <a:schemeClr val="accent2"/>
            </a:solidFill>
          </p:grpSpPr>
          <p:grpSp>
            <p:nvGrpSpPr>
              <p:cNvPr id="1916" name="Group 1915"/>
              <p:cNvGrpSpPr/>
              <p:nvPr/>
            </p:nvGrpSpPr>
            <p:grpSpPr>
              <a:xfrm>
                <a:off x="4715393" y="2684555"/>
                <a:ext cx="93628" cy="239762"/>
                <a:chOff x="4648678" y="2697208"/>
                <a:chExt cx="93628" cy="239762"/>
              </a:xfrm>
              <a:grpFill/>
            </p:grpSpPr>
            <p:sp>
              <p:nvSpPr>
                <p:cNvPr id="1923" name="Rounded Rectangle 1922"/>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24" name="Group 1923"/>
                <p:cNvGrpSpPr/>
                <p:nvPr/>
              </p:nvGrpSpPr>
              <p:grpSpPr>
                <a:xfrm>
                  <a:off x="4648678" y="2803019"/>
                  <a:ext cx="93628" cy="38099"/>
                  <a:chOff x="1907858" y="2960510"/>
                  <a:chExt cx="114300" cy="39832"/>
                </a:xfrm>
                <a:grpFill/>
              </p:grpSpPr>
              <p:cxnSp>
                <p:nvCxnSpPr>
                  <p:cNvPr id="1929" name="Straight Connector 1928"/>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30" name="Straight Connector 1929"/>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31" name="Straight Connector 1930"/>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925" name="Group 1924"/>
                <p:cNvGrpSpPr/>
                <p:nvPr/>
              </p:nvGrpSpPr>
              <p:grpSpPr>
                <a:xfrm>
                  <a:off x="4648678" y="2856009"/>
                  <a:ext cx="93628" cy="38099"/>
                  <a:chOff x="1907858" y="2960510"/>
                  <a:chExt cx="114300" cy="39832"/>
                </a:xfrm>
                <a:grpFill/>
              </p:grpSpPr>
              <p:cxnSp>
                <p:nvCxnSpPr>
                  <p:cNvPr id="1926" name="Straight Connector 1925"/>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7" name="Straight Connector 1926"/>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8" name="Straight Connector 1927"/>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917" name="Group 1916"/>
              <p:cNvGrpSpPr/>
              <p:nvPr/>
            </p:nvGrpSpPr>
            <p:grpSpPr>
              <a:xfrm>
                <a:off x="4676364" y="2482847"/>
                <a:ext cx="122203" cy="205147"/>
                <a:chOff x="4676364" y="2482847"/>
                <a:chExt cx="122203" cy="205147"/>
              </a:xfrm>
              <a:grpFill/>
            </p:grpSpPr>
            <p:sp>
              <p:nvSpPr>
                <p:cNvPr id="1918" name="Freeform 1917"/>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919" name="Group 1918"/>
                <p:cNvGrpSpPr/>
                <p:nvPr/>
              </p:nvGrpSpPr>
              <p:grpSpPr>
                <a:xfrm>
                  <a:off x="4689095" y="2536864"/>
                  <a:ext cx="75310" cy="28574"/>
                  <a:chOff x="2756806" y="2877272"/>
                  <a:chExt cx="114300" cy="17262"/>
                </a:xfrm>
                <a:grpFill/>
              </p:grpSpPr>
              <p:cxnSp>
                <p:nvCxnSpPr>
                  <p:cNvPr id="1920" name="Straight Connector 1919"/>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1" name="Straight Connector 1920"/>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922" name="Straight Connector 192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867" name="Group 1866"/>
            <p:cNvGrpSpPr/>
            <p:nvPr/>
          </p:nvGrpSpPr>
          <p:grpSpPr>
            <a:xfrm>
              <a:off x="6213429" y="2085157"/>
              <a:ext cx="77668" cy="260111"/>
              <a:chOff x="5287508" y="2421447"/>
              <a:chExt cx="150154" cy="502870"/>
            </a:xfrm>
            <a:solidFill>
              <a:schemeClr val="accent2"/>
            </a:solidFill>
          </p:grpSpPr>
          <p:grpSp>
            <p:nvGrpSpPr>
              <p:cNvPr id="1880" name="Group 1879"/>
              <p:cNvGrpSpPr/>
              <p:nvPr/>
            </p:nvGrpSpPr>
            <p:grpSpPr>
              <a:xfrm>
                <a:off x="5287508" y="2421447"/>
                <a:ext cx="111047" cy="245281"/>
                <a:chOff x="5466410" y="2421447"/>
                <a:chExt cx="111047" cy="245281"/>
              </a:xfrm>
              <a:grpFill/>
            </p:grpSpPr>
            <p:sp>
              <p:nvSpPr>
                <p:cNvPr id="1890"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91" name="Straight Connector 1890"/>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2" name="Straight Connector 1891"/>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3" name="Straight Connector 1892"/>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894" name="Group 1893"/>
                <p:cNvGrpSpPr/>
                <p:nvPr/>
              </p:nvGrpSpPr>
              <p:grpSpPr>
                <a:xfrm>
                  <a:off x="5466410" y="2483930"/>
                  <a:ext cx="100469" cy="28574"/>
                  <a:chOff x="2756806" y="2877272"/>
                  <a:chExt cx="114300" cy="17262"/>
                </a:xfrm>
                <a:grpFill/>
              </p:grpSpPr>
              <p:cxnSp>
                <p:nvCxnSpPr>
                  <p:cNvPr id="1895" name="Straight Connector 1894"/>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6" name="Straight Connector 1895"/>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97" name="Straight Connector 18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881" name="Group 1880"/>
              <p:cNvGrpSpPr/>
              <p:nvPr/>
            </p:nvGrpSpPr>
            <p:grpSpPr>
              <a:xfrm>
                <a:off x="5327817" y="2679036"/>
                <a:ext cx="109845" cy="245281"/>
                <a:chOff x="5506719" y="2666728"/>
                <a:chExt cx="109845" cy="245281"/>
              </a:xfrm>
              <a:grpFill/>
            </p:grpSpPr>
            <p:sp>
              <p:nvSpPr>
                <p:cNvPr id="188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83" name="Straight Connector 1882"/>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4" name="Straight Connector 1883"/>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5" name="Straight Connector 1884"/>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886" name="Group 1885"/>
                <p:cNvGrpSpPr/>
                <p:nvPr/>
              </p:nvGrpSpPr>
              <p:grpSpPr>
                <a:xfrm>
                  <a:off x="5516095" y="2821226"/>
                  <a:ext cx="100469" cy="28574"/>
                  <a:chOff x="2756806" y="2877272"/>
                  <a:chExt cx="114300" cy="17262"/>
                </a:xfrm>
                <a:grpFill/>
              </p:grpSpPr>
              <p:cxnSp>
                <p:nvCxnSpPr>
                  <p:cNvPr id="1887" name="Straight Connector 1886"/>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8" name="Straight Connector 1887"/>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89" name="Straight Connector 188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832" name="Group 1831"/>
            <p:cNvGrpSpPr/>
            <p:nvPr/>
          </p:nvGrpSpPr>
          <p:grpSpPr>
            <a:xfrm>
              <a:off x="4984667" y="2007213"/>
              <a:ext cx="59123" cy="338055"/>
              <a:chOff x="2137682" y="2270759"/>
              <a:chExt cx="114300" cy="653558"/>
            </a:xfrm>
            <a:solidFill>
              <a:schemeClr val="accent2"/>
            </a:solidFill>
          </p:grpSpPr>
          <p:grpSp>
            <p:nvGrpSpPr>
              <p:cNvPr id="1854" name="Group 1853"/>
              <p:cNvGrpSpPr/>
              <p:nvPr/>
            </p:nvGrpSpPr>
            <p:grpSpPr>
              <a:xfrm>
                <a:off x="2137682" y="2583049"/>
                <a:ext cx="114300" cy="341268"/>
                <a:chOff x="1899557" y="2577192"/>
                <a:chExt cx="114300" cy="341268"/>
              </a:xfrm>
              <a:grpFill/>
            </p:grpSpPr>
            <p:sp>
              <p:nvSpPr>
                <p:cNvPr id="1860" name="Rounded Rectangle 1859"/>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61" name="Straight Connector 1860"/>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2" name="Straight Connector 1861"/>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3" name="Straight Connector 1862"/>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864" name="Straight Connector 186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5" name="Straight Connector 186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66" name="Straight Connector 186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855" name="Group 1854"/>
              <p:cNvGrpSpPr/>
              <p:nvPr/>
            </p:nvGrpSpPr>
            <p:grpSpPr>
              <a:xfrm rot="10800000">
                <a:off x="2137682" y="2270759"/>
                <a:ext cx="114300" cy="297861"/>
                <a:chOff x="1899557" y="2577192"/>
                <a:chExt cx="114300" cy="341268"/>
              </a:xfrm>
              <a:grpFill/>
            </p:grpSpPr>
            <p:sp>
              <p:nvSpPr>
                <p:cNvPr id="1856" name="Rounded Rectangle 185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57" name="Straight Connector 185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58" name="Straight Connector 185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59" name="Straight Connector 185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804" name="Group 1803"/>
            <p:cNvGrpSpPr/>
            <p:nvPr/>
          </p:nvGrpSpPr>
          <p:grpSpPr>
            <a:xfrm>
              <a:off x="5220560" y="2007214"/>
              <a:ext cx="71087" cy="338054"/>
              <a:chOff x="2722245" y="2270761"/>
              <a:chExt cx="137432" cy="653556"/>
            </a:xfrm>
            <a:solidFill>
              <a:schemeClr val="accent2"/>
            </a:solidFill>
          </p:grpSpPr>
          <p:grpSp>
            <p:nvGrpSpPr>
              <p:cNvPr id="1819" name="Group 1818"/>
              <p:cNvGrpSpPr/>
              <p:nvPr/>
            </p:nvGrpSpPr>
            <p:grpSpPr>
              <a:xfrm>
                <a:off x="2745376" y="2583049"/>
                <a:ext cx="114301" cy="341268"/>
                <a:chOff x="1899556" y="2577192"/>
                <a:chExt cx="114301" cy="341268"/>
              </a:xfrm>
              <a:grpFill/>
            </p:grpSpPr>
            <p:sp>
              <p:nvSpPr>
                <p:cNvPr id="1825" name="Rounded Rectangle 1824"/>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26" name="Straight Connector 1825"/>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7" name="Straight Connector 1826"/>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8" name="Straight Connector 1827"/>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829" name="Straight Connector 1828"/>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30" name="Straight Connector 1829"/>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31" name="Straight Connector 1830"/>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820" name="Group 1819"/>
              <p:cNvGrpSpPr/>
              <p:nvPr/>
            </p:nvGrpSpPr>
            <p:grpSpPr>
              <a:xfrm rot="10800000">
                <a:off x="2722245" y="2270761"/>
                <a:ext cx="129812" cy="297861"/>
                <a:chOff x="1884317" y="2577190"/>
                <a:chExt cx="129812" cy="341268"/>
              </a:xfrm>
              <a:grpFill/>
            </p:grpSpPr>
            <p:sp>
              <p:nvSpPr>
                <p:cNvPr id="1821"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822" name="Straight Connector 1821"/>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3" name="Straight Connector 1822"/>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24" name="Straight Connector 1823"/>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70" name="Group 1769"/>
            <p:cNvGrpSpPr/>
            <p:nvPr/>
          </p:nvGrpSpPr>
          <p:grpSpPr>
            <a:xfrm>
              <a:off x="5467772" y="2034804"/>
              <a:ext cx="72073" cy="310465"/>
              <a:chOff x="3360204" y="2324100"/>
              <a:chExt cx="139337" cy="600217"/>
            </a:xfrm>
            <a:solidFill>
              <a:schemeClr val="accent2"/>
            </a:solidFill>
          </p:grpSpPr>
          <p:grpSp>
            <p:nvGrpSpPr>
              <p:cNvPr id="1785" name="Group 1784"/>
              <p:cNvGrpSpPr/>
              <p:nvPr/>
            </p:nvGrpSpPr>
            <p:grpSpPr>
              <a:xfrm>
                <a:off x="3360204" y="2575442"/>
                <a:ext cx="138626" cy="348875"/>
                <a:chOff x="3360204" y="2569615"/>
                <a:chExt cx="138626" cy="348875"/>
              </a:xfrm>
              <a:grpFill/>
            </p:grpSpPr>
            <p:sp>
              <p:nvSpPr>
                <p:cNvPr id="1791" name="Freeform 1790"/>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92" name="Group 1791"/>
                <p:cNvGrpSpPr/>
                <p:nvPr/>
              </p:nvGrpSpPr>
              <p:grpSpPr>
                <a:xfrm>
                  <a:off x="3360204" y="2812190"/>
                  <a:ext cx="114300" cy="27621"/>
                  <a:chOff x="2756806" y="2871517"/>
                  <a:chExt cx="114300" cy="27621"/>
                </a:xfrm>
                <a:grpFill/>
              </p:grpSpPr>
              <p:cxnSp>
                <p:nvCxnSpPr>
                  <p:cNvPr id="1801" name="Straight Connector 1800"/>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2" name="Straight Connector 1801"/>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3" name="Straight Connector 1802"/>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93" name="Group 1792"/>
                <p:cNvGrpSpPr/>
                <p:nvPr/>
              </p:nvGrpSpPr>
              <p:grpSpPr>
                <a:xfrm>
                  <a:off x="3360204" y="2761133"/>
                  <a:ext cx="114300" cy="27621"/>
                  <a:chOff x="2756806" y="2871517"/>
                  <a:chExt cx="114300" cy="27621"/>
                </a:xfrm>
                <a:grpFill/>
              </p:grpSpPr>
              <p:cxnSp>
                <p:nvCxnSpPr>
                  <p:cNvPr id="1798" name="Straight Connector 1797"/>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9" name="Straight Connector 1798"/>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800" name="Straight Connector 1799"/>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94" name="Group 1793"/>
                <p:cNvGrpSpPr/>
                <p:nvPr/>
              </p:nvGrpSpPr>
              <p:grpSpPr>
                <a:xfrm>
                  <a:off x="3384530" y="2669587"/>
                  <a:ext cx="114300" cy="27621"/>
                  <a:chOff x="2756806" y="2871517"/>
                  <a:chExt cx="114300" cy="27621"/>
                </a:xfrm>
                <a:grpFill/>
              </p:grpSpPr>
              <p:cxnSp>
                <p:nvCxnSpPr>
                  <p:cNvPr id="1795" name="Straight Connector 1794"/>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6" name="Straight Connector 1795"/>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7" name="Straight Connector 17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86" name="Group 1785"/>
              <p:cNvGrpSpPr/>
              <p:nvPr/>
            </p:nvGrpSpPr>
            <p:grpSpPr>
              <a:xfrm>
                <a:off x="3385241" y="2324100"/>
                <a:ext cx="114300" cy="236220"/>
                <a:chOff x="3488111" y="2324100"/>
                <a:chExt cx="114300" cy="236220"/>
              </a:xfrm>
              <a:grpFill/>
            </p:grpSpPr>
            <p:sp>
              <p:nvSpPr>
                <p:cNvPr id="1787" name="Rounded Rectangle 1786"/>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88" name="Straight Connector 1787"/>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89" name="Straight Connector 1788"/>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90" name="Straight Connector 1789"/>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 name="Group 3"/>
          <p:cNvGrpSpPr/>
          <p:nvPr/>
        </p:nvGrpSpPr>
        <p:grpSpPr>
          <a:xfrm>
            <a:off x="1714838" y="2006349"/>
            <a:ext cx="1306430" cy="338056"/>
            <a:chOff x="1714838" y="2006349"/>
            <a:chExt cx="1306430" cy="338056"/>
          </a:xfrm>
        </p:grpSpPr>
        <p:grpSp>
          <p:nvGrpSpPr>
            <p:cNvPr id="589" name="Group 588"/>
            <p:cNvGrpSpPr/>
            <p:nvPr/>
          </p:nvGrpSpPr>
          <p:grpSpPr>
            <a:xfrm>
              <a:off x="2454867" y="2083384"/>
              <a:ext cx="60219" cy="261020"/>
              <a:chOff x="4060100" y="2419690"/>
              <a:chExt cx="116421" cy="504627"/>
            </a:xfrm>
          </p:grpSpPr>
          <p:grpSp>
            <p:nvGrpSpPr>
              <p:cNvPr id="623" name="Group 622"/>
              <p:cNvGrpSpPr/>
              <p:nvPr/>
            </p:nvGrpSpPr>
            <p:grpSpPr>
              <a:xfrm rot="10800000">
                <a:off x="4060100" y="2419690"/>
                <a:ext cx="106897" cy="245281"/>
                <a:chOff x="1884317" y="2577190"/>
                <a:chExt cx="129812" cy="341268"/>
              </a:xfrm>
            </p:grpSpPr>
            <p:sp>
              <p:nvSpPr>
                <p:cNvPr id="629"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30" name="Straight Connector 629"/>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624" name="Group 623"/>
              <p:cNvGrpSpPr/>
              <p:nvPr/>
            </p:nvGrpSpPr>
            <p:grpSpPr>
              <a:xfrm>
                <a:off x="4084516" y="2684555"/>
                <a:ext cx="92005" cy="239762"/>
                <a:chOff x="1899557" y="2577192"/>
                <a:chExt cx="114300" cy="341268"/>
              </a:xfrm>
            </p:grpSpPr>
            <p:sp>
              <p:nvSpPr>
                <p:cNvPr id="625" name="Rounded Rectangle 624"/>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26" name="Straight Connector 62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41" name="Group 540"/>
            <p:cNvGrpSpPr/>
            <p:nvPr/>
          </p:nvGrpSpPr>
          <p:grpSpPr>
            <a:xfrm>
              <a:off x="2699396" y="2116052"/>
              <a:ext cx="68617" cy="228352"/>
              <a:chOff x="4676364" y="2482847"/>
              <a:chExt cx="132657" cy="441470"/>
            </a:xfrm>
          </p:grpSpPr>
          <p:grpSp>
            <p:nvGrpSpPr>
              <p:cNvPr id="573" name="Group 572"/>
              <p:cNvGrpSpPr/>
              <p:nvPr/>
            </p:nvGrpSpPr>
            <p:grpSpPr>
              <a:xfrm>
                <a:off x="4715393" y="2684555"/>
                <a:ext cx="93628" cy="239762"/>
                <a:chOff x="4648678" y="2697208"/>
                <a:chExt cx="93628" cy="239762"/>
              </a:xfrm>
            </p:grpSpPr>
            <p:sp>
              <p:nvSpPr>
                <p:cNvPr id="580" name="Rounded Rectangle 579"/>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1" name="Group 580"/>
                <p:cNvGrpSpPr/>
                <p:nvPr/>
              </p:nvGrpSpPr>
              <p:grpSpPr>
                <a:xfrm>
                  <a:off x="4648678" y="2803019"/>
                  <a:ext cx="93628" cy="38099"/>
                  <a:chOff x="1907858" y="2960510"/>
                  <a:chExt cx="114300" cy="39832"/>
                </a:xfrm>
              </p:grpSpPr>
              <p:cxnSp>
                <p:nvCxnSpPr>
                  <p:cNvPr id="586" name="Straight Connector 585"/>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8" name="Straight Connector 587"/>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2" name="Group 581"/>
                <p:cNvGrpSpPr/>
                <p:nvPr/>
              </p:nvGrpSpPr>
              <p:grpSpPr>
                <a:xfrm>
                  <a:off x="4648678" y="2856009"/>
                  <a:ext cx="93628" cy="38099"/>
                  <a:chOff x="1907858" y="2960510"/>
                  <a:chExt cx="114300" cy="39832"/>
                </a:xfrm>
              </p:grpSpPr>
              <p:cxnSp>
                <p:nvCxnSpPr>
                  <p:cNvPr id="583" name="Straight Connector 58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85" name="Straight Connector 58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74" name="Group 573"/>
              <p:cNvGrpSpPr/>
              <p:nvPr/>
            </p:nvGrpSpPr>
            <p:grpSpPr>
              <a:xfrm>
                <a:off x="4676364" y="2482847"/>
                <a:ext cx="122203" cy="205147"/>
                <a:chOff x="4676364" y="2482847"/>
                <a:chExt cx="122203" cy="205147"/>
              </a:xfrm>
            </p:grpSpPr>
            <p:sp>
              <p:nvSpPr>
                <p:cNvPr id="575" name="Freeform 574"/>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76" name="Group 575"/>
                <p:cNvGrpSpPr/>
                <p:nvPr/>
              </p:nvGrpSpPr>
              <p:grpSpPr>
                <a:xfrm>
                  <a:off x="4689095" y="2536864"/>
                  <a:ext cx="75310" cy="28574"/>
                  <a:chOff x="2756806" y="2877272"/>
                  <a:chExt cx="114300" cy="17262"/>
                </a:xfrm>
              </p:grpSpPr>
              <p:cxnSp>
                <p:nvCxnSpPr>
                  <p:cNvPr id="577" name="Straight Connector 576"/>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91" name="Group 490"/>
            <p:cNvGrpSpPr/>
            <p:nvPr/>
          </p:nvGrpSpPr>
          <p:grpSpPr>
            <a:xfrm>
              <a:off x="2943600" y="2084293"/>
              <a:ext cx="77668" cy="260111"/>
              <a:chOff x="5287508" y="2421447"/>
              <a:chExt cx="150154" cy="502870"/>
            </a:xfrm>
          </p:grpSpPr>
          <p:grpSp>
            <p:nvGrpSpPr>
              <p:cNvPr id="523" name="Group 522"/>
              <p:cNvGrpSpPr/>
              <p:nvPr/>
            </p:nvGrpSpPr>
            <p:grpSpPr>
              <a:xfrm>
                <a:off x="5287508" y="2421447"/>
                <a:ext cx="111047" cy="245281"/>
                <a:chOff x="5466410" y="2421447"/>
                <a:chExt cx="111047" cy="245281"/>
              </a:xfrm>
            </p:grpSpPr>
            <p:sp>
              <p:nvSpPr>
                <p:cNvPr id="533"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34" name="Straight Connector 533"/>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37" name="Group 536"/>
                <p:cNvGrpSpPr/>
                <p:nvPr/>
              </p:nvGrpSpPr>
              <p:grpSpPr>
                <a:xfrm>
                  <a:off x="5466410" y="2483930"/>
                  <a:ext cx="100469" cy="28574"/>
                  <a:chOff x="2756806" y="2877272"/>
                  <a:chExt cx="114300" cy="17262"/>
                </a:xfrm>
              </p:grpSpPr>
              <p:cxnSp>
                <p:nvCxnSpPr>
                  <p:cNvPr id="538" name="Straight Connector 537"/>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9" name="Straight Connector 538"/>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40" name="Straight Connector 53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524" name="Group 523"/>
              <p:cNvGrpSpPr/>
              <p:nvPr/>
            </p:nvGrpSpPr>
            <p:grpSpPr>
              <a:xfrm>
                <a:off x="5327817" y="2679036"/>
                <a:ext cx="109845" cy="245281"/>
                <a:chOff x="5506719" y="2666728"/>
                <a:chExt cx="109845" cy="245281"/>
              </a:xfrm>
            </p:grpSpPr>
            <p:sp>
              <p:nvSpPr>
                <p:cNvPr id="525"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26" name="Straight Connector 525"/>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529" name="Group 528"/>
                <p:cNvGrpSpPr/>
                <p:nvPr/>
              </p:nvGrpSpPr>
              <p:grpSpPr>
                <a:xfrm>
                  <a:off x="5516095" y="2821226"/>
                  <a:ext cx="100469" cy="28574"/>
                  <a:chOff x="2756806" y="2877272"/>
                  <a:chExt cx="114300" cy="17262"/>
                </a:xfrm>
              </p:grpSpPr>
              <p:cxnSp>
                <p:nvCxnSpPr>
                  <p:cNvPr id="530" name="Straight Connector 529"/>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446" name="Group 445"/>
            <p:cNvGrpSpPr/>
            <p:nvPr/>
          </p:nvGrpSpPr>
          <p:grpSpPr>
            <a:xfrm>
              <a:off x="1714838" y="2006349"/>
              <a:ext cx="59123" cy="338055"/>
              <a:chOff x="2137682" y="2270759"/>
              <a:chExt cx="114300" cy="653558"/>
            </a:xfrm>
          </p:grpSpPr>
          <p:grpSp>
            <p:nvGrpSpPr>
              <p:cNvPr id="478" name="Group 477"/>
              <p:cNvGrpSpPr/>
              <p:nvPr/>
            </p:nvGrpSpPr>
            <p:grpSpPr>
              <a:xfrm>
                <a:off x="2137682" y="2583049"/>
                <a:ext cx="114300" cy="341268"/>
                <a:chOff x="1899557" y="2577192"/>
                <a:chExt cx="114300" cy="341268"/>
              </a:xfrm>
            </p:grpSpPr>
            <p:sp>
              <p:nvSpPr>
                <p:cNvPr id="484" name="Rounded Rectangle 4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5" name="Straight Connector 484"/>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rot="10800000">
                <a:off x="2137682" y="2270759"/>
                <a:ext cx="114300" cy="297861"/>
                <a:chOff x="1899557" y="2577192"/>
                <a:chExt cx="114300" cy="341268"/>
              </a:xfrm>
            </p:grpSpPr>
            <p:sp>
              <p:nvSpPr>
                <p:cNvPr id="480" name="Rounded Rectangle 479"/>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81" name="Straight Connector 480"/>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401" name="Group 400"/>
            <p:cNvGrpSpPr/>
            <p:nvPr/>
          </p:nvGrpSpPr>
          <p:grpSpPr>
            <a:xfrm>
              <a:off x="1950731" y="2006350"/>
              <a:ext cx="71087" cy="338054"/>
              <a:chOff x="2722245" y="2270761"/>
              <a:chExt cx="137432" cy="653556"/>
            </a:xfrm>
          </p:grpSpPr>
          <p:grpSp>
            <p:nvGrpSpPr>
              <p:cNvPr id="433" name="Group 432"/>
              <p:cNvGrpSpPr/>
              <p:nvPr/>
            </p:nvGrpSpPr>
            <p:grpSpPr>
              <a:xfrm>
                <a:off x="2745376" y="2583049"/>
                <a:ext cx="114301" cy="341268"/>
                <a:chOff x="1899556" y="2577192"/>
                <a:chExt cx="114301" cy="341268"/>
              </a:xfrm>
            </p:grpSpPr>
            <p:sp>
              <p:nvSpPr>
                <p:cNvPr id="439" name="Rounded Rectangle 43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40" name="Straight Connector 439"/>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434" name="Group 433"/>
              <p:cNvGrpSpPr/>
              <p:nvPr/>
            </p:nvGrpSpPr>
            <p:grpSpPr>
              <a:xfrm rot="10800000">
                <a:off x="2722245" y="2270761"/>
                <a:ext cx="129812" cy="297861"/>
                <a:chOff x="1884317" y="2577190"/>
                <a:chExt cx="129812" cy="341268"/>
              </a:xfrm>
            </p:grpSpPr>
            <p:sp>
              <p:nvSpPr>
                <p:cNvPr id="435"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36" name="Straight Connector 435"/>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8" name="Straight Connector 437"/>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48" name="Group 347"/>
            <p:cNvGrpSpPr/>
            <p:nvPr/>
          </p:nvGrpSpPr>
          <p:grpSpPr>
            <a:xfrm>
              <a:off x="2197943" y="2033940"/>
              <a:ext cx="72073" cy="310465"/>
              <a:chOff x="3360204" y="2324100"/>
              <a:chExt cx="139337" cy="600217"/>
            </a:xfrm>
          </p:grpSpPr>
          <p:grpSp>
            <p:nvGrpSpPr>
              <p:cNvPr id="382" name="Group 381"/>
              <p:cNvGrpSpPr/>
              <p:nvPr/>
            </p:nvGrpSpPr>
            <p:grpSpPr>
              <a:xfrm>
                <a:off x="3360204" y="2575442"/>
                <a:ext cx="138626" cy="348875"/>
                <a:chOff x="3360204" y="2569615"/>
                <a:chExt cx="138626" cy="348875"/>
              </a:xfrm>
            </p:grpSpPr>
            <p:sp>
              <p:nvSpPr>
                <p:cNvPr id="388" name="Freeform 387"/>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89" name="Group 388"/>
                <p:cNvGrpSpPr/>
                <p:nvPr/>
              </p:nvGrpSpPr>
              <p:grpSpPr>
                <a:xfrm>
                  <a:off x="3360204" y="2812190"/>
                  <a:ext cx="114300" cy="27621"/>
                  <a:chOff x="2756806" y="2871517"/>
                  <a:chExt cx="114300" cy="27621"/>
                </a:xfrm>
              </p:grpSpPr>
              <p:cxnSp>
                <p:nvCxnSpPr>
                  <p:cNvPr id="398" name="Straight Connector 397"/>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9" name="Straight Connector 398"/>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0" name="Group 389"/>
                <p:cNvGrpSpPr/>
                <p:nvPr/>
              </p:nvGrpSpPr>
              <p:grpSpPr>
                <a:xfrm>
                  <a:off x="3360204" y="2761133"/>
                  <a:ext cx="114300" cy="27621"/>
                  <a:chOff x="2756806" y="2871517"/>
                  <a:chExt cx="114300" cy="27621"/>
                </a:xfrm>
              </p:grpSpPr>
              <p:cxnSp>
                <p:nvCxnSpPr>
                  <p:cNvPr id="395" name="Straight Connector 39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91" name="Group 390"/>
                <p:cNvGrpSpPr/>
                <p:nvPr/>
              </p:nvGrpSpPr>
              <p:grpSpPr>
                <a:xfrm>
                  <a:off x="3384530" y="2669587"/>
                  <a:ext cx="114300" cy="27621"/>
                  <a:chOff x="2756806" y="2871517"/>
                  <a:chExt cx="114300" cy="27621"/>
                </a:xfrm>
              </p:grpSpPr>
              <p:cxnSp>
                <p:nvCxnSpPr>
                  <p:cNvPr id="392" name="Straight Connector 391"/>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83" name="Group 382"/>
              <p:cNvGrpSpPr/>
              <p:nvPr/>
            </p:nvGrpSpPr>
            <p:grpSpPr>
              <a:xfrm>
                <a:off x="3385241" y="2324100"/>
                <a:ext cx="114300" cy="236220"/>
                <a:chOff x="3488111" y="2324100"/>
                <a:chExt cx="114300" cy="236220"/>
              </a:xfrm>
            </p:grpSpPr>
            <p:sp>
              <p:nvSpPr>
                <p:cNvPr id="384" name="Rounded Rectangle 383"/>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5" name="Straight Connector 384"/>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 name="Group 2"/>
          <p:cNvGrpSpPr/>
          <p:nvPr/>
        </p:nvGrpSpPr>
        <p:grpSpPr>
          <a:xfrm>
            <a:off x="1631359" y="2006349"/>
            <a:ext cx="1306430" cy="338056"/>
            <a:chOff x="1631359" y="2006349"/>
            <a:chExt cx="1306430" cy="338056"/>
          </a:xfrm>
        </p:grpSpPr>
        <p:grpSp>
          <p:nvGrpSpPr>
            <p:cNvPr id="319" name="Group 318"/>
            <p:cNvGrpSpPr/>
            <p:nvPr/>
          </p:nvGrpSpPr>
          <p:grpSpPr>
            <a:xfrm>
              <a:off x="2371388" y="2083384"/>
              <a:ext cx="60219" cy="261020"/>
              <a:chOff x="4060100" y="2419690"/>
              <a:chExt cx="116421" cy="504627"/>
            </a:xfrm>
          </p:grpSpPr>
          <p:grpSp>
            <p:nvGrpSpPr>
              <p:cNvPr id="66" name="Group 65"/>
              <p:cNvGrpSpPr/>
              <p:nvPr/>
            </p:nvGrpSpPr>
            <p:grpSpPr>
              <a:xfrm rot="10800000">
                <a:off x="4060100" y="2419690"/>
                <a:ext cx="106897" cy="245281"/>
                <a:chOff x="1884317" y="2577190"/>
                <a:chExt cx="129812" cy="341268"/>
              </a:xfrm>
            </p:grpSpPr>
            <p:sp>
              <p:nvSpPr>
                <p:cNvPr id="6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68" name="Straight Connector 6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4084516" y="2684555"/>
                <a:ext cx="92005" cy="239762"/>
                <a:chOff x="1899557" y="2577192"/>
                <a:chExt cx="114300" cy="341268"/>
              </a:xfrm>
            </p:grpSpPr>
            <p:sp>
              <p:nvSpPr>
                <p:cNvPr id="84" name="Rounded Rectangle 83"/>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Connector 8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20" name="Group 319"/>
            <p:cNvGrpSpPr/>
            <p:nvPr/>
          </p:nvGrpSpPr>
          <p:grpSpPr>
            <a:xfrm>
              <a:off x="2615917" y="2116052"/>
              <a:ext cx="68617" cy="228352"/>
              <a:chOff x="4676364" y="2482847"/>
              <a:chExt cx="132657" cy="441470"/>
            </a:xfrm>
          </p:grpSpPr>
          <p:grpSp>
            <p:nvGrpSpPr>
              <p:cNvPr id="102" name="Group 101"/>
              <p:cNvGrpSpPr/>
              <p:nvPr/>
            </p:nvGrpSpPr>
            <p:grpSpPr>
              <a:xfrm>
                <a:off x="4715393" y="2684555"/>
                <a:ext cx="93628" cy="239762"/>
                <a:chOff x="4648678" y="2697208"/>
                <a:chExt cx="93628" cy="239762"/>
              </a:xfrm>
            </p:grpSpPr>
            <p:sp>
              <p:nvSpPr>
                <p:cNvPr id="89" name="Rounded Rectangle 88"/>
                <p:cNvSpPr/>
                <p:nvPr/>
              </p:nvSpPr>
              <p:spPr>
                <a:xfrm>
                  <a:off x="4650301" y="2697208"/>
                  <a:ext cx="92005" cy="239762"/>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6" name="Group 75"/>
                <p:cNvGrpSpPr/>
                <p:nvPr/>
              </p:nvGrpSpPr>
              <p:grpSpPr>
                <a:xfrm>
                  <a:off x="4648678" y="2803019"/>
                  <a:ext cx="93628" cy="38099"/>
                  <a:chOff x="1907858" y="2960510"/>
                  <a:chExt cx="114300" cy="39832"/>
                </a:xfrm>
              </p:grpSpPr>
              <p:cxnSp>
                <p:nvCxnSpPr>
                  <p:cNvPr id="73" name="Straight Connector 72"/>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98" name="Group 97"/>
                <p:cNvGrpSpPr/>
                <p:nvPr/>
              </p:nvGrpSpPr>
              <p:grpSpPr>
                <a:xfrm>
                  <a:off x="4648678" y="2856009"/>
                  <a:ext cx="93628" cy="38099"/>
                  <a:chOff x="1907858" y="2960510"/>
                  <a:chExt cx="114300" cy="39832"/>
                </a:xfrm>
              </p:grpSpPr>
              <p:cxnSp>
                <p:nvCxnSpPr>
                  <p:cNvPr id="99" name="Straight Connector 98"/>
                  <p:cNvCxnSpPr/>
                  <p:nvPr/>
                </p:nvCxnSpPr>
                <p:spPr>
                  <a:xfrm rot="10800000">
                    <a:off x="1907858" y="2960510"/>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10800000">
                    <a:off x="1907858" y="300034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10800000">
                    <a:off x="1914716" y="2979510"/>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08" name="Group 107"/>
              <p:cNvGrpSpPr/>
              <p:nvPr/>
            </p:nvGrpSpPr>
            <p:grpSpPr>
              <a:xfrm>
                <a:off x="4676364" y="2482847"/>
                <a:ext cx="122203" cy="205147"/>
                <a:chOff x="4676364" y="2482847"/>
                <a:chExt cx="122203" cy="205147"/>
              </a:xfrm>
            </p:grpSpPr>
            <p:sp>
              <p:nvSpPr>
                <p:cNvPr id="103" name="Freeform 102"/>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04" name="Group 103"/>
                <p:cNvGrpSpPr/>
                <p:nvPr/>
              </p:nvGrpSpPr>
              <p:grpSpPr>
                <a:xfrm>
                  <a:off x="4689095" y="2536864"/>
                  <a:ext cx="75310" cy="28574"/>
                  <a:chOff x="2756806" y="2877272"/>
                  <a:chExt cx="114300" cy="17262"/>
                </a:xfrm>
              </p:grpSpPr>
              <p:cxnSp>
                <p:nvCxnSpPr>
                  <p:cNvPr id="105" name="Straight Connector 10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21" name="Group 320"/>
            <p:cNvGrpSpPr/>
            <p:nvPr/>
          </p:nvGrpSpPr>
          <p:grpSpPr>
            <a:xfrm>
              <a:off x="2860121" y="2084293"/>
              <a:ext cx="77668" cy="260111"/>
              <a:chOff x="5287508" y="2421447"/>
              <a:chExt cx="150154" cy="502870"/>
            </a:xfrm>
          </p:grpSpPr>
          <p:grpSp>
            <p:nvGrpSpPr>
              <p:cNvPr id="132" name="Group 131"/>
              <p:cNvGrpSpPr/>
              <p:nvPr/>
            </p:nvGrpSpPr>
            <p:grpSpPr>
              <a:xfrm>
                <a:off x="5287508" y="2421447"/>
                <a:ext cx="111047" cy="245281"/>
                <a:chOff x="5466410" y="2421447"/>
                <a:chExt cx="111047" cy="245281"/>
              </a:xfrm>
            </p:grpSpPr>
            <p:sp>
              <p:nvSpPr>
                <p:cNvPr id="115"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6" name="Straight Connector 115"/>
                <p:cNvCxnSpPr/>
                <p:nvPr/>
              </p:nvCxnSpPr>
              <p:spPr>
                <a:xfrm rot="10800000">
                  <a:off x="5470784" y="2555019"/>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10800000">
                  <a:off x="5470784" y="2594381"/>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a:off x="5476431" y="2575585"/>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4" name="Group 123"/>
                <p:cNvGrpSpPr/>
                <p:nvPr/>
              </p:nvGrpSpPr>
              <p:grpSpPr>
                <a:xfrm>
                  <a:off x="5466410" y="2483930"/>
                  <a:ext cx="100469" cy="28574"/>
                  <a:chOff x="2756806" y="2877272"/>
                  <a:chExt cx="114300" cy="17262"/>
                </a:xfrm>
              </p:grpSpPr>
              <p:cxnSp>
                <p:nvCxnSpPr>
                  <p:cNvPr id="125" name="Straight Connector 124"/>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3" name="Group 132"/>
              <p:cNvGrpSpPr/>
              <p:nvPr/>
            </p:nvGrpSpPr>
            <p:grpSpPr>
              <a:xfrm>
                <a:off x="5327817" y="2679036"/>
                <a:ext cx="109845" cy="245281"/>
                <a:chOff x="5506719" y="2666728"/>
                <a:chExt cx="109845" cy="245281"/>
              </a:xfrm>
            </p:grpSpPr>
            <p:sp>
              <p:nvSpPr>
                <p:cNvPr id="120"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21" name="Straight Connector 120"/>
                <p:cNvCxnSpPr/>
                <p:nvPr/>
              </p:nvCxnSpPr>
              <p:spPr>
                <a:xfrm>
                  <a:off x="5519269" y="2768912"/>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513554" y="2720025"/>
                  <a:ext cx="94123"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a:off x="5523011" y="2744536"/>
                  <a:ext cx="82828"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28" name="Group 127"/>
                <p:cNvGrpSpPr/>
                <p:nvPr/>
              </p:nvGrpSpPr>
              <p:grpSpPr>
                <a:xfrm>
                  <a:off x="5516095" y="2821226"/>
                  <a:ext cx="100469" cy="28574"/>
                  <a:chOff x="2756806" y="2877272"/>
                  <a:chExt cx="114300" cy="17262"/>
                </a:xfrm>
              </p:grpSpPr>
              <p:cxnSp>
                <p:nvCxnSpPr>
                  <p:cNvPr id="129" name="Straight Connector 128"/>
                  <p:cNvCxnSpPr/>
                  <p:nvPr/>
                </p:nvCxnSpPr>
                <p:spPr>
                  <a:xfrm>
                    <a:off x="2756806" y="289453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2756806" y="287727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316" name="Group 315"/>
            <p:cNvGrpSpPr/>
            <p:nvPr/>
          </p:nvGrpSpPr>
          <p:grpSpPr>
            <a:xfrm>
              <a:off x="1631359" y="2006349"/>
              <a:ext cx="59123" cy="338055"/>
              <a:chOff x="2137682" y="2270759"/>
              <a:chExt cx="114300" cy="653558"/>
            </a:xfrm>
          </p:grpSpPr>
          <p:grpSp>
            <p:nvGrpSpPr>
              <p:cNvPr id="19" name="Group 18"/>
              <p:cNvGrpSpPr/>
              <p:nvPr/>
            </p:nvGrpSpPr>
            <p:grpSpPr>
              <a:xfrm>
                <a:off x="2137682" y="2583049"/>
                <a:ext cx="114300" cy="341268"/>
                <a:chOff x="1899557" y="2577192"/>
                <a:chExt cx="114300" cy="341268"/>
              </a:xfrm>
            </p:grpSpPr>
            <p:sp>
              <p:nvSpPr>
                <p:cNvPr id="7" name="Rounded Rectangle 6"/>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p:cNvCxnSpPr/>
                <p:nvPr/>
              </p:nvCxnSpPr>
              <p:spPr>
                <a:xfrm>
                  <a:off x="1899557" y="27010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899557" y="266291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906415" y="2681968"/>
                  <a:ext cx="100584" cy="0"/>
                </a:xfrm>
                <a:prstGeom prst="line">
                  <a:avLst/>
                </a:prstGeom>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rot="10800000">
                <a:off x="2137682" y="2270759"/>
                <a:ext cx="114300" cy="297861"/>
                <a:chOff x="1899557" y="2577192"/>
                <a:chExt cx="114300" cy="341268"/>
              </a:xfrm>
            </p:grpSpPr>
            <p:sp>
              <p:nvSpPr>
                <p:cNvPr id="21" name="Rounded Rectangle 20"/>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5" name="Straight Connector 24"/>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899557" y="279150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1906415" y="2806746"/>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7" name="Group 316"/>
            <p:cNvGrpSpPr/>
            <p:nvPr/>
          </p:nvGrpSpPr>
          <p:grpSpPr>
            <a:xfrm>
              <a:off x="1867252" y="2006350"/>
              <a:ext cx="71087" cy="338054"/>
              <a:chOff x="2722245" y="2270761"/>
              <a:chExt cx="137432" cy="653556"/>
            </a:xfrm>
          </p:grpSpPr>
          <p:grpSp>
            <p:nvGrpSpPr>
              <p:cNvPr id="28" name="Group 27"/>
              <p:cNvGrpSpPr/>
              <p:nvPr/>
            </p:nvGrpSpPr>
            <p:grpSpPr>
              <a:xfrm>
                <a:off x="2745376" y="2583049"/>
                <a:ext cx="114301" cy="341268"/>
                <a:chOff x="1899556" y="2577192"/>
                <a:chExt cx="114301" cy="341268"/>
              </a:xfrm>
            </p:grpSpPr>
            <p:sp>
              <p:nvSpPr>
                <p:cNvPr id="29" name="Rounded Rectangle 28"/>
                <p:cNvSpPr/>
                <p:nvPr/>
              </p:nvSpPr>
              <p:spPr>
                <a:xfrm>
                  <a:off x="1899557" y="2577192"/>
                  <a:ext cx="114300" cy="341268"/>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3" name="Straight Connector 32"/>
                <p:cNvCxnSpPr/>
                <p:nvPr/>
              </p:nvCxnSpPr>
              <p:spPr>
                <a:xfrm>
                  <a:off x="1899557" y="2676252"/>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1899557" y="264863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906415" y="2663599"/>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1899556" y="275054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1899556" y="2722926"/>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906414" y="2737894"/>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rot="10800000">
                <a:off x="2722245" y="2270761"/>
                <a:ext cx="129812" cy="297861"/>
                <a:chOff x="1884317" y="2577190"/>
                <a:chExt cx="129812" cy="341268"/>
              </a:xfrm>
            </p:grpSpPr>
            <p:sp>
              <p:nvSpPr>
                <p:cNvPr id="3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p:cNvCxnSpPr/>
                <p:nvPr/>
              </p:nvCxnSpPr>
              <p:spPr>
                <a:xfrm>
                  <a:off x="1899557" y="2820081"/>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899557" y="2765315"/>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906415" y="2791467"/>
                  <a:ext cx="100584" cy="0"/>
                </a:xfrm>
                <a:prstGeom prst="line">
                  <a:avLst/>
                </a:prstGeom>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318" name="Group 317"/>
            <p:cNvGrpSpPr/>
            <p:nvPr/>
          </p:nvGrpSpPr>
          <p:grpSpPr>
            <a:xfrm>
              <a:off x="2114464" y="2033940"/>
              <a:ext cx="72073" cy="310465"/>
              <a:chOff x="3360204" y="2324100"/>
              <a:chExt cx="139337" cy="600217"/>
            </a:xfrm>
          </p:grpSpPr>
          <p:grpSp>
            <p:nvGrpSpPr>
              <p:cNvPr id="134" name="Group 133"/>
              <p:cNvGrpSpPr/>
              <p:nvPr/>
            </p:nvGrpSpPr>
            <p:grpSpPr>
              <a:xfrm>
                <a:off x="3360204" y="2575442"/>
                <a:ext cx="138626" cy="348875"/>
                <a:chOff x="3360204" y="2569615"/>
                <a:chExt cx="138626" cy="348875"/>
              </a:xfrm>
            </p:grpSpPr>
            <p:sp>
              <p:nvSpPr>
                <p:cNvPr id="44" name="Freeform 43"/>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3" name="Group 52"/>
                <p:cNvGrpSpPr/>
                <p:nvPr/>
              </p:nvGrpSpPr>
              <p:grpSpPr>
                <a:xfrm>
                  <a:off x="3360204" y="2812190"/>
                  <a:ext cx="114300" cy="27621"/>
                  <a:chOff x="2756806" y="2871517"/>
                  <a:chExt cx="114300" cy="27621"/>
                </a:xfrm>
              </p:grpSpPr>
              <p:cxnSp>
                <p:nvCxnSpPr>
                  <p:cNvPr id="50" name="Straight Connector 49"/>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3360204" y="2761133"/>
                  <a:ext cx="114300" cy="27621"/>
                  <a:chOff x="2756806" y="2871517"/>
                  <a:chExt cx="114300" cy="27621"/>
                </a:xfrm>
              </p:grpSpPr>
              <p:cxnSp>
                <p:nvCxnSpPr>
                  <p:cNvPr id="55" name="Straight Connector 54"/>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58" name="Group 57"/>
                <p:cNvGrpSpPr/>
                <p:nvPr/>
              </p:nvGrpSpPr>
              <p:grpSpPr>
                <a:xfrm>
                  <a:off x="3384530" y="2669587"/>
                  <a:ext cx="114300" cy="27621"/>
                  <a:chOff x="2756806" y="2871517"/>
                  <a:chExt cx="114300" cy="27621"/>
                </a:xfrm>
              </p:grpSpPr>
              <p:cxnSp>
                <p:nvCxnSpPr>
                  <p:cNvPr id="59" name="Straight Connector 58"/>
                  <p:cNvCxnSpPr/>
                  <p:nvPr/>
                </p:nvCxnSpPr>
                <p:spPr>
                  <a:xfrm>
                    <a:off x="2756806" y="2899138"/>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756806" y="2871517"/>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763664" y="288648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82" name="Group 81"/>
              <p:cNvGrpSpPr/>
              <p:nvPr/>
            </p:nvGrpSpPr>
            <p:grpSpPr>
              <a:xfrm>
                <a:off x="3385241" y="2324100"/>
                <a:ext cx="114300" cy="236220"/>
                <a:chOff x="3488111" y="2324100"/>
                <a:chExt cx="114300" cy="236220"/>
              </a:xfrm>
            </p:grpSpPr>
            <p:sp>
              <p:nvSpPr>
                <p:cNvPr id="78" name="Rounded Rectangle 77"/>
                <p:cNvSpPr/>
                <p:nvPr/>
              </p:nvSpPr>
              <p:spPr>
                <a:xfrm>
                  <a:off x="3488111" y="2324100"/>
                  <a:ext cx="114300" cy="236220"/>
                </a:xfrm>
                <a:prstGeom prst="roundRect">
                  <a:avLst>
                    <a:gd name="adj" fmla="val 50000"/>
                  </a:avLst>
                </a:prstGeom>
                <a:solidFill>
                  <a:srgbClr val="D2B870"/>
                </a:solid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9" name="Straight Connector 78"/>
                <p:cNvCxnSpPr/>
                <p:nvPr/>
              </p:nvCxnSpPr>
              <p:spPr>
                <a:xfrm>
                  <a:off x="3488111" y="248275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488111" y="2457814"/>
                  <a:ext cx="114300" cy="0"/>
                </a:xfrm>
                <a:prstGeom prst="line">
                  <a:avLst/>
                </a:prstGeom>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494969" y="2471115"/>
                  <a:ext cx="100584" cy="0"/>
                </a:xfrm>
                <a:prstGeom prst="line">
                  <a:avLst/>
                </a:prstGeom>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8" name="Group 7"/>
          <p:cNvGrpSpPr/>
          <p:nvPr/>
        </p:nvGrpSpPr>
        <p:grpSpPr>
          <a:xfrm>
            <a:off x="6296938" y="2007176"/>
            <a:ext cx="1306430" cy="338056"/>
            <a:chOff x="6296938" y="2007176"/>
            <a:chExt cx="1306430" cy="338056"/>
          </a:xfrm>
        </p:grpSpPr>
        <p:grpSp>
          <p:nvGrpSpPr>
            <p:cNvPr id="1532" name="Group 1531"/>
            <p:cNvGrpSpPr/>
            <p:nvPr/>
          </p:nvGrpSpPr>
          <p:grpSpPr>
            <a:xfrm>
              <a:off x="7036967" y="2084211"/>
              <a:ext cx="60219" cy="261020"/>
              <a:chOff x="4060100" y="2419690"/>
              <a:chExt cx="116421" cy="504627"/>
            </a:xfrm>
            <a:solidFill>
              <a:schemeClr val="accent2"/>
            </a:solidFill>
          </p:grpSpPr>
          <p:grpSp>
            <p:nvGrpSpPr>
              <p:cNvPr id="1552" name="Group 1551"/>
              <p:cNvGrpSpPr/>
              <p:nvPr/>
            </p:nvGrpSpPr>
            <p:grpSpPr>
              <a:xfrm rot="10800000">
                <a:off x="4060100" y="2419690"/>
                <a:ext cx="106897" cy="245281"/>
                <a:chOff x="1884317" y="2577190"/>
                <a:chExt cx="129812" cy="341268"/>
              </a:xfrm>
              <a:grpFill/>
            </p:grpSpPr>
            <p:sp>
              <p:nvSpPr>
                <p:cNvPr id="1558"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9" name="Straight Connector 1558"/>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60" name="Straight Connector 1559"/>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61" name="Straight Connector 1560"/>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53" name="Group 1552"/>
              <p:cNvGrpSpPr/>
              <p:nvPr/>
            </p:nvGrpSpPr>
            <p:grpSpPr>
              <a:xfrm>
                <a:off x="4084516" y="2684555"/>
                <a:ext cx="92005" cy="239762"/>
                <a:chOff x="1899557" y="2577192"/>
                <a:chExt cx="114300" cy="341268"/>
              </a:xfrm>
              <a:grpFill/>
            </p:grpSpPr>
            <p:sp>
              <p:nvSpPr>
                <p:cNvPr id="1554" name="Rounded Rectangle 155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55" name="Straight Connector 1554"/>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57" name="Straight Connector 1556"/>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498" name="Group 1497"/>
            <p:cNvGrpSpPr/>
            <p:nvPr/>
          </p:nvGrpSpPr>
          <p:grpSpPr>
            <a:xfrm>
              <a:off x="7281496" y="2116879"/>
              <a:ext cx="68617" cy="228352"/>
              <a:chOff x="4676364" y="2482847"/>
              <a:chExt cx="132657" cy="441470"/>
            </a:xfrm>
            <a:solidFill>
              <a:schemeClr val="accent2"/>
            </a:solidFill>
          </p:grpSpPr>
          <p:grpSp>
            <p:nvGrpSpPr>
              <p:cNvPr id="1516" name="Group 1515"/>
              <p:cNvGrpSpPr/>
              <p:nvPr/>
            </p:nvGrpSpPr>
            <p:grpSpPr>
              <a:xfrm>
                <a:off x="4715393" y="2684555"/>
                <a:ext cx="93628" cy="239762"/>
                <a:chOff x="4648678" y="2697208"/>
                <a:chExt cx="93628" cy="239762"/>
              </a:xfrm>
              <a:grpFill/>
            </p:grpSpPr>
            <p:sp>
              <p:nvSpPr>
                <p:cNvPr id="1523" name="Rounded Rectangle 1522"/>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24" name="Group 1523"/>
                <p:cNvGrpSpPr/>
                <p:nvPr/>
              </p:nvGrpSpPr>
              <p:grpSpPr>
                <a:xfrm>
                  <a:off x="4648678" y="2803019"/>
                  <a:ext cx="93628" cy="38099"/>
                  <a:chOff x="1907858" y="2960510"/>
                  <a:chExt cx="114300" cy="39832"/>
                </a:xfrm>
                <a:grpFill/>
              </p:grpSpPr>
              <p:cxnSp>
                <p:nvCxnSpPr>
                  <p:cNvPr id="1529" name="Straight Connector 1528"/>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30" name="Straight Connector 1529"/>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31" name="Straight Connector 1530"/>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25" name="Group 1524"/>
                <p:cNvGrpSpPr/>
                <p:nvPr/>
              </p:nvGrpSpPr>
              <p:grpSpPr>
                <a:xfrm>
                  <a:off x="4648678" y="2856009"/>
                  <a:ext cx="93628" cy="38099"/>
                  <a:chOff x="1907858" y="2960510"/>
                  <a:chExt cx="114300" cy="39832"/>
                </a:xfrm>
                <a:grpFill/>
              </p:grpSpPr>
              <p:cxnSp>
                <p:nvCxnSpPr>
                  <p:cNvPr id="1526" name="Straight Connector 1525"/>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7" name="Straight Connector 1526"/>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8" name="Straight Connector 1527"/>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517" name="Group 1516"/>
              <p:cNvGrpSpPr/>
              <p:nvPr/>
            </p:nvGrpSpPr>
            <p:grpSpPr>
              <a:xfrm>
                <a:off x="4676364" y="2482847"/>
                <a:ext cx="122203" cy="205147"/>
                <a:chOff x="4676364" y="2482847"/>
                <a:chExt cx="122203" cy="205147"/>
              </a:xfrm>
              <a:grpFill/>
            </p:grpSpPr>
            <p:sp>
              <p:nvSpPr>
                <p:cNvPr id="1518" name="Freeform 1517"/>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19" name="Group 1518"/>
                <p:cNvGrpSpPr/>
                <p:nvPr/>
              </p:nvGrpSpPr>
              <p:grpSpPr>
                <a:xfrm>
                  <a:off x="4689095" y="2536864"/>
                  <a:ext cx="75310" cy="28574"/>
                  <a:chOff x="2756806" y="2877272"/>
                  <a:chExt cx="114300" cy="17262"/>
                </a:xfrm>
                <a:grpFill/>
              </p:grpSpPr>
              <p:cxnSp>
                <p:nvCxnSpPr>
                  <p:cNvPr id="1520" name="Straight Connector 1519"/>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1" name="Straight Connector 1520"/>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22" name="Straight Connector 152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467" name="Group 1466"/>
            <p:cNvGrpSpPr/>
            <p:nvPr/>
          </p:nvGrpSpPr>
          <p:grpSpPr>
            <a:xfrm>
              <a:off x="7525700" y="2085120"/>
              <a:ext cx="77668" cy="260111"/>
              <a:chOff x="5287508" y="2421447"/>
              <a:chExt cx="150154" cy="502870"/>
            </a:xfrm>
            <a:solidFill>
              <a:schemeClr val="accent2"/>
            </a:solidFill>
          </p:grpSpPr>
          <p:grpSp>
            <p:nvGrpSpPr>
              <p:cNvPr id="1480" name="Group 1479"/>
              <p:cNvGrpSpPr/>
              <p:nvPr/>
            </p:nvGrpSpPr>
            <p:grpSpPr>
              <a:xfrm>
                <a:off x="5287508" y="2421447"/>
                <a:ext cx="111047" cy="245281"/>
                <a:chOff x="5466410" y="2421447"/>
                <a:chExt cx="111047" cy="245281"/>
              </a:xfrm>
              <a:grpFill/>
            </p:grpSpPr>
            <p:sp>
              <p:nvSpPr>
                <p:cNvPr id="1490"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91" name="Straight Connector 1490"/>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2" name="Straight Connector 1491"/>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3" name="Straight Connector 1492"/>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494" name="Group 1493"/>
                <p:cNvGrpSpPr/>
                <p:nvPr/>
              </p:nvGrpSpPr>
              <p:grpSpPr>
                <a:xfrm>
                  <a:off x="5466410" y="2483930"/>
                  <a:ext cx="100469" cy="28574"/>
                  <a:chOff x="2756806" y="2877272"/>
                  <a:chExt cx="114300" cy="17262"/>
                </a:xfrm>
                <a:grpFill/>
              </p:grpSpPr>
              <p:cxnSp>
                <p:nvCxnSpPr>
                  <p:cNvPr id="1495" name="Straight Connector 1494"/>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6" name="Straight Connector 1495"/>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97" name="Straight Connector 1496"/>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481" name="Group 1480"/>
              <p:cNvGrpSpPr/>
              <p:nvPr/>
            </p:nvGrpSpPr>
            <p:grpSpPr>
              <a:xfrm>
                <a:off x="5327817" y="2679036"/>
                <a:ext cx="109845" cy="245281"/>
                <a:chOff x="5506719" y="2666728"/>
                <a:chExt cx="109845" cy="245281"/>
              </a:xfrm>
              <a:grpFill/>
            </p:grpSpPr>
            <p:sp>
              <p:nvSpPr>
                <p:cNvPr id="1482"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83" name="Straight Connector 1482"/>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4" name="Straight Connector 1483"/>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5" name="Straight Connector 1484"/>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486" name="Group 1485"/>
                <p:cNvGrpSpPr/>
                <p:nvPr/>
              </p:nvGrpSpPr>
              <p:grpSpPr>
                <a:xfrm>
                  <a:off x="5516095" y="2821226"/>
                  <a:ext cx="100469" cy="28574"/>
                  <a:chOff x="2756806" y="2877272"/>
                  <a:chExt cx="114300" cy="17262"/>
                </a:xfrm>
                <a:grpFill/>
              </p:grpSpPr>
              <p:cxnSp>
                <p:nvCxnSpPr>
                  <p:cNvPr id="1487" name="Straight Connector 1486"/>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8" name="Straight Connector 1487"/>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89" name="Straight Connector 148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433" name="Group 1432"/>
            <p:cNvGrpSpPr/>
            <p:nvPr/>
          </p:nvGrpSpPr>
          <p:grpSpPr>
            <a:xfrm>
              <a:off x="6296938" y="2007176"/>
              <a:ext cx="59123" cy="338055"/>
              <a:chOff x="2137682" y="2270759"/>
              <a:chExt cx="114300" cy="653558"/>
            </a:xfrm>
            <a:solidFill>
              <a:schemeClr val="accent2"/>
            </a:solidFill>
          </p:grpSpPr>
          <p:grpSp>
            <p:nvGrpSpPr>
              <p:cNvPr id="1454" name="Group 1453"/>
              <p:cNvGrpSpPr/>
              <p:nvPr/>
            </p:nvGrpSpPr>
            <p:grpSpPr>
              <a:xfrm>
                <a:off x="2137682" y="2583049"/>
                <a:ext cx="114300" cy="341268"/>
                <a:chOff x="1899557" y="2577192"/>
                <a:chExt cx="114300" cy="341268"/>
              </a:xfrm>
              <a:grpFill/>
            </p:grpSpPr>
            <p:sp>
              <p:nvSpPr>
                <p:cNvPr id="1460" name="Rounded Rectangle 1459"/>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61" name="Straight Connector 1460"/>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2" name="Straight Connector 1461"/>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3" name="Straight Connector 1462"/>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64" name="Straight Connector 146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5" name="Straight Connector 146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66" name="Straight Connector 146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455" name="Group 1454"/>
              <p:cNvGrpSpPr/>
              <p:nvPr/>
            </p:nvGrpSpPr>
            <p:grpSpPr>
              <a:xfrm rot="10800000">
                <a:off x="2137682" y="2270759"/>
                <a:ext cx="114300" cy="297861"/>
                <a:chOff x="1899557" y="2577192"/>
                <a:chExt cx="114300" cy="341268"/>
              </a:xfrm>
              <a:grpFill/>
            </p:grpSpPr>
            <p:sp>
              <p:nvSpPr>
                <p:cNvPr id="1456" name="Rounded Rectangle 145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57" name="Straight Connector 1456"/>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58" name="Straight Connector 1457"/>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59" name="Straight Connector 1458"/>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405" name="Group 1404"/>
            <p:cNvGrpSpPr/>
            <p:nvPr/>
          </p:nvGrpSpPr>
          <p:grpSpPr>
            <a:xfrm>
              <a:off x="6532831" y="2007177"/>
              <a:ext cx="71087" cy="338054"/>
              <a:chOff x="2722245" y="2270761"/>
              <a:chExt cx="137432" cy="653556"/>
            </a:xfrm>
            <a:solidFill>
              <a:schemeClr val="accent2"/>
            </a:solidFill>
          </p:grpSpPr>
          <p:grpSp>
            <p:nvGrpSpPr>
              <p:cNvPr id="1420" name="Group 1419"/>
              <p:cNvGrpSpPr/>
              <p:nvPr/>
            </p:nvGrpSpPr>
            <p:grpSpPr>
              <a:xfrm>
                <a:off x="2745376" y="2583049"/>
                <a:ext cx="114301" cy="341268"/>
                <a:chOff x="1899556" y="2577192"/>
                <a:chExt cx="114301" cy="341268"/>
              </a:xfrm>
              <a:grpFill/>
            </p:grpSpPr>
            <p:sp>
              <p:nvSpPr>
                <p:cNvPr id="1426" name="Rounded Rectangle 1425"/>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27" name="Straight Connector 1426"/>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8" name="Straight Connector 1427"/>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9" name="Straight Connector 1428"/>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430" name="Straight Connector 1429"/>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31" name="Straight Connector 1430"/>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32" name="Straight Connector 1431"/>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421" name="Group 1420"/>
              <p:cNvGrpSpPr/>
              <p:nvPr/>
            </p:nvGrpSpPr>
            <p:grpSpPr>
              <a:xfrm rot="10800000">
                <a:off x="2722245" y="2270761"/>
                <a:ext cx="129812" cy="297861"/>
                <a:chOff x="1884317" y="2577190"/>
                <a:chExt cx="129812" cy="341268"/>
              </a:xfrm>
              <a:grpFill/>
            </p:grpSpPr>
            <p:sp>
              <p:nvSpPr>
                <p:cNvPr id="1422"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23" name="Straight Connector 1422"/>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4" name="Straight Connector 1423"/>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25" name="Straight Connector 1424"/>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71" name="Group 1370"/>
            <p:cNvGrpSpPr/>
            <p:nvPr/>
          </p:nvGrpSpPr>
          <p:grpSpPr>
            <a:xfrm>
              <a:off x="6780043" y="2034767"/>
              <a:ext cx="72073" cy="310465"/>
              <a:chOff x="3360204" y="2324100"/>
              <a:chExt cx="139337" cy="600217"/>
            </a:xfrm>
            <a:solidFill>
              <a:schemeClr val="accent2"/>
            </a:solidFill>
          </p:grpSpPr>
          <p:grpSp>
            <p:nvGrpSpPr>
              <p:cNvPr id="1386" name="Group 1385"/>
              <p:cNvGrpSpPr/>
              <p:nvPr/>
            </p:nvGrpSpPr>
            <p:grpSpPr>
              <a:xfrm>
                <a:off x="3360204" y="2575442"/>
                <a:ext cx="138626" cy="348875"/>
                <a:chOff x="3360204" y="2569615"/>
                <a:chExt cx="138626" cy="348875"/>
              </a:xfrm>
              <a:grpFill/>
            </p:grpSpPr>
            <p:sp>
              <p:nvSpPr>
                <p:cNvPr id="1392" name="Freeform 1391"/>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393" name="Group 1392"/>
                <p:cNvGrpSpPr/>
                <p:nvPr/>
              </p:nvGrpSpPr>
              <p:grpSpPr>
                <a:xfrm>
                  <a:off x="3360204" y="2812190"/>
                  <a:ext cx="114300" cy="27621"/>
                  <a:chOff x="2756806" y="2871517"/>
                  <a:chExt cx="114300" cy="27621"/>
                </a:xfrm>
                <a:grpFill/>
              </p:grpSpPr>
              <p:cxnSp>
                <p:nvCxnSpPr>
                  <p:cNvPr id="1402" name="Straight Connector 1401"/>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3" name="Straight Connector 1402"/>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4" name="Straight Connector 1403"/>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394" name="Group 1393"/>
                <p:cNvGrpSpPr/>
                <p:nvPr/>
              </p:nvGrpSpPr>
              <p:grpSpPr>
                <a:xfrm>
                  <a:off x="3360204" y="2761133"/>
                  <a:ext cx="114300" cy="27621"/>
                  <a:chOff x="2756806" y="2871517"/>
                  <a:chExt cx="114300" cy="27621"/>
                </a:xfrm>
                <a:grpFill/>
              </p:grpSpPr>
              <p:cxnSp>
                <p:nvCxnSpPr>
                  <p:cNvPr id="1399" name="Straight Connector 1398"/>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0" name="Straight Connector 1399"/>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401" name="Straight Connector 140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395" name="Group 1394"/>
                <p:cNvGrpSpPr/>
                <p:nvPr/>
              </p:nvGrpSpPr>
              <p:grpSpPr>
                <a:xfrm>
                  <a:off x="3384530" y="2669587"/>
                  <a:ext cx="114300" cy="27621"/>
                  <a:chOff x="2756806" y="2871517"/>
                  <a:chExt cx="114300" cy="27621"/>
                </a:xfrm>
                <a:grpFill/>
              </p:grpSpPr>
              <p:cxnSp>
                <p:nvCxnSpPr>
                  <p:cNvPr id="1396" name="Straight Connector 1395"/>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7" name="Straight Connector 1396"/>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8" name="Straight Connector 139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387" name="Group 1386"/>
              <p:cNvGrpSpPr/>
              <p:nvPr/>
            </p:nvGrpSpPr>
            <p:grpSpPr>
              <a:xfrm>
                <a:off x="3385241" y="2324100"/>
                <a:ext cx="114300" cy="236220"/>
                <a:chOff x="3488111" y="2324100"/>
                <a:chExt cx="114300" cy="236220"/>
              </a:xfrm>
              <a:grpFill/>
            </p:grpSpPr>
            <p:sp>
              <p:nvSpPr>
                <p:cNvPr id="1388" name="Rounded Rectangle 1387"/>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389" name="Straight Connector 1388"/>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0" name="Straight Connector 1389"/>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391" name="Straight Connector 1390"/>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2" name="Group 11"/>
          <p:cNvGrpSpPr/>
          <p:nvPr/>
        </p:nvGrpSpPr>
        <p:grpSpPr>
          <a:xfrm>
            <a:off x="6213459" y="2007176"/>
            <a:ext cx="1306430" cy="338056"/>
            <a:chOff x="6213459" y="2007176"/>
            <a:chExt cx="1306430" cy="338056"/>
          </a:xfrm>
        </p:grpSpPr>
        <p:grpSp>
          <p:nvGrpSpPr>
            <p:cNvPr id="1731" name="Group 1730"/>
            <p:cNvGrpSpPr/>
            <p:nvPr/>
          </p:nvGrpSpPr>
          <p:grpSpPr>
            <a:xfrm>
              <a:off x="6953488" y="2084211"/>
              <a:ext cx="60219" cy="261020"/>
              <a:chOff x="4060100" y="2419690"/>
              <a:chExt cx="116421" cy="504627"/>
            </a:xfrm>
            <a:solidFill>
              <a:schemeClr val="accent2"/>
            </a:solidFill>
          </p:grpSpPr>
          <p:grpSp>
            <p:nvGrpSpPr>
              <p:cNvPr id="1751" name="Group 1750"/>
              <p:cNvGrpSpPr/>
              <p:nvPr/>
            </p:nvGrpSpPr>
            <p:grpSpPr>
              <a:xfrm rot="10800000">
                <a:off x="4060100" y="2419690"/>
                <a:ext cx="106897" cy="245281"/>
                <a:chOff x="1884317" y="2577190"/>
                <a:chExt cx="129812" cy="341268"/>
              </a:xfrm>
              <a:grpFill/>
            </p:grpSpPr>
            <p:sp>
              <p:nvSpPr>
                <p:cNvPr id="1757"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58" name="Straight Connector 1757"/>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59" name="Straight Connector 1758"/>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60" name="Straight Connector 1759"/>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52" name="Group 1751"/>
              <p:cNvGrpSpPr/>
              <p:nvPr/>
            </p:nvGrpSpPr>
            <p:grpSpPr>
              <a:xfrm>
                <a:off x="4084516" y="2684555"/>
                <a:ext cx="92005" cy="239762"/>
                <a:chOff x="1899557" y="2577192"/>
                <a:chExt cx="114300" cy="341268"/>
              </a:xfrm>
              <a:grpFill/>
            </p:grpSpPr>
            <p:sp>
              <p:nvSpPr>
                <p:cNvPr id="1753" name="Rounded Rectangle 1752"/>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754" name="Straight Connector 1753"/>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55" name="Straight Connector 1754"/>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56" name="Straight Connector 1755"/>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697" name="Group 1696"/>
            <p:cNvGrpSpPr/>
            <p:nvPr/>
          </p:nvGrpSpPr>
          <p:grpSpPr>
            <a:xfrm>
              <a:off x="7198017" y="2116879"/>
              <a:ext cx="68617" cy="228352"/>
              <a:chOff x="4676364" y="2482847"/>
              <a:chExt cx="132657" cy="441470"/>
            </a:xfrm>
            <a:solidFill>
              <a:schemeClr val="accent2"/>
            </a:solidFill>
          </p:grpSpPr>
          <p:grpSp>
            <p:nvGrpSpPr>
              <p:cNvPr id="1715" name="Group 1714"/>
              <p:cNvGrpSpPr/>
              <p:nvPr/>
            </p:nvGrpSpPr>
            <p:grpSpPr>
              <a:xfrm>
                <a:off x="4715393" y="2684555"/>
                <a:ext cx="93628" cy="239762"/>
                <a:chOff x="4648678" y="2697208"/>
                <a:chExt cx="93628" cy="239762"/>
              </a:xfrm>
              <a:grpFill/>
            </p:grpSpPr>
            <p:sp>
              <p:nvSpPr>
                <p:cNvPr id="1722" name="Rounded Rectangle 1721"/>
                <p:cNvSpPr/>
                <p:nvPr/>
              </p:nvSpPr>
              <p:spPr>
                <a:xfrm>
                  <a:off x="4650301" y="2697208"/>
                  <a:ext cx="92005" cy="239762"/>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23" name="Group 1722"/>
                <p:cNvGrpSpPr/>
                <p:nvPr/>
              </p:nvGrpSpPr>
              <p:grpSpPr>
                <a:xfrm>
                  <a:off x="4648678" y="2803019"/>
                  <a:ext cx="93628" cy="38099"/>
                  <a:chOff x="1907858" y="2960510"/>
                  <a:chExt cx="114300" cy="39832"/>
                </a:xfrm>
                <a:grpFill/>
              </p:grpSpPr>
              <p:cxnSp>
                <p:nvCxnSpPr>
                  <p:cNvPr id="1728" name="Straight Connector 1727"/>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9" name="Straight Connector 1728"/>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30" name="Straight Connector 1729"/>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724" name="Group 1723"/>
                <p:cNvGrpSpPr/>
                <p:nvPr/>
              </p:nvGrpSpPr>
              <p:grpSpPr>
                <a:xfrm>
                  <a:off x="4648678" y="2856009"/>
                  <a:ext cx="93628" cy="38099"/>
                  <a:chOff x="1907858" y="2960510"/>
                  <a:chExt cx="114300" cy="39832"/>
                </a:xfrm>
                <a:grpFill/>
              </p:grpSpPr>
              <p:cxnSp>
                <p:nvCxnSpPr>
                  <p:cNvPr id="1725" name="Straight Connector 1724"/>
                  <p:cNvCxnSpPr/>
                  <p:nvPr/>
                </p:nvCxnSpPr>
                <p:spPr>
                  <a:xfrm rot="10800000">
                    <a:off x="1907858" y="2960510"/>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6" name="Straight Connector 1725"/>
                  <p:cNvCxnSpPr/>
                  <p:nvPr/>
                </p:nvCxnSpPr>
                <p:spPr>
                  <a:xfrm rot="10800000">
                    <a:off x="1907858" y="300034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7" name="Straight Connector 1726"/>
                  <p:cNvCxnSpPr/>
                  <p:nvPr/>
                </p:nvCxnSpPr>
                <p:spPr>
                  <a:xfrm rot="10800000">
                    <a:off x="1914716" y="2979510"/>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716" name="Group 1715"/>
              <p:cNvGrpSpPr/>
              <p:nvPr/>
            </p:nvGrpSpPr>
            <p:grpSpPr>
              <a:xfrm>
                <a:off x="4676364" y="2482847"/>
                <a:ext cx="122203" cy="205147"/>
                <a:chOff x="4676364" y="2482847"/>
                <a:chExt cx="122203" cy="205147"/>
              </a:xfrm>
              <a:grpFill/>
            </p:grpSpPr>
            <p:sp>
              <p:nvSpPr>
                <p:cNvPr id="1717" name="Freeform 1716"/>
                <p:cNvSpPr/>
                <p:nvPr/>
              </p:nvSpPr>
              <p:spPr>
                <a:xfrm>
                  <a:off x="4676364" y="2482847"/>
                  <a:ext cx="122203" cy="205147"/>
                </a:xfrm>
                <a:custGeom>
                  <a:avLst/>
                  <a:gdLst>
                    <a:gd name="connsiteX0" fmla="*/ 55178 w 121725"/>
                    <a:gd name="connsiteY0" fmla="*/ 337 h 206117"/>
                    <a:gd name="connsiteX1" fmla="*/ 1838 w 121725"/>
                    <a:gd name="connsiteY1" fmla="*/ 25102 h 206117"/>
                    <a:gd name="connsiteX2" fmla="*/ 13268 w 121725"/>
                    <a:gd name="connsiteY2" fmla="*/ 70822 h 206117"/>
                    <a:gd name="connsiteX3" fmla="*/ 22793 w 121725"/>
                    <a:gd name="connsiteY3" fmla="*/ 110827 h 206117"/>
                    <a:gd name="connsiteX4" fmla="*/ 22793 w 121725"/>
                    <a:gd name="connsiteY4" fmla="*/ 154642 h 206117"/>
                    <a:gd name="connsiteX5" fmla="*/ 55178 w 121725"/>
                    <a:gd name="connsiteY5" fmla="*/ 188932 h 206117"/>
                    <a:gd name="connsiteX6" fmla="*/ 91373 w 121725"/>
                    <a:gd name="connsiteY6" fmla="*/ 206077 h 206117"/>
                    <a:gd name="connsiteX7" fmla="*/ 119948 w 121725"/>
                    <a:gd name="connsiteY7" fmla="*/ 192742 h 206117"/>
                    <a:gd name="connsiteX8" fmla="*/ 116138 w 121725"/>
                    <a:gd name="connsiteY8" fmla="*/ 164167 h 206117"/>
                    <a:gd name="connsiteX9" fmla="*/ 95183 w 121725"/>
                    <a:gd name="connsiteY9" fmla="*/ 122257 h 206117"/>
                    <a:gd name="connsiteX10" fmla="*/ 87563 w 121725"/>
                    <a:gd name="connsiteY10" fmla="*/ 80347 h 206117"/>
                    <a:gd name="connsiteX11" fmla="*/ 85658 w 121725"/>
                    <a:gd name="connsiteY11" fmla="*/ 42247 h 206117"/>
                    <a:gd name="connsiteX12" fmla="*/ 55178 w 121725"/>
                    <a:gd name="connsiteY12" fmla="*/ 337 h 206117"/>
                    <a:gd name="connsiteX0" fmla="*/ 55178 w 121725"/>
                    <a:gd name="connsiteY0" fmla="*/ 1592 h 207372"/>
                    <a:gd name="connsiteX1" fmla="*/ 1838 w 121725"/>
                    <a:gd name="connsiteY1" fmla="*/ 14927 h 207372"/>
                    <a:gd name="connsiteX2" fmla="*/ 13268 w 121725"/>
                    <a:gd name="connsiteY2" fmla="*/ 72077 h 207372"/>
                    <a:gd name="connsiteX3" fmla="*/ 22793 w 121725"/>
                    <a:gd name="connsiteY3" fmla="*/ 112082 h 207372"/>
                    <a:gd name="connsiteX4" fmla="*/ 22793 w 121725"/>
                    <a:gd name="connsiteY4" fmla="*/ 155897 h 207372"/>
                    <a:gd name="connsiteX5" fmla="*/ 55178 w 121725"/>
                    <a:gd name="connsiteY5" fmla="*/ 190187 h 207372"/>
                    <a:gd name="connsiteX6" fmla="*/ 91373 w 121725"/>
                    <a:gd name="connsiteY6" fmla="*/ 207332 h 207372"/>
                    <a:gd name="connsiteX7" fmla="*/ 119948 w 121725"/>
                    <a:gd name="connsiteY7" fmla="*/ 193997 h 207372"/>
                    <a:gd name="connsiteX8" fmla="*/ 116138 w 121725"/>
                    <a:gd name="connsiteY8" fmla="*/ 165422 h 207372"/>
                    <a:gd name="connsiteX9" fmla="*/ 95183 w 121725"/>
                    <a:gd name="connsiteY9" fmla="*/ 123512 h 207372"/>
                    <a:gd name="connsiteX10" fmla="*/ 87563 w 121725"/>
                    <a:gd name="connsiteY10" fmla="*/ 81602 h 207372"/>
                    <a:gd name="connsiteX11" fmla="*/ 85658 w 121725"/>
                    <a:gd name="connsiteY11" fmla="*/ 43502 h 207372"/>
                    <a:gd name="connsiteX12" fmla="*/ 55178 w 121725"/>
                    <a:gd name="connsiteY12" fmla="*/ 1592 h 207372"/>
                    <a:gd name="connsiteX0" fmla="*/ 55178 w 121725"/>
                    <a:gd name="connsiteY0" fmla="*/ 2540 h 208320"/>
                    <a:gd name="connsiteX1" fmla="*/ 1838 w 121725"/>
                    <a:gd name="connsiteY1" fmla="*/ 15875 h 208320"/>
                    <a:gd name="connsiteX2" fmla="*/ 13268 w 121725"/>
                    <a:gd name="connsiteY2" fmla="*/ 73025 h 208320"/>
                    <a:gd name="connsiteX3" fmla="*/ 22793 w 121725"/>
                    <a:gd name="connsiteY3" fmla="*/ 113030 h 208320"/>
                    <a:gd name="connsiteX4" fmla="*/ 22793 w 121725"/>
                    <a:gd name="connsiteY4" fmla="*/ 156845 h 208320"/>
                    <a:gd name="connsiteX5" fmla="*/ 55178 w 121725"/>
                    <a:gd name="connsiteY5" fmla="*/ 191135 h 208320"/>
                    <a:gd name="connsiteX6" fmla="*/ 91373 w 121725"/>
                    <a:gd name="connsiteY6" fmla="*/ 208280 h 208320"/>
                    <a:gd name="connsiteX7" fmla="*/ 119948 w 121725"/>
                    <a:gd name="connsiteY7" fmla="*/ 194945 h 208320"/>
                    <a:gd name="connsiteX8" fmla="*/ 116138 w 121725"/>
                    <a:gd name="connsiteY8" fmla="*/ 166370 h 208320"/>
                    <a:gd name="connsiteX9" fmla="*/ 95183 w 121725"/>
                    <a:gd name="connsiteY9" fmla="*/ 124460 h 208320"/>
                    <a:gd name="connsiteX10" fmla="*/ 87563 w 121725"/>
                    <a:gd name="connsiteY10" fmla="*/ 82550 h 208320"/>
                    <a:gd name="connsiteX11" fmla="*/ 85658 w 121725"/>
                    <a:gd name="connsiteY11" fmla="*/ 44450 h 208320"/>
                    <a:gd name="connsiteX12" fmla="*/ 55178 w 121725"/>
                    <a:gd name="connsiteY12" fmla="*/ 2540 h 208320"/>
                    <a:gd name="connsiteX0" fmla="*/ 63276 w 122203"/>
                    <a:gd name="connsiteY0" fmla="*/ 2545 h 202610"/>
                    <a:gd name="connsiteX1" fmla="*/ 2316 w 122203"/>
                    <a:gd name="connsiteY1" fmla="*/ 10165 h 202610"/>
                    <a:gd name="connsiteX2" fmla="*/ 13746 w 122203"/>
                    <a:gd name="connsiteY2" fmla="*/ 67315 h 202610"/>
                    <a:gd name="connsiteX3" fmla="*/ 23271 w 122203"/>
                    <a:gd name="connsiteY3" fmla="*/ 107320 h 202610"/>
                    <a:gd name="connsiteX4" fmla="*/ 23271 w 122203"/>
                    <a:gd name="connsiteY4" fmla="*/ 151135 h 202610"/>
                    <a:gd name="connsiteX5" fmla="*/ 55656 w 122203"/>
                    <a:gd name="connsiteY5" fmla="*/ 185425 h 202610"/>
                    <a:gd name="connsiteX6" fmla="*/ 91851 w 122203"/>
                    <a:gd name="connsiteY6" fmla="*/ 202570 h 202610"/>
                    <a:gd name="connsiteX7" fmla="*/ 120426 w 122203"/>
                    <a:gd name="connsiteY7" fmla="*/ 189235 h 202610"/>
                    <a:gd name="connsiteX8" fmla="*/ 116616 w 122203"/>
                    <a:gd name="connsiteY8" fmla="*/ 160660 h 202610"/>
                    <a:gd name="connsiteX9" fmla="*/ 95661 w 122203"/>
                    <a:gd name="connsiteY9" fmla="*/ 118750 h 202610"/>
                    <a:gd name="connsiteX10" fmla="*/ 88041 w 122203"/>
                    <a:gd name="connsiteY10" fmla="*/ 76840 h 202610"/>
                    <a:gd name="connsiteX11" fmla="*/ 86136 w 122203"/>
                    <a:gd name="connsiteY11" fmla="*/ 38740 h 202610"/>
                    <a:gd name="connsiteX12" fmla="*/ 63276 w 122203"/>
                    <a:gd name="connsiteY12" fmla="*/ 2545 h 202610"/>
                    <a:gd name="connsiteX0" fmla="*/ 63276 w 122203"/>
                    <a:gd name="connsiteY0" fmla="*/ 5082 h 205147"/>
                    <a:gd name="connsiteX1" fmla="*/ 2316 w 122203"/>
                    <a:gd name="connsiteY1" fmla="*/ 12702 h 205147"/>
                    <a:gd name="connsiteX2" fmla="*/ 13746 w 122203"/>
                    <a:gd name="connsiteY2" fmla="*/ 69852 h 205147"/>
                    <a:gd name="connsiteX3" fmla="*/ 23271 w 122203"/>
                    <a:gd name="connsiteY3" fmla="*/ 109857 h 205147"/>
                    <a:gd name="connsiteX4" fmla="*/ 23271 w 122203"/>
                    <a:gd name="connsiteY4" fmla="*/ 153672 h 205147"/>
                    <a:gd name="connsiteX5" fmla="*/ 55656 w 122203"/>
                    <a:gd name="connsiteY5" fmla="*/ 187962 h 205147"/>
                    <a:gd name="connsiteX6" fmla="*/ 91851 w 122203"/>
                    <a:gd name="connsiteY6" fmla="*/ 205107 h 205147"/>
                    <a:gd name="connsiteX7" fmla="*/ 120426 w 122203"/>
                    <a:gd name="connsiteY7" fmla="*/ 191772 h 205147"/>
                    <a:gd name="connsiteX8" fmla="*/ 116616 w 122203"/>
                    <a:gd name="connsiteY8" fmla="*/ 163197 h 205147"/>
                    <a:gd name="connsiteX9" fmla="*/ 95661 w 122203"/>
                    <a:gd name="connsiteY9" fmla="*/ 121287 h 205147"/>
                    <a:gd name="connsiteX10" fmla="*/ 88041 w 122203"/>
                    <a:gd name="connsiteY10" fmla="*/ 79377 h 205147"/>
                    <a:gd name="connsiteX11" fmla="*/ 86136 w 122203"/>
                    <a:gd name="connsiteY11" fmla="*/ 41277 h 205147"/>
                    <a:gd name="connsiteX12" fmla="*/ 63276 w 122203"/>
                    <a:gd name="connsiteY12" fmla="*/ 5082 h 205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2203" h="205147">
                      <a:moveTo>
                        <a:pt x="63276" y="5082"/>
                      </a:moveTo>
                      <a:cubicBezTo>
                        <a:pt x="41686" y="-5395"/>
                        <a:pt x="10571" y="1907"/>
                        <a:pt x="2316" y="12702"/>
                      </a:cubicBezTo>
                      <a:cubicBezTo>
                        <a:pt x="-5939" y="23497"/>
                        <a:pt x="10254" y="53660"/>
                        <a:pt x="13746" y="69852"/>
                      </a:cubicBezTo>
                      <a:cubicBezTo>
                        <a:pt x="17238" y="86044"/>
                        <a:pt x="21684" y="95887"/>
                        <a:pt x="23271" y="109857"/>
                      </a:cubicBezTo>
                      <a:cubicBezTo>
                        <a:pt x="24858" y="123827"/>
                        <a:pt x="17874" y="140655"/>
                        <a:pt x="23271" y="153672"/>
                      </a:cubicBezTo>
                      <a:cubicBezTo>
                        <a:pt x="28668" y="166689"/>
                        <a:pt x="44226" y="179390"/>
                        <a:pt x="55656" y="187962"/>
                      </a:cubicBezTo>
                      <a:cubicBezTo>
                        <a:pt x="67086" y="196535"/>
                        <a:pt x="81056" y="204472"/>
                        <a:pt x="91851" y="205107"/>
                      </a:cubicBezTo>
                      <a:cubicBezTo>
                        <a:pt x="102646" y="205742"/>
                        <a:pt x="116299" y="198757"/>
                        <a:pt x="120426" y="191772"/>
                      </a:cubicBezTo>
                      <a:cubicBezTo>
                        <a:pt x="124553" y="184787"/>
                        <a:pt x="120744" y="174945"/>
                        <a:pt x="116616" y="163197"/>
                      </a:cubicBezTo>
                      <a:cubicBezTo>
                        <a:pt x="112488" y="151449"/>
                        <a:pt x="100423" y="135257"/>
                        <a:pt x="95661" y="121287"/>
                      </a:cubicBezTo>
                      <a:cubicBezTo>
                        <a:pt x="90899" y="107317"/>
                        <a:pt x="89628" y="92712"/>
                        <a:pt x="88041" y="79377"/>
                      </a:cubicBezTo>
                      <a:cubicBezTo>
                        <a:pt x="86454" y="66042"/>
                        <a:pt x="90264" y="53660"/>
                        <a:pt x="86136" y="41277"/>
                      </a:cubicBezTo>
                      <a:cubicBezTo>
                        <a:pt x="82009" y="28895"/>
                        <a:pt x="84866" y="15559"/>
                        <a:pt x="63276" y="5082"/>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718" name="Group 1717"/>
                <p:cNvGrpSpPr/>
                <p:nvPr/>
              </p:nvGrpSpPr>
              <p:grpSpPr>
                <a:xfrm>
                  <a:off x="4689095" y="2536864"/>
                  <a:ext cx="75310" cy="28574"/>
                  <a:chOff x="2756806" y="2877272"/>
                  <a:chExt cx="114300" cy="17262"/>
                </a:xfrm>
                <a:grpFill/>
              </p:grpSpPr>
              <p:cxnSp>
                <p:nvCxnSpPr>
                  <p:cNvPr id="1719" name="Straight Connector 1718"/>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0" name="Straight Connector 1719"/>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721" name="Straight Connector 1720"/>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666" name="Group 1665"/>
            <p:cNvGrpSpPr/>
            <p:nvPr/>
          </p:nvGrpSpPr>
          <p:grpSpPr>
            <a:xfrm>
              <a:off x="7442221" y="2085120"/>
              <a:ext cx="77668" cy="260111"/>
              <a:chOff x="5287508" y="2421447"/>
              <a:chExt cx="150154" cy="502870"/>
            </a:xfrm>
            <a:solidFill>
              <a:schemeClr val="accent2"/>
            </a:solidFill>
          </p:grpSpPr>
          <p:grpSp>
            <p:nvGrpSpPr>
              <p:cNvPr id="1679" name="Group 1678"/>
              <p:cNvGrpSpPr/>
              <p:nvPr/>
            </p:nvGrpSpPr>
            <p:grpSpPr>
              <a:xfrm>
                <a:off x="5287508" y="2421447"/>
                <a:ext cx="111047" cy="245281"/>
                <a:chOff x="5466410" y="2421447"/>
                <a:chExt cx="111047" cy="245281"/>
              </a:xfrm>
              <a:grpFill/>
            </p:grpSpPr>
            <p:sp>
              <p:nvSpPr>
                <p:cNvPr id="1689" name="Rounded Rectangle 36"/>
                <p:cNvSpPr/>
                <p:nvPr/>
              </p:nvSpPr>
              <p:spPr>
                <a:xfrm rot="10800000">
                  <a:off x="5470560" y="2421447"/>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90" name="Straight Connector 1689"/>
                <p:cNvCxnSpPr/>
                <p:nvPr/>
              </p:nvCxnSpPr>
              <p:spPr>
                <a:xfrm rot="10800000">
                  <a:off x="5470784" y="2555019"/>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1" name="Straight Connector 1690"/>
                <p:cNvCxnSpPr/>
                <p:nvPr/>
              </p:nvCxnSpPr>
              <p:spPr>
                <a:xfrm rot="10800000">
                  <a:off x="5470784" y="2594381"/>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2" name="Straight Connector 1691"/>
                <p:cNvCxnSpPr/>
                <p:nvPr/>
              </p:nvCxnSpPr>
              <p:spPr>
                <a:xfrm rot="10800000">
                  <a:off x="5476431" y="2575585"/>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693" name="Group 1692"/>
                <p:cNvGrpSpPr/>
                <p:nvPr/>
              </p:nvGrpSpPr>
              <p:grpSpPr>
                <a:xfrm>
                  <a:off x="5466410" y="2483930"/>
                  <a:ext cx="100469" cy="28574"/>
                  <a:chOff x="2756806" y="2877272"/>
                  <a:chExt cx="114300" cy="17262"/>
                </a:xfrm>
                <a:grpFill/>
              </p:grpSpPr>
              <p:cxnSp>
                <p:nvCxnSpPr>
                  <p:cNvPr id="1694" name="Straight Connector 1693"/>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5" name="Straight Connector 1694"/>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96" name="Straight Connector 1695"/>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680" name="Group 1679"/>
              <p:cNvGrpSpPr/>
              <p:nvPr/>
            </p:nvGrpSpPr>
            <p:grpSpPr>
              <a:xfrm>
                <a:off x="5327817" y="2679036"/>
                <a:ext cx="109845" cy="245281"/>
                <a:chOff x="5506719" y="2666728"/>
                <a:chExt cx="109845" cy="245281"/>
              </a:xfrm>
              <a:grpFill/>
            </p:grpSpPr>
            <p:sp>
              <p:nvSpPr>
                <p:cNvPr id="1681" name="Rounded Rectangle 36"/>
                <p:cNvSpPr/>
                <p:nvPr/>
              </p:nvSpPr>
              <p:spPr>
                <a:xfrm>
                  <a:off x="5506719" y="2666728"/>
                  <a:ext cx="106897" cy="245281"/>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82" name="Straight Connector 1681"/>
                <p:cNvCxnSpPr/>
                <p:nvPr/>
              </p:nvCxnSpPr>
              <p:spPr>
                <a:xfrm>
                  <a:off x="5519269" y="2768912"/>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3" name="Straight Connector 1682"/>
                <p:cNvCxnSpPr/>
                <p:nvPr/>
              </p:nvCxnSpPr>
              <p:spPr>
                <a:xfrm>
                  <a:off x="5513554" y="2720025"/>
                  <a:ext cx="94123"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4" name="Straight Connector 1683"/>
                <p:cNvCxnSpPr/>
                <p:nvPr/>
              </p:nvCxnSpPr>
              <p:spPr>
                <a:xfrm>
                  <a:off x="5523011" y="2744536"/>
                  <a:ext cx="82828"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nvGrpSpPr>
                <p:cNvPr id="1685" name="Group 1684"/>
                <p:cNvGrpSpPr/>
                <p:nvPr/>
              </p:nvGrpSpPr>
              <p:grpSpPr>
                <a:xfrm>
                  <a:off x="5516095" y="2821226"/>
                  <a:ext cx="100469" cy="28574"/>
                  <a:chOff x="2756806" y="2877272"/>
                  <a:chExt cx="114300" cy="17262"/>
                </a:xfrm>
                <a:grpFill/>
              </p:grpSpPr>
              <p:cxnSp>
                <p:nvCxnSpPr>
                  <p:cNvPr id="1686" name="Straight Connector 1685"/>
                  <p:cNvCxnSpPr/>
                  <p:nvPr/>
                </p:nvCxnSpPr>
                <p:spPr>
                  <a:xfrm>
                    <a:off x="2756806" y="289453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7" name="Straight Connector 1686"/>
                  <p:cNvCxnSpPr/>
                  <p:nvPr/>
                </p:nvCxnSpPr>
                <p:spPr>
                  <a:xfrm>
                    <a:off x="2756806" y="287727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88" name="Straight Connector 1687"/>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grpSp>
          <p:nvGrpSpPr>
            <p:cNvPr id="1631" name="Group 1630"/>
            <p:cNvGrpSpPr/>
            <p:nvPr/>
          </p:nvGrpSpPr>
          <p:grpSpPr>
            <a:xfrm>
              <a:off x="6213459" y="2007176"/>
              <a:ext cx="59123" cy="338055"/>
              <a:chOff x="2137682" y="2270759"/>
              <a:chExt cx="114300" cy="653558"/>
            </a:xfrm>
            <a:solidFill>
              <a:schemeClr val="accent2"/>
            </a:solidFill>
          </p:grpSpPr>
          <p:grpSp>
            <p:nvGrpSpPr>
              <p:cNvPr id="1653" name="Group 1652"/>
              <p:cNvGrpSpPr/>
              <p:nvPr/>
            </p:nvGrpSpPr>
            <p:grpSpPr>
              <a:xfrm>
                <a:off x="2137682" y="2583049"/>
                <a:ext cx="114300" cy="341268"/>
                <a:chOff x="1899557" y="2577192"/>
                <a:chExt cx="114300" cy="341268"/>
              </a:xfrm>
              <a:grpFill/>
            </p:grpSpPr>
            <p:sp>
              <p:nvSpPr>
                <p:cNvPr id="1659" name="Rounded Rectangle 1658"/>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60" name="Straight Connector 1659"/>
                <p:cNvCxnSpPr/>
                <p:nvPr/>
              </p:nvCxnSpPr>
              <p:spPr>
                <a:xfrm>
                  <a:off x="1899557" y="27010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1" name="Straight Connector 1660"/>
                <p:cNvCxnSpPr/>
                <p:nvPr/>
              </p:nvCxnSpPr>
              <p:spPr>
                <a:xfrm>
                  <a:off x="1899557" y="266291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2" name="Straight Connector 1661"/>
                <p:cNvCxnSpPr/>
                <p:nvPr/>
              </p:nvCxnSpPr>
              <p:spPr>
                <a:xfrm>
                  <a:off x="1906415" y="2681968"/>
                  <a:ext cx="100584" cy="0"/>
                </a:xfrm>
                <a:prstGeom prst="line">
                  <a:avLst/>
                </a:prstGeom>
                <a:grpFill/>
                <a:ln w="28575">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663" name="Straight Connector 1662"/>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4" name="Straight Connector 1663"/>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65" name="Straight Connector 1664"/>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654" name="Group 1653"/>
              <p:cNvGrpSpPr/>
              <p:nvPr/>
            </p:nvGrpSpPr>
            <p:grpSpPr>
              <a:xfrm rot="10800000">
                <a:off x="2137682" y="2270759"/>
                <a:ext cx="114300" cy="297861"/>
                <a:chOff x="1899557" y="2577192"/>
                <a:chExt cx="114300" cy="341268"/>
              </a:xfrm>
              <a:grpFill/>
            </p:grpSpPr>
            <p:sp>
              <p:nvSpPr>
                <p:cNvPr id="1655" name="Rounded Rectangle 1654"/>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56" name="Straight Connector 1655"/>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57" name="Straight Connector 1656"/>
                <p:cNvCxnSpPr/>
                <p:nvPr/>
              </p:nvCxnSpPr>
              <p:spPr>
                <a:xfrm>
                  <a:off x="1899557" y="279150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58" name="Straight Connector 1657"/>
                <p:cNvCxnSpPr/>
                <p:nvPr/>
              </p:nvCxnSpPr>
              <p:spPr>
                <a:xfrm>
                  <a:off x="1906415" y="2806746"/>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603" name="Group 1602"/>
            <p:cNvGrpSpPr/>
            <p:nvPr/>
          </p:nvGrpSpPr>
          <p:grpSpPr>
            <a:xfrm>
              <a:off x="6449352" y="2007177"/>
              <a:ext cx="71087" cy="338054"/>
              <a:chOff x="2722245" y="2270761"/>
              <a:chExt cx="137432" cy="653556"/>
            </a:xfrm>
            <a:solidFill>
              <a:schemeClr val="accent2"/>
            </a:solidFill>
          </p:grpSpPr>
          <p:grpSp>
            <p:nvGrpSpPr>
              <p:cNvPr id="1618" name="Group 1617"/>
              <p:cNvGrpSpPr/>
              <p:nvPr/>
            </p:nvGrpSpPr>
            <p:grpSpPr>
              <a:xfrm>
                <a:off x="2745376" y="2583049"/>
                <a:ext cx="114301" cy="341268"/>
                <a:chOff x="1899556" y="2577192"/>
                <a:chExt cx="114301" cy="341268"/>
              </a:xfrm>
              <a:grpFill/>
            </p:grpSpPr>
            <p:sp>
              <p:nvSpPr>
                <p:cNvPr id="1624" name="Rounded Rectangle 1623"/>
                <p:cNvSpPr/>
                <p:nvPr/>
              </p:nvSpPr>
              <p:spPr>
                <a:xfrm>
                  <a:off x="1899557" y="2577192"/>
                  <a:ext cx="114300" cy="341268"/>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25" name="Straight Connector 1624"/>
                <p:cNvCxnSpPr/>
                <p:nvPr/>
              </p:nvCxnSpPr>
              <p:spPr>
                <a:xfrm>
                  <a:off x="1899557" y="2676252"/>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6" name="Straight Connector 1625"/>
                <p:cNvCxnSpPr/>
                <p:nvPr/>
              </p:nvCxnSpPr>
              <p:spPr>
                <a:xfrm>
                  <a:off x="1899557" y="264863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7" name="Straight Connector 1626"/>
                <p:cNvCxnSpPr/>
                <p:nvPr/>
              </p:nvCxnSpPr>
              <p:spPr>
                <a:xfrm>
                  <a:off x="1906415" y="2663599"/>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cxnSp>
              <p:nvCxnSpPr>
                <p:cNvPr id="1628" name="Straight Connector 1627"/>
                <p:cNvCxnSpPr/>
                <p:nvPr/>
              </p:nvCxnSpPr>
              <p:spPr>
                <a:xfrm>
                  <a:off x="1899556" y="275054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9" name="Straight Connector 1628"/>
                <p:cNvCxnSpPr/>
                <p:nvPr/>
              </p:nvCxnSpPr>
              <p:spPr>
                <a:xfrm>
                  <a:off x="1899556" y="2722926"/>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30" name="Straight Connector 1629"/>
                <p:cNvCxnSpPr/>
                <p:nvPr/>
              </p:nvCxnSpPr>
              <p:spPr>
                <a:xfrm>
                  <a:off x="1906414" y="2737894"/>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619" name="Group 1618"/>
              <p:cNvGrpSpPr/>
              <p:nvPr/>
            </p:nvGrpSpPr>
            <p:grpSpPr>
              <a:xfrm rot="10800000">
                <a:off x="2722245" y="2270761"/>
                <a:ext cx="129812" cy="297861"/>
                <a:chOff x="1884317" y="2577190"/>
                <a:chExt cx="129812" cy="341268"/>
              </a:xfrm>
              <a:grpFill/>
            </p:grpSpPr>
            <p:sp>
              <p:nvSpPr>
                <p:cNvPr id="1620" name="Rounded Rectangle 36"/>
                <p:cNvSpPr/>
                <p:nvPr/>
              </p:nvSpPr>
              <p:spPr>
                <a:xfrm>
                  <a:off x="1884317" y="2577190"/>
                  <a:ext cx="129812" cy="341268"/>
                </a:xfrm>
                <a:custGeom>
                  <a:avLst/>
                  <a:gdLst>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0 w 114300"/>
                    <a:gd name="connsiteY8"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57150 w 114300"/>
                    <a:gd name="connsiteY1" fmla="*/ 0 h 297861"/>
                    <a:gd name="connsiteX2" fmla="*/ 57150 w 114300"/>
                    <a:gd name="connsiteY2" fmla="*/ 0 h 297861"/>
                    <a:gd name="connsiteX3" fmla="*/ 114300 w 114300"/>
                    <a:gd name="connsiteY3" fmla="*/ 57150 h 297861"/>
                    <a:gd name="connsiteX4" fmla="*/ 114300 w 114300"/>
                    <a:gd name="connsiteY4" fmla="*/ 240711 h 297861"/>
                    <a:gd name="connsiteX5" fmla="*/ 57150 w 114300"/>
                    <a:gd name="connsiteY5" fmla="*/ 297861 h 297861"/>
                    <a:gd name="connsiteX6" fmla="*/ 57150 w 114300"/>
                    <a:gd name="connsiteY6" fmla="*/ 297861 h 297861"/>
                    <a:gd name="connsiteX7" fmla="*/ 0 w 114300"/>
                    <a:gd name="connsiteY7" fmla="*/ 240711 h 297861"/>
                    <a:gd name="connsiteX8" fmla="*/ 2177 w 114300"/>
                    <a:gd name="connsiteY8" fmla="*/ 97836 h 297861"/>
                    <a:gd name="connsiteX9" fmla="*/ 0 w 114300"/>
                    <a:gd name="connsiteY9" fmla="*/ 57150 h 297861"/>
                    <a:gd name="connsiteX0" fmla="*/ 0 w 114300"/>
                    <a:gd name="connsiteY0" fmla="*/ 57150 h 297861"/>
                    <a:gd name="connsiteX1" fmla="*/ 11702 w 114300"/>
                    <a:gd name="connsiteY1" fmla="*/ 2735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1702 w 114300"/>
                    <a:gd name="connsiteY1" fmla="*/ 4491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14300"/>
                    <a:gd name="connsiteY0" fmla="*/ 57150 h 297861"/>
                    <a:gd name="connsiteX1" fmla="*/ 13607 w 114300"/>
                    <a:gd name="connsiteY1" fmla="*/ 29256 h 297861"/>
                    <a:gd name="connsiteX2" fmla="*/ 57150 w 114300"/>
                    <a:gd name="connsiteY2" fmla="*/ 0 h 297861"/>
                    <a:gd name="connsiteX3" fmla="*/ 57150 w 114300"/>
                    <a:gd name="connsiteY3" fmla="*/ 0 h 297861"/>
                    <a:gd name="connsiteX4" fmla="*/ 114300 w 114300"/>
                    <a:gd name="connsiteY4" fmla="*/ 57150 h 297861"/>
                    <a:gd name="connsiteX5" fmla="*/ 114300 w 114300"/>
                    <a:gd name="connsiteY5" fmla="*/ 240711 h 297861"/>
                    <a:gd name="connsiteX6" fmla="*/ 57150 w 114300"/>
                    <a:gd name="connsiteY6" fmla="*/ 297861 h 297861"/>
                    <a:gd name="connsiteX7" fmla="*/ 57150 w 114300"/>
                    <a:gd name="connsiteY7" fmla="*/ 297861 h 297861"/>
                    <a:gd name="connsiteX8" fmla="*/ 0 w 114300"/>
                    <a:gd name="connsiteY8" fmla="*/ 240711 h 297861"/>
                    <a:gd name="connsiteX9" fmla="*/ 2177 w 114300"/>
                    <a:gd name="connsiteY9" fmla="*/ 97836 h 297861"/>
                    <a:gd name="connsiteX10" fmla="*/ 0 w 114300"/>
                    <a:gd name="connsiteY10" fmla="*/ 57150 h 297861"/>
                    <a:gd name="connsiteX0" fmla="*/ 0 w 129540"/>
                    <a:gd name="connsiteY0" fmla="*/ 59055 h 297861"/>
                    <a:gd name="connsiteX1" fmla="*/ 28847 w 129540"/>
                    <a:gd name="connsiteY1" fmla="*/ 29256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72390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540"/>
                    <a:gd name="connsiteY0" fmla="*/ 59055 h 297861"/>
                    <a:gd name="connsiteX1" fmla="*/ 21227 w 129540"/>
                    <a:gd name="connsiteY1" fmla="*/ 15921 h 297861"/>
                    <a:gd name="connsiteX2" fmla="*/ 72390 w 129540"/>
                    <a:gd name="connsiteY2" fmla="*/ 0 h 297861"/>
                    <a:gd name="connsiteX3" fmla="*/ 51435 w 129540"/>
                    <a:gd name="connsiteY3" fmla="*/ 0 h 297861"/>
                    <a:gd name="connsiteX4" fmla="*/ 129540 w 129540"/>
                    <a:gd name="connsiteY4" fmla="*/ 57150 h 297861"/>
                    <a:gd name="connsiteX5" fmla="*/ 129540 w 129540"/>
                    <a:gd name="connsiteY5" fmla="*/ 240711 h 297861"/>
                    <a:gd name="connsiteX6" fmla="*/ 72390 w 129540"/>
                    <a:gd name="connsiteY6" fmla="*/ 297861 h 297861"/>
                    <a:gd name="connsiteX7" fmla="*/ 72390 w 129540"/>
                    <a:gd name="connsiteY7" fmla="*/ 297861 h 297861"/>
                    <a:gd name="connsiteX8" fmla="*/ 15240 w 129540"/>
                    <a:gd name="connsiteY8" fmla="*/ 240711 h 297861"/>
                    <a:gd name="connsiteX9" fmla="*/ 17417 w 129540"/>
                    <a:gd name="connsiteY9" fmla="*/ 97836 h 297861"/>
                    <a:gd name="connsiteX10" fmla="*/ 0 w 129540"/>
                    <a:gd name="connsiteY10"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7150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29540 w 129812"/>
                    <a:gd name="connsiteY4" fmla="*/ 5524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5143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 name="connsiteX0" fmla="*/ 0 w 129812"/>
                    <a:gd name="connsiteY0" fmla="*/ 59055 h 297861"/>
                    <a:gd name="connsiteX1" fmla="*/ 21227 w 129812"/>
                    <a:gd name="connsiteY1" fmla="*/ 15921 h 297861"/>
                    <a:gd name="connsiteX2" fmla="*/ 72390 w 129812"/>
                    <a:gd name="connsiteY2" fmla="*/ 0 h 297861"/>
                    <a:gd name="connsiteX3" fmla="*/ 43815 w 129812"/>
                    <a:gd name="connsiteY3" fmla="*/ 0 h 297861"/>
                    <a:gd name="connsiteX4" fmla="*/ 114300 w 129812"/>
                    <a:gd name="connsiteY4" fmla="*/ 47625 h 297861"/>
                    <a:gd name="connsiteX5" fmla="*/ 129812 w 129812"/>
                    <a:gd name="connsiteY5" fmla="*/ 95932 h 297861"/>
                    <a:gd name="connsiteX6" fmla="*/ 129540 w 129812"/>
                    <a:gd name="connsiteY6" fmla="*/ 240711 h 297861"/>
                    <a:gd name="connsiteX7" fmla="*/ 72390 w 129812"/>
                    <a:gd name="connsiteY7" fmla="*/ 297861 h 297861"/>
                    <a:gd name="connsiteX8" fmla="*/ 72390 w 129812"/>
                    <a:gd name="connsiteY8" fmla="*/ 297861 h 297861"/>
                    <a:gd name="connsiteX9" fmla="*/ 15240 w 129812"/>
                    <a:gd name="connsiteY9" fmla="*/ 240711 h 297861"/>
                    <a:gd name="connsiteX10" fmla="*/ 17417 w 129812"/>
                    <a:gd name="connsiteY10" fmla="*/ 97836 h 297861"/>
                    <a:gd name="connsiteX11" fmla="*/ 0 w 129812"/>
                    <a:gd name="connsiteY11" fmla="*/ 59055 h 297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812" h="297861">
                      <a:moveTo>
                        <a:pt x="0" y="59055"/>
                      </a:moveTo>
                      <a:cubicBezTo>
                        <a:pt x="1588" y="47308"/>
                        <a:pt x="11702" y="25446"/>
                        <a:pt x="21227" y="15921"/>
                      </a:cubicBezTo>
                      <a:cubicBezTo>
                        <a:pt x="30752" y="6396"/>
                        <a:pt x="64815" y="4559"/>
                        <a:pt x="72390" y="0"/>
                      </a:cubicBezTo>
                      <a:lnTo>
                        <a:pt x="43815" y="0"/>
                      </a:lnTo>
                      <a:cubicBezTo>
                        <a:pt x="75378" y="0"/>
                        <a:pt x="102870" y="19872"/>
                        <a:pt x="114300" y="47625"/>
                      </a:cubicBezTo>
                      <a:cubicBezTo>
                        <a:pt x="123916" y="60552"/>
                        <a:pt x="129721" y="83005"/>
                        <a:pt x="129812" y="95932"/>
                      </a:cubicBezTo>
                      <a:cubicBezTo>
                        <a:pt x="129721" y="144192"/>
                        <a:pt x="129631" y="192451"/>
                        <a:pt x="129540" y="240711"/>
                      </a:cubicBezTo>
                      <a:cubicBezTo>
                        <a:pt x="129540" y="272274"/>
                        <a:pt x="103953" y="297861"/>
                        <a:pt x="72390" y="297861"/>
                      </a:cubicBezTo>
                      <a:lnTo>
                        <a:pt x="72390" y="297861"/>
                      </a:lnTo>
                      <a:cubicBezTo>
                        <a:pt x="40827" y="297861"/>
                        <a:pt x="15240" y="272274"/>
                        <a:pt x="15240" y="240711"/>
                      </a:cubicBezTo>
                      <a:cubicBezTo>
                        <a:pt x="15966" y="193086"/>
                        <a:pt x="16691" y="145461"/>
                        <a:pt x="17417" y="97836"/>
                      </a:cubicBezTo>
                      <a:lnTo>
                        <a:pt x="0" y="59055"/>
                      </a:ln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21" name="Straight Connector 1620"/>
                <p:cNvCxnSpPr/>
                <p:nvPr/>
              </p:nvCxnSpPr>
              <p:spPr>
                <a:xfrm>
                  <a:off x="1899557" y="2820081"/>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2" name="Straight Connector 1621"/>
                <p:cNvCxnSpPr/>
                <p:nvPr/>
              </p:nvCxnSpPr>
              <p:spPr>
                <a:xfrm>
                  <a:off x="1899557" y="2765315"/>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23" name="Straight Connector 1622"/>
                <p:cNvCxnSpPr/>
                <p:nvPr/>
              </p:nvCxnSpPr>
              <p:spPr>
                <a:xfrm>
                  <a:off x="1906415" y="2791467"/>
                  <a:ext cx="100584" cy="0"/>
                </a:xfrm>
                <a:prstGeom prst="line">
                  <a:avLst/>
                </a:prstGeom>
                <a:grpFill/>
                <a:ln w="3810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569" name="Group 1568"/>
            <p:cNvGrpSpPr/>
            <p:nvPr/>
          </p:nvGrpSpPr>
          <p:grpSpPr>
            <a:xfrm>
              <a:off x="6696564" y="2034767"/>
              <a:ext cx="72073" cy="310465"/>
              <a:chOff x="3360204" y="2324100"/>
              <a:chExt cx="139337" cy="600217"/>
            </a:xfrm>
            <a:solidFill>
              <a:schemeClr val="accent2"/>
            </a:solidFill>
          </p:grpSpPr>
          <p:grpSp>
            <p:nvGrpSpPr>
              <p:cNvPr id="1584" name="Group 1583"/>
              <p:cNvGrpSpPr/>
              <p:nvPr/>
            </p:nvGrpSpPr>
            <p:grpSpPr>
              <a:xfrm>
                <a:off x="3360204" y="2575442"/>
                <a:ext cx="138626" cy="348875"/>
                <a:chOff x="3360204" y="2569615"/>
                <a:chExt cx="138626" cy="348875"/>
              </a:xfrm>
              <a:grpFill/>
            </p:grpSpPr>
            <p:sp>
              <p:nvSpPr>
                <p:cNvPr id="1590" name="Freeform 1589"/>
                <p:cNvSpPr/>
                <p:nvPr/>
              </p:nvSpPr>
              <p:spPr>
                <a:xfrm>
                  <a:off x="3360204" y="2569615"/>
                  <a:ext cx="138626" cy="348875"/>
                </a:xfrm>
                <a:custGeom>
                  <a:avLst/>
                  <a:gdLst>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3844 w 138435"/>
                    <a:gd name="connsiteY0" fmla="*/ 230 h 346956"/>
                    <a:gd name="connsiteX1" fmla="*/ 30504 w 138435"/>
                    <a:gd name="connsiteY1" fmla="*/ 21185 h 346956"/>
                    <a:gd name="connsiteX2" fmla="*/ 20979 w 138435"/>
                    <a:gd name="connsiteY2" fmla="*/ 76430 h 346956"/>
                    <a:gd name="connsiteX3" fmla="*/ 30504 w 138435"/>
                    <a:gd name="connsiteY3" fmla="*/ 124055 h 346956"/>
                    <a:gd name="connsiteX4" fmla="*/ 7644 w 138435"/>
                    <a:gd name="connsiteY4" fmla="*/ 171680 h 346956"/>
                    <a:gd name="connsiteX5" fmla="*/ 1929 w 138435"/>
                    <a:gd name="connsiteY5" fmla="*/ 253595 h 346956"/>
                    <a:gd name="connsiteX6" fmla="*/ 3834 w 138435"/>
                    <a:gd name="connsiteY6" fmla="*/ 314555 h 346956"/>
                    <a:gd name="connsiteX7" fmla="*/ 53364 w 138435"/>
                    <a:gd name="connsiteY7" fmla="*/ 346940 h 346956"/>
                    <a:gd name="connsiteX8" fmla="*/ 118134 w 138435"/>
                    <a:gd name="connsiteY8" fmla="*/ 310745 h 346956"/>
                    <a:gd name="connsiteX9" fmla="*/ 120039 w 138435"/>
                    <a:gd name="connsiteY9" fmla="*/ 204065 h 346956"/>
                    <a:gd name="connsiteX10" fmla="*/ 123849 w 138435"/>
                    <a:gd name="connsiteY10" fmla="*/ 152630 h 346956"/>
                    <a:gd name="connsiteX11" fmla="*/ 137184 w 138435"/>
                    <a:gd name="connsiteY11" fmla="*/ 99290 h 346956"/>
                    <a:gd name="connsiteX12" fmla="*/ 135279 w 138435"/>
                    <a:gd name="connsiteY12" fmla="*/ 32615 h 346956"/>
                    <a:gd name="connsiteX13" fmla="*/ 83844 w 138435"/>
                    <a:gd name="connsiteY13" fmla="*/ 230 h 346956"/>
                    <a:gd name="connsiteX0" fmla="*/ 84567 w 139158"/>
                    <a:gd name="connsiteY0" fmla="*/ 230 h 346956"/>
                    <a:gd name="connsiteX1" fmla="*/ 31227 w 139158"/>
                    <a:gd name="connsiteY1" fmla="*/ 21185 h 346956"/>
                    <a:gd name="connsiteX2" fmla="*/ 21702 w 139158"/>
                    <a:gd name="connsiteY2" fmla="*/ 76430 h 346956"/>
                    <a:gd name="connsiteX3" fmla="*/ 31227 w 139158"/>
                    <a:gd name="connsiteY3" fmla="*/ 124055 h 346956"/>
                    <a:gd name="connsiteX4" fmla="*/ 8367 w 139158"/>
                    <a:gd name="connsiteY4" fmla="*/ 171680 h 346956"/>
                    <a:gd name="connsiteX5" fmla="*/ 2652 w 139158"/>
                    <a:gd name="connsiteY5" fmla="*/ 253595 h 346956"/>
                    <a:gd name="connsiteX6" fmla="*/ 4557 w 139158"/>
                    <a:gd name="connsiteY6" fmla="*/ 314555 h 346956"/>
                    <a:gd name="connsiteX7" fmla="*/ 54087 w 139158"/>
                    <a:gd name="connsiteY7" fmla="*/ 346940 h 346956"/>
                    <a:gd name="connsiteX8" fmla="*/ 118857 w 139158"/>
                    <a:gd name="connsiteY8" fmla="*/ 310745 h 346956"/>
                    <a:gd name="connsiteX9" fmla="*/ 120762 w 139158"/>
                    <a:gd name="connsiteY9" fmla="*/ 204065 h 346956"/>
                    <a:gd name="connsiteX10" fmla="*/ 124572 w 139158"/>
                    <a:gd name="connsiteY10" fmla="*/ 152630 h 346956"/>
                    <a:gd name="connsiteX11" fmla="*/ 137907 w 139158"/>
                    <a:gd name="connsiteY11" fmla="*/ 99290 h 346956"/>
                    <a:gd name="connsiteX12" fmla="*/ 136002 w 139158"/>
                    <a:gd name="connsiteY12" fmla="*/ 32615 h 346956"/>
                    <a:gd name="connsiteX13" fmla="*/ 84567 w 139158"/>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5490 w 140081"/>
                    <a:gd name="connsiteY0" fmla="*/ 230 h 346956"/>
                    <a:gd name="connsiteX1" fmla="*/ 32150 w 140081"/>
                    <a:gd name="connsiteY1" fmla="*/ 21185 h 346956"/>
                    <a:gd name="connsiteX2" fmla="*/ 22625 w 140081"/>
                    <a:gd name="connsiteY2" fmla="*/ 76430 h 346956"/>
                    <a:gd name="connsiteX3" fmla="*/ 32150 w 140081"/>
                    <a:gd name="connsiteY3" fmla="*/ 124055 h 346956"/>
                    <a:gd name="connsiteX4" fmla="*/ 9290 w 140081"/>
                    <a:gd name="connsiteY4" fmla="*/ 171680 h 346956"/>
                    <a:gd name="connsiteX5" fmla="*/ 1670 w 140081"/>
                    <a:gd name="connsiteY5" fmla="*/ 253595 h 346956"/>
                    <a:gd name="connsiteX6" fmla="*/ 5480 w 140081"/>
                    <a:gd name="connsiteY6" fmla="*/ 314555 h 346956"/>
                    <a:gd name="connsiteX7" fmla="*/ 55010 w 140081"/>
                    <a:gd name="connsiteY7" fmla="*/ 346940 h 346956"/>
                    <a:gd name="connsiteX8" fmla="*/ 119780 w 140081"/>
                    <a:gd name="connsiteY8" fmla="*/ 310745 h 346956"/>
                    <a:gd name="connsiteX9" fmla="*/ 121685 w 140081"/>
                    <a:gd name="connsiteY9" fmla="*/ 204065 h 346956"/>
                    <a:gd name="connsiteX10" fmla="*/ 125495 w 140081"/>
                    <a:gd name="connsiteY10" fmla="*/ 152630 h 346956"/>
                    <a:gd name="connsiteX11" fmla="*/ 138830 w 140081"/>
                    <a:gd name="connsiteY11" fmla="*/ 99290 h 346956"/>
                    <a:gd name="connsiteX12" fmla="*/ 136925 w 140081"/>
                    <a:gd name="connsiteY12" fmla="*/ 32615 h 346956"/>
                    <a:gd name="connsiteX13" fmla="*/ 85490 w 140081"/>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04065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56"/>
                    <a:gd name="connsiteX1" fmla="*/ 30543 w 138474"/>
                    <a:gd name="connsiteY1" fmla="*/ 21185 h 346956"/>
                    <a:gd name="connsiteX2" fmla="*/ 21018 w 138474"/>
                    <a:gd name="connsiteY2" fmla="*/ 76430 h 346956"/>
                    <a:gd name="connsiteX3" fmla="*/ 30543 w 138474"/>
                    <a:gd name="connsiteY3" fmla="*/ 124055 h 346956"/>
                    <a:gd name="connsiteX4" fmla="*/ 7683 w 138474"/>
                    <a:gd name="connsiteY4" fmla="*/ 171680 h 346956"/>
                    <a:gd name="connsiteX5" fmla="*/ 63 w 138474"/>
                    <a:gd name="connsiteY5" fmla="*/ 253595 h 346956"/>
                    <a:gd name="connsiteX6" fmla="*/ 7683 w 138474"/>
                    <a:gd name="connsiteY6" fmla="*/ 314555 h 346956"/>
                    <a:gd name="connsiteX7" fmla="*/ 53403 w 138474"/>
                    <a:gd name="connsiteY7" fmla="*/ 346940 h 346956"/>
                    <a:gd name="connsiteX8" fmla="*/ 118173 w 138474"/>
                    <a:gd name="connsiteY8" fmla="*/ 310745 h 346956"/>
                    <a:gd name="connsiteX9" fmla="*/ 120078 w 138474"/>
                    <a:gd name="connsiteY9" fmla="*/ 217400 h 346956"/>
                    <a:gd name="connsiteX10" fmla="*/ 123888 w 138474"/>
                    <a:gd name="connsiteY10" fmla="*/ 152630 h 346956"/>
                    <a:gd name="connsiteX11" fmla="*/ 137223 w 138474"/>
                    <a:gd name="connsiteY11" fmla="*/ 99290 h 346956"/>
                    <a:gd name="connsiteX12" fmla="*/ 135318 w 138474"/>
                    <a:gd name="connsiteY12" fmla="*/ 32615 h 346956"/>
                    <a:gd name="connsiteX13" fmla="*/ 83883 w 138474"/>
                    <a:gd name="connsiteY13" fmla="*/ 230 h 346956"/>
                    <a:gd name="connsiteX0" fmla="*/ 83883 w 138474"/>
                    <a:gd name="connsiteY0" fmla="*/ 230 h 346944"/>
                    <a:gd name="connsiteX1" fmla="*/ 30543 w 138474"/>
                    <a:gd name="connsiteY1" fmla="*/ 21185 h 346944"/>
                    <a:gd name="connsiteX2" fmla="*/ 21018 w 138474"/>
                    <a:gd name="connsiteY2" fmla="*/ 76430 h 346944"/>
                    <a:gd name="connsiteX3" fmla="*/ 30543 w 138474"/>
                    <a:gd name="connsiteY3" fmla="*/ 124055 h 346944"/>
                    <a:gd name="connsiteX4" fmla="*/ 7683 w 138474"/>
                    <a:gd name="connsiteY4" fmla="*/ 171680 h 346944"/>
                    <a:gd name="connsiteX5" fmla="*/ 63 w 138474"/>
                    <a:gd name="connsiteY5" fmla="*/ 253595 h 346944"/>
                    <a:gd name="connsiteX6" fmla="*/ 7683 w 138474"/>
                    <a:gd name="connsiteY6" fmla="*/ 314555 h 346944"/>
                    <a:gd name="connsiteX7" fmla="*/ 53403 w 138474"/>
                    <a:gd name="connsiteY7" fmla="*/ 346940 h 346944"/>
                    <a:gd name="connsiteX8" fmla="*/ 118173 w 138474"/>
                    <a:gd name="connsiteY8" fmla="*/ 312650 h 346944"/>
                    <a:gd name="connsiteX9" fmla="*/ 120078 w 138474"/>
                    <a:gd name="connsiteY9" fmla="*/ 217400 h 346944"/>
                    <a:gd name="connsiteX10" fmla="*/ 123888 w 138474"/>
                    <a:gd name="connsiteY10" fmla="*/ 152630 h 346944"/>
                    <a:gd name="connsiteX11" fmla="*/ 137223 w 138474"/>
                    <a:gd name="connsiteY11" fmla="*/ 99290 h 346944"/>
                    <a:gd name="connsiteX12" fmla="*/ 135318 w 138474"/>
                    <a:gd name="connsiteY12" fmla="*/ 32615 h 346944"/>
                    <a:gd name="connsiteX13" fmla="*/ 83883 w 138474"/>
                    <a:gd name="connsiteY13" fmla="*/ 230 h 346944"/>
                    <a:gd name="connsiteX0" fmla="*/ 83883 w 138474"/>
                    <a:gd name="connsiteY0" fmla="*/ 230 h 346976"/>
                    <a:gd name="connsiteX1" fmla="*/ 30543 w 138474"/>
                    <a:gd name="connsiteY1" fmla="*/ 21185 h 346976"/>
                    <a:gd name="connsiteX2" fmla="*/ 21018 w 138474"/>
                    <a:gd name="connsiteY2" fmla="*/ 76430 h 346976"/>
                    <a:gd name="connsiteX3" fmla="*/ 30543 w 138474"/>
                    <a:gd name="connsiteY3" fmla="*/ 124055 h 346976"/>
                    <a:gd name="connsiteX4" fmla="*/ 7683 w 138474"/>
                    <a:gd name="connsiteY4" fmla="*/ 171680 h 346976"/>
                    <a:gd name="connsiteX5" fmla="*/ 63 w 138474"/>
                    <a:gd name="connsiteY5" fmla="*/ 253595 h 346976"/>
                    <a:gd name="connsiteX6" fmla="*/ 7683 w 138474"/>
                    <a:gd name="connsiteY6" fmla="*/ 314555 h 346976"/>
                    <a:gd name="connsiteX7" fmla="*/ 53403 w 138474"/>
                    <a:gd name="connsiteY7" fmla="*/ 346940 h 346976"/>
                    <a:gd name="connsiteX8" fmla="*/ 118173 w 138474"/>
                    <a:gd name="connsiteY8" fmla="*/ 318365 h 346976"/>
                    <a:gd name="connsiteX9" fmla="*/ 120078 w 138474"/>
                    <a:gd name="connsiteY9" fmla="*/ 217400 h 346976"/>
                    <a:gd name="connsiteX10" fmla="*/ 123888 w 138474"/>
                    <a:gd name="connsiteY10" fmla="*/ 152630 h 346976"/>
                    <a:gd name="connsiteX11" fmla="*/ 137223 w 138474"/>
                    <a:gd name="connsiteY11" fmla="*/ 99290 h 346976"/>
                    <a:gd name="connsiteX12" fmla="*/ 135318 w 138474"/>
                    <a:gd name="connsiteY12" fmla="*/ 32615 h 346976"/>
                    <a:gd name="connsiteX13" fmla="*/ 83883 w 138474"/>
                    <a:gd name="connsiteY13" fmla="*/ 230 h 346976"/>
                    <a:gd name="connsiteX0" fmla="*/ 83924 w 138515"/>
                    <a:gd name="connsiteY0" fmla="*/ 230 h 346976"/>
                    <a:gd name="connsiteX1" fmla="*/ 30584 w 138515"/>
                    <a:gd name="connsiteY1" fmla="*/ 21185 h 346976"/>
                    <a:gd name="connsiteX2" fmla="*/ 21059 w 138515"/>
                    <a:gd name="connsiteY2" fmla="*/ 76430 h 346976"/>
                    <a:gd name="connsiteX3" fmla="*/ 30584 w 138515"/>
                    <a:gd name="connsiteY3" fmla="*/ 124055 h 346976"/>
                    <a:gd name="connsiteX4" fmla="*/ 7724 w 138515"/>
                    <a:gd name="connsiteY4" fmla="*/ 171680 h 346976"/>
                    <a:gd name="connsiteX5" fmla="*/ 104 w 138515"/>
                    <a:gd name="connsiteY5" fmla="*/ 253595 h 346976"/>
                    <a:gd name="connsiteX6" fmla="*/ 7724 w 138515"/>
                    <a:gd name="connsiteY6" fmla="*/ 314555 h 346976"/>
                    <a:gd name="connsiteX7" fmla="*/ 55349 w 138515"/>
                    <a:gd name="connsiteY7" fmla="*/ 346940 h 346976"/>
                    <a:gd name="connsiteX8" fmla="*/ 118214 w 138515"/>
                    <a:gd name="connsiteY8" fmla="*/ 318365 h 346976"/>
                    <a:gd name="connsiteX9" fmla="*/ 120119 w 138515"/>
                    <a:gd name="connsiteY9" fmla="*/ 217400 h 346976"/>
                    <a:gd name="connsiteX10" fmla="*/ 123929 w 138515"/>
                    <a:gd name="connsiteY10" fmla="*/ 152630 h 346976"/>
                    <a:gd name="connsiteX11" fmla="*/ 137264 w 138515"/>
                    <a:gd name="connsiteY11" fmla="*/ 99290 h 346976"/>
                    <a:gd name="connsiteX12" fmla="*/ 135359 w 138515"/>
                    <a:gd name="connsiteY12" fmla="*/ 32615 h 346976"/>
                    <a:gd name="connsiteX13" fmla="*/ 83924 w 138515"/>
                    <a:gd name="connsiteY13" fmla="*/ 230 h 346976"/>
                    <a:gd name="connsiteX0" fmla="*/ 84175 w 138766"/>
                    <a:gd name="connsiteY0" fmla="*/ 230 h 343186"/>
                    <a:gd name="connsiteX1" fmla="*/ 30835 w 138766"/>
                    <a:gd name="connsiteY1" fmla="*/ 21185 h 343186"/>
                    <a:gd name="connsiteX2" fmla="*/ 21310 w 138766"/>
                    <a:gd name="connsiteY2" fmla="*/ 76430 h 343186"/>
                    <a:gd name="connsiteX3" fmla="*/ 30835 w 138766"/>
                    <a:gd name="connsiteY3" fmla="*/ 124055 h 343186"/>
                    <a:gd name="connsiteX4" fmla="*/ 7975 w 138766"/>
                    <a:gd name="connsiteY4" fmla="*/ 171680 h 343186"/>
                    <a:gd name="connsiteX5" fmla="*/ 355 w 138766"/>
                    <a:gd name="connsiteY5" fmla="*/ 253595 h 343186"/>
                    <a:gd name="connsiteX6" fmla="*/ 7975 w 138766"/>
                    <a:gd name="connsiteY6" fmla="*/ 314555 h 343186"/>
                    <a:gd name="connsiteX7" fmla="*/ 63220 w 138766"/>
                    <a:gd name="connsiteY7" fmla="*/ 343130 h 343186"/>
                    <a:gd name="connsiteX8" fmla="*/ 118465 w 138766"/>
                    <a:gd name="connsiteY8" fmla="*/ 318365 h 343186"/>
                    <a:gd name="connsiteX9" fmla="*/ 120370 w 138766"/>
                    <a:gd name="connsiteY9" fmla="*/ 217400 h 343186"/>
                    <a:gd name="connsiteX10" fmla="*/ 124180 w 138766"/>
                    <a:gd name="connsiteY10" fmla="*/ 152630 h 343186"/>
                    <a:gd name="connsiteX11" fmla="*/ 137515 w 138766"/>
                    <a:gd name="connsiteY11" fmla="*/ 99290 h 343186"/>
                    <a:gd name="connsiteX12" fmla="*/ 135610 w 138766"/>
                    <a:gd name="connsiteY12" fmla="*/ 32615 h 343186"/>
                    <a:gd name="connsiteX13" fmla="*/ 84175 w 138766"/>
                    <a:gd name="connsiteY13" fmla="*/ 230 h 343186"/>
                    <a:gd name="connsiteX0" fmla="*/ 84175 w 138766"/>
                    <a:gd name="connsiteY0" fmla="*/ 230 h 348875"/>
                    <a:gd name="connsiteX1" fmla="*/ 30835 w 138766"/>
                    <a:gd name="connsiteY1" fmla="*/ 21185 h 348875"/>
                    <a:gd name="connsiteX2" fmla="*/ 21310 w 138766"/>
                    <a:gd name="connsiteY2" fmla="*/ 76430 h 348875"/>
                    <a:gd name="connsiteX3" fmla="*/ 30835 w 138766"/>
                    <a:gd name="connsiteY3" fmla="*/ 124055 h 348875"/>
                    <a:gd name="connsiteX4" fmla="*/ 7975 w 138766"/>
                    <a:gd name="connsiteY4" fmla="*/ 171680 h 348875"/>
                    <a:gd name="connsiteX5" fmla="*/ 355 w 138766"/>
                    <a:gd name="connsiteY5" fmla="*/ 253595 h 348875"/>
                    <a:gd name="connsiteX6" fmla="*/ 7975 w 138766"/>
                    <a:gd name="connsiteY6" fmla="*/ 314555 h 348875"/>
                    <a:gd name="connsiteX7" fmla="*/ 63220 w 138766"/>
                    <a:gd name="connsiteY7" fmla="*/ 348845 h 348875"/>
                    <a:gd name="connsiteX8" fmla="*/ 118465 w 138766"/>
                    <a:gd name="connsiteY8" fmla="*/ 318365 h 348875"/>
                    <a:gd name="connsiteX9" fmla="*/ 120370 w 138766"/>
                    <a:gd name="connsiteY9" fmla="*/ 217400 h 348875"/>
                    <a:gd name="connsiteX10" fmla="*/ 124180 w 138766"/>
                    <a:gd name="connsiteY10" fmla="*/ 152630 h 348875"/>
                    <a:gd name="connsiteX11" fmla="*/ 137515 w 138766"/>
                    <a:gd name="connsiteY11" fmla="*/ 99290 h 348875"/>
                    <a:gd name="connsiteX12" fmla="*/ 135610 w 138766"/>
                    <a:gd name="connsiteY12" fmla="*/ 32615 h 348875"/>
                    <a:gd name="connsiteX13" fmla="*/ 84175 w 138766"/>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2043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8533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243 w 138834"/>
                    <a:gd name="connsiteY0" fmla="*/ 230 h 348875"/>
                    <a:gd name="connsiteX1" fmla="*/ 30903 w 138834"/>
                    <a:gd name="connsiteY1" fmla="*/ 21185 h 348875"/>
                    <a:gd name="connsiteX2" fmla="*/ 21378 w 138834"/>
                    <a:gd name="connsiteY2" fmla="*/ 76430 h 348875"/>
                    <a:gd name="connsiteX3" fmla="*/ 30903 w 138834"/>
                    <a:gd name="connsiteY3" fmla="*/ 124055 h 348875"/>
                    <a:gd name="connsiteX4" fmla="*/ 4233 w 138834"/>
                    <a:gd name="connsiteY4" fmla="*/ 175490 h 348875"/>
                    <a:gd name="connsiteX5" fmla="*/ 423 w 138834"/>
                    <a:gd name="connsiteY5" fmla="*/ 253595 h 348875"/>
                    <a:gd name="connsiteX6" fmla="*/ 8043 w 138834"/>
                    <a:gd name="connsiteY6" fmla="*/ 314555 h 348875"/>
                    <a:gd name="connsiteX7" fmla="*/ 63288 w 138834"/>
                    <a:gd name="connsiteY7" fmla="*/ 348845 h 348875"/>
                    <a:gd name="connsiteX8" fmla="*/ 112818 w 138834"/>
                    <a:gd name="connsiteY8" fmla="*/ 318365 h 348875"/>
                    <a:gd name="connsiteX9" fmla="*/ 112818 w 138834"/>
                    <a:gd name="connsiteY9" fmla="*/ 217400 h 348875"/>
                    <a:gd name="connsiteX10" fmla="*/ 124248 w 138834"/>
                    <a:gd name="connsiteY10" fmla="*/ 152630 h 348875"/>
                    <a:gd name="connsiteX11" fmla="*/ 137583 w 138834"/>
                    <a:gd name="connsiteY11" fmla="*/ 99290 h 348875"/>
                    <a:gd name="connsiteX12" fmla="*/ 135678 w 138834"/>
                    <a:gd name="connsiteY12" fmla="*/ 32615 h 348875"/>
                    <a:gd name="connsiteX13" fmla="*/ 84243 w 138834"/>
                    <a:gd name="connsiteY13" fmla="*/ 230 h 348875"/>
                    <a:gd name="connsiteX0" fmla="*/ 84035 w 138626"/>
                    <a:gd name="connsiteY0" fmla="*/ 230 h 348875"/>
                    <a:gd name="connsiteX1" fmla="*/ 30695 w 138626"/>
                    <a:gd name="connsiteY1" fmla="*/ 21185 h 348875"/>
                    <a:gd name="connsiteX2" fmla="*/ 21170 w 138626"/>
                    <a:gd name="connsiteY2" fmla="*/ 76430 h 348875"/>
                    <a:gd name="connsiteX3" fmla="*/ 23075 w 138626"/>
                    <a:gd name="connsiteY3" fmla="*/ 124055 h 348875"/>
                    <a:gd name="connsiteX4" fmla="*/ 4025 w 138626"/>
                    <a:gd name="connsiteY4" fmla="*/ 175490 h 348875"/>
                    <a:gd name="connsiteX5" fmla="*/ 215 w 138626"/>
                    <a:gd name="connsiteY5" fmla="*/ 253595 h 348875"/>
                    <a:gd name="connsiteX6" fmla="*/ 7835 w 138626"/>
                    <a:gd name="connsiteY6" fmla="*/ 314555 h 348875"/>
                    <a:gd name="connsiteX7" fmla="*/ 63080 w 138626"/>
                    <a:gd name="connsiteY7" fmla="*/ 348845 h 348875"/>
                    <a:gd name="connsiteX8" fmla="*/ 112610 w 138626"/>
                    <a:gd name="connsiteY8" fmla="*/ 318365 h 348875"/>
                    <a:gd name="connsiteX9" fmla="*/ 112610 w 138626"/>
                    <a:gd name="connsiteY9" fmla="*/ 217400 h 348875"/>
                    <a:gd name="connsiteX10" fmla="*/ 124040 w 138626"/>
                    <a:gd name="connsiteY10" fmla="*/ 152630 h 348875"/>
                    <a:gd name="connsiteX11" fmla="*/ 137375 w 138626"/>
                    <a:gd name="connsiteY11" fmla="*/ 99290 h 348875"/>
                    <a:gd name="connsiteX12" fmla="*/ 135470 w 138626"/>
                    <a:gd name="connsiteY12" fmla="*/ 32615 h 348875"/>
                    <a:gd name="connsiteX13" fmla="*/ 84035 w 138626"/>
                    <a:gd name="connsiteY13" fmla="*/ 230 h 348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8626" h="348875">
                      <a:moveTo>
                        <a:pt x="84035" y="230"/>
                      </a:moveTo>
                      <a:cubicBezTo>
                        <a:pt x="66572" y="-1675"/>
                        <a:pt x="41172" y="8485"/>
                        <a:pt x="30695" y="21185"/>
                      </a:cubicBezTo>
                      <a:cubicBezTo>
                        <a:pt x="20217" y="33885"/>
                        <a:pt x="22440" y="59285"/>
                        <a:pt x="21170" y="76430"/>
                      </a:cubicBezTo>
                      <a:cubicBezTo>
                        <a:pt x="19900" y="93575"/>
                        <a:pt x="25933" y="107545"/>
                        <a:pt x="23075" y="124055"/>
                      </a:cubicBezTo>
                      <a:cubicBezTo>
                        <a:pt x="20218" y="140565"/>
                        <a:pt x="7835" y="153900"/>
                        <a:pt x="4025" y="175490"/>
                      </a:cubicBezTo>
                      <a:cubicBezTo>
                        <a:pt x="215" y="197080"/>
                        <a:pt x="-420" y="230418"/>
                        <a:pt x="215" y="253595"/>
                      </a:cubicBezTo>
                      <a:cubicBezTo>
                        <a:pt x="850" y="276772"/>
                        <a:pt x="-2642" y="298680"/>
                        <a:pt x="7835" y="314555"/>
                      </a:cubicBezTo>
                      <a:cubicBezTo>
                        <a:pt x="18312" y="330430"/>
                        <a:pt x="45618" y="348210"/>
                        <a:pt x="63080" y="348845"/>
                      </a:cubicBezTo>
                      <a:cubicBezTo>
                        <a:pt x="80542" y="349480"/>
                        <a:pt x="104355" y="340272"/>
                        <a:pt x="112610" y="318365"/>
                      </a:cubicBezTo>
                      <a:cubicBezTo>
                        <a:pt x="120865" y="296458"/>
                        <a:pt x="110705" y="245022"/>
                        <a:pt x="112610" y="217400"/>
                      </a:cubicBezTo>
                      <a:cubicBezTo>
                        <a:pt x="114515" y="189778"/>
                        <a:pt x="119913" y="172315"/>
                        <a:pt x="124040" y="152630"/>
                      </a:cubicBezTo>
                      <a:cubicBezTo>
                        <a:pt x="128167" y="132945"/>
                        <a:pt x="135470" y="119293"/>
                        <a:pt x="137375" y="99290"/>
                      </a:cubicBezTo>
                      <a:cubicBezTo>
                        <a:pt x="139280" y="79287"/>
                        <a:pt x="139280" y="48490"/>
                        <a:pt x="135470" y="32615"/>
                      </a:cubicBezTo>
                      <a:cubicBezTo>
                        <a:pt x="131660" y="16740"/>
                        <a:pt x="101498" y="2135"/>
                        <a:pt x="84035" y="230"/>
                      </a:cubicBezTo>
                      <a:close/>
                    </a:path>
                  </a:pathLst>
                </a:cu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91" name="Group 1590"/>
                <p:cNvGrpSpPr/>
                <p:nvPr/>
              </p:nvGrpSpPr>
              <p:grpSpPr>
                <a:xfrm>
                  <a:off x="3360204" y="2812190"/>
                  <a:ext cx="114300" cy="27621"/>
                  <a:chOff x="2756806" y="2871517"/>
                  <a:chExt cx="114300" cy="27621"/>
                </a:xfrm>
                <a:grpFill/>
              </p:grpSpPr>
              <p:cxnSp>
                <p:nvCxnSpPr>
                  <p:cNvPr id="1600" name="Straight Connector 1599"/>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01" name="Straight Connector 1600"/>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602" name="Straight Connector 1601"/>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92" name="Group 1591"/>
                <p:cNvGrpSpPr/>
                <p:nvPr/>
              </p:nvGrpSpPr>
              <p:grpSpPr>
                <a:xfrm>
                  <a:off x="3360204" y="2761133"/>
                  <a:ext cx="114300" cy="27621"/>
                  <a:chOff x="2756806" y="2871517"/>
                  <a:chExt cx="114300" cy="27621"/>
                </a:xfrm>
                <a:grpFill/>
              </p:grpSpPr>
              <p:cxnSp>
                <p:nvCxnSpPr>
                  <p:cNvPr id="1597" name="Straight Connector 1596"/>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8" name="Straight Connector 1597"/>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9" name="Straight Connector 1598"/>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nvGrpSpPr>
                <p:cNvPr id="1593" name="Group 1592"/>
                <p:cNvGrpSpPr/>
                <p:nvPr/>
              </p:nvGrpSpPr>
              <p:grpSpPr>
                <a:xfrm>
                  <a:off x="3384530" y="2669587"/>
                  <a:ext cx="114300" cy="27621"/>
                  <a:chOff x="2756806" y="2871517"/>
                  <a:chExt cx="114300" cy="27621"/>
                </a:xfrm>
                <a:grpFill/>
              </p:grpSpPr>
              <p:cxnSp>
                <p:nvCxnSpPr>
                  <p:cNvPr id="1594" name="Straight Connector 1593"/>
                  <p:cNvCxnSpPr/>
                  <p:nvPr/>
                </p:nvCxnSpPr>
                <p:spPr>
                  <a:xfrm>
                    <a:off x="2756806" y="2899138"/>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5" name="Straight Connector 1594"/>
                  <p:cNvCxnSpPr/>
                  <p:nvPr/>
                </p:nvCxnSpPr>
                <p:spPr>
                  <a:xfrm>
                    <a:off x="2756806" y="2871517"/>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96" name="Straight Connector 1595"/>
                  <p:cNvCxnSpPr/>
                  <p:nvPr/>
                </p:nvCxnSpPr>
                <p:spPr>
                  <a:xfrm>
                    <a:off x="2763664" y="288648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nvGrpSpPr>
              <p:cNvPr id="1585" name="Group 1584"/>
              <p:cNvGrpSpPr/>
              <p:nvPr/>
            </p:nvGrpSpPr>
            <p:grpSpPr>
              <a:xfrm>
                <a:off x="3385241" y="2324100"/>
                <a:ext cx="114300" cy="236220"/>
                <a:chOff x="3488111" y="2324100"/>
                <a:chExt cx="114300" cy="236220"/>
              </a:xfrm>
              <a:grpFill/>
            </p:grpSpPr>
            <p:sp>
              <p:nvSpPr>
                <p:cNvPr id="1586" name="Rounded Rectangle 1585"/>
                <p:cNvSpPr/>
                <p:nvPr/>
              </p:nvSpPr>
              <p:spPr>
                <a:xfrm>
                  <a:off x="3488111" y="2324100"/>
                  <a:ext cx="114300" cy="236220"/>
                </a:xfrm>
                <a:prstGeom prst="roundRect">
                  <a:avLst>
                    <a:gd name="adj" fmla="val 50000"/>
                  </a:avLst>
                </a:prstGeom>
                <a:grpFill/>
                <a:ln w="12700">
                  <a:solidFill>
                    <a:srgbClr val="602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87" name="Straight Connector 1586"/>
                <p:cNvCxnSpPr/>
                <p:nvPr/>
              </p:nvCxnSpPr>
              <p:spPr>
                <a:xfrm>
                  <a:off x="3488111" y="248275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88" name="Straight Connector 1587"/>
                <p:cNvCxnSpPr/>
                <p:nvPr/>
              </p:nvCxnSpPr>
              <p:spPr>
                <a:xfrm>
                  <a:off x="3488111" y="2457814"/>
                  <a:ext cx="114300" cy="0"/>
                </a:xfrm>
                <a:prstGeom prst="line">
                  <a:avLst/>
                </a:prstGeom>
                <a:grpFill/>
                <a:ln>
                  <a:solidFill>
                    <a:srgbClr val="602000"/>
                  </a:solidFill>
                </a:ln>
              </p:spPr>
              <p:style>
                <a:lnRef idx="1">
                  <a:schemeClr val="accent1"/>
                </a:lnRef>
                <a:fillRef idx="0">
                  <a:schemeClr val="accent1"/>
                </a:fillRef>
                <a:effectRef idx="0">
                  <a:schemeClr val="accent1"/>
                </a:effectRef>
                <a:fontRef idx="minor">
                  <a:schemeClr val="tx1"/>
                </a:fontRef>
              </p:style>
            </p:cxnSp>
            <p:cxnSp>
              <p:nvCxnSpPr>
                <p:cNvPr id="1589" name="Straight Connector 1588"/>
                <p:cNvCxnSpPr/>
                <p:nvPr/>
              </p:nvCxnSpPr>
              <p:spPr>
                <a:xfrm>
                  <a:off x="3494969" y="2471115"/>
                  <a:ext cx="100584" cy="0"/>
                </a:xfrm>
                <a:prstGeom prst="line">
                  <a:avLst/>
                </a:prstGeom>
                <a:grpFill/>
                <a:ln w="19050">
                  <a:solidFill>
                    <a:srgbClr val="C84300"/>
                  </a:solidFill>
                </a:ln>
              </p:spPr>
              <p:style>
                <a:lnRef idx="1">
                  <a:schemeClr val="accent1"/>
                </a:lnRef>
                <a:fillRef idx="0">
                  <a:schemeClr val="accent1"/>
                </a:fillRef>
                <a:effectRef idx="0">
                  <a:schemeClr val="accent1"/>
                </a:effectRef>
                <a:fontRef idx="minor">
                  <a:schemeClr val="tx1"/>
                </a:fontRef>
              </p:style>
            </p:cxnSp>
          </p:grpSp>
        </p:grpSp>
      </p:grpSp>
      <p:sp>
        <p:nvSpPr>
          <p:cNvPr id="23" name="Right Arrow 22"/>
          <p:cNvSpPr/>
          <p:nvPr/>
        </p:nvSpPr>
        <p:spPr>
          <a:xfrm>
            <a:off x="1229034" y="4748132"/>
            <a:ext cx="1105823" cy="374478"/>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20" name="Right Arrow 2019"/>
          <p:cNvSpPr/>
          <p:nvPr/>
        </p:nvSpPr>
        <p:spPr>
          <a:xfrm flipH="1">
            <a:off x="6946749" y="4342815"/>
            <a:ext cx="1105823" cy="374478"/>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88152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childTnLst>
                                    <p:set>
                                      <p:cBhvr>
                                        <p:cTn id="6" dur="1" fill="hold">
                                          <p:stCondLst>
                                            <p:cond delay="0"/>
                                          </p:stCondLst>
                                        </p:cTn>
                                        <p:tgtEl>
                                          <p:spTgt spid="633"/>
                                        </p:tgtEl>
                                        <p:attrNameLst>
                                          <p:attrName>style.visibility</p:attrName>
                                        </p:attrNameLst>
                                      </p:cBhvr>
                                      <p:to>
                                        <p:strVal val="visible"/>
                                      </p:to>
                                    </p:set>
                                    <p:animEffect transition="in" filter="fade">
                                      <p:cBhvr>
                                        <p:cTn id="7" dur="500"/>
                                        <p:tgtEl>
                                          <p:spTgt spid="633"/>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962"/>
                                        </p:tgtEl>
                                        <p:attrNameLst>
                                          <p:attrName>style.visibility</p:attrName>
                                        </p:attrNameLst>
                                      </p:cBhvr>
                                      <p:to>
                                        <p:strVal val="visible"/>
                                      </p:to>
                                    </p:set>
                                    <p:animEffect transition="in" filter="fade">
                                      <p:cBhvr>
                                        <p:cTn id="10" dur="500"/>
                                        <p:tgtEl>
                                          <p:spTgt spid="962"/>
                                        </p:tgtEl>
                                      </p:cBhvr>
                                    </p:animEffec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634"/>
                                        </p:tgtEl>
                                        <p:attrNameLst>
                                          <p:attrName>style.visibility</p:attrName>
                                        </p:attrNameLst>
                                      </p:cBhvr>
                                      <p:to>
                                        <p:strVal val="visible"/>
                                      </p:to>
                                    </p:set>
                                    <p:anim calcmode="lin" valueType="num">
                                      <p:cBhvr additive="base">
                                        <p:cTn id="31" dur="500"/>
                                        <p:tgtEl>
                                          <p:spTgt spid="634"/>
                                        </p:tgtEl>
                                        <p:attrNameLst>
                                          <p:attrName>ppt_x</p:attrName>
                                        </p:attrNameLst>
                                      </p:cBhvr>
                                      <p:tavLst>
                                        <p:tav tm="0">
                                          <p:val>
                                            <p:strVal val="#ppt_x-#ppt_w*1.125000"/>
                                          </p:val>
                                        </p:tav>
                                        <p:tav tm="100000">
                                          <p:val>
                                            <p:strVal val="#ppt_x"/>
                                          </p:val>
                                        </p:tav>
                                      </p:tavLst>
                                    </p:anim>
                                    <p:animEffect transition="in" filter="wipe(right)">
                                      <p:cBhvr>
                                        <p:cTn id="32" dur="500"/>
                                        <p:tgtEl>
                                          <p:spTgt spid="634"/>
                                        </p:tgtEl>
                                      </p:cBhvr>
                                    </p:animEffect>
                                  </p:childTnLst>
                                </p:cTn>
                              </p:par>
                              <p:par>
                                <p:cTn id="33" presetID="12" presetClass="entr" presetSubtype="2" fill="hold" grpId="0" nodeType="withEffect">
                                  <p:stCondLst>
                                    <p:cond delay="0"/>
                                  </p:stCondLst>
                                  <p:childTnLst>
                                    <p:set>
                                      <p:cBhvr>
                                        <p:cTn id="34" dur="1" fill="hold">
                                          <p:stCondLst>
                                            <p:cond delay="0"/>
                                          </p:stCondLst>
                                        </p:cTn>
                                        <p:tgtEl>
                                          <p:spTgt spid="635"/>
                                        </p:tgtEl>
                                        <p:attrNameLst>
                                          <p:attrName>style.visibility</p:attrName>
                                        </p:attrNameLst>
                                      </p:cBhvr>
                                      <p:to>
                                        <p:strVal val="visible"/>
                                      </p:to>
                                    </p:set>
                                    <p:anim calcmode="lin" valueType="num">
                                      <p:cBhvr additive="base">
                                        <p:cTn id="35" dur="500"/>
                                        <p:tgtEl>
                                          <p:spTgt spid="635"/>
                                        </p:tgtEl>
                                        <p:attrNameLst>
                                          <p:attrName>ppt_x</p:attrName>
                                        </p:attrNameLst>
                                      </p:cBhvr>
                                      <p:tavLst>
                                        <p:tav tm="0">
                                          <p:val>
                                            <p:strVal val="#ppt_x+#ppt_w*1.125000"/>
                                          </p:val>
                                        </p:tav>
                                        <p:tav tm="100000">
                                          <p:val>
                                            <p:strVal val="#ppt_x"/>
                                          </p:val>
                                        </p:tav>
                                      </p:tavLst>
                                    </p:anim>
                                    <p:animEffect transition="in" filter="wipe(left)">
                                      <p:cBhvr>
                                        <p:cTn id="36" dur="500"/>
                                        <p:tgtEl>
                                          <p:spTgt spid="635"/>
                                        </p:tgtEl>
                                      </p:cBhvr>
                                    </p:animEffect>
                                  </p:childTnLst>
                                </p:cTn>
                              </p:par>
                              <p:par>
                                <p:cTn id="37" presetID="12" presetClass="entr" presetSubtype="8" fill="hold" grpId="0" nodeType="withEffect">
                                  <p:stCondLst>
                                    <p:cond delay="0"/>
                                  </p:stCondLst>
                                  <p:childTnLst>
                                    <p:set>
                                      <p:cBhvr>
                                        <p:cTn id="38" dur="1" fill="hold">
                                          <p:stCondLst>
                                            <p:cond delay="0"/>
                                          </p:stCondLst>
                                        </p:cTn>
                                        <p:tgtEl>
                                          <p:spTgt spid="963"/>
                                        </p:tgtEl>
                                        <p:attrNameLst>
                                          <p:attrName>style.visibility</p:attrName>
                                        </p:attrNameLst>
                                      </p:cBhvr>
                                      <p:to>
                                        <p:strVal val="visible"/>
                                      </p:to>
                                    </p:set>
                                    <p:anim calcmode="lin" valueType="num">
                                      <p:cBhvr additive="base">
                                        <p:cTn id="39" dur="500"/>
                                        <p:tgtEl>
                                          <p:spTgt spid="963"/>
                                        </p:tgtEl>
                                        <p:attrNameLst>
                                          <p:attrName>ppt_x</p:attrName>
                                        </p:attrNameLst>
                                      </p:cBhvr>
                                      <p:tavLst>
                                        <p:tav tm="0">
                                          <p:val>
                                            <p:strVal val="#ppt_x-#ppt_w*1.125000"/>
                                          </p:val>
                                        </p:tav>
                                        <p:tav tm="100000">
                                          <p:val>
                                            <p:strVal val="#ppt_x"/>
                                          </p:val>
                                        </p:tav>
                                      </p:tavLst>
                                    </p:anim>
                                    <p:animEffect transition="in" filter="wipe(right)">
                                      <p:cBhvr>
                                        <p:cTn id="40" dur="500"/>
                                        <p:tgtEl>
                                          <p:spTgt spid="963"/>
                                        </p:tgtEl>
                                      </p:cBhvr>
                                    </p:animEffect>
                                  </p:childTnLst>
                                </p:cTn>
                              </p:par>
                              <p:par>
                                <p:cTn id="41" presetID="12" presetClass="entr" presetSubtype="2" fill="hold" grpId="0" nodeType="withEffect">
                                  <p:stCondLst>
                                    <p:cond delay="0"/>
                                  </p:stCondLst>
                                  <p:childTnLst>
                                    <p:set>
                                      <p:cBhvr>
                                        <p:cTn id="42" dur="1" fill="hold">
                                          <p:stCondLst>
                                            <p:cond delay="0"/>
                                          </p:stCondLst>
                                        </p:cTn>
                                        <p:tgtEl>
                                          <p:spTgt spid="964"/>
                                        </p:tgtEl>
                                        <p:attrNameLst>
                                          <p:attrName>style.visibility</p:attrName>
                                        </p:attrNameLst>
                                      </p:cBhvr>
                                      <p:to>
                                        <p:strVal val="visible"/>
                                      </p:to>
                                    </p:set>
                                    <p:anim calcmode="lin" valueType="num">
                                      <p:cBhvr additive="base">
                                        <p:cTn id="43" dur="500"/>
                                        <p:tgtEl>
                                          <p:spTgt spid="964"/>
                                        </p:tgtEl>
                                        <p:attrNameLst>
                                          <p:attrName>ppt_x</p:attrName>
                                        </p:attrNameLst>
                                      </p:cBhvr>
                                      <p:tavLst>
                                        <p:tav tm="0">
                                          <p:val>
                                            <p:strVal val="#ppt_x+#ppt_w*1.125000"/>
                                          </p:val>
                                        </p:tav>
                                        <p:tav tm="100000">
                                          <p:val>
                                            <p:strVal val="#ppt_x"/>
                                          </p:val>
                                        </p:tav>
                                      </p:tavLst>
                                    </p:anim>
                                    <p:animEffect transition="in" filter="wipe(left)">
                                      <p:cBhvr>
                                        <p:cTn id="44" dur="500"/>
                                        <p:tgtEl>
                                          <p:spTgt spid="964"/>
                                        </p:tgtEl>
                                      </p:cBhvr>
                                    </p:animEffect>
                                  </p:childTnLst>
                                </p:cTn>
                              </p:par>
                              <p:par>
                                <p:cTn id="45" presetID="63" presetClass="path" presetSubtype="0" accel="50000" decel="50000" fill="hold" nodeType="withEffect">
                                  <p:stCondLst>
                                    <p:cond delay="0"/>
                                  </p:stCondLst>
                                  <p:childTnLst>
                                    <p:animMotion origin="layout" path="M -4.16667E-6 3.7037E-7 L 0.12153 3.7037E-7 " pathEditMode="relative" rAng="0" ptsTypes="AA">
                                      <p:cBhvr>
                                        <p:cTn id="46" dur="2000" fill="hold"/>
                                        <p:tgtEl>
                                          <p:spTgt spid="4"/>
                                        </p:tgtEl>
                                        <p:attrNameLst>
                                          <p:attrName>ppt_x</p:attrName>
                                          <p:attrName>ppt_y</p:attrName>
                                        </p:attrNameLst>
                                      </p:cBhvr>
                                      <p:rCtr x="6076" y="0"/>
                                    </p:animMotion>
                                  </p:childTnLst>
                                </p:cTn>
                              </p:par>
                              <p:par>
                                <p:cTn id="47" presetID="35" presetClass="path" presetSubtype="0" accel="50000" decel="50000" fill="hold" nodeType="withEffect">
                                  <p:stCondLst>
                                    <p:cond delay="0"/>
                                  </p:stCondLst>
                                  <p:childTnLst>
                                    <p:animMotion origin="layout" path="M 3.61111E-6 3.7037E-7 L -0.1283 3.7037E-7 " pathEditMode="relative" rAng="0" ptsTypes="AA">
                                      <p:cBhvr>
                                        <p:cTn id="48" dur="2000" fill="hold"/>
                                        <p:tgtEl>
                                          <p:spTgt spid="3"/>
                                        </p:tgtEl>
                                        <p:attrNameLst>
                                          <p:attrName>ppt_x</p:attrName>
                                          <p:attrName>ppt_y</p:attrName>
                                        </p:attrNameLst>
                                      </p:cBhvr>
                                      <p:rCtr x="-6424" y="0"/>
                                    </p:animMotion>
                                  </p:childTnLst>
                                </p:cTn>
                              </p:par>
                              <p:par>
                                <p:cTn id="49" presetID="63" presetClass="path" presetSubtype="0" accel="50000" decel="50000" fill="hold" nodeType="withEffect">
                                  <p:stCondLst>
                                    <p:cond delay="0"/>
                                  </p:stCondLst>
                                  <p:childTnLst>
                                    <p:animMotion origin="layout" path="M 5.55556E-7 3.7037E-7 L 0.11944 3.7037E-7 " pathEditMode="relative" rAng="0" ptsTypes="AA">
                                      <p:cBhvr>
                                        <p:cTn id="50" dur="2000" fill="hold"/>
                                        <p:tgtEl>
                                          <p:spTgt spid="8"/>
                                        </p:tgtEl>
                                        <p:attrNameLst>
                                          <p:attrName>ppt_x</p:attrName>
                                          <p:attrName>ppt_y</p:attrName>
                                        </p:attrNameLst>
                                      </p:cBhvr>
                                      <p:rCtr x="5972" y="0"/>
                                    </p:animMotion>
                                  </p:childTnLst>
                                </p:cTn>
                              </p:par>
                              <p:par>
                                <p:cTn id="51" presetID="35" presetClass="path" presetSubtype="0" accel="50000" decel="50000" fill="hold" nodeType="withEffect">
                                  <p:stCondLst>
                                    <p:cond delay="0"/>
                                  </p:stCondLst>
                                  <p:childTnLst>
                                    <p:animMotion origin="layout" path="M 1.94444E-6 3.7037E-7 L -0.13438 3.7037E-7 " pathEditMode="relative" rAng="0" ptsTypes="AA">
                                      <p:cBhvr>
                                        <p:cTn id="52" dur="2000" fill="hold"/>
                                        <p:tgtEl>
                                          <p:spTgt spid="12"/>
                                        </p:tgtEl>
                                        <p:attrNameLst>
                                          <p:attrName>ppt_x</p:attrName>
                                          <p:attrName>ppt_y</p:attrName>
                                        </p:attrNameLst>
                                      </p:cBhvr>
                                      <p:rCtr x="-6719" y="0"/>
                                    </p:animMotion>
                                  </p:childTnLst>
                                </p:cTn>
                              </p:par>
                            </p:childTnLst>
                          </p:cTn>
                        </p:par>
                        <p:par>
                          <p:cTn id="53" fill="hold">
                            <p:stCondLst>
                              <p:cond delay="2000"/>
                            </p:stCondLst>
                            <p:childTnLst>
                              <p:par>
                                <p:cTn id="54" presetID="6" presetClass="entr" presetSubtype="16" fill="hold" grpId="0" nodeType="afterEffect">
                                  <p:stCondLst>
                                    <p:cond delay="0"/>
                                  </p:stCondLst>
                                  <p:childTnLst>
                                    <p:set>
                                      <p:cBhvr>
                                        <p:cTn id="55" dur="1" fill="hold">
                                          <p:stCondLst>
                                            <p:cond delay="0"/>
                                          </p:stCondLst>
                                        </p:cTn>
                                        <p:tgtEl>
                                          <p:spTgt spid="636"/>
                                        </p:tgtEl>
                                        <p:attrNameLst>
                                          <p:attrName>style.visibility</p:attrName>
                                        </p:attrNameLst>
                                      </p:cBhvr>
                                      <p:to>
                                        <p:strVal val="visible"/>
                                      </p:to>
                                    </p:set>
                                    <p:animEffect transition="in" filter="circle(in)">
                                      <p:cBhvr>
                                        <p:cTn id="56" dur="500"/>
                                        <p:tgtEl>
                                          <p:spTgt spid="636"/>
                                        </p:tgtEl>
                                      </p:cBhvr>
                                    </p:animEffect>
                                  </p:childTnLst>
                                </p:cTn>
                              </p:par>
                              <p:par>
                                <p:cTn id="57" presetID="1" presetClass="entr" presetSubtype="0" fill="hold" nodeType="withEffect">
                                  <p:stCondLst>
                                    <p:cond delay="0"/>
                                  </p:stCondLst>
                                  <p:childTnLst>
                                    <p:set>
                                      <p:cBhvr>
                                        <p:cTn id="58" dur="1" fill="hold">
                                          <p:stCondLst>
                                            <p:cond delay="0"/>
                                          </p:stCondLst>
                                        </p:cTn>
                                        <p:tgtEl>
                                          <p:spTgt spid="6"/>
                                        </p:tgtEl>
                                        <p:attrNameLst>
                                          <p:attrName>style.visibility</p:attrName>
                                        </p:attrNameLst>
                                      </p:cBhvr>
                                      <p:to>
                                        <p:strVal val="visible"/>
                                      </p:to>
                                    </p:set>
                                  </p:childTnLst>
                                </p:cTn>
                              </p:par>
                              <p:par>
                                <p:cTn id="59" presetID="1" presetClass="exit" presetSubtype="0" fill="hold" grpId="0" nodeType="withEffect">
                                  <p:stCondLst>
                                    <p:cond delay="0"/>
                                  </p:stCondLst>
                                  <p:childTnLst>
                                    <p:set>
                                      <p:cBhvr>
                                        <p:cTn id="60" dur="1" fill="hold">
                                          <p:stCondLst>
                                            <p:cond delay="0"/>
                                          </p:stCondLst>
                                        </p:cTn>
                                        <p:tgtEl>
                                          <p:spTgt spid="633"/>
                                        </p:tgtEl>
                                        <p:attrNameLst>
                                          <p:attrName>style.visibility</p:attrName>
                                        </p:attrNameLst>
                                      </p:cBhvr>
                                      <p:to>
                                        <p:strVal val="hidden"/>
                                      </p:to>
                                    </p:set>
                                  </p:childTnLst>
                                </p:cTn>
                              </p:par>
                              <p:par>
                                <p:cTn id="61" presetID="6" presetClass="entr" presetSubtype="16" fill="hold" grpId="0" nodeType="withEffect">
                                  <p:stCondLst>
                                    <p:cond delay="0"/>
                                  </p:stCondLst>
                                  <p:childTnLst>
                                    <p:set>
                                      <p:cBhvr>
                                        <p:cTn id="62" dur="1" fill="hold">
                                          <p:stCondLst>
                                            <p:cond delay="0"/>
                                          </p:stCondLst>
                                        </p:cTn>
                                        <p:tgtEl>
                                          <p:spTgt spid="637"/>
                                        </p:tgtEl>
                                        <p:attrNameLst>
                                          <p:attrName>style.visibility</p:attrName>
                                        </p:attrNameLst>
                                      </p:cBhvr>
                                      <p:to>
                                        <p:strVal val="visible"/>
                                      </p:to>
                                    </p:set>
                                    <p:animEffect transition="in" filter="circle(in)">
                                      <p:cBhvr>
                                        <p:cTn id="63" dur="500"/>
                                        <p:tgtEl>
                                          <p:spTgt spid="637"/>
                                        </p:tgtEl>
                                      </p:cBhvr>
                                    </p:animEffect>
                                  </p:childTnLst>
                                </p:cTn>
                              </p:par>
                              <p:par>
                                <p:cTn id="64" presetID="6" presetClass="entr" presetSubtype="16" fill="hold" grpId="0" nodeType="withEffect">
                                  <p:stCondLst>
                                    <p:cond delay="0"/>
                                  </p:stCondLst>
                                  <p:childTnLst>
                                    <p:set>
                                      <p:cBhvr>
                                        <p:cTn id="65" dur="1" fill="hold">
                                          <p:stCondLst>
                                            <p:cond delay="0"/>
                                          </p:stCondLst>
                                        </p:cTn>
                                        <p:tgtEl>
                                          <p:spTgt spid="965"/>
                                        </p:tgtEl>
                                        <p:attrNameLst>
                                          <p:attrName>style.visibility</p:attrName>
                                        </p:attrNameLst>
                                      </p:cBhvr>
                                      <p:to>
                                        <p:strVal val="visible"/>
                                      </p:to>
                                    </p:set>
                                    <p:animEffect transition="in" filter="circle(in)">
                                      <p:cBhvr>
                                        <p:cTn id="66" dur="500"/>
                                        <p:tgtEl>
                                          <p:spTgt spid="965"/>
                                        </p:tgtEl>
                                      </p:cBhvr>
                                    </p:animEffect>
                                  </p:childTnLst>
                                </p:cTn>
                              </p:par>
                              <p:par>
                                <p:cTn id="67" presetID="1" presetClass="exit" presetSubtype="0" fill="hold" grpId="0" nodeType="withEffect">
                                  <p:stCondLst>
                                    <p:cond delay="0"/>
                                  </p:stCondLst>
                                  <p:childTnLst>
                                    <p:set>
                                      <p:cBhvr>
                                        <p:cTn id="68" dur="1" fill="hold">
                                          <p:stCondLst>
                                            <p:cond delay="0"/>
                                          </p:stCondLst>
                                        </p:cTn>
                                        <p:tgtEl>
                                          <p:spTgt spid="962"/>
                                        </p:tgtEl>
                                        <p:attrNameLst>
                                          <p:attrName>style.visibility</p:attrName>
                                        </p:attrNameLst>
                                      </p:cBhvr>
                                      <p:to>
                                        <p:strVal val="hidden"/>
                                      </p:to>
                                    </p:set>
                                  </p:childTnLst>
                                </p:cTn>
                              </p:par>
                              <p:par>
                                <p:cTn id="69" presetID="6" presetClass="entr" presetSubtype="16" fill="hold" grpId="0" nodeType="withEffect">
                                  <p:stCondLst>
                                    <p:cond delay="0"/>
                                  </p:stCondLst>
                                  <p:childTnLst>
                                    <p:set>
                                      <p:cBhvr>
                                        <p:cTn id="70" dur="1" fill="hold">
                                          <p:stCondLst>
                                            <p:cond delay="0"/>
                                          </p:stCondLst>
                                        </p:cTn>
                                        <p:tgtEl>
                                          <p:spTgt spid="966"/>
                                        </p:tgtEl>
                                        <p:attrNameLst>
                                          <p:attrName>style.visibility</p:attrName>
                                        </p:attrNameLst>
                                      </p:cBhvr>
                                      <p:to>
                                        <p:strVal val="visible"/>
                                      </p:to>
                                    </p:set>
                                    <p:animEffect transition="in" filter="circle(in)">
                                      <p:cBhvr>
                                        <p:cTn id="71" dur="500"/>
                                        <p:tgtEl>
                                          <p:spTgt spid="966"/>
                                        </p:tgtEl>
                                      </p:cBhvr>
                                    </p:animEffect>
                                  </p:childTnLst>
                                </p:cTn>
                              </p:par>
                              <p:par>
                                <p:cTn id="72" presetID="6" presetClass="exit" presetSubtype="16" fill="hold" grpId="1" nodeType="withEffect">
                                  <p:stCondLst>
                                    <p:cond delay="0"/>
                                  </p:stCondLst>
                                  <p:childTnLst>
                                    <p:animEffect transition="out" filter="circle(in)">
                                      <p:cBhvr>
                                        <p:cTn id="73" dur="750"/>
                                        <p:tgtEl>
                                          <p:spTgt spid="634"/>
                                        </p:tgtEl>
                                      </p:cBhvr>
                                    </p:animEffect>
                                    <p:set>
                                      <p:cBhvr>
                                        <p:cTn id="74" dur="1" fill="hold">
                                          <p:stCondLst>
                                            <p:cond delay="749"/>
                                          </p:stCondLst>
                                        </p:cTn>
                                        <p:tgtEl>
                                          <p:spTgt spid="634"/>
                                        </p:tgtEl>
                                        <p:attrNameLst>
                                          <p:attrName>style.visibility</p:attrName>
                                        </p:attrNameLst>
                                      </p:cBhvr>
                                      <p:to>
                                        <p:strVal val="hidden"/>
                                      </p:to>
                                    </p:set>
                                  </p:childTnLst>
                                </p:cTn>
                              </p:par>
                              <p:par>
                                <p:cTn id="75" presetID="6" presetClass="exit" presetSubtype="16" fill="hold" grpId="1" nodeType="withEffect">
                                  <p:stCondLst>
                                    <p:cond delay="0"/>
                                  </p:stCondLst>
                                  <p:childTnLst>
                                    <p:animEffect transition="out" filter="circle(in)">
                                      <p:cBhvr>
                                        <p:cTn id="76" dur="750"/>
                                        <p:tgtEl>
                                          <p:spTgt spid="635"/>
                                        </p:tgtEl>
                                      </p:cBhvr>
                                    </p:animEffect>
                                    <p:set>
                                      <p:cBhvr>
                                        <p:cTn id="77" dur="1" fill="hold">
                                          <p:stCondLst>
                                            <p:cond delay="749"/>
                                          </p:stCondLst>
                                        </p:cTn>
                                        <p:tgtEl>
                                          <p:spTgt spid="635"/>
                                        </p:tgtEl>
                                        <p:attrNameLst>
                                          <p:attrName>style.visibility</p:attrName>
                                        </p:attrNameLst>
                                      </p:cBhvr>
                                      <p:to>
                                        <p:strVal val="hidden"/>
                                      </p:to>
                                    </p:set>
                                  </p:childTnLst>
                                </p:cTn>
                              </p:par>
                              <p:par>
                                <p:cTn id="78" presetID="6" presetClass="exit" presetSubtype="16" fill="hold" grpId="1" nodeType="withEffect">
                                  <p:stCondLst>
                                    <p:cond delay="0"/>
                                  </p:stCondLst>
                                  <p:childTnLst>
                                    <p:animEffect transition="out" filter="circle(in)">
                                      <p:cBhvr>
                                        <p:cTn id="79" dur="750"/>
                                        <p:tgtEl>
                                          <p:spTgt spid="963"/>
                                        </p:tgtEl>
                                      </p:cBhvr>
                                    </p:animEffect>
                                    <p:set>
                                      <p:cBhvr>
                                        <p:cTn id="80" dur="1" fill="hold">
                                          <p:stCondLst>
                                            <p:cond delay="749"/>
                                          </p:stCondLst>
                                        </p:cTn>
                                        <p:tgtEl>
                                          <p:spTgt spid="963"/>
                                        </p:tgtEl>
                                        <p:attrNameLst>
                                          <p:attrName>style.visibility</p:attrName>
                                        </p:attrNameLst>
                                      </p:cBhvr>
                                      <p:to>
                                        <p:strVal val="hidden"/>
                                      </p:to>
                                    </p:set>
                                  </p:childTnLst>
                                </p:cTn>
                              </p:par>
                              <p:par>
                                <p:cTn id="81" presetID="6" presetClass="exit" presetSubtype="16" fill="hold" grpId="1" nodeType="withEffect">
                                  <p:stCondLst>
                                    <p:cond delay="0"/>
                                  </p:stCondLst>
                                  <p:childTnLst>
                                    <p:animEffect transition="out" filter="circle(in)">
                                      <p:cBhvr>
                                        <p:cTn id="82" dur="750"/>
                                        <p:tgtEl>
                                          <p:spTgt spid="964"/>
                                        </p:tgtEl>
                                      </p:cBhvr>
                                    </p:animEffect>
                                    <p:set>
                                      <p:cBhvr>
                                        <p:cTn id="83" dur="1" fill="hold">
                                          <p:stCondLst>
                                            <p:cond delay="749"/>
                                          </p:stCondLst>
                                        </p:cTn>
                                        <p:tgtEl>
                                          <p:spTgt spid="964"/>
                                        </p:tgtEl>
                                        <p:attrNameLst>
                                          <p:attrName>style.visibility</p:attrName>
                                        </p:attrNameLst>
                                      </p:cBhvr>
                                      <p:to>
                                        <p:strVal val="hidden"/>
                                      </p:to>
                                    </p:set>
                                  </p:childTnLst>
                                </p:cTn>
                              </p:par>
                              <p:par>
                                <p:cTn id="84" presetID="1" presetClass="entr" presetSubtype="0" fill="hold" grpId="1" nodeType="withEffect">
                                  <p:stCondLst>
                                    <p:cond delay="0"/>
                                  </p:stCondLst>
                                  <p:childTnLst>
                                    <p:set>
                                      <p:cBhvr>
                                        <p:cTn id="85" dur="1" fill="hold">
                                          <p:stCondLst>
                                            <p:cond delay="0"/>
                                          </p:stCondLst>
                                        </p:cTn>
                                        <p:tgtEl>
                                          <p:spTgt spid="2558"/>
                                        </p:tgtEl>
                                        <p:attrNameLst>
                                          <p:attrName>style.visibility</p:attrName>
                                        </p:attrNameLst>
                                      </p:cBhvr>
                                      <p:to>
                                        <p:strVal val="visible"/>
                                      </p:to>
                                    </p:set>
                                  </p:childTnLst>
                                </p:cTn>
                              </p:par>
                              <p:par>
                                <p:cTn id="86" presetID="1" presetClass="exit" presetSubtype="0" fill="hold" grpId="1" nodeType="withEffect">
                                  <p:stCondLst>
                                    <p:cond delay="0"/>
                                  </p:stCondLst>
                                  <p:childTnLst>
                                    <p:set>
                                      <p:cBhvr>
                                        <p:cTn id="87" dur="1" fill="hold">
                                          <p:stCondLst>
                                            <p:cond delay="0"/>
                                          </p:stCondLst>
                                        </p:cTn>
                                        <p:tgtEl>
                                          <p:spTgt spid="636"/>
                                        </p:tgtEl>
                                        <p:attrNameLst>
                                          <p:attrName>style.visibility</p:attrName>
                                        </p:attrNameLst>
                                      </p:cBhvr>
                                      <p:to>
                                        <p:strVal val="hidden"/>
                                      </p:to>
                                    </p:set>
                                  </p:childTnLst>
                                </p:cTn>
                              </p:par>
                              <p:par>
                                <p:cTn id="88" presetID="1" presetClass="exit" presetSubtype="0" fill="hold" grpId="1" nodeType="withEffect">
                                  <p:stCondLst>
                                    <p:cond delay="0"/>
                                  </p:stCondLst>
                                  <p:childTnLst>
                                    <p:set>
                                      <p:cBhvr>
                                        <p:cTn id="89" dur="1" fill="hold">
                                          <p:stCondLst>
                                            <p:cond delay="0"/>
                                          </p:stCondLst>
                                        </p:cTn>
                                        <p:tgtEl>
                                          <p:spTgt spid="966"/>
                                        </p:tgtEl>
                                        <p:attrNameLst>
                                          <p:attrName>style.visibility</p:attrName>
                                        </p:attrNameLst>
                                      </p:cBhvr>
                                      <p:to>
                                        <p:strVal val="hidden"/>
                                      </p:to>
                                    </p:set>
                                  </p:childTnLst>
                                </p:cTn>
                              </p:par>
                              <p:par>
                                <p:cTn id="90" presetID="1" presetClass="entr" presetSubtype="0" fill="hold" grpId="1" nodeType="withEffect">
                                  <p:stCondLst>
                                    <p:cond delay="0"/>
                                  </p:stCondLst>
                                  <p:childTnLst>
                                    <p:set>
                                      <p:cBhvr>
                                        <p:cTn id="91" dur="1" fill="hold">
                                          <p:stCondLst>
                                            <p:cond delay="0"/>
                                          </p:stCondLst>
                                        </p:cTn>
                                        <p:tgtEl>
                                          <p:spTgt spid="2161"/>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2" presetClass="entr" presetSubtype="8" fill="hold" grpId="0" nodeType="clickEffect">
                                  <p:stCondLst>
                                    <p:cond delay="0"/>
                                  </p:stCondLst>
                                  <p:childTnLst>
                                    <p:set>
                                      <p:cBhvr>
                                        <p:cTn id="95" dur="1" fill="hold">
                                          <p:stCondLst>
                                            <p:cond delay="0"/>
                                          </p:stCondLst>
                                        </p:cTn>
                                        <p:tgtEl>
                                          <p:spTgt spid="2561"/>
                                        </p:tgtEl>
                                        <p:attrNameLst>
                                          <p:attrName>style.visibility</p:attrName>
                                        </p:attrNameLst>
                                      </p:cBhvr>
                                      <p:to>
                                        <p:strVal val="visible"/>
                                      </p:to>
                                    </p:set>
                                    <p:anim calcmode="lin" valueType="num">
                                      <p:cBhvr additive="base">
                                        <p:cTn id="96" dur="500"/>
                                        <p:tgtEl>
                                          <p:spTgt spid="2561"/>
                                        </p:tgtEl>
                                        <p:attrNameLst>
                                          <p:attrName>ppt_x</p:attrName>
                                        </p:attrNameLst>
                                      </p:cBhvr>
                                      <p:tavLst>
                                        <p:tav tm="0">
                                          <p:val>
                                            <p:strVal val="#ppt_x-#ppt_w*1.125000"/>
                                          </p:val>
                                        </p:tav>
                                        <p:tav tm="100000">
                                          <p:val>
                                            <p:strVal val="#ppt_x"/>
                                          </p:val>
                                        </p:tav>
                                      </p:tavLst>
                                    </p:anim>
                                    <p:animEffect transition="in" filter="wipe(right)">
                                      <p:cBhvr>
                                        <p:cTn id="97" dur="500"/>
                                        <p:tgtEl>
                                          <p:spTgt spid="2561"/>
                                        </p:tgtEl>
                                      </p:cBhvr>
                                    </p:animEffect>
                                  </p:childTnLst>
                                </p:cTn>
                              </p:par>
                              <p:par>
                                <p:cTn id="98" presetID="12" presetClass="entr" presetSubtype="2" fill="hold" grpId="0" nodeType="withEffect">
                                  <p:stCondLst>
                                    <p:cond delay="0"/>
                                  </p:stCondLst>
                                  <p:childTnLst>
                                    <p:set>
                                      <p:cBhvr>
                                        <p:cTn id="99" dur="1" fill="hold">
                                          <p:stCondLst>
                                            <p:cond delay="0"/>
                                          </p:stCondLst>
                                        </p:cTn>
                                        <p:tgtEl>
                                          <p:spTgt spid="2562"/>
                                        </p:tgtEl>
                                        <p:attrNameLst>
                                          <p:attrName>style.visibility</p:attrName>
                                        </p:attrNameLst>
                                      </p:cBhvr>
                                      <p:to>
                                        <p:strVal val="visible"/>
                                      </p:to>
                                    </p:set>
                                    <p:anim calcmode="lin" valueType="num">
                                      <p:cBhvr additive="base">
                                        <p:cTn id="100" dur="500"/>
                                        <p:tgtEl>
                                          <p:spTgt spid="2562"/>
                                        </p:tgtEl>
                                        <p:attrNameLst>
                                          <p:attrName>ppt_x</p:attrName>
                                        </p:attrNameLst>
                                      </p:cBhvr>
                                      <p:tavLst>
                                        <p:tav tm="0">
                                          <p:val>
                                            <p:strVal val="#ppt_x+#ppt_w*1.125000"/>
                                          </p:val>
                                        </p:tav>
                                        <p:tav tm="100000">
                                          <p:val>
                                            <p:strVal val="#ppt_x"/>
                                          </p:val>
                                        </p:tav>
                                      </p:tavLst>
                                    </p:anim>
                                    <p:animEffect transition="in" filter="wipe(left)">
                                      <p:cBhvr>
                                        <p:cTn id="101" dur="500"/>
                                        <p:tgtEl>
                                          <p:spTgt spid="2562"/>
                                        </p:tgtEl>
                                      </p:cBhvr>
                                    </p:animEffect>
                                  </p:childTnLst>
                                </p:cTn>
                              </p:par>
                              <p:par>
                                <p:cTn id="102" presetID="35" presetClass="path" presetSubtype="0" accel="50000" decel="50000" fill="hold" nodeType="withEffect">
                                  <p:stCondLst>
                                    <p:cond delay="0"/>
                                  </p:stCondLst>
                                  <p:childTnLst>
                                    <p:animMotion origin="layout" path="M 4.72222E-6 3.33333E-6 L -0.11719 3.33333E-6 " pathEditMode="relative" rAng="0" ptsTypes="AA">
                                      <p:cBhvr>
                                        <p:cTn id="103" dur="2000" fill="hold"/>
                                        <p:tgtEl>
                                          <p:spTgt spid="22"/>
                                        </p:tgtEl>
                                        <p:attrNameLst>
                                          <p:attrName>ppt_x</p:attrName>
                                          <p:attrName>ppt_y</p:attrName>
                                        </p:attrNameLst>
                                      </p:cBhvr>
                                      <p:rCtr x="-5868" y="0"/>
                                    </p:animMotion>
                                  </p:childTnLst>
                                </p:cTn>
                              </p:par>
                              <p:par>
                                <p:cTn id="104" presetID="35" presetClass="path" presetSubtype="0" accel="50000" decel="50000" fill="hold" nodeType="withEffect">
                                  <p:stCondLst>
                                    <p:cond delay="0"/>
                                  </p:stCondLst>
                                  <p:childTnLst>
                                    <p:animMotion origin="layout" path="M 1.11111E-6 1.11111E-6 L -0.11736 1.11111E-6 " pathEditMode="relative" rAng="0" ptsTypes="AA">
                                      <p:cBhvr>
                                        <p:cTn id="105" dur="2000" fill="hold"/>
                                        <p:tgtEl>
                                          <p:spTgt spid="17"/>
                                        </p:tgtEl>
                                        <p:attrNameLst>
                                          <p:attrName>ppt_x</p:attrName>
                                          <p:attrName>ppt_y</p:attrName>
                                        </p:attrNameLst>
                                      </p:cBhvr>
                                      <p:rCtr x="-5868" y="0"/>
                                    </p:animMotion>
                                  </p:childTnLst>
                                </p:cTn>
                              </p:par>
                              <p:par>
                                <p:cTn id="106" presetID="63" presetClass="path" presetSubtype="0" accel="50000" decel="50000" fill="hold" nodeType="withEffect">
                                  <p:stCondLst>
                                    <p:cond delay="0"/>
                                  </p:stCondLst>
                                  <p:childTnLst>
                                    <p:animMotion origin="layout" path="M -1.38889E-6 3.33333E-6 L 0.13386 3.33333E-6 " pathEditMode="relative" rAng="0" ptsTypes="AA">
                                      <p:cBhvr>
                                        <p:cTn id="107" dur="2000" fill="hold"/>
                                        <p:tgtEl>
                                          <p:spTgt spid="18"/>
                                        </p:tgtEl>
                                        <p:attrNameLst>
                                          <p:attrName>ppt_x</p:attrName>
                                          <p:attrName>ppt_y</p:attrName>
                                        </p:attrNameLst>
                                      </p:cBhvr>
                                      <p:rCtr x="6684" y="0"/>
                                    </p:animMotion>
                                  </p:childTnLst>
                                </p:cTn>
                              </p:par>
                              <p:par>
                                <p:cTn id="108" presetID="63" presetClass="path" presetSubtype="0" accel="50000" decel="50000" fill="hold" nodeType="withEffect">
                                  <p:stCondLst>
                                    <p:cond delay="0"/>
                                  </p:stCondLst>
                                  <p:childTnLst>
                                    <p:animMotion origin="layout" path="M 5E-6 -1.85185E-6 L 0.13455 -1.85185E-6 " pathEditMode="relative" rAng="0" ptsTypes="AA">
                                      <p:cBhvr>
                                        <p:cTn id="109" dur="2000" fill="hold"/>
                                        <p:tgtEl>
                                          <p:spTgt spid="13"/>
                                        </p:tgtEl>
                                        <p:attrNameLst>
                                          <p:attrName>ppt_x</p:attrName>
                                          <p:attrName>ppt_y</p:attrName>
                                        </p:attrNameLst>
                                      </p:cBhvr>
                                      <p:rCtr x="6719" y="0"/>
                                    </p:animMotion>
                                  </p:childTnLst>
                                </p:cTn>
                              </p:par>
                            </p:childTnLst>
                          </p:cTn>
                        </p:par>
                        <p:par>
                          <p:cTn id="110" fill="hold">
                            <p:stCondLst>
                              <p:cond delay="2000"/>
                            </p:stCondLst>
                            <p:childTnLst>
                              <p:par>
                                <p:cTn id="111" presetID="6" presetClass="entr" presetSubtype="16" fill="hold" grpId="0" nodeType="afterEffect">
                                  <p:stCondLst>
                                    <p:cond delay="0"/>
                                  </p:stCondLst>
                                  <p:childTnLst>
                                    <p:set>
                                      <p:cBhvr>
                                        <p:cTn id="112" dur="1" fill="hold">
                                          <p:stCondLst>
                                            <p:cond delay="0"/>
                                          </p:stCondLst>
                                        </p:cTn>
                                        <p:tgtEl>
                                          <p:spTgt spid="2563"/>
                                        </p:tgtEl>
                                        <p:attrNameLst>
                                          <p:attrName>style.visibility</p:attrName>
                                        </p:attrNameLst>
                                      </p:cBhvr>
                                      <p:to>
                                        <p:strVal val="visible"/>
                                      </p:to>
                                    </p:set>
                                    <p:animEffect transition="in" filter="circle(in)">
                                      <p:cBhvr>
                                        <p:cTn id="113" dur="500"/>
                                        <p:tgtEl>
                                          <p:spTgt spid="2563"/>
                                        </p:tgtEl>
                                      </p:cBhvr>
                                    </p:animEffect>
                                  </p:childTnLst>
                                </p:cTn>
                              </p:par>
                              <p:par>
                                <p:cTn id="114" presetID="1" presetClass="exit" presetSubtype="0" fill="hold" grpId="0" nodeType="withEffect">
                                  <p:stCondLst>
                                    <p:cond delay="0"/>
                                  </p:stCondLst>
                                  <p:childTnLst>
                                    <p:set>
                                      <p:cBhvr>
                                        <p:cTn id="115" dur="1" fill="hold">
                                          <p:stCondLst>
                                            <p:cond delay="0"/>
                                          </p:stCondLst>
                                        </p:cTn>
                                        <p:tgtEl>
                                          <p:spTgt spid="2560"/>
                                        </p:tgtEl>
                                        <p:attrNameLst>
                                          <p:attrName>style.visibility</p:attrName>
                                        </p:attrNameLst>
                                      </p:cBhvr>
                                      <p:to>
                                        <p:strVal val="hidden"/>
                                      </p:to>
                                    </p:set>
                                  </p:childTnLst>
                                </p:cTn>
                              </p:par>
                              <p:par>
                                <p:cTn id="116" presetID="6" presetClass="entr" presetSubtype="16" fill="hold" grpId="0" nodeType="withEffect">
                                  <p:stCondLst>
                                    <p:cond delay="0"/>
                                  </p:stCondLst>
                                  <p:childTnLst>
                                    <p:set>
                                      <p:cBhvr>
                                        <p:cTn id="117" dur="1" fill="hold">
                                          <p:stCondLst>
                                            <p:cond delay="0"/>
                                          </p:stCondLst>
                                        </p:cTn>
                                        <p:tgtEl>
                                          <p:spTgt spid="2564"/>
                                        </p:tgtEl>
                                        <p:attrNameLst>
                                          <p:attrName>style.visibility</p:attrName>
                                        </p:attrNameLst>
                                      </p:cBhvr>
                                      <p:to>
                                        <p:strVal val="visible"/>
                                      </p:to>
                                    </p:set>
                                    <p:animEffect transition="in" filter="circle(in)">
                                      <p:cBhvr>
                                        <p:cTn id="118" dur="500"/>
                                        <p:tgtEl>
                                          <p:spTgt spid="2564"/>
                                        </p:tgtEl>
                                      </p:cBhvr>
                                    </p:animEffect>
                                  </p:childTnLst>
                                </p:cTn>
                              </p:par>
                              <p:par>
                                <p:cTn id="119" presetID="6" presetClass="exit" presetSubtype="16" fill="hold" grpId="1" nodeType="withEffect">
                                  <p:stCondLst>
                                    <p:cond delay="0"/>
                                  </p:stCondLst>
                                  <p:childTnLst>
                                    <p:animEffect transition="out" filter="circle(in)">
                                      <p:cBhvr>
                                        <p:cTn id="120" dur="750"/>
                                        <p:tgtEl>
                                          <p:spTgt spid="2561"/>
                                        </p:tgtEl>
                                      </p:cBhvr>
                                    </p:animEffect>
                                    <p:set>
                                      <p:cBhvr>
                                        <p:cTn id="121" dur="1" fill="hold">
                                          <p:stCondLst>
                                            <p:cond delay="749"/>
                                          </p:stCondLst>
                                        </p:cTn>
                                        <p:tgtEl>
                                          <p:spTgt spid="2561"/>
                                        </p:tgtEl>
                                        <p:attrNameLst>
                                          <p:attrName>style.visibility</p:attrName>
                                        </p:attrNameLst>
                                      </p:cBhvr>
                                      <p:to>
                                        <p:strVal val="hidden"/>
                                      </p:to>
                                    </p:set>
                                  </p:childTnLst>
                                </p:cTn>
                              </p:par>
                              <p:par>
                                <p:cTn id="122" presetID="6" presetClass="exit" presetSubtype="16" fill="hold" grpId="1" nodeType="withEffect">
                                  <p:stCondLst>
                                    <p:cond delay="0"/>
                                  </p:stCondLst>
                                  <p:childTnLst>
                                    <p:animEffect transition="out" filter="circle(in)">
                                      <p:cBhvr>
                                        <p:cTn id="123" dur="750"/>
                                        <p:tgtEl>
                                          <p:spTgt spid="2562"/>
                                        </p:tgtEl>
                                      </p:cBhvr>
                                    </p:animEffect>
                                    <p:set>
                                      <p:cBhvr>
                                        <p:cTn id="124" dur="1" fill="hold">
                                          <p:stCondLst>
                                            <p:cond delay="749"/>
                                          </p:stCondLst>
                                        </p:cTn>
                                        <p:tgtEl>
                                          <p:spTgt spid="2562"/>
                                        </p:tgtEl>
                                        <p:attrNameLst>
                                          <p:attrName>style.visibility</p:attrName>
                                        </p:attrNameLst>
                                      </p:cBhvr>
                                      <p:to>
                                        <p:strVal val="hidden"/>
                                      </p:to>
                                    </p:set>
                                  </p:childTnLst>
                                </p:cTn>
                              </p:par>
                              <p:par>
                                <p:cTn id="125" presetID="1" presetClass="entr" presetSubtype="0" fill="hold" grpId="1" nodeType="withEffect">
                                  <p:stCondLst>
                                    <p:cond delay="0"/>
                                  </p:stCondLst>
                                  <p:childTnLst>
                                    <p:set>
                                      <p:cBhvr>
                                        <p:cTn id="126" dur="1" fill="hold">
                                          <p:stCondLst>
                                            <p:cond delay="0"/>
                                          </p:stCondLst>
                                        </p:cTn>
                                        <p:tgtEl>
                                          <p:spTgt spid="2565"/>
                                        </p:tgtEl>
                                        <p:attrNameLst>
                                          <p:attrName>style.visibility</p:attrName>
                                        </p:attrNameLst>
                                      </p:cBhvr>
                                      <p:to>
                                        <p:strVal val="visible"/>
                                      </p:to>
                                    </p:set>
                                  </p:childTnLst>
                                </p:cTn>
                              </p:par>
                              <p:par>
                                <p:cTn id="127" presetID="1" presetClass="exit" presetSubtype="0" fill="hold" grpId="1" nodeType="withEffect">
                                  <p:stCondLst>
                                    <p:cond delay="0"/>
                                  </p:stCondLst>
                                  <p:childTnLst>
                                    <p:set>
                                      <p:cBhvr>
                                        <p:cTn id="128" dur="1" fill="hold">
                                          <p:stCondLst>
                                            <p:cond delay="0"/>
                                          </p:stCondLst>
                                        </p:cTn>
                                        <p:tgtEl>
                                          <p:spTgt spid="2563"/>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5"/>
                                        </p:tgtEl>
                                        <p:attrNameLst>
                                          <p:attrName>style.visibility</p:attrName>
                                        </p:attrNameLst>
                                      </p:cBhvr>
                                      <p:to>
                                        <p:strVal val="visible"/>
                                      </p:to>
                                    </p:set>
                                  </p:childTnLst>
                                </p:cTn>
                              </p:par>
                              <p:par>
                                <p:cTn id="133" presetID="1" presetClass="exit" presetSubtype="0" fill="hold" nodeType="withEffect">
                                  <p:stCondLst>
                                    <p:cond delay="0"/>
                                  </p:stCondLst>
                                  <p:childTnLst>
                                    <p:set>
                                      <p:cBhvr>
                                        <p:cTn id="134" dur="1" fill="hold">
                                          <p:stCondLst>
                                            <p:cond delay="0"/>
                                          </p:stCondLst>
                                        </p:cTn>
                                        <p:tgtEl>
                                          <p:spTgt spid="4"/>
                                        </p:tgtEl>
                                        <p:attrNameLst>
                                          <p:attrName>style.visibility</p:attrName>
                                        </p:attrNameLst>
                                      </p:cBhvr>
                                      <p:to>
                                        <p:strVal val="hidden"/>
                                      </p:to>
                                    </p:set>
                                  </p:childTnLst>
                                </p:cTn>
                              </p:par>
                              <p:par>
                                <p:cTn id="135" presetID="1" presetClass="exit" presetSubtype="0" fill="hold" nodeType="withEffect">
                                  <p:stCondLst>
                                    <p:cond delay="0"/>
                                  </p:stCondLst>
                                  <p:childTnLst>
                                    <p:set>
                                      <p:cBhvr>
                                        <p:cTn id="136" dur="1" fill="hold">
                                          <p:stCondLst>
                                            <p:cond delay="0"/>
                                          </p:stCondLst>
                                        </p:cTn>
                                        <p:tgtEl>
                                          <p:spTgt spid="12"/>
                                        </p:tgtEl>
                                        <p:attrNameLst>
                                          <p:attrName>style.visibility</p:attrName>
                                        </p:attrNameLst>
                                      </p:cBhvr>
                                      <p:to>
                                        <p:strVal val="hidden"/>
                                      </p:to>
                                    </p:set>
                                  </p:childTnLst>
                                </p:cTn>
                              </p:par>
                              <p:par>
                                <p:cTn id="137" presetID="42" presetClass="path" presetSubtype="0" accel="50000" decel="50000" fill="hold" nodeType="withEffect">
                                  <p:stCondLst>
                                    <p:cond delay="0"/>
                                  </p:stCondLst>
                                  <p:childTnLst>
                                    <p:animMotion origin="layout" path="M -1.94444E-6 3.7037E-7 L 0.00608 0.34329 " pathEditMode="relative" rAng="0" ptsTypes="AA">
                                      <p:cBhvr>
                                        <p:cTn id="138" dur="2000" fill="hold"/>
                                        <p:tgtEl>
                                          <p:spTgt spid="5"/>
                                        </p:tgtEl>
                                        <p:attrNameLst>
                                          <p:attrName>ppt_x</p:attrName>
                                          <p:attrName>ppt_y</p:attrName>
                                        </p:attrNameLst>
                                      </p:cBhvr>
                                      <p:rCtr x="295" y="17153"/>
                                    </p:animMotion>
                                  </p:childTnLst>
                                </p:cTn>
                              </p:par>
                              <p:par>
                                <p:cTn id="139" presetID="42" presetClass="path" presetSubtype="0" accel="50000" decel="50000" fill="hold" nodeType="withEffect">
                                  <p:stCondLst>
                                    <p:cond delay="0"/>
                                  </p:stCondLst>
                                  <p:childTnLst>
                                    <p:animMotion origin="layout" path="M -3.05556E-6 3.7037E-7 L 0.02969 0.39676 " pathEditMode="relative" rAng="0" ptsTypes="AA">
                                      <p:cBhvr>
                                        <p:cTn id="140" dur="2000" fill="hold"/>
                                        <p:tgtEl>
                                          <p:spTgt spid="6"/>
                                        </p:tgtEl>
                                        <p:attrNameLst>
                                          <p:attrName>ppt_x</p:attrName>
                                          <p:attrName>ppt_y</p:attrName>
                                        </p:attrNameLst>
                                      </p:cBhvr>
                                      <p:rCtr x="1476" y="19838"/>
                                    </p:animMotion>
                                  </p:childTnLst>
                                </p:cTn>
                              </p:par>
                              <p:par>
                                <p:cTn id="141" presetID="42" presetClass="path" presetSubtype="0" accel="50000" decel="50000" fill="hold" grpId="2" nodeType="withEffect">
                                  <p:stCondLst>
                                    <p:cond delay="0"/>
                                  </p:stCondLst>
                                  <p:childTnLst>
                                    <p:animMotion origin="layout" path="M -1.11111E-6 -1.85185E-6 L -0.01302 0.34398 " pathEditMode="relative" rAng="0" ptsTypes="AA">
                                      <p:cBhvr>
                                        <p:cTn id="142" dur="2000" fill="hold"/>
                                        <p:tgtEl>
                                          <p:spTgt spid="2558"/>
                                        </p:tgtEl>
                                        <p:attrNameLst>
                                          <p:attrName>ppt_x</p:attrName>
                                          <p:attrName>ppt_y</p:attrName>
                                        </p:attrNameLst>
                                      </p:cBhvr>
                                      <p:rCtr x="-660" y="17199"/>
                                    </p:animMotion>
                                  </p:childTnLst>
                                </p:cTn>
                              </p:par>
                              <p:par>
                                <p:cTn id="143" presetID="42" presetClass="path" presetSubtype="0" accel="50000" decel="50000" fill="hold" grpId="2" nodeType="withEffect">
                                  <p:stCondLst>
                                    <p:cond delay="0"/>
                                  </p:stCondLst>
                                  <p:childTnLst>
                                    <p:animMotion origin="layout" path="M 1.94444E-6 -4.81481E-6 L 0.00903 0.34075 " pathEditMode="relative" rAng="0" ptsTypes="AA">
                                      <p:cBhvr>
                                        <p:cTn id="144" dur="2000" fill="hold"/>
                                        <p:tgtEl>
                                          <p:spTgt spid="2161"/>
                                        </p:tgtEl>
                                        <p:attrNameLst>
                                          <p:attrName>ppt_x</p:attrName>
                                          <p:attrName>ppt_y</p:attrName>
                                        </p:attrNameLst>
                                      </p:cBhvr>
                                      <p:rCtr x="451" y="17037"/>
                                    </p:animMotion>
                                  </p:childTnLst>
                                </p:cTn>
                              </p:par>
                            </p:childTnLst>
                          </p:cTn>
                        </p:par>
                      </p:childTnLst>
                    </p:cTn>
                  </p:par>
                  <p:par>
                    <p:cTn id="145" fill="hold">
                      <p:stCondLst>
                        <p:cond delay="indefinite"/>
                      </p:stCondLst>
                      <p:childTnLst>
                        <p:par>
                          <p:cTn id="146" fill="hold">
                            <p:stCondLst>
                              <p:cond delay="0"/>
                            </p:stCondLst>
                            <p:childTnLst>
                              <p:par>
                                <p:cTn id="147" presetID="2" presetClass="entr" presetSubtype="2" fill="hold" grpId="0" nodeType="clickEffect">
                                  <p:stCondLst>
                                    <p:cond delay="0"/>
                                  </p:stCondLst>
                                  <p:childTnLst>
                                    <p:set>
                                      <p:cBhvr>
                                        <p:cTn id="148" dur="1" fill="hold">
                                          <p:stCondLst>
                                            <p:cond delay="0"/>
                                          </p:stCondLst>
                                        </p:cTn>
                                        <p:tgtEl>
                                          <p:spTgt spid="2020"/>
                                        </p:tgtEl>
                                        <p:attrNameLst>
                                          <p:attrName>style.visibility</p:attrName>
                                        </p:attrNameLst>
                                      </p:cBhvr>
                                      <p:to>
                                        <p:strVal val="visible"/>
                                      </p:to>
                                    </p:set>
                                    <p:anim calcmode="lin" valueType="num">
                                      <p:cBhvr additive="base">
                                        <p:cTn id="149" dur="500" fill="hold"/>
                                        <p:tgtEl>
                                          <p:spTgt spid="2020"/>
                                        </p:tgtEl>
                                        <p:attrNameLst>
                                          <p:attrName>ppt_x</p:attrName>
                                        </p:attrNameLst>
                                      </p:cBhvr>
                                      <p:tavLst>
                                        <p:tav tm="0">
                                          <p:val>
                                            <p:strVal val="1+#ppt_w/2"/>
                                          </p:val>
                                        </p:tav>
                                        <p:tav tm="100000">
                                          <p:val>
                                            <p:strVal val="#ppt_x"/>
                                          </p:val>
                                        </p:tav>
                                      </p:tavLst>
                                    </p:anim>
                                    <p:anim calcmode="lin" valueType="num">
                                      <p:cBhvr additive="base">
                                        <p:cTn id="150" dur="500" fill="hold"/>
                                        <p:tgtEl>
                                          <p:spTgt spid="2020"/>
                                        </p:tgtEl>
                                        <p:attrNameLst>
                                          <p:attrName>ppt_y</p:attrName>
                                        </p:attrNameLst>
                                      </p:cBhvr>
                                      <p:tavLst>
                                        <p:tav tm="0">
                                          <p:val>
                                            <p:strVal val="#ppt_y"/>
                                          </p:val>
                                        </p:tav>
                                        <p:tav tm="100000">
                                          <p:val>
                                            <p:strVal val="#ppt_y"/>
                                          </p:val>
                                        </p:tav>
                                      </p:tavLst>
                                    </p:anim>
                                  </p:childTnLst>
                                </p:cTn>
                              </p:par>
                              <p:par>
                                <p:cTn id="151" presetID="2" presetClass="entr" presetSubtype="8" fill="hold" grpId="0" nodeType="withEffect">
                                  <p:stCondLst>
                                    <p:cond delay="0"/>
                                  </p:stCondLst>
                                  <p:childTnLst>
                                    <p:set>
                                      <p:cBhvr>
                                        <p:cTn id="152" dur="1" fill="hold">
                                          <p:stCondLst>
                                            <p:cond delay="0"/>
                                          </p:stCondLst>
                                        </p:cTn>
                                        <p:tgtEl>
                                          <p:spTgt spid="23"/>
                                        </p:tgtEl>
                                        <p:attrNameLst>
                                          <p:attrName>style.visibility</p:attrName>
                                        </p:attrNameLst>
                                      </p:cBhvr>
                                      <p:to>
                                        <p:strVal val="visible"/>
                                      </p:to>
                                    </p:set>
                                    <p:anim calcmode="lin" valueType="num">
                                      <p:cBhvr additive="base">
                                        <p:cTn id="153" dur="500" fill="hold"/>
                                        <p:tgtEl>
                                          <p:spTgt spid="23"/>
                                        </p:tgtEl>
                                        <p:attrNameLst>
                                          <p:attrName>ppt_x</p:attrName>
                                        </p:attrNameLst>
                                      </p:cBhvr>
                                      <p:tavLst>
                                        <p:tav tm="0">
                                          <p:val>
                                            <p:strVal val="0-#ppt_w/2"/>
                                          </p:val>
                                        </p:tav>
                                        <p:tav tm="100000">
                                          <p:val>
                                            <p:strVal val="#ppt_x"/>
                                          </p:val>
                                        </p:tav>
                                      </p:tavLst>
                                    </p:anim>
                                    <p:anim calcmode="lin" valueType="num">
                                      <p:cBhvr additive="base">
                                        <p:cTn id="154"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 grpId="0" animBg="1"/>
      <p:bldP spid="2561" grpId="0" animBg="1"/>
      <p:bldP spid="2561" grpId="1" animBg="1"/>
      <p:bldP spid="2562" grpId="0" animBg="1"/>
      <p:bldP spid="2562" grpId="1" animBg="1"/>
      <p:bldP spid="2564" grpId="0" animBg="1"/>
      <p:bldP spid="2565" grpId="1" animBg="1"/>
      <p:bldP spid="633" grpId="0" animBg="1"/>
      <p:bldP spid="633" grpId="1" animBg="1"/>
      <p:bldP spid="634" grpId="0" animBg="1"/>
      <p:bldP spid="634" grpId="1" animBg="1"/>
      <p:bldP spid="635" grpId="0" animBg="1"/>
      <p:bldP spid="635" grpId="1" animBg="1"/>
      <p:bldP spid="636" grpId="0" animBg="1"/>
      <p:bldP spid="636" grpId="1" animBg="1"/>
      <p:bldP spid="637" grpId="0" animBg="1"/>
      <p:bldP spid="962" grpId="0" animBg="1"/>
      <p:bldP spid="962" grpId="1" animBg="1"/>
      <p:bldP spid="963" grpId="0" animBg="1"/>
      <p:bldP spid="963" grpId="1" animBg="1"/>
      <p:bldP spid="964" grpId="0" animBg="1"/>
      <p:bldP spid="964" grpId="1" animBg="1"/>
      <p:bldP spid="965" grpId="0" animBg="1"/>
      <p:bldP spid="966" grpId="0" animBg="1"/>
      <p:bldP spid="966" grpId="1" animBg="1"/>
      <p:bldP spid="2161" grpId="1" animBg="1"/>
      <p:bldP spid="2161" grpId="2" animBg="1"/>
      <p:bldP spid="2558" grpId="1" animBg="1"/>
      <p:bldP spid="2558" grpId="2" animBg="1"/>
      <p:bldP spid="2563" grpId="0" animBg="1"/>
      <p:bldP spid="2563" grpId="1" animBg="1"/>
      <p:bldP spid="23" grpId="0" animBg="1"/>
      <p:bldP spid="202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Goatsbeards</a:t>
            </a:r>
            <a:r>
              <a:rPr lang="en-US" dirty="0"/>
              <a:t> </a:t>
            </a:r>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dirty="0" smtClean="0"/>
              <a:t>The origination of a new species of goatsbeard was due to a single genetic event that created a tetraploid plant</a:t>
            </a:r>
          </a:p>
          <a:p>
            <a:r>
              <a:rPr lang="en-US" dirty="0" smtClean="0"/>
              <a:t>Chromosomal mismatch prevented parental backcross</a:t>
            </a:r>
          </a:p>
          <a:p>
            <a:r>
              <a:rPr lang="en-US" dirty="0" smtClean="0"/>
              <a:t>No new information created</a:t>
            </a:r>
            <a:endParaRPr lang="en-US" dirty="0"/>
          </a:p>
        </p:txBody>
      </p:sp>
      <p:sp>
        <p:nvSpPr>
          <p:cNvPr id="4" name="Title 1"/>
          <p:cNvSpPr txBox="1">
            <a:spLocks/>
          </p:cNvSpPr>
          <p:nvPr/>
        </p:nvSpPr>
        <p:spPr>
          <a:xfrm>
            <a:off x="1364819" y="1911709"/>
            <a:ext cx="7779181" cy="2646878"/>
          </a:xfrm>
          <a:prstGeom prst="rect">
            <a:avLst/>
          </a:prstGeom>
        </p:spPr>
        <p:txBody>
          <a:bodyPr vert="horz" wrap="none" lIns="91440" tIns="45720" rIns="91440" bIns="45720" rtlCol="0" anchor="t">
            <a:spAutoFit/>
            <a:scene3d>
              <a:camera prst="perspectiveHeroicExtremeRightFacing"/>
              <a:lightRig rig="threePt" dir="t"/>
            </a:scene3d>
            <a:sp3d contourW="19050">
              <a:bevelT w="50800" h="50800"/>
            </a:sp3d>
          </a:bodyPr>
          <a:lst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a:lstStyle>
          <a:p>
            <a:pPr fontAlgn="auto">
              <a:spcAft>
                <a:spcPts val="0"/>
              </a:spcAft>
            </a:pPr>
            <a:r>
              <a:rPr lang="en-US" sz="16600" dirty="0" smtClean="0"/>
              <a:t>Epic Fail!</a:t>
            </a:r>
            <a:endParaRPr lang="en-US" sz="16600" dirty="0"/>
          </a:p>
        </p:txBody>
      </p:sp>
    </p:spTree>
    <p:extLst>
      <p:ext uri="{BB962C8B-B14F-4D97-AF65-F5344CB8AC3E}">
        <p14:creationId xmlns:p14="http://schemas.microsoft.com/office/powerpoint/2010/main" val="1451671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down)">
                                      <p:cBhvr>
                                        <p:cTn id="28" dur="580">
                                          <p:stCondLst>
                                            <p:cond delay="0"/>
                                          </p:stCondLst>
                                        </p:cTn>
                                        <p:tgtEl>
                                          <p:spTgt spid="4"/>
                                        </p:tgtEl>
                                      </p:cBhvr>
                                    </p:animEffect>
                                    <p:anim calcmode="lin" valueType="num">
                                      <p:cBhvr>
                                        <p:cTn id="29"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4" dur="26">
                                          <p:stCondLst>
                                            <p:cond delay="650"/>
                                          </p:stCondLst>
                                        </p:cTn>
                                        <p:tgtEl>
                                          <p:spTgt spid="4"/>
                                        </p:tgtEl>
                                      </p:cBhvr>
                                      <p:to x="100000" y="60000"/>
                                    </p:animScale>
                                    <p:animScale>
                                      <p:cBhvr>
                                        <p:cTn id="35" dur="166" decel="50000">
                                          <p:stCondLst>
                                            <p:cond delay="676"/>
                                          </p:stCondLst>
                                        </p:cTn>
                                        <p:tgtEl>
                                          <p:spTgt spid="4"/>
                                        </p:tgtEl>
                                      </p:cBhvr>
                                      <p:to x="100000" y="100000"/>
                                    </p:animScale>
                                    <p:animScale>
                                      <p:cBhvr>
                                        <p:cTn id="36" dur="26">
                                          <p:stCondLst>
                                            <p:cond delay="1312"/>
                                          </p:stCondLst>
                                        </p:cTn>
                                        <p:tgtEl>
                                          <p:spTgt spid="4"/>
                                        </p:tgtEl>
                                      </p:cBhvr>
                                      <p:to x="100000" y="80000"/>
                                    </p:animScale>
                                    <p:animScale>
                                      <p:cBhvr>
                                        <p:cTn id="37" dur="166" decel="50000">
                                          <p:stCondLst>
                                            <p:cond delay="1338"/>
                                          </p:stCondLst>
                                        </p:cTn>
                                        <p:tgtEl>
                                          <p:spTgt spid="4"/>
                                        </p:tgtEl>
                                      </p:cBhvr>
                                      <p:to x="100000" y="100000"/>
                                    </p:animScale>
                                    <p:animScale>
                                      <p:cBhvr>
                                        <p:cTn id="38" dur="26">
                                          <p:stCondLst>
                                            <p:cond delay="1642"/>
                                          </p:stCondLst>
                                        </p:cTn>
                                        <p:tgtEl>
                                          <p:spTgt spid="4"/>
                                        </p:tgtEl>
                                      </p:cBhvr>
                                      <p:to x="100000" y="90000"/>
                                    </p:animScale>
                                    <p:animScale>
                                      <p:cBhvr>
                                        <p:cTn id="39" dur="166" decel="50000">
                                          <p:stCondLst>
                                            <p:cond delay="1668"/>
                                          </p:stCondLst>
                                        </p:cTn>
                                        <p:tgtEl>
                                          <p:spTgt spid="4"/>
                                        </p:tgtEl>
                                      </p:cBhvr>
                                      <p:to x="100000" y="100000"/>
                                    </p:animScale>
                                    <p:animScale>
                                      <p:cBhvr>
                                        <p:cTn id="40" dur="26">
                                          <p:stCondLst>
                                            <p:cond delay="1808"/>
                                          </p:stCondLst>
                                        </p:cTn>
                                        <p:tgtEl>
                                          <p:spTgt spid="4"/>
                                        </p:tgtEl>
                                      </p:cBhvr>
                                      <p:to x="100000" y="95000"/>
                                    </p:animScale>
                                    <p:animScale>
                                      <p:cBhvr>
                                        <p:cTn id="41"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duotone>
              <a:prstClr val="black"/>
              <a:srgbClr val="0033CC">
                <a:tint val="45000"/>
                <a:satMod val="400000"/>
              </a:srgb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1062806" y="36257"/>
            <a:ext cx="7981950" cy="6353175"/>
          </a:xfrm>
          <a:prstGeom prst="rect">
            <a:avLst/>
          </a:prstGeom>
          <a:ln>
            <a:noFill/>
          </a:ln>
          <a:effectLst>
            <a:outerShdw blurRad="225425" dist="50800" dir="5220000" algn="ctr">
              <a:srgbClr val="000000">
                <a:alpha val="33000"/>
              </a:srgbClr>
            </a:outerShdw>
          </a:effectLst>
          <a:scene3d>
            <a:camera prst="perspectiveFront" fov="2700000">
              <a:rot lat="485999" lon="19529999" rev="174000"/>
            </a:camera>
            <a:lightRig rig="freezing" dir="t">
              <a:rot lat="0" lon="0" rev="0"/>
            </a:lightRig>
          </a:scene3d>
          <a:sp3d extrusionH="254000">
            <a:bevelT w="82550" h="44450" prst="angle"/>
            <a:bevelB w="82550" h="44450" prst="angle"/>
            <a:contourClr>
              <a:srgbClr val="FFFFFF"/>
            </a:contourClr>
          </a:sp3d>
        </p:spPr>
      </p:pic>
      <p:sp>
        <p:nvSpPr>
          <p:cNvPr id="2" name="Title 1"/>
          <p:cNvSpPr>
            <a:spLocks noGrp="1"/>
          </p:cNvSpPr>
          <p:nvPr>
            <p:ph type="title"/>
          </p:nvPr>
        </p:nvSpPr>
        <p:spPr/>
        <p:txBody>
          <a:bodyPr>
            <a:noAutofit/>
          </a:bodyPr>
          <a:lstStyle/>
          <a:p>
            <a:r>
              <a:rPr lang="en-US" dirty="0" smtClean="0"/>
              <a:t>Fail #3: Ontogeny</a:t>
            </a:r>
            <a:r>
              <a:rPr lang="en-US" dirty="0"/>
              <a:t/>
            </a:r>
            <a:br>
              <a:rPr lang="en-US" dirty="0"/>
            </a:br>
            <a:r>
              <a:rPr lang="en-US" dirty="0" smtClean="0"/>
              <a:t>Recapitulates Phylogeny</a:t>
            </a:r>
            <a:endParaRPr lang="en-US" dirty="0"/>
          </a:p>
        </p:txBody>
      </p:sp>
      <p:sp>
        <p:nvSpPr>
          <p:cNvPr id="3" name="Text Placeholder 2"/>
          <p:cNvSpPr>
            <a:spLocks noGrp="1"/>
          </p:cNvSpPr>
          <p:nvPr>
            <p:ph type="body" idx="1"/>
          </p:nvPr>
        </p:nvSpPr>
        <p:spPr/>
        <p:txBody>
          <a:bodyPr/>
          <a:lstStyle/>
          <a:p>
            <a:r>
              <a:rPr lang="en-US" dirty="0"/>
              <a:t>Ernst </a:t>
            </a:r>
            <a:r>
              <a:rPr lang="en-US" dirty="0" smtClean="0"/>
              <a:t>Haeckel’s Embryos/von </a:t>
            </a:r>
            <a:r>
              <a:rPr lang="en-US" dirty="0"/>
              <a:t>Baer’s law</a:t>
            </a:r>
          </a:p>
        </p:txBody>
      </p:sp>
    </p:spTree>
    <p:extLst>
      <p:ext uri="{BB962C8B-B14F-4D97-AF65-F5344CB8AC3E}">
        <p14:creationId xmlns:p14="http://schemas.microsoft.com/office/powerpoint/2010/main" val="3431413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884748" y="6394048"/>
            <a:ext cx="3353803" cy="461665"/>
          </a:xfrm>
          <a:prstGeom prst="rect">
            <a:avLst/>
          </a:prstGeom>
          <a:noFill/>
        </p:spPr>
        <p:txBody>
          <a:bodyPr wrap="none" rtlCol="0">
            <a:spAutoFit/>
          </a:bodyPr>
          <a:lstStyle/>
          <a:p>
            <a:pPr algn="ctr"/>
            <a:r>
              <a:rPr lang="en-US" dirty="0" smtClean="0"/>
              <a:t>Evolutionary Hourglass</a:t>
            </a:r>
            <a:endParaRPr lang="en-US" dirty="0"/>
          </a:p>
        </p:txBody>
      </p:sp>
      <p:grpSp>
        <p:nvGrpSpPr>
          <p:cNvPr id="535" name="Group 534"/>
          <p:cNvGrpSpPr/>
          <p:nvPr/>
        </p:nvGrpSpPr>
        <p:grpSpPr>
          <a:xfrm>
            <a:off x="2779925" y="2037169"/>
            <a:ext cx="3555971" cy="4373463"/>
            <a:chOff x="2779925" y="2037169"/>
            <a:chExt cx="3555971" cy="4373463"/>
          </a:xfrm>
        </p:grpSpPr>
        <p:sp>
          <p:nvSpPr>
            <p:cNvPr id="10" name="Oval 9"/>
            <p:cNvSpPr/>
            <p:nvPr/>
          </p:nvSpPr>
          <p:spPr>
            <a:xfrm>
              <a:off x="2779925" y="5961142"/>
              <a:ext cx="3555971" cy="449490"/>
            </a:xfrm>
            <a:prstGeom prst="ellipse">
              <a:avLst/>
            </a:prstGeom>
            <a:solidFill>
              <a:schemeClr val="accent1">
                <a:alpha val="90000"/>
              </a:schemeClr>
            </a:solidFill>
            <a:scene3d>
              <a:camera prst="perspectiveRelaxedModerately"/>
              <a:lightRig rig="threePt" dir="t"/>
            </a:scene3d>
            <a:sp3d z="120650" extrusionH="247650" contourW="63500">
              <a:bevelT w="25400" h="254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2779925" y="2037169"/>
              <a:ext cx="201210" cy="4168718"/>
            </a:xfrm>
            <a:custGeom>
              <a:avLst/>
              <a:gdLst>
                <a:gd name="connsiteX0" fmla="*/ 0 w 209622"/>
                <a:gd name="connsiteY0" fmla="*/ 0 h 4572000"/>
                <a:gd name="connsiteX1" fmla="*/ 209622 w 209622"/>
                <a:gd name="connsiteY1" fmla="*/ 0 h 4572000"/>
                <a:gd name="connsiteX2" fmla="*/ 209622 w 209622"/>
                <a:gd name="connsiteY2" fmla="*/ 4572000 h 4572000"/>
                <a:gd name="connsiteX3" fmla="*/ 0 w 209622"/>
                <a:gd name="connsiteY3" fmla="*/ 4572000 h 4572000"/>
                <a:gd name="connsiteX4" fmla="*/ 0 w 209622"/>
                <a:gd name="connsiteY4" fmla="*/ 0 h 4572000"/>
                <a:gd name="connsiteX0" fmla="*/ 0 w 209622"/>
                <a:gd name="connsiteY0" fmla="*/ 0 h 4572000"/>
                <a:gd name="connsiteX1" fmla="*/ 209622 w 209622"/>
                <a:gd name="connsiteY1" fmla="*/ 60385 h 4572000"/>
                <a:gd name="connsiteX2" fmla="*/ 209622 w 209622"/>
                <a:gd name="connsiteY2" fmla="*/ 4572000 h 4572000"/>
                <a:gd name="connsiteX3" fmla="*/ 0 w 209622"/>
                <a:gd name="connsiteY3" fmla="*/ 4572000 h 4572000"/>
                <a:gd name="connsiteX4" fmla="*/ 0 w 209622"/>
                <a:gd name="connsiteY4" fmla="*/ 0 h 4572000"/>
                <a:gd name="connsiteX0" fmla="*/ 0 w 211779"/>
                <a:gd name="connsiteY0" fmla="*/ 0 h 4629121"/>
                <a:gd name="connsiteX1" fmla="*/ 209622 w 211779"/>
                <a:gd name="connsiteY1" fmla="*/ 60385 h 4629121"/>
                <a:gd name="connsiteX2" fmla="*/ 211779 w 211779"/>
                <a:gd name="connsiteY2" fmla="*/ 4629121 h 4629121"/>
                <a:gd name="connsiteX3" fmla="*/ 0 w 211779"/>
                <a:gd name="connsiteY3" fmla="*/ 4572000 h 4629121"/>
                <a:gd name="connsiteX4" fmla="*/ 0 w 211779"/>
                <a:gd name="connsiteY4" fmla="*/ 0 h 462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79" h="4629121">
                  <a:moveTo>
                    <a:pt x="0" y="0"/>
                  </a:moveTo>
                  <a:lnTo>
                    <a:pt x="209622" y="60385"/>
                  </a:lnTo>
                  <a:lnTo>
                    <a:pt x="211779" y="4629121"/>
                  </a:lnTo>
                  <a:lnTo>
                    <a:pt x="0" y="4572000"/>
                  </a:lnTo>
                  <a:lnTo>
                    <a:pt x="0" y="0"/>
                  </a:lnTo>
                  <a:close/>
                </a:path>
              </a:pathLst>
            </a:custGeom>
            <a:solidFill>
              <a:schemeClr val="accent1">
                <a:alpha val="90000"/>
              </a:schemeClr>
            </a:solidFill>
            <a:scene3d>
              <a:camera prst="perspectiveRelaxedModerately" fov="0">
                <a:rot lat="0" lon="0" rev="0"/>
              </a:camera>
              <a:lightRig rig="threePt" dir="t"/>
            </a:scene3d>
            <a:sp3d z="120650" contourW="63500">
              <a:bevelT w="25400" h="254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0"/>
            <p:cNvSpPr/>
            <p:nvPr/>
          </p:nvSpPr>
          <p:spPr>
            <a:xfrm flipH="1">
              <a:off x="6134686" y="2037170"/>
              <a:ext cx="201210" cy="4168718"/>
            </a:xfrm>
            <a:custGeom>
              <a:avLst/>
              <a:gdLst>
                <a:gd name="connsiteX0" fmla="*/ 0 w 209622"/>
                <a:gd name="connsiteY0" fmla="*/ 0 h 4572000"/>
                <a:gd name="connsiteX1" fmla="*/ 209622 w 209622"/>
                <a:gd name="connsiteY1" fmla="*/ 0 h 4572000"/>
                <a:gd name="connsiteX2" fmla="*/ 209622 w 209622"/>
                <a:gd name="connsiteY2" fmla="*/ 4572000 h 4572000"/>
                <a:gd name="connsiteX3" fmla="*/ 0 w 209622"/>
                <a:gd name="connsiteY3" fmla="*/ 4572000 h 4572000"/>
                <a:gd name="connsiteX4" fmla="*/ 0 w 209622"/>
                <a:gd name="connsiteY4" fmla="*/ 0 h 4572000"/>
                <a:gd name="connsiteX0" fmla="*/ 0 w 209622"/>
                <a:gd name="connsiteY0" fmla="*/ 0 h 4572000"/>
                <a:gd name="connsiteX1" fmla="*/ 209622 w 209622"/>
                <a:gd name="connsiteY1" fmla="*/ 60385 h 4572000"/>
                <a:gd name="connsiteX2" fmla="*/ 209622 w 209622"/>
                <a:gd name="connsiteY2" fmla="*/ 4572000 h 4572000"/>
                <a:gd name="connsiteX3" fmla="*/ 0 w 209622"/>
                <a:gd name="connsiteY3" fmla="*/ 4572000 h 4572000"/>
                <a:gd name="connsiteX4" fmla="*/ 0 w 209622"/>
                <a:gd name="connsiteY4" fmla="*/ 0 h 4572000"/>
                <a:gd name="connsiteX0" fmla="*/ 0 w 211779"/>
                <a:gd name="connsiteY0" fmla="*/ 0 h 4629121"/>
                <a:gd name="connsiteX1" fmla="*/ 209622 w 211779"/>
                <a:gd name="connsiteY1" fmla="*/ 60385 h 4629121"/>
                <a:gd name="connsiteX2" fmla="*/ 211779 w 211779"/>
                <a:gd name="connsiteY2" fmla="*/ 4629121 h 4629121"/>
                <a:gd name="connsiteX3" fmla="*/ 0 w 211779"/>
                <a:gd name="connsiteY3" fmla="*/ 4572000 h 4629121"/>
                <a:gd name="connsiteX4" fmla="*/ 0 w 211779"/>
                <a:gd name="connsiteY4" fmla="*/ 0 h 46291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779" h="4629121">
                  <a:moveTo>
                    <a:pt x="0" y="0"/>
                  </a:moveTo>
                  <a:lnTo>
                    <a:pt x="209622" y="60385"/>
                  </a:lnTo>
                  <a:lnTo>
                    <a:pt x="211779" y="4629121"/>
                  </a:lnTo>
                  <a:lnTo>
                    <a:pt x="0" y="4572000"/>
                  </a:lnTo>
                  <a:lnTo>
                    <a:pt x="0" y="0"/>
                  </a:lnTo>
                  <a:close/>
                </a:path>
              </a:pathLst>
            </a:custGeom>
            <a:solidFill>
              <a:schemeClr val="accent1">
                <a:alpha val="90000"/>
              </a:schemeClr>
            </a:solidFill>
            <a:scene3d>
              <a:camera prst="perspectiveRelaxedModerately" fov="0">
                <a:rot lat="0" lon="0" rev="0"/>
              </a:camera>
              <a:lightRig rig="threePt" dir="t"/>
            </a:scene3d>
            <a:sp3d z="120650" contourW="63500">
              <a:bevelT w="25400" h="254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p:cNvGrpSpPr/>
          <p:nvPr/>
        </p:nvGrpSpPr>
        <p:grpSpPr>
          <a:xfrm>
            <a:off x="3099755" y="5729657"/>
            <a:ext cx="501445" cy="501445"/>
            <a:chOff x="3436375" y="5585769"/>
            <a:chExt cx="501445" cy="501445"/>
          </a:xfrm>
        </p:grpSpPr>
        <p:sp>
          <p:nvSpPr>
            <p:cNvPr id="14" name="Oval 13"/>
            <p:cNvSpPr/>
            <p:nvPr/>
          </p:nvSpPr>
          <p:spPr>
            <a:xfrm>
              <a:off x="3436375" y="5585769"/>
              <a:ext cx="501445" cy="501445"/>
            </a:xfrm>
            <a:prstGeom prst="ellipse">
              <a:avLst/>
            </a:prstGeom>
            <a:blipFill dpi="0" rotWithShape="1">
              <a:blip r:embed="rId3"/>
              <a:srcRect/>
              <a:tile tx="0" ty="0" sx="100000" sy="100000" flip="none" algn="tl"/>
            </a:blip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p:cNvSpPr/>
            <p:nvPr/>
          </p:nvSpPr>
          <p:spPr>
            <a:xfrm>
              <a:off x="3436375" y="5585769"/>
              <a:ext cx="501445" cy="501445"/>
            </a:xfrm>
            <a:prstGeom prst="ellipse">
              <a:avLst/>
            </a:prstGeom>
            <a:gradFill flip="none" rotWithShape="1">
              <a:gsLst>
                <a:gs pos="0">
                  <a:srgbClr val="FFFFB9">
                    <a:alpha val="20000"/>
                  </a:srgbClr>
                </a:gs>
                <a:gs pos="36000">
                  <a:srgbClr val="FFFF99">
                    <a:alpha val="50000"/>
                  </a:srgbClr>
                </a:gs>
                <a:gs pos="86000">
                  <a:srgbClr val="F6AE1E">
                    <a:alpha val="70000"/>
                  </a:srgbClr>
                </a:gs>
              </a:gsLst>
              <a:lin ang="162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7" name="Group 16"/>
          <p:cNvGrpSpPr/>
          <p:nvPr/>
        </p:nvGrpSpPr>
        <p:grpSpPr>
          <a:xfrm>
            <a:off x="3670208" y="5574892"/>
            <a:ext cx="654771" cy="656210"/>
            <a:chOff x="3436375" y="5585769"/>
            <a:chExt cx="501445" cy="501445"/>
          </a:xfrm>
        </p:grpSpPr>
        <p:sp>
          <p:nvSpPr>
            <p:cNvPr id="18" name="Oval 17"/>
            <p:cNvSpPr/>
            <p:nvPr/>
          </p:nvSpPr>
          <p:spPr>
            <a:xfrm>
              <a:off x="3436375" y="5585769"/>
              <a:ext cx="501445" cy="501445"/>
            </a:xfrm>
            <a:prstGeom prst="ellipse">
              <a:avLst/>
            </a:prstGeom>
            <a:blipFill dpi="0" rotWithShape="1">
              <a:blip r:embed="rId4"/>
              <a:srcRect/>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p:cNvSpPr/>
            <p:nvPr/>
          </p:nvSpPr>
          <p:spPr>
            <a:xfrm>
              <a:off x="3436375" y="5585769"/>
              <a:ext cx="501445" cy="501445"/>
            </a:xfrm>
            <a:prstGeom prst="ellipse">
              <a:avLst/>
            </a:prstGeom>
            <a:gradFill flip="none" rotWithShape="1">
              <a:gsLst>
                <a:gs pos="0">
                  <a:schemeClr val="accent2">
                    <a:lumMod val="20000"/>
                    <a:lumOff val="80000"/>
                    <a:alpha val="20000"/>
                  </a:schemeClr>
                </a:gs>
                <a:gs pos="36000">
                  <a:schemeClr val="accent2">
                    <a:lumMod val="60000"/>
                    <a:lumOff val="40000"/>
                    <a:alpha val="50000"/>
                  </a:schemeClr>
                </a:gs>
                <a:gs pos="86000">
                  <a:schemeClr val="accent2">
                    <a:alpha val="70000"/>
                  </a:schemeClr>
                </a:gs>
              </a:gsLst>
              <a:lin ang="16200000" scaled="1"/>
              <a:tileRect/>
            </a:gra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p:cNvGrpSpPr/>
          <p:nvPr/>
        </p:nvGrpSpPr>
        <p:grpSpPr>
          <a:xfrm>
            <a:off x="4393987" y="5574892"/>
            <a:ext cx="1107132" cy="656210"/>
            <a:chOff x="3436375" y="5585769"/>
            <a:chExt cx="501445" cy="501445"/>
          </a:xfrm>
        </p:grpSpPr>
        <p:sp>
          <p:nvSpPr>
            <p:cNvPr id="21" name="Oval 20"/>
            <p:cNvSpPr/>
            <p:nvPr/>
          </p:nvSpPr>
          <p:spPr>
            <a:xfrm>
              <a:off x="3436375" y="5585769"/>
              <a:ext cx="501445" cy="501445"/>
            </a:xfrm>
            <a:prstGeom prst="ellipse">
              <a:avLst/>
            </a:prstGeom>
            <a:blipFill dpi="0" rotWithShape="1">
              <a:blip r:embed="rId5"/>
              <a:srcRect/>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p:cNvSpPr/>
            <p:nvPr/>
          </p:nvSpPr>
          <p:spPr>
            <a:xfrm>
              <a:off x="3436375" y="5585769"/>
              <a:ext cx="501445" cy="501445"/>
            </a:xfrm>
            <a:prstGeom prst="ellipse">
              <a:avLst/>
            </a:prstGeom>
            <a:gradFill flip="none" rotWithShape="1">
              <a:gsLst>
                <a:gs pos="0">
                  <a:schemeClr val="accent3">
                    <a:lumMod val="20000"/>
                    <a:lumOff val="80000"/>
                    <a:alpha val="20000"/>
                  </a:schemeClr>
                </a:gs>
                <a:gs pos="36000">
                  <a:schemeClr val="accent3">
                    <a:lumMod val="60000"/>
                    <a:lumOff val="40000"/>
                    <a:alpha val="50000"/>
                  </a:schemeClr>
                </a:gs>
                <a:gs pos="86000">
                  <a:schemeClr val="accent3">
                    <a:alpha val="70000"/>
                  </a:schemeClr>
                </a:gs>
              </a:gsLst>
              <a:lin ang="16200000" scaled="1"/>
              <a:tileRect/>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itle 3"/>
          <p:cNvSpPr>
            <a:spLocks noGrp="1"/>
          </p:cNvSpPr>
          <p:nvPr>
            <p:ph type="title"/>
          </p:nvPr>
        </p:nvSpPr>
        <p:spPr/>
        <p:txBody>
          <a:bodyPr>
            <a:normAutofit fontScale="90000"/>
          </a:bodyPr>
          <a:lstStyle/>
          <a:p>
            <a:r>
              <a:rPr lang="en-US" dirty="0" smtClean="0"/>
              <a:t>Embryos Pass Through a Common (</a:t>
            </a:r>
            <a:r>
              <a:rPr lang="en-US" dirty="0"/>
              <a:t>P</a:t>
            </a:r>
            <a:r>
              <a:rPr lang="en-US" dirty="0" smtClean="0"/>
              <a:t>hylotypic) Stage?</a:t>
            </a:r>
            <a:endParaRPr lang="en-US" dirty="0"/>
          </a:p>
        </p:txBody>
      </p:sp>
      <p:grpSp>
        <p:nvGrpSpPr>
          <p:cNvPr id="23" name="Group 22"/>
          <p:cNvGrpSpPr/>
          <p:nvPr/>
        </p:nvGrpSpPr>
        <p:grpSpPr>
          <a:xfrm>
            <a:off x="5570128" y="5574892"/>
            <a:ext cx="486267" cy="656210"/>
            <a:chOff x="3436375" y="5585769"/>
            <a:chExt cx="501445" cy="501445"/>
          </a:xfrm>
        </p:grpSpPr>
        <p:sp>
          <p:nvSpPr>
            <p:cNvPr id="24" name="Oval 23"/>
            <p:cNvSpPr/>
            <p:nvPr/>
          </p:nvSpPr>
          <p:spPr>
            <a:xfrm>
              <a:off x="3436375" y="5585769"/>
              <a:ext cx="501445" cy="501445"/>
            </a:xfrm>
            <a:prstGeom prst="ellipse">
              <a:avLst/>
            </a:prstGeom>
            <a:blipFill dpi="0" rotWithShape="1">
              <a:blip r:embed="rId6"/>
              <a:srcRect/>
              <a:tile tx="0" ty="0" sx="100000" sy="100000" flip="none" algn="tl"/>
            </a:blip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p:cNvSpPr/>
            <p:nvPr/>
          </p:nvSpPr>
          <p:spPr>
            <a:xfrm>
              <a:off x="3436375" y="5585769"/>
              <a:ext cx="501445" cy="501445"/>
            </a:xfrm>
            <a:prstGeom prst="ellipse">
              <a:avLst/>
            </a:prstGeom>
            <a:gradFill flip="none" rotWithShape="1">
              <a:gsLst>
                <a:gs pos="0">
                  <a:schemeClr val="accent4">
                    <a:lumMod val="20000"/>
                    <a:lumOff val="80000"/>
                    <a:alpha val="20000"/>
                  </a:schemeClr>
                </a:gs>
                <a:gs pos="36000">
                  <a:schemeClr val="accent4">
                    <a:lumMod val="60000"/>
                    <a:lumOff val="40000"/>
                    <a:alpha val="50000"/>
                  </a:schemeClr>
                </a:gs>
                <a:gs pos="86000">
                  <a:schemeClr val="accent4">
                    <a:alpha val="70000"/>
                  </a:schemeClr>
                </a:gs>
              </a:gsLst>
              <a:lin ang="16200000" scaled="1"/>
              <a:tileRect/>
            </a:gra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8" name="Group 107"/>
          <p:cNvGrpSpPr/>
          <p:nvPr/>
        </p:nvGrpSpPr>
        <p:grpSpPr>
          <a:xfrm flipH="1">
            <a:off x="4244273" y="3761614"/>
            <a:ext cx="739775" cy="508000"/>
            <a:chOff x="8429626" y="3548063"/>
            <a:chExt cx="739775" cy="508000"/>
          </a:xfrm>
        </p:grpSpPr>
        <p:sp>
          <p:nvSpPr>
            <p:cNvPr id="62" name="Freeform 37"/>
            <p:cNvSpPr>
              <a:spLocks/>
            </p:cNvSpPr>
            <p:nvPr/>
          </p:nvSpPr>
          <p:spPr bwMode="auto">
            <a:xfrm>
              <a:off x="8429626" y="3548063"/>
              <a:ext cx="739775" cy="508000"/>
            </a:xfrm>
            <a:custGeom>
              <a:avLst/>
              <a:gdLst>
                <a:gd name="T0" fmla="*/ 183 w 466"/>
                <a:gd name="T1" fmla="*/ 302 h 320"/>
                <a:gd name="T2" fmla="*/ 166 w 466"/>
                <a:gd name="T3" fmla="*/ 280 h 320"/>
                <a:gd name="T4" fmla="*/ 126 w 466"/>
                <a:gd name="T5" fmla="*/ 261 h 320"/>
                <a:gd name="T6" fmla="*/ 86 w 466"/>
                <a:gd name="T7" fmla="*/ 232 h 320"/>
                <a:gd name="T8" fmla="*/ 63 w 466"/>
                <a:gd name="T9" fmla="*/ 231 h 320"/>
                <a:gd name="T10" fmla="*/ 41 w 466"/>
                <a:gd name="T11" fmla="*/ 233 h 320"/>
                <a:gd name="T12" fmla="*/ 15 w 466"/>
                <a:gd name="T13" fmla="*/ 230 h 320"/>
                <a:gd name="T14" fmla="*/ 2 w 466"/>
                <a:gd name="T15" fmla="*/ 211 h 320"/>
                <a:gd name="T16" fmla="*/ 20 w 466"/>
                <a:gd name="T17" fmla="*/ 191 h 320"/>
                <a:gd name="T18" fmla="*/ 37 w 466"/>
                <a:gd name="T19" fmla="*/ 190 h 320"/>
                <a:gd name="T20" fmla="*/ 39 w 466"/>
                <a:gd name="T21" fmla="*/ 163 h 320"/>
                <a:gd name="T22" fmla="*/ 23 w 466"/>
                <a:gd name="T23" fmla="*/ 163 h 320"/>
                <a:gd name="T24" fmla="*/ 5 w 466"/>
                <a:gd name="T25" fmla="*/ 161 h 320"/>
                <a:gd name="T26" fmla="*/ 0 w 466"/>
                <a:gd name="T27" fmla="*/ 144 h 320"/>
                <a:gd name="T28" fmla="*/ 23 w 466"/>
                <a:gd name="T29" fmla="*/ 117 h 320"/>
                <a:gd name="T30" fmla="*/ 49 w 466"/>
                <a:gd name="T31" fmla="*/ 118 h 320"/>
                <a:gd name="T32" fmla="*/ 72 w 466"/>
                <a:gd name="T33" fmla="*/ 109 h 320"/>
                <a:gd name="T34" fmla="*/ 102 w 466"/>
                <a:gd name="T35" fmla="*/ 75 h 320"/>
                <a:gd name="T36" fmla="*/ 144 w 466"/>
                <a:gd name="T37" fmla="*/ 25 h 320"/>
                <a:gd name="T38" fmla="*/ 177 w 466"/>
                <a:gd name="T39" fmla="*/ 8 h 320"/>
                <a:gd name="T40" fmla="*/ 207 w 466"/>
                <a:gd name="T41" fmla="*/ 11 h 320"/>
                <a:gd name="T42" fmla="*/ 239 w 466"/>
                <a:gd name="T43" fmla="*/ 2 h 320"/>
                <a:gd name="T44" fmla="*/ 267 w 466"/>
                <a:gd name="T45" fmla="*/ 11 h 320"/>
                <a:gd name="T46" fmla="*/ 299 w 466"/>
                <a:gd name="T47" fmla="*/ 20 h 320"/>
                <a:gd name="T48" fmla="*/ 333 w 466"/>
                <a:gd name="T49" fmla="*/ 21 h 320"/>
                <a:gd name="T50" fmla="*/ 345 w 466"/>
                <a:gd name="T51" fmla="*/ 42 h 320"/>
                <a:gd name="T52" fmla="*/ 356 w 466"/>
                <a:gd name="T53" fmla="*/ 64 h 320"/>
                <a:gd name="T54" fmla="*/ 356 w 466"/>
                <a:gd name="T55" fmla="*/ 90 h 320"/>
                <a:gd name="T56" fmla="*/ 337 w 466"/>
                <a:gd name="T57" fmla="*/ 102 h 320"/>
                <a:gd name="T58" fmla="*/ 325 w 466"/>
                <a:gd name="T59" fmla="*/ 133 h 320"/>
                <a:gd name="T60" fmla="*/ 392 w 466"/>
                <a:gd name="T61" fmla="*/ 101 h 320"/>
                <a:gd name="T62" fmla="*/ 463 w 466"/>
                <a:gd name="T63" fmla="*/ 73 h 320"/>
                <a:gd name="T64" fmla="*/ 450 w 466"/>
                <a:gd name="T65" fmla="*/ 118 h 320"/>
                <a:gd name="T66" fmla="*/ 446 w 466"/>
                <a:gd name="T67" fmla="*/ 155 h 320"/>
                <a:gd name="T68" fmla="*/ 459 w 466"/>
                <a:gd name="T69" fmla="*/ 185 h 320"/>
                <a:gd name="T70" fmla="*/ 446 w 466"/>
                <a:gd name="T71" fmla="*/ 202 h 320"/>
                <a:gd name="T72" fmla="*/ 433 w 466"/>
                <a:gd name="T73" fmla="*/ 223 h 320"/>
                <a:gd name="T74" fmla="*/ 433 w 466"/>
                <a:gd name="T75" fmla="*/ 287 h 320"/>
                <a:gd name="T76" fmla="*/ 422 w 466"/>
                <a:gd name="T77" fmla="*/ 303 h 320"/>
                <a:gd name="T78" fmla="*/ 408 w 466"/>
                <a:gd name="T79" fmla="*/ 292 h 320"/>
                <a:gd name="T80" fmla="*/ 394 w 466"/>
                <a:gd name="T81" fmla="*/ 271 h 320"/>
                <a:gd name="T82" fmla="*/ 377 w 466"/>
                <a:gd name="T83" fmla="*/ 259 h 320"/>
                <a:gd name="T84" fmla="*/ 356 w 466"/>
                <a:gd name="T85" fmla="*/ 246 h 320"/>
                <a:gd name="T86" fmla="*/ 337 w 466"/>
                <a:gd name="T87" fmla="*/ 229 h 320"/>
                <a:gd name="T88" fmla="*/ 318 w 466"/>
                <a:gd name="T89" fmla="*/ 232 h 320"/>
                <a:gd name="T90" fmla="*/ 311 w 466"/>
                <a:gd name="T91" fmla="*/ 280 h 320"/>
                <a:gd name="T92" fmla="*/ 277 w 466"/>
                <a:gd name="T93" fmla="*/ 303 h 320"/>
                <a:gd name="T94" fmla="*/ 259 w 466"/>
                <a:gd name="T95" fmla="*/ 317 h 320"/>
                <a:gd name="T96" fmla="*/ 241 w 466"/>
                <a:gd name="T97" fmla="*/ 311 h 320"/>
                <a:gd name="T98" fmla="*/ 219 w 466"/>
                <a:gd name="T99" fmla="*/ 307 h 320"/>
                <a:gd name="T100" fmla="*/ 193 w 466"/>
                <a:gd name="T101" fmla="*/ 32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66" h="320">
                  <a:moveTo>
                    <a:pt x="193" y="320"/>
                  </a:moveTo>
                  <a:lnTo>
                    <a:pt x="189" y="313"/>
                  </a:lnTo>
                  <a:lnTo>
                    <a:pt x="186" y="308"/>
                  </a:lnTo>
                  <a:lnTo>
                    <a:pt x="183" y="302"/>
                  </a:lnTo>
                  <a:lnTo>
                    <a:pt x="180" y="296"/>
                  </a:lnTo>
                  <a:lnTo>
                    <a:pt x="177" y="291"/>
                  </a:lnTo>
                  <a:lnTo>
                    <a:pt x="171" y="285"/>
                  </a:lnTo>
                  <a:lnTo>
                    <a:pt x="166" y="280"/>
                  </a:lnTo>
                  <a:lnTo>
                    <a:pt x="160" y="276"/>
                  </a:lnTo>
                  <a:lnTo>
                    <a:pt x="148" y="272"/>
                  </a:lnTo>
                  <a:lnTo>
                    <a:pt x="136" y="267"/>
                  </a:lnTo>
                  <a:lnTo>
                    <a:pt x="126" y="261"/>
                  </a:lnTo>
                  <a:lnTo>
                    <a:pt x="116" y="254"/>
                  </a:lnTo>
                  <a:lnTo>
                    <a:pt x="107" y="246"/>
                  </a:lnTo>
                  <a:lnTo>
                    <a:pt x="97" y="239"/>
                  </a:lnTo>
                  <a:lnTo>
                    <a:pt x="86" y="232"/>
                  </a:lnTo>
                  <a:lnTo>
                    <a:pt x="75" y="227"/>
                  </a:lnTo>
                  <a:lnTo>
                    <a:pt x="71" y="228"/>
                  </a:lnTo>
                  <a:lnTo>
                    <a:pt x="67" y="229"/>
                  </a:lnTo>
                  <a:lnTo>
                    <a:pt x="63" y="231"/>
                  </a:lnTo>
                  <a:lnTo>
                    <a:pt x="58" y="233"/>
                  </a:lnTo>
                  <a:lnTo>
                    <a:pt x="53" y="233"/>
                  </a:lnTo>
                  <a:lnTo>
                    <a:pt x="47" y="233"/>
                  </a:lnTo>
                  <a:lnTo>
                    <a:pt x="41" y="233"/>
                  </a:lnTo>
                  <a:lnTo>
                    <a:pt x="34" y="233"/>
                  </a:lnTo>
                  <a:lnTo>
                    <a:pt x="28" y="233"/>
                  </a:lnTo>
                  <a:lnTo>
                    <a:pt x="21" y="232"/>
                  </a:lnTo>
                  <a:lnTo>
                    <a:pt x="15" y="230"/>
                  </a:lnTo>
                  <a:lnTo>
                    <a:pt x="9" y="228"/>
                  </a:lnTo>
                  <a:lnTo>
                    <a:pt x="6" y="224"/>
                  </a:lnTo>
                  <a:lnTo>
                    <a:pt x="3" y="217"/>
                  </a:lnTo>
                  <a:lnTo>
                    <a:pt x="2" y="211"/>
                  </a:lnTo>
                  <a:lnTo>
                    <a:pt x="2" y="205"/>
                  </a:lnTo>
                  <a:lnTo>
                    <a:pt x="13" y="193"/>
                  </a:lnTo>
                  <a:lnTo>
                    <a:pt x="16" y="192"/>
                  </a:lnTo>
                  <a:lnTo>
                    <a:pt x="20" y="191"/>
                  </a:lnTo>
                  <a:lnTo>
                    <a:pt x="24" y="190"/>
                  </a:lnTo>
                  <a:lnTo>
                    <a:pt x="28" y="190"/>
                  </a:lnTo>
                  <a:lnTo>
                    <a:pt x="33" y="190"/>
                  </a:lnTo>
                  <a:lnTo>
                    <a:pt x="37" y="190"/>
                  </a:lnTo>
                  <a:lnTo>
                    <a:pt x="42" y="190"/>
                  </a:lnTo>
                  <a:lnTo>
                    <a:pt x="46" y="189"/>
                  </a:lnTo>
                  <a:lnTo>
                    <a:pt x="54" y="170"/>
                  </a:lnTo>
                  <a:lnTo>
                    <a:pt x="39" y="163"/>
                  </a:lnTo>
                  <a:lnTo>
                    <a:pt x="35" y="164"/>
                  </a:lnTo>
                  <a:lnTo>
                    <a:pt x="32" y="164"/>
                  </a:lnTo>
                  <a:lnTo>
                    <a:pt x="28" y="164"/>
                  </a:lnTo>
                  <a:lnTo>
                    <a:pt x="23" y="163"/>
                  </a:lnTo>
                  <a:lnTo>
                    <a:pt x="19" y="163"/>
                  </a:lnTo>
                  <a:lnTo>
                    <a:pt x="15" y="162"/>
                  </a:lnTo>
                  <a:lnTo>
                    <a:pt x="10" y="162"/>
                  </a:lnTo>
                  <a:lnTo>
                    <a:pt x="5" y="161"/>
                  </a:lnTo>
                  <a:lnTo>
                    <a:pt x="5" y="157"/>
                  </a:lnTo>
                  <a:lnTo>
                    <a:pt x="3" y="153"/>
                  </a:lnTo>
                  <a:lnTo>
                    <a:pt x="2" y="149"/>
                  </a:lnTo>
                  <a:lnTo>
                    <a:pt x="0" y="144"/>
                  </a:lnTo>
                  <a:lnTo>
                    <a:pt x="1" y="132"/>
                  </a:lnTo>
                  <a:lnTo>
                    <a:pt x="11" y="120"/>
                  </a:lnTo>
                  <a:lnTo>
                    <a:pt x="17" y="118"/>
                  </a:lnTo>
                  <a:lnTo>
                    <a:pt x="23" y="117"/>
                  </a:lnTo>
                  <a:lnTo>
                    <a:pt x="29" y="116"/>
                  </a:lnTo>
                  <a:lnTo>
                    <a:pt x="35" y="117"/>
                  </a:lnTo>
                  <a:lnTo>
                    <a:pt x="43" y="117"/>
                  </a:lnTo>
                  <a:lnTo>
                    <a:pt x="49" y="118"/>
                  </a:lnTo>
                  <a:lnTo>
                    <a:pt x="56" y="118"/>
                  </a:lnTo>
                  <a:lnTo>
                    <a:pt x="62" y="118"/>
                  </a:lnTo>
                  <a:lnTo>
                    <a:pt x="67" y="114"/>
                  </a:lnTo>
                  <a:lnTo>
                    <a:pt x="72" y="109"/>
                  </a:lnTo>
                  <a:lnTo>
                    <a:pt x="78" y="106"/>
                  </a:lnTo>
                  <a:lnTo>
                    <a:pt x="86" y="103"/>
                  </a:lnTo>
                  <a:lnTo>
                    <a:pt x="94" y="90"/>
                  </a:lnTo>
                  <a:lnTo>
                    <a:pt x="102" y="75"/>
                  </a:lnTo>
                  <a:lnTo>
                    <a:pt x="112" y="62"/>
                  </a:lnTo>
                  <a:lnTo>
                    <a:pt x="122" y="48"/>
                  </a:lnTo>
                  <a:lnTo>
                    <a:pt x="132" y="36"/>
                  </a:lnTo>
                  <a:lnTo>
                    <a:pt x="144" y="25"/>
                  </a:lnTo>
                  <a:lnTo>
                    <a:pt x="156" y="13"/>
                  </a:lnTo>
                  <a:lnTo>
                    <a:pt x="169" y="4"/>
                  </a:lnTo>
                  <a:lnTo>
                    <a:pt x="174" y="6"/>
                  </a:lnTo>
                  <a:lnTo>
                    <a:pt x="177" y="8"/>
                  </a:lnTo>
                  <a:lnTo>
                    <a:pt x="181" y="11"/>
                  </a:lnTo>
                  <a:lnTo>
                    <a:pt x="187" y="13"/>
                  </a:lnTo>
                  <a:lnTo>
                    <a:pt x="199" y="13"/>
                  </a:lnTo>
                  <a:lnTo>
                    <a:pt x="207" y="11"/>
                  </a:lnTo>
                  <a:lnTo>
                    <a:pt x="214" y="9"/>
                  </a:lnTo>
                  <a:lnTo>
                    <a:pt x="222" y="6"/>
                  </a:lnTo>
                  <a:lnTo>
                    <a:pt x="230" y="4"/>
                  </a:lnTo>
                  <a:lnTo>
                    <a:pt x="239" y="2"/>
                  </a:lnTo>
                  <a:lnTo>
                    <a:pt x="247" y="0"/>
                  </a:lnTo>
                  <a:lnTo>
                    <a:pt x="254" y="0"/>
                  </a:lnTo>
                  <a:lnTo>
                    <a:pt x="262" y="0"/>
                  </a:lnTo>
                  <a:lnTo>
                    <a:pt x="267" y="11"/>
                  </a:lnTo>
                  <a:lnTo>
                    <a:pt x="274" y="16"/>
                  </a:lnTo>
                  <a:lnTo>
                    <a:pt x="282" y="18"/>
                  </a:lnTo>
                  <a:lnTo>
                    <a:pt x="291" y="19"/>
                  </a:lnTo>
                  <a:lnTo>
                    <a:pt x="299" y="20"/>
                  </a:lnTo>
                  <a:lnTo>
                    <a:pt x="308" y="20"/>
                  </a:lnTo>
                  <a:lnTo>
                    <a:pt x="316" y="21"/>
                  </a:lnTo>
                  <a:lnTo>
                    <a:pt x="325" y="21"/>
                  </a:lnTo>
                  <a:lnTo>
                    <a:pt x="333" y="21"/>
                  </a:lnTo>
                  <a:lnTo>
                    <a:pt x="343" y="22"/>
                  </a:lnTo>
                  <a:lnTo>
                    <a:pt x="348" y="28"/>
                  </a:lnTo>
                  <a:lnTo>
                    <a:pt x="348" y="35"/>
                  </a:lnTo>
                  <a:lnTo>
                    <a:pt x="345" y="42"/>
                  </a:lnTo>
                  <a:lnTo>
                    <a:pt x="343" y="49"/>
                  </a:lnTo>
                  <a:lnTo>
                    <a:pt x="345" y="55"/>
                  </a:lnTo>
                  <a:lnTo>
                    <a:pt x="350" y="61"/>
                  </a:lnTo>
                  <a:lnTo>
                    <a:pt x="356" y="64"/>
                  </a:lnTo>
                  <a:lnTo>
                    <a:pt x="361" y="68"/>
                  </a:lnTo>
                  <a:lnTo>
                    <a:pt x="366" y="74"/>
                  </a:lnTo>
                  <a:lnTo>
                    <a:pt x="360" y="85"/>
                  </a:lnTo>
                  <a:lnTo>
                    <a:pt x="356" y="90"/>
                  </a:lnTo>
                  <a:lnTo>
                    <a:pt x="351" y="93"/>
                  </a:lnTo>
                  <a:lnTo>
                    <a:pt x="347" y="96"/>
                  </a:lnTo>
                  <a:lnTo>
                    <a:pt x="342" y="99"/>
                  </a:lnTo>
                  <a:lnTo>
                    <a:pt x="337" y="102"/>
                  </a:lnTo>
                  <a:lnTo>
                    <a:pt x="331" y="106"/>
                  </a:lnTo>
                  <a:lnTo>
                    <a:pt x="326" y="111"/>
                  </a:lnTo>
                  <a:lnTo>
                    <a:pt x="321" y="117"/>
                  </a:lnTo>
                  <a:lnTo>
                    <a:pt x="325" y="133"/>
                  </a:lnTo>
                  <a:lnTo>
                    <a:pt x="343" y="126"/>
                  </a:lnTo>
                  <a:lnTo>
                    <a:pt x="359" y="118"/>
                  </a:lnTo>
                  <a:lnTo>
                    <a:pt x="376" y="109"/>
                  </a:lnTo>
                  <a:lnTo>
                    <a:pt x="392" y="101"/>
                  </a:lnTo>
                  <a:lnTo>
                    <a:pt x="409" y="93"/>
                  </a:lnTo>
                  <a:lnTo>
                    <a:pt x="426" y="84"/>
                  </a:lnTo>
                  <a:lnTo>
                    <a:pt x="444" y="78"/>
                  </a:lnTo>
                  <a:lnTo>
                    <a:pt x="463" y="73"/>
                  </a:lnTo>
                  <a:lnTo>
                    <a:pt x="466" y="76"/>
                  </a:lnTo>
                  <a:lnTo>
                    <a:pt x="466" y="95"/>
                  </a:lnTo>
                  <a:lnTo>
                    <a:pt x="458" y="106"/>
                  </a:lnTo>
                  <a:lnTo>
                    <a:pt x="450" y="118"/>
                  </a:lnTo>
                  <a:lnTo>
                    <a:pt x="443" y="132"/>
                  </a:lnTo>
                  <a:lnTo>
                    <a:pt x="437" y="146"/>
                  </a:lnTo>
                  <a:lnTo>
                    <a:pt x="441" y="150"/>
                  </a:lnTo>
                  <a:lnTo>
                    <a:pt x="446" y="155"/>
                  </a:lnTo>
                  <a:lnTo>
                    <a:pt x="452" y="160"/>
                  </a:lnTo>
                  <a:lnTo>
                    <a:pt x="457" y="164"/>
                  </a:lnTo>
                  <a:lnTo>
                    <a:pt x="463" y="174"/>
                  </a:lnTo>
                  <a:lnTo>
                    <a:pt x="459" y="185"/>
                  </a:lnTo>
                  <a:lnTo>
                    <a:pt x="457" y="190"/>
                  </a:lnTo>
                  <a:lnTo>
                    <a:pt x="454" y="194"/>
                  </a:lnTo>
                  <a:lnTo>
                    <a:pt x="450" y="199"/>
                  </a:lnTo>
                  <a:lnTo>
                    <a:pt x="446" y="202"/>
                  </a:lnTo>
                  <a:lnTo>
                    <a:pt x="442" y="205"/>
                  </a:lnTo>
                  <a:lnTo>
                    <a:pt x="439" y="210"/>
                  </a:lnTo>
                  <a:lnTo>
                    <a:pt x="437" y="215"/>
                  </a:lnTo>
                  <a:lnTo>
                    <a:pt x="433" y="223"/>
                  </a:lnTo>
                  <a:lnTo>
                    <a:pt x="438" y="238"/>
                  </a:lnTo>
                  <a:lnTo>
                    <a:pt x="441" y="255"/>
                  </a:lnTo>
                  <a:lnTo>
                    <a:pt x="441" y="271"/>
                  </a:lnTo>
                  <a:lnTo>
                    <a:pt x="433" y="287"/>
                  </a:lnTo>
                  <a:lnTo>
                    <a:pt x="432" y="291"/>
                  </a:lnTo>
                  <a:lnTo>
                    <a:pt x="429" y="294"/>
                  </a:lnTo>
                  <a:lnTo>
                    <a:pt x="426" y="298"/>
                  </a:lnTo>
                  <a:lnTo>
                    <a:pt x="422" y="303"/>
                  </a:lnTo>
                  <a:lnTo>
                    <a:pt x="414" y="303"/>
                  </a:lnTo>
                  <a:lnTo>
                    <a:pt x="413" y="299"/>
                  </a:lnTo>
                  <a:lnTo>
                    <a:pt x="411" y="296"/>
                  </a:lnTo>
                  <a:lnTo>
                    <a:pt x="408" y="292"/>
                  </a:lnTo>
                  <a:lnTo>
                    <a:pt x="406" y="287"/>
                  </a:lnTo>
                  <a:lnTo>
                    <a:pt x="403" y="281"/>
                  </a:lnTo>
                  <a:lnTo>
                    <a:pt x="399" y="276"/>
                  </a:lnTo>
                  <a:lnTo>
                    <a:pt x="394" y="271"/>
                  </a:lnTo>
                  <a:lnTo>
                    <a:pt x="389" y="265"/>
                  </a:lnTo>
                  <a:lnTo>
                    <a:pt x="385" y="264"/>
                  </a:lnTo>
                  <a:lnTo>
                    <a:pt x="381" y="261"/>
                  </a:lnTo>
                  <a:lnTo>
                    <a:pt x="377" y="259"/>
                  </a:lnTo>
                  <a:lnTo>
                    <a:pt x="371" y="256"/>
                  </a:lnTo>
                  <a:lnTo>
                    <a:pt x="365" y="254"/>
                  </a:lnTo>
                  <a:lnTo>
                    <a:pt x="361" y="250"/>
                  </a:lnTo>
                  <a:lnTo>
                    <a:pt x="356" y="246"/>
                  </a:lnTo>
                  <a:lnTo>
                    <a:pt x="352" y="241"/>
                  </a:lnTo>
                  <a:lnTo>
                    <a:pt x="347" y="237"/>
                  </a:lnTo>
                  <a:lnTo>
                    <a:pt x="342" y="233"/>
                  </a:lnTo>
                  <a:lnTo>
                    <a:pt x="337" y="229"/>
                  </a:lnTo>
                  <a:lnTo>
                    <a:pt x="330" y="227"/>
                  </a:lnTo>
                  <a:lnTo>
                    <a:pt x="325" y="228"/>
                  </a:lnTo>
                  <a:lnTo>
                    <a:pt x="322" y="230"/>
                  </a:lnTo>
                  <a:lnTo>
                    <a:pt x="318" y="232"/>
                  </a:lnTo>
                  <a:lnTo>
                    <a:pt x="312" y="234"/>
                  </a:lnTo>
                  <a:lnTo>
                    <a:pt x="309" y="247"/>
                  </a:lnTo>
                  <a:lnTo>
                    <a:pt x="310" y="264"/>
                  </a:lnTo>
                  <a:lnTo>
                    <a:pt x="311" y="280"/>
                  </a:lnTo>
                  <a:lnTo>
                    <a:pt x="310" y="297"/>
                  </a:lnTo>
                  <a:lnTo>
                    <a:pt x="292" y="297"/>
                  </a:lnTo>
                  <a:lnTo>
                    <a:pt x="280" y="300"/>
                  </a:lnTo>
                  <a:lnTo>
                    <a:pt x="277" y="303"/>
                  </a:lnTo>
                  <a:lnTo>
                    <a:pt x="274" y="308"/>
                  </a:lnTo>
                  <a:lnTo>
                    <a:pt x="269" y="312"/>
                  </a:lnTo>
                  <a:lnTo>
                    <a:pt x="264" y="317"/>
                  </a:lnTo>
                  <a:lnTo>
                    <a:pt x="259" y="317"/>
                  </a:lnTo>
                  <a:lnTo>
                    <a:pt x="254" y="317"/>
                  </a:lnTo>
                  <a:lnTo>
                    <a:pt x="249" y="315"/>
                  </a:lnTo>
                  <a:lnTo>
                    <a:pt x="245" y="313"/>
                  </a:lnTo>
                  <a:lnTo>
                    <a:pt x="241" y="311"/>
                  </a:lnTo>
                  <a:lnTo>
                    <a:pt x="235" y="309"/>
                  </a:lnTo>
                  <a:lnTo>
                    <a:pt x="229" y="307"/>
                  </a:lnTo>
                  <a:lnTo>
                    <a:pt x="223" y="305"/>
                  </a:lnTo>
                  <a:lnTo>
                    <a:pt x="219" y="307"/>
                  </a:lnTo>
                  <a:lnTo>
                    <a:pt x="216" y="309"/>
                  </a:lnTo>
                  <a:lnTo>
                    <a:pt x="212" y="312"/>
                  </a:lnTo>
                  <a:lnTo>
                    <a:pt x="207" y="315"/>
                  </a:lnTo>
                  <a:lnTo>
                    <a:pt x="193" y="32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3" name="Freeform 38"/>
            <p:cNvSpPr>
              <a:spLocks/>
            </p:cNvSpPr>
            <p:nvPr/>
          </p:nvSpPr>
          <p:spPr bwMode="auto">
            <a:xfrm>
              <a:off x="8731251" y="3990976"/>
              <a:ext cx="38100" cy="39688"/>
            </a:xfrm>
            <a:custGeom>
              <a:avLst/>
              <a:gdLst>
                <a:gd name="T0" fmla="*/ 10 w 24"/>
                <a:gd name="T1" fmla="*/ 25 h 25"/>
                <a:gd name="T2" fmla="*/ 4 w 24"/>
                <a:gd name="T3" fmla="*/ 21 h 25"/>
                <a:gd name="T4" fmla="*/ 3 w 24"/>
                <a:gd name="T5" fmla="*/ 17 h 25"/>
                <a:gd name="T6" fmla="*/ 2 w 24"/>
                <a:gd name="T7" fmla="*/ 13 h 25"/>
                <a:gd name="T8" fmla="*/ 0 w 24"/>
                <a:gd name="T9" fmla="*/ 8 h 25"/>
                <a:gd name="T10" fmla="*/ 0 w 24"/>
                <a:gd name="T11" fmla="*/ 2 h 25"/>
                <a:gd name="T12" fmla="*/ 7 w 24"/>
                <a:gd name="T13" fmla="*/ 0 h 25"/>
                <a:gd name="T14" fmla="*/ 16 w 24"/>
                <a:gd name="T15" fmla="*/ 2 h 25"/>
                <a:gd name="T16" fmla="*/ 22 w 24"/>
                <a:gd name="T17" fmla="*/ 5 h 25"/>
                <a:gd name="T18" fmla="*/ 24 w 24"/>
                <a:gd name="T19" fmla="*/ 12 h 25"/>
                <a:gd name="T20" fmla="*/ 23 w 24"/>
                <a:gd name="T21" fmla="*/ 17 h 25"/>
                <a:gd name="T22" fmla="*/ 20 w 24"/>
                <a:gd name="T23" fmla="*/ 20 h 25"/>
                <a:gd name="T24" fmla="*/ 16 w 24"/>
                <a:gd name="T25" fmla="*/ 22 h 25"/>
                <a:gd name="T26" fmla="*/ 10 w 24"/>
                <a:gd name="T27" fmla="*/ 25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 h="25">
                  <a:moveTo>
                    <a:pt x="10" y="25"/>
                  </a:moveTo>
                  <a:lnTo>
                    <a:pt x="4" y="21"/>
                  </a:lnTo>
                  <a:lnTo>
                    <a:pt x="3" y="17"/>
                  </a:lnTo>
                  <a:lnTo>
                    <a:pt x="2" y="13"/>
                  </a:lnTo>
                  <a:lnTo>
                    <a:pt x="0" y="8"/>
                  </a:lnTo>
                  <a:lnTo>
                    <a:pt x="0" y="2"/>
                  </a:lnTo>
                  <a:lnTo>
                    <a:pt x="7" y="0"/>
                  </a:lnTo>
                  <a:lnTo>
                    <a:pt x="16" y="2"/>
                  </a:lnTo>
                  <a:lnTo>
                    <a:pt x="22" y="5"/>
                  </a:lnTo>
                  <a:lnTo>
                    <a:pt x="24" y="12"/>
                  </a:lnTo>
                  <a:lnTo>
                    <a:pt x="23" y="17"/>
                  </a:lnTo>
                  <a:lnTo>
                    <a:pt x="20" y="20"/>
                  </a:lnTo>
                  <a:lnTo>
                    <a:pt x="16" y="22"/>
                  </a:lnTo>
                  <a:lnTo>
                    <a:pt x="10" y="25"/>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4" name="Freeform 39"/>
            <p:cNvSpPr>
              <a:spLocks/>
            </p:cNvSpPr>
            <p:nvPr/>
          </p:nvSpPr>
          <p:spPr bwMode="auto">
            <a:xfrm>
              <a:off x="8818563" y="3978276"/>
              <a:ext cx="30163" cy="47625"/>
            </a:xfrm>
            <a:custGeom>
              <a:avLst/>
              <a:gdLst>
                <a:gd name="T0" fmla="*/ 9 w 19"/>
                <a:gd name="T1" fmla="*/ 30 h 30"/>
                <a:gd name="T2" fmla="*/ 6 w 19"/>
                <a:gd name="T3" fmla="*/ 27 h 30"/>
                <a:gd name="T4" fmla="*/ 4 w 19"/>
                <a:gd name="T5" fmla="*/ 22 h 30"/>
                <a:gd name="T6" fmla="*/ 2 w 19"/>
                <a:gd name="T7" fmla="*/ 16 h 30"/>
                <a:gd name="T8" fmla="*/ 0 w 19"/>
                <a:gd name="T9" fmla="*/ 8 h 30"/>
                <a:gd name="T10" fmla="*/ 3 w 19"/>
                <a:gd name="T11" fmla="*/ 0 h 30"/>
                <a:gd name="T12" fmla="*/ 11 w 19"/>
                <a:gd name="T13" fmla="*/ 4 h 30"/>
                <a:gd name="T14" fmla="*/ 13 w 19"/>
                <a:gd name="T15" fmla="*/ 6 h 30"/>
                <a:gd name="T16" fmla="*/ 15 w 19"/>
                <a:gd name="T17" fmla="*/ 10 h 30"/>
                <a:gd name="T18" fmla="*/ 17 w 19"/>
                <a:gd name="T19" fmla="*/ 16 h 30"/>
                <a:gd name="T20" fmla="*/ 19 w 19"/>
                <a:gd name="T21" fmla="*/ 21 h 30"/>
                <a:gd name="T22" fmla="*/ 9 w 19"/>
                <a:gd name="T23" fmla="*/ 3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0">
                  <a:moveTo>
                    <a:pt x="9" y="30"/>
                  </a:moveTo>
                  <a:lnTo>
                    <a:pt x="6" y="27"/>
                  </a:lnTo>
                  <a:lnTo>
                    <a:pt x="4" y="22"/>
                  </a:lnTo>
                  <a:lnTo>
                    <a:pt x="2" y="16"/>
                  </a:lnTo>
                  <a:lnTo>
                    <a:pt x="0" y="8"/>
                  </a:lnTo>
                  <a:lnTo>
                    <a:pt x="3" y="0"/>
                  </a:lnTo>
                  <a:lnTo>
                    <a:pt x="11" y="4"/>
                  </a:lnTo>
                  <a:lnTo>
                    <a:pt x="13" y="6"/>
                  </a:lnTo>
                  <a:lnTo>
                    <a:pt x="15" y="10"/>
                  </a:lnTo>
                  <a:lnTo>
                    <a:pt x="17" y="16"/>
                  </a:lnTo>
                  <a:lnTo>
                    <a:pt x="19" y="21"/>
                  </a:lnTo>
                  <a:lnTo>
                    <a:pt x="9" y="30"/>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5" name="Freeform 40"/>
            <p:cNvSpPr>
              <a:spLocks/>
            </p:cNvSpPr>
            <p:nvPr/>
          </p:nvSpPr>
          <p:spPr bwMode="auto">
            <a:xfrm>
              <a:off x="8789988" y="3992563"/>
              <a:ext cx="3175" cy="19050"/>
            </a:xfrm>
            <a:custGeom>
              <a:avLst/>
              <a:gdLst>
                <a:gd name="T0" fmla="*/ 2 w 2"/>
                <a:gd name="T1" fmla="*/ 12 h 12"/>
                <a:gd name="T2" fmla="*/ 0 w 2"/>
                <a:gd name="T3" fmla="*/ 0 h 12"/>
                <a:gd name="T4" fmla="*/ 2 w 2"/>
                <a:gd name="T5" fmla="*/ 12 h 12"/>
              </a:gdLst>
              <a:ahLst/>
              <a:cxnLst>
                <a:cxn ang="0">
                  <a:pos x="T0" y="T1"/>
                </a:cxn>
                <a:cxn ang="0">
                  <a:pos x="T2" y="T3"/>
                </a:cxn>
                <a:cxn ang="0">
                  <a:pos x="T4" y="T5"/>
                </a:cxn>
              </a:cxnLst>
              <a:rect l="0" t="0" r="r" b="b"/>
              <a:pathLst>
                <a:path w="2" h="12">
                  <a:moveTo>
                    <a:pt x="2" y="12"/>
                  </a:moveTo>
                  <a:lnTo>
                    <a:pt x="0" y="0"/>
                  </a:lnTo>
                  <a:lnTo>
                    <a:pt x="2" y="12"/>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6" name="Freeform 41"/>
            <p:cNvSpPr>
              <a:spLocks/>
            </p:cNvSpPr>
            <p:nvPr/>
          </p:nvSpPr>
          <p:spPr bwMode="auto">
            <a:xfrm>
              <a:off x="8456613" y="3641726"/>
              <a:ext cx="682625" cy="357188"/>
            </a:xfrm>
            <a:custGeom>
              <a:avLst/>
              <a:gdLst>
                <a:gd name="T0" fmla="*/ 394 w 430"/>
                <a:gd name="T1" fmla="*/ 214 h 225"/>
                <a:gd name="T2" fmla="*/ 369 w 430"/>
                <a:gd name="T3" fmla="*/ 188 h 225"/>
                <a:gd name="T4" fmla="*/ 335 w 430"/>
                <a:gd name="T5" fmla="*/ 164 h 225"/>
                <a:gd name="T6" fmla="*/ 311 w 430"/>
                <a:gd name="T7" fmla="*/ 149 h 225"/>
                <a:gd name="T8" fmla="*/ 294 w 430"/>
                <a:gd name="T9" fmla="*/ 158 h 225"/>
                <a:gd name="T10" fmla="*/ 274 w 430"/>
                <a:gd name="T11" fmla="*/ 167 h 225"/>
                <a:gd name="T12" fmla="*/ 251 w 430"/>
                <a:gd name="T13" fmla="*/ 168 h 225"/>
                <a:gd name="T14" fmla="*/ 241 w 430"/>
                <a:gd name="T15" fmla="*/ 189 h 225"/>
                <a:gd name="T16" fmla="*/ 221 w 430"/>
                <a:gd name="T17" fmla="*/ 186 h 225"/>
                <a:gd name="T18" fmla="*/ 205 w 430"/>
                <a:gd name="T19" fmla="*/ 191 h 225"/>
                <a:gd name="T20" fmla="*/ 192 w 430"/>
                <a:gd name="T21" fmla="*/ 202 h 225"/>
                <a:gd name="T22" fmla="*/ 173 w 430"/>
                <a:gd name="T23" fmla="*/ 196 h 225"/>
                <a:gd name="T24" fmla="*/ 149 w 430"/>
                <a:gd name="T25" fmla="*/ 196 h 225"/>
                <a:gd name="T26" fmla="*/ 141 w 430"/>
                <a:gd name="T27" fmla="*/ 190 h 225"/>
                <a:gd name="T28" fmla="*/ 117 w 430"/>
                <a:gd name="T29" fmla="*/ 187 h 225"/>
                <a:gd name="T30" fmla="*/ 105 w 430"/>
                <a:gd name="T31" fmla="*/ 175 h 225"/>
                <a:gd name="T32" fmla="*/ 95 w 430"/>
                <a:gd name="T33" fmla="*/ 148 h 225"/>
                <a:gd name="T34" fmla="*/ 82 w 430"/>
                <a:gd name="T35" fmla="*/ 160 h 225"/>
                <a:gd name="T36" fmla="*/ 83 w 430"/>
                <a:gd name="T37" fmla="*/ 143 h 225"/>
                <a:gd name="T38" fmla="*/ 46 w 430"/>
                <a:gd name="T39" fmla="*/ 156 h 225"/>
                <a:gd name="T40" fmla="*/ 1 w 430"/>
                <a:gd name="T41" fmla="*/ 157 h 225"/>
                <a:gd name="T42" fmla="*/ 15 w 430"/>
                <a:gd name="T43" fmla="*/ 145 h 225"/>
                <a:gd name="T44" fmla="*/ 34 w 430"/>
                <a:gd name="T45" fmla="*/ 144 h 225"/>
                <a:gd name="T46" fmla="*/ 48 w 430"/>
                <a:gd name="T47" fmla="*/ 119 h 225"/>
                <a:gd name="T48" fmla="*/ 34 w 430"/>
                <a:gd name="T49" fmla="*/ 91 h 225"/>
                <a:gd name="T50" fmla="*/ 14 w 430"/>
                <a:gd name="T51" fmla="*/ 92 h 225"/>
                <a:gd name="T52" fmla="*/ 0 w 430"/>
                <a:gd name="T53" fmla="*/ 77 h 225"/>
                <a:gd name="T54" fmla="*/ 21 w 430"/>
                <a:gd name="T55" fmla="*/ 74 h 225"/>
                <a:gd name="T56" fmla="*/ 45 w 430"/>
                <a:gd name="T57" fmla="*/ 75 h 225"/>
                <a:gd name="T58" fmla="*/ 73 w 430"/>
                <a:gd name="T59" fmla="*/ 58 h 225"/>
                <a:gd name="T60" fmla="*/ 101 w 430"/>
                <a:gd name="T61" fmla="*/ 36 h 225"/>
                <a:gd name="T62" fmla="*/ 131 w 430"/>
                <a:gd name="T63" fmla="*/ 21 h 225"/>
                <a:gd name="T64" fmla="*/ 164 w 430"/>
                <a:gd name="T65" fmla="*/ 4 h 225"/>
                <a:gd name="T66" fmla="*/ 183 w 430"/>
                <a:gd name="T67" fmla="*/ 2 h 225"/>
                <a:gd name="T68" fmla="*/ 203 w 430"/>
                <a:gd name="T69" fmla="*/ 0 h 225"/>
                <a:gd name="T70" fmla="*/ 259 w 430"/>
                <a:gd name="T71" fmla="*/ 33 h 225"/>
                <a:gd name="T72" fmla="*/ 299 w 430"/>
                <a:gd name="T73" fmla="*/ 86 h 225"/>
                <a:gd name="T74" fmla="*/ 351 w 430"/>
                <a:gd name="T75" fmla="*/ 69 h 225"/>
                <a:gd name="T76" fmla="*/ 413 w 430"/>
                <a:gd name="T77" fmla="*/ 38 h 225"/>
                <a:gd name="T78" fmla="*/ 416 w 430"/>
                <a:gd name="T79" fmla="*/ 63 h 225"/>
                <a:gd name="T80" fmla="*/ 383 w 430"/>
                <a:gd name="T81" fmla="*/ 73 h 225"/>
                <a:gd name="T82" fmla="*/ 346 w 430"/>
                <a:gd name="T83" fmla="*/ 82 h 225"/>
                <a:gd name="T84" fmla="*/ 349 w 430"/>
                <a:gd name="T85" fmla="*/ 98 h 225"/>
                <a:gd name="T86" fmla="*/ 378 w 430"/>
                <a:gd name="T87" fmla="*/ 89 h 225"/>
                <a:gd name="T88" fmla="*/ 404 w 430"/>
                <a:gd name="T89" fmla="*/ 90 h 225"/>
                <a:gd name="T90" fmla="*/ 408 w 430"/>
                <a:gd name="T91" fmla="*/ 106 h 225"/>
                <a:gd name="T92" fmla="*/ 368 w 430"/>
                <a:gd name="T93" fmla="*/ 108 h 225"/>
                <a:gd name="T94" fmla="*/ 328 w 430"/>
                <a:gd name="T95" fmla="*/ 109 h 225"/>
                <a:gd name="T96" fmla="*/ 349 w 430"/>
                <a:gd name="T97" fmla="*/ 123 h 225"/>
                <a:gd name="T98" fmla="*/ 403 w 430"/>
                <a:gd name="T99" fmla="*/ 121 h 225"/>
                <a:gd name="T100" fmla="*/ 420 w 430"/>
                <a:gd name="T101" fmla="*/ 134 h 225"/>
                <a:gd name="T102" fmla="*/ 393 w 430"/>
                <a:gd name="T103" fmla="*/ 142 h 225"/>
                <a:gd name="T104" fmla="*/ 359 w 430"/>
                <a:gd name="T105" fmla="*/ 139 h 225"/>
                <a:gd name="T106" fmla="*/ 354 w 430"/>
                <a:gd name="T107" fmla="*/ 152 h 225"/>
                <a:gd name="T108" fmla="*/ 378 w 430"/>
                <a:gd name="T109" fmla="*/ 155 h 225"/>
                <a:gd name="T110" fmla="*/ 401 w 430"/>
                <a:gd name="T111" fmla="*/ 168 h 225"/>
                <a:gd name="T112" fmla="*/ 411 w 430"/>
                <a:gd name="T113" fmla="*/ 204 h 225"/>
                <a:gd name="T114" fmla="*/ 403 w 430"/>
                <a:gd name="T115" fmla="*/ 220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30" h="225">
                  <a:moveTo>
                    <a:pt x="402" y="225"/>
                  </a:moveTo>
                  <a:lnTo>
                    <a:pt x="400" y="221"/>
                  </a:lnTo>
                  <a:lnTo>
                    <a:pt x="397" y="218"/>
                  </a:lnTo>
                  <a:lnTo>
                    <a:pt x="394" y="214"/>
                  </a:lnTo>
                  <a:lnTo>
                    <a:pt x="392" y="208"/>
                  </a:lnTo>
                  <a:lnTo>
                    <a:pt x="384" y="201"/>
                  </a:lnTo>
                  <a:lnTo>
                    <a:pt x="377" y="195"/>
                  </a:lnTo>
                  <a:lnTo>
                    <a:pt x="369" y="188"/>
                  </a:lnTo>
                  <a:lnTo>
                    <a:pt x="361" y="182"/>
                  </a:lnTo>
                  <a:lnTo>
                    <a:pt x="353" y="177"/>
                  </a:lnTo>
                  <a:lnTo>
                    <a:pt x="343" y="171"/>
                  </a:lnTo>
                  <a:lnTo>
                    <a:pt x="335" y="164"/>
                  </a:lnTo>
                  <a:lnTo>
                    <a:pt x="326" y="154"/>
                  </a:lnTo>
                  <a:lnTo>
                    <a:pt x="323" y="152"/>
                  </a:lnTo>
                  <a:lnTo>
                    <a:pt x="317" y="150"/>
                  </a:lnTo>
                  <a:lnTo>
                    <a:pt x="311" y="149"/>
                  </a:lnTo>
                  <a:lnTo>
                    <a:pt x="305" y="148"/>
                  </a:lnTo>
                  <a:lnTo>
                    <a:pt x="302" y="150"/>
                  </a:lnTo>
                  <a:lnTo>
                    <a:pt x="298" y="154"/>
                  </a:lnTo>
                  <a:lnTo>
                    <a:pt x="294" y="158"/>
                  </a:lnTo>
                  <a:lnTo>
                    <a:pt x="288" y="162"/>
                  </a:lnTo>
                  <a:lnTo>
                    <a:pt x="282" y="158"/>
                  </a:lnTo>
                  <a:lnTo>
                    <a:pt x="278" y="163"/>
                  </a:lnTo>
                  <a:lnTo>
                    <a:pt x="274" y="167"/>
                  </a:lnTo>
                  <a:lnTo>
                    <a:pt x="270" y="172"/>
                  </a:lnTo>
                  <a:lnTo>
                    <a:pt x="265" y="175"/>
                  </a:lnTo>
                  <a:lnTo>
                    <a:pt x="257" y="166"/>
                  </a:lnTo>
                  <a:lnTo>
                    <a:pt x="251" y="168"/>
                  </a:lnTo>
                  <a:lnTo>
                    <a:pt x="249" y="173"/>
                  </a:lnTo>
                  <a:lnTo>
                    <a:pt x="247" y="179"/>
                  </a:lnTo>
                  <a:lnTo>
                    <a:pt x="245" y="184"/>
                  </a:lnTo>
                  <a:lnTo>
                    <a:pt x="241" y="189"/>
                  </a:lnTo>
                  <a:lnTo>
                    <a:pt x="236" y="187"/>
                  </a:lnTo>
                  <a:lnTo>
                    <a:pt x="230" y="183"/>
                  </a:lnTo>
                  <a:lnTo>
                    <a:pt x="222" y="181"/>
                  </a:lnTo>
                  <a:lnTo>
                    <a:pt x="221" y="186"/>
                  </a:lnTo>
                  <a:lnTo>
                    <a:pt x="218" y="191"/>
                  </a:lnTo>
                  <a:lnTo>
                    <a:pt x="215" y="197"/>
                  </a:lnTo>
                  <a:lnTo>
                    <a:pt x="210" y="201"/>
                  </a:lnTo>
                  <a:lnTo>
                    <a:pt x="205" y="191"/>
                  </a:lnTo>
                  <a:lnTo>
                    <a:pt x="200" y="191"/>
                  </a:lnTo>
                  <a:lnTo>
                    <a:pt x="198" y="193"/>
                  </a:lnTo>
                  <a:lnTo>
                    <a:pt x="196" y="198"/>
                  </a:lnTo>
                  <a:lnTo>
                    <a:pt x="192" y="202"/>
                  </a:lnTo>
                  <a:lnTo>
                    <a:pt x="186" y="202"/>
                  </a:lnTo>
                  <a:lnTo>
                    <a:pt x="183" y="200"/>
                  </a:lnTo>
                  <a:lnTo>
                    <a:pt x="179" y="197"/>
                  </a:lnTo>
                  <a:lnTo>
                    <a:pt x="173" y="196"/>
                  </a:lnTo>
                  <a:lnTo>
                    <a:pt x="163" y="202"/>
                  </a:lnTo>
                  <a:lnTo>
                    <a:pt x="156" y="191"/>
                  </a:lnTo>
                  <a:lnTo>
                    <a:pt x="151" y="192"/>
                  </a:lnTo>
                  <a:lnTo>
                    <a:pt x="149" y="196"/>
                  </a:lnTo>
                  <a:lnTo>
                    <a:pt x="146" y="198"/>
                  </a:lnTo>
                  <a:lnTo>
                    <a:pt x="142" y="200"/>
                  </a:lnTo>
                  <a:lnTo>
                    <a:pt x="142" y="196"/>
                  </a:lnTo>
                  <a:lnTo>
                    <a:pt x="141" y="190"/>
                  </a:lnTo>
                  <a:lnTo>
                    <a:pt x="139" y="185"/>
                  </a:lnTo>
                  <a:lnTo>
                    <a:pt x="135" y="181"/>
                  </a:lnTo>
                  <a:lnTo>
                    <a:pt x="121" y="192"/>
                  </a:lnTo>
                  <a:lnTo>
                    <a:pt x="117" y="187"/>
                  </a:lnTo>
                  <a:lnTo>
                    <a:pt x="117" y="181"/>
                  </a:lnTo>
                  <a:lnTo>
                    <a:pt x="116" y="173"/>
                  </a:lnTo>
                  <a:lnTo>
                    <a:pt x="112" y="167"/>
                  </a:lnTo>
                  <a:lnTo>
                    <a:pt x="105" y="175"/>
                  </a:lnTo>
                  <a:lnTo>
                    <a:pt x="100" y="171"/>
                  </a:lnTo>
                  <a:lnTo>
                    <a:pt x="101" y="163"/>
                  </a:lnTo>
                  <a:lnTo>
                    <a:pt x="102" y="153"/>
                  </a:lnTo>
                  <a:lnTo>
                    <a:pt x="95" y="148"/>
                  </a:lnTo>
                  <a:lnTo>
                    <a:pt x="92" y="150"/>
                  </a:lnTo>
                  <a:lnTo>
                    <a:pt x="90" y="154"/>
                  </a:lnTo>
                  <a:lnTo>
                    <a:pt x="87" y="157"/>
                  </a:lnTo>
                  <a:lnTo>
                    <a:pt x="82" y="160"/>
                  </a:lnTo>
                  <a:lnTo>
                    <a:pt x="83" y="156"/>
                  </a:lnTo>
                  <a:lnTo>
                    <a:pt x="84" y="152"/>
                  </a:lnTo>
                  <a:lnTo>
                    <a:pt x="85" y="148"/>
                  </a:lnTo>
                  <a:lnTo>
                    <a:pt x="83" y="143"/>
                  </a:lnTo>
                  <a:lnTo>
                    <a:pt x="75" y="145"/>
                  </a:lnTo>
                  <a:lnTo>
                    <a:pt x="66" y="148"/>
                  </a:lnTo>
                  <a:lnTo>
                    <a:pt x="57" y="152"/>
                  </a:lnTo>
                  <a:lnTo>
                    <a:pt x="46" y="156"/>
                  </a:lnTo>
                  <a:lnTo>
                    <a:pt x="35" y="160"/>
                  </a:lnTo>
                  <a:lnTo>
                    <a:pt x="24" y="162"/>
                  </a:lnTo>
                  <a:lnTo>
                    <a:pt x="12" y="162"/>
                  </a:lnTo>
                  <a:lnTo>
                    <a:pt x="1" y="157"/>
                  </a:lnTo>
                  <a:lnTo>
                    <a:pt x="3" y="148"/>
                  </a:lnTo>
                  <a:lnTo>
                    <a:pt x="7" y="146"/>
                  </a:lnTo>
                  <a:lnTo>
                    <a:pt x="11" y="146"/>
                  </a:lnTo>
                  <a:lnTo>
                    <a:pt x="15" y="145"/>
                  </a:lnTo>
                  <a:lnTo>
                    <a:pt x="20" y="145"/>
                  </a:lnTo>
                  <a:lnTo>
                    <a:pt x="25" y="145"/>
                  </a:lnTo>
                  <a:lnTo>
                    <a:pt x="29" y="144"/>
                  </a:lnTo>
                  <a:lnTo>
                    <a:pt x="34" y="144"/>
                  </a:lnTo>
                  <a:lnTo>
                    <a:pt x="38" y="143"/>
                  </a:lnTo>
                  <a:lnTo>
                    <a:pt x="47" y="136"/>
                  </a:lnTo>
                  <a:lnTo>
                    <a:pt x="48" y="129"/>
                  </a:lnTo>
                  <a:lnTo>
                    <a:pt x="48" y="119"/>
                  </a:lnTo>
                  <a:lnTo>
                    <a:pt x="47" y="110"/>
                  </a:lnTo>
                  <a:lnTo>
                    <a:pt x="48" y="101"/>
                  </a:lnTo>
                  <a:lnTo>
                    <a:pt x="38" y="91"/>
                  </a:lnTo>
                  <a:lnTo>
                    <a:pt x="34" y="91"/>
                  </a:lnTo>
                  <a:lnTo>
                    <a:pt x="29" y="91"/>
                  </a:lnTo>
                  <a:lnTo>
                    <a:pt x="25" y="92"/>
                  </a:lnTo>
                  <a:lnTo>
                    <a:pt x="19" y="92"/>
                  </a:lnTo>
                  <a:lnTo>
                    <a:pt x="14" y="92"/>
                  </a:lnTo>
                  <a:lnTo>
                    <a:pt x="9" y="91"/>
                  </a:lnTo>
                  <a:lnTo>
                    <a:pt x="5" y="89"/>
                  </a:lnTo>
                  <a:lnTo>
                    <a:pt x="0" y="86"/>
                  </a:lnTo>
                  <a:lnTo>
                    <a:pt x="0" y="77"/>
                  </a:lnTo>
                  <a:lnTo>
                    <a:pt x="5" y="75"/>
                  </a:lnTo>
                  <a:lnTo>
                    <a:pt x="10" y="74"/>
                  </a:lnTo>
                  <a:lnTo>
                    <a:pt x="15" y="74"/>
                  </a:lnTo>
                  <a:lnTo>
                    <a:pt x="21" y="74"/>
                  </a:lnTo>
                  <a:lnTo>
                    <a:pt x="27" y="74"/>
                  </a:lnTo>
                  <a:lnTo>
                    <a:pt x="33" y="74"/>
                  </a:lnTo>
                  <a:lnTo>
                    <a:pt x="39" y="75"/>
                  </a:lnTo>
                  <a:lnTo>
                    <a:pt x="45" y="75"/>
                  </a:lnTo>
                  <a:lnTo>
                    <a:pt x="52" y="71"/>
                  </a:lnTo>
                  <a:lnTo>
                    <a:pt x="60" y="68"/>
                  </a:lnTo>
                  <a:lnTo>
                    <a:pt x="66" y="64"/>
                  </a:lnTo>
                  <a:lnTo>
                    <a:pt x="73" y="58"/>
                  </a:lnTo>
                  <a:lnTo>
                    <a:pt x="79" y="53"/>
                  </a:lnTo>
                  <a:lnTo>
                    <a:pt x="86" y="48"/>
                  </a:lnTo>
                  <a:lnTo>
                    <a:pt x="94" y="42"/>
                  </a:lnTo>
                  <a:lnTo>
                    <a:pt x="101" y="36"/>
                  </a:lnTo>
                  <a:lnTo>
                    <a:pt x="108" y="33"/>
                  </a:lnTo>
                  <a:lnTo>
                    <a:pt x="115" y="28"/>
                  </a:lnTo>
                  <a:lnTo>
                    <a:pt x="124" y="24"/>
                  </a:lnTo>
                  <a:lnTo>
                    <a:pt x="131" y="21"/>
                  </a:lnTo>
                  <a:lnTo>
                    <a:pt x="139" y="17"/>
                  </a:lnTo>
                  <a:lnTo>
                    <a:pt x="146" y="13"/>
                  </a:lnTo>
                  <a:lnTo>
                    <a:pt x="156" y="8"/>
                  </a:lnTo>
                  <a:lnTo>
                    <a:pt x="164" y="4"/>
                  </a:lnTo>
                  <a:lnTo>
                    <a:pt x="169" y="3"/>
                  </a:lnTo>
                  <a:lnTo>
                    <a:pt x="173" y="2"/>
                  </a:lnTo>
                  <a:lnTo>
                    <a:pt x="178" y="2"/>
                  </a:lnTo>
                  <a:lnTo>
                    <a:pt x="183" y="2"/>
                  </a:lnTo>
                  <a:lnTo>
                    <a:pt x="188" y="1"/>
                  </a:lnTo>
                  <a:lnTo>
                    <a:pt x="193" y="1"/>
                  </a:lnTo>
                  <a:lnTo>
                    <a:pt x="198" y="1"/>
                  </a:lnTo>
                  <a:lnTo>
                    <a:pt x="203" y="0"/>
                  </a:lnTo>
                  <a:lnTo>
                    <a:pt x="219" y="5"/>
                  </a:lnTo>
                  <a:lnTo>
                    <a:pt x="234" y="13"/>
                  </a:lnTo>
                  <a:lnTo>
                    <a:pt x="247" y="22"/>
                  </a:lnTo>
                  <a:lnTo>
                    <a:pt x="259" y="33"/>
                  </a:lnTo>
                  <a:lnTo>
                    <a:pt x="270" y="45"/>
                  </a:lnTo>
                  <a:lnTo>
                    <a:pt x="280" y="58"/>
                  </a:lnTo>
                  <a:lnTo>
                    <a:pt x="290" y="72"/>
                  </a:lnTo>
                  <a:lnTo>
                    <a:pt x="299" y="86"/>
                  </a:lnTo>
                  <a:lnTo>
                    <a:pt x="305" y="87"/>
                  </a:lnTo>
                  <a:lnTo>
                    <a:pt x="321" y="82"/>
                  </a:lnTo>
                  <a:lnTo>
                    <a:pt x="336" y="76"/>
                  </a:lnTo>
                  <a:lnTo>
                    <a:pt x="351" y="69"/>
                  </a:lnTo>
                  <a:lnTo>
                    <a:pt x="367" y="60"/>
                  </a:lnTo>
                  <a:lnTo>
                    <a:pt x="381" y="53"/>
                  </a:lnTo>
                  <a:lnTo>
                    <a:pt x="397" y="45"/>
                  </a:lnTo>
                  <a:lnTo>
                    <a:pt x="413" y="38"/>
                  </a:lnTo>
                  <a:lnTo>
                    <a:pt x="430" y="32"/>
                  </a:lnTo>
                  <a:lnTo>
                    <a:pt x="427" y="43"/>
                  </a:lnTo>
                  <a:lnTo>
                    <a:pt x="422" y="52"/>
                  </a:lnTo>
                  <a:lnTo>
                    <a:pt x="416" y="63"/>
                  </a:lnTo>
                  <a:lnTo>
                    <a:pt x="409" y="72"/>
                  </a:lnTo>
                  <a:lnTo>
                    <a:pt x="401" y="71"/>
                  </a:lnTo>
                  <a:lnTo>
                    <a:pt x="392" y="71"/>
                  </a:lnTo>
                  <a:lnTo>
                    <a:pt x="383" y="73"/>
                  </a:lnTo>
                  <a:lnTo>
                    <a:pt x="374" y="74"/>
                  </a:lnTo>
                  <a:lnTo>
                    <a:pt x="365" y="77"/>
                  </a:lnTo>
                  <a:lnTo>
                    <a:pt x="356" y="79"/>
                  </a:lnTo>
                  <a:lnTo>
                    <a:pt x="346" y="82"/>
                  </a:lnTo>
                  <a:lnTo>
                    <a:pt x="337" y="85"/>
                  </a:lnTo>
                  <a:lnTo>
                    <a:pt x="332" y="94"/>
                  </a:lnTo>
                  <a:lnTo>
                    <a:pt x="342" y="100"/>
                  </a:lnTo>
                  <a:lnTo>
                    <a:pt x="349" y="98"/>
                  </a:lnTo>
                  <a:lnTo>
                    <a:pt x="357" y="94"/>
                  </a:lnTo>
                  <a:lnTo>
                    <a:pt x="364" y="92"/>
                  </a:lnTo>
                  <a:lnTo>
                    <a:pt x="371" y="91"/>
                  </a:lnTo>
                  <a:lnTo>
                    <a:pt x="378" y="89"/>
                  </a:lnTo>
                  <a:lnTo>
                    <a:pt x="384" y="88"/>
                  </a:lnTo>
                  <a:lnTo>
                    <a:pt x="393" y="87"/>
                  </a:lnTo>
                  <a:lnTo>
                    <a:pt x="400" y="86"/>
                  </a:lnTo>
                  <a:lnTo>
                    <a:pt x="404" y="90"/>
                  </a:lnTo>
                  <a:lnTo>
                    <a:pt x="406" y="94"/>
                  </a:lnTo>
                  <a:lnTo>
                    <a:pt x="409" y="99"/>
                  </a:lnTo>
                  <a:lnTo>
                    <a:pt x="414" y="103"/>
                  </a:lnTo>
                  <a:lnTo>
                    <a:pt x="408" y="106"/>
                  </a:lnTo>
                  <a:lnTo>
                    <a:pt x="399" y="107"/>
                  </a:lnTo>
                  <a:lnTo>
                    <a:pt x="389" y="107"/>
                  </a:lnTo>
                  <a:lnTo>
                    <a:pt x="378" y="108"/>
                  </a:lnTo>
                  <a:lnTo>
                    <a:pt x="368" y="108"/>
                  </a:lnTo>
                  <a:lnTo>
                    <a:pt x="359" y="109"/>
                  </a:lnTo>
                  <a:lnTo>
                    <a:pt x="348" y="109"/>
                  </a:lnTo>
                  <a:lnTo>
                    <a:pt x="338" y="109"/>
                  </a:lnTo>
                  <a:lnTo>
                    <a:pt x="328" y="109"/>
                  </a:lnTo>
                  <a:lnTo>
                    <a:pt x="320" y="119"/>
                  </a:lnTo>
                  <a:lnTo>
                    <a:pt x="324" y="124"/>
                  </a:lnTo>
                  <a:lnTo>
                    <a:pt x="336" y="124"/>
                  </a:lnTo>
                  <a:lnTo>
                    <a:pt x="349" y="123"/>
                  </a:lnTo>
                  <a:lnTo>
                    <a:pt x="363" y="123"/>
                  </a:lnTo>
                  <a:lnTo>
                    <a:pt x="376" y="122"/>
                  </a:lnTo>
                  <a:lnTo>
                    <a:pt x="390" y="122"/>
                  </a:lnTo>
                  <a:lnTo>
                    <a:pt x="403" y="121"/>
                  </a:lnTo>
                  <a:lnTo>
                    <a:pt x="415" y="122"/>
                  </a:lnTo>
                  <a:lnTo>
                    <a:pt x="428" y="123"/>
                  </a:lnTo>
                  <a:lnTo>
                    <a:pt x="424" y="129"/>
                  </a:lnTo>
                  <a:lnTo>
                    <a:pt x="420" y="134"/>
                  </a:lnTo>
                  <a:lnTo>
                    <a:pt x="414" y="139"/>
                  </a:lnTo>
                  <a:lnTo>
                    <a:pt x="409" y="144"/>
                  </a:lnTo>
                  <a:lnTo>
                    <a:pt x="401" y="144"/>
                  </a:lnTo>
                  <a:lnTo>
                    <a:pt x="393" y="142"/>
                  </a:lnTo>
                  <a:lnTo>
                    <a:pt x="384" y="141"/>
                  </a:lnTo>
                  <a:lnTo>
                    <a:pt x="375" y="140"/>
                  </a:lnTo>
                  <a:lnTo>
                    <a:pt x="367" y="139"/>
                  </a:lnTo>
                  <a:lnTo>
                    <a:pt x="359" y="139"/>
                  </a:lnTo>
                  <a:lnTo>
                    <a:pt x="350" y="141"/>
                  </a:lnTo>
                  <a:lnTo>
                    <a:pt x="343" y="145"/>
                  </a:lnTo>
                  <a:lnTo>
                    <a:pt x="347" y="151"/>
                  </a:lnTo>
                  <a:lnTo>
                    <a:pt x="354" y="152"/>
                  </a:lnTo>
                  <a:lnTo>
                    <a:pt x="360" y="153"/>
                  </a:lnTo>
                  <a:lnTo>
                    <a:pt x="366" y="154"/>
                  </a:lnTo>
                  <a:lnTo>
                    <a:pt x="372" y="154"/>
                  </a:lnTo>
                  <a:lnTo>
                    <a:pt x="378" y="155"/>
                  </a:lnTo>
                  <a:lnTo>
                    <a:pt x="386" y="155"/>
                  </a:lnTo>
                  <a:lnTo>
                    <a:pt x="392" y="157"/>
                  </a:lnTo>
                  <a:lnTo>
                    <a:pt x="399" y="160"/>
                  </a:lnTo>
                  <a:lnTo>
                    <a:pt x="401" y="168"/>
                  </a:lnTo>
                  <a:lnTo>
                    <a:pt x="404" y="176"/>
                  </a:lnTo>
                  <a:lnTo>
                    <a:pt x="407" y="184"/>
                  </a:lnTo>
                  <a:lnTo>
                    <a:pt x="411" y="192"/>
                  </a:lnTo>
                  <a:lnTo>
                    <a:pt x="411" y="204"/>
                  </a:lnTo>
                  <a:lnTo>
                    <a:pt x="410" y="209"/>
                  </a:lnTo>
                  <a:lnTo>
                    <a:pt x="409" y="213"/>
                  </a:lnTo>
                  <a:lnTo>
                    <a:pt x="407" y="217"/>
                  </a:lnTo>
                  <a:lnTo>
                    <a:pt x="403" y="220"/>
                  </a:lnTo>
                  <a:lnTo>
                    <a:pt x="402" y="225"/>
                  </a:lnTo>
                  <a:close/>
                </a:path>
              </a:pathLst>
            </a:custGeom>
            <a:solidFill>
              <a:srgbClr val="99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7" name="Freeform 42"/>
            <p:cNvSpPr>
              <a:spLocks/>
            </p:cNvSpPr>
            <p:nvPr/>
          </p:nvSpPr>
          <p:spPr bwMode="auto">
            <a:xfrm>
              <a:off x="8861426" y="3965576"/>
              <a:ext cx="11113" cy="33338"/>
            </a:xfrm>
            <a:custGeom>
              <a:avLst/>
              <a:gdLst>
                <a:gd name="T0" fmla="*/ 5 w 7"/>
                <a:gd name="T1" fmla="*/ 21 h 21"/>
                <a:gd name="T2" fmla="*/ 3 w 7"/>
                <a:gd name="T3" fmla="*/ 17 h 21"/>
                <a:gd name="T4" fmla="*/ 1 w 7"/>
                <a:gd name="T5" fmla="*/ 12 h 21"/>
                <a:gd name="T6" fmla="*/ 0 w 7"/>
                <a:gd name="T7" fmla="*/ 6 h 21"/>
                <a:gd name="T8" fmla="*/ 0 w 7"/>
                <a:gd name="T9" fmla="*/ 0 h 21"/>
                <a:gd name="T10" fmla="*/ 4 w 7"/>
                <a:gd name="T11" fmla="*/ 2 h 21"/>
                <a:gd name="T12" fmla="*/ 6 w 7"/>
                <a:gd name="T13" fmla="*/ 7 h 21"/>
                <a:gd name="T14" fmla="*/ 7 w 7"/>
                <a:gd name="T15" fmla="*/ 13 h 21"/>
                <a:gd name="T16" fmla="*/ 7 w 7"/>
                <a:gd name="T17" fmla="*/ 19 h 21"/>
                <a:gd name="T18" fmla="*/ 5 w 7"/>
                <a:gd name="T19"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 h="21">
                  <a:moveTo>
                    <a:pt x="5" y="21"/>
                  </a:moveTo>
                  <a:lnTo>
                    <a:pt x="3" y="17"/>
                  </a:lnTo>
                  <a:lnTo>
                    <a:pt x="1" y="12"/>
                  </a:lnTo>
                  <a:lnTo>
                    <a:pt x="0" y="6"/>
                  </a:lnTo>
                  <a:lnTo>
                    <a:pt x="0" y="0"/>
                  </a:lnTo>
                  <a:lnTo>
                    <a:pt x="4" y="2"/>
                  </a:lnTo>
                  <a:lnTo>
                    <a:pt x="6" y="7"/>
                  </a:lnTo>
                  <a:lnTo>
                    <a:pt x="7" y="13"/>
                  </a:lnTo>
                  <a:lnTo>
                    <a:pt x="7" y="19"/>
                  </a:lnTo>
                  <a:lnTo>
                    <a:pt x="5" y="21"/>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8" name="Freeform 43"/>
            <p:cNvSpPr>
              <a:spLocks/>
            </p:cNvSpPr>
            <p:nvPr/>
          </p:nvSpPr>
          <p:spPr bwMode="auto">
            <a:xfrm>
              <a:off x="8893176" y="3948113"/>
              <a:ext cx="4763" cy="46038"/>
            </a:xfrm>
            <a:custGeom>
              <a:avLst/>
              <a:gdLst>
                <a:gd name="T0" fmla="*/ 2 w 3"/>
                <a:gd name="T1" fmla="*/ 29 h 29"/>
                <a:gd name="T2" fmla="*/ 1 w 3"/>
                <a:gd name="T3" fmla="*/ 23 h 29"/>
                <a:gd name="T4" fmla="*/ 0 w 3"/>
                <a:gd name="T5" fmla="*/ 16 h 29"/>
                <a:gd name="T6" fmla="*/ 0 w 3"/>
                <a:gd name="T7" fmla="*/ 9 h 29"/>
                <a:gd name="T8" fmla="*/ 0 w 3"/>
                <a:gd name="T9" fmla="*/ 0 h 29"/>
                <a:gd name="T10" fmla="*/ 1 w 3"/>
                <a:gd name="T11" fmla="*/ 8 h 29"/>
                <a:gd name="T12" fmla="*/ 3 w 3"/>
                <a:gd name="T13" fmla="*/ 15 h 29"/>
                <a:gd name="T14" fmla="*/ 3 w 3"/>
                <a:gd name="T15" fmla="*/ 21 h 29"/>
                <a:gd name="T16" fmla="*/ 2 w 3"/>
                <a:gd name="T17"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29">
                  <a:moveTo>
                    <a:pt x="2" y="29"/>
                  </a:moveTo>
                  <a:lnTo>
                    <a:pt x="1" y="23"/>
                  </a:lnTo>
                  <a:lnTo>
                    <a:pt x="0" y="16"/>
                  </a:lnTo>
                  <a:lnTo>
                    <a:pt x="0" y="9"/>
                  </a:lnTo>
                  <a:lnTo>
                    <a:pt x="0" y="0"/>
                  </a:lnTo>
                  <a:lnTo>
                    <a:pt x="1" y="8"/>
                  </a:lnTo>
                  <a:lnTo>
                    <a:pt x="3" y="15"/>
                  </a:lnTo>
                  <a:lnTo>
                    <a:pt x="3" y="21"/>
                  </a:lnTo>
                  <a:lnTo>
                    <a:pt x="2" y="29"/>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1" name="Freeform 46"/>
            <p:cNvSpPr>
              <a:spLocks/>
            </p:cNvSpPr>
            <p:nvPr/>
          </p:nvSpPr>
          <p:spPr bwMode="auto">
            <a:xfrm>
              <a:off x="8637588" y="3794126"/>
              <a:ext cx="198438" cy="141288"/>
            </a:xfrm>
            <a:custGeom>
              <a:avLst/>
              <a:gdLst>
                <a:gd name="T0" fmla="*/ 48 w 125"/>
                <a:gd name="T1" fmla="*/ 87 h 89"/>
                <a:gd name="T2" fmla="*/ 40 w 125"/>
                <a:gd name="T3" fmla="*/ 83 h 89"/>
                <a:gd name="T4" fmla="*/ 31 w 125"/>
                <a:gd name="T5" fmla="*/ 76 h 89"/>
                <a:gd name="T6" fmla="*/ 23 w 125"/>
                <a:gd name="T7" fmla="*/ 68 h 89"/>
                <a:gd name="T8" fmla="*/ 14 w 125"/>
                <a:gd name="T9" fmla="*/ 58 h 89"/>
                <a:gd name="T10" fmla="*/ 7 w 125"/>
                <a:gd name="T11" fmla="*/ 49 h 89"/>
                <a:gd name="T12" fmla="*/ 0 w 125"/>
                <a:gd name="T13" fmla="*/ 36 h 89"/>
                <a:gd name="T14" fmla="*/ 11 w 125"/>
                <a:gd name="T15" fmla="*/ 35 h 89"/>
                <a:gd name="T16" fmla="*/ 21 w 125"/>
                <a:gd name="T17" fmla="*/ 45 h 89"/>
                <a:gd name="T18" fmla="*/ 30 w 125"/>
                <a:gd name="T19" fmla="*/ 56 h 89"/>
                <a:gd name="T20" fmla="*/ 40 w 125"/>
                <a:gd name="T21" fmla="*/ 68 h 89"/>
                <a:gd name="T22" fmla="*/ 54 w 125"/>
                <a:gd name="T23" fmla="*/ 75 h 89"/>
                <a:gd name="T24" fmla="*/ 66 w 125"/>
                <a:gd name="T25" fmla="*/ 72 h 89"/>
                <a:gd name="T26" fmla="*/ 69 w 125"/>
                <a:gd name="T27" fmla="*/ 62 h 89"/>
                <a:gd name="T28" fmla="*/ 59 w 125"/>
                <a:gd name="T29" fmla="*/ 57 h 89"/>
                <a:gd name="T30" fmla="*/ 52 w 125"/>
                <a:gd name="T31" fmla="*/ 46 h 89"/>
                <a:gd name="T32" fmla="*/ 72 w 125"/>
                <a:gd name="T33" fmla="*/ 49 h 89"/>
                <a:gd name="T34" fmla="*/ 83 w 125"/>
                <a:gd name="T35" fmla="*/ 53 h 89"/>
                <a:gd name="T36" fmla="*/ 91 w 125"/>
                <a:gd name="T37" fmla="*/ 43 h 89"/>
                <a:gd name="T38" fmla="*/ 84 w 125"/>
                <a:gd name="T39" fmla="*/ 42 h 89"/>
                <a:gd name="T40" fmla="*/ 75 w 125"/>
                <a:gd name="T41" fmla="*/ 38 h 89"/>
                <a:gd name="T42" fmla="*/ 63 w 125"/>
                <a:gd name="T43" fmla="*/ 38 h 89"/>
                <a:gd name="T44" fmla="*/ 51 w 125"/>
                <a:gd name="T45" fmla="*/ 35 h 89"/>
                <a:gd name="T46" fmla="*/ 49 w 125"/>
                <a:gd name="T47" fmla="*/ 25 h 89"/>
                <a:gd name="T48" fmla="*/ 56 w 125"/>
                <a:gd name="T49" fmla="*/ 23 h 89"/>
                <a:gd name="T50" fmla="*/ 64 w 125"/>
                <a:gd name="T51" fmla="*/ 25 h 89"/>
                <a:gd name="T52" fmla="*/ 72 w 125"/>
                <a:gd name="T53" fmla="*/ 26 h 89"/>
                <a:gd name="T54" fmla="*/ 81 w 125"/>
                <a:gd name="T55" fmla="*/ 25 h 89"/>
                <a:gd name="T56" fmla="*/ 89 w 125"/>
                <a:gd name="T57" fmla="*/ 27 h 89"/>
                <a:gd name="T58" fmla="*/ 98 w 125"/>
                <a:gd name="T59" fmla="*/ 30 h 89"/>
                <a:gd name="T60" fmla="*/ 100 w 125"/>
                <a:gd name="T61" fmla="*/ 18 h 89"/>
                <a:gd name="T62" fmla="*/ 79 w 125"/>
                <a:gd name="T63" fmla="*/ 13 h 89"/>
                <a:gd name="T64" fmla="*/ 56 w 125"/>
                <a:gd name="T65" fmla="*/ 12 h 89"/>
                <a:gd name="T66" fmla="*/ 33 w 125"/>
                <a:gd name="T67" fmla="*/ 11 h 89"/>
                <a:gd name="T68" fmla="*/ 13 w 125"/>
                <a:gd name="T69" fmla="*/ 5 h 89"/>
                <a:gd name="T70" fmla="*/ 39 w 125"/>
                <a:gd name="T71" fmla="*/ 0 h 89"/>
                <a:gd name="T72" fmla="*/ 67 w 125"/>
                <a:gd name="T73" fmla="*/ 1 h 89"/>
                <a:gd name="T74" fmla="*/ 96 w 125"/>
                <a:gd name="T75" fmla="*/ 6 h 89"/>
                <a:gd name="T76" fmla="*/ 123 w 125"/>
                <a:gd name="T77" fmla="*/ 15 h 89"/>
                <a:gd name="T78" fmla="*/ 121 w 125"/>
                <a:gd name="T79" fmla="*/ 29 h 89"/>
                <a:gd name="T80" fmla="*/ 110 w 125"/>
                <a:gd name="T81" fmla="*/ 46 h 89"/>
                <a:gd name="T82" fmla="*/ 96 w 125"/>
                <a:gd name="T83" fmla="*/ 60 h 89"/>
                <a:gd name="T84" fmla="*/ 81 w 125"/>
                <a:gd name="T85" fmla="*/ 76 h 89"/>
                <a:gd name="T86" fmla="*/ 67 w 125"/>
                <a:gd name="T87" fmla="*/ 84 h 89"/>
                <a:gd name="T88" fmla="*/ 59 w 125"/>
                <a:gd name="T89" fmla="*/ 8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5" h="89">
                  <a:moveTo>
                    <a:pt x="53" y="89"/>
                  </a:moveTo>
                  <a:lnTo>
                    <a:pt x="48" y="87"/>
                  </a:lnTo>
                  <a:lnTo>
                    <a:pt x="44" y="85"/>
                  </a:lnTo>
                  <a:lnTo>
                    <a:pt x="40" y="83"/>
                  </a:lnTo>
                  <a:lnTo>
                    <a:pt x="36" y="80"/>
                  </a:lnTo>
                  <a:lnTo>
                    <a:pt x="31" y="76"/>
                  </a:lnTo>
                  <a:lnTo>
                    <a:pt x="27" y="72"/>
                  </a:lnTo>
                  <a:lnTo>
                    <a:pt x="23" y="68"/>
                  </a:lnTo>
                  <a:lnTo>
                    <a:pt x="18" y="62"/>
                  </a:lnTo>
                  <a:lnTo>
                    <a:pt x="14" y="58"/>
                  </a:lnTo>
                  <a:lnTo>
                    <a:pt x="11" y="54"/>
                  </a:lnTo>
                  <a:lnTo>
                    <a:pt x="7" y="49"/>
                  </a:lnTo>
                  <a:lnTo>
                    <a:pt x="4" y="43"/>
                  </a:lnTo>
                  <a:lnTo>
                    <a:pt x="0" y="36"/>
                  </a:lnTo>
                  <a:lnTo>
                    <a:pt x="4" y="30"/>
                  </a:lnTo>
                  <a:lnTo>
                    <a:pt x="11" y="35"/>
                  </a:lnTo>
                  <a:lnTo>
                    <a:pt x="16" y="40"/>
                  </a:lnTo>
                  <a:lnTo>
                    <a:pt x="21" y="45"/>
                  </a:lnTo>
                  <a:lnTo>
                    <a:pt x="26" y="51"/>
                  </a:lnTo>
                  <a:lnTo>
                    <a:pt x="30" y="56"/>
                  </a:lnTo>
                  <a:lnTo>
                    <a:pt x="35" y="62"/>
                  </a:lnTo>
                  <a:lnTo>
                    <a:pt x="40" y="68"/>
                  </a:lnTo>
                  <a:lnTo>
                    <a:pt x="48" y="73"/>
                  </a:lnTo>
                  <a:lnTo>
                    <a:pt x="54" y="75"/>
                  </a:lnTo>
                  <a:lnTo>
                    <a:pt x="60" y="75"/>
                  </a:lnTo>
                  <a:lnTo>
                    <a:pt x="66" y="72"/>
                  </a:lnTo>
                  <a:lnTo>
                    <a:pt x="71" y="68"/>
                  </a:lnTo>
                  <a:lnTo>
                    <a:pt x="69" y="62"/>
                  </a:lnTo>
                  <a:lnTo>
                    <a:pt x="65" y="59"/>
                  </a:lnTo>
                  <a:lnTo>
                    <a:pt x="59" y="57"/>
                  </a:lnTo>
                  <a:lnTo>
                    <a:pt x="53" y="55"/>
                  </a:lnTo>
                  <a:lnTo>
                    <a:pt x="52" y="46"/>
                  </a:lnTo>
                  <a:lnTo>
                    <a:pt x="68" y="46"/>
                  </a:lnTo>
                  <a:lnTo>
                    <a:pt x="72" y="49"/>
                  </a:lnTo>
                  <a:lnTo>
                    <a:pt x="78" y="52"/>
                  </a:lnTo>
                  <a:lnTo>
                    <a:pt x="83" y="53"/>
                  </a:lnTo>
                  <a:lnTo>
                    <a:pt x="90" y="49"/>
                  </a:lnTo>
                  <a:lnTo>
                    <a:pt x="91" y="43"/>
                  </a:lnTo>
                  <a:lnTo>
                    <a:pt x="87" y="43"/>
                  </a:lnTo>
                  <a:lnTo>
                    <a:pt x="84" y="42"/>
                  </a:lnTo>
                  <a:lnTo>
                    <a:pt x="80" y="40"/>
                  </a:lnTo>
                  <a:lnTo>
                    <a:pt x="75" y="38"/>
                  </a:lnTo>
                  <a:lnTo>
                    <a:pt x="68" y="39"/>
                  </a:lnTo>
                  <a:lnTo>
                    <a:pt x="63" y="38"/>
                  </a:lnTo>
                  <a:lnTo>
                    <a:pt x="58" y="37"/>
                  </a:lnTo>
                  <a:lnTo>
                    <a:pt x="51" y="35"/>
                  </a:lnTo>
                  <a:lnTo>
                    <a:pt x="47" y="30"/>
                  </a:lnTo>
                  <a:lnTo>
                    <a:pt x="49" y="25"/>
                  </a:lnTo>
                  <a:lnTo>
                    <a:pt x="53" y="23"/>
                  </a:lnTo>
                  <a:lnTo>
                    <a:pt x="56" y="23"/>
                  </a:lnTo>
                  <a:lnTo>
                    <a:pt x="60" y="24"/>
                  </a:lnTo>
                  <a:lnTo>
                    <a:pt x="64" y="25"/>
                  </a:lnTo>
                  <a:lnTo>
                    <a:pt x="68" y="26"/>
                  </a:lnTo>
                  <a:lnTo>
                    <a:pt x="72" y="26"/>
                  </a:lnTo>
                  <a:lnTo>
                    <a:pt x="77" y="26"/>
                  </a:lnTo>
                  <a:lnTo>
                    <a:pt x="81" y="25"/>
                  </a:lnTo>
                  <a:lnTo>
                    <a:pt x="85" y="26"/>
                  </a:lnTo>
                  <a:lnTo>
                    <a:pt x="89" y="27"/>
                  </a:lnTo>
                  <a:lnTo>
                    <a:pt x="93" y="29"/>
                  </a:lnTo>
                  <a:lnTo>
                    <a:pt x="98" y="30"/>
                  </a:lnTo>
                  <a:lnTo>
                    <a:pt x="109" y="25"/>
                  </a:lnTo>
                  <a:lnTo>
                    <a:pt x="100" y="18"/>
                  </a:lnTo>
                  <a:lnTo>
                    <a:pt x="90" y="15"/>
                  </a:lnTo>
                  <a:lnTo>
                    <a:pt x="79" y="13"/>
                  </a:lnTo>
                  <a:lnTo>
                    <a:pt x="67" y="12"/>
                  </a:lnTo>
                  <a:lnTo>
                    <a:pt x="56" y="12"/>
                  </a:lnTo>
                  <a:lnTo>
                    <a:pt x="45" y="12"/>
                  </a:lnTo>
                  <a:lnTo>
                    <a:pt x="33" y="11"/>
                  </a:lnTo>
                  <a:lnTo>
                    <a:pt x="23" y="9"/>
                  </a:lnTo>
                  <a:lnTo>
                    <a:pt x="13" y="5"/>
                  </a:lnTo>
                  <a:lnTo>
                    <a:pt x="25" y="2"/>
                  </a:lnTo>
                  <a:lnTo>
                    <a:pt x="39" y="0"/>
                  </a:lnTo>
                  <a:lnTo>
                    <a:pt x="53" y="0"/>
                  </a:lnTo>
                  <a:lnTo>
                    <a:pt x="67" y="1"/>
                  </a:lnTo>
                  <a:lnTo>
                    <a:pt x="82" y="3"/>
                  </a:lnTo>
                  <a:lnTo>
                    <a:pt x="96" y="6"/>
                  </a:lnTo>
                  <a:lnTo>
                    <a:pt x="110" y="10"/>
                  </a:lnTo>
                  <a:lnTo>
                    <a:pt x="123" y="15"/>
                  </a:lnTo>
                  <a:lnTo>
                    <a:pt x="125" y="20"/>
                  </a:lnTo>
                  <a:lnTo>
                    <a:pt x="121" y="29"/>
                  </a:lnTo>
                  <a:lnTo>
                    <a:pt x="116" y="38"/>
                  </a:lnTo>
                  <a:lnTo>
                    <a:pt x="110" y="46"/>
                  </a:lnTo>
                  <a:lnTo>
                    <a:pt x="103" y="53"/>
                  </a:lnTo>
                  <a:lnTo>
                    <a:pt x="96" y="60"/>
                  </a:lnTo>
                  <a:lnTo>
                    <a:pt x="88" y="68"/>
                  </a:lnTo>
                  <a:lnTo>
                    <a:pt x="81" y="76"/>
                  </a:lnTo>
                  <a:lnTo>
                    <a:pt x="72" y="83"/>
                  </a:lnTo>
                  <a:lnTo>
                    <a:pt x="67" y="84"/>
                  </a:lnTo>
                  <a:lnTo>
                    <a:pt x="64" y="86"/>
                  </a:lnTo>
                  <a:lnTo>
                    <a:pt x="59" y="88"/>
                  </a:lnTo>
                  <a:lnTo>
                    <a:pt x="53" y="8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4" name="Freeform 49"/>
            <p:cNvSpPr>
              <a:spLocks/>
            </p:cNvSpPr>
            <p:nvPr/>
          </p:nvSpPr>
          <p:spPr bwMode="auto">
            <a:xfrm>
              <a:off x="8569326" y="3733801"/>
              <a:ext cx="55563" cy="60325"/>
            </a:xfrm>
            <a:custGeom>
              <a:avLst/>
              <a:gdLst>
                <a:gd name="T0" fmla="*/ 12 w 35"/>
                <a:gd name="T1" fmla="*/ 38 h 38"/>
                <a:gd name="T2" fmla="*/ 10 w 35"/>
                <a:gd name="T3" fmla="*/ 34 h 38"/>
                <a:gd name="T4" fmla="*/ 6 w 35"/>
                <a:gd name="T5" fmla="*/ 30 h 38"/>
                <a:gd name="T6" fmla="*/ 2 w 35"/>
                <a:gd name="T7" fmla="*/ 26 h 38"/>
                <a:gd name="T8" fmla="*/ 0 w 35"/>
                <a:gd name="T9" fmla="*/ 20 h 38"/>
                <a:gd name="T10" fmla="*/ 1 w 35"/>
                <a:gd name="T11" fmla="*/ 14 h 38"/>
                <a:gd name="T12" fmla="*/ 5 w 35"/>
                <a:gd name="T13" fmla="*/ 12 h 38"/>
                <a:gd name="T14" fmla="*/ 9 w 35"/>
                <a:gd name="T15" fmla="*/ 9 h 38"/>
                <a:gd name="T16" fmla="*/ 13 w 35"/>
                <a:gd name="T17" fmla="*/ 3 h 38"/>
                <a:gd name="T18" fmla="*/ 19 w 35"/>
                <a:gd name="T19" fmla="*/ 0 h 38"/>
                <a:gd name="T20" fmla="*/ 29 w 35"/>
                <a:gd name="T21" fmla="*/ 5 h 38"/>
                <a:gd name="T22" fmla="*/ 31 w 35"/>
                <a:gd name="T23" fmla="*/ 10 h 38"/>
                <a:gd name="T24" fmla="*/ 34 w 35"/>
                <a:gd name="T25" fmla="*/ 14 h 38"/>
                <a:gd name="T26" fmla="*/ 35 w 35"/>
                <a:gd name="T27" fmla="*/ 19 h 38"/>
                <a:gd name="T28" fmla="*/ 32 w 35"/>
                <a:gd name="T29" fmla="*/ 27 h 38"/>
                <a:gd name="T30" fmla="*/ 30 w 35"/>
                <a:gd name="T31" fmla="*/ 31 h 38"/>
                <a:gd name="T32" fmla="*/ 26 w 35"/>
                <a:gd name="T33" fmla="*/ 33 h 38"/>
                <a:gd name="T34" fmla="*/ 20 w 35"/>
                <a:gd name="T35" fmla="*/ 34 h 38"/>
                <a:gd name="T36" fmla="*/ 12 w 35"/>
                <a:gd name="T3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5" h="38">
                  <a:moveTo>
                    <a:pt x="12" y="38"/>
                  </a:moveTo>
                  <a:lnTo>
                    <a:pt x="10" y="34"/>
                  </a:lnTo>
                  <a:lnTo>
                    <a:pt x="6" y="30"/>
                  </a:lnTo>
                  <a:lnTo>
                    <a:pt x="2" y="26"/>
                  </a:lnTo>
                  <a:lnTo>
                    <a:pt x="0" y="20"/>
                  </a:lnTo>
                  <a:lnTo>
                    <a:pt x="1" y="14"/>
                  </a:lnTo>
                  <a:lnTo>
                    <a:pt x="5" y="12"/>
                  </a:lnTo>
                  <a:lnTo>
                    <a:pt x="9" y="9"/>
                  </a:lnTo>
                  <a:lnTo>
                    <a:pt x="13" y="3"/>
                  </a:lnTo>
                  <a:lnTo>
                    <a:pt x="19" y="0"/>
                  </a:lnTo>
                  <a:lnTo>
                    <a:pt x="29" y="5"/>
                  </a:lnTo>
                  <a:lnTo>
                    <a:pt x="31" y="10"/>
                  </a:lnTo>
                  <a:lnTo>
                    <a:pt x="34" y="14"/>
                  </a:lnTo>
                  <a:lnTo>
                    <a:pt x="35" y="19"/>
                  </a:lnTo>
                  <a:lnTo>
                    <a:pt x="32" y="27"/>
                  </a:lnTo>
                  <a:lnTo>
                    <a:pt x="30" y="31"/>
                  </a:lnTo>
                  <a:lnTo>
                    <a:pt x="26" y="33"/>
                  </a:lnTo>
                  <a:lnTo>
                    <a:pt x="20" y="34"/>
                  </a:lnTo>
                  <a:lnTo>
                    <a:pt x="12"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7" name="Freeform 52"/>
            <p:cNvSpPr>
              <a:spLocks/>
            </p:cNvSpPr>
            <p:nvPr/>
          </p:nvSpPr>
          <p:spPr bwMode="auto">
            <a:xfrm>
              <a:off x="8901113" y="3649663"/>
              <a:ext cx="77788" cy="61913"/>
            </a:xfrm>
            <a:custGeom>
              <a:avLst/>
              <a:gdLst>
                <a:gd name="T0" fmla="*/ 11 w 49"/>
                <a:gd name="T1" fmla="*/ 39 h 39"/>
                <a:gd name="T2" fmla="*/ 0 w 49"/>
                <a:gd name="T3" fmla="*/ 29 h 39"/>
                <a:gd name="T4" fmla="*/ 3 w 49"/>
                <a:gd name="T5" fmla="*/ 22 h 39"/>
                <a:gd name="T6" fmla="*/ 8 w 49"/>
                <a:gd name="T7" fmla="*/ 17 h 39"/>
                <a:gd name="T8" fmla="*/ 13 w 49"/>
                <a:gd name="T9" fmla="*/ 12 h 39"/>
                <a:gd name="T10" fmla="*/ 18 w 49"/>
                <a:gd name="T11" fmla="*/ 7 h 39"/>
                <a:gd name="T12" fmla="*/ 20 w 49"/>
                <a:gd name="T13" fmla="*/ 5 h 39"/>
                <a:gd name="T14" fmla="*/ 24 w 49"/>
                <a:gd name="T15" fmla="*/ 4 h 39"/>
                <a:gd name="T16" fmla="*/ 29 w 49"/>
                <a:gd name="T17" fmla="*/ 2 h 39"/>
                <a:gd name="T18" fmla="*/ 34 w 49"/>
                <a:gd name="T19" fmla="*/ 0 h 39"/>
                <a:gd name="T20" fmla="*/ 37 w 49"/>
                <a:gd name="T21" fmla="*/ 2 h 39"/>
                <a:gd name="T22" fmla="*/ 42 w 49"/>
                <a:gd name="T23" fmla="*/ 4 h 39"/>
                <a:gd name="T24" fmla="*/ 46 w 49"/>
                <a:gd name="T25" fmla="*/ 7 h 39"/>
                <a:gd name="T26" fmla="*/ 49 w 49"/>
                <a:gd name="T27" fmla="*/ 12 h 39"/>
                <a:gd name="T28" fmla="*/ 46 w 49"/>
                <a:gd name="T29" fmla="*/ 16 h 39"/>
                <a:gd name="T30" fmla="*/ 42 w 49"/>
                <a:gd name="T31" fmla="*/ 19 h 39"/>
                <a:gd name="T32" fmla="*/ 38 w 49"/>
                <a:gd name="T33" fmla="*/ 22 h 39"/>
                <a:gd name="T34" fmla="*/ 34 w 49"/>
                <a:gd name="T35" fmla="*/ 25 h 39"/>
                <a:gd name="T36" fmla="*/ 30 w 49"/>
                <a:gd name="T37" fmla="*/ 28 h 39"/>
                <a:gd name="T38" fmla="*/ 26 w 49"/>
                <a:gd name="T39" fmla="*/ 30 h 39"/>
                <a:gd name="T40" fmla="*/ 22 w 49"/>
                <a:gd name="T41" fmla="*/ 34 h 39"/>
                <a:gd name="T42" fmla="*/ 18 w 49"/>
                <a:gd name="T43" fmla="*/ 38 h 39"/>
                <a:gd name="T44" fmla="*/ 11 w 49"/>
                <a:gd name="T45" fmla="*/ 39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9" h="39">
                  <a:moveTo>
                    <a:pt x="11" y="39"/>
                  </a:moveTo>
                  <a:lnTo>
                    <a:pt x="0" y="29"/>
                  </a:lnTo>
                  <a:lnTo>
                    <a:pt x="3" y="22"/>
                  </a:lnTo>
                  <a:lnTo>
                    <a:pt x="8" y="17"/>
                  </a:lnTo>
                  <a:lnTo>
                    <a:pt x="13" y="12"/>
                  </a:lnTo>
                  <a:lnTo>
                    <a:pt x="18" y="7"/>
                  </a:lnTo>
                  <a:lnTo>
                    <a:pt x="20" y="5"/>
                  </a:lnTo>
                  <a:lnTo>
                    <a:pt x="24" y="4"/>
                  </a:lnTo>
                  <a:lnTo>
                    <a:pt x="29" y="2"/>
                  </a:lnTo>
                  <a:lnTo>
                    <a:pt x="34" y="0"/>
                  </a:lnTo>
                  <a:lnTo>
                    <a:pt x="37" y="2"/>
                  </a:lnTo>
                  <a:lnTo>
                    <a:pt x="42" y="4"/>
                  </a:lnTo>
                  <a:lnTo>
                    <a:pt x="46" y="7"/>
                  </a:lnTo>
                  <a:lnTo>
                    <a:pt x="49" y="12"/>
                  </a:lnTo>
                  <a:lnTo>
                    <a:pt x="46" y="16"/>
                  </a:lnTo>
                  <a:lnTo>
                    <a:pt x="42" y="19"/>
                  </a:lnTo>
                  <a:lnTo>
                    <a:pt x="38" y="22"/>
                  </a:lnTo>
                  <a:lnTo>
                    <a:pt x="34" y="25"/>
                  </a:lnTo>
                  <a:lnTo>
                    <a:pt x="30" y="28"/>
                  </a:lnTo>
                  <a:lnTo>
                    <a:pt x="26" y="30"/>
                  </a:lnTo>
                  <a:lnTo>
                    <a:pt x="22" y="34"/>
                  </a:lnTo>
                  <a:lnTo>
                    <a:pt x="18" y="38"/>
                  </a:lnTo>
                  <a:lnTo>
                    <a:pt x="11" y="39"/>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8" name="Freeform 53"/>
            <p:cNvSpPr>
              <a:spLocks/>
            </p:cNvSpPr>
            <p:nvPr/>
          </p:nvSpPr>
          <p:spPr bwMode="auto">
            <a:xfrm>
              <a:off x="8861426" y="3602038"/>
              <a:ext cx="90488" cy="68263"/>
            </a:xfrm>
            <a:custGeom>
              <a:avLst/>
              <a:gdLst>
                <a:gd name="T0" fmla="*/ 12 w 57"/>
                <a:gd name="T1" fmla="*/ 43 h 43"/>
                <a:gd name="T2" fmla="*/ 0 w 57"/>
                <a:gd name="T3" fmla="*/ 36 h 43"/>
                <a:gd name="T4" fmla="*/ 4 w 57"/>
                <a:gd name="T5" fmla="*/ 27 h 43"/>
                <a:gd name="T6" fmla="*/ 12 w 57"/>
                <a:gd name="T7" fmla="*/ 19 h 43"/>
                <a:gd name="T8" fmla="*/ 21 w 57"/>
                <a:gd name="T9" fmla="*/ 11 h 43"/>
                <a:gd name="T10" fmla="*/ 27 w 57"/>
                <a:gd name="T11" fmla="*/ 2 h 43"/>
                <a:gd name="T12" fmla="*/ 34 w 57"/>
                <a:gd name="T13" fmla="*/ 0 h 43"/>
                <a:gd name="T14" fmla="*/ 41 w 57"/>
                <a:gd name="T15" fmla="*/ 2 h 43"/>
                <a:gd name="T16" fmla="*/ 48 w 57"/>
                <a:gd name="T17" fmla="*/ 3 h 43"/>
                <a:gd name="T18" fmla="*/ 56 w 57"/>
                <a:gd name="T19" fmla="*/ 2 h 43"/>
                <a:gd name="T20" fmla="*/ 57 w 57"/>
                <a:gd name="T21" fmla="*/ 12 h 43"/>
                <a:gd name="T22" fmla="*/ 51 w 57"/>
                <a:gd name="T23" fmla="*/ 15 h 43"/>
                <a:gd name="T24" fmla="*/ 45 w 57"/>
                <a:gd name="T25" fmla="*/ 18 h 43"/>
                <a:gd name="T26" fmla="*/ 40 w 57"/>
                <a:gd name="T27" fmla="*/ 21 h 43"/>
                <a:gd name="T28" fmla="*/ 35 w 57"/>
                <a:gd name="T29" fmla="*/ 26 h 43"/>
                <a:gd name="T30" fmla="*/ 29 w 57"/>
                <a:gd name="T31" fmla="*/ 30 h 43"/>
                <a:gd name="T32" fmla="*/ 24 w 57"/>
                <a:gd name="T33" fmla="*/ 34 h 43"/>
                <a:gd name="T34" fmla="*/ 18 w 57"/>
                <a:gd name="T35" fmla="*/ 39 h 43"/>
                <a:gd name="T36" fmla="*/ 12 w 57"/>
                <a:gd name="T37" fmla="*/ 43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 h="43">
                  <a:moveTo>
                    <a:pt x="12" y="43"/>
                  </a:moveTo>
                  <a:lnTo>
                    <a:pt x="0" y="36"/>
                  </a:lnTo>
                  <a:lnTo>
                    <a:pt x="4" y="27"/>
                  </a:lnTo>
                  <a:lnTo>
                    <a:pt x="12" y="19"/>
                  </a:lnTo>
                  <a:lnTo>
                    <a:pt x="21" y="11"/>
                  </a:lnTo>
                  <a:lnTo>
                    <a:pt x="27" y="2"/>
                  </a:lnTo>
                  <a:lnTo>
                    <a:pt x="34" y="0"/>
                  </a:lnTo>
                  <a:lnTo>
                    <a:pt x="41" y="2"/>
                  </a:lnTo>
                  <a:lnTo>
                    <a:pt x="48" y="3"/>
                  </a:lnTo>
                  <a:lnTo>
                    <a:pt x="56" y="2"/>
                  </a:lnTo>
                  <a:lnTo>
                    <a:pt x="57" y="12"/>
                  </a:lnTo>
                  <a:lnTo>
                    <a:pt x="51" y="15"/>
                  </a:lnTo>
                  <a:lnTo>
                    <a:pt x="45" y="18"/>
                  </a:lnTo>
                  <a:lnTo>
                    <a:pt x="40" y="21"/>
                  </a:lnTo>
                  <a:lnTo>
                    <a:pt x="35" y="26"/>
                  </a:lnTo>
                  <a:lnTo>
                    <a:pt x="29" y="30"/>
                  </a:lnTo>
                  <a:lnTo>
                    <a:pt x="24" y="34"/>
                  </a:lnTo>
                  <a:lnTo>
                    <a:pt x="18" y="39"/>
                  </a:lnTo>
                  <a:lnTo>
                    <a:pt x="12" y="43"/>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0" name="Freeform 55"/>
            <p:cNvSpPr>
              <a:spLocks/>
            </p:cNvSpPr>
            <p:nvPr/>
          </p:nvSpPr>
          <p:spPr bwMode="auto">
            <a:xfrm>
              <a:off x="8626476" y="3581401"/>
              <a:ext cx="87313" cy="85725"/>
            </a:xfrm>
            <a:custGeom>
              <a:avLst/>
              <a:gdLst>
                <a:gd name="T0" fmla="*/ 0 w 55"/>
                <a:gd name="T1" fmla="*/ 54 h 54"/>
                <a:gd name="T2" fmla="*/ 3 w 55"/>
                <a:gd name="T3" fmla="*/ 46 h 54"/>
                <a:gd name="T4" fmla="*/ 7 w 55"/>
                <a:gd name="T5" fmla="*/ 39 h 54"/>
                <a:gd name="T6" fmla="*/ 12 w 55"/>
                <a:gd name="T7" fmla="*/ 31 h 54"/>
                <a:gd name="T8" fmla="*/ 18 w 55"/>
                <a:gd name="T9" fmla="*/ 24 h 54"/>
                <a:gd name="T10" fmla="*/ 24 w 55"/>
                <a:gd name="T11" fmla="*/ 18 h 54"/>
                <a:gd name="T12" fmla="*/ 30 w 55"/>
                <a:gd name="T13" fmla="*/ 12 h 54"/>
                <a:gd name="T14" fmla="*/ 37 w 55"/>
                <a:gd name="T15" fmla="*/ 7 h 54"/>
                <a:gd name="T16" fmla="*/ 44 w 55"/>
                <a:gd name="T17" fmla="*/ 0 h 54"/>
                <a:gd name="T18" fmla="*/ 55 w 55"/>
                <a:gd name="T19" fmla="*/ 8 h 54"/>
                <a:gd name="T20" fmla="*/ 52 w 55"/>
                <a:gd name="T21" fmla="*/ 13 h 54"/>
                <a:gd name="T22" fmla="*/ 49 w 55"/>
                <a:gd name="T23" fmla="*/ 18 h 54"/>
                <a:gd name="T24" fmla="*/ 44 w 55"/>
                <a:gd name="T25" fmla="*/ 24 h 54"/>
                <a:gd name="T26" fmla="*/ 41 w 55"/>
                <a:gd name="T27" fmla="*/ 31 h 54"/>
                <a:gd name="T28" fmla="*/ 37 w 55"/>
                <a:gd name="T29" fmla="*/ 34 h 54"/>
                <a:gd name="T30" fmla="*/ 33 w 55"/>
                <a:gd name="T31" fmla="*/ 38 h 54"/>
                <a:gd name="T32" fmla="*/ 28 w 55"/>
                <a:gd name="T33" fmla="*/ 40 h 54"/>
                <a:gd name="T34" fmla="*/ 23 w 55"/>
                <a:gd name="T35" fmla="*/ 42 h 54"/>
                <a:gd name="T36" fmla="*/ 18 w 55"/>
                <a:gd name="T37" fmla="*/ 44 h 54"/>
                <a:gd name="T38" fmla="*/ 12 w 55"/>
                <a:gd name="T39" fmla="*/ 46 h 54"/>
                <a:gd name="T40" fmla="*/ 7 w 55"/>
                <a:gd name="T41" fmla="*/ 49 h 54"/>
                <a:gd name="T42" fmla="*/ 3 w 55"/>
                <a:gd name="T43" fmla="*/ 52 h 54"/>
                <a:gd name="T44" fmla="*/ 0 w 55"/>
                <a:gd name="T4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 h="54">
                  <a:moveTo>
                    <a:pt x="0" y="54"/>
                  </a:moveTo>
                  <a:lnTo>
                    <a:pt x="3" y="46"/>
                  </a:lnTo>
                  <a:lnTo>
                    <a:pt x="7" y="39"/>
                  </a:lnTo>
                  <a:lnTo>
                    <a:pt x="12" y="31"/>
                  </a:lnTo>
                  <a:lnTo>
                    <a:pt x="18" y="24"/>
                  </a:lnTo>
                  <a:lnTo>
                    <a:pt x="24" y="18"/>
                  </a:lnTo>
                  <a:lnTo>
                    <a:pt x="30" y="12"/>
                  </a:lnTo>
                  <a:lnTo>
                    <a:pt x="37" y="7"/>
                  </a:lnTo>
                  <a:lnTo>
                    <a:pt x="44" y="0"/>
                  </a:lnTo>
                  <a:lnTo>
                    <a:pt x="55" y="8"/>
                  </a:lnTo>
                  <a:lnTo>
                    <a:pt x="52" y="13"/>
                  </a:lnTo>
                  <a:lnTo>
                    <a:pt x="49" y="18"/>
                  </a:lnTo>
                  <a:lnTo>
                    <a:pt x="44" y="24"/>
                  </a:lnTo>
                  <a:lnTo>
                    <a:pt x="41" y="31"/>
                  </a:lnTo>
                  <a:lnTo>
                    <a:pt x="37" y="34"/>
                  </a:lnTo>
                  <a:lnTo>
                    <a:pt x="33" y="38"/>
                  </a:lnTo>
                  <a:lnTo>
                    <a:pt x="28" y="40"/>
                  </a:lnTo>
                  <a:lnTo>
                    <a:pt x="23" y="42"/>
                  </a:lnTo>
                  <a:lnTo>
                    <a:pt x="18" y="44"/>
                  </a:lnTo>
                  <a:lnTo>
                    <a:pt x="12" y="46"/>
                  </a:lnTo>
                  <a:lnTo>
                    <a:pt x="7" y="49"/>
                  </a:lnTo>
                  <a:lnTo>
                    <a:pt x="3" y="52"/>
                  </a:lnTo>
                  <a:lnTo>
                    <a:pt x="0" y="54"/>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2" name="Freeform 57"/>
            <p:cNvSpPr>
              <a:spLocks/>
            </p:cNvSpPr>
            <p:nvPr/>
          </p:nvSpPr>
          <p:spPr bwMode="auto">
            <a:xfrm>
              <a:off x="8816976" y="3589338"/>
              <a:ext cx="57150" cy="52388"/>
            </a:xfrm>
            <a:custGeom>
              <a:avLst/>
              <a:gdLst>
                <a:gd name="T0" fmla="*/ 13 w 36"/>
                <a:gd name="T1" fmla="*/ 33 h 33"/>
                <a:gd name="T2" fmla="*/ 9 w 36"/>
                <a:gd name="T3" fmla="*/ 31 h 33"/>
                <a:gd name="T4" fmla="*/ 5 w 36"/>
                <a:gd name="T5" fmla="*/ 27 h 33"/>
                <a:gd name="T6" fmla="*/ 2 w 36"/>
                <a:gd name="T7" fmla="*/ 24 h 33"/>
                <a:gd name="T8" fmla="*/ 0 w 36"/>
                <a:gd name="T9" fmla="*/ 19 h 33"/>
                <a:gd name="T10" fmla="*/ 2 w 36"/>
                <a:gd name="T11" fmla="*/ 15 h 33"/>
                <a:gd name="T12" fmla="*/ 5 w 36"/>
                <a:gd name="T13" fmla="*/ 12 h 33"/>
                <a:gd name="T14" fmla="*/ 8 w 36"/>
                <a:gd name="T15" fmla="*/ 7 h 33"/>
                <a:gd name="T16" fmla="*/ 13 w 36"/>
                <a:gd name="T17" fmla="*/ 2 h 33"/>
                <a:gd name="T18" fmla="*/ 18 w 36"/>
                <a:gd name="T19" fmla="*/ 0 h 33"/>
                <a:gd name="T20" fmla="*/ 21 w 36"/>
                <a:gd name="T21" fmla="*/ 2 h 33"/>
                <a:gd name="T22" fmla="*/ 27 w 36"/>
                <a:gd name="T23" fmla="*/ 4 h 33"/>
                <a:gd name="T24" fmla="*/ 32 w 36"/>
                <a:gd name="T25" fmla="*/ 6 h 33"/>
                <a:gd name="T26" fmla="*/ 36 w 36"/>
                <a:gd name="T27" fmla="*/ 9 h 33"/>
                <a:gd name="T28" fmla="*/ 32 w 36"/>
                <a:gd name="T29" fmla="*/ 15 h 33"/>
                <a:gd name="T30" fmla="*/ 27 w 36"/>
                <a:gd name="T31" fmla="*/ 21 h 33"/>
                <a:gd name="T32" fmla="*/ 19 w 36"/>
                <a:gd name="T33" fmla="*/ 27 h 33"/>
                <a:gd name="T34" fmla="*/ 13 w 36"/>
                <a:gd name="T35"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 h="33">
                  <a:moveTo>
                    <a:pt x="13" y="33"/>
                  </a:moveTo>
                  <a:lnTo>
                    <a:pt x="9" y="31"/>
                  </a:lnTo>
                  <a:lnTo>
                    <a:pt x="5" y="27"/>
                  </a:lnTo>
                  <a:lnTo>
                    <a:pt x="2" y="24"/>
                  </a:lnTo>
                  <a:lnTo>
                    <a:pt x="0" y="19"/>
                  </a:lnTo>
                  <a:lnTo>
                    <a:pt x="2" y="15"/>
                  </a:lnTo>
                  <a:lnTo>
                    <a:pt x="5" y="12"/>
                  </a:lnTo>
                  <a:lnTo>
                    <a:pt x="8" y="7"/>
                  </a:lnTo>
                  <a:lnTo>
                    <a:pt x="13" y="2"/>
                  </a:lnTo>
                  <a:lnTo>
                    <a:pt x="18" y="0"/>
                  </a:lnTo>
                  <a:lnTo>
                    <a:pt x="21" y="2"/>
                  </a:lnTo>
                  <a:lnTo>
                    <a:pt x="27" y="4"/>
                  </a:lnTo>
                  <a:lnTo>
                    <a:pt x="32" y="6"/>
                  </a:lnTo>
                  <a:lnTo>
                    <a:pt x="36" y="9"/>
                  </a:lnTo>
                  <a:lnTo>
                    <a:pt x="32" y="15"/>
                  </a:lnTo>
                  <a:lnTo>
                    <a:pt x="27" y="21"/>
                  </a:lnTo>
                  <a:lnTo>
                    <a:pt x="19" y="27"/>
                  </a:lnTo>
                  <a:lnTo>
                    <a:pt x="13" y="33"/>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4" name="Freeform 59"/>
            <p:cNvSpPr>
              <a:spLocks/>
            </p:cNvSpPr>
            <p:nvPr/>
          </p:nvSpPr>
          <p:spPr bwMode="auto">
            <a:xfrm>
              <a:off x="8723313" y="3568701"/>
              <a:ext cx="98425" cy="52388"/>
            </a:xfrm>
            <a:custGeom>
              <a:avLst/>
              <a:gdLst>
                <a:gd name="T0" fmla="*/ 0 w 62"/>
                <a:gd name="T1" fmla="*/ 33 h 33"/>
                <a:gd name="T2" fmla="*/ 7 w 62"/>
                <a:gd name="T3" fmla="*/ 22 h 33"/>
                <a:gd name="T4" fmla="*/ 12 w 62"/>
                <a:gd name="T5" fmla="*/ 18 h 33"/>
                <a:gd name="T6" fmla="*/ 17 w 62"/>
                <a:gd name="T7" fmla="*/ 15 h 33"/>
                <a:gd name="T8" fmla="*/ 25 w 62"/>
                <a:gd name="T9" fmla="*/ 12 h 33"/>
                <a:gd name="T10" fmla="*/ 32 w 62"/>
                <a:gd name="T11" fmla="*/ 9 h 33"/>
                <a:gd name="T12" fmla="*/ 39 w 62"/>
                <a:gd name="T13" fmla="*/ 7 h 33"/>
                <a:gd name="T14" fmla="*/ 47 w 62"/>
                <a:gd name="T15" fmla="*/ 5 h 33"/>
                <a:gd name="T16" fmla="*/ 55 w 62"/>
                <a:gd name="T17" fmla="*/ 3 h 33"/>
                <a:gd name="T18" fmla="*/ 62 w 62"/>
                <a:gd name="T19" fmla="*/ 0 h 33"/>
                <a:gd name="T20" fmla="*/ 58 w 62"/>
                <a:gd name="T21" fmla="*/ 8 h 33"/>
                <a:gd name="T22" fmla="*/ 53 w 62"/>
                <a:gd name="T23" fmla="*/ 16 h 33"/>
                <a:gd name="T24" fmla="*/ 46 w 62"/>
                <a:gd name="T25" fmla="*/ 22 h 33"/>
                <a:gd name="T26" fmla="*/ 41 w 62"/>
                <a:gd name="T27" fmla="*/ 28 h 33"/>
                <a:gd name="T28" fmla="*/ 36 w 62"/>
                <a:gd name="T29" fmla="*/ 29 h 33"/>
                <a:gd name="T30" fmla="*/ 32 w 62"/>
                <a:gd name="T31" fmla="*/ 29 h 33"/>
                <a:gd name="T32" fmla="*/ 27 w 62"/>
                <a:gd name="T33" fmla="*/ 29 h 33"/>
                <a:gd name="T34" fmla="*/ 22 w 62"/>
                <a:gd name="T35" fmla="*/ 29 h 33"/>
                <a:gd name="T36" fmla="*/ 16 w 62"/>
                <a:gd name="T37" fmla="*/ 30 h 33"/>
                <a:gd name="T38" fmla="*/ 10 w 62"/>
                <a:gd name="T39" fmla="*/ 30 h 33"/>
                <a:gd name="T40" fmla="*/ 5 w 62"/>
                <a:gd name="T41" fmla="*/ 31 h 33"/>
                <a:gd name="T42" fmla="*/ 0 w 62"/>
                <a:gd name="T43"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33">
                  <a:moveTo>
                    <a:pt x="0" y="33"/>
                  </a:moveTo>
                  <a:lnTo>
                    <a:pt x="7" y="22"/>
                  </a:lnTo>
                  <a:lnTo>
                    <a:pt x="12" y="18"/>
                  </a:lnTo>
                  <a:lnTo>
                    <a:pt x="17" y="15"/>
                  </a:lnTo>
                  <a:lnTo>
                    <a:pt x="25" y="12"/>
                  </a:lnTo>
                  <a:lnTo>
                    <a:pt x="32" y="9"/>
                  </a:lnTo>
                  <a:lnTo>
                    <a:pt x="39" y="7"/>
                  </a:lnTo>
                  <a:lnTo>
                    <a:pt x="47" y="5"/>
                  </a:lnTo>
                  <a:lnTo>
                    <a:pt x="55" y="3"/>
                  </a:lnTo>
                  <a:lnTo>
                    <a:pt x="62" y="0"/>
                  </a:lnTo>
                  <a:lnTo>
                    <a:pt x="58" y="8"/>
                  </a:lnTo>
                  <a:lnTo>
                    <a:pt x="53" y="16"/>
                  </a:lnTo>
                  <a:lnTo>
                    <a:pt x="46" y="22"/>
                  </a:lnTo>
                  <a:lnTo>
                    <a:pt x="41" y="28"/>
                  </a:lnTo>
                  <a:lnTo>
                    <a:pt x="36" y="29"/>
                  </a:lnTo>
                  <a:lnTo>
                    <a:pt x="32" y="29"/>
                  </a:lnTo>
                  <a:lnTo>
                    <a:pt x="27" y="29"/>
                  </a:lnTo>
                  <a:lnTo>
                    <a:pt x="22" y="29"/>
                  </a:lnTo>
                  <a:lnTo>
                    <a:pt x="16" y="30"/>
                  </a:lnTo>
                  <a:lnTo>
                    <a:pt x="10" y="30"/>
                  </a:lnTo>
                  <a:lnTo>
                    <a:pt x="5" y="31"/>
                  </a:lnTo>
                  <a:lnTo>
                    <a:pt x="0" y="33"/>
                  </a:lnTo>
                  <a:close/>
                </a:path>
              </a:pathLst>
            </a:custGeom>
            <a:solidFill>
              <a:srgbClr val="FF666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166" name="Group 165"/>
          <p:cNvGrpSpPr/>
          <p:nvPr/>
        </p:nvGrpSpPr>
        <p:grpSpPr>
          <a:xfrm>
            <a:off x="4113826" y="3727087"/>
            <a:ext cx="1009703" cy="613568"/>
            <a:chOff x="6767513" y="3014663"/>
            <a:chExt cx="1820862" cy="1106487"/>
          </a:xfrm>
        </p:grpSpPr>
        <p:sp>
          <p:nvSpPr>
            <p:cNvPr id="112" name="AutoShape 84"/>
            <p:cNvSpPr>
              <a:spLocks noChangeAspect="1" noChangeArrowheads="1" noTextEdit="1"/>
            </p:cNvSpPr>
            <p:nvPr/>
          </p:nvSpPr>
          <p:spPr bwMode="auto">
            <a:xfrm>
              <a:off x="6767513" y="3014663"/>
              <a:ext cx="1820862"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8" name="Freeform 91"/>
            <p:cNvSpPr>
              <a:spLocks/>
            </p:cNvSpPr>
            <p:nvPr/>
          </p:nvSpPr>
          <p:spPr bwMode="auto">
            <a:xfrm>
              <a:off x="6826250" y="3028950"/>
              <a:ext cx="1568450" cy="1003300"/>
            </a:xfrm>
            <a:custGeom>
              <a:avLst/>
              <a:gdLst>
                <a:gd name="T0" fmla="*/ 465 w 1977"/>
                <a:gd name="T1" fmla="*/ 15 h 1265"/>
                <a:gd name="T2" fmla="*/ 319 w 1977"/>
                <a:gd name="T3" fmla="*/ 35 h 1265"/>
                <a:gd name="T4" fmla="*/ 261 w 1977"/>
                <a:gd name="T5" fmla="*/ 76 h 1265"/>
                <a:gd name="T6" fmla="*/ 160 w 1977"/>
                <a:gd name="T7" fmla="*/ 80 h 1265"/>
                <a:gd name="T8" fmla="*/ 49 w 1977"/>
                <a:gd name="T9" fmla="*/ 114 h 1265"/>
                <a:gd name="T10" fmla="*/ 32 w 1977"/>
                <a:gd name="T11" fmla="*/ 274 h 1265"/>
                <a:gd name="T12" fmla="*/ 214 w 1977"/>
                <a:gd name="T13" fmla="*/ 442 h 1265"/>
                <a:gd name="T14" fmla="*/ 408 w 1977"/>
                <a:gd name="T15" fmla="*/ 563 h 1265"/>
                <a:gd name="T16" fmla="*/ 552 w 1977"/>
                <a:gd name="T17" fmla="*/ 747 h 1265"/>
                <a:gd name="T18" fmla="*/ 618 w 1977"/>
                <a:gd name="T19" fmla="*/ 926 h 1265"/>
                <a:gd name="T20" fmla="*/ 540 w 1977"/>
                <a:gd name="T21" fmla="*/ 951 h 1265"/>
                <a:gd name="T22" fmla="*/ 494 w 1977"/>
                <a:gd name="T23" fmla="*/ 933 h 1265"/>
                <a:gd name="T24" fmla="*/ 441 w 1977"/>
                <a:gd name="T25" fmla="*/ 996 h 1265"/>
                <a:gd name="T26" fmla="*/ 373 w 1977"/>
                <a:gd name="T27" fmla="*/ 1005 h 1265"/>
                <a:gd name="T28" fmla="*/ 342 w 1977"/>
                <a:gd name="T29" fmla="*/ 1051 h 1265"/>
                <a:gd name="T30" fmla="*/ 336 w 1977"/>
                <a:gd name="T31" fmla="*/ 1080 h 1265"/>
                <a:gd name="T32" fmla="*/ 411 w 1977"/>
                <a:gd name="T33" fmla="*/ 1113 h 1265"/>
                <a:gd name="T34" fmla="*/ 540 w 1977"/>
                <a:gd name="T35" fmla="*/ 1130 h 1265"/>
                <a:gd name="T36" fmla="*/ 709 w 1977"/>
                <a:gd name="T37" fmla="*/ 1113 h 1265"/>
                <a:gd name="T38" fmla="*/ 812 w 1977"/>
                <a:gd name="T39" fmla="*/ 1035 h 1265"/>
                <a:gd name="T40" fmla="*/ 751 w 1977"/>
                <a:gd name="T41" fmla="*/ 839 h 1265"/>
                <a:gd name="T42" fmla="*/ 759 w 1977"/>
                <a:gd name="T43" fmla="*/ 821 h 1265"/>
                <a:gd name="T44" fmla="*/ 900 w 1977"/>
                <a:gd name="T45" fmla="*/ 853 h 1265"/>
                <a:gd name="T46" fmla="*/ 1017 w 1977"/>
                <a:gd name="T47" fmla="*/ 869 h 1265"/>
                <a:gd name="T48" fmla="*/ 1037 w 1977"/>
                <a:gd name="T49" fmla="*/ 884 h 1265"/>
                <a:gd name="T50" fmla="*/ 994 w 1977"/>
                <a:gd name="T51" fmla="*/ 1036 h 1265"/>
                <a:gd name="T52" fmla="*/ 1046 w 1977"/>
                <a:gd name="T53" fmla="*/ 1096 h 1265"/>
                <a:gd name="T54" fmla="*/ 971 w 1977"/>
                <a:gd name="T55" fmla="*/ 1102 h 1265"/>
                <a:gd name="T56" fmla="*/ 894 w 1977"/>
                <a:gd name="T57" fmla="*/ 1111 h 1265"/>
                <a:gd name="T58" fmla="*/ 1018 w 1977"/>
                <a:gd name="T59" fmla="*/ 1118 h 1265"/>
                <a:gd name="T60" fmla="*/ 1018 w 1977"/>
                <a:gd name="T61" fmla="*/ 1150 h 1265"/>
                <a:gd name="T62" fmla="*/ 928 w 1977"/>
                <a:gd name="T63" fmla="*/ 1177 h 1265"/>
                <a:gd name="T64" fmla="*/ 819 w 1977"/>
                <a:gd name="T65" fmla="*/ 1212 h 1265"/>
                <a:gd name="T66" fmla="*/ 772 w 1977"/>
                <a:gd name="T67" fmla="*/ 1229 h 1265"/>
                <a:gd name="T68" fmla="*/ 898 w 1977"/>
                <a:gd name="T69" fmla="*/ 1199 h 1265"/>
                <a:gd name="T70" fmla="*/ 1036 w 1977"/>
                <a:gd name="T71" fmla="*/ 1170 h 1265"/>
                <a:gd name="T72" fmla="*/ 1151 w 1977"/>
                <a:gd name="T73" fmla="*/ 1169 h 1265"/>
                <a:gd name="T74" fmla="*/ 1132 w 1977"/>
                <a:gd name="T75" fmla="*/ 1222 h 1265"/>
                <a:gd name="T76" fmla="*/ 1061 w 1977"/>
                <a:gd name="T77" fmla="*/ 1264 h 1265"/>
                <a:gd name="T78" fmla="*/ 1140 w 1977"/>
                <a:gd name="T79" fmla="*/ 1239 h 1265"/>
                <a:gd name="T80" fmla="*/ 1235 w 1977"/>
                <a:gd name="T81" fmla="*/ 1210 h 1265"/>
                <a:gd name="T82" fmla="*/ 1327 w 1977"/>
                <a:gd name="T83" fmla="*/ 1185 h 1265"/>
                <a:gd name="T84" fmla="*/ 1449 w 1977"/>
                <a:gd name="T85" fmla="*/ 1149 h 1265"/>
                <a:gd name="T86" fmla="*/ 1584 w 1977"/>
                <a:gd name="T87" fmla="*/ 1105 h 1265"/>
                <a:gd name="T88" fmla="*/ 1682 w 1977"/>
                <a:gd name="T89" fmla="*/ 1051 h 1265"/>
                <a:gd name="T90" fmla="*/ 1818 w 1977"/>
                <a:gd name="T91" fmla="*/ 923 h 1265"/>
                <a:gd name="T92" fmla="*/ 1946 w 1977"/>
                <a:gd name="T93" fmla="*/ 799 h 1265"/>
                <a:gd name="T94" fmla="*/ 1947 w 1977"/>
                <a:gd name="T95" fmla="*/ 641 h 1265"/>
                <a:gd name="T96" fmla="*/ 1938 w 1977"/>
                <a:gd name="T97" fmla="*/ 557 h 1265"/>
                <a:gd name="T98" fmla="*/ 1798 w 1977"/>
                <a:gd name="T99" fmla="*/ 438 h 1265"/>
                <a:gd name="T100" fmla="*/ 1541 w 1977"/>
                <a:gd name="T101" fmla="*/ 317 h 1265"/>
                <a:gd name="T102" fmla="*/ 1360 w 1977"/>
                <a:gd name="T103" fmla="*/ 265 h 1265"/>
                <a:gd name="T104" fmla="*/ 1288 w 1977"/>
                <a:gd name="T105" fmla="*/ 220 h 1265"/>
                <a:gd name="T106" fmla="*/ 1211 w 1977"/>
                <a:gd name="T107" fmla="*/ 201 h 1265"/>
                <a:gd name="T108" fmla="*/ 1101 w 1977"/>
                <a:gd name="T109" fmla="*/ 205 h 1265"/>
                <a:gd name="T110" fmla="*/ 965 w 1977"/>
                <a:gd name="T111" fmla="*/ 203 h 1265"/>
                <a:gd name="T112" fmla="*/ 820 w 1977"/>
                <a:gd name="T113" fmla="*/ 175 h 1265"/>
                <a:gd name="T114" fmla="*/ 715 w 1977"/>
                <a:gd name="T115" fmla="*/ 141 h 1265"/>
                <a:gd name="T116" fmla="*/ 574 w 1977"/>
                <a:gd name="T117" fmla="*/ 99 h 1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77" h="1265">
                  <a:moveTo>
                    <a:pt x="502" y="80"/>
                  </a:moveTo>
                  <a:lnTo>
                    <a:pt x="502" y="76"/>
                  </a:lnTo>
                  <a:lnTo>
                    <a:pt x="500" y="68"/>
                  </a:lnTo>
                  <a:lnTo>
                    <a:pt x="495" y="57"/>
                  </a:lnTo>
                  <a:lnTo>
                    <a:pt x="488" y="43"/>
                  </a:lnTo>
                  <a:lnTo>
                    <a:pt x="479" y="28"/>
                  </a:lnTo>
                  <a:lnTo>
                    <a:pt x="465" y="15"/>
                  </a:lnTo>
                  <a:lnTo>
                    <a:pt x="446" y="6"/>
                  </a:lnTo>
                  <a:lnTo>
                    <a:pt x="423" y="0"/>
                  </a:lnTo>
                  <a:lnTo>
                    <a:pt x="397" y="0"/>
                  </a:lnTo>
                  <a:lnTo>
                    <a:pt x="374" y="5"/>
                  </a:lnTo>
                  <a:lnTo>
                    <a:pt x="353" y="13"/>
                  </a:lnTo>
                  <a:lnTo>
                    <a:pt x="335" y="23"/>
                  </a:lnTo>
                  <a:lnTo>
                    <a:pt x="319" y="35"/>
                  </a:lnTo>
                  <a:lnTo>
                    <a:pt x="306" y="46"/>
                  </a:lnTo>
                  <a:lnTo>
                    <a:pt x="296" y="58"/>
                  </a:lnTo>
                  <a:lnTo>
                    <a:pt x="289" y="67"/>
                  </a:lnTo>
                  <a:lnTo>
                    <a:pt x="285" y="70"/>
                  </a:lnTo>
                  <a:lnTo>
                    <a:pt x="280" y="73"/>
                  </a:lnTo>
                  <a:lnTo>
                    <a:pt x="271" y="74"/>
                  </a:lnTo>
                  <a:lnTo>
                    <a:pt x="261" y="76"/>
                  </a:lnTo>
                  <a:lnTo>
                    <a:pt x="249" y="76"/>
                  </a:lnTo>
                  <a:lnTo>
                    <a:pt x="236" y="77"/>
                  </a:lnTo>
                  <a:lnTo>
                    <a:pt x="222" y="77"/>
                  </a:lnTo>
                  <a:lnTo>
                    <a:pt x="207" y="77"/>
                  </a:lnTo>
                  <a:lnTo>
                    <a:pt x="191" y="79"/>
                  </a:lnTo>
                  <a:lnTo>
                    <a:pt x="176" y="79"/>
                  </a:lnTo>
                  <a:lnTo>
                    <a:pt x="160" y="80"/>
                  </a:lnTo>
                  <a:lnTo>
                    <a:pt x="145" y="81"/>
                  </a:lnTo>
                  <a:lnTo>
                    <a:pt x="130" y="83"/>
                  </a:lnTo>
                  <a:lnTo>
                    <a:pt x="116" y="85"/>
                  </a:lnTo>
                  <a:lnTo>
                    <a:pt x="103" y="89"/>
                  </a:lnTo>
                  <a:lnTo>
                    <a:pt x="92" y="94"/>
                  </a:lnTo>
                  <a:lnTo>
                    <a:pt x="70" y="104"/>
                  </a:lnTo>
                  <a:lnTo>
                    <a:pt x="49" y="114"/>
                  </a:lnTo>
                  <a:lnTo>
                    <a:pt x="30" y="128"/>
                  </a:lnTo>
                  <a:lnTo>
                    <a:pt x="15" y="143"/>
                  </a:lnTo>
                  <a:lnTo>
                    <a:pt x="3" y="163"/>
                  </a:lnTo>
                  <a:lnTo>
                    <a:pt x="0" y="187"/>
                  </a:lnTo>
                  <a:lnTo>
                    <a:pt x="4" y="217"/>
                  </a:lnTo>
                  <a:lnTo>
                    <a:pt x="19" y="254"/>
                  </a:lnTo>
                  <a:lnTo>
                    <a:pt x="32" y="274"/>
                  </a:lnTo>
                  <a:lnTo>
                    <a:pt x="49" y="297"/>
                  </a:lnTo>
                  <a:lnTo>
                    <a:pt x="70" y="320"/>
                  </a:lnTo>
                  <a:lnTo>
                    <a:pt x="95" y="344"/>
                  </a:lnTo>
                  <a:lnTo>
                    <a:pt x="122" y="369"/>
                  </a:lnTo>
                  <a:lnTo>
                    <a:pt x="152" y="394"/>
                  </a:lnTo>
                  <a:lnTo>
                    <a:pt x="183" y="418"/>
                  </a:lnTo>
                  <a:lnTo>
                    <a:pt x="214" y="442"/>
                  </a:lnTo>
                  <a:lnTo>
                    <a:pt x="246" y="465"/>
                  </a:lnTo>
                  <a:lnTo>
                    <a:pt x="279" y="486"/>
                  </a:lnTo>
                  <a:lnTo>
                    <a:pt x="309" y="507"/>
                  </a:lnTo>
                  <a:lnTo>
                    <a:pt x="337" y="524"/>
                  </a:lnTo>
                  <a:lnTo>
                    <a:pt x="364" y="540"/>
                  </a:lnTo>
                  <a:lnTo>
                    <a:pt x="387" y="553"/>
                  </a:lnTo>
                  <a:lnTo>
                    <a:pt x="408" y="563"/>
                  </a:lnTo>
                  <a:lnTo>
                    <a:pt x="423" y="570"/>
                  </a:lnTo>
                  <a:lnTo>
                    <a:pt x="448" y="586"/>
                  </a:lnTo>
                  <a:lnTo>
                    <a:pt x="473" y="612"/>
                  </a:lnTo>
                  <a:lnTo>
                    <a:pt x="496" y="644"/>
                  </a:lnTo>
                  <a:lnTo>
                    <a:pt x="517" y="678"/>
                  </a:lnTo>
                  <a:lnTo>
                    <a:pt x="536" y="714"/>
                  </a:lnTo>
                  <a:lnTo>
                    <a:pt x="552" y="747"/>
                  </a:lnTo>
                  <a:lnTo>
                    <a:pt x="565" y="774"/>
                  </a:lnTo>
                  <a:lnTo>
                    <a:pt x="576" y="792"/>
                  </a:lnTo>
                  <a:lnTo>
                    <a:pt x="585" y="810"/>
                  </a:lnTo>
                  <a:lnTo>
                    <a:pt x="597" y="835"/>
                  </a:lnTo>
                  <a:lnTo>
                    <a:pt x="606" y="864"/>
                  </a:lnTo>
                  <a:lnTo>
                    <a:pt x="614" y="896"/>
                  </a:lnTo>
                  <a:lnTo>
                    <a:pt x="618" y="926"/>
                  </a:lnTo>
                  <a:lnTo>
                    <a:pt x="618" y="952"/>
                  </a:lnTo>
                  <a:lnTo>
                    <a:pt x="612" y="972"/>
                  </a:lnTo>
                  <a:lnTo>
                    <a:pt x="597" y="982"/>
                  </a:lnTo>
                  <a:lnTo>
                    <a:pt x="578" y="982"/>
                  </a:lnTo>
                  <a:lnTo>
                    <a:pt x="563" y="976"/>
                  </a:lnTo>
                  <a:lnTo>
                    <a:pt x="550" y="965"/>
                  </a:lnTo>
                  <a:lnTo>
                    <a:pt x="540" y="951"/>
                  </a:lnTo>
                  <a:lnTo>
                    <a:pt x="531" y="935"/>
                  </a:lnTo>
                  <a:lnTo>
                    <a:pt x="524" y="919"/>
                  </a:lnTo>
                  <a:lnTo>
                    <a:pt x="518" y="906"/>
                  </a:lnTo>
                  <a:lnTo>
                    <a:pt x="512" y="896"/>
                  </a:lnTo>
                  <a:lnTo>
                    <a:pt x="504" y="894"/>
                  </a:lnTo>
                  <a:lnTo>
                    <a:pt x="497" y="910"/>
                  </a:lnTo>
                  <a:lnTo>
                    <a:pt x="494" y="933"/>
                  </a:lnTo>
                  <a:lnTo>
                    <a:pt x="493" y="952"/>
                  </a:lnTo>
                  <a:lnTo>
                    <a:pt x="492" y="961"/>
                  </a:lnTo>
                  <a:lnTo>
                    <a:pt x="487" y="971"/>
                  </a:lnTo>
                  <a:lnTo>
                    <a:pt x="481" y="981"/>
                  </a:lnTo>
                  <a:lnTo>
                    <a:pt x="471" y="989"/>
                  </a:lnTo>
                  <a:lnTo>
                    <a:pt x="457" y="995"/>
                  </a:lnTo>
                  <a:lnTo>
                    <a:pt x="441" y="996"/>
                  </a:lnTo>
                  <a:lnTo>
                    <a:pt x="420" y="993"/>
                  </a:lnTo>
                  <a:lnTo>
                    <a:pt x="396" y="982"/>
                  </a:lnTo>
                  <a:lnTo>
                    <a:pt x="377" y="973"/>
                  </a:lnTo>
                  <a:lnTo>
                    <a:pt x="366" y="974"/>
                  </a:lnTo>
                  <a:lnTo>
                    <a:pt x="365" y="980"/>
                  </a:lnTo>
                  <a:lnTo>
                    <a:pt x="368" y="991"/>
                  </a:lnTo>
                  <a:lnTo>
                    <a:pt x="373" y="1005"/>
                  </a:lnTo>
                  <a:lnTo>
                    <a:pt x="378" y="1018"/>
                  </a:lnTo>
                  <a:lnTo>
                    <a:pt x="379" y="1029"/>
                  </a:lnTo>
                  <a:lnTo>
                    <a:pt x="373" y="1036"/>
                  </a:lnTo>
                  <a:lnTo>
                    <a:pt x="364" y="1040"/>
                  </a:lnTo>
                  <a:lnTo>
                    <a:pt x="355" y="1043"/>
                  </a:lnTo>
                  <a:lnTo>
                    <a:pt x="348" y="1048"/>
                  </a:lnTo>
                  <a:lnTo>
                    <a:pt x="342" y="1051"/>
                  </a:lnTo>
                  <a:lnTo>
                    <a:pt x="337" y="1056"/>
                  </a:lnTo>
                  <a:lnTo>
                    <a:pt x="334" y="1060"/>
                  </a:lnTo>
                  <a:lnTo>
                    <a:pt x="332" y="1065"/>
                  </a:lnTo>
                  <a:lnTo>
                    <a:pt x="329" y="1070"/>
                  </a:lnTo>
                  <a:lnTo>
                    <a:pt x="329" y="1072"/>
                  </a:lnTo>
                  <a:lnTo>
                    <a:pt x="332" y="1075"/>
                  </a:lnTo>
                  <a:lnTo>
                    <a:pt x="336" y="1080"/>
                  </a:lnTo>
                  <a:lnTo>
                    <a:pt x="342" y="1085"/>
                  </a:lnTo>
                  <a:lnTo>
                    <a:pt x="350" y="1089"/>
                  </a:lnTo>
                  <a:lnTo>
                    <a:pt x="359" y="1094"/>
                  </a:lnTo>
                  <a:lnTo>
                    <a:pt x="371" y="1100"/>
                  </a:lnTo>
                  <a:lnTo>
                    <a:pt x="383" y="1104"/>
                  </a:lnTo>
                  <a:lnTo>
                    <a:pt x="396" y="1109"/>
                  </a:lnTo>
                  <a:lnTo>
                    <a:pt x="411" y="1113"/>
                  </a:lnTo>
                  <a:lnTo>
                    <a:pt x="427" y="1118"/>
                  </a:lnTo>
                  <a:lnTo>
                    <a:pt x="444" y="1121"/>
                  </a:lnTo>
                  <a:lnTo>
                    <a:pt x="462" y="1125"/>
                  </a:lnTo>
                  <a:lnTo>
                    <a:pt x="480" y="1127"/>
                  </a:lnTo>
                  <a:lnTo>
                    <a:pt x="500" y="1130"/>
                  </a:lnTo>
                  <a:lnTo>
                    <a:pt x="519" y="1130"/>
                  </a:lnTo>
                  <a:lnTo>
                    <a:pt x="540" y="1130"/>
                  </a:lnTo>
                  <a:lnTo>
                    <a:pt x="563" y="1130"/>
                  </a:lnTo>
                  <a:lnTo>
                    <a:pt x="587" y="1128"/>
                  </a:lnTo>
                  <a:lnTo>
                    <a:pt x="612" y="1127"/>
                  </a:lnTo>
                  <a:lnTo>
                    <a:pt x="637" y="1125"/>
                  </a:lnTo>
                  <a:lnTo>
                    <a:pt x="662" y="1123"/>
                  </a:lnTo>
                  <a:lnTo>
                    <a:pt x="686" y="1119"/>
                  </a:lnTo>
                  <a:lnTo>
                    <a:pt x="709" y="1113"/>
                  </a:lnTo>
                  <a:lnTo>
                    <a:pt x="733" y="1108"/>
                  </a:lnTo>
                  <a:lnTo>
                    <a:pt x="752" y="1101"/>
                  </a:lnTo>
                  <a:lnTo>
                    <a:pt x="771" y="1092"/>
                  </a:lnTo>
                  <a:lnTo>
                    <a:pt x="787" y="1080"/>
                  </a:lnTo>
                  <a:lnTo>
                    <a:pt x="798" y="1067"/>
                  </a:lnTo>
                  <a:lnTo>
                    <a:pt x="807" y="1052"/>
                  </a:lnTo>
                  <a:lnTo>
                    <a:pt x="812" y="1035"/>
                  </a:lnTo>
                  <a:lnTo>
                    <a:pt x="813" y="1016"/>
                  </a:lnTo>
                  <a:lnTo>
                    <a:pt x="807" y="976"/>
                  </a:lnTo>
                  <a:lnTo>
                    <a:pt x="797" y="940"/>
                  </a:lnTo>
                  <a:lnTo>
                    <a:pt x="786" y="907"/>
                  </a:lnTo>
                  <a:lnTo>
                    <a:pt x="773" y="879"/>
                  </a:lnTo>
                  <a:lnTo>
                    <a:pt x="761" y="856"/>
                  </a:lnTo>
                  <a:lnTo>
                    <a:pt x="751" y="839"/>
                  </a:lnTo>
                  <a:lnTo>
                    <a:pt x="743" y="828"/>
                  </a:lnTo>
                  <a:lnTo>
                    <a:pt x="741" y="824"/>
                  </a:lnTo>
                  <a:lnTo>
                    <a:pt x="741" y="823"/>
                  </a:lnTo>
                  <a:lnTo>
                    <a:pt x="742" y="822"/>
                  </a:lnTo>
                  <a:lnTo>
                    <a:pt x="744" y="821"/>
                  </a:lnTo>
                  <a:lnTo>
                    <a:pt x="750" y="820"/>
                  </a:lnTo>
                  <a:lnTo>
                    <a:pt x="759" y="821"/>
                  </a:lnTo>
                  <a:lnTo>
                    <a:pt x="775" y="823"/>
                  </a:lnTo>
                  <a:lnTo>
                    <a:pt x="796" y="828"/>
                  </a:lnTo>
                  <a:lnTo>
                    <a:pt x="826" y="836"/>
                  </a:lnTo>
                  <a:lnTo>
                    <a:pt x="843" y="841"/>
                  </a:lnTo>
                  <a:lnTo>
                    <a:pt x="862" y="845"/>
                  </a:lnTo>
                  <a:lnTo>
                    <a:pt x="880" y="849"/>
                  </a:lnTo>
                  <a:lnTo>
                    <a:pt x="900" y="853"/>
                  </a:lnTo>
                  <a:lnTo>
                    <a:pt x="918" y="857"/>
                  </a:lnTo>
                  <a:lnTo>
                    <a:pt x="938" y="859"/>
                  </a:lnTo>
                  <a:lnTo>
                    <a:pt x="956" y="862"/>
                  </a:lnTo>
                  <a:lnTo>
                    <a:pt x="973" y="865"/>
                  </a:lnTo>
                  <a:lnTo>
                    <a:pt x="989" y="866"/>
                  </a:lnTo>
                  <a:lnTo>
                    <a:pt x="1004" y="868"/>
                  </a:lnTo>
                  <a:lnTo>
                    <a:pt x="1017" y="869"/>
                  </a:lnTo>
                  <a:lnTo>
                    <a:pt x="1029" y="871"/>
                  </a:lnTo>
                  <a:lnTo>
                    <a:pt x="1039" y="872"/>
                  </a:lnTo>
                  <a:lnTo>
                    <a:pt x="1046" y="873"/>
                  </a:lnTo>
                  <a:lnTo>
                    <a:pt x="1051" y="873"/>
                  </a:lnTo>
                  <a:lnTo>
                    <a:pt x="1052" y="873"/>
                  </a:lnTo>
                  <a:lnTo>
                    <a:pt x="1047" y="876"/>
                  </a:lnTo>
                  <a:lnTo>
                    <a:pt x="1037" y="884"/>
                  </a:lnTo>
                  <a:lnTo>
                    <a:pt x="1022" y="898"/>
                  </a:lnTo>
                  <a:lnTo>
                    <a:pt x="1006" y="917"/>
                  </a:lnTo>
                  <a:lnTo>
                    <a:pt x="991" y="937"/>
                  </a:lnTo>
                  <a:lnTo>
                    <a:pt x="980" y="961"/>
                  </a:lnTo>
                  <a:lnTo>
                    <a:pt x="977" y="987"/>
                  </a:lnTo>
                  <a:lnTo>
                    <a:pt x="983" y="1012"/>
                  </a:lnTo>
                  <a:lnTo>
                    <a:pt x="994" y="1036"/>
                  </a:lnTo>
                  <a:lnTo>
                    <a:pt x="1006" y="1055"/>
                  </a:lnTo>
                  <a:lnTo>
                    <a:pt x="1017" y="1070"/>
                  </a:lnTo>
                  <a:lnTo>
                    <a:pt x="1026" y="1080"/>
                  </a:lnTo>
                  <a:lnTo>
                    <a:pt x="1034" y="1088"/>
                  </a:lnTo>
                  <a:lnTo>
                    <a:pt x="1040" y="1093"/>
                  </a:lnTo>
                  <a:lnTo>
                    <a:pt x="1045" y="1095"/>
                  </a:lnTo>
                  <a:lnTo>
                    <a:pt x="1046" y="1096"/>
                  </a:lnTo>
                  <a:lnTo>
                    <a:pt x="1044" y="1096"/>
                  </a:lnTo>
                  <a:lnTo>
                    <a:pt x="1038" y="1097"/>
                  </a:lnTo>
                  <a:lnTo>
                    <a:pt x="1029" y="1097"/>
                  </a:lnTo>
                  <a:lnTo>
                    <a:pt x="1016" y="1098"/>
                  </a:lnTo>
                  <a:lnTo>
                    <a:pt x="1002" y="1100"/>
                  </a:lnTo>
                  <a:lnTo>
                    <a:pt x="987" y="1101"/>
                  </a:lnTo>
                  <a:lnTo>
                    <a:pt x="971" y="1102"/>
                  </a:lnTo>
                  <a:lnTo>
                    <a:pt x="955" y="1104"/>
                  </a:lnTo>
                  <a:lnTo>
                    <a:pt x="939" y="1105"/>
                  </a:lnTo>
                  <a:lnTo>
                    <a:pt x="925" y="1106"/>
                  </a:lnTo>
                  <a:lnTo>
                    <a:pt x="912" y="1108"/>
                  </a:lnTo>
                  <a:lnTo>
                    <a:pt x="903" y="1109"/>
                  </a:lnTo>
                  <a:lnTo>
                    <a:pt x="896" y="1110"/>
                  </a:lnTo>
                  <a:lnTo>
                    <a:pt x="894" y="1111"/>
                  </a:lnTo>
                  <a:lnTo>
                    <a:pt x="896" y="1112"/>
                  </a:lnTo>
                  <a:lnTo>
                    <a:pt x="903" y="1112"/>
                  </a:lnTo>
                  <a:lnTo>
                    <a:pt x="938" y="1113"/>
                  </a:lnTo>
                  <a:lnTo>
                    <a:pt x="966" y="1113"/>
                  </a:lnTo>
                  <a:lnTo>
                    <a:pt x="988" y="1115"/>
                  </a:lnTo>
                  <a:lnTo>
                    <a:pt x="1006" y="1116"/>
                  </a:lnTo>
                  <a:lnTo>
                    <a:pt x="1018" y="1118"/>
                  </a:lnTo>
                  <a:lnTo>
                    <a:pt x="1027" y="1121"/>
                  </a:lnTo>
                  <a:lnTo>
                    <a:pt x="1033" y="1126"/>
                  </a:lnTo>
                  <a:lnTo>
                    <a:pt x="1036" y="1133"/>
                  </a:lnTo>
                  <a:lnTo>
                    <a:pt x="1036" y="1139"/>
                  </a:lnTo>
                  <a:lnTo>
                    <a:pt x="1032" y="1143"/>
                  </a:lnTo>
                  <a:lnTo>
                    <a:pt x="1026" y="1147"/>
                  </a:lnTo>
                  <a:lnTo>
                    <a:pt x="1018" y="1150"/>
                  </a:lnTo>
                  <a:lnTo>
                    <a:pt x="1007" y="1154"/>
                  </a:lnTo>
                  <a:lnTo>
                    <a:pt x="994" y="1157"/>
                  </a:lnTo>
                  <a:lnTo>
                    <a:pt x="979" y="1162"/>
                  </a:lnTo>
                  <a:lnTo>
                    <a:pt x="963" y="1166"/>
                  </a:lnTo>
                  <a:lnTo>
                    <a:pt x="954" y="1169"/>
                  </a:lnTo>
                  <a:lnTo>
                    <a:pt x="941" y="1173"/>
                  </a:lnTo>
                  <a:lnTo>
                    <a:pt x="928" y="1177"/>
                  </a:lnTo>
                  <a:lnTo>
                    <a:pt x="913" y="1181"/>
                  </a:lnTo>
                  <a:lnTo>
                    <a:pt x="897" y="1187"/>
                  </a:lnTo>
                  <a:lnTo>
                    <a:pt x="881" y="1192"/>
                  </a:lnTo>
                  <a:lnTo>
                    <a:pt x="865" y="1197"/>
                  </a:lnTo>
                  <a:lnTo>
                    <a:pt x="849" y="1203"/>
                  </a:lnTo>
                  <a:lnTo>
                    <a:pt x="833" y="1208"/>
                  </a:lnTo>
                  <a:lnTo>
                    <a:pt x="819" y="1212"/>
                  </a:lnTo>
                  <a:lnTo>
                    <a:pt x="805" y="1217"/>
                  </a:lnTo>
                  <a:lnTo>
                    <a:pt x="794" y="1222"/>
                  </a:lnTo>
                  <a:lnTo>
                    <a:pt x="783" y="1225"/>
                  </a:lnTo>
                  <a:lnTo>
                    <a:pt x="776" y="1227"/>
                  </a:lnTo>
                  <a:lnTo>
                    <a:pt x="771" y="1230"/>
                  </a:lnTo>
                  <a:lnTo>
                    <a:pt x="769" y="1230"/>
                  </a:lnTo>
                  <a:lnTo>
                    <a:pt x="772" y="1229"/>
                  </a:lnTo>
                  <a:lnTo>
                    <a:pt x="780" y="1227"/>
                  </a:lnTo>
                  <a:lnTo>
                    <a:pt x="792" y="1224"/>
                  </a:lnTo>
                  <a:lnTo>
                    <a:pt x="810" y="1220"/>
                  </a:lnTo>
                  <a:lnTo>
                    <a:pt x="828" y="1216"/>
                  </a:lnTo>
                  <a:lnTo>
                    <a:pt x="850" y="1210"/>
                  </a:lnTo>
                  <a:lnTo>
                    <a:pt x="874" y="1204"/>
                  </a:lnTo>
                  <a:lnTo>
                    <a:pt x="898" y="1199"/>
                  </a:lnTo>
                  <a:lnTo>
                    <a:pt x="923" y="1194"/>
                  </a:lnTo>
                  <a:lnTo>
                    <a:pt x="947" y="1188"/>
                  </a:lnTo>
                  <a:lnTo>
                    <a:pt x="970" y="1182"/>
                  </a:lnTo>
                  <a:lnTo>
                    <a:pt x="991" y="1178"/>
                  </a:lnTo>
                  <a:lnTo>
                    <a:pt x="1009" y="1174"/>
                  </a:lnTo>
                  <a:lnTo>
                    <a:pt x="1025" y="1171"/>
                  </a:lnTo>
                  <a:lnTo>
                    <a:pt x="1036" y="1170"/>
                  </a:lnTo>
                  <a:lnTo>
                    <a:pt x="1042" y="1169"/>
                  </a:lnTo>
                  <a:lnTo>
                    <a:pt x="1053" y="1169"/>
                  </a:lnTo>
                  <a:lnTo>
                    <a:pt x="1070" y="1167"/>
                  </a:lnTo>
                  <a:lnTo>
                    <a:pt x="1090" y="1167"/>
                  </a:lnTo>
                  <a:lnTo>
                    <a:pt x="1112" y="1167"/>
                  </a:lnTo>
                  <a:lnTo>
                    <a:pt x="1132" y="1167"/>
                  </a:lnTo>
                  <a:lnTo>
                    <a:pt x="1151" y="1169"/>
                  </a:lnTo>
                  <a:lnTo>
                    <a:pt x="1165" y="1172"/>
                  </a:lnTo>
                  <a:lnTo>
                    <a:pt x="1173" y="1176"/>
                  </a:lnTo>
                  <a:lnTo>
                    <a:pt x="1174" y="1181"/>
                  </a:lnTo>
                  <a:lnTo>
                    <a:pt x="1169" y="1189"/>
                  </a:lnTo>
                  <a:lnTo>
                    <a:pt x="1161" y="1200"/>
                  </a:lnTo>
                  <a:lnTo>
                    <a:pt x="1148" y="1210"/>
                  </a:lnTo>
                  <a:lnTo>
                    <a:pt x="1132" y="1222"/>
                  </a:lnTo>
                  <a:lnTo>
                    <a:pt x="1115" y="1233"/>
                  </a:lnTo>
                  <a:lnTo>
                    <a:pt x="1094" y="1245"/>
                  </a:lnTo>
                  <a:lnTo>
                    <a:pt x="1072" y="1256"/>
                  </a:lnTo>
                  <a:lnTo>
                    <a:pt x="1063" y="1261"/>
                  </a:lnTo>
                  <a:lnTo>
                    <a:pt x="1059" y="1264"/>
                  </a:lnTo>
                  <a:lnTo>
                    <a:pt x="1057" y="1265"/>
                  </a:lnTo>
                  <a:lnTo>
                    <a:pt x="1061" y="1264"/>
                  </a:lnTo>
                  <a:lnTo>
                    <a:pt x="1067" y="1263"/>
                  </a:lnTo>
                  <a:lnTo>
                    <a:pt x="1075" y="1261"/>
                  </a:lnTo>
                  <a:lnTo>
                    <a:pt x="1085" y="1257"/>
                  </a:lnTo>
                  <a:lnTo>
                    <a:pt x="1098" y="1253"/>
                  </a:lnTo>
                  <a:lnTo>
                    <a:pt x="1110" y="1248"/>
                  </a:lnTo>
                  <a:lnTo>
                    <a:pt x="1125" y="1243"/>
                  </a:lnTo>
                  <a:lnTo>
                    <a:pt x="1140" y="1239"/>
                  </a:lnTo>
                  <a:lnTo>
                    <a:pt x="1157" y="1233"/>
                  </a:lnTo>
                  <a:lnTo>
                    <a:pt x="1172" y="1229"/>
                  </a:lnTo>
                  <a:lnTo>
                    <a:pt x="1186" y="1224"/>
                  </a:lnTo>
                  <a:lnTo>
                    <a:pt x="1200" y="1219"/>
                  </a:lnTo>
                  <a:lnTo>
                    <a:pt x="1212" y="1216"/>
                  </a:lnTo>
                  <a:lnTo>
                    <a:pt x="1223" y="1212"/>
                  </a:lnTo>
                  <a:lnTo>
                    <a:pt x="1235" y="1210"/>
                  </a:lnTo>
                  <a:lnTo>
                    <a:pt x="1246" y="1207"/>
                  </a:lnTo>
                  <a:lnTo>
                    <a:pt x="1259" y="1203"/>
                  </a:lnTo>
                  <a:lnTo>
                    <a:pt x="1272" y="1200"/>
                  </a:lnTo>
                  <a:lnTo>
                    <a:pt x="1286" y="1196"/>
                  </a:lnTo>
                  <a:lnTo>
                    <a:pt x="1298" y="1193"/>
                  </a:lnTo>
                  <a:lnTo>
                    <a:pt x="1313" y="1189"/>
                  </a:lnTo>
                  <a:lnTo>
                    <a:pt x="1327" y="1185"/>
                  </a:lnTo>
                  <a:lnTo>
                    <a:pt x="1343" y="1180"/>
                  </a:lnTo>
                  <a:lnTo>
                    <a:pt x="1358" y="1176"/>
                  </a:lnTo>
                  <a:lnTo>
                    <a:pt x="1375" y="1171"/>
                  </a:lnTo>
                  <a:lnTo>
                    <a:pt x="1393" y="1166"/>
                  </a:lnTo>
                  <a:lnTo>
                    <a:pt x="1411" y="1161"/>
                  </a:lnTo>
                  <a:lnTo>
                    <a:pt x="1430" y="1155"/>
                  </a:lnTo>
                  <a:lnTo>
                    <a:pt x="1449" y="1149"/>
                  </a:lnTo>
                  <a:lnTo>
                    <a:pt x="1469" y="1143"/>
                  </a:lnTo>
                  <a:lnTo>
                    <a:pt x="1490" y="1136"/>
                  </a:lnTo>
                  <a:lnTo>
                    <a:pt x="1509" y="1131"/>
                  </a:lnTo>
                  <a:lnTo>
                    <a:pt x="1529" y="1124"/>
                  </a:lnTo>
                  <a:lnTo>
                    <a:pt x="1547" y="1118"/>
                  </a:lnTo>
                  <a:lnTo>
                    <a:pt x="1566" y="1111"/>
                  </a:lnTo>
                  <a:lnTo>
                    <a:pt x="1584" y="1105"/>
                  </a:lnTo>
                  <a:lnTo>
                    <a:pt x="1600" y="1098"/>
                  </a:lnTo>
                  <a:lnTo>
                    <a:pt x="1616" y="1092"/>
                  </a:lnTo>
                  <a:lnTo>
                    <a:pt x="1632" y="1085"/>
                  </a:lnTo>
                  <a:lnTo>
                    <a:pt x="1646" y="1077"/>
                  </a:lnTo>
                  <a:lnTo>
                    <a:pt x="1660" y="1069"/>
                  </a:lnTo>
                  <a:lnTo>
                    <a:pt x="1672" y="1060"/>
                  </a:lnTo>
                  <a:lnTo>
                    <a:pt x="1682" y="1051"/>
                  </a:lnTo>
                  <a:lnTo>
                    <a:pt x="1691" y="1042"/>
                  </a:lnTo>
                  <a:lnTo>
                    <a:pt x="1699" y="1033"/>
                  </a:lnTo>
                  <a:lnTo>
                    <a:pt x="1716" y="1012"/>
                  </a:lnTo>
                  <a:lnTo>
                    <a:pt x="1738" y="989"/>
                  </a:lnTo>
                  <a:lnTo>
                    <a:pt x="1764" y="967"/>
                  </a:lnTo>
                  <a:lnTo>
                    <a:pt x="1791" y="944"/>
                  </a:lnTo>
                  <a:lnTo>
                    <a:pt x="1818" y="923"/>
                  </a:lnTo>
                  <a:lnTo>
                    <a:pt x="1843" y="903"/>
                  </a:lnTo>
                  <a:lnTo>
                    <a:pt x="1864" y="884"/>
                  </a:lnTo>
                  <a:lnTo>
                    <a:pt x="1880" y="869"/>
                  </a:lnTo>
                  <a:lnTo>
                    <a:pt x="1894" y="854"/>
                  </a:lnTo>
                  <a:lnTo>
                    <a:pt x="1911" y="837"/>
                  </a:lnTo>
                  <a:lnTo>
                    <a:pt x="1928" y="819"/>
                  </a:lnTo>
                  <a:lnTo>
                    <a:pt x="1946" y="799"/>
                  </a:lnTo>
                  <a:lnTo>
                    <a:pt x="1961" y="778"/>
                  </a:lnTo>
                  <a:lnTo>
                    <a:pt x="1971" y="760"/>
                  </a:lnTo>
                  <a:lnTo>
                    <a:pt x="1977" y="742"/>
                  </a:lnTo>
                  <a:lnTo>
                    <a:pt x="1973" y="725"/>
                  </a:lnTo>
                  <a:lnTo>
                    <a:pt x="1961" y="694"/>
                  </a:lnTo>
                  <a:lnTo>
                    <a:pt x="1952" y="664"/>
                  </a:lnTo>
                  <a:lnTo>
                    <a:pt x="1947" y="641"/>
                  </a:lnTo>
                  <a:lnTo>
                    <a:pt x="1946" y="632"/>
                  </a:lnTo>
                  <a:lnTo>
                    <a:pt x="1947" y="630"/>
                  </a:lnTo>
                  <a:lnTo>
                    <a:pt x="1948" y="622"/>
                  </a:lnTo>
                  <a:lnTo>
                    <a:pt x="1948" y="610"/>
                  </a:lnTo>
                  <a:lnTo>
                    <a:pt x="1948" y="595"/>
                  </a:lnTo>
                  <a:lnTo>
                    <a:pt x="1945" y="577"/>
                  </a:lnTo>
                  <a:lnTo>
                    <a:pt x="1938" y="557"/>
                  </a:lnTo>
                  <a:lnTo>
                    <a:pt x="1927" y="536"/>
                  </a:lnTo>
                  <a:lnTo>
                    <a:pt x="1910" y="514"/>
                  </a:lnTo>
                  <a:lnTo>
                    <a:pt x="1897" y="501"/>
                  </a:lnTo>
                  <a:lnTo>
                    <a:pt x="1879" y="487"/>
                  </a:lnTo>
                  <a:lnTo>
                    <a:pt x="1856" y="471"/>
                  </a:lnTo>
                  <a:lnTo>
                    <a:pt x="1828" y="455"/>
                  </a:lnTo>
                  <a:lnTo>
                    <a:pt x="1798" y="438"/>
                  </a:lnTo>
                  <a:lnTo>
                    <a:pt x="1765" y="419"/>
                  </a:lnTo>
                  <a:lnTo>
                    <a:pt x="1729" y="401"/>
                  </a:lnTo>
                  <a:lnTo>
                    <a:pt x="1692" y="382"/>
                  </a:lnTo>
                  <a:lnTo>
                    <a:pt x="1654" y="364"/>
                  </a:lnTo>
                  <a:lnTo>
                    <a:pt x="1616" y="347"/>
                  </a:lnTo>
                  <a:lnTo>
                    <a:pt x="1578" y="332"/>
                  </a:lnTo>
                  <a:lnTo>
                    <a:pt x="1541" y="317"/>
                  </a:lnTo>
                  <a:lnTo>
                    <a:pt x="1507" y="304"/>
                  </a:lnTo>
                  <a:lnTo>
                    <a:pt x="1475" y="294"/>
                  </a:lnTo>
                  <a:lnTo>
                    <a:pt x="1445" y="286"/>
                  </a:lnTo>
                  <a:lnTo>
                    <a:pt x="1419" y="280"/>
                  </a:lnTo>
                  <a:lnTo>
                    <a:pt x="1397" y="275"/>
                  </a:lnTo>
                  <a:lnTo>
                    <a:pt x="1378" y="271"/>
                  </a:lnTo>
                  <a:lnTo>
                    <a:pt x="1360" y="265"/>
                  </a:lnTo>
                  <a:lnTo>
                    <a:pt x="1347" y="259"/>
                  </a:lnTo>
                  <a:lnTo>
                    <a:pt x="1334" y="252"/>
                  </a:lnTo>
                  <a:lnTo>
                    <a:pt x="1322" y="247"/>
                  </a:lnTo>
                  <a:lnTo>
                    <a:pt x="1313" y="240"/>
                  </a:lnTo>
                  <a:lnTo>
                    <a:pt x="1304" y="233"/>
                  </a:lnTo>
                  <a:lnTo>
                    <a:pt x="1296" y="227"/>
                  </a:lnTo>
                  <a:lnTo>
                    <a:pt x="1288" y="220"/>
                  </a:lnTo>
                  <a:lnTo>
                    <a:pt x="1279" y="216"/>
                  </a:lnTo>
                  <a:lnTo>
                    <a:pt x="1271" y="210"/>
                  </a:lnTo>
                  <a:lnTo>
                    <a:pt x="1261" y="206"/>
                  </a:lnTo>
                  <a:lnTo>
                    <a:pt x="1251" y="203"/>
                  </a:lnTo>
                  <a:lnTo>
                    <a:pt x="1239" y="202"/>
                  </a:lnTo>
                  <a:lnTo>
                    <a:pt x="1226" y="201"/>
                  </a:lnTo>
                  <a:lnTo>
                    <a:pt x="1211" y="201"/>
                  </a:lnTo>
                  <a:lnTo>
                    <a:pt x="1197" y="201"/>
                  </a:lnTo>
                  <a:lnTo>
                    <a:pt x="1182" y="202"/>
                  </a:lnTo>
                  <a:lnTo>
                    <a:pt x="1166" y="203"/>
                  </a:lnTo>
                  <a:lnTo>
                    <a:pt x="1151" y="203"/>
                  </a:lnTo>
                  <a:lnTo>
                    <a:pt x="1135" y="204"/>
                  </a:lnTo>
                  <a:lnTo>
                    <a:pt x="1119" y="205"/>
                  </a:lnTo>
                  <a:lnTo>
                    <a:pt x="1101" y="205"/>
                  </a:lnTo>
                  <a:lnTo>
                    <a:pt x="1084" y="206"/>
                  </a:lnTo>
                  <a:lnTo>
                    <a:pt x="1066" y="206"/>
                  </a:lnTo>
                  <a:lnTo>
                    <a:pt x="1047" y="206"/>
                  </a:lnTo>
                  <a:lnTo>
                    <a:pt x="1029" y="206"/>
                  </a:lnTo>
                  <a:lnTo>
                    <a:pt x="1008" y="205"/>
                  </a:lnTo>
                  <a:lnTo>
                    <a:pt x="987" y="204"/>
                  </a:lnTo>
                  <a:lnTo>
                    <a:pt x="965" y="203"/>
                  </a:lnTo>
                  <a:lnTo>
                    <a:pt x="943" y="201"/>
                  </a:lnTo>
                  <a:lnTo>
                    <a:pt x="920" y="197"/>
                  </a:lnTo>
                  <a:lnTo>
                    <a:pt x="898" y="194"/>
                  </a:lnTo>
                  <a:lnTo>
                    <a:pt x="878" y="190"/>
                  </a:lnTo>
                  <a:lnTo>
                    <a:pt x="858" y="186"/>
                  </a:lnTo>
                  <a:lnTo>
                    <a:pt x="839" y="181"/>
                  </a:lnTo>
                  <a:lnTo>
                    <a:pt x="820" y="175"/>
                  </a:lnTo>
                  <a:lnTo>
                    <a:pt x="803" y="171"/>
                  </a:lnTo>
                  <a:lnTo>
                    <a:pt x="786" y="165"/>
                  </a:lnTo>
                  <a:lnTo>
                    <a:pt x="769" y="160"/>
                  </a:lnTo>
                  <a:lnTo>
                    <a:pt x="754" y="155"/>
                  </a:lnTo>
                  <a:lnTo>
                    <a:pt x="741" y="150"/>
                  </a:lnTo>
                  <a:lnTo>
                    <a:pt x="727" y="144"/>
                  </a:lnTo>
                  <a:lnTo>
                    <a:pt x="715" y="141"/>
                  </a:lnTo>
                  <a:lnTo>
                    <a:pt x="704" y="136"/>
                  </a:lnTo>
                  <a:lnTo>
                    <a:pt x="692" y="133"/>
                  </a:lnTo>
                  <a:lnTo>
                    <a:pt x="683" y="130"/>
                  </a:lnTo>
                  <a:lnTo>
                    <a:pt x="661" y="125"/>
                  </a:lnTo>
                  <a:lnTo>
                    <a:pt x="633" y="117"/>
                  </a:lnTo>
                  <a:lnTo>
                    <a:pt x="603" y="108"/>
                  </a:lnTo>
                  <a:lnTo>
                    <a:pt x="574" y="99"/>
                  </a:lnTo>
                  <a:lnTo>
                    <a:pt x="546" y="92"/>
                  </a:lnTo>
                  <a:lnTo>
                    <a:pt x="523" y="85"/>
                  </a:lnTo>
                  <a:lnTo>
                    <a:pt x="508" y="81"/>
                  </a:lnTo>
                  <a:lnTo>
                    <a:pt x="502" y="8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9" name="Freeform 92"/>
            <p:cNvSpPr>
              <a:spLocks/>
            </p:cNvSpPr>
            <p:nvPr/>
          </p:nvSpPr>
          <p:spPr bwMode="auto">
            <a:xfrm>
              <a:off x="6842125" y="3048000"/>
              <a:ext cx="1528762" cy="869950"/>
            </a:xfrm>
            <a:custGeom>
              <a:avLst/>
              <a:gdLst>
                <a:gd name="T0" fmla="*/ 300 w 1928"/>
                <a:gd name="T1" fmla="*/ 34 h 1094"/>
                <a:gd name="T2" fmla="*/ 345 w 1928"/>
                <a:gd name="T3" fmla="*/ 8 h 1094"/>
                <a:gd name="T4" fmla="*/ 397 w 1928"/>
                <a:gd name="T5" fmla="*/ 0 h 1094"/>
                <a:gd name="T6" fmla="*/ 437 w 1928"/>
                <a:gd name="T7" fmla="*/ 10 h 1094"/>
                <a:gd name="T8" fmla="*/ 476 w 1928"/>
                <a:gd name="T9" fmla="*/ 41 h 1094"/>
                <a:gd name="T10" fmla="*/ 518 w 1928"/>
                <a:gd name="T11" fmla="*/ 77 h 1094"/>
                <a:gd name="T12" fmla="*/ 689 w 1928"/>
                <a:gd name="T13" fmla="*/ 135 h 1094"/>
                <a:gd name="T14" fmla="*/ 874 w 1928"/>
                <a:gd name="T15" fmla="*/ 179 h 1094"/>
                <a:gd name="T16" fmla="*/ 1036 w 1928"/>
                <a:gd name="T17" fmla="*/ 198 h 1094"/>
                <a:gd name="T18" fmla="*/ 1181 w 1928"/>
                <a:gd name="T19" fmla="*/ 196 h 1094"/>
                <a:gd name="T20" fmla="*/ 1242 w 1928"/>
                <a:gd name="T21" fmla="*/ 199 h 1094"/>
                <a:gd name="T22" fmla="*/ 1292 w 1928"/>
                <a:gd name="T23" fmla="*/ 217 h 1094"/>
                <a:gd name="T24" fmla="*/ 1354 w 1928"/>
                <a:gd name="T25" fmla="*/ 244 h 1094"/>
                <a:gd name="T26" fmla="*/ 1424 w 1928"/>
                <a:gd name="T27" fmla="*/ 271 h 1094"/>
                <a:gd name="T28" fmla="*/ 1494 w 1928"/>
                <a:gd name="T29" fmla="*/ 294 h 1094"/>
                <a:gd name="T30" fmla="*/ 1562 w 1928"/>
                <a:gd name="T31" fmla="*/ 318 h 1094"/>
                <a:gd name="T32" fmla="*/ 1631 w 1928"/>
                <a:gd name="T33" fmla="*/ 346 h 1094"/>
                <a:gd name="T34" fmla="*/ 1699 w 1928"/>
                <a:gd name="T35" fmla="*/ 377 h 1094"/>
                <a:gd name="T36" fmla="*/ 1772 w 1928"/>
                <a:gd name="T37" fmla="*/ 420 h 1094"/>
                <a:gd name="T38" fmla="*/ 1839 w 1928"/>
                <a:gd name="T39" fmla="*/ 470 h 1094"/>
                <a:gd name="T40" fmla="*/ 1889 w 1928"/>
                <a:gd name="T41" fmla="*/ 528 h 1094"/>
                <a:gd name="T42" fmla="*/ 1920 w 1928"/>
                <a:gd name="T43" fmla="*/ 594 h 1094"/>
                <a:gd name="T44" fmla="*/ 1928 w 1928"/>
                <a:gd name="T45" fmla="*/ 660 h 1094"/>
                <a:gd name="T46" fmla="*/ 1914 w 1928"/>
                <a:gd name="T47" fmla="*/ 727 h 1094"/>
                <a:gd name="T48" fmla="*/ 1868 w 1928"/>
                <a:gd name="T49" fmla="*/ 804 h 1094"/>
                <a:gd name="T50" fmla="*/ 1782 w 1928"/>
                <a:gd name="T51" fmla="*/ 894 h 1094"/>
                <a:gd name="T52" fmla="*/ 1662 w 1928"/>
                <a:gd name="T53" fmla="*/ 979 h 1094"/>
                <a:gd name="T54" fmla="*/ 1520 w 1928"/>
                <a:gd name="T55" fmla="*/ 1048 h 1094"/>
                <a:gd name="T56" fmla="*/ 1365 w 1928"/>
                <a:gd name="T57" fmla="*/ 1089 h 1094"/>
                <a:gd name="T58" fmla="*/ 1282 w 1928"/>
                <a:gd name="T59" fmla="*/ 1094 h 1094"/>
                <a:gd name="T60" fmla="*/ 1225 w 1928"/>
                <a:gd name="T61" fmla="*/ 1091 h 1094"/>
                <a:gd name="T62" fmla="*/ 1167 w 1928"/>
                <a:gd name="T63" fmla="*/ 1079 h 1094"/>
                <a:gd name="T64" fmla="*/ 1111 w 1928"/>
                <a:gd name="T65" fmla="*/ 1063 h 1094"/>
                <a:gd name="T66" fmla="*/ 1063 w 1928"/>
                <a:gd name="T67" fmla="*/ 1034 h 1094"/>
                <a:gd name="T68" fmla="*/ 1027 w 1928"/>
                <a:gd name="T69" fmla="*/ 984 h 1094"/>
                <a:gd name="T70" fmla="*/ 1010 w 1928"/>
                <a:gd name="T71" fmla="*/ 914 h 1094"/>
                <a:gd name="T72" fmla="*/ 1028 w 1928"/>
                <a:gd name="T73" fmla="*/ 834 h 1094"/>
                <a:gd name="T74" fmla="*/ 1023 w 1928"/>
                <a:gd name="T75" fmla="*/ 807 h 1094"/>
                <a:gd name="T76" fmla="*/ 961 w 1928"/>
                <a:gd name="T77" fmla="*/ 792 h 1094"/>
                <a:gd name="T78" fmla="*/ 875 w 1928"/>
                <a:gd name="T79" fmla="*/ 775 h 1094"/>
                <a:gd name="T80" fmla="*/ 795 w 1928"/>
                <a:gd name="T81" fmla="*/ 759 h 1094"/>
                <a:gd name="T82" fmla="*/ 770 w 1928"/>
                <a:gd name="T83" fmla="*/ 770 h 1094"/>
                <a:gd name="T84" fmla="*/ 723 w 1928"/>
                <a:gd name="T85" fmla="*/ 794 h 1094"/>
                <a:gd name="T86" fmla="*/ 636 w 1928"/>
                <a:gd name="T87" fmla="*/ 779 h 1094"/>
                <a:gd name="T88" fmla="*/ 586 w 1928"/>
                <a:gd name="T89" fmla="*/ 741 h 1094"/>
                <a:gd name="T90" fmla="*/ 556 w 1928"/>
                <a:gd name="T91" fmla="*/ 688 h 1094"/>
                <a:gd name="T92" fmla="*/ 525 w 1928"/>
                <a:gd name="T93" fmla="*/ 626 h 1094"/>
                <a:gd name="T94" fmla="*/ 491 w 1928"/>
                <a:gd name="T95" fmla="*/ 586 h 1094"/>
                <a:gd name="T96" fmla="*/ 449 w 1928"/>
                <a:gd name="T97" fmla="*/ 553 h 1094"/>
                <a:gd name="T98" fmla="*/ 390 w 1928"/>
                <a:gd name="T99" fmla="*/ 519 h 1094"/>
                <a:gd name="T100" fmla="*/ 331 w 1928"/>
                <a:gd name="T101" fmla="*/ 477 h 1094"/>
                <a:gd name="T102" fmla="*/ 269 w 1928"/>
                <a:gd name="T103" fmla="*/ 431 h 1094"/>
                <a:gd name="T104" fmla="*/ 203 w 1928"/>
                <a:gd name="T105" fmla="*/ 384 h 1094"/>
                <a:gd name="T106" fmla="*/ 126 w 1928"/>
                <a:gd name="T107" fmla="*/ 328 h 1094"/>
                <a:gd name="T108" fmla="*/ 58 w 1928"/>
                <a:gd name="T109" fmla="*/ 272 h 1094"/>
                <a:gd name="T110" fmla="*/ 14 w 1928"/>
                <a:gd name="T111" fmla="*/ 219 h 1094"/>
                <a:gd name="T112" fmla="*/ 1 w 1928"/>
                <a:gd name="T113" fmla="*/ 171 h 1094"/>
                <a:gd name="T114" fmla="*/ 38 w 1928"/>
                <a:gd name="T115" fmla="*/ 107 h 1094"/>
                <a:gd name="T116" fmla="*/ 107 w 1928"/>
                <a:gd name="T117" fmla="*/ 78 h 1094"/>
                <a:gd name="T118" fmla="*/ 174 w 1928"/>
                <a:gd name="T119" fmla="*/ 68 h 1094"/>
                <a:gd name="T120" fmla="*/ 247 w 1928"/>
                <a:gd name="T121" fmla="*/ 55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28" h="1094">
                  <a:moveTo>
                    <a:pt x="268" y="50"/>
                  </a:moveTo>
                  <a:lnTo>
                    <a:pt x="278" y="47"/>
                  </a:lnTo>
                  <a:lnTo>
                    <a:pt x="290" y="41"/>
                  </a:lnTo>
                  <a:lnTo>
                    <a:pt x="300" y="34"/>
                  </a:lnTo>
                  <a:lnTo>
                    <a:pt x="311" y="27"/>
                  </a:lnTo>
                  <a:lnTo>
                    <a:pt x="323" y="19"/>
                  </a:lnTo>
                  <a:lnTo>
                    <a:pt x="334" y="13"/>
                  </a:lnTo>
                  <a:lnTo>
                    <a:pt x="345" y="8"/>
                  </a:lnTo>
                  <a:lnTo>
                    <a:pt x="356" y="4"/>
                  </a:lnTo>
                  <a:lnTo>
                    <a:pt x="371" y="1"/>
                  </a:lnTo>
                  <a:lnTo>
                    <a:pt x="385" y="0"/>
                  </a:lnTo>
                  <a:lnTo>
                    <a:pt x="397" y="0"/>
                  </a:lnTo>
                  <a:lnTo>
                    <a:pt x="408" y="1"/>
                  </a:lnTo>
                  <a:lnTo>
                    <a:pt x="419" y="3"/>
                  </a:lnTo>
                  <a:lnTo>
                    <a:pt x="428" y="6"/>
                  </a:lnTo>
                  <a:lnTo>
                    <a:pt x="437" y="10"/>
                  </a:lnTo>
                  <a:lnTo>
                    <a:pt x="445" y="15"/>
                  </a:lnTo>
                  <a:lnTo>
                    <a:pt x="457" y="23"/>
                  </a:lnTo>
                  <a:lnTo>
                    <a:pt x="466" y="32"/>
                  </a:lnTo>
                  <a:lnTo>
                    <a:pt x="476" y="41"/>
                  </a:lnTo>
                  <a:lnTo>
                    <a:pt x="485" y="50"/>
                  </a:lnTo>
                  <a:lnTo>
                    <a:pt x="496" y="61"/>
                  </a:lnTo>
                  <a:lnTo>
                    <a:pt x="506" y="69"/>
                  </a:lnTo>
                  <a:lnTo>
                    <a:pt x="518" y="77"/>
                  </a:lnTo>
                  <a:lnTo>
                    <a:pt x="530" y="82"/>
                  </a:lnTo>
                  <a:lnTo>
                    <a:pt x="586" y="102"/>
                  </a:lnTo>
                  <a:lnTo>
                    <a:pt x="639" y="120"/>
                  </a:lnTo>
                  <a:lnTo>
                    <a:pt x="689" y="135"/>
                  </a:lnTo>
                  <a:lnTo>
                    <a:pt x="738" y="149"/>
                  </a:lnTo>
                  <a:lnTo>
                    <a:pt x="785" y="161"/>
                  </a:lnTo>
                  <a:lnTo>
                    <a:pt x="831" y="171"/>
                  </a:lnTo>
                  <a:lnTo>
                    <a:pt x="874" y="179"/>
                  </a:lnTo>
                  <a:lnTo>
                    <a:pt x="916" y="186"/>
                  </a:lnTo>
                  <a:lnTo>
                    <a:pt x="958" y="191"/>
                  </a:lnTo>
                  <a:lnTo>
                    <a:pt x="997" y="194"/>
                  </a:lnTo>
                  <a:lnTo>
                    <a:pt x="1036" y="198"/>
                  </a:lnTo>
                  <a:lnTo>
                    <a:pt x="1073" y="199"/>
                  </a:lnTo>
                  <a:lnTo>
                    <a:pt x="1110" y="199"/>
                  </a:lnTo>
                  <a:lnTo>
                    <a:pt x="1147" y="198"/>
                  </a:lnTo>
                  <a:lnTo>
                    <a:pt x="1181" y="196"/>
                  </a:lnTo>
                  <a:lnTo>
                    <a:pt x="1217" y="194"/>
                  </a:lnTo>
                  <a:lnTo>
                    <a:pt x="1224" y="194"/>
                  </a:lnTo>
                  <a:lnTo>
                    <a:pt x="1233" y="195"/>
                  </a:lnTo>
                  <a:lnTo>
                    <a:pt x="1242" y="199"/>
                  </a:lnTo>
                  <a:lnTo>
                    <a:pt x="1253" y="202"/>
                  </a:lnTo>
                  <a:lnTo>
                    <a:pt x="1265" y="206"/>
                  </a:lnTo>
                  <a:lnTo>
                    <a:pt x="1278" y="211"/>
                  </a:lnTo>
                  <a:lnTo>
                    <a:pt x="1292" y="217"/>
                  </a:lnTo>
                  <a:lnTo>
                    <a:pt x="1307" y="223"/>
                  </a:lnTo>
                  <a:lnTo>
                    <a:pt x="1322" y="230"/>
                  </a:lnTo>
                  <a:lnTo>
                    <a:pt x="1338" y="237"/>
                  </a:lnTo>
                  <a:lnTo>
                    <a:pt x="1354" y="244"/>
                  </a:lnTo>
                  <a:lnTo>
                    <a:pt x="1371" y="251"/>
                  </a:lnTo>
                  <a:lnTo>
                    <a:pt x="1389" y="257"/>
                  </a:lnTo>
                  <a:lnTo>
                    <a:pt x="1407" y="264"/>
                  </a:lnTo>
                  <a:lnTo>
                    <a:pt x="1424" y="271"/>
                  </a:lnTo>
                  <a:lnTo>
                    <a:pt x="1443" y="277"/>
                  </a:lnTo>
                  <a:lnTo>
                    <a:pt x="1459" y="283"/>
                  </a:lnTo>
                  <a:lnTo>
                    <a:pt x="1476" y="289"/>
                  </a:lnTo>
                  <a:lnTo>
                    <a:pt x="1494" y="294"/>
                  </a:lnTo>
                  <a:lnTo>
                    <a:pt x="1510" y="300"/>
                  </a:lnTo>
                  <a:lnTo>
                    <a:pt x="1527" y="306"/>
                  </a:lnTo>
                  <a:lnTo>
                    <a:pt x="1544" y="312"/>
                  </a:lnTo>
                  <a:lnTo>
                    <a:pt x="1562" y="318"/>
                  </a:lnTo>
                  <a:lnTo>
                    <a:pt x="1579" y="325"/>
                  </a:lnTo>
                  <a:lnTo>
                    <a:pt x="1596" y="332"/>
                  </a:lnTo>
                  <a:lnTo>
                    <a:pt x="1613" y="339"/>
                  </a:lnTo>
                  <a:lnTo>
                    <a:pt x="1631" y="346"/>
                  </a:lnTo>
                  <a:lnTo>
                    <a:pt x="1648" y="353"/>
                  </a:lnTo>
                  <a:lnTo>
                    <a:pt x="1665" y="361"/>
                  </a:lnTo>
                  <a:lnTo>
                    <a:pt x="1681" y="369"/>
                  </a:lnTo>
                  <a:lnTo>
                    <a:pt x="1699" y="377"/>
                  </a:lnTo>
                  <a:lnTo>
                    <a:pt x="1715" y="385"/>
                  </a:lnTo>
                  <a:lnTo>
                    <a:pt x="1734" y="397"/>
                  </a:lnTo>
                  <a:lnTo>
                    <a:pt x="1754" y="407"/>
                  </a:lnTo>
                  <a:lnTo>
                    <a:pt x="1772" y="420"/>
                  </a:lnTo>
                  <a:lnTo>
                    <a:pt x="1791" y="431"/>
                  </a:lnTo>
                  <a:lnTo>
                    <a:pt x="1807" y="444"/>
                  </a:lnTo>
                  <a:lnTo>
                    <a:pt x="1823" y="457"/>
                  </a:lnTo>
                  <a:lnTo>
                    <a:pt x="1839" y="470"/>
                  </a:lnTo>
                  <a:lnTo>
                    <a:pt x="1853" y="484"/>
                  </a:lnTo>
                  <a:lnTo>
                    <a:pt x="1866" y="498"/>
                  </a:lnTo>
                  <a:lnTo>
                    <a:pt x="1878" y="513"/>
                  </a:lnTo>
                  <a:lnTo>
                    <a:pt x="1889" y="528"/>
                  </a:lnTo>
                  <a:lnTo>
                    <a:pt x="1899" y="544"/>
                  </a:lnTo>
                  <a:lnTo>
                    <a:pt x="1907" y="560"/>
                  </a:lnTo>
                  <a:lnTo>
                    <a:pt x="1914" y="576"/>
                  </a:lnTo>
                  <a:lnTo>
                    <a:pt x="1920" y="594"/>
                  </a:lnTo>
                  <a:lnTo>
                    <a:pt x="1924" y="611"/>
                  </a:lnTo>
                  <a:lnTo>
                    <a:pt x="1927" y="627"/>
                  </a:lnTo>
                  <a:lnTo>
                    <a:pt x="1928" y="643"/>
                  </a:lnTo>
                  <a:lnTo>
                    <a:pt x="1928" y="660"/>
                  </a:lnTo>
                  <a:lnTo>
                    <a:pt x="1928" y="678"/>
                  </a:lnTo>
                  <a:lnTo>
                    <a:pt x="1926" y="693"/>
                  </a:lnTo>
                  <a:lnTo>
                    <a:pt x="1921" y="710"/>
                  </a:lnTo>
                  <a:lnTo>
                    <a:pt x="1914" y="727"/>
                  </a:lnTo>
                  <a:lnTo>
                    <a:pt x="1906" y="746"/>
                  </a:lnTo>
                  <a:lnTo>
                    <a:pt x="1895" y="764"/>
                  </a:lnTo>
                  <a:lnTo>
                    <a:pt x="1882" y="785"/>
                  </a:lnTo>
                  <a:lnTo>
                    <a:pt x="1868" y="804"/>
                  </a:lnTo>
                  <a:lnTo>
                    <a:pt x="1851" y="825"/>
                  </a:lnTo>
                  <a:lnTo>
                    <a:pt x="1830" y="848"/>
                  </a:lnTo>
                  <a:lnTo>
                    <a:pt x="1807" y="871"/>
                  </a:lnTo>
                  <a:lnTo>
                    <a:pt x="1782" y="894"/>
                  </a:lnTo>
                  <a:lnTo>
                    <a:pt x="1755" y="916"/>
                  </a:lnTo>
                  <a:lnTo>
                    <a:pt x="1725" y="938"/>
                  </a:lnTo>
                  <a:lnTo>
                    <a:pt x="1694" y="960"/>
                  </a:lnTo>
                  <a:lnTo>
                    <a:pt x="1662" y="979"/>
                  </a:lnTo>
                  <a:lnTo>
                    <a:pt x="1628" y="999"/>
                  </a:lnTo>
                  <a:lnTo>
                    <a:pt x="1593" y="1017"/>
                  </a:lnTo>
                  <a:lnTo>
                    <a:pt x="1557" y="1033"/>
                  </a:lnTo>
                  <a:lnTo>
                    <a:pt x="1520" y="1048"/>
                  </a:lnTo>
                  <a:lnTo>
                    <a:pt x="1482" y="1062"/>
                  </a:lnTo>
                  <a:lnTo>
                    <a:pt x="1443" y="1072"/>
                  </a:lnTo>
                  <a:lnTo>
                    <a:pt x="1404" y="1082"/>
                  </a:lnTo>
                  <a:lnTo>
                    <a:pt x="1365" y="1089"/>
                  </a:lnTo>
                  <a:lnTo>
                    <a:pt x="1325" y="1093"/>
                  </a:lnTo>
                  <a:lnTo>
                    <a:pt x="1310" y="1094"/>
                  </a:lnTo>
                  <a:lnTo>
                    <a:pt x="1297" y="1094"/>
                  </a:lnTo>
                  <a:lnTo>
                    <a:pt x="1282" y="1094"/>
                  </a:lnTo>
                  <a:lnTo>
                    <a:pt x="1268" y="1094"/>
                  </a:lnTo>
                  <a:lnTo>
                    <a:pt x="1253" y="1093"/>
                  </a:lnTo>
                  <a:lnTo>
                    <a:pt x="1239" y="1092"/>
                  </a:lnTo>
                  <a:lnTo>
                    <a:pt x="1225" y="1091"/>
                  </a:lnTo>
                  <a:lnTo>
                    <a:pt x="1210" y="1089"/>
                  </a:lnTo>
                  <a:lnTo>
                    <a:pt x="1196" y="1086"/>
                  </a:lnTo>
                  <a:lnTo>
                    <a:pt x="1182" y="1083"/>
                  </a:lnTo>
                  <a:lnTo>
                    <a:pt x="1167" y="1079"/>
                  </a:lnTo>
                  <a:lnTo>
                    <a:pt x="1154" y="1076"/>
                  </a:lnTo>
                  <a:lnTo>
                    <a:pt x="1140" y="1072"/>
                  </a:lnTo>
                  <a:lnTo>
                    <a:pt x="1125" y="1068"/>
                  </a:lnTo>
                  <a:lnTo>
                    <a:pt x="1111" y="1063"/>
                  </a:lnTo>
                  <a:lnTo>
                    <a:pt x="1097" y="1057"/>
                  </a:lnTo>
                  <a:lnTo>
                    <a:pt x="1085" y="1052"/>
                  </a:lnTo>
                  <a:lnTo>
                    <a:pt x="1073" y="1044"/>
                  </a:lnTo>
                  <a:lnTo>
                    <a:pt x="1063" y="1034"/>
                  </a:lnTo>
                  <a:lnTo>
                    <a:pt x="1052" y="1024"/>
                  </a:lnTo>
                  <a:lnTo>
                    <a:pt x="1043" y="1011"/>
                  </a:lnTo>
                  <a:lnTo>
                    <a:pt x="1034" y="999"/>
                  </a:lnTo>
                  <a:lnTo>
                    <a:pt x="1027" y="984"/>
                  </a:lnTo>
                  <a:lnTo>
                    <a:pt x="1020" y="969"/>
                  </a:lnTo>
                  <a:lnTo>
                    <a:pt x="1014" y="950"/>
                  </a:lnTo>
                  <a:lnTo>
                    <a:pt x="1011" y="932"/>
                  </a:lnTo>
                  <a:lnTo>
                    <a:pt x="1010" y="914"/>
                  </a:lnTo>
                  <a:lnTo>
                    <a:pt x="1011" y="894"/>
                  </a:lnTo>
                  <a:lnTo>
                    <a:pt x="1014" y="874"/>
                  </a:lnTo>
                  <a:lnTo>
                    <a:pt x="1020" y="855"/>
                  </a:lnTo>
                  <a:lnTo>
                    <a:pt x="1028" y="834"/>
                  </a:lnTo>
                  <a:lnTo>
                    <a:pt x="1038" y="815"/>
                  </a:lnTo>
                  <a:lnTo>
                    <a:pt x="1037" y="812"/>
                  </a:lnTo>
                  <a:lnTo>
                    <a:pt x="1033" y="809"/>
                  </a:lnTo>
                  <a:lnTo>
                    <a:pt x="1023" y="807"/>
                  </a:lnTo>
                  <a:lnTo>
                    <a:pt x="1012" y="803"/>
                  </a:lnTo>
                  <a:lnTo>
                    <a:pt x="997" y="800"/>
                  </a:lnTo>
                  <a:lnTo>
                    <a:pt x="980" y="795"/>
                  </a:lnTo>
                  <a:lnTo>
                    <a:pt x="961" y="792"/>
                  </a:lnTo>
                  <a:lnTo>
                    <a:pt x="941" y="787"/>
                  </a:lnTo>
                  <a:lnTo>
                    <a:pt x="919" y="784"/>
                  </a:lnTo>
                  <a:lnTo>
                    <a:pt x="897" y="779"/>
                  </a:lnTo>
                  <a:lnTo>
                    <a:pt x="875" y="775"/>
                  </a:lnTo>
                  <a:lnTo>
                    <a:pt x="853" y="771"/>
                  </a:lnTo>
                  <a:lnTo>
                    <a:pt x="832" y="767"/>
                  </a:lnTo>
                  <a:lnTo>
                    <a:pt x="814" y="763"/>
                  </a:lnTo>
                  <a:lnTo>
                    <a:pt x="795" y="759"/>
                  </a:lnTo>
                  <a:lnTo>
                    <a:pt x="780" y="756"/>
                  </a:lnTo>
                  <a:lnTo>
                    <a:pt x="778" y="758"/>
                  </a:lnTo>
                  <a:lnTo>
                    <a:pt x="775" y="763"/>
                  </a:lnTo>
                  <a:lnTo>
                    <a:pt x="770" y="770"/>
                  </a:lnTo>
                  <a:lnTo>
                    <a:pt x="762" y="777"/>
                  </a:lnTo>
                  <a:lnTo>
                    <a:pt x="753" y="785"/>
                  </a:lnTo>
                  <a:lnTo>
                    <a:pt x="739" y="790"/>
                  </a:lnTo>
                  <a:lnTo>
                    <a:pt x="723" y="794"/>
                  </a:lnTo>
                  <a:lnTo>
                    <a:pt x="702" y="794"/>
                  </a:lnTo>
                  <a:lnTo>
                    <a:pt x="677" y="790"/>
                  </a:lnTo>
                  <a:lnTo>
                    <a:pt x="655" y="786"/>
                  </a:lnTo>
                  <a:lnTo>
                    <a:pt x="636" y="779"/>
                  </a:lnTo>
                  <a:lnTo>
                    <a:pt x="620" y="771"/>
                  </a:lnTo>
                  <a:lnTo>
                    <a:pt x="606" y="762"/>
                  </a:lnTo>
                  <a:lnTo>
                    <a:pt x="595" y="752"/>
                  </a:lnTo>
                  <a:lnTo>
                    <a:pt x="586" y="741"/>
                  </a:lnTo>
                  <a:lnTo>
                    <a:pt x="576" y="729"/>
                  </a:lnTo>
                  <a:lnTo>
                    <a:pt x="570" y="716"/>
                  </a:lnTo>
                  <a:lnTo>
                    <a:pt x="563" y="703"/>
                  </a:lnTo>
                  <a:lnTo>
                    <a:pt x="556" y="688"/>
                  </a:lnTo>
                  <a:lnTo>
                    <a:pt x="549" y="673"/>
                  </a:lnTo>
                  <a:lnTo>
                    <a:pt x="542" y="658"/>
                  </a:lnTo>
                  <a:lnTo>
                    <a:pt x="534" y="642"/>
                  </a:lnTo>
                  <a:lnTo>
                    <a:pt x="525" y="626"/>
                  </a:lnTo>
                  <a:lnTo>
                    <a:pt x="513" y="610"/>
                  </a:lnTo>
                  <a:lnTo>
                    <a:pt x="506" y="602"/>
                  </a:lnTo>
                  <a:lnTo>
                    <a:pt x="499" y="594"/>
                  </a:lnTo>
                  <a:lnTo>
                    <a:pt x="491" y="586"/>
                  </a:lnTo>
                  <a:lnTo>
                    <a:pt x="483" y="577"/>
                  </a:lnTo>
                  <a:lnTo>
                    <a:pt x="473" y="569"/>
                  </a:lnTo>
                  <a:lnTo>
                    <a:pt x="461" y="561"/>
                  </a:lnTo>
                  <a:lnTo>
                    <a:pt x="449" y="553"/>
                  </a:lnTo>
                  <a:lnTo>
                    <a:pt x="435" y="545"/>
                  </a:lnTo>
                  <a:lnTo>
                    <a:pt x="420" y="537"/>
                  </a:lnTo>
                  <a:lnTo>
                    <a:pt x="405" y="528"/>
                  </a:lnTo>
                  <a:lnTo>
                    <a:pt x="390" y="519"/>
                  </a:lnTo>
                  <a:lnTo>
                    <a:pt x="376" y="508"/>
                  </a:lnTo>
                  <a:lnTo>
                    <a:pt x="361" y="498"/>
                  </a:lnTo>
                  <a:lnTo>
                    <a:pt x="346" y="488"/>
                  </a:lnTo>
                  <a:lnTo>
                    <a:pt x="331" y="477"/>
                  </a:lnTo>
                  <a:lnTo>
                    <a:pt x="316" y="466"/>
                  </a:lnTo>
                  <a:lnTo>
                    <a:pt x="300" y="454"/>
                  </a:lnTo>
                  <a:lnTo>
                    <a:pt x="285" y="443"/>
                  </a:lnTo>
                  <a:lnTo>
                    <a:pt x="269" y="431"/>
                  </a:lnTo>
                  <a:lnTo>
                    <a:pt x="253" y="420"/>
                  </a:lnTo>
                  <a:lnTo>
                    <a:pt x="237" y="407"/>
                  </a:lnTo>
                  <a:lnTo>
                    <a:pt x="220" y="396"/>
                  </a:lnTo>
                  <a:lnTo>
                    <a:pt x="203" y="384"/>
                  </a:lnTo>
                  <a:lnTo>
                    <a:pt x="186" y="371"/>
                  </a:lnTo>
                  <a:lnTo>
                    <a:pt x="165" y="356"/>
                  </a:lnTo>
                  <a:lnTo>
                    <a:pt x="146" y="343"/>
                  </a:lnTo>
                  <a:lnTo>
                    <a:pt x="126" y="328"/>
                  </a:lnTo>
                  <a:lnTo>
                    <a:pt x="107" y="314"/>
                  </a:lnTo>
                  <a:lnTo>
                    <a:pt x="90" y="300"/>
                  </a:lnTo>
                  <a:lnTo>
                    <a:pt x="73" y="286"/>
                  </a:lnTo>
                  <a:lnTo>
                    <a:pt x="58" y="272"/>
                  </a:lnTo>
                  <a:lnTo>
                    <a:pt x="45" y="259"/>
                  </a:lnTo>
                  <a:lnTo>
                    <a:pt x="33" y="245"/>
                  </a:lnTo>
                  <a:lnTo>
                    <a:pt x="22" y="232"/>
                  </a:lnTo>
                  <a:lnTo>
                    <a:pt x="14" y="219"/>
                  </a:lnTo>
                  <a:lnTo>
                    <a:pt x="7" y="207"/>
                  </a:lnTo>
                  <a:lnTo>
                    <a:pt x="3" y="194"/>
                  </a:lnTo>
                  <a:lnTo>
                    <a:pt x="0" y="183"/>
                  </a:lnTo>
                  <a:lnTo>
                    <a:pt x="1" y="171"/>
                  </a:lnTo>
                  <a:lnTo>
                    <a:pt x="4" y="161"/>
                  </a:lnTo>
                  <a:lnTo>
                    <a:pt x="14" y="138"/>
                  </a:lnTo>
                  <a:lnTo>
                    <a:pt x="26" y="120"/>
                  </a:lnTo>
                  <a:lnTo>
                    <a:pt x="38" y="107"/>
                  </a:lnTo>
                  <a:lnTo>
                    <a:pt x="53" y="95"/>
                  </a:lnTo>
                  <a:lnTo>
                    <a:pt x="69" y="88"/>
                  </a:lnTo>
                  <a:lnTo>
                    <a:pt x="88" y="82"/>
                  </a:lnTo>
                  <a:lnTo>
                    <a:pt x="107" y="78"/>
                  </a:lnTo>
                  <a:lnTo>
                    <a:pt x="129" y="74"/>
                  </a:lnTo>
                  <a:lnTo>
                    <a:pt x="143" y="72"/>
                  </a:lnTo>
                  <a:lnTo>
                    <a:pt x="159" y="70"/>
                  </a:lnTo>
                  <a:lnTo>
                    <a:pt x="174" y="68"/>
                  </a:lnTo>
                  <a:lnTo>
                    <a:pt x="192" y="65"/>
                  </a:lnTo>
                  <a:lnTo>
                    <a:pt x="209" y="62"/>
                  </a:lnTo>
                  <a:lnTo>
                    <a:pt x="228" y="58"/>
                  </a:lnTo>
                  <a:lnTo>
                    <a:pt x="247" y="55"/>
                  </a:lnTo>
                  <a:lnTo>
                    <a:pt x="268" y="50"/>
                  </a:lnTo>
                  <a:close/>
                </a:path>
              </a:pathLst>
            </a:custGeom>
            <a:solidFill>
              <a:srgbClr val="E8F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0" name="Freeform 93"/>
            <p:cNvSpPr>
              <a:spLocks/>
            </p:cNvSpPr>
            <p:nvPr/>
          </p:nvSpPr>
          <p:spPr bwMode="auto">
            <a:xfrm>
              <a:off x="6859588" y="3063875"/>
              <a:ext cx="1490662" cy="817562"/>
            </a:xfrm>
            <a:custGeom>
              <a:avLst/>
              <a:gdLst>
                <a:gd name="T0" fmla="*/ 291 w 1879"/>
                <a:gd name="T1" fmla="*/ 28 h 1031"/>
                <a:gd name="T2" fmla="*/ 332 w 1879"/>
                <a:gd name="T3" fmla="*/ 5 h 1031"/>
                <a:gd name="T4" fmla="*/ 380 w 1879"/>
                <a:gd name="T5" fmla="*/ 0 h 1031"/>
                <a:gd name="T6" fmla="*/ 418 w 1879"/>
                <a:gd name="T7" fmla="*/ 13 h 1031"/>
                <a:gd name="T8" fmla="*/ 459 w 1879"/>
                <a:gd name="T9" fmla="*/ 41 h 1031"/>
                <a:gd name="T10" fmla="*/ 499 w 1879"/>
                <a:gd name="T11" fmla="*/ 74 h 1031"/>
                <a:gd name="T12" fmla="*/ 664 w 1879"/>
                <a:gd name="T13" fmla="*/ 130 h 1031"/>
                <a:gd name="T14" fmla="*/ 842 w 1879"/>
                <a:gd name="T15" fmla="*/ 172 h 1031"/>
                <a:gd name="T16" fmla="*/ 1000 w 1879"/>
                <a:gd name="T17" fmla="*/ 190 h 1031"/>
                <a:gd name="T18" fmla="*/ 1143 w 1879"/>
                <a:gd name="T19" fmla="*/ 191 h 1031"/>
                <a:gd name="T20" fmla="*/ 1204 w 1879"/>
                <a:gd name="T21" fmla="*/ 193 h 1031"/>
                <a:gd name="T22" fmla="*/ 1254 w 1879"/>
                <a:gd name="T23" fmla="*/ 210 h 1031"/>
                <a:gd name="T24" fmla="*/ 1314 w 1879"/>
                <a:gd name="T25" fmla="*/ 234 h 1031"/>
                <a:gd name="T26" fmla="*/ 1379 w 1879"/>
                <a:gd name="T27" fmla="*/ 258 h 1031"/>
                <a:gd name="T28" fmla="*/ 1443 w 1879"/>
                <a:gd name="T29" fmla="*/ 277 h 1031"/>
                <a:gd name="T30" fmla="*/ 1508 w 1879"/>
                <a:gd name="T31" fmla="*/ 299 h 1031"/>
                <a:gd name="T32" fmla="*/ 1576 w 1879"/>
                <a:gd name="T33" fmla="*/ 325 h 1031"/>
                <a:gd name="T34" fmla="*/ 1644 w 1879"/>
                <a:gd name="T35" fmla="*/ 355 h 1031"/>
                <a:gd name="T36" fmla="*/ 1717 w 1879"/>
                <a:gd name="T37" fmla="*/ 395 h 1031"/>
                <a:gd name="T38" fmla="*/ 1783 w 1879"/>
                <a:gd name="T39" fmla="*/ 442 h 1031"/>
                <a:gd name="T40" fmla="*/ 1832 w 1879"/>
                <a:gd name="T41" fmla="*/ 495 h 1031"/>
                <a:gd name="T42" fmla="*/ 1866 w 1879"/>
                <a:gd name="T43" fmla="*/ 555 h 1031"/>
                <a:gd name="T44" fmla="*/ 1878 w 1879"/>
                <a:gd name="T45" fmla="*/ 617 h 1031"/>
                <a:gd name="T46" fmla="*/ 1870 w 1879"/>
                <a:gd name="T47" fmla="*/ 681 h 1031"/>
                <a:gd name="T48" fmla="*/ 1831 w 1879"/>
                <a:gd name="T49" fmla="*/ 757 h 1031"/>
                <a:gd name="T50" fmla="*/ 1750 w 1879"/>
                <a:gd name="T51" fmla="*/ 845 h 1031"/>
                <a:gd name="T52" fmla="*/ 1633 w 1879"/>
                <a:gd name="T53" fmla="*/ 928 h 1031"/>
                <a:gd name="T54" fmla="*/ 1493 w 1879"/>
                <a:gd name="T55" fmla="*/ 993 h 1031"/>
                <a:gd name="T56" fmla="*/ 1345 w 1879"/>
                <a:gd name="T57" fmla="*/ 1029 h 1031"/>
                <a:gd name="T58" fmla="*/ 1268 w 1879"/>
                <a:gd name="T59" fmla="*/ 1030 h 1031"/>
                <a:gd name="T60" fmla="*/ 1215 w 1879"/>
                <a:gd name="T61" fmla="*/ 1023 h 1031"/>
                <a:gd name="T62" fmla="*/ 1163 w 1879"/>
                <a:gd name="T63" fmla="*/ 1008 h 1031"/>
                <a:gd name="T64" fmla="*/ 1112 w 1879"/>
                <a:gd name="T65" fmla="*/ 987 h 1031"/>
                <a:gd name="T66" fmla="*/ 1069 w 1879"/>
                <a:gd name="T67" fmla="*/ 957 h 1031"/>
                <a:gd name="T68" fmla="*/ 1038 w 1879"/>
                <a:gd name="T69" fmla="*/ 907 h 1031"/>
                <a:gd name="T70" fmla="*/ 1025 w 1879"/>
                <a:gd name="T71" fmla="*/ 790 h 1031"/>
                <a:gd name="T72" fmla="*/ 1022 w 1879"/>
                <a:gd name="T73" fmla="*/ 748 h 1031"/>
                <a:gd name="T74" fmla="*/ 960 w 1879"/>
                <a:gd name="T75" fmla="*/ 734 h 1031"/>
                <a:gd name="T76" fmla="*/ 877 w 1879"/>
                <a:gd name="T77" fmla="*/ 719 h 1031"/>
                <a:gd name="T78" fmla="*/ 800 w 1879"/>
                <a:gd name="T79" fmla="*/ 706 h 1031"/>
                <a:gd name="T80" fmla="*/ 771 w 1879"/>
                <a:gd name="T81" fmla="*/ 713 h 1031"/>
                <a:gd name="T82" fmla="*/ 725 w 1879"/>
                <a:gd name="T83" fmla="*/ 733 h 1031"/>
                <a:gd name="T84" fmla="*/ 641 w 1879"/>
                <a:gd name="T85" fmla="*/ 719 h 1031"/>
                <a:gd name="T86" fmla="*/ 588 w 1879"/>
                <a:gd name="T87" fmla="*/ 686 h 1031"/>
                <a:gd name="T88" fmla="*/ 557 w 1879"/>
                <a:gd name="T89" fmla="*/ 640 h 1031"/>
                <a:gd name="T90" fmla="*/ 526 w 1879"/>
                <a:gd name="T91" fmla="*/ 585 h 1031"/>
                <a:gd name="T92" fmla="*/ 496 w 1879"/>
                <a:gd name="T93" fmla="*/ 550 h 1031"/>
                <a:gd name="T94" fmla="*/ 453 w 1879"/>
                <a:gd name="T95" fmla="*/ 523 h 1031"/>
                <a:gd name="T96" fmla="*/ 391 w 1879"/>
                <a:gd name="T97" fmla="*/ 490 h 1031"/>
                <a:gd name="T98" fmla="*/ 333 w 1879"/>
                <a:gd name="T99" fmla="*/ 449 h 1031"/>
                <a:gd name="T100" fmla="*/ 277 w 1879"/>
                <a:gd name="T101" fmla="*/ 403 h 1031"/>
                <a:gd name="T102" fmla="*/ 211 w 1879"/>
                <a:gd name="T103" fmla="*/ 355 h 1031"/>
                <a:gd name="T104" fmla="*/ 130 w 1879"/>
                <a:gd name="T105" fmla="*/ 303 h 1031"/>
                <a:gd name="T106" fmla="*/ 60 w 1879"/>
                <a:gd name="T107" fmla="*/ 251 h 1031"/>
                <a:gd name="T108" fmla="*/ 14 w 1879"/>
                <a:gd name="T109" fmla="*/ 201 h 1031"/>
                <a:gd name="T110" fmla="*/ 0 w 1879"/>
                <a:gd name="T111" fmla="*/ 157 h 1031"/>
                <a:gd name="T112" fmla="*/ 38 w 1879"/>
                <a:gd name="T113" fmla="*/ 96 h 1031"/>
                <a:gd name="T114" fmla="*/ 104 w 1879"/>
                <a:gd name="T115" fmla="*/ 69 h 1031"/>
                <a:gd name="T116" fmla="*/ 168 w 1879"/>
                <a:gd name="T117" fmla="*/ 60 h 1031"/>
                <a:gd name="T118" fmla="*/ 236 w 1879"/>
                <a:gd name="T119" fmla="*/ 47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79" h="1031">
                  <a:moveTo>
                    <a:pt x="256" y="43"/>
                  </a:moveTo>
                  <a:lnTo>
                    <a:pt x="268" y="39"/>
                  </a:lnTo>
                  <a:lnTo>
                    <a:pt x="279" y="35"/>
                  </a:lnTo>
                  <a:lnTo>
                    <a:pt x="291" y="28"/>
                  </a:lnTo>
                  <a:lnTo>
                    <a:pt x="301" y="22"/>
                  </a:lnTo>
                  <a:lnTo>
                    <a:pt x="311" y="15"/>
                  </a:lnTo>
                  <a:lnTo>
                    <a:pt x="322" y="9"/>
                  </a:lnTo>
                  <a:lnTo>
                    <a:pt x="332" y="5"/>
                  </a:lnTo>
                  <a:lnTo>
                    <a:pt x="342" y="2"/>
                  </a:lnTo>
                  <a:lnTo>
                    <a:pt x="356" y="0"/>
                  </a:lnTo>
                  <a:lnTo>
                    <a:pt x="369" y="0"/>
                  </a:lnTo>
                  <a:lnTo>
                    <a:pt x="380" y="0"/>
                  </a:lnTo>
                  <a:lnTo>
                    <a:pt x="391" y="2"/>
                  </a:lnTo>
                  <a:lnTo>
                    <a:pt x="401" y="5"/>
                  </a:lnTo>
                  <a:lnTo>
                    <a:pt x="410" y="8"/>
                  </a:lnTo>
                  <a:lnTo>
                    <a:pt x="418" y="13"/>
                  </a:lnTo>
                  <a:lnTo>
                    <a:pt x="428" y="17"/>
                  </a:lnTo>
                  <a:lnTo>
                    <a:pt x="439" y="24"/>
                  </a:lnTo>
                  <a:lnTo>
                    <a:pt x="450" y="32"/>
                  </a:lnTo>
                  <a:lnTo>
                    <a:pt x="459" y="41"/>
                  </a:lnTo>
                  <a:lnTo>
                    <a:pt x="468" y="50"/>
                  </a:lnTo>
                  <a:lnTo>
                    <a:pt x="478" y="59"/>
                  </a:lnTo>
                  <a:lnTo>
                    <a:pt x="489" y="67"/>
                  </a:lnTo>
                  <a:lnTo>
                    <a:pt x="499" y="74"/>
                  </a:lnTo>
                  <a:lnTo>
                    <a:pt x="512" y="79"/>
                  </a:lnTo>
                  <a:lnTo>
                    <a:pt x="564" y="98"/>
                  </a:lnTo>
                  <a:lnTo>
                    <a:pt x="614" y="115"/>
                  </a:lnTo>
                  <a:lnTo>
                    <a:pt x="664" y="130"/>
                  </a:lnTo>
                  <a:lnTo>
                    <a:pt x="710" y="143"/>
                  </a:lnTo>
                  <a:lnTo>
                    <a:pt x="756" y="154"/>
                  </a:lnTo>
                  <a:lnTo>
                    <a:pt x="800" y="163"/>
                  </a:lnTo>
                  <a:lnTo>
                    <a:pt x="842" y="172"/>
                  </a:lnTo>
                  <a:lnTo>
                    <a:pt x="883" y="178"/>
                  </a:lnTo>
                  <a:lnTo>
                    <a:pt x="923" y="183"/>
                  </a:lnTo>
                  <a:lnTo>
                    <a:pt x="962" y="188"/>
                  </a:lnTo>
                  <a:lnTo>
                    <a:pt x="1000" y="190"/>
                  </a:lnTo>
                  <a:lnTo>
                    <a:pt x="1037" y="191"/>
                  </a:lnTo>
                  <a:lnTo>
                    <a:pt x="1073" y="192"/>
                  </a:lnTo>
                  <a:lnTo>
                    <a:pt x="1109" y="192"/>
                  </a:lnTo>
                  <a:lnTo>
                    <a:pt x="1143" y="191"/>
                  </a:lnTo>
                  <a:lnTo>
                    <a:pt x="1178" y="190"/>
                  </a:lnTo>
                  <a:lnTo>
                    <a:pt x="1186" y="190"/>
                  </a:lnTo>
                  <a:lnTo>
                    <a:pt x="1195" y="191"/>
                  </a:lnTo>
                  <a:lnTo>
                    <a:pt x="1204" y="193"/>
                  </a:lnTo>
                  <a:lnTo>
                    <a:pt x="1216" y="197"/>
                  </a:lnTo>
                  <a:lnTo>
                    <a:pt x="1227" y="200"/>
                  </a:lnTo>
                  <a:lnTo>
                    <a:pt x="1240" y="205"/>
                  </a:lnTo>
                  <a:lnTo>
                    <a:pt x="1254" y="210"/>
                  </a:lnTo>
                  <a:lnTo>
                    <a:pt x="1268" y="215"/>
                  </a:lnTo>
                  <a:lnTo>
                    <a:pt x="1283" y="221"/>
                  </a:lnTo>
                  <a:lnTo>
                    <a:pt x="1298" y="228"/>
                  </a:lnTo>
                  <a:lnTo>
                    <a:pt x="1314" y="234"/>
                  </a:lnTo>
                  <a:lnTo>
                    <a:pt x="1330" y="241"/>
                  </a:lnTo>
                  <a:lnTo>
                    <a:pt x="1346" y="246"/>
                  </a:lnTo>
                  <a:lnTo>
                    <a:pt x="1363" y="252"/>
                  </a:lnTo>
                  <a:lnTo>
                    <a:pt x="1379" y="258"/>
                  </a:lnTo>
                  <a:lnTo>
                    <a:pt x="1397" y="264"/>
                  </a:lnTo>
                  <a:lnTo>
                    <a:pt x="1412" y="268"/>
                  </a:lnTo>
                  <a:lnTo>
                    <a:pt x="1428" y="273"/>
                  </a:lnTo>
                  <a:lnTo>
                    <a:pt x="1443" y="277"/>
                  </a:lnTo>
                  <a:lnTo>
                    <a:pt x="1459" y="283"/>
                  </a:lnTo>
                  <a:lnTo>
                    <a:pt x="1475" y="289"/>
                  </a:lnTo>
                  <a:lnTo>
                    <a:pt x="1492" y="294"/>
                  </a:lnTo>
                  <a:lnTo>
                    <a:pt x="1508" y="299"/>
                  </a:lnTo>
                  <a:lnTo>
                    <a:pt x="1526" y="306"/>
                  </a:lnTo>
                  <a:lnTo>
                    <a:pt x="1543" y="312"/>
                  </a:lnTo>
                  <a:lnTo>
                    <a:pt x="1559" y="319"/>
                  </a:lnTo>
                  <a:lnTo>
                    <a:pt x="1576" y="325"/>
                  </a:lnTo>
                  <a:lnTo>
                    <a:pt x="1594" y="332"/>
                  </a:lnTo>
                  <a:lnTo>
                    <a:pt x="1611" y="340"/>
                  </a:lnTo>
                  <a:lnTo>
                    <a:pt x="1627" y="346"/>
                  </a:lnTo>
                  <a:lnTo>
                    <a:pt x="1644" y="355"/>
                  </a:lnTo>
                  <a:lnTo>
                    <a:pt x="1661" y="363"/>
                  </a:lnTo>
                  <a:lnTo>
                    <a:pt x="1680" y="373"/>
                  </a:lnTo>
                  <a:lnTo>
                    <a:pt x="1699" y="383"/>
                  </a:lnTo>
                  <a:lnTo>
                    <a:pt x="1717" y="395"/>
                  </a:lnTo>
                  <a:lnTo>
                    <a:pt x="1734" y="406"/>
                  </a:lnTo>
                  <a:lnTo>
                    <a:pt x="1752" y="418"/>
                  </a:lnTo>
                  <a:lnTo>
                    <a:pt x="1768" y="429"/>
                  </a:lnTo>
                  <a:lnTo>
                    <a:pt x="1783" y="442"/>
                  </a:lnTo>
                  <a:lnTo>
                    <a:pt x="1796" y="455"/>
                  </a:lnTo>
                  <a:lnTo>
                    <a:pt x="1809" y="467"/>
                  </a:lnTo>
                  <a:lnTo>
                    <a:pt x="1822" y="481"/>
                  </a:lnTo>
                  <a:lnTo>
                    <a:pt x="1832" y="495"/>
                  </a:lnTo>
                  <a:lnTo>
                    <a:pt x="1843" y="510"/>
                  </a:lnTo>
                  <a:lnTo>
                    <a:pt x="1852" y="524"/>
                  </a:lnTo>
                  <a:lnTo>
                    <a:pt x="1859" y="540"/>
                  </a:lnTo>
                  <a:lnTo>
                    <a:pt x="1866" y="555"/>
                  </a:lnTo>
                  <a:lnTo>
                    <a:pt x="1870" y="571"/>
                  </a:lnTo>
                  <a:lnTo>
                    <a:pt x="1874" y="586"/>
                  </a:lnTo>
                  <a:lnTo>
                    <a:pt x="1877" y="602"/>
                  </a:lnTo>
                  <a:lnTo>
                    <a:pt x="1878" y="617"/>
                  </a:lnTo>
                  <a:lnTo>
                    <a:pt x="1879" y="633"/>
                  </a:lnTo>
                  <a:lnTo>
                    <a:pt x="1878" y="648"/>
                  </a:lnTo>
                  <a:lnTo>
                    <a:pt x="1876" y="664"/>
                  </a:lnTo>
                  <a:lnTo>
                    <a:pt x="1870" y="681"/>
                  </a:lnTo>
                  <a:lnTo>
                    <a:pt x="1863" y="700"/>
                  </a:lnTo>
                  <a:lnTo>
                    <a:pt x="1855" y="718"/>
                  </a:lnTo>
                  <a:lnTo>
                    <a:pt x="1844" y="737"/>
                  </a:lnTo>
                  <a:lnTo>
                    <a:pt x="1831" y="757"/>
                  </a:lnTo>
                  <a:lnTo>
                    <a:pt x="1816" y="777"/>
                  </a:lnTo>
                  <a:lnTo>
                    <a:pt x="1796" y="800"/>
                  </a:lnTo>
                  <a:lnTo>
                    <a:pt x="1775" y="822"/>
                  </a:lnTo>
                  <a:lnTo>
                    <a:pt x="1750" y="845"/>
                  </a:lnTo>
                  <a:lnTo>
                    <a:pt x="1724" y="867"/>
                  </a:lnTo>
                  <a:lnTo>
                    <a:pt x="1695" y="888"/>
                  </a:lnTo>
                  <a:lnTo>
                    <a:pt x="1665" y="908"/>
                  </a:lnTo>
                  <a:lnTo>
                    <a:pt x="1633" y="928"/>
                  </a:lnTo>
                  <a:lnTo>
                    <a:pt x="1599" y="946"/>
                  </a:lnTo>
                  <a:lnTo>
                    <a:pt x="1565" y="963"/>
                  </a:lnTo>
                  <a:lnTo>
                    <a:pt x="1529" y="980"/>
                  </a:lnTo>
                  <a:lnTo>
                    <a:pt x="1493" y="993"/>
                  </a:lnTo>
                  <a:lnTo>
                    <a:pt x="1457" y="1005"/>
                  </a:lnTo>
                  <a:lnTo>
                    <a:pt x="1419" y="1015"/>
                  </a:lnTo>
                  <a:lnTo>
                    <a:pt x="1382" y="1023"/>
                  </a:lnTo>
                  <a:lnTo>
                    <a:pt x="1345" y="1029"/>
                  </a:lnTo>
                  <a:lnTo>
                    <a:pt x="1308" y="1031"/>
                  </a:lnTo>
                  <a:lnTo>
                    <a:pt x="1294" y="1031"/>
                  </a:lnTo>
                  <a:lnTo>
                    <a:pt x="1280" y="1031"/>
                  </a:lnTo>
                  <a:lnTo>
                    <a:pt x="1268" y="1030"/>
                  </a:lnTo>
                  <a:lnTo>
                    <a:pt x="1254" y="1029"/>
                  </a:lnTo>
                  <a:lnTo>
                    <a:pt x="1241" y="1028"/>
                  </a:lnTo>
                  <a:lnTo>
                    <a:pt x="1227" y="1026"/>
                  </a:lnTo>
                  <a:lnTo>
                    <a:pt x="1215" y="1023"/>
                  </a:lnTo>
                  <a:lnTo>
                    <a:pt x="1201" y="1020"/>
                  </a:lnTo>
                  <a:lnTo>
                    <a:pt x="1188" y="1016"/>
                  </a:lnTo>
                  <a:lnTo>
                    <a:pt x="1175" y="1013"/>
                  </a:lnTo>
                  <a:lnTo>
                    <a:pt x="1163" y="1008"/>
                  </a:lnTo>
                  <a:lnTo>
                    <a:pt x="1149" y="1004"/>
                  </a:lnTo>
                  <a:lnTo>
                    <a:pt x="1136" y="998"/>
                  </a:lnTo>
                  <a:lnTo>
                    <a:pt x="1125" y="993"/>
                  </a:lnTo>
                  <a:lnTo>
                    <a:pt x="1112" y="987"/>
                  </a:lnTo>
                  <a:lnTo>
                    <a:pt x="1099" y="981"/>
                  </a:lnTo>
                  <a:lnTo>
                    <a:pt x="1089" y="974"/>
                  </a:lnTo>
                  <a:lnTo>
                    <a:pt x="1079" y="966"/>
                  </a:lnTo>
                  <a:lnTo>
                    <a:pt x="1069" y="957"/>
                  </a:lnTo>
                  <a:lnTo>
                    <a:pt x="1060" y="945"/>
                  </a:lnTo>
                  <a:lnTo>
                    <a:pt x="1052" y="934"/>
                  </a:lnTo>
                  <a:lnTo>
                    <a:pt x="1045" y="921"/>
                  </a:lnTo>
                  <a:lnTo>
                    <a:pt x="1038" y="907"/>
                  </a:lnTo>
                  <a:lnTo>
                    <a:pt x="1033" y="892"/>
                  </a:lnTo>
                  <a:lnTo>
                    <a:pt x="1023" y="859"/>
                  </a:lnTo>
                  <a:lnTo>
                    <a:pt x="1020" y="824"/>
                  </a:lnTo>
                  <a:lnTo>
                    <a:pt x="1025" y="790"/>
                  </a:lnTo>
                  <a:lnTo>
                    <a:pt x="1039" y="756"/>
                  </a:lnTo>
                  <a:lnTo>
                    <a:pt x="1037" y="754"/>
                  </a:lnTo>
                  <a:lnTo>
                    <a:pt x="1031" y="751"/>
                  </a:lnTo>
                  <a:lnTo>
                    <a:pt x="1022" y="748"/>
                  </a:lnTo>
                  <a:lnTo>
                    <a:pt x="1010" y="745"/>
                  </a:lnTo>
                  <a:lnTo>
                    <a:pt x="995" y="741"/>
                  </a:lnTo>
                  <a:lnTo>
                    <a:pt x="978" y="738"/>
                  </a:lnTo>
                  <a:lnTo>
                    <a:pt x="960" y="734"/>
                  </a:lnTo>
                  <a:lnTo>
                    <a:pt x="940" y="731"/>
                  </a:lnTo>
                  <a:lnTo>
                    <a:pt x="920" y="726"/>
                  </a:lnTo>
                  <a:lnTo>
                    <a:pt x="898" y="723"/>
                  </a:lnTo>
                  <a:lnTo>
                    <a:pt x="877" y="719"/>
                  </a:lnTo>
                  <a:lnTo>
                    <a:pt x="856" y="716"/>
                  </a:lnTo>
                  <a:lnTo>
                    <a:pt x="837" y="713"/>
                  </a:lnTo>
                  <a:lnTo>
                    <a:pt x="817" y="709"/>
                  </a:lnTo>
                  <a:lnTo>
                    <a:pt x="800" y="706"/>
                  </a:lnTo>
                  <a:lnTo>
                    <a:pt x="785" y="702"/>
                  </a:lnTo>
                  <a:lnTo>
                    <a:pt x="781" y="703"/>
                  </a:lnTo>
                  <a:lnTo>
                    <a:pt x="777" y="707"/>
                  </a:lnTo>
                  <a:lnTo>
                    <a:pt x="771" y="713"/>
                  </a:lnTo>
                  <a:lnTo>
                    <a:pt x="763" y="719"/>
                  </a:lnTo>
                  <a:lnTo>
                    <a:pt x="753" y="725"/>
                  </a:lnTo>
                  <a:lnTo>
                    <a:pt x="740" y="731"/>
                  </a:lnTo>
                  <a:lnTo>
                    <a:pt x="725" y="733"/>
                  </a:lnTo>
                  <a:lnTo>
                    <a:pt x="705" y="733"/>
                  </a:lnTo>
                  <a:lnTo>
                    <a:pt x="681" y="730"/>
                  </a:lnTo>
                  <a:lnTo>
                    <a:pt x="659" y="725"/>
                  </a:lnTo>
                  <a:lnTo>
                    <a:pt x="641" y="719"/>
                  </a:lnTo>
                  <a:lnTo>
                    <a:pt x="625" y="713"/>
                  </a:lnTo>
                  <a:lnTo>
                    <a:pt x="611" y="704"/>
                  </a:lnTo>
                  <a:lnTo>
                    <a:pt x="599" y="696"/>
                  </a:lnTo>
                  <a:lnTo>
                    <a:pt x="588" y="686"/>
                  </a:lnTo>
                  <a:lnTo>
                    <a:pt x="580" y="676"/>
                  </a:lnTo>
                  <a:lnTo>
                    <a:pt x="571" y="664"/>
                  </a:lnTo>
                  <a:lnTo>
                    <a:pt x="564" y="653"/>
                  </a:lnTo>
                  <a:lnTo>
                    <a:pt x="557" y="640"/>
                  </a:lnTo>
                  <a:lnTo>
                    <a:pt x="549" y="626"/>
                  </a:lnTo>
                  <a:lnTo>
                    <a:pt x="542" y="612"/>
                  </a:lnTo>
                  <a:lnTo>
                    <a:pt x="534" y="599"/>
                  </a:lnTo>
                  <a:lnTo>
                    <a:pt x="526" y="585"/>
                  </a:lnTo>
                  <a:lnTo>
                    <a:pt x="515" y="570"/>
                  </a:lnTo>
                  <a:lnTo>
                    <a:pt x="509" y="563"/>
                  </a:lnTo>
                  <a:lnTo>
                    <a:pt x="503" y="556"/>
                  </a:lnTo>
                  <a:lnTo>
                    <a:pt x="496" y="550"/>
                  </a:lnTo>
                  <a:lnTo>
                    <a:pt x="486" y="543"/>
                  </a:lnTo>
                  <a:lnTo>
                    <a:pt x="477" y="536"/>
                  </a:lnTo>
                  <a:lnTo>
                    <a:pt x="466" y="530"/>
                  </a:lnTo>
                  <a:lnTo>
                    <a:pt x="453" y="523"/>
                  </a:lnTo>
                  <a:lnTo>
                    <a:pt x="438" y="516"/>
                  </a:lnTo>
                  <a:lnTo>
                    <a:pt x="422" y="508"/>
                  </a:lnTo>
                  <a:lnTo>
                    <a:pt x="406" y="500"/>
                  </a:lnTo>
                  <a:lnTo>
                    <a:pt x="391" y="490"/>
                  </a:lnTo>
                  <a:lnTo>
                    <a:pt x="376" y="481"/>
                  </a:lnTo>
                  <a:lnTo>
                    <a:pt x="362" y="471"/>
                  </a:lnTo>
                  <a:lnTo>
                    <a:pt x="348" y="460"/>
                  </a:lnTo>
                  <a:lnTo>
                    <a:pt x="333" y="449"/>
                  </a:lnTo>
                  <a:lnTo>
                    <a:pt x="319" y="437"/>
                  </a:lnTo>
                  <a:lnTo>
                    <a:pt x="306" y="427"/>
                  </a:lnTo>
                  <a:lnTo>
                    <a:pt x="292" y="414"/>
                  </a:lnTo>
                  <a:lnTo>
                    <a:pt x="277" y="403"/>
                  </a:lnTo>
                  <a:lnTo>
                    <a:pt x="261" y="391"/>
                  </a:lnTo>
                  <a:lnTo>
                    <a:pt x="246" y="379"/>
                  </a:lnTo>
                  <a:lnTo>
                    <a:pt x="228" y="367"/>
                  </a:lnTo>
                  <a:lnTo>
                    <a:pt x="211" y="355"/>
                  </a:lnTo>
                  <a:lnTo>
                    <a:pt x="193" y="343"/>
                  </a:lnTo>
                  <a:lnTo>
                    <a:pt x="171" y="329"/>
                  </a:lnTo>
                  <a:lnTo>
                    <a:pt x="150" y="317"/>
                  </a:lnTo>
                  <a:lnTo>
                    <a:pt x="130" y="303"/>
                  </a:lnTo>
                  <a:lnTo>
                    <a:pt x="111" y="290"/>
                  </a:lnTo>
                  <a:lnTo>
                    <a:pt x="94" y="277"/>
                  </a:lnTo>
                  <a:lnTo>
                    <a:pt x="76" y="264"/>
                  </a:lnTo>
                  <a:lnTo>
                    <a:pt x="60" y="251"/>
                  </a:lnTo>
                  <a:lnTo>
                    <a:pt x="46" y="238"/>
                  </a:lnTo>
                  <a:lnTo>
                    <a:pt x="34" y="226"/>
                  </a:lnTo>
                  <a:lnTo>
                    <a:pt x="23" y="214"/>
                  </a:lnTo>
                  <a:lnTo>
                    <a:pt x="14" y="201"/>
                  </a:lnTo>
                  <a:lnTo>
                    <a:pt x="7" y="190"/>
                  </a:lnTo>
                  <a:lnTo>
                    <a:pt x="3" y="178"/>
                  </a:lnTo>
                  <a:lnTo>
                    <a:pt x="0" y="168"/>
                  </a:lnTo>
                  <a:lnTo>
                    <a:pt x="0" y="157"/>
                  </a:lnTo>
                  <a:lnTo>
                    <a:pt x="4" y="146"/>
                  </a:lnTo>
                  <a:lnTo>
                    <a:pt x="14" y="125"/>
                  </a:lnTo>
                  <a:lnTo>
                    <a:pt x="26" y="108"/>
                  </a:lnTo>
                  <a:lnTo>
                    <a:pt x="38" y="96"/>
                  </a:lnTo>
                  <a:lnTo>
                    <a:pt x="53" y="85"/>
                  </a:lnTo>
                  <a:lnTo>
                    <a:pt x="68" y="78"/>
                  </a:lnTo>
                  <a:lnTo>
                    <a:pt x="85" y="74"/>
                  </a:lnTo>
                  <a:lnTo>
                    <a:pt x="104" y="69"/>
                  </a:lnTo>
                  <a:lnTo>
                    <a:pt x="125" y="66"/>
                  </a:lnTo>
                  <a:lnTo>
                    <a:pt x="138" y="63"/>
                  </a:lnTo>
                  <a:lnTo>
                    <a:pt x="153" y="62"/>
                  </a:lnTo>
                  <a:lnTo>
                    <a:pt x="168" y="60"/>
                  </a:lnTo>
                  <a:lnTo>
                    <a:pt x="185" y="56"/>
                  </a:lnTo>
                  <a:lnTo>
                    <a:pt x="202" y="54"/>
                  </a:lnTo>
                  <a:lnTo>
                    <a:pt x="219" y="51"/>
                  </a:lnTo>
                  <a:lnTo>
                    <a:pt x="236" y="47"/>
                  </a:lnTo>
                  <a:lnTo>
                    <a:pt x="256" y="43"/>
                  </a:lnTo>
                  <a:close/>
                </a:path>
              </a:pathLst>
            </a:custGeom>
            <a:solidFill>
              <a:srgbClr val="D1EF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1" name="Freeform 94"/>
            <p:cNvSpPr>
              <a:spLocks/>
            </p:cNvSpPr>
            <p:nvPr/>
          </p:nvSpPr>
          <p:spPr bwMode="auto">
            <a:xfrm>
              <a:off x="6877050" y="3078163"/>
              <a:ext cx="1452562" cy="768350"/>
            </a:xfrm>
            <a:custGeom>
              <a:avLst/>
              <a:gdLst>
                <a:gd name="T0" fmla="*/ 279 w 1831"/>
                <a:gd name="T1" fmla="*/ 21 h 968"/>
                <a:gd name="T2" fmla="*/ 320 w 1831"/>
                <a:gd name="T3" fmla="*/ 3 h 968"/>
                <a:gd name="T4" fmla="*/ 365 w 1831"/>
                <a:gd name="T5" fmla="*/ 1 h 968"/>
                <a:gd name="T6" fmla="*/ 401 w 1831"/>
                <a:gd name="T7" fmla="*/ 13 h 968"/>
                <a:gd name="T8" fmla="*/ 441 w 1831"/>
                <a:gd name="T9" fmla="*/ 41 h 968"/>
                <a:gd name="T10" fmla="*/ 482 w 1831"/>
                <a:gd name="T11" fmla="*/ 71 h 968"/>
                <a:gd name="T12" fmla="*/ 637 w 1831"/>
                <a:gd name="T13" fmla="*/ 124 h 968"/>
                <a:gd name="T14" fmla="*/ 810 w 1831"/>
                <a:gd name="T15" fmla="*/ 164 h 968"/>
                <a:gd name="T16" fmla="*/ 964 w 1831"/>
                <a:gd name="T17" fmla="*/ 183 h 968"/>
                <a:gd name="T18" fmla="*/ 1106 w 1831"/>
                <a:gd name="T19" fmla="*/ 186 h 968"/>
                <a:gd name="T20" fmla="*/ 1167 w 1831"/>
                <a:gd name="T21" fmla="*/ 188 h 968"/>
                <a:gd name="T22" fmla="*/ 1216 w 1831"/>
                <a:gd name="T23" fmla="*/ 202 h 968"/>
                <a:gd name="T24" fmla="*/ 1273 w 1831"/>
                <a:gd name="T25" fmla="*/ 223 h 968"/>
                <a:gd name="T26" fmla="*/ 1334 w 1831"/>
                <a:gd name="T27" fmla="*/ 244 h 968"/>
                <a:gd name="T28" fmla="*/ 1393 w 1831"/>
                <a:gd name="T29" fmla="*/ 261 h 968"/>
                <a:gd name="T30" fmla="*/ 1456 w 1831"/>
                <a:gd name="T31" fmla="*/ 280 h 968"/>
                <a:gd name="T32" fmla="*/ 1522 w 1831"/>
                <a:gd name="T33" fmla="*/ 303 h 968"/>
                <a:gd name="T34" fmla="*/ 1590 w 1831"/>
                <a:gd name="T35" fmla="*/ 331 h 968"/>
                <a:gd name="T36" fmla="*/ 1663 w 1831"/>
                <a:gd name="T37" fmla="*/ 368 h 968"/>
                <a:gd name="T38" fmla="*/ 1726 w 1831"/>
                <a:gd name="T39" fmla="*/ 413 h 968"/>
                <a:gd name="T40" fmla="*/ 1777 w 1831"/>
                <a:gd name="T41" fmla="*/ 462 h 968"/>
                <a:gd name="T42" fmla="*/ 1811 w 1831"/>
                <a:gd name="T43" fmla="*/ 518 h 968"/>
                <a:gd name="T44" fmla="*/ 1829 w 1831"/>
                <a:gd name="T45" fmla="*/ 574 h 968"/>
                <a:gd name="T46" fmla="*/ 1826 w 1831"/>
                <a:gd name="T47" fmla="*/ 636 h 968"/>
                <a:gd name="T48" fmla="*/ 1794 w 1831"/>
                <a:gd name="T49" fmla="*/ 710 h 968"/>
                <a:gd name="T50" fmla="*/ 1719 w 1831"/>
                <a:gd name="T51" fmla="*/ 795 h 968"/>
                <a:gd name="T52" fmla="*/ 1604 w 1831"/>
                <a:gd name="T53" fmla="*/ 876 h 968"/>
                <a:gd name="T54" fmla="*/ 1467 w 1831"/>
                <a:gd name="T55" fmla="*/ 937 h 968"/>
                <a:gd name="T56" fmla="*/ 1325 w 1831"/>
                <a:gd name="T57" fmla="*/ 967 h 968"/>
                <a:gd name="T58" fmla="*/ 1253 w 1831"/>
                <a:gd name="T59" fmla="*/ 965 h 968"/>
                <a:gd name="T60" fmla="*/ 1204 w 1831"/>
                <a:gd name="T61" fmla="*/ 954 h 968"/>
                <a:gd name="T62" fmla="*/ 1157 w 1831"/>
                <a:gd name="T63" fmla="*/ 935 h 968"/>
                <a:gd name="T64" fmla="*/ 1111 w 1831"/>
                <a:gd name="T65" fmla="*/ 910 h 968"/>
                <a:gd name="T66" fmla="*/ 1075 w 1831"/>
                <a:gd name="T67" fmla="*/ 877 h 968"/>
                <a:gd name="T68" fmla="*/ 1050 w 1831"/>
                <a:gd name="T69" fmla="*/ 828 h 968"/>
                <a:gd name="T70" fmla="*/ 1032 w 1831"/>
                <a:gd name="T71" fmla="*/ 725 h 968"/>
                <a:gd name="T72" fmla="*/ 1020 w 1831"/>
                <a:gd name="T73" fmla="*/ 688 h 968"/>
                <a:gd name="T74" fmla="*/ 959 w 1831"/>
                <a:gd name="T75" fmla="*/ 676 h 968"/>
                <a:gd name="T76" fmla="*/ 879 w 1831"/>
                <a:gd name="T77" fmla="*/ 663 h 968"/>
                <a:gd name="T78" fmla="*/ 804 w 1831"/>
                <a:gd name="T79" fmla="*/ 650 h 968"/>
                <a:gd name="T80" fmla="*/ 772 w 1831"/>
                <a:gd name="T81" fmla="*/ 655 h 968"/>
                <a:gd name="T82" fmla="*/ 726 w 1831"/>
                <a:gd name="T83" fmla="*/ 673 h 968"/>
                <a:gd name="T84" fmla="*/ 645 w 1831"/>
                <a:gd name="T85" fmla="*/ 660 h 968"/>
                <a:gd name="T86" fmla="*/ 591 w 1831"/>
                <a:gd name="T87" fmla="*/ 630 h 968"/>
                <a:gd name="T88" fmla="*/ 557 w 1831"/>
                <a:gd name="T89" fmla="*/ 590 h 968"/>
                <a:gd name="T90" fmla="*/ 526 w 1831"/>
                <a:gd name="T91" fmla="*/ 543 h 968"/>
                <a:gd name="T92" fmla="*/ 499 w 1831"/>
                <a:gd name="T93" fmla="*/ 513 h 968"/>
                <a:gd name="T94" fmla="*/ 456 w 1831"/>
                <a:gd name="T95" fmla="*/ 492 h 968"/>
                <a:gd name="T96" fmla="*/ 391 w 1831"/>
                <a:gd name="T97" fmla="*/ 462 h 968"/>
                <a:gd name="T98" fmla="*/ 337 w 1831"/>
                <a:gd name="T99" fmla="*/ 421 h 968"/>
                <a:gd name="T100" fmla="*/ 284 w 1831"/>
                <a:gd name="T101" fmla="*/ 374 h 968"/>
                <a:gd name="T102" fmla="*/ 219 w 1831"/>
                <a:gd name="T103" fmla="*/ 326 h 968"/>
                <a:gd name="T104" fmla="*/ 135 w 1831"/>
                <a:gd name="T105" fmla="*/ 277 h 968"/>
                <a:gd name="T106" fmla="*/ 62 w 1831"/>
                <a:gd name="T107" fmla="*/ 230 h 968"/>
                <a:gd name="T108" fmla="*/ 14 w 1831"/>
                <a:gd name="T109" fmla="*/ 184 h 968"/>
                <a:gd name="T110" fmla="*/ 0 w 1831"/>
                <a:gd name="T111" fmla="*/ 142 h 968"/>
                <a:gd name="T112" fmla="*/ 39 w 1831"/>
                <a:gd name="T113" fmla="*/ 84 h 968"/>
                <a:gd name="T114" fmla="*/ 102 w 1831"/>
                <a:gd name="T115" fmla="*/ 61 h 968"/>
                <a:gd name="T116" fmla="*/ 163 w 1831"/>
                <a:gd name="T117" fmla="*/ 50 h 968"/>
                <a:gd name="T118" fmla="*/ 227 w 1831"/>
                <a:gd name="T119" fmla="*/ 38 h 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31" h="968">
                  <a:moveTo>
                    <a:pt x="244" y="34"/>
                  </a:moveTo>
                  <a:lnTo>
                    <a:pt x="257" y="31"/>
                  </a:lnTo>
                  <a:lnTo>
                    <a:pt x="269" y="26"/>
                  </a:lnTo>
                  <a:lnTo>
                    <a:pt x="279" y="21"/>
                  </a:lnTo>
                  <a:lnTo>
                    <a:pt x="290" y="16"/>
                  </a:lnTo>
                  <a:lnTo>
                    <a:pt x="301" y="10"/>
                  </a:lnTo>
                  <a:lnTo>
                    <a:pt x="310" y="6"/>
                  </a:lnTo>
                  <a:lnTo>
                    <a:pt x="320" y="3"/>
                  </a:lnTo>
                  <a:lnTo>
                    <a:pt x="330" y="1"/>
                  </a:lnTo>
                  <a:lnTo>
                    <a:pt x="342" y="0"/>
                  </a:lnTo>
                  <a:lnTo>
                    <a:pt x="354" y="0"/>
                  </a:lnTo>
                  <a:lnTo>
                    <a:pt x="365" y="1"/>
                  </a:lnTo>
                  <a:lnTo>
                    <a:pt x="375" y="3"/>
                  </a:lnTo>
                  <a:lnTo>
                    <a:pt x="384" y="5"/>
                  </a:lnTo>
                  <a:lnTo>
                    <a:pt x="393" y="9"/>
                  </a:lnTo>
                  <a:lnTo>
                    <a:pt x="401" y="13"/>
                  </a:lnTo>
                  <a:lnTo>
                    <a:pt x="410" y="18"/>
                  </a:lnTo>
                  <a:lnTo>
                    <a:pt x="421" y="25"/>
                  </a:lnTo>
                  <a:lnTo>
                    <a:pt x="431" y="33"/>
                  </a:lnTo>
                  <a:lnTo>
                    <a:pt x="441" y="41"/>
                  </a:lnTo>
                  <a:lnTo>
                    <a:pt x="451" y="49"/>
                  </a:lnTo>
                  <a:lnTo>
                    <a:pt x="460" y="57"/>
                  </a:lnTo>
                  <a:lnTo>
                    <a:pt x="470" y="64"/>
                  </a:lnTo>
                  <a:lnTo>
                    <a:pt x="482" y="71"/>
                  </a:lnTo>
                  <a:lnTo>
                    <a:pt x="493" y="77"/>
                  </a:lnTo>
                  <a:lnTo>
                    <a:pt x="543" y="94"/>
                  </a:lnTo>
                  <a:lnTo>
                    <a:pt x="591" y="110"/>
                  </a:lnTo>
                  <a:lnTo>
                    <a:pt x="637" y="124"/>
                  </a:lnTo>
                  <a:lnTo>
                    <a:pt x="683" y="137"/>
                  </a:lnTo>
                  <a:lnTo>
                    <a:pt x="727" y="147"/>
                  </a:lnTo>
                  <a:lnTo>
                    <a:pt x="769" y="156"/>
                  </a:lnTo>
                  <a:lnTo>
                    <a:pt x="810" y="164"/>
                  </a:lnTo>
                  <a:lnTo>
                    <a:pt x="850" y="170"/>
                  </a:lnTo>
                  <a:lnTo>
                    <a:pt x="890" y="176"/>
                  </a:lnTo>
                  <a:lnTo>
                    <a:pt x="928" y="179"/>
                  </a:lnTo>
                  <a:lnTo>
                    <a:pt x="964" y="183"/>
                  </a:lnTo>
                  <a:lnTo>
                    <a:pt x="1001" y="185"/>
                  </a:lnTo>
                  <a:lnTo>
                    <a:pt x="1037" y="186"/>
                  </a:lnTo>
                  <a:lnTo>
                    <a:pt x="1072" y="186"/>
                  </a:lnTo>
                  <a:lnTo>
                    <a:pt x="1106" y="186"/>
                  </a:lnTo>
                  <a:lnTo>
                    <a:pt x="1140" y="185"/>
                  </a:lnTo>
                  <a:lnTo>
                    <a:pt x="1148" y="185"/>
                  </a:lnTo>
                  <a:lnTo>
                    <a:pt x="1157" y="186"/>
                  </a:lnTo>
                  <a:lnTo>
                    <a:pt x="1167" y="188"/>
                  </a:lnTo>
                  <a:lnTo>
                    <a:pt x="1179" y="191"/>
                  </a:lnTo>
                  <a:lnTo>
                    <a:pt x="1190" y="194"/>
                  </a:lnTo>
                  <a:lnTo>
                    <a:pt x="1203" y="198"/>
                  </a:lnTo>
                  <a:lnTo>
                    <a:pt x="1216" y="202"/>
                  </a:lnTo>
                  <a:lnTo>
                    <a:pt x="1229" y="207"/>
                  </a:lnTo>
                  <a:lnTo>
                    <a:pt x="1243" y="213"/>
                  </a:lnTo>
                  <a:lnTo>
                    <a:pt x="1258" y="217"/>
                  </a:lnTo>
                  <a:lnTo>
                    <a:pt x="1273" y="223"/>
                  </a:lnTo>
                  <a:lnTo>
                    <a:pt x="1288" y="227"/>
                  </a:lnTo>
                  <a:lnTo>
                    <a:pt x="1303" y="233"/>
                  </a:lnTo>
                  <a:lnTo>
                    <a:pt x="1319" y="239"/>
                  </a:lnTo>
                  <a:lnTo>
                    <a:pt x="1334" y="244"/>
                  </a:lnTo>
                  <a:lnTo>
                    <a:pt x="1350" y="248"/>
                  </a:lnTo>
                  <a:lnTo>
                    <a:pt x="1364" y="252"/>
                  </a:lnTo>
                  <a:lnTo>
                    <a:pt x="1378" y="256"/>
                  </a:lnTo>
                  <a:lnTo>
                    <a:pt x="1393" y="261"/>
                  </a:lnTo>
                  <a:lnTo>
                    <a:pt x="1408" y="265"/>
                  </a:lnTo>
                  <a:lnTo>
                    <a:pt x="1424" y="270"/>
                  </a:lnTo>
                  <a:lnTo>
                    <a:pt x="1440" y="275"/>
                  </a:lnTo>
                  <a:lnTo>
                    <a:pt x="1456" y="280"/>
                  </a:lnTo>
                  <a:lnTo>
                    <a:pt x="1473" y="285"/>
                  </a:lnTo>
                  <a:lnTo>
                    <a:pt x="1489" y="291"/>
                  </a:lnTo>
                  <a:lnTo>
                    <a:pt x="1506" y="297"/>
                  </a:lnTo>
                  <a:lnTo>
                    <a:pt x="1522" y="303"/>
                  </a:lnTo>
                  <a:lnTo>
                    <a:pt x="1539" y="310"/>
                  </a:lnTo>
                  <a:lnTo>
                    <a:pt x="1556" y="317"/>
                  </a:lnTo>
                  <a:lnTo>
                    <a:pt x="1573" y="324"/>
                  </a:lnTo>
                  <a:lnTo>
                    <a:pt x="1590" y="331"/>
                  </a:lnTo>
                  <a:lnTo>
                    <a:pt x="1606" y="339"/>
                  </a:lnTo>
                  <a:lnTo>
                    <a:pt x="1626" y="348"/>
                  </a:lnTo>
                  <a:lnTo>
                    <a:pt x="1644" y="359"/>
                  </a:lnTo>
                  <a:lnTo>
                    <a:pt x="1663" y="368"/>
                  </a:lnTo>
                  <a:lnTo>
                    <a:pt x="1679" y="379"/>
                  </a:lnTo>
                  <a:lnTo>
                    <a:pt x="1696" y="390"/>
                  </a:lnTo>
                  <a:lnTo>
                    <a:pt x="1711" y="401"/>
                  </a:lnTo>
                  <a:lnTo>
                    <a:pt x="1726" y="413"/>
                  </a:lnTo>
                  <a:lnTo>
                    <a:pt x="1740" y="424"/>
                  </a:lnTo>
                  <a:lnTo>
                    <a:pt x="1754" y="436"/>
                  </a:lnTo>
                  <a:lnTo>
                    <a:pt x="1765" y="449"/>
                  </a:lnTo>
                  <a:lnTo>
                    <a:pt x="1777" y="462"/>
                  </a:lnTo>
                  <a:lnTo>
                    <a:pt x="1787" y="475"/>
                  </a:lnTo>
                  <a:lnTo>
                    <a:pt x="1796" y="489"/>
                  </a:lnTo>
                  <a:lnTo>
                    <a:pt x="1804" y="503"/>
                  </a:lnTo>
                  <a:lnTo>
                    <a:pt x="1811" y="518"/>
                  </a:lnTo>
                  <a:lnTo>
                    <a:pt x="1817" y="533"/>
                  </a:lnTo>
                  <a:lnTo>
                    <a:pt x="1822" y="546"/>
                  </a:lnTo>
                  <a:lnTo>
                    <a:pt x="1826" y="560"/>
                  </a:lnTo>
                  <a:lnTo>
                    <a:pt x="1829" y="574"/>
                  </a:lnTo>
                  <a:lnTo>
                    <a:pt x="1831" y="589"/>
                  </a:lnTo>
                  <a:lnTo>
                    <a:pt x="1831" y="604"/>
                  </a:lnTo>
                  <a:lnTo>
                    <a:pt x="1830" y="620"/>
                  </a:lnTo>
                  <a:lnTo>
                    <a:pt x="1826" y="636"/>
                  </a:lnTo>
                  <a:lnTo>
                    <a:pt x="1822" y="653"/>
                  </a:lnTo>
                  <a:lnTo>
                    <a:pt x="1815" y="672"/>
                  </a:lnTo>
                  <a:lnTo>
                    <a:pt x="1806" y="690"/>
                  </a:lnTo>
                  <a:lnTo>
                    <a:pt x="1794" y="710"/>
                  </a:lnTo>
                  <a:lnTo>
                    <a:pt x="1780" y="729"/>
                  </a:lnTo>
                  <a:lnTo>
                    <a:pt x="1763" y="751"/>
                  </a:lnTo>
                  <a:lnTo>
                    <a:pt x="1742" y="774"/>
                  </a:lnTo>
                  <a:lnTo>
                    <a:pt x="1719" y="795"/>
                  </a:lnTo>
                  <a:lnTo>
                    <a:pt x="1693" y="817"/>
                  </a:lnTo>
                  <a:lnTo>
                    <a:pt x="1665" y="838"/>
                  </a:lnTo>
                  <a:lnTo>
                    <a:pt x="1635" y="857"/>
                  </a:lnTo>
                  <a:lnTo>
                    <a:pt x="1604" y="876"/>
                  </a:lnTo>
                  <a:lnTo>
                    <a:pt x="1571" y="893"/>
                  </a:lnTo>
                  <a:lnTo>
                    <a:pt x="1537" y="909"/>
                  </a:lnTo>
                  <a:lnTo>
                    <a:pt x="1503" y="924"/>
                  </a:lnTo>
                  <a:lnTo>
                    <a:pt x="1467" y="937"/>
                  </a:lnTo>
                  <a:lnTo>
                    <a:pt x="1431" y="948"/>
                  </a:lnTo>
                  <a:lnTo>
                    <a:pt x="1395" y="956"/>
                  </a:lnTo>
                  <a:lnTo>
                    <a:pt x="1360" y="963"/>
                  </a:lnTo>
                  <a:lnTo>
                    <a:pt x="1325" y="967"/>
                  </a:lnTo>
                  <a:lnTo>
                    <a:pt x="1291" y="968"/>
                  </a:lnTo>
                  <a:lnTo>
                    <a:pt x="1278" y="968"/>
                  </a:lnTo>
                  <a:lnTo>
                    <a:pt x="1265" y="967"/>
                  </a:lnTo>
                  <a:lnTo>
                    <a:pt x="1253" y="965"/>
                  </a:lnTo>
                  <a:lnTo>
                    <a:pt x="1240" y="963"/>
                  </a:lnTo>
                  <a:lnTo>
                    <a:pt x="1228" y="961"/>
                  </a:lnTo>
                  <a:lnTo>
                    <a:pt x="1216" y="957"/>
                  </a:lnTo>
                  <a:lnTo>
                    <a:pt x="1204" y="954"/>
                  </a:lnTo>
                  <a:lnTo>
                    <a:pt x="1191" y="950"/>
                  </a:lnTo>
                  <a:lnTo>
                    <a:pt x="1180" y="946"/>
                  </a:lnTo>
                  <a:lnTo>
                    <a:pt x="1168" y="941"/>
                  </a:lnTo>
                  <a:lnTo>
                    <a:pt x="1157" y="935"/>
                  </a:lnTo>
                  <a:lnTo>
                    <a:pt x="1145" y="930"/>
                  </a:lnTo>
                  <a:lnTo>
                    <a:pt x="1134" y="924"/>
                  </a:lnTo>
                  <a:lnTo>
                    <a:pt x="1122" y="917"/>
                  </a:lnTo>
                  <a:lnTo>
                    <a:pt x="1111" y="910"/>
                  </a:lnTo>
                  <a:lnTo>
                    <a:pt x="1100" y="903"/>
                  </a:lnTo>
                  <a:lnTo>
                    <a:pt x="1091" y="896"/>
                  </a:lnTo>
                  <a:lnTo>
                    <a:pt x="1083" y="887"/>
                  </a:lnTo>
                  <a:lnTo>
                    <a:pt x="1075" y="877"/>
                  </a:lnTo>
                  <a:lnTo>
                    <a:pt x="1068" y="866"/>
                  </a:lnTo>
                  <a:lnTo>
                    <a:pt x="1061" y="854"/>
                  </a:lnTo>
                  <a:lnTo>
                    <a:pt x="1056" y="841"/>
                  </a:lnTo>
                  <a:lnTo>
                    <a:pt x="1050" y="828"/>
                  </a:lnTo>
                  <a:lnTo>
                    <a:pt x="1045" y="815"/>
                  </a:lnTo>
                  <a:lnTo>
                    <a:pt x="1037" y="786"/>
                  </a:lnTo>
                  <a:lnTo>
                    <a:pt x="1032" y="755"/>
                  </a:lnTo>
                  <a:lnTo>
                    <a:pt x="1032" y="725"/>
                  </a:lnTo>
                  <a:lnTo>
                    <a:pt x="1041" y="696"/>
                  </a:lnTo>
                  <a:lnTo>
                    <a:pt x="1037" y="694"/>
                  </a:lnTo>
                  <a:lnTo>
                    <a:pt x="1030" y="691"/>
                  </a:lnTo>
                  <a:lnTo>
                    <a:pt x="1020" y="688"/>
                  </a:lnTo>
                  <a:lnTo>
                    <a:pt x="1008" y="686"/>
                  </a:lnTo>
                  <a:lnTo>
                    <a:pt x="993" y="682"/>
                  </a:lnTo>
                  <a:lnTo>
                    <a:pt x="977" y="679"/>
                  </a:lnTo>
                  <a:lnTo>
                    <a:pt x="959" y="676"/>
                  </a:lnTo>
                  <a:lnTo>
                    <a:pt x="940" y="673"/>
                  </a:lnTo>
                  <a:lnTo>
                    <a:pt x="921" y="670"/>
                  </a:lnTo>
                  <a:lnTo>
                    <a:pt x="900" y="666"/>
                  </a:lnTo>
                  <a:lnTo>
                    <a:pt x="879" y="663"/>
                  </a:lnTo>
                  <a:lnTo>
                    <a:pt x="860" y="659"/>
                  </a:lnTo>
                  <a:lnTo>
                    <a:pt x="840" y="656"/>
                  </a:lnTo>
                  <a:lnTo>
                    <a:pt x="822" y="652"/>
                  </a:lnTo>
                  <a:lnTo>
                    <a:pt x="804" y="650"/>
                  </a:lnTo>
                  <a:lnTo>
                    <a:pt x="789" y="647"/>
                  </a:lnTo>
                  <a:lnTo>
                    <a:pt x="785" y="648"/>
                  </a:lnTo>
                  <a:lnTo>
                    <a:pt x="779" y="650"/>
                  </a:lnTo>
                  <a:lnTo>
                    <a:pt x="772" y="655"/>
                  </a:lnTo>
                  <a:lnTo>
                    <a:pt x="764" y="660"/>
                  </a:lnTo>
                  <a:lnTo>
                    <a:pt x="754" y="666"/>
                  </a:lnTo>
                  <a:lnTo>
                    <a:pt x="741" y="671"/>
                  </a:lnTo>
                  <a:lnTo>
                    <a:pt x="726" y="673"/>
                  </a:lnTo>
                  <a:lnTo>
                    <a:pt x="708" y="673"/>
                  </a:lnTo>
                  <a:lnTo>
                    <a:pt x="685" y="670"/>
                  </a:lnTo>
                  <a:lnTo>
                    <a:pt x="664" y="666"/>
                  </a:lnTo>
                  <a:lnTo>
                    <a:pt x="645" y="660"/>
                  </a:lnTo>
                  <a:lnTo>
                    <a:pt x="629" y="655"/>
                  </a:lnTo>
                  <a:lnTo>
                    <a:pt x="615" y="648"/>
                  </a:lnTo>
                  <a:lnTo>
                    <a:pt x="603" y="640"/>
                  </a:lnTo>
                  <a:lnTo>
                    <a:pt x="591" y="630"/>
                  </a:lnTo>
                  <a:lnTo>
                    <a:pt x="582" y="621"/>
                  </a:lnTo>
                  <a:lnTo>
                    <a:pt x="573" y="612"/>
                  </a:lnTo>
                  <a:lnTo>
                    <a:pt x="565" y="602"/>
                  </a:lnTo>
                  <a:lnTo>
                    <a:pt x="557" y="590"/>
                  </a:lnTo>
                  <a:lnTo>
                    <a:pt x="550" y="579"/>
                  </a:lnTo>
                  <a:lnTo>
                    <a:pt x="542" y="567"/>
                  </a:lnTo>
                  <a:lnTo>
                    <a:pt x="534" y="554"/>
                  </a:lnTo>
                  <a:lnTo>
                    <a:pt x="526" y="543"/>
                  </a:lnTo>
                  <a:lnTo>
                    <a:pt x="516" y="530"/>
                  </a:lnTo>
                  <a:lnTo>
                    <a:pt x="512" y="524"/>
                  </a:lnTo>
                  <a:lnTo>
                    <a:pt x="506" y="519"/>
                  </a:lnTo>
                  <a:lnTo>
                    <a:pt x="499" y="513"/>
                  </a:lnTo>
                  <a:lnTo>
                    <a:pt x="491" y="508"/>
                  </a:lnTo>
                  <a:lnTo>
                    <a:pt x="482" y="503"/>
                  </a:lnTo>
                  <a:lnTo>
                    <a:pt x="470" y="497"/>
                  </a:lnTo>
                  <a:lnTo>
                    <a:pt x="456" y="492"/>
                  </a:lnTo>
                  <a:lnTo>
                    <a:pt x="441" y="486"/>
                  </a:lnTo>
                  <a:lnTo>
                    <a:pt x="423" y="478"/>
                  </a:lnTo>
                  <a:lnTo>
                    <a:pt x="407" y="470"/>
                  </a:lnTo>
                  <a:lnTo>
                    <a:pt x="391" y="462"/>
                  </a:lnTo>
                  <a:lnTo>
                    <a:pt x="376" y="452"/>
                  </a:lnTo>
                  <a:lnTo>
                    <a:pt x="362" y="442"/>
                  </a:lnTo>
                  <a:lnTo>
                    <a:pt x="349" y="431"/>
                  </a:lnTo>
                  <a:lnTo>
                    <a:pt x="337" y="421"/>
                  </a:lnTo>
                  <a:lnTo>
                    <a:pt x="324" y="409"/>
                  </a:lnTo>
                  <a:lnTo>
                    <a:pt x="310" y="398"/>
                  </a:lnTo>
                  <a:lnTo>
                    <a:pt x="297" y="386"/>
                  </a:lnTo>
                  <a:lnTo>
                    <a:pt x="284" y="374"/>
                  </a:lnTo>
                  <a:lnTo>
                    <a:pt x="270" y="362"/>
                  </a:lnTo>
                  <a:lnTo>
                    <a:pt x="254" y="351"/>
                  </a:lnTo>
                  <a:lnTo>
                    <a:pt x="237" y="338"/>
                  </a:lnTo>
                  <a:lnTo>
                    <a:pt x="219" y="326"/>
                  </a:lnTo>
                  <a:lnTo>
                    <a:pt x="199" y="315"/>
                  </a:lnTo>
                  <a:lnTo>
                    <a:pt x="178" y="302"/>
                  </a:lnTo>
                  <a:lnTo>
                    <a:pt x="156" y="290"/>
                  </a:lnTo>
                  <a:lnTo>
                    <a:pt x="135" y="277"/>
                  </a:lnTo>
                  <a:lnTo>
                    <a:pt x="115" y="265"/>
                  </a:lnTo>
                  <a:lnTo>
                    <a:pt x="96" y="253"/>
                  </a:lnTo>
                  <a:lnTo>
                    <a:pt x="78" y="241"/>
                  </a:lnTo>
                  <a:lnTo>
                    <a:pt x="62" y="230"/>
                  </a:lnTo>
                  <a:lnTo>
                    <a:pt x="47" y="218"/>
                  </a:lnTo>
                  <a:lnTo>
                    <a:pt x="35" y="207"/>
                  </a:lnTo>
                  <a:lnTo>
                    <a:pt x="23" y="195"/>
                  </a:lnTo>
                  <a:lnTo>
                    <a:pt x="14" y="184"/>
                  </a:lnTo>
                  <a:lnTo>
                    <a:pt x="7" y="173"/>
                  </a:lnTo>
                  <a:lnTo>
                    <a:pt x="2" y="163"/>
                  </a:lnTo>
                  <a:lnTo>
                    <a:pt x="0" y="153"/>
                  </a:lnTo>
                  <a:lnTo>
                    <a:pt x="0" y="142"/>
                  </a:lnTo>
                  <a:lnTo>
                    <a:pt x="4" y="132"/>
                  </a:lnTo>
                  <a:lnTo>
                    <a:pt x="14" y="111"/>
                  </a:lnTo>
                  <a:lnTo>
                    <a:pt x="27" y="95"/>
                  </a:lnTo>
                  <a:lnTo>
                    <a:pt x="39" y="84"/>
                  </a:lnTo>
                  <a:lnTo>
                    <a:pt x="53" y="74"/>
                  </a:lnTo>
                  <a:lnTo>
                    <a:pt x="68" y="69"/>
                  </a:lnTo>
                  <a:lnTo>
                    <a:pt x="84" y="64"/>
                  </a:lnTo>
                  <a:lnTo>
                    <a:pt x="102" y="61"/>
                  </a:lnTo>
                  <a:lnTo>
                    <a:pt x="121" y="57"/>
                  </a:lnTo>
                  <a:lnTo>
                    <a:pt x="134" y="55"/>
                  </a:lnTo>
                  <a:lnTo>
                    <a:pt x="148" y="53"/>
                  </a:lnTo>
                  <a:lnTo>
                    <a:pt x="163" y="50"/>
                  </a:lnTo>
                  <a:lnTo>
                    <a:pt x="178" y="48"/>
                  </a:lnTo>
                  <a:lnTo>
                    <a:pt x="194" y="44"/>
                  </a:lnTo>
                  <a:lnTo>
                    <a:pt x="210" y="41"/>
                  </a:lnTo>
                  <a:lnTo>
                    <a:pt x="227" y="38"/>
                  </a:lnTo>
                  <a:lnTo>
                    <a:pt x="244" y="34"/>
                  </a:lnTo>
                  <a:close/>
                </a:path>
              </a:pathLst>
            </a:custGeom>
            <a:solidFill>
              <a:srgbClr val="BAE5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2" name="Freeform 95"/>
            <p:cNvSpPr>
              <a:spLocks/>
            </p:cNvSpPr>
            <p:nvPr/>
          </p:nvSpPr>
          <p:spPr bwMode="auto">
            <a:xfrm>
              <a:off x="6892925" y="3092450"/>
              <a:ext cx="1417637" cy="720725"/>
            </a:xfrm>
            <a:custGeom>
              <a:avLst/>
              <a:gdLst>
                <a:gd name="T0" fmla="*/ 269 w 1786"/>
                <a:gd name="T1" fmla="*/ 17 h 907"/>
                <a:gd name="T2" fmla="*/ 309 w 1786"/>
                <a:gd name="T3" fmla="*/ 1 h 907"/>
                <a:gd name="T4" fmla="*/ 350 w 1786"/>
                <a:gd name="T5" fmla="*/ 2 h 907"/>
                <a:gd name="T6" fmla="*/ 385 w 1786"/>
                <a:gd name="T7" fmla="*/ 17 h 907"/>
                <a:gd name="T8" fmla="*/ 425 w 1786"/>
                <a:gd name="T9" fmla="*/ 43 h 907"/>
                <a:gd name="T10" fmla="*/ 464 w 1786"/>
                <a:gd name="T11" fmla="*/ 70 h 907"/>
                <a:gd name="T12" fmla="*/ 613 w 1786"/>
                <a:gd name="T13" fmla="*/ 119 h 907"/>
                <a:gd name="T14" fmla="*/ 780 w 1786"/>
                <a:gd name="T15" fmla="*/ 155 h 907"/>
                <a:gd name="T16" fmla="*/ 931 w 1786"/>
                <a:gd name="T17" fmla="*/ 174 h 907"/>
                <a:gd name="T18" fmla="*/ 1069 w 1786"/>
                <a:gd name="T19" fmla="*/ 181 h 907"/>
                <a:gd name="T20" fmla="*/ 1131 w 1786"/>
                <a:gd name="T21" fmla="*/ 185 h 907"/>
                <a:gd name="T22" fmla="*/ 1179 w 1786"/>
                <a:gd name="T23" fmla="*/ 198 h 907"/>
                <a:gd name="T24" fmla="*/ 1233 w 1786"/>
                <a:gd name="T25" fmla="*/ 214 h 907"/>
                <a:gd name="T26" fmla="*/ 1290 w 1786"/>
                <a:gd name="T27" fmla="*/ 231 h 907"/>
                <a:gd name="T28" fmla="*/ 1344 w 1786"/>
                <a:gd name="T29" fmla="*/ 245 h 907"/>
                <a:gd name="T30" fmla="*/ 1404 w 1786"/>
                <a:gd name="T31" fmla="*/ 262 h 907"/>
                <a:gd name="T32" fmla="*/ 1469 w 1786"/>
                <a:gd name="T33" fmla="*/ 283 h 907"/>
                <a:gd name="T34" fmla="*/ 1536 w 1786"/>
                <a:gd name="T35" fmla="*/ 310 h 907"/>
                <a:gd name="T36" fmla="*/ 1608 w 1786"/>
                <a:gd name="T37" fmla="*/ 344 h 907"/>
                <a:gd name="T38" fmla="*/ 1671 w 1786"/>
                <a:gd name="T39" fmla="*/ 386 h 907"/>
                <a:gd name="T40" fmla="*/ 1721 w 1786"/>
                <a:gd name="T41" fmla="*/ 431 h 907"/>
                <a:gd name="T42" fmla="*/ 1758 w 1786"/>
                <a:gd name="T43" fmla="*/ 481 h 907"/>
                <a:gd name="T44" fmla="*/ 1780 w 1786"/>
                <a:gd name="T45" fmla="*/ 533 h 907"/>
                <a:gd name="T46" fmla="*/ 1785 w 1786"/>
                <a:gd name="T47" fmla="*/ 593 h 907"/>
                <a:gd name="T48" fmla="*/ 1758 w 1786"/>
                <a:gd name="T49" fmla="*/ 663 h 907"/>
                <a:gd name="T50" fmla="*/ 1689 w 1786"/>
                <a:gd name="T51" fmla="*/ 747 h 907"/>
                <a:gd name="T52" fmla="*/ 1576 w 1786"/>
                <a:gd name="T53" fmla="*/ 825 h 907"/>
                <a:gd name="T54" fmla="*/ 1441 w 1786"/>
                <a:gd name="T55" fmla="*/ 882 h 907"/>
                <a:gd name="T56" fmla="*/ 1305 w 1786"/>
                <a:gd name="T57" fmla="*/ 907 h 907"/>
                <a:gd name="T58" fmla="*/ 1205 w 1786"/>
                <a:gd name="T59" fmla="*/ 892 h 907"/>
                <a:gd name="T60" fmla="*/ 1122 w 1786"/>
                <a:gd name="T61" fmla="*/ 844 h 907"/>
                <a:gd name="T62" fmla="*/ 1083 w 1786"/>
                <a:gd name="T63" fmla="*/ 800 h 907"/>
                <a:gd name="T64" fmla="*/ 1063 w 1786"/>
                <a:gd name="T65" fmla="*/ 753 h 907"/>
                <a:gd name="T66" fmla="*/ 1041 w 1786"/>
                <a:gd name="T67" fmla="*/ 663 h 907"/>
                <a:gd name="T68" fmla="*/ 1020 w 1786"/>
                <a:gd name="T69" fmla="*/ 632 h 907"/>
                <a:gd name="T70" fmla="*/ 960 w 1786"/>
                <a:gd name="T71" fmla="*/ 619 h 907"/>
                <a:gd name="T72" fmla="*/ 884 w 1786"/>
                <a:gd name="T73" fmla="*/ 608 h 907"/>
                <a:gd name="T74" fmla="*/ 810 w 1786"/>
                <a:gd name="T75" fmla="*/ 595 h 907"/>
                <a:gd name="T76" fmla="*/ 775 w 1786"/>
                <a:gd name="T77" fmla="*/ 600 h 907"/>
                <a:gd name="T78" fmla="*/ 729 w 1786"/>
                <a:gd name="T79" fmla="*/ 614 h 907"/>
                <a:gd name="T80" fmla="*/ 651 w 1786"/>
                <a:gd name="T81" fmla="*/ 602 h 907"/>
                <a:gd name="T82" fmla="*/ 596 w 1786"/>
                <a:gd name="T83" fmla="*/ 578 h 907"/>
                <a:gd name="T84" fmla="*/ 559 w 1786"/>
                <a:gd name="T85" fmla="*/ 543 h 907"/>
                <a:gd name="T86" fmla="*/ 528 w 1786"/>
                <a:gd name="T87" fmla="*/ 503 h 907"/>
                <a:gd name="T88" fmla="*/ 503 w 1786"/>
                <a:gd name="T89" fmla="*/ 479 h 907"/>
                <a:gd name="T90" fmla="*/ 462 w 1786"/>
                <a:gd name="T91" fmla="*/ 463 h 907"/>
                <a:gd name="T92" fmla="*/ 392 w 1786"/>
                <a:gd name="T93" fmla="*/ 435 h 907"/>
                <a:gd name="T94" fmla="*/ 340 w 1786"/>
                <a:gd name="T95" fmla="*/ 395 h 907"/>
                <a:gd name="T96" fmla="*/ 291 w 1786"/>
                <a:gd name="T97" fmla="*/ 348 h 907"/>
                <a:gd name="T98" fmla="*/ 228 w 1786"/>
                <a:gd name="T99" fmla="*/ 299 h 907"/>
                <a:gd name="T100" fmla="*/ 140 w 1786"/>
                <a:gd name="T101" fmla="*/ 253 h 907"/>
                <a:gd name="T102" fmla="*/ 64 w 1786"/>
                <a:gd name="T103" fmla="*/ 209 h 907"/>
                <a:gd name="T104" fmla="*/ 15 w 1786"/>
                <a:gd name="T105" fmla="*/ 168 h 907"/>
                <a:gd name="T106" fmla="*/ 0 w 1786"/>
                <a:gd name="T107" fmla="*/ 128 h 907"/>
                <a:gd name="T108" fmla="*/ 39 w 1786"/>
                <a:gd name="T109" fmla="*/ 74 h 907"/>
                <a:gd name="T110" fmla="*/ 99 w 1786"/>
                <a:gd name="T111" fmla="*/ 53 h 907"/>
                <a:gd name="T112" fmla="*/ 157 w 1786"/>
                <a:gd name="T113" fmla="*/ 44 h 907"/>
                <a:gd name="T114" fmla="*/ 218 w 1786"/>
                <a:gd name="T115" fmla="*/ 31 h 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86" h="907">
                  <a:moveTo>
                    <a:pt x="235" y="28"/>
                  </a:moveTo>
                  <a:lnTo>
                    <a:pt x="248" y="25"/>
                  </a:lnTo>
                  <a:lnTo>
                    <a:pt x="259" y="21"/>
                  </a:lnTo>
                  <a:lnTo>
                    <a:pt x="269" y="17"/>
                  </a:lnTo>
                  <a:lnTo>
                    <a:pt x="280" y="13"/>
                  </a:lnTo>
                  <a:lnTo>
                    <a:pt x="290" y="8"/>
                  </a:lnTo>
                  <a:lnTo>
                    <a:pt x="299" y="5"/>
                  </a:lnTo>
                  <a:lnTo>
                    <a:pt x="309" y="1"/>
                  </a:lnTo>
                  <a:lnTo>
                    <a:pt x="318" y="0"/>
                  </a:lnTo>
                  <a:lnTo>
                    <a:pt x="329" y="0"/>
                  </a:lnTo>
                  <a:lnTo>
                    <a:pt x="340" y="0"/>
                  </a:lnTo>
                  <a:lnTo>
                    <a:pt x="350" y="2"/>
                  </a:lnTo>
                  <a:lnTo>
                    <a:pt x="359" y="5"/>
                  </a:lnTo>
                  <a:lnTo>
                    <a:pt x="367" y="8"/>
                  </a:lnTo>
                  <a:lnTo>
                    <a:pt x="375" y="13"/>
                  </a:lnTo>
                  <a:lnTo>
                    <a:pt x="385" y="17"/>
                  </a:lnTo>
                  <a:lnTo>
                    <a:pt x="394" y="22"/>
                  </a:lnTo>
                  <a:lnTo>
                    <a:pt x="404" y="28"/>
                  </a:lnTo>
                  <a:lnTo>
                    <a:pt x="415" y="35"/>
                  </a:lnTo>
                  <a:lnTo>
                    <a:pt x="425" y="43"/>
                  </a:lnTo>
                  <a:lnTo>
                    <a:pt x="434" y="49"/>
                  </a:lnTo>
                  <a:lnTo>
                    <a:pt x="443" y="56"/>
                  </a:lnTo>
                  <a:lnTo>
                    <a:pt x="454" y="63"/>
                  </a:lnTo>
                  <a:lnTo>
                    <a:pt x="464" y="70"/>
                  </a:lnTo>
                  <a:lnTo>
                    <a:pt x="476" y="75"/>
                  </a:lnTo>
                  <a:lnTo>
                    <a:pt x="523" y="91"/>
                  </a:lnTo>
                  <a:lnTo>
                    <a:pt x="568" y="106"/>
                  </a:lnTo>
                  <a:lnTo>
                    <a:pt x="613" y="119"/>
                  </a:lnTo>
                  <a:lnTo>
                    <a:pt x="655" y="130"/>
                  </a:lnTo>
                  <a:lnTo>
                    <a:pt x="698" y="140"/>
                  </a:lnTo>
                  <a:lnTo>
                    <a:pt x="740" y="148"/>
                  </a:lnTo>
                  <a:lnTo>
                    <a:pt x="780" y="155"/>
                  </a:lnTo>
                  <a:lnTo>
                    <a:pt x="819" y="162"/>
                  </a:lnTo>
                  <a:lnTo>
                    <a:pt x="857" y="167"/>
                  </a:lnTo>
                  <a:lnTo>
                    <a:pt x="894" y="172"/>
                  </a:lnTo>
                  <a:lnTo>
                    <a:pt x="931" y="174"/>
                  </a:lnTo>
                  <a:lnTo>
                    <a:pt x="967" y="177"/>
                  </a:lnTo>
                  <a:lnTo>
                    <a:pt x="1001" y="178"/>
                  </a:lnTo>
                  <a:lnTo>
                    <a:pt x="1036" y="180"/>
                  </a:lnTo>
                  <a:lnTo>
                    <a:pt x="1069" y="181"/>
                  </a:lnTo>
                  <a:lnTo>
                    <a:pt x="1102" y="182"/>
                  </a:lnTo>
                  <a:lnTo>
                    <a:pt x="1112" y="182"/>
                  </a:lnTo>
                  <a:lnTo>
                    <a:pt x="1121" y="184"/>
                  </a:lnTo>
                  <a:lnTo>
                    <a:pt x="1131" y="185"/>
                  </a:lnTo>
                  <a:lnTo>
                    <a:pt x="1143" y="188"/>
                  </a:lnTo>
                  <a:lnTo>
                    <a:pt x="1154" y="191"/>
                  </a:lnTo>
                  <a:lnTo>
                    <a:pt x="1166" y="195"/>
                  </a:lnTo>
                  <a:lnTo>
                    <a:pt x="1179" y="198"/>
                  </a:lnTo>
                  <a:lnTo>
                    <a:pt x="1192" y="201"/>
                  </a:lnTo>
                  <a:lnTo>
                    <a:pt x="1205" y="206"/>
                  </a:lnTo>
                  <a:lnTo>
                    <a:pt x="1219" y="209"/>
                  </a:lnTo>
                  <a:lnTo>
                    <a:pt x="1233" y="214"/>
                  </a:lnTo>
                  <a:lnTo>
                    <a:pt x="1248" y="219"/>
                  </a:lnTo>
                  <a:lnTo>
                    <a:pt x="1261" y="223"/>
                  </a:lnTo>
                  <a:lnTo>
                    <a:pt x="1276" y="227"/>
                  </a:lnTo>
                  <a:lnTo>
                    <a:pt x="1290" y="231"/>
                  </a:lnTo>
                  <a:lnTo>
                    <a:pt x="1305" y="235"/>
                  </a:lnTo>
                  <a:lnTo>
                    <a:pt x="1318" y="238"/>
                  </a:lnTo>
                  <a:lnTo>
                    <a:pt x="1331" y="242"/>
                  </a:lnTo>
                  <a:lnTo>
                    <a:pt x="1344" y="245"/>
                  </a:lnTo>
                  <a:lnTo>
                    <a:pt x="1358" y="249"/>
                  </a:lnTo>
                  <a:lnTo>
                    <a:pt x="1373" y="253"/>
                  </a:lnTo>
                  <a:lnTo>
                    <a:pt x="1388" y="258"/>
                  </a:lnTo>
                  <a:lnTo>
                    <a:pt x="1404" y="262"/>
                  </a:lnTo>
                  <a:lnTo>
                    <a:pt x="1419" y="267"/>
                  </a:lnTo>
                  <a:lnTo>
                    <a:pt x="1435" y="272"/>
                  </a:lnTo>
                  <a:lnTo>
                    <a:pt x="1452" y="277"/>
                  </a:lnTo>
                  <a:lnTo>
                    <a:pt x="1469" y="283"/>
                  </a:lnTo>
                  <a:lnTo>
                    <a:pt x="1485" y="289"/>
                  </a:lnTo>
                  <a:lnTo>
                    <a:pt x="1502" y="296"/>
                  </a:lnTo>
                  <a:lnTo>
                    <a:pt x="1520" y="303"/>
                  </a:lnTo>
                  <a:lnTo>
                    <a:pt x="1536" y="310"/>
                  </a:lnTo>
                  <a:lnTo>
                    <a:pt x="1553" y="317"/>
                  </a:lnTo>
                  <a:lnTo>
                    <a:pt x="1571" y="326"/>
                  </a:lnTo>
                  <a:lnTo>
                    <a:pt x="1590" y="335"/>
                  </a:lnTo>
                  <a:lnTo>
                    <a:pt x="1608" y="344"/>
                  </a:lnTo>
                  <a:lnTo>
                    <a:pt x="1624" y="355"/>
                  </a:lnTo>
                  <a:lnTo>
                    <a:pt x="1641" y="364"/>
                  </a:lnTo>
                  <a:lnTo>
                    <a:pt x="1657" y="374"/>
                  </a:lnTo>
                  <a:lnTo>
                    <a:pt x="1671" y="386"/>
                  </a:lnTo>
                  <a:lnTo>
                    <a:pt x="1685" y="396"/>
                  </a:lnTo>
                  <a:lnTo>
                    <a:pt x="1698" y="407"/>
                  </a:lnTo>
                  <a:lnTo>
                    <a:pt x="1711" y="419"/>
                  </a:lnTo>
                  <a:lnTo>
                    <a:pt x="1721" y="431"/>
                  </a:lnTo>
                  <a:lnTo>
                    <a:pt x="1733" y="443"/>
                  </a:lnTo>
                  <a:lnTo>
                    <a:pt x="1742" y="455"/>
                  </a:lnTo>
                  <a:lnTo>
                    <a:pt x="1750" y="467"/>
                  </a:lnTo>
                  <a:lnTo>
                    <a:pt x="1758" y="481"/>
                  </a:lnTo>
                  <a:lnTo>
                    <a:pt x="1765" y="494"/>
                  </a:lnTo>
                  <a:lnTo>
                    <a:pt x="1771" y="506"/>
                  </a:lnTo>
                  <a:lnTo>
                    <a:pt x="1775" y="520"/>
                  </a:lnTo>
                  <a:lnTo>
                    <a:pt x="1780" y="533"/>
                  </a:lnTo>
                  <a:lnTo>
                    <a:pt x="1783" y="547"/>
                  </a:lnTo>
                  <a:lnTo>
                    <a:pt x="1786" y="562"/>
                  </a:lnTo>
                  <a:lnTo>
                    <a:pt x="1786" y="577"/>
                  </a:lnTo>
                  <a:lnTo>
                    <a:pt x="1785" y="593"/>
                  </a:lnTo>
                  <a:lnTo>
                    <a:pt x="1781" y="609"/>
                  </a:lnTo>
                  <a:lnTo>
                    <a:pt x="1775" y="627"/>
                  </a:lnTo>
                  <a:lnTo>
                    <a:pt x="1768" y="645"/>
                  </a:lnTo>
                  <a:lnTo>
                    <a:pt x="1758" y="663"/>
                  </a:lnTo>
                  <a:lnTo>
                    <a:pt x="1747" y="683"/>
                  </a:lnTo>
                  <a:lnTo>
                    <a:pt x="1730" y="704"/>
                  </a:lnTo>
                  <a:lnTo>
                    <a:pt x="1711" y="726"/>
                  </a:lnTo>
                  <a:lnTo>
                    <a:pt x="1689" y="747"/>
                  </a:lnTo>
                  <a:lnTo>
                    <a:pt x="1664" y="768"/>
                  </a:lnTo>
                  <a:lnTo>
                    <a:pt x="1636" y="789"/>
                  </a:lnTo>
                  <a:lnTo>
                    <a:pt x="1607" y="807"/>
                  </a:lnTo>
                  <a:lnTo>
                    <a:pt x="1576" y="825"/>
                  </a:lnTo>
                  <a:lnTo>
                    <a:pt x="1544" y="841"/>
                  </a:lnTo>
                  <a:lnTo>
                    <a:pt x="1509" y="858"/>
                  </a:lnTo>
                  <a:lnTo>
                    <a:pt x="1476" y="870"/>
                  </a:lnTo>
                  <a:lnTo>
                    <a:pt x="1441" y="882"/>
                  </a:lnTo>
                  <a:lnTo>
                    <a:pt x="1407" y="892"/>
                  </a:lnTo>
                  <a:lnTo>
                    <a:pt x="1372" y="899"/>
                  </a:lnTo>
                  <a:lnTo>
                    <a:pt x="1339" y="905"/>
                  </a:lnTo>
                  <a:lnTo>
                    <a:pt x="1305" y="907"/>
                  </a:lnTo>
                  <a:lnTo>
                    <a:pt x="1274" y="907"/>
                  </a:lnTo>
                  <a:lnTo>
                    <a:pt x="1250" y="905"/>
                  </a:lnTo>
                  <a:lnTo>
                    <a:pt x="1227" y="899"/>
                  </a:lnTo>
                  <a:lnTo>
                    <a:pt x="1205" y="892"/>
                  </a:lnTo>
                  <a:lnTo>
                    <a:pt x="1183" y="883"/>
                  </a:lnTo>
                  <a:lnTo>
                    <a:pt x="1162" y="871"/>
                  </a:lnTo>
                  <a:lnTo>
                    <a:pt x="1142" y="858"/>
                  </a:lnTo>
                  <a:lnTo>
                    <a:pt x="1122" y="844"/>
                  </a:lnTo>
                  <a:lnTo>
                    <a:pt x="1104" y="828"/>
                  </a:lnTo>
                  <a:lnTo>
                    <a:pt x="1097" y="820"/>
                  </a:lnTo>
                  <a:lnTo>
                    <a:pt x="1090" y="810"/>
                  </a:lnTo>
                  <a:lnTo>
                    <a:pt x="1083" y="800"/>
                  </a:lnTo>
                  <a:lnTo>
                    <a:pt x="1077" y="790"/>
                  </a:lnTo>
                  <a:lnTo>
                    <a:pt x="1073" y="778"/>
                  </a:lnTo>
                  <a:lnTo>
                    <a:pt x="1067" y="765"/>
                  </a:lnTo>
                  <a:lnTo>
                    <a:pt x="1063" y="753"/>
                  </a:lnTo>
                  <a:lnTo>
                    <a:pt x="1059" y="739"/>
                  </a:lnTo>
                  <a:lnTo>
                    <a:pt x="1052" y="715"/>
                  </a:lnTo>
                  <a:lnTo>
                    <a:pt x="1045" y="688"/>
                  </a:lnTo>
                  <a:lnTo>
                    <a:pt x="1041" y="663"/>
                  </a:lnTo>
                  <a:lnTo>
                    <a:pt x="1043" y="639"/>
                  </a:lnTo>
                  <a:lnTo>
                    <a:pt x="1038" y="637"/>
                  </a:lnTo>
                  <a:lnTo>
                    <a:pt x="1030" y="634"/>
                  </a:lnTo>
                  <a:lnTo>
                    <a:pt x="1020" y="632"/>
                  </a:lnTo>
                  <a:lnTo>
                    <a:pt x="1007" y="629"/>
                  </a:lnTo>
                  <a:lnTo>
                    <a:pt x="993" y="626"/>
                  </a:lnTo>
                  <a:lnTo>
                    <a:pt x="977" y="623"/>
                  </a:lnTo>
                  <a:lnTo>
                    <a:pt x="960" y="619"/>
                  </a:lnTo>
                  <a:lnTo>
                    <a:pt x="941" y="617"/>
                  </a:lnTo>
                  <a:lnTo>
                    <a:pt x="923" y="614"/>
                  </a:lnTo>
                  <a:lnTo>
                    <a:pt x="903" y="610"/>
                  </a:lnTo>
                  <a:lnTo>
                    <a:pt x="884" y="608"/>
                  </a:lnTo>
                  <a:lnTo>
                    <a:pt x="864" y="604"/>
                  </a:lnTo>
                  <a:lnTo>
                    <a:pt x="846" y="601"/>
                  </a:lnTo>
                  <a:lnTo>
                    <a:pt x="827" y="599"/>
                  </a:lnTo>
                  <a:lnTo>
                    <a:pt x="810" y="595"/>
                  </a:lnTo>
                  <a:lnTo>
                    <a:pt x="795" y="593"/>
                  </a:lnTo>
                  <a:lnTo>
                    <a:pt x="789" y="593"/>
                  </a:lnTo>
                  <a:lnTo>
                    <a:pt x="783" y="596"/>
                  </a:lnTo>
                  <a:lnTo>
                    <a:pt x="775" y="600"/>
                  </a:lnTo>
                  <a:lnTo>
                    <a:pt x="766" y="604"/>
                  </a:lnTo>
                  <a:lnTo>
                    <a:pt x="756" y="609"/>
                  </a:lnTo>
                  <a:lnTo>
                    <a:pt x="743" y="612"/>
                  </a:lnTo>
                  <a:lnTo>
                    <a:pt x="729" y="614"/>
                  </a:lnTo>
                  <a:lnTo>
                    <a:pt x="712" y="614"/>
                  </a:lnTo>
                  <a:lnTo>
                    <a:pt x="689" y="611"/>
                  </a:lnTo>
                  <a:lnTo>
                    <a:pt x="669" y="607"/>
                  </a:lnTo>
                  <a:lnTo>
                    <a:pt x="651" y="602"/>
                  </a:lnTo>
                  <a:lnTo>
                    <a:pt x="635" y="597"/>
                  </a:lnTo>
                  <a:lnTo>
                    <a:pt x="620" y="592"/>
                  </a:lnTo>
                  <a:lnTo>
                    <a:pt x="607" y="585"/>
                  </a:lnTo>
                  <a:lnTo>
                    <a:pt x="596" y="578"/>
                  </a:lnTo>
                  <a:lnTo>
                    <a:pt x="585" y="570"/>
                  </a:lnTo>
                  <a:lnTo>
                    <a:pt x="576" y="562"/>
                  </a:lnTo>
                  <a:lnTo>
                    <a:pt x="567" y="553"/>
                  </a:lnTo>
                  <a:lnTo>
                    <a:pt x="559" y="543"/>
                  </a:lnTo>
                  <a:lnTo>
                    <a:pt x="551" y="534"/>
                  </a:lnTo>
                  <a:lnTo>
                    <a:pt x="543" y="524"/>
                  </a:lnTo>
                  <a:lnTo>
                    <a:pt x="536" y="513"/>
                  </a:lnTo>
                  <a:lnTo>
                    <a:pt x="528" y="503"/>
                  </a:lnTo>
                  <a:lnTo>
                    <a:pt x="519" y="493"/>
                  </a:lnTo>
                  <a:lnTo>
                    <a:pt x="515" y="488"/>
                  </a:lnTo>
                  <a:lnTo>
                    <a:pt x="510" y="483"/>
                  </a:lnTo>
                  <a:lnTo>
                    <a:pt x="503" y="479"/>
                  </a:lnTo>
                  <a:lnTo>
                    <a:pt x="495" y="475"/>
                  </a:lnTo>
                  <a:lnTo>
                    <a:pt x="486" y="472"/>
                  </a:lnTo>
                  <a:lnTo>
                    <a:pt x="475" y="467"/>
                  </a:lnTo>
                  <a:lnTo>
                    <a:pt x="462" y="463"/>
                  </a:lnTo>
                  <a:lnTo>
                    <a:pt x="446" y="458"/>
                  </a:lnTo>
                  <a:lnTo>
                    <a:pt x="425" y="451"/>
                  </a:lnTo>
                  <a:lnTo>
                    <a:pt x="408" y="443"/>
                  </a:lnTo>
                  <a:lnTo>
                    <a:pt x="392" y="435"/>
                  </a:lnTo>
                  <a:lnTo>
                    <a:pt x="377" y="426"/>
                  </a:lnTo>
                  <a:lnTo>
                    <a:pt x="364" y="416"/>
                  </a:lnTo>
                  <a:lnTo>
                    <a:pt x="351" y="405"/>
                  </a:lnTo>
                  <a:lnTo>
                    <a:pt x="340" y="395"/>
                  </a:lnTo>
                  <a:lnTo>
                    <a:pt x="328" y="383"/>
                  </a:lnTo>
                  <a:lnTo>
                    <a:pt x="317" y="371"/>
                  </a:lnTo>
                  <a:lnTo>
                    <a:pt x="304" y="359"/>
                  </a:lnTo>
                  <a:lnTo>
                    <a:pt x="291" y="348"/>
                  </a:lnTo>
                  <a:lnTo>
                    <a:pt x="278" y="335"/>
                  </a:lnTo>
                  <a:lnTo>
                    <a:pt x="263" y="322"/>
                  </a:lnTo>
                  <a:lnTo>
                    <a:pt x="246" y="311"/>
                  </a:lnTo>
                  <a:lnTo>
                    <a:pt x="228" y="299"/>
                  </a:lnTo>
                  <a:lnTo>
                    <a:pt x="207" y="288"/>
                  </a:lnTo>
                  <a:lnTo>
                    <a:pt x="184" y="276"/>
                  </a:lnTo>
                  <a:lnTo>
                    <a:pt x="162" y="265"/>
                  </a:lnTo>
                  <a:lnTo>
                    <a:pt x="140" y="253"/>
                  </a:lnTo>
                  <a:lnTo>
                    <a:pt x="120" y="242"/>
                  </a:lnTo>
                  <a:lnTo>
                    <a:pt x="100" y="231"/>
                  </a:lnTo>
                  <a:lnTo>
                    <a:pt x="82" y="220"/>
                  </a:lnTo>
                  <a:lnTo>
                    <a:pt x="64" y="209"/>
                  </a:lnTo>
                  <a:lnTo>
                    <a:pt x="49" y="199"/>
                  </a:lnTo>
                  <a:lnTo>
                    <a:pt x="36" y="189"/>
                  </a:lnTo>
                  <a:lnTo>
                    <a:pt x="24" y="178"/>
                  </a:lnTo>
                  <a:lnTo>
                    <a:pt x="15" y="168"/>
                  </a:lnTo>
                  <a:lnTo>
                    <a:pt x="7" y="158"/>
                  </a:lnTo>
                  <a:lnTo>
                    <a:pt x="2" y="148"/>
                  </a:lnTo>
                  <a:lnTo>
                    <a:pt x="0" y="138"/>
                  </a:lnTo>
                  <a:lnTo>
                    <a:pt x="0" y="128"/>
                  </a:lnTo>
                  <a:lnTo>
                    <a:pt x="3" y="119"/>
                  </a:lnTo>
                  <a:lnTo>
                    <a:pt x="15" y="99"/>
                  </a:lnTo>
                  <a:lnTo>
                    <a:pt x="26" y="85"/>
                  </a:lnTo>
                  <a:lnTo>
                    <a:pt x="39" y="74"/>
                  </a:lnTo>
                  <a:lnTo>
                    <a:pt x="53" y="66"/>
                  </a:lnTo>
                  <a:lnTo>
                    <a:pt x="68" y="61"/>
                  </a:lnTo>
                  <a:lnTo>
                    <a:pt x="83" y="56"/>
                  </a:lnTo>
                  <a:lnTo>
                    <a:pt x="99" y="53"/>
                  </a:lnTo>
                  <a:lnTo>
                    <a:pt x="117" y="51"/>
                  </a:lnTo>
                  <a:lnTo>
                    <a:pt x="130" y="48"/>
                  </a:lnTo>
                  <a:lnTo>
                    <a:pt x="144" y="46"/>
                  </a:lnTo>
                  <a:lnTo>
                    <a:pt x="157" y="44"/>
                  </a:lnTo>
                  <a:lnTo>
                    <a:pt x="172" y="40"/>
                  </a:lnTo>
                  <a:lnTo>
                    <a:pt x="187" y="38"/>
                  </a:lnTo>
                  <a:lnTo>
                    <a:pt x="201" y="35"/>
                  </a:lnTo>
                  <a:lnTo>
                    <a:pt x="218" y="31"/>
                  </a:lnTo>
                  <a:lnTo>
                    <a:pt x="235" y="28"/>
                  </a:lnTo>
                  <a:close/>
                </a:path>
              </a:pathLst>
            </a:custGeom>
            <a:solidFill>
              <a:srgbClr val="A3DD8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3" name="Freeform 96"/>
            <p:cNvSpPr>
              <a:spLocks/>
            </p:cNvSpPr>
            <p:nvPr/>
          </p:nvSpPr>
          <p:spPr bwMode="auto">
            <a:xfrm>
              <a:off x="6908800" y="3108325"/>
              <a:ext cx="1381125" cy="671512"/>
            </a:xfrm>
            <a:custGeom>
              <a:avLst/>
              <a:gdLst>
                <a:gd name="T0" fmla="*/ 260 w 1741"/>
                <a:gd name="T1" fmla="*/ 12 h 846"/>
                <a:gd name="T2" fmla="*/ 298 w 1741"/>
                <a:gd name="T3" fmla="*/ 2 h 846"/>
                <a:gd name="T4" fmla="*/ 336 w 1741"/>
                <a:gd name="T5" fmla="*/ 5 h 846"/>
                <a:gd name="T6" fmla="*/ 369 w 1741"/>
                <a:gd name="T7" fmla="*/ 21 h 846"/>
                <a:gd name="T8" fmla="*/ 407 w 1741"/>
                <a:gd name="T9" fmla="*/ 44 h 846"/>
                <a:gd name="T10" fmla="*/ 446 w 1741"/>
                <a:gd name="T11" fmla="*/ 68 h 846"/>
                <a:gd name="T12" fmla="*/ 587 w 1741"/>
                <a:gd name="T13" fmla="*/ 114 h 846"/>
                <a:gd name="T14" fmla="*/ 748 w 1741"/>
                <a:gd name="T15" fmla="*/ 150 h 846"/>
                <a:gd name="T16" fmla="*/ 896 w 1741"/>
                <a:gd name="T17" fmla="*/ 170 h 846"/>
                <a:gd name="T18" fmla="*/ 1032 w 1741"/>
                <a:gd name="T19" fmla="*/ 178 h 846"/>
                <a:gd name="T20" fmla="*/ 1094 w 1741"/>
                <a:gd name="T21" fmla="*/ 182 h 846"/>
                <a:gd name="T22" fmla="*/ 1141 w 1741"/>
                <a:gd name="T23" fmla="*/ 193 h 846"/>
                <a:gd name="T24" fmla="*/ 1193 w 1741"/>
                <a:gd name="T25" fmla="*/ 205 h 846"/>
                <a:gd name="T26" fmla="*/ 1246 w 1741"/>
                <a:gd name="T27" fmla="*/ 219 h 846"/>
                <a:gd name="T28" fmla="*/ 1295 w 1741"/>
                <a:gd name="T29" fmla="*/ 231 h 846"/>
                <a:gd name="T30" fmla="*/ 1352 w 1741"/>
                <a:gd name="T31" fmla="*/ 244 h 846"/>
                <a:gd name="T32" fmla="*/ 1415 w 1741"/>
                <a:gd name="T33" fmla="*/ 264 h 846"/>
                <a:gd name="T34" fmla="*/ 1482 w 1741"/>
                <a:gd name="T35" fmla="*/ 288 h 846"/>
                <a:gd name="T36" fmla="*/ 1554 w 1741"/>
                <a:gd name="T37" fmla="*/ 320 h 846"/>
                <a:gd name="T38" fmla="*/ 1616 w 1741"/>
                <a:gd name="T39" fmla="*/ 358 h 846"/>
                <a:gd name="T40" fmla="*/ 1668 w 1741"/>
                <a:gd name="T41" fmla="*/ 399 h 846"/>
                <a:gd name="T42" fmla="*/ 1706 w 1741"/>
                <a:gd name="T43" fmla="*/ 444 h 846"/>
                <a:gd name="T44" fmla="*/ 1731 w 1741"/>
                <a:gd name="T45" fmla="*/ 492 h 846"/>
                <a:gd name="T46" fmla="*/ 1741 w 1741"/>
                <a:gd name="T47" fmla="*/ 549 h 846"/>
                <a:gd name="T48" fmla="*/ 1723 w 1741"/>
                <a:gd name="T49" fmla="*/ 619 h 846"/>
                <a:gd name="T50" fmla="*/ 1658 w 1741"/>
                <a:gd name="T51" fmla="*/ 700 h 846"/>
                <a:gd name="T52" fmla="*/ 1547 w 1741"/>
                <a:gd name="T53" fmla="*/ 775 h 846"/>
                <a:gd name="T54" fmla="*/ 1415 w 1741"/>
                <a:gd name="T55" fmla="*/ 827 h 846"/>
                <a:gd name="T56" fmla="*/ 1287 w 1741"/>
                <a:gd name="T57" fmla="*/ 846 h 846"/>
                <a:gd name="T58" fmla="*/ 1194 w 1741"/>
                <a:gd name="T59" fmla="*/ 826 h 846"/>
                <a:gd name="T60" fmla="*/ 1122 w 1741"/>
                <a:gd name="T61" fmla="*/ 769 h 846"/>
                <a:gd name="T62" fmla="*/ 1090 w 1741"/>
                <a:gd name="T63" fmla="*/ 723 h 846"/>
                <a:gd name="T64" fmla="*/ 1075 w 1741"/>
                <a:gd name="T65" fmla="*/ 676 h 846"/>
                <a:gd name="T66" fmla="*/ 1049 w 1741"/>
                <a:gd name="T67" fmla="*/ 601 h 846"/>
                <a:gd name="T68" fmla="*/ 1019 w 1741"/>
                <a:gd name="T69" fmla="*/ 574 h 846"/>
                <a:gd name="T70" fmla="*/ 960 w 1741"/>
                <a:gd name="T71" fmla="*/ 564 h 846"/>
                <a:gd name="T72" fmla="*/ 888 w 1741"/>
                <a:gd name="T73" fmla="*/ 553 h 846"/>
                <a:gd name="T74" fmla="*/ 816 w 1741"/>
                <a:gd name="T75" fmla="*/ 543 h 846"/>
                <a:gd name="T76" fmla="*/ 777 w 1741"/>
                <a:gd name="T77" fmla="*/ 545 h 846"/>
                <a:gd name="T78" fmla="*/ 731 w 1741"/>
                <a:gd name="T79" fmla="*/ 555 h 846"/>
                <a:gd name="T80" fmla="*/ 656 w 1741"/>
                <a:gd name="T81" fmla="*/ 545 h 846"/>
                <a:gd name="T82" fmla="*/ 600 w 1741"/>
                <a:gd name="T83" fmla="*/ 524 h 846"/>
                <a:gd name="T84" fmla="*/ 560 w 1741"/>
                <a:gd name="T85" fmla="*/ 495 h 846"/>
                <a:gd name="T86" fmla="*/ 529 w 1741"/>
                <a:gd name="T87" fmla="*/ 463 h 846"/>
                <a:gd name="T88" fmla="*/ 507 w 1741"/>
                <a:gd name="T89" fmla="*/ 445 h 846"/>
                <a:gd name="T90" fmla="*/ 465 w 1741"/>
                <a:gd name="T91" fmla="*/ 433 h 846"/>
                <a:gd name="T92" fmla="*/ 392 w 1741"/>
                <a:gd name="T93" fmla="*/ 408 h 846"/>
                <a:gd name="T94" fmla="*/ 343 w 1741"/>
                <a:gd name="T95" fmla="*/ 368 h 846"/>
                <a:gd name="T96" fmla="*/ 300 w 1741"/>
                <a:gd name="T97" fmla="*/ 319 h 846"/>
                <a:gd name="T98" fmla="*/ 238 w 1741"/>
                <a:gd name="T99" fmla="*/ 272 h 846"/>
                <a:gd name="T100" fmla="*/ 147 w 1741"/>
                <a:gd name="T101" fmla="*/ 228 h 846"/>
                <a:gd name="T102" fmla="*/ 68 w 1741"/>
                <a:gd name="T103" fmla="*/ 189 h 846"/>
                <a:gd name="T104" fmla="*/ 15 w 1741"/>
                <a:gd name="T105" fmla="*/ 152 h 846"/>
                <a:gd name="T106" fmla="*/ 0 w 1741"/>
                <a:gd name="T107" fmla="*/ 116 h 846"/>
                <a:gd name="T108" fmla="*/ 41 w 1741"/>
                <a:gd name="T109" fmla="*/ 64 h 846"/>
                <a:gd name="T110" fmla="*/ 97 w 1741"/>
                <a:gd name="T111" fmla="*/ 46 h 846"/>
                <a:gd name="T112" fmla="*/ 151 w 1741"/>
                <a:gd name="T113" fmla="*/ 36 h 846"/>
                <a:gd name="T114" fmla="*/ 209 w 1741"/>
                <a:gd name="T115" fmla="*/ 25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41" h="846">
                  <a:moveTo>
                    <a:pt x="224" y="21"/>
                  </a:moveTo>
                  <a:lnTo>
                    <a:pt x="237" y="19"/>
                  </a:lnTo>
                  <a:lnTo>
                    <a:pt x="249" y="15"/>
                  </a:lnTo>
                  <a:lnTo>
                    <a:pt x="260" y="12"/>
                  </a:lnTo>
                  <a:lnTo>
                    <a:pt x="270" y="8"/>
                  </a:lnTo>
                  <a:lnTo>
                    <a:pt x="280" y="5"/>
                  </a:lnTo>
                  <a:lnTo>
                    <a:pt x="290" y="3"/>
                  </a:lnTo>
                  <a:lnTo>
                    <a:pt x="298" y="2"/>
                  </a:lnTo>
                  <a:lnTo>
                    <a:pt x="306" y="0"/>
                  </a:lnTo>
                  <a:lnTo>
                    <a:pt x="317" y="0"/>
                  </a:lnTo>
                  <a:lnTo>
                    <a:pt x="327" y="3"/>
                  </a:lnTo>
                  <a:lnTo>
                    <a:pt x="336" y="5"/>
                  </a:lnTo>
                  <a:lnTo>
                    <a:pt x="344" y="7"/>
                  </a:lnTo>
                  <a:lnTo>
                    <a:pt x="352" y="12"/>
                  </a:lnTo>
                  <a:lnTo>
                    <a:pt x="360" y="15"/>
                  </a:lnTo>
                  <a:lnTo>
                    <a:pt x="369" y="21"/>
                  </a:lnTo>
                  <a:lnTo>
                    <a:pt x="378" y="26"/>
                  </a:lnTo>
                  <a:lnTo>
                    <a:pt x="389" y="31"/>
                  </a:lnTo>
                  <a:lnTo>
                    <a:pt x="398" y="37"/>
                  </a:lnTo>
                  <a:lnTo>
                    <a:pt x="407" y="44"/>
                  </a:lnTo>
                  <a:lnTo>
                    <a:pt x="416" y="51"/>
                  </a:lnTo>
                  <a:lnTo>
                    <a:pt x="427" y="57"/>
                  </a:lnTo>
                  <a:lnTo>
                    <a:pt x="436" y="63"/>
                  </a:lnTo>
                  <a:lnTo>
                    <a:pt x="446" y="68"/>
                  </a:lnTo>
                  <a:lnTo>
                    <a:pt x="458" y="73"/>
                  </a:lnTo>
                  <a:lnTo>
                    <a:pt x="502" y="88"/>
                  </a:lnTo>
                  <a:lnTo>
                    <a:pt x="545" y="102"/>
                  </a:lnTo>
                  <a:lnTo>
                    <a:pt x="587" y="114"/>
                  </a:lnTo>
                  <a:lnTo>
                    <a:pt x="628" y="125"/>
                  </a:lnTo>
                  <a:lnTo>
                    <a:pt x="669" y="135"/>
                  </a:lnTo>
                  <a:lnTo>
                    <a:pt x="709" y="143"/>
                  </a:lnTo>
                  <a:lnTo>
                    <a:pt x="748" y="150"/>
                  </a:lnTo>
                  <a:lnTo>
                    <a:pt x="786" y="156"/>
                  </a:lnTo>
                  <a:lnTo>
                    <a:pt x="823" y="162"/>
                  </a:lnTo>
                  <a:lnTo>
                    <a:pt x="860" y="165"/>
                  </a:lnTo>
                  <a:lnTo>
                    <a:pt x="896" y="170"/>
                  </a:lnTo>
                  <a:lnTo>
                    <a:pt x="930" y="172"/>
                  </a:lnTo>
                  <a:lnTo>
                    <a:pt x="965" y="174"/>
                  </a:lnTo>
                  <a:lnTo>
                    <a:pt x="998" y="177"/>
                  </a:lnTo>
                  <a:lnTo>
                    <a:pt x="1032" y="178"/>
                  </a:lnTo>
                  <a:lnTo>
                    <a:pt x="1064" y="179"/>
                  </a:lnTo>
                  <a:lnTo>
                    <a:pt x="1073" y="180"/>
                  </a:lnTo>
                  <a:lnTo>
                    <a:pt x="1083" y="181"/>
                  </a:lnTo>
                  <a:lnTo>
                    <a:pt x="1094" y="182"/>
                  </a:lnTo>
                  <a:lnTo>
                    <a:pt x="1105" y="185"/>
                  </a:lnTo>
                  <a:lnTo>
                    <a:pt x="1117" y="187"/>
                  </a:lnTo>
                  <a:lnTo>
                    <a:pt x="1128" y="189"/>
                  </a:lnTo>
                  <a:lnTo>
                    <a:pt x="1141" y="193"/>
                  </a:lnTo>
                  <a:lnTo>
                    <a:pt x="1154" y="195"/>
                  </a:lnTo>
                  <a:lnTo>
                    <a:pt x="1166" y="198"/>
                  </a:lnTo>
                  <a:lnTo>
                    <a:pt x="1179" y="202"/>
                  </a:lnTo>
                  <a:lnTo>
                    <a:pt x="1193" y="205"/>
                  </a:lnTo>
                  <a:lnTo>
                    <a:pt x="1206" y="209"/>
                  </a:lnTo>
                  <a:lnTo>
                    <a:pt x="1219" y="212"/>
                  </a:lnTo>
                  <a:lnTo>
                    <a:pt x="1233" y="216"/>
                  </a:lnTo>
                  <a:lnTo>
                    <a:pt x="1246" y="219"/>
                  </a:lnTo>
                  <a:lnTo>
                    <a:pt x="1260" y="223"/>
                  </a:lnTo>
                  <a:lnTo>
                    <a:pt x="1271" y="225"/>
                  </a:lnTo>
                  <a:lnTo>
                    <a:pt x="1283" y="227"/>
                  </a:lnTo>
                  <a:lnTo>
                    <a:pt x="1295" y="231"/>
                  </a:lnTo>
                  <a:lnTo>
                    <a:pt x="1308" y="234"/>
                  </a:lnTo>
                  <a:lnTo>
                    <a:pt x="1322" y="238"/>
                  </a:lnTo>
                  <a:lnTo>
                    <a:pt x="1337" y="241"/>
                  </a:lnTo>
                  <a:lnTo>
                    <a:pt x="1352" y="244"/>
                  </a:lnTo>
                  <a:lnTo>
                    <a:pt x="1367" y="249"/>
                  </a:lnTo>
                  <a:lnTo>
                    <a:pt x="1383" y="254"/>
                  </a:lnTo>
                  <a:lnTo>
                    <a:pt x="1399" y="258"/>
                  </a:lnTo>
                  <a:lnTo>
                    <a:pt x="1415" y="264"/>
                  </a:lnTo>
                  <a:lnTo>
                    <a:pt x="1431" y="269"/>
                  </a:lnTo>
                  <a:lnTo>
                    <a:pt x="1449" y="276"/>
                  </a:lnTo>
                  <a:lnTo>
                    <a:pt x="1465" y="281"/>
                  </a:lnTo>
                  <a:lnTo>
                    <a:pt x="1482" y="288"/>
                  </a:lnTo>
                  <a:lnTo>
                    <a:pt x="1499" y="295"/>
                  </a:lnTo>
                  <a:lnTo>
                    <a:pt x="1518" y="303"/>
                  </a:lnTo>
                  <a:lnTo>
                    <a:pt x="1536" y="312"/>
                  </a:lnTo>
                  <a:lnTo>
                    <a:pt x="1554" y="320"/>
                  </a:lnTo>
                  <a:lnTo>
                    <a:pt x="1571" y="330"/>
                  </a:lnTo>
                  <a:lnTo>
                    <a:pt x="1586" y="339"/>
                  </a:lnTo>
                  <a:lnTo>
                    <a:pt x="1602" y="348"/>
                  </a:lnTo>
                  <a:lnTo>
                    <a:pt x="1616" y="358"/>
                  </a:lnTo>
                  <a:lnTo>
                    <a:pt x="1631" y="368"/>
                  </a:lnTo>
                  <a:lnTo>
                    <a:pt x="1643" y="378"/>
                  </a:lnTo>
                  <a:lnTo>
                    <a:pt x="1656" y="388"/>
                  </a:lnTo>
                  <a:lnTo>
                    <a:pt x="1668" y="399"/>
                  </a:lnTo>
                  <a:lnTo>
                    <a:pt x="1678" y="409"/>
                  </a:lnTo>
                  <a:lnTo>
                    <a:pt x="1688" y="421"/>
                  </a:lnTo>
                  <a:lnTo>
                    <a:pt x="1696" y="432"/>
                  </a:lnTo>
                  <a:lnTo>
                    <a:pt x="1706" y="444"/>
                  </a:lnTo>
                  <a:lnTo>
                    <a:pt x="1713" y="455"/>
                  </a:lnTo>
                  <a:lnTo>
                    <a:pt x="1719" y="468"/>
                  </a:lnTo>
                  <a:lnTo>
                    <a:pt x="1726" y="480"/>
                  </a:lnTo>
                  <a:lnTo>
                    <a:pt x="1731" y="492"/>
                  </a:lnTo>
                  <a:lnTo>
                    <a:pt x="1736" y="505"/>
                  </a:lnTo>
                  <a:lnTo>
                    <a:pt x="1739" y="520"/>
                  </a:lnTo>
                  <a:lnTo>
                    <a:pt x="1741" y="535"/>
                  </a:lnTo>
                  <a:lnTo>
                    <a:pt x="1741" y="549"/>
                  </a:lnTo>
                  <a:lnTo>
                    <a:pt x="1740" y="566"/>
                  </a:lnTo>
                  <a:lnTo>
                    <a:pt x="1737" y="583"/>
                  </a:lnTo>
                  <a:lnTo>
                    <a:pt x="1731" y="600"/>
                  </a:lnTo>
                  <a:lnTo>
                    <a:pt x="1723" y="619"/>
                  </a:lnTo>
                  <a:lnTo>
                    <a:pt x="1713" y="637"/>
                  </a:lnTo>
                  <a:lnTo>
                    <a:pt x="1698" y="659"/>
                  </a:lnTo>
                  <a:lnTo>
                    <a:pt x="1679" y="680"/>
                  </a:lnTo>
                  <a:lnTo>
                    <a:pt x="1658" y="700"/>
                  </a:lnTo>
                  <a:lnTo>
                    <a:pt x="1633" y="720"/>
                  </a:lnTo>
                  <a:lnTo>
                    <a:pt x="1607" y="739"/>
                  </a:lnTo>
                  <a:lnTo>
                    <a:pt x="1578" y="758"/>
                  </a:lnTo>
                  <a:lnTo>
                    <a:pt x="1547" y="775"/>
                  </a:lnTo>
                  <a:lnTo>
                    <a:pt x="1516" y="790"/>
                  </a:lnTo>
                  <a:lnTo>
                    <a:pt x="1482" y="804"/>
                  </a:lnTo>
                  <a:lnTo>
                    <a:pt x="1449" y="817"/>
                  </a:lnTo>
                  <a:lnTo>
                    <a:pt x="1415" y="827"/>
                  </a:lnTo>
                  <a:lnTo>
                    <a:pt x="1382" y="836"/>
                  </a:lnTo>
                  <a:lnTo>
                    <a:pt x="1348" y="842"/>
                  </a:lnTo>
                  <a:lnTo>
                    <a:pt x="1317" y="845"/>
                  </a:lnTo>
                  <a:lnTo>
                    <a:pt x="1287" y="846"/>
                  </a:lnTo>
                  <a:lnTo>
                    <a:pt x="1259" y="845"/>
                  </a:lnTo>
                  <a:lnTo>
                    <a:pt x="1237" y="842"/>
                  </a:lnTo>
                  <a:lnTo>
                    <a:pt x="1215" y="835"/>
                  </a:lnTo>
                  <a:lnTo>
                    <a:pt x="1194" y="826"/>
                  </a:lnTo>
                  <a:lnTo>
                    <a:pt x="1175" y="814"/>
                  </a:lnTo>
                  <a:lnTo>
                    <a:pt x="1156" y="802"/>
                  </a:lnTo>
                  <a:lnTo>
                    <a:pt x="1139" y="787"/>
                  </a:lnTo>
                  <a:lnTo>
                    <a:pt x="1122" y="769"/>
                  </a:lnTo>
                  <a:lnTo>
                    <a:pt x="1107" y="752"/>
                  </a:lnTo>
                  <a:lnTo>
                    <a:pt x="1101" y="743"/>
                  </a:lnTo>
                  <a:lnTo>
                    <a:pt x="1095" y="734"/>
                  </a:lnTo>
                  <a:lnTo>
                    <a:pt x="1090" y="723"/>
                  </a:lnTo>
                  <a:lnTo>
                    <a:pt x="1086" y="713"/>
                  </a:lnTo>
                  <a:lnTo>
                    <a:pt x="1082" y="701"/>
                  </a:lnTo>
                  <a:lnTo>
                    <a:pt x="1079" y="689"/>
                  </a:lnTo>
                  <a:lnTo>
                    <a:pt x="1075" y="676"/>
                  </a:lnTo>
                  <a:lnTo>
                    <a:pt x="1072" y="663"/>
                  </a:lnTo>
                  <a:lnTo>
                    <a:pt x="1066" y="644"/>
                  </a:lnTo>
                  <a:lnTo>
                    <a:pt x="1057" y="622"/>
                  </a:lnTo>
                  <a:lnTo>
                    <a:pt x="1049" y="601"/>
                  </a:lnTo>
                  <a:lnTo>
                    <a:pt x="1044" y="581"/>
                  </a:lnTo>
                  <a:lnTo>
                    <a:pt x="1039" y="578"/>
                  </a:lnTo>
                  <a:lnTo>
                    <a:pt x="1029" y="576"/>
                  </a:lnTo>
                  <a:lnTo>
                    <a:pt x="1019" y="574"/>
                  </a:lnTo>
                  <a:lnTo>
                    <a:pt x="1006" y="571"/>
                  </a:lnTo>
                  <a:lnTo>
                    <a:pt x="992" y="569"/>
                  </a:lnTo>
                  <a:lnTo>
                    <a:pt x="976" y="567"/>
                  </a:lnTo>
                  <a:lnTo>
                    <a:pt x="960" y="564"/>
                  </a:lnTo>
                  <a:lnTo>
                    <a:pt x="943" y="561"/>
                  </a:lnTo>
                  <a:lnTo>
                    <a:pt x="924" y="559"/>
                  </a:lnTo>
                  <a:lnTo>
                    <a:pt x="906" y="556"/>
                  </a:lnTo>
                  <a:lnTo>
                    <a:pt x="888" y="553"/>
                  </a:lnTo>
                  <a:lnTo>
                    <a:pt x="868" y="551"/>
                  </a:lnTo>
                  <a:lnTo>
                    <a:pt x="851" y="548"/>
                  </a:lnTo>
                  <a:lnTo>
                    <a:pt x="832" y="545"/>
                  </a:lnTo>
                  <a:lnTo>
                    <a:pt x="816" y="543"/>
                  </a:lnTo>
                  <a:lnTo>
                    <a:pt x="800" y="540"/>
                  </a:lnTo>
                  <a:lnTo>
                    <a:pt x="793" y="540"/>
                  </a:lnTo>
                  <a:lnTo>
                    <a:pt x="786" y="541"/>
                  </a:lnTo>
                  <a:lnTo>
                    <a:pt x="777" y="545"/>
                  </a:lnTo>
                  <a:lnTo>
                    <a:pt x="768" y="547"/>
                  </a:lnTo>
                  <a:lnTo>
                    <a:pt x="757" y="551"/>
                  </a:lnTo>
                  <a:lnTo>
                    <a:pt x="745" y="554"/>
                  </a:lnTo>
                  <a:lnTo>
                    <a:pt x="731" y="555"/>
                  </a:lnTo>
                  <a:lnTo>
                    <a:pt x="715" y="555"/>
                  </a:lnTo>
                  <a:lnTo>
                    <a:pt x="693" y="553"/>
                  </a:lnTo>
                  <a:lnTo>
                    <a:pt x="673" y="549"/>
                  </a:lnTo>
                  <a:lnTo>
                    <a:pt x="656" y="545"/>
                  </a:lnTo>
                  <a:lnTo>
                    <a:pt x="640" y="540"/>
                  </a:lnTo>
                  <a:lnTo>
                    <a:pt x="625" y="536"/>
                  </a:lnTo>
                  <a:lnTo>
                    <a:pt x="611" y="530"/>
                  </a:lnTo>
                  <a:lnTo>
                    <a:pt x="600" y="524"/>
                  </a:lnTo>
                  <a:lnTo>
                    <a:pt x="588" y="517"/>
                  </a:lnTo>
                  <a:lnTo>
                    <a:pt x="578" y="510"/>
                  </a:lnTo>
                  <a:lnTo>
                    <a:pt x="568" y="503"/>
                  </a:lnTo>
                  <a:lnTo>
                    <a:pt x="560" y="495"/>
                  </a:lnTo>
                  <a:lnTo>
                    <a:pt x="552" y="487"/>
                  </a:lnTo>
                  <a:lnTo>
                    <a:pt x="544" y="479"/>
                  </a:lnTo>
                  <a:lnTo>
                    <a:pt x="537" y="471"/>
                  </a:lnTo>
                  <a:lnTo>
                    <a:pt x="529" y="463"/>
                  </a:lnTo>
                  <a:lnTo>
                    <a:pt x="522" y="454"/>
                  </a:lnTo>
                  <a:lnTo>
                    <a:pt x="519" y="450"/>
                  </a:lnTo>
                  <a:lnTo>
                    <a:pt x="514" y="447"/>
                  </a:lnTo>
                  <a:lnTo>
                    <a:pt x="507" y="445"/>
                  </a:lnTo>
                  <a:lnTo>
                    <a:pt x="500" y="442"/>
                  </a:lnTo>
                  <a:lnTo>
                    <a:pt x="491" y="440"/>
                  </a:lnTo>
                  <a:lnTo>
                    <a:pt x="480" y="437"/>
                  </a:lnTo>
                  <a:lnTo>
                    <a:pt x="465" y="433"/>
                  </a:lnTo>
                  <a:lnTo>
                    <a:pt x="449" y="430"/>
                  </a:lnTo>
                  <a:lnTo>
                    <a:pt x="427" y="424"/>
                  </a:lnTo>
                  <a:lnTo>
                    <a:pt x="408" y="417"/>
                  </a:lnTo>
                  <a:lnTo>
                    <a:pt x="392" y="408"/>
                  </a:lnTo>
                  <a:lnTo>
                    <a:pt x="377" y="400"/>
                  </a:lnTo>
                  <a:lnTo>
                    <a:pt x="365" y="389"/>
                  </a:lnTo>
                  <a:lnTo>
                    <a:pt x="353" y="379"/>
                  </a:lnTo>
                  <a:lnTo>
                    <a:pt x="343" y="368"/>
                  </a:lnTo>
                  <a:lnTo>
                    <a:pt x="332" y="356"/>
                  </a:lnTo>
                  <a:lnTo>
                    <a:pt x="322" y="343"/>
                  </a:lnTo>
                  <a:lnTo>
                    <a:pt x="312" y="332"/>
                  </a:lnTo>
                  <a:lnTo>
                    <a:pt x="300" y="319"/>
                  </a:lnTo>
                  <a:lnTo>
                    <a:pt x="287" y="308"/>
                  </a:lnTo>
                  <a:lnTo>
                    <a:pt x="272" y="295"/>
                  </a:lnTo>
                  <a:lnTo>
                    <a:pt x="256" y="284"/>
                  </a:lnTo>
                  <a:lnTo>
                    <a:pt x="238" y="272"/>
                  </a:lnTo>
                  <a:lnTo>
                    <a:pt x="216" y="261"/>
                  </a:lnTo>
                  <a:lnTo>
                    <a:pt x="192" y="250"/>
                  </a:lnTo>
                  <a:lnTo>
                    <a:pt x="169" y="239"/>
                  </a:lnTo>
                  <a:lnTo>
                    <a:pt x="147" y="228"/>
                  </a:lnTo>
                  <a:lnTo>
                    <a:pt x="125" y="219"/>
                  </a:lnTo>
                  <a:lnTo>
                    <a:pt x="105" y="209"/>
                  </a:lnTo>
                  <a:lnTo>
                    <a:pt x="86" y="200"/>
                  </a:lnTo>
                  <a:lnTo>
                    <a:pt x="68" y="189"/>
                  </a:lnTo>
                  <a:lnTo>
                    <a:pt x="52" y="180"/>
                  </a:lnTo>
                  <a:lnTo>
                    <a:pt x="37" y="171"/>
                  </a:lnTo>
                  <a:lnTo>
                    <a:pt x="26" y="162"/>
                  </a:lnTo>
                  <a:lnTo>
                    <a:pt x="15" y="152"/>
                  </a:lnTo>
                  <a:lnTo>
                    <a:pt x="7" y="143"/>
                  </a:lnTo>
                  <a:lnTo>
                    <a:pt x="3" y="134"/>
                  </a:lnTo>
                  <a:lnTo>
                    <a:pt x="0" y="125"/>
                  </a:lnTo>
                  <a:lnTo>
                    <a:pt x="0" y="116"/>
                  </a:lnTo>
                  <a:lnTo>
                    <a:pt x="4" y="106"/>
                  </a:lnTo>
                  <a:lnTo>
                    <a:pt x="15" y="88"/>
                  </a:lnTo>
                  <a:lnTo>
                    <a:pt x="28" y="74"/>
                  </a:lnTo>
                  <a:lnTo>
                    <a:pt x="41" y="64"/>
                  </a:lnTo>
                  <a:lnTo>
                    <a:pt x="53" y="57"/>
                  </a:lnTo>
                  <a:lnTo>
                    <a:pt x="67" y="52"/>
                  </a:lnTo>
                  <a:lnTo>
                    <a:pt x="82" y="49"/>
                  </a:lnTo>
                  <a:lnTo>
                    <a:pt x="97" y="46"/>
                  </a:lnTo>
                  <a:lnTo>
                    <a:pt x="115" y="44"/>
                  </a:lnTo>
                  <a:lnTo>
                    <a:pt x="126" y="42"/>
                  </a:lnTo>
                  <a:lnTo>
                    <a:pt x="139" y="40"/>
                  </a:lnTo>
                  <a:lnTo>
                    <a:pt x="151" y="36"/>
                  </a:lnTo>
                  <a:lnTo>
                    <a:pt x="165" y="34"/>
                  </a:lnTo>
                  <a:lnTo>
                    <a:pt x="179" y="30"/>
                  </a:lnTo>
                  <a:lnTo>
                    <a:pt x="194" y="27"/>
                  </a:lnTo>
                  <a:lnTo>
                    <a:pt x="209" y="25"/>
                  </a:lnTo>
                  <a:lnTo>
                    <a:pt x="224" y="21"/>
                  </a:lnTo>
                  <a:close/>
                </a:path>
              </a:pathLst>
            </a:custGeom>
            <a:solidFill>
              <a:srgbClr val="8CD67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4" name="Freeform 97"/>
            <p:cNvSpPr>
              <a:spLocks/>
            </p:cNvSpPr>
            <p:nvPr/>
          </p:nvSpPr>
          <p:spPr bwMode="auto">
            <a:xfrm>
              <a:off x="6924675" y="3121025"/>
              <a:ext cx="1347787" cy="627062"/>
            </a:xfrm>
            <a:custGeom>
              <a:avLst/>
              <a:gdLst>
                <a:gd name="T0" fmla="*/ 250 w 1698"/>
                <a:gd name="T1" fmla="*/ 7 h 788"/>
                <a:gd name="T2" fmla="*/ 286 w 1698"/>
                <a:gd name="T3" fmla="*/ 0 h 788"/>
                <a:gd name="T4" fmla="*/ 320 w 1698"/>
                <a:gd name="T5" fmla="*/ 7 h 788"/>
                <a:gd name="T6" fmla="*/ 353 w 1698"/>
                <a:gd name="T7" fmla="*/ 25 h 788"/>
                <a:gd name="T8" fmla="*/ 391 w 1698"/>
                <a:gd name="T9" fmla="*/ 46 h 788"/>
                <a:gd name="T10" fmla="*/ 430 w 1698"/>
                <a:gd name="T11" fmla="*/ 68 h 788"/>
                <a:gd name="T12" fmla="*/ 562 w 1698"/>
                <a:gd name="T13" fmla="*/ 111 h 788"/>
                <a:gd name="T14" fmla="*/ 717 w 1698"/>
                <a:gd name="T15" fmla="*/ 147 h 788"/>
                <a:gd name="T16" fmla="*/ 862 w 1698"/>
                <a:gd name="T17" fmla="*/ 167 h 788"/>
                <a:gd name="T18" fmla="*/ 996 w 1698"/>
                <a:gd name="T19" fmla="*/ 175 h 788"/>
                <a:gd name="T20" fmla="*/ 1058 w 1698"/>
                <a:gd name="T21" fmla="*/ 178 h 788"/>
                <a:gd name="T22" fmla="*/ 1104 w 1698"/>
                <a:gd name="T23" fmla="*/ 186 h 788"/>
                <a:gd name="T24" fmla="*/ 1152 w 1698"/>
                <a:gd name="T25" fmla="*/ 197 h 788"/>
                <a:gd name="T26" fmla="*/ 1202 w 1698"/>
                <a:gd name="T27" fmla="*/ 207 h 788"/>
                <a:gd name="T28" fmla="*/ 1246 w 1698"/>
                <a:gd name="T29" fmla="*/ 215 h 788"/>
                <a:gd name="T30" fmla="*/ 1299 w 1698"/>
                <a:gd name="T31" fmla="*/ 226 h 788"/>
                <a:gd name="T32" fmla="*/ 1361 w 1698"/>
                <a:gd name="T33" fmla="*/ 244 h 788"/>
                <a:gd name="T34" fmla="*/ 1429 w 1698"/>
                <a:gd name="T35" fmla="*/ 267 h 788"/>
                <a:gd name="T36" fmla="*/ 1499 w 1698"/>
                <a:gd name="T37" fmla="*/ 297 h 788"/>
                <a:gd name="T38" fmla="*/ 1561 w 1698"/>
                <a:gd name="T39" fmla="*/ 331 h 788"/>
                <a:gd name="T40" fmla="*/ 1613 w 1698"/>
                <a:gd name="T41" fmla="*/ 368 h 788"/>
                <a:gd name="T42" fmla="*/ 1652 w 1698"/>
                <a:gd name="T43" fmla="*/ 407 h 788"/>
                <a:gd name="T44" fmla="*/ 1682 w 1698"/>
                <a:gd name="T45" fmla="*/ 452 h 788"/>
                <a:gd name="T46" fmla="*/ 1693 w 1698"/>
                <a:gd name="T47" fmla="*/ 555 h 788"/>
                <a:gd name="T48" fmla="*/ 1628 w 1698"/>
                <a:gd name="T49" fmla="*/ 652 h 788"/>
                <a:gd name="T50" fmla="*/ 1519 w 1698"/>
                <a:gd name="T51" fmla="*/ 724 h 788"/>
                <a:gd name="T52" fmla="*/ 1388 w 1698"/>
                <a:gd name="T53" fmla="*/ 773 h 788"/>
                <a:gd name="T54" fmla="*/ 1266 w 1698"/>
                <a:gd name="T55" fmla="*/ 787 h 788"/>
                <a:gd name="T56" fmla="*/ 1182 w 1698"/>
                <a:gd name="T57" fmla="*/ 761 h 788"/>
                <a:gd name="T58" fmla="*/ 1121 w 1698"/>
                <a:gd name="T59" fmla="*/ 696 h 788"/>
                <a:gd name="T60" fmla="*/ 1090 w 1698"/>
                <a:gd name="T61" fmla="*/ 612 h 788"/>
                <a:gd name="T62" fmla="*/ 1075 w 1698"/>
                <a:gd name="T63" fmla="*/ 565 h 788"/>
                <a:gd name="T64" fmla="*/ 1052 w 1698"/>
                <a:gd name="T65" fmla="*/ 530 h 788"/>
                <a:gd name="T66" fmla="*/ 1019 w 1698"/>
                <a:gd name="T67" fmla="*/ 517 h 788"/>
                <a:gd name="T68" fmla="*/ 960 w 1698"/>
                <a:gd name="T69" fmla="*/ 507 h 788"/>
                <a:gd name="T70" fmla="*/ 890 w 1698"/>
                <a:gd name="T71" fmla="*/ 498 h 788"/>
                <a:gd name="T72" fmla="*/ 822 w 1698"/>
                <a:gd name="T73" fmla="*/ 489 h 788"/>
                <a:gd name="T74" fmla="*/ 780 w 1698"/>
                <a:gd name="T75" fmla="*/ 489 h 788"/>
                <a:gd name="T76" fmla="*/ 734 w 1698"/>
                <a:gd name="T77" fmla="*/ 496 h 788"/>
                <a:gd name="T78" fmla="*/ 661 w 1698"/>
                <a:gd name="T79" fmla="*/ 488 h 788"/>
                <a:gd name="T80" fmla="*/ 604 w 1698"/>
                <a:gd name="T81" fmla="*/ 470 h 788"/>
                <a:gd name="T82" fmla="*/ 562 w 1698"/>
                <a:gd name="T83" fmla="*/ 449 h 788"/>
                <a:gd name="T84" fmla="*/ 531 w 1698"/>
                <a:gd name="T85" fmla="*/ 422 h 788"/>
                <a:gd name="T86" fmla="*/ 513 w 1698"/>
                <a:gd name="T87" fmla="*/ 409 h 788"/>
                <a:gd name="T88" fmla="*/ 470 w 1698"/>
                <a:gd name="T89" fmla="*/ 405 h 788"/>
                <a:gd name="T90" fmla="*/ 393 w 1698"/>
                <a:gd name="T91" fmla="*/ 382 h 788"/>
                <a:gd name="T92" fmla="*/ 346 w 1698"/>
                <a:gd name="T93" fmla="*/ 342 h 788"/>
                <a:gd name="T94" fmla="*/ 308 w 1698"/>
                <a:gd name="T95" fmla="*/ 292 h 788"/>
                <a:gd name="T96" fmla="*/ 245 w 1698"/>
                <a:gd name="T97" fmla="*/ 244 h 788"/>
                <a:gd name="T98" fmla="*/ 151 w 1698"/>
                <a:gd name="T99" fmla="*/ 205 h 788"/>
                <a:gd name="T100" fmla="*/ 70 w 1698"/>
                <a:gd name="T101" fmla="*/ 170 h 788"/>
                <a:gd name="T102" fmla="*/ 16 w 1698"/>
                <a:gd name="T103" fmla="*/ 137 h 788"/>
                <a:gd name="T104" fmla="*/ 1 w 1698"/>
                <a:gd name="T105" fmla="*/ 103 h 788"/>
                <a:gd name="T106" fmla="*/ 40 w 1698"/>
                <a:gd name="T107" fmla="*/ 55 h 788"/>
                <a:gd name="T108" fmla="*/ 96 w 1698"/>
                <a:gd name="T109" fmla="*/ 40 h 788"/>
                <a:gd name="T110" fmla="*/ 146 w 1698"/>
                <a:gd name="T111" fmla="*/ 30 h 788"/>
                <a:gd name="T112" fmla="*/ 199 w 1698"/>
                <a:gd name="T113" fmla="*/ 17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98" h="788">
                  <a:moveTo>
                    <a:pt x="213" y="15"/>
                  </a:moveTo>
                  <a:lnTo>
                    <a:pt x="226" y="12"/>
                  </a:lnTo>
                  <a:lnTo>
                    <a:pt x="239" y="10"/>
                  </a:lnTo>
                  <a:lnTo>
                    <a:pt x="250" y="7"/>
                  </a:lnTo>
                  <a:lnTo>
                    <a:pt x="260" y="4"/>
                  </a:lnTo>
                  <a:lnTo>
                    <a:pt x="270" y="2"/>
                  </a:lnTo>
                  <a:lnTo>
                    <a:pt x="278" y="1"/>
                  </a:lnTo>
                  <a:lnTo>
                    <a:pt x="286" y="0"/>
                  </a:lnTo>
                  <a:lnTo>
                    <a:pt x="294" y="0"/>
                  </a:lnTo>
                  <a:lnTo>
                    <a:pt x="303" y="1"/>
                  </a:lnTo>
                  <a:lnTo>
                    <a:pt x="312" y="4"/>
                  </a:lnTo>
                  <a:lnTo>
                    <a:pt x="320" y="7"/>
                  </a:lnTo>
                  <a:lnTo>
                    <a:pt x="328" y="11"/>
                  </a:lnTo>
                  <a:lnTo>
                    <a:pt x="335" y="15"/>
                  </a:lnTo>
                  <a:lnTo>
                    <a:pt x="343" y="19"/>
                  </a:lnTo>
                  <a:lnTo>
                    <a:pt x="353" y="25"/>
                  </a:lnTo>
                  <a:lnTo>
                    <a:pt x="362" y="30"/>
                  </a:lnTo>
                  <a:lnTo>
                    <a:pt x="371" y="34"/>
                  </a:lnTo>
                  <a:lnTo>
                    <a:pt x="381" y="40"/>
                  </a:lnTo>
                  <a:lnTo>
                    <a:pt x="391" y="46"/>
                  </a:lnTo>
                  <a:lnTo>
                    <a:pt x="400" y="51"/>
                  </a:lnTo>
                  <a:lnTo>
                    <a:pt x="409" y="57"/>
                  </a:lnTo>
                  <a:lnTo>
                    <a:pt x="419" y="63"/>
                  </a:lnTo>
                  <a:lnTo>
                    <a:pt x="430" y="68"/>
                  </a:lnTo>
                  <a:lnTo>
                    <a:pt x="440" y="72"/>
                  </a:lnTo>
                  <a:lnTo>
                    <a:pt x="482" y="86"/>
                  </a:lnTo>
                  <a:lnTo>
                    <a:pt x="522" y="100"/>
                  </a:lnTo>
                  <a:lnTo>
                    <a:pt x="562" y="111"/>
                  </a:lnTo>
                  <a:lnTo>
                    <a:pt x="601" y="122"/>
                  </a:lnTo>
                  <a:lnTo>
                    <a:pt x="641" y="131"/>
                  </a:lnTo>
                  <a:lnTo>
                    <a:pt x="679" y="139"/>
                  </a:lnTo>
                  <a:lnTo>
                    <a:pt x="717" y="147"/>
                  </a:lnTo>
                  <a:lnTo>
                    <a:pt x="755" y="153"/>
                  </a:lnTo>
                  <a:lnTo>
                    <a:pt x="790" y="159"/>
                  </a:lnTo>
                  <a:lnTo>
                    <a:pt x="826" y="163"/>
                  </a:lnTo>
                  <a:lnTo>
                    <a:pt x="862" y="167"/>
                  </a:lnTo>
                  <a:lnTo>
                    <a:pt x="896" y="170"/>
                  </a:lnTo>
                  <a:lnTo>
                    <a:pt x="930" y="172"/>
                  </a:lnTo>
                  <a:lnTo>
                    <a:pt x="963" y="173"/>
                  </a:lnTo>
                  <a:lnTo>
                    <a:pt x="996" y="175"/>
                  </a:lnTo>
                  <a:lnTo>
                    <a:pt x="1027" y="176"/>
                  </a:lnTo>
                  <a:lnTo>
                    <a:pt x="1037" y="176"/>
                  </a:lnTo>
                  <a:lnTo>
                    <a:pt x="1047" y="177"/>
                  </a:lnTo>
                  <a:lnTo>
                    <a:pt x="1058" y="178"/>
                  </a:lnTo>
                  <a:lnTo>
                    <a:pt x="1069" y="180"/>
                  </a:lnTo>
                  <a:lnTo>
                    <a:pt x="1081" y="182"/>
                  </a:lnTo>
                  <a:lnTo>
                    <a:pt x="1092" y="184"/>
                  </a:lnTo>
                  <a:lnTo>
                    <a:pt x="1104" y="186"/>
                  </a:lnTo>
                  <a:lnTo>
                    <a:pt x="1116" y="188"/>
                  </a:lnTo>
                  <a:lnTo>
                    <a:pt x="1128" y="191"/>
                  </a:lnTo>
                  <a:lnTo>
                    <a:pt x="1141" y="194"/>
                  </a:lnTo>
                  <a:lnTo>
                    <a:pt x="1152" y="197"/>
                  </a:lnTo>
                  <a:lnTo>
                    <a:pt x="1165" y="199"/>
                  </a:lnTo>
                  <a:lnTo>
                    <a:pt x="1178" y="202"/>
                  </a:lnTo>
                  <a:lnTo>
                    <a:pt x="1189" y="205"/>
                  </a:lnTo>
                  <a:lnTo>
                    <a:pt x="1202" y="207"/>
                  </a:lnTo>
                  <a:lnTo>
                    <a:pt x="1213" y="209"/>
                  </a:lnTo>
                  <a:lnTo>
                    <a:pt x="1224" y="211"/>
                  </a:lnTo>
                  <a:lnTo>
                    <a:pt x="1234" y="213"/>
                  </a:lnTo>
                  <a:lnTo>
                    <a:pt x="1246" y="215"/>
                  </a:lnTo>
                  <a:lnTo>
                    <a:pt x="1258" y="217"/>
                  </a:lnTo>
                  <a:lnTo>
                    <a:pt x="1271" y="221"/>
                  </a:lnTo>
                  <a:lnTo>
                    <a:pt x="1285" y="224"/>
                  </a:lnTo>
                  <a:lnTo>
                    <a:pt x="1299" y="226"/>
                  </a:lnTo>
                  <a:lnTo>
                    <a:pt x="1314" y="231"/>
                  </a:lnTo>
                  <a:lnTo>
                    <a:pt x="1328" y="235"/>
                  </a:lnTo>
                  <a:lnTo>
                    <a:pt x="1345" y="239"/>
                  </a:lnTo>
                  <a:lnTo>
                    <a:pt x="1361" y="244"/>
                  </a:lnTo>
                  <a:lnTo>
                    <a:pt x="1377" y="248"/>
                  </a:lnTo>
                  <a:lnTo>
                    <a:pt x="1394" y="254"/>
                  </a:lnTo>
                  <a:lnTo>
                    <a:pt x="1411" y="260"/>
                  </a:lnTo>
                  <a:lnTo>
                    <a:pt x="1429" y="267"/>
                  </a:lnTo>
                  <a:lnTo>
                    <a:pt x="1446" y="274"/>
                  </a:lnTo>
                  <a:lnTo>
                    <a:pt x="1464" y="282"/>
                  </a:lnTo>
                  <a:lnTo>
                    <a:pt x="1482" y="289"/>
                  </a:lnTo>
                  <a:lnTo>
                    <a:pt x="1499" y="297"/>
                  </a:lnTo>
                  <a:lnTo>
                    <a:pt x="1515" y="306"/>
                  </a:lnTo>
                  <a:lnTo>
                    <a:pt x="1531" y="314"/>
                  </a:lnTo>
                  <a:lnTo>
                    <a:pt x="1546" y="322"/>
                  </a:lnTo>
                  <a:lnTo>
                    <a:pt x="1561" y="331"/>
                  </a:lnTo>
                  <a:lnTo>
                    <a:pt x="1575" y="340"/>
                  </a:lnTo>
                  <a:lnTo>
                    <a:pt x="1589" y="350"/>
                  </a:lnTo>
                  <a:lnTo>
                    <a:pt x="1600" y="359"/>
                  </a:lnTo>
                  <a:lnTo>
                    <a:pt x="1613" y="368"/>
                  </a:lnTo>
                  <a:lnTo>
                    <a:pt x="1623" y="377"/>
                  </a:lnTo>
                  <a:lnTo>
                    <a:pt x="1634" y="388"/>
                  </a:lnTo>
                  <a:lnTo>
                    <a:pt x="1643" y="397"/>
                  </a:lnTo>
                  <a:lnTo>
                    <a:pt x="1652" y="407"/>
                  </a:lnTo>
                  <a:lnTo>
                    <a:pt x="1660" y="418"/>
                  </a:lnTo>
                  <a:lnTo>
                    <a:pt x="1668" y="429"/>
                  </a:lnTo>
                  <a:lnTo>
                    <a:pt x="1675" y="441"/>
                  </a:lnTo>
                  <a:lnTo>
                    <a:pt x="1682" y="452"/>
                  </a:lnTo>
                  <a:lnTo>
                    <a:pt x="1688" y="464"/>
                  </a:lnTo>
                  <a:lnTo>
                    <a:pt x="1697" y="491"/>
                  </a:lnTo>
                  <a:lnTo>
                    <a:pt x="1698" y="522"/>
                  </a:lnTo>
                  <a:lnTo>
                    <a:pt x="1693" y="555"/>
                  </a:lnTo>
                  <a:lnTo>
                    <a:pt x="1679" y="590"/>
                  </a:lnTo>
                  <a:lnTo>
                    <a:pt x="1666" y="611"/>
                  </a:lnTo>
                  <a:lnTo>
                    <a:pt x="1649" y="633"/>
                  </a:lnTo>
                  <a:lnTo>
                    <a:pt x="1628" y="652"/>
                  </a:lnTo>
                  <a:lnTo>
                    <a:pt x="1604" y="672"/>
                  </a:lnTo>
                  <a:lnTo>
                    <a:pt x="1577" y="690"/>
                  </a:lnTo>
                  <a:lnTo>
                    <a:pt x="1549" y="708"/>
                  </a:lnTo>
                  <a:lnTo>
                    <a:pt x="1519" y="724"/>
                  </a:lnTo>
                  <a:lnTo>
                    <a:pt x="1487" y="739"/>
                  </a:lnTo>
                  <a:lnTo>
                    <a:pt x="1454" y="753"/>
                  </a:lnTo>
                  <a:lnTo>
                    <a:pt x="1422" y="763"/>
                  </a:lnTo>
                  <a:lnTo>
                    <a:pt x="1388" y="773"/>
                  </a:lnTo>
                  <a:lnTo>
                    <a:pt x="1356" y="780"/>
                  </a:lnTo>
                  <a:lnTo>
                    <a:pt x="1325" y="785"/>
                  </a:lnTo>
                  <a:lnTo>
                    <a:pt x="1295" y="788"/>
                  </a:lnTo>
                  <a:lnTo>
                    <a:pt x="1266" y="787"/>
                  </a:lnTo>
                  <a:lnTo>
                    <a:pt x="1241" y="785"/>
                  </a:lnTo>
                  <a:lnTo>
                    <a:pt x="1220" y="780"/>
                  </a:lnTo>
                  <a:lnTo>
                    <a:pt x="1201" y="771"/>
                  </a:lnTo>
                  <a:lnTo>
                    <a:pt x="1182" y="761"/>
                  </a:lnTo>
                  <a:lnTo>
                    <a:pt x="1165" y="747"/>
                  </a:lnTo>
                  <a:lnTo>
                    <a:pt x="1150" y="732"/>
                  </a:lnTo>
                  <a:lnTo>
                    <a:pt x="1135" y="715"/>
                  </a:lnTo>
                  <a:lnTo>
                    <a:pt x="1121" y="696"/>
                  </a:lnTo>
                  <a:lnTo>
                    <a:pt x="1110" y="677"/>
                  </a:lnTo>
                  <a:lnTo>
                    <a:pt x="1100" y="657"/>
                  </a:lnTo>
                  <a:lnTo>
                    <a:pt x="1095" y="635"/>
                  </a:lnTo>
                  <a:lnTo>
                    <a:pt x="1090" y="612"/>
                  </a:lnTo>
                  <a:lnTo>
                    <a:pt x="1085" y="588"/>
                  </a:lnTo>
                  <a:lnTo>
                    <a:pt x="1083" y="580"/>
                  </a:lnTo>
                  <a:lnTo>
                    <a:pt x="1080" y="573"/>
                  </a:lnTo>
                  <a:lnTo>
                    <a:pt x="1075" y="565"/>
                  </a:lnTo>
                  <a:lnTo>
                    <a:pt x="1069" y="556"/>
                  </a:lnTo>
                  <a:lnTo>
                    <a:pt x="1063" y="548"/>
                  </a:lnTo>
                  <a:lnTo>
                    <a:pt x="1058" y="540"/>
                  </a:lnTo>
                  <a:lnTo>
                    <a:pt x="1052" y="530"/>
                  </a:lnTo>
                  <a:lnTo>
                    <a:pt x="1046" y="522"/>
                  </a:lnTo>
                  <a:lnTo>
                    <a:pt x="1038" y="520"/>
                  </a:lnTo>
                  <a:lnTo>
                    <a:pt x="1029" y="519"/>
                  </a:lnTo>
                  <a:lnTo>
                    <a:pt x="1019" y="517"/>
                  </a:lnTo>
                  <a:lnTo>
                    <a:pt x="1006" y="514"/>
                  </a:lnTo>
                  <a:lnTo>
                    <a:pt x="991" y="512"/>
                  </a:lnTo>
                  <a:lnTo>
                    <a:pt x="976" y="510"/>
                  </a:lnTo>
                  <a:lnTo>
                    <a:pt x="960" y="507"/>
                  </a:lnTo>
                  <a:lnTo>
                    <a:pt x="944" y="505"/>
                  </a:lnTo>
                  <a:lnTo>
                    <a:pt x="925" y="503"/>
                  </a:lnTo>
                  <a:lnTo>
                    <a:pt x="908" y="500"/>
                  </a:lnTo>
                  <a:lnTo>
                    <a:pt x="890" y="498"/>
                  </a:lnTo>
                  <a:lnTo>
                    <a:pt x="872" y="496"/>
                  </a:lnTo>
                  <a:lnTo>
                    <a:pt x="855" y="494"/>
                  </a:lnTo>
                  <a:lnTo>
                    <a:pt x="838" y="491"/>
                  </a:lnTo>
                  <a:lnTo>
                    <a:pt x="822" y="489"/>
                  </a:lnTo>
                  <a:lnTo>
                    <a:pt x="805" y="487"/>
                  </a:lnTo>
                  <a:lnTo>
                    <a:pt x="797" y="487"/>
                  </a:lnTo>
                  <a:lnTo>
                    <a:pt x="789" y="488"/>
                  </a:lnTo>
                  <a:lnTo>
                    <a:pt x="780" y="489"/>
                  </a:lnTo>
                  <a:lnTo>
                    <a:pt x="770" y="491"/>
                  </a:lnTo>
                  <a:lnTo>
                    <a:pt x="758" y="494"/>
                  </a:lnTo>
                  <a:lnTo>
                    <a:pt x="747" y="496"/>
                  </a:lnTo>
                  <a:lnTo>
                    <a:pt x="734" y="496"/>
                  </a:lnTo>
                  <a:lnTo>
                    <a:pt x="719" y="496"/>
                  </a:lnTo>
                  <a:lnTo>
                    <a:pt x="698" y="494"/>
                  </a:lnTo>
                  <a:lnTo>
                    <a:pt x="680" y="491"/>
                  </a:lnTo>
                  <a:lnTo>
                    <a:pt x="661" y="488"/>
                  </a:lnTo>
                  <a:lnTo>
                    <a:pt x="645" y="484"/>
                  </a:lnTo>
                  <a:lnTo>
                    <a:pt x="630" y="480"/>
                  </a:lnTo>
                  <a:lnTo>
                    <a:pt x="616" y="475"/>
                  </a:lnTo>
                  <a:lnTo>
                    <a:pt x="604" y="470"/>
                  </a:lnTo>
                  <a:lnTo>
                    <a:pt x="592" y="466"/>
                  </a:lnTo>
                  <a:lnTo>
                    <a:pt x="581" y="460"/>
                  </a:lnTo>
                  <a:lnTo>
                    <a:pt x="572" y="454"/>
                  </a:lnTo>
                  <a:lnTo>
                    <a:pt x="562" y="449"/>
                  </a:lnTo>
                  <a:lnTo>
                    <a:pt x="553" y="443"/>
                  </a:lnTo>
                  <a:lnTo>
                    <a:pt x="545" y="436"/>
                  </a:lnTo>
                  <a:lnTo>
                    <a:pt x="538" y="429"/>
                  </a:lnTo>
                  <a:lnTo>
                    <a:pt x="531" y="422"/>
                  </a:lnTo>
                  <a:lnTo>
                    <a:pt x="524" y="415"/>
                  </a:lnTo>
                  <a:lnTo>
                    <a:pt x="522" y="413"/>
                  </a:lnTo>
                  <a:lnTo>
                    <a:pt x="517" y="411"/>
                  </a:lnTo>
                  <a:lnTo>
                    <a:pt x="513" y="409"/>
                  </a:lnTo>
                  <a:lnTo>
                    <a:pt x="505" y="408"/>
                  </a:lnTo>
                  <a:lnTo>
                    <a:pt x="495" y="407"/>
                  </a:lnTo>
                  <a:lnTo>
                    <a:pt x="484" y="406"/>
                  </a:lnTo>
                  <a:lnTo>
                    <a:pt x="470" y="405"/>
                  </a:lnTo>
                  <a:lnTo>
                    <a:pt x="453" y="401"/>
                  </a:lnTo>
                  <a:lnTo>
                    <a:pt x="430" y="396"/>
                  </a:lnTo>
                  <a:lnTo>
                    <a:pt x="409" y="390"/>
                  </a:lnTo>
                  <a:lnTo>
                    <a:pt x="393" y="382"/>
                  </a:lnTo>
                  <a:lnTo>
                    <a:pt x="378" y="373"/>
                  </a:lnTo>
                  <a:lnTo>
                    <a:pt x="366" y="363"/>
                  </a:lnTo>
                  <a:lnTo>
                    <a:pt x="355" y="352"/>
                  </a:lnTo>
                  <a:lnTo>
                    <a:pt x="346" y="342"/>
                  </a:lnTo>
                  <a:lnTo>
                    <a:pt x="336" y="329"/>
                  </a:lnTo>
                  <a:lnTo>
                    <a:pt x="327" y="317"/>
                  </a:lnTo>
                  <a:lnTo>
                    <a:pt x="318" y="305"/>
                  </a:lnTo>
                  <a:lnTo>
                    <a:pt x="308" y="292"/>
                  </a:lnTo>
                  <a:lnTo>
                    <a:pt x="296" y="281"/>
                  </a:lnTo>
                  <a:lnTo>
                    <a:pt x="281" y="268"/>
                  </a:lnTo>
                  <a:lnTo>
                    <a:pt x="265" y="255"/>
                  </a:lnTo>
                  <a:lnTo>
                    <a:pt x="245" y="244"/>
                  </a:lnTo>
                  <a:lnTo>
                    <a:pt x="222" y="233"/>
                  </a:lnTo>
                  <a:lnTo>
                    <a:pt x="198" y="223"/>
                  </a:lnTo>
                  <a:lnTo>
                    <a:pt x="174" y="214"/>
                  </a:lnTo>
                  <a:lnTo>
                    <a:pt x="151" y="205"/>
                  </a:lnTo>
                  <a:lnTo>
                    <a:pt x="129" y="195"/>
                  </a:lnTo>
                  <a:lnTo>
                    <a:pt x="108" y="187"/>
                  </a:lnTo>
                  <a:lnTo>
                    <a:pt x="89" y="178"/>
                  </a:lnTo>
                  <a:lnTo>
                    <a:pt x="70" y="170"/>
                  </a:lnTo>
                  <a:lnTo>
                    <a:pt x="54" y="162"/>
                  </a:lnTo>
                  <a:lnTo>
                    <a:pt x="39" y="153"/>
                  </a:lnTo>
                  <a:lnTo>
                    <a:pt x="27" y="145"/>
                  </a:lnTo>
                  <a:lnTo>
                    <a:pt x="16" y="137"/>
                  </a:lnTo>
                  <a:lnTo>
                    <a:pt x="8" y="129"/>
                  </a:lnTo>
                  <a:lnTo>
                    <a:pt x="2" y="121"/>
                  </a:lnTo>
                  <a:lnTo>
                    <a:pt x="0" y="111"/>
                  </a:lnTo>
                  <a:lnTo>
                    <a:pt x="1" y="103"/>
                  </a:lnTo>
                  <a:lnTo>
                    <a:pt x="5" y="94"/>
                  </a:lnTo>
                  <a:lnTo>
                    <a:pt x="16" y="77"/>
                  </a:lnTo>
                  <a:lnTo>
                    <a:pt x="29" y="64"/>
                  </a:lnTo>
                  <a:lnTo>
                    <a:pt x="40" y="55"/>
                  </a:lnTo>
                  <a:lnTo>
                    <a:pt x="53" y="48"/>
                  </a:lnTo>
                  <a:lnTo>
                    <a:pt x="67" y="45"/>
                  </a:lnTo>
                  <a:lnTo>
                    <a:pt x="81" y="42"/>
                  </a:lnTo>
                  <a:lnTo>
                    <a:pt x="96" y="40"/>
                  </a:lnTo>
                  <a:lnTo>
                    <a:pt x="111" y="38"/>
                  </a:lnTo>
                  <a:lnTo>
                    <a:pt x="122" y="35"/>
                  </a:lnTo>
                  <a:lnTo>
                    <a:pt x="134" y="33"/>
                  </a:lnTo>
                  <a:lnTo>
                    <a:pt x="146" y="30"/>
                  </a:lnTo>
                  <a:lnTo>
                    <a:pt x="159" y="26"/>
                  </a:lnTo>
                  <a:lnTo>
                    <a:pt x="172" y="24"/>
                  </a:lnTo>
                  <a:lnTo>
                    <a:pt x="186" y="20"/>
                  </a:lnTo>
                  <a:lnTo>
                    <a:pt x="199" y="17"/>
                  </a:lnTo>
                  <a:lnTo>
                    <a:pt x="213" y="15"/>
                  </a:lnTo>
                  <a:close/>
                </a:path>
              </a:pathLst>
            </a:custGeom>
            <a:solidFill>
              <a:srgbClr val="72CE5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5" name="Freeform 98"/>
            <p:cNvSpPr>
              <a:spLocks/>
            </p:cNvSpPr>
            <p:nvPr/>
          </p:nvSpPr>
          <p:spPr bwMode="auto">
            <a:xfrm>
              <a:off x="6938963" y="3135313"/>
              <a:ext cx="1314450" cy="579437"/>
            </a:xfrm>
            <a:custGeom>
              <a:avLst/>
              <a:gdLst>
                <a:gd name="T0" fmla="*/ 240 w 1657"/>
                <a:gd name="T1" fmla="*/ 3 h 730"/>
                <a:gd name="T2" fmla="*/ 275 w 1657"/>
                <a:gd name="T3" fmla="*/ 0 h 730"/>
                <a:gd name="T4" fmla="*/ 305 w 1657"/>
                <a:gd name="T5" fmla="*/ 10 h 730"/>
                <a:gd name="T6" fmla="*/ 335 w 1657"/>
                <a:gd name="T7" fmla="*/ 29 h 730"/>
                <a:gd name="T8" fmla="*/ 374 w 1657"/>
                <a:gd name="T9" fmla="*/ 48 h 730"/>
                <a:gd name="T10" fmla="*/ 412 w 1657"/>
                <a:gd name="T11" fmla="*/ 68 h 730"/>
                <a:gd name="T12" fmla="*/ 536 w 1657"/>
                <a:gd name="T13" fmla="*/ 107 h 730"/>
                <a:gd name="T14" fmla="*/ 685 w 1657"/>
                <a:gd name="T15" fmla="*/ 142 h 730"/>
                <a:gd name="T16" fmla="*/ 827 w 1657"/>
                <a:gd name="T17" fmla="*/ 162 h 730"/>
                <a:gd name="T18" fmla="*/ 957 w 1657"/>
                <a:gd name="T19" fmla="*/ 173 h 730"/>
                <a:gd name="T20" fmla="*/ 1055 w 1657"/>
                <a:gd name="T21" fmla="*/ 181 h 730"/>
                <a:gd name="T22" fmla="*/ 1146 w 1657"/>
                <a:gd name="T23" fmla="*/ 194 h 730"/>
                <a:gd name="T24" fmla="*/ 1196 w 1657"/>
                <a:gd name="T25" fmla="*/ 201 h 730"/>
                <a:gd name="T26" fmla="*/ 1247 w 1657"/>
                <a:gd name="T27" fmla="*/ 211 h 730"/>
                <a:gd name="T28" fmla="*/ 1307 w 1657"/>
                <a:gd name="T29" fmla="*/ 226 h 730"/>
                <a:gd name="T30" fmla="*/ 1375 w 1657"/>
                <a:gd name="T31" fmla="*/ 246 h 730"/>
                <a:gd name="T32" fmla="*/ 1445 w 1657"/>
                <a:gd name="T33" fmla="*/ 275 h 730"/>
                <a:gd name="T34" fmla="*/ 1506 w 1657"/>
                <a:gd name="T35" fmla="*/ 305 h 730"/>
                <a:gd name="T36" fmla="*/ 1558 w 1657"/>
                <a:gd name="T37" fmla="*/ 337 h 730"/>
                <a:gd name="T38" fmla="*/ 1600 w 1657"/>
                <a:gd name="T39" fmla="*/ 371 h 730"/>
                <a:gd name="T40" fmla="*/ 1633 w 1657"/>
                <a:gd name="T41" fmla="*/ 411 h 730"/>
                <a:gd name="T42" fmla="*/ 1655 w 1657"/>
                <a:gd name="T43" fmla="*/ 511 h 730"/>
                <a:gd name="T44" fmla="*/ 1596 w 1657"/>
                <a:gd name="T45" fmla="*/ 607 h 730"/>
                <a:gd name="T46" fmla="*/ 1490 w 1657"/>
                <a:gd name="T47" fmla="*/ 675 h 730"/>
                <a:gd name="T48" fmla="*/ 1363 w 1657"/>
                <a:gd name="T49" fmla="*/ 719 h 730"/>
                <a:gd name="T50" fmla="*/ 1248 w 1657"/>
                <a:gd name="T51" fmla="*/ 729 h 730"/>
                <a:gd name="T52" fmla="*/ 1171 w 1657"/>
                <a:gd name="T53" fmla="*/ 695 h 730"/>
                <a:gd name="T54" fmla="*/ 1120 w 1657"/>
                <a:gd name="T55" fmla="*/ 624 h 730"/>
                <a:gd name="T56" fmla="*/ 1101 w 1657"/>
                <a:gd name="T57" fmla="*/ 536 h 730"/>
                <a:gd name="T58" fmla="*/ 1088 w 1657"/>
                <a:gd name="T59" fmla="*/ 496 h 730"/>
                <a:gd name="T60" fmla="*/ 1057 w 1657"/>
                <a:gd name="T61" fmla="*/ 472 h 730"/>
                <a:gd name="T62" fmla="*/ 1017 w 1657"/>
                <a:gd name="T63" fmla="*/ 462 h 730"/>
                <a:gd name="T64" fmla="*/ 960 w 1657"/>
                <a:gd name="T65" fmla="*/ 455 h 730"/>
                <a:gd name="T66" fmla="*/ 893 w 1657"/>
                <a:gd name="T67" fmla="*/ 445 h 730"/>
                <a:gd name="T68" fmla="*/ 827 w 1657"/>
                <a:gd name="T69" fmla="*/ 439 h 730"/>
                <a:gd name="T70" fmla="*/ 782 w 1657"/>
                <a:gd name="T71" fmla="*/ 436 h 730"/>
                <a:gd name="T72" fmla="*/ 737 w 1657"/>
                <a:gd name="T73" fmla="*/ 440 h 730"/>
                <a:gd name="T74" fmla="*/ 668 w 1657"/>
                <a:gd name="T75" fmla="*/ 432 h 730"/>
                <a:gd name="T76" fmla="*/ 608 w 1657"/>
                <a:gd name="T77" fmla="*/ 420 h 730"/>
                <a:gd name="T78" fmla="*/ 564 w 1657"/>
                <a:gd name="T79" fmla="*/ 403 h 730"/>
                <a:gd name="T80" fmla="*/ 533 w 1657"/>
                <a:gd name="T81" fmla="*/ 383 h 730"/>
                <a:gd name="T82" fmla="*/ 517 w 1657"/>
                <a:gd name="T83" fmla="*/ 376 h 730"/>
                <a:gd name="T84" fmla="*/ 474 w 1657"/>
                <a:gd name="T85" fmla="*/ 376 h 730"/>
                <a:gd name="T86" fmla="*/ 393 w 1657"/>
                <a:gd name="T87" fmla="*/ 357 h 730"/>
                <a:gd name="T88" fmla="*/ 348 w 1657"/>
                <a:gd name="T89" fmla="*/ 317 h 730"/>
                <a:gd name="T90" fmla="*/ 315 w 1657"/>
                <a:gd name="T91" fmla="*/ 267 h 730"/>
                <a:gd name="T92" fmla="*/ 254 w 1657"/>
                <a:gd name="T93" fmla="*/ 219 h 730"/>
                <a:gd name="T94" fmla="*/ 157 w 1657"/>
                <a:gd name="T95" fmla="*/ 182 h 730"/>
                <a:gd name="T96" fmla="*/ 74 w 1657"/>
                <a:gd name="T97" fmla="*/ 151 h 730"/>
                <a:gd name="T98" fmla="*/ 18 w 1657"/>
                <a:gd name="T99" fmla="*/ 122 h 730"/>
                <a:gd name="T100" fmla="*/ 2 w 1657"/>
                <a:gd name="T101" fmla="*/ 91 h 730"/>
                <a:gd name="T102" fmla="*/ 42 w 1657"/>
                <a:gd name="T103" fmla="*/ 46 h 730"/>
                <a:gd name="T104" fmla="*/ 94 w 1657"/>
                <a:gd name="T105" fmla="*/ 33 h 730"/>
                <a:gd name="T106" fmla="*/ 141 w 1657"/>
                <a:gd name="T107" fmla="*/ 24 h 730"/>
                <a:gd name="T108" fmla="*/ 189 w 1657"/>
                <a:gd name="T109" fmla="*/ 11 h 7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57" h="730">
                  <a:moveTo>
                    <a:pt x="202" y="9"/>
                  </a:moveTo>
                  <a:lnTo>
                    <a:pt x="216" y="7"/>
                  </a:lnTo>
                  <a:lnTo>
                    <a:pt x="229" y="5"/>
                  </a:lnTo>
                  <a:lnTo>
                    <a:pt x="240" y="3"/>
                  </a:lnTo>
                  <a:lnTo>
                    <a:pt x="250" y="1"/>
                  </a:lnTo>
                  <a:lnTo>
                    <a:pt x="260" y="1"/>
                  </a:lnTo>
                  <a:lnTo>
                    <a:pt x="268" y="0"/>
                  </a:lnTo>
                  <a:lnTo>
                    <a:pt x="275" y="0"/>
                  </a:lnTo>
                  <a:lnTo>
                    <a:pt x="282" y="1"/>
                  </a:lnTo>
                  <a:lnTo>
                    <a:pt x="291" y="3"/>
                  </a:lnTo>
                  <a:lnTo>
                    <a:pt x="298" y="7"/>
                  </a:lnTo>
                  <a:lnTo>
                    <a:pt x="305" y="10"/>
                  </a:lnTo>
                  <a:lnTo>
                    <a:pt x="312" y="14"/>
                  </a:lnTo>
                  <a:lnTo>
                    <a:pt x="318" y="18"/>
                  </a:lnTo>
                  <a:lnTo>
                    <a:pt x="327" y="24"/>
                  </a:lnTo>
                  <a:lnTo>
                    <a:pt x="335" y="29"/>
                  </a:lnTo>
                  <a:lnTo>
                    <a:pt x="345" y="33"/>
                  </a:lnTo>
                  <a:lnTo>
                    <a:pt x="354" y="38"/>
                  </a:lnTo>
                  <a:lnTo>
                    <a:pt x="365" y="44"/>
                  </a:lnTo>
                  <a:lnTo>
                    <a:pt x="374" y="48"/>
                  </a:lnTo>
                  <a:lnTo>
                    <a:pt x="383" y="54"/>
                  </a:lnTo>
                  <a:lnTo>
                    <a:pt x="392" y="59"/>
                  </a:lnTo>
                  <a:lnTo>
                    <a:pt x="403" y="63"/>
                  </a:lnTo>
                  <a:lnTo>
                    <a:pt x="412" y="68"/>
                  </a:lnTo>
                  <a:lnTo>
                    <a:pt x="422" y="71"/>
                  </a:lnTo>
                  <a:lnTo>
                    <a:pt x="460" y="84"/>
                  </a:lnTo>
                  <a:lnTo>
                    <a:pt x="498" y="97"/>
                  </a:lnTo>
                  <a:lnTo>
                    <a:pt x="536" y="107"/>
                  </a:lnTo>
                  <a:lnTo>
                    <a:pt x="574" y="117"/>
                  </a:lnTo>
                  <a:lnTo>
                    <a:pt x="612" y="127"/>
                  </a:lnTo>
                  <a:lnTo>
                    <a:pt x="649" y="135"/>
                  </a:lnTo>
                  <a:lnTo>
                    <a:pt x="685" y="142"/>
                  </a:lnTo>
                  <a:lnTo>
                    <a:pt x="722" y="148"/>
                  </a:lnTo>
                  <a:lnTo>
                    <a:pt x="757" y="153"/>
                  </a:lnTo>
                  <a:lnTo>
                    <a:pt x="792" y="159"/>
                  </a:lnTo>
                  <a:lnTo>
                    <a:pt x="827" y="162"/>
                  </a:lnTo>
                  <a:lnTo>
                    <a:pt x="860" y="166"/>
                  </a:lnTo>
                  <a:lnTo>
                    <a:pt x="893" y="169"/>
                  </a:lnTo>
                  <a:lnTo>
                    <a:pt x="926" y="171"/>
                  </a:lnTo>
                  <a:lnTo>
                    <a:pt x="957" y="173"/>
                  </a:lnTo>
                  <a:lnTo>
                    <a:pt x="988" y="174"/>
                  </a:lnTo>
                  <a:lnTo>
                    <a:pt x="1010" y="175"/>
                  </a:lnTo>
                  <a:lnTo>
                    <a:pt x="1032" y="177"/>
                  </a:lnTo>
                  <a:lnTo>
                    <a:pt x="1055" y="181"/>
                  </a:lnTo>
                  <a:lnTo>
                    <a:pt x="1078" y="184"/>
                  </a:lnTo>
                  <a:lnTo>
                    <a:pt x="1101" y="188"/>
                  </a:lnTo>
                  <a:lnTo>
                    <a:pt x="1124" y="191"/>
                  </a:lnTo>
                  <a:lnTo>
                    <a:pt x="1146" y="194"/>
                  </a:lnTo>
                  <a:lnTo>
                    <a:pt x="1168" y="198"/>
                  </a:lnTo>
                  <a:lnTo>
                    <a:pt x="1177" y="199"/>
                  </a:lnTo>
                  <a:lnTo>
                    <a:pt x="1186" y="200"/>
                  </a:lnTo>
                  <a:lnTo>
                    <a:pt x="1196" y="201"/>
                  </a:lnTo>
                  <a:lnTo>
                    <a:pt x="1208" y="204"/>
                  </a:lnTo>
                  <a:lnTo>
                    <a:pt x="1221" y="206"/>
                  </a:lnTo>
                  <a:lnTo>
                    <a:pt x="1233" y="208"/>
                  </a:lnTo>
                  <a:lnTo>
                    <a:pt x="1247" y="211"/>
                  </a:lnTo>
                  <a:lnTo>
                    <a:pt x="1261" y="214"/>
                  </a:lnTo>
                  <a:lnTo>
                    <a:pt x="1276" y="218"/>
                  </a:lnTo>
                  <a:lnTo>
                    <a:pt x="1291" y="221"/>
                  </a:lnTo>
                  <a:lnTo>
                    <a:pt x="1307" y="226"/>
                  </a:lnTo>
                  <a:lnTo>
                    <a:pt x="1323" y="230"/>
                  </a:lnTo>
                  <a:lnTo>
                    <a:pt x="1340" y="235"/>
                  </a:lnTo>
                  <a:lnTo>
                    <a:pt x="1358" y="241"/>
                  </a:lnTo>
                  <a:lnTo>
                    <a:pt x="1375" y="246"/>
                  </a:lnTo>
                  <a:lnTo>
                    <a:pt x="1392" y="253"/>
                  </a:lnTo>
                  <a:lnTo>
                    <a:pt x="1411" y="260"/>
                  </a:lnTo>
                  <a:lnTo>
                    <a:pt x="1428" y="267"/>
                  </a:lnTo>
                  <a:lnTo>
                    <a:pt x="1445" y="275"/>
                  </a:lnTo>
                  <a:lnTo>
                    <a:pt x="1461" y="282"/>
                  </a:lnTo>
                  <a:lnTo>
                    <a:pt x="1476" y="289"/>
                  </a:lnTo>
                  <a:lnTo>
                    <a:pt x="1493" y="297"/>
                  </a:lnTo>
                  <a:lnTo>
                    <a:pt x="1506" y="305"/>
                  </a:lnTo>
                  <a:lnTo>
                    <a:pt x="1520" y="313"/>
                  </a:lnTo>
                  <a:lnTo>
                    <a:pt x="1534" y="321"/>
                  </a:lnTo>
                  <a:lnTo>
                    <a:pt x="1547" y="329"/>
                  </a:lnTo>
                  <a:lnTo>
                    <a:pt x="1558" y="337"/>
                  </a:lnTo>
                  <a:lnTo>
                    <a:pt x="1570" y="345"/>
                  </a:lnTo>
                  <a:lnTo>
                    <a:pt x="1580" y="353"/>
                  </a:lnTo>
                  <a:lnTo>
                    <a:pt x="1590" y="363"/>
                  </a:lnTo>
                  <a:lnTo>
                    <a:pt x="1600" y="371"/>
                  </a:lnTo>
                  <a:lnTo>
                    <a:pt x="1608" y="380"/>
                  </a:lnTo>
                  <a:lnTo>
                    <a:pt x="1617" y="390"/>
                  </a:lnTo>
                  <a:lnTo>
                    <a:pt x="1625" y="401"/>
                  </a:lnTo>
                  <a:lnTo>
                    <a:pt x="1633" y="411"/>
                  </a:lnTo>
                  <a:lnTo>
                    <a:pt x="1640" y="422"/>
                  </a:lnTo>
                  <a:lnTo>
                    <a:pt x="1653" y="450"/>
                  </a:lnTo>
                  <a:lnTo>
                    <a:pt x="1657" y="479"/>
                  </a:lnTo>
                  <a:lnTo>
                    <a:pt x="1655" y="511"/>
                  </a:lnTo>
                  <a:lnTo>
                    <a:pt x="1643" y="546"/>
                  </a:lnTo>
                  <a:lnTo>
                    <a:pt x="1632" y="566"/>
                  </a:lnTo>
                  <a:lnTo>
                    <a:pt x="1616" y="587"/>
                  </a:lnTo>
                  <a:lnTo>
                    <a:pt x="1596" y="607"/>
                  </a:lnTo>
                  <a:lnTo>
                    <a:pt x="1573" y="625"/>
                  </a:lnTo>
                  <a:lnTo>
                    <a:pt x="1548" y="643"/>
                  </a:lnTo>
                  <a:lnTo>
                    <a:pt x="1520" y="660"/>
                  </a:lnTo>
                  <a:lnTo>
                    <a:pt x="1490" y="675"/>
                  </a:lnTo>
                  <a:lnTo>
                    <a:pt x="1459" y="688"/>
                  </a:lnTo>
                  <a:lnTo>
                    <a:pt x="1427" y="701"/>
                  </a:lnTo>
                  <a:lnTo>
                    <a:pt x="1395" y="710"/>
                  </a:lnTo>
                  <a:lnTo>
                    <a:pt x="1363" y="719"/>
                  </a:lnTo>
                  <a:lnTo>
                    <a:pt x="1332" y="725"/>
                  </a:lnTo>
                  <a:lnTo>
                    <a:pt x="1302" y="729"/>
                  </a:lnTo>
                  <a:lnTo>
                    <a:pt x="1274" y="730"/>
                  </a:lnTo>
                  <a:lnTo>
                    <a:pt x="1248" y="729"/>
                  </a:lnTo>
                  <a:lnTo>
                    <a:pt x="1225" y="725"/>
                  </a:lnTo>
                  <a:lnTo>
                    <a:pt x="1206" y="718"/>
                  </a:lnTo>
                  <a:lnTo>
                    <a:pt x="1187" y="708"/>
                  </a:lnTo>
                  <a:lnTo>
                    <a:pt x="1171" y="695"/>
                  </a:lnTo>
                  <a:lnTo>
                    <a:pt x="1156" y="680"/>
                  </a:lnTo>
                  <a:lnTo>
                    <a:pt x="1142" y="663"/>
                  </a:lnTo>
                  <a:lnTo>
                    <a:pt x="1131" y="645"/>
                  </a:lnTo>
                  <a:lnTo>
                    <a:pt x="1120" y="624"/>
                  </a:lnTo>
                  <a:lnTo>
                    <a:pt x="1111" y="603"/>
                  </a:lnTo>
                  <a:lnTo>
                    <a:pt x="1105" y="582"/>
                  </a:lnTo>
                  <a:lnTo>
                    <a:pt x="1103" y="559"/>
                  </a:lnTo>
                  <a:lnTo>
                    <a:pt x="1101" y="536"/>
                  </a:lnTo>
                  <a:lnTo>
                    <a:pt x="1098" y="513"/>
                  </a:lnTo>
                  <a:lnTo>
                    <a:pt x="1097" y="508"/>
                  </a:lnTo>
                  <a:lnTo>
                    <a:pt x="1094" y="502"/>
                  </a:lnTo>
                  <a:lnTo>
                    <a:pt x="1088" y="496"/>
                  </a:lnTo>
                  <a:lnTo>
                    <a:pt x="1082" y="490"/>
                  </a:lnTo>
                  <a:lnTo>
                    <a:pt x="1074" y="485"/>
                  </a:lnTo>
                  <a:lnTo>
                    <a:pt x="1066" y="479"/>
                  </a:lnTo>
                  <a:lnTo>
                    <a:pt x="1057" y="472"/>
                  </a:lnTo>
                  <a:lnTo>
                    <a:pt x="1048" y="466"/>
                  </a:lnTo>
                  <a:lnTo>
                    <a:pt x="1039" y="465"/>
                  </a:lnTo>
                  <a:lnTo>
                    <a:pt x="1028" y="463"/>
                  </a:lnTo>
                  <a:lnTo>
                    <a:pt x="1017" y="462"/>
                  </a:lnTo>
                  <a:lnTo>
                    <a:pt x="1004" y="460"/>
                  </a:lnTo>
                  <a:lnTo>
                    <a:pt x="990" y="458"/>
                  </a:lnTo>
                  <a:lnTo>
                    <a:pt x="975" y="456"/>
                  </a:lnTo>
                  <a:lnTo>
                    <a:pt x="960" y="455"/>
                  </a:lnTo>
                  <a:lnTo>
                    <a:pt x="944" y="452"/>
                  </a:lnTo>
                  <a:lnTo>
                    <a:pt x="927" y="450"/>
                  </a:lnTo>
                  <a:lnTo>
                    <a:pt x="911" y="448"/>
                  </a:lnTo>
                  <a:lnTo>
                    <a:pt x="893" y="445"/>
                  </a:lnTo>
                  <a:lnTo>
                    <a:pt x="876" y="444"/>
                  </a:lnTo>
                  <a:lnTo>
                    <a:pt x="859" y="442"/>
                  </a:lnTo>
                  <a:lnTo>
                    <a:pt x="843" y="440"/>
                  </a:lnTo>
                  <a:lnTo>
                    <a:pt x="827" y="439"/>
                  </a:lnTo>
                  <a:lnTo>
                    <a:pt x="810" y="436"/>
                  </a:lnTo>
                  <a:lnTo>
                    <a:pt x="801" y="435"/>
                  </a:lnTo>
                  <a:lnTo>
                    <a:pt x="792" y="436"/>
                  </a:lnTo>
                  <a:lnTo>
                    <a:pt x="782" y="436"/>
                  </a:lnTo>
                  <a:lnTo>
                    <a:pt x="771" y="437"/>
                  </a:lnTo>
                  <a:lnTo>
                    <a:pt x="761" y="439"/>
                  </a:lnTo>
                  <a:lnTo>
                    <a:pt x="748" y="440"/>
                  </a:lnTo>
                  <a:lnTo>
                    <a:pt x="737" y="440"/>
                  </a:lnTo>
                  <a:lnTo>
                    <a:pt x="723" y="439"/>
                  </a:lnTo>
                  <a:lnTo>
                    <a:pt x="703" y="436"/>
                  </a:lnTo>
                  <a:lnTo>
                    <a:pt x="685" y="434"/>
                  </a:lnTo>
                  <a:lnTo>
                    <a:pt x="668" y="432"/>
                  </a:lnTo>
                  <a:lnTo>
                    <a:pt x="650" y="429"/>
                  </a:lnTo>
                  <a:lnTo>
                    <a:pt x="635" y="426"/>
                  </a:lnTo>
                  <a:lnTo>
                    <a:pt x="620" y="424"/>
                  </a:lnTo>
                  <a:lnTo>
                    <a:pt x="608" y="420"/>
                  </a:lnTo>
                  <a:lnTo>
                    <a:pt x="595" y="415"/>
                  </a:lnTo>
                  <a:lnTo>
                    <a:pt x="583" y="412"/>
                  </a:lnTo>
                  <a:lnTo>
                    <a:pt x="573" y="407"/>
                  </a:lnTo>
                  <a:lnTo>
                    <a:pt x="564" y="403"/>
                  </a:lnTo>
                  <a:lnTo>
                    <a:pt x="555" y="398"/>
                  </a:lnTo>
                  <a:lnTo>
                    <a:pt x="547" y="394"/>
                  </a:lnTo>
                  <a:lnTo>
                    <a:pt x="540" y="388"/>
                  </a:lnTo>
                  <a:lnTo>
                    <a:pt x="533" y="383"/>
                  </a:lnTo>
                  <a:lnTo>
                    <a:pt x="527" y="378"/>
                  </a:lnTo>
                  <a:lnTo>
                    <a:pt x="525" y="376"/>
                  </a:lnTo>
                  <a:lnTo>
                    <a:pt x="521" y="376"/>
                  </a:lnTo>
                  <a:lnTo>
                    <a:pt x="517" y="376"/>
                  </a:lnTo>
                  <a:lnTo>
                    <a:pt x="510" y="376"/>
                  </a:lnTo>
                  <a:lnTo>
                    <a:pt x="501" y="378"/>
                  </a:lnTo>
                  <a:lnTo>
                    <a:pt x="489" y="376"/>
                  </a:lnTo>
                  <a:lnTo>
                    <a:pt x="474" y="376"/>
                  </a:lnTo>
                  <a:lnTo>
                    <a:pt x="457" y="374"/>
                  </a:lnTo>
                  <a:lnTo>
                    <a:pt x="431" y="369"/>
                  </a:lnTo>
                  <a:lnTo>
                    <a:pt x="411" y="364"/>
                  </a:lnTo>
                  <a:lnTo>
                    <a:pt x="393" y="357"/>
                  </a:lnTo>
                  <a:lnTo>
                    <a:pt x="380" y="348"/>
                  </a:lnTo>
                  <a:lnTo>
                    <a:pt x="367" y="338"/>
                  </a:lnTo>
                  <a:lnTo>
                    <a:pt x="358" y="328"/>
                  </a:lnTo>
                  <a:lnTo>
                    <a:pt x="348" y="317"/>
                  </a:lnTo>
                  <a:lnTo>
                    <a:pt x="342" y="304"/>
                  </a:lnTo>
                  <a:lnTo>
                    <a:pt x="333" y="292"/>
                  </a:lnTo>
                  <a:lnTo>
                    <a:pt x="325" y="280"/>
                  </a:lnTo>
                  <a:lnTo>
                    <a:pt x="315" y="267"/>
                  </a:lnTo>
                  <a:lnTo>
                    <a:pt x="305" y="254"/>
                  </a:lnTo>
                  <a:lnTo>
                    <a:pt x="291" y="242"/>
                  </a:lnTo>
                  <a:lnTo>
                    <a:pt x="275" y="230"/>
                  </a:lnTo>
                  <a:lnTo>
                    <a:pt x="254" y="219"/>
                  </a:lnTo>
                  <a:lnTo>
                    <a:pt x="230" y="208"/>
                  </a:lnTo>
                  <a:lnTo>
                    <a:pt x="206" y="199"/>
                  </a:lnTo>
                  <a:lnTo>
                    <a:pt x="181" y="190"/>
                  </a:lnTo>
                  <a:lnTo>
                    <a:pt x="157" y="182"/>
                  </a:lnTo>
                  <a:lnTo>
                    <a:pt x="134" y="174"/>
                  </a:lnTo>
                  <a:lnTo>
                    <a:pt x="113" y="166"/>
                  </a:lnTo>
                  <a:lnTo>
                    <a:pt x="93" y="159"/>
                  </a:lnTo>
                  <a:lnTo>
                    <a:pt x="74" y="151"/>
                  </a:lnTo>
                  <a:lnTo>
                    <a:pt x="57" y="144"/>
                  </a:lnTo>
                  <a:lnTo>
                    <a:pt x="41" y="137"/>
                  </a:lnTo>
                  <a:lnTo>
                    <a:pt x="28" y="129"/>
                  </a:lnTo>
                  <a:lnTo>
                    <a:pt x="18" y="122"/>
                  </a:lnTo>
                  <a:lnTo>
                    <a:pt x="9" y="115"/>
                  </a:lnTo>
                  <a:lnTo>
                    <a:pt x="3" y="107"/>
                  </a:lnTo>
                  <a:lnTo>
                    <a:pt x="0" y="99"/>
                  </a:lnTo>
                  <a:lnTo>
                    <a:pt x="2" y="91"/>
                  </a:lnTo>
                  <a:lnTo>
                    <a:pt x="5" y="83"/>
                  </a:lnTo>
                  <a:lnTo>
                    <a:pt x="17" y="67"/>
                  </a:lnTo>
                  <a:lnTo>
                    <a:pt x="29" y="54"/>
                  </a:lnTo>
                  <a:lnTo>
                    <a:pt x="42" y="46"/>
                  </a:lnTo>
                  <a:lnTo>
                    <a:pt x="53" y="40"/>
                  </a:lnTo>
                  <a:lnTo>
                    <a:pt x="66" y="37"/>
                  </a:lnTo>
                  <a:lnTo>
                    <a:pt x="80" y="34"/>
                  </a:lnTo>
                  <a:lnTo>
                    <a:pt x="94" y="33"/>
                  </a:lnTo>
                  <a:lnTo>
                    <a:pt x="108" y="31"/>
                  </a:lnTo>
                  <a:lnTo>
                    <a:pt x="118" y="29"/>
                  </a:lnTo>
                  <a:lnTo>
                    <a:pt x="130" y="26"/>
                  </a:lnTo>
                  <a:lnTo>
                    <a:pt x="141" y="24"/>
                  </a:lnTo>
                  <a:lnTo>
                    <a:pt x="153" y="21"/>
                  </a:lnTo>
                  <a:lnTo>
                    <a:pt x="164" y="17"/>
                  </a:lnTo>
                  <a:lnTo>
                    <a:pt x="177" y="15"/>
                  </a:lnTo>
                  <a:lnTo>
                    <a:pt x="189" y="11"/>
                  </a:lnTo>
                  <a:lnTo>
                    <a:pt x="202" y="9"/>
                  </a:lnTo>
                  <a:close/>
                </a:path>
              </a:pathLst>
            </a:custGeom>
            <a:solidFill>
              <a:srgbClr val="5BC4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6" name="Freeform 99"/>
            <p:cNvSpPr>
              <a:spLocks/>
            </p:cNvSpPr>
            <p:nvPr/>
          </p:nvSpPr>
          <p:spPr bwMode="auto">
            <a:xfrm>
              <a:off x="6951663" y="3146425"/>
              <a:ext cx="1285875" cy="534987"/>
            </a:xfrm>
            <a:custGeom>
              <a:avLst/>
              <a:gdLst>
                <a:gd name="T0" fmla="*/ 229 w 1619"/>
                <a:gd name="T1" fmla="*/ 1 h 673"/>
                <a:gd name="T2" fmla="*/ 262 w 1619"/>
                <a:gd name="T3" fmla="*/ 1 h 673"/>
                <a:gd name="T4" fmla="*/ 290 w 1619"/>
                <a:gd name="T5" fmla="*/ 15 h 673"/>
                <a:gd name="T6" fmla="*/ 318 w 1619"/>
                <a:gd name="T7" fmla="*/ 34 h 673"/>
                <a:gd name="T8" fmla="*/ 357 w 1619"/>
                <a:gd name="T9" fmla="*/ 52 h 673"/>
                <a:gd name="T10" fmla="*/ 395 w 1619"/>
                <a:gd name="T11" fmla="*/ 69 h 673"/>
                <a:gd name="T12" fmla="*/ 511 w 1619"/>
                <a:gd name="T13" fmla="*/ 106 h 673"/>
                <a:gd name="T14" fmla="*/ 654 w 1619"/>
                <a:gd name="T15" fmla="*/ 138 h 673"/>
                <a:gd name="T16" fmla="*/ 791 w 1619"/>
                <a:gd name="T17" fmla="*/ 160 h 673"/>
                <a:gd name="T18" fmla="*/ 920 w 1619"/>
                <a:gd name="T19" fmla="*/ 171 h 673"/>
                <a:gd name="T20" fmla="*/ 1017 w 1619"/>
                <a:gd name="T21" fmla="*/ 178 h 673"/>
                <a:gd name="T22" fmla="*/ 1102 w 1619"/>
                <a:gd name="T23" fmla="*/ 185 h 673"/>
                <a:gd name="T24" fmla="*/ 1147 w 1619"/>
                <a:gd name="T25" fmla="*/ 189 h 673"/>
                <a:gd name="T26" fmla="*/ 1195 w 1619"/>
                <a:gd name="T27" fmla="*/ 195 h 673"/>
                <a:gd name="T28" fmla="*/ 1253 w 1619"/>
                <a:gd name="T29" fmla="*/ 207 h 673"/>
                <a:gd name="T30" fmla="*/ 1321 w 1619"/>
                <a:gd name="T31" fmla="*/ 227 h 673"/>
                <a:gd name="T32" fmla="*/ 1390 w 1619"/>
                <a:gd name="T33" fmla="*/ 252 h 673"/>
                <a:gd name="T34" fmla="*/ 1451 w 1619"/>
                <a:gd name="T35" fmla="*/ 279 h 673"/>
                <a:gd name="T36" fmla="*/ 1503 w 1619"/>
                <a:gd name="T37" fmla="*/ 307 h 673"/>
                <a:gd name="T38" fmla="*/ 1546 w 1619"/>
                <a:gd name="T39" fmla="*/ 336 h 673"/>
                <a:gd name="T40" fmla="*/ 1570 w 1619"/>
                <a:gd name="T41" fmla="*/ 358 h 673"/>
                <a:gd name="T42" fmla="*/ 1589 w 1619"/>
                <a:gd name="T43" fmla="*/ 377 h 673"/>
                <a:gd name="T44" fmla="*/ 1614 w 1619"/>
                <a:gd name="T45" fmla="*/ 422 h 673"/>
                <a:gd name="T46" fmla="*/ 1615 w 1619"/>
                <a:gd name="T47" fmla="*/ 483 h 673"/>
                <a:gd name="T48" fmla="*/ 1567 w 1619"/>
                <a:gd name="T49" fmla="*/ 560 h 673"/>
                <a:gd name="T50" fmla="*/ 1462 w 1619"/>
                <a:gd name="T51" fmla="*/ 625 h 673"/>
                <a:gd name="T52" fmla="*/ 1337 w 1619"/>
                <a:gd name="T53" fmla="*/ 665 h 673"/>
                <a:gd name="T54" fmla="*/ 1229 w 1619"/>
                <a:gd name="T55" fmla="*/ 671 h 673"/>
                <a:gd name="T56" fmla="*/ 1160 w 1619"/>
                <a:gd name="T57" fmla="*/ 631 h 673"/>
                <a:gd name="T58" fmla="*/ 1120 w 1619"/>
                <a:gd name="T59" fmla="*/ 552 h 673"/>
                <a:gd name="T60" fmla="*/ 1112 w 1619"/>
                <a:gd name="T61" fmla="*/ 463 h 673"/>
                <a:gd name="T62" fmla="*/ 1101 w 1619"/>
                <a:gd name="T63" fmla="*/ 430 h 673"/>
                <a:gd name="T64" fmla="*/ 1063 w 1619"/>
                <a:gd name="T65" fmla="*/ 414 h 673"/>
                <a:gd name="T66" fmla="*/ 1017 w 1619"/>
                <a:gd name="T67" fmla="*/ 405 h 673"/>
                <a:gd name="T68" fmla="*/ 961 w 1619"/>
                <a:gd name="T69" fmla="*/ 398 h 673"/>
                <a:gd name="T70" fmla="*/ 896 w 1619"/>
                <a:gd name="T71" fmla="*/ 392 h 673"/>
                <a:gd name="T72" fmla="*/ 832 w 1619"/>
                <a:gd name="T73" fmla="*/ 385 h 673"/>
                <a:gd name="T74" fmla="*/ 783 w 1619"/>
                <a:gd name="T75" fmla="*/ 383 h 673"/>
                <a:gd name="T76" fmla="*/ 738 w 1619"/>
                <a:gd name="T77" fmla="*/ 383 h 673"/>
                <a:gd name="T78" fmla="*/ 673 w 1619"/>
                <a:gd name="T79" fmla="*/ 376 h 673"/>
                <a:gd name="T80" fmla="*/ 613 w 1619"/>
                <a:gd name="T81" fmla="*/ 366 h 673"/>
                <a:gd name="T82" fmla="*/ 567 w 1619"/>
                <a:gd name="T83" fmla="*/ 354 h 673"/>
                <a:gd name="T84" fmla="*/ 536 w 1619"/>
                <a:gd name="T85" fmla="*/ 343 h 673"/>
                <a:gd name="T86" fmla="*/ 521 w 1619"/>
                <a:gd name="T87" fmla="*/ 343 h 673"/>
                <a:gd name="T88" fmla="*/ 478 w 1619"/>
                <a:gd name="T89" fmla="*/ 350 h 673"/>
                <a:gd name="T90" fmla="*/ 393 w 1619"/>
                <a:gd name="T91" fmla="*/ 332 h 673"/>
                <a:gd name="T92" fmla="*/ 351 w 1619"/>
                <a:gd name="T93" fmla="*/ 292 h 673"/>
                <a:gd name="T94" fmla="*/ 324 w 1619"/>
                <a:gd name="T95" fmla="*/ 240 h 673"/>
                <a:gd name="T96" fmla="*/ 264 w 1619"/>
                <a:gd name="T97" fmla="*/ 193 h 673"/>
                <a:gd name="T98" fmla="*/ 163 w 1619"/>
                <a:gd name="T99" fmla="*/ 159 h 673"/>
                <a:gd name="T100" fmla="*/ 76 w 1619"/>
                <a:gd name="T101" fmla="*/ 132 h 673"/>
                <a:gd name="T102" fmla="*/ 17 w 1619"/>
                <a:gd name="T103" fmla="*/ 108 h 673"/>
                <a:gd name="T104" fmla="*/ 1 w 1619"/>
                <a:gd name="T105" fmla="*/ 79 h 673"/>
                <a:gd name="T106" fmla="*/ 41 w 1619"/>
                <a:gd name="T107" fmla="*/ 38 h 673"/>
                <a:gd name="T108" fmla="*/ 91 w 1619"/>
                <a:gd name="T109" fmla="*/ 29 h 673"/>
                <a:gd name="T110" fmla="*/ 135 w 1619"/>
                <a:gd name="T111" fmla="*/ 18 h 673"/>
                <a:gd name="T112" fmla="*/ 181 w 1619"/>
                <a:gd name="T113" fmla="*/ 7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19" h="673">
                  <a:moveTo>
                    <a:pt x="192" y="4"/>
                  </a:moveTo>
                  <a:lnTo>
                    <a:pt x="206" y="3"/>
                  </a:lnTo>
                  <a:lnTo>
                    <a:pt x="219" y="1"/>
                  </a:lnTo>
                  <a:lnTo>
                    <a:pt x="229" y="1"/>
                  </a:lnTo>
                  <a:lnTo>
                    <a:pt x="239" y="0"/>
                  </a:lnTo>
                  <a:lnTo>
                    <a:pt x="249" y="0"/>
                  </a:lnTo>
                  <a:lnTo>
                    <a:pt x="256" y="0"/>
                  </a:lnTo>
                  <a:lnTo>
                    <a:pt x="262" y="1"/>
                  </a:lnTo>
                  <a:lnTo>
                    <a:pt x="269" y="3"/>
                  </a:lnTo>
                  <a:lnTo>
                    <a:pt x="277" y="7"/>
                  </a:lnTo>
                  <a:lnTo>
                    <a:pt x="283" y="10"/>
                  </a:lnTo>
                  <a:lnTo>
                    <a:pt x="290" y="15"/>
                  </a:lnTo>
                  <a:lnTo>
                    <a:pt x="296" y="19"/>
                  </a:lnTo>
                  <a:lnTo>
                    <a:pt x="303" y="24"/>
                  </a:lnTo>
                  <a:lnTo>
                    <a:pt x="310" y="29"/>
                  </a:lnTo>
                  <a:lnTo>
                    <a:pt x="318" y="34"/>
                  </a:lnTo>
                  <a:lnTo>
                    <a:pt x="328" y="39"/>
                  </a:lnTo>
                  <a:lnTo>
                    <a:pt x="337" y="44"/>
                  </a:lnTo>
                  <a:lnTo>
                    <a:pt x="347" y="48"/>
                  </a:lnTo>
                  <a:lnTo>
                    <a:pt x="357" y="52"/>
                  </a:lnTo>
                  <a:lnTo>
                    <a:pt x="366" y="56"/>
                  </a:lnTo>
                  <a:lnTo>
                    <a:pt x="375" y="61"/>
                  </a:lnTo>
                  <a:lnTo>
                    <a:pt x="386" y="64"/>
                  </a:lnTo>
                  <a:lnTo>
                    <a:pt x="395" y="69"/>
                  </a:lnTo>
                  <a:lnTo>
                    <a:pt x="405" y="72"/>
                  </a:lnTo>
                  <a:lnTo>
                    <a:pt x="441" y="84"/>
                  </a:lnTo>
                  <a:lnTo>
                    <a:pt x="477" y="95"/>
                  </a:lnTo>
                  <a:lnTo>
                    <a:pt x="511" y="106"/>
                  </a:lnTo>
                  <a:lnTo>
                    <a:pt x="547" y="115"/>
                  </a:lnTo>
                  <a:lnTo>
                    <a:pt x="583" y="123"/>
                  </a:lnTo>
                  <a:lnTo>
                    <a:pt x="618" y="131"/>
                  </a:lnTo>
                  <a:lnTo>
                    <a:pt x="654" y="138"/>
                  </a:lnTo>
                  <a:lnTo>
                    <a:pt x="689" y="145"/>
                  </a:lnTo>
                  <a:lnTo>
                    <a:pt x="723" y="151"/>
                  </a:lnTo>
                  <a:lnTo>
                    <a:pt x="758" y="155"/>
                  </a:lnTo>
                  <a:lnTo>
                    <a:pt x="791" y="160"/>
                  </a:lnTo>
                  <a:lnTo>
                    <a:pt x="825" y="163"/>
                  </a:lnTo>
                  <a:lnTo>
                    <a:pt x="857" y="167"/>
                  </a:lnTo>
                  <a:lnTo>
                    <a:pt x="889" y="170"/>
                  </a:lnTo>
                  <a:lnTo>
                    <a:pt x="920" y="171"/>
                  </a:lnTo>
                  <a:lnTo>
                    <a:pt x="950" y="174"/>
                  </a:lnTo>
                  <a:lnTo>
                    <a:pt x="973" y="175"/>
                  </a:lnTo>
                  <a:lnTo>
                    <a:pt x="995" y="176"/>
                  </a:lnTo>
                  <a:lnTo>
                    <a:pt x="1017" y="178"/>
                  </a:lnTo>
                  <a:lnTo>
                    <a:pt x="1040" y="179"/>
                  </a:lnTo>
                  <a:lnTo>
                    <a:pt x="1061" y="182"/>
                  </a:lnTo>
                  <a:lnTo>
                    <a:pt x="1082" y="183"/>
                  </a:lnTo>
                  <a:lnTo>
                    <a:pt x="1102" y="185"/>
                  </a:lnTo>
                  <a:lnTo>
                    <a:pt x="1122" y="186"/>
                  </a:lnTo>
                  <a:lnTo>
                    <a:pt x="1129" y="186"/>
                  </a:lnTo>
                  <a:lnTo>
                    <a:pt x="1138" y="187"/>
                  </a:lnTo>
                  <a:lnTo>
                    <a:pt x="1147" y="189"/>
                  </a:lnTo>
                  <a:lnTo>
                    <a:pt x="1158" y="190"/>
                  </a:lnTo>
                  <a:lnTo>
                    <a:pt x="1169" y="191"/>
                  </a:lnTo>
                  <a:lnTo>
                    <a:pt x="1181" y="193"/>
                  </a:lnTo>
                  <a:lnTo>
                    <a:pt x="1195" y="195"/>
                  </a:lnTo>
                  <a:lnTo>
                    <a:pt x="1208" y="198"/>
                  </a:lnTo>
                  <a:lnTo>
                    <a:pt x="1222" y="200"/>
                  </a:lnTo>
                  <a:lnTo>
                    <a:pt x="1237" y="204"/>
                  </a:lnTo>
                  <a:lnTo>
                    <a:pt x="1253" y="207"/>
                  </a:lnTo>
                  <a:lnTo>
                    <a:pt x="1269" y="212"/>
                  </a:lnTo>
                  <a:lnTo>
                    <a:pt x="1286" y="216"/>
                  </a:lnTo>
                  <a:lnTo>
                    <a:pt x="1303" y="221"/>
                  </a:lnTo>
                  <a:lnTo>
                    <a:pt x="1321" y="227"/>
                  </a:lnTo>
                  <a:lnTo>
                    <a:pt x="1339" y="232"/>
                  </a:lnTo>
                  <a:lnTo>
                    <a:pt x="1356" y="239"/>
                  </a:lnTo>
                  <a:lnTo>
                    <a:pt x="1373" y="245"/>
                  </a:lnTo>
                  <a:lnTo>
                    <a:pt x="1390" y="252"/>
                  </a:lnTo>
                  <a:lnTo>
                    <a:pt x="1407" y="259"/>
                  </a:lnTo>
                  <a:lnTo>
                    <a:pt x="1422" y="266"/>
                  </a:lnTo>
                  <a:lnTo>
                    <a:pt x="1437" y="273"/>
                  </a:lnTo>
                  <a:lnTo>
                    <a:pt x="1451" y="279"/>
                  </a:lnTo>
                  <a:lnTo>
                    <a:pt x="1465" y="286"/>
                  </a:lnTo>
                  <a:lnTo>
                    <a:pt x="1478" y="293"/>
                  </a:lnTo>
                  <a:lnTo>
                    <a:pt x="1491" y="300"/>
                  </a:lnTo>
                  <a:lnTo>
                    <a:pt x="1503" y="307"/>
                  </a:lnTo>
                  <a:lnTo>
                    <a:pt x="1515" y="314"/>
                  </a:lnTo>
                  <a:lnTo>
                    <a:pt x="1526" y="322"/>
                  </a:lnTo>
                  <a:lnTo>
                    <a:pt x="1537" y="329"/>
                  </a:lnTo>
                  <a:lnTo>
                    <a:pt x="1546" y="336"/>
                  </a:lnTo>
                  <a:lnTo>
                    <a:pt x="1555" y="344"/>
                  </a:lnTo>
                  <a:lnTo>
                    <a:pt x="1560" y="349"/>
                  </a:lnTo>
                  <a:lnTo>
                    <a:pt x="1566" y="353"/>
                  </a:lnTo>
                  <a:lnTo>
                    <a:pt x="1570" y="358"/>
                  </a:lnTo>
                  <a:lnTo>
                    <a:pt x="1575" y="362"/>
                  </a:lnTo>
                  <a:lnTo>
                    <a:pt x="1579" y="368"/>
                  </a:lnTo>
                  <a:lnTo>
                    <a:pt x="1584" y="373"/>
                  </a:lnTo>
                  <a:lnTo>
                    <a:pt x="1589" y="377"/>
                  </a:lnTo>
                  <a:lnTo>
                    <a:pt x="1592" y="382"/>
                  </a:lnTo>
                  <a:lnTo>
                    <a:pt x="1601" y="395"/>
                  </a:lnTo>
                  <a:lnTo>
                    <a:pt x="1608" y="408"/>
                  </a:lnTo>
                  <a:lnTo>
                    <a:pt x="1614" y="422"/>
                  </a:lnTo>
                  <a:lnTo>
                    <a:pt x="1617" y="437"/>
                  </a:lnTo>
                  <a:lnTo>
                    <a:pt x="1619" y="452"/>
                  </a:lnTo>
                  <a:lnTo>
                    <a:pt x="1617" y="467"/>
                  </a:lnTo>
                  <a:lnTo>
                    <a:pt x="1615" y="483"/>
                  </a:lnTo>
                  <a:lnTo>
                    <a:pt x="1609" y="500"/>
                  </a:lnTo>
                  <a:lnTo>
                    <a:pt x="1599" y="521"/>
                  </a:lnTo>
                  <a:lnTo>
                    <a:pt x="1585" y="541"/>
                  </a:lnTo>
                  <a:lnTo>
                    <a:pt x="1567" y="560"/>
                  </a:lnTo>
                  <a:lnTo>
                    <a:pt x="1544" y="579"/>
                  </a:lnTo>
                  <a:lnTo>
                    <a:pt x="1519" y="595"/>
                  </a:lnTo>
                  <a:lnTo>
                    <a:pt x="1492" y="611"/>
                  </a:lnTo>
                  <a:lnTo>
                    <a:pt x="1462" y="625"/>
                  </a:lnTo>
                  <a:lnTo>
                    <a:pt x="1432" y="637"/>
                  </a:lnTo>
                  <a:lnTo>
                    <a:pt x="1400" y="649"/>
                  </a:lnTo>
                  <a:lnTo>
                    <a:pt x="1369" y="658"/>
                  </a:lnTo>
                  <a:lnTo>
                    <a:pt x="1337" y="665"/>
                  </a:lnTo>
                  <a:lnTo>
                    <a:pt x="1307" y="670"/>
                  </a:lnTo>
                  <a:lnTo>
                    <a:pt x="1279" y="673"/>
                  </a:lnTo>
                  <a:lnTo>
                    <a:pt x="1252" y="673"/>
                  </a:lnTo>
                  <a:lnTo>
                    <a:pt x="1229" y="671"/>
                  </a:lnTo>
                  <a:lnTo>
                    <a:pt x="1208" y="665"/>
                  </a:lnTo>
                  <a:lnTo>
                    <a:pt x="1191" y="657"/>
                  </a:lnTo>
                  <a:lnTo>
                    <a:pt x="1175" y="646"/>
                  </a:lnTo>
                  <a:lnTo>
                    <a:pt x="1160" y="631"/>
                  </a:lnTo>
                  <a:lnTo>
                    <a:pt x="1147" y="613"/>
                  </a:lnTo>
                  <a:lnTo>
                    <a:pt x="1136" y="595"/>
                  </a:lnTo>
                  <a:lnTo>
                    <a:pt x="1127" y="574"/>
                  </a:lnTo>
                  <a:lnTo>
                    <a:pt x="1120" y="552"/>
                  </a:lnTo>
                  <a:lnTo>
                    <a:pt x="1114" y="529"/>
                  </a:lnTo>
                  <a:lnTo>
                    <a:pt x="1112" y="507"/>
                  </a:lnTo>
                  <a:lnTo>
                    <a:pt x="1112" y="486"/>
                  </a:lnTo>
                  <a:lnTo>
                    <a:pt x="1112" y="463"/>
                  </a:lnTo>
                  <a:lnTo>
                    <a:pt x="1112" y="442"/>
                  </a:lnTo>
                  <a:lnTo>
                    <a:pt x="1110" y="438"/>
                  </a:lnTo>
                  <a:lnTo>
                    <a:pt x="1107" y="434"/>
                  </a:lnTo>
                  <a:lnTo>
                    <a:pt x="1101" y="430"/>
                  </a:lnTo>
                  <a:lnTo>
                    <a:pt x="1094" y="426"/>
                  </a:lnTo>
                  <a:lnTo>
                    <a:pt x="1085" y="422"/>
                  </a:lnTo>
                  <a:lnTo>
                    <a:pt x="1075" y="418"/>
                  </a:lnTo>
                  <a:lnTo>
                    <a:pt x="1063" y="414"/>
                  </a:lnTo>
                  <a:lnTo>
                    <a:pt x="1051" y="411"/>
                  </a:lnTo>
                  <a:lnTo>
                    <a:pt x="1040" y="408"/>
                  </a:lnTo>
                  <a:lnTo>
                    <a:pt x="1030" y="407"/>
                  </a:lnTo>
                  <a:lnTo>
                    <a:pt x="1017" y="405"/>
                  </a:lnTo>
                  <a:lnTo>
                    <a:pt x="1004" y="404"/>
                  </a:lnTo>
                  <a:lnTo>
                    <a:pt x="991" y="401"/>
                  </a:lnTo>
                  <a:lnTo>
                    <a:pt x="976" y="400"/>
                  </a:lnTo>
                  <a:lnTo>
                    <a:pt x="961" y="398"/>
                  </a:lnTo>
                  <a:lnTo>
                    <a:pt x="946" y="397"/>
                  </a:lnTo>
                  <a:lnTo>
                    <a:pt x="930" y="396"/>
                  </a:lnTo>
                  <a:lnTo>
                    <a:pt x="913" y="393"/>
                  </a:lnTo>
                  <a:lnTo>
                    <a:pt x="896" y="392"/>
                  </a:lnTo>
                  <a:lnTo>
                    <a:pt x="880" y="391"/>
                  </a:lnTo>
                  <a:lnTo>
                    <a:pt x="864" y="389"/>
                  </a:lnTo>
                  <a:lnTo>
                    <a:pt x="848" y="388"/>
                  </a:lnTo>
                  <a:lnTo>
                    <a:pt x="832" y="385"/>
                  </a:lnTo>
                  <a:lnTo>
                    <a:pt x="815" y="384"/>
                  </a:lnTo>
                  <a:lnTo>
                    <a:pt x="805" y="383"/>
                  </a:lnTo>
                  <a:lnTo>
                    <a:pt x="795" y="383"/>
                  </a:lnTo>
                  <a:lnTo>
                    <a:pt x="783" y="383"/>
                  </a:lnTo>
                  <a:lnTo>
                    <a:pt x="773" y="383"/>
                  </a:lnTo>
                  <a:lnTo>
                    <a:pt x="761" y="383"/>
                  </a:lnTo>
                  <a:lnTo>
                    <a:pt x="750" y="383"/>
                  </a:lnTo>
                  <a:lnTo>
                    <a:pt x="738" y="383"/>
                  </a:lnTo>
                  <a:lnTo>
                    <a:pt x="726" y="382"/>
                  </a:lnTo>
                  <a:lnTo>
                    <a:pt x="707" y="380"/>
                  </a:lnTo>
                  <a:lnTo>
                    <a:pt x="689" y="378"/>
                  </a:lnTo>
                  <a:lnTo>
                    <a:pt x="673" y="376"/>
                  </a:lnTo>
                  <a:lnTo>
                    <a:pt x="656" y="374"/>
                  </a:lnTo>
                  <a:lnTo>
                    <a:pt x="640" y="372"/>
                  </a:lnTo>
                  <a:lnTo>
                    <a:pt x="627" y="369"/>
                  </a:lnTo>
                  <a:lnTo>
                    <a:pt x="613" y="366"/>
                  </a:lnTo>
                  <a:lnTo>
                    <a:pt x="600" y="364"/>
                  </a:lnTo>
                  <a:lnTo>
                    <a:pt x="589" y="360"/>
                  </a:lnTo>
                  <a:lnTo>
                    <a:pt x="577" y="358"/>
                  </a:lnTo>
                  <a:lnTo>
                    <a:pt x="567" y="354"/>
                  </a:lnTo>
                  <a:lnTo>
                    <a:pt x="557" y="352"/>
                  </a:lnTo>
                  <a:lnTo>
                    <a:pt x="549" y="349"/>
                  </a:lnTo>
                  <a:lnTo>
                    <a:pt x="542" y="346"/>
                  </a:lnTo>
                  <a:lnTo>
                    <a:pt x="536" y="343"/>
                  </a:lnTo>
                  <a:lnTo>
                    <a:pt x="530" y="340"/>
                  </a:lnTo>
                  <a:lnTo>
                    <a:pt x="529" y="340"/>
                  </a:lnTo>
                  <a:lnTo>
                    <a:pt x="525" y="342"/>
                  </a:lnTo>
                  <a:lnTo>
                    <a:pt x="521" y="343"/>
                  </a:lnTo>
                  <a:lnTo>
                    <a:pt x="515" y="345"/>
                  </a:lnTo>
                  <a:lnTo>
                    <a:pt x="506" y="347"/>
                  </a:lnTo>
                  <a:lnTo>
                    <a:pt x="494" y="349"/>
                  </a:lnTo>
                  <a:lnTo>
                    <a:pt x="478" y="350"/>
                  </a:lnTo>
                  <a:lnTo>
                    <a:pt x="459" y="349"/>
                  </a:lnTo>
                  <a:lnTo>
                    <a:pt x="433" y="345"/>
                  </a:lnTo>
                  <a:lnTo>
                    <a:pt x="410" y="339"/>
                  </a:lnTo>
                  <a:lnTo>
                    <a:pt x="393" y="332"/>
                  </a:lnTo>
                  <a:lnTo>
                    <a:pt x="379" y="324"/>
                  </a:lnTo>
                  <a:lnTo>
                    <a:pt x="367" y="314"/>
                  </a:lnTo>
                  <a:lnTo>
                    <a:pt x="359" y="304"/>
                  </a:lnTo>
                  <a:lnTo>
                    <a:pt x="351" y="292"/>
                  </a:lnTo>
                  <a:lnTo>
                    <a:pt x="345" y="279"/>
                  </a:lnTo>
                  <a:lnTo>
                    <a:pt x="338" y="267"/>
                  </a:lnTo>
                  <a:lnTo>
                    <a:pt x="332" y="254"/>
                  </a:lnTo>
                  <a:lnTo>
                    <a:pt x="324" y="240"/>
                  </a:lnTo>
                  <a:lnTo>
                    <a:pt x="313" y="228"/>
                  </a:lnTo>
                  <a:lnTo>
                    <a:pt x="300" y="216"/>
                  </a:lnTo>
                  <a:lnTo>
                    <a:pt x="284" y="204"/>
                  </a:lnTo>
                  <a:lnTo>
                    <a:pt x="264" y="193"/>
                  </a:lnTo>
                  <a:lnTo>
                    <a:pt x="238" y="183"/>
                  </a:lnTo>
                  <a:lnTo>
                    <a:pt x="213" y="175"/>
                  </a:lnTo>
                  <a:lnTo>
                    <a:pt x="188" y="167"/>
                  </a:lnTo>
                  <a:lnTo>
                    <a:pt x="163" y="159"/>
                  </a:lnTo>
                  <a:lnTo>
                    <a:pt x="139" y="152"/>
                  </a:lnTo>
                  <a:lnTo>
                    <a:pt x="117" y="145"/>
                  </a:lnTo>
                  <a:lnTo>
                    <a:pt x="95" y="139"/>
                  </a:lnTo>
                  <a:lnTo>
                    <a:pt x="76" y="132"/>
                  </a:lnTo>
                  <a:lnTo>
                    <a:pt x="59" y="126"/>
                  </a:lnTo>
                  <a:lnTo>
                    <a:pt x="42" y="119"/>
                  </a:lnTo>
                  <a:lnTo>
                    <a:pt x="29" y="114"/>
                  </a:lnTo>
                  <a:lnTo>
                    <a:pt x="17" y="108"/>
                  </a:lnTo>
                  <a:lnTo>
                    <a:pt x="9" y="101"/>
                  </a:lnTo>
                  <a:lnTo>
                    <a:pt x="3" y="94"/>
                  </a:lnTo>
                  <a:lnTo>
                    <a:pt x="0" y="87"/>
                  </a:lnTo>
                  <a:lnTo>
                    <a:pt x="1" y="79"/>
                  </a:lnTo>
                  <a:lnTo>
                    <a:pt x="4" y="71"/>
                  </a:lnTo>
                  <a:lnTo>
                    <a:pt x="17" y="56"/>
                  </a:lnTo>
                  <a:lnTo>
                    <a:pt x="30" y="45"/>
                  </a:lnTo>
                  <a:lnTo>
                    <a:pt x="41" y="38"/>
                  </a:lnTo>
                  <a:lnTo>
                    <a:pt x="54" y="33"/>
                  </a:lnTo>
                  <a:lnTo>
                    <a:pt x="65" y="31"/>
                  </a:lnTo>
                  <a:lnTo>
                    <a:pt x="78" y="30"/>
                  </a:lnTo>
                  <a:lnTo>
                    <a:pt x="91" y="29"/>
                  </a:lnTo>
                  <a:lnTo>
                    <a:pt x="103" y="26"/>
                  </a:lnTo>
                  <a:lnTo>
                    <a:pt x="114" y="24"/>
                  </a:lnTo>
                  <a:lnTo>
                    <a:pt x="124" y="22"/>
                  </a:lnTo>
                  <a:lnTo>
                    <a:pt x="135" y="18"/>
                  </a:lnTo>
                  <a:lnTo>
                    <a:pt x="146" y="15"/>
                  </a:lnTo>
                  <a:lnTo>
                    <a:pt x="156" y="12"/>
                  </a:lnTo>
                  <a:lnTo>
                    <a:pt x="168" y="9"/>
                  </a:lnTo>
                  <a:lnTo>
                    <a:pt x="181" y="7"/>
                  </a:lnTo>
                  <a:lnTo>
                    <a:pt x="192" y="4"/>
                  </a:lnTo>
                  <a:close/>
                </a:path>
              </a:pathLst>
            </a:custGeom>
            <a:solidFill>
              <a:srgbClr val="44BC1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7" name="Freeform 100"/>
            <p:cNvSpPr>
              <a:spLocks/>
            </p:cNvSpPr>
            <p:nvPr/>
          </p:nvSpPr>
          <p:spPr bwMode="auto">
            <a:xfrm>
              <a:off x="6967538" y="3157538"/>
              <a:ext cx="1252537" cy="492125"/>
            </a:xfrm>
            <a:custGeom>
              <a:avLst/>
              <a:gdLst>
                <a:gd name="T0" fmla="*/ 1360 w 1580"/>
                <a:gd name="T1" fmla="*/ 240 h 619"/>
                <a:gd name="T2" fmla="*/ 1452 w 1580"/>
                <a:gd name="T3" fmla="*/ 281 h 619"/>
                <a:gd name="T4" fmla="*/ 1521 w 1580"/>
                <a:gd name="T5" fmla="*/ 322 h 619"/>
                <a:gd name="T6" fmla="*/ 1564 w 1580"/>
                <a:gd name="T7" fmla="*/ 367 h 619"/>
                <a:gd name="T8" fmla="*/ 1580 w 1580"/>
                <a:gd name="T9" fmla="*/ 419 h 619"/>
                <a:gd name="T10" fmla="*/ 1567 w 1580"/>
                <a:gd name="T11" fmla="*/ 479 h 619"/>
                <a:gd name="T12" fmla="*/ 1514 w 1580"/>
                <a:gd name="T13" fmla="*/ 534 h 619"/>
                <a:gd name="T14" fmla="*/ 1433 w 1580"/>
                <a:gd name="T15" fmla="*/ 578 h 619"/>
                <a:gd name="T16" fmla="*/ 1342 w 1580"/>
                <a:gd name="T17" fmla="*/ 608 h 619"/>
                <a:gd name="T18" fmla="*/ 1256 w 1580"/>
                <a:gd name="T19" fmla="*/ 619 h 619"/>
                <a:gd name="T20" fmla="*/ 1192 w 1580"/>
                <a:gd name="T21" fmla="*/ 609 h 619"/>
                <a:gd name="T22" fmla="*/ 1135 w 1580"/>
                <a:gd name="T23" fmla="*/ 542 h 619"/>
                <a:gd name="T24" fmla="*/ 1117 w 1580"/>
                <a:gd name="T25" fmla="*/ 438 h 619"/>
                <a:gd name="T26" fmla="*/ 1120 w 1580"/>
                <a:gd name="T27" fmla="*/ 367 h 619"/>
                <a:gd name="T28" fmla="*/ 1043 w 1580"/>
                <a:gd name="T29" fmla="*/ 355 h 619"/>
                <a:gd name="T30" fmla="*/ 906 w 1580"/>
                <a:gd name="T31" fmla="*/ 343 h 619"/>
                <a:gd name="T32" fmla="*/ 748 w 1580"/>
                <a:gd name="T33" fmla="*/ 328 h 619"/>
                <a:gd name="T34" fmla="*/ 611 w 1580"/>
                <a:gd name="T35" fmla="*/ 315 h 619"/>
                <a:gd name="T36" fmla="*/ 532 w 1580"/>
                <a:gd name="T37" fmla="*/ 306 h 619"/>
                <a:gd name="T38" fmla="*/ 526 w 1580"/>
                <a:gd name="T39" fmla="*/ 313 h 619"/>
                <a:gd name="T40" fmla="*/ 498 w 1580"/>
                <a:gd name="T41" fmla="*/ 322 h 619"/>
                <a:gd name="T42" fmla="*/ 435 w 1580"/>
                <a:gd name="T43" fmla="*/ 322 h 619"/>
                <a:gd name="T44" fmla="*/ 380 w 1580"/>
                <a:gd name="T45" fmla="*/ 301 h 619"/>
                <a:gd name="T46" fmla="*/ 355 w 1580"/>
                <a:gd name="T47" fmla="*/ 269 h 619"/>
                <a:gd name="T48" fmla="*/ 339 w 1580"/>
                <a:gd name="T49" fmla="*/ 231 h 619"/>
                <a:gd name="T50" fmla="*/ 310 w 1580"/>
                <a:gd name="T51" fmla="*/ 192 h 619"/>
                <a:gd name="T52" fmla="*/ 246 w 1580"/>
                <a:gd name="T53" fmla="*/ 160 h 619"/>
                <a:gd name="T54" fmla="*/ 168 w 1580"/>
                <a:gd name="T55" fmla="*/ 138 h 619"/>
                <a:gd name="T56" fmla="*/ 99 w 1580"/>
                <a:gd name="T57" fmla="*/ 121 h 619"/>
                <a:gd name="T58" fmla="*/ 44 w 1580"/>
                <a:gd name="T59" fmla="*/ 106 h 619"/>
                <a:gd name="T60" fmla="*/ 9 w 1580"/>
                <a:gd name="T61" fmla="*/ 90 h 619"/>
                <a:gd name="T62" fmla="*/ 0 w 1580"/>
                <a:gd name="T63" fmla="*/ 71 h 619"/>
                <a:gd name="T64" fmla="*/ 30 w 1580"/>
                <a:gd name="T65" fmla="*/ 39 h 619"/>
                <a:gd name="T66" fmla="*/ 66 w 1580"/>
                <a:gd name="T67" fmla="*/ 27 h 619"/>
                <a:gd name="T68" fmla="*/ 100 w 1580"/>
                <a:gd name="T69" fmla="*/ 24 h 619"/>
                <a:gd name="T70" fmla="*/ 129 w 1580"/>
                <a:gd name="T71" fmla="*/ 16 h 619"/>
                <a:gd name="T72" fmla="*/ 160 w 1580"/>
                <a:gd name="T73" fmla="*/ 7 h 619"/>
                <a:gd name="T74" fmla="*/ 213 w 1580"/>
                <a:gd name="T75" fmla="*/ 0 h 619"/>
                <a:gd name="T76" fmla="*/ 265 w 1580"/>
                <a:gd name="T77" fmla="*/ 11 h 619"/>
                <a:gd name="T78" fmla="*/ 296 w 1580"/>
                <a:gd name="T79" fmla="*/ 38 h 619"/>
                <a:gd name="T80" fmla="*/ 361 w 1580"/>
                <a:gd name="T81" fmla="*/ 65 h 619"/>
                <a:gd name="T82" fmla="*/ 437 w 1580"/>
                <a:gd name="T83" fmla="*/ 91 h 619"/>
                <a:gd name="T84" fmla="*/ 515 w 1580"/>
                <a:gd name="T85" fmla="*/ 113 h 619"/>
                <a:gd name="T86" fmla="*/ 595 w 1580"/>
                <a:gd name="T87" fmla="*/ 131 h 619"/>
                <a:gd name="T88" fmla="*/ 674 w 1580"/>
                <a:gd name="T89" fmla="*/ 146 h 619"/>
                <a:gd name="T90" fmla="*/ 751 w 1580"/>
                <a:gd name="T91" fmla="*/ 157 h 619"/>
                <a:gd name="T92" fmla="*/ 827 w 1580"/>
                <a:gd name="T93" fmla="*/ 167 h 619"/>
                <a:gd name="T94" fmla="*/ 899 w 1580"/>
                <a:gd name="T95" fmla="*/ 174 h 619"/>
                <a:gd name="T96" fmla="*/ 966 w 1580"/>
                <a:gd name="T97" fmla="*/ 177 h 619"/>
                <a:gd name="T98" fmla="*/ 1026 w 1580"/>
                <a:gd name="T99" fmla="*/ 178 h 619"/>
                <a:gd name="T100" fmla="*/ 1077 w 1580"/>
                <a:gd name="T101" fmla="*/ 177 h 619"/>
                <a:gd name="T102" fmla="*/ 1098 w 1580"/>
                <a:gd name="T103" fmla="*/ 177 h 619"/>
                <a:gd name="T104" fmla="*/ 1130 w 1580"/>
                <a:gd name="T105" fmla="*/ 180 h 619"/>
                <a:gd name="T106" fmla="*/ 1170 w 1580"/>
                <a:gd name="T107" fmla="*/ 186 h 619"/>
                <a:gd name="T108" fmla="*/ 1217 w 1580"/>
                <a:gd name="T109" fmla="*/ 195 h 619"/>
                <a:gd name="T110" fmla="*/ 1268 w 1580"/>
                <a:gd name="T111" fmla="*/ 20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580" h="619">
                  <a:moveTo>
                    <a:pt x="1286" y="215"/>
                  </a:moveTo>
                  <a:lnTo>
                    <a:pt x="1324" y="228"/>
                  </a:lnTo>
                  <a:lnTo>
                    <a:pt x="1360" y="240"/>
                  </a:lnTo>
                  <a:lnTo>
                    <a:pt x="1393" y="254"/>
                  </a:lnTo>
                  <a:lnTo>
                    <a:pt x="1424" y="267"/>
                  </a:lnTo>
                  <a:lnTo>
                    <a:pt x="1452" y="281"/>
                  </a:lnTo>
                  <a:lnTo>
                    <a:pt x="1477" y="293"/>
                  </a:lnTo>
                  <a:lnTo>
                    <a:pt x="1500" y="307"/>
                  </a:lnTo>
                  <a:lnTo>
                    <a:pt x="1521" y="322"/>
                  </a:lnTo>
                  <a:lnTo>
                    <a:pt x="1537" y="337"/>
                  </a:lnTo>
                  <a:lnTo>
                    <a:pt x="1552" y="352"/>
                  </a:lnTo>
                  <a:lnTo>
                    <a:pt x="1564" y="367"/>
                  </a:lnTo>
                  <a:lnTo>
                    <a:pt x="1572" y="384"/>
                  </a:lnTo>
                  <a:lnTo>
                    <a:pt x="1578" y="401"/>
                  </a:lnTo>
                  <a:lnTo>
                    <a:pt x="1580" y="419"/>
                  </a:lnTo>
                  <a:lnTo>
                    <a:pt x="1579" y="438"/>
                  </a:lnTo>
                  <a:lnTo>
                    <a:pt x="1575" y="458"/>
                  </a:lnTo>
                  <a:lnTo>
                    <a:pt x="1567" y="479"/>
                  </a:lnTo>
                  <a:lnTo>
                    <a:pt x="1553" y="498"/>
                  </a:lnTo>
                  <a:lnTo>
                    <a:pt x="1536" y="517"/>
                  </a:lnTo>
                  <a:lnTo>
                    <a:pt x="1514" y="534"/>
                  </a:lnTo>
                  <a:lnTo>
                    <a:pt x="1490" y="550"/>
                  </a:lnTo>
                  <a:lnTo>
                    <a:pt x="1462" y="565"/>
                  </a:lnTo>
                  <a:lnTo>
                    <a:pt x="1433" y="578"/>
                  </a:lnTo>
                  <a:lnTo>
                    <a:pt x="1404" y="590"/>
                  </a:lnTo>
                  <a:lnTo>
                    <a:pt x="1372" y="599"/>
                  </a:lnTo>
                  <a:lnTo>
                    <a:pt x="1342" y="608"/>
                  </a:lnTo>
                  <a:lnTo>
                    <a:pt x="1311" y="613"/>
                  </a:lnTo>
                  <a:lnTo>
                    <a:pt x="1283" y="618"/>
                  </a:lnTo>
                  <a:lnTo>
                    <a:pt x="1256" y="619"/>
                  </a:lnTo>
                  <a:lnTo>
                    <a:pt x="1231" y="618"/>
                  </a:lnTo>
                  <a:lnTo>
                    <a:pt x="1209" y="614"/>
                  </a:lnTo>
                  <a:lnTo>
                    <a:pt x="1192" y="609"/>
                  </a:lnTo>
                  <a:lnTo>
                    <a:pt x="1168" y="593"/>
                  </a:lnTo>
                  <a:lnTo>
                    <a:pt x="1150" y="570"/>
                  </a:lnTo>
                  <a:lnTo>
                    <a:pt x="1135" y="542"/>
                  </a:lnTo>
                  <a:lnTo>
                    <a:pt x="1125" y="510"/>
                  </a:lnTo>
                  <a:lnTo>
                    <a:pt x="1119" y="474"/>
                  </a:lnTo>
                  <a:lnTo>
                    <a:pt x="1117" y="438"/>
                  </a:lnTo>
                  <a:lnTo>
                    <a:pt x="1119" y="403"/>
                  </a:lnTo>
                  <a:lnTo>
                    <a:pt x="1126" y="369"/>
                  </a:lnTo>
                  <a:lnTo>
                    <a:pt x="1120" y="367"/>
                  </a:lnTo>
                  <a:lnTo>
                    <a:pt x="1104" y="363"/>
                  </a:lnTo>
                  <a:lnTo>
                    <a:pt x="1077" y="360"/>
                  </a:lnTo>
                  <a:lnTo>
                    <a:pt x="1043" y="355"/>
                  </a:lnTo>
                  <a:lnTo>
                    <a:pt x="1003" y="352"/>
                  </a:lnTo>
                  <a:lnTo>
                    <a:pt x="956" y="347"/>
                  </a:lnTo>
                  <a:lnTo>
                    <a:pt x="906" y="343"/>
                  </a:lnTo>
                  <a:lnTo>
                    <a:pt x="854" y="337"/>
                  </a:lnTo>
                  <a:lnTo>
                    <a:pt x="801" y="332"/>
                  </a:lnTo>
                  <a:lnTo>
                    <a:pt x="748" y="328"/>
                  </a:lnTo>
                  <a:lnTo>
                    <a:pt x="698" y="323"/>
                  </a:lnTo>
                  <a:lnTo>
                    <a:pt x="652" y="320"/>
                  </a:lnTo>
                  <a:lnTo>
                    <a:pt x="611" y="315"/>
                  </a:lnTo>
                  <a:lnTo>
                    <a:pt x="576" y="312"/>
                  </a:lnTo>
                  <a:lnTo>
                    <a:pt x="550" y="308"/>
                  </a:lnTo>
                  <a:lnTo>
                    <a:pt x="532" y="306"/>
                  </a:lnTo>
                  <a:lnTo>
                    <a:pt x="531" y="307"/>
                  </a:lnTo>
                  <a:lnTo>
                    <a:pt x="530" y="309"/>
                  </a:lnTo>
                  <a:lnTo>
                    <a:pt x="526" y="313"/>
                  </a:lnTo>
                  <a:lnTo>
                    <a:pt x="520" y="316"/>
                  </a:lnTo>
                  <a:lnTo>
                    <a:pt x="511" y="320"/>
                  </a:lnTo>
                  <a:lnTo>
                    <a:pt x="498" y="322"/>
                  </a:lnTo>
                  <a:lnTo>
                    <a:pt x="483" y="324"/>
                  </a:lnTo>
                  <a:lnTo>
                    <a:pt x="463" y="324"/>
                  </a:lnTo>
                  <a:lnTo>
                    <a:pt x="435" y="322"/>
                  </a:lnTo>
                  <a:lnTo>
                    <a:pt x="412" y="316"/>
                  </a:lnTo>
                  <a:lnTo>
                    <a:pt x="394" y="309"/>
                  </a:lnTo>
                  <a:lnTo>
                    <a:pt x="380" y="301"/>
                  </a:lnTo>
                  <a:lnTo>
                    <a:pt x="370" y="292"/>
                  </a:lnTo>
                  <a:lnTo>
                    <a:pt x="362" y="281"/>
                  </a:lnTo>
                  <a:lnTo>
                    <a:pt x="355" y="269"/>
                  </a:lnTo>
                  <a:lnTo>
                    <a:pt x="350" y="256"/>
                  </a:lnTo>
                  <a:lnTo>
                    <a:pt x="345" y="244"/>
                  </a:lnTo>
                  <a:lnTo>
                    <a:pt x="339" y="231"/>
                  </a:lnTo>
                  <a:lnTo>
                    <a:pt x="332" y="217"/>
                  </a:lnTo>
                  <a:lnTo>
                    <a:pt x="323" y="205"/>
                  </a:lnTo>
                  <a:lnTo>
                    <a:pt x="310" y="192"/>
                  </a:lnTo>
                  <a:lnTo>
                    <a:pt x="293" y="180"/>
                  </a:lnTo>
                  <a:lnTo>
                    <a:pt x="272" y="169"/>
                  </a:lnTo>
                  <a:lnTo>
                    <a:pt x="246" y="160"/>
                  </a:lnTo>
                  <a:lnTo>
                    <a:pt x="219" y="152"/>
                  </a:lnTo>
                  <a:lnTo>
                    <a:pt x="194" y="145"/>
                  </a:lnTo>
                  <a:lnTo>
                    <a:pt x="168" y="138"/>
                  </a:lnTo>
                  <a:lnTo>
                    <a:pt x="144" y="132"/>
                  </a:lnTo>
                  <a:lnTo>
                    <a:pt x="121" y="126"/>
                  </a:lnTo>
                  <a:lnTo>
                    <a:pt x="99" y="121"/>
                  </a:lnTo>
                  <a:lnTo>
                    <a:pt x="79" y="116"/>
                  </a:lnTo>
                  <a:lnTo>
                    <a:pt x="60" y="111"/>
                  </a:lnTo>
                  <a:lnTo>
                    <a:pt x="44" y="106"/>
                  </a:lnTo>
                  <a:lnTo>
                    <a:pt x="30" y="101"/>
                  </a:lnTo>
                  <a:lnTo>
                    <a:pt x="17" y="95"/>
                  </a:lnTo>
                  <a:lnTo>
                    <a:pt x="9" y="90"/>
                  </a:lnTo>
                  <a:lnTo>
                    <a:pt x="2" y="84"/>
                  </a:lnTo>
                  <a:lnTo>
                    <a:pt x="0" y="78"/>
                  </a:lnTo>
                  <a:lnTo>
                    <a:pt x="0" y="71"/>
                  </a:lnTo>
                  <a:lnTo>
                    <a:pt x="5" y="63"/>
                  </a:lnTo>
                  <a:lnTo>
                    <a:pt x="17" y="49"/>
                  </a:lnTo>
                  <a:lnTo>
                    <a:pt x="30" y="39"/>
                  </a:lnTo>
                  <a:lnTo>
                    <a:pt x="43" y="32"/>
                  </a:lnTo>
                  <a:lnTo>
                    <a:pt x="54" y="29"/>
                  </a:lnTo>
                  <a:lnTo>
                    <a:pt x="66" y="27"/>
                  </a:lnTo>
                  <a:lnTo>
                    <a:pt x="77" y="26"/>
                  </a:lnTo>
                  <a:lnTo>
                    <a:pt x="89" y="25"/>
                  </a:lnTo>
                  <a:lnTo>
                    <a:pt x="100" y="24"/>
                  </a:lnTo>
                  <a:lnTo>
                    <a:pt x="110" y="22"/>
                  </a:lnTo>
                  <a:lnTo>
                    <a:pt x="120" y="19"/>
                  </a:lnTo>
                  <a:lnTo>
                    <a:pt x="129" y="16"/>
                  </a:lnTo>
                  <a:lnTo>
                    <a:pt x="140" y="12"/>
                  </a:lnTo>
                  <a:lnTo>
                    <a:pt x="150" y="9"/>
                  </a:lnTo>
                  <a:lnTo>
                    <a:pt x="160" y="7"/>
                  </a:lnTo>
                  <a:lnTo>
                    <a:pt x="171" y="4"/>
                  </a:lnTo>
                  <a:lnTo>
                    <a:pt x="181" y="2"/>
                  </a:lnTo>
                  <a:lnTo>
                    <a:pt x="213" y="0"/>
                  </a:lnTo>
                  <a:lnTo>
                    <a:pt x="238" y="1"/>
                  </a:lnTo>
                  <a:lnTo>
                    <a:pt x="254" y="4"/>
                  </a:lnTo>
                  <a:lnTo>
                    <a:pt x="265" y="11"/>
                  </a:lnTo>
                  <a:lnTo>
                    <a:pt x="274" y="19"/>
                  </a:lnTo>
                  <a:lnTo>
                    <a:pt x="285" y="29"/>
                  </a:lnTo>
                  <a:lnTo>
                    <a:pt x="296" y="38"/>
                  </a:lnTo>
                  <a:lnTo>
                    <a:pt x="312" y="46"/>
                  </a:lnTo>
                  <a:lnTo>
                    <a:pt x="337" y="55"/>
                  </a:lnTo>
                  <a:lnTo>
                    <a:pt x="361" y="65"/>
                  </a:lnTo>
                  <a:lnTo>
                    <a:pt x="386" y="73"/>
                  </a:lnTo>
                  <a:lnTo>
                    <a:pt x="412" y="83"/>
                  </a:lnTo>
                  <a:lnTo>
                    <a:pt x="437" y="91"/>
                  </a:lnTo>
                  <a:lnTo>
                    <a:pt x="462" y="98"/>
                  </a:lnTo>
                  <a:lnTo>
                    <a:pt x="489" y="106"/>
                  </a:lnTo>
                  <a:lnTo>
                    <a:pt x="515" y="113"/>
                  </a:lnTo>
                  <a:lnTo>
                    <a:pt x="542" y="118"/>
                  </a:lnTo>
                  <a:lnTo>
                    <a:pt x="568" y="125"/>
                  </a:lnTo>
                  <a:lnTo>
                    <a:pt x="595" y="131"/>
                  </a:lnTo>
                  <a:lnTo>
                    <a:pt x="621" y="136"/>
                  </a:lnTo>
                  <a:lnTo>
                    <a:pt x="648" y="141"/>
                  </a:lnTo>
                  <a:lnTo>
                    <a:pt x="674" y="146"/>
                  </a:lnTo>
                  <a:lnTo>
                    <a:pt x="700" y="151"/>
                  </a:lnTo>
                  <a:lnTo>
                    <a:pt x="726" y="154"/>
                  </a:lnTo>
                  <a:lnTo>
                    <a:pt x="751" y="157"/>
                  </a:lnTo>
                  <a:lnTo>
                    <a:pt x="778" y="161"/>
                  </a:lnTo>
                  <a:lnTo>
                    <a:pt x="802" y="164"/>
                  </a:lnTo>
                  <a:lnTo>
                    <a:pt x="827" y="167"/>
                  </a:lnTo>
                  <a:lnTo>
                    <a:pt x="852" y="169"/>
                  </a:lnTo>
                  <a:lnTo>
                    <a:pt x="876" y="171"/>
                  </a:lnTo>
                  <a:lnTo>
                    <a:pt x="899" y="174"/>
                  </a:lnTo>
                  <a:lnTo>
                    <a:pt x="922" y="175"/>
                  </a:lnTo>
                  <a:lnTo>
                    <a:pt x="944" y="176"/>
                  </a:lnTo>
                  <a:lnTo>
                    <a:pt x="966" y="177"/>
                  </a:lnTo>
                  <a:lnTo>
                    <a:pt x="986" y="178"/>
                  </a:lnTo>
                  <a:lnTo>
                    <a:pt x="1006" y="178"/>
                  </a:lnTo>
                  <a:lnTo>
                    <a:pt x="1026" y="178"/>
                  </a:lnTo>
                  <a:lnTo>
                    <a:pt x="1044" y="178"/>
                  </a:lnTo>
                  <a:lnTo>
                    <a:pt x="1061" y="178"/>
                  </a:lnTo>
                  <a:lnTo>
                    <a:pt x="1077" y="177"/>
                  </a:lnTo>
                  <a:lnTo>
                    <a:pt x="1083" y="177"/>
                  </a:lnTo>
                  <a:lnTo>
                    <a:pt x="1090" y="177"/>
                  </a:lnTo>
                  <a:lnTo>
                    <a:pt x="1098" y="177"/>
                  </a:lnTo>
                  <a:lnTo>
                    <a:pt x="1109" y="178"/>
                  </a:lnTo>
                  <a:lnTo>
                    <a:pt x="1119" y="179"/>
                  </a:lnTo>
                  <a:lnTo>
                    <a:pt x="1130" y="180"/>
                  </a:lnTo>
                  <a:lnTo>
                    <a:pt x="1142" y="182"/>
                  </a:lnTo>
                  <a:lnTo>
                    <a:pt x="1156" y="184"/>
                  </a:lnTo>
                  <a:lnTo>
                    <a:pt x="1170" y="186"/>
                  </a:lnTo>
                  <a:lnTo>
                    <a:pt x="1185" y="189"/>
                  </a:lnTo>
                  <a:lnTo>
                    <a:pt x="1201" y="192"/>
                  </a:lnTo>
                  <a:lnTo>
                    <a:pt x="1217" y="195"/>
                  </a:lnTo>
                  <a:lnTo>
                    <a:pt x="1233" y="199"/>
                  </a:lnTo>
                  <a:lnTo>
                    <a:pt x="1250" y="205"/>
                  </a:lnTo>
                  <a:lnTo>
                    <a:pt x="1268" y="209"/>
                  </a:lnTo>
                  <a:lnTo>
                    <a:pt x="1286" y="215"/>
                  </a:lnTo>
                  <a:close/>
                </a:path>
              </a:pathLst>
            </a:custGeom>
            <a:solidFill>
              <a:srgbClr val="2DB5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8" name="Freeform 101"/>
            <p:cNvSpPr>
              <a:spLocks/>
            </p:cNvSpPr>
            <p:nvPr/>
          </p:nvSpPr>
          <p:spPr bwMode="auto">
            <a:xfrm>
              <a:off x="7010400" y="3187700"/>
              <a:ext cx="73025" cy="65087"/>
            </a:xfrm>
            <a:custGeom>
              <a:avLst/>
              <a:gdLst>
                <a:gd name="T0" fmla="*/ 7 w 94"/>
                <a:gd name="T1" fmla="*/ 3 h 81"/>
                <a:gd name="T2" fmla="*/ 6 w 94"/>
                <a:gd name="T3" fmla="*/ 7 h 81"/>
                <a:gd name="T4" fmla="*/ 4 w 94"/>
                <a:gd name="T5" fmla="*/ 14 h 81"/>
                <a:gd name="T6" fmla="*/ 1 w 94"/>
                <a:gd name="T7" fmla="*/ 24 h 81"/>
                <a:gd name="T8" fmla="*/ 0 w 94"/>
                <a:gd name="T9" fmla="*/ 35 h 81"/>
                <a:gd name="T10" fmla="*/ 1 w 94"/>
                <a:gd name="T11" fmla="*/ 42 h 81"/>
                <a:gd name="T12" fmla="*/ 5 w 94"/>
                <a:gd name="T13" fmla="*/ 52 h 81"/>
                <a:gd name="T14" fmla="*/ 11 w 94"/>
                <a:gd name="T15" fmla="*/ 61 h 81"/>
                <a:gd name="T16" fmla="*/ 19 w 94"/>
                <a:gd name="T17" fmla="*/ 70 h 81"/>
                <a:gd name="T18" fmla="*/ 31 w 94"/>
                <a:gd name="T19" fmla="*/ 78 h 81"/>
                <a:gd name="T20" fmla="*/ 46 w 94"/>
                <a:gd name="T21" fmla="*/ 81 h 81"/>
                <a:gd name="T22" fmla="*/ 66 w 94"/>
                <a:gd name="T23" fmla="*/ 79 h 81"/>
                <a:gd name="T24" fmla="*/ 89 w 94"/>
                <a:gd name="T25" fmla="*/ 71 h 81"/>
                <a:gd name="T26" fmla="*/ 90 w 94"/>
                <a:gd name="T27" fmla="*/ 68 h 81"/>
                <a:gd name="T28" fmla="*/ 93 w 94"/>
                <a:gd name="T29" fmla="*/ 58 h 81"/>
                <a:gd name="T30" fmla="*/ 94 w 94"/>
                <a:gd name="T31" fmla="*/ 47 h 81"/>
                <a:gd name="T32" fmla="*/ 93 w 94"/>
                <a:gd name="T33" fmla="*/ 35 h 81"/>
                <a:gd name="T34" fmla="*/ 91 w 94"/>
                <a:gd name="T35" fmla="*/ 33 h 81"/>
                <a:gd name="T36" fmla="*/ 87 w 94"/>
                <a:gd name="T37" fmla="*/ 27 h 81"/>
                <a:gd name="T38" fmla="*/ 80 w 94"/>
                <a:gd name="T39" fmla="*/ 20 h 81"/>
                <a:gd name="T40" fmla="*/ 69 w 94"/>
                <a:gd name="T41" fmla="*/ 12 h 81"/>
                <a:gd name="T42" fmla="*/ 58 w 94"/>
                <a:gd name="T43" fmla="*/ 5 h 81"/>
                <a:gd name="T44" fmla="*/ 43 w 94"/>
                <a:gd name="T45" fmla="*/ 1 h 81"/>
                <a:gd name="T46" fmla="*/ 26 w 94"/>
                <a:gd name="T47" fmla="*/ 0 h 81"/>
                <a:gd name="T48" fmla="*/ 7 w 94"/>
                <a:gd name="T49" fmla="*/ 3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94" h="81">
                  <a:moveTo>
                    <a:pt x="7" y="3"/>
                  </a:moveTo>
                  <a:lnTo>
                    <a:pt x="6" y="7"/>
                  </a:lnTo>
                  <a:lnTo>
                    <a:pt x="4" y="14"/>
                  </a:lnTo>
                  <a:lnTo>
                    <a:pt x="1" y="24"/>
                  </a:lnTo>
                  <a:lnTo>
                    <a:pt x="0" y="35"/>
                  </a:lnTo>
                  <a:lnTo>
                    <a:pt x="1" y="42"/>
                  </a:lnTo>
                  <a:lnTo>
                    <a:pt x="5" y="52"/>
                  </a:lnTo>
                  <a:lnTo>
                    <a:pt x="11" y="61"/>
                  </a:lnTo>
                  <a:lnTo>
                    <a:pt x="19" y="70"/>
                  </a:lnTo>
                  <a:lnTo>
                    <a:pt x="31" y="78"/>
                  </a:lnTo>
                  <a:lnTo>
                    <a:pt x="46" y="81"/>
                  </a:lnTo>
                  <a:lnTo>
                    <a:pt x="66" y="79"/>
                  </a:lnTo>
                  <a:lnTo>
                    <a:pt x="89" y="71"/>
                  </a:lnTo>
                  <a:lnTo>
                    <a:pt x="90" y="68"/>
                  </a:lnTo>
                  <a:lnTo>
                    <a:pt x="93" y="58"/>
                  </a:lnTo>
                  <a:lnTo>
                    <a:pt x="94" y="47"/>
                  </a:lnTo>
                  <a:lnTo>
                    <a:pt x="93" y="35"/>
                  </a:lnTo>
                  <a:lnTo>
                    <a:pt x="91" y="33"/>
                  </a:lnTo>
                  <a:lnTo>
                    <a:pt x="87" y="27"/>
                  </a:lnTo>
                  <a:lnTo>
                    <a:pt x="80" y="20"/>
                  </a:lnTo>
                  <a:lnTo>
                    <a:pt x="69" y="12"/>
                  </a:lnTo>
                  <a:lnTo>
                    <a:pt x="58" y="5"/>
                  </a:lnTo>
                  <a:lnTo>
                    <a:pt x="43" y="1"/>
                  </a:lnTo>
                  <a:lnTo>
                    <a:pt x="26" y="0"/>
                  </a:lnTo>
                  <a:lnTo>
                    <a:pt x="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9" name="Freeform 102"/>
            <p:cNvSpPr>
              <a:spLocks/>
            </p:cNvSpPr>
            <p:nvPr/>
          </p:nvSpPr>
          <p:spPr bwMode="auto">
            <a:xfrm>
              <a:off x="7004050" y="3162300"/>
              <a:ext cx="114300" cy="131762"/>
            </a:xfrm>
            <a:custGeom>
              <a:avLst/>
              <a:gdLst>
                <a:gd name="T0" fmla="*/ 90 w 144"/>
                <a:gd name="T1" fmla="*/ 0 h 165"/>
                <a:gd name="T2" fmla="*/ 94 w 144"/>
                <a:gd name="T3" fmla="*/ 2 h 165"/>
                <a:gd name="T4" fmla="*/ 102 w 144"/>
                <a:gd name="T5" fmla="*/ 7 h 165"/>
                <a:gd name="T6" fmla="*/ 112 w 144"/>
                <a:gd name="T7" fmla="*/ 15 h 165"/>
                <a:gd name="T8" fmla="*/ 124 w 144"/>
                <a:gd name="T9" fmla="*/ 27 h 165"/>
                <a:gd name="T10" fmla="*/ 134 w 144"/>
                <a:gd name="T11" fmla="*/ 42 h 165"/>
                <a:gd name="T12" fmla="*/ 142 w 144"/>
                <a:gd name="T13" fmla="*/ 60 h 165"/>
                <a:gd name="T14" fmla="*/ 144 w 144"/>
                <a:gd name="T15" fmla="*/ 82 h 165"/>
                <a:gd name="T16" fmla="*/ 140 w 144"/>
                <a:gd name="T17" fmla="*/ 109 h 165"/>
                <a:gd name="T18" fmla="*/ 126 w 144"/>
                <a:gd name="T19" fmla="*/ 137 h 165"/>
                <a:gd name="T20" fmla="*/ 107 w 144"/>
                <a:gd name="T21" fmla="*/ 155 h 165"/>
                <a:gd name="T22" fmla="*/ 86 w 144"/>
                <a:gd name="T23" fmla="*/ 164 h 165"/>
                <a:gd name="T24" fmla="*/ 64 w 144"/>
                <a:gd name="T25" fmla="*/ 165 h 165"/>
                <a:gd name="T26" fmla="*/ 42 w 144"/>
                <a:gd name="T27" fmla="*/ 160 h 165"/>
                <a:gd name="T28" fmla="*/ 23 w 144"/>
                <a:gd name="T29" fmla="*/ 152 h 165"/>
                <a:gd name="T30" fmla="*/ 8 w 144"/>
                <a:gd name="T31" fmla="*/ 142 h 165"/>
                <a:gd name="T32" fmla="*/ 0 w 144"/>
                <a:gd name="T33" fmla="*/ 133 h 165"/>
                <a:gd name="T34" fmla="*/ 4 w 144"/>
                <a:gd name="T35" fmla="*/ 134 h 165"/>
                <a:gd name="T36" fmla="*/ 13 w 144"/>
                <a:gd name="T37" fmla="*/ 139 h 165"/>
                <a:gd name="T38" fmla="*/ 26 w 144"/>
                <a:gd name="T39" fmla="*/ 142 h 165"/>
                <a:gd name="T40" fmla="*/ 42 w 144"/>
                <a:gd name="T41" fmla="*/ 147 h 165"/>
                <a:gd name="T42" fmla="*/ 60 w 144"/>
                <a:gd name="T43" fmla="*/ 148 h 165"/>
                <a:gd name="T44" fmla="*/ 77 w 144"/>
                <a:gd name="T45" fmla="*/ 146 h 165"/>
                <a:gd name="T46" fmla="*/ 94 w 144"/>
                <a:gd name="T47" fmla="*/ 137 h 165"/>
                <a:gd name="T48" fmla="*/ 107 w 144"/>
                <a:gd name="T49" fmla="*/ 122 h 165"/>
                <a:gd name="T50" fmla="*/ 117 w 144"/>
                <a:gd name="T51" fmla="*/ 104 h 165"/>
                <a:gd name="T52" fmla="*/ 120 w 144"/>
                <a:gd name="T53" fmla="*/ 86 h 165"/>
                <a:gd name="T54" fmla="*/ 121 w 144"/>
                <a:gd name="T55" fmla="*/ 67 h 165"/>
                <a:gd name="T56" fmla="*/ 118 w 144"/>
                <a:gd name="T57" fmla="*/ 50 h 165"/>
                <a:gd name="T58" fmla="*/ 113 w 144"/>
                <a:gd name="T59" fmla="*/ 34 h 165"/>
                <a:gd name="T60" fmla="*/ 106 w 144"/>
                <a:gd name="T61" fmla="*/ 20 h 165"/>
                <a:gd name="T62" fmla="*/ 98 w 144"/>
                <a:gd name="T63" fmla="*/ 9 h 165"/>
                <a:gd name="T64" fmla="*/ 90 w 144"/>
                <a:gd name="T65" fmla="*/ 0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4" h="165">
                  <a:moveTo>
                    <a:pt x="90" y="0"/>
                  </a:moveTo>
                  <a:lnTo>
                    <a:pt x="94" y="2"/>
                  </a:lnTo>
                  <a:lnTo>
                    <a:pt x="102" y="7"/>
                  </a:lnTo>
                  <a:lnTo>
                    <a:pt x="112" y="15"/>
                  </a:lnTo>
                  <a:lnTo>
                    <a:pt x="124" y="27"/>
                  </a:lnTo>
                  <a:lnTo>
                    <a:pt x="134" y="42"/>
                  </a:lnTo>
                  <a:lnTo>
                    <a:pt x="142" y="60"/>
                  </a:lnTo>
                  <a:lnTo>
                    <a:pt x="144" y="82"/>
                  </a:lnTo>
                  <a:lnTo>
                    <a:pt x="140" y="109"/>
                  </a:lnTo>
                  <a:lnTo>
                    <a:pt x="126" y="137"/>
                  </a:lnTo>
                  <a:lnTo>
                    <a:pt x="107" y="155"/>
                  </a:lnTo>
                  <a:lnTo>
                    <a:pt x="86" y="164"/>
                  </a:lnTo>
                  <a:lnTo>
                    <a:pt x="64" y="165"/>
                  </a:lnTo>
                  <a:lnTo>
                    <a:pt x="42" y="160"/>
                  </a:lnTo>
                  <a:lnTo>
                    <a:pt x="23" y="152"/>
                  </a:lnTo>
                  <a:lnTo>
                    <a:pt x="8" y="142"/>
                  </a:lnTo>
                  <a:lnTo>
                    <a:pt x="0" y="133"/>
                  </a:lnTo>
                  <a:lnTo>
                    <a:pt x="4" y="134"/>
                  </a:lnTo>
                  <a:lnTo>
                    <a:pt x="13" y="139"/>
                  </a:lnTo>
                  <a:lnTo>
                    <a:pt x="26" y="142"/>
                  </a:lnTo>
                  <a:lnTo>
                    <a:pt x="42" y="147"/>
                  </a:lnTo>
                  <a:lnTo>
                    <a:pt x="60" y="148"/>
                  </a:lnTo>
                  <a:lnTo>
                    <a:pt x="77" y="146"/>
                  </a:lnTo>
                  <a:lnTo>
                    <a:pt x="94" y="137"/>
                  </a:lnTo>
                  <a:lnTo>
                    <a:pt x="107" y="122"/>
                  </a:lnTo>
                  <a:lnTo>
                    <a:pt x="117" y="104"/>
                  </a:lnTo>
                  <a:lnTo>
                    <a:pt x="120" y="86"/>
                  </a:lnTo>
                  <a:lnTo>
                    <a:pt x="121" y="67"/>
                  </a:lnTo>
                  <a:lnTo>
                    <a:pt x="118" y="50"/>
                  </a:lnTo>
                  <a:lnTo>
                    <a:pt x="113" y="34"/>
                  </a:lnTo>
                  <a:lnTo>
                    <a:pt x="106" y="20"/>
                  </a:lnTo>
                  <a:lnTo>
                    <a:pt x="98" y="9"/>
                  </a:lnTo>
                  <a:lnTo>
                    <a:pt x="9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0" name="Freeform 103"/>
            <p:cNvSpPr>
              <a:spLocks/>
            </p:cNvSpPr>
            <p:nvPr/>
          </p:nvSpPr>
          <p:spPr bwMode="auto">
            <a:xfrm>
              <a:off x="6813550" y="3082925"/>
              <a:ext cx="295275" cy="382587"/>
            </a:xfrm>
            <a:custGeom>
              <a:avLst/>
              <a:gdLst>
                <a:gd name="T0" fmla="*/ 275 w 372"/>
                <a:gd name="T1" fmla="*/ 3 h 481"/>
                <a:gd name="T2" fmla="*/ 254 w 372"/>
                <a:gd name="T3" fmla="*/ 1 h 481"/>
                <a:gd name="T4" fmla="*/ 220 w 372"/>
                <a:gd name="T5" fmla="*/ 0 h 481"/>
                <a:gd name="T6" fmla="*/ 175 w 372"/>
                <a:gd name="T7" fmla="*/ 4 h 481"/>
                <a:gd name="T8" fmla="*/ 126 w 372"/>
                <a:gd name="T9" fmla="*/ 12 h 481"/>
                <a:gd name="T10" fmla="*/ 79 w 372"/>
                <a:gd name="T11" fmla="*/ 27 h 481"/>
                <a:gd name="T12" fmla="*/ 39 w 372"/>
                <a:gd name="T13" fmla="*/ 52 h 481"/>
                <a:gd name="T14" fmla="*/ 10 w 372"/>
                <a:gd name="T15" fmla="*/ 89 h 481"/>
                <a:gd name="T16" fmla="*/ 1 w 372"/>
                <a:gd name="T17" fmla="*/ 119 h 481"/>
                <a:gd name="T18" fmla="*/ 0 w 372"/>
                <a:gd name="T19" fmla="*/ 132 h 481"/>
                <a:gd name="T20" fmla="*/ 3 w 372"/>
                <a:gd name="T21" fmla="*/ 161 h 481"/>
                <a:gd name="T22" fmla="*/ 22 w 372"/>
                <a:gd name="T23" fmla="*/ 209 h 481"/>
                <a:gd name="T24" fmla="*/ 57 w 372"/>
                <a:gd name="T25" fmla="*/ 256 h 481"/>
                <a:gd name="T26" fmla="*/ 104 w 372"/>
                <a:gd name="T27" fmla="*/ 302 h 481"/>
                <a:gd name="T28" fmla="*/ 160 w 372"/>
                <a:gd name="T29" fmla="*/ 346 h 481"/>
                <a:gd name="T30" fmla="*/ 220 w 372"/>
                <a:gd name="T31" fmla="*/ 388 h 481"/>
                <a:gd name="T32" fmla="*/ 282 w 372"/>
                <a:gd name="T33" fmla="*/ 427 h 481"/>
                <a:gd name="T34" fmla="*/ 343 w 372"/>
                <a:gd name="T35" fmla="*/ 464 h 481"/>
                <a:gd name="T36" fmla="*/ 369 w 372"/>
                <a:gd name="T37" fmla="*/ 477 h 481"/>
                <a:gd name="T38" fmla="*/ 357 w 372"/>
                <a:gd name="T39" fmla="*/ 448 h 481"/>
                <a:gd name="T40" fmla="*/ 337 w 372"/>
                <a:gd name="T41" fmla="*/ 409 h 481"/>
                <a:gd name="T42" fmla="*/ 321 w 372"/>
                <a:gd name="T43" fmla="*/ 374 h 481"/>
                <a:gd name="T44" fmla="*/ 313 w 372"/>
                <a:gd name="T45" fmla="*/ 364 h 481"/>
                <a:gd name="T46" fmla="*/ 293 w 372"/>
                <a:gd name="T47" fmla="*/ 356 h 481"/>
                <a:gd name="T48" fmla="*/ 261 w 372"/>
                <a:gd name="T49" fmla="*/ 339 h 481"/>
                <a:gd name="T50" fmla="*/ 219 w 372"/>
                <a:gd name="T51" fmla="*/ 316 h 481"/>
                <a:gd name="T52" fmla="*/ 172 w 372"/>
                <a:gd name="T53" fmla="*/ 286 h 481"/>
                <a:gd name="T54" fmla="*/ 125 w 372"/>
                <a:gd name="T55" fmla="*/ 250 h 481"/>
                <a:gd name="T56" fmla="*/ 85 w 372"/>
                <a:gd name="T57" fmla="*/ 209 h 481"/>
                <a:gd name="T58" fmla="*/ 55 w 372"/>
                <a:gd name="T59" fmla="*/ 164 h 481"/>
                <a:gd name="T60" fmla="*/ 43 w 372"/>
                <a:gd name="T61" fmla="*/ 134 h 481"/>
                <a:gd name="T62" fmla="*/ 41 w 372"/>
                <a:gd name="T63" fmla="*/ 122 h 481"/>
                <a:gd name="T64" fmla="*/ 41 w 372"/>
                <a:gd name="T65" fmla="*/ 100 h 481"/>
                <a:gd name="T66" fmla="*/ 57 w 372"/>
                <a:gd name="T67" fmla="*/ 73 h 481"/>
                <a:gd name="T68" fmla="*/ 89 w 372"/>
                <a:gd name="T69" fmla="*/ 50 h 481"/>
                <a:gd name="T70" fmla="*/ 132 w 372"/>
                <a:gd name="T71" fmla="*/ 33 h 481"/>
                <a:gd name="T72" fmla="*/ 177 w 372"/>
                <a:gd name="T73" fmla="*/ 20 h 481"/>
                <a:gd name="T74" fmla="*/ 220 w 372"/>
                <a:gd name="T75" fmla="*/ 11 h 481"/>
                <a:gd name="T76" fmla="*/ 254 w 372"/>
                <a:gd name="T77" fmla="*/ 5 h 481"/>
                <a:gd name="T78" fmla="*/ 275 w 372"/>
                <a:gd name="T79" fmla="*/ 3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72" h="481">
                  <a:moveTo>
                    <a:pt x="277" y="3"/>
                  </a:moveTo>
                  <a:lnTo>
                    <a:pt x="275" y="3"/>
                  </a:lnTo>
                  <a:lnTo>
                    <a:pt x="267" y="1"/>
                  </a:lnTo>
                  <a:lnTo>
                    <a:pt x="254" y="1"/>
                  </a:lnTo>
                  <a:lnTo>
                    <a:pt x="238" y="0"/>
                  </a:lnTo>
                  <a:lnTo>
                    <a:pt x="220" y="0"/>
                  </a:lnTo>
                  <a:lnTo>
                    <a:pt x="198" y="1"/>
                  </a:lnTo>
                  <a:lnTo>
                    <a:pt x="175" y="4"/>
                  </a:lnTo>
                  <a:lnTo>
                    <a:pt x="151" y="7"/>
                  </a:lnTo>
                  <a:lnTo>
                    <a:pt x="126" y="12"/>
                  </a:lnTo>
                  <a:lnTo>
                    <a:pt x="102" y="19"/>
                  </a:lnTo>
                  <a:lnTo>
                    <a:pt x="79" y="27"/>
                  </a:lnTo>
                  <a:lnTo>
                    <a:pt x="57" y="38"/>
                  </a:lnTo>
                  <a:lnTo>
                    <a:pt x="39" y="52"/>
                  </a:lnTo>
                  <a:lnTo>
                    <a:pt x="23" y="68"/>
                  </a:lnTo>
                  <a:lnTo>
                    <a:pt x="10" y="89"/>
                  </a:lnTo>
                  <a:lnTo>
                    <a:pt x="2" y="112"/>
                  </a:lnTo>
                  <a:lnTo>
                    <a:pt x="1" y="119"/>
                  </a:lnTo>
                  <a:lnTo>
                    <a:pt x="0" y="125"/>
                  </a:lnTo>
                  <a:lnTo>
                    <a:pt x="0" y="132"/>
                  </a:lnTo>
                  <a:lnTo>
                    <a:pt x="0" y="137"/>
                  </a:lnTo>
                  <a:lnTo>
                    <a:pt x="3" y="161"/>
                  </a:lnTo>
                  <a:lnTo>
                    <a:pt x="10" y="186"/>
                  </a:lnTo>
                  <a:lnTo>
                    <a:pt x="22" y="209"/>
                  </a:lnTo>
                  <a:lnTo>
                    <a:pt x="38" y="233"/>
                  </a:lnTo>
                  <a:lnTo>
                    <a:pt x="57" y="256"/>
                  </a:lnTo>
                  <a:lnTo>
                    <a:pt x="79" y="279"/>
                  </a:lnTo>
                  <a:lnTo>
                    <a:pt x="104" y="302"/>
                  </a:lnTo>
                  <a:lnTo>
                    <a:pt x="131" y="324"/>
                  </a:lnTo>
                  <a:lnTo>
                    <a:pt x="160" y="346"/>
                  </a:lnTo>
                  <a:lnTo>
                    <a:pt x="190" y="368"/>
                  </a:lnTo>
                  <a:lnTo>
                    <a:pt x="220" y="388"/>
                  </a:lnTo>
                  <a:lnTo>
                    <a:pt x="251" y="408"/>
                  </a:lnTo>
                  <a:lnTo>
                    <a:pt x="282" y="427"/>
                  </a:lnTo>
                  <a:lnTo>
                    <a:pt x="313" y="447"/>
                  </a:lnTo>
                  <a:lnTo>
                    <a:pt x="343" y="464"/>
                  </a:lnTo>
                  <a:lnTo>
                    <a:pt x="372" y="481"/>
                  </a:lnTo>
                  <a:lnTo>
                    <a:pt x="369" y="477"/>
                  </a:lnTo>
                  <a:lnTo>
                    <a:pt x="365" y="465"/>
                  </a:lnTo>
                  <a:lnTo>
                    <a:pt x="357" y="448"/>
                  </a:lnTo>
                  <a:lnTo>
                    <a:pt x="348" y="429"/>
                  </a:lnTo>
                  <a:lnTo>
                    <a:pt x="337" y="409"/>
                  </a:lnTo>
                  <a:lnTo>
                    <a:pt x="328" y="389"/>
                  </a:lnTo>
                  <a:lnTo>
                    <a:pt x="321" y="374"/>
                  </a:lnTo>
                  <a:lnTo>
                    <a:pt x="315" y="365"/>
                  </a:lnTo>
                  <a:lnTo>
                    <a:pt x="313" y="364"/>
                  </a:lnTo>
                  <a:lnTo>
                    <a:pt x="305" y="361"/>
                  </a:lnTo>
                  <a:lnTo>
                    <a:pt x="293" y="356"/>
                  </a:lnTo>
                  <a:lnTo>
                    <a:pt x="278" y="348"/>
                  </a:lnTo>
                  <a:lnTo>
                    <a:pt x="261" y="339"/>
                  </a:lnTo>
                  <a:lnTo>
                    <a:pt x="240" y="328"/>
                  </a:lnTo>
                  <a:lnTo>
                    <a:pt x="219" y="316"/>
                  </a:lnTo>
                  <a:lnTo>
                    <a:pt x="195" y="301"/>
                  </a:lnTo>
                  <a:lnTo>
                    <a:pt x="172" y="286"/>
                  </a:lnTo>
                  <a:lnTo>
                    <a:pt x="148" y="269"/>
                  </a:lnTo>
                  <a:lnTo>
                    <a:pt x="125" y="250"/>
                  </a:lnTo>
                  <a:lnTo>
                    <a:pt x="104" y="229"/>
                  </a:lnTo>
                  <a:lnTo>
                    <a:pt x="85" y="209"/>
                  </a:lnTo>
                  <a:lnTo>
                    <a:pt x="68" y="187"/>
                  </a:lnTo>
                  <a:lnTo>
                    <a:pt x="55" y="164"/>
                  </a:lnTo>
                  <a:lnTo>
                    <a:pt x="45" y="140"/>
                  </a:lnTo>
                  <a:lnTo>
                    <a:pt x="43" y="134"/>
                  </a:lnTo>
                  <a:lnTo>
                    <a:pt x="42" y="128"/>
                  </a:lnTo>
                  <a:lnTo>
                    <a:pt x="41" y="122"/>
                  </a:lnTo>
                  <a:lnTo>
                    <a:pt x="40" y="117"/>
                  </a:lnTo>
                  <a:lnTo>
                    <a:pt x="41" y="100"/>
                  </a:lnTo>
                  <a:lnTo>
                    <a:pt x="47" y="86"/>
                  </a:lnTo>
                  <a:lnTo>
                    <a:pt x="57" y="73"/>
                  </a:lnTo>
                  <a:lnTo>
                    <a:pt x="72" y="60"/>
                  </a:lnTo>
                  <a:lnTo>
                    <a:pt x="89" y="50"/>
                  </a:lnTo>
                  <a:lnTo>
                    <a:pt x="110" y="41"/>
                  </a:lnTo>
                  <a:lnTo>
                    <a:pt x="132" y="33"/>
                  </a:lnTo>
                  <a:lnTo>
                    <a:pt x="154" y="26"/>
                  </a:lnTo>
                  <a:lnTo>
                    <a:pt x="177" y="20"/>
                  </a:lnTo>
                  <a:lnTo>
                    <a:pt x="199" y="14"/>
                  </a:lnTo>
                  <a:lnTo>
                    <a:pt x="220" y="11"/>
                  </a:lnTo>
                  <a:lnTo>
                    <a:pt x="238" y="7"/>
                  </a:lnTo>
                  <a:lnTo>
                    <a:pt x="254" y="5"/>
                  </a:lnTo>
                  <a:lnTo>
                    <a:pt x="267" y="4"/>
                  </a:lnTo>
                  <a:lnTo>
                    <a:pt x="275" y="3"/>
                  </a:lnTo>
                  <a:lnTo>
                    <a:pt x="277"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1" name="Freeform 104"/>
            <p:cNvSpPr>
              <a:spLocks/>
            </p:cNvSpPr>
            <p:nvPr/>
          </p:nvSpPr>
          <p:spPr bwMode="auto">
            <a:xfrm>
              <a:off x="7113588" y="3157538"/>
              <a:ext cx="96837" cy="77787"/>
            </a:xfrm>
            <a:custGeom>
              <a:avLst/>
              <a:gdLst>
                <a:gd name="T0" fmla="*/ 0 w 121"/>
                <a:gd name="T1" fmla="*/ 0 h 97"/>
                <a:gd name="T2" fmla="*/ 3 w 121"/>
                <a:gd name="T3" fmla="*/ 1 h 97"/>
                <a:gd name="T4" fmla="*/ 11 w 121"/>
                <a:gd name="T5" fmla="*/ 4 h 97"/>
                <a:gd name="T6" fmla="*/ 23 w 121"/>
                <a:gd name="T7" fmla="*/ 10 h 97"/>
                <a:gd name="T8" fmla="*/ 37 w 121"/>
                <a:gd name="T9" fmla="*/ 19 h 97"/>
                <a:gd name="T10" fmla="*/ 50 w 121"/>
                <a:gd name="T11" fmla="*/ 32 h 97"/>
                <a:gd name="T12" fmla="*/ 63 w 121"/>
                <a:gd name="T13" fmla="*/ 48 h 97"/>
                <a:gd name="T14" fmla="*/ 73 w 121"/>
                <a:gd name="T15" fmla="*/ 67 h 97"/>
                <a:gd name="T16" fmla="*/ 79 w 121"/>
                <a:gd name="T17" fmla="*/ 91 h 97"/>
                <a:gd name="T18" fmla="*/ 121 w 121"/>
                <a:gd name="T19" fmla="*/ 97 h 97"/>
                <a:gd name="T20" fmla="*/ 120 w 121"/>
                <a:gd name="T21" fmla="*/ 94 h 97"/>
                <a:gd name="T22" fmla="*/ 117 w 121"/>
                <a:gd name="T23" fmla="*/ 84 h 97"/>
                <a:gd name="T24" fmla="*/ 110 w 121"/>
                <a:gd name="T25" fmla="*/ 70 h 97"/>
                <a:gd name="T26" fmla="*/ 100 w 121"/>
                <a:gd name="T27" fmla="*/ 53 h 97"/>
                <a:gd name="T28" fmla="*/ 85 w 121"/>
                <a:gd name="T29" fmla="*/ 35 h 97"/>
                <a:gd name="T30" fmla="*/ 63 w 121"/>
                <a:gd name="T31" fmla="*/ 19 h 97"/>
                <a:gd name="T32" fmla="*/ 35 w 121"/>
                <a:gd name="T33" fmla="*/ 8 h 97"/>
                <a:gd name="T34" fmla="*/ 0 w 121"/>
                <a:gd name="T35" fmla="*/ 0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 h="97">
                  <a:moveTo>
                    <a:pt x="0" y="0"/>
                  </a:moveTo>
                  <a:lnTo>
                    <a:pt x="3" y="1"/>
                  </a:lnTo>
                  <a:lnTo>
                    <a:pt x="11" y="4"/>
                  </a:lnTo>
                  <a:lnTo>
                    <a:pt x="23" y="10"/>
                  </a:lnTo>
                  <a:lnTo>
                    <a:pt x="37" y="19"/>
                  </a:lnTo>
                  <a:lnTo>
                    <a:pt x="50" y="32"/>
                  </a:lnTo>
                  <a:lnTo>
                    <a:pt x="63" y="48"/>
                  </a:lnTo>
                  <a:lnTo>
                    <a:pt x="73" y="67"/>
                  </a:lnTo>
                  <a:lnTo>
                    <a:pt x="79" y="91"/>
                  </a:lnTo>
                  <a:lnTo>
                    <a:pt x="121" y="97"/>
                  </a:lnTo>
                  <a:lnTo>
                    <a:pt x="120" y="94"/>
                  </a:lnTo>
                  <a:lnTo>
                    <a:pt x="117" y="84"/>
                  </a:lnTo>
                  <a:lnTo>
                    <a:pt x="110" y="70"/>
                  </a:lnTo>
                  <a:lnTo>
                    <a:pt x="100" y="53"/>
                  </a:lnTo>
                  <a:lnTo>
                    <a:pt x="85" y="35"/>
                  </a:lnTo>
                  <a:lnTo>
                    <a:pt x="63" y="19"/>
                  </a:lnTo>
                  <a:lnTo>
                    <a:pt x="35" y="8"/>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2" name="Freeform 105"/>
            <p:cNvSpPr>
              <a:spLocks/>
            </p:cNvSpPr>
            <p:nvPr/>
          </p:nvSpPr>
          <p:spPr bwMode="auto">
            <a:xfrm>
              <a:off x="7065963" y="3014663"/>
              <a:ext cx="161925" cy="58737"/>
            </a:xfrm>
            <a:custGeom>
              <a:avLst/>
              <a:gdLst>
                <a:gd name="T0" fmla="*/ 120 w 204"/>
                <a:gd name="T1" fmla="*/ 0 h 75"/>
                <a:gd name="T2" fmla="*/ 115 w 204"/>
                <a:gd name="T3" fmla="*/ 0 h 75"/>
                <a:gd name="T4" fmla="*/ 112 w 204"/>
                <a:gd name="T5" fmla="*/ 0 h 75"/>
                <a:gd name="T6" fmla="*/ 107 w 204"/>
                <a:gd name="T7" fmla="*/ 0 h 75"/>
                <a:gd name="T8" fmla="*/ 102 w 204"/>
                <a:gd name="T9" fmla="*/ 0 h 75"/>
                <a:gd name="T10" fmla="*/ 92 w 204"/>
                <a:gd name="T11" fmla="*/ 2 h 75"/>
                <a:gd name="T12" fmla="*/ 80 w 204"/>
                <a:gd name="T13" fmla="*/ 6 h 75"/>
                <a:gd name="T14" fmla="*/ 69 w 204"/>
                <a:gd name="T15" fmla="*/ 12 h 75"/>
                <a:gd name="T16" fmla="*/ 56 w 204"/>
                <a:gd name="T17" fmla="*/ 17 h 75"/>
                <a:gd name="T18" fmla="*/ 44 w 204"/>
                <a:gd name="T19" fmla="*/ 26 h 75"/>
                <a:gd name="T20" fmla="*/ 30 w 204"/>
                <a:gd name="T21" fmla="*/ 37 h 75"/>
                <a:gd name="T22" fmla="*/ 15 w 204"/>
                <a:gd name="T23" fmla="*/ 48 h 75"/>
                <a:gd name="T24" fmla="*/ 0 w 204"/>
                <a:gd name="T25" fmla="*/ 63 h 75"/>
                <a:gd name="T26" fmla="*/ 2 w 204"/>
                <a:gd name="T27" fmla="*/ 62 h 75"/>
                <a:gd name="T28" fmla="*/ 7 w 204"/>
                <a:gd name="T29" fmla="*/ 58 h 75"/>
                <a:gd name="T30" fmla="*/ 16 w 204"/>
                <a:gd name="T31" fmla="*/ 52 h 75"/>
                <a:gd name="T32" fmla="*/ 26 w 204"/>
                <a:gd name="T33" fmla="*/ 45 h 75"/>
                <a:gd name="T34" fmla="*/ 40 w 204"/>
                <a:gd name="T35" fmla="*/ 38 h 75"/>
                <a:gd name="T36" fmla="*/ 56 w 204"/>
                <a:gd name="T37" fmla="*/ 32 h 75"/>
                <a:gd name="T38" fmla="*/ 75 w 204"/>
                <a:gd name="T39" fmla="*/ 29 h 75"/>
                <a:gd name="T40" fmla="*/ 94 w 204"/>
                <a:gd name="T41" fmla="*/ 29 h 75"/>
                <a:gd name="T42" fmla="*/ 115 w 204"/>
                <a:gd name="T43" fmla="*/ 32 h 75"/>
                <a:gd name="T44" fmla="*/ 132 w 204"/>
                <a:gd name="T45" fmla="*/ 38 h 75"/>
                <a:gd name="T46" fmla="*/ 146 w 204"/>
                <a:gd name="T47" fmla="*/ 45 h 75"/>
                <a:gd name="T48" fmla="*/ 156 w 204"/>
                <a:gd name="T49" fmla="*/ 53 h 75"/>
                <a:gd name="T50" fmla="*/ 165 w 204"/>
                <a:gd name="T51" fmla="*/ 61 h 75"/>
                <a:gd name="T52" fmla="*/ 170 w 204"/>
                <a:gd name="T53" fmla="*/ 68 h 75"/>
                <a:gd name="T54" fmla="*/ 173 w 204"/>
                <a:gd name="T55" fmla="*/ 73 h 75"/>
                <a:gd name="T56" fmla="*/ 174 w 204"/>
                <a:gd name="T57" fmla="*/ 75 h 75"/>
                <a:gd name="T58" fmla="*/ 204 w 204"/>
                <a:gd name="T59" fmla="*/ 71 h 75"/>
                <a:gd name="T60" fmla="*/ 203 w 204"/>
                <a:gd name="T61" fmla="*/ 68 h 75"/>
                <a:gd name="T62" fmla="*/ 199 w 204"/>
                <a:gd name="T63" fmla="*/ 61 h 75"/>
                <a:gd name="T64" fmla="*/ 192 w 204"/>
                <a:gd name="T65" fmla="*/ 49 h 75"/>
                <a:gd name="T66" fmla="*/ 184 w 204"/>
                <a:gd name="T67" fmla="*/ 37 h 75"/>
                <a:gd name="T68" fmla="*/ 173 w 204"/>
                <a:gd name="T69" fmla="*/ 24 h 75"/>
                <a:gd name="T70" fmla="*/ 158 w 204"/>
                <a:gd name="T71" fmla="*/ 13 h 75"/>
                <a:gd name="T72" fmla="*/ 140 w 204"/>
                <a:gd name="T73" fmla="*/ 5 h 75"/>
                <a:gd name="T74" fmla="*/ 120 w 204"/>
                <a:gd name="T75"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4" h="75">
                  <a:moveTo>
                    <a:pt x="120" y="0"/>
                  </a:moveTo>
                  <a:lnTo>
                    <a:pt x="115" y="0"/>
                  </a:lnTo>
                  <a:lnTo>
                    <a:pt x="112" y="0"/>
                  </a:lnTo>
                  <a:lnTo>
                    <a:pt x="107" y="0"/>
                  </a:lnTo>
                  <a:lnTo>
                    <a:pt x="102" y="0"/>
                  </a:lnTo>
                  <a:lnTo>
                    <a:pt x="92" y="2"/>
                  </a:lnTo>
                  <a:lnTo>
                    <a:pt x="80" y="6"/>
                  </a:lnTo>
                  <a:lnTo>
                    <a:pt x="69" y="12"/>
                  </a:lnTo>
                  <a:lnTo>
                    <a:pt x="56" y="17"/>
                  </a:lnTo>
                  <a:lnTo>
                    <a:pt x="44" y="26"/>
                  </a:lnTo>
                  <a:lnTo>
                    <a:pt x="30" y="37"/>
                  </a:lnTo>
                  <a:lnTo>
                    <a:pt x="15" y="48"/>
                  </a:lnTo>
                  <a:lnTo>
                    <a:pt x="0" y="63"/>
                  </a:lnTo>
                  <a:lnTo>
                    <a:pt x="2" y="62"/>
                  </a:lnTo>
                  <a:lnTo>
                    <a:pt x="7" y="58"/>
                  </a:lnTo>
                  <a:lnTo>
                    <a:pt x="16" y="52"/>
                  </a:lnTo>
                  <a:lnTo>
                    <a:pt x="26" y="45"/>
                  </a:lnTo>
                  <a:lnTo>
                    <a:pt x="40" y="38"/>
                  </a:lnTo>
                  <a:lnTo>
                    <a:pt x="56" y="32"/>
                  </a:lnTo>
                  <a:lnTo>
                    <a:pt x="75" y="29"/>
                  </a:lnTo>
                  <a:lnTo>
                    <a:pt x="94" y="29"/>
                  </a:lnTo>
                  <a:lnTo>
                    <a:pt x="115" y="32"/>
                  </a:lnTo>
                  <a:lnTo>
                    <a:pt x="132" y="38"/>
                  </a:lnTo>
                  <a:lnTo>
                    <a:pt x="146" y="45"/>
                  </a:lnTo>
                  <a:lnTo>
                    <a:pt x="156" y="53"/>
                  </a:lnTo>
                  <a:lnTo>
                    <a:pt x="165" y="61"/>
                  </a:lnTo>
                  <a:lnTo>
                    <a:pt x="170" y="68"/>
                  </a:lnTo>
                  <a:lnTo>
                    <a:pt x="173" y="73"/>
                  </a:lnTo>
                  <a:lnTo>
                    <a:pt x="174" y="75"/>
                  </a:lnTo>
                  <a:lnTo>
                    <a:pt x="204" y="71"/>
                  </a:lnTo>
                  <a:lnTo>
                    <a:pt x="203" y="68"/>
                  </a:lnTo>
                  <a:lnTo>
                    <a:pt x="199" y="61"/>
                  </a:lnTo>
                  <a:lnTo>
                    <a:pt x="192" y="49"/>
                  </a:lnTo>
                  <a:lnTo>
                    <a:pt x="184" y="37"/>
                  </a:lnTo>
                  <a:lnTo>
                    <a:pt x="173" y="24"/>
                  </a:lnTo>
                  <a:lnTo>
                    <a:pt x="158" y="13"/>
                  </a:lnTo>
                  <a:lnTo>
                    <a:pt x="140" y="5"/>
                  </a:lnTo>
                  <a:lnTo>
                    <a:pt x="1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3" name="Freeform 106"/>
            <p:cNvSpPr>
              <a:spLocks/>
            </p:cNvSpPr>
            <p:nvPr/>
          </p:nvSpPr>
          <p:spPr bwMode="auto">
            <a:xfrm>
              <a:off x="7150100" y="3082925"/>
              <a:ext cx="942975" cy="257175"/>
            </a:xfrm>
            <a:custGeom>
              <a:avLst/>
              <a:gdLst>
                <a:gd name="T0" fmla="*/ 2 w 1187"/>
                <a:gd name="T1" fmla="*/ 0 h 325"/>
                <a:gd name="T2" fmla="*/ 16 w 1187"/>
                <a:gd name="T3" fmla="*/ 1 h 325"/>
                <a:gd name="T4" fmla="*/ 40 w 1187"/>
                <a:gd name="T5" fmla="*/ 2 h 325"/>
                <a:gd name="T6" fmla="*/ 75 w 1187"/>
                <a:gd name="T7" fmla="*/ 6 h 325"/>
                <a:gd name="T8" fmla="*/ 116 w 1187"/>
                <a:gd name="T9" fmla="*/ 11 h 325"/>
                <a:gd name="T10" fmla="*/ 161 w 1187"/>
                <a:gd name="T11" fmla="*/ 17 h 325"/>
                <a:gd name="T12" fmla="*/ 207 w 1187"/>
                <a:gd name="T13" fmla="*/ 28 h 325"/>
                <a:gd name="T14" fmla="*/ 253 w 1187"/>
                <a:gd name="T15" fmla="*/ 42 h 325"/>
                <a:gd name="T16" fmla="*/ 297 w 1187"/>
                <a:gd name="T17" fmla="*/ 58 h 325"/>
                <a:gd name="T18" fmla="*/ 342 w 1187"/>
                <a:gd name="T19" fmla="*/ 74 h 325"/>
                <a:gd name="T20" fmla="*/ 390 w 1187"/>
                <a:gd name="T21" fmla="*/ 88 h 325"/>
                <a:gd name="T22" fmla="*/ 441 w 1187"/>
                <a:gd name="T23" fmla="*/ 99 h 325"/>
                <a:gd name="T24" fmla="*/ 494 w 1187"/>
                <a:gd name="T25" fmla="*/ 110 h 325"/>
                <a:gd name="T26" fmla="*/ 548 w 1187"/>
                <a:gd name="T27" fmla="*/ 116 h 325"/>
                <a:gd name="T28" fmla="*/ 602 w 1187"/>
                <a:gd name="T29" fmla="*/ 121 h 325"/>
                <a:gd name="T30" fmla="*/ 657 w 1187"/>
                <a:gd name="T31" fmla="*/ 122 h 325"/>
                <a:gd name="T32" fmla="*/ 720 w 1187"/>
                <a:gd name="T33" fmla="*/ 119 h 325"/>
                <a:gd name="T34" fmla="*/ 777 w 1187"/>
                <a:gd name="T35" fmla="*/ 116 h 325"/>
                <a:gd name="T36" fmla="*/ 819 w 1187"/>
                <a:gd name="T37" fmla="*/ 115 h 325"/>
                <a:gd name="T38" fmla="*/ 850 w 1187"/>
                <a:gd name="T39" fmla="*/ 119 h 325"/>
                <a:gd name="T40" fmla="*/ 879 w 1187"/>
                <a:gd name="T41" fmla="*/ 128 h 325"/>
                <a:gd name="T42" fmla="*/ 909 w 1187"/>
                <a:gd name="T43" fmla="*/ 143 h 325"/>
                <a:gd name="T44" fmla="*/ 947 w 1187"/>
                <a:gd name="T45" fmla="*/ 166 h 325"/>
                <a:gd name="T46" fmla="*/ 999 w 1187"/>
                <a:gd name="T47" fmla="*/ 198 h 325"/>
                <a:gd name="T48" fmla="*/ 1066 w 1187"/>
                <a:gd name="T49" fmla="*/ 241 h 325"/>
                <a:gd name="T50" fmla="*/ 1124 w 1187"/>
                <a:gd name="T51" fmla="*/ 279 h 325"/>
                <a:gd name="T52" fmla="*/ 1163 w 1187"/>
                <a:gd name="T53" fmla="*/ 308 h 325"/>
                <a:gd name="T54" fmla="*/ 1184 w 1187"/>
                <a:gd name="T55" fmla="*/ 322 h 325"/>
                <a:gd name="T56" fmla="*/ 1187 w 1187"/>
                <a:gd name="T57" fmla="*/ 325 h 325"/>
                <a:gd name="T58" fmla="*/ 1183 w 1187"/>
                <a:gd name="T59" fmla="*/ 324 h 325"/>
                <a:gd name="T60" fmla="*/ 1175 w 1187"/>
                <a:gd name="T61" fmla="*/ 321 h 325"/>
                <a:gd name="T62" fmla="*/ 1161 w 1187"/>
                <a:gd name="T63" fmla="*/ 317 h 325"/>
                <a:gd name="T64" fmla="*/ 1140 w 1187"/>
                <a:gd name="T65" fmla="*/ 309 h 325"/>
                <a:gd name="T66" fmla="*/ 1113 w 1187"/>
                <a:gd name="T67" fmla="*/ 297 h 325"/>
                <a:gd name="T68" fmla="*/ 1075 w 1187"/>
                <a:gd name="T69" fmla="*/ 282 h 325"/>
                <a:gd name="T70" fmla="*/ 1026 w 1187"/>
                <a:gd name="T71" fmla="*/ 261 h 325"/>
                <a:gd name="T72" fmla="*/ 980 w 1187"/>
                <a:gd name="T73" fmla="*/ 241 h 325"/>
                <a:gd name="T74" fmla="*/ 948 w 1187"/>
                <a:gd name="T75" fmla="*/ 222 h 325"/>
                <a:gd name="T76" fmla="*/ 918 w 1187"/>
                <a:gd name="T77" fmla="*/ 203 h 325"/>
                <a:gd name="T78" fmla="*/ 890 w 1187"/>
                <a:gd name="T79" fmla="*/ 184 h 325"/>
                <a:gd name="T80" fmla="*/ 862 w 1187"/>
                <a:gd name="T81" fmla="*/ 168 h 325"/>
                <a:gd name="T82" fmla="*/ 829 w 1187"/>
                <a:gd name="T83" fmla="*/ 156 h 325"/>
                <a:gd name="T84" fmla="*/ 792 w 1187"/>
                <a:gd name="T85" fmla="*/ 148 h 325"/>
                <a:gd name="T86" fmla="*/ 748 w 1187"/>
                <a:gd name="T87" fmla="*/ 145 h 325"/>
                <a:gd name="T88" fmla="*/ 678 w 1187"/>
                <a:gd name="T89" fmla="*/ 151 h 325"/>
                <a:gd name="T90" fmla="*/ 598 w 1187"/>
                <a:gd name="T91" fmla="*/ 154 h 325"/>
                <a:gd name="T92" fmla="*/ 526 w 1187"/>
                <a:gd name="T93" fmla="*/ 151 h 325"/>
                <a:gd name="T94" fmla="*/ 465 w 1187"/>
                <a:gd name="T95" fmla="*/ 144 h 325"/>
                <a:gd name="T96" fmla="*/ 412 w 1187"/>
                <a:gd name="T97" fmla="*/ 134 h 325"/>
                <a:gd name="T98" fmla="*/ 367 w 1187"/>
                <a:gd name="T99" fmla="*/ 121 h 325"/>
                <a:gd name="T100" fmla="*/ 329 w 1187"/>
                <a:gd name="T101" fmla="*/ 107 h 325"/>
                <a:gd name="T102" fmla="*/ 298 w 1187"/>
                <a:gd name="T103" fmla="*/ 93 h 325"/>
                <a:gd name="T104" fmla="*/ 268 w 1187"/>
                <a:gd name="T105" fmla="*/ 78 h 325"/>
                <a:gd name="T106" fmla="*/ 231 w 1187"/>
                <a:gd name="T107" fmla="*/ 62 h 325"/>
                <a:gd name="T108" fmla="*/ 193 w 1187"/>
                <a:gd name="T109" fmla="*/ 49 h 325"/>
                <a:gd name="T110" fmla="*/ 153 w 1187"/>
                <a:gd name="T111" fmla="*/ 37 h 325"/>
                <a:gd name="T112" fmla="*/ 115 w 1187"/>
                <a:gd name="T113" fmla="*/ 26 h 325"/>
                <a:gd name="T114" fmla="*/ 78 w 1187"/>
                <a:gd name="T115" fmla="*/ 16 h 325"/>
                <a:gd name="T116" fmla="*/ 44 w 1187"/>
                <a:gd name="T117" fmla="*/ 8 h 325"/>
                <a:gd name="T118" fmla="*/ 12 w 1187"/>
                <a:gd name="T119" fmla="*/ 2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87" h="325">
                  <a:moveTo>
                    <a:pt x="0" y="0"/>
                  </a:moveTo>
                  <a:lnTo>
                    <a:pt x="2" y="0"/>
                  </a:lnTo>
                  <a:lnTo>
                    <a:pt x="7" y="0"/>
                  </a:lnTo>
                  <a:lnTo>
                    <a:pt x="16" y="1"/>
                  </a:lnTo>
                  <a:lnTo>
                    <a:pt x="26" y="1"/>
                  </a:lnTo>
                  <a:lnTo>
                    <a:pt x="40" y="2"/>
                  </a:lnTo>
                  <a:lnTo>
                    <a:pt x="57" y="4"/>
                  </a:lnTo>
                  <a:lnTo>
                    <a:pt x="75" y="6"/>
                  </a:lnTo>
                  <a:lnTo>
                    <a:pt x="94" y="7"/>
                  </a:lnTo>
                  <a:lnTo>
                    <a:pt x="116" y="11"/>
                  </a:lnTo>
                  <a:lnTo>
                    <a:pt x="138" y="14"/>
                  </a:lnTo>
                  <a:lnTo>
                    <a:pt x="161" y="17"/>
                  </a:lnTo>
                  <a:lnTo>
                    <a:pt x="184" y="22"/>
                  </a:lnTo>
                  <a:lnTo>
                    <a:pt x="207" y="28"/>
                  </a:lnTo>
                  <a:lnTo>
                    <a:pt x="230" y="35"/>
                  </a:lnTo>
                  <a:lnTo>
                    <a:pt x="253" y="42"/>
                  </a:lnTo>
                  <a:lnTo>
                    <a:pt x="275" y="50"/>
                  </a:lnTo>
                  <a:lnTo>
                    <a:pt x="297" y="58"/>
                  </a:lnTo>
                  <a:lnTo>
                    <a:pt x="319" y="66"/>
                  </a:lnTo>
                  <a:lnTo>
                    <a:pt x="342" y="74"/>
                  </a:lnTo>
                  <a:lnTo>
                    <a:pt x="366" y="81"/>
                  </a:lnTo>
                  <a:lnTo>
                    <a:pt x="390" y="88"/>
                  </a:lnTo>
                  <a:lnTo>
                    <a:pt x="416" y="93"/>
                  </a:lnTo>
                  <a:lnTo>
                    <a:pt x="441" y="99"/>
                  </a:lnTo>
                  <a:lnTo>
                    <a:pt x="468" y="105"/>
                  </a:lnTo>
                  <a:lnTo>
                    <a:pt x="494" y="110"/>
                  </a:lnTo>
                  <a:lnTo>
                    <a:pt x="521" y="113"/>
                  </a:lnTo>
                  <a:lnTo>
                    <a:pt x="548" y="116"/>
                  </a:lnTo>
                  <a:lnTo>
                    <a:pt x="575" y="119"/>
                  </a:lnTo>
                  <a:lnTo>
                    <a:pt x="602" y="121"/>
                  </a:lnTo>
                  <a:lnTo>
                    <a:pt x="630" y="122"/>
                  </a:lnTo>
                  <a:lnTo>
                    <a:pt x="657" y="122"/>
                  </a:lnTo>
                  <a:lnTo>
                    <a:pt x="684" y="121"/>
                  </a:lnTo>
                  <a:lnTo>
                    <a:pt x="720" y="119"/>
                  </a:lnTo>
                  <a:lnTo>
                    <a:pt x="751" y="118"/>
                  </a:lnTo>
                  <a:lnTo>
                    <a:pt x="777" y="116"/>
                  </a:lnTo>
                  <a:lnTo>
                    <a:pt x="799" y="115"/>
                  </a:lnTo>
                  <a:lnTo>
                    <a:pt x="819" y="115"/>
                  </a:lnTo>
                  <a:lnTo>
                    <a:pt x="835" y="116"/>
                  </a:lnTo>
                  <a:lnTo>
                    <a:pt x="850" y="119"/>
                  </a:lnTo>
                  <a:lnTo>
                    <a:pt x="865" y="122"/>
                  </a:lnTo>
                  <a:lnTo>
                    <a:pt x="879" y="128"/>
                  </a:lnTo>
                  <a:lnTo>
                    <a:pt x="893" y="134"/>
                  </a:lnTo>
                  <a:lnTo>
                    <a:pt x="909" y="143"/>
                  </a:lnTo>
                  <a:lnTo>
                    <a:pt x="926" y="153"/>
                  </a:lnTo>
                  <a:lnTo>
                    <a:pt x="947" y="166"/>
                  </a:lnTo>
                  <a:lnTo>
                    <a:pt x="970" y="181"/>
                  </a:lnTo>
                  <a:lnTo>
                    <a:pt x="999" y="198"/>
                  </a:lnTo>
                  <a:lnTo>
                    <a:pt x="1031" y="219"/>
                  </a:lnTo>
                  <a:lnTo>
                    <a:pt x="1066" y="241"/>
                  </a:lnTo>
                  <a:lnTo>
                    <a:pt x="1097" y="260"/>
                  </a:lnTo>
                  <a:lnTo>
                    <a:pt x="1124" y="279"/>
                  </a:lnTo>
                  <a:lnTo>
                    <a:pt x="1146" y="294"/>
                  </a:lnTo>
                  <a:lnTo>
                    <a:pt x="1163" y="308"/>
                  </a:lnTo>
                  <a:lnTo>
                    <a:pt x="1176" y="317"/>
                  </a:lnTo>
                  <a:lnTo>
                    <a:pt x="1184" y="322"/>
                  </a:lnTo>
                  <a:lnTo>
                    <a:pt x="1187" y="325"/>
                  </a:lnTo>
                  <a:lnTo>
                    <a:pt x="1187" y="325"/>
                  </a:lnTo>
                  <a:lnTo>
                    <a:pt x="1185" y="325"/>
                  </a:lnTo>
                  <a:lnTo>
                    <a:pt x="1183" y="324"/>
                  </a:lnTo>
                  <a:lnTo>
                    <a:pt x="1180" y="322"/>
                  </a:lnTo>
                  <a:lnTo>
                    <a:pt x="1175" y="321"/>
                  </a:lnTo>
                  <a:lnTo>
                    <a:pt x="1169" y="319"/>
                  </a:lnTo>
                  <a:lnTo>
                    <a:pt x="1161" y="317"/>
                  </a:lnTo>
                  <a:lnTo>
                    <a:pt x="1152" y="313"/>
                  </a:lnTo>
                  <a:lnTo>
                    <a:pt x="1140" y="309"/>
                  </a:lnTo>
                  <a:lnTo>
                    <a:pt x="1128" y="304"/>
                  </a:lnTo>
                  <a:lnTo>
                    <a:pt x="1113" y="297"/>
                  </a:lnTo>
                  <a:lnTo>
                    <a:pt x="1094" y="290"/>
                  </a:lnTo>
                  <a:lnTo>
                    <a:pt x="1075" y="282"/>
                  </a:lnTo>
                  <a:lnTo>
                    <a:pt x="1052" y="272"/>
                  </a:lnTo>
                  <a:lnTo>
                    <a:pt x="1026" y="261"/>
                  </a:lnTo>
                  <a:lnTo>
                    <a:pt x="998" y="249"/>
                  </a:lnTo>
                  <a:lnTo>
                    <a:pt x="980" y="241"/>
                  </a:lnTo>
                  <a:lnTo>
                    <a:pt x="963" y="232"/>
                  </a:lnTo>
                  <a:lnTo>
                    <a:pt x="948" y="222"/>
                  </a:lnTo>
                  <a:lnTo>
                    <a:pt x="933" y="212"/>
                  </a:lnTo>
                  <a:lnTo>
                    <a:pt x="918" y="203"/>
                  </a:lnTo>
                  <a:lnTo>
                    <a:pt x="904" y="194"/>
                  </a:lnTo>
                  <a:lnTo>
                    <a:pt x="890" y="184"/>
                  </a:lnTo>
                  <a:lnTo>
                    <a:pt x="877" y="176"/>
                  </a:lnTo>
                  <a:lnTo>
                    <a:pt x="862" y="168"/>
                  </a:lnTo>
                  <a:lnTo>
                    <a:pt x="845" y="161"/>
                  </a:lnTo>
                  <a:lnTo>
                    <a:pt x="829" y="156"/>
                  </a:lnTo>
                  <a:lnTo>
                    <a:pt x="812" y="151"/>
                  </a:lnTo>
                  <a:lnTo>
                    <a:pt x="792" y="148"/>
                  </a:lnTo>
                  <a:lnTo>
                    <a:pt x="771" y="145"/>
                  </a:lnTo>
                  <a:lnTo>
                    <a:pt x="748" y="145"/>
                  </a:lnTo>
                  <a:lnTo>
                    <a:pt x="722" y="148"/>
                  </a:lnTo>
                  <a:lnTo>
                    <a:pt x="678" y="151"/>
                  </a:lnTo>
                  <a:lnTo>
                    <a:pt x="636" y="153"/>
                  </a:lnTo>
                  <a:lnTo>
                    <a:pt x="598" y="154"/>
                  </a:lnTo>
                  <a:lnTo>
                    <a:pt x="561" y="153"/>
                  </a:lnTo>
                  <a:lnTo>
                    <a:pt x="526" y="151"/>
                  </a:lnTo>
                  <a:lnTo>
                    <a:pt x="494" y="149"/>
                  </a:lnTo>
                  <a:lnTo>
                    <a:pt x="465" y="144"/>
                  </a:lnTo>
                  <a:lnTo>
                    <a:pt x="438" y="139"/>
                  </a:lnTo>
                  <a:lnTo>
                    <a:pt x="412" y="134"/>
                  </a:lnTo>
                  <a:lnTo>
                    <a:pt x="388" y="127"/>
                  </a:lnTo>
                  <a:lnTo>
                    <a:pt x="367" y="121"/>
                  </a:lnTo>
                  <a:lnTo>
                    <a:pt x="348" y="114"/>
                  </a:lnTo>
                  <a:lnTo>
                    <a:pt x="329" y="107"/>
                  </a:lnTo>
                  <a:lnTo>
                    <a:pt x="313" y="100"/>
                  </a:lnTo>
                  <a:lnTo>
                    <a:pt x="298" y="93"/>
                  </a:lnTo>
                  <a:lnTo>
                    <a:pt x="286" y="87"/>
                  </a:lnTo>
                  <a:lnTo>
                    <a:pt x="268" y="78"/>
                  </a:lnTo>
                  <a:lnTo>
                    <a:pt x="250" y="70"/>
                  </a:lnTo>
                  <a:lnTo>
                    <a:pt x="231" y="62"/>
                  </a:lnTo>
                  <a:lnTo>
                    <a:pt x="213" y="55"/>
                  </a:lnTo>
                  <a:lnTo>
                    <a:pt x="193" y="49"/>
                  </a:lnTo>
                  <a:lnTo>
                    <a:pt x="174" y="43"/>
                  </a:lnTo>
                  <a:lnTo>
                    <a:pt x="153" y="37"/>
                  </a:lnTo>
                  <a:lnTo>
                    <a:pt x="135" y="31"/>
                  </a:lnTo>
                  <a:lnTo>
                    <a:pt x="115" y="26"/>
                  </a:lnTo>
                  <a:lnTo>
                    <a:pt x="95" y="21"/>
                  </a:lnTo>
                  <a:lnTo>
                    <a:pt x="78" y="16"/>
                  </a:lnTo>
                  <a:lnTo>
                    <a:pt x="60" y="12"/>
                  </a:lnTo>
                  <a:lnTo>
                    <a:pt x="44" y="8"/>
                  </a:lnTo>
                  <a:lnTo>
                    <a:pt x="27" y="5"/>
                  </a:lnTo>
                  <a:lnTo>
                    <a:pt x="12" y="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4" name="Freeform 107"/>
            <p:cNvSpPr>
              <a:spLocks/>
            </p:cNvSpPr>
            <p:nvPr/>
          </p:nvSpPr>
          <p:spPr bwMode="auto">
            <a:xfrm>
              <a:off x="7399338" y="3333750"/>
              <a:ext cx="684212" cy="161925"/>
            </a:xfrm>
            <a:custGeom>
              <a:avLst/>
              <a:gdLst>
                <a:gd name="T0" fmla="*/ 2 w 863"/>
                <a:gd name="T1" fmla="*/ 1 h 205"/>
                <a:gd name="T2" fmla="*/ 22 w 863"/>
                <a:gd name="T3" fmla="*/ 8 h 205"/>
                <a:gd name="T4" fmla="*/ 55 w 863"/>
                <a:gd name="T5" fmla="*/ 19 h 205"/>
                <a:gd name="T6" fmla="*/ 101 w 863"/>
                <a:gd name="T7" fmla="*/ 34 h 205"/>
                <a:gd name="T8" fmla="*/ 156 w 863"/>
                <a:gd name="T9" fmla="*/ 49 h 205"/>
                <a:gd name="T10" fmla="*/ 213 w 863"/>
                <a:gd name="T11" fmla="*/ 63 h 205"/>
                <a:gd name="T12" fmla="*/ 271 w 863"/>
                <a:gd name="T13" fmla="*/ 72 h 205"/>
                <a:gd name="T14" fmla="*/ 325 w 863"/>
                <a:gd name="T15" fmla="*/ 77 h 205"/>
                <a:gd name="T16" fmla="*/ 389 w 863"/>
                <a:gd name="T17" fmla="*/ 72 h 205"/>
                <a:gd name="T18" fmla="*/ 457 w 863"/>
                <a:gd name="T19" fmla="*/ 69 h 205"/>
                <a:gd name="T20" fmla="*/ 513 w 863"/>
                <a:gd name="T21" fmla="*/ 67 h 205"/>
                <a:gd name="T22" fmla="*/ 558 w 863"/>
                <a:gd name="T23" fmla="*/ 69 h 205"/>
                <a:gd name="T24" fmla="*/ 593 w 863"/>
                <a:gd name="T25" fmla="*/ 72 h 205"/>
                <a:gd name="T26" fmla="*/ 621 w 863"/>
                <a:gd name="T27" fmla="*/ 79 h 205"/>
                <a:gd name="T28" fmla="*/ 644 w 863"/>
                <a:gd name="T29" fmla="*/ 88 h 205"/>
                <a:gd name="T30" fmla="*/ 663 w 863"/>
                <a:gd name="T31" fmla="*/ 100 h 205"/>
                <a:gd name="T32" fmla="*/ 688 w 863"/>
                <a:gd name="T33" fmla="*/ 118 h 205"/>
                <a:gd name="T34" fmla="*/ 721 w 863"/>
                <a:gd name="T35" fmla="*/ 141 h 205"/>
                <a:gd name="T36" fmla="*/ 755 w 863"/>
                <a:gd name="T37" fmla="*/ 160 h 205"/>
                <a:gd name="T38" fmla="*/ 786 w 863"/>
                <a:gd name="T39" fmla="*/ 175 h 205"/>
                <a:gd name="T40" fmla="*/ 813 w 863"/>
                <a:gd name="T41" fmla="*/ 186 h 205"/>
                <a:gd name="T42" fmla="*/ 836 w 863"/>
                <a:gd name="T43" fmla="*/ 195 h 205"/>
                <a:gd name="T44" fmla="*/ 853 w 863"/>
                <a:gd name="T45" fmla="*/ 200 h 205"/>
                <a:gd name="T46" fmla="*/ 862 w 863"/>
                <a:gd name="T47" fmla="*/ 203 h 205"/>
                <a:gd name="T48" fmla="*/ 862 w 863"/>
                <a:gd name="T49" fmla="*/ 203 h 205"/>
                <a:gd name="T50" fmla="*/ 856 w 863"/>
                <a:gd name="T51" fmla="*/ 205 h 205"/>
                <a:gd name="T52" fmla="*/ 843 w 863"/>
                <a:gd name="T53" fmla="*/ 205 h 205"/>
                <a:gd name="T54" fmla="*/ 824 w 863"/>
                <a:gd name="T55" fmla="*/ 203 h 205"/>
                <a:gd name="T56" fmla="*/ 800 w 863"/>
                <a:gd name="T57" fmla="*/ 200 h 205"/>
                <a:gd name="T58" fmla="*/ 770 w 863"/>
                <a:gd name="T59" fmla="*/ 193 h 205"/>
                <a:gd name="T60" fmla="*/ 735 w 863"/>
                <a:gd name="T61" fmla="*/ 183 h 205"/>
                <a:gd name="T62" fmla="*/ 696 w 863"/>
                <a:gd name="T63" fmla="*/ 168 h 205"/>
                <a:gd name="T64" fmla="*/ 650 w 863"/>
                <a:gd name="T65" fmla="*/ 148 h 205"/>
                <a:gd name="T66" fmla="*/ 604 w 863"/>
                <a:gd name="T67" fmla="*/ 132 h 205"/>
                <a:gd name="T68" fmla="*/ 559 w 863"/>
                <a:gd name="T69" fmla="*/ 121 h 205"/>
                <a:gd name="T70" fmla="*/ 516 w 863"/>
                <a:gd name="T71" fmla="*/ 115 h 205"/>
                <a:gd name="T72" fmla="*/ 476 w 863"/>
                <a:gd name="T73" fmla="*/ 113 h 205"/>
                <a:gd name="T74" fmla="*/ 439 w 863"/>
                <a:gd name="T75" fmla="*/ 113 h 205"/>
                <a:gd name="T76" fmla="*/ 403 w 863"/>
                <a:gd name="T77" fmla="*/ 114 h 205"/>
                <a:gd name="T78" fmla="*/ 372 w 863"/>
                <a:gd name="T79" fmla="*/ 116 h 205"/>
                <a:gd name="T80" fmla="*/ 330 w 863"/>
                <a:gd name="T81" fmla="*/ 117 h 205"/>
                <a:gd name="T82" fmla="*/ 271 w 863"/>
                <a:gd name="T83" fmla="*/ 109 h 205"/>
                <a:gd name="T84" fmla="*/ 210 w 863"/>
                <a:gd name="T85" fmla="*/ 93 h 205"/>
                <a:gd name="T86" fmla="*/ 152 w 863"/>
                <a:gd name="T87" fmla="*/ 72 h 205"/>
                <a:gd name="T88" fmla="*/ 98 w 863"/>
                <a:gd name="T89" fmla="*/ 49 h 205"/>
                <a:gd name="T90" fmla="*/ 54 w 863"/>
                <a:gd name="T91" fmla="*/ 29 h 205"/>
                <a:gd name="T92" fmla="*/ 21 w 863"/>
                <a:gd name="T93" fmla="*/ 11 h 205"/>
                <a:gd name="T94" fmla="*/ 2 w 863"/>
                <a:gd name="T95" fmla="*/ 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3" h="205">
                  <a:moveTo>
                    <a:pt x="0" y="0"/>
                  </a:moveTo>
                  <a:lnTo>
                    <a:pt x="2" y="1"/>
                  </a:lnTo>
                  <a:lnTo>
                    <a:pt x="10" y="3"/>
                  </a:lnTo>
                  <a:lnTo>
                    <a:pt x="22" y="8"/>
                  </a:lnTo>
                  <a:lnTo>
                    <a:pt x="37" y="14"/>
                  </a:lnTo>
                  <a:lnTo>
                    <a:pt x="55" y="19"/>
                  </a:lnTo>
                  <a:lnTo>
                    <a:pt x="77" y="26"/>
                  </a:lnTo>
                  <a:lnTo>
                    <a:pt x="101" y="34"/>
                  </a:lnTo>
                  <a:lnTo>
                    <a:pt x="128" y="41"/>
                  </a:lnTo>
                  <a:lnTo>
                    <a:pt x="156" y="49"/>
                  </a:lnTo>
                  <a:lnTo>
                    <a:pt x="183" y="56"/>
                  </a:lnTo>
                  <a:lnTo>
                    <a:pt x="213" y="63"/>
                  </a:lnTo>
                  <a:lnTo>
                    <a:pt x="242" y="68"/>
                  </a:lnTo>
                  <a:lnTo>
                    <a:pt x="271" y="72"/>
                  </a:lnTo>
                  <a:lnTo>
                    <a:pt x="298" y="76"/>
                  </a:lnTo>
                  <a:lnTo>
                    <a:pt x="325" y="77"/>
                  </a:lnTo>
                  <a:lnTo>
                    <a:pt x="350" y="76"/>
                  </a:lnTo>
                  <a:lnTo>
                    <a:pt x="389" y="72"/>
                  </a:lnTo>
                  <a:lnTo>
                    <a:pt x="425" y="70"/>
                  </a:lnTo>
                  <a:lnTo>
                    <a:pt x="457" y="69"/>
                  </a:lnTo>
                  <a:lnTo>
                    <a:pt x="486" y="68"/>
                  </a:lnTo>
                  <a:lnTo>
                    <a:pt x="513" y="67"/>
                  </a:lnTo>
                  <a:lnTo>
                    <a:pt x="536" y="68"/>
                  </a:lnTo>
                  <a:lnTo>
                    <a:pt x="558" y="69"/>
                  </a:lnTo>
                  <a:lnTo>
                    <a:pt x="576" y="70"/>
                  </a:lnTo>
                  <a:lnTo>
                    <a:pt x="593" y="72"/>
                  </a:lnTo>
                  <a:lnTo>
                    <a:pt x="607" y="76"/>
                  </a:lnTo>
                  <a:lnTo>
                    <a:pt x="621" y="79"/>
                  </a:lnTo>
                  <a:lnTo>
                    <a:pt x="633" y="84"/>
                  </a:lnTo>
                  <a:lnTo>
                    <a:pt x="644" y="88"/>
                  </a:lnTo>
                  <a:lnTo>
                    <a:pt x="653" y="94"/>
                  </a:lnTo>
                  <a:lnTo>
                    <a:pt x="663" y="100"/>
                  </a:lnTo>
                  <a:lnTo>
                    <a:pt x="671" y="106"/>
                  </a:lnTo>
                  <a:lnTo>
                    <a:pt x="688" y="118"/>
                  </a:lnTo>
                  <a:lnTo>
                    <a:pt x="705" y="130"/>
                  </a:lnTo>
                  <a:lnTo>
                    <a:pt x="721" y="141"/>
                  </a:lnTo>
                  <a:lnTo>
                    <a:pt x="739" y="151"/>
                  </a:lnTo>
                  <a:lnTo>
                    <a:pt x="755" y="160"/>
                  </a:lnTo>
                  <a:lnTo>
                    <a:pt x="771" y="168"/>
                  </a:lnTo>
                  <a:lnTo>
                    <a:pt x="786" y="175"/>
                  </a:lnTo>
                  <a:lnTo>
                    <a:pt x="801" y="182"/>
                  </a:lnTo>
                  <a:lnTo>
                    <a:pt x="813" y="186"/>
                  </a:lnTo>
                  <a:lnTo>
                    <a:pt x="826" y="191"/>
                  </a:lnTo>
                  <a:lnTo>
                    <a:pt x="836" y="195"/>
                  </a:lnTo>
                  <a:lnTo>
                    <a:pt x="846" y="198"/>
                  </a:lnTo>
                  <a:lnTo>
                    <a:pt x="853" y="200"/>
                  </a:lnTo>
                  <a:lnTo>
                    <a:pt x="858" y="202"/>
                  </a:lnTo>
                  <a:lnTo>
                    <a:pt x="862" y="203"/>
                  </a:lnTo>
                  <a:lnTo>
                    <a:pt x="863" y="203"/>
                  </a:lnTo>
                  <a:lnTo>
                    <a:pt x="862" y="203"/>
                  </a:lnTo>
                  <a:lnTo>
                    <a:pt x="860" y="203"/>
                  </a:lnTo>
                  <a:lnTo>
                    <a:pt x="856" y="205"/>
                  </a:lnTo>
                  <a:lnTo>
                    <a:pt x="850" y="205"/>
                  </a:lnTo>
                  <a:lnTo>
                    <a:pt x="843" y="205"/>
                  </a:lnTo>
                  <a:lnTo>
                    <a:pt x="834" y="203"/>
                  </a:lnTo>
                  <a:lnTo>
                    <a:pt x="824" y="203"/>
                  </a:lnTo>
                  <a:lnTo>
                    <a:pt x="812" y="201"/>
                  </a:lnTo>
                  <a:lnTo>
                    <a:pt x="800" y="200"/>
                  </a:lnTo>
                  <a:lnTo>
                    <a:pt x="786" y="197"/>
                  </a:lnTo>
                  <a:lnTo>
                    <a:pt x="770" y="193"/>
                  </a:lnTo>
                  <a:lnTo>
                    <a:pt x="754" y="189"/>
                  </a:lnTo>
                  <a:lnTo>
                    <a:pt x="735" y="183"/>
                  </a:lnTo>
                  <a:lnTo>
                    <a:pt x="716" y="176"/>
                  </a:lnTo>
                  <a:lnTo>
                    <a:pt x="696" y="168"/>
                  </a:lnTo>
                  <a:lnTo>
                    <a:pt x="674" y="159"/>
                  </a:lnTo>
                  <a:lnTo>
                    <a:pt x="650" y="148"/>
                  </a:lnTo>
                  <a:lnTo>
                    <a:pt x="627" y="139"/>
                  </a:lnTo>
                  <a:lnTo>
                    <a:pt x="604" y="132"/>
                  </a:lnTo>
                  <a:lnTo>
                    <a:pt x="581" y="125"/>
                  </a:lnTo>
                  <a:lnTo>
                    <a:pt x="559" y="121"/>
                  </a:lnTo>
                  <a:lnTo>
                    <a:pt x="538" y="117"/>
                  </a:lnTo>
                  <a:lnTo>
                    <a:pt x="516" y="115"/>
                  </a:lnTo>
                  <a:lnTo>
                    <a:pt x="497" y="114"/>
                  </a:lnTo>
                  <a:lnTo>
                    <a:pt x="476" y="113"/>
                  </a:lnTo>
                  <a:lnTo>
                    <a:pt x="457" y="113"/>
                  </a:lnTo>
                  <a:lnTo>
                    <a:pt x="439" y="113"/>
                  </a:lnTo>
                  <a:lnTo>
                    <a:pt x="421" y="113"/>
                  </a:lnTo>
                  <a:lnTo>
                    <a:pt x="403" y="114"/>
                  </a:lnTo>
                  <a:lnTo>
                    <a:pt x="387" y="115"/>
                  </a:lnTo>
                  <a:lnTo>
                    <a:pt x="372" y="116"/>
                  </a:lnTo>
                  <a:lnTo>
                    <a:pt x="357" y="117"/>
                  </a:lnTo>
                  <a:lnTo>
                    <a:pt x="330" y="117"/>
                  </a:lnTo>
                  <a:lnTo>
                    <a:pt x="301" y="114"/>
                  </a:lnTo>
                  <a:lnTo>
                    <a:pt x="271" y="109"/>
                  </a:lnTo>
                  <a:lnTo>
                    <a:pt x="240" y="102"/>
                  </a:lnTo>
                  <a:lnTo>
                    <a:pt x="210" y="93"/>
                  </a:lnTo>
                  <a:lnTo>
                    <a:pt x="181" y="83"/>
                  </a:lnTo>
                  <a:lnTo>
                    <a:pt x="152" y="72"/>
                  </a:lnTo>
                  <a:lnTo>
                    <a:pt x="124" y="61"/>
                  </a:lnTo>
                  <a:lnTo>
                    <a:pt x="98" y="49"/>
                  </a:lnTo>
                  <a:lnTo>
                    <a:pt x="75" y="39"/>
                  </a:lnTo>
                  <a:lnTo>
                    <a:pt x="54" y="29"/>
                  </a:lnTo>
                  <a:lnTo>
                    <a:pt x="36" y="19"/>
                  </a:lnTo>
                  <a:lnTo>
                    <a:pt x="21" y="11"/>
                  </a:lnTo>
                  <a:lnTo>
                    <a:pt x="9" y="5"/>
                  </a:lnTo>
                  <a:lnTo>
                    <a:pt x="2" y="1"/>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5" name="Freeform 108"/>
            <p:cNvSpPr>
              <a:spLocks/>
            </p:cNvSpPr>
            <p:nvPr/>
          </p:nvSpPr>
          <p:spPr bwMode="auto">
            <a:xfrm>
              <a:off x="8147050" y="3367088"/>
              <a:ext cx="138112" cy="139700"/>
            </a:xfrm>
            <a:custGeom>
              <a:avLst/>
              <a:gdLst>
                <a:gd name="T0" fmla="*/ 0 w 176"/>
                <a:gd name="T1" fmla="*/ 0 h 176"/>
                <a:gd name="T2" fmla="*/ 4 w 176"/>
                <a:gd name="T3" fmla="*/ 1 h 176"/>
                <a:gd name="T4" fmla="*/ 15 w 176"/>
                <a:gd name="T5" fmla="*/ 7 h 176"/>
                <a:gd name="T6" fmla="*/ 32 w 176"/>
                <a:gd name="T7" fmla="*/ 14 h 176"/>
                <a:gd name="T8" fmla="*/ 51 w 176"/>
                <a:gd name="T9" fmla="*/ 24 h 176"/>
                <a:gd name="T10" fmla="*/ 73 w 176"/>
                <a:gd name="T11" fmla="*/ 36 h 176"/>
                <a:gd name="T12" fmla="*/ 97 w 176"/>
                <a:gd name="T13" fmla="*/ 50 h 176"/>
                <a:gd name="T14" fmla="*/ 119 w 176"/>
                <a:gd name="T15" fmla="*/ 63 h 176"/>
                <a:gd name="T16" fmla="*/ 140 w 176"/>
                <a:gd name="T17" fmla="*/ 78 h 176"/>
                <a:gd name="T18" fmla="*/ 157 w 176"/>
                <a:gd name="T19" fmla="*/ 95 h 176"/>
                <a:gd name="T20" fmla="*/ 170 w 176"/>
                <a:gd name="T21" fmla="*/ 110 h 176"/>
                <a:gd name="T22" fmla="*/ 176 w 176"/>
                <a:gd name="T23" fmla="*/ 124 h 176"/>
                <a:gd name="T24" fmla="*/ 173 w 176"/>
                <a:gd name="T25" fmla="*/ 138 h 176"/>
                <a:gd name="T26" fmla="*/ 162 w 176"/>
                <a:gd name="T27" fmla="*/ 151 h 176"/>
                <a:gd name="T28" fmla="*/ 140 w 176"/>
                <a:gd name="T29" fmla="*/ 161 h 176"/>
                <a:gd name="T30" fmla="*/ 105 w 176"/>
                <a:gd name="T31" fmla="*/ 171 h 176"/>
                <a:gd name="T32" fmla="*/ 57 w 176"/>
                <a:gd name="T33" fmla="*/ 176 h 176"/>
                <a:gd name="T34" fmla="*/ 34 w 176"/>
                <a:gd name="T35" fmla="*/ 139 h 176"/>
                <a:gd name="T36" fmla="*/ 36 w 176"/>
                <a:gd name="T37" fmla="*/ 139 h 176"/>
                <a:gd name="T38" fmla="*/ 43 w 176"/>
                <a:gd name="T39" fmla="*/ 139 h 176"/>
                <a:gd name="T40" fmla="*/ 52 w 176"/>
                <a:gd name="T41" fmla="*/ 139 h 176"/>
                <a:gd name="T42" fmla="*/ 65 w 176"/>
                <a:gd name="T43" fmla="*/ 139 h 176"/>
                <a:gd name="T44" fmla="*/ 78 w 176"/>
                <a:gd name="T45" fmla="*/ 137 h 176"/>
                <a:gd name="T46" fmla="*/ 90 w 176"/>
                <a:gd name="T47" fmla="*/ 135 h 176"/>
                <a:gd name="T48" fmla="*/ 103 w 176"/>
                <a:gd name="T49" fmla="*/ 131 h 176"/>
                <a:gd name="T50" fmla="*/ 113 w 176"/>
                <a:gd name="T51" fmla="*/ 127 h 176"/>
                <a:gd name="T52" fmla="*/ 120 w 176"/>
                <a:gd name="T53" fmla="*/ 120 h 176"/>
                <a:gd name="T54" fmla="*/ 124 w 176"/>
                <a:gd name="T55" fmla="*/ 111 h 176"/>
                <a:gd name="T56" fmla="*/ 121 w 176"/>
                <a:gd name="T57" fmla="*/ 99 h 176"/>
                <a:gd name="T58" fmla="*/ 113 w 176"/>
                <a:gd name="T59" fmla="*/ 85 h 176"/>
                <a:gd name="T60" fmla="*/ 98 w 176"/>
                <a:gd name="T61" fmla="*/ 69 h 176"/>
                <a:gd name="T62" fmla="*/ 75 w 176"/>
                <a:gd name="T63" fmla="*/ 50 h 176"/>
                <a:gd name="T64" fmla="*/ 43 w 176"/>
                <a:gd name="T65" fmla="*/ 27 h 176"/>
                <a:gd name="T66" fmla="*/ 0 w 176"/>
                <a:gd name="T67"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76">
                  <a:moveTo>
                    <a:pt x="0" y="0"/>
                  </a:moveTo>
                  <a:lnTo>
                    <a:pt x="4" y="1"/>
                  </a:lnTo>
                  <a:lnTo>
                    <a:pt x="15" y="7"/>
                  </a:lnTo>
                  <a:lnTo>
                    <a:pt x="32" y="14"/>
                  </a:lnTo>
                  <a:lnTo>
                    <a:pt x="51" y="24"/>
                  </a:lnTo>
                  <a:lnTo>
                    <a:pt x="73" y="36"/>
                  </a:lnTo>
                  <a:lnTo>
                    <a:pt x="97" y="50"/>
                  </a:lnTo>
                  <a:lnTo>
                    <a:pt x="119" y="63"/>
                  </a:lnTo>
                  <a:lnTo>
                    <a:pt x="140" y="78"/>
                  </a:lnTo>
                  <a:lnTo>
                    <a:pt x="157" y="95"/>
                  </a:lnTo>
                  <a:lnTo>
                    <a:pt x="170" y="110"/>
                  </a:lnTo>
                  <a:lnTo>
                    <a:pt x="176" y="124"/>
                  </a:lnTo>
                  <a:lnTo>
                    <a:pt x="173" y="138"/>
                  </a:lnTo>
                  <a:lnTo>
                    <a:pt x="162" y="151"/>
                  </a:lnTo>
                  <a:lnTo>
                    <a:pt x="140" y="161"/>
                  </a:lnTo>
                  <a:lnTo>
                    <a:pt x="105" y="171"/>
                  </a:lnTo>
                  <a:lnTo>
                    <a:pt x="57" y="176"/>
                  </a:lnTo>
                  <a:lnTo>
                    <a:pt x="34" y="139"/>
                  </a:lnTo>
                  <a:lnTo>
                    <a:pt x="36" y="139"/>
                  </a:lnTo>
                  <a:lnTo>
                    <a:pt x="43" y="139"/>
                  </a:lnTo>
                  <a:lnTo>
                    <a:pt x="52" y="139"/>
                  </a:lnTo>
                  <a:lnTo>
                    <a:pt x="65" y="139"/>
                  </a:lnTo>
                  <a:lnTo>
                    <a:pt x="78" y="137"/>
                  </a:lnTo>
                  <a:lnTo>
                    <a:pt x="90" y="135"/>
                  </a:lnTo>
                  <a:lnTo>
                    <a:pt x="103" y="131"/>
                  </a:lnTo>
                  <a:lnTo>
                    <a:pt x="113" y="127"/>
                  </a:lnTo>
                  <a:lnTo>
                    <a:pt x="120" y="120"/>
                  </a:lnTo>
                  <a:lnTo>
                    <a:pt x="124" y="111"/>
                  </a:lnTo>
                  <a:lnTo>
                    <a:pt x="121" y="99"/>
                  </a:lnTo>
                  <a:lnTo>
                    <a:pt x="113" y="85"/>
                  </a:lnTo>
                  <a:lnTo>
                    <a:pt x="98" y="69"/>
                  </a:lnTo>
                  <a:lnTo>
                    <a:pt x="75" y="50"/>
                  </a:lnTo>
                  <a:lnTo>
                    <a:pt x="43" y="27"/>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6" name="Freeform 109"/>
            <p:cNvSpPr>
              <a:spLocks/>
            </p:cNvSpPr>
            <p:nvPr/>
          </p:nvSpPr>
          <p:spPr bwMode="auto">
            <a:xfrm>
              <a:off x="7132638" y="3309938"/>
              <a:ext cx="111125" cy="119062"/>
            </a:xfrm>
            <a:custGeom>
              <a:avLst/>
              <a:gdLst>
                <a:gd name="T0" fmla="*/ 71 w 139"/>
                <a:gd name="T1" fmla="*/ 0 h 151"/>
                <a:gd name="T2" fmla="*/ 75 w 139"/>
                <a:gd name="T3" fmla="*/ 0 h 151"/>
                <a:gd name="T4" fmla="*/ 83 w 139"/>
                <a:gd name="T5" fmla="*/ 2 h 151"/>
                <a:gd name="T6" fmla="*/ 95 w 139"/>
                <a:gd name="T7" fmla="*/ 7 h 151"/>
                <a:gd name="T8" fmla="*/ 108 w 139"/>
                <a:gd name="T9" fmla="*/ 14 h 151"/>
                <a:gd name="T10" fmla="*/ 121 w 139"/>
                <a:gd name="T11" fmla="*/ 25 h 151"/>
                <a:gd name="T12" fmla="*/ 132 w 139"/>
                <a:gd name="T13" fmla="*/ 41 h 151"/>
                <a:gd name="T14" fmla="*/ 138 w 139"/>
                <a:gd name="T15" fmla="*/ 63 h 151"/>
                <a:gd name="T16" fmla="*/ 139 w 139"/>
                <a:gd name="T17" fmla="*/ 91 h 151"/>
                <a:gd name="T18" fmla="*/ 132 w 139"/>
                <a:gd name="T19" fmla="*/ 117 h 151"/>
                <a:gd name="T20" fmla="*/ 117 w 139"/>
                <a:gd name="T21" fmla="*/ 136 h 151"/>
                <a:gd name="T22" fmla="*/ 99 w 139"/>
                <a:gd name="T23" fmla="*/ 147 h 151"/>
                <a:gd name="T24" fmla="*/ 77 w 139"/>
                <a:gd name="T25" fmla="*/ 151 h 151"/>
                <a:gd name="T26" fmla="*/ 54 w 139"/>
                <a:gd name="T27" fmla="*/ 148 h 151"/>
                <a:gd name="T28" fmla="*/ 32 w 139"/>
                <a:gd name="T29" fmla="*/ 140 h 151"/>
                <a:gd name="T30" fmla="*/ 14 w 139"/>
                <a:gd name="T31" fmla="*/ 126 h 151"/>
                <a:gd name="T32" fmla="*/ 0 w 139"/>
                <a:gd name="T33" fmla="*/ 109 h 151"/>
                <a:gd name="T34" fmla="*/ 33 w 139"/>
                <a:gd name="T35" fmla="*/ 79 h 151"/>
                <a:gd name="T36" fmla="*/ 34 w 139"/>
                <a:gd name="T37" fmla="*/ 82 h 151"/>
                <a:gd name="T38" fmla="*/ 37 w 139"/>
                <a:gd name="T39" fmla="*/ 85 h 151"/>
                <a:gd name="T40" fmla="*/ 40 w 139"/>
                <a:gd name="T41" fmla="*/ 92 h 151"/>
                <a:gd name="T42" fmla="*/ 47 w 139"/>
                <a:gd name="T43" fmla="*/ 98 h 151"/>
                <a:gd name="T44" fmla="*/ 55 w 139"/>
                <a:gd name="T45" fmla="*/ 103 h 151"/>
                <a:gd name="T46" fmla="*/ 65 w 139"/>
                <a:gd name="T47" fmla="*/ 108 h 151"/>
                <a:gd name="T48" fmla="*/ 78 w 139"/>
                <a:gd name="T49" fmla="*/ 109 h 151"/>
                <a:gd name="T50" fmla="*/ 94 w 139"/>
                <a:gd name="T51" fmla="*/ 106 h 151"/>
                <a:gd name="T52" fmla="*/ 109 w 139"/>
                <a:gd name="T53" fmla="*/ 98 h 151"/>
                <a:gd name="T54" fmla="*/ 118 w 139"/>
                <a:gd name="T55" fmla="*/ 87 h 151"/>
                <a:gd name="T56" fmla="*/ 124 w 139"/>
                <a:gd name="T57" fmla="*/ 73 h 151"/>
                <a:gd name="T58" fmla="*/ 124 w 139"/>
                <a:gd name="T59" fmla="*/ 59 h 151"/>
                <a:gd name="T60" fmla="*/ 118 w 139"/>
                <a:gd name="T61" fmla="*/ 42 h 151"/>
                <a:gd name="T62" fmla="*/ 108 w 139"/>
                <a:gd name="T63" fmla="*/ 27 h 151"/>
                <a:gd name="T64" fmla="*/ 93 w 139"/>
                <a:gd name="T65" fmla="*/ 12 h 151"/>
                <a:gd name="T66" fmla="*/ 71 w 139"/>
                <a:gd name="T67"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39" h="151">
                  <a:moveTo>
                    <a:pt x="71" y="0"/>
                  </a:moveTo>
                  <a:lnTo>
                    <a:pt x="75" y="0"/>
                  </a:lnTo>
                  <a:lnTo>
                    <a:pt x="83" y="2"/>
                  </a:lnTo>
                  <a:lnTo>
                    <a:pt x="95" y="7"/>
                  </a:lnTo>
                  <a:lnTo>
                    <a:pt x="108" y="14"/>
                  </a:lnTo>
                  <a:lnTo>
                    <a:pt x="121" y="25"/>
                  </a:lnTo>
                  <a:lnTo>
                    <a:pt x="132" y="41"/>
                  </a:lnTo>
                  <a:lnTo>
                    <a:pt x="138" y="63"/>
                  </a:lnTo>
                  <a:lnTo>
                    <a:pt x="139" y="91"/>
                  </a:lnTo>
                  <a:lnTo>
                    <a:pt x="132" y="117"/>
                  </a:lnTo>
                  <a:lnTo>
                    <a:pt x="117" y="136"/>
                  </a:lnTo>
                  <a:lnTo>
                    <a:pt x="99" y="147"/>
                  </a:lnTo>
                  <a:lnTo>
                    <a:pt x="77" y="151"/>
                  </a:lnTo>
                  <a:lnTo>
                    <a:pt x="54" y="148"/>
                  </a:lnTo>
                  <a:lnTo>
                    <a:pt x="32" y="140"/>
                  </a:lnTo>
                  <a:lnTo>
                    <a:pt x="14" y="126"/>
                  </a:lnTo>
                  <a:lnTo>
                    <a:pt x="0" y="109"/>
                  </a:lnTo>
                  <a:lnTo>
                    <a:pt x="33" y="79"/>
                  </a:lnTo>
                  <a:lnTo>
                    <a:pt x="34" y="82"/>
                  </a:lnTo>
                  <a:lnTo>
                    <a:pt x="37" y="85"/>
                  </a:lnTo>
                  <a:lnTo>
                    <a:pt x="40" y="92"/>
                  </a:lnTo>
                  <a:lnTo>
                    <a:pt x="47" y="98"/>
                  </a:lnTo>
                  <a:lnTo>
                    <a:pt x="55" y="103"/>
                  </a:lnTo>
                  <a:lnTo>
                    <a:pt x="65" y="108"/>
                  </a:lnTo>
                  <a:lnTo>
                    <a:pt x="78" y="109"/>
                  </a:lnTo>
                  <a:lnTo>
                    <a:pt x="94" y="106"/>
                  </a:lnTo>
                  <a:lnTo>
                    <a:pt x="109" y="98"/>
                  </a:lnTo>
                  <a:lnTo>
                    <a:pt x="118" y="87"/>
                  </a:lnTo>
                  <a:lnTo>
                    <a:pt x="124" y="73"/>
                  </a:lnTo>
                  <a:lnTo>
                    <a:pt x="124" y="59"/>
                  </a:lnTo>
                  <a:lnTo>
                    <a:pt x="118" y="42"/>
                  </a:lnTo>
                  <a:lnTo>
                    <a:pt x="108" y="27"/>
                  </a:lnTo>
                  <a:lnTo>
                    <a:pt x="93" y="12"/>
                  </a:lnTo>
                  <a:lnTo>
                    <a:pt x="7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7" name="Freeform 110"/>
            <p:cNvSpPr>
              <a:spLocks/>
            </p:cNvSpPr>
            <p:nvPr/>
          </p:nvSpPr>
          <p:spPr bwMode="auto">
            <a:xfrm>
              <a:off x="7143750" y="3475038"/>
              <a:ext cx="187325" cy="349250"/>
            </a:xfrm>
            <a:custGeom>
              <a:avLst/>
              <a:gdLst>
                <a:gd name="T0" fmla="*/ 0 w 235"/>
                <a:gd name="T1" fmla="*/ 0 h 441"/>
                <a:gd name="T2" fmla="*/ 2 w 235"/>
                <a:gd name="T3" fmla="*/ 2 h 441"/>
                <a:gd name="T4" fmla="*/ 8 w 235"/>
                <a:gd name="T5" fmla="*/ 9 h 441"/>
                <a:gd name="T6" fmla="*/ 18 w 235"/>
                <a:gd name="T7" fmla="*/ 21 h 441"/>
                <a:gd name="T8" fmla="*/ 31 w 235"/>
                <a:gd name="T9" fmla="*/ 37 h 441"/>
                <a:gd name="T10" fmla="*/ 46 w 235"/>
                <a:gd name="T11" fmla="*/ 55 h 441"/>
                <a:gd name="T12" fmla="*/ 63 w 235"/>
                <a:gd name="T13" fmla="*/ 77 h 441"/>
                <a:gd name="T14" fmla="*/ 80 w 235"/>
                <a:gd name="T15" fmla="*/ 100 h 441"/>
                <a:gd name="T16" fmla="*/ 100 w 235"/>
                <a:gd name="T17" fmla="*/ 127 h 441"/>
                <a:gd name="T18" fmla="*/ 118 w 235"/>
                <a:gd name="T19" fmla="*/ 154 h 441"/>
                <a:gd name="T20" fmla="*/ 137 w 235"/>
                <a:gd name="T21" fmla="*/ 182 h 441"/>
                <a:gd name="T22" fmla="*/ 154 w 235"/>
                <a:gd name="T23" fmla="*/ 212 h 441"/>
                <a:gd name="T24" fmla="*/ 170 w 235"/>
                <a:gd name="T25" fmla="*/ 241 h 441"/>
                <a:gd name="T26" fmla="*/ 184 w 235"/>
                <a:gd name="T27" fmla="*/ 269 h 441"/>
                <a:gd name="T28" fmla="*/ 196 w 235"/>
                <a:gd name="T29" fmla="*/ 297 h 441"/>
                <a:gd name="T30" fmla="*/ 202 w 235"/>
                <a:gd name="T31" fmla="*/ 323 h 441"/>
                <a:gd name="T32" fmla="*/ 207 w 235"/>
                <a:gd name="T33" fmla="*/ 349 h 441"/>
                <a:gd name="T34" fmla="*/ 207 w 235"/>
                <a:gd name="T35" fmla="*/ 381 h 441"/>
                <a:gd name="T36" fmla="*/ 200 w 235"/>
                <a:gd name="T37" fmla="*/ 401 h 441"/>
                <a:gd name="T38" fmla="*/ 190 w 235"/>
                <a:gd name="T39" fmla="*/ 410 h 441"/>
                <a:gd name="T40" fmla="*/ 176 w 235"/>
                <a:gd name="T41" fmla="*/ 410 h 441"/>
                <a:gd name="T42" fmla="*/ 162 w 235"/>
                <a:gd name="T43" fmla="*/ 404 h 441"/>
                <a:gd name="T44" fmla="*/ 148 w 235"/>
                <a:gd name="T45" fmla="*/ 394 h 441"/>
                <a:gd name="T46" fmla="*/ 138 w 235"/>
                <a:gd name="T47" fmla="*/ 380 h 441"/>
                <a:gd name="T48" fmla="*/ 131 w 235"/>
                <a:gd name="T49" fmla="*/ 366 h 441"/>
                <a:gd name="T50" fmla="*/ 129 w 235"/>
                <a:gd name="T51" fmla="*/ 371 h 441"/>
                <a:gd name="T52" fmla="*/ 129 w 235"/>
                <a:gd name="T53" fmla="*/ 386 h 441"/>
                <a:gd name="T54" fmla="*/ 131 w 235"/>
                <a:gd name="T55" fmla="*/ 409 h 441"/>
                <a:gd name="T56" fmla="*/ 143 w 235"/>
                <a:gd name="T57" fmla="*/ 432 h 441"/>
                <a:gd name="T58" fmla="*/ 152 w 235"/>
                <a:gd name="T59" fmla="*/ 437 h 441"/>
                <a:gd name="T60" fmla="*/ 167 w 235"/>
                <a:gd name="T61" fmla="*/ 441 h 441"/>
                <a:gd name="T62" fmla="*/ 185 w 235"/>
                <a:gd name="T63" fmla="*/ 440 h 441"/>
                <a:gd name="T64" fmla="*/ 205 w 235"/>
                <a:gd name="T65" fmla="*/ 433 h 441"/>
                <a:gd name="T66" fmla="*/ 221 w 235"/>
                <a:gd name="T67" fmla="*/ 420 h 441"/>
                <a:gd name="T68" fmla="*/ 231 w 235"/>
                <a:gd name="T69" fmla="*/ 397 h 441"/>
                <a:gd name="T70" fmla="*/ 235 w 235"/>
                <a:gd name="T71" fmla="*/ 366 h 441"/>
                <a:gd name="T72" fmla="*/ 226 w 235"/>
                <a:gd name="T73" fmla="*/ 322 h 441"/>
                <a:gd name="T74" fmla="*/ 207 w 235"/>
                <a:gd name="T75" fmla="*/ 274 h 441"/>
                <a:gd name="T76" fmla="*/ 184 w 235"/>
                <a:gd name="T77" fmla="*/ 226 h 441"/>
                <a:gd name="T78" fmla="*/ 159 w 235"/>
                <a:gd name="T79" fmla="*/ 181 h 441"/>
                <a:gd name="T80" fmla="*/ 135 w 235"/>
                <a:gd name="T81" fmla="*/ 138 h 441"/>
                <a:gd name="T82" fmla="*/ 111 w 235"/>
                <a:gd name="T83" fmla="*/ 99 h 441"/>
                <a:gd name="T84" fmla="*/ 94 w 235"/>
                <a:gd name="T85" fmla="*/ 64 h 441"/>
                <a:gd name="T86" fmla="*/ 84 w 235"/>
                <a:gd name="T87" fmla="*/ 36 h 441"/>
                <a:gd name="T88" fmla="*/ 83 w 235"/>
                <a:gd name="T89" fmla="*/ 12 h 441"/>
                <a:gd name="T90" fmla="*/ 0 w 235"/>
                <a:gd name="T91" fmla="*/ 0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5" h="441">
                  <a:moveTo>
                    <a:pt x="0" y="0"/>
                  </a:moveTo>
                  <a:lnTo>
                    <a:pt x="2" y="2"/>
                  </a:lnTo>
                  <a:lnTo>
                    <a:pt x="8" y="9"/>
                  </a:lnTo>
                  <a:lnTo>
                    <a:pt x="18" y="21"/>
                  </a:lnTo>
                  <a:lnTo>
                    <a:pt x="31" y="37"/>
                  </a:lnTo>
                  <a:lnTo>
                    <a:pt x="46" y="55"/>
                  </a:lnTo>
                  <a:lnTo>
                    <a:pt x="63" y="77"/>
                  </a:lnTo>
                  <a:lnTo>
                    <a:pt x="80" y="100"/>
                  </a:lnTo>
                  <a:lnTo>
                    <a:pt x="100" y="127"/>
                  </a:lnTo>
                  <a:lnTo>
                    <a:pt x="118" y="154"/>
                  </a:lnTo>
                  <a:lnTo>
                    <a:pt x="137" y="182"/>
                  </a:lnTo>
                  <a:lnTo>
                    <a:pt x="154" y="212"/>
                  </a:lnTo>
                  <a:lnTo>
                    <a:pt x="170" y="241"/>
                  </a:lnTo>
                  <a:lnTo>
                    <a:pt x="184" y="269"/>
                  </a:lnTo>
                  <a:lnTo>
                    <a:pt x="196" y="297"/>
                  </a:lnTo>
                  <a:lnTo>
                    <a:pt x="202" y="323"/>
                  </a:lnTo>
                  <a:lnTo>
                    <a:pt x="207" y="349"/>
                  </a:lnTo>
                  <a:lnTo>
                    <a:pt x="207" y="381"/>
                  </a:lnTo>
                  <a:lnTo>
                    <a:pt x="200" y="401"/>
                  </a:lnTo>
                  <a:lnTo>
                    <a:pt x="190" y="410"/>
                  </a:lnTo>
                  <a:lnTo>
                    <a:pt x="176" y="410"/>
                  </a:lnTo>
                  <a:lnTo>
                    <a:pt x="162" y="404"/>
                  </a:lnTo>
                  <a:lnTo>
                    <a:pt x="148" y="394"/>
                  </a:lnTo>
                  <a:lnTo>
                    <a:pt x="138" y="380"/>
                  </a:lnTo>
                  <a:lnTo>
                    <a:pt x="131" y="366"/>
                  </a:lnTo>
                  <a:lnTo>
                    <a:pt x="129" y="371"/>
                  </a:lnTo>
                  <a:lnTo>
                    <a:pt x="129" y="386"/>
                  </a:lnTo>
                  <a:lnTo>
                    <a:pt x="131" y="409"/>
                  </a:lnTo>
                  <a:lnTo>
                    <a:pt x="143" y="432"/>
                  </a:lnTo>
                  <a:lnTo>
                    <a:pt x="152" y="437"/>
                  </a:lnTo>
                  <a:lnTo>
                    <a:pt x="167" y="441"/>
                  </a:lnTo>
                  <a:lnTo>
                    <a:pt x="185" y="440"/>
                  </a:lnTo>
                  <a:lnTo>
                    <a:pt x="205" y="433"/>
                  </a:lnTo>
                  <a:lnTo>
                    <a:pt x="221" y="420"/>
                  </a:lnTo>
                  <a:lnTo>
                    <a:pt x="231" y="397"/>
                  </a:lnTo>
                  <a:lnTo>
                    <a:pt x="235" y="366"/>
                  </a:lnTo>
                  <a:lnTo>
                    <a:pt x="226" y="322"/>
                  </a:lnTo>
                  <a:lnTo>
                    <a:pt x="207" y="274"/>
                  </a:lnTo>
                  <a:lnTo>
                    <a:pt x="184" y="226"/>
                  </a:lnTo>
                  <a:lnTo>
                    <a:pt x="159" y="181"/>
                  </a:lnTo>
                  <a:lnTo>
                    <a:pt x="135" y="138"/>
                  </a:lnTo>
                  <a:lnTo>
                    <a:pt x="111" y="99"/>
                  </a:lnTo>
                  <a:lnTo>
                    <a:pt x="94" y="64"/>
                  </a:lnTo>
                  <a:lnTo>
                    <a:pt x="84" y="36"/>
                  </a:lnTo>
                  <a:lnTo>
                    <a:pt x="83" y="12"/>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8" name="Freeform 111"/>
            <p:cNvSpPr>
              <a:spLocks/>
            </p:cNvSpPr>
            <p:nvPr/>
          </p:nvSpPr>
          <p:spPr bwMode="auto">
            <a:xfrm>
              <a:off x="6951663" y="3714750"/>
              <a:ext cx="285750" cy="193675"/>
            </a:xfrm>
            <a:custGeom>
              <a:avLst/>
              <a:gdLst>
                <a:gd name="T0" fmla="*/ 353 w 359"/>
                <a:gd name="T1" fmla="*/ 5 h 244"/>
                <a:gd name="T2" fmla="*/ 331 w 359"/>
                <a:gd name="T3" fmla="*/ 1 h 244"/>
                <a:gd name="T4" fmla="*/ 326 w 359"/>
                <a:gd name="T5" fmla="*/ 28 h 244"/>
                <a:gd name="T6" fmla="*/ 328 w 359"/>
                <a:gd name="T7" fmla="*/ 62 h 244"/>
                <a:gd name="T8" fmla="*/ 325 w 359"/>
                <a:gd name="T9" fmla="*/ 95 h 244"/>
                <a:gd name="T10" fmla="*/ 307 w 359"/>
                <a:gd name="T11" fmla="*/ 117 h 244"/>
                <a:gd name="T12" fmla="*/ 282 w 359"/>
                <a:gd name="T13" fmla="*/ 120 h 244"/>
                <a:gd name="T14" fmla="*/ 257 w 359"/>
                <a:gd name="T15" fmla="*/ 114 h 244"/>
                <a:gd name="T16" fmla="*/ 225 w 359"/>
                <a:gd name="T17" fmla="*/ 104 h 244"/>
                <a:gd name="T18" fmla="*/ 192 w 359"/>
                <a:gd name="T19" fmla="*/ 91 h 244"/>
                <a:gd name="T20" fmla="*/ 159 w 359"/>
                <a:gd name="T21" fmla="*/ 77 h 244"/>
                <a:gd name="T22" fmla="*/ 127 w 359"/>
                <a:gd name="T23" fmla="*/ 63 h 244"/>
                <a:gd name="T24" fmla="*/ 101 w 359"/>
                <a:gd name="T25" fmla="*/ 52 h 244"/>
                <a:gd name="T26" fmla="*/ 80 w 359"/>
                <a:gd name="T27" fmla="*/ 44 h 244"/>
                <a:gd name="T28" fmla="*/ 62 w 359"/>
                <a:gd name="T29" fmla="*/ 40 h 244"/>
                <a:gd name="T30" fmla="*/ 43 w 359"/>
                <a:gd name="T31" fmla="*/ 44 h 244"/>
                <a:gd name="T32" fmla="*/ 35 w 359"/>
                <a:gd name="T33" fmla="*/ 53 h 244"/>
                <a:gd name="T34" fmla="*/ 45 w 359"/>
                <a:gd name="T35" fmla="*/ 63 h 244"/>
                <a:gd name="T36" fmla="*/ 78 w 359"/>
                <a:gd name="T37" fmla="*/ 75 h 244"/>
                <a:gd name="T38" fmla="*/ 130 w 359"/>
                <a:gd name="T39" fmla="*/ 98 h 244"/>
                <a:gd name="T40" fmla="*/ 179 w 359"/>
                <a:gd name="T41" fmla="*/ 128 h 244"/>
                <a:gd name="T42" fmla="*/ 205 w 359"/>
                <a:gd name="T43" fmla="*/ 153 h 244"/>
                <a:gd name="T44" fmla="*/ 195 w 359"/>
                <a:gd name="T45" fmla="*/ 166 h 244"/>
                <a:gd name="T46" fmla="*/ 175 w 359"/>
                <a:gd name="T47" fmla="*/ 173 h 244"/>
                <a:gd name="T48" fmla="*/ 148 w 359"/>
                <a:gd name="T49" fmla="*/ 181 h 244"/>
                <a:gd name="T50" fmla="*/ 117 w 359"/>
                <a:gd name="T51" fmla="*/ 189 h 244"/>
                <a:gd name="T52" fmla="*/ 86 w 359"/>
                <a:gd name="T53" fmla="*/ 198 h 244"/>
                <a:gd name="T54" fmla="*/ 55 w 359"/>
                <a:gd name="T55" fmla="*/ 206 h 244"/>
                <a:gd name="T56" fmla="*/ 30 w 359"/>
                <a:gd name="T57" fmla="*/ 215 h 244"/>
                <a:gd name="T58" fmla="*/ 11 w 359"/>
                <a:gd name="T59" fmla="*/ 226 h 244"/>
                <a:gd name="T60" fmla="*/ 0 w 359"/>
                <a:gd name="T61" fmla="*/ 238 h 244"/>
                <a:gd name="T62" fmla="*/ 8 w 359"/>
                <a:gd name="T63" fmla="*/ 244 h 244"/>
                <a:gd name="T64" fmla="*/ 34 w 359"/>
                <a:gd name="T65" fmla="*/ 240 h 244"/>
                <a:gd name="T66" fmla="*/ 73 w 359"/>
                <a:gd name="T67" fmla="*/ 234 h 244"/>
                <a:gd name="T68" fmla="*/ 121 w 359"/>
                <a:gd name="T69" fmla="*/ 226 h 244"/>
                <a:gd name="T70" fmla="*/ 177 w 359"/>
                <a:gd name="T71" fmla="*/ 205 h 244"/>
                <a:gd name="T72" fmla="*/ 225 w 359"/>
                <a:gd name="T73" fmla="*/ 178 h 244"/>
                <a:gd name="T74" fmla="*/ 247 w 359"/>
                <a:gd name="T75" fmla="*/ 153 h 244"/>
                <a:gd name="T76" fmla="*/ 236 w 359"/>
                <a:gd name="T77" fmla="*/ 137 h 244"/>
                <a:gd name="T78" fmla="*/ 240 w 359"/>
                <a:gd name="T79" fmla="*/ 133 h 244"/>
                <a:gd name="T80" fmla="*/ 262 w 359"/>
                <a:gd name="T81" fmla="*/ 137 h 244"/>
                <a:gd name="T82" fmla="*/ 290 w 359"/>
                <a:gd name="T83" fmla="*/ 139 h 244"/>
                <a:gd name="T84" fmla="*/ 314 w 359"/>
                <a:gd name="T85" fmla="*/ 135 h 244"/>
                <a:gd name="T86" fmla="*/ 335 w 359"/>
                <a:gd name="T87" fmla="*/ 109 h 244"/>
                <a:gd name="T88" fmla="*/ 351 w 359"/>
                <a:gd name="T89" fmla="*/ 70 h 244"/>
                <a:gd name="T90" fmla="*/ 359 w 359"/>
                <a:gd name="T91" fmla="*/ 28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59" h="244">
                  <a:moveTo>
                    <a:pt x="359" y="8"/>
                  </a:moveTo>
                  <a:lnTo>
                    <a:pt x="353" y="5"/>
                  </a:lnTo>
                  <a:lnTo>
                    <a:pt x="343" y="0"/>
                  </a:lnTo>
                  <a:lnTo>
                    <a:pt x="331" y="1"/>
                  </a:lnTo>
                  <a:lnTo>
                    <a:pt x="326" y="15"/>
                  </a:lnTo>
                  <a:lnTo>
                    <a:pt x="326" y="28"/>
                  </a:lnTo>
                  <a:lnTo>
                    <a:pt x="327" y="44"/>
                  </a:lnTo>
                  <a:lnTo>
                    <a:pt x="328" y="62"/>
                  </a:lnTo>
                  <a:lnTo>
                    <a:pt x="327" y="79"/>
                  </a:lnTo>
                  <a:lnTo>
                    <a:pt x="325" y="95"/>
                  </a:lnTo>
                  <a:lnTo>
                    <a:pt x="318" y="108"/>
                  </a:lnTo>
                  <a:lnTo>
                    <a:pt x="307" y="117"/>
                  </a:lnTo>
                  <a:lnTo>
                    <a:pt x="292" y="121"/>
                  </a:lnTo>
                  <a:lnTo>
                    <a:pt x="282" y="120"/>
                  </a:lnTo>
                  <a:lnTo>
                    <a:pt x="270" y="117"/>
                  </a:lnTo>
                  <a:lnTo>
                    <a:pt x="257" y="114"/>
                  </a:lnTo>
                  <a:lnTo>
                    <a:pt x="242" y="109"/>
                  </a:lnTo>
                  <a:lnTo>
                    <a:pt x="225" y="104"/>
                  </a:lnTo>
                  <a:lnTo>
                    <a:pt x="209" y="98"/>
                  </a:lnTo>
                  <a:lnTo>
                    <a:pt x="192" y="91"/>
                  </a:lnTo>
                  <a:lnTo>
                    <a:pt x="176" y="84"/>
                  </a:lnTo>
                  <a:lnTo>
                    <a:pt x="159" y="77"/>
                  </a:lnTo>
                  <a:lnTo>
                    <a:pt x="142" y="70"/>
                  </a:lnTo>
                  <a:lnTo>
                    <a:pt x="127" y="63"/>
                  </a:lnTo>
                  <a:lnTo>
                    <a:pt x="114" y="57"/>
                  </a:lnTo>
                  <a:lnTo>
                    <a:pt x="101" y="52"/>
                  </a:lnTo>
                  <a:lnTo>
                    <a:pt x="89" y="47"/>
                  </a:lnTo>
                  <a:lnTo>
                    <a:pt x="80" y="44"/>
                  </a:lnTo>
                  <a:lnTo>
                    <a:pt x="73" y="41"/>
                  </a:lnTo>
                  <a:lnTo>
                    <a:pt x="62" y="40"/>
                  </a:lnTo>
                  <a:lnTo>
                    <a:pt x="51" y="41"/>
                  </a:lnTo>
                  <a:lnTo>
                    <a:pt x="43" y="44"/>
                  </a:lnTo>
                  <a:lnTo>
                    <a:pt x="38" y="47"/>
                  </a:lnTo>
                  <a:lnTo>
                    <a:pt x="35" y="53"/>
                  </a:lnTo>
                  <a:lnTo>
                    <a:pt x="38" y="57"/>
                  </a:lnTo>
                  <a:lnTo>
                    <a:pt x="45" y="63"/>
                  </a:lnTo>
                  <a:lnTo>
                    <a:pt x="58" y="68"/>
                  </a:lnTo>
                  <a:lnTo>
                    <a:pt x="78" y="75"/>
                  </a:lnTo>
                  <a:lnTo>
                    <a:pt x="103" y="85"/>
                  </a:lnTo>
                  <a:lnTo>
                    <a:pt x="130" y="98"/>
                  </a:lnTo>
                  <a:lnTo>
                    <a:pt x="156" y="113"/>
                  </a:lnTo>
                  <a:lnTo>
                    <a:pt x="179" y="128"/>
                  </a:lnTo>
                  <a:lnTo>
                    <a:pt x="197" y="141"/>
                  </a:lnTo>
                  <a:lnTo>
                    <a:pt x="205" y="153"/>
                  </a:lnTo>
                  <a:lnTo>
                    <a:pt x="201" y="162"/>
                  </a:lnTo>
                  <a:lnTo>
                    <a:pt x="195" y="166"/>
                  </a:lnTo>
                  <a:lnTo>
                    <a:pt x="186" y="169"/>
                  </a:lnTo>
                  <a:lnTo>
                    <a:pt x="175" y="173"/>
                  </a:lnTo>
                  <a:lnTo>
                    <a:pt x="162" y="177"/>
                  </a:lnTo>
                  <a:lnTo>
                    <a:pt x="148" y="181"/>
                  </a:lnTo>
                  <a:lnTo>
                    <a:pt x="133" y="185"/>
                  </a:lnTo>
                  <a:lnTo>
                    <a:pt x="117" y="189"/>
                  </a:lnTo>
                  <a:lnTo>
                    <a:pt x="102" y="193"/>
                  </a:lnTo>
                  <a:lnTo>
                    <a:pt x="86" y="198"/>
                  </a:lnTo>
                  <a:lnTo>
                    <a:pt x="70" y="201"/>
                  </a:lnTo>
                  <a:lnTo>
                    <a:pt x="55" y="206"/>
                  </a:lnTo>
                  <a:lnTo>
                    <a:pt x="41" y="211"/>
                  </a:lnTo>
                  <a:lnTo>
                    <a:pt x="30" y="215"/>
                  </a:lnTo>
                  <a:lnTo>
                    <a:pt x="19" y="221"/>
                  </a:lnTo>
                  <a:lnTo>
                    <a:pt x="11" y="226"/>
                  </a:lnTo>
                  <a:lnTo>
                    <a:pt x="5" y="230"/>
                  </a:lnTo>
                  <a:lnTo>
                    <a:pt x="0" y="238"/>
                  </a:lnTo>
                  <a:lnTo>
                    <a:pt x="1" y="243"/>
                  </a:lnTo>
                  <a:lnTo>
                    <a:pt x="8" y="244"/>
                  </a:lnTo>
                  <a:lnTo>
                    <a:pt x="19" y="243"/>
                  </a:lnTo>
                  <a:lnTo>
                    <a:pt x="34" y="240"/>
                  </a:lnTo>
                  <a:lnTo>
                    <a:pt x="53" y="237"/>
                  </a:lnTo>
                  <a:lnTo>
                    <a:pt x="73" y="234"/>
                  </a:lnTo>
                  <a:lnTo>
                    <a:pt x="95" y="230"/>
                  </a:lnTo>
                  <a:lnTo>
                    <a:pt x="121" y="226"/>
                  </a:lnTo>
                  <a:lnTo>
                    <a:pt x="148" y="216"/>
                  </a:lnTo>
                  <a:lnTo>
                    <a:pt x="177" y="205"/>
                  </a:lnTo>
                  <a:lnTo>
                    <a:pt x="204" y="192"/>
                  </a:lnTo>
                  <a:lnTo>
                    <a:pt x="225" y="178"/>
                  </a:lnTo>
                  <a:lnTo>
                    <a:pt x="240" y="166"/>
                  </a:lnTo>
                  <a:lnTo>
                    <a:pt x="247" y="153"/>
                  </a:lnTo>
                  <a:lnTo>
                    <a:pt x="243" y="144"/>
                  </a:lnTo>
                  <a:lnTo>
                    <a:pt x="236" y="137"/>
                  </a:lnTo>
                  <a:lnTo>
                    <a:pt x="236" y="133"/>
                  </a:lnTo>
                  <a:lnTo>
                    <a:pt x="240" y="133"/>
                  </a:lnTo>
                  <a:lnTo>
                    <a:pt x="251" y="135"/>
                  </a:lnTo>
                  <a:lnTo>
                    <a:pt x="262" y="137"/>
                  </a:lnTo>
                  <a:lnTo>
                    <a:pt x="276" y="138"/>
                  </a:lnTo>
                  <a:lnTo>
                    <a:pt x="290" y="139"/>
                  </a:lnTo>
                  <a:lnTo>
                    <a:pt x="303" y="139"/>
                  </a:lnTo>
                  <a:lnTo>
                    <a:pt x="314" y="135"/>
                  </a:lnTo>
                  <a:lnTo>
                    <a:pt x="326" y="124"/>
                  </a:lnTo>
                  <a:lnTo>
                    <a:pt x="335" y="109"/>
                  </a:lnTo>
                  <a:lnTo>
                    <a:pt x="344" y="91"/>
                  </a:lnTo>
                  <a:lnTo>
                    <a:pt x="351" y="70"/>
                  </a:lnTo>
                  <a:lnTo>
                    <a:pt x="357" y="48"/>
                  </a:lnTo>
                  <a:lnTo>
                    <a:pt x="359" y="28"/>
                  </a:lnTo>
                  <a:lnTo>
                    <a:pt x="359"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9" name="Freeform 112"/>
            <p:cNvSpPr>
              <a:spLocks/>
            </p:cNvSpPr>
            <p:nvPr/>
          </p:nvSpPr>
          <p:spPr bwMode="auto">
            <a:xfrm>
              <a:off x="7112000" y="3870325"/>
              <a:ext cx="334962" cy="71437"/>
            </a:xfrm>
            <a:custGeom>
              <a:avLst/>
              <a:gdLst>
                <a:gd name="T0" fmla="*/ 0 w 423"/>
                <a:gd name="T1" fmla="*/ 31 h 88"/>
                <a:gd name="T2" fmla="*/ 4 w 423"/>
                <a:gd name="T3" fmla="*/ 33 h 88"/>
                <a:gd name="T4" fmla="*/ 13 w 423"/>
                <a:gd name="T5" fmla="*/ 38 h 88"/>
                <a:gd name="T6" fmla="*/ 27 w 423"/>
                <a:gd name="T7" fmla="*/ 44 h 88"/>
                <a:gd name="T8" fmla="*/ 45 w 423"/>
                <a:gd name="T9" fmla="*/ 53 h 88"/>
                <a:gd name="T10" fmla="*/ 66 w 423"/>
                <a:gd name="T11" fmla="*/ 62 h 88"/>
                <a:gd name="T12" fmla="*/ 88 w 423"/>
                <a:gd name="T13" fmla="*/ 70 h 88"/>
                <a:gd name="T14" fmla="*/ 111 w 423"/>
                <a:gd name="T15" fmla="*/ 77 h 88"/>
                <a:gd name="T16" fmla="*/ 133 w 423"/>
                <a:gd name="T17" fmla="*/ 82 h 88"/>
                <a:gd name="T18" fmla="*/ 145 w 423"/>
                <a:gd name="T19" fmla="*/ 85 h 88"/>
                <a:gd name="T20" fmla="*/ 158 w 423"/>
                <a:gd name="T21" fmla="*/ 86 h 88"/>
                <a:gd name="T22" fmla="*/ 171 w 423"/>
                <a:gd name="T23" fmla="*/ 87 h 88"/>
                <a:gd name="T24" fmla="*/ 183 w 423"/>
                <a:gd name="T25" fmla="*/ 88 h 88"/>
                <a:gd name="T26" fmla="*/ 196 w 423"/>
                <a:gd name="T27" fmla="*/ 88 h 88"/>
                <a:gd name="T28" fmla="*/ 209 w 423"/>
                <a:gd name="T29" fmla="*/ 87 h 88"/>
                <a:gd name="T30" fmla="*/ 221 w 423"/>
                <a:gd name="T31" fmla="*/ 87 h 88"/>
                <a:gd name="T32" fmla="*/ 234 w 423"/>
                <a:gd name="T33" fmla="*/ 85 h 88"/>
                <a:gd name="T34" fmla="*/ 246 w 423"/>
                <a:gd name="T35" fmla="*/ 84 h 88"/>
                <a:gd name="T36" fmla="*/ 258 w 423"/>
                <a:gd name="T37" fmla="*/ 81 h 88"/>
                <a:gd name="T38" fmla="*/ 271 w 423"/>
                <a:gd name="T39" fmla="*/ 79 h 88"/>
                <a:gd name="T40" fmla="*/ 284 w 423"/>
                <a:gd name="T41" fmla="*/ 77 h 88"/>
                <a:gd name="T42" fmla="*/ 295 w 423"/>
                <a:gd name="T43" fmla="*/ 73 h 88"/>
                <a:gd name="T44" fmla="*/ 308 w 423"/>
                <a:gd name="T45" fmla="*/ 71 h 88"/>
                <a:gd name="T46" fmla="*/ 319 w 423"/>
                <a:gd name="T47" fmla="*/ 68 h 88"/>
                <a:gd name="T48" fmla="*/ 332 w 423"/>
                <a:gd name="T49" fmla="*/ 64 h 88"/>
                <a:gd name="T50" fmla="*/ 360 w 423"/>
                <a:gd name="T51" fmla="*/ 56 h 88"/>
                <a:gd name="T52" fmla="*/ 382 w 423"/>
                <a:gd name="T53" fmla="*/ 49 h 88"/>
                <a:gd name="T54" fmla="*/ 398 w 423"/>
                <a:gd name="T55" fmla="*/ 44 h 88"/>
                <a:gd name="T56" fmla="*/ 409 w 423"/>
                <a:gd name="T57" fmla="*/ 40 h 88"/>
                <a:gd name="T58" fmla="*/ 416 w 423"/>
                <a:gd name="T59" fmla="*/ 38 h 88"/>
                <a:gd name="T60" fmla="*/ 421 w 423"/>
                <a:gd name="T61" fmla="*/ 35 h 88"/>
                <a:gd name="T62" fmla="*/ 423 w 423"/>
                <a:gd name="T63" fmla="*/ 34 h 88"/>
                <a:gd name="T64" fmla="*/ 423 w 423"/>
                <a:gd name="T65" fmla="*/ 34 h 88"/>
                <a:gd name="T66" fmla="*/ 421 w 423"/>
                <a:gd name="T67" fmla="*/ 34 h 88"/>
                <a:gd name="T68" fmla="*/ 413 w 423"/>
                <a:gd name="T69" fmla="*/ 32 h 88"/>
                <a:gd name="T70" fmla="*/ 401 w 423"/>
                <a:gd name="T71" fmla="*/ 30 h 88"/>
                <a:gd name="T72" fmla="*/ 389 w 423"/>
                <a:gd name="T73" fmla="*/ 25 h 88"/>
                <a:gd name="T74" fmla="*/ 375 w 423"/>
                <a:gd name="T75" fmla="*/ 20 h 88"/>
                <a:gd name="T76" fmla="*/ 361 w 423"/>
                <a:gd name="T77" fmla="*/ 15 h 88"/>
                <a:gd name="T78" fmla="*/ 349 w 423"/>
                <a:gd name="T79" fmla="*/ 8 h 88"/>
                <a:gd name="T80" fmla="*/ 340 w 423"/>
                <a:gd name="T81" fmla="*/ 0 h 88"/>
                <a:gd name="T82" fmla="*/ 339 w 423"/>
                <a:gd name="T83" fmla="*/ 1 h 88"/>
                <a:gd name="T84" fmla="*/ 336 w 423"/>
                <a:gd name="T85" fmla="*/ 4 h 88"/>
                <a:gd name="T86" fmla="*/ 330 w 423"/>
                <a:gd name="T87" fmla="*/ 10 h 88"/>
                <a:gd name="T88" fmla="*/ 322 w 423"/>
                <a:gd name="T89" fmla="*/ 17 h 88"/>
                <a:gd name="T90" fmla="*/ 310 w 423"/>
                <a:gd name="T91" fmla="*/ 24 h 88"/>
                <a:gd name="T92" fmla="*/ 297 w 423"/>
                <a:gd name="T93" fmla="*/ 32 h 88"/>
                <a:gd name="T94" fmla="*/ 281 w 423"/>
                <a:gd name="T95" fmla="*/ 40 h 88"/>
                <a:gd name="T96" fmla="*/ 262 w 423"/>
                <a:gd name="T97" fmla="*/ 48 h 88"/>
                <a:gd name="T98" fmla="*/ 240 w 423"/>
                <a:gd name="T99" fmla="*/ 54 h 88"/>
                <a:gd name="T100" fmla="*/ 216 w 423"/>
                <a:gd name="T101" fmla="*/ 58 h 88"/>
                <a:gd name="T102" fmla="*/ 188 w 423"/>
                <a:gd name="T103" fmla="*/ 62 h 88"/>
                <a:gd name="T104" fmla="*/ 157 w 423"/>
                <a:gd name="T105" fmla="*/ 62 h 88"/>
                <a:gd name="T106" fmla="*/ 122 w 423"/>
                <a:gd name="T107" fmla="*/ 59 h 88"/>
                <a:gd name="T108" fmla="*/ 85 w 423"/>
                <a:gd name="T109" fmla="*/ 54 h 88"/>
                <a:gd name="T110" fmla="*/ 44 w 423"/>
                <a:gd name="T111" fmla="*/ 44 h 88"/>
                <a:gd name="T112" fmla="*/ 0 w 423"/>
                <a:gd name="T113" fmla="*/ 31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3" h="88">
                  <a:moveTo>
                    <a:pt x="0" y="31"/>
                  </a:moveTo>
                  <a:lnTo>
                    <a:pt x="4" y="33"/>
                  </a:lnTo>
                  <a:lnTo>
                    <a:pt x="13" y="38"/>
                  </a:lnTo>
                  <a:lnTo>
                    <a:pt x="27" y="44"/>
                  </a:lnTo>
                  <a:lnTo>
                    <a:pt x="45" y="53"/>
                  </a:lnTo>
                  <a:lnTo>
                    <a:pt x="66" y="62"/>
                  </a:lnTo>
                  <a:lnTo>
                    <a:pt x="88" y="70"/>
                  </a:lnTo>
                  <a:lnTo>
                    <a:pt x="111" y="77"/>
                  </a:lnTo>
                  <a:lnTo>
                    <a:pt x="133" y="82"/>
                  </a:lnTo>
                  <a:lnTo>
                    <a:pt x="145" y="85"/>
                  </a:lnTo>
                  <a:lnTo>
                    <a:pt x="158" y="86"/>
                  </a:lnTo>
                  <a:lnTo>
                    <a:pt x="171" y="87"/>
                  </a:lnTo>
                  <a:lnTo>
                    <a:pt x="183" y="88"/>
                  </a:lnTo>
                  <a:lnTo>
                    <a:pt x="196" y="88"/>
                  </a:lnTo>
                  <a:lnTo>
                    <a:pt x="209" y="87"/>
                  </a:lnTo>
                  <a:lnTo>
                    <a:pt x="221" y="87"/>
                  </a:lnTo>
                  <a:lnTo>
                    <a:pt x="234" y="85"/>
                  </a:lnTo>
                  <a:lnTo>
                    <a:pt x="246" y="84"/>
                  </a:lnTo>
                  <a:lnTo>
                    <a:pt x="258" y="81"/>
                  </a:lnTo>
                  <a:lnTo>
                    <a:pt x="271" y="79"/>
                  </a:lnTo>
                  <a:lnTo>
                    <a:pt x="284" y="77"/>
                  </a:lnTo>
                  <a:lnTo>
                    <a:pt x="295" y="73"/>
                  </a:lnTo>
                  <a:lnTo>
                    <a:pt x="308" y="71"/>
                  </a:lnTo>
                  <a:lnTo>
                    <a:pt x="319" y="68"/>
                  </a:lnTo>
                  <a:lnTo>
                    <a:pt x="332" y="64"/>
                  </a:lnTo>
                  <a:lnTo>
                    <a:pt x="360" y="56"/>
                  </a:lnTo>
                  <a:lnTo>
                    <a:pt x="382" y="49"/>
                  </a:lnTo>
                  <a:lnTo>
                    <a:pt x="398" y="44"/>
                  </a:lnTo>
                  <a:lnTo>
                    <a:pt x="409" y="40"/>
                  </a:lnTo>
                  <a:lnTo>
                    <a:pt x="416" y="38"/>
                  </a:lnTo>
                  <a:lnTo>
                    <a:pt x="421" y="35"/>
                  </a:lnTo>
                  <a:lnTo>
                    <a:pt x="423" y="34"/>
                  </a:lnTo>
                  <a:lnTo>
                    <a:pt x="423" y="34"/>
                  </a:lnTo>
                  <a:lnTo>
                    <a:pt x="421" y="34"/>
                  </a:lnTo>
                  <a:lnTo>
                    <a:pt x="413" y="32"/>
                  </a:lnTo>
                  <a:lnTo>
                    <a:pt x="401" y="30"/>
                  </a:lnTo>
                  <a:lnTo>
                    <a:pt x="389" y="25"/>
                  </a:lnTo>
                  <a:lnTo>
                    <a:pt x="375" y="20"/>
                  </a:lnTo>
                  <a:lnTo>
                    <a:pt x="361" y="15"/>
                  </a:lnTo>
                  <a:lnTo>
                    <a:pt x="349" y="8"/>
                  </a:lnTo>
                  <a:lnTo>
                    <a:pt x="340" y="0"/>
                  </a:lnTo>
                  <a:lnTo>
                    <a:pt x="339" y="1"/>
                  </a:lnTo>
                  <a:lnTo>
                    <a:pt x="336" y="4"/>
                  </a:lnTo>
                  <a:lnTo>
                    <a:pt x="330" y="10"/>
                  </a:lnTo>
                  <a:lnTo>
                    <a:pt x="322" y="17"/>
                  </a:lnTo>
                  <a:lnTo>
                    <a:pt x="310" y="24"/>
                  </a:lnTo>
                  <a:lnTo>
                    <a:pt x="297" y="32"/>
                  </a:lnTo>
                  <a:lnTo>
                    <a:pt x="281" y="40"/>
                  </a:lnTo>
                  <a:lnTo>
                    <a:pt x="262" y="48"/>
                  </a:lnTo>
                  <a:lnTo>
                    <a:pt x="240" y="54"/>
                  </a:lnTo>
                  <a:lnTo>
                    <a:pt x="216" y="58"/>
                  </a:lnTo>
                  <a:lnTo>
                    <a:pt x="188" y="62"/>
                  </a:lnTo>
                  <a:lnTo>
                    <a:pt x="157" y="62"/>
                  </a:lnTo>
                  <a:lnTo>
                    <a:pt x="122" y="59"/>
                  </a:lnTo>
                  <a:lnTo>
                    <a:pt x="85" y="54"/>
                  </a:lnTo>
                  <a:lnTo>
                    <a:pt x="44" y="44"/>
                  </a:lnTo>
                  <a:lnTo>
                    <a:pt x="0" y="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0" name="Freeform 113"/>
            <p:cNvSpPr>
              <a:spLocks/>
            </p:cNvSpPr>
            <p:nvPr/>
          </p:nvSpPr>
          <p:spPr bwMode="auto">
            <a:xfrm>
              <a:off x="7308850" y="3492500"/>
              <a:ext cx="169862" cy="376237"/>
            </a:xfrm>
            <a:custGeom>
              <a:avLst/>
              <a:gdLst>
                <a:gd name="T0" fmla="*/ 196 w 214"/>
                <a:gd name="T1" fmla="*/ 473 h 473"/>
                <a:gd name="T2" fmla="*/ 198 w 214"/>
                <a:gd name="T3" fmla="*/ 467 h 473"/>
                <a:gd name="T4" fmla="*/ 204 w 214"/>
                <a:gd name="T5" fmla="*/ 452 h 473"/>
                <a:gd name="T6" fmla="*/ 210 w 214"/>
                <a:gd name="T7" fmla="*/ 429 h 473"/>
                <a:gd name="T8" fmla="*/ 214 w 214"/>
                <a:gd name="T9" fmla="*/ 401 h 473"/>
                <a:gd name="T10" fmla="*/ 214 w 214"/>
                <a:gd name="T11" fmla="*/ 366 h 473"/>
                <a:gd name="T12" fmla="*/ 207 w 214"/>
                <a:gd name="T13" fmla="*/ 327 h 473"/>
                <a:gd name="T14" fmla="*/ 191 w 214"/>
                <a:gd name="T15" fmla="*/ 287 h 473"/>
                <a:gd name="T16" fmla="*/ 163 w 214"/>
                <a:gd name="T17" fmla="*/ 246 h 473"/>
                <a:gd name="T18" fmla="*/ 137 w 214"/>
                <a:gd name="T19" fmla="*/ 215 h 473"/>
                <a:gd name="T20" fmla="*/ 118 w 214"/>
                <a:gd name="T21" fmla="*/ 185 h 473"/>
                <a:gd name="T22" fmla="*/ 104 w 214"/>
                <a:gd name="T23" fmla="*/ 158 h 473"/>
                <a:gd name="T24" fmla="*/ 95 w 214"/>
                <a:gd name="T25" fmla="*/ 132 h 473"/>
                <a:gd name="T26" fmla="*/ 91 w 214"/>
                <a:gd name="T27" fmla="*/ 108 h 473"/>
                <a:gd name="T28" fmla="*/ 93 w 214"/>
                <a:gd name="T29" fmla="*/ 86 h 473"/>
                <a:gd name="T30" fmla="*/ 99 w 214"/>
                <a:gd name="T31" fmla="*/ 68 h 473"/>
                <a:gd name="T32" fmla="*/ 110 w 214"/>
                <a:gd name="T33" fmla="*/ 51 h 473"/>
                <a:gd name="T34" fmla="*/ 0 w 214"/>
                <a:gd name="T35" fmla="*/ 0 h 473"/>
                <a:gd name="T36" fmla="*/ 4 w 214"/>
                <a:gd name="T37" fmla="*/ 9 h 473"/>
                <a:gd name="T38" fmla="*/ 12 w 214"/>
                <a:gd name="T39" fmla="*/ 32 h 473"/>
                <a:gd name="T40" fmla="*/ 25 w 214"/>
                <a:gd name="T41" fmla="*/ 68 h 473"/>
                <a:gd name="T42" fmla="*/ 43 w 214"/>
                <a:gd name="T43" fmla="*/ 111 h 473"/>
                <a:gd name="T44" fmla="*/ 62 w 214"/>
                <a:gd name="T45" fmla="*/ 157 h 473"/>
                <a:gd name="T46" fmla="*/ 84 w 214"/>
                <a:gd name="T47" fmla="*/ 201 h 473"/>
                <a:gd name="T48" fmla="*/ 108 w 214"/>
                <a:gd name="T49" fmla="*/ 244 h 473"/>
                <a:gd name="T50" fmla="*/ 133 w 214"/>
                <a:gd name="T51" fmla="*/ 277 h 473"/>
                <a:gd name="T52" fmla="*/ 153 w 214"/>
                <a:gd name="T53" fmla="*/ 304 h 473"/>
                <a:gd name="T54" fmla="*/ 171 w 214"/>
                <a:gd name="T55" fmla="*/ 327 h 473"/>
                <a:gd name="T56" fmla="*/ 182 w 214"/>
                <a:gd name="T57" fmla="*/ 350 h 473"/>
                <a:gd name="T58" fmla="*/ 191 w 214"/>
                <a:gd name="T59" fmla="*/ 371 h 473"/>
                <a:gd name="T60" fmla="*/ 196 w 214"/>
                <a:gd name="T61" fmla="*/ 393 h 473"/>
                <a:gd name="T62" fmla="*/ 198 w 214"/>
                <a:gd name="T63" fmla="*/ 417 h 473"/>
                <a:gd name="T64" fmla="*/ 198 w 214"/>
                <a:gd name="T65" fmla="*/ 443 h 473"/>
                <a:gd name="T66" fmla="*/ 196 w 214"/>
                <a:gd name="T67" fmla="*/ 473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4" h="473">
                  <a:moveTo>
                    <a:pt x="196" y="473"/>
                  </a:moveTo>
                  <a:lnTo>
                    <a:pt x="198" y="467"/>
                  </a:lnTo>
                  <a:lnTo>
                    <a:pt x="204" y="452"/>
                  </a:lnTo>
                  <a:lnTo>
                    <a:pt x="210" y="429"/>
                  </a:lnTo>
                  <a:lnTo>
                    <a:pt x="214" y="401"/>
                  </a:lnTo>
                  <a:lnTo>
                    <a:pt x="214" y="366"/>
                  </a:lnTo>
                  <a:lnTo>
                    <a:pt x="207" y="327"/>
                  </a:lnTo>
                  <a:lnTo>
                    <a:pt x="191" y="287"/>
                  </a:lnTo>
                  <a:lnTo>
                    <a:pt x="163" y="246"/>
                  </a:lnTo>
                  <a:lnTo>
                    <a:pt x="137" y="215"/>
                  </a:lnTo>
                  <a:lnTo>
                    <a:pt x="118" y="185"/>
                  </a:lnTo>
                  <a:lnTo>
                    <a:pt x="104" y="158"/>
                  </a:lnTo>
                  <a:lnTo>
                    <a:pt x="95" y="132"/>
                  </a:lnTo>
                  <a:lnTo>
                    <a:pt x="91" y="108"/>
                  </a:lnTo>
                  <a:lnTo>
                    <a:pt x="93" y="86"/>
                  </a:lnTo>
                  <a:lnTo>
                    <a:pt x="99" y="68"/>
                  </a:lnTo>
                  <a:lnTo>
                    <a:pt x="110" y="51"/>
                  </a:lnTo>
                  <a:lnTo>
                    <a:pt x="0" y="0"/>
                  </a:lnTo>
                  <a:lnTo>
                    <a:pt x="4" y="9"/>
                  </a:lnTo>
                  <a:lnTo>
                    <a:pt x="12" y="32"/>
                  </a:lnTo>
                  <a:lnTo>
                    <a:pt x="25" y="68"/>
                  </a:lnTo>
                  <a:lnTo>
                    <a:pt x="43" y="111"/>
                  </a:lnTo>
                  <a:lnTo>
                    <a:pt x="62" y="157"/>
                  </a:lnTo>
                  <a:lnTo>
                    <a:pt x="84" y="201"/>
                  </a:lnTo>
                  <a:lnTo>
                    <a:pt x="108" y="244"/>
                  </a:lnTo>
                  <a:lnTo>
                    <a:pt x="133" y="277"/>
                  </a:lnTo>
                  <a:lnTo>
                    <a:pt x="153" y="304"/>
                  </a:lnTo>
                  <a:lnTo>
                    <a:pt x="171" y="327"/>
                  </a:lnTo>
                  <a:lnTo>
                    <a:pt x="182" y="350"/>
                  </a:lnTo>
                  <a:lnTo>
                    <a:pt x="191" y="371"/>
                  </a:lnTo>
                  <a:lnTo>
                    <a:pt x="196" y="393"/>
                  </a:lnTo>
                  <a:lnTo>
                    <a:pt x="198" y="417"/>
                  </a:lnTo>
                  <a:lnTo>
                    <a:pt x="198" y="443"/>
                  </a:lnTo>
                  <a:lnTo>
                    <a:pt x="196" y="4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1" name="Freeform 114"/>
            <p:cNvSpPr>
              <a:spLocks/>
            </p:cNvSpPr>
            <p:nvPr/>
          </p:nvSpPr>
          <p:spPr bwMode="auto">
            <a:xfrm>
              <a:off x="7581900" y="3517900"/>
              <a:ext cx="463550" cy="407987"/>
            </a:xfrm>
            <a:custGeom>
              <a:avLst/>
              <a:gdLst>
                <a:gd name="T0" fmla="*/ 582 w 586"/>
                <a:gd name="T1" fmla="*/ 1 h 515"/>
                <a:gd name="T2" fmla="*/ 555 w 586"/>
                <a:gd name="T3" fmla="*/ 12 h 515"/>
                <a:gd name="T4" fmla="*/ 505 w 586"/>
                <a:gd name="T5" fmla="*/ 31 h 515"/>
                <a:gd name="T6" fmla="*/ 439 w 586"/>
                <a:gd name="T7" fmla="*/ 60 h 515"/>
                <a:gd name="T8" fmla="*/ 365 w 586"/>
                <a:gd name="T9" fmla="*/ 96 h 515"/>
                <a:gd name="T10" fmla="*/ 285 w 586"/>
                <a:gd name="T11" fmla="*/ 139 h 515"/>
                <a:gd name="T12" fmla="*/ 208 w 586"/>
                <a:gd name="T13" fmla="*/ 189 h 515"/>
                <a:gd name="T14" fmla="*/ 138 w 586"/>
                <a:gd name="T15" fmla="*/ 244 h 515"/>
                <a:gd name="T16" fmla="*/ 87 w 586"/>
                <a:gd name="T17" fmla="*/ 298 h 515"/>
                <a:gd name="T18" fmla="*/ 64 w 586"/>
                <a:gd name="T19" fmla="*/ 344 h 515"/>
                <a:gd name="T20" fmla="*/ 60 w 586"/>
                <a:gd name="T21" fmla="*/ 383 h 515"/>
                <a:gd name="T22" fmla="*/ 73 w 586"/>
                <a:gd name="T23" fmla="*/ 417 h 515"/>
                <a:gd name="T24" fmla="*/ 97 w 586"/>
                <a:gd name="T25" fmla="*/ 443 h 515"/>
                <a:gd name="T26" fmla="*/ 131 w 586"/>
                <a:gd name="T27" fmla="*/ 464 h 515"/>
                <a:gd name="T28" fmla="*/ 169 w 586"/>
                <a:gd name="T29" fmla="*/ 476 h 515"/>
                <a:gd name="T30" fmla="*/ 208 w 586"/>
                <a:gd name="T31" fmla="*/ 481 h 515"/>
                <a:gd name="T32" fmla="*/ 223 w 586"/>
                <a:gd name="T33" fmla="*/ 481 h 515"/>
                <a:gd name="T34" fmla="*/ 202 w 586"/>
                <a:gd name="T35" fmla="*/ 492 h 515"/>
                <a:gd name="T36" fmla="*/ 168 w 586"/>
                <a:gd name="T37" fmla="*/ 505 h 515"/>
                <a:gd name="T38" fmla="*/ 124 w 586"/>
                <a:gd name="T39" fmla="*/ 515 h 515"/>
                <a:gd name="T40" fmla="*/ 98 w 586"/>
                <a:gd name="T41" fmla="*/ 514 h 515"/>
                <a:gd name="T42" fmla="*/ 82 w 586"/>
                <a:gd name="T43" fmla="*/ 504 h 515"/>
                <a:gd name="T44" fmla="*/ 57 w 586"/>
                <a:gd name="T45" fmla="*/ 485 h 515"/>
                <a:gd name="T46" fmla="*/ 30 w 586"/>
                <a:gd name="T47" fmla="*/ 457 h 515"/>
                <a:gd name="T48" fmla="*/ 10 w 586"/>
                <a:gd name="T49" fmla="*/ 421 h 515"/>
                <a:gd name="T50" fmla="*/ 0 w 586"/>
                <a:gd name="T51" fmla="*/ 377 h 515"/>
                <a:gd name="T52" fmla="*/ 13 w 586"/>
                <a:gd name="T53" fmla="*/ 325 h 515"/>
                <a:gd name="T54" fmla="*/ 52 w 586"/>
                <a:gd name="T55" fmla="*/ 267 h 515"/>
                <a:gd name="T56" fmla="*/ 124 w 586"/>
                <a:gd name="T57" fmla="*/ 203 h 515"/>
                <a:gd name="T58" fmla="*/ 206 w 586"/>
                <a:gd name="T59" fmla="*/ 147 h 515"/>
                <a:gd name="T60" fmla="*/ 290 w 586"/>
                <a:gd name="T61" fmla="*/ 103 h 515"/>
                <a:gd name="T62" fmla="*/ 371 w 586"/>
                <a:gd name="T63" fmla="*/ 66 h 515"/>
                <a:gd name="T64" fmla="*/ 446 w 586"/>
                <a:gd name="T65" fmla="*/ 39 h 515"/>
                <a:gd name="T66" fmla="*/ 510 w 586"/>
                <a:gd name="T67" fmla="*/ 19 h 515"/>
                <a:gd name="T68" fmla="*/ 557 w 586"/>
                <a:gd name="T69" fmla="*/ 7 h 515"/>
                <a:gd name="T70" fmla="*/ 582 w 586"/>
                <a:gd name="T71" fmla="*/ 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6" h="515">
                  <a:moveTo>
                    <a:pt x="586" y="0"/>
                  </a:moveTo>
                  <a:lnTo>
                    <a:pt x="582" y="1"/>
                  </a:lnTo>
                  <a:lnTo>
                    <a:pt x="572" y="6"/>
                  </a:lnTo>
                  <a:lnTo>
                    <a:pt x="555" y="12"/>
                  </a:lnTo>
                  <a:lnTo>
                    <a:pt x="532" y="21"/>
                  </a:lnTo>
                  <a:lnTo>
                    <a:pt x="505" y="31"/>
                  </a:lnTo>
                  <a:lnTo>
                    <a:pt x="474" y="45"/>
                  </a:lnTo>
                  <a:lnTo>
                    <a:pt x="439" y="60"/>
                  </a:lnTo>
                  <a:lnTo>
                    <a:pt x="403" y="77"/>
                  </a:lnTo>
                  <a:lnTo>
                    <a:pt x="365" y="96"/>
                  </a:lnTo>
                  <a:lnTo>
                    <a:pt x="324" y="118"/>
                  </a:lnTo>
                  <a:lnTo>
                    <a:pt x="285" y="139"/>
                  </a:lnTo>
                  <a:lnTo>
                    <a:pt x="246" y="164"/>
                  </a:lnTo>
                  <a:lnTo>
                    <a:pt x="208" y="189"/>
                  </a:lnTo>
                  <a:lnTo>
                    <a:pt x="171" y="217"/>
                  </a:lnTo>
                  <a:lnTo>
                    <a:pt x="138" y="244"/>
                  </a:lnTo>
                  <a:lnTo>
                    <a:pt x="108" y="274"/>
                  </a:lnTo>
                  <a:lnTo>
                    <a:pt x="87" y="298"/>
                  </a:lnTo>
                  <a:lnTo>
                    <a:pt x="73" y="322"/>
                  </a:lnTo>
                  <a:lnTo>
                    <a:pt x="64" y="344"/>
                  </a:lnTo>
                  <a:lnTo>
                    <a:pt x="60" y="364"/>
                  </a:lnTo>
                  <a:lnTo>
                    <a:pt x="60" y="383"/>
                  </a:lnTo>
                  <a:lnTo>
                    <a:pt x="65" y="401"/>
                  </a:lnTo>
                  <a:lnTo>
                    <a:pt x="73" y="417"/>
                  </a:lnTo>
                  <a:lnTo>
                    <a:pt x="85" y="431"/>
                  </a:lnTo>
                  <a:lnTo>
                    <a:pt x="97" y="443"/>
                  </a:lnTo>
                  <a:lnTo>
                    <a:pt x="113" y="455"/>
                  </a:lnTo>
                  <a:lnTo>
                    <a:pt x="131" y="464"/>
                  </a:lnTo>
                  <a:lnTo>
                    <a:pt x="149" y="471"/>
                  </a:lnTo>
                  <a:lnTo>
                    <a:pt x="169" y="476"/>
                  </a:lnTo>
                  <a:lnTo>
                    <a:pt x="188" y="479"/>
                  </a:lnTo>
                  <a:lnTo>
                    <a:pt x="208" y="481"/>
                  </a:lnTo>
                  <a:lnTo>
                    <a:pt x="226" y="480"/>
                  </a:lnTo>
                  <a:lnTo>
                    <a:pt x="223" y="481"/>
                  </a:lnTo>
                  <a:lnTo>
                    <a:pt x="215" y="486"/>
                  </a:lnTo>
                  <a:lnTo>
                    <a:pt x="202" y="492"/>
                  </a:lnTo>
                  <a:lnTo>
                    <a:pt x="186" y="499"/>
                  </a:lnTo>
                  <a:lnTo>
                    <a:pt x="168" y="505"/>
                  </a:lnTo>
                  <a:lnTo>
                    <a:pt x="146" y="511"/>
                  </a:lnTo>
                  <a:lnTo>
                    <a:pt x="124" y="515"/>
                  </a:lnTo>
                  <a:lnTo>
                    <a:pt x="101" y="515"/>
                  </a:lnTo>
                  <a:lnTo>
                    <a:pt x="98" y="514"/>
                  </a:lnTo>
                  <a:lnTo>
                    <a:pt x="91" y="510"/>
                  </a:lnTo>
                  <a:lnTo>
                    <a:pt x="82" y="504"/>
                  </a:lnTo>
                  <a:lnTo>
                    <a:pt x="71" y="495"/>
                  </a:lnTo>
                  <a:lnTo>
                    <a:pt x="57" y="485"/>
                  </a:lnTo>
                  <a:lnTo>
                    <a:pt x="43" y="472"/>
                  </a:lnTo>
                  <a:lnTo>
                    <a:pt x="30" y="457"/>
                  </a:lnTo>
                  <a:lnTo>
                    <a:pt x="19" y="440"/>
                  </a:lnTo>
                  <a:lnTo>
                    <a:pt x="10" y="421"/>
                  </a:lnTo>
                  <a:lnTo>
                    <a:pt x="3" y="400"/>
                  </a:lnTo>
                  <a:lnTo>
                    <a:pt x="0" y="377"/>
                  </a:lnTo>
                  <a:lnTo>
                    <a:pt x="4" y="352"/>
                  </a:lnTo>
                  <a:lnTo>
                    <a:pt x="13" y="325"/>
                  </a:lnTo>
                  <a:lnTo>
                    <a:pt x="29" y="297"/>
                  </a:lnTo>
                  <a:lnTo>
                    <a:pt x="52" y="267"/>
                  </a:lnTo>
                  <a:lnTo>
                    <a:pt x="85" y="235"/>
                  </a:lnTo>
                  <a:lnTo>
                    <a:pt x="124" y="203"/>
                  </a:lnTo>
                  <a:lnTo>
                    <a:pt x="164" y="174"/>
                  </a:lnTo>
                  <a:lnTo>
                    <a:pt x="206" y="147"/>
                  </a:lnTo>
                  <a:lnTo>
                    <a:pt x="247" y="124"/>
                  </a:lnTo>
                  <a:lnTo>
                    <a:pt x="290" y="103"/>
                  </a:lnTo>
                  <a:lnTo>
                    <a:pt x="331" y="83"/>
                  </a:lnTo>
                  <a:lnTo>
                    <a:pt x="371" y="66"/>
                  </a:lnTo>
                  <a:lnTo>
                    <a:pt x="411" y="52"/>
                  </a:lnTo>
                  <a:lnTo>
                    <a:pt x="446" y="39"/>
                  </a:lnTo>
                  <a:lnTo>
                    <a:pt x="480" y="28"/>
                  </a:lnTo>
                  <a:lnTo>
                    <a:pt x="510" y="19"/>
                  </a:lnTo>
                  <a:lnTo>
                    <a:pt x="536" y="12"/>
                  </a:lnTo>
                  <a:lnTo>
                    <a:pt x="557" y="7"/>
                  </a:lnTo>
                  <a:lnTo>
                    <a:pt x="572" y="2"/>
                  </a:lnTo>
                  <a:lnTo>
                    <a:pt x="582" y="1"/>
                  </a:lnTo>
                  <a:lnTo>
                    <a:pt x="58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2" name="Freeform 115"/>
            <p:cNvSpPr>
              <a:spLocks/>
            </p:cNvSpPr>
            <p:nvPr/>
          </p:nvSpPr>
          <p:spPr bwMode="auto">
            <a:xfrm>
              <a:off x="7372350" y="3581400"/>
              <a:ext cx="311150" cy="144462"/>
            </a:xfrm>
            <a:custGeom>
              <a:avLst/>
              <a:gdLst>
                <a:gd name="T0" fmla="*/ 0 w 390"/>
                <a:gd name="T1" fmla="*/ 0 h 182"/>
                <a:gd name="T2" fmla="*/ 1 w 390"/>
                <a:gd name="T3" fmla="*/ 1 h 182"/>
                <a:gd name="T4" fmla="*/ 4 w 390"/>
                <a:gd name="T5" fmla="*/ 6 h 182"/>
                <a:gd name="T6" fmla="*/ 10 w 390"/>
                <a:gd name="T7" fmla="*/ 13 h 182"/>
                <a:gd name="T8" fmla="*/ 18 w 390"/>
                <a:gd name="T9" fmla="*/ 22 h 182"/>
                <a:gd name="T10" fmla="*/ 29 w 390"/>
                <a:gd name="T11" fmla="*/ 32 h 182"/>
                <a:gd name="T12" fmla="*/ 42 w 390"/>
                <a:gd name="T13" fmla="*/ 44 h 182"/>
                <a:gd name="T14" fmla="*/ 59 w 390"/>
                <a:gd name="T15" fmla="*/ 56 h 182"/>
                <a:gd name="T16" fmla="*/ 78 w 390"/>
                <a:gd name="T17" fmla="*/ 70 h 182"/>
                <a:gd name="T18" fmla="*/ 101 w 390"/>
                <a:gd name="T19" fmla="*/ 84 h 182"/>
                <a:gd name="T20" fmla="*/ 128 w 390"/>
                <a:gd name="T21" fmla="*/ 98 h 182"/>
                <a:gd name="T22" fmla="*/ 156 w 390"/>
                <a:gd name="T23" fmla="*/ 112 h 182"/>
                <a:gd name="T24" fmla="*/ 190 w 390"/>
                <a:gd name="T25" fmla="*/ 124 h 182"/>
                <a:gd name="T26" fmla="*/ 227 w 390"/>
                <a:gd name="T27" fmla="*/ 137 h 182"/>
                <a:gd name="T28" fmla="*/ 267 w 390"/>
                <a:gd name="T29" fmla="*/ 147 h 182"/>
                <a:gd name="T30" fmla="*/ 312 w 390"/>
                <a:gd name="T31" fmla="*/ 155 h 182"/>
                <a:gd name="T32" fmla="*/ 360 w 390"/>
                <a:gd name="T33" fmla="*/ 162 h 182"/>
                <a:gd name="T34" fmla="*/ 372 w 390"/>
                <a:gd name="T35" fmla="*/ 164 h 182"/>
                <a:gd name="T36" fmla="*/ 382 w 390"/>
                <a:gd name="T37" fmla="*/ 167 h 182"/>
                <a:gd name="T38" fmla="*/ 388 w 390"/>
                <a:gd name="T39" fmla="*/ 170 h 182"/>
                <a:gd name="T40" fmla="*/ 390 w 390"/>
                <a:gd name="T41" fmla="*/ 174 h 182"/>
                <a:gd name="T42" fmla="*/ 388 w 390"/>
                <a:gd name="T43" fmla="*/ 177 h 182"/>
                <a:gd name="T44" fmla="*/ 380 w 390"/>
                <a:gd name="T45" fmla="*/ 181 h 182"/>
                <a:gd name="T46" fmla="*/ 366 w 390"/>
                <a:gd name="T47" fmla="*/ 182 h 182"/>
                <a:gd name="T48" fmla="*/ 345 w 390"/>
                <a:gd name="T49" fmla="*/ 182 h 182"/>
                <a:gd name="T50" fmla="*/ 328 w 390"/>
                <a:gd name="T51" fmla="*/ 181 h 182"/>
                <a:gd name="T52" fmla="*/ 310 w 390"/>
                <a:gd name="T53" fmla="*/ 179 h 182"/>
                <a:gd name="T54" fmla="*/ 291 w 390"/>
                <a:gd name="T55" fmla="*/ 178 h 182"/>
                <a:gd name="T56" fmla="*/ 273 w 390"/>
                <a:gd name="T57" fmla="*/ 176 h 182"/>
                <a:gd name="T58" fmla="*/ 253 w 390"/>
                <a:gd name="T59" fmla="*/ 175 h 182"/>
                <a:gd name="T60" fmla="*/ 234 w 390"/>
                <a:gd name="T61" fmla="*/ 173 h 182"/>
                <a:gd name="T62" fmla="*/ 214 w 390"/>
                <a:gd name="T63" fmla="*/ 169 h 182"/>
                <a:gd name="T64" fmla="*/ 193 w 390"/>
                <a:gd name="T65" fmla="*/ 167 h 182"/>
                <a:gd name="T66" fmla="*/ 174 w 390"/>
                <a:gd name="T67" fmla="*/ 163 h 182"/>
                <a:gd name="T68" fmla="*/ 155 w 390"/>
                <a:gd name="T69" fmla="*/ 160 h 182"/>
                <a:gd name="T70" fmla="*/ 136 w 390"/>
                <a:gd name="T71" fmla="*/ 155 h 182"/>
                <a:gd name="T72" fmla="*/ 117 w 390"/>
                <a:gd name="T73" fmla="*/ 151 h 182"/>
                <a:gd name="T74" fmla="*/ 100 w 390"/>
                <a:gd name="T75" fmla="*/ 145 h 182"/>
                <a:gd name="T76" fmla="*/ 83 w 390"/>
                <a:gd name="T77" fmla="*/ 139 h 182"/>
                <a:gd name="T78" fmla="*/ 67 w 390"/>
                <a:gd name="T79" fmla="*/ 133 h 182"/>
                <a:gd name="T80" fmla="*/ 52 w 390"/>
                <a:gd name="T81" fmla="*/ 126 h 182"/>
                <a:gd name="T82" fmla="*/ 49 w 390"/>
                <a:gd name="T83" fmla="*/ 123 h 182"/>
                <a:gd name="T84" fmla="*/ 45 w 390"/>
                <a:gd name="T85" fmla="*/ 114 h 182"/>
                <a:gd name="T86" fmla="*/ 38 w 390"/>
                <a:gd name="T87" fmla="*/ 100 h 182"/>
                <a:gd name="T88" fmla="*/ 29 w 390"/>
                <a:gd name="T89" fmla="*/ 82 h 182"/>
                <a:gd name="T90" fmla="*/ 19 w 390"/>
                <a:gd name="T91" fmla="*/ 62 h 182"/>
                <a:gd name="T92" fmla="*/ 11 w 390"/>
                <a:gd name="T93" fmla="*/ 40 h 182"/>
                <a:gd name="T94" fmla="*/ 4 w 390"/>
                <a:gd name="T95" fmla="*/ 19 h 182"/>
                <a:gd name="T96" fmla="*/ 0 w 390"/>
                <a:gd name="T9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0" h="182">
                  <a:moveTo>
                    <a:pt x="0" y="0"/>
                  </a:moveTo>
                  <a:lnTo>
                    <a:pt x="1" y="1"/>
                  </a:lnTo>
                  <a:lnTo>
                    <a:pt x="4" y="6"/>
                  </a:lnTo>
                  <a:lnTo>
                    <a:pt x="10" y="13"/>
                  </a:lnTo>
                  <a:lnTo>
                    <a:pt x="18" y="22"/>
                  </a:lnTo>
                  <a:lnTo>
                    <a:pt x="29" y="32"/>
                  </a:lnTo>
                  <a:lnTo>
                    <a:pt x="42" y="44"/>
                  </a:lnTo>
                  <a:lnTo>
                    <a:pt x="59" y="56"/>
                  </a:lnTo>
                  <a:lnTo>
                    <a:pt x="78" y="70"/>
                  </a:lnTo>
                  <a:lnTo>
                    <a:pt x="101" y="84"/>
                  </a:lnTo>
                  <a:lnTo>
                    <a:pt x="128" y="98"/>
                  </a:lnTo>
                  <a:lnTo>
                    <a:pt x="156" y="112"/>
                  </a:lnTo>
                  <a:lnTo>
                    <a:pt x="190" y="124"/>
                  </a:lnTo>
                  <a:lnTo>
                    <a:pt x="227" y="137"/>
                  </a:lnTo>
                  <a:lnTo>
                    <a:pt x="267" y="147"/>
                  </a:lnTo>
                  <a:lnTo>
                    <a:pt x="312" y="155"/>
                  </a:lnTo>
                  <a:lnTo>
                    <a:pt x="360" y="162"/>
                  </a:lnTo>
                  <a:lnTo>
                    <a:pt x="372" y="164"/>
                  </a:lnTo>
                  <a:lnTo>
                    <a:pt x="382" y="167"/>
                  </a:lnTo>
                  <a:lnTo>
                    <a:pt x="388" y="170"/>
                  </a:lnTo>
                  <a:lnTo>
                    <a:pt x="390" y="174"/>
                  </a:lnTo>
                  <a:lnTo>
                    <a:pt x="388" y="177"/>
                  </a:lnTo>
                  <a:lnTo>
                    <a:pt x="380" y="181"/>
                  </a:lnTo>
                  <a:lnTo>
                    <a:pt x="366" y="182"/>
                  </a:lnTo>
                  <a:lnTo>
                    <a:pt x="345" y="182"/>
                  </a:lnTo>
                  <a:lnTo>
                    <a:pt x="328" y="181"/>
                  </a:lnTo>
                  <a:lnTo>
                    <a:pt x="310" y="179"/>
                  </a:lnTo>
                  <a:lnTo>
                    <a:pt x="291" y="178"/>
                  </a:lnTo>
                  <a:lnTo>
                    <a:pt x="273" y="176"/>
                  </a:lnTo>
                  <a:lnTo>
                    <a:pt x="253" y="175"/>
                  </a:lnTo>
                  <a:lnTo>
                    <a:pt x="234" y="173"/>
                  </a:lnTo>
                  <a:lnTo>
                    <a:pt x="214" y="169"/>
                  </a:lnTo>
                  <a:lnTo>
                    <a:pt x="193" y="167"/>
                  </a:lnTo>
                  <a:lnTo>
                    <a:pt x="174" y="163"/>
                  </a:lnTo>
                  <a:lnTo>
                    <a:pt x="155" y="160"/>
                  </a:lnTo>
                  <a:lnTo>
                    <a:pt x="136" y="155"/>
                  </a:lnTo>
                  <a:lnTo>
                    <a:pt x="117" y="151"/>
                  </a:lnTo>
                  <a:lnTo>
                    <a:pt x="100" y="145"/>
                  </a:lnTo>
                  <a:lnTo>
                    <a:pt x="83" y="139"/>
                  </a:lnTo>
                  <a:lnTo>
                    <a:pt x="67" y="133"/>
                  </a:lnTo>
                  <a:lnTo>
                    <a:pt x="52" y="126"/>
                  </a:lnTo>
                  <a:lnTo>
                    <a:pt x="49" y="123"/>
                  </a:lnTo>
                  <a:lnTo>
                    <a:pt x="45" y="114"/>
                  </a:lnTo>
                  <a:lnTo>
                    <a:pt x="38" y="100"/>
                  </a:lnTo>
                  <a:lnTo>
                    <a:pt x="29" y="82"/>
                  </a:lnTo>
                  <a:lnTo>
                    <a:pt x="19" y="62"/>
                  </a:lnTo>
                  <a:lnTo>
                    <a:pt x="11" y="40"/>
                  </a:lnTo>
                  <a:lnTo>
                    <a:pt x="4" y="19"/>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3" name="Freeform 116"/>
            <p:cNvSpPr>
              <a:spLocks/>
            </p:cNvSpPr>
            <p:nvPr/>
          </p:nvSpPr>
          <p:spPr bwMode="auto">
            <a:xfrm>
              <a:off x="7340600" y="3943350"/>
              <a:ext cx="401637" cy="88900"/>
            </a:xfrm>
            <a:custGeom>
              <a:avLst/>
              <a:gdLst>
                <a:gd name="T0" fmla="*/ 366 w 505"/>
                <a:gd name="T1" fmla="*/ 0 h 111"/>
                <a:gd name="T2" fmla="*/ 363 w 505"/>
                <a:gd name="T3" fmla="*/ 0 h 111"/>
                <a:gd name="T4" fmla="*/ 356 w 505"/>
                <a:gd name="T5" fmla="*/ 1 h 111"/>
                <a:gd name="T6" fmla="*/ 346 w 505"/>
                <a:gd name="T7" fmla="*/ 3 h 111"/>
                <a:gd name="T8" fmla="*/ 331 w 505"/>
                <a:gd name="T9" fmla="*/ 5 h 111"/>
                <a:gd name="T10" fmla="*/ 313 w 505"/>
                <a:gd name="T11" fmla="*/ 9 h 111"/>
                <a:gd name="T12" fmla="*/ 292 w 505"/>
                <a:gd name="T13" fmla="*/ 13 h 111"/>
                <a:gd name="T14" fmla="*/ 269 w 505"/>
                <a:gd name="T15" fmla="*/ 19 h 111"/>
                <a:gd name="T16" fmla="*/ 244 w 505"/>
                <a:gd name="T17" fmla="*/ 25 h 111"/>
                <a:gd name="T18" fmla="*/ 216 w 505"/>
                <a:gd name="T19" fmla="*/ 32 h 111"/>
                <a:gd name="T20" fmla="*/ 186 w 505"/>
                <a:gd name="T21" fmla="*/ 40 h 111"/>
                <a:gd name="T22" fmla="*/ 156 w 505"/>
                <a:gd name="T23" fmla="*/ 49 h 111"/>
                <a:gd name="T24" fmla="*/ 125 w 505"/>
                <a:gd name="T25" fmla="*/ 60 h 111"/>
                <a:gd name="T26" fmla="*/ 94 w 505"/>
                <a:gd name="T27" fmla="*/ 71 h 111"/>
                <a:gd name="T28" fmla="*/ 63 w 505"/>
                <a:gd name="T29" fmla="*/ 83 h 111"/>
                <a:gd name="T30" fmla="*/ 30 w 505"/>
                <a:gd name="T31" fmla="*/ 96 h 111"/>
                <a:gd name="T32" fmla="*/ 0 w 505"/>
                <a:gd name="T33" fmla="*/ 111 h 111"/>
                <a:gd name="T34" fmla="*/ 3 w 505"/>
                <a:gd name="T35" fmla="*/ 110 h 111"/>
                <a:gd name="T36" fmla="*/ 10 w 505"/>
                <a:gd name="T37" fmla="*/ 108 h 111"/>
                <a:gd name="T38" fmla="*/ 21 w 505"/>
                <a:gd name="T39" fmla="*/ 106 h 111"/>
                <a:gd name="T40" fmla="*/ 36 w 505"/>
                <a:gd name="T41" fmla="*/ 101 h 111"/>
                <a:gd name="T42" fmla="*/ 56 w 505"/>
                <a:gd name="T43" fmla="*/ 95 h 111"/>
                <a:gd name="T44" fmla="*/ 80 w 505"/>
                <a:gd name="T45" fmla="*/ 88 h 111"/>
                <a:gd name="T46" fmla="*/ 108 w 505"/>
                <a:gd name="T47" fmla="*/ 81 h 111"/>
                <a:gd name="T48" fmla="*/ 139 w 505"/>
                <a:gd name="T49" fmla="*/ 75 h 111"/>
                <a:gd name="T50" fmla="*/ 173 w 505"/>
                <a:gd name="T51" fmla="*/ 66 h 111"/>
                <a:gd name="T52" fmla="*/ 211 w 505"/>
                <a:gd name="T53" fmla="*/ 58 h 111"/>
                <a:gd name="T54" fmla="*/ 253 w 505"/>
                <a:gd name="T55" fmla="*/ 49 h 111"/>
                <a:gd name="T56" fmla="*/ 298 w 505"/>
                <a:gd name="T57" fmla="*/ 41 h 111"/>
                <a:gd name="T58" fmla="*/ 346 w 505"/>
                <a:gd name="T59" fmla="*/ 33 h 111"/>
                <a:gd name="T60" fmla="*/ 396 w 505"/>
                <a:gd name="T61" fmla="*/ 25 h 111"/>
                <a:gd name="T62" fmla="*/ 450 w 505"/>
                <a:gd name="T63" fmla="*/ 18 h 111"/>
                <a:gd name="T64" fmla="*/ 505 w 505"/>
                <a:gd name="T65" fmla="*/ 11 h 111"/>
                <a:gd name="T66" fmla="*/ 366 w 505"/>
                <a:gd name="T67"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05" h="111">
                  <a:moveTo>
                    <a:pt x="366" y="0"/>
                  </a:moveTo>
                  <a:lnTo>
                    <a:pt x="363" y="0"/>
                  </a:lnTo>
                  <a:lnTo>
                    <a:pt x="356" y="1"/>
                  </a:lnTo>
                  <a:lnTo>
                    <a:pt x="346" y="3"/>
                  </a:lnTo>
                  <a:lnTo>
                    <a:pt x="331" y="5"/>
                  </a:lnTo>
                  <a:lnTo>
                    <a:pt x="313" y="9"/>
                  </a:lnTo>
                  <a:lnTo>
                    <a:pt x="292" y="13"/>
                  </a:lnTo>
                  <a:lnTo>
                    <a:pt x="269" y="19"/>
                  </a:lnTo>
                  <a:lnTo>
                    <a:pt x="244" y="25"/>
                  </a:lnTo>
                  <a:lnTo>
                    <a:pt x="216" y="32"/>
                  </a:lnTo>
                  <a:lnTo>
                    <a:pt x="186" y="40"/>
                  </a:lnTo>
                  <a:lnTo>
                    <a:pt x="156" y="49"/>
                  </a:lnTo>
                  <a:lnTo>
                    <a:pt x="125" y="60"/>
                  </a:lnTo>
                  <a:lnTo>
                    <a:pt x="94" y="71"/>
                  </a:lnTo>
                  <a:lnTo>
                    <a:pt x="63" y="83"/>
                  </a:lnTo>
                  <a:lnTo>
                    <a:pt x="30" y="96"/>
                  </a:lnTo>
                  <a:lnTo>
                    <a:pt x="0" y="111"/>
                  </a:lnTo>
                  <a:lnTo>
                    <a:pt x="3" y="110"/>
                  </a:lnTo>
                  <a:lnTo>
                    <a:pt x="10" y="108"/>
                  </a:lnTo>
                  <a:lnTo>
                    <a:pt x="21" y="106"/>
                  </a:lnTo>
                  <a:lnTo>
                    <a:pt x="36" y="101"/>
                  </a:lnTo>
                  <a:lnTo>
                    <a:pt x="56" y="95"/>
                  </a:lnTo>
                  <a:lnTo>
                    <a:pt x="80" y="88"/>
                  </a:lnTo>
                  <a:lnTo>
                    <a:pt x="108" y="81"/>
                  </a:lnTo>
                  <a:lnTo>
                    <a:pt x="139" y="75"/>
                  </a:lnTo>
                  <a:lnTo>
                    <a:pt x="173" y="66"/>
                  </a:lnTo>
                  <a:lnTo>
                    <a:pt x="211" y="58"/>
                  </a:lnTo>
                  <a:lnTo>
                    <a:pt x="253" y="49"/>
                  </a:lnTo>
                  <a:lnTo>
                    <a:pt x="298" y="41"/>
                  </a:lnTo>
                  <a:lnTo>
                    <a:pt x="346" y="33"/>
                  </a:lnTo>
                  <a:lnTo>
                    <a:pt x="396" y="25"/>
                  </a:lnTo>
                  <a:lnTo>
                    <a:pt x="450" y="18"/>
                  </a:lnTo>
                  <a:lnTo>
                    <a:pt x="505" y="11"/>
                  </a:lnTo>
                  <a:lnTo>
                    <a:pt x="36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4" name="Freeform 117"/>
            <p:cNvSpPr>
              <a:spLocks/>
            </p:cNvSpPr>
            <p:nvPr/>
          </p:nvSpPr>
          <p:spPr bwMode="auto">
            <a:xfrm>
              <a:off x="7580313" y="3963988"/>
              <a:ext cx="284162" cy="147637"/>
            </a:xfrm>
            <a:custGeom>
              <a:avLst/>
              <a:gdLst>
                <a:gd name="T0" fmla="*/ 320 w 358"/>
                <a:gd name="T1" fmla="*/ 0 h 186"/>
                <a:gd name="T2" fmla="*/ 317 w 358"/>
                <a:gd name="T3" fmla="*/ 1 h 186"/>
                <a:gd name="T4" fmla="*/ 309 w 358"/>
                <a:gd name="T5" fmla="*/ 3 h 186"/>
                <a:gd name="T6" fmla="*/ 296 w 358"/>
                <a:gd name="T7" fmla="*/ 7 h 186"/>
                <a:gd name="T8" fmla="*/ 280 w 358"/>
                <a:gd name="T9" fmla="*/ 13 h 186"/>
                <a:gd name="T10" fmla="*/ 259 w 358"/>
                <a:gd name="T11" fmla="*/ 20 h 186"/>
                <a:gd name="T12" fmla="*/ 237 w 358"/>
                <a:gd name="T13" fmla="*/ 26 h 186"/>
                <a:gd name="T14" fmla="*/ 212 w 358"/>
                <a:gd name="T15" fmla="*/ 35 h 186"/>
                <a:gd name="T16" fmla="*/ 187 w 358"/>
                <a:gd name="T17" fmla="*/ 44 h 186"/>
                <a:gd name="T18" fmla="*/ 160 w 358"/>
                <a:gd name="T19" fmla="*/ 53 h 186"/>
                <a:gd name="T20" fmla="*/ 135 w 358"/>
                <a:gd name="T21" fmla="*/ 63 h 186"/>
                <a:gd name="T22" fmla="*/ 110 w 358"/>
                <a:gd name="T23" fmla="*/ 73 h 186"/>
                <a:gd name="T24" fmla="*/ 87 w 358"/>
                <a:gd name="T25" fmla="*/ 82 h 186"/>
                <a:gd name="T26" fmla="*/ 66 w 358"/>
                <a:gd name="T27" fmla="*/ 91 h 186"/>
                <a:gd name="T28" fmla="*/ 47 w 358"/>
                <a:gd name="T29" fmla="*/ 100 h 186"/>
                <a:gd name="T30" fmla="*/ 34 w 358"/>
                <a:gd name="T31" fmla="*/ 108 h 186"/>
                <a:gd name="T32" fmla="*/ 23 w 358"/>
                <a:gd name="T33" fmla="*/ 116 h 186"/>
                <a:gd name="T34" fmla="*/ 11 w 358"/>
                <a:gd name="T35" fmla="*/ 130 h 186"/>
                <a:gd name="T36" fmla="*/ 4 w 358"/>
                <a:gd name="T37" fmla="*/ 143 h 186"/>
                <a:gd name="T38" fmla="*/ 0 w 358"/>
                <a:gd name="T39" fmla="*/ 155 h 186"/>
                <a:gd name="T40" fmla="*/ 1 w 358"/>
                <a:gd name="T41" fmla="*/ 166 h 186"/>
                <a:gd name="T42" fmla="*/ 2 w 358"/>
                <a:gd name="T43" fmla="*/ 174 h 186"/>
                <a:gd name="T44" fmla="*/ 6 w 358"/>
                <a:gd name="T45" fmla="*/ 181 h 186"/>
                <a:gd name="T46" fmla="*/ 8 w 358"/>
                <a:gd name="T47" fmla="*/ 185 h 186"/>
                <a:gd name="T48" fmla="*/ 9 w 358"/>
                <a:gd name="T49" fmla="*/ 186 h 186"/>
                <a:gd name="T50" fmla="*/ 9 w 358"/>
                <a:gd name="T51" fmla="*/ 184 h 186"/>
                <a:gd name="T52" fmla="*/ 12 w 358"/>
                <a:gd name="T53" fmla="*/ 177 h 186"/>
                <a:gd name="T54" fmla="*/ 16 w 358"/>
                <a:gd name="T55" fmla="*/ 167 h 186"/>
                <a:gd name="T56" fmla="*/ 24 w 358"/>
                <a:gd name="T57" fmla="*/ 154 h 186"/>
                <a:gd name="T58" fmla="*/ 35 w 358"/>
                <a:gd name="T59" fmla="*/ 140 h 186"/>
                <a:gd name="T60" fmla="*/ 50 w 358"/>
                <a:gd name="T61" fmla="*/ 128 h 186"/>
                <a:gd name="T62" fmla="*/ 70 w 358"/>
                <a:gd name="T63" fmla="*/ 114 h 186"/>
                <a:gd name="T64" fmla="*/ 97 w 358"/>
                <a:gd name="T65" fmla="*/ 104 h 186"/>
                <a:gd name="T66" fmla="*/ 114 w 358"/>
                <a:gd name="T67" fmla="*/ 98 h 186"/>
                <a:gd name="T68" fmla="*/ 134 w 358"/>
                <a:gd name="T69" fmla="*/ 92 h 186"/>
                <a:gd name="T70" fmla="*/ 155 w 358"/>
                <a:gd name="T71" fmla="*/ 85 h 186"/>
                <a:gd name="T72" fmla="*/ 175 w 358"/>
                <a:gd name="T73" fmla="*/ 79 h 186"/>
                <a:gd name="T74" fmla="*/ 197 w 358"/>
                <a:gd name="T75" fmla="*/ 73 h 186"/>
                <a:gd name="T76" fmla="*/ 219 w 358"/>
                <a:gd name="T77" fmla="*/ 66 h 186"/>
                <a:gd name="T78" fmla="*/ 241 w 358"/>
                <a:gd name="T79" fmla="*/ 59 h 186"/>
                <a:gd name="T80" fmla="*/ 262 w 358"/>
                <a:gd name="T81" fmla="*/ 53 h 186"/>
                <a:gd name="T82" fmla="*/ 281 w 358"/>
                <a:gd name="T83" fmla="*/ 46 h 186"/>
                <a:gd name="T84" fmla="*/ 300 w 358"/>
                <a:gd name="T85" fmla="*/ 41 h 186"/>
                <a:gd name="T86" fmla="*/ 316 w 358"/>
                <a:gd name="T87" fmla="*/ 36 h 186"/>
                <a:gd name="T88" fmla="*/ 331 w 358"/>
                <a:gd name="T89" fmla="*/ 31 h 186"/>
                <a:gd name="T90" fmla="*/ 342 w 358"/>
                <a:gd name="T91" fmla="*/ 28 h 186"/>
                <a:gd name="T92" fmla="*/ 350 w 358"/>
                <a:gd name="T93" fmla="*/ 25 h 186"/>
                <a:gd name="T94" fmla="*/ 356 w 358"/>
                <a:gd name="T95" fmla="*/ 24 h 186"/>
                <a:gd name="T96" fmla="*/ 358 w 358"/>
                <a:gd name="T97" fmla="*/ 23 h 186"/>
                <a:gd name="T98" fmla="*/ 320 w 358"/>
                <a:gd name="T9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58" h="186">
                  <a:moveTo>
                    <a:pt x="320" y="0"/>
                  </a:moveTo>
                  <a:lnTo>
                    <a:pt x="317" y="1"/>
                  </a:lnTo>
                  <a:lnTo>
                    <a:pt x="309" y="3"/>
                  </a:lnTo>
                  <a:lnTo>
                    <a:pt x="296" y="7"/>
                  </a:lnTo>
                  <a:lnTo>
                    <a:pt x="280" y="13"/>
                  </a:lnTo>
                  <a:lnTo>
                    <a:pt x="259" y="20"/>
                  </a:lnTo>
                  <a:lnTo>
                    <a:pt x="237" y="26"/>
                  </a:lnTo>
                  <a:lnTo>
                    <a:pt x="212" y="35"/>
                  </a:lnTo>
                  <a:lnTo>
                    <a:pt x="187" y="44"/>
                  </a:lnTo>
                  <a:lnTo>
                    <a:pt x="160" y="53"/>
                  </a:lnTo>
                  <a:lnTo>
                    <a:pt x="135" y="63"/>
                  </a:lnTo>
                  <a:lnTo>
                    <a:pt x="110" y="73"/>
                  </a:lnTo>
                  <a:lnTo>
                    <a:pt x="87" y="82"/>
                  </a:lnTo>
                  <a:lnTo>
                    <a:pt x="66" y="91"/>
                  </a:lnTo>
                  <a:lnTo>
                    <a:pt x="47" y="100"/>
                  </a:lnTo>
                  <a:lnTo>
                    <a:pt x="34" y="108"/>
                  </a:lnTo>
                  <a:lnTo>
                    <a:pt x="23" y="116"/>
                  </a:lnTo>
                  <a:lnTo>
                    <a:pt x="11" y="130"/>
                  </a:lnTo>
                  <a:lnTo>
                    <a:pt x="4" y="143"/>
                  </a:lnTo>
                  <a:lnTo>
                    <a:pt x="0" y="155"/>
                  </a:lnTo>
                  <a:lnTo>
                    <a:pt x="1" y="166"/>
                  </a:lnTo>
                  <a:lnTo>
                    <a:pt x="2" y="174"/>
                  </a:lnTo>
                  <a:lnTo>
                    <a:pt x="6" y="181"/>
                  </a:lnTo>
                  <a:lnTo>
                    <a:pt x="8" y="185"/>
                  </a:lnTo>
                  <a:lnTo>
                    <a:pt x="9" y="186"/>
                  </a:lnTo>
                  <a:lnTo>
                    <a:pt x="9" y="184"/>
                  </a:lnTo>
                  <a:lnTo>
                    <a:pt x="12" y="177"/>
                  </a:lnTo>
                  <a:lnTo>
                    <a:pt x="16" y="167"/>
                  </a:lnTo>
                  <a:lnTo>
                    <a:pt x="24" y="154"/>
                  </a:lnTo>
                  <a:lnTo>
                    <a:pt x="35" y="140"/>
                  </a:lnTo>
                  <a:lnTo>
                    <a:pt x="50" y="128"/>
                  </a:lnTo>
                  <a:lnTo>
                    <a:pt x="70" y="114"/>
                  </a:lnTo>
                  <a:lnTo>
                    <a:pt x="97" y="104"/>
                  </a:lnTo>
                  <a:lnTo>
                    <a:pt x="114" y="98"/>
                  </a:lnTo>
                  <a:lnTo>
                    <a:pt x="134" y="92"/>
                  </a:lnTo>
                  <a:lnTo>
                    <a:pt x="155" y="85"/>
                  </a:lnTo>
                  <a:lnTo>
                    <a:pt x="175" y="79"/>
                  </a:lnTo>
                  <a:lnTo>
                    <a:pt x="197" y="73"/>
                  </a:lnTo>
                  <a:lnTo>
                    <a:pt x="219" y="66"/>
                  </a:lnTo>
                  <a:lnTo>
                    <a:pt x="241" y="59"/>
                  </a:lnTo>
                  <a:lnTo>
                    <a:pt x="262" y="53"/>
                  </a:lnTo>
                  <a:lnTo>
                    <a:pt x="281" y="46"/>
                  </a:lnTo>
                  <a:lnTo>
                    <a:pt x="300" y="41"/>
                  </a:lnTo>
                  <a:lnTo>
                    <a:pt x="316" y="36"/>
                  </a:lnTo>
                  <a:lnTo>
                    <a:pt x="331" y="31"/>
                  </a:lnTo>
                  <a:lnTo>
                    <a:pt x="342" y="28"/>
                  </a:lnTo>
                  <a:lnTo>
                    <a:pt x="350" y="25"/>
                  </a:lnTo>
                  <a:lnTo>
                    <a:pt x="356" y="24"/>
                  </a:lnTo>
                  <a:lnTo>
                    <a:pt x="358" y="23"/>
                  </a:lnTo>
                  <a:lnTo>
                    <a:pt x="3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5" name="Freeform 118"/>
            <p:cNvSpPr>
              <a:spLocks/>
            </p:cNvSpPr>
            <p:nvPr/>
          </p:nvSpPr>
          <p:spPr bwMode="auto">
            <a:xfrm>
              <a:off x="7908925" y="3521075"/>
              <a:ext cx="490537" cy="450850"/>
            </a:xfrm>
            <a:custGeom>
              <a:avLst/>
              <a:gdLst>
                <a:gd name="T0" fmla="*/ 2 w 617"/>
                <a:gd name="T1" fmla="*/ 567 h 568"/>
                <a:gd name="T2" fmla="*/ 24 w 617"/>
                <a:gd name="T3" fmla="*/ 561 h 568"/>
                <a:gd name="T4" fmla="*/ 61 w 617"/>
                <a:gd name="T5" fmla="*/ 551 h 568"/>
                <a:gd name="T6" fmla="*/ 108 w 617"/>
                <a:gd name="T7" fmla="*/ 536 h 568"/>
                <a:gd name="T8" fmla="*/ 161 w 617"/>
                <a:gd name="T9" fmla="*/ 519 h 568"/>
                <a:gd name="T10" fmla="*/ 215 w 617"/>
                <a:gd name="T11" fmla="*/ 499 h 568"/>
                <a:gd name="T12" fmla="*/ 265 w 617"/>
                <a:gd name="T13" fmla="*/ 479 h 568"/>
                <a:gd name="T14" fmla="*/ 304 w 617"/>
                <a:gd name="T15" fmla="*/ 458 h 568"/>
                <a:gd name="T16" fmla="*/ 331 w 617"/>
                <a:gd name="T17" fmla="*/ 437 h 568"/>
                <a:gd name="T18" fmla="*/ 356 w 617"/>
                <a:gd name="T19" fmla="*/ 415 h 568"/>
                <a:gd name="T20" fmla="*/ 384 w 617"/>
                <a:gd name="T21" fmla="*/ 392 h 568"/>
                <a:gd name="T22" fmla="*/ 412 w 617"/>
                <a:gd name="T23" fmla="*/ 367 h 568"/>
                <a:gd name="T24" fmla="*/ 442 w 617"/>
                <a:gd name="T25" fmla="*/ 340 h 568"/>
                <a:gd name="T26" fmla="*/ 473 w 617"/>
                <a:gd name="T27" fmla="*/ 314 h 568"/>
                <a:gd name="T28" fmla="*/ 505 w 617"/>
                <a:gd name="T29" fmla="*/ 287 h 568"/>
                <a:gd name="T30" fmla="*/ 536 w 617"/>
                <a:gd name="T31" fmla="*/ 261 h 568"/>
                <a:gd name="T32" fmla="*/ 574 w 617"/>
                <a:gd name="T33" fmla="*/ 225 h 568"/>
                <a:gd name="T34" fmla="*/ 608 w 617"/>
                <a:gd name="T35" fmla="*/ 164 h 568"/>
                <a:gd name="T36" fmla="*/ 617 w 617"/>
                <a:gd name="T37" fmla="*/ 94 h 568"/>
                <a:gd name="T38" fmla="*/ 584 w 617"/>
                <a:gd name="T39" fmla="*/ 27 h 568"/>
                <a:gd name="T40" fmla="*/ 524 w 617"/>
                <a:gd name="T41" fmla="*/ 46 h 568"/>
                <a:gd name="T42" fmla="*/ 541 w 617"/>
                <a:gd name="T43" fmla="*/ 60 h 568"/>
                <a:gd name="T44" fmla="*/ 571 w 617"/>
                <a:gd name="T45" fmla="*/ 99 h 568"/>
                <a:gd name="T46" fmla="*/ 579 w 617"/>
                <a:gd name="T47" fmla="*/ 155 h 568"/>
                <a:gd name="T48" fmla="*/ 529 w 617"/>
                <a:gd name="T49" fmla="*/ 223 h 568"/>
                <a:gd name="T50" fmla="*/ 488 w 617"/>
                <a:gd name="T51" fmla="*/ 256 h 568"/>
                <a:gd name="T52" fmla="*/ 452 w 617"/>
                <a:gd name="T53" fmla="*/ 287 h 568"/>
                <a:gd name="T54" fmla="*/ 417 w 617"/>
                <a:gd name="T55" fmla="*/ 316 h 568"/>
                <a:gd name="T56" fmla="*/ 387 w 617"/>
                <a:gd name="T57" fmla="*/ 344 h 568"/>
                <a:gd name="T58" fmla="*/ 358 w 617"/>
                <a:gd name="T59" fmla="*/ 369 h 568"/>
                <a:gd name="T60" fmla="*/ 331 w 617"/>
                <a:gd name="T61" fmla="*/ 392 h 568"/>
                <a:gd name="T62" fmla="*/ 306 w 617"/>
                <a:gd name="T63" fmla="*/ 413 h 568"/>
                <a:gd name="T64" fmla="*/ 282 w 617"/>
                <a:gd name="T65" fmla="*/ 430 h 568"/>
                <a:gd name="T66" fmla="*/ 242 w 617"/>
                <a:gd name="T67" fmla="*/ 454 h 568"/>
                <a:gd name="T68" fmla="*/ 202 w 617"/>
                <a:gd name="T69" fmla="*/ 475 h 568"/>
                <a:gd name="T70" fmla="*/ 162 w 617"/>
                <a:gd name="T71" fmla="*/ 491 h 568"/>
                <a:gd name="T72" fmla="*/ 124 w 617"/>
                <a:gd name="T73" fmla="*/ 506 h 568"/>
                <a:gd name="T74" fmla="*/ 87 w 617"/>
                <a:gd name="T75" fmla="*/ 520 h 568"/>
                <a:gd name="T76" fmla="*/ 54 w 617"/>
                <a:gd name="T77" fmla="*/ 534 h 568"/>
                <a:gd name="T78" fmla="*/ 25 w 617"/>
                <a:gd name="T79" fmla="*/ 550 h 568"/>
                <a:gd name="T80" fmla="*/ 0 w 617"/>
                <a:gd name="T81"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7" h="568">
                  <a:moveTo>
                    <a:pt x="0" y="568"/>
                  </a:moveTo>
                  <a:lnTo>
                    <a:pt x="2" y="567"/>
                  </a:lnTo>
                  <a:lnTo>
                    <a:pt x="11" y="565"/>
                  </a:lnTo>
                  <a:lnTo>
                    <a:pt x="24" y="561"/>
                  </a:lnTo>
                  <a:lnTo>
                    <a:pt x="40" y="557"/>
                  </a:lnTo>
                  <a:lnTo>
                    <a:pt x="61" y="551"/>
                  </a:lnTo>
                  <a:lnTo>
                    <a:pt x="84" y="544"/>
                  </a:lnTo>
                  <a:lnTo>
                    <a:pt x="108" y="536"/>
                  </a:lnTo>
                  <a:lnTo>
                    <a:pt x="135" y="528"/>
                  </a:lnTo>
                  <a:lnTo>
                    <a:pt x="161" y="519"/>
                  </a:lnTo>
                  <a:lnTo>
                    <a:pt x="189" y="510"/>
                  </a:lnTo>
                  <a:lnTo>
                    <a:pt x="215" y="499"/>
                  </a:lnTo>
                  <a:lnTo>
                    <a:pt x="241" y="489"/>
                  </a:lnTo>
                  <a:lnTo>
                    <a:pt x="265" y="479"/>
                  </a:lnTo>
                  <a:lnTo>
                    <a:pt x="286" y="468"/>
                  </a:lnTo>
                  <a:lnTo>
                    <a:pt x="304" y="458"/>
                  </a:lnTo>
                  <a:lnTo>
                    <a:pt x="318" y="448"/>
                  </a:lnTo>
                  <a:lnTo>
                    <a:pt x="331" y="437"/>
                  </a:lnTo>
                  <a:lnTo>
                    <a:pt x="343" y="427"/>
                  </a:lnTo>
                  <a:lnTo>
                    <a:pt x="356" y="415"/>
                  </a:lnTo>
                  <a:lnTo>
                    <a:pt x="370" y="404"/>
                  </a:lnTo>
                  <a:lnTo>
                    <a:pt x="384" y="392"/>
                  </a:lnTo>
                  <a:lnTo>
                    <a:pt x="397" y="380"/>
                  </a:lnTo>
                  <a:lnTo>
                    <a:pt x="412" y="367"/>
                  </a:lnTo>
                  <a:lnTo>
                    <a:pt x="427" y="354"/>
                  </a:lnTo>
                  <a:lnTo>
                    <a:pt x="442" y="340"/>
                  </a:lnTo>
                  <a:lnTo>
                    <a:pt x="457" y="328"/>
                  </a:lnTo>
                  <a:lnTo>
                    <a:pt x="473" y="314"/>
                  </a:lnTo>
                  <a:lnTo>
                    <a:pt x="488" y="300"/>
                  </a:lnTo>
                  <a:lnTo>
                    <a:pt x="505" y="287"/>
                  </a:lnTo>
                  <a:lnTo>
                    <a:pt x="521" y="274"/>
                  </a:lnTo>
                  <a:lnTo>
                    <a:pt x="536" y="261"/>
                  </a:lnTo>
                  <a:lnTo>
                    <a:pt x="552" y="247"/>
                  </a:lnTo>
                  <a:lnTo>
                    <a:pt x="574" y="225"/>
                  </a:lnTo>
                  <a:lnTo>
                    <a:pt x="593" y="197"/>
                  </a:lnTo>
                  <a:lnTo>
                    <a:pt x="608" y="164"/>
                  </a:lnTo>
                  <a:lnTo>
                    <a:pt x="617" y="130"/>
                  </a:lnTo>
                  <a:lnTo>
                    <a:pt x="617" y="94"/>
                  </a:lnTo>
                  <a:lnTo>
                    <a:pt x="607" y="60"/>
                  </a:lnTo>
                  <a:lnTo>
                    <a:pt x="584" y="27"/>
                  </a:lnTo>
                  <a:lnTo>
                    <a:pt x="545" y="0"/>
                  </a:lnTo>
                  <a:lnTo>
                    <a:pt x="524" y="46"/>
                  </a:lnTo>
                  <a:lnTo>
                    <a:pt x="529" y="49"/>
                  </a:lnTo>
                  <a:lnTo>
                    <a:pt x="541" y="60"/>
                  </a:lnTo>
                  <a:lnTo>
                    <a:pt x="558" y="77"/>
                  </a:lnTo>
                  <a:lnTo>
                    <a:pt x="571" y="99"/>
                  </a:lnTo>
                  <a:lnTo>
                    <a:pt x="581" y="125"/>
                  </a:lnTo>
                  <a:lnTo>
                    <a:pt x="579" y="155"/>
                  </a:lnTo>
                  <a:lnTo>
                    <a:pt x="563" y="189"/>
                  </a:lnTo>
                  <a:lnTo>
                    <a:pt x="529" y="223"/>
                  </a:lnTo>
                  <a:lnTo>
                    <a:pt x="508" y="239"/>
                  </a:lnTo>
                  <a:lnTo>
                    <a:pt x="488" y="256"/>
                  </a:lnTo>
                  <a:lnTo>
                    <a:pt x="469" y="271"/>
                  </a:lnTo>
                  <a:lnTo>
                    <a:pt x="452" y="287"/>
                  </a:lnTo>
                  <a:lnTo>
                    <a:pt x="434" y="302"/>
                  </a:lnTo>
                  <a:lnTo>
                    <a:pt x="417" y="316"/>
                  </a:lnTo>
                  <a:lnTo>
                    <a:pt x="402" y="331"/>
                  </a:lnTo>
                  <a:lnTo>
                    <a:pt x="387" y="344"/>
                  </a:lnTo>
                  <a:lnTo>
                    <a:pt x="372" y="358"/>
                  </a:lnTo>
                  <a:lnTo>
                    <a:pt x="358" y="369"/>
                  </a:lnTo>
                  <a:lnTo>
                    <a:pt x="344" y="382"/>
                  </a:lnTo>
                  <a:lnTo>
                    <a:pt x="331" y="392"/>
                  </a:lnTo>
                  <a:lnTo>
                    <a:pt x="318" y="403"/>
                  </a:lnTo>
                  <a:lnTo>
                    <a:pt x="306" y="413"/>
                  </a:lnTo>
                  <a:lnTo>
                    <a:pt x="294" y="422"/>
                  </a:lnTo>
                  <a:lnTo>
                    <a:pt x="282" y="430"/>
                  </a:lnTo>
                  <a:lnTo>
                    <a:pt x="263" y="443"/>
                  </a:lnTo>
                  <a:lnTo>
                    <a:pt x="242" y="454"/>
                  </a:lnTo>
                  <a:lnTo>
                    <a:pt x="222" y="465"/>
                  </a:lnTo>
                  <a:lnTo>
                    <a:pt x="202" y="475"/>
                  </a:lnTo>
                  <a:lnTo>
                    <a:pt x="182" y="483"/>
                  </a:lnTo>
                  <a:lnTo>
                    <a:pt x="162" y="491"/>
                  </a:lnTo>
                  <a:lnTo>
                    <a:pt x="143" y="499"/>
                  </a:lnTo>
                  <a:lnTo>
                    <a:pt x="124" y="506"/>
                  </a:lnTo>
                  <a:lnTo>
                    <a:pt x="106" y="513"/>
                  </a:lnTo>
                  <a:lnTo>
                    <a:pt x="87" y="520"/>
                  </a:lnTo>
                  <a:lnTo>
                    <a:pt x="70" y="527"/>
                  </a:lnTo>
                  <a:lnTo>
                    <a:pt x="54" y="534"/>
                  </a:lnTo>
                  <a:lnTo>
                    <a:pt x="39" y="542"/>
                  </a:lnTo>
                  <a:lnTo>
                    <a:pt x="25" y="550"/>
                  </a:lnTo>
                  <a:lnTo>
                    <a:pt x="11" y="559"/>
                  </a:lnTo>
                  <a:lnTo>
                    <a:pt x="0" y="5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6" name="Freeform 119"/>
            <p:cNvSpPr>
              <a:spLocks/>
            </p:cNvSpPr>
            <p:nvPr/>
          </p:nvSpPr>
          <p:spPr bwMode="auto">
            <a:xfrm>
              <a:off x="7807325" y="3660775"/>
              <a:ext cx="473075" cy="231775"/>
            </a:xfrm>
            <a:custGeom>
              <a:avLst/>
              <a:gdLst>
                <a:gd name="T0" fmla="*/ 595 w 597"/>
                <a:gd name="T1" fmla="*/ 1 h 290"/>
                <a:gd name="T2" fmla="*/ 578 w 597"/>
                <a:gd name="T3" fmla="*/ 13 h 290"/>
                <a:gd name="T4" fmla="*/ 551 w 597"/>
                <a:gd name="T5" fmla="*/ 32 h 290"/>
                <a:gd name="T6" fmla="*/ 514 w 597"/>
                <a:gd name="T7" fmla="*/ 59 h 290"/>
                <a:gd name="T8" fmla="*/ 471 w 597"/>
                <a:gd name="T9" fmla="*/ 89 h 290"/>
                <a:gd name="T10" fmla="*/ 427 w 597"/>
                <a:gd name="T11" fmla="*/ 121 h 290"/>
                <a:gd name="T12" fmla="*/ 385 w 597"/>
                <a:gd name="T13" fmla="*/ 152 h 290"/>
                <a:gd name="T14" fmla="*/ 349 w 597"/>
                <a:gd name="T15" fmla="*/ 181 h 290"/>
                <a:gd name="T16" fmla="*/ 309 w 597"/>
                <a:gd name="T17" fmla="*/ 211 h 290"/>
                <a:gd name="T18" fmla="*/ 255 w 597"/>
                <a:gd name="T19" fmla="*/ 241 h 290"/>
                <a:gd name="T20" fmla="*/ 199 w 597"/>
                <a:gd name="T21" fmla="*/ 262 h 290"/>
                <a:gd name="T22" fmla="*/ 144 w 597"/>
                <a:gd name="T23" fmla="*/ 276 h 290"/>
                <a:gd name="T24" fmla="*/ 93 w 597"/>
                <a:gd name="T25" fmla="*/ 284 h 290"/>
                <a:gd name="T26" fmla="*/ 52 w 597"/>
                <a:gd name="T27" fmla="*/ 289 h 290"/>
                <a:gd name="T28" fmla="*/ 20 w 597"/>
                <a:gd name="T29" fmla="*/ 290 h 290"/>
                <a:gd name="T30" fmla="*/ 2 w 597"/>
                <a:gd name="T31" fmla="*/ 290 h 290"/>
                <a:gd name="T32" fmla="*/ 66 w 597"/>
                <a:gd name="T33" fmla="*/ 230 h 290"/>
                <a:gd name="T34" fmla="*/ 73 w 597"/>
                <a:gd name="T35" fmla="*/ 230 h 290"/>
                <a:gd name="T36" fmla="*/ 90 w 597"/>
                <a:gd name="T37" fmla="*/ 229 h 290"/>
                <a:gd name="T38" fmla="*/ 119 w 597"/>
                <a:gd name="T39" fmla="*/ 227 h 290"/>
                <a:gd name="T40" fmla="*/ 157 w 597"/>
                <a:gd name="T41" fmla="*/ 220 h 290"/>
                <a:gd name="T42" fmla="*/ 201 w 597"/>
                <a:gd name="T43" fmla="*/ 208 h 290"/>
                <a:gd name="T44" fmla="*/ 250 w 597"/>
                <a:gd name="T45" fmla="*/ 191 h 290"/>
                <a:gd name="T46" fmla="*/ 304 w 597"/>
                <a:gd name="T47" fmla="*/ 166 h 290"/>
                <a:gd name="T48" fmla="*/ 361 w 597"/>
                <a:gd name="T49" fmla="*/ 132 h 290"/>
                <a:gd name="T50" fmla="*/ 411 w 597"/>
                <a:gd name="T51" fmla="*/ 99 h 290"/>
                <a:gd name="T52" fmla="*/ 457 w 597"/>
                <a:gd name="T53" fmla="*/ 70 h 290"/>
                <a:gd name="T54" fmla="*/ 498 w 597"/>
                <a:gd name="T55" fmla="*/ 47 h 290"/>
                <a:gd name="T56" fmla="*/ 532 w 597"/>
                <a:gd name="T57" fmla="*/ 30 h 290"/>
                <a:gd name="T58" fmla="*/ 560 w 597"/>
                <a:gd name="T59" fmla="*/ 16 h 290"/>
                <a:gd name="T60" fmla="*/ 580 w 597"/>
                <a:gd name="T61" fmla="*/ 7 h 290"/>
                <a:gd name="T62" fmla="*/ 592 w 597"/>
                <a:gd name="T63" fmla="*/ 1 h 290"/>
                <a:gd name="T64" fmla="*/ 597 w 597"/>
                <a:gd name="T65"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97" h="290">
                  <a:moveTo>
                    <a:pt x="597" y="0"/>
                  </a:moveTo>
                  <a:lnTo>
                    <a:pt x="595" y="1"/>
                  </a:lnTo>
                  <a:lnTo>
                    <a:pt x="589" y="6"/>
                  </a:lnTo>
                  <a:lnTo>
                    <a:pt x="578" y="13"/>
                  </a:lnTo>
                  <a:lnTo>
                    <a:pt x="566" y="22"/>
                  </a:lnTo>
                  <a:lnTo>
                    <a:pt x="551" y="32"/>
                  </a:lnTo>
                  <a:lnTo>
                    <a:pt x="532" y="45"/>
                  </a:lnTo>
                  <a:lnTo>
                    <a:pt x="514" y="59"/>
                  </a:lnTo>
                  <a:lnTo>
                    <a:pt x="493" y="74"/>
                  </a:lnTo>
                  <a:lnTo>
                    <a:pt x="471" y="89"/>
                  </a:lnTo>
                  <a:lnTo>
                    <a:pt x="449" y="105"/>
                  </a:lnTo>
                  <a:lnTo>
                    <a:pt x="427" y="121"/>
                  </a:lnTo>
                  <a:lnTo>
                    <a:pt x="406" y="137"/>
                  </a:lnTo>
                  <a:lnTo>
                    <a:pt x="385" y="152"/>
                  </a:lnTo>
                  <a:lnTo>
                    <a:pt x="366" y="167"/>
                  </a:lnTo>
                  <a:lnTo>
                    <a:pt x="349" y="181"/>
                  </a:lnTo>
                  <a:lnTo>
                    <a:pt x="334" y="192"/>
                  </a:lnTo>
                  <a:lnTo>
                    <a:pt x="309" y="211"/>
                  </a:lnTo>
                  <a:lnTo>
                    <a:pt x="282" y="227"/>
                  </a:lnTo>
                  <a:lnTo>
                    <a:pt x="255" y="241"/>
                  </a:lnTo>
                  <a:lnTo>
                    <a:pt x="227" y="253"/>
                  </a:lnTo>
                  <a:lnTo>
                    <a:pt x="199" y="262"/>
                  </a:lnTo>
                  <a:lnTo>
                    <a:pt x="172" y="271"/>
                  </a:lnTo>
                  <a:lnTo>
                    <a:pt x="144" y="276"/>
                  </a:lnTo>
                  <a:lnTo>
                    <a:pt x="119" y="281"/>
                  </a:lnTo>
                  <a:lnTo>
                    <a:pt x="93" y="284"/>
                  </a:lnTo>
                  <a:lnTo>
                    <a:pt x="71" y="288"/>
                  </a:lnTo>
                  <a:lnTo>
                    <a:pt x="52" y="289"/>
                  </a:lnTo>
                  <a:lnTo>
                    <a:pt x="33" y="290"/>
                  </a:lnTo>
                  <a:lnTo>
                    <a:pt x="20" y="290"/>
                  </a:lnTo>
                  <a:lnTo>
                    <a:pt x="9" y="290"/>
                  </a:lnTo>
                  <a:lnTo>
                    <a:pt x="2" y="290"/>
                  </a:lnTo>
                  <a:lnTo>
                    <a:pt x="0" y="290"/>
                  </a:lnTo>
                  <a:lnTo>
                    <a:pt x="66" y="230"/>
                  </a:lnTo>
                  <a:lnTo>
                    <a:pt x="67" y="230"/>
                  </a:lnTo>
                  <a:lnTo>
                    <a:pt x="73" y="230"/>
                  </a:lnTo>
                  <a:lnTo>
                    <a:pt x="80" y="230"/>
                  </a:lnTo>
                  <a:lnTo>
                    <a:pt x="90" y="229"/>
                  </a:lnTo>
                  <a:lnTo>
                    <a:pt x="104" y="228"/>
                  </a:lnTo>
                  <a:lnTo>
                    <a:pt x="119" y="227"/>
                  </a:lnTo>
                  <a:lnTo>
                    <a:pt x="136" y="223"/>
                  </a:lnTo>
                  <a:lnTo>
                    <a:pt x="157" y="220"/>
                  </a:lnTo>
                  <a:lnTo>
                    <a:pt x="177" y="215"/>
                  </a:lnTo>
                  <a:lnTo>
                    <a:pt x="201" y="208"/>
                  </a:lnTo>
                  <a:lnTo>
                    <a:pt x="225" y="201"/>
                  </a:lnTo>
                  <a:lnTo>
                    <a:pt x="250" y="191"/>
                  </a:lnTo>
                  <a:lnTo>
                    <a:pt x="277" y="180"/>
                  </a:lnTo>
                  <a:lnTo>
                    <a:pt x="304" y="166"/>
                  </a:lnTo>
                  <a:lnTo>
                    <a:pt x="332" y="151"/>
                  </a:lnTo>
                  <a:lnTo>
                    <a:pt x="361" y="132"/>
                  </a:lnTo>
                  <a:lnTo>
                    <a:pt x="387" y="115"/>
                  </a:lnTo>
                  <a:lnTo>
                    <a:pt x="411" y="99"/>
                  </a:lnTo>
                  <a:lnTo>
                    <a:pt x="436" y="84"/>
                  </a:lnTo>
                  <a:lnTo>
                    <a:pt x="457" y="70"/>
                  </a:lnTo>
                  <a:lnTo>
                    <a:pt x="478" y="59"/>
                  </a:lnTo>
                  <a:lnTo>
                    <a:pt x="498" y="47"/>
                  </a:lnTo>
                  <a:lnTo>
                    <a:pt x="516" y="38"/>
                  </a:lnTo>
                  <a:lnTo>
                    <a:pt x="532" y="30"/>
                  </a:lnTo>
                  <a:lnTo>
                    <a:pt x="547" y="22"/>
                  </a:lnTo>
                  <a:lnTo>
                    <a:pt x="560" y="16"/>
                  </a:lnTo>
                  <a:lnTo>
                    <a:pt x="570" y="12"/>
                  </a:lnTo>
                  <a:lnTo>
                    <a:pt x="580" y="7"/>
                  </a:lnTo>
                  <a:lnTo>
                    <a:pt x="588" y="3"/>
                  </a:lnTo>
                  <a:lnTo>
                    <a:pt x="592" y="1"/>
                  </a:lnTo>
                  <a:lnTo>
                    <a:pt x="596" y="0"/>
                  </a:lnTo>
                  <a:lnTo>
                    <a:pt x="597"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7" name="Freeform 120"/>
            <p:cNvSpPr>
              <a:spLocks/>
            </p:cNvSpPr>
            <p:nvPr/>
          </p:nvSpPr>
          <p:spPr bwMode="auto">
            <a:xfrm>
              <a:off x="8035925" y="3270250"/>
              <a:ext cx="346075" cy="227012"/>
            </a:xfrm>
            <a:custGeom>
              <a:avLst/>
              <a:gdLst>
                <a:gd name="T0" fmla="*/ 361 w 436"/>
                <a:gd name="T1" fmla="*/ 231 h 287"/>
                <a:gd name="T2" fmla="*/ 357 w 436"/>
                <a:gd name="T3" fmla="*/ 222 h 287"/>
                <a:gd name="T4" fmla="*/ 351 w 436"/>
                <a:gd name="T5" fmla="*/ 213 h 287"/>
                <a:gd name="T6" fmla="*/ 345 w 436"/>
                <a:gd name="T7" fmla="*/ 203 h 287"/>
                <a:gd name="T8" fmla="*/ 337 w 436"/>
                <a:gd name="T9" fmla="*/ 193 h 287"/>
                <a:gd name="T10" fmla="*/ 325 w 436"/>
                <a:gd name="T11" fmla="*/ 181 h 287"/>
                <a:gd name="T12" fmla="*/ 312 w 436"/>
                <a:gd name="T13" fmla="*/ 168 h 287"/>
                <a:gd name="T14" fmla="*/ 296 w 436"/>
                <a:gd name="T15" fmla="*/ 156 h 287"/>
                <a:gd name="T16" fmla="*/ 278 w 436"/>
                <a:gd name="T17" fmla="*/ 142 h 287"/>
                <a:gd name="T18" fmla="*/ 256 w 436"/>
                <a:gd name="T19" fmla="*/ 127 h 287"/>
                <a:gd name="T20" fmla="*/ 231 w 436"/>
                <a:gd name="T21" fmla="*/ 111 h 287"/>
                <a:gd name="T22" fmla="*/ 202 w 436"/>
                <a:gd name="T23" fmla="*/ 95 h 287"/>
                <a:gd name="T24" fmla="*/ 169 w 436"/>
                <a:gd name="T25" fmla="*/ 77 h 287"/>
                <a:gd name="T26" fmla="*/ 134 w 436"/>
                <a:gd name="T27" fmla="*/ 59 h 287"/>
                <a:gd name="T28" fmla="*/ 93 w 436"/>
                <a:gd name="T29" fmla="*/ 41 h 287"/>
                <a:gd name="T30" fmla="*/ 50 w 436"/>
                <a:gd name="T31" fmla="*/ 21 h 287"/>
                <a:gd name="T32" fmla="*/ 0 w 436"/>
                <a:gd name="T33" fmla="*/ 0 h 287"/>
                <a:gd name="T34" fmla="*/ 5 w 436"/>
                <a:gd name="T35" fmla="*/ 1 h 287"/>
                <a:gd name="T36" fmla="*/ 17 w 436"/>
                <a:gd name="T37" fmla="*/ 6 h 287"/>
                <a:gd name="T38" fmla="*/ 38 w 436"/>
                <a:gd name="T39" fmla="*/ 13 h 287"/>
                <a:gd name="T40" fmla="*/ 65 w 436"/>
                <a:gd name="T41" fmla="*/ 23 h 287"/>
                <a:gd name="T42" fmla="*/ 96 w 436"/>
                <a:gd name="T43" fmla="*/ 35 h 287"/>
                <a:gd name="T44" fmla="*/ 131 w 436"/>
                <a:gd name="T45" fmla="*/ 49 h 287"/>
                <a:gd name="T46" fmla="*/ 169 w 436"/>
                <a:gd name="T47" fmla="*/ 65 h 287"/>
                <a:gd name="T48" fmla="*/ 209 w 436"/>
                <a:gd name="T49" fmla="*/ 82 h 287"/>
                <a:gd name="T50" fmla="*/ 248 w 436"/>
                <a:gd name="T51" fmla="*/ 102 h 287"/>
                <a:gd name="T52" fmla="*/ 286 w 436"/>
                <a:gd name="T53" fmla="*/ 122 h 287"/>
                <a:gd name="T54" fmla="*/ 323 w 436"/>
                <a:gd name="T55" fmla="*/ 144 h 287"/>
                <a:gd name="T56" fmla="*/ 356 w 436"/>
                <a:gd name="T57" fmla="*/ 166 h 287"/>
                <a:gd name="T58" fmla="*/ 385 w 436"/>
                <a:gd name="T59" fmla="*/ 189 h 287"/>
                <a:gd name="T60" fmla="*/ 409 w 436"/>
                <a:gd name="T61" fmla="*/ 213 h 287"/>
                <a:gd name="T62" fmla="*/ 425 w 436"/>
                <a:gd name="T63" fmla="*/ 237 h 287"/>
                <a:gd name="T64" fmla="*/ 434 w 436"/>
                <a:gd name="T65" fmla="*/ 262 h 287"/>
                <a:gd name="T66" fmla="*/ 436 w 436"/>
                <a:gd name="T67" fmla="*/ 267 h 287"/>
                <a:gd name="T68" fmla="*/ 436 w 436"/>
                <a:gd name="T69" fmla="*/ 274 h 287"/>
                <a:gd name="T70" fmla="*/ 434 w 436"/>
                <a:gd name="T71" fmla="*/ 281 h 287"/>
                <a:gd name="T72" fmla="*/ 433 w 436"/>
                <a:gd name="T73" fmla="*/ 287 h 287"/>
                <a:gd name="T74" fmla="*/ 362 w 436"/>
                <a:gd name="T75" fmla="*/ 265 h 287"/>
                <a:gd name="T76" fmla="*/ 363 w 436"/>
                <a:gd name="T77" fmla="*/ 263 h 287"/>
                <a:gd name="T78" fmla="*/ 365 w 436"/>
                <a:gd name="T79" fmla="*/ 256 h 287"/>
                <a:gd name="T80" fmla="*/ 365 w 436"/>
                <a:gd name="T81" fmla="*/ 245 h 287"/>
                <a:gd name="T82" fmla="*/ 361 w 436"/>
                <a:gd name="T83" fmla="*/ 231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36" h="287">
                  <a:moveTo>
                    <a:pt x="361" y="231"/>
                  </a:moveTo>
                  <a:lnTo>
                    <a:pt x="357" y="222"/>
                  </a:lnTo>
                  <a:lnTo>
                    <a:pt x="351" y="213"/>
                  </a:lnTo>
                  <a:lnTo>
                    <a:pt x="345" y="203"/>
                  </a:lnTo>
                  <a:lnTo>
                    <a:pt x="337" y="193"/>
                  </a:lnTo>
                  <a:lnTo>
                    <a:pt x="325" y="181"/>
                  </a:lnTo>
                  <a:lnTo>
                    <a:pt x="312" y="168"/>
                  </a:lnTo>
                  <a:lnTo>
                    <a:pt x="296" y="156"/>
                  </a:lnTo>
                  <a:lnTo>
                    <a:pt x="278" y="142"/>
                  </a:lnTo>
                  <a:lnTo>
                    <a:pt x="256" y="127"/>
                  </a:lnTo>
                  <a:lnTo>
                    <a:pt x="231" y="111"/>
                  </a:lnTo>
                  <a:lnTo>
                    <a:pt x="202" y="95"/>
                  </a:lnTo>
                  <a:lnTo>
                    <a:pt x="169" y="77"/>
                  </a:lnTo>
                  <a:lnTo>
                    <a:pt x="134" y="59"/>
                  </a:lnTo>
                  <a:lnTo>
                    <a:pt x="93" y="41"/>
                  </a:lnTo>
                  <a:lnTo>
                    <a:pt x="50" y="21"/>
                  </a:lnTo>
                  <a:lnTo>
                    <a:pt x="0" y="0"/>
                  </a:lnTo>
                  <a:lnTo>
                    <a:pt x="5" y="1"/>
                  </a:lnTo>
                  <a:lnTo>
                    <a:pt x="17" y="6"/>
                  </a:lnTo>
                  <a:lnTo>
                    <a:pt x="38" y="13"/>
                  </a:lnTo>
                  <a:lnTo>
                    <a:pt x="65" y="23"/>
                  </a:lnTo>
                  <a:lnTo>
                    <a:pt x="96" y="35"/>
                  </a:lnTo>
                  <a:lnTo>
                    <a:pt x="131" y="49"/>
                  </a:lnTo>
                  <a:lnTo>
                    <a:pt x="169" y="65"/>
                  </a:lnTo>
                  <a:lnTo>
                    <a:pt x="209" y="82"/>
                  </a:lnTo>
                  <a:lnTo>
                    <a:pt x="248" y="102"/>
                  </a:lnTo>
                  <a:lnTo>
                    <a:pt x="286" y="122"/>
                  </a:lnTo>
                  <a:lnTo>
                    <a:pt x="323" y="144"/>
                  </a:lnTo>
                  <a:lnTo>
                    <a:pt x="356" y="166"/>
                  </a:lnTo>
                  <a:lnTo>
                    <a:pt x="385" y="189"/>
                  </a:lnTo>
                  <a:lnTo>
                    <a:pt x="409" y="213"/>
                  </a:lnTo>
                  <a:lnTo>
                    <a:pt x="425" y="237"/>
                  </a:lnTo>
                  <a:lnTo>
                    <a:pt x="434" y="262"/>
                  </a:lnTo>
                  <a:lnTo>
                    <a:pt x="436" y="267"/>
                  </a:lnTo>
                  <a:lnTo>
                    <a:pt x="436" y="274"/>
                  </a:lnTo>
                  <a:lnTo>
                    <a:pt x="434" y="281"/>
                  </a:lnTo>
                  <a:lnTo>
                    <a:pt x="433" y="287"/>
                  </a:lnTo>
                  <a:lnTo>
                    <a:pt x="362" y="265"/>
                  </a:lnTo>
                  <a:lnTo>
                    <a:pt x="363" y="263"/>
                  </a:lnTo>
                  <a:lnTo>
                    <a:pt x="365" y="256"/>
                  </a:lnTo>
                  <a:lnTo>
                    <a:pt x="365" y="245"/>
                  </a:lnTo>
                  <a:lnTo>
                    <a:pt x="361" y="23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8" name="Freeform 121"/>
            <p:cNvSpPr>
              <a:spLocks/>
            </p:cNvSpPr>
            <p:nvPr/>
          </p:nvSpPr>
          <p:spPr bwMode="auto">
            <a:xfrm>
              <a:off x="7496175" y="3235325"/>
              <a:ext cx="152400" cy="55562"/>
            </a:xfrm>
            <a:custGeom>
              <a:avLst/>
              <a:gdLst>
                <a:gd name="T0" fmla="*/ 193 w 193"/>
                <a:gd name="T1" fmla="*/ 48 h 69"/>
                <a:gd name="T2" fmla="*/ 190 w 193"/>
                <a:gd name="T3" fmla="*/ 54 h 69"/>
                <a:gd name="T4" fmla="*/ 183 w 193"/>
                <a:gd name="T5" fmla="*/ 59 h 69"/>
                <a:gd name="T6" fmla="*/ 174 w 193"/>
                <a:gd name="T7" fmla="*/ 63 h 69"/>
                <a:gd name="T8" fmla="*/ 161 w 193"/>
                <a:gd name="T9" fmla="*/ 66 h 69"/>
                <a:gd name="T10" fmla="*/ 146 w 193"/>
                <a:gd name="T11" fmla="*/ 69 h 69"/>
                <a:gd name="T12" fmla="*/ 130 w 193"/>
                <a:gd name="T13" fmla="*/ 69 h 69"/>
                <a:gd name="T14" fmla="*/ 112 w 193"/>
                <a:gd name="T15" fmla="*/ 69 h 69"/>
                <a:gd name="T16" fmla="*/ 92 w 193"/>
                <a:gd name="T17" fmla="*/ 66 h 69"/>
                <a:gd name="T18" fmla="*/ 73 w 193"/>
                <a:gd name="T19" fmla="*/ 63 h 69"/>
                <a:gd name="T20" fmla="*/ 55 w 193"/>
                <a:gd name="T21" fmla="*/ 58 h 69"/>
                <a:gd name="T22" fmla="*/ 39 w 193"/>
                <a:gd name="T23" fmla="*/ 53 h 69"/>
                <a:gd name="T24" fmla="*/ 25 w 193"/>
                <a:gd name="T25" fmla="*/ 47 h 69"/>
                <a:gd name="T26" fmla="*/ 14 w 193"/>
                <a:gd name="T27" fmla="*/ 40 h 69"/>
                <a:gd name="T28" fmla="*/ 6 w 193"/>
                <a:gd name="T29" fmla="*/ 34 h 69"/>
                <a:gd name="T30" fmla="*/ 1 w 193"/>
                <a:gd name="T31" fmla="*/ 27 h 69"/>
                <a:gd name="T32" fmla="*/ 0 w 193"/>
                <a:gd name="T33" fmla="*/ 20 h 69"/>
                <a:gd name="T34" fmla="*/ 2 w 193"/>
                <a:gd name="T35" fmla="*/ 15 h 69"/>
                <a:gd name="T36" fmla="*/ 9 w 193"/>
                <a:gd name="T37" fmla="*/ 9 h 69"/>
                <a:gd name="T38" fmla="*/ 20 w 193"/>
                <a:gd name="T39" fmla="*/ 5 h 69"/>
                <a:gd name="T40" fmla="*/ 32 w 193"/>
                <a:gd name="T41" fmla="*/ 2 h 69"/>
                <a:gd name="T42" fmla="*/ 46 w 193"/>
                <a:gd name="T43" fmla="*/ 1 h 69"/>
                <a:gd name="T44" fmla="*/ 64 w 193"/>
                <a:gd name="T45" fmla="*/ 0 h 69"/>
                <a:gd name="T46" fmla="*/ 82 w 193"/>
                <a:gd name="T47" fmla="*/ 1 h 69"/>
                <a:gd name="T48" fmla="*/ 102 w 193"/>
                <a:gd name="T49" fmla="*/ 3 h 69"/>
                <a:gd name="T50" fmla="*/ 121 w 193"/>
                <a:gd name="T51" fmla="*/ 6 h 69"/>
                <a:gd name="T52" fmla="*/ 138 w 193"/>
                <a:gd name="T53" fmla="*/ 11 h 69"/>
                <a:gd name="T54" fmla="*/ 155 w 193"/>
                <a:gd name="T55" fmla="*/ 16 h 69"/>
                <a:gd name="T56" fmla="*/ 168 w 193"/>
                <a:gd name="T57" fmla="*/ 21 h 69"/>
                <a:gd name="T58" fmla="*/ 179 w 193"/>
                <a:gd name="T59" fmla="*/ 28 h 69"/>
                <a:gd name="T60" fmla="*/ 187 w 193"/>
                <a:gd name="T61" fmla="*/ 34 h 69"/>
                <a:gd name="T62" fmla="*/ 191 w 193"/>
                <a:gd name="T63" fmla="*/ 41 h 69"/>
                <a:gd name="T64" fmla="*/ 193 w 193"/>
                <a:gd name="T65" fmla="*/ 4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3" h="69">
                  <a:moveTo>
                    <a:pt x="193" y="48"/>
                  </a:moveTo>
                  <a:lnTo>
                    <a:pt x="190" y="54"/>
                  </a:lnTo>
                  <a:lnTo>
                    <a:pt x="183" y="59"/>
                  </a:lnTo>
                  <a:lnTo>
                    <a:pt x="174" y="63"/>
                  </a:lnTo>
                  <a:lnTo>
                    <a:pt x="161" y="66"/>
                  </a:lnTo>
                  <a:lnTo>
                    <a:pt x="146" y="69"/>
                  </a:lnTo>
                  <a:lnTo>
                    <a:pt x="130" y="69"/>
                  </a:lnTo>
                  <a:lnTo>
                    <a:pt x="112" y="69"/>
                  </a:lnTo>
                  <a:lnTo>
                    <a:pt x="92" y="66"/>
                  </a:lnTo>
                  <a:lnTo>
                    <a:pt x="73" y="63"/>
                  </a:lnTo>
                  <a:lnTo>
                    <a:pt x="55" y="58"/>
                  </a:lnTo>
                  <a:lnTo>
                    <a:pt x="39" y="53"/>
                  </a:lnTo>
                  <a:lnTo>
                    <a:pt x="25" y="47"/>
                  </a:lnTo>
                  <a:lnTo>
                    <a:pt x="14" y="40"/>
                  </a:lnTo>
                  <a:lnTo>
                    <a:pt x="6" y="34"/>
                  </a:lnTo>
                  <a:lnTo>
                    <a:pt x="1" y="27"/>
                  </a:lnTo>
                  <a:lnTo>
                    <a:pt x="0" y="20"/>
                  </a:lnTo>
                  <a:lnTo>
                    <a:pt x="2" y="15"/>
                  </a:lnTo>
                  <a:lnTo>
                    <a:pt x="9" y="9"/>
                  </a:lnTo>
                  <a:lnTo>
                    <a:pt x="20" y="5"/>
                  </a:lnTo>
                  <a:lnTo>
                    <a:pt x="32" y="2"/>
                  </a:lnTo>
                  <a:lnTo>
                    <a:pt x="46" y="1"/>
                  </a:lnTo>
                  <a:lnTo>
                    <a:pt x="64" y="0"/>
                  </a:lnTo>
                  <a:lnTo>
                    <a:pt x="82" y="1"/>
                  </a:lnTo>
                  <a:lnTo>
                    <a:pt x="102" y="3"/>
                  </a:lnTo>
                  <a:lnTo>
                    <a:pt x="121" y="6"/>
                  </a:lnTo>
                  <a:lnTo>
                    <a:pt x="138" y="11"/>
                  </a:lnTo>
                  <a:lnTo>
                    <a:pt x="155" y="16"/>
                  </a:lnTo>
                  <a:lnTo>
                    <a:pt x="168" y="21"/>
                  </a:lnTo>
                  <a:lnTo>
                    <a:pt x="179" y="28"/>
                  </a:lnTo>
                  <a:lnTo>
                    <a:pt x="187" y="34"/>
                  </a:lnTo>
                  <a:lnTo>
                    <a:pt x="191" y="41"/>
                  </a:lnTo>
                  <a:lnTo>
                    <a:pt x="193" y="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9" name="Freeform 122"/>
            <p:cNvSpPr>
              <a:spLocks/>
            </p:cNvSpPr>
            <p:nvPr/>
          </p:nvSpPr>
          <p:spPr bwMode="auto">
            <a:xfrm>
              <a:off x="7739063" y="3300413"/>
              <a:ext cx="90487" cy="60325"/>
            </a:xfrm>
            <a:custGeom>
              <a:avLst/>
              <a:gdLst>
                <a:gd name="T0" fmla="*/ 114 w 114"/>
                <a:gd name="T1" fmla="*/ 38 h 76"/>
                <a:gd name="T2" fmla="*/ 113 w 114"/>
                <a:gd name="T3" fmla="*/ 46 h 76"/>
                <a:gd name="T4" fmla="*/ 109 w 114"/>
                <a:gd name="T5" fmla="*/ 53 h 76"/>
                <a:gd name="T6" fmla="*/ 104 w 114"/>
                <a:gd name="T7" fmla="*/ 59 h 76"/>
                <a:gd name="T8" fmla="*/ 98 w 114"/>
                <a:gd name="T9" fmla="*/ 65 h 76"/>
                <a:gd name="T10" fmla="*/ 88 w 114"/>
                <a:gd name="T11" fmla="*/ 69 h 76"/>
                <a:gd name="T12" fmla="*/ 79 w 114"/>
                <a:gd name="T13" fmla="*/ 73 h 76"/>
                <a:gd name="T14" fmla="*/ 69 w 114"/>
                <a:gd name="T15" fmla="*/ 75 h 76"/>
                <a:gd name="T16" fmla="*/ 57 w 114"/>
                <a:gd name="T17" fmla="*/ 76 h 76"/>
                <a:gd name="T18" fmla="*/ 46 w 114"/>
                <a:gd name="T19" fmla="*/ 75 h 76"/>
                <a:gd name="T20" fmla="*/ 34 w 114"/>
                <a:gd name="T21" fmla="*/ 73 h 76"/>
                <a:gd name="T22" fmla="*/ 25 w 114"/>
                <a:gd name="T23" fmla="*/ 69 h 76"/>
                <a:gd name="T24" fmla="*/ 17 w 114"/>
                <a:gd name="T25" fmla="*/ 65 h 76"/>
                <a:gd name="T26" fmla="*/ 9 w 114"/>
                <a:gd name="T27" fmla="*/ 59 h 76"/>
                <a:gd name="T28" fmla="*/ 4 w 114"/>
                <a:gd name="T29" fmla="*/ 53 h 76"/>
                <a:gd name="T30" fmla="*/ 1 w 114"/>
                <a:gd name="T31" fmla="*/ 46 h 76"/>
                <a:gd name="T32" fmla="*/ 0 w 114"/>
                <a:gd name="T33" fmla="*/ 38 h 76"/>
                <a:gd name="T34" fmla="*/ 1 w 114"/>
                <a:gd name="T35" fmla="*/ 30 h 76"/>
                <a:gd name="T36" fmla="*/ 4 w 114"/>
                <a:gd name="T37" fmla="*/ 23 h 76"/>
                <a:gd name="T38" fmla="*/ 9 w 114"/>
                <a:gd name="T39" fmla="*/ 18 h 76"/>
                <a:gd name="T40" fmla="*/ 17 w 114"/>
                <a:gd name="T41" fmla="*/ 12 h 76"/>
                <a:gd name="T42" fmla="*/ 25 w 114"/>
                <a:gd name="T43" fmla="*/ 7 h 76"/>
                <a:gd name="T44" fmla="*/ 34 w 114"/>
                <a:gd name="T45" fmla="*/ 4 h 76"/>
                <a:gd name="T46" fmla="*/ 46 w 114"/>
                <a:gd name="T47" fmla="*/ 1 h 76"/>
                <a:gd name="T48" fmla="*/ 57 w 114"/>
                <a:gd name="T49" fmla="*/ 0 h 76"/>
                <a:gd name="T50" fmla="*/ 69 w 114"/>
                <a:gd name="T51" fmla="*/ 1 h 76"/>
                <a:gd name="T52" fmla="*/ 79 w 114"/>
                <a:gd name="T53" fmla="*/ 4 h 76"/>
                <a:gd name="T54" fmla="*/ 88 w 114"/>
                <a:gd name="T55" fmla="*/ 7 h 76"/>
                <a:gd name="T56" fmla="*/ 98 w 114"/>
                <a:gd name="T57" fmla="*/ 12 h 76"/>
                <a:gd name="T58" fmla="*/ 104 w 114"/>
                <a:gd name="T59" fmla="*/ 18 h 76"/>
                <a:gd name="T60" fmla="*/ 109 w 114"/>
                <a:gd name="T61" fmla="*/ 23 h 76"/>
                <a:gd name="T62" fmla="*/ 113 w 114"/>
                <a:gd name="T63" fmla="*/ 30 h 76"/>
                <a:gd name="T64" fmla="*/ 114 w 114"/>
                <a:gd name="T65" fmla="*/ 38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 h="76">
                  <a:moveTo>
                    <a:pt x="114" y="38"/>
                  </a:moveTo>
                  <a:lnTo>
                    <a:pt x="113" y="46"/>
                  </a:lnTo>
                  <a:lnTo>
                    <a:pt x="109" y="53"/>
                  </a:lnTo>
                  <a:lnTo>
                    <a:pt x="104" y="59"/>
                  </a:lnTo>
                  <a:lnTo>
                    <a:pt x="98" y="65"/>
                  </a:lnTo>
                  <a:lnTo>
                    <a:pt x="88" y="69"/>
                  </a:lnTo>
                  <a:lnTo>
                    <a:pt x="79" y="73"/>
                  </a:lnTo>
                  <a:lnTo>
                    <a:pt x="69" y="75"/>
                  </a:lnTo>
                  <a:lnTo>
                    <a:pt x="57" y="76"/>
                  </a:lnTo>
                  <a:lnTo>
                    <a:pt x="46" y="75"/>
                  </a:lnTo>
                  <a:lnTo>
                    <a:pt x="34" y="73"/>
                  </a:lnTo>
                  <a:lnTo>
                    <a:pt x="25" y="69"/>
                  </a:lnTo>
                  <a:lnTo>
                    <a:pt x="17" y="65"/>
                  </a:lnTo>
                  <a:lnTo>
                    <a:pt x="9" y="59"/>
                  </a:lnTo>
                  <a:lnTo>
                    <a:pt x="4" y="53"/>
                  </a:lnTo>
                  <a:lnTo>
                    <a:pt x="1" y="46"/>
                  </a:lnTo>
                  <a:lnTo>
                    <a:pt x="0" y="38"/>
                  </a:lnTo>
                  <a:lnTo>
                    <a:pt x="1" y="30"/>
                  </a:lnTo>
                  <a:lnTo>
                    <a:pt x="4" y="23"/>
                  </a:lnTo>
                  <a:lnTo>
                    <a:pt x="9" y="18"/>
                  </a:lnTo>
                  <a:lnTo>
                    <a:pt x="17" y="12"/>
                  </a:lnTo>
                  <a:lnTo>
                    <a:pt x="25" y="7"/>
                  </a:lnTo>
                  <a:lnTo>
                    <a:pt x="34" y="4"/>
                  </a:lnTo>
                  <a:lnTo>
                    <a:pt x="46" y="1"/>
                  </a:lnTo>
                  <a:lnTo>
                    <a:pt x="57" y="0"/>
                  </a:lnTo>
                  <a:lnTo>
                    <a:pt x="69" y="1"/>
                  </a:lnTo>
                  <a:lnTo>
                    <a:pt x="79" y="4"/>
                  </a:lnTo>
                  <a:lnTo>
                    <a:pt x="88" y="7"/>
                  </a:lnTo>
                  <a:lnTo>
                    <a:pt x="98" y="12"/>
                  </a:lnTo>
                  <a:lnTo>
                    <a:pt x="104" y="18"/>
                  </a:lnTo>
                  <a:lnTo>
                    <a:pt x="109" y="23"/>
                  </a:lnTo>
                  <a:lnTo>
                    <a:pt x="113" y="30"/>
                  </a:lnTo>
                  <a:lnTo>
                    <a:pt x="114"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0" name="Freeform 123"/>
            <p:cNvSpPr>
              <a:spLocks/>
            </p:cNvSpPr>
            <p:nvPr/>
          </p:nvSpPr>
          <p:spPr bwMode="auto">
            <a:xfrm>
              <a:off x="7989888" y="3376613"/>
              <a:ext cx="109537" cy="69850"/>
            </a:xfrm>
            <a:custGeom>
              <a:avLst/>
              <a:gdLst>
                <a:gd name="T0" fmla="*/ 136 w 138"/>
                <a:gd name="T1" fmla="*/ 67 h 86"/>
                <a:gd name="T2" fmla="*/ 133 w 138"/>
                <a:gd name="T3" fmla="*/ 74 h 86"/>
                <a:gd name="T4" fmla="*/ 126 w 138"/>
                <a:gd name="T5" fmla="*/ 78 h 86"/>
                <a:gd name="T6" fmla="*/ 118 w 138"/>
                <a:gd name="T7" fmla="*/ 83 h 86"/>
                <a:gd name="T8" fmla="*/ 108 w 138"/>
                <a:gd name="T9" fmla="*/ 85 h 86"/>
                <a:gd name="T10" fmla="*/ 96 w 138"/>
                <a:gd name="T11" fmla="*/ 86 h 86"/>
                <a:gd name="T12" fmla="*/ 83 w 138"/>
                <a:gd name="T13" fmla="*/ 85 h 86"/>
                <a:gd name="T14" fmla="*/ 70 w 138"/>
                <a:gd name="T15" fmla="*/ 83 h 86"/>
                <a:gd name="T16" fmla="*/ 56 w 138"/>
                <a:gd name="T17" fmla="*/ 78 h 86"/>
                <a:gd name="T18" fmla="*/ 43 w 138"/>
                <a:gd name="T19" fmla="*/ 73 h 86"/>
                <a:gd name="T20" fmla="*/ 30 w 138"/>
                <a:gd name="T21" fmla="*/ 67 h 86"/>
                <a:gd name="T22" fmla="*/ 20 w 138"/>
                <a:gd name="T23" fmla="*/ 59 h 86"/>
                <a:gd name="T24" fmla="*/ 12 w 138"/>
                <a:gd name="T25" fmla="*/ 51 h 86"/>
                <a:gd name="T26" fmla="*/ 6 w 138"/>
                <a:gd name="T27" fmla="*/ 43 h 86"/>
                <a:gd name="T28" fmla="*/ 2 w 138"/>
                <a:gd name="T29" fmla="*/ 35 h 86"/>
                <a:gd name="T30" fmla="*/ 0 w 138"/>
                <a:gd name="T31" fmla="*/ 26 h 86"/>
                <a:gd name="T32" fmla="*/ 2 w 138"/>
                <a:gd name="T33" fmla="*/ 18 h 86"/>
                <a:gd name="T34" fmla="*/ 5 w 138"/>
                <a:gd name="T35" fmla="*/ 12 h 86"/>
                <a:gd name="T36" fmla="*/ 12 w 138"/>
                <a:gd name="T37" fmla="*/ 7 h 86"/>
                <a:gd name="T38" fmla="*/ 20 w 138"/>
                <a:gd name="T39" fmla="*/ 2 h 86"/>
                <a:gd name="T40" fmla="*/ 30 w 138"/>
                <a:gd name="T41" fmla="*/ 0 h 86"/>
                <a:gd name="T42" fmla="*/ 42 w 138"/>
                <a:gd name="T43" fmla="*/ 0 h 86"/>
                <a:gd name="T44" fmla="*/ 55 w 138"/>
                <a:gd name="T45" fmla="*/ 1 h 86"/>
                <a:gd name="T46" fmla="*/ 67 w 138"/>
                <a:gd name="T47" fmla="*/ 3 h 86"/>
                <a:gd name="T48" fmla="*/ 81 w 138"/>
                <a:gd name="T49" fmla="*/ 7 h 86"/>
                <a:gd name="T50" fmla="*/ 95 w 138"/>
                <a:gd name="T51" fmla="*/ 13 h 86"/>
                <a:gd name="T52" fmla="*/ 106 w 138"/>
                <a:gd name="T53" fmla="*/ 20 h 86"/>
                <a:gd name="T54" fmla="*/ 117 w 138"/>
                <a:gd name="T55" fmla="*/ 26 h 86"/>
                <a:gd name="T56" fmla="*/ 126 w 138"/>
                <a:gd name="T57" fmla="*/ 35 h 86"/>
                <a:gd name="T58" fmla="*/ 132 w 138"/>
                <a:gd name="T59" fmla="*/ 43 h 86"/>
                <a:gd name="T60" fmla="*/ 136 w 138"/>
                <a:gd name="T61" fmla="*/ 51 h 86"/>
                <a:gd name="T62" fmla="*/ 138 w 138"/>
                <a:gd name="T63" fmla="*/ 59 h 86"/>
                <a:gd name="T64" fmla="*/ 136 w 138"/>
                <a:gd name="T65" fmla="*/ 6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8" h="86">
                  <a:moveTo>
                    <a:pt x="136" y="67"/>
                  </a:moveTo>
                  <a:lnTo>
                    <a:pt x="133" y="74"/>
                  </a:lnTo>
                  <a:lnTo>
                    <a:pt x="126" y="78"/>
                  </a:lnTo>
                  <a:lnTo>
                    <a:pt x="118" y="83"/>
                  </a:lnTo>
                  <a:lnTo>
                    <a:pt x="108" y="85"/>
                  </a:lnTo>
                  <a:lnTo>
                    <a:pt x="96" y="86"/>
                  </a:lnTo>
                  <a:lnTo>
                    <a:pt x="83" y="85"/>
                  </a:lnTo>
                  <a:lnTo>
                    <a:pt x="70" y="83"/>
                  </a:lnTo>
                  <a:lnTo>
                    <a:pt x="56" y="78"/>
                  </a:lnTo>
                  <a:lnTo>
                    <a:pt x="43" y="73"/>
                  </a:lnTo>
                  <a:lnTo>
                    <a:pt x="30" y="67"/>
                  </a:lnTo>
                  <a:lnTo>
                    <a:pt x="20" y="59"/>
                  </a:lnTo>
                  <a:lnTo>
                    <a:pt x="12" y="51"/>
                  </a:lnTo>
                  <a:lnTo>
                    <a:pt x="6" y="43"/>
                  </a:lnTo>
                  <a:lnTo>
                    <a:pt x="2" y="35"/>
                  </a:lnTo>
                  <a:lnTo>
                    <a:pt x="0" y="26"/>
                  </a:lnTo>
                  <a:lnTo>
                    <a:pt x="2" y="18"/>
                  </a:lnTo>
                  <a:lnTo>
                    <a:pt x="5" y="12"/>
                  </a:lnTo>
                  <a:lnTo>
                    <a:pt x="12" y="7"/>
                  </a:lnTo>
                  <a:lnTo>
                    <a:pt x="20" y="2"/>
                  </a:lnTo>
                  <a:lnTo>
                    <a:pt x="30" y="0"/>
                  </a:lnTo>
                  <a:lnTo>
                    <a:pt x="42" y="0"/>
                  </a:lnTo>
                  <a:lnTo>
                    <a:pt x="55" y="1"/>
                  </a:lnTo>
                  <a:lnTo>
                    <a:pt x="67" y="3"/>
                  </a:lnTo>
                  <a:lnTo>
                    <a:pt x="81" y="7"/>
                  </a:lnTo>
                  <a:lnTo>
                    <a:pt x="95" y="13"/>
                  </a:lnTo>
                  <a:lnTo>
                    <a:pt x="106" y="20"/>
                  </a:lnTo>
                  <a:lnTo>
                    <a:pt x="117" y="26"/>
                  </a:lnTo>
                  <a:lnTo>
                    <a:pt x="126" y="35"/>
                  </a:lnTo>
                  <a:lnTo>
                    <a:pt x="132" y="43"/>
                  </a:lnTo>
                  <a:lnTo>
                    <a:pt x="136" y="51"/>
                  </a:lnTo>
                  <a:lnTo>
                    <a:pt x="138" y="59"/>
                  </a:lnTo>
                  <a:lnTo>
                    <a:pt x="136"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1" name="Freeform 124"/>
            <p:cNvSpPr>
              <a:spLocks/>
            </p:cNvSpPr>
            <p:nvPr/>
          </p:nvSpPr>
          <p:spPr bwMode="auto">
            <a:xfrm>
              <a:off x="7216775" y="3190875"/>
              <a:ext cx="150812" cy="69850"/>
            </a:xfrm>
            <a:custGeom>
              <a:avLst/>
              <a:gdLst>
                <a:gd name="T0" fmla="*/ 189 w 189"/>
                <a:gd name="T1" fmla="*/ 66 h 90"/>
                <a:gd name="T2" fmla="*/ 185 w 189"/>
                <a:gd name="T3" fmla="*/ 74 h 90"/>
                <a:gd name="T4" fmla="*/ 177 w 189"/>
                <a:gd name="T5" fmla="*/ 79 h 90"/>
                <a:gd name="T6" fmla="*/ 167 w 189"/>
                <a:gd name="T7" fmla="*/ 84 h 90"/>
                <a:gd name="T8" fmla="*/ 154 w 189"/>
                <a:gd name="T9" fmla="*/ 87 h 90"/>
                <a:gd name="T10" fmla="*/ 139 w 189"/>
                <a:gd name="T11" fmla="*/ 90 h 90"/>
                <a:gd name="T12" fmla="*/ 122 w 189"/>
                <a:gd name="T13" fmla="*/ 90 h 90"/>
                <a:gd name="T14" fmla="*/ 105 w 189"/>
                <a:gd name="T15" fmla="*/ 89 h 90"/>
                <a:gd name="T16" fmla="*/ 85 w 189"/>
                <a:gd name="T17" fmla="*/ 85 h 90"/>
                <a:gd name="T18" fmla="*/ 67 w 189"/>
                <a:gd name="T19" fmla="*/ 81 h 90"/>
                <a:gd name="T20" fmla="*/ 49 w 189"/>
                <a:gd name="T21" fmla="*/ 75 h 90"/>
                <a:gd name="T22" fmla="*/ 34 w 189"/>
                <a:gd name="T23" fmla="*/ 68 h 90"/>
                <a:gd name="T24" fmla="*/ 22 w 189"/>
                <a:gd name="T25" fmla="*/ 60 h 90"/>
                <a:gd name="T26" fmla="*/ 11 w 189"/>
                <a:gd name="T27" fmla="*/ 51 h 90"/>
                <a:gd name="T28" fmla="*/ 4 w 189"/>
                <a:gd name="T29" fmla="*/ 43 h 90"/>
                <a:gd name="T30" fmla="*/ 0 w 189"/>
                <a:gd name="T31" fmla="*/ 33 h 90"/>
                <a:gd name="T32" fmla="*/ 0 w 189"/>
                <a:gd name="T33" fmla="*/ 25 h 90"/>
                <a:gd name="T34" fmla="*/ 3 w 189"/>
                <a:gd name="T35" fmla="*/ 17 h 90"/>
                <a:gd name="T36" fmla="*/ 11 w 189"/>
                <a:gd name="T37" fmla="*/ 10 h 90"/>
                <a:gd name="T38" fmla="*/ 22 w 189"/>
                <a:gd name="T39" fmla="*/ 6 h 90"/>
                <a:gd name="T40" fmla="*/ 34 w 189"/>
                <a:gd name="T41" fmla="*/ 2 h 90"/>
                <a:gd name="T42" fmla="*/ 49 w 189"/>
                <a:gd name="T43" fmla="*/ 0 h 90"/>
                <a:gd name="T44" fmla="*/ 67 w 189"/>
                <a:gd name="T45" fmla="*/ 0 h 90"/>
                <a:gd name="T46" fmla="*/ 84 w 189"/>
                <a:gd name="T47" fmla="*/ 1 h 90"/>
                <a:gd name="T48" fmla="*/ 104 w 189"/>
                <a:gd name="T49" fmla="*/ 5 h 90"/>
                <a:gd name="T50" fmla="*/ 122 w 189"/>
                <a:gd name="T51" fmla="*/ 9 h 90"/>
                <a:gd name="T52" fmla="*/ 139 w 189"/>
                <a:gd name="T53" fmla="*/ 16 h 90"/>
                <a:gd name="T54" fmla="*/ 154 w 189"/>
                <a:gd name="T55" fmla="*/ 23 h 90"/>
                <a:gd name="T56" fmla="*/ 167 w 189"/>
                <a:gd name="T57" fmla="*/ 31 h 90"/>
                <a:gd name="T58" fmla="*/ 177 w 189"/>
                <a:gd name="T59" fmla="*/ 40 h 90"/>
                <a:gd name="T60" fmla="*/ 184 w 189"/>
                <a:gd name="T61" fmla="*/ 48 h 90"/>
                <a:gd name="T62" fmla="*/ 189 w 189"/>
                <a:gd name="T63" fmla="*/ 58 h 90"/>
                <a:gd name="T64" fmla="*/ 189 w 189"/>
                <a:gd name="T65"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89" h="90">
                  <a:moveTo>
                    <a:pt x="189" y="66"/>
                  </a:moveTo>
                  <a:lnTo>
                    <a:pt x="185" y="74"/>
                  </a:lnTo>
                  <a:lnTo>
                    <a:pt x="177" y="79"/>
                  </a:lnTo>
                  <a:lnTo>
                    <a:pt x="167" y="84"/>
                  </a:lnTo>
                  <a:lnTo>
                    <a:pt x="154" y="87"/>
                  </a:lnTo>
                  <a:lnTo>
                    <a:pt x="139" y="90"/>
                  </a:lnTo>
                  <a:lnTo>
                    <a:pt x="122" y="90"/>
                  </a:lnTo>
                  <a:lnTo>
                    <a:pt x="105" y="89"/>
                  </a:lnTo>
                  <a:lnTo>
                    <a:pt x="85" y="85"/>
                  </a:lnTo>
                  <a:lnTo>
                    <a:pt x="67" y="81"/>
                  </a:lnTo>
                  <a:lnTo>
                    <a:pt x="49" y="75"/>
                  </a:lnTo>
                  <a:lnTo>
                    <a:pt x="34" y="68"/>
                  </a:lnTo>
                  <a:lnTo>
                    <a:pt x="22" y="60"/>
                  </a:lnTo>
                  <a:lnTo>
                    <a:pt x="11" y="51"/>
                  </a:lnTo>
                  <a:lnTo>
                    <a:pt x="4" y="43"/>
                  </a:lnTo>
                  <a:lnTo>
                    <a:pt x="0" y="33"/>
                  </a:lnTo>
                  <a:lnTo>
                    <a:pt x="0" y="25"/>
                  </a:lnTo>
                  <a:lnTo>
                    <a:pt x="3" y="17"/>
                  </a:lnTo>
                  <a:lnTo>
                    <a:pt x="11" y="10"/>
                  </a:lnTo>
                  <a:lnTo>
                    <a:pt x="22" y="6"/>
                  </a:lnTo>
                  <a:lnTo>
                    <a:pt x="34" y="2"/>
                  </a:lnTo>
                  <a:lnTo>
                    <a:pt x="49" y="0"/>
                  </a:lnTo>
                  <a:lnTo>
                    <a:pt x="67" y="0"/>
                  </a:lnTo>
                  <a:lnTo>
                    <a:pt x="84" y="1"/>
                  </a:lnTo>
                  <a:lnTo>
                    <a:pt x="104" y="5"/>
                  </a:lnTo>
                  <a:lnTo>
                    <a:pt x="122" y="9"/>
                  </a:lnTo>
                  <a:lnTo>
                    <a:pt x="139" y="16"/>
                  </a:lnTo>
                  <a:lnTo>
                    <a:pt x="154" y="23"/>
                  </a:lnTo>
                  <a:lnTo>
                    <a:pt x="167" y="31"/>
                  </a:lnTo>
                  <a:lnTo>
                    <a:pt x="177" y="40"/>
                  </a:lnTo>
                  <a:lnTo>
                    <a:pt x="184" y="48"/>
                  </a:lnTo>
                  <a:lnTo>
                    <a:pt x="189" y="58"/>
                  </a:lnTo>
                  <a:lnTo>
                    <a:pt x="189"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2" name="Freeform 125"/>
            <p:cNvSpPr>
              <a:spLocks/>
            </p:cNvSpPr>
            <p:nvPr/>
          </p:nvSpPr>
          <p:spPr bwMode="auto">
            <a:xfrm>
              <a:off x="7353300" y="3168650"/>
              <a:ext cx="123825" cy="61912"/>
            </a:xfrm>
            <a:custGeom>
              <a:avLst/>
              <a:gdLst>
                <a:gd name="T0" fmla="*/ 157 w 157"/>
                <a:gd name="T1" fmla="*/ 60 h 79"/>
                <a:gd name="T2" fmla="*/ 154 w 157"/>
                <a:gd name="T3" fmla="*/ 66 h 79"/>
                <a:gd name="T4" fmla="*/ 148 w 157"/>
                <a:gd name="T5" fmla="*/ 72 h 79"/>
                <a:gd name="T6" fmla="*/ 139 w 157"/>
                <a:gd name="T7" fmla="*/ 75 h 79"/>
                <a:gd name="T8" fmla="*/ 128 w 157"/>
                <a:gd name="T9" fmla="*/ 78 h 79"/>
                <a:gd name="T10" fmla="*/ 116 w 157"/>
                <a:gd name="T11" fmla="*/ 79 h 79"/>
                <a:gd name="T12" fmla="*/ 101 w 157"/>
                <a:gd name="T13" fmla="*/ 78 h 79"/>
                <a:gd name="T14" fmla="*/ 86 w 157"/>
                <a:gd name="T15" fmla="*/ 75 h 79"/>
                <a:gd name="T16" fmla="*/ 70 w 157"/>
                <a:gd name="T17" fmla="*/ 72 h 79"/>
                <a:gd name="T18" fmla="*/ 55 w 157"/>
                <a:gd name="T19" fmla="*/ 67 h 79"/>
                <a:gd name="T20" fmla="*/ 40 w 157"/>
                <a:gd name="T21" fmla="*/ 61 h 79"/>
                <a:gd name="T22" fmla="*/ 28 w 157"/>
                <a:gd name="T23" fmla="*/ 54 h 79"/>
                <a:gd name="T24" fmla="*/ 18 w 157"/>
                <a:gd name="T25" fmla="*/ 48 h 79"/>
                <a:gd name="T26" fmla="*/ 8 w 157"/>
                <a:gd name="T27" fmla="*/ 40 h 79"/>
                <a:gd name="T28" fmla="*/ 3 w 157"/>
                <a:gd name="T29" fmla="*/ 33 h 79"/>
                <a:gd name="T30" fmla="*/ 0 w 157"/>
                <a:gd name="T31" fmla="*/ 25 h 79"/>
                <a:gd name="T32" fmla="*/ 0 w 157"/>
                <a:gd name="T33" fmla="*/ 18 h 79"/>
                <a:gd name="T34" fmla="*/ 4 w 157"/>
                <a:gd name="T35" fmla="*/ 12 h 79"/>
                <a:gd name="T36" fmla="*/ 11 w 157"/>
                <a:gd name="T37" fmla="*/ 7 h 79"/>
                <a:gd name="T38" fmla="*/ 19 w 157"/>
                <a:gd name="T39" fmla="*/ 4 h 79"/>
                <a:gd name="T40" fmla="*/ 30 w 157"/>
                <a:gd name="T41" fmla="*/ 2 h 79"/>
                <a:gd name="T42" fmla="*/ 43 w 157"/>
                <a:gd name="T43" fmla="*/ 0 h 79"/>
                <a:gd name="T44" fmla="*/ 57 w 157"/>
                <a:gd name="T45" fmla="*/ 0 h 79"/>
                <a:gd name="T46" fmla="*/ 72 w 157"/>
                <a:gd name="T47" fmla="*/ 3 h 79"/>
                <a:gd name="T48" fmla="*/ 88 w 157"/>
                <a:gd name="T49" fmla="*/ 6 h 79"/>
                <a:gd name="T50" fmla="*/ 104 w 157"/>
                <a:gd name="T51" fmla="*/ 12 h 79"/>
                <a:gd name="T52" fmla="*/ 118 w 157"/>
                <a:gd name="T53" fmla="*/ 18 h 79"/>
                <a:gd name="T54" fmla="*/ 131 w 157"/>
                <a:gd name="T55" fmla="*/ 25 h 79"/>
                <a:gd name="T56" fmla="*/ 141 w 157"/>
                <a:gd name="T57" fmla="*/ 31 h 79"/>
                <a:gd name="T58" fmla="*/ 149 w 157"/>
                <a:gd name="T59" fmla="*/ 38 h 79"/>
                <a:gd name="T60" fmla="*/ 155 w 157"/>
                <a:gd name="T61" fmla="*/ 46 h 79"/>
                <a:gd name="T62" fmla="*/ 157 w 157"/>
                <a:gd name="T63" fmla="*/ 53 h 79"/>
                <a:gd name="T64" fmla="*/ 157 w 157"/>
                <a:gd name="T65" fmla="*/ 6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7" h="79">
                  <a:moveTo>
                    <a:pt x="157" y="60"/>
                  </a:moveTo>
                  <a:lnTo>
                    <a:pt x="154" y="66"/>
                  </a:lnTo>
                  <a:lnTo>
                    <a:pt x="148" y="72"/>
                  </a:lnTo>
                  <a:lnTo>
                    <a:pt x="139" y="75"/>
                  </a:lnTo>
                  <a:lnTo>
                    <a:pt x="128" y="78"/>
                  </a:lnTo>
                  <a:lnTo>
                    <a:pt x="116" y="79"/>
                  </a:lnTo>
                  <a:lnTo>
                    <a:pt x="101" y="78"/>
                  </a:lnTo>
                  <a:lnTo>
                    <a:pt x="86" y="75"/>
                  </a:lnTo>
                  <a:lnTo>
                    <a:pt x="70" y="72"/>
                  </a:lnTo>
                  <a:lnTo>
                    <a:pt x="55" y="67"/>
                  </a:lnTo>
                  <a:lnTo>
                    <a:pt x="40" y="61"/>
                  </a:lnTo>
                  <a:lnTo>
                    <a:pt x="28" y="54"/>
                  </a:lnTo>
                  <a:lnTo>
                    <a:pt x="18" y="48"/>
                  </a:lnTo>
                  <a:lnTo>
                    <a:pt x="8" y="40"/>
                  </a:lnTo>
                  <a:lnTo>
                    <a:pt x="3" y="33"/>
                  </a:lnTo>
                  <a:lnTo>
                    <a:pt x="0" y="25"/>
                  </a:lnTo>
                  <a:lnTo>
                    <a:pt x="0" y="18"/>
                  </a:lnTo>
                  <a:lnTo>
                    <a:pt x="4" y="12"/>
                  </a:lnTo>
                  <a:lnTo>
                    <a:pt x="11" y="7"/>
                  </a:lnTo>
                  <a:lnTo>
                    <a:pt x="19" y="4"/>
                  </a:lnTo>
                  <a:lnTo>
                    <a:pt x="30" y="2"/>
                  </a:lnTo>
                  <a:lnTo>
                    <a:pt x="43" y="0"/>
                  </a:lnTo>
                  <a:lnTo>
                    <a:pt x="57" y="0"/>
                  </a:lnTo>
                  <a:lnTo>
                    <a:pt x="72" y="3"/>
                  </a:lnTo>
                  <a:lnTo>
                    <a:pt x="88" y="6"/>
                  </a:lnTo>
                  <a:lnTo>
                    <a:pt x="104" y="12"/>
                  </a:lnTo>
                  <a:lnTo>
                    <a:pt x="118" y="18"/>
                  </a:lnTo>
                  <a:lnTo>
                    <a:pt x="131" y="25"/>
                  </a:lnTo>
                  <a:lnTo>
                    <a:pt x="141" y="31"/>
                  </a:lnTo>
                  <a:lnTo>
                    <a:pt x="149" y="38"/>
                  </a:lnTo>
                  <a:lnTo>
                    <a:pt x="155" y="46"/>
                  </a:lnTo>
                  <a:lnTo>
                    <a:pt x="157" y="53"/>
                  </a:lnTo>
                  <a:lnTo>
                    <a:pt x="157" y="6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3" name="Freeform 126"/>
            <p:cNvSpPr>
              <a:spLocks/>
            </p:cNvSpPr>
            <p:nvPr/>
          </p:nvSpPr>
          <p:spPr bwMode="auto">
            <a:xfrm>
              <a:off x="6927850" y="3094038"/>
              <a:ext cx="103187" cy="53975"/>
            </a:xfrm>
            <a:custGeom>
              <a:avLst/>
              <a:gdLst>
                <a:gd name="T0" fmla="*/ 129 w 129"/>
                <a:gd name="T1" fmla="*/ 35 h 68"/>
                <a:gd name="T2" fmla="*/ 128 w 129"/>
                <a:gd name="T3" fmla="*/ 42 h 68"/>
                <a:gd name="T4" fmla="*/ 124 w 129"/>
                <a:gd name="T5" fmla="*/ 47 h 68"/>
                <a:gd name="T6" fmla="*/ 117 w 129"/>
                <a:gd name="T7" fmla="*/ 53 h 68"/>
                <a:gd name="T8" fmla="*/ 110 w 129"/>
                <a:gd name="T9" fmla="*/ 58 h 68"/>
                <a:gd name="T10" fmla="*/ 100 w 129"/>
                <a:gd name="T11" fmla="*/ 62 h 68"/>
                <a:gd name="T12" fmla="*/ 90 w 129"/>
                <a:gd name="T13" fmla="*/ 66 h 68"/>
                <a:gd name="T14" fmla="*/ 77 w 129"/>
                <a:gd name="T15" fmla="*/ 67 h 68"/>
                <a:gd name="T16" fmla="*/ 64 w 129"/>
                <a:gd name="T17" fmla="*/ 68 h 68"/>
                <a:gd name="T18" fmla="*/ 52 w 129"/>
                <a:gd name="T19" fmla="*/ 67 h 68"/>
                <a:gd name="T20" fmla="*/ 39 w 129"/>
                <a:gd name="T21" fmla="*/ 66 h 68"/>
                <a:gd name="T22" fmla="*/ 29 w 129"/>
                <a:gd name="T23" fmla="*/ 62 h 68"/>
                <a:gd name="T24" fmla="*/ 18 w 129"/>
                <a:gd name="T25" fmla="*/ 58 h 68"/>
                <a:gd name="T26" fmla="*/ 11 w 129"/>
                <a:gd name="T27" fmla="*/ 53 h 68"/>
                <a:gd name="T28" fmla="*/ 4 w 129"/>
                <a:gd name="T29" fmla="*/ 47 h 68"/>
                <a:gd name="T30" fmla="*/ 1 w 129"/>
                <a:gd name="T31" fmla="*/ 42 h 68"/>
                <a:gd name="T32" fmla="*/ 0 w 129"/>
                <a:gd name="T33" fmla="*/ 35 h 68"/>
                <a:gd name="T34" fmla="*/ 1 w 129"/>
                <a:gd name="T35" fmla="*/ 28 h 68"/>
                <a:gd name="T36" fmla="*/ 4 w 129"/>
                <a:gd name="T37" fmla="*/ 21 h 68"/>
                <a:gd name="T38" fmla="*/ 11 w 129"/>
                <a:gd name="T39" fmla="*/ 15 h 68"/>
                <a:gd name="T40" fmla="*/ 18 w 129"/>
                <a:gd name="T41" fmla="*/ 11 h 68"/>
                <a:gd name="T42" fmla="*/ 29 w 129"/>
                <a:gd name="T43" fmla="*/ 6 h 68"/>
                <a:gd name="T44" fmla="*/ 39 w 129"/>
                <a:gd name="T45" fmla="*/ 2 h 68"/>
                <a:gd name="T46" fmla="*/ 52 w 129"/>
                <a:gd name="T47" fmla="*/ 1 h 68"/>
                <a:gd name="T48" fmla="*/ 64 w 129"/>
                <a:gd name="T49" fmla="*/ 0 h 68"/>
                <a:gd name="T50" fmla="*/ 77 w 129"/>
                <a:gd name="T51" fmla="*/ 1 h 68"/>
                <a:gd name="T52" fmla="*/ 90 w 129"/>
                <a:gd name="T53" fmla="*/ 2 h 68"/>
                <a:gd name="T54" fmla="*/ 100 w 129"/>
                <a:gd name="T55" fmla="*/ 6 h 68"/>
                <a:gd name="T56" fmla="*/ 110 w 129"/>
                <a:gd name="T57" fmla="*/ 11 h 68"/>
                <a:gd name="T58" fmla="*/ 117 w 129"/>
                <a:gd name="T59" fmla="*/ 15 h 68"/>
                <a:gd name="T60" fmla="*/ 124 w 129"/>
                <a:gd name="T61" fmla="*/ 21 h 68"/>
                <a:gd name="T62" fmla="*/ 128 w 129"/>
                <a:gd name="T63" fmla="*/ 28 h 68"/>
                <a:gd name="T64" fmla="*/ 129 w 129"/>
                <a:gd name="T65" fmla="*/ 3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9" h="68">
                  <a:moveTo>
                    <a:pt x="129" y="35"/>
                  </a:moveTo>
                  <a:lnTo>
                    <a:pt x="128" y="42"/>
                  </a:lnTo>
                  <a:lnTo>
                    <a:pt x="124" y="47"/>
                  </a:lnTo>
                  <a:lnTo>
                    <a:pt x="117" y="53"/>
                  </a:lnTo>
                  <a:lnTo>
                    <a:pt x="110" y="58"/>
                  </a:lnTo>
                  <a:lnTo>
                    <a:pt x="100" y="62"/>
                  </a:lnTo>
                  <a:lnTo>
                    <a:pt x="90" y="66"/>
                  </a:lnTo>
                  <a:lnTo>
                    <a:pt x="77" y="67"/>
                  </a:lnTo>
                  <a:lnTo>
                    <a:pt x="64" y="68"/>
                  </a:lnTo>
                  <a:lnTo>
                    <a:pt x="52" y="67"/>
                  </a:lnTo>
                  <a:lnTo>
                    <a:pt x="39" y="66"/>
                  </a:lnTo>
                  <a:lnTo>
                    <a:pt x="29" y="62"/>
                  </a:lnTo>
                  <a:lnTo>
                    <a:pt x="18" y="58"/>
                  </a:lnTo>
                  <a:lnTo>
                    <a:pt x="11" y="53"/>
                  </a:lnTo>
                  <a:lnTo>
                    <a:pt x="4" y="47"/>
                  </a:lnTo>
                  <a:lnTo>
                    <a:pt x="1" y="42"/>
                  </a:lnTo>
                  <a:lnTo>
                    <a:pt x="0" y="35"/>
                  </a:lnTo>
                  <a:lnTo>
                    <a:pt x="1" y="28"/>
                  </a:lnTo>
                  <a:lnTo>
                    <a:pt x="4" y="21"/>
                  </a:lnTo>
                  <a:lnTo>
                    <a:pt x="11" y="15"/>
                  </a:lnTo>
                  <a:lnTo>
                    <a:pt x="18" y="11"/>
                  </a:lnTo>
                  <a:lnTo>
                    <a:pt x="29" y="6"/>
                  </a:lnTo>
                  <a:lnTo>
                    <a:pt x="39" y="2"/>
                  </a:lnTo>
                  <a:lnTo>
                    <a:pt x="52" y="1"/>
                  </a:lnTo>
                  <a:lnTo>
                    <a:pt x="64" y="0"/>
                  </a:lnTo>
                  <a:lnTo>
                    <a:pt x="77" y="1"/>
                  </a:lnTo>
                  <a:lnTo>
                    <a:pt x="90" y="2"/>
                  </a:lnTo>
                  <a:lnTo>
                    <a:pt x="100" y="6"/>
                  </a:lnTo>
                  <a:lnTo>
                    <a:pt x="110" y="11"/>
                  </a:lnTo>
                  <a:lnTo>
                    <a:pt x="117" y="15"/>
                  </a:lnTo>
                  <a:lnTo>
                    <a:pt x="124" y="21"/>
                  </a:lnTo>
                  <a:lnTo>
                    <a:pt x="128" y="28"/>
                  </a:lnTo>
                  <a:lnTo>
                    <a:pt x="129"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4" name="Freeform 127"/>
            <p:cNvSpPr>
              <a:spLocks/>
            </p:cNvSpPr>
            <p:nvPr/>
          </p:nvSpPr>
          <p:spPr bwMode="auto">
            <a:xfrm>
              <a:off x="6875463" y="3162300"/>
              <a:ext cx="69850" cy="47625"/>
            </a:xfrm>
            <a:custGeom>
              <a:avLst/>
              <a:gdLst>
                <a:gd name="T0" fmla="*/ 89 w 89"/>
                <a:gd name="T1" fmla="*/ 42 h 60"/>
                <a:gd name="T2" fmla="*/ 86 w 89"/>
                <a:gd name="T3" fmla="*/ 48 h 60"/>
                <a:gd name="T4" fmla="*/ 82 w 89"/>
                <a:gd name="T5" fmla="*/ 51 h 60"/>
                <a:gd name="T6" fmla="*/ 77 w 89"/>
                <a:gd name="T7" fmla="*/ 54 h 60"/>
                <a:gd name="T8" fmla="*/ 70 w 89"/>
                <a:gd name="T9" fmla="*/ 58 h 60"/>
                <a:gd name="T10" fmla="*/ 62 w 89"/>
                <a:gd name="T11" fmla="*/ 59 h 60"/>
                <a:gd name="T12" fmla="*/ 54 w 89"/>
                <a:gd name="T13" fmla="*/ 60 h 60"/>
                <a:gd name="T14" fmla="*/ 46 w 89"/>
                <a:gd name="T15" fmla="*/ 59 h 60"/>
                <a:gd name="T16" fmla="*/ 37 w 89"/>
                <a:gd name="T17" fmla="*/ 58 h 60"/>
                <a:gd name="T18" fmla="*/ 28 w 89"/>
                <a:gd name="T19" fmla="*/ 54 h 60"/>
                <a:gd name="T20" fmla="*/ 21 w 89"/>
                <a:gd name="T21" fmla="*/ 51 h 60"/>
                <a:gd name="T22" fmla="*/ 14 w 89"/>
                <a:gd name="T23" fmla="*/ 46 h 60"/>
                <a:gd name="T24" fmla="*/ 8 w 89"/>
                <a:gd name="T25" fmla="*/ 42 h 60"/>
                <a:gd name="T26" fmla="*/ 5 w 89"/>
                <a:gd name="T27" fmla="*/ 36 h 60"/>
                <a:gd name="T28" fmla="*/ 1 w 89"/>
                <a:gd name="T29" fmla="*/ 30 h 60"/>
                <a:gd name="T30" fmla="*/ 0 w 89"/>
                <a:gd name="T31" fmla="*/ 25 h 60"/>
                <a:gd name="T32" fmla="*/ 1 w 89"/>
                <a:gd name="T33" fmla="*/ 19 h 60"/>
                <a:gd name="T34" fmla="*/ 3 w 89"/>
                <a:gd name="T35" fmla="*/ 13 h 60"/>
                <a:gd name="T36" fmla="*/ 7 w 89"/>
                <a:gd name="T37" fmla="*/ 10 h 60"/>
                <a:gd name="T38" fmla="*/ 13 w 89"/>
                <a:gd name="T39" fmla="*/ 6 h 60"/>
                <a:gd name="T40" fmla="*/ 18 w 89"/>
                <a:gd name="T41" fmla="*/ 3 h 60"/>
                <a:gd name="T42" fmla="*/ 26 w 89"/>
                <a:gd name="T43" fmla="*/ 1 h 60"/>
                <a:gd name="T44" fmla="*/ 35 w 89"/>
                <a:gd name="T45" fmla="*/ 0 h 60"/>
                <a:gd name="T46" fmla="*/ 43 w 89"/>
                <a:gd name="T47" fmla="*/ 1 h 60"/>
                <a:gd name="T48" fmla="*/ 52 w 89"/>
                <a:gd name="T49" fmla="*/ 3 h 60"/>
                <a:gd name="T50" fmla="*/ 61 w 89"/>
                <a:gd name="T51" fmla="*/ 6 h 60"/>
                <a:gd name="T52" fmla="*/ 68 w 89"/>
                <a:gd name="T53" fmla="*/ 10 h 60"/>
                <a:gd name="T54" fmla="*/ 75 w 89"/>
                <a:gd name="T55" fmla="*/ 14 h 60"/>
                <a:gd name="T56" fmla="*/ 81 w 89"/>
                <a:gd name="T57" fmla="*/ 19 h 60"/>
                <a:gd name="T58" fmla="*/ 85 w 89"/>
                <a:gd name="T59" fmla="*/ 25 h 60"/>
                <a:gd name="T60" fmla="*/ 88 w 89"/>
                <a:gd name="T61" fmla="*/ 30 h 60"/>
                <a:gd name="T62" fmla="*/ 89 w 89"/>
                <a:gd name="T63" fmla="*/ 36 h 60"/>
                <a:gd name="T64" fmla="*/ 89 w 89"/>
                <a:gd name="T65" fmla="*/ 4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9" h="60">
                  <a:moveTo>
                    <a:pt x="89" y="42"/>
                  </a:moveTo>
                  <a:lnTo>
                    <a:pt x="86" y="48"/>
                  </a:lnTo>
                  <a:lnTo>
                    <a:pt x="82" y="51"/>
                  </a:lnTo>
                  <a:lnTo>
                    <a:pt x="77" y="54"/>
                  </a:lnTo>
                  <a:lnTo>
                    <a:pt x="70" y="58"/>
                  </a:lnTo>
                  <a:lnTo>
                    <a:pt x="62" y="59"/>
                  </a:lnTo>
                  <a:lnTo>
                    <a:pt x="54" y="60"/>
                  </a:lnTo>
                  <a:lnTo>
                    <a:pt x="46" y="59"/>
                  </a:lnTo>
                  <a:lnTo>
                    <a:pt x="37" y="58"/>
                  </a:lnTo>
                  <a:lnTo>
                    <a:pt x="28" y="54"/>
                  </a:lnTo>
                  <a:lnTo>
                    <a:pt x="21" y="51"/>
                  </a:lnTo>
                  <a:lnTo>
                    <a:pt x="14" y="46"/>
                  </a:lnTo>
                  <a:lnTo>
                    <a:pt x="8" y="42"/>
                  </a:lnTo>
                  <a:lnTo>
                    <a:pt x="5" y="36"/>
                  </a:lnTo>
                  <a:lnTo>
                    <a:pt x="1" y="30"/>
                  </a:lnTo>
                  <a:lnTo>
                    <a:pt x="0" y="25"/>
                  </a:lnTo>
                  <a:lnTo>
                    <a:pt x="1" y="19"/>
                  </a:lnTo>
                  <a:lnTo>
                    <a:pt x="3" y="13"/>
                  </a:lnTo>
                  <a:lnTo>
                    <a:pt x="7" y="10"/>
                  </a:lnTo>
                  <a:lnTo>
                    <a:pt x="13" y="6"/>
                  </a:lnTo>
                  <a:lnTo>
                    <a:pt x="18" y="3"/>
                  </a:lnTo>
                  <a:lnTo>
                    <a:pt x="26" y="1"/>
                  </a:lnTo>
                  <a:lnTo>
                    <a:pt x="35" y="0"/>
                  </a:lnTo>
                  <a:lnTo>
                    <a:pt x="43" y="1"/>
                  </a:lnTo>
                  <a:lnTo>
                    <a:pt x="52" y="3"/>
                  </a:lnTo>
                  <a:lnTo>
                    <a:pt x="61" y="6"/>
                  </a:lnTo>
                  <a:lnTo>
                    <a:pt x="68" y="10"/>
                  </a:lnTo>
                  <a:lnTo>
                    <a:pt x="75" y="14"/>
                  </a:lnTo>
                  <a:lnTo>
                    <a:pt x="81" y="19"/>
                  </a:lnTo>
                  <a:lnTo>
                    <a:pt x="85" y="25"/>
                  </a:lnTo>
                  <a:lnTo>
                    <a:pt x="88" y="30"/>
                  </a:lnTo>
                  <a:lnTo>
                    <a:pt x="89" y="36"/>
                  </a:lnTo>
                  <a:lnTo>
                    <a:pt x="89" y="4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5" name="Freeform 128"/>
            <p:cNvSpPr>
              <a:spLocks/>
            </p:cNvSpPr>
            <p:nvPr/>
          </p:nvSpPr>
          <p:spPr bwMode="auto">
            <a:xfrm>
              <a:off x="7558088" y="3471863"/>
              <a:ext cx="73025" cy="52387"/>
            </a:xfrm>
            <a:custGeom>
              <a:avLst/>
              <a:gdLst>
                <a:gd name="T0" fmla="*/ 94 w 94"/>
                <a:gd name="T1" fmla="*/ 33 h 66"/>
                <a:gd name="T2" fmla="*/ 93 w 94"/>
                <a:gd name="T3" fmla="*/ 40 h 66"/>
                <a:gd name="T4" fmla="*/ 90 w 94"/>
                <a:gd name="T5" fmla="*/ 46 h 66"/>
                <a:gd name="T6" fmla="*/ 86 w 94"/>
                <a:gd name="T7" fmla="*/ 51 h 66"/>
                <a:gd name="T8" fmla="*/ 80 w 94"/>
                <a:gd name="T9" fmla="*/ 56 h 66"/>
                <a:gd name="T10" fmla="*/ 73 w 94"/>
                <a:gd name="T11" fmla="*/ 61 h 66"/>
                <a:gd name="T12" fmla="*/ 65 w 94"/>
                <a:gd name="T13" fmla="*/ 64 h 66"/>
                <a:gd name="T14" fmla="*/ 57 w 94"/>
                <a:gd name="T15" fmla="*/ 65 h 66"/>
                <a:gd name="T16" fmla="*/ 48 w 94"/>
                <a:gd name="T17" fmla="*/ 66 h 66"/>
                <a:gd name="T18" fmla="*/ 39 w 94"/>
                <a:gd name="T19" fmla="*/ 65 h 66"/>
                <a:gd name="T20" fmla="*/ 29 w 94"/>
                <a:gd name="T21" fmla="*/ 64 h 66"/>
                <a:gd name="T22" fmla="*/ 21 w 94"/>
                <a:gd name="T23" fmla="*/ 61 h 66"/>
                <a:gd name="T24" fmla="*/ 14 w 94"/>
                <a:gd name="T25" fmla="*/ 56 h 66"/>
                <a:gd name="T26" fmla="*/ 9 w 94"/>
                <a:gd name="T27" fmla="*/ 51 h 66"/>
                <a:gd name="T28" fmla="*/ 4 w 94"/>
                <a:gd name="T29" fmla="*/ 46 h 66"/>
                <a:gd name="T30" fmla="*/ 2 w 94"/>
                <a:gd name="T31" fmla="*/ 40 h 66"/>
                <a:gd name="T32" fmla="*/ 0 w 94"/>
                <a:gd name="T33" fmla="*/ 33 h 66"/>
                <a:gd name="T34" fmla="*/ 2 w 94"/>
                <a:gd name="T35" fmla="*/ 26 h 66"/>
                <a:gd name="T36" fmla="*/ 4 w 94"/>
                <a:gd name="T37" fmla="*/ 20 h 66"/>
                <a:gd name="T38" fmla="*/ 9 w 94"/>
                <a:gd name="T39" fmla="*/ 15 h 66"/>
                <a:gd name="T40" fmla="*/ 14 w 94"/>
                <a:gd name="T41" fmla="*/ 9 h 66"/>
                <a:gd name="T42" fmla="*/ 21 w 94"/>
                <a:gd name="T43" fmla="*/ 5 h 66"/>
                <a:gd name="T44" fmla="*/ 29 w 94"/>
                <a:gd name="T45" fmla="*/ 2 h 66"/>
                <a:gd name="T46" fmla="*/ 39 w 94"/>
                <a:gd name="T47" fmla="*/ 1 h 66"/>
                <a:gd name="T48" fmla="*/ 48 w 94"/>
                <a:gd name="T49" fmla="*/ 0 h 66"/>
                <a:gd name="T50" fmla="*/ 57 w 94"/>
                <a:gd name="T51" fmla="*/ 1 h 66"/>
                <a:gd name="T52" fmla="*/ 65 w 94"/>
                <a:gd name="T53" fmla="*/ 2 h 66"/>
                <a:gd name="T54" fmla="*/ 73 w 94"/>
                <a:gd name="T55" fmla="*/ 5 h 66"/>
                <a:gd name="T56" fmla="*/ 80 w 94"/>
                <a:gd name="T57" fmla="*/ 9 h 66"/>
                <a:gd name="T58" fmla="*/ 86 w 94"/>
                <a:gd name="T59" fmla="*/ 15 h 66"/>
                <a:gd name="T60" fmla="*/ 90 w 94"/>
                <a:gd name="T61" fmla="*/ 20 h 66"/>
                <a:gd name="T62" fmla="*/ 93 w 94"/>
                <a:gd name="T63" fmla="*/ 26 h 66"/>
                <a:gd name="T64" fmla="*/ 94 w 94"/>
                <a:gd name="T65" fmla="*/ 33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6">
                  <a:moveTo>
                    <a:pt x="94" y="33"/>
                  </a:moveTo>
                  <a:lnTo>
                    <a:pt x="93" y="40"/>
                  </a:lnTo>
                  <a:lnTo>
                    <a:pt x="90" y="46"/>
                  </a:lnTo>
                  <a:lnTo>
                    <a:pt x="86" y="51"/>
                  </a:lnTo>
                  <a:lnTo>
                    <a:pt x="80" y="56"/>
                  </a:lnTo>
                  <a:lnTo>
                    <a:pt x="73" y="61"/>
                  </a:lnTo>
                  <a:lnTo>
                    <a:pt x="65" y="64"/>
                  </a:lnTo>
                  <a:lnTo>
                    <a:pt x="57" y="65"/>
                  </a:lnTo>
                  <a:lnTo>
                    <a:pt x="48" y="66"/>
                  </a:lnTo>
                  <a:lnTo>
                    <a:pt x="39" y="65"/>
                  </a:lnTo>
                  <a:lnTo>
                    <a:pt x="29" y="64"/>
                  </a:lnTo>
                  <a:lnTo>
                    <a:pt x="21" y="61"/>
                  </a:lnTo>
                  <a:lnTo>
                    <a:pt x="14" y="56"/>
                  </a:lnTo>
                  <a:lnTo>
                    <a:pt x="9" y="51"/>
                  </a:lnTo>
                  <a:lnTo>
                    <a:pt x="4" y="46"/>
                  </a:lnTo>
                  <a:lnTo>
                    <a:pt x="2" y="40"/>
                  </a:lnTo>
                  <a:lnTo>
                    <a:pt x="0" y="33"/>
                  </a:lnTo>
                  <a:lnTo>
                    <a:pt x="2" y="26"/>
                  </a:lnTo>
                  <a:lnTo>
                    <a:pt x="4" y="20"/>
                  </a:lnTo>
                  <a:lnTo>
                    <a:pt x="9" y="15"/>
                  </a:lnTo>
                  <a:lnTo>
                    <a:pt x="14" y="9"/>
                  </a:lnTo>
                  <a:lnTo>
                    <a:pt x="21" y="5"/>
                  </a:lnTo>
                  <a:lnTo>
                    <a:pt x="29" y="2"/>
                  </a:lnTo>
                  <a:lnTo>
                    <a:pt x="39" y="1"/>
                  </a:lnTo>
                  <a:lnTo>
                    <a:pt x="48" y="0"/>
                  </a:lnTo>
                  <a:lnTo>
                    <a:pt x="57" y="1"/>
                  </a:lnTo>
                  <a:lnTo>
                    <a:pt x="65" y="2"/>
                  </a:lnTo>
                  <a:lnTo>
                    <a:pt x="73" y="5"/>
                  </a:lnTo>
                  <a:lnTo>
                    <a:pt x="80" y="9"/>
                  </a:lnTo>
                  <a:lnTo>
                    <a:pt x="86" y="15"/>
                  </a:lnTo>
                  <a:lnTo>
                    <a:pt x="90" y="20"/>
                  </a:lnTo>
                  <a:lnTo>
                    <a:pt x="93" y="26"/>
                  </a:lnTo>
                  <a:lnTo>
                    <a:pt x="94" y="3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6" name="Freeform 129"/>
            <p:cNvSpPr>
              <a:spLocks/>
            </p:cNvSpPr>
            <p:nvPr/>
          </p:nvSpPr>
          <p:spPr bwMode="auto">
            <a:xfrm>
              <a:off x="7718425" y="3452813"/>
              <a:ext cx="107950" cy="79375"/>
            </a:xfrm>
            <a:custGeom>
              <a:avLst/>
              <a:gdLst>
                <a:gd name="T0" fmla="*/ 135 w 135"/>
                <a:gd name="T1" fmla="*/ 50 h 100"/>
                <a:gd name="T2" fmla="*/ 134 w 135"/>
                <a:gd name="T3" fmla="*/ 61 h 100"/>
                <a:gd name="T4" fmla="*/ 129 w 135"/>
                <a:gd name="T5" fmla="*/ 70 h 100"/>
                <a:gd name="T6" fmla="*/ 124 w 135"/>
                <a:gd name="T7" fmla="*/ 78 h 100"/>
                <a:gd name="T8" fmla="*/ 115 w 135"/>
                <a:gd name="T9" fmla="*/ 85 h 100"/>
                <a:gd name="T10" fmla="*/ 105 w 135"/>
                <a:gd name="T11" fmla="*/ 92 h 100"/>
                <a:gd name="T12" fmla="*/ 94 w 135"/>
                <a:gd name="T13" fmla="*/ 96 h 100"/>
                <a:gd name="T14" fmla="*/ 81 w 135"/>
                <a:gd name="T15" fmla="*/ 99 h 100"/>
                <a:gd name="T16" fmla="*/ 67 w 135"/>
                <a:gd name="T17" fmla="*/ 100 h 100"/>
                <a:gd name="T18" fmla="*/ 53 w 135"/>
                <a:gd name="T19" fmla="*/ 99 h 100"/>
                <a:gd name="T20" fmla="*/ 41 w 135"/>
                <a:gd name="T21" fmla="*/ 96 h 100"/>
                <a:gd name="T22" fmla="*/ 30 w 135"/>
                <a:gd name="T23" fmla="*/ 92 h 100"/>
                <a:gd name="T24" fmla="*/ 20 w 135"/>
                <a:gd name="T25" fmla="*/ 85 h 100"/>
                <a:gd name="T26" fmla="*/ 12 w 135"/>
                <a:gd name="T27" fmla="*/ 78 h 100"/>
                <a:gd name="T28" fmla="*/ 6 w 135"/>
                <a:gd name="T29" fmla="*/ 70 h 100"/>
                <a:gd name="T30" fmla="*/ 1 w 135"/>
                <a:gd name="T31" fmla="*/ 61 h 100"/>
                <a:gd name="T32" fmla="*/ 0 w 135"/>
                <a:gd name="T33" fmla="*/ 50 h 100"/>
                <a:gd name="T34" fmla="*/ 1 w 135"/>
                <a:gd name="T35" fmla="*/ 40 h 100"/>
                <a:gd name="T36" fmla="*/ 6 w 135"/>
                <a:gd name="T37" fmla="*/ 31 h 100"/>
                <a:gd name="T38" fmla="*/ 12 w 135"/>
                <a:gd name="T39" fmla="*/ 23 h 100"/>
                <a:gd name="T40" fmla="*/ 20 w 135"/>
                <a:gd name="T41" fmla="*/ 14 h 100"/>
                <a:gd name="T42" fmla="*/ 30 w 135"/>
                <a:gd name="T43" fmla="*/ 9 h 100"/>
                <a:gd name="T44" fmla="*/ 41 w 135"/>
                <a:gd name="T45" fmla="*/ 3 h 100"/>
                <a:gd name="T46" fmla="*/ 53 w 135"/>
                <a:gd name="T47" fmla="*/ 1 h 100"/>
                <a:gd name="T48" fmla="*/ 67 w 135"/>
                <a:gd name="T49" fmla="*/ 0 h 100"/>
                <a:gd name="T50" fmla="*/ 81 w 135"/>
                <a:gd name="T51" fmla="*/ 1 h 100"/>
                <a:gd name="T52" fmla="*/ 94 w 135"/>
                <a:gd name="T53" fmla="*/ 3 h 100"/>
                <a:gd name="T54" fmla="*/ 105 w 135"/>
                <a:gd name="T55" fmla="*/ 9 h 100"/>
                <a:gd name="T56" fmla="*/ 115 w 135"/>
                <a:gd name="T57" fmla="*/ 14 h 100"/>
                <a:gd name="T58" fmla="*/ 124 w 135"/>
                <a:gd name="T59" fmla="*/ 23 h 100"/>
                <a:gd name="T60" fmla="*/ 129 w 135"/>
                <a:gd name="T61" fmla="*/ 31 h 100"/>
                <a:gd name="T62" fmla="*/ 134 w 135"/>
                <a:gd name="T63" fmla="*/ 40 h 100"/>
                <a:gd name="T64" fmla="*/ 135 w 135"/>
                <a:gd name="T65" fmla="*/ 5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5" h="100">
                  <a:moveTo>
                    <a:pt x="135" y="50"/>
                  </a:moveTo>
                  <a:lnTo>
                    <a:pt x="134" y="61"/>
                  </a:lnTo>
                  <a:lnTo>
                    <a:pt x="129" y="70"/>
                  </a:lnTo>
                  <a:lnTo>
                    <a:pt x="124" y="78"/>
                  </a:lnTo>
                  <a:lnTo>
                    <a:pt x="115" y="85"/>
                  </a:lnTo>
                  <a:lnTo>
                    <a:pt x="105" y="92"/>
                  </a:lnTo>
                  <a:lnTo>
                    <a:pt x="94" y="96"/>
                  </a:lnTo>
                  <a:lnTo>
                    <a:pt x="81" y="99"/>
                  </a:lnTo>
                  <a:lnTo>
                    <a:pt x="67" y="100"/>
                  </a:lnTo>
                  <a:lnTo>
                    <a:pt x="53" y="99"/>
                  </a:lnTo>
                  <a:lnTo>
                    <a:pt x="41" y="96"/>
                  </a:lnTo>
                  <a:lnTo>
                    <a:pt x="30" y="92"/>
                  </a:lnTo>
                  <a:lnTo>
                    <a:pt x="20" y="85"/>
                  </a:lnTo>
                  <a:lnTo>
                    <a:pt x="12" y="78"/>
                  </a:lnTo>
                  <a:lnTo>
                    <a:pt x="6" y="70"/>
                  </a:lnTo>
                  <a:lnTo>
                    <a:pt x="1" y="61"/>
                  </a:lnTo>
                  <a:lnTo>
                    <a:pt x="0" y="50"/>
                  </a:lnTo>
                  <a:lnTo>
                    <a:pt x="1" y="40"/>
                  </a:lnTo>
                  <a:lnTo>
                    <a:pt x="6" y="31"/>
                  </a:lnTo>
                  <a:lnTo>
                    <a:pt x="12" y="23"/>
                  </a:lnTo>
                  <a:lnTo>
                    <a:pt x="20" y="14"/>
                  </a:lnTo>
                  <a:lnTo>
                    <a:pt x="30" y="9"/>
                  </a:lnTo>
                  <a:lnTo>
                    <a:pt x="41" y="3"/>
                  </a:lnTo>
                  <a:lnTo>
                    <a:pt x="53" y="1"/>
                  </a:lnTo>
                  <a:lnTo>
                    <a:pt x="67" y="0"/>
                  </a:lnTo>
                  <a:lnTo>
                    <a:pt x="81" y="1"/>
                  </a:lnTo>
                  <a:lnTo>
                    <a:pt x="94" y="3"/>
                  </a:lnTo>
                  <a:lnTo>
                    <a:pt x="105" y="9"/>
                  </a:lnTo>
                  <a:lnTo>
                    <a:pt x="115" y="14"/>
                  </a:lnTo>
                  <a:lnTo>
                    <a:pt x="124" y="23"/>
                  </a:lnTo>
                  <a:lnTo>
                    <a:pt x="129" y="31"/>
                  </a:lnTo>
                  <a:lnTo>
                    <a:pt x="134" y="40"/>
                  </a:lnTo>
                  <a:lnTo>
                    <a:pt x="135"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7" name="Freeform 130"/>
            <p:cNvSpPr>
              <a:spLocks/>
            </p:cNvSpPr>
            <p:nvPr/>
          </p:nvSpPr>
          <p:spPr bwMode="auto">
            <a:xfrm>
              <a:off x="7348538" y="3375025"/>
              <a:ext cx="111125" cy="77787"/>
            </a:xfrm>
            <a:custGeom>
              <a:avLst/>
              <a:gdLst>
                <a:gd name="T0" fmla="*/ 139 w 139"/>
                <a:gd name="T1" fmla="*/ 49 h 98"/>
                <a:gd name="T2" fmla="*/ 138 w 139"/>
                <a:gd name="T3" fmla="*/ 58 h 98"/>
                <a:gd name="T4" fmla="*/ 133 w 139"/>
                <a:gd name="T5" fmla="*/ 68 h 98"/>
                <a:gd name="T6" fmla="*/ 128 w 139"/>
                <a:gd name="T7" fmla="*/ 76 h 98"/>
                <a:gd name="T8" fmla="*/ 118 w 139"/>
                <a:gd name="T9" fmla="*/ 84 h 98"/>
                <a:gd name="T10" fmla="*/ 108 w 139"/>
                <a:gd name="T11" fmla="*/ 89 h 98"/>
                <a:gd name="T12" fmla="*/ 96 w 139"/>
                <a:gd name="T13" fmla="*/ 94 h 98"/>
                <a:gd name="T14" fmla="*/ 83 w 139"/>
                <a:gd name="T15" fmla="*/ 96 h 98"/>
                <a:gd name="T16" fmla="*/ 69 w 139"/>
                <a:gd name="T17" fmla="*/ 98 h 98"/>
                <a:gd name="T18" fmla="*/ 55 w 139"/>
                <a:gd name="T19" fmla="*/ 96 h 98"/>
                <a:gd name="T20" fmla="*/ 42 w 139"/>
                <a:gd name="T21" fmla="*/ 94 h 98"/>
                <a:gd name="T22" fmla="*/ 31 w 139"/>
                <a:gd name="T23" fmla="*/ 89 h 98"/>
                <a:gd name="T24" fmla="*/ 20 w 139"/>
                <a:gd name="T25" fmla="*/ 84 h 98"/>
                <a:gd name="T26" fmla="*/ 11 w 139"/>
                <a:gd name="T27" fmla="*/ 76 h 98"/>
                <a:gd name="T28" fmla="*/ 5 w 139"/>
                <a:gd name="T29" fmla="*/ 68 h 98"/>
                <a:gd name="T30" fmla="*/ 1 w 139"/>
                <a:gd name="T31" fmla="*/ 58 h 98"/>
                <a:gd name="T32" fmla="*/ 0 w 139"/>
                <a:gd name="T33" fmla="*/ 49 h 98"/>
                <a:gd name="T34" fmla="*/ 1 w 139"/>
                <a:gd name="T35" fmla="*/ 39 h 98"/>
                <a:gd name="T36" fmla="*/ 5 w 139"/>
                <a:gd name="T37" fmla="*/ 30 h 98"/>
                <a:gd name="T38" fmla="*/ 11 w 139"/>
                <a:gd name="T39" fmla="*/ 22 h 98"/>
                <a:gd name="T40" fmla="*/ 20 w 139"/>
                <a:gd name="T41" fmla="*/ 14 h 98"/>
                <a:gd name="T42" fmla="*/ 31 w 139"/>
                <a:gd name="T43" fmla="*/ 8 h 98"/>
                <a:gd name="T44" fmla="*/ 42 w 139"/>
                <a:gd name="T45" fmla="*/ 3 h 98"/>
                <a:gd name="T46" fmla="*/ 55 w 139"/>
                <a:gd name="T47" fmla="*/ 1 h 98"/>
                <a:gd name="T48" fmla="*/ 69 w 139"/>
                <a:gd name="T49" fmla="*/ 0 h 98"/>
                <a:gd name="T50" fmla="*/ 83 w 139"/>
                <a:gd name="T51" fmla="*/ 1 h 98"/>
                <a:gd name="T52" fmla="*/ 96 w 139"/>
                <a:gd name="T53" fmla="*/ 3 h 98"/>
                <a:gd name="T54" fmla="*/ 108 w 139"/>
                <a:gd name="T55" fmla="*/ 8 h 98"/>
                <a:gd name="T56" fmla="*/ 118 w 139"/>
                <a:gd name="T57" fmla="*/ 14 h 98"/>
                <a:gd name="T58" fmla="*/ 128 w 139"/>
                <a:gd name="T59" fmla="*/ 22 h 98"/>
                <a:gd name="T60" fmla="*/ 133 w 139"/>
                <a:gd name="T61" fmla="*/ 30 h 98"/>
                <a:gd name="T62" fmla="*/ 138 w 139"/>
                <a:gd name="T63" fmla="*/ 39 h 98"/>
                <a:gd name="T64" fmla="*/ 139 w 139"/>
                <a:gd name="T65" fmla="*/ 49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9" h="98">
                  <a:moveTo>
                    <a:pt x="139" y="49"/>
                  </a:moveTo>
                  <a:lnTo>
                    <a:pt x="138" y="58"/>
                  </a:lnTo>
                  <a:lnTo>
                    <a:pt x="133" y="68"/>
                  </a:lnTo>
                  <a:lnTo>
                    <a:pt x="128" y="76"/>
                  </a:lnTo>
                  <a:lnTo>
                    <a:pt x="118" y="84"/>
                  </a:lnTo>
                  <a:lnTo>
                    <a:pt x="108" y="89"/>
                  </a:lnTo>
                  <a:lnTo>
                    <a:pt x="96" y="94"/>
                  </a:lnTo>
                  <a:lnTo>
                    <a:pt x="83" y="96"/>
                  </a:lnTo>
                  <a:lnTo>
                    <a:pt x="69" y="98"/>
                  </a:lnTo>
                  <a:lnTo>
                    <a:pt x="55" y="96"/>
                  </a:lnTo>
                  <a:lnTo>
                    <a:pt x="42" y="94"/>
                  </a:lnTo>
                  <a:lnTo>
                    <a:pt x="31" y="89"/>
                  </a:lnTo>
                  <a:lnTo>
                    <a:pt x="20" y="84"/>
                  </a:lnTo>
                  <a:lnTo>
                    <a:pt x="11" y="76"/>
                  </a:lnTo>
                  <a:lnTo>
                    <a:pt x="5" y="68"/>
                  </a:lnTo>
                  <a:lnTo>
                    <a:pt x="1" y="58"/>
                  </a:lnTo>
                  <a:lnTo>
                    <a:pt x="0" y="49"/>
                  </a:lnTo>
                  <a:lnTo>
                    <a:pt x="1" y="39"/>
                  </a:lnTo>
                  <a:lnTo>
                    <a:pt x="5" y="30"/>
                  </a:lnTo>
                  <a:lnTo>
                    <a:pt x="11" y="22"/>
                  </a:lnTo>
                  <a:lnTo>
                    <a:pt x="20" y="14"/>
                  </a:lnTo>
                  <a:lnTo>
                    <a:pt x="31" y="8"/>
                  </a:lnTo>
                  <a:lnTo>
                    <a:pt x="42" y="3"/>
                  </a:lnTo>
                  <a:lnTo>
                    <a:pt x="55" y="1"/>
                  </a:lnTo>
                  <a:lnTo>
                    <a:pt x="69" y="0"/>
                  </a:lnTo>
                  <a:lnTo>
                    <a:pt x="83" y="1"/>
                  </a:lnTo>
                  <a:lnTo>
                    <a:pt x="96" y="3"/>
                  </a:lnTo>
                  <a:lnTo>
                    <a:pt x="108" y="8"/>
                  </a:lnTo>
                  <a:lnTo>
                    <a:pt x="118" y="14"/>
                  </a:lnTo>
                  <a:lnTo>
                    <a:pt x="128" y="22"/>
                  </a:lnTo>
                  <a:lnTo>
                    <a:pt x="133" y="30"/>
                  </a:lnTo>
                  <a:lnTo>
                    <a:pt x="138" y="39"/>
                  </a:lnTo>
                  <a:lnTo>
                    <a:pt x="139" y="4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8" name="Freeform 131"/>
            <p:cNvSpPr>
              <a:spLocks/>
            </p:cNvSpPr>
            <p:nvPr/>
          </p:nvSpPr>
          <p:spPr bwMode="auto">
            <a:xfrm>
              <a:off x="7724775" y="3198813"/>
              <a:ext cx="112712" cy="57150"/>
            </a:xfrm>
            <a:custGeom>
              <a:avLst/>
              <a:gdLst>
                <a:gd name="T0" fmla="*/ 143 w 143"/>
                <a:gd name="T1" fmla="*/ 35 h 71"/>
                <a:gd name="T2" fmla="*/ 142 w 143"/>
                <a:gd name="T3" fmla="*/ 42 h 71"/>
                <a:gd name="T4" fmla="*/ 137 w 143"/>
                <a:gd name="T5" fmla="*/ 49 h 71"/>
                <a:gd name="T6" fmla="*/ 132 w 143"/>
                <a:gd name="T7" fmla="*/ 55 h 71"/>
                <a:gd name="T8" fmla="*/ 122 w 143"/>
                <a:gd name="T9" fmla="*/ 61 h 71"/>
                <a:gd name="T10" fmla="*/ 112 w 143"/>
                <a:gd name="T11" fmla="*/ 65 h 71"/>
                <a:gd name="T12" fmla="*/ 99 w 143"/>
                <a:gd name="T13" fmla="*/ 69 h 71"/>
                <a:gd name="T14" fmla="*/ 87 w 143"/>
                <a:gd name="T15" fmla="*/ 70 h 71"/>
                <a:gd name="T16" fmla="*/ 72 w 143"/>
                <a:gd name="T17" fmla="*/ 71 h 71"/>
                <a:gd name="T18" fmla="*/ 58 w 143"/>
                <a:gd name="T19" fmla="*/ 70 h 71"/>
                <a:gd name="T20" fmla="*/ 44 w 143"/>
                <a:gd name="T21" fmla="*/ 69 h 71"/>
                <a:gd name="T22" fmla="*/ 31 w 143"/>
                <a:gd name="T23" fmla="*/ 65 h 71"/>
                <a:gd name="T24" fmla="*/ 21 w 143"/>
                <a:gd name="T25" fmla="*/ 61 h 71"/>
                <a:gd name="T26" fmla="*/ 13 w 143"/>
                <a:gd name="T27" fmla="*/ 55 h 71"/>
                <a:gd name="T28" fmla="*/ 6 w 143"/>
                <a:gd name="T29" fmla="*/ 49 h 71"/>
                <a:gd name="T30" fmla="*/ 1 w 143"/>
                <a:gd name="T31" fmla="*/ 42 h 71"/>
                <a:gd name="T32" fmla="*/ 0 w 143"/>
                <a:gd name="T33" fmla="*/ 35 h 71"/>
                <a:gd name="T34" fmla="*/ 1 w 143"/>
                <a:gd name="T35" fmla="*/ 28 h 71"/>
                <a:gd name="T36" fmla="*/ 6 w 143"/>
                <a:gd name="T37" fmla="*/ 21 h 71"/>
                <a:gd name="T38" fmla="*/ 13 w 143"/>
                <a:gd name="T39" fmla="*/ 16 h 71"/>
                <a:gd name="T40" fmla="*/ 21 w 143"/>
                <a:gd name="T41" fmla="*/ 10 h 71"/>
                <a:gd name="T42" fmla="*/ 31 w 143"/>
                <a:gd name="T43" fmla="*/ 5 h 71"/>
                <a:gd name="T44" fmla="*/ 44 w 143"/>
                <a:gd name="T45" fmla="*/ 2 h 71"/>
                <a:gd name="T46" fmla="*/ 58 w 143"/>
                <a:gd name="T47" fmla="*/ 1 h 71"/>
                <a:gd name="T48" fmla="*/ 72 w 143"/>
                <a:gd name="T49" fmla="*/ 0 h 71"/>
                <a:gd name="T50" fmla="*/ 87 w 143"/>
                <a:gd name="T51" fmla="*/ 1 h 71"/>
                <a:gd name="T52" fmla="*/ 99 w 143"/>
                <a:gd name="T53" fmla="*/ 2 h 71"/>
                <a:gd name="T54" fmla="*/ 112 w 143"/>
                <a:gd name="T55" fmla="*/ 5 h 71"/>
                <a:gd name="T56" fmla="*/ 122 w 143"/>
                <a:gd name="T57" fmla="*/ 10 h 71"/>
                <a:gd name="T58" fmla="*/ 132 w 143"/>
                <a:gd name="T59" fmla="*/ 16 h 71"/>
                <a:gd name="T60" fmla="*/ 137 w 143"/>
                <a:gd name="T61" fmla="*/ 21 h 71"/>
                <a:gd name="T62" fmla="*/ 142 w 143"/>
                <a:gd name="T63" fmla="*/ 28 h 71"/>
                <a:gd name="T64" fmla="*/ 143 w 143"/>
                <a:gd name="T65" fmla="*/ 35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3" h="71">
                  <a:moveTo>
                    <a:pt x="143" y="35"/>
                  </a:moveTo>
                  <a:lnTo>
                    <a:pt x="142" y="42"/>
                  </a:lnTo>
                  <a:lnTo>
                    <a:pt x="137" y="49"/>
                  </a:lnTo>
                  <a:lnTo>
                    <a:pt x="132" y="55"/>
                  </a:lnTo>
                  <a:lnTo>
                    <a:pt x="122" y="61"/>
                  </a:lnTo>
                  <a:lnTo>
                    <a:pt x="112" y="65"/>
                  </a:lnTo>
                  <a:lnTo>
                    <a:pt x="99" y="69"/>
                  </a:lnTo>
                  <a:lnTo>
                    <a:pt x="87" y="70"/>
                  </a:lnTo>
                  <a:lnTo>
                    <a:pt x="72" y="71"/>
                  </a:lnTo>
                  <a:lnTo>
                    <a:pt x="58" y="70"/>
                  </a:lnTo>
                  <a:lnTo>
                    <a:pt x="44" y="69"/>
                  </a:lnTo>
                  <a:lnTo>
                    <a:pt x="31" y="65"/>
                  </a:lnTo>
                  <a:lnTo>
                    <a:pt x="21" y="61"/>
                  </a:lnTo>
                  <a:lnTo>
                    <a:pt x="13" y="55"/>
                  </a:lnTo>
                  <a:lnTo>
                    <a:pt x="6" y="49"/>
                  </a:lnTo>
                  <a:lnTo>
                    <a:pt x="1" y="42"/>
                  </a:lnTo>
                  <a:lnTo>
                    <a:pt x="0" y="35"/>
                  </a:lnTo>
                  <a:lnTo>
                    <a:pt x="1" y="28"/>
                  </a:lnTo>
                  <a:lnTo>
                    <a:pt x="6" y="21"/>
                  </a:lnTo>
                  <a:lnTo>
                    <a:pt x="13" y="16"/>
                  </a:lnTo>
                  <a:lnTo>
                    <a:pt x="21" y="10"/>
                  </a:lnTo>
                  <a:lnTo>
                    <a:pt x="31" y="5"/>
                  </a:lnTo>
                  <a:lnTo>
                    <a:pt x="44" y="2"/>
                  </a:lnTo>
                  <a:lnTo>
                    <a:pt x="58" y="1"/>
                  </a:lnTo>
                  <a:lnTo>
                    <a:pt x="72" y="0"/>
                  </a:lnTo>
                  <a:lnTo>
                    <a:pt x="87" y="1"/>
                  </a:lnTo>
                  <a:lnTo>
                    <a:pt x="99" y="2"/>
                  </a:lnTo>
                  <a:lnTo>
                    <a:pt x="112" y="5"/>
                  </a:lnTo>
                  <a:lnTo>
                    <a:pt x="122" y="10"/>
                  </a:lnTo>
                  <a:lnTo>
                    <a:pt x="132" y="16"/>
                  </a:lnTo>
                  <a:lnTo>
                    <a:pt x="137" y="21"/>
                  </a:lnTo>
                  <a:lnTo>
                    <a:pt x="142" y="28"/>
                  </a:lnTo>
                  <a:lnTo>
                    <a:pt x="143"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9" name="Freeform 132"/>
            <p:cNvSpPr>
              <a:spLocks/>
            </p:cNvSpPr>
            <p:nvPr/>
          </p:nvSpPr>
          <p:spPr bwMode="auto">
            <a:xfrm>
              <a:off x="7685088" y="3786188"/>
              <a:ext cx="131762" cy="85725"/>
            </a:xfrm>
            <a:custGeom>
              <a:avLst/>
              <a:gdLst>
                <a:gd name="T0" fmla="*/ 167 w 167"/>
                <a:gd name="T1" fmla="*/ 70 h 108"/>
                <a:gd name="T2" fmla="*/ 163 w 167"/>
                <a:gd name="T3" fmla="*/ 80 h 108"/>
                <a:gd name="T4" fmla="*/ 156 w 167"/>
                <a:gd name="T5" fmla="*/ 89 h 108"/>
                <a:gd name="T6" fmla="*/ 147 w 167"/>
                <a:gd name="T7" fmla="*/ 96 h 108"/>
                <a:gd name="T8" fmla="*/ 136 w 167"/>
                <a:gd name="T9" fmla="*/ 102 h 108"/>
                <a:gd name="T10" fmla="*/ 122 w 167"/>
                <a:gd name="T11" fmla="*/ 106 h 108"/>
                <a:gd name="T12" fmla="*/ 107 w 167"/>
                <a:gd name="T13" fmla="*/ 108 h 108"/>
                <a:gd name="T14" fmla="*/ 91 w 167"/>
                <a:gd name="T15" fmla="*/ 108 h 108"/>
                <a:gd name="T16" fmla="*/ 73 w 167"/>
                <a:gd name="T17" fmla="*/ 106 h 108"/>
                <a:gd name="T18" fmla="*/ 57 w 167"/>
                <a:gd name="T19" fmla="*/ 101 h 108"/>
                <a:gd name="T20" fmla="*/ 41 w 167"/>
                <a:gd name="T21" fmla="*/ 95 h 108"/>
                <a:gd name="T22" fmla="*/ 28 w 167"/>
                <a:gd name="T23" fmla="*/ 88 h 108"/>
                <a:gd name="T24" fmla="*/ 17 w 167"/>
                <a:gd name="T25" fmla="*/ 79 h 108"/>
                <a:gd name="T26" fmla="*/ 9 w 167"/>
                <a:gd name="T27" fmla="*/ 70 h 108"/>
                <a:gd name="T28" fmla="*/ 2 w 167"/>
                <a:gd name="T29" fmla="*/ 60 h 108"/>
                <a:gd name="T30" fmla="*/ 0 w 167"/>
                <a:gd name="T31" fmla="*/ 48 h 108"/>
                <a:gd name="T32" fmla="*/ 0 w 167"/>
                <a:gd name="T33" fmla="*/ 38 h 108"/>
                <a:gd name="T34" fmla="*/ 3 w 167"/>
                <a:gd name="T35" fmla="*/ 27 h 108"/>
                <a:gd name="T36" fmla="*/ 10 w 167"/>
                <a:gd name="T37" fmla="*/ 19 h 108"/>
                <a:gd name="T38" fmla="*/ 19 w 167"/>
                <a:gd name="T39" fmla="*/ 12 h 108"/>
                <a:gd name="T40" fmla="*/ 31 w 167"/>
                <a:gd name="T41" fmla="*/ 7 h 108"/>
                <a:gd name="T42" fmla="*/ 45 w 167"/>
                <a:gd name="T43" fmla="*/ 2 h 108"/>
                <a:gd name="T44" fmla="*/ 60 w 167"/>
                <a:gd name="T45" fmla="*/ 1 h 108"/>
                <a:gd name="T46" fmla="*/ 76 w 167"/>
                <a:gd name="T47" fmla="*/ 0 h 108"/>
                <a:gd name="T48" fmla="*/ 93 w 167"/>
                <a:gd name="T49" fmla="*/ 2 h 108"/>
                <a:gd name="T50" fmla="*/ 109 w 167"/>
                <a:gd name="T51" fmla="*/ 7 h 108"/>
                <a:gd name="T52" fmla="*/ 125 w 167"/>
                <a:gd name="T53" fmla="*/ 12 h 108"/>
                <a:gd name="T54" fmla="*/ 138 w 167"/>
                <a:gd name="T55" fmla="*/ 20 h 108"/>
                <a:gd name="T56" fmla="*/ 149 w 167"/>
                <a:gd name="T57" fmla="*/ 28 h 108"/>
                <a:gd name="T58" fmla="*/ 157 w 167"/>
                <a:gd name="T59" fmla="*/ 38 h 108"/>
                <a:gd name="T60" fmla="*/ 164 w 167"/>
                <a:gd name="T61" fmla="*/ 48 h 108"/>
                <a:gd name="T62" fmla="*/ 167 w 167"/>
                <a:gd name="T63" fmla="*/ 60 h 108"/>
                <a:gd name="T64" fmla="*/ 167 w 167"/>
                <a:gd name="T65" fmla="*/ 7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7" h="108">
                  <a:moveTo>
                    <a:pt x="167" y="70"/>
                  </a:moveTo>
                  <a:lnTo>
                    <a:pt x="163" y="80"/>
                  </a:lnTo>
                  <a:lnTo>
                    <a:pt x="156" y="89"/>
                  </a:lnTo>
                  <a:lnTo>
                    <a:pt x="147" y="96"/>
                  </a:lnTo>
                  <a:lnTo>
                    <a:pt x="136" y="102"/>
                  </a:lnTo>
                  <a:lnTo>
                    <a:pt x="122" y="106"/>
                  </a:lnTo>
                  <a:lnTo>
                    <a:pt x="107" y="108"/>
                  </a:lnTo>
                  <a:lnTo>
                    <a:pt x="91" y="108"/>
                  </a:lnTo>
                  <a:lnTo>
                    <a:pt x="73" y="106"/>
                  </a:lnTo>
                  <a:lnTo>
                    <a:pt x="57" y="101"/>
                  </a:lnTo>
                  <a:lnTo>
                    <a:pt x="41" y="95"/>
                  </a:lnTo>
                  <a:lnTo>
                    <a:pt x="28" y="88"/>
                  </a:lnTo>
                  <a:lnTo>
                    <a:pt x="17" y="79"/>
                  </a:lnTo>
                  <a:lnTo>
                    <a:pt x="9" y="70"/>
                  </a:lnTo>
                  <a:lnTo>
                    <a:pt x="2" y="60"/>
                  </a:lnTo>
                  <a:lnTo>
                    <a:pt x="0" y="48"/>
                  </a:lnTo>
                  <a:lnTo>
                    <a:pt x="0" y="38"/>
                  </a:lnTo>
                  <a:lnTo>
                    <a:pt x="3" y="27"/>
                  </a:lnTo>
                  <a:lnTo>
                    <a:pt x="10" y="19"/>
                  </a:lnTo>
                  <a:lnTo>
                    <a:pt x="19" y="12"/>
                  </a:lnTo>
                  <a:lnTo>
                    <a:pt x="31" y="7"/>
                  </a:lnTo>
                  <a:lnTo>
                    <a:pt x="45" y="2"/>
                  </a:lnTo>
                  <a:lnTo>
                    <a:pt x="60" y="1"/>
                  </a:lnTo>
                  <a:lnTo>
                    <a:pt x="76" y="0"/>
                  </a:lnTo>
                  <a:lnTo>
                    <a:pt x="93" y="2"/>
                  </a:lnTo>
                  <a:lnTo>
                    <a:pt x="109" y="7"/>
                  </a:lnTo>
                  <a:lnTo>
                    <a:pt x="125" y="12"/>
                  </a:lnTo>
                  <a:lnTo>
                    <a:pt x="138" y="20"/>
                  </a:lnTo>
                  <a:lnTo>
                    <a:pt x="149" y="28"/>
                  </a:lnTo>
                  <a:lnTo>
                    <a:pt x="157" y="38"/>
                  </a:lnTo>
                  <a:lnTo>
                    <a:pt x="164" y="48"/>
                  </a:lnTo>
                  <a:lnTo>
                    <a:pt x="167" y="60"/>
                  </a:lnTo>
                  <a:lnTo>
                    <a:pt x="167" y="7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0" name="Freeform 133"/>
            <p:cNvSpPr>
              <a:spLocks/>
            </p:cNvSpPr>
            <p:nvPr/>
          </p:nvSpPr>
          <p:spPr bwMode="auto">
            <a:xfrm>
              <a:off x="7954963" y="3641725"/>
              <a:ext cx="119062" cy="85725"/>
            </a:xfrm>
            <a:custGeom>
              <a:avLst/>
              <a:gdLst>
                <a:gd name="T0" fmla="*/ 148 w 149"/>
                <a:gd name="T1" fmla="*/ 67 h 107"/>
                <a:gd name="T2" fmla="*/ 145 w 149"/>
                <a:gd name="T3" fmla="*/ 77 h 107"/>
                <a:gd name="T4" fmla="*/ 139 w 149"/>
                <a:gd name="T5" fmla="*/ 86 h 107"/>
                <a:gd name="T6" fmla="*/ 130 w 149"/>
                <a:gd name="T7" fmla="*/ 93 h 107"/>
                <a:gd name="T8" fmla="*/ 120 w 149"/>
                <a:gd name="T9" fmla="*/ 99 h 107"/>
                <a:gd name="T10" fmla="*/ 108 w 149"/>
                <a:gd name="T11" fmla="*/ 103 h 107"/>
                <a:gd name="T12" fmla="*/ 94 w 149"/>
                <a:gd name="T13" fmla="*/ 106 h 107"/>
                <a:gd name="T14" fmla="*/ 79 w 149"/>
                <a:gd name="T15" fmla="*/ 107 h 107"/>
                <a:gd name="T16" fmla="*/ 64 w 149"/>
                <a:gd name="T17" fmla="*/ 105 h 107"/>
                <a:gd name="T18" fmla="*/ 49 w 149"/>
                <a:gd name="T19" fmla="*/ 101 h 107"/>
                <a:gd name="T20" fmla="*/ 37 w 149"/>
                <a:gd name="T21" fmla="*/ 95 h 107"/>
                <a:gd name="T22" fmla="*/ 25 w 149"/>
                <a:gd name="T23" fmla="*/ 88 h 107"/>
                <a:gd name="T24" fmla="*/ 15 w 149"/>
                <a:gd name="T25" fmla="*/ 80 h 107"/>
                <a:gd name="T26" fmla="*/ 8 w 149"/>
                <a:gd name="T27" fmla="*/ 70 h 107"/>
                <a:gd name="T28" fmla="*/ 2 w 149"/>
                <a:gd name="T29" fmla="*/ 61 h 107"/>
                <a:gd name="T30" fmla="*/ 0 w 149"/>
                <a:gd name="T31" fmla="*/ 49 h 107"/>
                <a:gd name="T32" fmla="*/ 0 w 149"/>
                <a:gd name="T33" fmla="*/ 39 h 107"/>
                <a:gd name="T34" fmla="*/ 3 w 149"/>
                <a:gd name="T35" fmla="*/ 29 h 107"/>
                <a:gd name="T36" fmla="*/ 10 w 149"/>
                <a:gd name="T37" fmla="*/ 19 h 107"/>
                <a:gd name="T38" fmla="*/ 18 w 149"/>
                <a:gd name="T39" fmla="*/ 12 h 107"/>
                <a:gd name="T40" fmla="*/ 28 w 149"/>
                <a:gd name="T41" fmla="*/ 7 h 107"/>
                <a:gd name="T42" fmla="*/ 41 w 149"/>
                <a:gd name="T43" fmla="*/ 2 h 107"/>
                <a:gd name="T44" fmla="*/ 55 w 149"/>
                <a:gd name="T45" fmla="*/ 0 h 107"/>
                <a:gd name="T46" fmla="*/ 69 w 149"/>
                <a:gd name="T47" fmla="*/ 0 h 107"/>
                <a:gd name="T48" fmla="*/ 84 w 149"/>
                <a:gd name="T49" fmla="*/ 1 h 107"/>
                <a:gd name="T50" fmla="*/ 99 w 149"/>
                <a:gd name="T51" fmla="*/ 4 h 107"/>
                <a:gd name="T52" fmla="*/ 113 w 149"/>
                <a:gd name="T53" fmla="*/ 10 h 107"/>
                <a:gd name="T54" fmla="*/ 124 w 149"/>
                <a:gd name="T55" fmla="*/ 18 h 107"/>
                <a:gd name="T56" fmla="*/ 133 w 149"/>
                <a:gd name="T57" fmla="*/ 26 h 107"/>
                <a:gd name="T58" fmla="*/ 141 w 149"/>
                <a:gd name="T59" fmla="*/ 36 h 107"/>
                <a:gd name="T60" fmla="*/ 146 w 149"/>
                <a:gd name="T61" fmla="*/ 46 h 107"/>
                <a:gd name="T62" fmla="*/ 149 w 149"/>
                <a:gd name="T63" fmla="*/ 56 h 107"/>
                <a:gd name="T64" fmla="*/ 148 w 149"/>
                <a:gd name="T65" fmla="*/ 67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9" h="107">
                  <a:moveTo>
                    <a:pt x="148" y="67"/>
                  </a:moveTo>
                  <a:lnTo>
                    <a:pt x="145" y="77"/>
                  </a:lnTo>
                  <a:lnTo>
                    <a:pt x="139" y="86"/>
                  </a:lnTo>
                  <a:lnTo>
                    <a:pt x="130" y="93"/>
                  </a:lnTo>
                  <a:lnTo>
                    <a:pt x="120" y="99"/>
                  </a:lnTo>
                  <a:lnTo>
                    <a:pt x="108" y="103"/>
                  </a:lnTo>
                  <a:lnTo>
                    <a:pt x="94" y="106"/>
                  </a:lnTo>
                  <a:lnTo>
                    <a:pt x="79" y="107"/>
                  </a:lnTo>
                  <a:lnTo>
                    <a:pt x="64" y="105"/>
                  </a:lnTo>
                  <a:lnTo>
                    <a:pt x="49" y="101"/>
                  </a:lnTo>
                  <a:lnTo>
                    <a:pt x="37" y="95"/>
                  </a:lnTo>
                  <a:lnTo>
                    <a:pt x="25" y="88"/>
                  </a:lnTo>
                  <a:lnTo>
                    <a:pt x="15" y="80"/>
                  </a:lnTo>
                  <a:lnTo>
                    <a:pt x="8" y="70"/>
                  </a:lnTo>
                  <a:lnTo>
                    <a:pt x="2" y="61"/>
                  </a:lnTo>
                  <a:lnTo>
                    <a:pt x="0" y="49"/>
                  </a:lnTo>
                  <a:lnTo>
                    <a:pt x="0" y="39"/>
                  </a:lnTo>
                  <a:lnTo>
                    <a:pt x="3" y="29"/>
                  </a:lnTo>
                  <a:lnTo>
                    <a:pt x="10" y="19"/>
                  </a:lnTo>
                  <a:lnTo>
                    <a:pt x="18" y="12"/>
                  </a:lnTo>
                  <a:lnTo>
                    <a:pt x="28" y="7"/>
                  </a:lnTo>
                  <a:lnTo>
                    <a:pt x="41" y="2"/>
                  </a:lnTo>
                  <a:lnTo>
                    <a:pt x="55" y="0"/>
                  </a:lnTo>
                  <a:lnTo>
                    <a:pt x="69" y="0"/>
                  </a:lnTo>
                  <a:lnTo>
                    <a:pt x="84" y="1"/>
                  </a:lnTo>
                  <a:lnTo>
                    <a:pt x="99" y="4"/>
                  </a:lnTo>
                  <a:lnTo>
                    <a:pt x="113" y="10"/>
                  </a:lnTo>
                  <a:lnTo>
                    <a:pt x="124" y="18"/>
                  </a:lnTo>
                  <a:lnTo>
                    <a:pt x="133" y="26"/>
                  </a:lnTo>
                  <a:lnTo>
                    <a:pt x="141" y="36"/>
                  </a:lnTo>
                  <a:lnTo>
                    <a:pt x="146" y="46"/>
                  </a:lnTo>
                  <a:lnTo>
                    <a:pt x="149" y="56"/>
                  </a:lnTo>
                  <a:lnTo>
                    <a:pt x="148" y="6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1" name="Freeform 134"/>
            <p:cNvSpPr>
              <a:spLocks/>
            </p:cNvSpPr>
            <p:nvPr/>
          </p:nvSpPr>
          <p:spPr bwMode="auto">
            <a:xfrm>
              <a:off x="7851775" y="3600450"/>
              <a:ext cx="71437" cy="57150"/>
            </a:xfrm>
            <a:custGeom>
              <a:avLst/>
              <a:gdLst>
                <a:gd name="T0" fmla="*/ 90 w 90"/>
                <a:gd name="T1" fmla="*/ 44 h 72"/>
                <a:gd name="T2" fmla="*/ 88 w 90"/>
                <a:gd name="T3" fmla="*/ 51 h 72"/>
                <a:gd name="T4" fmla="*/ 85 w 90"/>
                <a:gd name="T5" fmla="*/ 56 h 72"/>
                <a:gd name="T6" fmla="*/ 79 w 90"/>
                <a:gd name="T7" fmla="*/ 62 h 72"/>
                <a:gd name="T8" fmla="*/ 73 w 90"/>
                <a:gd name="T9" fmla="*/ 67 h 72"/>
                <a:gd name="T10" fmla="*/ 65 w 90"/>
                <a:gd name="T11" fmla="*/ 70 h 72"/>
                <a:gd name="T12" fmla="*/ 57 w 90"/>
                <a:gd name="T13" fmla="*/ 71 h 72"/>
                <a:gd name="T14" fmla="*/ 48 w 90"/>
                <a:gd name="T15" fmla="*/ 72 h 72"/>
                <a:gd name="T16" fmla="*/ 39 w 90"/>
                <a:gd name="T17" fmla="*/ 71 h 72"/>
                <a:gd name="T18" fmla="*/ 29 w 90"/>
                <a:gd name="T19" fmla="*/ 69 h 72"/>
                <a:gd name="T20" fmla="*/ 22 w 90"/>
                <a:gd name="T21" fmla="*/ 65 h 72"/>
                <a:gd name="T22" fmla="*/ 15 w 90"/>
                <a:gd name="T23" fmla="*/ 61 h 72"/>
                <a:gd name="T24" fmla="*/ 10 w 90"/>
                <a:gd name="T25" fmla="*/ 55 h 72"/>
                <a:gd name="T26" fmla="*/ 5 w 90"/>
                <a:gd name="T27" fmla="*/ 48 h 72"/>
                <a:gd name="T28" fmla="*/ 2 w 90"/>
                <a:gd name="T29" fmla="*/ 42 h 72"/>
                <a:gd name="T30" fmla="*/ 0 w 90"/>
                <a:gd name="T31" fmla="*/ 34 h 72"/>
                <a:gd name="T32" fmla="*/ 2 w 90"/>
                <a:gd name="T33" fmla="*/ 27 h 72"/>
                <a:gd name="T34" fmla="*/ 4 w 90"/>
                <a:gd name="T35" fmla="*/ 21 h 72"/>
                <a:gd name="T36" fmla="*/ 7 w 90"/>
                <a:gd name="T37" fmla="*/ 15 h 72"/>
                <a:gd name="T38" fmla="*/ 13 w 90"/>
                <a:gd name="T39" fmla="*/ 9 h 72"/>
                <a:gd name="T40" fmla="*/ 19 w 90"/>
                <a:gd name="T41" fmla="*/ 6 h 72"/>
                <a:gd name="T42" fmla="*/ 27 w 90"/>
                <a:gd name="T43" fmla="*/ 2 h 72"/>
                <a:gd name="T44" fmla="*/ 35 w 90"/>
                <a:gd name="T45" fmla="*/ 1 h 72"/>
                <a:gd name="T46" fmla="*/ 43 w 90"/>
                <a:gd name="T47" fmla="*/ 0 h 72"/>
                <a:gd name="T48" fmla="*/ 52 w 90"/>
                <a:gd name="T49" fmla="*/ 1 h 72"/>
                <a:gd name="T50" fmla="*/ 62 w 90"/>
                <a:gd name="T51" fmla="*/ 3 h 72"/>
                <a:gd name="T52" fmla="*/ 68 w 90"/>
                <a:gd name="T53" fmla="*/ 7 h 72"/>
                <a:gd name="T54" fmla="*/ 75 w 90"/>
                <a:gd name="T55" fmla="*/ 11 h 72"/>
                <a:gd name="T56" fmla="*/ 82 w 90"/>
                <a:gd name="T57" fmla="*/ 17 h 72"/>
                <a:gd name="T58" fmla="*/ 86 w 90"/>
                <a:gd name="T59" fmla="*/ 23 h 72"/>
                <a:gd name="T60" fmla="*/ 89 w 90"/>
                <a:gd name="T61" fmla="*/ 30 h 72"/>
                <a:gd name="T62" fmla="*/ 90 w 90"/>
                <a:gd name="T63" fmla="*/ 37 h 72"/>
                <a:gd name="T64" fmla="*/ 90 w 90"/>
                <a:gd name="T65" fmla="*/ 44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72">
                  <a:moveTo>
                    <a:pt x="90" y="44"/>
                  </a:moveTo>
                  <a:lnTo>
                    <a:pt x="88" y="51"/>
                  </a:lnTo>
                  <a:lnTo>
                    <a:pt x="85" y="56"/>
                  </a:lnTo>
                  <a:lnTo>
                    <a:pt x="79" y="62"/>
                  </a:lnTo>
                  <a:lnTo>
                    <a:pt x="73" y="67"/>
                  </a:lnTo>
                  <a:lnTo>
                    <a:pt x="65" y="70"/>
                  </a:lnTo>
                  <a:lnTo>
                    <a:pt x="57" y="71"/>
                  </a:lnTo>
                  <a:lnTo>
                    <a:pt x="48" y="72"/>
                  </a:lnTo>
                  <a:lnTo>
                    <a:pt x="39" y="71"/>
                  </a:lnTo>
                  <a:lnTo>
                    <a:pt x="29" y="69"/>
                  </a:lnTo>
                  <a:lnTo>
                    <a:pt x="22" y="65"/>
                  </a:lnTo>
                  <a:lnTo>
                    <a:pt x="15" y="61"/>
                  </a:lnTo>
                  <a:lnTo>
                    <a:pt x="10" y="55"/>
                  </a:lnTo>
                  <a:lnTo>
                    <a:pt x="5" y="48"/>
                  </a:lnTo>
                  <a:lnTo>
                    <a:pt x="2" y="42"/>
                  </a:lnTo>
                  <a:lnTo>
                    <a:pt x="0" y="34"/>
                  </a:lnTo>
                  <a:lnTo>
                    <a:pt x="2" y="27"/>
                  </a:lnTo>
                  <a:lnTo>
                    <a:pt x="4" y="21"/>
                  </a:lnTo>
                  <a:lnTo>
                    <a:pt x="7" y="15"/>
                  </a:lnTo>
                  <a:lnTo>
                    <a:pt x="13" y="9"/>
                  </a:lnTo>
                  <a:lnTo>
                    <a:pt x="19" y="6"/>
                  </a:lnTo>
                  <a:lnTo>
                    <a:pt x="27" y="2"/>
                  </a:lnTo>
                  <a:lnTo>
                    <a:pt x="35" y="1"/>
                  </a:lnTo>
                  <a:lnTo>
                    <a:pt x="43" y="0"/>
                  </a:lnTo>
                  <a:lnTo>
                    <a:pt x="52" y="1"/>
                  </a:lnTo>
                  <a:lnTo>
                    <a:pt x="62" y="3"/>
                  </a:lnTo>
                  <a:lnTo>
                    <a:pt x="68" y="7"/>
                  </a:lnTo>
                  <a:lnTo>
                    <a:pt x="75" y="11"/>
                  </a:lnTo>
                  <a:lnTo>
                    <a:pt x="82" y="17"/>
                  </a:lnTo>
                  <a:lnTo>
                    <a:pt x="86" y="23"/>
                  </a:lnTo>
                  <a:lnTo>
                    <a:pt x="89" y="30"/>
                  </a:lnTo>
                  <a:lnTo>
                    <a:pt x="90" y="37"/>
                  </a:lnTo>
                  <a:lnTo>
                    <a:pt x="90"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2" name="Freeform 135"/>
            <p:cNvSpPr>
              <a:spLocks/>
            </p:cNvSpPr>
            <p:nvPr/>
          </p:nvSpPr>
          <p:spPr bwMode="auto">
            <a:xfrm>
              <a:off x="8062913" y="3829050"/>
              <a:ext cx="82550" cy="60325"/>
            </a:xfrm>
            <a:custGeom>
              <a:avLst/>
              <a:gdLst>
                <a:gd name="T0" fmla="*/ 104 w 104"/>
                <a:gd name="T1" fmla="*/ 47 h 76"/>
                <a:gd name="T2" fmla="*/ 102 w 104"/>
                <a:gd name="T3" fmla="*/ 54 h 76"/>
                <a:gd name="T4" fmla="*/ 97 w 104"/>
                <a:gd name="T5" fmla="*/ 61 h 76"/>
                <a:gd name="T6" fmla="*/ 90 w 104"/>
                <a:gd name="T7" fmla="*/ 67 h 76"/>
                <a:gd name="T8" fmla="*/ 83 w 104"/>
                <a:gd name="T9" fmla="*/ 71 h 76"/>
                <a:gd name="T10" fmla="*/ 75 w 104"/>
                <a:gd name="T11" fmla="*/ 73 h 76"/>
                <a:gd name="T12" fmla="*/ 66 w 104"/>
                <a:gd name="T13" fmla="*/ 76 h 76"/>
                <a:gd name="T14" fmla="*/ 56 w 104"/>
                <a:gd name="T15" fmla="*/ 76 h 76"/>
                <a:gd name="T16" fmla="*/ 45 w 104"/>
                <a:gd name="T17" fmla="*/ 75 h 76"/>
                <a:gd name="T18" fmla="*/ 35 w 104"/>
                <a:gd name="T19" fmla="*/ 72 h 76"/>
                <a:gd name="T20" fmla="*/ 26 w 104"/>
                <a:gd name="T21" fmla="*/ 68 h 76"/>
                <a:gd name="T22" fmla="*/ 18 w 104"/>
                <a:gd name="T23" fmla="*/ 63 h 76"/>
                <a:gd name="T24" fmla="*/ 11 w 104"/>
                <a:gd name="T25" fmla="*/ 56 h 76"/>
                <a:gd name="T26" fmla="*/ 5 w 104"/>
                <a:gd name="T27" fmla="*/ 50 h 76"/>
                <a:gd name="T28" fmla="*/ 2 w 104"/>
                <a:gd name="T29" fmla="*/ 42 h 76"/>
                <a:gd name="T30" fmla="*/ 0 w 104"/>
                <a:gd name="T31" fmla="*/ 35 h 76"/>
                <a:gd name="T32" fmla="*/ 0 w 104"/>
                <a:gd name="T33" fmla="*/ 27 h 76"/>
                <a:gd name="T34" fmla="*/ 3 w 104"/>
                <a:gd name="T35" fmla="*/ 21 h 76"/>
                <a:gd name="T36" fmla="*/ 7 w 104"/>
                <a:gd name="T37" fmla="*/ 15 h 76"/>
                <a:gd name="T38" fmla="*/ 13 w 104"/>
                <a:gd name="T39" fmla="*/ 9 h 76"/>
                <a:gd name="T40" fmla="*/ 20 w 104"/>
                <a:gd name="T41" fmla="*/ 4 h 76"/>
                <a:gd name="T42" fmla="*/ 29 w 104"/>
                <a:gd name="T43" fmla="*/ 2 h 76"/>
                <a:gd name="T44" fmla="*/ 39 w 104"/>
                <a:gd name="T45" fmla="*/ 0 h 76"/>
                <a:gd name="T46" fmla="*/ 49 w 104"/>
                <a:gd name="T47" fmla="*/ 0 h 76"/>
                <a:gd name="T48" fmla="*/ 59 w 104"/>
                <a:gd name="T49" fmla="*/ 1 h 76"/>
                <a:gd name="T50" fmla="*/ 70 w 104"/>
                <a:gd name="T51" fmla="*/ 3 h 76"/>
                <a:gd name="T52" fmla="*/ 79 w 104"/>
                <a:gd name="T53" fmla="*/ 8 h 76"/>
                <a:gd name="T54" fmla="*/ 87 w 104"/>
                <a:gd name="T55" fmla="*/ 12 h 76"/>
                <a:gd name="T56" fmla="*/ 94 w 104"/>
                <a:gd name="T57" fmla="*/ 18 h 76"/>
                <a:gd name="T58" fmla="*/ 100 w 104"/>
                <a:gd name="T59" fmla="*/ 25 h 76"/>
                <a:gd name="T60" fmla="*/ 103 w 104"/>
                <a:gd name="T61" fmla="*/ 32 h 76"/>
                <a:gd name="T62" fmla="*/ 104 w 104"/>
                <a:gd name="T63" fmla="*/ 40 h 76"/>
                <a:gd name="T64" fmla="*/ 104 w 104"/>
                <a:gd name="T65" fmla="*/ 47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76">
                  <a:moveTo>
                    <a:pt x="104" y="47"/>
                  </a:moveTo>
                  <a:lnTo>
                    <a:pt x="102" y="54"/>
                  </a:lnTo>
                  <a:lnTo>
                    <a:pt x="97" y="61"/>
                  </a:lnTo>
                  <a:lnTo>
                    <a:pt x="90" y="67"/>
                  </a:lnTo>
                  <a:lnTo>
                    <a:pt x="83" y="71"/>
                  </a:lnTo>
                  <a:lnTo>
                    <a:pt x="75" y="73"/>
                  </a:lnTo>
                  <a:lnTo>
                    <a:pt x="66" y="76"/>
                  </a:lnTo>
                  <a:lnTo>
                    <a:pt x="56" y="76"/>
                  </a:lnTo>
                  <a:lnTo>
                    <a:pt x="45" y="75"/>
                  </a:lnTo>
                  <a:lnTo>
                    <a:pt x="35" y="72"/>
                  </a:lnTo>
                  <a:lnTo>
                    <a:pt x="26" y="68"/>
                  </a:lnTo>
                  <a:lnTo>
                    <a:pt x="18" y="63"/>
                  </a:lnTo>
                  <a:lnTo>
                    <a:pt x="11" y="56"/>
                  </a:lnTo>
                  <a:lnTo>
                    <a:pt x="5" y="50"/>
                  </a:lnTo>
                  <a:lnTo>
                    <a:pt x="2" y="42"/>
                  </a:lnTo>
                  <a:lnTo>
                    <a:pt x="0" y="35"/>
                  </a:lnTo>
                  <a:lnTo>
                    <a:pt x="0" y="27"/>
                  </a:lnTo>
                  <a:lnTo>
                    <a:pt x="3" y="21"/>
                  </a:lnTo>
                  <a:lnTo>
                    <a:pt x="7" y="15"/>
                  </a:lnTo>
                  <a:lnTo>
                    <a:pt x="13" y="9"/>
                  </a:lnTo>
                  <a:lnTo>
                    <a:pt x="20" y="4"/>
                  </a:lnTo>
                  <a:lnTo>
                    <a:pt x="29" y="2"/>
                  </a:lnTo>
                  <a:lnTo>
                    <a:pt x="39" y="0"/>
                  </a:lnTo>
                  <a:lnTo>
                    <a:pt x="49" y="0"/>
                  </a:lnTo>
                  <a:lnTo>
                    <a:pt x="59" y="1"/>
                  </a:lnTo>
                  <a:lnTo>
                    <a:pt x="70" y="3"/>
                  </a:lnTo>
                  <a:lnTo>
                    <a:pt x="79" y="8"/>
                  </a:lnTo>
                  <a:lnTo>
                    <a:pt x="87" y="12"/>
                  </a:lnTo>
                  <a:lnTo>
                    <a:pt x="94" y="18"/>
                  </a:lnTo>
                  <a:lnTo>
                    <a:pt x="100" y="25"/>
                  </a:lnTo>
                  <a:lnTo>
                    <a:pt x="103" y="32"/>
                  </a:lnTo>
                  <a:lnTo>
                    <a:pt x="104" y="40"/>
                  </a:lnTo>
                  <a:lnTo>
                    <a:pt x="104" y="4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3" name="Freeform 136"/>
            <p:cNvSpPr>
              <a:spLocks/>
            </p:cNvSpPr>
            <p:nvPr/>
          </p:nvSpPr>
          <p:spPr bwMode="auto">
            <a:xfrm>
              <a:off x="7342188" y="3716338"/>
              <a:ext cx="103187" cy="106362"/>
            </a:xfrm>
            <a:custGeom>
              <a:avLst/>
              <a:gdLst>
                <a:gd name="T0" fmla="*/ 117 w 130"/>
                <a:gd name="T1" fmla="*/ 123 h 134"/>
                <a:gd name="T2" fmla="*/ 108 w 130"/>
                <a:gd name="T3" fmla="*/ 130 h 134"/>
                <a:gd name="T4" fmla="*/ 98 w 130"/>
                <a:gd name="T5" fmla="*/ 134 h 134"/>
                <a:gd name="T6" fmla="*/ 86 w 130"/>
                <a:gd name="T7" fmla="*/ 134 h 134"/>
                <a:gd name="T8" fmla="*/ 75 w 130"/>
                <a:gd name="T9" fmla="*/ 132 h 134"/>
                <a:gd name="T10" fmla="*/ 62 w 130"/>
                <a:gd name="T11" fmla="*/ 128 h 134"/>
                <a:gd name="T12" fmla="*/ 49 w 130"/>
                <a:gd name="T13" fmla="*/ 122 h 134"/>
                <a:gd name="T14" fmla="*/ 38 w 130"/>
                <a:gd name="T15" fmla="*/ 113 h 134"/>
                <a:gd name="T16" fmla="*/ 26 w 130"/>
                <a:gd name="T17" fmla="*/ 103 h 134"/>
                <a:gd name="T18" fmla="*/ 17 w 130"/>
                <a:gd name="T19" fmla="*/ 91 h 134"/>
                <a:gd name="T20" fmla="*/ 9 w 130"/>
                <a:gd name="T21" fmla="*/ 77 h 134"/>
                <a:gd name="T22" fmla="*/ 3 w 130"/>
                <a:gd name="T23" fmla="*/ 65 h 134"/>
                <a:gd name="T24" fmla="*/ 1 w 130"/>
                <a:gd name="T25" fmla="*/ 52 h 134"/>
                <a:gd name="T26" fmla="*/ 0 w 130"/>
                <a:gd name="T27" fmla="*/ 40 h 134"/>
                <a:gd name="T28" fmla="*/ 1 w 130"/>
                <a:gd name="T29" fmla="*/ 29 h 134"/>
                <a:gd name="T30" fmla="*/ 5 w 130"/>
                <a:gd name="T31" fmla="*/ 18 h 134"/>
                <a:gd name="T32" fmla="*/ 12 w 130"/>
                <a:gd name="T33" fmla="*/ 10 h 134"/>
                <a:gd name="T34" fmla="*/ 22 w 130"/>
                <a:gd name="T35" fmla="*/ 4 h 134"/>
                <a:gd name="T36" fmla="*/ 32 w 130"/>
                <a:gd name="T37" fmla="*/ 0 h 134"/>
                <a:gd name="T38" fmla="*/ 44 w 130"/>
                <a:gd name="T39" fmla="*/ 0 h 134"/>
                <a:gd name="T40" fmla="*/ 55 w 130"/>
                <a:gd name="T41" fmla="*/ 1 h 134"/>
                <a:gd name="T42" fmla="*/ 68 w 130"/>
                <a:gd name="T43" fmla="*/ 6 h 134"/>
                <a:gd name="T44" fmla="*/ 80 w 130"/>
                <a:gd name="T45" fmla="*/ 12 h 134"/>
                <a:gd name="T46" fmla="*/ 92 w 130"/>
                <a:gd name="T47" fmla="*/ 21 h 134"/>
                <a:gd name="T48" fmla="*/ 103 w 130"/>
                <a:gd name="T49" fmla="*/ 31 h 134"/>
                <a:gd name="T50" fmla="*/ 113 w 130"/>
                <a:gd name="T51" fmla="*/ 43 h 134"/>
                <a:gd name="T52" fmla="*/ 121 w 130"/>
                <a:gd name="T53" fmla="*/ 55 h 134"/>
                <a:gd name="T54" fmla="*/ 126 w 130"/>
                <a:gd name="T55" fmla="*/ 69 h 134"/>
                <a:gd name="T56" fmla="*/ 129 w 130"/>
                <a:gd name="T57" fmla="*/ 82 h 134"/>
                <a:gd name="T58" fmla="*/ 130 w 130"/>
                <a:gd name="T59" fmla="*/ 93 h 134"/>
                <a:gd name="T60" fmla="*/ 128 w 130"/>
                <a:gd name="T61" fmla="*/ 105 h 134"/>
                <a:gd name="T62" fmla="*/ 124 w 130"/>
                <a:gd name="T63" fmla="*/ 115 h 134"/>
                <a:gd name="T64" fmla="*/ 117 w 130"/>
                <a:gd name="T65"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0" h="134">
                  <a:moveTo>
                    <a:pt x="117" y="123"/>
                  </a:moveTo>
                  <a:lnTo>
                    <a:pt x="108" y="130"/>
                  </a:lnTo>
                  <a:lnTo>
                    <a:pt x="98" y="134"/>
                  </a:lnTo>
                  <a:lnTo>
                    <a:pt x="86" y="134"/>
                  </a:lnTo>
                  <a:lnTo>
                    <a:pt x="75" y="132"/>
                  </a:lnTo>
                  <a:lnTo>
                    <a:pt x="62" y="128"/>
                  </a:lnTo>
                  <a:lnTo>
                    <a:pt x="49" y="122"/>
                  </a:lnTo>
                  <a:lnTo>
                    <a:pt x="38" y="113"/>
                  </a:lnTo>
                  <a:lnTo>
                    <a:pt x="26" y="103"/>
                  </a:lnTo>
                  <a:lnTo>
                    <a:pt x="17" y="91"/>
                  </a:lnTo>
                  <a:lnTo>
                    <a:pt x="9" y="77"/>
                  </a:lnTo>
                  <a:lnTo>
                    <a:pt x="3" y="65"/>
                  </a:lnTo>
                  <a:lnTo>
                    <a:pt x="1" y="52"/>
                  </a:lnTo>
                  <a:lnTo>
                    <a:pt x="0" y="40"/>
                  </a:lnTo>
                  <a:lnTo>
                    <a:pt x="1" y="29"/>
                  </a:lnTo>
                  <a:lnTo>
                    <a:pt x="5" y="18"/>
                  </a:lnTo>
                  <a:lnTo>
                    <a:pt x="12" y="10"/>
                  </a:lnTo>
                  <a:lnTo>
                    <a:pt x="22" y="4"/>
                  </a:lnTo>
                  <a:lnTo>
                    <a:pt x="32" y="0"/>
                  </a:lnTo>
                  <a:lnTo>
                    <a:pt x="44" y="0"/>
                  </a:lnTo>
                  <a:lnTo>
                    <a:pt x="55" y="1"/>
                  </a:lnTo>
                  <a:lnTo>
                    <a:pt x="68" y="6"/>
                  </a:lnTo>
                  <a:lnTo>
                    <a:pt x="80" y="12"/>
                  </a:lnTo>
                  <a:lnTo>
                    <a:pt x="92" y="21"/>
                  </a:lnTo>
                  <a:lnTo>
                    <a:pt x="103" y="31"/>
                  </a:lnTo>
                  <a:lnTo>
                    <a:pt x="113" y="43"/>
                  </a:lnTo>
                  <a:lnTo>
                    <a:pt x="121" y="55"/>
                  </a:lnTo>
                  <a:lnTo>
                    <a:pt x="126" y="69"/>
                  </a:lnTo>
                  <a:lnTo>
                    <a:pt x="129" y="82"/>
                  </a:lnTo>
                  <a:lnTo>
                    <a:pt x="130" y="93"/>
                  </a:lnTo>
                  <a:lnTo>
                    <a:pt x="128" y="105"/>
                  </a:lnTo>
                  <a:lnTo>
                    <a:pt x="124" y="115"/>
                  </a:lnTo>
                  <a:lnTo>
                    <a:pt x="117" y="12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4" name="Freeform 137"/>
            <p:cNvSpPr>
              <a:spLocks/>
            </p:cNvSpPr>
            <p:nvPr/>
          </p:nvSpPr>
          <p:spPr bwMode="auto">
            <a:xfrm>
              <a:off x="7215188" y="3835400"/>
              <a:ext cx="95250" cy="47625"/>
            </a:xfrm>
            <a:custGeom>
              <a:avLst/>
              <a:gdLst>
                <a:gd name="T0" fmla="*/ 120 w 120"/>
                <a:gd name="T1" fmla="*/ 14 h 60"/>
                <a:gd name="T2" fmla="*/ 120 w 120"/>
                <a:gd name="T3" fmla="*/ 19 h 60"/>
                <a:gd name="T4" fmla="*/ 119 w 120"/>
                <a:gd name="T5" fmla="*/ 25 h 60"/>
                <a:gd name="T6" fmla="*/ 114 w 120"/>
                <a:gd name="T7" fmla="*/ 31 h 60"/>
                <a:gd name="T8" fmla="*/ 108 w 120"/>
                <a:gd name="T9" fmla="*/ 35 h 60"/>
                <a:gd name="T10" fmla="*/ 100 w 120"/>
                <a:gd name="T11" fmla="*/ 41 h 60"/>
                <a:gd name="T12" fmla="*/ 90 w 120"/>
                <a:gd name="T13" fmla="*/ 47 h 60"/>
                <a:gd name="T14" fmla="*/ 79 w 120"/>
                <a:gd name="T15" fmla="*/ 52 h 60"/>
                <a:gd name="T16" fmla="*/ 67 w 120"/>
                <a:gd name="T17" fmla="*/ 55 h 60"/>
                <a:gd name="T18" fmla="*/ 56 w 120"/>
                <a:gd name="T19" fmla="*/ 57 h 60"/>
                <a:gd name="T20" fmla="*/ 44 w 120"/>
                <a:gd name="T21" fmla="*/ 60 h 60"/>
                <a:gd name="T22" fmla="*/ 33 w 120"/>
                <a:gd name="T23" fmla="*/ 60 h 60"/>
                <a:gd name="T24" fmla="*/ 23 w 120"/>
                <a:gd name="T25" fmla="*/ 60 h 60"/>
                <a:gd name="T26" fmla="*/ 15 w 120"/>
                <a:gd name="T27" fmla="*/ 57 h 60"/>
                <a:gd name="T28" fmla="*/ 8 w 120"/>
                <a:gd name="T29" fmla="*/ 55 h 60"/>
                <a:gd name="T30" fmla="*/ 3 w 120"/>
                <a:gd name="T31" fmla="*/ 50 h 60"/>
                <a:gd name="T32" fmla="*/ 0 w 120"/>
                <a:gd name="T33" fmla="*/ 46 h 60"/>
                <a:gd name="T34" fmla="*/ 0 w 120"/>
                <a:gd name="T35" fmla="*/ 40 h 60"/>
                <a:gd name="T36" fmla="*/ 3 w 120"/>
                <a:gd name="T37" fmla="*/ 34 h 60"/>
                <a:gd name="T38" fmla="*/ 7 w 120"/>
                <a:gd name="T39" fmla="*/ 28 h 60"/>
                <a:gd name="T40" fmla="*/ 13 w 120"/>
                <a:gd name="T41" fmla="*/ 23 h 60"/>
                <a:gd name="T42" fmla="*/ 21 w 120"/>
                <a:gd name="T43" fmla="*/ 18 h 60"/>
                <a:gd name="T44" fmla="*/ 32 w 120"/>
                <a:gd name="T45" fmla="*/ 12 h 60"/>
                <a:gd name="T46" fmla="*/ 42 w 120"/>
                <a:gd name="T47" fmla="*/ 8 h 60"/>
                <a:gd name="T48" fmla="*/ 53 w 120"/>
                <a:gd name="T49" fmla="*/ 4 h 60"/>
                <a:gd name="T50" fmla="*/ 66 w 120"/>
                <a:gd name="T51" fmla="*/ 2 h 60"/>
                <a:gd name="T52" fmla="*/ 78 w 120"/>
                <a:gd name="T53" fmla="*/ 0 h 60"/>
                <a:gd name="T54" fmla="*/ 88 w 120"/>
                <a:gd name="T55" fmla="*/ 0 h 60"/>
                <a:gd name="T56" fmla="*/ 98 w 120"/>
                <a:gd name="T57" fmla="*/ 0 h 60"/>
                <a:gd name="T58" fmla="*/ 106 w 120"/>
                <a:gd name="T59" fmla="*/ 2 h 60"/>
                <a:gd name="T60" fmla="*/ 113 w 120"/>
                <a:gd name="T61" fmla="*/ 5 h 60"/>
                <a:gd name="T62" fmla="*/ 118 w 120"/>
                <a:gd name="T63" fmla="*/ 9 h 60"/>
                <a:gd name="T64" fmla="*/ 120 w 120"/>
                <a:gd name="T65" fmla="*/ 1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 h="60">
                  <a:moveTo>
                    <a:pt x="120" y="14"/>
                  </a:moveTo>
                  <a:lnTo>
                    <a:pt x="120" y="19"/>
                  </a:lnTo>
                  <a:lnTo>
                    <a:pt x="119" y="25"/>
                  </a:lnTo>
                  <a:lnTo>
                    <a:pt x="114" y="31"/>
                  </a:lnTo>
                  <a:lnTo>
                    <a:pt x="108" y="35"/>
                  </a:lnTo>
                  <a:lnTo>
                    <a:pt x="100" y="41"/>
                  </a:lnTo>
                  <a:lnTo>
                    <a:pt x="90" y="47"/>
                  </a:lnTo>
                  <a:lnTo>
                    <a:pt x="79" y="52"/>
                  </a:lnTo>
                  <a:lnTo>
                    <a:pt x="67" y="55"/>
                  </a:lnTo>
                  <a:lnTo>
                    <a:pt x="56" y="57"/>
                  </a:lnTo>
                  <a:lnTo>
                    <a:pt x="44" y="60"/>
                  </a:lnTo>
                  <a:lnTo>
                    <a:pt x="33" y="60"/>
                  </a:lnTo>
                  <a:lnTo>
                    <a:pt x="23" y="60"/>
                  </a:lnTo>
                  <a:lnTo>
                    <a:pt x="15" y="57"/>
                  </a:lnTo>
                  <a:lnTo>
                    <a:pt x="8" y="55"/>
                  </a:lnTo>
                  <a:lnTo>
                    <a:pt x="3" y="50"/>
                  </a:lnTo>
                  <a:lnTo>
                    <a:pt x="0" y="46"/>
                  </a:lnTo>
                  <a:lnTo>
                    <a:pt x="0" y="40"/>
                  </a:lnTo>
                  <a:lnTo>
                    <a:pt x="3" y="34"/>
                  </a:lnTo>
                  <a:lnTo>
                    <a:pt x="7" y="28"/>
                  </a:lnTo>
                  <a:lnTo>
                    <a:pt x="13" y="23"/>
                  </a:lnTo>
                  <a:lnTo>
                    <a:pt x="21" y="18"/>
                  </a:lnTo>
                  <a:lnTo>
                    <a:pt x="32" y="12"/>
                  </a:lnTo>
                  <a:lnTo>
                    <a:pt x="42" y="8"/>
                  </a:lnTo>
                  <a:lnTo>
                    <a:pt x="53" y="4"/>
                  </a:lnTo>
                  <a:lnTo>
                    <a:pt x="66" y="2"/>
                  </a:lnTo>
                  <a:lnTo>
                    <a:pt x="78" y="0"/>
                  </a:lnTo>
                  <a:lnTo>
                    <a:pt x="88" y="0"/>
                  </a:lnTo>
                  <a:lnTo>
                    <a:pt x="98" y="0"/>
                  </a:lnTo>
                  <a:lnTo>
                    <a:pt x="106" y="2"/>
                  </a:lnTo>
                  <a:lnTo>
                    <a:pt x="113" y="5"/>
                  </a:lnTo>
                  <a:lnTo>
                    <a:pt x="118" y="9"/>
                  </a:lnTo>
                  <a:lnTo>
                    <a:pt x="12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5" name="Freeform 138"/>
            <p:cNvSpPr>
              <a:spLocks/>
            </p:cNvSpPr>
            <p:nvPr/>
          </p:nvSpPr>
          <p:spPr bwMode="auto">
            <a:xfrm>
              <a:off x="7443788" y="3894138"/>
              <a:ext cx="233362" cy="34925"/>
            </a:xfrm>
            <a:custGeom>
              <a:avLst/>
              <a:gdLst>
                <a:gd name="T0" fmla="*/ 290 w 293"/>
                <a:gd name="T1" fmla="*/ 3 h 45"/>
                <a:gd name="T2" fmla="*/ 288 w 293"/>
                <a:gd name="T3" fmla="*/ 3 h 45"/>
                <a:gd name="T4" fmla="*/ 280 w 293"/>
                <a:gd name="T5" fmla="*/ 3 h 45"/>
                <a:gd name="T6" fmla="*/ 267 w 293"/>
                <a:gd name="T7" fmla="*/ 2 h 45"/>
                <a:gd name="T8" fmla="*/ 250 w 293"/>
                <a:gd name="T9" fmla="*/ 2 h 45"/>
                <a:gd name="T10" fmla="*/ 231 w 293"/>
                <a:gd name="T11" fmla="*/ 2 h 45"/>
                <a:gd name="T12" fmla="*/ 208 w 293"/>
                <a:gd name="T13" fmla="*/ 0 h 45"/>
                <a:gd name="T14" fmla="*/ 185 w 293"/>
                <a:gd name="T15" fmla="*/ 0 h 45"/>
                <a:gd name="T16" fmla="*/ 161 w 293"/>
                <a:gd name="T17" fmla="*/ 0 h 45"/>
                <a:gd name="T18" fmla="*/ 136 w 293"/>
                <a:gd name="T19" fmla="*/ 0 h 45"/>
                <a:gd name="T20" fmla="*/ 111 w 293"/>
                <a:gd name="T21" fmla="*/ 2 h 45"/>
                <a:gd name="T22" fmla="*/ 87 w 293"/>
                <a:gd name="T23" fmla="*/ 3 h 45"/>
                <a:gd name="T24" fmla="*/ 66 w 293"/>
                <a:gd name="T25" fmla="*/ 4 h 45"/>
                <a:gd name="T26" fmla="*/ 47 w 293"/>
                <a:gd name="T27" fmla="*/ 6 h 45"/>
                <a:gd name="T28" fmla="*/ 31 w 293"/>
                <a:gd name="T29" fmla="*/ 8 h 45"/>
                <a:gd name="T30" fmla="*/ 19 w 293"/>
                <a:gd name="T31" fmla="*/ 12 h 45"/>
                <a:gd name="T32" fmla="*/ 11 w 293"/>
                <a:gd name="T33" fmla="*/ 15 h 45"/>
                <a:gd name="T34" fmla="*/ 0 w 293"/>
                <a:gd name="T35" fmla="*/ 30 h 45"/>
                <a:gd name="T36" fmla="*/ 2 w 293"/>
                <a:gd name="T37" fmla="*/ 40 h 45"/>
                <a:gd name="T38" fmla="*/ 9 w 293"/>
                <a:gd name="T39" fmla="*/ 44 h 45"/>
                <a:gd name="T40" fmla="*/ 13 w 293"/>
                <a:gd name="T41" fmla="*/ 45 h 45"/>
                <a:gd name="T42" fmla="*/ 15 w 293"/>
                <a:gd name="T43" fmla="*/ 44 h 45"/>
                <a:gd name="T44" fmla="*/ 19 w 293"/>
                <a:gd name="T45" fmla="*/ 43 h 45"/>
                <a:gd name="T46" fmla="*/ 27 w 293"/>
                <a:gd name="T47" fmla="*/ 41 h 45"/>
                <a:gd name="T48" fmla="*/ 36 w 293"/>
                <a:gd name="T49" fmla="*/ 37 h 45"/>
                <a:gd name="T50" fmla="*/ 49 w 293"/>
                <a:gd name="T51" fmla="*/ 34 h 45"/>
                <a:gd name="T52" fmla="*/ 64 w 293"/>
                <a:gd name="T53" fmla="*/ 31 h 45"/>
                <a:gd name="T54" fmla="*/ 81 w 293"/>
                <a:gd name="T55" fmla="*/ 30 h 45"/>
                <a:gd name="T56" fmla="*/ 101 w 293"/>
                <a:gd name="T57" fmla="*/ 29 h 45"/>
                <a:gd name="T58" fmla="*/ 123 w 293"/>
                <a:gd name="T59" fmla="*/ 29 h 45"/>
                <a:gd name="T60" fmla="*/ 147 w 293"/>
                <a:gd name="T61" fmla="*/ 29 h 45"/>
                <a:gd name="T62" fmla="*/ 172 w 293"/>
                <a:gd name="T63" fmla="*/ 29 h 45"/>
                <a:gd name="T64" fmla="*/ 199 w 293"/>
                <a:gd name="T65" fmla="*/ 29 h 45"/>
                <a:gd name="T66" fmla="*/ 223 w 293"/>
                <a:gd name="T67" fmla="*/ 30 h 45"/>
                <a:gd name="T68" fmla="*/ 245 w 293"/>
                <a:gd name="T69" fmla="*/ 30 h 45"/>
                <a:gd name="T70" fmla="*/ 263 w 293"/>
                <a:gd name="T71" fmla="*/ 31 h 45"/>
                <a:gd name="T72" fmla="*/ 276 w 293"/>
                <a:gd name="T73" fmla="*/ 33 h 45"/>
                <a:gd name="T74" fmla="*/ 290 w 293"/>
                <a:gd name="T75" fmla="*/ 29 h 45"/>
                <a:gd name="T76" fmla="*/ 293 w 293"/>
                <a:gd name="T77" fmla="*/ 19 h 45"/>
                <a:gd name="T78" fmla="*/ 291 w 293"/>
                <a:gd name="T79" fmla="*/ 7 h 45"/>
                <a:gd name="T80" fmla="*/ 290 w 293"/>
                <a:gd name="T81" fmla="*/ 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3" h="45">
                  <a:moveTo>
                    <a:pt x="290" y="3"/>
                  </a:moveTo>
                  <a:lnTo>
                    <a:pt x="288" y="3"/>
                  </a:lnTo>
                  <a:lnTo>
                    <a:pt x="280" y="3"/>
                  </a:lnTo>
                  <a:lnTo>
                    <a:pt x="267" y="2"/>
                  </a:lnTo>
                  <a:lnTo>
                    <a:pt x="250" y="2"/>
                  </a:lnTo>
                  <a:lnTo>
                    <a:pt x="231" y="2"/>
                  </a:lnTo>
                  <a:lnTo>
                    <a:pt x="208" y="0"/>
                  </a:lnTo>
                  <a:lnTo>
                    <a:pt x="185" y="0"/>
                  </a:lnTo>
                  <a:lnTo>
                    <a:pt x="161" y="0"/>
                  </a:lnTo>
                  <a:lnTo>
                    <a:pt x="136" y="0"/>
                  </a:lnTo>
                  <a:lnTo>
                    <a:pt x="111" y="2"/>
                  </a:lnTo>
                  <a:lnTo>
                    <a:pt x="87" y="3"/>
                  </a:lnTo>
                  <a:lnTo>
                    <a:pt x="66" y="4"/>
                  </a:lnTo>
                  <a:lnTo>
                    <a:pt x="47" y="6"/>
                  </a:lnTo>
                  <a:lnTo>
                    <a:pt x="31" y="8"/>
                  </a:lnTo>
                  <a:lnTo>
                    <a:pt x="19" y="12"/>
                  </a:lnTo>
                  <a:lnTo>
                    <a:pt x="11" y="15"/>
                  </a:lnTo>
                  <a:lnTo>
                    <a:pt x="0" y="30"/>
                  </a:lnTo>
                  <a:lnTo>
                    <a:pt x="2" y="40"/>
                  </a:lnTo>
                  <a:lnTo>
                    <a:pt x="9" y="44"/>
                  </a:lnTo>
                  <a:lnTo>
                    <a:pt x="13" y="45"/>
                  </a:lnTo>
                  <a:lnTo>
                    <a:pt x="15" y="44"/>
                  </a:lnTo>
                  <a:lnTo>
                    <a:pt x="19" y="43"/>
                  </a:lnTo>
                  <a:lnTo>
                    <a:pt x="27" y="41"/>
                  </a:lnTo>
                  <a:lnTo>
                    <a:pt x="36" y="37"/>
                  </a:lnTo>
                  <a:lnTo>
                    <a:pt x="49" y="34"/>
                  </a:lnTo>
                  <a:lnTo>
                    <a:pt x="64" y="31"/>
                  </a:lnTo>
                  <a:lnTo>
                    <a:pt x="81" y="30"/>
                  </a:lnTo>
                  <a:lnTo>
                    <a:pt x="101" y="29"/>
                  </a:lnTo>
                  <a:lnTo>
                    <a:pt x="123" y="29"/>
                  </a:lnTo>
                  <a:lnTo>
                    <a:pt x="147" y="29"/>
                  </a:lnTo>
                  <a:lnTo>
                    <a:pt x="172" y="29"/>
                  </a:lnTo>
                  <a:lnTo>
                    <a:pt x="199" y="29"/>
                  </a:lnTo>
                  <a:lnTo>
                    <a:pt x="223" y="30"/>
                  </a:lnTo>
                  <a:lnTo>
                    <a:pt x="245" y="30"/>
                  </a:lnTo>
                  <a:lnTo>
                    <a:pt x="263" y="31"/>
                  </a:lnTo>
                  <a:lnTo>
                    <a:pt x="276" y="33"/>
                  </a:lnTo>
                  <a:lnTo>
                    <a:pt x="290" y="29"/>
                  </a:lnTo>
                  <a:lnTo>
                    <a:pt x="293" y="19"/>
                  </a:lnTo>
                  <a:lnTo>
                    <a:pt x="291" y="7"/>
                  </a:lnTo>
                  <a:lnTo>
                    <a:pt x="290"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22" name="Group 221"/>
          <p:cNvGrpSpPr/>
          <p:nvPr/>
        </p:nvGrpSpPr>
        <p:grpSpPr>
          <a:xfrm flipH="1">
            <a:off x="4148217" y="3502928"/>
            <a:ext cx="807175" cy="994101"/>
            <a:chOff x="7227888" y="3419476"/>
            <a:chExt cx="1357312" cy="1671638"/>
          </a:xfrm>
        </p:grpSpPr>
        <p:sp>
          <p:nvSpPr>
            <p:cNvPr id="173" name="Freeform 144"/>
            <p:cNvSpPr>
              <a:spLocks/>
            </p:cNvSpPr>
            <p:nvPr/>
          </p:nvSpPr>
          <p:spPr bwMode="auto">
            <a:xfrm>
              <a:off x="7227888" y="4606926"/>
              <a:ext cx="509587" cy="252413"/>
            </a:xfrm>
            <a:custGeom>
              <a:avLst/>
              <a:gdLst>
                <a:gd name="T0" fmla="*/ 642 w 642"/>
                <a:gd name="T1" fmla="*/ 59 h 318"/>
                <a:gd name="T2" fmla="*/ 534 w 642"/>
                <a:gd name="T3" fmla="*/ 73 h 318"/>
                <a:gd name="T4" fmla="*/ 473 w 642"/>
                <a:gd name="T5" fmla="*/ 92 h 318"/>
                <a:gd name="T6" fmla="*/ 473 w 642"/>
                <a:gd name="T7" fmla="*/ 135 h 318"/>
                <a:gd name="T8" fmla="*/ 438 w 642"/>
                <a:gd name="T9" fmla="*/ 142 h 318"/>
                <a:gd name="T10" fmla="*/ 424 w 642"/>
                <a:gd name="T11" fmla="*/ 100 h 318"/>
                <a:gd name="T12" fmla="*/ 384 w 642"/>
                <a:gd name="T13" fmla="*/ 135 h 318"/>
                <a:gd name="T14" fmla="*/ 344 w 642"/>
                <a:gd name="T15" fmla="*/ 161 h 318"/>
                <a:gd name="T16" fmla="*/ 323 w 642"/>
                <a:gd name="T17" fmla="*/ 237 h 318"/>
                <a:gd name="T18" fmla="*/ 295 w 642"/>
                <a:gd name="T19" fmla="*/ 256 h 318"/>
                <a:gd name="T20" fmla="*/ 285 w 642"/>
                <a:gd name="T21" fmla="*/ 287 h 318"/>
                <a:gd name="T22" fmla="*/ 276 w 642"/>
                <a:gd name="T23" fmla="*/ 256 h 318"/>
                <a:gd name="T24" fmla="*/ 285 w 642"/>
                <a:gd name="T25" fmla="*/ 210 h 318"/>
                <a:gd name="T26" fmla="*/ 310 w 642"/>
                <a:gd name="T27" fmla="*/ 149 h 318"/>
                <a:gd name="T28" fmla="*/ 260 w 642"/>
                <a:gd name="T29" fmla="*/ 179 h 318"/>
                <a:gd name="T30" fmla="*/ 204 w 642"/>
                <a:gd name="T31" fmla="*/ 210 h 318"/>
                <a:gd name="T32" fmla="*/ 173 w 642"/>
                <a:gd name="T33" fmla="*/ 235 h 318"/>
                <a:gd name="T34" fmla="*/ 127 w 642"/>
                <a:gd name="T35" fmla="*/ 266 h 318"/>
                <a:gd name="T36" fmla="*/ 76 w 642"/>
                <a:gd name="T37" fmla="*/ 276 h 318"/>
                <a:gd name="T38" fmla="*/ 51 w 642"/>
                <a:gd name="T39" fmla="*/ 318 h 318"/>
                <a:gd name="T40" fmla="*/ 61 w 642"/>
                <a:gd name="T41" fmla="*/ 266 h 318"/>
                <a:gd name="T42" fmla="*/ 107 w 642"/>
                <a:gd name="T43" fmla="*/ 220 h 318"/>
                <a:gd name="T44" fmla="*/ 72 w 642"/>
                <a:gd name="T45" fmla="*/ 230 h 318"/>
                <a:gd name="T46" fmla="*/ 46 w 642"/>
                <a:gd name="T47" fmla="*/ 230 h 318"/>
                <a:gd name="T48" fmla="*/ 0 w 642"/>
                <a:gd name="T49" fmla="*/ 251 h 318"/>
                <a:gd name="T50" fmla="*/ 30 w 642"/>
                <a:gd name="T51" fmla="*/ 215 h 318"/>
                <a:gd name="T52" fmla="*/ 57 w 642"/>
                <a:gd name="T53" fmla="*/ 205 h 318"/>
                <a:gd name="T54" fmla="*/ 97 w 642"/>
                <a:gd name="T55" fmla="*/ 174 h 318"/>
                <a:gd name="T56" fmla="*/ 143 w 642"/>
                <a:gd name="T57" fmla="*/ 164 h 318"/>
                <a:gd name="T58" fmla="*/ 173 w 642"/>
                <a:gd name="T59" fmla="*/ 138 h 318"/>
                <a:gd name="T60" fmla="*/ 204 w 642"/>
                <a:gd name="T61" fmla="*/ 132 h 318"/>
                <a:gd name="T62" fmla="*/ 224 w 642"/>
                <a:gd name="T63" fmla="*/ 107 h 318"/>
                <a:gd name="T64" fmla="*/ 276 w 642"/>
                <a:gd name="T65" fmla="*/ 97 h 318"/>
                <a:gd name="T66" fmla="*/ 356 w 642"/>
                <a:gd name="T67" fmla="*/ 66 h 318"/>
                <a:gd name="T68" fmla="*/ 417 w 642"/>
                <a:gd name="T69" fmla="*/ 38 h 318"/>
                <a:gd name="T70" fmla="*/ 491 w 642"/>
                <a:gd name="T71" fmla="*/ 23 h 318"/>
                <a:gd name="T72" fmla="*/ 544 w 642"/>
                <a:gd name="T73" fmla="*/ 0 h 318"/>
                <a:gd name="T74" fmla="*/ 607 w 642"/>
                <a:gd name="T75" fmla="*/ 20 h 318"/>
                <a:gd name="T76" fmla="*/ 642 w 642"/>
                <a:gd name="T77" fmla="*/ 59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2" h="318">
                  <a:moveTo>
                    <a:pt x="642" y="59"/>
                  </a:moveTo>
                  <a:lnTo>
                    <a:pt x="534" y="73"/>
                  </a:lnTo>
                  <a:lnTo>
                    <a:pt x="473" y="92"/>
                  </a:lnTo>
                  <a:lnTo>
                    <a:pt x="473" y="135"/>
                  </a:lnTo>
                  <a:lnTo>
                    <a:pt x="438" y="142"/>
                  </a:lnTo>
                  <a:lnTo>
                    <a:pt x="424" y="100"/>
                  </a:lnTo>
                  <a:lnTo>
                    <a:pt x="384" y="135"/>
                  </a:lnTo>
                  <a:lnTo>
                    <a:pt x="344" y="161"/>
                  </a:lnTo>
                  <a:lnTo>
                    <a:pt x="323" y="237"/>
                  </a:lnTo>
                  <a:lnTo>
                    <a:pt x="295" y="256"/>
                  </a:lnTo>
                  <a:lnTo>
                    <a:pt x="285" y="287"/>
                  </a:lnTo>
                  <a:lnTo>
                    <a:pt x="276" y="256"/>
                  </a:lnTo>
                  <a:lnTo>
                    <a:pt x="285" y="210"/>
                  </a:lnTo>
                  <a:lnTo>
                    <a:pt x="310" y="149"/>
                  </a:lnTo>
                  <a:lnTo>
                    <a:pt x="260" y="179"/>
                  </a:lnTo>
                  <a:lnTo>
                    <a:pt x="204" y="210"/>
                  </a:lnTo>
                  <a:lnTo>
                    <a:pt x="173" y="235"/>
                  </a:lnTo>
                  <a:lnTo>
                    <a:pt x="127" y="266"/>
                  </a:lnTo>
                  <a:lnTo>
                    <a:pt x="76" y="276"/>
                  </a:lnTo>
                  <a:lnTo>
                    <a:pt x="51" y="318"/>
                  </a:lnTo>
                  <a:lnTo>
                    <a:pt x="61" y="266"/>
                  </a:lnTo>
                  <a:lnTo>
                    <a:pt x="107" y="220"/>
                  </a:lnTo>
                  <a:lnTo>
                    <a:pt x="72" y="230"/>
                  </a:lnTo>
                  <a:lnTo>
                    <a:pt x="46" y="230"/>
                  </a:lnTo>
                  <a:lnTo>
                    <a:pt x="0" y="251"/>
                  </a:lnTo>
                  <a:lnTo>
                    <a:pt x="30" y="215"/>
                  </a:lnTo>
                  <a:lnTo>
                    <a:pt x="57" y="205"/>
                  </a:lnTo>
                  <a:lnTo>
                    <a:pt x="97" y="174"/>
                  </a:lnTo>
                  <a:lnTo>
                    <a:pt x="143" y="164"/>
                  </a:lnTo>
                  <a:lnTo>
                    <a:pt x="173" y="138"/>
                  </a:lnTo>
                  <a:lnTo>
                    <a:pt x="204" y="132"/>
                  </a:lnTo>
                  <a:lnTo>
                    <a:pt x="224" y="107"/>
                  </a:lnTo>
                  <a:lnTo>
                    <a:pt x="276" y="97"/>
                  </a:lnTo>
                  <a:lnTo>
                    <a:pt x="356" y="66"/>
                  </a:lnTo>
                  <a:lnTo>
                    <a:pt x="417" y="38"/>
                  </a:lnTo>
                  <a:lnTo>
                    <a:pt x="491" y="23"/>
                  </a:lnTo>
                  <a:lnTo>
                    <a:pt x="544" y="0"/>
                  </a:lnTo>
                  <a:lnTo>
                    <a:pt x="607" y="20"/>
                  </a:lnTo>
                  <a:lnTo>
                    <a:pt x="642" y="59"/>
                  </a:lnTo>
                  <a:close/>
                </a:path>
              </a:pathLst>
            </a:custGeom>
            <a:solidFill>
              <a:srgbClr val="00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4" name="Freeform 145"/>
            <p:cNvSpPr>
              <a:spLocks/>
            </p:cNvSpPr>
            <p:nvPr/>
          </p:nvSpPr>
          <p:spPr bwMode="auto">
            <a:xfrm>
              <a:off x="7272338" y="3419476"/>
              <a:ext cx="1304925" cy="1671638"/>
            </a:xfrm>
            <a:custGeom>
              <a:avLst/>
              <a:gdLst>
                <a:gd name="T0" fmla="*/ 12 w 1643"/>
                <a:gd name="T1" fmla="*/ 164 h 2106"/>
                <a:gd name="T2" fmla="*/ 84 w 1643"/>
                <a:gd name="T3" fmla="*/ 87 h 2106"/>
                <a:gd name="T4" fmla="*/ 78 w 1643"/>
                <a:gd name="T5" fmla="*/ 51 h 2106"/>
                <a:gd name="T6" fmla="*/ 157 w 1643"/>
                <a:gd name="T7" fmla="*/ 0 h 2106"/>
                <a:gd name="T8" fmla="*/ 305 w 1643"/>
                <a:gd name="T9" fmla="*/ 56 h 2106"/>
                <a:gd name="T10" fmla="*/ 381 w 1643"/>
                <a:gd name="T11" fmla="*/ 157 h 2106"/>
                <a:gd name="T12" fmla="*/ 447 w 1643"/>
                <a:gd name="T13" fmla="*/ 233 h 2106"/>
                <a:gd name="T14" fmla="*/ 503 w 1643"/>
                <a:gd name="T15" fmla="*/ 321 h 2106"/>
                <a:gd name="T16" fmla="*/ 655 w 1643"/>
                <a:gd name="T17" fmla="*/ 602 h 2106"/>
                <a:gd name="T18" fmla="*/ 725 w 1643"/>
                <a:gd name="T19" fmla="*/ 665 h 2106"/>
                <a:gd name="T20" fmla="*/ 805 w 1643"/>
                <a:gd name="T21" fmla="*/ 693 h 2106"/>
                <a:gd name="T22" fmla="*/ 899 w 1643"/>
                <a:gd name="T23" fmla="*/ 704 h 2106"/>
                <a:gd name="T24" fmla="*/ 1066 w 1643"/>
                <a:gd name="T25" fmla="*/ 558 h 2106"/>
                <a:gd name="T26" fmla="*/ 1153 w 1643"/>
                <a:gd name="T27" fmla="*/ 427 h 2106"/>
                <a:gd name="T28" fmla="*/ 1280 w 1643"/>
                <a:gd name="T29" fmla="*/ 349 h 2106"/>
                <a:gd name="T30" fmla="*/ 1447 w 1643"/>
                <a:gd name="T31" fmla="*/ 341 h 2106"/>
                <a:gd name="T32" fmla="*/ 1533 w 1643"/>
                <a:gd name="T33" fmla="*/ 514 h 2106"/>
                <a:gd name="T34" fmla="*/ 1632 w 1643"/>
                <a:gd name="T35" fmla="*/ 657 h 2106"/>
                <a:gd name="T36" fmla="*/ 1601 w 1643"/>
                <a:gd name="T37" fmla="*/ 813 h 2106"/>
                <a:gd name="T38" fmla="*/ 1487 w 1643"/>
                <a:gd name="T39" fmla="*/ 807 h 2106"/>
                <a:gd name="T40" fmla="*/ 1440 w 1643"/>
                <a:gd name="T41" fmla="*/ 901 h 2106"/>
                <a:gd name="T42" fmla="*/ 1394 w 1643"/>
                <a:gd name="T43" fmla="*/ 912 h 2106"/>
                <a:gd name="T44" fmla="*/ 1360 w 1643"/>
                <a:gd name="T45" fmla="*/ 987 h 2106"/>
                <a:gd name="T46" fmla="*/ 1340 w 1643"/>
                <a:gd name="T47" fmla="*/ 1068 h 2106"/>
                <a:gd name="T48" fmla="*/ 1326 w 1643"/>
                <a:gd name="T49" fmla="*/ 1093 h 2106"/>
                <a:gd name="T50" fmla="*/ 1295 w 1643"/>
                <a:gd name="T51" fmla="*/ 1134 h 2106"/>
                <a:gd name="T52" fmla="*/ 1264 w 1643"/>
                <a:gd name="T53" fmla="*/ 1173 h 2106"/>
                <a:gd name="T54" fmla="*/ 1099 w 1643"/>
                <a:gd name="T55" fmla="*/ 1329 h 2106"/>
                <a:gd name="T56" fmla="*/ 1043 w 1643"/>
                <a:gd name="T57" fmla="*/ 1406 h 2106"/>
                <a:gd name="T58" fmla="*/ 976 w 1643"/>
                <a:gd name="T59" fmla="*/ 1468 h 2106"/>
                <a:gd name="T60" fmla="*/ 894 w 1643"/>
                <a:gd name="T61" fmla="*/ 1525 h 2106"/>
                <a:gd name="T62" fmla="*/ 864 w 1643"/>
                <a:gd name="T63" fmla="*/ 1798 h 2106"/>
                <a:gd name="T64" fmla="*/ 915 w 1643"/>
                <a:gd name="T65" fmla="*/ 1967 h 2106"/>
                <a:gd name="T66" fmla="*/ 968 w 1643"/>
                <a:gd name="T67" fmla="*/ 1975 h 2106"/>
                <a:gd name="T68" fmla="*/ 969 w 1643"/>
                <a:gd name="T69" fmla="*/ 2028 h 2106"/>
                <a:gd name="T70" fmla="*/ 934 w 1643"/>
                <a:gd name="T71" fmla="*/ 2029 h 2106"/>
                <a:gd name="T72" fmla="*/ 888 w 1643"/>
                <a:gd name="T73" fmla="*/ 2004 h 2106"/>
                <a:gd name="T74" fmla="*/ 865 w 1643"/>
                <a:gd name="T75" fmla="*/ 2034 h 2106"/>
                <a:gd name="T76" fmla="*/ 812 w 1643"/>
                <a:gd name="T77" fmla="*/ 2059 h 2106"/>
                <a:gd name="T78" fmla="*/ 741 w 1643"/>
                <a:gd name="T79" fmla="*/ 2080 h 2106"/>
                <a:gd name="T80" fmla="*/ 652 w 1643"/>
                <a:gd name="T81" fmla="*/ 2094 h 2106"/>
                <a:gd name="T82" fmla="*/ 620 w 1643"/>
                <a:gd name="T83" fmla="*/ 2091 h 2106"/>
                <a:gd name="T84" fmla="*/ 593 w 1643"/>
                <a:gd name="T85" fmla="*/ 2074 h 2106"/>
                <a:gd name="T86" fmla="*/ 559 w 1643"/>
                <a:gd name="T87" fmla="*/ 2055 h 2106"/>
                <a:gd name="T88" fmla="*/ 510 w 1643"/>
                <a:gd name="T89" fmla="*/ 2028 h 2106"/>
                <a:gd name="T90" fmla="*/ 622 w 1643"/>
                <a:gd name="T91" fmla="*/ 2020 h 2106"/>
                <a:gd name="T92" fmla="*/ 714 w 1643"/>
                <a:gd name="T93" fmla="*/ 2010 h 2106"/>
                <a:gd name="T94" fmla="*/ 778 w 1643"/>
                <a:gd name="T95" fmla="*/ 1973 h 2106"/>
                <a:gd name="T96" fmla="*/ 791 w 1643"/>
                <a:gd name="T97" fmla="*/ 1882 h 2106"/>
                <a:gd name="T98" fmla="*/ 791 w 1643"/>
                <a:gd name="T99" fmla="*/ 1767 h 2106"/>
                <a:gd name="T100" fmla="*/ 680 w 1643"/>
                <a:gd name="T101" fmla="*/ 1643 h 2106"/>
                <a:gd name="T102" fmla="*/ 464 w 1643"/>
                <a:gd name="T103" fmla="*/ 1413 h 2106"/>
                <a:gd name="T104" fmla="*/ 372 w 1643"/>
                <a:gd name="T105" fmla="*/ 1252 h 2106"/>
                <a:gd name="T106" fmla="*/ 281 w 1643"/>
                <a:gd name="T107" fmla="*/ 1097 h 2106"/>
                <a:gd name="T108" fmla="*/ 129 w 1643"/>
                <a:gd name="T109" fmla="*/ 885 h 2106"/>
                <a:gd name="T110" fmla="*/ 102 w 1643"/>
                <a:gd name="T111" fmla="*/ 602 h 2106"/>
                <a:gd name="T112" fmla="*/ 103 w 1643"/>
                <a:gd name="T113" fmla="*/ 454 h 2106"/>
                <a:gd name="T114" fmla="*/ 65 w 1643"/>
                <a:gd name="T115" fmla="*/ 347 h 2106"/>
                <a:gd name="T116" fmla="*/ 0 w 1643"/>
                <a:gd name="T117" fmla="*/ 258 h 2106"/>
                <a:gd name="T118" fmla="*/ 26 w 1643"/>
                <a:gd name="T119" fmla="*/ 223 h 2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43" h="2106">
                  <a:moveTo>
                    <a:pt x="47" y="204"/>
                  </a:moveTo>
                  <a:lnTo>
                    <a:pt x="31" y="196"/>
                  </a:lnTo>
                  <a:lnTo>
                    <a:pt x="20" y="186"/>
                  </a:lnTo>
                  <a:lnTo>
                    <a:pt x="15" y="175"/>
                  </a:lnTo>
                  <a:lnTo>
                    <a:pt x="12" y="164"/>
                  </a:lnTo>
                  <a:lnTo>
                    <a:pt x="15" y="151"/>
                  </a:lnTo>
                  <a:lnTo>
                    <a:pt x="21" y="140"/>
                  </a:lnTo>
                  <a:lnTo>
                    <a:pt x="32" y="128"/>
                  </a:lnTo>
                  <a:lnTo>
                    <a:pt x="47" y="118"/>
                  </a:lnTo>
                  <a:lnTo>
                    <a:pt x="84" y="87"/>
                  </a:lnTo>
                  <a:lnTo>
                    <a:pt x="62" y="74"/>
                  </a:lnTo>
                  <a:lnTo>
                    <a:pt x="54" y="64"/>
                  </a:lnTo>
                  <a:lnTo>
                    <a:pt x="55" y="57"/>
                  </a:lnTo>
                  <a:lnTo>
                    <a:pt x="64" y="52"/>
                  </a:lnTo>
                  <a:lnTo>
                    <a:pt x="78" y="51"/>
                  </a:lnTo>
                  <a:lnTo>
                    <a:pt x="96" y="51"/>
                  </a:lnTo>
                  <a:lnTo>
                    <a:pt x="116" y="52"/>
                  </a:lnTo>
                  <a:lnTo>
                    <a:pt x="133" y="56"/>
                  </a:lnTo>
                  <a:lnTo>
                    <a:pt x="121" y="19"/>
                  </a:lnTo>
                  <a:lnTo>
                    <a:pt x="157" y="0"/>
                  </a:lnTo>
                  <a:lnTo>
                    <a:pt x="201" y="30"/>
                  </a:lnTo>
                  <a:lnTo>
                    <a:pt x="231" y="50"/>
                  </a:lnTo>
                  <a:lnTo>
                    <a:pt x="237" y="0"/>
                  </a:lnTo>
                  <a:lnTo>
                    <a:pt x="274" y="12"/>
                  </a:lnTo>
                  <a:lnTo>
                    <a:pt x="305" y="56"/>
                  </a:lnTo>
                  <a:lnTo>
                    <a:pt x="311" y="105"/>
                  </a:lnTo>
                  <a:lnTo>
                    <a:pt x="330" y="118"/>
                  </a:lnTo>
                  <a:lnTo>
                    <a:pt x="349" y="130"/>
                  </a:lnTo>
                  <a:lnTo>
                    <a:pt x="365" y="144"/>
                  </a:lnTo>
                  <a:lnTo>
                    <a:pt x="381" y="157"/>
                  </a:lnTo>
                  <a:lnTo>
                    <a:pt x="396" y="172"/>
                  </a:lnTo>
                  <a:lnTo>
                    <a:pt x="410" y="186"/>
                  </a:lnTo>
                  <a:lnTo>
                    <a:pt x="423" y="202"/>
                  </a:lnTo>
                  <a:lnTo>
                    <a:pt x="435" y="217"/>
                  </a:lnTo>
                  <a:lnTo>
                    <a:pt x="447" y="233"/>
                  </a:lnTo>
                  <a:lnTo>
                    <a:pt x="458" y="249"/>
                  </a:lnTo>
                  <a:lnTo>
                    <a:pt x="470" y="266"/>
                  </a:lnTo>
                  <a:lnTo>
                    <a:pt x="481" y="284"/>
                  </a:lnTo>
                  <a:lnTo>
                    <a:pt x="492" y="302"/>
                  </a:lnTo>
                  <a:lnTo>
                    <a:pt x="503" y="321"/>
                  </a:lnTo>
                  <a:lnTo>
                    <a:pt x="515" y="340"/>
                  </a:lnTo>
                  <a:lnTo>
                    <a:pt x="526" y="360"/>
                  </a:lnTo>
                  <a:lnTo>
                    <a:pt x="587" y="452"/>
                  </a:lnTo>
                  <a:lnTo>
                    <a:pt x="624" y="533"/>
                  </a:lnTo>
                  <a:lnTo>
                    <a:pt x="655" y="602"/>
                  </a:lnTo>
                  <a:lnTo>
                    <a:pt x="668" y="618"/>
                  </a:lnTo>
                  <a:lnTo>
                    <a:pt x="682" y="633"/>
                  </a:lnTo>
                  <a:lnTo>
                    <a:pt x="696" y="644"/>
                  </a:lnTo>
                  <a:lnTo>
                    <a:pt x="710" y="656"/>
                  </a:lnTo>
                  <a:lnTo>
                    <a:pt x="725" y="665"/>
                  </a:lnTo>
                  <a:lnTo>
                    <a:pt x="740" y="673"/>
                  </a:lnTo>
                  <a:lnTo>
                    <a:pt x="756" y="679"/>
                  </a:lnTo>
                  <a:lnTo>
                    <a:pt x="772" y="685"/>
                  </a:lnTo>
                  <a:lnTo>
                    <a:pt x="788" y="689"/>
                  </a:lnTo>
                  <a:lnTo>
                    <a:pt x="805" y="693"/>
                  </a:lnTo>
                  <a:lnTo>
                    <a:pt x="823" y="696"/>
                  </a:lnTo>
                  <a:lnTo>
                    <a:pt x="841" y="699"/>
                  </a:lnTo>
                  <a:lnTo>
                    <a:pt x="859" y="701"/>
                  </a:lnTo>
                  <a:lnTo>
                    <a:pt x="879" y="703"/>
                  </a:lnTo>
                  <a:lnTo>
                    <a:pt x="899" y="704"/>
                  </a:lnTo>
                  <a:lnTo>
                    <a:pt x="919" y="707"/>
                  </a:lnTo>
                  <a:lnTo>
                    <a:pt x="967" y="711"/>
                  </a:lnTo>
                  <a:lnTo>
                    <a:pt x="1017" y="680"/>
                  </a:lnTo>
                  <a:lnTo>
                    <a:pt x="1053" y="589"/>
                  </a:lnTo>
                  <a:lnTo>
                    <a:pt x="1066" y="558"/>
                  </a:lnTo>
                  <a:lnTo>
                    <a:pt x="1080" y="528"/>
                  </a:lnTo>
                  <a:lnTo>
                    <a:pt x="1096" y="499"/>
                  </a:lnTo>
                  <a:lnTo>
                    <a:pt x="1113" y="473"/>
                  </a:lnTo>
                  <a:lnTo>
                    <a:pt x="1133" y="448"/>
                  </a:lnTo>
                  <a:lnTo>
                    <a:pt x="1153" y="427"/>
                  </a:lnTo>
                  <a:lnTo>
                    <a:pt x="1175" y="406"/>
                  </a:lnTo>
                  <a:lnTo>
                    <a:pt x="1200" y="389"/>
                  </a:lnTo>
                  <a:lnTo>
                    <a:pt x="1225" y="372"/>
                  </a:lnTo>
                  <a:lnTo>
                    <a:pt x="1251" y="360"/>
                  </a:lnTo>
                  <a:lnTo>
                    <a:pt x="1280" y="349"/>
                  </a:lnTo>
                  <a:lnTo>
                    <a:pt x="1310" y="341"/>
                  </a:lnTo>
                  <a:lnTo>
                    <a:pt x="1342" y="337"/>
                  </a:lnTo>
                  <a:lnTo>
                    <a:pt x="1376" y="336"/>
                  </a:lnTo>
                  <a:lnTo>
                    <a:pt x="1410" y="337"/>
                  </a:lnTo>
                  <a:lnTo>
                    <a:pt x="1447" y="341"/>
                  </a:lnTo>
                  <a:lnTo>
                    <a:pt x="1503" y="360"/>
                  </a:lnTo>
                  <a:lnTo>
                    <a:pt x="1522" y="402"/>
                  </a:lnTo>
                  <a:lnTo>
                    <a:pt x="1551" y="452"/>
                  </a:lnTo>
                  <a:lnTo>
                    <a:pt x="1576" y="514"/>
                  </a:lnTo>
                  <a:lnTo>
                    <a:pt x="1533" y="514"/>
                  </a:lnTo>
                  <a:lnTo>
                    <a:pt x="1601" y="558"/>
                  </a:lnTo>
                  <a:lnTo>
                    <a:pt x="1570" y="576"/>
                  </a:lnTo>
                  <a:lnTo>
                    <a:pt x="1601" y="604"/>
                  </a:lnTo>
                  <a:lnTo>
                    <a:pt x="1632" y="632"/>
                  </a:lnTo>
                  <a:lnTo>
                    <a:pt x="1632" y="657"/>
                  </a:lnTo>
                  <a:lnTo>
                    <a:pt x="1632" y="682"/>
                  </a:lnTo>
                  <a:lnTo>
                    <a:pt x="1606" y="712"/>
                  </a:lnTo>
                  <a:lnTo>
                    <a:pt x="1643" y="750"/>
                  </a:lnTo>
                  <a:lnTo>
                    <a:pt x="1643" y="806"/>
                  </a:lnTo>
                  <a:lnTo>
                    <a:pt x="1601" y="813"/>
                  </a:lnTo>
                  <a:lnTo>
                    <a:pt x="1551" y="793"/>
                  </a:lnTo>
                  <a:lnTo>
                    <a:pt x="1533" y="824"/>
                  </a:lnTo>
                  <a:lnTo>
                    <a:pt x="1496" y="855"/>
                  </a:lnTo>
                  <a:lnTo>
                    <a:pt x="1496" y="787"/>
                  </a:lnTo>
                  <a:lnTo>
                    <a:pt x="1487" y="807"/>
                  </a:lnTo>
                  <a:lnTo>
                    <a:pt x="1477" y="826"/>
                  </a:lnTo>
                  <a:lnTo>
                    <a:pt x="1469" y="846"/>
                  </a:lnTo>
                  <a:lnTo>
                    <a:pt x="1460" y="864"/>
                  </a:lnTo>
                  <a:lnTo>
                    <a:pt x="1451" y="883"/>
                  </a:lnTo>
                  <a:lnTo>
                    <a:pt x="1440" y="901"/>
                  </a:lnTo>
                  <a:lnTo>
                    <a:pt x="1429" y="919"/>
                  </a:lnTo>
                  <a:lnTo>
                    <a:pt x="1416" y="936"/>
                  </a:lnTo>
                  <a:lnTo>
                    <a:pt x="1404" y="874"/>
                  </a:lnTo>
                  <a:lnTo>
                    <a:pt x="1399" y="893"/>
                  </a:lnTo>
                  <a:lnTo>
                    <a:pt x="1394" y="912"/>
                  </a:lnTo>
                  <a:lnTo>
                    <a:pt x="1390" y="927"/>
                  </a:lnTo>
                  <a:lnTo>
                    <a:pt x="1384" y="942"/>
                  </a:lnTo>
                  <a:lnTo>
                    <a:pt x="1377" y="957"/>
                  </a:lnTo>
                  <a:lnTo>
                    <a:pt x="1369" y="972"/>
                  </a:lnTo>
                  <a:lnTo>
                    <a:pt x="1360" y="987"/>
                  </a:lnTo>
                  <a:lnTo>
                    <a:pt x="1349" y="1004"/>
                  </a:lnTo>
                  <a:lnTo>
                    <a:pt x="1349" y="1027"/>
                  </a:lnTo>
                  <a:lnTo>
                    <a:pt x="1354" y="1044"/>
                  </a:lnTo>
                  <a:lnTo>
                    <a:pt x="1355" y="1058"/>
                  </a:lnTo>
                  <a:lnTo>
                    <a:pt x="1340" y="1068"/>
                  </a:lnTo>
                  <a:lnTo>
                    <a:pt x="1337" y="1081"/>
                  </a:lnTo>
                  <a:lnTo>
                    <a:pt x="1333" y="1088"/>
                  </a:lnTo>
                  <a:lnTo>
                    <a:pt x="1332" y="1091"/>
                  </a:lnTo>
                  <a:lnTo>
                    <a:pt x="1330" y="1093"/>
                  </a:lnTo>
                  <a:lnTo>
                    <a:pt x="1326" y="1093"/>
                  </a:lnTo>
                  <a:lnTo>
                    <a:pt x="1322" y="1094"/>
                  </a:lnTo>
                  <a:lnTo>
                    <a:pt x="1315" y="1097"/>
                  </a:lnTo>
                  <a:lnTo>
                    <a:pt x="1304" y="1104"/>
                  </a:lnTo>
                  <a:lnTo>
                    <a:pt x="1300" y="1121"/>
                  </a:lnTo>
                  <a:lnTo>
                    <a:pt x="1295" y="1134"/>
                  </a:lnTo>
                  <a:lnTo>
                    <a:pt x="1292" y="1144"/>
                  </a:lnTo>
                  <a:lnTo>
                    <a:pt x="1287" y="1152"/>
                  </a:lnTo>
                  <a:lnTo>
                    <a:pt x="1283" y="1159"/>
                  </a:lnTo>
                  <a:lnTo>
                    <a:pt x="1274" y="1166"/>
                  </a:lnTo>
                  <a:lnTo>
                    <a:pt x="1264" y="1173"/>
                  </a:lnTo>
                  <a:lnTo>
                    <a:pt x="1249" y="1184"/>
                  </a:lnTo>
                  <a:lnTo>
                    <a:pt x="1228" y="1263"/>
                  </a:lnTo>
                  <a:lnTo>
                    <a:pt x="1166" y="1286"/>
                  </a:lnTo>
                  <a:lnTo>
                    <a:pt x="1110" y="1310"/>
                  </a:lnTo>
                  <a:lnTo>
                    <a:pt x="1099" y="1329"/>
                  </a:lnTo>
                  <a:lnTo>
                    <a:pt x="1089" y="1346"/>
                  </a:lnTo>
                  <a:lnTo>
                    <a:pt x="1077" y="1362"/>
                  </a:lnTo>
                  <a:lnTo>
                    <a:pt x="1066" y="1377"/>
                  </a:lnTo>
                  <a:lnTo>
                    <a:pt x="1054" y="1392"/>
                  </a:lnTo>
                  <a:lnTo>
                    <a:pt x="1043" y="1406"/>
                  </a:lnTo>
                  <a:lnTo>
                    <a:pt x="1030" y="1420"/>
                  </a:lnTo>
                  <a:lnTo>
                    <a:pt x="1017" y="1432"/>
                  </a:lnTo>
                  <a:lnTo>
                    <a:pt x="1005" y="1444"/>
                  </a:lnTo>
                  <a:lnTo>
                    <a:pt x="991" y="1457"/>
                  </a:lnTo>
                  <a:lnTo>
                    <a:pt x="976" y="1468"/>
                  </a:lnTo>
                  <a:lnTo>
                    <a:pt x="961" y="1480"/>
                  </a:lnTo>
                  <a:lnTo>
                    <a:pt x="946" y="1491"/>
                  </a:lnTo>
                  <a:lnTo>
                    <a:pt x="929" y="1502"/>
                  </a:lnTo>
                  <a:lnTo>
                    <a:pt x="912" y="1513"/>
                  </a:lnTo>
                  <a:lnTo>
                    <a:pt x="894" y="1525"/>
                  </a:lnTo>
                  <a:lnTo>
                    <a:pt x="894" y="1568"/>
                  </a:lnTo>
                  <a:lnTo>
                    <a:pt x="851" y="1643"/>
                  </a:lnTo>
                  <a:lnTo>
                    <a:pt x="883" y="1686"/>
                  </a:lnTo>
                  <a:lnTo>
                    <a:pt x="864" y="1756"/>
                  </a:lnTo>
                  <a:lnTo>
                    <a:pt x="864" y="1798"/>
                  </a:lnTo>
                  <a:lnTo>
                    <a:pt x="857" y="1885"/>
                  </a:lnTo>
                  <a:lnTo>
                    <a:pt x="857" y="1922"/>
                  </a:lnTo>
                  <a:lnTo>
                    <a:pt x="894" y="1946"/>
                  </a:lnTo>
                  <a:lnTo>
                    <a:pt x="901" y="1968"/>
                  </a:lnTo>
                  <a:lnTo>
                    <a:pt x="915" y="1967"/>
                  </a:lnTo>
                  <a:lnTo>
                    <a:pt x="927" y="1966"/>
                  </a:lnTo>
                  <a:lnTo>
                    <a:pt x="940" y="1966"/>
                  </a:lnTo>
                  <a:lnTo>
                    <a:pt x="952" y="1966"/>
                  </a:lnTo>
                  <a:lnTo>
                    <a:pt x="961" y="1969"/>
                  </a:lnTo>
                  <a:lnTo>
                    <a:pt x="968" y="1975"/>
                  </a:lnTo>
                  <a:lnTo>
                    <a:pt x="974" y="1984"/>
                  </a:lnTo>
                  <a:lnTo>
                    <a:pt x="975" y="1998"/>
                  </a:lnTo>
                  <a:lnTo>
                    <a:pt x="991" y="2011"/>
                  </a:lnTo>
                  <a:lnTo>
                    <a:pt x="991" y="2047"/>
                  </a:lnTo>
                  <a:lnTo>
                    <a:pt x="969" y="2028"/>
                  </a:lnTo>
                  <a:lnTo>
                    <a:pt x="955" y="2022"/>
                  </a:lnTo>
                  <a:lnTo>
                    <a:pt x="949" y="2028"/>
                  </a:lnTo>
                  <a:lnTo>
                    <a:pt x="944" y="2032"/>
                  </a:lnTo>
                  <a:lnTo>
                    <a:pt x="939" y="2032"/>
                  </a:lnTo>
                  <a:lnTo>
                    <a:pt x="934" y="2029"/>
                  </a:lnTo>
                  <a:lnTo>
                    <a:pt x="930" y="2026"/>
                  </a:lnTo>
                  <a:lnTo>
                    <a:pt x="925" y="2021"/>
                  </a:lnTo>
                  <a:lnTo>
                    <a:pt x="919" y="2015"/>
                  </a:lnTo>
                  <a:lnTo>
                    <a:pt x="914" y="2010"/>
                  </a:lnTo>
                  <a:lnTo>
                    <a:pt x="888" y="2004"/>
                  </a:lnTo>
                  <a:lnTo>
                    <a:pt x="884" y="2014"/>
                  </a:lnTo>
                  <a:lnTo>
                    <a:pt x="880" y="2022"/>
                  </a:lnTo>
                  <a:lnTo>
                    <a:pt x="876" y="2028"/>
                  </a:lnTo>
                  <a:lnTo>
                    <a:pt x="871" y="2032"/>
                  </a:lnTo>
                  <a:lnTo>
                    <a:pt x="865" y="2034"/>
                  </a:lnTo>
                  <a:lnTo>
                    <a:pt x="858" y="2035"/>
                  </a:lnTo>
                  <a:lnTo>
                    <a:pt x="849" y="2036"/>
                  </a:lnTo>
                  <a:lnTo>
                    <a:pt x="839" y="2037"/>
                  </a:lnTo>
                  <a:lnTo>
                    <a:pt x="825" y="2050"/>
                  </a:lnTo>
                  <a:lnTo>
                    <a:pt x="812" y="2059"/>
                  </a:lnTo>
                  <a:lnTo>
                    <a:pt x="800" y="2067"/>
                  </a:lnTo>
                  <a:lnTo>
                    <a:pt x="786" y="2072"/>
                  </a:lnTo>
                  <a:lnTo>
                    <a:pt x="772" y="2076"/>
                  </a:lnTo>
                  <a:lnTo>
                    <a:pt x="758" y="2079"/>
                  </a:lnTo>
                  <a:lnTo>
                    <a:pt x="741" y="2080"/>
                  </a:lnTo>
                  <a:lnTo>
                    <a:pt x="722" y="2080"/>
                  </a:lnTo>
                  <a:lnTo>
                    <a:pt x="703" y="2090"/>
                  </a:lnTo>
                  <a:lnTo>
                    <a:pt x="669" y="2087"/>
                  </a:lnTo>
                  <a:lnTo>
                    <a:pt x="659" y="2091"/>
                  </a:lnTo>
                  <a:lnTo>
                    <a:pt x="652" y="2094"/>
                  </a:lnTo>
                  <a:lnTo>
                    <a:pt x="645" y="2095"/>
                  </a:lnTo>
                  <a:lnTo>
                    <a:pt x="639" y="2096"/>
                  </a:lnTo>
                  <a:lnTo>
                    <a:pt x="634" y="2095"/>
                  </a:lnTo>
                  <a:lnTo>
                    <a:pt x="628" y="2094"/>
                  </a:lnTo>
                  <a:lnTo>
                    <a:pt x="620" y="2091"/>
                  </a:lnTo>
                  <a:lnTo>
                    <a:pt x="610" y="2089"/>
                  </a:lnTo>
                  <a:lnTo>
                    <a:pt x="591" y="2093"/>
                  </a:lnTo>
                  <a:lnTo>
                    <a:pt x="578" y="2106"/>
                  </a:lnTo>
                  <a:lnTo>
                    <a:pt x="578" y="2086"/>
                  </a:lnTo>
                  <a:lnTo>
                    <a:pt x="593" y="2074"/>
                  </a:lnTo>
                  <a:lnTo>
                    <a:pt x="619" y="2066"/>
                  </a:lnTo>
                  <a:lnTo>
                    <a:pt x="616" y="2055"/>
                  </a:lnTo>
                  <a:lnTo>
                    <a:pt x="591" y="2058"/>
                  </a:lnTo>
                  <a:lnTo>
                    <a:pt x="578" y="2049"/>
                  </a:lnTo>
                  <a:lnTo>
                    <a:pt x="559" y="2055"/>
                  </a:lnTo>
                  <a:lnTo>
                    <a:pt x="542" y="2051"/>
                  </a:lnTo>
                  <a:lnTo>
                    <a:pt x="534" y="2041"/>
                  </a:lnTo>
                  <a:lnTo>
                    <a:pt x="521" y="2041"/>
                  </a:lnTo>
                  <a:lnTo>
                    <a:pt x="506" y="2049"/>
                  </a:lnTo>
                  <a:lnTo>
                    <a:pt x="510" y="2028"/>
                  </a:lnTo>
                  <a:lnTo>
                    <a:pt x="537" y="2023"/>
                  </a:lnTo>
                  <a:lnTo>
                    <a:pt x="544" y="2009"/>
                  </a:lnTo>
                  <a:lnTo>
                    <a:pt x="567" y="2009"/>
                  </a:lnTo>
                  <a:lnTo>
                    <a:pt x="597" y="2014"/>
                  </a:lnTo>
                  <a:lnTo>
                    <a:pt x="622" y="2020"/>
                  </a:lnTo>
                  <a:lnTo>
                    <a:pt x="643" y="2019"/>
                  </a:lnTo>
                  <a:lnTo>
                    <a:pt x="661" y="2017"/>
                  </a:lnTo>
                  <a:lnTo>
                    <a:pt x="680" y="2015"/>
                  </a:lnTo>
                  <a:lnTo>
                    <a:pt x="697" y="2013"/>
                  </a:lnTo>
                  <a:lnTo>
                    <a:pt x="714" y="2010"/>
                  </a:lnTo>
                  <a:lnTo>
                    <a:pt x="732" y="2006"/>
                  </a:lnTo>
                  <a:lnTo>
                    <a:pt x="750" y="2000"/>
                  </a:lnTo>
                  <a:lnTo>
                    <a:pt x="770" y="1994"/>
                  </a:lnTo>
                  <a:lnTo>
                    <a:pt x="773" y="1980"/>
                  </a:lnTo>
                  <a:lnTo>
                    <a:pt x="778" y="1973"/>
                  </a:lnTo>
                  <a:lnTo>
                    <a:pt x="782" y="1965"/>
                  </a:lnTo>
                  <a:lnTo>
                    <a:pt x="783" y="1951"/>
                  </a:lnTo>
                  <a:lnTo>
                    <a:pt x="787" y="1928"/>
                  </a:lnTo>
                  <a:lnTo>
                    <a:pt x="787" y="1903"/>
                  </a:lnTo>
                  <a:lnTo>
                    <a:pt x="791" y="1882"/>
                  </a:lnTo>
                  <a:lnTo>
                    <a:pt x="793" y="1860"/>
                  </a:lnTo>
                  <a:lnTo>
                    <a:pt x="793" y="1836"/>
                  </a:lnTo>
                  <a:lnTo>
                    <a:pt x="793" y="1814"/>
                  </a:lnTo>
                  <a:lnTo>
                    <a:pt x="794" y="1795"/>
                  </a:lnTo>
                  <a:lnTo>
                    <a:pt x="791" y="1767"/>
                  </a:lnTo>
                  <a:lnTo>
                    <a:pt x="786" y="1740"/>
                  </a:lnTo>
                  <a:lnTo>
                    <a:pt x="780" y="1724"/>
                  </a:lnTo>
                  <a:lnTo>
                    <a:pt x="770" y="1701"/>
                  </a:lnTo>
                  <a:lnTo>
                    <a:pt x="722" y="1680"/>
                  </a:lnTo>
                  <a:lnTo>
                    <a:pt x="680" y="1643"/>
                  </a:lnTo>
                  <a:lnTo>
                    <a:pt x="592" y="1556"/>
                  </a:lnTo>
                  <a:lnTo>
                    <a:pt x="532" y="1544"/>
                  </a:lnTo>
                  <a:lnTo>
                    <a:pt x="484" y="1506"/>
                  </a:lnTo>
                  <a:lnTo>
                    <a:pt x="472" y="1461"/>
                  </a:lnTo>
                  <a:lnTo>
                    <a:pt x="464" y="1413"/>
                  </a:lnTo>
                  <a:lnTo>
                    <a:pt x="459" y="1364"/>
                  </a:lnTo>
                  <a:lnTo>
                    <a:pt x="456" y="1316"/>
                  </a:lnTo>
                  <a:lnTo>
                    <a:pt x="425" y="1298"/>
                  </a:lnTo>
                  <a:lnTo>
                    <a:pt x="397" y="1276"/>
                  </a:lnTo>
                  <a:lnTo>
                    <a:pt x="372" y="1252"/>
                  </a:lnTo>
                  <a:lnTo>
                    <a:pt x="350" y="1224"/>
                  </a:lnTo>
                  <a:lnTo>
                    <a:pt x="329" y="1194"/>
                  </a:lnTo>
                  <a:lnTo>
                    <a:pt x="312" y="1163"/>
                  </a:lnTo>
                  <a:lnTo>
                    <a:pt x="296" y="1131"/>
                  </a:lnTo>
                  <a:lnTo>
                    <a:pt x="281" y="1097"/>
                  </a:lnTo>
                  <a:lnTo>
                    <a:pt x="213" y="1022"/>
                  </a:lnTo>
                  <a:lnTo>
                    <a:pt x="187" y="982"/>
                  </a:lnTo>
                  <a:lnTo>
                    <a:pt x="166" y="947"/>
                  </a:lnTo>
                  <a:lnTo>
                    <a:pt x="146" y="916"/>
                  </a:lnTo>
                  <a:lnTo>
                    <a:pt x="129" y="885"/>
                  </a:lnTo>
                  <a:lnTo>
                    <a:pt x="115" y="854"/>
                  </a:lnTo>
                  <a:lnTo>
                    <a:pt x="104" y="817"/>
                  </a:lnTo>
                  <a:lnTo>
                    <a:pt x="96" y="776"/>
                  </a:lnTo>
                  <a:lnTo>
                    <a:pt x="91" y="725"/>
                  </a:lnTo>
                  <a:lnTo>
                    <a:pt x="102" y="602"/>
                  </a:lnTo>
                  <a:lnTo>
                    <a:pt x="96" y="569"/>
                  </a:lnTo>
                  <a:lnTo>
                    <a:pt x="94" y="540"/>
                  </a:lnTo>
                  <a:lnTo>
                    <a:pt x="95" y="511"/>
                  </a:lnTo>
                  <a:lnTo>
                    <a:pt x="98" y="482"/>
                  </a:lnTo>
                  <a:lnTo>
                    <a:pt x="103" y="454"/>
                  </a:lnTo>
                  <a:lnTo>
                    <a:pt x="110" y="425"/>
                  </a:lnTo>
                  <a:lnTo>
                    <a:pt x="118" y="397"/>
                  </a:lnTo>
                  <a:lnTo>
                    <a:pt x="127" y="366"/>
                  </a:lnTo>
                  <a:lnTo>
                    <a:pt x="91" y="384"/>
                  </a:lnTo>
                  <a:lnTo>
                    <a:pt x="65" y="347"/>
                  </a:lnTo>
                  <a:lnTo>
                    <a:pt x="72" y="309"/>
                  </a:lnTo>
                  <a:lnTo>
                    <a:pt x="102" y="291"/>
                  </a:lnTo>
                  <a:lnTo>
                    <a:pt x="109" y="254"/>
                  </a:lnTo>
                  <a:lnTo>
                    <a:pt x="64" y="249"/>
                  </a:lnTo>
                  <a:lnTo>
                    <a:pt x="0" y="258"/>
                  </a:lnTo>
                  <a:lnTo>
                    <a:pt x="5" y="249"/>
                  </a:lnTo>
                  <a:lnTo>
                    <a:pt x="11" y="242"/>
                  </a:lnTo>
                  <a:lnTo>
                    <a:pt x="16" y="235"/>
                  </a:lnTo>
                  <a:lnTo>
                    <a:pt x="20" y="228"/>
                  </a:lnTo>
                  <a:lnTo>
                    <a:pt x="26" y="223"/>
                  </a:lnTo>
                  <a:lnTo>
                    <a:pt x="32" y="217"/>
                  </a:lnTo>
                  <a:lnTo>
                    <a:pt x="39" y="211"/>
                  </a:lnTo>
                  <a:lnTo>
                    <a:pt x="47" y="204"/>
                  </a:lnTo>
                  <a:close/>
                </a:path>
              </a:pathLst>
            </a:custGeom>
            <a:solidFill>
              <a:srgbClr val="00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5" name="Freeform 146"/>
            <p:cNvSpPr>
              <a:spLocks/>
            </p:cNvSpPr>
            <p:nvPr/>
          </p:nvSpPr>
          <p:spPr bwMode="auto">
            <a:xfrm>
              <a:off x="7302500" y="3424238"/>
              <a:ext cx="220662" cy="128588"/>
            </a:xfrm>
            <a:custGeom>
              <a:avLst/>
              <a:gdLst>
                <a:gd name="T0" fmla="*/ 277 w 277"/>
                <a:gd name="T1" fmla="*/ 110 h 161"/>
                <a:gd name="T2" fmla="*/ 275 w 277"/>
                <a:gd name="T3" fmla="*/ 83 h 161"/>
                <a:gd name="T4" fmla="*/ 270 w 277"/>
                <a:gd name="T5" fmla="*/ 59 h 161"/>
                <a:gd name="T6" fmla="*/ 265 w 277"/>
                <a:gd name="T7" fmla="*/ 39 h 161"/>
                <a:gd name="T8" fmla="*/ 257 w 277"/>
                <a:gd name="T9" fmla="*/ 23 h 161"/>
                <a:gd name="T10" fmla="*/ 247 w 277"/>
                <a:gd name="T11" fmla="*/ 12 h 161"/>
                <a:gd name="T12" fmla="*/ 236 w 277"/>
                <a:gd name="T13" fmla="*/ 5 h 161"/>
                <a:gd name="T14" fmla="*/ 222 w 277"/>
                <a:gd name="T15" fmla="*/ 1 h 161"/>
                <a:gd name="T16" fmla="*/ 207 w 277"/>
                <a:gd name="T17" fmla="*/ 4 h 161"/>
                <a:gd name="T18" fmla="*/ 202 w 277"/>
                <a:gd name="T19" fmla="*/ 30 h 161"/>
                <a:gd name="T20" fmla="*/ 208 w 277"/>
                <a:gd name="T21" fmla="*/ 53 h 161"/>
                <a:gd name="T22" fmla="*/ 186 w 277"/>
                <a:gd name="T23" fmla="*/ 44 h 161"/>
                <a:gd name="T24" fmla="*/ 178 w 277"/>
                <a:gd name="T25" fmla="*/ 30 h 161"/>
                <a:gd name="T26" fmla="*/ 172 w 277"/>
                <a:gd name="T27" fmla="*/ 21 h 161"/>
                <a:gd name="T28" fmla="*/ 168 w 277"/>
                <a:gd name="T29" fmla="*/ 13 h 161"/>
                <a:gd name="T30" fmla="*/ 162 w 277"/>
                <a:gd name="T31" fmla="*/ 8 h 161"/>
                <a:gd name="T32" fmla="*/ 155 w 277"/>
                <a:gd name="T33" fmla="*/ 6 h 161"/>
                <a:gd name="T34" fmla="*/ 147 w 277"/>
                <a:gd name="T35" fmla="*/ 4 h 161"/>
                <a:gd name="T36" fmla="*/ 134 w 277"/>
                <a:gd name="T37" fmla="*/ 2 h 161"/>
                <a:gd name="T38" fmla="*/ 118 w 277"/>
                <a:gd name="T39" fmla="*/ 0 h 161"/>
                <a:gd name="T40" fmla="*/ 117 w 277"/>
                <a:gd name="T41" fmla="*/ 25 h 161"/>
                <a:gd name="T42" fmla="*/ 136 w 277"/>
                <a:gd name="T43" fmla="*/ 48 h 161"/>
                <a:gd name="T44" fmla="*/ 136 w 277"/>
                <a:gd name="T45" fmla="*/ 74 h 161"/>
                <a:gd name="T46" fmla="*/ 113 w 277"/>
                <a:gd name="T47" fmla="*/ 74 h 161"/>
                <a:gd name="T48" fmla="*/ 91 w 277"/>
                <a:gd name="T49" fmla="*/ 53 h 161"/>
                <a:gd name="T50" fmla="*/ 66 w 277"/>
                <a:gd name="T51" fmla="*/ 43 h 161"/>
                <a:gd name="T52" fmla="*/ 43 w 277"/>
                <a:gd name="T53" fmla="*/ 48 h 161"/>
                <a:gd name="T54" fmla="*/ 66 w 277"/>
                <a:gd name="T55" fmla="*/ 71 h 161"/>
                <a:gd name="T56" fmla="*/ 79 w 277"/>
                <a:gd name="T57" fmla="*/ 92 h 161"/>
                <a:gd name="T58" fmla="*/ 54 w 277"/>
                <a:gd name="T59" fmla="*/ 92 h 161"/>
                <a:gd name="T60" fmla="*/ 20 w 277"/>
                <a:gd name="T61" fmla="*/ 101 h 161"/>
                <a:gd name="T62" fmla="*/ 0 w 277"/>
                <a:gd name="T63" fmla="*/ 130 h 161"/>
                <a:gd name="T64" fmla="*/ 6 w 277"/>
                <a:gd name="T65" fmla="*/ 152 h 161"/>
                <a:gd name="T66" fmla="*/ 23 w 277"/>
                <a:gd name="T67" fmla="*/ 161 h 161"/>
                <a:gd name="T68" fmla="*/ 48 w 277"/>
                <a:gd name="T69" fmla="*/ 156 h 161"/>
                <a:gd name="T70" fmla="*/ 71 w 277"/>
                <a:gd name="T71" fmla="*/ 124 h 161"/>
                <a:gd name="T72" fmla="*/ 110 w 277"/>
                <a:gd name="T73" fmla="*/ 104 h 161"/>
                <a:gd name="T74" fmla="*/ 169 w 277"/>
                <a:gd name="T75" fmla="*/ 92 h 161"/>
                <a:gd name="T76" fmla="*/ 216 w 277"/>
                <a:gd name="T77" fmla="*/ 92 h 161"/>
                <a:gd name="T78" fmla="*/ 250 w 277"/>
                <a:gd name="T79" fmla="*/ 99 h 161"/>
                <a:gd name="T80" fmla="*/ 254 w 277"/>
                <a:gd name="T81" fmla="*/ 101 h 161"/>
                <a:gd name="T82" fmla="*/ 264 w 277"/>
                <a:gd name="T83" fmla="*/ 105 h 161"/>
                <a:gd name="T84" fmla="*/ 273 w 277"/>
                <a:gd name="T85" fmla="*/ 108 h 161"/>
                <a:gd name="T86" fmla="*/ 277 w 277"/>
                <a:gd name="T87" fmla="*/ 110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161">
                  <a:moveTo>
                    <a:pt x="277" y="110"/>
                  </a:moveTo>
                  <a:lnTo>
                    <a:pt x="275" y="83"/>
                  </a:lnTo>
                  <a:lnTo>
                    <a:pt x="270" y="59"/>
                  </a:lnTo>
                  <a:lnTo>
                    <a:pt x="265" y="39"/>
                  </a:lnTo>
                  <a:lnTo>
                    <a:pt x="257" y="23"/>
                  </a:lnTo>
                  <a:lnTo>
                    <a:pt x="247" y="12"/>
                  </a:lnTo>
                  <a:lnTo>
                    <a:pt x="236" y="5"/>
                  </a:lnTo>
                  <a:lnTo>
                    <a:pt x="222" y="1"/>
                  </a:lnTo>
                  <a:lnTo>
                    <a:pt x="207" y="4"/>
                  </a:lnTo>
                  <a:lnTo>
                    <a:pt x="202" y="30"/>
                  </a:lnTo>
                  <a:lnTo>
                    <a:pt x="208" y="53"/>
                  </a:lnTo>
                  <a:lnTo>
                    <a:pt x="186" y="44"/>
                  </a:lnTo>
                  <a:lnTo>
                    <a:pt x="178" y="30"/>
                  </a:lnTo>
                  <a:lnTo>
                    <a:pt x="172" y="21"/>
                  </a:lnTo>
                  <a:lnTo>
                    <a:pt x="168" y="13"/>
                  </a:lnTo>
                  <a:lnTo>
                    <a:pt x="162" y="8"/>
                  </a:lnTo>
                  <a:lnTo>
                    <a:pt x="155" y="6"/>
                  </a:lnTo>
                  <a:lnTo>
                    <a:pt x="147" y="4"/>
                  </a:lnTo>
                  <a:lnTo>
                    <a:pt x="134" y="2"/>
                  </a:lnTo>
                  <a:lnTo>
                    <a:pt x="118" y="0"/>
                  </a:lnTo>
                  <a:lnTo>
                    <a:pt x="117" y="25"/>
                  </a:lnTo>
                  <a:lnTo>
                    <a:pt x="136" y="48"/>
                  </a:lnTo>
                  <a:lnTo>
                    <a:pt x="136" y="74"/>
                  </a:lnTo>
                  <a:lnTo>
                    <a:pt x="113" y="74"/>
                  </a:lnTo>
                  <a:lnTo>
                    <a:pt x="91" y="53"/>
                  </a:lnTo>
                  <a:lnTo>
                    <a:pt x="66" y="43"/>
                  </a:lnTo>
                  <a:lnTo>
                    <a:pt x="43" y="48"/>
                  </a:lnTo>
                  <a:lnTo>
                    <a:pt x="66" y="71"/>
                  </a:lnTo>
                  <a:lnTo>
                    <a:pt x="79" y="92"/>
                  </a:lnTo>
                  <a:lnTo>
                    <a:pt x="54" y="92"/>
                  </a:lnTo>
                  <a:lnTo>
                    <a:pt x="20" y="101"/>
                  </a:lnTo>
                  <a:lnTo>
                    <a:pt x="0" y="130"/>
                  </a:lnTo>
                  <a:lnTo>
                    <a:pt x="6" y="152"/>
                  </a:lnTo>
                  <a:lnTo>
                    <a:pt x="23" y="161"/>
                  </a:lnTo>
                  <a:lnTo>
                    <a:pt x="48" y="156"/>
                  </a:lnTo>
                  <a:lnTo>
                    <a:pt x="71" y="124"/>
                  </a:lnTo>
                  <a:lnTo>
                    <a:pt x="110" y="104"/>
                  </a:lnTo>
                  <a:lnTo>
                    <a:pt x="169" y="92"/>
                  </a:lnTo>
                  <a:lnTo>
                    <a:pt x="216" y="92"/>
                  </a:lnTo>
                  <a:lnTo>
                    <a:pt x="250" y="99"/>
                  </a:lnTo>
                  <a:lnTo>
                    <a:pt x="254" y="101"/>
                  </a:lnTo>
                  <a:lnTo>
                    <a:pt x="264" y="105"/>
                  </a:lnTo>
                  <a:lnTo>
                    <a:pt x="273" y="108"/>
                  </a:lnTo>
                  <a:lnTo>
                    <a:pt x="277" y="110"/>
                  </a:lnTo>
                  <a:close/>
                </a:path>
              </a:pathLst>
            </a:custGeom>
            <a:solidFill>
              <a:srgbClr val="AD1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6" name="Freeform 147"/>
            <p:cNvSpPr>
              <a:spLocks/>
            </p:cNvSpPr>
            <p:nvPr/>
          </p:nvSpPr>
          <p:spPr bwMode="auto">
            <a:xfrm>
              <a:off x="7359650" y="3516313"/>
              <a:ext cx="111125" cy="104775"/>
            </a:xfrm>
            <a:custGeom>
              <a:avLst/>
              <a:gdLst>
                <a:gd name="T0" fmla="*/ 40 w 142"/>
                <a:gd name="T1" fmla="*/ 0 h 133"/>
                <a:gd name="T2" fmla="*/ 23 w 142"/>
                <a:gd name="T3" fmla="*/ 26 h 133"/>
                <a:gd name="T4" fmla="*/ 16 w 142"/>
                <a:gd name="T5" fmla="*/ 41 h 133"/>
                <a:gd name="T6" fmla="*/ 31 w 142"/>
                <a:gd name="T7" fmla="*/ 33 h 133"/>
                <a:gd name="T8" fmla="*/ 65 w 142"/>
                <a:gd name="T9" fmla="*/ 7 h 133"/>
                <a:gd name="T10" fmla="*/ 105 w 142"/>
                <a:gd name="T11" fmla="*/ 5 h 133"/>
                <a:gd name="T12" fmla="*/ 119 w 142"/>
                <a:gd name="T13" fmla="*/ 22 h 133"/>
                <a:gd name="T14" fmla="*/ 116 w 142"/>
                <a:gd name="T15" fmla="*/ 68 h 133"/>
                <a:gd name="T16" fmla="*/ 116 w 142"/>
                <a:gd name="T17" fmla="*/ 83 h 133"/>
                <a:gd name="T18" fmla="*/ 142 w 142"/>
                <a:gd name="T19" fmla="*/ 96 h 133"/>
                <a:gd name="T20" fmla="*/ 142 w 142"/>
                <a:gd name="T21" fmla="*/ 114 h 133"/>
                <a:gd name="T22" fmla="*/ 131 w 142"/>
                <a:gd name="T23" fmla="*/ 133 h 133"/>
                <a:gd name="T24" fmla="*/ 111 w 142"/>
                <a:gd name="T25" fmla="*/ 133 h 133"/>
                <a:gd name="T26" fmla="*/ 85 w 142"/>
                <a:gd name="T27" fmla="*/ 127 h 133"/>
                <a:gd name="T28" fmla="*/ 46 w 142"/>
                <a:gd name="T29" fmla="*/ 129 h 133"/>
                <a:gd name="T30" fmla="*/ 44 w 142"/>
                <a:gd name="T31" fmla="*/ 104 h 133"/>
                <a:gd name="T32" fmla="*/ 23 w 142"/>
                <a:gd name="T33" fmla="*/ 86 h 133"/>
                <a:gd name="T34" fmla="*/ 8 w 142"/>
                <a:gd name="T35" fmla="*/ 68 h 133"/>
                <a:gd name="T36" fmla="*/ 0 w 142"/>
                <a:gd name="T37" fmla="*/ 43 h 133"/>
                <a:gd name="T38" fmla="*/ 8 w 142"/>
                <a:gd name="T39" fmla="*/ 20 h 133"/>
                <a:gd name="T40" fmla="*/ 23 w 142"/>
                <a:gd name="T41" fmla="*/ 5 h 133"/>
                <a:gd name="T42" fmla="*/ 40 w 142"/>
                <a:gd name="T43" fmla="*/ 0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2" h="133">
                  <a:moveTo>
                    <a:pt x="40" y="0"/>
                  </a:moveTo>
                  <a:lnTo>
                    <a:pt x="23" y="26"/>
                  </a:lnTo>
                  <a:lnTo>
                    <a:pt x="16" y="41"/>
                  </a:lnTo>
                  <a:lnTo>
                    <a:pt x="31" y="33"/>
                  </a:lnTo>
                  <a:lnTo>
                    <a:pt x="65" y="7"/>
                  </a:lnTo>
                  <a:lnTo>
                    <a:pt x="105" y="5"/>
                  </a:lnTo>
                  <a:lnTo>
                    <a:pt x="119" y="22"/>
                  </a:lnTo>
                  <a:lnTo>
                    <a:pt x="116" y="68"/>
                  </a:lnTo>
                  <a:lnTo>
                    <a:pt x="116" y="83"/>
                  </a:lnTo>
                  <a:lnTo>
                    <a:pt x="142" y="96"/>
                  </a:lnTo>
                  <a:lnTo>
                    <a:pt x="142" y="114"/>
                  </a:lnTo>
                  <a:lnTo>
                    <a:pt x="131" y="133"/>
                  </a:lnTo>
                  <a:lnTo>
                    <a:pt x="111" y="133"/>
                  </a:lnTo>
                  <a:lnTo>
                    <a:pt x="85" y="127"/>
                  </a:lnTo>
                  <a:lnTo>
                    <a:pt x="46" y="129"/>
                  </a:lnTo>
                  <a:lnTo>
                    <a:pt x="44" y="104"/>
                  </a:lnTo>
                  <a:lnTo>
                    <a:pt x="23" y="86"/>
                  </a:lnTo>
                  <a:lnTo>
                    <a:pt x="8" y="68"/>
                  </a:lnTo>
                  <a:lnTo>
                    <a:pt x="0" y="43"/>
                  </a:lnTo>
                  <a:lnTo>
                    <a:pt x="8" y="20"/>
                  </a:lnTo>
                  <a:lnTo>
                    <a:pt x="23" y="5"/>
                  </a:lnTo>
                  <a:lnTo>
                    <a:pt x="40" y="0"/>
                  </a:lnTo>
                  <a:close/>
                </a:path>
              </a:pathLst>
            </a:custGeom>
            <a:solidFill>
              <a:srgbClr val="CE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7" name="Freeform 148"/>
            <p:cNvSpPr>
              <a:spLocks/>
            </p:cNvSpPr>
            <p:nvPr/>
          </p:nvSpPr>
          <p:spPr bwMode="auto">
            <a:xfrm>
              <a:off x="7396163" y="3535363"/>
              <a:ext cx="23812" cy="30163"/>
            </a:xfrm>
            <a:custGeom>
              <a:avLst/>
              <a:gdLst>
                <a:gd name="T0" fmla="*/ 15 w 31"/>
                <a:gd name="T1" fmla="*/ 0 h 38"/>
                <a:gd name="T2" fmla="*/ 9 w 31"/>
                <a:gd name="T3" fmla="*/ 1 h 38"/>
                <a:gd name="T4" fmla="*/ 5 w 31"/>
                <a:gd name="T5" fmla="*/ 5 h 38"/>
                <a:gd name="T6" fmla="*/ 1 w 31"/>
                <a:gd name="T7" fmla="*/ 11 h 38"/>
                <a:gd name="T8" fmla="*/ 0 w 31"/>
                <a:gd name="T9" fmla="*/ 18 h 38"/>
                <a:gd name="T10" fmla="*/ 1 w 31"/>
                <a:gd name="T11" fmla="*/ 26 h 38"/>
                <a:gd name="T12" fmla="*/ 5 w 31"/>
                <a:gd name="T13" fmla="*/ 32 h 38"/>
                <a:gd name="T14" fmla="*/ 9 w 31"/>
                <a:gd name="T15" fmla="*/ 36 h 38"/>
                <a:gd name="T16" fmla="*/ 15 w 31"/>
                <a:gd name="T17" fmla="*/ 38 h 38"/>
                <a:gd name="T18" fmla="*/ 22 w 31"/>
                <a:gd name="T19" fmla="*/ 36 h 38"/>
                <a:gd name="T20" fmla="*/ 27 w 31"/>
                <a:gd name="T21" fmla="*/ 32 h 38"/>
                <a:gd name="T22" fmla="*/ 30 w 31"/>
                <a:gd name="T23" fmla="*/ 26 h 38"/>
                <a:gd name="T24" fmla="*/ 31 w 31"/>
                <a:gd name="T25" fmla="*/ 18 h 38"/>
                <a:gd name="T26" fmla="*/ 30 w 31"/>
                <a:gd name="T27" fmla="*/ 11 h 38"/>
                <a:gd name="T28" fmla="*/ 27 w 31"/>
                <a:gd name="T29" fmla="*/ 5 h 38"/>
                <a:gd name="T30" fmla="*/ 22 w 31"/>
                <a:gd name="T31" fmla="*/ 1 h 38"/>
                <a:gd name="T32" fmla="*/ 15 w 31"/>
                <a:gd name="T3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 h="38">
                  <a:moveTo>
                    <a:pt x="15" y="0"/>
                  </a:moveTo>
                  <a:lnTo>
                    <a:pt x="9" y="1"/>
                  </a:lnTo>
                  <a:lnTo>
                    <a:pt x="5" y="5"/>
                  </a:lnTo>
                  <a:lnTo>
                    <a:pt x="1" y="11"/>
                  </a:lnTo>
                  <a:lnTo>
                    <a:pt x="0" y="18"/>
                  </a:lnTo>
                  <a:lnTo>
                    <a:pt x="1" y="26"/>
                  </a:lnTo>
                  <a:lnTo>
                    <a:pt x="5" y="32"/>
                  </a:lnTo>
                  <a:lnTo>
                    <a:pt x="9" y="36"/>
                  </a:lnTo>
                  <a:lnTo>
                    <a:pt x="15" y="38"/>
                  </a:lnTo>
                  <a:lnTo>
                    <a:pt x="22" y="36"/>
                  </a:lnTo>
                  <a:lnTo>
                    <a:pt x="27" y="32"/>
                  </a:lnTo>
                  <a:lnTo>
                    <a:pt x="30" y="26"/>
                  </a:lnTo>
                  <a:lnTo>
                    <a:pt x="31" y="18"/>
                  </a:lnTo>
                  <a:lnTo>
                    <a:pt x="30" y="11"/>
                  </a:lnTo>
                  <a:lnTo>
                    <a:pt x="27" y="5"/>
                  </a:lnTo>
                  <a:lnTo>
                    <a:pt x="22" y="1"/>
                  </a:lnTo>
                  <a:lnTo>
                    <a:pt x="15" y="0"/>
                  </a:lnTo>
                  <a:close/>
                </a:path>
              </a:pathLst>
            </a:custGeom>
            <a:solidFill>
              <a:srgbClr val="0019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8" name="Freeform 149"/>
            <p:cNvSpPr>
              <a:spLocks/>
            </p:cNvSpPr>
            <p:nvPr/>
          </p:nvSpPr>
          <p:spPr bwMode="auto">
            <a:xfrm>
              <a:off x="7280275" y="3573463"/>
              <a:ext cx="101600" cy="41275"/>
            </a:xfrm>
            <a:custGeom>
              <a:avLst/>
              <a:gdLst>
                <a:gd name="T0" fmla="*/ 128 w 128"/>
                <a:gd name="T1" fmla="*/ 29 h 53"/>
                <a:gd name="T2" fmla="*/ 109 w 128"/>
                <a:gd name="T3" fmla="*/ 8 h 53"/>
                <a:gd name="T4" fmla="*/ 82 w 128"/>
                <a:gd name="T5" fmla="*/ 0 h 53"/>
                <a:gd name="T6" fmla="*/ 69 w 128"/>
                <a:gd name="T7" fmla="*/ 2 h 53"/>
                <a:gd name="T8" fmla="*/ 58 w 128"/>
                <a:gd name="T9" fmla="*/ 6 h 53"/>
                <a:gd name="T10" fmla="*/ 47 w 128"/>
                <a:gd name="T11" fmla="*/ 11 h 53"/>
                <a:gd name="T12" fmla="*/ 38 w 128"/>
                <a:gd name="T13" fmla="*/ 18 h 53"/>
                <a:gd name="T14" fmla="*/ 28 w 128"/>
                <a:gd name="T15" fmla="*/ 26 h 53"/>
                <a:gd name="T16" fmla="*/ 18 w 128"/>
                <a:gd name="T17" fmla="*/ 34 h 53"/>
                <a:gd name="T18" fmla="*/ 9 w 128"/>
                <a:gd name="T19" fmla="*/ 44 h 53"/>
                <a:gd name="T20" fmla="*/ 0 w 128"/>
                <a:gd name="T21" fmla="*/ 53 h 53"/>
                <a:gd name="T22" fmla="*/ 9 w 128"/>
                <a:gd name="T23" fmla="*/ 49 h 53"/>
                <a:gd name="T24" fmla="*/ 20 w 128"/>
                <a:gd name="T25" fmla="*/ 46 h 53"/>
                <a:gd name="T26" fmla="*/ 30 w 128"/>
                <a:gd name="T27" fmla="*/ 42 h 53"/>
                <a:gd name="T28" fmla="*/ 40 w 128"/>
                <a:gd name="T29" fmla="*/ 38 h 53"/>
                <a:gd name="T30" fmla="*/ 51 w 128"/>
                <a:gd name="T31" fmla="*/ 34 h 53"/>
                <a:gd name="T32" fmla="*/ 60 w 128"/>
                <a:gd name="T33" fmla="*/ 31 h 53"/>
                <a:gd name="T34" fmla="*/ 70 w 128"/>
                <a:gd name="T35" fmla="*/ 30 h 53"/>
                <a:gd name="T36" fmla="*/ 81 w 128"/>
                <a:gd name="T37" fmla="*/ 29 h 53"/>
                <a:gd name="T38" fmla="*/ 128 w 128"/>
                <a:gd name="T39" fmla="*/ 2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53">
                  <a:moveTo>
                    <a:pt x="128" y="29"/>
                  </a:moveTo>
                  <a:lnTo>
                    <a:pt x="109" y="8"/>
                  </a:lnTo>
                  <a:lnTo>
                    <a:pt x="82" y="0"/>
                  </a:lnTo>
                  <a:lnTo>
                    <a:pt x="69" y="2"/>
                  </a:lnTo>
                  <a:lnTo>
                    <a:pt x="58" y="6"/>
                  </a:lnTo>
                  <a:lnTo>
                    <a:pt x="47" y="11"/>
                  </a:lnTo>
                  <a:lnTo>
                    <a:pt x="38" y="18"/>
                  </a:lnTo>
                  <a:lnTo>
                    <a:pt x="28" y="26"/>
                  </a:lnTo>
                  <a:lnTo>
                    <a:pt x="18" y="34"/>
                  </a:lnTo>
                  <a:lnTo>
                    <a:pt x="9" y="44"/>
                  </a:lnTo>
                  <a:lnTo>
                    <a:pt x="0" y="53"/>
                  </a:lnTo>
                  <a:lnTo>
                    <a:pt x="9" y="49"/>
                  </a:lnTo>
                  <a:lnTo>
                    <a:pt x="20" y="46"/>
                  </a:lnTo>
                  <a:lnTo>
                    <a:pt x="30" y="42"/>
                  </a:lnTo>
                  <a:lnTo>
                    <a:pt x="40" y="38"/>
                  </a:lnTo>
                  <a:lnTo>
                    <a:pt x="51" y="34"/>
                  </a:lnTo>
                  <a:lnTo>
                    <a:pt x="60" y="31"/>
                  </a:lnTo>
                  <a:lnTo>
                    <a:pt x="70" y="30"/>
                  </a:lnTo>
                  <a:lnTo>
                    <a:pt x="81" y="29"/>
                  </a:lnTo>
                  <a:lnTo>
                    <a:pt x="128" y="29"/>
                  </a:lnTo>
                  <a:close/>
                </a:path>
              </a:pathLst>
            </a:custGeom>
            <a:solidFill>
              <a:srgbClr val="9B846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9" name="Freeform 150"/>
            <p:cNvSpPr>
              <a:spLocks/>
            </p:cNvSpPr>
            <p:nvPr/>
          </p:nvSpPr>
          <p:spPr bwMode="auto">
            <a:xfrm>
              <a:off x="7305675" y="3605213"/>
              <a:ext cx="80962" cy="19050"/>
            </a:xfrm>
            <a:custGeom>
              <a:avLst/>
              <a:gdLst>
                <a:gd name="T0" fmla="*/ 98 w 102"/>
                <a:gd name="T1" fmla="*/ 2 h 25"/>
                <a:gd name="T2" fmla="*/ 102 w 102"/>
                <a:gd name="T3" fmla="*/ 13 h 25"/>
                <a:gd name="T4" fmla="*/ 91 w 102"/>
                <a:gd name="T5" fmla="*/ 25 h 25"/>
                <a:gd name="T6" fmla="*/ 80 w 102"/>
                <a:gd name="T7" fmla="*/ 22 h 25"/>
                <a:gd name="T8" fmla="*/ 68 w 102"/>
                <a:gd name="T9" fmla="*/ 18 h 25"/>
                <a:gd name="T10" fmla="*/ 58 w 102"/>
                <a:gd name="T11" fmla="*/ 16 h 25"/>
                <a:gd name="T12" fmla="*/ 46 w 102"/>
                <a:gd name="T13" fmla="*/ 14 h 25"/>
                <a:gd name="T14" fmla="*/ 36 w 102"/>
                <a:gd name="T15" fmla="*/ 13 h 25"/>
                <a:gd name="T16" fmla="*/ 24 w 102"/>
                <a:gd name="T17" fmla="*/ 12 h 25"/>
                <a:gd name="T18" fmla="*/ 13 w 102"/>
                <a:gd name="T19" fmla="*/ 12 h 25"/>
                <a:gd name="T20" fmla="*/ 0 w 102"/>
                <a:gd name="T21" fmla="*/ 10 h 25"/>
                <a:gd name="T22" fmla="*/ 9 w 102"/>
                <a:gd name="T23" fmla="*/ 6 h 25"/>
                <a:gd name="T24" fmla="*/ 21 w 102"/>
                <a:gd name="T25" fmla="*/ 2 h 25"/>
                <a:gd name="T26" fmla="*/ 34 w 102"/>
                <a:gd name="T27" fmla="*/ 1 h 25"/>
                <a:gd name="T28" fmla="*/ 47 w 102"/>
                <a:gd name="T29" fmla="*/ 0 h 25"/>
                <a:gd name="T30" fmla="*/ 61 w 102"/>
                <a:gd name="T31" fmla="*/ 1 h 25"/>
                <a:gd name="T32" fmla="*/ 75 w 102"/>
                <a:gd name="T33" fmla="*/ 1 h 25"/>
                <a:gd name="T34" fmla="*/ 87 w 102"/>
                <a:gd name="T35" fmla="*/ 2 h 25"/>
                <a:gd name="T36" fmla="*/ 98 w 102"/>
                <a:gd name="T3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2" h="25">
                  <a:moveTo>
                    <a:pt x="98" y="2"/>
                  </a:moveTo>
                  <a:lnTo>
                    <a:pt x="102" y="13"/>
                  </a:lnTo>
                  <a:lnTo>
                    <a:pt x="91" y="25"/>
                  </a:lnTo>
                  <a:lnTo>
                    <a:pt x="80" y="22"/>
                  </a:lnTo>
                  <a:lnTo>
                    <a:pt x="68" y="18"/>
                  </a:lnTo>
                  <a:lnTo>
                    <a:pt x="58" y="16"/>
                  </a:lnTo>
                  <a:lnTo>
                    <a:pt x="46" y="14"/>
                  </a:lnTo>
                  <a:lnTo>
                    <a:pt x="36" y="13"/>
                  </a:lnTo>
                  <a:lnTo>
                    <a:pt x="24" y="12"/>
                  </a:lnTo>
                  <a:lnTo>
                    <a:pt x="13" y="12"/>
                  </a:lnTo>
                  <a:lnTo>
                    <a:pt x="0" y="10"/>
                  </a:lnTo>
                  <a:lnTo>
                    <a:pt x="9" y="6"/>
                  </a:lnTo>
                  <a:lnTo>
                    <a:pt x="21" y="2"/>
                  </a:lnTo>
                  <a:lnTo>
                    <a:pt x="34" y="1"/>
                  </a:lnTo>
                  <a:lnTo>
                    <a:pt x="47" y="0"/>
                  </a:lnTo>
                  <a:lnTo>
                    <a:pt x="61" y="1"/>
                  </a:lnTo>
                  <a:lnTo>
                    <a:pt x="75" y="1"/>
                  </a:lnTo>
                  <a:lnTo>
                    <a:pt x="87" y="2"/>
                  </a:lnTo>
                  <a:lnTo>
                    <a:pt x="98" y="2"/>
                  </a:lnTo>
                  <a:close/>
                </a:path>
              </a:pathLst>
            </a:custGeom>
            <a:solidFill>
              <a:srgbClr val="634F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0" name="Freeform 151"/>
            <p:cNvSpPr>
              <a:spLocks/>
            </p:cNvSpPr>
            <p:nvPr/>
          </p:nvSpPr>
          <p:spPr bwMode="auto">
            <a:xfrm>
              <a:off x="7343775" y="3625851"/>
              <a:ext cx="98425" cy="84138"/>
            </a:xfrm>
            <a:custGeom>
              <a:avLst/>
              <a:gdLst>
                <a:gd name="T0" fmla="*/ 123 w 123"/>
                <a:gd name="T1" fmla="*/ 5 h 107"/>
                <a:gd name="T2" fmla="*/ 106 w 123"/>
                <a:gd name="T3" fmla="*/ 34 h 107"/>
                <a:gd name="T4" fmla="*/ 80 w 123"/>
                <a:gd name="T5" fmla="*/ 53 h 107"/>
                <a:gd name="T6" fmla="*/ 39 w 123"/>
                <a:gd name="T7" fmla="*/ 81 h 107"/>
                <a:gd name="T8" fmla="*/ 27 w 123"/>
                <a:gd name="T9" fmla="*/ 107 h 107"/>
                <a:gd name="T10" fmla="*/ 5 w 123"/>
                <a:gd name="T11" fmla="*/ 101 h 107"/>
                <a:gd name="T12" fmla="*/ 19 w 123"/>
                <a:gd name="T13" fmla="*/ 71 h 107"/>
                <a:gd name="T14" fmla="*/ 49 w 123"/>
                <a:gd name="T15" fmla="*/ 48 h 107"/>
                <a:gd name="T16" fmla="*/ 49 w 123"/>
                <a:gd name="T17" fmla="*/ 31 h 107"/>
                <a:gd name="T18" fmla="*/ 30 w 123"/>
                <a:gd name="T19" fmla="*/ 55 h 107"/>
                <a:gd name="T20" fmla="*/ 2 w 123"/>
                <a:gd name="T21" fmla="*/ 71 h 107"/>
                <a:gd name="T22" fmla="*/ 0 w 123"/>
                <a:gd name="T23" fmla="*/ 55 h 107"/>
                <a:gd name="T24" fmla="*/ 27 w 123"/>
                <a:gd name="T25" fmla="*/ 25 h 107"/>
                <a:gd name="T26" fmla="*/ 64 w 123"/>
                <a:gd name="T27" fmla="*/ 17 h 107"/>
                <a:gd name="T28" fmla="*/ 66 w 123"/>
                <a:gd name="T29" fmla="*/ 0 h 107"/>
                <a:gd name="T30" fmla="*/ 88 w 123"/>
                <a:gd name="T31" fmla="*/ 0 h 107"/>
                <a:gd name="T32" fmla="*/ 123 w 123"/>
                <a:gd name="T33" fmla="*/ 5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3" h="107">
                  <a:moveTo>
                    <a:pt x="123" y="5"/>
                  </a:moveTo>
                  <a:lnTo>
                    <a:pt x="106" y="34"/>
                  </a:lnTo>
                  <a:lnTo>
                    <a:pt x="80" y="53"/>
                  </a:lnTo>
                  <a:lnTo>
                    <a:pt x="39" y="81"/>
                  </a:lnTo>
                  <a:lnTo>
                    <a:pt x="27" y="107"/>
                  </a:lnTo>
                  <a:lnTo>
                    <a:pt x="5" y="101"/>
                  </a:lnTo>
                  <a:lnTo>
                    <a:pt x="19" y="71"/>
                  </a:lnTo>
                  <a:lnTo>
                    <a:pt x="49" y="48"/>
                  </a:lnTo>
                  <a:lnTo>
                    <a:pt x="49" y="31"/>
                  </a:lnTo>
                  <a:lnTo>
                    <a:pt x="30" y="55"/>
                  </a:lnTo>
                  <a:lnTo>
                    <a:pt x="2" y="71"/>
                  </a:lnTo>
                  <a:lnTo>
                    <a:pt x="0" y="55"/>
                  </a:lnTo>
                  <a:lnTo>
                    <a:pt x="27" y="25"/>
                  </a:lnTo>
                  <a:lnTo>
                    <a:pt x="64" y="17"/>
                  </a:lnTo>
                  <a:lnTo>
                    <a:pt x="66" y="0"/>
                  </a:lnTo>
                  <a:lnTo>
                    <a:pt x="88" y="0"/>
                  </a:lnTo>
                  <a:lnTo>
                    <a:pt x="123" y="5"/>
                  </a:lnTo>
                  <a:close/>
                </a:path>
              </a:pathLst>
            </a:custGeom>
            <a:solidFill>
              <a:srgbClr val="AD16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1" name="Freeform 152"/>
            <p:cNvSpPr>
              <a:spLocks/>
            </p:cNvSpPr>
            <p:nvPr/>
          </p:nvSpPr>
          <p:spPr bwMode="auto">
            <a:xfrm>
              <a:off x="7385050" y="3502026"/>
              <a:ext cx="369887" cy="542925"/>
            </a:xfrm>
            <a:custGeom>
              <a:avLst/>
              <a:gdLst>
                <a:gd name="T0" fmla="*/ 170 w 465"/>
                <a:gd name="T1" fmla="*/ 14 h 684"/>
                <a:gd name="T2" fmla="*/ 213 w 465"/>
                <a:gd name="T3" fmla="*/ 33 h 684"/>
                <a:gd name="T4" fmla="*/ 258 w 465"/>
                <a:gd name="T5" fmla="*/ 65 h 684"/>
                <a:gd name="T6" fmla="*/ 442 w 465"/>
                <a:gd name="T7" fmla="*/ 356 h 684"/>
                <a:gd name="T8" fmla="*/ 381 w 465"/>
                <a:gd name="T9" fmla="*/ 320 h 684"/>
                <a:gd name="T10" fmla="*/ 377 w 465"/>
                <a:gd name="T11" fmla="*/ 320 h 684"/>
                <a:gd name="T12" fmla="*/ 377 w 465"/>
                <a:gd name="T13" fmla="*/ 406 h 684"/>
                <a:gd name="T14" fmla="*/ 313 w 465"/>
                <a:gd name="T15" fmla="*/ 277 h 684"/>
                <a:gd name="T16" fmla="*/ 277 w 465"/>
                <a:gd name="T17" fmla="*/ 220 h 684"/>
                <a:gd name="T18" fmla="*/ 350 w 465"/>
                <a:gd name="T19" fmla="*/ 406 h 684"/>
                <a:gd name="T20" fmla="*/ 353 w 465"/>
                <a:gd name="T21" fmla="*/ 446 h 684"/>
                <a:gd name="T22" fmla="*/ 309 w 465"/>
                <a:gd name="T23" fmla="*/ 422 h 684"/>
                <a:gd name="T24" fmla="*/ 233 w 465"/>
                <a:gd name="T25" fmla="*/ 268 h 684"/>
                <a:gd name="T26" fmla="*/ 222 w 465"/>
                <a:gd name="T27" fmla="*/ 191 h 684"/>
                <a:gd name="T28" fmla="*/ 206 w 465"/>
                <a:gd name="T29" fmla="*/ 130 h 684"/>
                <a:gd name="T30" fmla="*/ 101 w 465"/>
                <a:gd name="T31" fmla="*/ 74 h 684"/>
                <a:gd name="T32" fmla="*/ 245 w 465"/>
                <a:gd name="T33" fmla="*/ 256 h 684"/>
                <a:gd name="T34" fmla="*/ 261 w 465"/>
                <a:gd name="T35" fmla="*/ 361 h 684"/>
                <a:gd name="T36" fmla="*/ 329 w 465"/>
                <a:gd name="T37" fmla="*/ 588 h 684"/>
                <a:gd name="T38" fmla="*/ 253 w 465"/>
                <a:gd name="T39" fmla="*/ 422 h 684"/>
                <a:gd name="T40" fmla="*/ 222 w 465"/>
                <a:gd name="T41" fmla="*/ 397 h 684"/>
                <a:gd name="T42" fmla="*/ 253 w 465"/>
                <a:gd name="T43" fmla="*/ 580 h 684"/>
                <a:gd name="T44" fmla="*/ 190 w 465"/>
                <a:gd name="T45" fmla="*/ 580 h 684"/>
                <a:gd name="T46" fmla="*/ 173 w 465"/>
                <a:gd name="T47" fmla="*/ 535 h 684"/>
                <a:gd name="T48" fmla="*/ 125 w 465"/>
                <a:gd name="T49" fmla="*/ 684 h 684"/>
                <a:gd name="T50" fmla="*/ 113 w 465"/>
                <a:gd name="T51" fmla="*/ 483 h 684"/>
                <a:gd name="T52" fmla="*/ 113 w 465"/>
                <a:gd name="T53" fmla="*/ 406 h 684"/>
                <a:gd name="T54" fmla="*/ 93 w 465"/>
                <a:gd name="T55" fmla="*/ 381 h 684"/>
                <a:gd name="T56" fmla="*/ 113 w 465"/>
                <a:gd name="T57" fmla="*/ 624 h 684"/>
                <a:gd name="T58" fmla="*/ 57 w 465"/>
                <a:gd name="T59" fmla="*/ 442 h 684"/>
                <a:gd name="T60" fmla="*/ 45 w 465"/>
                <a:gd name="T61" fmla="*/ 369 h 684"/>
                <a:gd name="T62" fmla="*/ 70 w 465"/>
                <a:gd name="T63" fmla="*/ 616 h 684"/>
                <a:gd name="T64" fmla="*/ 17 w 465"/>
                <a:gd name="T65" fmla="*/ 365 h 684"/>
                <a:gd name="T66" fmla="*/ 29 w 465"/>
                <a:gd name="T67" fmla="*/ 268 h 684"/>
                <a:gd name="T68" fmla="*/ 70 w 465"/>
                <a:gd name="T69" fmla="*/ 191 h 684"/>
                <a:gd name="T70" fmla="*/ 85 w 465"/>
                <a:gd name="T71" fmla="*/ 232 h 684"/>
                <a:gd name="T72" fmla="*/ 112 w 465"/>
                <a:gd name="T73" fmla="*/ 156 h 684"/>
                <a:gd name="T74" fmla="*/ 123 w 465"/>
                <a:gd name="T75" fmla="*/ 128 h 684"/>
                <a:gd name="T76" fmla="*/ 89 w 465"/>
                <a:gd name="T77" fmla="*/ 94 h 684"/>
                <a:gd name="T78" fmla="*/ 73 w 465"/>
                <a:gd name="T79" fmla="*/ 17 h 684"/>
                <a:gd name="T80" fmla="*/ 43 w 465"/>
                <a:gd name="T81" fmla="*/ 14 h 684"/>
                <a:gd name="T82" fmla="*/ 0 w 465"/>
                <a:gd name="T83" fmla="*/ 37 h 684"/>
                <a:gd name="T84" fmla="*/ 44 w 465"/>
                <a:gd name="T85" fmla="*/ 5 h 684"/>
                <a:gd name="T86" fmla="*/ 93 w 465"/>
                <a:gd name="T87" fmla="*/ 1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65" h="684">
                  <a:moveTo>
                    <a:pt x="133" y="6"/>
                  </a:moveTo>
                  <a:lnTo>
                    <a:pt x="154" y="9"/>
                  </a:lnTo>
                  <a:lnTo>
                    <a:pt x="170" y="14"/>
                  </a:lnTo>
                  <a:lnTo>
                    <a:pt x="186" y="20"/>
                  </a:lnTo>
                  <a:lnTo>
                    <a:pt x="199" y="25"/>
                  </a:lnTo>
                  <a:lnTo>
                    <a:pt x="213" y="33"/>
                  </a:lnTo>
                  <a:lnTo>
                    <a:pt x="226" y="43"/>
                  </a:lnTo>
                  <a:lnTo>
                    <a:pt x="240" y="53"/>
                  </a:lnTo>
                  <a:lnTo>
                    <a:pt x="258" y="65"/>
                  </a:lnTo>
                  <a:lnTo>
                    <a:pt x="329" y="171"/>
                  </a:lnTo>
                  <a:lnTo>
                    <a:pt x="385" y="256"/>
                  </a:lnTo>
                  <a:lnTo>
                    <a:pt x="442" y="356"/>
                  </a:lnTo>
                  <a:lnTo>
                    <a:pt x="465" y="446"/>
                  </a:lnTo>
                  <a:lnTo>
                    <a:pt x="413" y="356"/>
                  </a:lnTo>
                  <a:lnTo>
                    <a:pt x="381" y="320"/>
                  </a:lnTo>
                  <a:lnTo>
                    <a:pt x="353" y="268"/>
                  </a:lnTo>
                  <a:lnTo>
                    <a:pt x="326" y="224"/>
                  </a:lnTo>
                  <a:lnTo>
                    <a:pt x="377" y="320"/>
                  </a:lnTo>
                  <a:lnTo>
                    <a:pt x="402" y="397"/>
                  </a:lnTo>
                  <a:lnTo>
                    <a:pt x="418" y="467"/>
                  </a:lnTo>
                  <a:lnTo>
                    <a:pt x="377" y="406"/>
                  </a:lnTo>
                  <a:lnTo>
                    <a:pt x="337" y="369"/>
                  </a:lnTo>
                  <a:lnTo>
                    <a:pt x="317" y="336"/>
                  </a:lnTo>
                  <a:lnTo>
                    <a:pt x="313" y="277"/>
                  </a:lnTo>
                  <a:lnTo>
                    <a:pt x="285" y="204"/>
                  </a:lnTo>
                  <a:lnTo>
                    <a:pt x="245" y="138"/>
                  </a:lnTo>
                  <a:lnTo>
                    <a:pt x="277" y="220"/>
                  </a:lnTo>
                  <a:lnTo>
                    <a:pt x="293" y="277"/>
                  </a:lnTo>
                  <a:lnTo>
                    <a:pt x="309" y="365"/>
                  </a:lnTo>
                  <a:lnTo>
                    <a:pt x="350" y="406"/>
                  </a:lnTo>
                  <a:lnTo>
                    <a:pt x="374" y="434"/>
                  </a:lnTo>
                  <a:lnTo>
                    <a:pt x="381" y="491"/>
                  </a:lnTo>
                  <a:lnTo>
                    <a:pt x="353" y="446"/>
                  </a:lnTo>
                  <a:lnTo>
                    <a:pt x="326" y="414"/>
                  </a:lnTo>
                  <a:lnTo>
                    <a:pt x="329" y="467"/>
                  </a:lnTo>
                  <a:lnTo>
                    <a:pt x="309" y="422"/>
                  </a:lnTo>
                  <a:lnTo>
                    <a:pt x="277" y="377"/>
                  </a:lnTo>
                  <a:lnTo>
                    <a:pt x="266" y="333"/>
                  </a:lnTo>
                  <a:lnTo>
                    <a:pt x="233" y="268"/>
                  </a:lnTo>
                  <a:lnTo>
                    <a:pt x="266" y="285"/>
                  </a:lnTo>
                  <a:lnTo>
                    <a:pt x="249" y="240"/>
                  </a:lnTo>
                  <a:lnTo>
                    <a:pt x="222" y="191"/>
                  </a:lnTo>
                  <a:lnTo>
                    <a:pt x="193" y="146"/>
                  </a:lnTo>
                  <a:lnTo>
                    <a:pt x="149" y="103"/>
                  </a:lnTo>
                  <a:lnTo>
                    <a:pt x="206" y="130"/>
                  </a:lnTo>
                  <a:lnTo>
                    <a:pt x="173" y="106"/>
                  </a:lnTo>
                  <a:lnTo>
                    <a:pt x="125" y="78"/>
                  </a:lnTo>
                  <a:lnTo>
                    <a:pt x="101" y="74"/>
                  </a:lnTo>
                  <a:lnTo>
                    <a:pt x="165" y="130"/>
                  </a:lnTo>
                  <a:lnTo>
                    <a:pt x="206" y="187"/>
                  </a:lnTo>
                  <a:lnTo>
                    <a:pt x="245" y="256"/>
                  </a:lnTo>
                  <a:lnTo>
                    <a:pt x="214" y="240"/>
                  </a:lnTo>
                  <a:lnTo>
                    <a:pt x="229" y="301"/>
                  </a:lnTo>
                  <a:lnTo>
                    <a:pt x="261" y="361"/>
                  </a:lnTo>
                  <a:lnTo>
                    <a:pt x="313" y="462"/>
                  </a:lnTo>
                  <a:lnTo>
                    <a:pt x="329" y="527"/>
                  </a:lnTo>
                  <a:lnTo>
                    <a:pt x="329" y="588"/>
                  </a:lnTo>
                  <a:lnTo>
                    <a:pt x="305" y="518"/>
                  </a:lnTo>
                  <a:lnTo>
                    <a:pt x="282" y="459"/>
                  </a:lnTo>
                  <a:lnTo>
                    <a:pt x="253" y="422"/>
                  </a:lnTo>
                  <a:lnTo>
                    <a:pt x="225" y="377"/>
                  </a:lnTo>
                  <a:lnTo>
                    <a:pt x="198" y="328"/>
                  </a:lnTo>
                  <a:lnTo>
                    <a:pt x="222" y="397"/>
                  </a:lnTo>
                  <a:lnTo>
                    <a:pt x="253" y="462"/>
                  </a:lnTo>
                  <a:lnTo>
                    <a:pt x="253" y="527"/>
                  </a:lnTo>
                  <a:lnTo>
                    <a:pt x="253" y="580"/>
                  </a:lnTo>
                  <a:lnTo>
                    <a:pt x="237" y="620"/>
                  </a:lnTo>
                  <a:lnTo>
                    <a:pt x="193" y="660"/>
                  </a:lnTo>
                  <a:lnTo>
                    <a:pt x="190" y="580"/>
                  </a:lnTo>
                  <a:lnTo>
                    <a:pt x="190" y="531"/>
                  </a:lnTo>
                  <a:lnTo>
                    <a:pt x="173" y="462"/>
                  </a:lnTo>
                  <a:lnTo>
                    <a:pt x="173" y="535"/>
                  </a:lnTo>
                  <a:lnTo>
                    <a:pt x="173" y="596"/>
                  </a:lnTo>
                  <a:lnTo>
                    <a:pt x="161" y="641"/>
                  </a:lnTo>
                  <a:lnTo>
                    <a:pt x="125" y="684"/>
                  </a:lnTo>
                  <a:lnTo>
                    <a:pt x="125" y="599"/>
                  </a:lnTo>
                  <a:lnTo>
                    <a:pt x="113" y="539"/>
                  </a:lnTo>
                  <a:lnTo>
                    <a:pt x="113" y="483"/>
                  </a:lnTo>
                  <a:lnTo>
                    <a:pt x="109" y="414"/>
                  </a:lnTo>
                  <a:lnTo>
                    <a:pt x="133" y="459"/>
                  </a:lnTo>
                  <a:lnTo>
                    <a:pt x="113" y="406"/>
                  </a:lnTo>
                  <a:lnTo>
                    <a:pt x="97" y="365"/>
                  </a:lnTo>
                  <a:lnTo>
                    <a:pt x="85" y="325"/>
                  </a:lnTo>
                  <a:lnTo>
                    <a:pt x="93" y="381"/>
                  </a:lnTo>
                  <a:lnTo>
                    <a:pt x="93" y="446"/>
                  </a:lnTo>
                  <a:lnTo>
                    <a:pt x="97" y="523"/>
                  </a:lnTo>
                  <a:lnTo>
                    <a:pt x="113" y="624"/>
                  </a:lnTo>
                  <a:lnTo>
                    <a:pt x="81" y="567"/>
                  </a:lnTo>
                  <a:lnTo>
                    <a:pt x="57" y="502"/>
                  </a:lnTo>
                  <a:lnTo>
                    <a:pt x="57" y="442"/>
                  </a:lnTo>
                  <a:lnTo>
                    <a:pt x="57" y="381"/>
                  </a:lnTo>
                  <a:lnTo>
                    <a:pt x="57" y="317"/>
                  </a:lnTo>
                  <a:lnTo>
                    <a:pt x="45" y="369"/>
                  </a:lnTo>
                  <a:lnTo>
                    <a:pt x="41" y="454"/>
                  </a:lnTo>
                  <a:lnTo>
                    <a:pt x="53" y="543"/>
                  </a:lnTo>
                  <a:lnTo>
                    <a:pt x="70" y="616"/>
                  </a:lnTo>
                  <a:lnTo>
                    <a:pt x="25" y="499"/>
                  </a:lnTo>
                  <a:lnTo>
                    <a:pt x="5" y="422"/>
                  </a:lnTo>
                  <a:lnTo>
                    <a:pt x="17" y="365"/>
                  </a:lnTo>
                  <a:lnTo>
                    <a:pt x="9" y="293"/>
                  </a:lnTo>
                  <a:lnTo>
                    <a:pt x="29" y="220"/>
                  </a:lnTo>
                  <a:lnTo>
                    <a:pt x="29" y="268"/>
                  </a:lnTo>
                  <a:lnTo>
                    <a:pt x="33" y="301"/>
                  </a:lnTo>
                  <a:lnTo>
                    <a:pt x="45" y="228"/>
                  </a:lnTo>
                  <a:lnTo>
                    <a:pt x="70" y="191"/>
                  </a:lnTo>
                  <a:lnTo>
                    <a:pt x="70" y="228"/>
                  </a:lnTo>
                  <a:lnTo>
                    <a:pt x="81" y="268"/>
                  </a:lnTo>
                  <a:lnTo>
                    <a:pt x="85" y="232"/>
                  </a:lnTo>
                  <a:lnTo>
                    <a:pt x="85" y="179"/>
                  </a:lnTo>
                  <a:lnTo>
                    <a:pt x="101" y="166"/>
                  </a:lnTo>
                  <a:lnTo>
                    <a:pt x="112" y="156"/>
                  </a:lnTo>
                  <a:lnTo>
                    <a:pt x="120" y="145"/>
                  </a:lnTo>
                  <a:lnTo>
                    <a:pt x="124" y="136"/>
                  </a:lnTo>
                  <a:lnTo>
                    <a:pt x="123" y="128"/>
                  </a:lnTo>
                  <a:lnTo>
                    <a:pt x="117" y="118"/>
                  </a:lnTo>
                  <a:lnTo>
                    <a:pt x="105" y="107"/>
                  </a:lnTo>
                  <a:lnTo>
                    <a:pt x="89" y="94"/>
                  </a:lnTo>
                  <a:lnTo>
                    <a:pt x="93" y="46"/>
                  </a:lnTo>
                  <a:lnTo>
                    <a:pt x="82" y="29"/>
                  </a:lnTo>
                  <a:lnTo>
                    <a:pt x="73" y="17"/>
                  </a:lnTo>
                  <a:lnTo>
                    <a:pt x="64" y="13"/>
                  </a:lnTo>
                  <a:lnTo>
                    <a:pt x="55" y="12"/>
                  </a:lnTo>
                  <a:lnTo>
                    <a:pt x="43" y="14"/>
                  </a:lnTo>
                  <a:lnTo>
                    <a:pt x="32" y="20"/>
                  </a:lnTo>
                  <a:lnTo>
                    <a:pt x="18" y="28"/>
                  </a:lnTo>
                  <a:lnTo>
                    <a:pt x="0" y="37"/>
                  </a:lnTo>
                  <a:lnTo>
                    <a:pt x="15" y="22"/>
                  </a:lnTo>
                  <a:lnTo>
                    <a:pt x="30" y="12"/>
                  </a:lnTo>
                  <a:lnTo>
                    <a:pt x="44" y="5"/>
                  </a:lnTo>
                  <a:lnTo>
                    <a:pt x="60" y="1"/>
                  </a:lnTo>
                  <a:lnTo>
                    <a:pt x="75" y="0"/>
                  </a:lnTo>
                  <a:lnTo>
                    <a:pt x="93" y="1"/>
                  </a:lnTo>
                  <a:lnTo>
                    <a:pt x="112" y="3"/>
                  </a:lnTo>
                  <a:lnTo>
                    <a:pt x="133" y="6"/>
                  </a:lnTo>
                  <a:close/>
                </a:path>
              </a:pathLst>
            </a:custGeom>
            <a:solidFill>
              <a:srgbClr val="CE3A1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2" name="Freeform 153"/>
            <p:cNvSpPr>
              <a:spLocks/>
            </p:cNvSpPr>
            <p:nvPr/>
          </p:nvSpPr>
          <p:spPr bwMode="auto">
            <a:xfrm>
              <a:off x="7491413" y="3824288"/>
              <a:ext cx="717550" cy="574675"/>
            </a:xfrm>
            <a:custGeom>
              <a:avLst/>
              <a:gdLst>
                <a:gd name="T0" fmla="*/ 309 w 905"/>
                <a:gd name="T1" fmla="*/ 40 h 723"/>
                <a:gd name="T2" fmla="*/ 332 w 905"/>
                <a:gd name="T3" fmla="*/ 28 h 723"/>
                <a:gd name="T4" fmla="*/ 393 w 905"/>
                <a:gd name="T5" fmla="*/ 101 h 723"/>
                <a:gd name="T6" fmla="*/ 473 w 905"/>
                <a:gd name="T7" fmla="*/ 169 h 723"/>
                <a:gd name="T8" fmla="*/ 681 w 905"/>
                <a:gd name="T9" fmla="*/ 198 h 723"/>
                <a:gd name="T10" fmla="*/ 753 w 905"/>
                <a:gd name="T11" fmla="*/ 177 h 723"/>
                <a:gd name="T12" fmla="*/ 838 w 905"/>
                <a:gd name="T13" fmla="*/ 149 h 723"/>
                <a:gd name="T14" fmla="*/ 793 w 905"/>
                <a:gd name="T15" fmla="*/ 201 h 723"/>
                <a:gd name="T16" fmla="*/ 865 w 905"/>
                <a:gd name="T17" fmla="*/ 227 h 723"/>
                <a:gd name="T18" fmla="*/ 797 w 905"/>
                <a:gd name="T19" fmla="*/ 251 h 723"/>
                <a:gd name="T20" fmla="*/ 865 w 905"/>
                <a:gd name="T21" fmla="*/ 348 h 723"/>
                <a:gd name="T22" fmla="*/ 905 w 905"/>
                <a:gd name="T23" fmla="*/ 489 h 723"/>
                <a:gd name="T24" fmla="*/ 897 w 905"/>
                <a:gd name="T25" fmla="*/ 606 h 723"/>
                <a:gd name="T26" fmla="*/ 881 w 905"/>
                <a:gd name="T27" fmla="*/ 598 h 723"/>
                <a:gd name="T28" fmla="*/ 853 w 905"/>
                <a:gd name="T29" fmla="*/ 598 h 723"/>
                <a:gd name="T30" fmla="*/ 829 w 905"/>
                <a:gd name="T31" fmla="*/ 659 h 723"/>
                <a:gd name="T32" fmla="*/ 774 w 905"/>
                <a:gd name="T33" fmla="*/ 565 h 723"/>
                <a:gd name="T34" fmla="*/ 777 w 905"/>
                <a:gd name="T35" fmla="*/ 687 h 723"/>
                <a:gd name="T36" fmla="*/ 753 w 905"/>
                <a:gd name="T37" fmla="*/ 651 h 723"/>
                <a:gd name="T38" fmla="*/ 729 w 905"/>
                <a:gd name="T39" fmla="*/ 659 h 723"/>
                <a:gd name="T40" fmla="*/ 697 w 905"/>
                <a:gd name="T41" fmla="*/ 663 h 723"/>
                <a:gd name="T42" fmla="*/ 665 w 905"/>
                <a:gd name="T43" fmla="*/ 594 h 723"/>
                <a:gd name="T44" fmla="*/ 649 w 905"/>
                <a:gd name="T45" fmla="*/ 691 h 723"/>
                <a:gd name="T46" fmla="*/ 621 w 905"/>
                <a:gd name="T47" fmla="*/ 598 h 723"/>
                <a:gd name="T48" fmla="*/ 597 w 905"/>
                <a:gd name="T49" fmla="*/ 691 h 723"/>
                <a:gd name="T50" fmla="*/ 568 w 905"/>
                <a:gd name="T51" fmla="*/ 639 h 723"/>
                <a:gd name="T52" fmla="*/ 525 w 905"/>
                <a:gd name="T53" fmla="*/ 549 h 723"/>
                <a:gd name="T54" fmla="*/ 525 w 905"/>
                <a:gd name="T55" fmla="*/ 642 h 723"/>
                <a:gd name="T56" fmla="*/ 473 w 905"/>
                <a:gd name="T57" fmla="*/ 501 h 723"/>
                <a:gd name="T58" fmla="*/ 437 w 905"/>
                <a:gd name="T59" fmla="*/ 530 h 723"/>
                <a:gd name="T60" fmla="*/ 400 w 905"/>
                <a:gd name="T61" fmla="*/ 505 h 723"/>
                <a:gd name="T62" fmla="*/ 241 w 905"/>
                <a:gd name="T63" fmla="*/ 425 h 723"/>
                <a:gd name="T64" fmla="*/ 176 w 905"/>
                <a:gd name="T65" fmla="*/ 388 h 723"/>
                <a:gd name="T66" fmla="*/ 60 w 905"/>
                <a:gd name="T67" fmla="*/ 375 h 723"/>
                <a:gd name="T68" fmla="*/ 0 w 905"/>
                <a:gd name="T69" fmla="*/ 323 h 723"/>
                <a:gd name="T70" fmla="*/ 57 w 905"/>
                <a:gd name="T71" fmla="*/ 267 h 723"/>
                <a:gd name="T72" fmla="*/ 133 w 905"/>
                <a:gd name="T73" fmla="*/ 198 h 723"/>
                <a:gd name="T74" fmla="*/ 168 w 905"/>
                <a:gd name="T75" fmla="*/ 157 h 723"/>
                <a:gd name="T76" fmla="*/ 204 w 905"/>
                <a:gd name="T77" fmla="*/ 145 h 723"/>
                <a:gd name="T78" fmla="*/ 244 w 905"/>
                <a:gd name="T79" fmla="*/ 137 h 723"/>
                <a:gd name="T80" fmla="*/ 252 w 905"/>
                <a:gd name="T81" fmla="*/ 53 h 723"/>
                <a:gd name="T82" fmla="*/ 309 w 905"/>
                <a:gd name="T83" fmla="*/ 145 h 723"/>
                <a:gd name="T84" fmla="*/ 306 w 905"/>
                <a:gd name="T85" fmla="*/ 77 h 723"/>
                <a:gd name="T86" fmla="*/ 287 w 905"/>
                <a:gd name="T87" fmla="*/ 11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5" h="723">
                  <a:moveTo>
                    <a:pt x="280" y="0"/>
                  </a:moveTo>
                  <a:lnTo>
                    <a:pt x="309" y="40"/>
                  </a:lnTo>
                  <a:lnTo>
                    <a:pt x="332" y="61"/>
                  </a:lnTo>
                  <a:lnTo>
                    <a:pt x="332" y="28"/>
                  </a:lnTo>
                  <a:lnTo>
                    <a:pt x="356" y="44"/>
                  </a:lnTo>
                  <a:lnTo>
                    <a:pt x="393" y="101"/>
                  </a:lnTo>
                  <a:lnTo>
                    <a:pt x="416" y="149"/>
                  </a:lnTo>
                  <a:lnTo>
                    <a:pt x="473" y="169"/>
                  </a:lnTo>
                  <a:lnTo>
                    <a:pt x="589" y="185"/>
                  </a:lnTo>
                  <a:lnTo>
                    <a:pt x="681" y="198"/>
                  </a:lnTo>
                  <a:lnTo>
                    <a:pt x="712" y="210"/>
                  </a:lnTo>
                  <a:lnTo>
                    <a:pt x="753" y="177"/>
                  </a:lnTo>
                  <a:lnTo>
                    <a:pt x="785" y="149"/>
                  </a:lnTo>
                  <a:lnTo>
                    <a:pt x="838" y="149"/>
                  </a:lnTo>
                  <a:lnTo>
                    <a:pt x="801" y="174"/>
                  </a:lnTo>
                  <a:lnTo>
                    <a:pt x="793" y="201"/>
                  </a:lnTo>
                  <a:lnTo>
                    <a:pt x="829" y="201"/>
                  </a:lnTo>
                  <a:lnTo>
                    <a:pt x="865" y="227"/>
                  </a:lnTo>
                  <a:lnTo>
                    <a:pt x="809" y="227"/>
                  </a:lnTo>
                  <a:lnTo>
                    <a:pt x="797" y="251"/>
                  </a:lnTo>
                  <a:lnTo>
                    <a:pt x="845" y="291"/>
                  </a:lnTo>
                  <a:lnTo>
                    <a:pt x="865" y="348"/>
                  </a:lnTo>
                  <a:lnTo>
                    <a:pt x="893" y="433"/>
                  </a:lnTo>
                  <a:lnTo>
                    <a:pt x="905" y="489"/>
                  </a:lnTo>
                  <a:lnTo>
                    <a:pt x="905" y="557"/>
                  </a:lnTo>
                  <a:lnTo>
                    <a:pt x="897" y="606"/>
                  </a:lnTo>
                  <a:lnTo>
                    <a:pt x="885" y="578"/>
                  </a:lnTo>
                  <a:lnTo>
                    <a:pt x="881" y="598"/>
                  </a:lnTo>
                  <a:lnTo>
                    <a:pt x="873" y="626"/>
                  </a:lnTo>
                  <a:lnTo>
                    <a:pt x="853" y="598"/>
                  </a:lnTo>
                  <a:lnTo>
                    <a:pt x="845" y="634"/>
                  </a:lnTo>
                  <a:lnTo>
                    <a:pt x="829" y="659"/>
                  </a:lnTo>
                  <a:lnTo>
                    <a:pt x="805" y="610"/>
                  </a:lnTo>
                  <a:lnTo>
                    <a:pt x="774" y="565"/>
                  </a:lnTo>
                  <a:lnTo>
                    <a:pt x="789" y="622"/>
                  </a:lnTo>
                  <a:lnTo>
                    <a:pt x="777" y="687"/>
                  </a:lnTo>
                  <a:lnTo>
                    <a:pt x="753" y="723"/>
                  </a:lnTo>
                  <a:lnTo>
                    <a:pt x="753" y="651"/>
                  </a:lnTo>
                  <a:lnTo>
                    <a:pt x="745" y="586"/>
                  </a:lnTo>
                  <a:lnTo>
                    <a:pt x="729" y="659"/>
                  </a:lnTo>
                  <a:lnTo>
                    <a:pt x="712" y="704"/>
                  </a:lnTo>
                  <a:lnTo>
                    <a:pt x="697" y="663"/>
                  </a:lnTo>
                  <a:lnTo>
                    <a:pt x="689" y="626"/>
                  </a:lnTo>
                  <a:lnTo>
                    <a:pt x="665" y="594"/>
                  </a:lnTo>
                  <a:lnTo>
                    <a:pt x="665" y="634"/>
                  </a:lnTo>
                  <a:lnTo>
                    <a:pt x="649" y="691"/>
                  </a:lnTo>
                  <a:lnTo>
                    <a:pt x="636" y="651"/>
                  </a:lnTo>
                  <a:lnTo>
                    <a:pt x="621" y="598"/>
                  </a:lnTo>
                  <a:lnTo>
                    <a:pt x="621" y="655"/>
                  </a:lnTo>
                  <a:lnTo>
                    <a:pt x="597" y="691"/>
                  </a:lnTo>
                  <a:lnTo>
                    <a:pt x="568" y="691"/>
                  </a:lnTo>
                  <a:lnTo>
                    <a:pt x="568" y="639"/>
                  </a:lnTo>
                  <a:lnTo>
                    <a:pt x="552" y="581"/>
                  </a:lnTo>
                  <a:lnTo>
                    <a:pt x="525" y="549"/>
                  </a:lnTo>
                  <a:lnTo>
                    <a:pt x="525" y="589"/>
                  </a:lnTo>
                  <a:lnTo>
                    <a:pt x="525" y="642"/>
                  </a:lnTo>
                  <a:lnTo>
                    <a:pt x="508" y="581"/>
                  </a:lnTo>
                  <a:lnTo>
                    <a:pt x="473" y="501"/>
                  </a:lnTo>
                  <a:lnTo>
                    <a:pt x="437" y="481"/>
                  </a:lnTo>
                  <a:lnTo>
                    <a:pt x="437" y="530"/>
                  </a:lnTo>
                  <a:lnTo>
                    <a:pt x="421" y="549"/>
                  </a:lnTo>
                  <a:lnTo>
                    <a:pt x="400" y="505"/>
                  </a:lnTo>
                  <a:lnTo>
                    <a:pt x="332" y="452"/>
                  </a:lnTo>
                  <a:lnTo>
                    <a:pt x="241" y="425"/>
                  </a:lnTo>
                  <a:lnTo>
                    <a:pt x="201" y="404"/>
                  </a:lnTo>
                  <a:lnTo>
                    <a:pt x="176" y="388"/>
                  </a:lnTo>
                  <a:lnTo>
                    <a:pt x="125" y="380"/>
                  </a:lnTo>
                  <a:lnTo>
                    <a:pt x="60" y="375"/>
                  </a:lnTo>
                  <a:lnTo>
                    <a:pt x="16" y="356"/>
                  </a:lnTo>
                  <a:lnTo>
                    <a:pt x="0" y="323"/>
                  </a:lnTo>
                  <a:lnTo>
                    <a:pt x="40" y="243"/>
                  </a:lnTo>
                  <a:lnTo>
                    <a:pt x="57" y="267"/>
                  </a:lnTo>
                  <a:lnTo>
                    <a:pt x="100" y="238"/>
                  </a:lnTo>
                  <a:lnTo>
                    <a:pt x="133" y="198"/>
                  </a:lnTo>
                  <a:lnTo>
                    <a:pt x="133" y="112"/>
                  </a:lnTo>
                  <a:lnTo>
                    <a:pt x="168" y="157"/>
                  </a:lnTo>
                  <a:lnTo>
                    <a:pt x="204" y="218"/>
                  </a:lnTo>
                  <a:lnTo>
                    <a:pt x="204" y="145"/>
                  </a:lnTo>
                  <a:lnTo>
                    <a:pt x="220" y="96"/>
                  </a:lnTo>
                  <a:lnTo>
                    <a:pt x="244" y="137"/>
                  </a:lnTo>
                  <a:lnTo>
                    <a:pt x="261" y="104"/>
                  </a:lnTo>
                  <a:lnTo>
                    <a:pt x="252" y="53"/>
                  </a:lnTo>
                  <a:lnTo>
                    <a:pt x="285" y="121"/>
                  </a:lnTo>
                  <a:lnTo>
                    <a:pt x="309" y="145"/>
                  </a:lnTo>
                  <a:lnTo>
                    <a:pt x="309" y="93"/>
                  </a:lnTo>
                  <a:lnTo>
                    <a:pt x="306" y="77"/>
                  </a:lnTo>
                  <a:lnTo>
                    <a:pt x="296" y="43"/>
                  </a:lnTo>
                  <a:lnTo>
                    <a:pt x="287" y="11"/>
                  </a:lnTo>
                  <a:lnTo>
                    <a:pt x="280" y="0"/>
                  </a:lnTo>
                  <a:close/>
                </a:path>
              </a:pathLst>
            </a:custGeom>
            <a:solidFill>
              <a:srgbClr val="8E2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3" name="Freeform 154"/>
            <p:cNvSpPr>
              <a:spLocks/>
            </p:cNvSpPr>
            <p:nvPr/>
          </p:nvSpPr>
          <p:spPr bwMode="auto">
            <a:xfrm>
              <a:off x="7356475" y="3968751"/>
              <a:ext cx="484187" cy="528638"/>
            </a:xfrm>
            <a:custGeom>
              <a:avLst/>
              <a:gdLst>
                <a:gd name="T0" fmla="*/ 12 w 608"/>
                <a:gd name="T1" fmla="*/ 0 h 667"/>
                <a:gd name="T2" fmla="*/ 52 w 608"/>
                <a:gd name="T3" fmla="*/ 64 h 667"/>
                <a:gd name="T4" fmla="*/ 84 w 608"/>
                <a:gd name="T5" fmla="*/ 96 h 667"/>
                <a:gd name="T6" fmla="*/ 84 w 608"/>
                <a:gd name="T7" fmla="*/ 56 h 667"/>
                <a:gd name="T8" fmla="*/ 108 w 608"/>
                <a:gd name="T9" fmla="*/ 96 h 667"/>
                <a:gd name="T10" fmla="*/ 116 w 608"/>
                <a:gd name="T11" fmla="*/ 56 h 667"/>
                <a:gd name="T12" fmla="*/ 136 w 608"/>
                <a:gd name="T13" fmla="*/ 88 h 667"/>
                <a:gd name="T14" fmla="*/ 160 w 608"/>
                <a:gd name="T15" fmla="*/ 161 h 667"/>
                <a:gd name="T16" fmla="*/ 212 w 608"/>
                <a:gd name="T17" fmla="*/ 201 h 667"/>
                <a:gd name="T18" fmla="*/ 280 w 608"/>
                <a:gd name="T19" fmla="*/ 209 h 667"/>
                <a:gd name="T20" fmla="*/ 385 w 608"/>
                <a:gd name="T21" fmla="*/ 243 h 667"/>
                <a:gd name="T22" fmla="*/ 540 w 608"/>
                <a:gd name="T23" fmla="*/ 307 h 667"/>
                <a:gd name="T24" fmla="*/ 581 w 608"/>
                <a:gd name="T25" fmla="*/ 375 h 667"/>
                <a:gd name="T26" fmla="*/ 600 w 608"/>
                <a:gd name="T27" fmla="*/ 432 h 667"/>
                <a:gd name="T28" fmla="*/ 600 w 608"/>
                <a:gd name="T29" fmla="*/ 533 h 667"/>
                <a:gd name="T30" fmla="*/ 608 w 608"/>
                <a:gd name="T31" fmla="*/ 618 h 667"/>
                <a:gd name="T32" fmla="*/ 576 w 608"/>
                <a:gd name="T33" fmla="*/ 610 h 667"/>
                <a:gd name="T34" fmla="*/ 540 w 608"/>
                <a:gd name="T35" fmla="*/ 594 h 667"/>
                <a:gd name="T36" fmla="*/ 492 w 608"/>
                <a:gd name="T37" fmla="*/ 573 h 667"/>
                <a:gd name="T38" fmla="*/ 404 w 608"/>
                <a:gd name="T39" fmla="*/ 589 h 667"/>
                <a:gd name="T40" fmla="*/ 393 w 608"/>
                <a:gd name="T41" fmla="*/ 667 h 667"/>
                <a:gd name="T42" fmla="*/ 348 w 608"/>
                <a:gd name="T43" fmla="*/ 614 h 667"/>
                <a:gd name="T44" fmla="*/ 288 w 608"/>
                <a:gd name="T45" fmla="*/ 557 h 667"/>
                <a:gd name="T46" fmla="*/ 288 w 608"/>
                <a:gd name="T47" fmla="*/ 522 h 667"/>
                <a:gd name="T48" fmla="*/ 325 w 608"/>
                <a:gd name="T49" fmla="*/ 549 h 667"/>
                <a:gd name="T50" fmla="*/ 296 w 608"/>
                <a:gd name="T51" fmla="*/ 497 h 667"/>
                <a:gd name="T52" fmla="*/ 249 w 608"/>
                <a:gd name="T53" fmla="*/ 481 h 667"/>
                <a:gd name="T54" fmla="*/ 196 w 608"/>
                <a:gd name="T55" fmla="*/ 404 h 667"/>
                <a:gd name="T56" fmla="*/ 160 w 608"/>
                <a:gd name="T57" fmla="*/ 335 h 667"/>
                <a:gd name="T58" fmla="*/ 132 w 608"/>
                <a:gd name="T59" fmla="*/ 270 h 667"/>
                <a:gd name="T60" fmla="*/ 140 w 608"/>
                <a:gd name="T61" fmla="*/ 331 h 667"/>
                <a:gd name="T62" fmla="*/ 113 w 608"/>
                <a:gd name="T63" fmla="*/ 303 h 667"/>
                <a:gd name="T64" fmla="*/ 88 w 608"/>
                <a:gd name="T65" fmla="*/ 259 h 667"/>
                <a:gd name="T66" fmla="*/ 88 w 608"/>
                <a:gd name="T67" fmla="*/ 193 h 667"/>
                <a:gd name="T68" fmla="*/ 60 w 608"/>
                <a:gd name="T69" fmla="*/ 149 h 667"/>
                <a:gd name="T70" fmla="*/ 60 w 608"/>
                <a:gd name="T71" fmla="*/ 233 h 667"/>
                <a:gd name="T72" fmla="*/ 40 w 608"/>
                <a:gd name="T73" fmla="*/ 190 h 667"/>
                <a:gd name="T74" fmla="*/ 8 w 608"/>
                <a:gd name="T75" fmla="*/ 125 h 667"/>
                <a:gd name="T76" fmla="*/ 0 w 608"/>
                <a:gd name="T77" fmla="*/ 40 h 667"/>
                <a:gd name="T78" fmla="*/ 12 w 608"/>
                <a:gd name="T79" fmla="*/ 0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08" h="667">
                  <a:moveTo>
                    <a:pt x="12" y="0"/>
                  </a:moveTo>
                  <a:lnTo>
                    <a:pt x="52" y="64"/>
                  </a:lnTo>
                  <a:lnTo>
                    <a:pt x="84" y="96"/>
                  </a:lnTo>
                  <a:lnTo>
                    <a:pt x="84" y="56"/>
                  </a:lnTo>
                  <a:lnTo>
                    <a:pt x="108" y="96"/>
                  </a:lnTo>
                  <a:lnTo>
                    <a:pt x="116" y="56"/>
                  </a:lnTo>
                  <a:lnTo>
                    <a:pt x="136" y="88"/>
                  </a:lnTo>
                  <a:lnTo>
                    <a:pt x="160" y="161"/>
                  </a:lnTo>
                  <a:lnTo>
                    <a:pt x="212" y="201"/>
                  </a:lnTo>
                  <a:lnTo>
                    <a:pt x="280" y="209"/>
                  </a:lnTo>
                  <a:lnTo>
                    <a:pt x="385" y="243"/>
                  </a:lnTo>
                  <a:lnTo>
                    <a:pt x="540" y="307"/>
                  </a:lnTo>
                  <a:lnTo>
                    <a:pt x="581" y="375"/>
                  </a:lnTo>
                  <a:lnTo>
                    <a:pt x="600" y="432"/>
                  </a:lnTo>
                  <a:lnTo>
                    <a:pt x="600" y="533"/>
                  </a:lnTo>
                  <a:lnTo>
                    <a:pt x="608" y="618"/>
                  </a:lnTo>
                  <a:lnTo>
                    <a:pt x="576" y="610"/>
                  </a:lnTo>
                  <a:lnTo>
                    <a:pt x="540" y="594"/>
                  </a:lnTo>
                  <a:lnTo>
                    <a:pt x="492" y="573"/>
                  </a:lnTo>
                  <a:lnTo>
                    <a:pt x="404" y="589"/>
                  </a:lnTo>
                  <a:lnTo>
                    <a:pt x="393" y="667"/>
                  </a:lnTo>
                  <a:lnTo>
                    <a:pt x="348" y="614"/>
                  </a:lnTo>
                  <a:lnTo>
                    <a:pt x="288" y="557"/>
                  </a:lnTo>
                  <a:lnTo>
                    <a:pt x="288" y="522"/>
                  </a:lnTo>
                  <a:lnTo>
                    <a:pt x="325" y="549"/>
                  </a:lnTo>
                  <a:lnTo>
                    <a:pt x="296" y="497"/>
                  </a:lnTo>
                  <a:lnTo>
                    <a:pt x="249" y="481"/>
                  </a:lnTo>
                  <a:lnTo>
                    <a:pt x="196" y="404"/>
                  </a:lnTo>
                  <a:lnTo>
                    <a:pt x="160" y="335"/>
                  </a:lnTo>
                  <a:lnTo>
                    <a:pt x="132" y="270"/>
                  </a:lnTo>
                  <a:lnTo>
                    <a:pt x="140" y="331"/>
                  </a:lnTo>
                  <a:lnTo>
                    <a:pt x="113" y="303"/>
                  </a:lnTo>
                  <a:lnTo>
                    <a:pt x="88" y="259"/>
                  </a:lnTo>
                  <a:lnTo>
                    <a:pt x="88" y="193"/>
                  </a:lnTo>
                  <a:lnTo>
                    <a:pt x="60" y="149"/>
                  </a:lnTo>
                  <a:lnTo>
                    <a:pt x="60" y="233"/>
                  </a:lnTo>
                  <a:lnTo>
                    <a:pt x="40" y="190"/>
                  </a:lnTo>
                  <a:lnTo>
                    <a:pt x="8" y="125"/>
                  </a:lnTo>
                  <a:lnTo>
                    <a:pt x="0" y="40"/>
                  </a:lnTo>
                  <a:lnTo>
                    <a:pt x="12" y="0"/>
                  </a:lnTo>
                  <a:close/>
                </a:path>
              </a:pathLst>
            </a:custGeom>
            <a:solidFill>
              <a:srgbClr val="A02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4" name="Freeform 155"/>
            <p:cNvSpPr>
              <a:spLocks/>
            </p:cNvSpPr>
            <p:nvPr/>
          </p:nvSpPr>
          <p:spPr bwMode="auto">
            <a:xfrm>
              <a:off x="7840663" y="4240213"/>
              <a:ext cx="204787" cy="231775"/>
            </a:xfrm>
            <a:custGeom>
              <a:avLst/>
              <a:gdLst>
                <a:gd name="T0" fmla="*/ 31 w 258"/>
                <a:gd name="T1" fmla="*/ 0 h 291"/>
                <a:gd name="T2" fmla="*/ 55 w 258"/>
                <a:gd name="T3" fmla="*/ 68 h 291"/>
                <a:gd name="T4" fmla="*/ 68 w 258"/>
                <a:gd name="T5" fmla="*/ 149 h 291"/>
                <a:gd name="T6" fmla="*/ 98 w 258"/>
                <a:gd name="T7" fmla="*/ 106 h 291"/>
                <a:gd name="T8" fmla="*/ 103 w 258"/>
                <a:gd name="T9" fmla="*/ 168 h 291"/>
                <a:gd name="T10" fmla="*/ 134 w 258"/>
                <a:gd name="T11" fmla="*/ 192 h 291"/>
                <a:gd name="T12" fmla="*/ 184 w 258"/>
                <a:gd name="T13" fmla="*/ 155 h 291"/>
                <a:gd name="T14" fmla="*/ 190 w 258"/>
                <a:gd name="T15" fmla="*/ 198 h 291"/>
                <a:gd name="T16" fmla="*/ 227 w 258"/>
                <a:gd name="T17" fmla="*/ 211 h 291"/>
                <a:gd name="T18" fmla="*/ 258 w 258"/>
                <a:gd name="T19" fmla="*/ 236 h 291"/>
                <a:gd name="T20" fmla="*/ 190 w 258"/>
                <a:gd name="T21" fmla="*/ 255 h 291"/>
                <a:gd name="T22" fmla="*/ 129 w 258"/>
                <a:gd name="T23" fmla="*/ 291 h 291"/>
                <a:gd name="T24" fmla="*/ 61 w 258"/>
                <a:gd name="T25" fmla="*/ 279 h 291"/>
                <a:gd name="T26" fmla="*/ 18 w 258"/>
                <a:gd name="T27" fmla="*/ 255 h 291"/>
                <a:gd name="T28" fmla="*/ 12 w 258"/>
                <a:gd name="T29" fmla="*/ 211 h 291"/>
                <a:gd name="T30" fmla="*/ 0 w 258"/>
                <a:gd name="T31" fmla="*/ 62 h 291"/>
                <a:gd name="T32" fmla="*/ 31 w 258"/>
                <a:gd name="T33" fmla="*/ 0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8" h="291">
                  <a:moveTo>
                    <a:pt x="31" y="0"/>
                  </a:moveTo>
                  <a:lnTo>
                    <a:pt x="55" y="68"/>
                  </a:lnTo>
                  <a:lnTo>
                    <a:pt x="68" y="149"/>
                  </a:lnTo>
                  <a:lnTo>
                    <a:pt x="98" y="106"/>
                  </a:lnTo>
                  <a:lnTo>
                    <a:pt x="103" y="168"/>
                  </a:lnTo>
                  <a:lnTo>
                    <a:pt x="134" y="192"/>
                  </a:lnTo>
                  <a:lnTo>
                    <a:pt x="184" y="155"/>
                  </a:lnTo>
                  <a:lnTo>
                    <a:pt x="190" y="198"/>
                  </a:lnTo>
                  <a:lnTo>
                    <a:pt x="227" y="211"/>
                  </a:lnTo>
                  <a:lnTo>
                    <a:pt x="258" y="236"/>
                  </a:lnTo>
                  <a:lnTo>
                    <a:pt x="190" y="255"/>
                  </a:lnTo>
                  <a:lnTo>
                    <a:pt x="129" y="291"/>
                  </a:lnTo>
                  <a:lnTo>
                    <a:pt x="61" y="279"/>
                  </a:lnTo>
                  <a:lnTo>
                    <a:pt x="18" y="255"/>
                  </a:lnTo>
                  <a:lnTo>
                    <a:pt x="12" y="211"/>
                  </a:lnTo>
                  <a:lnTo>
                    <a:pt x="0" y="62"/>
                  </a:lnTo>
                  <a:lnTo>
                    <a:pt x="31" y="0"/>
                  </a:lnTo>
                  <a:close/>
                </a:path>
              </a:pathLst>
            </a:custGeom>
            <a:solidFill>
              <a:srgbClr val="A021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5" name="Freeform 156"/>
            <p:cNvSpPr>
              <a:spLocks/>
            </p:cNvSpPr>
            <p:nvPr/>
          </p:nvSpPr>
          <p:spPr bwMode="auto">
            <a:xfrm>
              <a:off x="7666038" y="4432301"/>
              <a:ext cx="457200" cy="292100"/>
            </a:xfrm>
            <a:custGeom>
              <a:avLst/>
              <a:gdLst>
                <a:gd name="T0" fmla="*/ 498 w 578"/>
                <a:gd name="T1" fmla="*/ 7 h 366"/>
                <a:gd name="T2" fmla="*/ 535 w 578"/>
                <a:gd name="T3" fmla="*/ 25 h 366"/>
                <a:gd name="T4" fmla="*/ 578 w 578"/>
                <a:gd name="T5" fmla="*/ 68 h 366"/>
                <a:gd name="T6" fmla="*/ 565 w 578"/>
                <a:gd name="T7" fmla="*/ 106 h 366"/>
                <a:gd name="T8" fmla="*/ 535 w 578"/>
                <a:gd name="T9" fmla="*/ 99 h 366"/>
                <a:gd name="T10" fmla="*/ 498 w 578"/>
                <a:gd name="T11" fmla="*/ 81 h 366"/>
                <a:gd name="T12" fmla="*/ 510 w 578"/>
                <a:gd name="T13" fmla="*/ 117 h 366"/>
                <a:gd name="T14" fmla="*/ 486 w 578"/>
                <a:gd name="T15" fmla="*/ 167 h 366"/>
                <a:gd name="T16" fmla="*/ 454 w 578"/>
                <a:gd name="T17" fmla="*/ 167 h 366"/>
                <a:gd name="T18" fmla="*/ 381 w 578"/>
                <a:gd name="T19" fmla="*/ 149 h 366"/>
                <a:gd name="T20" fmla="*/ 344 w 578"/>
                <a:gd name="T21" fmla="*/ 143 h 366"/>
                <a:gd name="T22" fmla="*/ 381 w 578"/>
                <a:gd name="T23" fmla="*/ 205 h 366"/>
                <a:gd name="T24" fmla="*/ 381 w 578"/>
                <a:gd name="T25" fmla="*/ 230 h 366"/>
                <a:gd name="T26" fmla="*/ 379 w 578"/>
                <a:gd name="T27" fmla="*/ 252 h 366"/>
                <a:gd name="T28" fmla="*/ 377 w 578"/>
                <a:gd name="T29" fmla="*/ 269 h 366"/>
                <a:gd name="T30" fmla="*/ 374 w 578"/>
                <a:gd name="T31" fmla="*/ 284 h 366"/>
                <a:gd name="T32" fmla="*/ 366 w 578"/>
                <a:gd name="T33" fmla="*/ 298 h 366"/>
                <a:gd name="T34" fmla="*/ 353 w 578"/>
                <a:gd name="T35" fmla="*/ 310 h 366"/>
                <a:gd name="T36" fmla="*/ 337 w 578"/>
                <a:gd name="T37" fmla="*/ 322 h 366"/>
                <a:gd name="T38" fmla="*/ 314 w 578"/>
                <a:gd name="T39" fmla="*/ 335 h 366"/>
                <a:gd name="T40" fmla="*/ 301 w 578"/>
                <a:gd name="T41" fmla="*/ 366 h 366"/>
                <a:gd name="T42" fmla="*/ 222 w 578"/>
                <a:gd name="T43" fmla="*/ 366 h 366"/>
                <a:gd name="T44" fmla="*/ 154 w 578"/>
                <a:gd name="T45" fmla="*/ 328 h 366"/>
                <a:gd name="T46" fmla="*/ 82 w 578"/>
                <a:gd name="T47" fmla="*/ 265 h 366"/>
                <a:gd name="T48" fmla="*/ 61 w 578"/>
                <a:gd name="T49" fmla="*/ 237 h 366"/>
                <a:gd name="T50" fmla="*/ 43 w 578"/>
                <a:gd name="T51" fmla="*/ 212 h 366"/>
                <a:gd name="T52" fmla="*/ 26 w 578"/>
                <a:gd name="T53" fmla="*/ 189 h 366"/>
                <a:gd name="T54" fmla="*/ 13 w 578"/>
                <a:gd name="T55" fmla="*/ 166 h 366"/>
                <a:gd name="T56" fmla="*/ 4 w 578"/>
                <a:gd name="T57" fmla="*/ 143 h 366"/>
                <a:gd name="T58" fmla="*/ 0 w 578"/>
                <a:gd name="T59" fmla="*/ 117 h 366"/>
                <a:gd name="T60" fmla="*/ 3 w 578"/>
                <a:gd name="T61" fmla="*/ 89 h 366"/>
                <a:gd name="T62" fmla="*/ 13 w 578"/>
                <a:gd name="T63" fmla="*/ 56 h 366"/>
                <a:gd name="T64" fmla="*/ 27 w 578"/>
                <a:gd name="T65" fmla="*/ 45 h 366"/>
                <a:gd name="T66" fmla="*/ 39 w 578"/>
                <a:gd name="T67" fmla="*/ 36 h 366"/>
                <a:gd name="T68" fmla="*/ 52 w 578"/>
                <a:gd name="T69" fmla="*/ 28 h 366"/>
                <a:gd name="T70" fmla="*/ 64 w 578"/>
                <a:gd name="T71" fmla="*/ 22 h 366"/>
                <a:gd name="T72" fmla="*/ 75 w 578"/>
                <a:gd name="T73" fmla="*/ 17 h 366"/>
                <a:gd name="T74" fmla="*/ 87 w 578"/>
                <a:gd name="T75" fmla="*/ 15 h 366"/>
                <a:gd name="T76" fmla="*/ 98 w 578"/>
                <a:gd name="T77" fmla="*/ 14 h 366"/>
                <a:gd name="T78" fmla="*/ 111 w 578"/>
                <a:gd name="T79" fmla="*/ 14 h 366"/>
                <a:gd name="T80" fmla="*/ 122 w 578"/>
                <a:gd name="T81" fmla="*/ 15 h 366"/>
                <a:gd name="T82" fmla="*/ 134 w 578"/>
                <a:gd name="T83" fmla="*/ 16 h 366"/>
                <a:gd name="T84" fmla="*/ 147 w 578"/>
                <a:gd name="T85" fmla="*/ 19 h 366"/>
                <a:gd name="T86" fmla="*/ 160 w 578"/>
                <a:gd name="T87" fmla="*/ 23 h 366"/>
                <a:gd name="T88" fmla="*/ 174 w 578"/>
                <a:gd name="T89" fmla="*/ 28 h 366"/>
                <a:gd name="T90" fmla="*/ 189 w 578"/>
                <a:gd name="T91" fmla="*/ 32 h 366"/>
                <a:gd name="T92" fmla="*/ 204 w 578"/>
                <a:gd name="T93" fmla="*/ 38 h 366"/>
                <a:gd name="T94" fmla="*/ 222 w 578"/>
                <a:gd name="T95" fmla="*/ 44 h 366"/>
                <a:gd name="T96" fmla="*/ 290 w 578"/>
                <a:gd name="T97" fmla="*/ 44 h 366"/>
                <a:gd name="T98" fmla="*/ 388 w 578"/>
                <a:gd name="T99" fmla="*/ 44 h 366"/>
                <a:gd name="T100" fmla="*/ 454 w 578"/>
                <a:gd name="T101" fmla="*/ 0 h 366"/>
                <a:gd name="T102" fmla="*/ 498 w 578"/>
                <a:gd name="T103" fmla="*/ 7 h 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8" h="366">
                  <a:moveTo>
                    <a:pt x="498" y="7"/>
                  </a:moveTo>
                  <a:lnTo>
                    <a:pt x="535" y="25"/>
                  </a:lnTo>
                  <a:lnTo>
                    <a:pt x="578" y="68"/>
                  </a:lnTo>
                  <a:lnTo>
                    <a:pt x="565" y="106"/>
                  </a:lnTo>
                  <a:lnTo>
                    <a:pt x="535" y="99"/>
                  </a:lnTo>
                  <a:lnTo>
                    <a:pt x="498" y="81"/>
                  </a:lnTo>
                  <a:lnTo>
                    <a:pt x="510" y="117"/>
                  </a:lnTo>
                  <a:lnTo>
                    <a:pt x="486" y="167"/>
                  </a:lnTo>
                  <a:lnTo>
                    <a:pt x="454" y="167"/>
                  </a:lnTo>
                  <a:lnTo>
                    <a:pt x="381" y="149"/>
                  </a:lnTo>
                  <a:lnTo>
                    <a:pt x="344" y="143"/>
                  </a:lnTo>
                  <a:lnTo>
                    <a:pt x="381" y="205"/>
                  </a:lnTo>
                  <a:lnTo>
                    <a:pt x="381" y="230"/>
                  </a:lnTo>
                  <a:lnTo>
                    <a:pt x="379" y="252"/>
                  </a:lnTo>
                  <a:lnTo>
                    <a:pt x="377" y="269"/>
                  </a:lnTo>
                  <a:lnTo>
                    <a:pt x="374" y="284"/>
                  </a:lnTo>
                  <a:lnTo>
                    <a:pt x="366" y="298"/>
                  </a:lnTo>
                  <a:lnTo>
                    <a:pt x="353" y="310"/>
                  </a:lnTo>
                  <a:lnTo>
                    <a:pt x="337" y="322"/>
                  </a:lnTo>
                  <a:lnTo>
                    <a:pt x="314" y="335"/>
                  </a:lnTo>
                  <a:lnTo>
                    <a:pt x="301" y="366"/>
                  </a:lnTo>
                  <a:lnTo>
                    <a:pt x="222" y="366"/>
                  </a:lnTo>
                  <a:lnTo>
                    <a:pt x="154" y="328"/>
                  </a:lnTo>
                  <a:lnTo>
                    <a:pt x="82" y="265"/>
                  </a:lnTo>
                  <a:lnTo>
                    <a:pt x="61" y="237"/>
                  </a:lnTo>
                  <a:lnTo>
                    <a:pt x="43" y="212"/>
                  </a:lnTo>
                  <a:lnTo>
                    <a:pt x="26" y="189"/>
                  </a:lnTo>
                  <a:lnTo>
                    <a:pt x="13" y="166"/>
                  </a:lnTo>
                  <a:lnTo>
                    <a:pt x="4" y="143"/>
                  </a:lnTo>
                  <a:lnTo>
                    <a:pt x="0" y="117"/>
                  </a:lnTo>
                  <a:lnTo>
                    <a:pt x="3" y="89"/>
                  </a:lnTo>
                  <a:lnTo>
                    <a:pt x="13" y="56"/>
                  </a:lnTo>
                  <a:lnTo>
                    <a:pt x="27" y="45"/>
                  </a:lnTo>
                  <a:lnTo>
                    <a:pt x="39" y="36"/>
                  </a:lnTo>
                  <a:lnTo>
                    <a:pt x="52" y="28"/>
                  </a:lnTo>
                  <a:lnTo>
                    <a:pt x="64" y="22"/>
                  </a:lnTo>
                  <a:lnTo>
                    <a:pt x="75" y="17"/>
                  </a:lnTo>
                  <a:lnTo>
                    <a:pt x="87" y="15"/>
                  </a:lnTo>
                  <a:lnTo>
                    <a:pt x="98" y="14"/>
                  </a:lnTo>
                  <a:lnTo>
                    <a:pt x="111" y="14"/>
                  </a:lnTo>
                  <a:lnTo>
                    <a:pt x="122" y="15"/>
                  </a:lnTo>
                  <a:lnTo>
                    <a:pt x="134" y="16"/>
                  </a:lnTo>
                  <a:lnTo>
                    <a:pt x="147" y="19"/>
                  </a:lnTo>
                  <a:lnTo>
                    <a:pt x="160" y="23"/>
                  </a:lnTo>
                  <a:lnTo>
                    <a:pt x="174" y="28"/>
                  </a:lnTo>
                  <a:lnTo>
                    <a:pt x="189" y="32"/>
                  </a:lnTo>
                  <a:lnTo>
                    <a:pt x="204" y="38"/>
                  </a:lnTo>
                  <a:lnTo>
                    <a:pt x="222" y="44"/>
                  </a:lnTo>
                  <a:lnTo>
                    <a:pt x="290" y="44"/>
                  </a:lnTo>
                  <a:lnTo>
                    <a:pt x="388" y="44"/>
                  </a:lnTo>
                  <a:lnTo>
                    <a:pt x="454" y="0"/>
                  </a:lnTo>
                  <a:lnTo>
                    <a:pt x="498" y="7"/>
                  </a:lnTo>
                  <a:close/>
                </a:path>
              </a:pathLst>
            </a:custGeom>
            <a:solidFill>
              <a:srgbClr val="964C2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6" name="Freeform 157"/>
            <p:cNvSpPr>
              <a:spLocks/>
            </p:cNvSpPr>
            <p:nvPr/>
          </p:nvSpPr>
          <p:spPr bwMode="auto">
            <a:xfrm>
              <a:off x="8105775" y="3689351"/>
              <a:ext cx="350837" cy="238125"/>
            </a:xfrm>
            <a:custGeom>
              <a:avLst/>
              <a:gdLst>
                <a:gd name="T0" fmla="*/ 54 w 442"/>
                <a:gd name="T1" fmla="*/ 210 h 302"/>
                <a:gd name="T2" fmla="*/ 129 w 442"/>
                <a:gd name="T3" fmla="*/ 82 h 302"/>
                <a:gd name="T4" fmla="*/ 231 w 442"/>
                <a:gd name="T5" fmla="*/ 0 h 302"/>
                <a:gd name="T6" fmla="*/ 428 w 442"/>
                <a:gd name="T7" fmla="*/ 14 h 302"/>
                <a:gd name="T8" fmla="*/ 442 w 442"/>
                <a:gd name="T9" fmla="*/ 61 h 302"/>
                <a:gd name="T10" fmla="*/ 428 w 442"/>
                <a:gd name="T11" fmla="*/ 82 h 302"/>
                <a:gd name="T12" fmla="*/ 402 w 442"/>
                <a:gd name="T13" fmla="*/ 96 h 302"/>
                <a:gd name="T14" fmla="*/ 379 w 442"/>
                <a:gd name="T15" fmla="*/ 105 h 302"/>
                <a:gd name="T16" fmla="*/ 358 w 442"/>
                <a:gd name="T17" fmla="*/ 109 h 302"/>
                <a:gd name="T18" fmla="*/ 339 w 442"/>
                <a:gd name="T19" fmla="*/ 109 h 302"/>
                <a:gd name="T20" fmla="*/ 319 w 442"/>
                <a:gd name="T21" fmla="*/ 106 h 302"/>
                <a:gd name="T22" fmla="*/ 298 w 442"/>
                <a:gd name="T23" fmla="*/ 100 h 302"/>
                <a:gd name="T24" fmla="*/ 274 w 442"/>
                <a:gd name="T25" fmla="*/ 92 h 302"/>
                <a:gd name="T26" fmla="*/ 245 w 442"/>
                <a:gd name="T27" fmla="*/ 82 h 302"/>
                <a:gd name="T28" fmla="*/ 292 w 442"/>
                <a:gd name="T29" fmla="*/ 123 h 302"/>
                <a:gd name="T30" fmla="*/ 258 w 442"/>
                <a:gd name="T31" fmla="*/ 165 h 302"/>
                <a:gd name="T32" fmla="*/ 218 w 442"/>
                <a:gd name="T33" fmla="*/ 192 h 302"/>
                <a:gd name="T34" fmla="*/ 163 w 442"/>
                <a:gd name="T35" fmla="*/ 199 h 302"/>
                <a:gd name="T36" fmla="*/ 170 w 442"/>
                <a:gd name="T37" fmla="*/ 234 h 302"/>
                <a:gd name="T38" fmla="*/ 150 w 442"/>
                <a:gd name="T39" fmla="*/ 267 h 302"/>
                <a:gd name="T40" fmla="*/ 115 w 442"/>
                <a:gd name="T41" fmla="*/ 295 h 302"/>
                <a:gd name="T42" fmla="*/ 61 w 442"/>
                <a:gd name="T43" fmla="*/ 274 h 302"/>
                <a:gd name="T44" fmla="*/ 0 w 442"/>
                <a:gd name="T45" fmla="*/ 302 h 302"/>
                <a:gd name="T46" fmla="*/ 54 w 442"/>
                <a:gd name="T47" fmla="*/ 21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42" h="302">
                  <a:moveTo>
                    <a:pt x="54" y="210"/>
                  </a:moveTo>
                  <a:lnTo>
                    <a:pt x="129" y="82"/>
                  </a:lnTo>
                  <a:lnTo>
                    <a:pt x="231" y="0"/>
                  </a:lnTo>
                  <a:lnTo>
                    <a:pt x="428" y="14"/>
                  </a:lnTo>
                  <a:lnTo>
                    <a:pt x="442" y="61"/>
                  </a:lnTo>
                  <a:lnTo>
                    <a:pt x="428" y="82"/>
                  </a:lnTo>
                  <a:lnTo>
                    <a:pt x="402" y="96"/>
                  </a:lnTo>
                  <a:lnTo>
                    <a:pt x="379" y="105"/>
                  </a:lnTo>
                  <a:lnTo>
                    <a:pt x="358" y="109"/>
                  </a:lnTo>
                  <a:lnTo>
                    <a:pt x="339" y="109"/>
                  </a:lnTo>
                  <a:lnTo>
                    <a:pt x="319" y="106"/>
                  </a:lnTo>
                  <a:lnTo>
                    <a:pt x="298" y="100"/>
                  </a:lnTo>
                  <a:lnTo>
                    <a:pt x="274" y="92"/>
                  </a:lnTo>
                  <a:lnTo>
                    <a:pt x="245" y="82"/>
                  </a:lnTo>
                  <a:lnTo>
                    <a:pt x="292" y="123"/>
                  </a:lnTo>
                  <a:lnTo>
                    <a:pt x="258" y="165"/>
                  </a:lnTo>
                  <a:lnTo>
                    <a:pt x="218" y="192"/>
                  </a:lnTo>
                  <a:lnTo>
                    <a:pt x="163" y="199"/>
                  </a:lnTo>
                  <a:lnTo>
                    <a:pt x="170" y="234"/>
                  </a:lnTo>
                  <a:lnTo>
                    <a:pt x="150" y="267"/>
                  </a:lnTo>
                  <a:lnTo>
                    <a:pt x="115" y="295"/>
                  </a:lnTo>
                  <a:lnTo>
                    <a:pt x="61" y="274"/>
                  </a:lnTo>
                  <a:lnTo>
                    <a:pt x="0" y="302"/>
                  </a:lnTo>
                  <a:lnTo>
                    <a:pt x="54" y="210"/>
                  </a:lnTo>
                  <a:close/>
                </a:path>
              </a:pathLst>
            </a:custGeom>
            <a:solidFill>
              <a:srgbClr val="47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7" name="Freeform 158"/>
            <p:cNvSpPr>
              <a:spLocks/>
            </p:cNvSpPr>
            <p:nvPr/>
          </p:nvSpPr>
          <p:spPr bwMode="auto">
            <a:xfrm>
              <a:off x="8289925" y="3803651"/>
              <a:ext cx="198437" cy="304800"/>
            </a:xfrm>
            <a:custGeom>
              <a:avLst/>
              <a:gdLst>
                <a:gd name="T0" fmla="*/ 116 w 252"/>
                <a:gd name="T1" fmla="*/ 0 h 385"/>
                <a:gd name="T2" fmla="*/ 197 w 252"/>
                <a:gd name="T3" fmla="*/ 42 h 385"/>
                <a:gd name="T4" fmla="*/ 240 w 252"/>
                <a:gd name="T5" fmla="*/ 123 h 385"/>
                <a:gd name="T6" fmla="*/ 252 w 252"/>
                <a:gd name="T7" fmla="*/ 199 h 385"/>
                <a:gd name="T8" fmla="*/ 252 w 252"/>
                <a:gd name="T9" fmla="*/ 316 h 385"/>
                <a:gd name="T10" fmla="*/ 225 w 252"/>
                <a:gd name="T11" fmla="*/ 241 h 385"/>
                <a:gd name="T12" fmla="*/ 177 w 252"/>
                <a:gd name="T13" fmla="*/ 130 h 385"/>
                <a:gd name="T14" fmla="*/ 116 w 252"/>
                <a:gd name="T15" fmla="*/ 69 h 385"/>
                <a:gd name="T16" fmla="*/ 177 w 252"/>
                <a:gd name="T17" fmla="*/ 179 h 385"/>
                <a:gd name="T18" fmla="*/ 197 w 252"/>
                <a:gd name="T19" fmla="*/ 255 h 385"/>
                <a:gd name="T20" fmla="*/ 143 w 252"/>
                <a:gd name="T21" fmla="*/ 385 h 385"/>
                <a:gd name="T22" fmla="*/ 143 w 252"/>
                <a:gd name="T23" fmla="*/ 241 h 385"/>
                <a:gd name="T24" fmla="*/ 102 w 252"/>
                <a:gd name="T25" fmla="*/ 137 h 385"/>
                <a:gd name="T26" fmla="*/ 49 w 252"/>
                <a:gd name="T27" fmla="*/ 104 h 385"/>
                <a:gd name="T28" fmla="*/ 0 w 252"/>
                <a:gd name="T29" fmla="*/ 116 h 385"/>
                <a:gd name="T30" fmla="*/ 49 w 252"/>
                <a:gd name="T31" fmla="*/ 55 h 385"/>
                <a:gd name="T32" fmla="*/ 116 w 252"/>
                <a:gd name="T33" fmla="*/ 0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2" h="385">
                  <a:moveTo>
                    <a:pt x="116" y="0"/>
                  </a:moveTo>
                  <a:lnTo>
                    <a:pt x="197" y="42"/>
                  </a:lnTo>
                  <a:lnTo>
                    <a:pt x="240" y="123"/>
                  </a:lnTo>
                  <a:lnTo>
                    <a:pt x="252" y="199"/>
                  </a:lnTo>
                  <a:lnTo>
                    <a:pt x="252" y="316"/>
                  </a:lnTo>
                  <a:lnTo>
                    <a:pt x="225" y="241"/>
                  </a:lnTo>
                  <a:lnTo>
                    <a:pt x="177" y="130"/>
                  </a:lnTo>
                  <a:lnTo>
                    <a:pt x="116" y="69"/>
                  </a:lnTo>
                  <a:lnTo>
                    <a:pt x="177" y="179"/>
                  </a:lnTo>
                  <a:lnTo>
                    <a:pt x="197" y="255"/>
                  </a:lnTo>
                  <a:lnTo>
                    <a:pt x="143" y="385"/>
                  </a:lnTo>
                  <a:lnTo>
                    <a:pt x="143" y="241"/>
                  </a:lnTo>
                  <a:lnTo>
                    <a:pt x="102" y="137"/>
                  </a:lnTo>
                  <a:lnTo>
                    <a:pt x="49" y="104"/>
                  </a:lnTo>
                  <a:lnTo>
                    <a:pt x="0" y="116"/>
                  </a:lnTo>
                  <a:lnTo>
                    <a:pt x="49" y="55"/>
                  </a:lnTo>
                  <a:lnTo>
                    <a:pt x="116" y="0"/>
                  </a:lnTo>
                  <a:close/>
                </a:path>
              </a:pathLst>
            </a:custGeom>
            <a:solidFill>
              <a:srgbClr val="3D3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8" name="Freeform 159"/>
            <p:cNvSpPr>
              <a:spLocks/>
            </p:cNvSpPr>
            <p:nvPr/>
          </p:nvSpPr>
          <p:spPr bwMode="auto">
            <a:xfrm>
              <a:off x="8240713" y="3922713"/>
              <a:ext cx="139700" cy="141288"/>
            </a:xfrm>
            <a:custGeom>
              <a:avLst/>
              <a:gdLst>
                <a:gd name="T0" fmla="*/ 0 w 177"/>
                <a:gd name="T1" fmla="*/ 7 h 179"/>
                <a:gd name="T2" fmla="*/ 88 w 177"/>
                <a:gd name="T3" fmla="*/ 0 h 179"/>
                <a:gd name="T4" fmla="*/ 177 w 177"/>
                <a:gd name="T5" fmla="*/ 48 h 179"/>
                <a:gd name="T6" fmla="*/ 177 w 177"/>
                <a:gd name="T7" fmla="*/ 124 h 179"/>
                <a:gd name="T8" fmla="*/ 129 w 177"/>
                <a:gd name="T9" fmla="*/ 76 h 179"/>
                <a:gd name="T10" fmla="*/ 75 w 177"/>
                <a:gd name="T11" fmla="*/ 69 h 179"/>
                <a:gd name="T12" fmla="*/ 143 w 177"/>
                <a:gd name="T13" fmla="*/ 111 h 179"/>
                <a:gd name="T14" fmla="*/ 170 w 177"/>
                <a:gd name="T15" fmla="*/ 179 h 179"/>
                <a:gd name="T16" fmla="*/ 116 w 177"/>
                <a:gd name="T17" fmla="*/ 118 h 179"/>
                <a:gd name="T18" fmla="*/ 41 w 177"/>
                <a:gd name="T19" fmla="*/ 104 h 179"/>
                <a:gd name="T20" fmla="*/ 0 w 177"/>
                <a:gd name="T21" fmla="*/ 55 h 179"/>
                <a:gd name="T22" fmla="*/ 0 w 177"/>
                <a:gd name="T23" fmla="*/ 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77" h="179">
                  <a:moveTo>
                    <a:pt x="0" y="7"/>
                  </a:moveTo>
                  <a:lnTo>
                    <a:pt x="88" y="0"/>
                  </a:lnTo>
                  <a:lnTo>
                    <a:pt x="177" y="48"/>
                  </a:lnTo>
                  <a:lnTo>
                    <a:pt x="177" y="124"/>
                  </a:lnTo>
                  <a:lnTo>
                    <a:pt x="129" y="76"/>
                  </a:lnTo>
                  <a:lnTo>
                    <a:pt x="75" y="69"/>
                  </a:lnTo>
                  <a:lnTo>
                    <a:pt x="143" y="111"/>
                  </a:lnTo>
                  <a:lnTo>
                    <a:pt x="170" y="179"/>
                  </a:lnTo>
                  <a:lnTo>
                    <a:pt x="116" y="118"/>
                  </a:lnTo>
                  <a:lnTo>
                    <a:pt x="41" y="104"/>
                  </a:lnTo>
                  <a:lnTo>
                    <a:pt x="0" y="55"/>
                  </a:lnTo>
                  <a:lnTo>
                    <a:pt x="0" y="7"/>
                  </a:lnTo>
                  <a:close/>
                </a:path>
              </a:pathLst>
            </a:custGeom>
            <a:solidFill>
              <a:srgbClr val="3D3A3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9" name="Freeform 160"/>
            <p:cNvSpPr>
              <a:spLocks/>
            </p:cNvSpPr>
            <p:nvPr/>
          </p:nvSpPr>
          <p:spPr bwMode="auto">
            <a:xfrm>
              <a:off x="7708900" y="4832351"/>
              <a:ext cx="234950" cy="236538"/>
            </a:xfrm>
            <a:custGeom>
              <a:avLst/>
              <a:gdLst>
                <a:gd name="T0" fmla="*/ 297 w 297"/>
                <a:gd name="T1" fmla="*/ 0 h 300"/>
                <a:gd name="T2" fmla="*/ 295 w 297"/>
                <a:gd name="T3" fmla="*/ 26 h 300"/>
                <a:gd name="T4" fmla="*/ 294 w 297"/>
                <a:gd name="T5" fmla="*/ 50 h 300"/>
                <a:gd name="T6" fmla="*/ 292 w 297"/>
                <a:gd name="T7" fmla="*/ 75 h 300"/>
                <a:gd name="T8" fmla="*/ 291 w 297"/>
                <a:gd name="T9" fmla="*/ 100 h 300"/>
                <a:gd name="T10" fmla="*/ 281 w 297"/>
                <a:gd name="T11" fmla="*/ 157 h 300"/>
                <a:gd name="T12" fmla="*/ 293 w 297"/>
                <a:gd name="T13" fmla="*/ 211 h 300"/>
                <a:gd name="T14" fmla="*/ 267 w 297"/>
                <a:gd name="T15" fmla="*/ 255 h 300"/>
                <a:gd name="T16" fmla="*/ 242 w 297"/>
                <a:gd name="T17" fmla="*/ 268 h 300"/>
                <a:gd name="T18" fmla="*/ 211 w 297"/>
                <a:gd name="T19" fmla="*/ 279 h 300"/>
                <a:gd name="T20" fmla="*/ 169 w 297"/>
                <a:gd name="T21" fmla="*/ 289 h 300"/>
                <a:gd name="T22" fmla="*/ 104 w 297"/>
                <a:gd name="T23" fmla="*/ 292 h 300"/>
                <a:gd name="T24" fmla="*/ 80 w 297"/>
                <a:gd name="T25" fmla="*/ 300 h 300"/>
                <a:gd name="T26" fmla="*/ 80 w 297"/>
                <a:gd name="T27" fmla="*/ 287 h 300"/>
                <a:gd name="T28" fmla="*/ 88 w 297"/>
                <a:gd name="T29" fmla="*/ 271 h 300"/>
                <a:gd name="T30" fmla="*/ 110 w 297"/>
                <a:gd name="T31" fmla="*/ 271 h 300"/>
                <a:gd name="T32" fmla="*/ 131 w 297"/>
                <a:gd name="T33" fmla="*/ 259 h 300"/>
                <a:gd name="T34" fmla="*/ 163 w 297"/>
                <a:gd name="T35" fmla="*/ 265 h 300"/>
                <a:gd name="T36" fmla="*/ 198 w 297"/>
                <a:gd name="T37" fmla="*/ 249 h 300"/>
                <a:gd name="T38" fmla="*/ 171 w 297"/>
                <a:gd name="T39" fmla="*/ 249 h 300"/>
                <a:gd name="T40" fmla="*/ 128 w 297"/>
                <a:gd name="T41" fmla="*/ 259 h 300"/>
                <a:gd name="T42" fmla="*/ 75 w 297"/>
                <a:gd name="T43" fmla="*/ 265 h 300"/>
                <a:gd name="T44" fmla="*/ 33 w 297"/>
                <a:gd name="T45" fmla="*/ 259 h 300"/>
                <a:gd name="T46" fmla="*/ 0 w 297"/>
                <a:gd name="T47" fmla="*/ 255 h 300"/>
                <a:gd name="T48" fmla="*/ 6 w 297"/>
                <a:gd name="T49" fmla="*/ 239 h 300"/>
                <a:gd name="T50" fmla="*/ 35 w 297"/>
                <a:gd name="T51" fmla="*/ 239 h 300"/>
                <a:gd name="T52" fmla="*/ 65 w 297"/>
                <a:gd name="T53" fmla="*/ 243 h 300"/>
                <a:gd name="T54" fmla="*/ 102 w 297"/>
                <a:gd name="T55" fmla="*/ 239 h 300"/>
                <a:gd name="T56" fmla="*/ 131 w 297"/>
                <a:gd name="T57" fmla="*/ 239 h 300"/>
                <a:gd name="T58" fmla="*/ 187 w 297"/>
                <a:gd name="T59" fmla="*/ 227 h 300"/>
                <a:gd name="T60" fmla="*/ 230 w 297"/>
                <a:gd name="T61" fmla="*/ 211 h 300"/>
                <a:gd name="T62" fmla="*/ 230 w 297"/>
                <a:gd name="T63" fmla="*/ 187 h 300"/>
                <a:gd name="T64" fmla="*/ 242 w 297"/>
                <a:gd name="T65" fmla="*/ 179 h 300"/>
                <a:gd name="T66" fmla="*/ 238 w 297"/>
                <a:gd name="T67" fmla="*/ 163 h 300"/>
                <a:gd name="T68" fmla="*/ 238 w 297"/>
                <a:gd name="T69" fmla="*/ 141 h 300"/>
                <a:gd name="T70" fmla="*/ 238 w 297"/>
                <a:gd name="T71" fmla="*/ 117 h 300"/>
                <a:gd name="T72" fmla="*/ 248 w 297"/>
                <a:gd name="T73" fmla="*/ 14 h 300"/>
                <a:gd name="T74" fmla="*/ 264 w 297"/>
                <a:gd name="T75" fmla="*/ 9 h 300"/>
                <a:gd name="T76" fmla="*/ 297 w 297"/>
                <a:gd name="T77" fmla="*/ 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7" h="300">
                  <a:moveTo>
                    <a:pt x="297" y="0"/>
                  </a:moveTo>
                  <a:lnTo>
                    <a:pt x="295" y="26"/>
                  </a:lnTo>
                  <a:lnTo>
                    <a:pt x="294" y="50"/>
                  </a:lnTo>
                  <a:lnTo>
                    <a:pt x="292" y="75"/>
                  </a:lnTo>
                  <a:lnTo>
                    <a:pt x="291" y="100"/>
                  </a:lnTo>
                  <a:lnTo>
                    <a:pt x="281" y="157"/>
                  </a:lnTo>
                  <a:lnTo>
                    <a:pt x="293" y="211"/>
                  </a:lnTo>
                  <a:lnTo>
                    <a:pt x="267" y="255"/>
                  </a:lnTo>
                  <a:lnTo>
                    <a:pt x="242" y="268"/>
                  </a:lnTo>
                  <a:lnTo>
                    <a:pt x="211" y="279"/>
                  </a:lnTo>
                  <a:lnTo>
                    <a:pt x="169" y="289"/>
                  </a:lnTo>
                  <a:lnTo>
                    <a:pt x="104" y="292"/>
                  </a:lnTo>
                  <a:lnTo>
                    <a:pt x="80" y="300"/>
                  </a:lnTo>
                  <a:lnTo>
                    <a:pt x="80" y="287"/>
                  </a:lnTo>
                  <a:lnTo>
                    <a:pt x="88" y="271"/>
                  </a:lnTo>
                  <a:lnTo>
                    <a:pt x="110" y="271"/>
                  </a:lnTo>
                  <a:lnTo>
                    <a:pt x="131" y="259"/>
                  </a:lnTo>
                  <a:lnTo>
                    <a:pt x="163" y="265"/>
                  </a:lnTo>
                  <a:lnTo>
                    <a:pt x="198" y="249"/>
                  </a:lnTo>
                  <a:lnTo>
                    <a:pt x="171" y="249"/>
                  </a:lnTo>
                  <a:lnTo>
                    <a:pt x="128" y="259"/>
                  </a:lnTo>
                  <a:lnTo>
                    <a:pt x="75" y="265"/>
                  </a:lnTo>
                  <a:lnTo>
                    <a:pt x="33" y="259"/>
                  </a:lnTo>
                  <a:lnTo>
                    <a:pt x="0" y="255"/>
                  </a:lnTo>
                  <a:lnTo>
                    <a:pt x="6" y="239"/>
                  </a:lnTo>
                  <a:lnTo>
                    <a:pt x="35" y="239"/>
                  </a:lnTo>
                  <a:lnTo>
                    <a:pt x="65" y="243"/>
                  </a:lnTo>
                  <a:lnTo>
                    <a:pt x="102" y="239"/>
                  </a:lnTo>
                  <a:lnTo>
                    <a:pt x="131" y="239"/>
                  </a:lnTo>
                  <a:lnTo>
                    <a:pt x="187" y="227"/>
                  </a:lnTo>
                  <a:lnTo>
                    <a:pt x="230" y="211"/>
                  </a:lnTo>
                  <a:lnTo>
                    <a:pt x="230" y="187"/>
                  </a:lnTo>
                  <a:lnTo>
                    <a:pt x="242" y="179"/>
                  </a:lnTo>
                  <a:lnTo>
                    <a:pt x="238" y="163"/>
                  </a:lnTo>
                  <a:lnTo>
                    <a:pt x="238" y="141"/>
                  </a:lnTo>
                  <a:lnTo>
                    <a:pt x="238" y="117"/>
                  </a:lnTo>
                  <a:lnTo>
                    <a:pt x="248" y="14"/>
                  </a:lnTo>
                  <a:lnTo>
                    <a:pt x="264" y="9"/>
                  </a:lnTo>
                  <a:lnTo>
                    <a:pt x="297" y="0"/>
                  </a:lnTo>
                  <a:close/>
                </a:path>
              </a:pathLst>
            </a:custGeom>
            <a:solidFill>
              <a:srgbClr val="C987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0" name="Freeform 161"/>
            <p:cNvSpPr>
              <a:spLocks/>
            </p:cNvSpPr>
            <p:nvPr/>
          </p:nvSpPr>
          <p:spPr bwMode="auto">
            <a:xfrm>
              <a:off x="7951788" y="4948238"/>
              <a:ext cx="90487" cy="63500"/>
            </a:xfrm>
            <a:custGeom>
              <a:avLst/>
              <a:gdLst>
                <a:gd name="T0" fmla="*/ 0 w 114"/>
                <a:gd name="T1" fmla="*/ 0 h 80"/>
                <a:gd name="T2" fmla="*/ 27 w 114"/>
                <a:gd name="T3" fmla="*/ 16 h 80"/>
                <a:gd name="T4" fmla="*/ 40 w 114"/>
                <a:gd name="T5" fmla="*/ 38 h 80"/>
                <a:gd name="T6" fmla="*/ 80 w 114"/>
                <a:gd name="T7" fmla="*/ 40 h 80"/>
                <a:gd name="T8" fmla="*/ 106 w 114"/>
                <a:gd name="T9" fmla="*/ 46 h 80"/>
                <a:gd name="T10" fmla="*/ 114 w 114"/>
                <a:gd name="T11" fmla="*/ 62 h 80"/>
                <a:gd name="T12" fmla="*/ 96 w 114"/>
                <a:gd name="T13" fmla="*/ 80 h 80"/>
                <a:gd name="T14" fmla="*/ 77 w 114"/>
                <a:gd name="T15" fmla="*/ 62 h 80"/>
                <a:gd name="T16" fmla="*/ 35 w 114"/>
                <a:gd name="T17" fmla="*/ 62 h 80"/>
                <a:gd name="T18" fmla="*/ 13 w 114"/>
                <a:gd name="T19" fmla="*/ 80 h 80"/>
                <a:gd name="T20" fmla="*/ 0 w 114"/>
                <a:gd name="T21" fmla="*/ 54 h 80"/>
                <a:gd name="T22" fmla="*/ 0 w 114"/>
                <a:gd name="T2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4" h="80">
                  <a:moveTo>
                    <a:pt x="0" y="0"/>
                  </a:moveTo>
                  <a:lnTo>
                    <a:pt x="27" y="16"/>
                  </a:lnTo>
                  <a:lnTo>
                    <a:pt x="40" y="38"/>
                  </a:lnTo>
                  <a:lnTo>
                    <a:pt x="80" y="40"/>
                  </a:lnTo>
                  <a:lnTo>
                    <a:pt x="106" y="46"/>
                  </a:lnTo>
                  <a:lnTo>
                    <a:pt x="114" y="62"/>
                  </a:lnTo>
                  <a:lnTo>
                    <a:pt x="96" y="80"/>
                  </a:lnTo>
                  <a:lnTo>
                    <a:pt x="77" y="62"/>
                  </a:lnTo>
                  <a:lnTo>
                    <a:pt x="35" y="62"/>
                  </a:lnTo>
                  <a:lnTo>
                    <a:pt x="13" y="80"/>
                  </a:lnTo>
                  <a:lnTo>
                    <a:pt x="0" y="54"/>
                  </a:lnTo>
                  <a:lnTo>
                    <a:pt x="0" y="0"/>
                  </a:lnTo>
                  <a:close/>
                </a:path>
              </a:pathLst>
            </a:custGeom>
            <a:solidFill>
              <a:srgbClr val="C987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1" name="Freeform 162"/>
            <p:cNvSpPr>
              <a:spLocks/>
            </p:cNvSpPr>
            <p:nvPr/>
          </p:nvSpPr>
          <p:spPr bwMode="auto">
            <a:xfrm>
              <a:off x="8040688" y="5003801"/>
              <a:ext cx="19050" cy="33338"/>
            </a:xfrm>
            <a:custGeom>
              <a:avLst/>
              <a:gdLst>
                <a:gd name="T0" fmla="*/ 10 w 24"/>
                <a:gd name="T1" fmla="*/ 0 h 42"/>
                <a:gd name="T2" fmla="*/ 24 w 24"/>
                <a:gd name="T3" fmla="*/ 10 h 42"/>
                <a:gd name="T4" fmla="*/ 24 w 24"/>
                <a:gd name="T5" fmla="*/ 42 h 42"/>
                <a:gd name="T6" fmla="*/ 0 w 24"/>
                <a:gd name="T7" fmla="*/ 16 h 42"/>
                <a:gd name="T8" fmla="*/ 10 w 24"/>
                <a:gd name="T9" fmla="*/ 0 h 42"/>
              </a:gdLst>
              <a:ahLst/>
              <a:cxnLst>
                <a:cxn ang="0">
                  <a:pos x="T0" y="T1"/>
                </a:cxn>
                <a:cxn ang="0">
                  <a:pos x="T2" y="T3"/>
                </a:cxn>
                <a:cxn ang="0">
                  <a:pos x="T4" y="T5"/>
                </a:cxn>
                <a:cxn ang="0">
                  <a:pos x="T6" y="T7"/>
                </a:cxn>
                <a:cxn ang="0">
                  <a:pos x="T8" y="T9"/>
                </a:cxn>
              </a:cxnLst>
              <a:rect l="0" t="0" r="r" b="b"/>
              <a:pathLst>
                <a:path w="24" h="42">
                  <a:moveTo>
                    <a:pt x="10" y="0"/>
                  </a:moveTo>
                  <a:lnTo>
                    <a:pt x="24" y="10"/>
                  </a:lnTo>
                  <a:lnTo>
                    <a:pt x="24" y="42"/>
                  </a:lnTo>
                  <a:lnTo>
                    <a:pt x="0" y="16"/>
                  </a:lnTo>
                  <a:lnTo>
                    <a:pt x="10" y="0"/>
                  </a:ln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2" name="Freeform 163"/>
            <p:cNvSpPr>
              <a:spLocks/>
            </p:cNvSpPr>
            <p:nvPr/>
          </p:nvSpPr>
          <p:spPr bwMode="auto">
            <a:xfrm>
              <a:off x="7669213" y="5016501"/>
              <a:ext cx="31750" cy="19050"/>
            </a:xfrm>
            <a:custGeom>
              <a:avLst/>
              <a:gdLst>
                <a:gd name="T0" fmla="*/ 38 w 38"/>
                <a:gd name="T1" fmla="*/ 2 h 24"/>
                <a:gd name="T2" fmla="*/ 11 w 38"/>
                <a:gd name="T3" fmla="*/ 0 h 24"/>
                <a:gd name="T4" fmla="*/ 0 w 38"/>
                <a:gd name="T5" fmla="*/ 16 h 24"/>
                <a:gd name="T6" fmla="*/ 20 w 38"/>
                <a:gd name="T7" fmla="*/ 22 h 24"/>
                <a:gd name="T8" fmla="*/ 38 w 38"/>
                <a:gd name="T9" fmla="*/ 24 h 24"/>
                <a:gd name="T10" fmla="*/ 38 w 38"/>
                <a:gd name="T11" fmla="*/ 2 h 24"/>
              </a:gdLst>
              <a:ahLst/>
              <a:cxnLst>
                <a:cxn ang="0">
                  <a:pos x="T0" y="T1"/>
                </a:cxn>
                <a:cxn ang="0">
                  <a:pos x="T2" y="T3"/>
                </a:cxn>
                <a:cxn ang="0">
                  <a:pos x="T4" y="T5"/>
                </a:cxn>
                <a:cxn ang="0">
                  <a:pos x="T6" y="T7"/>
                </a:cxn>
                <a:cxn ang="0">
                  <a:pos x="T8" y="T9"/>
                </a:cxn>
                <a:cxn ang="0">
                  <a:pos x="T10" y="T11"/>
                </a:cxn>
              </a:cxnLst>
              <a:rect l="0" t="0" r="r" b="b"/>
              <a:pathLst>
                <a:path w="38" h="24">
                  <a:moveTo>
                    <a:pt x="38" y="2"/>
                  </a:moveTo>
                  <a:lnTo>
                    <a:pt x="11" y="0"/>
                  </a:lnTo>
                  <a:lnTo>
                    <a:pt x="0" y="16"/>
                  </a:lnTo>
                  <a:lnTo>
                    <a:pt x="20" y="22"/>
                  </a:lnTo>
                  <a:lnTo>
                    <a:pt x="38" y="24"/>
                  </a:lnTo>
                  <a:lnTo>
                    <a:pt x="38" y="2"/>
                  </a:lnTo>
                  <a:close/>
                </a:path>
              </a:pathLst>
            </a:custGeom>
            <a:solidFill>
              <a:srgbClr val="FF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3" name="Freeform 164"/>
            <p:cNvSpPr>
              <a:spLocks/>
            </p:cNvSpPr>
            <p:nvPr/>
          </p:nvSpPr>
          <p:spPr bwMode="auto">
            <a:xfrm>
              <a:off x="7731125" y="5059363"/>
              <a:ext cx="30162" cy="20638"/>
            </a:xfrm>
            <a:custGeom>
              <a:avLst/>
              <a:gdLst>
                <a:gd name="T0" fmla="*/ 38 w 38"/>
                <a:gd name="T1" fmla="*/ 0 h 27"/>
                <a:gd name="T2" fmla="*/ 12 w 38"/>
                <a:gd name="T3" fmla="*/ 0 h 27"/>
                <a:gd name="T4" fmla="*/ 0 w 38"/>
                <a:gd name="T5" fmla="*/ 27 h 27"/>
                <a:gd name="T6" fmla="*/ 38 w 38"/>
                <a:gd name="T7" fmla="*/ 19 h 27"/>
                <a:gd name="T8" fmla="*/ 38 w 38"/>
                <a:gd name="T9" fmla="*/ 15 h 27"/>
                <a:gd name="T10" fmla="*/ 38 w 38"/>
                <a:gd name="T11" fmla="*/ 8 h 27"/>
                <a:gd name="T12" fmla="*/ 38 w 38"/>
                <a:gd name="T13" fmla="*/ 1 h 27"/>
                <a:gd name="T14" fmla="*/ 38 w 3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27">
                  <a:moveTo>
                    <a:pt x="38" y="0"/>
                  </a:moveTo>
                  <a:lnTo>
                    <a:pt x="12" y="0"/>
                  </a:lnTo>
                  <a:lnTo>
                    <a:pt x="0" y="27"/>
                  </a:lnTo>
                  <a:lnTo>
                    <a:pt x="38" y="19"/>
                  </a:lnTo>
                  <a:lnTo>
                    <a:pt x="38" y="15"/>
                  </a:lnTo>
                  <a:lnTo>
                    <a:pt x="38" y="8"/>
                  </a:lnTo>
                  <a:lnTo>
                    <a:pt x="38" y="1"/>
                  </a:lnTo>
                  <a:lnTo>
                    <a:pt x="38" y="0"/>
                  </a:lnTo>
                  <a:close/>
                </a:path>
              </a:pathLst>
            </a:custGeom>
            <a:solidFill>
              <a:srgbClr val="FFE8D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4" name="Freeform 165"/>
            <p:cNvSpPr>
              <a:spLocks/>
            </p:cNvSpPr>
            <p:nvPr/>
          </p:nvSpPr>
          <p:spPr bwMode="auto">
            <a:xfrm>
              <a:off x="7277100" y="4646613"/>
              <a:ext cx="285750" cy="173038"/>
            </a:xfrm>
            <a:custGeom>
              <a:avLst/>
              <a:gdLst>
                <a:gd name="T0" fmla="*/ 361 w 361"/>
                <a:gd name="T1" fmla="*/ 0 h 218"/>
                <a:gd name="T2" fmla="*/ 356 w 361"/>
                <a:gd name="T3" fmla="*/ 49 h 218"/>
                <a:gd name="T4" fmla="*/ 342 w 361"/>
                <a:gd name="T5" fmla="*/ 80 h 218"/>
                <a:gd name="T6" fmla="*/ 301 w 361"/>
                <a:gd name="T7" fmla="*/ 101 h 218"/>
                <a:gd name="T8" fmla="*/ 270 w 361"/>
                <a:gd name="T9" fmla="*/ 126 h 218"/>
                <a:gd name="T10" fmla="*/ 260 w 361"/>
                <a:gd name="T11" fmla="*/ 167 h 218"/>
                <a:gd name="T12" fmla="*/ 230 w 361"/>
                <a:gd name="T13" fmla="*/ 187 h 218"/>
                <a:gd name="T14" fmla="*/ 249 w 361"/>
                <a:gd name="T15" fmla="*/ 126 h 218"/>
                <a:gd name="T16" fmla="*/ 265 w 361"/>
                <a:gd name="T17" fmla="*/ 90 h 218"/>
                <a:gd name="T18" fmla="*/ 306 w 361"/>
                <a:gd name="T19" fmla="*/ 53 h 218"/>
                <a:gd name="T20" fmla="*/ 255 w 361"/>
                <a:gd name="T21" fmla="*/ 74 h 218"/>
                <a:gd name="T22" fmla="*/ 194 w 361"/>
                <a:gd name="T23" fmla="*/ 101 h 218"/>
                <a:gd name="T24" fmla="*/ 118 w 361"/>
                <a:gd name="T25" fmla="*/ 147 h 218"/>
                <a:gd name="T26" fmla="*/ 66 w 361"/>
                <a:gd name="T27" fmla="*/ 193 h 218"/>
                <a:gd name="T28" fmla="*/ 21 w 361"/>
                <a:gd name="T29" fmla="*/ 218 h 218"/>
                <a:gd name="T30" fmla="*/ 46 w 361"/>
                <a:gd name="T31" fmla="*/ 182 h 218"/>
                <a:gd name="T32" fmla="*/ 87 w 361"/>
                <a:gd name="T33" fmla="*/ 147 h 218"/>
                <a:gd name="T34" fmla="*/ 179 w 361"/>
                <a:gd name="T35" fmla="*/ 95 h 218"/>
                <a:gd name="T36" fmla="*/ 230 w 361"/>
                <a:gd name="T37" fmla="*/ 64 h 218"/>
                <a:gd name="T38" fmla="*/ 179 w 361"/>
                <a:gd name="T39" fmla="*/ 74 h 218"/>
                <a:gd name="T40" fmla="*/ 118 w 361"/>
                <a:gd name="T41" fmla="*/ 116 h 218"/>
                <a:gd name="T42" fmla="*/ 66 w 361"/>
                <a:gd name="T43" fmla="*/ 141 h 218"/>
                <a:gd name="T44" fmla="*/ 0 w 361"/>
                <a:gd name="T45" fmla="*/ 167 h 218"/>
                <a:gd name="T46" fmla="*/ 21 w 361"/>
                <a:gd name="T47" fmla="*/ 136 h 218"/>
                <a:gd name="T48" fmla="*/ 51 w 361"/>
                <a:gd name="T49" fmla="*/ 126 h 218"/>
                <a:gd name="T50" fmla="*/ 102 w 361"/>
                <a:gd name="T51" fmla="*/ 105 h 218"/>
                <a:gd name="T52" fmla="*/ 133 w 361"/>
                <a:gd name="T53" fmla="*/ 80 h 218"/>
                <a:gd name="T54" fmla="*/ 173 w 361"/>
                <a:gd name="T55" fmla="*/ 53 h 218"/>
                <a:gd name="T56" fmla="*/ 255 w 361"/>
                <a:gd name="T57" fmla="*/ 28 h 218"/>
                <a:gd name="T58" fmla="*/ 361 w 361"/>
                <a:gd name="T59" fmla="*/ 0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61" h="218">
                  <a:moveTo>
                    <a:pt x="361" y="0"/>
                  </a:moveTo>
                  <a:lnTo>
                    <a:pt x="356" y="49"/>
                  </a:lnTo>
                  <a:lnTo>
                    <a:pt x="342" y="80"/>
                  </a:lnTo>
                  <a:lnTo>
                    <a:pt x="301" y="101"/>
                  </a:lnTo>
                  <a:lnTo>
                    <a:pt x="270" y="126"/>
                  </a:lnTo>
                  <a:lnTo>
                    <a:pt x="260" y="167"/>
                  </a:lnTo>
                  <a:lnTo>
                    <a:pt x="230" y="187"/>
                  </a:lnTo>
                  <a:lnTo>
                    <a:pt x="249" y="126"/>
                  </a:lnTo>
                  <a:lnTo>
                    <a:pt x="265" y="90"/>
                  </a:lnTo>
                  <a:lnTo>
                    <a:pt x="306" y="53"/>
                  </a:lnTo>
                  <a:lnTo>
                    <a:pt x="255" y="74"/>
                  </a:lnTo>
                  <a:lnTo>
                    <a:pt x="194" y="101"/>
                  </a:lnTo>
                  <a:lnTo>
                    <a:pt x="118" y="147"/>
                  </a:lnTo>
                  <a:lnTo>
                    <a:pt x="66" y="193"/>
                  </a:lnTo>
                  <a:lnTo>
                    <a:pt x="21" y="218"/>
                  </a:lnTo>
                  <a:lnTo>
                    <a:pt x="46" y="182"/>
                  </a:lnTo>
                  <a:lnTo>
                    <a:pt x="87" y="147"/>
                  </a:lnTo>
                  <a:lnTo>
                    <a:pt x="179" y="95"/>
                  </a:lnTo>
                  <a:lnTo>
                    <a:pt x="230" y="64"/>
                  </a:lnTo>
                  <a:lnTo>
                    <a:pt x="179" y="74"/>
                  </a:lnTo>
                  <a:lnTo>
                    <a:pt x="118" y="116"/>
                  </a:lnTo>
                  <a:lnTo>
                    <a:pt x="66" y="141"/>
                  </a:lnTo>
                  <a:lnTo>
                    <a:pt x="0" y="167"/>
                  </a:lnTo>
                  <a:lnTo>
                    <a:pt x="21" y="136"/>
                  </a:lnTo>
                  <a:lnTo>
                    <a:pt x="51" y="126"/>
                  </a:lnTo>
                  <a:lnTo>
                    <a:pt x="102" y="105"/>
                  </a:lnTo>
                  <a:lnTo>
                    <a:pt x="133" y="80"/>
                  </a:lnTo>
                  <a:lnTo>
                    <a:pt x="173" y="53"/>
                  </a:lnTo>
                  <a:lnTo>
                    <a:pt x="255" y="28"/>
                  </a:lnTo>
                  <a:lnTo>
                    <a:pt x="361" y="0"/>
                  </a:lnTo>
                  <a:close/>
                </a:path>
              </a:pathLst>
            </a:custGeom>
            <a:solidFill>
              <a:srgbClr val="C987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5" name="Freeform 166"/>
            <p:cNvSpPr>
              <a:spLocks/>
            </p:cNvSpPr>
            <p:nvPr/>
          </p:nvSpPr>
          <p:spPr bwMode="auto">
            <a:xfrm>
              <a:off x="7394575" y="3503613"/>
              <a:ext cx="168275" cy="96838"/>
            </a:xfrm>
            <a:custGeom>
              <a:avLst/>
              <a:gdLst>
                <a:gd name="T0" fmla="*/ 138 w 212"/>
                <a:gd name="T1" fmla="*/ 13 h 122"/>
                <a:gd name="T2" fmla="*/ 112 w 212"/>
                <a:gd name="T3" fmla="*/ 7 h 122"/>
                <a:gd name="T4" fmla="*/ 98 w 212"/>
                <a:gd name="T5" fmla="*/ 5 h 122"/>
                <a:gd name="T6" fmla="*/ 83 w 212"/>
                <a:gd name="T7" fmla="*/ 2 h 122"/>
                <a:gd name="T8" fmla="*/ 67 w 212"/>
                <a:gd name="T9" fmla="*/ 1 h 122"/>
                <a:gd name="T10" fmla="*/ 52 w 212"/>
                <a:gd name="T11" fmla="*/ 0 h 122"/>
                <a:gd name="T12" fmla="*/ 37 w 212"/>
                <a:gd name="T13" fmla="*/ 2 h 122"/>
                <a:gd name="T14" fmla="*/ 23 w 212"/>
                <a:gd name="T15" fmla="*/ 6 h 122"/>
                <a:gd name="T16" fmla="*/ 10 w 212"/>
                <a:gd name="T17" fmla="*/ 12 h 122"/>
                <a:gd name="T18" fmla="*/ 0 w 212"/>
                <a:gd name="T19" fmla="*/ 22 h 122"/>
                <a:gd name="T20" fmla="*/ 16 w 212"/>
                <a:gd name="T21" fmla="*/ 20 h 122"/>
                <a:gd name="T22" fmla="*/ 30 w 212"/>
                <a:gd name="T23" fmla="*/ 17 h 122"/>
                <a:gd name="T24" fmla="*/ 43 w 212"/>
                <a:gd name="T25" fmla="*/ 15 h 122"/>
                <a:gd name="T26" fmla="*/ 54 w 212"/>
                <a:gd name="T27" fmla="*/ 15 h 122"/>
                <a:gd name="T28" fmla="*/ 63 w 212"/>
                <a:gd name="T29" fmla="*/ 17 h 122"/>
                <a:gd name="T30" fmla="*/ 71 w 212"/>
                <a:gd name="T31" fmla="*/ 23 h 122"/>
                <a:gd name="T32" fmla="*/ 78 w 212"/>
                <a:gd name="T33" fmla="*/ 35 h 122"/>
                <a:gd name="T34" fmla="*/ 83 w 212"/>
                <a:gd name="T35" fmla="*/ 51 h 122"/>
                <a:gd name="T36" fmla="*/ 80 w 212"/>
                <a:gd name="T37" fmla="*/ 66 h 122"/>
                <a:gd name="T38" fmla="*/ 97 w 212"/>
                <a:gd name="T39" fmla="*/ 67 h 122"/>
                <a:gd name="T40" fmla="*/ 128 w 212"/>
                <a:gd name="T41" fmla="*/ 72 h 122"/>
                <a:gd name="T42" fmla="*/ 184 w 212"/>
                <a:gd name="T43" fmla="*/ 104 h 122"/>
                <a:gd name="T44" fmla="*/ 146 w 212"/>
                <a:gd name="T45" fmla="*/ 92 h 122"/>
                <a:gd name="T46" fmla="*/ 191 w 212"/>
                <a:gd name="T47" fmla="*/ 117 h 122"/>
                <a:gd name="T48" fmla="*/ 209 w 212"/>
                <a:gd name="T49" fmla="*/ 122 h 122"/>
                <a:gd name="T50" fmla="*/ 189 w 212"/>
                <a:gd name="T51" fmla="*/ 95 h 122"/>
                <a:gd name="T52" fmla="*/ 144 w 212"/>
                <a:gd name="T53" fmla="*/ 66 h 122"/>
                <a:gd name="T54" fmla="*/ 101 w 212"/>
                <a:gd name="T55" fmla="*/ 51 h 122"/>
                <a:gd name="T56" fmla="*/ 100 w 212"/>
                <a:gd name="T57" fmla="*/ 35 h 122"/>
                <a:gd name="T58" fmla="*/ 119 w 212"/>
                <a:gd name="T59" fmla="*/ 36 h 122"/>
                <a:gd name="T60" fmla="*/ 149 w 212"/>
                <a:gd name="T61" fmla="*/ 59 h 122"/>
                <a:gd name="T62" fmla="*/ 180 w 212"/>
                <a:gd name="T63" fmla="*/ 80 h 122"/>
                <a:gd name="T64" fmla="*/ 164 w 212"/>
                <a:gd name="T65" fmla="*/ 58 h 122"/>
                <a:gd name="T66" fmla="*/ 142 w 212"/>
                <a:gd name="T67" fmla="*/ 38 h 122"/>
                <a:gd name="T68" fmla="*/ 107 w 212"/>
                <a:gd name="T69" fmla="*/ 16 h 122"/>
                <a:gd name="T70" fmla="*/ 141 w 212"/>
                <a:gd name="T71" fmla="*/ 24 h 122"/>
                <a:gd name="T72" fmla="*/ 164 w 212"/>
                <a:gd name="T73" fmla="*/ 34 h 122"/>
                <a:gd name="T74" fmla="*/ 212 w 212"/>
                <a:gd name="T75" fmla="*/ 62 h 122"/>
                <a:gd name="T76" fmla="*/ 194 w 212"/>
                <a:gd name="T77" fmla="*/ 38 h 122"/>
                <a:gd name="T78" fmla="*/ 161 w 212"/>
                <a:gd name="T79" fmla="*/ 20 h 122"/>
                <a:gd name="T80" fmla="*/ 138 w 212"/>
                <a:gd name="T81" fmla="*/ 13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12" h="122">
                  <a:moveTo>
                    <a:pt x="138" y="13"/>
                  </a:moveTo>
                  <a:lnTo>
                    <a:pt x="112" y="7"/>
                  </a:lnTo>
                  <a:lnTo>
                    <a:pt x="98" y="5"/>
                  </a:lnTo>
                  <a:lnTo>
                    <a:pt x="83" y="2"/>
                  </a:lnTo>
                  <a:lnTo>
                    <a:pt x="67" y="1"/>
                  </a:lnTo>
                  <a:lnTo>
                    <a:pt x="52" y="0"/>
                  </a:lnTo>
                  <a:lnTo>
                    <a:pt x="37" y="2"/>
                  </a:lnTo>
                  <a:lnTo>
                    <a:pt x="23" y="6"/>
                  </a:lnTo>
                  <a:lnTo>
                    <a:pt x="10" y="12"/>
                  </a:lnTo>
                  <a:lnTo>
                    <a:pt x="0" y="22"/>
                  </a:lnTo>
                  <a:lnTo>
                    <a:pt x="16" y="20"/>
                  </a:lnTo>
                  <a:lnTo>
                    <a:pt x="30" y="17"/>
                  </a:lnTo>
                  <a:lnTo>
                    <a:pt x="43" y="15"/>
                  </a:lnTo>
                  <a:lnTo>
                    <a:pt x="54" y="15"/>
                  </a:lnTo>
                  <a:lnTo>
                    <a:pt x="63" y="17"/>
                  </a:lnTo>
                  <a:lnTo>
                    <a:pt x="71" y="23"/>
                  </a:lnTo>
                  <a:lnTo>
                    <a:pt x="78" y="35"/>
                  </a:lnTo>
                  <a:lnTo>
                    <a:pt x="83" y="51"/>
                  </a:lnTo>
                  <a:lnTo>
                    <a:pt x="80" y="66"/>
                  </a:lnTo>
                  <a:lnTo>
                    <a:pt x="97" y="67"/>
                  </a:lnTo>
                  <a:lnTo>
                    <a:pt x="128" y="72"/>
                  </a:lnTo>
                  <a:lnTo>
                    <a:pt x="184" y="104"/>
                  </a:lnTo>
                  <a:lnTo>
                    <a:pt x="146" y="92"/>
                  </a:lnTo>
                  <a:lnTo>
                    <a:pt x="191" y="117"/>
                  </a:lnTo>
                  <a:lnTo>
                    <a:pt x="209" y="122"/>
                  </a:lnTo>
                  <a:lnTo>
                    <a:pt x="189" y="95"/>
                  </a:lnTo>
                  <a:lnTo>
                    <a:pt x="144" y="66"/>
                  </a:lnTo>
                  <a:lnTo>
                    <a:pt x="101" y="51"/>
                  </a:lnTo>
                  <a:lnTo>
                    <a:pt x="100" y="35"/>
                  </a:lnTo>
                  <a:lnTo>
                    <a:pt x="119" y="36"/>
                  </a:lnTo>
                  <a:lnTo>
                    <a:pt x="149" y="59"/>
                  </a:lnTo>
                  <a:lnTo>
                    <a:pt x="180" y="80"/>
                  </a:lnTo>
                  <a:lnTo>
                    <a:pt x="164" y="58"/>
                  </a:lnTo>
                  <a:lnTo>
                    <a:pt x="142" y="38"/>
                  </a:lnTo>
                  <a:lnTo>
                    <a:pt x="107" y="16"/>
                  </a:lnTo>
                  <a:lnTo>
                    <a:pt x="141" y="24"/>
                  </a:lnTo>
                  <a:lnTo>
                    <a:pt x="164" y="34"/>
                  </a:lnTo>
                  <a:lnTo>
                    <a:pt x="212" y="62"/>
                  </a:lnTo>
                  <a:lnTo>
                    <a:pt x="194" y="38"/>
                  </a:lnTo>
                  <a:lnTo>
                    <a:pt x="161" y="20"/>
                  </a:lnTo>
                  <a:lnTo>
                    <a:pt x="138" y="13"/>
                  </a:lnTo>
                  <a:close/>
                </a:path>
              </a:pathLst>
            </a:custGeom>
            <a:solidFill>
              <a:srgbClr val="F251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6" name="Freeform 167"/>
            <p:cNvSpPr>
              <a:spLocks/>
            </p:cNvSpPr>
            <p:nvPr/>
          </p:nvSpPr>
          <p:spPr bwMode="auto">
            <a:xfrm>
              <a:off x="7464425" y="3584576"/>
              <a:ext cx="107950" cy="179388"/>
            </a:xfrm>
            <a:custGeom>
              <a:avLst/>
              <a:gdLst>
                <a:gd name="T0" fmla="*/ 10 w 136"/>
                <a:gd name="T1" fmla="*/ 0 h 227"/>
                <a:gd name="T2" fmla="*/ 47 w 136"/>
                <a:gd name="T3" fmla="*/ 30 h 227"/>
                <a:gd name="T4" fmla="*/ 91 w 136"/>
                <a:gd name="T5" fmla="*/ 81 h 227"/>
                <a:gd name="T6" fmla="*/ 136 w 136"/>
                <a:gd name="T7" fmla="*/ 145 h 227"/>
                <a:gd name="T8" fmla="*/ 114 w 136"/>
                <a:gd name="T9" fmla="*/ 123 h 227"/>
                <a:gd name="T10" fmla="*/ 72 w 136"/>
                <a:gd name="T11" fmla="*/ 81 h 227"/>
                <a:gd name="T12" fmla="*/ 91 w 136"/>
                <a:gd name="T13" fmla="*/ 123 h 227"/>
                <a:gd name="T14" fmla="*/ 114 w 136"/>
                <a:gd name="T15" fmla="*/ 153 h 227"/>
                <a:gd name="T16" fmla="*/ 131 w 136"/>
                <a:gd name="T17" fmla="*/ 220 h 227"/>
                <a:gd name="T18" fmla="*/ 102 w 136"/>
                <a:gd name="T19" fmla="*/ 167 h 227"/>
                <a:gd name="T20" fmla="*/ 69 w 136"/>
                <a:gd name="T21" fmla="*/ 93 h 227"/>
                <a:gd name="T22" fmla="*/ 43 w 136"/>
                <a:gd name="T23" fmla="*/ 75 h 227"/>
                <a:gd name="T24" fmla="*/ 25 w 136"/>
                <a:gd name="T25" fmla="*/ 78 h 227"/>
                <a:gd name="T26" fmla="*/ 58 w 136"/>
                <a:gd name="T27" fmla="*/ 107 h 227"/>
                <a:gd name="T28" fmla="*/ 77 w 136"/>
                <a:gd name="T29" fmla="*/ 145 h 227"/>
                <a:gd name="T30" fmla="*/ 99 w 136"/>
                <a:gd name="T31" fmla="*/ 227 h 227"/>
                <a:gd name="T32" fmla="*/ 80 w 136"/>
                <a:gd name="T33" fmla="*/ 182 h 227"/>
                <a:gd name="T34" fmla="*/ 55 w 136"/>
                <a:gd name="T35" fmla="*/ 138 h 227"/>
                <a:gd name="T36" fmla="*/ 40 w 136"/>
                <a:gd name="T37" fmla="*/ 190 h 227"/>
                <a:gd name="T38" fmla="*/ 25 w 136"/>
                <a:gd name="T39" fmla="*/ 138 h 227"/>
                <a:gd name="T40" fmla="*/ 18 w 136"/>
                <a:gd name="T41" fmla="*/ 107 h 227"/>
                <a:gd name="T42" fmla="*/ 13 w 136"/>
                <a:gd name="T43" fmla="*/ 156 h 227"/>
                <a:gd name="T44" fmla="*/ 0 w 136"/>
                <a:gd name="T45" fmla="*/ 115 h 227"/>
                <a:gd name="T46" fmla="*/ 0 w 136"/>
                <a:gd name="T47" fmla="*/ 75 h 227"/>
                <a:gd name="T48" fmla="*/ 25 w 136"/>
                <a:gd name="T49" fmla="*/ 45 h 227"/>
                <a:gd name="T50" fmla="*/ 10 w 136"/>
                <a:gd name="T51" fmla="*/ 0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6" h="227">
                  <a:moveTo>
                    <a:pt x="10" y="0"/>
                  </a:moveTo>
                  <a:lnTo>
                    <a:pt x="47" y="30"/>
                  </a:lnTo>
                  <a:lnTo>
                    <a:pt x="91" y="81"/>
                  </a:lnTo>
                  <a:lnTo>
                    <a:pt x="136" y="145"/>
                  </a:lnTo>
                  <a:lnTo>
                    <a:pt x="114" y="123"/>
                  </a:lnTo>
                  <a:lnTo>
                    <a:pt x="72" y="81"/>
                  </a:lnTo>
                  <a:lnTo>
                    <a:pt x="91" y="123"/>
                  </a:lnTo>
                  <a:lnTo>
                    <a:pt x="114" y="153"/>
                  </a:lnTo>
                  <a:lnTo>
                    <a:pt x="131" y="220"/>
                  </a:lnTo>
                  <a:lnTo>
                    <a:pt x="102" y="167"/>
                  </a:lnTo>
                  <a:lnTo>
                    <a:pt x="69" y="93"/>
                  </a:lnTo>
                  <a:lnTo>
                    <a:pt x="43" y="75"/>
                  </a:lnTo>
                  <a:lnTo>
                    <a:pt x="25" y="78"/>
                  </a:lnTo>
                  <a:lnTo>
                    <a:pt x="58" y="107"/>
                  </a:lnTo>
                  <a:lnTo>
                    <a:pt x="77" y="145"/>
                  </a:lnTo>
                  <a:lnTo>
                    <a:pt x="99" y="227"/>
                  </a:lnTo>
                  <a:lnTo>
                    <a:pt x="80" y="182"/>
                  </a:lnTo>
                  <a:lnTo>
                    <a:pt x="55" y="138"/>
                  </a:lnTo>
                  <a:lnTo>
                    <a:pt x="40" y="190"/>
                  </a:lnTo>
                  <a:lnTo>
                    <a:pt x="25" y="138"/>
                  </a:lnTo>
                  <a:lnTo>
                    <a:pt x="18" y="107"/>
                  </a:lnTo>
                  <a:lnTo>
                    <a:pt x="13" y="156"/>
                  </a:lnTo>
                  <a:lnTo>
                    <a:pt x="0" y="115"/>
                  </a:lnTo>
                  <a:lnTo>
                    <a:pt x="0" y="75"/>
                  </a:lnTo>
                  <a:lnTo>
                    <a:pt x="25" y="45"/>
                  </a:lnTo>
                  <a:lnTo>
                    <a:pt x="10" y="0"/>
                  </a:lnTo>
                  <a:close/>
                </a:path>
              </a:pathLst>
            </a:custGeom>
            <a:solidFill>
              <a:srgbClr val="F251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7" name="Freeform 168"/>
            <p:cNvSpPr>
              <a:spLocks/>
            </p:cNvSpPr>
            <p:nvPr/>
          </p:nvSpPr>
          <p:spPr bwMode="auto">
            <a:xfrm>
              <a:off x="7419975" y="3678238"/>
              <a:ext cx="31750" cy="174625"/>
            </a:xfrm>
            <a:custGeom>
              <a:avLst/>
              <a:gdLst>
                <a:gd name="T0" fmla="*/ 34 w 41"/>
                <a:gd name="T1" fmla="*/ 38 h 220"/>
                <a:gd name="T2" fmla="*/ 34 w 41"/>
                <a:gd name="T3" fmla="*/ 90 h 220"/>
                <a:gd name="T4" fmla="*/ 41 w 41"/>
                <a:gd name="T5" fmla="*/ 220 h 220"/>
                <a:gd name="T6" fmla="*/ 29 w 41"/>
                <a:gd name="T7" fmla="*/ 175 h 220"/>
                <a:gd name="T8" fmla="*/ 15 w 41"/>
                <a:gd name="T9" fmla="*/ 81 h 220"/>
                <a:gd name="T10" fmla="*/ 0 w 41"/>
                <a:gd name="T11" fmla="*/ 129 h 220"/>
                <a:gd name="T12" fmla="*/ 0 w 41"/>
                <a:gd name="T13" fmla="*/ 79 h 220"/>
                <a:gd name="T14" fmla="*/ 22 w 41"/>
                <a:gd name="T15" fmla="*/ 0 h 220"/>
                <a:gd name="T16" fmla="*/ 34 w 41"/>
                <a:gd name="T17" fmla="*/ 3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1" h="220">
                  <a:moveTo>
                    <a:pt x="34" y="38"/>
                  </a:moveTo>
                  <a:lnTo>
                    <a:pt x="34" y="90"/>
                  </a:lnTo>
                  <a:lnTo>
                    <a:pt x="41" y="220"/>
                  </a:lnTo>
                  <a:lnTo>
                    <a:pt x="29" y="175"/>
                  </a:lnTo>
                  <a:lnTo>
                    <a:pt x="15" y="81"/>
                  </a:lnTo>
                  <a:lnTo>
                    <a:pt x="0" y="129"/>
                  </a:lnTo>
                  <a:lnTo>
                    <a:pt x="0" y="79"/>
                  </a:lnTo>
                  <a:lnTo>
                    <a:pt x="22" y="0"/>
                  </a:lnTo>
                  <a:lnTo>
                    <a:pt x="34" y="38"/>
                  </a:lnTo>
                  <a:close/>
                </a:path>
              </a:pathLst>
            </a:custGeom>
            <a:solidFill>
              <a:srgbClr val="F251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8" name="Freeform 169"/>
            <p:cNvSpPr>
              <a:spLocks/>
            </p:cNvSpPr>
            <p:nvPr/>
          </p:nvSpPr>
          <p:spPr bwMode="auto">
            <a:xfrm>
              <a:off x="7566025" y="3560763"/>
              <a:ext cx="117475" cy="209550"/>
            </a:xfrm>
            <a:custGeom>
              <a:avLst/>
              <a:gdLst>
                <a:gd name="T0" fmla="*/ 40 w 147"/>
                <a:gd name="T1" fmla="*/ 7 h 263"/>
                <a:gd name="T2" fmla="*/ 80 w 147"/>
                <a:gd name="T3" fmla="*/ 55 h 263"/>
                <a:gd name="T4" fmla="*/ 110 w 147"/>
                <a:gd name="T5" fmla="*/ 104 h 263"/>
                <a:gd name="T6" fmla="*/ 140 w 147"/>
                <a:gd name="T7" fmla="*/ 162 h 263"/>
                <a:gd name="T8" fmla="*/ 110 w 147"/>
                <a:gd name="T9" fmla="*/ 132 h 263"/>
                <a:gd name="T10" fmla="*/ 80 w 147"/>
                <a:gd name="T11" fmla="*/ 92 h 263"/>
                <a:gd name="T12" fmla="*/ 103 w 147"/>
                <a:gd name="T13" fmla="*/ 152 h 263"/>
                <a:gd name="T14" fmla="*/ 132 w 147"/>
                <a:gd name="T15" fmla="*/ 204 h 263"/>
                <a:gd name="T16" fmla="*/ 147 w 147"/>
                <a:gd name="T17" fmla="*/ 263 h 263"/>
                <a:gd name="T18" fmla="*/ 117 w 147"/>
                <a:gd name="T19" fmla="*/ 219 h 263"/>
                <a:gd name="T20" fmla="*/ 99 w 147"/>
                <a:gd name="T21" fmla="*/ 155 h 263"/>
                <a:gd name="T22" fmla="*/ 63 w 147"/>
                <a:gd name="T23" fmla="*/ 84 h 263"/>
                <a:gd name="T24" fmla="*/ 33 w 147"/>
                <a:gd name="T25" fmla="*/ 40 h 263"/>
                <a:gd name="T26" fmla="*/ 0 w 147"/>
                <a:gd name="T27" fmla="*/ 0 h 263"/>
                <a:gd name="T28" fmla="*/ 40 w 147"/>
                <a:gd name="T29" fmla="*/ 7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7" h="263">
                  <a:moveTo>
                    <a:pt x="40" y="7"/>
                  </a:moveTo>
                  <a:lnTo>
                    <a:pt x="80" y="55"/>
                  </a:lnTo>
                  <a:lnTo>
                    <a:pt x="110" y="104"/>
                  </a:lnTo>
                  <a:lnTo>
                    <a:pt x="140" y="162"/>
                  </a:lnTo>
                  <a:lnTo>
                    <a:pt x="110" y="132"/>
                  </a:lnTo>
                  <a:lnTo>
                    <a:pt x="80" y="92"/>
                  </a:lnTo>
                  <a:lnTo>
                    <a:pt x="103" y="152"/>
                  </a:lnTo>
                  <a:lnTo>
                    <a:pt x="132" y="204"/>
                  </a:lnTo>
                  <a:lnTo>
                    <a:pt x="147" y="263"/>
                  </a:lnTo>
                  <a:lnTo>
                    <a:pt x="117" y="219"/>
                  </a:lnTo>
                  <a:lnTo>
                    <a:pt x="99" y="155"/>
                  </a:lnTo>
                  <a:lnTo>
                    <a:pt x="63" y="84"/>
                  </a:lnTo>
                  <a:lnTo>
                    <a:pt x="33" y="40"/>
                  </a:lnTo>
                  <a:lnTo>
                    <a:pt x="0" y="0"/>
                  </a:lnTo>
                  <a:lnTo>
                    <a:pt x="40" y="7"/>
                  </a:lnTo>
                  <a:close/>
                </a:path>
              </a:pathLst>
            </a:custGeom>
            <a:solidFill>
              <a:srgbClr val="F251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9" name="Freeform 170"/>
            <p:cNvSpPr>
              <a:spLocks/>
            </p:cNvSpPr>
            <p:nvPr/>
          </p:nvSpPr>
          <p:spPr bwMode="auto">
            <a:xfrm>
              <a:off x="7504113" y="3759201"/>
              <a:ext cx="85725" cy="241300"/>
            </a:xfrm>
            <a:custGeom>
              <a:avLst/>
              <a:gdLst>
                <a:gd name="T0" fmla="*/ 59 w 108"/>
                <a:gd name="T1" fmla="*/ 37 h 304"/>
                <a:gd name="T2" fmla="*/ 99 w 108"/>
                <a:gd name="T3" fmla="*/ 125 h 304"/>
                <a:gd name="T4" fmla="*/ 108 w 108"/>
                <a:gd name="T5" fmla="*/ 214 h 304"/>
                <a:gd name="T6" fmla="*/ 108 w 108"/>
                <a:gd name="T7" fmla="*/ 267 h 304"/>
                <a:gd name="T8" fmla="*/ 93 w 108"/>
                <a:gd name="T9" fmla="*/ 304 h 304"/>
                <a:gd name="T10" fmla="*/ 93 w 108"/>
                <a:gd name="T11" fmla="*/ 241 h 304"/>
                <a:gd name="T12" fmla="*/ 89 w 108"/>
                <a:gd name="T13" fmla="*/ 155 h 304"/>
                <a:gd name="T14" fmla="*/ 81 w 108"/>
                <a:gd name="T15" fmla="*/ 229 h 304"/>
                <a:gd name="T16" fmla="*/ 74 w 108"/>
                <a:gd name="T17" fmla="*/ 185 h 304"/>
                <a:gd name="T18" fmla="*/ 64 w 108"/>
                <a:gd name="T19" fmla="*/ 137 h 304"/>
                <a:gd name="T20" fmla="*/ 27 w 108"/>
                <a:gd name="T21" fmla="*/ 100 h 304"/>
                <a:gd name="T22" fmla="*/ 27 w 108"/>
                <a:gd name="T23" fmla="*/ 155 h 304"/>
                <a:gd name="T24" fmla="*/ 22 w 108"/>
                <a:gd name="T25" fmla="*/ 252 h 304"/>
                <a:gd name="T26" fmla="*/ 0 w 108"/>
                <a:gd name="T27" fmla="*/ 289 h 304"/>
                <a:gd name="T28" fmla="*/ 8 w 108"/>
                <a:gd name="T29" fmla="*/ 147 h 304"/>
                <a:gd name="T30" fmla="*/ 8 w 108"/>
                <a:gd name="T31" fmla="*/ 88 h 304"/>
                <a:gd name="T32" fmla="*/ 5 w 108"/>
                <a:gd name="T33" fmla="*/ 22 h 304"/>
                <a:gd name="T34" fmla="*/ 22 w 108"/>
                <a:gd name="T35" fmla="*/ 55 h 304"/>
                <a:gd name="T36" fmla="*/ 64 w 108"/>
                <a:gd name="T37" fmla="*/ 100 h 304"/>
                <a:gd name="T38" fmla="*/ 52 w 108"/>
                <a:gd name="T39" fmla="*/ 59 h 304"/>
                <a:gd name="T40" fmla="*/ 37 w 108"/>
                <a:gd name="T41" fmla="*/ 0 h 304"/>
                <a:gd name="T42" fmla="*/ 59 w 108"/>
                <a:gd name="T43" fmla="*/ 37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8" h="304">
                  <a:moveTo>
                    <a:pt x="59" y="37"/>
                  </a:moveTo>
                  <a:lnTo>
                    <a:pt x="99" y="125"/>
                  </a:lnTo>
                  <a:lnTo>
                    <a:pt x="108" y="214"/>
                  </a:lnTo>
                  <a:lnTo>
                    <a:pt x="108" y="267"/>
                  </a:lnTo>
                  <a:lnTo>
                    <a:pt x="93" y="304"/>
                  </a:lnTo>
                  <a:lnTo>
                    <a:pt x="93" y="241"/>
                  </a:lnTo>
                  <a:lnTo>
                    <a:pt x="89" y="155"/>
                  </a:lnTo>
                  <a:lnTo>
                    <a:pt x="81" y="229"/>
                  </a:lnTo>
                  <a:lnTo>
                    <a:pt x="74" y="185"/>
                  </a:lnTo>
                  <a:lnTo>
                    <a:pt x="64" y="137"/>
                  </a:lnTo>
                  <a:lnTo>
                    <a:pt x="27" y="100"/>
                  </a:lnTo>
                  <a:lnTo>
                    <a:pt x="27" y="155"/>
                  </a:lnTo>
                  <a:lnTo>
                    <a:pt x="22" y="252"/>
                  </a:lnTo>
                  <a:lnTo>
                    <a:pt x="0" y="289"/>
                  </a:lnTo>
                  <a:lnTo>
                    <a:pt x="8" y="147"/>
                  </a:lnTo>
                  <a:lnTo>
                    <a:pt x="8" y="88"/>
                  </a:lnTo>
                  <a:lnTo>
                    <a:pt x="5" y="22"/>
                  </a:lnTo>
                  <a:lnTo>
                    <a:pt x="22" y="55"/>
                  </a:lnTo>
                  <a:lnTo>
                    <a:pt x="64" y="100"/>
                  </a:lnTo>
                  <a:lnTo>
                    <a:pt x="52" y="59"/>
                  </a:lnTo>
                  <a:lnTo>
                    <a:pt x="37" y="0"/>
                  </a:lnTo>
                  <a:lnTo>
                    <a:pt x="59" y="37"/>
                  </a:lnTo>
                  <a:close/>
                </a:path>
              </a:pathLst>
            </a:custGeom>
            <a:solidFill>
              <a:srgbClr val="F251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0" name="Freeform 171"/>
            <p:cNvSpPr>
              <a:spLocks/>
            </p:cNvSpPr>
            <p:nvPr/>
          </p:nvSpPr>
          <p:spPr bwMode="auto">
            <a:xfrm>
              <a:off x="7612063" y="3829051"/>
              <a:ext cx="212725" cy="207963"/>
            </a:xfrm>
            <a:custGeom>
              <a:avLst/>
              <a:gdLst>
                <a:gd name="T0" fmla="*/ 143 w 269"/>
                <a:gd name="T1" fmla="*/ 0 h 262"/>
                <a:gd name="T2" fmla="*/ 164 w 269"/>
                <a:gd name="T3" fmla="*/ 42 h 262"/>
                <a:gd name="T4" fmla="*/ 184 w 269"/>
                <a:gd name="T5" fmla="*/ 63 h 262"/>
                <a:gd name="T6" fmla="*/ 201 w 269"/>
                <a:gd name="T7" fmla="*/ 91 h 262"/>
                <a:gd name="T8" fmla="*/ 189 w 269"/>
                <a:gd name="T9" fmla="*/ 59 h 262"/>
                <a:gd name="T10" fmla="*/ 189 w 269"/>
                <a:gd name="T11" fmla="*/ 30 h 262"/>
                <a:gd name="T12" fmla="*/ 214 w 269"/>
                <a:gd name="T13" fmla="*/ 71 h 262"/>
                <a:gd name="T14" fmla="*/ 225 w 269"/>
                <a:gd name="T15" fmla="*/ 121 h 262"/>
                <a:gd name="T16" fmla="*/ 242 w 269"/>
                <a:gd name="T17" fmla="*/ 142 h 262"/>
                <a:gd name="T18" fmla="*/ 269 w 269"/>
                <a:gd name="T19" fmla="*/ 159 h 262"/>
                <a:gd name="T20" fmla="*/ 219 w 269"/>
                <a:gd name="T21" fmla="*/ 156 h 262"/>
                <a:gd name="T22" fmla="*/ 204 w 269"/>
                <a:gd name="T23" fmla="*/ 130 h 262"/>
                <a:gd name="T24" fmla="*/ 184 w 269"/>
                <a:gd name="T25" fmla="*/ 95 h 262"/>
                <a:gd name="T26" fmla="*/ 193 w 269"/>
                <a:gd name="T27" fmla="*/ 130 h 262"/>
                <a:gd name="T28" fmla="*/ 204 w 269"/>
                <a:gd name="T29" fmla="*/ 159 h 262"/>
                <a:gd name="T30" fmla="*/ 233 w 269"/>
                <a:gd name="T31" fmla="*/ 180 h 262"/>
                <a:gd name="T32" fmla="*/ 199 w 269"/>
                <a:gd name="T33" fmla="*/ 183 h 262"/>
                <a:gd name="T34" fmla="*/ 176 w 269"/>
                <a:gd name="T35" fmla="*/ 154 h 262"/>
                <a:gd name="T36" fmla="*/ 176 w 269"/>
                <a:gd name="T37" fmla="*/ 130 h 262"/>
                <a:gd name="T38" fmla="*/ 170 w 269"/>
                <a:gd name="T39" fmla="*/ 168 h 262"/>
                <a:gd name="T40" fmla="*/ 181 w 269"/>
                <a:gd name="T41" fmla="*/ 197 h 262"/>
                <a:gd name="T42" fmla="*/ 208 w 269"/>
                <a:gd name="T43" fmla="*/ 209 h 262"/>
                <a:gd name="T44" fmla="*/ 233 w 269"/>
                <a:gd name="T45" fmla="*/ 209 h 262"/>
                <a:gd name="T46" fmla="*/ 265 w 269"/>
                <a:gd name="T47" fmla="*/ 224 h 262"/>
                <a:gd name="T48" fmla="*/ 222 w 269"/>
                <a:gd name="T49" fmla="*/ 224 h 262"/>
                <a:gd name="T50" fmla="*/ 181 w 269"/>
                <a:gd name="T51" fmla="*/ 224 h 262"/>
                <a:gd name="T52" fmla="*/ 158 w 269"/>
                <a:gd name="T53" fmla="*/ 201 h 262"/>
                <a:gd name="T54" fmla="*/ 120 w 269"/>
                <a:gd name="T55" fmla="*/ 183 h 262"/>
                <a:gd name="T56" fmla="*/ 138 w 269"/>
                <a:gd name="T57" fmla="*/ 209 h 262"/>
                <a:gd name="T58" fmla="*/ 149 w 269"/>
                <a:gd name="T59" fmla="*/ 226 h 262"/>
                <a:gd name="T60" fmla="*/ 123 w 269"/>
                <a:gd name="T61" fmla="*/ 221 h 262"/>
                <a:gd name="T62" fmla="*/ 105 w 269"/>
                <a:gd name="T63" fmla="*/ 207 h 262"/>
                <a:gd name="T64" fmla="*/ 79 w 269"/>
                <a:gd name="T65" fmla="*/ 201 h 262"/>
                <a:gd name="T66" fmla="*/ 56 w 269"/>
                <a:gd name="T67" fmla="*/ 183 h 262"/>
                <a:gd name="T68" fmla="*/ 65 w 269"/>
                <a:gd name="T69" fmla="*/ 212 h 262"/>
                <a:gd name="T70" fmla="*/ 97 w 269"/>
                <a:gd name="T71" fmla="*/ 230 h 262"/>
                <a:gd name="T72" fmla="*/ 111 w 269"/>
                <a:gd name="T73" fmla="*/ 247 h 262"/>
                <a:gd name="T74" fmla="*/ 79 w 269"/>
                <a:gd name="T75" fmla="*/ 247 h 262"/>
                <a:gd name="T76" fmla="*/ 44 w 269"/>
                <a:gd name="T77" fmla="*/ 224 h 262"/>
                <a:gd name="T78" fmla="*/ 27 w 269"/>
                <a:gd name="T79" fmla="*/ 201 h 262"/>
                <a:gd name="T80" fmla="*/ 56 w 269"/>
                <a:gd name="T81" fmla="*/ 262 h 262"/>
                <a:gd name="T82" fmla="*/ 30 w 269"/>
                <a:gd name="T83" fmla="*/ 247 h 262"/>
                <a:gd name="T84" fmla="*/ 6 w 269"/>
                <a:gd name="T85" fmla="*/ 224 h 262"/>
                <a:gd name="T86" fmla="*/ 0 w 269"/>
                <a:gd name="T87" fmla="*/ 188 h 262"/>
                <a:gd name="T88" fmla="*/ 0 w 269"/>
                <a:gd name="T89" fmla="*/ 165 h 262"/>
                <a:gd name="T90" fmla="*/ 30 w 269"/>
                <a:gd name="T91" fmla="*/ 186 h 262"/>
                <a:gd name="T92" fmla="*/ 53 w 269"/>
                <a:gd name="T93" fmla="*/ 212 h 262"/>
                <a:gd name="T94" fmla="*/ 53 w 269"/>
                <a:gd name="T95" fmla="*/ 165 h 262"/>
                <a:gd name="T96" fmla="*/ 53 w 269"/>
                <a:gd name="T97" fmla="*/ 130 h 262"/>
                <a:gd name="T98" fmla="*/ 82 w 269"/>
                <a:gd name="T99" fmla="*/ 171 h 262"/>
                <a:gd name="T100" fmla="*/ 76 w 269"/>
                <a:gd name="T101" fmla="*/ 144 h 262"/>
                <a:gd name="T102" fmla="*/ 67 w 269"/>
                <a:gd name="T103" fmla="*/ 106 h 262"/>
                <a:gd name="T104" fmla="*/ 91 w 269"/>
                <a:gd name="T105" fmla="*/ 133 h 262"/>
                <a:gd name="T106" fmla="*/ 123 w 269"/>
                <a:gd name="T107" fmla="*/ 150 h 262"/>
                <a:gd name="T108" fmla="*/ 114 w 269"/>
                <a:gd name="T109" fmla="*/ 116 h 262"/>
                <a:gd name="T110" fmla="*/ 153 w 269"/>
                <a:gd name="T111" fmla="*/ 133 h 262"/>
                <a:gd name="T112" fmla="*/ 164 w 269"/>
                <a:gd name="T113" fmla="*/ 86 h 262"/>
                <a:gd name="T114" fmla="*/ 153 w 269"/>
                <a:gd name="T115" fmla="*/ 48 h 262"/>
                <a:gd name="T116" fmla="*/ 143 w 269"/>
                <a:gd name="T117"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9" h="262">
                  <a:moveTo>
                    <a:pt x="143" y="0"/>
                  </a:moveTo>
                  <a:lnTo>
                    <a:pt x="164" y="42"/>
                  </a:lnTo>
                  <a:lnTo>
                    <a:pt x="184" y="63"/>
                  </a:lnTo>
                  <a:lnTo>
                    <a:pt x="201" y="91"/>
                  </a:lnTo>
                  <a:lnTo>
                    <a:pt x="189" y="59"/>
                  </a:lnTo>
                  <a:lnTo>
                    <a:pt x="189" y="30"/>
                  </a:lnTo>
                  <a:lnTo>
                    <a:pt x="214" y="71"/>
                  </a:lnTo>
                  <a:lnTo>
                    <a:pt x="225" y="121"/>
                  </a:lnTo>
                  <a:lnTo>
                    <a:pt x="242" y="142"/>
                  </a:lnTo>
                  <a:lnTo>
                    <a:pt x="269" y="159"/>
                  </a:lnTo>
                  <a:lnTo>
                    <a:pt x="219" y="156"/>
                  </a:lnTo>
                  <a:lnTo>
                    <a:pt x="204" y="130"/>
                  </a:lnTo>
                  <a:lnTo>
                    <a:pt x="184" y="95"/>
                  </a:lnTo>
                  <a:lnTo>
                    <a:pt x="193" y="130"/>
                  </a:lnTo>
                  <a:lnTo>
                    <a:pt x="204" y="159"/>
                  </a:lnTo>
                  <a:lnTo>
                    <a:pt x="233" y="180"/>
                  </a:lnTo>
                  <a:lnTo>
                    <a:pt x="199" y="183"/>
                  </a:lnTo>
                  <a:lnTo>
                    <a:pt x="176" y="154"/>
                  </a:lnTo>
                  <a:lnTo>
                    <a:pt x="176" y="130"/>
                  </a:lnTo>
                  <a:lnTo>
                    <a:pt x="170" y="168"/>
                  </a:lnTo>
                  <a:lnTo>
                    <a:pt x="181" y="197"/>
                  </a:lnTo>
                  <a:lnTo>
                    <a:pt x="208" y="209"/>
                  </a:lnTo>
                  <a:lnTo>
                    <a:pt x="233" y="209"/>
                  </a:lnTo>
                  <a:lnTo>
                    <a:pt x="265" y="224"/>
                  </a:lnTo>
                  <a:lnTo>
                    <a:pt x="222" y="224"/>
                  </a:lnTo>
                  <a:lnTo>
                    <a:pt x="181" y="224"/>
                  </a:lnTo>
                  <a:lnTo>
                    <a:pt x="158" y="201"/>
                  </a:lnTo>
                  <a:lnTo>
                    <a:pt x="120" y="183"/>
                  </a:lnTo>
                  <a:lnTo>
                    <a:pt x="138" y="209"/>
                  </a:lnTo>
                  <a:lnTo>
                    <a:pt x="149" y="226"/>
                  </a:lnTo>
                  <a:lnTo>
                    <a:pt x="123" y="221"/>
                  </a:lnTo>
                  <a:lnTo>
                    <a:pt x="105" y="207"/>
                  </a:lnTo>
                  <a:lnTo>
                    <a:pt x="79" y="201"/>
                  </a:lnTo>
                  <a:lnTo>
                    <a:pt x="56" y="183"/>
                  </a:lnTo>
                  <a:lnTo>
                    <a:pt x="65" y="212"/>
                  </a:lnTo>
                  <a:lnTo>
                    <a:pt x="97" y="230"/>
                  </a:lnTo>
                  <a:lnTo>
                    <a:pt x="111" y="247"/>
                  </a:lnTo>
                  <a:lnTo>
                    <a:pt x="79" y="247"/>
                  </a:lnTo>
                  <a:lnTo>
                    <a:pt x="44" y="224"/>
                  </a:lnTo>
                  <a:lnTo>
                    <a:pt x="27" y="201"/>
                  </a:lnTo>
                  <a:lnTo>
                    <a:pt x="56" y="262"/>
                  </a:lnTo>
                  <a:lnTo>
                    <a:pt x="30" y="247"/>
                  </a:lnTo>
                  <a:lnTo>
                    <a:pt x="6" y="224"/>
                  </a:lnTo>
                  <a:lnTo>
                    <a:pt x="0" y="188"/>
                  </a:lnTo>
                  <a:lnTo>
                    <a:pt x="0" y="165"/>
                  </a:lnTo>
                  <a:lnTo>
                    <a:pt x="30" y="186"/>
                  </a:lnTo>
                  <a:lnTo>
                    <a:pt x="53" y="212"/>
                  </a:lnTo>
                  <a:lnTo>
                    <a:pt x="53" y="165"/>
                  </a:lnTo>
                  <a:lnTo>
                    <a:pt x="53" y="130"/>
                  </a:lnTo>
                  <a:lnTo>
                    <a:pt x="82" y="171"/>
                  </a:lnTo>
                  <a:lnTo>
                    <a:pt x="76" y="144"/>
                  </a:lnTo>
                  <a:lnTo>
                    <a:pt x="67" y="106"/>
                  </a:lnTo>
                  <a:lnTo>
                    <a:pt x="91" y="133"/>
                  </a:lnTo>
                  <a:lnTo>
                    <a:pt x="123" y="150"/>
                  </a:lnTo>
                  <a:lnTo>
                    <a:pt x="114" y="116"/>
                  </a:lnTo>
                  <a:lnTo>
                    <a:pt x="153" y="133"/>
                  </a:lnTo>
                  <a:lnTo>
                    <a:pt x="164" y="86"/>
                  </a:lnTo>
                  <a:lnTo>
                    <a:pt x="153" y="48"/>
                  </a:lnTo>
                  <a:lnTo>
                    <a:pt x="143" y="0"/>
                  </a:lnTo>
                  <a:close/>
                </a:path>
              </a:pathLst>
            </a:custGeom>
            <a:solidFill>
              <a:srgbClr val="A82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1" name="Freeform 172"/>
            <p:cNvSpPr>
              <a:spLocks/>
            </p:cNvSpPr>
            <p:nvPr/>
          </p:nvSpPr>
          <p:spPr bwMode="auto">
            <a:xfrm>
              <a:off x="7523163" y="4005263"/>
              <a:ext cx="163512" cy="101600"/>
            </a:xfrm>
            <a:custGeom>
              <a:avLst/>
              <a:gdLst>
                <a:gd name="T0" fmla="*/ 93 w 207"/>
                <a:gd name="T1" fmla="*/ 0 h 128"/>
                <a:gd name="T2" fmla="*/ 93 w 207"/>
                <a:gd name="T3" fmla="*/ 31 h 128"/>
                <a:gd name="T4" fmla="*/ 128 w 207"/>
                <a:gd name="T5" fmla="*/ 53 h 128"/>
                <a:gd name="T6" fmla="*/ 172 w 207"/>
                <a:gd name="T7" fmla="*/ 70 h 128"/>
                <a:gd name="T8" fmla="*/ 207 w 207"/>
                <a:gd name="T9" fmla="*/ 92 h 128"/>
                <a:gd name="T10" fmla="*/ 146 w 207"/>
                <a:gd name="T11" fmla="*/ 92 h 128"/>
                <a:gd name="T12" fmla="*/ 80 w 207"/>
                <a:gd name="T13" fmla="*/ 65 h 128"/>
                <a:gd name="T14" fmla="*/ 111 w 207"/>
                <a:gd name="T15" fmla="*/ 115 h 128"/>
                <a:gd name="T16" fmla="*/ 71 w 207"/>
                <a:gd name="T17" fmla="*/ 96 h 128"/>
                <a:gd name="T18" fmla="*/ 36 w 207"/>
                <a:gd name="T19" fmla="*/ 75 h 128"/>
                <a:gd name="T20" fmla="*/ 58 w 207"/>
                <a:gd name="T21" fmla="*/ 110 h 128"/>
                <a:gd name="T22" fmla="*/ 32 w 207"/>
                <a:gd name="T23" fmla="*/ 128 h 128"/>
                <a:gd name="T24" fmla="*/ 0 w 207"/>
                <a:gd name="T25" fmla="*/ 84 h 128"/>
                <a:gd name="T26" fmla="*/ 0 w 207"/>
                <a:gd name="T27" fmla="*/ 22 h 128"/>
                <a:gd name="T28" fmla="*/ 32 w 207"/>
                <a:gd name="T29" fmla="*/ 62 h 128"/>
                <a:gd name="T30" fmla="*/ 58 w 207"/>
                <a:gd name="T31" fmla="*/ 34 h 128"/>
                <a:gd name="T32" fmla="*/ 93 w 207"/>
                <a:gd name="T3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07" h="128">
                  <a:moveTo>
                    <a:pt x="93" y="0"/>
                  </a:moveTo>
                  <a:lnTo>
                    <a:pt x="93" y="31"/>
                  </a:lnTo>
                  <a:lnTo>
                    <a:pt x="128" y="53"/>
                  </a:lnTo>
                  <a:lnTo>
                    <a:pt x="172" y="70"/>
                  </a:lnTo>
                  <a:lnTo>
                    <a:pt x="207" y="92"/>
                  </a:lnTo>
                  <a:lnTo>
                    <a:pt x="146" y="92"/>
                  </a:lnTo>
                  <a:lnTo>
                    <a:pt x="80" y="65"/>
                  </a:lnTo>
                  <a:lnTo>
                    <a:pt x="111" y="115"/>
                  </a:lnTo>
                  <a:lnTo>
                    <a:pt x="71" y="96"/>
                  </a:lnTo>
                  <a:lnTo>
                    <a:pt x="36" y="75"/>
                  </a:lnTo>
                  <a:lnTo>
                    <a:pt x="58" y="110"/>
                  </a:lnTo>
                  <a:lnTo>
                    <a:pt x="32" y="128"/>
                  </a:lnTo>
                  <a:lnTo>
                    <a:pt x="0" y="84"/>
                  </a:lnTo>
                  <a:lnTo>
                    <a:pt x="0" y="22"/>
                  </a:lnTo>
                  <a:lnTo>
                    <a:pt x="32" y="62"/>
                  </a:lnTo>
                  <a:lnTo>
                    <a:pt x="58" y="34"/>
                  </a:lnTo>
                  <a:lnTo>
                    <a:pt x="93" y="0"/>
                  </a:lnTo>
                  <a:close/>
                </a:path>
              </a:pathLst>
            </a:custGeom>
            <a:solidFill>
              <a:srgbClr val="A828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2" name="Freeform 173"/>
            <p:cNvSpPr>
              <a:spLocks/>
            </p:cNvSpPr>
            <p:nvPr/>
          </p:nvSpPr>
          <p:spPr bwMode="auto">
            <a:xfrm>
              <a:off x="7686675" y="3997326"/>
              <a:ext cx="473075" cy="338138"/>
            </a:xfrm>
            <a:custGeom>
              <a:avLst/>
              <a:gdLst>
                <a:gd name="T0" fmla="*/ 145 w 597"/>
                <a:gd name="T1" fmla="*/ 111 h 426"/>
                <a:gd name="T2" fmla="*/ 215 w 597"/>
                <a:gd name="T3" fmla="*/ 262 h 426"/>
                <a:gd name="T4" fmla="*/ 110 w 597"/>
                <a:gd name="T5" fmla="*/ 236 h 426"/>
                <a:gd name="T6" fmla="*/ 189 w 597"/>
                <a:gd name="T7" fmla="*/ 315 h 426"/>
                <a:gd name="T8" fmla="*/ 225 w 597"/>
                <a:gd name="T9" fmla="*/ 293 h 426"/>
                <a:gd name="T10" fmla="*/ 273 w 597"/>
                <a:gd name="T11" fmla="*/ 310 h 426"/>
                <a:gd name="T12" fmla="*/ 206 w 597"/>
                <a:gd name="T13" fmla="*/ 164 h 426"/>
                <a:gd name="T14" fmla="*/ 290 w 597"/>
                <a:gd name="T15" fmla="*/ 271 h 426"/>
                <a:gd name="T16" fmla="*/ 329 w 597"/>
                <a:gd name="T17" fmla="*/ 307 h 426"/>
                <a:gd name="T18" fmla="*/ 259 w 597"/>
                <a:gd name="T19" fmla="*/ 164 h 426"/>
                <a:gd name="T20" fmla="*/ 140 w 597"/>
                <a:gd name="T21" fmla="*/ 75 h 426"/>
                <a:gd name="T22" fmla="*/ 298 w 597"/>
                <a:gd name="T23" fmla="*/ 173 h 426"/>
                <a:gd name="T24" fmla="*/ 395 w 597"/>
                <a:gd name="T25" fmla="*/ 368 h 426"/>
                <a:gd name="T26" fmla="*/ 373 w 597"/>
                <a:gd name="T27" fmla="*/ 262 h 426"/>
                <a:gd name="T28" fmla="*/ 295 w 597"/>
                <a:gd name="T29" fmla="*/ 111 h 426"/>
                <a:gd name="T30" fmla="*/ 409 w 597"/>
                <a:gd name="T31" fmla="*/ 262 h 426"/>
                <a:gd name="T32" fmla="*/ 479 w 597"/>
                <a:gd name="T33" fmla="*/ 418 h 426"/>
                <a:gd name="T34" fmla="*/ 457 w 597"/>
                <a:gd name="T35" fmla="*/ 289 h 426"/>
                <a:gd name="T36" fmla="*/ 382 w 597"/>
                <a:gd name="T37" fmla="*/ 130 h 426"/>
                <a:gd name="T38" fmla="*/ 250 w 597"/>
                <a:gd name="T39" fmla="*/ 44 h 426"/>
                <a:gd name="T40" fmla="*/ 439 w 597"/>
                <a:gd name="T41" fmla="*/ 178 h 426"/>
                <a:gd name="T42" fmla="*/ 523 w 597"/>
                <a:gd name="T43" fmla="*/ 373 h 426"/>
                <a:gd name="T44" fmla="*/ 540 w 597"/>
                <a:gd name="T45" fmla="*/ 365 h 426"/>
                <a:gd name="T46" fmla="*/ 448 w 597"/>
                <a:gd name="T47" fmla="*/ 147 h 426"/>
                <a:gd name="T48" fmla="*/ 356 w 597"/>
                <a:gd name="T49" fmla="*/ 53 h 426"/>
                <a:gd name="T50" fmla="*/ 373 w 597"/>
                <a:gd name="T51" fmla="*/ 32 h 426"/>
                <a:gd name="T52" fmla="*/ 523 w 597"/>
                <a:gd name="T53" fmla="*/ 245 h 426"/>
                <a:gd name="T54" fmla="*/ 597 w 597"/>
                <a:gd name="T55" fmla="*/ 404 h 426"/>
                <a:gd name="T56" fmla="*/ 514 w 597"/>
                <a:gd name="T57" fmla="*/ 183 h 426"/>
                <a:gd name="T58" fmla="*/ 505 w 597"/>
                <a:gd name="T59" fmla="*/ 106 h 426"/>
                <a:gd name="T60" fmla="*/ 404 w 597"/>
                <a:gd name="T61" fmla="*/ 22 h 426"/>
                <a:gd name="T62" fmla="*/ 233 w 597"/>
                <a:gd name="T63" fmla="*/ 0 h 426"/>
                <a:gd name="T64" fmla="*/ 158 w 597"/>
                <a:gd name="T65" fmla="*/ 44 h 426"/>
                <a:gd name="T66" fmla="*/ 0 w 597"/>
                <a:gd name="T67" fmla="*/ 44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97" h="426">
                  <a:moveTo>
                    <a:pt x="48" y="67"/>
                  </a:moveTo>
                  <a:lnTo>
                    <a:pt x="145" y="111"/>
                  </a:lnTo>
                  <a:lnTo>
                    <a:pt x="184" y="191"/>
                  </a:lnTo>
                  <a:lnTo>
                    <a:pt x="215" y="262"/>
                  </a:lnTo>
                  <a:lnTo>
                    <a:pt x="171" y="248"/>
                  </a:lnTo>
                  <a:lnTo>
                    <a:pt x="110" y="236"/>
                  </a:lnTo>
                  <a:lnTo>
                    <a:pt x="158" y="262"/>
                  </a:lnTo>
                  <a:lnTo>
                    <a:pt x="189" y="315"/>
                  </a:lnTo>
                  <a:lnTo>
                    <a:pt x="203" y="279"/>
                  </a:lnTo>
                  <a:lnTo>
                    <a:pt x="225" y="293"/>
                  </a:lnTo>
                  <a:lnTo>
                    <a:pt x="273" y="360"/>
                  </a:lnTo>
                  <a:lnTo>
                    <a:pt x="273" y="310"/>
                  </a:lnTo>
                  <a:lnTo>
                    <a:pt x="242" y="231"/>
                  </a:lnTo>
                  <a:lnTo>
                    <a:pt x="206" y="164"/>
                  </a:lnTo>
                  <a:lnTo>
                    <a:pt x="268" y="226"/>
                  </a:lnTo>
                  <a:lnTo>
                    <a:pt x="290" y="271"/>
                  </a:lnTo>
                  <a:lnTo>
                    <a:pt x="329" y="351"/>
                  </a:lnTo>
                  <a:lnTo>
                    <a:pt x="329" y="307"/>
                  </a:lnTo>
                  <a:lnTo>
                    <a:pt x="295" y="236"/>
                  </a:lnTo>
                  <a:lnTo>
                    <a:pt x="259" y="164"/>
                  </a:lnTo>
                  <a:lnTo>
                    <a:pt x="225" y="138"/>
                  </a:lnTo>
                  <a:lnTo>
                    <a:pt x="140" y="75"/>
                  </a:lnTo>
                  <a:lnTo>
                    <a:pt x="237" y="111"/>
                  </a:lnTo>
                  <a:lnTo>
                    <a:pt x="298" y="173"/>
                  </a:lnTo>
                  <a:lnTo>
                    <a:pt x="361" y="257"/>
                  </a:lnTo>
                  <a:lnTo>
                    <a:pt x="395" y="368"/>
                  </a:lnTo>
                  <a:lnTo>
                    <a:pt x="395" y="329"/>
                  </a:lnTo>
                  <a:lnTo>
                    <a:pt x="373" y="262"/>
                  </a:lnTo>
                  <a:lnTo>
                    <a:pt x="347" y="195"/>
                  </a:lnTo>
                  <a:lnTo>
                    <a:pt x="295" y="111"/>
                  </a:lnTo>
                  <a:lnTo>
                    <a:pt x="369" y="169"/>
                  </a:lnTo>
                  <a:lnTo>
                    <a:pt x="409" y="262"/>
                  </a:lnTo>
                  <a:lnTo>
                    <a:pt x="457" y="351"/>
                  </a:lnTo>
                  <a:lnTo>
                    <a:pt x="479" y="418"/>
                  </a:lnTo>
                  <a:lnTo>
                    <a:pt x="479" y="365"/>
                  </a:lnTo>
                  <a:lnTo>
                    <a:pt x="457" y="289"/>
                  </a:lnTo>
                  <a:lnTo>
                    <a:pt x="417" y="209"/>
                  </a:lnTo>
                  <a:lnTo>
                    <a:pt x="382" y="130"/>
                  </a:lnTo>
                  <a:lnTo>
                    <a:pt x="303" y="75"/>
                  </a:lnTo>
                  <a:lnTo>
                    <a:pt x="250" y="44"/>
                  </a:lnTo>
                  <a:lnTo>
                    <a:pt x="382" y="102"/>
                  </a:lnTo>
                  <a:lnTo>
                    <a:pt x="439" y="178"/>
                  </a:lnTo>
                  <a:lnTo>
                    <a:pt x="487" y="279"/>
                  </a:lnTo>
                  <a:lnTo>
                    <a:pt x="523" y="373"/>
                  </a:lnTo>
                  <a:lnTo>
                    <a:pt x="527" y="426"/>
                  </a:lnTo>
                  <a:lnTo>
                    <a:pt x="540" y="365"/>
                  </a:lnTo>
                  <a:lnTo>
                    <a:pt x="487" y="226"/>
                  </a:lnTo>
                  <a:lnTo>
                    <a:pt x="448" y="147"/>
                  </a:lnTo>
                  <a:lnTo>
                    <a:pt x="412" y="94"/>
                  </a:lnTo>
                  <a:lnTo>
                    <a:pt x="356" y="53"/>
                  </a:lnTo>
                  <a:lnTo>
                    <a:pt x="298" y="27"/>
                  </a:lnTo>
                  <a:lnTo>
                    <a:pt x="373" y="32"/>
                  </a:lnTo>
                  <a:lnTo>
                    <a:pt x="453" y="120"/>
                  </a:lnTo>
                  <a:lnTo>
                    <a:pt x="523" y="245"/>
                  </a:lnTo>
                  <a:lnTo>
                    <a:pt x="571" y="315"/>
                  </a:lnTo>
                  <a:lnTo>
                    <a:pt x="597" y="404"/>
                  </a:lnTo>
                  <a:lnTo>
                    <a:pt x="597" y="337"/>
                  </a:lnTo>
                  <a:lnTo>
                    <a:pt x="514" y="183"/>
                  </a:lnTo>
                  <a:lnTo>
                    <a:pt x="461" y="75"/>
                  </a:lnTo>
                  <a:lnTo>
                    <a:pt x="505" y="106"/>
                  </a:lnTo>
                  <a:lnTo>
                    <a:pt x="461" y="63"/>
                  </a:lnTo>
                  <a:lnTo>
                    <a:pt x="404" y="22"/>
                  </a:lnTo>
                  <a:lnTo>
                    <a:pt x="317" y="0"/>
                  </a:lnTo>
                  <a:lnTo>
                    <a:pt x="233" y="0"/>
                  </a:lnTo>
                  <a:lnTo>
                    <a:pt x="215" y="32"/>
                  </a:lnTo>
                  <a:lnTo>
                    <a:pt x="158" y="44"/>
                  </a:lnTo>
                  <a:lnTo>
                    <a:pt x="101" y="44"/>
                  </a:lnTo>
                  <a:lnTo>
                    <a:pt x="0" y="44"/>
                  </a:lnTo>
                  <a:lnTo>
                    <a:pt x="48" y="67"/>
                  </a:lnTo>
                  <a:close/>
                </a:path>
              </a:pathLst>
            </a:custGeom>
            <a:solidFill>
              <a:srgbClr val="CE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3" name="Freeform 174"/>
            <p:cNvSpPr>
              <a:spLocks/>
            </p:cNvSpPr>
            <p:nvPr/>
          </p:nvSpPr>
          <p:spPr bwMode="auto">
            <a:xfrm>
              <a:off x="7710488" y="3860801"/>
              <a:ext cx="80962" cy="133350"/>
            </a:xfrm>
            <a:custGeom>
              <a:avLst/>
              <a:gdLst>
                <a:gd name="T0" fmla="*/ 83 w 101"/>
                <a:gd name="T1" fmla="*/ 4 h 168"/>
                <a:gd name="T2" fmla="*/ 87 w 101"/>
                <a:gd name="T3" fmla="*/ 43 h 168"/>
                <a:gd name="T4" fmla="*/ 101 w 101"/>
                <a:gd name="T5" fmla="*/ 84 h 168"/>
                <a:gd name="T6" fmla="*/ 66 w 101"/>
                <a:gd name="T7" fmla="*/ 48 h 168"/>
                <a:gd name="T8" fmla="*/ 48 w 101"/>
                <a:gd name="T9" fmla="*/ 84 h 168"/>
                <a:gd name="T10" fmla="*/ 79 w 101"/>
                <a:gd name="T11" fmla="*/ 132 h 168"/>
                <a:gd name="T12" fmla="*/ 39 w 101"/>
                <a:gd name="T13" fmla="*/ 115 h 168"/>
                <a:gd name="T14" fmla="*/ 57 w 101"/>
                <a:gd name="T15" fmla="*/ 168 h 168"/>
                <a:gd name="T16" fmla="*/ 26 w 101"/>
                <a:gd name="T17" fmla="*/ 141 h 168"/>
                <a:gd name="T18" fmla="*/ 0 w 101"/>
                <a:gd name="T19" fmla="*/ 110 h 168"/>
                <a:gd name="T20" fmla="*/ 0 w 101"/>
                <a:gd name="T21" fmla="*/ 75 h 168"/>
                <a:gd name="T22" fmla="*/ 31 w 101"/>
                <a:gd name="T23" fmla="*/ 93 h 168"/>
                <a:gd name="T24" fmla="*/ 31 w 101"/>
                <a:gd name="T25" fmla="*/ 57 h 168"/>
                <a:gd name="T26" fmla="*/ 17 w 101"/>
                <a:gd name="T27" fmla="*/ 0 h 168"/>
                <a:gd name="T28" fmla="*/ 48 w 101"/>
                <a:gd name="T29" fmla="*/ 26 h 168"/>
                <a:gd name="T30" fmla="*/ 83 w 101"/>
                <a:gd name="T31" fmla="*/ 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1" h="168">
                  <a:moveTo>
                    <a:pt x="83" y="4"/>
                  </a:moveTo>
                  <a:lnTo>
                    <a:pt x="87" y="43"/>
                  </a:lnTo>
                  <a:lnTo>
                    <a:pt x="101" y="84"/>
                  </a:lnTo>
                  <a:lnTo>
                    <a:pt x="66" y="48"/>
                  </a:lnTo>
                  <a:lnTo>
                    <a:pt x="48" y="84"/>
                  </a:lnTo>
                  <a:lnTo>
                    <a:pt x="79" y="132"/>
                  </a:lnTo>
                  <a:lnTo>
                    <a:pt x="39" y="115"/>
                  </a:lnTo>
                  <a:lnTo>
                    <a:pt x="57" y="168"/>
                  </a:lnTo>
                  <a:lnTo>
                    <a:pt x="26" y="141"/>
                  </a:lnTo>
                  <a:lnTo>
                    <a:pt x="0" y="110"/>
                  </a:lnTo>
                  <a:lnTo>
                    <a:pt x="0" y="75"/>
                  </a:lnTo>
                  <a:lnTo>
                    <a:pt x="31" y="93"/>
                  </a:lnTo>
                  <a:lnTo>
                    <a:pt x="31" y="57"/>
                  </a:lnTo>
                  <a:lnTo>
                    <a:pt x="17" y="0"/>
                  </a:lnTo>
                  <a:lnTo>
                    <a:pt x="48" y="26"/>
                  </a:lnTo>
                  <a:lnTo>
                    <a:pt x="83" y="4"/>
                  </a:lnTo>
                  <a:close/>
                </a:path>
              </a:pathLst>
            </a:custGeom>
            <a:solidFill>
              <a:srgbClr val="CE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4" name="Freeform 175"/>
            <p:cNvSpPr>
              <a:spLocks/>
            </p:cNvSpPr>
            <p:nvPr/>
          </p:nvSpPr>
          <p:spPr bwMode="auto">
            <a:xfrm>
              <a:off x="7558088" y="4132263"/>
              <a:ext cx="250825" cy="201613"/>
            </a:xfrm>
            <a:custGeom>
              <a:avLst/>
              <a:gdLst>
                <a:gd name="T0" fmla="*/ 59 w 316"/>
                <a:gd name="T1" fmla="*/ 7 h 252"/>
                <a:gd name="T2" fmla="*/ 140 w 316"/>
                <a:gd name="T3" fmla="*/ 37 h 252"/>
                <a:gd name="T4" fmla="*/ 198 w 316"/>
                <a:gd name="T5" fmla="*/ 45 h 252"/>
                <a:gd name="T6" fmla="*/ 264 w 316"/>
                <a:gd name="T7" fmla="*/ 82 h 252"/>
                <a:gd name="T8" fmla="*/ 301 w 316"/>
                <a:gd name="T9" fmla="*/ 127 h 252"/>
                <a:gd name="T10" fmla="*/ 316 w 316"/>
                <a:gd name="T11" fmla="*/ 194 h 252"/>
                <a:gd name="T12" fmla="*/ 316 w 316"/>
                <a:gd name="T13" fmla="*/ 252 h 252"/>
                <a:gd name="T14" fmla="*/ 272 w 316"/>
                <a:gd name="T15" fmla="*/ 185 h 252"/>
                <a:gd name="T16" fmla="*/ 228 w 316"/>
                <a:gd name="T17" fmla="*/ 149 h 252"/>
                <a:gd name="T18" fmla="*/ 242 w 316"/>
                <a:gd name="T19" fmla="*/ 200 h 252"/>
                <a:gd name="T20" fmla="*/ 192 w 316"/>
                <a:gd name="T21" fmla="*/ 185 h 252"/>
                <a:gd name="T22" fmla="*/ 183 w 316"/>
                <a:gd name="T23" fmla="*/ 112 h 252"/>
                <a:gd name="T24" fmla="*/ 171 w 316"/>
                <a:gd name="T25" fmla="*/ 109 h 252"/>
                <a:gd name="T26" fmla="*/ 163 w 316"/>
                <a:gd name="T27" fmla="*/ 112 h 252"/>
                <a:gd name="T28" fmla="*/ 156 w 316"/>
                <a:gd name="T29" fmla="*/ 119 h 252"/>
                <a:gd name="T30" fmla="*/ 151 w 316"/>
                <a:gd name="T31" fmla="*/ 128 h 252"/>
                <a:gd name="T32" fmla="*/ 149 w 316"/>
                <a:gd name="T33" fmla="*/ 138 h 252"/>
                <a:gd name="T34" fmla="*/ 148 w 316"/>
                <a:gd name="T35" fmla="*/ 146 h 252"/>
                <a:gd name="T36" fmla="*/ 147 w 316"/>
                <a:gd name="T37" fmla="*/ 153 h 252"/>
                <a:gd name="T38" fmla="*/ 147 w 316"/>
                <a:gd name="T39" fmla="*/ 156 h 252"/>
                <a:gd name="T40" fmla="*/ 110 w 316"/>
                <a:gd name="T41" fmla="*/ 97 h 252"/>
                <a:gd name="T42" fmla="*/ 81 w 316"/>
                <a:gd name="T43" fmla="*/ 37 h 252"/>
                <a:gd name="T44" fmla="*/ 0 w 316"/>
                <a:gd name="T45" fmla="*/ 0 h 252"/>
                <a:gd name="T46" fmla="*/ 2 w 316"/>
                <a:gd name="T47" fmla="*/ 0 h 252"/>
                <a:gd name="T48" fmla="*/ 8 w 316"/>
                <a:gd name="T49" fmla="*/ 1 h 252"/>
                <a:gd name="T50" fmla="*/ 16 w 316"/>
                <a:gd name="T51" fmla="*/ 2 h 252"/>
                <a:gd name="T52" fmla="*/ 27 w 316"/>
                <a:gd name="T53" fmla="*/ 3 h 252"/>
                <a:gd name="T54" fmla="*/ 37 w 316"/>
                <a:gd name="T55" fmla="*/ 5 h 252"/>
                <a:gd name="T56" fmla="*/ 46 w 316"/>
                <a:gd name="T57" fmla="*/ 6 h 252"/>
                <a:gd name="T58" fmla="*/ 54 w 316"/>
                <a:gd name="T59" fmla="*/ 7 h 252"/>
                <a:gd name="T60" fmla="*/ 59 w 316"/>
                <a:gd name="T61" fmla="*/ 7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16" h="252">
                  <a:moveTo>
                    <a:pt x="59" y="7"/>
                  </a:moveTo>
                  <a:lnTo>
                    <a:pt x="140" y="37"/>
                  </a:lnTo>
                  <a:lnTo>
                    <a:pt x="198" y="45"/>
                  </a:lnTo>
                  <a:lnTo>
                    <a:pt x="264" y="82"/>
                  </a:lnTo>
                  <a:lnTo>
                    <a:pt x="301" y="127"/>
                  </a:lnTo>
                  <a:lnTo>
                    <a:pt x="316" y="194"/>
                  </a:lnTo>
                  <a:lnTo>
                    <a:pt x="316" y="252"/>
                  </a:lnTo>
                  <a:lnTo>
                    <a:pt x="272" y="185"/>
                  </a:lnTo>
                  <a:lnTo>
                    <a:pt x="228" y="149"/>
                  </a:lnTo>
                  <a:lnTo>
                    <a:pt x="242" y="200"/>
                  </a:lnTo>
                  <a:lnTo>
                    <a:pt x="192" y="185"/>
                  </a:lnTo>
                  <a:lnTo>
                    <a:pt x="183" y="112"/>
                  </a:lnTo>
                  <a:lnTo>
                    <a:pt x="171" y="109"/>
                  </a:lnTo>
                  <a:lnTo>
                    <a:pt x="163" y="112"/>
                  </a:lnTo>
                  <a:lnTo>
                    <a:pt x="156" y="119"/>
                  </a:lnTo>
                  <a:lnTo>
                    <a:pt x="151" y="128"/>
                  </a:lnTo>
                  <a:lnTo>
                    <a:pt x="149" y="138"/>
                  </a:lnTo>
                  <a:lnTo>
                    <a:pt x="148" y="146"/>
                  </a:lnTo>
                  <a:lnTo>
                    <a:pt x="147" y="153"/>
                  </a:lnTo>
                  <a:lnTo>
                    <a:pt x="147" y="156"/>
                  </a:lnTo>
                  <a:lnTo>
                    <a:pt x="110" y="97"/>
                  </a:lnTo>
                  <a:lnTo>
                    <a:pt x="81" y="37"/>
                  </a:lnTo>
                  <a:lnTo>
                    <a:pt x="0" y="0"/>
                  </a:lnTo>
                  <a:lnTo>
                    <a:pt x="2" y="0"/>
                  </a:lnTo>
                  <a:lnTo>
                    <a:pt x="8" y="1"/>
                  </a:lnTo>
                  <a:lnTo>
                    <a:pt x="16" y="2"/>
                  </a:lnTo>
                  <a:lnTo>
                    <a:pt x="27" y="3"/>
                  </a:lnTo>
                  <a:lnTo>
                    <a:pt x="37" y="5"/>
                  </a:lnTo>
                  <a:lnTo>
                    <a:pt x="46" y="6"/>
                  </a:lnTo>
                  <a:lnTo>
                    <a:pt x="54" y="7"/>
                  </a:lnTo>
                  <a:lnTo>
                    <a:pt x="59" y="7"/>
                  </a:lnTo>
                  <a:close/>
                </a:path>
              </a:pathLst>
            </a:custGeom>
            <a:solidFill>
              <a:srgbClr val="CE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5" name="Freeform 176"/>
            <p:cNvSpPr>
              <a:spLocks/>
            </p:cNvSpPr>
            <p:nvPr/>
          </p:nvSpPr>
          <p:spPr bwMode="auto">
            <a:xfrm>
              <a:off x="7451725" y="4027488"/>
              <a:ext cx="128587" cy="228600"/>
            </a:xfrm>
            <a:custGeom>
              <a:avLst/>
              <a:gdLst>
                <a:gd name="T0" fmla="*/ 0 w 161"/>
                <a:gd name="T1" fmla="*/ 0 h 290"/>
                <a:gd name="T2" fmla="*/ 43 w 161"/>
                <a:gd name="T3" fmla="*/ 97 h 290"/>
                <a:gd name="T4" fmla="*/ 102 w 161"/>
                <a:gd name="T5" fmla="*/ 126 h 290"/>
                <a:gd name="T6" fmla="*/ 139 w 161"/>
                <a:gd name="T7" fmla="*/ 186 h 290"/>
                <a:gd name="T8" fmla="*/ 161 w 161"/>
                <a:gd name="T9" fmla="*/ 261 h 290"/>
                <a:gd name="T10" fmla="*/ 102 w 161"/>
                <a:gd name="T11" fmla="*/ 179 h 290"/>
                <a:gd name="T12" fmla="*/ 95 w 161"/>
                <a:gd name="T13" fmla="*/ 231 h 290"/>
                <a:gd name="T14" fmla="*/ 132 w 161"/>
                <a:gd name="T15" fmla="*/ 290 h 290"/>
                <a:gd name="T16" fmla="*/ 73 w 161"/>
                <a:gd name="T17" fmla="*/ 253 h 290"/>
                <a:gd name="T18" fmla="*/ 51 w 161"/>
                <a:gd name="T19" fmla="*/ 171 h 290"/>
                <a:gd name="T20" fmla="*/ 15 w 161"/>
                <a:gd name="T21" fmla="*/ 238 h 290"/>
                <a:gd name="T22" fmla="*/ 0 w 161"/>
                <a:gd name="T23" fmla="*/ 171 h 290"/>
                <a:gd name="T24" fmla="*/ 0 w 161"/>
                <a:gd name="T25" fmla="*/ 97 h 290"/>
                <a:gd name="T26" fmla="*/ 0 w 161"/>
                <a:gd name="T27" fmla="*/ 0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290">
                  <a:moveTo>
                    <a:pt x="0" y="0"/>
                  </a:moveTo>
                  <a:lnTo>
                    <a:pt x="43" y="97"/>
                  </a:lnTo>
                  <a:lnTo>
                    <a:pt x="102" y="126"/>
                  </a:lnTo>
                  <a:lnTo>
                    <a:pt x="139" y="186"/>
                  </a:lnTo>
                  <a:lnTo>
                    <a:pt x="161" y="261"/>
                  </a:lnTo>
                  <a:lnTo>
                    <a:pt x="102" y="179"/>
                  </a:lnTo>
                  <a:lnTo>
                    <a:pt x="95" y="231"/>
                  </a:lnTo>
                  <a:lnTo>
                    <a:pt x="132" y="290"/>
                  </a:lnTo>
                  <a:lnTo>
                    <a:pt x="73" y="253"/>
                  </a:lnTo>
                  <a:lnTo>
                    <a:pt x="51" y="171"/>
                  </a:lnTo>
                  <a:lnTo>
                    <a:pt x="15" y="238"/>
                  </a:lnTo>
                  <a:lnTo>
                    <a:pt x="0" y="171"/>
                  </a:lnTo>
                  <a:lnTo>
                    <a:pt x="0" y="97"/>
                  </a:lnTo>
                  <a:lnTo>
                    <a:pt x="0" y="0"/>
                  </a:lnTo>
                  <a:close/>
                </a:path>
              </a:pathLst>
            </a:custGeom>
            <a:solidFill>
              <a:srgbClr val="CE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6" name="Freeform 177"/>
            <p:cNvSpPr>
              <a:spLocks/>
            </p:cNvSpPr>
            <p:nvPr/>
          </p:nvSpPr>
          <p:spPr bwMode="auto">
            <a:xfrm>
              <a:off x="7866063" y="4268788"/>
              <a:ext cx="152400" cy="182563"/>
            </a:xfrm>
            <a:custGeom>
              <a:avLst/>
              <a:gdLst>
                <a:gd name="T0" fmla="*/ 7 w 191"/>
                <a:gd name="T1" fmla="*/ 0 h 230"/>
                <a:gd name="T2" fmla="*/ 29 w 191"/>
                <a:gd name="T3" fmla="*/ 81 h 230"/>
                <a:gd name="T4" fmla="*/ 44 w 191"/>
                <a:gd name="T5" fmla="*/ 141 h 230"/>
                <a:gd name="T6" fmla="*/ 66 w 191"/>
                <a:gd name="T7" fmla="*/ 66 h 230"/>
                <a:gd name="T8" fmla="*/ 74 w 191"/>
                <a:gd name="T9" fmla="*/ 118 h 230"/>
                <a:gd name="T10" fmla="*/ 87 w 191"/>
                <a:gd name="T11" fmla="*/ 170 h 230"/>
                <a:gd name="T12" fmla="*/ 139 w 191"/>
                <a:gd name="T13" fmla="*/ 141 h 230"/>
                <a:gd name="T14" fmla="*/ 191 w 191"/>
                <a:gd name="T15" fmla="*/ 185 h 230"/>
                <a:gd name="T16" fmla="*/ 132 w 191"/>
                <a:gd name="T17" fmla="*/ 208 h 230"/>
                <a:gd name="T18" fmla="*/ 81 w 191"/>
                <a:gd name="T19" fmla="*/ 230 h 230"/>
                <a:gd name="T20" fmla="*/ 37 w 191"/>
                <a:gd name="T21" fmla="*/ 200 h 230"/>
                <a:gd name="T22" fmla="*/ 29 w 191"/>
                <a:gd name="T23" fmla="*/ 133 h 230"/>
                <a:gd name="T24" fmla="*/ 15 w 191"/>
                <a:gd name="T25" fmla="*/ 185 h 230"/>
                <a:gd name="T26" fmla="*/ 0 w 191"/>
                <a:gd name="T27" fmla="*/ 111 h 230"/>
                <a:gd name="T28" fmla="*/ 7 w 191"/>
                <a:gd name="T29"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1" h="230">
                  <a:moveTo>
                    <a:pt x="7" y="0"/>
                  </a:moveTo>
                  <a:lnTo>
                    <a:pt x="29" y="81"/>
                  </a:lnTo>
                  <a:lnTo>
                    <a:pt x="44" y="141"/>
                  </a:lnTo>
                  <a:lnTo>
                    <a:pt x="66" y="66"/>
                  </a:lnTo>
                  <a:lnTo>
                    <a:pt x="74" y="118"/>
                  </a:lnTo>
                  <a:lnTo>
                    <a:pt x="87" y="170"/>
                  </a:lnTo>
                  <a:lnTo>
                    <a:pt x="139" y="141"/>
                  </a:lnTo>
                  <a:lnTo>
                    <a:pt x="191" y="185"/>
                  </a:lnTo>
                  <a:lnTo>
                    <a:pt x="132" y="208"/>
                  </a:lnTo>
                  <a:lnTo>
                    <a:pt x="81" y="230"/>
                  </a:lnTo>
                  <a:lnTo>
                    <a:pt x="37" y="200"/>
                  </a:lnTo>
                  <a:lnTo>
                    <a:pt x="29" y="133"/>
                  </a:lnTo>
                  <a:lnTo>
                    <a:pt x="15" y="185"/>
                  </a:lnTo>
                  <a:lnTo>
                    <a:pt x="0" y="111"/>
                  </a:lnTo>
                  <a:lnTo>
                    <a:pt x="7" y="0"/>
                  </a:lnTo>
                  <a:close/>
                </a:path>
              </a:pathLst>
            </a:custGeom>
            <a:solidFill>
              <a:srgbClr val="CE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7" name="Freeform 178"/>
            <p:cNvSpPr>
              <a:spLocks/>
            </p:cNvSpPr>
            <p:nvPr/>
          </p:nvSpPr>
          <p:spPr bwMode="auto">
            <a:xfrm>
              <a:off x="7621588" y="4310063"/>
              <a:ext cx="134937" cy="104775"/>
            </a:xfrm>
            <a:custGeom>
              <a:avLst/>
              <a:gdLst>
                <a:gd name="T0" fmla="*/ 66 w 169"/>
                <a:gd name="T1" fmla="*/ 15 h 134"/>
                <a:gd name="T2" fmla="*/ 139 w 169"/>
                <a:gd name="T3" fmla="*/ 67 h 134"/>
                <a:gd name="T4" fmla="*/ 169 w 169"/>
                <a:gd name="T5" fmla="*/ 105 h 134"/>
                <a:gd name="T6" fmla="*/ 74 w 169"/>
                <a:gd name="T7" fmla="*/ 60 h 134"/>
                <a:gd name="T8" fmla="*/ 44 w 169"/>
                <a:gd name="T9" fmla="*/ 127 h 134"/>
                <a:gd name="T10" fmla="*/ 22 w 169"/>
                <a:gd name="T11" fmla="*/ 82 h 134"/>
                <a:gd name="T12" fmla="*/ 15 w 169"/>
                <a:gd name="T13" fmla="*/ 134 h 134"/>
                <a:gd name="T14" fmla="*/ 0 w 169"/>
                <a:gd name="T15" fmla="*/ 90 h 134"/>
                <a:gd name="T16" fmla="*/ 0 w 169"/>
                <a:gd name="T17" fmla="*/ 52 h 134"/>
                <a:gd name="T18" fmla="*/ 0 w 169"/>
                <a:gd name="T19" fmla="*/ 0 h 134"/>
                <a:gd name="T20" fmla="*/ 37 w 169"/>
                <a:gd name="T21" fmla="*/ 45 h 134"/>
                <a:gd name="T22" fmla="*/ 66 w 169"/>
                <a:gd name="T23" fmla="*/ 15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9" h="134">
                  <a:moveTo>
                    <a:pt x="66" y="15"/>
                  </a:moveTo>
                  <a:lnTo>
                    <a:pt x="139" y="67"/>
                  </a:lnTo>
                  <a:lnTo>
                    <a:pt x="169" y="105"/>
                  </a:lnTo>
                  <a:lnTo>
                    <a:pt x="74" y="60"/>
                  </a:lnTo>
                  <a:lnTo>
                    <a:pt x="44" y="127"/>
                  </a:lnTo>
                  <a:lnTo>
                    <a:pt x="22" y="82"/>
                  </a:lnTo>
                  <a:lnTo>
                    <a:pt x="15" y="134"/>
                  </a:lnTo>
                  <a:lnTo>
                    <a:pt x="0" y="90"/>
                  </a:lnTo>
                  <a:lnTo>
                    <a:pt x="0" y="52"/>
                  </a:lnTo>
                  <a:lnTo>
                    <a:pt x="0" y="0"/>
                  </a:lnTo>
                  <a:lnTo>
                    <a:pt x="37" y="45"/>
                  </a:lnTo>
                  <a:lnTo>
                    <a:pt x="66" y="15"/>
                  </a:lnTo>
                  <a:close/>
                </a:path>
              </a:pathLst>
            </a:custGeom>
            <a:solidFill>
              <a:srgbClr val="CE3A2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8" name="Freeform 179"/>
            <p:cNvSpPr>
              <a:spLocks/>
            </p:cNvSpPr>
            <p:nvPr/>
          </p:nvSpPr>
          <p:spPr bwMode="auto">
            <a:xfrm>
              <a:off x="7750175" y="4438651"/>
              <a:ext cx="344487" cy="195263"/>
            </a:xfrm>
            <a:custGeom>
              <a:avLst/>
              <a:gdLst>
                <a:gd name="T0" fmla="*/ 207 w 435"/>
                <a:gd name="T1" fmla="*/ 52 h 245"/>
                <a:gd name="T2" fmla="*/ 258 w 435"/>
                <a:gd name="T3" fmla="*/ 45 h 245"/>
                <a:gd name="T4" fmla="*/ 295 w 435"/>
                <a:gd name="T5" fmla="*/ 23 h 245"/>
                <a:gd name="T6" fmla="*/ 354 w 435"/>
                <a:gd name="T7" fmla="*/ 0 h 245"/>
                <a:gd name="T8" fmla="*/ 390 w 435"/>
                <a:gd name="T9" fmla="*/ 0 h 245"/>
                <a:gd name="T10" fmla="*/ 435 w 435"/>
                <a:gd name="T11" fmla="*/ 45 h 245"/>
                <a:gd name="T12" fmla="*/ 339 w 435"/>
                <a:gd name="T13" fmla="*/ 37 h 245"/>
                <a:gd name="T14" fmla="*/ 346 w 435"/>
                <a:gd name="T15" fmla="*/ 82 h 245"/>
                <a:gd name="T16" fmla="*/ 302 w 435"/>
                <a:gd name="T17" fmla="*/ 82 h 245"/>
                <a:gd name="T18" fmla="*/ 258 w 435"/>
                <a:gd name="T19" fmla="*/ 67 h 245"/>
                <a:gd name="T20" fmla="*/ 214 w 435"/>
                <a:gd name="T21" fmla="*/ 97 h 245"/>
                <a:gd name="T22" fmla="*/ 214 w 435"/>
                <a:gd name="T23" fmla="*/ 142 h 245"/>
                <a:gd name="T24" fmla="*/ 265 w 435"/>
                <a:gd name="T25" fmla="*/ 185 h 245"/>
                <a:gd name="T26" fmla="*/ 272 w 435"/>
                <a:gd name="T27" fmla="*/ 245 h 245"/>
                <a:gd name="T28" fmla="*/ 229 w 435"/>
                <a:gd name="T29" fmla="*/ 208 h 245"/>
                <a:gd name="T30" fmla="*/ 170 w 435"/>
                <a:gd name="T31" fmla="*/ 134 h 245"/>
                <a:gd name="T32" fmla="*/ 111 w 435"/>
                <a:gd name="T33" fmla="*/ 104 h 245"/>
                <a:gd name="T34" fmla="*/ 126 w 435"/>
                <a:gd name="T35" fmla="*/ 164 h 245"/>
                <a:gd name="T36" fmla="*/ 67 w 435"/>
                <a:gd name="T37" fmla="*/ 134 h 245"/>
                <a:gd name="T38" fmla="*/ 37 w 435"/>
                <a:gd name="T39" fmla="*/ 97 h 245"/>
                <a:gd name="T40" fmla="*/ 0 w 435"/>
                <a:gd name="T41" fmla="*/ 15 h 245"/>
                <a:gd name="T42" fmla="*/ 81 w 435"/>
                <a:gd name="T43" fmla="*/ 23 h 245"/>
                <a:gd name="T44" fmla="*/ 141 w 435"/>
                <a:gd name="T45" fmla="*/ 52 h 245"/>
                <a:gd name="T46" fmla="*/ 207 w 435"/>
                <a:gd name="T47" fmla="*/ 52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35" h="245">
                  <a:moveTo>
                    <a:pt x="207" y="52"/>
                  </a:moveTo>
                  <a:lnTo>
                    <a:pt x="258" y="45"/>
                  </a:lnTo>
                  <a:lnTo>
                    <a:pt x="295" y="23"/>
                  </a:lnTo>
                  <a:lnTo>
                    <a:pt x="354" y="0"/>
                  </a:lnTo>
                  <a:lnTo>
                    <a:pt x="390" y="0"/>
                  </a:lnTo>
                  <a:lnTo>
                    <a:pt x="435" y="45"/>
                  </a:lnTo>
                  <a:lnTo>
                    <a:pt x="339" y="37"/>
                  </a:lnTo>
                  <a:lnTo>
                    <a:pt x="346" y="82"/>
                  </a:lnTo>
                  <a:lnTo>
                    <a:pt x="302" y="82"/>
                  </a:lnTo>
                  <a:lnTo>
                    <a:pt x="258" y="67"/>
                  </a:lnTo>
                  <a:lnTo>
                    <a:pt x="214" y="97"/>
                  </a:lnTo>
                  <a:lnTo>
                    <a:pt x="214" y="142"/>
                  </a:lnTo>
                  <a:lnTo>
                    <a:pt x="265" y="185"/>
                  </a:lnTo>
                  <a:lnTo>
                    <a:pt x="272" y="245"/>
                  </a:lnTo>
                  <a:lnTo>
                    <a:pt x="229" y="208"/>
                  </a:lnTo>
                  <a:lnTo>
                    <a:pt x="170" y="134"/>
                  </a:lnTo>
                  <a:lnTo>
                    <a:pt x="111" y="104"/>
                  </a:lnTo>
                  <a:lnTo>
                    <a:pt x="126" y="164"/>
                  </a:lnTo>
                  <a:lnTo>
                    <a:pt x="67" y="134"/>
                  </a:lnTo>
                  <a:lnTo>
                    <a:pt x="37" y="97"/>
                  </a:lnTo>
                  <a:lnTo>
                    <a:pt x="0" y="15"/>
                  </a:lnTo>
                  <a:lnTo>
                    <a:pt x="81" y="23"/>
                  </a:lnTo>
                  <a:lnTo>
                    <a:pt x="141" y="52"/>
                  </a:lnTo>
                  <a:lnTo>
                    <a:pt x="207" y="52"/>
                  </a:lnTo>
                  <a:close/>
                </a:path>
              </a:pathLst>
            </a:custGeom>
            <a:solidFill>
              <a:srgbClr val="D87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9" name="Freeform 180"/>
            <p:cNvSpPr>
              <a:spLocks/>
            </p:cNvSpPr>
            <p:nvPr/>
          </p:nvSpPr>
          <p:spPr bwMode="auto">
            <a:xfrm>
              <a:off x="7662863" y="4446588"/>
              <a:ext cx="93662" cy="169863"/>
            </a:xfrm>
            <a:custGeom>
              <a:avLst/>
              <a:gdLst>
                <a:gd name="T0" fmla="*/ 65 w 117"/>
                <a:gd name="T1" fmla="*/ 0 h 215"/>
                <a:gd name="T2" fmla="*/ 29 w 117"/>
                <a:gd name="T3" fmla="*/ 29 h 215"/>
                <a:gd name="T4" fmla="*/ 50 w 117"/>
                <a:gd name="T5" fmla="*/ 74 h 215"/>
                <a:gd name="T6" fmla="*/ 80 w 117"/>
                <a:gd name="T7" fmla="*/ 134 h 215"/>
                <a:gd name="T8" fmla="*/ 117 w 117"/>
                <a:gd name="T9" fmla="*/ 177 h 215"/>
                <a:gd name="T10" fmla="*/ 44 w 117"/>
                <a:gd name="T11" fmla="*/ 156 h 215"/>
                <a:gd name="T12" fmla="*/ 72 w 117"/>
                <a:gd name="T13" fmla="*/ 215 h 215"/>
                <a:gd name="T14" fmla="*/ 7 w 117"/>
                <a:gd name="T15" fmla="*/ 149 h 215"/>
                <a:gd name="T16" fmla="*/ 0 w 117"/>
                <a:gd name="T17" fmla="*/ 59 h 215"/>
                <a:gd name="T18" fmla="*/ 0 w 117"/>
                <a:gd name="T19" fmla="*/ 0 h 215"/>
                <a:gd name="T20" fmla="*/ 65 w 117"/>
                <a:gd name="T21" fmla="*/ 0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 h="215">
                  <a:moveTo>
                    <a:pt x="65" y="0"/>
                  </a:moveTo>
                  <a:lnTo>
                    <a:pt x="29" y="29"/>
                  </a:lnTo>
                  <a:lnTo>
                    <a:pt x="50" y="74"/>
                  </a:lnTo>
                  <a:lnTo>
                    <a:pt x="80" y="134"/>
                  </a:lnTo>
                  <a:lnTo>
                    <a:pt x="117" y="177"/>
                  </a:lnTo>
                  <a:lnTo>
                    <a:pt x="44" y="156"/>
                  </a:lnTo>
                  <a:lnTo>
                    <a:pt x="72" y="215"/>
                  </a:lnTo>
                  <a:lnTo>
                    <a:pt x="7" y="149"/>
                  </a:lnTo>
                  <a:lnTo>
                    <a:pt x="0" y="59"/>
                  </a:lnTo>
                  <a:lnTo>
                    <a:pt x="0" y="0"/>
                  </a:lnTo>
                  <a:lnTo>
                    <a:pt x="65" y="0"/>
                  </a:lnTo>
                  <a:close/>
                </a:path>
              </a:pathLst>
            </a:custGeom>
            <a:solidFill>
              <a:srgbClr val="D8723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0" name="Freeform 181"/>
            <p:cNvSpPr>
              <a:spLocks/>
            </p:cNvSpPr>
            <p:nvPr/>
          </p:nvSpPr>
          <p:spPr bwMode="auto">
            <a:xfrm>
              <a:off x="8205788" y="4014788"/>
              <a:ext cx="139700" cy="301625"/>
            </a:xfrm>
            <a:custGeom>
              <a:avLst/>
              <a:gdLst>
                <a:gd name="T0" fmla="*/ 52 w 177"/>
                <a:gd name="T1" fmla="*/ 22 h 379"/>
                <a:gd name="T2" fmla="*/ 133 w 177"/>
                <a:gd name="T3" fmla="*/ 22 h 379"/>
                <a:gd name="T4" fmla="*/ 177 w 177"/>
                <a:gd name="T5" fmla="*/ 82 h 379"/>
                <a:gd name="T6" fmla="*/ 140 w 177"/>
                <a:gd name="T7" fmla="*/ 89 h 379"/>
                <a:gd name="T8" fmla="*/ 52 w 177"/>
                <a:gd name="T9" fmla="*/ 82 h 379"/>
                <a:gd name="T10" fmla="*/ 96 w 177"/>
                <a:gd name="T11" fmla="*/ 119 h 379"/>
                <a:gd name="T12" fmla="*/ 170 w 177"/>
                <a:gd name="T13" fmla="*/ 164 h 379"/>
                <a:gd name="T14" fmla="*/ 170 w 177"/>
                <a:gd name="T15" fmla="*/ 201 h 379"/>
                <a:gd name="T16" fmla="*/ 118 w 177"/>
                <a:gd name="T17" fmla="*/ 208 h 379"/>
                <a:gd name="T18" fmla="*/ 52 w 177"/>
                <a:gd name="T19" fmla="*/ 186 h 379"/>
                <a:gd name="T20" fmla="*/ 103 w 177"/>
                <a:gd name="T21" fmla="*/ 246 h 379"/>
                <a:gd name="T22" fmla="*/ 111 w 177"/>
                <a:gd name="T23" fmla="*/ 305 h 379"/>
                <a:gd name="T24" fmla="*/ 59 w 177"/>
                <a:gd name="T25" fmla="*/ 290 h 379"/>
                <a:gd name="T26" fmla="*/ 74 w 177"/>
                <a:gd name="T27" fmla="*/ 334 h 379"/>
                <a:gd name="T28" fmla="*/ 66 w 177"/>
                <a:gd name="T29" fmla="*/ 379 h 379"/>
                <a:gd name="T30" fmla="*/ 15 w 177"/>
                <a:gd name="T31" fmla="*/ 379 h 379"/>
                <a:gd name="T32" fmla="*/ 22 w 177"/>
                <a:gd name="T33" fmla="*/ 238 h 379"/>
                <a:gd name="T34" fmla="*/ 22 w 177"/>
                <a:gd name="T35" fmla="*/ 134 h 379"/>
                <a:gd name="T36" fmla="*/ 0 w 177"/>
                <a:gd name="T37" fmla="*/ 0 h 379"/>
                <a:gd name="T38" fmla="*/ 52 w 177"/>
                <a:gd name="T39" fmla="*/ 22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379">
                  <a:moveTo>
                    <a:pt x="52" y="22"/>
                  </a:moveTo>
                  <a:lnTo>
                    <a:pt x="133" y="22"/>
                  </a:lnTo>
                  <a:lnTo>
                    <a:pt x="177" y="82"/>
                  </a:lnTo>
                  <a:lnTo>
                    <a:pt x="140" y="89"/>
                  </a:lnTo>
                  <a:lnTo>
                    <a:pt x="52" y="82"/>
                  </a:lnTo>
                  <a:lnTo>
                    <a:pt x="96" y="119"/>
                  </a:lnTo>
                  <a:lnTo>
                    <a:pt x="170" y="164"/>
                  </a:lnTo>
                  <a:lnTo>
                    <a:pt x="170" y="201"/>
                  </a:lnTo>
                  <a:lnTo>
                    <a:pt x="118" y="208"/>
                  </a:lnTo>
                  <a:lnTo>
                    <a:pt x="52" y="186"/>
                  </a:lnTo>
                  <a:lnTo>
                    <a:pt x="103" y="246"/>
                  </a:lnTo>
                  <a:lnTo>
                    <a:pt x="111" y="305"/>
                  </a:lnTo>
                  <a:lnTo>
                    <a:pt x="59" y="290"/>
                  </a:lnTo>
                  <a:lnTo>
                    <a:pt x="74" y="334"/>
                  </a:lnTo>
                  <a:lnTo>
                    <a:pt x="66" y="379"/>
                  </a:lnTo>
                  <a:lnTo>
                    <a:pt x="15" y="379"/>
                  </a:lnTo>
                  <a:lnTo>
                    <a:pt x="22" y="238"/>
                  </a:lnTo>
                  <a:lnTo>
                    <a:pt x="22" y="134"/>
                  </a:lnTo>
                  <a:lnTo>
                    <a:pt x="0" y="0"/>
                  </a:lnTo>
                  <a:lnTo>
                    <a:pt x="52" y="22"/>
                  </a:lnTo>
                  <a:close/>
                </a:path>
              </a:pathLst>
            </a:custGeom>
            <a:solidFill>
              <a:srgbClr val="47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1" name="Freeform 182"/>
            <p:cNvSpPr>
              <a:spLocks/>
            </p:cNvSpPr>
            <p:nvPr/>
          </p:nvSpPr>
          <p:spPr bwMode="auto">
            <a:xfrm>
              <a:off x="8129588" y="3697288"/>
              <a:ext cx="315912" cy="211138"/>
            </a:xfrm>
            <a:custGeom>
              <a:avLst/>
              <a:gdLst>
                <a:gd name="T0" fmla="*/ 235 w 397"/>
                <a:gd name="T1" fmla="*/ 0 h 268"/>
                <a:gd name="T2" fmla="*/ 315 w 397"/>
                <a:gd name="T3" fmla="*/ 0 h 268"/>
                <a:gd name="T4" fmla="*/ 397 w 397"/>
                <a:gd name="T5" fmla="*/ 15 h 268"/>
                <a:gd name="T6" fmla="*/ 397 w 397"/>
                <a:gd name="T7" fmla="*/ 58 h 268"/>
                <a:gd name="T8" fmla="*/ 345 w 397"/>
                <a:gd name="T9" fmla="*/ 58 h 268"/>
                <a:gd name="T10" fmla="*/ 280 w 397"/>
                <a:gd name="T11" fmla="*/ 74 h 268"/>
                <a:gd name="T12" fmla="*/ 198 w 397"/>
                <a:gd name="T13" fmla="*/ 104 h 268"/>
                <a:gd name="T14" fmla="*/ 257 w 397"/>
                <a:gd name="T15" fmla="*/ 119 h 268"/>
                <a:gd name="T16" fmla="*/ 220 w 397"/>
                <a:gd name="T17" fmla="*/ 164 h 268"/>
                <a:gd name="T18" fmla="*/ 161 w 397"/>
                <a:gd name="T19" fmla="*/ 164 h 268"/>
                <a:gd name="T20" fmla="*/ 117 w 397"/>
                <a:gd name="T21" fmla="*/ 156 h 268"/>
                <a:gd name="T22" fmla="*/ 154 w 397"/>
                <a:gd name="T23" fmla="*/ 89 h 268"/>
                <a:gd name="T24" fmla="*/ 228 w 397"/>
                <a:gd name="T25" fmla="*/ 58 h 268"/>
                <a:gd name="T26" fmla="*/ 147 w 397"/>
                <a:gd name="T27" fmla="*/ 58 h 268"/>
                <a:gd name="T28" fmla="*/ 88 w 397"/>
                <a:gd name="T29" fmla="*/ 141 h 268"/>
                <a:gd name="T30" fmla="*/ 0 w 397"/>
                <a:gd name="T31" fmla="*/ 268 h 268"/>
                <a:gd name="T32" fmla="*/ 88 w 397"/>
                <a:gd name="T33" fmla="*/ 126 h 268"/>
                <a:gd name="T34" fmla="*/ 139 w 397"/>
                <a:gd name="T35" fmla="*/ 52 h 268"/>
                <a:gd name="T36" fmla="*/ 235 w 397"/>
                <a:gd name="T37" fmla="*/ 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97" h="268">
                  <a:moveTo>
                    <a:pt x="235" y="0"/>
                  </a:moveTo>
                  <a:lnTo>
                    <a:pt x="315" y="0"/>
                  </a:lnTo>
                  <a:lnTo>
                    <a:pt x="397" y="15"/>
                  </a:lnTo>
                  <a:lnTo>
                    <a:pt x="397" y="58"/>
                  </a:lnTo>
                  <a:lnTo>
                    <a:pt x="345" y="58"/>
                  </a:lnTo>
                  <a:lnTo>
                    <a:pt x="280" y="74"/>
                  </a:lnTo>
                  <a:lnTo>
                    <a:pt x="198" y="104"/>
                  </a:lnTo>
                  <a:lnTo>
                    <a:pt x="257" y="119"/>
                  </a:lnTo>
                  <a:lnTo>
                    <a:pt x="220" y="164"/>
                  </a:lnTo>
                  <a:lnTo>
                    <a:pt x="161" y="164"/>
                  </a:lnTo>
                  <a:lnTo>
                    <a:pt x="117" y="156"/>
                  </a:lnTo>
                  <a:lnTo>
                    <a:pt x="154" y="89"/>
                  </a:lnTo>
                  <a:lnTo>
                    <a:pt x="228" y="58"/>
                  </a:lnTo>
                  <a:lnTo>
                    <a:pt x="147" y="58"/>
                  </a:lnTo>
                  <a:lnTo>
                    <a:pt x="88" y="141"/>
                  </a:lnTo>
                  <a:lnTo>
                    <a:pt x="0" y="268"/>
                  </a:lnTo>
                  <a:lnTo>
                    <a:pt x="88" y="126"/>
                  </a:lnTo>
                  <a:lnTo>
                    <a:pt x="139" y="52"/>
                  </a:lnTo>
                  <a:lnTo>
                    <a:pt x="235" y="0"/>
                  </a:lnTo>
                  <a:close/>
                </a:path>
              </a:pathLst>
            </a:custGeom>
            <a:solidFill>
              <a:srgbClr val="75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2" name="Freeform 183"/>
            <p:cNvSpPr>
              <a:spLocks/>
            </p:cNvSpPr>
            <p:nvPr/>
          </p:nvSpPr>
          <p:spPr bwMode="auto">
            <a:xfrm>
              <a:off x="8355013" y="3819526"/>
              <a:ext cx="125412" cy="142875"/>
            </a:xfrm>
            <a:custGeom>
              <a:avLst/>
              <a:gdLst>
                <a:gd name="T0" fmla="*/ 85 w 158"/>
                <a:gd name="T1" fmla="*/ 0 h 180"/>
                <a:gd name="T2" fmla="*/ 142 w 158"/>
                <a:gd name="T3" fmla="*/ 45 h 180"/>
                <a:gd name="T4" fmla="*/ 158 w 158"/>
                <a:gd name="T5" fmla="*/ 104 h 180"/>
                <a:gd name="T6" fmla="*/ 150 w 158"/>
                <a:gd name="T7" fmla="*/ 164 h 180"/>
                <a:gd name="T8" fmla="*/ 105 w 158"/>
                <a:gd name="T9" fmla="*/ 82 h 180"/>
                <a:gd name="T10" fmla="*/ 68 w 158"/>
                <a:gd name="T11" fmla="*/ 82 h 180"/>
                <a:gd name="T12" fmla="*/ 98 w 158"/>
                <a:gd name="T13" fmla="*/ 164 h 180"/>
                <a:gd name="T14" fmla="*/ 93 w 158"/>
                <a:gd name="T15" fmla="*/ 176 h 180"/>
                <a:gd name="T16" fmla="*/ 86 w 158"/>
                <a:gd name="T17" fmla="*/ 180 h 180"/>
                <a:gd name="T18" fmla="*/ 78 w 158"/>
                <a:gd name="T19" fmla="*/ 179 h 180"/>
                <a:gd name="T20" fmla="*/ 71 w 158"/>
                <a:gd name="T21" fmla="*/ 173 h 180"/>
                <a:gd name="T22" fmla="*/ 65 w 158"/>
                <a:gd name="T23" fmla="*/ 165 h 180"/>
                <a:gd name="T24" fmla="*/ 59 w 158"/>
                <a:gd name="T25" fmla="*/ 158 h 180"/>
                <a:gd name="T26" fmla="*/ 56 w 158"/>
                <a:gd name="T27" fmla="*/ 151 h 180"/>
                <a:gd name="T28" fmla="*/ 55 w 158"/>
                <a:gd name="T29" fmla="*/ 149 h 180"/>
                <a:gd name="T30" fmla="*/ 0 w 158"/>
                <a:gd name="T31" fmla="*/ 75 h 180"/>
                <a:gd name="T32" fmla="*/ 18 w 158"/>
                <a:gd name="T33" fmla="*/ 30 h 180"/>
                <a:gd name="T34" fmla="*/ 85 w 158"/>
                <a:gd name="T35" fmla="*/ 0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8" h="180">
                  <a:moveTo>
                    <a:pt x="85" y="0"/>
                  </a:moveTo>
                  <a:lnTo>
                    <a:pt x="142" y="45"/>
                  </a:lnTo>
                  <a:lnTo>
                    <a:pt x="158" y="104"/>
                  </a:lnTo>
                  <a:lnTo>
                    <a:pt x="150" y="164"/>
                  </a:lnTo>
                  <a:lnTo>
                    <a:pt x="105" y="82"/>
                  </a:lnTo>
                  <a:lnTo>
                    <a:pt x="68" y="82"/>
                  </a:lnTo>
                  <a:lnTo>
                    <a:pt x="98" y="164"/>
                  </a:lnTo>
                  <a:lnTo>
                    <a:pt x="93" y="176"/>
                  </a:lnTo>
                  <a:lnTo>
                    <a:pt x="86" y="180"/>
                  </a:lnTo>
                  <a:lnTo>
                    <a:pt x="78" y="179"/>
                  </a:lnTo>
                  <a:lnTo>
                    <a:pt x="71" y="173"/>
                  </a:lnTo>
                  <a:lnTo>
                    <a:pt x="65" y="165"/>
                  </a:lnTo>
                  <a:lnTo>
                    <a:pt x="59" y="158"/>
                  </a:lnTo>
                  <a:lnTo>
                    <a:pt x="56" y="151"/>
                  </a:lnTo>
                  <a:lnTo>
                    <a:pt x="55" y="149"/>
                  </a:lnTo>
                  <a:lnTo>
                    <a:pt x="0" y="75"/>
                  </a:lnTo>
                  <a:lnTo>
                    <a:pt x="18" y="30"/>
                  </a:lnTo>
                  <a:lnTo>
                    <a:pt x="85" y="0"/>
                  </a:lnTo>
                  <a:close/>
                </a:path>
              </a:pathLst>
            </a:custGeom>
            <a:solidFill>
              <a:srgbClr val="75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3" name="Freeform 184"/>
            <p:cNvSpPr>
              <a:spLocks/>
            </p:cNvSpPr>
            <p:nvPr/>
          </p:nvSpPr>
          <p:spPr bwMode="auto">
            <a:xfrm>
              <a:off x="8421688" y="3721101"/>
              <a:ext cx="109537" cy="87313"/>
            </a:xfrm>
            <a:custGeom>
              <a:avLst/>
              <a:gdLst>
                <a:gd name="T0" fmla="*/ 75 w 140"/>
                <a:gd name="T1" fmla="*/ 0 h 111"/>
                <a:gd name="T2" fmla="*/ 140 w 140"/>
                <a:gd name="T3" fmla="*/ 37 h 111"/>
                <a:gd name="T4" fmla="*/ 140 w 140"/>
                <a:gd name="T5" fmla="*/ 104 h 111"/>
                <a:gd name="T6" fmla="*/ 67 w 140"/>
                <a:gd name="T7" fmla="*/ 111 h 111"/>
                <a:gd name="T8" fmla="*/ 0 w 140"/>
                <a:gd name="T9" fmla="*/ 89 h 111"/>
                <a:gd name="T10" fmla="*/ 75 w 140"/>
                <a:gd name="T11" fmla="*/ 59 h 111"/>
                <a:gd name="T12" fmla="*/ 75 w 140"/>
                <a:gd name="T13" fmla="*/ 0 h 111"/>
              </a:gdLst>
              <a:ahLst/>
              <a:cxnLst>
                <a:cxn ang="0">
                  <a:pos x="T0" y="T1"/>
                </a:cxn>
                <a:cxn ang="0">
                  <a:pos x="T2" y="T3"/>
                </a:cxn>
                <a:cxn ang="0">
                  <a:pos x="T4" y="T5"/>
                </a:cxn>
                <a:cxn ang="0">
                  <a:pos x="T6" y="T7"/>
                </a:cxn>
                <a:cxn ang="0">
                  <a:pos x="T8" y="T9"/>
                </a:cxn>
                <a:cxn ang="0">
                  <a:pos x="T10" y="T11"/>
                </a:cxn>
                <a:cxn ang="0">
                  <a:pos x="T12" y="T13"/>
                </a:cxn>
              </a:cxnLst>
              <a:rect l="0" t="0" r="r" b="b"/>
              <a:pathLst>
                <a:path w="140" h="111">
                  <a:moveTo>
                    <a:pt x="75" y="0"/>
                  </a:moveTo>
                  <a:lnTo>
                    <a:pt x="140" y="37"/>
                  </a:lnTo>
                  <a:lnTo>
                    <a:pt x="140" y="104"/>
                  </a:lnTo>
                  <a:lnTo>
                    <a:pt x="67" y="111"/>
                  </a:lnTo>
                  <a:lnTo>
                    <a:pt x="0" y="89"/>
                  </a:lnTo>
                  <a:lnTo>
                    <a:pt x="75" y="59"/>
                  </a:lnTo>
                  <a:lnTo>
                    <a:pt x="75" y="0"/>
                  </a:lnTo>
                  <a:close/>
                </a:path>
              </a:pathLst>
            </a:custGeom>
            <a:solidFill>
              <a:srgbClr val="47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4" name="Freeform 185"/>
            <p:cNvSpPr>
              <a:spLocks/>
            </p:cNvSpPr>
            <p:nvPr/>
          </p:nvSpPr>
          <p:spPr bwMode="auto">
            <a:xfrm>
              <a:off x="8480425" y="3856038"/>
              <a:ext cx="104775" cy="130175"/>
            </a:xfrm>
            <a:custGeom>
              <a:avLst/>
              <a:gdLst>
                <a:gd name="T0" fmla="*/ 0 w 132"/>
                <a:gd name="T1" fmla="*/ 0 h 163"/>
                <a:gd name="T2" fmla="*/ 87 w 132"/>
                <a:gd name="T3" fmla="*/ 52 h 163"/>
                <a:gd name="T4" fmla="*/ 124 w 132"/>
                <a:gd name="T5" fmla="*/ 112 h 163"/>
                <a:gd name="T6" fmla="*/ 132 w 132"/>
                <a:gd name="T7" fmla="*/ 163 h 163"/>
                <a:gd name="T8" fmla="*/ 73 w 132"/>
                <a:gd name="T9" fmla="*/ 163 h 163"/>
                <a:gd name="T10" fmla="*/ 28 w 132"/>
                <a:gd name="T11" fmla="*/ 112 h 163"/>
                <a:gd name="T12" fmla="*/ 0 w 132"/>
                <a:gd name="T13" fmla="*/ 0 h 163"/>
              </a:gdLst>
              <a:ahLst/>
              <a:cxnLst>
                <a:cxn ang="0">
                  <a:pos x="T0" y="T1"/>
                </a:cxn>
                <a:cxn ang="0">
                  <a:pos x="T2" y="T3"/>
                </a:cxn>
                <a:cxn ang="0">
                  <a:pos x="T4" y="T5"/>
                </a:cxn>
                <a:cxn ang="0">
                  <a:pos x="T6" y="T7"/>
                </a:cxn>
                <a:cxn ang="0">
                  <a:pos x="T8" y="T9"/>
                </a:cxn>
                <a:cxn ang="0">
                  <a:pos x="T10" y="T11"/>
                </a:cxn>
                <a:cxn ang="0">
                  <a:pos x="T12" y="T13"/>
                </a:cxn>
              </a:cxnLst>
              <a:rect l="0" t="0" r="r" b="b"/>
              <a:pathLst>
                <a:path w="132" h="163">
                  <a:moveTo>
                    <a:pt x="0" y="0"/>
                  </a:moveTo>
                  <a:lnTo>
                    <a:pt x="87" y="52"/>
                  </a:lnTo>
                  <a:lnTo>
                    <a:pt x="124" y="112"/>
                  </a:lnTo>
                  <a:lnTo>
                    <a:pt x="132" y="163"/>
                  </a:lnTo>
                  <a:lnTo>
                    <a:pt x="73" y="163"/>
                  </a:lnTo>
                  <a:lnTo>
                    <a:pt x="28" y="112"/>
                  </a:lnTo>
                  <a:lnTo>
                    <a:pt x="0" y="0"/>
                  </a:lnTo>
                  <a:close/>
                </a:path>
              </a:pathLst>
            </a:custGeom>
            <a:solidFill>
              <a:srgbClr val="47514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5" name="Freeform 186"/>
            <p:cNvSpPr>
              <a:spLocks/>
            </p:cNvSpPr>
            <p:nvPr/>
          </p:nvSpPr>
          <p:spPr bwMode="auto">
            <a:xfrm>
              <a:off x="8380413" y="3836988"/>
              <a:ext cx="88900" cy="82550"/>
            </a:xfrm>
            <a:custGeom>
              <a:avLst/>
              <a:gdLst>
                <a:gd name="T0" fmla="*/ 81 w 110"/>
                <a:gd name="T1" fmla="*/ 0 h 105"/>
                <a:gd name="T2" fmla="*/ 110 w 110"/>
                <a:gd name="T3" fmla="*/ 34 h 105"/>
                <a:gd name="T4" fmla="*/ 110 w 110"/>
                <a:gd name="T5" fmla="*/ 76 h 105"/>
                <a:gd name="T6" fmla="*/ 81 w 110"/>
                <a:gd name="T7" fmla="*/ 47 h 105"/>
                <a:gd name="T8" fmla="*/ 47 w 110"/>
                <a:gd name="T9" fmla="*/ 40 h 105"/>
                <a:gd name="T10" fmla="*/ 47 w 110"/>
                <a:gd name="T11" fmla="*/ 105 h 105"/>
                <a:gd name="T12" fmla="*/ 12 w 110"/>
                <a:gd name="T13" fmla="*/ 93 h 105"/>
                <a:gd name="T14" fmla="*/ 0 w 110"/>
                <a:gd name="T15" fmla="*/ 64 h 105"/>
                <a:gd name="T16" fmla="*/ 41 w 110"/>
                <a:gd name="T17" fmla="*/ 5 h 105"/>
                <a:gd name="T18" fmla="*/ 81 w 110"/>
                <a:gd name="T19"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05">
                  <a:moveTo>
                    <a:pt x="81" y="0"/>
                  </a:moveTo>
                  <a:lnTo>
                    <a:pt x="110" y="34"/>
                  </a:lnTo>
                  <a:lnTo>
                    <a:pt x="110" y="76"/>
                  </a:lnTo>
                  <a:lnTo>
                    <a:pt x="81" y="47"/>
                  </a:lnTo>
                  <a:lnTo>
                    <a:pt x="47" y="40"/>
                  </a:lnTo>
                  <a:lnTo>
                    <a:pt x="47" y="105"/>
                  </a:lnTo>
                  <a:lnTo>
                    <a:pt x="12" y="93"/>
                  </a:lnTo>
                  <a:lnTo>
                    <a:pt x="0" y="64"/>
                  </a:lnTo>
                  <a:lnTo>
                    <a:pt x="41" y="5"/>
                  </a:lnTo>
                  <a:lnTo>
                    <a:pt x="81" y="0"/>
                  </a:lnTo>
                  <a:close/>
                </a:path>
              </a:pathLst>
            </a:custGeom>
            <a:solidFill>
              <a:srgbClr val="99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6" name="Freeform 187"/>
            <p:cNvSpPr>
              <a:spLocks/>
            </p:cNvSpPr>
            <p:nvPr/>
          </p:nvSpPr>
          <p:spPr bwMode="auto">
            <a:xfrm>
              <a:off x="8294688" y="3705226"/>
              <a:ext cx="101600" cy="76200"/>
            </a:xfrm>
            <a:custGeom>
              <a:avLst/>
              <a:gdLst>
                <a:gd name="T0" fmla="*/ 0 w 128"/>
                <a:gd name="T1" fmla="*/ 0 h 94"/>
                <a:gd name="T2" fmla="*/ 75 w 128"/>
                <a:gd name="T3" fmla="*/ 0 h 94"/>
                <a:gd name="T4" fmla="*/ 128 w 128"/>
                <a:gd name="T5" fmla="*/ 31 h 94"/>
                <a:gd name="T6" fmla="*/ 46 w 128"/>
                <a:gd name="T7" fmla="*/ 43 h 94"/>
                <a:gd name="T8" fmla="*/ 0 w 128"/>
                <a:gd name="T9" fmla="*/ 94 h 94"/>
                <a:gd name="T10" fmla="*/ 12 w 128"/>
                <a:gd name="T11" fmla="*/ 31 h 94"/>
                <a:gd name="T12" fmla="*/ 0 w 128"/>
                <a:gd name="T13" fmla="*/ 0 h 94"/>
              </a:gdLst>
              <a:ahLst/>
              <a:cxnLst>
                <a:cxn ang="0">
                  <a:pos x="T0" y="T1"/>
                </a:cxn>
                <a:cxn ang="0">
                  <a:pos x="T2" y="T3"/>
                </a:cxn>
                <a:cxn ang="0">
                  <a:pos x="T4" y="T5"/>
                </a:cxn>
                <a:cxn ang="0">
                  <a:pos x="T6" y="T7"/>
                </a:cxn>
                <a:cxn ang="0">
                  <a:pos x="T8" y="T9"/>
                </a:cxn>
                <a:cxn ang="0">
                  <a:pos x="T10" y="T11"/>
                </a:cxn>
                <a:cxn ang="0">
                  <a:pos x="T12" y="T13"/>
                </a:cxn>
              </a:cxnLst>
              <a:rect l="0" t="0" r="r" b="b"/>
              <a:pathLst>
                <a:path w="128" h="94">
                  <a:moveTo>
                    <a:pt x="0" y="0"/>
                  </a:moveTo>
                  <a:lnTo>
                    <a:pt x="75" y="0"/>
                  </a:lnTo>
                  <a:lnTo>
                    <a:pt x="128" y="31"/>
                  </a:lnTo>
                  <a:lnTo>
                    <a:pt x="46" y="43"/>
                  </a:lnTo>
                  <a:lnTo>
                    <a:pt x="0" y="94"/>
                  </a:lnTo>
                  <a:lnTo>
                    <a:pt x="12" y="31"/>
                  </a:lnTo>
                  <a:lnTo>
                    <a:pt x="0" y="0"/>
                  </a:lnTo>
                  <a:close/>
                </a:path>
              </a:pathLst>
            </a:custGeom>
            <a:solidFill>
              <a:srgbClr val="99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7" name="Freeform 188"/>
            <p:cNvSpPr>
              <a:spLocks/>
            </p:cNvSpPr>
            <p:nvPr/>
          </p:nvSpPr>
          <p:spPr bwMode="auto">
            <a:xfrm>
              <a:off x="8280400" y="3933826"/>
              <a:ext cx="95250" cy="111125"/>
            </a:xfrm>
            <a:custGeom>
              <a:avLst/>
              <a:gdLst>
                <a:gd name="T0" fmla="*/ 34 w 121"/>
                <a:gd name="T1" fmla="*/ 0 h 140"/>
                <a:gd name="T2" fmla="*/ 81 w 121"/>
                <a:gd name="T3" fmla="*/ 0 h 140"/>
                <a:gd name="T4" fmla="*/ 121 w 121"/>
                <a:gd name="T5" fmla="*/ 24 h 140"/>
                <a:gd name="T6" fmla="*/ 115 w 121"/>
                <a:gd name="T7" fmla="*/ 82 h 140"/>
                <a:gd name="T8" fmla="*/ 52 w 121"/>
                <a:gd name="T9" fmla="*/ 64 h 140"/>
                <a:gd name="T10" fmla="*/ 98 w 121"/>
                <a:gd name="T11" fmla="*/ 99 h 140"/>
                <a:gd name="T12" fmla="*/ 98 w 121"/>
                <a:gd name="T13" fmla="*/ 140 h 140"/>
                <a:gd name="T14" fmla="*/ 52 w 121"/>
                <a:gd name="T15" fmla="*/ 99 h 140"/>
                <a:gd name="T16" fmla="*/ 0 w 121"/>
                <a:gd name="T17" fmla="*/ 87 h 140"/>
                <a:gd name="T18" fmla="*/ 0 w 121"/>
                <a:gd name="T19" fmla="*/ 36 h 140"/>
                <a:gd name="T20" fmla="*/ 34 w 121"/>
                <a:gd name="T21"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1" h="140">
                  <a:moveTo>
                    <a:pt x="34" y="0"/>
                  </a:moveTo>
                  <a:lnTo>
                    <a:pt x="81" y="0"/>
                  </a:lnTo>
                  <a:lnTo>
                    <a:pt x="121" y="24"/>
                  </a:lnTo>
                  <a:lnTo>
                    <a:pt x="115" y="82"/>
                  </a:lnTo>
                  <a:lnTo>
                    <a:pt x="52" y="64"/>
                  </a:lnTo>
                  <a:lnTo>
                    <a:pt x="98" y="99"/>
                  </a:lnTo>
                  <a:lnTo>
                    <a:pt x="98" y="140"/>
                  </a:lnTo>
                  <a:lnTo>
                    <a:pt x="52" y="99"/>
                  </a:lnTo>
                  <a:lnTo>
                    <a:pt x="0" y="87"/>
                  </a:lnTo>
                  <a:lnTo>
                    <a:pt x="0" y="36"/>
                  </a:lnTo>
                  <a:lnTo>
                    <a:pt x="34" y="0"/>
                  </a:lnTo>
                  <a:close/>
                </a:path>
              </a:pathLst>
            </a:custGeom>
            <a:solidFill>
              <a:srgbClr val="75727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8" name="Freeform 189"/>
            <p:cNvSpPr>
              <a:spLocks/>
            </p:cNvSpPr>
            <p:nvPr/>
          </p:nvSpPr>
          <p:spPr bwMode="auto">
            <a:xfrm>
              <a:off x="8307388" y="3938588"/>
              <a:ext cx="65087" cy="82550"/>
            </a:xfrm>
            <a:custGeom>
              <a:avLst/>
              <a:gdLst>
                <a:gd name="T0" fmla="*/ 81 w 81"/>
                <a:gd name="T1" fmla="*/ 18 h 104"/>
                <a:gd name="T2" fmla="*/ 29 w 81"/>
                <a:gd name="T3" fmla="*/ 0 h 104"/>
                <a:gd name="T4" fmla="*/ 0 w 81"/>
                <a:gd name="T5" fmla="*/ 41 h 104"/>
                <a:gd name="T6" fmla="*/ 0 w 81"/>
                <a:gd name="T7" fmla="*/ 81 h 104"/>
                <a:gd name="T8" fmla="*/ 41 w 81"/>
                <a:gd name="T9" fmla="*/ 104 h 104"/>
                <a:gd name="T10" fmla="*/ 29 w 81"/>
                <a:gd name="T11" fmla="*/ 47 h 104"/>
                <a:gd name="T12" fmla="*/ 81 w 81"/>
                <a:gd name="T13" fmla="*/ 18 h 104"/>
              </a:gdLst>
              <a:ahLst/>
              <a:cxnLst>
                <a:cxn ang="0">
                  <a:pos x="T0" y="T1"/>
                </a:cxn>
                <a:cxn ang="0">
                  <a:pos x="T2" y="T3"/>
                </a:cxn>
                <a:cxn ang="0">
                  <a:pos x="T4" y="T5"/>
                </a:cxn>
                <a:cxn ang="0">
                  <a:pos x="T6" y="T7"/>
                </a:cxn>
                <a:cxn ang="0">
                  <a:pos x="T8" y="T9"/>
                </a:cxn>
                <a:cxn ang="0">
                  <a:pos x="T10" y="T11"/>
                </a:cxn>
                <a:cxn ang="0">
                  <a:pos x="T12" y="T13"/>
                </a:cxn>
              </a:cxnLst>
              <a:rect l="0" t="0" r="r" b="b"/>
              <a:pathLst>
                <a:path w="81" h="104">
                  <a:moveTo>
                    <a:pt x="81" y="18"/>
                  </a:moveTo>
                  <a:lnTo>
                    <a:pt x="29" y="0"/>
                  </a:lnTo>
                  <a:lnTo>
                    <a:pt x="0" y="41"/>
                  </a:lnTo>
                  <a:lnTo>
                    <a:pt x="0" y="81"/>
                  </a:lnTo>
                  <a:lnTo>
                    <a:pt x="41" y="104"/>
                  </a:lnTo>
                  <a:lnTo>
                    <a:pt x="29" y="47"/>
                  </a:lnTo>
                  <a:lnTo>
                    <a:pt x="81" y="18"/>
                  </a:lnTo>
                  <a:close/>
                </a:path>
              </a:pathLst>
            </a:custGeom>
            <a:solidFill>
              <a:srgbClr val="99AD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9" name="Freeform 190"/>
            <p:cNvSpPr>
              <a:spLocks/>
            </p:cNvSpPr>
            <p:nvPr/>
          </p:nvSpPr>
          <p:spPr bwMode="auto">
            <a:xfrm>
              <a:off x="7394575" y="3551238"/>
              <a:ext cx="20637" cy="15875"/>
            </a:xfrm>
            <a:custGeom>
              <a:avLst/>
              <a:gdLst>
                <a:gd name="T0" fmla="*/ 25 w 25"/>
                <a:gd name="T1" fmla="*/ 15 h 22"/>
                <a:gd name="T2" fmla="*/ 15 w 25"/>
                <a:gd name="T3" fmla="*/ 14 h 22"/>
                <a:gd name="T4" fmla="*/ 8 w 25"/>
                <a:gd name="T5" fmla="*/ 12 h 22"/>
                <a:gd name="T6" fmla="*/ 3 w 25"/>
                <a:gd name="T7" fmla="*/ 8 h 22"/>
                <a:gd name="T8" fmla="*/ 0 w 25"/>
                <a:gd name="T9" fmla="*/ 0 h 22"/>
                <a:gd name="T10" fmla="*/ 2 w 25"/>
                <a:gd name="T11" fmla="*/ 12 h 22"/>
                <a:gd name="T12" fmla="*/ 7 w 25"/>
                <a:gd name="T13" fmla="*/ 20 h 22"/>
                <a:gd name="T14" fmla="*/ 15 w 25"/>
                <a:gd name="T15" fmla="*/ 22 h 22"/>
                <a:gd name="T16" fmla="*/ 25 w 25"/>
                <a:gd name="T17" fmla="*/ 1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5" h="22">
                  <a:moveTo>
                    <a:pt x="25" y="15"/>
                  </a:moveTo>
                  <a:lnTo>
                    <a:pt x="15" y="14"/>
                  </a:lnTo>
                  <a:lnTo>
                    <a:pt x="8" y="12"/>
                  </a:lnTo>
                  <a:lnTo>
                    <a:pt x="3" y="8"/>
                  </a:lnTo>
                  <a:lnTo>
                    <a:pt x="0" y="0"/>
                  </a:lnTo>
                  <a:lnTo>
                    <a:pt x="2" y="12"/>
                  </a:lnTo>
                  <a:lnTo>
                    <a:pt x="7" y="20"/>
                  </a:lnTo>
                  <a:lnTo>
                    <a:pt x="15" y="22"/>
                  </a:lnTo>
                  <a:lnTo>
                    <a:pt x="25" y="15"/>
                  </a:ln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0" name="Freeform 191"/>
            <p:cNvSpPr>
              <a:spLocks/>
            </p:cNvSpPr>
            <p:nvPr/>
          </p:nvSpPr>
          <p:spPr bwMode="auto">
            <a:xfrm>
              <a:off x="7405688" y="3543301"/>
              <a:ext cx="6350" cy="7938"/>
            </a:xfrm>
            <a:custGeom>
              <a:avLst/>
              <a:gdLst>
                <a:gd name="T0" fmla="*/ 7 w 8"/>
                <a:gd name="T1" fmla="*/ 0 h 8"/>
                <a:gd name="T2" fmla="*/ 0 w 8"/>
                <a:gd name="T3" fmla="*/ 2 h 8"/>
                <a:gd name="T4" fmla="*/ 1 w 8"/>
                <a:gd name="T5" fmla="*/ 8 h 8"/>
                <a:gd name="T6" fmla="*/ 8 w 8"/>
                <a:gd name="T7" fmla="*/ 8 h 8"/>
                <a:gd name="T8" fmla="*/ 7 w 8"/>
                <a:gd name="T9" fmla="*/ 0 h 8"/>
              </a:gdLst>
              <a:ahLst/>
              <a:cxnLst>
                <a:cxn ang="0">
                  <a:pos x="T0" y="T1"/>
                </a:cxn>
                <a:cxn ang="0">
                  <a:pos x="T2" y="T3"/>
                </a:cxn>
                <a:cxn ang="0">
                  <a:pos x="T4" y="T5"/>
                </a:cxn>
                <a:cxn ang="0">
                  <a:pos x="T6" y="T7"/>
                </a:cxn>
                <a:cxn ang="0">
                  <a:pos x="T8" y="T9"/>
                </a:cxn>
              </a:cxnLst>
              <a:rect l="0" t="0" r="r" b="b"/>
              <a:pathLst>
                <a:path w="8" h="8">
                  <a:moveTo>
                    <a:pt x="7" y="0"/>
                  </a:moveTo>
                  <a:lnTo>
                    <a:pt x="0" y="2"/>
                  </a:lnTo>
                  <a:lnTo>
                    <a:pt x="1" y="8"/>
                  </a:lnTo>
                  <a:lnTo>
                    <a:pt x="8" y="8"/>
                  </a:lnTo>
                  <a:lnTo>
                    <a:pt x="7" y="0"/>
                  </a:lnTo>
                  <a:close/>
                </a:path>
              </a:pathLst>
            </a:custGeom>
            <a:solidFill>
              <a:srgbClr val="FFF2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1" name="Freeform 192"/>
            <p:cNvSpPr>
              <a:spLocks/>
            </p:cNvSpPr>
            <p:nvPr/>
          </p:nvSpPr>
          <p:spPr bwMode="auto">
            <a:xfrm>
              <a:off x="7308850" y="3573463"/>
              <a:ext cx="66675" cy="17463"/>
            </a:xfrm>
            <a:custGeom>
              <a:avLst/>
              <a:gdLst>
                <a:gd name="T0" fmla="*/ 84 w 84"/>
                <a:gd name="T1" fmla="*/ 18 h 23"/>
                <a:gd name="T2" fmla="*/ 71 w 84"/>
                <a:gd name="T3" fmla="*/ 6 h 23"/>
                <a:gd name="T4" fmla="*/ 45 w 84"/>
                <a:gd name="T5" fmla="*/ 0 h 23"/>
                <a:gd name="T6" fmla="*/ 20 w 84"/>
                <a:gd name="T7" fmla="*/ 7 h 23"/>
                <a:gd name="T8" fmla="*/ 0 w 84"/>
                <a:gd name="T9" fmla="*/ 19 h 23"/>
                <a:gd name="T10" fmla="*/ 15 w 84"/>
                <a:gd name="T11" fmla="*/ 23 h 23"/>
                <a:gd name="T12" fmla="*/ 48 w 84"/>
                <a:gd name="T13" fmla="*/ 18 h 23"/>
                <a:gd name="T14" fmla="*/ 84 w 84"/>
                <a:gd name="T15" fmla="*/ 18 h 2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4" h="23">
                  <a:moveTo>
                    <a:pt x="84" y="18"/>
                  </a:moveTo>
                  <a:lnTo>
                    <a:pt x="71" y="6"/>
                  </a:lnTo>
                  <a:lnTo>
                    <a:pt x="45" y="0"/>
                  </a:lnTo>
                  <a:lnTo>
                    <a:pt x="20" y="7"/>
                  </a:lnTo>
                  <a:lnTo>
                    <a:pt x="0" y="19"/>
                  </a:lnTo>
                  <a:lnTo>
                    <a:pt x="15" y="23"/>
                  </a:lnTo>
                  <a:lnTo>
                    <a:pt x="48" y="18"/>
                  </a:lnTo>
                  <a:lnTo>
                    <a:pt x="84" y="18"/>
                  </a:lnTo>
                  <a:close/>
                </a:path>
              </a:pathLst>
            </a:custGeom>
            <a:solidFill>
              <a:srgbClr val="D1C1B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93" name="Group 292"/>
          <p:cNvGrpSpPr/>
          <p:nvPr/>
        </p:nvGrpSpPr>
        <p:grpSpPr>
          <a:xfrm rot="20707848" flipH="1">
            <a:off x="4132124" y="3739565"/>
            <a:ext cx="955480" cy="441170"/>
            <a:chOff x="6523050" y="2998387"/>
            <a:chExt cx="5820853" cy="2687637"/>
          </a:xfrm>
        </p:grpSpPr>
        <p:sp>
          <p:nvSpPr>
            <p:cNvPr id="228" name="Freeform 197"/>
            <p:cNvSpPr>
              <a:spLocks/>
            </p:cNvSpPr>
            <p:nvPr/>
          </p:nvSpPr>
          <p:spPr bwMode="auto">
            <a:xfrm>
              <a:off x="6716216" y="2998387"/>
              <a:ext cx="5627687" cy="2687637"/>
            </a:xfrm>
            <a:custGeom>
              <a:avLst/>
              <a:gdLst>
                <a:gd name="T0" fmla="*/ 1912 w 3545"/>
                <a:gd name="T1" fmla="*/ 6 h 1693"/>
                <a:gd name="T2" fmla="*/ 2129 w 3545"/>
                <a:gd name="T3" fmla="*/ 33 h 1693"/>
                <a:gd name="T4" fmla="*/ 2221 w 3545"/>
                <a:gd name="T5" fmla="*/ 77 h 1693"/>
                <a:gd name="T6" fmla="*/ 2402 w 3545"/>
                <a:gd name="T7" fmla="*/ 175 h 1693"/>
                <a:gd name="T8" fmla="*/ 2647 w 3545"/>
                <a:gd name="T9" fmla="*/ 418 h 1693"/>
                <a:gd name="T10" fmla="*/ 2689 w 3545"/>
                <a:gd name="T11" fmla="*/ 534 h 1693"/>
                <a:gd name="T12" fmla="*/ 2755 w 3545"/>
                <a:gd name="T13" fmla="*/ 680 h 1693"/>
                <a:gd name="T14" fmla="*/ 2793 w 3545"/>
                <a:gd name="T15" fmla="*/ 893 h 1693"/>
                <a:gd name="T16" fmla="*/ 3021 w 3545"/>
                <a:gd name="T17" fmla="*/ 1017 h 1693"/>
                <a:gd name="T18" fmla="*/ 3447 w 3545"/>
                <a:gd name="T19" fmla="*/ 1175 h 1693"/>
                <a:gd name="T20" fmla="*/ 3541 w 3545"/>
                <a:gd name="T21" fmla="*/ 1468 h 1693"/>
                <a:gd name="T22" fmla="*/ 3240 w 3545"/>
                <a:gd name="T23" fmla="*/ 1693 h 1693"/>
                <a:gd name="T24" fmla="*/ 2866 w 3545"/>
                <a:gd name="T25" fmla="*/ 1541 h 1693"/>
                <a:gd name="T26" fmla="*/ 2870 w 3545"/>
                <a:gd name="T27" fmla="*/ 1486 h 1693"/>
                <a:gd name="T28" fmla="*/ 3125 w 3545"/>
                <a:gd name="T29" fmla="*/ 1601 h 1693"/>
                <a:gd name="T30" fmla="*/ 3415 w 3545"/>
                <a:gd name="T31" fmla="*/ 1503 h 1693"/>
                <a:gd name="T32" fmla="*/ 3382 w 3545"/>
                <a:gd name="T33" fmla="*/ 1301 h 1693"/>
                <a:gd name="T34" fmla="*/ 3060 w 3545"/>
                <a:gd name="T35" fmla="*/ 1219 h 1693"/>
                <a:gd name="T36" fmla="*/ 2810 w 3545"/>
                <a:gd name="T37" fmla="*/ 1278 h 1693"/>
                <a:gd name="T38" fmla="*/ 2733 w 3545"/>
                <a:gd name="T39" fmla="*/ 1301 h 1693"/>
                <a:gd name="T40" fmla="*/ 2609 w 3545"/>
                <a:gd name="T41" fmla="*/ 1328 h 1693"/>
                <a:gd name="T42" fmla="*/ 2407 w 3545"/>
                <a:gd name="T43" fmla="*/ 1367 h 1693"/>
                <a:gd name="T44" fmla="*/ 1886 w 3545"/>
                <a:gd name="T45" fmla="*/ 1399 h 1693"/>
                <a:gd name="T46" fmla="*/ 1797 w 3545"/>
                <a:gd name="T47" fmla="*/ 1399 h 1693"/>
                <a:gd name="T48" fmla="*/ 1705 w 3545"/>
                <a:gd name="T49" fmla="*/ 1388 h 1693"/>
                <a:gd name="T50" fmla="*/ 1640 w 3545"/>
                <a:gd name="T51" fmla="*/ 1382 h 1693"/>
                <a:gd name="T52" fmla="*/ 1519 w 3545"/>
                <a:gd name="T53" fmla="*/ 1382 h 1693"/>
                <a:gd name="T54" fmla="*/ 1465 w 3545"/>
                <a:gd name="T55" fmla="*/ 1394 h 1693"/>
                <a:gd name="T56" fmla="*/ 1362 w 3545"/>
                <a:gd name="T57" fmla="*/ 1405 h 1693"/>
                <a:gd name="T58" fmla="*/ 1039 w 3545"/>
                <a:gd name="T59" fmla="*/ 1486 h 1693"/>
                <a:gd name="T60" fmla="*/ 936 w 3545"/>
                <a:gd name="T61" fmla="*/ 1497 h 1693"/>
                <a:gd name="T62" fmla="*/ 832 w 3545"/>
                <a:gd name="T63" fmla="*/ 1507 h 1693"/>
                <a:gd name="T64" fmla="*/ 773 w 3545"/>
                <a:gd name="T65" fmla="*/ 1486 h 1693"/>
                <a:gd name="T66" fmla="*/ 773 w 3545"/>
                <a:gd name="T67" fmla="*/ 1432 h 1693"/>
                <a:gd name="T68" fmla="*/ 844 w 3545"/>
                <a:gd name="T69" fmla="*/ 1361 h 1693"/>
                <a:gd name="T70" fmla="*/ 944 w 3545"/>
                <a:gd name="T71" fmla="*/ 1323 h 1693"/>
                <a:gd name="T72" fmla="*/ 796 w 3545"/>
                <a:gd name="T73" fmla="*/ 1284 h 1693"/>
                <a:gd name="T74" fmla="*/ 713 w 3545"/>
                <a:gd name="T75" fmla="*/ 1378 h 1693"/>
                <a:gd name="T76" fmla="*/ 675 w 3545"/>
                <a:gd name="T77" fmla="*/ 1409 h 1693"/>
                <a:gd name="T78" fmla="*/ 610 w 3545"/>
                <a:gd name="T79" fmla="*/ 1198 h 1693"/>
                <a:gd name="T80" fmla="*/ 692 w 3545"/>
                <a:gd name="T81" fmla="*/ 1133 h 1693"/>
                <a:gd name="T82" fmla="*/ 621 w 3545"/>
                <a:gd name="T83" fmla="*/ 1106 h 1693"/>
                <a:gd name="T84" fmla="*/ 523 w 3545"/>
                <a:gd name="T85" fmla="*/ 1046 h 1693"/>
                <a:gd name="T86" fmla="*/ 468 w 3545"/>
                <a:gd name="T87" fmla="*/ 985 h 1693"/>
                <a:gd name="T88" fmla="*/ 261 w 3545"/>
                <a:gd name="T89" fmla="*/ 925 h 1693"/>
                <a:gd name="T90" fmla="*/ 126 w 3545"/>
                <a:gd name="T91" fmla="*/ 877 h 1693"/>
                <a:gd name="T92" fmla="*/ 32 w 3545"/>
                <a:gd name="T93" fmla="*/ 795 h 1693"/>
                <a:gd name="T94" fmla="*/ 0 w 3545"/>
                <a:gd name="T95" fmla="*/ 676 h 1693"/>
                <a:gd name="T96" fmla="*/ 28 w 3545"/>
                <a:gd name="T97" fmla="*/ 582 h 1693"/>
                <a:gd name="T98" fmla="*/ 337 w 3545"/>
                <a:gd name="T99" fmla="*/ 380 h 1693"/>
                <a:gd name="T100" fmla="*/ 571 w 3545"/>
                <a:gd name="T101" fmla="*/ 196 h 1693"/>
                <a:gd name="T102" fmla="*/ 742 w 3545"/>
                <a:gd name="T103" fmla="*/ 190 h 1693"/>
                <a:gd name="T104" fmla="*/ 995 w 3545"/>
                <a:gd name="T105" fmla="*/ 223 h 1693"/>
                <a:gd name="T106" fmla="*/ 1439 w 3545"/>
                <a:gd name="T107" fmla="*/ 77 h 1693"/>
                <a:gd name="T108" fmla="*/ 1836 w 3545"/>
                <a:gd name="T109" fmla="*/ 0 h 1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45" h="1693">
                  <a:moveTo>
                    <a:pt x="1836" y="6"/>
                  </a:moveTo>
                  <a:lnTo>
                    <a:pt x="1847" y="17"/>
                  </a:lnTo>
                  <a:lnTo>
                    <a:pt x="1912" y="6"/>
                  </a:lnTo>
                  <a:lnTo>
                    <a:pt x="1951" y="12"/>
                  </a:lnTo>
                  <a:lnTo>
                    <a:pt x="1960" y="27"/>
                  </a:lnTo>
                  <a:lnTo>
                    <a:pt x="2129" y="33"/>
                  </a:lnTo>
                  <a:lnTo>
                    <a:pt x="2179" y="48"/>
                  </a:lnTo>
                  <a:lnTo>
                    <a:pt x="2206" y="77"/>
                  </a:lnTo>
                  <a:lnTo>
                    <a:pt x="2221" y="77"/>
                  </a:lnTo>
                  <a:lnTo>
                    <a:pt x="2256" y="104"/>
                  </a:lnTo>
                  <a:lnTo>
                    <a:pt x="2310" y="121"/>
                  </a:lnTo>
                  <a:lnTo>
                    <a:pt x="2402" y="175"/>
                  </a:lnTo>
                  <a:lnTo>
                    <a:pt x="2446" y="190"/>
                  </a:lnTo>
                  <a:lnTo>
                    <a:pt x="2532" y="267"/>
                  </a:lnTo>
                  <a:lnTo>
                    <a:pt x="2647" y="418"/>
                  </a:lnTo>
                  <a:lnTo>
                    <a:pt x="2647" y="447"/>
                  </a:lnTo>
                  <a:lnTo>
                    <a:pt x="2689" y="501"/>
                  </a:lnTo>
                  <a:lnTo>
                    <a:pt x="2689" y="534"/>
                  </a:lnTo>
                  <a:lnTo>
                    <a:pt x="2766" y="664"/>
                  </a:lnTo>
                  <a:lnTo>
                    <a:pt x="2772" y="670"/>
                  </a:lnTo>
                  <a:lnTo>
                    <a:pt x="2755" y="680"/>
                  </a:lnTo>
                  <a:lnTo>
                    <a:pt x="2783" y="768"/>
                  </a:lnTo>
                  <a:lnTo>
                    <a:pt x="2772" y="779"/>
                  </a:lnTo>
                  <a:lnTo>
                    <a:pt x="2793" y="893"/>
                  </a:lnTo>
                  <a:lnTo>
                    <a:pt x="2793" y="952"/>
                  </a:lnTo>
                  <a:lnTo>
                    <a:pt x="2852" y="990"/>
                  </a:lnTo>
                  <a:lnTo>
                    <a:pt x="3021" y="1017"/>
                  </a:lnTo>
                  <a:lnTo>
                    <a:pt x="3299" y="1088"/>
                  </a:lnTo>
                  <a:lnTo>
                    <a:pt x="3382" y="1133"/>
                  </a:lnTo>
                  <a:lnTo>
                    <a:pt x="3447" y="1175"/>
                  </a:lnTo>
                  <a:lnTo>
                    <a:pt x="3524" y="1284"/>
                  </a:lnTo>
                  <a:lnTo>
                    <a:pt x="3545" y="1355"/>
                  </a:lnTo>
                  <a:lnTo>
                    <a:pt x="3541" y="1468"/>
                  </a:lnTo>
                  <a:lnTo>
                    <a:pt x="3512" y="1545"/>
                  </a:lnTo>
                  <a:lnTo>
                    <a:pt x="3388" y="1660"/>
                  </a:lnTo>
                  <a:lnTo>
                    <a:pt x="3240" y="1693"/>
                  </a:lnTo>
                  <a:lnTo>
                    <a:pt x="3136" y="1693"/>
                  </a:lnTo>
                  <a:lnTo>
                    <a:pt x="2973" y="1637"/>
                  </a:lnTo>
                  <a:lnTo>
                    <a:pt x="2866" y="1541"/>
                  </a:lnTo>
                  <a:lnTo>
                    <a:pt x="2852" y="1530"/>
                  </a:lnTo>
                  <a:lnTo>
                    <a:pt x="2852" y="1503"/>
                  </a:lnTo>
                  <a:lnTo>
                    <a:pt x="2870" y="1486"/>
                  </a:lnTo>
                  <a:lnTo>
                    <a:pt x="2935" y="1524"/>
                  </a:lnTo>
                  <a:lnTo>
                    <a:pt x="3006" y="1568"/>
                  </a:lnTo>
                  <a:lnTo>
                    <a:pt x="3125" y="1601"/>
                  </a:lnTo>
                  <a:lnTo>
                    <a:pt x="3273" y="1601"/>
                  </a:lnTo>
                  <a:lnTo>
                    <a:pt x="3349" y="1572"/>
                  </a:lnTo>
                  <a:lnTo>
                    <a:pt x="3415" y="1503"/>
                  </a:lnTo>
                  <a:lnTo>
                    <a:pt x="3426" y="1453"/>
                  </a:lnTo>
                  <a:lnTo>
                    <a:pt x="3420" y="1344"/>
                  </a:lnTo>
                  <a:lnTo>
                    <a:pt x="3382" y="1301"/>
                  </a:lnTo>
                  <a:lnTo>
                    <a:pt x="3317" y="1253"/>
                  </a:lnTo>
                  <a:lnTo>
                    <a:pt x="3228" y="1225"/>
                  </a:lnTo>
                  <a:lnTo>
                    <a:pt x="3060" y="1219"/>
                  </a:lnTo>
                  <a:lnTo>
                    <a:pt x="2956" y="1230"/>
                  </a:lnTo>
                  <a:lnTo>
                    <a:pt x="2887" y="1253"/>
                  </a:lnTo>
                  <a:lnTo>
                    <a:pt x="2810" y="1278"/>
                  </a:lnTo>
                  <a:lnTo>
                    <a:pt x="2804" y="1275"/>
                  </a:lnTo>
                  <a:lnTo>
                    <a:pt x="2783" y="1290"/>
                  </a:lnTo>
                  <a:lnTo>
                    <a:pt x="2733" y="1301"/>
                  </a:lnTo>
                  <a:lnTo>
                    <a:pt x="2733" y="1296"/>
                  </a:lnTo>
                  <a:lnTo>
                    <a:pt x="2724" y="1284"/>
                  </a:lnTo>
                  <a:lnTo>
                    <a:pt x="2609" y="1328"/>
                  </a:lnTo>
                  <a:lnTo>
                    <a:pt x="2586" y="1344"/>
                  </a:lnTo>
                  <a:lnTo>
                    <a:pt x="2461" y="1367"/>
                  </a:lnTo>
                  <a:lnTo>
                    <a:pt x="2407" y="1367"/>
                  </a:lnTo>
                  <a:lnTo>
                    <a:pt x="2206" y="1399"/>
                  </a:lnTo>
                  <a:lnTo>
                    <a:pt x="2026" y="1405"/>
                  </a:lnTo>
                  <a:lnTo>
                    <a:pt x="1886" y="1399"/>
                  </a:lnTo>
                  <a:lnTo>
                    <a:pt x="1868" y="1388"/>
                  </a:lnTo>
                  <a:lnTo>
                    <a:pt x="1836" y="1399"/>
                  </a:lnTo>
                  <a:lnTo>
                    <a:pt x="1797" y="1399"/>
                  </a:lnTo>
                  <a:lnTo>
                    <a:pt x="1753" y="1420"/>
                  </a:lnTo>
                  <a:lnTo>
                    <a:pt x="1726" y="1420"/>
                  </a:lnTo>
                  <a:lnTo>
                    <a:pt x="1705" y="1388"/>
                  </a:lnTo>
                  <a:lnTo>
                    <a:pt x="1667" y="1405"/>
                  </a:lnTo>
                  <a:lnTo>
                    <a:pt x="1640" y="1405"/>
                  </a:lnTo>
                  <a:lnTo>
                    <a:pt x="1640" y="1382"/>
                  </a:lnTo>
                  <a:lnTo>
                    <a:pt x="1619" y="1372"/>
                  </a:lnTo>
                  <a:lnTo>
                    <a:pt x="1542" y="1382"/>
                  </a:lnTo>
                  <a:lnTo>
                    <a:pt x="1519" y="1382"/>
                  </a:lnTo>
                  <a:lnTo>
                    <a:pt x="1519" y="1378"/>
                  </a:lnTo>
                  <a:lnTo>
                    <a:pt x="1515" y="1372"/>
                  </a:lnTo>
                  <a:lnTo>
                    <a:pt x="1465" y="1394"/>
                  </a:lnTo>
                  <a:lnTo>
                    <a:pt x="1465" y="1420"/>
                  </a:lnTo>
                  <a:lnTo>
                    <a:pt x="1377" y="1420"/>
                  </a:lnTo>
                  <a:lnTo>
                    <a:pt x="1362" y="1405"/>
                  </a:lnTo>
                  <a:lnTo>
                    <a:pt x="1314" y="1415"/>
                  </a:lnTo>
                  <a:lnTo>
                    <a:pt x="1231" y="1459"/>
                  </a:lnTo>
                  <a:lnTo>
                    <a:pt x="1039" y="1486"/>
                  </a:lnTo>
                  <a:lnTo>
                    <a:pt x="992" y="1507"/>
                  </a:lnTo>
                  <a:lnTo>
                    <a:pt x="947" y="1507"/>
                  </a:lnTo>
                  <a:lnTo>
                    <a:pt x="936" y="1497"/>
                  </a:lnTo>
                  <a:lnTo>
                    <a:pt x="888" y="1497"/>
                  </a:lnTo>
                  <a:lnTo>
                    <a:pt x="876" y="1482"/>
                  </a:lnTo>
                  <a:lnTo>
                    <a:pt x="832" y="1507"/>
                  </a:lnTo>
                  <a:lnTo>
                    <a:pt x="790" y="1491"/>
                  </a:lnTo>
                  <a:lnTo>
                    <a:pt x="784" y="1497"/>
                  </a:lnTo>
                  <a:lnTo>
                    <a:pt x="773" y="1486"/>
                  </a:lnTo>
                  <a:lnTo>
                    <a:pt x="773" y="1459"/>
                  </a:lnTo>
                  <a:lnTo>
                    <a:pt x="784" y="1447"/>
                  </a:lnTo>
                  <a:lnTo>
                    <a:pt x="773" y="1432"/>
                  </a:lnTo>
                  <a:lnTo>
                    <a:pt x="773" y="1409"/>
                  </a:lnTo>
                  <a:lnTo>
                    <a:pt x="784" y="1388"/>
                  </a:lnTo>
                  <a:lnTo>
                    <a:pt x="844" y="1361"/>
                  </a:lnTo>
                  <a:lnTo>
                    <a:pt x="932" y="1344"/>
                  </a:lnTo>
                  <a:lnTo>
                    <a:pt x="936" y="1328"/>
                  </a:lnTo>
                  <a:lnTo>
                    <a:pt x="944" y="1323"/>
                  </a:lnTo>
                  <a:lnTo>
                    <a:pt x="882" y="1284"/>
                  </a:lnTo>
                  <a:lnTo>
                    <a:pt x="867" y="1296"/>
                  </a:lnTo>
                  <a:lnTo>
                    <a:pt x="796" y="1284"/>
                  </a:lnTo>
                  <a:lnTo>
                    <a:pt x="734" y="1317"/>
                  </a:lnTo>
                  <a:lnTo>
                    <a:pt x="729" y="1378"/>
                  </a:lnTo>
                  <a:lnTo>
                    <a:pt x="713" y="1378"/>
                  </a:lnTo>
                  <a:lnTo>
                    <a:pt x="713" y="1367"/>
                  </a:lnTo>
                  <a:lnTo>
                    <a:pt x="698" y="1349"/>
                  </a:lnTo>
                  <a:lnTo>
                    <a:pt x="675" y="1409"/>
                  </a:lnTo>
                  <a:lnTo>
                    <a:pt x="654" y="1399"/>
                  </a:lnTo>
                  <a:lnTo>
                    <a:pt x="600" y="1317"/>
                  </a:lnTo>
                  <a:lnTo>
                    <a:pt x="610" y="1198"/>
                  </a:lnTo>
                  <a:lnTo>
                    <a:pt x="669" y="1142"/>
                  </a:lnTo>
                  <a:lnTo>
                    <a:pt x="681" y="1142"/>
                  </a:lnTo>
                  <a:lnTo>
                    <a:pt x="692" y="1133"/>
                  </a:lnTo>
                  <a:lnTo>
                    <a:pt x="654" y="1094"/>
                  </a:lnTo>
                  <a:lnTo>
                    <a:pt x="642" y="1121"/>
                  </a:lnTo>
                  <a:lnTo>
                    <a:pt x="621" y="1106"/>
                  </a:lnTo>
                  <a:lnTo>
                    <a:pt x="600" y="1083"/>
                  </a:lnTo>
                  <a:lnTo>
                    <a:pt x="589" y="1094"/>
                  </a:lnTo>
                  <a:lnTo>
                    <a:pt x="523" y="1046"/>
                  </a:lnTo>
                  <a:lnTo>
                    <a:pt x="518" y="1050"/>
                  </a:lnTo>
                  <a:lnTo>
                    <a:pt x="491" y="1002"/>
                  </a:lnTo>
                  <a:lnTo>
                    <a:pt x="468" y="985"/>
                  </a:lnTo>
                  <a:lnTo>
                    <a:pt x="376" y="973"/>
                  </a:lnTo>
                  <a:lnTo>
                    <a:pt x="320" y="942"/>
                  </a:lnTo>
                  <a:lnTo>
                    <a:pt x="261" y="925"/>
                  </a:lnTo>
                  <a:lnTo>
                    <a:pt x="213" y="883"/>
                  </a:lnTo>
                  <a:lnTo>
                    <a:pt x="180" y="893"/>
                  </a:lnTo>
                  <a:lnTo>
                    <a:pt x="126" y="877"/>
                  </a:lnTo>
                  <a:lnTo>
                    <a:pt x="103" y="860"/>
                  </a:lnTo>
                  <a:lnTo>
                    <a:pt x="82" y="860"/>
                  </a:lnTo>
                  <a:lnTo>
                    <a:pt x="32" y="795"/>
                  </a:lnTo>
                  <a:lnTo>
                    <a:pt x="38" y="756"/>
                  </a:lnTo>
                  <a:lnTo>
                    <a:pt x="5" y="718"/>
                  </a:lnTo>
                  <a:lnTo>
                    <a:pt x="0" y="676"/>
                  </a:lnTo>
                  <a:lnTo>
                    <a:pt x="17" y="603"/>
                  </a:lnTo>
                  <a:lnTo>
                    <a:pt x="17" y="572"/>
                  </a:lnTo>
                  <a:lnTo>
                    <a:pt x="28" y="582"/>
                  </a:lnTo>
                  <a:lnTo>
                    <a:pt x="126" y="495"/>
                  </a:lnTo>
                  <a:lnTo>
                    <a:pt x="186" y="457"/>
                  </a:lnTo>
                  <a:lnTo>
                    <a:pt x="337" y="380"/>
                  </a:lnTo>
                  <a:lnTo>
                    <a:pt x="506" y="278"/>
                  </a:lnTo>
                  <a:lnTo>
                    <a:pt x="506" y="261"/>
                  </a:lnTo>
                  <a:lnTo>
                    <a:pt x="571" y="196"/>
                  </a:lnTo>
                  <a:lnTo>
                    <a:pt x="642" y="169"/>
                  </a:lnTo>
                  <a:lnTo>
                    <a:pt x="729" y="175"/>
                  </a:lnTo>
                  <a:lnTo>
                    <a:pt x="742" y="190"/>
                  </a:lnTo>
                  <a:lnTo>
                    <a:pt x="861" y="184"/>
                  </a:lnTo>
                  <a:lnTo>
                    <a:pt x="974" y="196"/>
                  </a:lnTo>
                  <a:lnTo>
                    <a:pt x="995" y="223"/>
                  </a:lnTo>
                  <a:lnTo>
                    <a:pt x="1107" y="219"/>
                  </a:lnTo>
                  <a:lnTo>
                    <a:pt x="1252" y="169"/>
                  </a:lnTo>
                  <a:lnTo>
                    <a:pt x="1439" y="77"/>
                  </a:lnTo>
                  <a:lnTo>
                    <a:pt x="1605" y="21"/>
                  </a:lnTo>
                  <a:lnTo>
                    <a:pt x="1797" y="0"/>
                  </a:lnTo>
                  <a:lnTo>
                    <a:pt x="1836" y="0"/>
                  </a:lnTo>
                  <a:lnTo>
                    <a:pt x="1836"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9" name="Freeform 198"/>
            <p:cNvSpPr>
              <a:spLocks/>
            </p:cNvSpPr>
            <p:nvPr/>
          </p:nvSpPr>
          <p:spPr bwMode="auto">
            <a:xfrm>
              <a:off x="6752728" y="3025374"/>
              <a:ext cx="4414837" cy="2203450"/>
            </a:xfrm>
            <a:custGeom>
              <a:avLst/>
              <a:gdLst>
                <a:gd name="T0" fmla="*/ 1916 w 2781"/>
                <a:gd name="T1" fmla="*/ 4 h 1388"/>
                <a:gd name="T2" fmla="*/ 2020 w 2781"/>
                <a:gd name="T3" fmla="*/ 39 h 1388"/>
                <a:gd name="T4" fmla="*/ 2118 w 2781"/>
                <a:gd name="T5" fmla="*/ 48 h 1388"/>
                <a:gd name="T6" fmla="*/ 2302 w 2781"/>
                <a:gd name="T7" fmla="*/ 135 h 1388"/>
                <a:gd name="T8" fmla="*/ 2476 w 2781"/>
                <a:gd name="T9" fmla="*/ 238 h 1388"/>
                <a:gd name="T10" fmla="*/ 2634 w 2781"/>
                <a:gd name="T11" fmla="*/ 467 h 1388"/>
                <a:gd name="T12" fmla="*/ 2728 w 2781"/>
                <a:gd name="T13" fmla="*/ 712 h 1388"/>
                <a:gd name="T14" fmla="*/ 2732 w 2781"/>
                <a:gd name="T15" fmla="*/ 870 h 1388"/>
                <a:gd name="T16" fmla="*/ 2781 w 2781"/>
                <a:gd name="T17" fmla="*/ 1154 h 1388"/>
                <a:gd name="T18" fmla="*/ 2743 w 2781"/>
                <a:gd name="T19" fmla="*/ 1258 h 1388"/>
                <a:gd name="T20" fmla="*/ 2434 w 2781"/>
                <a:gd name="T21" fmla="*/ 1327 h 1388"/>
                <a:gd name="T22" fmla="*/ 2275 w 2781"/>
                <a:gd name="T23" fmla="*/ 1300 h 1388"/>
                <a:gd name="T24" fmla="*/ 2118 w 2781"/>
                <a:gd name="T25" fmla="*/ 1246 h 1388"/>
                <a:gd name="T26" fmla="*/ 2062 w 2781"/>
                <a:gd name="T27" fmla="*/ 1163 h 1388"/>
                <a:gd name="T28" fmla="*/ 2008 w 2781"/>
                <a:gd name="T29" fmla="*/ 1116 h 1388"/>
                <a:gd name="T30" fmla="*/ 2026 w 2781"/>
                <a:gd name="T31" fmla="*/ 1208 h 1388"/>
                <a:gd name="T32" fmla="*/ 2020 w 2781"/>
                <a:gd name="T33" fmla="*/ 1246 h 1388"/>
                <a:gd name="T34" fmla="*/ 1845 w 2781"/>
                <a:gd name="T35" fmla="*/ 1288 h 1388"/>
                <a:gd name="T36" fmla="*/ 1703 w 2781"/>
                <a:gd name="T37" fmla="*/ 1311 h 1388"/>
                <a:gd name="T38" fmla="*/ 1596 w 2781"/>
                <a:gd name="T39" fmla="*/ 1327 h 1388"/>
                <a:gd name="T40" fmla="*/ 1496 w 2781"/>
                <a:gd name="T41" fmla="*/ 1300 h 1388"/>
                <a:gd name="T42" fmla="*/ 1523 w 2781"/>
                <a:gd name="T43" fmla="*/ 1240 h 1388"/>
                <a:gd name="T44" fmla="*/ 1611 w 2781"/>
                <a:gd name="T45" fmla="*/ 1208 h 1388"/>
                <a:gd name="T46" fmla="*/ 1621 w 2781"/>
                <a:gd name="T47" fmla="*/ 1169 h 1388"/>
                <a:gd name="T48" fmla="*/ 1659 w 2781"/>
                <a:gd name="T49" fmla="*/ 1125 h 1388"/>
                <a:gd name="T50" fmla="*/ 1540 w 2781"/>
                <a:gd name="T51" fmla="*/ 947 h 1388"/>
                <a:gd name="T52" fmla="*/ 1437 w 2781"/>
                <a:gd name="T53" fmla="*/ 876 h 1388"/>
                <a:gd name="T54" fmla="*/ 1371 w 2781"/>
                <a:gd name="T55" fmla="*/ 908 h 1388"/>
                <a:gd name="T56" fmla="*/ 1431 w 2781"/>
                <a:gd name="T57" fmla="*/ 914 h 1388"/>
                <a:gd name="T58" fmla="*/ 1567 w 2781"/>
                <a:gd name="T59" fmla="*/ 995 h 1388"/>
                <a:gd name="T60" fmla="*/ 1544 w 2781"/>
                <a:gd name="T61" fmla="*/ 1012 h 1388"/>
                <a:gd name="T62" fmla="*/ 1596 w 2781"/>
                <a:gd name="T63" fmla="*/ 1125 h 1388"/>
                <a:gd name="T64" fmla="*/ 1573 w 2781"/>
                <a:gd name="T65" fmla="*/ 1169 h 1388"/>
                <a:gd name="T66" fmla="*/ 1502 w 2781"/>
                <a:gd name="T67" fmla="*/ 1219 h 1388"/>
                <a:gd name="T68" fmla="*/ 1458 w 2781"/>
                <a:gd name="T69" fmla="*/ 1296 h 1388"/>
                <a:gd name="T70" fmla="*/ 1419 w 2781"/>
                <a:gd name="T71" fmla="*/ 1361 h 1388"/>
                <a:gd name="T72" fmla="*/ 1371 w 2781"/>
                <a:gd name="T73" fmla="*/ 1382 h 1388"/>
                <a:gd name="T74" fmla="*/ 1158 w 2781"/>
                <a:gd name="T75" fmla="*/ 1355 h 1388"/>
                <a:gd name="T76" fmla="*/ 1045 w 2781"/>
                <a:gd name="T77" fmla="*/ 1306 h 1388"/>
                <a:gd name="T78" fmla="*/ 848 w 2781"/>
                <a:gd name="T79" fmla="*/ 1236 h 1388"/>
                <a:gd name="T80" fmla="*/ 782 w 2781"/>
                <a:gd name="T81" fmla="*/ 1185 h 1388"/>
                <a:gd name="T82" fmla="*/ 608 w 2781"/>
                <a:gd name="T83" fmla="*/ 1044 h 1388"/>
                <a:gd name="T84" fmla="*/ 543 w 2781"/>
                <a:gd name="T85" fmla="*/ 1018 h 1388"/>
                <a:gd name="T86" fmla="*/ 456 w 2781"/>
                <a:gd name="T87" fmla="*/ 947 h 1388"/>
                <a:gd name="T88" fmla="*/ 216 w 2781"/>
                <a:gd name="T89" fmla="*/ 849 h 1388"/>
                <a:gd name="T90" fmla="*/ 30 w 2781"/>
                <a:gd name="T91" fmla="*/ 772 h 1388"/>
                <a:gd name="T92" fmla="*/ 86 w 2781"/>
                <a:gd name="T93" fmla="*/ 686 h 1388"/>
                <a:gd name="T94" fmla="*/ 140 w 2781"/>
                <a:gd name="T95" fmla="*/ 724 h 1388"/>
                <a:gd name="T96" fmla="*/ 75 w 2781"/>
                <a:gd name="T97" fmla="*/ 638 h 1388"/>
                <a:gd name="T98" fmla="*/ 36 w 2781"/>
                <a:gd name="T99" fmla="*/ 689 h 1388"/>
                <a:gd name="T100" fmla="*/ 124 w 2781"/>
                <a:gd name="T101" fmla="*/ 490 h 1388"/>
                <a:gd name="T102" fmla="*/ 942 w 2781"/>
                <a:gd name="T103" fmla="*/ 202 h 1388"/>
                <a:gd name="T104" fmla="*/ 1492 w 2781"/>
                <a:gd name="T105" fmla="*/ 48 h 1388"/>
                <a:gd name="T106" fmla="*/ 1790 w 2781"/>
                <a:gd name="T107" fmla="*/ 4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781" h="1388">
                  <a:moveTo>
                    <a:pt x="1801" y="16"/>
                  </a:moveTo>
                  <a:lnTo>
                    <a:pt x="1828" y="16"/>
                  </a:lnTo>
                  <a:lnTo>
                    <a:pt x="1866" y="0"/>
                  </a:lnTo>
                  <a:lnTo>
                    <a:pt x="1916" y="4"/>
                  </a:lnTo>
                  <a:lnTo>
                    <a:pt x="1916" y="21"/>
                  </a:lnTo>
                  <a:lnTo>
                    <a:pt x="1949" y="39"/>
                  </a:lnTo>
                  <a:lnTo>
                    <a:pt x="2008" y="27"/>
                  </a:lnTo>
                  <a:lnTo>
                    <a:pt x="2020" y="39"/>
                  </a:lnTo>
                  <a:lnTo>
                    <a:pt x="2056" y="27"/>
                  </a:lnTo>
                  <a:lnTo>
                    <a:pt x="2100" y="39"/>
                  </a:lnTo>
                  <a:lnTo>
                    <a:pt x="2118" y="39"/>
                  </a:lnTo>
                  <a:lnTo>
                    <a:pt x="2118" y="48"/>
                  </a:lnTo>
                  <a:lnTo>
                    <a:pt x="2194" y="90"/>
                  </a:lnTo>
                  <a:lnTo>
                    <a:pt x="2227" y="98"/>
                  </a:lnTo>
                  <a:lnTo>
                    <a:pt x="2227" y="108"/>
                  </a:lnTo>
                  <a:lnTo>
                    <a:pt x="2302" y="135"/>
                  </a:lnTo>
                  <a:lnTo>
                    <a:pt x="2302" y="146"/>
                  </a:lnTo>
                  <a:lnTo>
                    <a:pt x="2334" y="163"/>
                  </a:lnTo>
                  <a:lnTo>
                    <a:pt x="2361" y="163"/>
                  </a:lnTo>
                  <a:lnTo>
                    <a:pt x="2476" y="238"/>
                  </a:lnTo>
                  <a:lnTo>
                    <a:pt x="2476" y="261"/>
                  </a:lnTo>
                  <a:lnTo>
                    <a:pt x="2574" y="363"/>
                  </a:lnTo>
                  <a:lnTo>
                    <a:pt x="2563" y="386"/>
                  </a:lnTo>
                  <a:lnTo>
                    <a:pt x="2634" y="467"/>
                  </a:lnTo>
                  <a:lnTo>
                    <a:pt x="2634" y="496"/>
                  </a:lnTo>
                  <a:lnTo>
                    <a:pt x="2710" y="620"/>
                  </a:lnTo>
                  <a:lnTo>
                    <a:pt x="2710" y="663"/>
                  </a:lnTo>
                  <a:lnTo>
                    <a:pt x="2728" y="712"/>
                  </a:lnTo>
                  <a:lnTo>
                    <a:pt x="2722" y="734"/>
                  </a:lnTo>
                  <a:lnTo>
                    <a:pt x="2743" y="828"/>
                  </a:lnTo>
                  <a:lnTo>
                    <a:pt x="2749" y="853"/>
                  </a:lnTo>
                  <a:lnTo>
                    <a:pt x="2732" y="870"/>
                  </a:lnTo>
                  <a:lnTo>
                    <a:pt x="2770" y="1006"/>
                  </a:lnTo>
                  <a:lnTo>
                    <a:pt x="2781" y="1050"/>
                  </a:lnTo>
                  <a:lnTo>
                    <a:pt x="2770" y="1104"/>
                  </a:lnTo>
                  <a:lnTo>
                    <a:pt x="2781" y="1154"/>
                  </a:lnTo>
                  <a:lnTo>
                    <a:pt x="2766" y="1192"/>
                  </a:lnTo>
                  <a:lnTo>
                    <a:pt x="2776" y="1236"/>
                  </a:lnTo>
                  <a:lnTo>
                    <a:pt x="2749" y="1252"/>
                  </a:lnTo>
                  <a:lnTo>
                    <a:pt x="2743" y="1258"/>
                  </a:lnTo>
                  <a:lnTo>
                    <a:pt x="2705" y="1246"/>
                  </a:lnTo>
                  <a:lnTo>
                    <a:pt x="2634" y="1267"/>
                  </a:lnTo>
                  <a:lnTo>
                    <a:pt x="2524" y="1317"/>
                  </a:lnTo>
                  <a:lnTo>
                    <a:pt x="2434" y="1327"/>
                  </a:lnTo>
                  <a:lnTo>
                    <a:pt x="2423" y="1311"/>
                  </a:lnTo>
                  <a:lnTo>
                    <a:pt x="2357" y="1323"/>
                  </a:lnTo>
                  <a:lnTo>
                    <a:pt x="2319" y="1311"/>
                  </a:lnTo>
                  <a:lnTo>
                    <a:pt x="2275" y="1300"/>
                  </a:lnTo>
                  <a:lnTo>
                    <a:pt x="2271" y="1284"/>
                  </a:lnTo>
                  <a:lnTo>
                    <a:pt x="2210" y="1279"/>
                  </a:lnTo>
                  <a:lnTo>
                    <a:pt x="2198" y="1261"/>
                  </a:lnTo>
                  <a:lnTo>
                    <a:pt x="2118" y="1246"/>
                  </a:lnTo>
                  <a:lnTo>
                    <a:pt x="2079" y="1202"/>
                  </a:lnTo>
                  <a:lnTo>
                    <a:pt x="2074" y="1185"/>
                  </a:lnTo>
                  <a:lnTo>
                    <a:pt x="2074" y="1175"/>
                  </a:lnTo>
                  <a:lnTo>
                    <a:pt x="2062" y="1163"/>
                  </a:lnTo>
                  <a:lnTo>
                    <a:pt x="2035" y="1181"/>
                  </a:lnTo>
                  <a:lnTo>
                    <a:pt x="2026" y="1169"/>
                  </a:lnTo>
                  <a:lnTo>
                    <a:pt x="2026" y="1137"/>
                  </a:lnTo>
                  <a:lnTo>
                    <a:pt x="2008" y="1116"/>
                  </a:lnTo>
                  <a:lnTo>
                    <a:pt x="1997" y="1116"/>
                  </a:lnTo>
                  <a:lnTo>
                    <a:pt x="1987" y="1125"/>
                  </a:lnTo>
                  <a:lnTo>
                    <a:pt x="2003" y="1192"/>
                  </a:lnTo>
                  <a:lnTo>
                    <a:pt x="2026" y="1208"/>
                  </a:lnTo>
                  <a:lnTo>
                    <a:pt x="2047" y="1208"/>
                  </a:lnTo>
                  <a:lnTo>
                    <a:pt x="2052" y="1202"/>
                  </a:lnTo>
                  <a:lnTo>
                    <a:pt x="2068" y="1240"/>
                  </a:lnTo>
                  <a:lnTo>
                    <a:pt x="2020" y="1246"/>
                  </a:lnTo>
                  <a:lnTo>
                    <a:pt x="1970" y="1273"/>
                  </a:lnTo>
                  <a:lnTo>
                    <a:pt x="1889" y="1279"/>
                  </a:lnTo>
                  <a:lnTo>
                    <a:pt x="1878" y="1288"/>
                  </a:lnTo>
                  <a:lnTo>
                    <a:pt x="1845" y="1288"/>
                  </a:lnTo>
                  <a:lnTo>
                    <a:pt x="1834" y="1279"/>
                  </a:lnTo>
                  <a:lnTo>
                    <a:pt x="1824" y="1288"/>
                  </a:lnTo>
                  <a:lnTo>
                    <a:pt x="1759" y="1288"/>
                  </a:lnTo>
                  <a:lnTo>
                    <a:pt x="1703" y="1311"/>
                  </a:lnTo>
                  <a:lnTo>
                    <a:pt x="1665" y="1317"/>
                  </a:lnTo>
                  <a:lnTo>
                    <a:pt x="1621" y="1344"/>
                  </a:lnTo>
                  <a:lnTo>
                    <a:pt x="1605" y="1338"/>
                  </a:lnTo>
                  <a:lnTo>
                    <a:pt x="1596" y="1327"/>
                  </a:lnTo>
                  <a:lnTo>
                    <a:pt x="1534" y="1350"/>
                  </a:lnTo>
                  <a:lnTo>
                    <a:pt x="1492" y="1332"/>
                  </a:lnTo>
                  <a:lnTo>
                    <a:pt x="1496" y="1317"/>
                  </a:lnTo>
                  <a:lnTo>
                    <a:pt x="1496" y="1300"/>
                  </a:lnTo>
                  <a:lnTo>
                    <a:pt x="1567" y="1288"/>
                  </a:lnTo>
                  <a:lnTo>
                    <a:pt x="1567" y="1267"/>
                  </a:lnTo>
                  <a:lnTo>
                    <a:pt x="1529" y="1246"/>
                  </a:lnTo>
                  <a:lnTo>
                    <a:pt x="1523" y="1240"/>
                  </a:lnTo>
                  <a:lnTo>
                    <a:pt x="1600" y="1236"/>
                  </a:lnTo>
                  <a:lnTo>
                    <a:pt x="1611" y="1223"/>
                  </a:lnTo>
                  <a:lnTo>
                    <a:pt x="1596" y="1208"/>
                  </a:lnTo>
                  <a:lnTo>
                    <a:pt x="1611" y="1208"/>
                  </a:lnTo>
                  <a:lnTo>
                    <a:pt x="1621" y="1198"/>
                  </a:lnTo>
                  <a:lnTo>
                    <a:pt x="1596" y="1158"/>
                  </a:lnTo>
                  <a:lnTo>
                    <a:pt x="1611" y="1169"/>
                  </a:lnTo>
                  <a:lnTo>
                    <a:pt x="1621" y="1169"/>
                  </a:lnTo>
                  <a:lnTo>
                    <a:pt x="1632" y="1158"/>
                  </a:lnTo>
                  <a:lnTo>
                    <a:pt x="1617" y="1119"/>
                  </a:lnTo>
                  <a:lnTo>
                    <a:pt x="1644" y="1142"/>
                  </a:lnTo>
                  <a:lnTo>
                    <a:pt x="1659" y="1125"/>
                  </a:lnTo>
                  <a:lnTo>
                    <a:pt x="1596" y="1050"/>
                  </a:lnTo>
                  <a:lnTo>
                    <a:pt x="1627" y="1033"/>
                  </a:lnTo>
                  <a:lnTo>
                    <a:pt x="1596" y="991"/>
                  </a:lnTo>
                  <a:lnTo>
                    <a:pt x="1540" y="947"/>
                  </a:lnTo>
                  <a:lnTo>
                    <a:pt x="1508" y="935"/>
                  </a:lnTo>
                  <a:lnTo>
                    <a:pt x="1519" y="920"/>
                  </a:lnTo>
                  <a:lnTo>
                    <a:pt x="1492" y="897"/>
                  </a:lnTo>
                  <a:lnTo>
                    <a:pt x="1437" y="876"/>
                  </a:lnTo>
                  <a:lnTo>
                    <a:pt x="1371" y="876"/>
                  </a:lnTo>
                  <a:lnTo>
                    <a:pt x="1360" y="891"/>
                  </a:lnTo>
                  <a:lnTo>
                    <a:pt x="1360" y="897"/>
                  </a:lnTo>
                  <a:lnTo>
                    <a:pt x="1371" y="908"/>
                  </a:lnTo>
                  <a:lnTo>
                    <a:pt x="1442" y="908"/>
                  </a:lnTo>
                  <a:lnTo>
                    <a:pt x="1448" y="914"/>
                  </a:lnTo>
                  <a:lnTo>
                    <a:pt x="1463" y="914"/>
                  </a:lnTo>
                  <a:lnTo>
                    <a:pt x="1431" y="914"/>
                  </a:lnTo>
                  <a:lnTo>
                    <a:pt x="1419" y="929"/>
                  </a:lnTo>
                  <a:lnTo>
                    <a:pt x="1419" y="935"/>
                  </a:lnTo>
                  <a:lnTo>
                    <a:pt x="1529" y="973"/>
                  </a:lnTo>
                  <a:lnTo>
                    <a:pt x="1567" y="995"/>
                  </a:lnTo>
                  <a:lnTo>
                    <a:pt x="1582" y="1012"/>
                  </a:lnTo>
                  <a:lnTo>
                    <a:pt x="1567" y="1000"/>
                  </a:lnTo>
                  <a:lnTo>
                    <a:pt x="1557" y="1000"/>
                  </a:lnTo>
                  <a:lnTo>
                    <a:pt x="1544" y="1012"/>
                  </a:lnTo>
                  <a:lnTo>
                    <a:pt x="1588" y="1071"/>
                  </a:lnTo>
                  <a:lnTo>
                    <a:pt x="1582" y="1071"/>
                  </a:lnTo>
                  <a:lnTo>
                    <a:pt x="1573" y="1081"/>
                  </a:lnTo>
                  <a:lnTo>
                    <a:pt x="1596" y="1125"/>
                  </a:lnTo>
                  <a:lnTo>
                    <a:pt x="1567" y="1116"/>
                  </a:lnTo>
                  <a:lnTo>
                    <a:pt x="1561" y="1116"/>
                  </a:lnTo>
                  <a:lnTo>
                    <a:pt x="1552" y="1125"/>
                  </a:lnTo>
                  <a:lnTo>
                    <a:pt x="1573" y="1169"/>
                  </a:lnTo>
                  <a:lnTo>
                    <a:pt x="1544" y="1181"/>
                  </a:lnTo>
                  <a:lnTo>
                    <a:pt x="1552" y="1202"/>
                  </a:lnTo>
                  <a:lnTo>
                    <a:pt x="1557" y="1208"/>
                  </a:lnTo>
                  <a:lnTo>
                    <a:pt x="1502" y="1219"/>
                  </a:lnTo>
                  <a:lnTo>
                    <a:pt x="1502" y="1252"/>
                  </a:lnTo>
                  <a:lnTo>
                    <a:pt x="1523" y="1267"/>
                  </a:lnTo>
                  <a:lnTo>
                    <a:pt x="1458" y="1279"/>
                  </a:lnTo>
                  <a:lnTo>
                    <a:pt x="1458" y="1296"/>
                  </a:lnTo>
                  <a:lnTo>
                    <a:pt x="1475" y="1306"/>
                  </a:lnTo>
                  <a:lnTo>
                    <a:pt x="1469" y="1332"/>
                  </a:lnTo>
                  <a:lnTo>
                    <a:pt x="1437" y="1361"/>
                  </a:lnTo>
                  <a:lnTo>
                    <a:pt x="1419" y="1361"/>
                  </a:lnTo>
                  <a:lnTo>
                    <a:pt x="1410" y="1388"/>
                  </a:lnTo>
                  <a:lnTo>
                    <a:pt x="1404" y="1388"/>
                  </a:lnTo>
                  <a:lnTo>
                    <a:pt x="1387" y="1371"/>
                  </a:lnTo>
                  <a:lnTo>
                    <a:pt x="1371" y="1382"/>
                  </a:lnTo>
                  <a:lnTo>
                    <a:pt x="1322" y="1355"/>
                  </a:lnTo>
                  <a:lnTo>
                    <a:pt x="1214" y="1355"/>
                  </a:lnTo>
                  <a:lnTo>
                    <a:pt x="1197" y="1344"/>
                  </a:lnTo>
                  <a:lnTo>
                    <a:pt x="1158" y="1355"/>
                  </a:lnTo>
                  <a:lnTo>
                    <a:pt x="1120" y="1327"/>
                  </a:lnTo>
                  <a:lnTo>
                    <a:pt x="1093" y="1338"/>
                  </a:lnTo>
                  <a:lnTo>
                    <a:pt x="1066" y="1327"/>
                  </a:lnTo>
                  <a:lnTo>
                    <a:pt x="1045" y="1306"/>
                  </a:lnTo>
                  <a:lnTo>
                    <a:pt x="1024" y="1317"/>
                  </a:lnTo>
                  <a:lnTo>
                    <a:pt x="980" y="1279"/>
                  </a:lnTo>
                  <a:lnTo>
                    <a:pt x="913" y="1273"/>
                  </a:lnTo>
                  <a:lnTo>
                    <a:pt x="848" y="1236"/>
                  </a:lnTo>
                  <a:lnTo>
                    <a:pt x="809" y="1169"/>
                  </a:lnTo>
                  <a:lnTo>
                    <a:pt x="794" y="1169"/>
                  </a:lnTo>
                  <a:lnTo>
                    <a:pt x="794" y="1202"/>
                  </a:lnTo>
                  <a:lnTo>
                    <a:pt x="782" y="1185"/>
                  </a:lnTo>
                  <a:lnTo>
                    <a:pt x="779" y="1163"/>
                  </a:lnTo>
                  <a:lnTo>
                    <a:pt x="685" y="1110"/>
                  </a:lnTo>
                  <a:lnTo>
                    <a:pt x="625" y="1033"/>
                  </a:lnTo>
                  <a:lnTo>
                    <a:pt x="608" y="1044"/>
                  </a:lnTo>
                  <a:lnTo>
                    <a:pt x="608" y="1066"/>
                  </a:lnTo>
                  <a:lnTo>
                    <a:pt x="560" y="1012"/>
                  </a:lnTo>
                  <a:lnTo>
                    <a:pt x="554" y="1006"/>
                  </a:lnTo>
                  <a:lnTo>
                    <a:pt x="543" y="1018"/>
                  </a:lnTo>
                  <a:lnTo>
                    <a:pt x="543" y="1033"/>
                  </a:lnTo>
                  <a:lnTo>
                    <a:pt x="516" y="1012"/>
                  </a:lnTo>
                  <a:lnTo>
                    <a:pt x="539" y="1000"/>
                  </a:lnTo>
                  <a:lnTo>
                    <a:pt x="456" y="947"/>
                  </a:lnTo>
                  <a:lnTo>
                    <a:pt x="358" y="935"/>
                  </a:lnTo>
                  <a:lnTo>
                    <a:pt x="287" y="897"/>
                  </a:lnTo>
                  <a:lnTo>
                    <a:pt x="234" y="887"/>
                  </a:lnTo>
                  <a:lnTo>
                    <a:pt x="216" y="849"/>
                  </a:lnTo>
                  <a:lnTo>
                    <a:pt x="207" y="837"/>
                  </a:lnTo>
                  <a:lnTo>
                    <a:pt x="151" y="849"/>
                  </a:lnTo>
                  <a:lnTo>
                    <a:pt x="69" y="822"/>
                  </a:lnTo>
                  <a:lnTo>
                    <a:pt x="30" y="772"/>
                  </a:lnTo>
                  <a:lnTo>
                    <a:pt x="44" y="757"/>
                  </a:lnTo>
                  <a:lnTo>
                    <a:pt x="48" y="739"/>
                  </a:lnTo>
                  <a:lnTo>
                    <a:pt x="48" y="724"/>
                  </a:lnTo>
                  <a:lnTo>
                    <a:pt x="86" y="686"/>
                  </a:lnTo>
                  <a:lnTo>
                    <a:pt x="103" y="701"/>
                  </a:lnTo>
                  <a:lnTo>
                    <a:pt x="103" y="728"/>
                  </a:lnTo>
                  <a:lnTo>
                    <a:pt x="113" y="739"/>
                  </a:lnTo>
                  <a:lnTo>
                    <a:pt x="140" y="724"/>
                  </a:lnTo>
                  <a:lnTo>
                    <a:pt x="130" y="689"/>
                  </a:lnTo>
                  <a:lnTo>
                    <a:pt x="130" y="680"/>
                  </a:lnTo>
                  <a:lnTo>
                    <a:pt x="134" y="674"/>
                  </a:lnTo>
                  <a:lnTo>
                    <a:pt x="75" y="638"/>
                  </a:lnTo>
                  <a:lnTo>
                    <a:pt x="65" y="638"/>
                  </a:lnTo>
                  <a:lnTo>
                    <a:pt x="65" y="653"/>
                  </a:lnTo>
                  <a:lnTo>
                    <a:pt x="48" y="647"/>
                  </a:lnTo>
                  <a:lnTo>
                    <a:pt x="36" y="689"/>
                  </a:lnTo>
                  <a:lnTo>
                    <a:pt x="36" y="697"/>
                  </a:lnTo>
                  <a:lnTo>
                    <a:pt x="0" y="686"/>
                  </a:lnTo>
                  <a:lnTo>
                    <a:pt x="27" y="570"/>
                  </a:lnTo>
                  <a:lnTo>
                    <a:pt x="124" y="490"/>
                  </a:lnTo>
                  <a:lnTo>
                    <a:pt x="593" y="229"/>
                  </a:lnTo>
                  <a:lnTo>
                    <a:pt x="690" y="194"/>
                  </a:lnTo>
                  <a:lnTo>
                    <a:pt x="740" y="194"/>
                  </a:lnTo>
                  <a:lnTo>
                    <a:pt x="942" y="202"/>
                  </a:lnTo>
                  <a:lnTo>
                    <a:pt x="969" y="229"/>
                  </a:lnTo>
                  <a:lnTo>
                    <a:pt x="1110" y="217"/>
                  </a:lnTo>
                  <a:lnTo>
                    <a:pt x="1256" y="158"/>
                  </a:lnTo>
                  <a:lnTo>
                    <a:pt x="1492" y="48"/>
                  </a:lnTo>
                  <a:lnTo>
                    <a:pt x="1632" y="16"/>
                  </a:lnTo>
                  <a:lnTo>
                    <a:pt x="1721" y="10"/>
                  </a:lnTo>
                  <a:lnTo>
                    <a:pt x="1747" y="0"/>
                  </a:lnTo>
                  <a:lnTo>
                    <a:pt x="1790" y="4"/>
                  </a:lnTo>
                  <a:lnTo>
                    <a:pt x="1801" y="16"/>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0" name="Freeform 199"/>
            <p:cNvSpPr>
              <a:spLocks/>
            </p:cNvSpPr>
            <p:nvPr/>
          </p:nvSpPr>
          <p:spPr bwMode="auto">
            <a:xfrm>
              <a:off x="7355978" y="3773087"/>
              <a:ext cx="306387" cy="258762"/>
            </a:xfrm>
            <a:custGeom>
              <a:avLst/>
              <a:gdLst>
                <a:gd name="T0" fmla="*/ 40 w 193"/>
                <a:gd name="T1" fmla="*/ 161 h 163"/>
                <a:gd name="T2" fmla="*/ 74 w 193"/>
                <a:gd name="T3" fmla="*/ 155 h 163"/>
                <a:gd name="T4" fmla="*/ 107 w 193"/>
                <a:gd name="T5" fmla="*/ 147 h 163"/>
                <a:gd name="T6" fmla="*/ 140 w 193"/>
                <a:gd name="T7" fmla="*/ 142 h 163"/>
                <a:gd name="T8" fmla="*/ 153 w 193"/>
                <a:gd name="T9" fmla="*/ 138 h 163"/>
                <a:gd name="T10" fmla="*/ 157 w 193"/>
                <a:gd name="T11" fmla="*/ 132 h 163"/>
                <a:gd name="T12" fmla="*/ 161 w 193"/>
                <a:gd name="T13" fmla="*/ 124 h 163"/>
                <a:gd name="T14" fmla="*/ 165 w 193"/>
                <a:gd name="T15" fmla="*/ 119 h 163"/>
                <a:gd name="T16" fmla="*/ 168 w 193"/>
                <a:gd name="T17" fmla="*/ 117 h 163"/>
                <a:gd name="T18" fmla="*/ 172 w 193"/>
                <a:gd name="T19" fmla="*/ 115 h 163"/>
                <a:gd name="T20" fmla="*/ 174 w 193"/>
                <a:gd name="T21" fmla="*/ 113 h 163"/>
                <a:gd name="T22" fmla="*/ 176 w 193"/>
                <a:gd name="T23" fmla="*/ 109 h 163"/>
                <a:gd name="T24" fmla="*/ 180 w 193"/>
                <a:gd name="T25" fmla="*/ 105 h 163"/>
                <a:gd name="T26" fmla="*/ 186 w 193"/>
                <a:gd name="T27" fmla="*/ 101 h 163"/>
                <a:gd name="T28" fmla="*/ 191 w 193"/>
                <a:gd name="T29" fmla="*/ 96 h 163"/>
                <a:gd name="T30" fmla="*/ 193 w 193"/>
                <a:gd name="T31" fmla="*/ 88 h 163"/>
                <a:gd name="T32" fmla="*/ 193 w 193"/>
                <a:gd name="T33" fmla="*/ 80 h 163"/>
                <a:gd name="T34" fmla="*/ 193 w 193"/>
                <a:gd name="T35" fmla="*/ 69 h 163"/>
                <a:gd name="T36" fmla="*/ 189 w 193"/>
                <a:gd name="T37" fmla="*/ 55 h 163"/>
                <a:gd name="T38" fmla="*/ 186 w 193"/>
                <a:gd name="T39" fmla="*/ 42 h 163"/>
                <a:gd name="T40" fmla="*/ 186 w 193"/>
                <a:gd name="T41" fmla="*/ 30 h 163"/>
                <a:gd name="T42" fmla="*/ 182 w 193"/>
                <a:gd name="T43" fmla="*/ 30 h 163"/>
                <a:gd name="T44" fmla="*/ 178 w 193"/>
                <a:gd name="T45" fmla="*/ 26 h 163"/>
                <a:gd name="T46" fmla="*/ 176 w 193"/>
                <a:gd name="T47" fmla="*/ 21 h 163"/>
                <a:gd name="T48" fmla="*/ 176 w 193"/>
                <a:gd name="T49" fmla="*/ 17 h 163"/>
                <a:gd name="T50" fmla="*/ 165 w 193"/>
                <a:gd name="T51" fmla="*/ 17 h 163"/>
                <a:gd name="T52" fmla="*/ 153 w 193"/>
                <a:gd name="T53" fmla="*/ 15 h 163"/>
                <a:gd name="T54" fmla="*/ 142 w 193"/>
                <a:gd name="T55" fmla="*/ 13 h 163"/>
                <a:gd name="T56" fmla="*/ 130 w 193"/>
                <a:gd name="T57" fmla="*/ 13 h 163"/>
                <a:gd name="T58" fmla="*/ 115 w 193"/>
                <a:gd name="T59" fmla="*/ 3 h 163"/>
                <a:gd name="T60" fmla="*/ 94 w 193"/>
                <a:gd name="T61" fmla="*/ 0 h 163"/>
                <a:gd name="T62" fmla="*/ 71 w 193"/>
                <a:gd name="T63" fmla="*/ 0 h 163"/>
                <a:gd name="T64" fmla="*/ 53 w 193"/>
                <a:gd name="T65" fmla="*/ 3 h 163"/>
                <a:gd name="T66" fmla="*/ 61 w 193"/>
                <a:gd name="T67" fmla="*/ 9 h 163"/>
                <a:gd name="T68" fmla="*/ 67 w 193"/>
                <a:gd name="T69" fmla="*/ 15 h 163"/>
                <a:gd name="T70" fmla="*/ 76 w 193"/>
                <a:gd name="T71" fmla="*/ 25 h 163"/>
                <a:gd name="T72" fmla="*/ 82 w 193"/>
                <a:gd name="T73" fmla="*/ 30 h 163"/>
                <a:gd name="T74" fmla="*/ 86 w 193"/>
                <a:gd name="T75" fmla="*/ 40 h 163"/>
                <a:gd name="T76" fmla="*/ 84 w 193"/>
                <a:gd name="T77" fmla="*/ 55 h 163"/>
                <a:gd name="T78" fmla="*/ 80 w 193"/>
                <a:gd name="T79" fmla="*/ 71 h 163"/>
                <a:gd name="T80" fmla="*/ 78 w 193"/>
                <a:gd name="T81" fmla="*/ 86 h 163"/>
                <a:gd name="T82" fmla="*/ 67 w 193"/>
                <a:gd name="T83" fmla="*/ 96 h 163"/>
                <a:gd name="T84" fmla="*/ 51 w 193"/>
                <a:gd name="T85" fmla="*/ 105 h 163"/>
                <a:gd name="T86" fmla="*/ 34 w 193"/>
                <a:gd name="T87" fmla="*/ 117 h 163"/>
                <a:gd name="T88" fmla="*/ 17 w 193"/>
                <a:gd name="T89" fmla="*/ 124 h 163"/>
                <a:gd name="T90" fmla="*/ 0 w 193"/>
                <a:gd name="T91" fmla="*/ 136 h 163"/>
                <a:gd name="T92" fmla="*/ 7 w 193"/>
                <a:gd name="T93" fmla="*/ 136 h 163"/>
                <a:gd name="T94" fmla="*/ 13 w 193"/>
                <a:gd name="T95" fmla="*/ 142 h 163"/>
                <a:gd name="T96" fmla="*/ 19 w 193"/>
                <a:gd name="T97" fmla="*/ 149 h 163"/>
                <a:gd name="T98" fmla="*/ 23 w 193"/>
                <a:gd name="T99" fmla="*/ 157 h 163"/>
                <a:gd name="T100" fmla="*/ 25 w 193"/>
                <a:gd name="T101" fmla="*/ 16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3" h="163">
                  <a:moveTo>
                    <a:pt x="23" y="163"/>
                  </a:moveTo>
                  <a:lnTo>
                    <a:pt x="40" y="161"/>
                  </a:lnTo>
                  <a:lnTo>
                    <a:pt x="57" y="159"/>
                  </a:lnTo>
                  <a:lnTo>
                    <a:pt x="74" y="155"/>
                  </a:lnTo>
                  <a:lnTo>
                    <a:pt x="92" y="151"/>
                  </a:lnTo>
                  <a:lnTo>
                    <a:pt x="107" y="147"/>
                  </a:lnTo>
                  <a:lnTo>
                    <a:pt x="124" y="144"/>
                  </a:lnTo>
                  <a:lnTo>
                    <a:pt x="140" y="142"/>
                  </a:lnTo>
                  <a:lnTo>
                    <a:pt x="153" y="140"/>
                  </a:lnTo>
                  <a:lnTo>
                    <a:pt x="153" y="138"/>
                  </a:lnTo>
                  <a:lnTo>
                    <a:pt x="155" y="134"/>
                  </a:lnTo>
                  <a:lnTo>
                    <a:pt x="157" y="132"/>
                  </a:lnTo>
                  <a:lnTo>
                    <a:pt x="159" y="128"/>
                  </a:lnTo>
                  <a:lnTo>
                    <a:pt x="161" y="124"/>
                  </a:lnTo>
                  <a:lnTo>
                    <a:pt x="163" y="122"/>
                  </a:lnTo>
                  <a:lnTo>
                    <a:pt x="165" y="119"/>
                  </a:lnTo>
                  <a:lnTo>
                    <a:pt x="166" y="117"/>
                  </a:lnTo>
                  <a:lnTo>
                    <a:pt x="168" y="117"/>
                  </a:lnTo>
                  <a:lnTo>
                    <a:pt x="170" y="117"/>
                  </a:lnTo>
                  <a:lnTo>
                    <a:pt x="172" y="115"/>
                  </a:lnTo>
                  <a:lnTo>
                    <a:pt x="172" y="115"/>
                  </a:lnTo>
                  <a:lnTo>
                    <a:pt x="174" y="113"/>
                  </a:lnTo>
                  <a:lnTo>
                    <a:pt x="176" y="111"/>
                  </a:lnTo>
                  <a:lnTo>
                    <a:pt x="176" y="109"/>
                  </a:lnTo>
                  <a:lnTo>
                    <a:pt x="176" y="107"/>
                  </a:lnTo>
                  <a:lnTo>
                    <a:pt x="180" y="105"/>
                  </a:lnTo>
                  <a:lnTo>
                    <a:pt x="182" y="103"/>
                  </a:lnTo>
                  <a:lnTo>
                    <a:pt x="186" y="101"/>
                  </a:lnTo>
                  <a:lnTo>
                    <a:pt x="188" y="97"/>
                  </a:lnTo>
                  <a:lnTo>
                    <a:pt x="191" y="96"/>
                  </a:lnTo>
                  <a:lnTo>
                    <a:pt x="193" y="92"/>
                  </a:lnTo>
                  <a:lnTo>
                    <a:pt x="193" y="88"/>
                  </a:lnTo>
                  <a:lnTo>
                    <a:pt x="193" y="86"/>
                  </a:lnTo>
                  <a:lnTo>
                    <a:pt x="193" y="80"/>
                  </a:lnTo>
                  <a:lnTo>
                    <a:pt x="193" y="74"/>
                  </a:lnTo>
                  <a:lnTo>
                    <a:pt x="193" y="69"/>
                  </a:lnTo>
                  <a:lnTo>
                    <a:pt x="191" y="63"/>
                  </a:lnTo>
                  <a:lnTo>
                    <a:pt x="189" y="55"/>
                  </a:lnTo>
                  <a:lnTo>
                    <a:pt x="188" y="49"/>
                  </a:lnTo>
                  <a:lnTo>
                    <a:pt x="186" y="42"/>
                  </a:lnTo>
                  <a:lnTo>
                    <a:pt x="186" y="36"/>
                  </a:lnTo>
                  <a:lnTo>
                    <a:pt x="186" y="30"/>
                  </a:lnTo>
                  <a:lnTo>
                    <a:pt x="184" y="30"/>
                  </a:lnTo>
                  <a:lnTo>
                    <a:pt x="182" y="30"/>
                  </a:lnTo>
                  <a:lnTo>
                    <a:pt x="180" y="28"/>
                  </a:lnTo>
                  <a:lnTo>
                    <a:pt x="178" y="26"/>
                  </a:lnTo>
                  <a:lnTo>
                    <a:pt x="178" y="25"/>
                  </a:lnTo>
                  <a:lnTo>
                    <a:pt x="176" y="21"/>
                  </a:lnTo>
                  <a:lnTo>
                    <a:pt x="176" y="19"/>
                  </a:lnTo>
                  <a:lnTo>
                    <a:pt x="176" y="17"/>
                  </a:lnTo>
                  <a:lnTo>
                    <a:pt x="170" y="17"/>
                  </a:lnTo>
                  <a:lnTo>
                    <a:pt x="165" y="17"/>
                  </a:lnTo>
                  <a:lnTo>
                    <a:pt x="159" y="15"/>
                  </a:lnTo>
                  <a:lnTo>
                    <a:pt x="153" y="15"/>
                  </a:lnTo>
                  <a:lnTo>
                    <a:pt x="147" y="15"/>
                  </a:lnTo>
                  <a:lnTo>
                    <a:pt x="142" y="13"/>
                  </a:lnTo>
                  <a:lnTo>
                    <a:pt x="136" y="13"/>
                  </a:lnTo>
                  <a:lnTo>
                    <a:pt x="130" y="13"/>
                  </a:lnTo>
                  <a:lnTo>
                    <a:pt x="124" y="7"/>
                  </a:lnTo>
                  <a:lnTo>
                    <a:pt x="115" y="3"/>
                  </a:lnTo>
                  <a:lnTo>
                    <a:pt x="105" y="1"/>
                  </a:lnTo>
                  <a:lnTo>
                    <a:pt x="94" y="0"/>
                  </a:lnTo>
                  <a:lnTo>
                    <a:pt x="82" y="0"/>
                  </a:lnTo>
                  <a:lnTo>
                    <a:pt x="71" y="0"/>
                  </a:lnTo>
                  <a:lnTo>
                    <a:pt x="61" y="1"/>
                  </a:lnTo>
                  <a:lnTo>
                    <a:pt x="53" y="3"/>
                  </a:lnTo>
                  <a:lnTo>
                    <a:pt x="57" y="9"/>
                  </a:lnTo>
                  <a:lnTo>
                    <a:pt x="61" y="9"/>
                  </a:lnTo>
                  <a:lnTo>
                    <a:pt x="63" y="11"/>
                  </a:lnTo>
                  <a:lnTo>
                    <a:pt x="67" y="15"/>
                  </a:lnTo>
                  <a:lnTo>
                    <a:pt x="72" y="19"/>
                  </a:lnTo>
                  <a:lnTo>
                    <a:pt x="76" y="25"/>
                  </a:lnTo>
                  <a:lnTo>
                    <a:pt x="80" y="26"/>
                  </a:lnTo>
                  <a:lnTo>
                    <a:pt x="82" y="30"/>
                  </a:lnTo>
                  <a:lnTo>
                    <a:pt x="86" y="30"/>
                  </a:lnTo>
                  <a:lnTo>
                    <a:pt x="86" y="40"/>
                  </a:lnTo>
                  <a:lnTo>
                    <a:pt x="84" y="48"/>
                  </a:lnTo>
                  <a:lnTo>
                    <a:pt x="84" y="55"/>
                  </a:lnTo>
                  <a:lnTo>
                    <a:pt x="82" y="63"/>
                  </a:lnTo>
                  <a:lnTo>
                    <a:pt x="80" y="71"/>
                  </a:lnTo>
                  <a:lnTo>
                    <a:pt x="80" y="78"/>
                  </a:lnTo>
                  <a:lnTo>
                    <a:pt x="78" y="86"/>
                  </a:lnTo>
                  <a:lnTo>
                    <a:pt x="76" y="94"/>
                  </a:lnTo>
                  <a:lnTo>
                    <a:pt x="67" y="96"/>
                  </a:lnTo>
                  <a:lnTo>
                    <a:pt x="59" y="99"/>
                  </a:lnTo>
                  <a:lnTo>
                    <a:pt x="51" y="105"/>
                  </a:lnTo>
                  <a:lnTo>
                    <a:pt x="42" y="111"/>
                  </a:lnTo>
                  <a:lnTo>
                    <a:pt x="34" y="117"/>
                  </a:lnTo>
                  <a:lnTo>
                    <a:pt x="25" y="120"/>
                  </a:lnTo>
                  <a:lnTo>
                    <a:pt x="17" y="124"/>
                  </a:lnTo>
                  <a:lnTo>
                    <a:pt x="7" y="126"/>
                  </a:lnTo>
                  <a:lnTo>
                    <a:pt x="0" y="136"/>
                  </a:lnTo>
                  <a:lnTo>
                    <a:pt x="3" y="136"/>
                  </a:lnTo>
                  <a:lnTo>
                    <a:pt x="7" y="136"/>
                  </a:lnTo>
                  <a:lnTo>
                    <a:pt x="13" y="140"/>
                  </a:lnTo>
                  <a:lnTo>
                    <a:pt x="13" y="142"/>
                  </a:lnTo>
                  <a:lnTo>
                    <a:pt x="15" y="145"/>
                  </a:lnTo>
                  <a:lnTo>
                    <a:pt x="19" y="149"/>
                  </a:lnTo>
                  <a:lnTo>
                    <a:pt x="21" y="153"/>
                  </a:lnTo>
                  <a:lnTo>
                    <a:pt x="23" y="157"/>
                  </a:lnTo>
                  <a:lnTo>
                    <a:pt x="25" y="159"/>
                  </a:lnTo>
                  <a:lnTo>
                    <a:pt x="25" y="161"/>
                  </a:lnTo>
                  <a:lnTo>
                    <a:pt x="23" y="163"/>
                  </a:lnTo>
                  <a:close/>
                </a:path>
              </a:pathLst>
            </a:custGeom>
            <a:solidFill>
              <a:srgbClr val="784D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1" name="Freeform 200"/>
            <p:cNvSpPr>
              <a:spLocks noEditPoints="1"/>
            </p:cNvSpPr>
            <p:nvPr/>
          </p:nvSpPr>
          <p:spPr bwMode="auto">
            <a:xfrm>
              <a:off x="6995616" y="3025374"/>
              <a:ext cx="4171950" cy="2203450"/>
            </a:xfrm>
            <a:custGeom>
              <a:avLst/>
              <a:gdLst>
                <a:gd name="T0" fmla="*/ 478 w 2628"/>
                <a:gd name="T1" fmla="*/ 931 h 1388"/>
                <a:gd name="T2" fmla="*/ 568 w 2628"/>
                <a:gd name="T3" fmla="*/ 937 h 1388"/>
                <a:gd name="T4" fmla="*/ 635 w 2628"/>
                <a:gd name="T5" fmla="*/ 1010 h 1388"/>
                <a:gd name="T6" fmla="*/ 735 w 2628"/>
                <a:gd name="T7" fmla="*/ 1116 h 1388"/>
                <a:gd name="T8" fmla="*/ 860 w 2628"/>
                <a:gd name="T9" fmla="*/ 1244 h 1388"/>
                <a:gd name="T10" fmla="*/ 915 w 2628"/>
                <a:gd name="T11" fmla="*/ 1246 h 1388"/>
                <a:gd name="T12" fmla="*/ 1305 w 2628"/>
                <a:gd name="T13" fmla="*/ 1296 h 1388"/>
                <a:gd name="T14" fmla="*/ 940 w 2628"/>
                <a:gd name="T15" fmla="*/ 1338 h 1388"/>
                <a:gd name="T16" fmla="*/ 455 w 2628"/>
                <a:gd name="T17" fmla="*/ 1044 h 1388"/>
                <a:gd name="T18" fmla="*/ 370 w 2628"/>
                <a:gd name="T19" fmla="*/ 962 h 1388"/>
                <a:gd name="T20" fmla="*/ 1370 w 2628"/>
                <a:gd name="T21" fmla="*/ 1267 h 1388"/>
                <a:gd name="T22" fmla="*/ 1389 w 2628"/>
                <a:gd name="T23" fmla="*/ 1200 h 1388"/>
                <a:gd name="T24" fmla="*/ 1428 w 2628"/>
                <a:gd name="T25" fmla="*/ 1066 h 1388"/>
                <a:gd name="T26" fmla="*/ 1428 w 2628"/>
                <a:gd name="T27" fmla="*/ 1010 h 1388"/>
                <a:gd name="T28" fmla="*/ 1408 w 2628"/>
                <a:gd name="T29" fmla="*/ 996 h 1388"/>
                <a:gd name="T30" fmla="*/ 1422 w 2628"/>
                <a:gd name="T31" fmla="*/ 1006 h 1388"/>
                <a:gd name="T32" fmla="*/ 1546 w 2628"/>
                <a:gd name="T33" fmla="*/ 1075 h 1388"/>
                <a:gd name="T34" fmla="*/ 1619 w 2628"/>
                <a:gd name="T35" fmla="*/ 1154 h 1388"/>
                <a:gd name="T36" fmla="*/ 1811 w 2628"/>
                <a:gd name="T37" fmla="*/ 1169 h 1388"/>
                <a:gd name="T38" fmla="*/ 1842 w 2628"/>
                <a:gd name="T39" fmla="*/ 1156 h 1388"/>
                <a:gd name="T40" fmla="*/ 1550 w 2628"/>
                <a:gd name="T41" fmla="*/ 1311 h 1388"/>
                <a:gd name="T42" fmla="*/ 1458 w 2628"/>
                <a:gd name="T43" fmla="*/ 1223 h 1388"/>
                <a:gd name="T44" fmla="*/ 1970 w 2628"/>
                <a:gd name="T45" fmla="*/ 1223 h 1388"/>
                <a:gd name="T46" fmla="*/ 2412 w 2628"/>
                <a:gd name="T47" fmla="*/ 1210 h 1388"/>
                <a:gd name="T48" fmla="*/ 2508 w 2628"/>
                <a:gd name="T49" fmla="*/ 1142 h 1388"/>
                <a:gd name="T50" fmla="*/ 2552 w 2628"/>
                <a:gd name="T51" fmla="*/ 1046 h 1388"/>
                <a:gd name="T52" fmla="*/ 2596 w 2628"/>
                <a:gd name="T53" fmla="*/ 939 h 1388"/>
                <a:gd name="T54" fmla="*/ 2371 w 2628"/>
                <a:gd name="T55" fmla="*/ 1317 h 1388"/>
                <a:gd name="T56" fmla="*/ 2571 w 2628"/>
                <a:gd name="T57" fmla="*/ 816 h 1388"/>
                <a:gd name="T58" fmla="*/ 2554 w 2628"/>
                <a:gd name="T59" fmla="*/ 749 h 1388"/>
                <a:gd name="T60" fmla="*/ 2467 w 2628"/>
                <a:gd name="T61" fmla="*/ 620 h 1388"/>
                <a:gd name="T62" fmla="*/ 2383 w 2628"/>
                <a:gd name="T63" fmla="*/ 474 h 1388"/>
                <a:gd name="T64" fmla="*/ 2371 w 2628"/>
                <a:gd name="T65" fmla="*/ 409 h 1388"/>
                <a:gd name="T66" fmla="*/ 2289 w 2628"/>
                <a:gd name="T67" fmla="*/ 338 h 1388"/>
                <a:gd name="T68" fmla="*/ 2247 w 2628"/>
                <a:gd name="T69" fmla="*/ 307 h 1388"/>
                <a:gd name="T70" fmla="*/ 2181 w 2628"/>
                <a:gd name="T71" fmla="*/ 248 h 1388"/>
                <a:gd name="T72" fmla="*/ 2057 w 2628"/>
                <a:gd name="T73" fmla="*/ 186 h 1388"/>
                <a:gd name="T74" fmla="*/ 1899 w 2628"/>
                <a:gd name="T75" fmla="*/ 194 h 1388"/>
                <a:gd name="T76" fmla="*/ 1963 w 2628"/>
                <a:gd name="T77" fmla="*/ 231 h 1388"/>
                <a:gd name="T78" fmla="*/ 2001 w 2628"/>
                <a:gd name="T79" fmla="*/ 369 h 1388"/>
                <a:gd name="T80" fmla="*/ 1993 w 2628"/>
                <a:gd name="T81" fmla="*/ 501 h 1388"/>
                <a:gd name="T82" fmla="*/ 1957 w 2628"/>
                <a:gd name="T83" fmla="*/ 350 h 1388"/>
                <a:gd name="T84" fmla="*/ 1890 w 2628"/>
                <a:gd name="T85" fmla="*/ 263 h 1388"/>
                <a:gd name="T86" fmla="*/ 1832 w 2628"/>
                <a:gd name="T87" fmla="*/ 210 h 1388"/>
                <a:gd name="T88" fmla="*/ 1683 w 2628"/>
                <a:gd name="T89" fmla="*/ 163 h 1388"/>
                <a:gd name="T90" fmla="*/ 1443 w 2628"/>
                <a:gd name="T91" fmla="*/ 131 h 1388"/>
                <a:gd name="T92" fmla="*/ 1222 w 2628"/>
                <a:gd name="T93" fmla="*/ 202 h 1388"/>
                <a:gd name="T94" fmla="*/ 1253 w 2628"/>
                <a:gd name="T95" fmla="*/ 213 h 1388"/>
                <a:gd name="T96" fmla="*/ 1263 w 2628"/>
                <a:gd name="T97" fmla="*/ 271 h 1388"/>
                <a:gd name="T98" fmla="*/ 1255 w 2628"/>
                <a:gd name="T99" fmla="*/ 348 h 1388"/>
                <a:gd name="T100" fmla="*/ 1197 w 2628"/>
                <a:gd name="T101" fmla="*/ 407 h 1388"/>
                <a:gd name="T102" fmla="*/ 1146 w 2628"/>
                <a:gd name="T103" fmla="*/ 415 h 1388"/>
                <a:gd name="T104" fmla="*/ 1130 w 2628"/>
                <a:gd name="T105" fmla="*/ 355 h 1388"/>
                <a:gd name="T106" fmla="*/ 1098 w 2628"/>
                <a:gd name="T107" fmla="*/ 298 h 1388"/>
                <a:gd name="T108" fmla="*/ 1048 w 2628"/>
                <a:gd name="T109" fmla="*/ 198 h 1388"/>
                <a:gd name="T110" fmla="*/ 779 w 2628"/>
                <a:gd name="T111" fmla="*/ 246 h 1388"/>
                <a:gd name="T112" fmla="*/ 589 w 2628"/>
                <a:gd name="T113" fmla="*/ 273 h 1388"/>
                <a:gd name="T114" fmla="*/ 420 w 2628"/>
                <a:gd name="T115" fmla="*/ 332 h 1388"/>
                <a:gd name="T116" fmla="*/ 81 w 2628"/>
                <a:gd name="T117" fmla="*/ 449 h 1388"/>
                <a:gd name="T118" fmla="*/ 1568 w 2628"/>
                <a:gd name="T119" fmla="*/ 10 h 1388"/>
                <a:gd name="T120" fmla="*/ 1965 w 2628"/>
                <a:gd name="T121" fmla="*/ 48 h 1388"/>
                <a:gd name="T122" fmla="*/ 2557 w 2628"/>
                <a:gd name="T123" fmla="*/ 620 h 1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28" h="1388">
                  <a:moveTo>
                    <a:pt x="376" y="983"/>
                  </a:moveTo>
                  <a:lnTo>
                    <a:pt x="420" y="983"/>
                  </a:lnTo>
                  <a:lnTo>
                    <a:pt x="424" y="977"/>
                  </a:lnTo>
                  <a:lnTo>
                    <a:pt x="428" y="972"/>
                  </a:lnTo>
                  <a:lnTo>
                    <a:pt x="434" y="964"/>
                  </a:lnTo>
                  <a:lnTo>
                    <a:pt x="438" y="954"/>
                  </a:lnTo>
                  <a:lnTo>
                    <a:pt x="441" y="945"/>
                  </a:lnTo>
                  <a:lnTo>
                    <a:pt x="445" y="935"/>
                  </a:lnTo>
                  <a:lnTo>
                    <a:pt x="447" y="927"/>
                  </a:lnTo>
                  <a:lnTo>
                    <a:pt x="447" y="920"/>
                  </a:lnTo>
                  <a:lnTo>
                    <a:pt x="457" y="920"/>
                  </a:lnTo>
                  <a:lnTo>
                    <a:pt x="466" y="920"/>
                  </a:lnTo>
                  <a:lnTo>
                    <a:pt x="470" y="924"/>
                  </a:lnTo>
                  <a:lnTo>
                    <a:pt x="478" y="931"/>
                  </a:lnTo>
                  <a:lnTo>
                    <a:pt x="486" y="941"/>
                  </a:lnTo>
                  <a:lnTo>
                    <a:pt x="493" y="950"/>
                  </a:lnTo>
                  <a:lnTo>
                    <a:pt x="501" y="958"/>
                  </a:lnTo>
                  <a:lnTo>
                    <a:pt x="510" y="966"/>
                  </a:lnTo>
                  <a:lnTo>
                    <a:pt x="516" y="972"/>
                  </a:lnTo>
                  <a:lnTo>
                    <a:pt x="520" y="973"/>
                  </a:lnTo>
                  <a:lnTo>
                    <a:pt x="520" y="947"/>
                  </a:lnTo>
                  <a:lnTo>
                    <a:pt x="528" y="947"/>
                  </a:lnTo>
                  <a:lnTo>
                    <a:pt x="534" y="945"/>
                  </a:lnTo>
                  <a:lnTo>
                    <a:pt x="541" y="943"/>
                  </a:lnTo>
                  <a:lnTo>
                    <a:pt x="547" y="941"/>
                  </a:lnTo>
                  <a:lnTo>
                    <a:pt x="555" y="941"/>
                  </a:lnTo>
                  <a:lnTo>
                    <a:pt x="562" y="939"/>
                  </a:lnTo>
                  <a:lnTo>
                    <a:pt x="568" y="937"/>
                  </a:lnTo>
                  <a:lnTo>
                    <a:pt x="576" y="937"/>
                  </a:lnTo>
                  <a:lnTo>
                    <a:pt x="581" y="945"/>
                  </a:lnTo>
                  <a:lnTo>
                    <a:pt x="589" y="954"/>
                  </a:lnTo>
                  <a:lnTo>
                    <a:pt x="595" y="966"/>
                  </a:lnTo>
                  <a:lnTo>
                    <a:pt x="601" y="977"/>
                  </a:lnTo>
                  <a:lnTo>
                    <a:pt x="606" y="989"/>
                  </a:lnTo>
                  <a:lnTo>
                    <a:pt x="612" y="1000"/>
                  </a:lnTo>
                  <a:lnTo>
                    <a:pt x="616" y="1010"/>
                  </a:lnTo>
                  <a:lnTo>
                    <a:pt x="620" y="1020"/>
                  </a:lnTo>
                  <a:lnTo>
                    <a:pt x="622" y="1016"/>
                  </a:lnTo>
                  <a:lnTo>
                    <a:pt x="624" y="1014"/>
                  </a:lnTo>
                  <a:lnTo>
                    <a:pt x="628" y="1012"/>
                  </a:lnTo>
                  <a:lnTo>
                    <a:pt x="631" y="1010"/>
                  </a:lnTo>
                  <a:lnTo>
                    <a:pt x="635" y="1010"/>
                  </a:lnTo>
                  <a:lnTo>
                    <a:pt x="639" y="1010"/>
                  </a:lnTo>
                  <a:lnTo>
                    <a:pt x="643" y="1010"/>
                  </a:lnTo>
                  <a:lnTo>
                    <a:pt x="647" y="1010"/>
                  </a:lnTo>
                  <a:lnTo>
                    <a:pt x="658" y="1021"/>
                  </a:lnTo>
                  <a:lnTo>
                    <a:pt x="666" y="1035"/>
                  </a:lnTo>
                  <a:lnTo>
                    <a:pt x="675" y="1048"/>
                  </a:lnTo>
                  <a:lnTo>
                    <a:pt x="683" y="1064"/>
                  </a:lnTo>
                  <a:lnTo>
                    <a:pt x="691" y="1079"/>
                  </a:lnTo>
                  <a:lnTo>
                    <a:pt x="697" y="1094"/>
                  </a:lnTo>
                  <a:lnTo>
                    <a:pt x="704" y="1108"/>
                  </a:lnTo>
                  <a:lnTo>
                    <a:pt x="712" y="1119"/>
                  </a:lnTo>
                  <a:lnTo>
                    <a:pt x="718" y="1117"/>
                  </a:lnTo>
                  <a:lnTo>
                    <a:pt x="725" y="1117"/>
                  </a:lnTo>
                  <a:lnTo>
                    <a:pt x="735" y="1116"/>
                  </a:lnTo>
                  <a:lnTo>
                    <a:pt x="743" y="1114"/>
                  </a:lnTo>
                  <a:lnTo>
                    <a:pt x="752" y="1112"/>
                  </a:lnTo>
                  <a:lnTo>
                    <a:pt x="760" y="1112"/>
                  </a:lnTo>
                  <a:lnTo>
                    <a:pt x="768" y="1110"/>
                  </a:lnTo>
                  <a:lnTo>
                    <a:pt x="775" y="1110"/>
                  </a:lnTo>
                  <a:lnTo>
                    <a:pt x="783" y="1125"/>
                  </a:lnTo>
                  <a:lnTo>
                    <a:pt x="791" y="1140"/>
                  </a:lnTo>
                  <a:lnTo>
                    <a:pt x="802" y="1160"/>
                  </a:lnTo>
                  <a:lnTo>
                    <a:pt x="812" y="1177"/>
                  </a:lnTo>
                  <a:lnTo>
                    <a:pt x="823" y="1196"/>
                  </a:lnTo>
                  <a:lnTo>
                    <a:pt x="835" y="1213"/>
                  </a:lnTo>
                  <a:lnTo>
                    <a:pt x="846" y="1231"/>
                  </a:lnTo>
                  <a:lnTo>
                    <a:pt x="856" y="1246"/>
                  </a:lnTo>
                  <a:lnTo>
                    <a:pt x="860" y="1244"/>
                  </a:lnTo>
                  <a:lnTo>
                    <a:pt x="865" y="1242"/>
                  </a:lnTo>
                  <a:lnTo>
                    <a:pt x="869" y="1244"/>
                  </a:lnTo>
                  <a:lnTo>
                    <a:pt x="875" y="1246"/>
                  </a:lnTo>
                  <a:lnTo>
                    <a:pt x="879" y="1250"/>
                  </a:lnTo>
                  <a:lnTo>
                    <a:pt x="885" y="1252"/>
                  </a:lnTo>
                  <a:lnTo>
                    <a:pt x="888" y="1254"/>
                  </a:lnTo>
                  <a:lnTo>
                    <a:pt x="892" y="1254"/>
                  </a:lnTo>
                  <a:lnTo>
                    <a:pt x="894" y="1254"/>
                  </a:lnTo>
                  <a:lnTo>
                    <a:pt x="896" y="1254"/>
                  </a:lnTo>
                  <a:lnTo>
                    <a:pt x="898" y="1252"/>
                  </a:lnTo>
                  <a:lnTo>
                    <a:pt x="902" y="1250"/>
                  </a:lnTo>
                  <a:lnTo>
                    <a:pt x="908" y="1248"/>
                  </a:lnTo>
                  <a:lnTo>
                    <a:pt x="911" y="1246"/>
                  </a:lnTo>
                  <a:lnTo>
                    <a:pt x="915" y="1246"/>
                  </a:lnTo>
                  <a:lnTo>
                    <a:pt x="919" y="1246"/>
                  </a:lnTo>
                  <a:lnTo>
                    <a:pt x="940" y="1263"/>
                  </a:lnTo>
                  <a:lnTo>
                    <a:pt x="961" y="1279"/>
                  </a:lnTo>
                  <a:lnTo>
                    <a:pt x="984" y="1288"/>
                  </a:lnTo>
                  <a:lnTo>
                    <a:pt x="1007" y="1298"/>
                  </a:lnTo>
                  <a:lnTo>
                    <a:pt x="1032" y="1304"/>
                  </a:lnTo>
                  <a:lnTo>
                    <a:pt x="1057" y="1307"/>
                  </a:lnTo>
                  <a:lnTo>
                    <a:pt x="1082" y="1309"/>
                  </a:lnTo>
                  <a:lnTo>
                    <a:pt x="1107" y="1309"/>
                  </a:lnTo>
                  <a:lnTo>
                    <a:pt x="1159" y="1306"/>
                  </a:lnTo>
                  <a:lnTo>
                    <a:pt x="1211" y="1298"/>
                  </a:lnTo>
                  <a:lnTo>
                    <a:pt x="1259" y="1290"/>
                  </a:lnTo>
                  <a:lnTo>
                    <a:pt x="1305" y="1284"/>
                  </a:lnTo>
                  <a:lnTo>
                    <a:pt x="1305" y="1296"/>
                  </a:lnTo>
                  <a:lnTo>
                    <a:pt x="1322" y="1306"/>
                  </a:lnTo>
                  <a:lnTo>
                    <a:pt x="1316" y="1332"/>
                  </a:lnTo>
                  <a:lnTo>
                    <a:pt x="1284" y="1361"/>
                  </a:lnTo>
                  <a:lnTo>
                    <a:pt x="1266" y="1361"/>
                  </a:lnTo>
                  <a:lnTo>
                    <a:pt x="1257" y="1388"/>
                  </a:lnTo>
                  <a:lnTo>
                    <a:pt x="1251" y="1388"/>
                  </a:lnTo>
                  <a:lnTo>
                    <a:pt x="1234" y="1371"/>
                  </a:lnTo>
                  <a:lnTo>
                    <a:pt x="1218" y="1382"/>
                  </a:lnTo>
                  <a:lnTo>
                    <a:pt x="1169" y="1355"/>
                  </a:lnTo>
                  <a:lnTo>
                    <a:pt x="1061" y="1355"/>
                  </a:lnTo>
                  <a:lnTo>
                    <a:pt x="1044" y="1344"/>
                  </a:lnTo>
                  <a:lnTo>
                    <a:pt x="1005" y="1355"/>
                  </a:lnTo>
                  <a:lnTo>
                    <a:pt x="967" y="1327"/>
                  </a:lnTo>
                  <a:lnTo>
                    <a:pt x="940" y="1338"/>
                  </a:lnTo>
                  <a:lnTo>
                    <a:pt x="913" y="1327"/>
                  </a:lnTo>
                  <a:lnTo>
                    <a:pt x="892" y="1306"/>
                  </a:lnTo>
                  <a:lnTo>
                    <a:pt x="871" y="1317"/>
                  </a:lnTo>
                  <a:lnTo>
                    <a:pt x="827" y="1279"/>
                  </a:lnTo>
                  <a:lnTo>
                    <a:pt x="760" y="1273"/>
                  </a:lnTo>
                  <a:lnTo>
                    <a:pt x="695" y="1236"/>
                  </a:lnTo>
                  <a:lnTo>
                    <a:pt x="656" y="1169"/>
                  </a:lnTo>
                  <a:lnTo>
                    <a:pt x="641" y="1169"/>
                  </a:lnTo>
                  <a:lnTo>
                    <a:pt x="641" y="1202"/>
                  </a:lnTo>
                  <a:lnTo>
                    <a:pt x="629" y="1185"/>
                  </a:lnTo>
                  <a:lnTo>
                    <a:pt x="626" y="1163"/>
                  </a:lnTo>
                  <a:lnTo>
                    <a:pt x="532" y="1110"/>
                  </a:lnTo>
                  <a:lnTo>
                    <a:pt x="472" y="1033"/>
                  </a:lnTo>
                  <a:lnTo>
                    <a:pt x="455" y="1044"/>
                  </a:lnTo>
                  <a:lnTo>
                    <a:pt x="455" y="1066"/>
                  </a:lnTo>
                  <a:lnTo>
                    <a:pt x="407" y="1012"/>
                  </a:lnTo>
                  <a:lnTo>
                    <a:pt x="401" y="1006"/>
                  </a:lnTo>
                  <a:lnTo>
                    <a:pt x="390" y="1018"/>
                  </a:lnTo>
                  <a:lnTo>
                    <a:pt x="390" y="1033"/>
                  </a:lnTo>
                  <a:lnTo>
                    <a:pt x="363" y="1012"/>
                  </a:lnTo>
                  <a:lnTo>
                    <a:pt x="386" y="1000"/>
                  </a:lnTo>
                  <a:lnTo>
                    <a:pt x="357" y="981"/>
                  </a:lnTo>
                  <a:lnTo>
                    <a:pt x="359" y="979"/>
                  </a:lnTo>
                  <a:lnTo>
                    <a:pt x="361" y="975"/>
                  </a:lnTo>
                  <a:lnTo>
                    <a:pt x="363" y="972"/>
                  </a:lnTo>
                  <a:lnTo>
                    <a:pt x="365" y="968"/>
                  </a:lnTo>
                  <a:lnTo>
                    <a:pt x="369" y="966"/>
                  </a:lnTo>
                  <a:lnTo>
                    <a:pt x="370" y="962"/>
                  </a:lnTo>
                  <a:lnTo>
                    <a:pt x="372" y="958"/>
                  </a:lnTo>
                  <a:lnTo>
                    <a:pt x="376" y="954"/>
                  </a:lnTo>
                  <a:lnTo>
                    <a:pt x="384" y="954"/>
                  </a:lnTo>
                  <a:lnTo>
                    <a:pt x="380" y="962"/>
                  </a:lnTo>
                  <a:lnTo>
                    <a:pt x="376" y="968"/>
                  </a:lnTo>
                  <a:lnTo>
                    <a:pt x="372" y="973"/>
                  </a:lnTo>
                  <a:lnTo>
                    <a:pt x="370" y="979"/>
                  </a:lnTo>
                  <a:lnTo>
                    <a:pt x="369" y="983"/>
                  </a:lnTo>
                  <a:lnTo>
                    <a:pt x="369" y="985"/>
                  </a:lnTo>
                  <a:lnTo>
                    <a:pt x="370" y="985"/>
                  </a:lnTo>
                  <a:lnTo>
                    <a:pt x="376" y="983"/>
                  </a:lnTo>
                  <a:close/>
                  <a:moveTo>
                    <a:pt x="1349" y="1271"/>
                  </a:moveTo>
                  <a:lnTo>
                    <a:pt x="1353" y="1254"/>
                  </a:lnTo>
                  <a:lnTo>
                    <a:pt x="1370" y="1267"/>
                  </a:lnTo>
                  <a:lnTo>
                    <a:pt x="1349" y="1271"/>
                  </a:lnTo>
                  <a:close/>
                  <a:moveTo>
                    <a:pt x="1385" y="1211"/>
                  </a:moveTo>
                  <a:lnTo>
                    <a:pt x="1383" y="1210"/>
                  </a:lnTo>
                  <a:lnTo>
                    <a:pt x="1383" y="1208"/>
                  </a:lnTo>
                  <a:lnTo>
                    <a:pt x="1383" y="1208"/>
                  </a:lnTo>
                  <a:lnTo>
                    <a:pt x="1383" y="1206"/>
                  </a:lnTo>
                  <a:lnTo>
                    <a:pt x="1383" y="1204"/>
                  </a:lnTo>
                  <a:lnTo>
                    <a:pt x="1383" y="1202"/>
                  </a:lnTo>
                  <a:lnTo>
                    <a:pt x="1381" y="1202"/>
                  </a:lnTo>
                  <a:lnTo>
                    <a:pt x="1381" y="1200"/>
                  </a:lnTo>
                  <a:lnTo>
                    <a:pt x="1383" y="1200"/>
                  </a:lnTo>
                  <a:lnTo>
                    <a:pt x="1385" y="1200"/>
                  </a:lnTo>
                  <a:lnTo>
                    <a:pt x="1387" y="1200"/>
                  </a:lnTo>
                  <a:lnTo>
                    <a:pt x="1389" y="1200"/>
                  </a:lnTo>
                  <a:lnTo>
                    <a:pt x="1391" y="1200"/>
                  </a:lnTo>
                  <a:lnTo>
                    <a:pt x="1393" y="1200"/>
                  </a:lnTo>
                  <a:lnTo>
                    <a:pt x="1395" y="1198"/>
                  </a:lnTo>
                  <a:lnTo>
                    <a:pt x="1397" y="1198"/>
                  </a:lnTo>
                  <a:lnTo>
                    <a:pt x="1399" y="1202"/>
                  </a:lnTo>
                  <a:lnTo>
                    <a:pt x="1404" y="1208"/>
                  </a:lnTo>
                  <a:lnTo>
                    <a:pt x="1385" y="1211"/>
                  </a:lnTo>
                  <a:close/>
                  <a:moveTo>
                    <a:pt x="1429" y="1073"/>
                  </a:moveTo>
                  <a:lnTo>
                    <a:pt x="1429" y="1071"/>
                  </a:lnTo>
                  <a:lnTo>
                    <a:pt x="1428" y="1069"/>
                  </a:lnTo>
                  <a:lnTo>
                    <a:pt x="1428" y="1069"/>
                  </a:lnTo>
                  <a:lnTo>
                    <a:pt x="1428" y="1068"/>
                  </a:lnTo>
                  <a:lnTo>
                    <a:pt x="1428" y="1068"/>
                  </a:lnTo>
                  <a:lnTo>
                    <a:pt x="1428" y="1066"/>
                  </a:lnTo>
                  <a:lnTo>
                    <a:pt x="1428" y="1066"/>
                  </a:lnTo>
                  <a:lnTo>
                    <a:pt x="1428" y="1064"/>
                  </a:lnTo>
                  <a:lnTo>
                    <a:pt x="1431" y="1064"/>
                  </a:lnTo>
                  <a:lnTo>
                    <a:pt x="1435" y="1071"/>
                  </a:lnTo>
                  <a:lnTo>
                    <a:pt x="1429" y="1071"/>
                  </a:lnTo>
                  <a:lnTo>
                    <a:pt x="1429" y="1073"/>
                  </a:lnTo>
                  <a:close/>
                  <a:moveTo>
                    <a:pt x="1428" y="1010"/>
                  </a:move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lnTo>
                    <a:pt x="1428" y="1010"/>
                  </a:lnTo>
                  <a:close/>
                  <a:moveTo>
                    <a:pt x="1412" y="1000"/>
                  </a:moveTo>
                  <a:lnTo>
                    <a:pt x="1410" y="1000"/>
                  </a:lnTo>
                  <a:lnTo>
                    <a:pt x="1408" y="998"/>
                  </a:lnTo>
                  <a:lnTo>
                    <a:pt x="1408" y="996"/>
                  </a:lnTo>
                  <a:lnTo>
                    <a:pt x="1406" y="995"/>
                  </a:lnTo>
                  <a:lnTo>
                    <a:pt x="1404" y="993"/>
                  </a:lnTo>
                  <a:lnTo>
                    <a:pt x="1404" y="991"/>
                  </a:lnTo>
                  <a:lnTo>
                    <a:pt x="1403" y="989"/>
                  </a:lnTo>
                  <a:lnTo>
                    <a:pt x="1403" y="989"/>
                  </a:lnTo>
                  <a:lnTo>
                    <a:pt x="1414" y="995"/>
                  </a:lnTo>
                  <a:lnTo>
                    <a:pt x="1420" y="1000"/>
                  </a:lnTo>
                  <a:lnTo>
                    <a:pt x="1420" y="1002"/>
                  </a:lnTo>
                  <a:lnTo>
                    <a:pt x="1420" y="1002"/>
                  </a:lnTo>
                  <a:lnTo>
                    <a:pt x="1420" y="1002"/>
                  </a:lnTo>
                  <a:lnTo>
                    <a:pt x="1422" y="1004"/>
                  </a:lnTo>
                  <a:lnTo>
                    <a:pt x="1422" y="1004"/>
                  </a:lnTo>
                  <a:lnTo>
                    <a:pt x="1422" y="1004"/>
                  </a:lnTo>
                  <a:lnTo>
                    <a:pt x="1422" y="1006"/>
                  </a:lnTo>
                  <a:lnTo>
                    <a:pt x="1422" y="1006"/>
                  </a:lnTo>
                  <a:lnTo>
                    <a:pt x="1414" y="1000"/>
                  </a:lnTo>
                  <a:lnTo>
                    <a:pt x="1412" y="1000"/>
                  </a:lnTo>
                  <a:close/>
                  <a:moveTo>
                    <a:pt x="1464" y="1039"/>
                  </a:moveTo>
                  <a:lnTo>
                    <a:pt x="1479" y="1043"/>
                  </a:lnTo>
                  <a:lnTo>
                    <a:pt x="1497" y="1048"/>
                  </a:lnTo>
                  <a:lnTo>
                    <a:pt x="1512" y="1052"/>
                  </a:lnTo>
                  <a:lnTo>
                    <a:pt x="1527" y="1054"/>
                  </a:lnTo>
                  <a:lnTo>
                    <a:pt x="1543" y="1058"/>
                  </a:lnTo>
                  <a:lnTo>
                    <a:pt x="1554" y="1060"/>
                  </a:lnTo>
                  <a:lnTo>
                    <a:pt x="1566" y="1062"/>
                  </a:lnTo>
                  <a:lnTo>
                    <a:pt x="1573" y="1064"/>
                  </a:lnTo>
                  <a:lnTo>
                    <a:pt x="1546" y="1064"/>
                  </a:lnTo>
                  <a:lnTo>
                    <a:pt x="1546" y="1075"/>
                  </a:lnTo>
                  <a:lnTo>
                    <a:pt x="1546" y="1085"/>
                  </a:lnTo>
                  <a:lnTo>
                    <a:pt x="1546" y="1096"/>
                  </a:lnTo>
                  <a:lnTo>
                    <a:pt x="1546" y="1108"/>
                  </a:lnTo>
                  <a:lnTo>
                    <a:pt x="1548" y="1119"/>
                  </a:lnTo>
                  <a:lnTo>
                    <a:pt x="1550" y="1129"/>
                  </a:lnTo>
                  <a:lnTo>
                    <a:pt x="1552" y="1139"/>
                  </a:lnTo>
                  <a:lnTo>
                    <a:pt x="1554" y="1146"/>
                  </a:lnTo>
                  <a:lnTo>
                    <a:pt x="1562" y="1146"/>
                  </a:lnTo>
                  <a:lnTo>
                    <a:pt x="1571" y="1146"/>
                  </a:lnTo>
                  <a:lnTo>
                    <a:pt x="1581" y="1148"/>
                  </a:lnTo>
                  <a:lnTo>
                    <a:pt x="1591" y="1150"/>
                  </a:lnTo>
                  <a:lnTo>
                    <a:pt x="1602" y="1152"/>
                  </a:lnTo>
                  <a:lnTo>
                    <a:pt x="1612" y="1154"/>
                  </a:lnTo>
                  <a:lnTo>
                    <a:pt x="1619" y="1154"/>
                  </a:lnTo>
                  <a:lnTo>
                    <a:pt x="1627" y="1154"/>
                  </a:lnTo>
                  <a:lnTo>
                    <a:pt x="1623" y="1156"/>
                  </a:lnTo>
                  <a:lnTo>
                    <a:pt x="1621" y="1156"/>
                  </a:lnTo>
                  <a:lnTo>
                    <a:pt x="1619" y="1160"/>
                  </a:lnTo>
                  <a:lnTo>
                    <a:pt x="1619" y="1162"/>
                  </a:lnTo>
                  <a:lnTo>
                    <a:pt x="1623" y="1169"/>
                  </a:lnTo>
                  <a:lnTo>
                    <a:pt x="1631" y="1177"/>
                  </a:lnTo>
                  <a:lnTo>
                    <a:pt x="1639" y="1187"/>
                  </a:lnTo>
                  <a:lnTo>
                    <a:pt x="1646" y="1192"/>
                  </a:lnTo>
                  <a:lnTo>
                    <a:pt x="1652" y="1198"/>
                  </a:lnTo>
                  <a:lnTo>
                    <a:pt x="1654" y="1200"/>
                  </a:lnTo>
                  <a:lnTo>
                    <a:pt x="1809" y="1163"/>
                  </a:lnTo>
                  <a:lnTo>
                    <a:pt x="1809" y="1167"/>
                  </a:lnTo>
                  <a:lnTo>
                    <a:pt x="1811" y="1169"/>
                  </a:lnTo>
                  <a:lnTo>
                    <a:pt x="1811" y="1171"/>
                  </a:lnTo>
                  <a:lnTo>
                    <a:pt x="1815" y="1171"/>
                  </a:lnTo>
                  <a:lnTo>
                    <a:pt x="1817" y="1173"/>
                  </a:lnTo>
                  <a:lnTo>
                    <a:pt x="1821" y="1173"/>
                  </a:lnTo>
                  <a:lnTo>
                    <a:pt x="1823" y="1173"/>
                  </a:lnTo>
                  <a:lnTo>
                    <a:pt x="1827" y="1173"/>
                  </a:lnTo>
                  <a:lnTo>
                    <a:pt x="1828" y="1171"/>
                  </a:lnTo>
                  <a:lnTo>
                    <a:pt x="1830" y="1169"/>
                  </a:lnTo>
                  <a:lnTo>
                    <a:pt x="1832" y="1167"/>
                  </a:lnTo>
                  <a:lnTo>
                    <a:pt x="1834" y="1165"/>
                  </a:lnTo>
                  <a:lnTo>
                    <a:pt x="1836" y="1162"/>
                  </a:lnTo>
                  <a:lnTo>
                    <a:pt x="1838" y="1160"/>
                  </a:lnTo>
                  <a:lnTo>
                    <a:pt x="1840" y="1158"/>
                  </a:lnTo>
                  <a:lnTo>
                    <a:pt x="1842" y="1156"/>
                  </a:lnTo>
                  <a:lnTo>
                    <a:pt x="1850" y="1192"/>
                  </a:lnTo>
                  <a:lnTo>
                    <a:pt x="1873" y="1208"/>
                  </a:lnTo>
                  <a:lnTo>
                    <a:pt x="1894" y="1208"/>
                  </a:lnTo>
                  <a:lnTo>
                    <a:pt x="1899" y="1202"/>
                  </a:lnTo>
                  <a:lnTo>
                    <a:pt x="1915" y="1240"/>
                  </a:lnTo>
                  <a:lnTo>
                    <a:pt x="1867" y="1246"/>
                  </a:lnTo>
                  <a:lnTo>
                    <a:pt x="1817" y="1273"/>
                  </a:lnTo>
                  <a:lnTo>
                    <a:pt x="1736" y="1279"/>
                  </a:lnTo>
                  <a:lnTo>
                    <a:pt x="1725" y="1288"/>
                  </a:lnTo>
                  <a:lnTo>
                    <a:pt x="1692" y="1288"/>
                  </a:lnTo>
                  <a:lnTo>
                    <a:pt x="1681" y="1279"/>
                  </a:lnTo>
                  <a:lnTo>
                    <a:pt x="1671" y="1288"/>
                  </a:lnTo>
                  <a:lnTo>
                    <a:pt x="1606" y="1288"/>
                  </a:lnTo>
                  <a:lnTo>
                    <a:pt x="1550" y="1311"/>
                  </a:lnTo>
                  <a:lnTo>
                    <a:pt x="1512" y="1317"/>
                  </a:lnTo>
                  <a:lnTo>
                    <a:pt x="1468" y="1344"/>
                  </a:lnTo>
                  <a:lnTo>
                    <a:pt x="1452" y="1338"/>
                  </a:lnTo>
                  <a:lnTo>
                    <a:pt x="1443" y="1327"/>
                  </a:lnTo>
                  <a:lnTo>
                    <a:pt x="1381" y="1350"/>
                  </a:lnTo>
                  <a:lnTo>
                    <a:pt x="1337" y="1332"/>
                  </a:lnTo>
                  <a:lnTo>
                    <a:pt x="1343" y="1317"/>
                  </a:lnTo>
                  <a:lnTo>
                    <a:pt x="1343" y="1300"/>
                  </a:lnTo>
                  <a:lnTo>
                    <a:pt x="1414" y="1288"/>
                  </a:lnTo>
                  <a:lnTo>
                    <a:pt x="1414" y="1267"/>
                  </a:lnTo>
                  <a:lnTo>
                    <a:pt x="1376" y="1246"/>
                  </a:lnTo>
                  <a:lnTo>
                    <a:pt x="1370" y="1240"/>
                  </a:lnTo>
                  <a:lnTo>
                    <a:pt x="1447" y="1236"/>
                  </a:lnTo>
                  <a:lnTo>
                    <a:pt x="1458" y="1223"/>
                  </a:lnTo>
                  <a:lnTo>
                    <a:pt x="1443" y="1208"/>
                  </a:lnTo>
                  <a:lnTo>
                    <a:pt x="1458" y="1208"/>
                  </a:lnTo>
                  <a:lnTo>
                    <a:pt x="1468" y="1198"/>
                  </a:lnTo>
                  <a:lnTo>
                    <a:pt x="1443" y="1158"/>
                  </a:lnTo>
                  <a:lnTo>
                    <a:pt x="1458" y="1169"/>
                  </a:lnTo>
                  <a:lnTo>
                    <a:pt x="1468" y="1169"/>
                  </a:lnTo>
                  <a:lnTo>
                    <a:pt x="1479" y="1158"/>
                  </a:lnTo>
                  <a:lnTo>
                    <a:pt x="1464" y="1119"/>
                  </a:lnTo>
                  <a:lnTo>
                    <a:pt x="1491" y="1142"/>
                  </a:lnTo>
                  <a:lnTo>
                    <a:pt x="1506" y="1125"/>
                  </a:lnTo>
                  <a:lnTo>
                    <a:pt x="1443" y="1050"/>
                  </a:lnTo>
                  <a:lnTo>
                    <a:pt x="1464" y="1039"/>
                  </a:lnTo>
                  <a:close/>
                  <a:moveTo>
                    <a:pt x="1936" y="1213"/>
                  </a:moveTo>
                  <a:lnTo>
                    <a:pt x="1970" y="1223"/>
                  </a:lnTo>
                  <a:lnTo>
                    <a:pt x="2009" y="1229"/>
                  </a:lnTo>
                  <a:lnTo>
                    <a:pt x="2047" y="1233"/>
                  </a:lnTo>
                  <a:lnTo>
                    <a:pt x="2086" y="1235"/>
                  </a:lnTo>
                  <a:lnTo>
                    <a:pt x="2126" y="1236"/>
                  </a:lnTo>
                  <a:lnTo>
                    <a:pt x="2162" y="1236"/>
                  </a:lnTo>
                  <a:lnTo>
                    <a:pt x="2195" y="1236"/>
                  </a:lnTo>
                  <a:lnTo>
                    <a:pt x="2226" y="1236"/>
                  </a:lnTo>
                  <a:lnTo>
                    <a:pt x="2226" y="1210"/>
                  </a:lnTo>
                  <a:lnTo>
                    <a:pt x="2254" y="1210"/>
                  </a:lnTo>
                  <a:lnTo>
                    <a:pt x="2285" y="1210"/>
                  </a:lnTo>
                  <a:lnTo>
                    <a:pt x="2318" y="1211"/>
                  </a:lnTo>
                  <a:lnTo>
                    <a:pt x="2350" y="1211"/>
                  </a:lnTo>
                  <a:lnTo>
                    <a:pt x="2383" y="1211"/>
                  </a:lnTo>
                  <a:lnTo>
                    <a:pt x="2412" y="1210"/>
                  </a:lnTo>
                  <a:lnTo>
                    <a:pt x="2439" y="1206"/>
                  </a:lnTo>
                  <a:lnTo>
                    <a:pt x="2462" y="1200"/>
                  </a:lnTo>
                  <a:lnTo>
                    <a:pt x="2462" y="1173"/>
                  </a:lnTo>
                  <a:lnTo>
                    <a:pt x="2465" y="1173"/>
                  </a:lnTo>
                  <a:lnTo>
                    <a:pt x="2471" y="1171"/>
                  </a:lnTo>
                  <a:lnTo>
                    <a:pt x="2477" y="1169"/>
                  </a:lnTo>
                  <a:lnTo>
                    <a:pt x="2483" y="1165"/>
                  </a:lnTo>
                  <a:lnTo>
                    <a:pt x="2488" y="1162"/>
                  </a:lnTo>
                  <a:lnTo>
                    <a:pt x="2494" y="1158"/>
                  </a:lnTo>
                  <a:lnTo>
                    <a:pt x="2496" y="1152"/>
                  </a:lnTo>
                  <a:lnTo>
                    <a:pt x="2498" y="1146"/>
                  </a:lnTo>
                  <a:lnTo>
                    <a:pt x="2504" y="1146"/>
                  </a:lnTo>
                  <a:lnTo>
                    <a:pt x="2506" y="1144"/>
                  </a:lnTo>
                  <a:lnTo>
                    <a:pt x="2508" y="1142"/>
                  </a:lnTo>
                  <a:lnTo>
                    <a:pt x="2508" y="1140"/>
                  </a:lnTo>
                  <a:lnTo>
                    <a:pt x="2508" y="1139"/>
                  </a:lnTo>
                  <a:lnTo>
                    <a:pt x="2508" y="1139"/>
                  </a:lnTo>
                  <a:lnTo>
                    <a:pt x="2511" y="1137"/>
                  </a:lnTo>
                  <a:lnTo>
                    <a:pt x="2517" y="1137"/>
                  </a:lnTo>
                  <a:lnTo>
                    <a:pt x="2521" y="1135"/>
                  </a:lnTo>
                  <a:lnTo>
                    <a:pt x="2525" y="1133"/>
                  </a:lnTo>
                  <a:lnTo>
                    <a:pt x="2533" y="1127"/>
                  </a:lnTo>
                  <a:lnTo>
                    <a:pt x="2538" y="1123"/>
                  </a:lnTo>
                  <a:lnTo>
                    <a:pt x="2544" y="1117"/>
                  </a:lnTo>
                  <a:lnTo>
                    <a:pt x="2548" y="1114"/>
                  </a:lnTo>
                  <a:lnTo>
                    <a:pt x="2552" y="1110"/>
                  </a:lnTo>
                  <a:lnTo>
                    <a:pt x="2552" y="1110"/>
                  </a:lnTo>
                  <a:lnTo>
                    <a:pt x="2552" y="1046"/>
                  </a:lnTo>
                  <a:lnTo>
                    <a:pt x="2561" y="1027"/>
                  </a:lnTo>
                  <a:lnTo>
                    <a:pt x="2569" y="1027"/>
                  </a:lnTo>
                  <a:lnTo>
                    <a:pt x="2575" y="1025"/>
                  </a:lnTo>
                  <a:lnTo>
                    <a:pt x="2582" y="1021"/>
                  </a:lnTo>
                  <a:lnTo>
                    <a:pt x="2588" y="1018"/>
                  </a:lnTo>
                  <a:lnTo>
                    <a:pt x="2594" y="1014"/>
                  </a:lnTo>
                  <a:lnTo>
                    <a:pt x="2598" y="1008"/>
                  </a:lnTo>
                  <a:lnTo>
                    <a:pt x="2604" y="1004"/>
                  </a:lnTo>
                  <a:lnTo>
                    <a:pt x="2607" y="1000"/>
                  </a:lnTo>
                  <a:lnTo>
                    <a:pt x="2605" y="991"/>
                  </a:lnTo>
                  <a:lnTo>
                    <a:pt x="2604" y="979"/>
                  </a:lnTo>
                  <a:lnTo>
                    <a:pt x="2602" y="966"/>
                  </a:lnTo>
                  <a:lnTo>
                    <a:pt x="2598" y="952"/>
                  </a:lnTo>
                  <a:lnTo>
                    <a:pt x="2596" y="939"/>
                  </a:lnTo>
                  <a:lnTo>
                    <a:pt x="2592" y="927"/>
                  </a:lnTo>
                  <a:lnTo>
                    <a:pt x="2590" y="916"/>
                  </a:lnTo>
                  <a:lnTo>
                    <a:pt x="2588" y="904"/>
                  </a:lnTo>
                  <a:lnTo>
                    <a:pt x="2617" y="1006"/>
                  </a:lnTo>
                  <a:lnTo>
                    <a:pt x="2628" y="1050"/>
                  </a:lnTo>
                  <a:lnTo>
                    <a:pt x="2617" y="1104"/>
                  </a:lnTo>
                  <a:lnTo>
                    <a:pt x="2628" y="1154"/>
                  </a:lnTo>
                  <a:lnTo>
                    <a:pt x="2613" y="1192"/>
                  </a:lnTo>
                  <a:lnTo>
                    <a:pt x="2623" y="1236"/>
                  </a:lnTo>
                  <a:lnTo>
                    <a:pt x="2596" y="1252"/>
                  </a:lnTo>
                  <a:lnTo>
                    <a:pt x="2590" y="1258"/>
                  </a:lnTo>
                  <a:lnTo>
                    <a:pt x="2552" y="1246"/>
                  </a:lnTo>
                  <a:lnTo>
                    <a:pt x="2481" y="1267"/>
                  </a:lnTo>
                  <a:lnTo>
                    <a:pt x="2371" y="1317"/>
                  </a:lnTo>
                  <a:lnTo>
                    <a:pt x="2281" y="1327"/>
                  </a:lnTo>
                  <a:lnTo>
                    <a:pt x="2270" y="1311"/>
                  </a:lnTo>
                  <a:lnTo>
                    <a:pt x="2204" y="1323"/>
                  </a:lnTo>
                  <a:lnTo>
                    <a:pt x="2166" y="1311"/>
                  </a:lnTo>
                  <a:lnTo>
                    <a:pt x="2122" y="1300"/>
                  </a:lnTo>
                  <a:lnTo>
                    <a:pt x="2118" y="1284"/>
                  </a:lnTo>
                  <a:lnTo>
                    <a:pt x="2057" y="1279"/>
                  </a:lnTo>
                  <a:lnTo>
                    <a:pt x="2045" y="1261"/>
                  </a:lnTo>
                  <a:lnTo>
                    <a:pt x="1965" y="1246"/>
                  </a:lnTo>
                  <a:lnTo>
                    <a:pt x="1936" y="1213"/>
                  </a:lnTo>
                  <a:close/>
                  <a:moveTo>
                    <a:pt x="2592" y="837"/>
                  </a:moveTo>
                  <a:lnTo>
                    <a:pt x="2586" y="831"/>
                  </a:lnTo>
                  <a:lnTo>
                    <a:pt x="2579" y="824"/>
                  </a:lnTo>
                  <a:lnTo>
                    <a:pt x="2571" y="816"/>
                  </a:lnTo>
                  <a:lnTo>
                    <a:pt x="2565" y="808"/>
                  </a:lnTo>
                  <a:lnTo>
                    <a:pt x="2559" y="803"/>
                  </a:lnTo>
                  <a:lnTo>
                    <a:pt x="2554" y="795"/>
                  </a:lnTo>
                  <a:lnTo>
                    <a:pt x="2548" y="789"/>
                  </a:lnTo>
                  <a:lnTo>
                    <a:pt x="2544" y="783"/>
                  </a:lnTo>
                  <a:lnTo>
                    <a:pt x="2546" y="783"/>
                  </a:lnTo>
                  <a:lnTo>
                    <a:pt x="2550" y="782"/>
                  </a:lnTo>
                  <a:lnTo>
                    <a:pt x="2554" y="780"/>
                  </a:lnTo>
                  <a:lnTo>
                    <a:pt x="2557" y="778"/>
                  </a:lnTo>
                  <a:lnTo>
                    <a:pt x="2561" y="774"/>
                  </a:lnTo>
                  <a:lnTo>
                    <a:pt x="2563" y="772"/>
                  </a:lnTo>
                  <a:lnTo>
                    <a:pt x="2567" y="768"/>
                  </a:lnTo>
                  <a:lnTo>
                    <a:pt x="2571" y="764"/>
                  </a:lnTo>
                  <a:lnTo>
                    <a:pt x="2554" y="749"/>
                  </a:lnTo>
                  <a:lnTo>
                    <a:pt x="2536" y="735"/>
                  </a:lnTo>
                  <a:lnTo>
                    <a:pt x="2519" y="720"/>
                  </a:lnTo>
                  <a:lnTo>
                    <a:pt x="2502" y="707"/>
                  </a:lnTo>
                  <a:lnTo>
                    <a:pt x="2487" y="691"/>
                  </a:lnTo>
                  <a:lnTo>
                    <a:pt x="2469" y="674"/>
                  </a:lnTo>
                  <a:lnTo>
                    <a:pt x="2452" y="653"/>
                  </a:lnTo>
                  <a:lnTo>
                    <a:pt x="2435" y="628"/>
                  </a:lnTo>
                  <a:lnTo>
                    <a:pt x="2439" y="628"/>
                  </a:lnTo>
                  <a:lnTo>
                    <a:pt x="2442" y="628"/>
                  </a:lnTo>
                  <a:lnTo>
                    <a:pt x="2448" y="626"/>
                  </a:lnTo>
                  <a:lnTo>
                    <a:pt x="2452" y="624"/>
                  </a:lnTo>
                  <a:lnTo>
                    <a:pt x="2458" y="622"/>
                  </a:lnTo>
                  <a:lnTo>
                    <a:pt x="2463" y="620"/>
                  </a:lnTo>
                  <a:lnTo>
                    <a:pt x="2467" y="620"/>
                  </a:lnTo>
                  <a:lnTo>
                    <a:pt x="2471" y="620"/>
                  </a:lnTo>
                  <a:lnTo>
                    <a:pt x="2408" y="547"/>
                  </a:lnTo>
                  <a:lnTo>
                    <a:pt x="2417" y="547"/>
                  </a:lnTo>
                  <a:lnTo>
                    <a:pt x="2425" y="547"/>
                  </a:lnTo>
                  <a:lnTo>
                    <a:pt x="2435" y="538"/>
                  </a:lnTo>
                  <a:lnTo>
                    <a:pt x="2431" y="530"/>
                  </a:lnTo>
                  <a:lnTo>
                    <a:pt x="2423" y="520"/>
                  </a:lnTo>
                  <a:lnTo>
                    <a:pt x="2416" y="511"/>
                  </a:lnTo>
                  <a:lnTo>
                    <a:pt x="2408" y="499"/>
                  </a:lnTo>
                  <a:lnTo>
                    <a:pt x="2398" y="490"/>
                  </a:lnTo>
                  <a:lnTo>
                    <a:pt x="2391" y="482"/>
                  </a:lnTo>
                  <a:lnTo>
                    <a:pt x="2385" y="476"/>
                  </a:lnTo>
                  <a:lnTo>
                    <a:pt x="2381" y="474"/>
                  </a:lnTo>
                  <a:lnTo>
                    <a:pt x="2383" y="474"/>
                  </a:lnTo>
                  <a:lnTo>
                    <a:pt x="2387" y="472"/>
                  </a:lnTo>
                  <a:lnTo>
                    <a:pt x="2391" y="472"/>
                  </a:lnTo>
                  <a:lnTo>
                    <a:pt x="2394" y="471"/>
                  </a:lnTo>
                  <a:lnTo>
                    <a:pt x="2396" y="469"/>
                  </a:lnTo>
                  <a:lnTo>
                    <a:pt x="2400" y="467"/>
                  </a:lnTo>
                  <a:lnTo>
                    <a:pt x="2404" y="467"/>
                  </a:lnTo>
                  <a:lnTo>
                    <a:pt x="2408" y="465"/>
                  </a:lnTo>
                  <a:lnTo>
                    <a:pt x="2408" y="438"/>
                  </a:lnTo>
                  <a:lnTo>
                    <a:pt x="2404" y="432"/>
                  </a:lnTo>
                  <a:lnTo>
                    <a:pt x="2398" y="426"/>
                  </a:lnTo>
                  <a:lnTo>
                    <a:pt x="2393" y="421"/>
                  </a:lnTo>
                  <a:lnTo>
                    <a:pt x="2387" y="417"/>
                  </a:lnTo>
                  <a:lnTo>
                    <a:pt x="2379" y="413"/>
                  </a:lnTo>
                  <a:lnTo>
                    <a:pt x="2371" y="409"/>
                  </a:lnTo>
                  <a:lnTo>
                    <a:pt x="2364" y="405"/>
                  </a:lnTo>
                  <a:lnTo>
                    <a:pt x="2352" y="401"/>
                  </a:lnTo>
                  <a:lnTo>
                    <a:pt x="2362" y="401"/>
                  </a:lnTo>
                  <a:lnTo>
                    <a:pt x="2371" y="401"/>
                  </a:lnTo>
                  <a:lnTo>
                    <a:pt x="2368" y="394"/>
                  </a:lnTo>
                  <a:lnTo>
                    <a:pt x="2358" y="382"/>
                  </a:lnTo>
                  <a:lnTo>
                    <a:pt x="2345" y="369"/>
                  </a:lnTo>
                  <a:lnTo>
                    <a:pt x="2331" y="357"/>
                  </a:lnTo>
                  <a:lnTo>
                    <a:pt x="2316" y="346"/>
                  </a:lnTo>
                  <a:lnTo>
                    <a:pt x="2302" y="338"/>
                  </a:lnTo>
                  <a:lnTo>
                    <a:pt x="2297" y="336"/>
                  </a:lnTo>
                  <a:lnTo>
                    <a:pt x="2293" y="336"/>
                  </a:lnTo>
                  <a:lnTo>
                    <a:pt x="2291" y="336"/>
                  </a:lnTo>
                  <a:lnTo>
                    <a:pt x="2289" y="338"/>
                  </a:lnTo>
                  <a:lnTo>
                    <a:pt x="2289" y="338"/>
                  </a:lnTo>
                  <a:lnTo>
                    <a:pt x="2285" y="334"/>
                  </a:lnTo>
                  <a:lnTo>
                    <a:pt x="2281" y="330"/>
                  </a:lnTo>
                  <a:lnTo>
                    <a:pt x="2275" y="327"/>
                  </a:lnTo>
                  <a:lnTo>
                    <a:pt x="2272" y="325"/>
                  </a:lnTo>
                  <a:lnTo>
                    <a:pt x="2266" y="323"/>
                  </a:lnTo>
                  <a:lnTo>
                    <a:pt x="2264" y="325"/>
                  </a:lnTo>
                  <a:lnTo>
                    <a:pt x="2262" y="330"/>
                  </a:lnTo>
                  <a:lnTo>
                    <a:pt x="2262" y="329"/>
                  </a:lnTo>
                  <a:lnTo>
                    <a:pt x="2258" y="325"/>
                  </a:lnTo>
                  <a:lnTo>
                    <a:pt x="2254" y="321"/>
                  </a:lnTo>
                  <a:lnTo>
                    <a:pt x="2251" y="315"/>
                  </a:lnTo>
                  <a:lnTo>
                    <a:pt x="2249" y="311"/>
                  </a:lnTo>
                  <a:lnTo>
                    <a:pt x="2247" y="307"/>
                  </a:lnTo>
                  <a:lnTo>
                    <a:pt x="2249" y="304"/>
                  </a:lnTo>
                  <a:lnTo>
                    <a:pt x="2252" y="302"/>
                  </a:lnTo>
                  <a:lnTo>
                    <a:pt x="2252" y="298"/>
                  </a:lnTo>
                  <a:lnTo>
                    <a:pt x="2251" y="292"/>
                  </a:lnTo>
                  <a:lnTo>
                    <a:pt x="2247" y="286"/>
                  </a:lnTo>
                  <a:lnTo>
                    <a:pt x="2245" y="281"/>
                  </a:lnTo>
                  <a:lnTo>
                    <a:pt x="2241" y="273"/>
                  </a:lnTo>
                  <a:lnTo>
                    <a:pt x="2237" y="267"/>
                  </a:lnTo>
                  <a:lnTo>
                    <a:pt x="2235" y="261"/>
                  </a:lnTo>
                  <a:lnTo>
                    <a:pt x="2235" y="257"/>
                  </a:lnTo>
                  <a:lnTo>
                    <a:pt x="2228" y="256"/>
                  </a:lnTo>
                  <a:lnTo>
                    <a:pt x="2214" y="254"/>
                  </a:lnTo>
                  <a:lnTo>
                    <a:pt x="2199" y="252"/>
                  </a:lnTo>
                  <a:lnTo>
                    <a:pt x="2181" y="248"/>
                  </a:lnTo>
                  <a:lnTo>
                    <a:pt x="2164" y="244"/>
                  </a:lnTo>
                  <a:lnTo>
                    <a:pt x="2153" y="242"/>
                  </a:lnTo>
                  <a:lnTo>
                    <a:pt x="2151" y="240"/>
                  </a:lnTo>
                  <a:lnTo>
                    <a:pt x="2149" y="240"/>
                  </a:lnTo>
                  <a:lnTo>
                    <a:pt x="2149" y="238"/>
                  </a:lnTo>
                  <a:lnTo>
                    <a:pt x="2153" y="238"/>
                  </a:lnTo>
                  <a:lnTo>
                    <a:pt x="2149" y="231"/>
                  </a:lnTo>
                  <a:lnTo>
                    <a:pt x="2143" y="223"/>
                  </a:lnTo>
                  <a:lnTo>
                    <a:pt x="2137" y="217"/>
                  </a:lnTo>
                  <a:lnTo>
                    <a:pt x="2130" y="211"/>
                  </a:lnTo>
                  <a:lnTo>
                    <a:pt x="2114" y="202"/>
                  </a:lnTo>
                  <a:lnTo>
                    <a:pt x="2095" y="194"/>
                  </a:lnTo>
                  <a:lnTo>
                    <a:pt x="2076" y="190"/>
                  </a:lnTo>
                  <a:lnTo>
                    <a:pt x="2057" y="186"/>
                  </a:lnTo>
                  <a:lnTo>
                    <a:pt x="2036" y="185"/>
                  </a:lnTo>
                  <a:lnTo>
                    <a:pt x="2015" y="183"/>
                  </a:lnTo>
                  <a:lnTo>
                    <a:pt x="1974" y="183"/>
                  </a:lnTo>
                  <a:lnTo>
                    <a:pt x="1940" y="185"/>
                  </a:lnTo>
                  <a:lnTo>
                    <a:pt x="1926" y="183"/>
                  </a:lnTo>
                  <a:lnTo>
                    <a:pt x="1917" y="183"/>
                  </a:lnTo>
                  <a:lnTo>
                    <a:pt x="1911" y="179"/>
                  </a:lnTo>
                  <a:lnTo>
                    <a:pt x="1909" y="175"/>
                  </a:lnTo>
                  <a:lnTo>
                    <a:pt x="1905" y="177"/>
                  </a:lnTo>
                  <a:lnTo>
                    <a:pt x="1903" y="179"/>
                  </a:lnTo>
                  <a:lnTo>
                    <a:pt x="1901" y="181"/>
                  </a:lnTo>
                  <a:lnTo>
                    <a:pt x="1901" y="186"/>
                  </a:lnTo>
                  <a:lnTo>
                    <a:pt x="1899" y="190"/>
                  </a:lnTo>
                  <a:lnTo>
                    <a:pt x="1899" y="194"/>
                  </a:lnTo>
                  <a:lnTo>
                    <a:pt x="1899" y="198"/>
                  </a:lnTo>
                  <a:lnTo>
                    <a:pt x="1899" y="202"/>
                  </a:lnTo>
                  <a:lnTo>
                    <a:pt x="1907" y="206"/>
                  </a:lnTo>
                  <a:lnTo>
                    <a:pt x="1919" y="210"/>
                  </a:lnTo>
                  <a:lnTo>
                    <a:pt x="1930" y="213"/>
                  </a:lnTo>
                  <a:lnTo>
                    <a:pt x="1944" y="215"/>
                  </a:lnTo>
                  <a:lnTo>
                    <a:pt x="1955" y="219"/>
                  </a:lnTo>
                  <a:lnTo>
                    <a:pt x="1967" y="223"/>
                  </a:lnTo>
                  <a:lnTo>
                    <a:pt x="1976" y="227"/>
                  </a:lnTo>
                  <a:lnTo>
                    <a:pt x="1982" y="231"/>
                  </a:lnTo>
                  <a:lnTo>
                    <a:pt x="1980" y="227"/>
                  </a:lnTo>
                  <a:lnTo>
                    <a:pt x="1976" y="227"/>
                  </a:lnTo>
                  <a:lnTo>
                    <a:pt x="1970" y="229"/>
                  </a:lnTo>
                  <a:lnTo>
                    <a:pt x="1963" y="231"/>
                  </a:lnTo>
                  <a:lnTo>
                    <a:pt x="1957" y="234"/>
                  </a:lnTo>
                  <a:lnTo>
                    <a:pt x="1951" y="236"/>
                  </a:lnTo>
                  <a:lnTo>
                    <a:pt x="1946" y="238"/>
                  </a:lnTo>
                  <a:lnTo>
                    <a:pt x="1946" y="238"/>
                  </a:lnTo>
                  <a:lnTo>
                    <a:pt x="2053" y="338"/>
                  </a:lnTo>
                  <a:lnTo>
                    <a:pt x="2047" y="338"/>
                  </a:lnTo>
                  <a:lnTo>
                    <a:pt x="2040" y="340"/>
                  </a:lnTo>
                  <a:lnTo>
                    <a:pt x="2034" y="342"/>
                  </a:lnTo>
                  <a:lnTo>
                    <a:pt x="2026" y="344"/>
                  </a:lnTo>
                  <a:lnTo>
                    <a:pt x="2020" y="348"/>
                  </a:lnTo>
                  <a:lnTo>
                    <a:pt x="2013" y="350"/>
                  </a:lnTo>
                  <a:lnTo>
                    <a:pt x="2007" y="353"/>
                  </a:lnTo>
                  <a:lnTo>
                    <a:pt x="1999" y="357"/>
                  </a:lnTo>
                  <a:lnTo>
                    <a:pt x="2001" y="369"/>
                  </a:lnTo>
                  <a:lnTo>
                    <a:pt x="2003" y="382"/>
                  </a:lnTo>
                  <a:lnTo>
                    <a:pt x="2009" y="396"/>
                  </a:lnTo>
                  <a:lnTo>
                    <a:pt x="2015" y="411"/>
                  </a:lnTo>
                  <a:lnTo>
                    <a:pt x="2020" y="426"/>
                  </a:lnTo>
                  <a:lnTo>
                    <a:pt x="2026" y="442"/>
                  </a:lnTo>
                  <a:lnTo>
                    <a:pt x="2032" y="453"/>
                  </a:lnTo>
                  <a:lnTo>
                    <a:pt x="2036" y="465"/>
                  </a:lnTo>
                  <a:lnTo>
                    <a:pt x="2009" y="465"/>
                  </a:lnTo>
                  <a:lnTo>
                    <a:pt x="2009" y="511"/>
                  </a:lnTo>
                  <a:lnTo>
                    <a:pt x="1999" y="511"/>
                  </a:lnTo>
                  <a:lnTo>
                    <a:pt x="1990" y="511"/>
                  </a:lnTo>
                  <a:lnTo>
                    <a:pt x="1990" y="507"/>
                  </a:lnTo>
                  <a:lnTo>
                    <a:pt x="1992" y="505"/>
                  </a:lnTo>
                  <a:lnTo>
                    <a:pt x="1993" y="501"/>
                  </a:lnTo>
                  <a:lnTo>
                    <a:pt x="1995" y="499"/>
                  </a:lnTo>
                  <a:lnTo>
                    <a:pt x="1999" y="496"/>
                  </a:lnTo>
                  <a:lnTo>
                    <a:pt x="2001" y="494"/>
                  </a:lnTo>
                  <a:lnTo>
                    <a:pt x="2005" y="494"/>
                  </a:lnTo>
                  <a:lnTo>
                    <a:pt x="2009" y="494"/>
                  </a:lnTo>
                  <a:lnTo>
                    <a:pt x="2007" y="476"/>
                  </a:lnTo>
                  <a:lnTo>
                    <a:pt x="2003" y="461"/>
                  </a:lnTo>
                  <a:lnTo>
                    <a:pt x="1997" y="444"/>
                  </a:lnTo>
                  <a:lnTo>
                    <a:pt x="1990" y="428"/>
                  </a:lnTo>
                  <a:lnTo>
                    <a:pt x="1984" y="411"/>
                  </a:lnTo>
                  <a:lnTo>
                    <a:pt x="1978" y="394"/>
                  </a:lnTo>
                  <a:lnTo>
                    <a:pt x="1974" y="376"/>
                  </a:lnTo>
                  <a:lnTo>
                    <a:pt x="1972" y="357"/>
                  </a:lnTo>
                  <a:lnTo>
                    <a:pt x="1957" y="350"/>
                  </a:lnTo>
                  <a:lnTo>
                    <a:pt x="1942" y="344"/>
                  </a:lnTo>
                  <a:lnTo>
                    <a:pt x="1930" y="338"/>
                  </a:lnTo>
                  <a:lnTo>
                    <a:pt x="1921" y="332"/>
                  </a:lnTo>
                  <a:lnTo>
                    <a:pt x="1909" y="327"/>
                  </a:lnTo>
                  <a:lnTo>
                    <a:pt x="1901" y="319"/>
                  </a:lnTo>
                  <a:lnTo>
                    <a:pt x="1892" y="311"/>
                  </a:lnTo>
                  <a:lnTo>
                    <a:pt x="1882" y="302"/>
                  </a:lnTo>
                  <a:lnTo>
                    <a:pt x="1882" y="296"/>
                  </a:lnTo>
                  <a:lnTo>
                    <a:pt x="1882" y="290"/>
                  </a:lnTo>
                  <a:lnTo>
                    <a:pt x="1884" y="284"/>
                  </a:lnTo>
                  <a:lnTo>
                    <a:pt x="1886" y="281"/>
                  </a:lnTo>
                  <a:lnTo>
                    <a:pt x="1888" y="275"/>
                  </a:lnTo>
                  <a:lnTo>
                    <a:pt x="1890" y="269"/>
                  </a:lnTo>
                  <a:lnTo>
                    <a:pt x="1890" y="263"/>
                  </a:lnTo>
                  <a:lnTo>
                    <a:pt x="1890" y="257"/>
                  </a:lnTo>
                  <a:lnTo>
                    <a:pt x="1886" y="254"/>
                  </a:lnTo>
                  <a:lnTo>
                    <a:pt x="1878" y="248"/>
                  </a:lnTo>
                  <a:lnTo>
                    <a:pt x="1871" y="242"/>
                  </a:lnTo>
                  <a:lnTo>
                    <a:pt x="1863" y="236"/>
                  </a:lnTo>
                  <a:lnTo>
                    <a:pt x="1855" y="231"/>
                  </a:lnTo>
                  <a:lnTo>
                    <a:pt x="1848" y="225"/>
                  </a:lnTo>
                  <a:lnTo>
                    <a:pt x="1840" y="221"/>
                  </a:lnTo>
                  <a:lnTo>
                    <a:pt x="1836" y="221"/>
                  </a:lnTo>
                  <a:lnTo>
                    <a:pt x="1838" y="221"/>
                  </a:lnTo>
                  <a:lnTo>
                    <a:pt x="1838" y="219"/>
                  </a:lnTo>
                  <a:lnTo>
                    <a:pt x="1838" y="217"/>
                  </a:lnTo>
                  <a:lnTo>
                    <a:pt x="1838" y="215"/>
                  </a:lnTo>
                  <a:lnTo>
                    <a:pt x="1832" y="210"/>
                  </a:lnTo>
                  <a:lnTo>
                    <a:pt x="1823" y="202"/>
                  </a:lnTo>
                  <a:lnTo>
                    <a:pt x="1800" y="185"/>
                  </a:lnTo>
                  <a:lnTo>
                    <a:pt x="1769" y="167"/>
                  </a:lnTo>
                  <a:lnTo>
                    <a:pt x="1754" y="158"/>
                  </a:lnTo>
                  <a:lnTo>
                    <a:pt x="1738" y="152"/>
                  </a:lnTo>
                  <a:lnTo>
                    <a:pt x="1723" y="146"/>
                  </a:lnTo>
                  <a:lnTo>
                    <a:pt x="1710" y="144"/>
                  </a:lnTo>
                  <a:lnTo>
                    <a:pt x="1698" y="144"/>
                  </a:lnTo>
                  <a:lnTo>
                    <a:pt x="1690" y="148"/>
                  </a:lnTo>
                  <a:lnTo>
                    <a:pt x="1687" y="150"/>
                  </a:lnTo>
                  <a:lnTo>
                    <a:pt x="1685" y="156"/>
                  </a:lnTo>
                  <a:lnTo>
                    <a:pt x="1683" y="160"/>
                  </a:lnTo>
                  <a:lnTo>
                    <a:pt x="1683" y="167"/>
                  </a:lnTo>
                  <a:lnTo>
                    <a:pt x="1683" y="163"/>
                  </a:lnTo>
                  <a:lnTo>
                    <a:pt x="1685" y="162"/>
                  </a:lnTo>
                  <a:lnTo>
                    <a:pt x="1683" y="160"/>
                  </a:lnTo>
                  <a:lnTo>
                    <a:pt x="1681" y="156"/>
                  </a:lnTo>
                  <a:lnTo>
                    <a:pt x="1671" y="152"/>
                  </a:lnTo>
                  <a:lnTo>
                    <a:pt x="1660" y="146"/>
                  </a:lnTo>
                  <a:lnTo>
                    <a:pt x="1623" y="137"/>
                  </a:lnTo>
                  <a:lnTo>
                    <a:pt x="1581" y="129"/>
                  </a:lnTo>
                  <a:lnTo>
                    <a:pt x="1535" y="121"/>
                  </a:lnTo>
                  <a:lnTo>
                    <a:pt x="1495" y="117"/>
                  </a:lnTo>
                  <a:lnTo>
                    <a:pt x="1462" y="114"/>
                  </a:lnTo>
                  <a:lnTo>
                    <a:pt x="1447" y="112"/>
                  </a:lnTo>
                  <a:lnTo>
                    <a:pt x="1447" y="121"/>
                  </a:lnTo>
                  <a:lnTo>
                    <a:pt x="1447" y="131"/>
                  </a:lnTo>
                  <a:lnTo>
                    <a:pt x="1443" y="131"/>
                  </a:lnTo>
                  <a:lnTo>
                    <a:pt x="1429" y="137"/>
                  </a:lnTo>
                  <a:lnTo>
                    <a:pt x="1406" y="142"/>
                  </a:lnTo>
                  <a:lnTo>
                    <a:pt x="1378" y="148"/>
                  </a:lnTo>
                  <a:lnTo>
                    <a:pt x="1345" y="156"/>
                  </a:lnTo>
                  <a:lnTo>
                    <a:pt x="1312" y="162"/>
                  </a:lnTo>
                  <a:lnTo>
                    <a:pt x="1282" y="165"/>
                  </a:lnTo>
                  <a:lnTo>
                    <a:pt x="1255" y="167"/>
                  </a:lnTo>
                  <a:lnTo>
                    <a:pt x="1251" y="171"/>
                  </a:lnTo>
                  <a:lnTo>
                    <a:pt x="1247" y="175"/>
                  </a:lnTo>
                  <a:lnTo>
                    <a:pt x="1241" y="183"/>
                  </a:lnTo>
                  <a:lnTo>
                    <a:pt x="1238" y="188"/>
                  </a:lnTo>
                  <a:lnTo>
                    <a:pt x="1232" y="194"/>
                  </a:lnTo>
                  <a:lnTo>
                    <a:pt x="1228" y="198"/>
                  </a:lnTo>
                  <a:lnTo>
                    <a:pt x="1222" y="202"/>
                  </a:lnTo>
                  <a:lnTo>
                    <a:pt x="1218" y="202"/>
                  </a:lnTo>
                  <a:lnTo>
                    <a:pt x="1238" y="221"/>
                  </a:lnTo>
                  <a:lnTo>
                    <a:pt x="1243" y="215"/>
                  </a:lnTo>
                  <a:lnTo>
                    <a:pt x="1247" y="210"/>
                  </a:lnTo>
                  <a:lnTo>
                    <a:pt x="1251" y="208"/>
                  </a:lnTo>
                  <a:lnTo>
                    <a:pt x="1255" y="206"/>
                  </a:lnTo>
                  <a:lnTo>
                    <a:pt x="1259" y="206"/>
                  </a:lnTo>
                  <a:lnTo>
                    <a:pt x="1263" y="208"/>
                  </a:lnTo>
                  <a:lnTo>
                    <a:pt x="1268" y="210"/>
                  </a:lnTo>
                  <a:lnTo>
                    <a:pt x="1274" y="211"/>
                  </a:lnTo>
                  <a:lnTo>
                    <a:pt x="1266" y="210"/>
                  </a:lnTo>
                  <a:lnTo>
                    <a:pt x="1261" y="210"/>
                  </a:lnTo>
                  <a:lnTo>
                    <a:pt x="1257" y="211"/>
                  </a:lnTo>
                  <a:lnTo>
                    <a:pt x="1253" y="213"/>
                  </a:lnTo>
                  <a:lnTo>
                    <a:pt x="1247" y="217"/>
                  </a:lnTo>
                  <a:lnTo>
                    <a:pt x="1243" y="221"/>
                  </a:lnTo>
                  <a:lnTo>
                    <a:pt x="1241" y="227"/>
                  </a:lnTo>
                  <a:lnTo>
                    <a:pt x="1238" y="231"/>
                  </a:lnTo>
                  <a:lnTo>
                    <a:pt x="1241" y="234"/>
                  </a:lnTo>
                  <a:lnTo>
                    <a:pt x="1247" y="238"/>
                  </a:lnTo>
                  <a:lnTo>
                    <a:pt x="1253" y="242"/>
                  </a:lnTo>
                  <a:lnTo>
                    <a:pt x="1259" y="248"/>
                  </a:lnTo>
                  <a:lnTo>
                    <a:pt x="1264" y="254"/>
                  </a:lnTo>
                  <a:lnTo>
                    <a:pt x="1268" y="257"/>
                  </a:lnTo>
                  <a:lnTo>
                    <a:pt x="1272" y="261"/>
                  </a:lnTo>
                  <a:lnTo>
                    <a:pt x="1274" y="265"/>
                  </a:lnTo>
                  <a:lnTo>
                    <a:pt x="1268" y="267"/>
                  </a:lnTo>
                  <a:lnTo>
                    <a:pt x="1263" y="271"/>
                  </a:lnTo>
                  <a:lnTo>
                    <a:pt x="1255" y="275"/>
                  </a:lnTo>
                  <a:lnTo>
                    <a:pt x="1247" y="281"/>
                  </a:lnTo>
                  <a:lnTo>
                    <a:pt x="1240" y="286"/>
                  </a:lnTo>
                  <a:lnTo>
                    <a:pt x="1234" y="292"/>
                  </a:lnTo>
                  <a:lnTo>
                    <a:pt x="1230" y="298"/>
                  </a:lnTo>
                  <a:lnTo>
                    <a:pt x="1228" y="302"/>
                  </a:lnTo>
                  <a:lnTo>
                    <a:pt x="1232" y="304"/>
                  </a:lnTo>
                  <a:lnTo>
                    <a:pt x="1236" y="307"/>
                  </a:lnTo>
                  <a:lnTo>
                    <a:pt x="1241" y="315"/>
                  </a:lnTo>
                  <a:lnTo>
                    <a:pt x="1245" y="321"/>
                  </a:lnTo>
                  <a:lnTo>
                    <a:pt x="1249" y="329"/>
                  </a:lnTo>
                  <a:lnTo>
                    <a:pt x="1253" y="336"/>
                  </a:lnTo>
                  <a:lnTo>
                    <a:pt x="1255" y="344"/>
                  </a:lnTo>
                  <a:lnTo>
                    <a:pt x="1255" y="348"/>
                  </a:lnTo>
                  <a:lnTo>
                    <a:pt x="1251" y="348"/>
                  </a:lnTo>
                  <a:lnTo>
                    <a:pt x="1243" y="350"/>
                  </a:lnTo>
                  <a:lnTo>
                    <a:pt x="1234" y="353"/>
                  </a:lnTo>
                  <a:lnTo>
                    <a:pt x="1224" y="357"/>
                  </a:lnTo>
                  <a:lnTo>
                    <a:pt x="1216" y="359"/>
                  </a:lnTo>
                  <a:lnTo>
                    <a:pt x="1209" y="363"/>
                  </a:lnTo>
                  <a:lnTo>
                    <a:pt x="1203" y="365"/>
                  </a:lnTo>
                  <a:lnTo>
                    <a:pt x="1201" y="365"/>
                  </a:lnTo>
                  <a:lnTo>
                    <a:pt x="1201" y="375"/>
                  </a:lnTo>
                  <a:lnTo>
                    <a:pt x="1218" y="375"/>
                  </a:lnTo>
                  <a:lnTo>
                    <a:pt x="1218" y="401"/>
                  </a:lnTo>
                  <a:lnTo>
                    <a:pt x="1211" y="401"/>
                  </a:lnTo>
                  <a:lnTo>
                    <a:pt x="1201" y="401"/>
                  </a:lnTo>
                  <a:lnTo>
                    <a:pt x="1197" y="407"/>
                  </a:lnTo>
                  <a:lnTo>
                    <a:pt x="1192" y="413"/>
                  </a:lnTo>
                  <a:lnTo>
                    <a:pt x="1180" y="421"/>
                  </a:lnTo>
                  <a:lnTo>
                    <a:pt x="1169" y="428"/>
                  </a:lnTo>
                  <a:lnTo>
                    <a:pt x="1155" y="436"/>
                  </a:lnTo>
                  <a:lnTo>
                    <a:pt x="1144" y="442"/>
                  </a:lnTo>
                  <a:lnTo>
                    <a:pt x="1134" y="446"/>
                  </a:lnTo>
                  <a:lnTo>
                    <a:pt x="1128" y="448"/>
                  </a:lnTo>
                  <a:lnTo>
                    <a:pt x="1132" y="446"/>
                  </a:lnTo>
                  <a:lnTo>
                    <a:pt x="1136" y="444"/>
                  </a:lnTo>
                  <a:lnTo>
                    <a:pt x="1138" y="438"/>
                  </a:lnTo>
                  <a:lnTo>
                    <a:pt x="1142" y="432"/>
                  </a:lnTo>
                  <a:lnTo>
                    <a:pt x="1144" y="426"/>
                  </a:lnTo>
                  <a:lnTo>
                    <a:pt x="1146" y="421"/>
                  </a:lnTo>
                  <a:lnTo>
                    <a:pt x="1146" y="415"/>
                  </a:lnTo>
                  <a:lnTo>
                    <a:pt x="1147" y="411"/>
                  </a:lnTo>
                  <a:lnTo>
                    <a:pt x="1144" y="407"/>
                  </a:lnTo>
                  <a:lnTo>
                    <a:pt x="1138" y="403"/>
                  </a:lnTo>
                  <a:lnTo>
                    <a:pt x="1132" y="398"/>
                  </a:lnTo>
                  <a:lnTo>
                    <a:pt x="1126" y="394"/>
                  </a:lnTo>
                  <a:lnTo>
                    <a:pt x="1121" y="390"/>
                  </a:lnTo>
                  <a:lnTo>
                    <a:pt x="1115" y="386"/>
                  </a:lnTo>
                  <a:lnTo>
                    <a:pt x="1107" y="384"/>
                  </a:lnTo>
                  <a:lnTo>
                    <a:pt x="1101" y="384"/>
                  </a:lnTo>
                  <a:lnTo>
                    <a:pt x="1107" y="382"/>
                  </a:lnTo>
                  <a:lnTo>
                    <a:pt x="1115" y="378"/>
                  </a:lnTo>
                  <a:lnTo>
                    <a:pt x="1121" y="371"/>
                  </a:lnTo>
                  <a:lnTo>
                    <a:pt x="1126" y="363"/>
                  </a:lnTo>
                  <a:lnTo>
                    <a:pt x="1130" y="355"/>
                  </a:lnTo>
                  <a:lnTo>
                    <a:pt x="1134" y="346"/>
                  </a:lnTo>
                  <a:lnTo>
                    <a:pt x="1136" y="336"/>
                  </a:lnTo>
                  <a:lnTo>
                    <a:pt x="1138" y="330"/>
                  </a:lnTo>
                  <a:lnTo>
                    <a:pt x="1134" y="330"/>
                  </a:lnTo>
                  <a:lnTo>
                    <a:pt x="1130" y="330"/>
                  </a:lnTo>
                  <a:lnTo>
                    <a:pt x="1124" y="332"/>
                  </a:lnTo>
                  <a:lnTo>
                    <a:pt x="1119" y="334"/>
                  </a:lnTo>
                  <a:lnTo>
                    <a:pt x="1115" y="336"/>
                  </a:lnTo>
                  <a:lnTo>
                    <a:pt x="1109" y="338"/>
                  </a:lnTo>
                  <a:lnTo>
                    <a:pt x="1105" y="338"/>
                  </a:lnTo>
                  <a:lnTo>
                    <a:pt x="1101" y="338"/>
                  </a:lnTo>
                  <a:lnTo>
                    <a:pt x="1099" y="327"/>
                  </a:lnTo>
                  <a:lnTo>
                    <a:pt x="1098" y="313"/>
                  </a:lnTo>
                  <a:lnTo>
                    <a:pt x="1098" y="298"/>
                  </a:lnTo>
                  <a:lnTo>
                    <a:pt x="1098" y="282"/>
                  </a:lnTo>
                  <a:lnTo>
                    <a:pt x="1094" y="269"/>
                  </a:lnTo>
                  <a:lnTo>
                    <a:pt x="1088" y="257"/>
                  </a:lnTo>
                  <a:lnTo>
                    <a:pt x="1084" y="254"/>
                  </a:lnTo>
                  <a:lnTo>
                    <a:pt x="1078" y="250"/>
                  </a:lnTo>
                  <a:lnTo>
                    <a:pt x="1073" y="248"/>
                  </a:lnTo>
                  <a:lnTo>
                    <a:pt x="1065" y="248"/>
                  </a:lnTo>
                  <a:lnTo>
                    <a:pt x="1065" y="244"/>
                  </a:lnTo>
                  <a:lnTo>
                    <a:pt x="1061" y="236"/>
                  </a:lnTo>
                  <a:lnTo>
                    <a:pt x="1059" y="229"/>
                  </a:lnTo>
                  <a:lnTo>
                    <a:pt x="1055" y="221"/>
                  </a:lnTo>
                  <a:lnTo>
                    <a:pt x="1053" y="211"/>
                  </a:lnTo>
                  <a:lnTo>
                    <a:pt x="1050" y="204"/>
                  </a:lnTo>
                  <a:lnTo>
                    <a:pt x="1048" y="198"/>
                  </a:lnTo>
                  <a:lnTo>
                    <a:pt x="1048" y="194"/>
                  </a:lnTo>
                  <a:lnTo>
                    <a:pt x="829" y="265"/>
                  </a:lnTo>
                  <a:lnTo>
                    <a:pt x="829" y="261"/>
                  </a:lnTo>
                  <a:lnTo>
                    <a:pt x="827" y="257"/>
                  </a:lnTo>
                  <a:lnTo>
                    <a:pt x="825" y="256"/>
                  </a:lnTo>
                  <a:lnTo>
                    <a:pt x="823" y="256"/>
                  </a:lnTo>
                  <a:lnTo>
                    <a:pt x="821" y="256"/>
                  </a:lnTo>
                  <a:lnTo>
                    <a:pt x="817" y="256"/>
                  </a:lnTo>
                  <a:lnTo>
                    <a:pt x="814" y="257"/>
                  </a:lnTo>
                  <a:lnTo>
                    <a:pt x="812" y="257"/>
                  </a:lnTo>
                  <a:lnTo>
                    <a:pt x="812" y="248"/>
                  </a:lnTo>
                  <a:lnTo>
                    <a:pt x="804" y="246"/>
                  </a:lnTo>
                  <a:lnTo>
                    <a:pt x="793" y="246"/>
                  </a:lnTo>
                  <a:lnTo>
                    <a:pt x="779" y="246"/>
                  </a:lnTo>
                  <a:lnTo>
                    <a:pt x="762" y="246"/>
                  </a:lnTo>
                  <a:lnTo>
                    <a:pt x="746" y="248"/>
                  </a:lnTo>
                  <a:lnTo>
                    <a:pt x="733" y="246"/>
                  </a:lnTo>
                  <a:lnTo>
                    <a:pt x="727" y="246"/>
                  </a:lnTo>
                  <a:lnTo>
                    <a:pt x="723" y="244"/>
                  </a:lnTo>
                  <a:lnTo>
                    <a:pt x="722" y="242"/>
                  </a:lnTo>
                  <a:lnTo>
                    <a:pt x="720" y="238"/>
                  </a:lnTo>
                  <a:lnTo>
                    <a:pt x="702" y="240"/>
                  </a:lnTo>
                  <a:lnTo>
                    <a:pt x="683" y="244"/>
                  </a:lnTo>
                  <a:lnTo>
                    <a:pt x="664" y="250"/>
                  </a:lnTo>
                  <a:lnTo>
                    <a:pt x="645" y="257"/>
                  </a:lnTo>
                  <a:lnTo>
                    <a:pt x="626" y="263"/>
                  </a:lnTo>
                  <a:lnTo>
                    <a:pt x="606" y="269"/>
                  </a:lnTo>
                  <a:lnTo>
                    <a:pt x="589" y="273"/>
                  </a:lnTo>
                  <a:lnTo>
                    <a:pt x="576" y="275"/>
                  </a:lnTo>
                  <a:lnTo>
                    <a:pt x="574" y="282"/>
                  </a:lnTo>
                  <a:lnTo>
                    <a:pt x="570" y="286"/>
                  </a:lnTo>
                  <a:lnTo>
                    <a:pt x="566" y="292"/>
                  </a:lnTo>
                  <a:lnTo>
                    <a:pt x="562" y="296"/>
                  </a:lnTo>
                  <a:lnTo>
                    <a:pt x="557" y="302"/>
                  </a:lnTo>
                  <a:lnTo>
                    <a:pt x="553" y="304"/>
                  </a:lnTo>
                  <a:lnTo>
                    <a:pt x="549" y="307"/>
                  </a:lnTo>
                  <a:lnTo>
                    <a:pt x="547" y="311"/>
                  </a:lnTo>
                  <a:lnTo>
                    <a:pt x="476" y="311"/>
                  </a:lnTo>
                  <a:lnTo>
                    <a:pt x="457" y="330"/>
                  </a:lnTo>
                  <a:lnTo>
                    <a:pt x="445" y="330"/>
                  </a:lnTo>
                  <a:lnTo>
                    <a:pt x="434" y="330"/>
                  </a:lnTo>
                  <a:lnTo>
                    <a:pt x="420" y="332"/>
                  </a:lnTo>
                  <a:lnTo>
                    <a:pt x="407" y="334"/>
                  </a:lnTo>
                  <a:lnTo>
                    <a:pt x="393" y="336"/>
                  </a:lnTo>
                  <a:lnTo>
                    <a:pt x="380" y="338"/>
                  </a:lnTo>
                  <a:lnTo>
                    <a:pt x="369" y="338"/>
                  </a:lnTo>
                  <a:lnTo>
                    <a:pt x="357" y="338"/>
                  </a:lnTo>
                  <a:lnTo>
                    <a:pt x="340" y="357"/>
                  </a:lnTo>
                  <a:lnTo>
                    <a:pt x="315" y="357"/>
                  </a:lnTo>
                  <a:lnTo>
                    <a:pt x="292" y="361"/>
                  </a:lnTo>
                  <a:lnTo>
                    <a:pt x="271" y="367"/>
                  </a:lnTo>
                  <a:lnTo>
                    <a:pt x="248" y="373"/>
                  </a:lnTo>
                  <a:lnTo>
                    <a:pt x="205" y="390"/>
                  </a:lnTo>
                  <a:lnTo>
                    <a:pt x="163" y="409"/>
                  </a:lnTo>
                  <a:lnTo>
                    <a:pt x="121" y="430"/>
                  </a:lnTo>
                  <a:lnTo>
                    <a:pt x="81" y="449"/>
                  </a:lnTo>
                  <a:lnTo>
                    <a:pt x="60" y="457"/>
                  </a:lnTo>
                  <a:lnTo>
                    <a:pt x="40" y="465"/>
                  </a:lnTo>
                  <a:lnTo>
                    <a:pt x="19" y="471"/>
                  </a:lnTo>
                  <a:lnTo>
                    <a:pt x="0" y="472"/>
                  </a:lnTo>
                  <a:lnTo>
                    <a:pt x="440" y="229"/>
                  </a:lnTo>
                  <a:lnTo>
                    <a:pt x="537" y="194"/>
                  </a:lnTo>
                  <a:lnTo>
                    <a:pt x="587" y="194"/>
                  </a:lnTo>
                  <a:lnTo>
                    <a:pt x="789" y="202"/>
                  </a:lnTo>
                  <a:lnTo>
                    <a:pt x="816" y="229"/>
                  </a:lnTo>
                  <a:lnTo>
                    <a:pt x="957" y="217"/>
                  </a:lnTo>
                  <a:lnTo>
                    <a:pt x="1103" y="158"/>
                  </a:lnTo>
                  <a:lnTo>
                    <a:pt x="1337" y="48"/>
                  </a:lnTo>
                  <a:lnTo>
                    <a:pt x="1479" y="16"/>
                  </a:lnTo>
                  <a:lnTo>
                    <a:pt x="1568" y="10"/>
                  </a:lnTo>
                  <a:lnTo>
                    <a:pt x="1594" y="0"/>
                  </a:lnTo>
                  <a:lnTo>
                    <a:pt x="1637" y="4"/>
                  </a:lnTo>
                  <a:lnTo>
                    <a:pt x="1648" y="16"/>
                  </a:lnTo>
                  <a:lnTo>
                    <a:pt x="1675" y="16"/>
                  </a:lnTo>
                  <a:lnTo>
                    <a:pt x="1713" y="0"/>
                  </a:lnTo>
                  <a:lnTo>
                    <a:pt x="1763" y="4"/>
                  </a:lnTo>
                  <a:lnTo>
                    <a:pt x="1763" y="21"/>
                  </a:lnTo>
                  <a:lnTo>
                    <a:pt x="1796" y="39"/>
                  </a:lnTo>
                  <a:lnTo>
                    <a:pt x="1855" y="27"/>
                  </a:lnTo>
                  <a:lnTo>
                    <a:pt x="1867" y="39"/>
                  </a:lnTo>
                  <a:lnTo>
                    <a:pt x="1903" y="27"/>
                  </a:lnTo>
                  <a:lnTo>
                    <a:pt x="1947" y="39"/>
                  </a:lnTo>
                  <a:lnTo>
                    <a:pt x="1965" y="39"/>
                  </a:lnTo>
                  <a:lnTo>
                    <a:pt x="1965" y="48"/>
                  </a:lnTo>
                  <a:lnTo>
                    <a:pt x="2041" y="90"/>
                  </a:lnTo>
                  <a:lnTo>
                    <a:pt x="2074" y="98"/>
                  </a:lnTo>
                  <a:lnTo>
                    <a:pt x="2074" y="108"/>
                  </a:lnTo>
                  <a:lnTo>
                    <a:pt x="2149" y="135"/>
                  </a:lnTo>
                  <a:lnTo>
                    <a:pt x="2149" y="146"/>
                  </a:lnTo>
                  <a:lnTo>
                    <a:pt x="2181" y="163"/>
                  </a:lnTo>
                  <a:lnTo>
                    <a:pt x="2208" y="163"/>
                  </a:lnTo>
                  <a:lnTo>
                    <a:pt x="2323" y="238"/>
                  </a:lnTo>
                  <a:lnTo>
                    <a:pt x="2323" y="261"/>
                  </a:lnTo>
                  <a:lnTo>
                    <a:pt x="2421" y="363"/>
                  </a:lnTo>
                  <a:lnTo>
                    <a:pt x="2410" y="386"/>
                  </a:lnTo>
                  <a:lnTo>
                    <a:pt x="2481" y="467"/>
                  </a:lnTo>
                  <a:lnTo>
                    <a:pt x="2481" y="496"/>
                  </a:lnTo>
                  <a:lnTo>
                    <a:pt x="2557" y="620"/>
                  </a:lnTo>
                  <a:lnTo>
                    <a:pt x="2557" y="663"/>
                  </a:lnTo>
                  <a:lnTo>
                    <a:pt x="2575" y="712"/>
                  </a:lnTo>
                  <a:lnTo>
                    <a:pt x="2569" y="734"/>
                  </a:lnTo>
                  <a:lnTo>
                    <a:pt x="2590" y="828"/>
                  </a:lnTo>
                  <a:lnTo>
                    <a:pt x="2592" y="837"/>
                  </a:lnTo>
                  <a:close/>
                </a:path>
              </a:pathLst>
            </a:custGeom>
            <a:solidFill>
              <a:srgbClr val="784D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2" name="Freeform 201"/>
            <p:cNvSpPr>
              <a:spLocks/>
            </p:cNvSpPr>
            <p:nvPr/>
          </p:nvSpPr>
          <p:spPr bwMode="auto">
            <a:xfrm>
              <a:off x="6800353" y="4022324"/>
              <a:ext cx="819150" cy="500062"/>
            </a:xfrm>
            <a:custGeom>
              <a:avLst/>
              <a:gdLst>
                <a:gd name="T0" fmla="*/ 117 w 516"/>
                <a:gd name="T1" fmla="*/ 90 h 315"/>
                <a:gd name="T2" fmla="*/ 133 w 516"/>
                <a:gd name="T3" fmla="*/ 88 h 315"/>
                <a:gd name="T4" fmla="*/ 148 w 516"/>
                <a:gd name="T5" fmla="*/ 84 h 315"/>
                <a:gd name="T6" fmla="*/ 165 w 516"/>
                <a:gd name="T7" fmla="*/ 82 h 315"/>
                <a:gd name="T8" fmla="*/ 175 w 516"/>
                <a:gd name="T9" fmla="*/ 79 h 315"/>
                <a:gd name="T10" fmla="*/ 188 w 516"/>
                <a:gd name="T11" fmla="*/ 63 h 315"/>
                <a:gd name="T12" fmla="*/ 210 w 516"/>
                <a:gd name="T13" fmla="*/ 44 h 315"/>
                <a:gd name="T14" fmla="*/ 225 w 516"/>
                <a:gd name="T15" fmla="*/ 27 h 315"/>
                <a:gd name="T16" fmla="*/ 236 w 516"/>
                <a:gd name="T17" fmla="*/ 15 h 315"/>
                <a:gd name="T18" fmla="*/ 259 w 516"/>
                <a:gd name="T19" fmla="*/ 10 h 315"/>
                <a:gd name="T20" fmla="*/ 286 w 516"/>
                <a:gd name="T21" fmla="*/ 4 h 315"/>
                <a:gd name="T22" fmla="*/ 313 w 516"/>
                <a:gd name="T23" fmla="*/ 2 h 315"/>
                <a:gd name="T24" fmla="*/ 334 w 516"/>
                <a:gd name="T25" fmla="*/ 8 h 315"/>
                <a:gd name="T26" fmla="*/ 359 w 516"/>
                <a:gd name="T27" fmla="*/ 19 h 315"/>
                <a:gd name="T28" fmla="*/ 388 w 516"/>
                <a:gd name="T29" fmla="*/ 31 h 315"/>
                <a:gd name="T30" fmla="*/ 415 w 516"/>
                <a:gd name="T31" fmla="*/ 46 h 315"/>
                <a:gd name="T32" fmla="*/ 424 w 516"/>
                <a:gd name="T33" fmla="*/ 61 h 315"/>
                <a:gd name="T34" fmla="*/ 421 w 516"/>
                <a:gd name="T35" fmla="*/ 75 h 315"/>
                <a:gd name="T36" fmla="*/ 413 w 516"/>
                <a:gd name="T37" fmla="*/ 88 h 315"/>
                <a:gd name="T38" fmla="*/ 409 w 516"/>
                <a:gd name="T39" fmla="*/ 104 h 315"/>
                <a:gd name="T40" fmla="*/ 415 w 516"/>
                <a:gd name="T41" fmla="*/ 111 h 315"/>
                <a:gd name="T42" fmla="*/ 430 w 516"/>
                <a:gd name="T43" fmla="*/ 115 h 315"/>
                <a:gd name="T44" fmla="*/ 445 w 516"/>
                <a:gd name="T45" fmla="*/ 125 h 315"/>
                <a:gd name="T46" fmla="*/ 459 w 516"/>
                <a:gd name="T47" fmla="*/ 132 h 315"/>
                <a:gd name="T48" fmla="*/ 463 w 516"/>
                <a:gd name="T49" fmla="*/ 140 h 315"/>
                <a:gd name="T50" fmla="*/ 461 w 516"/>
                <a:gd name="T51" fmla="*/ 150 h 315"/>
                <a:gd name="T52" fmla="*/ 461 w 516"/>
                <a:gd name="T53" fmla="*/ 157 h 315"/>
                <a:gd name="T54" fmla="*/ 457 w 516"/>
                <a:gd name="T55" fmla="*/ 163 h 315"/>
                <a:gd name="T56" fmla="*/ 455 w 516"/>
                <a:gd name="T57" fmla="*/ 171 h 315"/>
                <a:gd name="T58" fmla="*/ 469 w 516"/>
                <a:gd name="T59" fmla="*/ 190 h 315"/>
                <a:gd name="T60" fmla="*/ 488 w 516"/>
                <a:gd name="T61" fmla="*/ 207 h 315"/>
                <a:gd name="T62" fmla="*/ 509 w 516"/>
                <a:gd name="T63" fmla="*/ 223 h 315"/>
                <a:gd name="T64" fmla="*/ 513 w 516"/>
                <a:gd name="T65" fmla="*/ 228 h 315"/>
                <a:gd name="T66" fmla="*/ 503 w 516"/>
                <a:gd name="T67" fmla="*/ 234 h 315"/>
                <a:gd name="T68" fmla="*/ 492 w 516"/>
                <a:gd name="T69" fmla="*/ 240 h 315"/>
                <a:gd name="T70" fmla="*/ 478 w 516"/>
                <a:gd name="T71" fmla="*/ 246 h 315"/>
                <a:gd name="T72" fmla="*/ 463 w 516"/>
                <a:gd name="T73" fmla="*/ 255 h 315"/>
                <a:gd name="T74" fmla="*/ 463 w 516"/>
                <a:gd name="T75" fmla="*/ 261 h 315"/>
                <a:gd name="T76" fmla="*/ 467 w 516"/>
                <a:gd name="T77" fmla="*/ 269 h 315"/>
                <a:gd name="T78" fmla="*/ 470 w 516"/>
                <a:gd name="T79" fmla="*/ 274 h 315"/>
                <a:gd name="T80" fmla="*/ 470 w 516"/>
                <a:gd name="T81" fmla="*/ 282 h 315"/>
                <a:gd name="T82" fmla="*/ 457 w 516"/>
                <a:gd name="T83" fmla="*/ 288 h 315"/>
                <a:gd name="T84" fmla="*/ 444 w 516"/>
                <a:gd name="T85" fmla="*/ 294 h 315"/>
                <a:gd name="T86" fmla="*/ 426 w 516"/>
                <a:gd name="T87" fmla="*/ 299 h 315"/>
                <a:gd name="T88" fmla="*/ 407 w 516"/>
                <a:gd name="T89" fmla="*/ 299 h 315"/>
                <a:gd name="T90" fmla="*/ 401 w 516"/>
                <a:gd name="T91" fmla="*/ 315 h 315"/>
                <a:gd name="T92" fmla="*/ 257 w 516"/>
                <a:gd name="T93" fmla="*/ 269 h 315"/>
                <a:gd name="T94" fmla="*/ 186 w 516"/>
                <a:gd name="T95" fmla="*/ 221 h 315"/>
                <a:gd name="T96" fmla="*/ 121 w 516"/>
                <a:gd name="T97" fmla="*/ 221 h 315"/>
                <a:gd name="T98" fmla="*/ 0 w 516"/>
                <a:gd name="T99" fmla="*/ 144 h 315"/>
                <a:gd name="T100" fmla="*/ 18 w 516"/>
                <a:gd name="T101" fmla="*/ 111 h 315"/>
                <a:gd name="T102" fmla="*/ 56 w 516"/>
                <a:gd name="T103" fmla="*/ 58 h 315"/>
                <a:gd name="T104" fmla="*/ 73 w 516"/>
                <a:gd name="T105" fmla="*/ 100 h 315"/>
                <a:gd name="T106" fmla="*/ 110 w 516"/>
                <a:gd name="T107" fmla="*/ 96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16" h="315">
                  <a:moveTo>
                    <a:pt x="110" y="92"/>
                  </a:moveTo>
                  <a:lnTo>
                    <a:pt x="117" y="90"/>
                  </a:lnTo>
                  <a:lnTo>
                    <a:pt x="125" y="90"/>
                  </a:lnTo>
                  <a:lnTo>
                    <a:pt x="133" y="88"/>
                  </a:lnTo>
                  <a:lnTo>
                    <a:pt x="140" y="86"/>
                  </a:lnTo>
                  <a:lnTo>
                    <a:pt x="148" y="84"/>
                  </a:lnTo>
                  <a:lnTo>
                    <a:pt x="158" y="84"/>
                  </a:lnTo>
                  <a:lnTo>
                    <a:pt x="165" y="82"/>
                  </a:lnTo>
                  <a:lnTo>
                    <a:pt x="171" y="82"/>
                  </a:lnTo>
                  <a:lnTo>
                    <a:pt x="175" y="79"/>
                  </a:lnTo>
                  <a:lnTo>
                    <a:pt x="181" y="71"/>
                  </a:lnTo>
                  <a:lnTo>
                    <a:pt x="188" y="63"/>
                  </a:lnTo>
                  <a:lnTo>
                    <a:pt x="200" y="54"/>
                  </a:lnTo>
                  <a:lnTo>
                    <a:pt x="210" y="44"/>
                  </a:lnTo>
                  <a:lnTo>
                    <a:pt x="217" y="35"/>
                  </a:lnTo>
                  <a:lnTo>
                    <a:pt x="225" y="27"/>
                  </a:lnTo>
                  <a:lnTo>
                    <a:pt x="227" y="19"/>
                  </a:lnTo>
                  <a:lnTo>
                    <a:pt x="236" y="15"/>
                  </a:lnTo>
                  <a:lnTo>
                    <a:pt x="248" y="11"/>
                  </a:lnTo>
                  <a:lnTo>
                    <a:pt x="259" y="10"/>
                  </a:lnTo>
                  <a:lnTo>
                    <a:pt x="273" y="6"/>
                  </a:lnTo>
                  <a:lnTo>
                    <a:pt x="286" y="4"/>
                  </a:lnTo>
                  <a:lnTo>
                    <a:pt x="300" y="2"/>
                  </a:lnTo>
                  <a:lnTo>
                    <a:pt x="313" y="2"/>
                  </a:lnTo>
                  <a:lnTo>
                    <a:pt x="327" y="0"/>
                  </a:lnTo>
                  <a:lnTo>
                    <a:pt x="334" y="8"/>
                  </a:lnTo>
                  <a:lnTo>
                    <a:pt x="346" y="13"/>
                  </a:lnTo>
                  <a:lnTo>
                    <a:pt x="359" y="19"/>
                  </a:lnTo>
                  <a:lnTo>
                    <a:pt x="373" y="25"/>
                  </a:lnTo>
                  <a:lnTo>
                    <a:pt x="388" y="31"/>
                  </a:lnTo>
                  <a:lnTo>
                    <a:pt x="401" y="38"/>
                  </a:lnTo>
                  <a:lnTo>
                    <a:pt x="415" y="46"/>
                  </a:lnTo>
                  <a:lnTo>
                    <a:pt x="426" y="56"/>
                  </a:lnTo>
                  <a:lnTo>
                    <a:pt x="424" y="61"/>
                  </a:lnTo>
                  <a:lnTo>
                    <a:pt x="422" y="69"/>
                  </a:lnTo>
                  <a:lnTo>
                    <a:pt x="421" y="75"/>
                  </a:lnTo>
                  <a:lnTo>
                    <a:pt x="417" y="82"/>
                  </a:lnTo>
                  <a:lnTo>
                    <a:pt x="413" y="88"/>
                  </a:lnTo>
                  <a:lnTo>
                    <a:pt x="411" y="96"/>
                  </a:lnTo>
                  <a:lnTo>
                    <a:pt x="409" y="104"/>
                  </a:lnTo>
                  <a:lnTo>
                    <a:pt x="407" y="109"/>
                  </a:lnTo>
                  <a:lnTo>
                    <a:pt x="415" y="111"/>
                  </a:lnTo>
                  <a:lnTo>
                    <a:pt x="422" y="113"/>
                  </a:lnTo>
                  <a:lnTo>
                    <a:pt x="430" y="115"/>
                  </a:lnTo>
                  <a:lnTo>
                    <a:pt x="438" y="119"/>
                  </a:lnTo>
                  <a:lnTo>
                    <a:pt x="445" y="125"/>
                  </a:lnTo>
                  <a:lnTo>
                    <a:pt x="453" y="129"/>
                  </a:lnTo>
                  <a:lnTo>
                    <a:pt x="459" y="132"/>
                  </a:lnTo>
                  <a:lnTo>
                    <a:pt x="463" y="136"/>
                  </a:lnTo>
                  <a:lnTo>
                    <a:pt x="463" y="140"/>
                  </a:lnTo>
                  <a:lnTo>
                    <a:pt x="463" y="146"/>
                  </a:lnTo>
                  <a:lnTo>
                    <a:pt x="461" y="150"/>
                  </a:lnTo>
                  <a:lnTo>
                    <a:pt x="461" y="154"/>
                  </a:lnTo>
                  <a:lnTo>
                    <a:pt x="461" y="157"/>
                  </a:lnTo>
                  <a:lnTo>
                    <a:pt x="459" y="161"/>
                  </a:lnTo>
                  <a:lnTo>
                    <a:pt x="457" y="163"/>
                  </a:lnTo>
                  <a:lnTo>
                    <a:pt x="453" y="163"/>
                  </a:lnTo>
                  <a:lnTo>
                    <a:pt x="455" y="171"/>
                  </a:lnTo>
                  <a:lnTo>
                    <a:pt x="461" y="180"/>
                  </a:lnTo>
                  <a:lnTo>
                    <a:pt x="469" y="190"/>
                  </a:lnTo>
                  <a:lnTo>
                    <a:pt x="478" y="200"/>
                  </a:lnTo>
                  <a:lnTo>
                    <a:pt x="488" y="207"/>
                  </a:lnTo>
                  <a:lnTo>
                    <a:pt x="499" y="217"/>
                  </a:lnTo>
                  <a:lnTo>
                    <a:pt x="509" y="223"/>
                  </a:lnTo>
                  <a:lnTo>
                    <a:pt x="516" y="228"/>
                  </a:lnTo>
                  <a:lnTo>
                    <a:pt x="513" y="228"/>
                  </a:lnTo>
                  <a:lnTo>
                    <a:pt x="509" y="230"/>
                  </a:lnTo>
                  <a:lnTo>
                    <a:pt x="503" y="234"/>
                  </a:lnTo>
                  <a:lnTo>
                    <a:pt x="497" y="236"/>
                  </a:lnTo>
                  <a:lnTo>
                    <a:pt x="492" y="240"/>
                  </a:lnTo>
                  <a:lnTo>
                    <a:pt x="484" y="244"/>
                  </a:lnTo>
                  <a:lnTo>
                    <a:pt x="478" y="246"/>
                  </a:lnTo>
                  <a:lnTo>
                    <a:pt x="470" y="246"/>
                  </a:lnTo>
                  <a:lnTo>
                    <a:pt x="463" y="255"/>
                  </a:lnTo>
                  <a:lnTo>
                    <a:pt x="463" y="257"/>
                  </a:lnTo>
                  <a:lnTo>
                    <a:pt x="463" y="261"/>
                  </a:lnTo>
                  <a:lnTo>
                    <a:pt x="465" y="265"/>
                  </a:lnTo>
                  <a:lnTo>
                    <a:pt x="467" y="269"/>
                  </a:lnTo>
                  <a:lnTo>
                    <a:pt x="469" y="273"/>
                  </a:lnTo>
                  <a:lnTo>
                    <a:pt x="470" y="274"/>
                  </a:lnTo>
                  <a:lnTo>
                    <a:pt x="470" y="278"/>
                  </a:lnTo>
                  <a:lnTo>
                    <a:pt x="470" y="282"/>
                  </a:lnTo>
                  <a:lnTo>
                    <a:pt x="465" y="286"/>
                  </a:lnTo>
                  <a:lnTo>
                    <a:pt x="457" y="288"/>
                  </a:lnTo>
                  <a:lnTo>
                    <a:pt x="451" y="292"/>
                  </a:lnTo>
                  <a:lnTo>
                    <a:pt x="444" y="294"/>
                  </a:lnTo>
                  <a:lnTo>
                    <a:pt x="436" y="297"/>
                  </a:lnTo>
                  <a:lnTo>
                    <a:pt x="426" y="299"/>
                  </a:lnTo>
                  <a:lnTo>
                    <a:pt x="417" y="299"/>
                  </a:lnTo>
                  <a:lnTo>
                    <a:pt x="407" y="299"/>
                  </a:lnTo>
                  <a:lnTo>
                    <a:pt x="399" y="309"/>
                  </a:lnTo>
                  <a:lnTo>
                    <a:pt x="401" y="315"/>
                  </a:lnTo>
                  <a:lnTo>
                    <a:pt x="328" y="307"/>
                  </a:lnTo>
                  <a:lnTo>
                    <a:pt x="257" y="269"/>
                  </a:lnTo>
                  <a:lnTo>
                    <a:pt x="204" y="259"/>
                  </a:lnTo>
                  <a:lnTo>
                    <a:pt x="186" y="221"/>
                  </a:lnTo>
                  <a:lnTo>
                    <a:pt x="177" y="209"/>
                  </a:lnTo>
                  <a:lnTo>
                    <a:pt x="121" y="221"/>
                  </a:lnTo>
                  <a:lnTo>
                    <a:pt x="39" y="194"/>
                  </a:lnTo>
                  <a:lnTo>
                    <a:pt x="0" y="144"/>
                  </a:lnTo>
                  <a:lnTo>
                    <a:pt x="14" y="129"/>
                  </a:lnTo>
                  <a:lnTo>
                    <a:pt x="18" y="111"/>
                  </a:lnTo>
                  <a:lnTo>
                    <a:pt x="18" y="96"/>
                  </a:lnTo>
                  <a:lnTo>
                    <a:pt x="56" y="58"/>
                  </a:lnTo>
                  <a:lnTo>
                    <a:pt x="73" y="73"/>
                  </a:lnTo>
                  <a:lnTo>
                    <a:pt x="73" y="100"/>
                  </a:lnTo>
                  <a:lnTo>
                    <a:pt x="83" y="111"/>
                  </a:lnTo>
                  <a:lnTo>
                    <a:pt x="110" y="96"/>
                  </a:lnTo>
                  <a:lnTo>
                    <a:pt x="110" y="92"/>
                  </a:lnTo>
                  <a:close/>
                </a:path>
              </a:pathLst>
            </a:custGeom>
            <a:solidFill>
              <a:srgbClr val="B8855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3" name="Freeform 202"/>
            <p:cNvSpPr>
              <a:spLocks/>
            </p:cNvSpPr>
            <p:nvPr/>
          </p:nvSpPr>
          <p:spPr bwMode="auto">
            <a:xfrm>
              <a:off x="9475291" y="3134912"/>
              <a:ext cx="173037" cy="33337"/>
            </a:xfrm>
            <a:custGeom>
              <a:avLst/>
              <a:gdLst>
                <a:gd name="T0" fmla="*/ 109 w 109"/>
                <a:gd name="T1" fmla="*/ 18 h 21"/>
                <a:gd name="T2" fmla="*/ 21 w 109"/>
                <a:gd name="T3" fmla="*/ 18 h 21"/>
                <a:gd name="T4" fmla="*/ 15 w 109"/>
                <a:gd name="T5" fmla="*/ 21 h 21"/>
                <a:gd name="T6" fmla="*/ 9 w 109"/>
                <a:gd name="T7" fmla="*/ 21 h 21"/>
                <a:gd name="T8" fmla="*/ 0 w 109"/>
                <a:gd name="T9" fmla="*/ 12 h 21"/>
                <a:gd name="T10" fmla="*/ 27 w 109"/>
                <a:gd name="T11" fmla="*/ 0 h 21"/>
                <a:gd name="T12" fmla="*/ 103 w 109"/>
                <a:gd name="T13" fmla="*/ 0 h 21"/>
                <a:gd name="T14" fmla="*/ 109 w 109"/>
                <a:gd name="T15" fmla="*/ 18 h 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9" h="21">
                  <a:moveTo>
                    <a:pt x="109" y="18"/>
                  </a:moveTo>
                  <a:lnTo>
                    <a:pt x="21" y="18"/>
                  </a:lnTo>
                  <a:lnTo>
                    <a:pt x="15" y="21"/>
                  </a:lnTo>
                  <a:lnTo>
                    <a:pt x="9" y="21"/>
                  </a:lnTo>
                  <a:lnTo>
                    <a:pt x="0" y="12"/>
                  </a:lnTo>
                  <a:lnTo>
                    <a:pt x="27" y="0"/>
                  </a:lnTo>
                  <a:lnTo>
                    <a:pt x="103" y="0"/>
                  </a:lnTo>
                  <a:lnTo>
                    <a:pt x="109" y="1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4" name="Freeform 203"/>
            <p:cNvSpPr>
              <a:spLocks/>
            </p:cNvSpPr>
            <p:nvPr/>
          </p:nvSpPr>
          <p:spPr bwMode="auto">
            <a:xfrm>
              <a:off x="9673728" y="3168249"/>
              <a:ext cx="93662" cy="22225"/>
            </a:xfrm>
            <a:custGeom>
              <a:avLst/>
              <a:gdLst>
                <a:gd name="T0" fmla="*/ 0 w 59"/>
                <a:gd name="T1" fmla="*/ 14 h 14"/>
                <a:gd name="T2" fmla="*/ 5 w 59"/>
                <a:gd name="T3" fmla="*/ 0 h 14"/>
                <a:gd name="T4" fmla="*/ 59 w 59"/>
                <a:gd name="T5" fmla="*/ 8 h 14"/>
                <a:gd name="T6" fmla="*/ 0 w 59"/>
                <a:gd name="T7" fmla="*/ 14 h 14"/>
              </a:gdLst>
              <a:ahLst/>
              <a:cxnLst>
                <a:cxn ang="0">
                  <a:pos x="T0" y="T1"/>
                </a:cxn>
                <a:cxn ang="0">
                  <a:pos x="T2" y="T3"/>
                </a:cxn>
                <a:cxn ang="0">
                  <a:pos x="T4" y="T5"/>
                </a:cxn>
                <a:cxn ang="0">
                  <a:pos x="T6" y="T7"/>
                </a:cxn>
              </a:cxnLst>
              <a:rect l="0" t="0" r="r" b="b"/>
              <a:pathLst>
                <a:path w="59" h="14">
                  <a:moveTo>
                    <a:pt x="0" y="14"/>
                  </a:moveTo>
                  <a:lnTo>
                    <a:pt x="5" y="0"/>
                  </a:lnTo>
                  <a:lnTo>
                    <a:pt x="59" y="8"/>
                  </a:lnTo>
                  <a:lnTo>
                    <a:pt x="0"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5" name="Freeform 204"/>
            <p:cNvSpPr>
              <a:spLocks/>
            </p:cNvSpPr>
            <p:nvPr/>
          </p:nvSpPr>
          <p:spPr bwMode="auto">
            <a:xfrm>
              <a:off x="9880103" y="3180949"/>
              <a:ext cx="198437" cy="49212"/>
            </a:xfrm>
            <a:custGeom>
              <a:avLst/>
              <a:gdLst>
                <a:gd name="T0" fmla="*/ 125 w 125"/>
                <a:gd name="T1" fmla="*/ 6 h 31"/>
                <a:gd name="T2" fmla="*/ 38 w 125"/>
                <a:gd name="T3" fmla="*/ 16 h 31"/>
                <a:gd name="T4" fmla="*/ 6 w 125"/>
                <a:gd name="T5" fmla="*/ 31 h 31"/>
                <a:gd name="T6" fmla="*/ 0 w 125"/>
                <a:gd name="T7" fmla="*/ 31 h 31"/>
                <a:gd name="T8" fmla="*/ 33 w 125"/>
                <a:gd name="T9" fmla="*/ 6 h 31"/>
                <a:gd name="T10" fmla="*/ 59 w 125"/>
                <a:gd name="T11" fmla="*/ 0 h 31"/>
                <a:gd name="T12" fmla="*/ 121 w 125"/>
                <a:gd name="T13" fmla="*/ 0 h 31"/>
                <a:gd name="T14" fmla="*/ 125 w 125"/>
                <a:gd name="T15" fmla="*/ 6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31">
                  <a:moveTo>
                    <a:pt x="125" y="6"/>
                  </a:moveTo>
                  <a:lnTo>
                    <a:pt x="38" y="16"/>
                  </a:lnTo>
                  <a:lnTo>
                    <a:pt x="6" y="31"/>
                  </a:lnTo>
                  <a:lnTo>
                    <a:pt x="0" y="31"/>
                  </a:lnTo>
                  <a:lnTo>
                    <a:pt x="33" y="6"/>
                  </a:lnTo>
                  <a:lnTo>
                    <a:pt x="59" y="0"/>
                  </a:lnTo>
                  <a:lnTo>
                    <a:pt x="121" y="0"/>
                  </a:lnTo>
                  <a:lnTo>
                    <a:pt x="125"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6" name="Freeform 205"/>
            <p:cNvSpPr>
              <a:spLocks/>
            </p:cNvSpPr>
            <p:nvPr/>
          </p:nvSpPr>
          <p:spPr bwMode="auto">
            <a:xfrm>
              <a:off x="9484816" y="3196824"/>
              <a:ext cx="258762" cy="112712"/>
            </a:xfrm>
            <a:custGeom>
              <a:avLst/>
              <a:gdLst>
                <a:gd name="T0" fmla="*/ 59 w 163"/>
                <a:gd name="T1" fmla="*/ 11 h 71"/>
                <a:gd name="T2" fmla="*/ 124 w 163"/>
                <a:gd name="T3" fmla="*/ 11 h 71"/>
                <a:gd name="T4" fmla="*/ 119 w 163"/>
                <a:gd name="T5" fmla="*/ 32 h 71"/>
                <a:gd name="T6" fmla="*/ 74 w 163"/>
                <a:gd name="T7" fmla="*/ 55 h 71"/>
                <a:gd name="T8" fmla="*/ 107 w 163"/>
                <a:gd name="T9" fmla="*/ 65 h 71"/>
                <a:gd name="T10" fmla="*/ 145 w 163"/>
                <a:gd name="T11" fmla="*/ 59 h 71"/>
                <a:gd name="T12" fmla="*/ 163 w 163"/>
                <a:gd name="T13" fmla="*/ 59 h 71"/>
                <a:gd name="T14" fmla="*/ 107 w 163"/>
                <a:gd name="T15" fmla="*/ 65 h 71"/>
                <a:gd name="T16" fmla="*/ 65 w 163"/>
                <a:gd name="T17" fmla="*/ 71 h 71"/>
                <a:gd name="T18" fmla="*/ 48 w 163"/>
                <a:gd name="T19" fmla="*/ 71 h 71"/>
                <a:gd name="T20" fmla="*/ 42 w 163"/>
                <a:gd name="T21" fmla="*/ 65 h 71"/>
                <a:gd name="T22" fmla="*/ 42 w 163"/>
                <a:gd name="T23" fmla="*/ 55 h 71"/>
                <a:gd name="T24" fmla="*/ 92 w 163"/>
                <a:gd name="T25" fmla="*/ 32 h 71"/>
                <a:gd name="T26" fmla="*/ 97 w 163"/>
                <a:gd name="T27" fmla="*/ 27 h 71"/>
                <a:gd name="T28" fmla="*/ 42 w 163"/>
                <a:gd name="T29" fmla="*/ 32 h 71"/>
                <a:gd name="T30" fmla="*/ 9 w 163"/>
                <a:gd name="T31" fmla="*/ 50 h 71"/>
                <a:gd name="T32" fmla="*/ 0 w 163"/>
                <a:gd name="T33" fmla="*/ 50 h 71"/>
                <a:gd name="T34" fmla="*/ 0 w 163"/>
                <a:gd name="T35" fmla="*/ 38 h 71"/>
                <a:gd name="T36" fmla="*/ 48 w 163"/>
                <a:gd name="T37" fmla="*/ 17 h 71"/>
                <a:gd name="T38" fmla="*/ 59 w 163"/>
                <a:gd name="T39" fmla="*/ 0 h 71"/>
                <a:gd name="T40" fmla="*/ 69 w 163"/>
                <a:gd name="T41" fmla="*/ 0 h 71"/>
                <a:gd name="T42" fmla="*/ 59 w 163"/>
                <a:gd name="T43" fmla="*/ 1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3" h="71">
                  <a:moveTo>
                    <a:pt x="59" y="11"/>
                  </a:moveTo>
                  <a:lnTo>
                    <a:pt x="124" y="11"/>
                  </a:lnTo>
                  <a:lnTo>
                    <a:pt x="119" y="32"/>
                  </a:lnTo>
                  <a:lnTo>
                    <a:pt x="74" y="55"/>
                  </a:lnTo>
                  <a:lnTo>
                    <a:pt x="107" y="65"/>
                  </a:lnTo>
                  <a:lnTo>
                    <a:pt x="145" y="59"/>
                  </a:lnTo>
                  <a:lnTo>
                    <a:pt x="163" y="59"/>
                  </a:lnTo>
                  <a:lnTo>
                    <a:pt x="107" y="65"/>
                  </a:lnTo>
                  <a:lnTo>
                    <a:pt x="65" y="71"/>
                  </a:lnTo>
                  <a:lnTo>
                    <a:pt x="48" y="71"/>
                  </a:lnTo>
                  <a:lnTo>
                    <a:pt x="42" y="65"/>
                  </a:lnTo>
                  <a:lnTo>
                    <a:pt x="42" y="55"/>
                  </a:lnTo>
                  <a:lnTo>
                    <a:pt x="92" y="32"/>
                  </a:lnTo>
                  <a:lnTo>
                    <a:pt x="97" y="27"/>
                  </a:lnTo>
                  <a:lnTo>
                    <a:pt x="42" y="32"/>
                  </a:lnTo>
                  <a:lnTo>
                    <a:pt x="9" y="50"/>
                  </a:lnTo>
                  <a:lnTo>
                    <a:pt x="0" y="50"/>
                  </a:lnTo>
                  <a:lnTo>
                    <a:pt x="0" y="38"/>
                  </a:lnTo>
                  <a:lnTo>
                    <a:pt x="48" y="17"/>
                  </a:lnTo>
                  <a:lnTo>
                    <a:pt x="59" y="0"/>
                  </a:lnTo>
                  <a:lnTo>
                    <a:pt x="69" y="0"/>
                  </a:lnTo>
                  <a:lnTo>
                    <a:pt x="59" y="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7" name="Freeform 206"/>
            <p:cNvSpPr>
              <a:spLocks/>
            </p:cNvSpPr>
            <p:nvPr/>
          </p:nvSpPr>
          <p:spPr bwMode="auto">
            <a:xfrm>
              <a:off x="10002341" y="3230162"/>
              <a:ext cx="404812" cy="130175"/>
            </a:xfrm>
            <a:custGeom>
              <a:avLst/>
              <a:gdLst>
                <a:gd name="T0" fmla="*/ 113 w 255"/>
                <a:gd name="T1" fmla="*/ 6 h 82"/>
                <a:gd name="T2" fmla="*/ 98 w 255"/>
                <a:gd name="T3" fmla="*/ 23 h 82"/>
                <a:gd name="T4" fmla="*/ 151 w 255"/>
                <a:gd name="T5" fmla="*/ 29 h 82"/>
                <a:gd name="T6" fmla="*/ 169 w 255"/>
                <a:gd name="T7" fmla="*/ 29 h 82"/>
                <a:gd name="T8" fmla="*/ 172 w 255"/>
                <a:gd name="T9" fmla="*/ 34 h 82"/>
                <a:gd name="T10" fmla="*/ 172 w 255"/>
                <a:gd name="T11" fmla="*/ 50 h 82"/>
                <a:gd name="T12" fmla="*/ 157 w 255"/>
                <a:gd name="T13" fmla="*/ 56 h 82"/>
                <a:gd name="T14" fmla="*/ 151 w 255"/>
                <a:gd name="T15" fmla="*/ 61 h 82"/>
                <a:gd name="T16" fmla="*/ 163 w 255"/>
                <a:gd name="T17" fmla="*/ 73 h 82"/>
                <a:gd name="T18" fmla="*/ 216 w 255"/>
                <a:gd name="T19" fmla="*/ 61 h 82"/>
                <a:gd name="T20" fmla="*/ 255 w 255"/>
                <a:gd name="T21" fmla="*/ 65 h 82"/>
                <a:gd name="T22" fmla="*/ 255 w 255"/>
                <a:gd name="T23" fmla="*/ 82 h 82"/>
                <a:gd name="T24" fmla="*/ 245 w 255"/>
                <a:gd name="T25" fmla="*/ 73 h 82"/>
                <a:gd name="T26" fmla="*/ 157 w 255"/>
                <a:gd name="T27" fmla="*/ 77 h 82"/>
                <a:gd name="T28" fmla="*/ 142 w 255"/>
                <a:gd name="T29" fmla="*/ 77 h 82"/>
                <a:gd name="T30" fmla="*/ 142 w 255"/>
                <a:gd name="T31" fmla="*/ 61 h 82"/>
                <a:gd name="T32" fmla="*/ 157 w 255"/>
                <a:gd name="T33" fmla="*/ 50 h 82"/>
                <a:gd name="T34" fmla="*/ 163 w 255"/>
                <a:gd name="T35" fmla="*/ 44 h 82"/>
                <a:gd name="T36" fmla="*/ 151 w 255"/>
                <a:gd name="T37" fmla="*/ 34 h 82"/>
                <a:gd name="T38" fmla="*/ 82 w 255"/>
                <a:gd name="T39" fmla="*/ 44 h 82"/>
                <a:gd name="T40" fmla="*/ 86 w 255"/>
                <a:gd name="T41" fmla="*/ 34 h 82"/>
                <a:gd name="T42" fmla="*/ 103 w 255"/>
                <a:gd name="T43" fmla="*/ 17 h 82"/>
                <a:gd name="T44" fmla="*/ 27 w 255"/>
                <a:gd name="T45" fmla="*/ 23 h 82"/>
                <a:gd name="T46" fmla="*/ 9 w 255"/>
                <a:gd name="T47" fmla="*/ 34 h 82"/>
                <a:gd name="T48" fmla="*/ 0 w 255"/>
                <a:gd name="T49" fmla="*/ 34 h 82"/>
                <a:gd name="T50" fmla="*/ 5 w 255"/>
                <a:gd name="T51" fmla="*/ 17 h 82"/>
                <a:gd name="T52" fmla="*/ 92 w 255"/>
                <a:gd name="T53" fmla="*/ 0 h 82"/>
                <a:gd name="T54" fmla="*/ 109 w 255"/>
                <a:gd name="T55" fmla="*/ 6 h 82"/>
                <a:gd name="T56" fmla="*/ 113 w 255"/>
                <a:gd name="T57" fmla="*/ 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55" h="82">
                  <a:moveTo>
                    <a:pt x="113" y="6"/>
                  </a:moveTo>
                  <a:lnTo>
                    <a:pt x="98" y="23"/>
                  </a:lnTo>
                  <a:lnTo>
                    <a:pt x="151" y="29"/>
                  </a:lnTo>
                  <a:lnTo>
                    <a:pt x="169" y="29"/>
                  </a:lnTo>
                  <a:lnTo>
                    <a:pt x="172" y="34"/>
                  </a:lnTo>
                  <a:lnTo>
                    <a:pt x="172" y="50"/>
                  </a:lnTo>
                  <a:lnTo>
                    <a:pt x="157" y="56"/>
                  </a:lnTo>
                  <a:lnTo>
                    <a:pt x="151" y="61"/>
                  </a:lnTo>
                  <a:lnTo>
                    <a:pt x="163" y="73"/>
                  </a:lnTo>
                  <a:lnTo>
                    <a:pt x="216" y="61"/>
                  </a:lnTo>
                  <a:lnTo>
                    <a:pt x="255" y="65"/>
                  </a:lnTo>
                  <a:lnTo>
                    <a:pt x="255" y="82"/>
                  </a:lnTo>
                  <a:lnTo>
                    <a:pt x="245" y="73"/>
                  </a:lnTo>
                  <a:lnTo>
                    <a:pt x="157" y="77"/>
                  </a:lnTo>
                  <a:lnTo>
                    <a:pt x="142" y="77"/>
                  </a:lnTo>
                  <a:lnTo>
                    <a:pt x="142" y="61"/>
                  </a:lnTo>
                  <a:lnTo>
                    <a:pt x="157" y="50"/>
                  </a:lnTo>
                  <a:lnTo>
                    <a:pt x="163" y="44"/>
                  </a:lnTo>
                  <a:lnTo>
                    <a:pt x="151" y="34"/>
                  </a:lnTo>
                  <a:lnTo>
                    <a:pt x="82" y="44"/>
                  </a:lnTo>
                  <a:lnTo>
                    <a:pt x="86" y="34"/>
                  </a:lnTo>
                  <a:lnTo>
                    <a:pt x="103" y="17"/>
                  </a:lnTo>
                  <a:lnTo>
                    <a:pt x="27" y="23"/>
                  </a:lnTo>
                  <a:lnTo>
                    <a:pt x="9" y="34"/>
                  </a:lnTo>
                  <a:lnTo>
                    <a:pt x="0" y="34"/>
                  </a:lnTo>
                  <a:lnTo>
                    <a:pt x="5" y="17"/>
                  </a:lnTo>
                  <a:lnTo>
                    <a:pt x="92" y="0"/>
                  </a:lnTo>
                  <a:lnTo>
                    <a:pt x="109" y="6"/>
                  </a:lnTo>
                  <a:lnTo>
                    <a:pt x="113" y="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8" name="Freeform 207"/>
            <p:cNvSpPr>
              <a:spLocks/>
            </p:cNvSpPr>
            <p:nvPr/>
          </p:nvSpPr>
          <p:spPr bwMode="auto">
            <a:xfrm>
              <a:off x="8679953" y="3257149"/>
              <a:ext cx="215900" cy="146050"/>
            </a:xfrm>
            <a:custGeom>
              <a:avLst/>
              <a:gdLst>
                <a:gd name="T0" fmla="*/ 136 w 136"/>
                <a:gd name="T1" fmla="*/ 12 h 92"/>
                <a:gd name="T2" fmla="*/ 136 w 136"/>
                <a:gd name="T3" fmla="*/ 27 h 92"/>
                <a:gd name="T4" fmla="*/ 81 w 136"/>
                <a:gd name="T5" fmla="*/ 44 h 92"/>
                <a:gd name="T6" fmla="*/ 27 w 136"/>
                <a:gd name="T7" fmla="*/ 83 h 92"/>
                <a:gd name="T8" fmla="*/ 0 w 136"/>
                <a:gd name="T9" fmla="*/ 92 h 92"/>
                <a:gd name="T10" fmla="*/ 4 w 136"/>
                <a:gd name="T11" fmla="*/ 77 h 92"/>
                <a:gd name="T12" fmla="*/ 119 w 136"/>
                <a:gd name="T13" fmla="*/ 0 h 92"/>
                <a:gd name="T14" fmla="*/ 131 w 136"/>
                <a:gd name="T15" fmla="*/ 0 h 92"/>
                <a:gd name="T16" fmla="*/ 136 w 136"/>
                <a:gd name="T17" fmla="*/ 1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 h="92">
                  <a:moveTo>
                    <a:pt x="136" y="12"/>
                  </a:moveTo>
                  <a:lnTo>
                    <a:pt x="136" y="27"/>
                  </a:lnTo>
                  <a:lnTo>
                    <a:pt x="81" y="44"/>
                  </a:lnTo>
                  <a:lnTo>
                    <a:pt x="27" y="83"/>
                  </a:lnTo>
                  <a:lnTo>
                    <a:pt x="0" y="92"/>
                  </a:lnTo>
                  <a:lnTo>
                    <a:pt x="4" y="77"/>
                  </a:lnTo>
                  <a:lnTo>
                    <a:pt x="119" y="0"/>
                  </a:lnTo>
                  <a:lnTo>
                    <a:pt x="131" y="0"/>
                  </a:lnTo>
                  <a:lnTo>
                    <a:pt x="136"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9" name="Freeform 208"/>
            <p:cNvSpPr>
              <a:spLocks/>
            </p:cNvSpPr>
            <p:nvPr/>
          </p:nvSpPr>
          <p:spPr bwMode="auto">
            <a:xfrm>
              <a:off x="7589341" y="3300012"/>
              <a:ext cx="215900" cy="95250"/>
            </a:xfrm>
            <a:custGeom>
              <a:avLst/>
              <a:gdLst>
                <a:gd name="T0" fmla="*/ 0 w 136"/>
                <a:gd name="T1" fmla="*/ 60 h 60"/>
                <a:gd name="T2" fmla="*/ 16 w 136"/>
                <a:gd name="T3" fmla="*/ 33 h 60"/>
                <a:gd name="T4" fmla="*/ 89 w 136"/>
                <a:gd name="T5" fmla="*/ 0 h 60"/>
                <a:gd name="T6" fmla="*/ 136 w 136"/>
                <a:gd name="T7" fmla="*/ 0 h 60"/>
                <a:gd name="T8" fmla="*/ 0 w 136"/>
                <a:gd name="T9" fmla="*/ 60 h 60"/>
              </a:gdLst>
              <a:ahLst/>
              <a:cxnLst>
                <a:cxn ang="0">
                  <a:pos x="T0" y="T1"/>
                </a:cxn>
                <a:cxn ang="0">
                  <a:pos x="T2" y="T3"/>
                </a:cxn>
                <a:cxn ang="0">
                  <a:pos x="T4" y="T5"/>
                </a:cxn>
                <a:cxn ang="0">
                  <a:pos x="T6" y="T7"/>
                </a:cxn>
                <a:cxn ang="0">
                  <a:pos x="T8" y="T9"/>
                </a:cxn>
              </a:cxnLst>
              <a:rect l="0" t="0" r="r" b="b"/>
              <a:pathLst>
                <a:path w="136" h="60">
                  <a:moveTo>
                    <a:pt x="0" y="60"/>
                  </a:moveTo>
                  <a:lnTo>
                    <a:pt x="16" y="33"/>
                  </a:lnTo>
                  <a:lnTo>
                    <a:pt x="89" y="0"/>
                  </a:lnTo>
                  <a:lnTo>
                    <a:pt x="136" y="0"/>
                  </a:lnTo>
                  <a:lnTo>
                    <a:pt x="0" y="60"/>
                  </a:lnTo>
                  <a:close/>
                </a:path>
              </a:pathLst>
            </a:custGeom>
            <a:solidFill>
              <a:srgbClr val="784D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0" name="Freeform 209"/>
            <p:cNvSpPr>
              <a:spLocks/>
            </p:cNvSpPr>
            <p:nvPr/>
          </p:nvSpPr>
          <p:spPr bwMode="auto">
            <a:xfrm>
              <a:off x="8740278" y="3346049"/>
              <a:ext cx="198437" cy="169862"/>
            </a:xfrm>
            <a:custGeom>
              <a:avLst/>
              <a:gdLst>
                <a:gd name="T0" fmla="*/ 125 w 125"/>
                <a:gd name="T1" fmla="*/ 4 h 107"/>
                <a:gd name="T2" fmla="*/ 119 w 125"/>
                <a:gd name="T3" fmla="*/ 15 h 107"/>
                <a:gd name="T4" fmla="*/ 102 w 125"/>
                <a:gd name="T5" fmla="*/ 31 h 107"/>
                <a:gd name="T6" fmla="*/ 108 w 125"/>
                <a:gd name="T7" fmla="*/ 36 h 107"/>
                <a:gd name="T8" fmla="*/ 114 w 125"/>
                <a:gd name="T9" fmla="*/ 36 h 107"/>
                <a:gd name="T10" fmla="*/ 114 w 125"/>
                <a:gd name="T11" fmla="*/ 54 h 107"/>
                <a:gd name="T12" fmla="*/ 98 w 125"/>
                <a:gd name="T13" fmla="*/ 59 h 107"/>
                <a:gd name="T14" fmla="*/ 10 w 125"/>
                <a:gd name="T15" fmla="*/ 96 h 107"/>
                <a:gd name="T16" fmla="*/ 0 w 125"/>
                <a:gd name="T17" fmla="*/ 107 h 107"/>
                <a:gd name="T18" fmla="*/ 64 w 125"/>
                <a:gd name="T19" fmla="*/ 65 h 107"/>
                <a:gd name="T20" fmla="*/ 31 w 125"/>
                <a:gd name="T21" fmla="*/ 65 h 107"/>
                <a:gd name="T22" fmla="*/ 10 w 125"/>
                <a:gd name="T23" fmla="*/ 75 h 107"/>
                <a:gd name="T24" fmla="*/ 4 w 125"/>
                <a:gd name="T25" fmla="*/ 69 h 107"/>
                <a:gd name="T26" fmla="*/ 54 w 125"/>
                <a:gd name="T27" fmla="*/ 42 h 107"/>
                <a:gd name="T28" fmla="*/ 60 w 125"/>
                <a:gd name="T29" fmla="*/ 36 h 107"/>
                <a:gd name="T30" fmla="*/ 54 w 125"/>
                <a:gd name="T31" fmla="*/ 31 h 107"/>
                <a:gd name="T32" fmla="*/ 4 w 125"/>
                <a:gd name="T33" fmla="*/ 48 h 107"/>
                <a:gd name="T34" fmla="*/ 4 w 125"/>
                <a:gd name="T35" fmla="*/ 36 h 107"/>
                <a:gd name="T36" fmla="*/ 108 w 125"/>
                <a:gd name="T37" fmla="*/ 0 h 107"/>
                <a:gd name="T38" fmla="*/ 119 w 125"/>
                <a:gd name="T39" fmla="*/ 0 h 107"/>
                <a:gd name="T40" fmla="*/ 125 w 125"/>
                <a:gd name="T41" fmla="*/ 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5" h="107">
                  <a:moveTo>
                    <a:pt x="125" y="4"/>
                  </a:moveTo>
                  <a:lnTo>
                    <a:pt x="119" y="15"/>
                  </a:lnTo>
                  <a:lnTo>
                    <a:pt x="102" y="31"/>
                  </a:lnTo>
                  <a:lnTo>
                    <a:pt x="108" y="36"/>
                  </a:lnTo>
                  <a:lnTo>
                    <a:pt x="114" y="36"/>
                  </a:lnTo>
                  <a:lnTo>
                    <a:pt x="114" y="54"/>
                  </a:lnTo>
                  <a:lnTo>
                    <a:pt x="98" y="59"/>
                  </a:lnTo>
                  <a:lnTo>
                    <a:pt x="10" y="96"/>
                  </a:lnTo>
                  <a:lnTo>
                    <a:pt x="0" y="107"/>
                  </a:lnTo>
                  <a:lnTo>
                    <a:pt x="64" y="65"/>
                  </a:lnTo>
                  <a:lnTo>
                    <a:pt x="31" y="65"/>
                  </a:lnTo>
                  <a:lnTo>
                    <a:pt x="10" y="75"/>
                  </a:lnTo>
                  <a:lnTo>
                    <a:pt x="4" y="69"/>
                  </a:lnTo>
                  <a:lnTo>
                    <a:pt x="54" y="42"/>
                  </a:lnTo>
                  <a:lnTo>
                    <a:pt x="60" y="36"/>
                  </a:lnTo>
                  <a:lnTo>
                    <a:pt x="54" y="31"/>
                  </a:lnTo>
                  <a:lnTo>
                    <a:pt x="4" y="48"/>
                  </a:lnTo>
                  <a:lnTo>
                    <a:pt x="4" y="36"/>
                  </a:lnTo>
                  <a:lnTo>
                    <a:pt x="108" y="0"/>
                  </a:lnTo>
                  <a:lnTo>
                    <a:pt x="119" y="0"/>
                  </a:lnTo>
                  <a:lnTo>
                    <a:pt x="125"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1" name="Freeform 210"/>
            <p:cNvSpPr>
              <a:spLocks/>
            </p:cNvSpPr>
            <p:nvPr/>
          </p:nvSpPr>
          <p:spPr bwMode="auto">
            <a:xfrm>
              <a:off x="9819778" y="3346049"/>
              <a:ext cx="295275" cy="85725"/>
            </a:xfrm>
            <a:custGeom>
              <a:avLst/>
              <a:gdLst>
                <a:gd name="T0" fmla="*/ 120 w 186"/>
                <a:gd name="T1" fmla="*/ 21 h 54"/>
                <a:gd name="T2" fmla="*/ 124 w 186"/>
                <a:gd name="T3" fmla="*/ 21 h 54"/>
                <a:gd name="T4" fmla="*/ 130 w 186"/>
                <a:gd name="T5" fmla="*/ 27 h 54"/>
                <a:gd name="T6" fmla="*/ 94 w 186"/>
                <a:gd name="T7" fmla="*/ 15 h 54"/>
                <a:gd name="T8" fmla="*/ 88 w 186"/>
                <a:gd name="T9" fmla="*/ 21 h 54"/>
                <a:gd name="T10" fmla="*/ 124 w 186"/>
                <a:gd name="T11" fmla="*/ 42 h 54"/>
                <a:gd name="T12" fmla="*/ 186 w 186"/>
                <a:gd name="T13" fmla="*/ 54 h 54"/>
                <a:gd name="T14" fmla="*/ 124 w 186"/>
                <a:gd name="T15" fmla="*/ 54 h 54"/>
                <a:gd name="T16" fmla="*/ 71 w 186"/>
                <a:gd name="T17" fmla="*/ 36 h 54"/>
                <a:gd name="T18" fmla="*/ 65 w 186"/>
                <a:gd name="T19" fmla="*/ 9 h 54"/>
                <a:gd name="T20" fmla="*/ 0 w 186"/>
                <a:gd name="T21" fmla="*/ 9 h 54"/>
                <a:gd name="T22" fmla="*/ 5 w 186"/>
                <a:gd name="T23" fmla="*/ 0 h 54"/>
                <a:gd name="T24" fmla="*/ 65 w 186"/>
                <a:gd name="T25" fmla="*/ 4 h 54"/>
                <a:gd name="T26" fmla="*/ 120 w 186"/>
                <a:gd name="T27" fmla="*/ 21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6" h="54">
                  <a:moveTo>
                    <a:pt x="120" y="21"/>
                  </a:moveTo>
                  <a:lnTo>
                    <a:pt x="124" y="21"/>
                  </a:lnTo>
                  <a:lnTo>
                    <a:pt x="130" y="27"/>
                  </a:lnTo>
                  <a:lnTo>
                    <a:pt x="94" y="15"/>
                  </a:lnTo>
                  <a:lnTo>
                    <a:pt x="88" y="21"/>
                  </a:lnTo>
                  <a:lnTo>
                    <a:pt x="124" y="42"/>
                  </a:lnTo>
                  <a:lnTo>
                    <a:pt x="186" y="54"/>
                  </a:lnTo>
                  <a:lnTo>
                    <a:pt x="124" y="54"/>
                  </a:lnTo>
                  <a:lnTo>
                    <a:pt x="71" y="36"/>
                  </a:lnTo>
                  <a:lnTo>
                    <a:pt x="65" y="9"/>
                  </a:lnTo>
                  <a:lnTo>
                    <a:pt x="0" y="9"/>
                  </a:lnTo>
                  <a:lnTo>
                    <a:pt x="5" y="0"/>
                  </a:lnTo>
                  <a:lnTo>
                    <a:pt x="65" y="4"/>
                  </a:lnTo>
                  <a:lnTo>
                    <a:pt x="120"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2" name="Freeform 211"/>
            <p:cNvSpPr>
              <a:spLocks/>
            </p:cNvSpPr>
            <p:nvPr/>
          </p:nvSpPr>
          <p:spPr bwMode="auto">
            <a:xfrm>
              <a:off x="10330953" y="3388912"/>
              <a:ext cx="249237" cy="84137"/>
            </a:xfrm>
            <a:custGeom>
              <a:avLst/>
              <a:gdLst>
                <a:gd name="T0" fmla="*/ 157 w 157"/>
                <a:gd name="T1" fmla="*/ 53 h 53"/>
                <a:gd name="T2" fmla="*/ 92 w 157"/>
                <a:gd name="T3" fmla="*/ 53 h 53"/>
                <a:gd name="T4" fmla="*/ 21 w 157"/>
                <a:gd name="T5" fmla="*/ 27 h 53"/>
                <a:gd name="T6" fmla="*/ 0 w 157"/>
                <a:gd name="T7" fmla="*/ 0 h 53"/>
                <a:gd name="T8" fmla="*/ 59 w 157"/>
                <a:gd name="T9" fmla="*/ 32 h 53"/>
                <a:gd name="T10" fmla="*/ 157 w 157"/>
                <a:gd name="T11" fmla="*/ 53 h 53"/>
              </a:gdLst>
              <a:ahLst/>
              <a:cxnLst>
                <a:cxn ang="0">
                  <a:pos x="T0" y="T1"/>
                </a:cxn>
                <a:cxn ang="0">
                  <a:pos x="T2" y="T3"/>
                </a:cxn>
                <a:cxn ang="0">
                  <a:pos x="T4" y="T5"/>
                </a:cxn>
                <a:cxn ang="0">
                  <a:pos x="T6" y="T7"/>
                </a:cxn>
                <a:cxn ang="0">
                  <a:pos x="T8" y="T9"/>
                </a:cxn>
                <a:cxn ang="0">
                  <a:pos x="T10" y="T11"/>
                </a:cxn>
              </a:cxnLst>
              <a:rect l="0" t="0" r="r" b="b"/>
              <a:pathLst>
                <a:path w="157" h="53">
                  <a:moveTo>
                    <a:pt x="157" y="53"/>
                  </a:moveTo>
                  <a:lnTo>
                    <a:pt x="92" y="53"/>
                  </a:lnTo>
                  <a:lnTo>
                    <a:pt x="21" y="27"/>
                  </a:lnTo>
                  <a:lnTo>
                    <a:pt x="0" y="0"/>
                  </a:lnTo>
                  <a:lnTo>
                    <a:pt x="59" y="32"/>
                  </a:lnTo>
                  <a:lnTo>
                    <a:pt x="157" y="5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3" name="Freeform 212"/>
            <p:cNvSpPr>
              <a:spLocks/>
            </p:cNvSpPr>
            <p:nvPr/>
          </p:nvSpPr>
          <p:spPr bwMode="auto">
            <a:xfrm>
              <a:off x="9940428" y="3482574"/>
              <a:ext cx="258762" cy="404812"/>
            </a:xfrm>
            <a:custGeom>
              <a:avLst/>
              <a:gdLst>
                <a:gd name="T0" fmla="*/ 87 w 163"/>
                <a:gd name="T1" fmla="*/ 16 h 255"/>
                <a:gd name="T2" fmla="*/ 98 w 163"/>
                <a:gd name="T3" fmla="*/ 27 h 255"/>
                <a:gd name="T4" fmla="*/ 92 w 163"/>
                <a:gd name="T5" fmla="*/ 44 h 255"/>
                <a:gd name="T6" fmla="*/ 131 w 163"/>
                <a:gd name="T7" fmla="*/ 87 h 255"/>
                <a:gd name="T8" fmla="*/ 131 w 163"/>
                <a:gd name="T9" fmla="*/ 113 h 255"/>
                <a:gd name="T10" fmla="*/ 121 w 163"/>
                <a:gd name="T11" fmla="*/ 125 h 255"/>
                <a:gd name="T12" fmla="*/ 163 w 163"/>
                <a:gd name="T13" fmla="*/ 152 h 255"/>
                <a:gd name="T14" fmla="*/ 110 w 163"/>
                <a:gd name="T15" fmla="*/ 179 h 255"/>
                <a:gd name="T16" fmla="*/ 104 w 163"/>
                <a:gd name="T17" fmla="*/ 179 h 255"/>
                <a:gd name="T18" fmla="*/ 98 w 163"/>
                <a:gd name="T19" fmla="*/ 173 h 255"/>
                <a:gd name="T20" fmla="*/ 92 w 163"/>
                <a:gd name="T21" fmla="*/ 179 h 255"/>
                <a:gd name="T22" fmla="*/ 142 w 163"/>
                <a:gd name="T23" fmla="*/ 217 h 255"/>
                <a:gd name="T24" fmla="*/ 160 w 163"/>
                <a:gd name="T25" fmla="*/ 234 h 255"/>
                <a:gd name="T26" fmla="*/ 152 w 163"/>
                <a:gd name="T27" fmla="*/ 250 h 255"/>
                <a:gd name="T28" fmla="*/ 148 w 163"/>
                <a:gd name="T29" fmla="*/ 255 h 255"/>
                <a:gd name="T30" fmla="*/ 142 w 163"/>
                <a:gd name="T31" fmla="*/ 255 h 255"/>
                <a:gd name="T32" fmla="*/ 131 w 163"/>
                <a:gd name="T33" fmla="*/ 246 h 255"/>
                <a:gd name="T34" fmla="*/ 142 w 163"/>
                <a:gd name="T35" fmla="*/ 250 h 255"/>
                <a:gd name="T36" fmla="*/ 148 w 163"/>
                <a:gd name="T37" fmla="*/ 250 h 255"/>
                <a:gd name="T38" fmla="*/ 148 w 163"/>
                <a:gd name="T39" fmla="*/ 223 h 255"/>
                <a:gd name="T40" fmla="*/ 87 w 163"/>
                <a:gd name="T41" fmla="*/ 196 h 255"/>
                <a:gd name="T42" fmla="*/ 83 w 163"/>
                <a:gd name="T43" fmla="*/ 179 h 255"/>
                <a:gd name="T44" fmla="*/ 92 w 163"/>
                <a:gd name="T45" fmla="*/ 169 h 255"/>
                <a:gd name="T46" fmla="*/ 77 w 163"/>
                <a:gd name="T47" fmla="*/ 152 h 255"/>
                <a:gd name="T48" fmla="*/ 71 w 163"/>
                <a:gd name="T49" fmla="*/ 152 h 255"/>
                <a:gd name="T50" fmla="*/ 60 w 163"/>
                <a:gd name="T51" fmla="*/ 163 h 255"/>
                <a:gd name="T52" fmla="*/ 60 w 163"/>
                <a:gd name="T53" fmla="*/ 152 h 255"/>
                <a:gd name="T54" fmla="*/ 110 w 163"/>
                <a:gd name="T55" fmla="*/ 131 h 255"/>
                <a:gd name="T56" fmla="*/ 87 w 163"/>
                <a:gd name="T57" fmla="*/ 98 h 255"/>
                <a:gd name="T58" fmla="*/ 92 w 163"/>
                <a:gd name="T59" fmla="*/ 75 h 255"/>
                <a:gd name="T60" fmla="*/ 98 w 163"/>
                <a:gd name="T61" fmla="*/ 69 h 255"/>
                <a:gd name="T62" fmla="*/ 87 w 163"/>
                <a:gd name="T63" fmla="*/ 60 h 255"/>
                <a:gd name="T64" fmla="*/ 60 w 163"/>
                <a:gd name="T65" fmla="*/ 60 h 255"/>
                <a:gd name="T66" fmla="*/ 60 w 163"/>
                <a:gd name="T67" fmla="*/ 54 h 255"/>
                <a:gd name="T68" fmla="*/ 54 w 163"/>
                <a:gd name="T69" fmla="*/ 48 h 255"/>
                <a:gd name="T70" fmla="*/ 87 w 163"/>
                <a:gd name="T71" fmla="*/ 33 h 255"/>
                <a:gd name="T72" fmla="*/ 66 w 163"/>
                <a:gd name="T73" fmla="*/ 16 h 255"/>
                <a:gd name="T74" fmla="*/ 0 w 163"/>
                <a:gd name="T75" fmla="*/ 10 h 255"/>
                <a:gd name="T76" fmla="*/ 18 w 163"/>
                <a:gd name="T77" fmla="*/ 0 h 255"/>
                <a:gd name="T78" fmla="*/ 54 w 163"/>
                <a:gd name="T79" fmla="*/ 6 h 255"/>
                <a:gd name="T80" fmla="*/ 87 w 163"/>
                <a:gd name="T81" fmla="*/ 16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3" h="255">
                  <a:moveTo>
                    <a:pt x="87" y="16"/>
                  </a:moveTo>
                  <a:lnTo>
                    <a:pt x="98" y="27"/>
                  </a:lnTo>
                  <a:lnTo>
                    <a:pt x="92" y="44"/>
                  </a:lnTo>
                  <a:lnTo>
                    <a:pt x="131" y="87"/>
                  </a:lnTo>
                  <a:lnTo>
                    <a:pt x="131" y="113"/>
                  </a:lnTo>
                  <a:lnTo>
                    <a:pt x="121" y="125"/>
                  </a:lnTo>
                  <a:lnTo>
                    <a:pt x="163" y="152"/>
                  </a:lnTo>
                  <a:lnTo>
                    <a:pt x="110" y="179"/>
                  </a:lnTo>
                  <a:lnTo>
                    <a:pt x="104" y="179"/>
                  </a:lnTo>
                  <a:lnTo>
                    <a:pt x="98" y="173"/>
                  </a:lnTo>
                  <a:lnTo>
                    <a:pt x="92" y="179"/>
                  </a:lnTo>
                  <a:lnTo>
                    <a:pt x="142" y="217"/>
                  </a:lnTo>
                  <a:lnTo>
                    <a:pt x="160" y="234"/>
                  </a:lnTo>
                  <a:lnTo>
                    <a:pt x="152" y="250"/>
                  </a:lnTo>
                  <a:lnTo>
                    <a:pt x="148" y="255"/>
                  </a:lnTo>
                  <a:lnTo>
                    <a:pt x="142" y="255"/>
                  </a:lnTo>
                  <a:lnTo>
                    <a:pt x="131" y="246"/>
                  </a:lnTo>
                  <a:lnTo>
                    <a:pt x="142" y="250"/>
                  </a:lnTo>
                  <a:lnTo>
                    <a:pt x="148" y="250"/>
                  </a:lnTo>
                  <a:lnTo>
                    <a:pt x="148" y="223"/>
                  </a:lnTo>
                  <a:lnTo>
                    <a:pt x="87" y="196"/>
                  </a:lnTo>
                  <a:lnTo>
                    <a:pt x="83" y="179"/>
                  </a:lnTo>
                  <a:lnTo>
                    <a:pt x="92" y="169"/>
                  </a:lnTo>
                  <a:lnTo>
                    <a:pt x="77" y="152"/>
                  </a:lnTo>
                  <a:lnTo>
                    <a:pt x="71" y="152"/>
                  </a:lnTo>
                  <a:lnTo>
                    <a:pt x="60" y="163"/>
                  </a:lnTo>
                  <a:lnTo>
                    <a:pt x="60" y="152"/>
                  </a:lnTo>
                  <a:lnTo>
                    <a:pt x="110" y="131"/>
                  </a:lnTo>
                  <a:lnTo>
                    <a:pt x="87" y="98"/>
                  </a:lnTo>
                  <a:lnTo>
                    <a:pt x="92" y="75"/>
                  </a:lnTo>
                  <a:lnTo>
                    <a:pt x="98" y="69"/>
                  </a:lnTo>
                  <a:lnTo>
                    <a:pt x="87" y="60"/>
                  </a:lnTo>
                  <a:lnTo>
                    <a:pt x="60" y="60"/>
                  </a:lnTo>
                  <a:lnTo>
                    <a:pt x="60" y="54"/>
                  </a:lnTo>
                  <a:lnTo>
                    <a:pt x="54" y="48"/>
                  </a:lnTo>
                  <a:lnTo>
                    <a:pt x="87" y="33"/>
                  </a:lnTo>
                  <a:lnTo>
                    <a:pt x="66" y="16"/>
                  </a:lnTo>
                  <a:lnTo>
                    <a:pt x="0" y="10"/>
                  </a:lnTo>
                  <a:lnTo>
                    <a:pt x="18" y="0"/>
                  </a:lnTo>
                  <a:lnTo>
                    <a:pt x="54" y="6"/>
                  </a:lnTo>
                  <a:lnTo>
                    <a:pt x="8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4" name="Rectangle 213"/>
            <p:cNvSpPr>
              <a:spLocks noChangeArrowheads="1"/>
            </p:cNvSpPr>
            <p:nvPr/>
          </p:nvSpPr>
          <p:spPr bwMode="auto">
            <a:xfrm>
              <a:off x="6808800" y="3554933"/>
              <a:ext cx="9525" cy="4286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5" name="Freeform 214"/>
            <p:cNvSpPr>
              <a:spLocks/>
            </p:cNvSpPr>
            <p:nvPr/>
          </p:nvSpPr>
          <p:spPr bwMode="auto">
            <a:xfrm>
              <a:off x="8740278" y="3552424"/>
              <a:ext cx="138112" cy="95250"/>
            </a:xfrm>
            <a:custGeom>
              <a:avLst/>
              <a:gdLst>
                <a:gd name="T0" fmla="*/ 87 w 87"/>
                <a:gd name="T1" fmla="*/ 16 h 60"/>
                <a:gd name="T2" fmla="*/ 70 w 87"/>
                <a:gd name="T3" fmla="*/ 21 h 60"/>
                <a:gd name="T4" fmla="*/ 64 w 87"/>
                <a:gd name="T5" fmla="*/ 48 h 60"/>
                <a:gd name="T6" fmla="*/ 22 w 87"/>
                <a:gd name="T7" fmla="*/ 60 h 60"/>
                <a:gd name="T8" fmla="*/ 48 w 87"/>
                <a:gd name="T9" fmla="*/ 48 h 60"/>
                <a:gd name="T10" fmla="*/ 54 w 87"/>
                <a:gd name="T11" fmla="*/ 43 h 60"/>
                <a:gd name="T12" fmla="*/ 0 w 87"/>
                <a:gd name="T13" fmla="*/ 39 h 60"/>
                <a:gd name="T14" fmla="*/ 0 w 87"/>
                <a:gd name="T15" fmla="*/ 25 h 60"/>
                <a:gd name="T16" fmla="*/ 25 w 87"/>
                <a:gd name="T17" fmla="*/ 21 h 60"/>
                <a:gd name="T18" fmla="*/ 39 w 87"/>
                <a:gd name="T19" fmla="*/ 21 h 60"/>
                <a:gd name="T20" fmla="*/ 48 w 87"/>
                <a:gd name="T21" fmla="*/ 10 h 60"/>
                <a:gd name="T22" fmla="*/ 39 w 87"/>
                <a:gd name="T23" fmla="*/ 4 h 60"/>
                <a:gd name="T24" fmla="*/ 16 w 87"/>
                <a:gd name="T25" fmla="*/ 4 h 60"/>
                <a:gd name="T26" fmla="*/ 22 w 87"/>
                <a:gd name="T27" fmla="*/ 0 h 60"/>
                <a:gd name="T28" fmla="*/ 81 w 87"/>
                <a:gd name="T29" fmla="*/ 0 h 60"/>
                <a:gd name="T30" fmla="*/ 87 w 87"/>
                <a:gd name="T31" fmla="*/ 1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60">
                  <a:moveTo>
                    <a:pt x="87" y="16"/>
                  </a:moveTo>
                  <a:lnTo>
                    <a:pt x="70" y="21"/>
                  </a:lnTo>
                  <a:lnTo>
                    <a:pt x="64" y="48"/>
                  </a:lnTo>
                  <a:lnTo>
                    <a:pt x="22" y="60"/>
                  </a:lnTo>
                  <a:lnTo>
                    <a:pt x="48" y="48"/>
                  </a:lnTo>
                  <a:lnTo>
                    <a:pt x="54" y="43"/>
                  </a:lnTo>
                  <a:lnTo>
                    <a:pt x="0" y="39"/>
                  </a:lnTo>
                  <a:lnTo>
                    <a:pt x="0" y="25"/>
                  </a:lnTo>
                  <a:lnTo>
                    <a:pt x="25" y="21"/>
                  </a:lnTo>
                  <a:lnTo>
                    <a:pt x="39" y="21"/>
                  </a:lnTo>
                  <a:lnTo>
                    <a:pt x="48" y="10"/>
                  </a:lnTo>
                  <a:lnTo>
                    <a:pt x="39" y="4"/>
                  </a:lnTo>
                  <a:lnTo>
                    <a:pt x="16" y="4"/>
                  </a:lnTo>
                  <a:lnTo>
                    <a:pt x="22" y="0"/>
                  </a:lnTo>
                  <a:lnTo>
                    <a:pt x="81" y="0"/>
                  </a:lnTo>
                  <a:lnTo>
                    <a:pt x="87" y="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6" name="Freeform 215"/>
            <p:cNvSpPr>
              <a:spLocks/>
            </p:cNvSpPr>
            <p:nvPr/>
          </p:nvSpPr>
          <p:spPr bwMode="auto">
            <a:xfrm>
              <a:off x="7857628" y="3558774"/>
              <a:ext cx="241300" cy="254000"/>
            </a:xfrm>
            <a:custGeom>
              <a:avLst/>
              <a:gdLst>
                <a:gd name="T0" fmla="*/ 131 w 152"/>
                <a:gd name="T1" fmla="*/ 35 h 160"/>
                <a:gd name="T2" fmla="*/ 142 w 152"/>
                <a:gd name="T3" fmla="*/ 21 h 160"/>
                <a:gd name="T4" fmla="*/ 152 w 152"/>
                <a:gd name="T5" fmla="*/ 21 h 160"/>
                <a:gd name="T6" fmla="*/ 152 w 152"/>
                <a:gd name="T7" fmla="*/ 44 h 160"/>
                <a:gd name="T8" fmla="*/ 142 w 152"/>
                <a:gd name="T9" fmla="*/ 56 h 160"/>
                <a:gd name="T10" fmla="*/ 148 w 152"/>
                <a:gd name="T11" fmla="*/ 60 h 160"/>
                <a:gd name="T12" fmla="*/ 136 w 152"/>
                <a:gd name="T13" fmla="*/ 94 h 160"/>
                <a:gd name="T14" fmla="*/ 152 w 152"/>
                <a:gd name="T15" fmla="*/ 104 h 160"/>
                <a:gd name="T16" fmla="*/ 152 w 152"/>
                <a:gd name="T17" fmla="*/ 121 h 160"/>
                <a:gd name="T18" fmla="*/ 136 w 152"/>
                <a:gd name="T19" fmla="*/ 125 h 160"/>
                <a:gd name="T20" fmla="*/ 109 w 152"/>
                <a:gd name="T21" fmla="*/ 148 h 160"/>
                <a:gd name="T22" fmla="*/ 60 w 152"/>
                <a:gd name="T23" fmla="*/ 160 h 160"/>
                <a:gd name="T24" fmla="*/ 54 w 152"/>
                <a:gd name="T25" fmla="*/ 154 h 160"/>
                <a:gd name="T26" fmla="*/ 54 w 152"/>
                <a:gd name="T27" fmla="*/ 142 h 160"/>
                <a:gd name="T28" fmla="*/ 83 w 152"/>
                <a:gd name="T29" fmla="*/ 136 h 160"/>
                <a:gd name="T30" fmla="*/ 113 w 152"/>
                <a:gd name="T31" fmla="*/ 104 h 160"/>
                <a:gd name="T32" fmla="*/ 109 w 152"/>
                <a:gd name="T33" fmla="*/ 65 h 160"/>
                <a:gd name="T34" fmla="*/ 86 w 152"/>
                <a:gd name="T35" fmla="*/ 50 h 160"/>
                <a:gd name="T36" fmla="*/ 86 w 152"/>
                <a:gd name="T37" fmla="*/ 39 h 160"/>
                <a:gd name="T38" fmla="*/ 83 w 152"/>
                <a:gd name="T39" fmla="*/ 35 h 160"/>
                <a:gd name="T40" fmla="*/ 33 w 152"/>
                <a:gd name="T41" fmla="*/ 60 h 160"/>
                <a:gd name="T42" fmla="*/ 10 w 152"/>
                <a:gd name="T43" fmla="*/ 87 h 160"/>
                <a:gd name="T44" fmla="*/ 6 w 152"/>
                <a:gd name="T45" fmla="*/ 87 h 160"/>
                <a:gd name="T46" fmla="*/ 0 w 152"/>
                <a:gd name="T47" fmla="*/ 83 h 160"/>
                <a:gd name="T48" fmla="*/ 10 w 152"/>
                <a:gd name="T49" fmla="*/ 60 h 160"/>
                <a:gd name="T50" fmla="*/ 33 w 152"/>
                <a:gd name="T51" fmla="*/ 44 h 160"/>
                <a:gd name="T52" fmla="*/ 27 w 152"/>
                <a:gd name="T53" fmla="*/ 39 h 160"/>
                <a:gd name="T54" fmla="*/ 71 w 152"/>
                <a:gd name="T55" fmla="*/ 12 h 160"/>
                <a:gd name="T56" fmla="*/ 98 w 152"/>
                <a:gd name="T57" fmla="*/ 12 h 160"/>
                <a:gd name="T58" fmla="*/ 113 w 152"/>
                <a:gd name="T59" fmla="*/ 0 h 160"/>
                <a:gd name="T60" fmla="*/ 125 w 152"/>
                <a:gd name="T61" fmla="*/ 0 h 160"/>
                <a:gd name="T62" fmla="*/ 131 w 152"/>
                <a:gd name="T63" fmla="*/ 3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2" h="160">
                  <a:moveTo>
                    <a:pt x="131" y="35"/>
                  </a:moveTo>
                  <a:lnTo>
                    <a:pt x="142" y="21"/>
                  </a:lnTo>
                  <a:lnTo>
                    <a:pt x="152" y="21"/>
                  </a:lnTo>
                  <a:lnTo>
                    <a:pt x="152" y="44"/>
                  </a:lnTo>
                  <a:lnTo>
                    <a:pt x="142" y="56"/>
                  </a:lnTo>
                  <a:lnTo>
                    <a:pt x="148" y="60"/>
                  </a:lnTo>
                  <a:lnTo>
                    <a:pt x="136" y="94"/>
                  </a:lnTo>
                  <a:lnTo>
                    <a:pt x="152" y="104"/>
                  </a:lnTo>
                  <a:lnTo>
                    <a:pt x="152" y="121"/>
                  </a:lnTo>
                  <a:lnTo>
                    <a:pt x="136" y="125"/>
                  </a:lnTo>
                  <a:lnTo>
                    <a:pt x="109" y="148"/>
                  </a:lnTo>
                  <a:lnTo>
                    <a:pt x="60" y="160"/>
                  </a:lnTo>
                  <a:lnTo>
                    <a:pt x="54" y="154"/>
                  </a:lnTo>
                  <a:lnTo>
                    <a:pt x="54" y="142"/>
                  </a:lnTo>
                  <a:lnTo>
                    <a:pt x="83" y="136"/>
                  </a:lnTo>
                  <a:lnTo>
                    <a:pt x="113" y="104"/>
                  </a:lnTo>
                  <a:lnTo>
                    <a:pt x="109" y="65"/>
                  </a:lnTo>
                  <a:lnTo>
                    <a:pt x="86" y="50"/>
                  </a:lnTo>
                  <a:lnTo>
                    <a:pt x="86" y="39"/>
                  </a:lnTo>
                  <a:lnTo>
                    <a:pt x="83" y="35"/>
                  </a:lnTo>
                  <a:lnTo>
                    <a:pt x="33" y="60"/>
                  </a:lnTo>
                  <a:lnTo>
                    <a:pt x="10" y="87"/>
                  </a:lnTo>
                  <a:lnTo>
                    <a:pt x="6" y="87"/>
                  </a:lnTo>
                  <a:lnTo>
                    <a:pt x="0" y="83"/>
                  </a:lnTo>
                  <a:lnTo>
                    <a:pt x="10" y="60"/>
                  </a:lnTo>
                  <a:lnTo>
                    <a:pt x="33" y="44"/>
                  </a:lnTo>
                  <a:lnTo>
                    <a:pt x="27" y="39"/>
                  </a:lnTo>
                  <a:lnTo>
                    <a:pt x="71" y="12"/>
                  </a:lnTo>
                  <a:lnTo>
                    <a:pt x="98" y="12"/>
                  </a:lnTo>
                  <a:lnTo>
                    <a:pt x="113" y="0"/>
                  </a:lnTo>
                  <a:lnTo>
                    <a:pt x="125" y="0"/>
                  </a:lnTo>
                  <a:lnTo>
                    <a:pt x="131" y="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7" name="Freeform 216"/>
            <p:cNvSpPr>
              <a:spLocks/>
            </p:cNvSpPr>
            <p:nvPr/>
          </p:nvSpPr>
          <p:spPr bwMode="auto">
            <a:xfrm>
              <a:off x="10589716" y="3601637"/>
              <a:ext cx="241300" cy="165100"/>
            </a:xfrm>
            <a:custGeom>
              <a:avLst/>
              <a:gdLst>
                <a:gd name="T0" fmla="*/ 152 w 152"/>
                <a:gd name="T1" fmla="*/ 104 h 104"/>
                <a:gd name="T2" fmla="*/ 44 w 152"/>
                <a:gd name="T3" fmla="*/ 29 h 104"/>
                <a:gd name="T4" fmla="*/ 21 w 152"/>
                <a:gd name="T5" fmla="*/ 23 h 104"/>
                <a:gd name="T6" fmla="*/ 6 w 152"/>
                <a:gd name="T7" fmla="*/ 23 h 104"/>
                <a:gd name="T8" fmla="*/ 0 w 152"/>
                <a:gd name="T9" fmla="*/ 0 h 104"/>
                <a:gd name="T10" fmla="*/ 71 w 152"/>
                <a:gd name="T11" fmla="*/ 17 h 104"/>
                <a:gd name="T12" fmla="*/ 152 w 152"/>
                <a:gd name="T13" fmla="*/ 104 h 104"/>
              </a:gdLst>
              <a:ahLst/>
              <a:cxnLst>
                <a:cxn ang="0">
                  <a:pos x="T0" y="T1"/>
                </a:cxn>
                <a:cxn ang="0">
                  <a:pos x="T2" y="T3"/>
                </a:cxn>
                <a:cxn ang="0">
                  <a:pos x="T4" y="T5"/>
                </a:cxn>
                <a:cxn ang="0">
                  <a:pos x="T6" y="T7"/>
                </a:cxn>
                <a:cxn ang="0">
                  <a:pos x="T8" y="T9"/>
                </a:cxn>
                <a:cxn ang="0">
                  <a:pos x="T10" y="T11"/>
                </a:cxn>
                <a:cxn ang="0">
                  <a:pos x="T12" y="T13"/>
                </a:cxn>
              </a:cxnLst>
              <a:rect l="0" t="0" r="r" b="b"/>
              <a:pathLst>
                <a:path w="152" h="104">
                  <a:moveTo>
                    <a:pt x="152" y="104"/>
                  </a:moveTo>
                  <a:lnTo>
                    <a:pt x="44" y="29"/>
                  </a:lnTo>
                  <a:lnTo>
                    <a:pt x="21" y="23"/>
                  </a:lnTo>
                  <a:lnTo>
                    <a:pt x="6" y="23"/>
                  </a:lnTo>
                  <a:lnTo>
                    <a:pt x="0" y="0"/>
                  </a:lnTo>
                  <a:lnTo>
                    <a:pt x="71" y="17"/>
                  </a:lnTo>
                  <a:lnTo>
                    <a:pt x="152" y="10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8" name="Freeform 217"/>
            <p:cNvSpPr>
              <a:spLocks/>
            </p:cNvSpPr>
            <p:nvPr/>
          </p:nvSpPr>
          <p:spPr bwMode="auto">
            <a:xfrm>
              <a:off x="10105528" y="3620687"/>
              <a:ext cx="26987" cy="50800"/>
            </a:xfrm>
            <a:custGeom>
              <a:avLst/>
              <a:gdLst>
                <a:gd name="T0" fmla="*/ 11 w 17"/>
                <a:gd name="T1" fmla="*/ 32 h 32"/>
                <a:gd name="T2" fmla="*/ 0 w 17"/>
                <a:gd name="T3" fmla="*/ 21 h 32"/>
                <a:gd name="T4" fmla="*/ 6 w 17"/>
                <a:gd name="T5" fmla="*/ 0 h 32"/>
                <a:gd name="T6" fmla="*/ 17 w 17"/>
                <a:gd name="T7" fmla="*/ 32 h 32"/>
                <a:gd name="T8" fmla="*/ 11 w 17"/>
                <a:gd name="T9" fmla="*/ 32 h 32"/>
              </a:gdLst>
              <a:ahLst/>
              <a:cxnLst>
                <a:cxn ang="0">
                  <a:pos x="T0" y="T1"/>
                </a:cxn>
                <a:cxn ang="0">
                  <a:pos x="T2" y="T3"/>
                </a:cxn>
                <a:cxn ang="0">
                  <a:pos x="T4" y="T5"/>
                </a:cxn>
                <a:cxn ang="0">
                  <a:pos x="T6" y="T7"/>
                </a:cxn>
                <a:cxn ang="0">
                  <a:pos x="T8" y="T9"/>
                </a:cxn>
              </a:cxnLst>
              <a:rect l="0" t="0" r="r" b="b"/>
              <a:pathLst>
                <a:path w="17" h="32">
                  <a:moveTo>
                    <a:pt x="11" y="32"/>
                  </a:moveTo>
                  <a:lnTo>
                    <a:pt x="0" y="21"/>
                  </a:lnTo>
                  <a:lnTo>
                    <a:pt x="6" y="0"/>
                  </a:lnTo>
                  <a:lnTo>
                    <a:pt x="17" y="32"/>
                  </a:lnTo>
                  <a:lnTo>
                    <a:pt x="11" y="32"/>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9" name="Freeform 218"/>
            <p:cNvSpPr>
              <a:spLocks/>
            </p:cNvSpPr>
            <p:nvPr/>
          </p:nvSpPr>
          <p:spPr bwMode="auto">
            <a:xfrm>
              <a:off x="8732341" y="3681012"/>
              <a:ext cx="23812" cy="33337"/>
            </a:xfrm>
            <a:custGeom>
              <a:avLst/>
              <a:gdLst>
                <a:gd name="T0" fmla="*/ 15 w 15"/>
                <a:gd name="T1" fmla="*/ 21 h 21"/>
                <a:gd name="T2" fmla="*/ 0 w 15"/>
                <a:gd name="T3" fmla="*/ 0 h 21"/>
                <a:gd name="T4" fmla="*/ 0 w 15"/>
                <a:gd name="T5" fmla="*/ 6 h 21"/>
                <a:gd name="T6" fmla="*/ 15 w 15"/>
                <a:gd name="T7" fmla="*/ 21 h 21"/>
              </a:gdLst>
              <a:ahLst/>
              <a:cxnLst>
                <a:cxn ang="0">
                  <a:pos x="T0" y="T1"/>
                </a:cxn>
                <a:cxn ang="0">
                  <a:pos x="T2" y="T3"/>
                </a:cxn>
                <a:cxn ang="0">
                  <a:pos x="T4" y="T5"/>
                </a:cxn>
                <a:cxn ang="0">
                  <a:pos x="T6" y="T7"/>
                </a:cxn>
              </a:cxnLst>
              <a:rect l="0" t="0" r="r" b="b"/>
              <a:pathLst>
                <a:path w="15" h="21">
                  <a:moveTo>
                    <a:pt x="15" y="21"/>
                  </a:moveTo>
                  <a:lnTo>
                    <a:pt x="0" y="0"/>
                  </a:lnTo>
                  <a:lnTo>
                    <a:pt x="0" y="6"/>
                  </a:lnTo>
                  <a:lnTo>
                    <a:pt x="15" y="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0" name="Freeform 219"/>
            <p:cNvSpPr>
              <a:spLocks/>
            </p:cNvSpPr>
            <p:nvPr/>
          </p:nvSpPr>
          <p:spPr bwMode="auto">
            <a:xfrm>
              <a:off x="10650041" y="3707999"/>
              <a:ext cx="371475" cy="631825"/>
            </a:xfrm>
            <a:custGeom>
              <a:avLst/>
              <a:gdLst>
                <a:gd name="T0" fmla="*/ 69 w 234"/>
                <a:gd name="T1" fmla="*/ 27 h 398"/>
                <a:gd name="T2" fmla="*/ 60 w 234"/>
                <a:gd name="T3" fmla="*/ 66 h 398"/>
                <a:gd name="T4" fmla="*/ 104 w 234"/>
                <a:gd name="T5" fmla="*/ 119 h 398"/>
                <a:gd name="T6" fmla="*/ 142 w 234"/>
                <a:gd name="T7" fmla="*/ 113 h 398"/>
                <a:gd name="T8" fmla="*/ 146 w 234"/>
                <a:gd name="T9" fmla="*/ 108 h 398"/>
                <a:gd name="T10" fmla="*/ 119 w 234"/>
                <a:gd name="T11" fmla="*/ 92 h 398"/>
                <a:gd name="T12" fmla="*/ 108 w 234"/>
                <a:gd name="T13" fmla="*/ 75 h 398"/>
                <a:gd name="T14" fmla="*/ 146 w 234"/>
                <a:gd name="T15" fmla="*/ 92 h 398"/>
                <a:gd name="T16" fmla="*/ 158 w 234"/>
                <a:gd name="T17" fmla="*/ 104 h 398"/>
                <a:gd name="T18" fmla="*/ 152 w 234"/>
                <a:gd name="T19" fmla="*/ 119 h 398"/>
                <a:gd name="T20" fmla="*/ 137 w 234"/>
                <a:gd name="T21" fmla="*/ 131 h 398"/>
                <a:gd name="T22" fmla="*/ 179 w 234"/>
                <a:gd name="T23" fmla="*/ 156 h 398"/>
                <a:gd name="T24" fmla="*/ 202 w 234"/>
                <a:gd name="T25" fmla="*/ 190 h 398"/>
                <a:gd name="T26" fmla="*/ 202 w 234"/>
                <a:gd name="T27" fmla="*/ 194 h 398"/>
                <a:gd name="T28" fmla="*/ 179 w 234"/>
                <a:gd name="T29" fmla="*/ 200 h 398"/>
                <a:gd name="T30" fmla="*/ 169 w 234"/>
                <a:gd name="T31" fmla="*/ 211 h 398"/>
                <a:gd name="T32" fmla="*/ 211 w 234"/>
                <a:gd name="T33" fmla="*/ 259 h 398"/>
                <a:gd name="T34" fmla="*/ 208 w 234"/>
                <a:gd name="T35" fmla="*/ 282 h 398"/>
                <a:gd name="T36" fmla="*/ 234 w 234"/>
                <a:gd name="T37" fmla="*/ 336 h 398"/>
                <a:gd name="T38" fmla="*/ 229 w 234"/>
                <a:gd name="T39" fmla="*/ 380 h 398"/>
                <a:gd name="T40" fmla="*/ 229 w 234"/>
                <a:gd name="T41" fmla="*/ 398 h 398"/>
                <a:gd name="T42" fmla="*/ 223 w 234"/>
                <a:gd name="T43" fmla="*/ 398 h 398"/>
                <a:gd name="T44" fmla="*/ 217 w 234"/>
                <a:gd name="T45" fmla="*/ 315 h 398"/>
                <a:gd name="T46" fmla="*/ 190 w 234"/>
                <a:gd name="T47" fmla="*/ 277 h 398"/>
                <a:gd name="T48" fmla="*/ 190 w 234"/>
                <a:gd name="T49" fmla="*/ 267 h 398"/>
                <a:gd name="T50" fmla="*/ 196 w 234"/>
                <a:gd name="T51" fmla="*/ 267 h 398"/>
                <a:gd name="T52" fmla="*/ 202 w 234"/>
                <a:gd name="T53" fmla="*/ 259 h 398"/>
                <a:gd name="T54" fmla="*/ 163 w 234"/>
                <a:gd name="T55" fmla="*/ 217 h 398"/>
                <a:gd name="T56" fmla="*/ 163 w 234"/>
                <a:gd name="T57" fmla="*/ 208 h 398"/>
                <a:gd name="T58" fmla="*/ 185 w 234"/>
                <a:gd name="T59" fmla="*/ 194 h 398"/>
                <a:gd name="T60" fmla="*/ 190 w 234"/>
                <a:gd name="T61" fmla="*/ 190 h 398"/>
                <a:gd name="T62" fmla="*/ 131 w 234"/>
                <a:gd name="T63" fmla="*/ 140 h 398"/>
                <a:gd name="T64" fmla="*/ 114 w 234"/>
                <a:gd name="T65" fmla="*/ 135 h 398"/>
                <a:gd name="T66" fmla="*/ 104 w 234"/>
                <a:gd name="T67" fmla="*/ 125 h 398"/>
                <a:gd name="T68" fmla="*/ 83 w 234"/>
                <a:gd name="T69" fmla="*/ 152 h 398"/>
                <a:gd name="T70" fmla="*/ 131 w 234"/>
                <a:gd name="T71" fmla="*/ 277 h 398"/>
                <a:gd name="T72" fmla="*/ 158 w 234"/>
                <a:gd name="T73" fmla="*/ 298 h 398"/>
                <a:gd name="T74" fmla="*/ 152 w 234"/>
                <a:gd name="T75" fmla="*/ 304 h 398"/>
                <a:gd name="T76" fmla="*/ 137 w 234"/>
                <a:gd name="T77" fmla="*/ 304 h 398"/>
                <a:gd name="T78" fmla="*/ 75 w 234"/>
                <a:gd name="T79" fmla="*/ 163 h 398"/>
                <a:gd name="T80" fmla="*/ 75 w 234"/>
                <a:gd name="T81" fmla="*/ 135 h 398"/>
                <a:gd name="T82" fmla="*/ 92 w 234"/>
                <a:gd name="T83" fmla="*/ 119 h 398"/>
                <a:gd name="T84" fmla="*/ 60 w 234"/>
                <a:gd name="T85" fmla="*/ 75 h 398"/>
                <a:gd name="T86" fmla="*/ 48 w 234"/>
                <a:gd name="T87" fmla="*/ 66 h 398"/>
                <a:gd name="T88" fmla="*/ 60 w 234"/>
                <a:gd name="T89" fmla="*/ 42 h 398"/>
                <a:gd name="T90" fmla="*/ 66 w 234"/>
                <a:gd name="T91" fmla="*/ 37 h 398"/>
                <a:gd name="T92" fmla="*/ 0 w 234"/>
                <a:gd name="T93" fmla="*/ 10 h 398"/>
                <a:gd name="T94" fmla="*/ 0 w 234"/>
                <a:gd name="T95" fmla="*/ 0 h 398"/>
                <a:gd name="T96" fmla="*/ 60 w 234"/>
                <a:gd name="T97" fmla="*/ 16 h 398"/>
                <a:gd name="T98" fmla="*/ 69 w 234"/>
                <a:gd name="T99" fmla="*/ 27 h 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34" h="398">
                  <a:moveTo>
                    <a:pt x="69" y="27"/>
                  </a:moveTo>
                  <a:lnTo>
                    <a:pt x="60" y="66"/>
                  </a:lnTo>
                  <a:lnTo>
                    <a:pt x="104" y="119"/>
                  </a:lnTo>
                  <a:lnTo>
                    <a:pt x="142" y="113"/>
                  </a:lnTo>
                  <a:lnTo>
                    <a:pt x="146" y="108"/>
                  </a:lnTo>
                  <a:lnTo>
                    <a:pt x="119" y="92"/>
                  </a:lnTo>
                  <a:lnTo>
                    <a:pt x="108" y="75"/>
                  </a:lnTo>
                  <a:lnTo>
                    <a:pt x="146" y="92"/>
                  </a:lnTo>
                  <a:lnTo>
                    <a:pt x="158" y="104"/>
                  </a:lnTo>
                  <a:lnTo>
                    <a:pt x="152" y="119"/>
                  </a:lnTo>
                  <a:lnTo>
                    <a:pt x="137" y="131"/>
                  </a:lnTo>
                  <a:lnTo>
                    <a:pt x="179" y="156"/>
                  </a:lnTo>
                  <a:lnTo>
                    <a:pt x="202" y="190"/>
                  </a:lnTo>
                  <a:lnTo>
                    <a:pt x="202" y="194"/>
                  </a:lnTo>
                  <a:lnTo>
                    <a:pt x="179" y="200"/>
                  </a:lnTo>
                  <a:lnTo>
                    <a:pt x="169" y="211"/>
                  </a:lnTo>
                  <a:lnTo>
                    <a:pt x="211" y="259"/>
                  </a:lnTo>
                  <a:lnTo>
                    <a:pt x="208" y="282"/>
                  </a:lnTo>
                  <a:lnTo>
                    <a:pt x="234" y="336"/>
                  </a:lnTo>
                  <a:lnTo>
                    <a:pt x="229" y="380"/>
                  </a:lnTo>
                  <a:lnTo>
                    <a:pt x="229" y="398"/>
                  </a:lnTo>
                  <a:lnTo>
                    <a:pt x="223" y="398"/>
                  </a:lnTo>
                  <a:lnTo>
                    <a:pt x="217" y="315"/>
                  </a:lnTo>
                  <a:lnTo>
                    <a:pt x="190" y="277"/>
                  </a:lnTo>
                  <a:lnTo>
                    <a:pt x="190" y="267"/>
                  </a:lnTo>
                  <a:lnTo>
                    <a:pt x="196" y="267"/>
                  </a:lnTo>
                  <a:lnTo>
                    <a:pt x="202" y="259"/>
                  </a:lnTo>
                  <a:lnTo>
                    <a:pt x="163" y="217"/>
                  </a:lnTo>
                  <a:lnTo>
                    <a:pt x="163" y="208"/>
                  </a:lnTo>
                  <a:lnTo>
                    <a:pt x="185" y="194"/>
                  </a:lnTo>
                  <a:lnTo>
                    <a:pt x="190" y="190"/>
                  </a:lnTo>
                  <a:lnTo>
                    <a:pt x="131" y="140"/>
                  </a:lnTo>
                  <a:lnTo>
                    <a:pt x="114" y="135"/>
                  </a:lnTo>
                  <a:lnTo>
                    <a:pt x="104" y="125"/>
                  </a:lnTo>
                  <a:lnTo>
                    <a:pt x="83" y="152"/>
                  </a:lnTo>
                  <a:lnTo>
                    <a:pt x="131" y="277"/>
                  </a:lnTo>
                  <a:lnTo>
                    <a:pt x="158" y="298"/>
                  </a:lnTo>
                  <a:lnTo>
                    <a:pt x="152" y="304"/>
                  </a:lnTo>
                  <a:lnTo>
                    <a:pt x="137" y="304"/>
                  </a:lnTo>
                  <a:lnTo>
                    <a:pt x="75" y="163"/>
                  </a:lnTo>
                  <a:lnTo>
                    <a:pt x="75" y="135"/>
                  </a:lnTo>
                  <a:lnTo>
                    <a:pt x="92" y="119"/>
                  </a:lnTo>
                  <a:lnTo>
                    <a:pt x="60" y="75"/>
                  </a:lnTo>
                  <a:lnTo>
                    <a:pt x="48" y="66"/>
                  </a:lnTo>
                  <a:lnTo>
                    <a:pt x="60" y="42"/>
                  </a:lnTo>
                  <a:lnTo>
                    <a:pt x="66" y="37"/>
                  </a:lnTo>
                  <a:lnTo>
                    <a:pt x="0" y="10"/>
                  </a:lnTo>
                  <a:lnTo>
                    <a:pt x="0" y="0"/>
                  </a:lnTo>
                  <a:lnTo>
                    <a:pt x="60" y="16"/>
                  </a:lnTo>
                  <a:lnTo>
                    <a:pt x="69" y="2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1" name="Freeform 220"/>
            <p:cNvSpPr>
              <a:spLocks/>
            </p:cNvSpPr>
            <p:nvPr/>
          </p:nvSpPr>
          <p:spPr bwMode="auto">
            <a:xfrm>
              <a:off x="6705612" y="3753370"/>
              <a:ext cx="136525" cy="198437"/>
            </a:xfrm>
            <a:custGeom>
              <a:avLst/>
              <a:gdLst>
                <a:gd name="T0" fmla="*/ 60 w 86"/>
                <a:gd name="T1" fmla="*/ 50 h 125"/>
                <a:gd name="T2" fmla="*/ 86 w 86"/>
                <a:gd name="T3" fmla="*/ 94 h 125"/>
                <a:gd name="T4" fmla="*/ 86 w 86"/>
                <a:gd name="T5" fmla="*/ 98 h 125"/>
                <a:gd name="T6" fmla="*/ 65 w 86"/>
                <a:gd name="T7" fmla="*/ 103 h 125"/>
                <a:gd name="T8" fmla="*/ 65 w 86"/>
                <a:gd name="T9" fmla="*/ 109 h 125"/>
                <a:gd name="T10" fmla="*/ 81 w 86"/>
                <a:gd name="T11" fmla="*/ 125 h 125"/>
                <a:gd name="T12" fmla="*/ 0 w 86"/>
                <a:gd name="T13" fmla="*/ 32 h 125"/>
                <a:gd name="T14" fmla="*/ 6 w 86"/>
                <a:gd name="T15" fmla="*/ 32 h 125"/>
                <a:gd name="T16" fmla="*/ 10 w 86"/>
                <a:gd name="T17" fmla="*/ 6 h 125"/>
                <a:gd name="T18" fmla="*/ 27 w 86"/>
                <a:gd name="T19" fmla="*/ 56 h 125"/>
                <a:gd name="T20" fmla="*/ 75 w 86"/>
                <a:gd name="T21" fmla="*/ 103 h 125"/>
                <a:gd name="T22" fmla="*/ 81 w 86"/>
                <a:gd name="T23" fmla="*/ 103 h 125"/>
                <a:gd name="T24" fmla="*/ 44 w 86"/>
                <a:gd name="T25" fmla="*/ 0 h 125"/>
                <a:gd name="T26" fmla="*/ 54 w 86"/>
                <a:gd name="T27" fmla="*/ 0 h 125"/>
                <a:gd name="T28" fmla="*/ 60 w 86"/>
                <a:gd name="T29" fmla="*/ 50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6" h="125">
                  <a:moveTo>
                    <a:pt x="60" y="50"/>
                  </a:moveTo>
                  <a:lnTo>
                    <a:pt x="86" y="94"/>
                  </a:lnTo>
                  <a:lnTo>
                    <a:pt x="86" y="98"/>
                  </a:lnTo>
                  <a:lnTo>
                    <a:pt x="65" y="103"/>
                  </a:lnTo>
                  <a:lnTo>
                    <a:pt x="65" y="109"/>
                  </a:lnTo>
                  <a:lnTo>
                    <a:pt x="81" y="125"/>
                  </a:lnTo>
                  <a:lnTo>
                    <a:pt x="0" y="32"/>
                  </a:lnTo>
                  <a:lnTo>
                    <a:pt x="6" y="32"/>
                  </a:lnTo>
                  <a:lnTo>
                    <a:pt x="10" y="6"/>
                  </a:lnTo>
                  <a:lnTo>
                    <a:pt x="27" y="56"/>
                  </a:lnTo>
                  <a:lnTo>
                    <a:pt x="75" y="103"/>
                  </a:lnTo>
                  <a:lnTo>
                    <a:pt x="81" y="103"/>
                  </a:lnTo>
                  <a:lnTo>
                    <a:pt x="44" y="0"/>
                  </a:lnTo>
                  <a:lnTo>
                    <a:pt x="54" y="0"/>
                  </a:lnTo>
                  <a:lnTo>
                    <a:pt x="6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2" name="Freeform 221"/>
            <p:cNvSpPr>
              <a:spLocks/>
            </p:cNvSpPr>
            <p:nvPr/>
          </p:nvSpPr>
          <p:spPr bwMode="auto">
            <a:xfrm>
              <a:off x="6635762" y="3804170"/>
              <a:ext cx="122237" cy="155575"/>
            </a:xfrm>
            <a:custGeom>
              <a:avLst/>
              <a:gdLst>
                <a:gd name="T0" fmla="*/ 21 w 77"/>
                <a:gd name="T1" fmla="*/ 0 h 98"/>
                <a:gd name="T2" fmla="*/ 21 w 77"/>
                <a:gd name="T3" fmla="*/ 24 h 98"/>
                <a:gd name="T4" fmla="*/ 65 w 77"/>
                <a:gd name="T5" fmla="*/ 71 h 98"/>
                <a:gd name="T6" fmla="*/ 77 w 77"/>
                <a:gd name="T7" fmla="*/ 98 h 98"/>
                <a:gd name="T8" fmla="*/ 0 w 77"/>
                <a:gd name="T9" fmla="*/ 12 h 98"/>
                <a:gd name="T10" fmla="*/ 15 w 77"/>
                <a:gd name="T11" fmla="*/ 0 h 98"/>
                <a:gd name="T12" fmla="*/ 21 w 77"/>
                <a:gd name="T13" fmla="*/ 0 h 98"/>
              </a:gdLst>
              <a:ahLst/>
              <a:cxnLst>
                <a:cxn ang="0">
                  <a:pos x="T0" y="T1"/>
                </a:cxn>
                <a:cxn ang="0">
                  <a:pos x="T2" y="T3"/>
                </a:cxn>
                <a:cxn ang="0">
                  <a:pos x="T4" y="T5"/>
                </a:cxn>
                <a:cxn ang="0">
                  <a:pos x="T6" y="T7"/>
                </a:cxn>
                <a:cxn ang="0">
                  <a:pos x="T8" y="T9"/>
                </a:cxn>
                <a:cxn ang="0">
                  <a:pos x="T10" y="T11"/>
                </a:cxn>
                <a:cxn ang="0">
                  <a:pos x="T12" y="T13"/>
                </a:cxn>
              </a:cxnLst>
              <a:rect l="0" t="0" r="r" b="b"/>
              <a:pathLst>
                <a:path w="77" h="98">
                  <a:moveTo>
                    <a:pt x="21" y="0"/>
                  </a:moveTo>
                  <a:lnTo>
                    <a:pt x="21" y="24"/>
                  </a:lnTo>
                  <a:lnTo>
                    <a:pt x="65" y="71"/>
                  </a:lnTo>
                  <a:lnTo>
                    <a:pt x="77" y="98"/>
                  </a:lnTo>
                  <a:lnTo>
                    <a:pt x="0" y="12"/>
                  </a:lnTo>
                  <a:lnTo>
                    <a:pt x="15" y="0"/>
                  </a:lnTo>
                  <a:lnTo>
                    <a:pt x="2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3" name="Freeform 222"/>
            <p:cNvSpPr>
              <a:spLocks/>
            </p:cNvSpPr>
            <p:nvPr/>
          </p:nvSpPr>
          <p:spPr bwMode="auto">
            <a:xfrm>
              <a:off x="7200403" y="3774674"/>
              <a:ext cx="381000" cy="250825"/>
            </a:xfrm>
            <a:custGeom>
              <a:avLst/>
              <a:gdLst>
                <a:gd name="T0" fmla="*/ 240 w 240"/>
                <a:gd name="T1" fmla="*/ 66 h 158"/>
                <a:gd name="T2" fmla="*/ 213 w 240"/>
                <a:gd name="T3" fmla="*/ 127 h 158"/>
                <a:gd name="T4" fmla="*/ 142 w 240"/>
                <a:gd name="T5" fmla="*/ 158 h 158"/>
                <a:gd name="T6" fmla="*/ 82 w 240"/>
                <a:gd name="T7" fmla="*/ 158 h 158"/>
                <a:gd name="T8" fmla="*/ 44 w 240"/>
                <a:gd name="T9" fmla="*/ 148 h 158"/>
                <a:gd name="T10" fmla="*/ 38 w 240"/>
                <a:gd name="T11" fmla="*/ 121 h 158"/>
                <a:gd name="T12" fmla="*/ 38 w 240"/>
                <a:gd name="T13" fmla="*/ 114 h 158"/>
                <a:gd name="T14" fmla="*/ 32 w 240"/>
                <a:gd name="T15" fmla="*/ 110 h 158"/>
                <a:gd name="T16" fmla="*/ 11 w 240"/>
                <a:gd name="T17" fmla="*/ 121 h 158"/>
                <a:gd name="T18" fmla="*/ 0 w 240"/>
                <a:gd name="T19" fmla="*/ 110 h 158"/>
                <a:gd name="T20" fmla="*/ 98 w 240"/>
                <a:gd name="T21" fmla="*/ 18 h 158"/>
                <a:gd name="T22" fmla="*/ 170 w 240"/>
                <a:gd name="T23" fmla="*/ 0 h 158"/>
                <a:gd name="T24" fmla="*/ 222 w 240"/>
                <a:gd name="T25" fmla="*/ 27 h 158"/>
                <a:gd name="T26" fmla="*/ 240 w 240"/>
                <a:gd name="T27" fmla="*/ 66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40" h="158">
                  <a:moveTo>
                    <a:pt x="240" y="66"/>
                  </a:moveTo>
                  <a:lnTo>
                    <a:pt x="213" y="127"/>
                  </a:lnTo>
                  <a:lnTo>
                    <a:pt x="142" y="158"/>
                  </a:lnTo>
                  <a:lnTo>
                    <a:pt x="82" y="158"/>
                  </a:lnTo>
                  <a:lnTo>
                    <a:pt x="44" y="148"/>
                  </a:lnTo>
                  <a:lnTo>
                    <a:pt x="38" y="121"/>
                  </a:lnTo>
                  <a:lnTo>
                    <a:pt x="38" y="114"/>
                  </a:lnTo>
                  <a:lnTo>
                    <a:pt x="32" y="110"/>
                  </a:lnTo>
                  <a:lnTo>
                    <a:pt x="11" y="121"/>
                  </a:lnTo>
                  <a:lnTo>
                    <a:pt x="0" y="110"/>
                  </a:lnTo>
                  <a:lnTo>
                    <a:pt x="98" y="18"/>
                  </a:lnTo>
                  <a:lnTo>
                    <a:pt x="170" y="0"/>
                  </a:lnTo>
                  <a:lnTo>
                    <a:pt x="222" y="27"/>
                  </a:lnTo>
                  <a:lnTo>
                    <a:pt x="240" y="6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4" name="Freeform 223"/>
            <p:cNvSpPr>
              <a:spLocks/>
            </p:cNvSpPr>
            <p:nvPr/>
          </p:nvSpPr>
          <p:spPr bwMode="auto">
            <a:xfrm>
              <a:off x="8695828" y="3803249"/>
              <a:ext cx="26987" cy="76200"/>
            </a:xfrm>
            <a:custGeom>
              <a:avLst/>
              <a:gdLst>
                <a:gd name="T0" fmla="*/ 0 w 17"/>
                <a:gd name="T1" fmla="*/ 32 h 48"/>
                <a:gd name="T2" fmla="*/ 17 w 17"/>
                <a:gd name="T3" fmla="*/ 0 h 48"/>
                <a:gd name="T4" fmla="*/ 11 w 17"/>
                <a:gd name="T5" fmla="*/ 48 h 48"/>
                <a:gd name="T6" fmla="*/ 0 w 17"/>
                <a:gd name="T7" fmla="*/ 32 h 48"/>
              </a:gdLst>
              <a:ahLst/>
              <a:cxnLst>
                <a:cxn ang="0">
                  <a:pos x="T0" y="T1"/>
                </a:cxn>
                <a:cxn ang="0">
                  <a:pos x="T2" y="T3"/>
                </a:cxn>
                <a:cxn ang="0">
                  <a:pos x="T4" y="T5"/>
                </a:cxn>
                <a:cxn ang="0">
                  <a:pos x="T6" y="T7"/>
                </a:cxn>
              </a:cxnLst>
              <a:rect l="0" t="0" r="r" b="b"/>
              <a:pathLst>
                <a:path w="17" h="48">
                  <a:moveTo>
                    <a:pt x="0" y="32"/>
                  </a:moveTo>
                  <a:lnTo>
                    <a:pt x="17" y="0"/>
                  </a:lnTo>
                  <a:lnTo>
                    <a:pt x="11" y="48"/>
                  </a:lnTo>
                  <a:lnTo>
                    <a:pt x="0"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5" name="Freeform 224"/>
            <p:cNvSpPr>
              <a:spLocks/>
            </p:cNvSpPr>
            <p:nvPr/>
          </p:nvSpPr>
          <p:spPr bwMode="auto">
            <a:xfrm>
              <a:off x="7349628" y="3817537"/>
              <a:ext cx="127000" cy="55562"/>
            </a:xfrm>
            <a:custGeom>
              <a:avLst/>
              <a:gdLst>
                <a:gd name="T0" fmla="*/ 25 w 80"/>
                <a:gd name="T1" fmla="*/ 18 h 35"/>
                <a:gd name="T2" fmla="*/ 9 w 80"/>
                <a:gd name="T3" fmla="*/ 35 h 35"/>
                <a:gd name="T4" fmla="*/ 4 w 80"/>
                <a:gd name="T5" fmla="*/ 27 h 35"/>
                <a:gd name="T6" fmla="*/ 0 w 80"/>
                <a:gd name="T7" fmla="*/ 27 h 35"/>
                <a:gd name="T8" fmla="*/ 32 w 80"/>
                <a:gd name="T9" fmla="*/ 6 h 35"/>
                <a:gd name="T10" fmla="*/ 53 w 80"/>
                <a:gd name="T11" fmla="*/ 0 h 35"/>
                <a:gd name="T12" fmla="*/ 80 w 80"/>
                <a:gd name="T13" fmla="*/ 12 h 35"/>
                <a:gd name="T14" fmla="*/ 25 w 80"/>
                <a:gd name="T15" fmla="*/ 18 h 3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0" h="35">
                  <a:moveTo>
                    <a:pt x="25" y="18"/>
                  </a:moveTo>
                  <a:lnTo>
                    <a:pt x="9" y="35"/>
                  </a:lnTo>
                  <a:lnTo>
                    <a:pt x="4" y="27"/>
                  </a:lnTo>
                  <a:lnTo>
                    <a:pt x="0" y="27"/>
                  </a:lnTo>
                  <a:lnTo>
                    <a:pt x="32" y="6"/>
                  </a:lnTo>
                  <a:lnTo>
                    <a:pt x="53" y="0"/>
                  </a:lnTo>
                  <a:lnTo>
                    <a:pt x="80" y="12"/>
                  </a:lnTo>
                  <a:lnTo>
                    <a:pt x="25" y="18"/>
                  </a:lnTo>
                  <a:close/>
                </a:path>
              </a:pathLst>
            </a:cu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6" name="Freeform 225"/>
            <p:cNvSpPr>
              <a:spLocks/>
            </p:cNvSpPr>
            <p:nvPr/>
          </p:nvSpPr>
          <p:spPr bwMode="auto">
            <a:xfrm>
              <a:off x="7373441" y="3879449"/>
              <a:ext cx="36512" cy="50800"/>
            </a:xfrm>
            <a:custGeom>
              <a:avLst/>
              <a:gdLst>
                <a:gd name="T0" fmla="*/ 6 w 23"/>
                <a:gd name="T1" fmla="*/ 32 h 32"/>
                <a:gd name="T2" fmla="*/ 0 w 23"/>
                <a:gd name="T3" fmla="*/ 27 h 32"/>
                <a:gd name="T4" fmla="*/ 0 w 23"/>
                <a:gd name="T5" fmla="*/ 5 h 32"/>
                <a:gd name="T6" fmla="*/ 23 w 23"/>
                <a:gd name="T7" fmla="*/ 0 h 32"/>
                <a:gd name="T8" fmla="*/ 23 w 23"/>
                <a:gd name="T9" fmla="*/ 23 h 32"/>
                <a:gd name="T10" fmla="*/ 6 w 23"/>
                <a:gd name="T11" fmla="*/ 32 h 32"/>
              </a:gdLst>
              <a:ahLst/>
              <a:cxnLst>
                <a:cxn ang="0">
                  <a:pos x="T0" y="T1"/>
                </a:cxn>
                <a:cxn ang="0">
                  <a:pos x="T2" y="T3"/>
                </a:cxn>
                <a:cxn ang="0">
                  <a:pos x="T4" y="T5"/>
                </a:cxn>
                <a:cxn ang="0">
                  <a:pos x="T6" y="T7"/>
                </a:cxn>
                <a:cxn ang="0">
                  <a:pos x="T8" y="T9"/>
                </a:cxn>
                <a:cxn ang="0">
                  <a:pos x="T10" y="T11"/>
                </a:cxn>
              </a:cxnLst>
              <a:rect l="0" t="0" r="r" b="b"/>
              <a:pathLst>
                <a:path w="23" h="32">
                  <a:moveTo>
                    <a:pt x="6" y="32"/>
                  </a:moveTo>
                  <a:lnTo>
                    <a:pt x="0" y="27"/>
                  </a:lnTo>
                  <a:lnTo>
                    <a:pt x="0" y="5"/>
                  </a:lnTo>
                  <a:lnTo>
                    <a:pt x="23" y="0"/>
                  </a:lnTo>
                  <a:lnTo>
                    <a:pt x="23" y="23"/>
                  </a:lnTo>
                  <a:lnTo>
                    <a:pt x="6" y="3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7" name="Freeform 226"/>
            <p:cNvSpPr>
              <a:spLocks/>
            </p:cNvSpPr>
            <p:nvPr/>
          </p:nvSpPr>
          <p:spPr bwMode="auto">
            <a:xfrm>
              <a:off x="6523050" y="3916883"/>
              <a:ext cx="277812" cy="138112"/>
            </a:xfrm>
            <a:custGeom>
              <a:avLst/>
              <a:gdLst>
                <a:gd name="T0" fmla="*/ 136 w 175"/>
                <a:gd name="T1" fmla="*/ 56 h 87"/>
                <a:gd name="T2" fmla="*/ 175 w 175"/>
                <a:gd name="T3" fmla="*/ 87 h 87"/>
                <a:gd name="T4" fmla="*/ 77 w 175"/>
                <a:gd name="T5" fmla="*/ 22 h 87"/>
                <a:gd name="T6" fmla="*/ 0 w 175"/>
                <a:gd name="T7" fmla="*/ 6 h 87"/>
                <a:gd name="T8" fmla="*/ 56 w 175"/>
                <a:gd name="T9" fmla="*/ 12 h 87"/>
                <a:gd name="T10" fmla="*/ 48 w 175"/>
                <a:gd name="T11" fmla="*/ 0 h 87"/>
                <a:gd name="T12" fmla="*/ 136 w 175"/>
                <a:gd name="T13" fmla="*/ 39 h 87"/>
                <a:gd name="T14" fmla="*/ 136 w 175"/>
                <a:gd name="T15" fmla="*/ 56 h 8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5" h="87">
                  <a:moveTo>
                    <a:pt x="136" y="56"/>
                  </a:moveTo>
                  <a:lnTo>
                    <a:pt x="175" y="87"/>
                  </a:lnTo>
                  <a:lnTo>
                    <a:pt x="77" y="22"/>
                  </a:lnTo>
                  <a:lnTo>
                    <a:pt x="0" y="6"/>
                  </a:lnTo>
                  <a:lnTo>
                    <a:pt x="56" y="12"/>
                  </a:lnTo>
                  <a:lnTo>
                    <a:pt x="48" y="0"/>
                  </a:lnTo>
                  <a:lnTo>
                    <a:pt x="136" y="39"/>
                  </a:lnTo>
                  <a:lnTo>
                    <a:pt x="136" y="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8" name="Freeform 227"/>
            <p:cNvSpPr>
              <a:spLocks/>
            </p:cNvSpPr>
            <p:nvPr/>
          </p:nvSpPr>
          <p:spPr bwMode="auto">
            <a:xfrm>
              <a:off x="6922591" y="3949299"/>
              <a:ext cx="219075" cy="17462"/>
            </a:xfrm>
            <a:custGeom>
              <a:avLst/>
              <a:gdLst>
                <a:gd name="T0" fmla="*/ 0 w 138"/>
                <a:gd name="T1" fmla="*/ 4 h 11"/>
                <a:gd name="T2" fmla="*/ 44 w 138"/>
                <a:gd name="T3" fmla="*/ 0 h 11"/>
                <a:gd name="T4" fmla="*/ 138 w 138"/>
                <a:gd name="T5" fmla="*/ 11 h 11"/>
                <a:gd name="T6" fmla="*/ 0 w 138"/>
                <a:gd name="T7" fmla="*/ 4 h 11"/>
              </a:gdLst>
              <a:ahLst/>
              <a:cxnLst>
                <a:cxn ang="0">
                  <a:pos x="T0" y="T1"/>
                </a:cxn>
                <a:cxn ang="0">
                  <a:pos x="T2" y="T3"/>
                </a:cxn>
                <a:cxn ang="0">
                  <a:pos x="T4" y="T5"/>
                </a:cxn>
                <a:cxn ang="0">
                  <a:pos x="T6" y="T7"/>
                </a:cxn>
              </a:cxnLst>
              <a:rect l="0" t="0" r="r" b="b"/>
              <a:pathLst>
                <a:path w="138" h="11">
                  <a:moveTo>
                    <a:pt x="0" y="4"/>
                  </a:moveTo>
                  <a:lnTo>
                    <a:pt x="44" y="0"/>
                  </a:lnTo>
                  <a:lnTo>
                    <a:pt x="138" y="11"/>
                  </a:lnTo>
                  <a:lnTo>
                    <a:pt x="0"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9" name="Freeform 228"/>
            <p:cNvSpPr>
              <a:spLocks/>
            </p:cNvSpPr>
            <p:nvPr/>
          </p:nvSpPr>
          <p:spPr bwMode="auto">
            <a:xfrm>
              <a:off x="6855916" y="4001687"/>
              <a:ext cx="179387" cy="50800"/>
            </a:xfrm>
            <a:custGeom>
              <a:avLst/>
              <a:gdLst>
                <a:gd name="T0" fmla="*/ 98 w 113"/>
                <a:gd name="T1" fmla="*/ 32 h 32"/>
                <a:gd name="T2" fmla="*/ 113 w 113"/>
                <a:gd name="T3" fmla="*/ 32 h 32"/>
                <a:gd name="T4" fmla="*/ 10 w 113"/>
                <a:gd name="T5" fmla="*/ 0 h 32"/>
                <a:gd name="T6" fmla="*/ 0 w 113"/>
                <a:gd name="T7" fmla="*/ 0 h 32"/>
                <a:gd name="T8" fmla="*/ 86 w 113"/>
                <a:gd name="T9" fmla="*/ 23 h 32"/>
                <a:gd name="T10" fmla="*/ 98 w 113"/>
                <a:gd name="T11" fmla="*/ 32 h 32"/>
              </a:gdLst>
              <a:ahLst/>
              <a:cxnLst>
                <a:cxn ang="0">
                  <a:pos x="T0" y="T1"/>
                </a:cxn>
                <a:cxn ang="0">
                  <a:pos x="T2" y="T3"/>
                </a:cxn>
                <a:cxn ang="0">
                  <a:pos x="T4" y="T5"/>
                </a:cxn>
                <a:cxn ang="0">
                  <a:pos x="T6" y="T7"/>
                </a:cxn>
                <a:cxn ang="0">
                  <a:pos x="T8" y="T9"/>
                </a:cxn>
                <a:cxn ang="0">
                  <a:pos x="T10" y="T11"/>
                </a:cxn>
              </a:cxnLst>
              <a:rect l="0" t="0" r="r" b="b"/>
              <a:pathLst>
                <a:path w="113" h="32">
                  <a:moveTo>
                    <a:pt x="98" y="32"/>
                  </a:moveTo>
                  <a:lnTo>
                    <a:pt x="113" y="32"/>
                  </a:lnTo>
                  <a:lnTo>
                    <a:pt x="10" y="0"/>
                  </a:lnTo>
                  <a:lnTo>
                    <a:pt x="0" y="0"/>
                  </a:lnTo>
                  <a:lnTo>
                    <a:pt x="86" y="23"/>
                  </a:lnTo>
                  <a:lnTo>
                    <a:pt x="98"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0" name="Freeform 229"/>
            <p:cNvSpPr>
              <a:spLocks/>
            </p:cNvSpPr>
            <p:nvPr/>
          </p:nvSpPr>
          <p:spPr bwMode="auto">
            <a:xfrm>
              <a:off x="6570166" y="4071537"/>
              <a:ext cx="112712" cy="0"/>
            </a:xfrm>
            <a:custGeom>
              <a:avLst/>
              <a:gdLst>
                <a:gd name="T0" fmla="*/ 0 w 71"/>
                <a:gd name="T1" fmla="*/ 71 w 71"/>
                <a:gd name="T2" fmla="*/ 0 w 71"/>
              </a:gdLst>
              <a:ahLst/>
              <a:cxnLst>
                <a:cxn ang="0">
                  <a:pos x="T0" y="0"/>
                </a:cxn>
                <a:cxn ang="0">
                  <a:pos x="T1" y="0"/>
                </a:cxn>
                <a:cxn ang="0">
                  <a:pos x="T2" y="0"/>
                </a:cxn>
              </a:cxnLst>
              <a:rect l="0" t="0" r="r" b="b"/>
              <a:pathLst>
                <a:path w="71">
                  <a:moveTo>
                    <a:pt x="0" y="0"/>
                  </a:moveTo>
                  <a:lnTo>
                    <a:pt x="71" y="0"/>
                  </a:lnTo>
                  <a:lnTo>
                    <a:pt x="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1" name="Freeform 230"/>
            <p:cNvSpPr>
              <a:spLocks/>
            </p:cNvSpPr>
            <p:nvPr/>
          </p:nvSpPr>
          <p:spPr bwMode="auto">
            <a:xfrm>
              <a:off x="7167066" y="4131862"/>
              <a:ext cx="258762" cy="109537"/>
            </a:xfrm>
            <a:custGeom>
              <a:avLst/>
              <a:gdLst>
                <a:gd name="T0" fmla="*/ 59 w 163"/>
                <a:gd name="T1" fmla="*/ 10 h 69"/>
                <a:gd name="T2" fmla="*/ 74 w 163"/>
                <a:gd name="T3" fmla="*/ 10 h 69"/>
                <a:gd name="T4" fmla="*/ 119 w 163"/>
                <a:gd name="T5" fmla="*/ 27 h 69"/>
                <a:gd name="T6" fmla="*/ 59 w 163"/>
                <a:gd name="T7" fmla="*/ 31 h 69"/>
                <a:gd name="T8" fmla="*/ 44 w 163"/>
                <a:gd name="T9" fmla="*/ 31 h 69"/>
                <a:gd name="T10" fmla="*/ 36 w 163"/>
                <a:gd name="T11" fmla="*/ 37 h 69"/>
                <a:gd name="T12" fmla="*/ 65 w 163"/>
                <a:gd name="T13" fmla="*/ 54 h 69"/>
                <a:gd name="T14" fmla="*/ 157 w 163"/>
                <a:gd name="T15" fmla="*/ 54 h 69"/>
                <a:gd name="T16" fmla="*/ 163 w 163"/>
                <a:gd name="T17" fmla="*/ 60 h 69"/>
                <a:gd name="T18" fmla="*/ 49 w 163"/>
                <a:gd name="T19" fmla="*/ 69 h 69"/>
                <a:gd name="T20" fmla="*/ 44 w 163"/>
                <a:gd name="T21" fmla="*/ 65 h 69"/>
                <a:gd name="T22" fmla="*/ 32 w 163"/>
                <a:gd name="T23" fmla="*/ 65 h 69"/>
                <a:gd name="T24" fmla="*/ 49 w 163"/>
                <a:gd name="T25" fmla="*/ 54 h 69"/>
                <a:gd name="T26" fmla="*/ 5 w 163"/>
                <a:gd name="T27" fmla="*/ 37 h 69"/>
                <a:gd name="T28" fmla="*/ 0 w 163"/>
                <a:gd name="T29" fmla="*/ 37 h 69"/>
                <a:gd name="T30" fmla="*/ 0 w 163"/>
                <a:gd name="T31" fmla="*/ 27 h 69"/>
                <a:gd name="T32" fmla="*/ 36 w 163"/>
                <a:gd name="T33" fmla="*/ 27 h 69"/>
                <a:gd name="T34" fmla="*/ 44 w 163"/>
                <a:gd name="T35" fmla="*/ 21 h 69"/>
                <a:gd name="T36" fmla="*/ 15 w 163"/>
                <a:gd name="T37" fmla="*/ 0 h 69"/>
                <a:gd name="T38" fmla="*/ 59 w 163"/>
                <a:gd name="T39" fmla="*/ 4 h 69"/>
                <a:gd name="T40" fmla="*/ 59 w 163"/>
                <a:gd name="T41" fmla="*/ 1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3" h="69">
                  <a:moveTo>
                    <a:pt x="59" y="10"/>
                  </a:moveTo>
                  <a:lnTo>
                    <a:pt x="74" y="10"/>
                  </a:lnTo>
                  <a:lnTo>
                    <a:pt x="119" y="27"/>
                  </a:lnTo>
                  <a:lnTo>
                    <a:pt x="59" y="31"/>
                  </a:lnTo>
                  <a:lnTo>
                    <a:pt x="44" y="31"/>
                  </a:lnTo>
                  <a:lnTo>
                    <a:pt x="36" y="37"/>
                  </a:lnTo>
                  <a:lnTo>
                    <a:pt x="65" y="54"/>
                  </a:lnTo>
                  <a:lnTo>
                    <a:pt x="157" y="54"/>
                  </a:lnTo>
                  <a:lnTo>
                    <a:pt x="163" y="60"/>
                  </a:lnTo>
                  <a:lnTo>
                    <a:pt x="49" y="69"/>
                  </a:lnTo>
                  <a:lnTo>
                    <a:pt x="44" y="65"/>
                  </a:lnTo>
                  <a:lnTo>
                    <a:pt x="32" y="65"/>
                  </a:lnTo>
                  <a:lnTo>
                    <a:pt x="49" y="54"/>
                  </a:lnTo>
                  <a:lnTo>
                    <a:pt x="5" y="37"/>
                  </a:lnTo>
                  <a:lnTo>
                    <a:pt x="0" y="37"/>
                  </a:lnTo>
                  <a:lnTo>
                    <a:pt x="0" y="27"/>
                  </a:lnTo>
                  <a:lnTo>
                    <a:pt x="36" y="27"/>
                  </a:lnTo>
                  <a:lnTo>
                    <a:pt x="44" y="21"/>
                  </a:lnTo>
                  <a:lnTo>
                    <a:pt x="15" y="0"/>
                  </a:lnTo>
                  <a:lnTo>
                    <a:pt x="59" y="4"/>
                  </a:lnTo>
                  <a:lnTo>
                    <a:pt x="5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2" name="Freeform 231"/>
            <p:cNvSpPr>
              <a:spLocks/>
            </p:cNvSpPr>
            <p:nvPr/>
          </p:nvSpPr>
          <p:spPr bwMode="auto">
            <a:xfrm>
              <a:off x="7124203" y="4250924"/>
              <a:ext cx="265112" cy="139700"/>
            </a:xfrm>
            <a:custGeom>
              <a:avLst/>
              <a:gdLst>
                <a:gd name="T0" fmla="*/ 167 w 167"/>
                <a:gd name="T1" fmla="*/ 44 h 88"/>
                <a:gd name="T2" fmla="*/ 98 w 167"/>
                <a:gd name="T3" fmla="*/ 44 h 88"/>
                <a:gd name="T4" fmla="*/ 63 w 167"/>
                <a:gd name="T5" fmla="*/ 33 h 88"/>
                <a:gd name="T6" fmla="*/ 53 w 167"/>
                <a:gd name="T7" fmla="*/ 44 h 88"/>
                <a:gd name="T8" fmla="*/ 92 w 167"/>
                <a:gd name="T9" fmla="*/ 77 h 88"/>
                <a:gd name="T10" fmla="*/ 101 w 167"/>
                <a:gd name="T11" fmla="*/ 77 h 88"/>
                <a:gd name="T12" fmla="*/ 101 w 167"/>
                <a:gd name="T13" fmla="*/ 88 h 88"/>
                <a:gd name="T14" fmla="*/ 0 w 167"/>
                <a:gd name="T15" fmla="*/ 33 h 88"/>
                <a:gd name="T16" fmla="*/ 0 w 167"/>
                <a:gd name="T17" fmla="*/ 27 h 88"/>
                <a:gd name="T18" fmla="*/ 11 w 167"/>
                <a:gd name="T19" fmla="*/ 17 h 88"/>
                <a:gd name="T20" fmla="*/ 11 w 167"/>
                <a:gd name="T21" fmla="*/ 0 h 88"/>
                <a:gd name="T22" fmla="*/ 80 w 167"/>
                <a:gd name="T23" fmla="*/ 33 h 88"/>
                <a:gd name="T24" fmla="*/ 167 w 167"/>
                <a:gd name="T25" fmla="*/ 44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88">
                  <a:moveTo>
                    <a:pt x="167" y="44"/>
                  </a:moveTo>
                  <a:lnTo>
                    <a:pt x="98" y="44"/>
                  </a:lnTo>
                  <a:lnTo>
                    <a:pt x="63" y="33"/>
                  </a:lnTo>
                  <a:lnTo>
                    <a:pt x="53" y="44"/>
                  </a:lnTo>
                  <a:lnTo>
                    <a:pt x="92" y="77"/>
                  </a:lnTo>
                  <a:lnTo>
                    <a:pt x="101" y="77"/>
                  </a:lnTo>
                  <a:lnTo>
                    <a:pt x="101" y="88"/>
                  </a:lnTo>
                  <a:lnTo>
                    <a:pt x="0" y="33"/>
                  </a:lnTo>
                  <a:lnTo>
                    <a:pt x="0" y="27"/>
                  </a:lnTo>
                  <a:lnTo>
                    <a:pt x="11" y="17"/>
                  </a:lnTo>
                  <a:lnTo>
                    <a:pt x="11" y="0"/>
                  </a:lnTo>
                  <a:lnTo>
                    <a:pt x="80" y="33"/>
                  </a:lnTo>
                  <a:lnTo>
                    <a:pt x="167"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3" name="Freeform 232"/>
            <p:cNvSpPr>
              <a:spLocks/>
            </p:cNvSpPr>
            <p:nvPr/>
          </p:nvSpPr>
          <p:spPr bwMode="auto">
            <a:xfrm>
              <a:off x="11183441" y="4579537"/>
              <a:ext cx="1127125" cy="1079500"/>
            </a:xfrm>
            <a:custGeom>
              <a:avLst/>
              <a:gdLst>
                <a:gd name="T0" fmla="*/ 334 w 710"/>
                <a:gd name="T1" fmla="*/ 71 h 680"/>
                <a:gd name="T2" fmla="*/ 464 w 710"/>
                <a:gd name="T3" fmla="*/ 102 h 680"/>
                <a:gd name="T4" fmla="*/ 601 w 710"/>
                <a:gd name="T5" fmla="*/ 179 h 680"/>
                <a:gd name="T6" fmla="*/ 675 w 710"/>
                <a:gd name="T7" fmla="*/ 273 h 680"/>
                <a:gd name="T8" fmla="*/ 710 w 710"/>
                <a:gd name="T9" fmla="*/ 348 h 680"/>
                <a:gd name="T10" fmla="*/ 704 w 710"/>
                <a:gd name="T11" fmla="*/ 472 h 680"/>
                <a:gd name="T12" fmla="*/ 660 w 710"/>
                <a:gd name="T13" fmla="*/ 561 h 680"/>
                <a:gd name="T14" fmla="*/ 562 w 710"/>
                <a:gd name="T15" fmla="*/ 641 h 680"/>
                <a:gd name="T16" fmla="*/ 388 w 710"/>
                <a:gd name="T17" fmla="*/ 680 h 680"/>
                <a:gd name="T18" fmla="*/ 230 w 710"/>
                <a:gd name="T19" fmla="*/ 649 h 680"/>
                <a:gd name="T20" fmla="*/ 148 w 710"/>
                <a:gd name="T21" fmla="*/ 611 h 680"/>
                <a:gd name="T22" fmla="*/ 61 w 710"/>
                <a:gd name="T23" fmla="*/ 528 h 680"/>
                <a:gd name="T24" fmla="*/ 83 w 710"/>
                <a:gd name="T25" fmla="*/ 528 h 680"/>
                <a:gd name="T26" fmla="*/ 171 w 710"/>
                <a:gd name="T27" fmla="*/ 588 h 680"/>
                <a:gd name="T28" fmla="*/ 334 w 710"/>
                <a:gd name="T29" fmla="*/ 626 h 680"/>
                <a:gd name="T30" fmla="*/ 355 w 710"/>
                <a:gd name="T31" fmla="*/ 626 h 680"/>
                <a:gd name="T32" fmla="*/ 497 w 710"/>
                <a:gd name="T33" fmla="*/ 614 h 680"/>
                <a:gd name="T34" fmla="*/ 562 w 710"/>
                <a:gd name="T35" fmla="*/ 582 h 680"/>
                <a:gd name="T36" fmla="*/ 627 w 710"/>
                <a:gd name="T37" fmla="*/ 501 h 680"/>
                <a:gd name="T38" fmla="*/ 633 w 710"/>
                <a:gd name="T39" fmla="*/ 365 h 680"/>
                <a:gd name="T40" fmla="*/ 612 w 710"/>
                <a:gd name="T41" fmla="*/ 317 h 680"/>
                <a:gd name="T42" fmla="*/ 518 w 710"/>
                <a:gd name="T43" fmla="*/ 240 h 680"/>
                <a:gd name="T44" fmla="*/ 361 w 710"/>
                <a:gd name="T45" fmla="*/ 202 h 680"/>
                <a:gd name="T46" fmla="*/ 246 w 710"/>
                <a:gd name="T47" fmla="*/ 196 h 680"/>
                <a:gd name="T48" fmla="*/ 219 w 710"/>
                <a:gd name="T49" fmla="*/ 206 h 680"/>
                <a:gd name="T50" fmla="*/ 154 w 710"/>
                <a:gd name="T51" fmla="*/ 206 h 680"/>
                <a:gd name="T52" fmla="*/ 13 w 710"/>
                <a:gd name="T53" fmla="*/ 257 h 680"/>
                <a:gd name="T54" fmla="*/ 17 w 710"/>
                <a:gd name="T55" fmla="*/ 250 h 680"/>
                <a:gd name="T56" fmla="*/ 0 w 710"/>
                <a:gd name="T57" fmla="*/ 223 h 680"/>
                <a:gd name="T58" fmla="*/ 0 w 710"/>
                <a:gd name="T59" fmla="*/ 119 h 680"/>
                <a:gd name="T60" fmla="*/ 17 w 710"/>
                <a:gd name="T61" fmla="*/ 110 h 680"/>
                <a:gd name="T62" fmla="*/ 8 w 710"/>
                <a:gd name="T63" fmla="*/ 0 h 680"/>
                <a:gd name="T64" fmla="*/ 111 w 710"/>
                <a:gd name="T65" fmla="*/ 27 h 680"/>
                <a:gd name="T66" fmla="*/ 334 w 710"/>
                <a:gd name="T67" fmla="*/ 71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0" h="680">
                  <a:moveTo>
                    <a:pt x="334" y="71"/>
                  </a:moveTo>
                  <a:lnTo>
                    <a:pt x="464" y="102"/>
                  </a:lnTo>
                  <a:lnTo>
                    <a:pt x="601" y="179"/>
                  </a:lnTo>
                  <a:lnTo>
                    <a:pt x="675" y="273"/>
                  </a:lnTo>
                  <a:lnTo>
                    <a:pt x="710" y="348"/>
                  </a:lnTo>
                  <a:lnTo>
                    <a:pt x="704" y="472"/>
                  </a:lnTo>
                  <a:lnTo>
                    <a:pt x="660" y="561"/>
                  </a:lnTo>
                  <a:lnTo>
                    <a:pt x="562" y="641"/>
                  </a:lnTo>
                  <a:lnTo>
                    <a:pt x="388" y="680"/>
                  </a:lnTo>
                  <a:lnTo>
                    <a:pt x="230" y="649"/>
                  </a:lnTo>
                  <a:lnTo>
                    <a:pt x="148" y="611"/>
                  </a:lnTo>
                  <a:lnTo>
                    <a:pt x="61" y="528"/>
                  </a:lnTo>
                  <a:lnTo>
                    <a:pt x="83" y="528"/>
                  </a:lnTo>
                  <a:lnTo>
                    <a:pt x="171" y="588"/>
                  </a:lnTo>
                  <a:lnTo>
                    <a:pt x="334" y="626"/>
                  </a:lnTo>
                  <a:lnTo>
                    <a:pt x="355" y="626"/>
                  </a:lnTo>
                  <a:lnTo>
                    <a:pt x="497" y="614"/>
                  </a:lnTo>
                  <a:lnTo>
                    <a:pt x="562" y="582"/>
                  </a:lnTo>
                  <a:lnTo>
                    <a:pt x="627" y="501"/>
                  </a:lnTo>
                  <a:lnTo>
                    <a:pt x="633" y="365"/>
                  </a:lnTo>
                  <a:lnTo>
                    <a:pt x="612" y="317"/>
                  </a:lnTo>
                  <a:lnTo>
                    <a:pt x="518" y="240"/>
                  </a:lnTo>
                  <a:lnTo>
                    <a:pt x="361" y="202"/>
                  </a:lnTo>
                  <a:lnTo>
                    <a:pt x="246" y="196"/>
                  </a:lnTo>
                  <a:lnTo>
                    <a:pt x="219" y="206"/>
                  </a:lnTo>
                  <a:lnTo>
                    <a:pt x="154" y="206"/>
                  </a:lnTo>
                  <a:lnTo>
                    <a:pt x="13" y="257"/>
                  </a:lnTo>
                  <a:lnTo>
                    <a:pt x="17" y="250"/>
                  </a:lnTo>
                  <a:lnTo>
                    <a:pt x="0" y="223"/>
                  </a:lnTo>
                  <a:lnTo>
                    <a:pt x="0" y="119"/>
                  </a:lnTo>
                  <a:lnTo>
                    <a:pt x="17" y="110"/>
                  </a:lnTo>
                  <a:lnTo>
                    <a:pt x="8" y="0"/>
                  </a:lnTo>
                  <a:lnTo>
                    <a:pt x="111" y="27"/>
                  </a:lnTo>
                  <a:lnTo>
                    <a:pt x="334" y="71"/>
                  </a:lnTo>
                  <a:close/>
                </a:path>
              </a:pathLst>
            </a:custGeom>
            <a:solidFill>
              <a:srgbClr val="AB7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4" name="Freeform 233"/>
            <p:cNvSpPr>
              <a:spLocks/>
            </p:cNvSpPr>
            <p:nvPr/>
          </p:nvSpPr>
          <p:spPr bwMode="auto">
            <a:xfrm>
              <a:off x="11210428" y="4616049"/>
              <a:ext cx="1073150" cy="1014412"/>
            </a:xfrm>
            <a:custGeom>
              <a:avLst/>
              <a:gdLst>
                <a:gd name="T0" fmla="*/ 371 w 676"/>
                <a:gd name="T1" fmla="*/ 639 h 639"/>
                <a:gd name="T2" fmla="*/ 217 w 676"/>
                <a:gd name="T3" fmla="*/ 609 h 639"/>
                <a:gd name="T4" fmla="*/ 192 w 676"/>
                <a:gd name="T5" fmla="*/ 595 h 639"/>
                <a:gd name="T6" fmla="*/ 185 w 676"/>
                <a:gd name="T7" fmla="*/ 590 h 639"/>
                <a:gd name="T8" fmla="*/ 315 w 676"/>
                <a:gd name="T9" fmla="*/ 620 h 639"/>
                <a:gd name="T10" fmla="*/ 340 w 676"/>
                <a:gd name="T11" fmla="*/ 620 h 639"/>
                <a:gd name="T12" fmla="*/ 486 w 676"/>
                <a:gd name="T13" fmla="*/ 609 h 639"/>
                <a:gd name="T14" fmla="*/ 557 w 676"/>
                <a:gd name="T15" fmla="*/ 574 h 639"/>
                <a:gd name="T16" fmla="*/ 628 w 676"/>
                <a:gd name="T17" fmla="*/ 484 h 639"/>
                <a:gd name="T18" fmla="*/ 633 w 676"/>
                <a:gd name="T19" fmla="*/ 338 h 639"/>
                <a:gd name="T20" fmla="*/ 608 w 676"/>
                <a:gd name="T21" fmla="*/ 282 h 639"/>
                <a:gd name="T22" fmla="*/ 511 w 676"/>
                <a:gd name="T23" fmla="*/ 202 h 639"/>
                <a:gd name="T24" fmla="*/ 346 w 676"/>
                <a:gd name="T25" fmla="*/ 161 h 639"/>
                <a:gd name="T26" fmla="*/ 227 w 676"/>
                <a:gd name="T27" fmla="*/ 156 h 639"/>
                <a:gd name="T28" fmla="*/ 198 w 676"/>
                <a:gd name="T29" fmla="*/ 165 h 639"/>
                <a:gd name="T30" fmla="*/ 133 w 676"/>
                <a:gd name="T31" fmla="*/ 165 h 639"/>
                <a:gd name="T32" fmla="*/ 10 w 676"/>
                <a:gd name="T33" fmla="*/ 209 h 639"/>
                <a:gd name="T34" fmla="*/ 0 w 676"/>
                <a:gd name="T35" fmla="*/ 196 h 639"/>
                <a:gd name="T36" fmla="*/ 0 w 676"/>
                <a:gd name="T37" fmla="*/ 106 h 639"/>
                <a:gd name="T38" fmla="*/ 20 w 676"/>
                <a:gd name="T39" fmla="*/ 94 h 639"/>
                <a:gd name="T40" fmla="*/ 10 w 676"/>
                <a:gd name="T41" fmla="*/ 0 h 639"/>
                <a:gd name="T42" fmla="*/ 91 w 676"/>
                <a:gd name="T43" fmla="*/ 21 h 639"/>
                <a:gd name="T44" fmla="*/ 313 w 676"/>
                <a:gd name="T45" fmla="*/ 66 h 639"/>
                <a:gd name="T46" fmla="*/ 442 w 676"/>
                <a:gd name="T47" fmla="*/ 96 h 639"/>
                <a:gd name="T48" fmla="*/ 572 w 676"/>
                <a:gd name="T49" fmla="*/ 169 h 639"/>
                <a:gd name="T50" fmla="*/ 645 w 676"/>
                <a:gd name="T51" fmla="*/ 257 h 639"/>
                <a:gd name="T52" fmla="*/ 676 w 676"/>
                <a:gd name="T53" fmla="*/ 328 h 639"/>
                <a:gd name="T54" fmla="*/ 670 w 676"/>
                <a:gd name="T55" fmla="*/ 446 h 639"/>
                <a:gd name="T56" fmla="*/ 630 w 676"/>
                <a:gd name="T57" fmla="*/ 528 h 639"/>
                <a:gd name="T58" fmla="*/ 538 w 676"/>
                <a:gd name="T59" fmla="*/ 603 h 639"/>
                <a:gd name="T60" fmla="*/ 371 w 676"/>
                <a:gd name="T61" fmla="*/ 639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6" h="639">
                  <a:moveTo>
                    <a:pt x="371" y="639"/>
                  </a:moveTo>
                  <a:lnTo>
                    <a:pt x="217" y="609"/>
                  </a:lnTo>
                  <a:lnTo>
                    <a:pt x="192" y="595"/>
                  </a:lnTo>
                  <a:lnTo>
                    <a:pt x="185" y="590"/>
                  </a:lnTo>
                  <a:lnTo>
                    <a:pt x="315" y="620"/>
                  </a:lnTo>
                  <a:lnTo>
                    <a:pt x="340" y="620"/>
                  </a:lnTo>
                  <a:lnTo>
                    <a:pt x="486" y="609"/>
                  </a:lnTo>
                  <a:lnTo>
                    <a:pt x="557" y="574"/>
                  </a:lnTo>
                  <a:lnTo>
                    <a:pt x="628" y="484"/>
                  </a:lnTo>
                  <a:lnTo>
                    <a:pt x="633" y="338"/>
                  </a:lnTo>
                  <a:lnTo>
                    <a:pt x="608" y="282"/>
                  </a:lnTo>
                  <a:lnTo>
                    <a:pt x="511" y="202"/>
                  </a:lnTo>
                  <a:lnTo>
                    <a:pt x="346" y="161"/>
                  </a:lnTo>
                  <a:lnTo>
                    <a:pt x="227" y="156"/>
                  </a:lnTo>
                  <a:lnTo>
                    <a:pt x="198" y="165"/>
                  </a:lnTo>
                  <a:lnTo>
                    <a:pt x="133" y="165"/>
                  </a:lnTo>
                  <a:lnTo>
                    <a:pt x="10" y="209"/>
                  </a:lnTo>
                  <a:lnTo>
                    <a:pt x="0" y="196"/>
                  </a:lnTo>
                  <a:lnTo>
                    <a:pt x="0" y="106"/>
                  </a:lnTo>
                  <a:lnTo>
                    <a:pt x="20" y="94"/>
                  </a:lnTo>
                  <a:lnTo>
                    <a:pt x="10" y="0"/>
                  </a:lnTo>
                  <a:lnTo>
                    <a:pt x="91" y="21"/>
                  </a:lnTo>
                  <a:lnTo>
                    <a:pt x="313" y="66"/>
                  </a:lnTo>
                  <a:lnTo>
                    <a:pt x="442" y="96"/>
                  </a:lnTo>
                  <a:lnTo>
                    <a:pt x="572" y="169"/>
                  </a:lnTo>
                  <a:lnTo>
                    <a:pt x="645" y="257"/>
                  </a:lnTo>
                  <a:lnTo>
                    <a:pt x="676" y="328"/>
                  </a:lnTo>
                  <a:lnTo>
                    <a:pt x="670" y="446"/>
                  </a:lnTo>
                  <a:lnTo>
                    <a:pt x="630" y="528"/>
                  </a:lnTo>
                  <a:lnTo>
                    <a:pt x="538" y="603"/>
                  </a:lnTo>
                  <a:lnTo>
                    <a:pt x="371" y="639"/>
                  </a:lnTo>
                  <a:close/>
                </a:path>
              </a:pathLst>
            </a:custGeom>
            <a:solidFill>
              <a:srgbClr val="B3875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5" name="Freeform 234"/>
            <p:cNvSpPr>
              <a:spLocks/>
            </p:cNvSpPr>
            <p:nvPr/>
          </p:nvSpPr>
          <p:spPr bwMode="auto">
            <a:xfrm>
              <a:off x="11239003" y="4652562"/>
              <a:ext cx="1016000" cy="685800"/>
            </a:xfrm>
            <a:custGeom>
              <a:avLst/>
              <a:gdLst>
                <a:gd name="T0" fmla="*/ 633 w 640"/>
                <a:gd name="T1" fmla="*/ 313 h 432"/>
                <a:gd name="T2" fmla="*/ 606 w 640"/>
                <a:gd name="T3" fmla="*/ 248 h 432"/>
                <a:gd name="T4" fmla="*/ 500 w 640"/>
                <a:gd name="T5" fmla="*/ 162 h 432"/>
                <a:gd name="T6" fmla="*/ 331 w 640"/>
                <a:gd name="T7" fmla="*/ 121 h 432"/>
                <a:gd name="T8" fmla="*/ 205 w 640"/>
                <a:gd name="T9" fmla="*/ 115 h 432"/>
                <a:gd name="T10" fmla="*/ 178 w 640"/>
                <a:gd name="T11" fmla="*/ 125 h 432"/>
                <a:gd name="T12" fmla="*/ 113 w 640"/>
                <a:gd name="T13" fmla="*/ 125 h 432"/>
                <a:gd name="T14" fmla="*/ 0 w 640"/>
                <a:gd name="T15" fmla="*/ 165 h 432"/>
                <a:gd name="T16" fmla="*/ 0 w 640"/>
                <a:gd name="T17" fmla="*/ 92 h 432"/>
                <a:gd name="T18" fmla="*/ 19 w 640"/>
                <a:gd name="T19" fmla="*/ 81 h 432"/>
                <a:gd name="T20" fmla="*/ 11 w 640"/>
                <a:gd name="T21" fmla="*/ 0 h 432"/>
                <a:gd name="T22" fmla="*/ 69 w 640"/>
                <a:gd name="T23" fmla="*/ 14 h 432"/>
                <a:gd name="T24" fmla="*/ 291 w 640"/>
                <a:gd name="T25" fmla="*/ 58 h 432"/>
                <a:gd name="T26" fmla="*/ 416 w 640"/>
                <a:gd name="T27" fmla="*/ 89 h 432"/>
                <a:gd name="T28" fmla="*/ 543 w 640"/>
                <a:gd name="T29" fmla="*/ 160 h 432"/>
                <a:gd name="T30" fmla="*/ 612 w 640"/>
                <a:gd name="T31" fmla="*/ 244 h 432"/>
                <a:gd name="T32" fmla="*/ 640 w 640"/>
                <a:gd name="T33" fmla="*/ 309 h 432"/>
                <a:gd name="T34" fmla="*/ 635 w 640"/>
                <a:gd name="T35" fmla="*/ 419 h 432"/>
                <a:gd name="T36" fmla="*/ 629 w 640"/>
                <a:gd name="T37" fmla="*/ 432 h 432"/>
                <a:gd name="T38" fmla="*/ 633 w 640"/>
                <a:gd name="T39" fmla="*/ 313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40" h="432">
                  <a:moveTo>
                    <a:pt x="633" y="313"/>
                  </a:moveTo>
                  <a:lnTo>
                    <a:pt x="606" y="248"/>
                  </a:lnTo>
                  <a:lnTo>
                    <a:pt x="500" y="162"/>
                  </a:lnTo>
                  <a:lnTo>
                    <a:pt x="331" y="121"/>
                  </a:lnTo>
                  <a:lnTo>
                    <a:pt x="205" y="115"/>
                  </a:lnTo>
                  <a:lnTo>
                    <a:pt x="178" y="125"/>
                  </a:lnTo>
                  <a:lnTo>
                    <a:pt x="113" y="125"/>
                  </a:lnTo>
                  <a:lnTo>
                    <a:pt x="0" y="165"/>
                  </a:lnTo>
                  <a:lnTo>
                    <a:pt x="0" y="92"/>
                  </a:lnTo>
                  <a:lnTo>
                    <a:pt x="19" y="81"/>
                  </a:lnTo>
                  <a:lnTo>
                    <a:pt x="11" y="0"/>
                  </a:lnTo>
                  <a:lnTo>
                    <a:pt x="69" y="14"/>
                  </a:lnTo>
                  <a:lnTo>
                    <a:pt x="291" y="58"/>
                  </a:lnTo>
                  <a:lnTo>
                    <a:pt x="416" y="89"/>
                  </a:lnTo>
                  <a:lnTo>
                    <a:pt x="543" y="160"/>
                  </a:lnTo>
                  <a:lnTo>
                    <a:pt x="612" y="244"/>
                  </a:lnTo>
                  <a:lnTo>
                    <a:pt x="640" y="309"/>
                  </a:lnTo>
                  <a:lnTo>
                    <a:pt x="635" y="419"/>
                  </a:lnTo>
                  <a:lnTo>
                    <a:pt x="629" y="432"/>
                  </a:lnTo>
                  <a:lnTo>
                    <a:pt x="633" y="313"/>
                  </a:lnTo>
                  <a:close/>
                </a:path>
              </a:pathLst>
            </a:custGeom>
            <a:solidFill>
              <a:srgbClr val="BB96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6" name="Freeform 235"/>
            <p:cNvSpPr>
              <a:spLocks/>
            </p:cNvSpPr>
            <p:nvPr/>
          </p:nvSpPr>
          <p:spPr bwMode="auto">
            <a:xfrm>
              <a:off x="11265991" y="4689074"/>
              <a:ext cx="709612" cy="185737"/>
            </a:xfrm>
            <a:custGeom>
              <a:avLst/>
              <a:gdLst>
                <a:gd name="T0" fmla="*/ 270 w 447"/>
                <a:gd name="T1" fmla="*/ 52 h 117"/>
                <a:gd name="T2" fmla="*/ 393 w 447"/>
                <a:gd name="T3" fmla="*/ 83 h 117"/>
                <a:gd name="T4" fmla="*/ 447 w 447"/>
                <a:gd name="T5" fmla="*/ 114 h 117"/>
                <a:gd name="T6" fmla="*/ 316 w 447"/>
                <a:gd name="T7" fmla="*/ 81 h 117"/>
                <a:gd name="T8" fmla="*/ 186 w 447"/>
                <a:gd name="T9" fmla="*/ 75 h 117"/>
                <a:gd name="T10" fmla="*/ 157 w 447"/>
                <a:gd name="T11" fmla="*/ 85 h 117"/>
                <a:gd name="T12" fmla="*/ 92 w 447"/>
                <a:gd name="T13" fmla="*/ 85 h 117"/>
                <a:gd name="T14" fmla="*/ 0 w 447"/>
                <a:gd name="T15" fmla="*/ 117 h 117"/>
                <a:gd name="T16" fmla="*/ 0 w 447"/>
                <a:gd name="T17" fmla="*/ 79 h 117"/>
                <a:gd name="T18" fmla="*/ 21 w 447"/>
                <a:gd name="T19" fmla="*/ 66 h 117"/>
                <a:gd name="T20" fmla="*/ 13 w 447"/>
                <a:gd name="T21" fmla="*/ 0 h 117"/>
                <a:gd name="T22" fmla="*/ 48 w 447"/>
                <a:gd name="T23" fmla="*/ 8 h 117"/>
                <a:gd name="T24" fmla="*/ 270 w 447"/>
                <a:gd name="T25" fmla="*/ 52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117">
                  <a:moveTo>
                    <a:pt x="270" y="52"/>
                  </a:moveTo>
                  <a:lnTo>
                    <a:pt x="393" y="83"/>
                  </a:lnTo>
                  <a:lnTo>
                    <a:pt x="447" y="114"/>
                  </a:lnTo>
                  <a:lnTo>
                    <a:pt x="316" y="81"/>
                  </a:lnTo>
                  <a:lnTo>
                    <a:pt x="186" y="75"/>
                  </a:lnTo>
                  <a:lnTo>
                    <a:pt x="157" y="85"/>
                  </a:lnTo>
                  <a:lnTo>
                    <a:pt x="92" y="85"/>
                  </a:lnTo>
                  <a:lnTo>
                    <a:pt x="0" y="117"/>
                  </a:lnTo>
                  <a:lnTo>
                    <a:pt x="0" y="79"/>
                  </a:lnTo>
                  <a:lnTo>
                    <a:pt x="21" y="66"/>
                  </a:lnTo>
                  <a:lnTo>
                    <a:pt x="13" y="0"/>
                  </a:lnTo>
                  <a:lnTo>
                    <a:pt x="48" y="8"/>
                  </a:lnTo>
                  <a:lnTo>
                    <a:pt x="270" y="52"/>
                  </a:lnTo>
                  <a:close/>
                </a:path>
              </a:pathLst>
            </a:custGeom>
            <a:solidFill>
              <a:srgbClr val="C2A58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7" name="Freeform 236"/>
            <p:cNvSpPr>
              <a:spLocks/>
            </p:cNvSpPr>
            <p:nvPr/>
          </p:nvSpPr>
          <p:spPr bwMode="auto">
            <a:xfrm>
              <a:off x="11292978" y="4725587"/>
              <a:ext cx="311150" cy="112712"/>
            </a:xfrm>
            <a:custGeom>
              <a:avLst/>
              <a:gdLst>
                <a:gd name="T0" fmla="*/ 21 w 196"/>
                <a:gd name="T1" fmla="*/ 52 h 71"/>
                <a:gd name="T2" fmla="*/ 15 w 196"/>
                <a:gd name="T3" fmla="*/ 0 h 71"/>
                <a:gd name="T4" fmla="*/ 27 w 196"/>
                <a:gd name="T5" fmla="*/ 2 h 71"/>
                <a:gd name="T6" fmla="*/ 196 w 196"/>
                <a:gd name="T7" fmla="*/ 35 h 71"/>
                <a:gd name="T8" fmla="*/ 165 w 196"/>
                <a:gd name="T9" fmla="*/ 35 h 71"/>
                <a:gd name="T10" fmla="*/ 136 w 196"/>
                <a:gd name="T11" fmla="*/ 45 h 71"/>
                <a:gd name="T12" fmla="*/ 73 w 196"/>
                <a:gd name="T13" fmla="*/ 45 h 71"/>
                <a:gd name="T14" fmla="*/ 0 w 196"/>
                <a:gd name="T15" fmla="*/ 71 h 71"/>
                <a:gd name="T16" fmla="*/ 0 w 196"/>
                <a:gd name="T17" fmla="*/ 66 h 71"/>
                <a:gd name="T18" fmla="*/ 21 w 196"/>
                <a:gd name="T19" fmla="*/ 52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6" h="71">
                  <a:moveTo>
                    <a:pt x="21" y="52"/>
                  </a:moveTo>
                  <a:lnTo>
                    <a:pt x="15" y="0"/>
                  </a:lnTo>
                  <a:lnTo>
                    <a:pt x="27" y="2"/>
                  </a:lnTo>
                  <a:lnTo>
                    <a:pt x="196" y="35"/>
                  </a:lnTo>
                  <a:lnTo>
                    <a:pt x="165" y="35"/>
                  </a:lnTo>
                  <a:lnTo>
                    <a:pt x="136" y="45"/>
                  </a:lnTo>
                  <a:lnTo>
                    <a:pt x="73" y="45"/>
                  </a:lnTo>
                  <a:lnTo>
                    <a:pt x="0" y="71"/>
                  </a:lnTo>
                  <a:lnTo>
                    <a:pt x="0" y="66"/>
                  </a:lnTo>
                  <a:lnTo>
                    <a:pt x="21" y="52"/>
                  </a:lnTo>
                  <a:close/>
                </a:path>
              </a:pathLst>
            </a:custGeom>
            <a:solidFill>
              <a:srgbClr val="CAB49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8" name="Freeform 237"/>
            <p:cNvSpPr>
              <a:spLocks/>
            </p:cNvSpPr>
            <p:nvPr/>
          </p:nvSpPr>
          <p:spPr bwMode="auto">
            <a:xfrm>
              <a:off x="11351716" y="4765274"/>
              <a:ext cx="39687" cy="22225"/>
            </a:xfrm>
            <a:custGeom>
              <a:avLst/>
              <a:gdLst>
                <a:gd name="T0" fmla="*/ 0 w 25"/>
                <a:gd name="T1" fmla="*/ 0 h 14"/>
                <a:gd name="T2" fmla="*/ 25 w 25"/>
                <a:gd name="T3" fmla="*/ 6 h 14"/>
                <a:gd name="T4" fmla="*/ 2 w 25"/>
                <a:gd name="T5" fmla="*/ 14 h 14"/>
                <a:gd name="T6" fmla="*/ 0 w 25"/>
                <a:gd name="T7" fmla="*/ 0 h 14"/>
              </a:gdLst>
              <a:ahLst/>
              <a:cxnLst>
                <a:cxn ang="0">
                  <a:pos x="T0" y="T1"/>
                </a:cxn>
                <a:cxn ang="0">
                  <a:pos x="T2" y="T3"/>
                </a:cxn>
                <a:cxn ang="0">
                  <a:pos x="T4" y="T5"/>
                </a:cxn>
                <a:cxn ang="0">
                  <a:pos x="T6" y="T7"/>
                </a:cxn>
              </a:cxnLst>
              <a:rect l="0" t="0" r="r" b="b"/>
              <a:pathLst>
                <a:path w="25" h="14">
                  <a:moveTo>
                    <a:pt x="0" y="0"/>
                  </a:moveTo>
                  <a:lnTo>
                    <a:pt x="25" y="6"/>
                  </a:lnTo>
                  <a:lnTo>
                    <a:pt x="2" y="14"/>
                  </a:lnTo>
                  <a:lnTo>
                    <a:pt x="0" y="0"/>
                  </a:lnTo>
                  <a:close/>
                </a:path>
              </a:pathLst>
            </a:custGeom>
            <a:solidFill>
              <a:srgbClr val="D1C2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9" name="Freeform 238"/>
            <p:cNvSpPr>
              <a:spLocks/>
            </p:cNvSpPr>
            <p:nvPr/>
          </p:nvSpPr>
          <p:spPr bwMode="auto">
            <a:xfrm>
              <a:off x="7754441" y="4589062"/>
              <a:ext cx="381000" cy="241300"/>
            </a:xfrm>
            <a:custGeom>
              <a:avLst/>
              <a:gdLst>
                <a:gd name="T0" fmla="*/ 109 w 240"/>
                <a:gd name="T1" fmla="*/ 75 h 152"/>
                <a:gd name="T2" fmla="*/ 148 w 240"/>
                <a:gd name="T3" fmla="*/ 92 h 152"/>
                <a:gd name="T4" fmla="*/ 163 w 240"/>
                <a:gd name="T5" fmla="*/ 92 h 152"/>
                <a:gd name="T6" fmla="*/ 178 w 240"/>
                <a:gd name="T7" fmla="*/ 75 h 152"/>
                <a:gd name="T8" fmla="*/ 148 w 240"/>
                <a:gd name="T9" fmla="*/ 48 h 152"/>
                <a:gd name="T10" fmla="*/ 125 w 240"/>
                <a:gd name="T11" fmla="*/ 27 h 152"/>
                <a:gd name="T12" fmla="*/ 130 w 240"/>
                <a:gd name="T13" fmla="*/ 21 h 152"/>
                <a:gd name="T14" fmla="*/ 184 w 240"/>
                <a:gd name="T15" fmla="*/ 71 h 152"/>
                <a:gd name="T16" fmla="*/ 184 w 240"/>
                <a:gd name="T17" fmla="*/ 96 h 152"/>
                <a:gd name="T18" fmla="*/ 196 w 240"/>
                <a:gd name="T19" fmla="*/ 104 h 152"/>
                <a:gd name="T20" fmla="*/ 207 w 240"/>
                <a:gd name="T21" fmla="*/ 104 h 152"/>
                <a:gd name="T22" fmla="*/ 222 w 240"/>
                <a:gd name="T23" fmla="*/ 140 h 152"/>
                <a:gd name="T24" fmla="*/ 240 w 240"/>
                <a:gd name="T25" fmla="*/ 152 h 152"/>
                <a:gd name="T26" fmla="*/ 217 w 240"/>
                <a:gd name="T27" fmla="*/ 152 h 152"/>
                <a:gd name="T28" fmla="*/ 178 w 240"/>
                <a:gd name="T29" fmla="*/ 119 h 152"/>
                <a:gd name="T30" fmla="*/ 136 w 240"/>
                <a:gd name="T31" fmla="*/ 104 h 152"/>
                <a:gd name="T32" fmla="*/ 119 w 240"/>
                <a:gd name="T33" fmla="*/ 109 h 152"/>
                <a:gd name="T34" fmla="*/ 88 w 240"/>
                <a:gd name="T35" fmla="*/ 59 h 152"/>
                <a:gd name="T36" fmla="*/ 54 w 240"/>
                <a:gd name="T37" fmla="*/ 44 h 152"/>
                <a:gd name="T38" fmla="*/ 50 w 240"/>
                <a:gd name="T39" fmla="*/ 44 h 152"/>
                <a:gd name="T40" fmla="*/ 44 w 240"/>
                <a:gd name="T41" fmla="*/ 75 h 152"/>
                <a:gd name="T42" fmla="*/ 0 w 240"/>
                <a:gd name="T43" fmla="*/ 10 h 152"/>
                <a:gd name="T44" fmla="*/ 0 w 240"/>
                <a:gd name="T45" fmla="*/ 6 h 152"/>
                <a:gd name="T46" fmla="*/ 59 w 240"/>
                <a:gd name="T47" fmla="*/ 44 h 152"/>
                <a:gd name="T48" fmla="*/ 65 w 240"/>
                <a:gd name="T49" fmla="*/ 44 h 152"/>
                <a:gd name="T50" fmla="*/ 71 w 240"/>
                <a:gd name="T51" fmla="*/ 48 h 152"/>
                <a:gd name="T52" fmla="*/ 71 w 240"/>
                <a:gd name="T53" fmla="*/ 27 h 152"/>
                <a:gd name="T54" fmla="*/ 59 w 240"/>
                <a:gd name="T55" fmla="*/ 0 h 152"/>
                <a:gd name="T56" fmla="*/ 71 w 240"/>
                <a:gd name="T57" fmla="*/ 0 h 152"/>
                <a:gd name="T58" fmla="*/ 109 w 240"/>
                <a:gd name="T59" fmla="*/ 7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0" h="152">
                  <a:moveTo>
                    <a:pt x="109" y="75"/>
                  </a:moveTo>
                  <a:lnTo>
                    <a:pt x="148" y="92"/>
                  </a:lnTo>
                  <a:lnTo>
                    <a:pt x="163" y="92"/>
                  </a:lnTo>
                  <a:lnTo>
                    <a:pt x="178" y="75"/>
                  </a:lnTo>
                  <a:lnTo>
                    <a:pt x="148" y="48"/>
                  </a:lnTo>
                  <a:lnTo>
                    <a:pt x="125" y="27"/>
                  </a:lnTo>
                  <a:lnTo>
                    <a:pt x="130" y="21"/>
                  </a:lnTo>
                  <a:lnTo>
                    <a:pt x="184" y="71"/>
                  </a:lnTo>
                  <a:lnTo>
                    <a:pt x="184" y="96"/>
                  </a:lnTo>
                  <a:lnTo>
                    <a:pt x="196" y="104"/>
                  </a:lnTo>
                  <a:lnTo>
                    <a:pt x="207" y="104"/>
                  </a:lnTo>
                  <a:lnTo>
                    <a:pt x="222" y="140"/>
                  </a:lnTo>
                  <a:lnTo>
                    <a:pt x="240" y="152"/>
                  </a:lnTo>
                  <a:lnTo>
                    <a:pt x="217" y="152"/>
                  </a:lnTo>
                  <a:lnTo>
                    <a:pt x="178" y="119"/>
                  </a:lnTo>
                  <a:lnTo>
                    <a:pt x="136" y="104"/>
                  </a:lnTo>
                  <a:lnTo>
                    <a:pt x="119" y="109"/>
                  </a:lnTo>
                  <a:lnTo>
                    <a:pt x="88" y="59"/>
                  </a:lnTo>
                  <a:lnTo>
                    <a:pt x="54" y="44"/>
                  </a:lnTo>
                  <a:lnTo>
                    <a:pt x="50" y="44"/>
                  </a:lnTo>
                  <a:lnTo>
                    <a:pt x="44" y="75"/>
                  </a:lnTo>
                  <a:lnTo>
                    <a:pt x="0" y="10"/>
                  </a:lnTo>
                  <a:lnTo>
                    <a:pt x="0" y="6"/>
                  </a:lnTo>
                  <a:lnTo>
                    <a:pt x="59" y="44"/>
                  </a:lnTo>
                  <a:lnTo>
                    <a:pt x="65" y="44"/>
                  </a:lnTo>
                  <a:lnTo>
                    <a:pt x="71" y="48"/>
                  </a:lnTo>
                  <a:lnTo>
                    <a:pt x="71" y="27"/>
                  </a:lnTo>
                  <a:lnTo>
                    <a:pt x="59" y="0"/>
                  </a:lnTo>
                  <a:lnTo>
                    <a:pt x="71" y="0"/>
                  </a:lnTo>
                  <a:lnTo>
                    <a:pt x="109"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0" name="Freeform 239"/>
            <p:cNvSpPr>
              <a:spLocks/>
            </p:cNvSpPr>
            <p:nvPr/>
          </p:nvSpPr>
          <p:spPr bwMode="auto">
            <a:xfrm>
              <a:off x="8135441" y="4787499"/>
              <a:ext cx="66675" cy="69850"/>
            </a:xfrm>
            <a:custGeom>
              <a:avLst/>
              <a:gdLst>
                <a:gd name="T0" fmla="*/ 42 w 42"/>
                <a:gd name="T1" fmla="*/ 44 h 44"/>
                <a:gd name="T2" fmla="*/ 0 w 42"/>
                <a:gd name="T3" fmla="*/ 6 h 44"/>
                <a:gd name="T4" fmla="*/ 5 w 42"/>
                <a:gd name="T5" fmla="*/ 0 h 44"/>
                <a:gd name="T6" fmla="*/ 42 w 42"/>
                <a:gd name="T7" fmla="*/ 23 h 44"/>
                <a:gd name="T8" fmla="*/ 42 w 42"/>
                <a:gd name="T9" fmla="*/ 44 h 44"/>
              </a:gdLst>
              <a:ahLst/>
              <a:cxnLst>
                <a:cxn ang="0">
                  <a:pos x="T0" y="T1"/>
                </a:cxn>
                <a:cxn ang="0">
                  <a:pos x="T2" y="T3"/>
                </a:cxn>
                <a:cxn ang="0">
                  <a:pos x="T4" y="T5"/>
                </a:cxn>
                <a:cxn ang="0">
                  <a:pos x="T6" y="T7"/>
                </a:cxn>
                <a:cxn ang="0">
                  <a:pos x="T8" y="T9"/>
                </a:cxn>
              </a:cxnLst>
              <a:rect l="0" t="0" r="r" b="b"/>
              <a:pathLst>
                <a:path w="42" h="44">
                  <a:moveTo>
                    <a:pt x="42" y="44"/>
                  </a:moveTo>
                  <a:lnTo>
                    <a:pt x="0" y="6"/>
                  </a:lnTo>
                  <a:lnTo>
                    <a:pt x="5" y="0"/>
                  </a:lnTo>
                  <a:lnTo>
                    <a:pt x="42" y="23"/>
                  </a:lnTo>
                  <a:lnTo>
                    <a:pt x="42" y="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1" name="Freeform 240"/>
            <p:cNvSpPr>
              <a:spLocks/>
            </p:cNvSpPr>
            <p:nvPr/>
          </p:nvSpPr>
          <p:spPr bwMode="auto">
            <a:xfrm>
              <a:off x="7711578" y="4830362"/>
              <a:ext cx="354012" cy="338137"/>
            </a:xfrm>
            <a:custGeom>
              <a:avLst/>
              <a:gdLst>
                <a:gd name="T0" fmla="*/ 140 w 223"/>
                <a:gd name="T1" fmla="*/ 61 h 213"/>
                <a:gd name="T2" fmla="*/ 157 w 223"/>
                <a:gd name="T3" fmla="*/ 61 h 213"/>
                <a:gd name="T4" fmla="*/ 178 w 223"/>
                <a:gd name="T5" fmla="*/ 92 h 213"/>
                <a:gd name="T6" fmla="*/ 223 w 223"/>
                <a:gd name="T7" fmla="*/ 103 h 213"/>
                <a:gd name="T8" fmla="*/ 140 w 223"/>
                <a:gd name="T9" fmla="*/ 115 h 213"/>
                <a:gd name="T10" fmla="*/ 102 w 223"/>
                <a:gd name="T11" fmla="*/ 142 h 213"/>
                <a:gd name="T12" fmla="*/ 77 w 223"/>
                <a:gd name="T13" fmla="*/ 142 h 213"/>
                <a:gd name="T14" fmla="*/ 77 w 223"/>
                <a:gd name="T15" fmla="*/ 169 h 213"/>
                <a:gd name="T16" fmla="*/ 54 w 223"/>
                <a:gd name="T17" fmla="*/ 142 h 213"/>
                <a:gd name="T18" fmla="*/ 38 w 223"/>
                <a:gd name="T19" fmla="*/ 142 h 213"/>
                <a:gd name="T20" fmla="*/ 27 w 223"/>
                <a:gd name="T21" fmla="*/ 159 h 213"/>
                <a:gd name="T22" fmla="*/ 42 w 223"/>
                <a:gd name="T23" fmla="*/ 190 h 213"/>
                <a:gd name="T24" fmla="*/ 33 w 223"/>
                <a:gd name="T25" fmla="*/ 213 h 213"/>
                <a:gd name="T26" fmla="*/ 0 w 223"/>
                <a:gd name="T27" fmla="*/ 169 h 213"/>
                <a:gd name="T28" fmla="*/ 4 w 223"/>
                <a:gd name="T29" fmla="*/ 61 h 213"/>
                <a:gd name="T30" fmla="*/ 59 w 223"/>
                <a:gd name="T31" fmla="*/ 11 h 213"/>
                <a:gd name="T32" fmla="*/ 81 w 223"/>
                <a:gd name="T33" fmla="*/ 0 h 213"/>
                <a:gd name="T34" fmla="*/ 115 w 223"/>
                <a:gd name="T35" fmla="*/ 21 h 213"/>
                <a:gd name="T36" fmla="*/ 140 w 223"/>
                <a:gd name="T37" fmla="*/ 61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3" h="213">
                  <a:moveTo>
                    <a:pt x="140" y="61"/>
                  </a:moveTo>
                  <a:lnTo>
                    <a:pt x="157" y="61"/>
                  </a:lnTo>
                  <a:lnTo>
                    <a:pt x="178" y="92"/>
                  </a:lnTo>
                  <a:lnTo>
                    <a:pt x="223" y="103"/>
                  </a:lnTo>
                  <a:lnTo>
                    <a:pt x="140" y="115"/>
                  </a:lnTo>
                  <a:lnTo>
                    <a:pt x="102" y="142"/>
                  </a:lnTo>
                  <a:lnTo>
                    <a:pt x="77" y="142"/>
                  </a:lnTo>
                  <a:lnTo>
                    <a:pt x="77" y="169"/>
                  </a:lnTo>
                  <a:lnTo>
                    <a:pt x="54" y="142"/>
                  </a:lnTo>
                  <a:lnTo>
                    <a:pt x="38" y="142"/>
                  </a:lnTo>
                  <a:lnTo>
                    <a:pt x="27" y="159"/>
                  </a:lnTo>
                  <a:lnTo>
                    <a:pt x="42" y="190"/>
                  </a:lnTo>
                  <a:lnTo>
                    <a:pt x="33" y="213"/>
                  </a:lnTo>
                  <a:lnTo>
                    <a:pt x="0" y="169"/>
                  </a:lnTo>
                  <a:lnTo>
                    <a:pt x="4" y="61"/>
                  </a:lnTo>
                  <a:lnTo>
                    <a:pt x="59" y="11"/>
                  </a:lnTo>
                  <a:lnTo>
                    <a:pt x="81" y="0"/>
                  </a:lnTo>
                  <a:lnTo>
                    <a:pt x="115" y="21"/>
                  </a:lnTo>
                  <a:lnTo>
                    <a:pt x="140" y="61"/>
                  </a:lnTo>
                  <a:close/>
                </a:path>
              </a:pathLst>
            </a:custGeom>
            <a:solidFill>
              <a:srgbClr val="614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2" name="Freeform 241"/>
            <p:cNvSpPr>
              <a:spLocks/>
            </p:cNvSpPr>
            <p:nvPr/>
          </p:nvSpPr>
          <p:spPr bwMode="auto">
            <a:xfrm>
              <a:off x="9784853" y="4881162"/>
              <a:ext cx="155575" cy="146050"/>
            </a:xfrm>
            <a:custGeom>
              <a:avLst/>
              <a:gdLst>
                <a:gd name="T0" fmla="*/ 98 w 98"/>
                <a:gd name="T1" fmla="*/ 50 h 92"/>
                <a:gd name="T2" fmla="*/ 71 w 98"/>
                <a:gd name="T3" fmla="*/ 54 h 92"/>
                <a:gd name="T4" fmla="*/ 12 w 98"/>
                <a:gd name="T5" fmla="*/ 92 h 92"/>
                <a:gd name="T6" fmla="*/ 0 w 98"/>
                <a:gd name="T7" fmla="*/ 92 h 92"/>
                <a:gd name="T8" fmla="*/ 22 w 98"/>
                <a:gd name="T9" fmla="*/ 60 h 92"/>
                <a:gd name="T10" fmla="*/ 43 w 98"/>
                <a:gd name="T11" fmla="*/ 50 h 92"/>
                <a:gd name="T12" fmla="*/ 48 w 98"/>
                <a:gd name="T13" fmla="*/ 0 h 92"/>
                <a:gd name="T14" fmla="*/ 93 w 98"/>
                <a:gd name="T15" fmla="*/ 33 h 92"/>
                <a:gd name="T16" fmla="*/ 98 w 98"/>
                <a:gd name="T17" fmla="*/ 5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 h="92">
                  <a:moveTo>
                    <a:pt x="98" y="50"/>
                  </a:moveTo>
                  <a:lnTo>
                    <a:pt x="71" y="54"/>
                  </a:lnTo>
                  <a:lnTo>
                    <a:pt x="12" y="92"/>
                  </a:lnTo>
                  <a:lnTo>
                    <a:pt x="0" y="92"/>
                  </a:lnTo>
                  <a:lnTo>
                    <a:pt x="22" y="60"/>
                  </a:lnTo>
                  <a:lnTo>
                    <a:pt x="43" y="50"/>
                  </a:lnTo>
                  <a:lnTo>
                    <a:pt x="48" y="0"/>
                  </a:lnTo>
                  <a:lnTo>
                    <a:pt x="93" y="33"/>
                  </a:lnTo>
                  <a:lnTo>
                    <a:pt x="98"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3" name="Freeform 242"/>
            <p:cNvSpPr>
              <a:spLocks/>
            </p:cNvSpPr>
            <p:nvPr/>
          </p:nvSpPr>
          <p:spPr bwMode="auto">
            <a:xfrm>
              <a:off x="9465766" y="5036737"/>
              <a:ext cx="950912" cy="182562"/>
            </a:xfrm>
            <a:custGeom>
              <a:avLst/>
              <a:gdLst>
                <a:gd name="T0" fmla="*/ 451 w 599"/>
                <a:gd name="T1" fmla="*/ 17 h 115"/>
                <a:gd name="T2" fmla="*/ 510 w 599"/>
                <a:gd name="T3" fmla="*/ 44 h 115"/>
                <a:gd name="T4" fmla="*/ 599 w 599"/>
                <a:gd name="T5" fmla="*/ 71 h 115"/>
                <a:gd name="T6" fmla="*/ 524 w 599"/>
                <a:gd name="T7" fmla="*/ 94 h 115"/>
                <a:gd name="T8" fmla="*/ 386 w 599"/>
                <a:gd name="T9" fmla="*/ 83 h 115"/>
                <a:gd name="T10" fmla="*/ 365 w 599"/>
                <a:gd name="T11" fmla="*/ 94 h 115"/>
                <a:gd name="T12" fmla="*/ 228 w 599"/>
                <a:gd name="T13" fmla="*/ 104 h 115"/>
                <a:gd name="T14" fmla="*/ 154 w 599"/>
                <a:gd name="T15" fmla="*/ 88 h 115"/>
                <a:gd name="T16" fmla="*/ 54 w 599"/>
                <a:gd name="T17" fmla="*/ 94 h 115"/>
                <a:gd name="T18" fmla="*/ 21 w 599"/>
                <a:gd name="T19" fmla="*/ 115 h 115"/>
                <a:gd name="T20" fmla="*/ 6 w 599"/>
                <a:gd name="T21" fmla="*/ 115 h 115"/>
                <a:gd name="T22" fmla="*/ 0 w 599"/>
                <a:gd name="T23" fmla="*/ 110 h 115"/>
                <a:gd name="T24" fmla="*/ 38 w 599"/>
                <a:gd name="T25" fmla="*/ 83 h 115"/>
                <a:gd name="T26" fmla="*/ 77 w 599"/>
                <a:gd name="T27" fmla="*/ 83 h 115"/>
                <a:gd name="T28" fmla="*/ 86 w 599"/>
                <a:gd name="T29" fmla="*/ 71 h 115"/>
                <a:gd name="T30" fmla="*/ 86 w 599"/>
                <a:gd name="T31" fmla="*/ 60 h 115"/>
                <a:gd name="T32" fmla="*/ 77 w 599"/>
                <a:gd name="T33" fmla="*/ 56 h 115"/>
                <a:gd name="T34" fmla="*/ 54 w 599"/>
                <a:gd name="T35" fmla="*/ 56 h 115"/>
                <a:gd name="T36" fmla="*/ 77 w 599"/>
                <a:gd name="T37" fmla="*/ 44 h 115"/>
                <a:gd name="T38" fmla="*/ 267 w 599"/>
                <a:gd name="T39" fmla="*/ 39 h 115"/>
                <a:gd name="T40" fmla="*/ 320 w 599"/>
                <a:gd name="T41" fmla="*/ 6 h 115"/>
                <a:gd name="T42" fmla="*/ 347 w 599"/>
                <a:gd name="T43" fmla="*/ 17 h 115"/>
                <a:gd name="T44" fmla="*/ 359 w 599"/>
                <a:gd name="T45" fmla="*/ 0 h 115"/>
                <a:gd name="T46" fmla="*/ 397 w 599"/>
                <a:gd name="T47" fmla="*/ 12 h 115"/>
                <a:gd name="T48" fmla="*/ 451 w 599"/>
                <a:gd name="T49" fmla="*/ 1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99" h="115">
                  <a:moveTo>
                    <a:pt x="451" y="17"/>
                  </a:moveTo>
                  <a:lnTo>
                    <a:pt x="510" y="44"/>
                  </a:lnTo>
                  <a:lnTo>
                    <a:pt x="599" y="71"/>
                  </a:lnTo>
                  <a:lnTo>
                    <a:pt x="524" y="94"/>
                  </a:lnTo>
                  <a:lnTo>
                    <a:pt x="386" y="83"/>
                  </a:lnTo>
                  <a:lnTo>
                    <a:pt x="365" y="94"/>
                  </a:lnTo>
                  <a:lnTo>
                    <a:pt x="228" y="104"/>
                  </a:lnTo>
                  <a:lnTo>
                    <a:pt x="154" y="88"/>
                  </a:lnTo>
                  <a:lnTo>
                    <a:pt x="54" y="94"/>
                  </a:lnTo>
                  <a:lnTo>
                    <a:pt x="21" y="115"/>
                  </a:lnTo>
                  <a:lnTo>
                    <a:pt x="6" y="115"/>
                  </a:lnTo>
                  <a:lnTo>
                    <a:pt x="0" y="110"/>
                  </a:lnTo>
                  <a:lnTo>
                    <a:pt x="38" y="83"/>
                  </a:lnTo>
                  <a:lnTo>
                    <a:pt x="77" y="83"/>
                  </a:lnTo>
                  <a:lnTo>
                    <a:pt x="86" y="71"/>
                  </a:lnTo>
                  <a:lnTo>
                    <a:pt x="86" y="60"/>
                  </a:lnTo>
                  <a:lnTo>
                    <a:pt x="77" y="56"/>
                  </a:lnTo>
                  <a:lnTo>
                    <a:pt x="54" y="56"/>
                  </a:lnTo>
                  <a:lnTo>
                    <a:pt x="77" y="44"/>
                  </a:lnTo>
                  <a:lnTo>
                    <a:pt x="267" y="39"/>
                  </a:lnTo>
                  <a:lnTo>
                    <a:pt x="320" y="6"/>
                  </a:lnTo>
                  <a:lnTo>
                    <a:pt x="347" y="17"/>
                  </a:lnTo>
                  <a:lnTo>
                    <a:pt x="359" y="0"/>
                  </a:lnTo>
                  <a:lnTo>
                    <a:pt x="397" y="12"/>
                  </a:lnTo>
                  <a:lnTo>
                    <a:pt x="451" y="17"/>
                  </a:lnTo>
                  <a:close/>
                </a:path>
              </a:pathLst>
            </a:custGeom>
            <a:solidFill>
              <a:srgbClr val="614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4" name="Freeform 243"/>
            <p:cNvSpPr>
              <a:spLocks/>
            </p:cNvSpPr>
            <p:nvPr/>
          </p:nvSpPr>
          <p:spPr bwMode="auto">
            <a:xfrm>
              <a:off x="7994153" y="5089124"/>
              <a:ext cx="762000" cy="268287"/>
            </a:xfrm>
            <a:custGeom>
              <a:avLst/>
              <a:gdLst>
                <a:gd name="T0" fmla="*/ 246 w 480"/>
                <a:gd name="T1" fmla="*/ 50 h 169"/>
                <a:gd name="T2" fmla="*/ 279 w 480"/>
                <a:gd name="T3" fmla="*/ 50 h 169"/>
                <a:gd name="T4" fmla="*/ 311 w 480"/>
                <a:gd name="T5" fmla="*/ 71 h 169"/>
                <a:gd name="T6" fmla="*/ 332 w 480"/>
                <a:gd name="T7" fmla="*/ 61 h 169"/>
                <a:gd name="T8" fmla="*/ 371 w 480"/>
                <a:gd name="T9" fmla="*/ 77 h 169"/>
                <a:gd name="T10" fmla="*/ 442 w 480"/>
                <a:gd name="T11" fmla="*/ 82 h 169"/>
                <a:gd name="T12" fmla="*/ 480 w 480"/>
                <a:gd name="T13" fmla="*/ 88 h 169"/>
                <a:gd name="T14" fmla="*/ 426 w 480"/>
                <a:gd name="T15" fmla="*/ 121 h 169"/>
                <a:gd name="T16" fmla="*/ 225 w 480"/>
                <a:gd name="T17" fmla="*/ 142 h 169"/>
                <a:gd name="T18" fmla="*/ 165 w 480"/>
                <a:gd name="T19" fmla="*/ 169 h 169"/>
                <a:gd name="T20" fmla="*/ 148 w 480"/>
                <a:gd name="T21" fmla="*/ 157 h 169"/>
                <a:gd name="T22" fmla="*/ 116 w 480"/>
                <a:gd name="T23" fmla="*/ 151 h 169"/>
                <a:gd name="T24" fmla="*/ 154 w 480"/>
                <a:gd name="T25" fmla="*/ 126 h 169"/>
                <a:gd name="T26" fmla="*/ 160 w 480"/>
                <a:gd name="T27" fmla="*/ 121 h 169"/>
                <a:gd name="T28" fmla="*/ 142 w 480"/>
                <a:gd name="T29" fmla="*/ 103 h 169"/>
                <a:gd name="T30" fmla="*/ 45 w 480"/>
                <a:gd name="T31" fmla="*/ 148 h 169"/>
                <a:gd name="T32" fmla="*/ 27 w 480"/>
                <a:gd name="T33" fmla="*/ 165 h 169"/>
                <a:gd name="T34" fmla="*/ 23 w 480"/>
                <a:gd name="T35" fmla="*/ 165 h 169"/>
                <a:gd name="T36" fmla="*/ 27 w 480"/>
                <a:gd name="T37" fmla="*/ 126 h 169"/>
                <a:gd name="T38" fmla="*/ 0 w 480"/>
                <a:gd name="T39" fmla="*/ 130 h 169"/>
                <a:gd name="T40" fmla="*/ 45 w 480"/>
                <a:gd name="T41" fmla="*/ 92 h 169"/>
                <a:gd name="T42" fmla="*/ 39 w 480"/>
                <a:gd name="T43" fmla="*/ 82 h 169"/>
                <a:gd name="T44" fmla="*/ 27 w 480"/>
                <a:gd name="T45" fmla="*/ 71 h 169"/>
                <a:gd name="T46" fmla="*/ 77 w 480"/>
                <a:gd name="T47" fmla="*/ 55 h 169"/>
                <a:gd name="T48" fmla="*/ 139 w 480"/>
                <a:gd name="T49" fmla="*/ 50 h 169"/>
                <a:gd name="T50" fmla="*/ 175 w 480"/>
                <a:gd name="T51" fmla="*/ 0 h 169"/>
                <a:gd name="T52" fmla="*/ 190 w 480"/>
                <a:gd name="T53" fmla="*/ 6 h 169"/>
                <a:gd name="T54" fmla="*/ 246 w 480"/>
                <a:gd name="T55" fmla="*/ 5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0" h="169">
                  <a:moveTo>
                    <a:pt x="246" y="50"/>
                  </a:moveTo>
                  <a:lnTo>
                    <a:pt x="279" y="50"/>
                  </a:lnTo>
                  <a:lnTo>
                    <a:pt x="311" y="71"/>
                  </a:lnTo>
                  <a:lnTo>
                    <a:pt x="332" y="61"/>
                  </a:lnTo>
                  <a:lnTo>
                    <a:pt x="371" y="77"/>
                  </a:lnTo>
                  <a:lnTo>
                    <a:pt x="442" y="82"/>
                  </a:lnTo>
                  <a:lnTo>
                    <a:pt x="480" y="88"/>
                  </a:lnTo>
                  <a:lnTo>
                    <a:pt x="426" y="121"/>
                  </a:lnTo>
                  <a:lnTo>
                    <a:pt x="225" y="142"/>
                  </a:lnTo>
                  <a:lnTo>
                    <a:pt x="165" y="169"/>
                  </a:lnTo>
                  <a:lnTo>
                    <a:pt x="148" y="157"/>
                  </a:lnTo>
                  <a:lnTo>
                    <a:pt x="116" y="151"/>
                  </a:lnTo>
                  <a:lnTo>
                    <a:pt x="154" y="126"/>
                  </a:lnTo>
                  <a:lnTo>
                    <a:pt x="160" y="121"/>
                  </a:lnTo>
                  <a:lnTo>
                    <a:pt x="142" y="103"/>
                  </a:lnTo>
                  <a:lnTo>
                    <a:pt x="45" y="148"/>
                  </a:lnTo>
                  <a:lnTo>
                    <a:pt x="27" y="165"/>
                  </a:lnTo>
                  <a:lnTo>
                    <a:pt x="23" y="165"/>
                  </a:lnTo>
                  <a:lnTo>
                    <a:pt x="27" y="126"/>
                  </a:lnTo>
                  <a:lnTo>
                    <a:pt x="0" y="130"/>
                  </a:lnTo>
                  <a:lnTo>
                    <a:pt x="45" y="92"/>
                  </a:lnTo>
                  <a:lnTo>
                    <a:pt x="39" y="82"/>
                  </a:lnTo>
                  <a:lnTo>
                    <a:pt x="27" y="71"/>
                  </a:lnTo>
                  <a:lnTo>
                    <a:pt x="77" y="55"/>
                  </a:lnTo>
                  <a:lnTo>
                    <a:pt x="139" y="50"/>
                  </a:lnTo>
                  <a:lnTo>
                    <a:pt x="175" y="0"/>
                  </a:lnTo>
                  <a:lnTo>
                    <a:pt x="190" y="6"/>
                  </a:lnTo>
                  <a:lnTo>
                    <a:pt x="246" y="50"/>
                  </a:lnTo>
                  <a:close/>
                </a:path>
              </a:pathLst>
            </a:custGeom>
            <a:solidFill>
              <a:srgbClr val="614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5" name="Freeform 244"/>
            <p:cNvSpPr>
              <a:spLocks/>
            </p:cNvSpPr>
            <p:nvPr/>
          </p:nvSpPr>
          <p:spPr bwMode="auto">
            <a:xfrm>
              <a:off x="9386391" y="5139924"/>
              <a:ext cx="98425" cy="46037"/>
            </a:xfrm>
            <a:custGeom>
              <a:avLst/>
              <a:gdLst>
                <a:gd name="T0" fmla="*/ 0 w 62"/>
                <a:gd name="T1" fmla="*/ 29 h 29"/>
                <a:gd name="T2" fmla="*/ 44 w 62"/>
                <a:gd name="T3" fmla="*/ 0 h 29"/>
                <a:gd name="T4" fmla="*/ 62 w 62"/>
                <a:gd name="T5" fmla="*/ 0 h 29"/>
                <a:gd name="T6" fmla="*/ 0 w 62"/>
                <a:gd name="T7" fmla="*/ 29 h 29"/>
              </a:gdLst>
              <a:ahLst/>
              <a:cxnLst>
                <a:cxn ang="0">
                  <a:pos x="T0" y="T1"/>
                </a:cxn>
                <a:cxn ang="0">
                  <a:pos x="T2" y="T3"/>
                </a:cxn>
                <a:cxn ang="0">
                  <a:pos x="T4" y="T5"/>
                </a:cxn>
                <a:cxn ang="0">
                  <a:pos x="T6" y="T7"/>
                </a:cxn>
              </a:cxnLst>
              <a:rect l="0" t="0" r="r" b="b"/>
              <a:pathLst>
                <a:path w="62" h="29">
                  <a:moveTo>
                    <a:pt x="0" y="29"/>
                  </a:moveTo>
                  <a:lnTo>
                    <a:pt x="44" y="0"/>
                  </a:lnTo>
                  <a:lnTo>
                    <a:pt x="62" y="0"/>
                  </a:lnTo>
                  <a:lnTo>
                    <a:pt x="0" y="29"/>
                  </a:lnTo>
                  <a:close/>
                </a:path>
              </a:pathLst>
            </a:custGeom>
            <a:solidFill>
              <a:srgbClr val="6145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6" name="Freeform 245"/>
            <p:cNvSpPr>
              <a:spLocks/>
            </p:cNvSpPr>
            <p:nvPr/>
          </p:nvSpPr>
          <p:spPr bwMode="auto">
            <a:xfrm>
              <a:off x="9160966" y="3290487"/>
              <a:ext cx="735012" cy="704850"/>
            </a:xfrm>
            <a:custGeom>
              <a:avLst/>
              <a:gdLst>
                <a:gd name="T0" fmla="*/ 182 w 463"/>
                <a:gd name="T1" fmla="*/ 23 h 444"/>
                <a:gd name="T2" fmla="*/ 238 w 463"/>
                <a:gd name="T3" fmla="*/ 23 h 444"/>
                <a:gd name="T4" fmla="*/ 294 w 463"/>
                <a:gd name="T5" fmla="*/ 23 h 444"/>
                <a:gd name="T6" fmla="*/ 347 w 463"/>
                <a:gd name="T7" fmla="*/ 25 h 444"/>
                <a:gd name="T8" fmla="*/ 369 w 463"/>
                <a:gd name="T9" fmla="*/ 27 h 444"/>
                <a:gd name="T10" fmla="*/ 367 w 463"/>
                <a:gd name="T11" fmla="*/ 33 h 444"/>
                <a:gd name="T12" fmla="*/ 370 w 463"/>
                <a:gd name="T13" fmla="*/ 46 h 444"/>
                <a:gd name="T14" fmla="*/ 386 w 463"/>
                <a:gd name="T15" fmla="*/ 69 h 444"/>
                <a:gd name="T16" fmla="*/ 401 w 463"/>
                <a:gd name="T17" fmla="*/ 85 h 444"/>
                <a:gd name="T18" fmla="*/ 413 w 463"/>
                <a:gd name="T19" fmla="*/ 89 h 444"/>
                <a:gd name="T20" fmla="*/ 417 w 463"/>
                <a:gd name="T21" fmla="*/ 94 h 444"/>
                <a:gd name="T22" fmla="*/ 415 w 463"/>
                <a:gd name="T23" fmla="*/ 100 h 444"/>
                <a:gd name="T24" fmla="*/ 409 w 463"/>
                <a:gd name="T25" fmla="*/ 104 h 444"/>
                <a:gd name="T26" fmla="*/ 403 w 463"/>
                <a:gd name="T27" fmla="*/ 108 h 444"/>
                <a:gd name="T28" fmla="*/ 399 w 463"/>
                <a:gd name="T29" fmla="*/ 117 h 444"/>
                <a:gd name="T30" fmla="*/ 405 w 463"/>
                <a:gd name="T31" fmla="*/ 135 h 444"/>
                <a:gd name="T32" fmla="*/ 420 w 463"/>
                <a:gd name="T33" fmla="*/ 158 h 444"/>
                <a:gd name="T34" fmla="*/ 443 w 463"/>
                <a:gd name="T35" fmla="*/ 185 h 444"/>
                <a:gd name="T36" fmla="*/ 457 w 463"/>
                <a:gd name="T37" fmla="*/ 208 h 444"/>
                <a:gd name="T38" fmla="*/ 463 w 463"/>
                <a:gd name="T39" fmla="*/ 225 h 444"/>
                <a:gd name="T40" fmla="*/ 459 w 463"/>
                <a:gd name="T41" fmla="*/ 238 h 444"/>
                <a:gd name="T42" fmla="*/ 453 w 463"/>
                <a:gd name="T43" fmla="*/ 254 h 444"/>
                <a:gd name="T44" fmla="*/ 451 w 463"/>
                <a:gd name="T45" fmla="*/ 302 h 444"/>
                <a:gd name="T46" fmla="*/ 445 w 463"/>
                <a:gd name="T47" fmla="*/ 359 h 444"/>
                <a:gd name="T48" fmla="*/ 436 w 463"/>
                <a:gd name="T49" fmla="*/ 396 h 444"/>
                <a:gd name="T50" fmla="*/ 424 w 463"/>
                <a:gd name="T51" fmla="*/ 419 h 444"/>
                <a:gd name="T52" fmla="*/ 413 w 463"/>
                <a:gd name="T53" fmla="*/ 430 h 444"/>
                <a:gd name="T54" fmla="*/ 399 w 463"/>
                <a:gd name="T55" fmla="*/ 438 h 444"/>
                <a:gd name="T56" fmla="*/ 382 w 463"/>
                <a:gd name="T57" fmla="*/ 444 h 444"/>
                <a:gd name="T58" fmla="*/ 363 w 463"/>
                <a:gd name="T59" fmla="*/ 426 h 444"/>
                <a:gd name="T60" fmla="*/ 313 w 463"/>
                <a:gd name="T61" fmla="*/ 401 h 444"/>
                <a:gd name="T62" fmla="*/ 257 w 463"/>
                <a:gd name="T63" fmla="*/ 375 h 444"/>
                <a:gd name="T64" fmla="*/ 194 w 463"/>
                <a:gd name="T65" fmla="*/ 353 h 444"/>
                <a:gd name="T66" fmla="*/ 158 w 463"/>
                <a:gd name="T67" fmla="*/ 346 h 444"/>
                <a:gd name="T68" fmla="*/ 117 w 463"/>
                <a:gd name="T69" fmla="*/ 344 h 444"/>
                <a:gd name="T70" fmla="*/ 115 w 463"/>
                <a:gd name="T71" fmla="*/ 325 h 444"/>
                <a:gd name="T72" fmla="*/ 106 w 463"/>
                <a:gd name="T73" fmla="*/ 304 h 444"/>
                <a:gd name="T74" fmla="*/ 73 w 463"/>
                <a:gd name="T75" fmla="*/ 256 h 444"/>
                <a:gd name="T76" fmla="*/ 39 w 463"/>
                <a:gd name="T77" fmla="*/ 211 h 444"/>
                <a:gd name="T78" fmla="*/ 10 w 463"/>
                <a:gd name="T79" fmla="*/ 181 h 444"/>
                <a:gd name="T80" fmla="*/ 8 w 463"/>
                <a:gd name="T81" fmla="*/ 150 h 444"/>
                <a:gd name="T82" fmla="*/ 4 w 463"/>
                <a:gd name="T83" fmla="*/ 115 h 444"/>
                <a:gd name="T84" fmla="*/ 2 w 463"/>
                <a:gd name="T85" fmla="*/ 81 h 444"/>
                <a:gd name="T86" fmla="*/ 0 w 463"/>
                <a:gd name="T87" fmla="*/ 44 h 444"/>
                <a:gd name="T88" fmla="*/ 8 w 463"/>
                <a:gd name="T89" fmla="*/ 39 h 444"/>
                <a:gd name="T90" fmla="*/ 17 w 463"/>
                <a:gd name="T91" fmla="*/ 25 h 444"/>
                <a:gd name="T92" fmla="*/ 29 w 463"/>
                <a:gd name="T93" fmla="*/ 10 h 444"/>
                <a:gd name="T94" fmla="*/ 37 w 463"/>
                <a:gd name="T95" fmla="*/ 0 h 444"/>
                <a:gd name="T96" fmla="*/ 64 w 463"/>
                <a:gd name="T97" fmla="*/ 8 h 4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3" h="444">
                  <a:moveTo>
                    <a:pt x="154" y="27"/>
                  </a:moveTo>
                  <a:lnTo>
                    <a:pt x="182" y="23"/>
                  </a:lnTo>
                  <a:lnTo>
                    <a:pt x="209" y="23"/>
                  </a:lnTo>
                  <a:lnTo>
                    <a:pt x="238" y="23"/>
                  </a:lnTo>
                  <a:lnTo>
                    <a:pt x="267" y="23"/>
                  </a:lnTo>
                  <a:lnTo>
                    <a:pt x="294" y="23"/>
                  </a:lnTo>
                  <a:lnTo>
                    <a:pt x="323" y="25"/>
                  </a:lnTo>
                  <a:lnTo>
                    <a:pt x="347" y="25"/>
                  </a:lnTo>
                  <a:lnTo>
                    <a:pt x="372" y="27"/>
                  </a:lnTo>
                  <a:lnTo>
                    <a:pt x="369" y="27"/>
                  </a:lnTo>
                  <a:lnTo>
                    <a:pt x="369" y="29"/>
                  </a:lnTo>
                  <a:lnTo>
                    <a:pt x="367" y="33"/>
                  </a:lnTo>
                  <a:lnTo>
                    <a:pt x="369" y="37"/>
                  </a:lnTo>
                  <a:lnTo>
                    <a:pt x="370" y="46"/>
                  </a:lnTo>
                  <a:lnTo>
                    <a:pt x="378" y="58"/>
                  </a:lnTo>
                  <a:lnTo>
                    <a:pt x="386" y="69"/>
                  </a:lnTo>
                  <a:lnTo>
                    <a:pt x="397" y="81"/>
                  </a:lnTo>
                  <a:lnTo>
                    <a:pt x="401" y="85"/>
                  </a:lnTo>
                  <a:lnTo>
                    <a:pt x="407" y="87"/>
                  </a:lnTo>
                  <a:lnTo>
                    <a:pt x="413" y="89"/>
                  </a:lnTo>
                  <a:lnTo>
                    <a:pt x="418" y="90"/>
                  </a:lnTo>
                  <a:lnTo>
                    <a:pt x="417" y="94"/>
                  </a:lnTo>
                  <a:lnTo>
                    <a:pt x="417" y="96"/>
                  </a:lnTo>
                  <a:lnTo>
                    <a:pt x="415" y="100"/>
                  </a:lnTo>
                  <a:lnTo>
                    <a:pt x="413" y="102"/>
                  </a:lnTo>
                  <a:lnTo>
                    <a:pt x="409" y="104"/>
                  </a:lnTo>
                  <a:lnTo>
                    <a:pt x="407" y="106"/>
                  </a:lnTo>
                  <a:lnTo>
                    <a:pt x="403" y="108"/>
                  </a:lnTo>
                  <a:lnTo>
                    <a:pt x="399" y="108"/>
                  </a:lnTo>
                  <a:lnTo>
                    <a:pt x="399" y="117"/>
                  </a:lnTo>
                  <a:lnTo>
                    <a:pt x="401" y="127"/>
                  </a:lnTo>
                  <a:lnTo>
                    <a:pt x="405" y="135"/>
                  </a:lnTo>
                  <a:lnTo>
                    <a:pt x="409" y="142"/>
                  </a:lnTo>
                  <a:lnTo>
                    <a:pt x="420" y="158"/>
                  </a:lnTo>
                  <a:lnTo>
                    <a:pt x="432" y="171"/>
                  </a:lnTo>
                  <a:lnTo>
                    <a:pt x="443" y="185"/>
                  </a:lnTo>
                  <a:lnTo>
                    <a:pt x="453" y="200"/>
                  </a:lnTo>
                  <a:lnTo>
                    <a:pt x="457" y="208"/>
                  </a:lnTo>
                  <a:lnTo>
                    <a:pt x="461" y="217"/>
                  </a:lnTo>
                  <a:lnTo>
                    <a:pt x="463" y="225"/>
                  </a:lnTo>
                  <a:lnTo>
                    <a:pt x="463" y="234"/>
                  </a:lnTo>
                  <a:lnTo>
                    <a:pt x="459" y="238"/>
                  </a:lnTo>
                  <a:lnTo>
                    <a:pt x="455" y="244"/>
                  </a:lnTo>
                  <a:lnTo>
                    <a:pt x="453" y="254"/>
                  </a:lnTo>
                  <a:lnTo>
                    <a:pt x="453" y="267"/>
                  </a:lnTo>
                  <a:lnTo>
                    <a:pt x="451" y="302"/>
                  </a:lnTo>
                  <a:lnTo>
                    <a:pt x="447" y="340"/>
                  </a:lnTo>
                  <a:lnTo>
                    <a:pt x="445" y="359"/>
                  </a:lnTo>
                  <a:lnTo>
                    <a:pt x="441" y="378"/>
                  </a:lnTo>
                  <a:lnTo>
                    <a:pt x="436" y="396"/>
                  </a:lnTo>
                  <a:lnTo>
                    <a:pt x="428" y="411"/>
                  </a:lnTo>
                  <a:lnTo>
                    <a:pt x="424" y="419"/>
                  </a:lnTo>
                  <a:lnTo>
                    <a:pt x="418" y="424"/>
                  </a:lnTo>
                  <a:lnTo>
                    <a:pt x="413" y="430"/>
                  </a:lnTo>
                  <a:lnTo>
                    <a:pt x="407" y="434"/>
                  </a:lnTo>
                  <a:lnTo>
                    <a:pt x="399" y="438"/>
                  </a:lnTo>
                  <a:lnTo>
                    <a:pt x="392" y="442"/>
                  </a:lnTo>
                  <a:lnTo>
                    <a:pt x="382" y="444"/>
                  </a:lnTo>
                  <a:lnTo>
                    <a:pt x="372" y="444"/>
                  </a:lnTo>
                  <a:lnTo>
                    <a:pt x="363" y="426"/>
                  </a:lnTo>
                  <a:lnTo>
                    <a:pt x="338" y="415"/>
                  </a:lnTo>
                  <a:lnTo>
                    <a:pt x="313" y="401"/>
                  </a:lnTo>
                  <a:lnTo>
                    <a:pt x="286" y="388"/>
                  </a:lnTo>
                  <a:lnTo>
                    <a:pt x="257" y="375"/>
                  </a:lnTo>
                  <a:lnTo>
                    <a:pt x="227" y="363"/>
                  </a:lnTo>
                  <a:lnTo>
                    <a:pt x="194" y="353"/>
                  </a:lnTo>
                  <a:lnTo>
                    <a:pt x="175" y="350"/>
                  </a:lnTo>
                  <a:lnTo>
                    <a:pt x="158" y="346"/>
                  </a:lnTo>
                  <a:lnTo>
                    <a:pt x="138" y="344"/>
                  </a:lnTo>
                  <a:lnTo>
                    <a:pt x="117" y="344"/>
                  </a:lnTo>
                  <a:lnTo>
                    <a:pt x="117" y="334"/>
                  </a:lnTo>
                  <a:lnTo>
                    <a:pt x="115" y="325"/>
                  </a:lnTo>
                  <a:lnTo>
                    <a:pt x="110" y="315"/>
                  </a:lnTo>
                  <a:lnTo>
                    <a:pt x="106" y="304"/>
                  </a:lnTo>
                  <a:lnTo>
                    <a:pt x="90" y="279"/>
                  </a:lnTo>
                  <a:lnTo>
                    <a:pt x="73" y="256"/>
                  </a:lnTo>
                  <a:lnTo>
                    <a:pt x="56" y="233"/>
                  </a:lnTo>
                  <a:lnTo>
                    <a:pt x="39" y="211"/>
                  </a:lnTo>
                  <a:lnTo>
                    <a:pt x="21" y="194"/>
                  </a:lnTo>
                  <a:lnTo>
                    <a:pt x="10" y="181"/>
                  </a:lnTo>
                  <a:lnTo>
                    <a:pt x="10" y="165"/>
                  </a:lnTo>
                  <a:lnTo>
                    <a:pt x="8" y="150"/>
                  </a:lnTo>
                  <a:lnTo>
                    <a:pt x="6" y="133"/>
                  </a:lnTo>
                  <a:lnTo>
                    <a:pt x="4" y="115"/>
                  </a:lnTo>
                  <a:lnTo>
                    <a:pt x="4" y="98"/>
                  </a:lnTo>
                  <a:lnTo>
                    <a:pt x="2" y="81"/>
                  </a:lnTo>
                  <a:lnTo>
                    <a:pt x="0" y="62"/>
                  </a:lnTo>
                  <a:lnTo>
                    <a:pt x="0" y="44"/>
                  </a:lnTo>
                  <a:lnTo>
                    <a:pt x="4" y="43"/>
                  </a:lnTo>
                  <a:lnTo>
                    <a:pt x="8" y="39"/>
                  </a:lnTo>
                  <a:lnTo>
                    <a:pt x="14" y="33"/>
                  </a:lnTo>
                  <a:lnTo>
                    <a:pt x="17" y="25"/>
                  </a:lnTo>
                  <a:lnTo>
                    <a:pt x="23" y="18"/>
                  </a:lnTo>
                  <a:lnTo>
                    <a:pt x="29" y="10"/>
                  </a:lnTo>
                  <a:lnTo>
                    <a:pt x="33" y="4"/>
                  </a:lnTo>
                  <a:lnTo>
                    <a:pt x="37" y="0"/>
                  </a:lnTo>
                  <a:lnTo>
                    <a:pt x="64" y="0"/>
                  </a:lnTo>
                  <a:lnTo>
                    <a:pt x="64" y="8"/>
                  </a:lnTo>
                  <a:lnTo>
                    <a:pt x="154" y="2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7" name="Freeform 246"/>
            <p:cNvSpPr>
              <a:spLocks/>
            </p:cNvSpPr>
            <p:nvPr/>
          </p:nvSpPr>
          <p:spPr bwMode="auto">
            <a:xfrm>
              <a:off x="9207003" y="3330174"/>
              <a:ext cx="639762" cy="612775"/>
            </a:xfrm>
            <a:custGeom>
              <a:avLst/>
              <a:gdLst>
                <a:gd name="T0" fmla="*/ 159 w 403"/>
                <a:gd name="T1" fmla="*/ 21 h 386"/>
                <a:gd name="T2" fmla="*/ 207 w 403"/>
                <a:gd name="T3" fmla="*/ 19 h 386"/>
                <a:gd name="T4" fmla="*/ 257 w 403"/>
                <a:gd name="T5" fmla="*/ 21 h 386"/>
                <a:gd name="T6" fmla="*/ 303 w 403"/>
                <a:gd name="T7" fmla="*/ 23 h 386"/>
                <a:gd name="T8" fmla="*/ 322 w 403"/>
                <a:gd name="T9" fmla="*/ 25 h 386"/>
                <a:gd name="T10" fmla="*/ 320 w 403"/>
                <a:gd name="T11" fmla="*/ 29 h 386"/>
                <a:gd name="T12" fmla="*/ 324 w 403"/>
                <a:gd name="T13" fmla="*/ 41 h 386"/>
                <a:gd name="T14" fmla="*/ 338 w 403"/>
                <a:gd name="T15" fmla="*/ 62 h 386"/>
                <a:gd name="T16" fmla="*/ 355 w 403"/>
                <a:gd name="T17" fmla="*/ 77 h 386"/>
                <a:gd name="T18" fmla="*/ 364 w 403"/>
                <a:gd name="T19" fmla="*/ 83 h 386"/>
                <a:gd name="T20" fmla="*/ 361 w 403"/>
                <a:gd name="T21" fmla="*/ 87 h 386"/>
                <a:gd name="T22" fmla="*/ 357 w 403"/>
                <a:gd name="T23" fmla="*/ 92 h 386"/>
                <a:gd name="T24" fmla="*/ 351 w 403"/>
                <a:gd name="T25" fmla="*/ 94 h 386"/>
                <a:gd name="T26" fmla="*/ 349 w 403"/>
                <a:gd name="T27" fmla="*/ 104 h 386"/>
                <a:gd name="T28" fmla="*/ 353 w 403"/>
                <a:gd name="T29" fmla="*/ 119 h 386"/>
                <a:gd name="T30" fmla="*/ 366 w 403"/>
                <a:gd name="T31" fmla="*/ 138 h 386"/>
                <a:gd name="T32" fmla="*/ 386 w 403"/>
                <a:gd name="T33" fmla="*/ 161 h 386"/>
                <a:gd name="T34" fmla="*/ 399 w 403"/>
                <a:gd name="T35" fmla="*/ 183 h 386"/>
                <a:gd name="T36" fmla="*/ 403 w 403"/>
                <a:gd name="T37" fmla="*/ 196 h 386"/>
                <a:gd name="T38" fmla="*/ 399 w 403"/>
                <a:gd name="T39" fmla="*/ 208 h 386"/>
                <a:gd name="T40" fmla="*/ 395 w 403"/>
                <a:gd name="T41" fmla="*/ 223 h 386"/>
                <a:gd name="T42" fmla="*/ 393 w 403"/>
                <a:gd name="T43" fmla="*/ 263 h 386"/>
                <a:gd name="T44" fmla="*/ 388 w 403"/>
                <a:gd name="T45" fmla="*/ 313 h 386"/>
                <a:gd name="T46" fmla="*/ 380 w 403"/>
                <a:gd name="T47" fmla="*/ 346 h 386"/>
                <a:gd name="T48" fmla="*/ 364 w 403"/>
                <a:gd name="T49" fmla="*/ 371 h 386"/>
                <a:gd name="T50" fmla="*/ 347 w 403"/>
                <a:gd name="T51" fmla="*/ 382 h 386"/>
                <a:gd name="T52" fmla="*/ 334 w 403"/>
                <a:gd name="T53" fmla="*/ 386 h 386"/>
                <a:gd name="T54" fmla="*/ 324 w 403"/>
                <a:gd name="T55" fmla="*/ 384 h 386"/>
                <a:gd name="T56" fmla="*/ 322 w 403"/>
                <a:gd name="T57" fmla="*/ 380 h 386"/>
                <a:gd name="T58" fmla="*/ 320 w 403"/>
                <a:gd name="T59" fmla="*/ 376 h 386"/>
                <a:gd name="T60" fmla="*/ 318 w 403"/>
                <a:gd name="T61" fmla="*/ 373 h 386"/>
                <a:gd name="T62" fmla="*/ 295 w 403"/>
                <a:gd name="T63" fmla="*/ 361 h 386"/>
                <a:gd name="T64" fmla="*/ 249 w 403"/>
                <a:gd name="T65" fmla="*/ 338 h 386"/>
                <a:gd name="T66" fmla="*/ 198 w 403"/>
                <a:gd name="T67" fmla="*/ 317 h 386"/>
                <a:gd name="T68" fmla="*/ 153 w 403"/>
                <a:gd name="T69" fmla="*/ 305 h 386"/>
                <a:gd name="T70" fmla="*/ 121 w 403"/>
                <a:gd name="T71" fmla="*/ 300 h 386"/>
                <a:gd name="T72" fmla="*/ 102 w 403"/>
                <a:gd name="T73" fmla="*/ 292 h 386"/>
                <a:gd name="T74" fmla="*/ 96 w 403"/>
                <a:gd name="T75" fmla="*/ 275 h 386"/>
                <a:gd name="T76" fmla="*/ 81 w 403"/>
                <a:gd name="T77" fmla="*/ 244 h 386"/>
                <a:gd name="T78" fmla="*/ 50 w 403"/>
                <a:gd name="T79" fmla="*/ 204 h 386"/>
                <a:gd name="T80" fmla="*/ 19 w 403"/>
                <a:gd name="T81" fmla="*/ 169 h 386"/>
                <a:gd name="T82" fmla="*/ 8 w 403"/>
                <a:gd name="T83" fmla="*/ 146 h 386"/>
                <a:gd name="T84" fmla="*/ 6 w 403"/>
                <a:gd name="T85" fmla="*/ 117 h 386"/>
                <a:gd name="T86" fmla="*/ 4 w 403"/>
                <a:gd name="T87" fmla="*/ 87 h 386"/>
                <a:gd name="T88" fmla="*/ 2 w 403"/>
                <a:gd name="T89" fmla="*/ 54 h 386"/>
                <a:gd name="T90" fmla="*/ 4 w 403"/>
                <a:gd name="T91" fmla="*/ 39 h 386"/>
                <a:gd name="T92" fmla="*/ 11 w 403"/>
                <a:gd name="T93" fmla="*/ 29 h 386"/>
                <a:gd name="T94" fmla="*/ 21 w 403"/>
                <a:gd name="T95" fmla="*/ 16 h 386"/>
                <a:gd name="T96" fmla="*/ 29 w 403"/>
                <a:gd name="T97" fmla="*/ 4 h 386"/>
                <a:gd name="T98" fmla="*/ 35 w 403"/>
                <a:gd name="T99" fmla="*/ 0 h 386"/>
                <a:gd name="T100" fmla="*/ 40 w 403"/>
                <a:gd name="T101" fmla="*/ 0 h 386"/>
                <a:gd name="T102" fmla="*/ 48 w 403"/>
                <a:gd name="T103" fmla="*/ 0 h 386"/>
                <a:gd name="T104" fmla="*/ 54 w 403"/>
                <a:gd name="T105" fmla="*/ 0 h 386"/>
                <a:gd name="T106" fmla="*/ 56 w 403"/>
                <a:gd name="T107" fmla="*/ 0 h 386"/>
                <a:gd name="T108" fmla="*/ 56 w 403"/>
                <a:gd name="T109" fmla="*/ 4 h 386"/>
                <a:gd name="T110" fmla="*/ 56 w 403"/>
                <a:gd name="T111" fmla="*/ 6 h 386"/>
                <a:gd name="T112" fmla="*/ 56 w 403"/>
                <a:gd name="T113" fmla="*/ 8 h 386"/>
                <a:gd name="T114" fmla="*/ 65 w 403"/>
                <a:gd name="T115" fmla="*/ 10 h 386"/>
                <a:gd name="T116" fmla="*/ 86 w 403"/>
                <a:gd name="T117" fmla="*/ 14 h 386"/>
                <a:gd name="T118" fmla="*/ 106 w 403"/>
                <a:gd name="T119" fmla="*/ 18 h 386"/>
                <a:gd name="T120" fmla="*/ 125 w 403"/>
                <a:gd name="T121" fmla="*/ 21 h 3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03" h="386">
                  <a:moveTo>
                    <a:pt x="134" y="23"/>
                  </a:moveTo>
                  <a:lnTo>
                    <a:pt x="159" y="21"/>
                  </a:lnTo>
                  <a:lnTo>
                    <a:pt x="184" y="21"/>
                  </a:lnTo>
                  <a:lnTo>
                    <a:pt x="207" y="19"/>
                  </a:lnTo>
                  <a:lnTo>
                    <a:pt x="232" y="21"/>
                  </a:lnTo>
                  <a:lnTo>
                    <a:pt x="257" y="21"/>
                  </a:lnTo>
                  <a:lnTo>
                    <a:pt x="280" y="23"/>
                  </a:lnTo>
                  <a:lnTo>
                    <a:pt x="303" y="23"/>
                  </a:lnTo>
                  <a:lnTo>
                    <a:pt x="324" y="23"/>
                  </a:lnTo>
                  <a:lnTo>
                    <a:pt x="322" y="25"/>
                  </a:lnTo>
                  <a:lnTo>
                    <a:pt x="320" y="27"/>
                  </a:lnTo>
                  <a:lnTo>
                    <a:pt x="320" y="29"/>
                  </a:lnTo>
                  <a:lnTo>
                    <a:pt x="320" y="33"/>
                  </a:lnTo>
                  <a:lnTo>
                    <a:pt x="324" y="41"/>
                  </a:lnTo>
                  <a:lnTo>
                    <a:pt x="330" y="52"/>
                  </a:lnTo>
                  <a:lnTo>
                    <a:pt x="338" y="62"/>
                  </a:lnTo>
                  <a:lnTo>
                    <a:pt x="345" y="71"/>
                  </a:lnTo>
                  <a:lnTo>
                    <a:pt x="355" y="77"/>
                  </a:lnTo>
                  <a:lnTo>
                    <a:pt x="364" y="79"/>
                  </a:lnTo>
                  <a:lnTo>
                    <a:pt x="364" y="83"/>
                  </a:lnTo>
                  <a:lnTo>
                    <a:pt x="363" y="85"/>
                  </a:lnTo>
                  <a:lnTo>
                    <a:pt x="361" y="87"/>
                  </a:lnTo>
                  <a:lnTo>
                    <a:pt x="359" y="90"/>
                  </a:lnTo>
                  <a:lnTo>
                    <a:pt x="357" y="92"/>
                  </a:lnTo>
                  <a:lnTo>
                    <a:pt x="353" y="94"/>
                  </a:lnTo>
                  <a:lnTo>
                    <a:pt x="351" y="94"/>
                  </a:lnTo>
                  <a:lnTo>
                    <a:pt x="347" y="94"/>
                  </a:lnTo>
                  <a:lnTo>
                    <a:pt x="349" y="104"/>
                  </a:lnTo>
                  <a:lnTo>
                    <a:pt x="351" y="112"/>
                  </a:lnTo>
                  <a:lnTo>
                    <a:pt x="353" y="119"/>
                  </a:lnTo>
                  <a:lnTo>
                    <a:pt x="357" y="125"/>
                  </a:lnTo>
                  <a:lnTo>
                    <a:pt x="366" y="138"/>
                  </a:lnTo>
                  <a:lnTo>
                    <a:pt x="376" y="150"/>
                  </a:lnTo>
                  <a:lnTo>
                    <a:pt x="386" y="161"/>
                  </a:lnTo>
                  <a:lnTo>
                    <a:pt x="395" y="175"/>
                  </a:lnTo>
                  <a:lnTo>
                    <a:pt x="399" y="183"/>
                  </a:lnTo>
                  <a:lnTo>
                    <a:pt x="401" y="188"/>
                  </a:lnTo>
                  <a:lnTo>
                    <a:pt x="403" y="196"/>
                  </a:lnTo>
                  <a:lnTo>
                    <a:pt x="403" y="206"/>
                  </a:lnTo>
                  <a:lnTo>
                    <a:pt x="399" y="208"/>
                  </a:lnTo>
                  <a:lnTo>
                    <a:pt x="397" y="213"/>
                  </a:lnTo>
                  <a:lnTo>
                    <a:pt x="395" y="223"/>
                  </a:lnTo>
                  <a:lnTo>
                    <a:pt x="395" y="234"/>
                  </a:lnTo>
                  <a:lnTo>
                    <a:pt x="393" y="263"/>
                  </a:lnTo>
                  <a:lnTo>
                    <a:pt x="391" y="296"/>
                  </a:lnTo>
                  <a:lnTo>
                    <a:pt x="388" y="313"/>
                  </a:lnTo>
                  <a:lnTo>
                    <a:pt x="386" y="330"/>
                  </a:lnTo>
                  <a:lnTo>
                    <a:pt x="380" y="346"/>
                  </a:lnTo>
                  <a:lnTo>
                    <a:pt x="374" y="359"/>
                  </a:lnTo>
                  <a:lnTo>
                    <a:pt x="364" y="371"/>
                  </a:lnTo>
                  <a:lnTo>
                    <a:pt x="355" y="378"/>
                  </a:lnTo>
                  <a:lnTo>
                    <a:pt x="347" y="382"/>
                  </a:lnTo>
                  <a:lnTo>
                    <a:pt x="341" y="384"/>
                  </a:lnTo>
                  <a:lnTo>
                    <a:pt x="334" y="386"/>
                  </a:lnTo>
                  <a:lnTo>
                    <a:pt x="324" y="386"/>
                  </a:lnTo>
                  <a:lnTo>
                    <a:pt x="324" y="384"/>
                  </a:lnTo>
                  <a:lnTo>
                    <a:pt x="322" y="382"/>
                  </a:lnTo>
                  <a:lnTo>
                    <a:pt x="322" y="380"/>
                  </a:lnTo>
                  <a:lnTo>
                    <a:pt x="320" y="378"/>
                  </a:lnTo>
                  <a:lnTo>
                    <a:pt x="320" y="376"/>
                  </a:lnTo>
                  <a:lnTo>
                    <a:pt x="318" y="375"/>
                  </a:lnTo>
                  <a:lnTo>
                    <a:pt x="318" y="373"/>
                  </a:lnTo>
                  <a:lnTo>
                    <a:pt x="317" y="371"/>
                  </a:lnTo>
                  <a:lnTo>
                    <a:pt x="295" y="361"/>
                  </a:lnTo>
                  <a:lnTo>
                    <a:pt x="272" y="350"/>
                  </a:lnTo>
                  <a:lnTo>
                    <a:pt x="249" y="338"/>
                  </a:lnTo>
                  <a:lnTo>
                    <a:pt x="224" y="327"/>
                  </a:lnTo>
                  <a:lnTo>
                    <a:pt x="198" y="317"/>
                  </a:lnTo>
                  <a:lnTo>
                    <a:pt x="169" y="307"/>
                  </a:lnTo>
                  <a:lnTo>
                    <a:pt x="153" y="305"/>
                  </a:lnTo>
                  <a:lnTo>
                    <a:pt x="138" y="302"/>
                  </a:lnTo>
                  <a:lnTo>
                    <a:pt x="121" y="300"/>
                  </a:lnTo>
                  <a:lnTo>
                    <a:pt x="104" y="300"/>
                  </a:lnTo>
                  <a:lnTo>
                    <a:pt x="102" y="292"/>
                  </a:lnTo>
                  <a:lnTo>
                    <a:pt x="100" y="284"/>
                  </a:lnTo>
                  <a:lnTo>
                    <a:pt x="96" y="275"/>
                  </a:lnTo>
                  <a:lnTo>
                    <a:pt x="92" y="265"/>
                  </a:lnTo>
                  <a:lnTo>
                    <a:pt x="81" y="244"/>
                  </a:lnTo>
                  <a:lnTo>
                    <a:pt x="65" y="223"/>
                  </a:lnTo>
                  <a:lnTo>
                    <a:pt x="50" y="204"/>
                  </a:lnTo>
                  <a:lnTo>
                    <a:pt x="33" y="184"/>
                  </a:lnTo>
                  <a:lnTo>
                    <a:pt x="19" y="169"/>
                  </a:lnTo>
                  <a:lnTo>
                    <a:pt x="8" y="158"/>
                  </a:lnTo>
                  <a:lnTo>
                    <a:pt x="8" y="146"/>
                  </a:lnTo>
                  <a:lnTo>
                    <a:pt x="8" y="133"/>
                  </a:lnTo>
                  <a:lnTo>
                    <a:pt x="6" y="117"/>
                  </a:lnTo>
                  <a:lnTo>
                    <a:pt x="4" y="102"/>
                  </a:lnTo>
                  <a:lnTo>
                    <a:pt x="4" y="87"/>
                  </a:lnTo>
                  <a:lnTo>
                    <a:pt x="2" y="71"/>
                  </a:lnTo>
                  <a:lnTo>
                    <a:pt x="2" y="54"/>
                  </a:lnTo>
                  <a:lnTo>
                    <a:pt x="0" y="41"/>
                  </a:lnTo>
                  <a:lnTo>
                    <a:pt x="4" y="39"/>
                  </a:lnTo>
                  <a:lnTo>
                    <a:pt x="8" y="35"/>
                  </a:lnTo>
                  <a:lnTo>
                    <a:pt x="11" y="29"/>
                  </a:lnTo>
                  <a:lnTo>
                    <a:pt x="17" y="23"/>
                  </a:lnTo>
                  <a:lnTo>
                    <a:pt x="21" y="16"/>
                  </a:lnTo>
                  <a:lnTo>
                    <a:pt x="25" y="10"/>
                  </a:lnTo>
                  <a:lnTo>
                    <a:pt x="29" y="4"/>
                  </a:lnTo>
                  <a:lnTo>
                    <a:pt x="33" y="0"/>
                  </a:lnTo>
                  <a:lnTo>
                    <a:pt x="35" y="0"/>
                  </a:lnTo>
                  <a:lnTo>
                    <a:pt x="38" y="0"/>
                  </a:lnTo>
                  <a:lnTo>
                    <a:pt x="40" y="0"/>
                  </a:lnTo>
                  <a:lnTo>
                    <a:pt x="44" y="0"/>
                  </a:lnTo>
                  <a:lnTo>
                    <a:pt x="48" y="0"/>
                  </a:lnTo>
                  <a:lnTo>
                    <a:pt x="50" y="0"/>
                  </a:lnTo>
                  <a:lnTo>
                    <a:pt x="54" y="0"/>
                  </a:lnTo>
                  <a:lnTo>
                    <a:pt x="56" y="0"/>
                  </a:lnTo>
                  <a:lnTo>
                    <a:pt x="56" y="0"/>
                  </a:lnTo>
                  <a:lnTo>
                    <a:pt x="56" y="2"/>
                  </a:lnTo>
                  <a:lnTo>
                    <a:pt x="56" y="4"/>
                  </a:lnTo>
                  <a:lnTo>
                    <a:pt x="56" y="4"/>
                  </a:lnTo>
                  <a:lnTo>
                    <a:pt x="56" y="6"/>
                  </a:lnTo>
                  <a:lnTo>
                    <a:pt x="56" y="6"/>
                  </a:lnTo>
                  <a:lnTo>
                    <a:pt x="56" y="8"/>
                  </a:lnTo>
                  <a:lnTo>
                    <a:pt x="56" y="8"/>
                  </a:lnTo>
                  <a:lnTo>
                    <a:pt x="65" y="10"/>
                  </a:lnTo>
                  <a:lnTo>
                    <a:pt x="75" y="12"/>
                  </a:lnTo>
                  <a:lnTo>
                    <a:pt x="86" y="14"/>
                  </a:lnTo>
                  <a:lnTo>
                    <a:pt x="96" y="16"/>
                  </a:lnTo>
                  <a:lnTo>
                    <a:pt x="106" y="18"/>
                  </a:lnTo>
                  <a:lnTo>
                    <a:pt x="115" y="19"/>
                  </a:lnTo>
                  <a:lnTo>
                    <a:pt x="125" y="21"/>
                  </a:lnTo>
                  <a:lnTo>
                    <a:pt x="134" y="23"/>
                  </a:lnTo>
                  <a:close/>
                </a:path>
              </a:pathLst>
            </a:custGeom>
            <a:solidFill>
              <a:srgbClr val="9E6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8" name="Freeform 247"/>
            <p:cNvSpPr>
              <a:spLocks/>
            </p:cNvSpPr>
            <p:nvPr/>
          </p:nvSpPr>
          <p:spPr bwMode="auto">
            <a:xfrm>
              <a:off x="9256216" y="3369862"/>
              <a:ext cx="541337" cy="523875"/>
            </a:xfrm>
            <a:custGeom>
              <a:avLst/>
              <a:gdLst>
                <a:gd name="T0" fmla="*/ 134 w 341"/>
                <a:gd name="T1" fmla="*/ 19 h 330"/>
                <a:gd name="T2" fmla="*/ 176 w 341"/>
                <a:gd name="T3" fmla="*/ 17 h 330"/>
                <a:gd name="T4" fmla="*/ 216 w 341"/>
                <a:gd name="T5" fmla="*/ 19 h 330"/>
                <a:gd name="T6" fmla="*/ 257 w 341"/>
                <a:gd name="T7" fmla="*/ 21 h 330"/>
                <a:gd name="T8" fmla="*/ 272 w 341"/>
                <a:gd name="T9" fmla="*/ 21 h 330"/>
                <a:gd name="T10" fmla="*/ 270 w 341"/>
                <a:gd name="T11" fmla="*/ 25 h 330"/>
                <a:gd name="T12" fmla="*/ 274 w 341"/>
                <a:gd name="T13" fmla="*/ 37 h 330"/>
                <a:gd name="T14" fmla="*/ 286 w 341"/>
                <a:gd name="T15" fmla="*/ 54 h 330"/>
                <a:gd name="T16" fmla="*/ 301 w 341"/>
                <a:gd name="T17" fmla="*/ 65 h 330"/>
                <a:gd name="T18" fmla="*/ 309 w 341"/>
                <a:gd name="T19" fmla="*/ 71 h 330"/>
                <a:gd name="T20" fmla="*/ 307 w 341"/>
                <a:gd name="T21" fmla="*/ 75 h 330"/>
                <a:gd name="T22" fmla="*/ 303 w 341"/>
                <a:gd name="T23" fmla="*/ 79 h 330"/>
                <a:gd name="T24" fmla="*/ 297 w 341"/>
                <a:gd name="T25" fmla="*/ 81 h 330"/>
                <a:gd name="T26" fmla="*/ 297 w 341"/>
                <a:gd name="T27" fmla="*/ 96 h 330"/>
                <a:gd name="T28" fmla="*/ 310 w 341"/>
                <a:gd name="T29" fmla="*/ 119 h 330"/>
                <a:gd name="T30" fmla="*/ 328 w 341"/>
                <a:gd name="T31" fmla="*/ 138 h 330"/>
                <a:gd name="T32" fmla="*/ 339 w 341"/>
                <a:gd name="T33" fmla="*/ 161 h 330"/>
                <a:gd name="T34" fmla="*/ 339 w 341"/>
                <a:gd name="T35" fmla="*/ 177 h 330"/>
                <a:gd name="T36" fmla="*/ 335 w 341"/>
                <a:gd name="T37" fmla="*/ 190 h 330"/>
                <a:gd name="T38" fmla="*/ 333 w 341"/>
                <a:gd name="T39" fmla="*/ 225 h 330"/>
                <a:gd name="T40" fmla="*/ 330 w 341"/>
                <a:gd name="T41" fmla="*/ 267 h 330"/>
                <a:gd name="T42" fmla="*/ 322 w 341"/>
                <a:gd name="T43" fmla="*/ 294 h 330"/>
                <a:gd name="T44" fmla="*/ 309 w 341"/>
                <a:gd name="T45" fmla="*/ 315 h 330"/>
                <a:gd name="T46" fmla="*/ 289 w 341"/>
                <a:gd name="T47" fmla="*/ 328 h 330"/>
                <a:gd name="T48" fmla="*/ 274 w 341"/>
                <a:gd name="T49" fmla="*/ 328 h 330"/>
                <a:gd name="T50" fmla="*/ 272 w 341"/>
                <a:gd name="T51" fmla="*/ 325 h 330"/>
                <a:gd name="T52" fmla="*/ 270 w 341"/>
                <a:gd name="T53" fmla="*/ 323 h 330"/>
                <a:gd name="T54" fmla="*/ 268 w 341"/>
                <a:gd name="T55" fmla="*/ 319 h 330"/>
                <a:gd name="T56" fmla="*/ 249 w 341"/>
                <a:gd name="T57" fmla="*/ 309 h 330"/>
                <a:gd name="T58" fmla="*/ 211 w 341"/>
                <a:gd name="T59" fmla="*/ 288 h 330"/>
                <a:gd name="T60" fmla="*/ 167 w 341"/>
                <a:gd name="T61" fmla="*/ 271 h 330"/>
                <a:gd name="T62" fmla="*/ 115 w 341"/>
                <a:gd name="T63" fmla="*/ 257 h 330"/>
                <a:gd name="T64" fmla="*/ 84 w 341"/>
                <a:gd name="T65" fmla="*/ 242 h 330"/>
                <a:gd name="T66" fmla="*/ 67 w 341"/>
                <a:gd name="T67" fmla="*/ 209 h 330"/>
                <a:gd name="T68" fmla="*/ 40 w 341"/>
                <a:gd name="T69" fmla="*/ 173 h 330"/>
                <a:gd name="T70" fmla="*/ 15 w 341"/>
                <a:gd name="T71" fmla="*/ 144 h 330"/>
                <a:gd name="T72" fmla="*/ 5 w 341"/>
                <a:gd name="T73" fmla="*/ 125 h 330"/>
                <a:gd name="T74" fmla="*/ 4 w 341"/>
                <a:gd name="T75" fmla="*/ 100 h 330"/>
                <a:gd name="T76" fmla="*/ 2 w 341"/>
                <a:gd name="T77" fmla="*/ 75 h 330"/>
                <a:gd name="T78" fmla="*/ 0 w 341"/>
                <a:gd name="T79" fmla="*/ 48 h 330"/>
                <a:gd name="T80" fmla="*/ 2 w 341"/>
                <a:gd name="T81" fmla="*/ 33 h 330"/>
                <a:gd name="T82" fmla="*/ 9 w 341"/>
                <a:gd name="T83" fmla="*/ 25 h 330"/>
                <a:gd name="T84" fmla="*/ 17 w 341"/>
                <a:gd name="T85" fmla="*/ 14 h 330"/>
                <a:gd name="T86" fmla="*/ 23 w 341"/>
                <a:gd name="T87" fmla="*/ 4 h 330"/>
                <a:gd name="T88" fmla="*/ 28 w 341"/>
                <a:gd name="T89" fmla="*/ 0 h 330"/>
                <a:gd name="T90" fmla="*/ 34 w 341"/>
                <a:gd name="T91" fmla="*/ 0 h 330"/>
                <a:gd name="T92" fmla="*/ 38 w 341"/>
                <a:gd name="T93" fmla="*/ 0 h 330"/>
                <a:gd name="T94" fmla="*/ 44 w 341"/>
                <a:gd name="T95" fmla="*/ 0 h 330"/>
                <a:gd name="T96" fmla="*/ 46 w 341"/>
                <a:gd name="T97" fmla="*/ 2 h 330"/>
                <a:gd name="T98" fmla="*/ 46 w 341"/>
                <a:gd name="T99" fmla="*/ 4 h 330"/>
                <a:gd name="T100" fmla="*/ 46 w 341"/>
                <a:gd name="T101" fmla="*/ 6 h 330"/>
                <a:gd name="T102" fmla="*/ 46 w 341"/>
                <a:gd name="T103" fmla="*/ 6 h 330"/>
                <a:gd name="T104" fmla="*/ 55 w 341"/>
                <a:gd name="T105" fmla="*/ 10 h 330"/>
                <a:gd name="T106" fmla="*/ 71 w 341"/>
                <a:gd name="T107" fmla="*/ 14 h 330"/>
                <a:gd name="T108" fmla="*/ 88 w 341"/>
                <a:gd name="T109" fmla="*/ 16 h 330"/>
                <a:gd name="T110" fmla="*/ 105 w 341"/>
                <a:gd name="T111" fmla="*/ 19 h 3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41" h="330">
                  <a:moveTo>
                    <a:pt x="113" y="21"/>
                  </a:moveTo>
                  <a:lnTo>
                    <a:pt x="134" y="19"/>
                  </a:lnTo>
                  <a:lnTo>
                    <a:pt x="155" y="17"/>
                  </a:lnTo>
                  <a:lnTo>
                    <a:pt x="176" y="17"/>
                  </a:lnTo>
                  <a:lnTo>
                    <a:pt x="197" y="19"/>
                  </a:lnTo>
                  <a:lnTo>
                    <a:pt x="216" y="19"/>
                  </a:lnTo>
                  <a:lnTo>
                    <a:pt x="238" y="19"/>
                  </a:lnTo>
                  <a:lnTo>
                    <a:pt x="257" y="21"/>
                  </a:lnTo>
                  <a:lnTo>
                    <a:pt x="274" y="21"/>
                  </a:lnTo>
                  <a:lnTo>
                    <a:pt x="272" y="21"/>
                  </a:lnTo>
                  <a:lnTo>
                    <a:pt x="272" y="23"/>
                  </a:lnTo>
                  <a:lnTo>
                    <a:pt x="270" y="25"/>
                  </a:lnTo>
                  <a:lnTo>
                    <a:pt x="272" y="29"/>
                  </a:lnTo>
                  <a:lnTo>
                    <a:pt x="274" y="37"/>
                  </a:lnTo>
                  <a:lnTo>
                    <a:pt x="280" y="44"/>
                  </a:lnTo>
                  <a:lnTo>
                    <a:pt x="286" y="54"/>
                  </a:lnTo>
                  <a:lnTo>
                    <a:pt x="293" y="62"/>
                  </a:lnTo>
                  <a:lnTo>
                    <a:pt x="301" y="65"/>
                  </a:lnTo>
                  <a:lnTo>
                    <a:pt x="309" y="67"/>
                  </a:lnTo>
                  <a:lnTo>
                    <a:pt x="309" y="71"/>
                  </a:lnTo>
                  <a:lnTo>
                    <a:pt x="307" y="73"/>
                  </a:lnTo>
                  <a:lnTo>
                    <a:pt x="307" y="75"/>
                  </a:lnTo>
                  <a:lnTo>
                    <a:pt x="305" y="77"/>
                  </a:lnTo>
                  <a:lnTo>
                    <a:pt x="303" y="79"/>
                  </a:lnTo>
                  <a:lnTo>
                    <a:pt x="299" y="81"/>
                  </a:lnTo>
                  <a:lnTo>
                    <a:pt x="297" y="81"/>
                  </a:lnTo>
                  <a:lnTo>
                    <a:pt x="295" y="81"/>
                  </a:lnTo>
                  <a:lnTo>
                    <a:pt x="297" y="96"/>
                  </a:lnTo>
                  <a:lnTo>
                    <a:pt x="303" y="108"/>
                  </a:lnTo>
                  <a:lnTo>
                    <a:pt x="310" y="119"/>
                  </a:lnTo>
                  <a:lnTo>
                    <a:pt x="318" y="129"/>
                  </a:lnTo>
                  <a:lnTo>
                    <a:pt x="328" y="138"/>
                  </a:lnTo>
                  <a:lnTo>
                    <a:pt x="335" y="150"/>
                  </a:lnTo>
                  <a:lnTo>
                    <a:pt x="339" y="161"/>
                  </a:lnTo>
                  <a:lnTo>
                    <a:pt x="341" y="175"/>
                  </a:lnTo>
                  <a:lnTo>
                    <a:pt x="339" y="177"/>
                  </a:lnTo>
                  <a:lnTo>
                    <a:pt x="337" y="183"/>
                  </a:lnTo>
                  <a:lnTo>
                    <a:pt x="335" y="190"/>
                  </a:lnTo>
                  <a:lnTo>
                    <a:pt x="333" y="200"/>
                  </a:lnTo>
                  <a:lnTo>
                    <a:pt x="333" y="225"/>
                  </a:lnTo>
                  <a:lnTo>
                    <a:pt x="332" y="254"/>
                  </a:lnTo>
                  <a:lnTo>
                    <a:pt x="330" y="267"/>
                  </a:lnTo>
                  <a:lnTo>
                    <a:pt x="326" y="280"/>
                  </a:lnTo>
                  <a:lnTo>
                    <a:pt x="322" y="294"/>
                  </a:lnTo>
                  <a:lnTo>
                    <a:pt x="316" y="305"/>
                  </a:lnTo>
                  <a:lnTo>
                    <a:pt x="309" y="315"/>
                  </a:lnTo>
                  <a:lnTo>
                    <a:pt x="301" y="323"/>
                  </a:lnTo>
                  <a:lnTo>
                    <a:pt x="289" y="328"/>
                  </a:lnTo>
                  <a:lnTo>
                    <a:pt x="274" y="330"/>
                  </a:lnTo>
                  <a:lnTo>
                    <a:pt x="274" y="328"/>
                  </a:lnTo>
                  <a:lnTo>
                    <a:pt x="274" y="326"/>
                  </a:lnTo>
                  <a:lnTo>
                    <a:pt x="272" y="325"/>
                  </a:lnTo>
                  <a:lnTo>
                    <a:pt x="272" y="323"/>
                  </a:lnTo>
                  <a:lnTo>
                    <a:pt x="270" y="323"/>
                  </a:lnTo>
                  <a:lnTo>
                    <a:pt x="270" y="321"/>
                  </a:lnTo>
                  <a:lnTo>
                    <a:pt x="268" y="319"/>
                  </a:lnTo>
                  <a:lnTo>
                    <a:pt x="268" y="317"/>
                  </a:lnTo>
                  <a:lnTo>
                    <a:pt x="249" y="309"/>
                  </a:lnTo>
                  <a:lnTo>
                    <a:pt x="232" y="300"/>
                  </a:lnTo>
                  <a:lnTo>
                    <a:pt x="211" y="288"/>
                  </a:lnTo>
                  <a:lnTo>
                    <a:pt x="190" y="279"/>
                  </a:lnTo>
                  <a:lnTo>
                    <a:pt x="167" y="271"/>
                  </a:lnTo>
                  <a:lnTo>
                    <a:pt x="142" y="263"/>
                  </a:lnTo>
                  <a:lnTo>
                    <a:pt x="115" y="257"/>
                  </a:lnTo>
                  <a:lnTo>
                    <a:pt x="86" y="255"/>
                  </a:lnTo>
                  <a:lnTo>
                    <a:pt x="84" y="242"/>
                  </a:lnTo>
                  <a:lnTo>
                    <a:pt x="76" y="227"/>
                  </a:lnTo>
                  <a:lnTo>
                    <a:pt x="67" y="209"/>
                  </a:lnTo>
                  <a:lnTo>
                    <a:pt x="53" y="190"/>
                  </a:lnTo>
                  <a:lnTo>
                    <a:pt x="40" y="173"/>
                  </a:lnTo>
                  <a:lnTo>
                    <a:pt x="27" y="158"/>
                  </a:lnTo>
                  <a:lnTo>
                    <a:pt x="15" y="144"/>
                  </a:lnTo>
                  <a:lnTo>
                    <a:pt x="5" y="135"/>
                  </a:lnTo>
                  <a:lnTo>
                    <a:pt x="5" y="125"/>
                  </a:lnTo>
                  <a:lnTo>
                    <a:pt x="5" y="113"/>
                  </a:lnTo>
                  <a:lnTo>
                    <a:pt x="4" y="100"/>
                  </a:lnTo>
                  <a:lnTo>
                    <a:pt x="4" y="87"/>
                  </a:lnTo>
                  <a:lnTo>
                    <a:pt x="2" y="75"/>
                  </a:lnTo>
                  <a:lnTo>
                    <a:pt x="0" y="62"/>
                  </a:lnTo>
                  <a:lnTo>
                    <a:pt x="0" y="48"/>
                  </a:lnTo>
                  <a:lnTo>
                    <a:pt x="0" y="35"/>
                  </a:lnTo>
                  <a:lnTo>
                    <a:pt x="2" y="33"/>
                  </a:lnTo>
                  <a:lnTo>
                    <a:pt x="5" y="31"/>
                  </a:lnTo>
                  <a:lnTo>
                    <a:pt x="9" y="25"/>
                  </a:lnTo>
                  <a:lnTo>
                    <a:pt x="13" y="19"/>
                  </a:lnTo>
                  <a:lnTo>
                    <a:pt x="17" y="14"/>
                  </a:lnTo>
                  <a:lnTo>
                    <a:pt x="21" y="10"/>
                  </a:lnTo>
                  <a:lnTo>
                    <a:pt x="23" y="4"/>
                  </a:lnTo>
                  <a:lnTo>
                    <a:pt x="27" y="0"/>
                  </a:lnTo>
                  <a:lnTo>
                    <a:pt x="28" y="0"/>
                  </a:lnTo>
                  <a:lnTo>
                    <a:pt x="30" y="0"/>
                  </a:lnTo>
                  <a:lnTo>
                    <a:pt x="34" y="0"/>
                  </a:lnTo>
                  <a:lnTo>
                    <a:pt x="36" y="0"/>
                  </a:lnTo>
                  <a:lnTo>
                    <a:pt x="38" y="0"/>
                  </a:lnTo>
                  <a:lnTo>
                    <a:pt x="42" y="0"/>
                  </a:lnTo>
                  <a:lnTo>
                    <a:pt x="44" y="0"/>
                  </a:lnTo>
                  <a:lnTo>
                    <a:pt x="46" y="0"/>
                  </a:lnTo>
                  <a:lnTo>
                    <a:pt x="46" y="2"/>
                  </a:lnTo>
                  <a:lnTo>
                    <a:pt x="46" y="2"/>
                  </a:lnTo>
                  <a:lnTo>
                    <a:pt x="46" y="4"/>
                  </a:lnTo>
                  <a:lnTo>
                    <a:pt x="46" y="4"/>
                  </a:lnTo>
                  <a:lnTo>
                    <a:pt x="46" y="6"/>
                  </a:lnTo>
                  <a:lnTo>
                    <a:pt x="46" y="6"/>
                  </a:lnTo>
                  <a:lnTo>
                    <a:pt x="46" y="6"/>
                  </a:lnTo>
                  <a:lnTo>
                    <a:pt x="46" y="8"/>
                  </a:lnTo>
                  <a:lnTo>
                    <a:pt x="55" y="10"/>
                  </a:lnTo>
                  <a:lnTo>
                    <a:pt x="63" y="12"/>
                  </a:lnTo>
                  <a:lnTo>
                    <a:pt x="71" y="14"/>
                  </a:lnTo>
                  <a:lnTo>
                    <a:pt x="80" y="14"/>
                  </a:lnTo>
                  <a:lnTo>
                    <a:pt x="88" y="16"/>
                  </a:lnTo>
                  <a:lnTo>
                    <a:pt x="98" y="17"/>
                  </a:lnTo>
                  <a:lnTo>
                    <a:pt x="105" y="19"/>
                  </a:lnTo>
                  <a:lnTo>
                    <a:pt x="113" y="21"/>
                  </a:lnTo>
                  <a:close/>
                </a:path>
              </a:pathLst>
            </a:custGeom>
            <a:solidFill>
              <a:srgbClr val="A26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9" name="Freeform 248"/>
            <p:cNvSpPr>
              <a:spLocks/>
            </p:cNvSpPr>
            <p:nvPr/>
          </p:nvSpPr>
          <p:spPr bwMode="auto">
            <a:xfrm>
              <a:off x="9300666" y="3412724"/>
              <a:ext cx="450850" cy="430212"/>
            </a:xfrm>
            <a:custGeom>
              <a:avLst/>
              <a:gdLst>
                <a:gd name="T0" fmla="*/ 112 w 284"/>
                <a:gd name="T1" fmla="*/ 15 h 271"/>
                <a:gd name="T2" fmla="*/ 146 w 284"/>
                <a:gd name="T3" fmla="*/ 13 h 271"/>
                <a:gd name="T4" fmla="*/ 181 w 284"/>
                <a:gd name="T5" fmla="*/ 15 h 271"/>
                <a:gd name="T6" fmla="*/ 213 w 284"/>
                <a:gd name="T7" fmla="*/ 15 h 271"/>
                <a:gd name="T8" fmla="*/ 225 w 284"/>
                <a:gd name="T9" fmla="*/ 17 h 271"/>
                <a:gd name="T10" fmla="*/ 227 w 284"/>
                <a:gd name="T11" fmla="*/ 29 h 271"/>
                <a:gd name="T12" fmla="*/ 236 w 284"/>
                <a:gd name="T13" fmla="*/ 42 h 271"/>
                <a:gd name="T14" fmla="*/ 250 w 284"/>
                <a:gd name="T15" fmla="*/ 54 h 271"/>
                <a:gd name="T16" fmla="*/ 256 w 284"/>
                <a:gd name="T17" fmla="*/ 58 h 271"/>
                <a:gd name="T18" fmla="*/ 254 w 284"/>
                <a:gd name="T19" fmla="*/ 61 h 271"/>
                <a:gd name="T20" fmla="*/ 250 w 284"/>
                <a:gd name="T21" fmla="*/ 63 h 271"/>
                <a:gd name="T22" fmla="*/ 246 w 284"/>
                <a:gd name="T23" fmla="*/ 65 h 271"/>
                <a:gd name="T24" fmla="*/ 246 w 284"/>
                <a:gd name="T25" fmla="*/ 79 h 271"/>
                <a:gd name="T26" fmla="*/ 258 w 284"/>
                <a:gd name="T27" fmla="*/ 96 h 271"/>
                <a:gd name="T28" fmla="*/ 271 w 284"/>
                <a:gd name="T29" fmla="*/ 113 h 271"/>
                <a:gd name="T30" fmla="*/ 282 w 284"/>
                <a:gd name="T31" fmla="*/ 132 h 271"/>
                <a:gd name="T32" fmla="*/ 281 w 284"/>
                <a:gd name="T33" fmla="*/ 146 h 271"/>
                <a:gd name="T34" fmla="*/ 279 w 284"/>
                <a:gd name="T35" fmla="*/ 156 h 271"/>
                <a:gd name="T36" fmla="*/ 277 w 284"/>
                <a:gd name="T37" fmla="*/ 184 h 271"/>
                <a:gd name="T38" fmla="*/ 273 w 284"/>
                <a:gd name="T39" fmla="*/ 219 h 271"/>
                <a:gd name="T40" fmla="*/ 267 w 284"/>
                <a:gd name="T41" fmla="*/ 242 h 271"/>
                <a:gd name="T42" fmla="*/ 256 w 284"/>
                <a:gd name="T43" fmla="*/ 259 h 271"/>
                <a:gd name="T44" fmla="*/ 240 w 284"/>
                <a:gd name="T45" fmla="*/ 271 h 271"/>
                <a:gd name="T46" fmla="*/ 227 w 284"/>
                <a:gd name="T47" fmla="*/ 271 h 271"/>
                <a:gd name="T48" fmla="*/ 227 w 284"/>
                <a:gd name="T49" fmla="*/ 267 h 271"/>
                <a:gd name="T50" fmla="*/ 225 w 284"/>
                <a:gd name="T51" fmla="*/ 265 h 271"/>
                <a:gd name="T52" fmla="*/ 223 w 284"/>
                <a:gd name="T53" fmla="*/ 261 h 271"/>
                <a:gd name="T54" fmla="*/ 208 w 284"/>
                <a:gd name="T55" fmla="*/ 253 h 271"/>
                <a:gd name="T56" fmla="*/ 175 w 284"/>
                <a:gd name="T57" fmla="*/ 238 h 271"/>
                <a:gd name="T58" fmla="*/ 139 w 284"/>
                <a:gd name="T59" fmla="*/ 223 h 271"/>
                <a:gd name="T60" fmla="*/ 96 w 284"/>
                <a:gd name="T61" fmla="*/ 211 h 271"/>
                <a:gd name="T62" fmla="*/ 71 w 284"/>
                <a:gd name="T63" fmla="*/ 200 h 271"/>
                <a:gd name="T64" fmla="*/ 56 w 284"/>
                <a:gd name="T65" fmla="*/ 171 h 271"/>
                <a:gd name="T66" fmla="*/ 35 w 284"/>
                <a:gd name="T67" fmla="*/ 142 h 271"/>
                <a:gd name="T68" fmla="*/ 14 w 284"/>
                <a:gd name="T69" fmla="*/ 119 h 271"/>
                <a:gd name="T70" fmla="*/ 6 w 284"/>
                <a:gd name="T71" fmla="*/ 102 h 271"/>
                <a:gd name="T72" fmla="*/ 4 w 284"/>
                <a:gd name="T73" fmla="*/ 83 h 271"/>
                <a:gd name="T74" fmla="*/ 2 w 284"/>
                <a:gd name="T75" fmla="*/ 60 h 271"/>
                <a:gd name="T76" fmla="*/ 0 w 284"/>
                <a:gd name="T77" fmla="*/ 38 h 271"/>
                <a:gd name="T78" fmla="*/ 2 w 284"/>
                <a:gd name="T79" fmla="*/ 27 h 271"/>
                <a:gd name="T80" fmla="*/ 8 w 284"/>
                <a:gd name="T81" fmla="*/ 21 h 271"/>
                <a:gd name="T82" fmla="*/ 16 w 284"/>
                <a:gd name="T83" fmla="*/ 12 h 271"/>
                <a:gd name="T84" fmla="*/ 20 w 284"/>
                <a:gd name="T85" fmla="*/ 2 h 271"/>
                <a:gd name="T86" fmla="*/ 25 w 284"/>
                <a:gd name="T87" fmla="*/ 0 h 271"/>
                <a:gd name="T88" fmla="*/ 29 w 284"/>
                <a:gd name="T89" fmla="*/ 0 h 271"/>
                <a:gd name="T90" fmla="*/ 33 w 284"/>
                <a:gd name="T91" fmla="*/ 0 h 271"/>
                <a:gd name="T92" fmla="*/ 37 w 284"/>
                <a:gd name="T93" fmla="*/ 0 h 271"/>
                <a:gd name="T94" fmla="*/ 39 w 284"/>
                <a:gd name="T95" fmla="*/ 0 h 271"/>
                <a:gd name="T96" fmla="*/ 39 w 284"/>
                <a:gd name="T97" fmla="*/ 2 h 271"/>
                <a:gd name="T98" fmla="*/ 39 w 284"/>
                <a:gd name="T99" fmla="*/ 4 h 271"/>
                <a:gd name="T100" fmla="*/ 39 w 284"/>
                <a:gd name="T101" fmla="*/ 4 h 271"/>
                <a:gd name="T102" fmla="*/ 47 w 284"/>
                <a:gd name="T103" fmla="*/ 6 h 271"/>
                <a:gd name="T104" fmla="*/ 60 w 284"/>
                <a:gd name="T105" fmla="*/ 10 h 271"/>
                <a:gd name="T106" fmla="*/ 73 w 284"/>
                <a:gd name="T107" fmla="*/ 12 h 271"/>
                <a:gd name="T108" fmla="*/ 89 w 284"/>
                <a:gd name="T109" fmla="*/ 15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84" h="271">
                  <a:moveTo>
                    <a:pt x="94" y="17"/>
                  </a:moveTo>
                  <a:lnTo>
                    <a:pt x="112" y="15"/>
                  </a:lnTo>
                  <a:lnTo>
                    <a:pt x="129" y="13"/>
                  </a:lnTo>
                  <a:lnTo>
                    <a:pt x="146" y="13"/>
                  </a:lnTo>
                  <a:lnTo>
                    <a:pt x="164" y="13"/>
                  </a:lnTo>
                  <a:lnTo>
                    <a:pt x="181" y="15"/>
                  </a:lnTo>
                  <a:lnTo>
                    <a:pt x="198" y="15"/>
                  </a:lnTo>
                  <a:lnTo>
                    <a:pt x="213" y="15"/>
                  </a:lnTo>
                  <a:lnTo>
                    <a:pt x="229" y="17"/>
                  </a:lnTo>
                  <a:lnTo>
                    <a:pt x="225" y="17"/>
                  </a:lnTo>
                  <a:lnTo>
                    <a:pt x="225" y="23"/>
                  </a:lnTo>
                  <a:lnTo>
                    <a:pt x="227" y="29"/>
                  </a:lnTo>
                  <a:lnTo>
                    <a:pt x="231" y="37"/>
                  </a:lnTo>
                  <a:lnTo>
                    <a:pt x="236" y="42"/>
                  </a:lnTo>
                  <a:lnTo>
                    <a:pt x="242" y="50"/>
                  </a:lnTo>
                  <a:lnTo>
                    <a:pt x="250" y="54"/>
                  </a:lnTo>
                  <a:lnTo>
                    <a:pt x="256" y="56"/>
                  </a:lnTo>
                  <a:lnTo>
                    <a:pt x="256" y="58"/>
                  </a:lnTo>
                  <a:lnTo>
                    <a:pt x="256" y="60"/>
                  </a:lnTo>
                  <a:lnTo>
                    <a:pt x="254" y="61"/>
                  </a:lnTo>
                  <a:lnTo>
                    <a:pt x="252" y="63"/>
                  </a:lnTo>
                  <a:lnTo>
                    <a:pt x="250" y="63"/>
                  </a:lnTo>
                  <a:lnTo>
                    <a:pt x="248" y="65"/>
                  </a:lnTo>
                  <a:lnTo>
                    <a:pt x="246" y="65"/>
                  </a:lnTo>
                  <a:lnTo>
                    <a:pt x="244" y="67"/>
                  </a:lnTo>
                  <a:lnTo>
                    <a:pt x="246" y="79"/>
                  </a:lnTo>
                  <a:lnTo>
                    <a:pt x="250" y="88"/>
                  </a:lnTo>
                  <a:lnTo>
                    <a:pt x="258" y="96"/>
                  </a:lnTo>
                  <a:lnTo>
                    <a:pt x="263" y="106"/>
                  </a:lnTo>
                  <a:lnTo>
                    <a:pt x="271" y="113"/>
                  </a:lnTo>
                  <a:lnTo>
                    <a:pt x="277" y="123"/>
                  </a:lnTo>
                  <a:lnTo>
                    <a:pt x="282" y="132"/>
                  </a:lnTo>
                  <a:lnTo>
                    <a:pt x="284" y="144"/>
                  </a:lnTo>
                  <a:lnTo>
                    <a:pt x="281" y="146"/>
                  </a:lnTo>
                  <a:lnTo>
                    <a:pt x="279" y="150"/>
                  </a:lnTo>
                  <a:lnTo>
                    <a:pt x="279" y="156"/>
                  </a:lnTo>
                  <a:lnTo>
                    <a:pt x="277" y="163"/>
                  </a:lnTo>
                  <a:lnTo>
                    <a:pt x="277" y="184"/>
                  </a:lnTo>
                  <a:lnTo>
                    <a:pt x="275" y="207"/>
                  </a:lnTo>
                  <a:lnTo>
                    <a:pt x="273" y="219"/>
                  </a:lnTo>
                  <a:lnTo>
                    <a:pt x="271" y="230"/>
                  </a:lnTo>
                  <a:lnTo>
                    <a:pt x="267" y="242"/>
                  </a:lnTo>
                  <a:lnTo>
                    <a:pt x="263" y="252"/>
                  </a:lnTo>
                  <a:lnTo>
                    <a:pt x="256" y="259"/>
                  </a:lnTo>
                  <a:lnTo>
                    <a:pt x="248" y="267"/>
                  </a:lnTo>
                  <a:lnTo>
                    <a:pt x="240" y="271"/>
                  </a:lnTo>
                  <a:lnTo>
                    <a:pt x="229" y="271"/>
                  </a:lnTo>
                  <a:lnTo>
                    <a:pt x="227" y="271"/>
                  </a:lnTo>
                  <a:lnTo>
                    <a:pt x="227" y="269"/>
                  </a:lnTo>
                  <a:lnTo>
                    <a:pt x="227" y="267"/>
                  </a:lnTo>
                  <a:lnTo>
                    <a:pt x="225" y="265"/>
                  </a:lnTo>
                  <a:lnTo>
                    <a:pt x="225" y="265"/>
                  </a:lnTo>
                  <a:lnTo>
                    <a:pt x="223" y="263"/>
                  </a:lnTo>
                  <a:lnTo>
                    <a:pt x="223" y="261"/>
                  </a:lnTo>
                  <a:lnTo>
                    <a:pt x="223" y="261"/>
                  </a:lnTo>
                  <a:lnTo>
                    <a:pt x="208" y="253"/>
                  </a:lnTo>
                  <a:lnTo>
                    <a:pt x="192" y="246"/>
                  </a:lnTo>
                  <a:lnTo>
                    <a:pt x="175" y="238"/>
                  </a:lnTo>
                  <a:lnTo>
                    <a:pt x="158" y="228"/>
                  </a:lnTo>
                  <a:lnTo>
                    <a:pt x="139" y="223"/>
                  </a:lnTo>
                  <a:lnTo>
                    <a:pt x="119" y="215"/>
                  </a:lnTo>
                  <a:lnTo>
                    <a:pt x="96" y="211"/>
                  </a:lnTo>
                  <a:lnTo>
                    <a:pt x="73" y="211"/>
                  </a:lnTo>
                  <a:lnTo>
                    <a:pt x="71" y="200"/>
                  </a:lnTo>
                  <a:lnTo>
                    <a:pt x="64" y="186"/>
                  </a:lnTo>
                  <a:lnTo>
                    <a:pt x="56" y="171"/>
                  </a:lnTo>
                  <a:lnTo>
                    <a:pt x="47" y="156"/>
                  </a:lnTo>
                  <a:lnTo>
                    <a:pt x="35" y="142"/>
                  </a:lnTo>
                  <a:lnTo>
                    <a:pt x="23" y="129"/>
                  </a:lnTo>
                  <a:lnTo>
                    <a:pt x="14" y="119"/>
                  </a:lnTo>
                  <a:lnTo>
                    <a:pt x="6" y="111"/>
                  </a:lnTo>
                  <a:lnTo>
                    <a:pt x="6" y="102"/>
                  </a:lnTo>
                  <a:lnTo>
                    <a:pt x="6" y="92"/>
                  </a:lnTo>
                  <a:lnTo>
                    <a:pt x="4" y="83"/>
                  </a:lnTo>
                  <a:lnTo>
                    <a:pt x="4" y="71"/>
                  </a:lnTo>
                  <a:lnTo>
                    <a:pt x="2" y="60"/>
                  </a:lnTo>
                  <a:lnTo>
                    <a:pt x="2" y="50"/>
                  </a:lnTo>
                  <a:lnTo>
                    <a:pt x="0" y="38"/>
                  </a:lnTo>
                  <a:lnTo>
                    <a:pt x="0" y="27"/>
                  </a:lnTo>
                  <a:lnTo>
                    <a:pt x="2" y="27"/>
                  </a:lnTo>
                  <a:lnTo>
                    <a:pt x="6" y="23"/>
                  </a:lnTo>
                  <a:lnTo>
                    <a:pt x="8" y="21"/>
                  </a:lnTo>
                  <a:lnTo>
                    <a:pt x="12" y="15"/>
                  </a:lnTo>
                  <a:lnTo>
                    <a:pt x="16" y="12"/>
                  </a:lnTo>
                  <a:lnTo>
                    <a:pt x="18" y="6"/>
                  </a:lnTo>
                  <a:lnTo>
                    <a:pt x="20" y="2"/>
                  </a:lnTo>
                  <a:lnTo>
                    <a:pt x="23" y="0"/>
                  </a:lnTo>
                  <a:lnTo>
                    <a:pt x="25" y="0"/>
                  </a:lnTo>
                  <a:lnTo>
                    <a:pt x="27" y="0"/>
                  </a:lnTo>
                  <a:lnTo>
                    <a:pt x="29" y="0"/>
                  </a:lnTo>
                  <a:lnTo>
                    <a:pt x="31" y="0"/>
                  </a:lnTo>
                  <a:lnTo>
                    <a:pt x="33" y="0"/>
                  </a:lnTo>
                  <a:lnTo>
                    <a:pt x="35" y="0"/>
                  </a:lnTo>
                  <a:lnTo>
                    <a:pt x="37" y="0"/>
                  </a:lnTo>
                  <a:lnTo>
                    <a:pt x="39" y="0"/>
                  </a:lnTo>
                  <a:lnTo>
                    <a:pt x="39" y="0"/>
                  </a:lnTo>
                  <a:lnTo>
                    <a:pt x="39" y="2"/>
                  </a:lnTo>
                  <a:lnTo>
                    <a:pt x="39" y="2"/>
                  </a:lnTo>
                  <a:lnTo>
                    <a:pt x="39" y="2"/>
                  </a:lnTo>
                  <a:lnTo>
                    <a:pt x="39" y="4"/>
                  </a:lnTo>
                  <a:lnTo>
                    <a:pt x="39" y="4"/>
                  </a:lnTo>
                  <a:lnTo>
                    <a:pt x="39" y="4"/>
                  </a:lnTo>
                  <a:lnTo>
                    <a:pt x="39" y="6"/>
                  </a:lnTo>
                  <a:lnTo>
                    <a:pt x="47" y="6"/>
                  </a:lnTo>
                  <a:lnTo>
                    <a:pt x="54" y="8"/>
                  </a:lnTo>
                  <a:lnTo>
                    <a:pt x="60" y="10"/>
                  </a:lnTo>
                  <a:lnTo>
                    <a:pt x="68" y="12"/>
                  </a:lnTo>
                  <a:lnTo>
                    <a:pt x="73" y="12"/>
                  </a:lnTo>
                  <a:lnTo>
                    <a:pt x="81" y="13"/>
                  </a:lnTo>
                  <a:lnTo>
                    <a:pt x="89" y="15"/>
                  </a:lnTo>
                  <a:lnTo>
                    <a:pt x="94" y="17"/>
                  </a:lnTo>
                  <a:close/>
                </a:path>
              </a:pathLst>
            </a:custGeom>
            <a:solidFill>
              <a:srgbClr val="A77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0" name="Freeform 249"/>
            <p:cNvSpPr>
              <a:spLocks/>
            </p:cNvSpPr>
            <p:nvPr/>
          </p:nvSpPr>
          <p:spPr bwMode="auto">
            <a:xfrm>
              <a:off x="9346703" y="3452412"/>
              <a:ext cx="357187" cy="341312"/>
            </a:xfrm>
            <a:custGeom>
              <a:avLst/>
              <a:gdLst>
                <a:gd name="T0" fmla="*/ 88 w 225"/>
                <a:gd name="T1" fmla="*/ 13 h 215"/>
                <a:gd name="T2" fmla="*/ 115 w 225"/>
                <a:gd name="T3" fmla="*/ 12 h 215"/>
                <a:gd name="T4" fmla="*/ 142 w 225"/>
                <a:gd name="T5" fmla="*/ 13 h 215"/>
                <a:gd name="T6" fmla="*/ 169 w 225"/>
                <a:gd name="T7" fmla="*/ 13 h 215"/>
                <a:gd name="T8" fmla="*/ 179 w 225"/>
                <a:gd name="T9" fmla="*/ 15 h 215"/>
                <a:gd name="T10" fmla="*/ 181 w 225"/>
                <a:gd name="T11" fmla="*/ 23 h 215"/>
                <a:gd name="T12" fmla="*/ 186 w 225"/>
                <a:gd name="T13" fmla="*/ 35 h 215"/>
                <a:gd name="T14" fmla="*/ 198 w 225"/>
                <a:gd name="T15" fmla="*/ 42 h 215"/>
                <a:gd name="T16" fmla="*/ 202 w 225"/>
                <a:gd name="T17" fmla="*/ 46 h 215"/>
                <a:gd name="T18" fmla="*/ 200 w 225"/>
                <a:gd name="T19" fmla="*/ 50 h 215"/>
                <a:gd name="T20" fmla="*/ 198 w 225"/>
                <a:gd name="T21" fmla="*/ 52 h 215"/>
                <a:gd name="T22" fmla="*/ 196 w 225"/>
                <a:gd name="T23" fmla="*/ 54 h 215"/>
                <a:gd name="T24" fmla="*/ 194 w 225"/>
                <a:gd name="T25" fmla="*/ 61 h 215"/>
                <a:gd name="T26" fmla="*/ 204 w 225"/>
                <a:gd name="T27" fmla="*/ 77 h 215"/>
                <a:gd name="T28" fmla="*/ 215 w 225"/>
                <a:gd name="T29" fmla="*/ 90 h 215"/>
                <a:gd name="T30" fmla="*/ 223 w 225"/>
                <a:gd name="T31" fmla="*/ 106 h 215"/>
                <a:gd name="T32" fmla="*/ 223 w 225"/>
                <a:gd name="T33" fmla="*/ 115 h 215"/>
                <a:gd name="T34" fmla="*/ 219 w 225"/>
                <a:gd name="T35" fmla="*/ 123 h 215"/>
                <a:gd name="T36" fmla="*/ 219 w 225"/>
                <a:gd name="T37" fmla="*/ 146 h 215"/>
                <a:gd name="T38" fmla="*/ 213 w 225"/>
                <a:gd name="T39" fmla="*/ 182 h 215"/>
                <a:gd name="T40" fmla="*/ 204 w 225"/>
                <a:gd name="T41" fmla="*/ 205 h 215"/>
                <a:gd name="T42" fmla="*/ 190 w 225"/>
                <a:gd name="T43" fmla="*/ 213 h 215"/>
                <a:gd name="T44" fmla="*/ 177 w 225"/>
                <a:gd name="T45" fmla="*/ 205 h 215"/>
                <a:gd name="T46" fmla="*/ 152 w 225"/>
                <a:gd name="T47" fmla="*/ 194 h 215"/>
                <a:gd name="T48" fmla="*/ 125 w 225"/>
                <a:gd name="T49" fmla="*/ 180 h 215"/>
                <a:gd name="T50" fmla="*/ 94 w 225"/>
                <a:gd name="T51" fmla="*/ 171 h 215"/>
                <a:gd name="T52" fmla="*/ 58 w 225"/>
                <a:gd name="T53" fmla="*/ 167 h 215"/>
                <a:gd name="T54" fmla="*/ 52 w 225"/>
                <a:gd name="T55" fmla="*/ 148 h 215"/>
                <a:gd name="T56" fmla="*/ 37 w 225"/>
                <a:gd name="T57" fmla="*/ 125 h 215"/>
                <a:gd name="T58" fmla="*/ 19 w 225"/>
                <a:gd name="T59" fmla="*/ 104 h 215"/>
                <a:gd name="T60" fmla="*/ 6 w 225"/>
                <a:gd name="T61" fmla="*/ 88 h 215"/>
                <a:gd name="T62" fmla="*/ 4 w 225"/>
                <a:gd name="T63" fmla="*/ 73 h 215"/>
                <a:gd name="T64" fmla="*/ 4 w 225"/>
                <a:gd name="T65" fmla="*/ 58 h 215"/>
                <a:gd name="T66" fmla="*/ 2 w 225"/>
                <a:gd name="T67" fmla="*/ 40 h 215"/>
                <a:gd name="T68" fmla="*/ 0 w 225"/>
                <a:gd name="T69" fmla="*/ 23 h 215"/>
                <a:gd name="T70" fmla="*/ 6 w 225"/>
                <a:gd name="T71" fmla="*/ 19 h 215"/>
                <a:gd name="T72" fmla="*/ 10 w 225"/>
                <a:gd name="T73" fmla="*/ 13 h 215"/>
                <a:gd name="T74" fmla="*/ 16 w 225"/>
                <a:gd name="T75" fmla="*/ 6 h 215"/>
                <a:gd name="T76" fmla="*/ 19 w 225"/>
                <a:gd name="T77" fmla="*/ 0 h 215"/>
                <a:gd name="T78" fmla="*/ 31 w 225"/>
                <a:gd name="T79" fmla="*/ 6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5" h="215">
                  <a:moveTo>
                    <a:pt x="75" y="13"/>
                  </a:moveTo>
                  <a:lnTo>
                    <a:pt x="88" y="13"/>
                  </a:lnTo>
                  <a:lnTo>
                    <a:pt x="102" y="12"/>
                  </a:lnTo>
                  <a:lnTo>
                    <a:pt x="115" y="12"/>
                  </a:lnTo>
                  <a:lnTo>
                    <a:pt x="129" y="12"/>
                  </a:lnTo>
                  <a:lnTo>
                    <a:pt x="142" y="13"/>
                  </a:lnTo>
                  <a:lnTo>
                    <a:pt x="156" y="13"/>
                  </a:lnTo>
                  <a:lnTo>
                    <a:pt x="169" y="13"/>
                  </a:lnTo>
                  <a:lnTo>
                    <a:pt x="181" y="13"/>
                  </a:lnTo>
                  <a:lnTo>
                    <a:pt x="179" y="15"/>
                  </a:lnTo>
                  <a:lnTo>
                    <a:pt x="179" y="19"/>
                  </a:lnTo>
                  <a:lnTo>
                    <a:pt x="181" y="23"/>
                  </a:lnTo>
                  <a:lnTo>
                    <a:pt x="182" y="29"/>
                  </a:lnTo>
                  <a:lnTo>
                    <a:pt x="186" y="35"/>
                  </a:lnTo>
                  <a:lnTo>
                    <a:pt x="192" y="40"/>
                  </a:lnTo>
                  <a:lnTo>
                    <a:pt x="198" y="42"/>
                  </a:lnTo>
                  <a:lnTo>
                    <a:pt x="202" y="44"/>
                  </a:lnTo>
                  <a:lnTo>
                    <a:pt x="202" y="46"/>
                  </a:lnTo>
                  <a:lnTo>
                    <a:pt x="202" y="48"/>
                  </a:lnTo>
                  <a:lnTo>
                    <a:pt x="200" y="50"/>
                  </a:lnTo>
                  <a:lnTo>
                    <a:pt x="200" y="50"/>
                  </a:lnTo>
                  <a:lnTo>
                    <a:pt x="198" y="52"/>
                  </a:lnTo>
                  <a:lnTo>
                    <a:pt x="196" y="52"/>
                  </a:lnTo>
                  <a:lnTo>
                    <a:pt x="196" y="54"/>
                  </a:lnTo>
                  <a:lnTo>
                    <a:pt x="194" y="54"/>
                  </a:lnTo>
                  <a:lnTo>
                    <a:pt x="194" y="61"/>
                  </a:lnTo>
                  <a:lnTo>
                    <a:pt x="198" y="69"/>
                  </a:lnTo>
                  <a:lnTo>
                    <a:pt x="204" y="77"/>
                  </a:lnTo>
                  <a:lnTo>
                    <a:pt x="209" y="84"/>
                  </a:lnTo>
                  <a:lnTo>
                    <a:pt x="215" y="90"/>
                  </a:lnTo>
                  <a:lnTo>
                    <a:pt x="219" y="98"/>
                  </a:lnTo>
                  <a:lnTo>
                    <a:pt x="223" y="106"/>
                  </a:lnTo>
                  <a:lnTo>
                    <a:pt x="225" y="115"/>
                  </a:lnTo>
                  <a:lnTo>
                    <a:pt x="223" y="115"/>
                  </a:lnTo>
                  <a:lnTo>
                    <a:pt x="221" y="119"/>
                  </a:lnTo>
                  <a:lnTo>
                    <a:pt x="219" y="123"/>
                  </a:lnTo>
                  <a:lnTo>
                    <a:pt x="219" y="131"/>
                  </a:lnTo>
                  <a:lnTo>
                    <a:pt x="219" y="146"/>
                  </a:lnTo>
                  <a:lnTo>
                    <a:pt x="217" y="165"/>
                  </a:lnTo>
                  <a:lnTo>
                    <a:pt x="213" y="182"/>
                  </a:lnTo>
                  <a:lnTo>
                    <a:pt x="207" y="200"/>
                  </a:lnTo>
                  <a:lnTo>
                    <a:pt x="204" y="205"/>
                  </a:lnTo>
                  <a:lnTo>
                    <a:pt x="196" y="211"/>
                  </a:lnTo>
                  <a:lnTo>
                    <a:pt x="190" y="213"/>
                  </a:lnTo>
                  <a:lnTo>
                    <a:pt x="181" y="215"/>
                  </a:lnTo>
                  <a:lnTo>
                    <a:pt x="177" y="205"/>
                  </a:lnTo>
                  <a:lnTo>
                    <a:pt x="163" y="200"/>
                  </a:lnTo>
                  <a:lnTo>
                    <a:pt x="152" y="194"/>
                  </a:lnTo>
                  <a:lnTo>
                    <a:pt x="138" y="188"/>
                  </a:lnTo>
                  <a:lnTo>
                    <a:pt x="125" y="180"/>
                  </a:lnTo>
                  <a:lnTo>
                    <a:pt x="110" y="175"/>
                  </a:lnTo>
                  <a:lnTo>
                    <a:pt x="94" y="171"/>
                  </a:lnTo>
                  <a:lnTo>
                    <a:pt x="77" y="167"/>
                  </a:lnTo>
                  <a:lnTo>
                    <a:pt x="58" y="167"/>
                  </a:lnTo>
                  <a:lnTo>
                    <a:pt x="56" y="157"/>
                  </a:lnTo>
                  <a:lnTo>
                    <a:pt x="52" y="148"/>
                  </a:lnTo>
                  <a:lnTo>
                    <a:pt x="44" y="136"/>
                  </a:lnTo>
                  <a:lnTo>
                    <a:pt x="37" y="125"/>
                  </a:lnTo>
                  <a:lnTo>
                    <a:pt x="27" y="113"/>
                  </a:lnTo>
                  <a:lnTo>
                    <a:pt x="19" y="104"/>
                  </a:lnTo>
                  <a:lnTo>
                    <a:pt x="12" y="94"/>
                  </a:lnTo>
                  <a:lnTo>
                    <a:pt x="6" y="88"/>
                  </a:lnTo>
                  <a:lnTo>
                    <a:pt x="6" y="81"/>
                  </a:lnTo>
                  <a:lnTo>
                    <a:pt x="4" y="73"/>
                  </a:lnTo>
                  <a:lnTo>
                    <a:pt x="4" y="65"/>
                  </a:lnTo>
                  <a:lnTo>
                    <a:pt x="4" y="58"/>
                  </a:lnTo>
                  <a:lnTo>
                    <a:pt x="2" y="48"/>
                  </a:lnTo>
                  <a:lnTo>
                    <a:pt x="2" y="40"/>
                  </a:lnTo>
                  <a:lnTo>
                    <a:pt x="2" y="31"/>
                  </a:lnTo>
                  <a:lnTo>
                    <a:pt x="0" y="23"/>
                  </a:lnTo>
                  <a:lnTo>
                    <a:pt x="2" y="21"/>
                  </a:lnTo>
                  <a:lnTo>
                    <a:pt x="6" y="19"/>
                  </a:lnTo>
                  <a:lnTo>
                    <a:pt x="8" y="17"/>
                  </a:lnTo>
                  <a:lnTo>
                    <a:pt x="10" y="13"/>
                  </a:lnTo>
                  <a:lnTo>
                    <a:pt x="12" y="10"/>
                  </a:lnTo>
                  <a:lnTo>
                    <a:pt x="16" y="6"/>
                  </a:lnTo>
                  <a:lnTo>
                    <a:pt x="18" y="2"/>
                  </a:lnTo>
                  <a:lnTo>
                    <a:pt x="19" y="0"/>
                  </a:lnTo>
                  <a:lnTo>
                    <a:pt x="31" y="0"/>
                  </a:lnTo>
                  <a:lnTo>
                    <a:pt x="31" y="6"/>
                  </a:lnTo>
                  <a:lnTo>
                    <a:pt x="75" y="13"/>
                  </a:lnTo>
                  <a:close/>
                </a:path>
              </a:pathLst>
            </a:custGeom>
            <a:solidFill>
              <a:srgbClr val="AB7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1" name="Freeform 250"/>
            <p:cNvSpPr>
              <a:spLocks/>
            </p:cNvSpPr>
            <p:nvPr/>
          </p:nvSpPr>
          <p:spPr bwMode="auto">
            <a:xfrm>
              <a:off x="8284664" y="4430309"/>
              <a:ext cx="895352" cy="642938"/>
            </a:xfrm>
            <a:custGeom>
              <a:avLst/>
              <a:gdLst>
                <a:gd name="T0" fmla="*/ 429 w 564"/>
                <a:gd name="T1" fmla="*/ 294 h 405"/>
                <a:gd name="T2" fmla="*/ 385 w 564"/>
                <a:gd name="T3" fmla="*/ 328 h 405"/>
                <a:gd name="T4" fmla="*/ 339 w 564"/>
                <a:gd name="T5" fmla="*/ 361 h 405"/>
                <a:gd name="T6" fmla="*/ 295 w 564"/>
                <a:gd name="T7" fmla="*/ 392 h 405"/>
                <a:gd name="T8" fmla="*/ 278 w 564"/>
                <a:gd name="T9" fmla="*/ 403 h 405"/>
                <a:gd name="T10" fmla="*/ 276 w 564"/>
                <a:gd name="T11" fmla="*/ 398 h 405"/>
                <a:gd name="T12" fmla="*/ 264 w 564"/>
                <a:gd name="T13" fmla="*/ 390 h 405"/>
                <a:gd name="T14" fmla="*/ 238 w 564"/>
                <a:gd name="T15" fmla="*/ 380 h 405"/>
                <a:gd name="T16" fmla="*/ 218 w 564"/>
                <a:gd name="T17" fmla="*/ 376 h 405"/>
                <a:gd name="T18" fmla="*/ 207 w 564"/>
                <a:gd name="T19" fmla="*/ 380 h 405"/>
                <a:gd name="T20" fmla="*/ 199 w 564"/>
                <a:gd name="T21" fmla="*/ 378 h 405"/>
                <a:gd name="T22" fmla="*/ 199 w 564"/>
                <a:gd name="T23" fmla="*/ 373 h 405"/>
                <a:gd name="T24" fmla="*/ 199 w 564"/>
                <a:gd name="T25" fmla="*/ 365 h 405"/>
                <a:gd name="T26" fmla="*/ 203 w 564"/>
                <a:gd name="T27" fmla="*/ 359 h 405"/>
                <a:gd name="T28" fmla="*/ 199 w 564"/>
                <a:gd name="T29" fmla="*/ 350 h 405"/>
                <a:gd name="T30" fmla="*/ 184 w 564"/>
                <a:gd name="T31" fmla="*/ 338 h 405"/>
                <a:gd name="T32" fmla="*/ 159 w 564"/>
                <a:gd name="T33" fmla="*/ 328 h 405"/>
                <a:gd name="T34" fmla="*/ 124 w 564"/>
                <a:gd name="T35" fmla="*/ 321 h 405"/>
                <a:gd name="T36" fmla="*/ 99 w 564"/>
                <a:gd name="T37" fmla="*/ 311 h 405"/>
                <a:gd name="T38" fmla="*/ 84 w 564"/>
                <a:gd name="T39" fmla="*/ 300 h 405"/>
                <a:gd name="T40" fmla="*/ 80 w 564"/>
                <a:gd name="T41" fmla="*/ 288 h 405"/>
                <a:gd name="T42" fmla="*/ 75 w 564"/>
                <a:gd name="T43" fmla="*/ 273 h 405"/>
                <a:gd name="T44" fmla="*/ 48 w 564"/>
                <a:gd name="T45" fmla="*/ 232 h 405"/>
                <a:gd name="T46" fmla="*/ 19 w 564"/>
                <a:gd name="T47" fmla="*/ 183 h 405"/>
                <a:gd name="T48" fmla="*/ 4 w 564"/>
                <a:gd name="T49" fmla="*/ 148 h 405"/>
                <a:gd name="T50" fmla="*/ 0 w 564"/>
                <a:gd name="T51" fmla="*/ 123 h 405"/>
                <a:gd name="T52" fmla="*/ 2 w 564"/>
                <a:gd name="T53" fmla="*/ 106 h 405"/>
                <a:gd name="T54" fmla="*/ 7 w 564"/>
                <a:gd name="T55" fmla="*/ 92 h 405"/>
                <a:gd name="T56" fmla="*/ 19 w 564"/>
                <a:gd name="T57" fmla="*/ 77 h 405"/>
                <a:gd name="T58" fmla="*/ 44 w 564"/>
                <a:gd name="T59" fmla="*/ 81 h 405"/>
                <a:gd name="T60" fmla="*/ 99 w 564"/>
                <a:gd name="T61" fmla="*/ 69 h 405"/>
                <a:gd name="T62" fmla="*/ 159 w 564"/>
                <a:gd name="T63" fmla="*/ 58 h 405"/>
                <a:gd name="T64" fmla="*/ 224 w 564"/>
                <a:gd name="T65" fmla="*/ 37 h 405"/>
                <a:gd name="T66" fmla="*/ 257 w 564"/>
                <a:gd name="T67" fmla="*/ 21 h 405"/>
                <a:gd name="T68" fmla="*/ 289 w 564"/>
                <a:gd name="T69" fmla="*/ 0 h 405"/>
                <a:gd name="T70" fmla="*/ 303 w 564"/>
                <a:gd name="T71" fmla="*/ 12 h 405"/>
                <a:gd name="T72" fmla="*/ 324 w 564"/>
                <a:gd name="T73" fmla="*/ 25 h 405"/>
                <a:gd name="T74" fmla="*/ 378 w 564"/>
                <a:gd name="T75" fmla="*/ 44 h 405"/>
                <a:gd name="T76" fmla="*/ 433 w 564"/>
                <a:gd name="T77" fmla="*/ 58 h 405"/>
                <a:gd name="T78" fmla="*/ 474 w 564"/>
                <a:gd name="T79" fmla="*/ 65 h 405"/>
                <a:gd name="T80" fmla="*/ 493 w 564"/>
                <a:gd name="T81" fmla="*/ 88 h 405"/>
                <a:gd name="T82" fmla="*/ 518 w 564"/>
                <a:gd name="T83" fmla="*/ 115 h 405"/>
                <a:gd name="T84" fmla="*/ 541 w 564"/>
                <a:gd name="T85" fmla="*/ 142 h 405"/>
                <a:gd name="T86" fmla="*/ 564 w 564"/>
                <a:gd name="T87" fmla="*/ 169 h 405"/>
                <a:gd name="T88" fmla="*/ 560 w 564"/>
                <a:gd name="T89" fmla="*/ 179 h 405"/>
                <a:gd name="T90" fmla="*/ 560 w 564"/>
                <a:gd name="T91" fmla="*/ 196 h 405"/>
                <a:gd name="T92" fmla="*/ 562 w 564"/>
                <a:gd name="T93" fmla="*/ 213 h 405"/>
                <a:gd name="T94" fmla="*/ 562 w 564"/>
                <a:gd name="T95" fmla="*/ 227 h 405"/>
                <a:gd name="T96" fmla="*/ 533 w 564"/>
                <a:gd name="T97" fmla="*/ 236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64" h="405">
                  <a:moveTo>
                    <a:pt x="451" y="277"/>
                  </a:moveTo>
                  <a:lnTo>
                    <a:pt x="429" y="294"/>
                  </a:lnTo>
                  <a:lnTo>
                    <a:pt x="408" y="311"/>
                  </a:lnTo>
                  <a:lnTo>
                    <a:pt x="385" y="328"/>
                  </a:lnTo>
                  <a:lnTo>
                    <a:pt x="362" y="346"/>
                  </a:lnTo>
                  <a:lnTo>
                    <a:pt x="339" y="361"/>
                  </a:lnTo>
                  <a:lnTo>
                    <a:pt x="316" y="376"/>
                  </a:lnTo>
                  <a:lnTo>
                    <a:pt x="295" y="392"/>
                  </a:lnTo>
                  <a:lnTo>
                    <a:pt x="276" y="405"/>
                  </a:lnTo>
                  <a:lnTo>
                    <a:pt x="278" y="403"/>
                  </a:lnTo>
                  <a:lnTo>
                    <a:pt x="278" y="401"/>
                  </a:lnTo>
                  <a:lnTo>
                    <a:pt x="276" y="398"/>
                  </a:lnTo>
                  <a:lnTo>
                    <a:pt x="274" y="396"/>
                  </a:lnTo>
                  <a:lnTo>
                    <a:pt x="264" y="390"/>
                  </a:lnTo>
                  <a:lnTo>
                    <a:pt x="253" y="384"/>
                  </a:lnTo>
                  <a:lnTo>
                    <a:pt x="238" y="380"/>
                  </a:lnTo>
                  <a:lnTo>
                    <a:pt x="224" y="376"/>
                  </a:lnTo>
                  <a:lnTo>
                    <a:pt x="218" y="376"/>
                  </a:lnTo>
                  <a:lnTo>
                    <a:pt x="211" y="378"/>
                  </a:lnTo>
                  <a:lnTo>
                    <a:pt x="207" y="380"/>
                  </a:lnTo>
                  <a:lnTo>
                    <a:pt x="201" y="382"/>
                  </a:lnTo>
                  <a:lnTo>
                    <a:pt x="199" y="378"/>
                  </a:lnTo>
                  <a:lnTo>
                    <a:pt x="199" y="376"/>
                  </a:lnTo>
                  <a:lnTo>
                    <a:pt x="199" y="373"/>
                  </a:lnTo>
                  <a:lnTo>
                    <a:pt x="199" y="369"/>
                  </a:lnTo>
                  <a:lnTo>
                    <a:pt x="199" y="365"/>
                  </a:lnTo>
                  <a:lnTo>
                    <a:pt x="201" y="361"/>
                  </a:lnTo>
                  <a:lnTo>
                    <a:pt x="203" y="359"/>
                  </a:lnTo>
                  <a:lnTo>
                    <a:pt x="205" y="357"/>
                  </a:lnTo>
                  <a:lnTo>
                    <a:pt x="199" y="350"/>
                  </a:lnTo>
                  <a:lnTo>
                    <a:pt x="192" y="344"/>
                  </a:lnTo>
                  <a:lnTo>
                    <a:pt x="184" y="338"/>
                  </a:lnTo>
                  <a:lnTo>
                    <a:pt x="176" y="334"/>
                  </a:lnTo>
                  <a:lnTo>
                    <a:pt x="159" y="328"/>
                  </a:lnTo>
                  <a:lnTo>
                    <a:pt x="142" y="325"/>
                  </a:lnTo>
                  <a:lnTo>
                    <a:pt x="124" y="321"/>
                  </a:lnTo>
                  <a:lnTo>
                    <a:pt x="107" y="315"/>
                  </a:lnTo>
                  <a:lnTo>
                    <a:pt x="99" y="311"/>
                  </a:lnTo>
                  <a:lnTo>
                    <a:pt x="92" y="305"/>
                  </a:lnTo>
                  <a:lnTo>
                    <a:pt x="84" y="300"/>
                  </a:lnTo>
                  <a:lnTo>
                    <a:pt x="78" y="292"/>
                  </a:lnTo>
                  <a:lnTo>
                    <a:pt x="80" y="288"/>
                  </a:lnTo>
                  <a:lnTo>
                    <a:pt x="78" y="280"/>
                  </a:lnTo>
                  <a:lnTo>
                    <a:pt x="75" y="273"/>
                  </a:lnTo>
                  <a:lnTo>
                    <a:pt x="67" y="261"/>
                  </a:lnTo>
                  <a:lnTo>
                    <a:pt x="48" y="232"/>
                  </a:lnTo>
                  <a:lnTo>
                    <a:pt x="28" y="200"/>
                  </a:lnTo>
                  <a:lnTo>
                    <a:pt x="19" y="183"/>
                  </a:lnTo>
                  <a:lnTo>
                    <a:pt x="9" y="165"/>
                  </a:lnTo>
                  <a:lnTo>
                    <a:pt x="4" y="148"/>
                  </a:lnTo>
                  <a:lnTo>
                    <a:pt x="2" y="131"/>
                  </a:lnTo>
                  <a:lnTo>
                    <a:pt x="0" y="123"/>
                  </a:lnTo>
                  <a:lnTo>
                    <a:pt x="0" y="115"/>
                  </a:lnTo>
                  <a:lnTo>
                    <a:pt x="2" y="106"/>
                  </a:lnTo>
                  <a:lnTo>
                    <a:pt x="4" y="98"/>
                  </a:lnTo>
                  <a:lnTo>
                    <a:pt x="7" y="92"/>
                  </a:lnTo>
                  <a:lnTo>
                    <a:pt x="13" y="85"/>
                  </a:lnTo>
                  <a:lnTo>
                    <a:pt x="19" y="77"/>
                  </a:lnTo>
                  <a:lnTo>
                    <a:pt x="27" y="71"/>
                  </a:lnTo>
                  <a:lnTo>
                    <a:pt x="44" y="81"/>
                  </a:lnTo>
                  <a:lnTo>
                    <a:pt x="71" y="75"/>
                  </a:lnTo>
                  <a:lnTo>
                    <a:pt x="99" y="69"/>
                  </a:lnTo>
                  <a:lnTo>
                    <a:pt x="128" y="65"/>
                  </a:lnTo>
                  <a:lnTo>
                    <a:pt x="159" y="58"/>
                  </a:lnTo>
                  <a:lnTo>
                    <a:pt x="192" y="50"/>
                  </a:lnTo>
                  <a:lnTo>
                    <a:pt x="224" y="37"/>
                  </a:lnTo>
                  <a:lnTo>
                    <a:pt x="239" y="29"/>
                  </a:lnTo>
                  <a:lnTo>
                    <a:pt x="257" y="21"/>
                  </a:lnTo>
                  <a:lnTo>
                    <a:pt x="274" y="12"/>
                  </a:lnTo>
                  <a:lnTo>
                    <a:pt x="289" y="0"/>
                  </a:lnTo>
                  <a:lnTo>
                    <a:pt x="295" y="6"/>
                  </a:lnTo>
                  <a:lnTo>
                    <a:pt x="303" y="12"/>
                  </a:lnTo>
                  <a:lnTo>
                    <a:pt x="314" y="19"/>
                  </a:lnTo>
                  <a:lnTo>
                    <a:pt x="324" y="25"/>
                  </a:lnTo>
                  <a:lnTo>
                    <a:pt x="351" y="35"/>
                  </a:lnTo>
                  <a:lnTo>
                    <a:pt x="378" y="44"/>
                  </a:lnTo>
                  <a:lnTo>
                    <a:pt x="406" y="52"/>
                  </a:lnTo>
                  <a:lnTo>
                    <a:pt x="433" y="58"/>
                  </a:lnTo>
                  <a:lnTo>
                    <a:pt x="456" y="62"/>
                  </a:lnTo>
                  <a:lnTo>
                    <a:pt x="474" y="65"/>
                  </a:lnTo>
                  <a:lnTo>
                    <a:pt x="483" y="77"/>
                  </a:lnTo>
                  <a:lnTo>
                    <a:pt x="493" y="88"/>
                  </a:lnTo>
                  <a:lnTo>
                    <a:pt x="504" y="102"/>
                  </a:lnTo>
                  <a:lnTo>
                    <a:pt x="518" y="115"/>
                  </a:lnTo>
                  <a:lnTo>
                    <a:pt x="529" y="129"/>
                  </a:lnTo>
                  <a:lnTo>
                    <a:pt x="541" y="142"/>
                  </a:lnTo>
                  <a:lnTo>
                    <a:pt x="552" y="156"/>
                  </a:lnTo>
                  <a:lnTo>
                    <a:pt x="564" y="169"/>
                  </a:lnTo>
                  <a:lnTo>
                    <a:pt x="562" y="173"/>
                  </a:lnTo>
                  <a:lnTo>
                    <a:pt x="560" y="179"/>
                  </a:lnTo>
                  <a:lnTo>
                    <a:pt x="560" y="186"/>
                  </a:lnTo>
                  <a:lnTo>
                    <a:pt x="560" y="196"/>
                  </a:lnTo>
                  <a:lnTo>
                    <a:pt x="560" y="204"/>
                  </a:lnTo>
                  <a:lnTo>
                    <a:pt x="562" y="213"/>
                  </a:lnTo>
                  <a:lnTo>
                    <a:pt x="562" y="221"/>
                  </a:lnTo>
                  <a:lnTo>
                    <a:pt x="562" y="227"/>
                  </a:lnTo>
                  <a:lnTo>
                    <a:pt x="539" y="244"/>
                  </a:lnTo>
                  <a:lnTo>
                    <a:pt x="533" y="236"/>
                  </a:lnTo>
                  <a:lnTo>
                    <a:pt x="451" y="277"/>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2" name="Freeform 251"/>
            <p:cNvSpPr>
              <a:spLocks/>
            </p:cNvSpPr>
            <p:nvPr/>
          </p:nvSpPr>
          <p:spPr bwMode="auto">
            <a:xfrm>
              <a:off x="8344991" y="4466824"/>
              <a:ext cx="776287" cy="560387"/>
            </a:xfrm>
            <a:custGeom>
              <a:avLst/>
              <a:gdLst>
                <a:gd name="T0" fmla="*/ 374 w 489"/>
                <a:gd name="T1" fmla="*/ 257 h 353"/>
                <a:gd name="T2" fmla="*/ 334 w 489"/>
                <a:gd name="T3" fmla="*/ 286 h 353"/>
                <a:gd name="T4" fmla="*/ 296 w 489"/>
                <a:gd name="T5" fmla="*/ 315 h 353"/>
                <a:gd name="T6" fmla="*/ 257 w 489"/>
                <a:gd name="T7" fmla="*/ 342 h 353"/>
                <a:gd name="T8" fmla="*/ 242 w 489"/>
                <a:gd name="T9" fmla="*/ 351 h 353"/>
                <a:gd name="T10" fmla="*/ 240 w 489"/>
                <a:gd name="T11" fmla="*/ 348 h 353"/>
                <a:gd name="T12" fmla="*/ 230 w 489"/>
                <a:gd name="T13" fmla="*/ 340 h 353"/>
                <a:gd name="T14" fmla="*/ 207 w 489"/>
                <a:gd name="T15" fmla="*/ 330 h 353"/>
                <a:gd name="T16" fmla="*/ 184 w 489"/>
                <a:gd name="T17" fmla="*/ 330 h 353"/>
                <a:gd name="T18" fmla="*/ 173 w 489"/>
                <a:gd name="T19" fmla="*/ 330 h 353"/>
                <a:gd name="T20" fmla="*/ 173 w 489"/>
                <a:gd name="T21" fmla="*/ 325 h 353"/>
                <a:gd name="T22" fmla="*/ 173 w 489"/>
                <a:gd name="T23" fmla="*/ 319 h 353"/>
                <a:gd name="T24" fmla="*/ 177 w 489"/>
                <a:gd name="T25" fmla="*/ 313 h 353"/>
                <a:gd name="T26" fmla="*/ 173 w 489"/>
                <a:gd name="T27" fmla="*/ 305 h 353"/>
                <a:gd name="T28" fmla="*/ 159 w 489"/>
                <a:gd name="T29" fmla="*/ 296 h 353"/>
                <a:gd name="T30" fmla="*/ 138 w 489"/>
                <a:gd name="T31" fmla="*/ 286 h 353"/>
                <a:gd name="T32" fmla="*/ 107 w 489"/>
                <a:gd name="T33" fmla="*/ 280 h 353"/>
                <a:gd name="T34" fmla="*/ 86 w 489"/>
                <a:gd name="T35" fmla="*/ 271 h 353"/>
                <a:gd name="T36" fmla="*/ 73 w 489"/>
                <a:gd name="T37" fmla="*/ 261 h 353"/>
                <a:gd name="T38" fmla="*/ 69 w 489"/>
                <a:gd name="T39" fmla="*/ 252 h 353"/>
                <a:gd name="T40" fmla="*/ 63 w 489"/>
                <a:gd name="T41" fmla="*/ 236 h 353"/>
                <a:gd name="T42" fmla="*/ 42 w 489"/>
                <a:gd name="T43" fmla="*/ 204 h 353"/>
                <a:gd name="T44" fmla="*/ 15 w 489"/>
                <a:gd name="T45" fmla="*/ 160 h 353"/>
                <a:gd name="T46" fmla="*/ 4 w 489"/>
                <a:gd name="T47" fmla="*/ 129 h 353"/>
                <a:gd name="T48" fmla="*/ 0 w 489"/>
                <a:gd name="T49" fmla="*/ 100 h 353"/>
                <a:gd name="T50" fmla="*/ 6 w 489"/>
                <a:gd name="T51" fmla="*/ 81 h 353"/>
                <a:gd name="T52" fmla="*/ 15 w 489"/>
                <a:gd name="T53" fmla="*/ 67 h 353"/>
                <a:gd name="T54" fmla="*/ 25 w 489"/>
                <a:gd name="T55" fmla="*/ 64 h 353"/>
                <a:gd name="T56" fmla="*/ 29 w 489"/>
                <a:gd name="T57" fmla="*/ 65 h 353"/>
                <a:gd name="T58" fmla="*/ 33 w 489"/>
                <a:gd name="T59" fmla="*/ 67 h 353"/>
                <a:gd name="T60" fmla="*/ 37 w 489"/>
                <a:gd name="T61" fmla="*/ 69 h 353"/>
                <a:gd name="T62" fmla="*/ 61 w 489"/>
                <a:gd name="T63" fmla="*/ 65 h 353"/>
                <a:gd name="T64" fmla="*/ 111 w 489"/>
                <a:gd name="T65" fmla="*/ 58 h 353"/>
                <a:gd name="T66" fmla="*/ 165 w 489"/>
                <a:gd name="T67" fmla="*/ 44 h 353"/>
                <a:gd name="T68" fmla="*/ 209 w 489"/>
                <a:gd name="T69" fmla="*/ 27 h 353"/>
                <a:gd name="T70" fmla="*/ 238 w 489"/>
                <a:gd name="T71" fmla="*/ 10 h 353"/>
                <a:gd name="T72" fmla="*/ 257 w 489"/>
                <a:gd name="T73" fmla="*/ 6 h 353"/>
                <a:gd name="T74" fmla="*/ 272 w 489"/>
                <a:gd name="T75" fmla="*/ 17 h 353"/>
                <a:gd name="T76" fmla="*/ 303 w 489"/>
                <a:gd name="T77" fmla="*/ 31 h 353"/>
                <a:gd name="T78" fmla="*/ 353 w 489"/>
                <a:gd name="T79" fmla="*/ 46 h 353"/>
                <a:gd name="T80" fmla="*/ 397 w 489"/>
                <a:gd name="T81" fmla="*/ 54 h 353"/>
                <a:gd name="T82" fmla="*/ 420 w 489"/>
                <a:gd name="T83" fmla="*/ 67 h 353"/>
                <a:gd name="T84" fmla="*/ 439 w 489"/>
                <a:gd name="T85" fmla="*/ 88 h 353"/>
                <a:gd name="T86" fmla="*/ 460 w 489"/>
                <a:gd name="T87" fmla="*/ 112 h 353"/>
                <a:gd name="T88" fmla="*/ 480 w 489"/>
                <a:gd name="T89" fmla="*/ 136 h 353"/>
                <a:gd name="T90" fmla="*/ 487 w 489"/>
                <a:gd name="T91" fmla="*/ 150 h 353"/>
                <a:gd name="T92" fmla="*/ 487 w 489"/>
                <a:gd name="T93" fmla="*/ 163 h 353"/>
                <a:gd name="T94" fmla="*/ 487 w 489"/>
                <a:gd name="T95" fmla="*/ 179 h 353"/>
                <a:gd name="T96" fmla="*/ 487 w 489"/>
                <a:gd name="T97" fmla="*/ 192 h 353"/>
                <a:gd name="T98" fmla="*/ 485 w 489"/>
                <a:gd name="T99" fmla="*/ 200 h 353"/>
                <a:gd name="T100" fmla="*/ 482 w 489"/>
                <a:gd name="T101" fmla="*/ 204 h 353"/>
                <a:gd name="T102" fmla="*/ 476 w 489"/>
                <a:gd name="T103" fmla="*/ 208 h 353"/>
                <a:gd name="T104" fmla="*/ 472 w 489"/>
                <a:gd name="T105" fmla="*/ 211 h 353"/>
                <a:gd name="T106" fmla="*/ 468 w 489"/>
                <a:gd name="T107" fmla="*/ 211 h 353"/>
                <a:gd name="T108" fmla="*/ 466 w 489"/>
                <a:gd name="T109" fmla="*/ 209 h 353"/>
                <a:gd name="T110" fmla="*/ 466 w 489"/>
                <a:gd name="T111" fmla="*/ 208 h 353"/>
                <a:gd name="T112" fmla="*/ 464 w 489"/>
                <a:gd name="T113" fmla="*/ 208 h 353"/>
                <a:gd name="T114" fmla="*/ 455 w 489"/>
                <a:gd name="T115" fmla="*/ 209 h 353"/>
                <a:gd name="T116" fmla="*/ 437 w 489"/>
                <a:gd name="T117" fmla="*/ 219 h 353"/>
                <a:gd name="T118" fmla="*/ 418 w 489"/>
                <a:gd name="T119" fmla="*/ 227 h 353"/>
                <a:gd name="T120" fmla="*/ 401 w 489"/>
                <a:gd name="T121" fmla="*/ 236 h 3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9" h="353">
                  <a:moveTo>
                    <a:pt x="391" y="240"/>
                  </a:moveTo>
                  <a:lnTo>
                    <a:pt x="374" y="257"/>
                  </a:lnTo>
                  <a:lnTo>
                    <a:pt x="355" y="273"/>
                  </a:lnTo>
                  <a:lnTo>
                    <a:pt x="334" y="286"/>
                  </a:lnTo>
                  <a:lnTo>
                    <a:pt x="315" y="302"/>
                  </a:lnTo>
                  <a:lnTo>
                    <a:pt x="296" y="315"/>
                  </a:lnTo>
                  <a:lnTo>
                    <a:pt x="276" y="328"/>
                  </a:lnTo>
                  <a:lnTo>
                    <a:pt x="257" y="342"/>
                  </a:lnTo>
                  <a:lnTo>
                    <a:pt x="240" y="353"/>
                  </a:lnTo>
                  <a:lnTo>
                    <a:pt x="242" y="351"/>
                  </a:lnTo>
                  <a:lnTo>
                    <a:pt x="242" y="350"/>
                  </a:lnTo>
                  <a:lnTo>
                    <a:pt x="240" y="348"/>
                  </a:lnTo>
                  <a:lnTo>
                    <a:pt x="238" y="344"/>
                  </a:lnTo>
                  <a:lnTo>
                    <a:pt x="230" y="340"/>
                  </a:lnTo>
                  <a:lnTo>
                    <a:pt x="219" y="334"/>
                  </a:lnTo>
                  <a:lnTo>
                    <a:pt x="207" y="330"/>
                  </a:lnTo>
                  <a:lnTo>
                    <a:pt x="194" y="328"/>
                  </a:lnTo>
                  <a:lnTo>
                    <a:pt x="184" y="330"/>
                  </a:lnTo>
                  <a:lnTo>
                    <a:pt x="175" y="332"/>
                  </a:lnTo>
                  <a:lnTo>
                    <a:pt x="173" y="330"/>
                  </a:lnTo>
                  <a:lnTo>
                    <a:pt x="173" y="328"/>
                  </a:lnTo>
                  <a:lnTo>
                    <a:pt x="173" y="325"/>
                  </a:lnTo>
                  <a:lnTo>
                    <a:pt x="173" y="321"/>
                  </a:lnTo>
                  <a:lnTo>
                    <a:pt x="173" y="319"/>
                  </a:lnTo>
                  <a:lnTo>
                    <a:pt x="175" y="315"/>
                  </a:lnTo>
                  <a:lnTo>
                    <a:pt x="177" y="313"/>
                  </a:lnTo>
                  <a:lnTo>
                    <a:pt x="178" y="311"/>
                  </a:lnTo>
                  <a:lnTo>
                    <a:pt x="173" y="305"/>
                  </a:lnTo>
                  <a:lnTo>
                    <a:pt x="167" y="300"/>
                  </a:lnTo>
                  <a:lnTo>
                    <a:pt x="159" y="296"/>
                  </a:lnTo>
                  <a:lnTo>
                    <a:pt x="154" y="292"/>
                  </a:lnTo>
                  <a:lnTo>
                    <a:pt x="138" y="286"/>
                  </a:lnTo>
                  <a:lnTo>
                    <a:pt x="123" y="282"/>
                  </a:lnTo>
                  <a:lnTo>
                    <a:pt x="107" y="280"/>
                  </a:lnTo>
                  <a:lnTo>
                    <a:pt x="92" y="275"/>
                  </a:lnTo>
                  <a:lnTo>
                    <a:pt x="86" y="271"/>
                  </a:lnTo>
                  <a:lnTo>
                    <a:pt x="79" y="267"/>
                  </a:lnTo>
                  <a:lnTo>
                    <a:pt x="73" y="261"/>
                  </a:lnTo>
                  <a:lnTo>
                    <a:pt x="67" y="255"/>
                  </a:lnTo>
                  <a:lnTo>
                    <a:pt x="69" y="252"/>
                  </a:lnTo>
                  <a:lnTo>
                    <a:pt x="67" y="246"/>
                  </a:lnTo>
                  <a:lnTo>
                    <a:pt x="63" y="236"/>
                  </a:lnTo>
                  <a:lnTo>
                    <a:pt x="58" y="227"/>
                  </a:lnTo>
                  <a:lnTo>
                    <a:pt x="42" y="204"/>
                  </a:lnTo>
                  <a:lnTo>
                    <a:pt x="23" y="175"/>
                  </a:lnTo>
                  <a:lnTo>
                    <a:pt x="15" y="160"/>
                  </a:lnTo>
                  <a:lnTo>
                    <a:pt x="8" y="144"/>
                  </a:lnTo>
                  <a:lnTo>
                    <a:pt x="4" y="129"/>
                  </a:lnTo>
                  <a:lnTo>
                    <a:pt x="0" y="115"/>
                  </a:lnTo>
                  <a:lnTo>
                    <a:pt x="0" y="100"/>
                  </a:lnTo>
                  <a:lnTo>
                    <a:pt x="4" y="87"/>
                  </a:lnTo>
                  <a:lnTo>
                    <a:pt x="6" y="81"/>
                  </a:lnTo>
                  <a:lnTo>
                    <a:pt x="10" y="73"/>
                  </a:lnTo>
                  <a:lnTo>
                    <a:pt x="15" y="67"/>
                  </a:lnTo>
                  <a:lnTo>
                    <a:pt x="23" y="64"/>
                  </a:lnTo>
                  <a:lnTo>
                    <a:pt x="25" y="64"/>
                  </a:lnTo>
                  <a:lnTo>
                    <a:pt x="27" y="65"/>
                  </a:lnTo>
                  <a:lnTo>
                    <a:pt x="29" y="65"/>
                  </a:lnTo>
                  <a:lnTo>
                    <a:pt x="31" y="67"/>
                  </a:lnTo>
                  <a:lnTo>
                    <a:pt x="33" y="67"/>
                  </a:lnTo>
                  <a:lnTo>
                    <a:pt x="35" y="69"/>
                  </a:lnTo>
                  <a:lnTo>
                    <a:pt x="37" y="69"/>
                  </a:lnTo>
                  <a:lnTo>
                    <a:pt x="38" y="71"/>
                  </a:lnTo>
                  <a:lnTo>
                    <a:pt x="61" y="65"/>
                  </a:lnTo>
                  <a:lnTo>
                    <a:pt x="84" y="62"/>
                  </a:lnTo>
                  <a:lnTo>
                    <a:pt x="111" y="58"/>
                  </a:lnTo>
                  <a:lnTo>
                    <a:pt x="138" y="52"/>
                  </a:lnTo>
                  <a:lnTo>
                    <a:pt x="165" y="44"/>
                  </a:lnTo>
                  <a:lnTo>
                    <a:pt x="194" y="33"/>
                  </a:lnTo>
                  <a:lnTo>
                    <a:pt x="209" y="27"/>
                  </a:lnTo>
                  <a:lnTo>
                    <a:pt x="223" y="19"/>
                  </a:lnTo>
                  <a:lnTo>
                    <a:pt x="238" y="10"/>
                  </a:lnTo>
                  <a:lnTo>
                    <a:pt x="251" y="0"/>
                  </a:lnTo>
                  <a:lnTo>
                    <a:pt x="257" y="6"/>
                  </a:lnTo>
                  <a:lnTo>
                    <a:pt x="263" y="12"/>
                  </a:lnTo>
                  <a:lnTo>
                    <a:pt x="272" y="17"/>
                  </a:lnTo>
                  <a:lnTo>
                    <a:pt x="282" y="21"/>
                  </a:lnTo>
                  <a:lnTo>
                    <a:pt x="303" y="31"/>
                  </a:lnTo>
                  <a:lnTo>
                    <a:pt x="328" y="39"/>
                  </a:lnTo>
                  <a:lnTo>
                    <a:pt x="353" y="46"/>
                  </a:lnTo>
                  <a:lnTo>
                    <a:pt x="376" y="50"/>
                  </a:lnTo>
                  <a:lnTo>
                    <a:pt x="397" y="54"/>
                  </a:lnTo>
                  <a:lnTo>
                    <a:pt x="413" y="58"/>
                  </a:lnTo>
                  <a:lnTo>
                    <a:pt x="420" y="67"/>
                  </a:lnTo>
                  <a:lnTo>
                    <a:pt x="430" y="77"/>
                  </a:lnTo>
                  <a:lnTo>
                    <a:pt x="439" y="88"/>
                  </a:lnTo>
                  <a:lnTo>
                    <a:pt x="449" y="100"/>
                  </a:lnTo>
                  <a:lnTo>
                    <a:pt x="460" y="112"/>
                  </a:lnTo>
                  <a:lnTo>
                    <a:pt x="470" y="123"/>
                  </a:lnTo>
                  <a:lnTo>
                    <a:pt x="480" y="136"/>
                  </a:lnTo>
                  <a:lnTo>
                    <a:pt x="489" y="148"/>
                  </a:lnTo>
                  <a:lnTo>
                    <a:pt x="487" y="150"/>
                  </a:lnTo>
                  <a:lnTo>
                    <a:pt x="487" y="156"/>
                  </a:lnTo>
                  <a:lnTo>
                    <a:pt x="487" y="163"/>
                  </a:lnTo>
                  <a:lnTo>
                    <a:pt x="487" y="171"/>
                  </a:lnTo>
                  <a:lnTo>
                    <a:pt x="487" y="179"/>
                  </a:lnTo>
                  <a:lnTo>
                    <a:pt x="487" y="186"/>
                  </a:lnTo>
                  <a:lnTo>
                    <a:pt x="487" y="192"/>
                  </a:lnTo>
                  <a:lnTo>
                    <a:pt x="487" y="198"/>
                  </a:lnTo>
                  <a:lnTo>
                    <a:pt x="485" y="200"/>
                  </a:lnTo>
                  <a:lnTo>
                    <a:pt x="484" y="202"/>
                  </a:lnTo>
                  <a:lnTo>
                    <a:pt x="482" y="204"/>
                  </a:lnTo>
                  <a:lnTo>
                    <a:pt x="478" y="206"/>
                  </a:lnTo>
                  <a:lnTo>
                    <a:pt x="476" y="208"/>
                  </a:lnTo>
                  <a:lnTo>
                    <a:pt x="474" y="209"/>
                  </a:lnTo>
                  <a:lnTo>
                    <a:pt x="472" y="211"/>
                  </a:lnTo>
                  <a:lnTo>
                    <a:pt x="468" y="211"/>
                  </a:lnTo>
                  <a:lnTo>
                    <a:pt x="468" y="211"/>
                  </a:lnTo>
                  <a:lnTo>
                    <a:pt x="468" y="211"/>
                  </a:lnTo>
                  <a:lnTo>
                    <a:pt x="466" y="209"/>
                  </a:lnTo>
                  <a:lnTo>
                    <a:pt x="466" y="209"/>
                  </a:lnTo>
                  <a:lnTo>
                    <a:pt x="466" y="208"/>
                  </a:lnTo>
                  <a:lnTo>
                    <a:pt x="464" y="208"/>
                  </a:lnTo>
                  <a:lnTo>
                    <a:pt x="464" y="208"/>
                  </a:lnTo>
                  <a:lnTo>
                    <a:pt x="464" y="206"/>
                  </a:lnTo>
                  <a:lnTo>
                    <a:pt x="455" y="209"/>
                  </a:lnTo>
                  <a:lnTo>
                    <a:pt x="445" y="215"/>
                  </a:lnTo>
                  <a:lnTo>
                    <a:pt x="437" y="219"/>
                  </a:lnTo>
                  <a:lnTo>
                    <a:pt x="428" y="223"/>
                  </a:lnTo>
                  <a:lnTo>
                    <a:pt x="418" y="227"/>
                  </a:lnTo>
                  <a:lnTo>
                    <a:pt x="409" y="232"/>
                  </a:lnTo>
                  <a:lnTo>
                    <a:pt x="401" y="236"/>
                  </a:lnTo>
                  <a:lnTo>
                    <a:pt x="391" y="240"/>
                  </a:lnTo>
                  <a:close/>
                </a:path>
              </a:pathLst>
            </a:custGeom>
            <a:solidFill>
              <a:srgbClr val="9E6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3" name="Freeform 252"/>
            <p:cNvSpPr>
              <a:spLocks/>
            </p:cNvSpPr>
            <p:nvPr/>
          </p:nvSpPr>
          <p:spPr bwMode="auto">
            <a:xfrm>
              <a:off x="8403728" y="4503337"/>
              <a:ext cx="663575" cy="479425"/>
            </a:xfrm>
            <a:custGeom>
              <a:avLst/>
              <a:gdLst>
                <a:gd name="T0" fmla="*/ 318 w 418"/>
                <a:gd name="T1" fmla="*/ 219 h 302"/>
                <a:gd name="T2" fmla="*/ 285 w 418"/>
                <a:gd name="T3" fmla="*/ 244 h 302"/>
                <a:gd name="T4" fmla="*/ 251 w 418"/>
                <a:gd name="T5" fmla="*/ 269 h 302"/>
                <a:gd name="T6" fmla="*/ 218 w 418"/>
                <a:gd name="T7" fmla="*/ 290 h 302"/>
                <a:gd name="T8" fmla="*/ 205 w 418"/>
                <a:gd name="T9" fmla="*/ 300 h 302"/>
                <a:gd name="T10" fmla="*/ 205 w 418"/>
                <a:gd name="T11" fmla="*/ 296 h 302"/>
                <a:gd name="T12" fmla="*/ 195 w 418"/>
                <a:gd name="T13" fmla="*/ 290 h 302"/>
                <a:gd name="T14" fmla="*/ 176 w 418"/>
                <a:gd name="T15" fmla="*/ 282 h 302"/>
                <a:gd name="T16" fmla="*/ 157 w 418"/>
                <a:gd name="T17" fmla="*/ 280 h 302"/>
                <a:gd name="T18" fmla="*/ 147 w 418"/>
                <a:gd name="T19" fmla="*/ 282 h 302"/>
                <a:gd name="T20" fmla="*/ 147 w 418"/>
                <a:gd name="T21" fmla="*/ 277 h 302"/>
                <a:gd name="T22" fmla="*/ 147 w 418"/>
                <a:gd name="T23" fmla="*/ 271 h 302"/>
                <a:gd name="T24" fmla="*/ 149 w 418"/>
                <a:gd name="T25" fmla="*/ 267 h 302"/>
                <a:gd name="T26" fmla="*/ 141 w 418"/>
                <a:gd name="T27" fmla="*/ 256 h 302"/>
                <a:gd name="T28" fmla="*/ 118 w 418"/>
                <a:gd name="T29" fmla="*/ 244 h 302"/>
                <a:gd name="T30" fmla="*/ 92 w 418"/>
                <a:gd name="T31" fmla="*/ 238 h 302"/>
                <a:gd name="T32" fmla="*/ 69 w 418"/>
                <a:gd name="T33" fmla="*/ 229 h 302"/>
                <a:gd name="T34" fmla="*/ 59 w 418"/>
                <a:gd name="T35" fmla="*/ 215 h 302"/>
                <a:gd name="T36" fmla="*/ 55 w 418"/>
                <a:gd name="T37" fmla="*/ 202 h 302"/>
                <a:gd name="T38" fmla="*/ 36 w 418"/>
                <a:gd name="T39" fmla="*/ 173 h 302"/>
                <a:gd name="T40" fmla="*/ 13 w 418"/>
                <a:gd name="T41" fmla="*/ 137 h 302"/>
                <a:gd name="T42" fmla="*/ 3 w 418"/>
                <a:gd name="T43" fmla="*/ 112 h 302"/>
                <a:gd name="T44" fmla="*/ 0 w 418"/>
                <a:gd name="T45" fmla="*/ 87 h 302"/>
                <a:gd name="T46" fmla="*/ 9 w 418"/>
                <a:gd name="T47" fmla="*/ 64 h 302"/>
                <a:gd name="T48" fmla="*/ 21 w 418"/>
                <a:gd name="T49" fmla="*/ 54 h 302"/>
                <a:gd name="T50" fmla="*/ 24 w 418"/>
                <a:gd name="T51" fmla="*/ 56 h 302"/>
                <a:gd name="T52" fmla="*/ 28 w 418"/>
                <a:gd name="T53" fmla="*/ 58 h 302"/>
                <a:gd name="T54" fmla="*/ 30 w 418"/>
                <a:gd name="T55" fmla="*/ 60 h 302"/>
                <a:gd name="T56" fmla="*/ 51 w 418"/>
                <a:gd name="T57" fmla="*/ 56 h 302"/>
                <a:gd name="T58" fmla="*/ 95 w 418"/>
                <a:gd name="T59" fmla="*/ 48 h 302"/>
                <a:gd name="T60" fmla="*/ 141 w 418"/>
                <a:gd name="T61" fmla="*/ 39 h 302"/>
                <a:gd name="T62" fmla="*/ 189 w 418"/>
                <a:gd name="T63" fmla="*/ 18 h 302"/>
                <a:gd name="T64" fmla="*/ 224 w 418"/>
                <a:gd name="T65" fmla="*/ 10 h 302"/>
                <a:gd name="T66" fmla="*/ 259 w 418"/>
                <a:gd name="T67" fmla="*/ 27 h 302"/>
                <a:gd name="T68" fmla="*/ 301 w 418"/>
                <a:gd name="T69" fmla="*/ 39 h 302"/>
                <a:gd name="T70" fmla="*/ 337 w 418"/>
                <a:gd name="T71" fmla="*/ 46 h 302"/>
                <a:gd name="T72" fmla="*/ 358 w 418"/>
                <a:gd name="T73" fmla="*/ 58 h 302"/>
                <a:gd name="T74" fmla="*/ 374 w 418"/>
                <a:gd name="T75" fmla="*/ 77 h 302"/>
                <a:gd name="T76" fmla="*/ 391 w 418"/>
                <a:gd name="T77" fmla="*/ 96 h 302"/>
                <a:gd name="T78" fmla="*/ 408 w 418"/>
                <a:gd name="T79" fmla="*/ 115 h 302"/>
                <a:gd name="T80" fmla="*/ 416 w 418"/>
                <a:gd name="T81" fmla="*/ 129 h 302"/>
                <a:gd name="T82" fmla="*/ 414 w 418"/>
                <a:gd name="T83" fmla="*/ 138 h 302"/>
                <a:gd name="T84" fmla="*/ 416 w 418"/>
                <a:gd name="T85" fmla="*/ 152 h 302"/>
                <a:gd name="T86" fmla="*/ 416 w 418"/>
                <a:gd name="T87" fmla="*/ 165 h 302"/>
                <a:gd name="T88" fmla="*/ 414 w 418"/>
                <a:gd name="T89" fmla="*/ 171 h 302"/>
                <a:gd name="T90" fmla="*/ 410 w 418"/>
                <a:gd name="T91" fmla="*/ 173 h 302"/>
                <a:gd name="T92" fmla="*/ 406 w 418"/>
                <a:gd name="T93" fmla="*/ 177 h 302"/>
                <a:gd name="T94" fmla="*/ 400 w 418"/>
                <a:gd name="T95" fmla="*/ 179 h 302"/>
                <a:gd name="T96" fmla="*/ 399 w 418"/>
                <a:gd name="T97" fmla="*/ 181 h 302"/>
                <a:gd name="T98" fmla="*/ 399 w 418"/>
                <a:gd name="T99" fmla="*/ 179 h 302"/>
                <a:gd name="T100" fmla="*/ 397 w 418"/>
                <a:gd name="T101" fmla="*/ 179 h 302"/>
                <a:gd name="T102" fmla="*/ 397 w 418"/>
                <a:gd name="T103" fmla="*/ 177 h 302"/>
                <a:gd name="T104" fmla="*/ 387 w 418"/>
                <a:gd name="T105" fmla="*/ 179 h 302"/>
                <a:gd name="T106" fmla="*/ 372 w 418"/>
                <a:gd name="T107" fmla="*/ 186 h 302"/>
                <a:gd name="T108" fmla="*/ 356 w 418"/>
                <a:gd name="T109" fmla="*/ 194 h 302"/>
                <a:gd name="T110" fmla="*/ 341 w 418"/>
                <a:gd name="T111" fmla="*/ 2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18" h="302">
                  <a:moveTo>
                    <a:pt x="333" y="206"/>
                  </a:moveTo>
                  <a:lnTo>
                    <a:pt x="318" y="219"/>
                  </a:lnTo>
                  <a:lnTo>
                    <a:pt x="303" y="232"/>
                  </a:lnTo>
                  <a:lnTo>
                    <a:pt x="285" y="244"/>
                  </a:lnTo>
                  <a:lnTo>
                    <a:pt x="268" y="257"/>
                  </a:lnTo>
                  <a:lnTo>
                    <a:pt x="251" y="269"/>
                  </a:lnTo>
                  <a:lnTo>
                    <a:pt x="235" y="280"/>
                  </a:lnTo>
                  <a:lnTo>
                    <a:pt x="218" y="290"/>
                  </a:lnTo>
                  <a:lnTo>
                    <a:pt x="205" y="302"/>
                  </a:lnTo>
                  <a:lnTo>
                    <a:pt x="205" y="300"/>
                  </a:lnTo>
                  <a:lnTo>
                    <a:pt x="205" y="298"/>
                  </a:lnTo>
                  <a:lnTo>
                    <a:pt x="205" y="296"/>
                  </a:lnTo>
                  <a:lnTo>
                    <a:pt x="203" y="294"/>
                  </a:lnTo>
                  <a:lnTo>
                    <a:pt x="195" y="290"/>
                  </a:lnTo>
                  <a:lnTo>
                    <a:pt x="188" y="286"/>
                  </a:lnTo>
                  <a:lnTo>
                    <a:pt x="176" y="282"/>
                  </a:lnTo>
                  <a:lnTo>
                    <a:pt x="166" y="280"/>
                  </a:lnTo>
                  <a:lnTo>
                    <a:pt x="157" y="280"/>
                  </a:lnTo>
                  <a:lnTo>
                    <a:pt x="149" y="284"/>
                  </a:lnTo>
                  <a:lnTo>
                    <a:pt x="147" y="282"/>
                  </a:lnTo>
                  <a:lnTo>
                    <a:pt x="147" y="279"/>
                  </a:lnTo>
                  <a:lnTo>
                    <a:pt x="147" y="277"/>
                  </a:lnTo>
                  <a:lnTo>
                    <a:pt x="147" y="275"/>
                  </a:lnTo>
                  <a:lnTo>
                    <a:pt x="147" y="271"/>
                  </a:lnTo>
                  <a:lnTo>
                    <a:pt x="149" y="269"/>
                  </a:lnTo>
                  <a:lnTo>
                    <a:pt x="149" y="267"/>
                  </a:lnTo>
                  <a:lnTo>
                    <a:pt x="151" y="265"/>
                  </a:lnTo>
                  <a:lnTo>
                    <a:pt x="141" y="256"/>
                  </a:lnTo>
                  <a:lnTo>
                    <a:pt x="130" y="248"/>
                  </a:lnTo>
                  <a:lnTo>
                    <a:pt x="118" y="244"/>
                  </a:lnTo>
                  <a:lnTo>
                    <a:pt x="105" y="242"/>
                  </a:lnTo>
                  <a:lnTo>
                    <a:pt x="92" y="238"/>
                  </a:lnTo>
                  <a:lnTo>
                    <a:pt x="80" y="234"/>
                  </a:lnTo>
                  <a:lnTo>
                    <a:pt x="69" y="229"/>
                  </a:lnTo>
                  <a:lnTo>
                    <a:pt x="57" y="217"/>
                  </a:lnTo>
                  <a:lnTo>
                    <a:pt x="59" y="215"/>
                  </a:lnTo>
                  <a:lnTo>
                    <a:pt x="59" y="209"/>
                  </a:lnTo>
                  <a:lnTo>
                    <a:pt x="55" y="202"/>
                  </a:lnTo>
                  <a:lnTo>
                    <a:pt x="49" y="194"/>
                  </a:lnTo>
                  <a:lnTo>
                    <a:pt x="36" y="173"/>
                  </a:lnTo>
                  <a:lnTo>
                    <a:pt x="21" y="150"/>
                  </a:lnTo>
                  <a:lnTo>
                    <a:pt x="13" y="137"/>
                  </a:lnTo>
                  <a:lnTo>
                    <a:pt x="7" y="123"/>
                  </a:lnTo>
                  <a:lnTo>
                    <a:pt x="3" y="112"/>
                  </a:lnTo>
                  <a:lnTo>
                    <a:pt x="0" y="98"/>
                  </a:lnTo>
                  <a:lnTo>
                    <a:pt x="0" y="87"/>
                  </a:lnTo>
                  <a:lnTo>
                    <a:pt x="3" y="75"/>
                  </a:lnTo>
                  <a:lnTo>
                    <a:pt x="9" y="64"/>
                  </a:lnTo>
                  <a:lnTo>
                    <a:pt x="19" y="54"/>
                  </a:lnTo>
                  <a:lnTo>
                    <a:pt x="21" y="54"/>
                  </a:lnTo>
                  <a:lnTo>
                    <a:pt x="23" y="56"/>
                  </a:lnTo>
                  <a:lnTo>
                    <a:pt x="24" y="56"/>
                  </a:lnTo>
                  <a:lnTo>
                    <a:pt x="26" y="58"/>
                  </a:lnTo>
                  <a:lnTo>
                    <a:pt x="28" y="58"/>
                  </a:lnTo>
                  <a:lnTo>
                    <a:pt x="30" y="60"/>
                  </a:lnTo>
                  <a:lnTo>
                    <a:pt x="30" y="60"/>
                  </a:lnTo>
                  <a:lnTo>
                    <a:pt x="32" y="60"/>
                  </a:lnTo>
                  <a:lnTo>
                    <a:pt x="51" y="56"/>
                  </a:lnTo>
                  <a:lnTo>
                    <a:pt x="72" y="54"/>
                  </a:lnTo>
                  <a:lnTo>
                    <a:pt x="95" y="48"/>
                  </a:lnTo>
                  <a:lnTo>
                    <a:pt x="118" y="44"/>
                  </a:lnTo>
                  <a:lnTo>
                    <a:pt x="141" y="39"/>
                  </a:lnTo>
                  <a:lnTo>
                    <a:pt x="166" y="29"/>
                  </a:lnTo>
                  <a:lnTo>
                    <a:pt x="189" y="18"/>
                  </a:lnTo>
                  <a:lnTo>
                    <a:pt x="214" y="0"/>
                  </a:lnTo>
                  <a:lnTo>
                    <a:pt x="224" y="10"/>
                  </a:lnTo>
                  <a:lnTo>
                    <a:pt x="239" y="19"/>
                  </a:lnTo>
                  <a:lnTo>
                    <a:pt x="259" y="27"/>
                  </a:lnTo>
                  <a:lnTo>
                    <a:pt x="280" y="33"/>
                  </a:lnTo>
                  <a:lnTo>
                    <a:pt x="301" y="39"/>
                  </a:lnTo>
                  <a:lnTo>
                    <a:pt x="320" y="44"/>
                  </a:lnTo>
                  <a:lnTo>
                    <a:pt x="337" y="46"/>
                  </a:lnTo>
                  <a:lnTo>
                    <a:pt x="351" y="50"/>
                  </a:lnTo>
                  <a:lnTo>
                    <a:pt x="358" y="58"/>
                  </a:lnTo>
                  <a:lnTo>
                    <a:pt x="366" y="67"/>
                  </a:lnTo>
                  <a:lnTo>
                    <a:pt x="374" y="77"/>
                  </a:lnTo>
                  <a:lnTo>
                    <a:pt x="383" y="87"/>
                  </a:lnTo>
                  <a:lnTo>
                    <a:pt x="391" y="96"/>
                  </a:lnTo>
                  <a:lnTo>
                    <a:pt x="400" y="106"/>
                  </a:lnTo>
                  <a:lnTo>
                    <a:pt x="408" y="115"/>
                  </a:lnTo>
                  <a:lnTo>
                    <a:pt x="418" y="127"/>
                  </a:lnTo>
                  <a:lnTo>
                    <a:pt x="416" y="129"/>
                  </a:lnTo>
                  <a:lnTo>
                    <a:pt x="414" y="133"/>
                  </a:lnTo>
                  <a:lnTo>
                    <a:pt x="414" y="138"/>
                  </a:lnTo>
                  <a:lnTo>
                    <a:pt x="414" y="146"/>
                  </a:lnTo>
                  <a:lnTo>
                    <a:pt x="416" y="152"/>
                  </a:lnTo>
                  <a:lnTo>
                    <a:pt x="416" y="160"/>
                  </a:lnTo>
                  <a:lnTo>
                    <a:pt x="416" y="165"/>
                  </a:lnTo>
                  <a:lnTo>
                    <a:pt x="416" y="169"/>
                  </a:lnTo>
                  <a:lnTo>
                    <a:pt x="414" y="171"/>
                  </a:lnTo>
                  <a:lnTo>
                    <a:pt x="412" y="173"/>
                  </a:lnTo>
                  <a:lnTo>
                    <a:pt x="410" y="173"/>
                  </a:lnTo>
                  <a:lnTo>
                    <a:pt x="408" y="175"/>
                  </a:lnTo>
                  <a:lnTo>
                    <a:pt x="406" y="177"/>
                  </a:lnTo>
                  <a:lnTo>
                    <a:pt x="404" y="179"/>
                  </a:lnTo>
                  <a:lnTo>
                    <a:pt x="400" y="179"/>
                  </a:lnTo>
                  <a:lnTo>
                    <a:pt x="399" y="181"/>
                  </a:lnTo>
                  <a:lnTo>
                    <a:pt x="399" y="181"/>
                  </a:lnTo>
                  <a:lnTo>
                    <a:pt x="399" y="181"/>
                  </a:lnTo>
                  <a:lnTo>
                    <a:pt x="399" y="179"/>
                  </a:lnTo>
                  <a:lnTo>
                    <a:pt x="397" y="179"/>
                  </a:lnTo>
                  <a:lnTo>
                    <a:pt x="397" y="179"/>
                  </a:lnTo>
                  <a:lnTo>
                    <a:pt x="397" y="177"/>
                  </a:lnTo>
                  <a:lnTo>
                    <a:pt x="397" y="177"/>
                  </a:lnTo>
                  <a:lnTo>
                    <a:pt x="395" y="175"/>
                  </a:lnTo>
                  <a:lnTo>
                    <a:pt x="387" y="179"/>
                  </a:lnTo>
                  <a:lnTo>
                    <a:pt x="379" y="183"/>
                  </a:lnTo>
                  <a:lnTo>
                    <a:pt x="372" y="186"/>
                  </a:lnTo>
                  <a:lnTo>
                    <a:pt x="364" y="190"/>
                  </a:lnTo>
                  <a:lnTo>
                    <a:pt x="356" y="194"/>
                  </a:lnTo>
                  <a:lnTo>
                    <a:pt x="349" y="198"/>
                  </a:lnTo>
                  <a:lnTo>
                    <a:pt x="341" y="202"/>
                  </a:lnTo>
                  <a:lnTo>
                    <a:pt x="333" y="206"/>
                  </a:lnTo>
                  <a:close/>
                </a:path>
              </a:pathLst>
            </a:custGeom>
            <a:solidFill>
              <a:srgbClr val="A26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4" name="Freeform 253"/>
            <p:cNvSpPr>
              <a:spLocks/>
            </p:cNvSpPr>
            <p:nvPr/>
          </p:nvSpPr>
          <p:spPr bwMode="auto">
            <a:xfrm>
              <a:off x="8464053" y="4543024"/>
              <a:ext cx="544512" cy="393700"/>
            </a:xfrm>
            <a:custGeom>
              <a:avLst/>
              <a:gdLst>
                <a:gd name="T0" fmla="*/ 263 w 343"/>
                <a:gd name="T1" fmla="*/ 179 h 248"/>
                <a:gd name="T2" fmla="*/ 234 w 343"/>
                <a:gd name="T3" fmla="*/ 200 h 248"/>
                <a:gd name="T4" fmla="*/ 207 w 343"/>
                <a:gd name="T5" fmla="*/ 221 h 248"/>
                <a:gd name="T6" fmla="*/ 180 w 343"/>
                <a:gd name="T7" fmla="*/ 238 h 248"/>
                <a:gd name="T8" fmla="*/ 169 w 343"/>
                <a:gd name="T9" fmla="*/ 244 h 248"/>
                <a:gd name="T10" fmla="*/ 161 w 343"/>
                <a:gd name="T11" fmla="*/ 238 h 248"/>
                <a:gd name="T12" fmla="*/ 146 w 343"/>
                <a:gd name="T13" fmla="*/ 232 h 248"/>
                <a:gd name="T14" fmla="*/ 128 w 343"/>
                <a:gd name="T15" fmla="*/ 231 h 248"/>
                <a:gd name="T16" fmla="*/ 121 w 343"/>
                <a:gd name="T17" fmla="*/ 231 h 248"/>
                <a:gd name="T18" fmla="*/ 121 w 343"/>
                <a:gd name="T19" fmla="*/ 227 h 248"/>
                <a:gd name="T20" fmla="*/ 121 w 343"/>
                <a:gd name="T21" fmla="*/ 223 h 248"/>
                <a:gd name="T22" fmla="*/ 123 w 343"/>
                <a:gd name="T23" fmla="*/ 219 h 248"/>
                <a:gd name="T24" fmla="*/ 117 w 343"/>
                <a:gd name="T25" fmla="*/ 209 h 248"/>
                <a:gd name="T26" fmla="*/ 96 w 343"/>
                <a:gd name="T27" fmla="*/ 200 h 248"/>
                <a:gd name="T28" fmla="*/ 75 w 343"/>
                <a:gd name="T29" fmla="*/ 196 h 248"/>
                <a:gd name="T30" fmla="*/ 56 w 343"/>
                <a:gd name="T31" fmla="*/ 186 h 248"/>
                <a:gd name="T32" fmla="*/ 48 w 343"/>
                <a:gd name="T33" fmla="*/ 175 h 248"/>
                <a:gd name="T34" fmla="*/ 44 w 343"/>
                <a:gd name="T35" fmla="*/ 165 h 248"/>
                <a:gd name="T36" fmla="*/ 29 w 343"/>
                <a:gd name="T37" fmla="*/ 142 h 248"/>
                <a:gd name="T38" fmla="*/ 9 w 343"/>
                <a:gd name="T39" fmla="*/ 112 h 248"/>
                <a:gd name="T40" fmla="*/ 2 w 343"/>
                <a:gd name="T41" fmla="*/ 90 h 248"/>
                <a:gd name="T42" fmla="*/ 0 w 343"/>
                <a:gd name="T43" fmla="*/ 69 h 248"/>
                <a:gd name="T44" fmla="*/ 8 w 343"/>
                <a:gd name="T45" fmla="*/ 52 h 248"/>
                <a:gd name="T46" fmla="*/ 17 w 343"/>
                <a:gd name="T47" fmla="*/ 44 h 248"/>
                <a:gd name="T48" fmla="*/ 19 w 343"/>
                <a:gd name="T49" fmla="*/ 44 h 248"/>
                <a:gd name="T50" fmla="*/ 23 w 343"/>
                <a:gd name="T51" fmla="*/ 46 h 248"/>
                <a:gd name="T52" fmla="*/ 25 w 343"/>
                <a:gd name="T53" fmla="*/ 48 h 248"/>
                <a:gd name="T54" fmla="*/ 42 w 343"/>
                <a:gd name="T55" fmla="*/ 46 h 248"/>
                <a:gd name="T56" fmla="*/ 79 w 343"/>
                <a:gd name="T57" fmla="*/ 39 h 248"/>
                <a:gd name="T58" fmla="*/ 117 w 343"/>
                <a:gd name="T59" fmla="*/ 29 h 248"/>
                <a:gd name="T60" fmla="*/ 155 w 343"/>
                <a:gd name="T61" fmla="*/ 12 h 248"/>
                <a:gd name="T62" fmla="*/ 184 w 343"/>
                <a:gd name="T63" fmla="*/ 8 h 248"/>
                <a:gd name="T64" fmla="*/ 213 w 343"/>
                <a:gd name="T65" fmla="*/ 21 h 248"/>
                <a:gd name="T66" fmla="*/ 247 w 343"/>
                <a:gd name="T67" fmla="*/ 31 h 248"/>
                <a:gd name="T68" fmla="*/ 278 w 343"/>
                <a:gd name="T69" fmla="*/ 39 h 248"/>
                <a:gd name="T70" fmla="*/ 295 w 343"/>
                <a:gd name="T71" fmla="*/ 46 h 248"/>
                <a:gd name="T72" fmla="*/ 307 w 343"/>
                <a:gd name="T73" fmla="*/ 62 h 248"/>
                <a:gd name="T74" fmla="*/ 322 w 343"/>
                <a:gd name="T75" fmla="*/ 77 h 248"/>
                <a:gd name="T76" fmla="*/ 338 w 343"/>
                <a:gd name="T77" fmla="*/ 94 h 248"/>
                <a:gd name="T78" fmla="*/ 341 w 343"/>
                <a:gd name="T79" fmla="*/ 106 h 248"/>
                <a:gd name="T80" fmla="*/ 341 w 343"/>
                <a:gd name="T81" fmla="*/ 113 h 248"/>
                <a:gd name="T82" fmla="*/ 341 w 343"/>
                <a:gd name="T83" fmla="*/ 125 h 248"/>
                <a:gd name="T84" fmla="*/ 343 w 343"/>
                <a:gd name="T85" fmla="*/ 135 h 248"/>
                <a:gd name="T86" fmla="*/ 341 w 343"/>
                <a:gd name="T87" fmla="*/ 140 h 248"/>
                <a:gd name="T88" fmla="*/ 338 w 343"/>
                <a:gd name="T89" fmla="*/ 142 h 248"/>
                <a:gd name="T90" fmla="*/ 334 w 343"/>
                <a:gd name="T91" fmla="*/ 144 h 248"/>
                <a:gd name="T92" fmla="*/ 330 w 343"/>
                <a:gd name="T93" fmla="*/ 146 h 248"/>
                <a:gd name="T94" fmla="*/ 328 w 343"/>
                <a:gd name="T95" fmla="*/ 148 h 248"/>
                <a:gd name="T96" fmla="*/ 328 w 343"/>
                <a:gd name="T97" fmla="*/ 146 h 248"/>
                <a:gd name="T98" fmla="*/ 326 w 343"/>
                <a:gd name="T99" fmla="*/ 146 h 248"/>
                <a:gd name="T100" fmla="*/ 326 w 343"/>
                <a:gd name="T101" fmla="*/ 144 h 248"/>
                <a:gd name="T102" fmla="*/ 318 w 343"/>
                <a:gd name="T103" fmla="*/ 146 h 248"/>
                <a:gd name="T104" fmla="*/ 307 w 343"/>
                <a:gd name="T105" fmla="*/ 154 h 248"/>
                <a:gd name="T106" fmla="*/ 293 w 343"/>
                <a:gd name="T107" fmla="*/ 160 h 248"/>
                <a:gd name="T108" fmla="*/ 280 w 343"/>
                <a:gd name="T109" fmla="*/ 165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43" h="248">
                  <a:moveTo>
                    <a:pt x="274" y="167"/>
                  </a:moveTo>
                  <a:lnTo>
                    <a:pt x="263" y="179"/>
                  </a:lnTo>
                  <a:lnTo>
                    <a:pt x="249" y="190"/>
                  </a:lnTo>
                  <a:lnTo>
                    <a:pt x="234" y="200"/>
                  </a:lnTo>
                  <a:lnTo>
                    <a:pt x="221" y="211"/>
                  </a:lnTo>
                  <a:lnTo>
                    <a:pt x="207" y="221"/>
                  </a:lnTo>
                  <a:lnTo>
                    <a:pt x="194" y="231"/>
                  </a:lnTo>
                  <a:lnTo>
                    <a:pt x="180" y="238"/>
                  </a:lnTo>
                  <a:lnTo>
                    <a:pt x="169" y="248"/>
                  </a:lnTo>
                  <a:lnTo>
                    <a:pt x="169" y="244"/>
                  </a:lnTo>
                  <a:lnTo>
                    <a:pt x="167" y="242"/>
                  </a:lnTo>
                  <a:lnTo>
                    <a:pt x="161" y="238"/>
                  </a:lnTo>
                  <a:lnTo>
                    <a:pt x="153" y="234"/>
                  </a:lnTo>
                  <a:lnTo>
                    <a:pt x="146" y="232"/>
                  </a:lnTo>
                  <a:lnTo>
                    <a:pt x="136" y="231"/>
                  </a:lnTo>
                  <a:lnTo>
                    <a:pt x="128" y="231"/>
                  </a:lnTo>
                  <a:lnTo>
                    <a:pt x="123" y="232"/>
                  </a:lnTo>
                  <a:lnTo>
                    <a:pt x="121" y="231"/>
                  </a:lnTo>
                  <a:lnTo>
                    <a:pt x="121" y="229"/>
                  </a:lnTo>
                  <a:lnTo>
                    <a:pt x="121" y="227"/>
                  </a:lnTo>
                  <a:lnTo>
                    <a:pt x="121" y="225"/>
                  </a:lnTo>
                  <a:lnTo>
                    <a:pt x="121" y="223"/>
                  </a:lnTo>
                  <a:lnTo>
                    <a:pt x="123" y="221"/>
                  </a:lnTo>
                  <a:lnTo>
                    <a:pt x="123" y="219"/>
                  </a:lnTo>
                  <a:lnTo>
                    <a:pt x="125" y="217"/>
                  </a:lnTo>
                  <a:lnTo>
                    <a:pt x="117" y="209"/>
                  </a:lnTo>
                  <a:lnTo>
                    <a:pt x="107" y="204"/>
                  </a:lnTo>
                  <a:lnTo>
                    <a:pt x="96" y="200"/>
                  </a:lnTo>
                  <a:lnTo>
                    <a:pt x="86" y="198"/>
                  </a:lnTo>
                  <a:lnTo>
                    <a:pt x="75" y="196"/>
                  </a:lnTo>
                  <a:lnTo>
                    <a:pt x="65" y="192"/>
                  </a:lnTo>
                  <a:lnTo>
                    <a:pt x="56" y="186"/>
                  </a:lnTo>
                  <a:lnTo>
                    <a:pt x="48" y="179"/>
                  </a:lnTo>
                  <a:lnTo>
                    <a:pt x="48" y="175"/>
                  </a:lnTo>
                  <a:lnTo>
                    <a:pt x="48" y="171"/>
                  </a:lnTo>
                  <a:lnTo>
                    <a:pt x="44" y="165"/>
                  </a:lnTo>
                  <a:lnTo>
                    <a:pt x="40" y="160"/>
                  </a:lnTo>
                  <a:lnTo>
                    <a:pt x="29" y="142"/>
                  </a:lnTo>
                  <a:lnTo>
                    <a:pt x="15" y="121"/>
                  </a:lnTo>
                  <a:lnTo>
                    <a:pt x="9" y="112"/>
                  </a:lnTo>
                  <a:lnTo>
                    <a:pt x="6" y="100"/>
                  </a:lnTo>
                  <a:lnTo>
                    <a:pt x="2" y="90"/>
                  </a:lnTo>
                  <a:lnTo>
                    <a:pt x="0" y="79"/>
                  </a:lnTo>
                  <a:lnTo>
                    <a:pt x="0" y="69"/>
                  </a:lnTo>
                  <a:lnTo>
                    <a:pt x="2" y="60"/>
                  </a:lnTo>
                  <a:lnTo>
                    <a:pt x="8" y="52"/>
                  </a:lnTo>
                  <a:lnTo>
                    <a:pt x="15" y="42"/>
                  </a:lnTo>
                  <a:lnTo>
                    <a:pt x="17" y="44"/>
                  </a:lnTo>
                  <a:lnTo>
                    <a:pt x="17" y="44"/>
                  </a:lnTo>
                  <a:lnTo>
                    <a:pt x="19" y="44"/>
                  </a:lnTo>
                  <a:lnTo>
                    <a:pt x="21" y="46"/>
                  </a:lnTo>
                  <a:lnTo>
                    <a:pt x="23" y="46"/>
                  </a:lnTo>
                  <a:lnTo>
                    <a:pt x="23" y="48"/>
                  </a:lnTo>
                  <a:lnTo>
                    <a:pt x="25" y="48"/>
                  </a:lnTo>
                  <a:lnTo>
                    <a:pt x="27" y="48"/>
                  </a:lnTo>
                  <a:lnTo>
                    <a:pt x="42" y="46"/>
                  </a:lnTo>
                  <a:lnTo>
                    <a:pt x="59" y="42"/>
                  </a:lnTo>
                  <a:lnTo>
                    <a:pt x="79" y="39"/>
                  </a:lnTo>
                  <a:lnTo>
                    <a:pt x="96" y="35"/>
                  </a:lnTo>
                  <a:lnTo>
                    <a:pt x="117" y="29"/>
                  </a:lnTo>
                  <a:lnTo>
                    <a:pt x="136" y="23"/>
                  </a:lnTo>
                  <a:lnTo>
                    <a:pt x="155" y="12"/>
                  </a:lnTo>
                  <a:lnTo>
                    <a:pt x="176" y="0"/>
                  </a:lnTo>
                  <a:lnTo>
                    <a:pt x="184" y="8"/>
                  </a:lnTo>
                  <a:lnTo>
                    <a:pt x="197" y="14"/>
                  </a:lnTo>
                  <a:lnTo>
                    <a:pt x="213" y="21"/>
                  </a:lnTo>
                  <a:lnTo>
                    <a:pt x="230" y="27"/>
                  </a:lnTo>
                  <a:lnTo>
                    <a:pt x="247" y="31"/>
                  </a:lnTo>
                  <a:lnTo>
                    <a:pt x="265" y="35"/>
                  </a:lnTo>
                  <a:lnTo>
                    <a:pt x="278" y="39"/>
                  </a:lnTo>
                  <a:lnTo>
                    <a:pt x="290" y="39"/>
                  </a:lnTo>
                  <a:lnTo>
                    <a:pt x="295" y="46"/>
                  </a:lnTo>
                  <a:lnTo>
                    <a:pt x="301" y="54"/>
                  </a:lnTo>
                  <a:lnTo>
                    <a:pt x="307" y="62"/>
                  </a:lnTo>
                  <a:lnTo>
                    <a:pt x="315" y="69"/>
                  </a:lnTo>
                  <a:lnTo>
                    <a:pt x="322" y="77"/>
                  </a:lnTo>
                  <a:lnTo>
                    <a:pt x="330" y="87"/>
                  </a:lnTo>
                  <a:lnTo>
                    <a:pt x="338" y="94"/>
                  </a:lnTo>
                  <a:lnTo>
                    <a:pt x="343" y="102"/>
                  </a:lnTo>
                  <a:lnTo>
                    <a:pt x="341" y="106"/>
                  </a:lnTo>
                  <a:lnTo>
                    <a:pt x="341" y="108"/>
                  </a:lnTo>
                  <a:lnTo>
                    <a:pt x="341" y="113"/>
                  </a:lnTo>
                  <a:lnTo>
                    <a:pt x="341" y="119"/>
                  </a:lnTo>
                  <a:lnTo>
                    <a:pt x="341" y="125"/>
                  </a:lnTo>
                  <a:lnTo>
                    <a:pt x="341" y="131"/>
                  </a:lnTo>
                  <a:lnTo>
                    <a:pt x="343" y="135"/>
                  </a:lnTo>
                  <a:lnTo>
                    <a:pt x="341" y="138"/>
                  </a:lnTo>
                  <a:lnTo>
                    <a:pt x="341" y="140"/>
                  </a:lnTo>
                  <a:lnTo>
                    <a:pt x="339" y="140"/>
                  </a:lnTo>
                  <a:lnTo>
                    <a:pt x="338" y="142"/>
                  </a:lnTo>
                  <a:lnTo>
                    <a:pt x="336" y="144"/>
                  </a:lnTo>
                  <a:lnTo>
                    <a:pt x="334" y="144"/>
                  </a:lnTo>
                  <a:lnTo>
                    <a:pt x="332" y="146"/>
                  </a:lnTo>
                  <a:lnTo>
                    <a:pt x="330" y="146"/>
                  </a:lnTo>
                  <a:lnTo>
                    <a:pt x="328" y="148"/>
                  </a:lnTo>
                  <a:lnTo>
                    <a:pt x="328" y="148"/>
                  </a:lnTo>
                  <a:lnTo>
                    <a:pt x="328" y="148"/>
                  </a:lnTo>
                  <a:lnTo>
                    <a:pt x="328" y="146"/>
                  </a:lnTo>
                  <a:lnTo>
                    <a:pt x="328" y="146"/>
                  </a:lnTo>
                  <a:lnTo>
                    <a:pt x="326" y="146"/>
                  </a:lnTo>
                  <a:lnTo>
                    <a:pt x="326" y="144"/>
                  </a:lnTo>
                  <a:lnTo>
                    <a:pt x="326" y="144"/>
                  </a:lnTo>
                  <a:lnTo>
                    <a:pt x="326" y="144"/>
                  </a:lnTo>
                  <a:lnTo>
                    <a:pt x="318" y="146"/>
                  </a:lnTo>
                  <a:lnTo>
                    <a:pt x="313" y="150"/>
                  </a:lnTo>
                  <a:lnTo>
                    <a:pt x="307" y="154"/>
                  </a:lnTo>
                  <a:lnTo>
                    <a:pt x="299" y="156"/>
                  </a:lnTo>
                  <a:lnTo>
                    <a:pt x="293" y="160"/>
                  </a:lnTo>
                  <a:lnTo>
                    <a:pt x="288" y="161"/>
                  </a:lnTo>
                  <a:lnTo>
                    <a:pt x="280" y="165"/>
                  </a:lnTo>
                  <a:lnTo>
                    <a:pt x="274" y="167"/>
                  </a:lnTo>
                  <a:close/>
                </a:path>
              </a:pathLst>
            </a:custGeom>
            <a:solidFill>
              <a:srgbClr val="A77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5" name="Freeform 254"/>
            <p:cNvSpPr>
              <a:spLocks/>
            </p:cNvSpPr>
            <p:nvPr/>
          </p:nvSpPr>
          <p:spPr bwMode="auto">
            <a:xfrm>
              <a:off x="8521203" y="4579537"/>
              <a:ext cx="433387" cy="311150"/>
            </a:xfrm>
            <a:custGeom>
              <a:avLst/>
              <a:gdLst>
                <a:gd name="T0" fmla="*/ 208 w 273"/>
                <a:gd name="T1" fmla="*/ 142 h 196"/>
                <a:gd name="T2" fmla="*/ 186 w 273"/>
                <a:gd name="T3" fmla="*/ 158 h 196"/>
                <a:gd name="T4" fmla="*/ 163 w 273"/>
                <a:gd name="T5" fmla="*/ 175 h 196"/>
                <a:gd name="T6" fmla="*/ 142 w 273"/>
                <a:gd name="T7" fmla="*/ 188 h 196"/>
                <a:gd name="T8" fmla="*/ 135 w 273"/>
                <a:gd name="T9" fmla="*/ 194 h 196"/>
                <a:gd name="T10" fmla="*/ 129 w 273"/>
                <a:gd name="T11" fmla="*/ 188 h 196"/>
                <a:gd name="T12" fmla="*/ 115 w 273"/>
                <a:gd name="T13" fmla="*/ 183 h 196"/>
                <a:gd name="T14" fmla="*/ 102 w 273"/>
                <a:gd name="T15" fmla="*/ 183 h 196"/>
                <a:gd name="T16" fmla="*/ 96 w 273"/>
                <a:gd name="T17" fmla="*/ 183 h 196"/>
                <a:gd name="T18" fmla="*/ 96 w 273"/>
                <a:gd name="T19" fmla="*/ 179 h 196"/>
                <a:gd name="T20" fmla="*/ 96 w 273"/>
                <a:gd name="T21" fmla="*/ 177 h 196"/>
                <a:gd name="T22" fmla="*/ 98 w 273"/>
                <a:gd name="T23" fmla="*/ 173 h 196"/>
                <a:gd name="T24" fmla="*/ 92 w 273"/>
                <a:gd name="T25" fmla="*/ 165 h 196"/>
                <a:gd name="T26" fmla="*/ 77 w 273"/>
                <a:gd name="T27" fmla="*/ 158 h 196"/>
                <a:gd name="T28" fmla="*/ 60 w 273"/>
                <a:gd name="T29" fmla="*/ 154 h 196"/>
                <a:gd name="T30" fmla="*/ 44 w 273"/>
                <a:gd name="T31" fmla="*/ 148 h 196"/>
                <a:gd name="T32" fmla="*/ 39 w 273"/>
                <a:gd name="T33" fmla="*/ 138 h 196"/>
                <a:gd name="T34" fmla="*/ 37 w 273"/>
                <a:gd name="T35" fmla="*/ 131 h 196"/>
                <a:gd name="T36" fmla="*/ 23 w 273"/>
                <a:gd name="T37" fmla="*/ 112 h 196"/>
                <a:gd name="T38" fmla="*/ 6 w 273"/>
                <a:gd name="T39" fmla="*/ 81 h 196"/>
                <a:gd name="T40" fmla="*/ 0 w 273"/>
                <a:gd name="T41" fmla="*/ 56 h 196"/>
                <a:gd name="T42" fmla="*/ 6 w 273"/>
                <a:gd name="T43" fmla="*/ 41 h 196"/>
                <a:gd name="T44" fmla="*/ 21 w 273"/>
                <a:gd name="T45" fmla="*/ 39 h 196"/>
                <a:gd name="T46" fmla="*/ 48 w 273"/>
                <a:gd name="T47" fmla="*/ 35 h 196"/>
                <a:gd name="T48" fmla="*/ 77 w 273"/>
                <a:gd name="T49" fmla="*/ 29 h 196"/>
                <a:gd name="T50" fmla="*/ 108 w 273"/>
                <a:gd name="T51" fmla="*/ 17 h 196"/>
                <a:gd name="T52" fmla="*/ 140 w 273"/>
                <a:gd name="T53" fmla="*/ 0 h 196"/>
                <a:gd name="T54" fmla="*/ 158 w 273"/>
                <a:gd name="T55" fmla="*/ 12 h 196"/>
                <a:gd name="T56" fmla="*/ 183 w 273"/>
                <a:gd name="T57" fmla="*/ 21 h 196"/>
                <a:gd name="T58" fmla="*/ 209 w 273"/>
                <a:gd name="T59" fmla="*/ 27 h 196"/>
                <a:gd name="T60" fmla="*/ 229 w 273"/>
                <a:gd name="T61" fmla="*/ 31 h 196"/>
                <a:gd name="T62" fmla="*/ 238 w 273"/>
                <a:gd name="T63" fmla="*/ 42 h 196"/>
                <a:gd name="T64" fmla="*/ 250 w 273"/>
                <a:gd name="T65" fmla="*/ 56 h 196"/>
                <a:gd name="T66" fmla="*/ 261 w 273"/>
                <a:gd name="T67" fmla="*/ 67 h 196"/>
                <a:gd name="T68" fmla="*/ 273 w 273"/>
                <a:gd name="T69" fmla="*/ 81 h 196"/>
                <a:gd name="T70" fmla="*/ 271 w 273"/>
                <a:gd name="T71" fmla="*/ 87 h 196"/>
                <a:gd name="T72" fmla="*/ 271 w 273"/>
                <a:gd name="T73" fmla="*/ 94 h 196"/>
                <a:gd name="T74" fmla="*/ 271 w 273"/>
                <a:gd name="T75" fmla="*/ 102 h 196"/>
                <a:gd name="T76" fmla="*/ 271 w 273"/>
                <a:gd name="T77" fmla="*/ 110 h 196"/>
                <a:gd name="T78" fmla="*/ 257 w 273"/>
                <a:gd name="T79" fmla="*/ 113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73" h="196">
                  <a:moveTo>
                    <a:pt x="217" y="133"/>
                  </a:moveTo>
                  <a:lnTo>
                    <a:pt x="208" y="142"/>
                  </a:lnTo>
                  <a:lnTo>
                    <a:pt x="198" y="150"/>
                  </a:lnTo>
                  <a:lnTo>
                    <a:pt x="186" y="158"/>
                  </a:lnTo>
                  <a:lnTo>
                    <a:pt x="175" y="167"/>
                  </a:lnTo>
                  <a:lnTo>
                    <a:pt x="163" y="175"/>
                  </a:lnTo>
                  <a:lnTo>
                    <a:pt x="154" y="181"/>
                  </a:lnTo>
                  <a:lnTo>
                    <a:pt x="142" y="188"/>
                  </a:lnTo>
                  <a:lnTo>
                    <a:pt x="133" y="196"/>
                  </a:lnTo>
                  <a:lnTo>
                    <a:pt x="135" y="194"/>
                  </a:lnTo>
                  <a:lnTo>
                    <a:pt x="133" y="190"/>
                  </a:lnTo>
                  <a:lnTo>
                    <a:pt x="129" y="188"/>
                  </a:lnTo>
                  <a:lnTo>
                    <a:pt x="121" y="184"/>
                  </a:lnTo>
                  <a:lnTo>
                    <a:pt x="115" y="183"/>
                  </a:lnTo>
                  <a:lnTo>
                    <a:pt x="108" y="183"/>
                  </a:lnTo>
                  <a:lnTo>
                    <a:pt x="102" y="183"/>
                  </a:lnTo>
                  <a:lnTo>
                    <a:pt x="98" y="184"/>
                  </a:lnTo>
                  <a:lnTo>
                    <a:pt x="96" y="183"/>
                  </a:lnTo>
                  <a:lnTo>
                    <a:pt x="96" y="181"/>
                  </a:lnTo>
                  <a:lnTo>
                    <a:pt x="96" y="179"/>
                  </a:lnTo>
                  <a:lnTo>
                    <a:pt x="96" y="177"/>
                  </a:lnTo>
                  <a:lnTo>
                    <a:pt x="96" y="177"/>
                  </a:lnTo>
                  <a:lnTo>
                    <a:pt x="98" y="175"/>
                  </a:lnTo>
                  <a:lnTo>
                    <a:pt x="98" y="173"/>
                  </a:lnTo>
                  <a:lnTo>
                    <a:pt x="100" y="171"/>
                  </a:lnTo>
                  <a:lnTo>
                    <a:pt x="92" y="165"/>
                  </a:lnTo>
                  <a:lnTo>
                    <a:pt x="85" y="161"/>
                  </a:lnTo>
                  <a:lnTo>
                    <a:pt x="77" y="158"/>
                  </a:lnTo>
                  <a:lnTo>
                    <a:pt x="69" y="156"/>
                  </a:lnTo>
                  <a:lnTo>
                    <a:pt x="60" y="154"/>
                  </a:lnTo>
                  <a:lnTo>
                    <a:pt x="52" y="152"/>
                  </a:lnTo>
                  <a:lnTo>
                    <a:pt x="44" y="148"/>
                  </a:lnTo>
                  <a:lnTo>
                    <a:pt x="39" y="140"/>
                  </a:lnTo>
                  <a:lnTo>
                    <a:pt x="39" y="138"/>
                  </a:lnTo>
                  <a:lnTo>
                    <a:pt x="39" y="135"/>
                  </a:lnTo>
                  <a:lnTo>
                    <a:pt x="37" y="131"/>
                  </a:lnTo>
                  <a:lnTo>
                    <a:pt x="33" y="125"/>
                  </a:lnTo>
                  <a:lnTo>
                    <a:pt x="23" y="112"/>
                  </a:lnTo>
                  <a:lnTo>
                    <a:pt x="14" y="96"/>
                  </a:lnTo>
                  <a:lnTo>
                    <a:pt x="6" y="81"/>
                  </a:lnTo>
                  <a:lnTo>
                    <a:pt x="0" y="64"/>
                  </a:lnTo>
                  <a:lnTo>
                    <a:pt x="0" y="56"/>
                  </a:lnTo>
                  <a:lnTo>
                    <a:pt x="2" y="48"/>
                  </a:lnTo>
                  <a:lnTo>
                    <a:pt x="6" y="41"/>
                  </a:lnTo>
                  <a:lnTo>
                    <a:pt x="14" y="35"/>
                  </a:lnTo>
                  <a:lnTo>
                    <a:pt x="21" y="39"/>
                  </a:lnTo>
                  <a:lnTo>
                    <a:pt x="35" y="37"/>
                  </a:lnTo>
                  <a:lnTo>
                    <a:pt x="48" y="35"/>
                  </a:lnTo>
                  <a:lnTo>
                    <a:pt x="62" y="31"/>
                  </a:lnTo>
                  <a:lnTo>
                    <a:pt x="77" y="29"/>
                  </a:lnTo>
                  <a:lnTo>
                    <a:pt x="92" y="23"/>
                  </a:lnTo>
                  <a:lnTo>
                    <a:pt x="108" y="17"/>
                  </a:lnTo>
                  <a:lnTo>
                    <a:pt x="125" y="10"/>
                  </a:lnTo>
                  <a:lnTo>
                    <a:pt x="140" y="0"/>
                  </a:lnTo>
                  <a:lnTo>
                    <a:pt x="146" y="6"/>
                  </a:lnTo>
                  <a:lnTo>
                    <a:pt x="158" y="12"/>
                  </a:lnTo>
                  <a:lnTo>
                    <a:pt x="169" y="17"/>
                  </a:lnTo>
                  <a:lnTo>
                    <a:pt x="183" y="21"/>
                  </a:lnTo>
                  <a:lnTo>
                    <a:pt x="196" y="25"/>
                  </a:lnTo>
                  <a:lnTo>
                    <a:pt x="209" y="27"/>
                  </a:lnTo>
                  <a:lnTo>
                    <a:pt x="221" y="31"/>
                  </a:lnTo>
                  <a:lnTo>
                    <a:pt x="229" y="31"/>
                  </a:lnTo>
                  <a:lnTo>
                    <a:pt x="232" y="37"/>
                  </a:lnTo>
                  <a:lnTo>
                    <a:pt x="238" y="42"/>
                  </a:lnTo>
                  <a:lnTo>
                    <a:pt x="244" y="48"/>
                  </a:lnTo>
                  <a:lnTo>
                    <a:pt x="250" y="56"/>
                  </a:lnTo>
                  <a:lnTo>
                    <a:pt x="255" y="62"/>
                  </a:lnTo>
                  <a:lnTo>
                    <a:pt x="261" y="67"/>
                  </a:lnTo>
                  <a:lnTo>
                    <a:pt x="267" y="75"/>
                  </a:lnTo>
                  <a:lnTo>
                    <a:pt x="273" y="81"/>
                  </a:lnTo>
                  <a:lnTo>
                    <a:pt x="271" y="83"/>
                  </a:lnTo>
                  <a:lnTo>
                    <a:pt x="271" y="87"/>
                  </a:lnTo>
                  <a:lnTo>
                    <a:pt x="271" y="90"/>
                  </a:lnTo>
                  <a:lnTo>
                    <a:pt x="271" y="94"/>
                  </a:lnTo>
                  <a:lnTo>
                    <a:pt x="271" y="98"/>
                  </a:lnTo>
                  <a:lnTo>
                    <a:pt x="271" y="102"/>
                  </a:lnTo>
                  <a:lnTo>
                    <a:pt x="271" y="106"/>
                  </a:lnTo>
                  <a:lnTo>
                    <a:pt x="271" y="110"/>
                  </a:lnTo>
                  <a:lnTo>
                    <a:pt x="261" y="117"/>
                  </a:lnTo>
                  <a:lnTo>
                    <a:pt x="257" y="113"/>
                  </a:lnTo>
                  <a:lnTo>
                    <a:pt x="217" y="133"/>
                  </a:lnTo>
                  <a:close/>
                </a:path>
              </a:pathLst>
            </a:custGeom>
            <a:solidFill>
              <a:srgbClr val="AB7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6" name="Freeform 255"/>
            <p:cNvSpPr>
              <a:spLocks/>
            </p:cNvSpPr>
            <p:nvPr/>
          </p:nvSpPr>
          <p:spPr bwMode="auto">
            <a:xfrm>
              <a:off x="10205541" y="3422249"/>
              <a:ext cx="619125" cy="901700"/>
            </a:xfrm>
            <a:custGeom>
              <a:avLst/>
              <a:gdLst>
                <a:gd name="T0" fmla="*/ 232 w 390"/>
                <a:gd name="T1" fmla="*/ 102 h 568"/>
                <a:gd name="T2" fmla="*/ 280 w 390"/>
                <a:gd name="T3" fmla="*/ 132 h 568"/>
                <a:gd name="T4" fmla="*/ 324 w 390"/>
                <a:gd name="T5" fmla="*/ 165 h 568"/>
                <a:gd name="T6" fmla="*/ 369 w 390"/>
                <a:gd name="T7" fmla="*/ 196 h 568"/>
                <a:gd name="T8" fmla="*/ 386 w 390"/>
                <a:gd name="T9" fmla="*/ 209 h 568"/>
                <a:gd name="T10" fmla="*/ 382 w 390"/>
                <a:gd name="T11" fmla="*/ 213 h 568"/>
                <a:gd name="T12" fmla="*/ 376 w 390"/>
                <a:gd name="T13" fmla="*/ 226 h 568"/>
                <a:gd name="T14" fmla="*/ 376 w 390"/>
                <a:gd name="T15" fmla="*/ 253 h 568"/>
                <a:gd name="T16" fmla="*/ 380 w 390"/>
                <a:gd name="T17" fmla="*/ 274 h 568"/>
                <a:gd name="T18" fmla="*/ 386 w 390"/>
                <a:gd name="T19" fmla="*/ 284 h 568"/>
                <a:gd name="T20" fmla="*/ 388 w 390"/>
                <a:gd name="T21" fmla="*/ 290 h 568"/>
                <a:gd name="T22" fmla="*/ 382 w 390"/>
                <a:gd name="T23" fmla="*/ 293 h 568"/>
                <a:gd name="T24" fmla="*/ 376 w 390"/>
                <a:gd name="T25" fmla="*/ 295 h 568"/>
                <a:gd name="T26" fmla="*/ 369 w 390"/>
                <a:gd name="T27" fmla="*/ 293 h 568"/>
                <a:gd name="T28" fmla="*/ 361 w 390"/>
                <a:gd name="T29" fmla="*/ 301 h 568"/>
                <a:gd name="T30" fmla="*/ 355 w 390"/>
                <a:gd name="T31" fmla="*/ 318 h 568"/>
                <a:gd name="T32" fmla="*/ 355 w 390"/>
                <a:gd name="T33" fmla="*/ 345 h 568"/>
                <a:gd name="T34" fmla="*/ 359 w 390"/>
                <a:gd name="T35" fmla="*/ 382 h 568"/>
                <a:gd name="T36" fmla="*/ 357 w 390"/>
                <a:gd name="T37" fmla="*/ 407 h 568"/>
                <a:gd name="T38" fmla="*/ 351 w 390"/>
                <a:gd name="T39" fmla="*/ 426 h 568"/>
                <a:gd name="T40" fmla="*/ 342 w 390"/>
                <a:gd name="T41" fmla="*/ 434 h 568"/>
                <a:gd name="T42" fmla="*/ 328 w 390"/>
                <a:gd name="T43" fmla="*/ 445 h 568"/>
                <a:gd name="T44" fmla="*/ 300 w 390"/>
                <a:gd name="T45" fmla="*/ 482 h 568"/>
                <a:gd name="T46" fmla="*/ 263 w 390"/>
                <a:gd name="T47" fmla="*/ 526 h 568"/>
                <a:gd name="T48" fmla="*/ 234 w 390"/>
                <a:gd name="T49" fmla="*/ 551 h 568"/>
                <a:gd name="T50" fmla="*/ 213 w 390"/>
                <a:gd name="T51" fmla="*/ 564 h 568"/>
                <a:gd name="T52" fmla="*/ 196 w 390"/>
                <a:gd name="T53" fmla="*/ 568 h 568"/>
                <a:gd name="T54" fmla="*/ 181 w 390"/>
                <a:gd name="T55" fmla="*/ 566 h 568"/>
                <a:gd name="T56" fmla="*/ 163 w 390"/>
                <a:gd name="T57" fmla="*/ 560 h 568"/>
                <a:gd name="T58" fmla="*/ 158 w 390"/>
                <a:gd name="T59" fmla="*/ 535 h 568"/>
                <a:gd name="T60" fmla="*/ 131 w 390"/>
                <a:gd name="T61" fmla="*/ 487 h 568"/>
                <a:gd name="T62" fmla="*/ 98 w 390"/>
                <a:gd name="T63" fmla="*/ 434 h 568"/>
                <a:gd name="T64" fmla="*/ 58 w 390"/>
                <a:gd name="T65" fmla="*/ 380 h 568"/>
                <a:gd name="T66" fmla="*/ 31 w 390"/>
                <a:gd name="T67" fmla="*/ 355 h 568"/>
                <a:gd name="T68" fmla="*/ 0 w 390"/>
                <a:gd name="T69" fmla="*/ 332 h 568"/>
                <a:gd name="T70" fmla="*/ 8 w 390"/>
                <a:gd name="T71" fmla="*/ 313 h 568"/>
                <a:gd name="T72" fmla="*/ 12 w 390"/>
                <a:gd name="T73" fmla="*/ 290 h 568"/>
                <a:gd name="T74" fmla="*/ 14 w 390"/>
                <a:gd name="T75" fmla="*/ 234 h 568"/>
                <a:gd name="T76" fmla="*/ 8 w 390"/>
                <a:gd name="T77" fmla="*/ 176 h 568"/>
                <a:gd name="T78" fmla="*/ 2 w 390"/>
                <a:gd name="T79" fmla="*/ 134 h 568"/>
                <a:gd name="T80" fmla="*/ 18 w 390"/>
                <a:gd name="T81" fmla="*/ 109 h 568"/>
                <a:gd name="T82" fmla="*/ 33 w 390"/>
                <a:gd name="T83" fmla="*/ 79 h 568"/>
                <a:gd name="T84" fmla="*/ 52 w 390"/>
                <a:gd name="T85" fmla="*/ 48 h 568"/>
                <a:gd name="T86" fmla="*/ 69 w 390"/>
                <a:gd name="T87" fmla="*/ 17 h 568"/>
                <a:gd name="T88" fmla="*/ 81 w 390"/>
                <a:gd name="T89" fmla="*/ 17 h 568"/>
                <a:gd name="T90" fmla="*/ 96 w 390"/>
                <a:gd name="T91" fmla="*/ 11 h 568"/>
                <a:gd name="T92" fmla="*/ 112 w 390"/>
                <a:gd name="T93" fmla="*/ 4 h 568"/>
                <a:gd name="T94" fmla="*/ 125 w 390"/>
                <a:gd name="T95" fmla="*/ 0 h 568"/>
                <a:gd name="T96" fmla="*/ 142 w 390"/>
                <a:gd name="T97" fmla="*/ 23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90" h="568">
                  <a:moveTo>
                    <a:pt x="207" y="88"/>
                  </a:moveTo>
                  <a:lnTo>
                    <a:pt x="232" y="102"/>
                  </a:lnTo>
                  <a:lnTo>
                    <a:pt x="255" y="117"/>
                  </a:lnTo>
                  <a:lnTo>
                    <a:pt x="280" y="132"/>
                  </a:lnTo>
                  <a:lnTo>
                    <a:pt x="303" y="148"/>
                  </a:lnTo>
                  <a:lnTo>
                    <a:pt x="324" y="165"/>
                  </a:lnTo>
                  <a:lnTo>
                    <a:pt x="347" y="180"/>
                  </a:lnTo>
                  <a:lnTo>
                    <a:pt x="369" y="196"/>
                  </a:lnTo>
                  <a:lnTo>
                    <a:pt x="388" y="209"/>
                  </a:lnTo>
                  <a:lnTo>
                    <a:pt x="386" y="209"/>
                  </a:lnTo>
                  <a:lnTo>
                    <a:pt x="384" y="209"/>
                  </a:lnTo>
                  <a:lnTo>
                    <a:pt x="382" y="213"/>
                  </a:lnTo>
                  <a:lnTo>
                    <a:pt x="380" y="215"/>
                  </a:lnTo>
                  <a:lnTo>
                    <a:pt x="376" y="226"/>
                  </a:lnTo>
                  <a:lnTo>
                    <a:pt x="376" y="240"/>
                  </a:lnTo>
                  <a:lnTo>
                    <a:pt x="376" y="253"/>
                  </a:lnTo>
                  <a:lnTo>
                    <a:pt x="378" y="269"/>
                  </a:lnTo>
                  <a:lnTo>
                    <a:pt x="380" y="274"/>
                  </a:lnTo>
                  <a:lnTo>
                    <a:pt x="384" y="280"/>
                  </a:lnTo>
                  <a:lnTo>
                    <a:pt x="386" y="284"/>
                  </a:lnTo>
                  <a:lnTo>
                    <a:pt x="390" y="288"/>
                  </a:lnTo>
                  <a:lnTo>
                    <a:pt x="388" y="290"/>
                  </a:lnTo>
                  <a:lnTo>
                    <a:pt x="386" y="292"/>
                  </a:lnTo>
                  <a:lnTo>
                    <a:pt x="382" y="293"/>
                  </a:lnTo>
                  <a:lnTo>
                    <a:pt x="378" y="295"/>
                  </a:lnTo>
                  <a:lnTo>
                    <a:pt x="376" y="295"/>
                  </a:lnTo>
                  <a:lnTo>
                    <a:pt x="372" y="295"/>
                  </a:lnTo>
                  <a:lnTo>
                    <a:pt x="369" y="293"/>
                  </a:lnTo>
                  <a:lnTo>
                    <a:pt x="365" y="293"/>
                  </a:lnTo>
                  <a:lnTo>
                    <a:pt x="361" y="301"/>
                  </a:lnTo>
                  <a:lnTo>
                    <a:pt x="357" y="311"/>
                  </a:lnTo>
                  <a:lnTo>
                    <a:pt x="355" y="318"/>
                  </a:lnTo>
                  <a:lnTo>
                    <a:pt x="353" y="328"/>
                  </a:lnTo>
                  <a:lnTo>
                    <a:pt x="355" y="345"/>
                  </a:lnTo>
                  <a:lnTo>
                    <a:pt x="357" y="363"/>
                  </a:lnTo>
                  <a:lnTo>
                    <a:pt x="359" y="382"/>
                  </a:lnTo>
                  <a:lnTo>
                    <a:pt x="359" y="399"/>
                  </a:lnTo>
                  <a:lnTo>
                    <a:pt x="357" y="407"/>
                  </a:lnTo>
                  <a:lnTo>
                    <a:pt x="355" y="416"/>
                  </a:lnTo>
                  <a:lnTo>
                    <a:pt x="351" y="426"/>
                  </a:lnTo>
                  <a:lnTo>
                    <a:pt x="347" y="434"/>
                  </a:lnTo>
                  <a:lnTo>
                    <a:pt x="342" y="434"/>
                  </a:lnTo>
                  <a:lnTo>
                    <a:pt x="336" y="437"/>
                  </a:lnTo>
                  <a:lnTo>
                    <a:pt x="328" y="445"/>
                  </a:lnTo>
                  <a:lnTo>
                    <a:pt x="321" y="455"/>
                  </a:lnTo>
                  <a:lnTo>
                    <a:pt x="300" y="482"/>
                  </a:lnTo>
                  <a:lnTo>
                    <a:pt x="276" y="512"/>
                  </a:lnTo>
                  <a:lnTo>
                    <a:pt x="263" y="526"/>
                  </a:lnTo>
                  <a:lnTo>
                    <a:pt x="250" y="539"/>
                  </a:lnTo>
                  <a:lnTo>
                    <a:pt x="234" y="551"/>
                  </a:lnTo>
                  <a:lnTo>
                    <a:pt x="221" y="560"/>
                  </a:lnTo>
                  <a:lnTo>
                    <a:pt x="213" y="564"/>
                  </a:lnTo>
                  <a:lnTo>
                    <a:pt x="204" y="566"/>
                  </a:lnTo>
                  <a:lnTo>
                    <a:pt x="196" y="568"/>
                  </a:lnTo>
                  <a:lnTo>
                    <a:pt x="188" y="568"/>
                  </a:lnTo>
                  <a:lnTo>
                    <a:pt x="181" y="566"/>
                  </a:lnTo>
                  <a:lnTo>
                    <a:pt x="173" y="564"/>
                  </a:lnTo>
                  <a:lnTo>
                    <a:pt x="163" y="560"/>
                  </a:lnTo>
                  <a:lnTo>
                    <a:pt x="156" y="556"/>
                  </a:lnTo>
                  <a:lnTo>
                    <a:pt x="158" y="535"/>
                  </a:lnTo>
                  <a:lnTo>
                    <a:pt x="144" y="512"/>
                  </a:lnTo>
                  <a:lnTo>
                    <a:pt x="131" y="487"/>
                  </a:lnTo>
                  <a:lnTo>
                    <a:pt x="115" y="462"/>
                  </a:lnTo>
                  <a:lnTo>
                    <a:pt x="98" y="434"/>
                  </a:lnTo>
                  <a:lnTo>
                    <a:pt x="81" y="407"/>
                  </a:lnTo>
                  <a:lnTo>
                    <a:pt x="58" y="380"/>
                  </a:lnTo>
                  <a:lnTo>
                    <a:pt x="44" y="368"/>
                  </a:lnTo>
                  <a:lnTo>
                    <a:pt x="31" y="355"/>
                  </a:lnTo>
                  <a:lnTo>
                    <a:pt x="18" y="343"/>
                  </a:lnTo>
                  <a:lnTo>
                    <a:pt x="0" y="332"/>
                  </a:lnTo>
                  <a:lnTo>
                    <a:pt x="4" y="322"/>
                  </a:lnTo>
                  <a:lnTo>
                    <a:pt x="8" y="313"/>
                  </a:lnTo>
                  <a:lnTo>
                    <a:pt x="10" y="303"/>
                  </a:lnTo>
                  <a:lnTo>
                    <a:pt x="12" y="290"/>
                  </a:lnTo>
                  <a:lnTo>
                    <a:pt x="14" y="263"/>
                  </a:lnTo>
                  <a:lnTo>
                    <a:pt x="14" y="234"/>
                  </a:lnTo>
                  <a:lnTo>
                    <a:pt x="12" y="203"/>
                  </a:lnTo>
                  <a:lnTo>
                    <a:pt x="8" y="176"/>
                  </a:lnTo>
                  <a:lnTo>
                    <a:pt x="4" y="153"/>
                  </a:lnTo>
                  <a:lnTo>
                    <a:pt x="2" y="134"/>
                  </a:lnTo>
                  <a:lnTo>
                    <a:pt x="10" y="123"/>
                  </a:lnTo>
                  <a:lnTo>
                    <a:pt x="18" y="109"/>
                  </a:lnTo>
                  <a:lnTo>
                    <a:pt x="25" y="94"/>
                  </a:lnTo>
                  <a:lnTo>
                    <a:pt x="33" y="79"/>
                  </a:lnTo>
                  <a:lnTo>
                    <a:pt x="42" y="63"/>
                  </a:lnTo>
                  <a:lnTo>
                    <a:pt x="52" y="48"/>
                  </a:lnTo>
                  <a:lnTo>
                    <a:pt x="60" y="32"/>
                  </a:lnTo>
                  <a:lnTo>
                    <a:pt x="69" y="17"/>
                  </a:lnTo>
                  <a:lnTo>
                    <a:pt x="73" y="17"/>
                  </a:lnTo>
                  <a:lnTo>
                    <a:pt x="81" y="17"/>
                  </a:lnTo>
                  <a:lnTo>
                    <a:pt x="87" y="15"/>
                  </a:lnTo>
                  <a:lnTo>
                    <a:pt x="96" y="11"/>
                  </a:lnTo>
                  <a:lnTo>
                    <a:pt x="104" y="7"/>
                  </a:lnTo>
                  <a:lnTo>
                    <a:pt x="112" y="4"/>
                  </a:lnTo>
                  <a:lnTo>
                    <a:pt x="119" y="2"/>
                  </a:lnTo>
                  <a:lnTo>
                    <a:pt x="125" y="0"/>
                  </a:lnTo>
                  <a:lnTo>
                    <a:pt x="148" y="15"/>
                  </a:lnTo>
                  <a:lnTo>
                    <a:pt x="142" y="23"/>
                  </a:lnTo>
                  <a:lnTo>
                    <a:pt x="207" y="88"/>
                  </a:lnTo>
                  <a:close/>
                </a:path>
              </a:pathLst>
            </a:custGeom>
            <a:solidFill>
              <a:srgbClr val="9966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7" name="Freeform 256"/>
            <p:cNvSpPr>
              <a:spLocks/>
            </p:cNvSpPr>
            <p:nvPr/>
          </p:nvSpPr>
          <p:spPr bwMode="auto">
            <a:xfrm>
              <a:off x="10242053" y="3476224"/>
              <a:ext cx="539750" cy="787400"/>
            </a:xfrm>
            <a:custGeom>
              <a:avLst/>
              <a:gdLst>
                <a:gd name="T0" fmla="*/ 202 w 340"/>
                <a:gd name="T1" fmla="*/ 89 h 496"/>
                <a:gd name="T2" fmla="*/ 242 w 340"/>
                <a:gd name="T3" fmla="*/ 116 h 496"/>
                <a:gd name="T4" fmla="*/ 282 w 340"/>
                <a:gd name="T5" fmla="*/ 144 h 496"/>
                <a:gd name="T6" fmla="*/ 321 w 340"/>
                <a:gd name="T7" fmla="*/ 171 h 496"/>
                <a:gd name="T8" fmla="*/ 336 w 340"/>
                <a:gd name="T9" fmla="*/ 183 h 496"/>
                <a:gd name="T10" fmla="*/ 330 w 340"/>
                <a:gd name="T11" fmla="*/ 187 h 496"/>
                <a:gd name="T12" fmla="*/ 326 w 340"/>
                <a:gd name="T13" fmla="*/ 198 h 496"/>
                <a:gd name="T14" fmla="*/ 326 w 340"/>
                <a:gd name="T15" fmla="*/ 223 h 496"/>
                <a:gd name="T16" fmla="*/ 332 w 340"/>
                <a:gd name="T17" fmla="*/ 244 h 496"/>
                <a:gd name="T18" fmla="*/ 338 w 340"/>
                <a:gd name="T19" fmla="*/ 254 h 496"/>
                <a:gd name="T20" fmla="*/ 332 w 340"/>
                <a:gd name="T21" fmla="*/ 258 h 496"/>
                <a:gd name="T22" fmla="*/ 326 w 340"/>
                <a:gd name="T23" fmla="*/ 258 h 496"/>
                <a:gd name="T24" fmla="*/ 321 w 340"/>
                <a:gd name="T25" fmla="*/ 258 h 496"/>
                <a:gd name="T26" fmla="*/ 313 w 340"/>
                <a:gd name="T27" fmla="*/ 263 h 496"/>
                <a:gd name="T28" fmla="*/ 309 w 340"/>
                <a:gd name="T29" fmla="*/ 279 h 496"/>
                <a:gd name="T30" fmla="*/ 307 w 340"/>
                <a:gd name="T31" fmla="*/ 302 h 496"/>
                <a:gd name="T32" fmla="*/ 311 w 340"/>
                <a:gd name="T33" fmla="*/ 332 h 496"/>
                <a:gd name="T34" fmla="*/ 311 w 340"/>
                <a:gd name="T35" fmla="*/ 355 h 496"/>
                <a:gd name="T36" fmla="*/ 305 w 340"/>
                <a:gd name="T37" fmla="*/ 371 h 496"/>
                <a:gd name="T38" fmla="*/ 298 w 340"/>
                <a:gd name="T39" fmla="*/ 379 h 496"/>
                <a:gd name="T40" fmla="*/ 286 w 340"/>
                <a:gd name="T41" fmla="*/ 388 h 496"/>
                <a:gd name="T42" fmla="*/ 261 w 340"/>
                <a:gd name="T43" fmla="*/ 421 h 496"/>
                <a:gd name="T44" fmla="*/ 229 w 340"/>
                <a:gd name="T45" fmla="*/ 459 h 496"/>
                <a:gd name="T46" fmla="*/ 204 w 340"/>
                <a:gd name="T47" fmla="*/ 480 h 496"/>
                <a:gd name="T48" fmla="*/ 177 w 340"/>
                <a:gd name="T49" fmla="*/ 494 h 496"/>
                <a:gd name="T50" fmla="*/ 156 w 340"/>
                <a:gd name="T51" fmla="*/ 494 h 496"/>
                <a:gd name="T52" fmla="*/ 142 w 340"/>
                <a:gd name="T53" fmla="*/ 490 h 496"/>
                <a:gd name="T54" fmla="*/ 135 w 340"/>
                <a:gd name="T55" fmla="*/ 482 h 496"/>
                <a:gd name="T56" fmla="*/ 135 w 340"/>
                <a:gd name="T57" fmla="*/ 478 h 496"/>
                <a:gd name="T58" fmla="*/ 136 w 340"/>
                <a:gd name="T59" fmla="*/ 474 h 496"/>
                <a:gd name="T60" fmla="*/ 136 w 340"/>
                <a:gd name="T61" fmla="*/ 471 h 496"/>
                <a:gd name="T62" fmla="*/ 125 w 340"/>
                <a:gd name="T63" fmla="*/ 448 h 496"/>
                <a:gd name="T64" fmla="*/ 100 w 340"/>
                <a:gd name="T65" fmla="*/ 403 h 496"/>
                <a:gd name="T66" fmla="*/ 69 w 340"/>
                <a:gd name="T67" fmla="*/ 355 h 496"/>
                <a:gd name="T68" fmla="*/ 39 w 340"/>
                <a:gd name="T69" fmla="*/ 321 h 496"/>
                <a:gd name="T70" fmla="*/ 14 w 340"/>
                <a:gd name="T71" fmla="*/ 300 h 496"/>
                <a:gd name="T72" fmla="*/ 4 w 340"/>
                <a:gd name="T73" fmla="*/ 283 h 496"/>
                <a:gd name="T74" fmla="*/ 8 w 340"/>
                <a:gd name="T75" fmla="*/ 265 h 496"/>
                <a:gd name="T76" fmla="*/ 12 w 340"/>
                <a:gd name="T77" fmla="*/ 231 h 496"/>
                <a:gd name="T78" fmla="*/ 10 w 340"/>
                <a:gd name="T79" fmla="*/ 179 h 496"/>
                <a:gd name="T80" fmla="*/ 4 w 340"/>
                <a:gd name="T81" fmla="*/ 135 h 496"/>
                <a:gd name="T82" fmla="*/ 8 w 340"/>
                <a:gd name="T83" fmla="*/ 108 h 496"/>
                <a:gd name="T84" fmla="*/ 21 w 340"/>
                <a:gd name="T85" fmla="*/ 83 h 496"/>
                <a:gd name="T86" fmla="*/ 37 w 340"/>
                <a:gd name="T87" fmla="*/ 56 h 496"/>
                <a:gd name="T88" fmla="*/ 52 w 340"/>
                <a:gd name="T89" fmla="*/ 29 h 496"/>
                <a:gd name="T90" fmla="*/ 64 w 340"/>
                <a:gd name="T91" fmla="*/ 18 h 496"/>
                <a:gd name="T92" fmla="*/ 75 w 340"/>
                <a:gd name="T93" fmla="*/ 14 h 496"/>
                <a:gd name="T94" fmla="*/ 90 w 340"/>
                <a:gd name="T95" fmla="*/ 8 h 496"/>
                <a:gd name="T96" fmla="*/ 104 w 340"/>
                <a:gd name="T97" fmla="*/ 2 h 496"/>
                <a:gd name="T98" fmla="*/ 112 w 340"/>
                <a:gd name="T99" fmla="*/ 2 h 496"/>
                <a:gd name="T100" fmla="*/ 115 w 340"/>
                <a:gd name="T101" fmla="*/ 6 h 496"/>
                <a:gd name="T102" fmla="*/ 121 w 340"/>
                <a:gd name="T103" fmla="*/ 10 h 496"/>
                <a:gd name="T104" fmla="*/ 125 w 340"/>
                <a:gd name="T105" fmla="*/ 12 h 496"/>
                <a:gd name="T106" fmla="*/ 127 w 340"/>
                <a:gd name="T107" fmla="*/ 16 h 496"/>
                <a:gd name="T108" fmla="*/ 127 w 340"/>
                <a:gd name="T109" fmla="*/ 18 h 496"/>
                <a:gd name="T110" fmla="*/ 125 w 340"/>
                <a:gd name="T111" fmla="*/ 18 h 496"/>
                <a:gd name="T112" fmla="*/ 125 w 340"/>
                <a:gd name="T113" fmla="*/ 20 h 496"/>
                <a:gd name="T114" fmla="*/ 131 w 340"/>
                <a:gd name="T115" fmla="*/ 27 h 496"/>
                <a:gd name="T116" fmla="*/ 144 w 340"/>
                <a:gd name="T117" fmla="*/ 43 h 496"/>
                <a:gd name="T118" fmla="*/ 159 w 340"/>
                <a:gd name="T119" fmla="*/ 56 h 496"/>
                <a:gd name="T120" fmla="*/ 173 w 340"/>
                <a:gd name="T121" fmla="*/ 71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40" h="496">
                  <a:moveTo>
                    <a:pt x="181" y="77"/>
                  </a:moveTo>
                  <a:lnTo>
                    <a:pt x="202" y="89"/>
                  </a:lnTo>
                  <a:lnTo>
                    <a:pt x="223" y="102"/>
                  </a:lnTo>
                  <a:lnTo>
                    <a:pt x="242" y="116"/>
                  </a:lnTo>
                  <a:lnTo>
                    <a:pt x="263" y="131"/>
                  </a:lnTo>
                  <a:lnTo>
                    <a:pt x="282" y="144"/>
                  </a:lnTo>
                  <a:lnTo>
                    <a:pt x="301" y="158"/>
                  </a:lnTo>
                  <a:lnTo>
                    <a:pt x="321" y="171"/>
                  </a:lnTo>
                  <a:lnTo>
                    <a:pt x="338" y="185"/>
                  </a:lnTo>
                  <a:lnTo>
                    <a:pt x="336" y="183"/>
                  </a:lnTo>
                  <a:lnTo>
                    <a:pt x="332" y="185"/>
                  </a:lnTo>
                  <a:lnTo>
                    <a:pt x="330" y="187"/>
                  </a:lnTo>
                  <a:lnTo>
                    <a:pt x="330" y="188"/>
                  </a:lnTo>
                  <a:lnTo>
                    <a:pt x="326" y="198"/>
                  </a:lnTo>
                  <a:lnTo>
                    <a:pt x="326" y="210"/>
                  </a:lnTo>
                  <a:lnTo>
                    <a:pt x="326" y="223"/>
                  </a:lnTo>
                  <a:lnTo>
                    <a:pt x="328" y="235"/>
                  </a:lnTo>
                  <a:lnTo>
                    <a:pt x="332" y="244"/>
                  </a:lnTo>
                  <a:lnTo>
                    <a:pt x="340" y="252"/>
                  </a:lnTo>
                  <a:lnTo>
                    <a:pt x="338" y="254"/>
                  </a:lnTo>
                  <a:lnTo>
                    <a:pt x="334" y="256"/>
                  </a:lnTo>
                  <a:lnTo>
                    <a:pt x="332" y="258"/>
                  </a:lnTo>
                  <a:lnTo>
                    <a:pt x="328" y="258"/>
                  </a:lnTo>
                  <a:lnTo>
                    <a:pt x="326" y="258"/>
                  </a:lnTo>
                  <a:lnTo>
                    <a:pt x="323" y="258"/>
                  </a:lnTo>
                  <a:lnTo>
                    <a:pt x="321" y="258"/>
                  </a:lnTo>
                  <a:lnTo>
                    <a:pt x="317" y="256"/>
                  </a:lnTo>
                  <a:lnTo>
                    <a:pt x="313" y="263"/>
                  </a:lnTo>
                  <a:lnTo>
                    <a:pt x="311" y="271"/>
                  </a:lnTo>
                  <a:lnTo>
                    <a:pt x="309" y="279"/>
                  </a:lnTo>
                  <a:lnTo>
                    <a:pt x="307" y="286"/>
                  </a:lnTo>
                  <a:lnTo>
                    <a:pt x="307" y="302"/>
                  </a:lnTo>
                  <a:lnTo>
                    <a:pt x="309" y="317"/>
                  </a:lnTo>
                  <a:lnTo>
                    <a:pt x="311" y="332"/>
                  </a:lnTo>
                  <a:lnTo>
                    <a:pt x="311" y="348"/>
                  </a:lnTo>
                  <a:lnTo>
                    <a:pt x="311" y="355"/>
                  </a:lnTo>
                  <a:lnTo>
                    <a:pt x="309" y="363"/>
                  </a:lnTo>
                  <a:lnTo>
                    <a:pt x="305" y="371"/>
                  </a:lnTo>
                  <a:lnTo>
                    <a:pt x="301" y="379"/>
                  </a:lnTo>
                  <a:lnTo>
                    <a:pt x="298" y="379"/>
                  </a:lnTo>
                  <a:lnTo>
                    <a:pt x="292" y="382"/>
                  </a:lnTo>
                  <a:lnTo>
                    <a:pt x="286" y="388"/>
                  </a:lnTo>
                  <a:lnTo>
                    <a:pt x="278" y="398"/>
                  </a:lnTo>
                  <a:lnTo>
                    <a:pt x="261" y="421"/>
                  </a:lnTo>
                  <a:lnTo>
                    <a:pt x="240" y="448"/>
                  </a:lnTo>
                  <a:lnTo>
                    <a:pt x="229" y="459"/>
                  </a:lnTo>
                  <a:lnTo>
                    <a:pt x="217" y="471"/>
                  </a:lnTo>
                  <a:lnTo>
                    <a:pt x="204" y="480"/>
                  </a:lnTo>
                  <a:lnTo>
                    <a:pt x="190" y="488"/>
                  </a:lnTo>
                  <a:lnTo>
                    <a:pt x="177" y="494"/>
                  </a:lnTo>
                  <a:lnTo>
                    <a:pt x="163" y="496"/>
                  </a:lnTo>
                  <a:lnTo>
                    <a:pt x="156" y="494"/>
                  </a:lnTo>
                  <a:lnTo>
                    <a:pt x="150" y="492"/>
                  </a:lnTo>
                  <a:lnTo>
                    <a:pt x="142" y="490"/>
                  </a:lnTo>
                  <a:lnTo>
                    <a:pt x="135" y="484"/>
                  </a:lnTo>
                  <a:lnTo>
                    <a:pt x="135" y="482"/>
                  </a:lnTo>
                  <a:lnTo>
                    <a:pt x="135" y="480"/>
                  </a:lnTo>
                  <a:lnTo>
                    <a:pt x="135" y="478"/>
                  </a:lnTo>
                  <a:lnTo>
                    <a:pt x="136" y="476"/>
                  </a:lnTo>
                  <a:lnTo>
                    <a:pt x="136" y="474"/>
                  </a:lnTo>
                  <a:lnTo>
                    <a:pt x="136" y="473"/>
                  </a:lnTo>
                  <a:lnTo>
                    <a:pt x="136" y="471"/>
                  </a:lnTo>
                  <a:lnTo>
                    <a:pt x="136" y="467"/>
                  </a:lnTo>
                  <a:lnTo>
                    <a:pt x="125" y="448"/>
                  </a:lnTo>
                  <a:lnTo>
                    <a:pt x="113" y="426"/>
                  </a:lnTo>
                  <a:lnTo>
                    <a:pt x="100" y="403"/>
                  </a:lnTo>
                  <a:lnTo>
                    <a:pt x="85" y="379"/>
                  </a:lnTo>
                  <a:lnTo>
                    <a:pt x="69" y="355"/>
                  </a:lnTo>
                  <a:lnTo>
                    <a:pt x="50" y="332"/>
                  </a:lnTo>
                  <a:lnTo>
                    <a:pt x="39" y="321"/>
                  </a:lnTo>
                  <a:lnTo>
                    <a:pt x="27" y="309"/>
                  </a:lnTo>
                  <a:lnTo>
                    <a:pt x="14" y="300"/>
                  </a:lnTo>
                  <a:lnTo>
                    <a:pt x="0" y="290"/>
                  </a:lnTo>
                  <a:lnTo>
                    <a:pt x="4" y="283"/>
                  </a:lnTo>
                  <a:lnTo>
                    <a:pt x="6" y="275"/>
                  </a:lnTo>
                  <a:lnTo>
                    <a:pt x="8" y="265"/>
                  </a:lnTo>
                  <a:lnTo>
                    <a:pt x="10" y="254"/>
                  </a:lnTo>
                  <a:lnTo>
                    <a:pt x="12" y="231"/>
                  </a:lnTo>
                  <a:lnTo>
                    <a:pt x="10" y="204"/>
                  </a:lnTo>
                  <a:lnTo>
                    <a:pt x="10" y="179"/>
                  </a:lnTo>
                  <a:lnTo>
                    <a:pt x="6" y="154"/>
                  </a:lnTo>
                  <a:lnTo>
                    <a:pt x="4" y="135"/>
                  </a:lnTo>
                  <a:lnTo>
                    <a:pt x="0" y="119"/>
                  </a:lnTo>
                  <a:lnTo>
                    <a:pt x="8" y="108"/>
                  </a:lnTo>
                  <a:lnTo>
                    <a:pt x="14" y="96"/>
                  </a:lnTo>
                  <a:lnTo>
                    <a:pt x="21" y="83"/>
                  </a:lnTo>
                  <a:lnTo>
                    <a:pt x="29" y="69"/>
                  </a:lnTo>
                  <a:lnTo>
                    <a:pt x="37" y="56"/>
                  </a:lnTo>
                  <a:lnTo>
                    <a:pt x="44" y="43"/>
                  </a:lnTo>
                  <a:lnTo>
                    <a:pt x="52" y="29"/>
                  </a:lnTo>
                  <a:lnTo>
                    <a:pt x="60" y="16"/>
                  </a:lnTo>
                  <a:lnTo>
                    <a:pt x="64" y="18"/>
                  </a:lnTo>
                  <a:lnTo>
                    <a:pt x="69" y="16"/>
                  </a:lnTo>
                  <a:lnTo>
                    <a:pt x="75" y="14"/>
                  </a:lnTo>
                  <a:lnTo>
                    <a:pt x="83" y="12"/>
                  </a:lnTo>
                  <a:lnTo>
                    <a:pt x="90" y="8"/>
                  </a:lnTo>
                  <a:lnTo>
                    <a:pt x="98" y="4"/>
                  </a:lnTo>
                  <a:lnTo>
                    <a:pt x="104" y="2"/>
                  </a:lnTo>
                  <a:lnTo>
                    <a:pt x="108" y="0"/>
                  </a:lnTo>
                  <a:lnTo>
                    <a:pt x="112" y="2"/>
                  </a:lnTo>
                  <a:lnTo>
                    <a:pt x="113" y="4"/>
                  </a:lnTo>
                  <a:lnTo>
                    <a:pt x="115" y="6"/>
                  </a:lnTo>
                  <a:lnTo>
                    <a:pt x="119" y="8"/>
                  </a:lnTo>
                  <a:lnTo>
                    <a:pt x="121" y="10"/>
                  </a:lnTo>
                  <a:lnTo>
                    <a:pt x="123" y="12"/>
                  </a:lnTo>
                  <a:lnTo>
                    <a:pt x="125" y="12"/>
                  </a:lnTo>
                  <a:lnTo>
                    <a:pt x="129" y="14"/>
                  </a:lnTo>
                  <a:lnTo>
                    <a:pt x="127" y="16"/>
                  </a:lnTo>
                  <a:lnTo>
                    <a:pt x="127" y="16"/>
                  </a:lnTo>
                  <a:lnTo>
                    <a:pt x="127" y="18"/>
                  </a:lnTo>
                  <a:lnTo>
                    <a:pt x="125" y="18"/>
                  </a:lnTo>
                  <a:lnTo>
                    <a:pt x="125" y="18"/>
                  </a:lnTo>
                  <a:lnTo>
                    <a:pt x="125" y="20"/>
                  </a:lnTo>
                  <a:lnTo>
                    <a:pt x="125" y="20"/>
                  </a:lnTo>
                  <a:lnTo>
                    <a:pt x="123" y="21"/>
                  </a:lnTo>
                  <a:lnTo>
                    <a:pt x="131" y="27"/>
                  </a:lnTo>
                  <a:lnTo>
                    <a:pt x="138" y="35"/>
                  </a:lnTo>
                  <a:lnTo>
                    <a:pt x="144" y="43"/>
                  </a:lnTo>
                  <a:lnTo>
                    <a:pt x="152" y="50"/>
                  </a:lnTo>
                  <a:lnTo>
                    <a:pt x="159" y="56"/>
                  </a:lnTo>
                  <a:lnTo>
                    <a:pt x="165" y="64"/>
                  </a:lnTo>
                  <a:lnTo>
                    <a:pt x="173" y="71"/>
                  </a:lnTo>
                  <a:lnTo>
                    <a:pt x="181" y="77"/>
                  </a:lnTo>
                  <a:close/>
                </a:path>
              </a:pathLst>
            </a:custGeom>
            <a:solidFill>
              <a:srgbClr val="9E6B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8" name="Freeform 257"/>
            <p:cNvSpPr>
              <a:spLocks/>
            </p:cNvSpPr>
            <p:nvPr/>
          </p:nvSpPr>
          <p:spPr bwMode="auto">
            <a:xfrm>
              <a:off x="10275391" y="3534962"/>
              <a:ext cx="460375" cy="666750"/>
            </a:xfrm>
            <a:custGeom>
              <a:avLst/>
              <a:gdLst>
                <a:gd name="T0" fmla="*/ 173 w 290"/>
                <a:gd name="T1" fmla="*/ 75 h 420"/>
                <a:gd name="T2" fmla="*/ 208 w 290"/>
                <a:gd name="T3" fmla="*/ 98 h 420"/>
                <a:gd name="T4" fmla="*/ 242 w 290"/>
                <a:gd name="T5" fmla="*/ 121 h 420"/>
                <a:gd name="T6" fmla="*/ 273 w 290"/>
                <a:gd name="T7" fmla="*/ 144 h 420"/>
                <a:gd name="T8" fmla="*/ 286 w 290"/>
                <a:gd name="T9" fmla="*/ 153 h 420"/>
                <a:gd name="T10" fmla="*/ 282 w 290"/>
                <a:gd name="T11" fmla="*/ 157 h 420"/>
                <a:gd name="T12" fmla="*/ 280 w 290"/>
                <a:gd name="T13" fmla="*/ 167 h 420"/>
                <a:gd name="T14" fmla="*/ 279 w 290"/>
                <a:gd name="T15" fmla="*/ 188 h 420"/>
                <a:gd name="T16" fmla="*/ 284 w 290"/>
                <a:gd name="T17" fmla="*/ 207 h 420"/>
                <a:gd name="T18" fmla="*/ 288 w 290"/>
                <a:gd name="T19" fmla="*/ 215 h 420"/>
                <a:gd name="T20" fmla="*/ 284 w 290"/>
                <a:gd name="T21" fmla="*/ 217 h 420"/>
                <a:gd name="T22" fmla="*/ 279 w 290"/>
                <a:gd name="T23" fmla="*/ 219 h 420"/>
                <a:gd name="T24" fmla="*/ 273 w 290"/>
                <a:gd name="T25" fmla="*/ 217 h 420"/>
                <a:gd name="T26" fmla="*/ 265 w 290"/>
                <a:gd name="T27" fmla="*/ 228 h 420"/>
                <a:gd name="T28" fmla="*/ 263 w 290"/>
                <a:gd name="T29" fmla="*/ 255 h 420"/>
                <a:gd name="T30" fmla="*/ 267 w 290"/>
                <a:gd name="T31" fmla="*/ 282 h 420"/>
                <a:gd name="T32" fmla="*/ 263 w 290"/>
                <a:gd name="T33" fmla="*/ 309 h 420"/>
                <a:gd name="T34" fmla="*/ 254 w 290"/>
                <a:gd name="T35" fmla="*/ 320 h 420"/>
                <a:gd name="T36" fmla="*/ 244 w 290"/>
                <a:gd name="T37" fmla="*/ 328 h 420"/>
                <a:gd name="T38" fmla="*/ 223 w 290"/>
                <a:gd name="T39" fmla="*/ 357 h 420"/>
                <a:gd name="T40" fmla="*/ 196 w 290"/>
                <a:gd name="T41" fmla="*/ 389 h 420"/>
                <a:gd name="T42" fmla="*/ 175 w 290"/>
                <a:gd name="T43" fmla="*/ 409 h 420"/>
                <a:gd name="T44" fmla="*/ 152 w 290"/>
                <a:gd name="T45" fmla="*/ 418 h 420"/>
                <a:gd name="T46" fmla="*/ 129 w 290"/>
                <a:gd name="T47" fmla="*/ 418 h 420"/>
                <a:gd name="T48" fmla="*/ 115 w 290"/>
                <a:gd name="T49" fmla="*/ 409 h 420"/>
                <a:gd name="T50" fmla="*/ 117 w 290"/>
                <a:gd name="T51" fmla="*/ 405 h 420"/>
                <a:gd name="T52" fmla="*/ 117 w 290"/>
                <a:gd name="T53" fmla="*/ 401 h 420"/>
                <a:gd name="T54" fmla="*/ 117 w 290"/>
                <a:gd name="T55" fmla="*/ 399 h 420"/>
                <a:gd name="T56" fmla="*/ 108 w 290"/>
                <a:gd name="T57" fmla="*/ 380 h 420"/>
                <a:gd name="T58" fmla="*/ 87 w 290"/>
                <a:gd name="T59" fmla="*/ 342 h 420"/>
                <a:gd name="T60" fmla="*/ 60 w 290"/>
                <a:gd name="T61" fmla="*/ 301 h 420"/>
                <a:gd name="T62" fmla="*/ 23 w 290"/>
                <a:gd name="T63" fmla="*/ 263 h 420"/>
                <a:gd name="T64" fmla="*/ 6 w 290"/>
                <a:gd name="T65" fmla="*/ 232 h 420"/>
                <a:gd name="T66" fmla="*/ 10 w 290"/>
                <a:gd name="T67" fmla="*/ 194 h 420"/>
                <a:gd name="T68" fmla="*/ 8 w 290"/>
                <a:gd name="T69" fmla="*/ 150 h 420"/>
                <a:gd name="T70" fmla="*/ 4 w 290"/>
                <a:gd name="T71" fmla="*/ 113 h 420"/>
                <a:gd name="T72" fmla="*/ 8 w 290"/>
                <a:gd name="T73" fmla="*/ 90 h 420"/>
                <a:gd name="T74" fmla="*/ 20 w 290"/>
                <a:gd name="T75" fmla="*/ 69 h 420"/>
                <a:gd name="T76" fmla="*/ 33 w 290"/>
                <a:gd name="T77" fmla="*/ 46 h 420"/>
                <a:gd name="T78" fmla="*/ 46 w 290"/>
                <a:gd name="T79" fmla="*/ 23 h 420"/>
                <a:gd name="T80" fmla="*/ 56 w 290"/>
                <a:gd name="T81" fmla="*/ 13 h 420"/>
                <a:gd name="T82" fmla="*/ 66 w 290"/>
                <a:gd name="T83" fmla="*/ 9 h 420"/>
                <a:gd name="T84" fmla="*/ 77 w 290"/>
                <a:gd name="T85" fmla="*/ 6 h 420"/>
                <a:gd name="T86" fmla="*/ 89 w 290"/>
                <a:gd name="T87" fmla="*/ 0 h 420"/>
                <a:gd name="T88" fmla="*/ 96 w 290"/>
                <a:gd name="T89" fmla="*/ 0 h 420"/>
                <a:gd name="T90" fmla="*/ 100 w 290"/>
                <a:gd name="T91" fmla="*/ 4 h 420"/>
                <a:gd name="T92" fmla="*/ 104 w 290"/>
                <a:gd name="T93" fmla="*/ 6 h 420"/>
                <a:gd name="T94" fmla="*/ 108 w 290"/>
                <a:gd name="T95" fmla="*/ 9 h 420"/>
                <a:gd name="T96" fmla="*/ 110 w 290"/>
                <a:gd name="T97" fmla="*/ 11 h 420"/>
                <a:gd name="T98" fmla="*/ 110 w 290"/>
                <a:gd name="T99" fmla="*/ 13 h 420"/>
                <a:gd name="T100" fmla="*/ 108 w 290"/>
                <a:gd name="T101" fmla="*/ 13 h 420"/>
                <a:gd name="T102" fmla="*/ 108 w 290"/>
                <a:gd name="T103" fmla="*/ 15 h 420"/>
                <a:gd name="T104" fmla="*/ 112 w 290"/>
                <a:gd name="T105" fmla="*/ 23 h 420"/>
                <a:gd name="T106" fmla="*/ 125 w 290"/>
                <a:gd name="T107" fmla="*/ 34 h 420"/>
                <a:gd name="T108" fmla="*/ 137 w 290"/>
                <a:gd name="T109" fmla="*/ 46 h 420"/>
                <a:gd name="T110" fmla="*/ 148 w 290"/>
                <a:gd name="T111" fmla="*/ 5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0" h="420">
                  <a:moveTo>
                    <a:pt x="154" y="65"/>
                  </a:moveTo>
                  <a:lnTo>
                    <a:pt x="173" y="75"/>
                  </a:lnTo>
                  <a:lnTo>
                    <a:pt x="190" y="86"/>
                  </a:lnTo>
                  <a:lnTo>
                    <a:pt x="208" y="98"/>
                  </a:lnTo>
                  <a:lnTo>
                    <a:pt x="225" y="109"/>
                  </a:lnTo>
                  <a:lnTo>
                    <a:pt x="242" y="121"/>
                  </a:lnTo>
                  <a:lnTo>
                    <a:pt x="257" y="134"/>
                  </a:lnTo>
                  <a:lnTo>
                    <a:pt x="273" y="144"/>
                  </a:lnTo>
                  <a:lnTo>
                    <a:pt x="288" y="155"/>
                  </a:lnTo>
                  <a:lnTo>
                    <a:pt x="286" y="153"/>
                  </a:lnTo>
                  <a:lnTo>
                    <a:pt x="284" y="155"/>
                  </a:lnTo>
                  <a:lnTo>
                    <a:pt x="282" y="157"/>
                  </a:lnTo>
                  <a:lnTo>
                    <a:pt x="282" y="159"/>
                  </a:lnTo>
                  <a:lnTo>
                    <a:pt x="280" y="167"/>
                  </a:lnTo>
                  <a:lnTo>
                    <a:pt x="279" y="176"/>
                  </a:lnTo>
                  <a:lnTo>
                    <a:pt x="279" y="188"/>
                  </a:lnTo>
                  <a:lnTo>
                    <a:pt x="280" y="198"/>
                  </a:lnTo>
                  <a:lnTo>
                    <a:pt x="284" y="207"/>
                  </a:lnTo>
                  <a:lnTo>
                    <a:pt x="290" y="213"/>
                  </a:lnTo>
                  <a:lnTo>
                    <a:pt x="288" y="215"/>
                  </a:lnTo>
                  <a:lnTo>
                    <a:pt x="286" y="217"/>
                  </a:lnTo>
                  <a:lnTo>
                    <a:pt x="284" y="217"/>
                  </a:lnTo>
                  <a:lnTo>
                    <a:pt x="282" y="219"/>
                  </a:lnTo>
                  <a:lnTo>
                    <a:pt x="279" y="219"/>
                  </a:lnTo>
                  <a:lnTo>
                    <a:pt x="277" y="219"/>
                  </a:lnTo>
                  <a:lnTo>
                    <a:pt x="273" y="217"/>
                  </a:lnTo>
                  <a:lnTo>
                    <a:pt x="271" y="217"/>
                  </a:lnTo>
                  <a:lnTo>
                    <a:pt x="265" y="228"/>
                  </a:lnTo>
                  <a:lnTo>
                    <a:pt x="263" y="242"/>
                  </a:lnTo>
                  <a:lnTo>
                    <a:pt x="263" y="255"/>
                  </a:lnTo>
                  <a:lnTo>
                    <a:pt x="265" y="269"/>
                  </a:lnTo>
                  <a:lnTo>
                    <a:pt x="267" y="282"/>
                  </a:lnTo>
                  <a:lnTo>
                    <a:pt x="267" y="295"/>
                  </a:lnTo>
                  <a:lnTo>
                    <a:pt x="263" y="309"/>
                  </a:lnTo>
                  <a:lnTo>
                    <a:pt x="257" y="320"/>
                  </a:lnTo>
                  <a:lnTo>
                    <a:pt x="254" y="320"/>
                  </a:lnTo>
                  <a:lnTo>
                    <a:pt x="250" y="322"/>
                  </a:lnTo>
                  <a:lnTo>
                    <a:pt x="244" y="328"/>
                  </a:lnTo>
                  <a:lnTo>
                    <a:pt x="238" y="336"/>
                  </a:lnTo>
                  <a:lnTo>
                    <a:pt x="223" y="357"/>
                  </a:lnTo>
                  <a:lnTo>
                    <a:pt x="206" y="378"/>
                  </a:lnTo>
                  <a:lnTo>
                    <a:pt x="196" y="389"/>
                  </a:lnTo>
                  <a:lnTo>
                    <a:pt x="186" y="399"/>
                  </a:lnTo>
                  <a:lnTo>
                    <a:pt x="175" y="409"/>
                  </a:lnTo>
                  <a:lnTo>
                    <a:pt x="163" y="414"/>
                  </a:lnTo>
                  <a:lnTo>
                    <a:pt x="152" y="418"/>
                  </a:lnTo>
                  <a:lnTo>
                    <a:pt x="140" y="420"/>
                  </a:lnTo>
                  <a:lnTo>
                    <a:pt x="129" y="418"/>
                  </a:lnTo>
                  <a:lnTo>
                    <a:pt x="115" y="411"/>
                  </a:lnTo>
                  <a:lnTo>
                    <a:pt x="115" y="409"/>
                  </a:lnTo>
                  <a:lnTo>
                    <a:pt x="115" y="407"/>
                  </a:lnTo>
                  <a:lnTo>
                    <a:pt x="117" y="405"/>
                  </a:lnTo>
                  <a:lnTo>
                    <a:pt x="117" y="403"/>
                  </a:lnTo>
                  <a:lnTo>
                    <a:pt x="117" y="401"/>
                  </a:lnTo>
                  <a:lnTo>
                    <a:pt x="117" y="401"/>
                  </a:lnTo>
                  <a:lnTo>
                    <a:pt x="117" y="399"/>
                  </a:lnTo>
                  <a:lnTo>
                    <a:pt x="117" y="397"/>
                  </a:lnTo>
                  <a:lnTo>
                    <a:pt x="108" y="380"/>
                  </a:lnTo>
                  <a:lnTo>
                    <a:pt x="96" y="361"/>
                  </a:lnTo>
                  <a:lnTo>
                    <a:pt x="87" y="342"/>
                  </a:lnTo>
                  <a:lnTo>
                    <a:pt x="73" y="322"/>
                  </a:lnTo>
                  <a:lnTo>
                    <a:pt x="60" y="301"/>
                  </a:lnTo>
                  <a:lnTo>
                    <a:pt x="44" y="282"/>
                  </a:lnTo>
                  <a:lnTo>
                    <a:pt x="23" y="263"/>
                  </a:lnTo>
                  <a:lnTo>
                    <a:pt x="0" y="246"/>
                  </a:lnTo>
                  <a:lnTo>
                    <a:pt x="6" y="232"/>
                  </a:lnTo>
                  <a:lnTo>
                    <a:pt x="10" y="215"/>
                  </a:lnTo>
                  <a:lnTo>
                    <a:pt x="10" y="194"/>
                  </a:lnTo>
                  <a:lnTo>
                    <a:pt x="10" y="173"/>
                  </a:lnTo>
                  <a:lnTo>
                    <a:pt x="8" y="150"/>
                  </a:lnTo>
                  <a:lnTo>
                    <a:pt x="6" y="130"/>
                  </a:lnTo>
                  <a:lnTo>
                    <a:pt x="4" y="113"/>
                  </a:lnTo>
                  <a:lnTo>
                    <a:pt x="2" y="100"/>
                  </a:lnTo>
                  <a:lnTo>
                    <a:pt x="8" y="90"/>
                  </a:lnTo>
                  <a:lnTo>
                    <a:pt x="14" y="80"/>
                  </a:lnTo>
                  <a:lnTo>
                    <a:pt x="20" y="69"/>
                  </a:lnTo>
                  <a:lnTo>
                    <a:pt x="25" y="57"/>
                  </a:lnTo>
                  <a:lnTo>
                    <a:pt x="33" y="46"/>
                  </a:lnTo>
                  <a:lnTo>
                    <a:pt x="39" y="34"/>
                  </a:lnTo>
                  <a:lnTo>
                    <a:pt x="46" y="23"/>
                  </a:lnTo>
                  <a:lnTo>
                    <a:pt x="52" y="11"/>
                  </a:lnTo>
                  <a:lnTo>
                    <a:pt x="56" y="13"/>
                  </a:lnTo>
                  <a:lnTo>
                    <a:pt x="60" y="11"/>
                  </a:lnTo>
                  <a:lnTo>
                    <a:pt x="66" y="9"/>
                  </a:lnTo>
                  <a:lnTo>
                    <a:pt x="71" y="8"/>
                  </a:lnTo>
                  <a:lnTo>
                    <a:pt x="77" y="6"/>
                  </a:lnTo>
                  <a:lnTo>
                    <a:pt x="85" y="2"/>
                  </a:lnTo>
                  <a:lnTo>
                    <a:pt x="89" y="0"/>
                  </a:lnTo>
                  <a:lnTo>
                    <a:pt x="94" y="0"/>
                  </a:lnTo>
                  <a:lnTo>
                    <a:pt x="96" y="0"/>
                  </a:lnTo>
                  <a:lnTo>
                    <a:pt x="98" y="2"/>
                  </a:lnTo>
                  <a:lnTo>
                    <a:pt x="100" y="4"/>
                  </a:lnTo>
                  <a:lnTo>
                    <a:pt x="102" y="6"/>
                  </a:lnTo>
                  <a:lnTo>
                    <a:pt x="104" y="6"/>
                  </a:lnTo>
                  <a:lnTo>
                    <a:pt x="106" y="8"/>
                  </a:lnTo>
                  <a:lnTo>
                    <a:pt x="108" y="9"/>
                  </a:lnTo>
                  <a:lnTo>
                    <a:pt x="110" y="11"/>
                  </a:lnTo>
                  <a:lnTo>
                    <a:pt x="110" y="11"/>
                  </a:lnTo>
                  <a:lnTo>
                    <a:pt x="110" y="11"/>
                  </a:lnTo>
                  <a:lnTo>
                    <a:pt x="110" y="13"/>
                  </a:lnTo>
                  <a:lnTo>
                    <a:pt x="108" y="13"/>
                  </a:lnTo>
                  <a:lnTo>
                    <a:pt x="108" y="13"/>
                  </a:lnTo>
                  <a:lnTo>
                    <a:pt x="108" y="15"/>
                  </a:lnTo>
                  <a:lnTo>
                    <a:pt x="108" y="15"/>
                  </a:lnTo>
                  <a:lnTo>
                    <a:pt x="106" y="17"/>
                  </a:lnTo>
                  <a:lnTo>
                    <a:pt x="112" y="23"/>
                  </a:lnTo>
                  <a:lnTo>
                    <a:pt x="119" y="29"/>
                  </a:lnTo>
                  <a:lnTo>
                    <a:pt x="125" y="34"/>
                  </a:lnTo>
                  <a:lnTo>
                    <a:pt x="131" y="40"/>
                  </a:lnTo>
                  <a:lnTo>
                    <a:pt x="137" y="46"/>
                  </a:lnTo>
                  <a:lnTo>
                    <a:pt x="142" y="54"/>
                  </a:lnTo>
                  <a:lnTo>
                    <a:pt x="148" y="59"/>
                  </a:lnTo>
                  <a:lnTo>
                    <a:pt x="154" y="65"/>
                  </a:lnTo>
                  <a:close/>
                </a:path>
              </a:pathLst>
            </a:custGeom>
            <a:solidFill>
              <a:srgbClr val="A26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9" name="Freeform 258"/>
            <p:cNvSpPr>
              <a:spLocks/>
            </p:cNvSpPr>
            <p:nvPr/>
          </p:nvSpPr>
          <p:spPr bwMode="auto">
            <a:xfrm>
              <a:off x="10311903" y="3588937"/>
              <a:ext cx="377825" cy="552450"/>
            </a:xfrm>
            <a:custGeom>
              <a:avLst/>
              <a:gdLst>
                <a:gd name="T0" fmla="*/ 142 w 238"/>
                <a:gd name="T1" fmla="*/ 64 h 348"/>
                <a:gd name="T2" fmla="*/ 171 w 238"/>
                <a:gd name="T3" fmla="*/ 81 h 348"/>
                <a:gd name="T4" fmla="*/ 200 w 238"/>
                <a:gd name="T5" fmla="*/ 102 h 348"/>
                <a:gd name="T6" fmla="*/ 225 w 238"/>
                <a:gd name="T7" fmla="*/ 121 h 348"/>
                <a:gd name="T8" fmla="*/ 234 w 238"/>
                <a:gd name="T9" fmla="*/ 129 h 348"/>
                <a:gd name="T10" fmla="*/ 231 w 238"/>
                <a:gd name="T11" fmla="*/ 139 h 348"/>
                <a:gd name="T12" fmla="*/ 231 w 238"/>
                <a:gd name="T13" fmla="*/ 156 h 348"/>
                <a:gd name="T14" fmla="*/ 234 w 238"/>
                <a:gd name="T15" fmla="*/ 171 h 348"/>
                <a:gd name="T16" fmla="*/ 238 w 238"/>
                <a:gd name="T17" fmla="*/ 179 h 348"/>
                <a:gd name="T18" fmla="*/ 234 w 238"/>
                <a:gd name="T19" fmla="*/ 181 h 348"/>
                <a:gd name="T20" fmla="*/ 229 w 238"/>
                <a:gd name="T21" fmla="*/ 181 h 348"/>
                <a:gd name="T22" fmla="*/ 225 w 238"/>
                <a:gd name="T23" fmla="*/ 181 h 348"/>
                <a:gd name="T24" fmla="*/ 219 w 238"/>
                <a:gd name="T25" fmla="*/ 190 h 348"/>
                <a:gd name="T26" fmla="*/ 217 w 238"/>
                <a:gd name="T27" fmla="*/ 212 h 348"/>
                <a:gd name="T28" fmla="*/ 219 w 238"/>
                <a:gd name="T29" fmla="*/ 235 h 348"/>
                <a:gd name="T30" fmla="*/ 217 w 238"/>
                <a:gd name="T31" fmla="*/ 256 h 348"/>
                <a:gd name="T32" fmla="*/ 209 w 238"/>
                <a:gd name="T33" fmla="*/ 265 h 348"/>
                <a:gd name="T34" fmla="*/ 202 w 238"/>
                <a:gd name="T35" fmla="*/ 273 h 348"/>
                <a:gd name="T36" fmla="*/ 183 w 238"/>
                <a:gd name="T37" fmla="*/ 296 h 348"/>
                <a:gd name="T38" fmla="*/ 162 w 238"/>
                <a:gd name="T39" fmla="*/ 323 h 348"/>
                <a:gd name="T40" fmla="*/ 144 w 238"/>
                <a:gd name="T41" fmla="*/ 338 h 348"/>
                <a:gd name="T42" fmla="*/ 125 w 238"/>
                <a:gd name="T43" fmla="*/ 346 h 348"/>
                <a:gd name="T44" fmla="*/ 106 w 238"/>
                <a:gd name="T45" fmla="*/ 346 h 348"/>
                <a:gd name="T46" fmla="*/ 94 w 238"/>
                <a:gd name="T47" fmla="*/ 338 h 348"/>
                <a:gd name="T48" fmla="*/ 96 w 238"/>
                <a:gd name="T49" fmla="*/ 336 h 348"/>
                <a:gd name="T50" fmla="*/ 96 w 238"/>
                <a:gd name="T51" fmla="*/ 332 h 348"/>
                <a:gd name="T52" fmla="*/ 96 w 238"/>
                <a:gd name="T53" fmla="*/ 331 h 348"/>
                <a:gd name="T54" fmla="*/ 89 w 238"/>
                <a:gd name="T55" fmla="*/ 313 h 348"/>
                <a:gd name="T56" fmla="*/ 71 w 238"/>
                <a:gd name="T57" fmla="*/ 283 h 348"/>
                <a:gd name="T58" fmla="*/ 48 w 238"/>
                <a:gd name="T59" fmla="*/ 250 h 348"/>
                <a:gd name="T60" fmla="*/ 20 w 238"/>
                <a:gd name="T61" fmla="*/ 217 h 348"/>
                <a:gd name="T62" fmla="*/ 4 w 238"/>
                <a:gd name="T63" fmla="*/ 192 h 348"/>
                <a:gd name="T64" fmla="*/ 8 w 238"/>
                <a:gd name="T65" fmla="*/ 162 h 348"/>
                <a:gd name="T66" fmla="*/ 6 w 238"/>
                <a:gd name="T67" fmla="*/ 125 h 348"/>
                <a:gd name="T68" fmla="*/ 2 w 238"/>
                <a:gd name="T69" fmla="*/ 94 h 348"/>
                <a:gd name="T70" fmla="*/ 6 w 238"/>
                <a:gd name="T71" fmla="*/ 75 h 348"/>
                <a:gd name="T72" fmla="*/ 16 w 238"/>
                <a:gd name="T73" fmla="*/ 58 h 348"/>
                <a:gd name="T74" fmla="*/ 25 w 238"/>
                <a:gd name="T75" fmla="*/ 39 h 348"/>
                <a:gd name="T76" fmla="*/ 37 w 238"/>
                <a:gd name="T77" fmla="*/ 20 h 348"/>
                <a:gd name="T78" fmla="*/ 45 w 238"/>
                <a:gd name="T79" fmla="*/ 12 h 348"/>
                <a:gd name="T80" fmla="*/ 54 w 238"/>
                <a:gd name="T81" fmla="*/ 10 h 348"/>
                <a:gd name="T82" fmla="*/ 64 w 238"/>
                <a:gd name="T83" fmla="*/ 6 h 348"/>
                <a:gd name="T84" fmla="*/ 73 w 238"/>
                <a:gd name="T85" fmla="*/ 2 h 348"/>
                <a:gd name="T86" fmla="*/ 79 w 238"/>
                <a:gd name="T87" fmla="*/ 2 h 348"/>
                <a:gd name="T88" fmla="*/ 81 w 238"/>
                <a:gd name="T89" fmla="*/ 4 h 348"/>
                <a:gd name="T90" fmla="*/ 85 w 238"/>
                <a:gd name="T91" fmla="*/ 6 h 348"/>
                <a:gd name="T92" fmla="*/ 89 w 238"/>
                <a:gd name="T93" fmla="*/ 8 h 348"/>
                <a:gd name="T94" fmla="*/ 91 w 238"/>
                <a:gd name="T95" fmla="*/ 10 h 348"/>
                <a:gd name="T96" fmla="*/ 89 w 238"/>
                <a:gd name="T97" fmla="*/ 12 h 348"/>
                <a:gd name="T98" fmla="*/ 89 w 238"/>
                <a:gd name="T99" fmla="*/ 12 h 348"/>
                <a:gd name="T100" fmla="*/ 89 w 238"/>
                <a:gd name="T101" fmla="*/ 14 h 348"/>
                <a:gd name="T102" fmla="*/ 92 w 238"/>
                <a:gd name="T103" fmla="*/ 20 h 348"/>
                <a:gd name="T104" fmla="*/ 102 w 238"/>
                <a:gd name="T105" fmla="*/ 29 h 348"/>
                <a:gd name="T106" fmla="*/ 112 w 238"/>
                <a:gd name="T107" fmla="*/ 39 h 348"/>
                <a:gd name="T108" fmla="*/ 121 w 238"/>
                <a:gd name="T109" fmla="*/ 50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38" h="348">
                  <a:moveTo>
                    <a:pt x="127" y="54"/>
                  </a:moveTo>
                  <a:lnTo>
                    <a:pt x="142" y="64"/>
                  </a:lnTo>
                  <a:lnTo>
                    <a:pt x="156" y="71"/>
                  </a:lnTo>
                  <a:lnTo>
                    <a:pt x="171" y="81"/>
                  </a:lnTo>
                  <a:lnTo>
                    <a:pt x="185" y="91"/>
                  </a:lnTo>
                  <a:lnTo>
                    <a:pt x="200" y="102"/>
                  </a:lnTo>
                  <a:lnTo>
                    <a:pt x="211" y="112"/>
                  </a:lnTo>
                  <a:lnTo>
                    <a:pt x="225" y="121"/>
                  </a:lnTo>
                  <a:lnTo>
                    <a:pt x="238" y="129"/>
                  </a:lnTo>
                  <a:lnTo>
                    <a:pt x="234" y="129"/>
                  </a:lnTo>
                  <a:lnTo>
                    <a:pt x="233" y="133"/>
                  </a:lnTo>
                  <a:lnTo>
                    <a:pt x="231" y="139"/>
                  </a:lnTo>
                  <a:lnTo>
                    <a:pt x="229" y="146"/>
                  </a:lnTo>
                  <a:lnTo>
                    <a:pt x="231" y="156"/>
                  </a:lnTo>
                  <a:lnTo>
                    <a:pt x="231" y="164"/>
                  </a:lnTo>
                  <a:lnTo>
                    <a:pt x="234" y="171"/>
                  </a:lnTo>
                  <a:lnTo>
                    <a:pt x="238" y="177"/>
                  </a:lnTo>
                  <a:lnTo>
                    <a:pt x="238" y="179"/>
                  </a:lnTo>
                  <a:lnTo>
                    <a:pt x="236" y="179"/>
                  </a:lnTo>
                  <a:lnTo>
                    <a:pt x="234" y="181"/>
                  </a:lnTo>
                  <a:lnTo>
                    <a:pt x="233" y="181"/>
                  </a:lnTo>
                  <a:lnTo>
                    <a:pt x="229" y="181"/>
                  </a:lnTo>
                  <a:lnTo>
                    <a:pt x="227" y="181"/>
                  </a:lnTo>
                  <a:lnTo>
                    <a:pt x="225" y="181"/>
                  </a:lnTo>
                  <a:lnTo>
                    <a:pt x="223" y="179"/>
                  </a:lnTo>
                  <a:lnTo>
                    <a:pt x="219" y="190"/>
                  </a:lnTo>
                  <a:lnTo>
                    <a:pt x="217" y="200"/>
                  </a:lnTo>
                  <a:lnTo>
                    <a:pt x="217" y="212"/>
                  </a:lnTo>
                  <a:lnTo>
                    <a:pt x="217" y="223"/>
                  </a:lnTo>
                  <a:lnTo>
                    <a:pt x="219" y="235"/>
                  </a:lnTo>
                  <a:lnTo>
                    <a:pt x="219" y="244"/>
                  </a:lnTo>
                  <a:lnTo>
                    <a:pt x="217" y="256"/>
                  </a:lnTo>
                  <a:lnTo>
                    <a:pt x="211" y="265"/>
                  </a:lnTo>
                  <a:lnTo>
                    <a:pt x="209" y="265"/>
                  </a:lnTo>
                  <a:lnTo>
                    <a:pt x="206" y="267"/>
                  </a:lnTo>
                  <a:lnTo>
                    <a:pt x="202" y="273"/>
                  </a:lnTo>
                  <a:lnTo>
                    <a:pt x="196" y="279"/>
                  </a:lnTo>
                  <a:lnTo>
                    <a:pt x="183" y="296"/>
                  </a:lnTo>
                  <a:lnTo>
                    <a:pt x="169" y="313"/>
                  </a:lnTo>
                  <a:lnTo>
                    <a:pt x="162" y="323"/>
                  </a:lnTo>
                  <a:lnTo>
                    <a:pt x="152" y="331"/>
                  </a:lnTo>
                  <a:lnTo>
                    <a:pt x="144" y="338"/>
                  </a:lnTo>
                  <a:lnTo>
                    <a:pt x="135" y="344"/>
                  </a:lnTo>
                  <a:lnTo>
                    <a:pt x="125" y="346"/>
                  </a:lnTo>
                  <a:lnTo>
                    <a:pt x="115" y="348"/>
                  </a:lnTo>
                  <a:lnTo>
                    <a:pt x="106" y="346"/>
                  </a:lnTo>
                  <a:lnTo>
                    <a:pt x="94" y="340"/>
                  </a:lnTo>
                  <a:lnTo>
                    <a:pt x="94" y="338"/>
                  </a:lnTo>
                  <a:lnTo>
                    <a:pt x="94" y="338"/>
                  </a:lnTo>
                  <a:lnTo>
                    <a:pt x="96" y="336"/>
                  </a:lnTo>
                  <a:lnTo>
                    <a:pt x="96" y="334"/>
                  </a:lnTo>
                  <a:lnTo>
                    <a:pt x="96" y="332"/>
                  </a:lnTo>
                  <a:lnTo>
                    <a:pt x="96" y="331"/>
                  </a:lnTo>
                  <a:lnTo>
                    <a:pt x="96" y="331"/>
                  </a:lnTo>
                  <a:lnTo>
                    <a:pt x="96" y="329"/>
                  </a:lnTo>
                  <a:lnTo>
                    <a:pt x="89" y="313"/>
                  </a:lnTo>
                  <a:lnTo>
                    <a:pt x="79" y="300"/>
                  </a:lnTo>
                  <a:lnTo>
                    <a:pt x="71" y="283"/>
                  </a:lnTo>
                  <a:lnTo>
                    <a:pt x="60" y="267"/>
                  </a:lnTo>
                  <a:lnTo>
                    <a:pt x="48" y="250"/>
                  </a:lnTo>
                  <a:lnTo>
                    <a:pt x="35" y="233"/>
                  </a:lnTo>
                  <a:lnTo>
                    <a:pt x="20" y="217"/>
                  </a:lnTo>
                  <a:lnTo>
                    <a:pt x="0" y="204"/>
                  </a:lnTo>
                  <a:lnTo>
                    <a:pt x="4" y="192"/>
                  </a:lnTo>
                  <a:lnTo>
                    <a:pt x="8" y="179"/>
                  </a:lnTo>
                  <a:lnTo>
                    <a:pt x="8" y="162"/>
                  </a:lnTo>
                  <a:lnTo>
                    <a:pt x="8" y="142"/>
                  </a:lnTo>
                  <a:lnTo>
                    <a:pt x="6" y="125"/>
                  </a:lnTo>
                  <a:lnTo>
                    <a:pt x="4" y="108"/>
                  </a:lnTo>
                  <a:lnTo>
                    <a:pt x="2" y="94"/>
                  </a:lnTo>
                  <a:lnTo>
                    <a:pt x="0" y="83"/>
                  </a:lnTo>
                  <a:lnTo>
                    <a:pt x="6" y="75"/>
                  </a:lnTo>
                  <a:lnTo>
                    <a:pt x="10" y="68"/>
                  </a:lnTo>
                  <a:lnTo>
                    <a:pt x="16" y="58"/>
                  </a:lnTo>
                  <a:lnTo>
                    <a:pt x="21" y="48"/>
                  </a:lnTo>
                  <a:lnTo>
                    <a:pt x="25" y="39"/>
                  </a:lnTo>
                  <a:lnTo>
                    <a:pt x="31" y="29"/>
                  </a:lnTo>
                  <a:lnTo>
                    <a:pt x="37" y="20"/>
                  </a:lnTo>
                  <a:lnTo>
                    <a:pt x="43" y="12"/>
                  </a:lnTo>
                  <a:lnTo>
                    <a:pt x="45" y="12"/>
                  </a:lnTo>
                  <a:lnTo>
                    <a:pt x="48" y="12"/>
                  </a:lnTo>
                  <a:lnTo>
                    <a:pt x="54" y="10"/>
                  </a:lnTo>
                  <a:lnTo>
                    <a:pt x="58" y="8"/>
                  </a:lnTo>
                  <a:lnTo>
                    <a:pt x="64" y="6"/>
                  </a:lnTo>
                  <a:lnTo>
                    <a:pt x="69" y="4"/>
                  </a:lnTo>
                  <a:lnTo>
                    <a:pt x="73" y="2"/>
                  </a:lnTo>
                  <a:lnTo>
                    <a:pt x="77" y="0"/>
                  </a:lnTo>
                  <a:lnTo>
                    <a:pt x="79" y="2"/>
                  </a:lnTo>
                  <a:lnTo>
                    <a:pt x="81" y="2"/>
                  </a:lnTo>
                  <a:lnTo>
                    <a:pt x="81" y="4"/>
                  </a:lnTo>
                  <a:lnTo>
                    <a:pt x="83" y="6"/>
                  </a:lnTo>
                  <a:lnTo>
                    <a:pt x="85" y="6"/>
                  </a:lnTo>
                  <a:lnTo>
                    <a:pt x="87" y="8"/>
                  </a:lnTo>
                  <a:lnTo>
                    <a:pt x="89" y="8"/>
                  </a:lnTo>
                  <a:lnTo>
                    <a:pt x="91" y="10"/>
                  </a:lnTo>
                  <a:lnTo>
                    <a:pt x="91" y="10"/>
                  </a:lnTo>
                  <a:lnTo>
                    <a:pt x="91" y="12"/>
                  </a:lnTo>
                  <a:lnTo>
                    <a:pt x="89" y="12"/>
                  </a:lnTo>
                  <a:lnTo>
                    <a:pt x="89" y="12"/>
                  </a:lnTo>
                  <a:lnTo>
                    <a:pt x="89" y="12"/>
                  </a:lnTo>
                  <a:lnTo>
                    <a:pt x="89" y="14"/>
                  </a:lnTo>
                  <a:lnTo>
                    <a:pt x="89" y="14"/>
                  </a:lnTo>
                  <a:lnTo>
                    <a:pt x="87" y="14"/>
                  </a:lnTo>
                  <a:lnTo>
                    <a:pt x="92" y="20"/>
                  </a:lnTo>
                  <a:lnTo>
                    <a:pt x="98" y="25"/>
                  </a:lnTo>
                  <a:lnTo>
                    <a:pt x="102" y="29"/>
                  </a:lnTo>
                  <a:lnTo>
                    <a:pt x="108" y="35"/>
                  </a:lnTo>
                  <a:lnTo>
                    <a:pt x="112" y="39"/>
                  </a:lnTo>
                  <a:lnTo>
                    <a:pt x="117" y="45"/>
                  </a:lnTo>
                  <a:lnTo>
                    <a:pt x="121" y="50"/>
                  </a:lnTo>
                  <a:lnTo>
                    <a:pt x="127" y="54"/>
                  </a:lnTo>
                  <a:close/>
                </a:path>
              </a:pathLst>
            </a:custGeom>
            <a:solidFill>
              <a:srgbClr val="A774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0" name="Freeform 259"/>
            <p:cNvSpPr>
              <a:spLocks/>
            </p:cNvSpPr>
            <p:nvPr/>
          </p:nvSpPr>
          <p:spPr bwMode="auto">
            <a:xfrm>
              <a:off x="10348416" y="3644499"/>
              <a:ext cx="298450" cy="434975"/>
            </a:xfrm>
            <a:custGeom>
              <a:avLst/>
              <a:gdLst>
                <a:gd name="T0" fmla="*/ 112 w 188"/>
                <a:gd name="T1" fmla="*/ 50 h 274"/>
                <a:gd name="T2" fmla="*/ 135 w 188"/>
                <a:gd name="T3" fmla="*/ 65 h 274"/>
                <a:gd name="T4" fmla="*/ 156 w 188"/>
                <a:gd name="T5" fmla="*/ 81 h 274"/>
                <a:gd name="T6" fmla="*/ 177 w 188"/>
                <a:gd name="T7" fmla="*/ 96 h 274"/>
                <a:gd name="T8" fmla="*/ 185 w 188"/>
                <a:gd name="T9" fmla="*/ 102 h 274"/>
                <a:gd name="T10" fmla="*/ 181 w 188"/>
                <a:gd name="T11" fmla="*/ 109 h 274"/>
                <a:gd name="T12" fmla="*/ 181 w 188"/>
                <a:gd name="T13" fmla="*/ 123 h 274"/>
                <a:gd name="T14" fmla="*/ 185 w 188"/>
                <a:gd name="T15" fmla="*/ 136 h 274"/>
                <a:gd name="T16" fmla="*/ 186 w 188"/>
                <a:gd name="T17" fmla="*/ 140 h 274"/>
                <a:gd name="T18" fmla="*/ 183 w 188"/>
                <a:gd name="T19" fmla="*/ 142 h 274"/>
                <a:gd name="T20" fmla="*/ 181 w 188"/>
                <a:gd name="T21" fmla="*/ 144 h 274"/>
                <a:gd name="T22" fmla="*/ 177 w 188"/>
                <a:gd name="T23" fmla="*/ 142 h 274"/>
                <a:gd name="T24" fmla="*/ 171 w 188"/>
                <a:gd name="T25" fmla="*/ 150 h 274"/>
                <a:gd name="T26" fmla="*/ 169 w 188"/>
                <a:gd name="T27" fmla="*/ 167 h 274"/>
                <a:gd name="T28" fmla="*/ 171 w 188"/>
                <a:gd name="T29" fmla="*/ 184 h 274"/>
                <a:gd name="T30" fmla="*/ 171 w 188"/>
                <a:gd name="T31" fmla="*/ 201 h 274"/>
                <a:gd name="T32" fmla="*/ 163 w 188"/>
                <a:gd name="T33" fmla="*/ 209 h 274"/>
                <a:gd name="T34" fmla="*/ 158 w 188"/>
                <a:gd name="T35" fmla="*/ 215 h 274"/>
                <a:gd name="T36" fmla="*/ 144 w 188"/>
                <a:gd name="T37" fmla="*/ 232 h 274"/>
                <a:gd name="T38" fmla="*/ 119 w 188"/>
                <a:gd name="T39" fmla="*/ 261 h 274"/>
                <a:gd name="T40" fmla="*/ 98 w 188"/>
                <a:gd name="T41" fmla="*/ 274 h 274"/>
                <a:gd name="T42" fmla="*/ 83 w 188"/>
                <a:gd name="T43" fmla="*/ 273 h 274"/>
                <a:gd name="T44" fmla="*/ 75 w 188"/>
                <a:gd name="T45" fmla="*/ 259 h 274"/>
                <a:gd name="T46" fmla="*/ 62 w 188"/>
                <a:gd name="T47" fmla="*/ 236 h 274"/>
                <a:gd name="T48" fmla="*/ 46 w 188"/>
                <a:gd name="T49" fmla="*/ 211 h 274"/>
                <a:gd name="T50" fmla="*/ 27 w 188"/>
                <a:gd name="T51" fmla="*/ 184 h 274"/>
                <a:gd name="T52" fmla="*/ 0 w 188"/>
                <a:gd name="T53" fmla="*/ 161 h 274"/>
                <a:gd name="T54" fmla="*/ 6 w 188"/>
                <a:gd name="T55" fmla="*/ 140 h 274"/>
                <a:gd name="T56" fmla="*/ 6 w 188"/>
                <a:gd name="T57" fmla="*/ 113 h 274"/>
                <a:gd name="T58" fmla="*/ 2 w 188"/>
                <a:gd name="T59" fmla="*/ 86 h 274"/>
                <a:gd name="T60" fmla="*/ 0 w 188"/>
                <a:gd name="T61" fmla="*/ 65 h 274"/>
                <a:gd name="T62" fmla="*/ 8 w 188"/>
                <a:gd name="T63" fmla="*/ 54 h 274"/>
                <a:gd name="T64" fmla="*/ 16 w 188"/>
                <a:gd name="T65" fmla="*/ 38 h 274"/>
                <a:gd name="T66" fmla="*/ 23 w 188"/>
                <a:gd name="T67" fmla="*/ 23 h 274"/>
                <a:gd name="T68" fmla="*/ 33 w 188"/>
                <a:gd name="T69" fmla="*/ 10 h 274"/>
                <a:gd name="T70" fmla="*/ 39 w 188"/>
                <a:gd name="T71" fmla="*/ 10 h 274"/>
                <a:gd name="T72" fmla="*/ 46 w 188"/>
                <a:gd name="T73" fmla="*/ 6 h 274"/>
                <a:gd name="T74" fmla="*/ 54 w 188"/>
                <a:gd name="T75" fmla="*/ 4 h 274"/>
                <a:gd name="T76" fmla="*/ 60 w 188"/>
                <a:gd name="T77" fmla="*/ 0 h 274"/>
                <a:gd name="T78" fmla="*/ 68 w 188"/>
                <a:gd name="T79" fmla="*/ 11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8" h="274">
                  <a:moveTo>
                    <a:pt x="100" y="44"/>
                  </a:moveTo>
                  <a:lnTo>
                    <a:pt x="112" y="50"/>
                  </a:lnTo>
                  <a:lnTo>
                    <a:pt x="123" y="58"/>
                  </a:lnTo>
                  <a:lnTo>
                    <a:pt x="135" y="65"/>
                  </a:lnTo>
                  <a:lnTo>
                    <a:pt x="146" y="73"/>
                  </a:lnTo>
                  <a:lnTo>
                    <a:pt x="156" y="81"/>
                  </a:lnTo>
                  <a:lnTo>
                    <a:pt x="167" y="88"/>
                  </a:lnTo>
                  <a:lnTo>
                    <a:pt x="177" y="96"/>
                  </a:lnTo>
                  <a:lnTo>
                    <a:pt x="186" y="102"/>
                  </a:lnTo>
                  <a:lnTo>
                    <a:pt x="185" y="102"/>
                  </a:lnTo>
                  <a:lnTo>
                    <a:pt x="183" y="106"/>
                  </a:lnTo>
                  <a:lnTo>
                    <a:pt x="181" y="109"/>
                  </a:lnTo>
                  <a:lnTo>
                    <a:pt x="181" y="117"/>
                  </a:lnTo>
                  <a:lnTo>
                    <a:pt x="181" y="123"/>
                  </a:lnTo>
                  <a:lnTo>
                    <a:pt x="183" y="130"/>
                  </a:lnTo>
                  <a:lnTo>
                    <a:pt x="185" y="136"/>
                  </a:lnTo>
                  <a:lnTo>
                    <a:pt x="188" y="140"/>
                  </a:lnTo>
                  <a:lnTo>
                    <a:pt x="186" y="140"/>
                  </a:lnTo>
                  <a:lnTo>
                    <a:pt x="185" y="142"/>
                  </a:lnTo>
                  <a:lnTo>
                    <a:pt x="183" y="142"/>
                  </a:lnTo>
                  <a:lnTo>
                    <a:pt x="183" y="144"/>
                  </a:lnTo>
                  <a:lnTo>
                    <a:pt x="181" y="144"/>
                  </a:lnTo>
                  <a:lnTo>
                    <a:pt x="179" y="144"/>
                  </a:lnTo>
                  <a:lnTo>
                    <a:pt x="177" y="142"/>
                  </a:lnTo>
                  <a:lnTo>
                    <a:pt x="175" y="142"/>
                  </a:lnTo>
                  <a:lnTo>
                    <a:pt x="171" y="150"/>
                  </a:lnTo>
                  <a:lnTo>
                    <a:pt x="169" y="159"/>
                  </a:lnTo>
                  <a:lnTo>
                    <a:pt x="169" y="167"/>
                  </a:lnTo>
                  <a:lnTo>
                    <a:pt x="171" y="177"/>
                  </a:lnTo>
                  <a:lnTo>
                    <a:pt x="171" y="184"/>
                  </a:lnTo>
                  <a:lnTo>
                    <a:pt x="171" y="194"/>
                  </a:lnTo>
                  <a:lnTo>
                    <a:pt x="171" y="201"/>
                  </a:lnTo>
                  <a:lnTo>
                    <a:pt x="167" y="209"/>
                  </a:lnTo>
                  <a:lnTo>
                    <a:pt x="163" y="209"/>
                  </a:lnTo>
                  <a:lnTo>
                    <a:pt x="162" y="211"/>
                  </a:lnTo>
                  <a:lnTo>
                    <a:pt x="158" y="215"/>
                  </a:lnTo>
                  <a:lnTo>
                    <a:pt x="154" y="221"/>
                  </a:lnTo>
                  <a:lnTo>
                    <a:pt x="144" y="232"/>
                  </a:lnTo>
                  <a:lnTo>
                    <a:pt x="133" y="248"/>
                  </a:lnTo>
                  <a:lnTo>
                    <a:pt x="119" y="261"/>
                  </a:lnTo>
                  <a:lnTo>
                    <a:pt x="106" y="271"/>
                  </a:lnTo>
                  <a:lnTo>
                    <a:pt x="98" y="274"/>
                  </a:lnTo>
                  <a:lnTo>
                    <a:pt x="91" y="274"/>
                  </a:lnTo>
                  <a:lnTo>
                    <a:pt x="83" y="273"/>
                  </a:lnTo>
                  <a:lnTo>
                    <a:pt x="73" y="269"/>
                  </a:lnTo>
                  <a:lnTo>
                    <a:pt x="75" y="259"/>
                  </a:lnTo>
                  <a:lnTo>
                    <a:pt x="69" y="248"/>
                  </a:lnTo>
                  <a:lnTo>
                    <a:pt x="62" y="236"/>
                  </a:lnTo>
                  <a:lnTo>
                    <a:pt x="54" y="223"/>
                  </a:lnTo>
                  <a:lnTo>
                    <a:pt x="46" y="211"/>
                  </a:lnTo>
                  <a:lnTo>
                    <a:pt x="39" y="198"/>
                  </a:lnTo>
                  <a:lnTo>
                    <a:pt x="27" y="184"/>
                  </a:lnTo>
                  <a:lnTo>
                    <a:pt x="14" y="173"/>
                  </a:lnTo>
                  <a:lnTo>
                    <a:pt x="0" y="161"/>
                  </a:lnTo>
                  <a:lnTo>
                    <a:pt x="2" y="152"/>
                  </a:lnTo>
                  <a:lnTo>
                    <a:pt x="6" y="140"/>
                  </a:lnTo>
                  <a:lnTo>
                    <a:pt x="6" y="127"/>
                  </a:lnTo>
                  <a:lnTo>
                    <a:pt x="6" y="113"/>
                  </a:lnTo>
                  <a:lnTo>
                    <a:pt x="4" y="100"/>
                  </a:lnTo>
                  <a:lnTo>
                    <a:pt x="2" y="86"/>
                  </a:lnTo>
                  <a:lnTo>
                    <a:pt x="2" y="75"/>
                  </a:lnTo>
                  <a:lnTo>
                    <a:pt x="0" y="65"/>
                  </a:lnTo>
                  <a:lnTo>
                    <a:pt x="4" y="59"/>
                  </a:lnTo>
                  <a:lnTo>
                    <a:pt x="8" y="54"/>
                  </a:lnTo>
                  <a:lnTo>
                    <a:pt x="12" y="46"/>
                  </a:lnTo>
                  <a:lnTo>
                    <a:pt x="16" y="38"/>
                  </a:lnTo>
                  <a:lnTo>
                    <a:pt x="20" y="31"/>
                  </a:lnTo>
                  <a:lnTo>
                    <a:pt x="23" y="23"/>
                  </a:lnTo>
                  <a:lnTo>
                    <a:pt x="29" y="17"/>
                  </a:lnTo>
                  <a:lnTo>
                    <a:pt x="33" y="10"/>
                  </a:lnTo>
                  <a:lnTo>
                    <a:pt x="35" y="10"/>
                  </a:lnTo>
                  <a:lnTo>
                    <a:pt x="39" y="10"/>
                  </a:lnTo>
                  <a:lnTo>
                    <a:pt x="41" y="8"/>
                  </a:lnTo>
                  <a:lnTo>
                    <a:pt x="46" y="6"/>
                  </a:lnTo>
                  <a:lnTo>
                    <a:pt x="50" y="4"/>
                  </a:lnTo>
                  <a:lnTo>
                    <a:pt x="54" y="4"/>
                  </a:lnTo>
                  <a:lnTo>
                    <a:pt x="58" y="2"/>
                  </a:lnTo>
                  <a:lnTo>
                    <a:pt x="60" y="0"/>
                  </a:lnTo>
                  <a:lnTo>
                    <a:pt x="71" y="8"/>
                  </a:lnTo>
                  <a:lnTo>
                    <a:pt x="68" y="11"/>
                  </a:lnTo>
                  <a:lnTo>
                    <a:pt x="100" y="44"/>
                  </a:lnTo>
                  <a:close/>
                </a:path>
              </a:pathLst>
            </a:custGeom>
            <a:solidFill>
              <a:srgbClr val="AB784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1" name="Freeform 260"/>
            <p:cNvSpPr>
              <a:spLocks/>
            </p:cNvSpPr>
            <p:nvPr/>
          </p:nvSpPr>
          <p:spPr bwMode="auto">
            <a:xfrm>
              <a:off x="8132266" y="3392087"/>
              <a:ext cx="215900" cy="501650"/>
            </a:xfrm>
            <a:custGeom>
              <a:avLst/>
              <a:gdLst>
                <a:gd name="T0" fmla="*/ 13 w 136"/>
                <a:gd name="T1" fmla="*/ 30 h 316"/>
                <a:gd name="T2" fmla="*/ 13 w 136"/>
                <a:gd name="T3" fmla="*/ 32 h 316"/>
                <a:gd name="T4" fmla="*/ 25 w 136"/>
                <a:gd name="T5" fmla="*/ 28 h 316"/>
                <a:gd name="T6" fmla="*/ 17 w 136"/>
                <a:gd name="T7" fmla="*/ 21 h 316"/>
                <a:gd name="T8" fmla="*/ 44 w 136"/>
                <a:gd name="T9" fmla="*/ 0 h 316"/>
                <a:gd name="T10" fmla="*/ 92 w 136"/>
                <a:gd name="T11" fmla="*/ 5 h 316"/>
                <a:gd name="T12" fmla="*/ 121 w 136"/>
                <a:gd name="T13" fmla="*/ 26 h 316"/>
                <a:gd name="T14" fmla="*/ 126 w 136"/>
                <a:gd name="T15" fmla="*/ 50 h 316"/>
                <a:gd name="T16" fmla="*/ 117 w 136"/>
                <a:gd name="T17" fmla="*/ 63 h 316"/>
                <a:gd name="T18" fmla="*/ 103 w 136"/>
                <a:gd name="T19" fmla="*/ 88 h 316"/>
                <a:gd name="T20" fmla="*/ 107 w 136"/>
                <a:gd name="T21" fmla="*/ 103 h 316"/>
                <a:gd name="T22" fmla="*/ 119 w 136"/>
                <a:gd name="T23" fmla="*/ 121 h 316"/>
                <a:gd name="T24" fmla="*/ 119 w 136"/>
                <a:gd name="T25" fmla="*/ 140 h 316"/>
                <a:gd name="T26" fmla="*/ 136 w 136"/>
                <a:gd name="T27" fmla="*/ 172 h 316"/>
                <a:gd name="T28" fmla="*/ 130 w 136"/>
                <a:gd name="T29" fmla="*/ 182 h 316"/>
                <a:gd name="T30" fmla="*/ 124 w 136"/>
                <a:gd name="T31" fmla="*/ 192 h 316"/>
                <a:gd name="T32" fmla="*/ 124 w 136"/>
                <a:gd name="T33" fmla="*/ 217 h 316"/>
                <a:gd name="T34" fmla="*/ 128 w 136"/>
                <a:gd name="T35" fmla="*/ 224 h 316"/>
                <a:gd name="T36" fmla="*/ 130 w 136"/>
                <a:gd name="T37" fmla="*/ 232 h 316"/>
                <a:gd name="T38" fmla="*/ 128 w 136"/>
                <a:gd name="T39" fmla="*/ 236 h 316"/>
                <a:gd name="T40" fmla="*/ 123 w 136"/>
                <a:gd name="T41" fmla="*/ 238 h 316"/>
                <a:gd name="T42" fmla="*/ 117 w 136"/>
                <a:gd name="T43" fmla="*/ 240 h 316"/>
                <a:gd name="T44" fmla="*/ 115 w 136"/>
                <a:gd name="T45" fmla="*/ 245 h 316"/>
                <a:gd name="T46" fmla="*/ 107 w 136"/>
                <a:gd name="T47" fmla="*/ 253 h 316"/>
                <a:gd name="T48" fmla="*/ 103 w 136"/>
                <a:gd name="T49" fmla="*/ 284 h 316"/>
                <a:gd name="T50" fmla="*/ 75 w 136"/>
                <a:gd name="T51" fmla="*/ 305 h 316"/>
                <a:gd name="T52" fmla="*/ 38 w 136"/>
                <a:gd name="T53" fmla="*/ 314 h 316"/>
                <a:gd name="T54" fmla="*/ 13 w 136"/>
                <a:gd name="T55" fmla="*/ 312 h 316"/>
                <a:gd name="T56" fmla="*/ 13 w 136"/>
                <a:gd name="T57" fmla="*/ 305 h 316"/>
                <a:gd name="T58" fmla="*/ 46 w 136"/>
                <a:gd name="T59" fmla="*/ 288 h 316"/>
                <a:gd name="T60" fmla="*/ 67 w 136"/>
                <a:gd name="T61" fmla="*/ 259 h 316"/>
                <a:gd name="T62" fmla="*/ 78 w 136"/>
                <a:gd name="T63" fmla="*/ 243 h 316"/>
                <a:gd name="T64" fmla="*/ 80 w 136"/>
                <a:gd name="T65" fmla="*/ 205 h 316"/>
                <a:gd name="T66" fmla="*/ 78 w 136"/>
                <a:gd name="T67" fmla="*/ 167 h 316"/>
                <a:gd name="T68" fmla="*/ 71 w 136"/>
                <a:gd name="T69" fmla="*/ 157 h 316"/>
                <a:gd name="T70" fmla="*/ 63 w 136"/>
                <a:gd name="T71" fmla="*/ 126 h 316"/>
                <a:gd name="T72" fmla="*/ 59 w 136"/>
                <a:gd name="T73" fmla="*/ 96 h 316"/>
                <a:gd name="T74" fmla="*/ 55 w 136"/>
                <a:gd name="T75" fmla="*/ 86 h 316"/>
                <a:gd name="T76" fmla="*/ 52 w 136"/>
                <a:gd name="T77" fmla="*/ 80 h 316"/>
                <a:gd name="T78" fmla="*/ 50 w 136"/>
                <a:gd name="T79" fmla="*/ 71 h 316"/>
                <a:gd name="T80" fmla="*/ 44 w 136"/>
                <a:gd name="T81" fmla="*/ 67 h 316"/>
                <a:gd name="T82" fmla="*/ 42 w 136"/>
                <a:gd name="T83" fmla="*/ 57 h 316"/>
                <a:gd name="T84" fmla="*/ 38 w 136"/>
                <a:gd name="T85" fmla="*/ 51 h 316"/>
                <a:gd name="T86" fmla="*/ 30 w 136"/>
                <a:gd name="T87" fmla="*/ 42 h 316"/>
                <a:gd name="T88" fmla="*/ 23 w 136"/>
                <a:gd name="T89" fmla="*/ 32 h 316"/>
                <a:gd name="T90" fmla="*/ 29 w 136"/>
                <a:gd name="T91" fmla="*/ 30 h 316"/>
                <a:gd name="T92" fmla="*/ 44 w 136"/>
                <a:gd name="T93" fmla="*/ 32 h 316"/>
                <a:gd name="T94" fmla="*/ 59 w 136"/>
                <a:gd name="T95" fmla="*/ 4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6" h="316">
                  <a:moveTo>
                    <a:pt x="59" y="40"/>
                  </a:moveTo>
                  <a:lnTo>
                    <a:pt x="29" y="34"/>
                  </a:lnTo>
                  <a:lnTo>
                    <a:pt x="13" y="30"/>
                  </a:lnTo>
                  <a:lnTo>
                    <a:pt x="7" y="30"/>
                  </a:lnTo>
                  <a:lnTo>
                    <a:pt x="7" y="30"/>
                  </a:lnTo>
                  <a:lnTo>
                    <a:pt x="13" y="32"/>
                  </a:lnTo>
                  <a:lnTo>
                    <a:pt x="19" y="30"/>
                  </a:lnTo>
                  <a:lnTo>
                    <a:pt x="23" y="30"/>
                  </a:lnTo>
                  <a:lnTo>
                    <a:pt x="25" y="28"/>
                  </a:lnTo>
                  <a:lnTo>
                    <a:pt x="25" y="25"/>
                  </a:lnTo>
                  <a:lnTo>
                    <a:pt x="23" y="21"/>
                  </a:lnTo>
                  <a:lnTo>
                    <a:pt x="17" y="21"/>
                  </a:lnTo>
                  <a:lnTo>
                    <a:pt x="17" y="13"/>
                  </a:lnTo>
                  <a:lnTo>
                    <a:pt x="32" y="0"/>
                  </a:lnTo>
                  <a:lnTo>
                    <a:pt x="44" y="0"/>
                  </a:lnTo>
                  <a:lnTo>
                    <a:pt x="59" y="0"/>
                  </a:lnTo>
                  <a:lnTo>
                    <a:pt x="77" y="2"/>
                  </a:lnTo>
                  <a:lnTo>
                    <a:pt x="92" y="5"/>
                  </a:lnTo>
                  <a:lnTo>
                    <a:pt x="105" y="11"/>
                  </a:lnTo>
                  <a:lnTo>
                    <a:pt x="117" y="21"/>
                  </a:lnTo>
                  <a:lnTo>
                    <a:pt x="121" y="26"/>
                  </a:lnTo>
                  <a:lnTo>
                    <a:pt x="124" y="32"/>
                  </a:lnTo>
                  <a:lnTo>
                    <a:pt x="126" y="40"/>
                  </a:lnTo>
                  <a:lnTo>
                    <a:pt x="126" y="50"/>
                  </a:lnTo>
                  <a:lnTo>
                    <a:pt x="124" y="51"/>
                  </a:lnTo>
                  <a:lnTo>
                    <a:pt x="121" y="55"/>
                  </a:lnTo>
                  <a:lnTo>
                    <a:pt x="117" y="63"/>
                  </a:lnTo>
                  <a:lnTo>
                    <a:pt x="111" y="71"/>
                  </a:lnTo>
                  <a:lnTo>
                    <a:pt x="107" y="78"/>
                  </a:lnTo>
                  <a:lnTo>
                    <a:pt x="103" y="88"/>
                  </a:lnTo>
                  <a:lnTo>
                    <a:pt x="101" y="94"/>
                  </a:lnTo>
                  <a:lnTo>
                    <a:pt x="100" y="99"/>
                  </a:lnTo>
                  <a:lnTo>
                    <a:pt x="107" y="103"/>
                  </a:lnTo>
                  <a:lnTo>
                    <a:pt x="113" y="109"/>
                  </a:lnTo>
                  <a:lnTo>
                    <a:pt x="117" y="115"/>
                  </a:lnTo>
                  <a:lnTo>
                    <a:pt x="119" y="121"/>
                  </a:lnTo>
                  <a:lnTo>
                    <a:pt x="119" y="126"/>
                  </a:lnTo>
                  <a:lnTo>
                    <a:pt x="119" y="134"/>
                  </a:lnTo>
                  <a:lnTo>
                    <a:pt x="119" y="140"/>
                  </a:lnTo>
                  <a:lnTo>
                    <a:pt x="117" y="149"/>
                  </a:lnTo>
                  <a:lnTo>
                    <a:pt x="136" y="170"/>
                  </a:lnTo>
                  <a:lnTo>
                    <a:pt x="136" y="172"/>
                  </a:lnTo>
                  <a:lnTo>
                    <a:pt x="134" y="176"/>
                  </a:lnTo>
                  <a:lnTo>
                    <a:pt x="132" y="180"/>
                  </a:lnTo>
                  <a:lnTo>
                    <a:pt x="130" y="182"/>
                  </a:lnTo>
                  <a:lnTo>
                    <a:pt x="128" y="186"/>
                  </a:lnTo>
                  <a:lnTo>
                    <a:pt x="126" y="190"/>
                  </a:lnTo>
                  <a:lnTo>
                    <a:pt x="124" y="192"/>
                  </a:lnTo>
                  <a:lnTo>
                    <a:pt x="123" y="193"/>
                  </a:lnTo>
                  <a:lnTo>
                    <a:pt x="123" y="217"/>
                  </a:lnTo>
                  <a:lnTo>
                    <a:pt x="124" y="217"/>
                  </a:lnTo>
                  <a:lnTo>
                    <a:pt x="126" y="218"/>
                  </a:lnTo>
                  <a:lnTo>
                    <a:pt x="126" y="220"/>
                  </a:lnTo>
                  <a:lnTo>
                    <a:pt x="128" y="224"/>
                  </a:lnTo>
                  <a:lnTo>
                    <a:pt x="130" y="226"/>
                  </a:lnTo>
                  <a:lnTo>
                    <a:pt x="130" y="230"/>
                  </a:lnTo>
                  <a:lnTo>
                    <a:pt x="130" y="232"/>
                  </a:lnTo>
                  <a:lnTo>
                    <a:pt x="132" y="234"/>
                  </a:lnTo>
                  <a:lnTo>
                    <a:pt x="130" y="236"/>
                  </a:lnTo>
                  <a:lnTo>
                    <a:pt x="128" y="236"/>
                  </a:lnTo>
                  <a:lnTo>
                    <a:pt x="126" y="236"/>
                  </a:lnTo>
                  <a:lnTo>
                    <a:pt x="124" y="238"/>
                  </a:lnTo>
                  <a:lnTo>
                    <a:pt x="123" y="238"/>
                  </a:lnTo>
                  <a:lnTo>
                    <a:pt x="121" y="238"/>
                  </a:lnTo>
                  <a:lnTo>
                    <a:pt x="119" y="240"/>
                  </a:lnTo>
                  <a:lnTo>
                    <a:pt x="117" y="240"/>
                  </a:lnTo>
                  <a:lnTo>
                    <a:pt x="117" y="241"/>
                  </a:lnTo>
                  <a:lnTo>
                    <a:pt x="117" y="243"/>
                  </a:lnTo>
                  <a:lnTo>
                    <a:pt x="115" y="245"/>
                  </a:lnTo>
                  <a:lnTo>
                    <a:pt x="113" y="249"/>
                  </a:lnTo>
                  <a:lnTo>
                    <a:pt x="111" y="251"/>
                  </a:lnTo>
                  <a:lnTo>
                    <a:pt x="107" y="253"/>
                  </a:lnTo>
                  <a:lnTo>
                    <a:pt x="105" y="255"/>
                  </a:lnTo>
                  <a:lnTo>
                    <a:pt x="103" y="257"/>
                  </a:lnTo>
                  <a:lnTo>
                    <a:pt x="103" y="284"/>
                  </a:lnTo>
                  <a:lnTo>
                    <a:pt x="96" y="293"/>
                  </a:lnTo>
                  <a:lnTo>
                    <a:pt x="84" y="299"/>
                  </a:lnTo>
                  <a:lnTo>
                    <a:pt x="75" y="305"/>
                  </a:lnTo>
                  <a:lnTo>
                    <a:pt x="63" y="309"/>
                  </a:lnTo>
                  <a:lnTo>
                    <a:pt x="50" y="312"/>
                  </a:lnTo>
                  <a:lnTo>
                    <a:pt x="38" y="314"/>
                  </a:lnTo>
                  <a:lnTo>
                    <a:pt x="25" y="316"/>
                  </a:lnTo>
                  <a:lnTo>
                    <a:pt x="13" y="316"/>
                  </a:lnTo>
                  <a:lnTo>
                    <a:pt x="13" y="312"/>
                  </a:lnTo>
                  <a:lnTo>
                    <a:pt x="13" y="307"/>
                  </a:lnTo>
                  <a:lnTo>
                    <a:pt x="0" y="307"/>
                  </a:lnTo>
                  <a:lnTo>
                    <a:pt x="13" y="305"/>
                  </a:lnTo>
                  <a:lnTo>
                    <a:pt x="27" y="301"/>
                  </a:lnTo>
                  <a:lnTo>
                    <a:pt x="36" y="295"/>
                  </a:lnTo>
                  <a:lnTo>
                    <a:pt x="46" y="288"/>
                  </a:lnTo>
                  <a:lnTo>
                    <a:pt x="53" y="278"/>
                  </a:lnTo>
                  <a:lnTo>
                    <a:pt x="61" y="268"/>
                  </a:lnTo>
                  <a:lnTo>
                    <a:pt x="67" y="259"/>
                  </a:lnTo>
                  <a:lnTo>
                    <a:pt x="73" y="249"/>
                  </a:lnTo>
                  <a:lnTo>
                    <a:pt x="77" y="249"/>
                  </a:lnTo>
                  <a:lnTo>
                    <a:pt x="78" y="243"/>
                  </a:lnTo>
                  <a:lnTo>
                    <a:pt x="80" y="234"/>
                  </a:lnTo>
                  <a:lnTo>
                    <a:pt x="80" y="220"/>
                  </a:lnTo>
                  <a:lnTo>
                    <a:pt x="80" y="205"/>
                  </a:lnTo>
                  <a:lnTo>
                    <a:pt x="80" y="190"/>
                  </a:lnTo>
                  <a:lnTo>
                    <a:pt x="80" y="176"/>
                  </a:lnTo>
                  <a:lnTo>
                    <a:pt x="78" y="167"/>
                  </a:lnTo>
                  <a:lnTo>
                    <a:pt x="77" y="163"/>
                  </a:lnTo>
                  <a:lnTo>
                    <a:pt x="73" y="163"/>
                  </a:lnTo>
                  <a:lnTo>
                    <a:pt x="71" y="157"/>
                  </a:lnTo>
                  <a:lnTo>
                    <a:pt x="69" y="147"/>
                  </a:lnTo>
                  <a:lnTo>
                    <a:pt x="67" y="138"/>
                  </a:lnTo>
                  <a:lnTo>
                    <a:pt x="63" y="126"/>
                  </a:lnTo>
                  <a:lnTo>
                    <a:pt x="61" y="115"/>
                  </a:lnTo>
                  <a:lnTo>
                    <a:pt x="61" y="103"/>
                  </a:lnTo>
                  <a:lnTo>
                    <a:pt x="59" y="96"/>
                  </a:lnTo>
                  <a:lnTo>
                    <a:pt x="59" y="90"/>
                  </a:lnTo>
                  <a:lnTo>
                    <a:pt x="57" y="88"/>
                  </a:lnTo>
                  <a:lnTo>
                    <a:pt x="55" y="86"/>
                  </a:lnTo>
                  <a:lnTo>
                    <a:pt x="53" y="84"/>
                  </a:lnTo>
                  <a:lnTo>
                    <a:pt x="52" y="82"/>
                  </a:lnTo>
                  <a:lnTo>
                    <a:pt x="52" y="80"/>
                  </a:lnTo>
                  <a:lnTo>
                    <a:pt x="50" y="78"/>
                  </a:lnTo>
                  <a:lnTo>
                    <a:pt x="50" y="74"/>
                  </a:lnTo>
                  <a:lnTo>
                    <a:pt x="50" y="71"/>
                  </a:lnTo>
                  <a:lnTo>
                    <a:pt x="48" y="71"/>
                  </a:lnTo>
                  <a:lnTo>
                    <a:pt x="46" y="69"/>
                  </a:lnTo>
                  <a:lnTo>
                    <a:pt x="44" y="67"/>
                  </a:lnTo>
                  <a:lnTo>
                    <a:pt x="44" y="65"/>
                  </a:lnTo>
                  <a:lnTo>
                    <a:pt x="42" y="61"/>
                  </a:lnTo>
                  <a:lnTo>
                    <a:pt x="42" y="57"/>
                  </a:lnTo>
                  <a:lnTo>
                    <a:pt x="40" y="55"/>
                  </a:lnTo>
                  <a:lnTo>
                    <a:pt x="40" y="53"/>
                  </a:lnTo>
                  <a:lnTo>
                    <a:pt x="38" y="51"/>
                  </a:lnTo>
                  <a:lnTo>
                    <a:pt x="36" y="50"/>
                  </a:lnTo>
                  <a:lnTo>
                    <a:pt x="32" y="46"/>
                  </a:lnTo>
                  <a:lnTo>
                    <a:pt x="30" y="42"/>
                  </a:lnTo>
                  <a:lnTo>
                    <a:pt x="27" y="38"/>
                  </a:lnTo>
                  <a:lnTo>
                    <a:pt x="25" y="34"/>
                  </a:lnTo>
                  <a:lnTo>
                    <a:pt x="23" y="32"/>
                  </a:lnTo>
                  <a:lnTo>
                    <a:pt x="23" y="30"/>
                  </a:lnTo>
                  <a:lnTo>
                    <a:pt x="25" y="30"/>
                  </a:lnTo>
                  <a:lnTo>
                    <a:pt x="29" y="30"/>
                  </a:lnTo>
                  <a:lnTo>
                    <a:pt x="34" y="30"/>
                  </a:lnTo>
                  <a:lnTo>
                    <a:pt x="38" y="32"/>
                  </a:lnTo>
                  <a:lnTo>
                    <a:pt x="44" y="32"/>
                  </a:lnTo>
                  <a:lnTo>
                    <a:pt x="50" y="34"/>
                  </a:lnTo>
                  <a:lnTo>
                    <a:pt x="55" y="36"/>
                  </a:lnTo>
                  <a:lnTo>
                    <a:pt x="59" y="40"/>
                  </a:lnTo>
                  <a:close/>
                </a:path>
              </a:pathLst>
            </a:custGeom>
            <a:solidFill>
              <a:srgbClr val="784D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92" name="Freeform 261"/>
            <p:cNvSpPr>
              <a:spLocks/>
            </p:cNvSpPr>
            <p:nvPr/>
          </p:nvSpPr>
          <p:spPr bwMode="auto">
            <a:xfrm>
              <a:off x="7787778" y="3388912"/>
              <a:ext cx="484187" cy="517525"/>
            </a:xfrm>
            <a:custGeom>
              <a:avLst/>
              <a:gdLst>
                <a:gd name="T0" fmla="*/ 284 w 305"/>
                <a:gd name="T1" fmla="*/ 75 h 326"/>
                <a:gd name="T2" fmla="*/ 305 w 305"/>
                <a:gd name="T3" fmla="*/ 190 h 326"/>
                <a:gd name="T4" fmla="*/ 299 w 305"/>
                <a:gd name="T5" fmla="*/ 249 h 326"/>
                <a:gd name="T6" fmla="*/ 269 w 305"/>
                <a:gd name="T7" fmla="*/ 293 h 326"/>
                <a:gd name="T8" fmla="*/ 201 w 305"/>
                <a:gd name="T9" fmla="*/ 320 h 326"/>
                <a:gd name="T10" fmla="*/ 121 w 305"/>
                <a:gd name="T11" fmla="*/ 326 h 326"/>
                <a:gd name="T12" fmla="*/ 115 w 305"/>
                <a:gd name="T13" fmla="*/ 320 h 326"/>
                <a:gd name="T14" fmla="*/ 115 w 305"/>
                <a:gd name="T15" fmla="*/ 309 h 326"/>
                <a:gd name="T16" fmla="*/ 224 w 305"/>
                <a:gd name="T17" fmla="*/ 297 h 326"/>
                <a:gd name="T18" fmla="*/ 269 w 305"/>
                <a:gd name="T19" fmla="*/ 267 h 326"/>
                <a:gd name="T20" fmla="*/ 290 w 305"/>
                <a:gd name="T21" fmla="*/ 222 h 326"/>
                <a:gd name="T22" fmla="*/ 290 w 305"/>
                <a:gd name="T23" fmla="*/ 151 h 326"/>
                <a:gd name="T24" fmla="*/ 261 w 305"/>
                <a:gd name="T25" fmla="*/ 59 h 326"/>
                <a:gd name="T26" fmla="*/ 213 w 305"/>
                <a:gd name="T27" fmla="*/ 21 h 326"/>
                <a:gd name="T28" fmla="*/ 136 w 305"/>
                <a:gd name="T29" fmla="*/ 21 h 326"/>
                <a:gd name="T30" fmla="*/ 82 w 305"/>
                <a:gd name="T31" fmla="*/ 59 h 326"/>
                <a:gd name="T32" fmla="*/ 6 w 305"/>
                <a:gd name="T33" fmla="*/ 128 h 326"/>
                <a:gd name="T34" fmla="*/ 0 w 305"/>
                <a:gd name="T35" fmla="*/ 124 h 326"/>
                <a:gd name="T36" fmla="*/ 82 w 305"/>
                <a:gd name="T37" fmla="*/ 38 h 326"/>
                <a:gd name="T38" fmla="*/ 153 w 305"/>
                <a:gd name="T39" fmla="*/ 0 h 326"/>
                <a:gd name="T40" fmla="*/ 240 w 305"/>
                <a:gd name="T41" fmla="*/ 15 h 326"/>
                <a:gd name="T42" fmla="*/ 284 w 305"/>
                <a:gd name="T43" fmla="*/ 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5" h="326">
                  <a:moveTo>
                    <a:pt x="284" y="75"/>
                  </a:moveTo>
                  <a:lnTo>
                    <a:pt x="305" y="190"/>
                  </a:lnTo>
                  <a:lnTo>
                    <a:pt x="299" y="249"/>
                  </a:lnTo>
                  <a:lnTo>
                    <a:pt x="269" y="293"/>
                  </a:lnTo>
                  <a:lnTo>
                    <a:pt x="201" y="320"/>
                  </a:lnTo>
                  <a:lnTo>
                    <a:pt x="121" y="326"/>
                  </a:lnTo>
                  <a:lnTo>
                    <a:pt x="115" y="320"/>
                  </a:lnTo>
                  <a:lnTo>
                    <a:pt x="115" y="309"/>
                  </a:lnTo>
                  <a:lnTo>
                    <a:pt x="224" y="297"/>
                  </a:lnTo>
                  <a:lnTo>
                    <a:pt x="269" y="267"/>
                  </a:lnTo>
                  <a:lnTo>
                    <a:pt x="290" y="222"/>
                  </a:lnTo>
                  <a:lnTo>
                    <a:pt x="290" y="151"/>
                  </a:lnTo>
                  <a:lnTo>
                    <a:pt x="261" y="59"/>
                  </a:lnTo>
                  <a:lnTo>
                    <a:pt x="213" y="21"/>
                  </a:lnTo>
                  <a:lnTo>
                    <a:pt x="136" y="21"/>
                  </a:lnTo>
                  <a:lnTo>
                    <a:pt x="82" y="59"/>
                  </a:lnTo>
                  <a:lnTo>
                    <a:pt x="6" y="128"/>
                  </a:lnTo>
                  <a:lnTo>
                    <a:pt x="0" y="124"/>
                  </a:lnTo>
                  <a:lnTo>
                    <a:pt x="82" y="38"/>
                  </a:lnTo>
                  <a:lnTo>
                    <a:pt x="153" y="0"/>
                  </a:lnTo>
                  <a:lnTo>
                    <a:pt x="240" y="15"/>
                  </a:lnTo>
                  <a:lnTo>
                    <a:pt x="284" y="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grpSp>
        <p:nvGrpSpPr>
          <p:cNvPr id="2" name="Group 1"/>
          <p:cNvGrpSpPr/>
          <p:nvPr/>
        </p:nvGrpSpPr>
        <p:grpSpPr>
          <a:xfrm>
            <a:off x="2981135" y="1972353"/>
            <a:ext cx="3153551" cy="4340275"/>
            <a:chOff x="2876910" y="2178480"/>
            <a:chExt cx="3342736" cy="4507086"/>
          </a:xfrm>
          <a:solidFill>
            <a:schemeClr val="accent5">
              <a:alpha val="30000"/>
            </a:schemeClr>
          </a:solidFill>
        </p:grpSpPr>
        <p:sp>
          <p:nvSpPr>
            <p:cNvPr id="7" name="Freeform 6"/>
            <p:cNvSpPr/>
            <p:nvPr/>
          </p:nvSpPr>
          <p:spPr>
            <a:xfrm>
              <a:off x="2876910" y="4386531"/>
              <a:ext cx="3342736" cy="2299035"/>
            </a:xfrm>
            <a:custGeom>
              <a:avLst/>
              <a:gdLst>
                <a:gd name="connsiteX0" fmla="*/ 1619604 w 3550039"/>
                <a:gd name="connsiteY0" fmla="*/ 12940 h 2317235"/>
                <a:gd name="connsiteX1" fmla="*/ 1598038 w 3550039"/>
                <a:gd name="connsiteY1" fmla="*/ 94891 h 2317235"/>
                <a:gd name="connsiteX2" fmla="*/ 1442763 w 3550039"/>
                <a:gd name="connsiteY2" fmla="*/ 185468 h 2317235"/>
                <a:gd name="connsiteX3" fmla="*/ 1132212 w 3550039"/>
                <a:gd name="connsiteY3" fmla="*/ 327804 h 2317235"/>
                <a:gd name="connsiteX4" fmla="*/ 860480 w 3550039"/>
                <a:gd name="connsiteY4" fmla="*/ 487393 h 2317235"/>
                <a:gd name="connsiteX5" fmla="*/ 636193 w 3550039"/>
                <a:gd name="connsiteY5" fmla="*/ 690113 h 2317235"/>
                <a:gd name="connsiteX6" fmla="*/ 390340 w 3550039"/>
                <a:gd name="connsiteY6" fmla="*/ 1043796 h 2317235"/>
                <a:gd name="connsiteX7" fmla="*/ 209185 w 3550039"/>
                <a:gd name="connsiteY7" fmla="*/ 1526876 h 2317235"/>
                <a:gd name="connsiteX8" fmla="*/ 105668 w 3550039"/>
                <a:gd name="connsiteY8" fmla="*/ 2199736 h 2317235"/>
                <a:gd name="connsiteX9" fmla="*/ 1826638 w 3550039"/>
                <a:gd name="connsiteY9" fmla="*/ 2316193 h 2317235"/>
                <a:gd name="connsiteX10" fmla="*/ 3448404 w 3550039"/>
                <a:gd name="connsiteY10" fmla="*/ 2212676 h 2317235"/>
                <a:gd name="connsiteX11" fmla="*/ 3362140 w 3550039"/>
                <a:gd name="connsiteY11" fmla="*/ 1630393 h 2317235"/>
                <a:gd name="connsiteX12" fmla="*/ 3215491 w 3550039"/>
                <a:gd name="connsiteY12" fmla="*/ 1151626 h 2317235"/>
                <a:gd name="connsiteX13" fmla="*/ 2909253 w 3550039"/>
                <a:gd name="connsiteY13" fmla="*/ 690113 h 2317235"/>
                <a:gd name="connsiteX14" fmla="*/ 2503812 w 3550039"/>
                <a:gd name="connsiteY14" fmla="*/ 375249 h 2317235"/>
                <a:gd name="connsiteX15" fmla="*/ 2081117 w 3550039"/>
                <a:gd name="connsiteY15" fmla="*/ 176842 h 2317235"/>
                <a:gd name="connsiteX16" fmla="*/ 1973287 w 3550039"/>
                <a:gd name="connsiteY16" fmla="*/ 112143 h 2317235"/>
                <a:gd name="connsiteX17" fmla="*/ 1930155 w 3550039"/>
                <a:gd name="connsiteY17" fmla="*/ 0 h 2317235"/>
                <a:gd name="connsiteX0" fmla="*/ 1619604 w 3550039"/>
                <a:gd name="connsiteY0" fmla="*/ 12940 h 2317235"/>
                <a:gd name="connsiteX1" fmla="*/ 1598038 w 3550039"/>
                <a:gd name="connsiteY1" fmla="*/ 94891 h 2317235"/>
                <a:gd name="connsiteX2" fmla="*/ 1442763 w 3550039"/>
                <a:gd name="connsiteY2" fmla="*/ 185468 h 2317235"/>
                <a:gd name="connsiteX3" fmla="*/ 1132212 w 3550039"/>
                <a:gd name="connsiteY3" fmla="*/ 327804 h 2317235"/>
                <a:gd name="connsiteX4" fmla="*/ 860480 w 3550039"/>
                <a:gd name="connsiteY4" fmla="*/ 487393 h 2317235"/>
                <a:gd name="connsiteX5" fmla="*/ 636193 w 3550039"/>
                <a:gd name="connsiteY5" fmla="*/ 690113 h 2317235"/>
                <a:gd name="connsiteX6" fmla="*/ 390340 w 3550039"/>
                <a:gd name="connsiteY6" fmla="*/ 1043796 h 2317235"/>
                <a:gd name="connsiteX7" fmla="*/ 209185 w 3550039"/>
                <a:gd name="connsiteY7" fmla="*/ 1526876 h 2317235"/>
                <a:gd name="connsiteX8" fmla="*/ 105668 w 3550039"/>
                <a:gd name="connsiteY8" fmla="*/ 2199736 h 2317235"/>
                <a:gd name="connsiteX9" fmla="*/ 1826638 w 3550039"/>
                <a:gd name="connsiteY9" fmla="*/ 2316193 h 2317235"/>
                <a:gd name="connsiteX10" fmla="*/ 3448404 w 3550039"/>
                <a:gd name="connsiteY10" fmla="*/ 2212676 h 2317235"/>
                <a:gd name="connsiteX11" fmla="*/ 3362140 w 3550039"/>
                <a:gd name="connsiteY11" fmla="*/ 1630393 h 2317235"/>
                <a:gd name="connsiteX12" fmla="*/ 3215491 w 3550039"/>
                <a:gd name="connsiteY12" fmla="*/ 1151626 h 2317235"/>
                <a:gd name="connsiteX13" fmla="*/ 2909253 w 3550039"/>
                <a:gd name="connsiteY13" fmla="*/ 690113 h 2317235"/>
                <a:gd name="connsiteX14" fmla="*/ 2503812 w 3550039"/>
                <a:gd name="connsiteY14" fmla="*/ 375249 h 2317235"/>
                <a:gd name="connsiteX15" fmla="*/ 2081117 w 3550039"/>
                <a:gd name="connsiteY15" fmla="*/ 176842 h 2317235"/>
                <a:gd name="connsiteX16" fmla="*/ 1973287 w 3550039"/>
                <a:gd name="connsiteY16" fmla="*/ 112143 h 2317235"/>
                <a:gd name="connsiteX17" fmla="*/ 1930155 w 3550039"/>
                <a:gd name="connsiteY17" fmla="*/ 0 h 2317235"/>
                <a:gd name="connsiteX0" fmla="*/ 1569103 w 3499538"/>
                <a:gd name="connsiteY0" fmla="*/ 12940 h 2317235"/>
                <a:gd name="connsiteX1" fmla="*/ 1547537 w 3499538"/>
                <a:gd name="connsiteY1" fmla="*/ 94891 h 2317235"/>
                <a:gd name="connsiteX2" fmla="*/ 1392262 w 3499538"/>
                <a:gd name="connsiteY2" fmla="*/ 185468 h 2317235"/>
                <a:gd name="connsiteX3" fmla="*/ 1081711 w 3499538"/>
                <a:gd name="connsiteY3" fmla="*/ 327804 h 2317235"/>
                <a:gd name="connsiteX4" fmla="*/ 809979 w 3499538"/>
                <a:gd name="connsiteY4" fmla="*/ 487393 h 2317235"/>
                <a:gd name="connsiteX5" fmla="*/ 585692 w 3499538"/>
                <a:gd name="connsiteY5" fmla="*/ 690113 h 2317235"/>
                <a:gd name="connsiteX6" fmla="*/ 339839 w 3499538"/>
                <a:gd name="connsiteY6" fmla="*/ 1043796 h 2317235"/>
                <a:gd name="connsiteX7" fmla="*/ 158684 w 3499538"/>
                <a:gd name="connsiteY7" fmla="*/ 1526876 h 2317235"/>
                <a:gd name="connsiteX8" fmla="*/ 55167 w 3499538"/>
                <a:gd name="connsiteY8" fmla="*/ 2199736 h 2317235"/>
                <a:gd name="connsiteX9" fmla="*/ 1776137 w 3499538"/>
                <a:gd name="connsiteY9" fmla="*/ 2316193 h 2317235"/>
                <a:gd name="connsiteX10" fmla="*/ 3397903 w 3499538"/>
                <a:gd name="connsiteY10" fmla="*/ 2212676 h 2317235"/>
                <a:gd name="connsiteX11" fmla="*/ 3311639 w 3499538"/>
                <a:gd name="connsiteY11" fmla="*/ 1630393 h 2317235"/>
                <a:gd name="connsiteX12" fmla="*/ 3164990 w 3499538"/>
                <a:gd name="connsiteY12" fmla="*/ 1151626 h 2317235"/>
                <a:gd name="connsiteX13" fmla="*/ 2858752 w 3499538"/>
                <a:gd name="connsiteY13" fmla="*/ 690113 h 2317235"/>
                <a:gd name="connsiteX14" fmla="*/ 2453311 w 3499538"/>
                <a:gd name="connsiteY14" fmla="*/ 375249 h 2317235"/>
                <a:gd name="connsiteX15" fmla="*/ 2030616 w 3499538"/>
                <a:gd name="connsiteY15" fmla="*/ 176842 h 2317235"/>
                <a:gd name="connsiteX16" fmla="*/ 1922786 w 3499538"/>
                <a:gd name="connsiteY16" fmla="*/ 112143 h 2317235"/>
                <a:gd name="connsiteX17" fmla="*/ 1879654 w 3499538"/>
                <a:gd name="connsiteY17" fmla="*/ 0 h 2317235"/>
                <a:gd name="connsiteX0" fmla="*/ 1513936 w 3444371"/>
                <a:gd name="connsiteY0" fmla="*/ 12940 h 2317235"/>
                <a:gd name="connsiteX1" fmla="*/ 1492370 w 3444371"/>
                <a:gd name="connsiteY1" fmla="*/ 94891 h 2317235"/>
                <a:gd name="connsiteX2" fmla="*/ 1337095 w 3444371"/>
                <a:gd name="connsiteY2" fmla="*/ 185468 h 2317235"/>
                <a:gd name="connsiteX3" fmla="*/ 1026544 w 3444371"/>
                <a:gd name="connsiteY3" fmla="*/ 327804 h 2317235"/>
                <a:gd name="connsiteX4" fmla="*/ 754812 w 3444371"/>
                <a:gd name="connsiteY4" fmla="*/ 487393 h 2317235"/>
                <a:gd name="connsiteX5" fmla="*/ 530525 w 3444371"/>
                <a:gd name="connsiteY5" fmla="*/ 690113 h 2317235"/>
                <a:gd name="connsiteX6" fmla="*/ 284672 w 3444371"/>
                <a:gd name="connsiteY6" fmla="*/ 1043796 h 2317235"/>
                <a:gd name="connsiteX7" fmla="*/ 103517 w 3444371"/>
                <a:gd name="connsiteY7" fmla="*/ 1526876 h 2317235"/>
                <a:gd name="connsiteX8" fmla="*/ 0 w 3444371"/>
                <a:gd name="connsiteY8" fmla="*/ 2199736 h 2317235"/>
                <a:gd name="connsiteX9" fmla="*/ 1720970 w 3444371"/>
                <a:gd name="connsiteY9" fmla="*/ 2316193 h 2317235"/>
                <a:gd name="connsiteX10" fmla="*/ 3342736 w 3444371"/>
                <a:gd name="connsiteY10" fmla="*/ 2212676 h 2317235"/>
                <a:gd name="connsiteX11" fmla="*/ 3256472 w 3444371"/>
                <a:gd name="connsiteY11" fmla="*/ 1630393 h 2317235"/>
                <a:gd name="connsiteX12" fmla="*/ 3109823 w 3444371"/>
                <a:gd name="connsiteY12" fmla="*/ 1151626 h 2317235"/>
                <a:gd name="connsiteX13" fmla="*/ 2803585 w 3444371"/>
                <a:gd name="connsiteY13" fmla="*/ 690113 h 2317235"/>
                <a:gd name="connsiteX14" fmla="*/ 2398144 w 3444371"/>
                <a:gd name="connsiteY14" fmla="*/ 375249 h 2317235"/>
                <a:gd name="connsiteX15" fmla="*/ 1975449 w 3444371"/>
                <a:gd name="connsiteY15" fmla="*/ 176842 h 2317235"/>
                <a:gd name="connsiteX16" fmla="*/ 1867619 w 3444371"/>
                <a:gd name="connsiteY16" fmla="*/ 112143 h 2317235"/>
                <a:gd name="connsiteX17" fmla="*/ 1824487 w 3444371"/>
                <a:gd name="connsiteY17" fmla="*/ 0 h 2317235"/>
                <a:gd name="connsiteX0" fmla="*/ 1513936 w 3444371"/>
                <a:gd name="connsiteY0" fmla="*/ 12940 h 2317235"/>
                <a:gd name="connsiteX1" fmla="*/ 1492370 w 3444371"/>
                <a:gd name="connsiteY1" fmla="*/ 94891 h 2317235"/>
                <a:gd name="connsiteX2" fmla="*/ 1337095 w 3444371"/>
                <a:gd name="connsiteY2" fmla="*/ 185468 h 2317235"/>
                <a:gd name="connsiteX3" fmla="*/ 1026544 w 3444371"/>
                <a:gd name="connsiteY3" fmla="*/ 327804 h 2317235"/>
                <a:gd name="connsiteX4" fmla="*/ 754812 w 3444371"/>
                <a:gd name="connsiteY4" fmla="*/ 487393 h 2317235"/>
                <a:gd name="connsiteX5" fmla="*/ 530525 w 3444371"/>
                <a:gd name="connsiteY5" fmla="*/ 690113 h 2317235"/>
                <a:gd name="connsiteX6" fmla="*/ 284672 w 3444371"/>
                <a:gd name="connsiteY6" fmla="*/ 1043796 h 2317235"/>
                <a:gd name="connsiteX7" fmla="*/ 103517 w 3444371"/>
                <a:gd name="connsiteY7" fmla="*/ 1526876 h 2317235"/>
                <a:gd name="connsiteX8" fmla="*/ 0 w 3444371"/>
                <a:gd name="connsiteY8" fmla="*/ 2199736 h 2317235"/>
                <a:gd name="connsiteX9" fmla="*/ 1720970 w 3444371"/>
                <a:gd name="connsiteY9" fmla="*/ 2316193 h 2317235"/>
                <a:gd name="connsiteX10" fmla="*/ 3342736 w 3444371"/>
                <a:gd name="connsiteY10" fmla="*/ 2212676 h 2317235"/>
                <a:gd name="connsiteX11" fmla="*/ 3256472 w 3444371"/>
                <a:gd name="connsiteY11" fmla="*/ 1630393 h 2317235"/>
                <a:gd name="connsiteX12" fmla="*/ 3109823 w 3444371"/>
                <a:gd name="connsiteY12" fmla="*/ 1151626 h 2317235"/>
                <a:gd name="connsiteX13" fmla="*/ 2803585 w 3444371"/>
                <a:gd name="connsiteY13" fmla="*/ 690113 h 2317235"/>
                <a:gd name="connsiteX14" fmla="*/ 2398144 w 3444371"/>
                <a:gd name="connsiteY14" fmla="*/ 375249 h 2317235"/>
                <a:gd name="connsiteX15" fmla="*/ 1975449 w 3444371"/>
                <a:gd name="connsiteY15" fmla="*/ 176842 h 2317235"/>
                <a:gd name="connsiteX16" fmla="*/ 1867619 w 3444371"/>
                <a:gd name="connsiteY16" fmla="*/ 112143 h 2317235"/>
                <a:gd name="connsiteX17" fmla="*/ 1824487 w 3444371"/>
                <a:gd name="connsiteY17" fmla="*/ 0 h 2317235"/>
                <a:gd name="connsiteX0" fmla="*/ 1513936 w 3444371"/>
                <a:gd name="connsiteY0" fmla="*/ 12940 h 2317235"/>
                <a:gd name="connsiteX1" fmla="*/ 1492370 w 3444371"/>
                <a:gd name="connsiteY1" fmla="*/ 94891 h 2317235"/>
                <a:gd name="connsiteX2" fmla="*/ 1337095 w 3444371"/>
                <a:gd name="connsiteY2" fmla="*/ 185468 h 2317235"/>
                <a:gd name="connsiteX3" fmla="*/ 1026544 w 3444371"/>
                <a:gd name="connsiteY3" fmla="*/ 327804 h 2317235"/>
                <a:gd name="connsiteX4" fmla="*/ 754812 w 3444371"/>
                <a:gd name="connsiteY4" fmla="*/ 487393 h 2317235"/>
                <a:gd name="connsiteX5" fmla="*/ 530525 w 3444371"/>
                <a:gd name="connsiteY5" fmla="*/ 690113 h 2317235"/>
                <a:gd name="connsiteX6" fmla="*/ 284672 w 3444371"/>
                <a:gd name="connsiteY6" fmla="*/ 1043796 h 2317235"/>
                <a:gd name="connsiteX7" fmla="*/ 103517 w 3444371"/>
                <a:gd name="connsiteY7" fmla="*/ 1526876 h 2317235"/>
                <a:gd name="connsiteX8" fmla="*/ 0 w 3444371"/>
                <a:gd name="connsiteY8" fmla="*/ 2199736 h 2317235"/>
                <a:gd name="connsiteX9" fmla="*/ 1720970 w 3444371"/>
                <a:gd name="connsiteY9" fmla="*/ 2316193 h 2317235"/>
                <a:gd name="connsiteX10" fmla="*/ 3342736 w 3444371"/>
                <a:gd name="connsiteY10" fmla="*/ 2212676 h 2317235"/>
                <a:gd name="connsiteX11" fmla="*/ 3256472 w 3444371"/>
                <a:gd name="connsiteY11" fmla="*/ 1630393 h 2317235"/>
                <a:gd name="connsiteX12" fmla="*/ 3109823 w 3444371"/>
                <a:gd name="connsiteY12" fmla="*/ 1151626 h 2317235"/>
                <a:gd name="connsiteX13" fmla="*/ 2803585 w 3444371"/>
                <a:gd name="connsiteY13" fmla="*/ 690113 h 2317235"/>
                <a:gd name="connsiteX14" fmla="*/ 2398144 w 3444371"/>
                <a:gd name="connsiteY14" fmla="*/ 375249 h 2317235"/>
                <a:gd name="connsiteX15" fmla="*/ 1975449 w 3444371"/>
                <a:gd name="connsiteY15" fmla="*/ 176842 h 2317235"/>
                <a:gd name="connsiteX16" fmla="*/ 1867619 w 3444371"/>
                <a:gd name="connsiteY16" fmla="*/ 112143 h 2317235"/>
                <a:gd name="connsiteX17" fmla="*/ 1824487 w 3444371"/>
                <a:gd name="connsiteY17" fmla="*/ 0 h 2317235"/>
                <a:gd name="connsiteX0" fmla="*/ 1513936 w 3444371"/>
                <a:gd name="connsiteY0" fmla="*/ 12940 h 2316258"/>
                <a:gd name="connsiteX1" fmla="*/ 1492370 w 3444371"/>
                <a:gd name="connsiteY1" fmla="*/ 94891 h 2316258"/>
                <a:gd name="connsiteX2" fmla="*/ 1337095 w 3444371"/>
                <a:gd name="connsiteY2" fmla="*/ 185468 h 2316258"/>
                <a:gd name="connsiteX3" fmla="*/ 1026544 w 3444371"/>
                <a:gd name="connsiteY3" fmla="*/ 327804 h 2316258"/>
                <a:gd name="connsiteX4" fmla="*/ 754812 w 3444371"/>
                <a:gd name="connsiteY4" fmla="*/ 487393 h 2316258"/>
                <a:gd name="connsiteX5" fmla="*/ 530525 w 3444371"/>
                <a:gd name="connsiteY5" fmla="*/ 690113 h 2316258"/>
                <a:gd name="connsiteX6" fmla="*/ 284672 w 3444371"/>
                <a:gd name="connsiteY6" fmla="*/ 1043796 h 2316258"/>
                <a:gd name="connsiteX7" fmla="*/ 103517 w 3444371"/>
                <a:gd name="connsiteY7" fmla="*/ 1526876 h 2316258"/>
                <a:gd name="connsiteX8" fmla="*/ 0 w 3444371"/>
                <a:gd name="connsiteY8" fmla="*/ 2199736 h 2316258"/>
                <a:gd name="connsiteX9" fmla="*/ 1720970 w 3444371"/>
                <a:gd name="connsiteY9" fmla="*/ 2316193 h 2316258"/>
                <a:gd name="connsiteX10" fmla="*/ 3342736 w 3444371"/>
                <a:gd name="connsiteY10" fmla="*/ 2212676 h 2316258"/>
                <a:gd name="connsiteX11" fmla="*/ 3256472 w 3444371"/>
                <a:gd name="connsiteY11" fmla="*/ 1630393 h 2316258"/>
                <a:gd name="connsiteX12" fmla="*/ 3109823 w 3444371"/>
                <a:gd name="connsiteY12" fmla="*/ 1151626 h 2316258"/>
                <a:gd name="connsiteX13" fmla="*/ 2803585 w 3444371"/>
                <a:gd name="connsiteY13" fmla="*/ 690113 h 2316258"/>
                <a:gd name="connsiteX14" fmla="*/ 2398144 w 3444371"/>
                <a:gd name="connsiteY14" fmla="*/ 375249 h 2316258"/>
                <a:gd name="connsiteX15" fmla="*/ 1975449 w 3444371"/>
                <a:gd name="connsiteY15" fmla="*/ 176842 h 2316258"/>
                <a:gd name="connsiteX16" fmla="*/ 1867619 w 3444371"/>
                <a:gd name="connsiteY16" fmla="*/ 112143 h 2316258"/>
                <a:gd name="connsiteX17" fmla="*/ 1824487 w 3444371"/>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73725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73725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65099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65099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299035"/>
                <a:gd name="connsiteX1" fmla="*/ 1492370 w 3342736"/>
                <a:gd name="connsiteY1" fmla="*/ 94891 h 2299035"/>
                <a:gd name="connsiteX2" fmla="*/ 1337095 w 3342736"/>
                <a:gd name="connsiteY2" fmla="*/ 185468 h 2299035"/>
                <a:gd name="connsiteX3" fmla="*/ 1026544 w 3342736"/>
                <a:gd name="connsiteY3" fmla="*/ 327804 h 2299035"/>
                <a:gd name="connsiteX4" fmla="*/ 754812 w 3342736"/>
                <a:gd name="connsiteY4" fmla="*/ 487393 h 2299035"/>
                <a:gd name="connsiteX5" fmla="*/ 530525 w 3342736"/>
                <a:gd name="connsiteY5" fmla="*/ 690113 h 2299035"/>
                <a:gd name="connsiteX6" fmla="*/ 284672 w 3342736"/>
                <a:gd name="connsiteY6" fmla="*/ 1043796 h 2299035"/>
                <a:gd name="connsiteX7" fmla="*/ 103517 w 3342736"/>
                <a:gd name="connsiteY7" fmla="*/ 1526876 h 2299035"/>
                <a:gd name="connsiteX8" fmla="*/ 0 w 3342736"/>
                <a:gd name="connsiteY8" fmla="*/ 2199736 h 2299035"/>
                <a:gd name="connsiteX9" fmla="*/ 1720970 w 3342736"/>
                <a:gd name="connsiteY9" fmla="*/ 2298940 h 2299035"/>
                <a:gd name="connsiteX10" fmla="*/ 3342736 w 3342736"/>
                <a:gd name="connsiteY10" fmla="*/ 2212676 h 2299035"/>
                <a:gd name="connsiteX11" fmla="*/ 3265099 w 3342736"/>
                <a:gd name="connsiteY11" fmla="*/ 1630393 h 2299035"/>
                <a:gd name="connsiteX12" fmla="*/ 3109823 w 3342736"/>
                <a:gd name="connsiteY12" fmla="*/ 1151626 h 2299035"/>
                <a:gd name="connsiteX13" fmla="*/ 2803585 w 3342736"/>
                <a:gd name="connsiteY13" fmla="*/ 690113 h 2299035"/>
                <a:gd name="connsiteX14" fmla="*/ 2398144 w 3342736"/>
                <a:gd name="connsiteY14" fmla="*/ 375249 h 2299035"/>
                <a:gd name="connsiteX15" fmla="*/ 1975449 w 3342736"/>
                <a:gd name="connsiteY15" fmla="*/ 176842 h 2299035"/>
                <a:gd name="connsiteX16" fmla="*/ 1867619 w 3342736"/>
                <a:gd name="connsiteY16" fmla="*/ 112143 h 2299035"/>
                <a:gd name="connsiteX17" fmla="*/ 1824487 w 3342736"/>
                <a:gd name="connsiteY17" fmla="*/ 0 h 2299035"/>
                <a:gd name="connsiteX0" fmla="*/ 1513936 w 3342736"/>
                <a:gd name="connsiteY0" fmla="*/ 1026 h 2299035"/>
                <a:gd name="connsiteX1" fmla="*/ 1492370 w 3342736"/>
                <a:gd name="connsiteY1" fmla="*/ 94891 h 2299035"/>
                <a:gd name="connsiteX2" fmla="*/ 1337095 w 3342736"/>
                <a:gd name="connsiteY2" fmla="*/ 185468 h 2299035"/>
                <a:gd name="connsiteX3" fmla="*/ 1026544 w 3342736"/>
                <a:gd name="connsiteY3" fmla="*/ 327804 h 2299035"/>
                <a:gd name="connsiteX4" fmla="*/ 754812 w 3342736"/>
                <a:gd name="connsiteY4" fmla="*/ 487393 h 2299035"/>
                <a:gd name="connsiteX5" fmla="*/ 530525 w 3342736"/>
                <a:gd name="connsiteY5" fmla="*/ 690113 h 2299035"/>
                <a:gd name="connsiteX6" fmla="*/ 284672 w 3342736"/>
                <a:gd name="connsiteY6" fmla="*/ 1043796 h 2299035"/>
                <a:gd name="connsiteX7" fmla="*/ 103517 w 3342736"/>
                <a:gd name="connsiteY7" fmla="*/ 1526876 h 2299035"/>
                <a:gd name="connsiteX8" fmla="*/ 0 w 3342736"/>
                <a:gd name="connsiteY8" fmla="*/ 2199736 h 2299035"/>
                <a:gd name="connsiteX9" fmla="*/ 1720970 w 3342736"/>
                <a:gd name="connsiteY9" fmla="*/ 2298940 h 2299035"/>
                <a:gd name="connsiteX10" fmla="*/ 3342736 w 3342736"/>
                <a:gd name="connsiteY10" fmla="*/ 2212676 h 2299035"/>
                <a:gd name="connsiteX11" fmla="*/ 3265099 w 3342736"/>
                <a:gd name="connsiteY11" fmla="*/ 1630393 h 2299035"/>
                <a:gd name="connsiteX12" fmla="*/ 3109823 w 3342736"/>
                <a:gd name="connsiteY12" fmla="*/ 1151626 h 2299035"/>
                <a:gd name="connsiteX13" fmla="*/ 2803585 w 3342736"/>
                <a:gd name="connsiteY13" fmla="*/ 690113 h 2299035"/>
                <a:gd name="connsiteX14" fmla="*/ 2398144 w 3342736"/>
                <a:gd name="connsiteY14" fmla="*/ 375249 h 2299035"/>
                <a:gd name="connsiteX15" fmla="*/ 1975449 w 3342736"/>
                <a:gd name="connsiteY15" fmla="*/ 176842 h 2299035"/>
                <a:gd name="connsiteX16" fmla="*/ 1867619 w 3342736"/>
                <a:gd name="connsiteY16" fmla="*/ 112143 h 2299035"/>
                <a:gd name="connsiteX17" fmla="*/ 1824487 w 3342736"/>
                <a:gd name="connsiteY17" fmla="*/ 0 h 22990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2736" h="2299035">
                  <a:moveTo>
                    <a:pt x="1513936" y="1026"/>
                  </a:moveTo>
                  <a:cubicBezTo>
                    <a:pt x="1517890" y="27624"/>
                    <a:pt x="1521844" y="64151"/>
                    <a:pt x="1492370" y="94891"/>
                  </a:cubicBezTo>
                  <a:cubicBezTo>
                    <a:pt x="1462897" y="125631"/>
                    <a:pt x="1414733" y="146649"/>
                    <a:pt x="1337095" y="185468"/>
                  </a:cubicBezTo>
                  <a:cubicBezTo>
                    <a:pt x="1259457" y="224287"/>
                    <a:pt x="1123591" y="277483"/>
                    <a:pt x="1026544" y="327804"/>
                  </a:cubicBezTo>
                  <a:cubicBezTo>
                    <a:pt x="929497" y="378125"/>
                    <a:pt x="837482" y="427008"/>
                    <a:pt x="754812" y="487393"/>
                  </a:cubicBezTo>
                  <a:cubicBezTo>
                    <a:pt x="672142" y="547778"/>
                    <a:pt x="608882" y="597379"/>
                    <a:pt x="530525" y="690113"/>
                  </a:cubicBezTo>
                  <a:cubicBezTo>
                    <a:pt x="452168" y="782847"/>
                    <a:pt x="355840" y="904336"/>
                    <a:pt x="284672" y="1043796"/>
                  </a:cubicBezTo>
                  <a:cubicBezTo>
                    <a:pt x="213504" y="1183256"/>
                    <a:pt x="150962" y="1334219"/>
                    <a:pt x="103517" y="1526876"/>
                  </a:cubicBezTo>
                  <a:cubicBezTo>
                    <a:pt x="56072" y="1719533"/>
                    <a:pt x="19410" y="1964666"/>
                    <a:pt x="0" y="2199736"/>
                  </a:cubicBezTo>
                  <a:cubicBezTo>
                    <a:pt x="304080" y="2288157"/>
                    <a:pt x="1163847" y="2296783"/>
                    <a:pt x="1720970" y="2298940"/>
                  </a:cubicBezTo>
                  <a:cubicBezTo>
                    <a:pt x="2278093" y="2301097"/>
                    <a:pt x="3052313" y="2266591"/>
                    <a:pt x="3342736" y="2212676"/>
                  </a:cubicBezTo>
                  <a:cubicBezTo>
                    <a:pt x="3339860" y="1994859"/>
                    <a:pt x="3308231" y="1802922"/>
                    <a:pt x="3265099" y="1630393"/>
                  </a:cubicBezTo>
                  <a:cubicBezTo>
                    <a:pt x="3221967" y="1457864"/>
                    <a:pt x="3186742" y="1308339"/>
                    <a:pt x="3109823" y="1151626"/>
                  </a:cubicBezTo>
                  <a:cubicBezTo>
                    <a:pt x="3032904" y="994913"/>
                    <a:pt x="2922198" y="819509"/>
                    <a:pt x="2803585" y="690113"/>
                  </a:cubicBezTo>
                  <a:cubicBezTo>
                    <a:pt x="2684972" y="560717"/>
                    <a:pt x="2536167" y="460794"/>
                    <a:pt x="2398144" y="375249"/>
                  </a:cubicBezTo>
                  <a:cubicBezTo>
                    <a:pt x="2260121" y="289704"/>
                    <a:pt x="2063870" y="220693"/>
                    <a:pt x="1975449" y="176842"/>
                  </a:cubicBezTo>
                  <a:cubicBezTo>
                    <a:pt x="1887028" y="132991"/>
                    <a:pt x="1892779" y="141617"/>
                    <a:pt x="1867619" y="112143"/>
                  </a:cubicBezTo>
                  <a:cubicBezTo>
                    <a:pt x="1842459" y="82669"/>
                    <a:pt x="1833473" y="41334"/>
                    <a:pt x="1824487" y="0"/>
                  </a:cubicBezTo>
                </a:path>
              </a:pathLst>
            </a:custGeom>
            <a:gradFill flip="none" rotWithShape="1">
              <a:gsLst>
                <a:gs pos="0">
                  <a:schemeClr val="accent1">
                    <a:tint val="66000"/>
                    <a:satMod val="160000"/>
                    <a:alpha val="70000"/>
                  </a:schemeClr>
                </a:gs>
                <a:gs pos="50000">
                  <a:schemeClr val="accent1">
                    <a:tint val="44500"/>
                    <a:satMod val="160000"/>
                    <a:alpha val="50000"/>
                  </a:schemeClr>
                </a:gs>
                <a:gs pos="100000">
                  <a:schemeClr val="accent1">
                    <a:tint val="23500"/>
                    <a:satMod val="160000"/>
                    <a:alpha val="20000"/>
                  </a:schemeClr>
                </a:gs>
              </a:gsLst>
              <a:lin ang="54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7"/>
            <p:cNvSpPr/>
            <p:nvPr/>
          </p:nvSpPr>
          <p:spPr>
            <a:xfrm flipV="1">
              <a:off x="2876910" y="2178480"/>
              <a:ext cx="3342736" cy="2212676"/>
            </a:xfrm>
            <a:custGeom>
              <a:avLst/>
              <a:gdLst>
                <a:gd name="connsiteX0" fmla="*/ 1619604 w 3550039"/>
                <a:gd name="connsiteY0" fmla="*/ 12940 h 2317235"/>
                <a:gd name="connsiteX1" fmla="*/ 1598038 w 3550039"/>
                <a:gd name="connsiteY1" fmla="*/ 94891 h 2317235"/>
                <a:gd name="connsiteX2" fmla="*/ 1442763 w 3550039"/>
                <a:gd name="connsiteY2" fmla="*/ 185468 h 2317235"/>
                <a:gd name="connsiteX3" fmla="*/ 1132212 w 3550039"/>
                <a:gd name="connsiteY3" fmla="*/ 327804 h 2317235"/>
                <a:gd name="connsiteX4" fmla="*/ 860480 w 3550039"/>
                <a:gd name="connsiteY4" fmla="*/ 487393 h 2317235"/>
                <a:gd name="connsiteX5" fmla="*/ 636193 w 3550039"/>
                <a:gd name="connsiteY5" fmla="*/ 690113 h 2317235"/>
                <a:gd name="connsiteX6" fmla="*/ 390340 w 3550039"/>
                <a:gd name="connsiteY6" fmla="*/ 1043796 h 2317235"/>
                <a:gd name="connsiteX7" fmla="*/ 209185 w 3550039"/>
                <a:gd name="connsiteY7" fmla="*/ 1526876 h 2317235"/>
                <a:gd name="connsiteX8" fmla="*/ 105668 w 3550039"/>
                <a:gd name="connsiteY8" fmla="*/ 2199736 h 2317235"/>
                <a:gd name="connsiteX9" fmla="*/ 1826638 w 3550039"/>
                <a:gd name="connsiteY9" fmla="*/ 2316193 h 2317235"/>
                <a:gd name="connsiteX10" fmla="*/ 3448404 w 3550039"/>
                <a:gd name="connsiteY10" fmla="*/ 2212676 h 2317235"/>
                <a:gd name="connsiteX11" fmla="*/ 3362140 w 3550039"/>
                <a:gd name="connsiteY11" fmla="*/ 1630393 h 2317235"/>
                <a:gd name="connsiteX12" fmla="*/ 3215491 w 3550039"/>
                <a:gd name="connsiteY12" fmla="*/ 1151626 h 2317235"/>
                <a:gd name="connsiteX13" fmla="*/ 2909253 w 3550039"/>
                <a:gd name="connsiteY13" fmla="*/ 690113 h 2317235"/>
                <a:gd name="connsiteX14" fmla="*/ 2503812 w 3550039"/>
                <a:gd name="connsiteY14" fmla="*/ 375249 h 2317235"/>
                <a:gd name="connsiteX15" fmla="*/ 2081117 w 3550039"/>
                <a:gd name="connsiteY15" fmla="*/ 176842 h 2317235"/>
                <a:gd name="connsiteX16" fmla="*/ 1973287 w 3550039"/>
                <a:gd name="connsiteY16" fmla="*/ 112143 h 2317235"/>
                <a:gd name="connsiteX17" fmla="*/ 1930155 w 3550039"/>
                <a:gd name="connsiteY17" fmla="*/ 0 h 2317235"/>
                <a:gd name="connsiteX0" fmla="*/ 1619604 w 3550039"/>
                <a:gd name="connsiteY0" fmla="*/ 12940 h 2317235"/>
                <a:gd name="connsiteX1" fmla="*/ 1598038 w 3550039"/>
                <a:gd name="connsiteY1" fmla="*/ 94891 h 2317235"/>
                <a:gd name="connsiteX2" fmla="*/ 1442763 w 3550039"/>
                <a:gd name="connsiteY2" fmla="*/ 185468 h 2317235"/>
                <a:gd name="connsiteX3" fmla="*/ 1132212 w 3550039"/>
                <a:gd name="connsiteY3" fmla="*/ 327804 h 2317235"/>
                <a:gd name="connsiteX4" fmla="*/ 860480 w 3550039"/>
                <a:gd name="connsiteY4" fmla="*/ 487393 h 2317235"/>
                <a:gd name="connsiteX5" fmla="*/ 636193 w 3550039"/>
                <a:gd name="connsiteY5" fmla="*/ 690113 h 2317235"/>
                <a:gd name="connsiteX6" fmla="*/ 390340 w 3550039"/>
                <a:gd name="connsiteY6" fmla="*/ 1043796 h 2317235"/>
                <a:gd name="connsiteX7" fmla="*/ 209185 w 3550039"/>
                <a:gd name="connsiteY7" fmla="*/ 1526876 h 2317235"/>
                <a:gd name="connsiteX8" fmla="*/ 105668 w 3550039"/>
                <a:gd name="connsiteY8" fmla="*/ 2199736 h 2317235"/>
                <a:gd name="connsiteX9" fmla="*/ 1826638 w 3550039"/>
                <a:gd name="connsiteY9" fmla="*/ 2316193 h 2317235"/>
                <a:gd name="connsiteX10" fmla="*/ 3448404 w 3550039"/>
                <a:gd name="connsiteY10" fmla="*/ 2212676 h 2317235"/>
                <a:gd name="connsiteX11" fmla="*/ 3362140 w 3550039"/>
                <a:gd name="connsiteY11" fmla="*/ 1630393 h 2317235"/>
                <a:gd name="connsiteX12" fmla="*/ 3215491 w 3550039"/>
                <a:gd name="connsiteY12" fmla="*/ 1151626 h 2317235"/>
                <a:gd name="connsiteX13" fmla="*/ 2909253 w 3550039"/>
                <a:gd name="connsiteY13" fmla="*/ 690113 h 2317235"/>
                <a:gd name="connsiteX14" fmla="*/ 2503812 w 3550039"/>
                <a:gd name="connsiteY14" fmla="*/ 375249 h 2317235"/>
                <a:gd name="connsiteX15" fmla="*/ 2081117 w 3550039"/>
                <a:gd name="connsiteY15" fmla="*/ 176842 h 2317235"/>
                <a:gd name="connsiteX16" fmla="*/ 1973287 w 3550039"/>
                <a:gd name="connsiteY16" fmla="*/ 112143 h 2317235"/>
                <a:gd name="connsiteX17" fmla="*/ 1930155 w 3550039"/>
                <a:gd name="connsiteY17" fmla="*/ 0 h 2317235"/>
                <a:gd name="connsiteX0" fmla="*/ 1569103 w 3499538"/>
                <a:gd name="connsiteY0" fmla="*/ 12940 h 2317235"/>
                <a:gd name="connsiteX1" fmla="*/ 1547537 w 3499538"/>
                <a:gd name="connsiteY1" fmla="*/ 94891 h 2317235"/>
                <a:gd name="connsiteX2" fmla="*/ 1392262 w 3499538"/>
                <a:gd name="connsiteY2" fmla="*/ 185468 h 2317235"/>
                <a:gd name="connsiteX3" fmla="*/ 1081711 w 3499538"/>
                <a:gd name="connsiteY3" fmla="*/ 327804 h 2317235"/>
                <a:gd name="connsiteX4" fmla="*/ 809979 w 3499538"/>
                <a:gd name="connsiteY4" fmla="*/ 487393 h 2317235"/>
                <a:gd name="connsiteX5" fmla="*/ 585692 w 3499538"/>
                <a:gd name="connsiteY5" fmla="*/ 690113 h 2317235"/>
                <a:gd name="connsiteX6" fmla="*/ 339839 w 3499538"/>
                <a:gd name="connsiteY6" fmla="*/ 1043796 h 2317235"/>
                <a:gd name="connsiteX7" fmla="*/ 158684 w 3499538"/>
                <a:gd name="connsiteY7" fmla="*/ 1526876 h 2317235"/>
                <a:gd name="connsiteX8" fmla="*/ 55167 w 3499538"/>
                <a:gd name="connsiteY8" fmla="*/ 2199736 h 2317235"/>
                <a:gd name="connsiteX9" fmla="*/ 1776137 w 3499538"/>
                <a:gd name="connsiteY9" fmla="*/ 2316193 h 2317235"/>
                <a:gd name="connsiteX10" fmla="*/ 3397903 w 3499538"/>
                <a:gd name="connsiteY10" fmla="*/ 2212676 h 2317235"/>
                <a:gd name="connsiteX11" fmla="*/ 3311639 w 3499538"/>
                <a:gd name="connsiteY11" fmla="*/ 1630393 h 2317235"/>
                <a:gd name="connsiteX12" fmla="*/ 3164990 w 3499538"/>
                <a:gd name="connsiteY12" fmla="*/ 1151626 h 2317235"/>
                <a:gd name="connsiteX13" fmla="*/ 2858752 w 3499538"/>
                <a:gd name="connsiteY13" fmla="*/ 690113 h 2317235"/>
                <a:gd name="connsiteX14" fmla="*/ 2453311 w 3499538"/>
                <a:gd name="connsiteY14" fmla="*/ 375249 h 2317235"/>
                <a:gd name="connsiteX15" fmla="*/ 2030616 w 3499538"/>
                <a:gd name="connsiteY15" fmla="*/ 176842 h 2317235"/>
                <a:gd name="connsiteX16" fmla="*/ 1922786 w 3499538"/>
                <a:gd name="connsiteY16" fmla="*/ 112143 h 2317235"/>
                <a:gd name="connsiteX17" fmla="*/ 1879654 w 3499538"/>
                <a:gd name="connsiteY17" fmla="*/ 0 h 2317235"/>
                <a:gd name="connsiteX0" fmla="*/ 1513936 w 3444371"/>
                <a:gd name="connsiteY0" fmla="*/ 12940 h 2317235"/>
                <a:gd name="connsiteX1" fmla="*/ 1492370 w 3444371"/>
                <a:gd name="connsiteY1" fmla="*/ 94891 h 2317235"/>
                <a:gd name="connsiteX2" fmla="*/ 1337095 w 3444371"/>
                <a:gd name="connsiteY2" fmla="*/ 185468 h 2317235"/>
                <a:gd name="connsiteX3" fmla="*/ 1026544 w 3444371"/>
                <a:gd name="connsiteY3" fmla="*/ 327804 h 2317235"/>
                <a:gd name="connsiteX4" fmla="*/ 754812 w 3444371"/>
                <a:gd name="connsiteY4" fmla="*/ 487393 h 2317235"/>
                <a:gd name="connsiteX5" fmla="*/ 530525 w 3444371"/>
                <a:gd name="connsiteY5" fmla="*/ 690113 h 2317235"/>
                <a:gd name="connsiteX6" fmla="*/ 284672 w 3444371"/>
                <a:gd name="connsiteY6" fmla="*/ 1043796 h 2317235"/>
                <a:gd name="connsiteX7" fmla="*/ 103517 w 3444371"/>
                <a:gd name="connsiteY7" fmla="*/ 1526876 h 2317235"/>
                <a:gd name="connsiteX8" fmla="*/ 0 w 3444371"/>
                <a:gd name="connsiteY8" fmla="*/ 2199736 h 2317235"/>
                <a:gd name="connsiteX9" fmla="*/ 1720970 w 3444371"/>
                <a:gd name="connsiteY9" fmla="*/ 2316193 h 2317235"/>
                <a:gd name="connsiteX10" fmla="*/ 3342736 w 3444371"/>
                <a:gd name="connsiteY10" fmla="*/ 2212676 h 2317235"/>
                <a:gd name="connsiteX11" fmla="*/ 3256472 w 3444371"/>
                <a:gd name="connsiteY11" fmla="*/ 1630393 h 2317235"/>
                <a:gd name="connsiteX12" fmla="*/ 3109823 w 3444371"/>
                <a:gd name="connsiteY12" fmla="*/ 1151626 h 2317235"/>
                <a:gd name="connsiteX13" fmla="*/ 2803585 w 3444371"/>
                <a:gd name="connsiteY13" fmla="*/ 690113 h 2317235"/>
                <a:gd name="connsiteX14" fmla="*/ 2398144 w 3444371"/>
                <a:gd name="connsiteY14" fmla="*/ 375249 h 2317235"/>
                <a:gd name="connsiteX15" fmla="*/ 1975449 w 3444371"/>
                <a:gd name="connsiteY15" fmla="*/ 176842 h 2317235"/>
                <a:gd name="connsiteX16" fmla="*/ 1867619 w 3444371"/>
                <a:gd name="connsiteY16" fmla="*/ 112143 h 2317235"/>
                <a:gd name="connsiteX17" fmla="*/ 1824487 w 3444371"/>
                <a:gd name="connsiteY17" fmla="*/ 0 h 2317235"/>
                <a:gd name="connsiteX0" fmla="*/ 1513936 w 3444371"/>
                <a:gd name="connsiteY0" fmla="*/ 12940 h 2317235"/>
                <a:gd name="connsiteX1" fmla="*/ 1492370 w 3444371"/>
                <a:gd name="connsiteY1" fmla="*/ 94891 h 2317235"/>
                <a:gd name="connsiteX2" fmla="*/ 1337095 w 3444371"/>
                <a:gd name="connsiteY2" fmla="*/ 185468 h 2317235"/>
                <a:gd name="connsiteX3" fmla="*/ 1026544 w 3444371"/>
                <a:gd name="connsiteY3" fmla="*/ 327804 h 2317235"/>
                <a:gd name="connsiteX4" fmla="*/ 754812 w 3444371"/>
                <a:gd name="connsiteY4" fmla="*/ 487393 h 2317235"/>
                <a:gd name="connsiteX5" fmla="*/ 530525 w 3444371"/>
                <a:gd name="connsiteY5" fmla="*/ 690113 h 2317235"/>
                <a:gd name="connsiteX6" fmla="*/ 284672 w 3444371"/>
                <a:gd name="connsiteY6" fmla="*/ 1043796 h 2317235"/>
                <a:gd name="connsiteX7" fmla="*/ 103517 w 3444371"/>
                <a:gd name="connsiteY7" fmla="*/ 1526876 h 2317235"/>
                <a:gd name="connsiteX8" fmla="*/ 0 w 3444371"/>
                <a:gd name="connsiteY8" fmla="*/ 2199736 h 2317235"/>
                <a:gd name="connsiteX9" fmla="*/ 1720970 w 3444371"/>
                <a:gd name="connsiteY9" fmla="*/ 2316193 h 2317235"/>
                <a:gd name="connsiteX10" fmla="*/ 3342736 w 3444371"/>
                <a:gd name="connsiteY10" fmla="*/ 2212676 h 2317235"/>
                <a:gd name="connsiteX11" fmla="*/ 3256472 w 3444371"/>
                <a:gd name="connsiteY11" fmla="*/ 1630393 h 2317235"/>
                <a:gd name="connsiteX12" fmla="*/ 3109823 w 3444371"/>
                <a:gd name="connsiteY12" fmla="*/ 1151626 h 2317235"/>
                <a:gd name="connsiteX13" fmla="*/ 2803585 w 3444371"/>
                <a:gd name="connsiteY13" fmla="*/ 690113 h 2317235"/>
                <a:gd name="connsiteX14" fmla="*/ 2398144 w 3444371"/>
                <a:gd name="connsiteY14" fmla="*/ 375249 h 2317235"/>
                <a:gd name="connsiteX15" fmla="*/ 1975449 w 3444371"/>
                <a:gd name="connsiteY15" fmla="*/ 176842 h 2317235"/>
                <a:gd name="connsiteX16" fmla="*/ 1867619 w 3444371"/>
                <a:gd name="connsiteY16" fmla="*/ 112143 h 2317235"/>
                <a:gd name="connsiteX17" fmla="*/ 1824487 w 3444371"/>
                <a:gd name="connsiteY17" fmla="*/ 0 h 2317235"/>
                <a:gd name="connsiteX0" fmla="*/ 1513936 w 3444371"/>
                <a:gd name="connsiteY0" fmla="*/ 12940 h 2317235"/>
                <a:gd name="connsiteX1" fmla="*/ 1492370 w 3444371"/>
                <a:gd name="connsiteY1" fmla="*/ 94891 h 2317235"/>
                <a:gd name="connsiteX2" fmla="*/ 1337095 w 3444371"/>
                <a:gd name="connsiteY2" fmla="*/ 185468 h 2317235"/>
                <a:gd name="connsiteX3" fmla="*/ 1026544 w 3444371"/>
                <a:gd name="connsiteY3" fmla="*/ 327804 h 2317235"/>
                <a:gd name="connsiteX4" fmla="*/ 754812 w 3444371"/>
                <a:gd name="connsiteY4" fmla="*/ 487393 h 2317235"/>
                <a:gd name="connsiteX5" fmla="*/ 530525 w 3444371"/>
                <a:gd name="connsiteY5" fmla="*/ 690113 h 2317235"/>
                <a:gd name="connsiteX6" fmla="*/ 284672 w 3444371"/>
                <a:gd name="connsiteY6" fmla="*/ 1043796 h 2317235"/>
                <a:gd name="connsiteX7" fmla="*/ 103517 w 3444371"/>
                <a:gd name="connsiteY7" fmla="*/ 1526876 h 2317235"/>
                <a:gd name="connsiteX8" fmla="*/ 0 w 3444371"/>
                <a:gd name="connsiteY8" fmla="*/ 2199736 h 2317235"/>
                <a:gd name="connsiteX9" fmla="*/ 1720970 w 3444371"/>
                <a:gd name="connsiteY9" fmla="*/ 2316193 h 2317235"/>
                <a:gd name="connsiteX10" fmla="*/ 3342736 w 3444371"/>
                <a:gd name="connsiteY10" fmla="*/ 2212676 h 2317235"/>
                <a:gd name="connsiteX11" fmla="*/ 3256472 w 3444371"/>
                <a:gd name="connsiteY11" fmla="*/ 1630393 h 2317235"/>
                <a:gd name="connsiteX12" fmla="*/ 3109823 w 3444371"/>
                <a:gd name="connsiteY12" fmla="*/ 1151626 h 2317235"/>
                <a:gd name="connsiteX13" fmla="*/ 2803585 w 3444371"/>
                <a:gd name="connsiteY13" fmla="*/ 690113 h 2317235"/>
                <a:gd name="connsiteX14" fmla="*/ 2398144 w 3444371"/>
                <a:gd name="connsiteY14" fmla="*/ 375249 h 2317235"/>
                <a:gd name="connsiteX15" fmla="*/ 1975449 w 3444371"/>
                <a:gd name="connsiteY15" fmla="*/ 176842 h 2317235"/>
                <a:gd name="connsiteX16" fmla="*/ 1867619 w 3444371"/>
                <a:gd name="connsiteY16" fmla="*/ 112143 h 2317235"/>
                <a:gd name="connsiteX17" fmla="*/ 1824487 w 3444371"/>
                <a:gd name="connsiteY17" fmla="*/ 0 h 2317235"/>
                <a:gd name="connsiteX0" fmla="*/ 1513936 w 3444371"/>
                <a:gd name="connsiteY0" fmla="*/ 12940 h 2316258"/>
                <a:gd name="connsiteX1" fmla="*/ 1492370 w 3444371"/>
                <a:gd name="connsiteY1" fmla="*/ 94891 h 2316258"/>
                <a:gd name="connsiteX2" fmla="*/ 1337095 w 3444371"/>
                <a:gd name="connsiteY2" fmla="*/ 185468 h 2316258"/>
                <a:gd name="connsiteX3" fmla="*/ 1026544 w 3444371"/>
                <a:gd name="connsiteY3" fmla="*/ 327804 h 2316258"/>
                <a:gd name="connsiteX4" fmla="*/ 754812 w 3444371"/>
                <a:gd name="connsiteY4" fmla="*/ 487393 h 2316258"/>
                <a:gd name="connsiteX5" fmla="*/ 530525 w 3444371"/>
                <a:gd name="connsiteY5" fmla="*/ 690113 h 2316258"/>
                <a:gd name="connsiteX6" fmla="*/ 284672 w 3444371"/>
                <a:gd name="connsiteY6" fmla="*/ 1043796 h 2316258"/>
                <a:gd name="connsiteX7" fmla="*/ 103517 w 3444371"/>
                <a:gd name="connsiteY7" fmla="*/ 1526876 h 2316258"/>
                <a:gd name="connsiteX8" fmla="*/ 0 w 3444371"/>
                <a:gd name="connsiteY8" fmla="*/ 2199736 h 2316258"/>
                <a:gd name="connsiteX9" fmla="*/ 1720970 w 3444371"/>
                <a:gd name="connsiteY9" fmla="*/ 2316193 h 2316258"/>
                <a:gd name="connsiteX10" fmla="*/ 3342736 w 3444371"/>
                <a:gd name="connsiteY10" fmla="*/ 2212676 h 2316258"/>
                <a:gd name="connsiteX11" fmla="*/ 3256472 w 3444371"/>
                <a:gd name="connsiteY11" fmla="*/ 1630393 h 2316258"/>
                <a:gd name="connsiteX12" fmla="*/ 3109823 w 3444371"/>
                <a:gd name="connsiteY12" fmla="*/ 1151626 h 2316258"/>
                <a:gd name="connsiteX13" fmla="*/ 2803585 w 3444371"/>
                <a:gd name="connsiteY13" fmla="*/ 690113 h 2316258"/>
                <a:gd name="connsiteX14" fmla="*/ 2398144 w 3444371"/>
                <a:gd name="connsiteY14" fmla="*/ 375249 h 2316258"/>
                <a:gd name="connsiteX15" fmla="*/ 1975449 w 3444371"/>
                <a:gd name="connsiteY15" fmla="*/ 176842 h 2316258"/>
                <a:gd name="connsiteX16" fmla="*/ 1867619 w 3444371"/>
                <a:gd name="connsiteY16" fmla="*/ 112143 h 2316258"/>
                <a:gd name="connsiteX17" fmla="*/ 1824487 w 3444371"/>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56472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73725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73725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65099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316258"/>
                <a:gd name="connsiteX1" fmla="*/ 1492370 w 3342736"/>
                <a:gd name="connsiteY1" fmla="*/ 94891 h 2316258"/>
                <a:gd name="connsiteX2" fmla="*/ 1337095 w 3342736"/>
                <a:gd name="connsiteY2" fmla="*/ 185468 h 2316258"/>
                <a:gd name="connsiteX3" fmla="*/ 1026544 w 3342736"/>
                <a:gd name="connsiteY3" fmla="*/ 327804 h 2316258"/>
                <a:gd name="connsiteX4" fmla="*/ 754812 w 3342736"/>
                <a:gd name="connsiteY4" fmla="*/ 487393 h 2316258"/>
                <a:gd name="connsiteX5" fmla="*/ 530525 w 3342736"/>
                <a:gd name="connsiteY5" fmla="*/ 690113 h 2316258"/>
                <a:gd name="connsiteX6" fmla="*/ 284672 w 3342736"/>
                <a:gd name="connsiteY6" fmla="*/ 1043796 h 2316258"/>
                <a:gd name="connsiteX7" fmla="*/ 103517 w 3342736"/>
                <a:gd name="connsiteY7" fmla="*/ 1526876 h 2316258"/>
                <a:gd name="connsiteX8" fmla="*/ 0 w 3342736"/>
                <a:gd name="connsiteY8" fmla="*/ 2199736 h 2316258"/>
                <a:gd name="connsiteX9" fmla="*/ 1720970 w 3342736"/>
                <a:gd name="connsiteY9" fmla="*/ 2316193 h 2316258"/>
                <a:gd name="connsiteX10" fmla="*/ 3342736 w 3342736"/>
                <a:gd name="connsiteY10" fmla="*/ 2212676 h 2316258"/>
                <a:gd name="connsiteX11" fmla="*/ 3265099 w 3342736"/>
                <a:gd name="connsiteY11" fmla="*/ 1630393 h 2316258"/>
                <a:gd name="connsiteX12" fmla="*/ 3109823 w 3342736"/>
                <a:gd name="connsiteY12" fmla="*/ 1151626 h 2316258"/>
                <a:gd name="connsiteX13" fmla="*/ 2803585 w 3342736"/>
                <a:gd name="connsiteY13" fmla="*/ 690113 h 2316258"/>
                <a:gd name="connsiteX14" fmla="*/ 2398144 w 3342736"/>
                <a:gd name="connsiteY14" fmla="*/ 375249 h 2316258"/>
                <a:gd name="connsiteX15" fmla="*/ 1975449 w 3342736"/>
                <a:gd name="connsiteY15" fmla="*/ 176842 h 2316258"/>
                <a:gd name="connsiteX16" fmla="*/ 1867619 w 3342736"/>
                <a:gd name="connsiteY16" fmla="*/ 112143 h 2316258"/>
                <a:gd name="connsiteX17" fmla="*/ 1824487 w 3342736"/>
                <a:gd name="connsiteY17" fmla="*/ 0 h 2316258"/>
                <a:gd name="connsiteX0" fmla="*/ 1513936 w 3342736"/>
                <a:gd name="connsiteY0" fmla="*/ 12940 h 2299035"/>
                <a:gd name="connsiteX1" fmla="*/ 1492370 w 3342736"/>
                <a:gd name="connsiteY1" fmla="*/ 94891 h 2299035"/>
                <a:gd name="connsiteX2" fmla="*/ 1337095 w 3342736"/>
                <a:gd name="connsiteY2" fmla="*/ 185468 h 2299035"/>
                <a:gd name="connsiteX3" fmla="*/ 1026544 w 3342736"/>
                <a:gd name="connsiteY3" fmla="*/ 327804 h 2299035"/>
                <a:gd name="connsiteX4" fmla="*/ 754812 w 3342736"/>
                <a:gd name="connsiteY4" fmla="*/ 487393 h 2299035"/>
                <a:gd name="connsiteX5" fmla="*/ 530525 w 3342736"/>
                <a:gd name="connsiteY5" fmla="*/ 690113 h 2299035"/>
                <a:gd name="connsiteX6" fmla="*/ 284672 w 3342736"/>
                <a:gd name="connsiteY6" fmla="*/ 1043796 h 2299035"/>
                <a:gd name="connsiteX7" fmla="*/ 103517 w 3342736"/>
                <a:gd name="connsiteY7" fmla="*/ 1526876 h 2299035"/>
                <a:gd name="connsiteX8" fmla="*/ 0 w 3342736"/>
                <a:gd name="connsiteY8" fmla="*/ 2199736 h 2299035"/>
                <a:gd name="connsiteX9" fmla="*/ 1720970 w 3342736"/>
                <a:gd name="connsiteY9" fmla="*/ 2298940 h 2299035"/>
                <a:gd name="connsiteX10" fmla="*/ 3342736 w 3342736"/>
                <a:gd name="connsiteY10" fmla="*/ 2212676 h 2299035"/>
                <a:gd name="connsiteX11" fmla="*/ 3265099 w 3342736"/>
                <a:gd name="connsiteY11" fmla="*/ 1630393 h 2299035"/>
                <a:gd name="connsiteX12" fmla="*/ 3109823 w 3342736"/>
                <a:gd name="connsiteY12" fmla="*/ 1151626 h 2299035"/>
                <a:gd name="connsiteX13" fmla="*/ 2803585 w 3342736"/>
                <a:gd name="connsiteY13" fmla="*/ 690113 h 2299035"/>
                <a:gd name="connsiteX14" fmla="*/ 2398144 w 3342736"/>
                <a:gd name="connsiteY14" fmla="*/ 375249 h 2299035"/>
                <a:gd name="connsiteX15" fmla="*/ 1975449 w 3342736"/>
                <a:gd name="connsiteY15" fmla="*/ 176842 h 2299035"/>
                <a:gd name="connsiteX16" fmla="*/ 1867619 w 3342736"/>
                <a:gd name="connsiteY16" fmla="*/ 112143 h 2299035"/>
                <a:gd name="connsiteX17" fmla="*/ 1824487 w 3342736"/>
                <a:gd name="connsiteY17" fmla="*/ 0 h 2299035"/>
                <a:gd name="connsiteX0" fmla="*/ 1516915 w 3342736"/>
                <a:gd name="connsiteY0" fmla="*/ 1026 h 2299035"/>
                <a:gd name="connsiteX1" fmla="*/ 1492370 w 3342736"/>
                <a:gd name="connsiteY1" fmla="*/ 94891 h 2299035"/>
                <a:gd name="connsiteX2" fmla="*/ 1337095 w 3342736"/>
                <a:gd name="connsiteY2" fmla="*/ 185468 h 2299035"/>
                <a:gd name="connsiteX3" fmla="*/ 1026544 w 3342736"/>
                <a:gd name="connsiteY3" fmla="*/ 327804 h 2299035"/>
                <a:gd name="connsiteX4" fmla="*/ 754812 w 3342736"/>
                <a:gd name="connsiteY4" fmla="*/ 487393 h 2299035"/>
                <a:gd name="connsiteX5" fmla="*/ 530525 w 3342736"/>
                <a:gd name="connsiteY5" fmla="*/ 690113 h 2299035"/>
                <a:gd name="connsiteX6" fmla="*/ 284672 w 3342736"/>
                <a:gd name="connsiteY6" fmla="*/ 1043796 h 2299035"/>
                <a:gd name="connsiteX7" fmla="*/ 103517 w 3342736"/>
                <a:gd name="connsiteY7" fmla="*/ 1526876 h 2299035"/>
                <a:gd name="connsiteX8" fmla="*/ 0 w 3342736"/>
                <a:gd name="connsiteY8" fmla="*/ 2199736 h 2299035"/>
                <a:gd name="connsiteX9" fmla="*/ 1720970 w 3342736"/>
                <a:gd name="connsiteY9" fmla="*/ 2298940 h 2299035"/>
                <a:gd name="connsiteX10" fmla="*/ 3342736 w 3342736"/>
                <a:gd name="connsiteY10" fmla="*/ 2212676 h 2299035"/>
                <a:gd name="connsiteX11" fmla="*/ 3265099 w 3342736"/>
                <a:gd name="connsiteY11" fmla="*/ 1630393 h 2299035"/>
                <a:gd name="connsiteX12" fmla="*/ 3109823 w 3342736"/>
                <a:gd name="connsiteY12" fmla="*/ 1151626 h 2299035"/>
                <a:gd name="connsiteX13" fmla="*/ 2803585 w 3342736"/>
                <a:gd name="connsiteY13" fmla="*/ 690113 h 2299035"/>
                <a:gd name="connsiteX14" fmla="*/ 2398144 w 3342736"/>
                <a:gd name="connsiteY14" fmla="*/ 375249 h 2299035"/>
                <a:gd name="connsiteX15" fmla="*/ 1975449 w 3342736"/>
                <a:gd name="connsiteY15" fmla="*/ 176842 h 2299035"/>
                <a:gd name="connsiteX16" fmla="*/ 1867619 w 3342736"/>
                <a:gd name="connsiteY16" fmla="*/ 112143 h 2299035"/>
                <a:gd name="connsiteX17" fmla="*/ 1824487 w 3342736"/>
                <a:gd name="connsiteY17" fmla="*/ 0 h 2299035"/>
                <a:gd name="connsiteX0" fmla="*/ 1516915 w 3342736"/>
                <a:gd name="connsiteY0" fmla="*/ 1026 h 2299035"/>
                <a:gd name="connsiteX1" fmla="*/ 1483435 w 3342736"/>
                <a:gd name="connsiteY1" fmla="*/ 88934 h 2299035"/>
                <a:gd name="connsiteX2" fmla="*/ 1337095 w 3342736"/>
                <a:gd name="connsiteY2" fmla="*/ 185468 h 2299035"/>
                <a:gd name="connsiteX3" fmla="*/ 1026544 w 3342736"/>
                <a:gd name="connsiteY3" fmla="*/ 327804 h 2299035"/>
                <a:gd name="connsiteX4" fmla="*/ 754812 w 3342736"/>
                <a:gd name="connsiteY4" fmla="*/ 487393 h 2299035"/>
                <a:gd name="connsiteX5" fmla="*/ 530525 w 3342736"/>
                <a:gd name="connsiteY5" fmla="*/ 690113 h 2299035"/>
                <a:gd name="connsiteX6" fmla="*/ 284672 w 3342736"/>
                <a:gd name="connsiteY6" fmla="*/ 1043796 h 2299035"/>
                <a:gd name="connsiteX7" fmla="*/ 103517 w 3342736"/>
                <a:gd name="connsiteY7" fmla="*/ 1526876 h 2299035"/>
                <a:gd name="connsiteX8" fmla="*/ 0 w 3342736"/>
                <a:gd name="connsiteY8" fmla="*/ 2199736 h 2299035"/>
                <a:gd name="connsiteX9" fmla="*/ 1720970 w 3342736"/>
                <a:gd name="connsiteY9" fmla="*/ 2298940 h 2299035"/>
                <a:gd name="connsiteX10" fmla="*/ 3342736 w 3342736"/>
                <a:gd name="connsiteY10" fmla="*/ 2212676 h 2299035"/>
                <a:gd name="connsiteX11" fmla="*/ 3265099 w 3342736"/>
                <a:gd name="connsiteY11" fmla="*/ 1630393 h 2299035"/>
                <a:gd name="connsiteX12" fmla="*/ 3109823 w 3342736"/>
                <a:gd name="connsiteY12" fmla="*/ 1151626 h 2299035"/>
                <a:gd name="connsiteX13" fmla="*/ 2803585 w 3342736"/>
                <a:gd name="connsiteY13" fmla="*/ 690113 h 2299035"/>
                <a:gd name="connsiteX14" fmla="*/ 2398144 w 3342736"/>
                <a:gd name="connsiteY14" fmla="*/ 375249 h 2299035"/>
                <a:gd name="connsiteX15" fmla="*/ 1975449 w 3342736"/>
                <a:gd name="connsiteY15" fmla="*/ 176842 h 2299035"/>
                <a:gd name="connsiteX16" fmla="*/ 1867619 w 3342736"/>
                <a:gd name="connsiteY16" fmla="*/ 112143 h 2299035"/>
                <a:gd name="connsiteX17" fmla="*/ 1824487 w 3342736"/>
                <a:gd name="connsiteY17" fmla="*/ 0 h 2299035"/>
                <a:gd name="connsiteX0" fmla="*/ 1516915 w 3342736"/>
                <a:gd name="connsiteY0" fmla="*/ 1026 h 2228592"/>
                <a:gd name="connsiteX1" fmla="*/ 1483435 w 3342736"/>
                <a:gd name="connsiteY1" fmla="*/ 88934 h 2228592"/>
                <a:gd name="connsiteX2" fmla="*/ 1337095 w 3342736"/>
                <a:gd name="connsiteY2" fmla="*/ 185468 h 2228592"/>
                <a:gd name="connsiteX3" fmla="*/ 1026544 w 3342736"/>
                <a:gd name="connsiteY3" fmla="*/ 327804 h 2228592"/>
                <a:gd name="connsiteX4" fmla="*/ 754812 w 3342736"/>
                <a:gd name="connsiteY4" fmla="*/ 487393 h 2228592"/>
                <a:gd name="connsiteX5" fmla="*/ 530525 w 3342736"/>
                <a:gd name="connsiteY5" fmla="*/ 690113 h 2228592"/>
                <a:gd name="connsiteX6" fmla="*/ 284672 w 3342736"/>
                <a:gd name="connsiteY6" fmla="*/ 1043796 h 2228592"/>
                <a:gd name="connsiteX7" fmla="*/ 103517 w 3342736"/>
                <a:gd name="connsiteY7" fmla="*/ 1526876 h 2228592"/>
                <a:gd name="connsiteX8" fmla="*/ 0 w 3342736"/>
                <a:gd name="connsiteY8" fmla="*/ 2199736 h 2228592"/>
                <a:gd name="connsiteX9" fmla="*/ 1696816 w 3342736"/>
                <a:gd name="connsiteY9" fmla="*/ 2147115 h 2228592"/>
                <a:gd name="connsiteX10" fmla="*/ 3342736 w 3342736"/>
                <a:gd name="connsiteY10" fmla="*/ 2212676 h 2228592"/>
                <a:gd name="connsiteX11" fmla="*/ 3265099 w 3342736"/>
                <a:gd name="connsiteY11" fmla="*/ 1630393 h 2228592"/>
                <a:gd name="connsiteX12" fmla="*/ 3109823 w 3342736"/>
                <a:gd name="connsiteY12" fmla="*/ 1151626 h 2228592"/>
                <a:gd name="connsiteX13" fmla="*/ 2803585 w 3342736"/>
                <a:gd name="connsiteY13" fmla="*/ 690113 h 2228592"/>
                <a:gd name="connsiteX14" fmla="*/ 2398144 w 3342736"/>
                <a:gd name="connsiteY14" fmla="*/ 375249 h 2228592"/>
                <a:gd name="connsiteX15" fmla="*/ 1975449 w 3342736"/>
                <a:gd name="connsiteY15" fmla="*/ 176842 h 2228592"/>
                <a:gd name="connsiteX16" fmla="*/ 1867619 w 3342736"/>
                <a:gd name="connsiteY16" fmla="*/ 112143 h 2228592"/>
                <a:gd name="connsiteX17" fmla="*/ 1824487 w 3342736"/>
                <a:gd name="connsiteY17" fmla="*/ 0 h 2228592"/>
                <a:gd name="connsiteX0" fmla="*/ 1516915 w 3342736"/>
                <a:gd name="connsiteY0" fmla="*/ 1026 h 2228592"/>
                <a:gd name="connsiteX1" fmla="*/ 1483435 w 3342736"/>
                <a:gd name="connsiteY1" fmla="*/ 88934 h 2228592"/>
                <a:gd name="connsiteX2" fmla="*/ 1337095 w 3342736"/>
                <a:gd name="connsiteY2" fmla="*/ 185468 h 2228592"/>
                <a:gd name="connsiteX3" fmla="*/ 1026544 w 3342736"/>
                <a:gd name="connsiteY3" fmla="*/ 327804 h 2228592"/>
                <a:gd name="connsiteX4" fmla="*/ 754812 w 3342736"/>
                <a:gd name="connsiteY4" fmla="*/ 487393 h 2228592"/>
                <a:gd name="connsiteX5" fmla="*/ 530525 w 3342736"/>
                <a:gd name="connsiteY5" fmla="*/ 690113 h 2228592"/>
                <a:gd name="connsiteX6" fmla="*/ 284672 w 3342736"/>
                <a:gd name="connsiteY6" fmla="*/ 1043796 h 2228592"/>
                <a:gd name="connsiteX7" fmla="*/ 103517 w 3342736"/>
                <a:gd name="connsiteY7" fmla="*/ 1526876 h 2228592"/>
                <a:gd name="connsiteX8" fmla="*/ 0 w 3342736"/>
                <a:gd name="connsiteY8" fmla="*/ 2199736 h 2228592"/>
                <a:gd name="connsiteX9" fmla="*/ 1696816 w 3342736"/>
                <a:gd name="connsiteY9" fmla="*/ 2147115 h 2228592"/>
                <a:gd name="connsiteX10" fmla="*/ 3342736 w 3342736"/>
                <a:gd name="connsiteY10" fmla="*/ 2212676 h 2228592"/>
                <a:gd name="connsiteX11" fmla="*/ 3265099 w 3342736"/>
                <a:gd name="connsiteY11" fmla="*/ 1630393 h 2228592"/>
                <a:gd name="connsiteX12" fmla="*/ 3109823 w 3342736"/>
                <a:gd name="connsiteY12" fmla="*/ 1151626 h 2228592"/>
                <a:gd name="connsiteX13" fmla="*/ 2803585 w 3342736"/>
                <a:gd name="connsiteY13" fmla="*/ 690113 h 2228592"/>
                <a:gd name="connsiteX14" fmla="*/ 2398144 w 3342736"/>
                <a:gd name="connsiteY14" fmla="*/ 375249 h 2228592"/>
                <a:gd name="connsiteX15" fmla="*/ 1975449 w 3342736"/>
                <a:gd name="connsiteY15" fmla="*/ 176842 h 2228592"/>
                <a:gd name="connsiteX16" fmla="*/ 1867619 w 3342736"/>
                <a:gd name="connsiteY16" fmla="*/ 112143 h 2228592"/>
                <a:gd name="connsiteX17" fmla="*/ 1824487 w 3342736"/>
                <a:gd name="connsiteY17" fmla="*/ 0 h 2228592"/>
                <a:gd name="connsiteX0" fmla="*/ 1516915 w 3342736"/>
                <a:gd name="connsiteY0" fmla="*/ 1026 h 2212676"/>
                <a:gd name="connsiteX1" fmla="*/ 1483435 w 3342736"/>
                <a:gd name="connsiteY1" fmla="*/ 88934 h 2212676"/>
                <a:gd name="connsiteX2" fmla="*/ 1337095 w 3342736"/>
                <a:gd name="connsiteY2" fmla="*/ 185468 h 2212676"/>
                <a:gd name="connsiteX3" fmla="*/ 1026544 w 3342736"/>
                <a:gd name="connsiteY3" fmla="*/ 327804 h 2212676"/>
                <a:gd name="connsiteX4" fmla="*/ 754812 w 3342736"/>
                <a:gd name="connsiteY4" fmla="*/ 487393 h 2212676"/>
                <a:gd name="connsiteX5" fmla="*/ 530525 w 3342736"/>
                <a:gd name="connsiteY5" fmla="*/ 690113 h 2212676"/>
                <a:gd name="connsiteX6" fmla="*/ 284672 w 3342736"/>
                <a:gd name="connsiteY6" fmla="*/ 1043796 h 2212676"/>
                <a:gd name="connsiteX7" fmla="*/ 103517 w 3342736"/>
                <a:gd name="connsiteY7" fmla="*/ 1526876 h 2212676"/>
                <a:gd name="connsiteX8" fmla="*/ 0 w 3342736"/>
                <a:gd name="connsiteY8" fmla="*/ 2199736 h 2212676"/>
                <a:gd name="connsiteX9" fmla="*/ 1696816 w 3342736"/>
                <a:gd name="connsiteY9" fmla="*/ 2147115 h 2212676"/>
                <a:gd name="connsiteX10" fmla="*/ 3342736 w 3342736"/>
                <a:gd name="connsiteY10" fmla="*/ 2212676 h 2212676"/>
                <a:gd name="connsiteX11" fmla="*/ 3265099 w 3342736"/>
                <a:gd name="connsiteY11" fmla="*/ 1630393 h 2212676"/>
                <a:gd name="connsiteX12" fmla="*/ 3109823 w 3342736"/>
                <a:gd name="connsiteY12" fmla="*/ 1151626 h 2212676"/>
                <a:gd name="connsiteX13" fmla="*/ 2803585 w 3342736"/>
                <a:gd name="connsiteY13" fmla="*/ 690113 h 2212676"/>
                <a:gd name="connsiteX14" fmla="*/ 2398144 w 3342736"/>
                <a:gd name="connsiteY14" fmla="*/ 375249 h 2212676"/>
                <a:gd name="connsiteX15" fmla="*/ 1975449 w 3342736"/>
                <a:gd name="connsiteY15" fmla="*/ 176842 h 2212676"/>
                <a:gd name="connsiteX16" fmla="*/ 1867619 w 3342736"/>
                <a:gd name="connsiteY16" fmla="*/ 112143 h 2212676"/>
                <a:gd name="connsiteX17" fmla="*/ 1824487 w 3342736"/>
                <a:gd name="connsiteY17" fmla="*/ 0 h 2212676"/>
                <a:gd name="connsiteX0" fmla="*/ 1516915 w 3342736"/>
                <a:gd name="connsiteY0" fmla="*/ 1026 h 2212676"/>
                <a:gd name="connsiteX1" fmla="*/ 1483435 w 3342736"/>
                <a:gd name="connsiteY1" fmla="*/ 88934 h 2212676"/>
                <a:gd name="connsiteX2" fmla="*/ 1337095 w 3342736"/>
                <a:gd name="connsiteY2" fmla="*/ 185468 h 2212676"/>
                <a:gd name="connsiteX3" fmla="*/ 1026544 w 3342736"/>
                <a:gd name="connsiteY3" fmla="*/ 327804 h 2212676"/>
                <a:gd name="connsiteX4" fmla="*/ 754812 w 3342736"/>
                <a:gd name="connsiteY4" fmla="*/ 487393 h 2212676"/>
                <a:gd name="connsiteX5" fmla="*/ 530525 w 3342736"/>
                <a:gd name="connsiteY5" fmla="*/ 690113 h 2212676"/>
                <a:gd name="connsiteX6" fmla="*/ 284672 w 3342736"/>
                <a:gd name="connsiteY6" fmla="*/ 1043796 h 2212676"/>
                <a:gd name="connsiteX7" fmla="*/ 103517 w 3342736"/>
                <a:gd name="connsiteY7" fmla="*/ 1526876 h 2212676"/>
                <a:gd name="connsiteX8" fmla="*/ 0 w 3342736"/>
                <a:gd name="connsiteY8" fmla="*/ 2199736 h 2212676"/>
                <a:gd name="connsiteX9" fmla="*/ 1696816 w 3342736"/>
                <a:gd name="connsiteY9" fmla="*/ 2147115 h 2212676"/>
                <a:gd name="connsiteX10" fmla="*/ 3342736 w 3342736"/>
                <a:gd name="connsiteY10" fmla="*/ 2212676 h 2212676"/>
                <a:gd name="connsiteX11" fmla="*/ 3265099 w 3342736"/>
                <a:gd name="connsiteY11" fmla="*/ 1630393 h 2212676"/>
                <a:gd name="connsiteX12" fmla="*/ 3109823 w 3342736"/>
                <a:gd name="connsiteY12" fmla="*/ 1151626 h 2212676"/>
                <a:gd name="connsiteX13" fmla="*/ 2803585 w 3342736"/>
                <a:gd name="connsiteY13" fmla="*/ 690113 h 2212676"/>
                <a:gd name="connsiteX14" fmla="*/ 2398144 w 3342736"/>
                <a:gd name="connsiteY14" fmla="*/ 375249 h 2212676"/>
                <a:gd name="connsiteX15" fmla="*/ 1975449 w 3342736"/>
                <a:gd name="connsiteY15" fmla="*/ 176842 h 2212676"/>
                <a:gd name="connsiteX16" fmla="*/ 1867619 w 3342736"/>
                <a:gd name="connsiteY16" fmla="*/ 112143 h 2212676"/>
                <a:gd name="connsiteX17" fmla="*/ 1824487 w 3342736"/>
                <a:gd name="connsiteY17" fmla="*/ 0 h 2212676"/>
                <a:gd name="connsiteX0" fmla="*/ 1516915 w 3342736"/>
                <a:gd name="connsiteY0" fmla="*/ 1026 h 2212676"/>
                <a:gd name="connsiteX1" fmla="*/ 1483435 w 3342736"/>
                <a:gd name="connsiteY1" fmla="*/ 88934 h 2212676"/>
                <a:gd name="connsiteX2" fmla="*/ 1337095 w 3342736"/>
                <a:gd name="connsiteY2" fmla="*/ 185468 h 2212676"/>
                <a:gd name="connsiteX3" fmla="*/ 1026544 w 3342736"/>
                <a:gd name="connsiteY3" fmla="*/ 327804 h 2212676"/>
                <a:gd name="connsiteX4" fmla="*/ 754812 w 3342736"/>
                <a:gd name="connsiteY4" fmla="*/ 487393 h 2212676"/>
                <a:gd name="connsiteX5" fmla="*/ 530525 w 3342736"/>
                <a:gd name="connsiteY5" fmla="*/ 690113 h 2212676"/>
                <a:gd name="connsiteX6" fmla="*/ 284672 w 3342736"/>
                <a:gd name="connsiteY6" fmla="*/ 1043796 h 2212676"/>
                <a:gd name="connsiteX7" fmla="*/ 103517 w 3342736"/>
                <a:gd name="connsiteY7" fmla="*/ 1526876 h 2212676"/>
                <a:gd name="connsiteX8" fmla="*/ 0 w 3342736"/>
                <a:gd name="connsiteY8" fmla="*/ 2199736 h 2212676"/>
                <a:gd name="connsiteX9" fmla="*/ 1696816 w 3342736"/>
                <a:gd name="connsiteY9" fmla="*/ 2147115 h 2212676"/>
                <a:gd name="connsiteX10" fmla="*/ 3342736 w 3342736"/>
                <a:gd name="connsiteY10" fmla="*/ 2212676 h 2212676"/>
                <a:gd name="connsiteX11" fmla="*/ 3265099 w 3342736"/>
                <a:gd name="connsiteY11" fmla="*/ 1630393 h 2212676"/>
                <a:gd name="connsiteX12" fmla="*/ 3109823 w 3342736"/>
                <a:gd name="connsiteY12" fmla="*/ 1151626 h 2212676"/>
                <a:gd name="connsiteX13" fmla="*/ 2803585 w 3342736"/>
                <a:gd name="connsiteY13" fmla="*/ 690113 h 2212676"/>
                <a:gd name="connsiteX14" fmla="*/ 2398144 w 3342736"/>
                <a:gd name="connsiteY14" fmla="*/ 375249 h 2212676"/>
                <a:gd name="connsiteX15" fmla="*/ 1975449 w 3342736"/>
                <a:gd name="connsiteY15" fmla="*/ 176842 h 2212676"/>
                <a:gd name="connsiteX16" fmla="*/ 1867619 w 3342736"/>
                <a:gd name="connsiteY16" fmla="*/ 112143 h 2212676"/>
                <a:gd name="connsiteX17" fmla="*/ 1824487 w 3342736"/>
                <a:gd name="connsiteY17" fmla="*/ 0 h 2212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42736" h="2212676">
                  <a:moveTo>
                    <a:pt x="1516915" y="1026"/>
                  </a:moveTo>
                  <a:cubicBezTo>
                    <a:pt x="1520869" y="27624"/>
                    <a:pt x="1513405" y="58194"/>
                    <a:pt x="1483435" y="88934"/>
                  </a:cubicBezTo>
                  <a:cubicBezTo>
                    <a:pt x="1453465" y="119674"/>
                    <a:pt x="1413244" y="145656"/>
                    <a:pt x="1337095" y="185468"/>
                  </a:cubicBezTo>
                  <a:cubicBezTo>
                    <a:pt x="1260947" y="225280"/>
                    <a:pt x="1123591" y="277483"/>
                    <a:pt x="1026544" y="327804"/>
                  </a:cubicBezTo>
                  <a:cubicBezTo>
                    <a:pt x="929497" y="378125"/>
                    <a:pt x="837482" y="427008"/>
                    <a:pt x="754812" y="487393"/>
                  </a:cubicBezTo>
                  <a:cubicBezTo>
                    <a:pt x="672142" y="547778"/>
                    <a:pt x="608882" y="597379"/>
                    <a:pt x="530525" y="690113"/>
                  </a:cubicBezTo>
                  <a:cubicBezTo>
                    <a:pt x="452168" y="782847"/>
                    <a:pt x="355840" y="904336"/>
                    <a:pt x="284672" y="1043796"/>
                  </a:cubicBezTo>
                  <a:cubicBezTo>
                    <a:pt x="213504" y="1183256"/>
                    <a:pt x="150962" y="1334219"/>
                    <a:pt x="103517" y="1526876"/>
                  </a:cubicBezTo>
                  <a:cubicBezTo>
                    <a:pt x="56072" y="1719533"/>
                    <a:pt x="19410" y="1964666"/>
                    <a:pt x="0" y="2199736"/>
                  </a:cubicBezTo>
                  <a:cubicBezTo>
                    <a:pt x="317882" y="2157035"/>
                    <a:pt x="1139693" y="2144958"/>
                    <a:pt x="1696816" y="2147115"/>
                  </a:cubicBezTo>
                  <a:cubicBezTo>
                    <a:pt x="2253939" y="2149272"/>
                    <a:pt x="3052313" y="2176876"/>
                    <a:pt x="3342736" y="2212676"/>
                  </a:cubicBezTo>
                  <a:cubicBezTo>
                    <a:pt x="3339860" y="1994859"/>
                    <a:pt x="3308231" y="1802922"/>
                    <a:pt x="3265099" y="1630393"/>
                  </a:cubicBezTo>
                  <a:cubicBezTo>
                    <a:pt x="3221967" y="1457864"/>
                    <a:pt x="3186742" y="1308339"/>
                    <a:pt x="3109823" y="1151626"/>
                  </a:cubicBezTo>
                  <a:cubicBezTo>
                    <a:pt x="3032904" y="994913"/>
                    <a:pt x="2922198" y="819509"/>
                    <a:pt x="2803585" y="690113"/>
                  </a:cubicBezTo>
                  <a:cubicBezTo>
                    <a:pt x="2684972" y="560717"/>
                    <a:pt x="2536167" y="460794"/>
                    <a:pt x="2398144" y="375249"/>
                  </a:cubicBezTo>
                  <a:cubicBezTo>
                    <a:pt x="2260121" y="289704"/>
                    <a:pt x="2063870" y="220693"/>
                    <a:pt x="1975449" y="176842"/>
                  </a:cubicBezTo>
                  <a:cubicBezTo>
                    <a:pt x="1887028" y="132991"/>
                    <a:pt x="1892779" y="141617"/>
                    <a:pt x="1867619" y="112143"/>
                  </a:cubicBezTo>
                  <a:cubicBezTo>
                    <a:pt x="1842459" y="82669"/>
                    <a:pt x="1833473" y="41334"/>
                    <a:pt x="1824487" y="0"/>
                  </a:cubicBezTo>
                </a:path>
              </a:pathLst>
            </a:custGeom>
            <a:gradFill flip="none" rotWithShape="1">
              <a:gsLst>
                <a:gs pos="0">
                  <a:schemeClr val="accent1">
                    <a:tint val="66000"/>
                    <a:satMod val="160000"/>
                    <a:alpha val="70000"/>
                  </a:schemeClr>
                </a:gs>
                <a:gs pos="50000">
                  <a:schemeClr val="accent1">
                    <a:tint val="44500"/>
                    <a:satMod val="160000"/>
                    <a:alpha val="40000"/>
                  </a:schemeClr>
                </a:gs>
                <a:gs pos="100000">
                  <a:schemeClr val="accent1">
                    <a:tint val="23500"/>
                    <a:satMod val="160000"/>
                    <a:alpha val="10000"/>
                  </a:schemeClr>
                </a:gs>
              </a:gsLst>
              <a:lin ang="5400000" scaled="1"/>
              <a:tileRect/>
            </a:gra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Oval 8"/>
          <p:cNvSpPr/>
          <p:nvPr/>
        </p:nvSpPr>
        <p:spPr>
          <a:xfrm>
            <a:off x="2761826" y="1645590"/>
            <a:ext cx="3599646" cy="441940"/>
          </a:xfrm>
          <a:prstGeom prst="ellipse">
            <a:avLst/>
          </a:prstGeom>
          <a:solidFill>
            <a:schemeClr val="accent1">
              <a:alpha val="90000"/>
            </a:schemeClr>
          </a:solidFill>
          <a:scene3d>
            <a:camera prst="perspectiveRelaxedModerately"/>
            <a:lightRig rig="threePt" dir="t"/>
          </a:scene3d>
          <a:sp3d z="120650" extrusionH="247650" contourW="63500">
            <a:bevelT w="25400" h="25400"/>
            <a:bevelB w="25400" h="254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p:cNvPicPr>
            <a:picLocks noChangeAspect="1"/>
          </p:cNvPicPr>
          <p:nvPr/>
        </p:nvPicPr>
        <p:blipFill>
          <a:blip r:embed="rId7">
            <a:duotone>
              <a:prstClr val="black"/>
              <a:schemeClr val="accent6">
                <a:lumMod val="40000"/>
                <a:lumOff val="60000"/>
                <a:tint val="45000"/>
                <a:satMod val="400000"/>
              </a:schemeClr>
            </a:duotone>
            <a:extLst>
              <a:ext uri="{BEBA8EAE-BF5A-486C-A8C5-ECC9F3942E4B}">
                <a14:imgProps xmlns:a14="http://schemas.microsoft.com/office/drawing/2010/main">
                  <a14:imgLayer r:embed="rId8">
                    <a14:imgEffect>
                      <a14:artisticPaintStrokes/>
                    </a14:imgEffect>
                  </a14:imgLayer>
                </a14:imgProps>
              </a:ext>
              <a:ext uri="{28A0092B-C50C-407E-A947-70E740481C1C}">
                <a14:useLocalDpi xmlns:a14="http://schemas.microsoft.com/office/drawing/2010/main" val="0"/>
              </a:ext>
            </a:extLst>
          </a:blip>
          <a:stretch>
            <a:fillRect/>
          </a:stretch>
        </p:blipFill>
        <p:spPr>
          <a:xfrm flipH="1">
            <a:off x="4385186" y="3459725"/>
            <a:ext cx="707924" cy="1181570"/>
          </a:xfrm>
          <a:prstGeom prst="rect">
            <a:avLst/>
          </a:prstGeom>
        </p:spPr>
      </p:pic>
    </p:spTree>
    <p:extLst>
      <p:ext uri="{BB962C8B-B14F-4D97-AF65-F5344CB8AC3E}">
        <p14:creationId xmlns:p14="http://schemas.microsoft.com/office/powerpoint/2010/main" val="16761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5"/>
                                        </p:tgtEl>
                                        <p:attrNameLst>
                                          <p:attrName>style.visibility</p:attrName>
                                        </p:attrNameLst>
                                      </p:cBhvr>
                                      <p:to>
                                        <p:strVal val="visible"/>
                                      </p:to>
                                    </p:set>
                                    <p:animEffect transition="in" filter="fade">
                                      <p:cBhvr>
                                        <p:cTn id="7" dur="750"/>
                                        <p:tgtEl>
                                          <p:spTgt spid="5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75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750"/>
                                        <p:tgtEl>
                                          <p:spTgt spid="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750"/>
                                        <p:tgtEl>
                                          <p:spTgt spid="16"/>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750"/>
                                        <p:tgtEl>
                                          <p:spTgt spid="17"/>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750"/>
                                        <p:tgtEl>
                                          <p:spTgt spid="20"/>
                                        </p:tgtEl>
                                      </p:cBhvr>
                                    </p:animEffect>
                                  </p:childTnLst>
                                </p:cTn>
                              </p:par>
                              <p:par>
                                <p:cTn id="27" presetID="10" presetClass="entr" presetSubtype="0"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75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nodeType="clickEffect">
                                  <p:stCondLst>
                                    <p:cond delay="0"/>
                                  </p:stCondLst>
                                  <p:childTnLst>
                                    <p:animMotion origin="layout" path="M -0.00174 0.00093 L 0.12292 -0.28287 " pathEditMode="relative" rAng="0" ptsTypes="AA">
                                      <p:cBhvr>
                                        <p:cTn id="33" dur="2000" fill="hold"/>
                                        <p:tgtEl>
                                          <p:spTgt spid="16"/>
                                        </p:tgtEl>
                                        <p:attrNameLst>
                                          <p:attrName>ppt_x</p:attrName>
                                          <p:attrName>ppt_y</p:attrName>
                                        </p:attrNameLst>
                                      </p:cBhvr>
                                      <p:rCtr x="6233" y="-14190"/>
                                    </p:animMotion>
                                  </p:childTnLst>
                                </p:cTn>
                              </p:par>
                              <p:par>
                                <p:cTn id="34" presetID="0" presetClass="path" presetSubtype="0" accel="50000" decel="50000" fill="hold" nodeType="withEffect">
                                  <p:stCondLst>
                                    <p:cond delay="0"/>
                                  </p:stCondLst>
                                  <p:childTnLst>
                                    <p:animMotion origin="layout" path="M -0.00052 0.00092 L 0.05 -0.27014 " pathEditMode="relative" rAng="0" ptsTypes="AA">
                                      <p:cBhvr>
                                        <p:cTn id="35" dur="2000" fill="hold"/>
                                        <p:tgtEl>
                                          <p:spTgt spid="17"/>
                                        </p:tgtEl>
                                        <p:attrNameLst>
                                          <p:attrName>ppt_x</p:attrName>
                                          <p:attrName>ppt_y</p:attrName>
                                        </p:attrNameLst>
                                      </p:cBhvr>
                                      <p:rCtr x="2517" y="-13565"/>
                                    </p:animMotion>
                                  </p:childTnLst>
                                </p:cTn>
                              </p:par>
                              <p:par>
                                <p:cTn id="36" presetID="0" presetClass="path" presetSubtype="0" accel="50000" decel="50000" fill="hold" nodeType="withEffect">
                                  <p:stCondLst>
                                    <p:cond delay="0"/>
                                  </p:stCondLst>
                                  <p:childTnLst>
                                    <p:animMotion origin="layout" path="M -0.00017 0.00092 L -0.04965 -0.27014 " pathEditMode="relative" rAng="0" ptsTypes="AA">
                                      <p:cBhvr>
                                        <p:cTn id="37" dur="2000" fill="hold"/>
                                        <p:tgtEl>
                                          <p:spTgt spid="20"/>
                                        </p:tgtEl>
                                        <p:attrNameLst>
                                          <p:attrName>ppt_x</p:attrName>
                                          <p:attrName>ppt_y</p:attrName>
                                        </p:attrNameLst>
                                      </p:cBhvr>
                                      <p:rCtr x="-2483" y="-13565"/>
                                    </p:animMotion>
                                  </p:childTnLst>
                                </p:cTn>
                              </p:par>
                              <p:par>
                                <p:cTn id="38" presetID="0" presetClass="path" presetSubtype="0" accel="50000" decel="50000" fill="hold" nodeType="withEffect">
                                  <p:stCondLst>
                                    <p:cond delay="0"/>
                                  </p:stCondLst>
                                  <p:childTnLst>
                                    <p:animMotion origin="layout" path="M 0.00087 0.00092 L -0.14114 -0.27014 " pathEditMode="relative" rAng="0" ptsTypes="AA">
                                      <p:cBhvr>
                                        <p:cTn id="39" dur="2000" fill="hold"/>
                                        <p:tgtEl>
                                          <p:spTgt spid="23"/>
                                        </p:tgtEl>
                                        <p:attrNameLst>
                                          <p:attrName>ppt_x</p:attrName>
                                          <p:attrName>ppt_y</p:attrName>
                                        </p:attrNameLst>
                                      </p:cBhvr>
                                      <p:rCtr x="-7101" y="-13565"/>
                                    </p:animMotion>
                                  </p:childTnLst>
                                </p:cTn>
                              </p:par>
                              <p:par>
                                <p:cTn id="40" presetID="10" presetClass="exit" presetSubtype="0" fill="hold" nodeType="withEffect">
                                  <p:stCondLst>
                                    <p:cond delay="750"/>
                                  </p:stCondLst>
                                  <p:childTnLst>
                                    <p:animEffect transition="out" filter="fade">
                                      <p:cBhvr>
                                        <p:cTn id="41" dur="1000"/>
                                        <p:tgtEl>
                                          <p:spTgt spid="16"/>
                                        </p:tgtEl>
                                      </p:cBhvr>
                                    </p:animEffect>
                                    <p:set>
                                      <p:cBhvr>
                                        <p:cTn id="42" dur="1" fill="hold">
                                          <p:stCondLst>
                                            <p:cond delay="999"/>
                                          </p:stCondLst>
                                        </p:cTn>
                                        <p:tgtEl>
                                          <p:spTgt spid="16"/>
                                        </p:tgtEl>
                                        <p:attrNameLst>
                                          <p:attrName>style.visibility</p:attrName>
                                        </p:attrNameLst>
                                      </p:cBhvr>
                                      <p:to>
                                        <p:strVal val="hidden"/>
                                      </p:to>
                                    </p:set>
                                  </p:childTnLst>
                                </p:cTn>
                              </p:par>
                              <p:par>
                                <p:cTn id="43" presetID="10" presetClass="exit" presetSubtype="0" fill="hold" nodeType="withEffect">
                                  <p:stCondLst>
                                    <p:cond delay="750"/>
                                  </p:stCondLst>
                                  <p:childTnLst>
                                    <p:animEffect transition="out" filter="fade">
                                      <p:cBhvr>
                                        <p:cTn id="44" dur="1000"/>
                                        <p:tgtEl>
                                          <p:spTgt spid="17"/>
                                        </p:tgtEl>
                                      </p:cBhvr>
                                    </p:animEffect>
                                    <p:set>
                                      <p:cBhvr>
                                        <p:cTn id="45" dur="1" fill="hold">
                                          <p:stCondLst>
                                            <p:cond delay="999"/>
                                          </p:stCondLst>
                                        </p:cTn>
                                        <p:tgtEl>
                                          <p:spTgt spid="17"/>
                                        </p:tgtEl>
                                        <p:attrNameLst>
                                          <p:attrName>style.visibility</p:attrName>
                                        </p:attrNameLst>
                                      </p:cBhvr>
                                      <p:to>
                                        <p:strVal val="hidden"/>
                                      </p:to>
                                    </p:set>
                                  </p:childTnLst>
                                </p:cTn>
                              </p:par>
                              <p:par>
                                <p:cTn id="46" presetID="10" presetClass="exit" presetSubtype="0" fill="hold" nodeType="withEffect">
                                  <p:stCondLst>
                                    <p:cond delay="750"/>
                                  </p:stCondLst>
                                  <p:childTnLst>
                                    <p:animEffect transition="out" filter="fade">
                                      <p:cBhvr>
                                        <p:cTn id="47" dur="1000"/>
                                        <p:tgtEl>
                                          <p:spTgt spid="20"/>
                                        </p:tgtEl>
                                      </p:cBhvr>
                                    </p:animEffect>
                                    <p:set>
                                      <p:cBhvr>
                                        <p:cTn id="48" dur="1" fill="hold">
                                          <p:stCondLst>
                                            <p:cond delay="999"/>
                                          </p:stCondLst>
                                        </p:cTn>
                                        <p:tgtEl>
                                          <p:spTgt spid="20"/>
                                        </p:tgtEl>
                                        <p:attrNameLst>
                                          <p:attrName>style.visibility</p:attrName>
                                        </p:attrNameLst>
                                      </p:cBhvr>
                                      <p:to>
                                        <p:strVal val="hidden"/>
                                      </p:to>
                                    </p:set>
                                  </p:childTnLst>
                                </p:cTn>
                              </p:par>
                              <p:par>
                                <p:cTn id="49" presetID="10" presetClass="exit" presetSubtype="0" fill="hold" nodeType="withEffect">
                                  <p:stCondLst>
                                    <p:cond delay="750"/>
                                  </p:stCondLst>
                                  <p:childTnLst>
                                    <p:animEffect transition="out" filter="fade">
                                      <p:cBhvr>
                                        <p:cTn id="50" dur="1000"/>
                                        <p:tgtEl>
                                          <p:spTgt spid="23"/>
                                        </p:tgtEl>
                                      </p:cBhvr>
                                    </p:animEffect>
                                    <p:set>
                                      <p:cBhvr>
                                        <p:cTn id="51" dur="1" fill="hold">
                                          <p:stCondLst>
                                            <p:cond delay="999"/>
                                          </p:stCondLst>
                                        </p:cTn>
                                        <p:tgtEl>
                                          <p:spTgt spid="23"/>
                                        </p:tgtEl>
                                        <p:attrNameLst>
                                          <p:attrName>style.visibility</p:attrName>
                                        </p:attrNameLst>
                                      </p:cBhvr>
                                      <p:to>
                                        <p:strVal val="hidden"/>
                                      </p:to>
                                    </p:set>
                                  </p:childTnLst>
                                </p:cTn>
                              </p:par>
                              <p:par>
                                <p:cTn id="52" presetID="10" presetClass="entr" presetSubtype="0" fill="hold" nodeType="withEffect">
                                  <p:stCondLst>
                                    <p:cond delay="125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6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2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93"/>
                                        </p:tgtEl>
                                        <p:attrNameLst>
                                          <p:attrName>style.visibility</p:attrName>
                                        </p:attrNameLst>
                                      </p:cBhvr>
                                      <p:to>
                                        <p:strVal val="visible"/>
                                      </p:to>
                                    </p:set>
                                  </p:childTnLst>
                                </p:cTn>
                              </p:par>
                              <p:par>
                                <p:cTn id="65" presetID="10" presetClass="entr" presetSubtype="0" fill="hold" nodeType="withEffect">
                                  <p:stCondLst>
                                    <p:cond delay="0"/>
                                  </p:stCondLst>
                                  <p:childTnLst>
                                    <p:set>
                                      <p:cBhvr>
                                        <p:cTn id="66" dur="1" fill="hold">
                                          <p:stCondLst>
                                            <p:cond delay="0"/>
                                          </p:stCondLst>
                                        </p:cTn>
                                        <p:tgtEl>
                                          <p:spTgt spid="108"/>
                                        </p:tgtEl>
                                        <p:attrNameLst>
                                          <p:attrName>style.visibility</p:attrName>
                                        </p:attrNameLst>
                                      </p:cBhvr>
                                      <p:to>
                                        <p:strVal val="visible"/>
                                      </p:to>
                                    </p:set>
                                    <p:animEffect transition="in" filter="fade">
                                      <p:cBhvr>
                                        <p:cTn id="67" dur="2000"/>
                                        <p:tgtEl>
                                          <p:spTgt spid="108"/>
                                        </p:tgtEl>
                                      </p:cBhvr>
                                    </p:animEffect>
                                  </p:childTnLst>
                                </p:cTn>
                              </p:par>
                              <p:par>
                                <p:cTn id="68" presetID="10" presetClass="entr" presetSubtype="0" fill="hold" nodeType="withEffect">
                                  <p:stCondLst>
                                    <p:cond delay="0"/>
                                  </p:stCondLst>
                                  <p:childTnLst>
                                    <p:set>
                                      <p:cBhvr>
                                        <p:cTn id="69" dur="1" fill="hold">
                                          <p:stCondLst>
                                            <p:cond delay="0"/>
                                          </p:stCondLst>
                                        </p:cTn>
                                        <p:tgtEl>
                                          <p:spTgt spid="166"/>
                                        </p:tgtEl>
                                        <p:attrNameLst>
                                          <p:attrName>style.visibility</p:attrName>
                                        </p:attrNameLst>
                                      </p:cBhvr>
                                      <p:to>
                                        <p:strVal val="visible"/>
                                      </p:to>
                                    </p:set>
                                    <p:animEffect transition="in" filter="fade">
                                      <p:cBhvr>
                                        <p:cTn id="70" dur="2000"/>
                                        <p:tgtEl>
                                          <p:spTgt spid="166"/>
                                        </p:tgtEl>
                                      </p:cBhvr>
                                    </p:animEffect>
                                  </p:childTnLst>
                                </p:cTn>
                              </p:par>
                              <p:par>
                                <p:cTn id="71" presetID="10" presetClass="entr" presetSubtype="0" fill="hold" nodeType="withEffect">
                                  <p:stCondLst>
                                    <p:cond delay="0"/>
                                  </p:stCondLst>
                                  <p:childTnLst>
                                    <p:set>
                                      <p:cBhvr>
                                        <p:cTn id="72" dur="1" fill="hold">
                                          <p:stCondLst>
                                            <p:cond delay="0"/>
                                          </p:stCondLst>
                                        </p:cTn>
                                        <p:tgtEl>
                                          <p:spTgt spid="222"/>
                                        </p:tgtEl>
                                        <p:attrNameLst>
                                          <p:attrName>style.visibility</p:attrName>
                                        </p:attrNameLst>
                                      </p:cBhvr>
                                      <p:to>
                                        <p:strVal val="visible"/>
                                      </p:to>
                                    </p:set>
                                    <p:animEffect transition="in" filter="fade">
                                      <p:cBhvr>
                                        <p:cTn id="73" dur="2000"/>
                                        <p:tgtEl>
                                          <p:spTgt spid="222"/>
                                        </p:tgtEl>
                                      </p:cBhvr>
                                    </p:animEffect>
                                  </p:childTnLst>
                                </p:cTn>
                              </p:par>
                              <p:par>
                                <p:cTn id="74" presetID="10" presetClass="entr" presetSubtype="0" fill="hold" nodeType="withEffect">
                                  <p:stCondLst>
                                    <p:cond delay="0"/>
                                  </p:stCondLst>
                                  <p:childTnLst>
                                    <p:set>
                                      <p:cBhvr>
                                        <p:cTn id="75" dur="1" fill="hold">
                                          <p:stCondLst>
                                            <p:cond delay="0"/>
                                          </p:stCondLst>
                                        </p:cTn>
                                        <p:tgtEl>
                                          <p:spTgt spid="293"/>
                                        </p:tgtEl>
                                        <p:attrNameLst>
                                          <p:attrName>style.visibility</p:attrName>
                                        </p:attrNameLst>
                                      </p:cBhvr>
                                      <p:to>
                                        <p:strVal val="visible"/>
                                      </p:to>
                                    </p:set>
                                    <p:animEffect transition="in" filter="fade">
                                      <p:cBhvr>
                                        <p:cTn id="76" dur="2000"/>
                                        <p:tgtEl>
                                          <p:spTgt spid="293"/>
                                        </p:tgtEl>
                                      </p:cBhvr>
                                    </p:animEffect>
                                  </p:childTnLst>
                                </p:cTn>
                              </p:par>
                              <p:par>
                                <p:cTn id="77" presetID="64" presetClass="path" presetSubtype="0" accel="50000" decel="50000" fill="hold" nodeType="withEffect">
                                  <p:stCondLst>
                                    <p:cond delay="0"/>
                                  </p:stCondLst>
                                  <p:childTnLst>
                                    <p:animMotion origin="layout" path="M 2.5E-6 1.85185E-6 L -0.12934 -0.23565 " pathEditMode="relative" rAng="0" ptsTypes="AA">
                                      <p:cBhvr>
                                        <p:cTn id="78" dur="2000" fill="hold"/>
                                        <p:tgtEl>
                                          <p:spTgt spid="108"/>
                                        </p:tgtEl>
                                        <p:attrNameLst>
                                          <p:attrName>ppt_x</p:attrName>
                                          <p:attrName>ppt_y</p:attrName>
                                        </p:attrNameLst>
                                      </p:cBhvr>
                                      <p:rCtr x="-6476" y="-11782"/>
                                    </p:animMotion>
                                  </p:childTnLst>
                                </p:cTn>
                              </p:par>
                              <p:par>
                                <p:cTn id="79" presetID="64" presetClass="path" presetSubtype="0" accel="50000" decel="50000" fill="hold" nodeType="withEffect">
                                  <p:stCondLst>
                                    <p:cond delay="0"/>
                                  </p:stCondLst>
                                  <p:childTnLst>
                                    <p:animMotion origin="layout" path="M -4.72222E-6 -4.44444E-6 L -0.04392 -0.16944 " pathEditMode="relative" rAng="0" ptsTypes="AA">
                                      <p:cBhvr>
                                        <p:cTn id="80" dur="2000" fill="hold"/>
                                        <p:tgtEl>
                                          <p:spTgt spid="166"/>
                                        </p:tgtEl>
                                        <p:attrNameLst>
                                          <p:attrName>ppt_x</p:attrName>
                                          <p:attrName>ppt_y</p:attrName>
                                        </p:attrNameLst>
                                      </p:cBhvr>
                                      <p:rCtr x="-2205" y="-8472"/>
                                    </p:animMotion>
                                  </p:childTnLst>
                                </p:cTn>
                              </p:par>
                              <p:par>
                                <p:cTn id="81" presetID="64" presetClass="path" presetSubtype="0" accel="50000" decel="50000" fill="hold" nodeType="withEffect">
                                  <p:stCondLst>
                                    <p:cond delay="0"/>
                                  </p:stCondLst>
                                  <p:childTnLst>
                                    <p:animMotion origin="layout" path="M -3.05556E-6 -3.33333E-6 L 0.03056 -0.19097 " pathEditMode="relative" rAng="0" ptsTypes="AA">
                                      <p:cBhvr>
                                        <p:cTn id="82" dur="2000" fill="hold"/>
                                        <p:tgtEl>
                                          <p:spTgt spid="222"/>
                                        </p:tgtEl>
                                        <p:attrNameLst>
                                          <p:attrName>ppt_x</p:attrName>
                                          <p:attrName>ppt_y</p:attrName>
                                        </p:attrNameLst>
                                      </p:cBhvr>
                                      <p:rCtr x="1528" y="-9560"/>
                                    </p:animMotion>
                                  </p:childTnLst>
                                </p:cTn>
                              </p:par>
                              <p:par>
                                <p:cTn id="83" presetID="64" presetClass="path" presetSubtype="0" accel="50000" decel="50000" fill="hold" nodeType="withEffect">
                                  <p:stCondLst>
                                    <p:cond delay="0"/>
                                  </p:stCondLst>
                                  <p:childTnLst>
                                    <p:animMotion origin="layout" path="M 3.33333E-6 3.7037E-6 L 0.11597 -0.23056 " pathEditMode="relative" rAng="0" ptsTypes="AA">
                                      <p:cBhvr>
                                        <p:cTn id="84" dur="2000" fill="hold"/>
                                        <p:tgtEl>
                                          <p:spTgt spid="293"/>
                                        </p:tgtEl>
                                        <p:attrNameLst>
                                          <p:attrName>ppt_x</p:attrName>
                                          <p:attrName>ppt_y</p:attrName>
                                        </p:attrNameLst>
                                      </p:cBhvr>
                                      <p:rCtr x="5799" y="-11528"/>
                                    </p:animMotion>
                                  </p:childTnLst>
                                </p:cTn>
                              </p:par>
                              <p:par>
                                <p:cTn id="85" presetID="10" presetClass="exit" presetSubtype="0" fill="hold" nodeType="withEffect">
                                  <p:stCondLst>
                                    <p:cond delay="0"/>
                                  </p:stCondLst>
                                  <p:childTnLst>
                                    <p:animEffect transition="out" filter="fade">
                                      <p:cBhvr>
                                        <p:cTn id="86" dur="1000"/>
                                        <p:tgtEl>
                                          <p:spTgt spid="13"/>
                                        </p:tgtEl>
                                      </p:cBhvr>
                                    </p:animEffect>
                                    <p:set>
                                      <p:cBhvr>
                                        <p:cTn id="87"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6913" y="90357"/>
            <a:ext cx="8410174" cy="6305978"/>
          </a:xfrm>
        </p:spPr>
      </p:pic>
      <p:sp>
        <p:nvSpPr>
          <p:cNvPr id="2" name="Title 1"/>
          <p:cNvSpPr>
            <a:spLocks noGrp="1"/>
          </p:cNvSpPr>
          <p:nvPr>
            <p:ph type="title"/>
          </p:nvPr>
        </p:nvSpPr>
        <p:spPr/>
        <p:txBody>
          <a:bodyPr/>
          <a:lstStyle/>
          <a:p>
            <a:r>
              <a:rPr lang="en-US" dirty="0" smtClean="0"/>
              <a:t>Ernst Haeckel’s </a:t>
            </a:r>
            <a:r>
              <a:rPr lang="en-US" dirty="0"/>
              <a:t>Embryos</a:t>
            </a:r>
          </a:p>
        </p:txBody>
      </p:sp>
      <p:sp>
        <p:nvSpPr>
          <p:cNvPr id="6" name="TextBox 5"/>
          <p:cNvSpPr txBox="1"/>
          <p:nvPr/>
        </p:nvSpPr>
        <p:spPr>
          <a:xfrm>
            <a:off x="331218" y="6160361"/>
            <a:ext cx="766557" cy="461665"/>
          </a:xfrm>
          <a:prstGeom prst="rect">
            <a:avLst/>
          </a:prstGeom>
          <a:noFill/>
        </p:spPr>
        <p:txBody>
          <a:bodyPr wrap="none" rtlCol="0">
            <a:spAutoFit/>
          </a:bodyPr>
          <a:lstStyle/>
          <a:p>
            <a:pPr algn="ctr"/>
            <a:r>
              <a:rPr lang="en-US" dirty="0" smtClean="0"/>
              <a:t>Fish</a:t>
            </a:r>
            <a:endParaRPr lang="en-US" dirty="0"/>
          </a:p>
        </p:txBody>
      </p:sp>
      <p:sp>
        <p:nvSpPr>
          <p:cNvPr id="7" name="TextBox 6"/>
          <p:cNvSpPr txBox="1"/>
          <p:nvPr/>
        </p:nvSpPr>
        <p:spPr>
          <a:xfrm>
            <a:off x="1034115" y="6158563"/>
            <a:ext cx="1160894" cy="461665"/>
          </a:xfrm>
          <a:prstGeom prst="rect">
            <a:avLst/>
          </a:prstGeom>
          <a:noFill/>
        </p:spPr>
        <p:txBody>
          <a:bodyPr wrap="none" rtlCol="0">
            <a:spAutoFit/>
          </a:bodyPr>
          <a:lstStyle/>
          <a:p>
            <a:pPr algn="ctr"/>
            <a:r>
              <a:rPr lang="en-US" dirty="0" smtClean="0"/>
              <a:t>Salamr</a:t>
            </a:r>
            <a:endParaRPr lang="en-US" dirty="0"/>
          </a:p>
        </p:txBody>
      </p:sp>
      <p:sp>
        <p:nvSpPr>
          <p:cNvPr id="8" name="TextBox 7"/>
          <p:cNvSpPr txBox="1"/>
          <p:nvPr/>
        </p:nvSpPr>
        <p:spPr>
          <a:xfrm>
            <a:off x="2053491" y="6156765"/>
            <a:ext cx="1263039" cy="461665"/>
          </a:xfrm>
          <a:prstGeom prst="rect">
            <a:avLst/>
          </a:prstGeom>
          <a:noFill/>
        </p:spPr>
        <p:txBody>
          <a:bodyPr wrap="none" rtlCol="0">
            <a:spAutoFit/>
          </a:bodyPr>
          <a:lstStyle/>
          <a:p>
            <a:pPr algn="ctr"/>
            <a:r>
              <a:rPr lang="en-US" dirty="0" smtClean="0"/>
              <a:t>Tortoise</a:t>
            </a:r>
            <a:endParaRPr lang="en-US" dirty="0"/>
          </a:p>
        </p:txBody>
      </p:sp>
      <p:sp>
        <p:nvSpPr>
          <p:cNvPr id="9" name="TextBox 8"/>
          <p:cNvSpPr txBox="1"/>
          <p:nvPr/>
        </p:nvSpPr>
        <p:spPr>
          <a:xfrm>
            <a:off x="3309567" y="6154967"/>
            <a:ext cx="1298753" cy="461665"/>
          </a:xfrm>
          <a:prstGeom prst="rect">
            <a:avLst/>
          </a:prstGeom>
          <a:noFill/>
        </p:spPr>
        <p:txBody>
          <a:bodyPr wrap="none" rtlCol="0">
            <a:spAutoFit/>
          </a:bodyPr>
          <a:lstStyle/>
          <a:p>
            <a:pPr algn="ctr"/>
            <a:r>
              <a:rPr lang="en-US" dirty="0" smtClean="0"/>
              <a:t>Chicken</a:t>
            </a:r>
            <a:endParaRPr lang="en-US" dirty="0"/>
          </a:p>
        </p:txBody>
      </p:sp>
      <p:sp>
        <p:nvSpPr>
          <p:cNvPr id="10" name="TextBox 9"/>
          <p:cNvSpPr txBox="1"/>
          <p:nvPr/>
        </p:nvSpPr>
        <p:spPr>
          <a:xfrm>
            <a:off x="4978527" y="6153169"/>
            <a:ext cx="630301" cy="461665"/>
          </a:xfrm>
          <a:prstGeom prst="rect">
            <a:avLst/>
          </a:prstGeom>
          <a:noFill/>
        </p:spPr>
        <p:txBody>
          <a:bodyPr wrap="none" rtlCol="0">
            <a:spAutoFit/>
          </a:bodyPr>
          <a:lstStyle/>
          <a:p>
            <a:pPr algn="ctr"/>
            <a:r>
              <a:rPr lang="en-US" dirty="0" smtClean="0"/>
              <a:t>Pig</a:t>
            </a:r>
            <a:endParaRPr lang="en-US" dirty="0"/>
          </a:p>
        </p:txBody>
      </p:sp>
      <p:sp>
        <p:nvSpPr>
          <p:cNvPr id="11" name="TextBox 10"/>
          <p:cNvSpPr txBox="1"/>
          <p:nvPr/>
        </p:nvSpPr>
        <p:spPr>
          <a:xfrm>
            <a:off x="5871535" y="6151371"/>
            <a:ext cx="801823" cy="461665"/>
          </a:xfrm>
          <a:prstGeom prst="rect">
            <a:avLst/>
          </a:prstGeom>
          <a:noFill/>
        </p:spPr>
        <p:txBody>
          <a:bodyPr wrap="none" rtlCol="0">
            <a:spAutoFit/>
          </a:bodyPr>
          <a:lstStyle/>
          <a:p>
            <a:pPr algn="ctr"/>
            <a:r>
              <a:rPr lang="en-US" dirty="0" smtClean="0"/>
              <a:t>Cow</a:t>
            </a:r>
            <a:endParaRPr lang="en-US" dirty="0"/>
          </a:p>
        </p:txBody>
      </p:sp>
      <p:sp>
        <p:nvSpPr>
          <p:cNvPr id="12" name="TextBox 11"/>
          <p:cNvSpPr txBox="1"/>
          <p:nvPr/>
        </p:nvSpPr>
        <p:spPr>
          <a:xfrm>
            <a:off x="6762781" y="6151370"/>
            <a:ext cx="1075937" cy="461665"/>
          </a:xfrm>
          <a:prstGeom prst="rect">
            <a:avLst/>
          </a:prstGeom>
          <a:noFill/>
        </p:spPr>
        <p:txBody>
          <a:bodyPr wrap="none" rtlCol="0">
            <a:spAutoFit/>
          </a:bodyPr>
          <a:lstStyle/>
          <a:p>
            <a:pPr algn="ctr"/>
            <a:r>
              <a:rPr lang="en-US" dirty="0" smtClean="0"/>
              <a:t>Rabbit</a:t>
            </a:r>
            <a:endParaRPr lang="en-US" dirty="0"/>
          </a:p>
        </p:txBody>
      </p:sp>
      <p:sp>
        <p:nvSpPr>
          <p:cNvPr id="13" name="TextBox 12"/>
          <p:cNvSpPr txBox="1"/>
          <p:nvPr/>
        </p:nvSpPr>
        <p:spPr>
          <a:xfrm>
            <a:off x="7807131" y="6151369"/>
            <a:ext cx="1178528" cy="461665"/>
          </a:xfrm>
          <a:prstGeom prst="rect">
            <a:avLst/>
          </a:prstGeom>
          <a:noFill/>
        </p:spPr>
        <p:txBody>
          <a:bodyPr wrap="none" rtlCol="0">
            <a:spAutoFit/>
          </a:bodyPr>
          <a:lstStyle/>
          <a:p>
            <a:pPr algn="ctr"/>
            <a:r>
              <a:rPr lang="en-US" dirty="0" smtClean="0"/>
              <a:t>Human</a:t>
            </a:r>
            <a:endParaRPr lang="en-US" dirty="0"/>
          </a:p>
        </p:txBody>
      </p:sp>
      <p:sp>
        <p:nvSpPr>
          <p:cNvPr id="3" name="TextBox 2"/>
          <p:cNvSpPr txBox="1"/>
          <p:nvPr/>
        </p:nvSpPr>
        <p:spPr>
          <a:xfrm>
            <a:off x="1066198" y="6541231"/>
            <a:ext cx="8066375" cy="307777"/>
          </a:xfrm>
          <a:prstGeom prst="rect">
            <a:avLst/>
          </a:prstGeom>
          <a:noFill/>
        </p:spPr>
        <p:txBody>
          <a:bodyPr wrap="none" rtlCol="0">
            <a:spAutoFit/>
          </a:bodyPr>
          <a:lstStyle/>
          <a:p>
            <a:pPr algn="r"/>
            <a:r>
              <a:rPr lang="de-DE" sz="1400" dirty="0"/>
              <a:t>Haeckel E (1874) </a:t>
            </a:r>
            <a:r>
              <a:rPr lang="de-DE" sz="1400" i="1" dirty="0"/>
              <a:t>Anthropogenie oder </a:t>
            </a:r>
            <a:r>
              <a:rPr lang="de-DE" sz="1400" i="1" dirty="0" smtClean="0"/>
              <a:t>Entwickelungsgeschichte des </a:t>
            </a:r>
            <a:r>
              <a:rPr lang="de-DE" sz="1400" i="1" dirty="0"/>
              <a:t>Menschen</a:t>
            </a:r>
            <a:r>
              <a:rPr lang="de-DE" sz="1400" dirty="0"/>
              <a:t>. Engelmann, Leipzig</a:t>
            </a:r>
            <a:endParaRPr lang="en-US" sz="1400" dirty="0"/>
          </a:p>
        </p:txBody>
      </p:sp>
      <p:sp>
        <p:nvSpPr>
          <p:cNvPr id="5" name="Right Arrow 4"/>
          <p:cNvSpPr/>
          <p:nvPr/>
        </p:nvSpPr>
        <p:spPr>
          <a:xfrm>
            <a:off x="11670" y="790389"/>
            <a:ext cx="619432" cy="306821"/>
          </a:xfrm>
          <a:prstGeom prst="righ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ight Arrow 13"/>
          <p:cNvSpPr/>
          <p:nvPr/>
        </p:nvSpPr>
        <p:spPr>
          <a:xfrm flipH="1">
            <a:off x="8524568" y="790389"/>
            <a:ext cx="619432" cy="306821"/>
          </a:xfrm>
          <a:prstGeom prst="righ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3353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0"/>
                                        <p:tgtEl>
                                          <p:spTgt spid="2"/>
                                        </p:tgtEl>
                                      </p:cBhvr>
                                    </p:animEffect>
                                    <p:set>
                                      <p:cBhvr>
                                        <p:cTn id="7" dur="1" fill="hold">
                                          <p:stCondLst>
                                            <p:cond delay="49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250"/>
                                        <p:tgtEl>
                                          <p:spTgt spid="3"/>
                                        </p:tgtEl>
                                      </p:cBhvr>
                                    </p:animEffect>
                                    <p:set>
                                      <p:cBhvr>
                                        <p:cTn id="15" dur="1" fill="hold">
                                          <p:stCondLst>
                                            <p:cond delay="249"/>
                                          </p:stCondLst>
                                        </p:cTn>
                                        <p:tgtEl>
                                          <p:spTgt spid="3"/>
                                        </p:tgtEl>
                                        <p:attrNameLst>
                                          <p:attrName>style.visibility</p:attrName>
                                        </p:attrNameLst>
                                      </p:cBhvr>
                                      <p:to>
                                        <p:strVal val="hidden"/>
                                      </p:to>
                                    </p:set>
                                  </p:childTnLst>
                                </p:cTn>
                              </p:par>
                              <p:par>
                                <p:cTn id="16" presetID="22" presetClass="entr" presetSubtype="8"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250"/>
                                        <p:tgtEl>
                                          <p:spTgt spid="6"/>
                                        </p:tgtEl>
                                      </p:cBhvr>
                                    </p:animEffect>
                                  </p:childTnLst>
                                </p:cTn>
                              </p:par>
                            </p:childTnLst>
                          </p:cTn>
                        </p:par>
                        <p:par>
                          <p:cTn id="19" fill="hold">
                            <p:stCondLst>
                              <p:cond delay="25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250"/>
                                        <p:tgtEl>
                                          <p:spTgt spid="7"/>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250"/>
                                        <p:tgtEl>
                                          <p:spTgt spid="8"/>
                                        </p:tgtEl>
                                      </p:cBhvr>
                                    </p:animEffect>
                                  </p:childTnLst>
                                </p:cTn>
                              </p:par>
                            </p:childTnLst>
                          </p:cTn>
                        </p:par>
                        <p:par>
                          <p:cTn id="27" fill="hold">
                            <p:stCondLst>
                              <p:cond delay="750"/>
                            </p:stCondLst>
                            <p:childTnLst>
                              <p:par>
                                <p:cTn id="28" presetID="22" presetClass="entr" presetSubtype="8"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250"/>
                                        <p:tgtEl>
                                          <p:spTgt spid="9"/>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left)">
                                      <p:cBhvr>
                                        <p:cTn id="34" dur="250"/>
                                        <p:tgtEl>
                                          <p:spTgt spid="10"/>
                                        </p:tgtEl>
                                      </p:cBhvr>
                                    </p:animEffect>
                                  </p:childTnLst>
                                </p:cTn>
                              </p:par>
                            </p:childTnLst>
                          </p:cTn>
                        </p:par>
                        <p:par>
                          <p:cTn id="35" fill="hold">
                            <p:stCondLst>
                              <p:cond delay="1250"/>
                            </p:stCondLst>
                            <p:childTnLst>
                              <p:par>
                                <p:cTn id="36" presetID="22" presetClass="entr" presetSubtype="8" fill="hold" grpId="0" nodeType="after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left)">
                                      <p:cBhvr>
                                        <p:cTn id="38" dur="250"/>
                                        <p:tgtEl>
                                          <p:spTgt spid="11"/>
                                        </p:tgtEl>
                                      </p:cBhvr>
                                    </p:animEffect>
                                  </p:childTnLst>
                                </p:cTn>
                              </p:par>
                            </p:childTnLst>
                          </p:cTn>
                        </p:par>
                        <p:par>
                          <p:cTn id="39" fill="hold">
                            <p:stCondLst>
                              <p:cond delay="1500"/>
                            </p:stCondLst>
                            <p:childTnLst>
                              <p:par>
                                <p:cTn id="40" presetID="22" presetClass="entr" presetSubtype="8" fill="hold" grpId="0" nodeType="after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250"/>
                                        <p:tgtEl>
                                          <p:spTgt spid="12"/>
                                        </p:tgtEl>
                                      </p:cBhvr>
                                    </p:animEffect>
                                  </p:childTnLst>
                                </p:cTn>
                              </p:par>
                            </p:childTnLst>
                          </p:cTn>
                        </p:par>
                        <p:par>
                          <p:cTn id="43" fill="hold">
                            <p:stCondLst>
                              <p:cond delay="1750"/>
                            </p:stCondLst>
                            <p:childTnLst>
                              <p:par>
                                <p:cTn id="44" presetID="22" presetClass="entr" presetSubtype="8"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25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wipe(right)">
                                      <p:cBhvr>
                                        <p:cTn id="51" dur="500"/>
                                        <p:tgtEl>
                                          <p:spTgt spid="14"/>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P spid="9" grpId="0"/>
      <p:bldP spid="10" grpId="0"/>
      <p:bldP spid="11" grpId="0"/>
      <p:bldP spid="12" grpId="0"/>
      <p:bldP spid="13" grpId="0"/>
      <p:bldP spid="3" grpId="0"/>
      <p:bldP spid="3" grpId="1"/>
      <p:bldP spid="5"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Kenneth Miller, 1997</a:t>
            </a:r>
            <a:endParaRPr lang="en-US" dirty="0"/>
          </a:p>
        </p:txBody>
      </p:sp>
      <p:pic>
        <p:nvPicPr>
          <p:cNvPr id="4" name="Intelligent_Design_Evolution_Debate_3_of_8_mediu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l="12772" r="13917"/>
          <a:stretch/>
        </p:blipFill>
        <p:spPr>
          <a:xfrm>
            <a:off x="457200" y="919683"/>
            <a:ext cx="7753546" cy="5945100"/>
          </a:xfrm>
        </p:spPr>
      </p:pic>
    </p:spTree>
    <p:extLst>
      <p:ext uri="{BB962C8B-B14F-4D97-AF65-F5344CB8AC3E}">
        <p14:creationId xmlns:p14="http://schemas.microsoft.com/office/powerpoint/2010/main" val="5693849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fullScrn="1">
              <p:cMediaNode vol="80000">
                <p:cTn id="7" fill="hold" display="0">
                  <p:stCondLst>
                    <p:cond delay="indefinite"/>
                  </p:stCondLst>
                </p:cTn>
                <p:tgtEl>
                  <p:spTgt spid="4"/>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Haeckel’s Supporters</a:t>
            </a:r>
            <a:endParaRPr lang="en-US" dirty="0"/>
          </a:p>
        </p:txBody>
      </p:sp>
      <p:sp>
        <p:nvSpPr>
          <p:cNvPr id="3" name="Content Placeholder 2"/>
          <p:cNvSpPr>
            <a:spLocks noGrp="1"/>
          </p:cNvSpPr>
          <p:nvPr>
            <p:ph idx="1"/>
          </p:nvPr>
        </p:nvSpPr>
        <p:spPr/>
        <p:txBody>
          <a:bodyPr/>
          <a:lstStyle/>
          <a:p>
            <a:pPr marL="0" indent="0">
              <a:buNone/>
            </a:pPr>
            <a:r>
              <a:rPr lang="en-US" dirty="0" smtClean="0"/>
              <a:t>“Embryos </a:t>
            </a:r>
            <a:r>
              <a:rPr lang="en-US" dirty="0"/>
              <a:t>of different species (of vertebrate) pass through </a:t>
            </a:r>
            <a:r>
              <a:rPr lang="en-US" dirty="0" smtClean="0"/>
              <a:t>identical embryonic </a:t>
            </a:r>
            <a:r>
              <a:rPr lang="en-US" dirty="0"/>
              <a:t>stages before acquiring their specific features</a:t>
            </a:r>
            <a:r>
              <a:rPr lang="en-US" dirty="0" smtClean="0"/>
              <a:t>.”</a:t>
            </a:r>
          </a:p>
          <a:p>
            <a:pPr marL="0" indent="0" algn="r">
              <a:buNone/>
            </a:pPr>
            <a:r>
              <a:rPr lang="en-US" dirty="0" smtClean="0"/>
              <a:t>(Butler and Juurlink, </a:t>
            </a:r>
            <a:r>
              <a:rPr lang="en-US" dirty="0"/>
              <a:t>1987)</a:t>
            </a:r>
          </a:p>
        </p:txBody>
      </p:sp>
      <p:sp>
        <p:nvSpPr>
          <p:cNvPr id="4" name="TextBox 3"/>
          <p:cNvSpPr txBox="1"/>
          <p:nvPr/>
        </p:nvSpPr>
        <p:spPr>
          <a:xfrm>
            <a:off x="1117818" y="6569273"/>
            <a:ext cx="8019695" cy="276999"/>
          </a:xfrm>
          <a:prstGeom prst="rect">
            <a:avLst/>
          </a:prstGeom>
          <a:noFill/>
        </p:spPr>
        <p:txBody>
          <a:bodyPr wrap="none" rtlCol="0">
            <a:spAutoFit/>
          </a:bodyPr>
          <a:lstStyle/>
          <a:p>
            <a:pPr algn="r"/>
            <a:r>
              <a:rPr lang="en-US" sz="1200" dirty="0"/>
              <a:t>Butler H, Juurlink, BHJ (1987) </a:t>
            </a:r>
            <a:r>
              <a:rPr lang="en-US" sz="1200" i="1" dirty="0"/>
              <a:t>An atlas for staging </a:t>
            </a:r>
            <a:r>
              <a:rPr lang="en-US" sz="1200" i="1" dirty="0" smtClean="0"/>
              <a:t>mammalian and </a:t>
            </a:r>
            <a:r>
              <a:rPr lang="en-US" sz="1200" i="1" dirty="0"/>
              <a:t>chick embryos</a:t>
            </a:r>
            <a:r>
              <a:rPr lang="en-US" sz="1200" dirty="0"/>
              <a:t>. CRC Press, Boca Raton, Florida</a:t>
            </a:r>
          </a:p>
        </p:txBody>
      </p:sp>
      <p:pic>
        <p:nvPicPr>
          <p:cNvPr id="1026" name="Picture 2" descr="http://ecx.images-amazon.com/images/I/41vDgcpw7j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75471"/>
            <a:ext cx="1683057" cy="252711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58526"/>
      </p:ext>
    </p:extLst>
  </p:cSld>
  <p:clrMapOvr>
    <a:masterClrMapping/>
  </p:clrMapOvr>
  <mc:AlternateContent xmlns:mc="http://schemas.openxmlformats.org/markup-compatibility/2006" xmlns:p15="http://schemas.microsoft.com/office/powerpoint/2012/main">
    <mc:Choice Requires="p15">
      <p:transition spd="slow">
        <p15:prstTrans prst="fractur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Haeckel’s Critics</a:t>
            </a:r>
            <a:endParaRPr lang="en-US" dirty="0"/>
          </a:p>
        </p:txBody>
      </p:sp>
      <p:sp>
        <p:nvSpPr>
          <p:cNvPr id="3" name="Content Placeholder 2"/>
          <p:cNvSpPr>
            <a:spLocks noGrp="1"/>
          </p:cNvSpPr>
          <p:nvPr>
            <p:ph idx="1"/>
          </p:nvPr>
        </p:nvSpPr>
        <p:spPr/>
        <p:txBody>
          <a:bodyPr/>
          <a:lstStyle/>
          <a:p>
            <a:pPr marL="0" indent="0">
              <a:buNone/>
            </a:pPr>
            <a:r>
              <a:rPr lang="en-US" dirty="0" smtClean="0"/>
              <a:t>“There </a:t>
            </a:r>
            <a:r>
              <a:rPr lang="en-US" dirty="0"/>
              <a:t>is no stage of development in which the unaided eye </a:t>
            </a:r>
            <a:r>
              <a:rPr lang="en-US" dirty="0" smtClean="0"/>
              <a:t>would fail </a:t>
            </a:r>
            <a:r>
              <a:rPr lang="en-US" dirty="0"/>
              <a:t>to distinguish between them [</a:t>
            </a:r>
            <a:r>
              <a:rPr lang="en-US" dirty="0" smtClean="0"/>
              <a:t>vertebrate embryos] </a:t>
            </a:r>
            <a:r>
              <a:rPr lang="en-US" dirty="0"/>
              <a:t>… a </a:t>
            </a:r>
            <a:r>
              <a:rPr lang="en-US" dirty="0" smtClean="0"/>
              <a:t>blind man </a:t>
            </a:r>
            <a:r>
              <a:rPr lang="en-US" dirty="0"/>
              <a:t>could distinguish between them</a:t>
            </a:r>
            <a:r>
              <a:rPr lang="en-US" dirty="0" smtClean="0"/>
              <a:t>.”</a:t>
            </a:r>
          </a:p>
          <a:p>
            <a:pPr marL="0" indent="0" algn="r">
              <a:buNone/>
            </a:pPr>
            <a:r>
              <a:rPr lang="en-US" dirty="0" smtClean="0"/>
              <a:t>(Adam Sedgwick, </a:t>
            </a:r>
            <a:r>
              <a:rPr lang="en-US" dirty="0"/>
              <a:t>1894).</a:t>
            </a:r>
          </a:p>
        </p:txBody>
      </p:sp>
      <p:sp>
        <p:nvSpPr>
          <p:cNvPr id="4" name="TextBox 3"/>
          <p:cNvSpPr txBox="1"/>
          <p:nvPr/>
        </p:nvSpPr>
        <p:spPr>
          <a:xfrm>
            <a:off x="2482305" y="6428729"/>
            <a:ext cx="6661695" cy="461665"/>
          </a:xfrm>
          <a:prstGeom prst="rect">
            <a:avLst/>
          </a:prstGeom>
          <a:noFill/>
        </p:spPr>
        <p:txBody>
          <a:bodyPr wrap="none" rtlCol="0">
            <a:spAutoFit/>
          </a:bodyPr>
          <a:lstStyle/>
          <a:p>
            <a:pPr algn="r"/>
            <a:r>
              <a:rPr lang="en-US" sz="1200" dirty="0" smtClean="0"/>
              <a:t>Sedgwick, Adam </a:t>
            </a:r>
            <a:r>
              <a:rPr lang="en-US" sz="1200" dirty="0"/>
              <a:t>(1894) On the law of development commonly </a:t>
            </a:r>
            <a:r>
              <a:rPr lang="en-US" sz="1200" dirty="0" smtClean="0"/>
              <a:t>known as </a:t>
            </a:r>
            <a:r>
              <a:rPr lang="en-US" sz="1200" dirty="0"/>
              <a:t>von Baer’s law</a:t>
            </a:r>
            <a:r>
              <a:rPr lang="en-US" sz="1200" dirty="0" smtClean="0"/>
              <a:t>; </a:t>
            </a:r>
            <a:r>
              <a:rPr lang="en-US" sz="1200" dirty="0"/>
              <a:t>and on</a:t>
            </a:r>
            <a:endParaRPr lang="en-US" sz="1200" dirty="0" smtClean="0"/>
          </a:p>
          <a:p>
            <a:pPr algn="r"/>
            <a:r>
              <a:rPr lang="en-US" sz="1200" dirty="0" smtClean="0"/>
              <a:t>the </a:t>
            </a:r>
            <a:r>
              <a:rPr lang="en-US" sz="1200" dirty="0"/>
              <a:t>significance of ancestral </a:t>
            </a:r>
            <a:r>
              <a:rPr lang="en-US" sz="1200" dirty="0" smtClean="0"/>
              <a:t>rudiments in </a:t>
            </a:r>
            <a:r>
              <a:rPr lang="en-US" sz="1200" dirty="0"/>
              <a:t>embryonic development. </a:t>
            </a:r>
            <a:r>
              <a:rPr lang="en-US" sz="1200" i="1" dirty="0"/>
              <a:t>Q J Microsc Sci</a:t>
            </a:r>
            <a:r>
              <a:rPr lang="en-US" sz="1200" dirty="0"/>
              <a:t> 36: </a:t>
            </a:r>
            <a:r>
              <a:rPr lang="en-US" sz="1200" dirty="0" smtClean="0"/>
              <a:t>35–52.</a:t>
            </a:r>
            <a:endParaRPr lang="en-US" sz="12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595" y="4489930"/>
            <a:ext cx="2024390" cy="2400463"/>
          </a:xfrm>
          <a:prstGeom prst="rect">
            <a:avLst/>
          </a:prstGeom>
        </p:spPr>
      </p:pic>
    </p:spTree>
    <p:extLst>
      <p:ext uri="{BB962C8B-B14F-4D97-AF65-F5344CB8AC3E}">
        <p14:creationId xmlns:p14="http://schemas.microsoft.com/office/powerpoint/2010/main" val="2789237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origami"/>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Haeckel’s Critics</a:t>
            </a:r>
            <a:endParaRPr lang="en-US" dirty="0"/>
          </a:p>
        </p:txBody>
      </p:sp>
      <p:sp>
        <p:nvSpPr>
          <p:cNvPr id="3" name="Content Placeholder 2"/>
          <p:cNvSpPr>
            <a:spLocks noGrp="1"/>
          </p:cNvSpPr>
          <p:nvPr>
            <p:ph idx="1"/>
          </p:nvPr>
        </p:nvSpPr>
        <p:spPr>
          <a:xfrm>
            <a:off x="457200" y="1295400"/>
            <a:ext cx="8229600" cy="4876800"/>
          </a:xfrm>
        </p:spPr>
        <p:txBody>
          <a:bodyPr>
            <a:normAutofit/>
          </a:bodyPr>
          <a:lstStyle/>
          <a:p>
            <a:pPr marL="0" indent="0">
              <a:buNone/>
            </a:pPr>
            <a:r>
              <a:rPr lang="en-US" dirty="0" smtClean="0"/>
              <a:t>“…there </a:t>
            </a:r>
            <a:r>
              <a:rPr lang="en-US" dirty="0"/>
              <a:t>are no grounds for the view that an organism as it </a:t>
            </a:r>
            <a:r>
              <a:rPr lang="en-US" dirty="0" smtClean="0"/>
              <a:t>develops passes </a:t>
            </a:r>
            <a:r>
              <a:rPr lang="en-US" dirty="0"/>
              <a:t>through systematic categories of differing ‘values’, </a:t>
            </a:r>
            <a:r>
              <a:rPr lang="en-US" dirty="0" smtClean="0"/>
              <a:t>or of </a:t>
            </a:r>
            <a:r>
              <a:rPr lang="en-US" dirty="0"/>
              <a:t>differing degrees of estrangement from organisms of </a:t>
            </a:r>
            <a:r>
              <a:rPr lang="en-US" dirty="0" smtClean="0"/>
              <a:t>other groups…” </a:t>
            </a:r>
          </a:p>
          <a:p>
            <a:pPr marL="0" indent="0" algn="r">
              <a:buNone/>
            </a:pPr>
            <a:r>
              <a:rPr lang="en-US" dirty="0" smtClean="0"/>
              <a:t>(Gavin de Beer, </a:t>
            </a:r>
            <a:r>
              <a:rPr lang="en-US" dirty="0"/>
              <a:t>1951</a:t>
            </a:r>
            <a:r>
              <a:rPr lang="en-US" dirty="0" smtClean="0"/>
              <a:t>)</a:t>
            </a:r>
            <a:endParaRPr lang="en-US" dirty="0"/>
          </a:p>
        </p:txBody>
      </p:sp>
      <p:sp>
        <p:nvSpPr>
          <p:cNvPr id="4" name="TextBox 3"/>
          <p:cNvSpPr txBox="1"/>
          <p:nvPr/>
        </p:nvSpPr>
        <p:spPr>
          <a:xfrm>
            <a:off x="5650395" y="12413476"/>
            <a:ext cx="3338030" cy="276999"/>
          </a:xfrm>
          <a:prstGeom prst="rect">
            <a:avLst/>
          </a:prstGeom>
          <a:noFill/>
        </p:spPr>
        <p:txBody>
          <a:bodyPr wrap="none" rtlCol="0">
            <a:spAutoFit/>
          </a:bodyPr>
          <a:lstStyle/>
          <a:p>
            <a:pPr algn="r"/>
            <a:r>
              <a:rPr lang="en-US" sz="1200" dirty="0" smtClean="0"/>
              <a:t>Gavin de Beer. 1951. </a:t>
            </a:r>
            <a:r>
              <a:rPr lang="en-US" sz="1200" i="1" dirty="0" smtClean="0"/>
              <a:t>Embryos and Ancestors</a:t>
            </a:r>
            <a:r>
              <a:rPr lang="en-US" sz="1200" dirty="0" smtClean="0"/>
              <a:t>.</a:t>
            </a:r>
            <a:endParaRPr lang="en-US" sz="1200" dirty="0"/>
          </a:p>
        </p:txBody>
      </p:sp>
      <p:pic>
        <p:nvPicPr>
          <p:cNvPr id="2050" name="Picture 2" descr="Front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95850"/>
            <a:ext cx="1219200" cy="196215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545937" y="6569273"/>
            <a:ext cx="4591577" cy="276999"/>
          </a:xfrm>
          <a:prstGeom prst="rect">
            <a:avLst/>
          </a:prstGeom>
          <a:noFill/>
        </p:spPr>
        <p:txBody>
          <a:bodyPr wrap="none" rtlCol="0">
            <a:spAutoFit/>
          </a:bodyPr>
          <a:lstStyle/>
          <a:p>
            <a:pPr algn="r"/>
            <a:r>
              <a:rPr lang="en-US" sz="1200" dirty="0"/>
              <a:t>Gavin De </a:t>
            </a:r>
            <a:r>
              <a:rPr lang="en-US" sz="1200" dirty="0" smtClean="0"/>
              <a:t>Beer. 1951. </a:t>
            </a:r>
            <a:r>
              <a:rPr lang="en-US" sz="1200" i="1" dirty="0" smtClean="0"/>
              <a:t>Embryos </a:t>
            </a:r>
            <a:r>
              <a:rPr lang="en-US" sz="1200" i="1" dirty="0"/>
              <a:t>and </a:t>
            </a:r>
            <a:r>
              <a:rPr lang="en-US" sz="1200" i="1" dirty="0" smtClean="0"/>
              <a:t>Ancestors</a:t>
            </a:r>
            <a:r>
              <a:rPr lang="en-US" sz="1200" dirty="0" smtClean="0"/>
              <a:t>, Clarendon Press</a:t>
            </a:r>
            <a:r>
              <a:rPr lang="en-US" sz="1200" dirty="0"/>
              <a:t>.</a:t>
            </a:r>
          </a:p>
        </p:txBody>
      </p:sp>
    </p:spTree>
    <p:extLst>
      <p:ext uri="{BB962C8B-B14F-4D97-AF65-F5344CB8AC3E}">
        <p14:creationId xmlns:p14="http://schemas.microsoft.com/office/powerpoint/2010/main" val="33545444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49742" y="6334780"/>
            <a:ext cx="8294258" cy="523220"/>
          </a:xfrm>
          <a:prstGeom prst="rect">
            <a:avLst/>
          </a:prstGeom>
          <a:noFill/>
        </p:spPr>
        <p:txBody>
          <a:bodyPr wrap="none" rtlCol="0">
            <a:spAutoFit/>
          </a:bodyPr>
          <a:lstStyle/>
          <a:p>
            <a:pPr algn="r"/>
            <a:r>
              <a:rPr lang="en-US" sz="1400" b="1" dirty="0"/>
              <a:t>Michael K. </a:t>
            </a:r>
            <a:r>
              <a:rPr lang="en-US" sz="1400" b="1" dirty="0" smtClean="0"/>
              <a:t>Richardson, et </a:t>
            </a:r>
            <a:r>
              <a:rPr lang="en-US" sz="1400" b="1" dirty="0"/>
              <a:t>al. There is no highly conserved embryonic stage in the vertebrates:</a:t>
            </a:r>
          </a:p>
          <a:p>
            <a:pPr algn="r"/>
            <a:r>
              <a:rPr lang="en-US" sz="1400" b="1" dirty="0"/>
              <a:t>implications for current theories of evolution and </a:t>
            </a:r>
            <a:r>
              <a:rPr lang="en-US" sz="1400" b="1" dirty="0" smtClean="0"/>
              <a:t>development. </a:t>
            </a:r>
            <a:r>
              <a:rPr lang="en-US" sz="1400" i="1" dirty="0" smtClean="0"/>
              <a:t>Anat </a:t>
            </a:r>
            <a:r>
              <a:rPr lang="en-US" sz="1400" i="1" dirty="0"/>
              <a:t>Embryol</a:t>
            </a:r>
            <a:r>
              <a:rPr lang="en-US" sz="1400" dirty="0"/>
              <a:t> (1997) </a:t>
            </a:r>
            <a:r>
              <a:rPr lang="en-US" sz="1400" dirty="0" smtClean="0"/>
              <a:t>196:91–106.</a:t>
            </a:r>
            <a:endParaRPr lang="en-US" sz="14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46137" y="3119"/>
            <a:ext cx="5851727" cy="6854881"/>
          </a:xfrm>
        </p:spPr>
      </p:pic>
      <p:sp>
        <p:nvSpPr>
          <p:cNvPr id="2" name="Title 1"/>
          <p:cNvSpPr>
            <a:spLocks noGrp="1"/>
          </p:cNvSpPr>
          <p:nvPr>
            <p:ph type="title"/>
          </p:nvPr>
        </p:nvSpPr>
        <p:spPr/>
        <p:txBody>
          <a:bodyPr/>
          <a:lstStyle/>
          <a:p>
            <a:r>
              <a:rPr lang="en-US" dirty="0" smtClean="0"/>
              <a:t>No Conserved Embryonic Stage</a:t>
            </a:r>
            <a:endParaRPr lang="en-US" dirty="0"/>
          </a:p>
        </p:txBody>
      </p:sp>
    </p:spTree>
    <p:extLst>
      <p:ext uri="{BB962C8B-B14F-4D97-AF65-F5344CB8AC3E}">
        <p14:creationId xmlns:p14="http://schemas.microsoft.com/office/powerpoint/2010/main" val="370620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3213"/>
            <a:ext cx="8229600" cy="1143000"/>
          </a:xfrm>
        </p:spPr>
        <p:txBody>
          <a:bodyPr/>
          <a:lstStyle/>
          <a:p>
            <a:r>
              <a:rPr lang="en-US" dirty="0" smtClean="0"/>
              <a:t>Comparison of Fish Embryos</a:t>
            </a:r>
            <a:endParaRPr lang="en-US" dirty="0"/>
          </a:p>
        </p:txBody>
      </p:sp>
      <p:pic>
        <p:nvPicPr>
          <p:cNvPr id="28" name="Picture 27"/>
          <p:cNvPicPr>
            <a:picLocks noChangeAspect="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333999" y="7752"/>
            <a:ext cx="2171167" cy="3691715"/>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5314" y="2004854"/>
            <a:ext cx="957652" cy="1293927"/>
          </a:xfrm>
          <a:prstGeom prst="rect">
            <a:avLst/>
          </a:prstGeom>
        </p:spPr>
      </p:pic>
      <p:pic>
        <p:nvPicPr>
          <p:cNvPr id="30" name="Picture 2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12" y="3554641"/>
            <a:ext cx="1367031" cy="2960682"/>
          </a:xfrm>
          <a:prstGeom prst="rect">
            <a:avLst/>
          </a:prstGeom>
        </p:spPr>
      </p:pic>
      <p:pic>
        <p:nvPicPr>
          <p:cNvPr id="31" name="Picture 30"/>
          <p:cNvPicPr>
            <a:picLocks noChangeAspect="1"/>
          </p:cNvPicPr>
          <p:nvPr/>
        </p:nvPicPr>
        <p:blipFill>
          <a:blip r:embed="rId6">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248884" y="813272"/>
            <a:ext cx="1549789" cy="2485510"/>
          </a:xfrm>
          <a:prstGeom prst="rect">
            <a:avLst/>
          </a:prstGeom>
        </p:spPr>
      </p:pic>
      <p:pic>
        <p:nvPicPr>
          <p:cNvPr id="32" name="Picture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278" y="1273822"/>
            <a:ext cx="2090753" cy="2024960"/>
          </a:xfrm>
          <a:prstGeom prst="rect">
            <a:avLst/>
          </a:prstGeom>
        </p:spPr>
      </p:pic>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44838" y="3759329"/>
            <a:ext cx="2755993" cy="2755993"/>
          </a:xfrm>
          <a:prstGeom prst="rect">
            <a:avLst/>
          </a:prstGeom>
        </p:spPr>
      </p:pic>
      <p:pic>
        <p:nvPicPr>
          <p:cNvPr id="34" name="Picture 33"/>
          <p:cNvPicPr>
            <a:picLocks noChangeAspect="1"/>
          </p:cNvPicPr>
          <p:nvPr/>
        </p:nvPicPr>
        <p:blipFill rotWithShape="1">
          <a:blip r:embed="rId9">
            <a:extLst>
              <a:ext uri="{28A0092B-C50C-407E-A947-70E740481C1C}">
                <a14:useLocalDpi xmlns:a14="http://schemas.microsoft.com/office/drawing/2010/main" val="0"/>
              </a:ext>
            </a:extLst>
          </a:blip>
          <a:srcRect r="3955"/>
          <a:stretch/>
        </p:blipFill>
        <p:spPr>
          <a:xfrm>
            <a:off x="6664519" y="3298781"/>
            <a:ext cx="1930842" cy="3216542"/>
          </a:xfrm>
          <a:prstGeom prst="rect">
            <a:avLst/>
          </a:prstGeom>
        </p:spPr>
      </p:pic>
      <p:sp>
        <p:nvSpPr>
          <p:cNvPr id="21" name="TextBox 20"/>
          <p:cNvSpPr txBox="1"/>
          <p:nvPr/>
        </p:nvSpPr>
        <p:spPr>
          <a:xfrm>
            <a:off x="2399758" y="3067948"/>
            <a:ext cx="1962397" cy="461665"/>
          </a:xfrm>
          <a:prstGeom prst="rect">
            <a:avLst/>
          </a:prstGeom>
          <a:noFill/>
        </p:spPr>
        <p:txBody>
          <a:bodyPr wrap="none" rtlCol="0">
            <a:spAutoFit/>
          </a:bodyPr>
          <a:lstStyle/>
          <a:p>
            <a:pPr algn="ctr"/>
            <a:r>
              <a:rPr lang="en-US" dirty="0" smtClean="0"/>
              <a:t>Electric    ray</a:t>
            </a:r>
            <a:endParaRPr lang="en-US" dirty="0"/>
          </a:p>
        </p:txBody>
      </p:sp>
      <p:sp>
        <p:nvSpPr>
          <p:cNvPr id="22" name="TextBox 21"/>
          <p:cNvSpPr txBox="1"/>
          <p:nvPr/>
        </p:nvSpPr>
        <p:spPr>
          <a:xfrm>
            <a:off x="2985028" y="6229838"/>
            <a:ext cx="2393604" cy="461665"/>
          </a:xfrm>
          <a:prstGeom prst="rect">
            <a:avLst/>
          </a:prstGeom>
          <a:noFill/>
        </p:spPr>
        <p:txBody>
          <a:bodyPr wrap="none" rtlCol="0">
            <a:spAutoFit/>
          </a:bodyPr>
          <a:lstStyle/>
          <a:p>
            <a:pPr algn="ctr"/>
            <a:r>
              <a:rPr lang="en-US" dirty="0" smtClean="0"/>
              <a:t>African Lungfish</a:t>
            </a:r>
            <a:endParaRPr lang="en-US" dirty="0"/>
          </a:p>
        </p:txBody>
      </p:sp>
      <p:sp>
        <p:nvSpPr>
          <p:cNvPr id="23" name="TextBox 22"/>
          <p:cNvSpPr txBox="1"/>
          <p:nvPr/>
        </p:nvSpPr>
        <p:spPr>
          <a:xfrm>
            <a:off x="7552640" y="3067948"/>
            <a:ext cx="1571264" cy="461665"/>
          </a:xfrm>
          <a:prstGeom prst="rect">
            <a:avLst/>
          </a:prstGeom>
          <a:noFill/>
        </p:spPr>
        <p:txBody>
          <a:bodyPr wrap="none" rtlCol="0">
            <a:spAutoFit/>
          </a:bodyPr>
          <a:lstStyle/>
          <a:p>
            <a:pPr algn="ctr"/>
            <a:r>
              <a:rPr lang="en-US" dirty="0" smtClean="0"/>
              <a:t>Flying fish</a:t>
            </a:r>
            <a:endParaRPr lang="en-US" dirty="0"/>
          </a:p>
        </p:txBody>
      </p:sp>
      <p:sp>
        <p:nvSpPr>
          <p:cNvPr id="24" name="TextBox 23"/>
          <p:cNvSpPr txBox="1"/>
          <p:nvPr/>
        </p:nvSpPr>
        <p:spPr>
          <a:xfrm>
            <a:off x="5624796" y="3067948"/>
            <a:ext cx="1074333" cy="461665"/>
          </a:xfrm>
          <a:prstGeom prst="rect">
            <a:avLst/>
          </a:prstGeom>
          <a:noFill/>
        </p:spPr>
        <p:txBody>
          <a:bodyPr wrap="none" rtlCol="0">
            <a:spAutoFit/>
          </a:bodyPr>
          <a:lstStyle/>
          <a:p>
            <a:pPr algn="ctr"/>
            <a:r>
              <a:rPr lang="en-US" dirty="0" smtClean="0"/>
              <a:t>Sterlet</a:t>
            </a:r>
            <a:endParaRPr lang="en-US" dirty="0"/>
          </a:p>
        </p:txBody>
      </p:sp>
      <p:sp>
        <p:nvSpPr>
          <p:cNvPr id="25" name="TextBox 24"/>
          <p:cNvSpPr txBox="1"/>
          <p:nvPr/>
        </p:nvSpPr>
        <p:spPr>
          <a:xfrm>
            <a:off x="103355" y="3067948"/>
            <a:ext cx="1914307" cy="461665"/>
          </a:xfrm>
          <a:prstGeom prst="rect">
            <a:avLst/>
          </a:prstGeom>
          <a:noFill/>
        </p:spPr>
        <p:txBody>
          <a:bodyPr wrap="none" rtlCol="0">
            <a:spAutoFit/>
          </a:bodyPr>
          <a:lstStyle/>
          <a:p>
            <a:pPr algn="ctr"/>
            <a:r>
              <a:rPr lang="en-US" dirty="0" smtClean="0"/>
              <a:t>Sea lamprey</a:t>
            </a:r>
            <a:endParaRPr lang="en-US" dirty="0"/>
          </a:p>
        </p:txBody>
      </p:sp>
      <p:sp>
        <p:nvSpPr>
          <p:cNvPr id="26" name="TextBox 25"/>
          <p:cNvSpPr txBox="1"/>
          <p:nvPr/>
        </p:nvSpPr>
        <p:spPr>
          <a:xfrm>
            <a:off x="335627" y="6205593"/>
            <a:ext cx="1229824" cy="461665"/>
          </a:xfrm>
          <a:prstGeom prst="rect">
            <a:avLst/>
          </a:prstGeom>
          <a:noFill/>
        </p:spPr>
        <p:txBody>
          <a:bodyPr wrap="none" rtlCol="0">
            <a:spAutoFit/>
          </a:bodyPr>
          <a:lstStyle/>
          <a:p>
            <a:pPr algn="ctr"/>
            <a:r>
              <a:rPr lang="en-US" dirty="0" smtClean="0"/>
              <a:t>Salmon</a:t>
            </a:r>
            <a:endParaRPr lang="en-US" dirty="0"/>
          </a:p>
        </p:txBody>
      </p:sp>
      <p:sp>
        <p:nvSpPr>
          <p:cNvPr id="27" name="TextBox 26"/>
          <p:cNvSpPr txBox="1"/>
          <p:nvPr/>
        </p:nvSpPr>
        <p:spPr>
          <a:xfrm>
            <a:off x="6182681" y="6205592"/>
            <a:ext cx="2994731" cy="461665"/>
          </a:xfrm>
          <a:prstGeom prst="rect">
            <a:avLst/>
          </a:prstGeom>
          <a:noFill/>
        </p:spPr>
        <p:txBody>
          <a:bodyPr wrap="none" rtlCol="0">
            <a:spAutoFit/>
          </a:bodyPr>
          <a:lstStyle/>
          <a:p>
            <a:pPr algn="ctr"/>
            <a:r>
              <a:rPr lang="en-US" dirty="0" smtClean="0"/>
              <a:t>Queensland lungfish</a:t>
            </a:r>
            <a:endParaRPr lang="en-US" dirty="0"/>
          </a:p>
        </p:txBody>
      </p:sp>
      <p:sp>
        <p:nvSpPr>
          <p:cNvPr id="36" name="TextBox 35"/>
          <p:cNvSpPr txBox="1"/>
          <p:nvPr/>
        </p:nvSpPr>
        <p:spPr>
          <a:xfrm>
            <a:off x="3799268" y="6555520"/>
            <a:ext cx="5344732" cy="307777"/>
          </a:xfrm>
          <a:prstGeom prst="rect">
            <a:avLst/>
          </a:prstGeom>
          <a:noFill/>
        </p:spPr>
        <p:txBody>
          <a:bodyPr wrap="none" rtlCol="0">
            <a:spAutoFit/>
          </a:bodyPr>
          <a:lstStyle/>
          <a:p>
            <a:pPr algn="r"/>
            <a:r>
              <a:rPr lang="en-US" sz="1400" b="1" dirty="0"/>
              <a:t>Michael K. </a:t>
            </a:r>
            <a:r>
              <a:rPr lang="en-US" sz="1400" b="1" dirty="0" smtClean="0"/>
              <a:t>Richardson, et </a:t>
            </a:r>
            <a:r>
              <a:rPr lang="en-US" sz="1400" b="1" dirty="0"/>
              <a:t>al. </a:t>
            </a:r>
            <a:r>
              <a:rPr lang="en-US" sz="1400" i="1" dirty="0" smtClean="0"/>
              <a:t>Anat </a:t>
            </a:r>
            <a:r>
              <a:rPr lang="en-US" sz="1400" i="1" dirty="0"/>
              <a:t>Embryol</a:t>
            </a:r>
            <a:r>
              <a:rPr lang="en-US" sz="1400" dirty="0"/>
              <a:t> (1997) </a:t>
            </a:r>
            <a:r>
              <a:rPr lang="en-US" sz="1400" dirty="0" smtClean="0"/>
              <a:t>196:91–106.</a:t>
            </a:r>
            <a:endParaRPr lang="en-US" sz="1400" dirty="0"/>
          </a:p>
        </p:txBody>
      </p:sp>
    </p:spTree>
    <p:extLst>
      <p:ext uri="{BB962C8B-B14F-4D97-AF65-F5344CB8AC3E}">
        <p14:creationId xmlns:p14="http://schemas.microsoft.com/office/powerpoint/2010/main" val="2532666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750"/>
                                        <p:tgtEl>
                                          <p:spTgt spid="3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750"/>
                                        <p:tgtEl>
                                          <p:spTgt spid="25"/>
                                        </p:tgtEl>
                                      </p:cBhvr>
                                    </p:animEffect>
                                  </p:childTnLst>
                                </p:cTn>
                              </p:par>
                              <p:par>
                                <p:cTn id="16" presetID="10" presetClass="entr" presetSubtype="0" fill="hold" nodeType="withEffect">
                                  <p:stCondLst>
                                    <p:cond delay="25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750"/>
                                        <p:tgtEl>
                                          <p:spTgt spid="28"/>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750"/>
                                        <p:tgtEl>
                                          <p:spTgt spid="21"/>
                                        </p:tgtEl>
                                      </p:cBhvr>
                                    </p:animEffect>
                                  </p:childTnLst>
                                </p:cTn>
                              </p:par>
                              <p:par>
                                <p:cTn id="22" presetID="10" presetClass="entr" presetSubtype="0" fill="hold" nodeType="withEffect">
                                  <p:stCondLst>
                                    <p:cond delay="50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750"/>
                                        <p:tgtEl>
                                          <p:spTgt spid="32"/>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750"/>
                                        <p:tgtEl>
                                          <p:spTgt spid="24"/>
                                        </p:tgtEl>
                                      </p:cBhvr>
                                    </p:animEffect>
                                  </p:childTnLst>
                                </p:cTn>
                              </p:par>
                              <p:par>
                                <p:cTn id="28" presetID="10" presetClass="entr" presetSubtype="0" fill="hold" nodeType="withEffect">
                                  <p:stCondLst>
                                    <p:cond delay="750"/>
                                  </p:stCondLst>
                                  <p:childTnLst>
                                    <p:set>
                                      <p:cBhvr>
                                        <p:cTn id="29" dur="1" fill="hold">
                                          <p:stCondLst>
                                            <p:cond delay="0"/>
                                          </p:stCondLst>
                                        </p:cTn>
                                        <p:tgtEl>
                                          <p:spTgt spid="29"/>
                                        </p:tgtEl>
                                        <p:attrNameLst>
                                          <p:attrName>style.visibility</p:attrName>
                                        </p:attrNameLst>
                                      </p:cBhvr>
                                      <p:to>
                                        <p:strVal val="visible"/>
                                      </p:to>
                                    </p:set>
                                    <p:animEffect transition="in" filter="fade">
                                      <p:cBhvr>
                                        <p:cTn id="30" dur="750"/>
                                        <p:tgtEl>
                                          <p:spTgt spid="29"/>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750"/>
                                        <p:tgtEl>
                                          <p:spTgt spid="23"/>
                                        </p:tgtEl>
                                      </p:cBhvr>
                                    </p:animEffect>
                                  </p:childTnLst>
                                </p:cTn>
                              </p:par>
                              <p:par>
                                <p:cTn id="34" presetID="10" presetClass="entr" presetSubtype="0" fill="hold" nodeType="withEffect">
                                  <p:stCondLst>
                                    <p:cond delay="100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750"/>
                                        <p:tgtEl>
                                          <p:spTgt spid="30"/>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750"/>
                                        <p:tgtEl>
                                          <p:spTgt spid="26"/>
                                        </p:tgtEl>
                                      </p:cBhvr>
                                    </p:animEffect>
                                  </p:childTnLst>
                                </p:cTn>
                              </p:par>
                              <p:par>
                                <p:cTn id="40" presetID="10" presetClass="entr" presetSubtype="0" fill="hold" nodeType="withEffect">
                                  <p:stCondLst>
                                    <p:cond delay="1250"/>
                                  </p:stCondLst>
                                  <p:childTnLst>
                                    <p:set>
                                      <p:cBhvr>
                                        <p:cTn id="41" dur="1" fill="hold">
                                          <p:stCondLst>
                                            <p:cond delay="0"/>
                                          </p:stCondLst>
                                        </p:cTn>
                                        <p:tgtEl>
                                          <p:spTgt spid="33"/>
                                        </p:tgtEl>
                                        <p:attrNameLst>
                                          <p:attrName>style.visibility</p:attrName>
                                        </p:attrNameLst>
                                      </p:cBhvr>
                                      <p:to>
                                        <p:strVal val="visible"/>
                                      </p:to>
                                    </p:set>
                                    <p:animEffect transition="in" filter="fade">
                                      <p:cBhvr>
                                        <p:cTn id="42" dur="750"/>
                                        <p:tgtEl>
                                          <p:spTgt spid="33"/>
                                        </p:tgtEl>
                                      </p:cBhvr>
                                    </p:animEffect>
                                  </p:childTnLst>
                                </p:cTn>
                              </p:par>
                              <p:par>
                                <p:cTn id="43" presetID="10" presetClass="entr" presetSubtype="0" fill="hold" grpId="0" nodeType="withEffect">
                                  <p:stCondLst>
                                    <p:cond delay="1250"/>
                                  </p:stCondLst>
                                  <p:childTnLst>
                                    <p:set>
                                      <p:cBhvr>
                                        <p:cTn id="44" dur="1" fill="hold">
                                          <p:stCondLst>
                                            <p:cond delay="0"/>
                                          </p:stCondLst>
                                        </p:cTn>
                                        <p:tgtEl>
                                          <p:spTgt spid="22"/>
                                        </p:tgtEl>
                                        <p:attrNameLst>
                                          <p:attrName>style.visibility</p:attrName>
                                        </p:attrNameLst>
                                      </p:cBhvr>
                                      <p:to>
                                        <p:strVal val="visible"/>
                                      </p:to>
                                    </p:set>
                                    <p:animEffect transition="in" filter="fade">
                                      <p:cBhvr>
                                        <p:cTn id="45" dur="750"/>
                                        <p:tgtEl>
                                          <p:spTgt spid="22"/>
                                        </p:tgtEl>
                                      </p:cBhvr>
                                    </p:animEffect>
                                  </p:childTnLst>
                                </p:cTn>
                              </p:par>
                              <p:par>
                                <p:cTn id="46" presetID="10" presetClass="entr" presetSubtype="0" fill="hold" nodeType="withEffect">
                                  <p:stCondLst>
                                    <p:cond delay="150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750"/>
                                        <p:tgtEl>
                                          <p:spTgt spid="34"/>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75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7" grpId="0"/>
      <p:bldP spid="36"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5249" y="4330676"/>
            <a:ext cx="703741" cy="164479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5075" y="4617082"/>
            <a:ext cx="671009" cy="1358384"/>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56" y="1582380"/>
            <a:ext cx="2634938" cy="2463094"/>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52881" y="4764378"/>
            <a:ext cx="785571" cy="121108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8548" y="845907"/>
            <a:ext cx="2291250" cy="3199567"/>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54977" y="2204291"/>
            <a:ext cx="924683" cy="1841183"/>
          </a:xfrm>
          <a:prstGeom prst="rect">
            <a:avLst/>
          </a:prstGeom>
        </p:spPr>
      </p:pic>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15787" y="4527070"/>
            <a:ext cx="556446" cy="1448396"/>
          </a:xfrm>
          <a:prstGeom prst="rect">
            <a:avLst/>
          </a:prstGeom>
        </p:spPr>
      </p:pic>
      <p:pic>
        <p:nvPicPr>
          <p:cNvPr id="12" name="Picture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59030" y="5247176"/>
            <a:ext cx="671009" cy="728290"/>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16834" y="4666180"/>
            <a:ext cx="662826" cy="1309286"/>
          </a:xfrm>
          <a:prstGeom prst="rect">
            <a:avLst/>
          </a:prstGeom>
        </p:spPr>
      </p:pic>
      <p:sp>
        <p:nvSpPr>
          <p:cNvPr id="2" name="Title 1"/>
          <p:cNvSpPr>
            <a:spLocks noGrp="1"/>
          </p:cNvSpPr>
          <p:nvPr>
            <p:ph type="title"/>
          </p:nvPr>
        </p:nvSpPr>
        <p:spPr/>
        <p:txBody>
          <a:bodyPr>
            <a:normAutofit fontScale="90000"/>
          </a:bodyPr>
          <a:lstStyle/>
          <a:p>
            <a:r>
              <a:rPr lang="en-US" dirty="0" smtClean="0"/>
              <a:t>Comparison of Amphibian Embryos</a:t>
            </a:r>
            <a:endParaRPr lang="en-US" dirty="0"/>
          </a:p>
        </p:txBody>
      </p:sp>
      <p:pic>
        <p:nvPicPr>
          <p:cNvPr id="9" name="Picture 8"/>
          <p:cNvPicPr>
            <a:picLocks noChangeAspect="1"/>
          </p:cNvPicPr>
          <p:nvPr/>
        </p:nvPicPr>
        <p:blipFill>
          <a:blip r:embed="rId12">
            <a:clrChange>
              <a:clrFrom>
                <a:srgbClr val="040404"/>
              </a:clrFrom>
              <a:clrTo>
                <a:srgbClr val="040404">
                  <a:alpha val="0"/>
                </a:srgbClr>
              </a:clrTo>
            </a:clrChange>
            <a:extLst>
              <a:ext uri="{28A0092B-C50C-407E-A947-70E740481C1C}">
                <a14:useLocalDpi xmlns:a14="http://schemas.microsoft.com/office/drawing/2010/main" val="0"/>
              </a:ext>
            </a:extLst>
          </a:blip>
          <a:stretch>
            <a:fillRect/>
          </a:stretch>
        </p:blipFill>
        <p:spPr>
          <a:xfrm>
            <a:off x="2868472" y="314008"/>
            <a:ext cx="2364898" cy="3731466"/>
          </a:xfrm>
          <a:prstGeom prst="rect">
            <a:avLst/>
          </a:prstGeom>
        </p:spPr>
      </p:pic>
      <p:sp>
        <p:nvSpPr>
          <p:cNvPr id="14" name="TextBox 13"/>
          <p:cNvSpPr txBox="1"/>
          <p:nvPr/>
        </p:nvSpPr>
        <p:spPr>
          <a:xfrm>
            <a:off x="3269588" y="3919252"/>
            <a:ext cx="1624163" cy="400110"/>
          </a:xfrm>
          <a:prstGeom prst="rect">
            <a:avLst/>
          </a:prstGeom>
          <a:noFill/>
        </p:spPr>
        <p:txBody>
          <a:bodyPr wrap="none" rtlCol="0">
            <a:spAutoFit/>
          </a:bodyPr>
          <a:lstStyle/>
          <a:p>
            <a:pPr algn="ctr">
              <a:lnSpc>
                <a:spcPts val="2400"/>
              </a:lnSpc>
            </a:pPr>
            <a:r>
              <a:rPr lang="en-US" dirty="0" smtClean="0"/>
              <a:t>Mudpuppy</a:t>
            </a:r>
            <a:endParaRPr lang="en-US" dirty="0"/>
          </a:p>
        </p:txBody>
      </p:sp>
      <p:sp>
        <p:nvSpPr>
          <p:cNvPr id="15" name="TextBox 14"/>
          <p:cNvSpPr txBox="1"/>
          <p:nvPr/>
        </p:nvSpPr>
        <p:spPr>
          <a:xfrm>
            <a:off x="5785621" y="3915628"/>
            <a:ext cx="1677061" cy="400110"/>
          </a:xfrm>
          <a:prstGeom prst="rect">
            <a:avLst/>
          </a:prstGeom>
          <a:noFill/>
        </p:spPr>
        <p:txBody>
          <a:bodyPr wrap="none" rtlCol="0">
            <a:spAutoFit/>
          </a:bodyPr>
          <a:lstStyle/>
          <a:p>
            <a:pPr algn="ctr">
              <a:lnSpc>
                <a:spcPts val="2400"/>
              </a:lnSpc>
            </a:pPr>
            <a:r>
              <a:rPr lang="en-US" dirty="0" smtClean="0"/>
              <a:t>Hellbender</a:t>
            </a:r>
            <a:endParaRPr lang="en-US" dirty="0"/>
          </a:p>
        </p:txBody>
      </p:sp>
      <p:sp>
        <p:nvSpPr>
          <p:cNvPr id="16" name="TextBox 15"/>
          <p:cNvSpPr txBox="1"/>
          <p:nvPr/>
        </p:nvSpPr>
        <p:spPr>
          <a:xfrm>
            <a:off x="562325" y="3915627"/>
            <a:ext cx="1709121" cy="400110"/>
          </a:xfrm>
          <a:prstGeom prst="rect">
            <a:avLst/>
          </a:prstGeom>
          <a:noFill/>
        </p:spPr>
        <p:txBody>
          <a:bodyPr wrap="none" rtlCol="0">
            <a:spAutoFit/>
          </a:bodyPr>
          <a:lstStyle/>
          <a:p>
            <a:pPr algn="ctr">
              <a:lnSpc>
                <a:spcPts val="2400"/>
              </a:lnSpc>
            </a:pPr>
            <a:r>
              <a:rPr lang="en-US" dirty="0" smtClean="0"/>
              <a:t>Blind worm</a:t>
            </a:r>
            <a:endParaRPr lang="en-US" dirty="0"/>
          </a:p>
        </p:txBody>
      </p:sp>
      <p:sp>
        <p:nvSpPr>
          <p:cNvPr id="17" name="TextBox 16"/>
          <p:cNvSpPr txBox="1"/>
          <p:nvPr/>
        </p:nvSpPr>
        <p:spPr>
          <a:xfrm>
            <a:off x="-115787" y="5896751"/>
            <a:ext cx="1758815" cy="400110"/>
          </a:xfrm>
          <a:prstGeom prst="rect">
            <a:avLst/>
          </a:prstGeom>
          <a:noFill/>
        </p:spPr>
        <p:txBody>
          <a:bodyPr wrap="none" rtlCol="0">
            <a:spAutoFit/>
          </a:bodyPr>
          <a:lstStyle/>
          <a:p>
            <a:pPr algn="ctr">
              <a:lnSpc>
                <a:spcPts val="2400"/>
              </a:lnSpc>
            </a:pPr>
            <a:r>
              <a:rPr lang="en-US" dirty="0" smtClean="0"/>
              <a:t>PR treefrog</a:t>
            </a:r>
            <a:endParaRPr lang="en-US" dirty="0"/>
          </a:p>
        </p:txBody>
      </p:sp>
      <p:sp>
        <p:nvSpPr>
          <p:cNvPr id="18" name="TextBox 17"/>
          <p:cNvSpPr txBox="1"/>
          <p:nvPr/>
        </p:nvSpPr>
        <p:spPr>
          <a:xfrm>
            <a:off x="1820590" y="5896751"/>
            <a:ext cx="817853" cy="400110"/>
          </a:xfrm>
          <a:prstGeom prst="rect">
            <a:avLst/>
          </a:prstGeom>
          <a:noFill/>
        </p:spPr>
        <p:txBody>
          <a:bodyPr wrap="none" rtlCol="0">
            <a:spAutoFit/>
          </a:bodyPr>
          <a:lstStyle/>
          <a:p>
            <a:pPr algn="ctr">
              <a:lnSpc>
                <a:spcPts val="2400"/>
              </a:lnSpc>
            </a:pPr>
            <a:r>
              <a:rPr lang="en-US" dirty="0" smtClean="0"/>
              <a:t>Frog</a:t>
            </a:r>
            <a:endParaRPr lang="en-US" dirty="0"/>
          </a:p>
        </p:txBody>
      </p:sp>
      <p:sp>
        <p:nvSpPr>
          <p:cNvPr id="19" name="TextBox 18"/>
          <p:cNvSpPr txBox="1"/>
          <p:nvPr/>
        </p:nvSpPr>
        <p:spPr>
          <a:xfrm>
            <a:off x="7675671" y="3936137"/>
            <a:ext cx="1332416" cy="707886"/>
          </a:xfrm>
          <a:prstGeom prst="rect">
            <a:avLst/>
          </a:prstGeom>
          <a:noFill/>
        </p:spPr>
        <p:txBody>
          <a:bodyPr wrap="none" rtlCol="0">
            <a:spAutoFit/>
          </a:bodyPr>
          <a:lstStyle/>
          <a:p>
            <a:pPr algn="ctr">
              <a:lnSpc>
                <a:spcPts val="2400"/>
              </a:lnSpc>
            </a:pPr>
            <a:r>
              <a:rPr lang="en-US" dirty="0" smtClean="0"/>
              <a:t>Mexican</a:t>
            </a:r>
          </a:p>
          <a:p>
            <a:pPr algn="ctr">
              <a:lnSpc>
                <a:spcPts val="2400"/>
              </a:lnSpc>
            </a:pPr>
            <a:r>
              <a:rPr lang="en-US" dirty="0" smtClean="0"/>
              <a:t>axolotl</a:t>
            </a:r>
            <a:endParaRPr lang="en-US" dirty="0"/>
          </a:p>
        </p:txBody>
      </p:sp>
      <p:sp>
        <p:nvSpPr>
          <p:cNvPr id="20" name="TextBox 19"/>
          <p:cNvSpPr txBox="1"/>
          <p:nvPr/>
        </p:nvSpPr>
        <p:spPr>
          <a:xfrm>
            <a:off x="3287956" y="5896751"/>
            <a:ext cx="1042272" cy="707886"/>
          </a:xfrm>
          <a:prstGeom prst="rect">
            <a:avLst/>
          </a:prstGeom>
          <a:noFill/>
        </p:spPr>
        <p:txBody>
          <a:bodyPr wrap="none" rtlCol="0">
            <a:spAutoFit/>
          </a:bodyPr>
          <a:lstStyle/>
          <a:p>
            <a:pPr algn="ctr">
              <a:lnSpc>
                <a:spcPts val="2400"/>
              </a:lnSpc>
            </a:pPr>
            <a:r>
              <a:rPr lang="en-US" dirty="0" smtClean="0"/>
              <a:t>Alpine</a:t>
            </a:r>
          </a:p>
          <a:p>
            <a:pPr algn="ctr">
              <a:lnSpc>
                <a:spcPts val="2400"/>
              </a:lnSpc>
            </a:pPr>
            <a:r>
              <a:rPr lang="en-US" dirty="0" smtClean="0"/>
              <a:t>newt</a:t>
            </a:r>
            <a:endParaRPr lang="en-US" dirty="0"/>
          </a:p>
        </p:txBody>
      </p:sp>
      <p:sp>
        <p:nvSpPr>
          <p:cNvPr id="21" name="TextBox 20"/>
          <p:cNvSpPr txBox="1"/>
          <p:nvPr/>
        </p:nvSpPr>
        <p:spPr>
          <a:xfrm>
            <a:off x="4438962" y="5896751"/>
            <a:ext cx="1967205" cy="707886"/>
          </a:xfrm>
          <a:prstGeom prst="rect">
            <a:avLst/>
          </a:prstGeom>
          <a:noFill/>
        </p:spPr>
        <p:txBody>
          <a:bodyPr wrap="none" rtlCol="0">
            <a:spAutoFit/>
          </a:bodyPr>
          <a:lstStyle/>
          <a:p>
            <a:pPr algn="ctr">
              <a:lnSpc>
                <a:spcPts val="2400"/>
              </a:lnSpc>
            </a:pPr>
            <a:r>
              <a:rPr lang="en-US" dirty="0" smtClean="0"/>
              <a:t>Sharp-ribbed</a:t>
            </a:r>
          </a:p>
          <a:p>
            <a:pPr algn="ctr">
              <a:lnSpc>
                <a:spcPts val="2400"/>
              </a:lnSpc>
            </a:pPr>
            <a:r>
              <a:rPr lang="en-US" dirty="0" smtClean="0"/>
              <a:t>salamander</a:t>
            </a:r>
            <a:endParaRPr lang="en-US" dirty="0"/>
          </a:p>
        </p:txBody>
      </p:sp>
      <p:sp>
        <p:nvSpPr>
          <p:cNvPr id="22" name="TextBox 21"/>
          <p:cNvSpPr txBox="1"/>
          <p:nvPr/>
        </p:nvSpPr>
        <p:spPr>
          <a:xfrm>
            <a:off x="6180604" y="5896751"/>
            <a:ext cx="1725151" cy="707886"/>
          </a:xfrm>
          <a:prstGeom prst="rect">
            <a:avLst/>
          </a:prstGeom>
          <a:noFill/>
        </p:spPr>
        <p:txBody>
          <a:bodyPr wrap="none" rtlCol="0">
            <a:spAutoFit/>
          </a:bodyPr>
          <a:lstStyle/>
          <a:p>
            <a:pPr algn="ctr">
              <a:lnSpc>
                <a:spcPts val="2400"/>
              </a:lnSpc>
            </a:pPr>
            <a:r>
              <a:rPr lang="en-US" dirty="0"/>
              <a:t>Striped </a:t>
            </a:r>
            <a:endParaRPr lang="en-US" dirty="0" smtClean="0"/>
          </a:p>
          <a:p>
            <a:pPr algn="ctr">
              <a:lnSpc>
                <a:spcPts val="2400"/>
              </a:lnSpc>
            </a:pPr>
            <a:r>
              <a:rPr lang="en-US" dirty="0" smtClean="0"/>
              <a:t>chorus </a:t>
            </a:r>
            <a:r>
              <a:rPr lang="en-US" dirty="0"/>
              <a:t>frog</a:t>
            </a:r>
          </a:p>
        </p:txBody>
      </p:sp>
      <p:sp>
        <p:nvSpPr>
          <p:cNvPr id="23" name="TextBox 22"/>
          <p:cNvSpPr txBox="1"/>
          <p:nvPr/>
        </p:nvSpPr>
        <p:spPr>
          <a:xfrm>
            <a:off x="8083316" y="5896751"/>
            <a:ext cx="852669" cy="400110"/>
          </a:xfrm>
          <a:prstGeom prst="rect">
            <a:avLst/>
          </a:prstGeom>
          <a:noFill/>
        </p:spPr>
        <p:txBody>
          <a:bodyPr wrap="none" rtlCol="0">
            <a:spAutoFit/>
          </a:bodyPr>
          <a:lstStyle/>
          <a:p>
            <a:pPr algn="ctr">
              <a:lnSpc>
                <a:spcPts val="2400"/>
              </a:lnSpc>
            </a:pPr>
            <a:r>
              <a:rPr lang="en-US" dirty="0" smtClean="0"/>
              <a:t>Toad</a:t>
            </a:r>
            <a:endParaRPr lang="en-US" dirty="0"/>
          </a:p>
        </p:txBody>
      </p:sp>
      <p:sp>
        <p:nvSpPr>
          <p:cNvPr id="24" name="TextBox 23"/>
          <p:cNvSpPr txBox="1"/>
          <p:nvPr/>
        </p:nvSpPr>
        <p:spPr>
          <a:xfrm>
            <a:off x="3799268" y="6535856"/>
            <a:ext cx="5344732" cy="307777"/>
          </a:xfrm>
          <a:prstGeom prst="rect">
            <a:avLst/>
          </a:prstGeom>
          <a:noFill/>
        </p:spPr>
        <p:txBody>
          <a:bodyPr wrap="none" rtlCol="0">
            <a:spAutoFit/>
          </a:bodyPr>
          <a:lstStyle/>
          <a:p>
            <a:pPr algn="r"/>
            <a:r>
              <a:rPr lang="en-US" sz="1400" b="1" dirty="0"/>
              <a:t>Michael K. </a:t>
            </a:r>
            <a:r>
              <a:rPr lang="en-US" sz="1400" b="1" dirty="0" smtClean="0"/>
              <a:t>Richardson, et </a:t>
            </a:r>
            <a:r>
              <a:rPr lang="en-US" sz="1400" b="1" dirty="0"/>
              <a:t>al. </a:t>
            </a:r>
            <a:r>
              <a:rPr lang="en-US" sz="1400" i="1" dirty="0" smtClean="0"/>
              <a:t>Anat </a:t>
            </a:r>
            <a:r>
              <a:rPr lang="en-US" sz="1400" i="1" dirty="0"/>
              <a:t>Embryol</a:t>
            </a:r>
            <a:r>
              <a:rPr lang="en-US" sz="1400" dirty="0"/>
              <a:t> (1997) </a:t>
            </a:r>
            <a:r>
              <a:rPr lang="en-US" sz="1400" dirty="0" smtClean="0"/>
              <a:t>196:91–106.</a:t>
            </a:r>
            <a:endParaRPr lang="en-US" sz="1400" dirty="0"/>
          </a:p>
        </p:txBody>
      </p:sp>
    </p:spTree>
    <p:extLst>
      <p:ext uri="{BB962C8B-B14F-4D97-AF65-F5344CB8AC3E}">
        <p14:creationId xmlns:p14="http://schemas.microsoft.com/office/powerpoint/2010/main" val="3824927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750"/>
                                        <p:tgtEl>
                                          <p:spTgt spid="16"/>
                                        </p:tgtEl>
                                      </p:cBhvr>
                                    </p:animEffect>
                                  </p:childTnLst>
                                </p:cTn>
                              </p:par>
                              <p:par>
                                <p:cTn id="16" presetID="10" presetClass="entr" presetSubtype="0" fill="hold" nodeType="withEffect">
                                  <p:stCondLst>
                                    <p:cond delay="25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750"/>
                                        <p:tgtEl>
                                          <p:spTgt spid="9"/>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750"/>
                                        <p:tgtEl>
                                          <p:spTgt spid="14"/>
                                        </p:tgtEl>
                                      </p:cBhvr>
                                    </p:animEffect>
                                  </p:childTnLst>
                                </p:cTn>
                              </p:par>
                              <p:par>
                                <p:cTn id="22" presetID="10" presetClass="entr" presetSubtype="0"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750"/>
                                        <p:tgtEl>
                                          <p:spTgt spid="7"/>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750"/>
                                        <p:tgtEl>
                                          <p:spTgt spid="15"/>
                                        </p:tgtEl>
                                      </p:cBhvr>
                                    </p:animEffect>
                                  </p:childTnLst>
                                </p:cTn>
                              </p:par>
                              <p:par>
                                <p:cTn id="28" presetID="10" presetClass="entr" presetSubtype="0" fill="hold" nodeType="withEffect">
                                  <p:stCondLst>
                                    <p:cond delay="7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750"/>
                                        <p:tgtEl>
                                          <p:spTgt spid="8"/>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750"/>
                                        <p:tgtEl>
                                          <p:spTgt spid="19"/>
                                        </p:tgtEl>
                                      </p:cBhvr>
                                    </p:animEffect>
                                  </p:childTnLst>
                                </p:cTn>
                              </p:par>
                              <p:par>
                                <p:cTn id="34" presetID="10" presetClass="entr" presetSubtype="0" fill="hold"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750"/>
                                        <p:tgtEl>
                                          <p:spTgt spid="4"/>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750"/>
                                        <p:tgtEl>
                                          <p:spTgt spid="17"/>
                                        </p:tgtEl>
                                      </p:cBhvr>
                                    </p:animEffect>
                                  </p:childTnLst>
                                </p:cTn>
                              </p:par>
                              <p:par>
                                <p:cTn id="40" presetID="10" presetClass="entr" presetSubtype="0" fill="hold" nodeType="withEffect">
                                  <p:stCondLst>
                                    <p:cond delay="125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750"/>
                                        <p:tgtEl>
                                          <p:spTgt spid="6"/>
                                        </p:tgtEl>
                                      </p:cBhvr>
                                    </p:animEffect>
                                  </p:childTnLst>
                                </p:cTn>
                              </p:par>
                              <p:par>
                                <p:cTn id="43" presetID="10" presetClass="entr" presetSubtype="0" fill="hold" grpId="0" nodeType="withEffect">
                                  <p:stCondLst>
                                    <p:cond delay="1250"/>
                                  </p:stCondLst>
                                  <p:childTnLst>
                                    <p:set>
                                      <p:cBhvr>
                                        <p:cTn id="44" dur="1" fill="hold">
                                          <p:stCondLst>
                                            <p:cond delay="0"/>
                                          </p:stCondLst>
                                        </p:cTn>
                                        <p:tgtEl>
                                          <p:spTgt spid="18"/>
                                        </p:tgtEl>
                                        <p:attrNameLst>
                                          <p:attrName>style.visibility</p:attrName>
                                        </p:attrNameLst>
                                      </p:cBhvr>
                                      <p:to>
                                        <p:strVal val="visible"/>
                                      </p:to>
                                    </p:set>
                                    <p:animEffect transition="in" filter="fade">
                                      <p:cBhvr>
                                        <p:cTn id="45" dur="750"/>
                                        <p:tgtEl>
                                          <p:spTgt spid="18"/>
                                        </p:tgtEl>
                                      </p:cBhvr>
                                    </p:animEffect>
                                  </p:childTnLst>
                                </p:cTn>
                              </p:par>
                              <p:par>
                                <p:cTn id="46" presetID="10" presetClass="entr" presetSubtype="0" fill="hold" nodeType="withEffect">
                                  <p:stCondLst>
                                    <p:cond delay="1500"/>
                                  </p:stCondLst>
                                  <p:childTnLst>
                                    <p:set>
                                      <p:cBhvr>
                                        <p:cTn id="47" dur="1" fill="hold">
                                          <p:stCondLst>
                                            <p:cond delay="0"/>
                                          </p:stCondLst>
                                        </p:cTn>
                                        <p:tgtEl>
                                          <p:spTgt spid="3"/>
                                        </p:tgtEl>
                                        <p:attrNameLst>
                                          <p:attrName>style.visibility</p:attrName>
                                        </p:attrNameLst>
                                      </p:cBhvr>
                                      <p:to>
                                        <p:strVal val="visible"/>
                                      </p:to>
                                    </p:set>
                                    <p:animEffect transition="in" filter="fade">
                                      <p:cBhvr>
                                        <p:cTn id="48" dur="750"/>
                                        <p:tgtEl>
                                          <p:spTgt spid="3"/>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750"/>
                                        <p:tgtEl>
                                          <p:spTgt spid="20"/>
                                        </p:tgtEl>
                                      </p:cBhvr>
                                    </p:animEffect>
                                  </p:childTnLst>
                                </p:cTn>
                              </p:par>
                              <p:par>
                                <p:cTn id="52" presetID="10" presetClass="entr" presetSubtype="0" fill="hold" nodeType="withEffect">
                                  <p:stCondLst>
                                    <p:cond delay="175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750"/>
                                        <p:tgtEl>
                                          <p:spTgt spid="11"/>
                                        </p:tgtEl>
                                      </p:cBhvr>
                                    </p:animEffect>
                                  </p:childTnLst>
                                </p:cTn>
                              </p:par>
                              <p:par>
                                <p:cTn id="55" presetID="10" presetClass="entr" presetSubtype="0" fill="hold" grpId="0" nodeType="withEffect">
                                  <p:stCondLst>
                                    <p:cond delay="175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750"/>
                                        <p:tgtEl>
                                          <p:spTgt spid="21"/>
                                        </p:tgtEl>
                                      </p:cBhvr>
                                    </p:animEffect>
                                  </p:childTnLst>
                                </p:cTn>
                              </p:par>
                              <p:par>
                                <p:cTn id="58" presetID="10" presetClass="entr" presetSubtype="0" fill="hold" nodeType="withEffect">
                                  <p:stCondLst>
                                    <p:cond delay="200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750"/>
                                        <p:tgtEl>
                                          <p:spTgt spid="12"/>
                                        </p:tgtEl>
                                      </p:cBhvr>
                                    </p:animEffect>
                                  </p:childTnLst>
                                </p:cTn>
                              </p:par>
                              <p:par>
                                <p:cTn id="61" presetID="10" presetClass="entr" presetSubtype="0" fill="hold" grpId="0" nodeType="withEffect">
                                  <p:stCondLst>
                                    <p:cond delay="200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750"/>
                                        <p:tgtEl>
                                          <p:spTgt spid="22"/>
                                        </p:tgtEl>
                                      </p:cBhvr>
                                    </p:animEffect>
                                  </p:childTnLst>
                                </p:cTn>
                              </p:par>
                              <p:par>
                                <p:cTn id="64" presetID="10" presetClass="entr" presetSubtype="0" fill="hold" nodeType="withEffect">
                                  <p:stCondLst>
                                    <p:cond delay="225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750"/>
                                        <p:tgtEl>
                                          <p:spTgt spid="13"/>
                                        </p:tgtEl>
                                      </p:cBhvr>
                                    </p:animEffect>
                                  </p:childTnLst>
                                </p:cTn>
                              </p:par>
                              <p:par>
                                <p:cTn id="67" presetID="10" presetClass="entr" presetSubtype="0" fill="hold" grpId="0" nodeType="withEffect">
                                  <p:stCondLst>
                                    <p:cond delay="2250"/>
                                  </p:stCondLst>
                                  <p:childTnLst>
                                    <p:set>
                                      <p:cBhvr>
                                        <p:cTn id="68" dur="1" fill="hold">
                                          <p:stCondLst>
                                            <p:cond delay="0"/>
                                          </p:stCondLst>
                                        </p:cTn>
                                        <p:tgtEl>
                                          <p:spTgt spid="23"/>
                                        </p:tgtEl>
                                        <p:attrNameLst>
                                          <p:attrName>style.visibility</p:attrName>
                                        </p:attrNameLst>
                                      </p:cBhvr>
                                      <p:to>
                                        <p:strVal val="visible"/>
                                      </p:to>
                                    </p:set>
                                    <p:animEffect transition="in" filter="fade">
                                      <p:cBhvr>
                                        <p:cTn id="6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19" grpId="0"/>
      <p:bldP spid="20" grpId="0"/>
      <p:bldP spid="21" grpId="0"/>
      <p:bldP spid="22" grpId="0"/>
      <p:bldP spid="23" grpId="0"/>
      <p:bldP spid="2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854" y="787400"/>
            <a:ext cx="2463800" cy="52832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7308" y="3771900"/>
            <a:ext cx="1473200" cy="2298700"/>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7285" y="4254500"/>
            <a:ext cx="1130300" cy="1816100"/>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41431" y="3187700"/>
            <a:ext cx="1689100" cy="2882900"/>
          </a:xfrm>
          <a:prstGeom prst="rect">
            <a:avLst/>
          </a:prstGeom>
        </p:spPr>
      </p:pic>
      <p:pic>
        <p:nvPicPr>
          <p:cNvPr id="27" name="Picture 26"/>
          <p:cNvPicPr>
            <a:picLocks noChangeAspect="1"/>
          </p:cNvPicPr>
          <p:nvPr/>
        </p:nvPicPr>
        <p:blipFill rotWithShape="1">
          <a:blip r:embed="rId7">
            <a:extLst>
              <a:ext uri="{28A0092B-C50C-407E-A947-70E740481C1C}">
                <a14:useLocalDpi xmlns:a14="http://schemas.microsoft.com/office/drawing/2010/main" val="0"/>
              </a:ext>
            </a:extLst>
          </a:blip>
          <a:srcRect l="1" r="4978"/>
          <a:stretch/>
        </p:blipFill>
        <p:spPr>
          <a:xfrm>
            <a:off x="7754361" y="4292600"/>
            <a:ext cx="1170564" cy="1778000"/>
          </a:xfrm>
          <a:prstGeom prst="rect">
            <a:avLst/>
          </a:prstGeom>
        </p:spPr>
      </p:pic>
      <p:sp>
        <p:nvSpPr>
          <p:cNvPr id="2" name="Title 1"/>
          <p:cNvSpPr>
            <a:spLocks noGrp="1"/>
          </p:cNvSpPr>
          <p:nvPr>
            <p:ph type="title"/>
          </p:nvPr>
        </p:nvSpPr>
        <p:spPr/>
        <p:txBody>
          <a:bodyPr>
            <a:normAutofit/>
          </a:bodyPr>
          <a:lstStyle/>
          <a:p>
            <a:r>
              <a:rPr lang="en-US" dirty="0" smtClean="0"/>
              <a:t>Comparison of Reptile Embryos</a:t>
            </a:r>
            <a:endParaRPr lang="en-US" dirty="0"/>
          </a:p>
        </p:txBody>
      </p:sp>
      <p:sp>
        <p:nvSpPr>
          <p:cNvPr id="17" name="TextBox 16"/>
          <p:cNvSpPr txBox="1"/>
          <p:nvPr/>
        </p:nvSpPr>
        <p:spPr>
          <a:xfrm>
            <a:off x="907868" y="5903207"/>
            <a:ext cx="1298752" cy="400110"/>
          </a:xfrm>
          <a:prstGeom prst="rect">
            <a:avLst/>
          </a:prstGeom>
          <a:noFill/>
        </p:spPr>
        <p:txBody>
          <a:bodyPr wrap="none" rtlCol="0">
            <a:spAutoFit/>
          </a:bodyPr>
          <a:lstStyle/>
          <a:p>
            <a:pPr algn="ctr">
              <a:lnSpc>
                <a:spcPts val="2400"/>
              </a:lnSpc>
            </a:pPr>
            <a:r>
              <a:rPr lang="en-US" dirty="0"/>
              <a:t>Alligator</a:t>
            </a:r>
          </a:p>
        </p:txBody>
      </p:sp>
      <p:sp>
        <p:nvSpPr>
          <p:cNvPr id="20" name="TextBox 19"/>
          <p:cNvSpPr txBox="1"/>
          <p:nvPr/>
        </p:nvSpPr>
        <p:spPr>
          <a:xfrm>
            <a:off x="2607020" y="5953880"/>
            <a:ext cx="2000869" cy="707886"/>
          </a:xfrm>
          <a:prstGeom prst="rect">
            <a:avLst/>
          </a:prstGeom>
          <a:noFill/>
        </p:spPr>
        <p:txBody>
          <a:bodyPr wrap="none" rtlCol="0">
            <a:spAutoFit/>
          </a:bodyPr>
          <a:lstStyle/>
          <a:p>
            <a:pPr algn="ctr">
              <a:lnSpc>
                <a:spcPts val="2400"/>
              </a:lnSpc>
            </a:pPr>
            <a:r>
              <a:rPr lang="en-US" dirty="0"/>
              <a:t>European </a:t>
            </a:r>
            <a:endParaRPr lang="en-US" dirty="0" smtClean="0"/>
          </a:p>
          <a:p>
            <a:pPr algn="ctr">
              <a:lnSpc>
                <a:spcPts val="2400"/>
              </a:lnSpc>
            </a:pPr>
            <a:r>
              <a:rPr lang="en-US" dirty="0" smtClean="0"/>
              <a:t>pond </a:t>
            </a:r>
            <a:r>
              <a:rPr lang="en-US" dirty="0"/>
              <a:t>terrapin</a:t>
            </a:r>
          </a:p>
        </p:txBody>
      </p:sp>
      <p:sp>
        <p:nvSpPr>
          <p:cNvPr id="21" name="TextBox 20"/>
          <p:cNvSpPr txBox="1"/>
          <p:nvPr/>
        </p:nvSpPr>
        <p:spPr>
          <a:xfrm>
            <a:off x="4850934" y="5953880"/>
            <a:ext cx="1143262" cy="707886"/>
          </a:xfrm>
          <a:prstGeom prst="rect">
            <a:avLst/>
          </a:prstGeom>
          <a:noFill/>
        </p:spPr>
        <p:txBody>
          <a:bodyPr wrap="none" rtlCol="0">
            <a:spAutoFit/>
          </a:bodyPr>
          <a:lstStyle/>
          <a:p>
            <a:pPr algn="ctr">
              <a:lnSpc>
                <a:spcPts val="2400"/>
              </a:lnSpc>
            </a:pPr>
            <a:r>
              <a:rPr lang="en-US" dirty="0" smtClean="0"/>
              <a:t>African</a:t>
            </a:r>
          </a:p>
          <a:p>
            <a:pPr algn="ctr">
              <a:lnSpc>
                <a:spcPts val="2400"/>
              </a:lnSpc>
            </a:pPr>
            <a:r>
              <a:rPr lang="en-US" dirty="0" smtClean="0"/>
              <a:t>skink</a:t>
            </a:r>
            <a:endParaRPr lang="en-US" dirty="0"/>
          </a:p>
        </p:txBody>
      </p:sp>
      <p:sp>
        <p:nvSpPr>
          <p:cNvPr id="22" name="TextBox 21"/>
          <p:cNvSpPr txBox="1"/>
          <p:nvPr/>
        </p:nvSpPr>
        <p:spPr>
          <a:xfrm>
            <a:off x="6295467" y="5953880"/>
            <a:ext cx="1555234" cy="707886"/>
          </a:xfrm>
          <a:prstGeom prst="rect">
            <a:avLst/>
          </a:prstGeom>
          <a:noFill/>
        </p:spPr>
        <p:txBody>
          <a:bodyPr wrap="none" rtlCol="0">
            <a:spAutoFit/>
          </a:bodyPr>
          <a:lstStyle/>
          <a:p>
            <a:pPr algn="ctr">
              <a:lnSpc>
                <a:spcPts val="2400"/>
              </a:lnSpc>
            </a:pPr>
            <a:r>
              <a:rPr lang="en-US" dirty="0" smtClean="0"/>
              <a:t>Australian</a:t>
            </a:r>
          </a:p>
          <a:p>
            <a:pPr algn="ctr">
              <a:lnSpc>
                <a:spcPts val="2400"/>
              </a:lnSpc>
            </a:pPr>
            <a:r>
              <a:rPr lang="en-US" dirty="0" smtClean="0"/>
              <a:t>skink</a:t>
            </a:r>
            <a:endParaRPr lang="en-US" dirty="0"/>
          </a:p>
        </p:txBody>
      </p:sp>
      <p:sp>
        <p:nvSpPr>
          <p:cNvPr id="23" name="TextBox 22"/>
          <p:cNvSpPr txBox="1"/>
          <p:nvPr/>
        </p:nvSpPr>
        <p:spPr>
          <a:xfrm>
            <a:off x="7882360" y="5953880"/>
            <a:ext cx="1040670" cy="707886"/>
          </a:xfrm>
          <a:prstGeom prst="rect">
            <a:avLst/>
          </a:prstGeom>
          <a:noFill/>
        </p:spPr>
        <p:txBody>
          <a:bodyPr wrap="none" rtlCol="0">
            <a:spAutoFit/>
          </a:bodyPr>
          <a:lstStyle/>
          <a:p>
            <a:pPr algn="ctr">
              <a:lnSpc>
                <a:spcPts val="2400"/>
              </a:lnSpc>
            </a:pPr>
            <a:r>
              <a:rPr lang="en-US" dirty="0" smtClean="0"/>
              <a:t>Green</a:t>
            </a:r>
          </a:p>
          <a:p>
            <a:pPr algn="ctr">
              <a:lnSpc>
                <a:spcPts val="2400"/>
              </a:lnSpc>
            </a:pPr>
            <a:r>
              <a:rPr lang="en-US" dirty="0" smtClean="0"/>
              <a:t>lizard</a:t>
            </a:r>
            <a:endParaRPr lang="en-US" dirty="0"/>
          </a:p>
        </p:txBody>
      </p:sp>
      <p:sp>
        <p:nvSpPr>
          <p:cNvPr id="13" name="TextBox 12"/>
          <p:cNvSpPr txBox="1"/>
          <p:nvPr/>
        </p:nvSpPr>
        <p:spPr>
          <a:xfrm>
            <a:off x="3799268" y="6546609"/>
            <a:ext cx="5344732" cy="307777"/>
          </a:xfrm>
          <a:prstGeom prst="rect">
            <a:avLst/>
          </a:prstGeom>
          <a:noFill/>
        </p:spPr>
        <p:txBody>
          <a:bodyPr wrap="none" rtlCol="0">
            <a:spAutoFit/>
          </a:bodyPr>
          <a:lstStyle/>
          <a:p>
            <a:pPr algn="r"/>
            <a:r>
              <a:rPr lang="en-US" sz="1400" b="1" dirty="0"/>
              <a:t>Michael K. </a:t>
            </a:r>
            <a:r>
              <a:rPr lang="en-US" sz="1400" b="1" dirty="0" smtClean="0"/>
              <a:t>Richardson, et </a:t>
            </a:r>
            <a:r>
              <a:rPr lang="en-US" sz="1400" b="1" dirty="0"/>
              <a:t>al. </a:t>
            </a:r>
            <a:r>
              <a:rPr lang="en-US" sz="1400" i="1" dirty="0" smtClean="0"/>
              <a:t>Anat </a:t>
            </a:r>
            <a:r>
              <a:rPr lang="en-US" sz="1400" i="1" dirty="0"/>
              <a:t>Embryol</a:t>
            </a:r>
            <a:r>
              <a:rPr lang="en-US" sz="1400" dirty="0"/>
              <a:t> (1997) </a:t>
            </a:r>
            <a:r>
              <a:rPr lang="en-US" sz="1400" dirty="0" smtClean="0"/>
              <a:t>196:91–106.</a:t>
            </a:r>
            <a:endParaRPr lang="en-US" sz="1400" dirty="0"/>
          </a:p>
        </p:txBody>
      </p:sp>
    </p:spTree>
    <p:extLst>
      <p:ext uri="{BB962C8B-B14F-4D97-AF65-F5344CB8AC3E}">
        <p14:creationId xmlns:p14="http://schemas.microsoft.com/office/powerpoint/2010/main" val="1286714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75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childTnLst>
                                </p:cTn>
                              </p:par>
                              <p:par>
                                <p:cTn id="16" presetID="10" presetClass="entr" presetSubtype="0" fill="hold" nodeType="withEffect">
                                  <p:stCondLst>
                                    <p:cond delay="25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750"/>
                                        <p:tgtEl>
                                          <p:spTgt spid="26"/>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750"/>
                                        <p:tgtEl>
                                          <p:spTgt spid="20"/>
                                        </p:tgtEl>
                                      </p:cBhvr>
                                    </p:animEffect>
                                  </p:childTnLst>
                                </p:cTn>
                              </p:par>
                              <p:par>
                                <p:cTn id="22" presetID="10" presetClass="entr" presetSubtype="0" fill="hold" nodeType="withEffect">
                                  <p:stCondLst>
                                    <p:cond delay="50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750"/>
                                        <p:tgtEl>
                                          <p:spTgt spid="10"/>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750"/>
                                        <p:tgtEl>
                                          <p:spTgt spid="21"/>
                                        </p:tgtEl>
                                      </p:cBhvr>
                                    </p:animEffect>
                                  </p:childTnLst>
                                </p:cTn>
                              </p:par>
                              <p:par>
                                <p:cTn id="28" presetID="10" presetClass="entr" presetSubtype="0" fill="hold" nodeType="withEffect">
                                  <p:stCondLst>
                                    <p:cond delay="75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750"/>
                                        <p:tgtEl>
                                          <p:spTgt spid="25"/>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750"/>
                                        <p:tgtEl>
                                          <p:spTgt spid="22"/>
                                        </p:tgtEl>
                                      </p:cBhvr>
                                    </p:animEffect>
                                  </p:childTnLst>
                                </p:cTn>
                              </p:par>
                              <p:par>
                                <p:cTn id="34" presetID="10" presetClass="entr" presetSubtype="0" fill="hold" nodeType="withEffect">
                                  <p:stCondLst>
                                    <p:cond delay="1000"/>
                                  </p:stCondLst>
                                  <p:childTnLst>
                                    <p:set>
                                      <p:cBhvr>
                                        <p:cTn id="35" dur="1" fill="hold">
                                          <p:stCondLst>
                                            <p:cond delay="0"/>
                                          </p:stCondLst>
                                        </p:cTn>
                                        <p:tgtEl>
                                          <p:spTgt spid="27"/>
                                        </p:tgtEl>
                                        <p:attrNameLst>
                                          <p:attrName>style.visibility</p:attrName>
                                        </p:attrNameLst>
                                      </p:cBhvr>
                                      <p:to>
                                        <p:strVal val="visible"/>
                                      </p:to>
                                    </p:set>
                                    <p:animEffect transition="in" filter="fade">
                                      <p:cBhvr>
                                        <p:cTn id="36" dur="750"/>
                                        <p:tgtEl>
                                          <p:spTgt spid="27"/>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Comparison of Bird Embryos</a:t>
            </a:r>
            <a:endParaRPr lang="en-US" dirty="0"/>
          </a:p>
        </p:txBody>
      </p:sp>
      <p:sp>
        <p:nvSpPr>
          <p:cNvPr id="17" name="TextBox 16"/>
          <p:cNvSpPr txBox="1"/>
          <p:nvPr/>
        </p:nvSpPr>
        <p:spPr>
          <a:xfrm>
            <a:off x="642624" y="5332936"/>
            <a:ext cx="886781" cy="461665"/>
          </a:xfrm>
          <a:prstGeom prst="rect">
            <a:avLst/>
          </a:prstGeom>
          <a:noFill/>
        </p:spPr>
        <p:txBody>
          <a:bodyPr wrap="none" rtlCol="0">
            <a:spAutoFit/>
          </a:bodyPr>
          <a:lstStyle/>
          <a:p>
            <a:pPr algn="ctr"/>
            <a:r>
              <a:rPr lang="en-US" dirty="0" smtClean="0"/>
              <a:t>Duck</a:t>
            </a:r>
            <a:endParaRPr lang="en-US" dirty="0"/>
          </a:p>
        </p:txBody>
      </p:sp>
      <p:sp>
        <p:nvSpPr>
          <p:cNvPr id="20" name="TextBox 19"/>
          <p:cNvSpPr txBox="1"/>
          <p:nvPr/>
        </p:nvSpPr>
        <p:spPr>
          <a:xfrm>
            <a:off x="2447659" y="5332936"/>
            <a:ext cx="1332416" cy="461665"/>
          </a:xfrm>
          <a:prstGeom prst="rect">
            <a:avLst/>
          </a:prstGeom>
          <a:noFill/>
        </p:spPr>
        <p:txBody>
          <a:bodyPr wrap="none" rtlCol="0">
            <a:spAutoFit/>
          </a:bodyPr>
          <a:lstStyle/>
          <a:p>
            <a:pPr algn="ctr"/>
            <a:r>
              <a:rPr lang="en-US" dirty="0" smtClean="0"/>
              <a:t>Sparrow</a:t>
            </a:r>
            <a:endParaRPr lang="en-US" dirty="0"/>
          </a:p>
        </p:txBody>
      </p:sp>
      <p:sp>
        <p:nvSpPr>
          <p:cNvPr id="21" name="TextBox 20"/>
          <p:cNvSpPr txBox="1"/>
          <p:nvPr/>
        </p:nvSpPr>
        <p:spPr>
          <a:xfrm>
            <a:off x="4292906" y="5348132"/>
            <a:ext cx="1401346" cy="461665"/>
          </a:xfrm>
          <a:prstGeom prst="rect">
            <a:avLst/>
          </a:prstGeom>
          <a:noFill/>
        </p:spPr>
        <p:txBody>
          <a:bodyPr wrap="none" rtlCol="0">
            <a:spAutoFit/>
          </a:bodyPr>
          <a:lstStyle/>
          <a:p>
            <a:pPr algn="ctr"/>
            <a:r>
              <a:rPr lang="en-US" dirty="0" smtClean="0"/>
              <a:t>Moorhen</a:t>
            </a:r>
            <a:endParaRPr lang="en-US" dirty="0"/>
          </a:p>
        </p:txBody>
      </p:sp>
      <p:sp>
        <p:nvSpPr>
          <p:cNvPr id="22" name="TextBox 21"/>
          <p:cNvSpPr txBox="1"/>
          <p:nvPr/>
        </p:nvSpPr>
        <p:spPr>
          <a:xfrm>
            <a:off x="6406210" y="5348132"/>
            <a:ext cx="904415" cy="461665"/>
          </a:xfrm>
          <a:prstGeom prst="rect">
            <a:avLst/>
          </a:prstGeom>
          <a:noFill/>
        </p:spPr>
        <p:txBody>
          <a:bodyPr wrap="none" rtlCol="0">
            <a:spAutoFit/>
          </a:bodyPr>
          <a:lstStyle/>
          <a:p>
            <a:pPr algn="ctr"/>
            <a:r>
              <a:rPr lang="en-US" dirty="0" smtClean="0"/>
              <a:t>Quail</a:t>
            </a:r>
            <a:endParaRPr lang="en-US" dirty="0"/>
          </a:p>
        </p:txBody>
      </p:sp>
      <p:sp>
        <p:nvSpPr>
          <p:cNvPr id="23" name="TextBox 22"/>
          <p:cNvSpPr txBox="1"/>
          <p:nvPr/>
        </p:nvSpPr>
        <p:spPr>
          <a:xfrm>
            <a:off x="7809589" y="5348132"/>
            <a:ext cx="1298753" cy="461665"/>
          </a:xfrm>
          <a:prstGeom prst="rect">
            <a:avLst/>
          </a:prstGeom>
          <a:noFill/>
        </p:spPr>
        <p:txBody>
          <a:bodyPr wrap="none" rtlCol="0">
            <a:spAutoFit/>
          </a:bodyPr>
          <a:lstStyle/>
          <a:p>
            <a:pPr algn="ctr"/>
            <a:r>
              <a:rPr lang="en-US" dirty="0" smtClean="0"/>
              <a:t>Chicken</a:t>
            </a:r>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768"/>
          <a:stretch/>
        </p:blipFill>
        <p:spPr>
          <a:xfrm>
            <a:off x="2198419" y="2871848"/>
            <a:ext cx="1815316" cy="2303402"/>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0208" y="3502437"/>
            <a:ext cx="1383793" cy="167281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77729"/>
            <a:ext cx="2172030" cy="269752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72784" y="3090802"/>
            <a:ext cx="1777912" cy="2084448"/>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77085" y="3029494"/>
            <a:ext cx="1856735" cy="2145756"/>
          </a:xfrm>
          <a:prstGeom prst="rect">
            <a:avLst/>
          </a:prstGeom>
        </p:spPr>
      </p:pic>
      <p:sp>
        <p:nvSpPr>
          <p:cNvPr id="14" name="TextBox 13"/>
          <p:cNvSpPr txBox="1"/>
          <p:nvPr/>
        </p:nvSpPr>
        <p:spPr>
          <a:xfrm>
            <a:off x="3799268" y="6555520"/>
            <a:ext cx="5344732" cy="307777"/>
          </a:xfrm>
          <a:prstGeom prst="rect">
            <a:avLst/>
          </a:prstGeom>
          <a:noFill/>
        </p:spPr>
        <p:txBody>
          <a:bodyPr wrap="none" rtlCol="0">
            <a:spAutoFit/>
          </a:bodyPr>
          <a:lstStyle/>
          <a:p>
            <a:pPr algn="r"/>
            <a:r>
              <a:rPr lang="en-US" sz="1400" b="1" dirty="0"/>
              <a:t>Michael K. </a:t>
            </a:r>
            <a:r>
              <a:rPr lang="en-US" sz="1400" b="1" dirty="0" smtClean="0"/>
              <a:t>Richardson, et </a:t>
            </a:r>
            <a:r>
              <a:rPr lang="en-US" sz="1400" b="1" dirty="0"/>
              <a:t>al. </a:t>
            </a:r>
            <a:r>
              <a:rPr lang="en-US" sz="1400" i="1" dirty="0" smtClean="0"/>
              <a:t>Anat </a:t>
            </a:r>
            <a:r>
              <a:rPr lang="en-US" sz="1400" i="1" dirty="0"/>
              <a:t>Embryol</a:t>
            </a:r>
            <a:r>
              <a:rPr lang="en-US" sz="1400" dirty="0"/>
              <a:t> (1997) </a:t>
            </a:r>
            <a:r>
              <a:rPr lang="en-US" sz="1400" dirty="0" smtClean="0"/>
              <a:t>196:91–106.</a:t>
            </a:r>
            <a:endParaRPr lang="en-US" sz="1400" dirty="0"/>
          </a:p>
        </p:txBody>
      </p:sp>
    </p:spTree>
    <p:extLst>
      <p:ext uri="{BB962C8B-B14F-4D97-AF65-F5344CB8AC3E}">
        <p14:creationId xmlns:p14="http://schemas.microsoft.com/office/powerpoint/2010/main" val="65197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75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childTnLst>
                                </p:cTn>
                              </p:par>
                              <p:par>
                                <p:cTn id="16" presetID="10" presetClass="entr" presetSubtype="0" fill="hold" nodeType="withEffect">
                                  <p:stCondLst>
                                    <p:cond delay="25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750"/>
                                        <p:tgtEl>
                                          <p:spTgt spid="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750"/>
                                        <p:tgtEl>
                                          <p:spTgt spid="20"/>
                                        </p:tgtEl>
                                      </p:cBhvr>
                                    </p:animEffect>
                                  </p:childTnLst>
                                </p:cTn>
                              </p:par>
                              <p:par>
                                <p:cTn id="22" presetID="10" presetClass="entr" presetSubtype="0" fill="hold" nodeType="withEffect">
                                  <p:stCondLst>
                                    <p:cond delay="50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750"/>
                                        <p:tgtEl>
                                          <p:spTgt spid="6"/>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750"/>
                                        <p:tgtEl>
                                          <p:spTgt spid="21"/>
                                        </p:tgtEl>
                                      </p:cBhvr>
                                    </p:animEffect>
                                  </p:childTnLst>
                                </p:cTn>
                              </p:par>
                              <p:par>
                                <p:cTn id="28" presetID="10" presetClass="entr" presetSubtype="0" fill="hold" nodeType="withEffect">
                                  <p:stCondLst>
                                    <p:cond delay="75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750"/>
                                        <p:tgtEl>
                                          <p:spTgt spid="7"/>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750"/>
                                        <p:tgtEl>
                                          <p:spTgt spid="22"/>
                                        </p:tgtEl>
                                      </p:cBhvr>
                                    </p:animEffect>
                                  </p:childTnLst>
                                </p:cTn>
                              </p:par>
                              <p:par>
                                <p:cTn id="34" presetID="10" presetClass="entr" presetSubtype="0" fill="hold" nodeType="withEffect">
                                  <p:stCondLst>
                                    <p:cond delay="100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750"/>
                                        <p:tgtEl>
                                          <p:spTgt spid="4"/>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23"/>
                                        </p:tgtEl>
                                        <p:attrNameLst>
                                          <p:attrName>style.visibility</p:attrName>
                                        </p:attrNameLst>
                                      </p:cBhvr>
                                      <p:to>
                                        <p:strVal val="visible"/>
                                      </p:to>
                                    </p:set>
                                    <p:animEffect transition="in" filter="fade">
                                      <p:cBhvr>
                                        <p:cTn id="3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P spid="1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9773" y="4489211"/>
            <a:ext cx="1751993" cy="1827231"/>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 y="839249"/>
            <a:ext cx="2192679" cy="2762345"/>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58585" y="4704178"/>
            <a:ext cx="1074842" cy="1612264"/>
          </a:xfrm>
          <a:prstGeom prst="rect">
            <a:avLst/>
          </a:prstGeom>
        </p:spPr>
      </p:pic>
      <p:pic>
        <p:nvPicPr>
          <p:cNvPr id="11" name="Picture 10"/>
          <p:cNvPicPr>
            <a:picLocks noChangeAspect="1"/>
          </p:cNvPicPr>
          <p:nvPr/>
        </p:nvPicPr>
        <p:blipFill rotWithShape="1">
          <a:blip r:embed="rId6">
            <a:extLst>
              <a:ext uri="{28A0092B-C50C-407E-A947-70E740481C1C}">
                <a14:useLocalDpi xmlns:a14="http://schemas.microsoft.com/office/drawing/2010/main" val="0"/>
              </a:ext>
            </a:extLst>
          </a:blip>
          <a:srcRect l="1392"/>
          <a:stretch/>
        </p:blipFill>
        <p:spPr>
          <a:xfrm>
            <a:off x="7247824" y="1097211"/>
            <a:ext cx="1801798" cy="2504383"/>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8843" y="3908795"/>
            <a:ext cx="1644509" cy="2407647"/>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0555" y="1097212"/>
            <a:ext cx="1719747" cy="2504382"/>
          </a:xfrm>
          <a:prstGeom prst="rect">
            <a:avLst/>
          </a:prstGeom>
        </p:spPr>
      </p:pic>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0471" y="4113015"/>
            <a:ext cx="1687503" cy="2203427"/>
          </a:xfrm>
          <a:prstGeom prst="rect">
            <a:avLst/>
          </a:prstGeom>
        </p:spPr>
      </p:pic>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89500" y="1226193"/>
            <a:ext cx="1870225" cy="2375401"/>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73270" y="4403223"/>
            <a:ext cx="1547773" cy="1913219"/>
          </a:xfrm>
          <a:prstGeom prst="rect">
            <a:avLst/>
          </a:prstGeom>
        </p:spPr>
      </p:pic>
      <p:sp>
        <p:nvSpPr>
          <p:cNvPr id="2" name="Title 1"/>
          <p:cNvSpPr>
            <a:spLocks noGrp="1"/>
          </p:cNvSpPr>
          <p:nvPr>
            <p:ph type="title"/>
          </p:nvPr>
        </p:nvSpPr>
        <p:spPr/>
        <p:txBody>
          <a:bodyPr>
            <a:normAutofit/>
          </a:bodyPr>
          <a:lstStyle/>
          <a:p>
            <a:r>
              <a:rPr lang="en-US" dirty="0" smtClean="0"/>
              <a:t>Comparison of Mammal Embryos</a:t>
            </a:r>
            <a:endParaRPr lang="en-US" dirty="0"/>
          </a:p>
        </p:txBody>
      </p:sp>
      <p:sp>
        <p:nvSpPr>
          <p:cNvPr id="17" name="TextBox 16"/>
          <p:cNvSpPr txBox="1"/>
          <p:nvPr/>
        </p:nvSpPr>
        <p:spPr>
          <a:xfrm>
            <a:off x="862797" y="3530867"/>
            <a:ext cx="750526" cy="461665"/>
          </a:xfrm>
          <a:prstGeom prst="rect">
            <a:avLst/>
          </a:prstGeom>
          <a:noFill/>
        </p:spPr>
        <p:txBody>
          <a:bodyPr wrap="none" rtlCol="0">
            <a:spAutoFit/>
          </a:bodyPr>
          <a:lstStyle/>
          <a:p>
            <a:pPr algn="ctr"/>
            <a:r>
              <a:rPr lang="en-US" dirty="0" smtClean="0"/>
              <a:t>Dog</a:t>
            </a:r>
            <a:endParaRPr lang="en-US" dirty="0"/>
          </a:p>
        </p:txBody>
      </p:sp>
      <p:sp>
        <p:nvSpPr>
          <p:cNvPr id="20" name="TextBox 19"/>
          <p:cNvSpPr txBox="1"/>
          <p:nvPr/>
        </p:nvSpPr>
        <p:spPr>
          <a:xfrm>
            <a:off x="589485" y="6191313"/>
            <a:ext cx="1297151" cy="461665"/>
          </a:xfrm>
          <a:prstGeom prst="rect">
            <a:avLst/>
          </a:prstGeom>
          <a:noFill/>
        </p:spPr>
        <p:txBody>
          <a:bodyPr wrap="none" rtlCol="0">
            <a:spAutoFit/>
          </a:bodyPr>
          <a:lstStyle/>
          <a:p>
            <a:pPr algn="ctr"/>
            <a:r>
              <a:rPr lang="en-US" dirty="0" smtClean="0"/>
              <a:t>Possum</a:t>
            </a:r>
          </a:p>
        </p:txBody>
      </p:sp>
      <p:sp>
        <p:nvSpPr>
          <p:cNvPr id="21" name="TextBox 20"/>
          <p:cNvSpPr txBox="1"/>
          <p:nvPr/>
        </p:nvSpPr>
        <p:spPr>
          <a:xfrm>
            <a:off x="7461848" y="6191314"/>
            <a:ext cx="1608134" cy="461665"/>
          </a:xfrm>
          <a:prstGeom prst="rect">
            <a:avLst/>
          </a:prstGeom>
          <a:noFill/>
        </p:spPr>
        <p:txBody>
          <a:bodyPr wrap="none" rtlCol="0">
            <a:spAutoFit/>
          </a:bodyPr>
          <a:lstStyle/>
          <a:p>
            <a:pPr algn="ctr"/>
            <a:r>
              <a:rPr lang="en-US" dirty="0" smtClean="0"/>
              <a:t>Hedgehog</a:t>
            </a:r>
          </a:p>
        </p:txBody>
      </p:sp>
      <p:sp>
        <p:nvSpPr>
          <p:cNvPr id="22" name="TextBox 21"/>
          <p:cNvSpPr txBox="1"/>
          <p:nvPr/>
        </p:nvSpPr>
        <p:spPr>
          <a:xfrm>
            <a:off x="5272033" y="3530867"/>
            <a:ext cx="1348446" cy="461665"/>
          </a:xfrm>
          <a:prstGeom prst="rect">
            <a:avLst/>
          </a:prstGeom>
          <a:noFill/>
        </p:spPr>
        <p:txBody>
          <a:bodyPr wrap="none" rtlCol="0">
            <a:spAutoFit/>
          </a:bodyPr>
          <a:lstStyle/>
          <a:p>
            <a:pPr algn="ctr"/>
            <a:r>
              <a:rPr lang="en-US" dirty="0" smtClean="0"/>
              <a:t>Anteater</a:t>
            </a:r>
          </a:p>
        </p:txBody>
      </p:sp>
      <p:sp>
        <p:nvSpPr>
          <p:cNvPr id="23" name="TextBox 22"/>
          <p:cNvSpPr txBox="1"/>
          <p:nvPr/>
        </p:nvSpPr>
        <p:spPr>
          <a:xfrm>
            <a:off x="7676651" y="3530867"/>
            <a:ext cx="1178528" cy="461665"/>
          </a:xfrm>
          <a:prstGeom prst="rect">
            <a:avLst/>
          </a:prstGeom>
          <a:noFill/>
        </p:spPr>
        <p:txBody>
          <a:bodyPr wrap="none" rtlCol="0">
            <a:spAutoFit/>
          </a:bodyPr>
          <a:lstStyle/>
          <a:p>
            <a:pPr algn="ctr"/>
            <a:r>
              <a:rPr lang="en-US" dirty="0" smtClean="0"/>
              <a:t>Human</a:t>
            </a:r>
          </a:p>
        </p:txBody>
      </p:sp>
      <p:sp>
        <p:nvSpPr>
          <p:cNvPr id="25" name="TextBox 24"/>
          <p:cNvSpPr txBox="1"/>
          <p:nvPr/>
        </p:nvSpPr>
        <p:spPr>
          <a:xfrm>
            <a:off x="4303559" y="6191313"/>
            <a:ext cx="1075937" cy="461665"/>
          </a:xfrm>
          <a:prstGeom prst="rect">
            <a:avLst/>
          </a:prstGeom>
          <a:noFill/>
        </p:spPr>
        <p:txBody>
          <a:bodyPr wrap="none" rtlCol="0">
            <a:spAutoFit/>
          </a:bodyPr>
          <a:lstStyle/>
          <a:p>
            <a:pPr algn="ctr"/>
            <a:r>
              <a:rPr lang="en-US" dirty="0" smtClean="0"/>
              <a:t>Sheep</a:t>
            </a:r>
          </a:p>
        </p:txBody>
      </p:sp>
      <p:sp>
        <p:nvSpPr>
          <p:cNvPr id="26" name="TextBox 25"/>
          <p:cNvSpPr txBox="1"/>
          <p:nvPr/>
        </p:nvSpPr>
        <p:spPr>
          <a:xfrm>
            <a:off x="3085560" y="3530867"/>
            <a:ext cx="1075937" cy="461665"/>
          </a:xfrm>
          <a:prstGeom prst="rect">
            <a:avLst/>
          </a:prstGeom>
          <a:noFill/>
        </p:spPr>
        <p:txBody>
          <a:bodyPr wrap="none" rtlCol="0">
            <a:spAutoFit/>
          </a:bodyPr>
          <a:lstStyle/>
          <a:p>
            <a:pPr algn="ctr"/>
            <a:r>
              <a:rPr lang="en-US" dirty="0" smtClean="0"/>
              <a:t>Rabbit</a:t>
            </a:r>
          </a:p>
        </p:txBody>
      </p:sp>
      <p:sp>
        <p:nvSpPr>
          <p:cNvPr id="27" name="TextBox 26"/>
          <p:cNvSpPr txBox="1"/>
          <p:nvPr/>
        </p:nvSpPr>
        <p:spPr>
          <a:xfrm>
            <a:off x="2694685" y="6168569"/>
            <a:ext cx="663964" cy="461665"/>
          </a:xfrm>
          <a:prstGeom prst="rect">
            <a:avLst/>
          </a:prstGeom>
          <a:noFill/>
        </p:spPr>
        <p:txBody>
          <a:bodyPr wrap="none" rtlCol="0">
            <a:spAutoFit/>
          </a:bodyPr>
          <a:lstStyle/>
          <a:p>
            <a:pPr algn="ctr"/>
            <a:r>
              <a:rPr lang="en-US" dirty="0" smtClean="0"/>
              <a:t>Rat</a:t>
            </a:r>
          </a:p>
        </p:txBody>
      </p:sp>
      <p:sp>
        <p:nvSpPr>
          <p:cNvPr id="28" name="TextBox 27"/>
          <p:cNvSpPr txBox="1"/>
          <p:nvPr/>
        </p:nvSpPr>
        <p:spPr>
          <a:xfrm>
            <a:off x="6318307" y="6191313"/>
            <a:ext cx="663964" cy="461665"/>
          </a:xfrm>
          <a:prstGeom prst="rect">
            <a:avLst/>
          </a:prstGeom>
          <a:noFill/>
        </p:spPr>
        <p:txBody>
          <a:bodyPr wrap="none" rtlCol="0">
            <a:spAutoFit/>
          </a:bodyPr>
          <a:lstStyle/>
          <a:p>
            <a:pPr algn="ctr"/>
            <a:r>
              <a:rPr lang="en-US" dirty="0" smtClean="0"/>
              <a:t>Cat</a:t>
            </a:r>
          </a:p>
        </p:txBody>
      </p:sp>
      <p:sp>
        <p:nvSpPr>
          <p:cNvPr id="29" name="TextBox 28"/>
          <p:cNvSpPr txBox="1"/>
          <p:nvPr/>
        </p:nvSpPr>
        <p:spPr>
          <a:xfrm>
            <a:off x="3799268" y="6555520"/>
            <a:ext cx="5344732" cy="307777"/>
          </a:xfrm>
          <a:prstGeom prst="rect">
            <a:avLst/>
          </a:prstGeom>
          <a:noFill/>
        </p:spPr>
        <p:txBody>
          <a:bodyPr wrap="none" rtlCol="0">
            <a:spAutoFit/>
          </a:bodyPr>
          <a:lstStyle/>
          <a:p>
            <a:pPr algn="r"/>
            <a:r>
              <a:rPr lang="en-US" sz="1400" b="1" dirty="0"/>
              <a:t>Michael K. </a:t>
            </a:r>
            <a:r>
              <a:rPr lang="en-US" sz="1400" b="1" dirty="0" smtClean="0"/>
              <a:t>Richardson, et </a:t>
            </a:r>
            <a:r>
              <a:rPr lang="en-US" sz="1400" b="1" dirty="0"/>
              <a:t>al. </a:t>
            </a:r>
            <a:r>
              <a:rPr lang="en-US" sz="1400" i="1" dirty="0" smtClean="0"/>
              <a:t>Anat </a:t>
            </a:r>
            <a:r>
              <a:rPr lang="en-US" sz="1400" i="1" dirty="0"/>
              <a:t>Embryol</a:t>
            </a:r>
            <a:r>
              <a:rPr lang="en-US" sz="1400" dirty="0"/>
              <a:t> (1997) </a:t>
            </a:r>
            <a:r>
              <a:rPr lang="en-US" sz="1400" dirty="0" smtClean="0"/>
              <a:t>196:91–106.</a:t>
            </a:r>
            <a:endParaRPr lang="en-US" sz="1400" dirty="0"/>
          </a:p>
        </p:txBody>
      </p:sp>
    </p:spTree>
    <p:extLst>
      <p:ext uri="{BB962C8B-B14F-4D97-AF65-F5344CB8AC3E}">
        <p14:creationId xmlns:p14="http://schemas.microsoft.com/office/powerpoint/2010/main" val="177642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75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750"/>
                                        <p:tgtEl>
                                          <p:spTgt spid="17"/>
                                        </p:tgtEl>
                                      </p:cBhvr>
                                    </p:animEffect>
                                  </p:childTnLst>
                                </p:cTn>
                              </p:par>
                              <p:par>
                                <p:cTn id="16" presetID="10" presetClass="entr" presetSubtype="0" fill="hold" nodeType="withEffect">
                                  <p:stCondLst>
                                    <p:cond delay="25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750"/>
                                        <p:tgtEl>
                                          <p:spTgt spid="13"/>
                                        </p:tgtEl>
                                      </p:cBhvr>
                                    </p:animEffect>
                                  </p:childTnLst>
                                </p:cTn>
                              </p:par>
                              <p:par>
                                <p:cTn id="19" presetID="10" presetClass="entr" presetSubtype="0" fill="hold" grpId="0" nodeType="withEffect">
                                  <p:stCondLst>
                                    <p:cond delay="25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750"/>
                                        <p:tgtEl>
                                          <p:spTgt spid="26"/>
                                        </p:tgtEl>
                                      </p:cBhvr>
                                    </p:animEffect>
                                  </p:childTnLst>
                                </p:cTn>
                              </p:par>
                              <p:par>
                                <p:cTn id="22" presetID="10" presetClass="entr" presetSubtype="0" fill="hold" nodeType="withEffect">
                                  <p:stCondLst>
                                    <p:cond delay="5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750"/>
                                        <p:tgtEl>
                                          <p:spTgt spid="15"/>
                                        </p:tgtEl>
                                      </p:cBhvr>
                                    </p:animEffect>
                                  </p:childTnLst>
                                </p:cTn>
                              </p:par>
                              <p:par>
                                <p:cTn id="25" presetID="10" presetClass="entr" presetSubtype="0" fill="hold" grpId="0" nodeType="withEffect">
                                  <p:stCondLst>
                                    <p:cond delay="50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750"/>
                                        <p:tgtEl>
                                          <p:spTgt spid="22"/>
                                        </p:tgtEl>
                                      </p:cBhvr>
                                    </p:animEffect>
                                  </p:childTnLst>
                                </p:cTn>
                              </p:par>
                              <p:par>
                                <p:cTn id="28" presetID="10" presetClass="entr" presetSubtype="0" fill="hold" nodeType="withEffect">
                                  <p:stCondLst>
                                    <p:cond delay="75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750"/>
                                        <p:tgtEl>
                                          <p:spTgt spid="11"/>
                                        </p:tgtEl>
                                      </p:cBhvr>
                                    </p:animEffect>
                                  </p:childTnLst>
                                </p:cTn>
                              </p:par>
                              <p:par>
                                <p:cTn id="31" presetID="10" presetClass="entr" presetSubtype="0" fill="hold" grpId="0" nodeType="withEffect">
                                  <p:stCondLst>
                                    <p:cond delay="75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750"/>
                                        <p:tgtEl>
                                          <p:spTgt spid="23"/>
                                        </p:tgtEl>
                                      </p:cBhvr>
                                    </p:animEffect>
                                  </p:childTnLst>
                                </p:cTn>
                              </p:par>
                              <p:par>
                                <p:cTn id="34" presetID="10" presetClass="entr" presetSubtype="0" fill="hold" nodeType="withEffect">
                                  <p:stCondLst>
                                    <p:cond delay="100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750"/>
                                        <p:tgtEl>
                                          <p:spTgt spid="12"/>
                                        </p:tgtEl>
                                      </p:cBhvr>
                                    </p:animEffect>
                                  </p:childTnLst>
                                </p:cTn>
                              </p:par>
                              <p:par>
                                <p:cTn id="37" presetID="10" presetClass="entr" presetSubtype="0" fill="hold" grpId="0" nodeType="withEffect">
                                  <p:stCondLst>
                                    <p:cond delay="100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750"/>
                                        <p:tgtEl>
                                          <p:spTgt spid="20"/>
                                        </p:tgtEl>
                                      </p:cBhvr>
                                    </p:animEffect>
                                  </p:childTnLst>
                                </p:cTn>
                              </p:par>
                              <p:par>
                                <p:cTn id="40" presetID="10" presetClass="entr" presetSubtype="0" fill="hold" nodeType="withEffect">
                                  <p:stCondLst>
                                    <p:cond delay="125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750"/>
                                        <p:tgtEl>
                                          <p:spTgt spid="14"/>
                                        </p:tgtEl>
                                      </p:cBhvr>
                                    </p:animEffect>
                                  </p:childTnLst>
                                </p:cTn>
                              </p:par>
                              <p:par>
                                <p:cTn id="43" presetID="10" presetClass="entr" presetSubtype="0" fill="hold" grpId="0" nodeType="withEffect">
                                  <p:stCondLst>
                                    <p:cond delay="125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750"/>
                                        <p:tgtEl>
                                          <p:spTgt spid="27"/>
                                        </p:tgtEl>
                                      </p:cBhvr>
                                    </p:animEffect>
                                  </p:childTnLst>
                                </p:cTn>
                              </p:par>
                              <p:par>
                                <p:cTn id="46" presetID="10" presetClass="entr" presetSubtype="0" fill="hold" nodeType="withEffect">
                                  <p:stCondLst>
                                    <p:cond delay="150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750"/>
                                        <p:tgtEl>
                                          <p:spTgt spid="16"/>
                                        </p:tgtEl>
                                      </p:cBhvr>
                                    </p:animEffect>
                                  </p:childTnLst>
                                </p:cTn>
                              </p:par>
                              <p:par>
                                <p:cTn id="49" presetID="10" presetClass="entr" presetSubtype="0" fill="hold" grpId="0" nodeType="withEffect">
                                  <p:stCondLst>
                                    <p:cond delay="150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750"/>
                                        <p:tgtEl>
                                          <p:spTgt spid="25"/>
                                        </p:tgtEl>
                                      </p:cBhvr>
                                    </p:animEffect>
                                  </p:childTnLst>
                                </p:cTn>
                              </p:par>
                              <p:par>
                                <p:cTn id="52" presetID="10" presetClass="entr" presetSubtype="0" fill="hold" nodeType="withEffect">
                                  <p:stCondLst>
                                    <p:cond delay="1750"/>
                                  </p:stCondLst>
                                  <p:childTnLst>
                                    <p:set>
                                      <p:cBhvr>
                                        <p:cTn id="53" dur="1" fill="hold">
                                          <p:stCondLst>
                                            <p:cond delay="0"/>
                                          </p:stCondLst>
                                        </p:cTn>
                                        <p:tgtEl>
                                          <p:spTgt spid="8"/>
                                        </p:tgtEl>
                                        <p:attrNameLst>
                                          <p:attrName>style.visibility</p:attrName>
                                        </p:attrNameLst>
                                      </p:cBhvr>
                                      <p:to>
                                        <p:strVal val="visible"/>
                                      </p:to>
                                    </p:set>
                                    <p:animEffect transition="in" filter="fade">
                                      <p:cBhvr>
                                        <p:cTn id="54" dur="750"/>
                                        <p:tgtEl>
                                          <p:spTgt spid="8"/>
                                        </p:tgtEl>
                                      </p:cBhvr>
                                    </p:animEffect>
                                  </p:childTnLst>
                                </p:cTn>
                              </p:par>
                              <p:par>
                                <p:cTn id="55" presetID="10" presetClass="entr" presetSubtype="0" fill="hold" grpId="0" nodeType="withEffect">
                                  <p:stCondLst>
                                    <p:cond delay="1750"/>
                                  </p:stCondLst>
                                  <p:childTnLst>
                                    <p:set>
                                      <p:cBhvr>
                                        <p:cTn id="56" dur="1" fill="hold">
                                          <p:stCondLst>
                                            <p:cond delay="0"/>
                                          </p:stCondLst>
                                        </p:cTn>
                                        <p:tgtEl>
                                          <p:spTgt spid="28"/>
                                        </p:tgtEl>
                                        <p:attrNameLst>
                                          <p:attrName>style.visibility</p:attrName>
                                        </p:attrNameLst>
                                      </p:cBhvr>
                                      <p:to>
                                        <p:strVal val="visible"/>
                                      </p:to>
                                    </p:set>
                                    <p:animEffect transition="in" filter="fade">
                                      <p:cBhvr>
                                        <p:cTn id="57" dur="750"/>
                                        <p:tgtEl>
                                          <p:spTgt spid="28"/>
                                        </p:tgtEl>
                                      </p:cBhvr>
                                    </p:animEffect>
                                  </p:childTnLst>
                                </p:cTn>
                              </p:par>
                              <p:par>
                                <p:cTn id="58" presetID="10" presetClass="entr" presetSubtype="0" fill="hold" nodeType="withEffect">
                                  <p:stCondLst>
                                    <p:cond delay="200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750"/>
                                        <p:tgtEl>
                                          <p:spTgt spid="10"/>
                                        </p:tgtEl>
                                      </p:cBhvr>
                                    </p:animEffect>
                                  </p:childTnLst>
                                </p:cTn>
                              </p:par>
                              <p:par>
                                <p:cTn id="61" presetID="10" presetClass="entr" presetSubtype="0" fill="hold" grpId="0" nodeType="withEffect">
                                  <p:stCondLst>
                                    <p:cond delay="2000"/>
                                  </p:stCondLst>
                                  <p:childTnLst>
                                    <p:set>
                                      <p:cBhvr>
                                        <p:cTn id="62" dur="1" fill="hold">
                                          <p:stCondLst>
                                            <p:cond delay="0"/>
                                          </p:stCondLst>
                                        </p:cTn>
                                        <p:tgtEl>
                                          <p:spTgt spid="21"/>
                                        </p:tgtEl>
                                        <p:attrNameLst>
                                          <p:attrName>style.visibility</p:attrName>
                                        </p:attrNameLst>
                                      </p:cBhvr>
                                      <p:to>
                                        <p:strVal val="visible"/>
                                      </p:to>
                                    </p:set>
                                    <p:animEffect transition="in" filter="fade">
                                      <p:cBhvr>
                                        <p:cTn id="63"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P spid="21" grpId="0"/>
      <p:bldP spid="22" grpId="0"/>
      <p:bldP spid="23" grpId="0"/>
      <p:bldP spid="25" grpId="0"/>
      <p:bldP spid="26" grpId="0"/>
      <p:bldP spid="27" grpId="0"/>
      <p:bldP spid="28" grpId="0"/>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203159">
            <a:off x="3092794" y="3988369"/>
            <a:ext cx="1896094" cy="2292114"/>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173" y="1025078"/>
            <a:ext cx="1591578" cy="247939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61292" y="895153"/>
            <a:ext cx="1407517" cy="258766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0548" y="754402"/>
            <a:ext cx="1699847" cy="2750072"/>
          </a:xfrm>
          <a:prstGeom prst="rect">
            <a:avLst/>
          </a:prstGeom>
        </p:spPr>
      </p:pic>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r="5147"/>
          <a:stretch/>
        </p:blipFill>
        <p:spPr>
          <a:xfrm>
            <a:off x="3252273" y="776055"/>
            <a:ext cx="1550733" cy="272841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34693" y="807512"/>
            <a:ext cx="1634885" cy="2609320"/>
          </a:xfrm>
          <a:prstGeom prst="rect">
            <a:avLst/>
          </a:prstGeom>
        </p:spPr>
      </p:pic>
      <p:sp>
        <p:nvSpPr>
          <p:cNvPr id="2" name="Title 1"/>
          <p:cNvSpPr>
            <a:spLocks noGrp="1"/>
          </p:cNvSpPr>
          <p:nvPr>
            <p:ph type="title"/>
          </p:nvPr>
        </p:nvSpPr>
        <p:spPr/>
        <p:txBody>
          <a:bodyPr>
            <a:normAutofit/>
          </a:bodyPr>
          <a:lstStyle/>
          <a:p>
            <a:r>
              <a:rPr lang="en-US" dirty="0" smtClean="0"/>
              <a:t>Haeckel’s Embryos vs. Reality</a:t>
            </a:r>
            <a:endParaRPr lang="en-US" dirty="0"/>
          </a:p>
        </p:txBody>
      </p:sp>
      <p:sp>
        <p:nvSpPr>
          <p:cNvPr id="23" name="TextBox 22"/>
          <p:cNvSpPr txBox="1"/>
          <p:nvPr/>
        </p:nvSpPr>
        <p:spPr>
          <a:xfrm>
            <a:off x="7562871" y="6324304"/>
            <a:ext cx="1178528" cy="461665"/>
          </a:xfrm>
          <a:prstGeom prst="rect">
            <a:avLst/>
          </a:prstGeom>
          <a:noFill/>
        </p:spPr>
        <p:txBody>
          <a:bodyPr wrap="none" rtlCol="0">
            <a:spAutoFit/>
          </a:bodyPr>
          <a:lstStyle/>
          <a:p>
            <a:pPr algn="ctr"/>
            <a:r>
              <a:rPr lang="en-US" dirty="0" smtClean="0"/>
              <a:t>Human</a:t>
            </a:r>
          </a:p>
        </p:txBody>
      </p:sp>
      <p:sp>
        <p:nvSpPr>
          <p:cNvPr id="26" name="TextBox 25"/>
          <p:cNvSpPr txBox="1"/>
          <p:nvPr/>
        </p:nvSpPr>
        <p:spPr>
          <a:xfrm>
            <a:off x="5442503" y="6324304"/>
            <a:ext cx="1075937" cy="461665"/>
          </a:xfrm>
          <a:prstGeom prst="rect">
            <a:avLst/>
          </a:prstGeom>
          <a:noFill/>
        </p:spPr>
        <p:txBody>
          <a:bodyPr wrap="none" rtlCol="0">
            <a:spAutoFit/>
          </a:bodyPr>
          <a:lstStyle/>
          <a:p>
            <a:pPr algn="ctr"/>
            <a:r>
              <a:rPr lang="en-US" dirty="0" smtClean="0"/>
              <a:t>Rabbit</a:t>
            </a:r>
          </a:p>
        </p:txBody>
      </p:sp>
      <p:sp>
        <p:nvSpPr>
          <p:cNvPr id="29" name="TextBox 28"/>
          <p:cNvSpPr txBox="1"/>
          <p:nvPr/>
        </p:nvSpPr>
        <p:spPr>
          <a:xfrm>
            <a:off x="537684" y="6324304"/>
            <a:ext cx="766557" cy="461665"/>
          </a:xfrm>
          <a:prstGeom prst="rect">
            <a:avLst/>
          </a:prstGeom>
          <a:noFill/>
        </p:spPr>
        <p:txBody>
          <a:bodyPr wrap="none" rtlCol="0">
            <a:spAutoFit/>
          </a:bodyPr>
          <a:lstStyle/>
          <a:p>
            <a:pPr algn="ctr"/>
            <a:r>
              <a:rPr lang="en-US" dirty="0" smtClean="0"/>
              <a:t>Fish</a:t>
            </a:r>
          </a:p>
        </p:txBody>
      </p:sp>
      <p:sp>
        <p:nvSpPr>
          <p:cNvPr id="31" name="TextBox 30"/>
          <p:cNvSpPr txBox="1"/>
          <p:nvPr/>
        </p:nvSpPr>
        <p:spPr>
          <a:xfrm>
            <a:off x="1541560" y="6324304"/>
            <a:ext cx="1846980" cy="461665"/>
          </a:xfrm>
          <a:prstGeom prst="rect">
            <a:avLst/>
          </a:prstGeom>
          <a:noFill/>
        </p:spPr>
        <p:txBody>
          <a:bodyPr wrap="none" rtlCol="0">
            <a:spAutoFit/>
          </a:bodyPr>
          <a:lstStyle/>
          <a:p>
            <a:pPr algn="ctr"/>
            <a:r>
              <a:rPr lang="en-US" dirty="0" smtClean="0"/>
              <a:t>Salamander</a:t>
            </a:r>
            <a:endParaRPr lang="en-US" dirty="0"/>
          </a:p>
        </p:txBody>
      </p:sp>
      <p:sp>
        <p:nvSpPr>
          <p:cNvPr id="32" name="TextBox 31"/>
          <p:cNvSpPr txBox="1"/>
          <p:nvPr/>
        </p:nvSpPr>
        <p:spPr>
          <a:xfrm>
            <a:off x="3420340" y="6324304"/>
            <a:ext cx="1298753" cy="461665"/>
          </a:xfrm>
          <a:prstGeom prst="rect">
            <a:avLst/>
          </a:prstGeom>
          <a:noFill/>
        </p:spPr>
        <p:txBody>
          <a:bodyPr wrap="none" rtlCol="0">
            <a:spAutoFit/>
          </a:bodyPr>
          <a:lstStyle/>
          <a:p>
            <a:pPr algn="ctr"/>
            <a:r>
              <a:rPr lang="en-US" dirty="0" smtClean="0"/>
              <a:t>Chicken</a:t>
            </a:r>
            <a:endParaRPr lang="en-US" dirty="0"/>
          </a:p>
        </p:txBody>
      </p:sp>
      <p:pic>
        <p:nvPicPr>
          <p:cNvPr id="18" name="Picture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57030" y="4134722"/>
            <a:ext cx="816041" cy="2124106"/>
          </a:xfrm>
          <a:prstGeom prst="rect">
            <a:avLst/>
          </a:prstGeom>
        </p:spPr>
      </p:pic>
      <p:pic>
        <p:nvPicPr>
          <p:cNvPr id="19" name="Picture 1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4934" y="3844362"/>
            <a:ext cx="1152057" cy="2436121"/>
          </a:xfrm>
          <a:prstGeom prst="rect">
            <a:avLst/>
          </a:prstGeom>
        </p:spPr>
      </p:pic>
      <p:pic>
        <p:nvPicPr>
          <p:cNvPr id="34" name="Picture 33"/>
          <p:cNvPicPr>
            <a:picLocks noChangeAspect="1"/>
          </p:cNvPicPr>
          <p:nvPr/>
        </p:nvPicPr>
        <p:blipFill rotWithShape="1">
          <a:blip r:embed="rId11">
            <a:extLst>
              <a:ext uri="{28A0092B-C50C-407E-A947-70E740481C1C}">
                <a14:useLocalDpi xmlns:a14="http://schemas.microsoft.com/office/drawing/2010/main" val="0"/>
              </a:ext>
            </a:extLst>
          </a:blip>
          <a:srcRect l="9459"/>
          <a:stretch/>
        </p:blipFill>
        <p:spPr>
          <a:xfrm>
            <a:off x="7228573" y="3396703"/>
            <a:ext cx="1847125" cy="2796139"/>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020424" y="3484344"/>
            <a:ext cx="1920095" cy="2796139"/>
          </a:xfrm>
          <a:prstGeom prst="rect">
            <a:avLst/>
          </a:prstGeom>
        </p:spPr>
      </p:pic>
    </p:spTree>
    <p:extLst>
      <p:ext uri="{BB962C8B-B14F-4D97-AF65-F5344CB8AC3E}">
        <p14:creationId xmlns:p14="http://schemas.microsoft.com/office/powerpoint/2010/main" val="21181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75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750"/>
                                        <p:tgtEl>
                                          <p:spTgt spid="29"/>
                                        </p:tgtEl>
                                      </p:cBhvr>
                                    </p:animEffect>
                                  </p:childTnLst>
                                </p:cTn>
                              </p:par>
                              <p:par>
                                <p:cTn id="14" presetID="10" presetClass="entr" presetSubtype="0" fill="hold" nodeType="withEffect">
                                  <p:stCondLst>
                                    <p:cond delay="25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childTnLst>
                                </p:cTn>
                              </p:par>
                              <p:par>
                                <p:cTn id="17" presetID="10" presetClass="entr" presetSubtype="0" fill="hold" nodeType="withEffect">
                                  <p:stCondLst>
                                    <p:cond delay="25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750"/>
                                        <p:tgtEl>
                                          <p:spTgt spid="18"/>
                                        </p:tgtEl>
                                      </p:cBhvr>
                                    </p:animEffect>
                                  </p:childTnLst>
                                </p:cTn>
                              </p:par>
                              <p:par>
                                <p:cTn id="20" presetID="10" presetClass="entr" presetSubtype="0" fill="hold" grpId="0" nodeType="withEffect">
                                  <p:stCondLst>
                                    <p:cond delay="25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750"/>
                                        <p:tgtEl>
                                          <p:spTgt spid="31"/>
                                        </p:tgtEl>
                                      </p:cBhvr>
                                    </p:animEffect>
                                  </p:childTnLst>
                                </p:cTn>
                              </p:par>
                              <p:par>
                                <p:cTn id="23" presetID="10" presetClass="entr" presetSubtype="0" fill="hold" nodeType="withEffect">
                                  <p:stCondLst>
                                    <p:cond delay="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childTnLst>
                                </p:cTn>
                              </p:par>
                              <p:par>
                                <p:cTn id="26" presetID="10" presetClass="entr" presetSubtype="0" fill="hold" nodeType="withEffect">
                                  <p:stCondLst>
                                    <p:cond delay="50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750"/>
                                        <p:tgtEl>
                                          <p:spTgt spid="36"/>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750"/>
                                        <p:tgtEl>
                                          <p:spTgt spid="32"/>
                                        </p:tgtEl>
                                      </p:cBhvr>
                                    </p:animEffect>
                                  </p:childTnLst>
                                </p:cTn>
                              </p:par>
                              <p:par>
                                <p:cTn id="32" presetID="10" presetClass="entr" presetSubtype="0" fill="hold" nodeType="withEffect">
                                  <p:stCondLst>
                                    <p:cond delay="75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750"/>
                                        <p:tgtEl>
                                          <p:spTgt spid="5"/>
                                        </p:tgtEl>
                                      </p:cBhvr>
                                    </p:animEffect>
                                  </p:childTnLst>
                                </p:cTn>
                              </p:par>
                              <p:par>
                                <p:cTn id="35" presetID="10" presetClass="entr" presetSubtype="0" fill="hold" nodeType="withEffect">
                                  <p:stCondLst>
                                    <p:cond delay="75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750"/>
                                        <p:tgtEl>
                                          <p:spTgt spid="35"/>
                                        </p:tgtEl>
                                      </p:cBhvr>
                                    </p:animEffect>
                                  </p:childTnLst>
                                </p:cTn>
                              </p:par>
                              <p:par>
                                <p:cTn id="38" presetID="10" presetClass="entr" presetSubtype="0" fill="hold" grpId="0" nodeType="withEffect">
                                  <p:stCondLst>
                                    <p:cond delay="75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childTnLst>
                                </p:cTn>
                              </p:par>
                              <p:par>
                                <p:cTn id="41" presetID="10" presetClass="entr" presetSubtype="0" fill="hold" nodeType="withEffect">
                                  <p:stCondLst>
                                    <p:cond delay="100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750"/>
                                        <p:tgtEl>
                                          <p:spTgt spid="7"/>
                                        </p:tgtEl>
                                      </p:cBhvr>
                                    </p:animEffect>
                                  </p:childTnLst>
                                </p:cTn>
                              </p:par>
                              <p:par>
                                <p:cTn id="44" presetID="10" presetClass="entr" presetSubtype="0" fill="hold" nodeType="withEffect">
                                  <p:stCondLst>
                                    <p:cond delay="100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750"/>
                                        <p:tgtEl>
                                          <p:spTgt spid="34"/>
                                        </p:tgtEl>
                                      </p:cBhvr>
                                    </p:animEffect>
                                  </p:childTnLst>
                                </p:cTn>
                              </p:par>
                              <p:par>
                                <p:cTn id="47" presetID="10" presetClass="entr" presetSubtype="0" fill="hold" grpId="0" nodeType="withEffect">
                                  <p:stCondLst>
                                    <p:cond delay="100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7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1"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06221" y="4156059"/>
            <a:ext cx="1886097" cy="244144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026" name="Picture 2" descr="Front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047" y="4156059"/>
            <a:ext cx="1689884" cy="244241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0" name="Picture 6" descr="http://ecx.images-amazon.com/images/I/51JfimjTZzL._BO2,204,203,200_PIsitb-sticker-arrow-click,TopRight,35,-76_AA300_SH20_OU02_.jpg"/>
          <p:cNvPicPr>
            <a:picLocks noChangeAspect="1" noChangeArrowheads="1"/>
          </p:cNvPicPr>
          <p:nvPr/>
        </p:nvPicPr>
        <p:blipFill rotWithShape="1">
          <a:blip r:embed="rId5">
            <a:extLst>
              <a:ext uri="{28A0092B-C50C-407E-A947-70E740481C1C}">
                <a14:useLocalDpi xmlns:a14="http://schemas.microsoft.com/office/drawing/2010/main" val="0"/>
              </a:ext>
            </a:extLst>
          </a:blip>
          <a:srcRect l="13044" t="13967" r="19756"/>
          <a:stretch/>
        </p:blipFill>
        <p:spPr bwMode="auto">
          <a:xfrm>
            <a:off x="2089491" y="1573439"/>
            <a:ext cx="1920240" cy="245840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2" name="Picture 8" descr="Populations, Species, and Evolution: An Abridgment of Animal Species and Evolu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1862" y="1541856"/>
            <a:ext cx="1612265" cy="24899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38" name="Picture 14" descr="http://ecx.images-amazon.com/images/I/51b8EJET3FL._BO2,204,203,200_PIsitb-sticker-arrow-click,TopRight,35,-76_AA300_SH20_OU01_.jpg"/>
          <p:cNvPicPr>
            <a:picLocks noChangeAspect="1" noChangeArrowheads="1"/>
          </p:cNvPicPr>
          <p:nvPr/>
        </p:nvPicPr>
        <p:blipFill rotWithShape="1">
          <a:blip r:embed="rId7">
            <a:extLst>
              <a:ext uri="{28A0092B-C50C-407E-A947-70E740481C1C}">
                <a14:useLocalDpi xmlns:a14="http://schemas.microsoft.com/office/drawing/2010/main" val="0"/>
              </a:ext>
            </a:extLst>
          </a:blip>
          <a:srcRect l="18378" t="13511" r="24378"/>
          <a:stretch/>
        </p:blipFill>
        <p:spPr bwMode="auto">
          <a:xfrm>
            <a:off x="5702725" y="1560421"/>
            <a:ext cx="1635760" cy="247142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42" name="Picture 18" descr="http://3.bp.blogspot.com/-RIAUZAEE0-s/Uan6EXobSdI/AAAAAAAAT9A/yHghLasWvZA/s1600/Mutation+Driven+Evolution,jpg.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065" t="4283" r="7051" b="5588"/>
          <a:stretch/>
        </p:blipFill>
        <p:spPr bwMode="auto">
          <a:xfrm>
            <a:off x="220047" y="1541856"/>
            <a:ext cx="1856067" cy="248998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46" name="Picture 22" descr="http://ecx.images-amazon.com/images/I/41nPzJ2wQqL._SY300_.jpg"/>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9953" t="4622" r="7140" b="9689"/>
          <a:stretch/>
        </p:blipFill>
        <p:spPr bwMode="auto">
          <a:xfrm>
            <a:off x="4023108" y="1583281"/>
            <a:ext cx="1666240" cy="244856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226" y="0"/>
            <a:ext cx="2571750" cy="2394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64989" y="1644561"/>
            <a:ext cx="4645163" cy="14861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076114" y="2693548"/>
            <a:ext cx="5120892" cy="25496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 name="Title 1"/>
          <p:cNvSpPr>
            <a:spLocks noGrp="1"/>
          </p:cNvSpPr>
          <p:nvPr>
            <p:ph type="title"/>
          </p:nvPr>
        </p:nvSpPr>
        <p:spPr/>
        <p:txBody>
          <a:bodyPr/>
          <a:lstStyle/>
          <a:p>
            <a:r>
              <a:rPr lang="en-US" dirty="0" smtClean="0"/>
              <a:t>The Story Goes On…</a:t>
            </a:r>
            <a:endParaRPr lang="en-US" dirty="0"/>
          </a:p>
        </p:txBody>
      </p:sp>
      <p:pic>
        <p:nvPicPr>
          <p:cNvPr id="11" name="Picture 10"/>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6039" y="4573449"/>
            <a:ext cx="5075069" cy="160763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049270" y="5984238"/>
            <a:ext cx="6094730" cy="86010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55287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2"/>
                                        </p:tgtEl>
                                        <p:attrNameLst>
                                          <p:attrName>style.visibility</p:attrName>
                                        </p:attrNameLst>
                                      </p:cBhvr>
                                      <p:to>
                                        <p:strVal val="visible"/>
                                      </p:to>
                                    </p:set>
                                    <p:animEffect transition="in" filter="wipe(left)">
                                      <p:cBhvr>
                                        <p:cTn id="7" dur="500"/>
                                        <p:tgtEl>
                                          <p:spTgt spid="104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wipe(left)">
                                      <p:cBhvr>
                                        <p:cTn id="11" dur="500"/>
                                        <p:tgtEl>
                                          <p:spTgt spid="10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046"/>
                                        </p:tgtEl>
                                        <p:attrNameLst>
                                          <p:attrName>style.visibility</p:attrName>
                                        </p:attrNameLst>
                                      </p:cBhvr>
                                      <p:to>
                                        <p:strVal val="visible"/>
                                      </p:to>
                                    </p:set>
                                    <p:animEffect transition="in" filter="wipe(left)">
                                      <p:cBhvr>
                                        <p:cTn id="15" dur="500"/>
                                        <p:tgtEl>
                                          <p:spTgt spid="1046"/>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wipe(left)">
                                      <p:cBhvr>
                                        <p:cTn id="19" dur="500"/>
                                        <p:tgtEl>
                                          <p:spTgt spid="1038"/>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032"/>
                                        </p:tgtEl>
                                        <p:attrNameLst>
                                          <p:attrName>style.visibility</p:attrName>
                                        </p:attrNameLst>
                                      </p:cBhvr>
                                      <p:to>
                                        <p:strVal val="visible"/>
                                      </p:to>
                                    </p:set>
                                    <p:animEffect transition="in" filter="wipe(left)">
                                      <p:cBhvr>
                                        <p:cTn id="23" dur="500"/>
                                        <p:tgtEl>
                                          <p:spTgt spid="1032"/>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wipe(left)">
                                      <p:cBhvr>
                                        <p:cTn id="27" dur="500"/>
                                        <p:tgtEl>
                                          <p:spTgt spid="1026"/>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wipe(up)">
                                      <p:cBhvr>
                                        <p:cTn id="36" dur="500"/>
                                        <p:tgtEl>
                                          <p:spTgt spid="10"/>
                                        </p:tgtEl>
                                      </p:cBhvr>
                                    </p:animEffect>
                                  </p:childTnLst>
                                </p:cTn>
                              </p:par>
                            </p:childTnLst>
                          </p:cTn>
                        </p:par>
                        <p:par>
                          <p:cTn id="37" fill="hold">
                            <p:stCondLst>
                              <p:cond delay="500"/>
                            </p:stCondLst>
                            <p:childTnLst>
                              <p:par>
                                <p:cTn id="38" presetID="22" presetClass="entr" presetSubtype="1"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par>
                          <p:cTn id="41" fill="hold">
                            <p:stCondLst>
                              <p:cond delay="1000"/>
                            </p:stCondLst>
                            <p:childTnLst>
                              <p:par>
                                <p:cTn id="42" presetID="22" presetClass="entr" presetSubtype="1"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wipe(up)">
                                      <p:cBhvr>
                                        <p:cTn id="44" dur="500"/>
                                        <p:tgtEl>
                                          <p:spTgt spid="9"/>
                                        </p:tgtEl>
                                      </p:cBhvr>
                                    </p:animEffect>
                                  </p:childTnLst>
                                </p:cTn>
                              </p:par>
                            </p:childTnLst>
                          </p:cTn>
                        </p:par>
                        <p:par>
                          <p:cTn id="45" fill="hold">
                            <p:stCondLst>
                              <p:cond delay="1500"/>
                            </p:stCondLst>
                            <p:childTnLst>
                              <p:par>
                                <p:cTn id="46" presetID="22" presetClass="entr" presetSubtype="1" fill="hold"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up)">
                                      <p:cBhvr>
                                        <p:cTn id="48" dur="500"/>
                                        <p:tgtEl>
                                          <p:spTgt spid="11"/>
                                        </p:tgtEl>
                                      </p:cBhvr>
                                    </p:animEffect>
                                  </p:childTnLst>
                                </p:cTn>
                              </p:par>
                            </p:childTnLst>
                          </p:cTn>
                        </p:par>
                        <p:par>
                          <p:cTn id="49" fill="hold">
                            <p:stCondLst>
                              <p:cond delay="2000"/>
                            </p:stCondLst>
                            <p:childTnLst>
                              <p:par>
                                <p:cTn id="50" presetID="22" presetClass="entr" presetSubtype="1" fill="hold" nodeType="after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wipe(up)">
                                      <p:cBhvr>
                                        <p:cTn id="5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400" dirty="0" smtClean="0"/>
              <a:t>Ontogeny Recapitulates Phylogeny Conclusions</a:t>
            </a:r>
            <a:endParaRPr lang="en-US" sz="4400" dirty="0"/>
          </a:p>
        </p:txBody>
      </p:sp>
      <p:sp>
        <p:nvSpPr>
          <p:cNvPr id="3" name="Content Placeholder 2"/>
          <p:cNvSpPr>
            <a:spLocks noGrp="1"/>
          </p:cNvSpPr>
          <p:nvPr>
            <p:ph idx="1"/>
          </p:nvPr>
        </p:nvSpPr>
        <p:spPr/>
        <p:txBody>
          <a:bodyPr/>
          <a:lstStyle/>
          <a:p>
            <a:r>
              <a:rPr lang="en-US" dirty="0" smtClean="0"/>
              <a:t>There is no common phylotypic stage for vertebrate embryos</a:t>
            </a:r>
          </a:p>
          <a:p>
            <a:r>
              <a:rPr lang="en-US" dirty="0" smtClean="0"/>
              <a:t>Ernst Haeckel “Photoshopped” his drawings</a:t>
            </a:r>
            <a:endParaRPr lang="en-US" dirty="0"/>
          </a:p>
        </p:txBody>
      </p:sp>
      <p:sp>
        <p:nvSpPr>
          <p:cNvPr id="4" name="Title 1"/>
          <p:cNvSpPr txBox="1">
            <a:spLocks/>
          </p:cNvSpPr>
          <p:nvPr/>
        </p:nvSpPr>
        <p:spPr>
          <a:xfrm>
            <a:off x="1364819" y="1911709"/>
            <a:ext cx="7779181" cy="2646878"/>
          </a:xfrm>
          <a:prstGeom prst="rect">
            <a:avLst/>
          </a:prstGeom>
        </p:spPr>
        <p:txBody>
          <a:bodyPr vert="horz" wrap="none" lIns="91440" tIns="45720" rIns="91440" bIns="45720" rtlCol="0" anchor="t">
            <a:spAutoFit/>
            <a:scene3d>
              <a:camera prst="perspectiveHeroicExtremeRightFacing"/>
              <a:lightRig rig="threePt" dir="t"/>
            </a:scene3d>
            <a:sp3d contourW="19050">
              <a:bevelT w="50800" h="50800"/>
            </a:sp3d>
          </a:bodyPr>
          <a:lst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a:lstStyle>
          <a:p>
            <a:pPr fontAlgn="auto">
              <a:spcAft>
                <a:spcPts val="0"/>
              </a:spcAft>
            </a:pPr>
            <a:r>
              <a:rPr lang="en-US" sz="16600" dirty="0" smtClean="0"/>
              <a:t>Epic Fail!</a:t>
            </a:r>
            <a:endParaRPr lang="en-US" sz="16600" dirty="0"/>
          </a:p>
        </p:txBody>
      </p:sp>
    </p:spTree>
    <p:extLst>
      <p:ext uri="{BB962C8B-B14F-4D97-AF65-F5344CB8AC3E}">
        <p14:creationId xmlns:p14="http://schemas.microsoft.com/office/powerpoint/2010/main" val="2926861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6000" dirty="0" smtClean="0"/>
              <a:t>Fail #4: Peppered moths</a:t>
            </a:r>
            <a:endParaRPr lang="en-US" sz="6000" dirty="0"/>
          </a:p>
        </p:txBody>
      </p:sp>
      <p:sp>
        <p:nvSpPr>
          <p:cNvPr id="3" name="Text Placeholder 2"/>
          <p:cNvSpPr>
            <a:spLocks noGrp="1"/>
          </p:cNvSpPr>
          <p:nvPr>
            <p:ph type="body" idx="1"/>
          </p:nvPr>
        </p:nvSpPr>
        <p:spPr/>
        <p:txBody>
          <a:bodyPr>
            <a:noAutofit/>
          </a:bodyPr>
          <a:lstStyle/>
          <a:p>
            <a:r>
              <a:rPr lang="en-US" dirty="0" smtClean="0"/>
              <a:t>Is the peppered moth a bad example of natural selection/evolution?</a:t>
            </a:r>
            <a:endParaRPr lang="en-US" dirty="0"/>
          </a:p>
        </p:txBody>
      </p:sp>
      <p:grpSp>
        <p:nvGrpSpPr>
          <p:cNvPr id="6" name="Group 5"/>
          <p:cNvGrpSpPr/>
          <p:nvPr/>
        </p:nvGrpSpPr>
        <p:grpSpPr>
          <a:xfrm>
            <a:off x="-85570" y="2046371"/>
            <a:ext cx="1806905" cy="2537376"/>
            <a:chOff x="4784246" y="-31024"/>
            <a:chExt cx="1806905" cy="2537376"/>
          </a:xfrm>
        </p:grpSpPr>
        <p:sp>
          <p:nvSpPr>
            <p:cNvPr id="7" name="TextBox 6"/>
            <p:cNvSpPr txBox="1"/>
            <p:nvPr/>
          </p:nvSpPr>
          <p:spPr>
            <a:xfrm rot="765402">
              <a:off x="5198293" y="1182913"/>
              <a:ext cx="676788" cy="1323439"/>
            </a:xfrm>
            <a:prstGeom prst="rect">
              <a:avLst/>
            </a:prstGeom>
          </p:spPr>
          <p:txBody>
            <a:bodyPr vert="horz" wrap="none" lIns="91440" tIns="45720" rIns="91440" bIns="45720" rtlCol="0" anchor="t">
              <a:normAutofit/>
              <a:scene3d>
                <a:camera prst="orthographicFront"/>
                <a:lightRig rig="threePt" dir="t"/>
              </a:scene3d>
              <a:sp3d extrusionH="63500" contourW="25400">
                <a:bevelT w="63500" h="63500"/>
              </a:sp3d>
            </a:bodyPr>
            <a:lstStyle>
              <a:lvl1pPr marL="336550" indent="-336550" algn="ctr" defTabSz="914400" eaLnBrk="1" latinLnBrk="0" hangingPunct="1">
                <a:buNone/>
                <a:tabLst>
                  <a:tab pos="798513" algn="l"/>
                </a:tabLst>
                <a:defRPr lang="en-US" sz="80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cs typeface="Arial" charset="0"/>
                </a:defRPr>
              </a:lvl1pPr>
            </a:lstStyle>
            <a:p>
              <a:r>
                <a:rPr lang="en-US" sz="6600" dirty="0"/>
                <a:t>^</a:t>
              </a:r>
            </a:p>
          </p:txBody>
        </p:sp>
        <p:sp>
          <p:nvSpPr>
            <p:cNvPr id="8" name="TextBox 7"/>
            <p:cNvSpPr txBox="1"/>
            <p:nvPr/>
          </p:nvSpPr>
          <p:spPr>
            <a:xfrm rot="20182446">
              <a:off x="4784246" y="-31024"/>
              <a:ext cx="1806905" cy="1107996"/>
            </a:xfrm>
            <a:prstGeom prst="rect">
              <a:avLst/>
            </a:prstGeom>
          </p:spPr>
          <p:txBody>
            <a:bodyPr vert="horz" wrap="none" lIns="91440" tIns="45720" rIns="91440" bIns="45720" rtlCol="0" anchor="t">
              <a:spAutoFit/>
              <a:scene3d>
                <a:camera prst="orthographicFront"/>
                <a:lightRig rig="threePt" dir="t"/>
              </a:scene3d>
              <a:sp3d extrusionH="63500" contourW="25400">
                <a:bevelT w="63500" h="63500"/>
              </a:sp3d>
            </a:bodyPr>
            <a:lstStyle>
              <a:lvl1pPr marL="336550" indent="-336550" algn="ctr" defTabSz="914400" eaLnBrk="1" latinLnBrk="0" hangingPunct="1">
                <a:buNone/>
                <a:tabLst>
                  <a:tab pos="798513" algn="l"/>
                </a:tabLst>
                <a:defRPr lang="en-US" sz="8000" b="1" spc="-15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cs typeface="Arial" charset="0"/>
                </a:defRPr>
              </a:lvl1pPr>
            </a:lstStyle>
            <a:p>
              <a:r>
                <a:rPr lang="en-US" sz="6600" dirty="0" smtClean="0"/>
                <a:t>Not?</a:t>
              </a:r>
              <a:endParaRPr lang="en-US" sz="6600" dirty="0"/>
            </a:p>
          </p:txBody>
        </p:sp>
      </p:grpSp>
      <p:pic>
        <p:nvPicPr>
          <p:cNvPr id="4" name="Picture 3"/>
          <p:cNvPicPr>
            <a:picLocks noChangeAspect="1"/>
          </p:cNvPicPr>
          <p:nvPr/>
        </p:nvPicPr>
        <p:blipFill rotWithShape="1">
          <a:blip r:embed="rId3"/>
          <a:srcRect l="26148" t="9945" r="15356" b="25000"/>
          <a:stretch/>
        </p:blipFill>
        <p:spPr>
          <a:xfrm rot="16200000">
            <a:off x="709386" y="-709386"/>
            <a:ext cx="2120844" cy="3539616"/>
          </a:xfrm>
          <a:prstGeom prst="rect">
            <a:avLst/>
          </a:prstGeom>
        </p:spPr>
      </p:pic>
      <p:pic>
        <p:nvPicPr>
          <p:cNvPr id="5" name="Picture 4"/>
          <p:cNvPicPr>
            <a:picLocks noChangeAspect="1"/>
          </p:cNvPicPr>
          <p:nvPr/>
        </p:nvPicPr>
        <p:blipFill rotWithShape="1">
          <a:blip r:embed="rId4"/>
          <a:srcRect l="16581" t="15870" r="19548" b="31622"/>
          <a:stretch/>
        </p:blipFill>
        <p:spPr>
          <a:xfrm>
            <a:off x="5122607" y="-1"/>
            <a:ext cx="4021393" cy="2113935"/>
          </a:xfrm>
          <a:prstGeom prst="rect">
            <a:avLst/>
          </a:prstGeom>
        </p:spPr>
      </p:pic>
    </p:spTree>
    <p:extLst>
      <p:ext uri="{BB962C8B-B14F-4D97-AF65-F5344CB8AC3E}">
        <p14:creationId xmlns:p14="http://schemas.microsoft.com/office/powerpoint/2010/main" val="2716244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a:srcRect l="5998" r="5344"/>
          <a:stretch/>
        </p:blipFill>
        <p:spPr>
          <a:xfrm>
            <a:off x="9832" y="0"/>
            <a:ext cx="9134168" cy="6858000"/>
          </a:xfrm>
          <a:prstGeom prst="rect">
            <a:avLst/>
          </a:prstGeom>
        </p:spPr>
      </p:pic>
      <p:sp>
        <p:nvSpPr>
          <p:cNvPr id="2" name="Title 1"/>
          <p:cNvSpPr>
            <a:spLocks noGrp="1"/>
          </p:cNvSpPr>
          <p:nvPr>
            <p:ph type="title"/>
          </p:nvPr>
        </p:nvSpPr>
        <p:spPr/>
        <p:txBody>
          <a:bodyPr/>
          <a:lstStyle/>
          <a:p>
            <a:r>
              <a:rPr lang="en-US" dirty="0" smtClean="0"/>
              <a:t>Peppered Moth and Camouflage</a:t>
            </a:r>
            <a:endParaRPr lang="en-US" dirty="0"/>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731385">
            <a:off x="5710007" y="3996260"/>
            <a:ext cx="2721670" cy="1352486"/>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878076">
            <a:off x="4878234" y="5083460"/>
            <a:ext cx="2937466" cy="1356504"/>
          </a:xfrm>
          <a:prstGeom prst="rect">
            <a:avLst/>
          </a:prstGeom>
        </p:spPr>
      </p:pic>
      <p:sp>
        <p:nvSpPr>
          <p:cNvPr id="3" name="Rectangle 2"/>
          <p:cNvSpPr/>
          <p:nvPr/>
        </p:nvSpPr>
        <p:spPr>
          <a:xfrm>
            <a:off x="5734091" y="6550155"/>
            <a:ext cx="3409909" cy="307777"/>
          </a:xfrm>
          <a:prstGeom prst="rect">
            <a:avLst/>
          </a:prstGeom>
        </p:spPr>
        <p:txBody>
          <a:bodyPr wrap="none">
            <a:spAutoFit/>
          </a:bodyPr>
          <a:lstStyle/>
          <a:p>
            <a:pPr algn="r"/>
            <a:r>
              <a:rPr lang="en-US" sz="1400" dirty="0">
                <a:effectLst>
                  <a:outerShdw blurRad="38100" dist="38100" dir="2700000" algn="tl">
                    <a:srgbClr val="000000">
                      <a:alpha val="43137"/>
                    </a:srgbClr>
                  </a:outerShdw>
                </a:effectLst>
              </a:rPr>
              <a:t>Edleston RS. </a:t>
            </a:r>
            <a:r>
              <a:rPr lang="en-US" sz="1400" dirty="0" smtClean="0">
                <a:effectLst>
                  <a:outerShdw blurRad="38100" dist="38100" dir="2700000" algn="tl">
                    <a:srgbClr val="000000">
                      <a:alpha val="43137"/>
                    </a:srgbClr>
                  </a:outerShdw>
                </a:effectLst>
              </a:rPr>
              <a:t>1864. </a:t>
            </a:r>
            <a:r>
              <a:rPr lang="en-US" sz="1400" i="1" dirty="0" smtClean="0">
                <a:effectLst>
                  <a:outerShdw blurRad="38100" dist="38100" dir="2700000" algn="tl">
                    <a:srgbClr val="000000">
                      <a:alpha val="43137"/>
                    </a:srgbClr>
                  </a:outerShdw>
                </a:effectLst>
              </a:rPr>
              <a:t>Entomologist</a:t>
            </a:r>
            <a:r>
              <a:rPr lang="en-US" sz="1400" dirty="0">
                <a:effectLst>
                  <a:outerShdw blurRad="38100" dist="38100" dir="2700000" algn="tl">
                    <a:srgbClr val="000000">
                      <a:alpha val="43137"/>
                    </a:srgbClr>
                  </a:outerShdw>
                </a:effectLst>
              </a:rPr>
              <a:t> </a:t>
            </a:r>
            <a:r>
              <a:rPr lang="en-US" sz="1400" dirty="0" smtClean="0">
                <a:effectLst>
                  <a:outerShdw blurRad="38100" dist="38100" dir="2700000" algn="tl">
                    <a:srgbClr val="000000">
                      <a:alpha val="43137"/>
                    </a:srgbClr>
                  </a:outerShdw>
                </a:effectLst>
              </a:rPr>
              <a:t>2:150</a:t>
            </a:r>
            <a:r>
              <a:rPr lang="en-US" sz="14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99318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900" decel="100000" fill="hold"/>
                                        <p:tgtEl>
                                          <p:spTgt spid="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5" presetClass="exit" presetSubtype="0" fill="hold" nodeType="click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0"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5" presetClass="exit" presetSubtype="0" fill="hold" nodeType="clickEffect">
                                  <p:stCondLst>
                                    <p:cond delay="0"/>
                                  </p:stCondLst>
                                  <p:childTnLst>
                                    <p:anim calcmode="lin" valueType="num">
                                      <p:cBhvr>
                                        <p:cTn id="25" dur="1500"/>
                                        <p:tgtEl>
                                          <p:spTgt spid="5"/>
                                        </p:tgtEl>
                                        <p:attrNameLst>
                                          <p:attrName>ppt_w</p:attrName>
                                        </p:attrNameLst>
                                      </p:cBhvr>
                                      <p:tavLst>
                                        <p:tav tm="0">
                                          <p:val>
                                            <p:strVal val="ppt_w"/>
                                          </p:val>
                                        </p:tav>
                                        <p:tav tm="100000">
                                          <p:val>
                                            <p:fltVal val="0"/>
                                          </p:val>
                                        </p:tav>
                                      </p:tavLst>
                                    </p:anim>
                                    <p:anim calcmode="lin" valueType="num">
                                      <p:cBhvr>
                                        <p:cTn id="26" dur="1500"/>
                                        <p:tgtEl>
                                          <p:spTgt spid="5"/>
                                        </p:tgtEl>
                                        <p:attrNameLst>
                                          <p:attrName>ppt_h</p:attrName>
                                        </p:attrNameLst>
                                      </p:cBhvr>
                                      <p:tavLst>
                                        <p:tav tm="0">
                                          <p:val>
                                            <p:strVal val="ppt_h"/>
                                          </p:val>
                                        </p:tav>
                                        <p:tav tm="100000">
                                          <p:val>
                                            <p:fltVal val="0"/>
                                          </p:val>
                                        </p:tav>
                                      </p:tavLst>
                                    </p:anim>
                                    <p:anim calcmode="lin" valueType="num">
                                      <p:cBhvr>
                                        <p:cTn id="27" dur="1500"/>
                                        <p:tgtEl>
                                          <p:spTgt spid="5"/>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28" dur="1500"/>
                                        <p:tgtEl>
                                          <p:spTgt spid="5"/>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29" dur="1" fill="hold">
                                          <p:stCondLst>
                                            <p:cond delay="1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stretch>
            <a:fillRect/>
          </a:stretch>
        </p:blipFill>
        <p:spPr>
          <a:xfrm rot="16200000">
            <a:off x="1142999" y="-1143000"/>
            <a:ext cx="6858000" cy="9144000"/>
          </a:xfrm>
          <a:prstGeom prst="rect">
            <a:avLst/>
          </a:prstGeom>
        </p:spPr>
      </p:pic>
      <p:sp>
        <p:nvSpPr>
          <p:cNvPr id="2" name="Title 1"/>
          <p:cNvSpPr>
            <a:spLocks noGrp="1"/>
          </p:cNvSpPr>
          <p:nvPr>
            <p:ph type="title"/>
          </p:nvPr>
        </p:nvSpPr>
        <p:spPr/>
        <p:txBody>
          <a:bodyPr/>
          <a:lstStyle/>
          <a:p>
            <a:r>
              <a:rPr lang="en-US" dirty="0" smtClean="0"/>
              <a:t>Peppered Moth and Camouflage</a:t>
            </a:r>
            <a:endParaRPr lang="en-US" dirty="0"/>
          </a:p>
        </p:txBody>
      </p:sp>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rot="1941276">
            <a:off x="556903" y="991192"/>
            <a:ext cx="7227428" cy="3337582"/>
          </a:xfrm>
          <a:prstGeom prst="rect">
            <a:avLst/>
          </a:prstGeom>
        </p:spPr>
      </p:pic>
    </p:spTree>
    <p:extLst>
      <p:ext uri="{BB962C8B-B14F-4D97-AF65-F5344CB8AC3E}">
        <p14:creationId xmlns:p14="http://schemas.microsoft.com/office/powerpoint/2010/main" val="11070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xit" presetSubtype="0" fill="hold" nodeType="clickEffect">
                                  <p:stCondLst>
                                    <p:cond delay="0"/>
                                  </p:stCondLst>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9" dur="1000"/>
                                        <p:tgtEl>
                                          <p:spTgt spid="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1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Theories on Industrial Melanism</a:t>
            </a:r>
            <a:endParaRPr lang="en-US" dirty="0"/>
          </a:p>
        </p:txBody>
      </p:sp>
      <p:sp>
        <p:nvSpPr>
          <p:cNvPr id="3" name="Content Placeholder 2"/>
          <p:cNvSpPr>
            <a:spLocks noGrp="1"/>
          </p:cNvSpPr>
          <p:nvPr>
            <p:ph idx="1"/>
          </p:nvPr>
        </p:nvSpPr>
        <p:spPr/>
        <p:txBody>
          <a:bodyPr/>
          <a:lstStyle/>
          <a:p>
            <a:r>
              <a:rPr lang="en-US" dirty="0" smtClean="0"/>
              <a:t>Industrial pollutants changed moth development to produce dark color</a:t>
            </a:r>
          </a:p>
          <a:p>
            <a:r>
              <a:rPr lang="en-US" dirty="0" smtClean="0"/>
              <a:t>Natural selection favored survival of better </a:t>
            </a:r>
            <a:r>
              <a:rPr lang="en-US" dirty="0"/>
              <a:t>camouflaged </a:t>
            </a:r>
            <a:r>
              <a:rPr lang="en-US" dirty="0" smtClean="0"/>
              <a:t>moths</a:t>
            </a:r>
            <a:endParaRPr lang="en-US" dirty="0"/>
          </a:p>
        </p:txBody>
      </p:sp>
      <p:sp>
        <p:nvSpPr>
          <p:cNvPr id="4" name="Rectangle 3"/>
          <p:cNvSpPr/>
          <p:nvPr/>
        </p:nvSpPr>
        <p:spPr>
          <a:xfrm>
            <a:off x="2009867" y="6396335"/>
            <a:ext cx="7134133" cy="461665"/>
          </a:xfrm>
          <a:prstGeom prst="rect">
            <a:avLst/>
          </a:prstGeom>
        </p:spPr>
        <p:txBody>
          <a:bodyPr wrap="none">
            <a:spAutoFit/>
          </a:bodyPr>
          <a:lstStyle/>
          <a:p>
            <a:pPr algn="r"/>
            <a:r>
              <a:rPr lang="en-US" dirty="0" smtClean="0"/>
              <a:t>Tutt, </a:t>
            </a:r>
            <a:r>
              <a:rPr lang="en-US" dirty="0"/>
              <a:t>J. W. 1896. </a:t>
            </a:r>
            <a:r>
              <a:rPr lang="en-US" i="1" dirty="0"/>
              <a:t>British </a:t>
            </a:r>
            <a:r>
              <a:rPr lang="en-US" i="1" dirty="0" smtClean="0"/>
              <a:t>Moths</a:t>
            </a:r>
            <a:r>
              <a:rPr lang="en-US" dirty="0" smtClean="0"/>
              <a:t>. Routledge</a:t>
            </a:r>
            <a:r>
              <a:rPr lang="en-US" dirty="0"/>
              <a:t>, London.</a:t>
            </a:r>
          </a:p>
        </p:txBody>
      </p:sp>
    </p:spTree>
    <p:extLst>
      <p:ext uri="{BB962C8B-B14F-4D97-AF65-F5344CB8AC3E}">
        <p14:creationId xmlns:p14="http://schemas.microsoft.com/office/powerpoint/2010/main" val="384565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Human Observation of Moths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854901226"/>
              </p:ext>
            </p:extLst>
          </p:nvPr>
        </p:nvGraphicFramePr>
        <p:xfrm>
          <a:off x="457200" y="1150374"/>
          <a:ext cx="8229600" cy="539545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804654" y="6563483"/>
            <a:ext cx="8333756" cy="307777"/>
          </a:xfrm>
          <a:prstGeom prst="rect">
            <a:avLst/>
          </a:prstGeom>
        </p:spPr>
        <p:txBody>
          <a:bodyPr wrap="none">
            <a:spAutoFit/>
          </a:bodyPr>
          <a:lstStyle/>
          <a:p>
            <a:pPr algn="r"/>
            <a:r>
              <a:rPr lang="en-US" sz="1400" dirty="0">
                <a:latin typeface="+mn-lt"/>
              </a:rPr>
              <a:t>Kettlewell, H. B. D. 1955 Selection experiments </a:t>
            </a:r>
            <a:r>
              <a:rPr lang="en-US" sz="1400" dirty="0" smtClean="0">
                <a:latin typeface="+mn-lt"/>
              </a:rPr>
              <a:t>on industrial </a:t>
            </a:r>
            <a:r>
              <a:rPr lang="en-US" sz="1400" dirty="0">
                <a:latin typeface="+mn-lt"/>
              </a:rPr>
              <a:t>melanism in the Lepidoptera. </a:t>
            </a:r>
            <a:r>
              <a:rPr lang="en-US" sz="1400" i="1" dirty="0">
                <a:latin typeface="+mn-lt"/>
              </a:rPr>
              <a:t>Heredity</a:t>
            </a:r>
            <a:r>
              <a:rPr lang="en-US" sz="1400" dirty="0">
                <a:latin typeface="+mn-lt"/>
              </a:rPr>
              <a:t> </a:t>
            </a:r>
            <a:r>
              <a:rPr lang="en-US" sz="1400" dirty="0" smtClean="0">
                <a:latin typeface="+mn-lt"/>
              </a:rPr>
              <a:t>9: 323–342.</a:t>
            </a:r>
            <a:endParaRPr lang="en-US" sz="1400" dirty="0">
              <a:latin typeface="+mn-lt"/>
            </a:endParaRPr>
          </a:p>
        </p:txBody>
      </p:sp>
    </p:spTree>
    <p:extLst>
      <p:ext uri="{BB962C8B-B14F-4D97-AF65-F5344CB8AC3E}">
        <p14:creationId xmlns:p14="http://schemas.microsoft.com/office/powerpoint/2010/main" val="3403061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7" dur="500"/>
                                        <p:tgtEl>
                                          <p:spTgt spid="6">
                                            <p:graphicEl>
                                              <a:chart seriesIdx="-4" categoryIdx="0" bldStep="category"/>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2" dur="500"/>
                                        <p:tgtEl>
                                          <p:spTgt spid="6">
                                            <p:graphicEl>
                                              <a:chart seriesIdx="-4" categoryIdx="1"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uiExpand="1">
        <p:bldSub>
          <a:bldChart bld="category"/>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6150"/>
          </a:xfrm>
        </p:spPr>
      </p:pic>
      <p:sp>
        <p:nvSpPr>
          <p:cNvPr id="2" name="Title 1"/>
          <p:cNvSpPr>
            <a:spLocks noGrp="1"/>
          </p:cNvSpPr>
          <p:nvPr>
            <p:ph type="title"/>
          </p:nvPr>
        </p:nvSpPr>
        <p:spPr/>
        <p:txBody>
          <a:bodyPr/>
          <a:lstStyle/>
          <a:p>
            <a:r>
              <a:rPr lang="en-US" dirty="0" smtClean="0"/>
              <a:t>Moths on Lichen</a:t>
            </a:r>
            <a:endParaRPr lang="en-US" dirty="0"/>
          </a:p>
        </p:txBody>
      </p:sp>
      <p:sp>
        <p:nvSpPr>
          <p:cNvPr id="9" name="Rectangle 8"/>
          <p:cNvSpPr/>
          <p:nvPr/>
        </p:nvSpPr>
        <p:spPr>
          <a:xfrm>
            <a:off x="192511" y="6579719"/>
            <a:ext cx="8951489" cy="276999"/>
          </a:xfrm>
          <a:prstGeom prst="rect">
            <a:avLst/>
          </a:prstGeom>
        </p:spPr>
        <p:txBody>
          <a:bodyPr wrap="none">
            <a:spAutoFit/>
          </a:bodyPr>
          <a:lstStyle/>
          <a:p>
            <a:pPr algn="r"/>
            <a:r>
              <a:rPr lang="en-US" sz="1200" b="1" dirty="0">
                <a:ln>
                  <a:solidFill>
                    <a:schemeClr val="bg1"/>
                  </a:solidFill>
                </a:ln>
                <a:effectLst>
                  <a:outerShdw blurRad="38100" dist="38100" dir="2700000" algn="tl">
                    <a:srgbClr val="000000">
                      <a:alpha val="43137"/>
                    </a:srgbClr>
                  </a:outerShdw>
                </a:effectLst>
              </a:rPr>
              <a:t>Kettlewell, H. B. D. </a:t>
            </a:r>
            <a:r>
              <a:rPr lang="en-US" sz="1200" b="1" dirty="0" smtClean="0">
                <a:ln>
                  <a:solidFill>
                    <a:schemeClr val="bg1"/>
                  </a:solidFill>
                </a:ln>
                <a:effectLst>
                  <a:outerShdw blurRad="38100" dist="38100" dir="2700000" algn="tl">
                    <a:srgbClr val="000000">
                      <a:alpha val="43137"/>
                    </a:srgbClr>
                  </a:outerShdw>
                </a:effectLst>
              </a:rPr>
              <a:t>1956. </a:t>
            </a:r>
            <a:r>
              <a:rPr lang="en-US" sz="1200" b="1" dirty="0">
                <a:ln>
                  <a:solidFill>
                    <a:schemeClr val="bg1"/>
                  </a:solidFill>
                </a:ln>
                <a:effectLst>
                  <a:outerShdw blurRad="38100" dist="38100" dir="2700000" algn="tl">
                    <a:srgbClr val="000000">
                      <a:alpha val="43137"/>
                    </a:srgbClr>
                  </a:outerShdw>
                </a:effectLst>
              </a:rPr>
              <a:t>Further selection </a:t>
            </a:r>
            <a:r>
              <a:rPr lang="en-US" sz="1200" b="1" dirty="0" smtClean="0">
                <a:ln>
                  <a:solidFill>
                    <a:schemeClr val="bg1"/>
                  </a:solidFill>
                </a:ln>
                <a:effectLst>
                  <a:outerShdw blurRad="38100" dist="38100" dir="2700000" algn="tl">
                    <a:srgbClr val="000000">
                      <a:alpha val="43137"/>
                    </a:srgbClr>
                  </a:outerShdw>
                </a:effectLst>
              </a:rPr>
              <a:t>experiments on </a:t>
            </a:r>
            <a:r>
              <a:rPr lang="en-US" sz="1200" b="1" dirty="0">
                <a:ln>
                  <a:solidFill>
                    <a:schemeClr val="bg1"/>
                  </a:solidFill>
                </a:ln>
                <a:effectLst>
                  <a:outerShdw blurRad="38100" dist="38100" dir="2700000" algn="tl">
                    <a:srgbClr val="000000">
                      <a:alpha val="43137"/>
                    </a:srgbClr>
                  </a:outerShdw>
                </a:effectLst>
              </a:rPr>
              <a:t>industrial melanism in the Lepidoptera. </a:t>
            </a:r>
            <a:r>
              <a:rPr lang="en-US" sz="1200" b="1" i="1" dirty="0">
                <a:ln>
                  <a:solidFill>
                    <a:schemeClr val="bg1"/>
                  </a:solidFill>
                </a:ln>
                <a:effectLst>
                  <a:outerShdw blurRad="38100" dist="38100" dir="2700000" algn="tl">
                    <a:srgbClr val="000000">
                      <a:alpha val="43137"/>
                    </a:srgbClr>
                  </a:outerShdw>
                </a:effectLst>
              </a:rPr>
              <a:t>Heredity</a:t>
            </a:r>
            <a:r>
              <a:rPr lang="en-US" sz="1200" b="1" dirty="0">
                <a:ln>
                  <a:solidFill>
                    <a:schemeClr val="bg1"/>
                  </a:solidFill>
                </a:ln>
                <a:effectLst>
                  <a:outerShdw blurRad="38100" dist="38100" dir="2700000" algn="tl">
                    <a:srgbClr val="000000">
                      <a:alpha val="43137"/>
                    </a:srgbClr>
                  </a:outerShdw>
                </a:effectLst>
              </a:rPr>
              <a:t> </a:t>
            </a:r>
            <a:r>
              <a:rPr lang="en-US" sz="1200" b="1" dirty="0" smtClean="0">
                <a:ln>
                  <a:solidFill>
                    <a:schemeClr val="bg1"/>
                  </a:solidFill>
                </a:ln>
                <a:effectLst>
                  <a:outerShdw blurRad="38100" dist="38100" dir="2700000" algn="tl">
                    <a:srgbClr val="000000">
                      <a:alpha val="43137"/>
                    </a:srgbClr>
                  </a:outerShdw>
                </a:effectLst>
              </a:rPr>
              <a:t>10:</a:t>
            </a:r>
            <a:r>
              <a:rPr lang="en-US" sz="1200" b="1" dirty="0">
                <a:ln>
                  <a:solidFill>
                    <a:schemeClr val="bg1"/>
                  </a:solidFill>
                </a:ln>
                <a:effectLst>
                  <a:outerShdw blurRad="38100" dist="38100" dir="2700000" algn="tl">
                    <a:srgbClr val="000000">
                      <a:alpha val="43137"/>
                    </a:srgbClr>
                  </a:outerShdw>
                </a:effectLst>
              </a:rPr>
              <a:t> </a:t>
            </a:r>
            <a:r>
              <a:rPr lang="en-US" sz="1200" b="1" dirty="0" smtClean="0">
                <a:ln>
                  <a:solidFill>
                    <a:schemeClr val="bg1"/>
                  </a:solidFill>
                </a:ln>
                <a:effectLst>
                  <a:outerShdw blurRad="38100" dist="38100" dir="2700000" algn="tl">
                    <a:srgbClr val="000000">
                      <a:alpha val="43137"/>
                    </a:srgbClr>
                  </a:outerShdw>
                </a:effectLst>
              </a:rPr>
              <a:t>287–301.</a:t>
            </a:r>
            <a:endParaRPr lang="en-US" sz="1200" b="1" dirty="0">
              <a:ln>
                <a:solidFill>
                  <a:schemeClr val="bg1"/>
                </a:solidFill>
              </a:ln>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8342176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44000" cy="6855556"/>
          </a:xfrm>
        </p:spPr>
      </p:pic>
      <p:sp>
        <p:nvSpPr>
          <p:cNvPr id="2" name="Title 1"/>
          <p:cNvSpPr>
            <a:spLocks noGrp="1"/>
          </p:cNvSpPr>
          <p:nvPr>
            <p:ph type="title"/>
          </p:nvPr>
        </p:nvSpPr>
        <p:spPr/>
        <p:txBody>
          <a:bodyPr/>
          <a:lstStyle/>
          <a:p>
            <a:r>
              <a:rPr lang="en-US" dirty="0" smtClean="0"/>
              <a:t>Moths on Darkened Wood</a:t>
            </a:r>
            <a:endParaRPr lang="en-US" dirty="0"/>
          </a:p>
        </p:txBody>
      </p:sp>
      <p:sp>
        <p:nvSpPr>
          <p:cNvPr id="9" name="Rectangle 8"/>
          <p:cNvSpPr/>
          <p:nvPr/>
        </p:nvSpPr>
        <p:spPr>
          <a:xfrm>
            <a:off x="796843" y="6579719"/>
            <a:ext cx="8347157" cy="276999"/>
          </a:xfrm>
          <a:prstGeom prst="rect">
            <a:avLst/>
          </a:prstGeom>
        </p:spPr>
        <p:txBody>
          <a:bodyPr wrap="none">
            <a:spAutoFit/>
          </a:bodyPr>
          <a:lstStyle/>
          <a:p>
            <a:pPr algn="r"/>
            <a:r>
              <a:rPr lang="en-US" sz="1200" dirty="0">
                <a:effectLst>
                  <a:outerShdw blurRad="38100" dist="38100" dir="2700000" algn="tl">
                    <a:srgbClr val="000000">
                      <a:alpha val="43137"/>
                    </a:srgbClr>
                  </a:outerShdw>
                </a:effectLst>
              </a:rPr>
              <a:t>Kettlewell, H. B. D. </a:t>
            </a:r>
            <a:r>
              <a:rPr lang="en-US" sz="1200" dirty="0" smtClean="0">
                <a:effectLst>
                  <a:outerShdw blurRad="38100" dist="38100" dir="2700000" algn="tl">
                    <a:srgbClr val="000000">
                      <a:alpha val="43137"/>
                    </a:srgbClr>
                  </a:outerShdw>
                </a:effectLst>
              </a:rPr>
              <a:t>1956. </a:t>
            </a:r>
            <a:r>
              <a:rPr lang="en-US" sz="1200" dirty="0">
                <a:effectLst>
                  <a:outerShdw blurRad="38100" dist="38100" dir="2700000" algn="tl">
                    <a:srgbClr val="000000">
                      <a:alpha val="43137"/>
                    </a:srgbClr>
                  </a:outerShdw>
                </a:effectLst>
              </a:rPr>
              <a:t>Further selection </a:t>
            </a:r>
            <a:r>
              <a:rPr lang="en-US" sz="1200" dirty="0" smtClean="0">
                <a:effectLst>
                  <a:outerShdw blurRad="38100" dist="38100" dir="2700000" algn="tl">
                    <a:srgbClr val="000000">
                      <a:alpha val="43137"/>
                    </a:srgbClr>
                  </a:outerShdw>
                </a:effectLst>
              </a:rPr>
              <a:t>experiments on </a:t>
            </a:r>
            <a:r>
              <a:rPr lang="en-US" sz="1200" dirty="0">
                <a:effectLst>
                  <a:outerShdw blurRad="38100" dist="38100" dir="2700000" algn="tl">
                    <a:srgbClr val="000000">
                      <a:alpha val="43137"/>
                    </a:srgbClr>
                  </a:outerShdw>
                </a:effectLst>
              </a:rPr>
              <a:t>industrial melanism in the Lepidoptera. </a:t>
            </a:r>
            <a:r>
              <a:rPr lang="en-US" sz="1200" i="1" dirty="0">
                <a:effectLst>
                  <a:outerShdw blurRad="38100" dist="38100" dir="2700000" algn="tl">
                    <a:srgbClr val="000000">
                      <a:alpha val="43137"/>
                    </a:srgbClr>
                  </a:outerShdw>
                </a:effectLst>
              </a:rPr>
              <a:t>Heredity</a:t>
            </a:r>
            <a:r>
              <a:rPr lang="en-US" sz="1200" dirty="0">
                <a:effectLst>
                  <a:outerShdw blurRad="38100" dist="38100" dir="2700000" algn="tl">
                    <a:srgbClr val="000000">
                      <a:alpha val="43137"/>
                    </a:srgbClr>
                  </a:outerShdw>
                </a:effectLst>
              </a:rPr>
              <a:t> </a:t>
            </a:r>
            <a:r>
              <a:rPr lang="en-US" sz="1200" dirty="0" smtClean="0">
                <a:effectLst>
                  <a:outerShdw blurRad="38100" dist="38100" dir="2700000" algn="tl">
                    <a:srgbClr val="000000">
                      <a:alpha val="43137"/>
                    </a:srgbClr>
                  </a:outerShdw>
                </a:effectLst>
              </a:rPr>
              <a:t>10:</a:t>
            </a:r>
            <a:r>
              <a:rPr lang="en-US" sz="1200" dirty="0">
                <a:effectLst>
                  <a:outerShdw blurRad="38100" dist="38100" dir="2700000" algn="tl">
                    <a:srgbClr val="000000">
                      <a:alpha val="43137"/>
                    </a:srgbClr>
                  </a:outerShdw>
                </a:effectLst>
              </a:rPr>
              <a:t> </a:t>
            </a:r>
            <a:r>
              <a:rPr lang="en-US" sz="1200" dirty="0" smtClean="0">
                <a:effectLst>
                  <a:outerShdw blurRad="38100" dist="38100" dir="2700000" algn="tl">
                    <a:srgbClr val="000000">
                      <a:alpha val="43137"/>
                    </a:srgbClr>
                  </a:outerShdw>
                </a:effectLst>
              </a:rPr>
              <a:t>287–301.</a:t>
            </a:r>
            <a:endParaRPr lang="en-US" sz="1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167491918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Moth Recapture Frequencies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184725"/>
              </p:ext>
            </p:extLst>
          </p:nvPr>
        </p:nvGraphicFramePr>
        <p:xfrm>
          <a:off x="0" y="1128251"/>
          <a:ext cx="4640826" cy="5395452"/>
        </p:xfrm>
        <a:graphic>
          <a:graphicData uri="http://schemas.openxmlformats.org/drawingml/2006/chart">
            <c:chart xmlns:c="http://schemas.openxmlformats.org/drawingml/2006/chart" xmlns:r="http://schemas.openxmlformats.org/officeDocument/2006/relationships" r:id="rId3"/>
          </a:graphicData>
        </a:graphic>
      </p:graphicFrame>
      <p:sp>
        <p:nvSpPr>
          <p:cNvPr id="9" name="Rectangle 8"/>
          <p:cNvSpPr/>
          <p:nvPr/>
        </p:nvSpPr>
        <p:spPr>
          <a:xfrm>
            <a:off x="796843" y="6579719"/>
            <a:ext cx="8347157" cy="276999"/>
          </a:xfrm>
          <a:prstGeom prst="rect">
            <a:avLst/>
          </a:prstGeom>
        </p:spPr>
        <p:txBody>
          <a:bodyPr wrap="none">
            <a:spAutoFit/>
          </a:bodyPr>
          <a:lstStyle/>
          <a:p>
            <a:pPr algn="r"/>
            <a:r>
              <a:rPr lang="en-US" sz="1200" dirty="0"/>
              <a:t>Kettlewell, H. B. D. </a:t>
            </a:r>
            <a:r>
              <a:rPr lang="en-US" sz="1200" dirty="0" smtClean="0"/>
              <a:t>1956. </a:t>
            </a:r>
            <a:r>
              <a:rPr lang="en-US" sz="1200" dirty="0"/>
              <a:t>Further selection </a:t>
            </a:r>
            <a:r>
              <a:rPr lang="en-US" sz="1200" dirty="0" smtClean="0"/>
              <a:t>experiments on </a:t>
            </a:r>
            <a:r>
              <a:rPr lang="en-US" sz="1200" dirty="0"/>
              <a:t>industrial melanism in the Lepidoptera. </a:t>
            </a:r>
            <a:r>
              <a:rPr lang="en-US" sz="1200" i="1" dirty="0"/>
              <a:t>Heredity</a:t>
            </a:r>
            <a:r>
              <a:rPr lang="en-US" sz="1200" dirty="0"/>
              <a:t> </a:t>
            </a:r>
            <a:r>
              <a:rPr lang="en-US" sz="1200" dirty="0" smtClean="0"/>
              <a:t>10:</a:t>
            </a:r>
            <a:r>
              <a:rPr lang="en-US" sz="1200" dirty="0"/>
              <a:t> </a:t>
            </a:r>
            <a:r>
              <a:rPr lang="en-US" sz="1200" dirty="0" smtClean="0"/>
              <a:t>287–301.</a:t>
            </a:r>
            <a:endParaRPr lang="en-US" sz="1200" dirty="0">
              <a:latin typeface="+mn-lt"/>
            </a:endParaRPr>
          </a:p>
        </p:txBody>
      </p:sp>
      <p:graphicFrame>
        <p:nvGraphicFramePr>
          <p:cNvPr id="5" name="Content Placeholder 5"/>
          <p:cNvGraphicFramePr>
            <a:graphicFrameLocks/>
          </p:cNvGraphicFramePr>
          <p:nvPr>
            <p:extLst>
              <p:ext uri="{D42A27DB-BD31-4B8C-83A1-F6EECF244321}">
                <p14:modId xmlns:p14="http://schemas.microsoft.com/office/powerpoint/2010/main" val="2232895434"/>
              </p:ext>
            </p:extLst>
          </p:nvPr>
        </p:nvGraphicFramePr>
        <p:xfrm>
          <a:off x="4503174" y="1128251"/>
          <a:ext cx="4640826" cy="53954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1802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AsOne/>
      </p:bldGraphic>
      <p:bldGraphic spid="5" grpId="0">
        <p:bldAsOne/>
      </p:bldGraphic>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Decline of </a:t>
            </a:r>
            <a:r>
              <a:rPr lang="en-US" i="1" dirty="0" smtClean="0"/>
              <a:t>carbonaria</a:t>
            </a:r>
            <a:r>
              <a:rPr lang="en-US" dirty="0" smtClean="0"/>
              <a:t> (Leeds, UK)</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425565073"/>
              </p:ext>
            </p:extLst>
          </p:nvPr>
        </p:nvGraphicFramePr>
        <p:xfrm>
          <a:off x="457200" y="1130710"/>
          <a:ext cx="8229600" cy="534629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p:cNvSpPr txBox="1"/>
          <p:nvPr/>
        </p:nvSpPr>
        <p:spPr>
          <a:xfrm>
            <a:off x="930725" y="6581001"/>
            <a:ext cx="8213275" cy="276999"/>
          </a:xfrm>
          <a:prstGeom prst="rect">
            <a:avLst/>
          </a:prstGeom>
          <a:noFill/>
        </p:spPr>
        <p:txBody>
          <a:bodyPr wrap="none" rtlCol="0">
            <a:spAutoFit/>
          </a:bodyPr>
          <a:lstStyle/>
          <a:p>
            <a:pPr algn="r"/>
            <a:r>
              <a:rPr lang="en-US" sz="1200" dirty="0"/>
              <a:t>Cook LM, </a:t>
            </a:r>
            <a:r>
              <a:rPr lang="en-US" sz="1200" dirty="0" smtClean="0"/>
              <a:t>et al. 2005. </a:t>
            </a:r>
            <a:r>
              <a:rPr lang="en-US" sz="1200" dirty="0"/>
              <a:t>Melanic </a:t>
            </a:r>
            <a:r>
              <a:rPr lang="en-US" sz="1200" dirty="0" smtClean="0"/>
              <a:t>moth frequencies </a:t>
            </a:r>
            <a:r>
              <a:rPr lang="en-US" sz="1200" dirty="0"/>
              <a:t>in Yorkshire, an old English industrial hot </a:t>
            </a:r>
            <a:r>
              <a:rPr lang="en-US" sz="1200" dirty="0" smtClean="0"/>
              <a:t>spot. </a:t>
            </a:r>
            <a:r>
              <a:rPr lang="en-US" sz="1200" i="1" dirty="0" smtClean="0"/>
              <a:t>J. Hered. </a:t>
            </a:r>
            <a:r>
              <a:rPr lang="en-US" sz="1200" dirty="0" smtClean="0"/>
              <a:t>96: </a:t>
            </a:r>
            <a:r>
              <a:rPr lang="en-US" sz="1200" dirty="0"/>
              <a:t>522–528.</a:t>
            </a:r>
          </a:p>
        </p:txBody>
      </p:sp>
    </p:spTree>
    <p:extLst>
      <p:ext uri="{BB962C8B-B14F-4D97-AF65-F5344CB8AC3E}">
        <p14:creationId xmlns:p14="http://schemas.microsoft.com/office/powerpoint/2010/main" val="677450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animEffect transition="in" filter="wipe(left)">
                                      <p:cBhvr>
                                        <p:cTn id="11" dur="2000"/>
                                        <p:tgtEl>
                                          <p:spTgt spid="4">
                                            <p:graphicEl>
                                              <a:chart seriesIdx="0" categoryIdx="-4" bldStep="series"/>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Chart bld="series"/>
        </p:bldSub>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8125"/>
            <a:ext cx="8229600" cy="1143000"/>
          </a:xfrm>
        </p:spPr>
        <p:txBody>
          <a:bodyPr>
            <a:normAutofit fontScale="90000"/>
          </a:bodyPr>
          <a:lstStyle/>
          <a:p>
            <a:pPr>
              <a:lnSpc>
                <a:spcPts val="4400"/>
              </a:lnSpc>
            </a:pPr>
            <a:r>
              <a:rPr lang="en-US" dirty="0" smtClean="0"/>
              <a:t>“Possible Evidence of Rapid Evolution in Hawaiian Moths”</a:t>
            </a:r>
            <a:endParaRPr lang="en-US" dirty="0"/>
          </a:p>
        </p:txBody>
      </p:sp>
      <p:pic>
        <p:nvPicPr>
          <p:cNvPr id="7" name="Content Placeholder 6"/>
          <p:cNvPicPr>
            <a:picLocks noGrp="1" noChangeAspect="1"/>
          </p:cNvPicPr>
          <p:nvPr>
            <p:ph idx="1"/>
          </p:nvPr>
        </p:nvPicPr>
        <p:blipFill rotWithShape="1">
          <a:blip r:embed="rId3">
            <a:extLst>
              <a:ext uri="{28A0092B-C50C-407E-A947-70E740481C1C}">
                <a14:useLocalDpi xmlns:a14="http://schemas.microsoft.com/office/drawing/2010/main" val="0"/>
              </a:ext>
            </a:extLst>
          </a:blip>
          <a:srcRect t="1019" b="6813"/>
          <a:stretch/>
        </p:blipFill>
        <p:spPr>
          <a:xfrm>
            <a:off x="441975" y="1261532"/>
            <a:ext cx="4154620" cy="5597805"/>
          </a:xfr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t="741" b="4938"/>
          <a:stretch/>
        </p:blipFill>
        <p:spPr>
          <a:xfrm>
            <a:off x="4613529" y="1261532"/>
            <a:ext cx="4058871" cy="5596468"/>
          </a:xfrm>
          <a:prstGeom prst="rect">
            <a:avLst/>
          </a:prstGeom>
        </p:spPr>
      </p:pic>
      <p:sp>
        <p:nvSpPr>
          <p:cNvPr id="9" name="Rectangle 8"/>
          <p:cNvSpPr/>
          <p:nvPr/>
        </p:nvSpPr>
        <p:spPr>
          <a:xfrm>
            <a:off x="1839397" y="6612551"/>
            <a:ext cx="6805068" cy="246221"/>
          </a:xfrm>
          <a:prstGeom prst="rect">
            <a:avLst/>
          </a:prstGeom>
        </p:spPr>
        <p:txBody>
          <a:bodyPr wrap="none">
            <a:spAutoFit/>
          </a:bodyPr>
          <a:lstStyle/>
          <a:p>
            <a:pPr algn="r"/>
            <a:r>
              <a:rPr lang="en-US" sz="1000" dirty="0">
                <a:solidFill>
                  <a:schemeClr val="bg1"/>
                </a:solidFill>
                <a:latin typeface="verdana" panose="020B0604030504040204" pitchFamily="34" charset="0"/>
              </a:rPr>
              <a:t>Zimmerman, E. 1960. Possible evidence of rapid evolution in Hawaiian moths. </a:t>
            </a:r>
            <a:r>
              <a:rPr lang="en-US" sz="1000" i="1" dirty="0">
                <a:solidFill>
                  <a:schemeClr val="bg1"/>
                </a:solidFill>
                <a:latin typeface="verdana" panose="020B0604030504040204" pitchFamily="34" charset="0"/>
              </a:rPr>
              <a:t>Evolution</a:t>
            </a:r>
            <a:r>
              <a:rPr lang="en-US" sz="1000" dirty="0">
                <a:solidFill>
                  <a:schemeClr val="bg1"/>
                </a:solidFill>
                <a:latin typeface="verdana" panose="020B0604030504040204" pitchFamily="34" charset="0"/>
              </a:rPr>
              <a:t> 14: 137-138.</a:t>
            </a:r>
            <a:endParaRPr lang="en-US" sz="1000" dirty="0">
              <a:solidFill>
                <a:schemeClr val="bg1"/>
              </a:solidFill>
            </a:endParaRPr>
          </a:p>
        </p:txBody>
      </p:sp>
    </p:spTree>
    <p:extLst>
      <p:ext uri="{BB962C8B-B14F-4D97-AF65-F5344CB8AC3E}">
        <p14:creationId xmlns:p14="http://schemas.microsoft.com/office/powerpoint/2010/main" val="3232028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Problems with Kettlewell Experiments</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Too many moths </a:t>
            </a:r>
            <a:r>
              <a:rPr lang="en-US" dirty="0"/>
              <a:t>and </a:t>
            </a:r>
            <a:r>
              <a:rPr lang="en-US" dirty="0" smtClean="0"/>
              <a:t>too </a:t>
            </a:r>
            <a:r>
              <a:rPr lang="en-US" dirty="0"/>
              <a:t>few release sites</a:t>
            </a:r>
          </a:p>
          <a:p>
            <a:r>
              <a:rPr lang="en-US" dirty="0" smtClean="0"/>
              <a:t>Moths </a:t>
            </a:r>
            <a:r>
              <a:rPr lang="en-US" dirty="0"/>
              <a:t>were released onto tree trunks, </a:t>
            </a:r>
            <a:r>
              <a:rPr lang="en-US" dirty="0" smtClean="0"/>
              <a:t>instead of under </a:t>
            </a:r>
            <a:r>
              <a:rPr lang="en-US" dirty="0"/>
              <a:t>lateral branches</a:t>
            </a:r>
          </a:p>
          <a:p>
            <a:r>
              <a:rPr lang="en-US" dirty="0" smtClean="0"/>
              <a:t>Moths </a:t>
            </a:r>
            <a:r>
              <a:rPr lang="en-US" dirty="0"/>
              <a:t>were released during the day, and so might not have selected </a:t>
            </a:r>
            <a:r>
              <a:rPr lang="en-US" dirty="0" smtClean="0"/>
              <a:t>good sites to hide</a:t>
            </a:r>
            <a:endParaRPr lang="en-US" dirty="0"/>
          </a:p>
          <a:p>
            <a:r>
              <a:rPr lang="en-US" dirty="0" smtClean="0"/>
              <a:t>Kettlewell </a:t>
            </a:r>
            <a:r>
              <a:rPr lang="en-US" dirty="0"/>
              <a:t>used mixtures of </a:t>
            </a:r>
            <a:r>
              <a:rPr lang="en-US" dirty="0" smtClean="0"/>
              <a:t>caught </a:t>
            </a:r>
            <a:r>
              <a:rPr lang="en-US" dirty="0"/>
              <a:t>and lab bred moths, which might behave differently</a:t>
            </a:r>
          </a:p>
          <a:p>
            <a:r>
              <a:rPr lang="en-US" dirty="0" smtClean="0"/>
              <a:t>Kettlewell </a:t>
            </a:r>
            <a:r>
              <a:rPr lang="en-US" dirty="0"/>
              <a:t>used translocated </a:t>
            </a:r>
            <a:r>
              <a:rPr lang="en-US" dirty="0" smtClean="0"/>
              <a:t>moths</a:t>
            </a:r>
          </a:p>
          <a:p>
            <a:r>
              <a:rPr lang="en-US" dirty="0" smtClean="0"/>
              <a:t>Bats as predators?</a:t>
            </a:r>
            <a:endParaRPr lang="en-US" dirty="0"/>
          </a:p>
        </p:txBody>
      </p:sp>
    </p:spTree>
    <p:extLst>
      <p:ext uri="{BB962C8B-B14F-4D97-AF65-F5344CB8AC3E}">
        <p14:creationId xmlns:p14="http://schemas.microsoft.com/office/powerpoint/2010/main" val="399013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0" y="872705"/>
            <a:ext cx="9144000" cy="5492385"/>
          </a:xfrm>
          <a:prstGeom prst="rect">
            <a:avLst/>
          </a:prstGeom>
        </p:spPr>
      </p:pic>
      <p:sp>
        <p:nvSpPr>
          <p:cNvPr id="2" name="Title 1"/>
          <p:cNvSpPr>
            <a:spLocks noGrp="1"/>
          </p:cNvSpPr>
          <p:nvPr>
            <p:ph type="title"/>
          </p:nvPr>
        </p:nvSpPr>
        <p:spPr/>
        <p:txBody>
          <a:bodyPr>
            <a:normAutofit fontScale="90000"/>
          </a:bodyPr>
          <a:lstStyle/>
          <a:p>
            <a:r>
              <a:rPr lang="en-US" dirty="0" smtClean="0"/>
              <a:t>Predation of Peppered Moths by Bats</a:t>
            </a:r>
            <a:endParaRPr lang="en-US" dirty="0"/>
          </a:p>
        </p:txBody>
      </p:sp>
      <p:sp>
        <p:nvSpPr>
          <p:cNvPr id="3" name="Rectangle 2"/>
          <p:cNvSpPr/>
          <p:nvPr/>
        </p:nvSpPr>
        <p:spPr>
          <a:xfrm>
            <a:off x="-99236" y="6581001"/>
            <a:ext cx="9243236" cy="276999"/>
          </a:xfrm>
          <a:prstGeom prst="rect">
            <a:avLst/>
          </a:prstGeom>
        </p:spPr>
        <p:txBody>
          <a:bodyPr wrap="none">
            <a:spAutoFit/>
          </a:bodyPr>
          <a:lstStyle/>
          <a:p>
            <a:pPr algn="r"/>
            <a:r>
              <a:rPr lang="en-US" sz="1200" dirty="0" smtClean="0"/>
              <a:t>Majerus, M. Non-morph specific </a:t>
            </a:r>
            <a:r>
              <a:rPr lang="en-US" sz="1200" dirty="0"/>
              <a:t>predation of peppered </a:t>
            </a:r>
            <a:r>
              <a:rPr lang="en-US" sz="1200" dirty="0" smtClean="0"/>
              <a:t>moths ( </a:t>
            </a:r>
            <a:r>
              <a:rPr lang="en-US" sz="1200" dirty="0"/>
              <a:t>Biston betularia ) by </a:t>
            </a:r>
            <a:r>
              <a:rPr lang="en-US" sz="1200" dirty="0" smtClean="0"/>
              <a:t>bats. </a:t>
            </a:r>
            <a:r>
              <a:rPr lang="en-US" sz="1200" i="1" dirty="0" smtClean="0"/>
              <a:t>Ecological </a:t>
            </a:r>
            <a:r>
              <a:rPr lang="en-US" sz="1200" i="1" dirty="0"/>
              <a:t>Entomology </a:t>
            </a:r>
            <a:r>
              <a:rPr lang="en-US" sz="1200" dirty="0"/>
              <a:t>(2008</a:t>
            </a:r>
            <a:r>
              <a:rPr lang="en-US" sz="1200" dirty="0" smtClean="0"/>
              <a:t>), 33</a:t>
            </a:r>
            <a:r>
              <a:rPr lang="en-US" sz="1200" dirty="0"/>
              <a:t>, </a:t>
            </a:r>
            <a:r>
              <a:rPr lang="en-US" sz="1200" dirty="0" smtClean="0"/>
              <a:t>679–683.</a:t>
            </a:r>
            <a:endParaRPr lang="en-US" sz="1200"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34448330"/>
              </p:ext>
            </p:extLst>
          </p:nvPr>
        </p:nvGraphicFramePr>
        <p:xfrm>
          <a:off x="457200" y="1032387"/>
          <a:ext cx="8229600" cy="544461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73632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xit" presetSubtype="0" fill="hold" nodeType="clickEffect">
                                  <p:stCondLst>
                                    <p:cond delay="0"/>
                                  </p:stCondLst>
                                  <p:childTnLst>
                                    <p:animEffect transition="out" filter="fade">
                                      <p:cBhvr>
                                        <p:cTn id="14" dur="1000"/>
                                        <p:tgtEl>
                                          <p:spTgt spid="5"/>
                                        </p:tgtEl>
                                      </p:cBhvr>
                                    </p:animEffect>
                                    <p:anim calcmode="lin" valueType="num">
                                      <p:cBhvr>
                                        <p:cTn id="15" dur="1000"/>
                                        <p:tgtEl>
                                          <p:spTgt spid="5"/>
                                        </p:tgtEl>
                                        <p:attrNameLst>
                                          <p:attrName>ppt_x</p:attrName>
                                        </p:attrNameLst>
                                      </p:cBhvr>
                                      <p:tavLst>
                                        <p:tav tm="0">
                                          <p:val>
                                            <p:strVal val="ppt_x"/>
                                          </p:val>
                                        </p:tav>
                                        <p:tav tm="100000">
                                          <p:val>
                                            <p:strVal val="ppt_x"/>
                                          </p:val>
                                        </p:tav>
                                      </p:tavLst>
                                    </p:anim>
                                    <p:anim calcmode="lin" valueType="num">
                                      <p:cBhvr>
                                        <p:cTn id="16" dur="100" decel="100000"/>
                                        <p:tgtEl>
                                          <p:spTgt spid="5"/>
                                        </p:tgtEl>
                                        <p:attrNameLst>
                                          <p:attrName>ppt_y</p:attrName>
                                        </p:attrNameLst>
                                      </p:cBhvr>
                                      <p:tavLst>
                                        <p:tav tm="0">
                                          <p:val>
                                            <p:strVal val="ppt_y"/>
                                          </p:val>
                                        </p:tav>
                                        <p:tav tm="100000">
                                          <p:val>
                                            <p:strVal val="ppt_y-.03"/>
                                          </p:val>
                                        </p:tav>
                                      </p:tavLst>
                                    </p:anim>
                                    <p:anim calcmode="lin" valueType="num">
                                      <p:cBhvr>
                                        <p:cTn id="17" dur="900" accel="100000">
                                          <p:stCondLst>
                                            <p:cond delay="100"/>
                                          </p:stCondLst>
                                        </p:cTn>
                                        <p:tgtEl>
                                          <p:spTgt spid="5"/>
                                        </p:tgtEl>
                                        <p:attrNameLst>
                                          <p:attrName>ppt_y</p:attrName>
                                        </p:attrNameLst>
                                      </p:cBhvr>
                                      <p:tavLst>
                                        <p:tav tm="0">
                                          <p:val>
                                            <p:strVal val="ppt_y"/>
                                          </p:val>
                                        </p:tav>
                                        <p:tav tm="100000">
                                          <p:val>
                                            <p:strVal val="ppt_y+1"/>
                                          </p:val>
                                        </p:tav>
                                      </p:tavLst>
                                    </p:anim>
                                    <p:set>
                                      <p:cBhvr>
                                        <p:cTn id="18" dur="1" fill="hold">
                                          <p:stCondLst>
                                            <p:cond delay="999"/>
                                          </p:stCondLst>
                                        </p:cTn>
                                        <p:tgtEl>
                                          <p:spTgt spid="5"/>
                                        </p:tgtEl>
                                        <p:attrNameLst>
                                          <p:attrName>style.visibility</p:attrName>
                                        </p:attrNameLst>
                                      </p:cBhvr>
                                      <p:to>
                                        <p:strVal val="hidden"/>
                                      </p:to>
                                    </p:set>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Michael Majerus </a:t>
            </a:r>
            <a:r>
              <a:rPr lang="en-US" dirty="0"/>
              <a:t>6-Year Study (4864 </a:t>
            </a:r>
            <a:r>
              <a:rPr lang="en-US" dirty="0" smtClean="0"/>
              <a:t>released moths</a:t>
            </a:r>
            <a:r>
              <a:rPr lang="en-US" dirty="0"/>
              <a:t>)</a:t>
            </a:r>
          </a:p>
        </p:txBody>
      </p:sp>
      <p:sp>
        <p:nvSpPr>
          <p:cNvPr id="3" name="Content Placeholder 2"/>
          <p:cNvSpPr>
            <a:spLocks noGrp="1"/>
          </p:cNvSpPr>
          <p:nvPr>
            <p:ph idx="1"/>
          </p:nvPr>
        </p:nvSpPr>
        <p:spPr/>
        <p:txBody>
          <a:bodyPr>
            <a:normAutofit lnSpcReduction="10000"/>
          </a:bodyPr>
          <a:lstStyle/>
          <a:p>
            <a:r>
              <a:rPr lang="en-US" dirty="0" smtClean="0"/>
              <a:t>Low density (1 moth) at 16 of 103 release sites per night</a:t>
            </a:r>
            <a:endParaRPr lang="en-US" dirty="0"/>
          </a:p>
          <a:p>
            <a:r>
              <a:rPr lang="en-US" dirty="0" smtClean="0"/>
              <a:t>Moths </a:t>
            </a:r>
            <a:r>
              <a:rPr lang="en-US" dirty="0"/>
              <a:t>were released </a:t>
            </a:r>
            <a:r>
              <a:rPr lang="en-US" dirty="0" smtClean="0"/>
              <a:t>where they normally rested</a:t>
            </a:r>
            <a:endParaRPr lang="en-US" dirty="0"/>
          </a:p>
          <a:p>
            <a:r>
              <a:rPr lang="en-US" dirty="0" smtClean="0"/>
              <a:t>Moths </a:t>
            </a:r>
            <a:r>
              <a:rPr lang="en-US" dirty="0"/>
              <a:t>were released </a:t>
            </a:r>
            <a:r>
              <a:rPr lang="en-US" dirty="0" smtClean="0"/>
              <a:t>at night when they are normally active</a:t>
            </a:r>
            <a:endParaRPr lang="en-US" dirty="0"/>
          </a:p>
          <a:p>
            <a:r>
              <a:rPr lang="en-US" dirty="0" smtClean="0"/>
              <a:t>Binocular observation showed 26% of moths were eaten by birds</a:t>
            </a:r>
            <a:endParaRPr lang="en-US" dirty="0"/>
          </a:p>
        </p:txBody>
      </p:sp>
    </p:spTree>
    <p:extLst>
      <p:ext uri="{BB962C8B-B14F-4D97-AF65-F5344CB8AC3E}">
        <p14:creationId xmlns:p14="http://schemas.microsoft.com/office/powerpoint/2010/main" val="281530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Peppered Moth Predation Results</a:t>
            </a:r>
            <a:endParaRPr lang="en-US" dirty="0"/>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3702989785"/>
              </p:ext>
            </p:extLst>
          </p:nvPr>
        </p:nvGraphicFramePr>
        <p:xfrm>
          <a:off x="160774" y="1125415"/>
          <a:ext cx="8802356" cy="5586884"/>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p:cNvPicPr>
            <a:picLocks noChangeAspect="1"/>
          </p:cNvPicPr>
          <p:nvPr/>
        </p:nvPicPr>
        <p:blipFill rotWithShape="1">
          <a:blip r:embed="rId4"/>
          <a:srcRect l="12300" t="36222" r="47300" b="12222"/>
          <a:stretch/>
        </p:blipFill>
        <p:spPr>
          <a:xfrm>
            <a:off x="3351125" y="7402621"/>
            <a:ext cx="7388352" cy="5303520"/>
          </a:xfrm>
          <a:prstGeom prst="rect">
            <a:avLst/>
          </a:prstGeom>
        </p:spPr>
      </p:pic>
      <p:sp>
        <p:nvSpPr>
          <p:cNvPr id="3" name="Rectangle 2"/>
          <p:cNvSpPr/>
          <p:nvPr/>
        </p:nvSpPr>
        <p:spPr>
          <a:xfrm>
            <a:off x="393912" y="6550223"/>
            <a:ext cx="8750088" cy="307777"/>
          </a:xfrm>
          <a:prstGeom prst="rect">
            <a:avLst/>
          </a:prstGeom>
        </p:spPr>
        <p:txBody>
          <a:bodyPr wrap="none">
            <a:spAutoFit/>
          </a:bodyPr>
          <a:lstStyle/>
          <a:p>
            <a:pPr algn="r"/>
            <a:r>
              <a:rPr lang="en-US" sz="1400" dirty="0" smtClean="0"/>
              <a:t>L</a:t>
            </a:r>
            <a:r>
              <a:rPr lang="en-US" sz="1400" dirty="0"/>
              <a:t>. M. Cook, </a:t>
            </a:r>
            <a:r>
              <a:rPr lang="en-US" sz="1400" dirty="0" smtClean="0"/>
              <a:t>et a. 2012. Selective </a:t>
            </a:r>
            <a:r>
              <a:rPr lang="en-US" sz="1400" dirty="0"/>
              <a:t>bird predation on the peppered </a:t>
            </a:r>
            <a:r>
              <a:rPr lang="en-US" sz="1400" dirty="0" smtClean="0"/>
              <a:t>moth. </a:t>
            </a:r>
            <a:r>
              <a:rPr lang="en-US" sz="1400" i="1" dirty="0" smtClean="0"/>
              <a:t>Biol</a:t>
            </a:r>
            <a:r>
              <a:rPr lang="en-US" sz="1400" i="1" dirty="0"/>
              <a:t>. Lett.</a:t>
            </a:r>
            <a:r>
              <a:rPr lang="en-US" sz="1400" dirty="0"/>
              <a:t> </a:t>
            </a:r>
            <a:r>
              <a:rPr lang="en-US" sz="1400" dirty="0" smtClean="0"/>
              <a:t>doi:10.1098/rsbl.2011.1136.</a:t>
            </a:r>
            <a:endParaRPr lang="en-US" sz="1400" dirty="0"/>
          </a:p>
        </p:txBody>
      </p:sp>
    </p:spTree>
    <p:extLst>
      <p:ext uri="{BB962C8B-B14F-4D97-AF65-F5344CB8AC3E}">
        <p14:creationId xmlns:p14="http://schemas.microsoft.com/office/powerpoint/2010/main" val="20389175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Peppered Moth Evolution?</a:t>
            </a:r>
            <a:endParaRPr lang="en-US" dirty="0"/>
          </a:p>
        </p:txBody>
      </p:sp>
      <p:sp>
        <p:nvSpPr>
          <p:cNvPr id="6" name="Content Placeholder 5"/>
          <p:cNvSpPr>
            <a:spLocks noGrp="1"/>
          </p:cNvSpPr>
          <p:nvPr>
            <p:ph idx="1"/>
          </p:nvPr>
        </p:nvSpPr>
        <p:spPr/>
        <p:txBody>
          <a:bodyPr/>
          <a:lstStyle/>
          <a:p>
            <a:r>
              <a:rPr lang="en-US" dirty="0"/>
              <a:t>How much “evolution?”</a:t>
            </a:r>
          </a:p>
          <a:p>
            <a:r>
              <a:rPr lang="en-US" i="1" dirty="0" smtClean="0"/>
              <a:t>Carbonaria</a:t>
            </a:r>
            <a:r>
              <a:rPr lang="en-US" dirty="0" smtClean="0"/>
              <a:t> is a natural variation?</a:t>
            </a:r>
          </a:p>
          <a:p>
            <a:r>
              <a:rPr lang="en-US" dirty="0" smtClean="0"/>
              <a:t>Not </a:t>
            </a:r>
            <a:r>
              <a:rPr lang="en-US" dirty="0"/>
              <a:t>due to mutations in melanin </a:t>
            </a:r>
            <a:r>
              <a:rPr lang="en-US" dirty="0" smtClean="0"/>
              <a:t>genes</a:t>
            </a:r>
            <a:endParaRPr lang="en-US" dirty="0"/>
          </a:p>
        </p:txBody>
      </p:sp>
      <p:pic>
        <p:nvPicPr>
          <p:cNvPr id="7"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4253" y="0"/>
            <a:ext cx="5395495" cy="6863482"/>
          </a:xfrm>
          <a:prstGeom prst="rect">
            <a:avLst/>
          </a:prstGeom>
          <a:effectLst/>
        </p:spPr>
      </p:pic>
    </p:spTree>
    <p:extLst>
      <p:ext uri="{BB962C8B-B14F-4D97-AF65-F5344CB8AC3E}">
        <p14:creationId xmlns:p14="http://schemas.microsoft.com/office/powerpoint/2010/main" val="662649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fltVal val="0"/>
                                          </p:val>
                                        </p:tav>
                                        <p:tav tm="100000">
                                          <p:val>
                                            <p:strVal val="#ppt_w"/>
                                          </p:val>
                                        </p:tav>
                                      </p:tavLst>
                                    </p:anim>
                                    <p:anim calcmode="lin" valueType="num">
                                      <p:cBhvr>
                                        <p:cTn id="29" dur="500" fill="hold"/>
                                        <p:tgtEl>
                                          <p:spTgt spid="7"/>
                                        </p:tgtEl>
                                        <p:attrNameLst>
                                          <p:attrName>ppt_h</p:attrName>
                                        </p:attrNameLst>
                                      </p:cBhvr>
                                      <p:tavLst>
                                        <p:tav tm="0">
                                          <p:val>
                                            <p:fltVal val="0"/>
                                          </p:val>
                                        </p:tav>
                                        <p:tav tm="100000">
                                          <p:val>
                                            <p:strVal val="#ppt_h"/>
                                          </p:val>
                                        </p:tav>
                                      </p:tavLst>
                                    </p:anim>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Carbonaria</a:t>
            </a:r>
            <a:r>
              <a:rPr lang="en-US" dirty="0" smtClean="0"/>
              <a:t> Mutation</a:t>
            </a:r>
            <a:endParaRPr lang="en-US" dirty="0"/>
          </a:p>
        </p:txBody>
      </p:sp>
      <p:sp>
        <p:nvSpPr>
          <p:cNvPr id="10" name="TextBox 9"/>
          <p:cNvSpPr txBox="1"/>
          <p:nvPr/>
        </p:nvSpPr>
        <p:spPr>
          <a:xfrm>
            <a:off x="248616" y="6591319"/>
            <a:ext cx="8895384" cy="261610"/>
          </a:xfrm>
          <a:prstGeom prst="rect">
            <a:avLst/>
          </a:prstGeom>
          <a:noFill/>
        </p:spPr>
        <p:txBody>
          <a:bodyPr wrap="none" rtlCol="0">
            <a:spAutoFit/>
          </a:bodyPr>
          <a:lstStyle/>
          <a:p>
            <a:pPr algn="r"/>
            <a:r>
              <a:rPr lang="en-US" sz="1100" dirty="0" smtClean="0"/>
              <a:t>Arjen </a:t>
            </a:r>
            <a:r>
              <a:rPr lang="en-US" sz="1100" dirty="0"/>
              <a:t>E. van’t </a:t>
            </a:r>
            <a:r>
              <a:rPr lang="en-US" sz="1100" dirty="0" smtClean="0"/>
              <a:t>Hof. 2011. Industrial </a:t>
            </a:r>
            <a:r>
              <a:rPr lang="en-US" sz="1100" dirty="0"/>
              <a:t>Melanism in </a:t>
            </a:r>
            <a:r>
              <a:rPr lang="en-US" sz="1100" dirty="0" smtClean="0"/>
              <a:t>British Peppered </a:t>
            </a:r>
            <a:r>
              <a:rPr lang="en-US" sz="1100" dirty="0"/>
              <a:t>Moths Has a Singular </a:t>
            </a:r>
            <a:r>
              <a:rPr lang="en-US" sz="1100" dirty="0" smtClean="0"/>
              <a:t>and Recent </a:t>
            </a:r>
            <a:r>
              <a:rPr lang="en-US" sz="1100" dirty="0"/>
              <a:t>Mutational </a:t>
            </a:r>
            <a:r>
              <a:rPr lang="en-US" sz="1100" dirty="0" smtClean="0"/>
              <a:t>Origin. </a:t>
            </a:r>
            <a:r>
              <a:rPr lang="en-US" sz="1100" i="1" dirty="0" smtClean="0"/>
              <a:t>Science</a:t>
            </a:r>
            <a:r>
              <a:rPr lang="en-US" sz="1100" dirty="0" smtClean="0"/>
              <a:t> 332:958-960.</a:t>
            </a:r>
            <a:endParaRPr lang="en-US" sz="1100"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2691" y="1119499"/>
            <a:ext cx="7498618" cy="5444431"/>
          </a:xfrm>
        </p:spPr>
      </p:pic>
    </p:spTree>
    <p:extLst>
      <p:ext uri="{BB962C8B-B14F-4D97-AF65-F5344CB8AC3E}">
        <p14:creationId xmlns:p14="http://schemas.microsoft.com/office/powerpoint/2010/main" val="10941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Peppered Moth Conclusions</a:t>
            </a:r>
            <a:endParaRPr lang="en-US" dirty="0"/>
          </a:p>
        </p:txBody>
      </p:sp>
      <p:sp>
        <p:nvSpPr>
          <p:cNvPr id="3" name="Content Placeholder 2"/>
          <p:cNvSpPr>
            <a:spLocks noGrp="1"/>
          </p:cNvSpPr>
          <p:nvPr>
            <p:ph idx="1"/>
          </p:nvPr>
        </p:nvSpPr>
        <p:spPr/>
        <p:txBody>
          <a:bodyPr/>
          <a:lstStyle/>
          <a:p>
            <a:r>
              <a:rPr lang="en-US" dirty="0" smtClean="0"/>
              <a:t>Peppered moths represent an excellent example of natural selection</a:t>
            </a:r>
          </a:p>
          <a:p>
            <a:r>
              <a:rPr lang="en-US" dirty="0" smtClean="0"/>
              <a:t>The peppered moth mutation was not the result of massive evolutionary change–just one base pair change</a:t>
            </a:r>
            <a:endParaRPr lang="en-US" dirty="0"/>
          </a:p>
        </p:txBody>
      </p:sp>
      <p:sp>
        <p:nvSpPr>
          <p:cNvPr id="4" name="Title 1"/>
          <p:cNvSpPr txBox="1">
            <a:spLocks/>
          </p:cNvSpPr>
          <p:nvPr/>
        </p:nvSpPr>
        <p:spPr>
          <a:xfrm>
            <a:off x="1364819" y="1911709"/>
            <a:ext cx="7779181" cy="2646878"/>
          </a:xfrm>
          <a:prstGeom prst="rect">
            <a:avLst/>
          </a:prstGeom>
        </p:spPr>
        <p:txBody>
          <a:bodyPr vert="horz" wrap="none" lIns="91440" tIns="45720" rIns="91440" bIns="45720" rtlCol="0" anchor="t">
            <a:spAutoFit/>
            <a:scene3d>
              <a:camera prst="perspectiveHeroicExtremeRightFacing"/>
              <a:lightRig rig="threePt" dir="t"/>
            </a:scene3d>
            <a:sp3d contourW="19050">
              <a:bevelT w="50800" h="50800"/>
            </a:sp3d>
          </a:bodyPr>
          <a:lstStyle>
            <a:lvl1pPr algn="ctr" defTabSz="914400" rtl="0" eaLnBrk="1" latinLnBrk="0" hangingPunct="1">
              <a:spcBef>
                <a:spcPct val="0"/>
              </a:spcBef>
              <a:buNone/>
              <a:defRPr lang="en-US" sz="4800" b="1" kern="1200" spc="-150" dirty="0">
                <a:ln w="3175">
                  <a:noFill/>
                </a:ln>
                <a:gradFill flip="none" rotWithShape="1">
                  <a:gsLst>
                    <a:gs pos="0">
                      <a:srgbClr val="FFFFB9"/>
                    </a:gs>
                    <a:gs pos="36000">
                      <a:srgbClr val="FFFF99"/>
                    </a:gs>
                    <a:gs pos="86000">
                      <a:srgbClr val="F6AE1E"/>
                    </a:gs>
                  </a:gsLst>
                  <a:lin ang="5400000" scaled="0"/>
                  <a:tileRect/>
                </a:gradFill>
                <a:effectLst>
                  <a:outerShdw blurRad="50800" dist="50800" dir="2700000" algn="tl" rotWithShape="0">
                    <a:prstClr val="black">
                      <a:alpha val="40000"/>
                    </a:prstClr>
                  </a:outerShdw>
                </a:effectLst>
                <a:latin typeface="+mj-lt"/>
                <a:ea typeface="+mn-ea"/>
                <a:cs typeface="Arial" charset="0"/>
              </a:defRPr>
            </a:lvl1pPr>
          </a:lstStyle>
          <a:p>
            <a:pPr fontAlgn="auto">
              <a:spcAft>
                <a:spcPts val="0"/>
              </a:spcAft>
            </a:pPr>
            <a:r>
              <a:rPr lang="en-US" sz="16600" dirty="0" smtClean="0"/>
              <a:t>Epic Fail!</a:t>
            </a:r>
            <a:endParaRPr lang="en-US" sz="16600" dirty="0"/>
          </a:p>
        </p:txBody>
      </p:sp>
    </p:spTree>
    <p:extLst>
      <p:ext uri="{BB962C8B-B14F-4D97-AF65-F5344CB8AC3E}">
        <p14:creationId xmlns:p14="http://schemas.microsoft.com/office/powerpoint/2010/main" val="3444185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80">
                                          <p:stCondLst>
                                            <p:cond delay="0"/>
                                          </p:stCondLst>
                                        </p:cTn>
                                        <p:tgtEl>
                                          <p:spTgt spid="4"/>
                                        </p:tgtEl>
                                      </p:cBhvr>
                                    </p:animEffect>
                                    <p:anim calcmode="lin" valueType="num">
                                      <p:cBhvr>
                                        <p:cTn id="22"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 dur="26">
                                          <p:stCondLst>
                                            <p:cond delay="650"/>
                                          </p:stCondLst>
                                        </p:cTn>
                                        <p:tgtEl>
                                          <p:spTgt spid="4"/>
                                        </p:tgtEl>
                                      </p:cBhvr>
                                      <p:to x="100000" y="60000"/>
                                    </p:animScale>
                                    <p:animScale>
                                      <p:cBhvr>
                                        <p:cTn id="28" dur="166" decel="50000">
                                          <p:stCondLst>
                                            <p:cond delay="676"/>
                                          </p:stCondLst>
                                        </p:cTn>
                                        <p:tgtEl>
                                          <p:spTgt spid="4"/>
                                        </p:tgtEl>
                                      </p:cBhvr>
                                      <p:to x="100000" y="100000"/>
                                    </p:animScale>
                                    <p:animScale>
                                      <p:cBhvr>
                                        <p:cTn id="29" dur="26">
                                          <p:stCondLst>
                                            <p:cond delay="1312"/>
                                          </p:stCondLst>
                                        </p:cTn>
                                        <p:tgtEl>
                                          <p:spTgt spid="4"/>
                                        </p:tgtEl>
                                      </p:cBhvr>
                                      <p:to x="100000" y="80000"/>
                                    </p:animScale>
                                    <p:animScale>
                                      <p:cBhvr>
                                        <p:cTn id="30" dur="166" decel="50000">
                                          <p:stCondLst>
                                            <p:cond delay="1338"/>
                                          </p:stCondLst>
                                        </p:cTn>
                                        <p:tgtEl>
                                          <p:spTgt spid="4"/>
                                        </p:tgtEl>
                                      </p:cBhvr>
                                      <p:to x="100000" y="100000"/>
                                    </p:animScale>
                                    <p:animScale>
                                      <p:cBhvr>
                                        <p:cTn id="31" dur="26">
                                          <p:stCondLst>
                                            <p:cond delay="1642"/>
                                          </p:stCondLst>
                                        </p:cTn>
                                        <p:tgtEl>
                                          <p:spTgt spid="4"/>
                                        </p:tgtEl>
                                      </p:cBhvr>
                                      <p:to x="100000" y="90000"/>
                                    </p:animScale>
                                    <p:animScale>
                                      <p:cBhvr>
                                        <p:cTn id="32" dur="166" decel="50000">
                                          <p:stCondLst>
                                            <p:cond delay="1668"/>
                                          </p:stCondLst>
                                        </p:cTn>
                                        <p:tgtEl>
                                          <p:spTgt spid="4"/>
                                        </p:tgtEl>
                                      </p:cBhvr>
                                      <p:to x="100000" y="100000"/>
                                    </p:animScale>
                                    <p:animScale>
                                      <p:cBhvr>
                                        <p:cTn id="33" dur="26">
                                          <p:stCondLst>
                                            <p:cond delay="1808"/>
                                          </p:stCondLst>
                                        </p:cTn>
                                        <p:tgtEl>
                                          <p:spTgt spid="4"/>
                                        </p:tgtEl>
                                      </p:cBhvr>
                                      <p:to x="100000" y="95000"/>
                                    </p:animScale>
                                    <p:animScale>
                                      <p:cBhvr>
                                        <p:cTn id="34"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All Mean?</a:t>
            </a:r>
            <a:endParaRPr lang="en-US" dirty="0"/>
          </a:p>
        </p:txBody>
      </p:sp>
      <p:sp>
        <p:nvSpPr>
          <p:cNvPr id="3" name="Content Placeholder 2"/>
          <p:cNvSpPr>
            <a:spLocks noGrp="1"/>
          </p:cNvSpPr>
          <p:nvPr>
            <p:ph idx="1"/>
          </p:nvPr>
        </p:nvSpPr>
        <p:spPr/>
        <p:txBody>
          <a:bodyPr>
            <a:noAutofit/>
            <a:scene3d>
              <a:camera prst="perspectiveHeroicExtremeLeftFacing"/>
              <a:lightRig rig="threePt" dir="t"/>
            </a:scene3d>
            <a:sp3d extrusionH="304800">
              <a:bevelT w="6350"/>
              <a:bevelB/>
            </a:sp3d>
          </a:bodyPr>
          <a:lstStyle/>
          <a:p>
            <a:pPr marL="0" indent="0" algn="ctr">
              <a:buNone/>
            </a:pPr>
            <a:r>
              <a:rPr lang="en-US" sz="34400" dirty="0" smtClean="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glow rad="139700">
                    <a:schemeClr val="accent5">
                      <a:satMod val="175000"/>
                      <a:alpha val="40000"/>
                    </a:schemeClr>
                  </a:glow>
                  <a:outerShdw blurRad="50800" dist="38100" algn="l" rotWithShape="0">
                    <a:prstClr val="black">
                      <a:alpha val="40000"/>
                    </a:prstClr>
                  </a:outerShdw>
                </a:effectLst>
              </a:rPr>
              <a:t>?</a:t>
            </a:r>
            <a:endParaRPr lang="en-US" sz="34400" dirty="0">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a:glow rad="139700">
                  <a:schemeClr val="accent5">
                    <a:satMod val="175000"/>
                    <a:alpha val="40000"/>
                  </a:schemeClr>
                </a:glow>
                <a:outerShdw blurRad="50800" dist="38100" algn="l" rotWithShape="0">
                  <a:prstClr val="black">
                    <a:alpha val="40000"/>
                  </a:prstClr>
                </a:outerShdw>
              </a:effectLst>
            </a:endParaRPr>
          </a:p>
        </p:txBody>
      </p:sp>
    </p:spTree>
    <p:extLst>
      <p:ext uri="{BB962C8B-B14F-4D97-AF65-F5344CB8AC3E}">
        <p14:creationId xmlns:p14="http://schemas.microsoft.com/office/powerpoint/2010/main" val="345335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childTnLst>
                                    <p:animClr clrSpc="rgb" dir="cw">
                                      <p:cBhvr override="childStyle">
                                        <p:cTn id="6" dur="1000" autoRev="1" fill="remove"/>
                                        <p:tgtEl>
                                          <p:spTgt spid="3">
                                            <p:txEl>
                                              <p:pRg st="0" end="0"/>
                                            </p:txEl>
                                          </p:spTgt>
                                        </p:tgtEl>
                                        <p:attrNameLst>
                                          <p:attrName>style.color</p:attrName>
                                        </p:attrNameLst>
                                      </p:cBhvr>
                                      <p:to>
                                        <a:srgbClr val="9BBB59"/>
                                      </p:to>
                                    </p:animClr>
                                    <p:animClr clrSpc="rgb" dir="cw">
                                      <p:cBhvr>
                                        <p:cTn id="7" dur="1000" autoRev="1" fill="remove"/>
                                        <p:tgtEl>
                                          <p:spTgt spid="3">
                                            <p:txEl>
                                              <p:pRg st="0" end="0"/>
                                            </p:txEl>
                                          </p:spTgt>
                                        </p:tgtEl>
                                        <p:attrNameLst>
                                          <p:attrName>fillcolor</p:attrName>
                                        </p:attrNameLst>
                                      </p:cBhvr>
                                      <p:to>
                                        <a:srgbClr val="9BBB59"/>
                                      </p:to>
                                    </p:animClr>
                                    <p:set>
                                      <p:cBhvr>
                                        <p:cTn id="8" dur="1000" autoRev="1" fill="remove"/>
                                        <p:tgtEl>
                                          <p:spTgt spid="3">
                                            <p:txEl>
                                              <p:pRg st="0" end="0"/>
                                            </p:txEl>
                                          </p:spTgt>
                                        </p:tgtEl>
                                        <p:attrNameLst>
                                          <p:attrName>fill.type</p:attrName>
                                        </p:attrNameLst>
                                      </p:cBhvr>
                                      <p:to>
                                        <p:strVal val="solid"/>
                                      </p:to>
                                    </p:set>
                                    <p:set>
                                      <p:cBhvr>
                                        <p:cTn id="9" dur="1000" autoRev="1" fill="remove"/>
                                        <p:tgtEl>
                                          <p:spTgt spid="3">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Insects of Hawaii</a:t>
            </a:r>
            <a:r>
              <a:rPr lang="en-US" dirty="0" smtClean="0"/>
              <a:t>, Volume 8</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4900" y="991587"/>
            <a:ext cx="4394200" cy="5878810"/>
          </a:xfrm>
        </p:spPr>
      </p:pic>
    </p:spTree>
    <p:extLst>
      <p:ext uri="{BB962C8B-B14F-4D97-AF65-F5344CB8AC3E}">
        <p14:creationId xmlns:p14="http://schemas.microsoft.com/office/powerpoint/2010/main" val="36045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Species of </a:t>
            </a:r>
            <a:r>
              <a:rPr lang="en-US" i="1" dirty="0" smtClean="0"/>
              <a:t>Hedylepta</a:t>
            </a:r>
            <a:r>
              <a:rPr lang="en-US" dirty="0" smtClean="0"/>
              <a:t> (</a:t>
            </a:r>
            <a:r>
              <a:rPr lang="en-US" i="1" dirty="0" smtClean="0"/>
              <a:t>Omiodes</a:t>
            </a:r>
            <a:r>
              <a:rPr lang="en-US" dirty="0" smtClean="0"/>
              <a:t>)</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6270091"/>
              </p:ext>
            </p:extLst>
          </p:nvPr>
        </p:nvGraphicFramePr>
        <p:xfrm>
          <a:off x="203377" y="1058023"/>
          <a:ext cx="8737247" cy="5460386"/>
        </p:xfrm>
        <a:graphic>
          <a:graphicData uri="http://schemas.openxmlformats.org/drawingml/2006/table">
            <a:tbl>
              <a:tblPr/>
              <a:tblGrid>
                <a:gridCol w="1344572"/>
                <a:gridCol w="1569108"/>
                <a:gridCol w="3671720"/>
                <a:gridCol w="2151847"/>
              </a:tblGrid>
              <a:tr h="204122">
                <a:tc>
                  <a:txBody>
                    <a:bodyPr/>
                    <a:lstStyle/>
                    <a:p>
                      <a:pPr algn="l">
                        <a:lnSpc>
                          <a:spcPct val="100000"/>
                        </a:lnSpc>
                      </a:pPr>
                      <a:r>
                        <a:rPr lang="en-US" sz="1800" b="1" dirty="0">
                          <a:effectLst/>
                          <a:latin typeface="Calibri" panose="020F0502020204030204" pitchFamily="34" charset="0"/>
                        </a:rPr>
                        <a:t>Species</a:t>
                      </a:r>
                    </a:p>
                  </a:txBody>
                  <a:tcPr marL="35349" marR="35349" marT="16968" marB="707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pPr>
                      <a:r>
                        <a:rPr lang="en-US" sz="1800" b="1" dirty="0">
                          <a:effectLst/>
                          <a:latin typeface="Calibri" panose="020F0502020204030204" pitchFamily="34" charset="0"/>
                        </a:rPr>
                        <a:t>Discovery</a:t>
                      </a:r>
                    </a:p>
                  </a:txBody>
                  <a:tcPr marL="35349" marR="35349" marT="16968" marB="707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pPr>
                      <a:r>
                        <a:rPr lang="en-US" sz="1800" b="1" dirty="0">
                          <a:effectLst/>
                          <a:latin typeface="Calibri" panose="020F0502020204030204" pitchFamily="34" charset="0"/>
                        </a:rPr>
                        <a:t>Island(s)</a:t>
                      </a:r>
                    </a:p>
                  </a:txBody>
                  <a:tcPr marL="35349" marR="35349" marT="16968" marB="707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0000"/>
                        </a:lnSpc>
                      </a:pPr>
                      <a:r>
                        <a:rPr lang="en-US" sz="1800" b="1" dirty="0">
                          <a:effectLst/>
                          <a:latin typeface="Calibri" panose="020F0502020204030204" pitchFamily="34" charset="0"/>
                        </a:rPr>
                        <a:t>Food source</a:t>
                      </a:r>
                    </a:p>
                  </a:txBody>
                  <a:tcPr marL="35349" marR="35349" marT="16968" marB="7070" anchor="b">
                    <a:lnL>
                      <a:noFill/>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accepta</a:t>
                      </a:r>
                      <a:endParaRPr lang="en-US" sz="1600" dirty="0">
                        <a:effectLst/>
                        <a:latin typeface="Calibri" panose="020F0502020204030204" pitchFamily="34" charset="0"/>
                      </a:endParaRPr>
                    </a:p>
                  </a:txBody>
                  <a:tcPr marL="35349" marR="35349" marT="16968" marB="16968">
                    <a:lnL>
                      <a:noFill/>
                    </a:lnL>
                    <a:lnR>
                      <a:noFill/>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Butler, 1877</a:t>
                      </a:r>
                    </a:p>
                  </a:txBody>
                  <a:tcPr marL="35349" marR="35349" marT="16968" marB="16968">
                    <a:lnL>
                      <a:noFill/>
                    </a:lnL>
                    <a:lnR>
                      <a:noFill/>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fi-FI" sz="1600" dirty="0">
                          <a:effectLst/>
                          <a:latin typeface="Calibri" panose="020F0502020204030204" pitchFamily="34" charset="0"/>
                        </a:rPr>
                        <a:t>Kauai, Oahu, Molokai, Maui, Hawaii</a:t>
                      </a:r>
                    </a:p>
                  </a:txBody>
                  <a:tcPr marL="35349" marR="35349" marT="16968" marB="16968">
                    <a:lnL>
                      <a:noFill/>
                    </a:lnL>
                    <a:lnR>
                      <a:noFill/>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smtClean="0">
                          <a:effectLst/>
                          <a:latin typeface="Calibri" panose="020F0502020204030204" pitchFamily="34" charset="0"/>
                        </a:rPr>
                        <a:t>grasses/sugar cane</a:t>
                      </a:r>
                      <a:endParaRPr lang="en-US" sz="1600" dirty="0">
                        <a:effectLst/>
                        <a:latin typeface="Calibri" panose="020F0502020204030204" pitchFamily="34" charset="0"/>
                      </a:endParaRPr>
                    </a:p>
                  </a:txBody>
                  <a:tcPr marL="35349" marR="35349" marT="16968" marB="16968">
                    <a:lnL>
                      <a:noFill/>
                    </a:lnL>
                    <a:lnR>
                      <a:noFill/>
                    </a:lnR>
                    <a:lnT w="28575" cap="flat" cmpd="sng" algn="ctr">
                      <a:solidFill>
                        <a:schemeClr val="tx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anastrepta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1899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Oahu, Molokai,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sedges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anastreptoides</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1913</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sedges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antidoxa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1904</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Kauai, Oahu</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sedges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asaphombra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1899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Kauai, Oahu, Molokai,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i="1" dirty="0">
                          <a:effectLst/>
                          <a:latin typeface="Calibri" panose="020F0502020204030204" pitchFamily="34" charset="0"/>
                        </a:rPr>
                        <a:t>Joinvillea</a:t>
                      </a:r>
                      <a:r>
                        <a:rPr lang="en-US" sz="1600" dirty="0">
                          <a:effectLst/>
                          <a:latin typeface="Calibri" panose="020F0502020204030204" pitchFamily="34" charset="0"/>
                        </a:rPr>
                        <a:t>, </a:t>
                      </a:r>
                      <a:r>
                        <a:rPr lang="en-US" sz="1600" i="1" dirty="0">
                          <a:effectLst/>
                          <a:latin typeface="Calibri" panose="020F0502020204030204" pitchFamily="34" charset="0"/>
                        </a:rPr>
                        <a:t>Flagelleraceae</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blackburni</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Butler, 1877</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fi-FI" sz="1600">
                          <a:effectLst/>
                          <a:latin typeface="Calibri" panose="020F0502020204030204" pitchFamily="34" charset="0"/>
                        </a:rPr>
                        <a:t>Kauai, Oahu, Molokai, Maui, Lanai,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palms, bananas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continuatalis</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Wallengren, 1860</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fi-FI" sz="1600" dirty="0">
                          <a:effectLst/>
                          <a:latin typeface="Calibri" panose="020F0502020204030204" pitchFamily="34" charset="0"/>
                        </a:rPr>
                        <a:t>Kauai, Oahu, Molokai, Maui, Lanai,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grasses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demaratalis</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Walker, 1859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fi-FI" sz="1600">
                          <a:effectLst/>
                          <a:latin typeface="Calibri" panose="020F0502020204030204" pitchFamily="34" charset="0"/>
                        </a:rPr>
                        <a:t>Niihau, Kauai, Oahu, Molokai, Maui,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grasses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epicentra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1899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Oahu</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sedges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euryprora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1899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bananas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fullawayi</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1913</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bananas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giffardi</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1921</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grasses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iridias</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1899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lilies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laysanensis</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1914</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Laysan</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grasses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localis</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Butler, 1879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fi-FI" sz="1600">
                          <a:effectLst/>
                          <a:latin typeface="Calibri" panose="020F0502020204030204" pitchFamily="34" charset="0"/>
                        </a:rPr>
                        <a:t>Kauai, Oahu, Molokai, Maui, Lanai,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grasses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maia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1909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Kauai, Oahu</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bananas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meyricki</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1907</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bananas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monogona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1888</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fi-FI" sz="1600">
                          <a:effectLst/>
                          <a:latin typeface="Calibri" panose="020F0502020204030204" pitchFamily="34" charset="0"/>
                        </a:rPr>
                        <a:t>Kauai, Oahu, Molokai, Maui, Lanai,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legume </a:t>
                      </a:r>
                      <a:r>
                        <a:rPr lang="en-US" sz="1600" i="1" dirty="0">
                          <a:effectLst/>
                          <a:latin typeface="Calibri" panose="020F0502020204030204" pitchFamily="34" charset="0"/>
                        </a:rPr>
                        <a:t>Erythrina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monogramma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1899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Kauai, Oahu, Molokai,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lilies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musicola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1909</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Molokai, Maui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bananas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pritchardii</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Swezey, 1948</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palms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scotaea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Hampson, 1912</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Oahu, Molokai, Hawaii</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lilies</a:t>
                      </a:r>
                    </a:p>
                  </a:txBody>
                  <a:tcPr marL="35349" marR="35349" marT="16968" marB="16968">
                    <a:lnL>
                      <a:noFill/>
                    </a:lnL>
                    <a:lnR>
                      <a:noFill/>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r>
              <a:tr h="212633">
                <a:tc>
                  <a:txBody>
                    <a:bodyPr/>
                    <a:lstStyle/>
                    <a:p>
                      <a:pPr fontAlgn="t">
                        <a:lnSpc>
                          <a:spcPts val="1500"/>
                        </a:lnSpc>
                      </a:pPr>
                      <a:r>
                        <a:rPr lang="en-US" sz="1600" i="1" dirty="0">
                          <a:effectLst/>
                          <a:latin typeface="Calibri" panose="020F0502020204030204" pitchFamily="34" charset="0"/>
                        </a:rPr>
                        <a:t>telegrapha</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Meyrick, 1899</a:t>
                      </a:r>
                    </a:p>
                  </a:txBody>
                  <a:tcPr marL="35349" marR="35349" marT="16968" marB="16968">
                    <a:lnL>
                      <a:noFill/>
                    </a:lnL>
                    <a:lnR>
                      <a:noFill/>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Hawaii</a:t>
                      </a:r>
                    </a:p>
                  </a:txBody>
                  <a:tcPr marL="35349" marR="35349" marT="16968" marB="16968">
                    <a:lnL>
                      <a:noFill/>
                    </a:lnL>
                    <a:lnR>
                      <a:noFill/>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fontAlgn="t">
                        <a:lnSpc>
                          <a:spcPts val="1500"/>
                        </a:lnSpc>
                      </a:pPr>
                      <a:r>
                        <a:rPr lang="en-US" sz="1600" dirty="0">
                          <a:effectLst/>
                          <a:latin typeface="Calibri" panose="020F0502020204030204" pitchFamily="34" charset="0"/>
                        </a:rPr>
                        <a:t>u</a:t>
                      </a:r>
                      <a:r>
                        <a:rPr lang="en-US" sz="1600" dirty="0" smtClean="0">
                          <a:effectLst/>
                          <a:latin typeface="Calibri" panose="020F0502020204030204" pitchFamily="34" charset="0"/>
                        </a:rPr>
                        <a:t>nknown</a:t>
                      </a:r>
                      <a:endParaRPr lang="en-US" sz="1600" dirty="0">
                        <a:effectLst/>
                        <a:latin typeface="Calibri" panose="020F0502020204030204" pitchFamily="34" charset="0"/>
                      </a:endParaRPr>
                    </a:p>
                  </a:txBody>
                  <a:tcPr marL="35349" marR="35349" marT="16968" marB="16968">
                    <a:lnL>
                      <a:noFill/>
                    </a:lnL>
                    <a:lnR>
                      <a:noFill/>
                    </a:lnR>
                    <a:lnT w="19050" cap="flat" cmpd="sng" algn="ctr">
                      <a:no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3" name="Left Arrow 2"/>
          <p:cNvSpPr/>
          <p:nvPr/>
        </p:nvSpPr>
        <p:spPr>
          <a:xfrm>
            <a:off x="7575804" y="4709346"/>
            <a:ext cx="970961"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Left Arrow 4"/>
          <p:cNvSpPr/>
          <p:nvPr/>
        </p:nvSpPr>
        <p:spPr>
          <a:xfrm>
            <a:off x="7575804" y="4956468"/>
            <a:ext cx="970961"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Left Arrow 5"/>
          <p:cNvSpPr/>
          <p:nvPr/>
        </p:nvSpPr>
        <p:spPr>
          <a:xfrm>
            <a:off x="7575804" y="5627394"/>
            <a:ext cx="970961"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eft Arrow 6"/>
          <p:cNvSpPr/>
          <p:nvPr/>
        </p:nvSpPr>
        <p:spPr>
          <a:xfrm>
            <a:off x="7575804" y="3359647"/>
            <a:ext cx="970961"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eft Arrow 7"/>
          <p:cNvSpPr/>
          <p:nvPr/>
        </p:nvSpPr>
        <p:spPr>
          <a:xfrm>
            <a:off x="7575804" y="3606769"/>
            <a:ext cx="970961" cy="216816"/>
          </a:xfrm>
          <a:prstGeom prst="leftArrow">
            <a:avLst/>
          </a:prstGeom>
          <a:solidFill>
            <a:srgbClr val="FFFF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5342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right)">
                                      <p:cBhvr>
                                        <p:cTn id="10" dur="500"/>
                                        <p:tgtEl>
                                          <p:spTgt spid="5"/>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right)">
                                      <p:cBhvr>
                                        <p:cTn id="13" dur="500"/>
                                        <p:tgtEl>
                                          <p:spTgt spid="6"/>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right)">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Rapid Demise of Banana </a:t>
            </a:r>
            <a:r>
              <a:rPr lang="en-US" i="1" dirty="0" smtClean="0"/>
              <a:t>Omiodes</a:t>
            </a:r>
            <a:endParaRPr lang="en-US" i="1"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72697" y="945249"/>
            <a:ext cx="3411793" cy="5619859"/>
          </a:xfrm>
        </p:spPr>
      </p:pic>
      <p:sp>
        <p:nvSpPr>
          <p:cNvPr id="9" name="Rectangle 8"/>
          <p:cNvSpPr/>
          <p:nvPr/>
        </p:nvSpPr>
        <p:spPr>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3238473" y="6550223"/>
            <a:ext cx="5905527" cy="307777"/>
          </a:xfrm>
          <a:prstGeom prst="rect">
            <a:avLst/>
          </a:prstGeom>
        </p:spPr>
        <p:txBody>
          <a:bodyPr wrap="none">
            <a:spAutoFit/>
          </a:bodyPr>
          <a:lstStyle/>
          <a:p>
            <a:pPr algn="r"/>
            <a:r>
              <a:rPr lang="en-US" sz="1400" dirty="0"/>
              <a:t> </a:t>
            </a:r>
            <a:r>
              <a:rPr lang="en-US" sz="1400" i="1" dirty="0"/>
              <a:t>Proc Hawaiian Entomol Soc </a:t>
            </a:r>
            <a:r>
              <a:rPr lang="en-US" sz="1400" dirty="0"/>
              <a:t>2(02): 035-087 August, 1908 – June 1909. </a:t>
            </a:r>
          </a:p>
        </p:txBody>
      </p:sp>
      <p:sp>
        <p:nvSpPr>
          <p:cNvPr id="11" name="Freeform 10"/>
          <p:cNvSpPr/>
          <p:nvPr/>
        </p:nvSpPr>
        <p:spPr>
          <a:xfrm>
            <a:off x="1071461" y="2859031"/>
            <a:ext cx="7089312" cy="1113201"/>
          </a:xfrm>
          <a:custGeom>
            <a:avLst/>
            <a:gdLst>
              <a:gd name="connsiteX0" fmla="*/ 0 w 7108722"/>
              <a:gd name="connsiteY0" fmla="*/ 0 h 1111045"/>
              <a:gd name="connsiteX1" fmla="*/ 7108722 w 7108722"/>
              <a:gd name="connsiteY1" fmla="*/ 0 h 1111045"/>
              <a:gd name="connsiteX2" fmla="*/ 7108722 w 7108722"/>
              <a:gd name="connsiteY2" fmla="*/ 855406 h 1111045"/>
              <a:gd name="connsiteX3" fmla="*/ 2428567 w 7108722"/>
              <a:gd name="connsiteY3" fmla="*/ 855406 h 1111045"/>
              <a:gd name="connsiteX4" fmla="*/ 2428567 w 7108722"/>
              <a:gd name="connsiteY4" fmla="*/ 1111045 h 1111045"/>
              <a:gd name="connsiteX5" fmla="*/ 19664 w 7108722"/>
              <a:gd name="connsiteY5" fmla="*/ 1111045 h 1111045"/>
              <a:gd name="connsiteX6" fmla="*/ 19664 w 7108722"/>
              <a:gd name="connsiteY6" fmla="*/ 19664 h 1111045"/>
              <a:gd name="connsiteX0" fmla="*/ 0 w 7108722"/>
              <a:gd name="connsiteY0" fmla="*/ 0 h 1111045"/>
              <a:gd name="connsiteX1" fmla="*/ 7108722 w 7108722"/>
              <a:gd name="connsiteY1" fmla="*/ 0 h 1111045"/>
              <a:gd name="connsiteX2" fmla="*/ 7108722 w 7108722"/>
              <a:gd name="connsiteY2" fmla="*/ 855406 h 1111045"/>
              <a:gd name="connsiteX3" fmla="*/ 2428567 w 7108722"/>
              <a:gd name="connsiteY3" fmla="*/ 855406 h 1111045"/>
              <a:gd name="connsiteX4" fmla="*/ 2428567 w 7108722"/>
              <a:gd name="connsiteY4" fmla="*/ 1111045 h 1111045"/>
              <a:gd name="connsiteX5" fmla="*/ 19664 w 7108722"/>
              <a:gd name="connsiteY5" fmla="*/ 1111045 h 1111045"/>
              <a:gd name="connsiteX6" fmla="*/ 19664 w 7108722"/>
              <a:gd name="connsiteY6" fmla="*/ 19664 h 1111045"/>
              <a:gd name="connsiteX7" fmla="*/ 0 w 7108722"/>
              <a:gd name="connsiteY7" fmla="*/ 0 h 1111045"/>
              <a:gd name="connsiteX0" fmla="*/ 0 w 7089312"/>
              <a:gd name="connsiteY0" fmla="*/ 0 h 1113201"/>
              <a:gd name="connsiteX1" fmla="*/ 7089312 w 7089312"/>
              <a:gd name="connsiteY1" fmla="*/ 2156 h 1113201"/>
              <a:gd name="connsiteX2" fmla="*/ 7089312 w 7089312"/>
              <a:gd name="connsiteY2" fmla="*/ 857562 h 1113201"/>
              <a:gd name="connsiteX3" fmla="*/ 2409157 w 7089312"/>
              <a:gd name="connsiteY3" fmla="*/ 857562 h 1113201"/>
              <a:gd name="connsiteX4" fmla="*/ 2409157 w 7089312"/>
              <a:gd name="connsiteY4" fmla="*/ 1113201 h 1113201"/>
              <a:gd name="connsiteX5" fmla="*/ 254 w 7089312"/>
              <a:gd name="connsiteY5" fmla="*/ 1113201 h 1113201"/>
              <a:gd name="connsiteX6" fmla="*/ 254 w 7089312"/>
              <a:gd name="connsiteY6" fmla="*/ 21820 h 1113201"/>
              <a:gd name="connsiteX7" fmla="*/ 0 w 7089312"/>
              <a:gd name="connsiteY7" fmla="*/ 0 h 1113201"/>
              <a:gd name="connsiteX0" fmla="*/ 0 w 7089312"/>
              <a:gd name="connsiteY0" fmla="*/ 0 h 1113201"/>
              <a:gd name="connsiteX1" fmla="*/ 7089312 w 7089312"/>
              <a:gd name="connsiteY1" fmla="*/ 2156 h 1113201"/>
              <a:gd name="connsiteX2" fmla="*/ 7089312 w 7089312"/>
              <a:gd name="connsiteY2" fmla="*/ 857562 h 1113201"/>
              <a:gd name="connsiteX3" fmla="*/ 2409157 w 7089312"/>
              <a:gd name="connsiteY3" fmla="*/ 857562 h 1113201"/>
              <a:gd name="connsiteX4" fmla="*/ 2409157 w 7089312"/>
              <a:gd name="connsiteY4" fmla="*/ 1113201 h 1113201"/>
              <a:gd name="connsiteX5" fmla="*/ 254 w 7089312"/>
              <a:gd name="connsiteY5" fmla="*/ 1113201 h 1113201"/>
              <a:gd name="connsiteX6" fmla="*/ 0 w 7089312"/>
              <a:gd name="connsiteY6" fmla="*/ 0 h 111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9312" h="1113201">
                <a:moveTo>
                  <a:pt x="0" y="0"/>
                </a:moveTo>
                <a:lnTo>
                  <a:pt x="7089312" y="2156"/>
                </a:lnTo>
                <a:lnTo>
                  <a:pt x="7089312" y="857562"/>
                </a:lnTo>
                <a:lnTo>
                  <a:pt x="2409157" y="857562"/>
                </a:lnTo>
                <a:lnTo>
                  <a:pt x="2409157" y="1113201"/>
                </a:lnTo>
                <a:lnTo>
                  <a:pt x="254" y="1113201"/>
                </a:lnTo>
                <a:cubicBezTo>
                  <a:pt x="169" y="742134"/>
                  <a:pt x="85" y="371067"/>
                  <a:pt x="0" y="0"/>
                </a:cubicBez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427"/>
          <a:stretch/>
        </p:blipFill>
        <p:spPr>
          <a:xfrm>
            <a:off x="255639" y="0"/>
            <a:ext cx="8669904" cy="6858000"/>
          </a:xfrm>
          <a:prstGeom prst="rect">
            <a:avLst/>
          </a:prstGeom>
        </p:spPr>
      </p:pic>
    </p:spTree>
    <p:extLst>
      <p:ext uri="{BB962C8B-B14F-4D97-AF65-F5344CB8AC3E}">
        <p14:creationId xmlns:p14="http://schemas.microsoft.com/office/powerpoint/2010/main" val="2591248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639444" y="2330112"/>
            <a:ext cx="1869017" cy="1076101"/>
          </a:xfrm>
          <a:prstGeom prst="rect">
            <a:avLst/>
          </a:prstGeom>
        </p:spPr>
      </p:pic>
      <p:pic>
        <p:nvPicPr>
          <p:cNvPr id="51" name="Picture 50"/>
          <p:cNvPicPr>
            <a:picLocks noChangeAspect="1"/>
          </p:cNvPicPr>
          <p:nvPr/>
        </p:nvPicPr>
        <p:blipFill>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852823" y="2212599"/>
            <a:ext cx="1832429" cy="1099458"/>
          </a:xfrm>
          <a:prstGeom prst="rect">
            <a:avLst/>
          </a:prstGeom>
        </p:spPr>
      </p:pic>
      <p:pic>
        <p:nvPicPr>
          <p:cNvPr id="50" name="Picture 49"/>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085" y="2399382"/>
            <a:ext cx="1800904" cy="886660"/>
          </a:xfrm>
          <a:prstGeom prst="rect">
            <a:avLst/>
          </a:prstGeom>
        </p:spPr>
      </p:pic>
      <p:pic>
        <p:nvPicPr>
          <p:cNvPr id="4" name="Picture 3"/>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21367" y="1020548"/>
            <a:ext cx="1732869" cy="1058540"/>
          </a:xfrm>
          <a:prstGeom prst="rect">
            <a:avLst/>
          </a:prstGeom>
        </p:spPr>
      </p:pic>
      <p:pic>
        <p:nvPicPr>
          <p:cNvPr id="5" name="Picture 4"/>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80100" y="1126402"/>
            <a:ext cx="1815200" cy="846832"/>
          </a:xfrm>
          <a:prstGeom prst="rect">
            <a:avLst/>
          </a:prstGeom>
        </p:spPr>
      </p:pic>
      <p:pic>
        <p:nvPicPr>
          <p:cNvPr id="6" name="Picture 5"/>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30991" y="1061714"/>
            <a:ext cx="1866166" cy="976209"/>
          </a:xfrm>
          <a:prstGeom prst="rect">
            <a:avLst/>
          </a:prstGeom>
        </p:spPr>
      </p:pic>
      <p:pic>
        <p:nvPicPr>
          <p:cNvPr id="7" name="Picture 6"/>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15207" y="1075436"/>
            <a:ext cx="1870087" cy="948765"/>
          </a:xfrm>
          <a:prstGeom prst="rect">
            <a:avLst/>
          </a:prstGeom>
        </p:spPr>
      </p:pic>
      <p:pic>
        <p:nvPicPr>
          <p:cNvPr id="8" name="Picture 7"/>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26867" y="1040151"/>
            <a:ext cx="1893610" cy="1019335"/>
          </a:xfrm>
          <a:prstGeom prst="rect">
            <a:avLst/>
          </a:prstGeom>
        </p:spPr>
      </p:pic>
      <p:pic>
        <p:nvPicPr>
          <p:cNvPr id="12" name="Picture 11"/>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34809" y="2352854"/>
            <a:ext cx="1830882" cy="999732"/>
          </a:xfrm>
          <a:prstGeom prst="rect">
            <a:avLst/>
          </a:prstGeom>
        </p:spPr>
      </p:pic>
      <p:pic>
        <p:nvPicPr>
          <p:cNvPr id="13" name="Picture 12"/>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69993" y="2413621"/>
            <a:ext cx="1807359" cy="878196"/>
          </a:xfrm>
          <a:prstGeom prst="rect">
            <a:avLst/>
          </a:prstGeom>
        </p:spPr>
      </p:pic>
      <p:pic>
        <p:nvPicPr>
          <p:cNvPr id="14" name="Picture 13"/>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1195" y="3671602"/>
            <a:ext cx="1913213" cy="1015414"/>
          </a:xfrm>
          <a:prstGeom prst="rect">
            <a:avLst/>
          </a:prstGeom>
        </p:spPr>
      </p:pic>
      <p:pic>
        <p:nvPicPr>
          <p:cNvPr id="15" name="Picture 14"/>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907543" y="3661801"/>
            <a:ext cx="1760313" cy="1035017"/>
          </a:xfrm>
          <a:prstGeom prst="rect">
            <a:avLst/>
          </a:prstGeom>
        </p:spPr>
      </p:pic>
      <p:pic>
        <p:nvPicPr>
          <p:cNvPr id="17" name="Picture 16"/>
          <p:cNvPicPr>
            <a:picLocks noChangeAspect="1"/>
          </p:cNvPicPr>
          <p:nvPr/>
        </p:nvPicPr>
        <p:blipFill>
          <a:blip r:embed="rId27" cstate="print">
            <a:extLst>
              <a:ext uri="{BEBA8EAE-BF5A-486C-A8C5-ECC9F3942E4B}">
                <a14:imgProps xmlns:a14="http://schemas.microsoft.com/office/drawing/2010/main">
                  <a14:imgLayer r:embed="rId2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51214" y="3575550"/>
            <a:ext cx="1705425" cy="1207520"/>
          </a:xfrm>
          <a:prstGeom prst="rect">
            <a:avLst/>
          </a:prstGeom>
        </p:spPr>
      </p:pic>
      <p:pic>
        <p:nvPicPr>
          <p:cNvPr id="18" name="Picture 17"/>
          <p:cNvPicPr>
            <a:picLocks noChangeAspect="1"/>
          </p:cNvPicPr>
          <p:nvPr/>
        </p:nvPicPr>
        <p:blipFill>
          <a:blip r:embed="rId29" cstate="print">
            <a:extLst>
              <a:ext uri="{BEBA8EAE-BF5A-486C-A8C5-ECC9F3942E4B}">
                <a14:imgProps xmlns:a14="http://schemas.microsoft.com/office/drawing/2010/main">
                  <a14:imgLayer r:embed="rId3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29549" y="3632397"/>
            <a:ext cx="1795597" cy="1093824"/>
          </a:xfrm>
          <a:prstGeom prst="rect">
            <a:avLst/>
          </a:prstGeom>
        </p:spPr>
      </p:pic>
      <p:pic>
        <p:nvPicPr>
          <p:cNvPr id="19" name="Picture 18"/>
          <p:cNvPicPr>
            <a:picLocks noChangeAspect="1"/>
          </p:cNvPicPr>
          <p:nvPr/>
        </p:nvPicPr>
        <p:blipFill>
          <a:blip r:embed="rId31" cstate="print">
            <a:extLst>
              <a:ext uri="{BEBA8EAE-BF5A-486C-A8C5-ECC9F3942E4B}">
                <a14:imgProps xmlns:a14="http://schemas.microsoft.com/office/drawing/2010/main">
                  <a14:imgLayer r:embed="rId32">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62058" y="3783207"/>
            <a:ext cx="1791677" cy="842912"/>
          </a:xfrm>
          <a:prstGeom prst="rect">
            <a:avLst/>
          </a:prstGeom>
        </p:spPr>
      </p:pic>
      <p:pic>
        <p:nvPicPr>
          <p:cNvPr id="20" name="Picture 19"/>
          <p:cNvPicPr>
            <a:picLocks noChangeAspect="1"/>
          </p:cNvPicPr>
          <p:nvPr/>
        </p:nvPicPr>
        <p:blipFill>
          <a:blip r:embed="rId33" cstate="print">
            <a:extLst>
              <a:ext uri="{BEBA8EAE-BF5A-486C-A8C5-ECC9F3942E4B}">
                <a14:imgProps xmlns:a14="http://schemas.microsoft.com/office/drawing/2010/main">
                  <a14:imgLayer r:embed="rId3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856576" y="5119944"/>
            <a:ext cx="1862246" cy="1089904"/>
          </a:xfrm>
          <a:prstGeom prst="rect">
            <a:avLst/>
          </a:prstGeom>
        </p:spPr>
      </p:pic>
      <p:pic>
        <p:nvPicPr>
          <p:cNvPr id="21" name="Picture 20"/>
          <p:cNvPicPr>
            <a:picLocks noChangeAspect="1"/>
          </p:cNvPicPr>
          <p:nvPr/>
        </p:nvPicPr>
        <p:blipFill>
          <a:blip r:embed="rId35" cstate="print">
            <a:extLst>
              <a:ext uri="{BEBA8EAE-BF5A-486C-A8C5-ECC9F3942E4B}">
                <a14:imgProps xmlns:a14="http://schemas.microsoft.com/office/drawing/2010/main">
                  <a14:imgLayer r:embed="rId36">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3646673" y="5075732"/>
            <a:ext cx="1834803" cy="1042858"/>
          </a:xfrm>
          <a:prstGeom prst="rect">
            <a:avLst/>
          </a:prstGeom>
        </p:spPr>
      </p:pic>
      <p:pic>
        <p:nvPicPr>
          <p:cNvPr id="22" name="Picture 21"/>
          <p:cNvPicPr>
            <a:picLocks noChangeAspect="1"/>
          </p:cNvPicPr>
          <p:nvPr/>
        </p:nvPicPr>
        <p:blipFill>
          <a:blip r:embed="rId37" cstate="print">
            <a:extLst>
              <a:ext uri="{BEBA8EAE-BF5A-486C-A8C5-ECC9F3942E4B}">
                <a14:imgProps xmlns:a14="http://schemas.microsoft.com/office/drawing/2010/main">
                  <a14:imgLayer r:embed="rId38">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409326" y="5142380"/>
            <a:ext cx="1881849" cy="909560"/>
          </a:xfrm>
          <a:prstGeom prst="rect">
            <a:avLst/>
          </a:prstGeom>
        </p:spPr>
      </p:pic>
      <p:pic>
        <p:nvPicPr>
          <p:cNvPr id="23" name="Picture 22"/>
          <p:cNvPicPr>
            <a:picLocks noChangeAspect="1"/>
          </p:cNvPicPr>
          <p:nvPr/>
        </p:nvPicPr>
        <p:blipFill>
          <a:blip r:embed="rId39" cstate="print">
            <a:extLst>
              <a:ext uri="{BEBA8EAE-BF5A-486C-A8C5-ECC9F3942E4B}">
                <a14:imgProps xmlns:a14="http://schemas.microsoft.com/office/drawing/2010/main">
                  <a14:imgLayer r:embed="rId4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203344" y="5210082"/>
            <a:ext cx="1940656" cy="838991"/>
          </a:xfrm>
          <a:prstGeom prst="rect">
            <a:avLst/>
          </a:prstGeom>
        </p:spPr>
      </p:pic>
      <p:sp>
        <p:nvSpPr>
          <p:cNvPr id="2" name="TextBox 1"/>
          <p:cNvSpPr txBox="1"/>
          <p:nvPr/>
        </p:nvSpPr>
        <p:spPr>
          <a:xfrm>
            <a:off x="312856" y="1887188"/>
            <a:ext cx="1263487" cy="461665"/>
          </a:xfrm>
          <a:prstGeom prst="rect">
            <a:avLst/>
          </a:prstGeom>
          <a:noFill/>
        </p:spPr>
        <p:txBody>
          <a:bodyPr wrap="none" rtlCol="0">
            <a:spAutoFit/>
          </a:bodyPr>
          <a:lstStyle/>
          <a:p>
            <a:pPr algn="ctr"/>
            <a:r>
              <a:rPr lang="en-US" i="1" dirty="0" smtClean="0"/>
              <a:t>accepta</a:t>
            </a:r>
            <a:endParaRPr lang="en-US" i="1" dirty="0"/>
          </a:p>
        </p:txBody>
      </p:sp>
      <p:sp>
        <p:nvSpPr>
          <p:cNvPr id="24" name="TextBox 23"/>
          <p:cNvSpPr txBox="1"/>
          <p:nvPr/>
        </p:nvSpPr>
        <p:spPr>
          <a:xfrm>
            <a:off x="1900691" y="1887188"/>
            <a:ext cx="1640193" cy="461665"/>
          </a:xfrm>
          <a:prstGeom prst="rect">
            <a:avLst/>
          </a:prstGeom>
          <a:noFill/>
        </p:spPr>
        <p:txBody>
          <a:bodyPr wrap="none" rtlCol="0">
            <a:spAutoFit/>
          </a:bodyPr>
          <a:lstStyle/>
          <a:p>
            <a:pPr algn="ctr"/>
            <a:r>
              <a:rPr lang="en-US" i="1" dirty="0" smtClean="0"/>
              <a:t>anastrepta</a:t>
            </a:r>
            <a:endParaRPr lang="en-US" i="1" dirty="0"/>
          </a:p>
        </p:txBody>
      </p:sp>
      <p:sp>
        <p:nvSpPr>
          <p:cNvPr id="25" name="TextBox 24"/>
          <p:cNvSpPr txBox="1"/>
          <p:nvPr/>
        </p:nvSpPr>
        <p:spPr>
          <a:xfrm>
            <a:off x="3446214" y="1887188"/>
            <a:ext cx="2326279" cy="461665"/>
          </a:xfrm>
          <a:prstGeom prst="rect">
            <a:avLst/>
          </a:prstGeom>
          <a:noFill/>
        </p:spPr>
        <p:txBody>
          <a:bodyPr wrap="none" rtlCol="0">
            <a:spAutoFit/>
          </a:bodyPr>
          <a:lstStyle/>
          <a:p>
            <a:pPr algn="ctr"/>
            <a:r>
              <a:rPr lang="en-US" i="1" dirty="0" smtClean="0"/>
              <a:t>anastreptoides*</a:t>
            </a:r>
            <a:endParaRPr lang="en-US" i="1" dirty="0"/>
          </a:p>
        </p:txBody>
      </p:sp>
      <p:sp>
        <p:nvSpPr>
          <p:cNvPr id="26" name="TextBox 25"/>
          <p:cNvSpPr txBox="1"/>
          <p:nvPr/>
        </p:nvSpPr>
        <p:spPr>
          <a:xfrm>
            <a:off x="5671291" y="1887188"/>
            <a:ext cx="1350050" cy="461665"/>
          </a:xfrm>
          <a:prstGeom prst="rect">
            <a:avLst/>
          </a:prstGeom>
          <a:noFill/>
        </p:spPr>
        <p:txBody>
          <a:bodyPr wrap="none" rtlCol="0">
            <a:spAutoFit/>
          </a:bodyPr>
          <a:lstStyle/>
          <a:p>
            <a:pPr algn="ctr"/>
            <a:r>
              <a:rPr lang="en-US" i="1" dirty="0" smtClean="0"/>
              <a:t>antidoxa</a:t>
            </a:r>
            <a:endParaRPr lang="en-US" i="1" dirty="0"/>
          </a:p>
        </p:txBody>
      </p:sp>
      <p:sp>
        <p:nvSpPr>
          <p:cNvPr id="27" name="TextBox 26"/>
          <p:cNvSpPr txBox="1"/>
          <p:nvPr/>
        </p:nvSpPr>
        <p:spPr>
          <a:xfrm>
            <a:off x="7177857" y="1887188"/>
            <a:ext cx="2018502" cy="461665"/>
          </a:xfrm>
          <a:prstGeom prst="rect">
            <a:avLst/>
          </a:prstGeom>
          <a:noFill/>
        </p:spPr>
        <p:txBody>
          <a:bodyPr wrap="none" rtlCol="0">
            <a:spAutoFit/>
          </a:bodyPr>
          <a:lstStyle/>
          <a:p>
            <a:pPr algn="ctr"/>
            <a:r>
              <a:rPr lang="en-US" i="1" dirty="0" smtClean="0"/>
              <a:t>asaphombra*</a:t>
            </a:r>
            <a:endParaRPr lang="en-US" i="1" dirty="0"/>
          </a:p>
        </p:txBody>
      </p:sp>
      <p:sp>
        <p:nvSpPr>
          <p:cNvPr id="28" name="TextBox 27"/>
          <p:cNvSpPr txBox="1"/>
          <p:nvPr/>
        </p:nvSpPr>
        <p:spPr>
          <a:xfrm>
            <a:off x="135518" y="3117338"/>
            <a:ext cx="1590500" cy="461665"/>
          </a:xfrm>
          <a:prstGeom prst="rect">
            <a:avLst/>
          </a:prstGeom>
          <a:noFill/>
        </p:spPr>
        <p:txBody>
          <a:bodyPr wrap="none" rtlCol="0">
            <a:spAutoFit/>
          </a:bodyPr>
          <a:lstStyle/>
          <a:p>
            <a:pPr algn="ctr"/>
            <a:r>
              <a:rPr lang="en-US" i="1" dirty="0" smtClean="0"/>
              <a:t>blackburni</a:t>
            </a:r>
            <a:endParaRPr lang="en-US" i="1" dirty="0"/>
          </a:p>
        </p:txBody>
      </p:sp>
      <p:sp>
        <p:nvSpPr>
          <p:cNvPr id="29" name="TextBox 28"/>
          <p:cNvSpPr txBox="1"/>
          <p:nvPr/>
        </p:nvSpPr>
        <p:spPr>
          <a:xfrm>
            <a:off x="1766288" y="3117338"/>
            <a:ext cx="1898276" cy="461665"/>
          </a:xfrm>
          <a:prstGeom prst="rect">
            <a:avLst/>
          </a:prstGeom>
          <a:noFill/>
        </p:spPr>
        <p:txBody>
          <a:bodyPr wrap="none" rtlCol="0">
            <a:spAutoFit/>
          </a:bodyPr>
          <a:lstStyle/>
          <a:p>
            <a:pPr algn="ctr"/>
            <a:r>
              <a:rPr lang="en-US" i="1" dirty="0" smtClean="0"/>
              <a:t>continuatalis</a:t>
            </a:r>
            <a:endParaRPr lang="en-US" i="1" dirty="0"/>
          </a:p>
        </p:txBody>
      </p:sp>
      <p:sp>
        <p:nvSpPr>
          <p:cNvPr id="30" name="TextBox 29"/>
          <p:cNvSpPr txBox="1"/>
          <p:nvPr/>
        </p:nvSpPr>
        <p:spPr>
          <a:xfrm>
            <a:off x="3698028" y="3117338"/>
            <a:ext cx="1778052" cy="461665"/>
          </a:xfrm>
          <a:prstGeom prst="rect">
            <a:avLst/>
          </a:prstGeom>
          <a:noFill/>
        </p:spPr>
        <p:txBody>
          <a:bodyPr wrap="none" rtlCol="0">
            <a:spAutoFit/>
          </a:bodyPr>
          <a:lstStyle/>
          <a:p>
            <a:pPr algn="ctr"/>
            <a:r>
              <a:rPr lang="en-US" i="1" dirty="0" smtClean="0"/>
              <a:t>demaratalis</a:t>
            </a:r>
            <a:endParaRPr lang="en-US" i="1" dirty="0"/>
          </a:p>
        </p:txBody>
      </p:sp>
      <p:sp>
        <p:nvSpPr>
          <p:cNvPr id="31" name="TextBox 30"/>
          <p:cNvSpPr txBox="1"/>
          <p:nvPr/>
        </p:nvSpPr>
        <p:spPr>
          <a:xfrm>
            <a:off x="5537584" y="3117338"/>
            <a:ext cx="1572866" cy="461665"/>
          </a:xfrm>
          <a:prstGeom prst="rect">
            <a:avLst/>
          </a:prstGeom>
          <a:noFill/>
        </p:spPr>
        <p:txBody>
          <a:bodyPr wrap="none" rtlCol="0">
            <a:spAutoFit/>
          </a:bodyPr>
          <a:lstStyle/>
          <a:p>
            <a:pPr algn="ctr"/>
            <a:r>
              <a:rPr lang="en-US" i="1" dirty="0" smtClean="0"/>
              <a:t>epicentra*</a:t>
            </a:r>
            <a:endParaRPr lang="en-US" i="1" dirty="0"/>
          </a:p>
        </p:txBody>
      </p:sp>
      <p:sp>
        <p:nvSpPr>
          <p:cNvPr id="32" name="TextBox 31"/>
          <p:cNvSpPr txBox="1"/>
          <p:nvPr/>
        </p:nvSpPr>
        <p:spPr>
          <a:xfrm>
            <a:off x="7369664" y="3117338"/>
            <a:ext cx="1624164" cy="461665"/>
          </a:xfrm>
          <a:prstGeom prst="rect">
            <a:avLst/>
          </a:prstGeom>
          <a:noFill/>
        </p:spPr>
        <p:txBody>
          <a:bodyPr wrap="none" rtlCol="0">
            <a:spAutoFit/>
          </a:bodyPr>
          <a:lstStyle/>
          <a:p>
            <a:pPr algn="ctr"/>
            <a:r>
              <a:rPr lang="en-US" i="1" dirty="0" smtClean="0">
                <a:solidFill>
                  <a:schemeClr val="accent6"/>
                </a:solidFill>
              </a:rPr>
              <a:t>euryprora*</a:t>
            </a:r>
            <a:endParaRPr lang="en-US" i="1" dirty="0">
              <a:solidFill>
                <a:schemeClr val="accent6"/>
              </a:solidFill>
            </a:endParaRPr>
          </a:p>
        </p:txBody>
      </p:sp>
      <p:sp>
        <p:nvSpPr>
          <p:cNvPr id="33" name="TextBox 32"/>
          <p:cNvSpPr txBox="1"/>
          <p:nvPr/>
        </p:nvSpPr>
        <p:spPr>
          <a:xfrm>
            <a:off x="229148" y="4569852"/>
            <a:ext cx="1487908" cy="461665"/>
          </a:xfrm>
          <a:prstGeom prst="rect">
            <a:avLst/>
          </a:prstGeom>
          <a:noFill/>
        </p:spPr>
        <p:txBody>
          <a:bodyPr wrap="none" rtlCol="0">
            <a:spAutoFit/>
          </a:bodyPr>
          <a:lstStyle/>
          <a:p>
            <a:pPr algn="ctr"/>
            <a:r>
              <a:rPr lang="en-US" i="1" dirty="0" smtClean="0">
                <a:solidFill>
                  <a:schemeClr val="accent6"/>
                </a:solidFill>
              </a:rPr>
              <a:t>fullawayi*</a:t>
            </a:r>
            <a:endParaRPr lang="en-US" i="1" dirty="0">
              <a:solidFill>
                <a:schemeClr val="accent6"/>
              </a:solidFill>
            </a:endParaRPr>
          </a:p>
        </p:txBody>
      </p:sp>
      <p:sp>
        <p:nvSpPr>
          <p:cNvPr id="34" name="TextBox 33"/>
          <p:cNvSpPr txBox="1"/>
          <p:nvPr/>
        </p:nvSpPr>
        <p:spPr>
          <a:xfrm>
            <a:off x="2144966" y="4569852"/>
            <a:ext cx="1229825" cy="461665"/>
          </a:xfrm>
          <a:prstGeom prst="rect">
            <a:avLst/>
          </a:prstGeom>
          <a:noFill/>
        </p:spPr>
        <p:txBody>
          <a:bodyPr wrap="none" rtlCol="0">
            <a:spAutoFit/>
          </a:bodyPr>
          <a:lstStyle/>
          <a:p>
            <a:pPr algn="ctr"/>
            <a:r>
              <a:rPr lang="en-US" i="1" dirty="0" smtClean="0"/>
              <a:t>giffardi*</a:t>
            </a:r>
            <a:endParaRPr lang="en-US" i="1" dirty="0"/>
          </a:p>
        </p:txBody>
      </p:sp>
      <p:sp>
        <p:nvSpPr>
          <p:cNvPr id="36" name="TextBox 35"/>
          <p:cNvSpPr txBox="1"/>
          <p:nvPr/>
        </p:nvSpPr>
        <p:spPr>
          <a:xfrm>
            <a:off x="3913627" y="4569852"/>
            <a:ext cx="1111202" cy="461665"/>
          </a:xfrm>
          <a:prstGeom prst="rect">
            <a:avLst/>
          </a:prstGeom>
          <a:noFill/>
        </p:spPr>
        <p:txBody>
          <a:bodyPr wrap="none" rtlCol="0">
            <a:spAutoFit/>
          </a:bodyPr>
          <a:lstStyle/>
          <a:p>
            <a:pPr algn="ctr"/>
            <a:r>
              <a:rPr lang="en-US" i="1" dirty="0" smtClean="0"/>
              <a:t>iridias*</a:t>
            </a:r>
            <a:endParaRPr lang="en-US" i="1" dirty="0"/>
          </a:p>
        </p:txBody>
      </p:sp>
      <p:sp>
        <p:nvSpPr>
          <p:cNvPr id="37" name="TextBox 36"/>
          <p:cNvSpPr txBox="1"/>
          <p:nvPr/>
        </p:nvSpPr>
        <p:spPr>
          <a:xfrm>
            <a:off x="5369001" y="4569852"/>
            <a:ext cx="1915909" cy="461665"/>
          </a:xfrm>
          <a:prstGeom prst="rect">
            <a:avLst/>
          </a:prstGeom>
          <a:noFill/>
        </p:spPr>
        <p:txBody>
          <a:bodyPr wrap="none" rtlCol="0">
            <a:spAutoFit/>
          </a:bodyPr>
          <a:lstStyle/>
          <a:p>
            <a:pPr algn="ctr"/>
            <a:r>
              <a:rPr lang="en-US" i="1" dirty="0" smtClean="0"/>
              <a:t>laysanensis*</a:t>
            </a:r>
            <a:endParaRPr lang="en-US" i="1" dirty="0"/>
          </a:p>
        </p:txBody>
      </p:sp>
      <p:sp>
        <p:nvSpPr>
          <p:cNvPr id="38" name="TextBox 37"/>
          <p:cNvSpPr txBox="1"/>
          <p:nvPr/>
        </p:nvSpPr>
        <p:spPr>
          <a:xfrm>
            <a:off x="7624907" y="4569852"/>
            <a:ext cx="1042273" cy="461665"/>
          </a:xfrm>
          <a:prstGeom prst="rect">
            <a:avLst/>
          </a:prstGeom>
          <a:noFill/>
        </p:spPr>
        <p:txBody>
          <a:bodyPr wrap="none" rtlCol="0">
            <a:spAutoFit/>
          </a:bodyPr>
          <a:lstStyle/>
          <a:p>
            <a:pPr algn="ctr"/>
            <a:r>
              <a:rPr lang="en-US" i="1" dirty="0" smtClean="0"/>
              <a:t>localis</a:t>
            </a:r>
            <a:endParaRPr lang="en-US" i="1" dirty="0"/>
          </a:p>
        </p:txBody>
      </p:sp>
      <p:sp>
        <p:nvSpPr>
          <p:cNvPr id="39" name="TextBox 38"/>
          <p:cNvSpPr txBox="1"/>
          <p:nvPr/>
        </p:nvSpPr>
        <p:spPr>
          <a:xfrm>
            <a:off x="1993471" y="6000911"/>
            <a:ext cx="1521571" cy="461665"/>
          </a:xfrm>
          <a:prstGeom prst="rect">
            <a:avLst/>
          </a:prstGeom>
          <a:noFill/>
        </p:spPr>
        <p:txBody>
          <a:bodyPr wrap="none" rtlCol="0">
            <a:spAutoFit/>
          </a:bodyPr>
          <a:lstStyle/>
          <a:p>
            <a:pPr algn="ctr"/>
            <a:r>
              <a:rPr lang="en-US" i="1" dirty="0" smtClean="0">
                <a:solidFill>
                  <a:schemeClr val="accent6"/>
                </a:solidFill>
              </a:rPr>
              <a:t>musicola*</a:t>
            </a:r>
            <a:endParaRPr lang="en-US" i="1" dirty="0">
              <a:solidFill>
                <a:schemeClr val="accent6"/>
              </a:solidFill>
            </a:endParaRPr>
          </a:p>
        </p:txBody>
      </p:sp>
      <p:sp>
        <p:nvSpPr>
          <p:cNvPr id="40" name="TextBox 39"/>
          <p:cNvSpPr txBox="1"/>
          <p:nvPr/>
        </p:nvSpPr>
        <p:spPr>
          <a:xfrm>
            <a:off x="3709735" y="6000911"/>
            <a:ext cx="1641796" cy="461665"/>
          </a:xfrm>
          <a:prstGeom prst="rect">
            <a:avLst/>
          </a:prstGeom>
          <a:noFill/>
        </p:spPr>
        <p:txBody>
          <a:bodyPr wrap="none" rtlCol="0">
            <a:spAutoFit/>
          </a:bodyPr>
          <a:lstStyle/>
          <a:p>
            <a:pPr algn="ctr"/>
            <a:r>
              <a:rPr lang="en-US" i="1" dirty="0" smtClean="0"/>
              <a:t>pritchardii*</a:t>
            </a:r>
            <a:endParaRPr lang="en-US" i="1" dirty="0"/>
          </a:p>
        </p:txBody>
      </p:sp>
      <p:sp>
        <p:nvSpPr>
          <p:cNvPr id="41" name="TextBox 40"/>
          <p:cNvSpPr txBox="1"/>
          <p:nvPr/>
        </p:nvSpPr>
        <p:spPr>
          <a:xfrm>
            <a:off x="5703589" y="6000911"/>
            <a:ext cx="1263487" cy="461665"/>
          </a:xfrm>
          <a:prstGeom prst="rect">
            <a:avLst/>
          </a:prstGeom>
          <a:noFill/>
        </p:spPr>
        <p:txBody>
          <a:bodyPr wrap="none" rtlCol="0">
            <a:spAutoFit/>
          </a:bodyPr>
          <a:lstStyle/>
          <a:p>
            <a:pPr algn="ctr"/>
            <a:r>
              <a:rPr lang="en-US" i="1" dirty="0" smtClean="0"/>
              <a:t>scotaea</a:t>
            </a:r>
            <a:endParaRPr lang="en-US" i="1" dirty="0"/>
          </a:p>
        </p:txBody>
      </p:sp>
      <p:sp>
        <p:nvSpPr>
          <p:cNvPr id="42" name="TextBox 41"/>
          <p:cNvSpPr txBox="1"/>
          <p:nvPr/>
        </p:nvSpPr>
        <p:spPr>
          <a:xfrm>
            <a:off x="7269714" y="6000911"/>
            <a:ext cx="1762021" cy="461665"/>
          </a:xfrm>
          <a:prstGeom prst="rect">
            <a:avLst/>
          </a:prstGeom>
          <a:noFill/>
        </p:spPr>
        <p:txBody>
          <a:bodyPr wrap="none" rtlCol="0">
            <a:spAutoFit/>
          </a:bodyPr>
          <a:lstStyle/>
          <a:p>
            <a:pPr algn="ctr"/>
            <a:r>
              <a:rPr lang="en-US" i="1" dirty="0" smtClean="0"/>
              <a:t>telegrapha*</a:t>
            </a:r>
            <a:endParaRPr lang="en-US" i="1" dirty="0"/>
          </a:p>
        </p:txBody>
      </p:sp>
      <p:sp>
        <p:nvSpPr>
          <p:cNvPr id="9" name="Title 8"/>
          <p:cNvSpPr>
            <a:spLocks noGrp="1"/>
          </p:cNvSpPr>
          <p:nvPr>
            <p:ph type="title"/>
          </p:nvPr>
        </p:nvSpPr>
        <p:spPr/>
        <p:txBody>
          <a:bodyPr/>
          <a:lstStyle/>
          <a:p>
            <a:r>
              <a:rPr lang="en-US" i="1" dirty="0" smtClean="0"/>
              <a:t>Omiodes</a:t>
            </a:r>
            <a:r>
              <a:rPr lang="en-US" dirty="0" smtClean="0"/>
              <a:t> Species of Hawaii</a:t>
            </a:r>
            <a:endParaRPr lang="en-US" dirty="0"/>
          </a:p>
        </p:txBody>
      </p:sp>
      <p:sp>
        <p:nvSpPr>
          <p:cNvPr id="10" name="Rectangle 9"/>
          <p:cNvSpPr/>
          <p:nvPr/>
        </p:nvSpPr>
        <p:spPr>
          <a:xfrm>
            <a:off x="4408849" y="6530101"/>
            <a:ext cx="4737066" cy="338554"/>
          </a:xfrm>
          <a:prstGeom prst="rect">
            <a:avLst/>
          </a:prstGeom>
        </p:spPr>
        <p:txBody>
          <a:bodyPr wrap="none">
            <a:spAutoFit/>
          </a:bodyPr>
          <a:lstStyle/>
          <a:p>
            <a:pPr algn="r"/>
            <a:r>
              <a:rPr lang="en-US" sz="1600" dirty="0"/>
              <a:t>Zimmerman, E. 1958. </a:t>
            </a:r>
            <a:r>
              <a:rPr lang="en-US" sz="1600" i="1" dirty="0"/>
              <a:t>Insects of Hawaii</a:t>
            </a:r>
            <a:r>
              <a:rPr lang="en-US" sz="1600" dirty="0"/>
              <a:t>, Volume 8</a:t>
            </a:r>
          </a:p>
        </p:txBody>
      </p:sp>
      <p:sp>
        <p:nvSpPr>
          <p:cNvPr id="11" name="Rectangle 10"/>
          <p:cNvSpPr/>
          <p:nvPr/>
        </p:nvSpPr>
        <p:spPr>
          <a:xfrm>
            <a:off x="-47271" y="6000911"/>
            <a:ext cx="2085827" cy="461665"/>
          </a:xfrm>
          <a:prstGeom prst="rect">
            <a:avLst/>
          </a:prstGeom>
        </p:spPr>
        <p:txBody>
          <a:bodyPr wrap="none">
            <a:spAutoFit/>
          </a:bodyPr>
          <a:lstStyle/>
          <a:p>
            <a:r>
              <a:rPr lang="en-US" i="1" dirty="0"/>
              <a:t>monogramma</a:t>
            </a:r>
            <a:endParaRPr lang="en-US" dirty="0"/>
          </a:p>
        </p:txBody>
      </p:sp>
      <p:pic>
        <p:nvPicPr>
          <p:cNvPr id="16" name="Picture 15"/>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825689" y="2084602"/>
            <a:ext cx="1884046" cy="1358454"/>
          </a:xfrm>
          <a:prstGeom prst="rect">
            <a:avLst/>
          </a:prstGeom>
        </p:spPr>
      </p:pic>
      <p:pic>
        <p:nvPicPr>
          <p:cNvPr id="35" name="Picture 34"/>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7506998" y="3225742"/>
            <a:ext cx="1278089" cy="1507000"/>
          </a:xfrm>
          <a:prstGeom prst="rect">
            <a:avLst/>
          </a:prstGeom>
        </p:spPr>
      </p:pic>
      <p:pic>
        <p:nvPicPr>
          <p:cNvPr id="43" name="Picture 42"/>
          <p:cNvPicPr>
            <a:picLocks noChangeAspect="1"/>
          </p:cNvPicPr>
          <p:nvPr/>
        </p:nvPicPr>
        <p:blipFill>
          <a:blip r:embed="rId43">
            <a:grayscl/>
            <a:extLst>
              <a:ext uri="{28A0092B-C50C-407E-A947-70E740481C1C}">
                <a14:useLocalDpi xmlns:a14="http://schemas.microsoft.com/office/drawing/2010/main" val="0"/>
              </a:ext>
            </a:extLst>
          </a:blip>
          <a:stretch>
            <a:fillRect/>
          </a:stretch>
        </p:blipFill>
        <p:spPr>
          <a:xfrm>
            <a:off x="61266" y="5039345"/>
            <a:ext cx="1762125" cy="1057275"/>
          </a:xfrm>
          <a:prstGeom prst="rect">
            <a:avLst/>
          </a:prstGeom>
        </p:spPr>
      </p:pic>
      <p:pic>
        <p:nvPicPr>
          <p:cNvPr id="44" name="Picture 43"/>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2028370" y="829141"/>
            <a:ext cx="1454044" cy="1230345"/>
          </a:xfrm>
          <a:prstGeom prst="rect">
            <a:avLst/>
          </a:prstGeom>
        </p:spPr>
      </p:pic>
      <p:pic>
        <p:nvPicPr>
          <p:cNvPr id="1028" name="Picture 4" descr="http://www.ctahr.hawaii.edu/rubinoffd/rubinoff_lab/projects/omiodes_moths/O.continuatalis-larvae.png"/>
          <p:cNvPicPr>
            <a:picLocks noChangeAspect="1" noChangeArrowheads="1"/>
          </p:cNvPicPr>
          <p:nvPr/>
        </p:nvPicPr>
        <p:blipFill>
          <a:blip r:embed="rId45">
            <a:extLst>
              <a:ext uri="{BEBA8EAE-BF5A-486C-A8C5-ECC9F3942E4B}">
                <a14:imgProps xmlns:a14="http://schemas.microsoft.com/office/drawing/2010/main">
                  <a14:imgLayer r:embed="rId46">
                    <a14:imgEffect>
                      <a14:brightnessContrast contrast="20000"/>
                    </a14:imgEffect>
                  </a14:imgLayer>
                </a14:imgProps>
              </a:ext>
              <a:ext uri="{28A0092B-C50C-407E-A947-70E740481C1C}">
                <a14:useLocalDpi xmlns:a14="http://schemas.microsoft.com/office/drawing/2010/main" val="0"/>
              </a:ext>
            </a:extLst>
          </a:blip>
          <a:stretch>
            <a:fillRect/>
          </a:stretch>
        </p:blipFill>
        <p:spPr bwMode="auto">
          <a:xfrm>
            <a:off x="3174682" y="2412769"/>
            <a:ext cx="2794637" cy="20324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1"/>
                                        </p:tgtEl>
                                      </p:cBhvr>
                                    </p:animEffect>
                                    <p:set>
                                      <p:cBhvr>
                                        <p:cTn id="7" dur="1" fill="hold">
                                          <p:stCondLst>
                                            <p:cond delay="499"/>
                                          </p:stCondLst>
                                        </p:cTn>
                                        <p:tgtEl>
                                          <p:spTgt spid="51"/>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fade">
                                      <p:cBhvr>
                                        <p:cTn id="16" dur="500"/>
                                        <p:tgtEl>
                                          <p:spTgt spid="44"/>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500"/>
                                        <p:tgtEl>
                                          <p:spTgt spid="3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p:cTn id="27" dur="1000" fill="hold"/>
                                        <p:tgtEl>
                                          <p:spTgt spid="1028"/>
                                        </p:tgtEl>
                                        <p:attrNameLst>
                                          <p:attrName>ppt_w</p:attrName>
                                        </p:attrNameLst>
                                      </p:cBhvr>
                                      <p:tavLst>
                                        <p:tav tm="0">
                                          <p:val>
                                            <p:fltVal val="0"/>
                                          </p:val>
                                        </p:tav>
                                        <p:tav tm="100000">
                                          <p:val>
                                            <p:strVal val="#ppt_w"/>
                                          </p:val>
                                        </p:tav>
                                      </p:tavLst>
                                    </p:anim>
                                    <p:anim calcmode="lin" valueType="num">
                                      <p:cBhvr>
                                        <p:cTn id="28" dur="1000" fill="hold"/>
                                        <p:tgtEl>
                                          <p:spTgt spid="1028"/>
                                        </p:tgtEl>
                                        <p:attrNameLst>
                                          <p:attrName>ppt_h</p:attrName>
                                        </p:attrNameLst>
                                      </p:cBhvr>
                                      <p:tavLst>
                                        <p:tav tm="0">
                                          <p:val>
                                            <p:fltVal val="0"/>
                                          </p:val>
                                        </p:tav>
                                        <p:tav tm="100000">
                                          <p:val>
                                            <p:strVal val="#ppt_h"/>
                                          </p:val>
                                        </p:tav>
                                      </p:tavLst>
                                    </p:anim>
                                    <p:animEffect transition="in" filter="fade">
                                      <p:cBhvr>
                                        <p:cTn id="29"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S010286710">
  <a:themeElements>
    <a:clrScheme name="Custom 24">
      <a:dk1>
        <a:srgbClr val="FFFFFF"/>
      </a:dk1>
      <a:lt1>
        <a:srgbClr val="000000"/>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TS010286710</Template>
  <TotalTime>79011</TotalTime>
  <Words>5539</Words>
  <Application>Microsoft Office PowerPoint</Application>
  <PresentationFormat>On-screen Show (4:3)</PresentationFormat>
  <Paragraphs>500</Paragraphs>
  <Slides>57</Slides>
  <Notes>57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57</vt:i4>
      </vt:variant>
    </vt:vector>
  </HeadingPairs>
  <TitlesOfParts>
    <vt:vector size="64" baseType="lpstr">
      <vt:lpstr>Arial</vt:lpstr>
      <vt:lpstr>Calibri</vt:lpstr>
      <vt:lpstr>Franklin Gothic Heavy</vt:lpstr>
      <vt:lpstr>Symbol</vt:lpstr>
      <vt:lpstr>verdana</vt:lpstr>
      <vt:lpstr>Wingdings</vt:lpstr>
      <vt:lpstr>TS010286710</vt:lpstr>
      <vt:lpstr>Evolution Fails</vt:lpstr>
      <vt:lpstr>Fail #1: Hedylepta</vt:lpstr>
      <vt:lpstr>Kenneth Miller, 1997</vt:lpstr>
      <vt:lpstr>The Story Goes On…</vt:lpstr>
      <vt:lpstr>“Possible Evidence of Rapid Evolution in Hawaiian Moths”</vt:lpstr>
      <vt:lpstr>Insects of Hawaii, Volume 8</vt:lpstr>
      <vt:lpstr>Species of Hedylepta (Omiodes)</vt:lpstr>
      <vt:lpstr>Rapid Demise of Banana Omiodes</vt:lpstr>
      <vt:lpstr>Omiodes Species of Hawaii</vt:lpstr>
      <vt:lpstr>Leaf Roller Caterpillars</vt:lpstr>
      <vt:lpstr>Molecular phylogenetics of the moth genus Omiodes Guenée (Crambidae:  Spilomelinae), and the origins of the Hawaiian lineage</vt:lpstr>
      <vt:lpstr>Genes Sequenced</vt:lpstr>
      <vt:lpstr>Genetic Variability of Omiodes</vt:lpstr>
      <vt:lpstr>Genetic Phylogeny of Omiodes</vt:lpstr>
      <vt:lpstr>Genetic Phylogeny of Hawaiian Omiodes</vt:lpstr>
      <vt:lpstr>What Miller Got Wrong</vt:lpstr>
      <vt:lpstr>Fail #2: Speciation of Goatsbeard (Tragopogon miscellus)</vt:lpstr>
      <vt:lpstr>TalkOrigins Website</vt:lpstr>
      <vt:lpstr>Generation of T. miscellus</vt:lpstr>
      <vt:lpstr>Mitosis (Normal Cell Division)</vt:lpstr>
      <vt:lpstr>Meiosis</vt:lpstr>
      <vt:lpstr>Gamete Fusion</vt:lpstr>
      <vt:lpstr>Gamete Fusion of Two Species</vt:lpstr>
      <vt:lpstr>Tetraploid Hybrid Formation</vt:lpstr>
      <vt:lpstr>No Backcross</vt:lpstr>
      <vt:lpstr>Goatsbeards Conclusions</vt:lpstr>
      <vt:lpstr>Fail #3: Ontogeny Recapitulates Phylogeny</vt:lpstr>
      <vt:lpstr>Embryos Pass Through a Common (Phylotypic) Stage?</vt:lpstr>
      <vt:lpstr>Ernst Haeckel’s Embryos</vt:lpstr>
      <vt:lpstr>Haeckel’s Supporters</vt:lpstr>
      <vt:lpstr>Haeckel’s Critics</vt:lpstr>
      <vt:lpstr>Haeckel’s Critics</vt:lpstr>
      <vt:lpstr>No Conserved Embryonic Stage</vt:lpstr>
      <vt:lpstr>Comparison of Fish Embryos</vt:lpstr>
      <vt:lpstr>Comparison of Amphibian Embryos</vt:lpstr>
      <vt:lpstr>Comparison of Reptile Embryos</vt:lpstr>
      <vt:lpstr>Comparison of Bird Embryos</vt:lpstr>
      <vt:lpstr>Comparison of Mammal Embryos</vt:lpstr>
      <vt:lpstr>Haeckel’s Embryos vs. Reality</vt:lpstr>
      <vt:lpstr>Ontogeny Recapitulates Phylogeny Conclusions</vt:lpstr>
      <vt:lpstr>Fail #4: Peppered moths</vt:lpstr>
      <vt:lpstr>Peppered Moth and Camouflage</vt:lpstr>
      <vt:lpstr>Peppered Moth and Camouflage</vt:lpstr>
      <vt:lpstr>Theories on Industrial Melanism</vt:lpstr>
      <vt:lpstr>Human Observation of Moths</vt:lpstr>
      <vt:lpstr>Moths on Lichen</vt:lpstr>
      <vt:lpstr>Moths on Darkened Wood</vt:lpstr>
      <vt:lpstr>Moth Recapture Frequencies</vt:lpstr>
      <vt:lpstr>Decline of carbonaria (Leeds, UK)</vt:lpstr>
      <vt:lpstr>Problems with Kettlewell Experiments</vt:lpstr>
      <vt:lpstr>Predation of Peppered Moths by Bats</vt:lpstr>
      <vt:lpstr>Michael Majerus 6-Year Study (4864 released moths)</vt:lpstr>
      <vt:lpstr>Peppered Moth Predation Results</vt:lpstr>
      <vt:lpstr>Peppered Moth Evolution?</vt:lpstr>
      <vt:lpstr>Carbonaria Mutation</vt:lpstr>
      <vt:lpstr>Peppered Moth Conclusions</vt:lpstr>
      <vt:lpstr>What Does it All Mean?</vt:lpstr>
    </vt:vector>
  </TitlesOfParts>
  <Company>Evidence for God from Science</Company>
  <LinksUpToDate>false</LinksUpToDate>
  <SharedDoc>false</SharedDoc>
  <HyperlinkBase>http://www.godandscience.org</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Epic Fails</dc:title>
  <dc:subject>Failures in prime evolutionary examples.</dc:subject>
  <dc:creator>Richard Deem</dc:creator>
  <cp:keywords>evolution,biology,evolutionary,problems,macroevolution,microevolution,human</cp:keywords>
  <dc:description>Presented at Paradoxes Sunday School Class, Sierra Madre Congregational Church, April 27, 2014</dc:description>
  <cp:lastModifiedBy>Richard Deem</cp:lastModifiedBy>
  <cp:revision>958</cp:revision>
  <cp:lastPrinted>2014-02-23T04:22:51Z</cp:lastPrinted>
  <dcterms:created xsi:type="dcterms:W3CDTF">1601-01-01T00:00:00Z</dcterms:created>
  <dcterms:modified xsi:type="dcterms:W3CDTF">2014-04-27T20:53:13Z</dcterms:modified>
  <cp:category>Naturalism</cp:category>
</cp:coreProperties>
</file>