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87" r:id="rId2"/>
    <p:sldId id="488" r:id="rId3"/>
    <p:sldId id="514" r:id="rId4"/>
    <p:sldId id="515" r:id="rId5"/>
    <p:sldId id="516" r:id="rId6"/>
    <p:sldId id="499" r:id="rId7"/>
    <p:sldId id="500" r:id="rId8"/>
    <p:sldId id="502" r:id="rId9"/>
    <p:sldId id="504" r:id="rId10"/>
    <p:sldId id="511" r:id="rId11"/>
    <p:sldId id="509" r:id="rId12"/>
    <p:sldId id="512" r:id="rId13"/>
    <p:sldId id="513" r:id="rId14"/>
  </p:sldIdLst>
  <p:sldSz cx="13004800" cy="97536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85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8575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lastRow>
    <a:firstRow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85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Row>
  </a:tblStyle>
  <a:tblStyle styleId="{3DC5C2F9-1CAC-4260-A1DD-9FCDBB87749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6CBB8FF1-D9AA-43F3-AF6F-95CC898621D3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6CF032E9-A68F-4430-A527-53CF55B1CC91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4973F879-42C0-477C-B708-D6C4A5CA07B1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862630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81" name="Shape 10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6239" marR="46239" lvl="0" defTabSz="1041400">
              <a:spcBef>
                <a:spcPts val="400"/>
              </a:spcBef>
              <a:buClr>
                <a:srgbClr val="000000"/>
              </a:buClr>
              <a:buFont typeface="Arial"/>
              <a:defRPr sz="1800"/>
            </a:pPr>
            <a:endParaRPr sz="50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marL="46239" marR="46239" lvl="0" defTabSz="1041400">
              <a:spcBef>
                <a:spcPts val="400"/>
              </a:spcBef>
              <a:buClr>
                <a:srgbClr val="000000"/>
              </a:buClr>
              <a:buFont typeface="Arial"/>
              <a:defRPr sz="1800"/>
            </a:pPr>
            <a:endParaRPr sz="50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marL="46239" marR="46239" lvl="0" defTabSz="1041400">
              <a:spcBef>
                <a:spcPts val="400"/>
              </a:spcBef>
              <a:buClr>
                <a:srgbClr val="000000"/>
              </a:buClr>
              <a:buFont typeface="Arial"/>
              <a:defRPr sz="1800"/>
            </a:pPr>
            <a:r>
              <a:rPr sz="5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Various life forms respond differently to solar radiation.</a:t>
            </a:r>
          </a:p>
        </p:txBody>
      </p:sp>
    </p:spTree>
    <p:extLst>
      <p:ext uri="{BB962C8B-B14F-4D97-AF65-F5344CB8AC3E}">
        <p14:creationId xmlns:p14="http://schemas.microsoft.com/office/powerpoint/2010/main" val="290200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4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lnSpc>
                <a:spcPct val="90000"/>
              </a:lnSpc>
              <a:spcBef>
                <a:spcPts val="438"/>
              </a:spcBef>
            </a:pPr>
            <a:r>
              <a:rPr lang="en-US" altLang="en-US" sz="4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Vostok (720,000 years)</a:t>
            </a:r>
          </a:p>
          <a:p>
            <a:pPr marL="42863" eaLnBrk="1" hangingPunct="1">
              <a:lnSpc>
                <a:spcPct val="90000"/>
              </a:lnSpc>
              <a:spcBef>
                <a:spcPts val="438"/>
              </a:spcBef>
            </a:pPr>
            <a:r>
              <a:rPr lang="en-US" altLang="en-US" sz="4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red line is temperature</a:t>
            </a:r>
          </a:p>
        </p:txBody>
      </p:sp>
    </p:spTree>
    <p:extLst>
      <p:ext uri="{BB962C8B-B14F-4D97-AF65-F5344CB8AC3E}">
        <p14:creationId xmlns:p14="http://schemas.microsoft.com/office/powerpoint/2010/main" val="3006579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709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lnSpc>
                <a:spcPct val="90000"/>
              </a:lnSpc>
              <a:spcBef>
                <a:spcPts val="438"/>
              </a:spcBef>
            </a:pPr>
            <a:r>
              <a:rPr lang="en-US" altLang="en-US" sz="4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NEEM (150,000 years)</a:t>
            </a:r>
          </a:p>
        </p:txBody>
      </p:sp>
    </p:spTree>
    <p:extLst>
      <p:ext uri="{BB962C8B-B14F-4D97-AF65-F5344CB8AC3E}">
        <p14:creationId xmlns:p14="http://schemas.microsoft.com/office/powerpoint/2010/main" val="2554200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Shape 1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64" name="Shape 1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5400"/>
              <a:t>R. B. Firestone, “Observation of 23 Supernovae That Exploded &lt;300 pc from Earth During the Past 300 kyr,”Astrophysical Journal 789 (July 1, 2014): id. 29.</a:t>
            </a:r>
          </a:p>
        </p:txBody>
      </p:sp>
    </p:spTree>
    <p:extLst>
      <p:ext uri="{BB962C8B-B14F-4D97-AF65-F5344CB8AC3E}">
        <p14:creationId xmlns:p14="http://schemas.microsoft.com/office/powerpoint/2010/main" val="2648594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Shape 117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72" name="Shape 1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5400"/>
              <a:t>R. B. Firestone, “Observation of 23 Supernovae That Exploded &lt;300 pc from Earth During the Past 300 kyr,”Astrophysical Journal 789 (July 1, 2014): id. 29.</a:t>
            </a:r>
          </a:p>
        </p:txBody>
      </p:sp>
    </p:spTree>
    <p:extLst>
      <p:ext uri="{BB962C8B-B14F-4D97-AF65-F5344CB8AC3E}">
        <p14:creationId xmlns:p14="http://schemas.microsoft.com/office/powerpoint/2010/main" val="148441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R="0" algn="ctr" defTabSz="584200">
              <a:spcBef>
                <a:spcPts val="0"/>
              </a:spcBef>
              <a:buClrTx/>
              <a:buFontTx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R="0" algn="ctr" defTabSz="584200">
              <a:spcBef>
                <a:spcPts val="0"/>
              </a:spcBef>
              <a:buClrTx/>
              <a:buFontTx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/>
          <a:lstStyle>
            <a:lvl1pPr marL="0" marR="0" defTabSz="584200">
              <a:defRPr sz="70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/>
          <a:lstStyle>
            <a:lvl1pPr marL="0" marR="0" defTabSz="584200">
              <a:defRPr sz="70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787400" y="1371600"/>
            <a:ext cx="11303000" cy="3505200"/>
          </a:xfrm>
          <a:prstGeom prst="rect">
            <a:avLst/>
          </a:prstGeom>
        </p:spPr>
        <p:txBody>
          <a:bodyPr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787400" y="4864100"/>
            <a:ext cx="11303000" cy="3009900"/>
          </a:xfrm>
          <a:prstGeom prst="rect">
            <a:avLst/>
          </a:prstGeom>
        </p:spPr>
        <p:txBody>
          <a:bodyPr/>
          <a:lstStyle>
            <a:lvl1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4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4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4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4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4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4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4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4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4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4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numCol="2" spcCol="571500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/>
          <a:lstStyle>
            <a:lvl1pPr marL="0" marR="0" indent="0" defTabSz="5842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defTabSz="5842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0" defTabSz="5842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defTabSz="584200">
              <a:spcBef>
                <a:spcPts val="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defTabSz="584200">
              <a:spcBef>
                <a:spcPts val="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87400" y="1384300"/>
            <a:ext cx="5143500" cy="3505200"/>
          </a:xfrm>
          <a:prstGeom prst="rect">
            <a:avLst/>
          </a:prstGeom>
        </p:spPr>
        <p:txBody>
          <a:bodyPr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787400" y="4876800"/>
            <a:ext cx="5143500" cy="3009900"/>
          </a:xfrm>
          <a:prstGeom prst="rect">
            <a:avLst/>
          </a:prstGeom>
        </p:spPr>
        <p:txBody>
          <a:bodyPr/>
          <a:lstStyle>
            <a:lvl1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70739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reb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i="0" u="none">
                <a:solidFill>
                  <a:srgbClr val="000000"/>
                </a:solidFill>
                <a:uFillTx/>
              </a:defRPr>
            </a:pPr>
            <a:r>
              <a:rPr sz="6800" i="1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Char char="–"/>
            </a:lvl2pPr>
            <a:lvl4pPr marL="2401243" indent="-334408">
              <a:spcBef>
                <a:spcPts val="1500"/>
              </a:spcBef>
              <a:defRPr sz="6000"/>
            </a:lvl4pPr>
            <a:lvl5pPr marL="3070062" indent="-334410">
              <a:spcBef>
                <a:spcPts val="1500"/>
              </a:spcBef>
              <a:defRPr sz="6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2469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58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48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48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48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48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48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46100" y="0"/>
            <a:ext cx="12026900" cy="184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pPr lvl="0">
              <a:defRPr sz="1800" i="0" u="none">
                <a:solidFill>
                  <a:srgbClr val="000000"/>
                </a:solidFill>
                <a:uFillTx/>
              </a:defRPr>
            </a:pPr>
            <a:r>
              <a:rPr sz="6800" i="1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46100" y="2057400"/>
            <a:ext cx="11925300" cy="769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2pPr>
              <a:buChar char="–"/>
            </a:lvl2pPr>
            <a:lvl4pPr marL="2401243" indent="-334408">
              <a:spcBef>
                <a:spcPts val="1500"/>
              </a:spcBef>
              <a:defRPr sz="6000"/>
            </a:lvl4pPr>
            <a:lvl5pPr marL="3070062" indent="-334410">
              <a:spcBef>
                <a:spcPts val="1500"/>
              </a:spcBef>
              <a:defRPr sz="6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192595" y="9139395"/>
            <a:ext cx="481584" cy="4844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 defTabSz="660400">
              <a:def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80" r:id="rId31"/>
    <p:sldLayoutId id="2147483686" r:id="rId32"/>
    <p:sldLayoutId id="2147483696" r:id="rId33"/>
    <p:sldLayoutId id="2147483697" r:id="rId34"/>
    <p:sldLayoutId id="2147483698" r:id="rId35"/>
  </p:sldLayoutIdLst>
  <p:transition spd="med"/>
  <p:timing>
    <p:tnLst>
      <p:par>
        <p:cTn id="1" dur="indefinite" restart="never" nodeType="tmRoot"/>
      </p:par>
    </p:tnLst>
  </p:timing>
  <p:txStyles>
    <p:titleStyle>
      <a:lvl1pPr marL="60379" marR="60379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1pPr>
      <a:lvl2pPr marL="60379" marR="60379" indent="2286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2pPr>
      <a:lvl3pPr marL="60379" marR="60379" indent="4572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3pPr>
      <a:lvl4pPr marL="60379" marR="60379" indent="6858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4pPr>
      <a:lvl5pPr marL="60379" marR="60379" indent="9144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5pPr>
      <a:lvl6pPr marL="60379" marR="60379" indent="11430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6pPr>
      <a:lvl7pPr marL="60379" marR="60379" indent="13716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7pPr>
      <a:lvl8pPr marL="60379" marR="60379" indent="16002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8pPr>
      <a:lvl9pPr marL="60379" marR="60379" indent="18288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marL="384175" marR="60379" indent="-342900" defTabSz="1333500">
        <a:spcBef>
          <a:spcPts val="1300"/>
        </a:spcBef>
        <a:buClr>
          <a:srgbClr val="FFFFFF"/>
        </a:buClr>
        <a:buSzPct val="100000"/>
        <a:buFont typeface="Arial"/>
        <a:buChar char="•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1pPr>
      <a:lvl2pPr marL="784225" marR="60379" indent="-285750" defTabSz="1333500">
        <a:spcBef>
          <a:spcPts val="1300"/>
        </a:spcBef>
        <a:buClr>
          <a:srgbClr val="FFFFFF"/>
        </a:buClr>
        <a:buSzPct val="100000"/>
        <a:buFont typeface="Arial"/>
        <a:buChar char="•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2pPr>
      <a:lvl3pPr marL="1184275" marR="60379" indent="-228600" defTabSz="1333500">
        <a:spcBef>
          <a:spcPts val="1300"/>
        </a:spcBef>
        <a:buClr>
          <a:srgbClr val="FFFFFF"/>
        </a:buClr>
        <a:buSzPct val="100000"/>
        <a:buFont typeface="Arial"/>
        <a:buChar char="•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3pPr>
      <a:lvl4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4pPr>
      <a:lvl5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5pPr>
      <a:lvl6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6pPr>
      <a:lvl7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7pPr>
      <a:lvl8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8pPr>
      <a:lvl9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9pPr>
    </p:bodyStyle>
    <p:otherStyle>
      <a:lvl1pPr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1pPr>
      <a:lvl2pPr indent="2286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2pPr>
      <a:lvl3pPr indent="4572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3pPr>
      <a:lvl4pPr indent="6858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4pPr>
      <a:lvl5pPr indent="9144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5pPr>
      <a:lvl6pPr indent="11430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6pPr>
      <a:lvl7pPr indent="13716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7pPr>
      <a:lvl8pPr indent="16002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8pPr>
      <a:lvl9pPr indent="18288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158270main_solarflare-filtered.jpg"/>
          <p:cNvPicPr/>
          <p:nvPr/>
        </p:nvPicPr>
        <p:blipFill rotWithShape="1">
          <a:blip r:embed="rId3">
            <a:alphaModFix amt="37000"/>
            <a:extLst/>
          </a:blip>
          <a:srcRect b="5893"/>
          <a:stretch/>
        </p:blipFill>
        <p:spPr>
          <a:xfrm>
            <a:off x="1600200" y="533400"/>
            <a:ext cx="9779000" cy="9202783"/>
          </a:xfrm>
          <a:prstGeom prst="rect">
            <a:avLst/>
          </a:prstGeom>
          <a:ln w="12700">
            <a:miter lim="400000"/>
          </a:ln>
        </p:spPr>
      </p:pic>
      <p:sp>
        <p:nvSpPr>
          <p:cNvPr id="1071" name="Shape 1071"/>
          <p:cNvSpPr/>
          <p:nvPr/>
        </p:nvSpPr>
        <p:spPr>
          <a:xfrm>
            <a:off x="1397000" y="1104900"/>
            <a:ext cx="10185400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561993" marR="60379" indent="-501613" algn="ctr" defTabSz="1333500">
              <a:lnSpc>
                <a:spcPct val="90000"/>
              </a:lnSpc>
              <a:spcBef>
                <a:spcPts val="2200"/>
              </a:spcBef>
              <a:buClr>
                <a:srgbClr val="FFFFFF"/>
              </a:buClr>
              <a:buFont typeface="Arial"/>
              <a:defRPr sz="7600" b="1">
                <a:solidFill>
                  <a:srgbClr val="53D5FD"/>
                </a:solidFill>
                <a:effectLst>
                  <a:outerShdw blurRad="12700" dist="1016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  <a:uFillTx/>
              </a:defRPr>
            </a:pPr>
            <a:r>
              <a:rPr sz="7600" b="1">
                <a:solidFill>
                  <a:srgbClr val="53D5FD"/>
                </a:solidFill>
                <a:effectLst>
                  <a:outerShdw blurRad="12700" dist="101600" dir="2700000" rotWithShape="0">
                    <a:srgbClr val="000000"/>
                  </a:outerShdw>
                </a:effectLst>
                <a:uFill>
                  <a:solidFill/>
                </a:uFill>
              </a:rPr>
              <a:t>Solar Flare Activity</a:t>
            </a:r>
          </a:p>
        </p:txBody>
      </p:sp>
      <p:sp>
        <p:nvSpPr>
          <p:cNvPr id="1072" name="Shape 1072"/>
          <p:cNvSpPr/>
          <p:nvPr/>
        </p:nvSpPr>
        <p:spPr>
          <a:xfrm>
            <a:off x="8290174" y="9113520"/>
            <a:ext cx="655320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marL="342900" indent="-342900" algn="ctr" defTabSz="584200">
              <a:defRPr sz="1600"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AAAAAA"/>
                </a:solidFill>
              </a:rPr>
              <a:t>NASA/JPL-Caltech</a:t>
            </a:r>
            <a:endParaRPr sz="22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73" name="Shape 1073"/>
          <p:cNvSpPr/>
          <p:nvPr/>
        </p:nvSpPr>
        <p:spPr>
          <a:xfrm>
            <a:off x="1738115" y="7670800"/>
            <a:ext cx="10312401" cy="161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64404" marR="64404" lvl="0" defTabSz="1422400">
              <a:lnSpc>
                <a:spcPct val="90000"/>
              </a:lnSpc>
              <a:buClr>
                <a:srgbClr val="000000"/>
              </a:buClr>
              <a:buFont typeface="Arial"/>
              <a:defRPr sz="1800"/>
            </a:pPr>
            <a:r>
              <a:rPr sz="200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8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sz="20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  <a:r>
              <a:rPr sz="38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z="20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 </a:t>
            </a:r>
            <a:r>
              <a:rPr sz="38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z="20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sz="38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sz="20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sz="38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sz="20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sz="38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sz="20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sz="38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r>
              <a:rPr sz="20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sz="38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sz="20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sz="38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</a:p>
          <a:p>
            <a:pPr marL="64404" marR="64404" lvl="0" defTabSz="1422400">
              <a:lnSpc>
                <a:spcPct val="90000"/>
              </a:lnSpc>
              <a:buClr>
                <a:srgbClr val="000000"/>
              </a:buClr>
              <a:buFont typeface="Arial"/>
              <a:defRPr sz="1800"/>
            </a:pPr>
            <a:r>
              <a:rPr sz="20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sz="50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age of Sun (billions of years)</a:t>
            </a:r>
            <a:endParaRPr sz="5200">
              <a:solidFill>
                <a:srgbClr val="FFFFFF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marL="64404" marR="64404" lvl="0" defTabSz="1422400">
              <a:buClr>
                <a:srgbClr val="000000"/>
              </a:buClr>
              <a:buFont typeface="Arial Narrow"/>
              <a:defRPr sz="1800"/>
            </a:pPr>
            <a:r>
              <a:rPr sz="2000">
                <a:solidFill>
                  <a:srgbClr val="FFFFFF"/>
                </a:solidFill>
                <a:uFill>
                  <a:solidFill/>
                </a:uFill>
                <a:latin typeface="Arial Narrow"/>
                <a:ea typeface="Arial Narrow"/>
                <a:cs typeface="Arial Narrow"/>
                <a:sym typeface="Arial Narrow"/>
              </a:rPr>
              <a:t>                 </a:t>
            </a:r>
          </a:p>
        </p:txBody>
      </p:sp>
      <p:sp>
        <p:nvSpPr>
          <p:cNvPr id="1074" name="Shape 1074"/>
          <p:cNvSpPr/>
          <p:nvPr/>
        </p:nvSpPr>
        <p:spPr>
          <a:xfrm rot="16200000">
            <a:off x="-1454151" y="3841750"/>
            <a:ext cx="6045201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64404" marR="64404" lvl="0" defTabSz="1422400">
              <a:buClr>
                <a:srgbClr val="000000"/>
              </a:buClr>
              <a:buFont typeface="Arial"/>
              <a:defRPr sz="1800"/>
            </a:pPr>
            <a:r>
              <a:rPr sz="2000">
                <a:solidFill>
                  <a:srgbClr val="FFFFFF"/>
                </a:solidFill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</a:t>
            </a:r>
            <a:r>
              <a:rPr sz="52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activity level</a:t>
            </a:r>
            <a:endParaRPr sz="5200">
              <a:solidFill>
                <a:srgbClr val="FFFFFF"/>
              </a:solidFill>
              <a:effectLst>
                <a:outerShdw blurRad="12700" dist="76200" dir="2700000" rotWithShape="0">
                  <a:srgbClr val="000000"/>
                </a:outerShdw>
              </a:effectLst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marL="64404" marR="64404" lvl="0" defTabSz="1422400">
              <a:buClr>
                <a:srgbClr val="000000"/>
              </a:buClr>
              <a:buFont typeface="Arial Narrow"/>
              <a:defRPr sz="1800"/>
            </a:pPr>
            <a:r>
              <a:rPr sz="2000">
                <a:solidFill>
                  <a:srgbClr val="FFFFFF"/>
                </a:solidFill>
                <a:uFill>
                  <a:solidFill/>
                </a:uFill>
                <a:latin typeface="Arial Narrow"/>
                <a:ea typeface="Arial Narrow"/>
                <a:cs typeface="Arial Narrow"/>
                <a:sym typeface="Arial Narrow"/>
              </a:rPr>
              <a:t>                 </a:t>
            </a:r>
          </a:p>
        </p:txBody>
      </p:sp>
      <p:sp>
        <p:nvSpPr>
          <p:cNvPr id="1075" name="Shape 1075"/>
          <p:cNvSpPr/>
          <p:nvPr/>
        </p:nvSpPr>
        <p:spPr>
          <a:xfrm flipV="1">
            <a:off x="1954106" y="7532450"/>
            <a:ext cx="8737601" cy="4013"/>
          </a:xfrm>
          <a:prstGeom prst="line">
            <a:avLst/>
          </a:prstGeom>
          <a:ln w="38100">
            <a:solidFill>
              <a:srgbClr val="CAF0FE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76" name="Shape 1076"/>
          <p:cNvSpPr/>
          <p:nvPr/>
        </p:nvSpPr>
        <p:spPr>
          <a:xfrm flipV="1">
            <a:off x="1977813" y="2375182"/>
            <a:ext cx="1" cy="5183859"/>
          </a:xfrm>
          <a:prstGeom prst="line">
            <a:avLst/>
          </a:prstGeom>
          <a:ln w="38100">
            <a:solidFill>
              <a:srgbClr val="CAF0FE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77" name="Shape 1077"/>
          <p:cNvSpPr/>
          <p:nvPr/>
        </p:nvSpPr>
        <p:spPr>
          <a:xfrm>
            <a:off x="2006600" y="2434918"/>
            <a:ext cx="9309100" cy="472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41" extrusionOk="0">
                <a:moveTo>
                  <a:pt x="0" y="553"/>
                </a:moveTo>
                <a:cubicBezTo>
                  <a:pt x="115" y="74"/>
                  <a:pt x="230" y="-405"/>
                  <a:pt x="460" y="553"/>
                </a:cubicBezTo>
                <a:cubicBezTo>
                  <a:pt x="689" y="1511"/>
                  <a:pt x="651" y="4647"/>
                  <a:pt x="1379" y="6301"/>
                </a:cubicBezTo>
                <a:cubicBezTo>
                  <a:pt x="2106" y="7956"/>
                  <a:pt x="3064" y="8043"/>
                  <a:pt x="4826" y="10482"/>
                </a:cubicBezTo>
                <a:cubicBezTo>
                  <a:pt x="6587" y="12921"/>
                  <a:pt x="10034" y="20672"/>
                  <a:pt x="11949" y="20934"/>
                </a:cubicBezTo>
                <a:cubicBezTo>
                  <a:pt x="13864" y="21195"/>
                  <a:pt x="15051" y="14314"/>
                  <a:pt x="16315" y="12050"/>
                </a:cubicBezTo>
                <a:cubicBezTo>
                  <a:pt x="17579" y="9785"/>
                  <a:pt x="18651" y="8392"/>
                  <a:pt x="19532" y="7347"/>
                </a:cubicBezTo>
                <a:cubicBezTo>
                  <a:pt x="20413" y="6301"/>
                  <a:pt x="21006" y="6040"/>
                  <a:pt x="21600" y="5779"/>
                </a:cubicBezTo>
              </a:path>
            </a:pathLst>
          </a:custGeom>
          <a:ln w="76200">
            <a:solidFill>
              <a:srgbClr val="FF5400"/>
            </a:solidFill>
            <a:round/>
          </a:ln>
        </p:spPr>
        <p:txBody>
          <a:bodyPr lIns="0" tIns="0" rIns="0" bIns="0" anchor="ctr"/>
          <a:lstStyle/>
          <a:p>
            <a:pPr marL="63413" marR="63413" lvl="0" defTabSz="1422400">
              <a:def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1078" name="Shape 1078"/>
          <p:cNvSpPr/>
          <p:nvPr/>
        </p:nvSpPr>
        <p:spPr>
          <a:xfrm flipH="1">
            <a:off x="6098032" y="3161792"/>
            <a:ext cx="12701" cy="12701"/>
          </a:xfrm>
          <a:prstGeom prst="line">
            <a:avLst/>
          </a:prstGeom>
          <a:ln w="50800">
            <a:solidFill>
              <a:srgbClr val="CAF0FE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79" name="Shape 1079"/>
          <p:cNvSpPr/>
          <p:nvPr/>
        </p:nvSpPr>
        <p:spPr>
          <a:xfrm>
            <a:off x="7213600" y="3058160"/>
            <a:ext cx="2541" cy="3992881"/>
          </a:xfrm>
          <a:prstGeom prst="line">
            <a:avLst/>
          </a:prstGeom>
          <a:ln w="50800">
            <a:solidFill>
              <a:srgbClr val="CAF0FE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9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" grpId="1" animBg="1" advAuto="0"/>
      <p:bldP spid="1078" grpId="2" animBg="1" advAuto="0"/>
      <p:bldP spid="1079" grpId="3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6" name="ross-ice-shelf-antarctica-glaciers-4284.png"/>
          <p:cNvPicPr/>
          <p:nvPr/>
        </p:nvPicPr>
        <p:blipFill rotWithShape="1">
          <a:blip r:embed="rId2">
            <a:extLst/>
          </a:blip>
          <a:srcRect l="17546" t="468" r="359" b="855"/>
          <a:stretch/>
        </p:blipFill>
        <p:spPr>
          <a:xfrm>
            <a:off x="-25400" y="-12700"/>
            <a:ext cx="13042900" cy="97663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-25400" y="0"/>
            <a:ext cx="13030200" cy="976630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7200" b="1" dirty="0">
                <a:solidFill>
                  <a:srgbClr val="971817"/>
                </a:solidFill>
              </a:rPr>
              <a:t>Ice Age Cycle Benefits</a:t>
            </a:r>
            <a:r>
              <a:rPr lang="en-US" sz="7200" b="1" dirty="0">
                <a:solidFill>
                  <a:srgbClr val="ABDBD8"/>
                </a:solidFill>
              </a:rPr>
              <a:t/>
            </a:r>
            <a:br>
              <a:rPr lang="en-US" sz="7200" b="1" dirty="0">
                <a:solidFill>
                  <a:srgbClr val="ABDBD8"/>
                </a:solidFill>
              </a:rPr>
            </a:br>
            <a:endParaRPr lang="en-US" sz="7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sz="44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melting glaciers water the </a:t>
            </a:r>
            <a:r>
              <a:rPr lang="en-US" sz="4400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plains</a:t>
            </a:r>
          </a:p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wind-blown dust enriches the 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8550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711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6" name="ross-ice-shelf-antarctica-glaciers-4284.png"/>
          <p:cNvPicPr/>
          <p:nvPr/>
        </p:nvPicPr>
        <p:blipFill rotWithShape="1">
          <a:blip r:embed="rId2">
            <a:extLst/>
          </a:blip>
          <a:srcRect l="17546" t="468" r="359" b="855"/>
          <a:stretch/>
        </p:blipFill>
        <p:spPr>
          <a:xfrm>
            <a:off x="-25400" y="-12700"/>
            <a:ext cx="13042900" cy="97663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-25400" y="0"/>
            <a:ext cx="13030200" cy="976630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7200" b="1" dirty="0">
                <a:solidFill>
                  <a:srgbClr val="971817"/>
                </a:solidFill>
              </a:rPr>
              <a:t>Ice Age Cycle Benefits</a:t>
            </a:r>
            <a:r>
              <a:rPr lang="en-US" sz="7200" b="1" dirty="0">
                <a:solidFill>
                  <a:srgbClr val="ABDBD8"/>
                </a:solidFill>
              </a:rPr>
              <a:t/>
            </a:r>
            <a:br>
              <a:rPr lang="en-US" sz="7200" b="1" dirty="0">
                <a:solidFill>
                  <a:srgbClr val="ABDBD8"/>
                </a:solidFill>
              </a:rPr>
            </a:br>
            <a:endParaRPr lang="en-US" sz="7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sz="44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melting glaciers water the </a:t>
            </a:r>
            <a:r>
              <a:rPr lang="en-US" sz="4400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plains</a:t>
            </a:r>
          </a:p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wind-blown dust enriches the 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plains</a:t>
            </a:r>
          </a:p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glacier retreat create millions of lakes</a:t>
            </a:r>
          </a:p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lakes transform deserts</a:t>
            </a:r>
          </a:p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relief yields 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hydropower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3069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6" name="ross-ice-shelf-antarctica-glaciers-4284.png"/>
          <p:cNvPicPr/>
          <p:nvPr/>
        </p:nvPicPr>
        <p:blipFill rotWithShape="1">
          <a:blip r:embed="rId2">
            <a:extLst/>
          </a:blip>
          <a:srcRect l="17546" t="468" r="359" b="855"/>
          <a:stretch/>
        </p:blipFill>
        <p:spPr>
          <a:xfrm>
            <a:off x="-25400" y="-12700"/>
            <a:ext cx="13042900" cy="97663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-25400" y="0"/>
            <a:ext cx="13030200" cy="976630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7200" b="1" dirty="0">
                <a:solidFill>
                  <a:srgbClr val="971817"/>
                </a:solidFill>
              </a:rPr>
              <a:t>Ice Age Cycle Benefits</a:t>
            </a:r>
            <a:r>
              <a:rPr lang="en-US" sz="7200" b="1" dirty="0">
                <a:solidFill>
                  <a:srgbClr val="ABDBD8"/>
                </a:solidFill>
              </a:rPr>
              <a:t/>
            </a:r>
            <a:br>
              <a:rPr lang="en-US" sz="7200" b="1" dirty="0">
                <a:solidFill>
                  <a:srgbClr val="ABDBD8"/>
                </a:solidFill>
              </a:rPr>
            </a:br>
            <a:endParaRPr lang="en-US" sz="7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sz="44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formed warm land bridges             </a:t>
            </a:r>
          </a:p>
          <a:p>
            <a:r>
              <a:rPr lang="en-US" sz="44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glacier retreat forms safe harbors</a:t>
            </a:r>
          </a:p>
          <a:p>
            <a:r>
              <a:rPr lang="en-US" sz="44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formed rich ore deposits</a:t>
            </a:r>
          </a:p>
          <a:p>
            <a:r>
              <a:rPr lang="en-US" sz="44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formed large alluvial plains</a:t>
            </a:r>
          </a:p>
          <a:p>
            <a:r>
              <a:rPr lang="en-US" sz="44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created spectacular scenery</a:t>
            </a:r>
          </a:p>
        </p:txBody>
      </p:sp>
    </p:spTree>
    <p:extLst>
      <p:ext uri="{BB962C8B-B14F-4D97-AF65-F5344CB8AC3E}">
        <p14:creationId xmlns:p14="http://schemas.microsoft.com/office/powerpoint/2010/main" val="42315061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" y="278463"/>
            <a:ext cx="12957475" cy="919667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2524"/>
          <a:stretch>
            <a:fillRect/>
          </a:stretch>
        </p:blipFill>
        <p:spPr bwMode="auto">
          <a:xfrm>
            <a:off x="0" y="231775"/>
            <a:ext cx="13004800" cy="9290050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086681298"/>
      </p:ext>
    </p:extLst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t="2750" r="2608" b="4178"/>
          <a:stretch>
            <a:fillRect/>
          </a:stretch>
        </p:blipFill>
        <p:spPr bwMode="auto">
          <a:xfrm>
            <a:off x="0" y="457200"/>
            <a:ext cx="13017500" cy="88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440568"/>
      </p:ext>
    </p:extLst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1225"/>
            <a:ext cx="130048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5" name="Rounded Rectangle 2"/>
          <p:cNvSpPr>
            <a:spLocks noChangeArrowheads="1"/>
          </p:cNvSpPr>
          <p:nvPr/>
        </p:nvSpPr>
        <p:spPr bwMode="auto">
          <a:xfrm>
            <a:off x="0" y="2895600"/>
            <a:ext cx="1092200" cy="9144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8116" name="TextBox 3"/>
          <p:cNvSpPr txBox="1">
            <a:spLocks noChangeArrowheads="1"/>
          </p:cNvSpPr>
          <p:nvPr/>
        </p:nvSpPr>
        <p:spPr bwMode="auto">
          <a:xfrm>
            <a:off x="1114425" y="2844800"/>
            <a:ext cx="4433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</a:rPr>
              <a:t>The Long Summer</a:t>
            </a:r>
          </a:p>
        </p:txBody>
      </p:sp>
      <p:sp>
        <p:nvSpPr>
          <p:cNvPr id="2181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none" dirty="0" smtClean="0">
                <a:solidFill>
                  <a:schemeClr val="tx1"/>
                </a:solidFill>
                <a:effectLst/>
              </a:rPr>
              <a:t>The Long Summer</a:t>
            </a:r>
          </a:p>
        </p:txBody>
      </p:sp>
    </p:spTree>
    <p:extLst>
      <p:ext uri="{BB962C8B-B14F-4D97-AF65-F5344CB8AC3E}">
        <p14:creationId xmlns:p14="http://schemas.microsoft.com/office/powerpoint/2010/main" val="1759952128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159" name="Shape 1159"/>
          <p:cNvSpPr/>
          <p:nvPr/>
        </p:nvSpPr>
        <p:spPr>
          <a:xfrm>
            <a:off x="1056952" y="896390"/>
            <a:ext cx="11137901" cy="2234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7000" b="1">
                <a:solidFill>
                  <a:srgbClr val="FFFC41"/>
                </a:solidFill>
                <a:effectLst>
                  <a:outerShdw dist="101600" dir="27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7000" b="1">
                <a:solidFill>
                  <a:srgbClr val="FFFC41"/>
                </a:solidFill>
                <a:effectLst>
                  <a:outerShdw dist="101600" dir="2700000" rotWithShape="0">
                    <a:srgbClr val="000000"/>
                  </a:outerShdw>
                </a:effectLst>
              </a:rPr>
              <a:t>Recent Supernovae</a:t>
            </a:r>
            <a:endParaRPr sz="7000" b="1">
              <a:solidFill>
                <a:srgbClr val="ABDBD8"/>
              </a:solidFill>
              <a:effectLst>
                <a:outerShdw dist="101600" dir="2700000" rotWithShape="0">
                  <a:srgbClr val="000000"/>
                </a:outerShdw>
              </a:effectLst>
            </a:endParaRPr>
          </a:p>
        </p:txBody>
      </p:sp>
      <p:sp>
        <p:nvSpPr>
          <p:cNvPr id="1160" name="Shape 1160"/>
          <p:cNvSpPr/>
          <p:nvPr/>
        </p:nvSpPr>
        <p:spPr>
          <a:xfrm>
            <a:off x="1088654" y="2813022"/>
            <a:ext cx="11575565" cy="6261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 defTabSz="546100">
              <a:lnSpc>
                <a:spcPct val="90000"/>
              </a:lnSpc>
              <a:spcBef>
                <a:spcPts val="4500"/>
              </a:spcBef>
              <a:defRPr sz="1800"/>
            </a:pPr>
            <a:r>
              <a:rPr sz="5000">
                <a:solidFill>
                  <a:srgbClr val="FFF995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  </a:t>
            </a:r>
            <a:r>
              <a:rPr sz="5000">
                <a:solidFill>
                  <a:srgbClr val="FFFFFF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44,000                     360</a:t>
            </a:r>
          </a:p>
          <a:p>
            <a:pPr lvl="0" defTabSz="546100">
              <a:lnSpc>
                <a:spcPct val="90000"/>
              </a:lnSpc>
              <a:spcBef>
                <a:spcPts val="4500"/>
              </a:spcBef>
              <a:defRPr sz="1800"/>
            </a:pPr>
            <a:r>
              <a:rPr sz="5000">
                <a:solidFill>
                  <a:srgbClr val="FFFFFF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  37,000                     590</a:t>
            </a:r>
            <a:endParaRPr sz="5000">
              <a:solidFill>
                <a:srgbClr val="FFF995"/>
              </a:solidFill>
              <a:effectLst>
                <a:outerShdw blurRad="25400" dist="76200" dir="2700000" rotWithShape="0">
                  <a:srgbClr val="000000">
                    <a:alpha val="99551"/>
                  </a:srgbClr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 defTabSz="546100">
              <a:lnSpc>
                <a:spcPct val="90000"/>
              </a:lnSpc>
              <a:spcBef>
                <a:spcPts val="4500"/>
              </a:spcBef>
              <a:defRPr sz="1800"/>
            </a:pPr>
            <a:r>
              <a:rPr sz="5000">
                <a:solidFill>
                  <a:srgbClr val="FFF995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  </a:t>
            </a:r>
            <a:r>
              <a:rPr sz="5000">
                <a:solidFill>
                  <a:srgbClr val="FFFFFF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32,000                     520</a:t>
            </a:r>
          </a:p>
          <a:p>
            <a:pPr lvl="0" defTabSz="546100">
              <a:lnSpc>
                <a:spcPct val="90000"/>
              </a:lnSpc>
              <a:spcBef>
                <a:spcPts val="4500"/>
              </a:spcBef>
              <a:defRPr sz="1800"/>
            </a:pPr>
            <a:r>
              <a:rPr sz="5000">
                <a:solidFill>
                  <a:srgbClr val="FFFFFF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  22,000                     820</a:t>
            </a:r>
          </a:p>
        </p:txBody>
      </p:sp>
      <p:sp>
        <p:nvSpPr>
          <p:cNvPr id="1161" name="Shape 1161"/>
          <p:cNvSpPr/>
          <p:nvPr/>
        </p:nvSpPr>
        <p:spPr>
          <a:xfrm>
            <a:off x="6515100" y="2410883"/>
            <a:ext cx="575310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61993" marR="60379" indent="-501613" defTabSz="1333500">
              <a:spcBef>
                <a:spcPts val="3300"/>
              </a:spcBef>
              <a:buClr>
                <a:srgbClr val="FFFFFF"/>
              </a:buClr>
              <a:buFont typeface="Arial"/>
              <a:defRPr sz="5000">
                <a:solidFill>
                  <a:srgbClr val="FFF995"/>
                </a:solidFill>
                <a:effectLst>
                  <a:outerShdw dist="47296" dir="2700000" rotWithShape="0">
                    <a:srgbClr val="000000">
                      <a:alpha val="96551"/>
                    </a:srgbClr>
                  </a:outerShdw>
                </a:effectLst>
                <a:uFill>
                  <a:solidFill>
                    <a:srgbClr val="FFF995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5000">
                <a:solidFill>
                  <a:srgbClr val="FFF995"/>
                </a:solidFill>
                <a:effectLst>
                  <a:outerShdw dist="47296" dir="2700000" rotWithShape="0">
                    <a:srgbClr val="000000">
                      <a:alpha val="96551"/>
                    </a:srgbClr>
                  </a:outerShdw>
                </a:effectLst>
                <a:uFill>
                  <a:solidFill>
                    <a:srgbClr val="FFF995"/>
                  </a:solidFill>
                </a:uFill>
              </a:rPr>
              <a:t>distance (lyrs)</a:t>
            </a:r>
          </a:p>
        </p:txBody>
      </p:sp>
      <p:sp>
        <p:nvSpPr>
          <p:cNvPr id="1162" name="Shape 1162"/>
          <p:cNvSpPr/>
          <p:nvPr/>
        </p:nvSpPr>
        <p:spPr>
          <a:xfrm>
            <a:off x="1604153" y="2410883"/>
            <a:ext cx="575310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61993" marR="60379" indent="-501613" defTabSz="1333500">
              <a:spcBef>
                <a:spcPts val="3300"/>
              </a:spcBef>
              <a:buClr>
                <a:srgbClr val="FFFFFF"/>
              </a:buClr>
              <a:buFont typeface="Arial"/>
              <a:defRPr sz="5000">
                <a:solidFill>
                  <a:srgbClr val="FFF995"/>
                </a:solidFill>
                <a:effectLst>
                  <a:outerShdw dist="47296" dir="2700000" rotWithShape="0">
                    <a:srgbClr val="000000">
                      <a:alpha val="96551"/>
                    </a:srgbClr>
                  </a:outerShdw>
                </a:effectLst>
                <a:uFill>
                  <a:solidFill>
                    <a:srgbClr val="FFF995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5000">
                <a:solidFill>
                  <a:srgbClr val="FFF995"/>
                </a:solidFill>
                <a:effectLst>
                  <a:outerShdw dist="47296" dir="2700000" rotWithShape="0">
                    <a:srgbClr val="000000">
                      <a:alpha val="96551"/>
                    </a:srgbClr>
                  </a:outerShdw>
                </a:effectLst>
                <a:uFill>
                  <a:solidFill>
                    <a:srgbClr val="FFF995"/>
                  </a:solidFill>
                </a:uFill>
              </a:rPr>
              <a:t>date (years)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1000"/>
                                        <p:tgtEl>
                                          <p:spTgt spid="1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16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0" dur="1000"/>
                                        <p:tgtEl>
                                          <p:spTgt spid="1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5" dur="1000"/>
                                        <p:tgtEl>
                                          <p:spTgt spid="1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20" dur="1000"/>
                                        <p:tgtEl>
                                          <p:spTgt spid="1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25" dur="1000"/>
                                        <p:tgtEl>
                                          <p:spTgt spid="1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167" name="Shape 1167"/>
          <p:cNvSpPr/>
          <p:nvPr/>
        </p:nvSpPr>
        <p:spPr>
          <a:xfrm>
            <a:off x="1056952" y="896390"/>
            <a:ext cx="11137901" cy="2234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7000" b="1">
                <a:solidFill>
                  <a:srgbClr val="FFFC41"/>
                </a:solidFill>
                <a:effectLst>
                  <a:outerShdw dist="101600" dir="27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7000" b="1">
                <a:solidFill>
                  <a:srgbClr val="FFFC41"/>
                </a:solidFill>
                <a:effectLst>
                  <a:outerShdw dist="101600" dir="2700000" rotWithShape="0">
                    <a:srgbClr val="000000"/>
                  </a:outerShdw>
                </a:effectLst>
              </a:rPr>
              <a:t>Historical Supernovae</a:t>
            </a:r>
            <a:endParaRPr sz="7000" b="1">
              <a:solidFill>
                <a:srgbClr val="ABDBD8"/>
              </a:solidFill>
              <a:effectLst>
                <a:outerShdw dist="101600" dir="2700000" rotWithShape="0">
                  <a:srgbClr val="000000"/>
                </a:outerShdw>
              </a:effectLst>
            </a:endParaRPr>
          </a:p>
        </p:txBody>
      </p:sp>
      <p:sp>
        <p:nvSpPr>
          <p:cNvPr id="1168" name="Shape 1168"/>
          <p:cNvSpPr/>
          <p:nvPr/>
        </p:nvSpPr>
        <p:spPr>
          <a:xfrm>
            <a:off x="1054728" y="3379530"/>
            <a:ext cx="11575565" cy="5694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 defTabSz="546100">
              <a:lnSpc>
                <a:spcPct val="90000"/>
              </a:lnSpc>
              <a:spcBef>
                <a:spcPts val="2200"/>
              </a:spcBef>
              <a:defRPr sz="1800"/>
            </a:pPr>
            <a:r>
              <a:rPr sz="5000" dirty="0">
                <a:solidFill>
                  <a:srgbClr val="FFF995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  </a:t>
            </a:r>
            <a:r>
              <a:rPr sz="5000" dirty="0">
                <a:solidFill>
                  <a:srgbClr val="FFFFFF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1006 AD                 1,560</a:t>
            </a:r>
          </a:p>
          <a:p>
            <a:pPr lvl="0" defTabSz="546100">
              <a:lnSpc>
                <a:spcPct val="90000"/>
              </a:lnSpc>
              <a:spcBef>
                <a:spcPts val="2200"/>
              </a:spcBef>
              <a:defRPr sz="1800"/>
            </a:pPr>
            <a:r>
              <a:rPr sz="5000" dirty="0">
                <a:solidFill>
                  <a:srgbClr val="FFFFFF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  1054 AD                 2,000</a:t>
            </a:r>
            <a:endParaRPr sz="5000" dirty="0">
              <a:solidFill>
                <a:srgbClr val="FFF995"/>
              </a:solidFill>
              <a:effectLst>
                <a:outerShdw blurRad="25400" dist="76200" dir="2700000" rotWithShape="0">
                  <a:srgbClr val="000000">
                    <a:alpha val="99551"/>
                  </a:srgbClr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 defTabSz="546100">
              <a:lnSpc>
                <a:spcPct val="90000"/>
              </a:lnSpc>
              <a:spcBef>
                <a:spcPts val="2200"/>
              </a:spcBef>
              <a:defRPr sz="1800"/>
            </a:pPr>
            <a:r>
              <a:rPr sz="5000" dirty="0">
                <a:solidFill>
                  <a:srgbClr val="FFF995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  </a:t>
            </a:r>
            <a:r>
              <a:rPr sz="5000" dirty="0">
                <a:solidFill>
                  <a:srgbClr val="FFFFFF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1181 AD</a:t>
            </a:r>
            <a:r>
              <a:rPr sz="5000" dirty="0">
                <a:solidFill>
                  <a:srgbClr val="FFFFFF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             3,200</a:t>
            </a:r>
          </a:p>
          <a:p>
            <a:pPr lvl="0" defTabSz="546100">
              <a:lnSpc>
                <a:spcPct val="90000"/>
              </a:lnSpc>
              <a:spcBef>
                <a:spcPts val="2200"/>
              </a:spcBef>
              <a:defRPr sz="1800"/>
            </a:pPr>
            <a:r>
              <a:rPr sz="5000" dirty="0">
                <a:solidFill>
                  <a:srgbClr val="FFFFFF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  1572 AD                 2,300</a:t>
            </a:r>
          </a:p>
          <a:p>
            <a:pPr lvl="0" defTabSz="546100">
              <a:lnSpc>
                <a:spcPct val="90000"/>
              </a:lnSpc>
              <a:spcBef>
                <a:spcPts val="2200"/>
              </a:spcBef>
              <a:defRPr sz="1800"/>
            </a:pPr>
            <a:r>
              <a:rPr sz="5000" dirty="0">
                <a:solidFill>
                  <a:srgbClr val="FFFFFF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  1604 AD						 2,900</a:t>
            </a:r>
          </a:p>
          <a:p>
            <a:pPr lvl="0" defTabSz="546100">
              <a:lnSpc>
                <a:spcPct val="90000"/>
              </a:lnSpc>
              <a:spcBef>
                <a:spcPts val="2200"/>
              </a:spcBef>
              <a:defRPr sz="1800"/>
            </a:pPr>
            <a:r>
              <a:rPr sz="5000" dirty="0">
                <a:solidFill>
                  <a:srgbClr val="FFFFFF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  1671 AD                 3,400</a:t>
            </a:r>
          </a:p>
        </p:txBody>
      </p:sp>
      <p:sp>
        <p:nvSpPr>
          <p:cNvPr id="1169" name="Shape 1169"/>
          <p:cNvSpPr/>
          <p:nvPr/>
        </p:nvSpPr>
        <p:spPr>
          <a:xfrm>
            <a:off x="6515100" y="2410883"/>
            <a:ext cx="575310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61993" marR="60379" indent="-501613" defTabSz="1333500">
              <a:spcBef>
                <a:spcPts val="3300"/>
              </a:spcBef>
              <a:buClr>
                <a:srgbClr val="FFFFFF"/>
              </a:buClr>
              <a:buFont typeface="Arial"/>
              <a:defRPr sz="5000">
                <a:solidFill>
                  <a:srgbClr val="FFF995"/>
                </a:solidFill>
                <a:effectLst>
                  <a:outerShdw dist="47296" dir="2700000" rotWithShape="0">
                    <a:srgbClr val="000000">
                      <a:alpha val="96551"/>
                    </a:srgbClr>
                  </a:outerShdw>
                </a:effectLst>
                <a:uFill>
                  <a:solidFill>
                    <a:srgbClr val="FFF995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5000">
                <a:solidFill>
                  <a:srgbClr val="FFF995"/>
                </a:solidFill>
                <a:effectLst>
                  <a:outerShdw dist="47296" dir="2700000" rotWithShape="0">
                    <a:srgbClr val="000000">
                      <a:alpha val="96551"/>
                    </a:srgbClr>
                  </a:outerShdw>
                </a:effectLst>
                <a:uFill>
                  <a:solidFill>
                    <a:srgbClr val="FFF995"/>
                  </a:solidFill>
                </a:uFill>
              </a:rPr>
              <a:t>distance (lyrs)</a:t>
            </a:r>
          </a:p>
        </p:txBody>
      </p:sp>
      <p:sp>
        <p:nvSpPr>
          <p:cNvPr id="1170" name="Shape 1170"/>
          <p:cNvSpPr/>
          <p:nvPr/>
        </p:nvSpPr>
        <p:spPr>
          <a:xfrm>
            <a:off x="1604153" y="2410883"/>
            <a:ext cx="575310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61993" marR="60379" indent="-501613" defTabSz="1333500">
              <a:spcBef>
                <a:spcPts val="3300"/>
              </a:spcBef>
              <a:buClr>
                <a:srgbClr val="FFFFFF"/>
              </a:buClr>
              <a:buFont typeface="Arial"/>
              <a:defRPr sz="5000">
                <a:solidFill>
                  <a:srgbClr val="FFF995"/>
                </a:solidFill>
                <a:effectLst>
                  <a:outerShdw dist="47296" dir="2700000" rotWithShape="0">
                    <a:srgbClr val="000000">
                      <a:alpha val="96551"/>
                    </a:srgbClr>
                  </a:outerShdw>
                </a:effectLst>
                <a:uFill>
                  <a:solidFill>
                    <a:srgbClr val="FFF995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5000">
                <a:solidFill>
                  <a:srgbClr val="FFF995"/>
                </a:solidFill>
                <a:effectLst>
                  <a:outerShdw dist="47296" dir="2700000" rotWithShape="0">
                    <a:srgbClr val="000000">
                      <a:alpha val="96551"/>
                    </a:srgbClr>
                  </a:outerShdw>
                </a:effectLst>
                <a:uFill>
                  <a:solidFill>
                    <a:srgbClr val="FFF995"/>
                  </a:solidFill>
                </a:uFill>
              </a:rPr>
              <a:t>date (years)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1000"/>
                                        <p:tgtEl>
                                          <p:spTgt spid="1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16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0" dur="1000"/>
                                        <p:tgtEl>
                                          <p:spTgt spid="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5" dur="1000"/>
                                        <p:tgtEl>
                                          <p:spTgt spid="1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20" dur="1000"/>
                                        <p:tgtEl>
                                          <p:spTgt spid="1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25" dur="1000"/>
                                        <p:tgtEl>
                                          <p:spTgt spid="1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30" dur="1000"/>
                                        <p:tgtEl>
                                          <p:spTgt spid="1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35" dur="1000"/>
                                        <p:tgtEl>
                                          <p:spTgt spid="1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6" name="ross-ice-shelf-antarctica-glaciers-4284.png"/>
          <p:cNvPicPr/>
          <p:nvPr/>
        </p:nvPicPr>
        <p:blipFill rotWithShape="1">
          <a:blip r:embed="rId2">
            <a:extLst/>
          </a:blip>
          <a:srcRect l="17546" t="468" r="359" b="855"/>
          <a:stretch/>
        </p:blipFill>
        <p:spPr>
          <a:xfrm>
            <a:off x="-25400" y="-12700"/>
            <a:ext cx="13042900" cy="97663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-25400" y="0"/>
            <a:ext cx="13030200" cy="976630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7200" b="1" dirty="0">
                <a:solidFill>
                  <a:srgbClr val="971817"/>
                </a:solidFill>
              </a:rPr>
              <a:t>Ice Age Cycle Benefits</a:t>
            </a:r>
            <a:r>
              <a:rPr lang="en-US" sz="7200" b="1" dirty="0">
                <a:solidFill>
                  <a:srgbClr val="ABDBD8"/>
                </a:solidFill>
              </a:rPr>
              <a:t/>
            </a:r>
            <a:br>
              <a:rPr lang="en-US" sz="7200" b="1" dirty="0">
                <a:solidFill>
                  <a:srgbClr val="ABDBD8"/>
                </a:solidFill>
              </a:rPr>
            </a:br>
            <a:endParaRPr lang="en-US" sz="7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sz="44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melting glaciers water the plains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912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6908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000000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257</Words>
  <Application>Microsoft Office PowerPoint</Application>
  <PresentationFormat>Custom</PresentationFormat>
  <Paragraphs>50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Narrow</vt:lpstr>
      <vt:lpstr>Gill Sans</vt:lpstr>
      <vt:lpstr>Helvetica</vt:lpstr>
      <vt:lpstr>Helvetica Neue</vt:lpstr>
      <vt:lpstr>Helvetica Neue Light</vt:lpstr>
      <vt:lpstr>Helvetica Neue Medium</vt:lpstr>
      <vt:lpstr>Lucida Grande</vt:lpstr>
      <vt:lpstr>Times Roman</vt:lpstr>
      <vt:lpstr>ヒラギノ角ゴ ProN W3</vt:lpstr>
      <vt:lpstr>Black</vt:lpstr>
      <vt:lpstr>PowerPoint Presentation</vt:lpstr>
      <vt:lpstr>PowerPoint Presentation</vt:lpstr>
      <vt:lpstr>PowerPoint Presentation</vt:lpstr>
      <vt:lpstr>PowerPoint Presentation</vt:lpstr>
      <vt:lpstr>The Long Summer</vt:lpstr>
      <vt:lpstr>PowerPoint Presentation</vt:lpstr>
      <vt:lpstr>PowerPoint Presentation</vt:lpstr>
      <vt:lpstr>Ice Age Cycle Benefits </vt:lpstr>
      <vt:lpstr>PowerPoint Presentation</vt:lpstr>
      <vt:lpstr>Ice Age Cycle Benefits </vt:lpstr>
      <vt:lpstr>PowerPoint Presentation</vt:lpstr>
      <vt:lpstr>Ice Age Cycle Benefits </vt:lpstr>
      <vt:lpstr>Ice Age Cycle Benefits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Deemr</dc:creator>
  <cp:lastModifiedBy>Richard Deem</cp:lastModifiedBy>
  <cp:revision>11</cp:revision>
  <dcterms:modified xsi:type="dcterms:W3CDTF">2014-11-04T01:45:10Z</dcterms:modified>
</cp:coreProperties>
</file>