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87" r:id="rId2"/>
    <p:sldId id="488" r:id="rId3"/>
    <p:sldId id="489" r:id="rId4"/>
    <p:sldId id="490" r:id="rId5"/>
    <p:sldId id="491" r:id="rId6"/>
    <p:sldId id="492" r:id="rId7"/>
    <p:sldId id="501" r:id="rId8"/>
    <p:sldId id="499" r:id="rId9"/>
    <p:sldId id="500" r:id="rId10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6CBB8FF1-D9AA-43F3-AF6F-95CC898621D3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6CF032E9-A68F-4430-A527-53CF55B1CC91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4973F879-42C0-477C-B708-D6C4A5CA07B1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3846" y="2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86263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81" name="Shape 10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6239" marR="46239" lvl="0" defTabSz="1041400">
              <a:spcBef>
                <a:spcPts val="400"/>
              </a:spcBef>
              <a:buClr>
                <a:srgbClr val="000000"/>
              </a:buClr>
              <a:buFont typeface="Arial"/>
              <a:defRPr sz="1800"/>
            </a:pPr>
            <a:endParaRPr sz="50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46239" marR="46239" lvl="0" defTabSz="1041400">
              <a:spcBef>
                <a:spcPts val="400"/>
              </a:spcBef>
              <a:buClr>
                <a:srgbClr val="000000"/>
              </a:buClr>
              <a:buFont typeface="Arial"/>
              <a:defRPr sz="1800"/>
            </a:pPr>
            <a:endParaRPr sz="500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46239" marR="46239" lvl="0" defTabSz="1041400">
              <a:spcBef>
                <a:spcPts val="400"/>
              </a:spcBef>
              <a:buClr>
                <a:srgbClr val="000000"/>
              </a:buClr>
              <a:buFont typeface="Arial"/>
              <a:defRPr sz="1800"/>
            </a:pPr>
            <a:r>
              <a:rPr sz="56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Various life forms respond differently to solar radiation.</a:t>
            </a:r>
          </a:p>
        </p:txBody>
      </p:sp>
    </p:spTree>
    <p:extLst>
      <p:ext uri="{BB962C8B-B14F-4D97-AF65-F5344CB8AC3E}">
        <p14:creationId xmlns:p14="http://schemas.microsoft.com/office/powerpoint/2010/main" val="290200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88" name="Shape 10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400">
                <a:latin typeface="Helvetica Neue Medium"/>
                <a:ea typeface="Helvetica Neue Medium"/>
                <a:cs typeface="Helvetica Neue Medium"/>
                <a:sym typeface="Helvetica Neue Medium"/>
              </a:rPr>
              <a:t>Lars Max et al., “Rapid Shifts in Subarctic Pacific Climate Between 138 and 70 ka,” </a:t>
            </a:r>
            <a:r>
              <a:rPr sz="5400" i="1">
                <a:latin typeface="Helvetica Neue Medium"/>
                <a:ea typeface="Helvetica Neue Medium"/>
                <a:cs typeface="Helvetica Neue Medium"/>
                <a:sym typeface="Helvetica Neue Medium"/>
              </a:rPr>
              <a:t>Geology</a:t>
            </a:r>
            <a:r>
              <a:rPr sz="5400">
                <a:latin typeface="Helvetica Neue Medium"/>
                <a:ea typeface="Helvetica Neue Medium"/>
                <a:cs typeface="Helvetica Neue Medium"/>
                <a:sym typeface="Helvetica Neue Medium"/>
              </a:rPr>
              <a:t> 42 (October 2014): 899-902.</a:t>
            </a:r>
          </a:p>
        </p:txBody>
      </p:sp>
    </p:spTree>
    <p:extLst>
      <p:ext uri="{BB962C8B-B14F-4D97-AF65-F5344CB8AC3E}">
        <p14:creationId xmlns:p14="http://schemas.microsoft.com/office/powerpoint/2010/main" val="253415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93" name="Shape 10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5400"/>
              <a:t>Lars Max et al., “Rapid Shifts in Subarctic Pacific Between 138 and 70 ka,” Climate Geology 42 (October 2014): 899-902.</a:t>
            </a:r>
          </a:p>
        </p:txBody>
      </p:sp>
    </p:spTree>
    <p:extLst>
      <p:ext uri="{BB962C8B-B14F-4D97-AF65-F5344CB8AC3E}">
        <p14:creationId xmlns:p14="http://schemas.microsoft.com/office/powerpoint/2010/main" val="83877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03" name="Shape 11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3349" marR="43349" defTabSz="977900">
              <a:spcBef>
                <a:spcPts val="400"/>
              </a:spcBef>
              <a:buClr>
                <a:srgbClr val="000000"/>
              </a:buClr>
              <a:buFont typeface="Arial"/>
              <a:defRPr sz="6000">
                <a:uFill>
                  <a:solidFill/>
                </a:u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uFillTx/>
              </a:defRPr>
            </a:pPr>
            <a:r>
              <a:rPr sz="6000">
                <a:uFill>
                  <a:solidFill/>
                </a:uFill>
              </a:rPr>
              <a:t>Supernova 1994D in NGC 4526</a:t>
            </a:r>
          </a:p>
        </p:txBody>
      </p:sp>
    </p:spTree>
    <p:extLst>
      <p:ext uri="{BB962C8B-B14F-4D97-AF65-F5344CB8AC3E}">
        <p14:creationId xmlns:p14="http://schemas.microsoft.com/office/powerpoint/2010/main" val="157447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03" name="Shape 11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3349" marR="43349" defTabSz="977900">
              <a:spcBef>
                <a:spcPts val="400"/>
              </a:spcBef>
              <a:buClr>
                <a:srgbClr val="000000"/>
              </a:buClr>
              <a:buFont typeface="Arial"/>
              <a:defRPr sz="6000">
                <a:uFill>
                  <a:solidFill/>
                </a:u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uFillTx/>
              </a:defRPr>
            </a:pPr>
            <a:r>
              <a:rPr sz="6000">
                <a:uFill>
                  <a:solidFill/>
                </a:uFill>
              </a:rPr>
              <a:t>Supernova 1994D in NGC 4526</a:t>
            </a:r>
          </a:p>
        </p:txBody>
      </p:sp>
    </p:spTree>
    <p:extLst>
      <p:ext uri="{BB962C8B-B14F-4D97-AF65-F5344CB8AC3E}">
        <p14:creationId xmlns:p14="http://schemas.microsoft.com/office/powerpoint/2010/main" val="31136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Shape 1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64" name="Shape 1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5400"/>
              <a:t>R. B. Firestone, “Observation of 23 Supernovae That Exploded &lt;300 pc from Earth During the Past 300 kyr,”Astrophysical Journal 789 (July 1, 2014): id. 29.</a:t>
            </a:r>
          </a:p>
        </p:txBody>
      </p:sp>
    </p:spTree>
    <p:extLst>
      <p:ext uri="{BB962C8B-B14F-4D97-AF65-F5344CB8AC3E}">
        <p14:creationId xmlns:p14="http://schemas.microsoft.com/office/powerpoint/2010/main" val="2648594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Shape 11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72" name="Shape 1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/>
            </a:pPr>
            <a:r>
              <a:rPr sz="5400"/>
              <a:t>R. B. Firestone, “Observation of 23 Supernovae That Exploded &lt;300 pc from Earth During the Past 300 kyr,”Astrophysical Journal 789 (July 1, 2014): id. 29.</a:t>
            </a:r>
          </a:p>
        </p:txBody>
      </p:sp>
    </p:spTree>
    <p:extLst>
      <p:ext uri="{BB962C8B-B14F-4D97-AF65-F5344CB8AC3E}">
        <p14:creationId xmlns:p14="http://schemas.microsoft.com/office/powerpoint/2010/main" val="148441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70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/>
          <a:lstStyle>
            <a:lvl1pPr marL="0" marR="0" defTabSz="584200">
              <a:defRPr sz="70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R="0" algn="ctr" defTabSz="584200">
              <a:spcBef>
                <a:spcPts val="0"/>
              </a:spcBef>
              <a:buClrTx/>
              <a:buFontTx/>
              <a:defRPr sz="34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787400" y="1371600"/>
            <a:ext cx="11303000" cy="3505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787400" y="4864100"/>
            <a:ext cx="11303000" cy="30099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4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4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4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4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4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4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4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36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143500" cy="3505200"/>
          </a:xfrm>
          <a:prstGeom prst="rect">
            <a:avLst/>
          </a:prstGeom>
        </p:spPr>
        <p:txBody>
          <a:bodyPr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143500" cy="3009900"/>
          </a:xfrm>
          <a:prstGeom prst="rect">
            <a:avLst/>
          </a:prstGeom>
        </p:spPr>
        <p:txBody>
          <a:bodyPr/>
          <a:lstStyle>
            <a:lvl1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indent="0" defTabSz="584200">
              <a:spcBef>
                <a:spcPts val="1200"/>
              </a:spcBef>
              <a:buClrTx/>
              <a:buSzTx/>
              <a:buFontTx/>
              <a:buNone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defTabSz="584200">
              <a:spcBef>
                <a:spcPts val="1200"/>
              </a:spcBef>
              <a:buClrTx/>
              <a:buFontTx/>
              <a:def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/>
          <a:lstStyle>
            <a:lvl1pPr marL="812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2566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01120" marR="0" indent="-494620" defTabSz="584200">
              <a:spcBef>
                <a:spcPts val="3800"/>
              </a:spcBef>
              <a:buClrTx/>
              <a:buSzPct val="171000"/>
              <a:buFontTx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1456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590120" marR="0" indent="-494620" defTabSz="584200">
              <a:spcBef>
                <a:spcPts val="3800"/>
              </a:spcBef>
              <a:buClrTx/>
              <a:buSzPct val="171000"/>
              <a:buFontTx/>
              <a:buChar char="•"/>
              <a:defRPr sz="3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073900" y="2768600"/>
            <a:ext cx="51435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re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i="0" u="none">
                <a:solidFill>
                  <a:srgbClr val="000000"/>
                </a:solidFill>
                <a:uFillTx/>
              </a:defRPr>
            </a:pPr>
            <a:r>
              <a:rPr sz="6800" i="1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–"/>
            </a:lvl2pPr>
            <a:lvl4pPr marL="2401243" indent="-334408">
              <a:spcBef>
                <a:spcPts val="1500"/>
              </a:spcBef>
              <a:defRPr sz="6000"/>
            </a:lvl4pPr>
            <a:lvl5pPr marL="3070062" indent="-334410">
              <a:spcBef>
                <a:spcPts val="1500"/>
              </a:spcBef>
              <a:defRPr sz="6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algn="l" defTabSz="584200">
              <a:defRPr sz="7200" i="0" u="none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850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95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399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marR="0" indent="-406400" defTabSz="584200">
              <a:spcBef>
                <a:spcPts val="2400"/>
              </a:spcBef>
              <a:buClrTx/>
              <a:buSzPct val="30000"/>
              <a:buFontTx/>
              <a:buBlip>
                <a:blip r:embed="rId3"/>
              </a:buBlip>
              <a:defRPr sz="3600">
                <a:effectLst>
                  <a:outerShdw blurRad="50800" dist="38100" dir="5400000" rotWithShape="0">
                    <a:srgbClr val="000000"/>
                  </a:outerShdw>
                </a:effectLst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2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2500"/>
              </a:spcBef>
              <a:buClrTx/>
              <a:buSzPct val="171000"/>
              <a:buFontTx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2500"/>
              </a:spcBef>
              <a:buClrTx/>
              <a:buSzPct val="171000"/>
              <a:buFontTx/>
              <a:buChar char="•"/>
              <a:defRPr sz="40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890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13335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1778000" marR="0" indent="-571500" defTabSz="584200">
              <a:spcBef>
                <a:spcPts val="4800"/>
              </a:spcBef>
              <a:buClrTx/>
              <a:buSzPct val="171000"/>
              <a:buFontTx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22225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2667000" marR="0" indent="-571500" defTabSz="584200">
              <a:spcBef>
                <a:spcPts val="4800"/>
              </a:spcBef>
              <a:buClrTx/>
              <a:buSzPct val="171000"/>
              <a:buFontTx/>
              <a:buChar char="•"/>
              <a:defRPr sz="42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marR="0" defTabSz="584200">
              <a:defRPr sz="8400" i="0" u="none"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jp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46100" y="0"/>
            <a:ext cx="12026900" cy="184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0">
              <a:defRPr sz="1800" i="0" u="none">
                <a:solidFill>
                  <a:srgbClr val="000000"/>
                </a:solidFill>
                <a:uFillTx/>
              </a:defRPr>
            </a:pPr>
            <a:r>
              <a:rPr sz="6800" i="1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46100" y="2057400"/>
            <a:ext cx="11925300" cy="769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2pPr>
              <a:buChar char="–"/>
            </a:lvl2pPr>
            <a:lvl4pPr marL="2401243" indent="-334408">
              <a:spcBef>
                <a:spcPts val="1500"/>
              </a:spcBef>
              <a:defRPr sz="6000"/>
            </a:lvl4pPr>
            <a:lvl5pPr marL="3070062" indent="-334410">
              <a:spcBef>
                <a:spcPts val="1500"/>
              </a:spcBef>
              <a:defRPr sz="6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6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192595" y="9139395"/>
            <a:ext cx="481584" cy="4844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defTabSz="660400">
              <a:defRPr sz="2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80" r:id="rId31"/>
    <p:sldLayoutId id="2147483686" r:id="rId32"/>
    <p:sldLayoutId id="2147483696" r:id="rId33"/>
  </p:sldLayoutIdLst>
  <p:transition spd="med"/>
  <p:timing>
    <p:tnLst>
      <p:par>
        <p:cTn id="1" dur="indefinite" restart="never" nodeType="tmRoot"/>
      </p:par>
    </p:tnLst>
  </p:timing>
  <p:txStyles>
    <p:titleStyle>
      <a:lvl1pPr marL="60379" marR="60379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60379" marR="60379" indent="2286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60379" marR="60379" indent="4572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L="60379" marR="60379" indent="6858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L="60379" marR="60379" indent="9144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L="60379" marR="60379" indent="11430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L="60379" marR="60379" indent="13716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L="60379" marR="60379" indent="16002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L="60379" marR="60379" indent="1828800" algn="ctr" defTabSz="1333500">
        <a:defRPr sz="6800" i="1" u="sng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384175" marR="60379" indent="-34290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1pPr>
      <a:lvl2pPr marL="784225" marR="60379" indent="-28575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2pPr>
      <a:lvl3pPr marL="1184275" marR="60379" indent="-228600" defTabSz="1333500">
        <a:spcBef>
          <a:spcPts val="1300"/>
        </a:spcBef>
        <a:buClr>
          <a:srgbClr val="FFFFFF"/>
        </a:buClr>
        <a:buSzPct val="100000"/>
        <a:buFont typeface="Arial"/>
        <a:buChar char="•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3pPr>
      <a:lvl4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4pPr>
      <a:lvl5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5pPr>
      <a:lvl6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6pPr>
      <a:lvl7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7pPr>
      <a:lvl8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8pPr>
      <a:lvl9pPr marR="60379" defTabSz="1333500">
        <a:spcBef>
          <a:spcPts val="1300"/>
        </a:spcBef>
        <a:buClr>
          <a:srgbClr val="FFFFFF"/>
        </a:buClr>
        <a:buFont typeface="Arial"/>
        <a:defRPr sz="5400">
          <a:solidFill>
            <a:srgbClr val="FFFFFF"/>
          </a:solidFill>
          <a:uFill>
            <a:solidFill>
              <a:srgbClr val="FFFFFF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indent="2286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indent="4572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indent="6858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indent="9144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indent="11430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indent="13716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indent="16002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indent="1828800" algn="ctr" defTabSz="660400">
        <a:defRPr sz="260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.co/xZLeSogm2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158270main_solarflare-filtered.jpg"/>
          <p:cNvPicPr/>
          <p:nvPr/>
        </p:nvPicPr>
        <p:blipFill rotWithShape="1">
          <a:blip r:embed="rId3">
            <a:alphaModFix amt="37000"/>
            <a:extLst/>
          </a:blip>
          <a:srcRect b="5893"/>
          <a:stretch/>
        </p:blipFill>
        <p:spPr>
          <a:xfrm>
            <a:off x="1600200" y="533400"/>
            <a:ext cx="9779000" cy="9202783"/>
          </a:xfrm>
          <a:prstGeom prst="rect">
            <a:avLst/>
          </a:prstGeom>
          <a:ln w="12700">
            <a:miter lim="400000"/>
          </a:ln>
        </p:spPr>
      </p:pic>
      <p:sp>
        <p:nvSpPr>
          <p:cNvPr id="1071" name="Shape 1071"/>
          <p:cNvSpPr/>
          <p:nvPr/>
        </p:nvSpPr>
        <p:spPr>
          <a:xfrm>
            <a:off x="1397000" y="1104900"/>
            <a:ext cx="10185400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561993" marR="60379" indent="-501613" algn="ctr" defTabSz="1333500">
              <a:lnSpc>
                <a:spcPct val="90000"/>
              </a:lnSpc>
              <a:spcBef>
                <a:spcPts val="2200"/>
              </a:spcBef>
              <a:buClr>
                <a:srgbClr val="FFFFFF"/>
              </a:buClr>
              <a:buFont typeface="Arial"/>
              <a:defRPr sz="7600" b="1">
                <a:solidFill>
                  <a:srgbClr val="53D5FD"/>
                </a:solidFill>
                <a:effectLst>
                  <a:outerShdw blurRad="12700" dist="1016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  <a:uFillTx/>
              </a:defRPr>
            </a:pPr>
            <a:r>
              <a:rPr sz="7600" b="1">
                <a:solidFill>
                  <a:srgbClr val="53D5FD"/>
                </a:solidFill>
                <a:effectLst>
                  <a:outerShdw blurRad="12700" dist="101600" dir="2700000" rotWithShape="0">
                    <a:srgbClr val="000000"/>
                  </a:outerShdw>
                </a:effectLst>
                <a:uFill>
                  <a:solidFill/>
                </a:uFill>
              </a:rPr>
              <a:t>Solar Flare Activity</a:t>
            </a:r>
          </a:p>
        </p:txBody>
      </p:sp>
      <p:sp>
        <p:nvSpPr>
          <p:cNvPr id="1072" name="Shape 1072"/>
          <p:cNvSpPr/>
          <p:nvPr/>
        </p:nvSpPr>
        <p:spPr>
          <a:xfrm>
            <a:off x="8290174" y="9113520"/>
            <a:ext cx="655320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marL="342900" indent="-342900" algn="ctr" defTabSz="584200">
              <a:defRPr sz="1600"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AAAAAA"/>
                </a:solidFill>
              </a:rPr>
              <a:t>NASA/JPL-Caltech</a:t>
            </a:r>
            <a:endParaRPr sz="22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73" name="Shape 1073"/>
          <p:cNvSpPr/>
          <p:nvPr/>
        </p:nvSpPr>
        <p:spPr>
          <a:xfrm>
            <a:off x="1738115" y="7670800"/>
            <a:ext cx="10312401" cy="161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64404" marR="64404" lvl="0" defTabSz="1422400">
              <a:lnSpc>
                <a:spcPct val="90000"/>
              </a:lnSpc>
              <a:buClr>
                <a:srgbClr val="000000"/>
              </a:buClr>
              <a:buFont typeface="Arial"/>
              <a:defRPr sz="1800"/>
            </a:pPr>
            <a:r>
              <a:rPr sz="2000">
                <a:solidFill>
                  <a:srgbClr val="FFFFFF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z="38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</a:p>
          <a:p>
            <a:pPr marL="64404" marR="64404" lvl="0" defTabSz="1422400">
              <a:lnSpc>
                <a:spcPct val="90000"/>
              </a:lnSpc>
              <a:buClr>
                <a:srgbClr val="000000"/>
              </a:buClr>
              <a:buFont typeface="Arial"/>
              <a:defRPr sz="1800"/>
            </a:pPr>
            <a:r>
              <a:rPr sz="2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    </a:t>
            </a:r>
            <a:r>
              <a:rPr sz="50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age of Sun (billions of years)</a:t>
            </a:r>
            <a:endParaRPr sz="5200">
              <a:solidFill>
                <a:srgbClr val="FFFFFF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64404" marR="64404" lvl="0" defTabSz="1422400">
              <a:buClr>
                <a:srgbClr val="000000"/>
              </a:buClr>
              <a:buFont typeface="Arial Narrow"/>
              <a:defRPr sz="1800"/>
            </a:pPr>
            <a:r>
              <a:rPr sz="2000">
                <a:solidFill>
                  <a:srgbClr val="FFFFFF"/>
                </a:solidFill>
                <a:uFill>
                  <a:solidFill/>
                </a:uFill>
                <a:latin typeface="Arial Narrow"/>
                <a:ea typeface="Arial Narrow"/>
                <a:cs typeface="Arial Narrow"/>
                <a:sym typeface="Arial Narrow"/>
              </a:rPr>
              <a:t>                 </a:t>
            </a:r>
          </a:p>
        </p:txBody>
      </p:sp>
      <p:sp>
        <p:nvSpPr>
          <p:cNvPr id="1074" name="Shape 1074"/>
          <p:cNvSpPr/>
          <p:nvPr/>
        </p:nvSpPr>
        <p:spPr>
          <a:xfrm rot="16200000">
            <a:off x="-1454151" y="3841750"/>
            <a:ext cx="6045201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64404" marR="64404" lvl="0" defTabSz="1422400">
              <a:buClr>
                <a:srgbClr val="000000"/>
              </a:buClr>
              <a:buFont typeface="Arial"/>
              <a:defRPr sz="1800"/>
            </a:pPr>
            <a:r>
              <a:rPr sz="2000">
                <a:solidFill>
                  <a:srgbClr val="FFFFFF"/>
                </a:solidFill>
                <a:uFill>
                  <a:solidFill/>
                </a:uFill>
                <a:latin typeface="Helvetica Neue"/>
                <a:ea typeface="Helvetica Neue"/>
                <a:cs typeface="Helvetica Neue"/>
                <a:sym typeface="Helvetica Neue"/>
              </a:rPr>
              <a:t>         </a:t>
            </a:r>
            <a:r>
              <a:rPr sz="5200">
                <a:solidFill>
                  <a:srgbClr val="CAF0FE"/>
                </a:solidFill>
                <a:effectLst>
                  <a:outerShdw blurRad="12700" dist="76200" dir="2700000" rotWithShape="0">
                    <a:srgbClr val="000000"/>
                  </a:outerShdw>
                </a:effectLst>
                <a:uFill>
                  <a:solidFill/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activity level</a:t>
            </a:r>
            <a:endParaRPr sz="5200">
              <a:solidFill>
                <a:srgbClr val="FFFFFF"/>
              </a:solidFill>
              <a:effectLst>
                <a:outerShdw blurRad="12700" dist="76200" dir="2700000" rotWithShape="0">
                  <a:srgbClr val="000000"/>
                </a:outerShdw>
              </a:effectLst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64404" marR="64404" lvl="0" defTabSz="1422400">
              <a:buClr>
                <a:srgbClr val="000000"/>
              </a:buClr>
              <a:buFont typeface="Arial Narrow"/>
              <a:defRPr sz="1800"/>
            </a:pPr>
            <a:r>
              <a:rPr sz="2000">
                <a:solidFill>
                  <a:srgbClr val="FFFFFF"/>
                </a:solidFill>
                <a:uFill>
                  <a:solidFill/>
                </a:uFill>
                <a:latin typeface="Arial Narrow"/>
                <a:ea typeface="Arial Narrow"/>
                <a:cs typeface="Arial Narrow"/>
                <a:sym typeface="Arial Narrow"/>
              </a:rPr>
              <a:t>                 </a:t>
            </a:r>
          </a:p>
        </p:txBody>
      </p:sp>
      <p:sp>
        <p:nvSpPr>
          <p:cNvPr id="1075" name="Shape 1075"/>
          <p:cNvSpPr/>
          <p:nvPr/>
        </p:nvSpPr>
        <p:spPr>
          <a:xfrm flipV="1">
            <a:off x="1954106" y="7532450"/>
            <a:ext cx="8737601" cy="4013"/>
          </a:xfrm>
          <a:prstGeom prst="line">
            <a:avLst/>
          </a:prstGeom>
          <a:ln w="38100">
            <a:solidFill>
              <a:srgbClr val="CAF0FE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76" name="Shape 1076"/>
          <p:cNvSpPr/>
          <p:nvPr/>
        </p:nvSpPr>
        <p:spPr>
          <a:xfrm flipV="1">
            <a:off x="1977813" y="2375182"/>
            <a:ext cx="1" cy="5183859"/>
          </a:xfrm>
          <a:prstGeom prst="line">
            <a:avLst/>
          </a:prstGeom>
          <a:ln w="38100">
            <a:solidFill>
              <a:srgbClr val="CAF0FE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77" name="Shape 1077"/>
          <p:cNvSpPr/>
          <p:nvPr/>
        </p:nvSpPr>
        <p:spPr>
          <a:xfrm>
            <a:off x="2006600" y="2434918"/>
            <a:ext cx="9309100" cy="472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41" extrusionOk="0">
                <a:moveTo>
                  <a:pt x="0" y="553"/>
                </a:moveTo>
                <a:cubicBezTo>
                  <a:pt x="115" y="74"/>
                  <a:pt x="230" y="-405"/>
                  <a:pt x="460" y="553"/>
                </a:cubicBezTo>
                <a:cubicBezTo>
                  <a:pt x="689" y="1511"/>
                  <a:pt x="651" y="4647"/>
                  <a:pt x="1379" y="6301"/>
                </a:cubicBezTo>
                <a:cubicBezTo>
                  <a:pt x="2106" y="7956"/>
                  <a:pt x="3064" y="8043"/>
                  <a:pt x="4826" y="10482"/>
                </a:cubicBezTo>
                <a:cubicBezTo>
                  <a:pt x="6587" y="12921"/>
                  <a:pt x="10034" y="20672"/>
                  <a:pt x="11949" y="20934"/>
                </a:cubicBezTo>
                <a:cubicBezTo>
                  <a:pt x="13864" y="21195"/>
                  <a:pt x="15051" y="14314"/>
                  <a:pt x="16315" y="12050"/>
                </a:cubicBezTo>
                <a:cubicBezTo>
                  <a:pt x="17579" y="9785"/>
                  <a:pt x="18651" y="8392"/>
                  <a:pt x="19532" y="7347"/>
                </a:cubicBezTo>
                <a:cubicBezTo>
                  <a:pt x="20413" y="6301"/>
                  <a:pt x="21006" y="6040"/>
                  <a:pt x="21600" y="5779"/>
                </a:cubicBezTo>
              </a:path>
            </a:pathLst>
          </a:custGeom>
          <a:ln w="76200">
            <a:solidFill>
              <a:srgbClr val="FF5400"/>
            </a:solidFill>
            <a:round/>
          </a:ln>
        </p:spPr>
        <p:txBody>
          <a:bodyPr lIns="0" tIns="0" rIns="0" bIns="0" anchor="ctr"/>
          <a:lstStyle/>
          <a:p>
            <a:pPr marL="63413" marR="63413" lvl="0" defTabSz="1422400">
              <a:defRPr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1078" name="Shape 1078"/>
          <p:cNvSpPr/>
          <p:nvPr/>
        </p:nvSpPr>
        <p:spPr>
          <a:xfrm flipH="1">
            <a:off x="6098032" y="3161792"/>
            <a:ext cx="12701" cy="12701"/>
          </a:xfrm>
          <a:prstGeom prst="line">
            <a:avLst/>
          </a:prstGeom>
          <a:ln w="50800">
            <a:solidFill>
              <a:srgbClr val="CAF0FE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79" name="Shape 1079"/>
          <p:cNvSpPr/>
          <p:nvPr/>
        </p:nvSpPr>
        <p:spPr>
          <a:xfrm>
            <a:off x="7213600" y="3058160"/>
            <a:ext cx="2541" cy="3992881"/>
          </a:xfrm>
          <a:prstGeom prst="line">
            <a:avLst/>
          </a:prstGeom>
          <a:ln w="50800">
            <a:solidFill>
              <a:srgbClr val="CAF0FE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" grpId="1" animBg="1" advAuto="0"/>
      <p:bldP spid="1078" grpId="2" animBg="1" advAuto="0"/>
      <p:bldP spid="1079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" y="278463"/>
            <a:ext cx="12957475" cy="919667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/>
          <p:nvPr/>
        </p:nvSpPr>
        <p:spPr>
          <a:xfrm>
            <a:off x="-91507" y="-148579"/>
            <a:ext cx="13187814" cy="10050758"/>
          </a:xfrm>
          <a:prstGeom prst="rect">
            <a:avLst/>
          </a:prstGeom>
          <a:solidFill>
            <a:srgbClr val="73B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86" name="Shape 1086"/>
          <p:cNvSpPr/>
          <p:nvPr/>
        </p:nvSpPr>
        <p:spPr>
          <a:xfrm>
            <a:off x="1256079" y="2487551"/>
            <a:ext cx="10492642" cy="4778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6000">
                <a:solidFill>
                  <a:srgbClr val="292F3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Marine sediment cores reveal rapid climate changes during the last interglacial, unlike the present interglacial. </a:t>
            </a:r>
            <a:r>
              <a:rPr sz="6000">
                <a:solidFill>
                  <a:srgbClr val="B357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  <a:hlinkClick r:id="rId3"/>
              </a:rPr>
              <a:t>http://bit.ly/1thbQ9K</a:t>
            </a:r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/>
          <p:nvPr/>
        </p:nvSpPr>
        <p:spPr>
          <a:xfrm>
            <a:off x="-91507" y="-148579"/>
            <a:ext cx="13187814" cy="10050758"/>
          </a:xfrm>
          <a:prstGeom prst="rect">
            <a:avLst/>
          </a:prstGeom>
          <a:solidFill>
            <a:srgbClr val="73B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91" name="Shape 1091"/>
          <p:cNvSpPr/>
          <p:nvPr/>
        </p:nvSpPr>
        <p:spPr>
          <a:xfrm>
            <a:off x="1256079" y="2487551"/>
            <a:ext cx="10492642" cy="4778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6000">
                <a:solidFill>
                  <a:srgbClr val="292F3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Lars Max et al., “Rapid Shifts in Subarctic Pacific Climate Between 138 and 70 ka,” </a:t>
            </a:r>
            <a:r>
              <a:rPr sz="6000" i="1">
                <a:solidFill>
                  <a:srgbClr val="292F3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Geology</a:t>
            </a:r>
            <a:r>
              <a:rPr sz="6000">
                <a:solidFill>
                  <a:srgbClr val="292F3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42 (October 2014): 899-902.</a:t>
            </a: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Shape 1095"/>
          <p:cNvSpPr/>
          <p:nvPr/>
        </p:nvSpPr>
        <p:spPr>
          <a:xfrm>
            <a:off x="-91507" y="-148579"/>
            <a:ext cx="13187814" cy="10050758"/>
          </a:xfrm>
          <a:prstGeom prst="rect">
            <a:avLst/>
          </a:prstGeom>
          <a:solidFill>
            <a:srgbClr val="73B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 defTabSz="584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1096" name="Shape 1096"/>
          <p:cNvSpPr/>
          <p:nvPr/>
        </p:nvSpPr>
        <p:spPr>
          <a:xfrm>
            <a:off x="1256079" y="2017651"/>
            <a:ext cx="10492642" cy="5718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6000">
                <a:solidFill>
                  <a:srgbClr val="292F3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R. B. Firestone, “Observation of 23 Supernovae That Exploded &lt;300 pc from Earth During the Past 300 kyr,”</a:t>
            </a:r>
            <a:r>
              <a:rPr sz="6000" i="1">
                <a:solidFill>
                  <a:srgbClr val="292F3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Astrophysical Journal </a:t>
            </a:r>
            <a:r>
              <a:rPr sz="6000">
                <a:solidFill>
                  <a:srgbClr val="292F33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789 (July 1, 2014): id. 29.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101" name="Shape 1101"/>
          <p:cNvSpPr/>
          <p:nvPr/>
        </p:nvSpPr>
        <p:spPr>
          <a:xfrm>
            <a:off x="8801299" y="8956277"/>
            <a:ext cx="3911601" cy="65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marL="368300" indent="-368300" defTabSz="622300"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</a:rPr>
              <a:t>NASA/Hubble Space Telescope/High-Z Supernova Search Team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pic>
        <p:nvPicPr>
          <p:cNvPr id="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1719" y="2462313"/>
            <a:ext cx="8710408" cy="50782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/>
          <p:cNvGrpSpPr/>
          <p:nvPr/>
        </p:nvGrpSpPr>
        <p:grpSpPr>
          <a:xfrm>
            <a:off x="1080477" y="2766442"/>
            <a:ext cx="10937348" cy="6664941"/>
            <a:chOff x="1080477" y="2766442"/>
            <a:chExt cx="10937348" cy="6664941"/>
          </a:xfrm>
        </p:grpSpPr>
        <p:sp>
          <p:nvSpPr>
            <p:cNvPr id="6" name="Shape 1151"/>
            <p:cNvSpPr/>
            <p:nvPr/>
          </p:nvSpPr>
          <p:spPr>
            <a:xfrm>
              <a:off x="1845421" y="7926251"/>
              <a:ext cx="10172404" cy="15051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lvl="0" algn="ctr" defTabSz="584200">
                <a:lnSpc>
                  <a:spcPct val="80000"/>
                </a:lnSpc>
                <a:defRPr sz="1800"/>
              </a:pPr>
              <a:r>
                <a:rPr sz="4000" dirty="0"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sz="4000" dirty="0">
                  <a:solidFill>
                    <a:srgbClr val="FFF995"/>
                  </a:solidFill>
                  <a:latin typeface="Arial"/>
                  <a:ea typeface="Arial"/>
                  <a:cs typeface="Arial"/>
                  <a:sym typeface="Arial"/>
                </a:rPr>
                <a:t>0    1     2     3     4     5     6     7     </a:t>
              </a:r>
              <a:r>
                <a:rPr sz="4000" dirty="0" smtClean="0">
                  <a:solidFill>
                    <a:srgbClr val="FFF995"/>
                  </a:solidFill>
                  <a:latin typeface="Arial"/>
                  <a:ea typeface="Arial"/>
                  <a:cs typeface="Arial"/>
                  <a:sym typeface="Arial"/>
                </a:rPr>
                <a:t>8             </a:t>
              </a:r>
              <a:r>
                <a:rPr sz="4800" dirty="0">
                  <a:solidFill>
                    <a:srgbClr val="FFF995"/>
                  </a:solidFill>
                  <a:latin typeface="Arial"/>
                  <a:ea typeface="Arial"/>
                  <a:cs typeface="Arial"/>
                  <a:sym typeface="Arial"/>
                </a:rPr>
                <a:t>months</a:t>
              </a:r>
              <a:endParaRPr sz="400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" name="Shape 1153"/>
            <p:cNvSpPr/>
            <p:nvPr/>
          </p:nvSpPr>
          <p:spPr>
            <a:xfrm rot="16213407">
              <a:off x="-411741" y="4794584"/>
              <a:ext cx="3916629" cy="9321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algn="ctr" defTabSz="584200">
                <a:defRPr sz="4800">
                  <a:solidFill>
                    <a:srgbClr val="FFF99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800">
                  <a:solidFill>
                    <a:srgbClr val="FFF995"/>
                  </a:solidFill>
                </a:rPr>
                <a:t>luminosity</a:t>
              </a:r>
            </a:p>
          </p:txBody>
        </p:sp>
        <p:sp>
          <p:nvSpPr>
            <p:cNvPr id="8" name="Shape 1154"/>
            <p:cNvSpPr/>
            <p:nvPr/>
          </p:nvSpPr>
          <p:spPr>
            <a:xfrm flipV="1">
              <a:off x="2184328" y="7714610"/>
              <a:ext cx="9110017" cy="37609"/>
            </a:xfrm>
            <a:prstGeom prst="line">
              <a:avLst/>
            </a:prstGeom>
            <a:ln w="38100">
              <a:solidFill>
                <a:srgbClr val="FFFFFF"/>
              </a:solidFill>
              <a:miter lim="400000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9" name="Shape 1155"/>
            <p:cNvSpPr/>
            <p:nvPr/>
          </p:nvSpPr>
          <p:spPr>
            <a:xfrm>
              <a:off x="2159036" y="2766442"/>
              <a:ext cx="20234" cy="4985778"/>
            </a:xfrm>
            <a:prstGeom prst="line">
              <a:avLst/>
            </a:prstGeom>
            <a:ln w="38100">
              <a:solidFill>
                <a:srgbClr val="FFFFFF"/>
              </a:solidFill>
              <a:miter lim="400000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54000"/>
            <a:ext cx="13004800" cy="2438400"/>
          </a:xfrm>
        </p:spPr>
        <p:txBody>
          <a:bodyPr/>
          <a:lstStyle/>
          <a:p>
            <a:r>
              <a:rPr lang="en-US" sz="8800" b="1" dirty="0">
                <a:solidFill>
                  <a:srgbClr val="FFFC41"/>
                </a:solidFill>
                <a:effectLst>
                  <a:outerShdw blurRad="38100" dist="76200" dir="2700000" rotWithShape="0">
                    <a:srgbClr val="000000"/>
                  </a:outerShdw>
                </a:effectLst>
              </a:rPr>
              <a:t>Supernova Light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522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159" name="Shape 1159"/>
          <p:cNvSpPr/>
          <p:nvPr/>
        </p:nvSpPr>
        <p:spPr>
          <a:xfrm>
            <a:off x="1056952" y="896390"/>
            <a:ext cx="11137901" cy="223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7000" b="1">
                <a:solidFill>
                  <a:srgbClr val="FFFC41"/>
                </a:solidFill>
                <a:effectLst>
                  <a:outerShdw dist="101600" dir="27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7000" b="1">
                <a:solidFill>
                  <a:srgbClr val="FFFC41"/>
                </a:solidFill>
                <a:effectLst>
                  <a:outerShdw dist="101600" dir="2700000" rotWithShape="0">
                    <a:srgbClr val="000000"/>
                  </a:outerShdw>
                </a:effectLst>
              </a:rPr>
              <a:t>Recent Supernovae</a:t>
            </a:r>
            <a:endParaRPr sz="7000" b="1">
              <a:solidFill>
                <a:srgbClr val="ABDBD8"/>
              </a:solidFill>
              <a:effectLst>
                <a:outerShdw dist="101600" dir="2700000" rotWithShape="0">
                  <a:srgbClr val="000000"/>
                </a:outerShdw>
              </a:effectLst>
            </a:endParaRPr>
          </a:p>
        </p:txBody>
      </p:sp>
      <p:sp>
        <p:nvSpPr>
          <p:cNvPr id="1160" name="Shape 1160"/>
          <p:cNvSpPr/>
          <p:nvPr/>
        </p:nvSpPr>
        <p:spPr>
          <a:xfrm>
            <a:off x="1088654" y="2813022"/>
            <a:ext cx="11575565" cy="6261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 defTabSz="546100">
              <a:lnSpc>
                <a:spcPct val="90000"/>
              </a:lnSpc>
              <a:spcBef>
                <a:spcPts val="4500"/>
              </a:spcBef>
              <a:defRPr sz="1800"/>
            </a:pPr>
            <a:r>
              <a:rPr sz="5000">
                <a:solidFill>
                  <a:srgbClr val="FFF995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  </a:t>
            </a:r>
            <a:r>
              <a:rPr sz="500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44,000                     360</a:t>
            </a:r>
          </a:p>
          <a:p>
            <a:pPr lvl="0" defTabSz="546100">
              <a:lnSpc>
                <a:spcPct val="90000"/>
              </a:lnSpc>
              <a:spcBef>
                <a:spcPts val="4500"/>
              </a:spcBef>
              <a:defRPr sz="1800"/>
            </a:pPr>
            <a:r>
              <a:rPr sz="500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  37,000                     590</a:t>
            </a:r>
            <a:endParaRPr sz="5000">
              <a:solidFill>
                <a:srgbClr val="FFF995"/>
              </a:solidFill>
              <a:effectLst>
                <a:outerShdw blurRad="25400" dist="76200" dir="2700000" rotWithShape="0">
                  <a:srgbClr val="000000">
                    <a:alpha val="99551"/>
                  </a:srgbClr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 defTabSz="546100">
              <a:lnSpc>
                <a:spcPct val="90000"/>
              </a:lnSpc>
              <a:spcBef>
                <a:spcPts val="4500"/>
              </a:spcBef>
              <a:defRPr sz="1800"/>
            </a:pPr>
            <a:r>
              <a:rPr sz="5000">
                <a:solidFill>
                  <a:srgbClr val="FFF995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  </a:t>
            </a:r>
            <a:r>
              <a:rPr sz="500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32,000                     520</a:t>
            </a:r>
          </a:p>
          <a:p>
            <a:pPr lvl="0" defTabSz="546100">
              <a:lnSpc>
                <a:spcPct val="90000"/>
              </a:lnSpc>
              <a:spcBef>
                <a:spcPts val="4500"/>
              </a:spcBef>
              <a:defRPr sz="1800"/>
            </a:pPr>
            <a:r>
              <a:rPr sz="500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 22,000                     820</a:t>
            </a:r>
          </a:p>
        </p:txBody>
      </p:sp>
      <p:sp>
        <p:nvSpPr>
          <p:cNvPr id="1161" name="Shape 1161"/>
          <p:cNvSpPr/>
          <p:nvPr/>
        </p:nvSpPr>
        <p:spPr>
          <a:xfrm>
            <a:off x="6515100" y="2410883"/>
            <a:ext cx="57531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61993" marR="60379" indent="-501613" defTabSz="1333500">
              <a:spcBef>
                <a:spcPts val="3300"/>
              </a:spcBef>
              <a:buClr>
                <a:srgbClr val="FFFFFF"/>
              </a:buClr>
              <a:buFont typeface="Arial"/>
              <a:def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</a:rPr>
              <a:t>distance (lyrs)</a:t>
            </a:r>
          </a:p>
        </p:txBody>
      </p:sp>
      <p:sp>
        <p:nvSpPr>
          <p:cNvPr id="1162" name="Shape 1162"/>
          <p:cNvSpPr/>
          <p:nvPr/>
        </p:nvSpPr>
        <p:spPr>
          <a:xfrm>
            <a:off x="1604153" y="2410883"/>
            <a:ext cx="57531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61993" marR="60379" indent="-501613" defTabSz="1333500">
              <a:spcBef>
                <a:spcPts val="3300"/>
              </a:spcBef>
              <a:buClr>
                <a:srgbClr val="FFFFFF"/>
              </a:buClr>
              <a:buFont typeface="Arial"/>
              <a:def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</a:rPr>
              <a:t>date (years)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1000"/>
                                        <p:tgtEl>
                                          <p:spTgt spid="1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16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0" dur="1000"/>
                                        <p:tgtEl>
                                          <p:spTgt spid="1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5" dur="1000"/>
                                        <p:tgtEl>
                                          <p:spTgt spid="1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20" dur="1000"/>
                                        <p:tgtEl>
                                          <p:spTgt spid="1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25" dur="1000"/>
                                        <p:tgtEl>
                                          <p:spTgt spid="1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167" name="Shape 1167"/>
          <p:cNvSpPr/>
          <p:nvPr/>
        </p:nvSpPr>
        <p:spPr>
          <a:xfrm>
            <a:off x="1056952" y="896390"/>
            <a:ext cx="11137901" cy="2234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7000" b="1">
                <a:solidFill>
                  <a:srgbClr val="FFFC41"/>
                </a:solidFill>
                <a:effectLst>
                  <a:outerShdw dist="101600" dir="2700000" rotWithShape="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7000" b="1">
                <a:solidFill>
                  <a:srgbClr val="FFFC41"/>
                </a:solidFill>
                <a:effectLst>
                  <a:outerShdw dist="101600" dir="2700000" rotWithShape="0">
                    <a:srgbClr val="000000"/>
                  </a:outerShdw>
                </a:effectLst>
              </a:rPr>
              <a:t>Historical Supernovae</a:t>
            </a:r>
            <a:endParaRPr sz="7000" b="1">
              <a:solidFill>
                <a:srgbClr val="ABDBD8"/>
              </a:solidFill>
              <a:effectLst>
                <a:outerShdw dist="101600" dir="2700000" rotWithShape="0">
                  <a:srgbClr val="000000"/>
                </a:outerShdw>
              </a:effectLst>
            </a:endParaRPr>
          </a:p>
        </p:txBody>
      </p:sp>
      <p:sp>
        <p:nvSpPr>
          <p:cNvPr id="1168" name="Shape 1168"/>
          <p:cNvSpPr/>
          <p:nvPr/>
        </p:nvSpPr>
        <p:spPr>
          <a:xfrm>
            <a:off x="1054728" y="3379530"/>
            <a:ext cx="11575565" cy="5694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 defTabSz="546100">
              <a:lnSpc>
                <a:spcPct val="90000"/>
              </a:lnSpc>
              <a:spcBef>
                <a:spcPts val="2200"/>
              </a:spcBef>
              <a:defRPr sz="1800"/>
            </a:pPr>
            <a:r>
              <a:rPr sz="5000" dirty="0">
                <a:solidFill>
                  <a:srgbClr val="FFF995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  </a:t>
            </a:r>
            <a:r>
              <a:rPr sz="5000" dirty="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1006 AD                 1,560</a:t>
            </a:r>
          </a:p>
          <a:p>
            <a:pPr lvl="0" defTabSz="546100">
              <a:lnSpc>
                <a:spcPct val="90000"/>
              </a:lnSpc>
              <a:spcBef>
                <a:spcPts val="2200"/>
              </a:spcBef>
              <a:defRPr sz="1800"/>
            </a:pPr>
            <a:r>
              <a:rPr sz="5000" dirty="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  1054 AD                 2,000</a:t>
            </a:r>
            <a:endParaRPr sz="5000" dirty="0">
              <a:solidFill>
                <a:srgbClr val="FFF995"/>
              </a:solidFill>
              <a:effectLst>
                <a:outerShdw blurRad="25400" dist="76200" dir="2700000" rotWithShape="0">
                  <a:srgbClr val="000000">
                    <a:alpha val="99551"/>
                  </a:srgbClr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lvl="0" defTabSz="546100">
              <a:lnSpc>
                <a:spcPct val="90000"/>
              </a:lnSpc>
              <a:spcBef>
                <a:spcPts val="2200"/>
              </a:spcBef>
              <a:defRPr sz="1800"/>
            </a:pPr>
            <a:r>
              <a:rPr sz="5000" dirty="0">
                <a:solidFill>
                  <a:srgbClr val="FFF995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  </a:t>
            </a:r>
            <a:r>
              <a:rPr sz="5000" dirty="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1181 AD</a:t>
            </a:r>
            <a:r>
              <a:rPr sz="5000" dirty="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             3,200</a:t>
            </a:r>
          </a:p>
          <a:p>
            <a:pPr lvl="0" defTabSz="546100">
              <a:lnSpc>
                <a:spcPct val="90000"/>
              </a:lnSpc>
              <a:spcBef>
                <a:spcPts val="2200"/>
              </a:spcBef>
              <a:defRPr sz="1800"/>
            </a:pPr>
            <a:r>
              <a:rPr sz="5000" dirty="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 1572 AD                 2,300</a:t>
            </a:r>
          </a:p>
          <a:p>
            <a:pPr lvl="0" defTabSz="546100">
              <a:lnSpc>
                <a:spcPct val="90000"/>
              </a:lnSpc>
              <a:spcBef>
                <a:spcPts val="2200"/>
              </a:spcBef>
              <a:defRPr sz="1800"/>
            </a:pPr>
            <a:r>
              <a:rPr sz="5000" dirty="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 1604 AD						 2,900</a:t>
            </a:r>
          </a:p>
          <a:p>
            <a:pPr lvl="0" defTabSz="546100">
              <a:lnSpc>
                <a:spcPct val="90000"/>
              </a:lnSpc>
              <a:spcBef>
                <a:spcPts val="2200"/>
              </a:spcBef>
              <a:defRPr sz="1800"/>
            </a:pPr>
            <a:r>
              <a:rPr sz="5000" dirty="0">
                <a:solidFill>
                  <a:srgbClr val="FFFFFF"/>
                </a:solidFill>
                <a:effectLst>
                  <a:outerShdw blurRad="25400" dist="76200" dir="2700000" rotWithShape="0">
                    <a:srgbClr val="000000">
                      <a:alpha val="99551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  1671 AD                 3,400</a:t>
            </a:r>
          </a:p>
        </p:txBody>
      </p:sp>
      <p:sp>
        <p:nvSpPr>
          <p:cNvPr id="1169" name="Shape 1169"/>
          <p:cNvSpPr/>
          <p:nvPr/>
        </p:nvSpPr>
        <p:spPr>
          <a:xfrm>
            <a:off x="6515100" y="2410883"/>
            <a:ext cx="57531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61993" marR="60379" indent="-501613" defTabSz="1333500">
              <a:spcBef>
                <a:spcPts val="3300"/>
              </a:spcBef>
              <a:buClr>
                <a:srgbClr val="FFFFFF"/>
              </a:buClr>
              <a:buFont typeface="Arial"/>
              <a:def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</a:rPr>
              <a:t>distance (lyrs)</a:t>
            </a:r>
          </a:p>
        </p:txBody>
      </p:sp>
      <p:sp>
        <p:nvSpPr>
          <p:cNvPr id="1170" name="Shape 1170"/>
          <p:cNvSpPr/>
          <p:nvPr/>
        </p:nvSpPr>
        <p:spPr>
          <a:xfrm>
            <a:off x="1604153" y="2410883"/>
            <a:ext cx="57531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61993" marR="60379" indent="-501613" defTabSz="1333500">
              <a:spcBef>
                <a:spcPts val="3300"/>
              </a:spcBef>
              <a:buClr>
                <a:srgbClr val="FFFFFF"/>
              </a:buClr>
              <a:buFont typeface="Arial"/>
              <a:def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5000">
                <a:solidFill>
                  <a:srgbClr val="FFF995"/>
                </a:solidFill>
                <a:effectLst>
                  <a:outerShdw dist="47296" dir="2700000" rotWithShape="0">
                    <a:srgbClr val="000000">
                      <a:alpha val="96551"/>
                    </a:srgbClr>
                  </a:outerShdw>
                </a:effectLst>
                <a:uFill>
                  <a:solidFill>
                    <a:srgbClr val="FFF995"/>
                  </a:solidFill>
                </a:uFill>
              </a:rPr>
              <a:t>date (years)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" dur="1000"/>
                                        <p:tgtEl>
                                          <p:spTgt spid="1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16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0" dur="1000"/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5" dur="1000"/>
                                        <p:tgtEl>
                                          <p:spTgt spid="1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20" dur="1000"/>
                                        <p:tgtEl>
                                          <p:spTgt spid="1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25" dur="1000"/>
                                        <p:tgtEl>
                                          <p:spTgt spid="1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30" dur="1000"/>
                                        <p:tgtEl>
                                          <p:spTgt spid="1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35" dur="1000"/>
                                        <p:tgtEl>
                                          <p:spTgt spid="1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328</Words>
  <Application>Microsoft Office PowerPoint</Application>
  <PresentationFormat>Custom</PresentationFormat>
  <Paragraphs>39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Gill Sans</vt:lpstr>
      <vt:lpstr>Helvetica</vt:lpstr>
      <vt:lpstr>Helvetica Neue</vt:lpstr>
      <vt:lpstr>Helvetica Neue Light</vt:lpstr>
      <vt:lpstr>Helvetica Neue Medium</vt:lpstr>
      <vt:lpstr>Lucida Grande</vt:lpstr>
      <vt:lpstr>Times Roman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Supernova Light Curve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Deemr</dc:creator>
  <cp:lastModifiedBy>Richard Deem</cp:lastModifiedBy>
  <cp:revision>7</cp:revision>
  <dcterms:modified xsi:type="dcterms:W3CDTF">2014-10-26T22:06:21Z</dcterms:modified>
</cp:coreProperties>
</file>