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5.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6"/>
  </p:notesMasterIdLst>
  <p:sldIdLst>
    <p:sldId id="256" r:id="rId2"/>
    <p:sldId id="258" r:id="rId3"/>
    <p:sldId id="259" r:id="rId4"/>
    <p:sldId id="272" r:id="rId5"/>
    <p:sldId id="260" r:id="rId6"/>
    <p:sldId id="261" r:id="rId7"/>
    <p:sldId id="262" r:id="rId8"/>
    <p:sldId id="270" r:id="rId9"/>
    <p:sldId id="271" r:id="rId10"/>
    <p:sldId id="274" r:id="rId11"/>
    <p:sldId id="273" r:id="rId12"/>
    <p:sldId id="286" r:id="rId13"/>
    <p:sldId id="275" r:id="rId14"/>
    <p:sldId id="284" r:id="rId15"/>
    <p:sldId id="276" r:id="rId16"/>
    <p:sldId id="280" r:id="rId17"/>
    <p:sldId id="282" r:id="rId18"/>
    <p:sldId id="277" r:id="rId19"/>
    <p:sldId id="278" r:id="rId20"/>
    <p:sldId id="279" r:id="rId21"/>
    <p:sldId id="281" r:id="rId22"/>
    <p:sldId id="287" r:id="rId23"/>
    <p:sldId id="299" r:id="rId24"/>
    <p:sldId id="291" r:id="rId25"/>
    <p:sldId id="288" r:id="rId26"/>
    <p:sldId id="294" r:id="rId27"/>
    <p:sldId id="310" r:id="rId28"/>
    <p:sldId id="293" r:id="rId29"/>
    <p:sldId id="292" r:id="rId30"/>
    <p:sldId id="295" r:id="rId31"/>
    <p:sldId id="289" r:id="rId32"/>
    <p:sldId id="269" r:id="rId33"/>
    <p:sldId id="264" r:id="rId34"/>
    <p:sldId id="296" r:id="rId35"/>
    <p:sldId id="285" r:id="rId36"/>
    <p:sldId id="266" r:id="rId37"/>
    <p:sldId id="265" r:id="rId38"/>
    <p:sldId id="268" r:id="rId39"/>
    <p:sldId id="307" r:id="rId40"/>
    <p:sldId id="308" r:id="rId41"/>
    <p:sldId id="312" r:id="rId42"/>
    <p:sldId id="309" r:id="rId43"/>
    <p:sldId id="313" r:id="rId44"/>
    <p:sldId id="306" r:id="rId45"/>
    <p:sldId id="263" r:id="rId46"/>
    <p:sldId id="301" r:id="rId47"/>
    <p:sldId id="302" r:id="rId48"/>
    <p:sldId id="283" r:id="rId49"/>
    <p:sldId id="300" r:id="rId50"/>
    <p:sldId id="305" r:id="rId51"/>
    <p:sldId id="316" r:id="rId52"/>
    <p:sldId id="317" r:id="rId53"/>
    <p:sldId id="311" r:id="rId54"/>
    <p:sldId id="303"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Deem" initials="RD" lastIdx="1" clrIdx="0">
    <p:extLst>
      <p:ext uri="{19B8F6BF-5375-455C-9EA6-DF929625EA0E}">
        <p15:presenceInfo xmlns:p15="http://schemas.microsoft.com/office/powerpoint/2012/main" userId="311a3f2da381db1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FC9B3"/>
    <a:srgbClr val="76B2E4"/>
    <a:srgbClr val="9E5ECE"/>
    <a:srgbClr val="66FF33"/>
    <a:srgbClr val="CC66FF"/>
    <a:srgbClr val="009999"/>
    <a:srgbClr val="00FF00"/>
    <a:srgbClr val="FF00FF"/>
    <a:srgbClr val="3399FF"/>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925" autoAdjust="0"/>
  </p:normalViewPr>
  <p:slideViewPr>
    <p:cSldViewPr snapToGrid="0">
      <p:cViewPr varScale="1">
        <p:scale>
          <a:sx n="95" d="100"/>
          <a:sy n="95" d="100"/>
        </p:scale>
        <p:origin x="1272" y="96"/>
      </p:cViewPr>
      <p:guideLst/>
    </p:cSldViewPr>
  </p:slideViewPr>
  <p:notesTextViewPr>
    <p:cViewPr>
      <p:scale>
        <a:sx n="1" d="1"/>
        <a:sy n="1" d="1"/>
      </p:scale>
      <p:origin x="0" y="0"/>
    </p:cViewPr>
  </p:notesTextViewPr>
  <p:sorterViewPr>
    <p:cViewPr>
      <p:scale>
        <a:sx n="100" d="100"/>
        <a:sy n="100" d="100"/>
      </p:scale>
      <p:origin x="0" y="-8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38889888888888888888888888888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99910999999999999999999999999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10101011101010101010101010101010101010101010101010101010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611111112111111111111111111111111111111111111111111111111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71212121312121212121212121212121212121212121212121212121212.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06667131313131313131313131313131313131313131313131313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141414141414141414141414141414141414141414141414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1515151515151515151515151515151515151515151515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1616161616161616161616161616161616161616161616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1717171717171717171717171717171717171717171717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Pictures\Homosexuality\Byne%20INAH3-HIV.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181818181818181818181818181818181818181818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191919191919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D:\Pictures\Homosexuality\Hamer%20Science%201993.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D:\Pictures\Homosexuality\Rice%20et%20al%20Xq28.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D:\Pictures\Homosexuality\Ciani%20Fecundity%20Homosexuality%20PLOS%202012.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D:\Pictures\Homosexuality\Balancing%20Selecti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D:\Pictures\Homosexuality\Wells%20Childhood%20Experience.xlsx" TargetMode="External"/><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1111111111111111111111111111111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222222222222222222222222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82223333333333333333333333333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93334444444444444444444444444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445555555555555555555555555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666666666666666666666666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27778777777777777777777777777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INAH3</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Sheet1!$G$2:$K$2</c:f>
                <c:numCache>
                  <c:formatCode>General</c:formatCode>
                  <c:ptCount val="5"/>
                  <c:pt idx="0">
                    <c:v>8.9999999999999993E-3</c:v>
                  </c:pt>
                  <c:pt idx="1">
                    <c:v>8.9999999999999993E-3</c:v>
                  </c:pt>
                  <c:pt idx="2">
                    <c:v>6.0000000000000001E-3</c:v>
                  </c:pt>
                  <c:pt idx="3">
                    <c:v>1.2E-2</c:v>
                  </c:pt>
                  <c:pt idx="4">
                    <c:v>7.0000000000000001E-3</c:v>
                  </c:pt>
                </c:numCache>
              </c:numRef>
            </c:plus>
            <c:minus>
              <c:numRef>
                <c:f>Sheet1!$G$2:$K$2</c:f>
                <c:numCache>
                  <c:formatCode>General</c:formatCode>
                  <c:ptCount val="5"/>
                  <c:pt idx="0">
                    <c:v>8.9999999999999993E-3</c:v>
                  </c:pt>
                  <c:pt idx="1">
                    <c:v>8.9999999999999993E-3</c:v>
                  </c:pt>
                  <c:pt idx="2">
                    <c:v>6.0000000000000001E-3</c:v>
                  </c:pt>
                  <c:pt idx="3">
                    <c:v>1.2E-2</c:v>
                  </c:pt>
                  <c:pt idx="4">
                    <c:v>7.0000000000000001E-3</c:v>
                  </c:pt>
                </c:numCache>
              </c:numRef>
            </c:minus>
            <c:spPr>
              <a:noFill/>
              <a:ln w="28575" cap="flat" cmpd="sng" algn="ctr">
                <a:solidFill>
                  <a:schemeClr val="tx1"/>
                </a:solidFill>
                <a:round/>
              </a:ln>
              <a:effectLst/>
            </c:spPr>
          </c:errBars>
          <c:cat>
            <c:strRef>
              <c:f>Sheet1!$B$1:$F$1</c:f>
              <c:strCache>
                <c:ptCount val="5"/>
                <c:pt idx="0">
                  <c:v>HIV- M</c:v>
                </c:pt>
                <c:pt idx="1">
                  <c:v>HIV+ M</c:v>
                </c:pt>
                <c:pt idx="2">
                  <c:v>HIV+ M-HS</c:v>
                </c:pt>
                <c:pt idx="3">
                  <c:v>HIV- F</c:v>
                </c:pt>
                <c:pt idx="4">
                  <c:v>HIV+ F</c:v>
                </c:pt>
              </c:strCache>
            </c:strRef>
          </c:cat>
          <c:val>
            <c:numRef>
              <c:f>Sheet1!$B$2:$F$2</c:f>
              <c:numCache>
                <c:formatCode>General</c:formatCode>
                <c:ptCount val="5"/>
                <c:pt idx="0">
                  <c:v>0.123</c:v>
                </c:pt>
                <c:pt idx="1">
                  <c:v>0.108</c:v>
                </c:pt>
                <c:pt idx="2">
                  <c:v>9.6000000000000002E-2</c:v>
                </c:pt>
                <c:pt idx="3">
                  <c:v>7.6999999999999999E-2</c:v>
                </c:pt>
                <c:pt idx="4">
                  <c:v>6.7000000000000004E-2</c:v>
                </c:pt>
              </c:numCache>
            </c:numRef>
          </c:val>
        </c:ser>
        <c:dLbls>
          <c:showLegendKey val="0"/>
          <c:showVal val="0"/>
          <c:showCatName val="0"/>
          <c:showSerName val="0"/>
          <c:showPercent val="0"/>
          <c:showBubbleSize val="0"/>
        </c:dLbls>
        <c:gapWidth val="219"/>
        <c:overlap val="-27"/>
        <c:axId val="178433856"/>
        <c:axId val="178434416"/>
      </c:barChart>
      <c:catAx>
        <c:axId val="17843385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434416"/>
        <c:crosses val="autoZero"/>
        <c:auto val="1"/>
        <c:lblAlgn val="ctr"/>
        <c:lblOffset val="0"/>
        <c:noMultiLvlLbl val="0"/>
      </c:catAx>
      <c:valAx>
        <c:axId val="178434416"/>
        <c:scaling>
          <c:orientation val="minMax"/>
          <c:max val="0.16000000000000003"/>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dirty="0"/>
                  <a:t>Volume (mm</a:t>
                </a:r>
                <a:r>
                  <a:rPr lang="en-US" baseline="30000" dirty="0"/>
                  <a:t>3</a:t>
                </a:r>
                <a:r>
                  <a:rPr lang="en-US" dirty="0"/>
                  <a:t>)</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433856"/>
        <c:crosses val="autoZero"/>
        <c:crossBetween val="between"/>
      </c:valAx>
      <c:spPr>
        <a:noFill/>
        <a:ln w="28575">
          <a:solidFill>
            <a:schemeClr val="tx1"/>
          </a:solidFill>
        </a:ln>
        <a:effectLst/>
      </c:spPr>
    </c:plotArea>
    <c:plotVisOnly val="1"/>
    <c:dispBlanksAs val="gap"/>
    <c:showDLblsOverMax val="0"/>
  </c:chart>
  <c:spPr>
    <a:noFill/>
    <a:ln>
      <a:noFill/>
    </a:ln>
    <a:effectLst/>
  </c:spPr>
  <c:txPr>
    <a:bodyPr/>
    <a:lstStyle/>
    <a:p>
      <a:pPr>
        <a:defRPr sz="2400" b="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3094718545662"/>
          <c:y val="3.417724120656699E-2"/>
          <c:w val="0.70093760111061787"/>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2E-3</c:v>
                  </c:pt>
                  <c:pt idx="1">
                    <c:v>2.8E-3</c:v>
                  </c:pt>
                </c:numCache>
              </c:numRef>
            </c:plus>
            <c:minus>
              <c:numRef>
                <c:f>Sheet1!$D$2:$E$2</c:f>
                <c:numCache>
                  <c:formatCode>General</c:formatCode>
                  <c:ptCount val="2"/>
                  <c:pt idx="0">
                    <c:v>2E-3</c:v>
                  </c:pt>
                  <c:pt idx="1">
                    <c:v>2.8E-3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0.441</c:v>
                </c:pt>
                <c:pt idx="1">
                  <c:v>0.437</c:v>
                </c:pt>
              </c:numCache>
            </c:numRef>
          </c:val>
        </c:ser>
        <c:ser>
          <c:idx val="1"/>
          <c:order val="1"/>
          <c:tx>
            <c:strRef>
              <c:f>Sheet1!$A$3</c:f>
              <c:strCache>
                <c:ptCount val="1"/>
                <c:pt idx="0">
                  <c:v>PP-M</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2.3999999999999998E-3</c:v>
                  </c:pt>
                  <c:pt idx="1">
                    <c:v>1.8E-3</c:v>
                  </c:pt>
                </c:numCache>
              </c:numRef>
            </c:plus>
            <c:minus>
              <c:numRef>
                <c:f>Sheet1!$D$3:$E$3</c:f>
                <c:numCache>
                  <c:formatCode>General</c:formatCode>
                  <c:ptCount val="2"/>
                  <c:pt idx="0">
                    <c:v>2.3999999999999998E-3</c:v>
                  </c:pt>
                  <c:pt idx="1">
                    <c:v>1.8E-3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0.437</c:v>
                </c:pt>
                <c:pt idx="1">
                  <c:v>0.42599999999999999</c:v>
                </c:pt>
              </c:numCache>
            </c:numRef>
          </c:val>
        </c:ser>
        <c:dLbls>
          <c:showLegendKey val="0"/>
          <c:showVal val="0"/>
          <c:showCatName val="0"/>
          <c:showSerName val="0"/>
          <c:showPercent val="0"/>
          <c:showBubbleSize val="0"/>
        </c:dLbls>
        <c:gapWidth val="219"/>
        <c:overlap val="-27"/>
        <c:axId val="218178864"/>
        <c:axId val="331897600"/>
      </c:barChart>
      <c:catAx>
        <c:axId val="218178864"/>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897600"/>
        <c:crosses val="autoZero"/>
        <c:auto val="1"/>
        <c:lblAlgn val="ctr"/>
        <c:lblOffset val="0"/>
        <c:noMultiLvlLbl val="0"/>
      </c:catAx>
      <c:valAx>
        <c:axId val="33189760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a:t>Hand </a:t>
                </a:r>
                <a:r>
                  <a:rPr lang="en-US" dirty="0" err="1" smtClean="0"/>
                  <a:t>Width:Length</a:t>
                </a:r>
                <a:r>
                  <a:rPr lang="en-US" dirty="0" smtClean="0"/>
                  <a:t> Ratio</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8178864"/>
        <c:crosses val="autoZero"/>
        <c:crossBetween val="between"/>
      </c:valAx>
      <c:spPr>
        <a:noFill/>
        <a:ln w="28575">
          <a:solidFill>
            <a:schemeClr val="tx1">
              <a:lumMod val="65000"/>
              <a:lumOff val="35000"/>
            </a:schemeClr>
          </a:solidFill>
        </a:ln>
        <a:effectLst/>
      </c:spPr>
    </c:plotArea>
    <c:legend>
      <c:legendPos val="b"/>
      <c:layout>
        <c:manualLayout>
          <c:xMode val="edge"/>
          <c:yMode val="edge"/>
          <c:x val="0.49174561132890393"/>
          <c:y val="6.0935300404142155E-2"/>
          <c:w val="0.47540519492245992"/>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22739901918497"/>
          <c:y val="3.417724120656699E-2"/>
          <c:w val="0.74096544725199287"/>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0.3</c:v>
                  </c:pt>
                  <c:pt idx="1">
                    <c:v>0.4</c:v>
                  </c:pt>
                </c:numCache>
              </c:numRef>
            </c:plus>
            <c:minus>
              <c:numRef>
                <c:f>Sheet1!$D$2:$E$2</c:f>
                <c:numCache>
                  <c:formatCode>General</c:formatCode>
                  <c:ptCount val="2"/>
                  <c:pt idx="0">
                    <c:v>0.3</c:v>
                  </c:pt>
                  <c:pt idx="1">
                    <c:v>0.4</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90</c:v>
                </c:pt>
                <c:pt idx="1">
                  <c:v>84.6</c:v>
                </c:pt>
              </c:numCache>
            </c:numRef>
          </c:val>
        </c:ser>
        <c:ser>
          <c:idx val="1"/>
          <c:order val="1"/>
          <c:tx>
            <c:strRef>
              <c:f>Sheet1!$A$3</c:f>
              <c:strCache>
                <c:ptCount val="1"/>
                <c:pt idx="0">
                  <c:v>PP-M</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0.2</c:v>
                  </c:pt>
                  <c:pt idx="1">
                    <c:v>0.2</c:v>
                  </c:pt>
                </c:numCache>
              </c:numRef>
            </c:plus>
            <c:minus>
              <c:numRef>
                <c:f>Sheet1!$D$3:$E$3</c:f>
                <c:numCache>
                  <c:formatCode>General</c:formatCode>
                  <c:ptCount val="2"/>
                  <c:pt idx="0">
                    <c:v>0.2</c:v>
                  </c:pt>
                  <c:pt idx="1">
                    <c:v>0.2</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90.5</c:v>
                </c:pt>
                <c:pt idx="1">
                  <c:v>84.1</c:v>
                </c:pt>
              </c:numCache>
            </c:numRef>
          </c:val>
        </c:ser>
        <c:dLbls>
          <c:showLegendKey val="0"/>
          <c:showVal val="0"/>
          <c:showCatName val="0"/>
          <c:showSerName val="0"/>
          <c:showPercent val="0"/>
          <c:showBubbleSize val="0"/>
        </c:dLbls>
        <c:gapWidth val="219"/>
        <c:overlap val="-27"/>
        <c:axId val="331900400"/>
        <c:axId val="331900960"/>
      </c:barChart>
      <c:catAx>
        <c:axId val="331900400"/>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00960"/>
        <c:crosses val="autoZero"/>
        <c:auto val="1"/>
        <c:lblAlgn val="ctr"/>
        <c:lblOffset val="0"/>
        <c:noMultiLvlLbl val="0"/>
      </c:catAx>
      <c:valAx>
        <c:axId val="33190096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Trunk Length (cm</a:t>
                </a:r>
                <a:r>
                  <a:rPr lang="en-US" dirty="0"/>
                  <a:t>)</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00400"/>
        <c:crosses val="autoZero"/>
        <c:crossBetween val="between"/>
      </c:valAx>
      <c:spPr>
        <a:noFill/>
        <a:ln w="28575">
          <a:solidFill>
            <a:schemeClr val="tx1">
              <a:lumMod val="65000"/>
              <a:lumOff val="35000"/>
            </a:schemeClr>
          </a:solidFill>
        </a:ln>
        <a:effectLst/>
      </c:spPr>
    </c:plotArea>
    <c:legend>
      <c:legendPos val="b"/>
      <c:layout>
        <c:manualLayout>
          <c:xMode val="edge"/>
          <c:yMode val="edge"/>
          <c:x val="0.48358961552171542"/>
          <c:y val="6.7175550014126562E-2"/>
          <c:w val="0.46937076967042546"/>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3094718545662"/>
          <c:y val="3.417724120656699E-2"/>
          <c:w val="0.70093760111061787"/>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c:spPr>
          <c:invertIfNegative val="0"/>
          <c:errBars>
            <c:errBarType val="both"/>
            <c:errValType val="cust"/>
            <c:noEndCap val="0"/>
            <c:plus>
              <c:numRef>
                <c:f>Sheet1!$D$2:$E$2</c:f>
                <c:numCache>
                  <c:formatCode>General</c:formatCode>
                  <c:ptCount val="2"/>
                  <c:pt idx="0">
                    <c:v>0.3</c:v>
                  </c:pt>
                  <c:pt idx="1">
                    <c:v>0.4</c:v>
                  </c:pt>
                </c:numCache>
              </c:numRef>
            </c:plus>
            <c:minus>
              <c:numRef>
                <c:f>Sheet1!$D$2:$E$2</c:f>
                <c:numCache>
                  <c:formatCode>General</c:formatCode>
                  <c:ptCount val="2"/>
                  <c:pt idx="0">
                    <c:v>0.3</c:v>
                  </c:pt>
                  <c:pt idx="1">
                    <c:v>0.4</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88.7</c:v>
                </c:pt>
                <c:pt idx="1">
                  <c:v>81.7</c:v>
                </c:pt>
              </c:numCache>
            </c:numRef>
          </c:val>
        </c:ser>
        <c:ser>
          <c:idx val="1"/>
          <c:order val="1"/>
          <c:tx>
            <c:strRef>
              <c:f>Sheet1!$A$3</c:f>
              <c:strCache>
                <c:ptCount val="1"/>
                <c:pt idx="0">
                  <c:v>PP-M</c:v>
                </c:pt>
              </c:strCache>
            </c:strRef>
          </c:tx>
          <c:spPr>
            <a:solidFill>
              <a:schemeClr val="accent2"/>
            </a:solidFill>
            <a:ln>
              <a:noFill/>
            </a:ln>
            <a:effectLst/>
          </c:spPr>
          <c:invertIfNegative val="0"/>
          <c:errBars>
            <c:errBarType val="both"/>
            <c:errValType val="cust"/>
            <c:noEndCap val="0"/>
            <c:plus>
              <c:numRef>
                <c:f>Sheet1!$D$3:$E$3</c:f>
                <c:numCache>
                  <c:formatCode>General</c:formatCode>
                  <c:ptCount val="2"/>
                  <c:pt idx="0">
                    <c:v>0.3</c:v>
                  </c:pt>
                  <c:pt idx="1">
                    <c:v>0.2</c:v>
                  </c:pt>
                </c:numCache>
              </c:numRef>
            </c:plus>
            <c:minus>
              <c:numRef>
                <c:f>Sheet1!$D$3:$E$3</c:f>
                <c:numCache>
                  <c:formatCode>General</c:formatCode>
                  <c:ptCount val="2"/>
                  <c:pt idx="0">
                    <c:v>0.3</c:v>
                  </c:pt>
                  <c:pt idx="1">
                    <c:v>0.2</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87.8</c:v>
                </c:pt>
                <c:pt idx="1">
                  <c:v>80.7</c:v>
                </c:pt>
              </c:numCache>
            </c:numRef>
          </c:val>
        </c:ser>
        <c:dLbls>
          <c:showLegendKey val="0"/>
          <c:showVal val="0"/>
          <c:showCatName val="0"/>
          <c:showSerName val="0"/>
          <c:showPercent val="0"/>
          <c:showBubbleSize val="0"/>
        </c:dLbls>
        <c:gapWidth val="219"/>
        <c:overlap val="-27"/>
        <c:axId val="331903760"/>
        <c:axId val="331904320"/>
      </c:barChart>
      <c:catAx>
        <c:axId val="331903760"/>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04320"/>
        <c:crosses val="autoZero"/>
        <c:auto val="1"/>
        <c:lblAlgn val="ctr"/>
        <c:lblOffset val="0"/>
        <c:noMultiLvlLbl val="0"/>
      </c:catAx>
      <c:valAx>
        <c:axId val="33190432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Leg Length (cm)</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03760"/>
        <c:crosses val="autoZero"/>
        <c:crossBetween val="between"/>
      </c:valAx>
      <c:spPr>
        <a:noFill/>
        <a:ln w="28575">
          <a:solidFill>
            <a:schemeClr val="tx1">
              <a:lumMod val="65000"/>
              <a:lumOff val="35000"/>
            </a:schemeClr>
          </a:solidFill>
        </a:ln>
        <a:effectLst/>
      </c:spPr>
    </c:plotArea>
    <c:legend>
      <c:legendPos val="b"/>
      <c:layout>
        <c:manualLayout>
          <c:xMode val="edge"/>
          <c:yMode val="edge"/>
          <c:x val="0.49174561132890393"/>
          <c:y val="6.0935300404142155E-2"/>
          <c:w val="0.47540519492245992"/>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2435487876265"/>
          <c:y val="3.417724120656699E-2"/>
          <c:w val="0.70826849139241521"/>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1E-3</c:v>
                  </c:pt>
                  <c:pt idx="1">
                    <c:v>1.6999999999999999E-3</c:v>
                  </c:pt>
                </c:numCache>
              </c:numRef>
            </c:plus>
            <c:minus>
              <c:numRef>
                <c:f>Sheet1!$D$2:$E$2</c:f>
                <c:numCache>
                  <c:formatCode>General</c:formatCode>
                  <c:ptCount val="2"/>
                  <c:pt idx="0">
                    <c:v>1E-3</c:v>
                  </c:pt>
                  <c:pt idx="1">
                    <c:v>1.6999999999999999E-3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0.22170000000000001</c:v>
                </c:pt>
                <c:pt idx="1">
                  <c:v>0.21279999999999999</c:v>
                </c:pt>
              </c:numCache>
            </c:numRef>
          </c:val>
        </c:ser>
        <c:ser>
          <c:idx val="1"/>
          <c:order val="1"/>
          <c:tx>
            <c:strRef>
              <c:f>Sheet1!$A$3</c:f>
              <c:strCache>
                <c:ptCount val="1"/>
                <c:pt idx="0">
                  <c:v>PP-M</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1E-3</c:v>
                  </c:pt>
                  <c:pt idx="1">
                    <c:v>8.0000000000000004E-4</c:v>
                  </c:pt>
                </c:numCache>
              </c:numRef>
            </c:plus>
            <c:minus>
              <c:numRef>
                <c:f>Sheet1!$D$3:$E$3</c:f>
                <c:numCache>
                  <c:formatCode>General</c:formatCode>
                  <c:ptCount val="2"/>
                  <c:pt idx="0">
                    <c:v>1E-3</c:v>
                  </c:pt>
                  <c:pt idx="1">
                    <c:v>8.0000000000000004E-4</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0.22159999999999999</c:v>
                </c:pt>
                <c:pt idx="1">
                  <c:v>0.2135</c:v>
                </c:pt>
              </c:numCache>
            </c:numRef>
          </c:val>
        </c:ser>
        <c:dLbls>
          <c:showLegendKey val="0"/>
          <c:showVal val="0"/>
          <c:showCatName val="0"/>
          <c:showSerName val="0"/>
          <c:showPercent val="0"/>
          <c:showBubbleSize val="0"/>
        </c:dLbls>
        <c:gapWidth val="219"/>
        <c:overlap val="-27"/>
        <c:axId val="331907120"/>
        <c:axId val="331907680"/>
      </c:barChart>
      <c:catAx>
        <c:axId val="331907120"/>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07680"/>
        <c:crosses val="autoZero"/>
        <c:auto val="1"/>
        <c:lblAlgn val="ctr"/>
        <c:lblOffset val="0"/>
        <c:noMultiLvlLbl val="0"/>
      </c:catAx>
      <c:valAx>
        <c:axId val="331907680"/>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dirty="0" smtClean="0"/>
                  <a:t>Shoulder width/stature ratio</a:t>
                </a:r>
                <a:endParaRPr lang="en-US" sz="1800"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07120"/>
        <c:crosses val="autoZero"/>
        <c:crossBetween val="between"/>
      </c:valAx>
      <c:spPr>
        <a:noFill/>
        <a:ln w="28575">
          <a:solidFill>
            <a:schemeClr val="tx1">
              <a:lumMod val="65000"/>
              <a:lumOff val="35000"/>
            </a:schemeClr>
          </a:solidFill>
        </a:ln>
        <a:effectLst/>
      </c:spPr>
    </c:plotArea>
    <c:legend>
      <c:legendPos val="b"/>
      <c:layout>
        <c:manualLayout>
          <c:xMode val="edge"/>
          <c:yMode val="edge"/>
          <c:x val="0.48358961552171542"/>
          <c:y val="6.7175550014126562E-2"/>
          <c:w val="0.46937076967042546"/>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3094718545662"/>
          <c:y val="3.417724120656699E-2"/>
          <c:w val="0.70093760111061787"/>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c:spPr>
          <c:invertIfNegative val="0"/>
          <c:errBars>
            <c:errBarType val="both"/>
            <c:errValType val="cust"/>
            <c:noEndCap val="0"/>
            <c:plus>
              <c:numRef>
                <c:f>Sheet1!$D$2:$E$2</c:f>
                <c:numCache>
                  <c:formatCode>General</c:formatCode>
                  <c:ptCount val="2"/>
                  <c:pt idx="0">
                    <c:v>1.6000000000000001E-3</c:v>
                  </c:pt>
                  <c:pt idx="1">
                    <c:v>3.0000000000000001E-3</c:v>
                  </c:pt>
                </c:numCache>
              </c:numRef>
            </c:plus>
            <c:minus>
              <c:numRef>
                <c:f>Sheet1!$D$2:$E$2</c:f>
                <c:numCache>
                  <c:formatCode>General</c:formatCode>
                  <c:ptCount val="2"/>
                  <c:pt idx="0">
                    <c:v>1.6000000000000001E-3</c:v>
                  </c:pt>
                  <c:pt idx="1">
                    <c:v>3.0000000000000001E-3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0.79910000000000003</c:v>
                </c:pt>
                <c:pt idx="1">
                  <c:v>0.7903</c:v>
                </c:pt>
              </c:numCache>
            </c:numRef>
          </c:val>
        </c:ser>
        <c:ser>
          <c:idx val="1"/>
          <c:order val="1"/>
          <c:tx>
            <c:strRef>
              <c:f>Sheet1!$A$3</c:f>
              <c:strCache>
                <c:ptCount val="1"/>
                <c:pt idx="0">
                  <c:v>PP-M</c:v>
                </c:pt>
              </c:strCache>
            </c:strRef>
          </c:tx>
          <c:spPr>
            <a:solidFill>
              <a:schemeClr val="accent2"/>
            </a:solidFill>
            <a:ln>
              <a:noFill/>
            </a:ln>
            <a:effectLst/>
          </c:spPr>
          <c:invertIfNegative val="0"/>
          <c:errBars>
            <c:errBarType val="both"/>
            <c:errValType val="cust"/>
            <c:noEndCap val="0"/>
            <c:plus>
              <c:numRef>
                <c:f>Sheet1!$D$3:$E$3</c:f>
                <c:numCache>
                  <c:formatCode>General</c:formatCode>
                  <c:ptCount val="2"/>
                  <c:pt idx="0">
                    <c:v>1.6000000000000001E-3</c:v>
                  </c:pt>
                  <c:pt idx="1">
                    <c:v>2E-3</c:v>
                  </c:pt>
                </c:numCache>
              </c:numRef>
            </c:plus>
            <c:minus>
              <c:numRef>
                <c:f>Sheet1!$D$3:$E$3</c:f>
                <c:numCache>
                  <c:formatCode>General</c:formatCode>
                  <c:ptCount val="2"/>
                  <c:pt idx="0">
                    <c:v>1.6000000000000001E-3</c:v>
                  </c:pt>
                  <c:pt idx="1">
                    <c:v>2E-3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0.79479999999999995</c:v>
                </c:pt>
                <c:pt idx="1">
                  <c:v>0.78649999999999998</c:v>
                </c:pt>
              </c:numCache>
            </c:numRef>
          </c:val>
        </c:ser>
        <c:dLbls>
          <c:showLegendKey val="0"/>
          <c:showVal val="0"/>
          <c:showCatName val="0"/>
          <c:showSerName val="0"/>
          <c:showPercent val="0"/>
          <c:showBubbleSize val="0"/>
        </c:dLbls>
        <c:gapWidth val="219"/>
        <c:overlap val="-27"/>
        <c:axId val="331910480"/>
        <c:axId val="331911040"/>
      </c:barChart>
      <c:catAx>
        <c:axId val="331910480"/>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11040"/>
        <c:crosses val="autoZero"/>
        <c:auto val="1"/>
        <c:lblAlgn val="ctr"/>
        <c:lblOffset val="0"/>
        <c:noMultiLvlLbl val="0"/>
      </c:catAx>
      <c:valAx>
        <c:axId val="331911040"/>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Arms/stature</a:t>
                </a:r>
                <a:r>
                  <a:rPr lang="en-US" baseline="0" dirty="0" smtClean="0"/>
                  <a:t> ratio</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10480"/>
        <c:crosses val="autoZero"/>
        <c:crossBetween val="between"/>
      </c:valAx>
      <c:spPr>
        <a:noFill/>
        <a:ln w="28575">
          <a:solidFill>
            <a:schemeClr val="tx1">
              <a:lumMod val="65000"/>
              <a:lumOff val="35000"/>
            </a:schemeClr>
          </a:solidFill>
        </a:ln>
        <a:effectLst/>
      </c:spPr>
    </c:plotArea>
    <c:legend>
      <c:legendPos val="b"/>
      <c:layout>
        <c:manualLayout>
          <c:xMode val="edge"/>
          <c:yMode val="edge"/>
          <c:x val="0.49174561132890393"/>
          <c:y val="6.0935300404142155E-2"/>
          <c:w val="0.47540519492245992"/>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1645581368388"/>
          <c:y val="3.417724120656699E-2"/>
          <c:w val="0.8432010766270408"/>
          <c:h val="0.86749359745610244"/>
        </c:manualLayout>
      </c:layout>
      <c:barChart>
        <c:barDir val="col"/>
        <c:grouping val="clustered"/>
        <c:varyColors val="0"/>
        <c:ser>
          <c:idx val="0"/>
          <c:order val="0"/>
          <c:tx>
            <c:strRef>
              <c:f>Sheet1!$A$2</c:f>
              <c:strCache>
                <c:ptCount val="1"/>
                <c:pt idx="0">
                  <c:v>No older brothers</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Sheet1!$E$2:$G$2</c:f>
                <c:numCache>
                  <c:formatCode>General</c:formatCode>
                  <c:ptCount val="3"/>
                  <c:pt idx="0">
                    <c:v>2.5249999999999999E-3</c:v>
                  </c:pt>
                  <c:pt idx="1">
                    <c:v>3.2499999999999999E-3</c:v>
                  </c:pt>
                  <c:pt idx="2">
                    <c:v>5.0000000000000001E-3</c:v>
                  </c:pt>
                </c:numCache>
              </c:numRef>
            </c:plus>
            <c:minus>
              <c:numRef>
                <c:f>Sheet1!$E$2:$G$2</c:f>
                <c:numCache>
                  <c:formatCode>General</c:formatCode>
                  <c:ptCount val="3"/>
                  <c:pt idx="0">
                    <c:v>2.5249999999999999E-3</c:v>
                  </c:pt>
                  <c:pt idx="1">
                    <c:v>3.2499999999999999E-3</c:v>
                  </c:pt>
                  <c:pt idx="2">
                    <c:v>5.0000000000000001E-3</c:v>
                  </c:pt>
                </c:numCache>
              </c:numRef>
            </c:minus>
            <c:spPr>
              <a:noFill/>
              <a:ln w="28575" cap="flat" cmpd="sng" algn="ctr">
                <a:solidFill>
                  <a:schemeClr val="tx1">
                    <a:lumMod val="65000"/>
                    <a:lumOff val="35000"/>
                  </a:schemeClr>
                </a:solidFill>
                <a:round/>
              </a:ln>
              <a:effectLst/>
            </c:spPr>
          </c:errBars>
          <c:cat>
            <c:strRef>
              <c:f>Sheet1!$B$1:$D$1</c:f>
              <c:strCache>
                <c:ptCount val="3"/>
                <c:pt idx="0">
                  <c:v>All Men</c:v>
                </c:pt>
                <c:pt idx="1">
                  <c:v>Homosexual Men</c:v>
                </c:pt>
                <c:pt idx="2">
                  <c:v>Heterosexual Men</c:v>
                </c:pt>
              </c:strCache>
            </c:strRef>
          </c:cat>
          <c:val>
            <c:numRef>
              <c:f>Sheet1!$B$2:$D$2</c:f>
              <c:numCache>
                <c:formatCode>General</c:formatCode>
                <c:ptCount val="3"/>
                <c:pt idx="0">
                  <c:v>0.95699999999999996</c:v>
                </c:pt>
                <c:pt idx="1">
                  <c:v>0.95799999999999996</c:v>
                </c:pt>
                <c:pt idx="2">
                  <c:v>0.95699999999999996</c:v>
                </c:pt>
              </c:numCache>
            </c:numRef>
          </c:val>
        </c:ser>
        <c:ser>
          <c:idx val="1"/>
          <c:order val="1"/>
          <c:tx>
            <c:strRef>
              <c:f>Sheet1!$A$3</c:f>
              <c:strCache>
                <c:ptCount val="1"/>
                <c:pt idx="0">
                  <c:v>1 older brother</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Sheet1!$E$3:$G$3</c:f>
                <c:numCache>
                  <c:formatCode>General</c:formatCode>
                  <c:ptCount val="3"/>
                  <c:pt idx="0">
                    <c:v>4.0000000000000001E-3</c:v>
                  </c:pt>
                  <c:pt idx="1">
                    <c:v>4.0000000000000001E-3</c:v>
                  </c:pt>
                  <c:pt idx="2">
                    <c:v>5.0000000000000001E-3</c:v>
                  </c:pt>
                </c:numCache>
              </c:numRef>
            </c:plus>
            <c:minus>
              <c:numRef>
                <c:f>Sheet1!$E$3:$G$3</c:f>
                <c:numCache>
                  <c:formatCode>General</c:formatCode>
                  <c:ptCount val="3"/>
                  <c:pt idx="0">
                    <c:v>4.0000000000000001E-3</c:v>
                  </c:pt>
                  <c:pt idx="1">
                    <c:v>4.0000000000000001E-3</c:v>
                  </c:pt>
                  <c:pt idx="2">
                    <c:v>5.0000000000000001E-3</c:v>
                  </c:pt>
                </c:numCache>
              </c:numRef>
            </c:minus>
            <c:spPr>
              <a:noFill/>
              <a:ln w="28575" cap="flat" cmpd="sng" algn="ctr">
                <a:solidFill>
                  <a:schemeClr val="tx1">
                    <a:lumMod val="65000"/>
                    <a:lumOff val="35000"/>
                  </a:schemeClr>
                </a:solidFill>
                <a:round/>
              </a:ln>
              <a:effectLst/>
            </c:spPr>
          </c:errBars>
          <c:cat>
            <c:strRef>
              <c:f>Sheet1!$B$1:$D$1</c:f>
              <c:strCache>
                <c:ptCount val="3"/>
                <c:pt idx="0">
                  <c:v>All Men</c:v>
                </c:pt>
                <c:pt idx="1">
                  <c:v>Homosexual Men</c:v>
                </c:pt>
                <c:pt idx="2">
                  <c:v>Heterosexual Men</c:v>
                </c:pt>
              </c:strCache>
            </c:strRef>
          </c:cat>
          <c:val>
            <c:numRef>
              <c:f>Sheet1!$B$3:$D$3</c:f>
              <c:numCache>
                <c:formatCode>General</c:formatCode>
                <c:ptCount val="3"/>
                <c:pt idx="0">
                  <c:v>0.95599999999999996</c:v>
                </c:pt>
                <c:pt idx="1">
                  <c:v>0.95499999999999996</c:v>
                </c:pt>
                <c:pt idx="2">
                  <c:v>0.95799999999999996</c:v>
                </c:pt>
              </c:numCache>
            </c:numRef>
          </c:val>
        </c:ser>
        <c:ser>
          <c:idx val="2"/>
          <c:order val="2"/>
          <c:tx>
            <c:strRef>
              <c:f>Sheet1!$A$4</c:f>
              <c:strCache>
                <c:ptCount val="1"/>
                <c:pt idx="0">
                  <c:v>&gt;1 older brother</c:v>
                </c:pt>
              </c:strCache>
            </c:strRef>
          </c:tx>
          <c:spPr>
            <a:solidFill>
              <a:schemeClr val="accent3"/>
            </a:solidFill>
            <a:ln>
              <a:noFill/>
            </a:ln>
            <a:effectLst/>
            <a:scene3d>
              <a:camera prst="orthographicFront"/>
              <a:lightRig rig="threePt" dir="t"/>
            </a:scene3d>
            <a:sp3d>
              <a:bevelT w="190500" h="38100"/>
            </a:sp3d>
          </c:spPr>
          <c:invertIfNegative val="0"/>
          <c:errBars>
            <c:errBarType val="both"/>
            <c:errValType val="cust"/>
            <c:noEndCap val="0"/>
            <c:plus>
              <c:numRef>
                <c:f>Sheet1!$E$4:$G$4</c:f>
                <c:numCache>
                  <c:formatCode>General</c:formatCode>
                  <c:ptCount val="3"/>
                  <c:pt idx="0">
                    <c:v>3.5000000000000001E-3</c:v>
                  </c:pt>
                  <c:pt idx="1">
                    <c:v>4.0000000000000001E-3</c:v>
                  </c:pt>
                  <c:pt idx="2">
                    <c:v>6.0000000000000001E-3</c:v>
                  </c:pt>
                </c:numCache>
              </c:numRef>
            </c:plus>
            <c:minus>
              <c:numRef>
                <c:f>Sheet1!$E$4:$G$4</c:f>
                <c:numCache>
                  <c:formatCode>General</c:formatCode>
                  <c:ptCount val="3"/>
                  <c:pt idx="0">
                    <c:v>3.5000000000000001E-3</c:v>
                  </c:pt>
                  <c:pt idx="1">
                    <c:v>4.0000000000000001E-3</c:v>
                  </c:pt>
                  <c:pt idx="2">
                    <c:v>6.0000000000000001E-3</c:v>
                  </c:pt>
                </c:numCache>
              </c:numRef>
            </c:minus>
            <c:spPr>
              <a:noFill/>
              <a:ln w="28575" cap="flat" cmpd="sng" algn="ctr">
                <a:solidFill>
                  <a:schemeClr val="tx1">
                    <a:lumMod val="65000"/>
                    <a:lumOff val="35000"/>
                  </a:schemeClr>
                </a:solidFill>
                <a:round/>
              </a:ln>
              <a:effectLst/>
            </c:spPr>
          </c:errBars>
          <c:cat>
            <c:strRef>
              <c:f>Sheet1!$B$1:$D$1</c:f>
              <c:strCache>
                <c:ptCount val="3"/>
                <c:pt idx="0">
                  <c:v>All Men</c:v>
                </c:pt>
                <c:pt idx="1">
                  <c:v>Homosexual Men</c:v>
                </c:pt>
                <c:pt idx="2">
                  <c:v>Heterosexual Men</c:v>
                </c:pt>
              </c:strCache>
            </c:strRef>
          </c:cat>
          <c:val>
            <c:numRef>
              <c:f>Sheet1!$B$4:$D$4</c:f>
              <c:numCache>
                <c:formatCode>General</c:formatCode>
                <c:ptCount val="3"/>
                <c:pt idx="0">
                  <c:v>0.94599999999999995</c:v>
                </c:pt>
                <c:pt idx="1">
                  <c:v>0.94699999999999995</c:v>
                </c:pt>
                <c:pt idx="2">
                  <c:v>0.94599999999999995</c:v>
                </c:pt>
              </c:numCache>
            </c:numRef>
          </c:val>
        </c:ser>
        <c:dLbls>
          <c:showLegendKey val="0"/>
          <c:showVal val="0"/>
          <c:showCatName val="0"/>
          <c:showSerName val="0"/>
          <c:showPercent val="0"/>
          <c:showBubbleSize val="0"/>
        </c:dLbls>
        <c:gapWidth val="219"/>
        <c:overlap val="-27"/>
        <c:axId val="330161792"/>
        <c:axId val="330162352"/>
      </c:barChart>
      <c:catAx>
        <c:axId val="330161792"/>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0162352"/>
        <c:crosses val="autoZero"/>
        <c:auto val="1"/>
        <c:lblAlgn val="ctr"/>
        <c:lblOffset val="0"/>
        <c:noMultiLvlLbl val="0"/>
      </c:catAx>
      <c:valAx>
        <c:axId val="330162352"/>
        <c:scaling>
          <c:orientation val="minMax"/>
          <c:max val="0.97"/>
          <c:min val="0.94000000000000006"/>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2D:4D ratios (Right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0161792"/>
        <c:crosses val="autoZero"/>
        <c:crossBetween val="between"/>
        <c:majorUnit val="1.0000000000000002E-2"/>
      </c:valAx>
      <c:spPr>
        <a:noFill/>
        <a:ln w="28575">
          <a:solidFill>
            <a:schemeClr val="tx1">
              <a:lumMod val="65000"/>
              <a:lumOff val="35000"/>
            </a:schemeClr>
          </a:solidFill>
        </a:ln>
        <a:effectLst/>
      </c:spPr>
    </c:plotArea>
    <c:legend>
      <c:legendPos val="b"/>
      <c:layout>
        <c:manualLayout>
          <c:xMode val="edge"/>
          <c:yMode val="edge"/>
          <c:x val="0.1565112720499105"/>
          <c:y val="4.0856349704135736E-2"/>
          <c:w val="0.822499284751949"/>
          <c:h val="8.488105237742790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36514635574056"/>
          <c:y val="3.417724120656699E-2"/>
          <c:w val="0.76717099244037956"/>
          <c:h val="0.71823307577972417"/>
        </c:manualLayout>
      </c:layout>
      <c:lineChart>
        <c:grouping val="standard"/>
        <c:varyColors val="0"/>
        <c:ser>
          <c:idx val="0"/>
          <c:order val="0"/>
          <c:tx>
            <c:strRef>
              <c:f>Sheet1!$B$1</c:f>
              <c:strCache>
                <c:ptCount val="1"/>
                <c:pt idx="0">
                  <c:v>Male</c:v>
                </c:pt>
              </c:strCache>
            </c:strRef>
          </c:tx>
          <c:spPr>
            <a:ln w="28575" cap="rnd">
              <a:solidFill>
                <a:schemeClr val="accent1"/>
              </a:solidFill>
              <a:round/>
            </a:ln>
            <a:effectLst/>
          </c:spPr>
          <c:marker>
            <c:symbol val="square"/>
            <c:size val="10"/>
            <c:spPr>
              <a:solidFill>
                <a:schemeClr val="accent1"/>
              </a:solidFill>
              <a:ln w="9525">
                <a:solidFill>
                  <a:schemeClr val="accent1"/>
                </a:solidFill>
              </a:ln>
              <a:effectLst/>
              <a:scene3d>
                <a:camera prst="orthographicFront"/>
                <a:lightRig rig="threePt" dir="t"/>
              </a:scene3d>
              <a:sp3d>
                <a:bevelT w="190500" h="38100"/>
              </a:sp3d>
            </c:spPr>
          </c:marker>
          <c:errBars>
            <c:errDir val="y"/>
            <c:errBarType val="both"/>
            <c:errValType val="cust"/>
            <c:noEndCap val="0"/>
            <c:plus>
              <c:numRef>
                <c:f>Sheet1!$D$2:$E$2</c:f>
                <c:numCache>
                  <c:formatCode>General</c:formatCode>
                  <c:ptCount val="2"/>
                </c:numCache>
              </c:numRef>
            </c:plus>
            <c:minus>
              <c:numRef>
                <c:f>Sheet1!$D$2:$E$2</c:f>
                <c:numCache>
                  <c:formatCode>General</c:formatCode>
                  <c:ptCount val="2"/>
                </c:numCache>
              </c:numRef>
            </c:minus>
            <c:spPr>
              <a:noFill/>
              <a:ln w="28575" cap="flat" cmpd="sng" algn="ctr">
                <a:solidFill>
                  <a:schemeClr val="tx1">
                    <a:lumMod val="65000"/>
                    <a:lumOff val="35000"/>
                  </a:schemeClr>
                </a:solidFill>
                <a:round/>
              </a:ln>
              <a:effectLst/>
            </c:spPr>
          </c:errBars>
          <c:cat>
            <c:strRef>
              <c:f>Sheet1!$A$2:$A$8</c:f>
              <c:strCache>
                <c:ptCount val="7"/>
                <c:pt idx="0">
                  <c:v>10-20</c:v>
                </c:pt>
                <c:pt idx="1">
                  <c:v>21-30</c:v>
                </c:pt>
                <c:pt idx="2">
                  <c:v>31-40</c:v>
                </c:pt>
                <c:pt idx="3">
                  <c:v>41-50</c:v>
                </c:pt>
                <c:pt idx="4">
                  <c:v>51-60</c:v>
                </c:pt>
                <c:pt idx="5">
                  <c:v>61-70</c:v>
                </c:pt>
                <c:pt idx="6">
                  <c:v>71+</c:v>
                </c:pt>
              </c:strCache>
            </c:strRef>
          </c:cat>
          <c:val>
            <c:numRef>
              <c:f>Sheet1!$B$2:$B$8</c:f>
              <c:numCache>
                <c:formatCode>General</c:formatCode>
                <c:ptCount val="7"/>
                <c:pt idx="0">
                  <c:v>2.95</c:v>
                </c:pt>
                <c:pt idx="1">
                  <c:v>3.43</c:v>
                </c:pt>
                <c:pt idx="2">
                  <c:v>3.3</c:v>
                </c:pt>
                <c:pt idx="3">
                  <c:v>2.97</c:v>
                </c:pt>
                <c:pt idx="4">
                  <c:v>2.62</c:v>
                </c:pt>
                <c:pt idx="5">
                  <c:v>2.13</c:v>
                </c:pt>
                <c:pt idx="6">
                  <c:v>1.58</c:v>
                </c:pt>
              </c:numCache>
            </c:numRef>
          </c:val>
          <c:smooth val="0"/>
        </c:ser>
        <c:ser>
          <c:idx val="1"/>
          <c:order val="1"/>
          <c:tx>
            <c:strRef>
              <c:f>Sheet1!$C$1</c:f>
              <c:strCache>
                <c:ptCount val="1"/>
                <c:pt idx="0">
                  <c:v>Female</c:v>
                </c:pt>
              </c:strCache>
            </c:strRef>
          </c:tx>
          <c:spPr>
            <a:ln w="28575" cap="rnd">
              <a:solidFill>
                <a:schemeClr val="accent2"/>
              </a:solidFill>
              <a:round/>
            </a:ln>
            <a:effectLst/>
          </c:spPr>
          <c:marker>
            <c:symbol val="circle"/>
            <c:size val="10"/>
            <c:spPr>
              <a:solidFill>
                <a:schemeClr val="accent2"/>
              </a:solidFill>
              <a:ln w="9525">
                <a:solidFill>
                  <a:schemeClr val="accent2"/>
                </a:solidFill>
              </a:ln>
              <a:effectLst/>
              <a:scene3d>
                <a:camera prst="orthographicFront"/>
                <a:lightRig rig="threePt" dir="t"/>
              </a:scene3d>
              <a:sp3d>
                <a:bevelT w="190500" h="38100"/>
              </a:sp3d>
            </c:spPr>
          </c:marker>
          <c:errBars>
            <c:errDir val="y"/>
            <c:errBarType val="both"/>
            <c:errValType val="cust"/>
            <c:noEndCap val="0"/>
            <c:plus>
              <c:numRef>
                <c:f>Sheet1!$D$3:$E$3</c:f>
                <c:numCache>
                  <c:formatCode>General</c:formatCode>
                  <c:ptCount val="2"/>
                </c:numCache>
              </c:numRef>
            </c:plus>
            <c:minus>
              <c:numRef>
                <c:f>Sheet1!$D$3:$E$3</c:f>
                <c:numCache>
                  <c:formatCode>General</c:formatCode>
                  <c:ptCount val="2"/>
                </c:numCache>
              </c:numRef>
            </c:minus>
            <c:spPr>
              <a:noFill/>
              <a:ln w="28575" cap="flat" cmpd="sng" algn="ctr">
                <a:solidFill>
                  <a:schemeClr val="tx1">
                    <a:lumMod val="65000"/>
                    <a:lumOff val="35000"/>
                  </a:schemeClr>
                </a:solidFill>
                <a:round/>
              </a:ln>
              <a:effectLst/>
            </c:spPr>
          </c:errBars>
          <c:cat>
            <c:strRef>
              <c:f>Sheet1!$A$2:$A$8</c:f>
              <c:strCache>
                <c:ptCount val="7"/>
                <c:pt idx="0">
                  <c:v>10-20</c:v>
                </c:pt>
                <c:pt idx="1">
                  <c:v>21-30</c:v>
                </c:pt>
                <c:pt idx="2">
                  <c:v>31-40</c:v>
                </c:pt>
                <c:pt idx="3">
                  <c:v>41-50</c:v>
                </c:pt>
                <c:pt idx="4">
                  <c:v>51-60</c:v>
                </c:pt>
                <c:pt idx="5">
                  <c:v>61-70</c:v>
                </c:pt>
                <c:pt idx="6">
                  <c:v>71+</c:v>
                </c:pt>
              </c:strCache>
            </c:strRef>
          </c:cat>
          <c:val>
            <c:numRef>
              <c:f>Sheet1!$C$2:$C$8</c:f>
              <c:numCache>
                <c:formatCode>General</c:formatCode>
                <c:ptCount val="7"/>
                <c:pt idx="0">
                  <c:v>2.13</c:v>
                </c:pt>
                <c:pt idx="1">
                  <c:v>2.4</c:v>
                </c:pt>
                <c:pt idx="2">
                  <c:v>2.15</c:v>
                </c:pt>
                <c:pt idx="3">
                  <c:v>1.89</c:v>
                </c:pt>
                <c:pt idx="4">
                  <c:v>1.66</c:v>
                </c:pt>
                <c:pt idx="5">
                  <c:v>1.38</c:v>
                </c:pt>
                <c:pt idx="6">
                  <c:v>1.05</c:v>
                </c:pt>
              </c:numCache>
            </c:numRef>
          </c:val>
          <c:smooth val="0"/>
        </c:ser>
        <c:dLbls>
          <c:showLegendKey val="0"/>
          <c:showVal val="0"/>
          <c:showCatName val="0"/>
          <c:showSerName val="0"/>
          <c:showPercent val="0"/>
          <c:showBubbleSize val="0"/>
        </c:dLbls>
        <c:marker val="1"/>
        <c:smooth val="0"/>
        <c:axId val="330167392"/>
        <c:axId val="330167952"/>
      </c:lineChart>
      <c:catAx>
        <c:axId val="3301673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Age (years)</a:t>
                </a:r>
                <a:endParaRPr lang="en-US"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0167952"/>
        <c:crosses val="autoZero"/>
        <c:auto val="1"/>
        <c:lblAlgn val="ctr"/>
        <c:lblOffset val="0"/>
        <c:noMultiLvlLbl val="0"/>
      </c:catAx>
      <c:valAx>
        <c:axId val="33016795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Mean MRT Score</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0167392"/>
        <c:crosses val="autoZero"/>
        <c:crossBetween val="between"/>
      </c:valAx>
      <c:spPr>
        <a:noFill/>
        <a:ln w="28575">
          <a:solidFill>
            <a:schemeClr val="tx1">
              <a:lumMod val="65000"/>
              <a:lumOff val="35000"/>
            </a:schemeClr>
          </a:solidFill>
        </a:ln>
        <a:effectLst/>
      </c:spPr>
    </c:plotArea>
    <c:legend>
      <c:legendPos val="b"/>
      <c:layout>
        <c:manualLayout>
          <c:xMode val="edge"/>
          <c:yMode val="edge"/>
          <c:x val="0.46872736285827099"/>
          <c:y val="4.8454801184173349E-2"/>
          <c:w val="0.53127263714172901"/>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933659207368005"/>
          <c:y val="3.417724120656699E-2"/>
          <c:w val="0.74573195622239441"/>
          <c:h val="0.86749359745610244"/>
        </c:manualLayout>
      </c:layout>
      <c:barChart>
        <c:barDir val="col"/>
        <c:grouping val="clustered"/>
        <c:varyColors val="0"/>
        <c:ser>
          <c:idx val="0"/>
          <c:order val="0"/>
          <c:tx>
            <c:strRef>
              <c:f>Sheet1!$A$2</c:f>
              <c:strCache>
                <c:ptCount val="1"/>
                <c:pt idx="0">
                  <c:v>Heterosexual</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1.5215741943035543E-2</c:v>
                  </c:pt>
                  <c:pt idx="1">
                    <c:v>1.3946604492324551E-2</c:v>
                  </c:pt>
                </c:numCache>
              </c:numRef>
            </c:plus>
            <c:minus>
              <c:numRef>
                <c:f>Sheet1!$D$2:$E$2</c:f>
                <c:numCache>
                  <c:formatCode>General</c:formatCode>
                  <c:ptCount val="2"/>
                  <c:pt idx="0">
                    <c:v>1.5215741943035543E-2</c:v>
                  </c:pt>
                  <c:pt idx="1">
                    <c:v>1.3946604492324551E-2</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3.26</c:v>
                </c:pt>
                <c:pt idx="1">
                  <c:v>2.1800000000000002</c:v>
                </c:pt>
              </c:numCache>
            </c:numRef>
          </c:val>
        </c:ser>
        <c:ser>
          <c:idx val="1"/>
          <c:order val="1"/>
          <c:tx>
            <c:strRef>
              <c:f>Sheet1!$A$3</c:f>
              <c:strCache>
                <c:ptCount val="1"/>
                <c:pt idx="0">
                  <c:v>Homosexual</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6.0661249274613985E-2</c:v>
                  </c:pt>
                  <c:pt idx="1">
                    <c:v>7.7823966370926659E-2</c:v>
                  </c:pt>
                </c:numCache>
              </c:numRef>
            </c:plus>
            <c:minus>
              <c:numRef>
                <c:f>Sheet1!$D$3:$E$3</c:f>
                <c:numCache>
                  <c:formatCode>General</c:formatCode>
                  <c:ptCount val="2"/>
                  <c:pt idx="0">
                    <c:v>6.0661249274613985E-2</c:v>
                  </c:pt>
                  <c:pt idx="1">
                    <c:v>7.7823966370926659E-2</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2.81</c:v>
                </c:pt>
                <c:pt idx="1">
                  <c:v>2.37</c:v>
                </c:pt>
              </c:numCache>
            </c:numRef>
          </c:val>
        </c:ser>
        <c:ser>
          <c:idx val="2"/>
          <c:order val="2"/>
          <c:tx>
            <c:strRef>
              <c:f>Sheet1!$A$4</c:f>
              <c:strCache>
                <c:ptCount val="1"/>
                <c:pt idx="0">
                  <c:v>Bisexual</c:v>
                </c:pt>
              </c:strCache>
            </c:strRef>
          </c:tx>
          <c:spPr>
            <a:solidFill>
              <a:schemeClr val="accent3"/>
            </a:solidFill>
            <a:ln>
              <a:noFill/>
            </a:ln>
            <a:effectLst/>
            <a:scene3d>
              <a:camera prst="orthographicFront"/>
              <a:lightRig rig="threePt" dir="t"/>
            </a:scene3d>
            <a:sp3d>
              <a:bevelT w="190500" h="38100"/>
            </a:sp3d>
          </c:spPr>
          <c:invertIfNegative val="0"/>
          <c:errBars>
            <c:errBarType val="both"/>
            <c:errValType val="cust"/>
            <c:noEndCap val="0"/>
            <c:plus>
              <c:numRef>
                <c:f>Sheet1!$E$4:$F$4</c:f>
                <c:numCache>
                  <c:formatCode>General</c:formatCode>
                  <c:ptCount val="2"/>
                  <c:pt idx="0">
                    <c:v>5.0822719923595334E-2</c:v>
                  </c:pt>
                  <c:pt idx="1">
                    <c:v>4.2999999999999997E-2</c:v>
                  </c:pt>
                </c:numCache>
              </c:numRef>
            </c:plus>
            <c:minus>
              <c:numRef>
                <c:f>Sheet1!$E$4:$F$4</c:f>
                <c:numCache>
                  <c:formatCode>General</c:formatCode>
                  <c:ptCount val="2"/>
                  <c:pt idx="0">
                    <c:v>5.0822719923595334E-2</c:v>
                  </c:pt>
                  <c:pt idx="1">
                    <c:v>4.2999999999999997E-2</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Sheet1!$B$4:$C$4</c:f>
              <c:numCache>
                <c:formatCode>General</c:formatCode>
                <c:ptCount val="2"/>
                <c:pt idx="0">
                  <c:v>2.98</c:v>
                </c:pt>
                <c:pt idx="1">
                  <c:v>2.46</c:v>
                </c:pt>
              </c:numCache>
            </c:numRef>
          </c:val>
        </c:ser>
        <c:dLbls>
          <c:showLegendKey val="0"/>
          <c:showVal val="0"/>
          <c:showCatName val="0"/>
          <c:showSerName val="0"/>
          <c:showPercent val="0"/>
          <c:showBubbleSize val="0"/>
        </c:dLbls>
        <c:gapWidth val="219"/>
        <c:overlap val="-27"/>
        <c:axId val="330171312"/>
        <c:axId val="330171872"/>
      </c:barChart>
      <c:catAx>
        <c:axId val="330171312"/>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0171872"/>
        <c:crosses val="autoZero"/>
        <c:auto val="1"/>
        <c:lblAlgn val="ctr"/>
        <c:lblOffset val="0"/>
        <c:noMultiLvlLbl val="0"/>
      </c:catAx>
      <c:valAx>
        <c:axId val="330171872"/>
        <c:scaling>
          <c:orientation val="minMax"/>
          <c:min val="1.5"/>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Mean MRT Score</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0171312"/>
        <c:crosses val="autoZero"/>
        <c:crossBetween val="between"/>
      </c:valAx>
      <c:spPr>
        <a:noFill/>
        <a:ln w="28575">
          <a:solidFill>
            <a:schemeClr val="tx1">
              <a:lumMod val="65000"/>
              <a:lumOff val="35000"/>
            </a:schemeClr>
          </a:solidFill>
        </a:ln>
        <a:effectLst/>
      </c:spPr>
    </c:plotArea>
    <c:legend>
      <c:legendPos val="b"/>
      <c:layout>
        <c:manualLayout>
          <c:xMode val="edge"/>
          <c:yMode val="edge"/>
          <c:x val="0.51563593405518482"/>
          <c:y val="5.4695050794157749E-2"/>
          <c:w val="0.46644632390010454"/>
          <c:h val="0.2330212389597946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97945381338489"/>
          <c:y val="3.7176409891041311E-2"/>
          <c:w val="0.70826849139241521"/>
          <c:h val="0.86749359745610244"/>
        </c:manualLayout>
      </c:layout>
      <c:barChart>
        <c:barDir val="col"/>
        <c:grouping val="clustered"/>
        <c:varyColors val="0"/>
        <c:ser>
          <c:idx val="0"/>
          <c:order val="0"/>
          <c:tx>
            <c:strRef>
              <c:f>Sheet1!$A$2</c:f>
              <c:strCache>
                <c:ptCount val="1"/>
                <c:pt idx="0">
                  <c:v>Control</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7.0000000000000001E-3</c:v>
                  </c:pt>
                  <c:pt idx="1">
                    <c:v>5.0000000000000001E-3</c:v>
                  </c:pt>
                </c:numCache>
              </c:numRef>
            </c:plus>
            <c:minus>
              <c:numRef>
                <c:f>Sheet1!$D$2:$E$2</c:f>
                <c:numCache>
                  <c:formatCode>General</c:formatCode>
                  <c:ptCount val="2"/>
                  <c:pt idx="0">
                    <c:v>7.0000000000000001E-3</c:v>
                  </c:pt>
                  <c:pt idx="1">
                    <c:v>5.0000000000000001E-3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0.96</c:v>
                </c:pt>
                <c:pt idx="1">
                  <c:v>0.96799999999999997</c:v>
                </c:pt>
              </c:numCache>
            </c:numRef>
          </c:val>
        </c:ser>
        <c:ser>
          <c:idx val="1"/>
          <c:order val="1"/>
          <c:tx>
            <c:strRef>
              <c:f>Sheet1!$A$3</c:f>
              <c:strCache>
                <c:ptCount val="1"/>
                <c:pt idx="0">
                  <c:v>CAH</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8.9999999999999993E-3</c:v>
                  </c:pt>
                  <c:pt idx="1">
                    <c:v>7.0000000000000001E-3</c:v>
                  </c:pt>
                </c:numCache>
              </c:numRef>
            </c:plus>
            <c:minus>
              <c:numRef>
                <c:f>Sheet1!$D$3:$E$3</c:f>
                <c:numCache>
                  <c:formatCode>General</c:formatCode>
                  <c:ptCount val="2"/>
                  <c:pt idx="0">
                    <c:v>8.9999999999999993E-3</c:v>
                  </c:pt>
                  <c:pt idx="1">
                    <c:v>7.0000000000000001E-3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0.93100000000000005</c:v>
                </c:pt>
                <c:pt idx="1">
                  <c:v>0.95</c:v>
                </c:pt>
              </c:numCache>
            </c:numRef>
          </c:val>
        </c:ser>
        <c:dLbls>
          <c:showLegendKey val="0"/>
          <c:showVal val="0"/>
          <c:showCatName val="0"/>
          <c:showSerName val="0"/>
          <c:showPercent val="0"/>
          <c:showBubbleSize val="0"/>
        </c:dLbls>
        <c:gapWidth val="219"/>
        <c:overlap val="-27"/>
        <c:axId val="331911600"/>
        <c:axId val="336466992"/>
      </c:barChart>
      <c:catAx>
        <c:axId val="331911600"/>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6466992"/>
        <c:crosses val="autoZero"/>
        <c:auto val="1"/>
        <c:lblAlgn val="ctr"/>
        <c:lblOffset val="0"/>
        <c:noMultiLvlLbl val="0"/>
      </c:catAx>
      <c:valAx>
        <c:axId val="336466992"/>
        <c:scaling>
          <c:orientation val="minMax"/>
          <c:max val="0.98"/>
          <c:min val="0.92"/>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2D:4D ratios (Left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1911600"/>
        <c:crosses val="autoZero"/>
        <c:crossBetween val="between"/>
        <c:majorUnit val="1.0000000000000002E-2"/>
      </c:valAx>
      <c:spPr>
        <a:noFill/>
        <a:ln w="28575">
          <a:solidFill>
            <a:schemeClr val="tx1">
              <a:lumMod val="65000"/>
              <a:lumOff val="35000"/>
            </a:schemeClr>
          </a:solidFill>
        </a:ln>
        <a:effectLst/>
      </c:spPr>
    </c:plotArea>
    <c:legend>
      <c:legendPos val="b"/>
      <c:layout>
        <c:manualLayout>
          <c:xMode val="edge"/>
          <c:yMode val="edge"/>
          <c:x val="0.31118748462576029"/>
          <c:y val="6.0935300404142155E-2"/>
          <c:w val="0.5971861425760473"/>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3094718545662"/>
          <c:y val="3.417724120656699E-2"/>
          <c:w val="0.70093760111061787"/>
          <c:h val="0.86749359745610244"/>
        </c:manualLayout>
      </c:layout>
      <c:barChart>
        <c:barDir val="col"/>
        <c:grouping val="clustered"/>
        <c:varyColors val="0"/>
        <c:ser>
          <c:idx val="0"/>
          <c:order val="0"/>
          <c:tx>
            <c:strRef>
              <c:f>Sheet1!$A$2</c:f>
              <c:strCache>
                <c:ptCount val="1"/>
                <c:pt idx="0">
                  <c:v>Control</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7.4000000000000003E-3</c:v>
                  </c:pt>
                  <c:pt idx="1">
                    <c:v>5.0000000000000001E-3</c:v>
                  </c:pt>
                </c:numCache>
              </c:numRef>
            </c:plus>
            <c:minus>
              <c:numRef>
                <c:f>Sheet1!$D$2:$E$2</c:f>
                <c:numCache>
                  <c:formatCode>General</c:formatCode>
                  <c:ptCount val="2"/>
                  <c:pt idx="0">
                    <c:v>7.4000000000000003E-3</c:v>
                  </c:pt>
                  <c:pt idx="1">
                    <c:v>5.0000000000000001E-3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0.96199999999999997</c:v>
                </c:pt>
                <c:pt idx="1">
                  <c:v>0.98</c:v>
                </c:pt>
              </c:numCache>
            </c:numRef>
          </c:val>
        </c:ser>
        <c:ser>
          <c:idx val="1"/>
          <c:order val="1"/>
          <c:tx>
            <c:strRef>
              <c:f>Sheet1!$A$3</c:f>
              <c:strCache>
                <c:ptCount val="1"/>
                <c:pt idx="0">
                  <c:v>CAH</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0.01</c:v>
                  </c:pt>
                  <c:pt idx="1">
                    <c:v>0.01</c:v>
                  </c:pt>
                </c:numCache>
              </c:numRef>
            </c:plus>
            <c:minus>
              <c:numRef>
                <c:f>Sheet1!$D$3:$E$3</c:f>
                <c:numCache>
                  <c:formatCode>General</c:formatCode>
                  <c:ptCount val="2"/>
                  <c:pt idx="0">
                    <c:v>0.01</c:v>
                  </c:pt>
                  <c:pt idx="1">
                    <c:v>0.01</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0.93700000000000006</c:v>
                </c:pt>
                <c:pt idx="1">
                  <c:v>0.96150000000000002</c:v>
                </c:pt>
              </c:numCache>
            </c:numRef>
          </c:val>
        </c:ser>
        <c:dLbls>
          <c:showLegendKey val="0"/>
          <c:showVal val="0"/>
          <c:showCatName val="0"/>
          <c:showSerName val="0"/>
          <c:showPercent val="0"/>
          <c:showBubbleSize val="0"/>
        </c:dLbls>
        <c:gapWidth val="219"/>
        <c:overlap val="-27"/>
        <c:axId val="336469792"/>
        <c:axId val="336470352"/>
      </c:barChart>
      <c:catAx>
        <c:axId val="336469792"/>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6470352"/>
        <c:crosses val="autoZero"/>
        <c:auto val="1"/>
        <c:lblAlgn val="ctr"/>
        <c:lblOffset val="0"/>
        <c:noMultiLvlLbl val="0"/>
      </c:catAx>
      <c:valAx>
        <c:axId val="336470352"/>
        <c:scaling>
          <c:orientation val="minMax"/>
          <c:min val="0.92"/>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0" i="0" u="none" strike="noStrike" baseline="0" dirty="0" smtClean="0">
                    <a:effectLst/>
                  </a:rPr>
                  <a:t>2D:4D ratios (Right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36469792"/>
        <c:crosses val="autoZero"/>
        <c:crossBetween val="between"/>
        <c:majorUnit val="1.0000000000000002E-2"/>
      </c:valAx>
      <c:spPr>
        <a:noFill/>
        <a:ln w="28575">
          <a:solidFill>
            <a:schemeClr val="tx1">
              <a:lumMod val="65000"/>
              <a:lumOff val="35000"/>
            </a:schemeClr>
          </a:solidFill>
        </a:ln>
        <a:effectLst/>
      </c:spPr>
    </c:plotArea>
    <c:legend>
      <c:legendPos val="b"/>
      <c:layout>
        <c:manualLayout>
          <c:xMode val="edge"/>
          <c:yMode val="edge"/>
          <c:x val="0.31256819088179744"/>
          <c:y val="6.0935300404142155E-2"/>
          <c:w val="0.3051866454977088"/>
          <c:h val="0.1360113995110985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8161969671061"/>
          <c:y val="4.6873921167091361E-2"/>
          <c:w val="0.82145119657354093"/>
          <c:h val="0.84646466037455448"/>
        </c:manualLayout>
      </c:layout>
      <c:barChart>
        <c:barDir val="col"/>
        <c:grouping val="clustered"/>
        <c:varyColors val="0"/>
        <c:ser>
          <c:idx val="0"/>
          <c:order val="0"/>
          <c:tx>
            <c:strRef>
              <c:f>Sheet1!$A$7</c:f>
              <c:strCache>
                <c:ptCount val="1"/>
                <c:pt idx="0">
                  <c:v>INAH3</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Sheet1!$G$7:$K$7</c:f>
                <c:numCache>
                  <c:formatCode>General</c:formatCode>
                  <c:ptCount val="5"/>
                  <c:pt idx="0">
                    <c:v>1179</c:v>
                  </c:pt>
                  <c:pt idx="1">
                    <c:v>1447</c:v>
                  </c:pt>
                  <c:pt idx="2">
                    <c:v>1113</c:v>
                  </c:pt>
                  <c:pt idx="3">
                    <c:v>1224</c:v>
                  </c:pt>
                  <c:pt idx="4">
                    <c:v>881</c:v>
                  </c:pt>
                </c:numCache>
              </c:numRef>
            </c:plus>
            <c:minus>
              <c:numRef>
                <c:f>Sheet1!$G$7:$K$7</c:f>
                <c:numCache>
                  <c:formatCode>General</c:formatCode>
                  <c:ptCount val="5"/>
                  <c:pt idx="0">
                    <c:v>1179</c:v>
                  </c:pt>
                  <c:pt idx="1">
                    <c:v>1447</c:v>
                  </c:pt>
                  <c:pt idx="2">
                    <c:v>1113</c:v>
                  </c:pt>
                  <c:pt idx="3">
                    <c:v>1224</c:v>
                  </c:pt>
                  <c:pt idx="4">
                    <c:v>881</c:v>
                  </c:pt>
                </c:numCache>
              </c:numRef>
            </c:minus>
            <c:spPr>
              <a:noFill/>
              <a:ln w="28575" cap="flat" cmpd="sng" algn="ctr">
                <a:solidFill>
                  <a:schemeClr val="tx1"/>
                </a:solidFill>
                <a:round/>
              </a:ln>
              <a:effectLst/>
            </c:spPr>
          </c:errBars>
          <c:cat>
            <c:strRef>
              <c:f>Sheet1!$B$1:$F$1</c:f>
              <c:strCache>
                <c:ptCount val="5"/>
                <c:pt idx="0">
                  <c:v>HIV- M</c:v>
                </c:pt>
                <c:pt idx="1">
                  <c:v>HIV+ M</c:v>
                </c:pt>
                <c:pt idx="2">
                  <c:v>HIV+ M-HS</c:v>
                </c:pt>
                <c:pt idx="3">
                  <c:v>HIV- F</c:v>
                </c:pt>
                <c:pt idx="4">
                  <c:v>HIV+ F</c:v>
                </c:pt>
              </c:strCache>
            </c:strRef>
          </c:cat>
          <c:val>
            <c:numRef>
              <c:f>Sheet1!$B$7:$F$7</c:f>
              <c:numCache>
                <c:formatCode>General</c:formatCode>
                <c:ptCount val="5"/>
                <c:pt idx="0">
                  <c:v>14484</c:v>
                </c:pt>
                <c:pt idx="1">
                  <c:v>17755</c:v>
                </c:pt>
                <c:pt idx="2">
                  <c:v>18792</c:v>
                </c:pt>
                <c:pt idx="3">
                  <c:v>15912</c:v>
                </c:pt>
                <c:pt idx="4">
                  <c:v>16167</c:v>
                </c:pt>
              </c:numCache>
            </c:numRef>
          </c:val>
        </c:ser>
        <c:dLbls>
          <c:showLegendKey val="0"/>
          <c:showVal val="0"/>
          <c:showCatName val="0"/>
          <c:showSerName val="0"/>
          <c:showPercent val="0"/>
          <c:showBubbleSize val="0"/>
        </c:dLbls>
        <c:gapWidth val="219"/>
        <c:overlap val="-27"/>
        <c:axId val="178437216"/>
        <c:axId val="178437776"/>
      </c:barChart>
      <c:catAx>
        <c:axId val="17843721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437776"/>
        <c:crosses val="autoZero"/>
        <c:auto val="1"/>
        <c:lblAlgn val="ctr"/>
        <c:lblOffset val="0"/>
        <c:noMultiLvlLbl val="0"/>
      </c:catAx>
      <c:valAx>
        <c:axId val="17843777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Neurons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8437216"/>
        <c:crosses val="autoZero"/>
        <c:crossBetween val="between"/>
      </c:valAx>
      <c:spPr>
        <a:noFill/>
        <a:ln w="28575">
          <a:solidFill>
            <a:schemeClr val="tx1"/>
          </a:solid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87985928295695"/>
          <c:y val="4.5643640940157701E-2"/>
          <c:w val="0.84762988584447929"/>
          <c:h val="0.78459608955849269"/>
        </c:manualLayout>
      </c:layout>
      <c:barChart>
        <c:barDir val="col"/>
        <c:grouping val="clustered"/>
        <c:varyColors val="0"/>
        <c:ser>
          <c:idx val="0"/>
          <c:order val="0"/>
          <c:tx>
            <c:strRef>
              <c:f>Sheet1!$B$1</c:f>
              <c:strCache>
                <c:ptCount val="1"/>
                <c:pt idx="0">
                  <c:v>% Concordant</c:v>
                </c:pt>
              </c:strCache>
            </c:strRef>
          </c:tx>
          <c:spPr>
            <a:solidFill>
              <a:schemeClr val="accent1"/>
            </a:solidFill>
            <a:ln>
              <a:noFill/>
            </a:ln>
            <a:effectLst/>
            <a:scene3d>
              <a:camera prst="orthographicFront"/>
              <a:lightRig rig="threePt" dir="t"/>
            </a:scene3d>
            <a:sp3d>
              <a:bevelT w="190500" h="38100"/>
            </a:sp3d>
          </c:spPr>
          <c:invertIfNegative val="0"/>
          <c:dPt>
            <c:idx val="4"/>
            <c:invertIfNegative val="0"/>
            <c:bubble3D val="0"/>
            <c:spPr>
              <a:solidFill>
                <a:schemeClr val="accent2"/>
              </a:solidFill>
              <a:ln>
                <a:noFill/>
              </a:ln>
              <a:effectLst/>
              <a:scene3d>
                <a:camera prst="orthographicFront"/>
                <a:lightRig rig="threePt" dir="t"/>
              </a:scene3d>
              <a:sp3d>
                <a:bevelT w="190500" h="38100"/>
              </a:sp3d>
            </c:spPr>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Monozygotic</c:v>
                </c:pt>
                <c:pt idx="1">
                  <c:v>Same-sex dizygotic</c:v>
                </c:pt>
                <c:pt idx="2">
                  <c:v>Opposite-sex dizygotic</c:v>
                </c:pt>
                <c:pt idx="3">
                  <c:v>Same-sex dizygotic &amp; sibling pairs</c:v>
                </c:pt>
                <c:pt idx="4">
                  <c:v>Opposite-sex dizygotic &amp; sibling pairs</c:v>
                </c:pt>
              </c:strCache>
            </c:strRef>
          </c:cat>
          <c:val>
            <c:numRef>
              <c:f>Sheet1!$B$2:$B$6</c:f>
              <c:numCache>
                <c:formatCode>0.0</c:formatCode>
                <c:ptCount val="5"/>
                <c:pt idx="0">
                  <c:v>31.6</c:v>
                </c:pt>
                <c:pt idx="1">
                  <c:v>13.3</c:v>
                </c:pt>
                <c:pt idx="2">
                  <c:v>0</c:v>
                </c:pt>
                <c:pt idx="3">
                  <c:v>21.4</c:v>
                </c:pt>
                <c:pt idx="4">
                  <c:v>5.4054054054054053</c:v>
                </c:pt>
              </c:numCache>
            </c:numRef>
          </c:val>
        </c:ser>
        <c:dLbls>
          <c:showLegendKey val="0"/>
          <c:showVal val="0"/>
          <c:showCatName val="0"/>
          <c:showSerName val="0"/>
          <c:showPercent val="0"/>
          <c:showBubbleSize val="0"/>
        </c:dLbls>
        <c:gapWidth val="219"/>
        <c:overlap val="-27"/>
        <c:axId val="336472592"/>
        <c:axId val="336473152"/>
      </c:barChart>
      <c:catAx>
        <c:axId val="336472592"/>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336473152"/>
        <c:crosses val="autoZero"/>
        <c:auto val="1"/>
        <c:lblAlgn val="ctr"/>
        <c:lblOffset val="0"/>
        <c:noMultiLvlLbl val="0"/>
      </c:catAx>
      <c:valAx>
        <c:axId val="336473152"/>
        <c:scaling>
          <c:orientation val="minMax"/>
          <c:max val="40"/>
        </c:scaling>
        <c:delete val="0"/>
        <c:axPos val="l"/>
        <c:title>
          <c:tx>
            <c:rich>
              <a:bodyPr rot="-54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r>
                  <a:rPr lang="en-US" sz="2200" dirty="0" smtClean="0"/>
                  <a:t>Non-heterosexual</a:t>
                </a:r>
                <a:r>
                  <a:rPr lang="en-US" sz="2200" baseline="0" dirty="0" smtClean="0"/>
                  <a:t> </a:t>
                </a:r>
                <a:r>
                  <a:rPr lang="en-US" sz="2200" dirty="0" smtClean="0"/>
                  <a:t>(%)</a:t>
                </a:r>
                <a:endParaRPr lang="en-US" sz="2200" dirty="0"/>
              </a:p>
            </c:rich>
          </c:tx>
          <c:overlay val="0"/>
          <c:spPr>
            <a:noFill/>
            <a:ln>
              <a:noFill/>
            </a:ln>
            <a:effectLst/>
          </c:spPr>
          <c:txPr>
            <a:bodyPr rot="-54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36472592"/>
        <c:crosses val="autoZero"/>
        <c:crossBetween val="between"/>
      </c:valAx>
      <c:spPr>
        <a:noFill/>
        <a:ln w="28575">
          <a:solidFill>
            <a:schemeClr val="tx1"/>
          </a:solidFill>
        </a:ln>
        <a:effectLst/>
      </c:spPr>
    </c:plotArea>
    <c:plotVisOnly val="1"/>
    <c:dispBlanksAs val="gap"/>
    <c:showDLblsOverMax val="0"/>
  </c:chart>
  <c:spPr>
    <a:noFill/>
    <a:ln>
      <a:noFill/>
    </a:ln>
    <a:effectLst/>
  </c:spPr>
  <c:txPr>
    <a:bodyPr/>
    <a:lstStyle/>
    <a:p>
      <a:pPr>
        <a:defRPr sz="2400" b="1"/>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991724610135872E-2"/>
          <c:y val="0.13439505518067896"/>
          <c:w val="0.87949781015004325"/>
          <c:h val="0.66812541600442865"/>
        </c:manualLayout>
      </c:layout>
      <c:pie3DChart>
        <c:varyColors val="1"/>
        <c:ser>
          <c:idx val="0"/>
          <c:order val="0"/>
          <c:tx>
            <c:strRef>
              <c:f>Sheet1!$B$1</c:f>
              <c:strCache>
                <c:ptCount val="1"/>
                <c:pt idx="0">
                  <c:v>Homophobia</c:v>
                </c:pt>
              </c:strCache>
            </c:strRef>
          </c:tx>
          <c:spPr>
            <a:effectLst>
              <a:outerShdw blurRad="50800" dist="25400" dir="5400000" algn="ctr" rotWithShape="0">
                <a:srgbClr val="000000">
                  <a:alpha val="48000"/>
                </a:srgbClr>
              </a:outerShdw>
            </a:effectLst>
            <a:scene3d>
              <a:camera prst="orthographicFront"/>
              <a:lightRig rig="threePt" dir="t"/>
            </a:scene3d>
            <a:sp3d prstMaterial="softEdge">
              <a:bevelT w="101600" h="101600"/>
            </a:sp3d>
          </c:spPr>
          <c:explosion val="6"/>
          <c:dPt>
            <c:idx val="0"/>
            <c:bubble3D val="0"/>
            <c:spPr>
              <a:gradFill rotWithShape="1">
                <a:gsLst>
                  <a:gs pos="0">
                    <a:schemeClr val="accent1">
                      <a:tint val="96000"/>
                      <a:satMod val="100000"/>
                      <a:lumMod val="104000"/>
                    </a:schemeClr>
                  </a:gs>
                  <a:gs pos="78000">
                    <a:schemeClr val="accent1">
                      <a:shade val="100000"/>
                      <a:satMod val="110000"/>
                      <a:lumMod val="100000"/>
                    </a:schemeClr>
                  </a:gs>
                </a:gsLst>
                <a:lin ang="5400000" scaled="0"/>
              </a:gradFill>
              <a:ln>
                <a:noFill/>
              </a:ln>
              <a:effectLst>
                <a:outerShdw blurRad="50800" dist="25400" dir="5400000" algn="ctr" rotWithShape="0">
                  <a:srgbClr val="000000">
                    <a:alpha val="48000"/>
                  </a:srgbClr>
                </a:outerShdw>
              </a:effectLst>
              <a:scene3d>
                <a:camera prst="orthographicFront"/>
                <a:lightRig rig="threePt" dir="t"/>
              </a:scene3d>
              <a:sp3d prstMaterial="softEdge">
                <a:bevelT w="101600" h="101600"/>
              </a:sp3d>
            </c:spPr>
          </c:dPt>
          <c:dPt>
            <c:idx val="1"/>
            <c:bubble3D val="0"/>
            <c:spPr>
              <a:gradFill rotWithShape="1">
                <a:gsLst>
                  <a:gs pos="0">
                    <a:schemeClr val="accent2">
                      <a:tint val="96000"/>
                      <a:satMod val="100000"/>
                      <a:lumMod val="104000"/>
                    </a:schemeClr>
                  </a:gs>
                  <a:gs pos="78000">
                    <a:schemeClr val="accent2">
                      <a:shade val="100000"/>
                      <a:satMod val="110000"/>
                      <a:lumMod val="100000"/>
                    </a:schemeClr>
                  </a:gs>
                </a:gsLst>
                <a:lin ang="5400000" scaled="0"/>
              </a:gradFill>
              <a:ln>
                <a:noFill/>
              </a:ln>
              <a:effectLst>
                <a:outerShdw blurRad="50800" dist="25400" dir="5400000" algn="ctr" rotWithShape="0">
                  <a:srgbClr val="000000">
                    <a:alpha val="48000"/>
                  </a:srgbClr>
                </a:outerShdw>
              </a:effectLst>
              <a:scene3d>
                <a:camera prst="orthographicFront"/>
                <a:lightRig rig="threePt" dir="t"/>
              </a:scene3d>
              <a:sp3d prstMaterial="softEdge">
                <a:bevelT w="101600" h="101600"/>
              </a:sp3d>
            </c:spPr>
          </c:dPt>
          <c:dPt>
            <c:idx val="2"/>
            <c:bubble3D val="0"/>
            <c:spPr>
              <a:gradFill rotWithShape="1">
                <a:gsLst>
                  <a:gs pos="0">
                    <a:schemeClr val="accent3">
                      <a:tint val="96000"/>
                      <a:satMod val="100000"/>
                      <a:lumMod val="104000"/>
                    </a:schemeClr>
                  </a:gs>
                  <a:gs pos="78000">
                    <a:schemeClr val="accent3">
                      <a:shade val="100000"/>
                      <a:satMod val="110000"/>
                      <a:lumMod val="100000"/>
                    </a:schemeClr>
                  </a:gs>
                </a:gsLst>
                <a:lin ang="5400000" scaled="0"/>
              </a:gradFill>
              <a:ln>
                <a:noFill/>
              </a:ln>
              <a:effectLst>
                <a:outerShdw blurRad="50800" dist="25400" dir="5400000" algn="ctr" rotWithShape="0">
                  <a:srgbClr val="000000">
                    <a:alpha val="48000"/>
                  </a:srgbClr>
                </a:outerShdw>
              </a:effectLst>
              <a:scene3d>
                <a:camera prst="orthographicFront"/>
                <a:lightRig rig="threePt" dir="t"/>
              </a:scene3d>
              <a:sp3d prstMaterial="softEdge">
                <a:bevelT w="101600" h="101600"/>
              </a:sp3d>
            </c:spPr>
          </c:dPt>
          <c:dLbls>
            <c:dLbl>
              <c:idx val="0"/>
              <c:layout>
                <c:manualLayout>
                  <c:x val="-1.0994375740658945E-16"/>
                  <c:y val="-2.1339250046190812E-2"/>
                </c:manualLayout>
              </c:layout>
              <c:spPr>
                <a:gradFill flip="none" rotWithShape="1">
                  <a:gsLst>
                    <a:gs pos="0">
                      <a:srgbClr val="4A9BDC">
                        <a:lumMod val="20000"/>
                        <a:lumOff val="80000"/>
                      </a:srgbClr>
                    </a:gs>
                    <a:gs pos="78000">
                      <a:srgbClr val="4A9BDC">
                        <a:alpha val="50000"/>
                      </a:srgbClr>
                    </a:gs>
                  </a:gsLst>
                  <a:path path="rect">
                    <a:fillToRect l="100000" b="100000"/>
                  </a:path>
                  <a:tileRect t="-100000" r="-100000"/>
                </a:gradFill>
                <a:ln>
                  <a:noFill/>
                </a:ln>
                <a:effectLst>
                  <a:outerShdw blurRad="50800" dist="38100" dir="2700000" algn="tl" rotWithShape="0">
                    <a:prstClr val="black">
                      <a:alpha val="40000"/>
                    </a:prstClr>
                  </a:outerShdw>
                </a:effectLst>
                <a:scene3d>
                  <a:camera prst="orthographicFront"/>
                  <a:lightRig rig="threePt" dir="t"/>
                </a:scene3d>
                <a:sp3d>
                  <a:bevelT w="101600" h="101600"/>
                </a:sp3d>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oundRectCallout">
                      <a:avLst>
                        <a:gd name="adj1" fmla="val -89653"/>
                        <a:gd name="adj2" fmla="val 52122"/>
                        <a:gd name="adj3" fmla="val 16667"/>
                      </a:avLst>
                    </a:prstGeom>
                    <a:noFill/>
                    <a:ln>
                      <a:noFill/>
                    </a:ln>
                  </c15:spPr>
                </c:ext>
              </c:extLst>
            </c:dLbl>
            <c:dLbl>
              <c:idx val="1"/>
              <c:layout>
                <c:manualLayout>
                  <c:x val="0.1169415292353823"/>
                  <c:y val="-8.8920770170864749E-2"/>
                </c:manualLayout>
              </c:layout>
              <c:spPr>
                <a:gradFill flip="none" rotWithShape="1">
                  <a:gsLst>
                    <a:gs pos="0">
                      <a:srgbClr val="4A9BDC">
                        <a:lumMod val="20000"/>
                        <a:lumOff val="80000"/>
                      </a:srgbClr>
                    </a:gs>
                    <a:gs pos="78000">
                      <a:srgbClr val="4A9BDC">
                        <a:alpha val="50000"/>
                      </a:srgbClr>
                    </a:gs>
                  </a:gsLst>
                  <a:path path="rect">
                    <a:fillToRect l="100000" b="100000"/>
                  </a:path>
                  <a:tileRect t="-100000" r="-100000"/>
                </a:gradFill>
                <a:ln>
                  <a:noFill/>
                </a:ln>
                <a:effectLst>
                  <a:outerShdw blurRad="50800" dist="38100" dir="2700000" algn="tl" rotWithShape="0">
                    <a:prstClr val="black">
                      <a:alpha val="40000"/>
                    </a:prstClr>
                  </a:outerShdw>
                </a:effectLst>
                <a:scene3d>
                  <a:camera prst="orthographicFront"/>
                  <a:lightRig rig="threePt" dir="t"/>
                </a:scene3d>
                <a:sp3d>
                  <a:bevelT w="101600" h="101600"/>
                </a:sp3d>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oundRectCallout">
                      <a:avLst/>
                    </a:prstGeom>
                    <a:noFill/>
                    <a:ln>
                      <a:noFill/>
                    </a:ln>
                  </c15:spPr>
                  <c15:layout>
                    <c:manualLayout>
                      <c:w val="0.23543259866129926"/>
                      <c:h val="0.27279905051091496"/>
                    </c:manualLayout>
                  </c15:layout>
                </c:ext>
              </c:extLst>
            </c:dLbl>
            <c:dLbl>
              <c:idx val="2"/>
              <c:layout>
                <c:manualLayout>
                  <c:x val="1.3493253373313344E-2"/>
                  <c:y val="-0.16376798802878928"/>
                </c:manualLayout>
              </c:layout>
              <c:spPr>
                <a:xfrm>
                  <a:off x="368300" y="0"/>
                  <a:ext cx="2121326" cy="1454780"/>
                </a:xfrm>
                <a:gradFill flip="none" rotWithShape="1">
                  <a:gsLst>
                    <a:gs pos="0">
                      <a:srgbClr val="4A9BDC">
                        <a:lumMod val="20000"/>
                        <a:lumOff val="80000"/>
                      </a:srgbClr>
                    </a:gs>
                    <a:gs pos="78000">
                      <a:srgbClr val="4A9BDC">
                        <a:alpha val="50000"/>
                      </a:srgbClr>
                    </a:gs>
                  </a:gsLst>
                  <a:path path="rect">
                    <a:fillToRect l="100000" b="100000"/>
                  </a:path>
                  <a:tileRect t="-100000" r="-100000"/>
                </a:gradFill>
                <a:ln>
                  <a:noFill/>
                </a:ln>
                <a:effectLst>
                  <a:outerShdw blurRad="50800" dist="38100" dir="2700000" algn="tl" rotWithShape="0">
                    <a:prstClr val="black">
                      <a:alpha val="40000"/>
                    </a:prstClr>
                  </a:outerShdw>
                </a:effectLst>
                <a:scene3d>
                  <a:camera prst="orthographicFront"/>
                  <a:lightRig rig="threePt" dir="t"/>
                </a:scene3d>
                <a:sp3d>
                  <a:bevelT w="101600" h="101600"/>
                </a:sp3d>
              </c:spPr>
              <c:txPr>
                <a:bodyPr rot="0" spcFirstLastPara="1" vertOverflow="clip" horzOverflow="clip" vert="horz" wrap="square" lIns="36576" tIns="18288" rIns="36576" bIns="18288" anchor="ctr" anchorCtr="0">
                  <a:spAutoFit/>
                </a:bodyPr>
                <a:lstStyle/>
                <a:p>
                  <a:pPr algn="ctr" rtl="0">
                    <a:defRPr sz="2000" b="0"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oundRectCallout">
                      <a:avLst>
                        <a:gd name="adj1" fmla="val 46660"/>
                        <a:gd name="adj2" fmla="val 70872"/>
                        <a:gd name="adj3" fmla="val 16667"/>
                      </a:avLst>
                    </a:prstGeom>
                    <a:noFill/>
                    <a:ln>
                      <a:noFill/>
                    </a:ln>
                  </c15:spPr>
                  <c15:layout>
                    <c:manualLayout>
                      <c:w val="0.25042510240942523"/>
                      <c:h val="0.29248081950440424"/>
                    </c:manualLayout>
                  </c15:layout>
                </c:ext>
              </c:extLst>
            </c:dLbl>
            <c:spPr>
              <a:gradFill flip="none" rotWithShape="1">
                <a:gsLst>
                  <a:gs pos="0">
                    <a:schemeClr val="accent6">
                      <a:lumMod val="20000"/>
                      <a:lumOff val="80000"/>
                    </a:schemeClr>
                  </a:gs>
                  <a:gs pos="78000">
                    <a:schemeClr val="accent6">
                      <a:alpha val="50000"/>
                    </a:schemeClr>
                  </a:gs>
                </a:gsLst>
                <a:path path="rect">
                  <a:fillToRect l="100000" b="100000"/>
                </a:path>
                <a:tileRect t="-100000" r="-100000"/>
              </a:gradFill>
              <a:ln>
                <a:noFill/>
              </a:ln>
              <a:effectLst>
                <a:outerShdw blurRad="50800" dist="38100" dir="2700000" algn="tl" rotWithShape="0">
                  <a:prstClr val="black">
                    <a:alpha val="40000"/>
                  </a:prstClr>
                </a:outerShdw>
              </a:effectLst>
              <a:scene3d>
                <a:camera prst="orthographicFront"/>
                <a:lightRig rig="threePt" dir="t"/>
              </a:scene3d>
              <a:sp3d>
                <a:bevelT w="101600" h="101600"/>
              </a:sp3d>
            </c:spPr>
            <c:txPr>
              <a:bodyPr rot="0" spcFirstLastPara="1" vertOverflow="clip" horzOverflow="clip" vert="horz" wrap="square" lIns="36576" tIns="18288" rIns="36576" bIns="18288" anchor="ctr" anchorCtr="1">
                <a:spAutoFit/>
              </a:bodyPr>
              <a:lstStyle/>
              <a:p>
                <a:pPr>
                  <a:defRPr sz="2000" b="0" i="0" u="none" strike="noStrike" kern="1200" baseline="0">
                    <a:solidFill>
                      <a:schemeClr val="lt1"/>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ext>
            </c:extLst>
          </c:dLbls>
          <c:cat>
            <c:strRef>
              <c:f>Sheet1!$A$2:$A$4</c:f>
              <c:strCache>
                <c:ptCount val="3"/>
                <c:pt idx="0">
                  <c:v>Genetic</c:v>
                </c:pt>
                <c:pt idx="1">
                  <c:v>Shared Environmental</c:v>
                </c:pt>
                <c:pt idx="2">
                  <c:v>Unique Environmental</c:v>
                </c:pt>
              </c:strCache>
            </c:strRef>
          </c:cat>
          <c:val>
            <c:numRef>
              <c:f>Sheet1!$B$2:$B$4</c:f>
              <c:numCache>
                <c:formatCode>General</c:formatCode>
                <c:ptCount val="3"/>
                <c:pt idx="0">
                  <c:v>36</c:v>
                </c:pt>
                <c:pt idx="1">
                  <c:v>18</c:v>
                </c:pt>
                <c:pt idx="2">
                  <c:v>46</c:v>
                </c:pt>
              </c:numCache>
            </c:numRef>
          </c:val>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74812593703149"/>
          <c:y val="3.4851205083096991E-2"/>
          <c:w val="0.86976011994003011"/>
          <c:h val="0.81171721433383837"/>
        </c:manualLayout>
      </c:layout>
      <c:barChart>
        <c:barDir val="col"/>
        <c:grouping val="clustered"/>
        <c:varyColors val="0"/>
        <c:ser>
          <c:idx val="0"/>
          <c:order val="0"/>
          <c:spPr>
            <a:solidFill>
              <a:schemeClr val="accent1"/>
            </a:solidFill>
            <a:ln>
              <a:noFill/>
            </a:ln>
            <a:effectLst/>
            <a:scene3d>
              <a:camera prst="orthographicFront"/>
              <a:lightRig rig="threePt" dir="t"/>
            </a:scene3d>
            <a:sp3d>
              <a:bevelT w="190500" h="38100"/>
            </a:sp3d>
          </c:spPr>
          <c:invertIfNegative val="0"/>
          <c:cat>
            <c:multiLvlStrRef>
              <c:f>Sheet1!$A$15:$B$24</c:f>
              <c:multiLvlStrCache>
                <c:ptCount val="10"/>
                <c:lvl>
                  <c:pt idx="0">
                    <c:v>q27</c:v>
                  </c:pt>
                  <c:pt idx="1">
                    <c:v>q27</c:v>
                  </c:pt>
                  <c:pt idx="2">
                    <c:v>q27</c:v>
                  </c:pt>
                  <c:pt idx="3">
                    <c:v>q28</c:v>
                  </c:pt>
                  <c:pt idx="4">
                    <c:v>q28</c:v>
                  </c:pt>
                  <c:pt idx="5">
                    <c:v>q28</c:v>
                  </c:pt>
                  <c:pt idx="6">
                    <c:v>q28</c:v>
                  </c:pt>
                  <c:pt idx="7">
                    <c:v>q28</c:v>
                  </c:pt>
                  <c:pt idx="8">
                    <c:v>q28</c:v>
                  </c:pt>
                  <c:pt idx="9">
                    <c:v>q28</c:v>
                  </c:pt>
                </c:lvl>
                <c:lvl>
                  <c:pt idx="0">
                    <c:v>N. .FMR</c:v>
                  </c:pt>
                  <c:pt idx="1">
                    <c:v>0. .FRAXA</c:v>
                  </c:pt>
                  <c:pt idx="2">
                    <c:v>P. .DXS548</c:v>
                  </c:pt>
                  <c:pt idx="3">
                    <c:v>Q. .GABRA3</c:v>
                  </c:pt>
                  <c:pt idx="4">
                    <c:v>R. .DXS52</c:v>
                  </c:pt>
                  <c:pt idx="5">
                    <c:v>S. .G6PD</c:v>
                  </c:pt>
                  <c:pt idx="6">
                    <c:v>T. .F8C</c:v>
                  </c:pt>
                  <c:pt idx="7">
                    <c:v>U. .DXS1108</c:v>
                  </c:pt>
                  <c:pt idx="8">
                    <c:v>V. .DXYS154#</c:v>
                  </c:pt>
                  <c:pt idx="9">
                    <c:v>R/S/T/U/V</c:v>
                  </c:pt>
                </c:lvl>
              </c:multiLvlStrCache>
            </c:multiLvlStrRef>
          </c:cat>
          <c:val>
            <c:numRef>
              <c:f>Sheet1!$H$15:$H$24</c:f>
              <c:numCache>
                <c:formatCode>0.00</c:formatCode>
                <c:ptCount val="10"/>
                <c:pt idx="0">
                  <c:v>0.56000000000000005</c:v>
                </c:pt>
                <c:pt idx="1">
                  <c:v>0.56000000000000005</c:v>
                </c:pt>
                <c:pt idx="2">
                  <c:v>0.73</c:v>
                </c:pt>
                <c:pt idx="3">
                  <c:v>0.74</c:v>
                </c:pt>
                <c:pt idx="4">
                  <c:v>0.81</c:v>
                </c:pt>
                <c:pt idx="5">
                  <c:v>0.85</c:v>
                </c:pt>
                <c:pt idx="6">
                  <c:v>0.82</c:v>
                </c:pt>
                <c:pt idx="7">
                  <c:v>0.85</c:v>
                </c:pt>
                <c:pt idx="8">
                  <c:v>0.83</c:v>
                </c:pt>
                <c:pt idx="9">
                  <c:v>0.82</c:v>
                </c:pt>
              </c:numCache>
            </c:numRef>
          </c:val>
        </c:ser>
        <c:dLbls>
          <c:showLegendKey val="0"/>
          <c:showVal val="0"/>
          <c:showCatName val="0"/>
          <c:showSerName val="0"/>
          <c:showPercent val="0"/>
          <c:showBubbleSize val="0"/>
        </c:dLbls>
        <c:gapWidth val="219"/>
        <c:overlap val="-27"/>
        <c:axId val="178661568"/>
        <c:axId val="178662128"/>
      </c:barChart>
      <c:catAx>
        <c:axId val="178661568"/>
        <c:scaling>
          <c:orientation val="minMax"/>
        </c:scaling>
        <c:delete val="0"/>
        <c:axPos val="b"/>
        <c:numFmt formatCode="General" sourceLinked="1"/>
        <c:majorTickMark val="none"/>
        <c:minorTickMark val="none"/>
        <c:tickLblPos val="nextTo"/>
        <c:spPr>
          <a:noFill/>
          <a:ln w="2857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8662128"/>
        <c:crosses val="autoZero"/>
        <c:auto val="1"/>
        <c:lblAlgn val="ctr"/>
        <c:lblOffset val="0"/>
        <c:noMultiLvlLbl val="0"/>
      </c:catAx>
      <c:valAx>
        <c:axId val="178662128"/>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Allele Sharing</a:t>
                </a:r>
              </a:p>
            </c:rich>
          </c:tx>
          <c:layout>
            <c:manualLayout>
              <c:xMode val="edge"/>
              <c:yMode val="edge"/>
              <c:x val="0"/>
              <c:y val="0.24879859840809906"/>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8661568"/>
        <c:crosses val="autoZero"/>
        <c:crossBetween val="between"/>
      </c:valAx>
      <c:spPr>
        <a:noFill/>
        <a:ln w="28575">
          <a:solidFill>
            <a:schemeClr val="tx1"/>
          </a:solid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6162745398954"/>
          <c:y val="3.5054026651838259E-2"/>
          <c:w val="0.88705037245156948"/>
          <c:h val="0.82131439882005641"/>
        </c:manualLayout>
      </c:layout>
      <c:barChart>
        <c:barDir val="col"/>
        <c:grouping val="clustered"/>
        <c:varyColors val="0"/>
        <c:ser>
          <c:idx val="0"/>
          <c:order val="0"/>
          <c:tx>
            <c:strRef>
              <c:f>Sheet1!$C$1:$C$2</c:f>
              <c:strCache>
                <c:ptCount val="2"/>
                <c:pt idx="0">
                  <c:v>Sharing</c:v>
                </c:pt>
                <c:pt idx="1">
                  <c:v>Observed</c:v>
                </c:pt>
              </c:strCache>
            </c:strRef>
          </c:tx>
          <c:spPr>
            <a:solidFill>
              <a:schemeClr val="accent1"/>
            </a:solidFill>
            <a:ln>
              <a:noFill/>
            </a:ln>
            <a:effectLst/>
            <a:scene3d>
              <a:camera prst="orthographicFront"/>
              <a:lightRig rig="threePt" dir="t"/>
            </a:scene3d>
            <a:sp3d>
              <a:bevelT w="190500" h="38100"/>
            </a:sp3d>
          </c:spPr>
          <c:invertIfNegative val="0"/>
          <c:cat>
            <c:strRef>
              <c:f>Sheet1!$A$3:$A$7</c:f>
              <c:strCache>
                <c:ptCount val="5"/>
                <c:pt idx="0">
                  <c:v>DXS1113</c:v>
                </c:pt>
                <c:pt idx="1">
                  <c:v>BGN</c:v>
                </c:pt>
                <c:pt idx="2">
                  <c:v>Factor 8</c:v>
                </c:pt>
                <c:pt idx="3">
                  <c:v>DXS1108</c:v>
                </c:pt>
                <c:pt idx="4">
                  <c:v>Combined</c:v>
                </c:pt>
              </c:strCache>
            </c:strRef>
          </c:cat>
          <c:val>
            <c:numRef>
              <c:f>Sheet1!$C$3:$C$7</c:f>
              <c:numCache>
                <c:formatCode>0</c:formatCode>
                <c:ptCount val="5"/>
                <c:pt idx="0">
                  <c:v>34</c:v>
                </c:pt>
                <c:pt idx="1">
                  <c:v>30</c:v>
                </c:pt>
                <c:pt idx="2">
                  <c:v>35</c:v>
                </c:pt>
                <c:pt idx="3">
                  <c:v>32</c:v>
                </c:pt>
                <c:pt idx="4">
                  <c:v>24</c:v>
                </c:pt>
              </c:numCache>
            </c:numRef>
          </c:val>
        </c:ser>
        <c:ser>
          <c:idx val="1"/>
          <c:order val="1"/>
          <c:tx>
            <c:strRef>
              <c:f>Sheet1!$D$1:$D$2</c:f>
              <c:strCache>
                <c:ptCount val="2"/>
                <c:pt idx="0">
                  <c:v>Sharing</c:v>
                </c:pt>
                <c:pt idx="1">
                  <c:v>Expected</c:v>
                </c:pt>
              </c:strCache>
            </c:strRef>
          </c:tx>
          <c:spPr>
            <a:solidFill>
              <a:schemeClr val="accent2"/>
            </a:solidFill>
            <a:ln>
              <a:noFill/>
            </a:ln>
            <a:effectLst/>
            <a:scene3d>
              <a:camera prst="orthographicFront"/>
              <a:lightRig rig="threePt" dir="t"/>
            </a:scene3d>
            <a:sp3d>
              <a:bevelT w="190500" h="38100"/>
            </a:sp3d>
          </c:spPr>
          <c:invertIfNegative val="0"/>
          <c:cat>
            <c:strRef>
              <c:f>Sheet1!$A$3:$A$7</c:f>
              <c:strCache>
                <c:ptCount val="5"/>
                <c:pt idx="0">
                  <c:v>DXS1113</c:v>
                </c:pt>
                <c:pt idx="1">
                  <c:v>BGN</c:v>
                </c:pt>
                <c:pt idx="2">
                  <c:v>Factor 8</c:v>
                </c:pt>
                <c:pt idx="3">
                  <c:v>DXS1108</c:v>
                </c:pt>
                <c:pt idx="4">
                  <c:v>Combined</c:v>
                </c:pt>
              </c:strCache>
            </c:strRef>
          </c:cat>
          <c:val>
            <c:numRef>
              <c:f>Sheet1!$D$3:$D$7</c:f>
              <c:numCache>
                <c:formatCode>0.00</c:formatCode>
                <c:ptCount val="5"/>
                <c:pt idx="0">
                  <c:v>33.799999999999997</c:v>
                </c:pt>
                <c:pt idx="1">
                  <c:v>30.68</c:v>
                </c:pt>
                <c:pt idx="2">
                  <c:v>34.32</c:v>
                </c:pt>
                <c:pt idx="3">
                  <c:v>32.76</c:v>
                </c:pt>
                <c:pt idx="4">
                  <c:v>26.96</c:v>
                </c:pt>
              </c:numCache>
            </c:numRef>
          </c:val>
        </c:ser>
        <c:dLbls>
          <c:showLegendKey val="0"/>
          <c:showVal val="0"/>
          <c:showCatName val="0"/>
          <c:showSerName val="0"/>
          <c:showPercent val="0"/>
          <c:showBubbleSize val="0"/>
        </c:dLbls>
        <c:gapWidth val="219"/>
        <c:overlap val="-27"/>
        <c:axId val="178665488"/>
        <c:axId val="178666048"/>
      </c:barChart>
      <c:catAx>
        <c:axId val="17866548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Gene/DNA Marker</a:t>
                </a:r>
                <a:endParaRPr lang="en-US" dirty="0"/>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8666048"/>
        <c:crosses val="autoZero"/>
        <c:auto val="1"/>
        <c:lblAlgn val="ctr"/>
        <c:lblOffset val="0"/>
        <c:noMultiLvlLbl val="0"/>
      </c:catAx>
      <c:valAx>
        <c:axId val="178666048"/>
        <c:scaling>
          <c:orientation val="minMax"/>
          <c:max val="45"/>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Allele Sharing</a:t>
                </a:r>
              </a:p>
            </c:rich>
          </c:tx>
          <c:layout>
            <c:manualLayout>
              <c:xMode val="edge"/>
              <c:yMode val="edge"/>
              <c:x val="0"/>
              <c:y val="0.2765525663458734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78665488"/>
        <c:crosses val="autoZero"/>
        <c:crossBetween val="between"/>
      </c:valAx>
      <c:spPr>
        <a:noFill/>
        <a:ln w="28575">
          <a:solidFill>
            <a:schemeClr val="tx1"/>
          </a:solidFill>
        </a:ln>
        <a:effectLst/>
      </c:spPr>
    </c:plotArea>
    <c:legend>
      <c:legendPos val="b"/>
      <c:layout>
        <c:manualLayout>
          <c:xMode val="edge"/>
          <c:yMode val="edge"/>
          <c:x val="0.19153761701826252"/>
          <c:y val="3.5541803603721736E-2"/>
          <c:w val="0.72538726699642297"/>
          <c:h val="0.1246227868903184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764418682285261E-2"/>
          <c:y val="3.1473495075289314E-2"/>
          <c:w val="0.92744727511579572"/>
          <c:h val="0.83081818973570798"/>
        </c:manualLayout>
      </c:layout>
      <c:barChart>
        <c:barDir val="col"/>
        <c:grouping val="clustered"/>
        <c:varyColors val="0"/>
        <c:ser>
          <c:idx val="0"/>
          <c:order val="0"/>
          <c:tx>
            <c:strRef>
              <c:f>Sheet1!$B$1</c:f>
              <c:strCache>
                <c:ptCount val="1"/>
                <c:pt idx="0">
                  <c:v>Heterosexuals</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Sheet1!$D$3:$D$9</c:f>
                <c:numCache>
                  <c:formatCode>General</c:formatCode>
                  <c:ptCount val="7"/>
                  <c:pt idx="0">
                    <c:v>1.07</c:v>
                  </c:pt>
                  <c:pt idx="1">
                    <c:v>1.23</c:v>
                  </c:pt>
                  <c:pt idx="2">
                    <c:v>1.77</c:v>
                  </c:pt>
                  <c:pt idx="3">
                    <c:v>2.0299999999999998</c:v>
                  </c:pt>
                  <c:pt idx="4">
                    <c:v>1.66</c:v>
                  </c:pt>
                  <c:pt idx="5">
                    <c:v>1.81</c:v>
                  </c:pt>
                  <c:pt idx="6">
                    <c:v>1.74</c:v>
                  </c:pt>
                </c:numCache>
              </c:numRef>
            </c:plus>
            <c:minus>
              <c:numRef>
                <c:f>Sheet1!$D$3:$D$9</c:f>
                <c:numCache>
                  <c:formatCode>General</c:formatCode>
                  <c:ptCount val="7"/>
                  <c:pt idx="0">
                    <c:v>1.07</c:v>
                  </c:pt>
                  <c:pt idx="1">
                    <c:v>1.23</c:v>
                  </c:pt>
                  <c:pt idx="2">
                    <c:v>1.77</c:v>
                  </c:pt>
                  <c:pt idx="3">
                    <c:v>2.0299999999999998</c:v>
                  </c:pt>
                  <c:pt idx="4">
                    <c:v>1.66</c:v>
                  </c:pt>
                  <c:pt idx="5">
                    <c:v>1.81</c:v>
                  </c:pt>
                  <c:pt idx="6">
                    <c:v>1.74</c:v>
                  </c:pt>
                </c:numCache>
              </c:numRef>
            </c:minus>
            <c:spPr>
              <a:noFill/>
              <a:ln w="28575" cap="flat" cmpd="sng" algn="ctr">
                <a:solidFill>
                  <a:schemeClr val="tx1"/>
                </a:solidFill>
                <a:round/>
              </a:ln>
              <a:effectLst/>
            </c:spPr>
          </c:errBars>
          <c:cat>
            <c:strRef>
              <c:f>Sheet1!$A$3:$A$9</c:f>
              <c:strCache>
                <c:ptCount val="7"/>
                <c:pt idx="0">
                  <c:v>Maternal aunts</c:v>
                </c:pt>
                <c:pt idx="1">
                  <c:v>Paternal aunts</c:v>
                </c:pt>
                <c:pt idx="2">
                  <c:v>Maternal grandmothers</c:v>
                </c:pt>
                <c:pt idx="3">
                  <c:v>Paternal grandmothers</c:v>
                </c:pt>
                <c:pt idx="4">
                  <c:v>Maternal aunts and maternal grandmothers</c:v>
                </c:pt>
                <c:pt idx="5">
                  <c:v>Paternal aunts and paternal grandmothers</c:v>
                </c:pt>
                <c:pt idx="6">
                  <c:v>All female relatives</c:v>
                </c:pt>
              </c:strCache>
            </c:strRef>
          </c:cat>
          <c:val>
            <c:numRef>
              <c:f>Sheet1!$C$3:$C$9</c:f>
              <c:numCache>
                <c:formatCode>0.00</c:formatCode>
                <c:ptCount val="7"/>
                <c:pt idx="0">
                  <c:v>1.54</c:v>
                </c:pt>
                <c:pt idx="1">
                  <c:v>1.84</c:v>
                </c:pt>
                <c:pt idx="2">
                  <c:v>3.33</c:v>
                </c:pt>
                <c:pt idx="3">
                  <c:v>3.36</c:v>
                </c:pt>
                <c:pt idx="4">
                  <c:v>2.2999999999999998</c:v>
                </c:pt>
                <c:pt idx="5">
                  <c:v>2.5299999999999998</c:v>
                </c:pt>
                <c:pt idx="6">
                  <c:v>2.41</c:v>
                </c:pt>
              </c:numCache>
            </c:numRef>
          </c:val>
        </c:ser>
        <c:ser>
          <c:idx val="2"/>
          <c:order val="1"/>
          <c:tx>
            <c:strRef>
              <c:f>Sheet1!$E$1</c:f>
              <c:strCache>
                <c:ptCount val="1"/>
                <c:pt idx="0">
                  <c:v>Homosexuals</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Sheet1!$G$3:$G$9</c:f>
                <c:numCache>
                  <c:formatCode>General</c:formatCode>
                  <c:ptCount val="7"/>
                  <c:pt idx="0">
                    <c:v>1.26</c:v>
                  </c:pt>
                  <c:pt idx="1">
                    <c:v>1.18</c:v>
                  </c:pt>
                  <c:pt idx="2">
                    <c:v>1.98</c:v>
                  </c:pt>
                  <c:pt idx="3">
                    <c:v>1.75</c:v>
                  </c:pt>
                  <c:pt idx="4">
                    <c:v>1.79</c:v>
                  </c:pt>
                  <c:pt idx="5">
                    <c:v>1.65</c:v>
                  </c:pt>
                  <c:pt idx="6">
                    <c:v>1.73</c:v>
                  </c:pt>
                </c:numCache>
              </c:numRef>
            </c:plus>
            <c:minus>
              <c:numRef>
                <c:f>Sheet1!$G$3:$G$9</c:f>
                <c:numCache>
                  <c:formatCode>General</c:formatCode>
                  <c:ptCount val="7"/>
                  <c:pt idx="0">
                    <c:v>1.26</c:v>
                  </c:pt>
                  <c:pt idx="1">
                    <c:v>1.18</c:v>
                  </c:pt>
                  <c:pt idx="2">
                    <c:v>1.98</c:v>
                  </c:pt>
                  <c:pt idx="3">
                    <c:v>1.75</c:v>
                  </c:pt>
                  <c:pt idx="4">
                    <c:v>1.79</c:v>
                  </c:pt>
                  <c:pt idx="5">
                    <c:v>1.65</c:v>
                  </c:pt>
                  <c:pt idx="6">
                    <c:v>1.73</c:v>
                  </c:pt>
                </c:numCache>
              </c:numRef>
            </c:minus>
            <c:spPr>
              <a:noFill/>
              <a:ln w="28575" cap="flat" cmpd="sng" algn="ctr">
                <a:solidFill>
                  <a:schemeClr val="tx1"/>
                </a:solidFill>
                <a:round/>
              </a:ln>
              <a:effectLst/>
            </c:spPr>
          </c:errBars>
          <c:cat>
            <c:strRef>
              <c:f>Sheet1!$A$3:$A$9</c:f>
              <c:strCache>
                <c:ptCount val="7"/>
                <c:pt idx="0">
                  <c:v>Maternal aunts</c:v>
                </c:pt>
                <c:pt idx="1">
                  <c:v>Paternal aunts</c:v>
                </c:pt>
                <c:pt idx="2">
                  <c:v>Maternal grandmothers</c:v>
                </c:pt>
                <c:pt idx="3">
                  <c:v>Paternal grandmothers</c:v>
                </c:pt>
                <c:pt idx="4">
                  <c:v>Maternal aunts and maternal grandmothers</c:v>
                </c:pt>
                <c:pt idx="5">
                  <c:v>Paternal aunts and paternal grandmothers</c:v>
                </c:pt>
                <c:pt idx="6">
                  <c:v>All female relatives</c:v>
                </c:pt>
              </c:strCache>
            </c:strRef>
          </c:cat>
          <c:val>
            <c:numRef>
              <c:f>Sheet1!$F$3:$F$9</c:f>
              <c:numCache>
                <c:formatCode>0.00</c:formatCode>
                <c:ptCount val="7"/>
                <c:pt idx="0">
                  <c:v>1.98</c:v>
                </c:pt>
                <c:pt idx="1">
                  <c:v>1.82</c:v>
                </c:pt>
                <c:pt idx="2">
                  <c:v>3.65</c:v>
                </c:pt>
                <c:pt idx="3">
                  <c:v>3.32</c:v>
                </c:pt>
                <c:pt idx="4">
                  <c:v>2.67</c:v>
                </c:pt>
                <c:pt idx="5">
                  <c:v>2.52</c:v>
                </c:pt>
                <c:pt idx="6">
                  <c:v>2.6</c:v>
                </c:pt>
              </c:numCache>
            </c:numRef>
          </c:val>
        </c:ser>
        <c:dLbls>
          <c:showLegendKey val="0"/>
          <c:showVal val="0"/>
          <c:showCatName val="0"/>
          <c:showSerName val="0"/>
          <c:showPercent val="0"/>
          <c:showBubbleSize val="0"/>
        </c:dLbls>
        <c:gapWidth val="219"/>
        <c:overlap val="-27"/>
        <c:axId val="178668848"/>
        <c:axId val="178669408"/>
      </c:barChart>
      <c:catAx>
        <c:axId val="178668848"/>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8669408"/>
        <c:crosses val="autoZero"/>
        <c:auto val="1"/>
        <c:lblAlgn val="ctr"/>
        <c:lblOffset val="0"/>
        <c:noMultiLvlLbl val="0"/>
      </c:catAx>
      <c:valAx>
        <c:axId val="17866940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smtClean="0"/>
                  <a:t>Fecundity (# Children)</a:t>
                </a:r>
                <a:endParaRPr lang="en-US" sz="1600" dirty="0"/>
              </a:p>
            </c:rich>
          </c:tx>
          <c:layout>
            <c:manualLayout>
              <c:xMode val="edge"/>
              <c:yMode val="edge"/>
              <c:x val="0"/>
              <c:y val="0.206211073231666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668848"/>
        <c:crosses val="autoZero"/>
        <c:crossBetween val="between"/>
      </c:valAx>
      <c:spPr>
        <a:noFill/>
        <a:ln w="28575">
          <a:solidFill>
            <a:schemeClr val="tx1"/>
          </a:solidFill>
        </a:ln>
        <a:effectLst/>
      </c:spPr>
    </c:plotArea>
    <c:legend>
      <c:legendPos val="b"/>
      <c:layout>
        <c:manualLayout>
          <c:xMode val="edge"/>
          <c:yMode val="edge"/>
          <c:x val="0.77779911549170544"/>
          <c:y val="7.0454095940327435E-2"/>
          <c:w val="0.191683634940642"/>
          <c:h val="0.1179125634372786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06485184140097E-2"/>
          <c:y val="2.5562186918962015E-2"/>
          <c:w val="0.89117059235055152"/>
          <c:h val="0.81117711501311562"/>
        </c:manualLayout>
      </c:layout>
      <c:barChart>
        <c:barDir val="col"/>
        <c:grouping val="clustered"/>
        <c:varyColors val="0"/>
        <c:ser>
          <c:idx val="0"/>
          <c:order val="0"/>
          <c:tx>
            <c:strRef>
              <c:f>Sheet1!$B$2</c:f>
              <c:strCache>
                <c:ptCount val="1"/>
                <c:pt idx="0">
                  <c:v>Heterosexual</c:v>
                </c:pt>
              </c:strCache>
            </c:strRef>
          </c:tx>
          <c:spPr>
            <a:solidFill>
              <a:schemeClr val="accent1"/>
            </a:solidFill>
            <a:ln>
              <a:noFill/>
            </a:ln>
            <a:effectLst/>
            <a:scene3d>
              <a:camera prst="orthographicFront"/>
              <a:lightRig rig="balanced" dir="t">
                <a:rot lat="0" lon="0" rev="8700000"/>
              </a:lightRig>
            </a:scene3d>
            <a:sp3d>
              <a:bevelT w="190500" h="38100"/>
            </a:sp3d>
          </c:spPr>
          <c:invertIfNegative val="0"/>
          <c:errBars>
            <c:errBarType val="both"/>
            <c:errValType val="cust"/>
            <c:noEndCap val="0"/>
            <c:plus>
              <c:numRef>
                <c:f>Sheet1!$C$3:$C$8</c:f>
                <c:numCache>
                  <c:formatCode>General</c:formatCode>
                  <c:ptCount val="6"/>
                  <c:pt idx="0">
                    <c:v>1.4</c:v>
                  </c:pt>
                  <c:pt idx="1">
                    <c:v>1.34</c:v>
                  </c:pt>
                  <c:pt idx="2">
                    <c:v>1.1499999999999999</c:v>
                  </c:pt>
                  <c:pt idx="3">
                    <c:v>1.33</c:v>
                  </c:pt>
                  <c:pt idx="4">
                    <c:v>1.34</c:v>
                  </c:pt>
                  <c:pt idx="5">
                    <c:v>0.96</c:v>
                  </c:pt>
                </c:numCache>
              </c:numRef>
            </c:plus>
            <c:minus>
              <c:numRef>
                <c:f>Sheet1!$C$3:$C$8</c:f>
                <c:numCache>
                  <c:formatCode>General</c:formatCode>
                  <c:ptCount val="6"/>
                  <c:pt idx="0">
                    <c:v>1.4</c:v>
                  </c:pt>
                  <c:pt idx="1">
                    <c:v>1.34</c:v>
                  </c:pt>
                  <c:pt idx="2">
                    <c:v>1.1499999999999999</c:v>
                  </c:pt>
                  <c:pt idx="3">
                    <c:v>1.33</c:v>
                  </c:pt>
                  <c:pt idx="4">
                    <c:v>1.34</c:v>
                  </c:pt>
                  <c:pt idx="5">
                    <c:v>0.96</c:v>
                  </c:pt>
                </c:numCache>
              </c:numRef>
            </c:minus>
            <c:spPr>
              <a:noFill/>
              <a:ln w="28575" cap="flat" cmpd="sng" algn="ctr">
                <a:solidFill>
                  <a:schemeClr val="tx1"/>
                </a:solidFill>
                <a:round/>
              </a:ln>
              <a:effectLst/>
            </c:spPr>
          </c:errBars>
          <c:cat>
            <c:strRef>
              <c:f>Sheet1!$A$3:$A$8</c:f>
              <c:strCache>
                <c:ptCount val="6"/>
                <c:pt idx="0">
                  <c:v>Blanchard and Bogaert (1996a)</c:v>
                </c:pt>
                <c:pt idx="1">
                  <c:v>Blanchard and Bogaert (1996b)</c:v>
                </c:pt>
                <c:pt idx="2">
                  <c:v>Blanchard and Lippa (2007)</c:v>
                </c:pt>
                <c:pt idx="3">
                  <c:v>Blanchard and Zucker (1994)</c:v>
                </c:pt>
                <c:pt idx="4">
                  <c:v>Blanchard et al. (2006)</c:v>
                </c:pt>
                <c:pt idx="5">
                  <c:v>Blanchard et al. (1998)</c:v>
                </c:pt>
              </c:strCache>
            </c:strRef>
          </c:cat>
          <c:val>
            <c:numRef>
              <c:f>Sheet1!$B$3:$B$8</c:f>
              <c:numCache>
                <c:formatCode>General</c:formatCode>
                <c:ptCount val="6"/>
                <c:pt idx="0">
                  <c:v>1.35</c:v>
                </c:pt>
                <c:pt idx="1">
                  <c:v>1.71</c:v>
                </c:pt>
                <c:pt idx="2">
                  <c:v>1.33</c:v>
                </c:pt>
                <c:pt idx="3">
                  <c:v>1.1299999999999999</c:v>
                </c:pt>
                <c:pt idx="4">
                  <c:v>1.39</c:v>
                </c:pt>
                <c:pt idx="5">
                  <c:v>1.04</c:v>
                </c:pt>
              </c:numCache>
            </c:numRef>
          </c:val>
        </c:ser>
        <c:ser>
          <c:idx val="2"/>
          <c:order val="1"/>
          <c:tx>
            <c:strRef>
              <c:f>Sheet1!$D$2</c:f>
              <c:strCache>
                <c:ptCount val="1"/>
                <c:pt idx="0">
                  <c:v>Homosexual</c:v>
                </c:pt>
              </c:strCache>
            </c:strRef>
          </c:tx>
          <c:spPr>
            <a:solidFill>
              <a:schemeClr val="accent2"/>
            </a:solidFill>
            <a:ln>
              <a:noFill/>
            </a:ln>
            <a:effectLst/>
            <a:scene3d>
              <a:camera prst="orthographicFront"/>
              <a:lightRig rig="balanced" dir="t">
                <a:rot lat="0" lon="0" rev="8700000"/>
              </a:lightRig>
            </a:scene3d>
            <a:sp3d>
              <a:bevelT w="190500" h="38100"/>
            </a:sp3d>
          </c:spPr>
          <c:invertIfNegative val="0"/>
          <c:errBars>
            <c:errBarType val="both"/>
            <c:errValType val="cust"/>
            <c:noEndCap val="0"/>
            <c:plus>
              <c:numRef>
                <c:f>Sheet1!$E$3:$E$8</c:f>
                <c:numCache>
                  <c:formatCode>General</c:formatCode>
                  <c:ptCount val="6"/>
                  <c:pt idx="0">
                    <c:v>1.24</c:v>
                  </c:pt>
                  <c:pt idx="1">
                    <c:v>1.1399999999999999</c:v>
                  </c:pt>
                  <c:pt idx="2">
                    <c:v>1.08</c:v>
                  </c:pt>
                  <c:pt idx="3">
                    <c:v>1.54</c:v>
                  </c:pt>
                  <c:pt idx="4">
                    <c:v>1.48</c:v>
                  </c:pt>
                  <c:pt idx="5">
                    <c:v>1.29</c:v>
                  </c:pt>
                </c:numCache>
              </c:numRef>
            </c:plus>
            <c:minus>
              <c:numRef>
                <c:f>Sheet1!$E$3:$E$8</c:f>
                <c:numCache>
                  <c:formatCode>General</c:formatCode>
                  <c:ptCount val="6"/>
                  <c:pt idx="0">
                    <c:v>1.24</c:v>
                  </c:pt>
                  <c:pt idx="1">
                    <c:v>1.1399999999999999</c:v>
                  </c:pt>
                  <c:pt idx="2">
                    <c:v>1.08</c:v>
                  </c:pt>
                  <c:pt idx="3">
                    <c:v>1.54</c:v>
                  </c:pt>
                  <c:pt idx="4">
                    <c:v>1.48</c:v>
                  </c:pt>
                  <c:pt idx="5">
                    <c:v>1.29</c:v>
                  </c:pt>
                </c:numCache>
              </c:numRef>
            </c:minus>
            <c:spPr>
              <a:noFill/>
              <a:ln w="28575" cap="flat" cmpd="sng" algn="ctr">
                <a:solidFill>
                  <a:schemeClr val="tx1"/>
                </a:solidFill>
                <a:round/>
              </a:ln>
              <a:effectLst/>
            </c:spPr>
          </c:errBars>
          <c:cat>
            <c:strRef>
              <c:f>Sheet1!$A$3:$A$8</c:f>
              <c:strCache>
                <c:ptCount val="6"/>
                <c:pt idx="0">
                  <c:v>Blanchard and Bogaert (1996a)</c:v>
                </c:pt>
                <c:pt idx="1">
                  <c:v>Blanchard and Bogaert (1996b)</c:v>
                </c:pt>
                <c:pt idx="2">
                  <c:v>Blanchard and Lippa (2007)</c:v>
                </c:pt>
                <c:pt idx="3">
                  <c:v>Blanchard and Zucker (1994)</c:v>
                </c:pt>
                <c:pt idx="4">
                  <c:v>Blanchard et al. (2006)</c:v>
                </c:pt>
                <c:pt idx="5">
                  <c:v>Blanchard et al. (1998)</c:v>
                </c:pt>
              </c:strCache>
            </c:strRef>
          </c:cat>
          <c:val>
            <c:numRef>
              <c:f>Sheet1!$D$3:$D$8</c:f>
              <c:numCache>
                <c:formatCode>General</c:formatCode>
                <c:ptCount val="6"/>
                <c:pt idx="0">
                  <c:v>1.1200000000000001</c:v>
                </c:pt>
                <c:pt idx="1">
                  <c:v>1.39</c:v>
                </c:pt>
                <c:pt idx="2">
                  <c:v>1.22</c:v>
                </c:pt>
                <c:pt idx="3">
                  <c:v>1.24</c:v>
                </c:pt>
                <c:pt idx="4">
                  <c:v>1.18</c:v>
                </c:pt>
                <c:pt idx="5">
                  <c:v>1.1499999999999999</c:v>
                </c:pt>
              </c:numCache>
            </c:numRef>
          </c:val>
        </c:ser>
        <c:dLbls>
          <c:showLegendKey val="0"/>
          <c:showVal val="0"/>
          <c:showCatName val="0"/>
          <c:showSerName val="0"/>
          <c:showPercent val="0"/>
          <c:showBubbleSize val="0"/>
        </c:dLbls>
        <c:gapWidth val="219"/>
        <c:overlap val="-27"/>
        <c:axId val="178672208"/>
        <c:axId val="178672768"/>
      </c:barChart>
      <c:catAx>
        <c:axId val="178672208"/>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8672768"/>
        <c:crosses val="autoZero"/>
        <c:auto val="1"/>
        <c:lblAlgn val="ctr"/>
        <c:lblOffset val="0"/>
        <c:noMultiLvlLbl val="0"/>
      </c:catAx>
      <c:valAx>
        <c:axId val="178672768"/>
        <c:scaling>
          <c:orientation val="minMax"/>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Number Siblings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8672208"/>
        <c:crosses val="autoZero"/>
        <c:crossBetween val="between"/>
      </c:valAx>
      <c:spPr>
        <a:noFill/>
        <a:ln w="28575">
          <a:solidFill>
            <a:schemeClr val="tx1"/>
          </a:solidFill>
        </a:ln>
        <a:effectLst/>
      </c:spPr>
    </c:plotArea>
    <c:legend>
      <c:legendPos val="b"/>
      <c:layout>
        <c:manualLayout>
          <c:xMode val="edge"/>
          <c:yMode val="edge"/>
          <c:x val="0.33486943420840992"/>
          <c:y val="7.4654594549892719E-2"/>
          <c:w val="0.4084884043863472"/>
          <c:h val="7.812554680664918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69763457601566E-2"/>
          <c:y val="3.6429748590828571E-2"/>
          <c:w val="0.89860950951445095"/>
          <c:h val="0.84034815976706756"/>
        </c:manualLayout>
      </c:layout>
      <c:barChart>
        <c:barDir val="col"/>
        <c:grouping val="clustered"/>
        <c:varyColors val="0"/>
        <c:ser>
          <c:idx val="0"/>
          <c:order val="0"/>
          <c:tx>
            <c:strRef>
              <c:f>'Sheet1 (2)'!$F$3</c:f>
              <c:strCache>
                <c:ptCount val="1"/>
                <c:pt idx="0">
                  <c:v>Bisexual</c:v>
                </c:pt>
              </c:strCache>
            </c:strRef>
          </c:tx>
          <c:spPr>
            <a:solidFill>
              <a:schemeClr val="accent1"/>
            </a:solidFill>
            <a:ln>
              <a:noFill/>
            </a:ln>
            <a:effectLst/>
            <a:scene3d>
              <a:camera prst="orthographicFront"/>
              <a:lightRig rig="threePt" dir="t"/>
            </a:scene3d>
            <a:sp3d>
              <a:bevelT w="190500" h="38100"/>
            </a:sp3d>
          </c:spPr>
          <c:invertIfNegative val="0"/>
          <c:cat>
            <c:strRef>
              <c:f>'Sheet1 (2)'!$A$5:$A$14</c:f>
              <c:strCache>
                <c:ptCount val="10"/>
                <c:pt idx="0">
                  <c:v>All</c:v>
                </c:pt>
                <c:pt idx="1">
                  <c:v>Beaten at home</c:v>
                </c:pt>
                <c:pt idx="2">
                  <c:v>Other violence in home</c:v>
                </c:pt>
                <c:pt idx="3">
                  <c:v>Rape</c:v>
                </c:pt>
                <c:pt idx="4">
                  <c:v>Sexual assault</c:v>
                </c:pt>
                <c:pt idx="5">
                  <c:v>Other adverse event</c:v>
                </c:pt>
                <c:pt idx="6">
                  <c:v>Cumulative 0</c:v>
                </c:pt>
                <c:pt idx="7">
                  <c:v>Cumulative 1</c:v>
                </c:pt>
                <c:pt idx="8">
                  <c:v>Cumulative 2</c:v>
                </c:pt>
                <c:pt idx="9">
                  <c:v>Cumulative 3+</c:v>
                </c:pt>
              </c:strCache>
            </c:strRef>
          </c:cat>
          <c:val>
            <c:numRef>
              <c:f>'Sheet1 (2)'!$F$5:$F$14</c:f>
              <c:numCache>
                <c:formatCode>General</c:formatCode>
                <c:ptCount val="10"/>
                <c:pt idx="0">
                  <c:v>0.79508777454144686</c:v>
                </c:pt>
                <c:pt idx="1">
                  <c:v>2.1</c:v>
                </c:pt>
                <c:pt idx="2">
                  <c:v>2.4</c:v>
                </c:pt>
                <c:pt idx="3">
                  <c:v>3.7</c:v>
                </c:pt>
                <c:pt idx="4">
                  <c:v>3.1</c:v>
                </c:pt>
                <c:pt idx="5">
                  <c:v>1.6</c:v>
                </c:pt>
                <c:pt idx="6">
                  <c:v>1</c:v>
                </c:pt>
                <c:pt idx="7">
                  <c:v>2.5</c:v>
                </c:pt>
                <c:pt idx="8">
                  <c:v>2.4</c:v>
                </c:pt>
                <c:pt idx="9">
                  <c:v>6.2</c:v>
                </c:pt>
              </c:numCache>
            </c:numRef>
          </c:val>
        </c:ser>
        <c:ser>
          <c:idx val="1"/>
          <c:order val="1"/>
          <c:tx>
            <c:strRef>
              <c:f>'Sheet1 (2)'!$G$3</c:f>
              <c:strCache>
                <c:ptCount val="1"/>
                <c:pt idx="0">
                  <c:v>Homosexual</c:v>
                </c:pt>
              </c:strCache>
            </c:strRef>
          </c:tx>
          <c:spPr>
            <a:solidFill>
              <a:schemeClr val="accent2"/>
            </a:solidFill>
            <a:ln>
              <a:noFill/>
            </a:ln>
            <a:effectLst/>
            <a:scene3d>
              <a:camera prst="orthographicFront"/>
              <a:lightRig rig="threePt" dir="t"/>
            </a:scene3d>
            <a:sp3d>
              <a:bevelT w="190500" h="38100"/>
            </a:sp3d>
          </c:spPr>
          <c:invertIfNegative val="0"/>
          <c:cat>
            <c:strRef>
              <c:f>'Sheet1 (2)'!$A$5:$A$14</c:f>
              <c:strCache>
                <c:ptCount val="10"/>
                <c:pt idx="0">
                  <c:v>All</c:v>
                </c:pt>
                <c:pt idx="1">
                  <c:v>Beaten at home</c:v>
                </c:pt>
                <c:pt idx="2">
                  <c:v>Other violence in home</c:v>
                </c:pt>
                <c:pt idx="3">
                  <c:v>Rape</c:v>
                </c:pt>
                <c:pt idx="4">
                  <c:v>Sexual assault</c:v>
                </c:pt>
                <c:pt idx="5">
                  <c:v>Other adverse event</c:v>
                </c:pt>
                <c:pt idx="6">
                  <c:v>Cumulative 0</c:v>
                </c:pt>
                <c:pt idx="7">
                  <c:v>Cumulative 1</c:v>
                </c:pt>
                <c:pt idx="8">
                  <c:v>Cumulative 2</c:v>
                </c:pt>
                <c:pt idx="9">
                  <c:v>Cumulative 3+</c:v>
                </c:pt>
              </c:strCache>
            </c:strRef>
          </c:cat>
          <c:val>
            <c:numRef>
              <c:f>'Sheet1 (2)'!$G$5:$G$14</c:f>
              <c:numCache>
                <c:formatCode>General</c:formatCode>
                <c:ptCount val="10"/>
                <c:pt idx="0">
                  <c:v>0.83444855545934027</c:v>
                </c:pt>
                <c:pt idx="1">
                  <c:v>2.2000000000000002</c:v>
                </c:pt>
                <c:pt idx="2">
                  <c:v>1.7</c:v>
                </c:pt>
                <c:pt idx="3">
                  <c:v>1.8</c:v>
                </c:pt>
                <c:pt idx="4">
                  <c:v>2.7</c:v>
                </c:pt>
                <c:pt idx="5">
                  <c:v>1.1000000000000001</c:v>
                </c:pt>
                <c:pt idx="6">
                  <c:v>1</c:v>
                </c:pt>
                <c:pt idx="7">
                  <c:v>2.8</c:v>
                </c:pt>
                <c:pt idx="8">
                  <c:v>1.2</c:v>
                </c:pt>
                <c:pt idx="9">
                  <c:v>3.8</c:v>
                </c:pt>
              </c:numCache>
            </c:numRef>
          </c:val>
        </c:ser>
        <c:dLbls>
          <c:showLegendKey val="0"/>
          <c:showVal val="0"/>
          <c:showCatName val="0"/>
          <c:showSerName val="0"/>
          <c:showPercent val="0"/>
          <c:showBubbleSize val="0"/>
        </c:dLbls>
        <c:gapWidth val="219"/>
        <c:overlap val="-27"/>
        <c:axId val="178675568"/>
        <c:axId val="178676128"/>
      </c:barChart>
      <c:catAx>
        <c:axId val="178675568"/>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78676128"/>
        <c:crosses val="autoZero"/>
        <c:auto val="1"/>
        <c:lblAlgn val="ctr"/>
        <c:lblOffset val="0"/>
        <c:noMultiLvlLbl val="0"/>
      </c:catAx>
      <c:valAx>
        <c:axId val="178676128"/>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dirty="0"/>
                  <a:t>Sexuality (% of Population)</a:t>
                </a:r>
              </a:p>
            </c:rich>
          </c:tx>
          <c:layout>
            <c:manualLayout>
              <c:xMode val="edge"/>
              <c:yMode val="edge"/>
              <c:x val="8.5826497052746194E-3"/>
              <c:y val="0.11966178941362543"/>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78675568"/>
        <c:crosses val="autoZero"/>
        <c:crossBetween val="between"/>
      </c:valAx>
      <c:spPr>
        <a:noFill/>
        <a:ln w="28575">
          <a:solidFill>
            <a:schemeClr val="tx1"/>
          </a:solidFill>
        </a:ln>
        <a:effectLst/>
      </c:spPr>
    </c:plotArea>
    <c:legend>
      <c:legendPos val="b"/>
      <c:layout>
        <c:manualLayout>
          <c:xMode val="edge"/>
          <c:yMode val="edge"/>
          <c:x val="0.31708944740228312"/>
          <c:y val="7.7531292128336163E-2"/>
          <c:w val="0.38872516497656678"/>
          <c:h val="6.02413939560719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87836003258214"/>
          <c:y val="4.5643661475895062E-2"/>
          <c:w val="0.84762988584447929"/>
          <c:h val="0.86894813075531607"/>
        </c:manualLayout>
      </c:layout>
      <c:barChart>
        <c:barDir val="col"/>
        <c:grouping val="clustered"/>
        <c:varyColors val="0"/>
        <c:ser>
          <c:idx val="0"/>
          <c:order val="0"/>
          <c:tx>
            <c:strRef>
              <c:f>Sheet1!$B$1</c:f>
              <c:strCache>
                <c:ptCount val="1"/>
                <c:pt idx="0">
                  <c:v>Heterosexual</c:v>
                </c:pt>
              </c:strCache>
            </c:strRef>
          </c:tx>
          <c:spPr>
            <a:solidFill>
              <a:schemeClr val="accent1"/>
            </a:solidFill>
            <a:ln>
              <a:noFill/>
            </a:ln>
            <a:effectLst/>
            <a:scene3d>
              <a:camera prst="orthographicFront"/>
              <a:lightRig rig="threePt" dir="t"/>
            </a:scene3d>
            <a:sp3d>
              <a:bevelT w="190500" h="38100"/>
            </a:sp3d>
          </c:spPr>
          <c:invertIfNegative val="0"/>
          <c:cat>
            <c:strRef>
              <c:f>Sheet1!$A$2:$A$3</c:f>
              <c:strCache>
                <c:ptCount val="2"/>
                <c:pt idx="0">
                  <c:v>Male</c:v>
                </c:pt>
                <c:pt idx="1">
                  <c:v>Female</c:v>
                </c:pt>
              </c:strCache>
            </c:strRef>
          </c:cat>
          <c:val>
            <c:numRef>
              <c:f>Sheet1!$B$2:$B$3</c:f>
              <c:numCache>
                <c:formatCode>General</c:formatCode>
                <c:ptCount val="2"/>
                <c:pt idx="0">
                  <c:v>1</c:v>
                </c:pt>
                <c:pt idx="1">
                  <c:v>1</c:v>
                </c:pt>
              </c:numCache>
            </c:numRef>
          </c:val>
        </c:ser>
        <c:ser>
          <c:idx val="1"/>
          <c:order val="1"/>
          <c:tx>
            <c:strRef>
              <c:f>Sheet1!$C$1</c:f>
              <c:strCache>
                <c:ptCount val="1"/>
                <c:pt idx="0">
                  <c:v>Homosexual</c:v>
                </c:pt>
              </c:strCache>
            </c:strRef>
          </c:tx>
          <c:spPr>
            <a:solidFill>
              <a:schemeClr val="accent2"/>
            </a:solidFill>
            <a:ln>
              <a:noFill/>
            </a:ln>
            <a:effectLst/>
            <a:scene3d>
              <a:camera prst="orthographicFront"/>
              <a:lightRig rig="threePt" dir="t"/>
            </a:scene3d>
            <a:sp3d>
              <a:bevelT w="190500" h="38100"/>
            </a:sp3d>
          </c:spPr>
          <c:invertIfNegative val="0"/>
          <c:cat>
            <c:strRef>
              <c:f>Sheet1!$A$2:$A$3</c:f>
              <c:strCache>
                <c:ptCount val="2"/>
                <c:pt idx="0">
                  <c:v>Male</c:v>
                </c:pt>
                <c:pt idx="1">
                  <c:v>Female</c:v>
                </c:pt>
              </c:strCache>
            </c:strRef>
          </c:cat>
          <c:val>
            <c:numRef>
              <c:f>Sheet1!$C$2:$C$3</c:f>
              <c:numCache>
                <c:formatCode>General</c:formatCode>
                <c:ptCount val="2"/>
                <c:pt idx="0">
                  <c:v>1.34</c:v>
                </c:pt>
                <c:pt idx="1">
                  <c:v>1.91</c:v>
                </c:pt>
              </c:numCache>
            </c:numRef>
          </c:val>
        </c:ser>
        <c:dLbls>
          <c:showLegendKey val="0"/>
          <c:showVal val="0"/>
          <c:showCatName val="0"/>
          <c:showSerName val="0"/>
          <c:showPercent val="0"/>
          <c:showBubbleSize val="0"/>
        </c:dLbls>
        <c:gapWidth val="219"/>
        <c:overlap val="-27"/>
        <c:axId val="226285184"/>
        <c:axId val="226283504"/>
      </c:barChart>
      <c:catAx>
        <c:axId val="226285184"/>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26283504"/>
        <c:crosses val="autoZero"/>
        <c:auto val="1"/>
        <c:lblAlgn val="ctr"/>
        <c:lblOffset val="0"/>
        <c:noMultiLvlLbl val="0"/>
      </c:catAx>
      <c:valAx>
        <c:axId val="226283504"/>
        <c:scaling>
          <c:orientation val="minMax"/>
          <c:max val="2"/>
        </c:scaling>
        <c:delete val="0"/>
        <c:axPos val="l"/>
        <c:title>
          <c:tx>
            <c:rich>
              <a:bodyPr rot="-54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r>
                  <a:rPr lang="en-US" sz="2200"/>
                  <a:t>Left Handedness (Odds Ratio)</a:t>
                </a:r>
              </a:p>
            </c:rich>
          </c:tx>
          <c:overlay val="0"/>
          <c:spPr>
            <a:noFill/>
            <a:ln>
              <a:noFill/>
            </a:ln>
            <a:effectLst/>
          </c:spPr>
          <c:txPr>
            <a:bodyPr rot="-54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26285184"/>
        <c:crosses val="autoZero"/>
        <c:crossBetween val="between"/>
      </c:valAx>
      <c:spPr>
        <a:noFill/>
        <a:ln w="28575">
          <a:solidFill>
            <a:schemeClr val="tx1"/>
          </a:solidFill>
        </a:ln>
        <a:effectLst/>
      </c:spPr>
    </c:plotArea>
    <c:legend>
      <c:legendPos val="b"/>
      <c:layout>
        <c:manualLayout>
          <c:xMode val="edge"/>
          <c:yMode val="edge"/>
          <c:x val="0.14436565181975938"/>
          <c:y val="6.7414619446240914E-2"/>
          <c:w val="0.30587505459868491"/>
          <c:h val="0.15378329674600499"/>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87836003258214"/>
          <c:y val="4.5643661475895062E-2"/>
          <c:w val="0.84762988584447929"/>
          <c:h val="0.85918361855041936"/>
        </c:manualLayout>
      </c:layout>
      <c:barChart>
        <c:barDir val="col"/>
        <c:grouping val="clustered"/>
        <c:varyColors val="0"/>
        <c:ser>
          <c:idx val="0"/>
          <c:order val="0"/>
          <c:tx>
            <c:strRef>
              <c:f>Sheet1!$B$1</c:f>
              <c:strCache>
                <c:ptCount val="1"/>
                <c:pt idx="0">
                  <c:v>0 Older Brothers</c:v>
                </c:pt>
              </c:strCache>
            </c:strRef>
          </c:tx>
          <c:spPr>
            <a:solidFill>
              <a:schemeClr val="accent1"/>
            </a:solidFill>
            <a:ln>
              <a:noFill/>
            </a:ln>
            <a:effectLst/>
            <a:scene3d>
              <a:camera prst="orthographicFront"/>
              <a:lightRig rig="threePt" dir="t"/>
            </a:scene3d>
            <a:sp3d>
              <a:bevelT w="190500" h="38100"/>
            </a:sp3d>
          </c:spPr>
          <c:invertIfNegative val="0"/>
          <c:cat>
            <c:strRef>
              <c:f>Sheet1!$A$2:$A$3</c:f>
              <c:strCache>
                <c:ptCount val="2"/>
                <c:pt idx="0">
                  <c:v>Right</c:v>
                </c:pt>
                <c:pt idx="1">
                  <c:v>Non-Right</c:v>
                </c:pt>
              </c:strCache>
            </c:strRef>
          </c:cat>
          <c:val>
            <c:numRef>
              <c:f>Sheet1!$B$2:$B$3</c:f>
              <c:numCache>
                <c:formatCode>General</c:formatCode>
                <c:ptCount val="2"/>
                <c:pt idx="0">
                  <c:v>1.0666666666666667</c:v>
                </c:pt>
                <c:pt idx="1">
                  <c:v>1.3166666666666667</c:v>
                </c:pt>
              </c:numCache>
            </c:numRef>
          </c:val>
        </c:ser>
        <c:ser>
          <c:idx val="1"/>
          <c:order val="1"/>
          <c:tx>
            <c:strRef>
              <c:f>Sheet1!$C$1</c:f>
              <c:strCache>
                <c:ptCount val="1"/>
                <c:pt idx="0">
                  <c:v>1+ Older Brothers</c:v>
                </c:pt>
              </c:strCache>
            </c:strRef>
          </c:tx>
          <c:spPr>
            <a:solidFill>
              <a:schemeClr val="accent2"/>
            </a:solidFill>
            <a:ln>
              <a:noFill/>
            </a:ln>
            <a:effectLst/>
            <a:scene3d>
              <a:camera prst="orthographicFront"/>
              <a:lightRig rig="threePt" dir="t"/>
            </a:scene3d>
            <a:sp3d>
              <a:bevelT w="190500" h="38100"/>
            </a:sp3d>
          </c:spPr>
          <c:invertIfNegative val="0"/>
          <c:cat>
            <c:strRef>
              <c:f>Sheet1!$A$2:$A$3</c:f>
              <c:strCache>
                <c:ptCount val="2"/>
                <c:pt idx="0">
                  <c:v>Right</c:v>
                </c:pt>
                <c:pt idx="1">
                  <c:v>Non-Right</c:v>
                </c:pt>
              </c:strCache>
            </c:strRef>
          </c:cat>
          <c:val>
            <c:numRef>
              <c:f>Sheet1!$C$2:$C$3</c:f>
              <c:numCache>
                <c:formatCode>General</c:formatCode>
                <c:ptCount val="2"/>
                <c:pt idx="0">
                  <c:v>1.2666666666666666</c:v>
                </c:pt>
                <c:pt idx="1">
                  <c:v>1</c:v>
                </c:pt>
              </c:numCache>
            </c:numRef>
          </c:val>
        </c:ser>
        <c:dLbls>
          <c:showLegendKey val="0"/>
          <c:showVal val="0"/>
          <c:showCatName val="0"/>
          <c:showSerName val="0"/>
          <c:showPercent val="0"/>
          <c:showBubbleSize val="0"/>
        </c:dLbls>
        <c:gapWidth val="219"/>
        <c:overlap val="-27"/>
        <c:axId val="229279584"/>
        <c:axId val="229280144"/>
      </c:barChart>
      <c:catAx>
        <c:axId val="229279584"/>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29280144"/>
        <c:crosses val="autoZero"/>
        <c:auto val="1"/>
        <c:lblAlgn val="ctr"/>
        <c:lblOffset val="0"/>
        <c:noMultiLvlLbl val="0"/>
      </c:catAx>
      <c:valAx>
        <c:axId val="229280144"/>
        <c:scaling>
          <c:orientation val="minMax"/>
          <c:max val="1.4"/>
        </c:scaling>
        <c:delete val="0"/>
        <c:axPos val="l"/>
        <c:title>
          <c:tx>
            <c:rich>
              <a:bodyPr rot="-54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r>
                  <a:rPr lang="en-US" sz="2200" dirty="0" smtClean="0"/>
                  <a:t>Homosexuality (Odds </a:t>
                </a:r>
                <a:r>
                  <a:rPr lang="en-US" sz="2200" dirty="0"/>
                  <a:t>Ratio)</a:t>
                </a:r>
              </a:p>
            </c:rich>
          </c:tx>
          <c:overlay val="0"/>
          <c:spPr>
            <a:noFill/>
            <a:ln>
              <a:noFill/>
            </a:ln>
            <a:effectLst/>
          </c:spPr>
          <c:txPr>
            <a:bodyPr rot="-5400000" spcFirstLastPara="1" vertOverflow="ellipsis" vert="horz" wrap="square" anchor="ctr" anchorCtr="1"/>
            <a:lstStyle/>
            <a:p>
              <a:pPr>
                <a:defRPr sz="2200" b="1"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29279584"/>
        <c:crosses val="autoZero"/>
        <c:crossBetween val="between"/>
      </c:valAx>
      <c:spPr>
        <a:noFill/>
        <a:ln w="28575">
          <a:solidFill>
            <a:schemeClr val="tx1"/>
          </a:solidFill>
        </a:ln>
        <a:effectLst/>
      </c:spPr>
    </c:plotArea>
    <c:legend>
      <c:legendPos val="b"/>
      <c:layout>
        <c:manualLayout>
          <c:xMode val="edge"/>
          <c:yMode val="edge"/>
          <c:x val="0.42472547190971438"/>
          <c:y val="0.22165829408924884"/>
          <c:w val="0.23840878773211818"/>
          <c:h val="0.3297174881356858"/>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2435487876265"/>
          <c:y val="3.417724120656699E-2"/>
          <c:w val="0.70826849139241521"/>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5.0499999999999998E-3</c:v>
                  </c:pt>
                  <c:pt idx="1">
                    <c:v>7.0000000000000001E-3</c:v>
                  </c:pt>
                </c:numCache>
              </c:numRef>
            </c:plus>
            <c:minus>
              <c:numRef>
                <c:f>Sheet1!$D$2:$E$2</c:f>
                <c:numCache>
                  <c:formatCode>General</c:formatCode>
                  <c:ptCount val="2"/>
                  <c:pt idx="0">
                    <c:v>5.0499999999999998E-3</c:v>
                  </c:pt>
                  <c:pt idx="1">
                    <c:v>7.0000000000000001E-3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0.95150000000000001</c:v>
                </c:pt>
                <c:pt idx="1">
                  <c:v>0.95799999999999996</c:v>
                </c:pt>
              </c:numCache>
            </c:numRef>
          </c:val>
        </c:ser>
        <c:ser>
          <c:idx val="1"/>
          <c:order val="1"/>
          <c:tx>
            <c:strRef>
              <c:f>Sheet1!$A$3</c:f>
              <c:strCache>
                <c:ptCount val="1"/>
                <c:pt idx="0">
                  <c:v>PP-M</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3.5000000000000001E-3</c:v>
                  </c:pt>
                  <c:pt idx="1">
                    <c:v>2E-3</c:v>
                  </c:pt>
                </c:numCache>
              </c:numRef>
            </c:plus>
            <c:minus>
              <c:numRef>
                <c:f>Sheet1!$D$3:$E$3</c:f>
                <c:numCache>
                  <c:formatCode>General</c:formatCode>
                  <c:ptCount val="2"/>
                  <c:pt idx="0">
                    <c:v>3.5000000000000001E-3</c:v>
                  </c:pt>
                  <c:pt idx="1">
                    <c:v>2E-3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0.95930000000000004</c:v>
                </c:pt>
                <c:pt idx="1">
                  <c:v>0.96299999999999997</c:v>
                </c:pt>
              </c:numCache>
            </c:numRef>
          </c:val>
        </c:ser>
        <c:dLbls>
          <c:showLegendKey val="0"/>
          <c:showVal val="0"/>
          <c:showCatName val="0"/>
          <c:showSerName val="0"/>
          <c:showPercent val="0"/>
          <c:showBubbleSize val="0"/>
        </c:dLbls>
        <c:gapWidth val="219"/>
        <c:overlap val="-27"/>
        <c:axId val="229286864"/>
        <c:axId val="229287424"/>
      </c:barChart>
      <c:catAx>
        <c:axId val="229286864"/>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9287424"/>
        <c:crosses val="autoZero"/>
        <c:auto val="1"/>
        <c:lblAlgn val="ctr"/>
        <c:lblOffset val="0"/>
        <c:noMultiLvlLbl val="0"/>
      </c:catAx>
      <c:valAx>
        <c:axId val="229287424"/>
        <c:scaling>
          <c:orientation val="minMax"/>
          <c:max val="0.98"/>
          <c:min val="0.94000000000000006"/>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2D:4D ratios (Left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9286864"/>
        <c:crosses val="autoZero"/>
        <c:crossBetween val="between"/>
        <c:majorUnit val="1.0000000000000002E-2"/>
      </c:valAx>
      <c:spPr>
        <a:noFill/>
        <a:ln w="28575">
          <a:solidFill>
            <a:schemeClr val="tx1">
              <a:lumMod val="65000"/>
              <a:lumOff val="35000"/>
            </a:schemeClr>
          </a:solidFill>
        </a:ln>
        <a:effectLst/>
      </c:spPr>
    </c:plotArea>
    <c:legend>
      <c:legendPos val="b"/>
      <c:layout>
        <c:manualLayout>
          <c:xMode val="edge"/>
          <c:yMode val="edge"/>
          <c:x val="0.31118748462576029"/>
          <c:y val="6.0935300404142155E-2"/>
          <c:w val="0.46937076967042546"/>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13094718545662"/>
          <c:y val="3.417724120656699E-2"/>
          <c:w val="0.70093760111061787"/>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4.0000000000000001E-3</c:v>
                  </c:pt>
                  <c:pt idx="1">
                    <c:v>2.5000000000000001E-3</c:v>
                  </c:pt>
                </c:numCache>
              </c:numRef>
            </c:plus>
            <c:minus>
              <c:numRef>
                <c:f>Sheet1!$D$2:$E$2</c:f>
                <c:numCache>
                  <c:formatCode>General</c:formatCode>
                  <c:ptCount val="2"/>
                  <c:pt idx="0">
                    <c:v>4.0000000000000001E-3</c:v>
                  </c:pt>
                  <c:pt idx="1">
                    <c:v>2.5000000000000001E-3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0.95499999999999996</c:v>
                </c:pt>
                <c:pt idx="1">
                  <c:v>0.96299999999999997</c:v>
                </c:pt>
              </c:numCache>
            </c:numRef>
          </c:val>
        </c:ser>
        <c:ser>
          <c:idx val="1"/>
          <c:order val="1"/>
          <c:tx>
            <c:strRef>
              <c:f>Sheet1!$A$3</c:f>
              <c:strCache>
                <c:ptCount val="1"/>
                <c:pt idx="0">
                  <c:v>PP-M</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2.3E-3</c:v>
                  </c:pt>
                  <c:pt idx="1">
                    <c:v>3.5000000000000001E-3</c:v>
                  </c:pt>
                </c:numCache>
              </c:numRef>
            </c:plus>
            <c:minus>
              <c:numRef>
                <c:f>Sheet1!$D$3:$E$3</c:f>
                <c:numCache>
                  <c:formatCode>General</c:formatCode>
                  <c:ptCount val="2"/>
                  <c:pt idx="0">
                    <c:v>2.3E-3</c:v>
                  </c:pt>
                  <c:pt idx="1">
                    <c:v>3.5000000000000001E-3</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0.95479999999999998</c:v>
                </c:pt>
                <c:pt idx="1">
                  <c:v>0.97270000000000001</c:v>
                </c:pt>
              </c:numCache>
            </c:numRef>
          </c:val>
        </c:ser>
        <c:dLbls>
          <c:showLegendKey val="0"/>
          <c:showVal val="0"/>
          <c:showCatName val="0"/>
          <c:showSerName val="0"/>
          <c:showPercent val="0"/>
          <c:showBubbleSize val="0"/>
        </c:dLbls>
        <c:gapWidth val="219"/>
        <c:overlap val="-27"/>
        <c:axId val="229290224"/>
        <c:axId val="228355184"/>
      </c:barChart>
      <c:catAx>
        <c:axId val="229290224"/>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8355184"/>
        <c:crosses val="autoZero"/>
        <c:auto val="1"/>
        <c:lblAlgn val="ctr"/>
        <c:lblOffset val="0"/>
        <c:noMultiLvlLbl val="0"/>
      </c:catAx>
      <c:valAx>
        <c:axId val="228355184"/>
        <c:scaling>
          <c:orientation val="minMax"/>
          <c:min val="0.94000000000000006"/>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0" i="0" u="none" strike="noStrike" baseline="0" dirty="0" smtClean="0">
                    <a:effectLst/>
                  </a:rPr>
                  <a:t>2D:4D ratios (Right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9290224"/>
        <c:crosses val="autoZero"/>
        <c:crossBetween val="between"/>
        <c:majorUnit val="1.0000000000000002E-2"/>
      </c:valAx>
      <c:spPr>
        <a:noFill/>
        <a:ln w="28575">
          <a:solidFill>
            <a:schemeClr val="tx1">
              <a:lumMod val="65000"/>
              <a:lumOff val="35000"/>
            </a:schemeClr>
          </a:solidFill>
        </a:ln>
        <a:effectLst/>
      </c:spPr>
    </c:plotArea>
    <c:legend>
      <c:legendPos val="b"/>
      <c:layout>
        <c:manualLayout>
          <c:xMode val="edge"/>
          <c:yMode val="edge"/>
          <c:x val="0.31256819088179744"/>
          <c:y val="6.0935300404142155E-2"/>
          <c:w val="0.47540519492245992"/>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50475018145575"/>
          <c:y val="3.417724120656699E-2"/>
          <c:w val="0.72261798607300687"/>
          <c:h val="0.92918783759491885"/>
        </c:manualLayout>
      </c:layout>
      <c:barChart>
        <c:barDir val="col"/>
        <c:grouping val="clustered"/>
        <c:varyColors val="0"/>
        <c:ser>
          <c:idx val="0"/>
          <c:order val="0"/>
          <c:tx>
            <c:strRef>
              <c:f>Sheet1!$A$2</c:f>
              <c:strCache>
                <c:ptCount val="1"/>
                <c:pt idx="0">
                  <c:v>Controls</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Sheet1!$C$2</c:f>
                <c:numCache>
                  <c:formatCode>General</c:formatCode>
                  <c:ptCount val="1"/>
                  <c:pt idx="0">
                    <c:v>2.5000000000000001E-3</c:v>
                  </c:pt>
                </c:numCache>
              </c:numRef>
            </c:plus>
            <c:minus>
              <c:numRef>
                <c:f>Sheet1!$C$2</c:f>
                <c:numCache>
                  <c:formatCode>General</c:formatCode>
                  <c:ptCount val="1"/>
                  <c:pt idx="0">
                    <c:v>2.5000000000000001E-3</c:v>
                  </c:pt>
                </c:numCache>
              </c:numRef>
            </c:minus>
            <c:spPr>
              <a:noFill/>
              <a:ln w="28575" cap="flat" cmpd="sng" algn="ctr">
                <a:solidFill>
                  <a:schemeClr val="tx1">
                    <a:lumMod val="65000"/>
                    <a:lumOff val="35000"/>
                  </a:schemeClr>
                </a:solidFill>
                <a:round/>
              </a:ln>
              <a:effectLst/>
            </c:spPr>
          </c:errBars>
          <c:cat>
            <c:strRef>
              <c:f>Sheet1!$B$1</c:f>
              <c:strCache>
                <c:ptCount val="1"/>
                <c:pt idx="0">
                  <c:v>Controls</c:v>
                </c:pt>
              </c:strCache>
            </c:strRef>
          </c:cat>
          <c:val>
            <c:numRef>
              <c:f>Sheet1!$B$2</c:f>
              <c:numCache>
                <c:formatCode>General</c:formatCode>
                <c:ptCount val="1"/>
                <c:pt idx="0">
                  <c:v>0.98</c:v>
                </c:pt>
              </c:numCache>
            </c:numRef>
          </c:val>
        </c:ser>
        <c:ser>
          <c:idx val="1"/>
          <c:order val="1"/>
          <c:tx>
            <c:strRef>
              <c:f>Sheet1!$A$3</c:f>
              <c:strCache>
                <c:ptCount val="1"/>
                <c:pt idx="0">
                  <c:v>Homosexual</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Sheet1!$C$3</c:f>
                <c:numCache>
                  <c:formatCode>General</c:formatCode>
                  <c:ptCount val="1"/>
                  <c:pt idx="0">
                    <c:v>4.0000000000000001E-3</c:v>
                  </c:pt>
                </c:numCache>
              </c:numRef>
            </c:plus>
            <c:minus>
              <c:numRef>
                <c:f>Sheet1!$C$3</c:f>
                <c:numCache>
                  <c:formatCode>General</c:formatCode>
                  <c:ptCount val="1"/>
                  <c:pt idx="0">
                    <c:v>4.0000000000000001E-3</c:v>
                  </c:pt>
                </c:numCache>
              </c:numRef>
            </c:minus>
            <c:spPr>
              <a:noFill/>
              <a:ln w="28575" cap="flat" cmpd="sng" algn="ctr">
                <a:solidFill>
                  <a:schemeClr val="tx1">
                    <a:lumMod val="65000"/>
                    <a:lumOff val="35000"/>
                  </a:schemeClr>
                </a:solidFill>
                <a:round/>
              </a:ln>
              <a:effectLst/>
            </c:spPr>
          </c:errBars>
          <c:cat>
            <c:strRef>
              <c:f>Sheet1!$B$1</c:f>
              <c:strCache>
                <c:ptCount val="1"/>
                <c:pt idx="0">
                  <c:v>Controls</c:v>
                </c:pt>
              </c:strCache>
            </c:strRef>
          </c:cat>
          <c:val>
            <c:numRef>
              <c:f>Sheet1!$B$3</c:f>
              <c:numCache>
                <c:formatCode>General</c:formatCode>
                <c:ptCount val="1"/>
                <c:pt idx="0">
                  <c:v>0.97050000000000003</c:v>
                </c:pt>
              </c:numCache>
            </c:numRef>
          </c:val>
        </c:ser>
        <c:ser>
          <c:idx val="2"/>
          <c:order val="2"/>
          <c:tx>
            <c:strRef>
              <c:f>Sheet1!$A$4</c:f>
              <c:strCache>
                <c:ptCount val="1"/>
                <c:pt idx="0">
                  <c:v>Bi-sexual</c:v>
                </c:pt>
              </c:strCache>
            </c:strRef>
          </c:tx>
          <c:spPr>
            <a:solidFill>
              <a:schemeClr val="accent3"/>
            </a:solidFill>
            <a:ln>
              <a:noFill/>
            </a:ln>
            <a:effectLst/>
            <a:scene3d>
              <a:camera prst="orthographicFront"/>
              <a:lightRig rig="threePt" dir="t"/>
            </a:scene3d>
            <a:sp3d>
              <a:bevelT w="190500" h="38100"/>
            </a:sp3d>
          </c:spPr>
          <c:invertIfNegative val="0"/>
          <c:errBars>
            <c:errBarType val="both"/>
            <c:errValType val="cust"/>
            <c:noEndCap val="0"/>
            <c:plus>
              <c:numRef>
                <c:f>Sheet1!$C$4</c:f>
                <c:numCache>
                  <c:formatCode>General</c:formatCode>
                  <c:ptCount val="1"/>
                  <c:pt idx="0">
                    <c:v>5.0000000000000001E-3</c:v>
                  </c:pt>
                </c:numCache>
              </c:numRef>
            </c:plus>
            <c:minus>
              <c:numRef>
                <c:f>Sheet1!$C$4</c:f>
                <c:numCache>
                  <c:formatCode>General</c:formatCode>
                  <c:ptCount val="1"/>
                  <c:pt idx="0">
                    <c:v>5.0000000000000001E-3</c:v>
                  </c:pt>
                </c:numCache>
              </c:numRef>
            </c:minus>
            <c:spPr>
              <a:noFill/>
              <a:ln w="28575" cap="flat" cmpd="sng" algn="ctr">
                <a:solidFill>
                  <a:schemeClr val="tx1">
                    <a:lumMod val="65000"/>
                    <a:lumOff val="35000"/>
                  </a:schemeClr>
                </a:solidFill>
                <a:round/>
              </a:ln>
              <a:effectLst/>
            </c:spPr>
          </c:errBars>
          <c:cat>
            <c:strRef>
              <c:f>Sheet1!$B$1</c:f>
              <c:strCache>
                <c:ptCount val="1"/>
                <c:pt idx="0">
                  <c:v>Controls</c:v>
                </c:pt>
              </c:strCache>
            </c:strRef>
          </c:cat>
          <c:val>
            <c:numRef>
              <c:f>Sheet1!$B$4</c:f>
              <c:numCache>
                <c:formatCode>General</c:formatCode>
                <c:ptCount val="1"/>
                <c:pt idx="0">
                  <c:v>0.96</c:v>
                </c:pt>
              </c:numCache>
            </c:numRef>
          </c:val>
        </c:ser>
        <c:dLbls>
          <c:showLegendKey val="0"/>
          <c:showVal val="0"/>
          <c:showCatName val="0"/>
          <c:showSerName val="0"/>
          <c:showPercent val="0"/>
          <c:showBubbleSize val="0"/>
        </c:dLbls>
        <c:gapWidth val="219"/>
        <c:overlap val="-27"/>
        <c:axId val="228354064"/>
        <c:axId val="228354624"/>
      </c:barChart>
      <c:catAx>
        <c:axId val="228354064"/>
        <c:scaling>
          <c:orientation val="minMax"/>
        </c:scaling>
        <c:delete val="1"/>
        <c:axPos val="b"/>
        <c:numFmt formatCode="General" sourceLinked="1"/>
        <c:majorTickMark val="none"/>
        <c:minorTickMark val="none"/>
        <c:tickLblPos val="nextTo"/>
        <c:crossAx val="228354624"/>
        <c:crosses val="autoZero"/>
        <c:auto val="1"/>
        <c:lblAlgn val="ctr"/>
        <c:lblOffset val="0"/>
        <c:noMultiLvlLbl val="0"/>
      </c:catAx>
      <c:valAx>
        <c:axId val="228354624"/>
        <c:scaling>
          <c:orientation val="minMax"/>
          <c:min val="0.94000000000000006"/>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2D:4D ratio (Left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8354064"/>
        <c:crosses val="autoZero"/>
        <c:crossBetween val="between"/>
        <c:majorUnit val="1.0000000000000002E-2"/>
      </c:valAx>
      <c:spPr>
        <a:noFill/>
        <a:ln w="28575">
          <a:solidFill>
            <a:schemeClr val="tx1">
              <a:lumMod val="65000"/>
              <a:lumOff val="35000"/>
            </a:schemeClr>
          </a:solidFill>
        </a:ln>
        <a:effectLst/>
      </c:spPr>
    </c:plotArea>
    <c:legend>
      <c:legendPos val="r"/>
      <c:layout>
        <c:manualLayout>
          <c:xMode val="edge"/>
          <c:yMode val="edge"/>
          <c:x val="0.53921178148087578"/>
          <c:y val="0.17634021887546614"/>
          <c:w val="0.45618493539987509"/>
          <c:h val="0.2070735774776057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89432242022375"/>
          <c:y val="3.417724120656699E-2"/>
          <c:w val="0.72029862056716598"/>
          <c:h val="0.9259851807814462"/>
        </c:manualLayout>
      </c:layout>
      <c:barChart>
        <c:barDir val="col"/>
        <c:grouping val="clustered"/>
        <c:varyColors val="0"/>
        <c:ser>
          <c:idx val="0"/>
          <c:order val="0"/>
          <c:tx>
            <c:strRef>
              <c:f>Sheet1!$A$2</c:f>
              <c:strCache>
                <c:ptCount val="1"/>
                <c:pt idx="0">
                  <c:v>Heterosexual</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5.0499999999999998E-3</c:v>
                  </c:pt>
                  <c:pt idx="1">
                    <c:v>7.0000000000000001E-3</c:v>
                  </c:pt>
                </c:numCache>
              </c:numRef>
            </c:plus>
            <c:minus>
              <c:numRef>
                <c:f>Sheet1!$D$2:$E$2</c:f>
                <c:numCache>
                  <c:formatCode>General</c:formatCode>
                  <c:ptCount val="2"/>
                  <c:pt idx="0">
                    <c:v>5.0499999999999998E-3</c:v>
                  </c:pt>
                  <c:pt idx="1">
                    <c:v>7.0000000000000001E-3</c:v>
                  </c:pt>
                </c:numCache>
              </c:numRef>
            </c:minus>
            <c:spPr>
              <a:noFill/>
              <a:ln w="28575" cap="flat" cmpd="sng" algn="ctr">
                <a:solidFill>
                  <a:schemeClr val="tx1">
                    <a:lumMod val="65000"/>
                    <a:lumOff val="35000"/>
                  </a:schemeClr>
                </a:solidFill>
                <a:round/>
              </a:ln>
              <a:effectLst/>
            </c:spPr>
          </c:errBars>
          <c:cat>
            <c:strRef>
              <c:f>Sheet1!$B$1</c:f>
              <c:strCache>
                <c:ptCount val="1"/>
                <c:pt idx="0">
                  <c:v>Male</c:v>
                </c:pt>
              </c:strCache>
            </c:strRef>
          </c:cat>
          <c:val>
            <c:numRef>
              <c:f>Sheet1!$B$2</c:f>
              <c:numCache>
                <c:formatCode>General</c:formatCode>
                <c:ptCount val="1"/>
                <c:pt idx="0">
                  <c:v>0.95150000000000001</c:v>
                </c:pt>
              </c:numCache>
            </c:numRef>
          </c:val>
        </c:ser>
        <c:ser>
          <c:idx val="1"/>
          <c:order val="1"/>
          <c:tx>
            <c:strRef>
              <c:f>Sheet1!$A$3</c:f>
              <c:strCache>
                <c:ptCount val="1"/>
                <c:pt idx="0">
                  <c:v>Homosexual</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3.5000000000000001E-3</c:v>
                  </c:pt>
                  <c:pt idx="1">
                    <c:v>2E-3</c:v>
                  </c:pt>
                </c:numCache>
              </c:numRef>
            </c:plus>
            <c:minus>
              <c:numRef>
                <c:f>Sheet1!$D$3:$E$3</c:f>
                <c:numCache>
                  <c:formatCode>General</c:formatCode>
                  <c:ptCount val="2"/>
                  <c:pt idx="0">
                    <c:v>3.5000000000000001E-3</c:v>
                  </c:pt>
                  <c:pt idx="1">
                    <c:v>2E-3</c:v>
                  </c:pt>
                </c:numCache>
              </c:numRef>
            </c:minus>
            <c:spPr>
              <a:noFill/>
              <a:ln w="28575" cap="flat" cmpd="sng" algn="ctr">
                <a:solidFill>
                  <a:schemeClr val="tx1">
                    <a:lumMod val="65000"/>
                    <a:lumOff val="35000"/>
                  </a:schemeClr>
                </a:solidFill>
                <a:round/>
              </a:ln>
              <a:effectLst/>
            </c:spPr>
          </c:errBars>
          <c:cat>
            <c:strRef>
              <c:f>Sheet1!$B$1</c:f>
              <c:strCache>
                <c:ptCount val="1"/>
                <c:pt idx="0">
                  <c:v>Male</c:v>
                </c:pt>
              </c:strCache>
            </c:strRef>
          </c:cat>
          <c:val>
            <c:numRef>
              <c:f>Sheet1!$B$3</c:f>
              <c:numCache>
                <c:formatCode>General</c:formatCode>
                <c:ptCount val="1"/>
                <c:pt idx="0">
                  <c:v>0.95930000000000004</c:v>
                </c:pt>
              </c:numCache>
            </c:numRef>
          </c:val>
        </c:ser>
        <c:dLbls>
          <c:showLegendKey val="0"/>
          <c:showVal val="0"/>
          <c:showCatName val="0"/>
          <c:showSerName val="0"/>
          <c:showPercent val="0"/>
          <c:showBubbleSize val="0"/>
        </c:dLbls>
        <c:gapWidth val="219"/>
        <c:overlap val="-27"/>
        <c:axId val="228352384"/>
        <c:axId val="228476608"/>
      </c:barChart>
      <c:catAx>
        <c:axId val="228352384"/>
        <c:scaling>
          <c:orientation val="minMax"/>
        </c:scaling>
        <c:delete val="1"/>
        <c:axPos val="b"/>
        <c:numFmt formatCode="General" sourceLinked="1"/>
        <c:majorTickMark val="none"/>
        <c:minorTickMark val="none"/>
        <c:tickLblPos val="nextTo"/>
        <c:crossAx val="228476608"/>
        <c:crosses val="autoZero"/>
        <c:auto val="1"/>
        <c:lblAlgn val="ctr"/>
        <c:lblOffset val="0"/>
        <c:noMultiLvlLbl val="0"/>
      </c:catAx>
      <c:valAx>
        <c:axId val="228476608"/>
        <c:scaling>
          <c:orientation val="minMax"/>
          <c:max val="0.99"/>
          <c:min val="0.94000000000000006"/>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smtClean="0"/>
                  <a:t>2D:4D ratios (Left Hand)</a:t>
                </a:r>
                <a:endParaRPr lang="en-US"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8352384"/>
        <c:crosses val="autoZero"/>
        <c:crossBetween val="between"/>
        <c:majorUnit val="1.0000000000000002E-2"/>
      </c:valAx>
      <c:spPr>
        <a:noFill/>
        <a:ln w="28575">
          <a:solidFill>
            <a:schemeClr val="tx1">
              <a:lumMod val="65000"/>
              <a:lumOff val="35000"/>
            </a:schemeClr>
          </a:solidFill>
        </a:ln>
        <a:effectLst/>
      </c:spPr>
    </c:plotArea>
    <c:legend>
      <c:legendPos val="b"/>
      <c:layout>
        <c:manualLayout>
          <c:xMode val="edge"/>
          <c:yMode val="edge"/>
          <c:x val="0.31118748462576029"/>
          <c:y val="6.0935300404142155E-2"/>
          <c:w val="0.46937076967042546"/>
          <c:h val="0.1391284445552658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22739901918497"/>
          <c:y val="3.417724120656699E-2"/>
          <c:w val="0.74096544725199287"/>
          <c:h val="0.86749359745610244"/>
        </c:manualLayout>
      </c:layout>
      <c:barChart>
        <c:barDir val="col"/>
        <c:grouping val="clustered"/>
        <c:varyColors val="0"/>
        <c:ser>
          <c:idx val="0"/>
          <c:order val="0"/>
          <c:tx>
            <c:strRef>
              <c:f>Sheet1!$A$2</c:f>
              <c:strCache>
                <c:ptCount val="1"/>
                <c:pt idx="0">
                  <c:v>PP-F</c:v>
                </c:pt>
              </c:strCache>
            </c:strRef>
          </c:tx>
          <c:spPr>
            <a:solidFill>
              <a:schemeClr val="accent1"/>
            </a:solidFill>
            <a:ln>
              <a:noFill/>
            </a:ln>
            <a:effectLst/>
            <a:scene3d>
              <a:camera prst="orthographicFront"/>
              <a:lightRig rig="threePt" dir="t"/>
            </a:scene3d>
            <a:sp3d>
              <a:bevelT w="190500" h="38100"/>
            </a:sp3d>
          </c:spPr>
          <c:invertIfNegative val="0"/>
          <c:errBars>
            <c:errBarType val="both"/>
            <c:errValType val="cust"/>
            <c:noEndCap val="0"/>
            <c:plus>
              <c:numRef>
                <c:f>Sheet1!$D$2:$E$2</c:f>
                <c:numCache>
                  <c:formatCode>General</c:formatCode>
                  <c:ptCount val="2"/>
                  <c:pt idx="0">
                    <c:v>1</c:v>
                  </c:pt>
                  <c:pt idx="1">
                    <c:v>1.5</c:v>
                  </c:pt>
                </c:numCache>
              </c:numRef>
            </c:plus>
            <c:minus>
              <c:numRef>
                <c:f>Sheet1!$D$2:$E$2</c:f>
                <c:numCache>
                  <c:formatCode>General</c:formatCode>
                  <c:ptCount val="2"/>
                  <c:pt idx="0">
                    <c:v>1</c:v>
                  </c:pt>
                  <c:pt idx="1">
                    <c:v>1.5</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Sheet1!$B$2:$C$2</c:f>
              <c:numCache>
                <c:formatCode>General</c:formatCode>
                <c:ptCount val="2"/>
                <c:pt idx="0">
                  <c:v>191</c:v>
                </c:pt>
                <c:pt idx="1">
                  <c:v>175</c:v>
                </c:pt>
              </c:numCache>
            </c:numRef>
          </c:val>
        </c:ser>
        <c:ser>
          <c:idx val="1"/>
          <c:order val="1"/>
          <c:tx>
            <c:strRef>
              <c:f>Sheet1!$A$3</c:f>
              <c:strCache>
                <c:ptCount val="1"/>
                <c:pt idx="0">
                  <c:v>PP-M</c:v>
                </c:pt>
              </c:strCache>
            </c:strRef>
          </c:tx>
          <c:spPr>
            <a:solidFill>
              <a:schemeClr val="accent2"/>
            </a:solidFill>
            <a:ln>
              <a:noFill/>
            </a:ln>
            <a:effectLst/>
            <a:scene3d>
              <a:camera prst="orthographicFront"/>
              <a:lightRig rig="threePt" dir="t"/>
            </a:scene3d>
            <a:sp3d>
              <a:bevelT w="190500" h="38100"/>
            </a:sp3d>
          </c:spPr>
          <c:invertIfNegative val="0"/>
          <c:errBars>
            <c:errBarType val="both"/>
            <c:errValType val="cust"/>
            <c:noEndCap val="0"/>
            <c:plus>
              <c:numRef>
                <c:f>Sheet1!$D$3:$E$3</c:f>
                <c:numCache>
                  <c:formatCode>General</c:formatCode>
                  <c:ptCount val="2"/>
                  <c:pt idx="0">
                    <c:v>1</c:v>
                  </c:pt>
                  <c:pt idx="1">
                    <c:v>0.7</c:v>
                  </c:pt>
                </c:numCache>
              </c:numRef>
            </c:plus>
            <c:minus>
              <c:numRef>
                <c:f>Sheet1!$D$3:$E$3</c:f>
                <c:numCache>
                  <c:formatCode>General</c:formatCode>
                  <c:ptCount val="2"/>
                  <c:pt idx="0">
                    <c:v>1</c:v>
                  </c:pt>
                  <c:pt idx="1">
                    <c:v>0.7</c:v>
                  </c:pt>
                </c:numCache>
              </c:numRef>
            </c:minus>
            <c:spPr>
              <a:noFill/>
              <a:ln w="28575" cap="flat" cmpd="sng" algn="ctr">
                <a:solidFill>
                  <a:schemeClr val="tx1">
                    <a:lumMod val="65000"/>
                    <a:lumOff val="35000"/>
                  </a:schemeClr>
                </a:solidFill>
                <a:round/>
              </a:ln>
              <a:effectLst/>
            </c:spPr>
          </c:errBars>
          <c:cat>
            <c:strRef>
              <c:f>Sheet1!$B$1:$C$1</c:f>
              <c:strCache>
                <c:ptCount val="2"/>
                <c:pt idx="0">
                  <c:v>Male</c:v>
                </c:pt>
                <c:pt idx="1">
                  <c:v>Female</c:v>
                </c:pt>
              </c:strCache>
            </c:strRef>
          </c:cat>
          <c:val>
            <c:numRef>
              <c:f>Sheet1!$B$3:$C$3</c:f>
              <c:numCache>
                <c:formatCode>General</c:formatCode>
                <c:ptCount val="2"/>
                <c:pt idx="0">
                  <c:v>189.5</c:v>
                </c:pt>
                <c:pt idx="1">
                  <c:v>173</c:v>
                </c:pt>
              </c:numCache>
            </c:numRef>
          </c:val>
        </c:ser>
        <c:dLbls>
          <c:showLegendKey val="0"/>
          <c:showVal val="0"/>
          <c:showCatName val="0"/>
          <c:showSerName val="0"/>
          <c:showPercent val="0"/>
          <c:showBubbleSize val="0"/>
        </c:dLbls>
        <c:gapWidth val="219"/>
        <c:overlap val="-27"/>
        <c:axId val="228481648"/>
        <c:axId val="228482208"/>
      </c:barChart>
      <c:catAx>
        <c:axId val="228481648"/>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8482208"/>
        <c:crosses val="autoZero"/>
        <c:auto val="1"/>
        <c:lblAlgn val="ctr"/>
        <c:lblOffset val="0"/>
        <c:noMultiLvlLbl val="0"/>
      </c:catAx>
      <c:valAx>
        <c:axId val="228482208"/>
        <c:scaling>
          <c:orientation val="minMax"/>
          <c:min val="170"/>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Hand Length (mm)</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28575">
            <a:solidFill>
              <a:schemeClr val="tx1">
                <a:lumMod val="65000"/>
                <a:lumOff val="3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28481648"/>
        <c:crosses val="autoZero"/>
        <c:crossBetween val="between"/>
      </c:valAx>
      <c:spPr>
        <a:noFill/>
        <a:ln w="28575">
          <a:solidFill>
            <a:schemeClr val="tx1">
              <a:lumMod val="65000"/>
              <a:lumOff val="35000"/>
            </a:schemeClr>
          </a:solidFill>
        </a:ln>
        <a:effectLst/>
      </c:spPr>
    </c:plotArea>
    <c:legend>
      <c:legendPos val="b"/>
      <c:layout>
        <c:manualLayout>
          <c:xMode val="edge"/>
          <c:yMode val="edge"/>
          <c:x val="0.48358961552171542"/>
          <c:y val="6.7175550014126562E-2"/>
          <c:w val="0.46937076967042546"/>
          <c:h val="9.23296522412077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64A97-B8D0-4586-A1C9-1AB0DC13631F}" type="datetimeFigureOut">
              <a:rPr lang="en-US" smtClean="0"/>
              <a:t>9/22/2013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D0015-8897-4EEC-BDBF-1920EFB2382D}" type="slidenum">
              <a:rPr lang="en-US" smtClean="0"/>
              <a:t>‹#›</a:t>
            </a:fld>
            <a:endParaRPr lang="en-US"/>
          </a:p>
        </p:txBody>
      </p:sp>
    </p:spTree>
    <p:extLst>
      <p:ext uri="{BB962C8B-B14F-4D97-AF65-F5344CB8AC3E}">
        <p14:creationId xmlns:p14="http://schemas.microsoft.com/office/powerpoint/2010/main" val="1966803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ashg.org/2012meet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ncbi.nlm.nih.gov/pubmed/12585809"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ncbi.nlm.nih.gov/pubmed/10749081"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couple months ago, Katie Galloway examined the question of whether or not our</a:t>
            </a:r>
            <a:r>
              <a:rPr lang="en-US" baseline="0" dirty="0" smtClean="0"/>
              <a:t> genes solely determine who we are. For those listening online, I am Rich Deem and today I am going to examine a specific example: Do our genes determine our sexual orientation. In other words, are people born gay? For those of you in class today, I would like to keep the subject on topic.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a:t>
            </a:fld>
            <a:endParaRPr lang="en-US"/>
          </a:p>
        </p:txBody>
      </p:sp>
    </p:spTree>
    <p:extLst>
      <p:ext uri="{BB962C8B-B14F-4D97-AF65-F5344CB8AC3E}">
        <p14:creationId xmlns:p14="http://schemas.microsoft.com/office/powerpoint/2010/main" val="404582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However, a later study by Mitchel </a:t>
            </a:r>
            <a:r>
              <a:rPr lang="en-US" sz="1200" kern="1200" dirty="0" err="1" smtClean="0">
                <a:solidFill>
                  <a:schemeClr val="tx1"/>
                </a:solidFill>
                <a:effectLst/>
                <a:latin typeface="+mn-lt"/>
                <a:ea typeface="+mn-ea"/>
                <a:cs typeface="+mn-cs"/>
              </a:rPr>
              <a:t>Lasco</a:t>
            </a:r>
            <a:r>
              <a:rPr lang="en-US" sz="1200" kern="1200" dirty="0" smtClean="0">
                <a:solidFill>
                  <a:schemeClr val="tx1"/>
                </a:solidFill>
                <a:effectLst/>
                <a:latin typeface="+mn-lt"/>
                <a:ea typeface="+mn-ea"/>
                <a:cs typeface="+mn-cs"/>
              </a:rPr>
              <a:t> showed that the anterior commissure</a:t>
            </a:r>
            <a:r>
              <a:rPr lang="en-US" sz="1200" kern="1200" baseline="0" dirty="0" smtClean="0">
                <a:solidFill>
                  <a:schemeClr val="tx1"/>
                </a:solidFill>
                <a:effectLst/>
                <a:latin typeface="+mn-lt"/>
                <a:ea typeface="+mn-ea"/>
                <a:cs typeface="+mn-cs"/>
              </a:rPr>
              <a:t> had identical sizes in gay men and heterosexual men and women. Here, we are plotting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brain weight on the y-axis and the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area of the anterior commissure on the x-axis.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The orange diamonds represent the anterior commissures of HIV+ homosexual men, compared to that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HIV+ heterosexual men in the red squares. Likewise, the areas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HIV- heterosexual men and </a:t>
            </a:r>
            <a:r>
              <a:rPr lang="en-US" dirty="0" smtClean="0">
                <a:cs typeface="Arial" charset="0"/>
                <a:sym typeface="Wingdings" pitchFamily="2" charset="2"/>
              </a:rPr>
              <a:t></a:t>
            </a:r>
            <a:r>
              <a:rPr lang="en-US" sz="1200" kern="1200" baseline="0" dirty="0" smtClean="0">
                <a:solidFill>
                  <a:schemeClr val="tx1"/>
                </a:solidFill>
                <a:effectLst/>
                <a:latin typeface="+mn-lt"/>
                <a:ea typeface="+mn-ea"/>
                <a:cs typeface="+mn-cs"/>
              </a:rPr>
              <a:t>HIV- and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HIV+ women are all about the same size. So, the idea that the anterior commissure is involved in sexual selection seems unlikely.</a:t>
            </a:r>
            <a:r>
              <a:rPr lang="en-US" dirty="0" smtClean="0">
                <a:cs typeface="Arial" charset="0"/>
                <a:sym typeface="Wingdings" pitchFamily="2" charset="2"/>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AD0015-8897-4EEC-BDBF-1920EFB2382D}" type="slidenum">
              <a:rPr lang="en-US" smtClean="0"/>
              <a:t>10</a:t>
            </a:fld>
            <a:endParaRPr lang="en-US"/>
          </a:p>
        </p:txBody>
      </p:sp>
    </p:spTree>
    <p:extLst>
      <p:ext uri="{BB962C8B-B14F-4D97-AF65-F5344CB8AC3E}">
        <p14:creationId xmlns:p14="http://schemas.microsoft.com/office/powerpoint/2010/main" val="327156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 indicator</a:t>
            </a:r>
            <a:r>
              <a:rPr lang="en-US" baseline="0" dirty="0" smtClean="0"/>
              <a:t> of brain function is handedness. About 70-90% of individuals are right handed the remaining 10-30% are mixed or left handed. There is some genetic predisposition for handedness, although two left-handed individuals will produce a left handed child only 25% of the time, which is only marginally greater than average. </a:t>
            </a:r>
            <a:r>
              <a:rPr lang="en-US" dirty="0" smtClean="0">
                <a:cs typeface="Arial" charset="0"/>
                <a:sym typeface="Wingdings" pitchFamily="2" charset="2"/>
              </a:rPr>
              <a:t> </a:t>
            </a:r>
            <a:r>
              <a:rPr lang="en-US" baseline="0" dirty="0" smtClean="0"/>
              <a:t>It turns out that homosexuality is more common in left or mixed handed individuals. If you are a </a:t>
            </a:r>
            <a:r>
              <a:rPr lang="en-US" dirty="0" smtClean="0">
                <a:cs typeface="Arial" charset="0"/>
                <a:sym typeface="Wingdings" pitchFamily="2" charset="2"/>
              </a:rPr>
              <a:t> </a:t>
            </a:r>
            <a:r>
              <a:rPr lang="en-US" baseline="0" dirty="0" smtClean="0"/>
              <a:t>male, you are 34% more likely to be gay. And if you are </a:t>
            </a:r>
            <a:r>
              <a:rPr lang="en-US" dirty="0" smtClean="0">
                <a:cs typeface="Arial" charset="0"/>
                <a:sym typeface="Wingdings" pitchFamily="2" charset="2"/>
              </a:rPr>
              <a:t> </a:t>
            </a:r>
            <a:r>
              <a:rPr lang="en-US" baseline="0" dirty="0" smtClean="0"/>
              <a:t>female, you are 91% more likely to be gay. Since handedness is a function of the brain, it is hypothesized that the brains of homosexuals are different from those of heterosexuals.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11</a:t>
            </a:fld>
            <a:endParaRPr lang="en-US"/>
          </a:p>
        </p:txBody>
      </p:sp>
    </p:spTree>
    <p:extLst>
      <p:ext uri="{BB962C8B-B14F-4D97-AF65-F5344CB8AC3E}">
        <p14:creationId xmlns:p14="http://schemas.microsoft.com/office/powerpoint/2010/main" val="1302593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Several studies have shown there is an about 30% increased odds of being homosexual</a:t>
            </a:r>
            <a:r>
              <a:rPr lang="en-US" baseline="0" dirty="0" smtClean="0"/>
              <a:t> with each older brother you have. However, this study by Blanchard, et al </a:t>
            </a:r>
            <a:r>
              <a:rPr lang="en-US" dirty="0" smtClean="0">
                <a:cs typeface="Arial" charset="0"/>
                <a:sym typeface="Wingdings" pitchFamily="2" charset="2"/>
              </a:rPr>
              <a:t> </a:t>
            </a:r>
            <a:r>
              <a:rPr lang="en-US" baseline="0" dirty="0" smtClean="0"/>
              <a:t>shows that the presence of older brothers only increases the odds of being homosexual in those who are </a:t>
            </a:r>
            <a:r>
              <a:rPr lang="en-US" dirty="0" smtClean="0">
                <a:cs typeface="Arial" charset="0"/>
                <a:sym typeface="Wingdings" pitchFamily="2" charset="2"/>
              </a:rPr>
              <a:t> </a:t>
            </a:r>
            <a:r>
              <a:rPr lang="en-US" baseline="0" dirty="0" smtClean="0"/>
              <a:t>right handed.</a:t>
            </a:r>
            <a:r>
              <a:rPr lang="en-US" dirty="0" smtClean="0">
                <a:cs typeface="Arial" charset="0"/>
                <a:sym typeface="Wingdings" pitchFamily="2" charset="2"/>
              </a:rPr>
              <a:t> Those who are  non-right handed actually have reduced odds of being</a:t>
            </a:r>
            <a:r>
              <a:rPr lang="en-US" baseline="0" dirty="0" smtClean="0">
                <a:cs typeface="Arial" charset="0"/>
                <a:sym typeface="Wingdings" pitchFamily="2" charset="2"/>
              </a:rPr>
              <a:t> homosexual with one or more older brothers.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12</a:t>
            </a:fld>
            <a:endParaRPr lang="en-US"/>
          </a:p>
        </p:txBody>
      </p:sp>
    </p:spTree>
    <p:extLst>
      <p:ext uri="{BB962C8B-B14F-4D97-AF65-F5344CB8AC3E}">
        <p14:creationId xmlns:p14="http://schemas.microsoft.com/office/powerpoint/2010/main" val="67157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Researchers</a:t>
            </a:r>
            <a:r>
              <a:rPr lang="en-US" baseline="0" dirty="0" smtClean="0">
                <a:cs typeface="Arial" charset="0"/>
                <a:sym typeface="Wingdings" pitchFamily="2" charset="2"/>
              </a:rPr>
              <a:t> have attempted to explain sexual preference on the basis of hormonal influences during development </a:t>
            </a:r>
            <a:r>
              <a:rPr lang="en-US" i="1" baseline="0" dirty="0" smtClean="0">
                <a:cs typeface="Arial" charset="0"/>
                <a:sym typeface="Wingdings" pitchFamily="2" charset="2"/>
              </a:rPr>
              <a:t>in utero</a:t>
            </a:r>
            <a:r>
              <a:rPr lang="en-US" baseline="0" dirty="0" smtClean="0">
                <a:cs typeface="Arial" charset="0"/>
                <a:sym typeface="Wingdings" pitchFamily="2" charset="2"/>
              </a:rPr>
              <a:t>. The usual suspects are </a:t>
            </a:r>
            <a:r>
              <a:rPr lang="en-US" dirty="0" smtClean="0">
                <a:cs typeface="Arial" charset="0"/>
                <a:sym typeface="Wingdings" pitchFamily="2" charset="2"/>
              </a:rPr>
              <a:t> testosterone,  estrogen or estradiol, and  progesterone. These hormones produce the sexual dimorphism we observe between</a:t>
            </a:r>
            <a:r>
              <a:rPr lang="en-US" baseline="0" dirty="0" smtClean="0">
                <a:cs typeface="Arial" charset="0"/>
                <a:sym typeface="Wingdings" pitchFamily="2" charset="2"/>
              </a:rPr>
              <a:t> males and females. I need some couples to volunteer to observe some of these differences…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13</a:t>
            </a:fld>
            <a:endParaRPr lang="en-US" dirty="0"/>
          </a:p>
        </p:txBody>
      </p:sp>
    </p:spTree>
    <p:extLst>
      <p:ext uri="{BB962C8B-B14F-4D97-AF65-F5344CB8AC3E}">
        <p14:creationId xmlns:p14="http://schemas.microsoft.com/office/powerpoint/2010/main" val="120151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photos of </a:t>
            </a:r>
            <a:r>
              <a:rPr lang="en-US" dirty="0" smtClean="0">
                <a:cs typeface="Arial" charset="0"/>
                <a:sym typeface="Wingdings" pitchFamily="2" charset="2"/>
              </a:rPr>
              <a:t> fe</a:t>
            </a:r>
            <a:r>
              <a:rPr lang="en-US" dirty="0" smtClean="0"/>
              <a:t>male and </a:t>
            </a:r>
            <a:r>
              <a:rPr lang="en-US" dirty="0" smtClean="0">
                <a:cs typeface="Arial" charset="0"/>
                <a:sym typeface="Wingdings" pitchFamily="2" charset="2"/>
              </a:rPr>
              <a:t> </a:t>
            </a:r>
            <a:r>
              <a:rPr lang="en-US" dirty="0" smtClean="0"/>
              <a:t>male hands, showing the differences between the lengths of </a:t>
            </a:r>
            <a:r>
              <a:rPr lang="en-US" dirty="0" smtClean="0">
                <a:cs typeface="Arial" charset="0"/>
                <a:sym typeface="Wingdings" pitchFamily="2" charset="2"/>
              </a:rPr>
              <a:t></a:t>
            </a:r>
            <a:r>
              <a:rPr lang="en-US" dirty="0" smtClean="0"/>
              <a:t> digits 2 </a:t>
            </a:r>
            <a:r>
              <a:rPr lang="en-US" dirty="0" smtClean="0">
                <a:cs typeface="Arial" charset="0"/>
                <a:sym typeface="Wingdings" pitchFamily="2" charset="2"/>
              </a:rPr>
              <a:t></a:t>
            </a:r>
            <a:r>
              <a:rPr lang="en-US" dirty="0" smtClean="0"/>
              <a:t> and 4.</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14</a:t>
            </a:fld>
            <a:endParaRPr lang="en-US"/>
          </a:p>
        </p:txBody>
      </p:sp>
    </p:spTree>
    <p:extLst>
      <p:ext uri="{BB962C8B-B14F-4D97-AF65-F5344CB8AC3E}">
        <p14:creationId xmlns:p14="http://schemas.microsoft.com/office/powerpoint/2010/main" val="295436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This is a scatterplot looking at the effect of testosterone and estrogen on finger lengths in the fetus during development. </a:t>
            </a:r>
            <a:r>
              <a:rPr lang="en-US" dirty="0" smtClean="0">
                <a:cs typeface="Arial" charset="0"/>
                <a:sym typeface="Wingdings" pitchFamily="2" charset="2"/>
              </a:rPr>
              <a:t> </a:t>
            </a:r>
            <a:r>
              <a:rPr lang="en-US" dirty="0" smtClean="0"/>
              <a:t>On</a:t>
            </a:r>
            <a:r>
              <a:rPr lang="en-US" baseline="0" dirty="0" smtClean="0"/>
              <a:t> the y-axis is plotted the ratio of testosterone to estradiol and on the </a:t>
            </a:r>
            <a:r>
              <a:rPr lang="en-US" dirty="0" smtClean="0">
                <a:cs typeface="Arial" charset="0"/>
                <a:sym typeface="Wingdings" pitchFamily="2" charset="2"/>
              </a:rPr>
              <a:t> </a:t>
            </a:r>
            <a:r>
              <a:rPr lang="en-US" baseline="0" dirty="0" smtClean="0"/>
              <a:t>x-axis is plotted the second digit to fourth digit ratio. </a:t>
            </a:r>
            <a:r>
              <a:rPr lang="en-US" dirty="0" smtClean="0">
                <a:cs typeface="Arial" charset="0"/>
                <a:sym typeface="Wingdings" pitchFamily="2" charset="2"/>
              </a:rPr>
              <a:t> </a:t>
            </a:r>
            <a:r>
              <a:rPr lang="en-US" baseline="0" dirty="0" smtClean="0"/>
              <a:t>The line shown here is the best-fit regression line among all the points. The data shows that increasing testosterone to estradiol is associated with lower 2D:4D ratios. So, testosterone makes more male-like hands and estrogen makes more female-like hands. Some researchers hypothesize that homosexuality is due to hormone imbalances present during development and have used 2D:4D ratios as a proxy for fetal hormonal differences.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15</a:t>
            </a:fld>
            <a:endParaRPr lang="en-US"/>
          </a:p>
        </p:txBody>
      </p:sp>
    </p:spTree>
    <p:extLst>
      <p:ext uri="{BB962C8B-B14F-4D97-AF65-F5344CB8AC3E}">
        <p14:creationId xmlns:p14="http://schemas.microsoft.com/office/powerpoint/2010/main" val="1012058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sexual orientation were the result of fetal hormone imbalances, one would expect gay men to have hands more similar to female hands and gay women</a:t>
            </a:r>
            <a:r>
              <a:rPr lang="en-US" baseline="0" dirty="0" smtClean="0"/>
              <a:t> to have hands more like those of males. In fact, this study by Williams et al. shows this result, where </a:t>
            </a:r>
            <a:r>
              <a:rPr lang="en-US" dirty="0" smtClean="0">
                <a:cs typeface="Arial" charset="0"/>
                <a:sym typeface="Wingdings" pitchFamily="2" charset="2"/>
              </a:rPr>
              <a:t> </a:t>
            </a:r>
            <a:r>
              <a:rPr lang="en-US" baseline="0" dirty="0" smtClean="0"/>
              <a:t>gay men have higher 2D:4D ratios, similar to heterosexual women and </a:t>
            </a:r>
            <a:r>
              <a:rPr lang="en-US" dirty="0" smtClean="0">
                <a:cs typeface="Arial" charset="0"/>
                <a:sym typeface="Wingdings" pitchFamily="2" charset="2"/>
              </a:rPr>
              <a:t> </a:t>
            </a:r>
            <a:r>
              <a:rPr lang="en-US" baseline="0" dirty="0" smtClean="0"/>
              <a:t>gay women have lower 2D:4D ratios, similar to heterosexual men. However, for the right hand, there were </a:t>
            </a:r>
            <a:r>
              <a:rPr lang="en-US" dirty="0" smtClean="0">
                <a:cs typeface="Arial" charset="0"/>
                <a:sym typeface="Wingdings" pitchFamily="2" charset="2"/>
              </a:rPr>
              <a:t> </a:t>
            </a:r>
            <a:r>
              <a:rPr lang="en-US" baseline="0" dirty="0" smtClean="0"/>
              <a:t>no differences between homosexual and heterosexual men, although the trend </a:t>
            </a:r>
            <a:r>
              <a:rPr lang="en-US" dirty="0" smtClean="0">
                <a:cs typeface="Arial" charset="0"/>
                <a:sym typeface="Wingdings" pitchFamily="2" charset="2"/>
              </a:rPr>
              <a:t></a:t>
            </a:r>
            <a:r>
              <a:rPr lang="en-US" baseline="0" dirty="0" smtClean="0"/>
              <a:t> held up for homosexual women.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16</a:t>
            </a:fld>
            <a:endParaRPr lang="en-US"/>
          </a:p>
        </p:txBody>
      </p:sp>
    </p:spTree>
    <p:extLst>
      <p:ext uri="{BB962C8B-B14F-4D97-AF65-F5344CB8AC3E}">
        <p14:creationId xmlns:p14="http://schemas.microsoft.com/office/powerpoint/2010/main" val="3440121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a study by Robinson and Manning showed that homosexual males had </a:t>
            </a:r>
            <a:r>
              <a:rPr lang="en-US" i="1" dirty="0" smtClean="0"/>
              <a:t>lower</a:t>
            </a:r>
            <a:r>
              <a:rPr lang="en-US" dirty="0" smtClean="0"/>
              <a:t> 2D:4D ratios compared to heterosexual men with a </a:t>
            </a:r>
            <a:r>
              <a:rPr lang="en-US" dirty="0" smtClean="0">
                <a:cs typeface="Arial" charset="0"/>
                <a:sym typeface="Wingdings" pitchFamily="2" charset="2"/>
              </a:rPr>
              <a:t> </a:t>
            </a:r>
            <a:r>
              <a:rPr lang="en-US" dirty="0" smtClean="0"/>
              <a:t>p value of 0.02. </a:t>
            </a:r>
            <a:r>
              <a:rPr lang="en-US" dirty="0" smtClean="0">
                <a:cs typeface="Arial" charset="0"/>
                <a:sym typeface="Wingdings" pitchFamily="2" charset="2"/>
              </a:rPr>
              <a:t> </a:t>
            </a:r>
            <a:r>
              <a:rPr lang="en-US" dirty="0" smtClean="0"/>
              <a:t>Here is a comparison of the results of the two studies side by side. As you can see, the results are </a:t>
            </a:r>
            <a:r>
              <a:rPr lang="en-US" dirty="0" smtClean="0">
                <a:cs typeface="Arial" charset="0"/>
                <a:sym typeface="Wingdings" pitchFamily="2" charset="2"/>
              </a:rPr>
              <a:t> </a:t>
            </a:r>
            <a:r>
              <a:rPr lang="en-US" dirty="0" smtClean="0"/>
              <a:t>going in opposite</a:t>
            </a:r>
            <a:r>
              <a:rPr lang="en-US" baseline="0" dirty="0" smtClean="0"/>
              <a:t> directions. It turns out that ethnicity has a big effect on these ratios and that results done in Europe vs. the U.S. show opposite trends. A meta-analysis of all the finger-length studies by </a:t>
            </a:r>
            <a:r>
              <a:rPr lang="en-US" baseline="0" dirty="0" err="1" smtClean="0"/>
              <a:t>Grimbos</a:t>
            </a:r>
            <a:r>
              <a:rPr lang="en-US" baseline="0" dirty="0" smtClean="0"/>
              <a:t> et al. in 2010 showed that there was no influence of sexual orientation on finger lengths for males, although the trend for females was consistent. </a:t>
            </a:r>
            <a:r>
              <a:rPr lang="en-US" dirty="0" smtClean="0">
                <a:cs typeface="Arial" charset="0"/>
                <a:sym typeface="Wingdings" pitchFamily="2" charset="2"/>
              </a:rPr>
              <a:t></a:t>
            </a:r>
            <a:r>
              <a:rPr lang="en-US" baseline="0" dirty="0" smtClean="0"/>
              <a:t> </a:t>
            </a:r>
            <a:r>
              <a:rPr lang="en-US" dirty="0" err="1" smtClean="0"/>
              <a:t>Grimbos</a:t>
            </a:r>
            <a:r>
              <a:rPr lang="en-US" dirty="0" smtClean="0"/>
              <a:t> T, </a:t>
            </a:r>
            <a:r>
              <a:rPr lang="en-US" dirty="0" err="1" smtClean="0"/>
              <a:t>Dawood</a:t>
            </a:r>
            <a:r>
              <a:rPr lang="en-US" dirty="0" smtClean="0"/>
              <a:t> K, </a:t>
            </a:r>
            <a:r>
              <a:rPr lang="en-US" dirty="0" err="1" smtClean="0"/>
              <a:t>Burriss</a:t>
            </a:r>
            <a:r>
              <a:rPr lang="en-US" dirty="0" smtClean="0"/>
              <a:t> RP, </a:t>
            </a:r>
            <a:r>
              <a:rPr lang="en-US" dirty="0" err="1" smtClean="0"/>
              <a:t>Zucker</a:t>
            </a:r>
            <a:r>
              <a:rPr lang="en-US" dirty="0" smtClean="0"/>
              <a:t> KJ, Puts DA. Sexual orientation and the second to fourth finger length ratio: a meta-analysis in men and women. </a:t>
            </a:r>
            <a:r>
              <a:rPr lang="en-US" i="1" dirty="0" err="1" smtClean="0"/>
              <a:t>Behav</a:t>
            </a:r>
            <a:r>
              <a:rPr lang="en-US" i="1" dirty="0" smtClean="0"/>
              <a:t> </a:t>
            </a:r>
            <a:r>
              <a:rPr lang="en-US" i="1" dirty="0" err="1" smtClean="0"/>
              <a:t>Neurosci</a:t>
            </a:r>
            <a:r>
              <a:rPr lang="en-US" dirty="0" smtClean="0"/>
              <a:t>. 2010 Apr;124(2):278-87. </a:t>
            </a:r>
            <a:r>
              <a:rPr lang="en-US" dirty="0" err="1" smtClean="0"/>
              <a:t>doi</a:t>
            </a:r>
            <a:r>
              <a:rPr lang="en-US" dirty="0" smtClean="0"/>
              <a:t>: 10.1037/a0018764.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EAD0015-8897-4EEC-BDBF-1920EFB2382D}" type="slidenum">
              <a:rPr lang="en-US" smtClean="0"/>
              <a:t>17</a:t>
            </a:fld>
            <a:endParaRPr lang="en-US"/>
          </a:p>
        </p:txBody>
      </p:sp>
    </p:spTree>
    <p:extLst>
      <p:ext uri="{BB962C8B-B14F-4D97-AF65-F5344CB8AC3E}">
        <p14:creationId xmlns:p14="http://schemas.microsoft.com/office/powerpoint/2010/main" val="4005859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look at some anthropometric measurements related to gender</a:t>
            </a:r>
            <a:r>
              <a:rPr lang="en-US" baseline="0" dirty="0" smtClean="0"/>
              <a:t> and sexual preference. </a:t>
            </a:r>
            <a:r>
              <a:rPr lang="en-US" dirty="0" smtClean="0">
                <a:cs typeface="Arial" charset="0"/>
                <a:sym typeface="Wingdings" pitchFamily="2" charset="2"/>
              </a:rPr>
              <a:t> </a:t>
            </a:r>
            <a:r>
              <a:rPr lang="en-US" baseline="0" dirty="0" smtClean="0"/>
              <a:t>Here is a graph of hand length vs. gender and partner preference. Males, of course have larger and longer hands than females, </a:t>
            </a:r>
            <a:r>
              <a:rPr lang="en-US" dirty="0" smtClean="0">
                <a:cs typeface="Arial" charset="0"/>
                <a:sym typeface="Wingdings" pitchFamily="2" charset="2"/>
              </a:rPr>
              <a:t> </a:t>
            </a:r>
            <a:r>
              <a:rPr lang="en-US" baseline="0" dirty="0" smtClean="0"/>
              <a:t>with a </a:t>
            </a:r>
            <a:r>
              <a:rPr lang="en-US" i="1" baseline="0" dirty="0" smtClean="0"/>
              <a:t>p</a:t>
            </a:r>
            <a:r>
              <a:rPr lang="en-US" baseline="0" dirty="0" smtClean="0"/>
              <a:t> value of less than 0.0001. </a:t>
            </a:r>
            <a:r>
              <a:rPr lang="en-US" dirty="0" smtClean="0">
                <a:cs typeface="Arial" charset="0"/>
                <a:sym typeface="Wingdings" pitchFamily="2" charset="2"/>
              </a:rPr>
              <a:t> </a:t>
            </a:r>
            <a:r>
              <a:rPr lang="en-US" baseline="0" dirty="0" smtClean="0"/>
              <a:t>Homosexual men have slightly shorter hands compared with heterosexual men and </a:t>
            </a:r>
            <a:r>
              <a:rPr lang="en-US" dirty="0" smtClean="0">
                <a:cs typeface="Arial" charset="0"/>
                <a:sym typeface="Wingdings" pitchFamily="2" charset="2"/>
              </a:rPr>
              <a:t> </a:t>
            </a:r>
            <a:r>
              <a:rPr lang="en-US" baseline="0" dirty="0" smtClean="0"/>
              <a:t>homosexual women have slightly longer hands compared to heterosexual women. So, overall, those whose preferred partners are female have larger hands than those whose preferred partners are males, with a </a:t>
            </a:r>
            <a:r>
              <a:rPr lang="en-US" i="1" baseline="0" dirty="0" smtClean="0"/>
              <a:t>p</a:t>
            </a:r>
            <a:r>
              <a:rPr lang="en-US" baseline="0" dirty="0" smtClean="0"/>
              <a:t> value of 0.03, which is barely significant. </a:t>
            </a:r>
            <a:r>
              <a:rPr lang="en-US" dirty="0" smtClean="0">
                <a:cs typeface="Arial" charset="0"/>
                <a:sym typeface="Wingdings" pitchFamily="2" charset="2"/>
              </a:rPr>
              <a:t> </a:t>
            </a:r>
            <a:r>
              <a:rPr lang="en-US" baseline="0" dirty="0" smtClean="0"/>
              <a:t>On the right is a graph of hand width to length. As most of you probably recognize, </a:t>
            </a:r>
            <a:r>
              <a:rPr lang="en-US" dirty="0" smtClean="0">
                <a:cs typeface="Arial" charset="0"/>
                <a:sym typeface="Wingdings" pitchFamily="2" charset="2"/>
              </a:rPr>
              <a:t> </a:t>
            </a:r>
            <a:r>
              <a:rPr lang="en-US" baseline="0" dirty="0" smtClean="0"/>
              <a:t>men have “fatter” hands than women. </a:t>
            </a:r>
            <a:r>
              <a:rPr lang="en-US" dirty="0" smtClean="0">
                <a:cs typeface="Arial" charset="0"/>
                <a:sym typeface="Wingdings" pitchFamily="2" charset="2"/>
              </a:rPr>
              <a:t> </a:t>
            </a:r>
            <a:r>
              <a:rPr lang="en-US" baseline="0" dirty="0" smtClean="0"/>
              <a:t>Homosexual men have hand </a:t>
            </a:r>
            <a:r>
              <a:rPr lang="en-US" baseline="0" dirty="0" err="1" smtClean="0"/>
              <a:t>width:length</a:t>
            </a:r>
            <a:r>
              <a:rPr lang="en-US" baseline="0" dirty="0" smtClean="0"/>
              <a:t> ratios less than heterosexual men. </a:t>
            </a:r>
            <a:r>
              <a:rPr lang="en-US" dirty="0" smtClean="0">
                <a:cs typeface="Arial" charset="0"/>
                <a:sym typeface="Wingdings" pitchFamily="2" charset="2"/>
              </a:rPr>
              <a:t> </a:t>
            </a:r>
            <a:r>
              <a:rPr lang="en-US" baseline="0" dirty="0" smtClean="0"/>
              <a:t>And homosexual women have hand </a:t>
            </a:r>
            <a:r>
              <a:rPr lang="en-US" baseline="0" dirty="0" err="1" smtClean="0"/>
              <a:t>width:length</a:t>
            </a:r>
            <a:r>
              <a:rPr lang="en-US" baseline="0" dirty="0" smtClean="0"/>
              <a:t> ratios greater than heterosexual women.</a:t>
            </a:r>
            <a:r>
              <a:rPr lang="en-US" dirty="0" smtClean="0">
                <a:cs typeface="Arial" charset="0"/>
                <a:sym typeface="Wingdings" pitchFamily="2" charset="2"/>
              </a:rPr>
              <a:t> So, this data fits with the hypothesis that there might be some hormonal</a:t>
            </a:r>
            <a:r>
              <a:rPr lang="en-US" baseline="0" dirty="0" smtClean="0">
                <a:cs typeface="Arial" charset="0"/>
                <a:sym typeface="Wingdings" pitchFamily="2" charset="2"/>
              </a:rPr>
              <a:t> imbalances during development.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18</a:t>
            </a:fld>
            <a:endParaRPr lang="en-US"/>
          </a:p>
        </p:txBody>
      </p:sp>
    </p:spTree>
    <p:extLst>
      <p:ext uri="{BB962C8B-B14F-4D97-AF65-F5344CB8AC3E}">
        <p14:creationId xmlns:p14="http://schemas.microsoft.com/office/powerpoint/2010/main" val="2033545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same study, </a:t>
            </a:r>
            <a:r>
              <a:rPr lang="en-US" dirty="0" smtClean="0">
                <a:cs typeface="Arial" charset="0"/>
                <a:sym typeface="Wingdings" pitchFamily="2" charset="2"/>
              </a:rPr>
              <a:t> </a:t>
            </a:r>
            <a:r>
              <a:rPr lang="en-US" dirty="0" smtClean="0"/>
              <a:t>although trunk length is dependent upon gender with </a:t>
            </a:r>
            <a:r>
              <a:rPr lang="en-US" dirty="0" smtClean="0">
                <a:cs typeface="Arial" charset="0"/>
                <a:sym typeface="Wingdings" pitchFamily="2" charset="2"/>
              </a:rPr>
              <a:t> </a:t>
            </a:r>
            <a:r>
              <a:rPr lang="en-US" dirty="0" smtClean="0"/>
              <a:t>males having longer trunk length than females, partner preference was not</a:t>
            </a:r>
            <a:r>
              <a:rPr lang="en-US" baseline="0" dirty="0" smtClean="0"/>
              <a:t> related to trunk length. Likewise, </a:t>
            </a:r>
            <a:r>
              <a:rPr lang="en-US" dirty="0" smtClean="0">
                <a:cs typeface="Arial" charset="0"/>
                <a:sym typeface="Wingdings" pitchFamily="2" charset="2"/>
              </a:rPr>
              <a:t> </a:t>
            </a:r>
            <a:r>
              <a:rPr lang="en-US" baseline="0" dirty="0" smtClean="0"/>
              <a:t>leg length is gender dependent, and there was a barely significant correlation (</a:t>
            </a:r>
            <a:r>
              <a:rPr lang="en-US" i="1" baseline="0" dirty="0" smtClean="0"/>
              <a:t>p</a:t>
            </a:r>
            <a:r>
              <a:rPr lang="en-US" baseline="0" dirty="0" smtClean="0"/>
              <a:t>&lt;0.04) of partner preference with leg length.</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19</a:t>
            </a:fld>
            <a:endParaRPr lang="en-US"/>
          </a:p>
        </p:txBody>
      </p:sp>
    </p:spTree>
    <p:extLst>
      <p:ext uri="{BB962C8B-B14F-4D97-AF65-F5344CB8AC3E}">
        <p14:creationId xmlns:p14="http://schemas.microsoft.com/office/powerpoint/2010/main" val="4075797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one of the main questions we</a:t>
            </a:r>
            <a:r>
              <a:rPr lang="en-US" baseline="0" dirty="0" smtClean="0"/>
              <a:t> will attempt to answer is a</a:t>
            </a:r>
            <a:r>
              <a:rPr lang="en-US" dirty="0" smtClean="0"/>
              <a:t>re we talking about sexual orientation or sexual preference?</a:t>
            </a:r>
            <a:r>
              <a:rPr lang="en-US" baseline="0" dirty="0" smtClean="0"/>
              <a:t> The implication is that sexual orientation is something that we can’t control, whereas sexual preference is the result of conscious choices that we make.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a:t>
            </a:fld>
            <a:endParaRPr lang="en-US"/>
          </a:p>
        </p:txBody>
      </p:sp>
    </p:spTree>
    <p:extLst>
      <p:ext uri="{BB962C8B-B14F-4D97-AF65-F5344CB8AC3E}">
        <p14:creationId xmlns:p14="http://schemas.microsoft.com/office/powerpoint/2010/main" val="249651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shoulder width to stature</a:t>
            </a:r>
            <a:r>
              <a:rPr lang="en-US" baseline="0" dirty="0" smtClean="0"/>
              <a:t> ratio is also </a:t>
            </a:r>
            <a:r>
              <a:rPr lang="en-US" dirty="0" smtClean="0">
                <a:cs typeface="Arial" charset="0"/>
                <a:sym typeface="Wingdings" pitchFamily="2" charset="2"/>
              </a:rPr>
              <a:t> </a:t>
            </a:r>
            <a:r>
              <a:rPr lang="en-US" baseline="0" dirty="0" smtClean="0"/>
              <a:t>sexually dimorphic as shown here. However, this ratio was not correlated with partner preference. </a:t>
            </a:r>
            <a:r>
              <a:rPr lang="en-US" dirty="0" smtClean="0">
                <a:cs typeface="Arial" charset="0"/>
                <a:sym typeface="Wingdings" pitchFamily="2" charset="2"/>
              </a:rPr>
              <a:t> </a:t>
            </a:r>
            <a:r>
              <a:rPr lang="en-US" baseline="0" dirty="0" smtClean="0"/>
              <a:t>Likewise, men have </a:t>
            </a:r>
            <a:r>
              <a:rPr lang="en-US" dirty="0" smtClean="0">
                <a:cs typeface="Arial" charset="0"/>
                <a:sym typeface="Wingdings" pitchFamily="2" charset="2"/>
              </a:rPr>
              <a:t> </a:t>
            </a:r>
            <a:r>
              <a:rPr lang="en-US" baseline="0" dirty="0" smtClean="0"/>
              <a:t>longer arms than women, and partner preference was correlated with the </a:t>
            </a:r>
            <a:r>
              <a:rPr lang="en-US" baseline="0" dirty="0" err="1" smtClean="0"/>
              <a:t>arm:stature</a:t>
            </a:r>
            <a:r>
              <a:rPr lang="en-US" baseline="0" dirty="0" smtClean="0"/>
              <a:t> ratio. So, overall, there is some evidence for possible hormonal influences on sexual orientation, although the data are not all consistent.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20</a:t>
            </a:fld>
            <a:endParaRPr lang="en-US"/>
          </a:p>
        </p:txBody>
      </p:sp>
    </p:spTree>
    <p:extLst>
      <p:ext uri="{BB962C8B-B14F-4D97-AF65-F5344CB8AC3E}">
        <p14:creationId xmlns:p14="http://schemas.microsoft.com/office/powerpoint/2010/main" val="1858386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graph of finger length ratios based upon sexual orientation and number of older brothers one has. Early studies indicated that each older brother a male had increased the probability of him being gay by about 30%. Williams et al. found</a:t>
            </a:r>
            <a:r>
              <a:rPr lang="en-US" baseline="0" dirty="0" smtClean="0"/>
              <a:t> that the second to fourth digit ratio of </a:t>
            </a:r>
            <a:r>
              <a:rPr lang="en-US" dirty="0" smtClean="0">
                <a:cs typeface="Arial" charset="0"/>
                <a:sym typeface="Wingdings" pitchFamily="2" charset="2"/>
              </a:rPr>
              <a:t> </a:t>
            </a:r>
            <a:r>
              <a:rPr lang="en-US" baseline="0" dirty="0" smtClean="0"/>
              <a:t>second and third brothers decreased compared to the oldest brother. This trend occurred for both </a:t>
            </a:r>
            <a:r>
              <a:rPr lang="en-US" dirty="0" smtClean="0">
                <a:cs typeface="Arial" charset="0"/>
                <a:sym typeface="Wingdings" pitchFamily="2" charset="2"/>
              </a:rPr>
              <a:t> </a:t>
            </a:r>
            <a:r>
              <a:rPr lang="en-US" baseline="0" dirty="0" smtClean="0"/>
              <a:t>homosexual and </a:t>
            </a:r>
            <a:r>
              <a:rPr lang="en-US" dirty="0" smtClean="0">
                <a:cs typeface="Arial" charset="0"/>
                <a:sym typeface="Wingdings" pitchFamily="2" charset="2"/>
              </a:rPr>
              <a:t> </a:t>
            </a:r>
            <a:r>
              <a:rPr lang="en-US" baseline="0" dirty="0" smtClean="0"/>
              <a:t>heterosexual men, although the trend was not significant in heterosexual men because of larger error bars. However, the difference between homosexual and heterosexual men who had more than one brother was not significant, bringing into question whether any potential hormonal effects really affected sexual orientation.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21</a:t>
            </a:fld>
            <a:endParaRPr lang="en-US"/>
          </a:p>
        </p:txBody>
      </p:sp>
    </p:spTree>
    <p:extLst>
      <p:ext uri="{BB962C8B-B14F-4D97-AF65-F5344CB8AC3E}">
        <p14:creationId xmlns:p14="http://schemas.microsoft.com/office/powerpoint/2010/main" val="756460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Anybody ever done one of these mental rotation tests? The object</a:t>
            </a:r>
            <a:r>
              <a:rPr lang="en-US" baseline="0" dirty="0" smtClean="0"/>
              <a:t> is to rotate the images in your mind to pick out the pair of shapes that are identical. So, what’s the answer for this one?</a:t>
            </a:r>
            <a:r>
              <a:rPr lang="en-US" dirty="0" smtClean="0">
                <a:cs typeface="Arial" charset="0"/>
                <a:sym typeface="Wingdings" pitchFamily="2" charset="2"/>
              </a:rPr>
              <a:t> </a:t>
            </a:r>
            <a:r>
              <a:rPr lang="en-US" baseline="0" dirty="0" smtClean="0"/>
              <a:t> It turns out that men are much better at m</a:t>
            </a:r>
            <a:r>
              <a:rPr lang="en-US" dirty="0" smtClean="0"/>
              <a:t>ental rotation tasks than women and your ability to perform these tasks decreases with age. Studies have shown that gender differences in</a:t>
            </a:r>
            <a:r>
              <a:rPr lang="en-US" baseline="0" dirty="0" smtClean="0"/>
              <a:t> m</a:t>
            </a:r>
            <a:r>
              <a:rPr lang="en-US" dirty="0" smtClean="0"/>
              <a:t>ental rotation tasks can be detected even in infants, suggesting that early hormonal</a:t>
            </a:r>
            <a:r>
              <a:rPr lang="en-US" baseline="0" dirty="0" smtClean="0"/>
              <a:t> influences might be involved. So, the authors of this study thought that homosexuals might perform differently than heterosexuals, based upon differences in early hormonal exposure. These are the results, showing that </a:t>
            </a:r>
            <a:r>
              <a:rPr lang="en-US" dirty="0" smtClean="0">
                <a:cs typeface="Arial" charset="0"/>
                <a:sym typeface="Wingdings" pitchFamily="2" charset="2"/>
              </a:rPr>
              <a:t> </a:t>
            </a:r>
            <a:r>
              <a:rPr lang="en-US" baseline="0" dirty="0" smtClean="0"/>
              <a:t>homosexual men performed worse than heterosexual men and </a:t>
            </a:r>
            <a:r>
              <a:rPr lang="en-US" dirty="0" smtClean="0">
                <a:cs typeface="Arial" charset="0"/>
                <a:sym typeface="Wingdings" pitchFamily="2" charset="2"/>
              </a:rPr>
              <a:t> </a:t>
            </a:r>
            <a:r>
              <a:rPr lang="en-US" baseline="0" dirty="0" smtClean="0"/>
              <a:t>homosexual women performed better than heterosexual women.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22</a:t>
            </a:fld>
            <a:endParaRPr lang="en-US"/>
          </a:p>
        </p:txBody>
      </p:sp>
    </p:spTree>
    <p:extLst>
      <p:ext uri="{BB962C8B-B14F-4D97-AF65-F5344CB8AC3E}">
        <p14:creationId xmlns:p14="http://schemas.microsoft.com/office/powerpoint/2010/main" val="3651180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Congenital adrenal hyperplasia</a:t>
            </a:r>
            <a:r>
              <a:rPr lang="en-US" b="0" baseline="0" dirty="0" smtClean="0"/>
              <a:t> is an autosomal recessive disease that results from mutations in the genes that code for enzymes that mediate cholesterol metabolism. So, genes that </a:t>
            </a:r>
            <a:r>
              <a:rPr lang="en-US" dirty="0" smtClean="0">
                <a:cs typeface="Arial" charset="0"/>
                <a:sym typeface="Wingdings" pitchFamily="2" charset="2"/>
              </a:rPr>
              <a:t> </a:t>
            </a:r>
            <a:r>
              <a:rPr lang="en-US" b="0" baseline="0" dirty="0" smtClean="0"/>
              <a:t>convert cholesterol to cortisol </a:t>
            </a:r>
            <a:r>
              <a:rPr lang="en-US" dirty="0" smtClean="0">
                <a:cs typeface="Arial" charset="0"/>
                <a:sym typeface="Wingdings" pitchFamily="2" charset="2"/>
              </a:rPr>
              <a:t> </a:t>
            </a:r>
            <a:r>
              <a:rPr lang="en-US" b="0" baseline="0" dirty="0" smtClean="0"/>
              <a:t>are defective, resulting in </a:t>
            </a:r>
            <a:r>
              <a:rPr lang="en-US" dirty="0" smtClean="0">
                <a:cs typeface="Arial" charset="0"/>
                <a:sym typeface="Wingdings" pitchFamily="2" charset="2"/>
              </a:rPr>
              <a:t> </a:t>
            </a:r>
            <a:r>
              <a:rPr lang="en-US" b="0" baseline="0" dirty="0" smtClean="0"/>
              <a:t>altered synthesis of sex hormones, beginning </a:t>
            </a:r>
            <a:r>
              <a:rPr lang="en-US" b="0" i="1" baseline="0" dirty="0" smtClean="0"/>
              <a:t>in utero</a:t>
            </a:r>
            <a:r>
              <a:rPr lang="en-US" b="0" baseline="0" dirty="0" smtClean="0"/>
              <a:t>.  Usually, CAH results in increased production of testosterone. In a male fetus, excess testosterone has minimal effect, but in XX females, excess male hormones often result in </a:t>
            </a:r>
            <a:r>
              <a:rPr lang="en-US" b="0" baseline="0" dirty="0" err="1" smtClean="0"/>
              <a:t>virulization</a:t>
            </a:r>
            <a:r>
              <a:rPr lang="en-US" b="0" baseline="0" dirty="0" smtClean="0"/>
              <a:t> of the fetus.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23</a:t>
            </a:fld>
            <a:endParaRPr lang="en-US" dirty="0"/>
          </a:p>
        </p:txBody>
      </p:sp>
    </p:spTree>
    <p:extLst>
      <p:ext uri="{BB962C8B-B14F-4D97-AF65-F5344CB8AC3E}">
        <p14:creationId xmlns:p14="http://schemas.microsoft.com/office/powerpoint/2010/main" val="2132958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How serious are these hormonal effects?  These are the results of Brown et al, which show that those suffering from </a:t>
            </a:r>
            <a:r>
              <a:rPr lang="en-US" b="0" dirty="0" smtClean="0">
                <a:cs typeface="+mn-cs"/>
                <a:sym typeface="Wingdings" pitchFamily="2" charset="2"/>
              </a:rPr>
              <a:t>c</a:t>
            </a:r>
            <a:r>
              <a:rPr lang="en-US" b="0" dirty="0" smtClean="0"/>
              <a:t>ongenital adrenal hyperplasia</a:t>
            </a:r>
            <a:r>
              <a:rPr lang="en-US" b="0" baseline="0" dirty="0" smtClean="0"/>
              <a:t> have extremely altered 2D:4D ratios compared with controls. These hormonal effects occur in </a:t>
            </a:r>
            <a:r>
              <a:rPr lang="en-US" dirty="0" smtClean="0">
                <a:cs typeface="Arial" charset="0"/>
                <a:sym typeface="Wingdings" pitchFamily="2" charset="2"/>
              </a:rPr>
              <a:t> </a:t>
            </a:r>
            <a:r>
              <a:rPr lang="en-US" b="0" baseline="0" dirty="0" smtClean="0"/>
              <a:t>both males </a:t>
            </a:r>
            <a:r>
              <a:rPr lang="en-US" dirty="0" smtClean="0">
                <a:cs typeface="Arial" charset="0"/>
                <a:sym typeface="Wingdings" pitchFamily="2" charset="2"/>
              </a:rPr>
              <a:t> </a:t>
            </a:r>
            <a:r>
              <a:rPr lang="en-US" b="0" baseline="0" dirty="0" smtClean="0"/>
              <a:t>and females, such that the 2D:4D ratio of </a:t>
            </a:r>
            <a:r>
              <a:rPr lang="en-US" dirty="0" smtClean="0">
                <a:cs typeface="Arial" charset="0"/>
                <a:sym typeface="Wingdings" pitchFamily="2" charset="2"/>
              </a:rPr>
              <a:t> </a:t>
            </a:r>
            <a:r>
              <a:rPr lang="en-US" b="0" baseline="0" dirty="0" smtClean="0"/>
              <a:t>females with CAH are actually have lower ratios than those of normal males. Here are the results for the right hand, though not quite as dramatic are still substantial.  Since CAH represents a severe hormonal imbalance, what influence does this extreme case have on sexual orientation? A meta analysis of 18 CAH studies shows that 91.5% of those women suffering from CAH end up with a heterosexual orientation, despite a severe imbalance of testosterone during fetal development. The percentage that are gay is higher than the average population statistic, but these studies show that hormonal influences </a:t>
            </a:r>
            <a:r>
              <a:rPr lang="en-US" b="0" i="1" baseline="0" dirty="0" smtClean="0"/>
              <a:t>in utero </a:t>
            </a:r>
            <a:r>
              <a:rPr lang="en-US" b="0" baseline="0" dirty="0" smtClean="0"/>
              <a:t>are not </a:t>
            </a:r>
            <a:r>
              <a:rPr lang="en-US" b="0" i="1" baseline="0" dirty="0" smtClean="0"/>
              <a:t>the major </a:t>
            </a:r>
            <a:r>
              <a:rPr lang="en-US" b="0" baseline="0" dirty="0" smtClean="0"/>
              <a:t>reason for homosexual sexual orientation.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24</a:t>
            </a:fld>
            <a:endParaRPr lang="en-US"/>
          </a:p>
        </p:txBody>
      </p:sp>
    </p:spTree>
    <p:extLst>
      <p:ext uri="{BB962C8B-B14F-4D97-AF65-F5344CB8AC3E}">
        <p14:creationId xmlns:p14="http://schemas.microsoft.com/office/powerpoint/2010/main" val="1092397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Twins and siblings are a proxy</a:t>
            </a:r>
            <a:r>
              <a:rPr lang="en-US" baseline="0" dirty="0" smtClean="0">
                <a:cs typeface="Arial" charset="0"/>
                <a:sym typeface="Wingdings" pitchFamily="2" charset="2"/>
              </a:rPr>
              <a:t> for genetic studies, since identical twins share 100% of genes and siblings share an average of 50% of genes. </a:t>
            </a:r>
            <a:r>
              <a:rPr lang="en-US" baseline="0" dirty="0" smtClean="0"/>
              <a:t>Early twin studies on sexual orientation suffered from serious flaws, such as obtaining their twin pairs by advertising in gay publications</a:t>
            </a:r>
            <a:r>
              <a:rPr lang="en-US" dirty="0" smtClean="0">
                <a:cs typeface="Arial" charset="0"/>
                <a:sym typeface="Wingdings" pitchFamily="2" charset="2"/>
              </a:rPr>
              <a:t>, resulting in populations that were almost certainly biased toward</a:t>
            </a:r>
            <a:r>
              <a:rPr lang="en-US" baseline="0" dirty="0" smtClean="0">
                <a:cs typeface="Arial" charset="0"/>
                <a:sym typeface="Wingdings" pitchFamily="2" charset="2"/>
              </a:rPr>
              <a:t> homosexual twin pairs.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25</a:t>
            </a:fld>
            <a:endParaRPr lang="en-US" dirty="0"/>
          </a:p>
        </p:txBody>
      </p:sp>
    </p:spTree>
    <p:extLst>
      <p:ext uri="{BB962C8B-B14F-4D97-AF65-F5344CB8AC3E}">
        <p14:creationId xmlns:p14="http://schemas.microsoft.com/office/powerpoint/2010/main" val="3951402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cs typeface="Arial" charset="0"/>
                <a:sym typeface="Wingdings" pitchFamily="2" charset="2"/>
              </a:rPr>
              <a:t>The largest study of sexual orientation in familial groups was done by </a:t>
            </a:r>
            <a:r>
              <a:rPr lang="en-US" dirty="0" smtClean="0">
                <a:cs typeface="Arial" charset="0"/>
                <a:sym typeface="Wingdings" pitchFamily="2" charset="2"/>
              </a:rPr>
              <a:t> </a:t>
            </a:r>
            <a:r>
              <a:rPr lang="en-US" baseline="0" dirty="0" smtClean="0">
                <a:cs typeface="Arial" charset="0"/>
                <a:sym typeface="Wingdings" pitchFamily="2" charset="2"/>
              </a:rPr>
              <a:t>Kenneth </a:t>
            </a:r>
            <a:r>
              <a:rPr lang="en-US" baseline="0" dirty="0" err="1" smtClean="0">
                <a:cs typeface="Arial" charset="0"/>
                <a:sym typeface="Wingdings" pitchFamily="2" charset="2"/>
              </a:rPr>
              <a:t>Kendler</a:t>
            </a:r>
            <a:r>
              <a:rPr lang="en-US" baseline="0" dirty="0" smtClean="0">
                <a:cs typeface="Arial" charset="0"/>
                <a:sym typeface="Wingdings" pitchFamily="2" charset="2"/>
              </a:rPr>
              <a:t> </a:t>
            </a:r>
            <a:r>
              <a:rPr lang="en-US" i="1" baseline="0" dirty="0" smtClean="0">
                <a:cs typeface="Arial" charset="0"/>
                <a:sym typeface="Wingdings" pitchFamily="2" charset="2"/>
              </a:rPr>
              <a:t>et al.</a:t>
            </a:r>
            <a:r>
              <a:rPr lang="en-US" baseline="0" dirty="0" smtClean="0">
                <a:cs typeface="Arial" charset="0"/>
                <a:sym typeface="Wingdings" pitchFamily="2" charset="2"/>
              </a:rPr>
              <a:t> in 2000.  </a:t>
            </a:r>
            <a:r>
              <a:rPr lang="en-US" baseline="0" dirty="0" err="1" smtClean="0">
                <a:cs typeface="Arial" charset="0"/>
                <a:sym typeface="Wingdings" pitchFamily="2" charset="2"/>
              </a:rPr>
              <a:t>Kendler</a:t>
            </a:r>
            <a:r>
              <a:rPr lang="en-US" baseline="0" dirty="0" smtClean="0">
                <a:cs typeface="Arial" charset="0"/>
                <a:sym typeface="Wingdings" pitchFamily="2" charset="2"/>
              </a:rPr>
              <a:t> screened 50,000 households at random, obtaining 1,380 twin pairs and their siblings. Even with such a large population, the statistical power of the study was low, since only ~3% of the population was non-heterosexual. Six out of 19 or </a:t>
            </a:r>
            <a:r>
              <a:rPr lang="en-US" dirty="0" smtClean="0">
                <a:cs typeface="Arial" charset="0"/>
                <a:sym typeface="Wingdings" pitchFamily="2" charset="2"/>
              </a:rPr>
              <a:t></a:t>
            </a:r>
            <a:r>
              <a:rPr lang="en-US" baseline="0" dirty="0" smtClean="0">
                <a:cs typeface="Arial" charset="0"/>
                <a:sym typeface="Wingdings" pitchFamily="2" charset="2"/>
              </a:rPr>
              <a:t> 32% of monozygotic (identical) twins were concordant for non-heterosexual orientation. If sexual orientation were simply a matter of genes, one would have expected 100% concordance. The study also examined dizygotic (or non-identical) twins and their siblings. On average, siblings (including those who are dizygotic twins) will share 50% of their genes in common.  Groups of dizygotic twins and their siblings all shared higher non-heterosexual orientation than what would be expected in a randomly selected population of individuals, demonstrating the existence of genetic and/or environmental factors. </a:t>
            </a:r>
            <a:r>
              <a:rPr lang="en-US" dirty="0" smtClean="0">
                <a:cs typeface="Arial" charset="0"/>
                <a:sym typeface="Wingdings" pitchFamily="2" charset="2"/>
              </a:rPr>
              <a:t></a:t>
            </a:r>
            <a:r>
              <a:rPr lang="en-US" baseline="0" dirty="0" smtClean="0">
                <a:cs typeface="Arial" charset="0"/>
                <a:sym typeface="Wingdings" pitchFamily="2" charset="2"/>
              </a:rPr>
              <a:t> The line here represents the average of all sibling pairs. The fact that </a:t>
            </a:r>
            <a:r>
              <a:rPr lang="en-US" dirty="0" smtClean="0">
                <a:cs typeface="Arial" charset="0"/>
                <a:sym typeface="Wingdings" pitchFamily="2" charset="2"/>
              </a:rPr>
              <a:t> </a:t>
            </a:r>
            <a:r>
              <a:rPr lang="en-US" baseline="0" dirty="0" smtClean="0">
                <a:cs typeface="Arial" charset="0"/>
                <a:sym typeface="Wingdings" pitchFamily="2" charset="2"/>
              </a:rPr>
              <a:t>same sex dizygotic and siblings pairs exhibit higher non-heterosexual orientation compared to </a:t>
            </a:r>
            <a:r>
              <a:rPr lang="en-US" dirty="0" smtClean="0">
                <a:cs typeface="Arial" charset="0"/>
                <a:sym typeface="Wingdings" pitchFamily="2" charset="2"/>
              </a:rPr>
              <a:t> </a:t>
            </a:r>
            <a:r>
              <a:rPr lang="en-US" baseline="0" dirty="0" smtClean="0">
                <a:cs typeface="Arial" charset="0"/>
                <a:sym typeface="Wingdings" pitchFamily="2" charset="2"/>
              </a:rPr>
              <a:t>opposite-sex pairs shows that familial or environmental effects on sexual orientation exist, since by chance the genetic inheritance of all these pairs should be identical. In fact, the rate of concordance among non-heterosexual opposite-sex siblings was only 5%, which is only marginally higher than that observed in the general population. So, clearly, environmental or familial </a:t>
            </a:r>
            <a:r>
              <a:rPr lang="en-US" baseline="0" dirty="0" err="1" smtClean="0">
                <a:cs typeface="Arial" charset="0"/>
                <a:sym typeface="Wingdings" pitchFamily="2" charset="2"/>
              </a:rPr>
              <a:t>factord</a:t>
            </a:r>
            <a:r>
              <a:rPr lang="en-US" baseline="0" dirty="0" smtClean="0">
                <a:cs typeface="Arial" charset="0"/>
                <a:sym typeface="Wingdings" pitchFamily="2" charset="2"/>
              </a:rPr>
              <a:t> affect sexual orientation.</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26</a:t>
            </a:fld>
            <a:endParaRPr lang="en-US"/>
          </a:p>
        </p:txBody>
      </p:sp>
    </p:spTree>
    <p:extLst>
      <p:ext uri="{BB962C8B-B14F-4D97-AF65-F5344CB8AC3E}">
        <p14:creationId xmlns:p14="http://schemas.microsoft.com/office/powerpoint/2010/main" val="3002954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 twist of the possible genetic basis</a:t>
            </a:r>
            <a:r>
              <a:rPr lang="en-US" baseline="0" dirty="0" smtClean="0"/>
              <a:t> of </a:t>
            </a:r>
            <a:r>
              <a:rPr lang="en-US" dirty="0" smtClean="0"/>
              <a:t>homosexuality, Australian researchers examined twin and sibling pairs to examine the basis of homophobia. </a:t>
            </a:r>
            <a:r>
              <a:rPr lang="en-US" dirty="0" smtClean="0">
                <a:cs typeface="Arial" charset="0"/>
                <a:sym typeface="Wingdings" pitchFamily="2" charset="2"/>
              </a:rPr>
              <a:t> </a:t>
            </a:r>
            <a:r>
              <a:rPr lang="en-US" dirty="0" smtClean="0"/>
              <a:t>Their data</a:t>
            </a:r>
            <a:r>
              <a:rPr lang="en-US" baseline="0" dirty="0" smtClean="0"/>
              <a:t> showed that over a third of homophobia was due to genetic factors, with only 18% due to shared environmental factors (such as familial influences). So, even homophobes can claim they were “born that way.”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27</a:t>
            </a:fld>
            <a:endParaRPr lang="en-US"/>
          </a:p>
        </p:txBody>
      </p:sp>
    </p:spTree>
    <p:extLst>
      <p:ext uri="{BB962C8B-B14F-4D97-AF65-F5344CB8AC3E}">
        <p14:creationId xmlns:p14="http://schemas.microsoft.com/office/powerpoint/2010/main" val="3440437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Genetic studies on sexual orientation have not been extensive, probably because of low percentage of homosexuals in the general</a:t>
            </a:r>
            <a:r>
              <a:rPr lang="en-US" baseline="0" dirty="0" smtClean="0">
                <a:cs typeface="Arial" charset="0"/>
                <a:sym typeface="Wingdings" pitchFamily="2" charset="2"/>
              </a:rPr>
              <a:t> population. However, some initial genetic studies suggested an association between sexual orientation and the X-chromosome. Let’s take a look at those studies. </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28</a:t>
            </a:fld>
            <a:endParaRPr lang="en-US" dirty="0"/>
          </a:p>
        </p:txBody>
      </p:sp>
    </p:spTree>
    <p:extLst>
      <p:ext uri="{BB962C8B-B14F-4D97-AF65-F5344CB8AC3E}">
        <p14:creationId xmlns:p14="http://schemas.microsoft.com/office/powerpoint/2010/main" val="36206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examination of family pedigrees revealed that gay men had more homosexual male relatives through maternal than through paternal lineages, suggesting a linkage to the X chromosome. So, Dean Hammer examined the X-Chromosome of 40 families that had homosexual brothers. As you all know, we inherit half our genes from our mother</a:t>
            </a:r>
            <a:r>
              <a:rPr lang="en-US" sz="1200" kern="1200" baseline="0" dirty="0" smtClean="0">
                <a:solidFill>
                  <a:schemeClr val="tx1"/>
                </a:solidFill>
                <a:effectLst/>
                <a:latin typeface="+mn-lt"/>
                <a:ea typeface="+mn-ea"/>
                <a:cs typeface="+mn-cs"/>
              </a:rPr>
              <a:t> and half from our father. But for males, we get only one copy of the X-chromosome, only from either allele from one of the two X-chromosomes carried by our mother. So, b</a:t>
            </a:r>
            <a:r>
              <a:rPr lang="en-US" sz="1200" kern="1200" dirty="0" smtClean="0">
                <a:solidFill>
                  <a:schemeClr val="tx1"/>
                </a:solidFill>
                <a:effectLst/>
                <a:latin typeface="+mn-lt"/>
                <a:ea typeface="+mn-ea"/>
                <a:cs typeface="+mn-cs"/>
              </a:rPr>
              <a:t>y chance,</a:t>
            </a:r>
            <a:r>
              <a:rPr lang="en-US" sz="1200" kern="1200" baseline="0" dirty="0" smtClean="0">
                <a:solidFill>
                  <a:schemeClr val="tx1"/>
                </a:solidFill>
                <a:effectLst/>
                <a:latin typeface="+mn-lt"/>
                <a:ea typeface="+mn-ea"/>
                <a:cs typeface="+mn-cs"/>
              </a:rPr>
              <a:t> these brothers should share an average of 50% of their alleles. If sharing exceeds 50% for a particular set of genes, it is likely that homosexuality is associated those genes.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This is a schematic of the X-chromosome showing the q28 region on the end for which an association was found. </a:t>
            </a:r>
            <a:r>
              <a:rPr lang="en-US" dirty="0" smtClean="0">
                <a:cs typeface="Arial" charset="0"/>
                <a:sym typeface="Wingdings" pitchFamily="2" charset="2"/>
              </a:rPr>
              <a:t></a:t>
            </a:r>
            <a:r>
              <a:rPr lang="en-US" sz="1200" kern="1200" baseline="0" dirty="0" smtClean="0">
                <a:solidFill>
                  <a:schemeClr val="tx1"/>
                </a:solidFill>
                <a:effectLst/>
                <a:latin typeface="+mn-lt"/>
                <a:ea typeface="+mn-ea"/>
                <a:cs typeface="+mn-cs"/>
              </a:rPr>
              <a:t> News headlines proclaimed that homosexuality was genetic – end of story. Let’s look at the data.</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29</a:t>
            </a:fld>
            <a:endParaRPr lang="en-US"/>
          </a:p>
        </p:txBody>
      </p:sp>
    </p:spTree>
    <p:extLst>
      <p:ext uri="{BB962C8B-B14F-4D97-AF65-F5344CB8AC3E}">
        <p14:creationId xmlns:p14="http://schemas.microsoft.com/office/powerpoint/2010/main" val="1604293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talk will be divided into five separate lines of evidence: </a:t>
            </a:r>
            <a:r>
              <a:rPr lang="en-US" dirty="0" smtClean="0">
                <a:cs typeface="Arial" charset="0"/>
                <a:sym typeface="Wingdings" pitchFamily="2" charset="2"/>
              </a:rPr>
              <a:t> </a:t>
            </a:r>
            <a:r>
              <a:rPr lang="en-US" dirty="0" smtClean="0"/>
              <a:t>brain structure, </a:t>
            </a:r>
            <a:r>
              <a:rPr lang="en-US" dirty="0" smtClean="0">
                <a:cs typeface="Arial" charset="0"/>
                <a:sym typeface="Wingdings" pitchFamily="2" charset="2"/>
              </a:rPr>
              <a:t> </a:t>
            </a:r>
            <a:r>
              <a:rPr lang="en-US" dirty="0" smtClean="0"/>
              <a:t>prenatal hormonal influences, </a:t>
            </a:r>
            <a:r>
              <a:rPr lang="en-US" dirty="0" smtClean="0">
                <a:cs typeface="Arial" charset="0"/>
                <a:sym typeface="Wingdings" pitchFamily="2" charset="2"/>
              </a:rPr>
              <a:t> </a:t>
            </a:r>
            <a:r>
              <a:rPr lang="en-US" dirty="0" smtClean="0"/>
              <a:t>concordance of homosexuality in twins, </a:t>
            </a:r>
            <a:r>
              <a:rPr lang="en-US" dirty="0" smtClean="0">
                <a:cs typeface="Arial" charset="0"/>
                <a:sym typeface="Wingdings" pitchFamily="2" charset="2"/>
              </a:rPr>
              <a:t></a:t>
            </a:r>
            <a:r>
              <a:rPr lang="en-US" dirty="0" smtClean="0"/>
              <a:t>concordance of genetic markers in siblings, and genome wide association studies.</a:t>
            </a:r>
            <a:r>
              <a:rPr lang="en-US" dirty="0" smtClean="0">
                <a:cs typeface="Arial" charset="0"/>
                <a:sym typeface="Wingdings" pitchFamily="2" charset="2"/>
              </a:rPr>
              <a:t>  If we have time, we will look at other factors, including behavioral and epigenetic</a:t>
            </a:r>
            <a:r>
              <a:rPr lang="en-US" baseline="0" dirty="0" smtClean="0">
                <a:cs typeface="Arial" charset="0"/>
                <a:sym typeface="Wingdings" pitchFamily="2" charset="2"/>
              </a:rPr>
              <a:t> factors. </a:t>
            </a:r>
            <a:r>
              <a:rPr lang="en-US" dirty="0" smtClean="0">
                <a:cs typeface="Arial" charset="0"/>
                <a:sym typeface="Wingdings" pitchFamily="2" charset="2"/>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a:t>
            </a:fld>
            <a:endParaRPr lang="en-US"/>
          </a:p>
        </p:txBody>
      </p:sp>
    </p:spTree>
    <p:extLst>
      <p:ext uri="{BB962C8B-B14F-4D97-AF65-F5344CB8AC3E}">
        <p14:creationId xmlns:p14="http://schemas.microsoft.com/office/powerpoint/2010/main" val="185972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is a graphic of Hammer’s 1993 data. On the  x-axis we can see the list of genes and regions </a:t>
            </a:r>
            <a:r>
              <a:rPr lang="en-US" dirty="0" smtClean="0">
                <a:cs typeface="Arial" charset="0"/>
                <a:sym typeface="Wingdings" pitchFamily="2" charset="2"/>
              </a:rPr>
              <a:t> </a:t>
            </a:r>
            <a:r>
              <a:rPr lang="en-US" dirty="0" smtClean="0"/>
              <a:t>associated with the q28 region. </a:t>
            </a:r>
            <a:r>
              <a:rPr lang="en-US" dirty="0" smtClean="0">
                <a:cs typeface="Arial" charset="0"/>
                <a:sym typeface="Wingdings" pitchFamily="2" charset="2"/>
              </a:rPr>
              <a:t> </a:t>
            </a:r>
            <a:r>
              <a:rPr lang="en-US" dirty="0" smtClean="0"/>
              <a:t>The dashed line represents the allele sharing frequency expected by chance. As you can see, allele</a:t>
            </a:r>
            <a:r>
              <a:rPr lang="en-US" baseline="0" dirty="0" smtClean="0"/>
              <a:t> sharing in the q28 region is much higher than expected by chance–upwards of 82%. Hammer repeated the result two years later, showing that the effect only occurred in gay males and not lesbian females. However, in his second set of experiments, allele sharing went down to 67%, instead of 82% - being much closer to that expected by chance.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30</a:t>
            </a:fld>
            <a:endParaRPr lang="en-US"/>
          </a:p>
        </p:txBody>
      </p:sp>
    </p:spTree>
    <p:extLst>
      <p:ext uri="{BB962C8B-B14F-4D97-AF65-F5344CB8AC3E}">
        <p14:creationId xmlns:p14="http://schemas.microsoft.com/office/powerpoint/2010/main" val="2207937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George Rice attempted to replicate Hammer’s data using a larger sample of 52 male homosexual brothers. </a:t>
            </a:r>
            <a:r>
              <a:rPr lang="en-US" dirty="0" smtClean="0">
                <a:cs typeface="Arial" charset="0"/>
                <a:sym typeface="Wingdings" pitchFamily="2" charset="2"/>
              </a:rPr>
              <a:t> </a:t>
            </a:r>
            <a:r>
              <a:rPr lang="en-US" dirty="0" smtClean="0"/>
              <a:t>Contrary to Hammer’s data, Rice found no excess of allele sharing in the q28 region of the X-chromosome., </a:t>
            </a:r>
            <a:r>
              <a:rPr lang="en-US" dirty="0" smtClean="0">
                <a:cs typeface="Arial" charset="0"/>
                <a:sym typeface="Wingdings" pitchFamily="2" charset="2"/>
              </a:rPr>
              <a:t> </a:t>
            </a:r>
            <a:r>
              <a:rPr lang="en-US" dirty="0" smtClean="0"/>
              <a:t>with the expected and observed allele frequencies</a:t>
            </a:r>
            <a:r>
              <a:rPr lang="en-US" baseline="0" dirty="0" smtClean="0"/>
              <a:t> being statistically identical. You all saw this study reported by the news media. Right?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31</a:t>
            </a:fld>
            <a:endParaRPr lang="en-US"/>
          </a:p>
        </p:txBody>
      </p:sp>
    </p:spTree>
    <p:extLst>
      <p:ext uri="{BB962C8B-B14F-4D97-AF65-F5344CB8AC3E}">
        <p14:creationId xmlns:p14="http://schemas.microsoft.com/office/powerpoint/2010/main" val="3524055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current technology most often used in genetic studies is referred to as genome wide association studies (or GWAS). Let’s look at how this technology works.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32</a:t>
            </a:fld>
            <a:endParaRPr lang="en-US"/>
          </a:p>
        </p:txBody>
      </p:sp>
    </p:spTree>
    <p:extLst>
      <p:ext uri="{BB962C8B-B14F-4D97-AF65-F5344CB8AC3E}">
        <p14:creationId xmlns:p14="http://schemas.microsoft.com/office/powerpoint/2010/main" val="3600003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A7621C6B-C521-464F-9652-FFE702A35CCC}" type="slidenum">
              <a:rPr lang="en-US" sz="1200">
                <a:latin typeface="Calibri" panose="020F0502020204030204" pitchFamily="34" charset="0"/>
              </a:rPr>
              <a:pPr eaLnBrk="1" hangingPunct="1"/>
              <a:t>33</a:t>
            </a:fld>
            <a:endParaRPr lang="en-US" sz="1200">
              <a:latin typeface="Calibri" panose="020F0502020204030204"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cs typeface="Arial" charset="0"/>
                <a:sym typeface="Wingdings" pitchFamily="2" charset="2"/>
              </a:rPr>
              <a:t> </a:t>
            </a:r>
            <a:r>
              <a:rPr lang="en-US" dirty="0" smtClean="0">
                <a:latin typeface="Arial" panose="020B0604020202020204" pitchFamily="34" charset="0"/>
                <a:ea typeface="ＭＳ Ｐゴシック" panose="020B0600070205080204" pitchFamily="34" charset="-128"/>
              </a:rPr>
              <a:t>Genome</a:t>
            </a:r>
            <a:r>
              <a:rPr lang="en-US" baseline="0" dirty="0" smtClean="0">
                <a:latin typeface="Arial" panose="020B0604020202020204" pitchFamily="34" charset="0"/>
                <a:ea typeface="ＭＳ Ｐゴシック" panose="020B0600070205080204" pitchFamily="34" charset="-128"/>
              </a:rPr>
              <a:t> wide scanning is a high throughput bead-chip technology that allows scientists to </a:t>
            </a:r>
            <a:r>
              <a:rPr lang="en-US" dirty="0" smtClean="0">
                <a:cs typeface="Arial" charset="0"/>
                <a:sym typeface="Wingdings" pitchFamily="2" charset="2"/>
              </a:rPr>
              <a:t> </a:t>
            </a:r>
            <a:r>
              <a:rPr lang="en-US" baseline="0" dirty="0" smtClean="0">
                <a:latin typeface="Arial" panose="020B0604020202020204" pitchFamily="34" charset="0"/>
                <a:ea typeface="ＭＳ Ｐゴシック" panose="020B0600070205080204" pitchFamily="34" charset="-128"/>
              </a:rPr>
              <a:t>determine the allele frequency of specific single nucleotide polymorphisms (or SNPs). A SNP is a single base pair mutation. In the human population there are about 10 million SNPs among the 3 billion base pairs. Genome wide technology </a:t>
            </a:r>
            <a:r>
              <a:rPr lang="en-US" dirty="0" smtClean="0">
                <a:cs typeface="Arial" charset="0"/>
                <a:sym typeface="Wingdings" pitchFamily="2" charset="2"/>
              </a:rPr>
              <a:t> </a:t>
            </a:r>
            <a:r>
              <a:rPr lang="en-US" baseline="0" dirty="0" smtClean="0">
                <a:latin typeface="Arial" panose="020B0604020202020204" pitchFamily="34" charset="0"/>
                <a:ea typeface="ＭＳ Ｐゴシック" panose="020B0600070205080204" pitchFamily="34" charset="-128"/>
              </a:rPr>
              <a:t>uses a chip on which hundreds of thousands to millions of complementary SNP sequences are bound. </a:t>
            </a:r>
            <a:r>
              <a:rPr lang="en-US" dirty="0" smtClean="0">
                <a:cs typeface="Arial" charset="0"/>
                <a:sym typeface="Wingdings" pitchFamily="2" charset="2"/>
              </a:rPr>
              <a:t> </a:t>
            </a:r>
            <a:r>
              <a:rPr lang="en-US" baseline="0" dirty="0" smtClean="0">
                <a:latin typeface="Arial" panose="020B0604020202020204" pitchFamily="34" charset="0"/>
                <a:ea typeface="ＭＳ Ｐゴシック" panose="020B0600070205080204" pitchFamily="34" charset="-128"/>
              </a:rPr>
              <a:t>Addition of amplified patient DNA is detected by a scanner following laser excitation of bound </a:t>
            </a:r>
            <a:r>
              <a:rPr lang="en-US" baseline="0" dirty="0" err="1" smtClean="0">
                <a:latin typeface="Arial" panose="020B0604020202020204" pitchFamily="34" charset="0"/>
                <a:ea typeface="ＭＳ Ｐゴシック" panose="020B0600070205080204" pitchFamily="34" charset="-128"/>
              </a:rPr>
              <a:t>fluorophores</a:t>
            </a:r>
            <a:r>
              <a:rPr lang="en-US" baseline="0" dirty="0" smtClean="0">
                <a:latin typeface="Arial" panose="020B0604020202020204" pitchFamily="34" charset="0"/>
                <a:ea typeface="ＭＳ Ｐゴシック" panose="020B0600070205080204" pitchFamily="34" charset="-128"/>
              </a:rPr>
              <a:t>. </a:t>
            </a:r>
            <a:r>
              <a:rPr lang="en-US" dirty="0" smtClean="0">
                <a:cs typeface="Arial" charset="0"/>
                <a:sym typeface="Wingdings" pitchFamily="2" charset="2"/>
              </a:rPr>
              <a:t></a:t>
            </a:r>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12310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This is a line-up of the usual gene suspects.  Actually, t</a:t>
            </a:r>
            <a:r>
              <a:rPr lang="en-US" baseline="0" dirty="0" smtClean="0"/>
              <a:t>his Manhattan plot is a sort of line-up of SNPs related to IBD. </a:t>
            </a:r>
            <a:r>
              <a:rPr lang="en-US" dirty="0" smtClean="0">
                <a:cs typeface="Arial" charset="0"/>
                <a:sym typeface="Wingdings" pitchFamily="2" charset="2"/>
              </a:rPr>
              <a:t> </a:t>
            </a:r>
            <a:r>
              <a:rPr lang="en-US" baseline="0" dirty="0" smtClean="0"/>
              <a:t>The x-axis is chromosome number from 1 to 22 and X. </a:t>
            </a:r>
            <a:r>
              <a:rPr lang="en-US" dirty="0" smtClean="0">
                <a:cs typeface="Arial" charset="0"/>
                <a:sym typeface="Wingdings" pitchFamily="2" charset="2"/>
              </a:rPr>
              <a:t> </a:t>
            </a:r>
            <a:r>
              <a:rPr lang="en-US" baseline="0" dirty="0" smtClean="0"/>
              <a:t>The y-axis is the </a:t>
            </a:r>
            <a:r>
              <a:rPr lang="en-US" i="1" baseline="0" dirty="0" smtClean="0"/>
              <a:t>p</a:t>
            </a:r>
            <a:r>
              <a:rPr lang="en-US" baseline="0" dirty="0" smtClean="0"/>
              <a:t> value of significance for each SNP. </a:t>
            </a:r>
            <a:r>
              <a:rPr lang="en-US" dirty="0" smtClean="0">
                <a:cs typeface="Arial" charset="0"/>
                <a:sym typeface="Wingdings" pitchFamily="2" charset="2"/>
              </a:rPr>
              <a:t> </a:t>
            </a:r>
            <a:r>
              <a:rPr lang="en-US" baseline="0" dirty="0" smtClean="0"/>
              <a:t>The red line represents the value of significance for these number of SNPs analyzed, with SNPs falling above the line being statistically significant for association with IBD.</a:t>
            </a:r>
            <a:r>
              <a:rPr lang="en-US" dirty="0" smtClean="0">
                <a:cs typeface="Arial" charset="0"/>
                <a:sym typeface="Wingdings" pitchFamily="2" charset="2"/>
              </a:rPr>
              <a:t> So, in this Manhattan plot, we are looking for skyscrapers</a:t>
            </a:r>
            <a:r>
              <a:rPr lang="en-US" baseline="0" dirty="0" smtClean="0">
                <a:cs typeface="Arial" charset="0"/>
                <a:sym typeface="Wingdings" pitchFamily="2" charset="2"/>
              </a:rPr>
              <a:t> among the usual skyline.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34</a:t>
            </a:fld>
            <a:endParaRPr lang="en-US"/>
          </a:p>
        </p:txBody>
      </p:sp>
    </p:spTree>
    <p:extLst>
      <p:ext uri="{BB962C8B-B14F-4D97-AF65-F5344CB8AC3E}">
        <p14:creationId xmlns:p14="http://schemas.microsoft.com/office/powerpoint/2010/main" val="2001413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list of genes that have been found to be associated with Crohn’s Disease, and these are the ones that were </a:t>
            </a:r>
            <a:r>
              <a:rPr lang="en-US" dirty="0" smtClean="0">
                <a:cs typeface="Arial" charset="0"/>
                <a:sym typeface="Wingdings" pitchFamily="2" charset="2"/>
              </a:rPr>
              <a:t></a:t>
            </a:r>
            <a:r>
              <a:rPr lang="en-US" dirty="0" smtClean="0"/>
              <a:t> identified by scientists at Cedars-Sinai. In total,</a:t>
            </a:r>
            <a:r>
              <a:rPr lang="en-US" baseline="0" dirty="0" smtClean="0"/>
              <a:t> we have found 163 genes that are associated with IBD. </a:t>
            </a:r>
            <a:r>
              <a:rPr lang="en-US" dirty="0" smtClean="0">
                <a:cs typeface="Arial" charset="0"/>
                <a:sym typeface="Wingdings" pitchFamily="2" charset="2"/>
              </a:rPr>
              <a:t></a:t>
            </a:r>
            <a:endParaRPr lang="en-US" dirty="0"/>
          </a:p>
        </p:txBody>
      </p:sp>
    </p:spTree>
    <p:extLst>
      <p:ext uri="{BB962C8B-B14F-4D97-AF65-F5344CB8AC3E}">
        <p14:creationId xmlns:p14="http://schemas.microsoft.com/office/powerpoint/2010/main" val="1685087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are these genes statistically</a:t>
            </a:r>
            <a:r>
              <a:rPr lang="en-US" baseline="0" dirty="0" smtClean="0"/>
              <a:t> associated with IBD, but these genes are known to be involved in cellular immune responses within the gut as shown in this schematic. So, many of the 163 genes play a known role in the immunopathology of IBD.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36</a:t>
            </a:fld>
            <a:endParaRPr lang="en-US"/>
          </a:p>
        </p:txBody>
      </p:sp>
    </p:spTree>
    <p:extLst>
      <p:ext uri="{BB962C8B-B14F-4D97-AF65-F5344CB8AC3E}">
        <p14:creationId xmlns:p14="http://schemas.microsoft.com/office/powerpoint/2010/main" val="438628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researchers have performed genome</a:t>
            </a:r>
            <a:r>
              <a:rPr lang="en-US" baseline="0" dirty="0" smtClean="0"/>
              <a:t> wide studies on other immune-mediated diseases, such as diabetes, SLE, and arthritis, among others. Many of the IBD-related genes shown here are also involved in the pathology of these other immune-mediated diseases. So, the evidence for the involvement of these genes in autoimmune disease is overwhelming. Let’s look at a GWAS related to some previous data I have shown you.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37</a:t>
            </a:fld>
            <a:endParaRPr lang="en-US"/>
          </a:p>
        </p:txBody>
      </p:sp>
    </p:spTree>
    <p:extLst>
      <p:ext uri="{BB962C8B-B14F-4D97-AF65-F5344CB8AC3E}">
        <p14:creationId xmlns:p14="http://schemas.microsoft.com/office/powerpoint/2010/main" val="1858900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Manhattan plot of genes related</a:t>
            </a:r>
            <a:r>
              <a:rPr lang="en-US" baseline="0" dirty="0" smtClean="0"/>
              <a:t> to </a:t>
            </a:r>
            <a:r>
              <a:rPr lang="en-US" dirty="0" smtClean="0"/>
              <a:t>2D:4D</a:t>
            </a:r>
            <a:r>
              <a:rPr lang="en-US" baseline="0" dirty="0" smtClean="0"/>
              <a:t> ratios. </a:t>
            </a:r>
            <a:r>
              <a:rPr lang="en-US" dirty="0" smtClean="0">
                <a:cs typeface="Arial" charset="0"/>
                <a:sym typeface="Wingdings" pitchFamily="2" charset="2"/>
              </a:rPr>
              <a:t> </a:t>
            </a:r>
            <a:r>
              <a:rPr lang="en-US" baseline="0" dirty="0" smtClean="0"/>
              <a:t>Numerous SNPs are associated with a gene called SMOC1. </a:t>
            </a:r>
            <a:r>
              <a:rPr lang="en-US" dirty="0" smtClean="0"/>
              <a:t>The gene</a:t>
            </a:r>
            <a:r>
              <a:rPr lang="en-US" baseline="0" dirty="0" smtClean="0"/>
              <a:t> SMOC1 is involved in eye and limb development and regulates osteoblast differentiation. Of course, osteoblasts are the cells that produce bone and bone matrix. So, it makes perfect sense that the SMOC1 gene would affect digit ratios. So, when we do a genome wide study, we expect to see changes in genes that are </a:t>
            </a:r>
            <a:r>
              <a:rPr lang="en-US" i="1" baseline="0" dirty="0" smtClean="0"/>
              <a:t>functionally</a:t>
            </a:r>
            <a:r>
              <a:rPr lang="en-US" baseline="0" dirty="0" smtClean="0"/>
              <a:t> related to the subject of study.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38</a:t>
            </a:fld>
            <a:endParaRPr lang="en-US"/>
          </a:p>
        </p:txBody>
      </p:sp>
    </p:spTree>
    <p:extLst>
      <p:ext uri="{BB962C8B-B14F-4D97-AF65-F5344CB8AC3E}">
        <p14:creationId xmlns:p14="http://schemas.microsoft.com/office/powerpoint/2010/main" val="1274061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genome wide scan of sexual orientation was done by the Dean </a:t>
            </a:r>
            <a:r>
              <a:rPr lang="en-US" dirty="0" err="1" smtClean="0"/>
              <a:t>Hamer</a:t>
            </a:r>
            <a:r>
              <a:rPr lang="en-US" dirty="0" smtClean="0"/>
              <a:t> group in 2005. </a:t>
            </a:r>
            <a:r>
              <a:rPr lang="en-US" dirty="0" smtClean="0">
                <a:cs typeface="Arial" charset="0"/>
                <a:sym typeface="Wingdings" pitchFamily="2" charset="2"/>
              </a:rPr>
              <a:t> </a:t>
            </a:r>
            <a:r>
              <a:rPr lang="en-US" dirty="0" smtClean="0"/>
              <a:t>These are plots of the</a:t>
            </a:r>
            <a:r>
              <a:rPr lang="en-US" baseline="0" dirty="0" smtClean="0"/>
              <a:t> LOD scores (logarithm of the odds), which is similar to a </a:t>
            </a:r>
            <a:r>
              <a:rPr lang="en-US" i="1" baseline="0" dirty="0" smtClean="0"/>
              <a:t>p</a:t>
            </a:r>
            <a:r>
              <a:rPr lang="en-US" baseline="0" dirty="0" smtClean="0"/>
              <a:t> value. In order to be </a:t>
            </a:r>
            <a:r>
              <a:rPr lang="en-US" dirty="0" smtClean="0">
                <a:cs typeface="Arial" charset="0"/>
                <a:sym typeface="Wingdings" pitchFamily="2" charset="2"/>
              </a:rPr>
              <a:t> </a:t>
            </a:r>
            <a:r>
              <a:rPr lang="en-US" baseline="0" dirty="0" smtClean="0"/>
              <a:t>significant a LOD score would have to exceed a value of 3. So, none of the peaks were statistically significant, although the authors found the peak in </a:t>
            </a:r>
            <a:r>
              <a:rPr lang="en-US" dirty="0" smtClean="0">
                <a:cs typeface="Arial" charset="0"/>
                <a:sym typeface="Wingdings" pitchFamily="2" charset="2"/>
              </a:rPr>
              <a:t> </a:t>
            </a:r>
            <a:r>
              <a:rPr lang="en-US" sz="1200" b="0" i="0" u="none" strike="noStrike" kern="1200" baseline="0" dirty="0" smtClean="0">
                <a:solidFill>
                  <a:schemeClr val="tx1"/>
                </a:solidFill>
                <a:latin typeface="+mn-lt"/>
                <a:ea typeface="+mn-ea"/>
                <a:cs typeface="+mn-cs"/>
              </a:rPr>
              <a:t>7q36, to be “interesting.”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39</a:t>
            </a:fld>
            <a:endParaRPr lang="en-US"/>
          </a:p>
        </p:txBody>
      </p:sp>
    </p:spTree>
    <p:extLst>
      <p:ext uri="{BB962C8B-B14F-4D97-AF65-F5344CB8AC3E}">
        <p14:creationId xmlns:p14="http://schemas.microsoft.com/office/powerpoint/2010/main" val="3943136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Since sexual attraction begins in the brain, researchers first examined the question of sexual orientation by comparing the anatomy of brains from males and females.</a:t>
            </a:r>
            <a:r>
              <a:rPr lang="en-US" dirty="0" smtClean="0">
                <a:cs typeface="Arial" charset="0"/>
                <a:sym typeface="Wingdings" pitchFamily="2" charset="2"/>
              </a:rPr>
              <a:t>  </a:t>
            </a:r>
            <a:endParaRPr lang="en-US" dirty="0"/>
          </a:p>
        </p:txBody>
      </p:sp>
      <p:sp>
        <p:nvSpPr>
          <p:cNvPr id="4" name="Slide Number Placeholder 3"/>
          <p:cNvSpPr>
            <a:spLocks noGrp="1"/>
          </p:cNvSpPr>
          <p:nvPr>
            <p:ph type="sldNum" sz="quarter" idx="10"/>
          </p:nvPr>
        </p:nvSpPr>
        <p:spPr/>
        <p:txBody>
          <a:bodyPr/>
          <a:lstStyle/>
          <a:p>
            <a:fld id="{0CF76E97-7108-48FA-9A9C-139B71E5ECD6}" type="slidenum">
              <a:rPr lang="en-US" smtClean="0"/>
              <a:t>4</a:t>
            </a:fld>
            <a:endParaRPr lang="en-US" dirty="0"/>
          </a:p>
        </p:txBody>
      </p:sp>
    </p:spTree>
    <p:extLst>
      <p:ext uri="{BB962C8B-B14F-4D97-AF65-F5344CB8AC3E}">
        <p14:creationId xmlns:p14="http://schemas.microsoft.com/office/powerpoint/2010/main" val="2163176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genome wide scan of sexual orientation done by </a:t>
            </a:r>
            <a:r>
              <a:rPr lang="en-US" sz="1200" dirty="0" err="1" smtClean="0"/>
              <a:t>Ramagopalan</a:t>
            </a:r>
            <a:r>
              <a:rPr lang="en-US" sz="1200" dirty="0" smtClean="0"/>
              <a:t> </a:t>
            </a:r>
            <a:r>
              <a:rPr lang="en-US" dirty="0" smtClean="0"/>
              <a:t>et al. in 2010. </a:t>
            </a:r>
            <a:r>
              <a:rPr lang="en-US" dirty="0" smtClean="0">
                <a:cs typeface="Arial" charset="0"/>
                <a:sym typeface="Wingdings" pitchFamily="2" charset="2"/>
              </a:rPr>
              <a:t> </a:t>
            </a:r>
            <a:r>
              <a:rPr lang="en-US" dirty="0" smtClean="0"/>
              <a:t>This is a plot</a:t>
            </a:r>
            <a:r>
              <a:rPr lang="en-US" baseline="0" dirty="0" smtClean="0"/>
              <a:t> </a:t>
            </a:r>
            <a:r>
              <a:rPr lang="en-US" dirty="0" smtClean="0"/>
              <a:t>of the</a:t>
            </a:r>
            <a:r>
              <a:rPr lang="en-US" baseline="0" dirty="0" smtClean="0"/>
              <a:t> LOD scores. As in the </a:t>
            </a:r>
            <a:r>
              <a:rPr lang="en-US" baseline="0" dirty="0" err="1" smtClean="0"/>
              <a:t>Hamer</a:t>
            </a:r>
            <a:r>
              <a:rPr lang="en-US" baseline="0" dirty="0" smtClean="0"/>
              <a:t> scan, </a:t>
            </a:r>
            <a:r>
              <a:rPr lang="en-US" dirty="0" smtClean="0">
                <a:cs typeface="Arial" charset="0"/>
                <a:sym typeface="Wingdings" pitchFamily="2" charset="2"/>
              </a:rPr>
              <a:t> </a:t>
            </a:r>
            <a:r>
              <a:rPr lang="en-US" baseline="0" dirty="0" smtClean="0"/>
              <a:t>none of the peaks were statistically significant. Most notably, the </a:t>
            </a:r>
            <a:r>
              <a:rPr lang="en-US" dirty="0" smtClean="0">
                <a:cs typeface="Arial" charset="0"/>
                <a:sym typeface="Wingdings" pitchFamily="2" charset="2"/>
              </a:rPr>
              <a:t> </a:t>
            </a:r>
            <a:r>
              <a:rPr lang="en-US" baseline="0" dirty="0" smtClean="0"/>
              <a:t>peak in 7q36 was completely absent in this GWAS.</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40</a:t>
            </a:fld>
            <a:endParaRPr lang="en-US"/>
          </a:p>
        </p:txBody>
      </p:sp>
    </p:spTree>
    <p:extLst>
      <p:ext uri="{BB962C8B-B14F-4D97-AF65-F5344CB8AC3E}">
        <p14:creationId xmlns:p14="http://schemas.microsoft.com/office/powerpoint/2010/main" val="787984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largest genome wide scan was conducted by the company 23andMe, which markets genome scans for consumers.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7887 unrelated men and 5570 unrelated women of European ancestry were analyzed by GWAS. Although the data has not been published, it was presented at the </a:t>
            </a:r>
            <a:r>
              <a:rPr lang="en-US" sz="1200" u="none" kern="1200" dirty="0" smtClean="0">
                <a:solidFill>
                  <a:schemeClr val="bg1"/>
                </a:solidFill>
                <a:effectLst/>
                <a:latin typeface="+mn-lt"/>
                <a:ea typeface="+mn-ea"/>
                <a:cs typeface="+mn-cs"/>
                <a:hlinkClick r:id="rId3"/>
              </a:rPr>
              <a:t>American Society of Human Genetics annual meeting in San Francisco</a:t>
            </a:r>
            <a:r>
              <a:rPr lang="en-US" sz="1200" u="none" kern="1200" dirty="0" smtClean="0">
                <a:solidFill>
                  <a:schemeClr val="bg1"/>
                </a:solidFill>
                <a:effectLst/>
                <a:latin typeface="+mn-lt"/>
                <a:ea typeface="+mn-ea"/>
                <a:cs typeface="+mn-cs"/>
              </a:rPr>
              <a:t> in 2012</a:t>
            </a:r>
            <a:r>
              <a:rPr lang="en-US" sz="1200" u="none"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The results showed no loci were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associated with sexual orientation,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including Xq28 on the X chromosome. So, the preliminary studies on possible genetic causes of homosexual orientation tends to rule out any specific genetic component to sexual orientation.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41</a:t>
            </a:fld>
            <a:endParaRPr lang="en-US"/>
          </a:p>
        </p:txBody>
      </p:sp>
    </p:spTree>
    <p:extLst>
      <p:ext uri="{BB962C8B-B14F-4D97-AF65-F5344CB8AC3E}">
        <p14:creationId xmlns:p14="http://schemas.microsoft.com/office/powerpoint/2010/main" val="2141999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are going to look at the evolution</a:t>
            </a:r>
            <a:r>
              <a:rPr lang="en-US" baseline="0" dirty="0" smtClean="0"/>
              <a:t> of homosexuality. </a:t>
            </a:r>
            <a:r>
              <a:rPr lang="en-US" dirty="0" smtClean="0"/>
              <a:t>Is it possible, even in theory,</a:t>
            </a:r>
            <a:r>
              <a:rPr lang="en-US" baseline="0" dirty="0" smtClean="0"/>
              <a:t> for “gay genes” to exist?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42</a:t>
            </a:fld>
            <a:endParaRPr lang="en-US"/>
          </a:p>
        </p:txBody>
      </p:sp>
    </p:spTree>
    <p:extLst>
      <p:ext uri="{BB962C8B-B14F-4D97-AF65-F5344CB8AC3E}">
        <p14:creationId xmlns:p14="http://schemas.microsoft.com/office/powerpoint/2010/main" val="1045446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major</a:t>
            </a:r>
            <a:r>
              <a:rPr lang="en-US" baseline="0" dirty="0" smtClean="0"/>
              <a:t> problem with the idea that homosexuality is due to genetics. Anybody know what it is? </a:t>
            </a:r>
            <a:r>
              <a:rPr lang="en-US" dirty="0" smtClean="0">
                <a:cs typeface="Arial" charset="0"/>
                <a:sym typeface="Wingdings" pitchFamily="2" charset="2"/>
              </a:rPr>
              <a:t> </a:t>
            </a:r>
            <a:r>
              <a:rPr lang="en-US" baseline="0" dirty="0" smtClean="0"/>
              <a:t>Homosexuals do not pass on their genes. </a:t>
            </a:r>
            <a:r>
              <a:rPr lang="en-US" dirty="0" smtClean="0">
                <a:cs typeface="Arial" charset="0"/>
                <a:sym typeface="Wingdings" pitchFamily="2" charset="2"/>
              </a:rPr>
              <a:t></a:t>
            </a:r>
            <a:r>
              <a:rPr lang="en-US" baseline="0" dirty="0" smtClean="0"/>
              <a:t>A gene or genes that prevents an individual from passing on his genes is rapidly removed from a population. So, those who wish to support the idea that genetics plays a role in homosexuality need to provide </a:t>
            </a:r>
            <a:r>
              <a:rPr lang="en-US" dirty="0" smtClean="0">
                <a:cs typeface="Arial" charset="0"/>
                <a:sym typeface="Wingdings" pitchFamily="2" charset="2"/>
              </a:rPr>
              <a:t> </a:t>
            </a:r>
            <a:r>
              <a:rPr lang="en-US" baseline="0" dirty="0" smtClean="0"/>
              <a:t>a mechanism by which gay genes can be passed from one generation to the next.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43</a:t>
            </a:fld>
            <a:endParaRPr lang="en-US"/>
          </a:p>
        </p:txBody>
      </p:sp>
    </p:spTree>
    <p:extLst>
      <p:ext uri="{BB962C8B-B14F-4D97-AF65-F5344CB8AC3E}">
        <p14:creationId xmlns:p14="http://schemas.microsoft.com/office/powerpoint/2010/main" val="4141736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idea that has the most support is called “balancing selection.” An essentially lethal gay gene or genes could theoretically persist in a population if the reproductive loss from homosexuals were balanced with a reproductive gain by other related family members. The hypothesis is that a gene or genes on the X-chromosome could cause male homosexuals to be attracted to males and make their female relatives more attracted to males so as to produce more offspring. </a:t>
            </a:r>
            <a:r>
              <a:rPr lang="en-US" dirty="0" smtClean="0">
                <a:cs typeface="Arial" charset="0"/>
                <a:sym typeface="Wingdings" pitchFamily="2" charset="2"/>
              </a:rPr>
              <a:t> </a:t>
            </a:r>
            <a:r>
              <a:rPr lang="en-US" baseline="0" dirty="0" smtClean="0"/>
              <a:t>In this study, it can be seen that maternal aunts and </a:t>
            </a:r>
            <a:r>
              <a:rPr lang="en-US" dirty="0" smtClean="0">
                <a:cs typeface="Arial" charset="0"/>
                <a:sym typeface="Wingdings" pitchFamily="2" charset="2"/>
              </a:rPr>
              <a:t> </a:t>
            </a:r>
            <a:r>
              <a:rPr lang="en-US" baseline="0" dirty="0" smtClean="0"/>
              <a:t>maternal grandmothers produce more children than their paternal relations (which have a different X-chromosome). Although statistically significant, the difference is small and for the latest generation is even below replacement levels.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44</a:t>
            </a:fld>
            <a:endParaRPr lang="en-US"/>
          </a:p>
        </p:txBody>
      </p:sp>
    </p:spTree>
    <p:extLst>
      <p:ext uri="{BB962C8B-B14F-4D97-AF65-F5344CB8AC3E}">
        <p14:creationId xmlns:p14="http://schemas.microsoft.com/office/powerpoint/2010/main" val="3969828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more obvious approach is to examine the fertility of the mothers of homosexuals. If balancing selection is true, those mothers should produce</a:t>
            </a:r>
            <a:r>
              <a:rPr lang="en-US" baseline="0" dirty="0" smtClean="0"/>
              <a:t> more children to make up for the ones who don’t reproduce themselves. </a:t>
            </a:r>
            <a:r>
              <a:rPr lang="en-US" dirty="0" smtClean="0">
                <a:cs typeface="Arial" charset="0"/>
                <a:sym typeface="Wingdings" pitchFamily="2" charset="2"/>
              </a:rPr>
              <a:t> </a:t>
            </a:r>
            <a:r>
              <a:rPr lang="en-US" baseline="0" dirty="0" smtClean="0"/>
              <a:t>However, this graph shows that the mothers of homosexual sons on average produce fewer children than those who produce heterosexual sons. So, balancing selection probably does not explain how non-existent gay genes on the X-chromosome genes can be passed from one generation to the next. </a:t>
            </a:r>
            <a:r>
              <a:rPr lang="en-US" dirty="0" smtClean="0">
                <a:cs typeface="Arial" charset="0"/>
                <a:sym typeface="Wingdings" pitchFamily="2" charset="2"/>
              </a:rPr>
              <a:t></a:t>
            </a:r>
            <a:endParaRPr lang="en-US" dirty="0" smtClean="0"/>
          </a:p>
        </p:txBody>
      </p:sp>
      <p:sp>
        <p:nvSpPr>
          <p:cNvPr id="4" name="Slide Number Placeholder 3"/>
          <p:cNvSpPr>
            <a:spLocks noGrp="1"/>
          </p:cNvSpPr>
          <p:nvPr>
            <p:ph type="sldNum" sz="quarter" idx="10"/>
          </p:nvPr>
        </p:nvSpPr>
        <p:spPr/>
        <p:txBody>
          <a:bodyPr/>
          <a:lstStyle/>
          <a:p>
            <a:fld id="{1EAD0015-8897-4EEC-BDBF-1920EFB2382D}" type="slidenum">
              <a:rPr lang="en-US" smtClean="0"/>
              <a:t>45</a:t>
            </a:fld>
            <a:endParaRPr lang="en-US"/>
          </a:p>
        </p:txBody>
      </p:sp>
    </p:spTree>
    <p:extLst>
      <p:ext uri="{BB962C8B-B14F-4D97-AF65-F5344CB8AC3E}">
        <p14:creationId xmlns:p14="http://schemas.microsoft.com/office/powerpoint/2010/main" val="30936006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means of affecting gene expression is through epigenetic modification. </a:t>
            </a:r>
            <a:r>
              <a:rPr lang="en-US" dirty="0" smtClean="0">
                <a:cs typeface="Arial" charset="0"/>
                <a:sym typeface="Wingdings" pitchFamily="2" charset="2"/>
              </a:rPr>
              <a:t> </a:t>
            </a:r>
            <a:r>
              <a:rPr lang="en-US" dirty="0" smtClean="0"/>
              <a:t>This</a:t>
            </a:r>
            <a:r>
              <a:rPr lang="en-US" baseline="0" dirty="0" smtClean="0"/>
              <a:t> is a chromosome and </a:t>
            </a:r>
            <a:r>
              <a:rPr lang="en-US" dirty="0" smtClean="0">
                <a:cs typeface="Arial" charset="0"/>
                <a:sym typeface="Wingdings" pitchFamily="2" charset="2"/>
              </a:rPr>
              <a:t> </a:t>
            </a:r>
            <a:r>
              <a:rPr lang="en-US" baseline="0" dirty="0" smtClean="0"/>
              <a:t>this is DNA. However, what you learned in your high school biology class was not quite complete. </a:t>
            </a:r>
            <a:r>
              <a:rPr lang="en-US" dirty="0" smtClean="0">
                <a:cs typeface="Arial" charset="0"/>
                <a:sym typeface="Wingdings" pitchFamily="2" charset="2"/>
              </a:rPr>
              <a:t> </a:t>
            </a:r>
            <a:r>
              <a:rPr lang="en-US" baseline="0" dirty="0" smtClean="0"/>
              <a:t>It turns out that the DNA in chromosomes is highly organized around proteins, with the complex being called a nucleosome. </a:t>
            </a:r>
            <a:r>
              <a:rPr lang="en-US" dirty="0" smtClean="0">
                <a:cs typeface="Arial" charset="0"/>
                <a:sym typeface="Wingdings" pitchFamily="2" charset="2"/>
              </a:rPr>
              <a:t> </a:t>
            </a:r>
            <a:r>
              <a:rPr lang="en-US" baseline="0" dirty="0" smtClean="0"/>
              <a:t>Each nucleosome consists of 147 base pairs of DNA wrapped around a core of 4 pairs of histone proteins, along with histone H1. Normally, these histone proteins are acetylated, which allows access to the DNA portion. </a:t>
            </a:r>
            <a:r>
              <a:rPr lang="en-US" baseline="0" dirty="0" err="1" smtClean="0"/>
              <a:t>Deacetylation</a:t>
            </a:r>
            <a:r>
              <a:rPr lang="en-US" baseline="0" dirty="0" smtClean="0"/>
              <a:t> of histones causes the gene associated with such histones to be turned off, which is one form of epigenetic modification. </a:t>
            </a:r>
            <a:r>
              <a:rPr lang="en-US" dirty="0" smtClean="0">
                <a:cs typeface="Arial" charset="0"/>
                <a:sym typeface="Wingdings" pitchFamily="2" charset="2"/>
              </a:rPr>
              <a:t> </a:t>
            </a:r>
            <a:r>
              <a:rPr lang="en-US" baseline="0" dirty="0" smtClean="0"/>
              <a:t>Here is a length of DNA uncoiled from its histones. </a:t>
            </a:r>
            <a:r>
              <a:rPr lang="en-US" dirty="0" smtClean="0">
                <a:cs typeface="Arial" charset="0"/>
                <a:sym typeface="Wingdings" pitchFamily="2" charset="2"/>
              </a:rPr>
              <a:t> </a:t>
            </a:r>
            <a:r>
              <a:rPr lang="en-US" baseline="0" dirty="0" smtClean="0"/>
              <a:t>A gene can have as part of its sequence what are called </a:t>
            </a:r>
            <a:r>
              <a:rPr lang="en-US" dirty="0" smtClean="0">
                <a:cs typeface="Arial" charset="0"/>
                <a:sym typeface="Wingdings" pitchFamily="2" charset="2"/>
              </a:rPr>
              <a:t> </a:t>
            </a:r>
            <a:r>
              <a:rPr lang="en-US" baseline="0" dirty="0" smtClean="0"/>
              <a:t>CpG sites, which can be methylated. </a:t>
            </a:r>
            <a:r>
              <a:rPr lang="en-US" dirty="0" smtClean="0">
                <a:cs typeface="Arial" charset="0"/>
                <a:sym typeface="Wingdings" pitchFamily="2" charset="2"/>
              </a:rPr>
              <a:t> </a:t>
            </a:r>
            <a:r>
              <a:rPr lang="en-US" baseline="0" dirty="0" smtClean="0"/>
              <a:t>Here is a sequence of base pairs with the cytosine of the cytosine-guanine sequence having a methyl group added. Why is this important? </a:t>
            </a:r>
            <a:r>
              <a:rPr lang="en-US" dirty="0" smtClean="0">
                <a:cs typeface="Arial" charset="0"/>
                <a:sym typeface="Wingdings" pitchFamily="2" charset="2"/>
              </a:rPr>
              <a:t></a:t>
            </a:r>
            <a:endParaRPr lang="en-US" dirty="0"/>
          </a:p>
        </p:txBody>
      </p:sp>
    </p:spTree>
    <p:extLst>
      <p:ext uri="{BB962C8B-B14F-4D97-AF65-F5344CB8AC3E}">
        <p14:creationId xmlns:p14="http://schemas.microsoft.com/office/powerpoint/2010/main" val="2446836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that  many of these CpG sites are located in the promoter</a:t>
            </a:r>
            <a:r>
              <a:rPr lang="en-US" baseline="0" dirty="0" smtClean="0"/>
              <a:t> part of a gene. If the CpG site are </a:t>
            </a:r>
            <a:r>
              <a:rPr lang="en-US" dirty="0" smtClean="0">
                <a:cs typeface="Arial" charset="0"/>
                <a:sym typeface="Wingdings" pitchFamily="2" charset="2"/>
              </a:rPr>
              <a:t></a:t>
            </a:r>
            <a:r>
              <a:rPr lang="en-US" baseline="0" dirty="0" smtClean="0"/>
              <a:t> unmethylated, the gene is expressed. However, if the promoter CpG sites are </a:t>
            </a:r>
            <a:r>
              <a:rPr lang="en-US" dirty="0" smtClean="0">
                <a:cs typeface="Arial" charset="0"/>
                <a:sym typeface="Wingdings" pitchFamily="2" charset="2"/>
              </a:rPr>
              <a:t> </a:t>
            </a:r>
            <a:r>
              <a:rPr lang="en-US" baseline="0" dirty="0" smtClean="0"/>
              <a:t>methylated, the gene is not expressed. So, methylation of CpG sites is an important epigenetic regulator of </a:t>
            </a:r>
            <a:r>
              <a:rPr lang="en-US" baseline="0" smtClean="0"/>
              <a:t>gene expression. </a:t>
            </a:r>
            <a:r>
              <a:rPr lang="en-US"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47</a:t>
            </a:fld>
            <a:endParaRPr lang="en-US"/>
          </a:p>
        </p:txBody>
      </p:sp>
    </p:spTree>
    <p:extLst>
      <p:ext uri="{BB962C8B-B14F-4D97-AF65-F5344CB8AC3E}">
        <p14:creationId xmlns:p14="http://schemas.microsoft.com/office/powerpoint/2010/main" val="3548781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 study came out in December of last year, claiming that homosexuality might be due to some of these epigenetic</a:t>
            </a:r>
            <a:r>
              <a:rPr lang="en-US" b="0" baseline="0" dirty="0" smtClean="0"/>
              <a:t> changes.. A </a:t>
            </a:r>
            <a:r>
              <a:rPr lang="en-US" b="0" i="1" baseline="0" dirty="0" smtClean="0"/>
              <a:t>Science News </a:t>
            </a:r>
            <a:r>
              <a:rPr lang="en-US" b="0" baseline="0" dirty="0" smtClean="0"/>
              <a:t>article said “</a:t>
            </a:r>
            <a:r>
              <a:rPr lang="en-US" b="0" dirty="0" smtClean="0">
                <a:effectLst/>
              </a:rPr>
              <a:t>Epigenetics… appears to be a critical and overlooked factor contributing to the long-standing puzzle of why homosexuality occurs.” The title of a </a:t>
            </a:r>
            <a:r>
              <a:rPr lang="en-US" b="0" i="1" dirty="0" smtClean="0"/>
              <a:t>Medical</a:t>
            </a:r>
            <a:r>
              <a:rPr lang="en-US" b="0" i="1" baseline="0" dirty="0" smtClean="0"/>
              <a:t> News Today</a:t>
            </a:r>
            <a:r>
              <a:rPr lang="en-US" b="0" i="0" baseline="0" dirty="0" smtClean="0"/>
              <a:t> article was, “</a:t>
            </a:r>
            <a:r>
              <a:rPr lang="en-US" b="0" dirty="0" smtClean="0"/>
              <a:t>Epigenetics Is A Critical Factor In Homosexuality.”</a:t>
            </a:r>
            <a:r>
              <a:rPr lang="en-US" b="0" i="1" dirty="0" smtClean="0"/>
              <a:t> A National Institute for Mathematical and Biological Synthesis</a:t>
            </a:r>
            <a:r>
              <a:rPr lang="en-US" b="0" i="0" dirty="0" smtClean="0"/>
              <a:t> article was entitled, “</a:t>
            </a:r>
            <a:r>
              <a:rPr lang="en-US" b="0" dirty="0" smtClean="0">
                <a:effectLst/>
              </a:rPr>
              <a:t>Study Finds Epigenetics, Not Genetics, Underlies Homosexuality.” So, how much data was presented showing a link between epigenetics</a:t>
            </a:r>
            <a:r>
              <a:rPr lang="en-US" b="0" baseline="0" dirty="0" smtClean="0">
                <a:effectLst/>
              </a:rPr>
              <a:t> and homosexuality? </a:t>
            </a:r>
            <a:r>
              <a:rPr lang="en-US" dirty="0" smtClean="0">
                <a:cs typeface="Arial" charset="0"/>
                <a:sym typeface="Wingdings" pitchFamily="2" charset="2"/>
              </a:rPr>
              <a:t></a:t>
            </a:r>
            <a:r>
              <a:rPr lang="en-US" b="0" baseline="0" dirty="0" smtClean="0">
                <a:effectLst/>
              </a:rPr>
              <a:t> Zero! The study actually presented no data showing any relationship between epigenetics and sexual orientation. The authors only showed that it is theoretically possible that epigenetics might play a role. It is a completely data-free paper! It will be difficult, in fact to examine epigenetics, since one would have to choose a specific cell type to analyze. If it were something like brain cells, we would need to wait for individuals to die before sample could be obtained. So, such experiments would be technically challenging, if </a:t>
            </a:r>
            <a:r>
              <a:rPr lang="en-US" b="0" baseline="0" smtClean="0">
                <a:effectLst/>
              </a:rPr>
              <a:t>not impossible. </a:t>
            </a:r>
            <a:r>
              <a:rPr lang="en-US" smtClean="0">
                <a:cs typeface="Arial" charset="0"/>
                <a:sym typeface="Wingdings" pitchFamily="2" charset="2"/>
              </a:rPr>
              <a:t></a:t>
            </a:r>
            <a:endParaRPr lang="en-US" b="0" dirty="0" smtClean="0">
              <a:effectLst/>
            </a:endParaRPr>
          </a:p>
        </p:txBody>
      </p:sp>
      <p:sp>
        <p:nvSpPr>
          <p:cNvPr id="4" name="Slide Number Placeholder 3"/>
          <p:cNvSpPr>
            <a:spLocks noGrp="1"/>
          </p:cNvSpPr>
          <p:nvPr>
            <p:ph type="sldNum" sz="quarter" idx="10"/>
          </p:nvPr>
        </p:nvSpPr>
        <p:spPr/>
        <p:txBody>
          <a:bodyPr/>
          <a:lstStyle/>
          <a:p>
            <a:fld id="{1EAD0015-8897-4EEC-BDBF-1920EFB2382D}" type="slidenum">
              <a:rPr lang="en-US" smtClean="0"/>
              <a:t>48</a:t>
            </a:fld>
            <a:endParaRPr lang="en-US"/>
          </a:p>
        </p:txBody>
      </p:sp>
    </p:spTree>
    <p:extLst>
      <p:ext uri="{BB962C8B-B14F-4D97-AF65-F5344CB8AC3E}">
        <p14:creationId xmlns:p14="http://schemas.microsoft.com/office/powerpoint/2010/main" val="2941837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was originally thought that brains controlled behavior</a:t>
            </a:r>
            <a:r>
              <a:rPr lang="en-US" baseline="0" dirty="0" smtClean="0"/>
              <a:t> as opposed to the other way around. However, numerous studies have shown that the brain demonstrates neuroplasticity, being affected by behavior and environment. </a:t>
            </a:r>
            <a:r>
              <a:rPr lang="en-US" dirty="0" smtClean="0">
                <a:cs typeface="Arial" charset="0"/>
                <a:sym typeface="Wingdings" pitchFamily="2" charset="2"/>
              </a:rPr>
              <a:t> </a:t>
            </a:r>
            <a:r>
              <a:rPr lang="en-US" baseline="0" dirty="0" smtClean="0"/>
              <a:t>A study by </a:t>
            </a:r>
            <a:r>
              <a:rPr lang="en-US" baseline="0" dirty="0" err="1" smtClean="0"/>
              <a:t>Voos</a:t>
            </a:r>
            <a:r>
              <a:rPr lang="en-US" baseline="0" dirty="0" smtClean="0"/>
              <a:t> et al showed n</a:t>
            </a:r>
            <a:r>
              <a:rPr lang="en-US" dirty="0" smtClean="0"/>
              <a:t>eural improvement in brain function following behavioral therapy for autism. </a:t>
            </a:r>
            <a:r>
              <a:rPr lang="en-US" dirty="0" smtClean="0">
                <a:cs typeface="Arial" charset="0"/>
                <a:sym typeface="Wingdings" pitchFamily="2" charset="2"/>
              </a:rPr>
              <a:t> </a:t>
            </a:r>
            <a:r>
              <a:rPr lang="en-US" dirty="0" smtClean="0"/>
              <a:t>Experiments in</a:t>
            </a:r>
            <a:r>
              <a:rPr lang="en-US" baseline="0" dirty="0" smtClean="0"/>
              <a:t> rats showed that neuron function was affected by complex vs. simple environments. </a:t>
            </a:r>
            <a:r>
              <a:rPr lang="en-US" dirty="0" smtClean="0">
                <a:cs typeface="Arial" charset="0"/>
                <a:sym typeface="Wingdings" pitchFamily="2" charset="2"/>
              </a:rPr>
              <a:t> </a:t>
            </a:r>
            <a:r>
              <a:rPr lang="en-US" dirty="0" smtClean="0"/>
              <a:t>So, behavior and environment influence brain function rather than the other way around. </a:t>
            </a:r>
            <a:r>
              <a:rPr lang="en-US" dirty="0" smtClean="0">
                <a:cs typeface="Arial" charset="0"/>
                <a:sym typeface="Wingdings" pitchFamily="2" charset="2"/>
              </a:rPr>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Voos</a:t>
            </a:r>
            <a:r>
              <a:rPr lang="en-US" dirty="0" smtClean="0"/>
              <a:t> AC, </a:t>
            </a:r>
            <a:r>
              <a:rPr lang="en-US" dirty="0" err="1" smtClean="0"/>
              <a:t>Pelphrey</a:t>
            </a:r>
            <a:r>
              <a:rPr lang="en-US" dirty="0" smtClean="0"/>
              <a:t> KA, </a:t>
            </a:r>
            <a:r>
              <a:rPr lang="en-US" dirty="0" err="1" smtClean="0"/>
              <a:t>Tirrell</a:t>
            </a:r>
            <a:r>
              <a:rPr lang="en-US" dirty="0" smtClean="0"/>
              <a:t> J, </a:t>
            </a:r>
            <a:r>
              <a:rPr lang="en-US" dirty="0" err="1" smtClean="0"/>
              <a:t>Bolling</a:t>
            </a:r>
            <a:r>
              <a:rPr lang="en-US" dirty="0" smtClean="0"/>
              <a:t> DZ, Vander </a:t>
            </a:r>
            <a:r>
              <a:rPr lang="en-US" dirty="0" err="1" smtClean="0"/>
              <a:t>Wyk</a:t>
            </a:r>
            <a:r>
              <a:rPr lang="en-US" dirty="0" smtClean="0"/>
              <a:t> B, Kaiser MD, </a:t>
            </a:r>
            <a:r>
              <a:rPr lang="en-US" dirty="0" err="1" smtClean="0"/>
              <a:t>McPartland</a:t>
            </a:r>
            <a:r>
              <a:rPr lang="en-US" dirty="0" smtClean="0"/>
              <a:t> JC, </a:t>
            </a:r>
            <a:r>
              <a:rPr lang="en-US" dirty="0" err="1" smtClean="0"/>
              <a:t>Volkmar</a:t>
            </a:r>
            <a:r>
              <a:rPr lang="en-US" dirty="0" smtClean="0"/>
              <a:t> FR, </a:t>
            </a:r>
            <a:r>
              <a:rPr lang="en-US" dirty="0" err="1" smtClean="0"/>
              <a:t>Ventola</a:t>
            </a:r>
            <a:r>
              <a:rPr lang="en-US" dirty="0" smtClean="0"/>
              <a:t> P. Neural mechanisms of improvements in social motivation after pivotal response treatment: two case studies.</a:t>
            </a:r>
            <a:r>
              <a:rPr lang="en-US" baseline="0" dirty="0" smtClean="0"/>
              <a:t> </a:t>
            </a:r>
            <a:r>
              <a:rPr lang="en-US" i="1" dirty="0" smtClean="0"/>
              <a:t>J Autism </a:t>
            </a:r>
            <a:r>
              <a:rPr lang="en-US" i="1" dirty="0" err="1" smtClean="0"/>
              <a:t>Dev</a:t>
            </a:r>
            <a:r>
              <a:rPr lang="en-US" i="1" dirty="0" smtClean="0"/>
              <a:t> </a:t>
            </a:r>
            <a:r>
              <a:rPr lang="en-US" i="1" dirty="0" err="1" smtClean="0"/>
              <a:t>Disord</a:t>
            </a:r>
            <a:r>
              <a:rPr lang="en-US" i="1" dirty="0" smtClean="0"/>
              <a:t>.</a:t>
            </a:r>
            <a:r>
              <a:rPr lang="en-US" dirty="0" smtClean="0"/>
              <a:t> 2013 43:1-10.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Kolb, B., Gibb, R., &amp; </a:t>
            </a:r>
            <a:r>
              <a:rPr lang="en-US" sz="1200" kern="1200" dirty="0" err="1" smtClean="0">
                <a:solidFill>
                  <a:schemeClr val="tx1"/>
                </a:solidFill>
                <a:effectLst/>
                <a:latin typeface="+mn-lt"/>
                <a:ea typeface="+mn-ea"/>
                <a:cs typeface="+mn-cs"/>
              </a:rPr>
              <a:t>Gorny</a:t>
            </a:r>
            <a:r>
              <a:rPr lang="en-US" sz="1200" kern="1200" dirty="0" smtClean="0">
                <a:solidFill>
                  <a:schemeClr val="tx1"/>
                </a:solidFill>
                <a:effectLst/>
                <a:latin typeface="+mn-lt"/>
                <a:ea typeface="+mn-ea"/>
                <a:cs typeface="+mn-cs"/>
              </a:rPr>
              <a:t>, G. (2003). Experience-dependent changes in dendritic arbor and spine density in </a:t>
            </a:r>
            <a:r>
              <a:rPr lang="en-US" sz="1200" kern="1200" dirty="0" err="1" smtClean="0">
                <a:solidFill>
                  <a:schemeClr val="tx1"/>
                </a:solidFill>
                <a:effectLst/>
                <a:latin typeface="+mn-lt"/>
                <a:ea typeface="+mn-ea"/>
                <a:cs typeface="+mn-cs"/>
              </a:rPr>
              <a:t>neocortex</a:t>
            </a:r>
            <a:r>
              <a:rPr lang="en-US" sz="1200" kern="1200" dirty="0" smtClean="0">
                <a:solidFill>
                  <a:schemeClr val="tx1"/>
                </a:solidFill>
                <a:effectLst/>
                <a:latin typeface="+mn-lt"/>
                <a:ea typeface="+mn-ea"/>
                <a:cs typeface="+mn-cs"/>
              </a:rPr>
              <a:t> vary with age and sex. </a:t>
            </a:r>
            <a:r>
              <a:rPr lang="en-US" sz="1200" i="1" kern="1200" dirty="0" smtClean="0">
                <a:solidFill>
                  <a:schemeClr val="tx1"/>
                </a:solidFill>
                <a:effectLst/>
                <a:latin typeface="+mn-lt"/>
                <a:ea typeface="+mn-ea"/>
                <a:cs typeface="+mn-cs"/>
              </a:rPr>
              <a:t>Neurobiology of Learning and Memory</a:t>
            </a:r>
            <a:r>
              <a:rPr lang="en-US" sz="1200" kern="1200" dirty="0" smtClean="0">
                <a:solidFill>
                  <a:schemeClr val="tx1"/>
                </a:solidFill>
                <a:effectLst/>
                <a:latin typeface="+mn-lt"/>
                <a:ea typeface="+mn-ea"/>
                <a:cs typeface="+mn-cs"/>
              </a:rPr>
              <a:t>, </a:t>
            </a:r>
            <a:r>
              <a:rPr lang="en-US" dirty="0" smtClean="0"/>
              <a:t>79:1-10.</a:t>
            </a:r>
          </a:p>
        </p:txBody>
      </p:sp>
      <p:sp>
        <p:nvSpPr>
          <p:cNvPr id="4" name="Slide Number Placeholder 3"/>
          <p:cNvSpPr>
            <a:spLocks noGrp="1"/>
          </p:cNvSpPr>
          <p:nvPr>
            <p:ph type="sldNum" sz="quarter" idx="10"/>
          </p:nvPr>
        </p:nvSpPr>
        <p:spPr/>
        <p:txBody>
          <a:bodyPr/>
          <a:lstStyle/>
          <a:p>
            <a:fld id="{1EAD0015-8897-4EEC-BDBF-1920EFB2382D}" type="slidenum">
              <a:rPr lang="en-US" smtClean="0"/>
              <a:t>49</a:t>
            </a:fld>
            <a:endParaRPr lang="en-US"/>
          </a:p>
        </p:txBody>
      </p:sp>
    </p:spTree>
    <p:extLst>
      <p:ext uri="{BB962C8B-B14F-4D97-AF65-F5344CB8AC3E}">
        <p14:creationId xmlns:p14="http://schemas.microsoft.com/office/powerpoint/2010/main" val="349118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Simon </a:t>
            </a:r>
            <a:r>
              <a:rPr lang="en-US" sz="1200" kern="1200" dirty="0" err="1" smtClean="0">
                <a:solidFill>
                  <a:schemeClr val="tx1"/>
                </a:solidFill>
                <a:effectLst/>
                <a:latin typeface="+mn-lt"/>
                <a:ea typeface="+mn-ea"/>
                <a:cs typeface="+mn-cs"/>
              </a:rPr>
              <a:t>LeVay</a:t>
            </a:r>
            <a:r>
              <a:rPr lang="en-US" sz="1200" kern="1200" dirty="0" smtClean="0">
                <a:solidFill>
                  <a:schemeClr val="tx1"/>
                </a:solidFill>
                <a:effectLst/>
                <a:latin typeface="+mn-lt"/>
                <a:ea typeface="+mn-ea"/>
                <a:cs typeface="+mn-cs"/>
              </a:rPr>
              <a:t> studied the brains of 19 homosexuals who had died of AIDS and compared the hypothalamus</a:t>
            </a:r>
            <a:r>
              <a:rPr lang="en-US" sz="1200" kern="1200" baseline="0" dirty="0" smtClean="0">
                <a:solidFill>
                  <a:schemeClr val="tx1"/>
                </a:solidFill>
                <a:effectLst/>
                <a:latin typeface="+mn-lt"/>
                <a:ea typeface="+mn-ea"/>
                <a:cs typeface="+mn-cs"/>
              </a:rPr>
              <a:t> of those individuals to heterosexual men and women.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Here you can see the location of the hypothalamus in a sagittal MRI image. Specific structures, called “</a:t>
            </a:r>
            <a:r>
              <a:rPr lang="en-US" sz="1200" kern="1200" dirty="0" smtClean="0">
                <a:solidFill>
                  <a:schemeClr val="tx1"/>
                </a:solidFill>
                <a:effectLst/>
                <a:latin typeface="+mn-lt"/>
                <a:ea typeface="+mn-ea"/>
                <a:cs typeface="+mn-cs"/>
              </a:rPr>
              <a:t>Interstitial Nuclei of the Anterior Hypothalamus” (INAH) were measured.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There are 4 such INAH in the hypothalamus,</a:t>
            </a:r>
            <a:r>
              <a:rPr lang="en-US" sz="1200" kern="1200" baseline="0" dirty="0" smtClean="0">
                <a:solidFill>
                  <a:schemeClr val="tx1"/>
                </a:solidFill>
                <a:effectLst/>
                <a:latin typeface="+mn-lt"/>
                <a:ea typeface="+mn-ea"/>
                <a:cs typeface="+mn-cs"/>
              </a:rPr>
              <a:t>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numbered from 1 to 4. </a:t>
            </a:r>
            <a:r>
              <a:rPr lang="en-US" sz="1200" kern="1200" dirty="0" smtClean="0">
                <a:solidFill>
                  <a:schemeClr val="tx1"/>
                </a:solidFill>
                <a:effectLst/>
                <a:latin typeface="+mn-lt"/>
                <a:ea typeface="+mn-ea"/>
                <a:cs typeface="+mn-cs"/>
              </a:rPr>
              <a:t>Previous studies had shown that the INAH3 of men were much larger than those found in women. </a:t>
            </a:r>
            <a:r>
              <a:rPr lang="en-US" sz="1200" kern="1200" dirty="0" err="1" smtClean="0">
                <a:solidFill>
                  <a:schemeClr val="tx1"/>
                </a:solidFill>
                <a:effectLst/>
                <a:latin typeface="+mn-lt"/>
                <a:ea typeface="+mn-ea"/>
                <a:cs typeface="+mn-cs"/>
              </a:rPr>
              <a:t>LeVay</a:t>
            </a:r>
            <a:r>
              <a:rPr lang="en-US" sz="1200" kern="1200" dirty="0" smtClean="0">
                <a:solidFill>
                  <a:schemeClr val="tx1"/>
                </a:solidFill>
                <a:effectLst/>
                <a:latin typeface="+mn-lt"/>
                <a:ea typeface="+mn-ea"/>
                <a:cs typeface="+mn-cs"/>
              </a:rPr>
              <a:t> hypothesized</a:t>
            </a:r>
            <a:r>
              <a:rPr lang="en-US" sz="1200" kern="1200" baseline="0" dirty="0" smtClean="0">
                <a:solidFill>
                  <a:schemeClr val="tx1"/>
                </a:solidFill>
                <a:effectLst/>
                <a:latin typeface="+mn-lt"/>
                <a:ea typeface="+mn-ea"/>
                <a:cs typeface="+mn-cs"/>
              </a:rPr>
              <a:t> that homosexual men might have INAH3’s that were similar to women, somehow accounting for their attraction to other men. The figure on the right shows the INAH3 of a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heterosexual male compared to that of a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homosexual male.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5</a:t>
            </a:fld>
            <a:endParaRPr lang="en-US"/>
          </a:p>
        </p:txBody>
      </p:sp>
    </p:spTree>
    <p:extLst>
      <p:ext uri="{BB962C8B-B14F-4D97-AF65-F5344CB8AC3E}">
        <p14:creationId xmlns:p14="http://schemas.microsoft.com/office/powerpoint/2010/main" val="12197951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study of nearly 13,000 New Zealanders aged 16 years or older examined, as part of its study, the effects of adverse childhood experiences on sexual orientation. </a:t>
            </a:r>
            <a:r>
              <a:rPr lang="en-US" dirty="0" smtClean="0">
                <a:cs typeface="Arial" charset="0"/>
                <a:sym typeface="Wingdings" pitchFamily="2" charset="2"/>
              </a:rPr>
              <a:t> </a:t>
            </a:r>
            <a:r>
              <a:rPr lang="en-US" dirty="0" smtClean="0"/>
              <a:t>Here on the left, we see the baseline for this population, which is around 1% homosexual and 1% bisexual. However, </a:t>
            </a:r>
            <a:r>
              <a:rPr lang="en-US" dirty="0" smtClean="0">
                <a:cs typeface="Arial" charset="0"/>
                <a:sym typeface="Wingdings" pitchFamily="2" charset="2"/>
              </a:rPr>
              <a:t></a:t>
            </a:r>
            <a:r>
              <a:rPr lang="en-US" dirty="0" smtClean="0"/>
              <a:t> those who had experienced beatings, violence, rape or other sexual  assault were 2-3 times more likely to express a non-heterosexual orientation. There was also a </a:t>
            </a:r>
            <a:r>
              <a:rPr lang="en-US" dirty="0" smtClean="0">
                <a:cs typeface="Arial" charset="0"/>
                <a:sym typeface="Wingdings" pitchFamily="2" charset="2"/>
              </a:rPr>
              <a:t> </a:t>
            </a:r>
            <a:r>
              <a:rPr lang="en-US" dirty="0" smtClean="0"/>
              <a:t>cumulative effect of the number of such adverse experiences, such that those who had more of those experiences</a:t>
            </a:r>
            <a:r>
              <a:rPr lang="en-US" baseline="0" dirty="0" smtClean="0"/>
              <a:t> expressed up to a 4-6 times higher likelihood of being gay or bisexual. However, the rates for such adverse childhood events were such that it explained, at most, maybe 10% of homosexuality.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50</a:t>
            </a:fld>
            <a:endParaRPr lang="en-US"/>
          </a:p>
        </p:txBody>
      </p:sp>
    </p:spTree>
    <p:extLst>
      <p:ext uri="{BB962C8B-B14F-4D97-AF65-F5344CB8AC3E}">
        <p14:creationId xmlns:p14="http://schemas.microsoft.com/office/powerpoint/2010/main" val="2095650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cs typeface="Arial" charset="0"/>
                <a:sym typeface="Wingdings" pitchFamily="2" charset="2"/>
              </a:rPr>
              <a:t> </a:t>
            </a:r>
            <a:r>
              <a:rPr lang="en-US" dirty="0" smtClean="0"/>
              <a:t>If environment has no effect on sexual orientation, children of gay parents should have sexual orientation the same as the general population. A meta-study</a:t>
            </a:r>
            <a:r>
              <a:rPr lang="en-US" baseline="0" dirty="0" smtClean="0"/>
              <a:t> by Walter </a:t>
            </a:r>
            <a:r>
              <a:rPr lang="en-US" baseline="0" dirty="0" err="1" smtClean="0"/>
              <a:t>Schumm</a:t>
            </a:r>
            <a:r>
              <a:rPr lang="en-US" baseline="0" dirty="0" smtClean="0"/>
              <a:t> examined 262 children raised by homosexual parents. </a:t>
            </a:r>
            <a:r>
              <a:rPr lang="en-US" dirty="0" smtClean="0">
                <a:cs typeface="Arial" charset="0"/>
                <a:sym typeface="Wingdings" pitchFamily="2" charset="2"/>
              </a:rPr>
              <a:t> </a:t>
            </a:r>
            <a:r>
              <a:rPr lang="en-US" dirty="0" smtClean="0"/>
              <a:t>16-57% of children with gay parents adopted a homosexual lifestyle. </a:t>
            </a:r>
            <a:r>
              <a:rPr lang="en-US" dirty="0" smtClean="0">
                <a:cs typeface="Arial" charset="0"/>
                <a:sym typeface="Wingdings" pitchFamily="2" charset="2"/>
              </a:rPr>
              <a:t> </a:t>
            </a:r>
            <a:r>
              <a:rPr lang="en-US" dirty="0" smtClean="0"/>
              <a:t>An even higher percentage of daughters of lesbian mothers adopted a lesbian lifestyle. These data</a:t>
            </a:r>
            <a:r>
              <a:rPr lang="en-US" baseline="0" dirty="0" smtClean="0"/>
              <a:t> show that parenting has a substantial influence on sexual orientation. </a:t>
            </a:r>
            <a:r>
              <a:rPr lang="en-US" dirty="0" smtClean="0">
                <a:cs typeface="Arial" charset="0"/>
                <a:sym typeface="Wingdings" pitchFamily="2" charset="2"/>
              </a:rPr>
              <a:t></a:t>
            </a:r>
            <a:endParaRPr lang="en-US" dirty="0" smtClean="0"/>
          </a:p>
        </p:txBody>
      </p:sp>
      <p:sp>
        <p:nvSpPr>
          <p:cNvPr id="4" name="Slide Number Placeholder 3"/>
          <p:cNvSpPr>
            <a:spLocks noGrp="1"/>
          </p:cNvSpPr>
          <p:nvPr>
            <p:ph type="sldNum" sz="quarter" idx="10"/>
          </p:nvPr>
        </p:nvSpPr>
        <p:spPr/>
        <p:txBody>
          <a:bodyPr/>
          <a:lstStyle/>
          <a:p>
            <a:fld id="{1EAD0015-8897-4EEC-BDBF-1920EFB2382D}" type="slidenum">
              <a:rPr lang="en-US" smtClean="0"/>
              <a:t>51</a:t>
            </a:fld>
            <a:endParaRPr lang="en-US"/>
          </a:p>
        </p:txBody>
      </p:sp>
    </p:spTree>
    <p:extLst>
      <p:ext uri="{BB962C8B-B14F-4D97-AF65-F5344CB8AC3E}">
        <p14:creationId xmlns:p14="http://schemas.microsoft.com/office/powerpoint/2010/main" val="1072684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5-year study of lesbians by Lisa Diamond found that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over a quarter of these women relinquished their lesbian/bisexual identities during this period: half reclaimed heterosexual identities and half gave up all identity labels.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Another study by Diamond in New York City, the percentage that changed from a lesbian/gay/bisexual orientation to a heterosexual orientation was 5% over the period of just 12 months. So, especially among female homosexuals it seems that some can</a:t>
            </a:r>
            <a:r>
              <a:rPr lang="en-US" sz="1200" kern="1200" baseline="0" dirty="0" smtClean="0">
                <a:solidFill>
                  <a:schemeClr val="tx1"/>
                </a:solidFill>
                <a:effectLst/>
                <a:latin typeface="+mn-lt"/>
                <a:ea typeface="+mn-ea"/>
                <a:cs typeface="+mn-cs"/>
              </a:rPr>
              <a:t> change their sexual orientation.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Diamond, L. M. 2003. Was it a phase? Young women's relinquishment of lesbian/bisexual identities over a 5-year period. </a:t>
            </a:r>
            <a:r>
              <a:rPr lang="en-US" sz="1200" i="1" u="sng" kern="1200" dirty="0" smtClean="0">
                <a:solidFill>
                  <a:schemeClr val="tx1"/>
                </a:solidFill>
                <a:effectLst/>
                <a:latin typeface="+mn-lt"/>
                <a:ea typeface="+mn-ea"/>
                <a:cs typeface="+mn-cs"/>
                <a:hlinkClick r:id="rId3"/>
              </a:rPr>
              <a:t>J. Pers. Soc. Psychol.</a:t>
            </a:r>
            <a:r>
              <a:rPr lang="en-US" sz="1200" u="sng" kern="1200" dirty="0" smtClean="0">
                <a:solidFill>
                  <a:schemeClr val="tx1"/>
                </a:solidFill>
                <a:effectLst/>
                <a:latin typeface="+mn-lt"/>
                <a:ea typeface="+mn-ea"/>
                <a:cs typeface="+mn-cs"/>
                <a:hlinkClick r:id="rId3"/>
              </a:rPr>
              <a:t> 84: 352-64</a:t>
            </a:r>
            <a:r>
              <a:rPr lang="en-US" sz="1200" kern="1200" dirty="0" smtClean="0">
                <a:solidFill>
                  <a:schemeClr val="tx1"/>
                </a:solidFill>
                <a:effectLst/>
                <a:latin typeface="+mn-lt"/>
                <a:ea typeface="+mn-ea"/>
                <a:cs typeface="+mn-cs"/>
              </a:rPr>
              <a:t>. Diamond, L. M. 2000. Sexual identity, attractions, and behavior among young sexual-minority women over a 2-year period. </a:t>
            </a:r>
            <a:r>
              <a:rPr lang="en-US" sz="1200" i="1" u="sng" kern="1200" dirty="0" smtClean="0">
                <a:solidFill>
                  <a:schemeClr val="tx1"/>
                </a:solidFill>
                <a:effectLst/>
                <a:latin typeface="+mn-lt"/>
                <a:ea typeface="+mn-ea"/>
                <a:cs typeface="+mn-cs"/>
                <a:hlinkClick r:id="rId4"/>
              </a:rPr>
              <a:t>Dev. Psychol.</a:t>
            </a:r>
            <a:r>
              <a:rPr lang="en-US" sz="1200" u="sng" kern="1200" dirty="0" smtClean="0">
                <a:solidFill>
                  <a:schemeClr val="tx1"/>
                </a:solidFill>
                <a:effectLst/>
                <a:latin typeface="+mn-lt"/>
                <a:ea typeface="+mn-ea"/>
                <a:cs typeface="+mn-cs"/>
                <a:hlinkClick r:id="rId4"/>
              </a:rPr>
              <a:t> 36: 241-50</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52</a:t>
            </a:fld>
            <a:endParaRPr lang="en-US"/>
          </a:p>
        </p:txBody>
      </p:sp>
    </p:spTree>
    <p:extLst>
      <p:ext uri="{BB962C8B-B14F-4D97-AF65-F5344CB8AC3E}">
        <p14:creationId xmlns:p14="http://schemas.microsoft.com/office/powerpoint/2010/main" val="2064746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a:t>
            </a:r>
            <a:r>
              <a:rPr lang="en-US" baseline="0" dirty="0" smtClean="0"/>
              <a:t> there will be future studies on sexual orientation, which may or may not be publicized in the news media, depending upon whether or not the results are politically correct.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54</a:t>
            </a:fld>
            <a:endParaRPr lang="en-US"/>
          </a:p>
        </p:txBody>
      </p:sp>
    </p:spTree>
    <p:extLst>
      <p:ext uri="{BB962C8B-B14F-4D97-AF65-F5344CB8AC3E}">
        <p14:creationId xmlns:p14="http://schemas.microsoft.com/office/powerpoint/2010/main" val="215576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This is a colorized version of figure 2 from </a:t>
            </a:r>
            <a:r>
              <a:rPr lang="en-US" sz="1200" kern="1200" dirty="0" err="1" smtClean="0">
                <a:solidFill>
                  <a:schemeClr val="tx1"/>
                </a:solidFill>
                <a:effectLst/>
                <a:latin typeface="+mn-lt"/>
                <a:ea typeface="+mn-ea"/>
                <a:cs typeface="+mn-cs"/>
              </a:rPr>
              <a:t>LeVay’s</a:t>
            </a:r>
            <a:r>
              <a:rPr lang="en-US" sz="1200" kern="1200" dirty="0" smtClean="0">
                <a:solidFill>
                  <a:schemeClr val="tx1"/>
                </a:solidFill>
                <a:effectLst/>
                <a:latin typeface="+mn-lt"/>
                <a:ea typeface="+mn-ea"/>
                <a:cs typeface="+mn-cs"/>
              </a:rPr>
              <a:t> article.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The y-axis is the measurement of volume in cubic millimeters. A millimeter is really small, being about the width of a sesame seed.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The four graphs here show the measurements of</a:t>
            </a:r>
            <a:r>
              <a:rPr lang="en-US" sz="1200" kern="1200" baseline="0" dirty="0" smtClean="0">
                <a:solidFill>
                  <a:schemeClr val="tx1"/>
                </a:solidFill>
                <a:effectLst/>
                <a:latin typeface="+mn-lt"/>
                <a:ea typeface="+mn-ea"/>
                <a:cs typeface="+mn-cs"/>
              </a:rPr>
              <a:t> the 4 INAH’s. Individual measurements, represented by the small symbols, are shown for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Female heterosexuals,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Male heterosexuals, and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Homosexual Males. So, the volumes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INAH1,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INAH2, and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INAH4 are roughly equal among the three groups. However, the volume of the INAH3 for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heterosexual males is about twice as much as that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homosexual males, which is about equivalent to that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heterosexual females.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6</a:t>
            </a:fld>
            <a:endParaRPr lang="en-US"/>
          </a:p>
        </p:txBody>
      </p:sp>
    </p:spTree>
    <p:extLst>
      <p:ext uri="{BB962C8B-B14F-4D97-AF65-F5344CB8AC3E}">
        <p14:creationId xmlns:p14="http://schemas.microsoft.com/office/powerpoint/2010/main" val="3599308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William </a:t>
            </a:r>
            <a:r>
              <a:rPr lang="en-US" sz="1200" kern="1200" dirty="0" err="1" smtClean="0">
                <a:solidFill>
                  <a:schemeClr val="tx1"/>
                </a:solidFill>
                <a:effectLst/>
                <a:latin typeface="+mn-lt"/>
                <a:ea typeface="+mn-ea"/>
                <a:cs typeface="+mn-cs"/>
              </a:rPr>
              <a:t>Byne</a:t>
            </a:r>
            <a:r>
              <a:rPr lang="en-US" sz="1200" kern="1200" dirty="0" smtClean="0">
                <a:solidFill>
                  <a:schemeClr val="tx1"/>
                </a:solidFill>
                <a:effectLst/>
                <a:latin typeface="+mn-lt"/>
                <a:ea typeface="+mn-ea"/>
                <a:cs typeface="+mn-cs"/>
              </a:rPr>
              <a:t> attempted to replicate </a:t>
            </a:r>
            <a:r>
              <a:rPr lang="en-US" sz="1200" kern="1200" dirty="0" err="1" smtClean="0">
                <a:solidFill>
                  <a:schemeClr val="tx1"/>
                </a:solidFill>
                <a:effectLst/>
                <a:latin typeface="+mn-lt"/>
                <a:ea typeface="+mn-ea"/>
                <a:cs typeface="+mn-cs"/>
              </a:rPr>
              <a:t>Le</a:t>
            </a:r>
            <a:r>
              <a:rPr lang="en-US" sz="1200" kern="1200" baseline="0" dirty="0" err="1" smtClean="0">
                <a:solidFill>
                  <a:schemeClr val="tx1"/>
                </a:solidFill>
                <a:effectLst/>
                <a:latin typeface="+mn-lt"/>
                <a:ea typeface="+mn-ea"/>
                <a:cs typeface="+mn-cs"/>
              </a:rPr>
              <a:t>Vay’s</a:t>
            </a:r>
            <a:r>
              <a:rPr lang="en-US" sz="1200" kern="1200" baseline="0" dirty="0" smtClean="0">
                <a:solidFill>
                  <a:schemeClr val="tx1"/>
                </a:solidFill>
                <a:effectLst/>
                <a:latin typeface="+mn-lt"/>
                <a:ea typeface="+mn-ea"/>
                <a:cs typeface="+mn-cs"/>
              </a:rPr>
              <a:t> results, but wanted to see if there was an effect of HIV infection on the size of the interstitial nuclei. So, he used much larger sample sizes and included HIV-infected heterosexuals in addition to HIV-infected male homosexuals.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As can be seen from this figure, individuals with HIV infection (both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males and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females) have a slightly lower volume INAH3. The INAH3 volume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HIV+ heterosexuals and homosexuals are not statistically different, contradicting </a:t>
            </a:r>
            <a:r>
              <a:rPr lang="en-US" sz="1200" kern="1200" baseline="0" dirty="0" err="1" smtClean="0">
                <a:solidFill>
                  <a:schemeClr val="tx1"/>
                </a:solidFill>
                <a:effectLst/>
                <a:latin typeface="+mn-lt"/>
                <a:ea typeface="+mn-ea"/>
                <a:cs typeface="+mn-cs"/>
              </a:rPr>
              <a:t>LeVay’s</a:t>
            </a:r>
            <a:r>
              <a:rPr lang="en-US" sz="1200" kern="1200" baseline="0" dirty="0" smtClean="0">
                <a:solidFill>
                  <a:schemeClr val="tx1"/>
                </a:solidFill>
                <a:effectLst/>
                <a:latin typeface="+mn-lt"/>
                <a:ea typeface="+mn-ea"/>
                <a:cs typeface="+mn-cs"/>
              </a:rPr>
              <a:t> data.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7</a:t>
            </a:fld>
            <a:endParaRPr lang="en-US"/>
          </a:p>
        </p:txBody>
      </p:sp>
    </p:spTree>
    <p:extLst>
      <p:ext uri="{BB962C8B-B14F-4D97-AF65-F5344CB8AC3E}">
        <p14:creationId xmlns:p14="http://schemas.microsoft.com/office/powerpoint/2010/main" val="317041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though the volume of INAH3 is slightly less in HIV+ homosexual</a:t>
            </a:r>
            <a:r>
              <a:rPr lang="en-US" sz="1200" kern="1200" baseline="0" dirty="0" smtClean="0">
                <a:solidFill>
                  <a:schemeClr val="tx1"/>
                </a:solidFill>
                <a:effectLst/>
                <a:latin typeface="+mn-lt"/>
                <a:ea typeface="+mn-ea"/>
                <a:cs typeface="+mn-cs"/>
              </a:rPr>
              <a:t> compared with heterosexual males,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the actual number of neurons contained within the INAH3s are identical. </a:t>
            </a:r>
            <a:r>
              <a:rPr lang="en-US" sz="1200" kern="1200" dirty="0" smtClean="0">
                <a:solidFill>
                  <a:schemeClr val="tx1"/>
                </a:solidFill>
                <a:effectLst/>
                <a:latin typeface="+mn-lt"/>
                <a:ea typeface="+mn-ea"/>
                <a:cs typeface="+mn-cs"/>
              </a:rPr>
              <a:t>Here you can see the number of neurons for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HIV+ </a:t>
            </a:r>
            <a:r>
              <a:rPr lang="en-US" sz="1200" kern="1200" baseline="0" dirty="0" smtClean="0">
                <a:solidFill>
                  <a:schemeClr val="tx1"/>
                </a:solidFill>
                <a:effectLst/>
                <a:latin typeface="+mn-lt"/>
                <a:ea typeface="+mn-ea"/>
                <a:cs typeface="+mn-cs"/>
              </a:rPr>
              <a:t>heterosexual males and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HIV+ homosexual males, which are statistically identical to each other, and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quite similar to those of females. So, this study, done with larger sample numbers and accounting for HIV infection, shows that the hypothalamus of homosexual and heterosexual males do not account for differences in sexual behavior.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8</a:t>
            </a:fld>
            <a:endParaRPr lang="en-US"/>
          </a:p>
        </p:txBody>
      </p:sp>
    </p:spTree>
    <p:extLst>
      <p:ext uri="{BB962C8B-B14F-4D97-AF65-F5344CB8AC3E}">
        <p14:creationId xmlns:p14="http://schemas.microsoft.com/office/powerpoint/2010/main" val="249668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1991, Laura Allen published a study showing there was sexual dimorphism in the anterior commissure of the human brain.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Here we see a sagittal</a:t>
            </a:r>
            <a:r>
              <a:rPr lang="en-US" sz="1200" kern="1200" baseline="0" dirty="0" smtClean="0">
                <a:solidFill>
                  <a:schemeClr val="tx1"/>
                </a:solidFill>
                <a:effectLst/>
                <a:latin typeface="+mn-lt"/>
                <a:ea typeface="+mn-ea"/>
                <a:cs typeface="+mn-cs"/>
              </a:rPr>
              <a:t> section of the brain showing the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location of the anterior commissure. </a:t>
            </a:r>
            <a:r>
              <a:rPr lang="en-US" sz="1200" kern="1200" dirty="0" smtClean="0">
                <a:solidFill>
                  <a:schemeClr val="tx1"/>
                </a:solidFill>
                <a:effectLst/>
                <a:latin typeface="+mn-lt"/>
                <a:ea typeface="+mn-ea"/>
                <a:cs typeface="+mn-cs"/>
              </a:rPr>
              <a:t>Like </a:t>
            </a:r>
            <a:r>
              <a:rPr lang="en-US" sz="1200" kern="1200" dirty="0" err="1" smtClean="0">
                <a:solidFill>
                  <a:schemeClr val="tx1"/>
                </a:solidFill>
                <a:effectLst/>
                <a:latin typeface="+mn-lt"/>
                <a:ea typeface="+mn-ea"/>
                <a:cs typeface="+mn-cs"/>
              </a:rPr>
              <a:t>LeVay</a:t>
            </a:r>
            <a:r>
              <a:rPr lang="en-US" sz="1200" kern="1200" dirty="0" smtClean="0">
                <a:solidFill>
                  <a:schemeClr val="tx1"/>
                </a:solidFill>
                <a:effectLst/>
                <a:latin typeface="+mn-lt"/>
                <a:ea typeface="+mn-ea"/>
                <a:cs typeface="+mn-cs"/>
              </a:rPr>
              <a:t>, Allen hypothesized that homosexual men might be different from heterosexual men in this part of the brain. Sure enough, her 1992 study showed that the </a:t>
            </a:r>
            <a:r>
              <a:rPr lang="en-US" dirty="0" smtClean="0">
                <a:cs typeface="Arial" charset="0"/>
                <a:sym typeface="Wingdings" pitchFamily="2" charset="2"/>
              </a:rPr>
              <a:t> </a:t>
            </a:r>
            <a:r>
              <a:rPr lang="en-US" sz="1200" kern="1200" dirty="0" smtClean="0">
                <a:solidFill>
                  <a:schemeClr val="tx1"/>
                </a:solidFill>
                <a:effectLst/>
                <a:latin typeface="+mn-lt"/>
                <a:ea typeface="+mn-ea"/>
                <a:cs typeface="+mn-cs"/>
              </a:rPr>
              <a:t>anterior commissure</a:t>
            </a:r>
            <a:r>
              <a:rPr lang="en-US" sz="1200" kern="1200" baseline="0" dirty="0" smtClean="0">
                <a:solidFill>
                  <a:schemeClr val="tx1"/>
                </a:solidFill>
                <a:effectLst/>
                <a:latin typeface="+mn-lt"/>
                <a:ea typeface="+mn-ea"/>
                <a:cs typeface="+mn-cs"/>
              </a:rPr>
              <a:t> of homosexual men was larger than that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heterosexual men, and even larger than that of </a:t>
            </a:r>
            <a:r>
              <a:rPr lang="en-US" dirty="0" smtClean="0">
                <a:cs typeface="Arial" charset="0"/>
                <a:sym typeface="Wingdings" pitchFamily="2" charset="2"/>
              </a:rPr>
              <a:t> </a:t>
            </a:r>
            <a:r>
              <a:rPr lang="en-US" sz="1200" kern="1200" baseline="0" dirty="0" smtClean="0">
                <a:solidFill>
                  <a:schemeClr val="tx1"/>
                </a:solidFill>
                <a:effectLst/>
                <a:latin typeface="+mn-lt"/>
                <a:ea typeface="+mn-ea"/>
                <a:cs typeface="+mn-cs"/>
              </a:rPr>
              <a:t>heterosexual women. Was this the answer to sexual orientation?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1EAD0015-8897-4EEC-BDBF-1920EFB2382D}" type="slidenum">
              <a:rPr lang="en-US" smtClean="0"/>
              <a:t>9</a:t>
            </a:fld>
            <a:endParaRPr lang="en-US"/>
          </a:p>
        </p:txBody>
      </p:sp>
    </p:spTree>
    <p:extLst>
      <p:ext uri="{BB962C8B-B14F-4D97-AF65-F5344CB8AC3E}">
        <p14:creationId xmlns:p14="http://schemas.microsoft.com/office/powerpoint/2010/main" val="2484377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406400" y="1803405"/>
            <a:ext cx="8331200" cy="1825096"/>
          </a:xfrm>
        </p:spPr>
        <p:txBody>
          <a:bodyPr anchor="b">
            <a:normAutofit/>
            <a:scene3d>
              <a:camera prst="orthographicFront"/>
              <a:lightRig rig="threePt" dir="t"/>
            </a:scene3d>
            <a:sp3d extrusionH="57150">
              <a:bevelT w="38100" h="38100"/>
            </a:sp3d>
          </a:bodyPr>
          <a:lstStyle>
            <a:lvl1pPr algn="l">
              <a:defRPr sz="6000" b="1"/>
            </a:lvl1pPr>
          </a:lstStyle>
          <a:p>
            <a:r>
              <a:rPr lang="en-US" smtClean="0"/>
              <a:t>Click to edit Master title style</a:t>
            </a:r>
            <a:endParaRPr lang="en-US" dirty="0"/>
          </a:p>
        </p:txBody>
      </p:sp>
      <p:sp>
        <p:nvSpPr>
          <p:cNvPr id="3" name="Subtitle 2"/>
          <p:cNvSpPr>
            <a:spLocks noGrp="1"/>
          </p:cNvSpPr>
          <p:nvPr>
            <p:ph type="subTitle" idx="1"/>
          </p:nvPr>
        </p:nvSpPr>
        <p:spPr>
          <a:xfrm>
            <a:off x="406400" y="3632201"/>
            <a:ext cx="8331200" cy="685800"/>
          </a:xfrm>
        </p:spPr>
        <p:txBody>
          <a:bodyPr>
            <a:normAutofit/>
            <a:scene3d>
              <a:camera prst="orthographicFront"/>
              <a:lightRig rig="threePt" dir="t"/>
            </a:scene3d>
            <a:sp3d extrusionH="57150">
              <a:bevelT w="38100" h="38100"/>
            </a:sp3d>
          </a:bodyPr>
          <a:lstStyle>
            <a:lvl1pPr marL="0" indent="0" algn="l">
              <a:buNone/>
              <a:defRPr sz="36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48A87A34-81AB-432B-8DAE-1953F412C126}" type="datetimeFigureOut">
              <a:rPr lang="en-US" smtClean="0"/>
              <a:t>9/22/2013</a:t>
            </a:fld>
            <a:endParaRPr lang="en-US" dirty="0"/>
          </a:p>
        </p:txBody>
      </p:sp>
      <p:sp>
        <p:nvSpPr>
          <p:cNvPr id="5" name="Footer Placeholder 4"/>
          <p:cNvSpPr>
            <a:spLocks noGrp="1"/>
          </p:cNvSpPr>
          <p:nvPr>
            <p:ph type="ftr" sz="quarter" idx="11"/>
          </p:nvPr>
        </p:nvSpPr>
        <p:spPr>
          <a:xfrm>
            <a:off x="914400" y="4323846"/>
            <a:ext cx="4880610" cy="365125"/>
          </a:xfrm>
        </p:spPr>
        <p:txBody>
          <a:bodyPr/>
          <a:lstStyle/>
          <a:p>
            <a:endParaRPr lang="en-US" dirty="0"/>
          </a:p>
        </p:txBody>
      </p:sp>
      <p:sp>
        <p:nvSpPr>
          <p:cNvPr id="6" name="Slide Number Placeholder 5"/>
          <p:cNvSpPr>
            <a:spLocks noGrp="1"/>
          </p:cNvSpPr>
          <p:nvPr>
            <p:ph type="sldNum" sz="quarter" idx="12"/>
          </p:nvPr>
        </p:nvSpPr>
        <p:spPr>
          <a:xfrm>
            <a:off x="6057900" y="1430867"/>
            <a:ext cx="21717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660584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49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9/22/2013</a:t>
            </a:fld>
            <a:endParaRPr lang="en-US" dirty="0"/>
          </a:p>
        </p:txBody>
      </p:sp>
      <p:sp>
        <p:nvSpPr>
          <p:cNvPr id="6" name="Footer Placeholder 5"/>
          <p:cNvSpPr>
            <a:spLocks noGrp="1"/>
          </p:cNvSpPr>
          <p:nvPr>
            <p:ph type="ftr" sz="quarter" idx="11"/>
          </p:nvPr>
        </p:nvSpPr>
        <p:spPr>
          <a:xfrm>
            <a:off x="594360" y="381001"/>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2045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9/22/2013</a:t>
            </a:fld>
            <a:endParaRPr lang="en-US" dirty="0"/>
          </a:p>
        </p:txBody>
      </p:sp>
      <p:sp>
        <p:nvSpPr>
          <p:cNvPr id="6" name="Footer Placeholder 5"/>
          <p:cNvSpPr>
            <a:spLocks noGrp="1"/>
          </p:cNvSpPr>
          <p:nvPr>
            <p:ph type="ftr" sz="quarter" idx="11"/>
          </p:nvPr>
        </p:nvSpPr>
        <p:spPr>
          <a:xfrm>
            <a:off x="594360" y="379438"/>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98430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48A87A34-81AB-432B-8DAE-1953F412C126}" type="datetimeFigureOut">
              <a:rPr lang="en-US" smtClean="0"/>
              <a:pPr/>
              <a:t>9/22/2013</a:t>
            </a:fld>
            <a:endParaRPr lang="en-US" dirty="0"/>
          </a:p>
        </p:txBody>
      </p:sp>
      <p:sp>
        <p:nvSpPr>
          <p:cNvPr id="6" name="Footer Placeholder 5"/>
          <p:cNvSpPr>
            <a:spLocks noGrp="1"/>
          </p:cNvSpPr>
          <p:nvPr>
            <p:ph type="ftr" sz="quarter" idx="11"/>
          </p:nvPr>
        </p:nvSpPr>
        <p:spPr>
          <a:xfrm>
            <a:off x="594360" y="378884"/>
            <a:ext cx="4830656" cy="365125"/>
          </a:xfrm>
        </p:spPr>
        <p:txBody>
          <a:bodyPr/>
          <a:lstStyle/>
          <a:p>
            <a:endParaRPr lang="en-US" dirty="0"/>
          </a:p>
        </p:txBody>
      </p:sp>
      <p:sp>
        <p:nvSpPr>
          <p:cNvPr id="7" name="Slide Number Placeholder 6"/>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7928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26856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3020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3471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9/22/2013</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7677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4600" y="383374"/>
            <a:ext cx="7526867" cy="1293028"/>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55601" y="1837267"/>
            <a:ext cx="8470726" cy="4426373"/>
          </a:xfrm>
        </p:spPr>
        <p:txBody>
          <a:bodyPr>
            <a:normAutofit/>
          </a:bodyPr>
          <a:lstStyle>
            <a:lvl1pPr>
              <a:defRPr sz="3200"/>
            </a:lvl1pPr>
            <a:lvl2pPr>
              <a:defRPr sz="3200"/>
            </a:lvl2pPr>
            <a:lvl3pPr>
              <a:defRPr sz="28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72250" y="57298"/>
            <a:ext cx="197739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238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626533"/>
          </a:xfrm>
        </p:spPr>
        <p:txBody>
          <a:bodyPr anchor="t">
            <a:normAutofit/>
          </a:bodyPr>
          <a:lstStyle>
            <a:lvl1pPr algn="r">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594360" y="1490131"/>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48A87A34-81AB-432B-8DAE-1953F412C126}" type="datetimeFigureOut">
              <a:rPr lang="en-US" smtClean="0"/>
              <a:pPr/>
              <a:t>9/22/2013</a:t>
            </a:fld>
            <a:endParaRPr lang="en-US" dirty="0"/>
          </a:p>
        </p:txBody>
      </p:sp>
      <p:sp>
        <p:nvSpPr>
          <p:cNvPr id="5" name="Footer Placeholder 4"/>
          <p:cNvSpPr>
            <a:spLocks noGrp="1"/>
          </p:cNvSpPr>
          <p:nvPr>
            <p:ph type="ftr" sz="quarter" idx="11"/>
          </p:nvPr>
        </p:nvSpPr>
        <p:spPr>
          <a:xfrm>
            <a:off x="594360" y="381001"/>
            <a:ext cx="4830656" cy="365125"/>
          </a:xfrm>
        </p:spPr>
        <p:txBody>
          <a:bodyPr/>
          <a:lstStyle/>
          <a:p>
            <a:endParaRPr lang="en-US" dirty="0"/>
          </a:p>
        </p:txBody>
      </p:sp>
      <p:sp>
        <p:nvSpPr>
          <p:cNvPr id="6" name="Slide Number Placeholder 5"/>
          <p:cNvSpPr>
            <a:spLocks noGrp="1"/>
          </p:cNvSpPr>
          <p:nvPr>
            <p:ph type="sldNum" sz="quarter" idx="12"/>
          </p:nvPr>
        </p:nvSpPr>
        <p:spPr>
          <a:xfrm>
            <a:off x="7882466" y="381001"/>
            <a:ext cx="667173"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678292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0396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710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811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21532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0439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3060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9/22/2013</a:t>
            </a:fld>
            <a:endParaRPr lang="en-US" dirty="0"/>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1703752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iming>
    <p:tnLst>
      <p:par>
        <p:cTn id="1" dur="indefinite" restart="never" nodeType="tmRoot"/>
      </p:par>
    </p:tnLst>
  </p:timing>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chart" Target="../charts/char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9.png"/><Relationship Id="rId7" Type="http://schemas.microsoft.com/office/2007/relationships/hdphoto" Target="../media/hdphoto6.wdp"/><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notesSlide" Target="../notesSlides/notesSlide34.xml"/><Relationship Id="rId16"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4.png"/><Relationship Id="rId5" Type="http://schemas.microsoft.com/office/2007/relationships/hdphoto" Target="../media/hdphoto5.wdp"/><Relationship Id="rId15" Type="http://schemas.microsoft.com/office/2007/relationships/hdphoto" Target="../media/hdphoto8.wdp"/><Relationship Id="rId10" Type="http://schemas.microsoft.com/office/2007/relationships/hdphoto" Target="../media/hdphoto7.wdp"/><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microsoft.com/office/2007/relationships/hdphoto" Target="../media/hdphoto11.wdp"/><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2.png"/><Relationship Id="rId4" Type="http://schemas.microsoft.com/office/2007/relationships/hdphoto" Target="../media/hdphoto10.wdp"/><Relationship Id="rId9" Type="http://schemas.openxmlformats.org/officeDocument/2006/relationships/image" Target="../media/image4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Born Gay?</a:t>
            </a:r>
            <a:endParaRPr lang="en-US" dirty="0"/>
          </a:p>
        </p:txBody>
      </p:sp>
      <p:sp>
        <p:nvSpPr>
          <p:cNvPr id="3" name="Subtitle 2"/>
          <p:cNvSpPr>
            <a:spLocks noGrp="1"/>
          </p:cNvSpPr>
          <p:nvPr>
            <p:ph type="subTitle" idx="1"/>
          </p:nvPr>
        </p:nvSpPr>
        <p:spPr/>
        <p:txBody>
          <a:bodyPr>
            <a:normAutofit fontScale="92500"/>
          </a:bodyPr>
          <a:lstStyle/>
          <a:p>
            <a:r>
              <a:rPr lang="en-US" dirty="0"/>
              <a:t>Is Homosexuality </a:t>
            </a:r>
            <a:r>
              <a:rPr lang="en-US" dirty="0" smtClean="0"/>
              <a:t>Genetic/Biological?</a:t>
            </a:r>
            <a:endParaRPr lang="en-US" dirty="0"/>
          </a:p>
        </p:txBody>
      </p:sp>
      <p:sp>
        <p:nvSpPr>
          <p:cNvPr id="4" name="TextBox 3"/>
          <p:cNvSpPr txBox="1"/>
          <p:nvPr/>
        </p:nvSpPr>
        <p:spPr>
          <a:xfrm>
            <a:off x="1285593" y="4526733"/>
            <a:ext cx="2249334" cy="461665"/>
          </a:xfrm>
          <a:prstGeom prst="rect">
            <a:avLst/>
          </a:prstGeom>
          <a:noFill/>
        </p:spPr>
        <p:txBody>
          <a:bodyPr wrap="none" rtlCol="0">
            <a:spAutoFit/>
          </a:bodyPr>
          <a:lstStyle/>
          <a:p>
            <a:r>
              <a:rPr lang="en-US" sz="2400" dirty="0" smtClean="0"/>
              <a:t>By Rich Deem</a:t>
            </a:r>
            <a:endParaRPr lang="en-US" sz="2400" dirty="0"/>
          </a:p>
        </p:txBody>
      </p:sp>
      <p:sp>
        <p:nvSpPr>
          <p:cNvPr id="5" name="TextBox 4"/>
          <p:cNvSpPr txBox="1"/>
          <p:nvPr/>
        </p:nvSpPr>
        <p:spPr>
          <a:xfrm>
            <a:off x="3534927" y="208448"/>
            <a:ext cx="5354351" cy="369332"/>
          </a:xfrm>
          <a:prstGeom prst="rect">
            <a:avLst/>
          </a:prstGeom>
          <a:noFill/>
        </p:spPr>
        <p:txBody>
          <a:bodyPr wrap="none" rtlCol="0">
            <a:spAutoFit/>
          </a:bodyPr>
          <a:lstStyle/>
          <a:p>
            <a:r>
              <a:rPr lang="en-US" dirty="0" smtClean="0"/>
              <a:t>Hint: Always use slideshow mode to view slides</a:t>
            </a:r>
            <a:endParaRPr lang="en-US" dirty="0"/>
          </a:p>
        </p:txBody>
      </p:sp>
    </p:spTree>
    <p:extLst>
      <p:ext uri="{BB962C8B-B14F-4D97-AF65-F5344CB8AC3E}">
        <p14:creationId xmlns:p14="http://schemas.microsoft.com/office/powerpoint/2010/main" val="41183035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Anterior commissure</a:t>
            </a:r>
            <a:endParaRPr lang="en-US" dirty="0"/>
          </a:p>
        </p:txBody>
      </p:sp>
      <p:sp>
        <p:nvSpPr>
          <p:cNvPr id="2" name="Rectangle 1"/>
          <p:cNvSpPr/>
          <p:nvPr/>
        </p:nvSpPr>
        <p:spPr>
          <a:xfrm>
            <a:off x="125184" y="6581001"/>
            <a:ext cx="9018816" cy="253916"/>
          </a:xfrm>
          <a:prstGeom prst="rect">
            <a:avLst/>
          </a:prstGeom>
        </p:spPr>
        <p:txBody>
          <a:bodyPr wrap="none">
            <a:spAutoFit/>
          </a:bodyPr>
          <a:lstStyle/>
          <a:p>
            <a:pPr algn="r"/>
            <a:r>
              <a:rPr lang="en-US" sz="1050" dirty="0" smtClean="0"/>
              <a:t>M. </a:t>
            </a:r>
            <a:r>
              <a:rPr lang="en-US" sz="1050" dirty="0"/>
              <a:t>S. </a:t>
            </a:r>
            <a:r>
              <a:rPr lang="en-US" sz="1050" dirty="0" err="1" smtClean="0"/>
              <a:t>Lasco</a:t>
            </a:r>
            <a:r>
              <a:rPr lang="en-US" sz="1050" dirty="0" smtClean="0"/>
              <a:t>, </a:t>
            </a:r>
            <a:r>
              <a:rPr lang="en-US" sz="1050" i="1" dirty="0" smtClean="0"/>
              <a:t>et al. </a:t>
            </a:r>
            <a:r>
              <a:rPr lang="en-US" sz="1050" dirty="0"/>
              <a:t>A lack of dimorphism of sex or sexual orientation in the human anterior commissure. </a:t>
            </a:r>
            <a:r>
              <a:rPr lang="en-US" sz="1050" i="1" dirty="0"/>
              <a:t>Brain Research</a:t>
            </a:r>
            <a:r>
              <a:rPr lang="en-US" sz="1050" dirty="0"/>
              <a:t> 936 (2002) 95–98</a:t>
            </a:r>
            <a:r>
              <a:rPr lang="en-US" sz="1050" dirty="0" smtClean="0"/>
              <a:t>.</a:t>
            </a:r>
            <a:endParaRPr lang="en-US" sz="1050" dirty="0"/>
          </a:p>
        </p:txBody>
      </p:sp>
      <p:grpSp>
        <p:nvGrpSpPr>
          <p:cNvPr id="36" name="Group 35"/>
          <p:cNvGrpSpPr/>
          <p:nvPr/>
        </p:nvGrpSpPr>
        <p:grpSpPr>
          <a:xfrm>
            <a:off x="1216845" y="1244338"/>
            <a:ext cx="7697351" cy="4859342"/>
            <a:chOff x="1216845" y="1244338"/>
            <a:chExt cx="7697351" cy="4859342"/>
          </a:xfrm>
        </p:grpSpPr>
        <p:sp>
          <p:nvSpPr>
            <p:cNvPr id="4" name="Rectangle 3"/>
            <p:cNvSpPr/>
            <p:nvPr/>
          </p:nvSpPr>
          <p:spPr>
            <a:xfrm>
              <a:off x="1319753" y="1244338"/>
              <a:ext cx="7594443" cy="476053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310589" y="6009674"/>
              <a:ext cx="7603607" cy="94006"/>
              <a:chOff x="1310589" y="6009674"/>
              <a:chExt cx="7603607" cy="94006"/>
            </a:xfrm>
          </p:grpSpPr>
          <p:cxnSp>
            <p:nvCxnSpPr>
              <p:cNvPr id="7" name="Straight Connector 6"/>
              <p:cNvCxnSpPr/>
              <p:nvPr/>
            </p:nvCxnSpPr>
            <p:spPr>
              <a:xfrm>
                <a:off x="1310589"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02027"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9346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84903"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76341"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67779"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59217"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5065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842093"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33531"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222758"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14196"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216845" y="1244339"/>
              <a:ext cx="94006" cy="4760538"/>
              <a:chOff x="1216845" y="1244339"/>
              <a:chExt cx="94006" cy="4760538"/>
            </a:xfrm>
          </p:grpSpPr>
          <p:cxnSp>
            <p:nvCxnSpPr>
              <p:cNvPr id="23" name="Straight Connector 22"/>
              <p:cNvCxnSpPr/>
              <p:nvPr/>
            </p:nvCxnSpPr>
            <p:spPr>
              <a:xfrm rot="5400000">
                <a:off x="1263848" y="1197336"/>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1263848" y="1990759"/>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1263848" y="2784182"/>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1263848" y="3577605"/>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263848" y="4371028"/>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1263848" y="5164451"/>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263848" y="59578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9" name="Group 188"/>
          <p:cNvGrpSpPr/>
          <p:nvPr/>
        </p:nvGrpSpPr>
        <p:grpSpPr>
          <a:xfrm>
            <a:off x="1146922" y="6010937"/>
            <a:ext cx="7980154" cy="400110"/>
            <a:chOff x="1146922" y="5977685"/>
            <a:chExt cx="7980154" cy="400110"/>
          </a:xfrm>
        </p:grpSpPr>
        <p:sp>
          <p:nvSpPr>
            <p:cNvPr id="37" name="TextBox 36"/>
            <p:cNvSpPr txBox="1"/>
            <p:nvPr/>
          </p:nvSpPr>
          <p:spPr>
            <a:xfrm>
              <a:off x="1146922" y="5977685"/>
              <a:ext cx="327334" cy="400110"/>
            </a:xfrm>
            <a:prstGeom prst="rect">
              <a:avLst/>
            </a:prstGeom>
            <a:noFill/>
          </p:spPr>
          <p:txBody>
            <a:bodyPr wrap="none" rtlCol="0">
              <a:spAutoFit/>
            </a:bodyPr>
            <a:lstStyle/>
            <a:p>
              <a:pPr algn="ctr"/>
              <a:r>
                <a:rPr lang="en-US" sz="2000" dirty="0" smtClean="0"/>
                <a:t>2</a:t>
              </a:r>
              <a:endParaRPr lang="en-US" sz="2000" dirty="0"/>
            </a:p>
          </p:txBody>
        </p:sp>
        <p:sp>
          <p:nvSpPr>
            <p:cNvPr id="38" name="TextBox 37"/>
            <p:cNvSpPr txBox="1"/>
            <p:nvPr/>
          </p:nvSpPr>
          <p:spPr>
            <a:xfrm>
              <a:off x="1836148" y="5977685"/>
              <a:ext cx="327334" cy="400110"/>
            </a:xfrm>
            <a:prstGeom prst="rect">
              <a:avLst/>
            </a:prstGeom>
            <a:noFill/>
          </p:spPr>
          <p:txBody>
            <a:bodyPr wrap="none" rtlCol="0">
              <a:spAutoFit/>
            </a:bodyPr>
            <a:lstStyle/>
            <a:p>
              <a:pPr algn="ctr"/>
              <a:r>
                <a:rPr lang="en-US" sz="2000" dirty="0" smtClean="0"/>
                <a:t>4</a:t>
              </a:r>
              <a:endParaRPr lang="en-US" sz="2000" dirty="0"/>
            </a:p>
          </p:txBody>
        </p:sp>
        <p:sp>
          <p:nvSpPr>
            <p:cNvPr id="39" name="TextBox 38"/>
            <p:cNvSpPr txBox="1"/>
            <p:nvPr/>
          </p:nvSpPr>
          <p:spPr>
            <a:xfrm>
              <a:off x="2525374" y="5977685"/>
              <a:ext cx="327334" cy="400110"/>
            </a:xfrm>
            <a:prstGeom prst="rect">
              <a:avLst/>
            </a:prstGeom>
            <a:noFill/>
          </p:spPr>
          <p:txBody>
            <a:bodyPr wrap="none" rtlCol="0">
              <a:spAutoFit/>
            </a:bodyPr>
            <a:lstStyle/>
            <a:p>
              <a:pPr algn="ctr"/>
              <a:r>
                <a:rPr lang="en-US" sz="2000" dirty="0" smtClean="0"/>
                <a:t>6</a:t>
              </a:r>
              <a:endParaRPr lang="en-US" sz="2000" dirty="0"/>
            </a:p>
          </p:txBody>
        </p:sp>
        <p:sp>
          <p:nvSpPr>
            <p:cNvPr id="40" name="TextBox 39"/>
            <p:cNvSpPr txBox="1"/>
            <p:nvPr/>
          </p:nvSpPr>
          <p:spPr>
            <a:xfrm>
              <a:off x="3214600" y="5977685"/>
              <a:ext cx="327334" cy="400110"/>
            </a:xfrm>
            <a:prstGeom prst="rect">
              <a:avLst/>
            </a:prstGeom>
            <a:noFill/>
          </p:spPr>
          <p:txBody>
            <a:bodyPr wrap="none" rtlCol="0">
              <a:spAutoFit/>
            </a:bodyPr>
            <a:lstStyle/>
            <a:p>
              <a:pPr algn="ctr"/>
              <a:r>
                <a:rPr lang="en-US" sz="2000" dirty="0" smtClean="0"/>
                <a:t>8</a:t>
              </a:r>
              <a:endParaRPr lang="en-US" sz="2000" dirty="0"/>
            </a:p>
          </p:txBody>
        </p:sp>
        <p:sp>
          <p:nvSpPr>
            <p:cNvPr id="41" name="TextBox 40"/>
            <p:cNvSpPr txBox="1"/>
            <p:nvPr/>
          </p:nvSpPr>
          <p:spPr>
            <a:xfrm>
              <a:off x="3896613" y="5977685"/>
              <a:ext cx="470000" cy="400110"/>
            </a:xfrm>
            <a:prstGeom prst="rect">
              <a:avLst/>
            </a:prstGeom>
            <a:noFill/>
          </p:spPr>
          <p:txBody>
            <a:bodyPr wrap="none" rtlCol="0">
              <a:spAutoFit/>
            </a:bodyPr>
            <a:lstStyle/>
            <a:p>
              <a:pPr algn="ctr"/>
              <a:r>
                <a:rPr lang="en-US" sz="2000" dirty="0" smtClean="0"/>
                <a:t>10</a:t>
              </a:r>
              <a:endParaRPr lang="en-US" sz="2000" dirty="0"/>
            </a:p>
          </p:txBody>
        </p:sp>
        <p:sp>
          <p:nvSpPr>
            <p:cNvPr id="42" name="TextBox 41"/>
            <p:cNvSpPr txBox="1"/>
            <p:nvPr/>
          </p:nvSpPr>
          <p:spPr>
            <a:xfrm>
              <a:off x="4521720" y="5977685"/>
              <a:ext cx="470000" cy="400110"/>
            </a:xfrm>
            <a:prstGeom prst="rect">
              <a:avLst/>
            </a:prstGeom>
            <a:noFill/>
          </p:spPr>
          <p:txBody>
            <a:bodyPr wrap="none" rtlCol="0">
              <a:spAutoFit/>
            </a:bodyPr>
            <a:lstStyle/>
            <a:p>
              <a:pPr algn="ctr"/>
              <a:r>
                <a:rPr lang="en-US" sz="2000" dirty="0" smtClean="0"/>
                <a:t>12</a:t>
              </a:r>
              <a:endParaRPr lang="en-US" sz="2000" dirty="0"/>
            </a:p>
          </p:txBody>
        </p:sp>
        <p:sp>
          <p:nvSpPr>
            <p:cNvPr id="43" name="TextBox 42"/>
            <p:cNvSpPr txBox="1"/>
            <p:nvPr/>
          </p:nvSpPr>
          <p:spPr>
            <a:xfrm>
              <a:off x="5210946" y="5977685"/>
              <a:ext cx="470000" cy="400110"/>
            </a:xfrm>
            <a:prstGeom prst="rect">
              <a:avLst/>
            </a:prstGeom>
            <a:noFill/>
          </p:spPr>
          <p:txBody>
            <a:bodyPr wrap="none" rtlCol="0">
              <a:spAutoFit/>
            </a:bodyPr>
            <a:lstStyle/>
            <a:p>
              <a:pPr algn="ctr"/>
              <a:r>
                <a:rPr lang="en-US" sz="2000" dirty="0" smtClean="0"/>
                <a:t>14</a:t>
              </a:r>
              <a:endParaRPr lang="en-US" sz="2000" dirty="0"/>
            </a:p>
          </p:txBody>
        </p:sp>
        <p:sp>
          <p:nvSpPr>
            <p:cNvPr id="44" name="TextBox 43"/>
            <p:cNvSpPr txBox="1"/>
            <p:nvPr/>
          </p:nvSpPr>
          <p:spPr>
            <a:xfrm>
              <a:off x="5900172" y="5977685"/>
              <a:ext cx="470000" cy="400110"/>
            </a:xfrm>
            <a:prstGeom prst="rect">
              <a:avLst/>
            </a:prstGeom>
            <a:noFill/>
          </p:spPr>
          <p:txBody>
            <a:bodyPr wrap="none" rtlCol="0">
              <a:spAutoFit/>
            </a:bodyPr>
            <a:lstStyle/>
            <a:p>
              <a:pPr algn="ctr"/>
              <a:r>
                <a:rPr lang="en-US" sz="2000" dirty="0" smtClean="0"/>
                <a:t>16</a:t>
              </a:r>
              <a:endParaRPr lang="en-US" sz="2000" dirty="0"/>
            </a:p>
          </p:txBody>
        </p:sp>
        <p:sp>
          <p:nvSpPr>
            <p:cNvPr id="45" name="TextBox 44"/>
            <p:cNvSpPr txBox="1"/>
            <p:nvPr/>
          </p:nvSpPr>
          <p:spPr>
            <a:xfrm>
              <a:off x="6589398" y="5977685"/>
              <a:ext cx="470000" cy="400110"/>
            </a:xfrm>
            <a:prstGeom prst="rect">
              <a:avLst/>
            </a:prstGeom>
            <a:noFill/>
          </p:spPr>
          <p:txBody>
            <a:bodyPr wrap="none" rtlCol="0">
              <a:spAutoFit/>
            </a:bodyPr>
            <a:lstStyle/>
            <a:p>
              <a:pPr algn="ctr"/>
              <a:r>
                <a:rPr lang="en-US" sz="2000" dirty="0" smtClean="0"/>
                <a:t>18</a:t>
              </a:r>
              <a:endParaRPr lang="en-US" sz="2000" dirty="0"/>
            </a:p>
          </p:txBody>
        </p:sp>
        <p:sp>
          <p:nvSpPr>
            <p:cNvPr id="46" name="TextBox 45"/>
            <p:cNvSpPr txBox="1"/>
            <p:nvPr/>
          </p:nvSpPr>
          <p:spPr>
            <a:xfrm>
              <a:off x="7278624" y="5977685"/>
              <a:ext cx="470000" cy="400110"/>
            </a:xfrm>
            <a:prstGeom prst="rect">
              <a:avLst/>
            </a:prstGeom>
            <a:noFill/>
          </p:spPr>
          <p:txBody>
            <a:bodyPr wrap="none" rtlCol="0">
              <a:spAutoFit/>
            </a:bodyPr>
            <a:lstStyle/>
            <a:p>
              <a:pPr algn="ctr"/>
              <a:r>
                <a:rPr lang="en-US" sz="2000" dirty="0" smtClean="0"/>
                <a:t>20</a:t>
              </a:r>
              <a:endParaRPr lang="en-US" sz="2000" dirty="0"/>
            </a:p>
          </p:txBody>
        </p:sp>
        <p:sp>
          <p:nvSpPr>
            <p:cNvPr id="47" name="TextBox 46"/>
            <p:cNvSpPr txBox="1"/>
            <p:nvPr/>
          </p:nvSpPr>
          <p:spPr>
            <a:xfrm>
              <a:off x="7967850" y="5977685"/>
              <a:ext cx="470000" cy="400110"/>
            </a:xfrm>
            <a:prstGeom prst="rect">
              <a:avLst/>
            </a:prstGeom>
            <a:noFill/>
          </p:spPr>
          <p:txBody>
            <a:bodyPr wrap="none" rtlCol="0">
              <a:spAutoFit/>
            </a:bodyPr>
            <a:lstStyle/>
            <a:p>
              <a:pPr algn="ctr"/>
              <a:r>
                <a:rPr lang="en-US" sz="2000" dirty="0" smtClean="0"/>
                <a:t>22</a:t>
              </a:r>
              <a:endParaRPr lang="en-US" sz="2000" dirty="0"/>
            </a:p>
          </p:txBody>
        </p:sp>
        <p:sp>
          <p:nvSpPr>
            <p:cNvPr id="48" name="TextBox 47"/>
            <p:cNvSpPr txBox="1"/>
            <p:nvPr/>
          </p:nvSpPr>
          <p:spPr>
            <a:xfrm>
              <a:off x="8657076" y="5977685"/>
              <a:ext cx="470000" cy="400110"/>
            </a:xfrm>
            <a:prstGeom prst="rect">
              <a:avLst/>
            </a:prstGeom>
            <a:noFill/>
          </p:spPr>
          <p:txBody>
            <a:bodyPr wrap="none" rtlCol="0">
              <a:spAutoFit/>
            </a:bodyPr>
            <a:lstStyle/>
            <a:p>
              <a:pPr algn="ctr"/>
              <a:r>
                <a:rPr lang="en-US" sz="2000" dirty="0" smtClean="0"/>
                <a:t>24</a:t>
              </a:r>
              <a:endParaRPr lang="en-US" sz="2000" dirty="0"/>
            </a:p>
          </p:txBody>
        </p:sp>
      </p:grpSp>
      <p:sp>
        <p:nvSpPr>
          <p:cNvPr id="49" name="TextBox 48"/>
          <p:cNvSpPr txBox="1"/>
          <p:nvPr/>
        </p:nvSpPr>
        <p:spPr>
          <a:xfrm>
            <a:off x="787439" y="5796484"/>
            <a:ext cx="470000" cy="400110"/>
          </a:xfrm>
          <a:prstGeom prst="rect">
            <a:avLst/>
          </a:prstGeom>
          <a:noFill/>
        </p:spPr>
        <p:txBody>
          <a:bodyPr wrap="none" rtlCol="0">
            <a:spAutoFit/>
          </a:bodyPr>
          <a:lstStyle/>
          <a:p>
            <a:pPr algn="ctr"/>
            <a:r>
              <a:rPr lang="en-US" sz="2000" dirty="0" smtClean="0"/>
              <a:t>90</a:t>
            </a:r>
            <a:endParaRPr lang="en-US" sz="2000" dirty="0"/>
          </a:p>
        </p:txBody>
      </p:sp>
      <p:sp>
        <p:nvSpPr>
          <p:cNvPr id="55" name="TextBox 54"/>
          <p:cNvSpPr txBox="1"/>
          <p:nvPr/>
        </p:nvSpPr>
        <p:spPr>
          <a:xfrm>
            <a:off x="644771" y="1042247"/>
            <a:ext cx="612668" cy="400110"/>
          </a:xfrm>
          <a:prstGeom prst="rect">
            <a:avLst/>
          </a:prstGeom>
          <a:noFill/>
        </p:spPr>
        <p:txBody>
          <a:bodyPr wrap="none" rtlCol="0">
            <a:spAutoFit/>
          </a:bodyPr>
          <a:lstStyle/>
          <a:p>
            <a:pPr algn="ctr"/>
            <a:r>
              <a:rPr lang="en-US" sz="2000" dirty="0" smtClean="0"/>
              <a:t>150</a:t>
            </a:r>
            <a:endParaRPr lang="en-US" sz="2000" dirty="0"/>
          </a:p>
        </p:txBody>
      </p:sp>
      <p:sp>
        <p:nvSpPr>
          <p:cNvPr id="56" name="TextBox 55"/>
          <p:cNvSpPr txBox="1"/>
          <p:nvPr/>
        </p:nvSpPr>
        <p:spPr>
          <a:xfrm rot="16200000">
            <a:off x="-1069268" y="3426124"/>
            <a:ext cx="3222357" cy="400110"/>
          </a:xfrm>
          <a:prstGeom prst="rect">
            <a:avLst/>
          </a:prstGeom>
          <a:noFill/>
        </p:spPr>
        <p:txBody>
          <a:bodyPr wrap="none" rtlCol="0">
            <a:spAutoFit/>
          </a:bodyPr>
          <a:lstStyle/>
          <a:p>
            <a:pPr algn="ctr"/>
            <a:r>
              <a:rPr lang="en-US" sz="2000" dirty="0" smtClean="0"/>
              <a:t>(Brain Weight)</a:t>
            </a:r>
            <a:r>
              <a:rPr lang="en-US" sz="2000" baseline="30000" dirty="0" smtClean="0"/>
              <a:t>2/3</a:t>
            </a:r>
            <a:r>
              <a:rPr lang="en-US" sz="2000" dirty="0" smtClean="0"/>
              <a:t> </a:t>
            </a:r>
            <a:r>
              <a:rPr lang="en-US" sz="2000" dirty="0"/>
              <a:t>(</a:t>
            </a:r>
            <a:r>
              <a:rPr lang="en-US" sz="2000" dirty="0" smtClean="0"/>
              <a:t>grams)</a:t>
            </a:r>
            <a:endParaRPr lang="en-US" sz="2000" dirty="0"/>
          </a:p>
        </p:txBody>
      </p:sp>
      <p:sp>
        <p:nvSpPr>
          <p:cNvPr id="57" name="TextBox 56"/>
          <p:cNvSpPr txBox="1"/>
          <p:nvPr/>
        </p:nvSpPr>
        <p:spPr>
          <a:xfrm>
            <a:off x="3119576" y="6263725"/>
            <a:ext cx="3262432" cy="400110"/>
          </a:xfrm>
          <a:prstGeom prst="rect">
            <a:avLst/>
          </a:prstGeom>
          <a:noFill/>
        </p:spPr>
        <p:txBody>
          <a:bodyPr wrap="none" rtlCol="0">
            <a:spAutoFit/>
          </a:bodyPr>
          <a:lstStyle/>
          <a:p>
            <a:pPr algn="ctr"/>
            <a:r>
              <a:rPr lang="en-US" sz="2000" dirty="0" smtClean="0"/>
              <a:t>AC Measurement (mm</a:t>
            </a:r>
            <a:r>
              <a:rPr lang="en-US" sz="2000" baseline="30000" dirty="0" smtClean="0"/>
              <a:t>2</a:t>
            </a:r>
            <a:r>
              <a:rPr lang="en-US" sz="2000" dirty="0" smtClean="0"/>
              <a:t>)</a:t>
            </a:r>
            <a:endParaRPr lang="en-US" sz="2000" dirty="0"/>
          </a:p>
        </p:txBody>
      </p:sp>
      <p:grpSp>
        <p:nvGrpSpPr>
          <p:cNvPr id="86" name="Group 85"/>
          <p:cNvGrpSpPr/>
          <p:nvPr/>
        </p:nvGrpSpPr>
        <p:grpSpPr>
          <a:xfrm>
            <a:off x="1782628" y="2311910"/>
            <a:ext cx="5257427" cy="2127083"/>
            <a:chOff x="1782628" y="2289953"/>
            <a:chExt cx="5257427" cy="2127083"/>
          </a:xfrm>
        </p:grpSpPr>
        <p:sp>
          <p:nvSpPr>
            <p:cNvPr id="58" name="Rectangle 57"/>
            <p:cNvSpPr/>
            <p:nvPr/>
          </p:nvSpPr>
          <p:spPr>
            <a:xfrm>
              <a:off x="6776104" y="3742441"/>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5636221" y="3540294"/>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103670" y="3804245"/>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4269778" y="4006392"/>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4633790" y="3695357"/>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496156" y="2915241"/>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739021" y="2289953"/>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2842905" y="2861126"/>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1782628" y="4153085"/>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3665597" y="3742441"/>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p:cNvGrpSpPr/>
          <p:nvPr/>
        </p:nvGrpSpPr>
        <p:grpSpPr>
          <a:xfrm>
            <a:off x="1695404" y="1503015"/>
            <a:ext cx="4911498" cy="2730681"/>
            <a:chOff x="1695404" y="1481058"/>
            <a:chExt cx="4911498" cy="2730681"/>
          </a:xfrm>
        </p:grpSpPr>
        <p:sp>
          <p:nvSpPr>
            <p:cNvPr id="68" name="Snip Diagonal Corner Rectangle 67"/>
            <p:cNvSpPr/>
            <p:nvPr/>
          </p:nvSpPr>
          <p:spPr>
            <a:xfrm>
              <a:off x="1695404" y="3780164"/>
              <a:ext cx="263951" cy="263951"/>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Snip Diagonal Corner Rectangle 68"/>
            <p:cNvSpPr/>
            <p:nvPr/>
          </p:nvSpPr>
          <p:spPr>
            <a:xfrm>
              <a:off x="2046579" y="3776012"/>
              <a:ext cx="263951" cy="263951"/>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nip Diagonal Corner Rectangle 69"/>
            <p:cNvSpPr/>
            <p:nvPr/>
          </p:nvSpPr>
          <p:spPr>
            <a:xfrm>
              <a:off x="2917550" y="3947788"/>
              <a:ext cx="263951" cy="263951"/>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Snip Diagonal Corner Rectangle 70"/>
            <p:cNvSpPr/>
            <p:nvPr/>
          </p:nvSpPr>
          <p:spPr>
            <a:xfrm>
              <a:off x="2598738" y="3647471"/>
              <a:ext cx="263951" cy="263951"/>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Snip Diagonal Corner Rectangle 71"/>
            <p:cNvSpPr/>
            <p:nvPr/>
          </p:nvSpPr>
          <p:spPr>
            <a:xfrm>
              <a:off x="2131266" y="3011483"/>
              <a:ext cx="263951" cy="263951"/>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nip Diagonal Corner Rectangle 72"/>
            <p:cNvSpPr/>
            <p:nvPr/>
          </p:nvSpPr>
          <p:spPr>
            <a:xfrm>
              <a:off x="1815873" y="259155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nip Diagonal Corner Rectangle 73"/>
            <p:cNvSpPr/>
            <p:nvPr/>
          </p:nvSpPr>
          <p:spPr>
            <a:xfrm>
              <a:off x="1800757" y="1843172"/>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nip Diagonal Corner Rectangle 74"/>
            <p:cNvSpPr/>
            <p:nvPr/>
          </p:nvSpPr>
          <p:spPr>
            <a:xfrm>
              <a:off x="2917549" y="1834620"/>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nip Diagonal Corner Rectangle 75"/>
            <p:cNvSpPr/>
            <p:nvPr/>
          </p:nvSpPr>
          <p:spPr>
            <a:xfrm>
              <a:off x="3349986" y="148105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nip Diagonal Corner Rectangle 76"/>
            <p:cNvSpPr/>
            <p:nvPr/>
          </p:nvSpPr>
          <p:spPr>
            <a:xfrm>
              <a:off x="4083050" y="164387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Snip Diagonal Corner Rectangle 77"/>
            <p:cNvSpPr/>
            <p:nvPr/>
          </p:nvSpPr>
          <p:spPr>
            <a:xfrm>
              <a:off x="4680634" y="2580377"/>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nip Diagonal Corner Rectangle 78"/>
            <p:cNvSpPr/>
            <p:nvPr/>
          </p:nvSpPr>
          <p:spPr>
            <a:xfrm>
              <a:off x="5258780" y="289361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Snip Diagonal Corner Rectangle 79"/>
            <p:cNvSpPr/>
            <p:nvPr/>
          </p:nvSpPr>
          <p:spPr>
            <a:xfrm>
              <a:off x="5411180" y="304601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Snip Diagonal Corner Rectangle 80"/>
            <p:cNvSpPr/>
            <p:nvPr/>
          </p:nvSpPr>
          <p:spPr>
            <a:xfrm>
              <a:off x="5279204" y="254917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nip Diagonal Corner Rectangle 81"/>
            <p:cNvSpPr/>
            <p:nvPr/>
          </p:nvSpPr>
          <p:spPr>
            <a:xfrm>
              <a:off x="5636221" y="275104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Snip Diagonal Corner Rectangle 82"/>
            <p:cNvSpPr/>
            <p:nvPr/>
          </p:nvSpPr>
          <p:spPr>
            <a:xfrm>
              <a:off x="6342951" y="2985562"/>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Snip Diagonal Corner Rectangle 83"/>
            <p:cNvSpPr/>
            <p:nvPr/>
          </p:nvSpPr>
          <p:spPr>
            <a:xfrm>
              <a:off x="5261223" y="355134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nip Diagonal Corner Rectangle 84"/>
            <p:cNvSpPr/>
            <p:nvPr/>
          </p:nvSpPr>
          <p:spPr>
            <a:xfrm>
              <a:off x="4744082" y="3250395"/>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Snip Diagonal Corner Rectangle 86"/>
            <p:cNvSpPr/>
            <p:nvPr/>
          </p:nvSpPr>
          <p:spPr>
            <a:xfrm>
              <a:off x="4596268" y="3073290"/>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nip Diagonal Corner Rectangle 87"/>
            <p:cNvSpPr/>
            <p:nvPr/>
          </p:nvSpPr>
          <p:spPr>
            <a:xfrm>
              <a:off x="4285676" y="2820673"/>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nip Diagonal Corner Rectangle 88"/>
            <p:cNvSpPr/>
            <p:nvPr/>
          </p:nvSpPr>
          <p:spPr>
            <a:xfrm>
              <a:off x="4069073" y="286112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Snip Diagonal Corner Rectangle 89"/>
            <p:cNvSpPr/>
            <p:nvPr/>
          </p:nvSpPr>
          <p:spPr>
            <a:xfrm>
              <a:off x="3720494" y="3090333"/>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Snip Diagonal Corner Rectangle 90"/>
            <p:cNvSpPr/>
            <p:nvPr/>
          </p:nvSpPr>
          <p:spPr>
            <a:xfrm>
              <a:off x="3533621" y="3125077"/>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Snip Diagonal Corner Rectangle 91"/>
            <p:cNvSpPr/>
            <p:nvPr/>
          </p:nvSpPr>
          <p:spPr>
            <a:xfrm>
              <a:off x="3374712" y="2932002"/>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Snip Diagonal Corner Rectangle 92"/>
            <p:cNvSpPr/>
            <p:nvPr/>
          </p:nvSpPr>
          <p:spPr>
            <a:xfrm>
              <a:off x="3152937" y="281185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Snip Diagonal Corner Rectangle 93"/>
            <p:cNvSpPr/>
            <p:nvPr/>
          </p:nvSpPr>
          <p:spPr>
            <a:xfrm>
              <a:off x="3074754" y="320819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Snip Diagonal Corner Rectangle 94"/>
            <p:cNvSpPr/>
            <p:nvPr/>
          </p:nvSpPr>
          <p:spPr>
            <a:xfrm>
              <a:off x="2768918" y="333260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Snip Diagonal Corner Rectangle 95"/>
            <p:cNvSpPr/>
            <p:nvPr/>
          </p:nvSpPr>
          <p:spPr>
            <a:xfrm>
              <a:off x="2744063" y="305270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Snip Diagonal Corner Rectangle 96"/>
            <p:cNvSpPr/>
            <p:nvPr/>
          </p:nvSpPr>
          <p:spPr>
            <a:xfrm>
              <a:off x="2626302" y="2961070"/>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Snip Diagonal Corner Rectangle 97"/>
            <p:cNvSpPr/>
            <p:nvPr/>
          </p:nvSpPr>
          <p:spPr>
            <a:xfrm>
              <a:off x="2470833" y="2963704"/>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Snip Diagonal Corner Rectangle 98"/>
            <p:cNvSpPr/>
            <p:nvPr/>
          </p:nvSpPr>
          <p:spPr>
            <a:xfrm>
              <a:off x="2494326" y="2720540"/>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Snip Diagonal Corner Rectangle 99"/>
            <p:cNvSpPr/>
            <p:nvPr/>
          </p:nvSpPr>
          <p:spPr>
            <a:xfrm>
              <a:off x="2659222" y="247737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nip Diagonal Corner Rectangle 100"/>
            <p:cNvSpPr/>
            <p:nvPr/>
          </p:nvSpPr>
          <p:spPr>
            <a:xfrm>
              <a:off x="2453179" y="3176674"/>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Snip Diagonal Corner Rectangle 101"/>
            <p:cNvSpPr/>
            <p:nvPr/>
          </p:nvSpPr>
          <p:spPr>
            <a:xfrm>
              <a:off x="2256443" y="3121060"/>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Snip Diagonal Corner Rectangle 102"/>
            <p:cNvSpPr/>
            <p:nvPr/>
          </p:nvSpPr>
          <p:spPr>
            <a:xfrm>
              <a:off x="3275254" y="3583746"/>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Snip Diagonal Corner Rectangle 103"/>
            <p:cNvSpPr/>
            <p:nvPr/>
          </p:nvSpPr>
          <p:spPr>
            <a:xfrm>
              <a:off x="3236772" y="3460942"/>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Snip Diagonal Corner Rectangle 104"/>
            <p:cNvSpPr/>
            <p:nvPr/>
          </p:nvSpPr>
          <p:spPr>
            <a:xfrm>
              <a:off x="3604025" y="3394658"/>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Snip Diagonal Corner Rectangle 105"/>
            <p:cNvSpPr/>
            <p:nvPr/>
          </p:nvSpPr>
          <p:spPr>
            <a:xfrm>
              <a:off x="3849083" y="3539235"/>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Snip Diagonal Corner Rectangle 106"/>
            <p:cNvSpPr/>
            <p:nvPr/>
          </p:nvSpPr>
          <p:spPr>
            <a:xfrm>
              <a:off x="3622913" y="3570284"/>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Snip Diagonal Corner Rectangle 107"/>
            <p:cNvSpPr/>
            <p:nvPr/>
          </p:nvSpPr>
          <p:spPr>
            <a:xfrm>
              <a:off x="2217789" y="3535482"/>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Snip Diagonal Corner Rectangle 108"/>
            <p:cNvSpPr/>
            <p:nvPr/>
          </p:nvSpPr>
          <p:spPr>
            <a:xfrm>
              <a:off x="2055481" y="3537882"/>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644771" y="4211739"/>
            <a:ext cx="612668" cy="400110"/>
          </a:xfrm>
          <a:prstGeom prst="rect">
            <a:avLst/>
          </a:prstGeom>
          <a:noFill/>
        </p:spPr>
        <p:txBody>
          <a:bodyPr wrap="none" rtlCol="0">
            <a:spAutoFit/>
          </a:bodyPr>
          <a:lstStyle/>
          <a:p>
            <a:pPr algn="ctr"/>
            <a:r>
              <a:rPr lang="en-US" sz="2000" dirty="0" smtClean="0"/>
              <a:t>110</a:t>
            </a:r>
            <a:endParaRPr lang="en-US" sz="2000" dirty="0"/>
          </a:p>
        </p:txBody>
      </p:sp>
      <p:sp>
        <p:nvSpPr>
          <p:cNvPr id="52" name="TextBox 51"/>
          <p:cNvSpPr txBox="1"/>
          <p:nvPr/>
        </p:nvSpPr>
        <p:spPr>
          <a:xfrm>
            <a:off x="644771" y="3419366"/>
            <a:ext cx="612668" cy="400110"/>
          </a:xfrm>
          <a:prstGeom prst="rect">
            <a:avLst/>
          </a:prstGeom>
          <a:noFill/>
        </p:spPr>
        <p:txBody>
          <a:bodyPr wrap="none" rtlCol="0">
            <a:spAutoFit/>
          </a:bodyPr>
          <a:lstStyle/>
          <a:p>
            <a:pPr algn="ctr"/>
            <a:r>
              <a:rPr lang="en-US" sz="2000" dirty="0" smtClean="0"/>
              <a:t>120</a:t>
            </a:r>
            <a:endParaRPr lang="en-US" sz="2000" dirty="0"/>
          </a:p>
        </p:txBody>
      </p:sp>
      <p:sp>
        <p:nvSpPr>
          <p:cNvPr id="53" name="TextBox 52"/>
          <p:cNvSpPr txBox="1"/>
          <p:nvPr/>
        </p:nvSpPr>
        <p:spPr>
          <a:xfrm>
            <a:off x="644771" y="2626993"/>
            <a:ext cx="612668" cy="400110"/>
          </a:xfrm>
          <a:prstGeom prst="rect">
            <a:avLst/>
          </a:prstGeom>
          <a:noFill/>
        </p:spPr>
        <p:txBody>
          <a:bodyPr wrap="none" rtlCol="0">
            <a:spAutoFit/>
          </a:bodyPr>
          <a:lstStyle/>
          <a:p>
            <a:pPr algn="ctr"/>
            <a:r>
              <a:rPr lang="en-US" sz="2000" dirty="0" smtClean="0"/>
              <a:t>130</a:t>
            </a:r>
            <a:endParaRPr lang="en-US" sz="2000" dirty="0"/>
          </a:p>
        </p:txBody>
      </p:sp>
      <p:sp>
        <p:nvSpPr>
          <p:cNvPr id="54" name="TextBox 53"/>
          <p:cNvSpPr txBox="1"/>
          <p:nvPr/>
        </p:nvSpPr>
        <p:spPr>
          <a:xfrm>
            <a:off x="644771" y="1834620"/>
            <a:ext cx="612668" cy="400110"/>
          </a:xfrm>
          <a:prstGeom prst="rect">
            <a:avLst/>
          </a:prstGeom>
          <a:noFill/>
        </p:spPr>
        <p:txBody>
          <a:bodyPr wrap="none" rtlCol="0">
            <a:spAutoFit/>
          </a:bodyPr>
          <a:lstStyle/>
          <a:p>
            <a:pPr algn="ctr"/>
            <a:r>
              <a:rPr lang="en-US" sz="2000" dirty="0" smtClean="0"/>
              <a:t>140</a:t>
            </a:r>
            <a:endParaRPr lang="en-US" sz="2000" dirty="0"/>
          </a:p>
        </p:txBody>
      </p:sp>
      <p:grpSp>
        <p:nvGrpSpPr>
          <p:cNvPr id="190" name="Group 189"/>
          <p:cNvGrpSpPr/>
          <p:nvPr/>
        </p:nvGrpSpPr>
        <p:grpSpPr>
          <a:xfrm>
            <a:off x="1350424" y="2187595"/>
            <a:ext cx="4660910" cy="1845478"/>
            <a:chOff x="1350424" y="2187595"/>
            <a:chExt cx="4660910" cy="1845478"/>
          </a:xfrm>
        </p:grpSpPr>
        <p:sp>
          <p:nvSpPr>
            <p:cNvPr id="111" name="Diamond 110"/>
            <p:cNvSpPr/>
            <p:nvPr/>
          </p:nvSpPr>
          <p:spPr>
            <a:xfrm>
              <a:off x="3129003" y="2187595"/>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Diamond 111"/>
            <p:cNvSpPr/>
            <p:nvPr/>
          </p:nvSpPr>
          <p:spPr>
            <a:xfrm>
              <a:off x="3284224" y="2585241"/>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2949273" y="2577066"/>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p:cNvSpPr/>
            <p:nvPr/>
          </p:nvSpPr>
          <p:spPr>
            <a:xfrm>
              <a:off x="2169132" y="2303652"/>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a:off x="1350424" y="2265207"/>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a:off x="2163482" y="2639521"/>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3108472" y="3061310"/>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p:cNvSpPr/>
            <p:nvPr/>
          </p:nvSpPr>
          <p:spPr>
            <a:xfrm>
              <a:off x="2705900" y="3143294"/>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p:cNvSpPr/>
            <p:nvPr/>
          </p:nvSpPr>
          <p:spPr>
            <a:xfrm>
              <a:off x="1611530" y="3169307"/>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Diamond 119"/>
            <p:cNvSpPr/>
            <p:nvPr/>
          </p:nvSpPr>
          <p:spPr>
            <a:xfrm>
              <a:off x="4014670" y="2772184"/>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4417651" y="2517841"/>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153526" y="2243460"/>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4590328" y="2721047"/>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iamond 123"/>
            <p:cNvSpPr/>
            <p:nvPr/>
          </p:nvSpPr>
          <p:spPr>
            <a:xfrm>
              <a:off x="4725932" y="3070854"/>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p:cNvSpPr/>
            <p:nvPr/>
          </p:nvSpPr>
          <p:spPr>
            <a:xfrm>
              <a:off x="5746007" y="2914553"/>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p:cNvSpPr/>
            <p:nvPr/>
          </p:nvSpPr>
          <p:spPr>
            <a:xfrm>
              <a:off x="4933748" y="3304930"/>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p:cNvSpPr/>
            <p:nvPr/>
          </p:nvSpPr>
          <p:spPr>
            <a:xfrm>
              <a:off x="4590328" y="3430749"/>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p:cNvSpPr/>
            <p:nvPr/>
          </p:nvSpPr>
          <p:spPr>
            <a:xfrm>
              <a:off x="3928121" y="3767746"/>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p:cNvSpPr txBox="1"/>
          <p:nvPr/>
        </p:nvSpPr>
        <p:spPr>
          <a:xfrm>
            <a:off x="644771" y="5004112"/>
            <a:ext cx="612668" cy="400110"/>
          </a:xfrm>
          <a:prstGeom prst="rect">
            <a:avLst/>
          </a:prstGeom>
          <a:noFill/>
        </p:spPr>
        <p:txBody>
          <a:bodyPr wrap="none" rtlCol="0">
            <a:spAutoFit/>
          </a:bodyPr>
          <a:lstStyle/>
          <a:p>
            <a:pPr algn="ctr"/>
            <a:r>
              <a:rPr lang="en-US" sz="2000" dirty="0" smtClean="0"/>
              <a:t>100</a:t>
            </a:r>
            <a:endParaRPr lang="en-US" sz="2000" dirty="0"/>
          </a:p>
        </p:txBody>
      </p:sp>
      <p:grpSp>
        <p:nvGrpSpPr>
          <p:cNvPr id="175" name="Group 174"/>
          <p:cNvGrpSpPr/>
          <p:nvPr/>
        </p:nvGrpSpPr>
        <p:grpSpPr>
          <a:xfrm>
            <a:off x="1871181" y="3082266"/>
            <a:ext cx="3038019" cy="2243365"/>
            <a:chOff x="1896120" y="3107205"/>
            <a:chExt cx="3038019" cy="2243365"/>
          </a:xfrm>
        </p:grpSpPr>
        <p:sp>
          <p:nvSpPr>
            <p:cNvPr id="130" name="Oval 129"/>
            <p:cNvSpPr>
              <a:spLocks noChangeAspect="1"/>
            </p:cNvSpPr>
            <p:nvPr/>
          </p:nvSpPr>
          <p:spPr>
            <a:xfrm>
              <a:off x="4678107" y="4661003"/>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a:spLocks noChangeAspect="1"/>
            </p:cNvSpPr>
            <p:nvPr/>
          </p:nvSpPr>
          <p:spPr>
            <a:xfrm>
              <a:off x="4470717" y="5094538"/>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a:spLocks noChangeAspect="1"/>
            </p:cNvSpPr>
            <p:nvPr/>
          </p:nvSpPr>
          <p:spPr>
            <a:xfrm>
              <a:off x="2876549" y="4727325"/>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a:spLocks noChangeAspect="1"/>
            </p:cNvSpPr>
            <p:nvPr/>
          </p:nvSpPr>
          <p:spPr>
            <a:xfrm>
              <a:off x="2525851" y="4317653"/>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a:spLocks noChangeAspect="1"/>
            </p:cNvSpPr>
            <p:nvPr/>
          </p:nvSpPr>
          <p:spPr>
            <a:xfrm>
              <a:off x="2749658" y="4105849"/>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a:spLocks noChangeAspect="1"/>
            </p:cNvSpPr>
            <p:nvPr/>
          </p:nvSpPr>
          <p:spPr>
            <a:xfrm>
              <a:off x="3547498" y="3961059"/>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a:spLocks noChangeAspect="1"/>
            </p:cNvSpPr>
            <p:nvPr/>
          </p:nvSpPr>
          <p:spPr>
            <a:xfrm>
              <a:off x="4027918" y="3402312"/>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a:spLocks noChangeAspect="1"/>
            </p:cNvSpPr>
            <p:nvPr/>
          </p:nvSpPr>
          <p:spPr>
            <a:xfrm>
              <a:off x="3939943" y="3107205"/>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a:spLocks noChangeAspect="1"/>
            </p:cNvSpPr>
            <p:nvPr/>
          </p:nvSpPr>
          <p:spPr>
            <a:xfrm>
              <a:off x="2853353" y="3566032"/>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a:spLocks noChangeAspect="1"/>
            </p:cNvSpPr>
            <p:nvPr/>
          </p:nvSpPr>
          <p:spPr>
            <a:xfrm>
              <a:off x="1896120" y="3563412"/>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1474583" y="3049206"/>
            <a:ext cx="4256753" cy="2825895"/>
            <a:chOff x="1474583" y="3049206"/>
            <a:chExt cx="4256753" cy="2825895"/>
          </a:xfrm>
        </p:grpSpPr>
        <p:sp>
          <p:nvSpPr>
            <p:cNvPr id="140" name="Oval 139"/>
            <p:cNvSpPr>
              <a:spLocks noChangeAspect="1"/>
            </p:cNvSpPr>
            <p:nvPr/>
          </p:nvSpPr>
          <p:spPr>
            <a:xfrm>
              <a:off x="1474583" y="5619069"/>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a:spLocks noChangeAspect="1"/>
            </p:cNvSpPr>
            <p:nvPr/>
          </p:nvSpPr>
          <p:spPr>
            <a:xfrm>
              <a:off x="1720046" y="5322299"/>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a:spLocks noChangeAspect="1"/>
            </p:cNvSpPr>
            <p:nvPr/>
          </p:nvSpPr>
          <p:spPr>
            <a:xfrm>
              <a:off x="1814839" y="4543721"/>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a:spLocks noChangeAspect="1"/>
            </p:cNvSpPr>
            <p:nvPr/>
          </p:nvSpPr>
          <p:spPr>
            <a:xfrm>
              <a:off x="1881351" y="3963667"/>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a:spLocks noChangeAspect="1"/>
            </p:cNvSpPr>
            <p:nvPr/>
          </p:nvSpPr>
          <p:spPr>
            <a:xfrm>
              <a:off x="2109122" y="4039815"/>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a:spLocks noChangeAspect="1"/>
            </p:cNvSpPr>
            <p:nvPr/>
          </p:nvSpPr>
          <p:spPr>
            <a:xfrm>
              <a:off x="2302882" y="4532369"/>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a:spLocks noChangeAspect="1"/>
            </p:cNvSpPr>
            <p:nvPr/>
          </p:nvSpPr>
          <p:spPr>
            <a:xfrm>
              <a:off x="2435195" y="4526413"/>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a:spLocks noChangeAspect="1"/>
            </p:cNvSpPr>
            <p:nvPr/>
          </p:nvSpPr>
          <p:spPr>
            <a:xfrm>
              <a:off x="2687230" y="4445619"/>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a:spLocks noChangeAspect="1"/>
            </p:cNvSpPr>
            <p:nvPr/>
          </p:nvSpPr>
          <p:spPr>
            <a:xfrm>
              <a:off x="2917395" y="4524877"/>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a:spLocks noChangeAspect="1"/>
            </p:cNvSpPr>
            <p:nvPr/>
          </p:nvSpPr>
          <p:spPr>
            <a:xfrm>
              <a:off x="3071578" y="4457044"/>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a:spLocks noChangeAspect="1"/>
            </p:cNvSpPr>
            <p:nvPr/>
          </p:nvSpPr>
          <p:spPr>
            <a:xfrm>
              <a:off x="3583835" y="4539436"/>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a:spLocks noChangeAspect="1"/>
            </p:cNvSpPr>
            <p:nvPr/>
          </p:nvSpPr>
          <p:spPr>
            <a:xfrm>
              <a:off x="3173477" y="4808630"/>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a:spLocks noChangeAspect="1"/>
            </p:cNvSpPr>
            <p:nvPr/>
          </p:nvSpPr>
          <p:spPr>
            <a:xfrm>
              <a:off x="2819456" y="5030904"/>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a:spLocks noChangeAspect="1"/>
            </p:cNvSpPr>
            <p:nvPr/>
          </p:nvSpPr>
          <p:spPr>
            <a:xfrm>
              <a:off x="4302613" y="4563517"/>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a:spLocks noChangeAspect="1"/>
            </p:cNvSpPr>
            <p:nvPr/>
          </p:nvSpPr>
          <p:spPr>
            <a:xfrm>
              <a:off x="4842805" y="4444546"/>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a:spLocks noChangeAspect="1"/>
            </p:cNvSpPr>
            <p:nvPr/>
          </p:nvSpPr>
          <p:spPr>
            <a:xfrm>
              <a:off x="5166017" y="4514707"/>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a:spLocks noChangeAspect="1"/>
            </p:cNvSpPr>
            <p:nvPr/>
          </p:nvSpPr>
          <p:spPr>
            <a:xfrm>
              <a:off x="5214394" y="4272573"/>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a:spLocks noChangeAspect="1"/>
            </p:cNvSpPr>
            <p:nvPr/>
          </p:nvSpPr>
          <p:spPr>
            <a:xfrm>
              <a:off x="5475304" y="3443422"/>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a:spLocks noChangeAspect="1"/>
            </p:cNvSpPr>
            <p:nvPr/>
          </p:nvSpPr>
          <p:spPr>
            <a:xfrm>
              <a:off x="4406308" y="3896011"/>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a:spLocks noChangeAspect="1"/>
            </p:cNvSpPr>
            <p:nvPr/>
          </p:nvSpPr>
          <p:spPr>
            <a:xfrm>
              <a:off x="3093976" y="4029182"/>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a:spLocks noChangeAspect="1"/>
            </p:cNvSpPr>
            <p:nvPr/>
          </p:nvSpPr>
          <p:spPr>
            <a:xfrm>
              <a:off x="2555153" y="4012894"/>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a:spLocks noChangeAspect="1"/>
            </p:cNvSpPr>
            <p:nvPr/>
          </p:nvSpPr>
          <p:spPr>
            <a:xfrm>
              <a:off x="2686237" y="3798399"/>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a:spLocks noChangeAspect="1"/>
            </p:cNvSpPr>
            <p:nvPr/>
          </p:nvSpPr>
          <p:spPr>
            <a:xfrm>
              <a:off x="2383295" y="3546235"/>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a:spLocks noChangeAspect="1"/>
            </p:cNvSpPr>
            <p:nvPr/>
          </p:nvSpPr>
          <p:spPr>
            <a:xfrm>
              <a:off x="2391443" y="3226813"/>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a:spLocks noChangeAspect="1"/>
            </p:cNvSpPr>
            <p:nvPr/>
          </p:nvSpPr>
          <p:spPr>
            <a:xfrm>
              <a:off x="3660255" y="3103852"/>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a:spLocks noChangeAspect="1"/>
            </p:cNvSpPr>
            <p:nvPr/>
          </p:nvSpPr>
          <p:spPr>
            <a:xfrm>
              <a:off x="3522547" y="3207830"/>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a:spLocks noChangeAspect="1"/>
            </p:cNvSpPr>
            <p:nvPr/>
          </p:nvSpPr>
          <p:spPr>
            <a:xfrm>
              <a:off x="1667604" y="3049206"/>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a:spLocks noChangeAspect="1"/>
            </p:cNvSpPr>
            <p:nvPr/>
          </p:nvSpPr>
          <p:spPr>
            <a:xfrm>
              <a:off x="4492262" y="3549746"/>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6279661" y="1304086"/>
            <a:ext cx="2635696" cy="400110"/>
            <a:chOff x="5915549" y="4306959"/>
            <a:chExt cx="2635696" cy="400110"/>
          </a:xfrm>
        </p:grpSpPr>
        <p:sp>
          <p:nvSpPr>
            <p:cNvPr id="178" name="Diamond 177"/>
            <p:cNvSpPr/>
            <p:nvPr/>
          </p:nvSpPr>
          <p:spPr>
            <a:xfrm>
              <a:off x="5915549" y="4358332"/>
              <a:ext cx="265327" cy="265327"/>
            </a:xfrm>
            <a:prstGeom prst="diamond">
              <a:avLst/>
            </a:prstGeom>
            <a:solidFill>
              <a:schemeClr val="accent2"/>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9" name="TextBox 178"/>
            <p:cNvSpPr txBox="1"/>
            <p:nvPr/>
          </p:nvSpPr>
          <p:spPr>
            <a:xfrm>
              <a:off x="6136801" y="4306959"/>
              <a:ext cx="2414444" cy="400110"/>
            </a:xfrm>
            <a:prstGeom prst="rect">
              <a:avLst/>
            </a:prstGeom>
            <a:noFill/>
          </p:spPr>
          <p:txBody>
            <a:bodyPr wrap="none" rtlCol="0">
              <a:spAutoFit/>
            </a:bodyPr>
            <a:lstStyle/>
            <a:p>
              <a:r>
                <a:rPr lang="en-US" sz="2000" dirty="0" smtClean="0"/>
                <a:t>HIV</a:t>
              </a:r>
              <a:r>
                <a:rPr lang="en-US" sz="2000" baseline="30000" dirty="0" smtClean="0"/>
                <a:t>+</a:t>
              </a:r>
              <a:r>
                <a:rPr lang="en-US" sz="2000" dirty="0" smtClean="0"/>
                <a:t> </a:t>
              </a:r>
              <a:r>
                <a:rPr lang="en-US" sz="2000" dirty="0" err="1" smtClean="0"/>
                <a:t>homosxl</a:t>
              </a:r>
              <a:r>
                <a:rPr lang="en-US" sz="2000" dirty="0" smtClean="0"/>
                <a:t> men</a:t>
              </a:r>
              <a:endParaRPr lang="en-US" sz="2000" dirty="0"/>
            </a:p>
          </p:txBody>
        </p:sp>
      </p:grpSp>
      <p:grpSp>
        <p:nvGrpSpPr>
          <p:cNvPr id="184" name="Group 183"/>
          <p:cNvGrpSpPr/>
          <p:nvPr/>
        </p:nvGrpSpPr>
        <p:grpSpPr>
          <a:xfrm>
            <a:off x="6284583" y="1631279"/>
            <a:ext cx="2306967" cy="400110"/>
            <a:chOff x="5920471" y="4932251"/>
            <a:chExt cx="2306967" cy="400110"/>
          </a:xfrm>
        </p:grpSpPr>
        <p:sp>
          <p:nvSpPr>
            <p:cNvPr id="173" name="Rectangle 172"/>
            <p:cNvSpPr/>
            <p:nvPr/>
          </p:nvSpPr>
          <p:spPr>
            <a:xfrm>
              <a:off x="5920471" y="4976208"/>
              <a:ext cx="263951" cy="263951"/>
            </a:xfrm>
            <a:prstGeom prst="rect">
              <a:avLst/>
            </a:prstGeom>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0" name="TextBox 179"/>
            <p:cNvSpPr txBox="1"/>
            <p:nvPr/>
          </p:nvSpPr>
          <p:spPr>
            <a:xfrm>
              <a:off x="6136801" y="4932251"/>
              <a:ext cx="2090637" cy="400110"/>
            </a:xfrm>
            <a:prstGeom prst="rect">
              <a:avLst/>
            </a:prstGeom>
            <a:noFill/>
          </p:spPr>
          <p:txBody>
            <a:bodyPr wrap="none" rtlCol="0">
              <a:spAutoFit/>
            </a:bodyPr>
            <a:lstStyle/>
            <a:p>
              <a:r>
                <a:rPr lang="en-US" sz="2000" dirty="0" smtClean="0"/>
                <a:t>HIV</a:t>
              </a:r>
              <a:r>
                <a:rPr lang="en-US" sz="2000" baseline="30000" dirty="0" smtClean="0"/>
                <a:t>+</a:t>
              </a:r>
              <a:r>
                <a:rPr lang="en-US" sz="2000" dirty="0" smtClean="0"/>
                <a:t> </a:t>
              </a:r>
              <a:r>
                <a:rPr lang="en-US" sz="2000" dirty="0" err="1" smtClean="0"/>
                <a:t>hetsxl</a:t>
              </a:r>
              <a:r>
                <a:rPr lang="en-US" sz="2000" dirty="0" smtClean="0"/>
                <a:t> men</a:t>
              </a:r>
              <a:endParaRPr lang="en-US" sz="2000" dirty="0"/>
            </a:p>
          </p:txBody>
        </p:sp>
      </p:grpSp>
      <p:grpSp>
        <p:nvGrpSpPr>
          <p:cNvPr id="188" name="Group 187"/>
          <p:cNvGrpSpPr/>
          <p:nvPr/>
        </p:nvGrpSpPr>
        <p:grpSpPr>
          <a:xfrm>
            <a:off x="6298329" y="2554670"/>
            <a:ext cx="1919721" cy="400110"/>
            <a:chOff x="5934217" y="5557543"/>
            <a:chExt cx="1919721" cy="400110"/>
          </a:xfrm>
        </p:grpSpPr>
        <p:sp>
          <p:nvSpPr>
            <p:cNvPr id="177" name="Oval 176"/>
            <p:cNvSpPr>
              <a:spLocks noChangeAspect="1"/>
            </p:cNvSpPr>
            <p:nvPr/>
          </p:nvSpPr>
          <p:spPr>
            <a:xfrm>
              <a:off x="5934217" y="5613010"/>
              <a:ext cx="256032" cy="256032"/>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1" name="TextBox 180"/>
            <p:cNvSpPr txBox="1"/>
            <p:nvPr/>
          </p:nvSpPr>
          <p:spPr>
            <a:xfrm>
              <a:off x="6136801" y="5557543"/>
              <a:ext cx="1717137" cy="400110"/>
            </a:xfrm>
            <a:prstGeom prst="rect">
              <a:avLst/>
            </a:prstGeom>
            <a:noFill/>
          </p:spPr>
          <p:txBody>
            <a:bodyPr wrap="none" rtlCol="0">
              <a:spAutoFit/>
            </a:bodyPr>
            <a:lstStyle/>
            <a:p>
              <a:r>
                <a:rPr lang="en-US" sz="2000" dirty="0" smtClean="0"/>
                <a:t>HIV</a:t>
              </a:r>
              <a:r>
                <a:rPr lang="en-US" sz="2000" baseline="30000" dirty="0" smtClean="0"/>
                <a:t>+</a:t>
              </a:r>
              <a:r>
                <a:rPr lang="en-US" sz="2000" dirty="0" smtClean="0"/>
                <a:t> women</a:t>
              </a:r>
              <a:endParaRPr lang="en-US" sz="2000" dirty="0"/>
            </a:p>
          </p:txBody>
        </p:sp>
      </p:grpSp>
      <p:grpSp>
        <p:nvGrpSpPr>
          <p:cNvPr id="187" name="Group 186"/>
          <p:cNvGrpSpPr/>
          <p:nvPr/>
        </p:nvGrpSpPr>
        <p:grpSpPr>
          <a:xfrm>
            <a:off x="6292502" y="2242024"/>
            <a:ext cx="1877458" cy="400110"/>
            <a:chOff x="5928390" y="5244897"/>
            <a:chExt cx="1877458" cy="400110"/>
          </a:xfrm>
        </p:grpSpPr>
        <p:sp>
          <p:nvSpPr>
            <p:cNvPr id="176" name="Oval 175"/>
            <p:cNvSpPr>
              <a:spLocks noChangeAspect="1"/>
            </p:cNvSpPr>
            <p:nvPr/>
          </p:nvSpPr>
          <p:spPr>
            <a:xfrm>
              <a:off x="5928390" y="5298568"/>
              <a:ext cx="256032" cy="256032"/>
            </a:xfrm>
            <a:prstGeom prst="ellipse">
              <a:avLst/>
            </a:prstGeom>
            <a:solidFill>
              <a:schemeClr val="accent4">
                <a:lumMod val="40000"/>
                <a:lumOff val="60000"/>
              </a:schemeClr>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2" name="TextBox 181"/>
            <p:cNvSpPr txBox="1"/>
            <p:nvPr/>
          </p:nvSpPr>
          <p:spPr>
            <a:xfrm>
              <a:off x="6136801" y="5244897"/>
              <a:ext cx="1669047" cy="400110"/>
            </a:xfrm>
            <a:prstGeom prst="rect">
              <a:avLst/>
            </a:prstGeom>
            <a:noFill/>
          </p:spPr>
          <p:txBody>
            <a:bodyPr wrap="none" rtlCol="0">
              <a:spAutoFit/>
            </a:bodyPr>
            <a:lstStyle/>
            <a:p>
              <a:r>
                <a:rPr lang="en-US" sz="2000" dirty="0" smtClean="0"/>
                <a:t>HIV</a:t>
              </a:r>
              <a:r>
                <a:rPr lang="en-US" sz="2000" baseline="30000" dirty="0" smtClean="0"/>
                <a:t>-</a:t>
              </a:r>
              <a:r>
                <a:rPr lang="en-US" sz="2000" dirty="0" smtClean="0"/>
                <a:t> women</a:t>
              </a:r>
              <a:endParaRPr lang="en-US" sz="2000" dirty="0"/>
            </a:p>
          </p:txBody>
        </p:sp>
      </p:grpSp>
      <p:grpSp>
        <p:nvGrpSpPr>
          <p:cNvPr id="185" name="Group 184"/>
          <p:cNvGrpSpPr/>
          <p:nvPr/>
        </p:nvGrpSpPr>
        <p:grpSpPr>
          <a:xfrm>
            <a:off x="6284583" y="1941137"/>
            <a:ext cx="2258877" cy="400110"/>
            <a:chOff x="5920471" y="4619605"/>
            <a:chExt cx="2258877" cy="400110"/>
          </a:xfrm>
        </p:grpSpPr>
        <p:sp>
          <p:nvSpPr>
            <p:cNvPr id="171" name="Rectangle 170"/>
            <p:cNvSpPr/>
            <p:nvPr/>
          </p:nvSpPr>
          <p:spPr>
            <a:xfrm>
              <a:off x="5920471" y="4682069"/>
              <a:ext cx="263951" cy="235730"/>
            </a:xfrm>
            <a:prstGeom prst="rect">
              <a:avLst/>
            </a:prstGeom>
            <a:solidFill>
              <a:schemeClr val="accent1">
                <a:lumMod val="40000"/>
                <a:lumOff val="6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3" name="TextBox 182"/>
            <p:cNvSpPr txBox="1"/>
            <p:nvPr/>
          </p:nvSpPr>
          <p:spPr>
            <a:xfrm>
              <a:off x="6136801" y="4619605"/>
              <a:ext cx="2042547" cy="400110"/>
            </a:xfrm>
            <a:prstGeom prst="rect">
              <a:avLst/>
            </a:prstGeom>
            <a:noFill/>
          </p:spPr>
          <p:txBody>
            <a:bodyPr wrap="none" rtlCol="0">
              <a:spAutoFit/>
            </a:bodyPr>
            <a:lstStyle/>
            <a:p>
              <a:r>
                <a:rPr lang="en-US" sz="2000" dirty="0" smtClean="0"/>
                <a:t>HIV</a:t>
              </a:r>
              <a:r>
                <a:rPr lang="en-US" sz="2000" baseline="30000" dirty="0" smtClean="0"/>
                <a:t>-</a:t>
              </a:r>
              <a:r>
                <a:rPr lang="en-US" sz="2000" dirty="0" smtClean="0"/>
                <a:t> </a:t>
              </a:r>
              <a:r>
                <a:rPr lang="en-US" sz="2000" dirty="0" err="1" smtClean="0"/>
                <a:t>hetsxl</a:t>
              </a:r>
              <a:r>
                <a:rPr lang="en-US" sz="2000" dirty="0" smtClean="0"/>
                <a:t> men</a:t>
              </a:r>
              <a:endParaRPr lang="en-US" sz="2000" dirty="0"/>
            </a:p>
          </p:txBody>
        </p:sp>
      </p:grpSp>
      <p:sp>
        <p:nvSpPr>
          <p:cNvPr id="191" name="Rectangle 190"/>
          <p:cNvSpPr/>
          <p:nvPr/>
        </p:nvSpPr>
        <p:spPr>
          <a:xfrm>
            <a:off x="6152517" y="1322962"/>
            <a:ext cx="2673810" cy="162662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own Arrow 191"/>
          <p:cNvSpPr/>
          <p:nvPr/>
        </p:nvSpPr>
        <p:spPr>
          <a:xfrm>
            <a:off x="378066" y="1258109"/>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own Arrow 192"/>
          <p:cNvSpPr/>
          <p:nvPr/>
        </p:nvSpPr>
        <p:spPr>
          <a:xfrm rot="16200000">
            <a:off x="634525" y="6143038"/>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868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up)">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3"/>
                                        </p:tgtEl>
                                        <p:attrNameLst>
                                          <p:attrName>style.visibility</p:attrName>
                                        </p:attrNameLst>
                                      </p:cBhvr>
                                      <p:to>
                                        <p:strVal val="visible"/>
                                      </p:to>
                                    </p:set>
                                    <p:animEffect transition="in" filter="wipe(left)">
                                      <p:cBhvr>
                                        <p:cTn id="12" dur="500"/>
                                        <p:tgtEl>
                                          <p:spTgt spid="193"/>
                                        </p:tgtEl>
                                      </p:cBhvr>
                                    </p:animEffect>
                                  </p:childTnLst>
                                </p:cTn>
                              </p:par>
                              <p:par>
                                <p:cTn id="13" presetID="10" presetClass="exit" presetSubtype="0" fill="hold" grpId="1" nodeType="withEffect">
                                  <p:stCondLst>
                                    <p:cond delay="0"/>
                                  </p:stCondLst>
                                  <p:childTnLst>
                                    <p:animEffect transition="out" filter="fade">
                                      <p:cBhvr>
                                        <p:cTn id="14" dur="500"/>
                                        <p:tgtEl>
                                          <p:spTgt spid="192"/>
                                        </p:tgtEl>
                                      </p:cBhvr>
                                    </p:animEffect>
                                    <p:set>
                                      <p:cBhvr>
                                        <p:cTn id="15" dur="1" fill="hold">
                                          <p:stCondLst>
                                            <p:cond delay="499"/>
                                          </p:stCondLst>
                                        </p:cTn>
                                        <p:tgtEl>
                                          <p:spTgt spid="19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6"/>
                                        </p:tgtEl>
                                        <p:attrNameLst>
                                          <p:attrName>style.visibility</p:attrName>
                                        </p:attrNameLst>
                                      </p:cBhvr>
                                      <p:to>
                                        <p:strVal val="visible"/>
                                      </p:to>
                                    </p:set>
                                    <p:animEffect transition="in" filter="fade">
                                      <p:cBhvr>
                                        <p:cTn id="20" dur="500"/>
                                        <p:tgtEl>
                                          <p:spTgt spid="186"/>
                                        </p:tgtEl>
                                      </p:cBhvr>
                                    </p:animEffect>
                                  </p:childTnLst>
                                </p:cTn>
                              </p:par>
                              <p:par>
                                <p:cTn id="21" presetID="10" presetClass="exit" presetSubtype="0" fill="hold" grpId="1" nodeType="withEffect">
                                  <p:stCondLst>
                                    <p:cond delay="0"/>
                                  </p:stCondLst>
                                  <p:childTnLst>
                                    <p:animEffect transition="out" filter="fade">
                                      <p:cBhvr>
                                        <p:cTn id="22" dur="500"/>
                                        <p:tgtEl>
                                          <p:spTgt spid="193"/>
                                        </p:tgtEl>
                                      </p:cBhvr>
                                    </p:animEffect>
                                    <p:set>
                                      <p:cBhvr>
                                        <p:cTn id="23" dur="1" fill="hold">
                                          <p:stCondLst>
                                            <p:cond delay="499"/>
                                          </p:stCondLst>
                                        </p:cTn>
                                        <p:tgtEl>
                                          <p:spTgt spid="19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90"/>
                                        </p:tgtEl>
                                        <p:attrNameLst>
                                          <p:attrName>style.visibility</p:attrName>
                                        </p:attrNameLst>
                                      </p:cBhvr>
                                      <p:to>
                                        <p:strVal val="visible"/>
                                      </p:to>
                                    </p:set>
                                    <p:animEffect transition="in" filter="fade">
                                      <p:cBhvr>
                                        <p:cTn id="26" dur="500"/>
                                        <p:tgtEl>
                                          <p:spTgt spid="19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animEffect transition="in" filter="fade">
                                      <p:cBhvr>
                                        <p:cTn id="31" dur="500"/>
                                        <p:tgtEl>
                                          <p:spTgt spid="86"/>
                                        </p:tgtEl>
                                      </p:cBhvr>
                                    </p:animEffect>
                                  </p:childTnLst>
                                </p:cTn>
                              </p:par>
                              <p:par>
                                <p:cTn id="32" presetID="10" presetClass="entr" presetSubtype="0" fill="hold" nodeType="withEffect">
                                  <p:stCondLst>
                                    <p:cond delay="0"/>
                                  </p:stCondLst>
                                  <p:childTnLst>
                                    <p:set>
                                      <p:cBhvr>
                                        <p:cTn id="33" dur="1" fill="hold">
                                          <p:stCondLst>
                                            <p:cond delay="0"/>
                                          </p:stCondLst>
                                        </p:cTn>
                                        <p:tgtEl>
                                          <p:spTgt spid="184"/>
                                        </p:tgtEl>
                                        <p:attrNameLst>
                                          <p:attrName>style.visibility</p:attrName>
                                        </p:attrNameLst>
                                      </p:cBhvr>
                                      <p:to>
                                        <p:strVal val="visible"/>
                                      </p:to>
                                    </p:set>
                                    <p:animEffect transition="in" filter="fade">
                                      <p:cBhvr>
                                        <p:cTn id="34" dur="500"/>
                                        <p:tgtEl>
                                          <p:spTgt spid="18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185"/>
                                        </p:tgtEl>
                                        <p:attrNameLst>
                                          <p:attrName>style.visibility</p:attrName>
                                        </p:attrNameLst>
                                      </p:cBhvr>
                                      <p:to>
                                        <p:strVal val="visible"/>
                                      </p:to>
                                    </p:set>
                                    <p:animEffect transition="in" filter="fade">
                                      <p:cBhvr>
                                        <p:cTn id="42" dur="500"/>
                                        <p:tgtEl>
                                          <p:spTgt spid="18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4"/>
                                        </p:tgtEl>
                                        <p:attrNameLst>
                                          <p:attrName>style.visibility</p:attrName>
                                        </p:attrNameLst>
                                      </p:cBhvr>
                                      <p:to>
                                        <p:strVal val="visible"/>
                                      </p:to>
                                    </p:set>
                                    <p:animEffect transition="in" filter="fade">
                                      <p:cBhvr>
                                        <p:cTn id="47" dur="500"/>
                                        <p:tgtEl>
                                          <p:spTgt spid="174"/>
                                        </p:tgtEl>
                                      </p:cBhvr>
                                    </p:animEffect>
                                  </p:childTnLst>
                                </p:cTn>
                              </p:par>
                              <p:par>
                                <p:cTn id="48" presetID="10" presetClass="entr" presetSubtype="0" fill="hold" nodeType="with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fade">
                                      <p:cBhvr>
                                        <p:cTn id="50" dur="500"/>
                                        <p:tgtEl>
                                          <p:spTgt spid="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5"/>
                                        </p:tgtEl>
                                        <p:attrNameLst>
                                          <p:attrName>style.visibility</p:attrName>
                                        </p:attrNameLst>
                                      </p:cBhvr>
                                      <p:to>
                                        <p:strVal val="visible"/>
                                      </p:to>
                                    </p:set>
                                    <p:animEffect transition="in" filter="fade">
                                      <p:cBhvr>
                                        <p:cTn id="55" dur="500"/>
                                        <p:tgtEl>
                                          <p:spTgt spid="175"/>
                                        </p:tgtEl>
                                      </p:cBhvr>
                                    </p:animEffect>
                                  </p:childTnLst>
                                </p:cTn>
                              </p:par>
                              <p:par>
                                <p:cTn id="56" presetID="10" presetClass="entr" presetSubtype="0" fill="hold" nodeType="withEffect">
                                  <p:stCondLst>
                                    <p:cond delay="0"/>
                                  </p:stCondLst>
                                  <p:childTnLst>
                                    <p:set>
                                      <p:cBhvr>
                                        <p:cTn id="57" dur="1" fill="hold">
                                          <p:stCondLst>
                                            <p:cond delay="0"/>
                                          </p:stCondLst>
                                        </p:cTn>
                                        <p:tgtEl>
                                          <p:spTgt spid="188"/>
                                        </p:tgtEl>
                                        <p:attrNameLst>
                                          <p:attrName>style.visibility</p:attrName>
                                        </p:attrNameLst>
                                      </p:cBhvr>
                                      <p:to>
                                        <p:strVal val="visible"/>
                                      </p:to>
                                    </p:set>
                                    <p:animEffect transition="in" filter="fade">
                                      <p:cBhvr>
                                        <p:cTn id="58"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2" grpId="1" animBg="1"/>
      <p:bldP spid="193" grpId="0" animBg="1"/>
      <p:bldP spid="19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Left Handedness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555499640"/>
              </p:ext>
            </p:extLst>
          </p:nvPr>
        </p:nvGraphicFramePr>
        <p:xfrm>
          <a:off x="355600" y="1234912"/>
          <a:ext cx="8470900" cy="526958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0" y="6581001"/>
            <a:ext cx="9294532" cy="246221"/>
          </a:xfrm>
          <a:prstGeom prst="rect">
            <a:avLst/>
          </a:prstGeom>
        </p:spPr>
        <p:txBody>
          <a:bodyPr wrap="none">
            <a:spAutoFit/>
          </a:bodyPr>
          <a:lstStyle/>
          <a:p>
            <a:r>
              <a:rPr lang="en-US" sz="1000" dirty="0" err="1"/>
              <a:t>Lalumière</a:t>
            </a:r>
            <a:r>
              <a:rPr lang="en-US" sz="1000" dirty="0"/>
              <a:t> ML, Blanchard R, </a:t>
            </a:r>
            <a:r>
              <a:rPr lang="en-US" sz="1000" dirty="0" err="1"/>
              <a:t>Zucker</a:t>
            </a:r>
            <a:r>
              <a:rPr lang="en-US" sz="1000" dirty="0"/>
              <a:t> KJ. Sexual orientation and handedness in men and women: a meta-analysis. </a:t>
            </a:r>
            <a:r>
              <a:rPr lang="en-US" sz="1000" i="1" dirty="0" err="1"/>
              <a:t>Psychol</a:t>
            </a:r>
            <a:r>
              <a:rPr lang="en-US" sz="1000" i="1" dirty="0"/>
              <a:t> Bull.</a:t>
            </a:r>
            <a:r>
              <a:rPr lang="en-US" sz="1000" dirty="0"/>
              <a:t> 2000 Jul; 126(4):575-92.</a:t>
            </a:r>
          </a:p>
        </p:txBody>
      </p:sp>
      <p:sp>
        <p:nvSpPr>
          <p:cNvPr id="10" name="Left Brace 9"/>
          <p:cNvSpPr/>
          <p:nvPr/>
        </p:nvSpPr>
        <p:spPr>
          <a:xfrm>
            <a:off x="2169623" y="3047387"/>
            <a:ext cx="182366" cy="72087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Left Brace 10"/>
          <p:cNvSpPr/>
          <p:nvPr/>
        </p:nvSpPr>
        <p:spPr>
          <a:xfrm>
            <a:off x="5577522" y="1676402"/>
            <a:ext cx="355617" cy="209186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 name="TextBox 1"/>
          <p:cNvSpPr txBox="1"/>
          <p:nvPr/>
        </p:nvSpPr>
        <p:spPr>
          <a:xfrm>
            <a:off x="1477607" y="3164791"/>
            <a:ext cx="763351" cy="461665"/>
          </a:xfrm>
          <a:prstGeom prst="rect">
            <a:avLst/>
          </a:prstGeom>
          <a:noFill/>
        </p:spPr>
        <p:txBody>
          <a:bodyPr wrap="none" rtlCol="0">
            <a:spAutoFit/>
          </a:bodyPr>
          <a:lstStyle/>
          <a:p>
            <a:pPr algn="ctr"/>
            <a:r>
              <a:rPr lang="en-US" sz="2400" dirty="0" smtClean="0"/>
              <a:t>34%</a:t>
            </a:r>
            <a:endParaRPr lang="en-US" sz="2400" dirty="0"/>
          </a:p>
        </p:txBody>
      </p:sp>
      <p:sp>
        <p:nvSpPr>
          <p:cNvPr id="8" name="TextBox 7"/>
          <p:cNvSpPr txBox="1"/>
          <p:nvPr/>
        </p:nvSpPr>
        <p:spPr>
          <a:xfrm>
            <a:off x="4814171" y="2480483"/>
            <a:ext cx="763351" cy="461665"/>
          </a:xfrm>
          <a:prstGeom prst="rect">
            <a:avLst/>
          </a:prstGeom>
          <a:noFill/>
        </p:spPr>
        <p:txBody>
          <a:bodyPr wrap="none" rtlCol="0">
            <a:spAutoFit/>
          </a:bodyPr>
          <a:lstStyle/>
          <a:p>
            <a:pPr algn="ctr"/>
            <a:r>
              <a:rPr lang="en-US" sz="2400" dirty="0" smtClean="0"/>
              <a:t>91%</a:t>
            </a:r>
            <a:endParaRPr lang="en-US" sz="2400" dirty="0"/>
          </a:p>
        </p:txBody>
      </p:sp>
    </p:spTree>
    <p:extLst>
      <p:ext uri="{BB962C8B-B14F-4D97-AF65-F5344CB8AC3E}">
        <p14:creationId xmlns:p14="http://schemas.microsoft.com/office/powerpoint/2010/main" val="183514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10" grpId="0" animBg="1"/>
      <p:bldP spid="11" grpId="0" animBg="1"/>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Older Brothers and Handedness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197667534"/>
              </p:ext>
            </p:extLst>
          </p:nvPr>
        </p:nvGraphicFramePr>
        <p:xfrm>
          <a:off x="355600" y="1424698"/>
          <a:ext cx="8470900" cy="520247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0" y="6627168"/>
            <a:ext cx="9182322" cy="230832"/>
          </a:xfrm>
          <a:prstGeom prst="rect">
            <a:avLst/>
          </a:prstGeom>
        </p:spPr>
        <p:txBody>
          <a:bodyPr wrap="none">
            <a:spAutoFit/>
          </a:bodyPr>
          <a:lstStyle/>
          <a:p>
            <a:pPr algn="r"/>
            <a:r>
              <a:rPr lang="en-US" sz="900" dirty="0" smtClean="0"/>
              <a:t>R. Blanchard, </a:t>
            </a:r>
            <a:r>
              <a:rPr lang="en-US" sz="900" i="1" dirty="0" smtClean="0"/>
              <a:t>et al</a:t>
            </a:r>
            <a:r>
              <a:rPr lang="en-US" sz="900" dirty="0" smtClean="0"/>
              <a:t>. 2006. Interaction </a:t>
            </a:r>
            <a:r>
              <a:rPr lang="en-US" sz="900" dirty="0"/>
              <a:t>of fraternal birth order and handedness in the development of male homosexuality. </a:t>
            </a:r>
            <a:r>
              <a:rPr lang="en-US" sz="900" i="1" dirty="0"/>
              <a:t>Hormones and </a:t>
            </a:r>
            <a:r>
              <a:rPr lang="en-US" sz="900" i="1" dirty="0" smtClean="0"/>
              <a:t>Behavior </a:t>
            </a:r>
            <a:r>
              <a:rPr lang="en-US" sz="900" dirty="0" smtClean="0"/>
              <a:t>49:405–414.</a:t>
            </a:r>
            <a:endParaRPr lang="en-US" sz="900" dirty="0"/>
          </a:p>
        </p:txBody>
      </p:sp>
      <p:sp>
        <p:nvSpPr>
          <p:cNvPr id="6" name="Right Brace 5"/>
          <p:cNvSpPr/>
          <p:nvPr/>
        </p:nvSpPr>
        <p:spPr>
          <a:xfrm rot="16200000">
            <a:off x="3140500" y="1323948"/>
            <a:ext cx="254467" cy="114955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rot="16200000">
            <a:off x="6809824" y="1225052"/>
            <a:ext cx="254467" cy="1149552"/>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694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Hormonal Influences</a:t>
            </a:r>
            <a:endParaRPr lang="en-US" dirty="0"/>
          </a:p>
        </p:txBody>
      </p:sp>
      <p:grpSp>
        <p:nvGrpSpPr>
          <p:cNvPr id="4" name="Group 3"/>
          <p:cNvGrpSpPr/>
          <p:nvPr/>
        </p:nvGrpSpPr>
        <p:grpSpPr>
          <a:xfrm>
            <a:off x="748310" y="1298883"/>
            <a:ext cx="3376809" cy="2483780"/>
            <a:chOff x="126390" y="1298883"/>
            <a:chExt cx="4127500" cy="3035944"/>
          </a:xfrm>
        </p:grpSpPr>
        <p:grpSp>
          <p:nvGrpSpPr>
            <p:cNvPr id="53" name="Group 52"/>
            <p:cNvGrpSpPr/>
            <p:nvPr/>
          </p:nvGrpSpPr>
          <p:grpSpPr>
            <a:xfrm>
              <a:off x="126390" y="1298883"/>
              <a:ext cx="4127500" cy="2673351"/>
              <a:chOff x="2737668" y="1572264"/>
              <a:chExt cx="4127500" cy="2673351"/>
            </a:xfrm>
            <a:solidFill>
              <a:schemeClr val="tx1"/>
            </a:solidFill>
          </p:grpSpPr>
          <p:sp>
            <p:nvSpPr>
              <p:cNvPr id="8" name="Freeform 5"/>
              <p:cNvSpPr>
                <a:spLocks/>
              </p:cNvSpPr>
              <p:nvPr/>
            </p:nvSpPr>
            <p:spPr bwMode="auto">
              <a:xfrm>
                <a:off x="3332981" y="3247077"/>
                <a:ext cx="25400" cy="581025"/>
              </a:xfrm>
              <a:custGeom>
                <a:avLst/>
                <a:gdLst>
                  <a:gd name="T0" fmla="*/ 16 w 16"/>
                  <a:gd name="T1" fmla="*/ 358 h 366"/>
                  <a:gd name="T2" fmla="*/ 0 w 16"/>
                  <a:gd name="T3" fmla="*/ 366 h 366"/>
                  <a:gd name="T4" fmla="*/ 0 w 16"/>
                  <a:gd name="T5" fmla="*/ 0 h 366"/>
                  <a:gd name="T6" fmla="*/ 16 w 16"/>
                  <a:gd name="T7" fmla="*/ 7 h 366"/>
                  <a:gd name="T8" fmla="*/ 16 w 16"/>
                  <a:gd name="T9" fmla="*/ 358 h 366"/>
                </a:gdLst>
                <a:ahLst/>
                <a:cxnLst>
                  <a:cxn ang="0">
                    <a:pos x="T0" y="T1"/>
                  </a:cxn>
                  <a:cxn ang="0">
                    <a:pos x="T2" y="T3"/>
                  </a:cxn>
                  <a:cxn ang="0">
                    <a:pos x="T4" y="T5"/>
                  </a:cxn>
                  <a:cxn ang="0">
                    <a:pos x="T6" y="T7"/>
                  </a:cxn>
                  <a:cxn ang="0">
                    <a:pos x="T8" y="T9"/>
                  </a:cxn>
                </a:cxnLst>
                <a:rect l="0" t="0" r="r" b="b"/>
                <a:pathLst>
                  <a:path w="16" h="366">
                    <a:moveTo>
                      <a:pt x="16" y="358"/>
                    </a:moveTo>
                    <a:lnTo>
                      <a:pt x="0" y="366"/>
                    </a:lnTo>
                    <a:lnTo>
                      <a:pt x="0" y="0"/>
                    </a:lnTo>
                    <a:lnTo>
                      <a:pt x="16" y="7"/>
                    </a:lnTo>
                    <a:lnTo>
                      <a:pt x="16" y="3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3332981" y="3815402"/>
                <a:ext cx="503238" cy="306388"/>
              </a:xfrm>
              <a:custGeom>
                <a:avLst/>
                <a:gdLst>
                  <a:gd name="T0" fmla="*/ 317 w 317"/>
                  <a:gd name="T1" fmla="*/ 174 h 193"/>
                  <a:gd name="T2" fmla="*/ 317 w 317"/>
                  <a:gd name="T3" fmla="*/ 193 h 193"/>
                  <a:gd name="T4" fmla="*/ 0 w 317"/>
                  <a:gd name="T5" fmla="*/ 8 h 193"/>
                  <a:gd name="T6" fmla="*/ 16 w 317"/>
                  <a:gd name="T7" fmla="*/ 0 h 193"/>
                  <a:gd name="T8" fmla="*/ 317 w 317"/>
                  <a:gd name="T9" fmla="*/ 174 h 193"/>
                </a:gdLst>
                <a:ahLst/>
                <a:cxnLst>
                  <a:cxn ang="0">
                    <a:pos x="T0" y="T1"/>
                  </a:cxn>
                  <a:cxn ang="0">
                    <a:pos x="T2" y="T3"/>
                  </a:cxn>
                  <a:cxn ang="0">
                    <a:pos x="T4" y="T5"/>
                  </a:cxn>
                  <a:cxn ang="0">
                    <a:pos x="T6" y="T7"/>
                  </a:cxn>
                  <a:cxn ang="0">
                    <a:pos x="T8" y="T9"/>
                  </a:cxn>
                </a:cxnLst>
                <a:rect l="0" t="0" r="r" b="b"/>
                <a:pathLst>
                  <a:path w="317" h="193">
                    <a:moveTo>
                      <a:pt x="317" y="174"/>
                    </a:moveTo>
                    <a:lnTo>
                      <a:pt x="317" y="193"/>
                    </a:lnTo>
                    <a:lnTo>
                      <a:pt x="0" y="8"/>
                    </a:lnTo>
                    <a:lnTo>
                      <a:pt x="16" y="0"/>
                    </a:lnTo>
                    <a:lnTo>
                      <a:pt x="317" y="17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4314056" y="3255014"/>
                <a:ext cx="25400" cy="565150"/>
              </a:xfrm>
              <a:custGeom>
                <a:avLst/>
                <a:gdLst>
                  <a:gd name="T0" fmla="*/ 0 w 16"/>
                  <a:gd name="T1" fmla="*/ 2 h 356"/>
                  <a:gd name="T2" fmla="*/ 9 w 16"/>
                  <a:gd name="T3" fmla="*/ 0 h 356"/>
                  <a:gd name="T4" fmla="*/ 16 w 16"/>
                  <a:gd name="T5" fmla="*/ 2 h 356"/>
                  <a:gd name="T6" fmla="*/ 16 w 16"/>
                  <a:gd name="T7" fmla="*/ 353 h 356"/>
                  <a:gd name="T8" fmla="*/ 9 w 16"/>
                  <a:gd name="T9" fmla="*/ 356 h 356"/>
                  <a:gd name="T10" fmla="*/ 0 w 16"/>
                  <a:gd name="T11" fmla="*/ 353 h 356"/>
                  <a:gd name="T12" fmla="*/ 0 w 16"/>
                  <a:gd name="T13" fmla="*/ 2 h 356"/>
                </a:gdLst>
                <a:ahLst/>
                <a:cxnLst>
                  <a:cxn ang="0">
                    <a:pos x="T0" y="T1"/>
                  </a:cxn>
                  <a:cxn ang="0">
                    <a:pos x="T2" y="T3"/>
                  </a:cxn>
                  <a:cxn ang="0">
                    <a:pos x="T4" y="T5"/>
                  </a:cxn>
                  <a:cxn ang="0">
                    <a:pos x="T6" y="T7"/>
                  </a:cxn>
                  <a:cxn ang="0">
                    <a:pos x="T8" y="T9"/>
                  </a:cxn>
                  <a:cxn ang="0">
                    <a:pos x="T10" y="T11"/>
                  </a:cxn>
                  <a:cxn ang="0">
                    <a:pos x="T12" y="T13"/>
                  </a:cxn>
                </a:cxnLst>
                <a:rect l="0" t="0" r="r" b="b"/>
                <a:pathLst>
                  <a:path w="16" h="356">
                    <a:moveTo>
                      <a:pt x="0" y="2"/>
                    </a:moveTo>
                    <a:lnTo>
                      <a:pt x="9" y="0"/>
                    </a:lnTo>
                    <a:lnTo>
                      <a:pt x="16" y="2"/>
                    </a:lnTo>
                    <a:lnTo>
                      <a:pt x="16" y="353"/>
                    </a:lnTo>
                    <a:lnTo>
                      <a:pt x="9" y="356"/>
                    </a:lnTo>
                    <a:lnTo>
                      <a:pt x="0" y="353"/>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3836218" y="2958152"/>
                <a:ext cx="492125" cy="300038"/>
              </a:xfrm>
              <a:custGeom>
                <a:avLst/>
                <a:gdLst>
                  <a:gd name="T0" fmla="*/ 0 w 310"/>
                  <a:gd name="T1" fmla="*/ 16 h 189"/>
                  <a:gd name="T2" fmla="*/ 0 w 310"/>
                  <a:gd name="T3" fmla="*/ 0 h 189"/>
                  <a:gd name="T4" fmla="*/ 301 w 310"/>
                  <a:gd name="T5" fmla="*/ 173 h 189"/>
                  <a:gd name="T6" fmla="*/ 310 w 310"/>
                  <a:gd name="T7" fmla="*/ 187 h 189"/>
                  <a:gd name="T8" fmla="*/ 301 w 310"/>
                  <a:gd name="T9" fmla="*/ 189 h 189"/>
                  <a:gd name="T10" fmla="*/ 0 w 310"/>
                  <a:gd name="T11" fmla="*/ 16 h 189"/>
                </a:gdLst>
                <a:ahLst/>
                <a:cxnLst>
                  <a:cxn ang="0">
                    <a:pos x="T0" y="T1"/>
                  </a:cxn>
                  <a:cxn ang="0">
                    <a:pos x="T2" y="T3"/>
                  </a:cxn>
                  <a:cxn ang="0">
                    <a:pos x="T4" y="T5"/>
                  </a:cxn>
                  <a:cxn ang="0">
                    <a:pos x="T6" y="T7"/>
                  </a:cxn>
                  <a:cxn ang="0">
                    <a:pos x="T8" y="T9"/>
                  </a:cxn>
                  <a:cxn ang="0">
                    <a:pos x="T10" y="T11"/>
                  </a:cxn>
                </a:cxnLst>
                <a:rect l="0" t="0" r="r" b="b"/>
                <a:pathLst>
                  <a:path w="310" h="189">
                    <a:moveTo>
                      <a:pt x="0" y="16"/>
                    </a:moveTo>
                    <a:lnTo>
                      <a:pt x="0" y="0"/>
                    </a:lnTo>
                    <a:lnTo>
                      <a:pt x="301" y="173"/>
                    </a:lnTo>
                    <a:lnTo>
                      <a:pt x="310" y="187"/>
                    </a:lnTo>
                    <a:lnTo>
                      <a:pt x="301" y="189"/>
                    </a:lnTo>
                    <a:lnTo>
                      <a:pt x="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3332981" y="2958152"/>
                <a:ext cx="503238" cy="300038"/>
              </a:xfrm>
              <a:custGeom>
                <a:avLst/>
                <a:gdLst>
                  <a:gd name="T0" fmla="*/ 16 w 317"/>
                  <a:gd name="T1" fmla="*/ 189 h 189"/>
                  <a:gd name="T2" fmla="*/ 0 w 317"/>
                  <a:gd name="T3" fmla="*/ 182 h 189"/>
                  <a:gd name="T4" fmla="*/ 317 w 317"/>
                  <a:gd name="T5" fmla="*/ 0 h 189"/>
                  <a:gd name="T6" fmla="*/ 317 w 317"/>
                  <a:gd name="T7" fmla="*/ 16 h 189"/>
                  <a:gd name="T8" fmla="*/ 16 w 317"/>
                  <a:gd name="T9" fmla="*/ 189 h 189"/>
                </a:gdLst>
                <a:ahLst/>
                <a:cxnLst>
                  <a:cxn ang="0">
                    <a:pos x="T0" y="T1"/>
                  </a:cxn>
                  <a:cxn ang="0">
                    <a:pos x="T2" y="T3"/>
                  </a:cxn>
                  <a:cxn ang="0">
                    <a:pos x="T4" y="T5"/>
                  </a:cxn>
                  <a:cxn ang="0">
                    <a:pos x="T6" y="T7"/>
                  </a:cxn>
                  <a:cxn ang="0">
                    <a:pos x="T8" y="T9"/>
                  </a:cxn>
                </a:cxnLst>
                <a:rect l="0" t="0" r="r" b="b"/>
                <a:pathLst>
                  <a:path w="317" h="189">
                    <a:moveTo>
                      <a:pt x="16" y="189"/>
                    </a:moveTo>
                    <a:lnTo>
                      <a:pt x="0" y="182"/>
                    </a:lnTo>
                    <a:lnTo>
                      <a:pt x="317" y="0"/>
                    </a:lnTo>
                    <a:lnTo>
                      <a:pt x="317" y="16"/>
                    </a:lnTo>
                    <a:lnTo>
                      <a:pt x="16" y="18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4328343" y="3815402"/>
                <a:ext cx="488950" cy="306388"/>
              </a:xfrm>
              <a:custGeom>
                <a:avLst/>
                <a:gdLst>
                  <a:gd name="T0" fmla="*/ 308 w 308"/>
                  <a:gd name="T1" fmla="*/ 174 h 193"/>
                  <a:gd name="T2" fmla="*/ 308 w 308"/>
                  <a:gd name="T3" fmla="*/ 193 h 193"/>
                  <a:gd name="T4" fmla="*/ 0 w 308"/>
                  <a:gd name="T5" fmla="*/ 12 h 193"/>
                  <a:gd name="T6" fmla="*/ 0 w 308"/>
                  <a:gd name="T7" fmla="*/ 3 h 193"/>
                  <a:gd name="T8" fmla="*/ 7 w 308"/>
                  <a:gd name="T9" fmla="*/ 0 h 193"/>
                  <a:gd name="T10" fmla="*/ 308 w 308"/>
                  <a:gd name="T11" fmla="*/ 174 h 193"/>
                </a:gdLst>
                <a:ahLst/>
                <a:cxnLst>
                  <a:cxn ang="0">
                    <a:pos x="T0" y="T1"/>
                  </a:cxn>
                  <a:cxn ang="0">
                    <a:pos x="T2" y="T3"/>
                  </a:cxn>
                  <a:cxn ang="0">
                    <a:pos x="T4" y="T5"/>
                  </a:cxn>
                  <a:cxn ang="0">
                    <a:pos x="T6" y="T7"/>
                  </a:cxn>
                  <a:cxn ang="0">
                    <a:pos x="T8" y="T9"/>
                  </a:cxn>
                  <a:cxn ang="0">
                    <a:pos x="T10" y="T11"/>
                  </a:cxn>
                </a:cxnLst>
                <a:rect l="0" t="0" r="r" b="b"/>
                <a:pathLst>
                  <a:path w="308" h="193">
                    <a:moveTo>
                      <a:pt x="308" y="174"/>
                    </a:moveTo>
                    <a:lnTo>
                      <a:pt x="308" y="193"/>
                    </a:lnTo>
                    <a:lnTo>
                      <a:pt x="0" y="12"/>
                    </a:lnTo>
                    <a:lnTo>
                      <a:pt x="0" y="3"/>
                    </a:lnTo>
                    <a:lnTo>
                      <a:pt x="7" y="0"/>
                    </a:lnTo>
                    <a:lnTo>
                      <a:pt x="308" y="17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4817293" y="3815402"/>
                <a:ext cx="503238" cy="306388"/>
              </a:xfrm>
              <a:custGeom>
                <a:avLst/>
                <a:gdLst>
                  <a:gd name="T0" fmla="*/ 303 w 317"/>
                  <a:gd name="T1" fmla="*/ 0 h 193"/>
                  <a:gd name="T2" fmla="*/ 317 w 317"/>
                  <a:gd name="T3" fmla="*/ 8 h 193"/>
                  <a:gd name="T4" fmla="*/ 0 w 317"/>
                  <a:gd name="T5" fmla="*/ 193 h 193"/>
                  <a:gd name="T6" fmla="*/ 0 w 317"/>
                  <a:gd name="T7" fmla="*/ 174 h 193"/>
                  <a:gd name="T8" fmla="*/ 303 w 317"/>
                  <a:gd name="T9" fmla="*/ 0 h 193"/>
                </a:gdLst>
                <a:ahLst/>
                <a:cxnLst>
                  <a:cxn ang="0">
                    <a:pos x="T0" y="T1"/>
                  </a:cxn>
                  <a:cxn ang="0">
                    <a:pos x="T2" y="T3"/>
                  </a:cxn>
                  <a:cxn ang="0">
                    <a:pos x="T4" y="T5"/>
                  </a:cxn>
                  <a:cxn ang="0">
                    <a:pos x="T6" y="T7"/>
                  </a:cxn>
                  <a:cxn ang="0">
                    <a:pos x="T8" y="T9"/>
                  </a:cxn>
                </a:cxnLst>
                <a:rect l="0" t="0" r="r" b="b"/>
                <a:pathLst>
                  <a:path w="317" h="193">
                    <a:moveTo>
                      <a:pt x="303" y="0"/>
                    </a:moveTo>
                    <a:lnTo>
                      <a:pt x="317" y="8"/>
                    </a:lnTo>
                    <a:lnTo>
                      <a:pt x="0" y="193"/>
                    </a:lnTo>
                    <a:lnTo>
                      <a:pt x="0" y="174"/>
                    </a:lnTo>
                    <a:lnTo>
                      <a:pt x="30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5298306" y="3255014"/>
                <a:ext cx="22225" cy="573088"/>
              </a:xfrm>
              <a:custGeom>
                <a:avLst/>
                <a:gdLst>
                  <a:gd name="T0" fmla="*/ 0 w 14"/>
                  <a:gd name="T1" fmla="*/ 2 h 361"/>
                  <a:gd name="T2" fmla="*/ 7 w 14"/>
                  <a:gd name="T3" fmla="*/ 0 h 361"/>
                  <a:gd name="T4" fmla="*/ 14 w 14"/>
                  <a:gd name="T5" fmla="*/ 2 h 361"/>
                  <a:gd name="T6" fmla="*/ 14 w 14"/>
                  <a:gd name="T7" fmla="*/ 361 h 361"/>
                  <a:gd name="T8" fmla="*/ 0 w 14"/>
                  <a:gd name="T9" fmla="*/ 353 h 361"/>
                  <a:gd name="T10" fmla="*/ 0 w 14"/>
                  <a:gd name="T11" fmla="*/ 2 h 361"/>
                </a:gdLst>
                <a:ahLst/>
                <a:cxnLst>
                  <a:cxn ang="0">
                    <a:pos x="T0" y="T1"/>
                  </a:cxn>
                  <a:cxn ang="0">
                    <a:pos x="T2" y="T3"/>
                  </a:cxn>
                  <a:cxn ang="0">
                    <a:pos x="T4" y="T5"/>
                  </a:cxn>
                  <a:cxn ang="0">
                    <a:pos x="T6" y="T7"/>
                  </a:cxn>
                  <a:cxn ang="0">
                    <a:pos x="T8" y="T9"/>
                  </a:cxn>
                  <a:cxn ang="0">
                    <a:pos x="T10" y="T11"/>
                  </a:cxn>
                </a:cxnLst>
                <a:rect l="0" t="0" r="r" b="b"/>
                <a:pathLst>
                  <a:path w="14" h="361">
                    <a:moveTo>
                      <a:pt x="0" y="2"/>
                    </a:moveTo>
                    <a:lnTo>
                      <a:pt x="7" y="0"/>
                    </a:lnTo>
                    <a:lnTo>
                      <a:pt x="14" y="2"/>
                    </a:lnTo>
                    <a:lnTo>
                      <a:pt x="14" y="361"/>
                    </a:lnTo>
                    <a:lnTo>
                      <a:pt x="0" y="353"/>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4817293" y="2961327"/>
                <a:ext cx="492125" cy="296863"/>
              </a:xfrm>
              <a:custGeom>
                <a:avLst/>
                <a:gdLst>
                  <a:gd name="T0" fmla="*/ 0 w 310"/>
                  <a:gd name="T1" fmla="*/ 14 h 187"/>
                  <a:gd name="T2" fmla="*/ 0 w 310"/>
                  <a:gd name="T3" fmla="*/ 5 h 187"/>
                  <a:gd name="T4" fmla="*/ 9 w 310"/>
                  <a:gd name="T5" fmla="*/ 0 h 187"/>
                  <a:gd name="T6" fmla="*/ 301 w 310"/>
                  <a:gd name="T7" fmla="*/ 171 h 187"/>
                  <a:gd name="T8" fmla="*/ 310 w 310"/>
                  <a:gd name="T9" fmla="*/ 185 h 187"/>
                  <a:gd name="T10" fmla="*/ 303 w 310"/>
                  <a:gd name="T11" fmla="*/ 187 h 187"/>
                  <a:gd name="T12" fmla="*/ 0 w 310"/>
                  <a:gd name="T13" fmla="*/ 14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0" y="14"/>
                    </a:moveTo>
                    <a:lnTo>
                      <a:pt x="0" y="5"/>
                    </a:lnTo>
                    <a:lnTo>
                      <a:pt x="9" y="0"/>
                    </a:lnTo>
                    <a:lnTo>
                      <a:pt x="301" y="171"/>
                    </a:lnTo>
                    <a:lnTo>
                      <a:pt x="310" y="185"/>
                    </a:lnTo>
                    <a:lnTo>
                      <a:pt x="303" y="18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5787256" y="2400939"/>
                <a:ext cx="25400" cy="568325"/>
              </a:xfrm>
              <a:custGeom>
                <a:avLst/>
                <a:gdLst>
                  <a:gd name="T0" fmla="*/ 0 w 16"/>
                  <a:gd name="T1" fmla="*/ 5 h 358"/>
                  <a:gd name="T2" fmla="*/ 7 w 16"/>
                  <a:gd name="T3" fmla="*/ 0 h 358"/>
                  <a:gd name="T4" fmla="*/ 16 w 16"/>
                  <a:gd name="T5" fmla="*/ 7 h 358"/>
                  <a:gd name="T6" fmla="*/ 16 w 16"/>
                  <a:gd name="T7" fmla="*/ 353 h 358"/>
                  <a:gd name="T8" fmla="*/ 7 w 16"/>
                  <a:gd name="T9" fmla="*/ 358 h 358"/>
                  <a:gd name="T10" fmla="*/ 0 w 16"/>
                  <a:gd name="T11" fmla="*/ 353 h 358"/>
                  <a:gd name="T12" fmla="*/ 0 w 16"/>
                  <a:gd name="T13" fmla="*/ 5 h 358"/>
                </a:gdLst>
                <a:ahLst/>
                <a:cxnLst>
                  <a:cxn ang="0">
                    <a:pos x="T0" y="T1"/>
                  </a:cxn>
                  <a:cxn ang="0">
                    <a:pos x="T2" y="T3"/>
                  </a:cxn>
                  <a:cxn ang="0">
                    <a:pos x="T4" y="T5"/>
                  </a:cxn>
                  <a:cxn ang="0">
                    <a:pos x="T6" y="T7"/>
                  </a:cxn>
                  <a:cxn ang="0">
                    <a:pos x="T8" y="T9"/>
                  </a:cxn>
                  <a:cxn ang="0">
                    <a:pos x="T10" y="T11"/>
                  </a:cxn>
                  <a:cxn ang="0">
                    <a:pos x="T12" y="T13"/>
                  </a:cxn>
                </a:cxnLst>
                <a:rect l="0" t="0" r="r" b="b"/>
                <a:pathLst>
                  <a:path w="16" h="358">
                    <a:moveTo>
                      <a:pt x="0" y="5"/>
                    </a:moveTo>
                    <a:lnTo>
                      <a:pt x="7" y="0"/>
                    </a:lnTo>
                    <a:lnTo>
                      <a:pt x="16" y="7"/>
                    </a:lnTo>
                    <a:lnTo>
                      <a:pt x="16" y="353"/>
                    </a:lnTo>
                    <a:lnTo>
                      <a:pt x="7" y="358"/>
                    </a:lnTo>
                    <a:lnTo>
                      <a:pt x="0" y="353"/>
                    </a:lnTo>
                    <a:lnTo>
                      <a:pt x="0" y="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5309418" y="2102489"/>
                <a:ext cx="488950" cy="306388"/>
              </a:xfrm>
              <a:custGeom>
                <a:avLst/>
                <a:gdLst>
                  <a:gd name="T0" fmla="*/ 0 w 308"/>
                  <a:gd name="T1" fmla="*/ 19 h 193"/>
                  <a:gd name="T2" fmla="*/ 0 w 308"/>
                  <a:gd name="T3" fmla="*/ 0 h 193"/>
                  <a:gd name="T4" fmla="*/ 301 w 308"/>
                  <a:gd name="T5" fmla="*/ 176 h 193"/>
                  <a:gd name="T6" fmla="*/ 308 w 308"/>
                  <a:gd name="T7" fmla="*/ 188 h 193"/>
                  <a:gd name="T8" fmla="*/ 301 w 308"/>
                  <a:gd name="T9" fmla="*/ 193 h 193"/>
                  <a:gd name="T10" fmla="*/ 0 w 308"/>
                  <a:gd name="T11" fmla="*/ 19 h 193"/>
                </a:gdLst>
                <a:ahLst/>
                <a:cxnLst>
                  <a:cxn ang="0">
                    <a:pos x="T0" y="T1"/>
                  </a:cxn>
                  <a:cxn ang="0">
                    <a:pos x="T2" y="T3"/>
                  </a:cxn>
                  <a:cxn ang="0">
                    <a:pos x="T4" y="T5"/>
                  </a:cxn>
                  <a:cxn ang="0">
                    <a:pos x="T6" y="T7"/>
                  </a:cxn>
                  <a:cxn ang="0">
                    <a:pos x="T8" y="T9"/>
                  </a:cxn>
                  <a:cxn ang="0">
                    <a:pos x="T10" y="T11"/>
                  </a:cxn>
                </a:cxnLst>
                <a:rect l="0" t="0" r="r" b="b"/>
                <a:pathLst>
                  <a:path w="308" h="193">
                    <a:moveTo>
                      <a:pt x="0" y="19"/>
                    </a:moveTo>
                    <a:lnTo>
                      <a:pt x="0" y="0"/>
                    </a:lnTo>
                    <a:lnTo>
                      <a:pt x="301" y="176"/>
                    </a:lnTo>
                    <a:lnTo>
                      <a:pt x="308" y="188"/>
                    </a:lnTo>
                    <a:lnTo>
                      <a:pt x="301" y="19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4806181" y="2102489"/>
                <a:ext cx="503238" cy="306388"/>
              </a:xfrm>
              <a:custGeom>
                <a:avLst/>
                <a:gdLst>
                  <a:gd name="T0" fmla="*/ 16 w 317"/>
                  <a:gd name="T1" fmla="*/ 193 h 193"/>
                  <a:gd name="T2" fmla="*/ 0 w 317"/>
                  <a:gd name="T3" fmla="*/ 185 h 193"/>
                  <a:gd name="T4" fmla="*/ 317 w 317"/>
                  <a:gd name="T5" fmla="*/ 0 h 193"/>
                  <a:gd name="T6" fmla="*/ 317 w 317"/>
                  <a:gd name="T7" fmla="*/ 19 h 193"/>
                  <a:gd name="T8" fmla="*/ 16 w 317"/>
                  <a:gd name="T9" fmla="*/ 193 h 193"/>
                </a:gdLst>
                <a:ahLst/>
                <a:cxnLst>
                  <a:cxn ang="0">
                    <a:pos x="T0" y="T1"/>
                  </a:cxn>
                  <a:cxn ang="0">
                    <a:pos x="T2" y="T3"/>
                  </a:cxn>
                  <a:cxn ang="0">
                    <a:pos x="T4" y="T5"/>
                  </a:cxn>
                  <a:cxn ang="0">
                    <a:pos x="T6" y="T7"/>
                  </a:cxn>
                  <a:cxn ang="0">
                    <a:pos x="T8" y="T9"/>
                  </a:cxn>
                </a:cxnLst>
                <a:rect l="0" t="0" r="r" b="b"/>
                <a:pathLst>
                  <a:path w="317" h="193">
                    <a:moveTo>
                      <a:pt x="16" y="193"/>
                    </a:moveTo>
                    <a:lnTo>
                      <a:pt x="0" y="185"/>
                    </a:lnTo>
                    <a:lnTo>
                      <a:pt x="317" y="0"/>
                    </a:lnTo>
                    <a:lnTo>
                      <a:pt x="317" y="19"/>
                    </a:lnTo>
                    <a:lnTo>
                      <a:pt x="16" y="1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4806181" y="2396177"/>
                <a:ext cx="25400" cy="573088"/>
              </a:xfrm>
              <a:custGeom>
                <a:avLst/>
                <a:gdLst>
                  <a:gd name="T0" fmla="*/ 16 w 16"/>
                  <a:gd name="T1" fmla="*/ 356 h 361"/>
                  <a:gd name="T2" fmla="*/ 7 w 16"/>
                  <a:gd name="T3" fmla="*/ 361 h 361"/>
                  <a:gd name="T4" fmla="*/ 0 w 16"/>
                  <a:gd name="T5" fmla="*/ 356 h 361"/>
                  <a:gd name="T6" fmla="*/ 0 w 16"/>
                  <a:gd name="T7" fmla="*/ 0 h 361"/>
                  <a:gd name="T8" fmla="*/ 16 w 16"/>
                  <a:gd name="T9" fmla="*/ 8 h 361"/>
                  <a:gd name="T10" fmla="*/ 16 w 16"/>
                  <a:gd name="T11" fmla="*/ 356 h 361"/>
                </a:gdLst>
                <a:ahLst/>
                <a:cxnLst>
                  <a:cxn ang="0">
                    <a:pos x="T0" y="T1"/>
                  </a:cxn>
                  <a:cxn ang="0">
                    <a:pos x="T2" y="T3"/>
                  </a:cxn>
                  <a:cxn ang="0">
                    <a:pos x="T4" y="T5"/>
                  </a:cxn>
                  <a:cxn ang="0">
                    <a:pos x="T6" y="T7"/>
                  </a:cxn>
                  <a:cxn ang="0">
                    <a:pos x="T8" y="T9"/>
                  </a:cxn>
                  <a:cxn ang="0">
                    <a:pos x="T10" y="T11"/>
                  </a:cxn>
                </a:cxnLst>
                <a:rect l="0" t="0" r="r" b="b"/>
                <a:pathLst>
                  <a:path w="16" h="361">
                    <a:moveTo>
                      <a:pt x="16" y="356"/>
                    </a:moveTo>
                    <a:lnTo>
                      <a:pt x="7" y="361"/>
                    </a:lnTo>
                    <a:lnTo>
                      <a:pt x="0" y="356"/>
                    </a:lnTo>
                    <a:lnTo>
                      <a:pt x="0" y="0"/>
                    </a:lnTo>
                    <a:lnTo>
                      <a:pt x="16" y="8"/>
                    </a:lnTo>
                    <a:lnTo>
                      <a:pt x="16" y="35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4271193" y="2686689"/>
                <a:ext cx="109538" cy="568325"/>
              </a:xfrm>
              <a:custGeom>
                <a:avLst/>
                <a:gdLst>
                  <a:gd name="T0" fmla="*/ 0 w 69"/>
                  <a:gd name="T1" fmla="*/ 0 h 358"/>
                  <a:gd name="T2" fmla="*/ 69 w 69"/>
                  <a:gd name="T3" fmla="*/ 0 h 358"/>
                  <a:gd name="T4" fmla="*/ 43 w 69"/>
                  <a:gd name="T5" fmla="*/ 344 h 358"/>
                  <a:gd name="T6" fmla="*/ 36 w 69"/>
                  <a:gd name="T7" fmla="*/ 358 h 358"/>
                  <a:gd name="T8" fmla="*/ 27 w 69"/>
                  <a:gd name="T9" fmla="*/ 344 h 358"/>
                  <a:gd name="T10" fmla="*/ 0 w 69"/>
                  <a:gd name="T11" fmla="*/ 0 h 358"/>
                </a:gdLst>
                <a:ahLst/>
                <a:cxnLst>
                  <a:cxn ang="0">
                    <a:pos x="T0" y="T1"/>
                  </a:cxn>
                  <a:cxn ang="0">
                    <a:pos x="T2" y="T3"/>
                  </a:cxn>
                  <a:cxn ang="0">
                    <a:pos x="T4" y="T5"/>
                  </a:cxn>
                  <a:cxn ang="0">
                    <a:pos x="T6" y="T7"/>
                  </a:cxn>
                  <a:cxn ang="0">
                    <a:pos x="T8" y="T9"/>
                  </a:cxn>
                  <a:cxn ang="0">
                    <a:pos x="T10" y="T11"/>
                  </a:cxn>
                </a:cxnLst>
                <a:rect l="0" t="0" r="r" b="b"/>
                <a:pathLst>
                  <a:path w="69" h="358">
                    <a:moveTo>
                      <a:pt x="0" y="0"/>
                    </a:moveTo>
                    <a:lnTo>
                      <a:pt x="69" y="0"/>
                    </a:lnTo>
                    <a:lnTo>
                      <a:pt x="43" y="344"/>
                    </a:lnTo>
                    <a:lnTo>
                      <a:pt x="36" y="358"/>
                    </a:lnTo>
                    <a:lnTo>
                      <a:pt x="27" y="34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704706" y="3428052"/>
                <a:ext cx="190500" cy="244475"/>
              </a:xfrm>
              <a:custGeom>
                <a:avLst/>
                <a:gdLst>
                  <a:gd name="T0" fmla="*/ 0 w 120"/>
                  <a:gd name="T1" fmla="*/ 154 h 154"/>
                  <a:gd name="T2" fmla="*/ 0 w 120"/>
                  <a:gd name="T3" fmla="*/ 0 h 154"/>
                  <a:gd name="T4" fmla="*/ 21 w 120"/>
                  <a:gd name="T5" fmla="*/ 0 h 154"/>
                  <a:gd name="T6" fmla="*/ 21 w 120"/>
                  <a:gd name="T7" fmla="*/ 62 h 154"/>
                  <a:gd name="T8" fmla="*/ 101 w 120"/>
                  <a:gd name="T9" fmla="*/ 62 h 154"/>
                  <a:gd name="T10" fmla="*/ 101 w 120"/>
                  <a:gd name="T11" fmla="*/ 0 h 154"/>
                  <a:gd name="T12" fmla="*/ 120 w 120"/>
                  <a:gd name="T13" fmla="*/ 0 h 154"/>
                  <a:gd name="T14" fmla="*/ 120 w 120"/>
                  <a:gd name="T15" fmla="*/ 154 h 154"/>
                  <a:gd name="T16" fmla="*/ 101 w 120"/>
                  <a:gd name="T17" fmla="*/ 154 h 154"/>
                  <a:gd name="T18" fmla="*/ 101 w 120"/>
                  <a:gd name="T19" fmla="*/ 81 h 154"/>
                  <a:gd name="T20" fmla="*/ 21 w 120"/>
                  <a:gd name="T21" fmla="*/ 81 h 154"/>
                  <a:gd name="T22" fmla="*/ 21 w 120"/>
                  <a:gd name="T23" fmla="*/ 154 h 154"/>
                  <a:gd name="T24" fmla="*/ 0 w 12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4">
                    <a:moveTo>
                      <a:pt x="0" y="154"/>
                    </a:moveTo>
                    <a:lnTo>
                      <a:pt x="0" y="0"/>
                    </a:lnTo>
                    <a:lnTo>
                      <a:pt x="21" y="0"/>
                    </a:lnTo>
                    <a:lnTo>
                      <a:pt x="21" y="62"/>
                    </a:lnTo>
                    <a:lnTo>
                      <a:pt x="101" y="62"/>
                    </a:lnTo>
                    <a:lnTo>
                      <a:pt x="101" y="0"/>
                    </a:lnTo>
                    <a:lnTo>
                      <a:pt x="120" y="0"/>
                    </a:lnTo>
                    <a:lnTo>
                      <a:pt x="120" y="154"/>
                    </a:lnTo>
                    <a:lnTo>
                      <a:pt x="101" y="154"/>
                    </a:lnTo>
                    <a:lnTo>
                      <a:pt x="101" y="81"/>
                    </a:lnTo>
                    <a:lnTo>
                      <a:pt x="21" y="81"/>
                    </a:lnTo>
                    <a:lnTo>
                      <a:pt x="21" y="154"/>
                    </a:lnTo>
                    <a:lnTo>
                      <a:pt x="0" y="15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5745981" y="3372489"/>
                <a:ext cx="107950" cy="22225"/>
              </a:xfrm>
              <a:custGeom>
                <a:avLst/>
                <a:gdLst>
                  <a:gd name="T0" fmla="*/ 68 w 68"/>
                  <a:gd name="T1" fmla="*/ 14 h 14"/>
                  <a:gd name="T2" fmla="*/ 0 w 68"/>
                  <a:gd name="T3" fmla="*/ 14 h 14"/>
                  <a:gd name="T4" fmla="*/ 2 w 68"/>
                  <a:gd name="T5" fmla="*/ 0 h 14"/>
                  <a:gd name="T6" fmla="*/ 66 w 68"/>
                  <a:gd name="T7" fmla="*/ 0 h 14"/>
                  <a:gd name="T8" fmla="*/ 68 w 68"/>
                  <a:gd name="T9" fmla="*/ 14 h 14"/>
                </a:gdLst>
                <a:ahLst/>
                <a:cxnLst>
                  <a:cxn ang="0">
                    <a:pos x="T0" y="T1"/>
                  </a:cxn>
                  <a:cxn ang="0">
                    <a:pos x="T2" y="T3"/>
                  </a:cxn>
                  <a:cxn ang="0">
                    <a:pos x="T4" y="T5"/>
                  </a:cxn>
                  <a:cxn ang="0">
                    <a:pos x="T6" y="T7"/>
                  </a:cxn>
                  <a:cxn ang="0">
                    <a:pos x="T8" y="T9"/>
                  </a:cxn>
                </a:cxnLst>
                <a:rect l="0" t="0" r="r" b="b"/>
                <a:pathLst>
                  <a:path w="68" h="14">
                    <a:moveTo>
                      <a:pt x="68" y="14"/>
                    </a:moveTo>
                    <a:lnTo>
                      <a:pt x="0" y="14"/>
                    </a:lnTo>
                    <a:lnTo>
                      <a:pt x="2" y="0"/>
                    </a:lnTo>
                    <a:lnTo>
                      <a:pt x="66" y="0"/>
                    </a:lnTo>
                    <a:lnTo>
                      <a:pt x="6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5752331" y="3301052"/>
                <a:ext cx="95250" cy="25400"/>
              </a:xfrm>
              <a:custGeom>
                <a:avLst/>
                <a:gdLst>
                  <a:gd name="T0" fmla="*/ 60 w 60"/>
                  <a:gd name="T1" fmla="*/ 16 h 16"/>
                  <a:gd name="T2" fmla="*/ 0 w 60"/>
                  <a:gd name="T3" fmla="*/ 16 h 16"/>
                  <a:gd name="T4" fmla="*/ 3 w 60"/>
                  <a:gd name="T5" fmla="*/ 0 h 16"/>
                  <a:gd name="T6" fmla="*/ 57 w 60"/>
                  <a:gd name="T7" fmla="*/ 0 h 16"/>
                  <a:gd name="T8" fmla="*/ 60 w 60"/>
                  <a:gd name="T9" fmla="*/ 16 h 16"/>
                </a:gdLst>
                <a:ahLst/>
                <a:cxnLst>
                  <a:cxn ang="0">
                    <a:pos x="T0" y="T1"/>
                  </a:cxn>
                  <a:cxn ang="0">
                    <a:pos x="T2" y="T3"/>
                  </a:cxn>
                  <a:cxn ang="0">
                    <a:pos x="T4" y="T5"/>
                  </a:cxn>
                  <a:cxn ang="0">
                    <a:pos x="T6" y="T7"/>
                  </a:cxn>
                  <a:cxn ang="0">
                    <a:pos x="T8" y="T9"/>
                  </a:cxn>
                </a:cxnLst>
                <a:rect l="0" t="0" r="r" b="b"/>
                <a:pathLst>
                  <a:path w="60" h="16">
                    <a:moveTo>
                      <a:pt x="60" y="16"/>
                    </a:moveTo>
                    <a:lnTo>
                      <a:pt x="0" y="16"/>
                    </a:lnTo>
                    <a:lnTo>
                      <a:pt x="3" y="0"/>
                    </a:lnTo>
                    <a:lnTo>
                      <a:pt x="57" y="0"/>
                    </a:lnTo>
                    <a:lnTo>
                      <a:pt x="6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5760268" y="3232789"/>
                <a:ext cx="79375" cy="25400"/>
              </a:xfrm>
              <a:custGeom>
                <a:avLst/>
                <a:gdLst>
                  <a:gd name="T0" fmla="*/ 50 w 50"/>
                  <a:gd name="T1" fmla="*/ 16 h 16"/>
                  <a:gd name="T2" fmla="*/ 0 w 50"/>
                  <a:gd name="T3" fmla="*/ 16 h 16"/>
                  <a:gd name="T4" fmla="*/ 3 w 50"/>
                  <a:gd name="T5" fmla="*/ 0 h 16"/>
                  <a:gd name="T6" fmla="*/ 47 w 50"/>
                  <a:gd name="T7" fmla="*/ 0 h 16"/>
                  <a:gd name="T8" fmla="*/ 50 w 50"/>
                  <a:gd name="T9" fmla="*/ 16 h 16"/>
                </a:gdLst>
                <a:ahLst/>
                <a:cxnLst>
                  <a:cxn ang="0">
                    <a:pos x="T0" y="T1"/>
                  </a:cxn>
                  <a:cxn ang="0">
                    <a:pos x="T2" y="T3"/>
                  </a:cxn>
                  <a:cxn ang="0">
                    <a:pos x="T4" y="T5"/>
                  </a:cxn>
                  <a:cxn ang="0">
                    <a:pos x="T6" y="T7"/>
                  </a:cxn>
                  <a:cxn ang="0">
                    <a:pos x="T8" y="T9"/>
                  </a:cxn>
                </a:cxnLst>
                <a:rect l="0" t="0" r="r" b="b"/>
                <a:pathLst>
                  <a:path w="50" h="16">
                    <a:moveTo>
                      <a:pt x="50" y="16"/>
                    </a:moveTo>
                    <a:lnTo>
                      <a:pt x="0" y="16"/>
                    </a:lnTo>
                    <a:lnTo>
                      <a:pt x="3" y="0"/>
                    </a:lnTo>
                    <a:lnTo>
                      <a:pt x="47" y="0"/>
                    </a:lnTo>
                    <a:lnTo>
                      <a:pt x="5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5768206" y="3164527"/>
                <a:ext cx="63500" cy="26988"/>
              </a:xfrm>
              <a:custGeom>
                <a:avLst/>
                <a:gdLst>
                  <a:gd name="T0" fmla="*/ 40 w 40"/>
                  <a:gd name="T1" fmla="*/ 17 h 17"/>
                  <a:gd name="T2" fmla="*/ 0 w 40"/>
                  <a:gd name="T3" fmla="*/ 17 h 17"/>
                  <a:gd name="T4" fmla="*/ 2 w 40"/>
                  <a:gd name="T5" fmla="*/ 0 h 17"/>
                  <a:gd name="T6" fmla="*/ 38 w 40"/>
                  <a:gd name="T7" fmla="*/ 0 h 17"/>
                  <a:gd name="T8" fmla="*/ 40 w 40"/>
                  <a:gd name="T9" fmla="*/ 17 h 17"/>
                </a:gdLst>
                <a:ahLst/>
                <a:cxnLst>
                  <a:cxn ang="0">
                    <a:pos x="T0" y="T1"/>
                  </a:cxn>
                  <a:cxn ang="0">
                    <a:pos x="T2" y="T3"/>
                  </a:cxn>
                  <a:cxn ang="0">
                    <a:pos x="T4" y="T5"/>
                  </a:cxn>
                  <a:cxn ang="0">
                    <a:pos x="T6" y="T7"/>
                  </a:cxn>
                  <a:cxn ang="0">
                    <a:pos x="T8" y="T9"/>
                  </a:cxn>
                </a:cxnLst>
                <a:rect l="0" t="0" r="r" b="b"/>
                <a:pathLst>
                  <a:path w="40" h="17">
                    <a:moveTo>
                      <a:pt x="40" y="17"/>
                    </a:moveTo>
                    <a:lnTo>
                      <a:pt x="0" y="17"/>
                    </a:lnTo>
                    <a:lnTo>
                      <a:pt x="2" y="0"/>
                    </a:lnTo>
                    <a:lnTo>
                      <a:pt x="38" y="0"/>
                    </a:lnTo>
                    <a:lnTo>
                      <a:pt x="40"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5776143" y="3101027"/>
                <a:ext cx="44450" cy="22225"/>
              </a:xfrm>
              <a:custGeom>
                <a:avLst/>
                <a:gdLst>
                  <a:gd name="T0" fmla="*/ 28 w 28"/>
                  <a:gd name="T1" fmla="*/ 14 h 14"/>
                  <a:gd name="T2" fmla="*/ 0 w 28"/>
                  <a:gd name="T3" fmla="*/ 14 h 14"/>
                  <a:gd name="T4" fmla="*/ 2 w 28"/>
                  <a:gd name="T5" fmla="*/ 0 h 14"/>
                  <a:gd name="T6" fmla="*/ 28 w 28"/>
                  <a:gd name="T7" fmla="*/ 0 h 14"/>
                  <a:gd name="T8" fmla="*/ 28 w 28"/>
                  <a:gd name="T9" fmla="*/ 14 h 14"/>
                </a:gdLst>
                <a:ahLst/>
                <a:cxnLst>
                  <a:cxn ang="0">
                    <a:pos x="T0" y="T1"/>
                  </a:cxn>
                  <a:cxn ang="0">
                    <a:pos x="T2" y="T3"/>
                  </a:cxn>
                  <a:cxn ang="0">
                    <a:pos x="T4" y="T5"/>
                  </a:cxn>
                  <a:cxn ang="0">
                    <a:pos x="T6" y="T7"/>
                  </a:cxn>
                  <a:cxn ang="0">
                    <a:pos x="T8" y="T9"/>
                  </a:cxn>
                </a:cxnLst>
                <a:rect l="0" t="0" r="r" b="b"/>
                <a:pathLst>
                  <a:path w="28" h="14">
                    <a:moveTo>
                      <a:pt x="28" y="14"/>
                    </a:moveTo>
                    <a:lnTo>
                      <a:pt x="0" y="14"/>
                    </a:lnTo>
                    <a:lnTo>
                      <a:pt x="2" y="0"/>
                    </a:lnTo>
                    <a:lnTo>
                      <a:pt x="28" y="0"/>
                    </a:lnTo>
                    <a:lnTo>
                      <a:pt x="2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5782493" y="3029589"/>
                <a:ext cx="30163" cy="25400"/>
              </a:xfrm>
              <a:custGeom>
                <a:avLst/>
                <a:gdLst>
                  <a:gd name="T0" fmla="*/ 19 w 19"/>
                  <a:gd name="T1" fmla="*/ 16 h 16"/>
                  <a:gd name="T2" fmla="*/ 0 w 19"/>
                  <a:gd name="T3" fmla="*/ 16 h 16"/>
                  <a:gd name="T4" fmla="*/ 3 w 19"/>
                  <a:gd name="T5" fmla="*/ 0 h 16"/>
                  <a:gd name="T6" fmla="*/ 19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3" y="0"/>
                    </a:lnTo>
                    <a:lnTo>
                      <a:pt x="19" y="0"/>
                    </a:lnTo>
                    <a:lnTo>
                      <a:pt x="19"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p:cNvSpPr>
              <p:nvPr/>
            </p:nvSpPr>
            <p:spPr bwMode="auto">
              <a:xfrm>
                <a:off x="5798368" y="2961327"/>
                <a:ext cx="544513" cy="200025"/>
              </a:xfrm>
              <a:custGeom>
                <a:avLst/>
                <a:gdLst>
                  <a:gd name="T0" fmla="*/ 338 w 343"/>
                  <a:gd name="T1" fmla="*/ 107 h 126"/>
                  <a:gd name="T2" fmla="*/ 343 w 343"/>
                  <a:gd name="T3" fmla="*/ 126 h 126"/>
                  <a:gd name="T4" fmla="*/ 2 w 343"/>
                  <a:gd name="T5" fmla="*/ 14 h 126"/>
                  <a:gd name="T6" fmla="*/ 0 w 343"/>
                  <a:gd name="T7" fmla="*/ 5 h 126"/>
                  <a:gd name="T8" fmla="*/ 9 w 343"/>
                  <a:gd name="T9" fmla="*/ 0 h 126"/>
                  <a:gd name="T10" fmla="*/ 338 w 343"/>
                  <a:gd name="T11" fmla="*/ 107 h 126"/>
                </a:gdLst>
                <a:ahLst/>
                <a:cxnLst>
                  <a:cxn ang="0">
                    <a:pos x="T0" y="T1"/>
                  </a:cxn>
                  <a:cxn ang="0">
                    <a:pos x="T2" y="T3"/>
                  </a:cxn>
                  <a:cxn ang="0">
                    <a:pos x="T4" y="T5"/>
                  </a:cxn>
                  <a:cxn ang="0">
                    <a:pos x="T6" y="T7"/>
                  </a:cxn>
                  <a:cxn ang="0">
                    <a:pos x="T8" y="T9"/>
                  </a:cxn>
                  <a:cxn ang="0">
                    <a:pos x="T10" y="T11"/>
                  </a:cxn>
                </a:cxnLst>
                <a:rect l="0" t="0" r="r" b="b"/>
                <a:pathLst>
                  <a:path w="343" h="126">
                    <a:moveTo>
                      <a:pt x="338" y="107"/>
                    </a:moveTo>
                    <a:lnTo>
                      <a:pt x="343" y="126"/>
                    </a:lnTo>
                    <a:lnTo>
                      <a:pt x="2" y="14"/>
                    </a:lnTo>
                    <a:lnTo>
                      <a:pt x="0" y="5"/>
                    </a:lnTo>
                    <a:lnTo>
                      <a:pt x="9" y="0"/>
                    </a:lnTo>
                    <a:lnTo>
                      <a:pt x="338" y="1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p:cNvSpPr>
              <p:nvPr/>
            </p:nvSpPr>
            <p:spPr bwMode="auto">
              <a:xfrm>
                <a:off x="6334943" y="2686689"/>
                <a:ext cx="354013" cy="474663"/>
              </a:xfrm>
              <a:custGeom>
                <a:avLst/>
                <a:gdLst>
                  <a:gd name="T0" fmla="*/ 204 w 223"/>
                  <a:gd name="T1" fmla="*/ 0 h 299"/>
                  <a:gd name="T2" fmla="*/ 223 w 223"/>
                  <a:gd name="T3" fmla="*/ 0 h 299"/>
                  <a:gd name="T4" fmla="*/ 5 w 223"/>
                  <a:gd name="T5" fmla="*/ 299 h 299"/>
                  <a:gd name="T6" fmla="*/ 0 w 223"/>
                  <a:gd name="T7" fmla="*/ 280 h 299"/>
                  <a:gd name="T8" fmla="*/ 204 w 223"/>
                  <a:gd name="T9" fmla="*/ 0 h 299"/>
                </a:gdLst>
                <a:ahLst/>
                <a:cxnLst>
                  <a:cxn ang="0">
                    <a:pos x="T0" y="T1"/>
                  </a:cxn>
                  <a:cxn ang="0">
                    <a:pos x="T2" y="T3"/>
                  </a:cxn>
                  <a:cxn ang="0">
                    <a:pos x="T4" y="T5"/>
                  </a:cxn>
                  <a:cxn ang="0">
                    <a:pos x="T6" y="T7"/>
                  </a:cxn>
                  <a:cxn ang="0">
                    <a:pos x="T8" y="T9"/>
                  </a:cxn>
                </a:cxnLst>
                <a:rect l="0" t="0" r="r" b="b"/>
                <a:pathLst>
                  <a:path w="223" h="299">
                    <a:moveTo>
                      <a:pt x="204" y="0"/>
                    </a:moveTo>
                    <a:lnTo>
                      <a:pt x="223" y="0"/>
                    </a:lnTo>
                    <a:lnTo>
                      <a:pt x="5" y="299"/>
                    </a:lnTo>
                    <a:lnTo>
                      <a:pt x="0" y="280"/>
                    </a:lnTo>
                    <a:lnTo>
                      <a:pt x="20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6334943" y="2227902"/>
                <a:ext cx="354013" cy="458788"/>
              </a:xfrm>
              <a:custGeom>
                <a:avLst/>
                <a:gdLst>
                  <a:gd name="T0" fmla="*/ 0 w 223"/>
                  <a:gd name="T1" fmla="*/ 9 h 289"/>
                  <a:gd name="T2" fmla="*/ 3 w 223"/>
                  <a:gd name="T3" fmla="*/ 0 h 289"/>
                  <a:gd name="T4" fmla="*/ 12 w 223"/>
                  <a:gd name="T5" fmla="*/ 0 h 289"/>
                  <a:gd name="T6" fmla="*/ 223 w 223"/>
                  <a:gd name="T7" fmla="*/ 289 h 289"/>
                  <a:gd name="T8" fmla="*/ 204 w 223"/>
                  <a:gd name="T9" fmla="*/ 289 h 289"/>
                  <a:gd name="T10" fmla="*/ 0 w 223"/>
                  <a:gd name="T11" fmla="*/ 9 h 289"/>
                </a:gdLst>
                <a:ahLst/>
                <a:cxnLst>
                  <a:cxn ang="0">
                    <a:pos x="T0" y="T1"/>
                  </a:cxn>
                  <a:cxn ang="0">
                    <a:pos x="T2" y="T3"/>
                  </a:cxn>
                  <a:cxn ang="0">
                    <a:pos x="T4" y="T5"/>
                  </a:cxn>
                  <a:cxn ang="0">
                    <a:pos x="T6" y="T7"/>
                  </a:cxn>
                  <a:cxn ang="0">
                    <a:pos x="T8" y="T9"/>
                  </a:cxn>
                  <a:cxn ang="0">
                    <a:pos x="T10" y="T11"/>
                  </a:cxn>
                </a:cxnLst>
                <a:rect l="0" t="0" r="r" b="b"/>
                <a:pathLst>
                  <a:path w="223" h="289">
                    <a:moveTo>
                      <a:pt x="0" y="9"/>
                    </a:moveTo>
                    <a:lnTo>
                      <a:pt x="3" y="0"/>
                    </a:lnTo>
                    <a:lnTo>
                      <a:pt x="12" y="0"/>
                    </a:lnTo>
                    <a:lnTo>
                      <a:pt x="223" y="289"/>
                    </a:lnTo>
                    <a:lnTo>
                      <a:pt x="204" y="289"/>
                    </a:lnTo>
                    <a:lnTo>
                      <a:pt x="0" y="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3836218" y="3815402"/>
                <a:ext cx="492125" cy="306388"/>
              </a:xfrm>
              <a:custGeom>
                <a:avLst/>
                <a:gdLst>
                  <a:gd name="T0" fmla="*/ 0 w 310"/>
                  <a:gd name="T1" fmla="*/ 193 h 193"/>
                  <a:gd name="T2" fmla="*/ 0 w 310"/>
                  <a:gd name="T3" fmla="*/ 174 h 193"/>
                  <a:gd name="T4" fmla="*/ 301 w 310"/>
                  <a:gd name="T5" fmla="*/ 0 h 193"/>
                  <a:gd name="T6" fmla="*/ 310 w 310"/>
                  <a:gd name="T7" fmla="*/ 3 h 193"/>
                  <a:gd name="T8" fmla="*/ 310 w 310"/>
                  <a:gd name="T9" fmla="*/ 12 h 193"/>
                  <a:gd name="T10" fmla="*/ 0 w 310"/>
                  <a:gd name="T11" fmla="*/ 193 h 193"/>
                </a:gdLst>
                <a:ahLst/>
                <a:cxnLst>
                  <a:cxn ang="0">
                    <a:pos x="T0" y="T1"/>
                  </a:cxn>
                  <a:cxn ang="0">
                    <a:pos x="T2" y="T3"/>
                  </a:cxn>
                  <a:cxn ang="0">
                    <a:pos x="T4" y="T5"/>
                  </a:cxn>
                  <a:cxn ang="0">
                    <a:pos x="T6" y="T7"/>
                  </a:cxn>
                  <a:cxn ang="0">
                    <a:pos x="T8" y="T9"/>
                  </a:cxn>
                  <a:cxn ang="0">
                    <a:pos x="T10" y="T11"/>
                  </a:cxn>
                </a:cxnLst>
                <a:rect l="0" t="0" r="r" b="b"/>
                <a:pathLst>
                  <a:path w="310" h="193">
                    <a:moveTo>
                      <a:pt x="0" y="193"/>
                    </a:moveTo>
                    <a:lnTo>
                      <a:pt x="0" y="174"/>
                    </a:lnTo>
                    <a:lnTo>
                      <a:pt x="301" y="0"/>
                    </a:lnTo>
                    <a:lnTo>
                      <a:pt x="310" y="3"/>
                    </a:lnTo>
                    <a:lnTo>
                      <a:pt x="310" y="12"/>
                    </a:lnTo>
                    <a:lnTo>
                      <a:pt x="0" y="1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3828281" y="3763014"/>
                <a:ext cx="420688" cy="252413"/>
              </a:xfrm>
              <a:custGeom>
                <a:avLst/>
                <a:gdLst>
                  <a:gd name="T0" fmla="*/ 10 w 265"/>
                  <a:gd name="T1" fmla="*/ 159 h 159"/>
                  <a:gd name="T2" fmla="*/ 0 w 265"/>
                  <a:gd name="T3" fmla="*/ 147 h 159"/>
                  <a:gd name="T4" fmla="*/ 256 w 265"/>
                  <a:gd name="T5" fmla="*/ 0 h 159"/>
                  <a:gd name="T6" fmla="*/ 265 w 265"/>
                  <a:gd name="T7" fmla="*/ 12 h 159"/>
                  <a:gd name="T8" fmla="*/ 10 w 265"/>
                  <a:gd name="T9" fmla="*/ 159 h 159"/>
                </a:gdLst>
                <a:ahLst/>
                <a:cxnLst>
                  <a:cxn ang="0">
                    <a:pos x="T0" y="T1"/>
                  </a:cxn>
                  <a:cxn ang="0">
                    <a:pos x="T2" y="T3"/>
                  </a:cxn>
                  <a:cxn ang="0">
                    <a:pos x="T4" y="T5"/>
                  </a:cxn>
                  <a:cxn ang="0">
                    <a:pos x="T6" y="T7"/>
                  </a:cxn>
                  <a:cxn ang="0">
                    <a:pos x="T8" y="T9"/>
                  </a:cxn>
                </a:cxnLst>
                <a:rect l="0" t="0" r="r" b="b"/>
                <a:pathLst>
                  <a:path w="265" h="159">
                    <a:moveTo>
                      <a:pt x="10" y="159"/>
                    </a:moveTo>
                    <a:lnTo>
                      <a:pt x="0" y="147"/>
                    </a:lnTo>
                    <a:lnTo>
                      <a:pt x="256" y="0"/>
                    </a:lnTo>
                    <a:lnTo>
                      <a:pt x="265" y="12"/>
                    </a:lnTo>
                    <a:lnTo>
                      <a:pt x="10" y="1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p:cNvSpPr>
              <p:nvPr/>
            </p:nvSpPr>
            <p:spPr bwMode="auto">
              <a:xfrm>
                <a:off x="4328343" y="2961327"/>
                <a:ext cx="488950" cy="296863"/>
              </a:xfrm>
              <a:custGeom>
                <a:avLst/>
                <a:gdLst>
                  <a:gd name="T0" fmla="*/ 301 w 308"/>
                  <a:gd name="T1" fmla="*/ 0 h 187"/>
                  <a:gd name="T2" fmla="*/ 308 w 308"/>
                  <a:gd name="T3" fmla="*/ 5 h 187"/>
                  <a:gd name="T4" fmla="*/ 308 w 308"/>
                  <a:gd name="T5" fmla="*/ 14 h 187"/>
                  <a:gd name="T6" fmla="*/ 7 w 308"/>
                  <a:gd name="T7" fmla="*/ 187 h 187"/>
                  <a:gd name="T8" fmla="*/ 0 w 308"/>
                  <a:gd name="T9" fmla="*/ 185 h 187"/>
                  <a:gd name="T10" fmla="*/ 7 w 308"/>
                  <a:gd name="T11" fmla="*/ 171 h 187"/>
                  <a:gd name="T12" fmla="*/ 301 w 30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08" h="187">
                    <a:moveTo>
                      <a:pt x="301" y="0"/>
                    </a:moveTo>
                    <a:lnTo>
                      <a:pt x="308" y="5"/>
                    </a:lnTo>
                    <a:lnTo>
                      <a:pt x="308" y="14"/>
                    </a:lnTo>
                    <a:lnTo>
                      <a:pt x="7" y="187"/>
                    </a:lnTo>
                    <a:lnTo>
                      <a:pt x="0" y="185"/>
                    </a:lnTo>
                    <a:lnTo>
                      <a:pt x="7" y="171"/>
                    </a:lnTo>
                    <a:lnTo>
                      <a:pt x="30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5309418" y="2961327"/>
                <a:ext cx="492125" cy="296863"/>
              </a:xfrm>
              <a:custGeom>
                <a:avLst/>
                <a:gdLst>
                  <a:gd name="T0" fmla="*/ 301 w 310"/>
                  <a:gd name="T1" fmla="*/ 0 h 187"/>
                  <a:gd name="T2" fmla="*/ 308 w 310"/>
                  <a:gd name="T3" fmla="*/ 5 h 187"/>
                  <a:gd name="T4" fmla="*/ 310 w 310"/>
                  <a:gd name="T5" fmla="*/ 14 h 187"/>
                  <a:gd name="T6" fmla="*/ 7 w 310"/>
                  <a:gd name="T7" fmla="*/ 187 h 187"/>
                  <a:gd name="T8" fmla="*/ 0 w 310"/>
                  <a:gd name="T9" fmla="*/ 185 h 187"/>
                  <a:gd name="T10" fmla="*/ 9 w 310"/>
                  <a:gd name="T11" fmla="*/ 171 h 187"/>
                  <a:gd name="T12" fmla="*/ 301 w 310"/>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301" y="0"/>
                    </a:moveTo>
                    <a:lnTo>
                      <a:pt x="308" y="5"/>
                    </a:lnTo>
                    <a:lnTo>
                      <a:pt x="310" y="14"/>
                    </a:lnTo>
                    <a:lnTo>
                      <a:pt x="7" y="187"/>
                    </a:lnTo>
                    <a:lnTo>
                      <a:pt x="0" y="185"/>
                    </a:lnTo>
                    <a:lnTo>
                      <a:pt x="9" y="171"/>
                    </a:lnTo>
                    <a:lnTo>
                      <a:pt x="30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5798368" y="2216789"/>
                <a:ext cx="541338" cy="195263"/>
              </a:xfrm>
              <a:custGeom>
                <a:avLst/>
                <a:gdLst>
                  <a:gd name="T0" fmla="*/ 334 w 341"/>
                  <a:gd name="T1" fmla="*/ 0 h 123"/>
                  <a:gd name="T2" fmla="*/ 341 w 341"/>
                  <a:gd name="T3" fmla="*/ 7 h 123"/>
                  <a:gd name="T4" fmla="*/ 338 w 341"/>
                  <a:gd name="T5" fmla="*/ 16 h 123"/>
                  <a:gd name="T6" fmla="*/ 9 w 341"/>
                  <a:gd name="T7" fmla="*/ 123 h 123"/>
                  <a:gd name="T8" fmla="*/ 0 w 341"/>
                  <a:gd name="T9" fmla="*/ 116 h 123"/>
                  <a:gd name="T10" fmla="*/ 9 w 341"/>
                  <a:gd name="T11" fmla="*/ 106 h 123"/>
                  <a:gd name="T12" fmla="*/ 334 w 341"/>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1" h="123">
                    <a:moveTo>
                      <a:pt x="334" y="0"/>
                    </a:moveTo>
                    <a:lnTo>
                      <a:pt x="341" y="7"/>
                    </a:lnTo>
                    <a:lnTo>
                      <a:pt x="338" y="16"/>
                    </a:lnTo>
                    <a:lnTo>
                      <a:pt x="9" y="123"/>
                    </a:lnTo>
                    <a:lnTo>
                      <a:pt x="0" y="116"/>
                    </a:lnTo>
                    <a:lnTo>
                      <a:pt x="9" y="106"/>
                    </a:lnTo>
                    <a:lnTo>
                      <a:pt x="33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noEditPoints="1"/>
              </p:cNvSpPr>
              <p:nvPr/>
            </p:nvSpPr>
            <p:spPr bwMode="auto">
              <a:xfrm>
                <a:off x="2737668" y="3990027"/>
                <a:ext cx="233363" cy="255588"/>
              </a:xfrm>
              <a:custGeom>
                <a:avLst/>
                <a:gdLst>
                  <a:gd name="T0" fmla="*/ 0 w 62"/>
                  <a:gd name="T1" fmla="*/ 35 h 68"/>
                  <a:gd name="T2" fmla="*/ 8 w 62"/>
                  <a:gd name="T3" fmla="*/ 10 h 68"/>
                  <a:gd name="T4" fmla="*/ 31 w 62"/>
                  <a:gd name="T5" fmla="*/ 0 h 68"/>
                  <a:gd name="T6" fmla="*/ 47 w 62"/>
                  <a:gd name="T7" fmla="*/ 5 h 68"/>
                  <a:gd name="T8" fmla="*/ 58 w 62"/>
                  <a:gd name="T9" fmla="*/ 17 h 68"/>
                  <a:gd name="T10" fmla="*/ 62 w 62"/>
                  <a:gd name="T11" fmla="*/ 34 h 68"/>
                  <a:gd name="T12" fmla="*/ 58 w 62"/>
                  <a:gd name="T13" fmla="*/ 52 h 68"/>
                  <a:gd name="T14" fmla="*/ 47 w 62"/>
                  <a:gd name="T15" fmla="*/ 64 h 68"/>
                  <a:gd name="T16" fmla="*/ 31 w 62"/>
                  <a:gd name="T17" fmla="*/ 68 h 68"/>
                  <a:gd name="T18" fmla="*/ 14 w 62"/>
                  <a:gd name="T19" fmla="*/ 63 h 68"/>
                  <a:gd name="T20" fmla="*/ 3 w 62"/>
                  <a:gd name="T21" fmla="*/ 51 h 68"/>
                  <a:gd name="T22" fmla="*/ 0 w 62"/>
                  <a:gd name="T23" fmla="*/ 35 h 68"/>
                  <a:gd name="T24" fmla="*/ 9 w 62"/>
                  <a:gd name="T25" fmla="*/ 35 h 68"/>
                  <a:gd name="T26" fmla="*/ 15 w 62"/>
                  <a:gd name="T27" fmla="*/ 54 h 68"/>
                  <a:gd name="T28" fmla="*/ 31 w 62"/>
                  <a:gd name="T29" fmla="*/ 60 h 68"/>
                  <a:gd name="T30" fmla="*/ 47 w 62"/>
                  <a:gd name="T31" fmla="*/ 54 h 68"/>
                  <a:gd name="T32" fmla="*/ 53 w 62"/>
                  <a:gd name="T33" fmla="*/ 34 h 68"/>
                  <a:gd name="T34" fmla="*/ 51 w 62"/>
                  <a:gd name="T35" fmla="*/ 20 h 68"/>
                  <a:gd name="T36" fmla="*/ 43 w 62"/>
                  <a:gd name="T37" fmla="*/ 11 h 68"/>
                  <a:gd name="T38" fmla="*/ 31 w 62"/>
                  <a:gd name="T39" fmla="*/ 8 h 68"/>
                  <a:gd name="T40" fmla="*/ 15 w 62"/>
                  <a:gd name="T41" fmla="*/ 14 h 68"/>
                  <a:gd name="T42" fmla="*/ 9 w 62"/>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8">
                    <a:moveTo>
                      <a:pt x="0" y="35"/>
                    </a:moveTo>
                    <a:cubicBezTo>
                      <a:pt x="0" y="24"/>
                      <a:pt x="3" y="16"/>
                      <a:pt x="8" y="10"/>
                    </a:cubicBezTo>
                    <a:cubicBezTo>
                      <a:pt x="14" y="3"/>
                      <a:pt x="22" y="0"/>
                      <a:pt x="31" y="0"/>
                    </a:cubicBezTo>
                    <a:cubicBezTo>
                      <a:pt x="37" y="0"/>
                      <a:pt x="42" y="2"/>
                      <a:pt x="47" y="5"/>
                    </a:cubicBezTo>
                    <a:cubicBezTo>
                      <a:pt x="52" y="8"/>
                      <a:pt x="56" y="12"/>
                      <a:pt x="58" y="17"/>
                    </a:cubicBezTo>
                    <a:cubicBezTo>
                      <a:pt x="61" y="22"/>
                      <a:pt x="62" y="28"/>
                      <a:pt x="62" y="34"/>
                    </a:cubicBezTo>
                    <a:cubicBezTo>
                      <a:pt x="62" y="41"/>
                      <a:pt x="61" y="47"/>
                      <a:pt x="58" y="52"/>
                    </a:cubicBezTo>
                    <a:cubicBezTo>
                      <a:pt x="55" y="57"/>
                      <a:pt x="52" y="61"/>
                      <a:pt x="47" y="64"/>
                    </a:cubicBezTo>
                    <a:cubicBezTo>
                      <a:pt x="42" y="67"/>
                      <a:pt x="37" y="68"/>
                      <a:pt x="31" y="68"/>
                    </a:cubicBezTo>
                    <a:cubicBezTo>
                      <a:pt x="25" y="68"/>
                      <a:pt x="19" y="66"/>
                      <a:pt x="14" y="63"/>
                    </a:cubicBezTo>
                    <a:cubicBezTo>
                      <a:pt x="10" y="60"/>
                      <a:pt x="6" y="56"/>
                      <a:pt x="3" y="51"/>
                    </a:cubicBezTo>
                    <a:cubicBezTo>
                      <a:pt x="1" y="46"/>
                      <a:pt x="0" y="41"/>
                      <a:pt x="0" y="35"/>
                    </a:cubicBezTo>
                    <a:close/>
                    <a:moveTo>
                      <a:pt x="9" y="35"/>
                    </a:moveTo>
                    <a:cubicBezTo>
                      <a:pt x="9" y="43"/>
                      <a:pt x="11" y="49"/>
                      <a:pt x="15" y="54"/>
                    </a:cubicBezTo>
                    <a:cubicBezTo>
                      <a:pt x="19" y="58"/>
                      <a:pt x="25" y="60"/>
                      <a:pt x="31" y="60"/>
                    </a:cubicBezTo>
                    <a:cubicBezTo>
                      <a:pt x="37" y="60"/>
                      <a:pt x="43" y="58"/>
                      <a:pt x="47" y="54"/>
                    </a:cubicBezTo>
                    <a:cubicBezTo>
                      <a:pt x="51" y="49"/>
                      <a:pt x="53" y="43"/>
                      <a:pt x="53" y="34"/>
                    </a:cubicBezTo>
                    <a:cubicBezTo>
                      <a:pt x="53" y="29"/>
                      <a:pt x="52" y="24"/>
                      <a:pt x="51" y="20"/>
                    </a:cubicBezTo>
                    <a:cubicBezTo>
                      <a:pt x="49" y="16"/>
                      <a:pt x="46" y="13"/>
                      <a:pt x="43" y="11"/>
                    </a:cubicBezTo>
                    <a:cubicBezTo>
                      <a:pt x="39" y="9"/>
                      <a:pt x="35" y="8"/>
                      <a:pt x="31" y="8"/>
                    </a:cubicBezTo>
                    <a:cubicBezTo>
                      <a:pt x="25" y="8"/>
                      <a:pt x="20" y="10"/>
                      <a:pt x="15" y="14"/>
                    </a:cubicBezTo>
                    <a:cubicBezTo>
                      <a:pt x="11" y="18"/>
                      <a:pt x="9" y="25"/>
                      <a:pt x="9" y="35"/>
                    </a:cubicBez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p:cNvSpPr>
              <p:nvPr/>
            </p:nvSpPr>
            <p:spPr bwMode="auto">
              <a:xfrm>
                <a:off x="2998018" y="3834452"/>
                <a:ext cx="393700" cy="244475"/>
              </a:xfrm>
              <a:custGeom>
                <a:avLst/>
                <a:gdLst>
                  <a:gd name="T0" fmla="*/ 9 w 248"/>
                  <a:gd name="T1" fmla="*/ 154 h 154"/>
                  <a:gd name="T2" fmla="*/ 0 w 248"/>
                  <a:gd name="T3" fmla="*/ 140 h 154"/>
                  <a:gd name="T4" fmla="*/ 241 w 248"/>
                  <a:gd name="T5" fmla="*/ 0 h 154"/>
                  <a:gd name="T6" fmla="*/ 248 w 248"/>
                  <a:gd name="T7" fmla="*/ 15 h 154"/>
                  <a:gd name="T8" fmla="*/ 9 w 248"/>
                  <a:gd name="T9" fmla="*/ 154 h 154"/>
                </a:gdLst>
                <a:ahLst/>
                <a:cxnLst>
                  <a:cxn ang="0">
                    <a:pos x="T0" y="T1"/>
                  </a:cxn>
                  <a:cxn ang="0">
                    <a:pos x="T2" y="T3"/>
                  </a:cxn>
                  <a:cxn ang="0">
                    <a:pos x="T4" y="T5"/>
                  </a:cxn>
                  <a:cxn ang="0">
                    <a:pos x="T6" y="T7"/>
                  </a:cxn>
                  <a:cxn ang="0">
                    <a:pos x="T8" y="T9"/>
                  </a:cxn>
                </a:cxnLst>
                <a:rect l="0" t="0" r="r" b="b"/>
                <a:pathLst>
                  <a:path w="248" h="154">
                    <a:moveTo>
                      <a:pt x="9" y="154"/>
                    </a:moveTo>
                    <a:lnTo>
                      <a:pt x="0" y="140"/>
                    </a:lnTo>
                    <a:lnTo>
                      <a:pt x="241" y="0"/>
                    </a:lnTo>
                    <a:lnTo>
                      <a:pt x="248" y="15"/>
                    </a:lnTo>
                    <a:lnTo>
                      <a:pt x="9" y="15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2956743" y="3763014"/>
                <a:ext cx="393700" cy="241300"/>
              </a:xfrm>
              <a:custGeom>
                <a:avLst/>
                <a:gdLst>
                  <a:gd name="T0" fmla="*/ 7 w 248"/>
                  <a:gd name="T1" fmla="*/ 152 h 152"/>
                  <a:gd name="T2" fmla="*/ 0 w 248"/>
                  <a:gd name="T3" fmla="*/ 138 h 152"/>
                  <a:gd name="T4" fmla="*/ 241 w 248"/>
                  <a:gd name="T5" fmla="*/ 0 h 152"/>
                  <a:gd name="T6" fmla="*/ 248 w 248"/>
                  <a:gd name="T7" fmla="*/ 12 h 152"/>
                  <a:gd name="T8" fmla="*/ 7 w 248"/>
                  <a:gd name="T9" fmla="*/ 152 h 152"/>
                </a:gdLst>
                <a:ahLst/>
                <a:cxnLst>
                  <a:cxn ang="0">
                    <a:pos x="T0" y="T1"/>
                  </a:cxn>
                  <a:cxn ang="0">
                    <a:pos x="T2" y="T3"/>
                  </a:cxn>
                  <a:cxn ang="0">
                    <a:pos x="T4" y="T5"/>
                  </a:cxn>
                  <a:cxn ang="0">
                    <a:pos x="T6" y="T7"/>
                  </a:cxn>
                  <a:cxn ang="0">
                    <a:pos x="T8" y="T9"/>
                  </a:cxn>
                </a:cxnLst>
                <a:rect l="0" t="0" r="r" b="b"/>
                <a:pathLst>
                  <a:path w="248" h="152">
                    <a:moveTo>
                      <a:pt x="7" y="152"/>
                    </a:moveTo>
                    <a:lnTo>
                      <a:pt x="0" y="138"/>
                    </a:lnTo>
                    <a:lnTo>
                      <a:pt x="241" y="0"/>
                    </a:lnTo>
                    <a:lnTo>
                      <a:pt x="248" y="12"/>
                    </a:lnTo>
                    <a:lnTo>
                      <a:pt x="7" y="15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5745981" y="1835789"/>
                <a:ext cx="107950" cy="565150"/>
              </a:xfrm>
              <a:custGeom>
                <a:avLst/>
                <a:gdLst>
                  <a:gd name="T0" fmla="*/ 0 w 68"/>
                  <a:gd name="T1" fmla="*/ 0 h 356"/>
                  <a:gd name="T2" fmla="*/ 68 w 68"/>
                  <a:gd name="T3" fmla="*/ 0 h 356"/>
                  <a:gd name="T4" fmla="*/ 42 w 68"/>
                  <a:gd name="T5" fmla="*/ 346 h 356"/>
                  <a:gd name="T6" fmla="*/ 33 w 68"/>
                  <a:gd name="T7" fmla="*/ 356 h 356"/>
                  <a:gd name="T8" fmla="*/ 26 w 68"/>
                  <a:gd name="T9" fmla="*/ 344 h 356"/>
                  <a:gd name="T10" fmla="*/ 0 w 68"/>
                  <a:gd name="T11" fmla="*/ 0 h 356"/>
                </a:gdLst>
                <a:ahLst/>
                <a:cxnLst>
                  <a:cxn ang="0">
                    <a:pos x="T0" y="T1"/>
                  </a:cxn>
                  <a:cxn ang="0">
                    <a:pos x="T2" y="T3"/>
                  </a:cxn>
                  <a:cxn ang="0">
                    <a:pos x="T4" y="T5"/>
                  </a:cxn>
                  <a:cxn ang="0">
                    <a:pos x="T6" y="T7"/>
                  </a:cxn>
                  <a:cxn ang="0">
                    <a:pos x="T8" y="T9"/>
                  </a:cxn>
                  <a:cxn ang="0">
                    <a:pos x="T10" y="T11"/>
                  </a:cxn>
                </a:cxnLst>
                <a:rect l="0" t="0" r="r" b="b"/>
                <a:pathLst>
                  <a:path w="68" h="356">
                    <a:moveTo>
                      <a:pt x="0" y="0"/>
                    </a:moveTo>
                    <a:lnTo>
                      <a:pt x="68" y="0"/>
                    </a:lnTo>
                    <a:lnTo>
                      <a:pt x="42" y="346"/>
                    </a:lnTo>
                    <a:lnTo>
                      <a:pt x="33" y="356"/>
                    </a:lnTo>
                    <a:lnTo>
                      <a:pt x="26" y="34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4723631" y="3428052"/>
                <a:ext cx="190500" cy="244475"/>
              </a:xfrm>
              <a:custGeom>
                <a:avLst/>
                <a:gdLst>
                  <a:gd name="T0" fmla="*/ 0 w 120"/>
                  <a:gd name="T1" fmla="*/ 154 h 154"/>
                  <a:gd name="T2" fmla="*/ 0 w 120"/>
                  <a:gd name="T3" fmla="*/ 0 h 154"/>
                  <a:gd name="T4" fmla="*/ 21 w 120"/>
                  <a:gd name="T5" fmla="*/ 0 h 154"/>
                  <a:gd name="T6" fmla="*/ 21 w 120"/>
                  <a:gd name="T7" fmla="*/ 62 h 154"/>
                  <a:gd name="T8" fmla="*/ 99 w 120"/>
                  <a:gd name="T9" fmla="*/ 62 h 154"/>
                  <a:gd name="T10" fmla="*/ 99 w 120"/>
                  <a:gd name="T11" fmla="*/ 0 h 154"/>
                  <a:gd name="T12" fmla="*/ 120 w 120"/>
                  <a:gd name="T13" fmla="*/ 0 h 154"/>
                  <a:gd name="T14" fmla="*/ 120 w 120"/>
                  <a:gd name="T15" fmla="*/ 154 h 154"/>
                  <a:gd name="T16" fmla="*/ 99 w 120"/>
                  <a:gd name="T17" fmla="*/ 154 h 154"/>
                  <a:gd name="T18" fmla="*/ 99 w 120"/>
                  <a:gd name="T19" fmla="*/ 81 h 154"/>
                  <a:gd name="T20" fmla="*/ 21 w 120"/>
                  <a:gd name="T21" fmla="*/ 81 h 154"/>
                  <a:gd name="T22" fmla="*/ 21 w 120"/>
                  <a:gd name="T23" fmla="*/ 154 h 154"/>
                  <a:gd name="T24" fmla="*/ 0 w 12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4">
                    <a:moveTo>
                      <a:pt x="0" y="154"/>
                    </a:moveTo>
                    <a:lnTo>
                      <a:pt x="0" y="0"/>
                    </a:lnTo>
                    <a:lnTo>
                      <a:pt x="21" y="0"/>
                    </a:lnTo>
                    <a:lnTo>
                      <a:pt x="21" y="62"/>
                    </a:lnTo>
                    <a:lnTo>
                      <a:pt x="99" y="62"/>
                    </a:lnTo>
                    <a:lnTo>
                      <a:pt x="99" y="0"/>
                    </a:lnTo>
                    <a:lnTo>
                      <a:pt x="120" y="0"/>
                    </a:lnTo>
                    <a:lnTo>
                      <a:pt x="120" y="154"/>
                    </a:lnTo>
                    <a:lnTo>
                      <a:pt x="99" y="154"/>
                    </a:lnTo>
                    <a:lnTo>
                      <a:pt x="99" y="81"/>
                    </a:lnTo>
                    <a:lnTo>
                      <a:pt x="21" y="81"/>
                    </a:lnTo>
                    <a:lnTo>
                      <a:pt x="21" y="154"/>
                    </a:lnTo>
                    <a:lnTo>
                      <a:pt x="0" y="15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4764906" y="3372489"/>
                <a:ext cx="107950" cy="22225"/>
              </a:xfrm>
              <a:custGeom>
                <a:avLst/>
                <a:gdLst>
                  <a:gd name="T0" fmla="*/ 68 w 68"/>
                  <a:gd name="T1" fmla="*/ 14 h 14"/>
                  <a:gd name="T2" fmla="*/ 0 w 68"/>
                  <a:gd name="T3" fmla="*/ 14 h 14"/>
                  <a:gd name="T4" fmla="*/ 0 w 68"/>
                  <a:gd name="T5" fmla="*/ 0 h 14"/>
                  <a:gd name="T6" fmla="*/ 66 w 68"/>
                  <a:gd name="T7" fmla="*/ 0 h 14"/>
                  <a:gd name="T8" fmla="*/ 68 w 68"/>
                  <a:gd name="T9" fmla="*/ 14 h 14"/>
                </a:gdLst>
                <a:ahLst/>
                <a:cxnLst>
                  <a:cxn ang="0">
                    <a:pos x="T0" y="T1"/>
                  </a:cxn>
                  <a:cxn ang="0">
                    <a:pos x="T2" y="T3"/>
                  </a:cxn>
                  <a:cxn ang="0">
                    <a:pos x="T4" y="T5"/>
                  </a:cxn>
                  <a:cxn ang="0">
                    <a:pos x="T6" y="T7"/>
                  </a:cxn>
                  <a:cxn ang="0">
                    <a:pos x="T8" y="T9"/>
                  </a:cxn>
                </a:cxnLst>
                <a:rect l="0" t="0" r="r" b="b"/>
                <a:pathLst>
                  <a:path w="68" h="14">
                    <a:moveTo>
                      <a:pt x="68" y="14"/>
                    </a:moveTo>
                    <a:lnTo>
                      <a:pt x="0" y="14"/>
                    </a:lnTo>
                    <a:lnTo>
                      <a:pt x="0" y="0"/>
                    </a:lnTo>
                    <a:lnTo>
                      <a:pt x="66" y="0"/>
                    </a:lnTo>
                    <a:lnTo>
                      <a:pt x="6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p:cNvSpPr>
              <p:nvPr/>
            </p:nvSpPr>
            <p:spPr bwMode="auto">
              <a:xfrm>
                <a:off x="4771256" y="3301052"/>
                <a:ext cx="95250" cy="25400"/>
              </a:xfrm>
              <a:custGeom>
                <a:avLst/>
                <a:gdLst>
                  <a:gd name="T0" fmla="*/ 60 w 60"/>
                  <a:gd name="T1" fmla="*/ 16 h 16"/>
                  <a:gd name="T2" fmla="*/ 0 w 60"/>
                  <a:gd name="T3" fmla="*/ 16 h 16"/>
                  <a:gd name="T4" fmla="*/ 3 w 60"/>
                  <a:gd name="T5" fmla="*/ 0 h 16"/>
                  <a:gd name="T6" fmla="*/ 57 w 60"/>
                  <a:gd name="T7" fmla="*/ 0 h 16"/>
                  <a:gd name="T8" fmla="*/ 60 w 60"/>
                  <a:gd name="T9" fmla="*/ 16 h 16"/>
                </a:gdLst>
                <a:ahLst/>
                <a:cxnLst>
                  <a:cxn ang="0">
                    <a:pos x="T0" y="T1"/>
                  </a:cxn>
                  <a:cxn ang="0">
                    <a:pos x="T2" y="T3"/>
                  </a:cxn>
                  <a:cxn ang="0">
                    <a:pos x="T4" y="T5"/>
                  </a:cxn>
                  <a:cxn ang="0">
                    <a:pos x="T6" y="T7"/>
                  </a:cxn>
                  <a:cxn ang="0">
                    <a:pos x="T8" y="T9"/>
                  </a:cxn>
                </a:cxnLst>
                <a:rect l="0" t="0" r="r" b="b"/>
                <a:pathLst>
                  <a:path w="60" h="16">
                    <a:moveTo>
                      <a:pt x="60" y="16"/>
                    </a:moveTo>
                    <a:lnTo>
                      <a:pt x="0" y="16"/>
                    </a:lnTo>
                    <a:lnTo>
                      <a:pt x="3" y="0"/>
                    </a:lnTo>
                    <a:lnTo>
                      <a:pt x="57" y="0"/>
                    </a:lnTo>
                    <a:lnTo>
                      <a:pt x="6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779193" y="3232789"/>
                <a:ext cx="79375" cy="25400"/>
              </a:xfrm>
              <a:custGeom>
                <a:avLst/>
                <a:gdLst>
                  <a:gd name="T0" fmla="*/ 50 w 50"/>
                  <a:gd name="T1" fmla="*/ 16 h 16"/>
                  <a:gd name="T2" fmla="*/ 0 w 50"/>
                  <a:gd name="T3" fmla="*/ 16 h 16"/>
                  <a:gd name="T4" fmla="*/ 3 w 50"/>
                  <a:gd name="T5" fmla="*/ 0 h 16"/>
                  <a:gd name="T6" fmla="*/ 47 w 50"/>
                  <a:gd name="T7" fmla="*/ 0 h 16"/>
                  <a:gd name="T8" fmla="*/ 50 w 50"/>
                  <a:gd name="T9" fmla="*/ 16 h 16"/>
                </a:gdLst>
                <a:ahLst/>
                <a:cxnLst>
                  <a:cxn ang="0">
                    <a:pos x="T0" y="T1"/>
                  </a:cxn>
                  <a:cxn ang="0">
                    <a:pos x="T2" y="T3"/>
                  </a:cxn>
                  <a:cxn ang="0">
                    <a:pos x="T4" y="T5"/>
                  </a:cxn>
                  <a:cxn ang="0">
                    <a:pos x="T6" y="T7"/>
                  </a:cxn>
                  <a:cxn ang="0">
                    <a:pos x="T8" y="T9"/>
                  </a:cxn>
                </a:cxnLst>
                <a:rect l="0" t="0" r="r" b="b"/>
                <a:pathLst>
                  <a:path w="50" h="16">
                    <a:moveTo>
                      <a:pt x="50" y="16"/>
                    </a:moveTo>
                    <a:lnTo>
                      <a:pt x="0" y="16"/>
                    </a:lnTo>
                    <a:lnTo>
                      <a:pt x="3" y="0"/>
                    </a:lnTo>
                    <a:lnTo>
                      <a:pt x="47" y="0"/>
                    </a:lnTo>
                    <a:lnTo>
                      <a:pt x="5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p:cNvSpPr>
              <p:nvPr/>
            </p:nvSpPr>
            <p:spPr bwMode="auto">
              <a:xfrm>
                <a:off x="4787131" y="3164527"/>
                <a:ext cx="63500" cy="26988"/>
              </a:xfrm>
              <a:custGeom>
                <a:avLst/>
                <a:gdLst>
                  <a:gd name="T0" fmla="*/ 40 w 40"/>
                  <a:gd name="T1" fmla="*/ 17 h 17"/>
                  <a:gd name="T2" fmla="*/ 0 w 40"/>
                  <a:gd name="T3" fmla="*/ 17 h 17"/>
                  <a:gd name="T4" fmla="*/ 2 w 40"/>
                  <a:gd name="T5" fmla="*/ 0 h 17"/>
                  <a:gd name="T6" fmla="*/ 38 w 40"/>
                  <a:gd name="T7" fmla="*/ 0 h 17"/>
                  <a:gd name="T8" fmla="*/ 40 w 40"/>
                  <a:gd name="T9" fmla="*/ 17 h 17"/>
                </a:gdLst>
                <a:ahLst/>
                <a:cxnLst>
                  <a:cxn ang="0">
                    <a:pos x="T0" y="T1"/>
                  </a:cxn>
                  <a:cxn ang="0">
                    <a:pos x="T2" y="T3"/>
                  </a:cxn>
                  <a:cxn ang="0">
                    <a:pos x="T4" y="T5"/>
                  </a:cxn>
                  <a:cxn ang="0">
                    <a:pos x="T6" y="T7"/>
                  </a:cxn>
                  <a:cxn ang="0">
                    <a:pos x="T8" y="T9"/>
                  </a:cxn>
                </a:cxnLst>
                <a:rect l="0" t="0" r="r" b="b"/>
                <a:pathLst>
                  <a:path w="40" h="17">
                    <a:moveTo>
                      <a:pt x="40" y="17"/>
                    </a:moveTo>
                    <a:lnTo>
                      <a:pt x="0" y="17"/>
                    </a:lnTo>
                    <a:lnTo>
                      <a:pt x="2" y="0"/>
                    </a:lnTo>
                    <a:lnTo>
                      <a:pt x="38" y="0"/>
                    </a:lnTo>
                    <a:lnTo>
                      <a:pt x="40"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3"/>
              <p:cNvSpPr>
                <a:spLocks/>
              </p:cNvSpPr>
              <p:nvPr/>
            </p:nvSpPr>
            <p:spPr bwMode="auto">
              <a:xfrm>
                <a:off x="4795068" y="3101027"/>
                <a:ext cx="44450" cy="22225"/>
              </a:xfrm>
              <a:custGeom>
                <a:avLst/>
                <a:gdLst>
                  <a:gd name="T0" fmla="*/ 28 w 28"/>
                  <a:gd name="T1" fmla="*/ 14 h 14"/>
                  <a:gd name="T2" fmla="*/ 0 w 28"/>
                  <a:gd name="T3" fmla="*/ 14 h 14"/>
                  <a:gd name="T4" fmla="*/ 2 w 28"/>
                  <a:gd name="T5" fmla="*/ 0 h 14"/>
                  <a:gd name="T6" fmla="*/ 28 w 28"/>
                  <a:gd name="T7" fmla="*/ 0 h 14"/>
                  <a:gd name="T8" fmla="*/ 28 w 28"/>
                  <a:gd name="T9" fmla="*/ 14 h 14"/>
                </a:gdLst>
                <a:ahLst/>
                <a:cxnLst>
                  <a:cxn ang="0">
                    <a:pos x="T0" y="T1"/>
                  </a:cxn>
                  <a:cxn ang="0">
                    <a:pos x="T2" y="T3"/>
                  </a:cxn>
                  <a:cxn ang="0">
                    <a:pos x="T4" y="T5"/>
                  </a:cxn>
                  <a:cxn ang="0">
                    <a:pos x="T6" y="T7"/>
                  </a:cxn>
                  <a:cxn ang="0">
                    <a:pos x="T8" y="T9"/>
                  </a:cxn>
                </a:cxnLst>
                <a:rect l="0" t="0" r="r" b="b"/>
                <a:pathLst>
                  <a:path w="28" h="14">
                    <a:moveTo>
                      <a:pt x="28" y="14"/>
                    </a:moveTo>
                    <a:lnTo>
                      <a:pt x="0" y="14"/>
                    </a:lnTo>
                    <a:lnTo>
                      <a:pt x="2" y="0"/>
                    </a:lnTo>
                    <a:lnTo>
                      <a:pt x="28" y="0"/>
                    </a:lnTo>
                    <a:lnTo>
                      <a:pt x="2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4"/>
              <p:cNvSpPr>
                <a:spLocks/>
              </p:cNvSpPr>
              <p:nvPr/>
            </p:nvSpPr>
            <p:spPr bwMode="auto">
              <a:xfrm>
                <a:off x="4801418" y="3029589"/>
                <a:ext cx="30163" cy="25400"/>
              </a:xfrm>
              <a:custGeom>
                <a:avLst/>
                <a:gdLst>
                  <a:gd name="T0" fmla="*/ 19 w 19"/>
                  <a:gd name="T1" fmla="*/ 16 h 16"/>
                  <a:gd name="T2" fmla="*/ 0 w 19"/>
                  <a:gd name="T3" fmla="*/ 16 h 16"/>
                  <a:gd name="T4" fmla="*/ 3 w 19"/>
                  <a:gd name="T5" fmla="*/ 0 h 16"/>
                  <a:gd name="T6" fmla="*/ 19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3" y="0"/>
                    </a:lnTo>
                    <a:lnTo>
                      <a:pt x="19" y="0"/>
                    </a:lnTo>
                    <a:lnTo>
                      <a:pt x="19"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5"/>
              <p:cNvSpPr>
                <a:spLocks/>
              </p:cNvSpPr>
              <p:nvPr/>
            </p:nvSpPr>
            <p:spPr bwMode="auto">
              <a:xfrm>
                <a:off x="5210993" y="2573977"/>
                <a:ext cx="192088" cy="247650"/>
              </a:xfrm>
              <a:custGeom>
                <a:avLst/>
                <a:gdLst>
                  <a:gd name="T0" fmla="*/ 0 w 121"/>
                  <a:gd name="T1" fmla="*/ 156 h 156"/>
                  <a:gd name="T2" fmla="*/ 0 w 121"/>
                  <a:gd name="T3" fmla="*/ 0 h 156"/>
                  <a:gd name="T4" fmla="*/ 22 w 121"/>
                  <a:gd name="T5" fmla="*/ 0 h 156"/>
                  <a:gd name="T6" fmla="*/ 22 w 121"/>
                  <a:gd name="T7" fmla="*/ 64 h 156"/>
                  <a:gd name="T8" fmla="*/ 102 w 121"/>
                  <a:gd name="T9" fmla="*/ 64 h 156"/>
                  <a:gd name="T10" fmla="*/ 102 w 121"/>
                  <a:gd name="T11" fmla="*/ 0 h 156"/>
                  <a:gd name="T12" fmla="*/ 121 w 121"/>
                  <a:gd name="T13" fmla="*/ 0 h 156"/>
                  <a:gd name="T14" fmla="*/ 121 w 121"/>
                  <a:gd name="T15" fmla="*/ 156 h 156"/>
                  <a:gd name="T16" fmla="*/ 102 w 121"/>
                  <a:gd name="T17" fmla="*/ 156 h 156"/>
                  <a:gd name="T18" fmla="*/ 102 w 121"/>
                  <a:gd name="T19" fmla="*/ 83 h 156"/>
                  <a:gd name="T20" fmla="*/ 22 w 121"/>
                  <a:gd name="T21" fmla="*/ 83 h 156"/>
                  <a:gd name="T22" fmla="*/ 22 w 121"/>
                  <a:gd name="T23" fmla="*/ 156 h 156"/>
                  <a:gd name="T24" fmla="*/ 0 w 121"/>
                  <a:gd name="T25" fmla="*/ 156 h 156"/>
                  <a:gd name="T26" fmla="*/ 0 w 121"/>
                  <a:gd name="T2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6">
                    <a:moveTo>
                      <a:pt x="0" y="156"/>
                    </a:moveTo>
                    <a:lnTo>
                      <a:pt x="0" y="0"/>
                    </a:lnTo>
                    <a:lnTo>
                      <a:pt x="22" y="0"/>
                    </a:lnTo>
                    <a:lnTo>
                      <a:pt x="22" y="64"/>
                    </a:lnTo>
                    <a:lnTo>
                      <a:pt x="102" y="64"/>
                    </a:lnTo>
                    <a:lnTo>
                      <a:pt x="102" y="0"/>
                    </a:lnTo>
                    <a:lnTo>
                      <a:pt x="121" y="0"/>
                    </a:lnTo>
                    <a:lnTo>
                      <a:pt x="121" y="156"/>
                    </a:lnTo>
                    <a:lnTo>
                      <a:pt x="102" y="156"/>
                    </a:lnTo>
                    <a:lnTo>
                      <a:pt x="102" y="83"/>
                    </a:lnTo>
                    <a:lnTo>
                      <a:pt x="22" y="83"/>
                    </a:lnTo>
                    <a:lnTo>
                      <a:pt x="22" y="156"/>
                    </a:lnTo>
                    <a:lnTo>
                      <a:pt x="0" y="156"/>
                    </a:lnTo>
                    <a:lnTo>
                      <a:pt x="0" y="15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6"/>
              <p:cNvSpPr>
                <a:spLocks/>
              </p:cNvSpPr>
              <p:nvPr/>
            </p:nvSpPr>
            <p:spPr bwMode="auto">
              <a:xfrm>
                <a:off x="5252268" y="2851789"/>
                <a:ext cx="114300" cy="403225"/>
              </a:xfrm>
              <a:custGeom>
                <a:avLst/>
                <a:gdLst>
                  <a:gd name="T0" fmla="*/ 0 w 72"/>
                  <a:gd name="T1" fmla="*/ 0 h 254"/>
                  <a:gd name="T2" fmla="*/ 72 w 72"/>
                  <a:gd name="T3" fmla="*/ 0 h 254"/>
                  <a:gd name="T4" fmla="*/ 45 w 72"/>
                  <a:gd name="T5" fmla="*/ 240 h 254"/>
                  <a:gd name="T6" fmla="*/ 36 w 72"/>
                  <a:gd name="T7" fmla="*/ 254 h 254"/>
                  <a:gd name="T8" fmla="*/ 27 w 72"/>
                  <a:gd name="T9" fmla="*/ 240 h 254"/>
                  <a:gd name="T10" fmla="*/ 0 w 72"/>
                  <a:gd name="T11" fmla="*/ 0 h 254"/>
                </a:gdLst>
                <a:ahLst/>
                <a:cxnLst>
                  <a:cxn ang="0">
                    <a:pos x="T0" y="T1"/>
                  </a:cxn>
                  <a:cxn ang="0">
                    <a:pos x="T2" y="T3"/>
                  </a:cxn>
                  <a:cxn ang="0">
                    <a:pos x="T4" y="T5"/>
                  </a:cxn>
                  <a:cxn ang="0">
                    <a:pos x="T6" y="T7"/>
                  </a:cxn>
                  <a:cxn ang="0">
                    <a:pos x="T8" y="T9"/>
                  </a:cxn>
                  <a:cxn ang="0">
                    <a:pos x="T10" y="T11"/>
                  </a:cxn>
                </a:cxnLst>
                <a:rect l="0" t="0" r="r" b="b"/>
                <a:pathLst>
                  <a:path w="72" h="254">
                    <a:moveTo>
                      <a:pt x="0" y="0"/>
                    </a:moveTo>
                    <a:lnTo>
                      <a:pt x="72" y="0"/>
                    </a:lnTo>
                    <a:lnTo>
                      <a:pt x="45" y="240"/>
                    </a:lnTo>
                    <a:lnTo>
                      <a:pt x="36" y="254"/>
                    </a:lnTo>
                    <a:lnTo>
                      <a:pt x="27" y="24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7"/>
              <p:cNvSpPr>
                <a:spLocks noEditPoints="1"/>
              </p:cNvSpPr>
              <p:nvPr/>
            </p:nvSpPr>
            <p:spPr bwMode="auto">
              <a:xfrm>
                <a:off x="6395268" y="1572264"/>
                <a:ext cx="236538" cy="255588"/>
              </a:xfrm>
              <a:custGeom>
                <a:avLst/>
                <a:gdLst>
                  <a:gd name="T0" fmla="*/ 0 w 63"/>
                  <a:gd name="T1" fmla="*/ 35 h 68"/>
                  <a:gd name="T2" fmla="*/ 9 w 63"/>
                  <a:gd name="T3" fmla="*/ 9 h 68"/>
                  <a:gd name="T4" fmla="*/ 32 w 63"/>
                  <a:gd name="T5" fmla="*/ 0 h 68"/>
                  <a:gd name="T6" fmla="*/ 48 w 63"/>
                  <a:gd name="T7" fmla="*/ 4 h 68"/>
                  <a:gd name="T8" fmla="*/ 59 w 63"/>
                  <a:gd name="T9" fmla="*/ 16 h 68"/>
                  <a:gd name="T10" fmla="*/ 63 w 63"/>
                  <a:gd name="T11" fmla="*/ 34 h 68"/>
                  <a:gd name="T12" fmla="*/ 59 w 63"/>
                  <a:gd name="T13" fmla="*/ 52 h 68"/>
                  <a:gd name="T14" fmla="*/ 47 w 63"/>
                  <a:gd name="T15" fmla="*/ 64 h 68"/>
                  <a:gd name="T16" fmla="*/ 31 w 63"/>
                  <a:gd name="T17" fmla="*/ 68 h 68"/>
                  <a:gd name="T18" fmla="*/ 15 w 63"/>
                  <a:gd name="T19" fmla="*/ 63 h 68"/>
                  <a:gd name="T20" fmla="*/ 4 w 63"/>
                  <a:gd name="T21" fmla="*/ 51 h 68"/>
                  <a:gd name="T22" fmla="*/ 0 w 63"/>
                  <a:gd name="T23" fmla="*/ 35 h 68"/>
                  <a:gd name="T24" fmla="*/ 9 w 63"/>
                  <a:gd name="T25" fmla="*/ 35 h 68"/>
                  <a:gd name="T26" fmla="*/ 16 w 63"/>
                  <a:gd name="T27" fmla="*/ 53 h 68"/>
                  <a:gd name="T28" fmla="*/ 31 w 63"/>
                  <a:gd name="T29" fmla="*/ 60 h 68"/>
                  <a:gd name="T30" fmla="*/ 48 w 63"/>
                  <a:gd name="T31" fmla="*/ 53 h 68"/>
                  <a:gd name="T32" fmla="*/ 54 w 63"/>
                  <a:gd name="T33" fmla="*/ 34 h 68"/>
                  <a:gd name="T34" fmla="*/ 51 w 63"/>
                  <a:gd name="T35" fmla="*/ 20 h 68"/>
                  <a:gd name="T36" fmla="*/ 43 w 63"/>
                  <a:gd name="T37" fmla="*/ 11 h 68"/>
                  <a:gd name="T38" fmla="*/ 32 w 63"/>
                  <a:gd name="T39" fmla="*/ 8 h 68"/>
                  <a:gd name="T40" fmla="*/ 16 w 63"/>
                  <a:gd name="T41" fmla="*/ 14 h 68"/>
                  <a:gd name="T42" fmla="*/ 9 w 63"/>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8">
                    <a:moveTo>
                      <a:pt x="0" y="35"/>
                    </a:moveTo>
                    <a:cubicBezTo>
                      <a:pt x="0" y="24"/>
                      <a:pt x="3" y="15"/>
                      <a:pt x="9" y="9"/>
                    </a:cubicBezTo>
                    <a:cubicBezTo>
                      <a:pt x="15" y="3"/>
                      <a:pt x="22" y="0"/>
                      <a:pt x="32" y="0"/>
                    </a:cubicBezTo>
                    <a:cubicBezTo>
                      <a:pt x="38" y="0"/>
                      <a:pt x="43" y="2"/>
                      <a:pt x="48" y="4"/>
                    </a:cubicBezTo>
                    <a:cubicBezTo>
                      <a:pt x="53" y="7"/>
                      <a:pt x="56" y="11"/>
                      <a:pt x="59" y="16"/>
                    </a:cubicBezTo>
                    <a:cubicBezTo>
                      <a:pt x="61" y="22"/>
                      <a:pt x="63" y="27"/>
                      <a:pt x="63" y="34"/>
                    </a:cubicBezTo>
                    <a:cubicBezTo>
                      <a:pt x="63" y="41"/>
                      <a:pt x="61" y="47"/>
                      <a:pt x="59" y="52"/>
                    </a:cubicBezTo>
                    <a:cubicBezTo>
                      <a:pt x="56" y="57"/>
                      <a:pt x="52" y="61"/>
                      <a:pt x="47" y="64"/>
                    </a:cubicBezTo>
                    <a:cubicBezTo>
                      <a:pt x="42" y="66"/>
                      <a:pt x="37" y="68"/>
                      <a:pt x="31" y="68"/>
                    </a:cubicBezTo>
                    <a:cubicBezTo>
                      <a:pt x="25" y="68"/>
                      <a:pt x="20" y="66"/>
                      <a:pt x="15" y="63"/>
                    </a:cubicBezTo>
                    <a:cubicBezTo>
                      <a:pt x="10" y="60"/>
                      <a:pt x="7" y="56"/>
                      <a:pt x="4" y="51"/>
                    </a:cubicBezTo>
                    <a:cubicBezTo>
                      <a:pt x="2" y="46"/>
                      <a:pt x="0" y="41"/>
                      <a:pt x="0" y="35"/>
                    </a:cubicBezTo>
                    <a:close/>
                    <a:moveTo>
                      <a:pt x="9" y="35"/>
                    </a:moveTo>
                    <a:cubicBezTo>
                      <a:pt x="9" y="43"/>
                      <a:pt x="11" y="49"/>
                      <a:pt x="16" y="53"/>
                    </a:cubicBezTo>
                    <a:cubicBezTo>
                      <a:pt x="20" y="58"/>
                      <a:pt x="25" y="60"/>
                      <a:pt x="31" y="60"/>
                    </a:cubicBezTo>
                    <a:cubicBezTo>
                      <a:pt x="38" y="60"/>
                      <a:pt x="43" y="58"/>
                      <a:pt x="48" y="53"/>
                    </a:cubicBezTo>
                    <a:cubicBezTo>
                      <a:pt x="52" y="49"/>
                      <a:pt x="54" y="42"/>
                      <a:pt x="54" y="34"/>
                    </a:cubicBezTo>
                    <a:cubicBezTo>
                      <a:pt x="54" y="29"/>
                      <a:pt x="53" y="24"/>
                      <a:pt x="51" y="20"/>
                    </a:cubicBezTo>
                    <a:cubicBezTo>
                      <a:pt x="49" y="16"/>
                      <a:pt x="47" y="13"/>
                      <a:pt x="43" y="11"/>
                    </a:cubicBezTo>
                    <a:cubicBezTo>
                      <a:pt x="40" y="9"/>
                      <a:pt x="36" y="8"/>
                      <a:pt x="32" y="8"/>
                    </a:cubicBezTo>
                    <a:cubicBezTo>
                      <a:pt x="25" y="8"/>
                      <a:pt x="20" y="10"/>
                      <a:pt x="16" y="14"/>
                    </a:cubicBezTo>
                    <a:cubicBezTo>
                      <a:pt x="11" y="18"/>
                      <a:pt x="9" y="25"/>
                      <a:pt x="9" y="35"/>
                    </a:cubicBez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48"/>
              <p:cNvSpPr>
                <a:spLocks/>
              </p:cNvSpPr>
              <p:nvPr/>
            </p:nvSpPr>
            <p:spPr bwMode="auto">
              <a:xfrm>
                <a:off x="6674668" y="1575439"/>
                <a:ext cx="190500" cy="249238"/>
              </a:xfrm>
              <a:custGeom>
                <a:avLst/>
                <a:gdLst>
                  <a:gd name="T0" fmla="*/ 0 w 120"/>
                  <a:gd name="T1" fmla="*/ 157 h 157"/>
                  <a:gd name="T2" fmla="*/ 0 w 120"/>
                  <a:gd name="T3" fmla="*/ 0 h 157"/>
                  <a:gd name="T4" fmla="*/ 21 w 120"/>
                  <a:gd name="T5" fmla="*/ 0 h 157"/>
                  <a:gd name="T6" fmla="*/ 21 w 120"/>
                  <a:gd name="T7" fmla="*/ 65 h 157"/>
                  <a:gd name="T8" fmla="*/ 101 w 120"/>
                  <a:gd name="T9" fmla="*/ 65 h 157"/>
                  <a:gd name="T10" fmla="*/ 101 w 120"/>
                  <a:gd name="T11" fmla="*/ 0 h 157"/>
                  <a:gd name="T12" fmla="*/ 120 w 120"/>
                  <a:gd name="T13" fmla="*/ 0 h 157"/>
                  <a:gd name="T14" fmla="*/ 120 w 120"/>
                  <a:gd name="T15" fmla="*/ 157 h 157"/>
                  <a:gd name="T16" fmla="*/ 101 w 120"/>
                  <a:gd name="T17" fmla="*/ 157 h 157"/>
                  <a:gd name="T18" fmla="*/ 101 w 120"/>
                  <a:gd name="T19" fmla="*/ 83 h 157"/>
                  <a:gd name="T20" fmla="*/ 21 w 120"/>
                  <a:gd name="T21" fmla="*/ 83 h 157"/>
                  <a:gd name="T22" fmla="*/ 21 w 120"/>
                  <a:gd name="T23" fmla="*/ 157 h 157"/>
                  <a:gd name="T24" fmla="*/ 0 w 120"/>
                  <a:gd name="T25" fmla="*/ 157 h 157"/>
                  <a:gd name="T26" fmla="*/ 0 w 120"/>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7">
                    <a:moveTo>
                      <a:pt x="0" y="157"/>
                    </a:moveTo>
                    <a:lnTo>
                      <a:pt x="0" y="0"/>
                    </a:lnTo>
                    <a:lnTo>
                      <a:pt x="21" y="0"/>
                    </a:lnTo>
                    <a:lnTo>
                      <a:pt x="21" y="65"/>
                    </a:lnTo>
                    <a:lnTo>
                      <a:pt x="101" y="65"/>
                    </a:lnTo>
                    <a:lnTo>
                      <a:pt x="101" y="0"/>
                    </a:lnTo>
                    <a:lnTo>
                      <a:pt x="120" y="0"/>
                    </a:lnTo>
                    <a:lnTo>
                      <a:pt x="120" y="157"/>
                    </a:lnTo>
                    <a:lnTo>
                      <a:pt x="101" y="157"/>
                    </a:lnTo>
                    <a:lnTo>
                      <a:pt x="101" y="83"/>
                    </a:lnTo>
                    <a:lnTo>
                      <a:pt x="21" y="83"/>
                    </a:lnTo>
                    <a:lnTo>
                      <a:pt x="21" y="157"/>
                    </a:lnTo>
                    <a:lnTo>
                      <a:pt x="0" y="157"/>
                    </a:lnTo>
                    <a:lnTo>
                      <a:pt x="0" y="15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9"/>
              <p:cNvSpPr>
                <a:spLocks/>
              </p:cNvSpPr>
              <p:nvPr/>
            </p:nvSpPr>
            <p:spPr bwMode="auto">
              <a:xfrm>
                <a:off x="6328593" y="1832614"/>
                <a:ext cx="184150" cy="395288"/>
              </a:xfrm>
              <a:custGeom>
                <a:avLst/>
                <a:gdLst>
                  <a:gd name="T0" fmla="*/ 49 w 116"/>
                  <a:gd name="T1" fmla="*/ 0 h 249"/>
                  <a:gd name="T2" fmla="*/ 116 w 116"/>
                  <a:gd name="T3" fmla="*/ 21 h 249"/>
                  <a:gd name="T4" fmla="*/ 16 w 116"/>
                  <a:gd name="T5" fmla="*/ 249 h 249"/>
                  <a:gd name="T6" fmla="*/ 7 w 116"/>
                  <a:gd name="T7" fmla="*/ 249 h 249"/>
                  <a:gd name="T8" fmla="*/ 0 w 116"/>
                  <a:gd name="T9" fmla="*/ 242 h 249"/>
                  <a:gd name="T10" fmla="*/ 49 w 116"/>
                  <a:gd name="T11" fmla="*/ 0 h 249"/>
                </a:gdLst>
                <a:ahLst/>
                <a:cxnLst>
                  <a:cxn ang="0">
                    <a:pos x="T0" y="T1"/>
                  </a:cxn>
                  <a:cxn ang="0">
                    <a:pos x="T2" y="T3"/>
                  </a:cxn>
                  <a:cxn ang="0">
                    <a:pos x="T4" y="T5"/>
                  </a:cxn>
                  <a:cxn ang="0">
                    <a:pos x="T6" y="T7"/>
                  </a:cxn>
                  <a:cxn ang="0">
                    <a:pos x="T8" y="T9"/>
                  </a:cxn>
                  <a:cxn ang="0">
                    <a:pos x="T10" y="T11"/>
                  </a:cxn>
                </a:cxnLst>
                <a:rect l="0" t="0" r="r" b="b"/>
                <a:pathLst>
                  <a:path w="116" h="249">
                    <a:moveTo>
                      <a:pt x="49" y="0"/>
                    </a:moveTo>
                    <a:lnTo>
                      <a:pt x="116" y="21"/>
                    </a:lnTo>
                    <a:lnTo>
                      <a:pt x="16" y="249"/>
                    </a:lnTo>
                    <a:lnTo>
                      <a:pt x="7" y="249"/>
                    </a:lnTo>
                    <a:lnTo>
                      <a:pt x="0" y="242"/>
                    </a:lnTo>
                    <a:lnTo>
                      <a:pt x="4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98" name="TextBox 2097"/>
            <p:cNvSpPr txBox="1"/>
            <p:nvPr/>
          </p:nvSpPr>
          <p:spPr>
            <a:xfrm>
              <a:off x="1171271" y="3873162"/>
              <a:ext cx="2037738" cy="461665"/>
            </a:xfrm>
            <a:prstGeom prst="rect">
              <a:avLst/>
            </a:prstGeom>
            <a:noFill/>
          </p:spPr>
          <p:txBody>
            <a:bodyPr wrap="none" rtlCol="0">
              <a:spAutoFit/>
            </a:bodyPr>
            <a:lstStyle/>
            <a:p>
              <a:pPr algn="ctr"/>
              <a:r>
                <a:rPr lang="en-US" sz="2400" b="1" dirty="0" smtClean="0"/>
                <a:t>Testosterone</a:t>
              </a:r>
              <a:endParaRPr lang="en-US" sz="2400" b="1" dirty="0"/>
            </a:p>
          </p:txBody>
        </p:sp>
      </p:grpSp>
      <p:grpSp>
        <p:nvGrpSpPr>
          <p:cNvPr id="5" name="Group 4"/>
          <p:cNvGrpSpPr/>
          <p:nvPr/>
        </p:nvGrpSpPr>
        <p:grpSpPr>
          <a:xfrm>
            <a:off x="2528928" y="3787356"/>
            <a:ext cx="3470321" cy="2703862"/>
            <a:chOff x="4541308" y="3558145"/>
            <a:chExt cx="4241801" cy="3304952"/>
          </a:xfrm>
        </p:grpSpPr>
        <p:grpSp>
          <p:nvGrpSpPr>
            <p:cNvPr id="2097" name="Group 2096"/>
            <p:cNvGrpSpPr/>
            <p:nvPr/>
          </p:nvGrpSpPr>
          <p:grpSpPr>
            <a:xfrm>
              <a:off x="4541308" y="3558145"/>
              <a:ext cx="4241801" cy="2981326"/>
              <a:chOff x="4541308" y="3341328"/>
              <a:chExt cx="4241801" cy="2981326"/>
            </a:xfrm>
          </p:grpSpPr>
          <p:sp>
            <p:nvSpPr>
              <p:cNvPr id="58" name="Freeform 53"/>
              <p:cNvSpPr>
                <a:spLocks/>
              </p:cNvSpPr>
              <p:nvPr/>
            </p:nvSpPr>
            <p:spPr bwMode="auto">
              <a:xfrm>
                <a:off x="5139796" y="5325703"/>
                <a:ext cx="22225" cy="584200"/>
              </a:xfrm>
              <a:custGeom>
                <a:avLst/>
                <a:gdLst>
                  <a:gd name="T0" fmla="*/ 14 w 14"/>
                  <a:gd name="T1" fmla="*/ 358 h 368"/>
                  <a:gd name="T2" fmla="*/ 0 w 14"/>
                  <a:gd name="T3" fmla="*/ 368 h 368"/>
                  <a:gd name="T4" fmla="*/ 0 w 14"/>
                  <a:gd name="T5" fmla="*/ 0 h 368"/>
                  <a:gd name="T6" fmla="*/ 14 w 14"/>
                  <a:gd name="T7" fmla="*/ 9 h 368"/>
                  <a:gd name="T8" fmla="*/ 14 w 14"/>
                  <a:gd name="T9" fmla="*/ 358 h 368"/>
                </a:gdLst>
                <a:ahLst/>
                <a:cxnLst>
                  <a:cxn ang="0">
                    <a:pos x="T0" y="T1"/>
                  </a:cxn>
                  <a:cxn ang="0">
                    <a:pos x="T2" y="T3"/>
                  </a:cxn>
                  <a:cxn ang="0">
                    <a:pos x="T4" y="T5"/>
                  </a:cxn>
                  <a:cxn ang="0">
                    <a:pos x="T6" y="T7"/>
                  </a:cxn>
                  <a:cxn ang="0">
                    <a:pos x="T8" y="T9"/>
                  </a:cxn>
                </a:cxnLst>
                <a:rect l="0" t="0" r="r" b="b"/>
                <a:pathLst>
                  <a:path w="14" h="368">
                    <a:moveTo>
                      <a:pt x="14" y="358"/>
                    </a:moveTo>
                    <a:lnTo>
                      <a:pt x="0" y="368"/>
                    </a:lnTo>
                    <a:lnTo>
                      <a:pt x="0" y="0"/>
                    </a:lnTo>
                    <a:lnTo>
                      <a:pt x="14" y="9"/>
                    </a:lnTo>
                    <a:lnTo>
                      <a:pt x="14" y="3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4"/>
              <p:cNvSpPr>
                <a:spLocks/>
              </p:cNvSpPr>
              <p:nvPr/>
            </p:nvSpPr>
            <p:spPr bwMode="auto">
              <a:xfrm>
                <a:off x="5139796" y="5894028"/>
                <a:ext cx="503238" cy="304800"/>
              </a:xfrm>
              <a:custGeom>
                <a:avLst/>
                <a:gdLst>
                  <a:gd name="T0" fmla="*/ 317 w 317"/>
                  <a:gd name="T1" fmla="*/ 176 h 192"/>
                  <a:gd name="T2" fmla="*/ 317 w 317"/>
                  <a:gd name="T3" fmla="*/ 192 h 192"/>
                  <a:gd name="T4" fmla="*/ 0 w 317"/>
                  <a:gd name="T5" fmla="*/ 10 h 192"/>
                  <a:gd name="T6" fmla="*/ 14 w 317"/>
                  <a:gd name="T7" fmla="*/ 0 h 192"/>
                  <a:gd name="T8" fmla="*/ 317 w 317"/>
                  <a:gd name="T9" fmla="*/ 176 h 192"/>
                </a:gdLst>
                <a:ahLst/>
                <a:cxnLst>
                  <a:cxn ang="0">
                    <a:pos x="T0" y="T1"/>
                  </a:cxn>
                  <a:cxn ang="0">
                    <a:pos x="T2" y="T3"/>
                  </a:cxn>
                  <a:cxn ang="0">
                    <a:pos x="T4" y="T5"/>
                  </a:cxn>
                  <a:cxn ang="0">
                    <a:pos x="T6" y="T7"/>
                  </a:cxn>
                  <a:cxn ang="0">
                    <a:pos x="T8" y="T9"/>
                  </a:cxn>
                </a:cxnLst>
                <a:rect l="0" t="0" r="r" b="b"/>
                <a:pathLst>
                  <a:path w="317" h="192">
                    <a:moveTo>
                      <a:pt x="317" y="176"/>
                    </a:moveTo>
                    <a:lnTo>
                      <a:pt x="317" y="192"/>
                    </a:lnTo>
                    <a:lnTo>
                      <a:pt x="0" y="10"/>
                    </a:lnTo>
                    <a:lnTo>
                      <a:pt x="14" y="0"/>
                    </a:lnTo>
                    <a:lnTo>
                      <a:pt x="317" y="17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5"/>
              <p:cNvSpPr>
                <a:spLocks/>
              </p:cNvSpPr>
              <p:nvPr/>
            </p:nvSpPr>
            <p:spPr bwMode="auto">
              <a:xfrm>
                <a:off x="6120871" y="5333641"/>
                <a:ext cx="26988" cy="568325"/>
              </a:xfrm>
              <a:custGeom>
                <a:avLst/>
                <a:gdLst>
                  <a:gd name="T0" fmla="*/ 0 w 17"/>
                  <a:gd name="T1" fmla="*/ 4 h 358"/>
                  <a:gd name="T2" fmla="*/ 7 w 17"/>
                  <a:gd name="T3" fmla="*/ 0 h 358"/>
                  <a:gd name="T4" fmla="*/ 17 w 17"/>
                  <a:gd name="T5" fmla="*/ 4 h 358"/>
                  <a:gd name="T6" fmla="*/ 17 w 17"/>
                  <a:gd name="T7" fmla="*/ 353 h 358"/>
                  <a:gd name="T8" fmla="*/ 7 w 17"/>
                  <a:gd name="T9" fmla="*/ 358 h 358"/>
                  <a:gd name="T10" fmla="*/ 0 w 17"/>
                  <a:gd name="T11" fmla="*/ 353 h 358"/>
                  <a:gd name="T12" fmla="*/ 0 w 17"/>
                  <a:gd name="T13" fmla="*/ 4 h 358"/>
                </a:gdLst>
                <a:ahLst/>
                <a:cxnLst>
                  <a:cxn ang="0">
                    <a:pos x="T0" y="T1"/>
                  </a:cxn>
                  <a:cxn ang="0">
                    <a:pos x="T2" y="T3"/>
                  </a:cxn>
                  <a:cxn ang="0">
                    <a:pos x="T4" y="T5"/>
                  </a:cxn>
                  <a:cxn ang="0">
                    <a:pos x="T6" y="T7"/>
                  </a:cxn>
                  <a:cxn ang="0">
                    <a:pos x="T8" y="T9"/>
                  </a:cxn>
                  <a:cxn ang="0">
                    <a:pos x="T10" y="T11"/>
                  </a:cxn>
                  <a:cxn ang="0">
                    <a:pos x="T12" y="T13"/>
                  </a:cxn>
                </a:cxnLst>
                <a:rect l="0" t="0" r="r" b="b"/>
                <a:pathLst>
                  <a:path w="17" h="358">
                    <a:moveTo>
                      <a:pt x="0" y="4"/>
                    </a:moveTo>
                    <a:lnTo>
                      <a:pt x="7" y="0"/>
                    </a:lnTo>
                    <a:lnTo>
                      <a:pt x="17" y="4"/>
                    </a:lnTo>
                    <a:lnTo>
                      <a:pt x="17" y="353"/>
                    </a:lnTo>
                    <a:lnTo>
                      <a:pt x="7" y="358"/>
                    </a:lnTo>
                    <a:lnTo>
                      <a:pt x="0" y="353"/>
                    </a:lnTo>
                    <a:lnTo>
                      <a:pt x="0" y="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56"/>
              <p:cNvSpPr>
                <a:spLocks/>
              </p:cNvSpPr>
              <p:nvPr/>
            </p:nvSpPr>
            <p:spPr bwMode="auto">
              <a:xfrm>
                <a:off x="5643033" y="5035191"/>
                <a:ext cx="488950" cy="304800"/>
              </a:xfrm>
              <a:custGeom>
                <a:avLst/>
                <a:gdLst>
                  <a:gd name="T0" fmla="*/ 0 w 308"/>
                  <a:gd name="T1" fmla="*/ 19 h 192"/>
                  <a:gd name="T2" fmla="*/ 0 w 308"/>
                  <a:gd name="T3" fmla="*/ 0 h 192"/>
                  <a:gd name="T4" fmla="*/ 301 w 308"/>
                  <a:gd name="T5" fmla="*/ 173 h 192"/>
                  <a:gd name="T6" fmla="*/ 308 w 308"/>
                  <a:gd name="T7" fmla="*/ 188 h 192"/>
                  <a:gd name="T8" fmla="*/ 301 w 308"/>
                  <a:gd name="T9" fmla="*/ 192 h 192"/>
                  <a:gd name="T10" fmla="*/ 0 w 308"/>
                  <a:gd name="T11" fmla="*/ 19 h 192"/>
                </a:gdLst>
                <a:ahLst/>
                <a:cxnLst>
                  <a:cxn ang="0">
                    <a:pos x="T0" y="T1"/>
                  </a:cxn>
                  <a:cxn ang="0">
                    <a:pos x="T2" y="T3"/>
                  </a:cxn>
                  <a:cxn ang="0">
                    <a:pos x="T4" y="T5"/>
                  </a:cxn>
                  <a:cxn ang="0">
                    <a:pos x="T6" y="T7"/>
                  </a:cxn>
                  <a:cxn ang="0">
                    <a:pos x="T8" y="T9"/>
                  </a:cxn>
                  <a:cxn ang="0">
                    <a:pos x="T10" y="T11"/>
                  </a:cxn>
                </a:cxnLst>
                <a:rect l="0" t="0" r="r" b="b"/>
                <a:pathLst>
                  <a:path w="308" h="192">
                    <a:moveTo>
                      <a:pt x="0" y="19"/>
                    </a:moveTo>
                    <a:lnTo>
                      <a:pt x="0" y="0"/>
                    </a:lnTo>
                    <a:lnTo>
                      <a:pt x="301" y="173"/>
                    </a:lnTo>
                    <a:lnTo>
                      <a:pt x="308" y="188"/>
                    </a:lnTo>
                    <a:lnTo>
                      <a:pt x="301" y="192"/>
                    </a:lnTo>
                    <a:lnTo>
                      <a:pt x="0"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57"/>
              <p:cNvSpPr>
                <a:spLocks/>
              </p:cNvSpPr>
              <p:nvPr/>
            </p:nvSpPr>
            <p:spPr bwMode="auto">
              <a:xfrm>
                <a:off x="5139796" y="5035191"/>
                <a:ext cx="503238" cy="304800"/>
              </a:xfrm>
              <a:custGeom>
                <a:avLst/>
                <a:gdLst>
                  <a:gd name="T0" fmla="*/ 14 w 317"/>
                  <a:gd name="T1" fmla="*/ 192 h 192"/>
                  <a:gd name="T2" fmla="*/ 0 w 317"/>
                  <a:gd name="T3" fmla="*/ 183 h 192"/>
                  <a:gd name="T4" fmla="*/ 317 w 317"/>
                  <a:gd name="T5" fmla="*/ 0 h 192"/>
                  <a:gd name="T6" fmla="*/ 317 w 317"/>
                  <a:gd name="T7" fmla="*/ 19 h 192"/>
                  <a:gd name="T8" fmla="*/ 14 w 317"/>
                  <a:gd name="T9" fmla="*/ 192 h 192"/>
                </a:gdLst>
                <a:ahLst/>
                <a:cxnLst>
                  <a:cxn ang="0">
                    <a:pos x="T0" y="T1"/>
                  </a:cxn>
                  <a:cxn ang="0">
                    <a:pos x="T2" y="T3"/>
                  </a:cxn>
                  <a:cxn ang="0">
                    <a:pos x="T4" y="T5"/>
                  </a:cxn>
                  <a:cxn ang="0">
                    <a:pos x="T6" y="T7"/>
                  </a:cxn>
                  <a:cxn ang="0">
                    <a:pos x="T8" y="T9"/>
                  </a:cxn>
                </a:cxnLst>
                <a:rect l="0" t="0" r="r" b="b"/>
                <a:pathLst>
                  <a:path w="317" h="192">
                    <a:moveTo>
                      <a:pt x="14" y="192"/>
                    </a:moveTo>
                    <a:lnTo>
                      <a:pt x="0" y="183"/>
                    </a:lnTo>
                    <a:lnTo>
                      <a:pt x="317" y="0"/>
                    </a:lnTo>
                    <a:lnTo>
                      <a:pt x="317" y="19"/>
                    </a:lnTo>
                    <a:lnTo>
                      <a:pt x="14"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58"/>
              <p:cNvSpPr>
                <a:spLocks/>
              </p:cNvSpPr>
              <p:nvPr/>
            </p:nvSpPr>
            <p:spPr bwMode="auto">
              <a:xfrm>
                <a:off x="6131983" y="5894028"/>
                <a:ext cx="493713" cy="304800"/>
              </a:xfrm>
              <a:custGeom>
                <a:avLst/>
                <a:gdLst>
                  <a:gd name="T0" fmla="*/ 311 w 311"/>
                  <a:gd name="T1" fmla="*/ 176 h 192"/>
                  <a:gd name="T2" fmla="*/ 311 w 311"/>
                  <a:gd name="T3" fmla="*/ 192 h 192"/>
                  <a:gd name="T4" fmla="*/ 0 w 311"/>
                  <a:gd name="T5" fmla="*/ 14 h 192"/>
                  <a:gd name="T6" fmla="*/ 0 w 311"/>
                  <a:gd name="T7" fmla="*/ 5 h 192"/>
                  <a:gd name="T8" fmla="*/ 10 w 311"/>
                  <a:gd name="T9" fmla="*/ 0 h 192"/>
                  <a:gd name="T10" fmla="*/ 311 w 311"/>
                  <a:gd name="T11" fmla="*/ 176 h 192"/>
                </a:gdLst>
                <a:ahLst/>
                <a:cxnLst>
                  <a:cxn ang="0">
                    <a:pos x="T0" y="T1"/>
                  </a:cxn>
                  <a:cxn ang="0">
                    <a:pos x="T2" y="T3"/>
                  </a:cxn>
                  <a:cxn ang="0">
                    <a:pos x="T4" y="T5"/>
                  </a:cxn>
                  <a:cxn ang="0">
                    <a:pos x="T6" y="T7"/>
                  </a:cxn>
                  <a:cxn ang="0">
                    <a:pos x="T8" y="T9"/>
                  </a:cxn>
                  <a:cxn ang="0">
                    <a:pos x="T10" y="T11"/>
                  </a:cxn>
                </a:cxnLst>
                <a:rect l="0" t="0" r="r" b="b"/>
                <a:pathLst>
                  <a:path w="311" h="192">
                    <a:moveTo>
                      <a:pt x="311" y="176"/>
                    </a:moveTo>
                    <a:lnTo>
                      <a:pt x="311" y="192"/>
                    </a:lnTo>
                    <a:lnTo>
                      <a:pt x="0" y="14"/>
                    </a:lnTo>
                    <a:lnTo>
                      <a:pt x="0" y="5"/>
                    </a:lnTo>
                    <a:lnTo>
                      <a:pt x="10" y="0"/>
                    </a:lnTo>
                    <a:lnTo>
                      <a:pt x="311" y="17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8" name="Freeform 59"/>
              <p:cNvSpPr>
                <a:spLocks/>
              </p:cNvSpPr>
              <p:nvPr/>
            </p:nvSpPr>
            <p:spPr bwMode="auto">
              <a:xfrm>
                <a:off x="6625696" y="5894028"/>
                <a:ext cx="503238" cy="304800"/>
              </a:xfrm>
              <a:custGeom>
                <a:avLst/>
                <a:gdLst>
                  <a:gd name="T0" fmla="*/ 300 w 317"/>
                  <a:gd name="T1" fmla="*/ 0 h 192"/>
                  <a:gd name="T2" fmla="*/ 317 w 317"/>
                  <a:gd name="T3" fmla="*/ 10 h 192"/>
                  <a:gd name="T4" fmla="*/ 0 w 317"/>
                  <a:gd name="T5" fmla="*/ 192 h 192"/>
                  <a:gd name="T6" fmla="*/ 0 w 317"/>
                  <a:gd name="T7" fmla="*/ 176 h 192"/>
                  <a:gd name="T8" fmla="*/ 300 w 317"/>
                  <a:gd name="T9" fmla="*/ 0 h 192"/>
                </a:gdLst>
                <a:ahLst/>
                <a:cxnLst>
                  <a:cxn ang="0">
                    <a:pos x="T0" y="T1"/>
                  </a:cxn>
                  <a:cxn ang="0">
                    <a:pos x="T2" y="T3"/>
                  </a:cxn>
                  <a:cxn ang="0">
                    <a:pos x="T4" y="T5"/>
                  </a:cxn>
                  <a:cxn ang="0">
                    <a:pos x="T6" y="T7"/>
                  </a:cxn>
                  <a:cxn ang="0">
                    <a:pos x="T8" y="T9"/>
                  </a:cxn>
                </a:cxnLst>
                <a:rect l="0" t="0" r="r" b="b"/>
                <a:pathLst>
                  <a:path w="317" h="192">
                    <a:moveTo>
                      <a:pt x="300" y="0"/>
                    </a:moveTo>
                    <a:lnTo>
                      <a:pt x="317" y="10"/>
                    </a:lnTo>
                    <a:lnTo>
                      <a:pt x="0" y="192"/>
                    </a:lnTo>
                    <a:lnTo>
                      <a:pt x="0" y="176"/>
                    </a:lnTo>
                    <a:lnTo>
                      <a:pt x="30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9" name="Freeform 60"/>
              <p:cNvSpPr>
                <a:spLocks/>
              </p:cNvSpPr>
              <p:nvPr/>
            </p:nvSpPr>
            <p:spPr bwMode="auto">
              <a:xfrm>
                <a:off x="7101946" y="5333641"/>
                <a:ext cx="26988" cy="576263"/>
              </a:xfrm>
              <a:custGeom>
                <a:avLst/>
                <a:gdLst>
                  <a:gd name="T0" fmla="*/ 0 w 17"/>
                  <a:gd name="T1" fmla="*/ 4 h 363"/>
                  <a:gd name="T2" fmla="*/ 10 w 17"/>
                  <a:gd name="T3" fmla="*/ 0 h 363"/>
                  <a:gd name="T4" fmla="*/ 17 w 17"/>
                  <a:gd name="T5" fmla="*/ 4 h 363"/>
                  <a:gd name="T6" fmla="*/ 17 w 17"/>
                  <a:gd name="T7" fmla="*/ 363 h 363"/>
                  <a:gd name="T8" fmla="*/ 0 w 17"/>
                  <a:gd name="T9" fmla="*/ 353 h 363"/>
                  <a:gd name="T10" fmla="*/ 0 w 17"/>
                  <a:gd name="T11" fmla="*/ 4 h 363"/>
                </a:gdLst>
                <a:ahLst/>
                <a:cxnLst>
                  <a:cxn ang="0">
                    <a:pos x="T0" y="T1"/>
                  </a:cxn>
                  <a:cxn ang="0">
                    <a:pos x="T2" y="T3"/>
                  </a:cxn>
                  <a:cxn ang="0">
                    <a:pos x="T4" y="T5"/>
                  </a:cxn>
                  <a:cxn ang="0">
                    <a:pos x="T6" y="T7"/>
                  </a:cxn>
                  <a:cxn ang="0">
                    <a:pos x="T8" y="T9"/>
                  </a:cxn>
                  <a:cxn ang="0">
                    <a:pos x="T10" y="T11"/>
                  </a:cxn>
                </a:cxnLst>
                <a:rect l="0" t="0" r="r" b="b"/>
                <a:pathLst>
                  <a:path w="17" h="363">
                    <a:moveTo>
                      <a:pt x="0" y="4"/>
                    </a:moveTo>
                    <a:lnTo>
                      <a:pt x="10" y="0"/>
                    </a:lnTo>
                    <a:lnTo>
                      <a:pt x="17" y="4"/>
                    </a:lnTo>
                    <a:lnTo>
                      <a:pt x="17" y="363"/>
                    </a:lnTo>
                    <a:lnTo>
                      <a:pt x="0" y="353"/>
                    </a:lnTo>
                    <a:lnTo>
                      <a:pt x="0" y="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1" name="Freeform 61"/>
              <p:cNvSpPr>
                <a:spLocks/>
              </p:cNvSpPr>
              <p:nvPr/>
            </p:nvSpPr>
            <p:spPr bwMode="auto">
              <a:xfrm>
                <a:off x="6625696" y="5043128"/>
                <a:ext cx="492125" cy="296863"/>
              </a:xfrm>
              <a:custGeom>
                <a:avLst/>
                <a:gdLst>
                  <a:gd name="T0" fmla="*/ 0 w 310"/>
                  <a:gd name="T1" fmla="*/ 14 h 187"/>
                  <a:gd name="T2" fmla="*/ 0 w 310"/>
                  <a:gd name="T3" fmla="*/ 5 h 187"/>
                  <a:gd name="T4" fmla="*/ 7 w 310"/>
                  <a:gd name="T5" fmla="*/ 0 h 187"/>
                  <a:gd name="T6" fmla="*/ 300 w 310"/>
                  <a:gd name="T7" fmla="*/ 168 h 187"/>
                  <a:gd name="T8" fmla="*/ 310 w 310"/>
                  <a:gd name="T9" fmla="*/ 183 h 187"/>
                  <a:gd name="T10" fmla="*/ 300 w 310"/>
                  <a:gd name="T11" fmla="*/ 187 h 187"/>
                  <a:gd name="T12" fmla="*/ 0 w 310"/>
                  <a:gd name="T13" fmla="*/ 14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0" y="14"/>
                    </a:moveTo>
                    <a:lnTo>
                      <a:pt x="0" y="5"/>
                    </a:lnTo>
                    <a:lnTo>
                      <a:pt x="7" y="0"/>
                    </a:lnTo>
                    <a:lnTo>
                      <a:pt x="300" y="168"/>
                    </a:lnTo>
                    <a:lnTo>
                      <a:pt x="310" y="183"/>
                    </a:lnTo>
                    <a:lnTo>
                      <a:pt x="300" y="187"/>
                    </a:lnTo>
                    <a:lnTo>
                      <a:pt x="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2" name="Freeform 62"/>
              <p:cNvSpPr>
                <a:spLocks/>
              </p:cNvSpPr>
              <p:nvPr/>
            </p:nvSpPr>
            <p:spPr bwMode="auto">
              <a:xfrm>
                <a:off x="7595658" y="4482741"/>
                <a:ext cx="22225" cy="568325"/>
              </a:xfrm>
              <a:custGeom>
                <a:avLst/>
                <a:gdLst>
                  <a:gd name="T0" fmla="*/ 0 w 14"/>
                  <a:gd name="T1" fmla="*/ 5 h 358"/>
                  <a:gd name="T2" fmla="*/ 7 w 14"/>
                  <a:gd name="T3" fmla="*/ 0 h 358"/>
                  <a:gd name="T4" fmla="*/ 14 w 14"/>
                  <a:gd name="T5" fmla="*/ 5 h 358"/>
                  <a:gd name="T6" fmla="*/ 14 w 14"/>
                  <a:gd name="T7" fmla="*/ 351 h 358"/>
                  <a:gd name="T8" fmla="*/ 7 w 14"/>
                  <a:gd name="T9" fmla="*/ 358 h 358"/>
                  <a:gd name="T10" fmla="*/ 0 w 14"/>
                  <a:gd name="T11" fmla="*/ 353 h 358"/>
                  <a:gd name="T12" fmla="*/ 0 w 14"/>
                  <a:gd name="T13" fmla="*/ 5 h 358"/>
                </a:gdLst>
                <a:ahLst/>
                <a:cxnLst>
                  <a:cxn ang="0">
                    <a:pos x="T0" y="T1"/>
                  </a:cxn>
                  <a:cxn ang="0">
                    <a:pos x="T2" y="T3"/>
                  </a:cxn>
                  <a:cxn ang="0">
                    <a:pos x="T4" y="T5"/>
                  </a:cxn>
                  <a:cxn ang="0">
                    <a:pos x="T6" y="T7"/>
                  </a:cxn>
                  <a:cxn ang="0">
                    <a:pos x="T8" y="T9"/>
                  </a:cxn>
                  <a:cxn ang="0">
                    <a:pos x="T10" y="T11"/>
                  </a:cxn>
                  <a:cxn ang="0">
                    <a:pos x="T12" y="T13"/>
                  </a:cxn>
                </a:cxnLst>
                <a:rect l="0" t="0" r="r" b="b"/>
                <a:pathLst>
                  <a:path w="14" h="358">
                    <a:moveTo>
                      <a:pt x="0" y="5"/>
                    </a:moveTo>
                    <a:lnTo>
                      <a:pt x="7" y="0"/>
                    </a:lnTo>
                    <a:lnTo>
                      <a:pt x="14" y="5"/>
                    </a:lnTo>
                    <a:lnTo>
                      <a:pt x="14" y="351"/>
                    </a:lnTo>
                    <a:lnTo>
                      <a:pt x="7" y="358"/>
                    </a:lnTo>
                    <a:lnTo>
                      <a:pt x="0" y="353"/>
                    </a:lnTo>
                    <a:lnTo>
                      <a:pt x="0" y="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3" name="Freeform 63"/>
              <p:cNvSpPr>
                <a:spLocks/>
              </p:cNvSpPr>
              <p:nvPr/>
            </p:nvSpPr>
            <p:spPr bwMode="auto">
              <a:xfrm>
                <a:off x="7117821" y="4185878"/>
                <a:ext cx="488950" cy="304800"/>
              </a:xfrm>
              <a:custGeom>
                <a:avLst/>
                <a:gdLst>
                  <a:gd name="T0" fmla="*/ 0 w 308"/>
                  <a:gd name="T1" fmla="*/ 16 h 192"/>
                  <a:gd name="T2" fmla="*/ 0 w 308"/>
                  <a:gd name="T3" fmla="*/ 0 h 192"/>
                  <a:gd name="T4" fmla="*/ 298 w 308"/>
                  <a:gd name="T5" fmla="*/ 173 h 192"/>
                  <a:gd name="T6" fmla="*/ 308 w 308"/>
                  <a:gd name="T7" fmla="*/ 187 h 192"/>
                  <a:gd name="T8" fmla="*/ 301 w 308"/>
                  <a:gd name="T9" fmla="*/ 192 h 192"/>
                  <a:gd name="T10" fmla="*/ 0 w 308"/>
                  <a:gd name="T11" fmla="*/ 16 h 192"/>
                </a:gdLst>
                <a:ahLst/>
                <a:cxnLst>
                  <a:cxn ang="0">
                    <a:pos x="T0" y="T1"/>
                  </a:cxn>
                  <a:cxn ang="0">
                    <a:pos x="T2" y="T3"/>
                  </a:cxn>
                  <a:cxn ang="0">
                    <a:pos x="T4" y="T5"/>
                  </a:cxn>
                  <a:cxn ang="0">
                    <a:pos x="T6" y="T7"/>
                  </a:cxn>
                  <a:cxn ang="0">
                    <a:pos x="T8" y="T9"/>
                  </a:cxn>
                  <a:cxn ang="0">
                    <a:pos x="T10" y="T11"/>
                  </a:cxn>
                </a:cxnLst>
                <a:rect l="0" t="0" r="r" b="b"/>
                <a:pathLst>
                  <a:path w="308" h="192">
                    <a:moveTo>
                      <a:pt x="0" y="16"/>
                    </a:moveTo>
                    <a:lnTo>
                      <a:pt x="0" y="0"/>
                    </a:lnTo>
                    <a:lnTo>
                      <a:pt x="298" y="173"/>
                    </a:lnTo>
                    <a:lnTo>
                      <a:pt x="308" y="187"/>
                    </a:lnTo>
                    <a:lnTo>
                      <a:pt x="301" y="192"/>
                    </a:lnTo>
                    <a:lnTo>
                      <a:pt x="0"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4" name="Freeform 64"/>
              <p:cNvSpPr>
                <a:spLocks/>
              </p:cNvSpPr>
              <p:nvPr/>
            </p:nvSpPr>
            <p:spPr bwMode="auto">
              <a:xfrm>
                <a:off x="6614583" y="4185878"/>
                <a:ext cx="503238" cy="304800"/>
              </a:xfrm>
              <a:custGeom>
                <a:avLst/>
                <a:gdLst>
                  <a:gd name="T0" fmla="*/ 14 w 317"/>
                  <a:gd name="T1" fmla="*/ 192 h 192"/>
                  <a:gd name="T2" fmla="*/ 0 w 317"/>
                  <a:gd name="T3" fmla="*/ 182 h 192"/>
                  <a:gd name="T4" fmla="*/ 317 w 317"/>
                  <a:gd name="T5" fmla="*/ 0 h 192"/>
                  <a:gd name="T6" fmla="*/ 317 w 317"/>
                  <a:gd name="T7" fmla="*/ 16 h 192"/>
                  <a:gd name="T8" fmla="*/ 14 w 317"/>
                  <a:gd name="T9" fmla="*/ 192 h 192"/>
                </a:gdLst>
                <a:ahLst/>
                <a:cxnLst>
                  <a:cxn ang="0">
                    <a:pos x="T0" y="T1"/>
                  </a:cxn>
                  <a:cxn ang="0">
                    <a:pos x="T2" y="T3"/>
                  </a:cxn>
                  <a:cxn ang="0">
                    <a:pos x="T4" y="T5"/>
                  </a:cxn>
                  <a:cxn ang="0">
                    <a:pos x="T6" y="T7"/>
                  </a:cxn>
                  <a:cxn ang="0">
                    <a:pos x="T8" y="T9"/>
                  </a:cxn>
                </a:cxnLst>
                <a:rect l="0" t="0" r="r" b="b"/>
                <a:pathLst>
                  <a:path w="317" h="192">
                    <a:moveTo>
                      <a:pt x="14" y="192"/>
                    </a:moveTo>
                    <a:lnTo>
                      <a:pt x="0" y="182"/>
                    </a:lnTo>
                    <a:lnTo>
                      <a:pt x="317" y="0"/>
                    </a:lnTo>
                    <a:lnTo>
                      <a:pt x="317" y="16"/>
                    </a:lnTo>
                    <a:lnTo>
                      <a:pt x="14"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5" name="Freeform 65"/>
              <p:cNvSpPr>
                <a:spLocks/>
              </p:cNvSpPr>
              <p:nvPr/>
            </p:nvSpPr>
            <p:spPr bwMode="auto">
              <a:xfrm>
                <a:off x="6614583" y="4474803"/>
                <a:ext cx="22225" cy="576263"/>
              </a:xfrm>
              <a:custGeom>
                <a:avLst/>
                <a:gdLst>
                  <a:gd name="T0" fmla="*/ 14 w 14"/>
                  <a:gd name="T1" fmla="*/ 358 h 363"/>
                  <a:gd name="T2" fmla="*/ 7 w 14"/>
                  <a:gd name="T3" fmla="*/ 363 h 363"/>
                  <a:gd name="T4" fmla="*/ 0 w 14"/>
                  <a:gd name="T5" fmla="*/ 358 h 363"/>
                  <a:gd name="T6" fmla="*/ 0 w 14"/>
                  <a:gd name="T7" fmla="*/ 0 h 363"/>
                  <a:gd name="T8" fmla="*/ 14 w 14"/>
                  <a:gd name="T9" fmla="*/ 10 h 363"/>
                  <a:gd name="T10" fmla="*/ 14 w 14"/>
                  <a:gd name="T11" fmla="*/ 358 h 363"/>
                </a:gdLst>
                <a:ahLst/>
                <a:cxnLst>
                  <a:cxn ang="0">
                    <a:pos x="T0" y="T1"/>
                  </a:cxn>
                  <a:cxn ang="0">
                    <a:pos x="T2" y="T3"/>
                  </a:cxn>
                  <a:cxn ang="0">
                    <a:pos x="T4" y="T5"/>
                  </a:cxn>
                  <a:cxn ang="0">
                    <a:pos x="T6" y="T7"/>
                  </a:cxn>
                  <a:cxn ang="0">
                    <a:pos x="T8" y="T9"/>
                  </a:cxn>
                  <a:cxn ang="0">
                    <a:pos x="T10" y="T11"/>
                  </a:cxn>
                </a:cxnLst>
                <a:rect l="0" t="0" r="r" b="b"/>
                <a:pathLst>
                  <a:path w="14" h="363">
                    <a:moveTo>
                      <a:pt x="14" y="358"/>
                    </a:moveTo>
                    <a:lnTo>
                      <a:pt x="7" y="363"/>
                    </a:lnTo>
                    <a:lnTo>
                      <a:pt x="0" y="358"/>
                    </a:lnTo>
                    <a:lnTo>
                      <a:pt x="0" y="0"/>
                    </a:lnTo>
                    <a:lnTo>
                      <a:pt x="14" y="10"/>
                    </a:lnTo>
                    <a:lnTo>
                      <a:pt x="14" y="3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6" name="Freeform 66"/>
              <p:cNvSpPr>
                <a:spLocks/>
              </p:cNvSpPr>
              <p:nvPr/>
            </p:nvSpPr>
            <p:spPr bwMode="auto">
              <a:xfrm>
                <a:off x="6079596" y="4765316"/>
                <a:ext cx="109538" cy="568325"/>
              </a:xfrm>
              <a:custGeom>
                <a:avLst/>
                <a:gdLst>
                  <a:gd name="T0" fmla="*/ 0 w 69"/>
                  <a:gd name="T1" fmla="*/ 0 h 358"/>
                  <a:gd name="T2" fmla="*/ 69 w 69"/>
                  <a:gd name="T3" fmla="*/ 0 h 358"/>
                  <a:gd name="T4" fmla="*/ 43 w 69"/>
                  <a:gd name="T5" fmla="*/ 343 h 358"/>
                  <a:gd name="T6" fmla="*/ 33 w 69"/>
                  <a:gd name="T7" fmla="*/ 358 h 358"/>
                  <a:gd name="T8" fmla="*/ 26 w 69"/>
                  <a:gd name="T9" fmla="*/ 343 h 358"/>
                  <a:gd name="T10" fmla="*/ 0 w 69"/>
                  <a:gd name="T11" fmla="*/ 0 h 358"/>
                </a:gdLst>
                <a:ahLst/>
                <a:cxnLst>
                  <a:cxn ang="0">
                    <a:pos x="T0" y="T1"/>
                  </a:cxn>
                  <a:cxn ang="0">
                    <a:pos x="T2" y="T3"/>
                  </a:cxn>
                  <a:cxn ang="0">
                    <a:pos x="T4" y="T5"/>
                  </a:cxn>
                  <a:cxn ang="0">
                    <a:pos x="T6" y="T7"/>
                  </a:cxn>
                  <a:cxn ang="0">
                    <a:pos x="T8" y="T9"/>
                  </a:cxn>
                  <a:cxn ang="0">
                    <a:pos x="T10" y="T11"/>
                  </a:cxn>
                </a:cxnLst>
                <a:rect l="0" t="0" r="r" b="b"/>
                <a:pathLst>
                  <a:path w="69" h="358">
                    <a:moveTo>
                      <a:pt x="0" y="0"/>
                    </a:moveTo>
                    <a:lnTo>
                      <a:pt x="69" y="0"/>
                    </a:lnTo>
                    <a:lnTo>
                      <a:pt x="43" y="343"/>
                    </a:lnTo>
                    <a:lnTo>
                      <a:pt x="33" y="358"/>
                    </a:lnTo>
                    <a:lnTo>
                      <a:pt x="26" y="343"/>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7" name="Freeform 67"/>
              <p:cNvSpPr>
                <a:spLocks/>
              </p:cNvSpPr>
              <p:nvPr/>
            </p:nvSpPr>
            <p:spPr bwMode="auto">
              <a:xfrm>
                <a:off x="7513108" y="5506678"/>
                <a:ext cx="190500" cy="247650"/>
              </a:xfrm>
              <a:custGeom>
                <a:avLst/>
                <a:gdLst>
                  <a:gd name="T0" fmla="*/ 0 w 120"/>
                  <a:gd name="T1" fmla="*/ 156 h 156"/>
                  <a:gd name="T2" fmla="*/ 0 w 120"/>
                  <a:gd name="T3" fmla="*/ 0 h 156"/>
                  <a:gd name="T4" fmla="*/ 19 w 120"/>
                  <a:gd name="T5" fmla="*/ 0 h 156"/>
                  <a:gd name="T6" fmla="*/ 19 w 120"/>
                  <a:gd name="T7" fmla="*/ 64 h 156"/>
                  <a:gd name="T8" fmla="*/ 99 w 120"/>
                  <a:gd name="T9" fmla="*/ 64 h 156"/>
                  <a:gd name="T10" fmla="*/ 99 w 120"/>
                  <a:gd name="T11" fmla="*/ 0 h 156"/>
                  <a:gd name="T12" fmla="*/ 120 w 120"/>
                  <a:gd name="T13" fmla="*/ 0 h 156"/>
                  <a:gd name="T14" fmla="*/ 120 w 120"/>
                  <a:gd name="T15" fmla="*/ 156 h 156"/>
                  <a:gd name="T16" fmla="*/ 99 w 120"/>
                  <a:gd name="T17" fmla="*/ 156 h 156"/>
                  <a:gd name="T18" fmla="*/ 99 w 120"/>
                  <a:gd name="T19" fmla="*/ 83 h 156"/>
                  <a:gd name="T20" fmla="*/ 19 w 120"/>
                  <a:gd name="T21" fmla="*/ 83 h 156"/>
                  <a:gd name="T22" fmla="*/ 19 w 120"/>
                  <a:gd name="T23" fmla="*/ 156 h 156"/>
                  <a:gd name="T24" fmla="*/ 0 w 120"/>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6">
                    <a:moveTo>
                      <a:pt x="0" y="156"/>
                    </a:moveTo>
                    <a:lnTo>
                      <a:pt x="0" y="0"/>
                    </a:lnTo>
                    <a:lnTo>
                      <a:pt x="19" y="0"/>
                    </a:lnTo>
                    <a:lnTo>
                      <a:pt x="19" y="64"/>
                    </a:lnTo>
                    <a:lnTo>
                      <a:pt x="99" y="64"/>
                    </a:lnTo>
                    <a:lnTo>
                      <a:pt x="99" y="0"/>
                    </a:lnTo>
                    <a:lnTo>
                      <a:pt x="120" y="0"/>
                    </a:lnTo>
                    <a:lnTo>
                      <a:pt x="120" y="156"/>
                    </a:lnTo>
                    <a:lnTo>
                      <a:pt x="99" y="156"/>
                    </a:lnTo>
                    <a:lnTo>
                      <a:pt x="99" y="83"/>
                    </a:lnTo>
                    <a:lnTo>
                      <a:pt x="19" y="83"/>
                    </a:lnTo>
                    <a:lnTo>
                      <a:pt x="19" y="156"/>
                    </a:lnTo>
                    <a:lnTo>
                      <a:pt x="0" y="15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8" name="Freeform 68"/>
              <p:cNvSpPr>
                <a:spLocks/>
              </p:cNvSpPr>
              <p:nvPr/>
            </p:nvSpPr>
            <p:spPr bwMode="auto">
              <a:xfrm>
                <a:off x="7549621" y="5449528"/>
                <a:ext cx="112713" cy="26988"/>
              </a:xfrm>
              <a:custGeom>
                <a:avLst/>
                <a:gdLst>
                  <a:gd name="T0" fmla="*/ 71 w 71"/>
                  <a:gd name="T1" fmla="*/ 17 h 17"/>
                  <a:gd name="T2" fmla="*/ 0 w 71"/>
                  <a:gd name="T3" fmla="*/ 17 h 17"/>
                  <a:gd name="T4" fmla="*/ 3 w 71"/>
                  <a:gd name="T5" fmla="*/ 0 h 17"/>
                  <a:gd name="T6" fmla="*/ 69 w 71"/>
                  <a:gd name="T7" fmla="*/ 0 h 17"/>
                  <a:gd name="T8" fmla="*/ 71 w 71"/>
                  <a:gd name="T9" fmla="*/ 17 h 17"/>
                </a:gdLst>
                <a:ahLst/>
                <a:cxnLst>
                  <a:cxn ang="0">
                    <a:pos x="T0" y="T1"/>
                  </a:cxn>
                  <a:cxn ang="0">
                    <a:pos x="T2" y="T3"/>
                  </a:cxn>
                  <a:cxn ang="0">
                    <a:pos x="T4" y="T5"/>
                  </a:cxn>
                  <a:cxn ang="0">
                    <a:pos x="T6" y="T7"/>
                  </a:cxn>
                  <a:cxn ang="0">
                    <a:pos x="T8" y="T9"/>
                  </a:cxn>
                </a:cxnLst>
                <a:rect l="0" t="0" r="r" b="b"/>
                <a:pathLst>
                  <a:path w="71" h="17">
                    <a:moveTo>
                      <a:pt x="71" y="17"/>
                    </a:moveTo>
                    <a:lnTo>
                      <a:pt x="0" y="17"/>
                    </a:lnTo>
                    <a:lnTo>
                      <a:pt x="3" y="0"/>
                    </a:lnTo>
                    <a:lnTo>
                      <a:pt x="69" y="0"/>
                    </a:lnTo>
                    <a:lnTo>
                      <a:pt x="71" y="1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9" name="Freeform 69"/>
              <p:cNvSpPr>
                <a:spLocks/>
              </p:cNvSpPr>
              <p:nvPr/>
            </p:nvSpPr>
            <p:spPr bwMode="auto">
              <a:xfrm>
                <a:off x="7560733" y="5382853"/>
                <a:ext cx="90488" cy="25400"/>
              </a:xfrm>
              <a:custGeom>
                <a:avLst/>
                <a:gdLst>
                  <a:gd name="T0" fmla="*/ 57 w 57"/>
                  <a:gd name="T1" fmla="*/ 16 h 16"/>
                  <a:gd name="T2" fmla="*/ 0 w 57"/>
                  <a:gd name="T3" fmla="*/ 16 h 16"/>
                  <a:gd name="T4" fmla="*/ 3 w 57"/>
                  <a:gd name="T5" fmla="*/ 0 h 16"/>
                  <a:gd name="T6" fmla="*/ 57 w 57"/>
                  <a:gd name="T7" fmla="*/ 0 h 16"/>
                  <a:gd name="T8" fmla="*/ 57 w 57"/>
                  <a:gd name="T9" fmla="*/ 16 h 16"/>
                </a:gdLst>
                <a:ahLst/>
                <a:cxnLst>
                  <a:cxn ang="0">
                    <a:pos x="T0" y="T1"/>
                  </a:cxn>
                  <a:cxn ang="0">
                    <a:pos x="T2" y="T3"/>
                  </a:cxn>
                  <a:cxn ang="0">
                    <a:pos x="T4" y="T5"/>
                  </a:cxn>
                  <a:cxn ang="0">
                    <a:pos x="T6" y="T7"/>
                  </a:cxn>
                  <a:cxn ang="0">
                    <a:pos x="T8" y="T9"/>
                  </a:cxn>
                </a:cxnLst>
                <a:rect l="0" t="0" r="r" b="b"/>
                <a:pathLst>
                  <a:path w="57" h="16">
                    <a:moveTo>
                      <a:pt x="57" y="16"/>
                    </a:moveTo>
                    <a:lnTo>
                      <a:pt x="0" y="16"/>
                    </a:lnTo>
                    <a:lnTo>
                      <a:pt x="3" y="0"/>
                    </a:lnTo>
                    <a:lnTo>
                      <a:pt x="57" y="0"/>
                    </a:lnTo>
                    <a:lnTo>
                      <a:pt x="57"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0" name="Freeform 70"/>
              <p:cNvSpPr>
                <a:spLocks/>
              </p:cNvSpPr>
              <p:nvPr/>
            </p:nvSpPr>
            <p:spPr bwMode="auto">
              <a:xfrm>
                <a:off x="7568671" y="5314591"/>
                <a:ext cx="76200" cy="22225"/>
              </a:xfrm>
              <a:custGeom>
                <a:avLst/>
                <a:gdLst>
                  <a:gd name="T0" fmla="*/ 48 w 48"/>
                  <a:gd name="T1" fmla="*/ 14 h 14"/>
                  <a:gd name="T2" fmla="*/ 0 w 48"/>
                  <a:gd name="T3" fmla="*/ 14 h 14"/>
                  <a:gd name="T4" fmla="*/ 3 w 48"/>
                  <a:gd name="T5" fmla="*/ 0 h 14"/>
                  <a:gd name="T6" fmla="*/ 48 w 48"/>
                  <a:gd name="T7" fmla="*/ 0 h 14"/>
                  <a:gd name="T8" fmla="*/ 48 w 48"/>
                  <a:gd name="T9" fmla="*/ 14 h 14"/>
                </a:gdLst>
                <a:ahLst/>
                <a:cxnLst>
                  <a:cxn ang="0">
                    <a:pos x="T0" y="T1"/>
                  </a:cxn>
                  <a:cxn ang="0">
                    <a:pos x="T2" y="T3"/>
                  </a:cxn>
                  <a:cxn ang="0">
                    <a:pos x="T4" y="T5"/>
                  </a:cxn>
                  <a:cxn ang="0">
                    <a:pos x="T6" y="T7"/>
                  </a:cxn>
                  <a:cxn ang="0">
                    <a:pos x="T8" y="T9"/>
                  </a:cxn>
                </a:cxnLst>
                <a:rect l="0" t="0" r="r" b="b"/>
                <a:pathLst>
                  <a:path w="48" h="14">
                    <a:moveTo>
                      <a:pt x="48" y="14"/>
                    </a:moveTo>
                    <a:lnTo>
                      <a:pt x="0" y="14"/>
                    </a:lnTo>
                    <a:lnTo>
                      <a:pt x="3" y="0"/>
                    </a:lnTo>
                    <a:lnTo>
                      <a:pt x="48" y="0"/>
                    </a:lnTo>
                    <a:lnTo>
                      <a:pt x="4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1" name="Freeform 71"/>
              <p:cNvSpPr>
                <a:spLocks/>
              </p:cNvSpPr>
              <p:nvPr/>
            </p:nvSpPr>
            <p:spPr bwMode="auto">
              <a:xfrm>
                <a:off x="7576608" y="5246328"/>
                <a:ext cx="60325" cy="22225"/>
              </a:xfrm>
              <a:custGeom>
                <a:avLst/>
                <a:gdLst>
                  <a:gd name="T0" fmla="*/ 38 w 38"/>
                  <a:gd name="T1" fmla="*/ 14 h 14"/>
                  <a:gd name="T2" fmla="*/ 0 w 38"/>
                  <a:gd name="T3" fmla="*/ 14 h 14"/>
                  <a:gd name="T4" fmla="*/ 2 w 38"/>
                  <a:gd name="T5" fmla="*/ 0 h 14"/>
                  <a:gd name="T6" fmla="*/ 38 w 38"/>
                  <a:gd name="T7" fmla="*/ 0 h 14"/>
                  <a:gd name="T8" fmla="*/ 38 w 38"/>
                  <a:gd name="T9" fmla="*/ 14 h 14"/>
                </a:gdLst>
                <a:ahLst/>
                <a:cxnLst>
                  <a:cxn ang="0">
                    <a:pos x="T0" y="T1"/>
                  </a:cxn>
                  <a:cxn ang="0">
                    <a:pos x="T2" y="T3"/>
                  </a:cxn>
                  <a:cxn ang="0">
                    <a:pos x="T4" y="T5"/>
                  </a:cxn>
                  <a:cxn ang="0">
                    <a:pos x="T6" y="T7"/>
                  </a:cxn>
                  <a:cxn ang="0">
                    <a:pos x="T8" y="T9"/>
                  </a:cxn>
                </a:cxnLst>
                <a:rect l="0" t="0" r="r" b="b"/>
                <a:pathLst>
                  <a:path w="38" h="14">
                    <a:moveTo>
                      <a:pt x="38" y="14"/>
                    </a:moveTo>
                    <a:lnTo>
                      <a:pt x="0" y="14"/>
                    </a:lnTo>
                    <a:lnTo>
                      <a:pt x="2" y="0"/>
                    </a:lnTo>
                    <a:lnTo>
                      <a:pt x="38" y="0"/>
                    </a:lnTo>
                    <a:lnTo>
                      <a:pt x="3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2" name="Freeform 72"/>
              <p:cNvSpPr>
                <a:spLocks/>
              </p:cNvSpPr>
              <p:nvPr/>
            </p:nvSpPr>
            <p:spPr bwMode="auto">
              <a:xfrm>
                <a:off x="7584546" y="5179653"/>
                <a:ext cx="44450" cy="22225"/>
              </a:xfrm>
              <a:custGeom>
                <a:avLst/>
                <a:gdLst>
                  <a:gd name="T0" fmla="*/ 28 w 28"/>
                  <a:gd name="T1" fmla="*/ 14 h 14"/>
                  <a:gd name="T2" fmla="*/ 0 w 28"/>
                  <a:gd name="T3" fmla="*/ 14 h 14"/>
                  <a:gd name="T4" fmla="*/ 2 w 28"/>
                  <a:gd name="T5" fmla="*/ 0 h 14"/>
                  <a:gd name="T6" fmla="*/ 26 w 28"/>
                  <a:gd name="T7" fmla="*/ 0 h 14"/>
                  <a:gd name="T8" fmla="*/ 28 w 28"/>
                  <a:gd name="T9" fmla="*/ 14 h 14"/>
                </a:gdLst>
                <a:ahLst/>
                <a:cxnLst>
                  <a:cxn ang="0">
                    <a:pos x="T0" y="T1"/>
                  </a:cxn>
                  <a:cxn ang="0">
                    <a:pos x="T2" y="T3"/>
                  </a:cxn>
                  <a:cxn ang="0">
                    <a:pos x="T4" y="T5"/>
                  </a:cxn>
                  <a:cxn ang="0">
                    <a:pos x="T6" y="T7"/>
                  </a:cxn>
                  <a:cxn ang="0">
                    <a:pos x="T8" y="T9"/>
                  </a:cxn>
                </a:cxnLst>
                <a:rect l="0" t="0" r="r" b="b"/>
                <a:pathLst>
                  <a:path w="28" h="14">
                    <a:moveTo>
                      <a:pt x="28" y="14"/>
                    </a:moveTo>
                    <a:lnTo>
                      <a:pt x="0" y="14"/>
                    </a:lnTo>
                    <a:lnTo>
                      <a:pt x="2" y="0"/>
                    </a:lnTo>
                    <a:lnTo>
                      <a:pt x="26" y="0"/>
                    </a:lnTo>
                    <a:lnTo>
                      <a:pt x="2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3" name="Freeform 73"/>
              <p:cNvSpPr>
                <a:spLocks/>
              </p:cNvSpPr>
              <p:nvPr/>
            </p:nvSpPr>
            <p:spPr bwMode="auto">
              <a:xfrm>
                <a:off x="7590896" y="5111391"/>
                <a:ext cx="30163" cy="22225"/>
              </a:xfrm>
              <a:custGeom>
                <a:avLst/>
                <a:gdLst>
                  <a:gd name="T0" fmla="*/ 19 w 19"/>
                  <a:gd name="T1" fmla="*/ 14 h 14"/>
                  <a:gd name="T2" fmla="*/ 0 w 19"/>
                  <a:gd name="T3" fmla="*/ 14 h 14"/>
                  <a:gd name="T4" fmla="*/ 3 w 19"/>
                  <a:gd name="T5" fmla="*/ 0 h 14"/>
                  <a:gd name="T6" fmla="*/ 17 w 19"/>
                  <a:gd name="T7" fmla="*/ 0 h 14"/>
                  <a:gd name="T8" fmla="*/ 19 w 19"/>
                  <a:gd name="T9" fmla="*/ 14 h 14"/>
                </a:gdLst>
                <a:ahLst/>
                <a:cxnLst>
                  <a:cxn ang="0">
                    <a:pos x="T0" y="T1"/>
                  </a:cxn>
                  <a:cxn ang="0">
                    <a:pos x="T2" y="T3"/>
                  </a:cxn>
                  <a:cxn ang="0">
                    <a:pos x="T4" y="T5"/>
                  </a:cxn>
                  <a:cxn ang="0">
                    <a:pos x="T6" y="T7"/>
                  </a:cxn>
                  <a:cxn ang="0">
                    <a:pos x="T8" y="T9"/>
                  </a:cxn>
                </a:cxnLst>
                <a:rect l="0" t="0" r="r" b="b"/>
                <a:pathLst>
                  <a:path w="19" h="14">
                    <a:moveTo>
                      <a:pt x="19" y="14"/>
                    </a:moveTo>
                    <a:lnTo>
                      <a:pt x="0" y="14"/>
                    </a:lnTo>
                    <a:lnTo>
                      <a:pt x="3" y="0"/>
                    </a:lnTo>
                    <a:lnTo>
                      <a:pt x="17" y="0"/>
                    </a:lnTo>
                    <a:lnTo>
                      <a:pt x="1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4" name="Freeform 74"/>
              <p:cNvSpPr>
                <a:spLocks/>
              </p:cNvSpPr>
              <p:nvPr/>
            </p:nvSpPr>
            <p:spPr bwMode="auto">
              <a:xfrm>
                <a:off x="7606771" y="5039953"/>
                <a:ext cx="544513" cy="198438"/>
              </a:xfrm>
              <a:custGeom>
                <a:avLst/>
                <a:gdLst>
                  <a:gd name="T0" fmla="*/ 336 w 343"/>
                  <a:gd name="T1" fmla="*/ 106 h 125"/>
                  <a:gd name="T2" fmla="*/ 343 w 343"/>
                  <a:gd name="T3" fmla="*/ 125 h 125"/>
                  <a:gd name="T4" fmla="*/ 0 w 343"/>
                  <a:gd name="T5" fmla="*/ 14 h 125"/>
                  <a:gd name="T6" fmla="*/ 0 w 343"/>
                  <a:gd name="T7" fmla="*/ 7 h 125"/>
                  <a:gd name="T8" fmla="*/ 7 w 343"/>
                  <a:gd name="T9" fmla="*/ 0 h 125"/>
                  <a:gd name="T10" fmla="*/ 336 w 343"/>
                  <a:gd name="T11" fmla="*/ 106 h 125"/>
                </a:gdLst>
                <a:ahLst/>
                <a:cxnLst>
                  <a:cxn ang="0">
                    <a:pos x="T0" y="T1"/>
                  </a:cxn>
                  <a:cxn ang="0">
                    <a:pos x="T2" y="T3"/>
                  </a:cxn>
                  <a:cxn ang="0">
                    <a:pos x="T4" y="T5"/>
                  </a:cxn>
                  <a:cxn ang="0">
                    <a:pos x="T6" y="T7"/>
                  </a:cxn>
                  <a:cxn ang="0">
                    <a:pos x="T8" y="T9"/>
                  </a:cxn>
                  <a:cxn ang="0">
                    <a:pos x="T10" y="T11"/>
                  </a:cxn>
                </a:cxnLst>
                <a:rect l="0" t="0" r="r" b="b"/>
                <a:pathLst>
                  <a:path w="343" h="125">
                    <a:moveTo>
                      <a:pt x="336" y="106"/>
                    </a:moveTo>
                    <a:lnTo>
                      <a:pt x="343" y="125"/>
                    </a:lnTo>
                    <a:lnTo>
                      <a:pt x="0" y="14"/>
                    </a:lnTo>
                    <a:lnTo>
                      <a:pt x="0" y="7"/>
                    </a:lnTo>
                    <a:lnTo>
                      <a:pt x="7" y="0"/>
                    </a:lnTo>
                    <a:lnTo>
                      <a:pt x="336" y="10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5" name="Freeform 75"/>
              <p:cNvSpPr>
                <a:spLocks/>
              </p:cNvSpPr>
              <p:nvPr/>
            </p:nvSpPr>
            <p:spPr bwMode="auto">
              <a:xfrm>
                <a:off x="8140171" y="4765316"/>
                <a:ext cx="354013" cy="473075"/>
              </a:xfrm>
              <a:custGeom>
                <a:avLst/>
                <a:gdLst>
                  <a:gd name="T0" fmla="*/ 204 w 223"/>
                  <a:gd name="T1" fmla="*/ 0 h 298"/>
                  <a:gd name="T2" fmla="*/ 223 w 223"/>
                  <a:gd name="T3" fmla="*/ 0 h 298"/>
                  <a:gd name="T4" fmla="*/ 7 w 223"/>
                  <a:gd name="T5" fmla="*/ 298 h 298"/>
                  <a:gd name="T6" fmla="*/ 0 w 223"/>
                  <a:gd name="T7" fmla="*/ 279 h 298"/>
                  <a:gd name="T8" fmla="*/ 204 w 223"/>
                  <a:gd name="T9" fmla="*/ 0 h 298"/>
                </a:gdLst>
                <a:ahLst/>
                <a:cxnLst>
                  <a:cxn ang="0">
                    <a:pos x="T0" y="T1"/>
                  </a:cxn>
                  <a:cxn ang="0">
                    <a:pos x="T2" y="T3"/>
                  </a:cxn>
                  <a:cxn ang="0">
                    <a:pos x="T4" y="T5"/>
                  </a:cxn>
                  <a:cxn ang="0">
                    <a:pos x="T6" y="T7"/>
                  </a:cxn>
                  <a:cxn ang="0">
                    <a:pos x="T8" y="T9"/>
                  </a:cxn>
                </a:cxnLst>
                <a:rect l="0" t="0" r="r" b="b"/>
                <a:pathLst>
                  <a:path w="223" h="298">
                    <a:moveTo>
                      <a:pt x="204" y="0"/>
                    </a:moveTo>
                    <a:lnTo>
                      <a:pt x="223" y="0"/>
                    </a:lnTo>
                    <a:lnTo>
                      <a:pt x="7" y="298"/>
                    </a:lnTo>
                    <a:lnTo>
                      <a:pt x="0" y="279"/>
                    </a:lnTo>
                    <a:lnTo>
                      <a:pt x="20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6" name="Freeform 76"/>
              <p:cNvSpPr>
                <a:spLocks/>
              </p:cNvSpPr>
              <p:nvPr/>
            </p:nvSpPr>
            <p:spPr bwMode="auto">
              <a:xfrm>
                <a:off x="8140171" y="4301766"/>
                <a:ext cx="354013" cy="463550"/>
              </a:xfrm>
              <a:custGeom>
                <a:avLst/>
                <a:gdLst>
                  <a:gd name="T0" fmla="*/ 0 w 223"/>
                  <a:gd name="T1" fmla="*/ 12 h 292"/>
                  <a:gd name="T2" fmla="*/ 5 w 223"/>
                  <a:gd name="T3" fmla="*/ 2 h 292"/>
                  <a:gd name="T4" fmla="*/ 12 w 223"/>
                  <a:gd name="T5" fmla="*/ 0 h 292"/>
                  <a:gd name="T6" fmla="*/ 223 w 223"/>
                  <a:gd name="T7" fmla="*/ 292 h 292"/>
                  <a:gd name="T8" fmla="*/ 204 w 223"/>
                  <a:gd name="T9" fmla="*/ 292 h 292"/>
                  <a:gd name="T10" fmla="*/ 0 w 223"/>
                  <a:gd name="T11" fmla="*/ 12 h 292"/>
                </a:gdLst>
                <a:ahLst/>
                <a:cxnLst>
                  <a:cxn ang="0">
                    <a:pos x="T0" y="T1"/>
                  </a:cxn>
                  <a:cxn ang="0">
                    <a:pos x="T2" y="T3"/>
                  </a:cxn>
                  <a:cxn ang="0">
                    <a:pos x="T4" y="T5"/>
                  </a:cxn>
                  <a:cxn ang="0">
                    <a:pos x="T6" y="T7"/>
                  </a:cxn>
                  <a:cxn ang="0">
                    <a:pos x="T8" y="T9"/>
                  </a:cxn>
                  <a:cxn ang="0">
                    <a:pos x="T10" y="T11"/>
                  </a:cxn>
                </a:cxnLst>
                <a:rect l="0" t="0" r="r" b="b"/>
                <a:pathLst>
                  <a:path w="223" h="292">
                    <a:moveTo>
                      <a:pt x="0" y="12"/>
                    </a:moveTo>
                    <a:lnTo>
                      <a:pt x="5" y="2"/>
                    </a:lnTo>
                    <a:lnTo>
                      <a:pt x="12" y="0"/>
                    </a:lnTo>
                    <a:lnTo>
                      <a:pt x="223" y="292"/>
                    </a:lnTo>
                    <a:lnTo>
                      <a:pt x="204" y="292"/>
                    </a:lnTo>
                    <a:lnTo>
                      <a:pt x="0" y="1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7" name="Freeform 77"/>
              <p:cNvSpPr>
                <a:spLocks/>
              </p:cNvSpPr>
              <p:nvPr/>
            </p:nvSpPr>
            <p:spPr bwMode="auto">
              <a:xfrm>
                <a:off x="8133821" y="3733441"/>
                <a:ext cx="25400" cy="571500"/>
              </a:xfrm>
              <a:custGeom>
                <a:avLst/>
                <a:gdLst>
                  <a:gd name="T0" fmla="*/ 0 w 16"/>
                  <a:gd name="T1" fmla="*/ 7 h 360"/>
                  <a:gd name="T2" fmla="*/ 16 w 16"/>
                  <a:gd name="T3" fmla="*/ 0 h 360"/>
                  <a:gd name="T4" fmla="*/ 16 w 16"/>
                  <a:gd name="T5" fmla="*/ 358 h 360"/>
                  <a:gd name="T6" fmla="*/ 9 w 16"/>
                  <a:gd name="T7" fmla="*/ 360 h 360"/>
                  <a:gd name="T8" fmla="*/ 0 w 16"/>
                  <a:gd name="T9" fmla="*/ 356 h 360"/>
                  <a:gd name="T10" fmla="*/ 0 w 16"/>
                  <a:gd name="T11" fmla="*/ 7 h 360"/>
                </a:gdLst>
                <a:ahLst/>
                <a:cxnLst>
                  <a:cxn ang="0">
                    <a:pos x="T0" y="T1"/>
                  </a:cxn>
                  <a:cxn ang="0">
                    <a:pos x="T2" y="T3"/>
                  </a:cxn>
                  <a:cxn ang="0">
                    <a:pos x="T4" y="T5"/>
                  </a:cxn>
                  <a:cxn ang="0">
                    <a:pos x="T6" y="T7"/>
                  </a:cxn>
                  <a:cxn ang="0">
                    <a:pos x="T8" y="T9"/>
                  </a:cxn>
                  <a:cxn ang="0">
                    <a:pos x="T10" y="T11"/>
                  </a:cxn>
                </a:cxnLst>
                <a:rect l="0" t="0" r="r" b="b"/>
                <a:pathLst>
                  <a:path w="16" h="360">
                    <a:moveTo>
                      <a:pt x="0" y="7"/>
                    </a:moveTo>
                    <a:lnTo>
                      <a:pt x="16" y="0"/>
                    </a:lnTo>
                    <a:lnTo>
                      <a:pt x="16" y="358"/>
                    </a:lnTo>
                    <a:lnTo>
                      <a:pt x="9" y="360"/>
                    </a:lnTo>
                    <a:lnTo>
                      <a:pt x="0" y="356"/>
                    </a:lnTo>
                    <a:lnTo>
                      <a:pt x="0" y="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8" name="Freeform 78"/>
              <p:cNvSpPr>
                <a:spLocks/>
              </p:cNvSpPr>
              <p:nvPr/>
            </p:nvSpPr>
            <p:spPr bwMode="auto">
              <a:xfrm>
                <a:off x="7648046" y="3442928"/>
                <a:ext cx="511175" cy="301625"/>
              </a:xfrm>
              <a:custGeom>
                <a:avLst/>
                <a:gdLst>
                  <a:gd name="T0" fmla="*/ 0 w 322"/>
                  <a:gd name="T1" fmla="*/ 15 h 190"/>
                  <a:gd name="T2" fmla="*/ 9 w 322"/>
                  <a:gd name="T3" fmla="*/ 0 h 190"/>
                  <a:gd name="T4" fmla="*/ 322 w 322"/>
                  <a:gd name="T5" fmla="*/ 183 h 190"/>
                  <a:gd name="T6" fmla="*/ 306 w 322"/>
                  <a:gd name="T7" fmla="*/ 190 h 190"/>
                  <a:gd name="T8" fmla="*/ 0 w 322"/>
                  <a:gd name="T9" fmla="*/ 15 h 190"/>
                </a:gdLst>
                <a:ahLst/>
                <a:cxnLst>
                  <a:cxn ang="0">
                    <a:pos x="T0" y="T1"/>
                  </a:cxn>
                  <a:cxn ang="0">
                    <a:pos x="T2" y="T3"/>
                  </a:cxn>
                  <a:cxn ang="0">
                    <a:pos x="T4" y="T5"/>
                  </a:cxn>
                  <a:cxn ang="0">
                    <a:pos x="T6" y="T7"/>
                  </a:cxn>
                  <a:cxn ang="0">
                    <a:pos x="T8" y="T9"/>
                  </a:cxn>
                </a:cxnLst>
                <a:rect l="0" t="0" r="r" b="b"/>
                <a:pathLst>
                  <a:path w="322" h="190">
                    <a:moveTo>
                      <a:pt x="0" y="15"/>
                    </a:moveTo>
                    <a:lnTo>
                      <a:pt x="9" y="0"/>
                    </a:lnTo>
                    <a:lnTo>
                      <a:pt x="322" y="183"/>
                    </a:lnTo>
                    <a:lnTo>
                      <a:pt x="306" y="190"/>
                    </a:lnTo>
                    <a:lnTo>
                      <a:pt x="0" y="1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9" name="Freeform 79"/>
              <p:cNvSpPr>
                <a:spLocks noEditPoints="1"/>
              </p:cNvSpPr>
              <p:nvPr/>
            </p:nvSpPr>
            <p:spPr bwMode="auto">
              <a:xfrm>
                <a:off x="8521171" y="3341328"/>
                <a:ext cx="231775" cy="252413"/>
              </a:xfrm>
              <a:custGeom>
                <a:avLst/>
                <a:gdLst>
                  <a:gd name="T0" fmla="*/ 0 w 62"/>
                  <a:gd name="T1" fmla="*/ 34 h 67"/>
                  <a:gd name="T2" fmla="*/ 8 w 62"/>
                  <a:gd name="T3" fmla="*/ 9 h 67"/>
                  <a:gd name="T4" fmla="*/ 31 w 62"/>
                  <a:gd name="T5" fmla="*/ 0 h 67"/>
                  <a:gd name="T6" fmla="*/ 47 w 62"/>
                  <a:gd name="T7" fmla="*/ 4 h 67"/>
                  <a:gd name="T8" fmla="*/ 58 w 62"/>
                  <a:gd name="T9" fmla="*/ 16 h 67"/>
                  <a:gd name="T10" fmla="*/ 62 w 62"/>
                  <a:gd name="T11" fmla="*/ 34 h 67"/>
                  <a:gd name="T12" fmla="*/ 58 w 62"/>
                  <a:gd name="T13" fmla="*/ 51 h 67"/>
                  <a:gd name="T14" fmla="*/ 47 w 62"/>
                  <a:gd name="T15" fmla="*/ 63 h 67"/>
                  <a:gd name="T16" fmla="*/ 31 w 62"/>
                  <a:gd name="T17" fmla="*/ 67 h 67"/>
                  <a:gd name="T18" fmla="*/ 14 w 62"/>
                  <a:gd name="T19" fmla="*/ 63 h 67"/>
                  <a:gd name="T20" fmla="*/ 3 w 62"/>
                  <a:gd name="T21" fmla="*/ 51 h 67"/>
                  <a:gd name="T22" fmla="*/ 0 w 62"/>
                  <a:gd name="T23" fmla="*/ 34 h 67"/>
                  <a:gd name="T24" fmla="*/ 9 w 62"/>
                  <a:gd name="T25" fmla="*/ 34 h 67"/>
                  <a:gd name="T26" fmla="*/ 15 w 62"/>
                  <a:gd name="T27" fmla="*/ 53 h 67"/>
                  <a:gd name="T28" fmla="*/ 31 w 62"/>
                  <a:gd name="T29" fmla="*/ 60 h 67"/>
                  <a:gd name="T30" fmla="*/ 47 w 62"/>
                  <a:gd name="T31" fmla="*/ 53 h 67"/>
                  <a:gd name="T32" fmla="*/ 53 w 62"/>
                  <a:gd name="T33" fmla="*/ 34 h 67"/>
                  <a:gd name="T34" fmla="*/ 51 w 62"/>
                  <a:gd name="T35" fmla="*/ 20 h 67"/>
                  <a:gd name="T36" fmla="*/ 43 w 62"/>
                  <a:gd name="T37" fmla="*/ 10 h 67"/>
                  <a:gd name="T38" fmla="*/ 31 w 62"/>
                  <a:gd name="T39" fmla="*/ 7 h 67"/>
                  <a:gd name="T40" fmla="*/ 15 w 62"/>
                  <a:gd name="T41" fmla="*/ 13 h 67"/>
                  <a:gd name="T42" fmla="*/ 9 w 62"/>
                  <a:gd name="T43"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7">
                    <a:moveTo>
                      <a:pt x="0" y="34"/>
                    </a:moveTo>
                    <a:cubicBezTo>
                      <a:pt x="0" y="24"/>
                      <a:pt x="3" y="15"/>
                      <a:pt x="8" y="9"/>
                    </a:cubicBezTo>
                    <a:cubicBezTo>
                      <a:pt x="14" y="3"/>
                      <a:pt x="22" y="0"/>
                      <a:pt x="31" y="0"/>
                    </a:cubicBezTo>
                    <a:cubicBezTo>
                      <a:pt x="37" y="0"/>
                      <a:pt x="42" y="1"/>
                      <a:pt x="47" y="4"/>
                    </a:cubicBezTo>
                    <a:cubicBezTo>
                      <a:pt x="52" y="7"/>
                      <a:pt x="56" y="11"/>
                      <a:pt x="58" y="16"/>
                    </a:cubicBezTo>
                    <a:cubicBezTo>
                      <a:pt x="61" y="21"/>
                      <a:pt x="62" y="27"/>
                      <a:pt x="62" y="34"/>
                    </a:cubicBezTo>
                    <a:cubicBezTo>
                      <a:pt x="62" y="40"/>
                      <a:pt x="61" y="46"/>
                      <a:pt x="58" y="51"/>
                    </a:cubicBezTo>
                    <a:cubicBezTo>
                      <a:pt x="56" y="57"/>
                      <a:pt x="52" y="61"/>
                      <a:pt x="47" y="63"/>
                    </a:cubicBezTo>
                    <a:cubicBezTo>
                      <a:pt x="42" y="66"/>
                      <a:pt x="37" y="67"/>
                      <a:pt x="31" y="67"/>
                    </a:cubicBezTo>
                    <a:cubicBezTo>
                      <a:pt x="25" y="67"/>
                      <a:pt x="19" y="66"/>
                      <a:pt x="14" y="63"/>
                    </a:cubicBezTo>
                    <a:cubicBezTo>
                      <a:pt x="10" y="60"/>
                      <a:pt x="6" y="56"/>
                      <a:pt x="3" y="51"/>
                    </a:cubicBezTo>
                    <a:cubicBezTo>
                      <a:pt x="1" y="46"/>
                      <a:pt x="0" y="40"/>
                      <a:pt x="0" y="34"/>
                    </a:cubicBezTo>
                    <a:close/>
                    <a:moveTo>
                      <a:pt x="9" y="34"/>
                    </a:moveTo>
                    <a:cubicBezTo>
                      <a:pt x="9" y="42"/>
                      <a:pt x="11" y="49"/>
                      <a:pt x="15" y="53"/>
                    </a:cubicBezTo>
                    <a:cubicBezTo>
                      <a:pt x="19" y="58"/>
                      <a:pt x="25" y="60"/>
                      <a:pt x="31" y="60"/>
                    </a:cubicBezTo>
                    <a:cubicBezTo>
                      <a:pt x="37" y="60"/>
                      <a:pt x="43" y="58"/>
                      <a:pt x="47" y="53"/>
                    </a:cubicBezTo>
                    <a:cubicBezTo>
                      <a:pt x="51" y="48"/>
                      <a:pt x="53" y="42"/>
                      <a:pt x="53" y="34"/>
                    </a:cubicBezTo>
                    <a:cubicBezTo>
                      <a:pt x="53" y="28"/>
                      <a:pt x="52" y="24"/>
                      <a:pt x="51" y="20"/>
                    </a:cubicBezTo>
                    <a:cubicBezTo>
                      <a:pt x="49" y="16"/>
                      <a:pt x="46" y="13"/>
                      <a:pt x="43" y="10"/>
                    </a:cubicBezTo>
                    <a:cubicBezTo>
                      <a:pt x="39" y="8"/>
                      <a:pt x="35" y="7"/>
                      <a:pt x="31" y="7"/>
                    </a:cubicBezTo>
                    <a:cubicBezTo>
                      <a:pt x="25" y="7"/>
                      <a:pt x="20" y="9"/>
                      <a:pt x="15" y="13"/>
                    </a:cubicBezTo>
                    <a:cubicBezTo>
                      <a:pt x="11" y="18"/>
                      <a:pt x="9" y="25"/>
                      <a:pt x="9" y="34"/>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0" name="Freeform 80"/>
              <p:cNvSpPr>
                <a:spLocks/>
              </p:cNvSpPr>
              <p:nvPr/>
            </p:nvSpPr>
            <p:spPr bwMode="auto">
              <a:xfrm>
                <a:off x="8098896" y="3488966"/>
                <a:ext cx="384175" cy="236538"/>
              </a:xfrm>
              <a:custGeom>
                <a:avLst/>
                <a:gdLst>
                  <a:gd name="T0" fmla="*/ 235 w 242"/>
                  <a:gd name="T1" fmla="*/ 0 h 149"/>
                  <a:gd name="T2" fmla="*/ 242 w 242"/>
                  <a:gd name="T3" fmla="*/ 14 h 149"/>
                  <a:gd name="T4" fmla="*/ 7 w 242"/>
                  <a:gd name="T5" fmla="*/ 149 h 149"/>
                  <a:gd name="T6" fmla="*/ 0 w 242"/>
                  <a:gd name="T7" fmla="*/ 135 h 149"/>
                  <a:gd name="T8" fmla="*/ 235 w 242"/>
                  <a:gd name="T9" fmla="*/ 0 h 149"/>
                </a:gdLst>
                <a:ahLst/>
                <a:cxnLst>
                  <a:cxn ang="0">
                    <a:pos x="T0" y="T1"/>
                  </a:cxn>
                  <a:cxn ang="0">
                    <a:pos x="T2" y="T3"/>
                  </a:cxn>
                  <a:cxn ang="0">
                    <a:pos x="T4" y="T5"/>
                  </a:cxn>
                  <a:cxn ang="0">
                    <a:pos x="T6" y="T7"/>
                  </a:cxn>
                  <a:cxn ang="0">
                    <a:pos x="T8" y="T9"/>
                  </a:cxn>
                </a:cxnLst>
                <a:rect l="0" t="0" r="r" b="b"/>
                <a:pathLst>
                  <a:path w="242" h="149">
                    <a:moveTo>
                      <a:pt x="235" y="0"/>
                    </a:moveTo>
                    <a:lnTo>
                      <a:pt x="242" y="14"/>
                    </a:lnTo>
                    <a:lnTo>
                      <a:pt x="7" y="149"/>
                    </a:lnTo>
                    <a:lnTo>
                      <a:pt x="0" y="135"/>
                    </a:lnTo>
                    <a:lnTo>
                      <a:pt x="235"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1" name="Freeform 81"/>
              <p:cNvSpPr>
                <a:spLocks/>
              </p:cNvSpPr>
              <p:nvPr/>
            </p:nvSpPr>
            <p:spPr bwMode="auto">
              <a:xfrm>
                <a:off x="8140171" y="3563578"/>
                <a:ext cx="384175" cy="233363"/>
              </a:xfrm>
              <a:custGeom>
                <a:avLst/>
                <a:gdLst>
                  <a:gd name="T0" fmla="*/ 235 w 242"/>
                  <a:gd name="T1" fmla="*/ 0 h 147"/>
                  <a:gd name="T2" fmla="*/ 242 w 242"/>
                  <a:gd name="T3" fmla="*/ 12 h 147"/>
                  <a:gd name="T4" fmla="*/ 7 w 242"/>
                  <a:gd name="T5" fmla="*/ 147 h 147"/>
                  <a:gd name="T6" fmla="*/ 0 w 242"/>
                  <a:gd name="T7" fmla="*/ 135 h 147"/>
                  <a:gd name="T8" fmla="*/ 235 w 242"/>
                  <a:gd name="T9" fmla="*/ 0 h 147"/>
                </a:gdLst>
                <a:ahLst/>
                <a:cxnLst>
                  <a:cxn ang="0">
                    <a:pos x="T0" y="T1"/>
                  </a:cxn>
                  <a:cxn ang="0">
                    <a:pos x="T2" y="T3"/>
                  </a:cxn>
                  <a:cxn ang="0">
                    <a:pos x="T4" y="T5"/>
                  </a:cxn>
                  <a:cxn ang="0">
                    <a:pos x="T6" y="T7"/>
                  </a:cxn>
                  <a:cxn ang="0">
                    <a:pos x="T8" y="T9"/>
                  </a:cxn>
                </a:cxnLst>
                <a:rect l="0" t="0" r="r" b="b"/>
                <a:pathLst>
                  <a:path w="242" h="147">
                    <a:moveTo>
                      <a:pt x="235" y="0"/>
                    </a:moveTo>
                    <a:lnTo>
                      <a:pt x="242" y="12"/>
                    </a:lnTo>
                    <a:lnTo>
                      <a:pt x="7" y="147"/>
                    </a:lnTo>
                    <a:lnTo>
                      <a:pt x="0" y="135"/>
                    </a:lnTo>
                    <a:lnTo>
                      <a:pt x="235"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2" name="Freeform 82"/>
              <p:cNvSpPr>
                <a:spLocks/>
              </p:cNvSpPr>
              <p:nvPr/>
            </p:nvSpPr>
            <p:spPr bwMode="auto">
              <a:xfrm>
                <a:off x="5643033" y="5894028"/>
                <a:ext cx="488950" cy="304800"/>
              </a:xfrm>
              <a:custGeom>
                <a:avLst/>
                <a:gdLst>
                  <a:gd name="T0" fmla="*/ 0 w 308"/>
                  <a:gd name="T1" fmla="*/ 192 h 192"/>
                  <a:gd name="T2" fmla="*/ 0 w 308"/>
                  <a:gd name="T3" fmla="*/ 176 h 192"/>
                  <a:gd name="T4" fmla="*/ 301 w 308"/>
                  <a:gd name="T5" fmla="*/ 0 h 192"/>
                  <a:gd name="T6" fmla="*/ 308 w 308"/>
                  <a:gd name="T7" fmla="*/ 5 h 192"/>
                  <a:gd name="T8" fmla="*/ 308 w 308"/>
                  <a:gd name="T9" fmla="*/ 14 h 192"/>
                  <a:gd name="T10" fmla="*/ 0 w 308"/>
                  <a:gd name="T11" fmla="*/ 192 h 192"/>
                </a:gdLst>
                <a:ahLst/>
                <a:cxnLst>
                  <a:cxn ang="0">
                    <a:pos x="T0" y="T1"/>
                  </a:cxn>
                  <a:cxn ang="0">
                    <a:pos x="T2" y="T3"/>
                  </a:cxn>
                  <a:cxn ang="0">
                    <a:pos x="T4" y="T5"/>
                  </a:cxn>
                  <a:cxn ang="0">
                    <a:pos x="T6" y="T7"/>
                  </a:cxn>
                  <a:cxn ang="0">
                    <a:pos x="T8" y="T9"/>
                  </a:cxn>
                  <a:cxn ang="0">
                    <a:pos x="T10" y="T11"/>
                  </a:cxn>
                </a:cxnLst>
                <a:rect l="0" t="0" r="r" b="b"/>
                <a:pathLst>
                  <a:path w="308" h="192">
                    <a:moveTo>
                      <a:pt x="0" y="192"/>
                    </a:moveTo>
                    <a:lnTo>
                      <a:pt x="0" y="176"/>
                    </a:lnTo>
                    <a:lnTo>
                      <a:pt x="301" y="0"/>
                    </a:lnTo>
                    <a:lnTo>
                      <a:pt x="308" y="5"/>
                    </a:lnTo>
                    <a:lnTo>
                      <a:pt x="308" y="14"/>
                    </a:lnTo>
                    <a:lnTo>
                      <a:pt x="0"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3" name="Freeform 83"/>
              <p:cNvSpPr>
                <a:spLocks/>
              </p:cNvSpPr>
              <p:nvPr/>
            </p:nvSpPr>
            <p:spPr bwMode="auto">
              <a:xfrm>
                <a:off x="5636683" y="5841641"/>
                <a:ext cx="417513" cy="255588"/>
              </a:xfrm>
              <a:custGeom>
                <a:avLst/>
                <a:gdLst>
                  <a:gd name="T0" fmla="*/ 7 w 263"/>
                  <a:gd name="T1" fmla="*/ 161 h 161"/>
                  <a:gd name="T2" fmla="*/ 0 w 263"/>
                  <a:gd name="T3" fmla="*/ 147 h 161"/>
                  <a:gd name="T4" fmla="*/ 255 w 263"/>
                  <a:gd name="T5" fmla="*/ 0 h 161"/>
                  <a:gd name="T6" fmla="*/ 263 w 263"/>
                  <a:gd name="T7" fmla="*/ 14 h 161"/>
                  <a:gd name="T8" fmla="*/ 7 w 263"/>
                  <a:gd name="T9" fmla="*/ 161 h 161"/>
                </a:gdLst>
                <a:ahLst/>
                <a:cxnLst>
                  <a:cxn ang="0">
                    <a:pos x="T0" y="T1"/>
                  </a:cxn>
                  <a:cxn ang="0">
                    <a:pos x="T2" y="T3"/>
                  </a:cxn>
                  <a:cxn ang="0">
                    <a:pos x="T4" y="T5"/>
                  </a:cxn>
                  <a:cxn ang="0">
                    <a:pos x="T6" y="T7"/>
                  </a:cxn>
                  <a:cxn ang="0">
                    <a:pos x="T8" y="T9"/>
                  </a:cxn>
                </a:cxnLst>
                <a:rect l="0" t="0" r="r" b="b"/>
                <a:pathLst>
                  <a:path w="263" h="161">
                    <a:moveTo>
                      <a:pt x="7" y="161"/>
                    </a:moveTo>
                    <a:lnTo>
                      <a:pt x="0" y="147"/>
                    </a:lnTo>
                    <a:lnTo>
                      <a:pt x="255" y="0"/>
                    </a:lnTo>
                    <a:lnTo>
                      <a:pt x="263" y="14"/>
                    </a:lnTo>
                    <a:lnTo>
                      <a:pt x="7" y="16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4" name="Freeform 84"/>
              <p:cNvSpPr>
                <a:spLocks/>
              </p:cNvSpPr>
              <p:nvPr/>
            </p:nvSpPr>
            <p:spPr bwMode="auto">
              <a:xfrm>
                <a:off x="6131983" y="5043128"/>
                <a:ext cx="493713" cy="296863"/>
              </a:xfrm>
              <a:custGeom>
                <a:avLst/>
                <a:gdLst>
                  <a:gd name="T0" fmla="*/ 304 w 311"/>
                  <a:gd name="T1" fmla="*/ 0 h 187"/>
                  <a:gd name="T2" fmla="*/ 311 w 311"/>
                  <a:gd name="T3" fmla="*/ 5 h 187"/>
                  <a:gd name="T4" fmla="*/ 311 w 311"/>
                  <a:gd name="T5" fmla="*/ 14 h 187"/>
                  <a:gd name="T6" fmla="*/ 10 w 311"/>
                  <a:gd name="T7" fmla="*/ 187 h 187"/>
                  <a:gd name="T8" fmla="*/ 0 w 311"/>
                  <a:gd name="T9" fmla="*/ 183 h 187"/>
                  <a:gd name="T10" fmla="*/ 10 w 311"/>
                  <a:gd name="T11" fmla="*/ 168 h 187"/>
                  <a:gd name="T12" fmla="*/ 304 w 311"/>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1" h="187">
                    <a:moveTo>
                      <a:pt x="304" y="0"/>
                    </a:moveTo>
                    <a:lnTo>
                      <a:pt x="311" y="5"/>
                    </a:lnTo>
                    <a:lnTo>
                      <a:pt x="311" y="14"/>
                    </a:lnTo>
                    <a:lnTo>
                      <a:pt x="10" y="187"/>
                    </a:lnTo>
                    <a:lnTo>
                      <a:pt x="0" y="183"/>
                    </a:lnTo>
                    <a:lnTo>
                      <a:pt x="10" y="168"/>
                    </a:lnTo>
                    <a:lnTo>
                      <a:pt x="30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5" name="Freeform 85"/>
              <p:cNvSpPr>
                <a:spLocks/>
              </p:cNvSpPr>
              <p:nvPr/>
            </p:nvSpPr>
            <p:spPr bwMode="auto">
              <a:xfrm>
                <a:off x="7117821" y="5043128"/>
                <a:ext cx="488950" cy="296863"/>
              </a:xfrm>
              <a:custGeom>
                <a:avLst/>
                <a:gdLst>
                  <a:gd name="T0" fmla="*/ 301 w 308"/>
                  <a:gd name="T1" fmla="*/ 0 h 187"/>
                  <a:gd name="T2" fmla="*/ 308 w 308"/>
                  <a:gd name="T3" fmla="*/ 5 h 187"/>
                  <a:gd name="T4" fmla="*/ 308 w 308"/>
                  <a:gd name="T5" fmla="*/ 12 h 187"/>
                  <a:gd name="T6" fmla="*/ 7 w 308"/>
                  <a:gd name="T7" fmla="*/ 187 h 187"/>
                  <a:gd name="T8" fmla="*/ 0 w 308"/>
                  <a:gd name="T9" fmla="*/ 183 h 187"/>
                  <a:gd name="T10" fmla="*/ 7 w 308"/>
                  <a:gd name="T11" fmla="*/ 168 h 187"/>
                  <a:gd name="T12" fmla="*/ 301 w 30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08" h="187">
                    <a:moveTo>
                      <a:pt x="301" y="0"/>
                    </a:moveTo>
                    <a:lnTo>
                      <a:pt x="308" y="5"/>
                    </a:lnTo>
                    <a:lnTo>
                      <a:pt x="308" y="12"/>
                    </a:lnTo>
                    <a:lnTo>
                      <a:pt x="7" y="187"/>
                    </a:lnTo>
                    <a:lnTo>
                      <a:pt x="0" y="183"/>
                    </a:lnTo>
                    <a:lnTo>
                      <a:pt x="7" y="168"/>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6" name="Freeform 86"/>
              <p:cNvSpPr>
                <a:spLocks/>
              </p:cNvSpPr>
              <p:nvPr/>
            </p:nvSpPr>
            <p:spPr bwMode="auto">
              <a:xfrm>
                <a:off x="7606771" y="4298591"/>
                <a:ext cx="541338" cy="192088"/>
              </a:xfrm>
              <a:custGeom>
                <a:avLst/>
                <a:gdLst>
                  <a:gd name="T0" fmla="*/ 332 w 341"/>
                  <a:gd name="T1" fmla="*/ 0 h 121"/>
                  <a:gd name="T2" fmla="*/ 341 w 341"/>
                  <a:gd name="T3" fmla="*/ 4 h 121"/>
                  <a:gd name="T4" fmla="*/ 336 w 341"/>
                  <a:gd name="T5" fmla="*/ 14 h 121"/>
                  <a:gd name="T6" fmla="*/ 7 w 341"/>
                  <a:gd name="T7" fmla="*/ 121 h 121"/>
                  <a:gd name="T8" fmla="*/ 0 w 341"/>
                  <a:gd name="T9" fmla="*/ 116 h 121"/>
                  <a:gd name="T10" fmla="*/ 9 w 341"/>
                  <a:gd name="T11" fmla="*/ 104 h 121"/>
                  <a:gd name="T12" fmla="*/ 332 w 341"/>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341" h="121">
                    <a:moveTo>
                      <a:pt x="332" y="0"/>
                    </a:moveTo>
                    <a:lnTo>
                      <a:pt x="341" y="4"/>
                    </a:lnTo>
                    <a:lnTo>
                      <a:pt x="336" y="14"/>
                    </a:lnTo>
                    <a:lnTo>
                      <a:pt x="7" y="121"/>
                    </a:lnTo>
                    <a:lnTo>
                      <a:pt x="0" y="116"/>
                    </a:lnTo>
                    <a:lnTo>
                      <a:pt x="9" y="104"/>
                    </a:lnTo>
                    <a:lnTo>
                      <a:pt x="33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7" name="Freeform 87"/>
              <p:cNvSpPr>
                <a:spLocks noEditPoints="1"/>
              </p:cNvSpPr>
              <p:nvPr/>
            </p:nvSpPr>
            <p:spPr bwMode="auto">
              <a:xfrm>
                <a:off x="4541308" y="6070241"/>
                <a:ext cx="238125" cy="252413"/>
              </a:xfrm>
              <a:custGeom>
                <a:avLst/>
                <a:gdLst>
                  <a:gd name="T0" fmla="*/ 0 w 63"/>
                  <a:gd name="T1" fmla="*/ 34 h 67"/>
                  <a:gd name="T2" fmla="*/ 9 w 63"/>
                  <a:gd name="T3" fmla="*/ 9 h 67"/>
                  <a:gd name="T4" fmla="*/ 32 w 63"/>
                  <a:gd name="T5" fmla="*/ 0 h 67"/>
                  <a:gd name="T6" fmla="*/ 48 w 63"/>
                  <a:gd name="T7" fmla="*/ 4 h 67"/>
                  <a:gd name="T8" fmla="*/ 59 w 63"/>
                  <a:gd name="T9" fmla="*/ 16 h 67"/>
                  <a:gd name="T10" fmla="*/ 63 w 63"/>
                  <a:gd name="T11" fmla="*/ 34 h 67"/>
                  <a:gd name="T12" fmla="*/ 59 w 63"/>
                  <a:gd name="T13" fmla="*/ 51 h 67"/>
                  <a:gd name="T14" fmla="*/ 47 w 63"/>
                  <a:gd name="T15" fmla="*/ 63 h 67"/>
                  <a:gd name="T16" fmla="*/ 32 w 63"/>
                  <a:gd name="T17" fmla="*/ 67 h 67"/>
                  <a:gd name="T18" fmla="*/ 15 w 63"/>
                  <a:gd name="T19" fmla="*/ 63 h 67"/>
                  <a:gd name="T20" fmla="*/ 4 w 63"/>
                  <a:gd name="T21" fmla="*/ 51 h 67"/>
                  <a:gd name="T22" fmla="*/ 0 w 63"/>
                  <a:gd name="T23" fmla="*/ 34 h 67"/>
                  <a:gd name="T24" fmla="*/ 9 w 63"/>
                  <a:gd name="T25" fmla="*/ 34 h 67"/>
                  <a:gd name="T26" fmla="*/ 16 w 63"/>
                  <a:gd name="T27" fmla="*/ 53 h 67"/>
                  <a:gd name="T28" fmla="*/ 32 w 63"/>
                  <a:gd name="T29" fmla="*/ 60 h 67"/>
                  <a:gd name="T30" fmla="*/ 48 w 63"/>
                  <a:gd name="T31" fmla="*/ 53 h 67"/>
                  <a:gd name="T32" fmla="*/ 54 w 63"/>
                  <a:gd name="T33" fmla="*/ 34 h 67"/>
                  <a:gd name="T34" fmla="*/ 51 w 63"/>
                  <a:gd name="T35" fmla="*/ 20 h 67"/>
                  <a:gd name="T36" fmla="*/ 43 w 63"/>
                  <a:gd name="T37" fmla="*/ 10 h 67"/>
                  <a:gd name="T38" fmla="*/ 32 w 63"/>
                  <a:gd name="T39" fmla="*/ 7 h 67"/>
                  <a:gd name="T40" fmla="*/ 16 w 63"/>
                  <a:gd name="T41" fmla="*/ 13 h 67"/>
                  <a:gd name="T42" fmla="*/ 9 w 63"/>
                  <a:gd name="T43"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7">
                    <a:moveTo>
                      <a:pt x="0" y="34"/>
                    </a:moveTo>
                    <a:cubicBezTo>
                      <a:pt x="0" y="24"/>
                      <a:pt x="3" y="15"/>
                      <a:pt x="9" y="9"/>
                    </a:cubicBezTo>
                    <a:cubicBezTo>
                      <a:pt x="15" y="3"/>
                      <a:pt x="22" y="0"/>
                      <a:pt x="32" y="0"/>
                    </a:cubicBezTo>
                    <a:cubicBezTo>
                      <a:pt x="38" y="0"/>
                      <a:pt x="43" y="1"/>
                      <a:pt x="48" y="4"/>
                    </a:cubicBezTo>
                    <a:cubicBezTo>
                      <a:pt x="53" y="7"/>
                      <a:pt x="57" y="11"/>
                      <a:pt x="59" y="16"/>
                    </a:cubicBezTo>
                    <a:cubicBezTo>
                      <a:pt x="62" y="21"/>
                      <a:pt x="63" y="27"/>
                      <a:pt x="63" y="34"/>
                    </a:cubicBezTo>
                    <a:cubicBezTo>
                      <a:pt x="63" y="40"/>
                      <a:pt x="62" y="46"/>
                      <a:pt x="59" y="51"/>
                    </a:cubicBezTo>
                    <a:cubicBezTo>
                      <a:pt x="56" y="57"/>
                      <a:pt x="52" y="61"/>
                      <a:pt x="47" y="63"/>
                    </a:cubicBezTo>
                    <a:cubicBezTo>
                      <a:pt x="43" y="66"/>
                      <a:pt x="37" y="67"/>
                      <a:pt x="32" y="67"/>
                    </a:cubicBezTo>
                    <a:cubicBezTo>
                      <a:pt x="25" y="67"/>
                      <a:pt x="20" y="66"/>
                      <a:pt x="15" y="63"/>
                    </a:cubicBezTo>
                    <a:cubicBezTo>
                      <a:pt x="10" y="60"/>
                      <a:pt x="7" y="56"/>
                      <a:pt x="4" y="51"/>
                    </a:cubicBezTo>
                    <a:cubicBezTo>
                      <a:pt x="2" y="46"/>
                      <a:pt x="0" y="40"/>
                      <a:pt x="0" y="34"/>
                    </a:cubicBezTo>
                    <a:close/>
                    <a:moveTo>
                      <a:pt x="9" y="34"/>
                    </a:moveTo>
                    <a:cubicBezTo>
                      <a:pt x="9" y="42"/>
                      <a:pt x="11" y="49"/>
                      <a:pt x="16" y="53"/>
                    </a:cubicBezTo>
                    <a:cubicBezTo>
                      <a:pt x="20" y="58"/>
                      <a:pt x="25" y="60"/>
                      <a:pt x="32" y="60"/>
                    </a:cubicBezTo>
                    <a:cubicBezTo>
                      <a:pt x="38" y="60"/>
                      <a:pt x="43" y="58"/>
                      <a:pt x="48" y="53"/>
                    </a:cubicBezTo>
                    <a:cubicBezTo>
                      <a:pt x="52" y="48"/>
                      <a:pt x="54" y="42"/>
                      <a:pt x="54" y="34"/>
                    </a:cubicBezTo>
                    <a:cubicBezTo>
                      <a:pt x="54" y="28"/>
                      <a:pt x="53" y="24"/>
                      <a:pt x="51" y="20"/>
                    </a:cubicBezTo>
                    <a:cubicBezTo>
                      <a:pt x="49" y="16"/>
                      <a:pt x="47" y="13"/>
                      <a:pt x="43" y="10"/>
                    </a:cubicBezTo>
                    <a:cubicBezTo>
                      <a:pt x="40" y="8"/>
                      <a:pt x="36" y="7"/>
                      <a:pt x="32" y="7"/>
                    </a:cubicBezTo>
                    <a:cubicBezTo>
                      <a:pt x="26" y="7"/>
                      <a:pt x="20" y="9"/>
                      <a:pt x="16" y="13"/>
                    </a:cubicBezTo>
                    <a:cubicBezTo>
                      <a:pt x="12" y="18"/>
                      <a:pt x="9" y="25"/>
                      <a:pt x="9" y="34"/>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8" name="Freeform 88"/>
              <p:cNvSpPr>
                <a:spLocks/>
              </p:cNvSpPr>
              <p:nvPr/>
            </p:nvSpPr>
            <p:spPr bwMode="auto">
              <a:xfrm>
                <a:off x="4804833" y="5916253"/>
                <a:ext cx="395288" cy="241300"/>
              </a:xfrm>
              <a:custGeom>
                <a:avLst/>
                <a:gdLst>
                  <a:gd name="T0" fmla="*/ 7 w 249"/>
                  <a:gd name="T1" fmla="*/ 152 h 152"/>
                  <a:gd name="T2" fmla="*/ 0 w 249"/>
                  <a:gd name="T3" fmla="*/ 138 h 152"/>
                  <a:gd name="T4" fmla="*/ 242 w 249"/>
                  <a:gd name="T5" fmla="*/ 0 h 152"/>
                  <a:gd name="T6" fmla="*/ 249 w 249"/>
                  <a:gd name="T7" fmla="*/ 12 h 152"/>
                  <a:gd name="T8" fmla="*/ 7 w 249"/>
                  <a:gd name="T9" fmla="*/ 152 h 152"/>
                </a:gdLst>
                <a:ahLst/>
                <a:cxnLst>
                  <a:cxn ang="0">
                    <a:pos x="T0" y="T1"/>
                  </a:cxn>
                  <a:cxn ang="0">
                    <a:pos x="T2" y="T3"/>
                  </a:cxn>
                  <a:cxn ang="0">
                    <a:pos x="T4" y="T5"/>
                  </a:cxn>
                  <a:cxn ang="0">
                    <a:pos x="T6" y="T7"/>
                  </a:cxn>
                  <a:cxn ang="0">
                    <a:pos x="T8" y="T9"/>
                  </a:cxn>
                </a:cxnLst>
                <a:rect l="0" t="0" r="r" b="b"/>
                <a:pathLst>
                  <a:path w="249" h="152">
                    <a:moveTo>
                      <a:pt x="7" y="152"/>
                    </a:moveTo>
                    <a:lnTo>
                      <a:pt x="0" y="138"/>
                    </a:lnTo>
                    <a:lnTo>
                      <a:pt x="242" y="0"/>
                    </a:lnTo>
                    <a:lnTo>
                      <a:pt x="249" y="12"/>
                    </a:lnTo>
                    <a:lnTo>
                      <a:pt x="7" y="15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9" name="Freeform 89"/>
              <p:cNvSpPr>
                <a:spLocks/>
              </p:cNvSpPr>
              <p:nvPr/>
            </p:nvSpPr>
            <p:spPr bwMode="auto">
              <a:xfrm>
                <a:off x="4763558" y="5841641"/>
                <a:ext cx="395288" cy="241300"/>
              </a:xfrm>
              <a:custGeom>
                <a:avLst/>
                <a:gdLst>
                  <a:gd name="T0" fmla="*/ 7 w 249"/>
                  <a:gd name="T1" fmla="*/ 152 h 152"/>
                  <a:gd name="T2" fmla="*/ 0 w 249"/>
                  <a:gd name="T3" fmla="*/ 140 h 152"/>
                  <a:gd name="T4" fmla="*/ 242 w 249"/>
                  <a:gd name="T5" fmla="*/ 0 h 152"/>
                  <a:gd name="T6" fmla="*/ 249 w 249"/>
                  <a:gd name="T7" fmla="*/ 14 h 152"/>
                  <a:gd name="T8" fmla="*/ 7 w 249"/>
                  <a:gd name="T9" fmla="*/ 152 h 152"/>
                </a:gdLst>
                <a:ahLst/>
                <a:cxnLst>
                  <a:cxn ang="0">
                    <a:pos x="T0" y="T1"/>
                  </a:cxn>
                  <a:cxn ang="0">
                    <a:pos x="T2" y="T3"/>
                  </a:cxn>
                  <a:cxn ang="0">
                    <a:pos x="T4" y="T5"/>
                  </a:cxn>
                  <a:cxn ang="0">
                    <a:pos x="T6" y="T7"/>
                  </a:cxn>
                  <a:cxn ang="0">
                    <a:pos x="T8" y="T9"/>
                  </a:cxn>
                </a:cxnLst>
                <a:rect l="0" t="0" r="r" b="b"/>
                <a:pathLst>
                  <a:path w="249" h="152">
                    <a:moveTo>
                      <a:pt x="7" y="152"/>
                    </a:moveTo>
                    <a:lnTo>
                      <a:pt x="0" y="140"/>
                    </a:lnTo>
                    <a:lnTo>
                      <a:pt x="242" y="0"/>
                    </a:lnTo>
                    <a:lnTo>
                      <a:pt x="249" y="14"/>
                    </a:lnTo>
                    <a:lnTo>
                      <a:pt x="7" y="15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0" name="Freeform 90"/>
              <p:cNvSpPr>
                <a:spLocks/>
              </p:cNvSpPr>
              <p:nvPr/>
            </p:nvSpPr>
            <p:spPr bwMode="auto">
              <a:xfrm>
                <a:off x="7549621" y="3914416"/>
                <a:ext cx="112713" cy="568325"/>
              </a:xfrm>
              <a:custGeom>
                <a:avLst/>
                <a:gdLst>
                  <a:gd name="T0" fmla="*/ 0 w 71"/>
                  <a:gd name="T1" fmla="*/ 0 h 358"/>
                  <a:gd name="T2" fmla="*/ 71 w 71"/>
                  <a:gd name="T3" fmla="*/ 0 h 358"/>
                  <a:gd name="T4" fmla="*/ 45 w 71"/>
                  <a:gd name="T5" fmla="*/ 346 h 358"/>
                  <a:gd name="T6" fmla="*/ 36 w 71"/>
                  <a:gd name="T7" fmla="*/ 358 h 358"/>
                  <a:gd name="T8" fmla="*/ 26 w 71"/>
                  <a:gd name="T9" fmla="*/ 344 h 358"/>
                  <a:gd name="T10" fmla="*/ 0 w 71"/>
                  <a:gd name="T11" fmla="*/ 0 h 358"/>
                </a:gdLst>
                <a:ahLst/>
                <a:cxnLst>
                  <a:cxn ang="0">
                    <a:pos x="T0" y="T1"/>
                  </a:cxn>
                  <a:cxn ang="0">
                    <a:pos x="T2" y="T3"/>
                  </a:cxn>
                  <a:cxn ang="0">
                    <a:pos x="T4" y="T5"/>
                  </a:cxn>
                  <a:cxn ang="0">
                    <a:pos x="T6" y="T7"/>
                  </a:cxn>
                  <a:cxn ang="0">
                    <a:pos x="T8" y="T9"/>
                  </a:cxn>
                  <a:cxn ang="0">
                    <a:pos x="T10" y="T11"/>
                  </a:cxn>
                </a:cxnLst>
                <a:rect l="0" t="0" r="r" b="b"/>
                <a:pathLst>
                  <a:path w="71" h="358">
                    <a:moveTo>
                      <a:pt x="0" y="0"/>
                    </a:moveTo>
                    <a:lnTo>
                      <a:pt x="71" y="0"/>
                    </a:lnTo>
                    <a:lnTo>
                      <a:pt x="45" y="346"/>
                    </a:lnTo>
                    <a:lnTo>
                      <a:pt x="36" y="358"/>
                    </a:lnTo>
                    <a:lnTo>
                      <a:pt x="26" y="344"/>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1" name="Freeform 91"/>
              <p:cNvSpPr>
                <a:spLocks/>
              </p:cNvSpPr>
              <p:nvPr/>
            </p:nvSpPr>
            <p:spPr bwMode="auto">
              <a:xfrm>
                <a:off x="8587846" y="4019191"/>
                <a:ext cx="195263" cy="249238"/>
              </a:xfrm>
              <a:custGeom>
                <a:avLst/>
                <a:gdLst>
                  <a:gd name="T0" fmla="*/ 0 w 123"/>
                  <a:gd name="T1" fmla="*/ 157 h 157"/>
                  <a:gd name="T2" fmla="*/ 0 w 123"/>
                  <a:gd name="T3" fmla="*/ 0 h 157"/>
                  <a:gd name="T4" fmla="*/ 21 w 123"/>
                  <a:gd name="T5" fmla="*/ 0 h 157"/>
                  <a:gd name="T6" fmla="*/ 21 w 123"/>
                  <a:gd name="T7" fmla="*/ 64 h 157"/>
                  <a:gd name="T8" fmla="*/ 102 w 123"/>
                  <a:gd name="T9" fmla="*/ 64 h 157"/>
                  <a:gd name="T10" fmla="*/ 102 w 123"/>
                  <a:gd name="T11" fmla="*/ 0 h 157"/>
                  <a:gd name="T12" fmla="*/ 123 w 123"/>
                  <a:gd name="T13" fmla="*/ 0 h 157"/>
                  <a:gd name="T14" fmla="*/ 123 w 123"/>
                  <a:gd name="T15" fmla="*/ 157 h 157"/>
                  <a:gd name="T16" fmla="*/ 102 w 123"/>
                  <a:gd name="T17" fmla="*/ 157 h 157"/>
                  <a:gd name="T18" fmla="*/ 102 w 123"/>
                  <a:gd name="T19" fmla="*/ 83 h 157"/>
                  <a:gd name="T20" fmla="*/ 21 w 123"/>
                  <a:gd name="T21" fmla="*/ 83 h 157"/>
                  <a:gd name="T22" fmla="*/ 21 w 123"/>
                  <a:gd name="T23" fmla="*/ 157 h 157"/>
                  <a:gd name="T24" fmla="*/ 0 w 123"/>
                  <a:gd name="T25" fmla="*/ 157 h 157"/>
                  <a:gd name="T26" fmla="*/ 0 w 123"/>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57">
                    <a:moveTo>
                      <a:pt x="0" y="157"/>
                    </a:moveTo>
                    <a:lnTo>
                      <a:pt x="0" y="0"/>
                    </a:lnTo>
                    <a:lnTo>
                      <a:pt x="21" y="0"/>
                    </a:lnTo>
                    <a:lnTo>
                      <a:pt x="21" y="64"/>
                    </a:lnTo>
                    <a:lnTo>
                      <a:pt x="102" y="64"/>
                    </a:lnTo>
                    <a:lnTo>
                      <a:pt x="102" y="0"/>
                    </a:lnTo>
                    <a:lnTo>
                      <a:pt x="123" y="0"/>
                    </a:lnTo>
                    <a:lnTo>
                      <a:pt x="123" y="157"/>
                    </a:lnTo>
                    <a:lnTo>
                      <a:pt x="102" y="157"/>
                    </a:lnTo>
                    <a:lnTo>
                      <a:pt x="102" y="83"/>
                    </a:lnTo>
                    <a:lnTo>
                      <a:pt x="21" y="83"/>
                    </a:lnTo>
                    <a:lnTo>
                      <a:pt x="21" y="157"/>
                    </a:lnTo>
                    <a:lnTo>
                      <a:pt x="0" y="157"/>
                    </a:lnTo>
                    <a:lnTo>
                      <a:pt x="0" y="15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2" name="Freeform 92"/>
              <p:cNvSpPr>
                <a:spLocks/>
              </p:cNvSpPr>
              <p:nvPr/>
            </p:nvSpPr>
            <p:spPr bwMode="auto">
              <a:xfrm>
                <a:off x="8494183" y="4128728"/>
                <a:ext cx="55563" cy="109538"/>
              </a:xfrm>
              <a:custGeom>
                <a:avLst/>
                <a:gdLst>
                  <a:gd name="T0" fmla="*/ 12 w 35"/>
                  <a:gd name="T1" fmla="*/ 0 h 69"/>
                  <a:gd name="T2" fmla="*/ 35 w 35"/>
                  <a:gd name="T3" fmla="*/ 66 h 69"/>
                  <a:gd name="T4" fmla="*/ 19 w 35"/>
                  <a:gd name="T5" fmla="*/ 69 h 69"/>
                  <a:gd name="T6" fmla="*/ 0 w 35"/>
                  <a:gd name="T7" fmla="*/ 7 h 69"/>
                  <a:gd name="T8" fmla="*/ 12 w 35"/>
                  <a:gd name="T9" fmla="*/ 0 h 69"/>
                </a:gdLst>
                <a:ahLst/>
                <a:cxnLst>
                  <a:cxn ang="0">
                    <a:pos x="T0" y="T1"/>
                  </a:cxn>
                  <a:cxn ang="0">
                    <a:pos x="T2" y="T3"/>
                  </a:cxn>
                  <a:cxn ang="0">
                    <a:pos x="T4" y="T5"/>
                  </a:cxn>
                  <a:cxn ang="0">
                    <a:pos x="T6" y="T7"/>
                  </a:cxn>
                  <a:cxn ang="0">
                    <a:pos x="T8" y="T9"/>
                  </a:cxn>
                </a:cxnLst>
                <a:rect l="0" t="0" r="r" b="b"/>
                <a:pathLst>
                  <a:path w="35" h="69">
                    <a:moveTo>
                      <a:pt x="12" y="0"/>
                    </a:moveTo>
                    <a:lnTo>
                      <a:pt x="35" y="66"/>
                    </a:lnTo>
                    <a:lnTo>
                      <a:pt x="19" y="69"/>
                    </a:lnTo>
                    <a:lnTo>
                      <a:pt x="0" y="7"/>
                    </a:lnTo>
                    <a:lnTo>
                      <a:pt x="1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3" name="Freeform 93"/>
              <p:cNvSpPr>
                <a:spLocks/>
              </p:cNvSpPr>
              <p:nvPr/>
            </p:nvSpPr>
            <p:spPr bwMode="auto">
              <a:xfrm>
                <a:off x="8433858" y="4155716"/>
                <a:ext cx="52388" cy="93663"/>
              </a:xfrm>
              <a:custGeom>
                <a:avLst/>
                <a:gdLst>
                  <a:gd name="T0" fmla="*/ 14 w 33"/>
                  <a:gd name="T1" fmla="*/ 0 h 59"/>
                  <a:gd name="T2" fmla="*/ 33 w 33"/>
                  <a:gd name="T3" fmla="*/ 56 h 59"/>
                  <a:gd name="T4" fmla="*/ 17 w 33"/>
                  <a:gd name="T5" fmla="*/ 59 h 59"/>
                  <a:gd name="T6" fmla="*/ 0 w 33"/>
                  <a:gd name="T7" fmla="*/ 7 h 59"/>
                  <a:gd name="T8" fmla="*/ 14 w 33"/>
                  <a:gd name="T9" fmla="*/ 0 h 59"/>
                </a:gdLst>
                <a:ahLst/>
                <a:cxnLst>
                  <a:cxn ang="0">
                    <a:pos x="T0" y="T1"/>
                  </a:cxn>
                  <a:cxn ang="0">
                    <a:pos x="T2" y="T3"/>
                  </a:cxn>
                  <a:cxn ang="0">
                    <a:pos x="T4" y="T5"/>
                  </a:cxn>
                  <a:cxn ang="0">
                    <a:pos x="T6" y="T7"/>
                  </a:cxn>
                  <a:cxn ang="0">
                    <a:pos x="T8" y="T9"/>
                  </a:cxn>
                </a:cxnLst>
                <a:rect l="0" t="0" r="r" b="b"/>
                <a:pathLst>
                  <a:path w="33" h="59">
                    <a:moveTo>
                      <a:pt x="14" y="0"/>
                    </a:moveTo>
                    <a:lnTo>
                      <a:pt x="33" y="56"/>
                    </a:lnTo>
                    <a:lnTo>
                      <a:pt x="17" y="59"/>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4" name="Freeform 94"/>
              <p:cNvSpPr>
                <a:spLocks/>
              </p:cNvSpPr>
              <p:nvPr/>
            </p:nvSpPr>
            <p:spPr bwMode="auto">
              <a:xfrm>
                <a:off x="8376708" y="4185878"/>
                <a:ext cx="46038" cy="77788"/>
              </a:xfrm>
              <a:custGeom>
                <a:avLst/>
                <a:gdLst>
                  <a:gd name="T0" fmla="*/ 12 w 29"/>
                  <a:gd name="T1" fmla="*/ 0 h 49"/>
                  <a:gd name="T2" fmla="*/ 29 w 29"/>
                  <a:gd name="T3" fmla="*/ 45 h 49"/>
                  <a:gd name="T4" fmla="*/ 12 w 29"/>
                  <a:gd name="T5" fmla="*/ 49 h 49"/>
                  <a:gd name="T6" fmla="*/ 0 w 29"/>
                  <a:gd name="T7" fmla="*/ 4 h 49"/>
                  <a:gd name="T8" fmla="*/ 12 w 29"/>
                  <a:gd name="T9" fmla="*/ 0 h 49"/>
                </a:gdLst>
                <a:ahLst/>
                <a:cxnLst>
                  <a:cxn ang="0">
                    <a:pos x="T0" y="T1"/>
                  </a:cxn>
                  <a:cxn ang="0">
                    <a:pos x="T2" y="T3"/>
                  </a:cxn>
                  <a:cxn ang="0">
                    <a:pos x="T4" y="T5"/>
                  </a:cxn>
                  <a:cxn ang="0">
                    <a:pos x="T6" y="T7"/>
                  </a:cxn>
                  <a:cxn ang="0">
                    <a:pos x="T8" y="T9"/>
                  </a:cxn>
                </a:cxnLst>
                <a:rect l="0" t="0" r="r" b="b"/>
                <a:pathLst>
                  <a:path w="29" h="49">
                    <a:moveTo>
                      <a:pt x="12" y="0"/>
                    </a:moveTo>
                    <a:lnTo>
                      <a:pt x="29" y="45"/>
                    </a:lnTo>
                    <a:lnTo>
                      <a:pt x="12" y="49"/>
                    </a:lnTo>
                    <a:lnTo>
                      <a:pt x="0" y="4"/>
                    </a:lnTo>
                    <a:lnTo>
                      <a:pt x="1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5" name="Freeform 95"/>
              <p:cNvSpPr>
                <a:spLocks/>
              </p:cNvSpPr>
              <p:nvPr/>
            </p:nvSpPr>
            <p:spPr bwMode="auto">
              <a:xfrm>
                <a:off x="8317971" y="4211278"/>
                <a:ext cx="41275" cy="63500"/>
              </a:xfrm>
              <a:custGeom>
                <a:avLst/>
                <a:gdLst>
                  <a:gd name="T0" fmla="*/ 14 w 26"/>
                  <a:gd name="T1" fmla="*/ 0 h 40"/>
                  <a:gd name="T2" fmla="*/ 26 w 26"/>
                  <a:gd name="T3" fmla="*/ 38 h 40"/>
                  <a:gd name="T4" fmla="*/ 11 w 26"/>
                  <a:gd name="T5" fmla="*/ 40 h 40"/>
                  <a:gd name="T6" fmla="*/ 0 w 26"/>
                  <a:gd name="T7" fmla="*/ 7 h 40"/>
                  <a:gd name="T8" fmla="*/ 14 w 26"/>
                  <a:gd name="T9" fmla="*/ 0 h 40"/>
                </a:gdLst>
                <a:ahLst/>
                <a:cxnLst>
                  <a:cxn ang="0">
                    <a:pos x="T0" y="T1"/>
                  </a:cxn>
                  <a:cxn ang="0">
                    <a:pos x="T2" y="T3"/>
                  </a:cxn>
                  <a:cxn ang="0">
                    <a:pos x="T4" y="T5"/>
                  </a:cxn>
                  <a:cxn ang="0">
                    <a:pos x="T6" y="T7"/>
                  </a:cxn>
                  <a:cxn ang="0">
                    <a:pos x="T8" y="T9"/>
                  </a:cxn>
                </a:cxnLst>
                <a:rect l="0" t="0" r="r" b="b"/>
                <a:pathLst>
                  <a:path w="26" h="40">
                    <a:moveTo>
                      <a:pt x="14" y="0"/>
                    </a:moveTo>
                    <a:lnTo>
                      <a:pt x="26" y="38"/>
                    </a:lnTo>
                    <a:lnTo>
                      <a:pt x="11" y="40"/>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6" name="Freeform 96"/>
              <p:cNvSpPr>
                <a:spLocks/>
              </p:cNvSpPr>
              <p:nvPr/>
            </p:nvSpPr>
            <p:spPr bwMode="auto">
              <a:xfrm>
                <a:off x="8257646" y="4238266"/>
                <a:ext cx="36513" cy="49213"/>
              </a:xfrm>
              <a:custGeom>
                <a:avLst/>
                <a:gdLst>
                  <a:gd name="T0" fmla="*/ 14 w 23"/>
                  <a:gd name="T1" fmla="*/ 0 h 31"/>
                  <a:gd name="T2" fmla="*/ 23 w 23"/>
                  <a:gd name="T3" fmla="*/ 28 h 31"/>
                  <a:gd name="T4" fmla="*/ 9 w 23"/>
                  <a:gd name="T5" fmla="*/ 31 h 31"/>
                  <a:gd name="T6" fmla="*/ 0 w 23"/>
                  <a:gd name="T7" fmla="*/ 7 h 31"/>
                  <a:gd name="T8" fmla="*/ 14 w 23"/>
                  <a:gd name="T9" fmla="*/ 0 h 31"/>
                </a:gdLst>
                <a:ahLst/>
                <a:cxnLst>
                  <a:cxn ang="0">
                    <a:pos x="T0" y="T1"/>
                  </a:cxn>
                  <a:cxn ang="0">
                    <a:pos x="T2" y="T3"/>
                  </a:cxn>
                  <a:cxn ang="0">
                    <a:pos x="T4" y="T5"/>
                  </a:cxn>
                  <a:cxn ang="0">
                    <a:pos x="T6" y="T7"/>
                  </a:cxn>
                  <a:cxn ang="0">
                    <a:pos x="T8" y="T9"/>
                  </a:cxn>
                </a:cxnLst>
                <a:rect l="0" t="0" r="r" b="b"/>
                <a:pathLst>
                  <a:path w="23" h="31">
                    <a:moveTo>
                      <a:pt x="14" y="0"/>
                    </a:moveTo>
                    <a:lnTo>
                      <a:pt x="23" y="28"/>
                    </a:lnTo>
                    <a:lnTo>
                      <a:pt x="9" y="31"/>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7" name="Freeform 97"/>
              <p:cNvSpPr>
                <a:spLocks/>
              </p:cNvSpPr>
              <p:nvPr/>
            </p:nvSpPr>
            <p:spPr bwMode="auto">
              <a:xfrm>
                <a:off x="8200496" y="4263666"/>
                <a:ext cx="30163" cy="34925"/>
              </a:xfrm>
              <a:custGeom>
                <a:avLst/>
                <a:gdLst>
                  <a:gd name="T0" fmla="*/ 14 w 19"/>
                  <a:gd name="T1" fmla="*/ 0 h 22"/>
                  <a:gd name="T2" fmla="*/ 19 w 19"/>
                  <a:gd name="T3" fmla="*/ 19 h 22"/>
                  <a:gd name="T4" fmla="*/ 5 w 19"/>
                  <a:gd name="T5" fmla="*/ 22 h 22"/>
                  <a:gd name="T6" fmla="*/ 0 w 19"/>
                  <a:gd name="T7" fmla="*/ 7 h 22"/>
                  <a:gd name="T8" fmla="*/ 14 w 19"/>
                  <a:gd name="T9" fmla="*/ 0 h 22"/>
                </a:gdLst>
                <a:ahLst/>
                <a:cxnLst>
                  <a:cxn ang="0">
                    <a:pos x="T0" y="T1"/>
                  </a:cxn>
                  <a:cxn ang="0">
                    <a:pos x="T2" y="T3"/>
                  </a:cxn>
                  <a:cxn ang="0">
                    <a:pos x="T4" y="T5"/>
                  </a:cxn>
                  <a:cxn ang="0">
                    <a:pos x="T6" y="T7"/>
                  </a:cxn>
                  <a:cxn ang="0">
                    <a:pos x="T8" y="T9"/>
                  </a:cxn>
                </a:cxnLst>
                <a:rect l="0" t="0" r="r" b="b"/>
                <a:pathLst>
                  <a:path w="19" h="22">
                    <a:moveTo>
                      <a:pt x="14" y="0"/>
                    </a:moveTo>
                    <a:lnTo>
                      <a:pt x="19" y="19"/>
                    </a:lnTo>
                    <a:lnTo>
                      <a:pt x="5" y="22"/>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8" name="Freeform 98"/>
              <p:cNvSpPr>
                <a:spLocks/>
              </p:cNvSpPr>
              <p:nvPr/>
            </p:nvSpPr>
            <p:spPr bwMode="auto">
              <a:xfrm>
                <a:off x="6530446" y="5506678"/>
                <a:ext cx="192088" cy="247650"/>
              </a:xfrm>
              <a:custGeom>
                <a:avLst/>
                <a:gdLst>
                  <a:gd name="T0" fmla="*/ 0 w 121"/>
                  <a:gd name="T1" fmla="*/ 156 h 156"/>
                  <a:gd name="T2" fmla="*/ 0 w 121"/>
                  <a:gd name="T3" fmla="*/ 0 h 156"/>
                  <a:gd name="T4" fmla="*/ 19 w 121"/>
                  <a:gd name="T5" fmla="*/ 0 h 156"/>
                  <a:gd name="T6" fmla="*/ 19 w 121"/>
                  <a:gd name="T7" fmla="*/ 64 h 156"/>
                  <a:gd name="T8" fmla="*/ 100 w 121"/>
                  <a:gd name="T9" fmla="*/ 64 h 156"/>
                  <a:gd name="T10" fmla="*/ 100 w 121"/>
                  <a:gd name="T11" fmla="*/ 0 h 156"/>
                  <a:gd name="T12" fmla="*/ 121 w 121"/>
                  <a:gd name="T13" fmla="*/ 0 h 156"/>
                  <a:gd name="T14" fmla="*/ 121 w 121"/>
                  <a:gd name="T15" fmla="*/ 156 h 156"/>
                  <a:gd name="T16" fmla="*/ 100 w 121"/>
                  <a:gd name="T17" fmla="*/ 156 h 156"/>
                  <a:gd name="T18" fmla="*/ 100 w 121"/>
                  <a:gd name="T19" fmla="*/ 83 h 156"/>
                  <a:gd name="T20" fmla="*/ 19 w 121"/>
                  <a:gd name="T21" fmla="*/ 83 h 156"/>
                  <a:gd name="T22" fmla="*/ 19 w 121"/>
                  <a:gd name="T23" fmla="*/ 156 h 156"/>
                  <a:gd name="T24" fmla="*/ 0 w 121"/>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6">
                    <a:moveTo>
                      <a:pt x="0" y="156"/>
                    </a:moveTo>
                    <a:lnTo>
                      <a:pt x="0" y="0"/>
                    </a:lnTo>
                    <a:lnTo>
                      <a:pt x="19" y="0"/>
                    </a:lnTo>
                    <a:lnTo>
                      <a:pt x="19" y="64"/>
                    </a:lnTo>
                    <a:lnTo>
                      <a:pt x="100" y="64"/>
                    </a:lnTo>
                    <a:lnTo>
                      <a:pt x="100" y="0"/>
                    </a:lnTo>
                    <a:lnTo>
                      <a:pt x="121" y="0"/>
                    </a:lnTo>
                    <a:lnTo>
                      <a:pt x="121" y="156"/>
                    </a:lnTo>
                    <a:lnTo>
                      <a:pt x="100" y="156"/>
                    </a:lnTo>
                    <a:lnTo>
                      <a:pt x="100" y="83"/>
                    </a:lnTo>
                    <a:lnTo>
                      <a:pt x="19" y="83"/>
                    </a:lnTo>
                    <a:lnTo>
                      <a:pt x="19" y="156"/>
                    </a:lnTo>
                    <a:lnTo>
                      <a:pt x="0" y="15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9" name="Freeform 99"/>
              <p:cNvSpPr>
                <a:spLocks/>
              </p:cNvSpPr>
              <p:nvPr/>
            </p:nvSpPr>
            <p:spPr bwMode="auto">
              <a:xfrm>
                <a:off x="6568546" y="5449528"/>
                <a:ext cx="109538" cy="26988"/>
              </a:xfrm>
              <a:custGeom>
                <a:avLst/>
                <a:gdLst>
                  <a:gd name="T0" fmla="*/ 69 w 69"/>
                  <a:gd name="T1" fmla="*/ 17 h 17"/>
                  <a:gd name="T2" fmla="*/ 0 w 69"/>
                  <a:gd name="T3" fmla="*/ 17 h 17"/>
                  <a:gd name="T4" fmla="*/ 2 w 69"/>
                  <a:gd name="T5" fmla="*/ 0 h 17"/>
                  <a:gd name="T6" fmla="*/ 69 w 69"/>
                  <a:gd name="T7" fmla="*/ 0 h 17"/>
                  <a:gd name="T8" fmla="*/ 69 w 69"/>
                  <a:gd name="T9" fmla="*/ 17 h 17"/>
                </a:gdLst>
                <a:ahLst/>
                <a:cxnLst>
                  <a:cxn ang="0">
                    <a:pos x="T0" y="T1"/>
                  </a:cxn>
                  <a:cxn ang="0">
                    <a:pos x="T2" y="T3"/>
                  </a:cxn>
                  <a:cxn ang="0">
                    <a:pos x="T4" y="T5"/>
                  </a:cxn>
                  <a:cxn ang="0">
                    <a:pos x="T6" y="T7"/>
                  </a:cxn>
                  <a:cxn ang="0">
                    <a:pos x="T8" y="T9"/>
                  </a:cxn>
                </a:cxnLst>
                <a:rect l="0" t="0" r="r" b="b"/>
                <a:pathLst>
                  <a:path w="69" h="17">
                    <a:moveTo>
                      <a:pt x="69" y="17"/>
                    </a:moveTo>
                    <a:lnTo>
                      <a:pt x="0" y="17"/>
                    </a:lnTo>
                    <a:lnTo>
                      <a:pt x="2" y="0"/>
                    </a:lnTo>
                    <a:lnTo>
                      <a:pt x="69" y="0"/>
                    </a:lnTo>
                    <a:lnTo>
                      <a:pt x="69" y="1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0" name="Freeform 100"/>
              <p:cNvSpPr>
                <a:spLocks/>
              </p:cNvSpPr>
              <p:nvPr/>
            </p:nvSpPr>
            <p:spPr bwMode="auto">
              <a:xfrm>
                <a:off x="6576483" y="5382853"/>
                <a:ext cx="93663" cy="25400"/>
              </a:xfrm>
              <a:custGeom>
                <a:avLst/>
                <a:gdLst>
                  <a:gd name="T0" fmla="*/ 59 w 59"/>
                  <a:gd name="T1" fmla="*/ 16 h 16"/>
                  <a:gd name="T2" fmla="*/ 0 w 59"/>
                  <a:gd name="T3" fmla="*/ 16 h 16"/>
                  <a:gd name="T4" fmla="*/ 2 w 59"/>
                  <a:gd name="T5" fmla="*/ 0 h 16"/>
                  <a:gd name="T6" fmla="*/ 59 w 59"/>
                  <a:gd name="T7" fmla="*/ 0 h 16"/>
                  <a:gd name="T8" fmla="*/ 59 w 59"/>
                  <a:gd name="T9" fmla="*/ 16 h 16"/>
                </a:gdLst>
                <a:ahLst/>
                <a:cxnLst>
                  <a:cxn ang="0">
                    <a:pos x="T0" y="T1"/>
                  </a:cxn>
                  <a:cxn ang="0">
                    <a:pos x="T2" y="T3"/>
                  </a:cxn>
                  <a:cxn ang="0">
                    <a:pos x="T4" y="T5"/>
                  </a:cxn>
                  <a:cxn ang="0">
                    <a:pos x="T6" y="T7"/>
                  </a:cxn>
                  <a:cxn ang="0">
                    <a:pos x="T8" y="T9"/>
                  </a:cxn>
                </a:cxnLst>
                <a:rect l="0" t="0" r="r" b="b"/>
                <a:pathLst>
                  <a:path w="59" h="16">
                    <a:moveTo>
                      <a:pt x="59" y="16"/>
                    </a:moveTo>
                    <a:lnTo>
                      <a:pt x="0" y="16"/>
                    </a:lnTo>
                    <a:lnTo>
                      <a:pt x="2" y="0"/>
                    </a:lnTo>
                    <a:lnTo>
                      <a:pt x="59" y="0"/>
                    </a:lnTo>
                    <a:lnTo>
                      <a:pt x="59"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1" name="Rectangle 101"/>
              <p:cNvSpPr>
                <a:spLocks noChangeArrowheads="1"/>
              </p:cNvSpPr>
              <p:nvPr/>
            </p:nvSpPr>
            <p:spPr bwMode="auto">
              <a:xfrm>
                <a:off x="6587596" y="5314591"/>
                <a:ext cx="74613" cy="22225"/>
              </a:xfrm>
              <a:prstGeom prst="rect">
                <a:avLst/>
              </a:prstGeom>
              <a:solidFill>
                <a:schemeClr val="tx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2" name="Freeform 102"/>
              <p:cNvSpPr>
                <a:spLocks/>
              </p:cNvSpPr>
              <p:nvPr/>
            </p:nvSpPr>
            <p:spPr bwMode="auto">
              <a:xfrm>
                <a:off x="6595533" y="5246328"/>
                <a:ext cx="60325" cy="22225"/>
              </a:xfrm>
              <a:custGeom>
                <a:avLst/>
                <a:gdLst>
                  <a:gd name="T0" fmla="*/ 38 w 38"/>
                  <a:gd name="T1" fmla="*/ 14 h 14"/>
                  <a:gd name="T2" fmla="*/ 0 w 38"/>
                  <a:gd name="T3" fmla="*/ 14 h 14"/>
                  <a:gd name="T4" fmla="*/ 0 w 38"/>
                  <a:gd name="T5" fmla="*/ 0 h 14"/>
                  <a:gd name="T6" fmla="*/ 35 w 38"/>
                  <a:gd name="T7" fmla="*/ 0 h 14"/>
                  <a:gd name="T8" fmla="*/ 38 w 38"/>
                  <a:gd name="T9" fmla="*/ 14 h 14"/>
                </a:gdLst>
                <a:ahLst/>
                <a:cxnLst>
                  <a:cxn ang="0">
                    <a:pos x="T0" y="T1"/>
                  </a:cxn>
                  <a:cxn ang="0">
                    <a:pos x="T2" y="T3"/>
                  </a:cxn>
                  <a:cxn ang="0">
                    <a:pos x="T4" y="T5"/>
                  </a:cxn>
                  <a:cxn ang="0">
                    <a:pos x="T6" y="T7"/>
                  </a:cxn>
                  <a:cxn ang="0">
                    <a:pos x="T8" y="T9"/>
                  </a:cxn>
                </a:cxnLst>
                <a:rect l="0" t="0" r="r" b="b"/>
                <a:pathLst>
                  <a:path w="38" h="14">
                    <a:moveTo>
                      <a:pt x="38" y="14"/>
                    </a:moveTo>
                    <a:lnTo>
                      <a:pt x="0" y="14"/>
                    </a:lnTo>
                    <a:lnTo>
                      <a:pt x="0" y="0"/>
                    </a:lnTo>
                    <a:lnTo>
                      <a:pt x="35" y="0"/>
                    </a:lnTo>
                    <a:lnTo>
                      <a:pt x="3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3" name="Freeform 103"/>
              <p:cNvSpPr>
                <a:spLocks/>
              </p:cNvSpPr>
              <p:nvPr/>
            </p:nvSpPr>
            <p:spPr bwMode="auto">
              <a:xfrm>
                <a:off x="6601883" y="5179653"/>
                <a:ext cx="46038" cy="22225"/>
              </a:xfrm>
              <a:custGeom>
                <a:avLst/>
                <a:gdLst>
                  <a:gd name="T0" fmla="*/ 29 w 29"/>
                  <a:gd name="T1" fmla="*/ 14 h 14"/>
                  <a:gd name="T2" fmla="*/ 0 w 29"/>
                  <a:gd name="T3" fmla="*/ 14 h 14"/>
                  <a:gd name="T4" fmla="*/ 3 w 29"/>
                  <a:gd name="T5" fmla="*/ 0 h 14"/>
                  <a:gd name="T6" fmla="*/ 26 w 29"/>
                  <a:gd name="T7" fmla="*/ 0 h 14"/>
                  <a:gd name="T8" fmla="*/ 29 w 29"/>
                  <a:gd name="T9" fmla="*/ 14 h 14"/>
                </a:gdLst>
                <a:ahLst/>
                <a:cxnLst>
                  <a:cxn ang="0">
                    <a:pos x="T0" y="T1"/>
                  </a:cxn>
                  <a:cxn ang="0">
                    <a:pos x="T2" y="T3"/>
                  </a:cxn>
                  <a:cxn ang="0">
                    <a:pos x="T4" y="T5"/>
                  </a:cxn>
                  <a:cxn ang="0">
                    <a:pos x="T6" y="T7"/>
                  </a:cxn>
                  <a:cxn ang="0">
                    <a:pos x="T8" y="T9"/>
                  </a:cxn>
                </a:cxnLst>
                <a:rect l="0" t="0" r="r" b="b"/>
                <a:pathLst>
                  <a:path w="29" h="14">
                    <a:moveTo>
                      <a:pt x="29" y="14"/>
                    </a:moveTo>
                    <a:lnTo>
                      <a:pt x="0" y="14"/>
                    </a:lnTo>
                    <a:lnTo>
                      <a:pt x="3" y="0"/>
                    </a:lnTo>
                    <a:lnTo>
                      <a:pt x="26" y="0"/>
                    </a:lnTo>
                    <a:lnTo>
                      <a:pt x="2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4" name="Freeform 104"/>
              <p:cNvSpPr>
                <a:spLocks/>
              </p:cNvSpPr>
              <p:nvPr/>
            </p:nvSpPr>
            <p:spPr bwMode="auto">
              <a:xfrm>
                <a:off x="6609821" y="5111391"/>
                <a:ext cx="30163" cy="22225"/>
              </a:xfrm>
              <a:custGeom>
                <a:avLst/>
                <a:gdLst>
                  <a:gd name="T0" fmla="*/ 19 w 19"/>
                  <a:gd name="T1" fmla="*/ 14 h 14"/>
                  <a:gd name="T2" fmla="*/ 0 w 19"/>
                  <a:gd name="T3" fmla="*/ 14 h 14"/>
                  <a:gd name="T4" fmla="*/ 3 w 19"/>
                  <a:gd name="T5" fmla="*/ 0 h 14"/>
                  <a:gd name="T6" fmla="*/ 17 w 19"/>
                  <a:gd name="T7" fmla="*/ 0 h 14"/>
                  <a:gd name="T8" fmla="*/ 19 w 19"/>
                  <a:gd name="T9" fmla="*/ 14 h 14"/>
                </a:gdLst>
                <a:ahLst/>
                <a:cxnLst>
                  <a:cxn ang="0">
                    <a:pos x="T0" y="T1"/>
                  </a:cxn>
                  <a:cxn ang="0">
                    <a:pos x="T2" y="T3"/>
                  </a:cxn>
                  <a:cxn ang="0">
                    <a:pos x="T4" y="T5"/>
                  </a:cxn>
                  <a:cxn ang="0">
                    <a:pos x="T6" y="T7"/>
                  </a:cxn>
                  <a:cxn ang="0">
                    <a:pos x="T8" y="T9"/>
                  </a:cxn>
                </a:cxnLst>
                <a:rect l="0" t="0" r="r" b="b"/>
                <a:pathLst>
                  <a:path w="19" h="14">
                    <a:moveTo>
                      <a:pt x="19" y="14"/>
                    </a:moveTo>
                    <a:lnTo>
                      <a:pt x="0" y="14"/>
                    </a:lnTo>
                    <a:lnTo>
                      <a:pt x="3" y="0"/>
                    </a:lnTo>
                    <a:lnTo>
                      <a:pt x="17" y="0"/>
                    </a:lnTo>
                    <a:lnTo>
                      <a:pt x="1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5" name="Freeform 105"/>
              <p:cNvSpPr>
                <a:spLocks/>
              </p:cNvSpPr>
              <p:nvPr/>
            </p:nvSpPr>
            <p:spPr bwMode="auto">
              <a:xfrm>
                <a:off x="7019396" y="4655778"/>
                <a:ext cx="192088" cy="244475"/>
              </a:xfrm>
              <a:custGeom>
                <a:avLst/>
                <a:gdLst>
                  <a:gd name="T0" fmla="*/ 0 w 121"/>
                  <a:gd name="T1" fmla="*/ 154 h 154"/>
                  <a:gd name="T2" fmla="*/ 0 w 121"/>
                  <a:gd name="T3" fmla="*/ 0 h 154"/>
                  <a:gd name="T4" fmla="*/ 22 w 121"/>
                  <a:gd name="T5" fmla="*/ 0 h 154"/>
                  <a:gd name="T6" fmla="*/ 22 w 121"/>
                  <a:gd name="T7" fmla="*/ 64 h 154"/>
                  <a:gd name="T8" fmla="*/ 102 w 121"/>
                  <a:gd name="T9" fmla="*/ 64 h 154"/>
                  <a:gd name="T10" fmla="*/ 102 w 121"/>
                  <a:gd name="T11" fmla="*/ 0 h 154"/>
                  <a:gd name="T12" fmla="*/ 121 w 121"/>
                  <a:gd name="T13" fmla="*/ 0 h 154"/>
                  <a:gd name="T14" fmla="*/ 121 w 121"/>
                  <a:gd name="T15" fmla="*/ 154 h 154"/>
                  <a:gd name="T16" fmla="*/ 102 w 121"/>
                  <a:gd name="T17" fmla="*/ 154 h 154"/>
                  <a:gd name="T18" fmla="*/ 102 w 121"/>
                  <a:gd name="T19" fmla="*/ 81 h 154"/>
                  <a:gd name="T20" fmla="*/ 22 w 121"/>
                  <a:gd name="T21" fmla="*/ 81 h 154"/>
                  <a:gd name="T22" fmla="*/ 22 w 121"/>
                  <a:gd name="T23" fmla="*/ 154 h 154"/>
                  <a:gd name="T24" fmla="*/ 0 w 121"/>
                  <a:gd name="T25" fmla="*/ 154 h 154"/>
                  <a:gd name="T26" fmla="*/ 0 w 121"/>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4">
                    <a:moveTo>
                      <a:pt x="0" y="154"/>
                    </a:moveTo>
                    <a:lnTo>
                      <a:pt x="0" y="0"/>
                    </a:lnTo>
                    <a:lnTo>
                      <a:pt x="22" y="0"/>
                    </a:lnTo>
                    <a:lnTo>
                      <a:pt x="22" y="64"/>
                    </a:lnTo>
                    <a:lnTo>
                      <a:pt x="102" y="64"/>
                    </a:lnTo>
                    <a:lnTo>
                      <a:pt x="102" y="0"/>
                    </a:lnTo>
                    <a:lnTo>
                      <a:pt x="121" y="0"/>
                    </a:lnTo>
                    <a:lnTo>
                      <a:pt x="121" y="154"/>
                    </a:lnTo>
                    <a:lnTo>
                      <a:pt x="102" y="154"/>
                    </a:lnTo>
                    <a:lnTo>
                      <a:pt x="102" y="81"/>
                    </a:lnTo>
                    <a:lnTo>
                      <a:pt x="22" y="81"/>
                    </a:lnTo>
                    <a:lnTo>
                      <a:pt x="22" y="154"/>
                    </a:lnTo>
                    <a:lnTo>
                      <a:pt x="0"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6" name="Freeform 106"/>
              <p:cNvSpPr>
                <a:spLocks/>
              </p:cNvSpPr>
              <p:nvPr/>
            </p:nvSpPr>
            <p:spPr bwMode="auto">
              <a:xfrm>
                <a:off x="7060671" y="4933591"/>
                <a:ext cx="109538" cy="400050"/>
              </a:xfrm>
              <a:custGeom>
                <a:avLst/>
                <a:gdLst>
                  <a:gd name="T0" fmla="*/ 0 w 69"/>
                  <a:gd name="T1" fmla="*/ 0 h 252"/>
                  <a:gd name="T2" fmla="*/ 69 w 69"/>
                  <a:gd name="T3" fmla="*/ 0 h 252"/>
                  <a:gd name="T4" fmla="*/ 43 w 69"/>
                  <a:gd name="T5" fmla="*/ 237 h 252"/>
                  <a:gd name="T6" fmla="*/ 36 w 69"/>
                  <a:gd name="T7" fmla="*/ 252 h 252"/>
                  <a:gd name="T8" fmla="*/ 26 w 69"/>
                  <a:gd name="T9" fmla="*/ 237 h 252"/>
                  <a:gd name="T10" fmla="*/ 0 w 69"/>
                  <a:gd name="T11" fmla="*/ 0 h 252"/>
                </a:gdLst>
                <a:ahLst/>
                <a:cxnLst>
                  <a:cxn ang="0">
                    <a:pos x="T0" y="T1"/>
                  </a:cxn>
                  <a:cxn ang="0">
                    <a:pos x="T2" y="T3"/>
                  </a:cxn>
                  <a:cxn ang="0">
                    <a:pos x="T4" y="T5"/>
                  </a:cxn>
                  <a:cxn ang="0">
                    <a:pos x="T6" y="T7"/>
                  </a:cxn>
                  <a:cxn ang="0">
                    <a:pos x="T8" y="T9"/>
                  </a:cxn>
                  <a:cxn ang="0">
                    <a:pos x="T10" y="T11"/>
                  </a:cxn>
                </a:cxnLst>
                <a:rect l="0" t="0" r="r" b="b"/>
                <a:pathLst>
                  <a:path w="69" h="252">
                    <a:moveTo>
                      <a:pt x="0" y="0"/>
                    </a:moveTo>
                    <a:lnTo>
                      <a:pt x="69" y="0"/>
                    </a:lnTo>
                    <a:lnTo>
                      <a:pt x="43" y="237"/>
                    </a:lnTo>
                    <a:lnTo>
                      <a:pt x="36" y="252"/>
                    </a:lnTo>
                    <a:lnTo>
                      <a:pt x="26" y="237"/>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5" name="TextBox 114"/>
            <p:cNvSpPr txBox="1"/>
            <p:nvPr/>
          </p:nvSpPr>
          <p:spPr>
            <a:xfrm>
              <a:off x="5584830" y="6401432"/>
              <a:ext cx="2154757" cy="461665"/>
            </a:xfrm>
            <a:prstGeom prst="rect">
              <a:avLst/>
            </a:prstGeom>
            <a:noFill/>
          </p:spPr>
          <p:txBody>
            <a:bodyPr wrap="none" rtlCol="0">
              <a:spAutoFit/>
            </a:bodyPr>
            <a:lstStyle/>
            <a:p>
              <a:pPr algn="ctr"/>
              <a:r>
                <a:rPr lang="en-US" sz="2400" b="1" dirty="0" smtClean="0"/>
                <a:t>Progesterone</a:t>
              </a:r>
              <a:endParaRPr lang="en-US" sz="2400" b="1" dirty="0"/>
            </a:p>
          </p:txBody>
        </p:sp>
      </p:grpSp>
      <p:grpSp>
        <p:nvGrpSpPr>
          <p:cNvPr id="3" name="Group 2"/>
          <p:cNvGrpSpPr/>
          <p:nvPr/>
        </p:nvGrpSpPr>
        <p:grpSpPr>
          <a:xfrm>
            <a:off x="4723136" y="1391368"/>
            <a:ext cx="3569028" cy="2349293"/>
            <a:chOff x="4206345" y="1391368"/>
            <a:chExt cx="4362451" cy="2871559"/>
          </a:xfrm>
        </p:grpSpPr>
        <p:grpSp>
          <p:nvGrpSpPr>
            <p:cNvPr id="100" name="Group 99"/>
            <p:cNvGrpSpPr/>
            <p:nvPr/>
          </p:nvGrpSpPr>
          <p:grpSpPr>
            <a:xfrm>
              <a:off x="4206345" y="1391368"/>
              <a:ext cx="4362451" cy="2673351"/>
              <a:chOff x="-168010" y="4765316"/>
              <a:chExt cx="4362451" cy="2673351"/>
            </a:xfrm>
          </p:grpSpPr>
          <p:sp>
            <p:nvSpPr>
              <p:cNvPr id="2102" name="Freeform 110"/>
              <p:cNvSpPr>
                <a:spLocks/>
              </p:cNvSpPr>
              <p:nvPr/>
            </p:nvSpPr>
            <p:spPr bwMode="auto">
              <a:xfrm>
                <a:off x="662253" y="6440129"/>
                <a:ext cx="23813" cy="576263"/>
              </a:xfrm>
              <a:custGeom>
                <a:avLst/>
                <a:gdLst>
                  <a:gd name="T0" fmla="*/ 15 w 15"/>
                  <a:gd name="T1" fmla="*/ 358 h 363"/>
                  <a:gd name="T2" fmla="*/ 8 w 15"/>
                  <a:gd name="T3" fmla="*/ 363 h 363"/>
                  <a:gd name="T4" fmla="*/ 0 w 15"/>
                  <a:gd name="T5" fmla="*/ 358 h 363"/>
                  <a:gd name="T6" fmla="*/ 0 w 15"/>
                  <a:gd name="T7" fmla="*/ 0 h 363"/>
                  <a:gd name="T8" fmla="*/ 15 w 15"/>
                  <a:gd name="T9" fmla="*/ 10 h 363"/>
                  <a:gd name="T10" fmla="*/ 15 w 15"/>
                  <a:gd name="T11" fmla="*/ 358 h 363"/>
                </a:gdLst>
                <a:ahLst/>
                <a:cxnLst>
                  <a:cxn ang="0">
                    <a:pos x="T0" y="T1"/>
                  </a:cxn>
                  <a:cxn ang="0">
                    <a:pos x="T2" y="T3"/>
                  </a:cxn>
                  <a:cxn ang="0">
                    <a:pos x="T4" y="T5"/>
                  </a:cxn>
                  <a:cxn ang="0">
                    <a:pos x="T6" y="T7"/>
                  </a:cxn>
                  <a:cxn ang="0">
                    <a:pos x="T8" y="T9"/>
                  </a:cxn>
                  <a:cxn ang="0">
                    <a:pos x="T10" y="T11"/>
                  </a:cxn>
                </a:cxnLst>
                <a:rect l="0" t="0" r="r" b="b"/>
                <a:pathLst>
                  <a:path w="15" h="363">
                    <a:moveTo>
                      <a:pt x="15" y="358"/>
                    </a:moveTo>
                    <a:lnTo>
                      <a:pt x="8" y="363"/>
                    </a:lnTo>
                    <a:lnTo>
                      <a:pt x="0" y="358"/>
                    </a:lnTo>
                    <a:lnTo>
                      <a:pt x="0" y="0"/>
                    </a:lnTo>
                    <a:lnTo>
                      <a:pt x="15" y="10"/>
                    </a:lnTo>
                    <a:lnTo>
                      <a:pt x="15" y="3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3" name="Freeform 111"/>
              <p:cNvSpPr>
                <a:spLocks/>
              </p:cNvSpPr>
              <p:nvPr/>
            </p:nvSpPr>
            <p:spPr bwMode="auto">
              <a:xfrm>
                <a:off x="674953" y="7008454"/>
                <a:ext cx="487363" cy="306388"/>
              </a:xfrm>
              <a:custGeom>
                <a:avLst/>
                <a:gdLst>
                  <a:gd name="T0" fmla="*/ 307 w 307"/>
                  <a:gd name="T1" fmla="*/ 174 h 193"/>
                  <a:gd name="T2" fmla="*/ 307 w 307"/>
                  <a:gd name="T3" fmla="*/ 193 h 193"/>
                  <a:gd name="T4" fmla="*/ 0 w 307"/>
                  <a:gd name="T5" fmla="*/ 12 h 193"/>
                  <a:gd name="T6" fmla="*/ 0 w 307"/>
                  <a:gd name="T7" fmla="*/ 5 h 193"/>
                  <a:gd name="T8" fmla="*/ 7 w 307"/>
                  <a:gd name="T9" fmla="*/ 0 h 193"/>
                  <a:gd name="T10" fmla="*/ 307 w 307"/>
                  <a:gd name="T11" fmla="*/ 174 h 193"/>
                </a:gdLst>
                <a:ahLst/>
                <a:cxnLst>
                  <a:cxn ang="0">
                    <a:pos x="T0" y="T1"/>
                  </a:cxn>
                  <a:cxn ang="0">
                    <a:pos x="T2" y="T3"/>
                  </a:cxn>
                  <a:cxn ang="0">
                    <a:pos x="T4" y="T5"/>
                  </a:cxn>
                  <a:cxn ang="0">
                    <a:pos x="T6" y="T7"/>
                  </a:cxn>
                  <a:cxn ang="0">
                    <a:pos x="T8" y="T9"/>
                  </a:cxn>
                  <a:cxn ang="0">
                    <a:pos x="T10" y="T11"/>
                  </a:cxn>
                </a:cxnLst>
                <a:rect l="0" t="0" r="r" b="b"/>
                <a:pathLst>
                  <a:path w="307" h="193">
                    <a:moveTo>
                      <a:pt x="307" y="174"/>
                    </a:moveTo>
                    <a:lnTo>
                      <a:pt x="307" y="193"/>
                    </a:lnTo>
                    <a:lnTo>
                      <a:pt x="0" y="12"/>
                    </a:lnTo>
                    <a:lnTo>
                      <a:pt x="0" y="5"/>
                    </a:lnTo>
                    <a:lnTo>
                      <a:pt x="7" y="0"/>
                    </a:lnTo>
                    <a:lnTo>
                      <a:pt x="307" y="17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4" name="Freeform 112"/>
              <p:cNvSpPr>
                <a:spLocks/>
              </p:cNvSpPr>
              <p:nvPr/>
            </p:nvSpPr>
            <p:spPr bwMode="auto">
              <a:xfrm>
                <a:off x="752740" y="6956066"/>
                <a:ext cx="417513" cy="257175"/>
              </a:xfrm>
              <a:custGeom>
                <a:avLst/>
                <a:gdLst>
                  <a:gd name="T0" fmla="*/ 263 w 263"/>
                  <a:gd name="T1" fmla="*/ 147 h 162"/>
                  <a:gd name="T2" fmla="*/ 256 w 263"/>
                  <a:gd name="T3" fmla="*/ 162 h 162"/>
                  <a:gd name="T4" fmla="*/ 0 w 263"/>
                  <a:gd name="T5" fmla="*/ 12 h 162"/>
                  <a:gd name="T6" fmla="*/ 7 w 263"/>
                  <a:gd name="T7" fmla="*/ 0 h 162"/>
                  <a:gd name="T8" fmla="*/ 263 w 263"/>
                  <a:gd name="T9" fmla="*/ 147 h 162"/>
                </a:gdLst>
                <a:ahLst/>
                <a:cxnLst>
                  <a:cxn ang="0">
                    <a:pos x="T0" y="T1"/>
                  </a:cxn>
                  <a:cxn ang="0">
                    <a:pos x="T2" y="T3"/>
                  </a:cxn>
                  <a:cxn ang="0">
                    <a:pos x="T4" y="T5"/>
                  </a:cxn>
                  <a:cxn ang="0">
                    <a:pos x="T6" y="T7"/>
                  </a:cxn>
                  <a:cxn ang="0">
                    <a:pos x="T8" y="T9"/>
                  </a:cxn>
                </a:cxnLst>
                <a:rect l="0" t="0" r="r" b="b"/>
                <a:pathLst>
                  <a:path w="263" h="162">
                    <a:moveTo>
                      <a:pt x="263" y="147"/>
                    </a:moveTo>
                    <a:lnTo>
                      <a:pt x="256" y="162"/>
                    </a:lnTo>
                    <a:lnTo>
                      <a:pt x="0" y="12"/>
                    </a:lnTo>
                    <a:lnTo>
                      <a:pt x="7" y="0"/>
                    </a:lnTo>
                    <a:lnTo>
                      <a:pt x="263" y="14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5" name="Freeform 113"/>
              <p:cNvSpPr>
                <a:spLocks/>
              </p:cNvSpPr>
              <p:nvPr/>
            </p:nvSpPr>
            <p:spPr bwMode="auto">
              <a:xfrm>
                <a:off x="1644915" y="6448066"/>
                <a:ext cx="22225" cy="568325"/>
              </a:xfrm>
              <a:custGeom>
                <a:avLst/>
                <a:gdLst>
                  <a:gd name="T0" fmla="*/ 0 w 14"/>
                  <a:gd name="T1" fmla="*/ 5 h 358"/>
                  <a:gd name="T2" fmla="*/ 7 w 14"/>
                  <a:gd name="T3" fmla="*/ 0 h 358"/>
                  <a:gd name="T4" fmla="*/ 14 w 14"/>
                  <a:gd name="T5" fmla="*/ 5 h 358"/>
                  <a:gd name="T6" fmla="*/ 14 w 14"/>
                  <a:gd name="T7" fmla="*/ 353 h 358"/>
                  <a:gd name="T8" fmla="*/ 7 w 14"/>
                  <a:gd name="T9" fmla="*/ 358 h 358"/>
                  <a:gd name="T10" fmla="*/ 0 w 14"/>
                  <a:gd name="T11" fmla="*/ 353 h 358"/>
                  <a:gd name="T12" fmla="*/ 0 w 14"/>
                  <a:gd name="T13" fmla="*/ 5 h 358"/>
                </a:gdLst>
                <a:ahLst/>
                <a:cxnLst>
                  <a:cxn ang="0">
                    <a:pos x="T0" y="T1"/>
                  </a:cxn>
                  <a:cxn ang="0">
                    <a:pos x="T2" y="T3"/>
                  </a:cxn>
                  <a:cxn ang="0">
                    <a:pos x="T4" y="T5"/>
                  </a:cxn>
                  <a:cxn ang="0">
                    <a:pos x="T6" y="T7"/>
                  </a:cxn>
                  <a:cxn ang="0">
                    <a:pos x="T8" y="T9"/>
                  </a:cxn>
                  <a:cxn ang="0">
                    <a:pos x="T10" y="T11"/>
                  </a:cxn>
                  <a:cxn ang="0">
                    <a:pos x="T12" y="T13"/>
                  </a:cxn>
                </a:cxnLst>
                <a:rect l="0" t="0" r="r" b="b"/>
                <a:pathLst>
                  <a:path w="14" h="358">
                    <a:moveTo>
                      <a:pt x="0" y="5"/>
                    </a:moveTo>
                    <a:lnTo>
                      <a:pt x="7" y="0"/>
                    </a:lnTo>
                    <a:lnTo>
                      <a:pt x="14" y="5"/>
                    </a:lnTo>
                    <a:lnTo>
                      <a:pt x="14" y="353"/>
                    </a:lnTo>
                    <a:lnTo>
                      <a:pt x="7" y="358"/>
                    </a:lnTo>
                    <a:lnTo>
                      <a:pt x="0" y="353"/>
                    </a:lnTo>
                    <a:lnTo>
                      <a:pt x="0" y="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6" name="Rectangle 114"/>
              <p:cNvSpPr>
                <a:spLocks noChangeArrowheads="1"/>
              </p:cNvSpPr>
              <p:nvPr/>
            </p:nvSpPr>
            <p:spPr bwMode="auto">
              <a:xfrm>
                <a:off x="1557603" y="6497279"/>
                <a:ext cx="22225" cy="466725"/>
              </a:xfrm>
              <a:prstGeom prst="rect">
                <a:avLst/>
              </a:prstGeom>
              <a:solidFill>
                <a:schemeClr val="tx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7" name="Freeform 115"/>
              <p:cNvSpPr>
                <a:spLocks/>
              </p:cNvSpPr>
              <p:nvPr/>
            </p:nvSpPr>
            <p:spPr bwMode="auto">
              <a:xfrm>
                <a:off x="1162315" y="6151204"/>
                <a:ext cx="493713" cy="304800"/>
              </a:xfrm>
              <a:custGeom>
                <a:avLst/>
                <a:gdLst>
                  <a:gd name="T0" fmla="*/ 0 w 311"/>
                  <a:gd name="T1" fmla="*/ 16 h 192"/>
                  <a:gd name="T2" fmla="*/ 0 w 311"/>
                  <a:gd name="T3" fmla="*/ 0 h 192"/>
                  <a:gd name="T4" fmla="*/ 311 w 311"/>
                  <a:gd name="T5" fmla="*/ 178 h 192"/>
                  <a:gd name="T6" fmla="*/ 311 w 311"/>
                  <a:gd name="T7" fmla="*/ 187 h 192"/>
                  <a:gd name="T8" fmla="*/ 304 w 311"/>
                  <a:gd name="T9" fmla="*/ 192 h 192"/>
                  <a:gd name="T10" fmla="*/ 0 w 311"/>
                  <a:gd name="T11" fmla="*/ 16 h 192"/>
                </a:gdLst>
                <a:ahLst/>
                <a:cxnLst>
                  <a:cxn ang="0">
                    <a:pos x="T0" y="T1"/>
                  </a:cxn>
                  <a:cxn ang="0">
                    <a:pos x="T2" y="T3"/>
                  </a:cxn>
                  <a:cxn ang="0">
                    <a:pos x="T4" y="T5"/>
                  </a:cxn>
                  <a:cxn ang="0">
                    <a:pos x="T6" y="T7"/>
                  </a:cxn>
                  <a:cxn ang="0">
                    <a:pos x="T8" y="T9"/>
                  </a:cxn>
                  <a:cxn ang="0">
                    <a:pos x="T10" y="T11"/>
                  </a:cxn>
                </a:cxnLst>
                <a:rect l="0" t="0" r="r" b="b"/>
                <a:pathLst>
                  <a:path w="311" h="192">
                    <a:moveTo>
                      <a:pt x="0" y="16"/>
                    </a:moveTo>
                    <a:lnTo>
                      <a:pt x="0" y="0"/>
                    </a:lnTo>
                    <a:lnTo>
                      <a:pt x="311" y="178"/>
                    </a:lnTo>
                    <a:lnTo>
                      <a:pt x="311" y="187"/>
                    </a:lnTo>
                    <a:lnTo>
                      <a:pt x="304" y="192"/>
                    </a:lnTo>
                    <a:lnTo>
                      <a:pt x="0"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8" name="Freeform 116"/>
              <p:cNvSpPr>
                <a:spLocks/>
              </p:cNvSpPr>
              <p:nvPr/>
            </p:nvSpPr>
            <p:spPr bwMode="auto">
              <a:xfrm>
                <a:off x="662253" y="6151204"/>
                <a:ext cx="500063" cy="304800"/>
              </a:xfrm>
              <a:custGeom>
                <a:avLst/>
                <a:gdLst>
                  <a:gd name="T0" fmla="*/ 15 w 315"/>
                  <a:gd name="T1" fmla="*/ 192 h 192"/>
                  <a:gd name="T2" fmla="*/ 0 w 315"/>
                  <a:gd name="T3" fmla="*/ 182 h 192"/>
                  <a:gd name="T4" fmla="*/ 315 w 315"/>
                  <a:gd name="T5" fmla="*/ 0 h 192"/>
                  <a:gd name="T6" fmla="*/ 315 w 315"/>
                  <a:gd name="T7" fmla="*/ 16 h 192"/>
                  <a:gd name="T8" fmla="*/ 15 w 315"/>
                  <a:gd name="T9" fmla="*/ 192 h 192"/>
                </a:gdLst>
                <a:ahLst/>
                <a:cxnLst>
                  <a:cxn ang="0">
                    <a:pos x="T0" y="T1"/>
                  </a:cxn>
                  <a:cxn ang="0">
                    <a:pos x="T2" y="T3"/>
                  </a:cxn>
                  <a:cxn ang="0">
                    <a:pos x="T4" y="T5"/>
                  </a:cxn>
                  <a:cxn ang="0">
                    <a:pos x="T6" y="T7"/>
                  </a:cxn>
                  <a:cxn ang="0">
                    <a:pos x="T8" y="T9"/>
                  </a:cxn>
                </a:cxnLst>
                <a:rect l="0" t="0" r="r" b="b"/>
                <a:pathLst>
                  <a:path w="315" h="192">
                    <a:moveTo>
                      <a:pt x="15" y="192"/>
                    </a:moveTo>
                    <a:lnTo>
                      <a:pt x="0" y="182"/>
                    </a:lnTo>
                    <a:lnTo>
                      <a:pt x="315" y="0"/>
                    </a:lnTo>
                    <a:lnTo>
                      <a:pt x="315" y="16"/>
                    </a:lnTo>
                    <a:lnTo>
                      <a:pt x="15"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9" name="Freeform 117"/>
              <p:cNvSpPr>
                <a:spLocks/>
              </p:cNvSpPr>
              <p:nvPr/>
            </p:nvSpPr>
            <p:spPr bwMode="auto">
              <a:xfrm>
                <a:off x="752740" y="6252804"/>
                <a:ext cx="417513" cy="255588"/>
              </a:xfrm>
              <a:custGeom>
                <a:avLst/>
                <a:gdLst>
                  <a:gd name="T0" fmla="*/ 7 w 263"/>
                  <a:gd name="T1" fmla="*/ 161 h 161"/>
                  <a:gd name="T2" fmla="*/ 0 w 263"/>
                  <a:gd name="T3" fmla="*/ 147 h 161"/>
                  <a:gd name="T4" fmla="*/ 256 w 263"/>
                  <a:gd name="T5" fmla="*/ 0 h 161"/>
                  <a:gd name="T6" fmla="*/ 263 w 263"/>
                  <a:gd name="T7" fmla="*/ 12 h 161"/>
                  <a:gd name="T8" fmla="*/ 7 w 263"/>
                  <a:gd name="T9" fmla="*/ 161 h 161"/>
                </a:gdLst>
                <a:ahLst/>
                <a:cxnLst>
                  <a:cxn ang="0">
                    <a:pos x="T0" y="T1"/>
                  </a:cxn>
                  <a:cxn ang="0">
                    <a:pos x="T2" y="T3"/>
                  </a:cxn>
                  <a:cxn ang="0">
                    <a:pos x="T4" y="T5"/>
                  </a:cxn>
                  <a:cxn ang="0">
                    <a:pos x="T6" y="T7"/>
                  </a:cxn>
                  <a:cxn ang="0">
                    <a:pos x="T8" y="T9"/>
                  </a:cxn>
                </a:cxnLst>
                <a:rect l="0" t="0" r="r" b="b"/>
                <a:pathLst>
                  <a:path w="263" h="161">
                    <a:moveTo>
                      <a:pt x="7" y="161"/>
                    </a:moveTo>
                    <a:lnTo>
                      <a:pt x="0" y="147"/>
                    </a:lnTo>
                    <a:lnTo>
                      <a:pt x="256" y="0"/>
                    </a:lnTo>
                    <a:lnTo>
                      <a:pt x="263" y="12"/>
                    </a:lnTo>
                    <a:lnTo>
                      <a:pt x="7" y="16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0" name="Freeform 118"/>
              <p:cNvSpPr>
                <a:spLocks/>
              </p:cNvSpPr>
              <p:nvPr/>
            </p:nvSpPr>
            <p:spPr bwMode="auto">
              <a:xfrm>
                <a:off x="1656028" y="7008454"/>
                <a:ext cx="492125" cy="306388"/>
              </a:xfrm>
              <a:custGeom>
                <a:avLst/>
                <a:gdLst>
                  <a:gd name="T0" fmla="*/ 310 w 310"/>
                  <a:gd name="T1" fmla="*/ 174 h 193"/>
                  <a:gd name="T2" fmla="*/ 310 w 310"/>
                  <a:gd name="T3" fmla="*/ 193 h 193"/>
                  <a:gd name="T4" fmla="*/ 0 w 310"/>
                  <a:gd name="T5" fmla="*/ 12 h 193"/>
                  <a:gd name="T6" fmla="*/ 0 w 310"/>
                  <a:gd name="T7" fmla="*/ 5 h 193"/>
                  <a:gd name="T8" fmla="*/ 7 w 310"/>
                  <a:gd name="T9" fmla="*/ 0 h 193"/>
                  <a:gd name="T10" fmla="*/ 310 w 310"/>
                  <a:gd name="T11" fmla="*/ 174 h 193"/>
                </a:gdLst>
                <a:ahLst/>
                <a:cxnLst>
                  <a:cxn ang="0">
                    <a:pos x="T0" y="T1"/>
                  </a:cxn>
                  <a:cxn ang="0">
                    <a:pos x="T2" y="T3"/>
                  </a:cxn>
                  <a:cxn ang="0">
                    <a:pos x="T4" y="T5"/>
                  </a:cxn>
                  <a:cxn ang="0">
                    <a:pos x="T6" y="T7"/>
                  </a:cxn>
                  <a:cxn ang="0">
                    <a:pos x="T8" y="T9"/>
                  </a:cxn>
                  <a:cxn ang="0">
                    <a:pos x="T10" y="T11"/>
                  </a:cxn>
                </a:cxnLst>
                <a:rect l="0" t="0" r="r" b="b"/>
                <a:pathLst>
                  <a:path w="310" h="193">
                    <a:moveTo>
                      <a:pt x="310" y="174"/>
                    </a:moveTo>
                    <a:lnTo>
                      <a:pt x="310" y="193"/>
                    </a:lnTo>
                    <a:lnTo>
                      <a:pt x="0" y="12"/>
                    </a:lnTo>
                    <a:lnTo>
                      <a:pt x="0" y="5"/>
                    </a:lnTo>
                    <a:lnTo>
                      <a:pt x="7" y="0"/>
                    </a:lnTo>
                    <a:lnTo>
                      <a:pt x="310" y="17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1" name="Freeform 119"/>
              <p:cNvSpPr>
                <a:spLocks/>
              </p:cNvSpPr>
              <p:nvPr/>
            </p:nvSpPr>
            <p:spPr bwMode="auto">
              <a:xfrm>
                <a:off x="2148153" y="7008454"/>
                <a:ext cx="500063" cy="306388"/>
              </a:xfrm>
              <a:custGeom>
                <a:avLst/>
                <a:gdLst>
                  <a:gd name="T0" fmla="*/ 301 w 315"/>
                  <a:gd name="T1" fmla="*/ 0 h 193"/>
                  <a:gd name="T2" fmla="*/ 315 w 315"/>
                  <a:gd name="T3" fmla="*/ 10 h 193"/>
                  <a:gd name="T4" fmla="*/ 0 w 315"/>
                  <a:gd name="T5" fmla="*/ 193 h 193"/>
                  <a:gd name="T6" fmla="*/ 0 w 315"/>
                  <a:gd name="T7" fmla="*/ 174 h 193"/>
                  <a:gd name="T8" fmla="*/ 301 w 315"/>
                  <a:gd name="T9" fmla="*/ 0 h 193"/>
                </a:gdLst>
                <a:ahLst/>
                <a:cxnLst>
                  <a:cxn ang="0">
                    <a:pos x="T0" y="T1"/>
                  </a:cxn>
                  <a:cxn ang="0">
                    <a:pos x="T2" y="T3"/>
                  </a:cxn>
                  <a:cxn ang="0">
                    <a:pos x="T4" y="T5"/>
                  </a:cxn>
                  <a:cxn ang="0">
                    <a:pos x="T6" y="T7"/>
                  </a:cxn>
                  <a:cxn ang="0">
                    <a:pos x="T8" y="T9"/>
                  </a:cxn>
                </a:cxnLst>
                <a:rect l="0" t="0" r="r" b="b"/>
                <a:pathLst>
                  <a:path w="315" h="193">
                    <a:moveTo>
                      <a:pt x="301" y="0"/>
                    </a:moveTo>
                    <a:lnTo>
                      <a:pt x="315" y="10"/>
                    </a:lnTo>
                    <a:lnTo>
                      <a:pt x="0" y="193"/>
                    </a:lnTo>
                    <a:lnTo>
                      <a:pt x="0" y="174"/>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120"/>
              <p:cNvSpPr>
                <a:spLocks/>
              </p:cNvSpPr>
              <p:nvPr/>
            </p:nvSpPr>
            <p:spPr bwMode="auto">
              <a:xfrm>
                <a:off x="2625990" y="6448066"/>
                <a:ext cx="22225" cy="576263"/>
              </a:xfrm>
              <a:custGeom>
                <a:avLst/>
                <a:gdLst>
                  <a:gd name="T0" fmla="*/ 0 w 14"/>
                  <a:gd name="T1" fmla="*/ 5 h 363"/>
                  <a:gd name="T2" fmla="*/ 7 w 14"/>
                  <a:gd name="T3" fmla="*/ 0 h 363"/>
                  <a:gd name="T4" fmla="*/ 14 w 14"/>
                  <a:gd name="T5" fmla="*/ 5 h 363"/>
                  <a:gd name="T6" fmla="*/ 14 w 14"/>
                  <a:gd name="T7" fmla="*/ 363 h 363"/>
                  <a:gd name="T8" fmla="*/ 0 w 14"/>
                  <a:gd name="T9" fmla="*/ 353 h 363"/>
                  <a:gd name="T10" fmla="*/ 0 w 14"/>
                  <a:gd name="T11" fmla="*/ 5 h 363"/>
                </a:gdLst>
                <a:ahLst/>
                <a:cxnLst>
                  <a:cxn ang="0">
                    <a:pos x="T0" y="T1"/>
                  </a:cxn>
                  <a:cxn ang="0">
                    <a:pos x="T2" y="T3"/>
                  </a:cxn>
                  <a:cxn ang="0">
                    <a:pos x="T4" y="T5"/>
                  </a:cxn>
                  <a:cxn ang="0">
                    <a:pos x="T6" y="T7"/>
                  </a:cxn>
                  <a:cxn ang="0">
                    <a:pos x="T8" y="T9"/>
                  </a:cxn>
                  <a:cxn ang="0">
                    <a:pos x="T10" y="T11"/>
                  </a:cxn>
                </a:cxnLst>
                <a:rect l="0" t="0" r="r" b="b"/>
                <a:pathLst>
                  <a:path w="14" h="363">
                    <a:moveTo>
                      <a:pt x="0" y="5"/>
                    </a:moveTo>
                    <a:lnTo>
                      <a:pt x="7" y="0"/>
                    </a:lnTo>
                    <a:lnTo>
                      <a:pt x="14" y="5"/>
                    </a:lnTo>
                    <a:lnTo>
                      <a:pt x="14" y="363"/>
                    </a:lnTo>
                    <a:lnTo>
                      <a:pt x="0" y="353"/>
                    </a:lnTo>
                    <a:lnTo>
                      <a:pt x="0" y="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121"/>
              <p:cNvSpPr>
                <a:spLocks/>
              </p:cNvSpPr>
              <p:nvPr/>
            </p:nvSpPr>
            <p:spPr bwMode="auto">
              <a:xfrm>
                <a:off x="2148153" y="6159141"/>
                <a:ext cx="488950" cy="296863"/>
              </a:xfrm>
              <a:custGeom>
                <a:avLst/>
                <a:gdLst>
                  <a:gd name="T0" fmla="*/ 0 w 308"/>
                  <a:gd name="T1" fmla="*/ 11 h 187"/>
                  <a:gd name="T2" fmla="*/ 0 w 308"/>
                  <a:gd name="T3" fmla="*/ 2 h 187"/>
                  <a:gd name="T4" fmla="*/ 7 w 308"/>
                  <a:gd name="T5" fmla="*/ 0 h 187"/>
                  <a:gd name="T6" fmla="*/ 299 w 308"/>
                  <a:gd name="T7" fmla="*/ 168 h 187"/>
                  <a:gd name="T8" fmla="*/ 308 w 308"/>
                  <a:gd name="T9" fmla="*/ 182 h 187"/>
                  <a:gd name="T10" fmla="*/ 301 w 308"/>
                  <a:gd name="T11" fmla="*/ 187 h 187"/>
                  <a:gd name="T12" fmla="*/ 0 w 308"/>
                  <a:gd name="T13" fmla="*/ 11 h 187"/>
                </a:gdLst>
                <a:ahLst/>
                <a:cxnLst>
                  <a:cxn ang="0">
                    <a:pos x="T0" y="T1"/>
                  </a:cxn>
                  <a:cxn ang="0">
                    <a:pos x="T2" y="T3"/>
                  </a:cxn>
                  <a:cxn ang="0">
                    <a:pos x="T4" y="T5"/>
                  </a:cxn>
                  <a:cxn ang="0">
                    <a:pos x="T6" y="T7"/>
                  </a:cxn>
                  <a:cxn ang="0">
                    <a:pos x="T8" y="T9"/>
                  </a:cxn>
                  <a:cxn ang="0">
                    <a:pos x="T10" y="T11"/>
                  </a:cxn>
                  <a:cxn ang="0">
                    <a:pos x="T12" y="T13"/>
                  </a:cxn>
                </a:cxnLst>
                <a:rect l="0" t="0" r="r" b="b"/>
                <a:pathLst>
                  <a:path w="308" h="187">
                    <a:moveTo>
                      <a:pt x="0" y="11"/>
                    </a:moveTo>
                    <a:lnTo>
                      <a:pt x="0" y="2"/>
                    </a:lnTo>
                    <a:lnTo>
                      <a:pt x="7" y="0"/>
                    </a:lnTo>
                    <a:lnTo>
                      <a:pt x="299" y="168"/>
                    </a:lnTo>
                    <a:lnTo>
                      <a:pt x="308" y="182"/>
                    </a:lnTo>
                    <a:lnTo>
                      <a:pt x="301" y="187"/>
                    </a:lnTo>
                    <a:lnTo>
                      <a:pt x="0" y="1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122"/>
              <p:cNvSpPr>
                <a:spLocks/>
              </p:cNvSpPr>
              <p:nvPr/>
            </p:nvSpPr>
            <p:spPr bwMode="auto">
              <a:xfrm>
                <a:off x="3114940" y="5597166"/>
                <a:ext cx="25400" cy="565150"/>
              </a:xfrm>
              <a:custGeom>
                <a:avLst/>
                <a:gdLst>
                  <a:gd name="T0" fmla="*/ 0 w 16"/>
                  <a:gd name="T1" fmla="*/ 3 h 356"/>
                  <a:gd name="T2" fmla="*/ 9 w 16"/>
                  <a:gd name="T3" fmla="*/ 0 h 356"/>
                  <a:gd name="T4" fmla="*/ 16 w 16"/>
                  <a:gd name="T5" fmla="*/ 5 h 356"/>
                  <a:gd name="T6" fmla="*/ 16 w 16"/>
                  <a:gd name="T7" fmla="*/ 351 h 356"/>
                  <a:gd name="T8" fmla="*/ 9 w 16"/>
                  <a:gd name="T9" fmla="*/ 356 h 356"/>
                  <a:gd name="T10" fmla="*/ 0 w 16"/>
                  <a:gd name="T11" fmla="*/ 354 h 356"/>
                  <a:gd name="T12" fmla="*/ 0 w 16"/>
                  <a:gd name="T13" fmla="*/ 3 h 356"/>
                </a:gdLst>
                <a:ahLst/>
                <a:cxnLst>
                  <a:cxn ang="0">
                    <a:pos x="T0" y="T1"/>
                  </a:cxn>
                  <a:cxn ang="0">
                    <a:pos x="T2" y="T3"/>
                  </a:cxn>
                  <a:cxn ang="0">
                    <a:pos x="T4" y="T5"/>
                  </a:cxn>
                  <a:cxn ang="0">
                    <a:pos x="T6" y="T7"/>
                  </a:cxn>
                  <a:cxn ang="0">
                    <a:pos x="T8" y="T9"/>
                  </a:cxn>
                  <a:cxn ang="0">
                    <a:pos x="T10" y="T11"/>
                  </a:cxn>
                  <a:cxn ang="0">
                    <a:pos x="T12" y="T13"/>
                  </a:cxn>
                </a:cxnLst>
                <a:rect l="0" t="0" r="r" b="b"/>
                <a:pathLst>
                  <a:path w="16" h="356">
                    <a:moveTo>
                      <a:pt x="0" y="3"/>
                    </a:moveTo>
                    <a:lnTo>
                      <a:pt x="9" y="0"/>
                    </a:lnTo>
                    <a:lnTo>
                      <a:pt x="16" y="5"/>
                    </a:lnTo>
                    <a:lnTo>
                      <a:pt x="16" y="351"/>
                    </a:lnTo>
                    <a:lnTo>
                      <a:pt x="9" y="356"/>
                    </a:lnTo>
                    <a:lnTo>
                      <a:pt x="0" y="354"/>
                    </a:lnTo>
                    <a:lnTo>
                      <a:pt x="0" y="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123"/>
              <p:cNvSpPr>
                <a:spLocks/>
              </p:cNvSpPr>
              <p:nvPr/>
            </p:nvSpPr>
            <p:spPr bwMode="auto">
              <a:xfrm>
                <a:off x="2637103" y="5295541"/>
                <a:ext cx="492125" cy="306388"/>
              </a:xfrm>
              <a:custGeom>
                <a:avLst/>
                <a:gdLst>
                  <a:gd name="T0" fmla="*/ 0 w 310"/>
                  <a:gd name="T1" fmla="*/ 19 h 193"/>
                  <a:gd name="T2" fmla="*/ 0 w 310"/>
                  <a:gd name="T3" fmla="*/ 0 h 193"/>
                  <a:gd name="T4" fmla="*/ 301 w 310"/>
                  <a:gd name="T5" fmla="*/ 176 h 193"/>
                  <a:gd name="T6" fmla="*/ 310 w 310"/>
                  <a:gd name="T7" fmla="*/ 190 h 193"/>
                  <a:gd name="T8" fmla="*/ 301 w 310"/>
                  <a:gd name="T9" fmla="*/ 193 h 193"/>
                  <a:gd name="T10" fmla="*/ 0 w 310"/>
                  <a:gd name="T11" fmla="*/ 19 h 193"/>
                </a:gdLst>
                <a:ahLst/>
                <a:cxnLst>
                  <a:cxn ang="0">
                    <a:pos x="T0" y="T1"/>
                  </a:cxn>
                  <a:cxn ang="0">
                    <a:pos x="T2" y="T3"/>
                  </a:cxn>
                  <a:cxn ang="0">
                    <a:pos x="T4" y="T5"/>
                  </a:cxn>
                  <a:cxn ang="0">
                    <a:pos x="T6" y="T7"/>
                  </a:cxn>
                  <a:cxn ang="0">
                    <a:pos x="T8" y="T9"/>
                  </a:cxn>
                  <a:cxn ang="0">
                    <a:pos x="T10" y="T11"/>
                  </a:cxn>
                </a:cxnLst>
                <a:rect l="0" t="0" r="r" b="b"/>
                <a:pathLst>
                  <a:path w="310" h="193">
                    <a:moveTo>
                      <a:pt x="0" y="19"/>
                    </a:moveTo>
                    <a:lnTo>
                      <a:pt x="0" y="0"/>
                    </a:lnTo>
                    <a:lnTo>
                      <a:pt x="301" y="176"/>
                    </a:lnTo>
                    <a:lnTo>
                      <a:pt x="310" y="190"/>
                    </a:lnTo>
                    <a:lnTo>
                      <a:pt x="301" y="193"/>
                    </a:lnTo>
                    <a:lnTo>
                      <a:pt x="0"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124"/>
              <p:cNvSpPr>
                <a:spLocks/>
              </p:cNvSpPr>
              <p:nvPr/>
            </p:nvSpPr>
            <p:spPr bwMode="auto">
              <a:xfrm>
                <a:off x="2133865" y="5295541"/>
                <a:ext cx="503238" cy="306388"/>
              </a:xfrm>
              <a:custGeom>
                <a:avLst/>
                <a:gdLst>
                  <a:gd name="T0" fmla="*/ 16 w 317"/>
                  <a:gd name="T1" fmla="*/ 193 h 193"/>
                  <a:gd name="T2" fmla="*/ 0 w 317"/>
                  <a:gd name="T3" fmla="*/ 185 h 193"/>
                  <a:gd name="T4" fmla="*/ 317 w 317"/>
                  <a:gd name="T5" fmla="*/ 0 h 193"/>
                  <a:gd name="T6" fmla="*/ 317 w 317"/>
                  <a:gd name="T7" fmla="*/ 19 h 193"/>
                  <a:gd name="T8" fmla="*/ 16 w 317"/>
                  <a:gd name="T9" fmla="*/ 193 h 193"/>
                </a:gdLst>
                <a:ahLst/>
                <a:cxnLst>
                  <a:cxn ang="0">
                    <a:pos x="T0" y="T1"/>
                  </a:cxn>
                  <a:cxn ang="0">
                    <a:pos x="T2" y="T3"/>
                  </a:cxn>
                  <a:cxn ang="0">
                    <a:pos x="T4" y="T5"/>
                  </a:cxn>
                  <a:cxn ang="0">
                    <a:pos x="T6" y="T7"/>
                  </a:cxn>
                  <a:cxn ang="0">
                    <a:pos x="T8" y="T9"/>
                  </a:cxn>
                </a:cxnLst>
                <a:rect l="0" t="0" r="r" b="b"/>
                <a:pathLst>
                  <a:path w="317" h="193">
                    <a:moveTo>
                      <a:pt x="16" y="193"/>
                    </a:moveTo>
                    <a:lnTo>
                      <a:pt x="0" y="185"/>
                    </a:lnTo>
                    <a:lnTo>
                      <a:pt x="317" y="0"/>
                    </a:lnTo>
                    <a:lnTo>
                      <a:pt x="317" y="19"/>
                    </a:lnTo>
                    <a:lnTo>
                      <a:pt x="16" y="19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125"/>
              <p:cNvSpPr>
                <a:spLocks/>
              </p:cNvSpPr>
              <p:nvPr/>
            </p:nvSpPr>
            <p:spPr bwMode="auto">
              <a:xfrm>
                <a:off x="2133865" y="5589229"/>
                <a:ext cx="25400" cy="573088"/>
              </a:xfrm>
              <a:custGeom>
                <a:avLst/>
                <a:gdLst>
                  <a:gd name="T0" fmla="*/ 16 w 16"/>
                  <a:gd name="T1" fmla="*/ 359 h 361"/>
                  <a:gd name="T2" fmla="*/ 9 w 16"/>
                  <a:gd name="T3" fmla="*/ 361 h 361"/>
                  <a:gd name="T4" fmla="*/ 0 w 16"/>
                  <a:gd name="T5" fmla="*/ 359 h 361"/>
                  <a:gd name="T6" fmla="*/ 0 w 16"/>
                  <a:gd name="T7" fmla="*/ 0 h 361"/>
                  <a:gd name="T8" fmla="*/ 16 w 16"/>
                  <a:gd name="T9" fmla="*/ 8 h 361"/>
                  <a:gd name="T10" fmla="*/ 16 w 16"/>
                  <a:gd name="T11" fmla="*/ 359 h 361"/>
                </a:gdLst>
                <a:ahLst/>
                <a:cxnLst>
                  <a:cxn ang="0">
                    <a:pos x="T0" y="T1"/>
                  </a:cxn>
                  <a:cxn ang="0">
                    <a:pos x="T2" y="T3"/>
                  </a:cxn>
                  <a:cxn ang="0">
                    <a:pos x="T4" y="T5"/>
                  </a:cxn>
                  <a:cxn ang="0">
                    <a:pos x="T6" y="T7"/>
                  </a:cxn>
                  <a:cxn ang="0">
                    <a:pos x="T8" y="T9"/>
                  </a:cxn>
                  <a:cxn ang="0">
                    <a:pos x="T10" y="T11"/>
                  </a:cxn>
                </a:cxnLst>
                <a:rect l="0" t="0" r="r" b="b"/>
                <a:pathLst>
                  <a:path w="16" h="361">
                    <a:moveTo>
                      <a:pt x="16" y="359"/>
                    </a:moveTo>
                    <a:lnTo>
                      <a:pt x="9" y="361"/>
                    </a:lnTo>
                    <a:lnTo>
                      <a:pt x="0" y="359"/>
                    </a:lnTo>
                    <a:lnTo>
                      <a:pt x="0" y="0"/>
                    </a:lnTo>
                    <a:lnTo>
                      <a:pt x="16" y="8"/>
                    </a:lnTo>
                    <a:lnTo>
                      <a:pt x="16" y="35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126"/>
              <p:cNvSpPr>
                <a:spLocks/>
              </p:cNvSpPr>
              <p:nvPr/>
            </p:nvSpPr>
            <p:spPr bwMode="auto">
              <a:xfrm>
                <a:off x="3032390" y="6621104"/>
                <a:ext cx="192088" cy="244475"/>
              </a:xfrm>
              <a:custGeom>
                <a:avLst/>
                <a:gdLst>
                  <a:gd name="T0" fmla="*/ 0 w 121"/>
                  <a:gd name="T1" fmla="*/ 154 h 154"/>
                  <a:gd name="T2" fmla="*/ 0 w 121"/>
                  <a:gd name="T3" fmla="*/ 0 h 154"/>
                  <a:gd name="T4" fmla="*/ 21 w 121"/>
                  <a:gd name="T5" fmla="*/ 0 h 154"/>
                  <a:gd name="T6" fmla="*/ 21 w 121"/>
                  <a:gd name="T7" fmla="*/ 64 h 154"/>
                  <a:gd name="T8" fmla="*/ 102 w 121"/>
                  <a:gd name="T9" fmla="*/ 64 h 154"/>
                  <a:gd name="T10" fmla="*/ 102 w 121"/>
                  <a:gd name="T11" fmla="*/ 0 h 154"/>
                  <a:gd name="T12" fmla="*/ 121 w 121"/>
                  <a:gd name="T13" fmla="*/ 0 h 154"/>
                  <a:gd name="T14" fmla="*/ 121 w 121"/>
                  <a:gd name="T15" fmla="*/ 154 h 154"/>
                  <a:gd name="T16" fmla="*/ 102 w 121"/>
                  <a:gd name="T17" fmla="*/ 154 h 154"/>
                  <a:gd name="T18" fmla="*/ 102 w 121"/>
                  <a:gd name="T19" fmla="*/ 81 h 154"/>
                  <a:gd name="T20" fmla="*/ 21 w 121"/>
                  <a:gd name="T21" fmla="*/ 81 h 154"/>
                  <a:gd name="T22" fmla="*/ 21 w 121"/>
                  <a:gd name="T23" fmla="*/ 154 h 154"/>
                  <a:gd name="T24" fmla="*/ 0 w 121"/>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4">
                    <a:moveTo>
                      <a:pt x="0" y="154"/>
                    </a:moveTo>
                    <a:lnTo>
                      <a:pt x="0" y="0"/>
                    </a:lnTo>
                    <a:lnTo>
                      <a:pt x="21" y="0"/>
                    </a:lnTo>
                    <a:lnTo>
                      <a:pt x="21" y="64"/>
                    </a:lnTo>
                    <a:lnTo>
                      <a:pt x="102" y="64"/>
                    </a:lnTo>
                    <a:lnTo>
                      <a:pt x="102" y="0"/>
                    </a:lnTo>
                    <a:lnTo>
                      <a:pt x="121" y="0"/>
                    </a:lnTo>
                    <a:lnTo>
                      <a:pt x="121" y="154"/>
                    </a:lnTo>
                    <a:lnTo>
                      <a:pt x="102" y="154"/>
                    </a:lnTo>
                    <a:lnTo>
                      <a:pt x="102" y="81"/>
                    </a:lnTo>
                    <a:lnTo>
                      <a:pt x="21" y="81"/>
                    </a:lnTo>
                    <a:lnTo>
                      <a:pt x="21"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127"/>
              <p:cNvSpPr>
                <a:spLocks/>
              </p:cNvSpPr>
              <p:nvPr/>
            </p:nvSpPr>
            <p:spPr bwMode="auto">
              <a:xfrm>
                <a:off x="3073665" y="6565541"/>
                <a:ext cx="109538" cy="22225"/>
              </a:xfrm>
              <a:custGeom>
                <a:avLst/>
                <a:gdLst>
                  <a:gd name="T0" fmla="*/ 69 w 69"/>
                  <a:gd name="T1" fmla="*/ 14 h 14"/>
                  <a:gd name="T2" fmla="*/ 0 w 69"/>
                  <a:gd name="T3" fmla="*/ 14 h 14"/>
                  <a:gd name="T4" fmla="*/ 2 w 69"/>
                  <a:gd name="T5" fmla="*/ 0 h 14"/>
                  <a:gd name="T6" fmla="*/ 66 w 69"/>
                  <a:gd name="T7" fmla="*/ 0 h 14"/>
                  <a:gd name="T8" fmla="*/ 69 w 69"/>
                  <a:gd name="T9" fmla="*/ 14 h 14"/>
                </a:gdLst>
                <a:ahLst/>
                <a:cxnLst>
                  <a:cxn ang="0">
                    <a:pos x="T0" y="T1"/>
                  </a:cxn>
                  <a:cxn ang="0">
                    <a:pos x="T2" y="T3"/>
                  </a:cxn>
                  <a:cxn ang="0">
                    <a:pos x="T4" y="T5"/>
                  </a:cxn>
                  <a:cxn ang="0">
                    <a:pos x="T6" y="T7"/>
                  </a:cxn>
                  <a:cxn ang="0">
                    <a:pos x="T8" y="T9"/>
                  </a:cxn>
                </a:cxnLst>
                <a:rect l="0" t="0" r="r" b="b"/>
                <a:pathLst>
                  <a:path w="69" h="14">
                    <a:moveTo>
                      <a:pt x="69" y="14"/>
                    </a:moveTo>
                    <a:lnTo>
                      <a:pt x="0" y="14"/>
                    </a:lnTo>
                    <a:lnTo>
                      <a:pt x="2" y="0"/>
                    </a:lnTo>
                    <a:lnTo>
                      <a:pt x="66" y="0"/>
                    </a:lnTo>
                    <a:lnTo>
                      <a:pt x="6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128"/>
              <p:cNvSpPr>
                <a:spLocks/>
              </p:cNvSpPr>
              <p:nvPr/>
            </p:nvSpPr>
            <p:spPr bwMode="auto">
              <a:xfrm>
                <a:off x="3081603" y="6497279"/>
                <a:ext cx="93663" cy="22225"/>
              </a:xfrm>
              <a:custGeom>
                <a:avLst/>
                <a:gdLst>
                  <a:gd name="T0" fmla="*/ 59 w 59"/>
                  <a:gd name="T1" fmla="*/ 14 h 14"/>
                  <a:gd name="T2" fmla="*/ 0 w 59"/>
                  <a:gd name="T3" fmla="*/ 14 h 14"/>
                  <a:gd name="T4" fmla="*/ 2 w 59"/>
                  <a:gd name="T5" fmla="*/ 0 h 14"/>
                  <a:gd name="T6" fmla="*/ 56 w 59"/>
                  <a:gd name="T7" fmla="*/ 0 h 14"/>
                  <a:gd name="T8" fmla="*/ 59 w 59"/>
                  <a:gd name="T9" fmla="*/ 14 h 14"/>
                </a:gdLst>
                <a:ahLst/>
                <a:cxnLst>
                  <a:cxn ang="0">
                    <a:pos x="T0" y="T1"/>
                  </a:cxn>
                  <a:cxn ang="0">
                    <a:pos x="T2" y="T3"/>
                  </a:cxn>
                  <a:cxn ang="0">
                    <a:pos x="T4" y="T5"/>
                  </a:cxn>
                  <a:cxn ang="0">
                    <a:pos x="T6" y="T7"/>
                  </a:cxn>
                  <a:cxn ang="0">
                    <a:pos x="T8" y="T9"/>
                  </a:cxn>
                </a:cxnLst>
                <a:rect l="0" t="0" r="r" b="b"/>
                <a:pathLst>
                  <a:path w="59" h="14">
                    <a:moveTo>
                      <a:pt x="59" y="14"/>
                    </a:moveTo>
                    <a:lnTo>
                      <a:pt x="0" y="14"/>
                    </a:lnTo>
                    <a:lnTo>
                      <a:pt x="2" y="0"/>
                    </a:lnTo>
                    <a:lnTo>
                      <a:pt x="56" y="0"/>
                    </a:lnTo>
                    <a:lnTo>
                      <a:pt x="5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129"/>
              <p:cNvSpPr>
                <a:spLocks/>
              </p:cNvSpPr>
              <p:nvPr/>
            </p:nvSpPr>
            <p:spPr bwMode="auto">
              <a:xfrm>
                <a:off x="3087953" y="6429016"/>
                <a:ext cx="79375" cy="22225"/>
              </a:xfrm>
              <a:custGeom>
                <a:avLst/>
                <a:gdLst>
                  <a:gd name="T0" fmla="*/ 50 w 50"/>
                  <a:gd name="T1" fmla="*/ 14 h 14"/>
                  <a:gd name="T2" fmla="*/ 0 w 50"/>
                  <a:gd name="T3" fmla="*/ 14 h 14"/>
                  <a:gd name="T4" fmla="*/ 3 w 50"/>
                  <a:gd name="T5" fmla="*/ 0 h 14"/>
                  <a:gd name="T6" fmla="*/ 48 w 50"/>
                  <a:gd name="T7" fmla="*/ 0 h 14"/>
                  <a:gd name="T8" fmla="*/ 50 w 50"/>
                  <a:gd name="T9" fmla="*/ 14 h 14"/>
                </a:gdLst>
                <a:ahLst/>
                <a:cxnLst>
                  <a:cxn ang="0">
                    <a:pos x="T0" y="T1"/>
                  </a:cxn>
                  <a:cxn ang="0">
                    <a:pos x="T2" y="T3"/>
                  </a:cxn>
                  <a:cxn ang="0">
                    <a:pos x="T4" y="T5"/>
                  </a:cxn>
                  <a:cxn ang="0">
                    <a:pos x="T6" y="T7"/>
                  </a:cxn>
                  <a:cxn ang="0">
                    <a:pos x="T8" y="T9"/>
                  </a:cxn>
                </a:cxnLst>
                <a:rect l="0" t="0" r="r" b="b"/>
                <a:pathLst>
                  <a:path w="50" h="14">
                    <a:moveTo>
                      <a:pt x="50" y="14"/>
                    </a:moveTo>
                    <a:lnTo>
                      <a:pt x="0" y="14"/>
                    </a:lnTo>
                    <a:lnTo>
                      <a:pt x="3" y="0"/>
                    </a:lnTo>
                    <a:lnTo>
                      <a:pt x="48" y="0"/>
                    </a:lnTo>
                    <a:lnTo>
                      <a:pt x="5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130"/>
              <p:cNvSpPr>
                <a:spLocks/>
              </p:cNvSpPr>
              <p:nvPr/>
            </p:nvSpPr>
            <p:spPr bwMode="auto">
              <a:xfrm>
                <a:off x="3095890" y="6362341"/>
                <a:ext cx="63500" cy="22225"/>
              </a:xfrm>
              <a:custGeom>
                <a:avLst/>
                <a:gdLst>
                  <a:gd name="T0" fmla="*/ 40 w 40"/>
                  <a:gd name="T1" fmla="*/ 14 h 14"/>
                  <a:gd name="T2" fmla="*/ 0 w 40"/>
                  <a:gd name="T3" fmla="*/ 14 h 14"/>
                  <a:gd name="T4" fmla="*/ 2 w 40"/>
                  <a:gd name="T5" fmla="*/ 0 h 14"/>
                  <a:gd name="T6" fmla="*/ 38 w 40"/>
                  <a:gd name="T7" fmla="*/ 0 h 14"/>
                  <a:gd name="T8" fmla="*/ 40 w 40"/>
                  <a:gd name="T9" fmla="*/ 14 h 14"/>
                </a:gdLst>
                <a:ahLst/>
                <a:cxnLst>
                  <a:cxn ang="0">
                    <a:pos x="T0" y="T1"/>
                  </a:cxn>
                  <a:cxn ang="0">
                    <a:pos x="T2" y="T3"/>
                  </a:cxn>
                  <a:cxn ang="0">
                    <a:pos x="T4" y="T5"/>
                  </a:cxn>
                  <a:cxn ang="0">
                    <a:pos x="T6" y="T7"/>
                  </a:cxn>
                  <a:cxn ang="0">
                    <a:pos x="T8" y="T9"/>
                  </a:cxn>
                </a:cxnLst>
                <a:rect l="0" t="0" r="r" b="b"/>
                <a:pathLst>
                  <a:path w="40" h="14">
                    <a:moveTo>
                      <a:pt x="40" y="14"/>
                    </a:moveTo>
                    <a:lnTo>
                      <a:pt x="0" y="14"/>
                    </a:lnTo>
                    <a:lnTo>
                      <a:pt x="2" y="0"/>
                    </a:lnTo>
                    <a:lnTo>
                      <a:pt x="38" y="0"/>
                    </a:lnTo>
                    <a:lnTo>
                      <a:pt x="4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131"/>
              <p:cNvSpPr>
                <a:spLocks/>
              </p:cNvSpPr>
              <p:nvPr/>
            </p:nvSpPr>
            <p:spPr bwMode="auto">
              <a:xfrm>
                <a:off x="3107003" y="6294079"/>
                <a:ext cx="46038" cy="22225"/>
              </a:xfrm>
              <a:custGeom>
                <a:avLst/>
                <a:gdLst>
                  <a:gd name="T0" fmla="*/ 29 w 29"/>
                  <a:gd name="T1" fmla="*/ 14 h 14"/>
                  <a:gd name="T2" fmla="*/ 0 w 29"/>
                  <a:gd name="T3" fmla="*/ 14 h 14"/>
                  <a:gd name="T4" fmla="*/ 0 w 29"/>
                  <a:gd name="T5" fmla="*/ 0 h 14"/>
                  <a:gd name="T6" fmla="*/ 26 w 29"/>
                  <a:gd name="T7" fmla="*/ 0 h 14"/>
                  <a:gd name="T8" fmla="*/ 29 w 29"/>
                  <a:gd name="T9" fmla="*/ 14 h 14"/>
                </a:gdLst>
                <a:ahLst/>
                <a:cxnLst>
                  <a:cxn ang="0">
                    <a:pos x="T0" y="T1"/>
                  </a:cxn>
                  <a:cxn ang="0">
                    <a:pos x="T2" y="T3"/>
                  </a:cxn>
                  <a:cxn ang="0">
                    <a:pos x="T4" y="T5"/>
                  </a:cxn>
                  <a:cxn ang="0">
                    <a:pos x="T6" y="T7"/>
                  </a:cxn>
                  <a:cxn ang="0">
                    <a:pos x="T8" y="T9"/>
                  </a:cxn>
                </a:cxnLst>
                <a:rect l="0" t="0" r="r" b="b"/>
                <a:pathLst>
                  <a:path w="29" h="14">
                    <a:moveTo>
                      <a:pt x="29" y="14"/>
                    </a:moveTo>
                    <a:lnTo>
                      <a:pt x="0" y="14"/>
                    </a:lnTo>
                    <a:lnTo>
                      <a:pt x="0" y="0"/>
                    </a:lnTo>
                    <a:lnTo>
                      <a:pt x="26" y="0"/>
                    </a:lnTo>
                    <a:lnTo>
                      <a:pt x="2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32"/>
              <p:cNvSpPr>
                <a:spLocks/>
              </p:cNvSpPr>
              <p:nvPr/>
            </p:nvSpPr>
            <p:spPr bwMode="auto">
              <a:xfrm>
                <a:off x="3114940" y="6222641"/>
                <a:ext cx="30163" cy="25400"/>
              </a:xfrm>
              <a:custGeom>
                <a:avLst/>
                <a:gdLst>
                  <a:gd name="T0" fmla="*/ 19 w 19"/>
                  <a:gd name="T1" fmla="*/ 16 h 16"/>
                  <a:gd name="T2" fmla="*/ 0 w 19"/>
                  <a:gd name="T3" fmla="*/ 16 h 16"/>
                  <a:gd name="T4" fmla="*/ 0 w 19"/>
                  <a:gd name="T5" fmla="*/ 0 h 16"/>
                  <a:gd name="T6" fmla="*/ 16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0" y="0"/>
                    </a:lnTo>
                    <a:lnTo>
                      <a:pt x="16" y="0"/>
                    </a:lnTo>
                    <a:lnTo>
                      <a:pt x="19"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133"/>
              <p:cNvSpPr>
                <a:spLocks/>
              </p:cNvSpPr>
              <p:nvPr/>
            </p:nvSpPr>
            <p:spPr bwMode="auto">
              <a:xfrm>
                <a:off x="3129228" y="6154379"/>
                <a:ext cx="541338" cy="200025"/>
              </a:xfrm>
              <a:custGeom>
                <a:avLst/>
                <a:gdLst>
                  <a:gd name="T0" fmla="*/ 337 w 341"/>
                  <a:gd name="T1" fmla="*/ 107 h 126"/>
                  <a:gd name="T2" fmla="*/ 341 w 341"/>
                  <a:gd name="T3" fmla="*/ 126 h 126"/>
                  <a:gd name="T4" fmla="*/ 0 w 341"/>
                  <a:gd name="T5" fmla="*/ 14 h 126"/>
                  <a:gd name="T6" fmla="*/ 0 w 341"/>
                  <a:gd name="T7" fmla="*/ 5 h 126"/>
                  <a:gd name="T8" fmla="*/ 7 w 341"/>
                  <a:gd name="T9" fmla="*/ 0 h 126"/>
                  <a:gd name="T10" fmla="*/ 337 w 341"/>
                  <a:gd name="T11" fmla="*/ 107 h 126"/>
                </a:gdLst>
                <a:ahLst/>
                <a:cxnLst>
                  <a:cxn ang="0">
                    <a:pos x="T0" y="T1"/>
                  </a:cxn>
                  <a:cxn ang="0">
                    <a:pos x="T2" y="T3"/>
                  </a:cxn>
                  <a:cxn ang="0">
                    <a:pos x="T4" y="T5"/>
                  </a:cxn>
                  <a:cxn ang="0">
                    <a:pos x="T6" y="T7"/>
                  </a:cxn>
                  <a:cxn ang="0">
                    <a:pos x="T8" y="T9"/>
                  </a:cxn>
                  <a:cxn ang="0">
                    <a:pos x="T10" y="T11"/>
                  </a:cxn>
                </a:cxnLst>
                <a:rect l="0" t="0" r="r" b="b"/>
                <a:pathLst>
                  <a:path w="341" h="126">
                    <a:moveTo>
                      <a:pt x="337" y="107"/>
                    </a:moveTo>
                    <a:lnTo>
                      <a:pt x="341" y="126"/>
                    </a:lnTo>
                    <a:lnTo>
                      <a:pt x="0" y="14"/>
                    </a:lnTo>
                    <a:lnTo>
                      <a:pt x="0" y="5"/>
                    </a:lnTo>
                    <a:lnTo>
                      <a:pt x="7" y="0"/>
                    </a:lnTo>
                    <a:lnTo>
                      <a:pt x="337" y="10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134"/>
              <p:cNvSpPr>
                <a:spLocks/>
              </p:cNvSpPr>
              <p:nvPr/>
            </p:nvSpPr>
            <p:spPr bwMode="auto">
              <a:xfrm>
                <a:off x="3664215" y="5879741"/>
                <a:ext cx="352425" cy="474663"/>
              </a:xfrm>
              <a:custGeom>
                <a:avLst/>
                <a:gdLst>
                  <a:gd name="T0" fmla="*/ 203 w 222"/>
                  <a:gd name="T1" fmla="*/ 0 h 299"/>
                  <a:gd name="T2" fmla="*/ 222 w 222"/>
                  <a:gd name="T3" fmla="*/ 0 h 299"/>
                  <a:gd name="T4" fmla="*/ 4 w 222"/>
                  <a:gd name="T5" fmla="*/ 299 h 299"/>
                  <a:gd name="T6" fmla="*/ 0 w 222"/>
                  <a:gd name="T7" fmla="*/ 280 h 299"/>
                  <a:gd name="T8" fmla="*/ 203 w 222"/>
                  <a:gd name="T9" fmla="*/ 0 h 299"/>
                </a:gdLst>
                <a:ahLst/>
                <a:cxnLst>
                  <a:cxn ang="0">
                    <a:pos x="T0" y="T1"/>
                  </a:cxn>
                  <a:cxn ang="0">
                    <a:pos x="T2" y="T3"/>
                  </a:cxn>
                  <a:cxn ang="0">
                    <a:pos x="T4" y="T5"/>
                  </a:cxn>
                  <a:cxn ang="0">
                    <a:pos x="T6" y="T7"/>
                  </a:cxn>
                  <a:cxn ang="0">
                    <a:pos x="T8" y="T9"/>
                  </a:cxn>
                </a:cxnLst>
                <a:rect l="0" t="0" r="r" b="b"/>
                <a:pathLst>
                  <a:path w="222" h="299">
                    <a:moveTo>
                      <a:pt x="203" y="0"/>
                    </a:moveTo>
                    <a:lnTo>
                      <a:pt x="222" y="0"/>
                    </a:lnTo>
                    <a:lnTo>
                      <a:pt x="4" y="299"/>
                    </a:lnTo>
                    <a:lnTo>
                      <a:pt x="0" y="280"/>
                    </a:lnTo>
                    <a:lnTo>
                      <a:pt x="203"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35"/>
              <p:cNvSpPr>
                <a:spLocks/>
              </p:cNvSpPr>
              <p:nvPr/>
            </p:nvSpPr>
            <p:spPr bwMode="auto">
              <a:xfrm>
                <a:off x="3664215" y="5420954"/>
                <a:ext cx="352425" cy="458788"/>
              </a:xfrm>
              <a:custGeom>
                <a:avLst/>
                <a:gdLst>
                  <a:gd name="T0" fmla="*/ 0 w 222"/>
                  <a:gd name="T1" fmla="*/ 9 h 289"/>
                  <a:gd name="T2" fmla="*/ 2 w 222"/>
                  <a:gd name="T3" fmla="*/ 0 h 289"/>
                  <a:gd name="T4" fmla="*/ 12 w 222"/>
                  <a:gd name="T5" fmla="*/ 0 h 289"/>
                  <a:gd name="T6" fmla="*/ 222 w 222"/>
                  <a:gd name="T7" fmla="*/ 289 h 289"/>
                  <a:gd name="T8" fmla="*/ 203 w 222"/>
                  <a:gd name="T9" fmla="*/ 289 h 289"/>
                  <a:gd name="T10" fmla="*/ 0 w 222"/>
                  <a:gd name="T11" fmla="*/ 9 h 289"/>
                </a:gdLst>
                <a:ahLst/>
                <a:cxnLst>
                  <a:cxn ang="0">
                    <a:pos x="T0" y="T1"/>
                  </a:cxn>
                  <a:cxn ang="0">
                    <a:pos x="T2" y="T3"/>
                  </a:cxn>
                  <a:cxn ang="0">
                    <a:pos x="T4" y="T5"/>
                  </a:cxn>
                  <a:cxn ang="0">
                    <a:pos x="T6" y="T7"/>
                  </a:cxn>
                  <a:cxn ang="0">
                    <a:pos x="T8" y="T9"/>
                  </a:cxn>
                  <a:cxn ang="0">
                    <a:pos x="T10" y="T11"/>
                  </a:cxn>
                </a:cxnLst>
                <a:rect l="0" t="0" r="r" b="b"/>
                <a:pathLst>
                  <a:path w="222" h="289">
                    <a:moveTo>
                      <a:pt x="0" y="9"/>
                    </a:moveTo>
                    <a:lnTo>
                      <a:pt x="2" y="0"/>
                    </a:lnTo>
                    <a:lnTo>
                      <a:pt x="12" y="0"/>
                    </a:lnTo>
                    <a:lnTo>
                      <a:pt x="222" y="289"/>
                    </a:lnTo>
                    <a:lnTo>
                      <a:pt x="203" y="289"/>
                    </a:lnTo>
                    <a:lnTo>
                      <a:pt x="0" y="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36"/>
              <p:cNvSpPr>
                <a:spLocks/>
              </p:cNvSpPr>
              <p:nvPr/>
            </p:nvSpPr>
            <p:spPr bwMode="auto">
              <a:xfrm>
                <a:off x="1162315" y="7008454"/>
                <a:ext cx="493713" cy="306388"/>
              </a:xfrm>
              <a:custGeom>
                <a:avLst/>
                <a:gdLst>
                  <a:gd name="T0" fmla="*/ 0 w 311"/>
                  <a:gd name="T1" fmla="*/ 193 h 193"/>
                  <a:gd name="T2" fmla="*/ 0 w 311"/>
                  <a:gd name="T3" fmla="*/ 174 h 193"/>
                  <a:gd name="T4" fmla="*/ 304 w 311"/>
                  <a:gd name="T5" fmla="*/ 0 h 193"/>
                  <a:gd name="T6" fmla="*/ 311 w 311"/>
                  <a:gd name="T7" fmla="*/ 5 h 193"/>
                  <a:gd name="T8" fmla="*/ 311 w 311"/>
                  <a:gd name="T9" fmla="*/ 12 h 193"/>
                  <a:gd name="T10" fmla="*/ 0 w 311"/>
                  <a:gd name="T11" fmla="*/ 193 h 193"/>
                </a:gdLst>
                <a:ahLst/>
                <a:cxnLst>
                  <a:cxn ang="0">
                    <a:pos x="T0" y="T1"/>
                  </a:cxn>
                  <a:cxn ang="0">
                    <a:pos x="T2" y="T3"/>
                  </a:cxn>
                  <a:cxn ang="0">
                    <a:pos x="T4" y="T5"/>
                  </a:cxn>
                  <a:cxn ang="0">
                    <a:pos x="T6" y="T7"/>
                  </a:cxn>
                  <a:cxn ang="0">
                    <a:pos x="T8" y="T9"/>
                  </a:cxn>
                  <a:cxn ang="0">
                    <a:pos x="T10" y="T11"/>
                  </a:cxn>
                </a:cxnLst>
                <a:rect l="0" t="0" r="r" b="b"/>
                <a:pathLst>
                  <a:path w="311" h="193">
                    <a:moveTo>
                      <a:pt x="0" y="193"/>
                    </a:moveTo>
                    <a:lnTo>
                      <a:pt x="0" y="174"/>
                    </a:lnTo>
                    <a:lnTo>
                      <a:pt x="304" y="0"/>
                    </a:lnTo>
                    <a:lnTo>
                      <a:pt x="311" y="5"/>
                    </a:lnTo>
                    <a:lnTo>
                      <a:pt x="311" y="12"/>
                    </a:lnTo>
                    <a:lnTo>
                      <a:pt x="0" y="19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137"/>
              <p:cNvSpPr>
                <a:spLocks/>
              </p:cNvSpPr>
              <p:nvPr/>
            </p:nvSpPr>
            <p:spPr bwMode="auto">
              <a:xfrm>
                <a:off x="1656028" y="6159141"/>
                <a:ext cx="492125" cy="296863"/>
              </a:xfrm>
              <a:custGeom>
                <a:avLst/>
                <a:gdLst>
                  <a:gd name="T0" fmla="*/ 301 w 310"/>
                  <a:gd name="T1" fmla="*/ 0 h 187"/>
                  <a:gd name="T2" fmla="*/ 310 w 310"/>
                  <a:gd name="T3" fmla="*/ 2 h 187"/>
                  <a:gd name="T4" fmla="*/ 310 w 310"/>
                  <a:gd name="T5" fmla="*/ 11 h 187"/>
                  <a:gd name="T6" fmla="*/ 7 w 310"/>
                  <a:gd name="T7" fmla="*/ 187 h 187"/>
                  <a:gd name="T8" fmla="*/ 0 w 310"/>
                  <a:gd name="T9" fmla="*/ 182 h 187"/>
                  <a:gd name="T10" fmla="*/ 0 w 310"/>
                  <a:gd name="T11" fmla="*/ 173 h 187"/>
                  <a:gd name="T12" fmla="*/ 301 w 310"/>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301" y="0"/>
                    </a:moveTo>
                    <a:lnTo>
                      <a:pt x="310" y="2"/>
                    </a:lnTo>
                    <a:lnTo>
                      <a:pt x="310" y="11"/>
                    </a:lnTo>
                    <a:lnTo>
                      <a:pt x="7" y="187"/>
                    </a:lnTo>
                    <a:lnTo>
                      <a:pt x="0" y="182"/>
                    </a:lnTo>
                    <a:lnTo>
                      <a:pt x="0" y="173"/>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138"/>
              <p:cNvSpPr>
                <a:spLocks/>
              </p:cNvSpPr>
              <p:nvPr/>
            </p:nvSpPr>
            <p:spPr bwMode="auto">
              <a:xfrm>
                <a:off x="2637103" y="6159141"/>
                <a:ext cx="492125" cy="296863"/>
              </a:xfrm>
              <a:custGeom>
                <a:avLst/>
                <a:gdLst>
                  <a:gd name="T0" fmla="*/ 301 w 310"/>
                  <a:gd name="T1" fmla="*/ 0 h 187"/>
                  <a:gd name="T2" fmla="*/ 310 w 310"/>
                  <a:gd name="T3" fmla="*/ 2 h 187"/>
                  <a:gd name="T4" fmla="*/ 310 w 310"/>
                  <a:gd name="T5" fmla="*/ 11 h 187"/>
                  <a:gd name="T6" fmla="*/ 7 w 310"/>
                  <a:gd name="T7" fmla="*/ 187 h 187"/>
                  <a:gd name="T8" fmla="*/ 0 w 310"/>
                  <a:gd name="T9" fmla="*/ 182 h 187"/>
                  <a:gd name="T10" fmla="*/ 10 w 310"/>
                  <a:gd name="T11" fmla="*/ 168 h 187"/>
                  <a:gd name="T12" fmla="*/ 301 w 310"/>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301" y="0"/>
                    </a:moveTo>
                    <a:lnTo>
                      <a:pt x="310" y="2"/>
                    </a:lnTo>
                    <a:lnTo>
                      <a:pt x="310" y="11"/>
                    </a:lnTo>
                    <a:lnTo>
                      <a:pt x="7" y="187"/>
                    </a:lnTo>
                    <a:lnTo>
                      <a:pt x="0" y="182"/>
                    </a:lnTo>
                    <a:lnTo>
                      <a:pt x="10" y="168"/>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139"/>
              <p:cNvSpPr>
                <a:spLocks/>
              </p:cNvSpPr>
              <p:nvPr/>
            </p:nvSpPr>
            <p:spPr bwMode="auto">
              <a:xfrm>
                <a:off x="3129228" y="5409841"/>
                <a:ext cx="538163" cy="195263"/>
              </a:xfrm>
              <a:custGeom>
                <a:avLst/>
                <a:gdLst>
                  <a:gd name="T0" fmla="*/ 332 w 339"/>
                  <a:gd name="T1" fmla="*/ 0 h 123"/>
                  <a:gd name="T2" fmla="*/ 339 w 339"/>
                  <a:gd name="T3" fmla="*/ 7 h 123"/>
                  <a:gd name="T4" fmla="*/ 337 w 339"/>
                  <a:gd name="T5" fmla="*/ 16 h 123"/>
                  <a:gd name="T6" fmla="*/ 7 w 339"/>
                  <a:gd name="T7" fmla="*/ 123 h 123"/>
                  <a:gd name="T8" fmla="*/ 0 w 339"/>
                  <a:gd name="T9" fmla="*/ 118 h 123"/>
                  <a:gd name="T10" fmla="*/ 7 w 339"/>
                  <a:gd name="T11" fmla="*/ 106 h 123"/>
                  <a:gd name="T12" fmla="*/ 332 w 339"/>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39" h="123">
                    <a:moveTo>
                      <a:pt x="332" y="0"/>
                    </a:moveTo>
                    <a:lnTo>
                      <a:pt x="339" y="7"/>
                    </a:lnTo>
                    <a:lnTo>
                      <a:pt x="337" y="16"/>
                    </a:lnTo>
                    <a:lnTo>
                      <a:pt x="7" y="123"/>
                    </a:lnTo>
                    <a:lnTo>
                      <a:pt x="0" y="118"/>
                    </a:lnTo>
                    <a:lnTo>
                      <a:pt x="7" y="106"/>
                    </a:lnTo>
                    <a:lnTo>
                      <a:pt x="33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140"/>
              <p:cNvSpPr>
                <a:spLocks/>
              </p:cNvSpPr>
              <p:nvPr/>
            </p:nvSpPr>
            <p:spPr bwMode="auto">
              <a:xfrm>
                <a:off x="-168010" y="7186254"/>
                <a:ext cx="192088" cy="247650"/>
              </a:xfrm>
              <a:custGeom>
                <a:avLst/>
                <a:gdLst>
                  <a:gd name="T0" fmla="*/ 0 w 121"/>
                  <a:gd name="T1" fmla="*/ 156 h 156"/>
                  <a:gd name="T2" fmla="*/ 0 w 121"/>
                  <a:gd name="T3" fmla="*/ 0 h 156"/>
                  <a:gd name="T4" fmla="*/ 19 w 121"/>
                  <a:gd name="T5" fmla="*/ 0 h 156"/>
                  <a:gd name="T6" fmla="*/ 19 w 121"/>
                  <a:gd name="T7" fmla="*/ 64 h 156"/>
                  <a:gd name="T8" fmla="*/ 99 w 121"/>
                  <a:gd name="T9" fmla="*/ 64 h 156"/>
                  <a:gd name="T10" fmla="*/ 99 w 121"/>
                  <a:gd name="T11" fmla="*/ 0 h 156"/>
                  <a:gd name="T12" fmla="*/ 121 w 121"/>
                  <a:gd name="T13" fmla="*/ 0 h 156"/>
                  <a:gd name="T14" fmla="*/ 121 w 121"/>
                  <a:gd name="T15" fmla="*/ 156 h 156"/>
                  <a:gd name="T16" fmla="*/ 99 w 121"/>
                  <a:gd name="T17" fmla="*/ 156 h 156"/>
                  <a:gd name="T18" fmla="*/ 99 w 121"/>
                  <a:gd name="T19" fmla="*/ 83 h 156"/>
                  <a:gd name="T20" fmla="*/ 19 w 121"/>
                  <a:gd name="T21" fmla="*/ 83 h 156"/>
                  <a:gd name="T22" fmla="*/ 19 w 121"/>
                  <a:gd name="T23" fmla="*/ 156 h 156"/>
                  <a:gd name="T24" fmla="*/ 0 w 121"/>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6">
                    <a:moveTo>
                      <a:pt x="0" y="156"/>
                    </a:moveTo>
                    <a:lnTo>
                      <a:pt x="0" y="0"/>
                    </a:lnTo>
                    <a:lnTo>
                      <a:pt x="19" y="0"/>
                    </a:lnTo>
                    <a:lnTo>
                      <a:pt x="19" y="64"/>
                    </a:lnTo>
                    <a:lnTo>
                      <a:pt x="99" y="64"/>
                    </a:lnTo>
                    <a:lnTo>
                      <a:pt x="99" y="0"/>
                    </a:lnTo>
                    <a:lnTo>
                      <a:pt x="121" y="0"/>
                    </a:lnTo>
                    <a:lnTo>
                      <a:pt x="121" y="156"/>
                    </a:lnTo>
                    <a:lnTo>
                      <a:pt x="99" y="156"/>
                    </a:lnTo>
                    <a:lnTo>
                      <a:pt x="99" y="83"/>
                    </a:lnTo>
                    <a:lnTo>
                      <a:pt x="19" y="83"/>
                    </a:lnTo>
                    <a:lnTo>
                      <a:pt x="19" y="156"/>
                    </a:lnTo>
                    <a:lnTo>
                      <a:pt x="0" y="15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141"/>
              <p:cNvSpPr>
                <a:spLocks noEditPoints="1"/>
              </p:cNvSpPr>
              <p:nvPr/>
            </p:nvSpPr>
            <p:spPr bwMode="auto">
              <a:xfrm>
                <a:off x="65353" y="7183079"/>
                <a:ext cx="236538" cy="255588"/>
              </a:xfrm>
              <a:custGeom>
                <a:avLst/>
                <a:gdLst>
                  <a:gd name="T0" fmla="*/ 0 w 63"/>
                  <a:gd name="T1" fmla="*/ 35 h 68"/>
                  <a:gd name="T2" fmla="*/ 9 w 63"/>
                  <a:gd name="T3" fmla="*/ 10 h 68"/>
                  <a:gd name="T4" fmla="*/ 32 w 63"/>
                  <a:gd name="T5" fmla="*/ 0 h 68"/>
                  <a:gd name="T6" fmla="*/ 48 w 63"/>
                  <a:gd name="T7" fmla="*/ 5 h 68"/>
                  <a:gd name="T8" fmla="*/ 59 w 63"/>
                  <a:gd name="T9" fmla="*/ 17 h 68"/>
                  <a:gd name="T10" fmla="*/ 63 w 63"/>
                  <a:gd name="T11" fmla="*/ 34 h 68"/>
                  <a:gd name="T12" fmla="*/ 59 w 63"/>
                  <a:gd name="T13" fmla="*/ 52 h 68"/>
                  <a:gd name="T14" fmla="*/ 47 w 63"/>
                  <a:gd name="T15" fmla="*/ 64 h 68"/>
                  <a:gd name="T16" fmla="*/ 32 w 63"/>
                  <a:gd name="T17" fmla="*/ 68 h 68"/>
                  <a:gd name="T18" fmla="*/ 15 w 63"/>
                  <a:gd name="T19" fmla="*/ 63 h 68"/>
                  <a:gd name="T20" fmla="*/ 4 w 63"/>
                  <a:gd name="T21" fmla="*/ 51 h 68"/>
                  <a:gd name="T22" fmla="*/ 0 w 63"/>
                  <a:gd name="T23" fmla="*/ 35 h 68"/>
                  <a:gd name="T24" fmla="*/ 9 w 63"/>
                  <a:gd name="T25" fmla="*/ 35 h 68"/>
                  <a:gd name="T26" fmla="*/ 16 w 63"/>
                  <a:gd name="T27" fmla="*/ 54 h 68"/>
                  <a:gd name="T28" fmla="*/ 32 w 63"/>
                  <a:gd name="T29" fmla="*/ 60 h 68"/>
                  <a:gd name="T30" fmla="*/ 48 w 63"/>
                  <a:gd name="T31" fmla="*/ 54 h 68"/>
                  <a:gd name="T32" fmla="*/ 54 w 63"/>
                  <a:gd name="T33" fmla="*/ 34 h 68"/>
                  <a:gd name="T34" fmla="*/ 51 w 63"/>
                  <a:gd name="T35" fmla="*/ 20 h 68"/>
                  <a:gd name="T36" fmla="*/ 43 w 63"/>
                  <a:gd name="T37" fmla="*/ 11 h 68"/>
                  <a:gd name="T38" fmla="*/ 32 w 63"/>
                  <a:gd name="T39" fmla="*/ 8 h 68"/>
                  <a:gd name="T40" fmla="*/ 16 w 63"/>
                  <a:gd name="T41" fmla="*/ 14 h 68"/>
                  <a:gd name="T42" fmla="*/ 9 w 63"/>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8">
                    <a:moveTo>
                      <a:pt x="0" y="35"/>
                    </a:moveTo>
                    <a:cubicBezTo>
                      <a:pt x="0" y="24"/>
                      <a:pt x="3" y="16"/>
                      <a:pt x="9" y="10"/>
                    </a:cubicBezTo>
                    <a:cubicBezTo>
                      <a:pt x="15" y="3"/>
                      <a:pt x="22" y="0"/>
                      <a:pt x="32" y="0"/>
                    </a:cubicBezTo>
                    <a:cubicBezTo>
                      <a:pt x="38" y="0"/>
                      <a:pt x="43" y="2"/>
                      <a:pt x="48" y="5"/>
                    </a:cubicBezTo>
                    <a:cubicBezTo>
                      <a:pt x="53" y="8"/>
                      <a:pt x="57" y="12"/>
                      <a:pt x="59" y="17"/>
                    </a:cubicBezTo>
                    <a:cubicBezTo>
                      <a:pt x="62" y="22"/>
                      <a:pt x="63" y="28"/>
                      <a:pt x="63" y="34"/>
                    </a:cubicBezTo>
                    <a:cubicBezTo>
                      <a:pt x="63" y="41"/>
                      <a:pt x="62" y="47"/>
                      <a:pt x="59" y="52"/>
                    </a:cubicBezTo>
                    <a:cubicBezTo>
                      <a:pt x="56" y="57"/>
                      <a:pt x="52" y="61"/>
                      <a:pt x="47" y="64"/>
                    </a:cubicBezTo>
                    <a:cubicBezTo>
                      <a:pt x="43" y="67"/>
                      <a:pt x="37" y="68"/>
                      <a:pt x="32" y="68"/>
                    </a:cubicBezTo>
                    <a:cubicBezTo>
                      <a:pt x="25" y="68"/>
                      <a:pt x="20" y="66"/>
                      <a:pt x="15" y="63"/>
                    </a:cubicBezTo>
                    <a:cubicBezTo>
                      <a:pt x="10" y="60"/>
                      <a:pt x="7" y="56"/>
                      <a:pt x="4" y="51"/>
                    </a:cubicBezTo>
                    <a:cubicBezTo>
                      <a:pt x="2" y="46"/>
                      <a:pt x="0" y="41"/>
                      <a:pt x="0" y="35"/>
                    </a:cubicBezTo>
                    <a:close/>
                    <a:moveTo>
                      <a:pt x="9" y="35"/>
                    </a:moveTo>
                    <a:cubicBezTo>
                      <a:pt x="9" y="43"/>
                      <a:pt x="11" y="49"/>
                      <a:pt x="16" y="54"/>
                    </a:cubicBezTo>
                    <a:cubicBezTo>
                      <a:pt x="20" y="58"/>
                      <a:pt x="25" y="60"/>
                      <a:pt x="32" y="60"/>
                    </a:cubicBezTo>
                    <a:cubicBezTo>
                      <a:pt x="38" y="60"/>
                      <a:pt x="43" y="58"/>
                      <a:pt x="48" y="54"/>
                    </a:cubicBezTo>
                    <a:cubicBezTo>
                      <a:pt x="52" y="49"/>
                      <a:pt x="54" y="43"/>
                      <a:pt x="54" y="34"/>
                    </a:cubicBezTo>
                    <a:cubicBezTo>
                      <a:pt x="54" y="29"/>
                      <a:pt x="53" y="24"/>
                      <a:pt x="51" y="20"/>
                    </a:cubicBezTo>
                    <a:cubicBezTo>
                      <a:pt x="49" y="16"/>
                      <a:pt x="47" y="13"/>
                      <a:pt x="43" y="11"/>
                    </a:cubicBezTo>
                    <a:cubicBezTo>
                      <a:pt x="40" y="9"/>
                      <a:pt x="36" y="8"/>
                      <a:pt x="32" y="8"/>
                    </a:cubicBezTo>
                    <a:cubicBezTo>
                      <a:pt x="26" y="8"/>
                      <a:pt x="20" y="10"/>
                      <a:pt x="16" y="14"/>
                    </a:cubicBezTo>
                    <a:cubicBezTo>
                      <a:pt x="12" y="18"/>
                      <a:pt x="9" y="25"/>
                      <a:pt x="9" y="35"/>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142"/>
              <p:cNvSpPr>
                <a:spLocks/>
              </p:cNvSpPr>
              <p:nvPr/>
            </p:nvSpPr>
            <p:spPr bwMode="auto">
              <a:xfrm>
                <a:off x="305065" y="7008454"/>
                <a:ext cx="369888" cy="227013"/>
              </a:xfrm>
              <a:custGeom>
                <a:avLst/>
                <a:gdLst>
                  <a:gd name="T0" fmla="*/ 7 w 233"/>
                  <a:gd name="T1" fmla="*/ 143 h 143"/>
                  <a:gd name="T2" fmla="*/ 0 w 233"/>
                  <a:gd name="T3" fmla="*/ 129 h 143"/>
                  <a:gd name="T4" fmla="*/ 225 w 233"/>
                  <a:gd name="T5" fmla="*/ 0 h 143"/>
                  <a:gd name="T6" fmla="*/ 233 w 233"/>
                  <a:gd name="T7" fmla="*/ 5 h 143"/>
                  <a:gd name="T8" fmla="*/ 233 w 233"/>
                  <a:gd name="T9" fmla="*/ 12 h 143"/>
                  <a:gd name="T10" fmla="*/ 7 w 233"/>
                  <a:gd name="T11" fmla="*/ 143 h 143"/>
                </a:gdLst>
                <a:ahLst/>
                <a:cxnLst>
                  <a:cxn ang="0">
                    <a:pos x="T0" y="T1"/>
                  </a:cxn>
                  <a:cxn ang="0">
                    <a:pos x="T2" y="T3"/>
                  </a:cxn>
                  <a:cxn ang="0">
                    <a:pos x="T4" y="T5"/>
                  </a:cxn>
                  <a:cxn ang="0">
                    <a:pos x="T6" y="T7"/>
                  </a:cxn>
                  <a:cxn ang="0">
                    <a:pos x="T8" y="T9"/>
                  </a:cxn>
                  <a:cxn ang="0">
                    <a:pos x="T10" y="T11"/>
                  </a:cxn>
                </a:cxnLst>
                <a:rect l="0" t="0" r="r" b="b"/>
                <a:pathLst>
                  <a:path w="233" h="143">
                    <a:moveTo>
                      <a:pt x="7" y="143"/>
                    </a:moveTo>
                    <a:lnTo>
                      <a:pt x="0" y="129"/>
                    </a:lnTo>
                    <a:lnTo>
                      <a:pt x="225" y="0"/>
                    </a:lnTo>
                    <a:lnTo>
                      <a:pt x="233" y="5"/>
                    </a:lnTo>
                    <a:lnTo>
                      <a:pt x="233" y="12"/>
                    </a:lnTo>
                    <a:lnTo>
                      <a:pt x="7" y="14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143"/>
              <p:cNvSpPr>
                <a:spLocks/>
              </p:cNvSpPr>
              <p:nvPr/>
            </p:nvSpPr>
            <p:spPr bwMode="auto">
              <a:xfrm>
                <a:off x="3073665" y="5028841"/>
                <a:ext cx="109538" cy="568325"/>
              </a:xfrm>
              <a:custGeom>
                <a:avLst/>
                <a:gdLst>
                  <a:gd name="T0" fmla="*/ 0 w 69"/>
                  <a:gd name="T1" fmla="*/ 0 h 358"/>
                  <a:gd name="T2" fmla="*/ 69 w 69"/>
                  <a:gd name="T3" fmla="*/ 0 h 358"/>
                  <a:gd name="T4" fmla="*/ 42 w 69"/>
                  <a:gd name="T5" fmla="*/ 346 h 358"/>
                  <a:gd name="T6" fmla="*/ 35 w 69"/>
                  <a:gd name="T7" fmla="*/ 358 h 358"/>
                  <a:gd name="T8" fmla="*/ 26 w 69"/>
                  <a:gd name="T9" fmla="*/ 344 h 358"/>
                  <a:gd name="T10" fmla="*/ 0 w 69"/>
                  <a:gd name="T11" fmla="*/ 0 h 358"/>
                </a:gdLst>
                <a:ahLst/>
                <a:cxnLst>
                  <a:cxn ang="0">
                    <a:pos x="T0" y="T1"/>
                  </a:cxn>
                  <a:cxn ang="0">
                    <a:pos x="T2" y="T3"/>
                  </a:cxn>
                  <a:cxn ang="0">
                    <a:pos x="T4" y="T5"/>
                  </a:cxn>
                  <a:cxn ang="0">
                    <a:pos x="T6" y="T7"/>
                  </a:cxn>
                  <a:cxn ang="0">
                    <a:pos x="T8" y="T9"/>
                  </a:cxn>
                  <a:cxn ang="0">
                    <a:pos x="T10" y="T11"/>
                  </a:cxn>
                </a:cxnLst>
                <a:rect l="0" t="0" r="r" b="b"/>
                <a:pathLst>
                  <a:path w="69" h="358">
                    <a:moveTo>
                      <a:pt x="0" y="0"/>
                    </a:moveTo>
                    <a:lnTo>
                      <a:pt x="69" y="0"/>
                    </a:lnTo>
                    <a:lnTo>
                      <a:pt x="42" y="346"/>
                    </a:lnTo>
                    <a:lnTo>
                      <a:pt x="35" y="358"/>
                    </a:lnTo>
                    <a:lnTo>
                      <a:pt x="26" y="344"/>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144"/>
              <p:cNvSpPr>
                <a:spLocks/>
              </p:cNvSpPr>
              <p:nvPr/>
            </p:nvSpPr>
            <p:spPr bwMode="auto">
              <a:xfrm>
                <a:off x="2051315" y="6621104"/>
                <a:ext cx="190500" cy="244475"/>
              </a:xfrm>
              <a:custGeom>
                <a:avLst/>
                <a:gdLst>
                  <a:gd name="T0" fmla="*/ 0 w 120"/>
                  <a:gd name="T1" fmla="*/ 154 h 154"/>
                  <a:gd name="T2" fmla="*/ 0 w 120"/>
                  <a:gd name="T3" fmla="*/ 0 h 154"/>
                  <a:gd name="T4" fmla="*/ 21 w 120"/>
                  <a:gd name="T5" fmla="*/ 0 h 154"/>
                  <a:gd name="T6" fmla="*/ 21 w 120"/>
                  <a:gd name="T7" fmla="*/ 64 h 154"/>
                  <a:gd name="T8" fmla="*/ 99 w 120"/>
                  <a:gd name="T9" fmla="*/ 64 h 154"/>
                  <a:gd name="T10" fmla="*/ 99 w 120"/>
                  <a:gd name="T11" fmla="*/ 0 h 154"/>
                  <a:gd name="T12" fmla="*/ 120 w 120"/>
                  <a:gd name="T13" fmla="*/ 0 h 154"/>
                  <a:gd name="T14" fmla="*/ 120 w 120"/>
                  <a:gd name="T15" fmla="*/ 154 h 154"/>
                  <a:gd name="T16" fmla="*/ 99 w 120"/>
                  <a:gd name="T17" fmla="*/ 154 h 154"/>
                  <a:gd name="T18" fmla="*/ 99 w 120"/>
                  <a:gd name="T19" fmla="*/ 81 h 154"/>
                  <a:gd name="T20" fmla="*/ 21 w 120"/>
                  <a:gd name="T21" fmla="*/ 81 h 154"/>
                  <a:gd name="T22" fmla="*/ 21 w 120"/>
                  <a:gd name="T23" fmla="*/ 154 h 154"/>
                  <a:gd name="T24" fmla="*/ 0 w 12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4">
                    <a:moveTo>
                      <a:pt x="0" y="154"/>
                    </a:moveTo>
                    <a:lnTo>
                      <a:pt x="0" y="0"/>
                    </a:lnTo>
                    <a:lnTo>
                      <a:pt x="21" y="0"/>
                    </a:lnTo>
                    <a:lnTo>
                      <a:pt x="21" y="64"/>
                    </a:lnTo>
                    <a:lnTo>
                      <a:pt x="99" y="64"/>
                    </a:lnTo>
                    <a:lnTo>
                      <a:pt x="99" y="0"/>
                    </a:lnTo>
                    <a:lnTo>
                      <a:pt x="120" y="0"/>
                    </a:lnTo>
                    <a:lnTo>
                      <a:pt x="120" y="154"/>
                    </a:lnTo>
                    <a:lnTo>
                      <a:pt x="99" y="154"/>
                    </a:lnTo>
                    <a:lnTo>
                      <a:pt x="99" y="81"/>
                    </a:lnTo>
                    <a:lnTo>
                      <a:pt x="21" y="81"/>
                    </a:lnTo>
                    <a:lnTo>
                      <a:pt x="21"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145"/>
              <p:cNvSpPr>
                <a:spLocks/>
              </p:cNvSpPr>
              <p:nvPr/>
            </p:nvSpPr>
            <p:spPr bwMode="auto">
              <a:xfrm>
                <a:off x="2092590" y="6565541"/>
                <a:ext cx="107950" cy="22225"/>
              </a:xfrm>
              <a:custGeom>
                <a:avLst/>
                <a:gdLst>
                  <a:gd name="T0" fmla="*/ 68 w 68"/>
                  <a:gd name="T1" fmla="*/ 14 h 14"/>
                  <a:gd name="T2" fmla="*/ 0 w 68"/>
                  <a:gd name="T3" fmla="*/ 14 h 14"/>
                  <a:gd name="T4" fmla="*/ 2 w 68"/>
                  <a:gd name="T5" fmla="*/ 0 h 14"/>
                  <a:gd name="T6" fmla="*/ 66 w 68"/>
                  <a:gd name="T7" fmla="*/ 0 h 14"/>
                  <a:gd name="T8" fmla="*/ 68 w 68"/>
                  <a:gd name="T9" fmla="*/ 14 h 14"/>
                </a:gdLst>
                <a:ahLst/>
                <a:cxnLst>
                  <a:cxn ang="0">
                    <a:pos x="T0" y="T1"/>
                  </a:cxn>
                  <a:cxn ang="0">
                    <a:pos x="T2" y="T3"/>
                  </a:cxn>
                  <a:cxn ang="0">
                    <a:pos x="T4" y="T5"/>
                  </a:cxn>
                  <a:cxn ang="0">
                    <a:pos x="T6" y="T7"/>
                  </a:cxn>
                  <a:cxn ang="0">
                    <a:pos x="T8" y="T9"/>
                  </a:cxn>
                </a:cxnLst>
                <a:rect l="0" t="0" r="r" b="b"/>
                <a:pathLst>
                  <a:path w="68" h="14">
                    <a:moveTo>
                      <a:pt x="68" y="14"/>
                    </a:moveTo>
                    <a:lnTo>
                      <a:pt x="0" y="14"/>
                    </a:lnTo>
                    <a:lnTo>
                      <a:pt x="2" y="0"/>
                    </a:lnTo>
                    <a:lnTo>
                      <a:pt x="66" y="0"/>
                    </a:lnTo>
                    <a:lnTo>
                      <a:pt x="6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146"/>
              <p:cNvSpPr>
                <a:spLocks/>
              </p:cNvSpPr>
              <p:nvPr/>
            </p:nvSpPr>
            <p:spPr bwMode="auto">
              <a:xfrm>
                <a:off x="2098940" y="6497279"/>
                <a:ext cx="95250" cy="22225"/>
              </a:xfrm>
              <a:custGeom>
                <a:avLst/>
                <a:gdLst>
                  <a:gd name="T0" fmla="*/ 60 w 60"/>
                  <a:gd name="T1" fmla="*/ 14 h 14"/>
                  <a:gd name="T2" fmla="*/ 0 w 60"/>
                  <a:gd name="T3" fmla="*/ 14 h 14"/>
                  <a:gd name="T4" fmla="*/ 3 w 60"/>
                  <a:gd name="T5" fmla="*/ 0 h 14"/>
                  <a:gd name="T6" fmla="*/ 57 w 60"/>
                  <a:gd name="T7" fmla="*/ 0 h 14"/>
                  <a:gd name="T8" fmla="*/ 60 w 60"/>
                  <a:gd name="T9" fmla="*/ 14 h 14"/>
                </a:gdLst>
                <a:ahLst/>
                <a:cxnLst>
                  <a:cxn ang="0">
                    <a:pos x="T0" y="T1"/>
                  </a:cxn>
                  <a:cxn ang="0">
                    <a:pos x="T2" y="T3"/>
                  </a:cxn>
                  <a:cxn ang="0">
                    <a:pos x="T4" y="T5"/>
                  </a:cxn>
                  <a:cxn ang="0">
                    <a:pos x="T6" y="T7"/>
                  </a:cxn>
                  <a:cxn ang="0">
                    <a:pos x="T8" y="T9"/>
                  </a:cxn>
                </a:cxnLst>
                <a:rect l="0" t="0" r="r" b="b"/>
                <a:pathLst>
                  <a:path w="60" h="14">
                    <a:moveTo>
                      <a:pt x="60" y="14"/>
                    </a:moveTo>
                    <a:lnTo>
                      <a:pt x="0" y="14"/>
                    </a:lnTo>
                    <a:lnTo>
                      <a:pt x="3" y="0"/>
                    </a:lnTo>
                    <a:lnTo>
                      <a:pt x="57" y="0"/>
                    </a:lnTo>
                    <a:lnTo>
                      <a:pt x="6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147"/>
              <p:cNvSpPr>
                <a:spLocks/>
              </p:cNvSpPr>
              <p:nvPr/>
            </p:nvSpPr>
            <p:spPr bwMode="auto">
              <a:xfrm>
                <a:off x="2106878" y="6429016"/>
                <a:ext cx="79375" cy="22225"/>
              </a:xfrm>
              <a:custGeom>
                <a:avLst/>
                <a:gdLst>
                  <a:gd name="T0" fmla="*/ 50 w 50"/>
                  <a:gd name="T1" fmla="*/ 14 h 14"/>
                  <a:gd name="T2" fmla="*/ 0 w 50"/>
                  <a:gd name="T3" fmla="*/ 14 h 14"/>
                  <a:gd name="T4" fmla="*/ 2 w 50"/>
                  <a:gd name="T5" fmla="*/ 0 h 14"/>
                  <a:gd name="T6" fmla="*/ 47 w 50"/>
                  <a:gd name="T7" fmla="*/ 0 h 14"/>
                  <a:gd name="T8" fmla="*/ 50 w 50"/>
                  <a:gd name="T9" fmla="*/ 14 h 14"/>
                </a:gdLst>
                <a:ahLst/>
                <a:cxnLst>
                  <a:cxn ang="0">
                    <a:pos x="T0" y="T1"/>
                  </a:cxn>
                  <a:cxn ang="0">
                    <a:pos x="T2" y="T3"/>
                  </a:cxn>
                  <a:cxn ang="0">
                    <a:pos x="T4" y="T5"/>
                  </a:cxn>
                  <a:cxn ang="0">
                    <a:pos x="T6" y="T7"/>
                  </a:cxn>
                  <a:cxn ang="0">
                    <a:pos x="T8" y="T9"/>
                  </a:cxn>
                </a:cxnLst>
                <a:rect l="0" t="0" r="r" b="b"/>
                <a:pathLst>
                  <a:path w="50" h="14">
                    <a:moveTo>
                      <a:pt x="50" y="14"/>
                    </a:moveTo>
                    <a:lnTo>
                      <a:pt x="0" y="14"/>
                    </a:lnTo>
                    <a:lnTo>
                      <a:pt x="2" y="0"/>
                    </a:lnTo>
                    <a:lnTo>
                      <a:pt x="47" y="0"/>
                    </a:lnTo>
                    <a:lnTo>
                      <a:pt x="5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148"/>
              <p:cNvSpPr>
                <a:spLocks/>
              </p:cNvSpPr>
              <p:nvPr/>
            </p:nvSpPr>
            <p:spPr bwMode="auto">
              <a:xfrm>
                <a:off x="2114815" y="6362341"/>
                <a:ext cx="63500" cy="22225"/>
              </a:xfrm>
              <a:custGeom>
                <a:avLst/>
                <a:gdLst>
                  <a:gd name="T0" fmla="*/ 40 w 40"/>
                  <a:gd name="T1" fmla="*/ 14 h 14"/>
                  <a:gd name="T2" fmla="*/ 0 w 40"/>
                  <a:gd name="T3" fmla="*/ 14 h 14"/>
                  <a:gd name="T4" fmla="*/ 2 w 40"/>
                  <a:gd name="T5" fmla="*/ 0 h 14"/>
                  <a:gd name="T6" fmla="*/ 38 w 40"/>
                  <a:gd name="T7" fmla="*/ 0 h 14"/>
                  <a:gd name="T8" fmla="*/ 40 w 40"/>
                  <a:gd name="T9" fmla="*/ 14 h 14"/>
                </a:gdLst>
                <a:ahLst/>
                <a:cxnLst>
                  <a:cxn ang="0">
                    <a:pos x="T0" y="T1"/>
                  </a:cxn>
                  <a:cxn ang="0">
                    <a:pos x="T2" y="T3"/>
                  </a:cxn>
                  <a:cxn ang="0">
                    <a:pos x="T4" y="T5"/>
                  </a:cxn>
                  <a:cxn ang="0">
                    <a:pos x="T6" y="T7"/>
                  </a:cxn>
                  <a:cxn ang="0">
                    <a:pos x="T8" y="T9"/>
                  </a:cxn>
                </a:cxnLst>
                <a:rect l="0" t="0" r="r" b="b"/>
                <a:pathLst>
                  <a:path w="40" h="14">
                    <a:moveTo>
                      <a:pt x="40" y="14"/>
                    </a:moveTo>
                    <a:lnTo>
                      <a:pt x="0" y="14"/>
                    </a:lnTo>
                    <a:lnTo>
                      <a:pt x="2" y="0"/>
                    </a:lnTo>
                    <a:lnTo>
                      <a:pt x="38" y="0"/>
                    </a:lnTo>
                    <a:lnTo>
                      <a:pt x="4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149"/>
              <p:cNvSpPr>
                <a:spLocks/>
              </p:cNvSpPr>
              <p:nvPr/>
            </p:nvSpPr>
            <p:spPr bwMode="auto">
              <a:xfrm>
                <a:off x="2122753" y="6294079"/>
                <a:ext cx="47625" cy="22225"/>
              </a:xfrm>
              <a:custGeom>
                <a:avLst/>
                <a:gdLst>
                  <a:gd name="T0" fmla="*/ 30 w 30"/>
                  <a:gd name="T1" fmla="*/ 14 h 14"/>
                  <a:gd name="T2" fmla="*/ 0 w 30"/>
                  <a:gd name="T3" fmla="*/ 14 h 14"/>
                  <a:gd name="T4" fmla="*/ 2 w 30"/>
                  <a:gd name="T5" fmla="*/ 0 h 14"/>
                  <a:gd name="T6" fmla="*/ 28 w 30"/>
                  <a:gd name="T7" fmla="*/ 0 h 14"/>
                  <a:gd name="T8" fmla="*/ 30 w 30"/>
                  <a:gd name="T9" fmla="*/ 14 h 14"/>
                </a:gdLst>
                <a:ahLst/>
                <a:cxnLst>
                  <a:cxn ang="0">
                    <a:pos x="T0" y="T1"/>
                  </a:cxn>
                  <a:cxn ang="0">
                    <a:pos x="T2" y="T3"/>
                  </a:cxn>
                  <a:cxn ang="0">
                    <a:pos x="T4" y="T5"/>
                  </a:cxn>
                  <a:cxn ang="0">
                    <a:pos x="T6" y="T7"/>
                  </a:cxn>
                  <a:cxn ang="0">
                    <a:pos x="T8" y="T9"/>
                  </a:cxn>
                </a:cxnLst>
                <a:rect l="0" t="0" r="r" b="b"/>
                <a:pathLst>
                  <a:path w="30" h="14">
                    <a:moveTo>
                      <a:pt x="30" y="14"/>
                    </a:moveTo>
                    <a:lnTo>
                      <a:pt x="0" y="14"/>
                    </a:lnTo>
                    <a:lnTo>
                      <a:pt x="2" y="0"/>
                    </a:lnTo>
                    <a:lnTo>
                      <a:pt x="28" y="0"/>
                    </a:lnTo>
                    <a:lnTo>
                      <a:pt x="3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150"/>
              <p:cNvSpPr>
                <a:spLocks/>
              </p:cNvSpPr>
              <p:nvPr/>
            </p:nvSpPr>
            <p:spPr bwMode="auto">
              <a:xfrm>
                <a:off x="2133865" y="6222641"/>
                <a:ext cx="30163" cy="25400"/>
              </a:xfrm>
              <a:custGeom>
                <a:avLst/>
                <a:gdLst>
                  <a:gd name="T0" fmla="*/ 19 w 19"/>
                  <a:gd name="T1" fmla="*/ 16 h 16"/>
                  <a:gd name="T2" fmla="*/ 0 w 19"/>
                  <a:gd name="T3" fmla="*/ 16 h 16"/>
                  <a:gd name="T4" fmla="*/ 0 w 19"/>
                  <a:gd name="T5" fmla="*/ 0 h 16"/>
                  <a:gd name="T6" fmla="*/ 16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0" y="0"/>
                    </a:lnTo>
                    <a:lnTo>
                      <a:pt x="16" y="0"/>
                    </a:lnTo>
                    <a:lnTo>
                      <a:pt x="19"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151"/>
              <p:cNvSpPr>
                <a:spLocks/>
              </p:cNvSpPr>
              <p:nvPr/>
            </p:nvSpPr>
            <p:spPr bwMode="auto">
              <a:xfrm>
                <a:off x="2543440" y="5770204"/>
                <a:ext cx="192088" cy="244475"/>
              </a:xfrm>
              <a:custGeom>
                <a:avLst/>
                <a:gdLst>
                  <a:gd name="T0" fmla="*/ 0 w 121"/>
                  <a:gd name="T1" fmla="*/ 154 h 154"/>
                  <a:gd name="T2" fmla="*/ 0 w 121"/>
                  <a:gd name="T3" fmla="*/ 0 h 154"/>
                  <a:gd name="T4" fmla="*/ 19 w 121"/>
                  <a:gd name="T5" fmla="*/ 0 h 154"/>
                  <a:gd name="T6" fmla="*/ 19 w 121"/>
                  <a:gd name="T7" fmla="*/ 64 h 154"/>
                  <a:gd name="T8" fmla="*/ 99 w 121"/>
                  <a:gd name="T9" fmla="*/ 64 h 154"/>
                  <a:gd name="T10" fmla="*/ 99 w 121"/>
                  <a:gd name="T11" fmla="*/ 0 h 154"/>
                  <a:gd name="T12" fmla="*/ 121 w 121"/>
                  <a:gd name="T13" fmla="*/ 0 h 154"/>
                  <a:gd name="T14" fmla="*/ 121 w 121"/>
                  <a:gd name="T15" fmla="*/ 154 h 154"/>
                  <a:gd name="T16" fmla="*/ 99 w 121"/>
                  <a:gd name="T17" fmla="*/ 154 h 154"/>
                  <a:gd name="T18" fmla="*/ 99 w 121"/>
                  <a:gd name="T19" fmla="*/ 81 h 154"/>
                  <a:gd name="T20" fmla="*/ 19 w 121"/>
                  <a:gd name="T21" fmla="*/ 81 h 154"/>
                  <a:gd name="T22" fmla="*/ 19 w 121"/>
                  <a:gd name="T23" fmla="*/ 154 h 154"/>
                  <a:gd name="T24" fmla="*/ 0 w 121"/>
                  <a:gd name="T25" fmla="*/ 154 h 154"/>
                  <a:gd name="T26" fmla="*/ 0 w 121"/>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4">
                    <a:moveTo>
                      <a:pt x="0" y="154"/>
                    </a:moveTo>
                    <a:lnTo>
                      <a:pt x="0" y="0"/>
                    </a:lnTo>
                    <a:lnTo>
                      <a:pt x="19" y="0"/>
                    </a:lnTo>
                    <a:lnTo>
                      <a:pt x="19" y="64"/>
                    </a:lnTo>
                    <a:lnTo>
                      <a:pt x="99" y="64"/>
                    </a:lnTo>
                    <a:lnTo>
                      <a:pt x="99" y="0"/>
                    </a:lnTo>
                    <a:lnTo>
                      <a:pt x="121" y="0"/>
                    </a:lnTo>
                    <a:lnTo>
                      <a:pt x="121" y="154"/>
                    </a:lnTo>
                    <a:lnTo>
                      <a:pt x="99" y="154"/>
                    </a:lnTo>
                    <a:lnTo>
                      <a:pt x="99" y="81"/>
                    </a:lnTo>
                    <a:lnTo>
                      <a:pt x="19" y="81"/>
                    </a:lnTo>
                    <a:lnTo>
                      <a:pt x="19" y="154"/>
                    </a:lnTo>
                    <a:lnTo>
                      <a:pt x="0"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152"/>
              <p:cNvSpPr>
                <a:spLocks/>
              </p:cNvSpPr>
              <p:nvPr/>
            </p:nvSpPr>
            <p:spPr bwMode="auto">
              <a:xfrm>
                <a:off x="2581540" y="6049604"/>
                <a:ext cx="112713" cy="398463"/>
              </a:xfrm>
              <a:custGeom>
                <a:avLst/>
                <a:gdLst>
                  <a:gd name="T0" fmla="*/ 0 w 71"/>
                  <a:gd name="T1" fmla="*/ 0 h 251"/>
                  <a:gd name="T2" fmla="*/ 71 w 71"/>
                  <a:gd name="T3" fmla="*/ 0 h 251"/>
                  <a:gd name="T4" fmla="*/ 45 w 71"/>
                  <a:gd name="T5" fmla="*/ 237 h 251"/>
                  <a:gd name="T6" fmla="*/ 35 w 71"/>
                  <a:gd name="T7" fmla="*/ 251 h 251"/>
                  <a:gd name="T8" fmla="*/ 26 w 71"/>
                  <a:gd name="T9" fmla="*/ 237 h 251"/>
                  <a:gd name="T10" fmla="*/ 0 w 71"/>
                  <a:gd name="T11" fmla="*/ 0 h 251"/>
                </a:gdLst>
                <a:ahLst/>
                <a:cxnLst>
                  <a:cxn ang="0">
                    <a:pos x="T0" y="T1"/>
                  </a:cxn>
                  <a:cxn ang="0">
                    <a:pos x="T2" y="T3"/>
                  </a:cxn>
                  <a:cxn ang="0">
                    <a:pos x="T4" y="T5"/>
                  </a:cxn>
                  <a:cxn ang="0">
                    <a:pos x="T6" y="T7"/>
                  </a:cxn>
                  <a:cxn ang="0">
                    <a:pos x="T8" y="T9"/>
                  </a:cxn>
                  <a:cxn ang="0">
                    <a:pos x="T10" y="T11"/>
                  </a:cxn>
                </a:cxnLst>
                <a:rect l="0" t="0" r="r" b="b"/>
                <a:pathLst>
                  <a:path w="71" h="251">
                    <a:moveTo>
                      <a:pt x="0" y="0"/>
                    </a:moveTo>
                    <a:lnTo>
                      <a:pt x="71" y="0"/>
                    </a:lnTo>
                    <a:lnTo>
                      <a:pt x="45" y="237"/>
                    </a:lnTo>
                    <a:lnTo>
                      <a:pt x="35" y="251"/>
                    </a:lnTo>
                    <a:lnTo>
                      <a:pt x="26" y="237"/>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153"/>
              <p:cNvSpPr>
                <a:spLocks noEditPoints="1"/>
              </p:cNvSpPr>
              <p:nvPr/>
            </p:nvSpPr>
            <p:spPr bwMode="auto">
              <a:xfrm>
                <a:off x="3724540" y="4765316"/>
                <a:ext cx="236538" cy="255588"/>
              </a:xfrm>
              <a:custGeom>
                <a:avLst/>
                <a:gdLst>
                  <a:gd name="T0" fmla="*/ 0 w 63"/>
                  <a:gd name="T1" fmla="*/ 35 h 68"/>
                  <a:gd name="T2" fmla="*/ 9 w 63"/>
                  <a:gd name="T3" fmla="*/ 9 h 68"/>
                  <a:gd name="T4" fmla="*/ 32 w 63"/>
                  <a:gd name="T5" fmla="*/ 0 h 68"/>
                  <a:gd name="T6" fmla="*/ 48 w 63"/>
                  <a:gd name="T7" fmla="*/ 4 h 68"/>
                  <a:gd name="T8" fmla="*/ 59 w 63"/>
                  <a:gd name="T9" fmla="*/ 16 h 68"/>
                  <a:gd name="T10" fmla="*/ 63 w 63"/>
                  <a:gd name="T11" fmla="*/ 34 h 68"/>
                  <a:gd name="T12" fmla="*/ 59 w 63"/>
                  <a:gd name="T13" fmla="*/ 52 h 68"/>
                  <a:gd name="T14" fmla="*/ 48 w 63"/>
                  <a:gd name="T15" fmla="*/ 64 h 68"/>
                  <a:gd name="T16" fmla="*/ 32 w 63"/>
                  <a:gd name="T17" fmla="*/ 68 h 68"/>
                  <a:gd name="T18" fmla="*/ 15 w 63"/>
                  <a:gd name="T19" fmla="*/ 63 h 68"/>
                  <a:gd name="T20" fmla="*/ 4 w 63"/>
                  <a:gd name="T21" fmla="*/ 51 h 68"/>
                  <a:gd name="T22" fmla="*/ 0 w 63"/>
                  <a:gd name="T23" fmla="*/ 35 h 68"/>
                  <a:gd name="T24" fmla="*/ 9 w 63"/>
                  <a:gd name="T25" fmla="*/ 35 h 68"/>
                  <a:gd name="T26" fmla="*/ 16 w 63"/>
                  <a:gd name="T27" fmla="*/ 53 h 68"/>
                  <a:gd name="T28" fmla="*/ 32 w 63"/>
                  <a:gd name="T29" fmla="*/ 60 h 68"/>
                  <a:gd name="T30" fmla="*/ 48 w 63"/>
                  <a:gd name="T31" fmla="*/ 53 h 68"/>
                  <a:gd name="T32" fmla="*/ 54 w 63"/>
                  <a:gd name="T33" fmla="*/ 34 h 68"/>
                  <a:gd name="T34" fmla="*/ 51 w 63"/>
                  <a:gd name="T35" fmla="*/ 20 h 68"/>
                  <a:gd name="T36" fmla="*/ 43 w 63"/>
                  <a:gd name="T37" fmla="*/ 11 h 68"/>
                  <a:gd name="T38" fmla="*/ 32 w 63"/>
                  <a:gd name="T39" fmla="*/ 8 h 68"/>
                  <a:gd name="T40" fmla="*/ 16 w 63"/>
                  <a:gd name="T41" fmla="*/ 14 h 68"/>
                  <a:gd name="T42" fmla="*/ 9 w 63"/>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8">
                    <a:moveTo>
                      <a:pt x="0" y="35"/>
                    </a:moveTo>
                    <a:cubicBezTo>
                      <a:pt x="0" y="24"/>
                      <a:pt x="3" y="15"/>
                      <a:pt x="9" y="9"/>
                    </a:cubicBezTo>
                    <a:cubicBezTo>
                      <a:pt x="15" y="3"/>
                      <a:pt x="23" y="0"/>
                      <a:pt x="32" y="0"/>
                    </a:cubicBezTo>
                    <a:cubicBezTo>
                      <a:pt x="38" y="0"/>
                      <a:pt x="43" y="2"/>
                      <a:pt x="48" y="4"/>
                    </a:cubicBezTo>
                    <a:cubicBezTo>
                      <a:pt x="53" y="7"/>
                      <a:pt x="57" y="11"/>
                      <a:pt x="59" y="16"/>
                    </a:cubicBezTo>
                    <a:cubicBezTo>
                      <a:pt x="62" y="22"/>
                      <a:pt x="63" y="27"/>
                      <a:pt x="63" y="34"/>
                    </a:cubicBezTo>
                    <a:cubicBezTo>
                      <a:pt x="63" y="41"/>
                      <a:pt x="62" y="47"/>
                      <a:pt x="59" y="52"/>
                    </a:cubicBezTo>
                    <a:cubicBezTo>
                      <a:pt x="56" y="57"/>
                      <a:pt x="52" y="61"/>
                      <a:pt x="48" y="64"/>
                    </a:cubicBezTo>
                    <a:cubicBezTo>
                      <a:pt x="43" y="66"/>
                      <a:pt x="37" y="68"/>
                      <a:pt x="32" y="68"/>
                    </a:cubicBezTo>
                    <a:cubicBezTo>
                      <a:pt x="26" y="68"/>
                      <a:pt x="20" y="66"/>
                      <a:pt x="15" y="63"/>
                    </a:cubicBezTo>
                    <a:cubicBezTo>
                      <a:pt x="10" y="60"/>
                      <a:pt x="7" y="56"/>
                      <a:pt x="4" y="51"/>
                    </a:cubicBezTo>
                    <a:cubicBezTo>
                      <a:pt x="2" y="46"/>
                      <a:pt x="0" y="41"/>
                      <a:pt x="0" y="35"/>
                    </a:cubicBezTo>
                    <a:close/>
                    <a:moveTo>
                      <a:pt x="9" y="35"/>
                    </a:moveTo>
                    <a:cubicBezTo>
                      <a:pt x="9" y="43"/>
                      <a:pt x="11" y="49"/>
                      <a:pt x="16" y="53"/>
                    </a:cubicBezTo>
                    <a:cubicBezTo>
                      <a:pt x="20" y="58"/>
                      <a:pt x="25" y="60"/>
                      <a:pt x="32" y="60"/>
                    </a:cubicBezTo>
                    <a:cubicBezTo>
                      <a:pt x="38" y="60"/>
                      <a:pt x="44" y="58"/>
                      <a:pt x="48" y="53"/>
                    </a:cubicBezTo>
                    <a:cubicBezTo>
                      <a:pt x="52" y="49"/>
                      <a:pt x="54" y="42"/>
                      <a:pt x="54" y="34"/>
                    </a:cubicBezTo>
                    <a:cubicBezTo>
                      <a:pt x="54" y="29"/>
                      <a:pt x="53" y="24"/>
                      <a:pt x="51" y="20"/>
                    </a:cubicBezTo>
                    <a:cubicBezTo>
                      <a:pt x="50" y="16"/>
                      <a:pt x="47" y="13"/>
                      <a:pt x="43" y="11"/>
                    </a:cubicBezTo>
                    <a:cubicBezTo>
                      <a:pt x="40" y="9"/>
                      <a:pt x="36" y="8"/>
                      <a:pt x="32" y="8"/>
                    </a:cubicBezTo>
                    <a:cubicBezTo>
                      <a:pt x="26" y="8"/>
                      <a:pt x="20" y="10"/>
                      <a:pt x="16" y="14"/>
                    </a:cubicBezTo>
                    <a:cubicBezTo>
                      <a:pt x="12" y="18"/>
                      <a:pt x="9" y="25"/>
                      <a:pt x="9" y="35"/>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154"/>
              <p:cNvSpPr>
                <a:spLocks/>
              </p:cNvSpPr>
              <p:nvPr/>
            </p:nvSpPr>
            <p:spPr bwMode="auto">
              <a:xfrm>
                <a:off x="4002353" y="4768491"/>
                <a:ext cx="192088" cy="249238"/>
              </a:xfrm>
              <a:custGeom>
                <a:avLst/>
                <a:gdLst>
                  <a:gd name="T0" fmla="*/ 0 w 121"/>
                  <a:gd name="T1" fmla="*/ 157 h 157"/>
                  <a:gd name="T2" fmla="*/ 0 w 121"/>
                  <a:gd name="T3" fmla="*/ 0 h 157"/>
                  <a:gd name="T4" fmla="*/ 21 w 121"/>
                  <a:gd name="T5" fmla="*/ 0 h 157"/>
                  <a:gd name="T6" fmla="*/ 21 w 121"/>
                  <a:gd name="T7" fmla="*/ 65 h 157"/>
                  <a:gd name="T8" fmla="*/ 102 w 121"/>
                  <a:gd name="T9" fmla="*/ 65 h 157"/>
                  <a:gd name="T10" fmla="*/ 102 w 121"/>
                  <a:gd name="T11" fmla="*/ 0 h 157"/>
                  <a:gd name="T12" fmla="*/ 121 w 121"/>
                  <a:gd name="T13" fmla="*/ 0 h 157"/>
                  <a:gd name="T14" fmla="*/ 121 w 121"/>
                  <a:gd name="T15" fmla="*/ 157 h 157"/>
                  <a:gd name="T16" fmla="*/ 102 w 121"/>
                  <a:gd name="T17" fmla="*/ 157 h 157"/>
                  <a:gd name="T18" fmla="*/ 102 w 121"/>
                  <a:gd name="T19" fmla="*/ 83 h 157"/>
                  <a:gd name="T20" fmla="*/ 21 w 121"/>
                  <a:gd name="T21" fmla="*/ 83 h 157"/>
                  <a:gd name="T22" fmla="*/ 21 w 121"/>
                  <a:gd name="T23" fmla="*/ 157 h 157"/>
                  <a:gd name="T24" fmla="*/ 0 w 121"/>
                  <a:gd name="T25" fmla="*/ 157 h 157"/>
                  <a:gd name="T26" fmla="*/ 0 w 121"/>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7">
                    <a:moveTo>
                      <a:pt x="0" y="157"/>
                    </a:moveTo>
                    <a:lnTo>
                      <a:pt x="0" y="0"/>
                    </a:lnTo>
                    <a:lnTo>
                      <a:pt x="21" y="0"/>
                    </a:lnTo>
                    <a:lnTo>
                      <a:pt x="21" y="65"/>
                    </a:lnTo>
                    <a:lnTo>
                      <a:pt x="102" y="65"/>
                    </a:lnTo>
                    <a:lnTo>
                      <a:pt x="102" y="0"/>
                    </a:lnTo>
                    <a:lnTo>
                      <a:pt x="121" y="0"/>
                    </a:lnTo>
                    <a:lnTo>
                      <a:pt x="121" y="157"/>
                    </a:lnTo>
                    <a:lnTo>
                      <a:pt x="102" y="157"/>
                    </a:lnTo>
                    <a:lnTo>
                      <a:pt x="102" y="83"/>
                    </a:lnTo>
                    <a:lnTo>
                      <a:pt x="21" y="83"/>
                    </a:lnTo>
                    <a:lnTo>
                      <a:pt x="21" y="157"/>
                    </a:lnTo>
                    <a:lnTo>
                      <a:pt x="0" y="157"/>
                    </a:lnTo>
                    <a:lnTo>
                      <a:pt x="0" y="15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155"/>
              <p:cNvSpPr>
                <a:spLocks/>
              </p:cNvSpPr>
              <p:nvPr/>
            </p:nvSpPr>
            <p:spPr bwMode="auto">
              <a:xfrm>
                <a:off x="3656278" y="5025666"/>
                <a:ext cx="184150" cy="395288"/>
              </a:xfrm>
              <a:custGeom>
                <a:avLst/>
                <a:gdLst>
                  <a:gd name="T0" fmla="*/ 52 w 116"/>
                  <a:gd name="T1" fmla="*/ 0 h 249"/>
                  <a:gd name="T2" fmla="*/ 116 w 116"/>
                  <a:gd name="T3" fmla="*/ 23 h 249"/>
                  <a:gd name="T4" fmla="*/ 17 w 116"/>
                  <a:gd name="T5" fmla="*/ 249 h 249"/>
                  <a:gd name="T6" fmla="*/ 7 w 116"/>
                  <a:gd name="T7" fmla="*/ 249 h 249"/>
                  <a:gd name="T8" fmla="*/ 0 w 116"/>
                  <a:gd name="T9" fmla="*/ 242 h 249"/>
                  <a:gd name="T10" fmla="*/ 52 w 116"/>
                  <a:gd name="T11" fmla="*/ 0 h 249"/>
                </a:gdLst>
                <a:ahLst/>
                <a:cxnLst>
                  <a:cxn ang="0">
                    <a:pos x="T0" y="T1"/>
                  </a:cxn>
                  <a:cxn ang="0">
                    <a:pos x="T2" y="T3"/>
                  </a:cxn>
                  <a:cxn ang="0">
                    <a:pos x="T4" y="T5"/>
                  </a:cxn>
                  <a:cxn ang="0">
                    <a:pos x="T6" y="T7"/>
                  </a:cxn>
                  <a:cxn ang="0">
                    <a:pos x="T8" y="T9"/>
                  </a:cxn>
                  <a:cxn ang="0">
                    <a:pos x="T10" y="T11"/>
                  </a:cxn>
                </a:cxnLst>
                <a:rect l="0" t="0" r="r" b="b"/>
                <a:pathLst>
                  <a:path w="116" h="249">
                    <a:moveTo>
                      <a:pt x="52" y="0"/>
                    </a:moveTo>
                    <a:lnTo>
                      <a:pt x="116" y="23"/>
                    </a:lnTo>
                    <a:lnTo>
                      <a:pt x="17" y="249"/>
                    </a:lnTo>
                    <a:lnTo>
                      <a:pt x="7" y="249"/>
                    </a:lnTo>
                    <a:lnTo>
                      <a:pt x="0" y="242"/>
                    </a:lnTo>
                    <a:lnTo>
                      <a:pt x="5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6" name="TextBox 165"/>
            <p:cNvSpPr txBox="1"/>
            <p:nvPr/>
          </p:nvSpPr>
          <p:spPr>
            <a:xfrm>
              <a:off x="6138409" y="3801263"/>
              <a:ext cx="1452642" cy="461664"/>
            </a:xfrm>
            <a:prstGeom prst="rect">
              <a:avLst/>
            </a:prstGeom>
            <a:noFill/>
          </p:spPr>
          <p:txBody>
            <a:bodyPr wrap="none" rtlCol="0">
              <a:spAutoFit/>
            </a:bodyPr>
            <a:lstStyle/>
            <a:p>
              <a:pPr algn="ctr"/>
              <a:r>
                <a:rPr lang="en-US" sz="2400" b="1" dirty="0" smtClean="0"/>
                <a:t>Estrogen</a:t>
              </a:r>
              <a:endParaRPr lang="en-US" sz="2400" b="1" dirty="0"/>
            </a:p>
          </p:txBody>
        </p:sp>
      </p:grpSp>
    </p:spTree>
    <p:extLst>
      <p:ext uri="{BB962C8B-B14F-4D97-AF65-F5344CB8AC3E}">
        <p14:creationId xmlns:p14="http://schemas.microsoft.com/office/powerpoint/2010/main" val="332216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fmla="#ppt_w*sin(2.5*pi*$)">
                                          <p:val>
                                            <p:fltVal val="0"/>
                                          </p:val>
                                        </p:tav>
                                        <p:tav tm="100000">
                                          <p:val>
                                            <p:fltVal val="1"/>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5"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style.rotation</p:attrName>
                                        </p:attrNameLst>
                                      </p:cBhvr>
                                      <p:tavLst>
                                        <p:tav tm="0">
                                          <p:val>
                                            <p:fltVal val="720"/>
                                          </p:val>
                                        </p:tav>
                                        <p:tav tm="100000">
                                          <p:val>
                                            <p:fltVal val="0"/>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Male vs. Female Hands</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3796" y="2160970"/>
            <a:ext cx="3843543" cy="4692584"/>
          </a:xfrm>
        </p:spPr>
      </p:pic>
      <p:pic>
        <p:nvPicPr>
          <p:cNvPr id="8" name="Content Placeholder 7"/>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7827"/>
          <a:stretch/>
        </p:blipFill>
        <p:spPr>
          <a:xfrm>
            <a:off x="4582508" y="2160970"/>
            <a:ext cx="4064412" cy="4697030"/>
          </a:xfrm>
        </p:spPr>
      </p:pic>
      <p:sp>
        <p:nvSpPr>
          <p:cNvPr id="5" name="TextBox 4"/>
          <p:cNvSpPr txBox="1"/>
          <p:nvPr/>
        </p:nvSpPr>
        <p:spPr>
          <a:xfrm>
            <a:off x="1288039" y="1687903"/>
            <a:ext cx="2512226" cy="523220"/>
          </a:xfrm>
          <a:prstGeom prst="rect">
            <a:avLst/>
          </a:prstGeom>
          <a:noFill/>
        </p:spPr>
        <p:txBody>
          <a:bodyPr wrap="none" rtlCol="0">
            <a:spAutoFit/>
          </a:bodyPr>
          <a:lstStyle/>
          <a:p>
            <a:pPr algn="ctr"/>
            <a:r>
              <a:rPr lang="en-US" sz="2800" b="1" dirty="0" smtClean="0"/>
              <a:t>Female Hand</a:t>
            </a:r>
            <a:endParaRPr lang="en-US" sz="2800" b="1" dirty="0"/>
          </a:p>
        </p:txBody>
      </p:sp>
      <p:sp>
        <p:nvSpPr>
          <p:cNvPr id="6" name="TextBox 5"/>
          <p:cNvSpPr txBox="1"/>
          <p:nvPr/>
        </p:nvSpPr>
        <p:spPr>
          <a:xfrm>
            <a:off x="5533787" y="1687903"/>
            <a:ext cx="2095445" cy="523220"/>
          </a:xfrm>
          <a:prstGeom prst="rect">
            <a:avLst/>
          </a:prstGeom>
          <a:noFill/>
        </p:spPr>
        <p:txBody>
          <a:bodyPr wrap="none" rtlCol="0">
            <a:spAutoFit/>
          </a:bodyPr>
          <a:lstStyle/>
          <a:p>
            <a:pPr algn="ctr"/>
            <a:r>
              <a:rPr lang="en-US" sz="2800" b="1" dirty="0"/>
              <a:t>M</a:t>
            </a:r>
            <a:r>
              <a:rPr lang="en-US" sz="2800" b="1" dirty="0" smtClean="0"/>
              <a:t>ale Hand</a:t>
            </a:r>
            <a:endParaRPr lang="en-US" sz="2800" b="1" dirty="0"/>
          </a:p>
        </p:txBody>
      </p:sp>
      <p:cxnSp>
        <p:nvCxnSpPr>
          <p:cNvPr id="14" name="Straight Connector 13"/>
          <p:cNvCxnSpPr/>
          <p:nvPr/>
        </p:nvCxnSpPr>
        <p:spPr>
          <a:xfrm>
            <a:off x="1750975" y="2801567"/>
            <a:ext cx="5515587" cy="0"/>
          </a:xfrm>
          <a:prstGeom prst="line">
            <a:avLst/>
          </a:prstGeom>
          <a:ln w="38100">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93395" y="2525951"/>
            <a:ext cx="3044758" cy="0"/>
          </a:xfrm>
          <a:prstGeom prst="line">
            <a:avLst/>
          </a:prstGeom>
          <a:ln w="38100">
            <a:solidFill>
              <a:schemeClr val="tx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83792" y="3161488"/>
            <a:ext cx="572593" cy="923330"/>
          </a:xfrm>
          <a:prstGeom prst="rect">
            <a:avLst/>
          </a:prstGeom>
          <a:noFill/>
        </p:spPr>
        <p:txBody>
          <a:bodyPr wrap="none" rtlCol="0">
            <a:spAutoFit/>
            <a:scene3d>
              <a:camera prst="orthographicFront"/>
              <a:lightRig rig="threePt" dir="t"/>
            </a:scene3d>
            <a:sp3d extrusionH="57150">
              <a:bevelT w="38100" h="38100"/>
            </a:sp3d>
          </a:bodyPr>
          <a:lstStyle/>
          <a:p>
            <a:pPr algn="ctr"/>
            <a:r>
              <a:rPr lang="en-US" sz="5400" b="1" dirty="0" smtClean="0">
                <a:solidFill>
                  <a:schemeClr val="accent6"/>
                </a:solidFill>
                <a:effectLst>
                  <a:outerShdw blurRad="50800" dist="38100" dir="2700000" algn="tl" rotWithShape="0">
                    <a:prstClr val="black">
                      <a:alpha val="40000"/>
                    </a:prstClr>
                  </a:outerShdw>
                </a:effectLst>
              </a:rPr>
              <a:t>2</a:t>
            </a:r>
            <a:endParaRPr lang="en-US" sz="5400" b="1" dirty="0">
              <a:solidFill>
                <a:schemeClr val="accent6"/>
              </a:solidFill>
              <a:effectLst>
                <a:outerShdw blurRad="50800" dist="38100" dir="2700000" algn="tl" rotWithShape="0">
                  <a:prstClr val="black">
                    <a:alpha val="40000"/>
                  </a:prstClr>
                </a:outerShdw>
              </a:effectLst>
            </a:endParaRPr>
          </a:p>
        </p:txBody>
      </p:sp>
      <p:sp>
        <p:nvSpPr>
          <p:cNvPr id="18" name="TextBox 17"/>
          <p:cNvSpPr txBox="1"/>
          <p:nvPr/>
        </p:nvSpPr>
        <p:spPr>
          <a:xfrm>
            <a:off x="2861431" y="3161488"/>
            <a:ext cx="572593" cy="923330"/>
          </a:xfrm>
          <a:prstGeom prst="rect">
            <a:avLst/>
          </a:prstGeom>
          <a:noFill/>
        </p:spPr>
        <p:txBody>
          <a:bodyPr wrap="none" rtlCol="0">
            <a:spAutoFit/>
            <a:scene3d>
              <a:camera prst="orthographicFront"/>
              <a:lightRig rig="threePt" dir="t"/>
            </a:scene3d>
            <a:sp3d extrusionH="57150">
              <a:bevelT w="38100" h="38100"/>
            </a:sp3d>
          </a:bodyPr>
          <a:lstStyle/>
          <a:p>
            <a:pPr algn="ctr"/>
            <a:r>
              <a:rPr lang="en-US" sz="5400" b="1" dirty="0" smtClean="0">
                <a:solidFill>
                  <a:schemeClr val="accent6"/>
                </a:solidFill>
                <a:effectLst>
                  <a:outerShdw blurRad="50800" dist="38100" dir="2700000" algn="tl" rotWithShape="0">
                    <a:prstClr val="black">
                      <a:alpha val="40000"/>
                    </a:prstClr>
                  </a:outerShdw>
                </a:effectLst>
              </a:rPr>
              <a:t>2</a:t>
            </a:r>
            <a:endParaRPr lang="en-US" sz="5400" b="1" dirty="0">
              <a:solidFill>
                <a:schemeClr val="accent6"/>
              </a:solidFill>
              <a:effectLst>
                <a:outerShdw blurRad="50800" dist="38100" dir="2700000" algn="tl" rotWithShape="0">
                  <a:prstClr val="black">
                    <a:alpha val="40000"/>
                  </a:prstClr>
                </a:outerShdw>
              </a:effectLst>
            </a:endParaRPr>
          </a:p>
        </p:txBody>
      </p:sp>
      <p:sp>
        <p:nvSpPr>
          <p:cNvPr id="19" name="TextBox 18"/>
          <p:cNvSpPr txBox="1"/>
          <p:nvPr/>
        </p:nvSpPr>
        <p:spPr>
          <a:xfrm>
            <a:off x="1373485" y="3161488"/>
            <a:ext cx="572593" cy="923330"/>
          </a:xfrm>
          <a:prstGeom prst="rect">
            <a:avLst/>
          </a:prstGeom>
          <a:noFill/>
        </p:spPr>
        <p:txBody>
          <a:bodyPr wrap="none" rtlCol="0">
            <a:spAutoFit/>
            <a:scene3d>
              <a:camera prst="orthographicFront"/>
              <a:lightRig rig="threePt" dir="t"/>
            </a:scene3d>
            <a:sp3d extrusionH="57150">
              <a:bevelT w="38100" h="38100"/>
            </a:sp3d>
          </a:bodyPr>
          <a:lstStyle/>
          <a:p>
            <a:pPr algn="ctr"/>
            <a:r>
              <a:rPr lang="en-US" sz="5400" b="1" dirty="0" smtClean="0">
                <a:solidFill>
                  <a:schemeClr val="accent6"/>
                </a:solidFill>
                <a:effectLst>
                  <a:outerShdw blurRad="50800" dist="38100" dir="2700000" algn="tl" rotWithShape="0">
                    <a:prstClr val="black">
                      <a:alpha val="40000"/>
                    </a:prstClr>
                  </a:outerShdw>
                </a:effectLst>
              </a:rPr>
              <a:t>4</a:t>
            </a:r>
            <a:endParaRPr lang="en-US" sz="5400" b="1" dirty="0">
              <a:solidFill>
                <a:schemeClr val="accent6"/>
              </a:solidFill>
              <a:effectLst>
                <a:outerShdw blurRad="50800" dist="38100" dir="2700000" algn="tl" rotWithShape="0">
                  <a:prstClr val="black">
                    <a:alpha val="40000"/>
                  </a:prstClr>
                </a:outerShdw>
              </a:effectLst>
            </a:endParaRPr>
          </a:p>
        </p:txBody>
      </p:sp>
      <p:sp>
        <p:nvSpPr>
          <p:cNvPr id="20" name="TextBox 19"/>
          <p:cNvSpPr txBox="1"/>
          <p:nvPr/>
        </p:nvSpPr>
        <p:spPr>
          <a:xfrm>
            <a:off x="7041558" y="3161488"/>
            <a:ext cx="572593" cy="923330"/>
          </a:xfrm>
          <a:prstGeom prst="rect">
            <a:avLst/>
          </a:prstGeom>
          <a:noFill/>
        </p:spPr>
        <p:txBody>
          <a:bodyPr wrap="none" rtlCol="0">
            <a:spAutoFit/>
            <a:scene3d>
              <a:camera prst="orthographicFront"/>
              <a:lightRig rig="threePt" dir="t"/>
            </a:scene3d>
            <a:sp3d extrusionH="57150">
              <a:bevelT w="38100" h="38100"/>
            </a:sp3d>
          </a:bodyPr>
          <a:lstStyle/>
          <a:p>
            <a:pPr algn="ctr"/>
            <a:r>
              <a:rPr lang="en-US" sz="5400" b="1" dirty="0" smtClean="0">
                <a:solidFill>
                  <a:schemeClr val="accent6"/>
                </a:solidFill>
                <a:effectLst>
                  <a:outerShdw blurRad="50800" dist="38100" dir="2700000" algn="tl" rotWithShape="0">
                    <a:prstClr val="black">
                      <a:alpha val="40000"/>
                    </a:prstClr>
                  </a:outerShdw>
                </a:effectLst>
              </a:rPr>
              <a:t>4</a:t>
            </a:r>
            <a:endParaRPr lang="en-US" sz="5400" b="1" dirty="0">
              <a:solidFill>
                <a:schemeClr val="accent6"/>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9690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outVertical)">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Testosterone on Digit Lengths</a:t>
            </a:r>
            <a:endParaRPr lang="en-US" dirty="0"/>
          </a:p>
        </p:txBody>
      </p:sp>
      <p:sp>
        <p:nvSpPr>
          <p:cNvPr id="5" name="Rectangle 4"/>
          <p:cNvSpPr/>
          <p:nvPr/>
        </p:nvSpPr>
        <p:spPr>
          <a:xfrm>
            <a:off x="1412395" y="6597935"/>
            <a:ext cx="7731605" cy="253916"/>
          </a:xfrm>
          <a:prstGeom prst="rect">
            <a:avLst/>
          </a:prstGeom>
        </p:spPr>
        <p:txBody>
          <a:bodyPr wrap="none">
            <a:spAutoFit/>
          </a:bodyPr>
          <a:lstStyle/>
          <a:p>
            <a:pPr algn="r"/>
            <a:r>
              <a:rPr lang="en-US" sz="1050" dirty="0"/>
              <a:t>S. </a:t>
            </a:r>
            <a:r>
              <a:rPr lang="en-US" sz="1050" dirty="0" err="1" smtClean="0"/>
              <a:t>Lutchmaya</a:t>
            </a:r>
            <a:r>
              <a:rPr lang="en-US" sz="1050" dirty="0" smtClean="0"/>
              <a:t>, </a:t>
            </a:r>
            <a:r>
              <a:rPr lang="en-US" sz="1050" i="1" dirty="0" smtClean="0"/>
              <a:t>et al.</a:t>
            </a:r>
            <a:r>
              <a:rPr lang="en-US" sz="1050" dirty="0" smtClean="0"/>
              <a:t> 2003. 2nd </a:t>
            </a:r>
            <a:r>
              <a:rPr lang="en-US" sz="1050" dirty="0"/>
              <a:t>to 4th digit ratios, fetal testosterone and estradiol. </a:t>
            </a:r>
            <a:r>
              <a:rPr lang="en-US" sz="1050" i="1" dirty="0"/>
              <a:t>Early Human Development</a:t>
            </a:r>
            <a:r>
              <a:rPr lang="en-US" sz="1050" dirty="0"/>
              <a:t> 77: 23-28.</a:t>
            </a:r>
          </a:p>
        </p:txBody>
      </p:sp>
      <p:sp>
        <p:nvSpPr>
          <p:cNvPr id="179" name="Down Arrow 178"/>
          <p:cNvSpPr/>
          <p:nvPr/>
        </p:nvSpPr>
        <p:spPr>
          <a:xfrm>
            <a:off x="1063866" y="1029888"/>
            <a:ext cx="352360" cy="711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own Arrow 179"/>
          <p:cNvSpPr/>
          <p:nvPr/>
        </p:nvSpPr>
        <p:spPr>
          <a:xfrm rot="16200000">
            <a:off x="1320325" y="6143038"/>
            <a:ext cx="352360" cy="711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 name="Straight Connector 205"/>
          <p:cNvCxnSpPr/>
          <p:nvPr/>
        </p:nvCxnSpPr>
        <p:spPr>
          <a:xfrm>
            <a:off x="2212605" y="3260269"/>
            <a:ext cx="5559152" cy="2622341"/>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046252" y="1410451"/>
            <a:ext cx="7051496" cy="5253384"/>
            <a:chOff x="1046252" y="1410451"/>
            <a:chExt cx="7051496" cy="5253384"/>
          </a:xfrm>
        </p:grpSpPr>
        <p:grpSp>
          <p:nvGrpSpPr>
            <p:cNvPr id="211" name="Group 210"/>
            <p:cNvGrpSpPr/>
            <p:nvPr/>
          </p:nvGrpSpPr>
          <p:grpSpPr>
            <a:xfrm>
              <a:off x="2114210" y="1591805"/>
              <a:ext cx="5673132" cy="4547789"/>
              <a:chOff x="1216845" y="1244338"/>
              <a:chExt cx="6061779" cy="4859342"/>
            </a:xfrm>
          </p:grpSpPr>
          <p:sp>
            <p:nvSpPr>
              <p:cNvPr id="7" name="Rectangle 6"/>
              <p:cNvSpPr/>
              <p:nvPr/>
            </p:nvSpPr>
            <p:spPr>
              <a:xfrm>
                <a:off x="1297887" y="1244338"/>
                <a:ext cx="5980737" cy="476053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p:cNvGrpSpPr/>
              <p:nvPr/>
            </p:nvGrpSpPr>
            <p:grpSpPr>
              <a:xfrm>
                <a:off x="1290670" y="6009674"/>
                <a:ext cx="5987954" cy="94006"/>
                <a:chOff x="1290670" y="6009674"/>
                <a:chExt cx="5987954" cy="94006"/>
              </a:xfrm>
            </p:grpSpPr>
            <p:cxnSp>
              <p:nvCxnSpPr>
                <p:cNvPr id="17" name="Straight Connector 16"/>
                <p:cNvCxnSpPr/>
                <p:nvPr/>
              </p:nvCxnSpPr>
              <p:spPr>
                <a:xfrm>
                  <a:off x="1290670"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8946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8260"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08705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85850"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28464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83440"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48223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081030"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79825"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278624" y="6009674"/>
                  <a:ext cx="0" cy="940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p:nvGrpSpPr>
            <p:grpSpPr>
              <a:xfrm>
                <a:off x="1216845" y="1244340"/>
                <a:ext cx="74031" cy="4760538"/>
                <a:chOff x="1216845" y="1244340"/>
                <a:chExt cx="74031" cy="4760538"/>
              </a:xfrm>
            </p:grpSpPr>
            <p:cxnSp>
              <p:nvCxnSpPr>
                <p:cNvPr id="10" name="Straight Connector 9"/>
                <p:cNvCxnSpPr/>
                <p:nvPr/>
              </p:nvCxnSpPr>
              <p:spPr>
                <a:xfrm rot="5400000">
                  <a:off x="1253861" y="1207324"/>
                  <a:ext cx="0" cy="7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253861" y="2159432"/>
                  <a:ext cx="0" cy="7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253861" y="3111540"/>
                  <a:ext cx="0" cy="7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1253861" y="4063648"/>
                  <a:ext cx="0" cy="7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253861" y="5015756"/>
                  <a:ext cx="0" cy="7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1253861" y="5967862"/>
                  <a:ext cx="0" cy="74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 name="TextBox 29"/>
            <p:cNvSpPr txBox="1"/>
            <p:nvPr/>
          </p:nvSpPr>
          <p:spPr>
            <a:xfrm>
              <a:off x="1933445" y="6052797"/>
              <a:ext cx="505878" cy="374457"/>
            </a:xfrm>
            <a:prstGeom prst="rect">
              <a:avLst/>
            </a:prstGeom>
            <a:noFill/>
          </p:spPr>
          <p:txBody>
            <a:bodyPr wrap="none" rtlCol="0">
              <a:spAutoFit/>
            </a:bodyPr>
            <a:lstStyle/>
            <a:p>
              <a:pPr algn="ctr"/>
              <a:r>
                <a:rPr lang="en-US" sz="2000" dirty="0" smtClean="0"/>
                <a:t>.84</a:t>
              </a:r>
              <a:endParaRPr lang="en-US" sz="2000" dirty="0"/>
            </a:p>
          </p:txBody>
        </p:sp>
        <p:sp>
          <p:nvSpPr>
            <p:cNvPr id="31" name="TextBox 30"/>
            <p:cNvSpPr txBox="1"/>
            <p:nvPr/>
          </p:nvSpPr>
          <p:spPr>
            <a:xfrm>
              <a:off x="2488795" y="6052797"/>
              <a:ext cx="505878" cy="374457"/>
            </a:xfrm>
            <a:prstGeom prst="rect">
              <a:avLst/>
            </a:prstGeom>
            <a:noFill/>
          </p:spPr>
          <p:txBody>
            <a:bodyPr wrap="none" rtlCol="0">
              <a:spAutoFit/>
            </a:bodyPr>
            <a:lstStyle/>
            <a:p>
              <a:pPr algn="ctr"/>
              <a:r>
                <a:rPr lang="en-US" sz="2000" dirty="0" smtClean="0"/>
                <a:t>.86</a:t>
              </a:r>
              <a:endParaRPr lang="en-US" sz="2000" dirty="0"/>
            </a:p>
          </p:txBody>
        </p:sp>
        <p:sp>
          <p:nvSpPr>
            <p:cNvPr id="32" name="TextBox 31"/>
            <p:cNvSpPr txBox="1"/>
            <p:nvPr/>
          </p:nvSpPr>
          <p:spPr>
            <a:xfrm>
              <a:off x="3051926" y="6052797"/>
              <a:ext cx="505878" cy="374457"/>
            </a:xfrm>
            <a:prstGeom prst="rect">
              <a:avLst/>
            </a:prstGeom>
            <a:noFill/>
          </p:spPr>
          <p:txBody>
            <a:bodyPr wrap="none" rtlCol="0">
              <a:spAutoFit/>
            </a:bodyPr>
            <a:lstStyle/>
            <a:p>
              <a:pPr algn="ctr"/>
              <a:r>
                <a:rPr lang="en-US" sz="2000" dirty="0" smtClean="0"/>
                <a:t>.88</a:t>
              </a:r>
              <a:endParaRPr lang="en-US" sz="2000" dirty="0"/>
            </a:p>
          </p:txBody>
        </p:sp>
        <p:sp>
          <p:nvSpPr>
            <p:cNvPr id="33" name="TextBox 32"/>
            <p:cNvSpPr txBox="1"/>
            <p:nvPr/>
          </p:nvSpPr>
          <p:spPr>
            <a:xfrm>
              <a:off x="3615053" y="6052797"/>
              <a:ext cx="505878" cy="374457"/>
            </a:xfrm>
            <a:prstGeom prst="rect">
              <a:avLst/>
            </a:prstGeom>
            <a:noFill/>
          </p:spPr>
          <p:txBody>
            <a:bodyPr wrap="none" rtlCol="0">
              <a:spAutoFit/>
            </a:bodyPr>
            <a:lstStyle/>
            <a:p>
              <a:pPr algn="ctr"/>
              <a:r>
                <a:rPr lang="en-US" sz="2000" dirty="0" smtClean="0"/>
                <a:t>.90</a:t>
              </a:r>
              <a:endParaRPr lang="en-US" sz="2000" dirty="0"/>
            </a:p>
          </p:txBody>
        </p:sp>
        <p:sp>
          <p:nvSpPr>
            <p:cNvPr id="34" name="TextBox 33"/>
            <p:cNvSpPr txBox="1"/>
            <p:nvPr/>
          </p:nvSpPr>
          <p:spPr>
            <a:xfrm>
              <a:off x="4733533" y="6052797"/>
              <a:ext cx="505878" cy="374457"/>
            </a:xfrm>
            <a:prstGeom prst="rect">
              <a:avLst/>
            </a:prstGeom>
            <a:noFill/>
          </p:spPr>
          <p:txBody>
            <a:bodyPr wrap="none" rtlCol="0">
              <a:spAutoFit/>
            </a:bodyPr>
            <a:lstStyle/>
            <a:p>
              <a:pPr algn="ctr"/>
              <a:r>
                <a:rPr lang="en-US" sz="2000" dirty="0" smtClean="0"/>
                <a:t>.94</a:t>
              </a:r>
              <a:endParaRPr lang="en-US" sz="2000" dirty="0"/>
            </a:p>
          </p:txBody>
        </p:sp>
        <p:sp>
          <p:nvSpPr>
            <p:cNvPr id="35" name="TextBox 34"/>
            <p:cNvSpPr txBox="1"/>
            <p:nvPr/>
          </p:nvSpPr>
          <p:spPr>
            <a:xfrm>
              <a:off x="5296664" y="6052797"/>
              <a:ext cx="505878" cy="374457"/>
            </a:xfrm>
            <a:prstGeom prst="rect">
              <a:avLst/>
            </a:prstGeom>
            <a:noFill/>
          </p:spPr>
          <p:txBody>
            <a:bodyPr wrap="none" rtlCol="0">
              <a:spAutoFit/>
            </a:bodyPr>
            <a:lstStyle/>
            <a:p>
              <a:pPr algn="ctr"/>
              <a:r>
                <a:rPr lang="en-US" sz="2000" dirty="0" smtClean="0"/>
                <a:t>.96</a:t>
              </a:r>
              <a:endParaRPr lang="en-US" sz="2000" dirty="0"/>
            </a:p>
          </p:txBody>
        </p:sp>
        <p:sp>
          <p:nvSpPr>
            <p:cNvPr id="36" name="TextBox 35"/>
            <p:cNvSpPr txBox="1"/>
            <p:nvPr/>
          </p:nvSpPr>
          <p:spPr>
            <a:xfrm>
              <a:off x="5852012" y="6052797"/>
              <a:ext cx="505878" cy="374457"/>
            </a:xfrm>
            <a:prstGeom prst="rect">
              <a:avLst/>
            </a:prstGeom>
            <a:noFill/>
          </p:spPr>
          <p:txBody>
            <a:bodyPr wrap="none" rtlCol="0">
              <a:spAutoFit/>
            </a:bodyPr>
            <a:lstStyle/>
            <a:p>
              <a:pPr algn="ctr"/>
              <a:r>
                <a:rPr lang="en-US" sz="2000" dirty="0" smtClean="0"/>
                <a:t>.98</a:t>
              </a:r>
              <a:endParaRPr lang="en-US" sz="2000" dirty="0"/>
            </a:p>
          </p:txBody>
        </p:sp>
        <p:sp>
          <p:nvSpPr>
            <p:cNvPr id="37" name="TextBox 36"/>
            <p:cNvSpPr txBox="1"/>
            <p:nvPr/>
          </p:nvSpPr>
          <p:spPr>
            <a:xfrm>
              <a:off x="6352906" y="6052797"/>
              <a:ext cx="639397" cy="374457"/>
            </a:xfrm>
            <a:prstGeom prst="rect">
              <a:avLst/>
            </a:prstGeom>
            <a:noFill/>
          </p:spPr>
          <p:txBody>
            <a:bodyPr wrap="none" rtlCol="0">
              <a:spAutoFit/>
            </a:bodyPr>
            <a:lstStyle/>
            <a:p>
              <a:pPr algn="ctr"/>
              <a:r>
                <a:rPr lang="en-US" sz="2000" dirty="0" smtClean="0"/>
                <a:t>1.00</a:t>
              </a:r>
              <a:endParaRPr lang="en-US" sz="2000" dirty="0"/>
            </a:p>
          </p:txBody>
        </p:sp>
        <p:sp>
          <p:nvSpPr>
            <p:cNvPr id="38" name="TextBox 37"/>
            <p:cNvSpPr txBox="1"/>
            <p:nvPr/>
          </p:nvSpPr>
          <p:spPr>
            <a:xfrm>
              <a:off x="6917294" y="6052797"/>
              <a:ext cx="639397" cy="374457"/>
            </a:xfrm>
            <a:prstGeom prst="rect">
              <a:avLst/>
            </a:prstGeom>
            <a:noFill/>
          </p:spPr>
          <p:txBody>
            <a:bodyPr wrap="none" rtlCol="0">
              <a:spAutoFit/>
            </a:bodyPr>
            <a:lstStyle/>
            <a:p>
              <a:pPr algn="ctr"/>
              <a:r>
                <a:rPr lang="en-US" sz="2000" dirty="0" smtClean="0"/>
                <a:t>1.02</a:t>
              </a:r>
              <a:endParaRPr lang="en-US" sz="2000" dirty="0"/>
            </a:p>
          </p:txBody>
        </p:sp>
        <p:sp>
          <p:nvSpPr>
            <p:cNvPr id="39" name="TextBox 38"/>
            <p:cNvSpPr txBox="1"/>
            <p:nvPr/>
          </p:nvSpPr>
          <p:spPr>
            <a:xfrm>
              <a:off x="7458351" y="6052797"/>
              <a:ext cx="639397" cy="374457"/>
            </a:xfrm>
            <a:prstGeom prst="rect">
              <a:avLst/>
            </a:prstGeom>
            <a:noFill/>
          </p:spPr>
          <p:txBody>
            <a:bodyPr wrap="none" rtlCol="0">
              <a:spAutoFit/>
            </a:bodyPr>
            <a:lstStyle/>
            <a:p>
              <a:pPr algn="ctr"/>
              <a:r>
                <a:rPr lang="en-US" sz="2000" dirty="0" smtClean="0"/>
                <a:t>1.04</a:t>
              </a:r>
              <a:endParaRPr lang="en-US" sz="2000" dirty="0"/>
            </a:p>
          </p:txBody>
        </p:sp>
        <p:sp>
          <p:nvSpPr>
            <p:cNvPr id="44" name="TextBox 43"/>
            <p:cNvSpPr txBox="1"/>
            <p:nvPr/>
          </p:nvSpPr>
          <p:spPr>
            <a:xfrm rot="16200000">
              <a:off x="-737218" y="3633708"/>
              <a:ext cx="3941398" cy="374457"/>
            </a:xfrm>
            <a:prstGeom prst="rect">
              <a:avLst/>
            </a:prstGeom>
            <a:noFill/>
          </p:spPr>
          <p:txBody>
            <a:bodyPr wrap="none" rtlCol="0">
              <a:spAutoFit/>
            </a:bodyPr>
            <a:lstStyle/>
            <a:p>
              <a:pPr algn="ctr"/>
              <a:r>
                <a:rPr lang="en-US" sz="2000" dirty="0" smtClean="0"/>
                <a:t>Fetal </a:t>
              </a:r>
              <a:r>
                <a:rPr lang="en-US" sz="2000" dirty="0" err="1" smtClean="0"/>
                <a:t>Testosterone:Estradiol</a:t>
              </a:r>
              <a:r>
                <a:rPr lang="en-US" sz="2000" dirty="0" smtClean="0"/>
                <a:t> Ratio</a:t>
              </a:r>
              <a:endParaRPr lang="en-US" sz="2000" dirty="0"/>
            </a:p>
          </p:txBody>
        </p:sp>
        <p:sp>
          <p:nvSpPr>
            <p:cNvPr id="45" name="TextBox 44"/>
            <p:cNvSpPr txBox="1"/>
            <p:nvPr/>
          </p:nvSpPr>
          <p:spPr>
            <a:xfrm>
              <a:off x="3898255" y="6289378"/>
              <a:ext cx="2174130" cy="374457"/>
            </a:xfrm>
            <a:prstGeom prst="rect">
              <a:avLst/>
            </a:prstGeom>
            <a:noFill/>
          </p:spPr>
          <p:txBody>
            <a:bodyPr wrap="none" rtlCol="0">
              <a:spAutoFit/>
            </a:bodyPr>
            <a:lstStyle/>
            <a:p>
              <a:pPr algn="ctr"/>
              <a:r>
                <a:rPr lang="en-US" sz="2000" dirty="0" smtClean="0"/>
                <a:t>Right 2D:4D Ratio</a:t>
              </a:r>
              <a:endParaRPr lang="en-US" sz="2000" dirty="0"/>
            </a:p>
          </p:txBody>
        </p:sp>
        <p:grpSp>
          <p:nvGrpSpPr>
            <p:cNvPr id="208" name="Group 207"/>
            <p:cNvGrpSpPr/>
            <p:nvPr/>
          </p:nvGrpSpPr>
          <p:grpSpPr>
            <a:xfrm>
              <a:off x="1393471" y="1410451"/>
              <a:ext cx="772917" cy="4823880"/>
              <a:chOff x="446731" y="1050560"/>
              <a:chExt cx="825867" cy="5154347"/>
            </a:xfrm>
          </p:grpSpPr>
          <p:sp>
            <p:nvSpPr>
              <p:cNvPr id="42" name="TextBox 41"/>
              <p:cNvSpPr txBox="1"/>
              <p:nvPr/>
            </p:nvSpPr>
            <p:spPr>
              <a:xfrm>
                <a:off x="945265" y="5804797"/>
                <a:ext cx="327333" cy="400110"/>
              </a:xfrm>
              <a:prstGeom prst="rect">
                <a:avLst/>
              </a:prstGeom>
              <a:noFill/>
            </p:spPr>
            <p:txBody>
              <a:bodyPr wrap="none" rtlCol="0">
                <a:spAutoFit/>
              </a:bodyPr>
              <a:lstStyle/>
              <a:p>
                <a:pPr algn="r"/>
                <a:r>
                  <a:rPr lang="en-US" sz="2000" dirty="0" smtClean="0"/>
                  <a:t>0</a:t>
                </a:r>
                <a:endParaRPr lang="en-US" sz="2000" dirty="0"/>
              </a:p>
            </p:txBody>
          </p:sp>
          <p:sp>
            <p:nvSpPr>
              <p:cNvPr id="43" name="TextBox 42"/>
              <p:cNvSpPr txBox="1"/>
              <p:nvPr/>
            </p:nvSpPr>
            <p:spPr>
              <a:xfrm>
                <a:off x="446731" y="1050560"/>
                <a:ext cx="825867" cy="400110"/>
              </a:xfrm>
              <a:prstGeom prst="rect">
                <a:avLst/>
              </a:prstGeom>
              <a:noFill/>
            </p:spPr>
            <p:txBody>
              <a:bodyPr wrap="none" rtlCol="0">
                <a:spAutoFit/>
              </a:bodyPr>
              <a:lstStyle/>
              <a:p>
                <a:pPr algn="r"/>
                <a:r>
                  <a:rPr lang="en-US" sz="2000" dirty="0" smtClean="0"/>
                  <a:t>.0025</a:t>
                </a:r>
                <a:endParaRPr lang="en-US" sz="2000" dirty="0"/>
              </a:p>
            </p:txBody>
          </p:sp>
          <p:sp>
            <p:nvSpPr>
              <p:cNvPr id="99" name="TextBox 98"/>
              <p:cNvSpPr txBox="1"/>
              <p:nvPr/>
            </p:nvSpPr>
            <p:spPr>
              <a:xfrm>
                <a:off x="446731" y="3903101"/>
                <a:ext cx="825867" cy="400110"/>
              </a:xfrm>
              <a:prstGeom prst="rect">
                <a:avLst/>
              </a:prstGeom>
              <a:noFill/>
            </p:spPr>
            <p:txBody>
              <a:bodyPr wrap="none" rtlCol="0">
                <a:spAutoFit/>
              </a:bodyPr>
              <a:lstStyle/>
              <a:p>
                <a:pPr algn="r"/>
                <a:r>
                  <a:rPr lang="en-US" sz="2000" dirty="0" smtClean="0"/>
                  <a:t>.0010</a:t>
                </a:r>
                <a:endParaRPr lang="en-US" sz="2000" dirty="0"/>
              </a:p>
            </p:txBody>
          </p:sp>
          <p:sp>
            <p:nvSpPr>
              <p:cNvPr id="100" name="TextBox 99"/>
              <p:cNvSpPr txBox="1"/>
              <p:nvPr/>
            </p:nvSpPr>
            <p:spPr>
              <a:xfrm>
                <a:off x="446731" y="2952254"/>
                <a:ext cx="825867" cy="400110"/>
              </a:xfrm>
              <a:prstGeom prst="rect">
                <a:avLst/>
              </a:prstGeom>
              <a:noFill/>
            </p:spPr>
            <p:txBody>
              <a:bodyPr wrap="none" rtlCol="0">
                <a:spAutoFit/>
              </a:bodyPr>
              <a:lstStyle/>
              <a:p>
                <a:pPr algn="r"/>
                <a:r>
                  <a:rPr lang="en-US" sz="2000" dirty="0" smtClean="0"/>
                  <a:t>.0015</a:t>
                </a:r>
                <a:endParaRPr lang="en-US" sz="2000" dirty="0"/>
              </a:p>
            </p:txBody>
          </p:sp>
          <p:sp>
            <p:nvSpPr>
              <p:cNvPr id="101" name="TextBox 100"/>
              <p:cNvSpPr txBox="1"/>
              <p:nvPr/>
            </p:nvSpPr>
            <p:spPr>
              <a:xfrm>
                <a:off x="446731" y="2001407"/>
                <a:ext cx="825867" cy="400110"/>
              </a:xfrm>
              <a:prstGeom prst="rect">
                <a:avLst/>
              </a:prstGeom>
              <a:noFill/>
            </p:spPr>
            <p:txBody>
              <a:bodyPr wrap="none" rtlCol="0">
                <a:spAutoFit/>
              </a:bodyPr>
              <a:lstStyle/>
              <a:p>
                <a:pPr algn="r"/>
                <a:r>
                  <a:rPr lang="en-US" sz="2000" dirty="0" smtClean="0"/>
                  <a:t>.0020</a:t>
                </a:r>
                <a:endParaRPr lang="en-US" sz="2000" dirty="0"/>
              </a:p>
            </p:txBody>
          </p:sp>
          <p:sp>
            <p:nvSpPr>
              <p:cNvPr id="122" name="TextBox 121"/>
              <p:cNvSpPr txBox="1"/>
              <p:nvPr/>
            </p:nvSpPr>
            <p:spPr>
              <a:xfrm>
                <a:off x="446731" y="4853948"/>
                <a:ext cx="825867" cy="400110"/>
              </a:xfrm>
              <a:prstGeom prst="rect">
                <a:avLst/>
              </a:prstGeom>
              <a:noFill/>
            </p:spPr>
            <p:txBody>
              <a:bodyPr wrap="none" rtlCol="0">
                <a:spAutoFit/>
              </a:bodyPr>
              <a:lstStyle/>
              <a:p>
                <a:pPr algn="r"/>
                <a:r>
                  <a:rPr lang="en-US" sz="2000" dirty="0" smtClean="0"/>
                  <a:t>.0005</a:t>
                </a:r>
                <a:endParaRPr lang="en-US" sz="2000" dirty="0"/>
              </a:p>
            </p:txBody>
          </p:sp>
        </p:grpSp>
        <p:sp>
          <p:nvSpPr>
            <p:cNvPr id="124" name="Oval 123"/>
            <p:cNvSpPr>
              <a:spLocks noChangeAspect="1"/>
            </p:cNvSpPr>
            <p:nvPr/>
          </p:nvSpPr>
          <p:spPr>
            <a:xfrm>
              <a:off x="4693489" y="4952180"/>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a:spLocks noChangeAspect="1"/>
            </p:cNvSpPr>
            <p:nvPr/>
          </p:nvSpPr>
          <p:spPr>
            <a:xfrm>
              <a:off x="4514294" y="3574875"/>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a:spLocks noChangeAspect="1"/>
            </p:cNvSpPr>
            <p:nvPr/>
          </p:nvSpPr>
          <p:spPr>
            <a:xfrm>
              <a:off x="4133101" y="2992551"/>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a:spLocks noChangeAspect="1"/>
            </p:cNvSpPr>
            <p:nvPr/>
          </p:nvSpPr>
          <p:spPr>
            <a:xfrm>
              <a:off x="4266828" y="3045822"/>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a:spLocks noChangeAspect="1"/>
            </p:cNvSpPr>
            <p:nvPr/>
          </p:nvSpPr>
          <p:spPr>
            <a:xfrm>
              <a:off x="5580669" y="4787514"/>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a:spLocks noChangeAspect="1"/>
            </p:cNvSpPr>
            <p:nvPr/>
          </p:nvSpPr>
          <p:spPr>
            <a:xfrm>
              <a:off x="4223628" y="5194663"/>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a:spLocks noChangeAspect="1"/>
            </p:cNvSpPr>
            <p:nvPr/>
          </p:nvSpPr>
          <p:spPr>
            <a:xfrm>
              <a:off x="3797455" y="4799976"/>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a:spLocks noChangeAspect="1"/>
            </p:cNvSpPr>
            <p:nvPr/>
          </p:nvSpPr>
          <p:spPr>
            <a:xfrm>
              <a:off x="3929580" y="3375490"/>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a:spLocks noChangeAspect="1"/>
            </p:cNvSpPr>
            <p:nvPr/>
          </p:nvSpPr>
          <p:spPr>
            <a:xfrm>
              <a:off x="2464127" y="1904625"/>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a:spLocks noChangeAspect="1"/>
            </p:cNvSpPr>
            <p:nvPr/>
          </p:nvSpPr>
          <p:spPr>
            <a:xfrm>
              <a:off x="3929580" y="4607132"/>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a:spLocks noChangeAspect="1"/>
            </p:cNvSpPr>
            <p:nvPr/>
          </p:nvSpPr>
          <p:spPr>
            <a:xfrm>
              <a:off x="4557000" y="3756545"/>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a:spLocks noChangeAspect="1"/>
            </p:cNvSpPr>
            <p:nvPr/>
          </p:nvSpPr>
          <p:spPr>
            <a:xfrm>
              <a:off x="3677647" y="3982261"/>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a:spLocks noChangeAspect="1"/>
            </p:cNvSpPr>
            <p:nvPr/>
          </p:nvSpPr>
          <p:spPr>
            <a:xfrm>
              <a:off x="3681082" y="3851687"/>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a:spLocks noChangeAspect="1"/>
            </p:cNvSpPr>
            <p:nvPr/>
          </p:nvSpPr>
          <p:spPr>
            <a:xfrm>
              <a:off x="5344240" y="4090141"/>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a:spLocks noChangeAspect="1"/>
            </p:cNvSpPr>
            <p:nvPr/>
          </p:nvSpPr>
          <p:spPr>
            <a:xfrm>
              <a:off x="4351767" y="5290119"/>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a:spLocks noChangeAspect="1"/>
            </p:cNvSpPr>
            <p:nvPr/>
          </p:nvSpPr>
          <p:spPr>
            <a:xfrm>
              <a:off x="3953117" y="4180241"/>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a:spLocks noChangeAspect="1"/>
            </p:cNvSpPr>
            <p:nvPr/>
          </p:nvSpPr>
          <p:spPr>
            <a:xfrm>
              <a:off x="4840135" y="4168342"/>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a:spLocks noChangeAspect="1"/>
            </p:cNvSpPr>
            <p:nvPr/>
          </p:nvSpPr>
          <p:spPr>
            <a:xfrm>
              <a:off x="4344935" y="1916725"/>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a:spLocks noChangeAspect="1"/>
            </p:cNvSpPr>
            <p:nvPr/>
          </p:nvSpPr>
          <p:spPr>
            <a:xfrm>
              <a:off x="7018613" y="4799976"/>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a:spLocks noChangeAspect="1"/>
            </p:cNvSpPr>
            <p:nvPr/>
          </p:nvSpPr>
          <p:spPr>
            <a:xfrm>
              <a:off x="6534213" y="5099011"/>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a:spLocks noChangeAspect="1"/>
            </p:cNvSpPr>
            <p:nvPr/>
          </p:nvSpPr>
          <p:spPr>
            <a:xfrm>
              <a:off x="6199699" y="5642993"/>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a:spLocks noChangeAspect="1"/>
            </p:cNvSpPr>
            <p:nvPr/>
          </p:nvSpPr>
          <p:spPr>
            <a:xfrm>
              <a:off x="6337210" y="5482787"/>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a:spLocks noChangeAspect="1"/>
            </p:cNvSpPr>
            <p:nvPr/>
          </p:nvSpPr>
          <p:spPr>
            <a:xfrm>
              <a:off x="4321463" y="5646508"/>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a:spLocks noChangeAspect="1"/>
            </p:cNvSpPr>
            <p:nvPr/>
          </p:nvSpPr>
          <p:spPr>
            <a:xfrm>
              <a:off x="7146752" y="4943806"/>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a:spLocks noChangeAspect="1"/>
            </p:cNvSpPr>
            <p:nvPr/>
          </p:nvSpPr>
          <p:spPr>
            <a:xfrm>
              <a:off x="5254580" y="5612477"/>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a:spLocks noChangeAspect="1"/>
            </p:cNvSpPr>
            <p:nvPr/>
          </p:nvSpPr>
          <p:spPr>
            <a:xfrm>
              <a:off x="4806546" y="5693902"/>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a:spLocks noChangeAspect="1"/>
            </p:cNvSpPr>
            <p:nvPr/>
          </p:nvSpPr>
          <p:spPr>
            <a:xfrm>
              <a:off x="4510783" y="5133850"/>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a:spLocks noChangeAspect="1"/>
            </p:cNvSpPr>
            <p:nvPr/>
          </p:nvSpPr>
          <p:spPr>
            <a:xfrm>
              <a:off x="6731692" y="4712563"/>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a:spLocks noChangeAspect="1"/>
            </p:cNvSpPr>
            <p:nvPr/>
          </p:nvSpPr>
          <p:spPr>
            <a:xfrm>
              <a:off x="5382090" y="5015713"/>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a:spLocks noChangeAspect="1"/>
            </p:cNvSpPr>
            <p:nvPr/>
          </p:nvSpPr>
          <p:spPr>
            <a:xfrm>
              <a:off x="5680025" y="5074855"/>
              <a:ext cx="239617" cy="239617"/>
            </a:xfrm>
            <a:prstGeom prst="ellipse">
              <a:avLst/>
            </a:prstGeom>
            <a:solidFill>
              <a:schemeClr val="accent4"/>
            </a:solidFill>
            <a:ln w="28575">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extBox 208"/>
            <p:cNvSpPr txBox="1"/>
            <p:nvPr/>
          </p:nvSpPr>
          <p:spPr>
            <a:xfrm>
              <a:off x="4170406" y="6063388"/>
              <a:ext cx="505878" cy="374457"/>
            </a:xfrm>
            <a:prstGeom prst="rect">
              <a:avLst/>
            </a:prstGeom>
            <a:noFill/>
          </p:spPr>
          <p:txBody>
            <a:bodyPr wrap="none" rtlCol="0">
              <a:spAutoFit/>
            </a:bodyPr>
            <a:lstStyle/>
            <a:p>
              <a:pPr algn="ctr"/>
              <a:r>
                <a:rPr lang="en-US" sz="2000" dirty="0" smtClean="0"/>
                <a:t>.92</a:t>
              </a:r>
              <a:endParaRPr lang="en-US" sz="2000" dirty="0"/>
            </a:p>
          </p:txBody>
        </p:sp>
      </p:grpSp>
    </p:spTree>
    <p:extLst>
      <p:ext uri="{BB962C8B-B14F-4D97-AF65-F5344CB8AC3E}">
        <p14:creationId xmlns:p14="http://schemas.microsoft.com/office/powerpoint/2010/main" val="370446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
                                        </p:tgtEl>
                                        <p:attrNameLst>
                                          <p:attrName>style.visibility</p:attrName>
                                        </p:attrNameLst>
                                      </p:cBhvr>
                                      <p:to>
                                        <p:strVal val="visible"/>
                                      </p:to>
                                    </p:set>
                                    <p:animEffect transition="in" filter="wipe(up)">
                                      <p:cBhvr>
                                        <p:cTn id="12" dur="500"/>
                                        <p:tgtEl>
                                          <p:spTgt spid="17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0"/>
                                        </p:tgtEl>
                                        <p:attrNameLst>
                                          <p:attrName>style.visibility</p:attrName>
                                        </p:attrNameLst>
                                      </p:cBhvr>
                                      <p:to>
                                        <p:strVal val="visible"/>
                                      </p:to>
                                    </p:set>
                                    <p:animEffect transition="in" filter="wipe(left)">
                                      <p:cBhvr>
                                        <p:cTn id="17" dur="500"/>
                                        <p:tgtEl>
                                          <p:spTgt spid="180"/>
                                        </p:tgtEl>
                                      </p:cBhvr>
                                    </p:animEffect>
                                  </p:childTnLst>
                                </p:cTn>
                              </p:par>
                              <p:par>
                                <p:cTn id="18" presetID="10" presetClass="exit" presetSubtype="0" fill="hold" grpId="1" nodeType="withEffect">
                                  <p:stCondLst>
                                    <p:cond delay="0"/>
                                  </p:stCondLst>
                                  <p:childTnLst>
                                    <p:animEffect transition="out" filter="fade">
                                      <p:cBhvr>
                                        <p:cTn id="19" dur="500"/>
                                        <p:tgtEl>
                                          <p:spTgt spid="179"/>
                                        </p:tgtEl>
                                      </p:cBhvr>
                                    </p:animEffect>
                                    <p:set>
                                      <p:cBhvr>
                                        <p:cTn id="20" dur="1" fill="hold">
                                          <p:stCondLst>
                                            <p:cond delay="499"/>
                                          </p:stCondLst>
                                        </p:cTn>
                                        <p:tgtEl>
                                          <p:spTgt spid="17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6"/>
                                        </p:tgtEl>
                                        <p:attrNameLst>
                                          <p:attrName>style.visibility</p:attrName>
                                        </p:attrNameLst>
                                      </p:cBhvr>
                                      <p:to>
                                        <p:strVal val="visible"/>
                                      </p:to>
                                    </p:set>
                                    <p:animEffect transition="in" filter="wipe(left)">
                                      <p:cBhvr>
                                        <p:cTn id="25"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9" grpId="0" animBg="1"/>
      <p:bldP spid="179" grpId="1" animBg="1"/>
      <p:bldP spid="18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Finger Lengths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702456030"/>
              </p:ext>
            </p:extLst>
          </p:nvPr>
        </p:nvGraphicFramePr>
        <p:xfrm>
          <a:off x="232756" y="2193925"/>
          <a:ext cx="4272569" cy="407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sz="half" idx="2"/>
            <p:extLst>
              <p:ext uri="{D42A27DB-BD31-4B8C-83A1-F6EECF244321}">
                <p14:modId xmlns:p14="http://schemas.microsoft.com/office/powerpoint/2010/main" val="1156876894"/>
              </p:ext>
            </p:extLst>
          </p:nvPr>
        </p:nvGraphicFramePr>
        <p:xfrm>
          <a:off x="4641850" y="2193925"/>
          <a:ext cx="4252768" cy="407035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p:cNvSpPr/>
          <p:nvPr/>
        </p:nvSpPr>
        <p:spPr>
          <a:xfrm>
            <a:off x="2372645" y="6581001"/>
            <a:ext cx="6761787" cy="276999"/>
          </a:xfrm>
          <a:prstGeom prst="rect">
            <a:avLst/>
          </a:prstGeom>
        </p:spPr>
        <p:txBody>
          <a:bodyPr wrap="none">
            <a:spAutoFit/>
          </a:bodyPr>
          <a:lstStyle/>
          <a:p>
            <a:pPr algn="r"/>
            <a:r>
              <a:rPr lang="en-US" sz="1200" dirty="0"/>
              <a:t>Williams, T. J</a:t>
            </a:r>
            <a:r>
              <a:rPr lang="en-US" sz="1200" dirty="0" smtClean="0"/>
              <a:t>., </a:t>
            </a:r>
            <a:r>
              <a:rPr lang="en-US" sz="1200" i="1" dirty="0" smtClean="0"/>
              <a:t>et al.</a:t>
            </a:r>
            <a:r>
              <a:rPr lang="en-US" sz="1200" dirty="0" smtClean="0"/>
              <a:t> </a:t>
            </a:r>
            <a:r>
              <a:rPr lang="en-US" sz="1200" dirty="0"/>
              <a:t>2000. Finger-length ratios and sexual orientation. </a:t>
            </a:r>
            <a:r>
              <a:rPr lang="en-US" sz="1200" i="1" dirty="0"/>
              <a:t>Nature</a:t>
            </a:r>
            <a:r>
              <a:rPr lang="en-US" sz="1200" dirty="0"/>
              <a:t> 404: 455-456.</a:t>
            </a:r>
          </a:p>
        </p:txBody>
      </p:sp>
      <p:sp>
        <p:nvSpPr>
          <p:cNvPr id="7" name="TextBox 6"/>
          <p:cNvSpPr txBox="1"/>
          <p:nvPr/>
        </p:nvSpPr>
        <p:spPr>
          <a:xfrm>
            <a:off x="2064708" y="1785183"/>
            <a:ext cx="1814920" cy="523220"/>
          </a:xfrm>
          <a:prstGeom prst="rect">
            <a:avLst/>
          </a:prstGeom>
          <a:noFill/>
        </p:spPr>
        <p:txBody>
          <a:bodyPr wrap="none" rtlCol="0">
            <a:spAutoFit/>
          </a:bodyPr>
          <a:lstStyle/>
          <a:p>
            <a:pPr algn="ctr"/>
            <a:r>
              <a:rPr lang="en-US" sz="2800" b="1" dirty="0" smtClean="0"/>
              <a:t>Left Hand</a:t>
            </a:r>
            <a:endParaRPr lang="en-US" sz="2800" b="1" dirty="0"/>
          </a:p>
        </p:txBody>
      </p:sp>
      <p:sp>
        <p:nvSpPr>
          <p:cNvPr id="19" name="TextBox 18"/>
          <p:cNvSpPr txBox="1"/>
          <p:nvPr/>
        </p:nvSpPr>
        <p:spPr>
          <a:xfrm>
            <a:off x="6245397" y="1785183"/>
            <a:ext cx="2073004" cy="523220"/>
          </a:xfrm>
          <a:prstGeom prst="rect">
            <a:avLst/>
          </a:prstGeom>
          <a:noFill/>
        </p:spPr>
        <p:txBody>
          <a:bodyPr wrap="none" rtlCol="0">
            <a:spAutoFit/>
          </a:bodyPr>
          <a:lstStyle/>
          <a:p>
            <a:pPr algn="ctr"/>
            <a:r>
              <a:rPr lang="en-US" sz="2800" b="1" dirty="0" smtClean="0"/>
              <a:t>Right Hand</a:t>
            </a:r>
            <a:endParaRPr lang="en-US" sz="2800" b="1" dirty="0"/>
          </a:p>
        </p:txBody>
      </p:sp>
      <p:sp>
        <p:nvSpPr>
          <p:cNvPr id="24" name="TextBox 23"/>
          <p:cNvSpPr txBox="1"/>
          <p:nvPr/>
        </p:nvSpPr>
        <p:spPr>
          <a:xfrm>
            <a:off x="7485648" y="4158983"/>
            <a:ext cx="1186543" cy="369332"/>
          </a:xfrm>
          <a:prstGeom prst="rect">
            <a:avLst/>
          </a:prstGeom>
          <a:noFill/>
        </p:spPr>
        <p:txBody>
          <a:bodyPr wrap="none" rtlCol="0">
            <a:spAutoFit/>
          </a:bodyPr>
          <a:lstStyle/>
          <a:p>
            <a:pPr algn="ctr"/>
            <a:r>
              <a:rPr lang="en-US" i="1" dirty="0" smtClean="0"/>
              <a:t>p</a:t>
            </a:r>
            <a:r>
              <a:rPr lang="en-US" dirty="0" smtClean="0"/>
              <a:t> &lt; 0.025</a:t>
            </a:r>
            <a:endParaRPr lang="en-US" dirty="0"/>
          </a:p>
        </p:txBody>
      </p:sp>
      <p:sp>
        <p:nvSpPr>
          <p:cNvPr id="13" name="Left Brace 12"/>
          <p:cNvSpPr/>
          <p:nvPr/>
        </p:nvSpPr>
        <p:spPr>
          <a:xfrm rot="5400000">
            <a:off x="2018557" y="3489784"/>
            <a:ext cx="247660" cy="4410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6" name="Left Brace 15"/>
          <p:cNvSpPr/>
          <p:nvPr/>
        </p:nvSpPr>
        <p:spPr>
          <a:xfrm rot="5400000">
            <a:off x="3534364" y="3232513"/>
            <a:ext cx="247660" cy="4410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5" name="Left Brace 14"/>
          <p:cNvSpPr/>
          <p:nvPr/>
        </p:nvSpPr>
        <p:spPr>
          <a:xfrm rot="5400000">
            <a:off x="6458234" y="3722035"/>
            <a:ext cx="247660" cy="4410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7" name="Left Brace 16"/>
          <p:cNvSpPr/>
          <p:nvPr/>
        </p:nvSpPr>
        <p:spPr>
          <a:xfrm rot="5400000">
            <a:off x="7953945" y="2603887"/>
            <a:ext cx="247660" cy="44106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8" name="Down Arrow 17"/>
          <p:cNvSpPr/>
          <p:nvPr/>
        </p:nvSpPr>
        <p:spPr>
          <a:xfrm>
            <a:off x="2171700" y="2885537"/>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3263147" y="2760762"/>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338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4" grpId="0">
        <p:bldAsOne/>
      </p:bldGraphic>
      <p:bldP spid="7" grpId="0"/>
      <p:bldP spid="19" grpId="0"/>
      <p:bldP spid="24" grpId="0"/>
      <p:bldP spid="13" grpId="0" animBg="1"/>
      <p:bldP spid="16" grpId="0" animBg="1"/>
      <p:bldP spid="15" grpId="0" animBg="1"/>
      <p:bldP spid="17" grpId="0" animBg="1"/>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Finger Lengths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406222484"/>
              </p:ext>
            </p:extLst>
          </p:nvPr>
        </p:nvGraphicFramePr>
        <p:xfrm>
          <a:off x="237067" y="1600201"/>
          <a:ext cx="4268258" cy="4888148"/>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p:cNvSpPr/>
          <p:nvPr/>
        </p:nvSpPr>
        <p:spPr>
          <a:xfrm>
            <a:off x="45085" y="6581001"/>
            <a:ext cx="9089347" cy="253916"/>
          </a:xfrm>
          <a:prstGeom prst="rect">
            <a:avLst/>
          </a:prstGeom>
        </p:spPr>
        <p:txBody>
          <a:bodyPr wrap="none">
            <a:spAutoFit/>
          </a:bodyPr>
          <a:lstStyle/>
          <a:p>
            <a:pPr algn="r"/>
            <a:r>
              <a:rPr lang="en-US" sz="1050" dirty="0" smtClean="0"/>
              <a:t>S.J. Robinson, J.T. Manning. The ratio of 2nd to 4th digit length and male homosexuality. </a:t>
            </a:r>
            <a:r>
              <a:rPr lang="en-US" sz="1050" i="1" dirty="0" smtClean="0"/>
              <a:t>Evolution and Human Behavior </a:t>
            </a:r>
            <a:r>
              <a:rPr lang="en-US" sz="1050" dirty="0" smtClean="0"/>
              <a:t>21 (2000) 333-345.</a:t>
            </a:r>
            <a:endParaRPr lang="en-US" sz="1050" dirty="0"/>
          </a:p>
        </p:txBody>
      </p:sp>
      <p:sp>
        <p:nvSpPr>
          <p:cNvPr id="19" name="Left Brace 18"/>
          <p:cNvSpPr/>
          <p:nvPr/>
        </p:nvSpPr>
        <p:spPr>
          <a:xfrm rot="5400000">
            <a:off x="2426702" y="1968703"/>
            <a:ext cx="247660" cy="66936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8" name="TextBox 7"/>
          <p:cNvSpPr txBox="1"/>
          <p:nvPr/>
        </p:nvSpPr>
        <p:spPr>
          <a:xfrm>
            <a:off x="2066393" y="1849385"/>
            <a:ext cx="994183" cy="369332"/>
          </a:xfrm>
          <a:prstGeom prst="rect">
            <a:avLst/>
          </a:prstGeom>
          <a:noFill/>
        </p:spPr>
        <p:txBody>
          <a:bodyPr wrap="none" rtlCol="0">
            <a:spAutoFit/>
          </a:bodyPr>
          <a:lstStyle/>
          <a:p>
            <a:pPr algn="ctr"/>
            <a:r>
              <a:rPr lang="en-US" i="1" dirty="0" smtClean="0"/>
              <a:t>p</a:t>
            </a:r>
            <a:r>
              <a:rPr lang="en-US" dirty="0" smtClean="0"/>
              <a:t> =0.02</a:t>
            </a:r>
            <a:endParaRPr lang="en-US" dirty="0"/>
          </a:p>
        </p:txBody>
      </p:sp>
      <p:graphicFrame>
        <p:nvGraphicFramePr>
          <p:cNvPr id="13" name="Content Placeholder 5"/>
          <p:cNvGraphicFramePr>
            <a:graphicFrameLocks noGrp="1"/>
          </p:cNvGraphicFramePr>
          <p:nvPr>
            <p:ph sz="half" idx="2"/>
            <p:extLst>
              <p:ext uri="{D42A27DB-BD31-4B8C-83A1-F6EECF244321}">
                <p14:modId xmlns:p14="http://schemas.microsoft.com/office/powerpoint/2010/main" val="658784502"/>
              </p:ext>
            </p:extLst>
          </p:nvPr>
        </p:nvGraphicFramePr>
        <p:xfrm>
          <a:off x="4641850" y="1600201"/>
          <a:ext cx="4222750" cy="4884738"/>
        </p:xfrm>
        <a:graphic>
          <a:graphicData uri="http://schemas.openxmlformats.org/drawingml/2006/chart">
            <c:chart xmlns:c="http://schemas.openxmlformats.org/drawingml/2006/chart" xmlns:r="http://schemas.openxmlformats.org/officeDocument/2006/relationships" r:id="rId4"/>
          </a:graphicData>
        </a:graphic>
      </p:graphicFrame>
      <p:sp>
        <p:nvSpPr>
          <p:cNvPr id="9" name="Left-Right Arrow 8"/>
          <p:cNvSpPr/>
          <p:nvPr/>
        </p:nvSpPr>
        <p:spPr>
          <a:xfrm rot="2631689">
            <a:off x="1742268" y="3048610"/>
            <a:ext cx="1616529" cy="510238"/>
          </a:xfrm>
          <a:prstGeom prst="leftRightArrow">
            <a:avLst>
              <a:gd name="adj1" fmla="val 33862"/>
              <a:gd name="adj2" fmla="val 5410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18923688">
            <a:off x="6436523" y="4879085"/>
            <a:ext cx="1616529" cy="510238"/>
          </a:xfrm>
          <a:prstGeom prst="leftRightArrow">
            <a:avLst>
              <a:gd name="adj1" fmla="val 33862"/>
              <a:gd name="adj2" fmla="val 5410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1390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out)">
                                      <p:cBhvr>
                                        <p:cTn id="21" dur="1000"/>
                                        <p:tgtEl>
                                          <p:spTgt spid="9"/>
                                        </p:tgtEl>
                                      </p:cBhvr>
                                    </p:animEffect>
                                  </p:childTnLst>
                                </p:cTn>
                              </p:par>
                              <p:par>
                                <p:cTn id="22" presetID="6" presetClass="entr" presetSubtype="3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Graphic spid="13" grpId="0">
        <p:bldAsOne/>
      </p:bldGraphic>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Sexual Preference and Hand Size</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767359920"/>
              </p:ext>
            </p:extLst>
          </p:nvPr>
        </p:nvGraphicFramePr>
        <p:xfrm>
          <a:off x="232756" y="2193925"/>
          <a:ext cx="4272569" cy="407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sz="half" idx="2"/>
            <p:extLst>
              <p:ext uri="{D42A27DB-BD31-4B8C-83A1-F6EECF244321}">
                <p14:modId xmlns:p14="http://schemas.microsoft.com/office/powerpoint/2010/main" val="618388155"/>
              </p:ext>
            </p:extLst>
          </p:nvPr>
        </p:nvGraphicFramePr>
        <p:xfrm>
          <a:off x="4641850" y="2193925"/>
          <a:ext cx="4252768" cy="407035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p:cNvSpPr/>
          <p:nvPr/>
        </p:nvSpPr>
        <p:spPr>
          <a:xfrm>
            <a:off x="0" y="6581001"/>
            <a:ext cx="9068508" cy="261610"/>
          </a:xfrm>
          <a:prstGeom prst="rect">
            <a:avLst/>
          </a:prstGeom>
        </p:spPr>
        <p:txBody>
          <a:bodyPr wrap="none">
            <a:spAutoFit/>
          </a:bodyPr>
          <a:lstStyle/>
          <a:p>
            <a:r>
              <a:rPr lang="en-US" sz="1100" dirty="0"/>
              <a:t>Martin, J. T. and D. H. Nguyen. 2004. Anthropometric analysis of homosexuals and </a:t>
            </a:r>
            <a:r>
              <a:rPr lang="en-US" sz="1100" dirty="0" smtClean="0"/>
              <a:t>heterosexuals</a:t>
            </a:r>
            <a:r>
              <a:rPr lang="en-US" sz="1100" dirty="0"/>
              <a:t>.</a:t>
            </a:r>
            <a:r>
              <a:rPr lang="en-US" sz="1100" dirty="0" smtClean="0"/>
              <a:t> </a:t>
            </a:r>
            <a:r>
              <a:rPr lang="en-US" sz="1100" i="1" dirty="0" smtClean="0"/>
              <a:t>Hormones </a:t>
            </a:r>
            <a:r>
              <a:rPr lang="en-US" sz="1100" i="1" dirty="0"/>
              <a:t>and Behavior </a:t>
            </a:r>
            <a:r>
              <a:rPr lang="en-US" sz="1100" dirty="0"/>
              <a:t>45: 31-39.</a:t>
            </a:r>
          </a:p>
        </p:txBody>
      </p:sp>
      <p:sp>
        <p:nvSpPr>
          <p:cNvPr id="2" name="Left Brace 1"/>
          <p:cNvSpPr/>
          <p:nvPr/>
        </p:nvSpPr>
        <p:spPr>
          <a:xfrm rot="5400000">
            <a:off x="2664182" y="3844219"/>
            <a:ext cx="358218" cy="16097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429644" y="4069882"/>
            <a:ext cx="1332416" cy="400110"/>
          </a:xfrm>
          <a:prstGeom prst="rect">
            <a:avLst/>
          </a:prstGeom>
          <a:noFill/>
        </p:spPr>
        <p:txBody>
          <a:bodyPr wrap="none" rtlCol="0">
            <a:spAutoFit/>
          </a:bodyPr>
          <a:lstStyle/>
          <a:p>
            <a:r>
              <a:rPr lang="en-US" sz="2000" i="1" dirty="0" smtClean="0"/>
              <a:t>p</a:t>
            </a:r>
            <a:r>
              <a:rPr lang="en-US" dirty="0" smtClean="0"/>
              <a:t> &lt; 0.0001</a:t>
            </a:r>
            <a:endParaRPr lang="en-US" dirty="0"/>
          </a:p>
        </p:txBody>
      </p:sp>
      <p:sp>
        <p:nvSpPr>
          <p:cNvPr id="4" name="Down Arrow 3"/>
          <p:cNvSpPr/>
          <p:nvPr/>
        </p:nvSpPr>
        <p:spPr>
          <a:xfrm>
            <a:off x="2092498" y="2229143"/>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3226229" y="4117665"/>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6637788" y="2110106"/>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7696103" y="2110106"/>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Brace 12"/>
          <p:cNvSpPr/>
          <p:nvPr/>
        </p:nvSpPr>
        <p:spPr>
          <a:xfrm rot="5400000">
            <a:off x="7157902" y="4072760"/>
            <a:ext cx="358218" cy="149911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81159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up)">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4" grpId="0">
        <p:bldAsOne/>
      </p:bldGraphic>
      <p:bldP spid="2" grpId="0" animBg="1"/>
      <p:bldP spid="3" grpId="0"/>
      <p:bldP spid="4" grpId="0" animBg="1"/>
      <p:bldP spid="9" grpId="0" animBg="1"/>
      <p:bldP spid="10" grpId="0" animBg="1"/>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Sexual Preference and Leg/Trunk Length</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199898264"/>
              </p:ext>
            </p:extLst>
          </p:nvPr>
        </p:nvGraphicFramePr>
        <p:xfrm>
          <a:off x="232756" y="2193925"/>
          <a:ext cx="4272569" cy="407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sz="half" idx="2"/>
            <p:extLst>
              <p:ext uri="{D42A27DB-BD31-4B8C-83A1-F6EECF244321}">
                <p14:modId xmlns:p14="http://schemas.microsoft.com/office/powerpoint/2010/main" val="1289596881"/>
              </p:ext>
            </p:extLst>
          </p:nvPr>
        </p:nvGraphicFramePr>
        <p:xfrm>
          <a:off x="4641850" y="2193925"/>
          <a:ext cx="4252768" cy="407035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p:cNvSpPr/>
          <p:nvPr/>
        </p:nvSpPr>
        <p:spPr>
          <a:xfrm>
            <a:off x="0" y="6581001"/>
            <a:ext cx="9068508" cy="261610"/>
          </a:xfrm>
          <a:prstGeom prst="rect">
            <a:avLst/>
          </a:prstGeom>
        </p:spPr>
        <p:txBody>
          <a:bodyPr wrap="none">
            <a:spAutoFit/>
          </a:bodyPr>
          <a:lstStyle/>
          <a:p>
            <a:r>
              <a:rPr lang="en-US" sz="1100" dirty="0"/>
              <a:t>Martin, J. T. and D. H. Nguyen. 2004. Anthropometric analysis of homosexuals and </a:t>
            </a:r>
            <a:r>
              <a:rPr lang="en-US" sz="1100" dirty="0" smtClean="0"/>
              <a:t>heterosexuals</a:t>
            </a:r>
            <a:r>
              <a:rPr lang="en-US" sz="1100" dirty="0"/>
              <a:t>.</a:t>
            </a:r>
            <a:r>
              <a:rPr lang="en-US" sz="1100" dirty="0" smtClean="0"/>
              <a:t> </a:t>
            </a:r>
            <a:r>
              <a:rPr lang="en-US" sz="1100" i="1" dirty="0" smtClean="0"/>
              <a:t>Hormones </a:t>
            </a:r>
            <a:r>
              <a:rPr lang="en-US" sz="1100" i="1" dirty="0"/>
              <a:t>and Behavior </a:t>
            </a:r>
            <a:r>
              <a:rPr lang="en-US" sz="1100" dirty="0"/>
              <a:t>45: 31-39.</a:t>
            </a:r>
          </a:p>
        </p:txBody>
      </p:sp>
      <p:sp>
        <p:nvSpPr>
          <p:cNvPr id="7" name="Left Brace 6"/>
          <p:cNvSpPr/>
          <p:nvPr/>
        </p:nvSpPr>
        <p:spPr>
          <a:xfrm rot="5400000">
            <a:off x="2664182" y="3486001"/>
            <a:ext cx="358218" cy="160976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384649" y="3711664"/>
            <a:ext cx="1332416" cy="400110"/>
          </a:xfrm>
          <a:prstGeom prst="rect">
            <a:avLst/>
          </a:prstGeom>
          <a:noFill/>
        </p:spPr>
        <p:txBody>
          <a:bodyPr wrap="none" rtlCol="0">
            <a:spAutoFit/>
          </a:bodyPr>
          <a:lstStyle/>
          <a:p>
            <a:r>
              <a:rPr lang="en-US" sz="2000" i="1" dirty="0" smtClean="0"/>
              <a:t>p</a:t>
            </a:r>
            <a:r>
              <a:rPr lang="en-US" dirty="0" smtClean="0"/>
              <a:t> &lt; 0.0001</a:t>
            </a:r>
            <a:endParaRPr lang="en-US" dirty="0"/>
          </a:p>
        </p:txBody>
      </p:sp>
      <p:sp>
        <p:nvSpPr>
          <p:cNvPr id="10" name="TextBox 9"/>
          <p:cNvSpPr txBox="1"/>
          <p:nvPr/>
        </p:nvSpPr>
        <p:spPr>
          <a:xfrm>
            <a:off x="6890667" y="3410082"/>
            <a:ext cx="1075936" cy="400110"/>
          </a:xfrm>
          <a:prstGeom prst="rect">
            <a:avLst/>
          </a:prstGeom>
          <a:noFill/>
        </p:spPr>
        <p:txBody>
          <a:bodyPr wrap="none" rtlCol="0">
            <a:spAutoFit/>
          </a:bodyPr>
          <a:lstStyle/>
          <a:p>
            <a:r>
              <a:rPr lang="en-US" sz="2000" i="1" dirty="0" smtClean="0"/>
              <a:t>p</a:t>
            </a:r>
            <a:r>
              <a:rPr lang="en-US" dirty="0" smtClean="0"/>
              <a:t> &lt; 0.04</a:t>
            </a:r>
            <a:endParaRPr lang="en-US" dirty="0"/>
          </a:p>
        </p:txBody>
      </p:sp>
    </p:spTree>
    <p:extLst>
      <p:ext uri="{BB962C8B-B14F-4D97-AF65-F5344CB8AC3E}">
        <p14:creationId xmlns:p14="http://schemas.microsoft.com/office/powerpoint/2010/main" val="39542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4" grpId="0">
        <p:bldAsOne/>
      </p:bldGraphic>
      <p:bldP spid="7" grpId="0" animBg="1"/>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Orientation or Sexual Preference?</a:t>
            </a:r>
          </a:p>
        </p:txBody>
      </p:sp>
      <p:sp>
        <p:nvSpPr>
          <p:cNvPr id="3" name="Content Placeholder 2"/>
          <p:cNvSpPr>
            <a:spLocks noGrp="1"/>
          </p:cNvSpPr>
          <p:nvPr>
            <p:ph idx="1"/>
          </p:nvPr>
        </p:nvSpPr>
        <p:spPr/>
        <p:txBody>
          <a:bodyPr/>
          <a:lstStyle/>
          <a:p>
            <a:r>
              <a:rPr lang="en-US" dirty="0"/>
              <a:t>Born this way?</a:t>
            </a:r>
          </a:p>
          <a:p>
            <a:r>
              <a:rPr lang="en-US" dirty="0"/>
              <a:t>Orientation: something we can’t control</a:t>
            </a:r>
          </a:p>
          <a:p>
            <a:r>
              <a:rPr lang="en-US" dirty="0"/>
              <a:t>Preference: conscious choices we make</a:t>
            </a:r>
          </a:p>
          <a:p>
            <a:endParaRPr lang="en-US" dirty="0"/>
          </a:p>
        </p:txBody>
      </p:sp>
    </p:spTree>
    <p:extLst>
      <p:ext uri="{BB962C8B-B14F-4D97-AF65-F5344CB8AC3E}">
        <p14:creationId xmlns:p14="http://schemas.microsoft.com/office/powerpoint/2010/main" val="2046203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Sexual Preference and Shoulders/Arms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585299493"/>
              </p:ext>
            </p:extLst>
          </p:nvPr>
        </p:nvGraphicFramePr>
        <p:xfrm>
          <a:off x="232756" y="2193925"/>
          <a:ext cx="4272569" cy="407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sz="half" idx="2"/>
            <p:extLst>
              <p:ext uri="{D42A27DB-BD31-4B8C-83A1-F6EECF244321}">
                <p14:modId xmlns:p14="http://schemas.microsoft.com/office/powerpoint/2010/main" val="885994173"/>
              </p:ext>
            </p:extLst>
          </p:nvPr>
        </p:nvGraphicFramePr>
        <p:xfrm>
          <a:off x="4641850" y="2193925"/>
          <a:ext cx="4252768" cy="407035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p:cNvSpPr/>
          <p:nvPr/>
        </p:nvSpPr>
        <p:spPr>
          <a:xfrm>
            <a:off x="0" y="6581001"/>
            <a:ext cx="9068508" cy="261610"/>
          </a:xfrm>
          <a:prstGeom prst="rect">
            <a:avLst/>
          </a:prstGeom>
        </p:spPr>
        <p:txBody>
          <a:bodyPr wrap="none">
            <a:spAutoFit/>
          </a:bodyPr>
          <a:lstStyle/>
          <a:p>
            <a:r>
              <a:rPr lang="en-US" sz="1100" dirty="0"/>
              <a:t>Martin, J. T. and D. H. Nguyen. 2004. Anthropometric analysis of homosexuals and </a:t>
            </a:r>
            <a:r>
              <a:rPr lang="en-US" sz="1100" dirty="0" smtClean="0"/>
              <a:t>heterosexuals</a:t>
            </a:r>
            <a:r>
              <a:rPr lang="en-US" sz="1100" dirty="0"/>
              <a:t>.</a:t>
            </a:r>
            <a:r>
              <a:rPr lang="en-US" sz="1100" dirty="0" smtClean="0"/>
              <a:t> </a:t>
            </a:r>
            <a:r>
              <a:rPr lang="en-US" sz="1100" i="1" dirty="0" smtClean="0"/>
              <a:t>Hormones </a:t>
            </a:r>
            <a:r>
              <a:rPr lang="en-US" sz="1100" i="1" dirty="0"/>
              <a:t>and Behavior </a:t>
            </a:r>
            <a:r>
              <a:rPr lang="en-US" sz="1100" dirty="0"/>
              <a:t>45: 31-39.</a:t>
            </a:r>
          </a:p>
        </p:txBody>
      </p:sp>
      <p:sp>
        <p:nvSpPr>
          <p:cNvPr id="7" name="Left Brace 6"/>
          <p:cNvSpPr/>
          <p:nvPr/>
        </p:nvSpPr>
        <p:spPr>
          <a:xfrm rot="5400000">
            <a:off x="2714049" y="3264912"/>
            <a:ext cx="358218" cy="147647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438033" y="3423930"/>
            <a:ext cx="1332416" cy="400110"/>
          </a:xfrm>
          <a:prstGeom prst="rect">
            <a:avLst/>
          </a:prstGeom>
          <a:noFill/>
        </p:spPr>
        <p:txBody>
          <a:bodyPr wrap="none" rtlCol="0">
            <a:spAutoFit/>
          </a:bodyPr>
          <a:lstStyle/>
          <a:p>
            <a:r>
              <a:rPr lang="en-US" sz="2000" i="1" dirty="0" smtClean="0"/>
              <a:t>p</a:t>
            </a:r>
            <a:r>
              <a:rPr lang="en-US" dirty="0" smtClean="0"/>
              <a:t> &lt; 0.0001</a:t>
            </a:r>
            <a:endParaRPr lang="en-US" dirty="0"/>
          </a:p>
        </p:txBody>
      </p:sp>
      <p:sp>
        <p:nvSpPr>
          <p:cNvPr id="9" name="Left Brace 8"/>
          <p:cNvSpPr/>
          <p:nvPr/>
        </p:nvSpPr>
        <p:spPr>
          <a:xfrm rot="5400000">
            <a:off x="7161615" y="2506585"/>
            <a:ext cx="358218" cy="147647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885599" y="2665603"/>
            <a:ext cx="1332416" cy="400110"/>
          </a:xfrm>
          <a:prstGeom prst="rect">
            <a:avLst/>
          </a:prstGeom>
          <a:noFill/>
        </p:spPr>
        <p:txBody>
          <a:bodyPr wrap="none" rtlCol="0">
            <a:spAutoFit/>
          </a:bodyPr>
          <a:lstStyle/>
          <a:p>
            <a:r>
              <a:rPr lang="en-US" sz="2000" i="1" dirty="0" smtClean="0"/>
              <a:t>p</a:t>
            </a:r>
            <a:r>
              <a:rPr lang="en-US" dirty="0" smtClean="0"/>
              <a:t> &lt; 0.0001</a:t>
            </a:r>
            <a:endParaRPr lang="en-US" dirty="0"/>
          </a:p>
        </p:txBody>
      </p:sp>
    </p:spTree>
    <p:extLst>
      <p:ext uri="{BB962C8B-B14F-4D97-AF65-F5344CB8AC3E}">
        <p14:creationId xmlns:p14="http://schemas.microsoft.com/office/powerpoint/2010/main" val="178283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4" grpId="0">
        <p:bldAsOne/>
      </p:bldGraphic>
      <p:bldP spid="7" grpId="0" animBg="1"/>
      <p:bldP spid="8" grpId="0"/>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Older Brothers?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32372386"/>
              </p:ext>
            </p:extLst>
          </p:nvPr>
        </p:nvGraphicFramePr>
        <p:xfrm>
          <a:off x="148855" y="1836738"/>
          <a:ext cx="8867553" cy="4427537"/>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p:cNvSpPr/>
          <p:nvPr/>
        </p:nvSpPr>
        <p:spPr>
          <a:xfrm>
            <a:off x="2372645" y="6581001"/>
            <a:ext cx="6761787" cy="276999"/>
          </a:xfrm>
          <a:prstGeom prst="rect">
            <a:avLst/>
          </a:prstGeom>
        </p:spPr>
        <p:txBody>
          <a:bodyPr wrap="none">
            <a:spAutoFit/>
          </a:bodyPr>
          <a:lstStyle/>
          <a:p>
            <a:pPr algn="r"/>
            <a:r>
              <a:rPr lang="en-US" sz="1200" dirty="0"/>
              <a:t>Williams, T. J</a:t>
            </a:r>
            <a:r>
              <a:rPr lang="en-US" sz="1200" dirty="0" smtClean="0"/>
              <a:t>., </a:t>
            </a:r>
            <a:r>
              <a:rPr lang="en-US" sz="1200" i="1" dirty="0" smtClean="0"/>
              <a:t>et al.</a:t>
            </a:r>
            <a:r>
              <a:rPr lang="en-US" sz="1200" dirty="0" smtClean="0"/>
              <a:t> </a:t>
            </a:r>
            <a:r>
              <a:rPr lang="en-US" sz="1200" dirty="0"/>
              <a:t>2000. Finger-length ratios and sexual orientation. </a:t>
            </a:r>
            <a:r>
              <a:rPr lang="en-US" sz="1200" i="1" dirty="0"/>
              <a:t>Nature</a:t>
            </a:r>
            <a:r>
              <a:rPr lang="en-US" sz="1200" dirty="0"/>
              <a:t> 404: 455-456.</a:t>
            </a:r>
          </a:p>
        </p:txBody>
      </p:sp>
      <p:sp>
        <p:nvSpPr>
          <p:cNvPr id="19" name="Left Brace 18"/>
          <p:cNvSpPr/>
          <p:nvPr/>
        </p:nvSpPr>
        <p:spPr>
          <a:xfrm rot="5400000">
            <a:off x="2592570" y="2610031"/>
            <a:ext cx="247660" cy="108194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8" name="TextBox 7"/>
          <p:cNvSpPr txBox="1"/>
          <p:nvPr/>
        </p:nvSpPr>
        <p:spPr>
          <a:xfrm>
            <a:off x="2175430" y="2712470"/>
            <a:ext cx="1186543" cy="369332"/>
          </a:xfrm>
          <a:prstGeom prst="rect">
            <a:avLst/>
          </a:prstGeom>
          <a:noFill/>
        </p:spPr>
        <p:txBody>
          <a:bodyPr wrap="none" rtlCol="0">
            <a:spAutoFit/>
          </a:bodyPr>
          <a:lstStyle/>
          <a:p>
            <a:pPr algn="ctr"/>
            <a:r>
              <a:rPr lang="en-US" i="1" dirty="0" smtClean="0"/>
              <a:t>p</a:t>
            </a:r>
            <a:r>
              <a:rPr lang="en-US" dirty="0" smtClean="0"/>
              <a:t> &lt; 0.025</a:t>
            </a:r>
            <a:endParaRPr lang="en-US" dirty="0"/>
          </a:p>
        </p:txBody>
      </p:sp>
      <p:sp>
        <p:nvSpPr>
          <p:cNvPr id="22" name="Left Brace 21"/>
          <p:cNvSpPr/>
          <p:nvPr/>
        </p:nvSpPr>
        <p:spPr>
          <a:xfrm rot="5400000">
            <a:off x="5068726" y="2404062"/>
            <a:ext cx="247660" cy="103806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3" name="TextBox 22"/>
          <p:cNvSpPr txBox="1"/>
          <p:nvPr/>
        </p:nvSpPr>
        <p:spPr>
          <a:xfrm>
            <a:off x="4568921" y="2484563"/>
            <a:ext cx="1058303" cy="369332"/>
          </a:xfrm>
          <a:prstGeom prst="rect">
            <a:avLst/>
          </a:prstGeom>
          <a:noFill/>
        </p:spPr>
        <p:txBody>
          <a:bodyPr wrap="none" rtlCol="0">
            <a:spAutoFit/>
          </a:bodyPr>
          <a:lstStyle/>
          <a:p>
            <a:pPr algn="ctr"/>
            <a:r>
              <a:rPr lang="en-US" i="1" dirty="0" smtClean="0"/>
              <a:t>p</a:t>
            </a:r>
            <a:r>
              <a:rPr lang="en-US" dirty="0" smtClean="0"/>
              <a:t> &lt; 0.04</a:t>
            </a:r>
            <a:endParaRPr lang="en-US" dirty="0"/>
          </a:p>
        </p:txBody>
      </p:sp>
      <p:sp>
        <p:nvSpPr>
          <p:cNvPr id="24" name="Left Brace 23"/>
          <p:cNvSpPr/>
          <p:nvPr/>
        </p:nvSpPr>
        <p:spPr>
          <a:xfrm rot="5400000">
            <a:off x="7565420" y="2253549"/>
            <a:ext cx="247660" cy="1053404"/>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5" name="TextBox 24"/>
          <p:cNvSpPr txBox="1"/>
          <p:nvPr/>
        </p:nvSpPr>
        <p:spPr>
          <a:xfrm>
            <a:off x="7174907" y="2341720"/>
            <a:ext cx="968535" cy="369332"/>
          </a:xfrm>
          <a:prstGeom prst="rect">
            <a:avLst/>
          </a:prstGeom>
          <a:noFill/>
        </p:spPr>
        <p:txBody>
          <a:bodyPr wrap="none" rtlCol="0">
            <a:spAutoFit/>
          </a:bodyPr>
          <a:lstStyle/>
          <a:p>
            <a:pPr algn="ctr"/>
            <a:r>
              <a:rPr lang="en-US" i="1" dirty="0" smtClean="0"/>
              <a:t>p</a:t>
            </a:r>
            <a:r>
              <a:rPr lang="en-US" dirty="0" smtClean="0"/>
              <a:t> = </a:t>
            </a:r>
            <a:r>
              <a:rPr lang="en-US" dirty="0" err="1" smtClean="0"/>
              <a:t>n.s</a:t>
            </a:r>
            <a:r>
              <a:rPr lang="en-US" dirty="0" smtClean="0"/>
              <a:t>.</a:t>
            </a:r>
            <a:endParaRPr lang="en-US" dirty="0"/>
          </a:p>
        </p:txBody>
      </p:sp>
      <p:sp>
        <p:nvSpPr>
          <p:cNvPr id="11" name="Left Brace 10"/>
          <p:cNvSpPr/>
          <p:nvPr/>
        </p:nvSpPr>
        <p:spPr>
          <a:xfrm rot="5400000">
            <a:off x="6910644" y="3424915"/>
            <a:ext cx="247660" cy="2498272"/>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3" name="TextBox 12"/>
          <p:cNvSpPr txBox="1"/>
          <p:nvPr/>
        </p:nvSpPr>
        <p:spPr>
          <a:xfrm>
            <a:off x="6554842" y="4235520"/>
            <a:ext cx="968535" cy="369332"/>
          </a:xfrm>
          <a:prstGeom prst="rect">
            <a:avLst/>
          </a:prstGeom>
          <a:noFill/>
        </p:spPr>
        <p:txBody>
          <a:bodyPr wrap="none" rtlCol="0">
            <a:spAutoFit/>
          </a:bodyPr>
          <a:lstStyle/>
          <a:p>
            <a:pPr algn="ctr"/>
            <a:r>
              <a:rPr lang="en-US" i="1" dirty="0" smtClean="0"/>
              <a:t>p</a:t>
            </a:r>
            <a:r>
              <a:rPr lang="en-US" dirty="0" smtClean="0"/>
              <a:t> = </a:t>
            </a:r>
            <a:r>
              <a:rPr lang="en-US" dirty="0" err="1" smtClean="0"/>
              <a:t>n.s</a:t>
            </a:r>
            <a:r>
              <a:rPr lang="en-US" dirty="0" smtClean="0"/>
              <a:t>.</a:t>
            </a:r>
            <a:endParaRPr lang="en-US" dirty="0"/>
          </a:p>
        </p:txBody>
      </p:sp>
    </p:spTree>
    <p:extLst>
      <p:ext uri="{BB962C8B-B14F-4D97-AF65-F5344CB8AC3E}">
        <p14:creationId xmlns:p14="http://schemas.microsoft.com/office/powerpoint/2010/main" val="317602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righ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2" grpId="0" animBg="1"/>
      <p:bldP spid="23" grpId="0"/>
      <p:bldP spid="24" grpId="0" animBg="1"/>
      <p:bldP spid="25" grpId="0"/>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347107" y="764373"/>
            <a:ext cx="7202533" cy="1293028"/>
          </a:xfrm>
        </p:spPr>
        <p:txBody>
          <a:bodyPr>
            <a:normAutofit fontScale="90000"/>
          </a:bodyPr>
          <a:lstStyle/>
          <a:p>
            <a:r>
              <a:rPr lang="en-US" dirty="0" smtClean="0"/>
              <a:t>Mental Rotation Tasks (MRT) and Sexual Orientation</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084476136"/>
              </p:ext>
            </p:extLst>
          </p:nvPr>
        </p:nvGraphicFramePr>
        <p:xfrm>
          <a:off x="232756" y="2193925"/>
          <a:ext cx="4272569" cy="407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sz="half" idx="2"/>
            <p:extLst>
              <p:ext uri="{D42A27DB-BD31-4B8C-83A1-F6EECF244321}">
                <p14:modId xmlns:p14="http://schemas.microsoft.com/office/powerpoint/2010/main" val="3176381529"/>
              </p:ext>
            </p:extLst>
          </p:nvPr>
        </p:nvGraphicFramePr>
        <p:xfrm>
          <a:off x="4641850" y="2193925"/>
          <a:ext cx="4252768" cy="407035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p:cNvSpPr/>
          <p:nvPr/>
        </p:nvSpPr>
        <p:spPr>
          <a:xfrm>
            <a:off x="556393" y="6627168"/>
            <a:ext cx="8587607" cy="230832"/>
          </a:xfrm>
          <a:prstGeom prst="rect">
            <a:avLst/>
          </a:prstGeom>
        </p:spPr>
        <p:txBody>
          <a:bodyPr wrap="none">
            <a:spAutoFit/>
          </a:bodyPr>
          <a:lstStyle/>
          <a:p>
            <a:pPr algn="r"/>
            <a:r>
              <a:rPr lang="en-US" sz="900" dirty="0"/>
              <a:t>Michael </a:t>
            </a:r>
            <a:r>
              <a:rPr lang="en-US" sz="900" dirty="0" smtClean="0"/>
              <a:t>Peters, et al. The </a:t>
            </a:r>
            <a:r>
              <a:rPr lang="en-US" sz="900" dirty="0"/>
              <a:t>Effects of Sex, Sexual Orientation, and Digit </a:t>
            </a:r>
            <a:r>
              <a:rPr lang="en-US" sz="900" dirty="0" smtClean="0"/>
              <a:t>Ratio (2D:4D</a:t>
            </a:r>
            <a:r>
              <a:rPr lang="en-US" sz="900" dirty="0"/>
              <a:t>) on Mental Rotation Performance. </a:t>
            </a:r>
            <a:r>
              <a:rPr lang="en-US" sz="900" i="1" dirty="0"/>
              <a:t>Arch Sex </a:t>
            </a:r>
            <a:r>
              <a:rPr lang="en-US" sz="900" i="1" dirty="0" err="1"/>
              <a:t>Behav</a:t>
            </a:r>
            <a:r>
              <a:rPr lang="en-US" sz="900" dirty="0"/>
              <a:t> (2007) </a:t>
            </a:r>
            <a:r>
              <a:rPr lang="en-US" sz="900" dirty="0" smtClean="0"/>
              <a:t>36:251–260.</a:t>
            </a:r>
            <a:endParaRPr lang="en-US" sz="900" dirty="0"/>
          </a:p>
        </p:txBody>
      </p:sp>
      <p:sp>
        <p:nvSpPr>
          <p:cNvPr id="13" name="Down Arrow 12"/>
          <p:cNvSpPr/>
          <p:nvPr/>
        </p:nvSpPr>
        <p:spPr>
          <a:xfrm>
            <a:off x="6286993" y="2606648"/>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7857132" y="3442036"/>
            <a:ext cx="349034" cy="7046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132"/>
          <p:cNvGrpSpPr/>
          <p:nvPr/>
        </p:nvGrpSpPr>
        <p:grpSpPr>
          <a:xfrm>
            <a:off x="0" y="1796703"/>
            <a:ext cx="9144000" cy="5061297"/>
            <a:chOff x="0" y="1796703"/>
            <a:chExt cx="9144000" cy="5061297"/>
          </a:xfrm>
        </p:grpSpPr>
        <p:pic>
          <p:nvPicPr>
            <p:cNvPr id="132" name="Picture 131"/>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0" y="2265607"/>
              <a:ext cx="9144000" cy="4592393"/>
            </a:xfrm>
            <a:prstGeom prst="rect">
              <a:avLst/>
            </a:prstGeom>
          </p:spPr>
        </p:pic>
        <p:grpSp>
          <p:nvGrpSpPr>
            <p:cNvPr id="131" name="Group 130"/>
            <p:cNvGrpSpPr/>
            <p:nvPr/>
          </p:nvGrpSpPr>
          <p:grpSpPr>
            <a:xfrm>
              <a:off x="1037976" y="1796703"/>
              <a:ext cx="6924481" cy="584775"/>
              <a:chOff x="1037976" y="1796703"/>
              <a:chExt cx="6924481" cy="584775"/>
            </a:xfrm>
          </p:grpSpPr>
          <p:sp>
            <p:nvSpPr>
              <p:cNvPr id="128" name="TextBox 127"/>
              <p:cNvSpPr txBox="1"/>
              <p:nvPr/>
            </p:nvSpPr>
            <p:spPr>
              <a:xfrm>
                <a:off x="1037976" y="1796703"/>
                <a:ext cx="487634" cy="584775"/>
              </a:xfrm>
              <a:prstGeom prst="rect">
                <a:avLst/>
              </a:prstGeom>
              <a:noFill/>
            </p:spPr>
            <p:txBody>
              <a:bodyPr wrap="none" rtlCol="0">
                <a:spAutoFit/>
              </a:bodyPr>
              <a:lstStyle/>
              <a:p>
                <a:pPr algn="ctr"/>
                <a:r>
                  <a:rPr lang="en-US" sz="3200" b="1" dirty="0" smtClean="0"/>
                  <a:t>A</a:t>
                </a:r>
                <a:endParaRPr lang="en-US" sz="3200" b="1" dirty="0"/>
              </a:p>
            </p:txBody>
          </p:sp>
          <p:sp>
            <p:nvSpPr>
              <p:cNvPr id="129" name="TextBox 128"/>
              <p:cNvSpPr txBox="1"/>
              <p:nvPr/>
            </p:nvSpPr>
            <p:spPr>
              <a:xfrm>
                <a:off x="4378308" y="1796703"/>
                <a:ext cx="423513" cy="584775"/>
              </a:xfrm>
              <a:prstGeom prst="rect">
                <a:avLst/>
              </a:prstGeom>
              <a:noFill/>
            </p:spPr>
            <p:txBody>
              <a:bodyPr wrap="none" rtlCol="0">
                <a:spAutoFit/>
              </a:bodyPr>
              <a:lstStyle/>
              <a:p>
                <a:pPr algn="ctr"/>
                <a:r>
                  <a:rPr lang="en-US" sz="3200" b="1" dirty="0" smtClean="0"/>
                  <a:t>B</a:t>
                </a:r>
                <a:endParaRPr lang="en-US" sz="3200" b="1" dirty="0"/>
              </a:p>
            </p:txBody>
          </p:sp>
          <p:sp>
            <p:nvSpPr>
              <p:cNvPr id="130" name="TextBox 129"/>
              <p:cNvSpPr txBox="1"/>
              <p:nvPr/>
            </p:nvSpPr>
            <p:spPr>
              <a:xfrm>
                <a:off x="7457190" y="1796703"/>
                <a:ext cx="505267" cy="584775"/>
              </a:xfrm>
              <a:prstGeom prst="rect">
                <a:avLst/>
              </a:prstGeom>
              <a:noFill/>
            </p:spPr>
            <p:txBody>
              <a:bodyPr wrap="none" rtlCol="0">
                <a:spAutoFit/>
              </a:bodyPr>
              <a:lstStyle/>
              <a:p>
                <a:pPr algn="ctr"/>
                <a:r>
                  <a:rPr lang="en-US" sz="3200" b="1" dirty="0" smtClean="0"/>
                  <a:t>C</a:t>
                </a:r>
                <a:endParaRPr lang="en-US" sz="3200" b="1" dirty="0"/>
              </a:p>
            </p:txBody>
          </p:sp>
        </p:grpSp>
      </p:grpSp>
    </p:spTree>
    <p:extLst>
      <p:ext uri="{BB962C8B-B14F-4D97-AF65-F5344CB8AC3E}">
        <p14:creationId xmlns:p14="http://schemas.microsoft.com/office/powerpoint/2010/main" val="223497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p:cTn id="7" dur="500" fill="hold"/>
                                        <p:tgtEl>
                                          <p:spTgt spid="133"/>
                                        </p:tgtEl>
                                        <p:attrNameLst>
                                          <p:attrName>ppt_w</p:attrName>
                                        </p:attrNameLst>
                                      </p:cBhvr>
                                      <p:tavLst>
                                        <p:tav tm="0">
                                          <p:val>
                                            <p:fltVal val="0"/>
                                          </p:val>
                                        </p:tav>
                                        <p:tav tm="100000">
                                          <p:val>
                                            <p:strVal val="#ppt_w"/>
                                          </p:val>
                                        </p:tav>
                                      </p:tavLst>
                                    </p:anim>
                                    <p:anim calcmode="lin" valueType="num">
                                      <p:cBhvr>
                                        <p:cTn id="8" dur="500" fill="hold"/>
                                        <p:tgtEl>
                                          <p:spTgt spid="133"/>
                                        </p:tgtEl>
                                        <p:attrNameLst>
                                          <p:attrName>ppt_h</p:attrName>
                                        </p:attrNameLst>
                                      </p:cBhvr>
                                      <p:tavLst>
                                        <p:tav tm="0">
                                          <p:val>
                                            <p:fltVal val="0"/>
                                          </p:val>
                                        </p:tav>
                                        <p:tav tm="100000">
                                          <p:val>
                                            <p:strVal val="#ppt_h"/>
                                          </p:val>
                                        </p:tav>
                                      </p:tavLst>
                                    </p:anim>
                                    <p:animEffect transition="in" filter="fade">
                                      <p:cBhvr>
                                        <p:cTn id="9" dur="500"/>
                                        <p:tgtEl>
                                          <p:spTgt spid="1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31" presetClass="exit" presetSubtype="0" fill="hold" nodeType="withEffect">
                                  <p:stCondLst>
                                    <p:cond delay="0"/>
                                  </p:stCondLst>
                                  <p:childTnLst>
                                    <p:anim calcmode="lin" valueType="num">
                                      <p:cBhvr>
                                        <p:cTn id="16" dur="1000"/>
                                        <p:tgtEl>
                                          <p:spTgt spid="133"/>
                                        </p:tgtEl>
                                        <p:attrNameLst>
                                          <p:attrName>ppt_w</p:attrName>
                                        </p:attrNameLst>
                                      </p:cBhvr>
                                      <p:tavLst>
                                        <p:tav tm="0">
                                          <p:val>
                                            <p:strVal val="ppt_w"/>
                                          </p:val>
                                        </p:tav>
                                        <p:tav tm="100000">
                                          <p:val>
                                            <p:fltVal val="0"/>
                                          </p:val>
                                        </p:tav>
                                      </p:tavLst>
                                    </p:anim>
                                    <p:anim calcmode="lin" valueType="num">
                                      <p:cBhvr>
                                        <p:cTn id="17" dur="1000"/>
                                        <p:tgtEl>
                                          <p:spTgt spid="133"/>
                                        </p:tgtEl>
                                        <p:attrNameLst>
                                          <p:attrName>ppt_h</p:attrName>
                                        </p:attrNameLst>
                                      </p:cBhvr>
                                      <p:tavLst>
                                        <p:tav tm="0">
                                          <p:val>
                                            <p:strVal val="ppt_h"/>
                                          </p:val>
                                        </p:tav>
                                        <p:tav tm="100000">
                                          <p:val>
                                            <p:fltVal val="0"/>
                                          </p:val>
                                        </p:tav>
                                      </p:tavLst>
                                    </p:anim>
                                    <p:anim calcmode="lin" valueType="num">
                                      <p:cBhvr>
                                        <p:cTn id="18" dur="1000"/>
                                        <p:tgtEl>
                                          <p:spTgt spid="133"/>
                                        </p:tgtEl>
                                        <p:attrNameLst>
                                          <p:attrName>style.rotation</p:attrName>
                                        </p:attrNameLst>
                                      </p:cBhvr>
                                      <p:tavLst>
                                        <p:tav tm="0">
                                          <p:val>
                                            <p:fltVal val="0"/>
                                          </p:val>
                                        </p:tav>
                                        <p:tav tm="100000">
                                          <p:val>
                                            <p:fltVal val="90"/>
                                          </p:val>
                                        </p:tav>
                                      </p:tavLst>
                                    </p:anim>
                                    <p:animEffect transition="out" filter="fade">
                                      <p:cBhvr>
                                        <p:cTn id="19" dur="1000"/>
                                        <p:tgtEl>
                                          <p:spTgt spid="133"/>
                                        </p:tgtEl>
                                      </p:cBhvr>
                                    </p:animEffect>
                                    <p:set>
                                      <p:cBhvr>
                                        <p:cTn id="20" dur="1" fill="hold">
                                          <p:stCondLst>
                                            <p:cond delay="999"/>
                                          </p:stCondLst>
                                        </p:cTn>
                                        <p:tgtEl>
                                          <p:spTgt spid="13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4" grpId="0">
        <p:bldAsOne/>
      </p:bldGraphic>
      <p:bldP spid="31" grpId="0"/>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Congenital adrenal hyperplasia </a:t>
            </a:r>
            <a:r>
              <a:rPr lang="en-US" dirty="0" smtClean="0"/>
              <a:t>(CAH)</a:t>
            </a:r>
            <a:endParaRPr lang="en-US" dirty="0"/>
          </a:p>
        </p:txBody>
      </p:sp>
      <p:grpSp>
        <p:nvGrpSpPr>
          <p:cNvPr id="4" name="Group 3"/>
          <p:cNvGrpSpPr/>
          <p:nvPr/>
        </p:nvGrpSpPr>
        <p:grpSpPr>
          <a:xfrm>
            <a:off x="860364" y="5053397"/>
            <a:ext cx="1887766" cy="1615480"/>
            <a:chOff x="126390" y="1298883"/>
            <a:chExt cx="4127500" cy="3532160"/>
          </a:xfrm>
        </p:grpSpPr>
        <p:grpSp>
          <p:nvGrpSpPr>
            <p:cNvPr id="53" name="Group 52"/>
            <p:cNvGrpSpPr/>
            <p:nvPr/>
          </p:nvGrpSpPr>
          <p:grpSpPr>
            <a:xfrm>
              <a:off x="126390" y="1298883"/>
              <a:ext cx="4127500" cy="2673351"/>
              <a:chOff x="2737668" y="1572264"/>
              <a:chExt cx="4127500" cy="2673351"/>
            </a:xfrm>
            <a:solidFill>
              <a:schemeClr val="tx1"/>
            </a:solidFill>
          </p:grpSpPr>
          <p:sp>
            <p:nvSpPr>
              <p:cNvPr id="8" name="Freeform 5"/>
              <p:cNvSpPr>
                <a:spLocks/>
              </p:cNvSpPr>
              <p:nvPr/>
            </p:nvSpPr>
            <p:spPr bwMode="auto">
              <a:xfrm>
                <a:off x="3332981" y="3247077"/>
                <a:ext cx="25400" cy="581025"/>
              </a:xfrm>
              <a:custGeom>
                <a:avLst/>
                <a:gdLst>
                  <a:gd name="T0" fmla="*/ 16 w 16"/>
                  <a:gd name="T1" fmla="*/ 358 h 366"/>
                  <a:gd name="T2" fmla="*/ 0 w 16"/>
                  <a:gd name="T3" fmla="*/ 366 h 366"/>
                  <a:gd name="T4" fmla="*/ 0 w 16"/>
                  <a:gd name="T5" fmla="*/ 0 h 366"/>
                  <a:gd name="T6" fmla="*/ 16 w 16"/>
                  <a:gd name="T7" fmla="*/ 7 h 366"/>
                  <a:gd name="T8" fmla="*/ 16 w 16"/>
                  <a:gd name="T9" fmla="*/ 358 h 366"/>
                </a:gdLst>
                <a:ahLst/>
                <a:cxnLst>
                  <a:cxn ang="0">
                    <a:pos x="T0" y="T1"/>
                  </a:cxn>
                  <a:cxn ang="0">
                    <a:pos x="T2" y="T3"/>
                  </a:cxn>
                  <a:cxn ang="0">
                    <a:pos x="T4" y="T5"/>
                  </a:cxn>
                  <a:cxn ang="0">
                    <a:pos x="T6" y="T7"/>
                  </a:cxn>
                  <a:cxn ang="0">
                    <a:pos x="T8" y="T9"/>
                  </a:cxn>
                </a:cxnLst>
                <a:rect l="0" t="0" r="r" b="b"/>
                <a:pathLst>
                  <a:path w="16" h="366">
                    <a:moveTo>
                      <a:pt x="16" y="358"/>
                    </a:moveTo>
                    <a:lnTo>
                      <a:pt x="0" y="366"/>
                    </a:lnTo>
                    <a:lnTo>
                      <a:pt x="0" y="0"/>
                    </a:lnTo>
                    <a:lnTo>
                      <a:pt x="16" y="7"/>
                    </a:lnTo>
                    <a:lnTo>
                      <a:pt x="16" y="358"/>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 name="Freeform 6"/>
              <p:cNvSpPr>
                <a:spLocks/>
              </p:cNvSpPr>
              <p:nvPr/>
            </p:nvSpPr>
            <p:spPr bwMode="auto">
              <a:xfrm>
                <a:off x="3332981" y="3815402"/>
                <a:ext cx="503238" cy="306388"/>
              </a:xfrm>
              <a:custGeom>
                <a:avLst/>
                <a:gdLst>
                  <a:gd name="T0" fmla="*/ 317 w 317"/>
                  <a:gd name="T1" fmla="*/ 174 h 193"/>
                  <a:gd name="T2" fmla="*/ 317 w 317"/>
                  <a:gd name="T3" fmla="*/ 193 h 193"/>
                  <a:gd name="T4" fmla="*/ 0 w 317"/>
                  <a:gd name="T5" fmla="*/ 8 h 193"/>
                  <a:gd name="T6" fmla="*/ 16 w 317"/>
                  <a:gd name="T7" fmla="*/ 0 h 193"/>
                  <a:gd name="T8" fmla="*/ 317 w 317"/>
                  <a:gd name="T9" fmla="*/ 174 h 193"/>
                </a:gdLst>
                <a:ahLst/>
                <a:cxnLst>
                  <a:cxn ang="0">
                    <a:pos x="T0" y="T1"/>
                  </a:cxn>
                  <a:cxn ang="0">
                    <a:pos x="T2" y="T3"/>
                  </a:cxn>
                  <a:cxn ang="0">
                    <a:pos x="T4" y="T5"/>
                  </a:cxn>
                  <a:cxn ang="0">
                    <a:pos x="T6" y="T7"/>
                  </a:cxn>
                  <a:cxn ang="0">
                    <a:pos x="T8" y="T9"/>
                  </a:cxn>
                </a:cxnLst>
                <a:rect l="0" t="0" r="r" b="b"/>
                <a:pathLst>
                  <a:path w="317" h="193">
                    <a:moveTo>
                      <a:pt x="317" y="174"/>
                    </a:moveTo>
                    <a:lnTo>
                      <a:pt x="317" y="193"/>
                    </a:lnTo>
                    <a:lnTo>
                      <a:pt x="0" y="8"/>
                    </a:lnTo>
                    <a:lnTo>
                      <a:pt x="16" y="0"/>
                    </a:lnTo>
                    <a:lnTo>
                      <a:pt x="317" y="17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 name="Freeform 7"/>
              <p:cNvSpPr>
                <a:spLocks/>
              </p:cNvSpPr>
              <p:nvPr/>
            </p:nvSpPr>
            <p:spPr bwMode="auto">
              <a:xfrm>
                <a:off x="4314056" y="3255014"/>
                <a:ext cx="25400" cy="565150"/>
              </a:xfrm>
              <a:custGeom>
                <a:avLst/>
                <a:gdLst>
                  <a:gd name="T0" fmla="*/ 0 w 16"/>
                  <a:gd name="T1" fmla="*/ 2 h 356"/>
                  <a:gd name="T2" fmla="*/ 9 w 16"/>
                  <a:gd name="T3" fmla="*/ 0 h 356"/>
                  <a:gd name="T4" fmla="*/ 16 w 16"/>
                  <a:gd name="T5" fmla="*/ 2 h 356"/>
                  <a:gd name="T6" fmla="*/ 16 w 16"/>
                  <a:gd name="T7" fmla="*/ 353 h 356"/>
                  <a:gd name="T8" fmla="*/ 9 w 16"/>
                  <a:gd name="T9" fmla="*/ 356 h 356"/>
                  <a:gd name="T10" fmla="*/ 0 w 16"/>
                  <a:gd name="T11" fmla="*/ 353 h 356"/>
                  <a:gd name="T12" fmla="*/ 0 w 16"/>
                  <a:gd name="T13" fmla="*/ 2 h 356"/>
                </a:gdLst>
                <a:ahLst/>
                <a:cxnLst>
                  <a:cxn ang="0">
                    <a:pos x="T0" y="T1"/>
                  </a:cxn>
                  <a:cxn ang="0">
                    <a:pos x="T2" y="T3"/>
                  </a:cxn>
                  <a:cxn ang="0">
                    <a:pos x="T4" y="T5"/>
                  </a:cxn>
                  <a:cxn ang="0">
                    <a:pos x="T6" y="T7"/>
                  </a:cxn>
                  <a:cxn ang="0">
                    <a:pos x="T8" y="T9"/>
                  </a:cxn>
                  <a:cxn ang="0">
                    <a:pos x="T10" y="T11"/>
                  </a:cxn>
                  <a:cxn ang="0">
                    <a:pos x="T12" y="T13"/>
                  </a:cxn>
                </a:cxnLst>
                <a:rect l="0" t="0" r="r" b="b"/>
                <a:pathLst>
                  <a:path w="16" h="356">
                    <a:moveTo>
                      <a:pt x="0" y="2"/>
                    </a:moveTo>
                    <a:lnTo>
                      <a:pt x="9" y="0"/>
                    </a:lnTo>
                    <a:lnTo>
                      <a:pt x="16" y="2"/>
                    </a:lnTo>
                    <a:lnTo>
                      <a:pt x="16" y="353"/>
                    </a:lnTo>
                    <a:lnTo>
                      <a:pt x="9" y="356"/>
                    </a:lnTo>
                    <a:lnTo>
                      <a:pt x="0" y="353"/>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 name="Freeform 8"/>
              <p:cNvSpPr>
                <a:spLocks/>
              </p:cNvSpPr>
              <p:nvPr/>
            </p:nvSpPr>
            <p:spPr bwMode="auto">
              <a:xfrm>
                <a:off x="3836218" y="2958152"/>
                <a:ext cx="492125" cy="300038"/>
              </a:xfrm>
              <a:custGeom>
                <a:avLst/>
                <a:gdLst>
                  <a:gd name="T0" fmla="*/ 0 w 310"/>
                  <a:gd name="T1" fmla="*/ 16 h 189"/>
                  <a:gd name="T2" fmla="*/ 0 w 310"/>
                  <a:gd name="T3" fmla="*/ 0 h 189"/>
                  <a:gd name="T4" fmla="*/ 301 w 310"/>
                  <a:gd name="T5" fmla="*/ 173 h 189"/>
                  <a:gd name="T6" fmla="*/ 310 w 310"/>
                  <a:gd name="T7" fmla="*/ 187 h 189"/>
                  <a:gd name="T8" fmla="*/ 301 w 310"/>
                  <a:gd name="T9" fmla="*/ 189 h 189"/>
                  <a:gd name="T10" fmla="*/ 0 w 310"/>
                  <a:gd name="T11" fmla="*/ 16 h 189"/>
                </a:gdLst>
                <a:ahLst/>
                <a:cxnLst>
                  <a:cxn ang="0">
                    <a:pos x="T0" y="T1"/>
                  </a:cxn>
                  <a:cxn ang="0">
                    <a:pos x="T2" y="T3"/>
                  </a:cxn>
                  <a:cxn ang="0">
                    <a:pos x="T4" y="T5"/>
                  </a:cxn>
                  <a:cxn ang="0">
                    <a:pos x="T6" y="T7"/>
                  </a:cxn>
                  <a:cxn ang="0">
                    <a:pos x="T8" y="T9"/>
                  </a:cxn>
                  <a:cxn ang="0">
                    <a:pos x="T10" y="T11"/>
                  </a:cxn>
                </a:cxnLst>
                <a:rect l="0" t="0" r="r" b="b"/>
                <a:pathLst>
                  <a:path w="310" h="189">
                    <a:moveTo>
                      <a:pt x="0" y="16"/>
                    </a:moveTo>
                    <a:lnTo>
                      <a:pt x="0" y="0"/>
                    </a:lnTo>
                    <a:lnTo>
                      <a:pt x="301" y="173"/>
                    </a:lnTo>
                    <a:lnTo>
                      <a:pt x="310" y="187"/>
                    </a:lnTo>
                    <a:lnTo>
                      <a:pt x="301" y="189"/>
                    </a:lnTo>
                    <a:lnTo>
                      <a:pt x="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 name="Freeform 9"/>
              <p:cNvSpPr>
                <a:spLocks/>
              </p:cNvSpPr>
              <p:nvPr/>
            </p:nvSpPr>
            <p:spPr bwMode="auto">
              <a:xfrm>
                <a:off x="3332981" y="2958152"/>
                <a:ext cx="503238" cy="300038"/>
              </a:xfrm>
              <a:custGeom>
                <a:avLst/>
                <a:gdLst>
                  <a:gd name="T0" fmla="*/ 16 w 317"/>
                  <a:gd name="T1" fmla="*/ 189 h 189"/>
                  <a:gd name="T2" fmla="*/ 0 w 317"/>
                  <a:gd name="T3" fmla="*/ 182 h 189"/>
                  <a:gd name="T4" fmla="*/ 317 w 317"/>
                  <a:gd name="T5" fmla="*/ 0 h 189"/>
                  <a:gd name="T6" fmla="*/ 317 w 317"/>
                  <a:gd name="T7" fmla="*/ 16 h 189"/>
                  <a:gd name="T8" fmla="*/ 16 w 317"/>
                  <a:gd name="T9" fmla="*/ 189 h 189"/>
                </a:gdLst>
                <a:ahLst/>
                <a:cxnLst>
                  <a:cxn ang="0">
                    <a:pos x="T0" y="T1"/>
                  </a:cxn>
                  <a:cxn ang="0">
                    <a:pos x="T2" y="T3"/>
                  </a:cxn>
                  <a:cxn ang="0">
                    <a:pos x="T4" y="T5"/>
                  </a:cxn>
                  <a:cxn ang="0">
                    <a:pos x="T6" y="T7"/>
                  </a:cxn>
                  <a:cxn ang="0">
                    <a:pos x="T8" y="T9"/>
                  </a:cxn>
                </a:cxnLst>
                <a:rect l="0" t="0" r="r" b="b"/>
                <a:pathLst>
                  <a:path w="317" h="189">
                    <a:moveTo>
                      <a:pt x="16" y="189"/>
                    </a:moveTo>
                    <a:lnTo>
                      <a:pt x="0" y="182"/>
                    </a:lnTo>
                    <a:lnTo>
                      <a:pt x="317" y="0"/>
                    </a:lnTo>
                    <a:lnTo>
                      <a:pt x="317" y="16"/>
                    </a:lnTo>
                    <a:lnTo>
                      <a:pt x="16" y="18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 name="Freeform 10"/>
              <p:cNvSpPr>
                <a:spLocks/>
              </p:cNvSpPr>
              <p:nvPr/>
            </p:nvSpPr>
            <p:spPr bwMode="auto">
              <a:xfrm>
                <a:off x="4328343" y="3815402"/>
                <a:ext cx="488950" cy="306388"/>
              </a:xfrm>
              <a:custGeom>
                <a:avLst/>
                <a:gdLst>
                  <a:gd name="T0" fmla="*/ 308 w 308"/>
                  <a:gd name="T1" fmla="*/ 174 h 193"/>
                  <a:gd name="T2" fmla="*/ 308 w 308"/>
                  <a:gd name="T3" fmla="*/ 193 h 193"/>
                  <a:gd name="T4" fmla="*/ 0 w 308"/>
                  <a:gd name="T5" fmla="*/ 12 h 193"/>
                  <a:gd name="T6" fmla="*/ 0 w 308"/>
                  <a:gd name="T7" fmla="*/ 3 h 193"/>
                  <a:gd name="T8" fmla="*/ 7 w 308"/>
                  <a:gd name="T9" fmla="*/ 0 h 193"/>
                  <a:gd name="T10" fmla="*/ 308 w 308"/>
                  <a:gd name="T11" fmla="*/ 174 h 193"/>
                </a:gdLst>
                <a:ahLst/>
                <a:cxnLst>
                  <a:cxn ang="0">
                    <a:pos x="T0" y="T1"/>
                  </a:cxn>
                  <a:cxn ang="0">
                    <a:pos x="T2" y="T3"/>
                  </a:cxn>
                  <a:cxn ang="0">
                    <a:pos x="T4" y="T5"/>
                  </a:cxn>
                  <a:cxn ang="0">
                    <a:pos x="T6" y="T7"/>
                  </a:cxn>
                  <a:cxn ang="0">
                    <a:pos x="T8" y="T9"/>
                  </a:cxn>
                  <a:cxn ang="0">
                    <a:pos x="T10" y="T11"/>
                  </a:cxn>
                </a:cxnLst>
                <a:rect l="0" t="0" r="r" b="b"/>
                <a:pathLst>
                  <a:path w="308" h="193">
                    <a:moveTo>
                      <a:pt x="308" y="174"/>
                    </a:moveTo>
                    <a:lnTo>
                      <a:pt x="308" y="193"/>
                    </a:lnTo>
                    <a:lnTo>
                      <a:pt x="0" y="12"/>
                    </a:lnTo>
                    <a:lnTo>
                      <a:pt x="0" y="3"/>
                    </a:lnTo>
                    <a:lnTo>
                      <a:pt x="7" y="0"/>
                    </a:lnTo>
                    <a:lnTo>
                      <a:pt x="308" y="17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 name="Freeform 11"/>
              <p:cNvSpPr>
                <a:spLocks/>
              </p:cNvSpPr>
              <p:nvPr/>
            </p:nvSpPr>
            <p:spPr bwMode="auto">
              <a:xfrm>
                <a:off x="4817293" y="3815402"/>
                <a:ext cx="503238" cy="306388"/>
              </a:xfrm>
              <a:custGeom>
                <a:avLst/>
                <a:gdLst>
                  <a:gd name="T0" fmla="*/ 303 w 317"/>
                  <a:gd name="T1" fmla="*/ 0 h 193"/>
                  <a:gd name="T2" fmla="*/ 317 w 317"/>
                  <a:gd name="T3" fmla="*/ 8 h 193"/>
                  <a:gd name="T4" fmla="*/ 0 w 317"/>
                  <a:gd name="T5" fmla="*/ 193 h 193"/>
                  <a:gd name="T6" fmla="*/ 0 w 317"/>
                  <a:gd name="T7" fmla="*/ 174 h 193"/>
                  <a:gd name="T8" fmla="*/ 303 w 317"/>
                  <a:gd name="T9" fmla="*/ 0 h 193"/>
                </a:gdLst>
                <a:ahLst/>
                <a:cxnLst>
                  <a:cxn ang="0">
                    <a:pos x="T0" y="T1"/>
                  </a:cxn>
                  <a:cxn ang="0">
                    <a:pos x="T2" y="T3"/>
                  </a:cxn>
                  <a:cxn ang="0">
                    <a:pos x="T4" y="T5"/>
                  </a:cxn>
                  <a:cxn ang="0">
                    <a:pos x="T6" y="T7"/>
                  </a:cxn>
                  <a:cxn ang="0">
                    <a:pos x="T8" y="T9"/>
                  </a:cxn>
                </a:cxnLst>
                <a:rect l="0" t="0" r="r" b="b"/>
                <a:pathLst>
                  <a:path w="317" h="193">
                    <a:moveTo>
                      <a:pt x="303" y="0"/>
                    </a:moveTo>
                    <a:lnTo>
                      <a:pt x="317" y="8"/>
                    </a:lnTo>
                    <a:lnTo>
                      <a:pt x="0" y="193"/>
                    </a:lnTo>
                    <a:lnTo>
                      <a:pt x="0" y="174"/>
                    </a:lnTo>
                    <a:lnTo>
                      <a:pt x="303"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5" name="Freeform 12"/>
              <p:cNvSpPr>
                <a:spLocks/>
              </p:cNvSpPr>
              <p:nvPr/>
            </p:nvSpPr>
            <p:spPr bwMode="auto">
              <a:xfrm>
                <a:off x="5298306" y="3255014"/>
                <a:ext cx="22225" cy="573088"/>
              </a:xfrm>
              <a:custGeom>
                <a:avLst/>
                <a:gdLst>
                  <a:gd name="T0" fmla="*/ 0 w 14"/>
                  <a:gd name="T1" fmla="*/ 2 h 361"/>
                  <a:gd name="T2" fmla="*/ 7 w 14"/>
                  <a:gd name="T3" fmla="*/ 0 h 361"/>
                  <a:gd name="T4" fmla="*/ 14 w 14"/>
                  <a:gd name="T5" fmla="*/ 2 h 361"/>
                  <a:gd name="T6" fmla="*/ 14 w 14"/>
                  <a:gd name="T7" fmla="*/ 361 h 361"/>
                  <a:gd name="T8" fmla="*/ 0 w 14"/>
                  <a:gd name="T9" fmla="*/ 353 h 361"/>
                  <a:gd name="T10" fmla="*/ 0 w 14"/>
                  <a:gd name="T11" fmla="*/ 2 h 361"/>
                </a:gdLst>
                <a:ahLst/>
                <a:cxnLst>
                  <a:cxn ang="0">
                    <a:pos x="T0" y="T1"/>
                  </a:cxn>
                  <a:cxn ang="0">
                    <a:pos x="T2" y="T3"/>
                  </a:cxn>
                  <a:cxn ang="0">
                    <a:pos x="T4" y="T5"/>
                  </a:cxn>
                  <a:cxn ang="0">
                    <a:pos x="T6" y="T7"/>
                  </a:cxn>
                  <a:cxn ang="0">
                    <a:pos x="T8" y="T9"/>
                  </a:cxn>
                  <a:cxn ang="0">
                    <a:pos x="T10" y="T11"/>
                  </a:cxn>
                </a:cxnLst>
                <a:rect l="0" t="0" r="r" b="b"/>
                <a:pathLst>
                  <a:path w="14" h="361">
                    <a:moveTo>
                      <a:pt x="0" y="2"/>
                    </a:moveTo>
                    <a:lnTo>
                      <a:pt x="7" y="0"/>
                    </a:lnTo>
                    <a:lnTo>
                      <a:pt x="14" y="2"/>
                    </a:lnTo>
                    <a:lnTo>
                      <a:pt x="14" y="361"/>
                    </a:lnTo>
                    <a:lnTo>
                      <a:pt x="0" y="353"/>
                    </a:lnTo>
                    <a:lnTo>
                      <a:pt x="0" y="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6" name="Freeform 13"/>
              <p:cNvSpPr>
                <a:spLocks/>
              </p:cNvSpPr>
              <p:nvPr/>
            </p:nvSpPr>
            <p:spPr bwMode="auto">
              <a:xfrm>
                <a:off x="4817293" y="2961327"/>
                <a:ext cx="492125" cy="296863"/>
              </a:xfrm>
              <a:custGeom>
                <a:avLst/>
                <a:gdLst>
                  <a:gd name="T0" fmla="*/ 0 w 310"/>
                  <a:gd name="T1" fmla="*/ 14 h 187"/>
                  <a:gd name="T2" fmla="*/ 0 w 310"/>
                  <a:gd name="T3" fmla="*/ 5 h 187"/>
                  <a:gd name="T4" fmla="*/ 9 w 310"/>
                  <a:gd name="T5" fmla="*/ 0 h 187"/>
                  <a:gd name="T6" fmla="*/ 301 w 310"/>
                  <a:gd name="T7" fmla="*/ 171 h 187"/>
                  <a:gd name="T8" fmla="*/ 310 w 310"/>
                  <a:gd name="T9" fmla="*/ 185 h 187"/>
                  <a:gd name="T10" fmla="*/ 303 w 310"/>
                  <a:gd name="T11" fmla="*/ 187 h 187"/>
                  <a:gd name="T12" fmla="*/ 0 w 310"/>
                  <a:gd name="T13" fmla="*/ 14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0" y="14"/>
                    </a:moveTo>
                    <a:lnTo>
                      <a:pt x="0" y="5"/>
                    </a:lnTo>
                    <a:lnTo>
                      <a:pt x="9" y="0"/>
                    </a:lnTo>
                    <a:lnTo>
                      <a:pt x="301" y="171"/>
                    </a:lnTo>
                    <a:lnTo>
                      <a:pt x="310" y="185"/>
                    </a:lnTo>
                    <a:lnTo>
                      <a:pt x="303" y="187"/>
                    </a:lnTo>
                    <a:lnTo>
                      <a:pt x="0"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7" name="Freeform 14"/>
              <p:cNvSpPr>
                <a:spLocks/>
              </p:cNvSpPr>
              <p:nvPr/>
            </p:nvSpPr>
            <p:spPr bwMode="auto">
              <a:xfrm>
                <a:off x="5787256" y="2400939"/>
                <a:ext cx="25400" cy="568325"/>
              </a:xfrm>
              <a:custGeom>
                <a:avLst/>
                <a:gdLst>
                  <a:gd name="T0" fmla="*/ 0 w 16"/>
                  <a:gd name="T1" fmla="*/ 5 h 358"/>
                  <a:gd name="T2" fmla="*/ 7 w 16"/>
                  <a:gd name="T3" fmla="*/ 0 h 358"/>
                  <a:gd name="T4" fmla="*/ 16 w 16"/>
                  <a:gd name="T5" fmla="*/ 7 h 358"/>
                  <a:gd name="T6" fmla="*/ 16 w 16"/>
                  <a:gd name="T7" fmla="*/ 353 h 358"/>
                  <a:gd name="T8" fmla="*/ 7 w 16"/>
                  <a:gd name="T9" fmla="*/ 358 h 358"/>
                  <a:gd name="T10" fmla="*/ 0 w 16"/>
                  <a:gd name="T11" fmla="*/ 353 h 358"/>
                  <a:gd name="T12" fmla="*/ 0 w 16"/>
                  <a:gd name="T13" fmla="*/ 5 h 358"/>
                </a:gdLst>
                <a:ahLst/>
                <a:cxnLst>
                  <a:cxn ang="0">
                    <a:pos x="T0" y="T1"/>
                  </a:cxn>
                  <a:cxn ang="0">
                    <a:pos x="T2" y="T3"/>
                  </a:cxn>
                  <a:cxn ang="0">
                    <a:pos x="T4" y="T5"/>
                  </a:cxn>
                  <a:cxn ang="0">
                    <a:pos x="T6" y="T7"/>
                  </a:cxn>
                  <a:cxn ang="0">
                    <a:pos x="T8" y="T9"/>
                  </a:cxn>
                  <a:cxn ang="0">
                    <a:pos x="T10" y="T11"/>
                  </a:cxn>
                  <a:cxn ang="0">
                    <a:pos x="T12" y="T13"/>
                  </a:cxn>
                </a:cxnLst>
                <a:rect l="0" t="0" r="r" b="b"/>
                <a:pathLst>
                  <a:path w="16" h="358">
                    <a:moveTo>
                      <a:pt x="0" y="5"/>
                    </a:moveTo>
                    <a:lnTo>
                      <a:pt x="7" y="0"/>
                    </a:lnTo>
                    <a:lnTo>
                      <a:pt x="16" y="7"/>
                    </a:lnTo>
                    <a:lnTo>
                      <a:pt x="16" y="353"/>
                    </a:lnTo>
                    <a:lnTo>
                      <a:pt x="7" y="358"/>
                    </a:lnTo>
                    <a:lnTo>
                      <a:pt x="0" y="353"/>
                    </a:lnTo>
                    <a:lnTo>
                      <a:pt x="0" y="5"/>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8" name="Freeform 15"/>
              <p:cNvSpPr>
                <a:spLocks/>
              </p:cNvSpPr>
              <p:nvPr/>
            </p:nvSpPr>
            <p:spPr bwMode="auto">
              <a:xfrm>
                <a:off x="5309418" y="2102489"/>
                <a:ext cx="488950" cy="306388"/>
              </a:xfrm>
              <a:custGeom>
                <a:avLst/>
                <a:gdLst>
                  <a:gd name="T0" fmla="*/ 0 w 308"/>
                  <a:gd name="T1" fmla="*/ 19 h 193"/>
                  <a:gd name="T2" fmla="*/ 0 w 308"/>
                  <a:gd name="T3" fmla="*/ 0 h 193"/>
                  <a:gd name="T4" fmla="*/ 301 w 308"/>
                  <a:gd name="T5" fmla="*/ 176 h 193"/>
                  <a:gd name="T6" fmla="*/ 308 w 308"/>
                  <a:gd name="T7" fmla="*/ 188 h 193"/>
                  <a:gd name="T8" fmla="*/ 301 w 308"/>
                  <a:gd name="T9" fmla="*/ 193 h 193"/>
                  <a:gd name="T10" fmla="*/ 0 w 308"/>
                  <a:gd name="T11" fmla="*/ 19 h 193"/>
                </a:gdLst>
                <a:ahLst/>
                <a:cxnLst>
                  <a:cxn ang="0">
                    <a:pos x="T0" y="T1"/>
                  </a:cxn>
                  <a:cxn ang="0">
                    <a:pos x="T2" y="T3"/>
                  </a:cxn>
                  <a:cxn ang="0">
                    <a:pos x="T4" y="T5"/>
                  </a:cxn>
                  <a:cxn ang="0">
                    <a:pos x="T6" y="T7"/>
                  </a:cxn>
                  <a:cxn ang="0">
                    <a:pos x="T8" y="T9"/>
                  </a:cxn>
                  <a:cxn ang="0">
                    <a:pos x="T10" y="T11"/>
                  </a:cxn>
                </a:cxnLst>
                <a:rect l="0" t="0" r="r" b="b"/>
                <a:pathLst>
                  <a:path w="308" h="193">
                    <a:moveTo>
                      <a:pt x="0" y="19"/>
                    </a:moveTo>
                    <a:lnTo>
                      <a:pt x="0" y="0"/>
                    </a:lnTo>
                    <a:lnTo>
                      <a:pt x="301" y="176"/>
                    </a:lnTo>
                    <a:lnTo>
                      <a:pt x="308" y="188"/>
                    </a:lnTo>
                    <a:lnTo>
                      <a:pt x="301" y="193"/>
                    </a:lnTo>
                    <a:lnTo>
                      <a:pt x="0" y="1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9" name="Freeform 16"/>
              <p:cNvSpPr>
                <a:spLocks/>
              </p:cNvSpPr>
              <p:nvPr/>
            </p:nvSpPr>
            <p:spPr bwMode="auto">
              <a:xfrm>
                <a:off x="4806181" y="2102489"/>
                <a:ext cx="503238" cy="306388"/>
              </a:xfrm>
              <a:custGeom>
                <a:avLst/>
                <a:gdLst>
                  <a:gd name="T0" fmla="*/ 16 w 317"/>
                  <a:gd name="T1" fmla="*/ 193 h 193"/>
                  <a:gd name="T2" fmla="*/ 0 w 317"/>
                  <a:gd name="T3" fmla="*/ 185 h 193"/>
                  <a:gd name="T4" fmla="*/ 317 w 317"/>
                  <a:gd name="T5" fmla="*/ 0 h 193"/>
                  <a:gd name="T6" fmla="*/ 317 w 317"/>
                  <a:gd name="T7" fmla="*/ 19 h 193"/>
                  <a:gd name="T8" fmla="*/ 16 w 317"/>
                  <a:gd name="T9" fmla="*/ 193 h 193"/>
                </a:gdLst>
                <a:ahLst/>
                <a:cxnLst>
                  <a:cxn ang="0">
                    <a:pos x="T0" y="T1"/>
                  </a:cxn>
                  <a:cxn ang="0">
                    <a:pos x="T2" y="T3"/>
                  </a:cxn>
                  <a:cxn ang="0">
                    <a:pos x="T4" y="T5"/>
                  </a:cxn>
                  <a:cxn ang="0">
                    <a:pos x="T6" y="T7"/>
                  </a:cxn>
                  <a:cxn ang="0">
                    <a:pos x="T8" y="T9"/>
                  </a:cxn>
                </a:cxnLst>
                <a:rect l="0" t="0" r="r" b="b"/>
                <a:pathLst>
                  <a:path w="317" h="193">
                    <a:moveTo>
                      <a:pt x="16" y="193"/>
                    </a:moveTo>
                    <a:lnTo>
                      <a:pt x="0" y="185"/>
                    </a:lnTo>
                    <a:lnTo>
                      <a:pt x="317" y="0"/>
                    </a:lnTo>
                    <a:lnTo>
                      <a:pt x="317" y="19"/>
                    </a:lnTo>
                    <a:lnTo>
                      <a:pt x="16" y="1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 name="Freeform 17"/>
              <p:cNvSpPr>
                <a:spLocks/>
              </p:cNvSpPr>
              <p:nvPr/>
            </p:nvSpPr>
            <p:spPr bwMode="auto">
              <a:xfrm>
                <a:off x="4806181" y="2396177"/>
                <a:ext cx="25400" cy="573088"/>
              </a:xfrm>
              <a:custGeom>
                <a:avLst/>
                <a:gdLst>
                  <a:gd name="T0" fmla="*/ 16 w 16"/>
                  <a:gd name="T1" fmla="*/ 356 h 361"/>
                  <a:gd name="T2" fmla="*/ 7 w 16"/>
                  <a:gd name="T3" fmla="*/ 361 h 361"/>
                  <a:gd name="T4" fmla="*/ 0 w 16"/>
                  <a:gd name="T5" fmla="*/ 356 h 361"/>
                  <a:gd name="T6" fmla="*/ 0 w 16"/>
                  <a:gd name="T7" fmla="*/ 0 h 361"/>
                  <a:gd name="T8" fmla="*/ 16 w 16"/>
                  <a:gd name="T9" fmla="*/ 8 h 361"/>
                  <a:gd name="T10" fmla="*/ 16 w 16"/>
                  <a:gd name="T11" fmla="*/ 356 h 361"/>
                </a:gdLst>
                <a:ahLst/>
                <a:cxnLst>
                  <a:cxn ang="0">
                    <a:pos x="T0" y="T1"/>
                  </a:cxn>
                  <a:cxn ang="0">
                    <a:pos x="T2" y="T3"/>
                  </a:cxn>
                  <a:cxn ang="0">
                    <a:pos x="T4" y="T5"/>
                  </a:cxn>
                  <a:cxn ang="0">
                    <a:pos x="T6" y="T7"/>
                  </a:cxn>
                  <a:cxn ang="0">
                    <a:pos x="T8" y="T9"/>
                  </a:cxn>
                  <a:cxn ang="0">
                    <a:pos x="T10" y="T11"/>
                  </a:cxn>
                </a:cxnLst>
                <a:rect l="0" t="0" r="r" b="b"/>
                <a:pathLst>
                  <a:path w="16" h="361">
                    <a:moveTo>
                      <a:pt x="16" y="356"/>
                    </a:moveTo>
                    <a:lnTo>
                      <a:pt x="7" y="361"/>
                    </a:lnTo>
                    <a:lnTo>
                      <a:pt x="0" y="356"/>
                    </a:lnTo>
                    <a:lnTo>
                      <a:pt x="0" y="0"/>
                    </a:lnTo>
                    <a:lnTo>
                      <a:pt x="16" y="8"/>
                    </a:lnTo>
                    <a:lnTo>
                      <a:pt x="16" y="35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 name="Freeform 18"/>
              <p:cNvSpPr>
                <a:spLocks/>
              </p:cNvSpPr>
              <p:nvPr/>
            </p:nvSpPr>
            <p:spPr bwMode="auto">
              <a:xfrm>
                <a:off x="4271193" y="2686689"/>
                <a:ext cx="109538" cy="568325"/>
              </a:xfrm>
              <a:custGeom>
                <a:avLst/>
                <a:gdLst>
                  <a:gd name="T0" fmla="*/ 0 w 69"/>
                  <a:gd name="T1" fmla="*/ 0 h 358"/>
                  <a:gd name="T2" fmla="*/ 69 w 69"/>
                  <a:gd name="T3" fmla="*/ 0 h 358"/>
                  <a:gd name="T4" fmla="*/ 43 w 69"/>
                  <a:gd name="T5" fmla="*/ 344 h 358"/>
                  <a:gd name="T6" fmla="*/ 36 w 69"/>
                  <a:gd name="T7" fmla="*/ 358 h 358"/>
                  <a:gd name="T8" fmla="*/ 27 w 69"/>
                  <a:gd name="T9" fmla="*/ 344 h 358"/>
                  <a:gd name="T10" fmla="*/ 0 w 69"/>
                  <a:gd name="T11" fmla="*/ 0 h 358"/>
                </a:gdLst>
                <a:ahLst/>
                <a:cxnLst>
                  <a:cxn ang="0">
                    <a:pos x="T0" y="T1"/>
                  </a:cxn>
                  <a:cxn ang="0">
                    <a:pos x="T2" y="T3"/>
                  </a:cxn>
                  <a:cxn ang="0">
                    <a:pos x="T4" y="T5"/>
                  </a:cxn>
                  <a:cxn ang="0">
                    <a:pos x="T6" y="T7"/>
                  </a:cxn>
                  <a:cxn ang="0">
                    <a:pos x="T8" y="T9"/>
                  </a:cxn>
                  <a:cxn ang="0">
                    <a:pos x="T10" y="T11"/>
                  </a:cxn>
                </a:cxnLst>
                <a:rect l="0" t="0" r="r" b="b"/>
                <a:pathLst>
                  <a:path w="69" h="358">
                    <a:moveTo>
                      <a:pt x="0" y="0"/>
                    </a:moveTo>
                    <a:lnTo>
                      <a:pt x="69" y="0"/>
                    </a:lnTo>
                    <a:lnTo>
                      <a:pt x="43" y="344"/>
                    </a:lnTo>
                    <a:lnTo>
                      <a:pt x="36" y="358"/>
                    </a:lnTo>
                    <a:lnTo>
                      <a:pt x="27" y="34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2" name="Freeform 19"/>
              <p:cNvSpPr>
                <a:spLocks/>
              </p:cNvSpPr>
              <p:nvPr/>
            </p:nvSpPr>
            <p:spPr bwMode="auto">
              <a:xfrm>
                <a:off x="5704706" y="3428052"/>
                <a:ext cx="190500" cy="244475"/>
              </a:xfrm>
              <a:custGeom>
                <a:avLst/>
                <a:gdLst>
                  <a:gd name="T0" fmla="*/ 0 w 120"/>
                  <a:gd name="T1" fmla="*/ 154 h 154"/>
                  <a:gd name="T2" fmla="*/ 0 w 120"/>
                  <a:gd name="T3" fmla="*/ 0 h 154"/>
                  <a:gd name="T4" fmla="*/ 21 w 120"/>
                  <a:gd name="T5" fmla="*/ 0 h 154"/>
                  <a:gd name="T6" fmla="*/ 21 w 120"/>
                  <a:gd name="T7" fmla="*/ 62 h 154"/>
                  <a:gd name="T8" fmla="*/ 101 w 120"/>
                  <a:gd name="T9" fmla="*/ 62 h 154"/>
                  <a:gd name="T10" fmla="*/ 101 w 120"/>
                  <a:gd name="T11" fmla="*/ 0 h 154"/>
                  <a:gd name="T12" fmla="*/ 120 w 120"/>
                  <a:gd name="T13" fmla="*/ 0 h 154"/>
                  <a:gd name="T14" fmla="*/ 120 w 120"/>
                  <a:gd name="T15" fmla="*/ 154 h 154"/>
                  <a:gd name="T16" fmla="*/ 101 w 120"/>
                  <a:gd name="T17" fmla="*/ 154 h 154"/>
                  <a:gd name="T18" fmla="*/ 101 w 120"/>
                  <a:gd name="T19" fmla="*/ 81 h 154"/>
                  <a:gd name="T20" fmla="*/ 21 w 120"/>
                  <a:gd name="T21" fmla="*/ 81 h 154"/>
                  <a:gd name="T22" fmla="*/ 21 w 120"/>
                  <a:gd name="T23" fmla="*/ 154 h 154"/>
                  <a:gd name="T24" fmla="*/ 0 w 12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4">
                    <a:moveTo>
                      <a:pt x="0" y="154"/>
                    </a:moveTo>
                    <a:lnTo>
                      <a:pt x="0" y="0"/>
                    </a:lnTo>
                    <a:lnTo>
                      <a:pt x="21" y="0"/>
                    </a:lnTo>
                    <a:lnTo>
                      <a:pt x="21" y="62"/>
                    </a:lnTo>
                    <a:lnTo>
                      <a:pt x="101" y="62"/>
                    </a:lnTo>
                    <a:lnTo>
                      <a:pt x="101" y="0"/>
                    </a:lnTo>
                    <a:lnTo>
                      <a:pt x="120" y="0"/>
                    </a:lnTo>
                    <a:lnTo>
                      <a:pt x="120" y="154"/>
                    </a:lnTo>
                    <a:lnTo>
                      <a:pt x="101" y="154"/>
                    </a:lnTo>
                    <a:lnTo>
                      <a:pt x="101" y="81"/>
                    </a:lnTo>
                    <a:lnTo>
                      <a:pt x="21" y="81"/>
                    </a:lnTo>
                    <a:lnTo>
                      <a:pt x="21" y="154"/>
                    </a:lnTo>
                    <a:lnTo>
                      <a:pt x="0" y="15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3" name="Freeform 20"/>
              <p:cNvSpPr>
                <a:spLocks/>
              </p:cNvSpPr>
              <p:nvPr/>
            </p:nvSpPr>
            <p:spPr bwMode="auto">
              <a:xfrm>
                <a:off x="5745981" y="3372489"/>
                <a:ext cx="107950" cy="22225"/>
              </a:xfrm>
              <a:custGeom>
                <a:avLst/>
                <a:gdLst>
                  <a:gd name="T0" fmla="*/ 68 w 68"/>
                  <a:gd name="T1" fmla="*/ 14 h 14"/>
                  <a:gd name="T2" fmla="*/ 0 w 68"/>
                  <a:gd name="T3" fmla="*/ 14 h 14"/>
                  <a:gd name="T4" fmla="*/ 2 w 68"/>
                  <a:gd name="T5" fmla="*/ 0 h 14"/>
                  <a:gd name="T6" fmla="*/ 66 w 68"/>
                  <a:gd name="T7" fmla="*/ 0 h 14"/>
                  <a:gd name="T8" fmla="*/ 68 w 68"/>
                  <a:gd name="T9" fmla="*/ 14 h 14"/>
                </a:gdLst>
                <a:ahLst/>
                <a:cxnLst>
                  <a:cxn ang="0">
                    <a:pos x="T0" y="T1"/>
                  </a:cxn>
                  <a:cxn ang="0">
                    <a:pos x="T2" y="T3"/>
                  </a:cxn>
                  <a:cxn ang="0">
                    <a:pos x="T4" y="T5"/>
                  </a:cxn>
                  <a:cxn ang="0">
                    <a:pos x="T6" y="T7"/>
                  </a:cxn>
                  <a:cxn ang="0">
                    <a:pos x="T8" y="T9"/>
                  </a:cxn>
                </a:cxnLst>
                <a:rect l="0" t="0" r="r" b="b"/>
                <a:pathLst>
                  <a:path w="68" h="14">
                    <a:moveTo>
                      <a:pt x="68" y="14"/>
                    </a:moveTo>
                    <a:lnTo>
                      <a:pt x="0" y="14"/>
                    </a:lnTo>
                    <a:lnTo>
                      <a:pt x="2" y="0"/>
                    </a:lnTo>
                    <a:lnTo>
                      <a:pt x="66" y="0"/>
                    </a:lnTo>
                    <a:lnTo>
                      <a:pt x="6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4" name="Freeform 21"/>
              <p:cNvSpPr>
                <a:spLocks/>
              </p:cNvSpPr>
              <p:nvPr/>
            </p:nvSpPr>
            <p:spPr bwMode="auto">
              <a:xfrm>
                <a:off x="5752331" y="3301052"/>
                <a:ext cx="95250" cy="25400"/>
              </a:xfrm>
              <a:custGeom>
                <a:avLst/>
                <a:gdLst>
                  <a:gd name="T0" fmla="*/ 60 w 60"/>
                  <a:gd name="T1" fmla="*/ 16 h 16"/>
                  <a:gd name="T2" fmla="*/ 0 w 60"/>
                  <a:gd name="T3" fmla="*/ 16 h 16"/>
                  <a:gd name="T4" fmla="*/ 3 w 60"/>
                  <a:gd name="T5" fmla="*/ 0 h 16"/>
                  <a:gd name="T6" fmla="*/ 57 w 60"/>
                  <a:gd name="T7" fmla="*/ 0 h 16"/>
                  <a:gd name="T8" fmla="*/ 60 w 60"/>
                  <a:gd name="T9" fmla="*/ 16 h 16"/>
                </a:gdLst>
                <a:ahLst/>
                <a:cxnLst>
                  <a:cxn ang="0">
                    <a:pos x="T0" y="T1"/>
                  </a:cxn>
                  <a:cxn ang="0">
                    <a:pos x="T2" y="T3"/>
                  </a:cxn>
                  <a:cxn ang="0">
                    <a:pos x="T4" y="T5"/>
                  </a:cxn>
                  <a:cxn ang="0">
                    <a:pos x="T6" y="T7"/>
                  </a:cxn>
                  <a:cxn ang="0">
                    <a:pos x="T8" y="T9"/>
                  </a:cxn>
                </a:cxnLst>
                <a:rect l="0" t="0" r="r" b="b"/>
                <a:pathLst>
                  <a:path w="60" h="16">
                    <a:moveTo>
                      <a:pt x="60" y="16"/>
                    </a:moveTo>
                    <a:lnTo>
                      <a:pt x="0" y="16"/>
                    </a:lnTo>
                    <a:lnTo>
                      <a:pt x="3" y="0"/>
                    </a:lnTo>
                    <a:lnTo>
                      <a:pt x="57" y="0"/>
                    </a:lnTo>
                    <a:lnTo>
                      <a:pt x="6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5" name="Freeform 22"/>
              <p:cNvSpPr>
                <a:spLocks/>
              </p:cNvSpPr>
              <p:nvPr/>
            </p:nvSpPr>
            <p:spPr bwMode="auto">
              <a:xfrm>
                <a:off x="5760268" y="3232789"/>
                <a:ext cx="79375" cy="25400"/>
              </a:xfrm>
              <a:custGeom>
                <a:avLst/>
                <a:gdLst>
                  <a:gd name="T0" fmla="*/ 50 w 50"/>
                  <a:gd name="T1" fmla="*/ 16 h 16"/>
                  <a:gd name="T2" fmla="*/ 0 w 50"/>
                  <a:gd name="T3" fmla="*/ 16 h 16"/>
                  <a:gd name="T4" fmla="*/ 3 w 50"/>
                  <a:gd name="T5" fmla="*/ 0 h 16"/>
                  <a:gd name="T6" fmla="*/ 47 w 50"/>
                  <a:gd name="T7" fmla="*/ 0 h 16"/>
                  <a:gd name="T8" fmla="*/ 50 w 50"/>
                  <a:gd name="T9" fmla="*/ 16 h 16"/>
                </a:gdLst>
                <a:ahLst/>
                <a:cxnLst>
                  <a:cxn ang="0">
                    <a:pos x="T0" y="T1"/>
                  </a:cxn>
                  <a:cxn ang="0">
                    <a:pos x="T2" y="T3"/>
                  </a:cxn>
                  <a:cxn ang="0">
                    <a:pos x="T4" y="T5"/>
                  </a:cxn>
                  <a:cxn ang="0">
                    <a:pos x="T6" y="T7"/>
                  </a:cxn>
                  <a:cxn ang="0">
                    <a:pos x="T8" y="T9"/>
                  </a:cxn>
                </a:cxnLst>
                <a:rect l="0" t="0" r="r" b="b"/>
                <a:pathLst>
                  <a:path w="50" h="16">
                    <a:moveTo>
                      <a:pt x="50" y="16"/>
                    </a:moveTo>
                    <a:lnTo>
                      <a:pt x="0" y="16"/>
                    </a:lnTo>
                    <a:lnTo>
                      <a:pt x="3" y="0"/>
                    </a:lnTo>
                    <a:lnTo>
                      <a:pt x="47" y="0"/>
                    </a:lnTo>
                    <a:lnTo>
                      <a:pt x="5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6" name="Freeform 23"/>
              <p:cNvSpPr>
                <a:spLocks/>
              </p:cNvSpPr>
              <p:nvPr/>
            </p:nvSpPr>
            <p:spPr bwMode="auto">
              <a:xfrm>
                <a:off x="5768206" y="3164527"/>
                <a:ext cx="63500" cy="26988"/>
              </a:xfrm>
              <a:custGeom>
                <a:avLst/>
                <a:gdLst>
                  <a:gd name="T0" fmla="*/ 40 w 40"/>
                  <a:gd name="T1" fmla="*/ 17 h 17"/>
                  <a:gd name="T2" fmla="*/ 0 w 40"/>
                  <a:gd name="T3" fmla="*/ 17 h 17"/>
                  <a:gd name="T4" fmla="*/ 2 w 40"/>
                  <a:gd name="T5" fmla="*/ 0 h 17"/>
                  <a:gd name="T6" fmla="*/ 38 w 40"/>
                  <a:gd name="T7" fmla="*/ 0 h 17"/>
                  <a:gd name="T8" fmla="*/ 40 w 40"/>
                  <a:gd name="T9" fmla="*/ 17 h 17"/>
                </a:gdLst>
                <a:ahLst/>
                <a:cxnLst>
                  <a:cxn ang="0">
                    <a:pos x="T0" y="T1"/>
                  </a:cxn>
                  <a:cxn ang="0">
                    <a:pos x="T2" y="T3"/>
                  </a:cxn>
                  <a:cxn ang="0">
                    <a:pos x="T4" y="T5"/>
                  </a:cxn>
                  <a:cxn ang="0">
                    <a:pos x="T6" y="T7"/>
                  </a:cxn>
                  <a:cxn ang="0">
                    <a:pos x="T8" y="T9"/>
                  </a:cxn>
                </a:cxnLst>
                <a:rect l="0" t="0" r="r" b="b"/>
                <a:pathLst>
                  <a:path w="40" h="17">
                    <a:moveTo>
                      <a:pt x="40" y="17"/>
                    </a:moveTo>
                    <a:lnTo>
                      <a:pt x="0" y="17"/>
                    </a:lnTo>
                    <a:lnTo>
                      <a:pt x="2" y="0"/>
                    </a:lnTo>
                    <a:lnTo>
                      <a:pt x="38" y="0"/>
                    </a:lnTo>
                    <a:lnTo>
                      <a:pt x="40"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7" name="Freeform 24"/>
              <p:cNvSpPr>
                <a:spLocks/>
              </p:cNvSpPr>
              <p:nvPr/>
            </p:nvSpPr>
            <p:spPr bwMode="auto">
              <a:xfrm>
                <a:off x="5776143" y="3101027"/>
                <a:ext cx="44450" cy="22225"/>
              </a:xfrm>
              <a:custGeom>
                <a:avLst/>
                <a:gdLst>
                  <a:gd name="T0" fmla="*/ 28 w 28"/>
                  <a:gd name="T1" fmla="*/ 14 h 14"/>
                  <a:gd name="T2" fmla="*/ 0 w 28"/>
                  <a:gd name="T3" fmla="*/ 14 h 14"/>
                  <a:gd name="T4" fmla="*/ 2 w 28"/>
                  <a:gd name="T5" fmla="*/ 0 h 14"/>
                  <a:gd name="T6" fmla="*/ 28 w 28"/>
                  <a:gd name="T7" fmla="*/ 0 h 14"/>
                  <a:gd name="T8" fmla="*/ 28 w 28"/>
                  <a:gd name="T9" fmla="*/ 14 h 14"/>
                </a:gdLst>
                <a:ahLst/>
                <a:cxnLst>
                  <a:cxn ang="0">
                    <a:pos x="T0" y="T1"/>
                  </a:cxn>
                  <a:cxn ang="0">
                    <a:pos x="T2" y="T3"/>
                  </a:cxn>
                  <a:cxn ang="0">
                    <a:pos x="T4" y="T5"/>
                  </a:cxn>
                  <a:cxn ang="0">
                    <a:pos x="T6" y="T7"/>
                  </a:cxn>
                  <a:cxn ang="0">
                    <a:pos x="T8" y="T9"/>
                  </a:cxn>
                </a:cxnLst>
                <a:rect l="0" t="0" r="r" b="b"/>
                <a:pathLst>
                  <a:path w="28" h="14">
                    <a:moveTo>
                      <a:pt x="28" y="14"/>
                    </a:moveTo>
                    <a:lnTo>
                      <a:pt x="0" y="14"/>
                    </a:lnTo>
                    <a:lnTo>
                      <a:pt x="2" y="0"/>
                    </a:lnTo>
                    <a:lnTo>
                      <a:pt x="28" y="0"/>
                    </a:lnTo>
                    <a:lnTo>
                      <a:pt x="2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8" name="Freeform 25"/>
              <p:cNvSpPr>
                <a:spLocks/>
              </p:cNvSpPr>
              <p:nvPr/>
            </p:nvSpPr>
            <p:spPr bwMode="auto">
              <a:xfrm>
                <a:off x="5782493" y="3029589"/>
                <a:ext cx="30163" cy="25400"/>
              </a:xfrm>
              <a:custGeom>
                <a:avLst/>
                <a:gdLst>
                  <a:gd name="T0" fmla="*/ 19 w 19"/>
                  <a:gd name="T1" fmla="*/ 16 h 16"/>
                  <a:gd name="T2" fmla="*/ 0 w 19"/>
                  <a:gd name="T3" fmla="*/ 16 h 16"/>
                  <a:gd name="T4" fmla="*/ 3 w 19"/>
                  <a:gd name="T5" fmla="*/ 0 h 16"/>
                  <a:gd name="T6" fmla="*/ 19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3" y="0"/>
                    </a:lnTo>
                    <a:lnTo>
                      <a:pt x="19" y="0"/>
                    </a:lnTo>
                    <a:lnTo>
                      <a:pt x="19"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9" name="Freeform 26"/>
              <p:cNvSpPr>
                <a:spLocks/>
              </p:cNvSpPr>
              <p:nvPr/>
            </p:nvSpPr>
            <p:spPr bwMode="auto">
              <a:xfrm>
                <a:off x="5798368" y="2961327"/>
                <a:ext cx="544513" cy="200025"/>
              </a:xfrm>
              <a:custGeom>
                <a:avLst/>
                <a:gdLst>
                  <a:gd name="T0" fmla="*/ 338 w 343"/>
                  <a:gd name="T1" fmla="*/ 107 h 126"/>
                  <a:gd name="T2" fmla="*/ 343 w 343"/>
                  <a:gd name="T3" fmla="*/ 126 h 126"/>
                  <a:gd name="T4" fmla="*/ 2 w 343"/>
                  <a:gd name="T5" fmla="*/ 14 h 126"/>
                  <a:gd name="T6" fmla="*/ 0 w 343"/>
                  <a:gd name="T7" fmla="*/ 5 h 126"/>
                  <a:gd name="T8" fmla="*/ 9 w 343"/>
                  <a:gd name="T9" fmla="*/ 0 h 126"/>
                  <a:gd name="T10" fmla="*/ 338 w 343"/>
                  <a:gd name="T11" fmla="*/ 107 h 126"/>
                </a:gdLst>
                <a:ahLst/>
                <a:cxnLst>
                  <a:cxn ang="0">
                    <a:pos x="T0" y="T1"/>
                  </a:cxn>
                  <a:cxn ang="0">
                    <a:pos x="T2" y="T3"/>
                  </a:cxn>
                  <a:cxn ang="0">
                    <a:pos x="T4" y="T5"/>
                  </a:cxn>
                  <a:cxn ang="0">
                    <a:pos x="T6" y="T7"/>
                  </a:cxn>
                  <a:cxn ang="0">
                    <a:pos x="T8" y="T9"/>
                  </a:cxn>
                  <a:cxn ang="0">
                    <a:pos x="T10" y="T11"/>
                  </a:cxn>
                </a:cxnLst>
                <a:rect l="0" t="0" r="r" b="b"/>
                <a:pathLst>
                  <a:path w="343" h="126">
                    <a:moveTo>
                      <a:pt x="338" y="107"/>
                    </a:moveTo>
                    <a:lnTo>
                      <a:pt x="343" y="126"/>
                    </a:lnTo>
                    <a:lnTo>
                      <a:pt x="2" y="14"/>
                    </a:lnTo>
                    <a:lnTo>
                      <a:pt x="0" y="5"/>
                    </a:lnTo>
                    <a:lnTo>
                      <a:pt x="9" y="0"/>
                    </a:lnTo>
                    <a:lnTo>
                      <a:pt x="338" y="10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0" name="Freeform 27"/>
              <p:cNvSpPr>
                <a:spLocks/>
              </p:cNvSpPr>
              <p:nvPr/>
            </p:nvSpPr>
            <p:spPr bwMode="auto">
              <a:xfrm>
                <a:off x="6334943" y="2686689"/>
                <a:ext cx="354013" cy="474663"/>
              </a:xfrm>
              <a:custGeom>
                <a:avLst/>
                <a:gdLst>
                  <a:gd name="T0" fmla="*/ 204 w 223"/>
                  <a:gd name="T1" fmla="*/ 0 h 299"/>
                  <a:gd name="T2" fmla="*/ 223 w 223"/>
                  <a:gd name="T3" fmla="*/ 0 h 299"/>
                  <a:gd name="T4" fmla="*/ 5 w 223"/>
                  <a:gd name="T5" fmla="*/ 299 h 299"/>
                  <a:gd name="T6" fmla="*/ 0 w 223"/>
                  <a:gd name="T7" fmla="*/ 280 h 299"/>
                  <a:gd name="T8" fmla="*/ 204 w 223"/>
                  <a:gd name="T9" fmla="*/ 0 h 299"/>
                </a:gdLst>
                <a:ahLst/>
                <a:cxnLst>
                  <a:cxn ang="0">
                    <a:pos x="T0" y="T1"/>
                  </a:cxn>
                  <a:cxn ang="0">
                    <a:pos x="T2" y="T3"/>
                  </a:cxn>
                  <a:cxn ang="0">
                    <a:pos x="T4" y="T5"/>
                  </a:cxn>
                  <a:cxn ang="0">
                    <a:pos x="T6" y="T7"/>
                  </a:cxn>
                  <a:cxn ang="0">
                    <a:pos x="T8" y="T9"/>
                  </a:cxn>
                </a:cxnLst>
                <a:rect l="0" t="0" r="r" b="b"/>
                <a:pathLst>
                  <a:path w="223" h="299">
                    <a:moveTo>
                      <a:pt x="204" y="0"/>
                    </a:moveTo>
                    <a:lnTo>
                      <a:pt x="223" y="0"/>
                    </a:lnTo>
                    <a:lnTo>
                      <a:pt x="5" y="299"/>
                    </a:lnTo>
                    <a:lnTo>
                      <a:pt x="0" y="280"/>
                    </a:lnTo>
                    <a:lnTo>
                      <a:pt x="20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1" name="Freeform 28"/>
              <p:cNvSpPr>
                <a:spLocks/>
              </p:cNvSpPr>
              <p:nvPr/>
            </p:nvSpPr>
            <p:spPr bwMode="auto">
              <a:xfrm>
                <a:off x="6334943" y="2227902"/>
                <a:ext cx="354013" cy="458788"/>
              </a:xfrm>
              <a:custGeom>
                <a:avLst/>
                <a:gdLst>
                  <a:gd name="T0" fmla="*/ 0 w 223"/>
                  <a:gd name="T1" fmla="*/ 9 h 289"/>
                  <a:gd name="T2" fmla="*/ 3 w 223"/>
                  <a:gd name="T3" fmla="*/ 0 h 289"/>
                  <a:gd name="T4" fmla="*/ 12 w 223"/>
                  <a:gd name="T5" fmla="*/ 0 h 289"/>
                  <a:gd name="T6" fmla="*/ 223 w 223"/>
                  <a:gd name="T7" fmla="*/ 289 h 289"/>
                  <a:gd name="T8" fmla="*/ 204 w 223"/>
                  <a:gd name="T9" fmla="*/ 289 h 289"/>
                  <a:gd name="T10" fmla="*/ 0 w 223"/>
                  <a:gd name="T11" fmla="*/ 9 h 289"/>
                </a:gdLst>
                <a:ahLst/>
                <a:cxnLst>
                  <a:cxn ang="0">
                    <a:pos x="T0" y="T1"/>
                  </a:cxn>
                  <a:cxn ang="0">
                    <a:pos x="T2" y="T3"/>
                  </a:cxn>
                  <a:cxn ang="0">
                    <a:pos x="T4" y="T5"/>
                  </a:cxn>
                  <a:cxn ang="0">
                    <a:pos x="T6" y="T7"/>
                  </a:cxn>
                  <a:cxn ang="0">
                    <a:pos x="T8" y="T9"/>
                  </a:cxn>
                  <a:cxn ang="0">
                    <a:pos x="T10" y="T11"/>
                  </a:cxn>
                </a:cxnLst>
                <a:rect l="0" t="0" r="r" b="b"/>
                <a:pathLst>
                  <a:path w="223" h="289">
                    <a:moveTo>
                      <a:pt x="0" y="9"/>
                    </a:moveTo>
                    <a:lnTo>
                      <a:pt x="3" y="0"/>
                    </a:lnTo>
                    <a:lnTo>
                      <a:pt x="12" y="0"/>
                    </a:lnTo>
                    <a:lnTo>
                      <a:pt x="223" y="289"/>
                    </a:lnTo>
                    <a:lnTo>
                      <a:pt x="204" y="289"/>
                    </a:lnTo>
                    <a:lnTo>
                      <a:pt x="0" y="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2" name="Freeform 29"/>
              <p:cNvSpPr>
                <a:spLocks/>
              </p:cNvSpPr>
              <p:nvPr/>
            </p:nvSpPr>
            <p:spPr bwMode="auto">
              <a:xfrm>
                <a:off x="3836218" y="3815402"/>
                <a:ext cx="492125" cy="306388"/>
              </a:xfrm>
              <a:custGeom>
                <a:avLst/>
                <a:gdLst>
                  <a:gd name="T0" fmla="*/ 0 w 310"/>
                  <a:gd name="T1" fmla="*/ 193 h 193"/>
                  <a:gd name="T2" fmla="*/ 0 w 310"/>
                  <a:gd name="T3" fmla="*/ 174 h 193"/>
                  <a:gd name="T4" fmla="*/ 301 w 310"/>
                  <a:gd name="T5" fmla="*/ 0 h 193"/>
                  <a:gd name="T6" fmla="*/ 310 w 310"/>
                  <a:gd name="T7" fmla="*/ 3 h 193"/>
                  <a:gd name="T8" fmla="*/ 310 w 310"/>
                  <a:gd name="T9" fmla="*/ 12 h 193"/>
                  <a:gd name="T10" fmla="*/ 0 w 310"/>
                  <a:gd name="T11" fmla="*/ 193 h 193"/>
                </a:gdLst>
                <a:ahLst/>
                <a:cxnLst>
                  <a:cxn ang="0">
                    <a:pos x="T0" y="T1"/>
                  </a:cxn>
                  <a:cxn ang="0">
                    <a:pos x="T2" y="T3"/>
                  </a:cxn>
                  <a:cxn ang="0">
                    <a:pos x="T4" y="T5"/>
                  </a:cxn>
                  <a:cxn ang="0">
                    <a:pos x="T6" y="T7"/>
                  </a:cxn>
                  <a:cxn ang="0">
                    <a:pos x="T8" y="T9"/>
                  </a:cxn>
                  <a:cxn ang="0">
                    <a:pos x="T10" y="T11"/>
                  </a:cxn>
                </a:cxnLst>
                <a:rect l="0" t="0" r="r" b="b"/>
                <a:pathLst>
                  <a:path w="310" h="193">
                    <a:moveTo>
                      <a:pt x="0" y="193"/>
                    </a:moveTo>
                    <a:lnTo>
                      <a:pt x="0" y="174"/>
                    </a:lnTo>
                    <a:lnTo>
                      <a:pt x="301" y="0"/>
                    </a:lnTo>
                    <a:lnTo>
                      <a:pt x="310" y="3"/>
                    </a:lnTo>
                    <a:lnTo>
                      <a:pt x="310" y="12"/>
                    </a:lnTo>
                    <a:lnTo>
                      <a:pt x="0" y="19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3" name="Freeform 30"/>
              <p:cNvSpPr>
                <a:spLocks/>
              </p:cNvSpPr>
              <p:nvPr/>
            </p:nvSpPr>
            <p:spPr bwMode="auto">
              <a:xfrm>
                <a:off x="3828281" y="3763014"/>
                <a:ext cx="420688" cy="252413"/>
              </a:xfrm>
              <a:custGeom>
                <a:avLst/>
                <a:gdLst>
                  <a:gd name="T0" fmla="*/ 10 w 265"/>
                  <a:gd name="T1" fmla="*/ 159 h 159"/>
                  <a:gd name="T2" fmla="*/ 0 w 265"/>
                  <a:gd name="T3" fmla="*/ 147 h 159"/>
                  <a:gd name="T4" fmla="*/ 256 w 265"/>
                  <a:gd name="T5" fmla="*/ 0 h 159"/>
                  <a:gd name="T6" fmla="*/ 265 w 265"/>
                  <a:gd name="T7" fmla="*/ 12 h 159"/>
                  <a:gd name="T8" fmla="*/ 10 w 265"/>
                  <a:gd name="T9" fmla="*/ 159 h 159"/>
                </a:gdLst>
                <a:ahLst/>
                <a:cxnLst>
                  <a:cxn ang="0">
                    <a:pos x="T0" y="T1"/>
                  </a:cxn>
                  <a:cxn ang="0">
                    <a:pos x="T2" y="T3"/>
                  </a:cxn>
                  <a:cxn ang="0">
                    <a:pos x="T4" y="T5"/>
                  </a:cxn>
                  <a:cxn ang="0">
                    <a:pos x="T6" y="T7"/>
                  </a:cxn>
                  <a:cxn ang="0">
                    <a:pos x="T8" y="T9"/>
                  </a:cxn>
                </a:cxnLst>
                <a:rect l="0" t="0" r="r" b="b"/>
                <a:pathLst>
                  <a:path w="265" h="159">
                    <a:moveTo>
                      <a:pt x="10" y="159"/>
                    </a:moveTo>
                    <a:lnTo>
                      <a:pt x="0" y="147"/>
                    </a:lnTo>
                    <a:lnTo>
                      <a:pt x="256" y="0"/>
                    </a:lnTo>
                    <a:lnTo>
                      <a:pt x="265" y="12"/>
                    </a:lnTo>
                    <a:lnTo>
                      <a:pt x="10" y="159"/>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4" name="Freeform 31"/>
              <p:cNvSpPr>
                <a:spLocks/>
              </p:cNvSpPr>
              <p:nvPr/>
            </p:nvSpPr>
            <p:spPr bwMode="auto">
              <a:xfrm>
                <a:off x="4328343" y="2961327"/>
                <a:ext cx="488950" cy="296863"/>
              </a:xfrm>
              <a:custGeom>
                <a:avLst/>
                <a:gdLst>
                  <a:gd name="T0" fmla="*/ 301 w 308"/>
                  <a:gd name="T1" fmla="*/ 0 h 187"/>
                  <a:gd name="T2" fmla="*/ 308 w 308"/>
                  <a:gd name="T3" fmla="*/ 5 h 187"/>
                  <a:gd name="T4" fmla="*/ 308 w 308"/>
                  <a:gd name="T5" fmla="*/ 14 h 187"/>
                  <a:gd name="T6" fmla="*/ 7 w 308"/>
                  <a:gd name="T7" fmla="*/ 187 h 187"/>
                  <a:gd name="T8" fmla="*/ 0 w 308"/>
                  <a:gd name="T9" fmla="*/ 185 h 187"/>
                  <a:gd name="T10" fmla="*/ 7 w 308"/>
                  <a:gd name="T11" fmla="*/ 171 h 187"/>
                  <a:gd name="T12" fmla="*/ 301 w 30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08" h="187">
                    <a:moveTo>
                      <a:pt x="301" y="0"/>
                    </a:moveTo>
                    <a:lnTo>
                      <a:pt x="308" y="5"/>
                    </a:lnTo>
                    <a:lnTo>
                      <a:pt x="308" y="14"/>
                    </a:lnTo>
                    <a:lnTo>
                      <a:pt x="7" y="187"/>
                    </a:lnTo>
                    <a:lnTo>
                      <a:pt x="0" y="185"/>
                    </a:lnTo>
                    <a:lnTo>
                      <a:pt x="7" y="171"/>
                    </a:lnTo>
                    <a:lnTo>
                      <a:pt x="30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5" name="Freeform 32"/>
              <p:cNvSpPr>
                <a:spLocks/>
              </p:cNvSpPr>
              <p:nvPr/>
            </p:nvSpPr>
            <p:spPr bwMode="auto">
              <a:xfrm>
                <a:off x="5309418" y="2961327"/>
                <a:ext cx="492125" cy="296863"/>
              </a:xfrm>
              <a:custGeom>
                <a:avLst/>
                <a:gdLst>
                  <a:gd name="T0" fmla="*/ 301 w 310"/>
                  <a:gd name="T1" fmla="*/ 0 h 187"/>
                  <a:gd name="T2" fmla="*/ 308 w 310"/>
                  <a:gd name="T3" fmla="*/ 5 h 187"/>
                  <a:gd name="T4" fmla="*/ 310 w 310"/>
                  <a:gd name="T5" fmla="*/ 14 h 187"/>
                  <a:gd name="T6" fmla="*/ 7 w 310"/>
                  <a:gd name="T7" fmla="*/ 187 h 187"/>
                  <a:gd name="T8" fmla="*/ 0 w 310"/>
                  <a:gd name="T9" fmla="*/ 185 h 187"/>
                  <a:gd name="T10" fmla="*/ 9 w 310"/>
                  <a:gd name="T11" fmla="*/ 171 h 187"/>
                  <a:gd name="T12" fmla="*/ 301 w 310"/>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301" y="0"/>
                    </a:moveTo>
                    <a:lnTo>
                      <a:pt x="308" y="5"/>
                    </a:lnTo>
                    <a:lnTo>
                      <a:pt x="310" y="14"/>
                    </a:lnTo>
                    <a:lnTo>
                      <a:pt x="7" y="187"/>
                    </a:lnTo>
                    <a:lnTo>
                      <a:pt x="0" y="185"/>
                    </a:lnTo>
                    <a:lnTo>
                      <a:pt x="9" y="171"/>
                    </a:lnTo>
                    <a:lnTo>
                      <a:pt x="301"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6" name="Freeform 33"/>
              <p:cNvSpPr>
                <a:spLocks/>
              </p:cNvSpPr>
              <p:nvPr/>
            </p:nvSpPr>
            <p:spPr bwMode="auto">
              <a:xfrm>
                <a:off x="5798368" y="2216789"/>
                <a:ext cx="541338" cy="195263"/>
              </a:xfrm>
              <a:custGeom>
                <a:avLst/>
                <a:gdLst>
                  <a:gd name="T0" fmla="*/ 334 w 341"/>
                  <a:gd name="T1" fmla="*/ 0 h 123"/>
                  <a:gd name="T2" fmla="*/ 341 w 341"/>
                  <a:gd name="T3" fmla="*/ 7 h 123"/>
                  <a:gd name="T4" fmla="*/ 338 w 341"/>
                  <a:gd name="T5" fmla="*/ 16 h 123"/>
                  <a:gd name="T6" fmla="*/ 9 w 341"/>
                  <a:gd name="T7" fmla="*/ 123 h 123"/>
                  <a:gd name="T8" fmla="*/ 0 w 341"/>
                  <a:gd name="T9" fmla="*/ 116 h 123"/>
                  <a:gd name="T10" fmla="*/ 9 w 341"/>
                  <a:gd name="T11" fmla="*/ 106 h 123"/>
                  <a:gd name="T12" fmla="*/ 334 w 341"/>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1" h="123">
                    <a:moveTo>
                      <a:pt x="334" y="0"/>
                    </a:moveTo>
                    <a:lnTo>
                      <a:pt x="341" y="7"/>
                    </a:lnTo>
                    <a:lnTo>
                      <a:pt x="338" y="16"/>
                    </a:lnTo>
                    <a:lnTo>
                      <a:pt x="9" y="123"/>
                    </a:lnTo>
                    <a:lnTo>
                      <a:pt x="0" y="116"/>
                    </a:lnTo>
                    <a:lnTo>
                      <a:pt x="9" y="106"/>
                    </a:lnTo>
                    <a:lnTo>
                      <a:pt x="334"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7" name="Freeform 34"/>
              <p:cNvSpPr>
                <a:spLocks noEditPoints="1"/>
              </p:cNvSpPr>
              <p:nvPr/>
            </p:nvSpPr>
            <p:spPr bwMode="auto">
              <a:xfrm>
                <a:off x="2737668" y="3990027"/>
                <a:ext cx="233363" cy="255588"/>
              </a:xfrm>
              <a:custGeom>
                <a:avLst/>
                <a:gdLst>
                  <a:gd name="T0" fmla="*/ 0 w 62"/>
                  <a:gd name="T1" fmla="*/ 35 h 68"/>
                  <a:gd name="T2" fmla="*/ 8 w 62"/>
                  <a:gd name="T3" fmla="*/ 10 h 68"/>
                  <a:gd name="T4" fmla="*/ 31 w 62"/>
                  <a:gd name="T5" fmla="*/ 0 h 68"/>
                  <a:gd name="T6" fmla="*/ 47 w 62"/>
                  <a:gd name="T7" fmla="*/ 5 h 68"/>
                  <a:gd name="T8" fmla="*/ 58 w 62"/>
                  <a:gd name="T9" fmla="*/ 17 h 68"/>
                  <a:gd name="T10" fmla="*/ 62 w 62"/>
                  <a:gd name="T11" fmla="*/ 34 h 68"/>
                  <a:gd name="T12" fmla="*/ 58 w 62"/>
                  <a:gd name="T13" fmla="*/ 52 h 68"/>
                  <a:gd name="T14" fmla="*/ 47 w 62"/>
                  <a:gd name="T15" fmla="*/ 64 h 68"/>
                  <a:gd name="T16" fmla="*/ 31 w 62"/>
                  <a:gd name="T17" fmla="*/ 68 h 68"/>
                  <a:gd name="T18" fmla="*/ 14 w 62"/>
                  <a:gd name="T19" fmla="*/ 63 h 68"/>
                  <a:gd name="T20" fmla="*/ 3 w 62"/>
                  <a:gd name="T21" fmla="*/ 51 h 68"/>
                  <a:gd name="T22" fmla="*/ 0 w 62"/>
                  <a:gd name="T23" fmla="*/ 35 h 68"/>
                  <a:gd name="T24" fmla="*/ 9 w 62"/>
                  <a:gd name="T25" fmla="*/ 35 h 68"/>
                  <a:gd name="T26" fmla="*/ 15 w 62"/>
                  <a:gd name="T27" fmla="*/ 54 h 68"/>
                  <a:gd name="T28" fmla="*/ 31 w 62"/>
                  <a:gd name="T29" fmla="*/ 60 h 68"/>
                  <a:gd name="T30" fmla="*/ 47 w 62"/>
                  <a:gd name="T31" fmla="*/ 54 h 68"/>
                  <a:gd name="T32" fmla="*/ 53 w 62"/>
                  <a:gd name="T33" fmla="*/ 34 h 68"/>
                  <a:gd name="T34" fmla="*/ 51 w 62"/>
                  <a:gd name="T35" fmla="*/ 20 h 68"/>
                  <a:gd name="T36" fmla="*/ 43 w 62"/>
                  <a:gd name="T37" fmla="*/ 11 h 68"/>
                  <a:gd name="T38" fmla="*/ 31 w 62"/>
                  <a:gd name="T39" fmla="*/ 8 h 68"/>
                  <a:gd name="T40" fmla="*/ 15 w 62"/>
                  <a:gd name="T41" fmla="*/ 14 h 68"/>
                  <a:gd name="T42" fmla="*/ 9 w 62"/>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8">
                    <a:moveTo>
                      <a:pt x="0" y="35"/>
                    </a:moveTo>
                    <a:cubicBezTo>
                      <a:pt x="0" y="24"/>
                      <a:pt x="3" y="16"/>
                      <a:pt x="8" y="10"/>
                    </a:cubicBezTo>
                    <a:cubicBezTo>
                      <a:pt x="14" y="3"/>
                      <a:pt x="22" y="0"/>
                      <a:pt x="31" y="0"/>
                    </a:cubicBezTo>
                    <a:cubicBezTo>
                      <a:pt x="37" y="0"/>
                      <a:pt x="42" y="2"/>
                      <a:pt x="47" y="5"/>
                    </a:cubicBezTo>
                    <a:cubicBezTo>
                      <a:pt x="52" y="8"/>
                      <a:pt x="56" y="12"/>
                      <a:pt x="58" y="17"/>
                    </a:cubicBezTo>
                    <a:cubicBezTo>
                      <a:pt x="61" y="22"/>
                      <a:pt x="62" y="28"/>
                      <a:pt x="62" y="34"/>
                    </a:cubicBezTo>
                    <a:cubicBezTo>
                      <a:pt x="62" y="41"/>
                      <a:pt x="61" y="47"/>
                      <a:pt x="58" y="52"/>
                    </a:cubicBezTo>
                    <a:cubicBezTo>
                      <a:pt x="55" y="57"/>
                      <a:pt x="52" y="61"/>
                      <a:pt x="47" y="64"/>
                    </a:cubicBezTo>
                    <a:cubicBezTo>
                      <a:pt x="42" y="67"/>
                      <a:pt x="37" y="68"/>
                      <a:pt x="31" y="68"/>
                    </a:cubicBezTo>
                    <a:cubicBezTo>
                      <a:pt x="25" y="68"/>
                      <a:pt x="19" y="66"/>
                      <a:pt x="14" y="63"/>
                    </a:cubicBezTo>
                    <a:cubicBezTo>
                      <a:pt x="10" y="60"/>
                      <a:pt x="6" y="56"/>
                      <a:pt x="3" y="51"/>
                    </a:cubicBezTo>
                    <a:cubicBezTo>
                      <a:pt x="1" y="46"/>
                      <a:pt x="0" y="41"/>
                      <a:pt x="0" y="35"/>
                    </a:cubicBezTo>
                    <a:close/>
                    <a:moveTo>
                      <a:pt x="9" y="35"/>
                    </a:moveTo>
                    <a:cubicBezTo>
                      <a:pt x="9" y="43"/>
                      <a:pt x="11" y="49"/>
                      <a:pt x="15" y="54"/>
                    </a:cubicBezTo>
                    <a:cubicBezTo>
                      <a:pt x="19" y="58"/>
                      <a:pt x="25" y="60"/>
                      <a:pt x="31" y="60"/>
                    </a:cubicBezTo>
                    <a:cubicBezTo>
                      <a:pt x="37" y="60"/>
                      <a:pt x="43" y="58"/>
                      <a:pt x="47" y="54"/>
                    </a:cubicBezTo>
                    <a:cubicBezTo>
                      <a:pt x="51" y="49"/>
                      <a:pt x="53" y="43"/>
                      <a:pt x="53" y="34"/>
                    </a:cubicBezTo>
                    <a:cubicBezTo>
                      <a:pt x="53" y="29"/>
                      <a:pt x="52" y="24"/>
                      <a:pt x="51" y="20"/>
                    </a:cubicBezTo>
                    <a:cubicBezTo>
                      <a:pt x="49" y="16"/>
                      <a:pt x="46" y="13"/>
                      <a:pt x="43" y="11"/>
                    </a:cubicBezTo>
                    <a:cubicBezTo>
                      <a:pt x="39" y="9"/>
                      <a:pt x="35" y="8"/>
                      <a:pt x="31" y="8"/>
                    </a:cubicBezTo>
                    <a:cubicBezTo>
                      <a:pt x="25" y="8"/>
                      <a:pt x="20" y="10"/>
                      <a:pt x="15" y="14"/>
                    </a:cubicBezTo>
                    <a:cubicBezTo>
                      <a:pt x="11" y="18"/>
                      <a:pt x="9" y="25"/>
                      <a:pt x="9" y="35"/>
                    </a:cubicBez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8" name="Freeform 35"/>
              <p:cNvSpPr>
                <a:spLocks/>
              </p:cNvSpPr>
              <p:nvPr/>
            </p:nvSpPr>
            <p:spPr bwMode="auto">
              <a:xfrm>
                <a:off x="2998018" y="3834452"/>
                <a:ext cx="393700" cy="244475"/>
              </a:xfrm>
              <a:custGeom>
                <a:avLst/>
                <a:gdLst>
                  <a:gd name="T0" fmla="*/ 9 w 248"/>
                  <a:gd name="T1" fmla="*/ 154 h 154"/>
                  <a:gd name="T2" fmla="*/ 0 w 248"/>
                  <a:gd name="T3" fmla="*/ 140 h 154"/>
                  <a:gd name="T4" fmla="*/ 241 w 248"/>
                  <a:gd name="T5" fmla="*/ 0 h 154"/>
                  <a:gd name="T6" fmla="*/ 248 w 248"/>
                  <a:gd name="T7" fmla="*/ 15 h 154"/>
                  <a:gd name="T8" fmla="*/ 9 w 248"/>
                  <a:gd name="T9" fmla="*/ 154 h 154"/>
                </a:gdLst>
                <a:ahLst/>
                <a:cxnLst>
                  <a:cxn ang="0">
                    <a:pos x="T0" y="T1"/>
                  </a:cxn>
                  <a:cxn ang="0">
                    <a:pos x="T2" y="T3"/>
                  </a:cxn>
                  <a:cxn ang="0">
                    <a:pos x="T4" y="T5"/>
                  </a:cxn>
                  <a:cxn ang="0">
                    <a:pos x="T6" y="T7"/>
                  </a:cxn>
                  <a:cxn ang="0">
                    <a:pos x="T8" y="T9"/>
                  </a:cxn>
                </a:cxnLst>
                <a:rect l="0" t="0" r="r" b="b"/>
                <a:pathLst>
                  <a:path w="248" h="154">
                    <a:moveTo>
                      <a:pt x="9" y="154"/>
                    </a:moveTo>
                    <a:lnTo>
                      <a:pt x="0" y="140"/>
                    </a:lnTo>
                    <a:lnTo>
                      <a:pt x="241" y="0"/>
                    </a:lnTo>
                    <a:lnTo>
                      <a:pt x="248" y="15"/>
                    </a:lnTo>
                    <a:lnTo>
                      <a:pt x="9" y="15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39" name="Freeform 36"/>
              <p:cNvSpPr>
                <a:spLocks/>
              </p:cNvSpPr>
              <p:nvPr/>
            </p:nvSpPr>
            <p:spPr bwMode="auto">
              <a:xfrm>
                <a:off x="2956743" y="3763014"/>
                <a:ext cx="393700" cy="241300"/>
              </a:xfrm>
              <a:custGeom>
                <a:avLst/>
                <a:gdLst>
                  <a:gd name="T0" fmla="*/ 7 w 248"/>
                  <a:gd name="T1" fmla="*/ 152 h 152"/>
                  <a:gd name="T2" fmla="*/ 0 w 248"/>
                  <a:gd name="T3" fmla="*/ 138 h 152"/>
                  <a:gd name="T4" fmla="*/ 241 w 248"/>
                  <a:gd name="T5" fmla="*/ 0 h 152"/>
                  <a:gd name="T6" fmla="*/ 248 w 248"/>
                  <a:gd name="T7" fmla="*/ 12 h 152"/>
                  <a:gd name="T8" fmla="*/ 7 w 248"/>
                  <a:gd name="T9" fmla="*/ 152 h 152"/>
                </a:gdLst>
                <a:ahLst/>
                <a:cxnLst>
                  <a:cxn ang="0">
                    <a:pos x="T0" y="T1"/>
                  </a:cxn>
                  <a:cxn ang="0">
                    <a:pos x="T2" y="T3"/>
                  </a:cxn>
                  <a:cxn ang="0">
                    <a:pos x="T4" y="T5"/>
                  </a:cxn>
                  <a:cxn ang="0">
                    <a:pos x="T6" y="T7"/>
                  </a:cxn>
                  <a:cxn ang="0">
                    <a:pos x="T8" y="T9"/>
                  </a:cxn>
                </a:cxnLst>
                <a:rect l="0" t="0" r="r" b="b"/>
                <a:pathLst>
                  <a:path w="248" h="152">
                    <a:moveTo>
                      <a:pt x="7" y="152"/>
                    </a:moveTo>
                    <a:lnTo>
                      <a:pt x="0" y="138"/>
                    </a:lnTo>
                    <a:lnTo>
                      <a:pt x="241" y="0"/>
                    </a:lnTo>
                    <a:lnTo>
                      <a:pt x="248" y="12"/>
                    </a:lnTo>
                    <a:lnTo>
                      <a:pt x="7" y="152"/>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0" name="Freeform 37"/>
              <p:cNvSpPr>
                <a:spLocks/>
              </p:cNvSpPr>
              <p:nvPr/>
            </p:nvSpPr>
            <p:spPr bwMode="auto">
              <a:xfrm>
                <a:off x="5745981" y="1835789"/>
                <a:ext cx="107950" cy="565150"/>
              </a:xfrm>
              <a:custGeom>
                <a:avLst/>
                <a:gdLst>
                  <a:gd name="T0" fmla="*/ 0 w 68"/>
                  <a:gd name="T1" fmla="*/ 0 h 356"/>
                  <a:gd name="T2" fmla="*/ 68 w 68"/>
                  <a:gd name="T3" fmla="*/ 0 h 356"/>
                  <a:gd name="T4" fmla="*/ 42 w 68"/>
                  <a:gd name="T5" fmla="*/ 346 h 356"/>
                  <a:gd name="T6" fmla="*/ 33 w 68"/>
                  <a:gd name="T7" fmla="*/ 356 h 356"/>
                  <a:gd name="T8" fmla="*/ 26 w 68"/>
                  <a:gd name="T9" fmla="*/ 344 h 356"/>
                  <a:gd name="T10" fmla="*/ 0 w 68"/>
                  <a:gd name="T11" fmla="*/ 0 h 356"/>
                </a:gdLst>
                <a:ahLst/>
                <a:cxnLst>
                  <a:cxn ang="0">
                    <a:pos x="T0" y="T1"/>
                  </a:cxn>
                  <a:cxn ang="0">
                    <a:pos x="T2" y="T3"/>
                  </a:cxn>
                  <a:cxn ang="0">
                    <a:pos x="T4" y="T5"/>
                  </a:cxn>
                  <a:cxn ang="0">
                    <a:pos x="T6" y="T7"/>
                  </a:cxn>
                  <a:cxn ang="0">
                    <a:pos x="T8" y="T9"/>
                  </a:cxn>
                  <a:cxn ang="0">
                    <a:pos x="T10" y="T11"/>
                  </a:cxn>
                </a:cxnLst>
                <a:rect l="0" t="0" r="r" b="b"/>
                <a:pathLst>
                  <a:path w="68" h="356">
                    <a:moveTo>
                      <a:pt x="0" y="0"/>
                    </a:moveTo>
                    <a:lnTo>
                      <a:pt x="68" y="0"/>
                    </a:lnTo>
                    <a:lnTo>
                      <a:pt x="42" y="346"/>
                    </a:lnTo>
                    <a:lnTo>
                      <a:pt x="33" y="356"/>
                    </a:lnTo>
                    <a:lnTo>
                      <a:pt x="26" y="344"/>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1" name="Freeform 38"/>
              <p:cNvSpPr>
                <a:spLocks/>
              </p:cNvSpPr>
              <p:nvPr/>
            </p:nvSpPr>
            <p:spPr bwMode="auto">
              <a:xfrm>
                <a:off x="4723631" y="3428052"/>
                <a:ext cx="190500" cy="244475"/>
              </a:xfrm>
              <a:custGeom>
                <a:avLst/>
                <a:gdLst>
                  <a:gd name="T0" fmla="*/ 0 w 120"/>
                  <a:gd name="T1" fmla="*/ 154 h 154"/>
                  <a:gd name="T2" fmla="*/ 0 w 120"/>
                  <a:gd name="T3" fmla="*/ 0 h 154"/>
                  <a:gd name="T4" fmla="*/ 21 w 120"/>
                  <a:gd name="T5" fmla="*/ 0 h 154"/>
                  <a:gd name="T6" fmla="*/ 21 w 120"/>
                  <a:gd name="T7" fmla="*/ 62 h 154"/>
                  <a:gd name="T8" fmla="*/ 99 w 120"/>
                  <a:gd name="T9" fmla="*/ 62 h 154"/>
                  <a:gd name="T10" fmla="*/ 99 w 120"/>
                  <a:gd name="T11" fmla="*/ 0 h 154"/>
                  <a:gd name="T12" fmla="*/ 120 w 120"/>
                  <a:gd name="T13" fmla="*/ 0 h 154"/>
                  <a:gd name="T14" fmla="*/ 120 w 120"/>
                  <a:gd name="T15" fmla="*/ 154 h 154"/>
                  <a:gd name="T16" fmla="*/ 99 w 120"/>
                  <a:gd name="T17" fmla="*/ 154 h 154"/>
                  <a:gd name="T18" fmla="*/ 99 w 120"/>
                  <a:gd name="T19" fmla="*/ 81 h 154"/>
                  <a:gd name="T20" fmla="*/ 21 w 120"/>
                  <a:gd name="T21" fmla="*/ 81 h 154"/>
                  <a:gd name="T22" fmla="*/ 21 w 120"/>
                  <a:gd name="T23" fmla="*/ 154 h 154"/>
                  <a:gd name="T24" fmla="*/ 0 w 12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4">
                    <a:moveTo>
                      <a:pt x="0" y="154"/>
                    </a:moveTo>
                    <a:lnTo>
                      <a:pt x="0" y="0"/>
                    </a:lnTo>
                    <a:lnTo>
                      <a:pt x="21" y="0"/>
                    </a:lnTo>
                    <a:lnTo>
                      <a:pt x="21" y="62"/>
                    </a:lnTo>
                    <a:lnTo>
                      <a:pt x="99" y="62"/>
                    </a:lnTo>
                    <a:lnTo>
                      <a:pt x="99" y="0"/>
                    </a:lnTo>
                    <a:lnTo>
                      <a:pt x="120" y="0"/>
                    </a:lnTo>
                    <a:lnTo>
                      <a:pt x="120" y="154"/>
                    </a:lnTo>
                    <a:lnTo>
                      <a:pt x="99" y="154"/>
                    </a:lnTo>
                    <a:lnTo>
                      <a:pt x="99" y="81"/>
                    </a:lnTo>
                    <a:lnTo>
                      <a:pt x="21" y="81"/>
                    </a:lnTo>
                    <a:lnTo>
                      <a:pt x="21" y="154"/>
                    </a:lnTo>
                    <a:lnTo>
                      <a:pt x="0" y="15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2" name="Freeform 39"/>
              <p:cNvSpPr>
                <a:spLocks/>
              </p:cNvSpPr>
              <p:nvPr/>
            </p:nvSpPr>
            <p:spPr bwMode="auto">
              <a:xfrm>
                <a:off x="4764906" y="3372489"/>
                <a:ext cx="107950" cy="22225"/>
              </a:xfrm>
              <a:custGeom>
                <a:avLst/>
                <a:gdLst>
                  <a:gd name="T0" fmla="*/ 68 w 68"/>
                  <a:gd name="T1" fmla="*/ 14 h 14"/>
                  <a:gd name="T2" fmla="*/ 0 w 68"/>
                  <a:gd name="T3" fmla="*/ 14 h 14"/>
                  <a:gd name="T4" fmla="*/ 0 w 68"/>
                  <a:gd name="T5" fmla="*/ 0 h 14"/>
                  <a:gd name="T6" fmla="*/ 66 w 68"/>
                  <a:gd name="T7" fmla="*/ 0 h 14"/>
                  <a:gd name="T8" fmla="*/ 68 w 68"/>
                  <a:gd name="T9" fmla="*/ 14 h 14"/>
                </a:gdLst>
                <a:ahLst/>
                <a:cxnLst>
                  <a:cxn ang="0">
                    <a:pos x="T0" y="T1"/>
                  </a:cxn>
                  <a:cxn ang="0">
                    <a:pos x="T2" y="T3"/>
                  </a:cxn>
                  <a:cxn ang="0">
                    <a:pos x="T4" y="T5"/>
                  </a:cxn>
                  <a:cxn ang="0">
                    <a:pos x="T6" y="T7"/>
                  </a:cxn>
                  <a:cxn ang="0">
                    <a:pos x="T8" y="T9"/>
                  </a:cxn>
                </a:cxnLst>
                <a:rect l="0" t="0" r="r" b="b"/>
                <a:pathLst>
                  <a:path w="68" h="14">
                    <a:moveTo>
                      <a:pt x="68" y="14"/>
                    </a:moveTo>
                    <a:lnTo>
                      <a:pt x="0" y="14"/>
                    </a:lnTo>
                    <a:lnTo>
                      <a:pt x="0" y="0"/>
                    </a:lnTo>
                    <a:lnTo>
                      <a:pt x="66" y="0"/>
                    </a:lnTo>
                    <a:lnTo>
                      <a:pt x="6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3" name="Freeform 40"/>
              <p:cNvSpPr>
                <a:spLocks/>
              </p:cNvSpPr>
              <p:nvPr/>
            </p:nvSpPr>
            <p:spPr bwMode="auto">
              <a:xfrm>
                <a:off x="4771256" y="3301052"/>
                <a:ext cx="95250" cy="25400"/>
              </a:xfrm>
              <a:custGeom>
                <a:avLst/>
                <a:gdLst>
                  <a:gd name="T0" fmla="*/ 60 w 60"/>
                  <a:gd name="T1" fmla="*/ 16 h 16"/>
                  <a:gd name="T2" fmla="*/ 0 w 60"/>
                  <a:gd name="T3" fmla="*/ 16 h 16"/>
                  <a:gd name="T4" fmla="*/ 3 w 60"/>
                  <a:gd name="T5" fmla="*/ 0 h 16"/>
                  <a:gd name="T6" fmla="*/ 57 w 60"/>
                  <a:gd name="T7" fmla="*/ 0 h 16"/>
                  <a:gd name="T8" fmla="*/ 60 w 60"/>
                  <a:gd name="T9" fmla="*/ 16 h 16"/>
                </a:gdLst>
                <a:ahLst/>
                <a:cxnLst>
                  <a:cxn ang="0">
                    <a:pos x="T0" y="T1"/>
                  </a:cxn>
                  <a:cxn ang="0">
                    <a:pos x="T2" y="T3"/>
                  </a:cxn>
                  <a:cxn ang="0">
                    <a:pos x="T4" y="T5"/>
                  </a:cxn>
                  <a:cxn ang="0">
                    <a:pos x="T6" y="T7"/>
                  </a:cxn>
                  <a:cxn ang="0">
                    <a:pos x="T8" y="T9"/>
                  </a:cxn>
                </a:cxnLst>
                <a:rect l="0" t="0" r="r" b="b"/>
                <a:pathLst>
                  <a:path w="60" h="16">
                    <a:moveTo>
                      <a:pt x="60" y="16"/>
                    </a:moveTo>
                    <a:lnTo>
                      <a:pt x="0" y="16"/>
                    </a:lnTo>
                    <a:lnTo>
                      <a:pt x="3" y="0"/>
                    </a:lnTo>
                    <a:lnTo>
                      <a:pt x="57" y="0"/>
                    </a:lnTo>
                    <a:lnTo>
                      <a:pt x="6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4" name="Freeform 41"/>
              <p:cNvSpPr>
                <a:spLocks/>
              </p:cNvSpPr>
              <p:nvPr/>
            </p:nvSpPr>
            <p:spPr bwMode="auto">
              <a:xfrm>
                <a:off x="4779193" y="3232789"/>
                <a:ext cx="79375" cy="25400"/>
              </a:xfrm>
              <a:custGeom>
                <a:avLst/>
                <a:gdLst>
                  <a:gd name="T0" fmla="*/ 50 w 50"/>
                  <a:gd name="T1" fmla="*/ 16 h 16"/>
                  <a:gd name="T2" fmla="*/ 0 w 50"/>
                  <a:gd name="T3" fmla="*/ 16 h 16"/>
                  <a:gd name="T4" fmla="*/ 3 w 50"/>
                  <a:gd name="T5" fmla="*/ 0 h 16"/>
                  <a:gd name="T6" fmla="*/ 47 w 50"/>
                  <a:gd name="T7" fmla="*/ 0 h 16"/>
                  <a:gd name="T8" fmla="*/ 50 w 50"/>
                  <a:gd name="T9" fmla="*/ 16 h 16"/>
                </a:gdLst>
                <a:ahLst/>
                <a:cxnLst>
                  <a:cxn ang="0">
                    <a:pos x="T0" y="T1"/>
                  </a:cxn>
                  <a:cxn ang="0">
                    <a:pos x="T2" y="T3"/>
                  </a:cxn>
                  <a:cxn ang="0">
                    <a:pos x="T4" y="T5"/>
                  </a:cxn>
                  <a:cxn ang="0">
                    <a:pos x="T6" y="T7"/>
                  </a:cxn>
                  <a:cxn ang="0">
                    <a:pos x="T8" y="T9"/>
                  </a:cxn>
                </a:cxnLst>
                <a:rect l="0" t="0" r="r" b="b"/>
                <a:pathLst>
                  <a:path w="50" h="16">
                    <a:moveTo>
                      <a:pt x="50" y="16"/>
                    </a:moveTo>
                    <a:lnTo>
                      <a:pt x="0" y="16"/>
                    </a:lnTo>
                    <a:lnTo>
                      <a:pt x="3" y="0"/>
                    </a:lnTo>
                    <a:lnTo>
                      <a:pt x="47" y="0"/>
                    </a:lnTo>
                    <a:lnTo>
                      <a:pt x="50"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5" name="Freeform 42"/>
              <p:cNvSpPr>
                <a:spLocks/>
              </p:cNvSpPr>
              <p:nvPr/>
            </p:nvSpPr>
            <p:spPr bwMode="auto">
              <a:xfrm>
                <a:off x="4787131" y="3164527"/>
                <a:ext cx="63500" cy="26988"/>
              </a:xfrm>
              <a:custGeom>
                <a:avLst/>
                <a:gdLst>
                  <a:gd name="T0" fmla="*/ 40 w 40"/>
                  <a:gd name="T1" fmla="*/ 17 h 17"/>
                  <a:gd name="T2" fmla="*/ 0 w 40"/>
                  <a:gd name="T3" fmla="*/ 17 h 17"/>
                  <a:gd name="T4" fmla="*/ 2 w 40"/>
                  <a:gd name="T5" fmla="*/ 0 h 17"/>
                  <a:gd name="T6" fmla="*/ 38 w 40"/>
                  <a:gd name="T7" fmla="*/ 0 h 17"/>
                  <a:gd name="T8" fmla="*/ 40 w 40"/>
                  <a:gd name="T9" fmla="*/ 17 h 17"/>
                </a:gdLst>
                <a:ahLst/>
                <a:cxnLst>
                  <a:cxn ang="0">
                    <a:pos x="T0" y="T1"/>
                  </a:cxn>
                  <a:cxn ang="0">
                    <a:pos x="T2" y="T3"/>
                  </a:cxn>
                  <a:cxn ang="0">
                    <a:pos x="T4" y="T5"/>
                  </a:cxn>
                  <a:cxn ang="0">
                    <a:pos x="T6" y="T7"/>
                  </a:cxn>
                  <a:cxn ang="0">
                    <a:pos x="T8" y="T9"/>
                  </a:cxn>
                </a:cxnLst>
                <a:rect l="0" t="0" r="r" b="b"/>
                <a:pathLst>
                  <a:path w="40" h="17">
                    <a:moveTo>
                      <a:pt x="40" y="17"/>
                    </a:moveTo>
                    <a:lnTo>
                      <a:pt x="0" y="17"/>
                    </a:lnTo>
                    <a:lnTo>
                      <a:pt x="2" y="0"/>
                    </a:lnTo>
                    <a:lnTo>
                      <a:pt x="38" y="0"/>
                    </a:lnTo>
                    <a:lnTo>
                      <a:pt x="40" y="1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6" name="Freeform 43"/>
              <p:cNvSpPr>
                <a:spLocks/>
              </p:cNvSpPr>
              <p:nvPr/>
            </p:nvSpPr>
            <p:spPr bwMode="auto">
              <a:xfrm>
                <a:off x="4795068" y="3101027"/>
                <a:ext cx="44450" cy="22225"/>
              </a:xfrm>
              <a:custGeom>
                <a:avLst/>
                <a:gdLst>
                  <a:gd name="T0" fmla="*/ 28 w 28"/>
                  <a:gd name="T1" fmla="*/ 14 h 14"/>
                  <a:gd name="T2" fmla="*/ 0 w 28"/>
                  <a:gd name="T3" fmla="*/ 14 h 14"/>
                  <a:gd name="T4" fmla="*/ 2 w 28"/>
                  <a:gd name="T5" fmla="*/ 0 h 14"/>
                  <a:gd name="T6" fmla="*/ 28 w 28"/>
                  <a:gd name="T7" fmla="*/ 0 h 14"/>
                  <a:gd name="T8" fmla="*/ 28 w 28"/>
                  <a:gd name="T9" fmla="*/ 14 h 14"/>
                </a:gdLst>
                <a:ahLst/>
                <a:cxnLst>
                  <a:cxn ang="0">
                    <a:pos x="T0" y="T1"/>
                  </a:cxn>
                  <a:cxn ang="0">
                    <a:pos x="T2" y="T3"/>
                  </a:cxn>
                  <a:cxn ang="0">
                    <a:pos x="T4" y="T5"/>
                  </a:cxn>
                  <a:cxn ang="0">
                    <a:pos x="T6" y="T7"/>
                  </a:cxn>
                  <a:cxn ang="0">
                    <a:pos x="T8" y="T9"/>
                  </a:cxn>
                </a:cxnLst>
                <a:rect l="0" t="0" r="r" b="b"/>
                <a:pathLst>
                  <a:path w="28" h="14">
                    <a:moveTo>
                      <a:pt x="28" y="14"/>
                    </a:moveTo>
                    <a:lnTo>
                      <a:pt x="0" y="14"/>
                    </a:lnTo>
                    <a:lnTo>
                      <a:pt x="2" y="0"/>
                    </a:lnTo>
                    <a:lnTo>
                      <a:pt x="28" y="0"/>
                    </a:lnTo>
                    <a:lnTo>
                      <a:pt x="28" y="14"/>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7" name="Freeform 44"/>
              <p:cNvSpPr>
                <a:spLocks/>
              </p:cNvSpPr>
              <p:nvPr/>
            </p:nvSpPr>
            <p:spPr bwMode="auto">
              <a:xfrm>
                <a:off x="4801418" y="3029589"/>
                <a:ext cx="30163" cy="25400"/>
              </a:xfrm>
              <a:custGeom>
                <a:avLst/>
                <a:gdLst>
                  <a:gd name="T0" fmla="*/ 19 w 19"/>
                  <a:gd name="T1" fmla="*/ 16 h 16"/>
                  <a:gd name="T2" fmla="*/ 0 w 19"/>
                  <a:gd name="T3" fmla="*/ 16 h 16"/>
                  <a:gd name="T4" fmla="*/ 3 w 19"/>
                  <a:gd name="T5" fmla="*/ 0 h 16"/>
                  <a:gd name="T6" fmla="*/ 19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3" y="0"/>
                    </a:lnTo>
                    <a:lnTo>
                      <a:pt x="19" y="0"/>
                    </a:lnTo>
                    <a:lnTo>
                      <a:pt x="19" y="1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8" name="Freeform 45"/>
              <p:cNvSpPr>
                <a:spLocks/>
              </p:cNvSpPr>
              <p:nvPr/>
            </p:nvSpPr>
            <p:spPr bwMode="auto">
              <a:xfrm>
                <a:off x="5210993" y="2573977"/>
                <a:ext cx="192088" cy="247650"/>
              </a:xfrm>
              <a:custGeom>
                <a:avLst/>
                <a:gdLst>
                  <a:gd name="T0" fmla="*/ 0 w 121"/>
                  <a:gd name="T1" fmla="*/ 156 h 156"/>
                  <a:gd name="T2" fmla="*/ 0 w 121"/>
                  <a:gd name="T3" fmla="*/ 0 h 156"/>
                  <a:gd name="T4" fmla="*/ 22 w 121"/>
                  <a:gd name="T5" fmla="*/ 0 h 156"/>
                  <a:gd name="T6" fmla="*/ 22 w 121"/>
                  <a:gd name="T7" fmla="*/ 64 h 156"/>
                  <a:gd name="T8" fmla="*/ 102 w 121"/>
                  <a:gd name="T9" fmla="*/ 64 h 156"/>
                  <a:gd name="T10" fmla="*/ 102 w 121"/>
                  <a:gd name="T11" fmla="*/ 0 h 156"/>
                  <a:gd name="T12" fmla="*/ 121 w 121"/>
                  <a:gd name="T13" fmla="*/ 0 h 156"/>
                  <a:gd name="T14" fmla="*/ 121 w 121"/>
                  <a:gd name="T15" fmla="*/ 156 h 156"/>
                  <a:gd name="T16" fmla="*/ 102 w 121"/>
                  <a:gd name="T17" fmla="*/ 156 h 156"/>
                  <a:gd name="T18" fmla="*/ 102 w 121"/>
                  <a:gd name="T19" fmla="*/ 83 h 156"/>
                  <a:gd name="T20" fmla="*/ 22 w 121"/>
                  <a:gd name="T21" fmla="*/ 83 h 156"/>
                  <a:gd name="T22" fmla="*/ 22 w 121"/>
                  <a:gd name="T23" fmla="*/ 156 h 156"/>
                  <a:gd name="T24" fmla="*/ 0 w 121"/>
                  <a:gd name="T25" fmla="*/ 156 h 156"/>
                  <a:gd name="T26" fmla="*/ 0 w 121"/>
                  <a:gd name="T2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6">
                    <a:moveTo>
                      <a:pt x="0" y="156"/>
                    </a:moveTo>
                    <a:lnTo>
                      <a:pt x="0" y="0"/>
                    </a:lnTo>
                    <a:lnTo>
                      <a:pt x="22" y="0"/>
                    </a:lnTo>
                    <a:lnTo>
                      <a:pt x="22" y="64"/>
                    </a:lnTo>
                    <a:lnTo>
                      <a:pt x="102" y="64"/>
                    </a:lnTo>
                    <a:lnTo>
                      <a:pt x="102" y="0"/>
                    </a:lnTo>
                    <a:lnTo>
                      <a:pt x="121" y="0"/>
                    </a:lnTo>
                    <a:lnTo>
                      <a:pt x="121" y="156"/>
                    </a:lnTo>
                    <a:lnTo>
                      <a:pt x="102" y="156"/>
                    </a:lnTo>
                    <a:lnTo>
                      <a:pt x="102" y="83"/>
                    </a:lnTo>
                    <a:lnTo>
                      <a:pt x="22" y="83"/>
                    </a:lnTo>
                    <a:lnTo>
                      <a:pt x="22" y="156"/>
                    </a:lnTo>
                    <a:lnTo>
                      <a:pt x="0" y="156"/>
                    </a:lnTo>
                    <a:lnTo>
                      <a:pt x="0" y="156"/>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49" name="Freeform 46"/>
              <p:cNvSpPr>
                <a:spLocks/>
              </p:cNvSpPr>
              <p:nvPr/>
            </p:nvSpPr>
            <p:spPr bwMode="auto">
              <a:xfrm>
                <a:off x="5252268" y="2851789"/>
                <a:ext cx="114300" cy="403225"/>
              </a:xfrm>
              <a:custGeom>
                <a:avLst/>
                <a:gdLst>
                  <a:gd name="T0" fmla="*/ 0 w 72"/>
                  <a:gd name="T1" fmla="*/ 0 h 254"/>
                  <a:gd name="T2" fmla="*/ 72 w 72"/>
                  <a:gd name="T3" fmla="*/ 0 h 254"/>
                  <a:gd name="T4" fmla="*/ 45 w 72"/>
                  <a:gd name="T5" fmla="*/ 240 h 254"/>
                  <a:gd name="T6" fmla="*/ 36 w 72"/>
                  <a:gd name="T7" fmla="*/ 254 h 254"/>
                  <a:gd name="T8" fmla="*/ 27 w 72"/>
                  <a:gd name="T9" fmla="*/ 240 h 254"/>
                  <a:gd name="T10" fmla="*/ 0 w 72"/>
                  <a:gd name="T11" fmla="*/ 0 h 254"/>
                </a:gdLst>
                <a:ahLst/>
                <a:cxnLst>
                  <a:cxn ang="0">
                    <a:pos x="T0" y="T1"/>
                  </a:cxn>
                  <a:cxn ang="0">
                    <a:pos x="T2" y="T3"/>
                  </a:cxn>
                  <a:cxn ang="0">
                    <a:pos x="T4" y="T5"/>
                  </a:cxn>
                  <a:cxn ang="0">
                    <a:pos x="T6" y="T7"/>
                  </a:cxn>
                  <a:cxn ang="0">
                    <a:pos x="T8" y="T9"/>
                  </a:cxn>
                  <a:cxn ang="0">
                    <a:pos x="T10" y="T11"/>
                  </a:cxn>
                </a:cxnLst>
                <a:rect l="0" t="0" r="r" b="b"/>
                <a:pathLst>
                  <a:path w="72" h="254">
                    <a:moveTo>
                      <a:pt x="0" y="0"/>
                    </a:moveTo>
                    <a:lnTo>
                      <a:pt x="72" y="0"/>
                    </a:lnTo>
                    <a:lnTo>
                      <a:pt x="45" y="240"/>
                    </a:lnTo>
                    <a:lnTo>
                      <a:pt x="36" y="254"/>
                    </a:lnTo>
                    <a:lnTo>
                      <a:pt x="27" y="240"/>
                    </a:lnTo>
                    <a:lnTo>
                      <a:pt x="0"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50" name="Freeform 47"/>
              <p:cNvSpPr>
                <a:spLocks noEditPoints="1"/>
              </p:cNvSpPr>
              <p:nvPr/>
            </p:nvSpPr>
            <p:spPr bwMode="auto">
              <a:xfrm>
                <a:off x="6395268" y="1572264"/>
                <a:ext cx="236538" cy="255588"/>
              </a:xfrm>
              <a:custGeom>
                <a:avLst/>
                <a:gdLst>
                  <a:gd name="T0" fmla="*/ 0 w 63"/>
                  <a:gd name="T1" fmla="*/ 35 h 68"/>
                  <a:gd name="T2" fmla="*/ 9 w 63"/>
                  <a:gd name="T3" fmla="*/ 9 h 68"/>
                  <a:gd name="T4" fmla="*/ 32 w 63"/>
                  <a:gd name="T5" fmla="*/ 0 h 68"/>
                  <a:gd name="T6" fmla="*/ 48 w 63"/>
                  <a:gd name="T7" fmla="*/ 4 h 68"/>
                  <a:gd name="T8" fmla="*/ 59 w 63"/>
                  <a:gd name="T9" fmla="*/ 16 h 68"/>
                  <a:gd name="T10" fmla="*/ 63 w 63"/>
                  <a:gd name="T11" fmla="*/ 34 h 68"/>
                  <a:gd name="T12" fmla="*/ 59 w 63"/>
                  <a:gd name="T13" fmla="*/ 52 h 68"/>
                  <a:gd name="T14" fmla="*/ 47 w 63"/>
                  <a:gd name="T15" fmla="*/ 64 h 68"/>
                  <a:gd name="T16" fmla="*/ 31 w 63"/>
                  <a:gd name="T17" fmla="*/ 68 h 68"/>
                  <a:gd name="T18" fmla="*/ 15 w 63"/>
                  <a:gd name="T19" fmla="*/ 63 h 68"/>
                  <a:gd name="T20" fmla="*/ 4 w 63"/>
                  <a:gd name="T21" fmla="*/ 51 h 68"/>
                  <a:gd name="T22" fmla="*/ 0 w 63"/>
                  <a:gd name="T23" fmla="*/ 35 h 68"/>
                  <a:gd name="T24" fmla="*/ 9 w 63"/>
                  <a:gd name="T25" fmla="*/ 35 h 68"/>
                  <a:gd name="T26" fmla="*/ 16 w 63"/>
                  <a:gd name="T27" fmla="*/ 53 h 68"/>
                  <a:gd name="T28" fmla="*/ 31 w 63"/>
                  <a:gd name="T29" fmla="*/ 60 h 68"/>
                  <a:gd name="T30" fmla="*/ 48 w 63"/>
                  <a:gd name="T31" fmla="*/ 53 h 68"/>
                  <a:gd name="T32" fmla="*/ 54 w 63"/>
                  <a:gd name="T33" fmla="*/ 34 h 68"/>
                  <a:gd name="T34" fmla="*/ 51 w 63"/>
                  <a:gd name="T35" fmla="*/ 20 h 68"/>
                  <a:gd name="T36" fmla="*/ 43 w 63"/>
                  <a:gd name="T37" fmla="*/ 11 h 68"/>
                  <a:gd name="T38" fmla="*/ 32 w 63"/>
                  <a:gd name="T39" fmla="*/ 8 h 68"/>
                  <a:gd name="T40" fmla="*/ 16 w 63"/>
                  <a:gd name="T41" fmla="*/ 14 h 68"/>
                  <a:gd name="T42" fmla="*/ 9 w 63"/>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8">
                    <a:moveTo>
                      <a:pt x="0" y="35"/>
                    </a:moveTo>
                    <a:cubicBezTo>
                      <a:pt x="0" y="24"/>
                      <a:pt x="3" y="15"/>
                      <a:pt x="9" y="9"/>
                    </a:cubicBezTo>
                    <a:cubicBezTo>
                      <a:pt x="15" y="3"/>
                      <a:pt x="22" y="0"/>
                      <a:pt x="32" y="0"/>
                    </a:cubicBezTo>
                    <a:cubicBezTo>
                      <a:pt x="38" y="0"/>
                      <a:pt x="43" y="2"/>
                      <a:pt x="48" y="4"/>
                    </a:cubicBezTo>
                    <a:cubicBezTo>
                      <a:pt x="53" y="7"/>
                      <a:pt x="56" y="11"/>
                      <a:pt x="59" y="16"/>
                    </a:cubicBezTo>
                    <a:cubicBezTo>
                      <a:pt x="61" y="22"/>
                      <a:pt x="63" y="27"/>
                      <a:pt x="63" y="34"/>
                    </a:cubicBezTo>
                    <a:cubicBezTo>
                      <a:pt x="63" y="41"/>
                      <a:pt x="61" y="47"/>
                      <a:pt x="59" y="52"/>
                    </a:cubicBezTo>
                    <a:cubicBezTo>
                      <a:pt x="56" y="57"/>
                      <a:pt x="52" y="61"/>
                      <a:pt x="47" y="64"/>
                    </a:cubicBezTo>
                    <a:cubicBezTo>
                      <a:pt x="42" y="66"/>
                      <a:pt x="37" y="68"/>
                      <a:pt x="31" y="68"/>
                    </a:cubicBezTo>
                    <a:cubicBezTo>
                      <a:pt x="25" y="68"/>
                      <a:pt x="20" y="66"/>
                      <a:pt x="15" y="63"/>
                    </a:cubicBezTo>
                    <a:cubicBezTo>
                      <a:pt x="10" y="60"/>
                      <a:pt x="7" y="56"/>
                      <a:pt x="4" y="51"/>
                    </a:cubicBezTo>
                    <a:cubicBezTo>
                      <a:pt x="2" y="46"/>
                      <a:pt x="0" y="41"/>
                      <a:pt x="0" y="35"/>
                    </a:cubicBezTo>
                    <a:close/>
                    <a:moveTo>
                      <a:pt x="9" y="35"/>
                    </a:moveTo>
                    <a:cubicBezTo>
                      <a:pt x="9" y="43"/>
                      <a:pt x="11" y="49"/>
                      <a:pt x="16" y="53"/>
                    </a:cubicBezTo>
                    <a:cubicBezTo>
                      <a:pt x="20" y="58"/>
                      <a:pt x="25" y="60"/>
                      <a:pt x="31" y="60"/>
                    </a:cubicBezTo>
                    <a:cubicBezTo>
                      <a:pt x="38" y="60"/>
                      <a:pt x="43" y="58"/>
                      <a:pt x="48" y="53"/>
                    </a:cubicBezTo>
                    <a:cubicBezTo>
                      <a:pt x="52" y="49"/>
                      <a:pt x="54" y="42"/>
                      <a:pt x="54" y="34"/>
                    </a:cubicBezTo>
                    <a:cubicBezTo>
                      <a:pt x="54" y="29"/>
                      <a:pt x="53" y="24"/>
                      <a:pt x="51" y="20"/>
                    </a:cubicBezTo>
                    <a:cubicBezTo>
                      <a:pt x="49" y="16"/>
                      <a:pt x="47" y="13"/>
                      <a:pt x="43" y="11"/>
                    </a:cubicBezTo>
                    <a:cubicBezTo>
                      <a:pt x="40" y="9"/>
                      <a:pt x="36" y="8"/>
                      <a:pt x="32" y="8"/>
                    </a:cubicBezTo>
                    <a:cubicBezTo>
                      <a:pt x="25" y="8"/>
                      <a:pt x="20" y="10"/>
                      <a:pt x="16" y="14"/>
                    </a:cubicBezTo>
                    <a:cubicBezTo>
                      <a:pt x="11" y="18"/>
                      <a:pt x="9" y="25"/>
                      <a:pt x="9" y="35"/>
                    </a:cubicBez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51" name="Freeform 48"/>
              <p:cNvSpPr>
                <a:spLocks/>
              </p:cNvSpPr>
              <p:nvPr/>
            </p:nvSpPr>
            <p:spPr bwMode="auto">
              <a:xfrm>
                <a:off x="6674668" y="1575439"/>
                <a:ext cx="190500" cy="249238"/>
              </a:xfrm>
              <a:custGeom>
                <a:avLst/>
                <a:gdLst>
                  <a:gd name="T0" fmla="*/ 0 w 120"/>
                  <a:gd name="T1" fmla="*/ 157 h 157"/>
                  <a:gd name="T2" fmla="*/ 0 w 120"/>
                  <a:gd name="T3" fmla="*/ 0 h 157"/>
                  <a:gd name="T4" fmla="*/ 21 w 120"/>
                  <a:gd name="T5" fmla="*/ 0 h 157"/>
                  <a:gd name="T6" fmla="*/ 21 w 120"/>
                  <a:gd name="T7" fmla="*/ 65 h 157"/>
                  <a:gd name="T8" fmla="*/ 101 w 120"/>
                  <a:gd name="T9" fmla="*/ 65 h 157"/>
                  <a:gd name="T10" fmla="*/ 101 w 120"/>
                  <a:gd name="T11" fmla="*/ 0 h 157"/>
                  <a:gd name="T12" fmla="*/ 120 w 120"/>
                  <a:gd name="T13" fmla="*/ 0 h 157"/>
                  <a:gd name="T14" fmla="*/ 120 w 120"/>
                  <a:gd name="T15" fmla="*/ 157 h 157"/>
                  <a:gd name="T16" fmla="*/ 101 w 120"/>
                  <a:gd name="T17" fmla="*/ 157 h 157"/>
                  <a:gd name="T18" fmla="*/ 101 w 120"/>
                  <a:gd name="T19" fmla="*/ 83 h 157"/>
                  <a:gd name="T20" fmla="*/ 21 w 120"/>
                  <a:gd name="T21" fmla="*/ 83 h 157"/>
                  <a:gd name="T22" fmla="*/ 21 w 120"/>
                  <a:gd name="T23" fmla="*/ 157 h 157"/>
                  <a:gd name="T24" fmla="*/ 0 w 120"/>
                  <a:gd name="T25" fmla="*/ 157 h 157"/>
                  <a:gd name="T26" fmla="*/ 0 w 120"/>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57">
                    <a:moveTo>
                      <a:pt x="0" y="157"/>
                    </a:moveTo>
                    <a:lnTo>
                      <a:pt x="0" y="0"/>
                    </a:lnTo>
                    <a:lnTo>
                      <a:pt x="21" y="0"/>
                    </a:lnTo>
                    <a:lnTo>
                      <a:pt x="21" y="65"/>
                    </a:lnTo>
                    <a:lnTo>
                      <a:pt x="101" y="65"/>
                    </a:lnTo>
                    <a:lnTo>
                      <a:pt x="101" y="0"/>
                    </a:lnTo>
                    <a:lnTo>
                      <a:pt x="120" y="0"/>
                    </a:lnTo>
                    <a:lnTo>
                      <a:pt x="120" y="157"/>
                    </a:lnTo>
                    <a:lnTo>
                      <a:pt x="101" y="157"/>
                    </a:lnTo>
                    <a:lnTo>
                      <a:pt x="101" y="83"/>
                    </a:lnTo>
                    <a:lnTo>
                      <a:pt x="21" y="83"/>
                    </a:lnTo>
                    <a:lnTo>
                      <a:pt x="21" y="157"/>
                    </a:lnTo>
                    <a:lnTo>
                      <a:pt x="0" y="157"/>
                    </a:lnTo>
                    <a:lnTo>
                      <a:pt x="0" y="157"/>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52" name="Freeform 49"/>
              <p:cNvSpPr>
                <a:spLocks/>
              </p:cNvSpPr>
              <p:nvPr/>
            </p:nvSpPr>
            <p:spPr bwMode="auto">
              <a:xfrm>
                <a:off x="6328593" y="1832614"/>
                <a:ext cx="184150" cy="395288"/>
              </a:xfrm>
              <a:custGeom>
                <a:avLst/>
                <a:gdLst>
                  <a:gd name="T0" fmla="*/ 49 w 116"/>
                  <a:gd name="T1" fmla="*/ 0 h 249"/>
                  <a:gd name="T2" fmla="*/ 116 w 116"/>
                  <a:gd name="T3" fmla="*/ 21 h 249"/>
                  <a:gd name="T4" fmla="*/ 16 w 116"/>
                  <a:gd name="T5" fmla="*/ 249 h 249"/>
                  <a:gd name="T6" fmla="*/ 7 w 116"/>
                  <a:gd name="T7" fmla="*/ 249 h 249"/>
                  <a:gd name="T8" fmla="*/ 0 w 116"/>
                  <a:gd name="T9" fmla="*/ 242 h 249"/>
                  <a:gd name="T10" fmla="*/ 49 w 116"/>
                  <a:gd name="T11" fmla="*/ 0 h 249"/>
                </a:gdLst>
                <a:ahLst/>
                <a:cxnLst>
                  <a:cxn ang="0">
                    <a:pos x="T0" y="T1"/>
                  </a:cxn>
                  <a:cxn ang="0">
                    <a:pos x="T2" y="T3"/>
                  </a:cxn>
                  <a:cxn ang="0">
                    <a:pos x="T4" y="T5"/>
                  </a:cxn>
                  <a:cxn ang="0">
                    <a:pos x="T6" y="T7"/>
                  </a:cxn>
                  <a:cxn ang="0">
                    <a:pos x="T8" y="T9"/>
                  </a:cxn>
                  <a:cxn ang="0">
                    <a:pos x="T10" y="T11"/>
                  </a:cxn>
                </a:cxnLst>
                <a:rect l="0" t="0" r="r" b="b"/>
                <a:pathLst>
                  <a:path w="116" h="249">
                    <a:moveTo>
                      <a:pt x="49" y="0"/>
                    </a:moveTo>
                    <a:lnTo>
                      <a:pt x="116" y="21"/>
                    </a:lnTo>
                    <a:lnTo>
                      <a:pt x="16" y="249"/>
                    </a:lnTo>
                    <a:lnTo>
                      <a:pt x="7" y="249"/>
                    </a:lnTo>
                    <a:lnTo>
                      <a:pt x="0" y="242"/>
                    </a:lnTo>
                    <a:lnTo>
                      <a:pt x="49" y="0"/>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grpSp>
        <p:sp>
          <p:nvSpPr>
            <p:cNvPr id="2098" name="TextBox 2097"/>
            <p:cNvSpPr txBox="1"/>
            <p:nvPr/>
          </p:nvSpPr>
          <p:spPr>
            <a:xfrm>
              <a:off x="182762" y="3873162"/>
              <a:ext cx="4014757" cy="957881"/>
            </a:xfrm>
            <a:prstGeom prst="rect">
              <a:avLst/>
            </a:prstGeom>
            <a:noFill/>
          </p:spPr>
          <p:txBody>
            <a:bodyPr wrap="none" rtlCol="0">
              <a:spAutoFit/>
            </a:bodyPr>
            <a:lstStyle/>
            <a:p>
              <a:pPr algn="ctr"/>
              <a:r>
                <a:rPr lang="en-US" sz="1600" b="1" dirty="0" smtClean="0"/>
                <a:t>Testosterone</a:t>
              </a:r>
              <a:endParaRPr lang="en-US" sz="1600" b="1" dirty="0"/>
            </a:p>
          </p:txBody>
        </p:sp>
      </p:grpSp>
      <p:grpSp>
        <p:nvGrpSpPr>
          <p:cNvPr id="5" name="Group 4"/>
          <p:cNvGrpSpPr/>
          <p:nvPr/>
        </p:nvGrpSpPr>
        <p:grpSpPr>
          <a:xfrm>
            <a:off x="3495387" y="4930363"/>
            <a:ext cx="1940042" cy="1738514"/>
            <a:chOff x="4541308" y="3558145"/>
            <a:chExt cx="4241801" cy="3801168"/>
          </a:xfrm>
        </p:grpSpPr>
        <p:grpSp>
          <p:nvGrpSpPr>
            <p:cNvPr id="2097" name="Group 2096"/>
            <p:cNvGrpSpPr/>
            <p:nvPr/>
          </p:nvGrpSpPr>
          <p:grpSpPr>
            <a:xfrm>
              <a:off x="4541308" y="3558145"/>
              <a:ext cx="4241801" cy="2981326"/>
              <a:chOff x="4541308" y="3341328"/>
              <a:chExt cx="4241801" cy="2981326"/>
            </a:xfrm>
          </p:grpSpPr>
          <p:sp>
            <p:nvSpPr>
              <p:cNvPr id="58" name="Freeform 53"/>
              <p:cNvSpPr>
                <a:spLocks/>
              </p:cNvSpPr>
              <p:nvPr/>
            </p:nvSpPr>
            <p:spPr bwMode="auto">
              <a:xfrm>
                <a:off x="5139796" y="5325703"/>
                <a:ext cx="22225" cy="584200"/>
              </a:xfrm>
              <a:custGeom>
                <a:avLst/>
                <a:gdLst>
                  <a:gd name="T0" fmla="*/ 14 w 14"/>
                  <a:gd name="T1" fmla="*/ 358 h 368"/>
                  <a:gd name="T2" fmla="*/ 0 w 14"/>
                  <a:gd name="T3" fmla="*/ 368 h 368"/>
                  <a:gd name="T4" fmla="*/ 0 w 14"/>
                  <a:gd name="T5" fmla="*/ 0 h 368"/>
                  <a:gd name="T6" fmla="*/ 14 w 14"/>
                  <a:gd name="T7" fmla="*/ 9 h 368"/>
                  <a:gd name="T8" fmla="*/ 14 w 14"/>
                  <a:gd name="T9" fmla="*/ 358 h 368"/>
                </a:gdLst>
                <a:ahLst/>
                <a:cxnLst>
                  <a:cxn ang="0">
                    <a:pos x="T0" y="T1"/>
                  </a:cxn>
                  <a:cxn ang="0">
                    <a:pos x="T2" y="T3"/>
                  </a:cxn>
                  <a:cxn ang="0">
                    <a:pos x="T4" y="T5"/>
                  </a:cxn>
                  <a:cxn ang="0">
                    <a:pos x="T6" y="T7"/>
                  </a:cxn>
                  <a:cxn ang="0">
                    <a:pos x="T8" y="T9"/>
                  </a:cxn>
                </a:cxnLst>
                <a:rect l="0" t="0" r="r" b="b"/>
                <a:pathLst>
                  <a:path w="14" h="368">
                    <a:moveTo>
                      <a:pt x="14" y="358"/>
                    </a:moveTo>
                    <a:lnTo>
                      <a:pt x="0" y="368"/>
                    </a:lnTo>
                    <a:lnTo>
                      <a:pt x="0" y="0"/>
                    </a:lnTo>
                    <a:lnTo>
                      <a:pt x="14" y="9"/>
                    </a:lnTo>
                    <a:lnTo>
                      <a:pt x="14" y="3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59" name="Freeform 54"/>
              <p:cNvSpPr>
                <a:spLocks/>
              </p:cNvSpPr>
              <p:nvPr/>
            </p:nvSpPr>
            <p:spPr bwMode="auto">
              <a:xfrm>
                <a:off x="5139796" y="5894028"/>
                <a:ext cx="503238" cy="304800"/>
              </a:xfrm>
              <a:custGeom>
                <a:avLst/>
                <a:gdLst>
                  <a:gd name="T0" fmla="*/ 317 w 317"/>
                  <a:gd name="T1" fmla="*/ 176 h 192"/>
                  <a:gd name="T2" fmla="*/ 317 w 317"/>
                  <a:gd name="T3" fmla="*/ 192 h 192"/>
                  <a:gd name="T4" fmla="*/ 0 w 317"/>
                  <a:gd name="T5" fmla="*/ 10 h 192"/>
                  <a:gd name="T6" fmla="*/ 14 w 317"/>
                  <a:gd name="T7" fmla="*/ 0 h 192"/>
                  <a:gd name="T8" fmla="*/ 317 w 317"/>
                  <a:gd name="T9" fmla="*/ 176 h 192"/>
                </a:gdLst>
                <a:ahLst/>
                <a:cxnLst>
                  <a:cxn ang="0">
                    <a:pos x="T0" y="T1"/>
                  </a:cxn>
                  <a:cxn ang="0">
                    <a:pos x="T2" y="T3"/>
                  </a:cxn>
                  <a:cxn ang="0">
                    <a:pos x="T4" y="T5"/>
                  </a:cxn>
                  <a:cxn ang="0">
                    <a:pos x="T6" y="T7"/>
                  </a:cxn>
                  <a:cxn ang="0">
                    <a:pos x="T8" y="T9"/>
                  </a:cxn>
                </a:cxnLst>
                <a:rect l="0" t="0" r="r" b="b"/>
                <a:pathLst>
                  <a:path w="317" h="192">
                    <a:moveTo>
                      <a:pt x="317" y="176"/>
                    </a:moveTo>
                    <a:lnTo>
                      <a:pt x="317" y="192"/>
                    </a:lnTo>
                    <a:lnTo>
                      <a:pt x="0" y="10"/>
                    </a:lnTo>
                    <a:lnTo>
                      <a:pt x="14" y="0"/>
                    </a:lnTo>
                    <a:lnTo>
                      <a:pt x="317" y="17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0" name="Freeform 55"/>
              <p:cNvSpPr>
                <a:spLocks/>
              </p:cNvSpPr>
              <p:nvPr/>
            </p:nvSpPr>
            <p:spPr bwMode="auto">
              <a:xfrm>
                <a:off x="6120871" y="5333641"/>
                <a:ext cx="26988" cy="568325"/>
              </a:xfrm>
              <a:custGeom>
                <a:avLst/>
                <a:gdLst>
                  <a:gd name="T0" fmla="*/ 0 w 17"/>
                  <a:gd name="T1" fmla="*/ 4 h 358"/>
                  <a:gd name="T2" fmla="*/ 7 w 17"/>
                  <a:gd name="T3" fmla="*/ 0 h 358"/>
                  <a:gd name="T4" fmla="*/ 17 w 17"/>
                  <a:gd name="T5" fmla="*/ 4 h 358"/>
                  <a:gd name="T6" fmla="*/ 17 w 17"/>
                  <a:gd name="T7" fmla="*/ 353 h 358"/>
                  <a:gd name="T8" fmla="*/ 7 w 17"/>
                  <a:gd name="T9" fmla="*/ 358 h 358"/>
                  <a:gd name="T10" fmla="*/ 0 w 17"/>
                  <a:gd name="T11" fmla="*/ 353 h 358"/>
                  <a:gd name="T12" fmla="*/ 0 w 17"/>
                  <a:gd name="T13" fmla="*/ 4 h 358"/>
                </a:gdLst>
                <a:ahLst/>
                <a:cxnLst>
                  <a:cxn ang="0">
                    <a:pos x="T0" y="T1"/>
                  </a:cxn>
                  <a:cxn ang="0">
                    <a:pos x="T2" y="T3"/>
                  </a:cxn>
                  <a:cxn ang="0">
                    <a:pos x="T4" y="T5"/>
                  </a:cxn>
                  <a:cxn ang="0">
                    <a:pos x="T6" y="T7"/>
                  </a:cxn>
                  <a:cxn ang="0">
                    <a:pos x="T8" y="T9"/>
                  </a:cxn>
                  <a:cxn ang="0">
                    <a:pos x="T10" y="T11"/>
                  </a:cxn>
                  <a:cxn ang="0">
                    <a:pos x="T12" y="T13"/>
                  </a:cxn>
                </a:cxnLst>
                <a:rect l="0" t="0" r="r" b="b"/>
                <a:pathLst>
                  <a:path w="17" h="358">
                    <a:moveTo>
                      <a:pt x="0" y="4"/>
                    </a:moveTo>
                    <a:lnTo>
                      <a:pt x="7" y="0"/>
                    </a:lnTo>
                    <a:lnTo>
                      <a:pt x="17" y="4"/>
                    </a:lnTo>
                    <a:lnTo>
                      <a:pt x="17" y="353"/>
                    </a:lnTo>
                    <a:lnTo>
                      <a:pt x="7" y="358"/>
                    </a:lnTo>
                    <a:lnTo>
                      <a:pt x="0" y="353"/>
                    </a:lnTo>
                    <a:lnTo>
                      <a:pt x="0" y="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1" name="Freeform 56"/>
              <p:cNvSpPr>
                <a:spLocks/>
              </p:cNvSpPr>
              <p:nvPr/>
            </p:nvSpPr>
            <p:spPr bwMode="auto">
              <a:xfrm>
                <a:off x="5643033" y="5035191"/>
                <a:ext cx="488950" cy="304800"/>
              </a:xfrm>
              <a:custGeom>
                <a:avLst/>
                <a:gdLst>
                  <a:gd name="T0" fmla="*/ 0 w 308"/>
                  <a:gd name="T1" fmla="*/ 19 h 192"/>
                  <a:gd name="T2" fmla="*/ 0 w 308"/>
                  <a:gd name="T3" fmla="*/ 0 h 192"/>
                  <a:gd name="T4" fmla="*/ 301 w 308"/>
                  <a:gd name="T5" fmla="*/ 173 h 192"/>
                  <a:gd name="T6" fmla="*/ 308 w 308"/>
                  <a:gd name="T7" fmla="*/ 188 h 192"/>
                  <a:gd name="T8" fmla="*/ 301 w 308"/>
                  <a:gd name="T9" fmla="*/ 192 h 192"/>
                  <a:gd name="T10" fmla="*/ 0 w 308"/>
                  <a:gd name="T11" fmla="*/ 19 h 192"/>
                </a:gdLst>
                <a:ahLst/>
                <a:cxnLst>
                  <a:cxn ang="0">
                    <a:pos x="T0" y="T1"/>
                  </a:cxn>
                  <a:cxn ang="0">
                    <a:pos x="T2" y="T3"/>
                  </a:cxn>
                  <a:cxn ang="0">
                    <a:pos x="T4" y="T5"/>
                  </a:cxn>
                  <a:cxn ang="0">
                    <a:pos x="T6" y="T7"/>
                  </a:cxn>
                  <a:cxn ang="0">
                    <a:pos x="T8" y="T9"/>
                  </a:cxn>
                  <a:cxn ang="0">
                    <a:pos x="T10" y="T11"/>
                  </a:cxn>
                </a:cxnLst>
                <a:rect l="0" t="0" r="r" b="b"/>
                <a:pathLst>
                  <a:path w="308" h="192">
                    <a:moveTo>
                      <a:pt x="0" y="19"/>
                    </a:moveTo>
                    <a:lnTo>
                      <a:pt x="0" y="0"/>
                    </a:lnTo>
                    <a:lnTo>
                      <a:pt x="301" y="173"/>
                    </a:lnTo>
                    <a:lnTo>
                      <a:pt x="308" y="188"/>
                    </a:lnTo>
                    <a:lnTo>
                      <a:pt x="301" y="192"/>
                    </a:lnTo>
                    <a:lnTo>
                      <a:pt x="0"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2" name="Freeform 57"/>
              <p:cNvSpPr>
                <a:spLocks/>
              </p:cNvSpPr>
              <p:nvPr/>
            </p:nvSpPr>
            <p:spPr bwMode="auto">
              <a:xfrm>
                <a:off x="5139796" y="5035191"/>
                <a:ext cx="503238" cy="304800"/>
              </a:xfrm>
              <a:custGeom>
                <a:avLst/>
                <a:gdLst>
                  <a:gd name="T0" fmla="*/ 14 w 317"/>
                  <a:gd name="T1" fmla="*/ 192 h 192"/>
                  <a:gd name="T2" fmla="*/ 0 w 317"/>
                  <a:gd name="T3" fmla="*/ 183 h 192"/>
                  <a:gd name="T4" fmla="*/ 317 w 317"/>
                  <a:gd name="T5" fmla="*/ 0 h 192"/>
                  <a:gd name="T6" fmla="*/ 317 w 317"/>
                  <a:gd name="T7" fmla="*/ 19 h 192"/>
                  <a:gd name="T8" fmla="*/ 14 w 317"/>
                  <a:gd name="T9" fmla="*/ 192 h 192"/>
                </a:gdLst>
                <a:ahLst/>
                <a:cxnLst>
                  <a:cxn ang="0">
                    <a:pos x="T0" y="T1"/>
                  </a:cxn>
                  <a:cxn ang="0">
                    <a:pos x="T2" y="T3"/>
                  </a:cxn>
                  <a:cxn ang="0">
                    <a:pos x="T4" y="T5"/>
                  </a:cxn>
                  <a:cxn ang="0">
                    <a:pos x="T6" y="T7"/>
                  </a:cxn>
                  <a:cxn ang="0">
                    <a:pos x="T8" y="T9"/>
                  </a:cxn>
                </a:cxnLst>
                <a:rect l="0" t="0" r="r" b="b"/>
                <a:pathLst>
                  <a:path w="317" h="192">
                    <a:moveTo>
                      <a:pt x="14" y="192"/>
                    </a:moveTo>
                    <a:lnTo>
                      <a:pt x="0" y="183"/>
                    </a:lnTo>
                    <a:lnTo>
                      <a:pt x="317" y="0"/>
                    </a:lnTo>
                    <a:lnTo>
                      <a:pt x="317" y="19"/>
                    </a:lnTo>
                    <a:lnTo>
                      <a:pt x="14"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3" name="Freeform 58"/>
              <p:cNvSpPr>
                <a:spLocks/>
              </p:cNvSpPr>
              <p:nvPr/>
            </p:nvSpPr>
            <p:spPr bwMode="auto">
              <a:xfrm>
                <a:off x="6131983" y="5894028"/>
                <a:ext cx="493713" cy="304800"/>
              </a:xfrm>
              <a:custGeom>
                <a:avLst/>
                <a:gdLst>
                  <a:gd name="T0" fmla="*/ 311 w 311"/>
                  <a:gd name="T1" fmla="*/ 176 h 192"/>
                  <a:gd name="T2" fmla="*/ 311 w 311"/>
                  <a:gd name="T3" fmla="*/ 192 h 192"/>
                  <a:gd name="T4" fmla="*/ 0 w 311"/>
                  <a:gd name="T5" fmla="*/ 14 h 192"/>
                  <a:gd name="T6" fmla="*/ 0 w 311"/>
                  <a:gd name="T7" fmla="*/ 5 h 192"/>
                  <a:gd name="T8" fmla="*/ 10 w 311"/>
                  <a:gd name="T9" fmla="*/ 0 h 192"/>
                  <a:gd name="T10" fmla="*/ 311 w 311"/>
                  <a:gd name="T11" fmla="*/ 176 h 192"/>
                </a:gdLst>
                <a:ahLst/>
                <a:cxnLst>
                  <a:cxn ang="0">
                    <a:pos x="T0" y="T1"/>
                  </a:cxn>
                  <a:cxn ang="0">
                    <a:pos x="T2" y="T3"/>
                  </a:cxn>
                  <a:cxn ang="0">
                    <a:pos x="T4" y="T5"/>
                  </a:cxn>
                  <a:cxn ang="0">
                    <a:pos x="T6" y="T7"/>
                  </a:cxn>
                  <a:cxn ang="0">
                    <a:pos x="T8" y="T9"/>
                  </a:cxn>
                  <a:cxn ang="0">
                    <a:pos x="T10" y="T11"/>
                  </a:cxn>
                </a:cxnLst>
                <a:rect l="0" t="0" r="r" b="b"/>
                <a:pathLst>
                  <a:path w="311" h="192">
                    <a:moveTo>
                      <a:pt x="311" y="176"/>
                    </a:moveTo>
                    <a:lnTo>
                      <a:pt x="311" y="192"/>
                    </a:lnTo>
                    <a:lnTo>
                      <a:pt x="0" y="14"/>
                    </a:lnTo>
                    <a:lnTo>
                      <a:pt x="0" y="5"/>
                    </a:lnTo>
                    <a:lnTo>
                      <a:pt x="10" y="0"/>
                    </a:lnTo>
                    <a:lnTo>
                      <a:pt x="311" y="17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48" name="Freeform 59"/>
              <p:cNvSpPr>
                <a:spLocks/>
              </p:cNvSpPr>
              <p:nvPr/>
            </p:nvSpPr>
            <p:spPr bwMode="auto">
              <a:xfrm>
                <a:off x="6625696" y="5894028"/>
                <a:ext cx="503238" cy="304800"/>
              </a:xfrm>
              <a:custGeom>
                <a:avLst/>
                <a:gdLst>
                  <a:gd name="T0" fmla="*/ 300 w 317"/>
                  <a:gd name="T1" fmla="*/ 0 h 192"/>
                  <a:gd name="T2" fmla="*/ 317 w 317"/>
                  <a:gd name="T3" fmla="*/ 10 h 192"/>
                  <a:gd name="T4" fmla="*/ 0 w 317"/>
                  <a:gd name="T5" fmla="*/ 192 h 192"/>
                  <a:gd name="T6" fmla="*/ 0 w 317"/>
                  <a:gd name="T7" fmla="*/ 176 h 192"/>
                  <a:gd name="T8" fmla="*/ 300 w 317"/>
                  <a:gd name="T9" fmla="*/ 0 h 192"/>
                </a:gdLst>
                <a:ahLst/>
                <a:cxnLst>
                  <a:cxn ang="0">
                    <a:pos x="T0" y="T1"/>
                  </a:cxn>
                  <a:cxn ang="0">
                    <a:pos x="T2" y="T3"/>
                  </a:cxn>
                  <a:cxn ang="0">
                    <a:pos x="T4" y="T5"/>
                  </a:cxn>
                  <a:cxn ang="0">
                    <a:pos x="T6" y="T7"/>
                  </a:cxn>
                  <a:cxn ang="0">
                    <a:pos x="T8" y="T9"/>
                  </a:cxn>
                </a:cxnLst>
                <a:rect l="0" t="0" r="r" b="b"/>
                <a:pathLst>
                  <a:path w="317" h="192">
                    <a:moveTo>
                      <a:pt x="300" y="0"/>
                    </a:moveTo>
                    <a:lnTo>
                      <a:pt x="317" y="10"/>
                    </a:lnTo>
                    <a:lnTo>
                      <a:pt x="0" y="192"/>
                    </a:lnTo>
                    <a:lnTo>
                      <a:pt x="0" y="176"/>
                    </a:lnTo>
                    <a:lnTo>
                      <a:pt x="30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49" name="Freeform 60"/>
              <p:cNvSpPr>
                <a:spLocks/>
              </p:cNvSpPr>
              <p:nvPr/>
            </p:nvSpPr>
            <p:spPr bwMode="auto">
              <a:xfrm>
                <a:off x="7101946" y="5333641"/>
                <a:ext cx="26988" cy="576263"/>
              </a:xfrm>
              <a:custGeom>
                <a:avLst/>
                <a:gdLst>
                  <a:gd name="T0" fmla="*/ 0 w 17"/>
                  <a:gd name="T1" fmla="*/ 4 h 363"/>
                  <a:gd name="T2" fmla="*/ 10 w 17"/>
                  <a:gd name="T3" fmla="*/ 0 h 363"/>
                  <a:gd name="T4" fmla="*/ 17 w 17"/>
                  <a:gd name="T5" fmla="*/ 4 h 363"/>
                  <a:gd name="T6" fmla="*/ 17 w 17"/>
                  <a:gd name="T7" fmla="*/ 363 h 363"/>
                  <a:gd name="T8" fmla="*/ 0 w 17"/>
                  <a:gd name="T9" fmla="*/ 353 h 363"/>
                  <a:gd name="T10" fmla="*/ 0 w 17"/>
                  <a:gd name="T11" fmla="*/ 4 h 363"/>
                </a:gdLst>
                <a:ahLst/>
                <a:cxnLst>
                  <a:cxn ang="0">
                    <a:pos x="T0" y="T1"/>
                  </a:cxn>
                  <a:cxn ang="0">
                    <a:pos x="T2" y="T3"/>
                  </a:cxn>
                  <a:cxn ang="0">
                    <a:pos x="T4" y="T5"/>
                  </a:cxn>
                  <a:cxn ang="0">
                    <a:pos x="T6" y="T7"/>
                  </a:cxn>
                  <a:cxn ang="0">
                    <a:pos x="T8" y="T9"/>
                  </a:cxn>
                  <a:cxn ang="0">
                    <a:pos x="T10" y="T11"/>
                  </a:cxn>
                </a:cxnLst>
                <a:rect l="0" t="0" r="r" b="b"/>
                <a:pathLst>
                  <a:path w="17" h="363">
                    <a:moveTo>
                      <a:pt x="0" y="4"/>
                    </a:moveTo>
                    <a:lnTo>
                      <a:pt x="10" y="0"/>
                    </a:lnTo>
                    <a:lnTo>
                      <a:pt x="17" y="4"/>
                    </a:lnTo>
                    <a:lnTo>
                      <a:pt x="17" y="363"/>
                    </a:lnTo>
                    <a:lnTo>
                      <a:pt x="0" y="353"/>
                    </a:lnTo>
                    <a:lnTo>
                      <a:pt x="0" y="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1" name="Freeform 61"/>
              <p:cNvSpPr>
                <a:spLocks/>
              </p:cNvSpPr>
              <p:nvPr/>
            </p:nvSpPr>
            <p:spPr bwMode="auto">
              <a:xfrm>
                <a:off x="6625696" y="5043128"/>
                <a:ext cx="492125" cy="296863"/>
              </a:xfrm>
              <a:custGeom>
                <a:avLst/>
                <a:gdLst>
                  <a:gd name="T0" fmla="*/ 0 w 310"/>
                  <a:gd name="T1" fmla="*/ 14 h 187"/>
                  <a:gd name="T2" fmla="*/ 0 w 310"/>
                  <a:gd name="T3" fmla="*/ 5 h 187"/>
                  <a:gd name="T4" fmla="*/ 7 w 310"/>
                  <a:gd name="T5" fmla="*/ 0 h 187"/>
                  <a:gd name="T6" fmla="*/ 300 w 310"/>
                  <a:gd name="T7" fmla="*/ 168 h 187"/>
                  <a:gd name="T8" fmla="*/ 310 w 310"/>
                  <a:gd name="T9" fmla="*/ 183 h 187"/>
                  <a:gd name="T10" fmla="*/ 300 w 310"/>
                  <a:gd name="T11" fmla="*/ 187 h 187"/>
                  <a:gd name="T12" fmla="*/ 0 w 310"/>
                  <a:gd name="T13" fmla="*/ 14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0" y="14"/>
                    </a:moveTo>
                    <a:lnTo>
                      <a:pt x="0" y="5"/>
                    </a:lnTo>
                    <a:lnTo>
                      <a:pt x="7" y="0"/>
                    </a:lnTo>
                    <a:lnTo>
                      <a:pt x="300" y="168"/>
                    </a:lnTo>
                    <a:lnTo>
                      <a:pt x="310" y="183"/>
                    </a:lnTo>
                    <a:lnTo>
                      <a:pt x="300" y="187"/>
                    </a:lnTo>
                    <a:lnTo>
                      <a:pt x="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2" name="Freeform 62"/>
              <p:cNvSpPr>
                <a:spLocks/>
              </p:cNvSpPr>
              <p:nvPr/>
            </p:nvSpPr>
            <p:spPr bwMode="auto">
              <a:xfrm>
                <a:off x="7595658" y="4482741"/>
                <a:ext cx="22225" cy="568325"/>
              </a:xfrm>
              <a:custGeom>
                <a:avLst/>
                <a:gdLst>
                  <a:gd name="T0" fmla="*/ 0 w 14"/>
                  <a:gd name="T1" fmla="*/ 5 h 358"/>
                  <a:gd name="T2" fmla="*/ 7 w 14"/>
                  <a:gd name="T3" fmla="*/ 0 h 358"/>
                  <a:gd name="T4" fmla="*/ 14 w 14"/>
                  <a:gd name="T5" fmla="*/ 5 h 358"/>
                  <a:gd name="T6" fmla="*/ 14 w 14"/>
                  <a:gd name="T7" fmla="*/ 351 h 358"/>
                  <a:gd name="T8" fmla="*/ 7 w 14"/>
                  <a:gd name="T9" fmla="*/ 358 h 358"/>
                  <a:gd name="T10" fmla="*/ 0 w 14"/>
                  <a:gd name="T11" fmla="*/ 353 h 358"/>
                  <a:gd name="T12" fmla="*/ 0 w 14"/>
                  <a:gd name="T13" fmla="*/ 5 h 358"/>
                </a:gdLst>
                <a:ahLst/>
                <a:cxnLst>
                  <a:cxn ang="0">
                    <a:pos x="T0" y="T1"/>
                  </a:cxn>
                  <a:cxn ang="0">
                    <a:pos x="T2" y="T3"/>
                  </a:cxn>
                  <a:cxn ang="0">
                    <a:pos x="T4" y="T5"/>
                  </a:cxn>
                  <a:cxn ang="0">
                    <a:pos x="T6" y="T7"/>
                  </a:cxn>
                  <a:cxn ang="0">
                    <a:pos x="T8" y="T9"/>
                  </a:cxn>
                  <a:cxn ang="0">
                    <a:pos x="T10" y="T11"/>
                  </a:cxn>
                  <a:cxn ang="0">
                    <a:pos x="T12" y="T13"/>
                  </a:cxn>
                </a:cxnLst>
                <a:rect l="0" t="0" r="r" b="b"/>
                <a:pathLst>
                  <a:path w="14" h="358">
                    <a:moveTo>
                      <a:pt x="0" y="5"/>
                    </a:moveTo>
                    <a:lnTo>
                      <a:pt x="7" y="0"/>
                    </a:lnTo>
                    <a:lnTo>
                      <a:pt x="14" y="5"/>
                    </a:lnTo>
                    <a:lnTo>
                      <a:pt x="14" y="351"/>
                    </a:lnTo>
                    <a:lnTo>
                      <a:pt x="7" y="358"/>
                    </a:lnTo>
                    <a:lnTo>
                      <a:pt x="0" y="353"/>
                    </a:lnTo>
                    <a:lnTo>
                      <a:pt x="0" y="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3" name="Freeform 63"/>
              <p:cNvSpPr>
                <a:spLocks/>
              </p:cNvSpPr>
              <p:nvPr/>
            </p:nvSpPr>
            <p:spPr bwMode="auto">
              <a:xfrm>
                <a:off x="7117821" y="4185878"/>
                <a:ext cx="488950" cy="304800"/>
              </a:xfrm>
              <a:custGeom>
                <a:avLst/>
                <a:gdLst>
                  <a:gd name="T0" fmla="*/ 0 w 308"/>
                  <a:gd name="T1" fmla="*/ 16 h 192"/>
                  <a:gd name="T2" fmla="*/ 0 w 308"/>
                  <a:gd name="T3" fmla="*/ 0 h 192"/>
                  <a:gd name="T4" fmla="*/ 298 w 308"/>
                  <a:gd name="T5" fmla="*/ 173 h 192"/>
                  <a:gd name="T6" fmla="*/ 308 w 308"/>
                  <a:gd name="T7" fmla="*/ 187 h 192"/>
                  <a:gd name="T8" fmla="*/ 301 w 308"/>
                  <a:gd name="T9" fmla="*/ 192 h 192"/>
                  <a:gd name="T10" fmla="*/ 0 w 308"/>
                  <a:gd name="T11" fmla="*/ 16 h 192"/>
                </a:gdLst>
                <a:ahLst/>
                <a:cxnLst>
                  <a:cxn ang="0">
                    <a:pos x="T0" y="T1"/>
                  </a:cxn>
                  <a:cxn ang="0">
                    <a:pos x="T2" y="T3"/>
                  </a:cxn>
                  <a:cxn ang="0">
                    <a:pos x="T4" y="T5"/>
                  </a:cxn>
                  <a:cxn ang="0">
                    <a:pos x="T6" y="T7"/>
                  </a:cxn>
                  <a:cxn ang="0">
                    <a:pos x="T8" y="T9"/>
                  </a:cxn>
                  <a:cxn ang="0">
                    <a:pos x="T10" y="T11"/>
                  </a:cxn>
                </a:cxnLst>
                <a:rect l="0" t="0" r="r" b="b"/>
                <a:pathLst>
                  <a:path w="308" h="192">
                    <a:moveTo>
                      <a:pt x="0" y="16"/>
                    </a:moveTo>
                    <a:lnTo>
                      <a:pt x="0" y="0"/>
                    </a:lnTo>
                    <a:lnTo>
                      <a:pt x="298" y="173"/>
                    </a:lnTo>
                    <a:lnTo>
                      <a:pt x="308" y="187"/>
                    </a:lnTo>
                    <a:lnTo>
                      <a:pt x="301" y="192"/>
                    </a:lnTo>
                    <a:lnTo>
                      <a:pt x="0"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4" name="Freeform 64"/>
              <p:cNvSpPr>
                <a:spLocks/>
              </p:cNvSpPr>
              <p:nvPr/>
            </p:nvSpPr>
            <p:spPr bwMode="auto">
              <a:xfrm>
                <a:off x="6614583" y="4185878"/>
                <a:ext cx="503238" cy="304800"/>
              </a:xfrm>
              <a:custGeom>
                <a:avLst/>
                <a:gdLst>
                  <a:gd name="T0" fmla="*/ 14 w 317"/>
                  <a:gd name="T1" fmla="*/ 192 h 192"/>
                  <a:gd name="T2" fmla="*/ 0 w 317"/>
                  <a:gd name="T3" fmla="*/ 182 h 192"/>
                  <a:gd name="T4" fmla="*/ 317 w 317"/>
                  <a:gd name="T5" fmla="*/ 0 h 192"/>
                  <a:gd name="T6" fmla="*/ 317 w 317"/>
                  <a:gd name="T7" fmla="*/ 16 h 192"/>
                  <a:gd name="T8" fmla="*/ 14 w 317"/>
                  <a:gd name="T9" fmla="*/ 192 h 192"/>
                </a:gdLst>
                <a:ahLst/>
                <a:cxnLst>
                  <a:cxn ang="0">
                    <a:pos x="T0" y="T1"/>
                  </a:cxn>
                  <a:cxn ang="0">
                    <a:pos x="T2" y="T3"/>
                  </a:cxn>
                  <a:cxn ang="0">
                    <a:pos x="T4" y="T5"/>
                  </a:cxn>
                  <a:cxn ang="0">
                    <a:pos x="T6" y="T7"/>
                  </a:cxn>
                  <a:cxn ang="0">
                    <a:pos x="T8" y="T9"/>
                  </a:cxn>
                </a:cxnLst>
                <a:rect l="0" t="0" r="r" b="b"/>
                <a:pathLst>
                  <a:path w="317" h="192">
                    <a:moveTo>
                      <a:pt x="14" y="192"/>
                    </a:moveTo>
                    <a:lnTo>
                      <a:pt x="0" y="182"/>
                    </a:lnTo>
                    <a:lnTo>
                      <a:pt x="317" y="0"/>
                    </a:lnTo>
                    <a:lnTo>
                      <a:pt x="317" y="16"/>
                    </a:lnTo>
                    <a:lnTo>
                      <a:pt x="14"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5" name="Freeform 65"/>
              <p:cNvSpPr>
                <a:spLocks/>
              </p:cNvSpPr>
              <p:nvPr/>
            </p:nvSpPr>
            <p:spPr bwMode="auto">
              <a:xfrm>
                <a:off x="6614583" y="4474803"/>
                <a:ext cx="22225" cy="576263"/>
              </a:xfrm>
              <a:custGeom>
                <a:avLst/>
                <a:gdLst>
                  <a:gd name="T0" fmla="*/ 14 w 14"/>
                  <a:gd name="T1" fmla="*/ 358 h 363"/>
                  <a:gd name="T2" fmla="*/ 7 w 14"/>
                  <a:gd name="T3" fmla="*/ 363 h 363"/>
                  <a:gd name="T4" fmla="*/ 0 w 14"/>
                  <a:gd name="T5" fmla="*/ 358 h 363"/>
                  <a:gd name="T6" fmla="*/ 0 w 14"/>
                  <a:gd name="T7" fmla="*/ 0 h 363"/>
                  <a:gd name="T8" fmla="*/ 14 w 14"/>
                  <a:gd name="T9" fmla="*/ 10 h 363"/>
                  <a:gd name="T10" fmla="*/ 14 w 14"/>
                  <a:gd name="T11" fmla="*/ 358 h 363"/>
                </a:gdLst>
                <a:ahLst/>
                <a:cxnLst>
                  <a:cxn ang="0">
                    <a:pos x="T0" y="T1"/>
                  </a:cxn>
                  <a:cxn ang="0">
                    <a:pos x="T2" y="T3"/>
                  </a:cxn>
                  <a:cxn ang="0">
                    <a:pos x="T4" y="T5"/>
                  </a:cxn>
                  <a:cxn ang="0">
                    <a:pos x="T6" y="T7"/>
                  </a:cxn>
                  <a:cxn ang="0">
                    <a:pos x="T8" y="T9"/>
                  </a:cxn>
                  <a:cxn ang="0">
                    <a:pos x="T10" y="T11"/>
                  </a:cxn>
                </a:cxnLst>
                <a:rect l="0" t="0" r="r" b="b"/>
                <a:pathLst>
                  <a:path w="14" h="363">
                    <a:moveTo>
                      <a:pt x="14" y="358"/>
                    </a:moveTo>
                    <a:lnTo>
                      <a:pt x="7" y="363"/>
                    </a:lnTo>
                    <a:lnTo>
                      <a:pt x="0" y="358"/>
                    </a:lnTo>
                    <a:lnTo>
                      <a:pt x="0" y="0"/>
                    </a:lnTo>
                    <a:lnTo>
                      <a:pt x="14" y="10"/>
                    </a:lnTo>
                    <a:lnTo>
                      <a:pt x="14" y="3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6" name="Freeform 66"/>
              <p:cNvSpPr>
                <a:spLocks/>
              </p:cNvSpPr>
              <p:nvPr/>
            </p:nvSpPr>
            <p:spPr bwMode="auto">
              <a:xfrm>
                <a:off x="6079596" y="4765316"/>
                <a:ext cx="109538" cy="568325"/>
              </a:xfrm>
              <a:custGeom>
                <a:avLst/>
                <a:gdLst>
                  <a:gd name="T0" fmla="*/ 0 w 69"/>
                  <a:gd name="T1" fmla="*/ 0 h 358"/>
                  <a:gd name="T2" fmla="*/ 69 w 69"/>
                  <a:gd name="T3" fmla="*/ 0 h 358"/>
                  <a:gd name="T4" fmla="*/ 43 w 69"/>
                  <a:gd name="T5" fmla="*/ 343 h 358"/>
                  <a:gd name="T6" fmla="*/ 33 w 69"/>
                  <a:gd name="T7" fmla="*/ 358 h 358"/>
                  <a:gd name="T8" fmla="*/ 26 w 69"/>
                  <a:gd name="T9" fmla="*/ 343 h 358"/>
                  <a:gd name="T10" fmla="*/ 0 w 69"/>
                  <a:gd name="T11" fmla="*/ 0 h 358"/>
                </a:gdLst>
                <a:ahLst/>
                <a:cxnLst>
                  <a:cxn ang="0">
                    <a:pos x="T0" y="T1"/>
                  </a:cxn>
                  <a:cxn ang="0">
                    <a:pos x="T2" y="T3"/>
                  </a:cxn>
                  <a:cxn ang="0">
                    <a:pos x="T4" y="T5"/>
                  </a:cxn>
                  <a:cxn ang="0">
                    <a:pos x="T6" y="T7"/>
                  </a:cxn>
                  <a:cxn ang="0">
                    <a:pos x="T8" y="T9"/>
                  </a:cxn>
                  <a:cxn ang="0">
                    <a:pos x="T10" y="T11"/>
                  </a:cxn>
                </a:cxnLst>
                <a:rect l="0" t="0" r="r" b="b"/>
                <a:pathLst>
                  <a:path w="69" h="358">
                    <a:moveTo>
                      <a:pt x="0" y="0"/>
                    </a:moveTo>
                    <a:lnTo>
                      <a:pt x="69" y="0"/>
                    </a:lnTo>
                    <a:lnTo>
                      <a:pt x="43" y="343"/>
                    </a:lnTo>
                    <a:lnTo>
                      <a:pt x="33" y="358"/>
                    </a:lnTo>
                    <a:lnTo>
                      <a:pt x="26" y="343"/>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7" name="Freeform 67"/>
              <p:cNvSpPr>
                <a:spLocks/>
              </p:cNvSpPr>
              <p:nvPr/>
            </p:nvSpPr>
            <p:spPr bwMode="auto">
              <a:xfrm>
                <a:off x="7513108" y="5506678"/>
                <a:ext cx="190500" cy="247650"/>
              </a:xfrm>
              <a:custGeom>
                <a:avLst/>
                <a:gdLst>
                  <a:gd name="T0" fmla="*/ 0 w 120"/>
                  <a:gd name="T1" fmla="*/ 156 h 156"/>
                  <a:gd name="T2" fmla="*/ 0 w 120"/>
                  <a:gd name="T3" fmla="*/ 0 h 156"/>
                  <a:gd name="T4" fmla="*/ 19 w 120"/>
                  <a:gd name="T5" fmla="*/ 0 h 156"/>
                  <a:gd name="T6" fmla="*/ 19 w 120"/>
                  <a:gd name="T7" fmla="*/ 64 h 156"/>
                  <a:gd name="T8" fmla="*/ 99 w 120"/>
                  <a:gd name="T9" fmla="*/ 64 h 156"/>
                  <a:gd name="T10" fmla="*/ 99 w 120"/>
                  <a:gd name="T11" fmla="*/ 0 h 156"/>
                  <a:gd name="T12" fmla="*/ 120 w 120"/>
                  <a:gd name="T13" fmla="*/ 0 h 156"/>
                  <a:gd name="T14" fmla="*/ 120 w 120"/>
                  <a:gd name="T15" fmla="*/ 156 h 156"/>
                  <a:gd name="T16" fmla="*/ 99 w 120"/>
                  <a:gd name="T17" fmla="*/ 156 h 156"/>
                  <a:gd name="T18" fmla="*/ 99 w 120"/>
                  <a:gd name="T19" fmla="*/ 83 h 156"/>
                  <a:gd name="T20" fmla="*/ 19 w 120"/>
                  <a:gd name="T21" fmla="*/ 83 h 156"/>
                  <a:gd name="T22" fmla="*/ 19 w 120"/>
                  <a:gd name="T23" fmla="*/ 156 h 156"/>
                  <a:gd name="T24" fmla="*/ 0 w 120"/>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6">
                    <a:moveTo>
                      <a:pt x="0" y="156"/>
                    </a:moveTo>
                    <a:lnTo>
                      <a:pt x="0" y="0"/>
                    </a:lnTo>
                    <a:lnTo>
                      <a:pt x="19" y="0"/>
                    </a:lnTo>
                    <a:lnTo>
                      <a:pt x="19" y="64"/>
                    </a:lnTo>
                    <a:lnTo>
                      <a:pt x="99" y="64"/>
                    </a:lnTo>
                    <a:lnTo>
                      <a:pt x="99" y="0"/>
                    </a:lnTo>
                    <a:lnTo>
                      <a:pt x="120" y="0"/>
                    </a:lnTo>
                    <a:lnTo>
                      <a:pt x="120" y="156"/>
                    </a:lnTo>
                    <a:lnTo>
                      <a:pt x="99" y="156"/>
                    </a:lnTo>
                    <a:lnTo>
                      <a:pt x="99" y="83"/>
                    </a:lnTo>
                    <a:lnTo>
                      <a:pt x="19" y="83"/>
                    </a:lnTo>
                    <a:lnTo>
                      <a:pt x="19" y="156"/>
                    </a:lnTo>
                    <a:lnTo>
                      <a:pt x="0" y="15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8" name="Freeform 68"/>
              <p:cNvSpPr>
                <a:spLocks/>
              </p:cNvSpPr>
              <p:nvPr/>
            </p:nvSpPr>
            <p:spPr bwMode="auto">
              <a:xfrm>
                <a:off x="7549621" y="5449528"/>
                <a:ext cx="112713" cy="26988"/>
              </a:xfrm>
              <a:custGeom>
                <a:avLst/>
                <a:gdLst>
                  <a:gd name="T0" fmla="*/ 71 w 71"/>
                  <a:gd name="T1" fmla="*/ 17 h 17"/>
                  <a:gd name="T2" fmla="*/ 0 w 71"/>
                  <a:gd name="T3" fmla="*/ 17 h 17"/>
                  <a:gd name="T4" fmla="*/ 3 w 71"/>
                  <a:gd name="T5" fmla="*/ 0 h 17"/>
                  <a:gd name="T6" fmla="*/ 69 w 71"/>
                  <a:gd name="T7" fmla="*/ 0 h 17"/>
                  <a:gd name="T8" fmla="*/ 71 w 71"/>
                  <a:gd name="T9" fmla="*/ 17 h 17"/>
                </a:gdLst>
                <a:ahLst/>
                <a:cxnLst>
                  <a:cxn ang="0">
                    <a:pos x="T0" y="T1"/>
                  </a:cxn>
                  <a:cxn ang="0">
                    <a:pos x="T2" y="T3"/>
                  </a:cxn>
                  <a:cxn ang="0">
                    <a:pos x="T4" y="T5"/>
                  </a:cxn>
                  <a:cxn ang="0">
                    <a:pos x="T6" y="T7"/>
                  </a:cxn>
                  <a:cxn ang="0">
                    <a:pos x="T8" y="T9"/>
                  </a:cxn>
                </a:cxnLst>
                <a:rect l="0" t="0" r="r" b="b"/>
                <a:pathLst>
                  <a:path w="71" h="17">
                    <a:moveTo>
                      <a:pt x="71" y="17"/>
                    </a:moveTo>
                    <a:lnTo>
                      <a:pt x="0" y="17"/>
                    </a:lnTo>
                    <a:lnTo>
                      <a:pt x="3" y="0"/>
                    </a:lnTo>
                    <a:lnTo>
                      <a:pt x="69" y="0"/>
                    </a:lnTo>
                    <a:lnTo>
                      <a:pt x="71" y="1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59" name="Freeform 69"/>
              <p:cNvSpPr>
                <a:spLocks/>
              </p:cNvSpPr>
              <p:nvPr/>
            </p:nvSpPr>
            <p:spPr bwMode="auto">
              <a:xfrm>
                <a:off x="7560733" y="5382853"/>
                <a:ext cx="90488" cy="25400"/>
              </a:xfrm>
              <a:custGeom>
                <a:avLst/>
                <a:gdLst>
                  <a:gd name="T0" fmla="*/ 57 w 57"/>
                  <a:gd name="T1" fmla="*/ 16 h 16"/>
                  <a:gd name="T2" fmla="*/ 0 w 57"/>
                  <a:gd name="T3" fmla="*/ 16 h 16"/>
                  <a:gd name="T4" fmla="*/ 3 w 57"/>
                  <a:gd name="T5" fmla="*/ 0 h 16"/>
                  <a:gd name="T6" fmla="*/ 57 w 57"/>
                  <a:gd name="T7" fmla="*/ 0 h 16"/>
                  <a:gd name="T8" fmla="*/ 57 w 57"/>
                  <a:gd name="T9" fmla="*/ 16 h 16"/>
                </a:gdLst>
                <a:ahLst/>
                <a:cxnLst>
                  <a:cxn ang="0">
                    <a:pos x="T0" y="T1"/>
                  </a:cxn>
                  <a:cxn ang="0">
                    <a:pos x="T2" y="T3"/>
                  </a:cxn>
                  <a:cxn ang="0">
                    <a:pos x="T4" y="T5"/>
                  </a:cxn>
                  <a:cxn ang="0">
                    <a:pos x="T6" y="T7"/>
                  </a:cxn>
                  <a:cxn ang="0">
                    <a:pos x="T8" y="T9"/>
                  </a:cxn>
                </a:cxnLst>
                <a:rect l="0" t="0" r="r" b="b"/>
                <a:pathLst>
                  <a:path w="57" h="16">
                    <a:moveTo>
                      <a:pt x="57" y="16"/>
                    </a:moveTo>
                    <a:lnTo>
                      <a:pt x="0" y="16"/>
                    </a:lnTo>
                    <a:lnTo>
                      <a:pt x="3" y="0"/>
                    </a:lnTo>
                    <a:lnTo>
                      <a:pt x="57" y="0"/>
                    </a:lnTo>
                    <a:lnTo>
                      <a:pt x="57"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0" name="Freeform 70"/>
              <p:cNvSpPr>
                <a:spLocks/>
              </p:cNvSpPr>
              <p:nvPr/>
            </p:nvSpPr>
            <p:spPr bwMode="auto">
              <a:xfrm>
                <a:off x="7568671" y="5314591"/>
                <a:ext cx="76200" cy="22225"/>
              </a:xfrm>
              <a:custGeom>
                <a:avLst/>
                <a:gdLst>
                  <a:gd name="T0" fmla="*/ 48 w 48"/>
                  <a:gd name="T1" fmla="*/ 14 h 14"/>
                  <a:gd name="T2" fmla="*/ 0 w 48"/>
                  <a:gd name="T3" fmla="*/ 14 h 14"/>
                  <a:gd name="T4" fmla="*/ 3 w 48"/>
                  <a:gd name="T5" fmla="*/ 0 h 14"/>
                  <a:gd name="T6" fmla="*/ 48 w 48"/>
                  <a:gd name="T7" fmla="*/ 0 h 14"/>
                  <a:gd name="T8" fmla="*/ 48 w 48"/>
                  <a:gd name="T9" fmla="*/ 14 h 14"/>
                </a:gdLst>
                <a:ahLst/>
                <a:cxnLst>
                  <a:cxn ang="0">
                    <a:pos x="T0" y="T1"/>
                  </a:cxn>
                  <a:cxn ang="0">
                    <a:pos x="T2" y="T3"/>
                  </a:cxn>
                  <a:cxn ang="0">
                    <a:pos x="T4" y="T5"/>
                  </a:cxn>
                  <a:cxn ang="0">
                    <a:pos x="T6" y="T7"/>
                  </a:cxn>
                  <a:cxn ang="0">
                    <a:pos x="T8" y="T9"/>
                  </a:cxn>
                </a:cxnLst>
                <a:rect l="0" t="0" r="r" b="b"/>
                <a:pathLst>
                  <a:path w="48" h="14">
                    <a:moveTo>
                      <a:pt x="48" y="14"/>
                    </a:moveTo>
                    <a:lnTo>
                      <a:pt x="0" y="14"/>
                    </a:lnTo>
                    <a:lnTo>
                      <a:pt x="3" y="0"/>
                    </a:lnTo>
                    <a:lnTo>
                      <a:pt x="48" y="0"/>
                    </a:lnTo>
                    <a:lnTo>
                      <a:pt x="4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1" name="Freeform 71"/>
              <p:cNvSpPr>
                <a:spLocks/>
              </p:cNvSpPr>
              <p:nvPr/>
            </p:nvSpPr>
            <p:spPr bwMode="auto">
              <a:xfrm>
                <a:off x="7576608" y="5246328"/>
                <a:ext cx="60325" cy="22225"/>
              </a:xfrm>
              <a:custGeom>
                <a:avLst/>
                <a:gdLst>
                  <a:gd name="T0" fmla="*/ 38 w 38"/>
                  <a:gd name="T1" fmla="*/ 14 h 14"/>
                  <a:gd name="T2" fmla="*/ 0 w 38"/>
                  <a:gd name="T3" fmla="*/ 14 h 14"/>
                  <a:gd name="T4" fmla="*/ 2 w 38"/>
                  <a:gd name="T5" fmla="*/ 0 h 14"/>
                  <a:gd name="T6" fmla="*/ 38 w 38"/>
                  <a:gd name="T7" fmla="*/ 0 h 14"/>
                  <a:gd name="T8" fmla="*/ 38 w 38"/>
                  <a:gd name="T9" fmla="*/ 14 h 14"/>
                </a:gdLst>
                <a:ahLst/>
                <a:cxnLst>
                  <a:cxn ang="0">
                    <a:pos x="T0" y="T1"/>
                  </a:cxn>
                  <a:cxn ang="0">
                    <a:pos x="T2" y="T3"/>
                  </a:cxn>
                  <a:cxn ang="0">
                    <a:pos x="T4" y="T5"/>
                  </a:cxn>
                  <a:cxn ang="0">
                    <a:pos x="T6" y="T7"/>
                  </a:cxn>
                  <a:cxn ang="0">
                    <a:pos x="T8" y="T9"/>
                  </a:cxn>
                </a:cxnLst>
                <a:rect l="0" t="0" r="r" b="b"/>
                <a:pathLst>
                  <a:path w="38" h="14">
                    <a:moveTo>
                      <a:pt x="38" y="14"/>
                    </a:moveTo>
                    <a:lnTo>
                      <a:pt x="0" y="14"/>
                    </a:lnTo>
                    <a:lnTo>
                      <a:pt x="2" y="0"/>
                    </a:lnTo>
                    <a:lnTo>
                      <a:pt x="38" y="0"/>
                    </a:lnTo>
                    <a:lnTo>
                      <a:pt x="3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2" name="Freeform 72"/>
              <p:cNvSpPr>
                <a:spLocks/>
              </p:cNvSpPr>
              <p:nvPr/>
            </p:nvSpPr>
            <p:spPr bwMode="auto">
              <a:xfrm>
                <a:off x="7584546" y="5179653"/>
                <a:ext cx="44450" cy="22225"/>
              </a:xfrm>
              <a:custGeom>
                <a:avLst/>
                <a:gdLst>
                  <a:gd name="T0" fmla="*/ 28 w 28"/>
                  <a:gd name="T1" fmla="*/ 14 h 14"/>
                  <a:gd name="T2" fmla="*/ 0 w 28"/>
                  <a:gd name="T3" fmla="*/ 14 h 14"/>
                  <a:gd name="T4" fmla="*/ 2 w 28"/>
                  <a:gd name="T5" fmla="*/ 0 h 14"/>
                  <a:gd name="T6" fmla="*/ 26 w 28"/>
                  <a:gd name="T7" fmla="*/ 0 h 14"/>
                  <a:gd name="T8" fmla="*/ 28 w 28"/>
                  <a:gd name="T9" fmla="*/ 14 h 14"/>
                </a:gdLst>
                <a:ahLst/>
                <a:cxnLst>
                  <a:cxn ang="0">
                    <a:pos x="T0" y="T1"/>
                  </a:cxn>
                  <a:cxn ang="0">
                    <a:pos x="T2" y="T3"/>
                  </a:cxn>
                  <a:cxn ang="0">
                    <a:pos x="T4" y="T5"/>
                  </a:cxn>
                  <a:cxn ang="0">
                    <a:pos x="T6" y="T7"/>
                  </a:cxn>
                  <a:cxn ang="0">
                    <a:pos x="T8" y="T9"/>
                  </a:cxn>
                </a:cxnLst>
                <a:rect l="0" t="0" r="r" b="b"/>
                <a:pathLst>
                  <a:path w="28" h="14">
                    <a:moveTo>
                      <a:pt x="28" y="14"/>
                    </a:moveTo>
                    <a:lnTo>
                      <a:pt x="0" y="14"/>
                    </a:lnTo>
                    <a:lnTo>
                      <a:pt x="2" y="0"/>
                    </a:lnTo>
                    <a:lnTo>
                      <a:pt x="26" y="0"/>
                    </a:lnTo>
                    <a:lnTo>
                      <a:pt x="2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3" name="Freeform 73"/>
              <p:cNvSpPr>
                <a:spLocks/>
              </p:cNvSpPr>
              <p:nvPr/>
            </p:nvSpPr>
            <p:spPr bwMode="auto">
              <a:xfrm>
                <a:off x="7590896" y="5111391"/>
                <a:ext cx="30163" cy="22225"/>
              </a:xfrm>
              <a:custGeom>
                <a:avLst/>
                <a:gdLst>
                  <a:gd name="T0" fmla="*/ 19 w 19"/>
                  <a:gd name="T1" fmla="*/ 14 h 14"/>
                  <a:gd name="T2" fmla="*/ 0 w 19"/>
                  <a:gd name="T3" fmla="*/ 14 h 14"/>
                  <a:gd name="T4" fmla="*/ 3 w 19"/>
                  <a:gd name="T5" fmla="*/ 0 h 14"/>
                  <a:gd name="T6" fmla="*/ 17 w 19"/>
                  <a:gd name="T7" fmla="*/ 0 h 14"/>
                  <a:gd name="T8" fmla="*/ 19 w 19"/>
                  <a:gd name="T9" fmla="*/ 14 h 14"/>
                </a:gdLst>
                <a:ahLst/>
                <a:cxnLst>
                  <a:cxn ang="0">
                    <a:pos x="T0" y="T1"/>
                  </a:cxn>
                  <a:cxn ang="0">
                    <a:pos x="T2" y="T3"/>
                  </a:cxn>
                  <a:cxn ang="0">
                    <a:pos x="T4" y="T5"/>
                  </a:cxn>
                  <a:cxn ang="0">
                    <a:pos x="T6" y="T7"/>
                  </a:cxn>
                  <a:cxn ang="0">
                    <a:pos x="T8" y="T9"/>
                  </a:cxn>
                </a:cxnLst>
                <a:rect l="0" t="0" r="r" b="b"/>
                <a:pathLst>
                  <a:path w="19" h="14">
                    <a:moveTo>
                      <a:pt x="19" y="14"/>
                    </a:moveTo>
                    <a:lnTo>
                      <a:pt x="0" y="14"/>
                    </a:lnTo>
                    <a:lnTo>
                      <a:pt x="3" y="0"/>
                    </a:lnTo>
                    <a:lnTo>
                      <a:pt x="17" y="0"/>
                    </a:lnTo>
                    <a:lnTo>
                      <a:pt x="1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4" name="Freeform 74"/>
              <p:cNvSpPr>
                <a:spLocks/>
              </p:cNvSpPr>
              <p:nvPr/>
            </p:nvSpPr>
            <p:spPr bwMode="auto">
              <a:xfrm>
                <a:off x="7606771" y="5039953"/>
                <a:ext cx="544513" cy="198438"/>
              </a:xfrm>
              <a:custGeom>
                <a:avLst/>
                <a:gdLst>
                  <a:gd name="T0" fmla="*/ 336 w 343"/>
                  <a:gd name="T1" fmla="*/ 106 h 125"/>
                  <a:gd name="T2" fmla="*/ 343 w 343"/>
                  <a:gd name="T3" fmla="*/ 125 h 125"/>
                  <a:gd name="T4" fmla="*/ 0 w 343"/>
                  <a:gd name="T5" fmla="*/ 14 h 125"/>
                  <a:gd name="T6" fmla="*/ 0 w 343"/>
                  <a:gd name="T7" fmla="*/ 7 h 125"/>
                  <a:gd name="T8" fmla="*/ 7 w 343"/>
                  <a:gd name="T9" fmla="*/ 0 h 125"/>
                  <a:gd name="T10" fmla="*/ 336 w 343"/>
                  <a:gd name="T11" fmla="*/ 106 h 125"/>
                </a:gdLst>
                <a:ahLst/>
                <a:cxnLst>
                  <a:cxn ang="0">
                    <a:pos x="T0" y="T1"/>
                  </a:cxn>
                  <a:cxn ang="0">
                    <a:pos x="T2" y="T3"/>
                  </a:cxn>
                  <a:cxn ang="0">
                    <a:pos x="T4" y="T5"/>
                  </a:cxn>
                  <a:cxn ang="0">
                    <a:pos x="T6" y="T7"/>
                  </a:cxn>
                  <a:cxn ang="0">
                    <a:pos x="T8" y="T9"/>
                  </a:cxn>
                  <a:cxn ang="0">
                    <a:pos x="T10" y="T11"/>
                  </a:cxn>
                </a:cxnLst>
                <a:rect l="0" t="0" r="r" b="b"/>
                <a:pathLst>
                  <a:path w="343" h="125">
                    <a:moveTo>
                      <a:pt x="336" y="106"/>
                    </a:moveTo>
                    <a:lnTo>
                      <a:pt x="343" y="125"/>
                    </a:lnTo>
                    <a:lnTo>
                      <a:pt x="0" y="14"/>
                    </a:lnTo>
                    <a:lnTo>
                      <a:pt x="0" y="7"/>
                    </a:lnTo>
                    <a:lnTo>
                      <a:pt x="7" y="0"/>
                    </a:lnTo>
                    <a:lnTo>
                      <a:pt x="336" y="10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5" name="Freeform 75"/>
              <p:cNvSpPr>
                <a:spLocks/>
              </p:cNvSpPr>
              <p:nvPr/>
            </p:nvSpPr>
            <p:spPr bwMode="auto">
              <a:xfrm>
                <a:off x="8140171" y="4765316"/>
                <a:ext cx="354013" cy="473075"/>
              </a:xfrm>
              <a:custGeom>
                <a:avLst/>
                <a:gdLst>
                  <a:gd name="T0" fmla="*/ 204 w 223"/>
                  <a:gd name="T1" fmla="*/ 0 h 298"/>
                  <a:gd name="T2" fmla="*/ 223 w 223"/>
                  <a:gd name="T3" fmla="*/ 0 h 298"/>
                  <a:gd name="T4" fmla="*/ 7 w 223"/>
                  <a:gd name="T5" fmla="*/ 298 h 298"/>
                  <a:gd name="T6" fmla="*/ 0 w 223"/>
                  <a:gd name="T7" fmla="*/ 279 h 298"/>
                  <a:gd name="T8" fmla="*/ 204 w 223"/>
                  <a:gd name="T9" fmla="*/ 0 h 298"/>
                </a:gdLst>
                <a:ahLst/>
                <a:cxnLst>
                  <a:cxn ang="0">
                    <a:pos x="T0" y="T1"/>
                  </a:cxn>
                  <a:cxn ang="0">
                    <a:pos x="T2" y="T3"/>
                  </a:cxn>
                  <a:cxn ang="0">
                    <a:pos x="T4" y="T5"/>
                  </a:cxn>
                  <a:cxn ang="0">
                    <a:pos x="T6" y="T7"/>
                  </a:cxn>
                  <a:cxn ang="0">
                    <a:pos x="T8" y="T9"/>
                  </a:cxn>
                </a:cxnLst>
                <a:rect l="0" t="0" r="r" b="b"/>
                <a:pathLst>
                  <a:path w="223" h="298">
                    <a:moveTo>
                      <a:pt x="204" y="0"/>
                    </a:moveTo>
                    <a:lnTo>
                      <a:pt x="223" y="0"/>
                    </a:lnTo>
                    <a:lnTo>
                      <a:pt x="7" y="298"/>
                    </a:lnTo>
                    <a:lnTo>
                      <a:pt x="0" y="279"/>
                    </a:lnTo>
                    <a:lnTo>
                      <a:pt x="20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6" name="Freeform 76"/>
              <p:cNvSpPr>
                <a:spLocks/>
              </p:cNvSpPr>
              <p:nvPr/>
            </p:nvSpPr>
            <p:spPr bwMode="auto">
              <a:xfrm>
                <a:off x="8140171" y="4301766"/>
                <a:ext cx="354013" cy="463550"/>
              </a:xfrm>
              <a:custGeom>
                <a:avLst/>
                <a:gdLst>
                  <a:gd name="T0" fmla="*/ 0 w 223"/>
                  <a:gd name="T1" fmla="*/ 12 h 292"/>
                  <a:gd name="T2" fmla="*/ 5 w 223"/>
                  <a:gd name="T3" fmla="*/ 2 h 292"/>
                  <a:gd name="T4" fmla="*/ 12 w 223"/>
                  <a:gd name="T5" fmla="*/ 0 h 292"/>
                  <a:gd name="T6" fmla="*/ 223 w 223"/>
                  <a:gd name="T7" fmla="*/ 292 h 292"/>
                  <a:gd name="T8" fmla="*/ 204 w 223"/>
                  <a:gd name="T9" fmla="*/ 292 h 292"/>
                  <a:gd name="T10" fmla="*/ 0 w 223"/>
                  <a:gd name="T11" fmla="*/ 12 h 292"/>
                </a:gdLst>
                <a:ahLst/>
                <a:cxnLst>
                  <a:cxn ang="0">
                    <a:pos x="T0" y="T1"/>
                  </a:cxn>
                  <a:cxn ang="0">
                    <a:pos x="T2" y="T3"/>
                  </a:cxn>
                  <a:cxn ang="0">
                    <a:pos x="T4" y="T5"/>
                  </a:cxn>
                  <a:cxn ang="0">
                    <a:pos x="T6" y="T7"/>
                  </a:cxn>
                  <a:cxn ang="0">
                    <a:pos x="T8" y="T9"/>
                  </a:cxn>
                  <a:cxn ang="0">
                    <a:pos x="T10" y="T11"/>
                  </a:cxn>
                </a:cxnLst>
                <a:rect l="0" t="0" r="r" b="b"/>
                <a:pathLst>
                  <a:path w="223" h="292">
                    <a:moveTo>
                      <a:pt x="0" y="12"/>
                    </a:moveTo>
                    <a:lnTo>
                      <a:pt x="5" y="2"/>
                    </a:lnTo>
                    <a:lnTo>
                      <a:pt x="12" y="0"/>
                    </a:lnTo>
                    <a:lnTo>
                      <a:pt x="223" y="292"/>
                    </a:lnTo>
                    <a:lnTo>
                      <a:pt x="204" y="292"/>
                    </a:lnTo>
                    <a:lnTo>
                      <a:pt x="0" y="1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7" name="Freeform 77"/>
              <p:cNvSpPr>
                <a:spLocks/>
              </p:cNvSpPr>
              <p:nvPr/>
            </p:nvSpPr>
            <p:spPr bwMode="auto">
              <a:xfrm>
                <a:off x="8133821" y="3733441"/>
                <a:ext cx="25400" cy="571500"/>
              </a:xfrm>
              <a:custGeom>
                <a:avLst/>
                <a:gdLst>
                  <a:gd name="T0" fmla="*/ 0 w 16"/>
                  <a:gd name="T1" fmla="*/ 7 h 360"/>
                  <a:gd name="T2" fmla="*/ 16 w 16"/>
                  <a:gd name="T3" fmla="*/ 0 h 360"/>
                  <a:gd name="T4" fmla="*/ 16 w 16"/>
                  <a:gd name="T5" fmla="*/ 358 h 360"/>
                  <a:gd name="T6" fmla="*/ 9 w 16"/>
                  <a:gd name="T7" fmla="*/ 360 h 360"/>
                  <a:gd name="T8" fmla="*/ 0 w 16"/>
                  <a:gd name="T9" fmla="*/ 356 h 360"/>
                  <a:gd name="T10" fmla="*/ 0 w 16"/>
                  <a:gd name="T11" fmla="*/ 7 h 360"/>
                </a:gdLst>
                <a:ahLst/>
                <a:cxnLst>
                  <a:cxn ang="0">
                    <a:pos x="T0" y="T1"/>
                  </a:cxn>
                  <a:cxn ang="0">
                    <a:pos x="T2" y="T3"/>
                  </a:cxn>
                  <a:cxn ang="0">
                    <a:pos x="T4" y="T5"/>
                  </a:cxn>
                  <a:cxn ang="0">
                    <a:pos x="T6" y="T7"/>
                  </a:cxn>
                  <a:cxn ang="0">
                    <a:pos x="T8" y="T9"/>
                  </a:cxn>
                  <a:cxn ang="0">
                    <a:pos x="T10" y="T11"/>
                  </a:cxn>
                </a:cxnLst>
                <a:rect l="0" t="0" r="r" b="b"/>
                <a:pathLst>
                  <a:path w="16" h="360">
                    <a:moveTo>
                      <a:pt x="0" y="7"/>
                    </a:moveTo>
                    <a:lnTo>
                      <a:pt x="16" y="0"/>
                    </a:lnTo>
                    <a:lnTo>
                      <a:pt x="16" y="358"/>
                    </a:lnTo>
                    <a:lnTo>
                      <a:pt x="9" y="360"/>
                    </a:lnTo>
                    <a:lnTo>
                      <a:pt x="0" y="356"/>
                    </a:lnTo>
                    <a:lnTo>
                      <a:pt x="0" y="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8" name="Freeform 78"/>
              <p:cNvSpPr>
                <a:spLocks/>
              </p:cNvSpPr>
              <p:nvPr/>
            </p:nvSpPr>
            <p:spPr bwMode="auto">
              <a:xfrm>
                <a:off x="7648046" y="3442928"/>
                <a:ext cx="511175" cy="301625"/>
              </a:xfrm>
              <a:custGeom>
                <a:avLst/>
                <a:gdLst>
                  <a:gd name="T0" fmla="*/ 0 w 322"/>
                  <a:gd name="T1" fmla="*/ 15 h 190"/>
                  <a:gd name="T2" fmla="*/ 9 w 322"/>
                  <a:gd name="T3" fmla="*/ 0 h 190"/>
                  <a:gd name="T4" fmla="*/ 322 w 322"/>
                  <a:gd name="T5" fmla="*/ 183 h 190"/>
                  <a:gd name="T6" fmla="*/ 306 w 322"/>
                  <a:gd name="T7" fmla="*/ 190 h 190"/>
                  <a:gd name="T8" fmla="*/ 0 w 322"/>
                  <a:gd name="T9" fmla="*/ 15 h 190"/>
                </a:gdLst>
                <a:ahLst/>
                <a:cxnLst>
                  <a:cxn ang="0">
                    <a:pos x="T0" y="T1"/>
                  </a:cxn>
                  <a:cxn ang="0">
                    <a:pos x="T2" y="T3"/>
                  </a:cxn>
                  <a:cxn ang="0">
                    <a:pos x="T4" y="T5"/>
                  </a:cxn>
                  <a:cxn ang="0">
                    <a:pos x="T6" y="T7"/>
                  </a:cxn>
                  <a:cxn ang="0">
                    <a:pos x="T8" y="T9"/>
                  </a:cxn>
                </a:cxnLst>
                <a:rect l="0" t="0" r="r" b="b"/>
                <a:pathLst>
                  <a:path w="322" h="190">
                    <a:moveTo>
                      <a:pt x="0" y="15"/>
                    </a:moveTo>
                    <a:lnTo>
                      <a:pt x="9" y="0"/>
                    </a:lnTo>
                    <a:lnTo>
                      <a:pt x="322" y="183"/>
                    </a:lnTo>
                    <a:lnTo>
                      <a:pt x="306" y="190"/>
                    </a:lnTo>
                    <a:lnTo>
                      <a:pt x="0" y="1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69" name="Freeform 79"/>
              <p:cNvSpPr>
                <a:spLocks noEditPoints="1"/>
              </p:cNvSpPr>
              <p:nvPr/>
            </p:nvSpPr>
            <p:spPr bwMode="auto">
              <a:xfrm>
                <a:off x="8521171" y="3341328"/>
                <a:ext cx="231775" cy="252413"/>
              </a:xfrm>
              <a:custGeom>
                <a:avLst/>
                <a:gdLst>
                  <a:gd name="T0" fmla="*/ 0 w 62"/>
                  <a:gd name="T1" fmla="*/ 34 h 67"/>
                  <a:gd name="T2" fmla="*/ 8 w 62"/>
                  <a:gd name="T3" fmla="*/ 9 h 67"/>
                  <a:gd name="T4" fmla="*/ 31 w 62"/>
                  <a:gd name="T5" fmla="*/ 0 h 67"/>
                  <a:gd name="T6" fmla="*/ 47 w 62"/>
                  <a:gd name="T7" fmla="*/ 4 h 67"/>
                  <a:gd name="T8" fmla="*/ 58 w 62"/>
                  <a:gd name="T9" fmla="*/ 16 h 67"/>
                  <a:gd name="T10" fmla="*/ 62 w 62"/>
                  <a:gd name="T11" fmla="*/ 34 h 67"/>
                  <a:gd name="T12" fmla="*/ 58 w 62"/>
                  <a:gd name="T13" fmla="*/ 51 h 67"/>
                  <a:gd name="T14" fmla="*/ 47 w 62"/>
                  <a:gd name="T15" fmla="*/ 63 h 67"/>
                  <a:gd name="T16" fmla="*/ 31 w 62"/>
                  <a:gd name="T17" fmla="*/ 67 h 67"/>
                  <a:gd name="T18" fmla="*/ 14 w 62"/>
                  <a:gd name="T19" fmla="*/ 63 h 67"/>
                  <a:gd name="T20" fmla="*/ 3 w 62"/>
                  <a:gd name="T21" fmla="*/ 51 h 67"/>
                  <a:gd name="T22" fmla="*/ 0 w 62"/>
                  <a:gd name="T23" fmla="*/ 34 h 67"/>
                  <a:gd name="T24" fmla="*/ 9 w 62"/>
                  <a:gd name="T25" fmla="*/ 34 h 67"/>
                  <a:gd name="T26" fmla="*/ 15 w 62"/>
                  <a:gd name="T27" fmla="*/ 53 h 67"/>
                  <a:gd name="T28" fmla="*/ 31 w 62"/>
                  <a:gd name="T29" fmla="*/ 60 h 67"/>
                  <a:gd name="T30" fmla="*/ 47 w 62"/>
                  <a:gd name="T31" fmla="*/ 53 h 67"/>
                  <a:gd name="T32" fmla="*/ 53 w 62"/>
                  <a:gd name="T33" fmla="*/ 34 h 67"/>
                  <a:gd name="T34" fmla="*/ 51 w 62"/>
                  <a:gd name="T35" fmla="*/ 20 h 67"/>
                  <a:gd name="T36" fmla="*/ 43 w 62"/>
                  <a:gd name="T37" fmla="*/ 10 h 67"/>
                  <a:gd name="T38" fmla="*/ 31 w 62"/>
                  <a:gd name="T39" fmla="*/ 7 h 67"/>
                  <a:gd name="T40" fmla="*/ 15 w 62"/>
                  <a:gd name="T41" fmla="*/ 13 h 67"/>
                  <a:gd name="T42" fmla="*/ 9 w 62"/>
                  <a:gd name="T43"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7">
                    <a:moveTo>
                      <a:pt x="0" y="34"/>
                    </a:moveTo>
                    <a:cubicBezTo>
                      <a:pt x="0" y="24"/>
                      <a:pt x="3" y="15"/>
                      <a:pt x="8" y="9"/>
                    </a:cubicBezTo>
                    <a:cubicBezTo>
                      <a:pt x="14" y="3"/>
                      <a:pt x="22" y="0"/>
                      <a:pt x="31" y="0"/>
                    </a:cubicBezTo>
                    <a:cubicBezTo>
                      <a:pt x="37" y="0"/>
                      <a:pt x="42" y="1"/>
                      <a:pt x="47" y="4"/>
                    </a:cubicBezTo>
                    <a:cubicBezTo>
                      <a:pt x="52" y="7"/>
                      <a:pt x="56" y="11"/>
                      <a:pt x="58" y="16"/>
                    </a:cubicBezTo>
                    <a:cubicBezTo>
                      <a:pt x="61" y="21"/>
                      <a:pt x="62" y="27"/>
                      <a:pt x="62" y="34"/>
                    </a:cubicBezTo>
                    <a:cubicBezTo>
                      <a:pt x="62" y="40"/>
                      <a:pt x="61" y="46"/>
                      <a:pt x="58" y="51"/>
                    </a:cubicBezTo>
                    <a:cubicBezTo>
                      <a:pt x="56" y="57"/>
                      <a:pt x="52" y="61"/>
                      <a:pt x="47" y="63"/>
                    </a:cubicBezTo>
                    <a:cubicBezTo>
                      <a:pt x="42" y="66"/>
                      <a:pt x="37" y="67"/>
                      <a:pt x="31" y="67"/>
                    </a:cubicBezTo>
                    <a:cubicBezTo>
                      <a:pt x="25" y="67"/>
                      <a:pt x="19" y="66"/>
                      <a:pt x="14" y="63"/>
                    </a:cubicBezTo>
                    <a:cubicBezTo>
                      <a:pt x="10" y="60"/>
                      <a:pt x="6" y="56"/>
                      <a:pt x="3" y="51"/>
                    </a:cubicBezTo>
                    <a:cubicBezTo>
                      <a:pt x="1" y="46"/>
                      <a:pt x="0" y="40"/>
                      <a:pt x="0" y="34"/>
                    </a:cubicBezTo>
                    <a:close/>
                    <a:moveTo>
                      <a:pt x="9" y="34"/>
                    </a:moveTo>
                    <a:cubicBezTo>
                      <a:pt x="9" y="42"/>
                      <a:pt x="11" y="49"/>
                      <a:pt x="15" y="53"/>
                    </a:cubicBezTo>
                    <a:cubicBezTo>
                      <a:pt x="19" y="58"/>
                      <a:pt x="25" y="60"/>
                      <a:pt x="31" y="60"/>
                    </a:cubicBezTo>
                    <a:cubicBezTo>
                      <a:pt x="37" y="60"/>
                      <a:pt x="43" y="58"/>
                      <a:pt x="47" y="53"/>
                    </a:cubicBezTo>
                    <a:cubicBezTo>
                      <a:pt x="51" y="48"/>
                      <a:pt x="53" y="42"/>
                      <a:pt x="53" y="34"/>
                    </a:cubicBezTo>
                    <a:cubicBezTo>
                      <a:pt x="53" y="28"/>
                      <a:pt x="52" y="24"/>
                      <a:pt x="51" y="20"/>
                    </a:cubicBezTo>
                    <a:cubicBezTo>
                      <a:pt x="49" y="16"/>
                      <a:pt x="46" y="13"/>
                      <a:pt x="43" y="10"/>
                    </a:cubicBezTo>
                    <a:cubicBezTo>
                      <a:pt x="39" y="8"/>
                      <a:pt x="35" y="7"/>
                      <a:pt x="31" y="7"/>
                    </a:cubicBezTo>
                    <a:cubicBezTo>
                      <a:pt x="25" y="7"/>
                      <a:pt x="20" y="9"/>
                      <a:pt x="15" y="13"/>
                    </a:cubicBezTo>
                    <a:cubicBezTo>
                      <a:pt x="11" y="18"/>
                      <a:pt x="9" y="25"/>
                      <a:pt x="9" y="34"/>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0" name="Freeform 80"/>
              <p:cNvSpPr>
                <a:spLocks/>
              </p:cNvSpPr>
              <p:nvPr/>
            </p:nvSpPr>
            <p:spPr bwMode="auto">
              <a:xfrm>
                <a:off x="8098896" y="3488966"/>
                <a:ext cx="384175" cy="236538"/>
              </a:xfrm>
              <a:custGeom>
                <a:avLst/>
                <a:gdLst>
                  <a:gd name="T0" fmla="*/ 235 w 242"/>
                  <a:gd name="T1" fmla="*/ 0 h 149"/>
                  <a:gd name="T2" fmla="*/ 242 w 242"/>
                  <a:gd name="T3" fmla="*/ 14 h 149"/>
                  <a:gd name="T4" fmla="*/ 7 w 242"/>
                  <a:gd name="T5" fmla="*/ 149 h 149"/>
                  <a:gd name="T6" fmla="*/ 0 w 242"/>
                  <a:gd name="T7" fmla="*/ 135 h 149"/>
                  <a:gd name="T8" fmla="*/ 235 w 242"/>
                  <a:gd name="T9" fmla="*/ 0 h 149"/>
                </a:gdLst>
                <a:ahLst/>
                <a:cxnLst>
                  <a:cxn ang="0">
                    <a:pos x="T0" y="T1"/>
                  </a:cxn>
                  <a:cxn ang="0">
                    <a:pos x="T2" y="T3"/>
                  </a:cxn>
                  <a:cxn ang="0">
                    <a:pos x="T4" y="T5"/>
                  </a:cxn>
                  <a:cxn ang="0">
                    <a:pos x="T6" y="T7"/>
                  </a:cxn>
                  <a:cxn ang="0">
                    <a:pos x="T8" y="T9"/>
                  </a:cxn>
                </a:cxnLst>
                <a:rect l="0" t="0" r="r" b="b"/>
                <a:pathLst>
                  <a:path w="242" h="149">
                    <a:moveTo>
                      <a:pt x="235" y="0"/>
                    </a:moveTo>
                    <a:lnTo>
                      <a:pt x="242" y="14"/>
                    </a:lnTo>
                    <a:lnTo>
                      <a:pt x="7" y="149"/>
                    </a:lnTo>
                    <a:lnTo>
                      <a:pt x="0" y="135"/>
                    </a:lnTo>
                    <a:lnTo>
                      <a:pt x="235"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1" name="Freeform 81"/>
              <p:cNvSpPr>
                <a:spLocks/>
              </p:cNvSpPr>
              <p:nvPr/>
            </p:nvSpPr>
            <p:spPr bwMode="auto">
              <a:xfrm>
                <a:off x="8140171" y="3563578"/>
                <a:ext cx="384175" cy="233363"/>
              </a:xfrm>
              <a:custGeom>
                <a:avLst/>
                <a:gdLst>
                  <a:gd name="T0" fmla="*/ 235 w 242"/>
                  <a:gd name="T1" fmla="*/ 0 h 147"/>
                  <a:gd name="T2" fmla="*/ 242 w 242"/>
                  <a:gd name="T3" fmla="*/ 12 h 147"/>
                  <a:gd name="T4" fmla="*/ 7 w 242"/>
                  <a:gd name="T5" fmla="*/ 147 h 147"/>
                  <a:gd name="T6" fmla="*/ 0 w 242"/>
                  <a:gd name="T7" fmla="*/ 135 h 147"/>
                  <a:gd name="T8" fmla="*/ 235 w 242"/>
                  <a:gd name="T9" fmla="*/ 0 h 147"/>
                </a:gdLst>
                <a:ahLst/>
                <a:cxnLst>
                  <a:cxn ang="0">
                    <a:pos x="T0" y="T1"/>
                  </a:cxn>
                  <a:cxn ang="0">
                    <a:pos x="T2" y="T3"/>
                  </a:cxn>
                  <a:cxn ang="0">
                    <a:pos x="T4" y="T5"/>
                  </a:cxn>
                  <a:cxn ang="0">
                    <a:pos x="T6" y="T7"/>
                  </a:cxn>
                  <a:cxn ang="0">
                    <a:pos x="T8" y="T9"/>
                  </a:cxn>
                </a:cxnLst>
                <a:rect l="0" t="0" r="r" b="b"/>
                <a:pathLst>
                  <a:path w="242" h="147">
                    <a:moveTo>
                      <a:pt x="235" y="0"/>
                    </a:moveTo>
                    <a:lnTo>
                      <a:pt x="242" y="12"/>
                    </a:lnTo>
                    <a:lnTo>
                      <a:pt x="7" y="147"/>
                    </a:lnTo>
                    <a:lnTo>
                      <a:pt x="0" y="135"/>
                    </a:lnTo>
                    <a:lnTo>
                      <a:pt x="235"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2" name="Freeform 82"/>
              <p:cNvSpPr>
                <a:spLocks/>
              </p:cNvSpPr>
              <p:nvPr/>
            </p:nvSpPr>
            <p:spPr bwMode="auto">
              <a:xfrm>
                <a:off x="5643033" y="5894028"/>
                <a:ext cx="488950" cy="304800"/>
              </a:xfrm>
              <a:custGeom>
                <a:avLst/>
                <a:gdLst>
                  <a:gd name="T0" fmla="*/ 0 w 308"/>
                  <a:gd name="T1" fmla="*/ 192 h 192"/>
                  <a:gd name="T2" fmla="*/ 0 w 308"/>
                  <a:gd name="T3" fmla="*/ 176 h 192"/>
                  <a:gd name="T4" fmla="*/ 301 w 308"/>
                  <a:gd name="T5" fmla="*/ 0 h 192"/>
                  <a:gd name="T6" fmla="*/ 308 w 308"/>
                  <a:gd name="T7" fmla="*/ 5 h 192"/>
                  <a:gd name="T8" fmla="*/ 308 w 308"/>
                  <a:gd name="T9" fmla="*/ 14 h 192"/>
                  <a:gd name="T10" fmla="*/ 0 w 308"/>
                  <a:gd name="T11" fmla="*/ 192 h 192"/>
                </a:gdLst>
                <a:ahLst/>
                <a:cxnLst>
                  <a:cxn ang="0">
                    <a:pos x="T0" y="T1"/>
                  </a:cxn>
                  <a:cxn ang="0">
                    <a:pos x="T2" y="T3"/>
                  </a:cxn>
                  <a:cxn ang="0">
                    <a:pos x="T4" y="T5"/>
                  </a:cxn>
                  <a:cxn ang="0">
                    <a:pos x="T6" y="T7"/>
                  </a:cxn>
                  <a:cxn ang="0">
                    <a:pos x="T8" y="T9"/>
                  </a:cxn>
                  <a:cxn ang="0">
                    <a:pos x="T10" y="T11"/>
                  </a:cxn>
                </a:cxnLst>
                <a:rect l="0" t="0" r="r" b="b"/>
                <a:pathLst>
                  <a:path w="308" h="192">
                    <a:moveTo>
                      <a:pt x="0" y="192"/>
                    </a:moveTo>
                    <a:lnTo>
                      <a:pt x="0" y="176"/>
                    </a:lnTo>
                    <a:lnTo>
                      <a:pt x="301" y="0"/>
                    </a:lnTo>
                    <a:lnTo>
                      <a:pt x="308" y="5"/>
                    </a:lnTo>
                    <a:lnTo>
                      <a:pt x="308" y="14"/>
                    </a:lnTo>
                    <a:lnTo>
                      <a:pt x="0"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3" name="Freeform 83"/>
              <p:cNvSpPr>
                <a:spLocks/>
              </p:cNvSpPr>
              <p:nvPr/>
            </p:nvSpPr>
            <p:spPr bwMode="auto">
              <a:xfrm>
                <a:off x="5636683" y="5841641"/>
                <a:ext cx="417513" cy="255588"/>
              </a:xfrm>
              <a:custGeom>
                <a:avLst/>
                <a:gdLst>
                  <a:gd name="T0" fmla="*/ 7 w 263"/>
                  <a:gd name="T1" fmla="*/ 161 h 161"/>
                  <a:gd name="T2" fmla="*/ 0 w 263"/>
                  <a:gd name="T3" fmla="*/ 147 h 161"/>
                  <a:gd name="T4" fmla="*/ 255 w 263"/>
                  <a:gd name="T5" fmla="*/ 0 h 161"/>
                  <a:gd name="T6" fmla="*/ 263 w 263"/>
                  <a:gd name="T7" fmla="*/ 14 h 161"/>
                  <a:gd name="T8" fmla="*/ 7 w 263"/>
                  <a:gd name="T9" fmla="*/ 161 h 161"/>
                </a:gdLst>
                <a:ahLst/>
                <a:cxnLst>
                  <a:cxn ang="0">
                    <a:pos x="T0" y="T1"/>
                  </a:cxn>
                  <a:cxn ang="0">
                    <a:pos x="T2" y="T3"/>
                  </a:cxn>
                  <a:cxn ang="0">
                    <a:pos x="T4" y="T5"/>
                  </a:cxn>
                  <a:cxn ang="0">
                    <a:pos x="T6" y="T7"/>
                  </a:cxn>
                  <a:cxn ang="0">
                    <a:pos x="T8" y="T9"/>
                  </a:cxn>
                </a:cxnLst>
                <a:rect l="0" t="0" r="r" b="b"/>
                <a:pathLst>
                  <a:path w="263" h="161">
                    <a:moveTo>
                      <a:pt x="7" y="161"/>
                    </a:moveTo>
                    <a:lnTo>
                      <a:pt x="0" y="147"/>
                    </a:lnTo>
                    <a:lnTo>
                      <a:pt x="255" y="0"/>
                    </a:lnTo>
                    <a:lnTo>
                      <a:pt x="263" y="14"/>
                    </a:lnTo>
                    <a:lnTo>
                      <a:pt x="7" y="16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4" name="Freeform 84"/>
              <p:cNvSpPr>
                <a:spLocks/>
              </p:cNvSpPr>
              <p:nvPr/>
            </p:nvSpPr>
            <p:spPr bwMode="auto">
              <a:xfrm>
                <a:off x="6131983" y="5043128"/>
                <a:ext cx="493713" cy="296863"/>
              </a:xfrm>
              <a:custGeom>
                <a:avLst/>
                <a:gdLst>
                  <a:gd name="T0" fmla="*/ 304 w 311"/>
                  <a:gd name="T1" fmla="*/ 0 h 187"/>
                  <a:gd name="T2" fmla="*/ 311 w 311"/>
                  <a:gd name="T3" fmla="*/ 5 h 187"/>
                  <a:gd name="T4" fmla="*/ 311 w 311"/>
                  <a:gd name="T5" fmla="*/ 14 h 187"/>
                  <a:gd name="T6" fmla="*/ 10 w 311"/>
                  <a:gd name="T7" fmla="*/ 187 h 187"/>
                  <a:gd name="T8" fmla="*/ 0 w 311"/>
                  <a:gd name="T9" fmla="*/ 183 h 187"/>
                  <a:gd name="T10" fmla="*/ 10 w 311"/>
                  <a:gd name="T11" fmla="*/ 168 h 187"/>
                  <a:gd name="T12" fmla="*/ 304 w 311"/>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1" h="187">
                    <a:moveTo>
                      <a:pt x="304" y="0"/>
                    </a:moveTo>
                    <a:lnTo>
                      <a:pt x="311" y="5"/>
                    </a:lnTo>
                    <a:lnTo>
                      <a:pt x="311" y="14"/>
                    </a:lnTo>
                    <a:lnTo>
                      <a:pt x="10" y="187"/>
                    </a:lnTo>
                    <a:lnTo>
                      <a:pt x="0" y="183"/>
                    </a:lnTo>
                    <a:lnTo>
                      <a:pt x="10" y="168"/>
                    </a:lnTo>
                    <a:lnTo>
                      <a:pt x="30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5" name="Freeform 85"/>
              <p:cNvSpPr>
                <a:spLocks/>
              </p:cNvSpPr>
              <p:nvPr/>
            </p:nvSpPr>
            <p:spPr bwMode="auto">
              <a:xfrm>
                <a:off x="7117821" y="5043128"/>
                <a:ext cx="488950" cy="296863"/>
              </a:xfrm>
              <a:custGeom>
                <a:avLst/>
                <a:gdLst>
                  <a:gd name="T0" fmla="*/ 301 w 308"/>
                  <a:gd name="T1" fmla="*/ 0 h 187"/>
                  <a:gd name="T2" fmla="*/ 308 w 308"/>
                  <a:gd name="T3" fmla="*/ 5 h 187"/>
                  <a:gd name="T4" fmla="*/ 308 w 308"/>
                  <a:gd name="T5" fmla="*/ 12 h 187"/>
                  <a:gd name="T6" fmla="*/ 7 w 308"/>
                  <a:gd name="T7" fmla="*/ 187 h 187"/>
                  <a:gd name="T8" fmla="*/ 0 w 308"/>
                  <a:gd name="T9" fmla="*/ 183 h 187"/>
                  <a:gd name="T10" fmla="*/ 7 w 308"/>
                  <a:gd name="T11" fmla="*/ 168 h 187"/>
                  <a:gd name="T12" fmla="*/ 301 w 308"/>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08" h="187">
                    <a:moveTo>
                      <a:pt x="301" y="0"/>
                    </a:moveTo>
                    <a:lnTo>
                      <a:pt x="308" y="5"/>
                    </a:lnTo>
                    <a:lnTo>
                      <a:pt x="308" y="12"/>
                    </a:lnTo>
                    <a:lnTo>
                      <a:pt x="7" y="187"/>
                    </a:lnTo>
                    <a:lnTo>
                      <a:pt x="0" y="183"/>
                    </a:lnTo>
                    <a:lnTo>
                      <a:pt x="7" y="168"/>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6" name="Freeform 86"/>
              <p:cNvSpPr>
                <a:spLocks/>
              </p:cNvSpPr>
              <p:nvPr/>
            </p:nvSpPr>
            <p:spPr bwMode="auto">
              <a:xfrm>
                <a:off x="7606771" y="4298591"/>
                <a:ext cx="541338" cy="192088"/>
              </a:xfrm>
              <a:custGeom>
                <a:avLst/>
                <a:gdLst>
                  <a:gd name="T0" fmla="*/ 332 w 341"/>
                  <a:gd name="T1" fmla="*/ 0 h 121"/>
                  <a:gd name="T2" fmla="*/ 341 w 341"/>
                  <a:gd name="T3" fmla="*/ 4 h 121"/>
                  <a:gd name="T4" fmla="*/ 336 w 341"/>
                  <a:gd name="T5" fmla="*/ 14 h 121"/>
                  <a:gd name="T6" fmla="*/ 7 w 341"/>
                  <a:gd name="T7" fmla="*/ 121 h 121"/>
                  <a:gd name="T8" fmla="*/ 0 w 341"/>
                  <a:gd name="T9" fmla="*/ 116 h 121"/>
                  <a:gd name="T10" fmla="*/ 9 w 341"/>
                  <a:gd name="T11" fmla="*/ 104 h 121"/>
                  <a:gd name="T12" fmla="*/ 332 w 341"/>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341" h="121">
                    <a:moveTo>
                      <a:pt x="332" y="0"/>
                    </a:moveTo>
                    <a:lnTo>
                      <a:pt x="341" y="4"/>
                    </a:lnTo>
                    <a:lnTo>
                      <a:pt x="336" y="14"/>
                    </a:lnTo>
                    <a:lnTo>
                      <a:pt x="7" y="121"/>
                    </a:lnTo>
                    <a:lnTo>
                      <a:pt x="0" y="116"/>
                    </a:lnTo>
                    <a:lnTo>
                      <a:pt x="9" y="104"/>
                    </a:lnTo>
                    <a:lnTo>
                      <a:pt x="33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7" name="Freeform 87"/>
              <p:cNvSpPr>
                <a:spLocks noEditPoints="1"/>
              </p:cNvSpPr>
              <p:nvPr/>
            </p:nvSpPr>
            <p:spPr bwMode="auto">
              <a:xfrm>
                <a:off x="4541308" y="6070241"/>
                <a:ext cx="238125" cy="252413"/>
              </a:xfrm>
              <a:custGeom>
                <a:avLst/>
                <a:gdLst>
                  <a:gd name="T0" fmla="*/ 0 w 63"/>
                  <a:gd name="T1" fmla="*/ 34 h 67"/>
                  <a:gd name="T2" fmla="*/ 9 w 63"/>
                  <a:gd name="T3" fmla="*/ 9 h 67"/>
                  <a:gd name="T4" fmla="*/ 32 w 63"/>
                  <a:gd name="T5" fmla="*/ 0 h 67"/>
                  <a:gd name="T6" fmla="*/ 48 w 63"/>
                  <a:gd name="T7" fmla="*/ 4 h 67"/>
                  <a:gd name="T8" fmla="*/ 59 w 63"/>
                  <a:gd name="T9" fmla="*/ 16 h 67"/>
                  <a:gd name="T10" fmla="*/ 63 w 63"/>
                  <a:gd name="T11" fmla="*/ 34 h 67"/>
                  <a:gd name="T12" fmla="*/ 59 w 63"/>
                  <a:gd name="T13" fmla="*/ 51 h 67"/>
                  <a:gd name="T14" fmla="*/ 47 w 63"/>
                  <a:gd name="T15" fmla="*/ 63 h 67"/>
                  <a:gd name="T16" fmla="*/ 32 w 63"/>
                  <a:gd name="T17" fmla="*/ 67 h 67"/>
                  <a:gd name="T18" fmla="*/ 15 w 63"/>
                  <a:gd name="T19" fmla="*/ 63 h 67"/>
                  <a:gd name="T20" fmla="*/ 4 w 63"/>
                  <a:gd name="T21" fmla="*/ 51 h 67"/>
                  <a:gd name="T22" fmla="*/ 0 w 63"/>
                  <a:gd name="T23" fmla="*/ 34 h 67"/>
                  <a:gd name="T24" fmla="*/ 9 w 63"/>
                  <a:gd name="T25" fmla="*/ 34 h 67"/>
                  <a:gd name="T26" fmla="*/ 16 w 63"/>
                  <a:gd name="T27" fmla="*/ 53 h 67"/>
                  <a:gd name="T28" fmla="*/ 32 w 63"/>
                  <a:gd name="T29" fmla="*/ 60 h 67"/>
                  <a:gd name="T30" fmla="*/ 48 w 63"/>
                  <a:gd name="T31" fmla="*/ 53 h 67"/>
                  <a:gd name="T32" fmla="*/ 54 w 63"/>
                  <a:gd name="T33" fmla="*/ 34 h 67"/>
                  <a:gd name="T34" fmla="*/ 51 w 63"/>
                  <a:gd name="T35" fmla="*/ 20 h 67"/>
                  <a:gd name="T36" fmla="*/ 43 w 63"/>
                  <a:gd name="T37" fmla="*/ 10 h 67"/>
                  <a:gd name="T38" fmla="*/ 32 w 63"/>
                  <a:gd name="T39" fmla="*/ 7 h 67"/>
                  <a:gd name="T40" fmla="*/ 16 w 63"/>
                  <a:gd name="T41" fmla="*/ 13 h 67"/>
                  <a:gd name="T42" fmla="*/ 9 w 63"/>
                  <a:gd name="T43" fmla="*/ 3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7">
                    <a:moveTo>
                      <a:pt x="0" y="34"/>
                    </a:moveTo>
                    <a:cubicBezTo>
                      <a:pt x="0" y="24"/>
                      <a:pt x="3" y="15"/>
                      <a:pt x="9" y="9"/>
                    </a:cubicBezTo>
                    <a:cubicBezTo>
                      <a:pt x="15" y="3"/>
                      <a:pt x="22" y="0"/>
                      <a:pt x="32" y="0"/>
                    </a:cubicBezTo>
                    <a:cubicBezTo>
                      <a:pt x="38" y="0"/>
                      <a:pt x="43" y="1"/>
                      <a:pt x="48" y="4"/>
                    </a:cubicBezTo>
                    <a:cubicBezTo>
                      <a:pt x="53" y="7"/>
                      <a:pt x="57" y="11"/>
                      <a:pt x="59" y="16"/>
                    </a:cubicBezTo>
                    <a:cubicBezTo>
                      <a:pt x="62" y="21"/>
                      <a:pt x="63" y="27"/>
                      <a:pt x="63" y="34"/>
                    </a:cubicBezTo>
                    <a:cubicBezTo>
                      <a:pt x="63" y="40"/>
                      <a:pt x="62" y="46"/>
                      <a:pt x="59" y="51"/>
                    </a:cubicBezTo>
                    <a:cubicBezTo>
                      <a:pt x="56" y="57"/>
                      <a:pt x="52" y="61"/>
                      <a:pt x="47" y="63"/>
                    </a:cubicBezTo>
                    <a:cubicBezTo>
                      <a:pt x="43" y="66"/>
                      <a:pt x="37" y="67"/>
                      <a:pt x="32" y="67"/>
                    </a:cubicBezTo>
                    <a:cubicBezTo>
                      <a:pt x="25" y="67"/>
                      <a:pt x="20" y="66"/>
                      <a:pt x="15" y="63"/>
                    </a:cubicBezTo>
                    <a:cubicBezTo>
                      <a:pt x="10" y="60"/>
                      <a:pt x="7" y="56"/>
                      <a:pt x="4" y="51"/>
                    </a:cubicBezTo>
                    <a:cubicBezTo>
                      <a:pt x="2" y="46"/>
                      <a:pt x="0" y="40"/>
                      <a:pt x="0" y="34"/>
                    </a:cubicBezTo>
                    <a:close/>
                    <a:moveTo>
                      <a:pt x="9" y="34"/>
                    </a:moveTo>
                    <a:cubicBezTo>
                      <a:pt x="9" y="42"/>
                      <a:pt x="11" y="49"/>
                      <a:pt x="16" y="53"/>
                    </a:cubicBezTo>
                    <a:cubicBezTo>
                      <a:pt x="20" y="58"/>
                      <a:pt x="25" y="60"/>
                      <a:pt x="32" y="60"/>
                    </a:cubicBezTo>
                    <a:cubicBezTo>
                      <a:pt x="38" y="60"/>
                      <a:pt x="43" y="58"/>
                      <a:pt x="48" y="53"/>
                    </a:cubicBezTo>
                    <a:cubicBezTo>
                      <a:pt x="52" y="48"/>
                      <a:pt x="54" y="42"/>
                      <a:pt x="54" y="34"/>
                    </a:cubicBezTo>
                    <a:cubicBezTo>
                      <a:pt x="54" y="28"/>
                      <a:pt x="53" y="24"/>
                      <a:pt x="51" y="20"/>
                    </a:cubicBezTo>
                    <a:cubicBezTo>
                      <a:pt x="49" y="16"/>
                      <a:pt x="47" y="13"/>
                      <a:pt x="43" y="10"/>
                    </a:cubicBezTo>
                    <a:cubicBezTo>
                      <a:pt x="40" y="8"/>
                      <a:pt x="36" y="7"/>
                      <a:pt x="32" y="7"/>
                    </a:cubicBezTo>
                    <a:cubicBezTo>
                      <a:pt x="26" y="7"/>
                      <a:pt x="20" y="9"/>
                      <a:pt x="16" y="13"/>
                    </a:cubicBezTo>
                    <a:cubicBezTo>
                      <a:pt x="12" y="18"/>
                      <a:pt x="9" y="25"/>
                      <a:pt x="9" y="34"/>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8" name="Freeform 88"/>
              <p:cNvSpPr>
                <a:spLocks/>
              </p:cNvSpPr>
              <p:nvPr/>
            </p:nvSpPr>
            <p:spPr bwMode="auto">
              <a:xfrm>
                <a:off x="4804833" y="5916253"/>
                <a:ext cx="395288" cy="241300"/>
              </a:xfrm>
              <a:custGeom>
                <a:avLst/>
                <a:gdLst>
                  <a:gd name="T0" fmla="*/ 7 w 249"/>
                  <a:gd name="T1" fmla="*/ 152 h 152"/>
                  <a:gd name="T2" fmla="*/ 0 w 249"/>
                  <a:gd name="T3" fmla="*/ 138 h 152"/>
                  <a:gd name="T4" fmla="*/ 242 w 249"/>
                  <a:gd name="T5" fmla="*/ 0 h 152"/>
                  <a:gd name="T6" fmla="*/ 249 w 249"/>
                  <a:gd name="T7" fmla="*/ 12 h 152"/>
                  <a:gd name="T8" fmla="*/ 7 w 249"/>
                  <a:gd name="T9" fmla="*/ 152 h 152"/>
                </a:gdLst>
                <a:ahLst/>
                <a:cxnLst>
                  <a:cxn ang="0">
                    <a:pos x="T0" y="T1"/>
                  </a:cxn>
                  <a:cxn ang="0">
                    <a:pos x="T2" y="T3"/>
                  </a:cxn>
                  <a:cxn ang="0">
                    <a:pos x="T4" y="T5"/>
                  </a:cxn>
                  <a:cxn ang="0">
                    <a:pos x="T6" y="T7"/>
                  </a:cxn>
                  <a:cxn ang="0">
                    <a:pos x="T8" y="T9"/>
                  </a:cxn>
                </a:cxnLst>
                <a:rect l="0" t="0" r="r" b="b"/>
                <a:pathLst>
                  <a:path w="249" h="152">
                    <a:moveTo>
                      <a:pt x="7" y="152"/>
                    </a:moveTo>
                    <a:lnTo>
                      <a:pt x="0" y="138"/>
                    </a:lnTo>
                    <a:lnTo>
                      <a:pt x="242" y="0"/>
                    </a:lnTo>
                    <a:lnTo>
                      <a:pt x="249" y="12"/>
                    </a:lnTo>
                    <a:lnTo>
                      <a:pt x="7" y="15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79" name="Freeform 89"/>
              <p:cNvSpPr>
                <a:spLocks/>
              </p:cNvSpPr>
              <p:nvPr/>
            </p:nvSpPr>
            <p:spPr bwMode="auto">
              <a:xfrm>
                <a:off x="4763558" y="5841641"/>
                <a:ext cx="395288" cy="241300"/>
              </a:xfrm>
              <a:custGeom>
                <a:avLst/>
                <a:gdLst>
                  <a:gd name="T0" fmla="*/ 7 w 249"/>
                  <a:gd name="T1" fmla="*/ 152 h 152"/>
                  <a:gd name="T2" fmla="*/ 0 w 249"/>
                  <a:gd name="T3" fmla="*/ 140 h 152"/>
                  <a:gd name="T4" fmla="*/ 242 w 249"/>
                  <a:gd name="T5" fmla="*/ 0 h 152"/>
                  <a:gd name="T6" fmla="*/ 249 w 249"/>
                  <a:gd name="T7" fmla="*/ 14 h 152"/>
                  <a:gd name="T8" fmla="*/ 7 w 249"/>
                  <a:gd name="T9" fmla="*/ 152 h 152"/>
                </a:gdLst>
                <a:ahLst/>
                <a:cxnLst>
                  <a:cxn ang="0">
                    <a:pos x="T0" y="T1"/>
                  </a:cxn>
                  <a:cxn ang="0">
                    <a:pos x="T2" y="T3"/>
                  </a:cxn>
                  <a:cxn ang="0">
                    <a:pos x="T4" y="T5"/>
                  </a:cxn>
                  <a:cxn ang="0">
                    <a:pos x="T6" y="T7"/>
                  </a:cxn>
                  <a:cxn ang="0">
                    <a:pos x="T8" y="T9"/>
                  </a:cxn>
                </a:cxnLst>
                <a:rect l="0" t="0" r="r" b="b"/>
                <a:pathLst>
                  <a:path w="249" h="152">
                    <a:moveTo>
                      <a:pt x="7" y="152"/>
                    </a:moveTo>
                    <a:lnTo>
                      <a:pt x="0" y="140"/>
                    </a:lnTo>
                    <a:lnTo>
                      <a:pt x="242" y="0"/>
                    </a:lnTo>
                    <a:lnTo>
                      <a:pt x="249" y="14"/>
                    </a:lnTo>
                    <a:lnTo>
                      <a:pt x="7" y="15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0" name="Freeform 90"/>
              <p:cNvSpPr>
                <a:spLocks/>
              </p:cNvSpPr>
              <p:nvPr/>
            </p:nvSpPr>
            <p:spPr bwMode="auto">
              <a:xfrm>
                <a:off x="7549621" y="3914416"/>
                <a:ext cx="112713" cy="568325"/>
              </a:xfrm>
              <a:custGeom>
                <a:avLst/>
                <a:gdLst>
                  <a:gd name="T0" fmla="*/ 0 w 71"/>
                  <a:gd name="T1" fmla="*/ 0 h 358"/>
                  <a:gd name="T2" fmla="*/ 71 w 71"/>
                  <a:gd name="T3" fmla="*/ 0 h 358"/>
                  <a:gd name="T4" fmla="*/ 45 w 71"/>
                  <a:gd name="T5" fmla="*/ 346 h 358"/>
                  <a:gd name="T6" fmla="*/ 36 w 71"/>
                  <a:gd name="T7" fmla="*/ 358 h 358"/>
                  <a:gd name="T8" fmla="*/ 26 w 71"/>
                  <a:gd name="T9" fmla="*/ 344 h 358"/>
                  <a:gd name="T10" fmla="*/ 0 w 71"/>
                  <a:gd name="T11" fmla="*/ 0 h 358"/>
                </a:gdLst>
                <a:ahLst/>
                <a:cxnLst>
                  <a:cxn ang="0">
                    <a:pos x="T0" y="T1"/>
                  </a:cxn>
                  <a:cxn ang="0">
                    <a:pos x="T2" y="T3"/>
                  </a:cxn>
                  <a:cxn ang="0">
                    <a:pos x="T4" y="T5"/>
                  </a:cxn>
                  <a:cxn ang="0">
                    <a:pos x="T6" y="T7"/>
                  </a:cxn>
                  <a:cxn ang="0">
                    <a:pos x="T8" y="T9"/>
                  </a:cxn>
                  <a:cxn ang="0">
                    <a:pos x="T10" y="T11"/>
                  </a:cxn>
                </a:cxnLst>
                <a:rect l="0" t="0" r="r" b="b"/>
                <a:pathLst>
                  <a:path w="71" h="358">
                    <a:moveTo>
                      <a:pt x="0" y="0"/>
                    </a:moveTo>
                    <a:lnTo>
                      <a:pt x="71" y="0"/>
                    </a:lnTo>
                    <a:lnTo>
                      <a:pt x="45" y="346"/>
                    </a:lnTo>
                    <a:lnTo>
                      <a:pt x="36" y="358"/>
                    </a:lnTo>
                    <a:lnTo>
                      <a:pt x="26" y="344"/>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1" name="Freeform 91"/>
              <p:cNvSpPr>
                <a:spLocks/>
              </p:cNvSpPr>
              <p:nvPr/>
            </p:nvSpPr>
            <p:spPr bwMode="auto">
              <a:xfrm>
                <a:off x="8587846" y="4019191"/>
                <a:ext cx="195263" cy="249238"/>
              </a:xfrm>
              <a:custGeom>
                <a:avLst/>
                <a:gdLst>
                  <a:gd name="T0" fmla="*/ 0 w 123"/>
                  <a:gd name="T1" fmla="*/ 157 h 157"/>
                  <a:gd name="T2" fmla="*/ 0 w 123"/>
                  <a:gd name="T3" fmla="*/ 0 h 157"/>
                  <a:gd name="T4" fmla="*/ 21 w 123"/>
                  <a:gd name="T5" fmla="*/ 0 h 157"/>
                  <a:gd name="T6" fmla="*/ 21 w 123"/>
                  <a:gd name="T7" fmla="*/ 64 h 157"/>
                  <a:gd name="T8" fmla="*/ 102 w 123"/>
                  <a:gd name="T9" fmla="*/ 64 h 157"/>
                  <a:gd name="T10" fmla="*/ 102 w 123"/>
                  <a:gd name="T11" fmla="*/ 0 h 157"/>
                  <a:gd name="T12" fmla="*/ 123 w 123"/>
                  <a:gd name="T13" fmla="*/ 0 h 157"/>
                  <a:gd name="T14" fmla="*/ 123 w 123"/>
                  <a:gd name="T15" fmla="*/ 157 h 157"/>
                  <a:gd name="T16" fmla="*/ 102 w 123"/>
                  <a:gd name="T17" fmla="*/ 157 h 157"/>
                  <a:gd name="T18" fmla="*/ 102 w 123"/>
                  <a:gd name="T19" fmla="*/ 83 h 157"/>
                  <a:gd name="T20" fmla="*/ 21 w 123"/>
                  <a:gd name="T21" fmla="*/ 83 h 157"/>
                  <a:gd name="T22" fmla="*/ 21 w 123"/>
                  <a:gd name="T23" fmla="*/ 157 h 157"/>
                  <a:gd name="T24" fmla="*/ 0 w 123"/>
                  <a:gd name="T25" fmla="*/ 157 h 157"/>
                  <a:gd name="T26" fmla="*/ 0 w 123"/>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57">
                    <a:moveTo>
                      <a:pt x="0" y="157"/>
                    </a:moveTo>
                    <a:lnTo>
                      <a:pt x="0" y="0"/>
                    </a:lnTo>
                    <a:lnTo>
                      <a:pt x="21" y="0"/>
                    </a:lnTo>
                    <a:lnTo>
                      <a:pt x="21" y="64"/>
                    </a:lnTo>
                    <a:lnTo>
                      <a:pt x="102" y="64"/>
                    </a:lnTo>
                    <a:lnTo>
                      <a:pt x="102" y="0"/>
                    </a:lnTo>
                    <a:lnTo>
                      <a:pt x="123" y="0"/>
                    </a:lnTo>
                    <a:lnTo>
                      <a:pt x="123" y="157"/>
                    </a:lnTo>
                    <a:lnTo>
                      <a:pt x="102" y="157"/>
                    </a:lnTo>
                    <a:lnTo>
                      <a:pt x="102" y="83"/>
                    </a:lnTo>
                    <a:lnTo>
                      <a:pt x="21" y="83"/>
                    </a:lnTo>
                    <a:lnTo>
                      <a:pt x="21" y="157"/>
                    </a:lnTo>
                    <a:lnTo>
                      <a:pt x="0" y="157"/>
                    </a:lnTo>
                    <a:lnTo>
                      <a:pt x="0" y="15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2" name="Freeform 92"/>
              <p:cNvSpPr>
                <a:spLocks/>
              </p:cNvSpPr>
              <p:nvPr/>
            </p:nvSpPr>
            <p:spPr bwMode="auto">
              <a:xfrm>
                <a:off x="8494183" y="4128728"/>
                <a:ext cx="55563" cy="109538"/>
              </a:xfrm>
              <a:custGeom>
                <a:avLst/>
                <a:gdLst>
                  <a:gd name="T0" fmla="*/ 12 w 35"/>
                  <a:gd name="T1" fmla="*/ 0 h 69"/>
                  <a:gd name="T2" fmla="*/ 35 w 35"/>
                  <a:gd name="T3" fmla="*/ 66 h 69"/>
                  <a:gd name="T4" fmla="*/ 19 w 35"/>
                  <a:gd name="T5" fmla="*/ 69 h 69"/>
                  <a:gd name="T6" fmla="*/ 0 w 35"/>
                  <a:gd name="T7" fmla="*/ 7 h 69"/>
                  <a:gd name="T8" fmla="*/ 12 w 35"/>
                  <a:gd name="T9" fmla="*/ 0 h 69"/>
                </a:gdLst>
                <a:ahLst/>
                <a:cxnLst>
                  <a:cxn ang="0">
                    <a:pos x="T0" y="T1"/>
                  </a:cxn>
                  <a:cxn ang="0">
                    <a:pos x="T2" y="T3"/>
                  </a:cxn>
                  <a:cxn ang="0">
                    <a:pos x="T4" y="T5"/>
                  </a:cxn>
                  <a:cxn ang="0">
                    <a:pos x="T6" y="T7"/>
                  </a:cxn>
                  <a:cxn ang="0">
                    <a:pos x="T8" y="T9"/>
                  </a:cxn>
                </a:cxnLst>
                <a:rect l="0" t="0" r="r" b="b"/>
                <a:pathLst>
                  <a:path w="35" h="69">
                    <a:moveTo>
                      <a:pt x="12" y="0"/>
                    </a:moveTo>
                    <a:lnTo>
                      <a:pt x="35" y="66"/>
                    </a:lnTo>
                    <a:lnTo>
                      <a:pt x="19" y="69"/>
                    </a:lnTo>
                    <a:lnTo>
                      <a:pt x="0" y="7"/>
                    </a:lnTo>
                    <a:lnTo>
                      <a:pt x="1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3" name="Freeform 93"/>
              <p:cNvSpPr>
                <a:spLocks/>
              </p:cNvSpPr>
              <p:nvPr/>
            </p:nvSpPr>
            <p:spPr bwMode="auto">
              <a:xfrm>
                <a:off x="8433858" y="4155716"/>
                <a:ext cx="52388" cy="93663"/>
              </a:xfrm>
              <a:custGeom>
                <a:avLst/>
                <a:gdLst>
                  <a:gd name="T0" fmla="*/ 14 w 33"/>
                  <a:gd name="T1" fmla="*/ 0 h 59"/>
                  <a:gd name="T2" fmla="*/ 33 w 33"/>
                  <a:gd name="T3" fmla="*/ 56 h 59"/>
                  <a:gd name="T4" fmla="*/ 17 w 33"/>
                  <a:gd name="T5" fmla="*/ 59 h 59"/>
                  <a:gd name="T6" fmla="*/ 0 w 33"/>
                  <a:gd name="T7" fmla="*/ 7 h 59"/>
                  <a:gd name="T8" fmla="*/ 14 w 33"/>
                  <a:gd name="T9" fmla="*/ 0 h 59"/>
                </a:gdLst>
                <a:ahLst/>
                <a:cxnLst>
                  <a:cxn ang="0">
                    <a:pos x="T0" y="T1"/>
                  </a:cxn>
                  <a:cxn ang="0">
                    <a:pos x="T2" y="T3"/>
                  </a:cxn>
                  <a:cxn ang="0">
                    <a:pos x="T4" y="T5"/>
                  </a:cxn>
                  <a:cxn ang="0">
                    <a:pos x="T6" y="T7"/>
                  </a:cxn>
                  <a:cxn ang="0">
                    <a:pos x="T8" y="T9"/>
                  </a:cxn>
                </a:cxnLst>
                <a:rect l="0" t="0" r="r" b="b"/>
                <a:pathLst>
                  <a:path w="33" h="59">
                    <a:moveTo>
                      <a:pt x="14" y="0"/>
                    </a:moveTo>
                    <a:lnTo>
                      <a:pt x="33" y="56"/>
                    </a:lnTo>
                    <a:lnTo>
                      <a:pt x="17" y="59"/>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4" name="Freeform 94"/>
              <p:cNvSpPr>
                <a:spLocks/>
              </p:cNvSpPr>
              <p:nvPr/>
            </p:nvSpPr>
            <p:spPr bwMode="auto">
              <a:xfrm>
                <a:off x="8376708" y="4185878"/>
                <a:ext cx="46038" cy="77788"/>
              </a:xfrm>
              <a:custGeom>
                <a:avLst/>
                <a:gdLst>
                  <a:gd name="T0" fmla="*/ 12 w 29"/>
                  <a:gd name="T1" fmla="*/ 0 h 49"/>
                  <a:gd name="T2" fmla="*/ 29 w 29"/>
                  <a:gd name="T3" fmla="*/ 45 h 49"/>
                  <a:gd name="T4" fmla="*/ 12 w 29"/>
                  <a:gd name="T5" fmla="*/ 49 h 49"/>
                  <a:gd name="T6" fmla="*/ 0 w 29"/>
                  <a:gd name="T7" fmla="*/ 4 h 49"/>
                  <a:gd name="T8" fmla="*/ 12 w 29"/>
                  <a:gd name="T9" fmla="*/ 0 h 49"/>
                </a:gdLst>
                <a:ahLst/>
                <a:cxnLst>
                  <a:cxn ang="0">
                    <a:pos x="T0" y="T1"/>
                  </a:cxn>
                  <a:cxn ang="0">
                    <a:pos x="T2" y="T3"/>
                  </a:cxn>
                  <a:cxn ang="0">
                    <a:pos x="T4" y="T5"/>
                  </a:cxn>
                  <a:cxn ang="0">
                    <a:pos x="T6" y="T7"/>
                  </a:cxn>
                  <a:cxn ang="0">
                    <a:pos x="T8" y="T9"/>
                  </a:cxn>
                </a:cxnLst>
                <a:rect l="0" t="0" r="r" b="b"/>
                <a:pathLst>
                  <a:path w="29" h="49">
                    <a:moveTo>
                      <a:pt x="12" y="0"/>
                    </a:moveTo>
                    <a:lnTo>
                      <a:pt x="29" y="45"/>
                    </a:lnTo>
                    <a:lnTo>
                      <a:pt x="12" y="49"/>
                    </a:lnTo>
                    <a:lnTo>
                      <a:pt x="0" y="4"/>
                    </a:lnTo>
                    <a:lnTo>
                      <a:pt x="1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5" name="Freeform 95"/>
              <p:cNvSpPr>
                <a:spLocks/>
              </p:cNvSpPr>
              <p:nvPr/>
            </p:nvSpPr>
            <p:spPr bwMode="auto">
              <a:xfrm>
                <a:off x="8317971" y="4211278"/>
                <a:ext cx="41275" cy="63500"/>
              </a:xfrm>
              <a:custGeom>
                <a:avLst/>
                <a:gdLst>
                  <a:gd name="T0" fmla="*/ 14 w 26"/>
                  <a:gd name="T1" fmla="*/ 0 h 40"/>
                  <a:gd name="T2" fmla="*/ 26 w 26"/>
                  <a:gd name="T3" fmla="*/ 38 h 40"/>
                  <a:gd name="T4" fmla="*/ 11 w 26"/>
                  <a:gd name="T5" fmla="*/ 40 h 40"/>
                  <a:gd name="T6" fmla="*/ 0 w 26"/>
                  <a:gd name="T7" fmla="*/ 7 h 40"/>
                  <a:gd name="T8" fmla="*/ 14 w 26"/>
                  <a:gd name="T9" fmla="*/ 0 h 40"/>
                </a:gdLst>
                <a:ahLst/>
                <a:cxnLst>
                  <a:cxn ang="0">
                    <a:pos x="T0" y="T1"/>
                  </a:cxn>
                  <a:cxn ang="0">
                    <a:pos x="T2" y="T3"/>
                  </a:cxn>
                  <a:cxn ang="0">
                    <a:pos x="T4" y="T5"/>
                  </a:cxn>
                  <a:cxn ang="0">
                    <a:pos x="T6" y="T7"/>
                  </a:cxn>
                  <a:cxn ang="0">
                    <a:pos x="T8" y="T9"/>
                  </a:cxn>
                </a:cxnLst>
                <a:rect l="0" t="0" r="r" b="b"/>
                <a:pathLst>
                  <a:path w="26" h="40">
                    <a:moveTo>
                      <a:pt x="14" y="0"/>
                    </a:moveTo>
                    <a:lnTo>
                      <a:pt x="26" y="38"/>
                    </a:lnTo>
                    <a:lnTo>
                      <a:pt x="11" y="40"/>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6" name="Freeform 96"/>
              <p:cNvSpPr>
                <a:spLocks/>
              </p:cNvSpPr>
              <p:nvPr/>
            </p:nvSpPr>
            <p:spPr bwMode="auto">
              <a:xfrm>
                <a:off x="8257646" y="4238266"/>
                <a:ext cx="36513" cy="49213"/>
              </a:xfrm>
              <a:custGeom>
                <a:avLst/>
                <a:gdLst>
                  <a:gd name="T0" fmla="*/ 14 w 23"/>
                  <a:gd name="T1" fmla="*/ 0 h 31"/>
                  <a:gd name="T2" fmla="*/ 23 w 23"/>
                  <a:gd name="T3" fmla="*/ 28 h 31"/>
                  <a:gd name="T4" fmla="*/ 9 w 23"/>
                  <a:gd name="T5" fmla="*/ 31 h 31"/>
                  <a:gd name="T6" fmla="*/ 0 w 23"/>
                  <a:gd name="T7" fmla="*/ 7 h 31"/>
                  <a:gd name="T8" fmla="*/ 14 w 23"/>
                  <a:gd name="T9" fmla="*/ 0 h 31"/>
                </a:gdLst>
                <a:ahLst/>
                <a:cxnLst>
                  <a:cxn ang="0">
                    <a:pos x="T0" y="T1"/>
                  </a:cxn>
                  <a:cxn ang="0">
                    <a:pos x="T2" y="T3"/>
                  </a:cxn>
                  <a:cxn ang="0">
                    <a:pos x="T4" y="T5"/>
                  </a:cxn>
                  <a:cxn ang="0">
                    <a:pos x="T6" y="T7"/>
                  </a:cxn>
                  <a:cxn ang="0">
                    <a:pos x="T8" y="T9"/>
                  </a:cxn>
                </a:cxnLst>
                <a:rect l="0" t="0" r="r" b="b"/>
                <a:pathLst>
                  <a:path w="23" h="31">
                    <a:moveTo>
                      <a:pt x="14" y="0"/>
                    </a:moveTo>
                    <a:lnTo>
                      <a:pt x="23" y="28"/>
                    </a:lnTo>
                    <a:lnTo>
                      <a:pt x="9" y="31"/>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7" name="Freeform 97"/>
              <p:cNvSpPr>
                <a:spLocks/>
              </p:cNvSpPr>
              <p:nvPr/>
            </p:nvSpPr>
            <p:spPr bwMode="auto">
              <a:xfrm>
                <a:off x="8200496" y="4263666"/>
                <a:ext cx="30163" cy="34925"/>
              </a:xfrm>
              <a:custGeom>
                <a:avLst/>
                <a:gdLst>
                  <a:gd name="T0" fmla="*/ 14 w 19"/>
                  <a:gd name="T1" fmla="*/ 0 h 22"/>
                  <a:gd name="T2" fmla="*/ 19 w 19"/>
                  <a:gd name="T3" fmla="*/ 19 h 22"/>
                  <a:gd name="T4" fmla="*/ 5 w 19"/>
                  <a:gd name="T5" fmla="*/ 22 h 22"/>
                  <a:gd name="T6" fmla="*/ 0 w 19"/>
                  <a:gd name="T7" fmla="*/ 7 h 22"/>
                  <a:gd name="T8" fmla="*/ 14 w 19"/>
                  <a:gd name="T9" fmla="*/ 0 h 22"/>
                </a:gdLst>
                <a:ahLst/>
                <a:cxnLst>
                  <a:cxn ang="0">
                    <a:pos x="T0" y="T1"/>
                  </a:cxn>
                  <a:cxn ang="0">
                    <a:pos x="T2" y="T3"/>
                  </a:cxn>
                  <a:cxn ang="0">
                    <a:pos x="T4" y="T5"/>
                  </a:cxn>
                  <a:cxn ang="0">
                    <a:pos x="T6" y="T7"/>
                  </a:cxn>
                  <a:cxn ang="0">
                    <a:pos x="T8" y="T9"/>
                  </a:cxn>
                </a:cxnLst>
                <a:rect l="0" t="0" r="r" b="b"/>
                <a:pathLst>
                  <a:path w="19" h="22">
                    <a:moveTo>
                      <a:pt x="14" y="0"/>
                    </a:moveTo>
                    <a:lnTo>
                      <a:pt x="19" y="19"/>
                    </a:lnTo>
                    <a:lnTo>
                      <a:pt x="5" y="22"/>
                    </a:lnTo>
                    <a:lnTo>
                      <a:pt x="0" y="7"/>
                    </a:lnTo>
                    <a:lnTo>
                      <a:pt x="1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8" name="Freeform 98"/>
              <p:cNvSpPr>
                <a:spLocks/>
              </p:cNvSpPr>
              <p:nvPr/>
            </p:nvSpPr>
            <p:spPr bwMode="auto">
              <a:xfrm>
                <a:off x="6530446" y="5506678"/>
                <a:ext cx="192088" cy="247650"/>
              </a:xfrm>
              <a:custGeom>
                <a:avLst/>
                <a:gdLst>
                  <a:gd name="T0" fmla="*/ 0 w 121"/>
                  <a:gd name="T1" fmla="*/ 156 h 156"/>
                  <a:gd name="T2" fmla="*/ 0 w 121"/>
                  <a:gd name="T3" fmla="*/ 0 h 156"/>
                  <a:gd name="T4" fmla="*/ 19 w 121"/>
                  <a:gd name="T5" fmla="*/ 0 h 156"/>
                  <a:gd name="T6" fmla="*/ 19 w 121"/>
                  <a:gd name="T7" fmla="*/ 64 h 156"/>
                  <a:gd name="T8" fmla="*/ 100 w 121"/>
                  <a:gd name="T9" fmla="*/ 64 h 156"/>
                  <a:gd name="T10" fmla="*/ 100 w 121"/>
                  <a:gd name="T11" fmla="*/ 0 h 156"/>
                  <a:gd name="T12" fmla="*/ 121 w 121"/>
                  <a:gd name="T13" fmla="*/ 0 h 156"/>
                  <a:gd name="T14" fmla="*/ 121 w 121"/>
                  <a:gd name="T15" fmla="*/ 156 h 156"/>
                  <a:gd name="T16" fmla="*/ 100 w 121"/>
                  <a:gd name="T17" fmla="*/ 156 h 156"/>
                  <a:gd name="T18" fmla="*/ 100 w 121"/>
                  <a:gd name="T19" fmla="*/ 83 h 156"/>
                  <a:gd name="T20" fmla="*/ 19 w 121"/>
                  <a:gd name="T21" fmla="*/ 83 h 156"/>
                  <a:gd name="T22" fmla="*/ 19 w 121"/>
                  <a:gd name="T23" fmla="*/ 156 h 156"/>
                  <a:gd name="T24" fmla="*/ 0 w 121"/>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6">
                    <a:moveTo>
                      <a:pt x="0" y="156"/>
                    </a:moveTo>
                    <a:lnTo>
                      <a:pt x="0" y="0"/>
                    </a:lnTo>
                    <a:lnTo>
                      <a:pt x="19" y="0"/>
                    </a:lnTo>
                    <a:lnTo>
                      <a:pt x="19" y="64"/>
                    </a:lnTo>
                    <a:lnTo>
                      <a:pt x="100" y="64"/>
                    </a:lnTo>
                    <a:lnTo>
                      <a:pt x="100" y="0"/>
                    </a:lnTo>
                    <a:lnTo>
                      <a:pt x="121" y="0"/>
                    </a:lnTo>
                    <a:lnTo>
                      <a:pt x="121" y="156"/>
                    </a:lnTo>
                    <a:lnTo>
                      <a:pt x="100" y="156"/>
                    </a:lnTo>
                    <a:lnTo>
                      <a:pt x="100" y="83"/>
                    </a:lnTo>
                    <a:lnTo>
                      <a:pt x="19" y="83"/>
                    </a:lnTo>
                    <a:lnTo>
                      <a:pt x="19" y="156"/>
                    </a:lnTo>
                    <a:lnTo>
                      <a:pt x="0" y="15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89" name="Freeform 99"/>
              <p:cNvSpPr>
                <a:spLocks/>
              </p:cNvSpPr>
              <p:nvPr/>
            </p:nvSpPr>
            <p:spPr bwMode="auto">
              <a:xfrm>
                <a:off x="6568546" y="5449528"/>
                <a:ext cx="109538" cy="26988"/>
              </a:xfrm>
              <a:custGeom>
                <a:avLst/>
                <a:gdLst>
                  <a:gd name="T0" fmla="*/ 69 w 69"/>
                  <a:gd name="T1" fmla="*/ 17 h 17"/>
                  <a:gd name="T2" fmla="*/ 0 w 69"/>
                  <a:gd name="T3" fmla="*/ 17 h 17"/>
                  <a:gd name="T4" fmla="*/ 2 w 69"/>
                  <a:gd name="T5" fmla="*/ 0 h 17"/>
                  <a:gd name="T6" fmla="*/ 69 w 69"/>
                  <a:gd name="T7" fmla="*/ 0 h 17"/>
                  <a:gd name="T8" fmla="*/ 69 w 69"/>
                  <a:gd name="T9" fmla="*/ 17 h 17"/>
                </a:gdLst>
                <a:ahLst/>
                <a:cxnLst>
                  <a:cxn ang="0">
                    <a:pos x="T0" y="T1"/>
                  </a:cxn>
                  <a:cxn ang="0">
                    <a:pos x="T2" y="T3"/>
                  </a:cxn>
                  <a:cxn ang="0">
                    <a:pos x="T4" y="T5"/>
                  </a:cxn>
                  <a:cxn ang="0">
                    <a:pos x="T6" y="T7"/>
                  </a:cxn>
                  <a:cxn ang="0">
                    <a:pos x="T8" y="T9"/>
                  </a:cxn>
                </a:cxnLst>
                <a:rect l="0" t="0" r="r" b="b"/>
                <a:pathLst>
                  <a:path w="69" h="17">
                    <a:moveTo>
                      <a:pt x="69" y="17"/>
                    </a:moveTo>
                    <a:lnTo>
                      <a:pt x="0" y="17"/>
                    </a:lnTo>
                    <a:lnTo>
                      <a:pt x="2" y="0"/>
                    </a:lnTo>
                    <a:lnTo>
                      <a:pt x="69" y="0"/>
                    </a:lnTo>
                    <a:lnTo>
                      <a:pt x="69" y="1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0" name="Freeform 100"/>
              <p:cNvSpPr>
                <a:spLocks/>
              </p:cNvSpPr>
              <p:nvPr/>
            </p:nvSpPr>
            <p:spPr bwMode="auto">
              <a:xfrm>
                <a:off x="6576483" y="5382853"/>
                <a:ext cx="93663" cy="25400"/>
              </a:xfrm>
              <a:custGeom>
                <a:avLst/>
                <a:gdLst>
                  <a:gd name="T0" fmla="*/ 59 w 59"/>
                  <a:gd name="T1" fmla="*/ 16 h 16"/>
                  <a:gd name="T2" fmla="*/ 0 w 59"/>
                  <a:gd name="T3" fmla="*/ 16 h 16"/>
                  <a:gd name="T4" fmla="*/ 2 w 59"/>
                  <a:gd name="T5" fmla="*/ 0 h 16"/>
                  <a:gd name="T6" fmla="*/ 59 w 59"/>
                  <a:gd name="T7" fmla="*/ 0 h 16"/>
                  <a:gd name="T8" fmla="*/ 59 w 59"/>
                  <a:gd name="T9" fmla="*/ 16 h 16"/>
                </a:gdLst>
                <a:ahLst/>
                <a:cxnLst>
                  <a:cxn ang="0">
                    <a:pos x="T0" y="T1"/>
                  </a:cxn>
                  <a:cxn ang="0">
                    <a:pos x="T2" y="T3"/>
                  </a:cxn>
                  <a:cxn ang="0">
                    <a:pos x="T4" y="T5"/>
                  </a:cxn>
                  <a:cxn ang="0">
                    <a:pos x="T6" y="T7"/>
                  </a:cxn>
                  <a:cxn ang="0">
                    <a:pos x="T8" y="T9"/>
                  </a:cxn>
                </a:cxnLst>
                <a:rect l="0" t="0" r="r" b="b"/>
                <a:pathLst>
                  <a:path w="59" h="16">
                    <a:moveTo>
                      <a:pt x="59" y="16"/>
                    </a:moveTo>
                    <a:lnTo>
                      <a:pt x="0" y="16"/>
                    </a:lnTo>
                    <a:lnTo>
                      <a:pt x="2" y="0"/>
                    </a:lnTo>
                    <a:lnTo>
                      <a:pt x="59" y="0"/>
                    </a:lnTo>
                    <a:lnTo>
                      <a:pt x="59"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1" name="Rectangle 101"/>
              <p:cNvSpPr>
                <a:spLocks noChangeArrowheads="1"/>
              </p:cNvSpPr>
              <p:nvPr/>
            </p:nvSpPr>
            <p:spPr bwMode="auto">
              <a:xfrm>
                <a:off x="6587596" y="5314591"/>
                <a:ext cx="74613" cy="22225"/>
              </a:xfrm>
              <a:prstGeom prst="rect">
                <a:avLst/>
              </a:prstGeom>
              <a:solidFill>
                <a:schemeClr val="tx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2" name="Freeform 102"/>
              <p:cNvSpPr>
                <a:spLocks/>
              </p:cNvSpPr>
              <p:nvPr/>
            </p:nvSpPr>
            <p:spPr bwMode="auto">
              <a:xfrm>
                <a:off x="6595533" y="5246328"/>
                <a:ext cx="60325" cy="22225"/>
              </a:xfrm>
              <a:custGeom>
                <a:avLst/>
                <a:gdLst>
                  <a:gd name="T0" fmla="*/ 38 w 38"/>
                  <a:gd name="T1" fmla="*/ 14 h 14"/>
                  <a:gd name="T2" fmla="*/ 0 w 38"/>
                  <a:gd name="T3" fmla="*/ 14 h 14"/>
                  <a:gd name="T4" fmla="*/ 0 w 38"/>
                  <a:gd name="T5" fmla="*/ 0 h 14"/>
                  <a:gd name="T6" fmla="*/ 35 w 38"/>
                  <a:gd name="T7" fmla="*/ 0 h 14"/>
                  <a:gd name="T8" fmla="*/ 38 w 38"/>
                  <a:gd name="T9" fmla="*/ 14 h 14"/>
                </a:gdLst>
                <a:ahLst/>
                <a:cxnLst>
                  <a:cxn ang="0">
                    <a:pos x="T0" y="T1"/>
                  </a:cxn>
                  <a:cxn ang="0">
                    <a:pos x="T2" y="T3"/>
                  </a:cxn>
                  <a:cxn ang="0">
                    <a:pos x="T4" y="T5"/>
                  </a:cxn>
                  <a:cxn ang="0">
                    <a:pos x="T6" y="T7"/>
                  </a:cxn>
                  <a:cxn ang="0">
                    <a:pos x="T8" y="T9"/>
                  </a:cxn>
                </a:cxnLst>
                <a:rect l="0" t="0" r="r" b="b"/>
                <a:pathLst>
                  <a:path w="38" h="14">
                    <a:moveTo>
                      <a:pt x="38" y="14"/>
                    </a:moveTo>
                    <a:lnTo>
                      <a:pt x="0" y="14"/>
                    </a:lnTo>
                    <a:lnTo>
                      <a:pt x="0" y="0"/>
                    </a:lnTo>
                    <a:lnTo>
                      <a:pt x="35" y="0"/>
                    </a:lnTo>
                    <a:lnTo>
                      <a:pt x="3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3" name="Freeform 103"/>
              <p:cNvSpPr>
                <a:spLocks/>
              </p:cNvSpPr>
              <p:nvPr/>
            </p:nvSpPr>
            <p:spPr bwMode="auto">
              <a:xfrm>
                <a:off x="6601883" y="5179653"/>
                <a:ext cx="46038" cy="22225"/>
              </a:xfrm>
              <a:custGeom>
                <a:avLst/>
                <a:gdLst>
                  <a:gd name="T0" fmla="*/ 29 w 29"/>
                  <a:gd name="T1" fmla="*/ 14 h 14"/>
                  <a:gd name="T2" fmla="*/ 0 w 29"/>
                  <a:gd name="T3" fmla="*/ 14 h 14"/>
                  <a:gd name="T4" fmla="*/ 3 w 29"/>
                  <a:gd name="T5" fmla="*/ 0 h 14"/>
                  <a:gd name="T6" fmla="*/ 26 w 29"/>
                  <a:gd name="T7" fmla="*/ 0 h 14"/>
                  <a:gd name="T8" fmla="*/ 29 w 29"/>
                  <a:gd name="T9" fmla="*/ 14 h 14"/>
                </a:gdLst>
                <a:ahLst/>
                <a:cxnLst>
                  <a:cxn ang="0">
                    <a:pos x="T0" y="T1"/>
                  </a:cxn>
                  <a:cxn ang="0">
                    <a:pos x="T2" y="T3"/>
                  </a:cxn>
                  <a:cxn ang="0">
                    <a:pos x="T4" y="T5"/>
                  </a:cxn>
                  <a:cxn ang="0">
                    <a:pos x="T6" y="T7"/>
                  </a:cxn>
                  <a:cxn ang="0">
                    <a:pos x="T8" y="T9"/>
                  </a:cxn>
                </a:cxnLst>
                <a:rect l="0" t="0" r="r" b="b"/>
                <a:pathLst>
                  <a:path w="29" h="14">
                    <a:moveTo>
                      <a:pt x="29" y="14"/>
                    </a:moveTo>
                    <a:lnTo>
                      <a:pt x="0" y="14"/>
                    </a:lnTo>
                    <a:lnTo>
                      <a:pt x="3" y="0"/>
                    </a:lnTo>
                    <a:lnTo>
                      <a:pt x="26" y="0"/>
                    </a:lnTo>
                    <a:lnTo>
                      <a:pt x="2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4" name="Freeform 104"/>
              <p:cNvSpPr>
                <a:spLocks/>
              </p:cNvSpPr>
              <p:nvPr/>
            </p:nvSpPr>
            <p:spPr bwMode="auto">
              <a:xfrm>
                <a:off x="6609821" y="5111391"/>
                <a:ext cx="30163" cy="22225"/>
              </a:xfrm>
              <a:custGeom>
                <a:avLst/>
                <a:gdLst>
                  <a:gd name="T0" fmla="*/ 19 w 19"/>
                  <a:gd name="T1" fmla="*/ 14 h 14"/>
                  <a:gd name="T2" fmla="*/ 0 w 19"/>
                  <a:gd name="T3" fmla="*/ 14 h 14"/>
                  <a:gd name="T4" fmla="*/ 3 w 19"/>
                  <a:gd name="T5" fmla="*/ 0 h 14"/>
                  <a:gd name="T6" fmla="*/ 17 w 19"/>
                  <a:gd name="T7" fmla="*/ 0 h 14"/>
                  <a:gd name="T8" fmla="*/ 19 w 19"/>
                  <a:gd name="T9" fmla="*/ 14 h 14"/>
                </a:gdLst>
                <a:ahLst/>
                <a:cxnLst>
                  <a:cxn ang="0">
                    <a:pos x="T0" y="T1"/>
                  </a:cxn>
                  <a:cxn ang="0">
                    <a:pos x="T2" y="T3"/>
                  </a:cxn>
                  <a:cxn ang="0">
                    <a:pos x="T4" y="T5"/>
                  </a:cxn>
                  <a:cxn ang="0">
                    <a:pos x="T6" y="T7"/>
                  </a:cxn>
                  <a:cxn ang="0">
                    <a:pos x="T8" y="T9"/>
                  </a:cxn>
                </a:cxnLst>
                <a:rect l="0" t="0" r="r" b="b"/>
                <a:pathLst>
                  <a:path w="19" h="14">
                    <a:moveTo>
                      <a:pt x="19" y="14"/>
                    </a:moveTo>
                    <a:lnTo>
                      <a:pt x="0" y="14"/>
                    </a:lnTo>
                    <a:lnTo>
                      <a:pt x="3" y="0"/>
                    </a:lnTo>
                    <a:lnTo>
                      <a:pt x="17" y="0"/>
                    </a:lnTo>
                    <a:lnTo>
                      <a:pt x="1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5" name="Freeform 105"/>
              <p:cNvSpPr>
                <a:spLocks/>
              </p:cNvSpPr>
              <p:nvPr/>
            </p:nvSpPr>
            <p:spPr bwMode="auto">
              <a:xfrm>
                <a:off x="7019396" y="4655778"/>
                <a:ext cx="192088" cy="244475"/>
              </a:xfrm>
              <a:custGeom>
                <a:avLst/>
                <a:gdLst>
                  <a:gd name="T0" fmla="*/ 0 w 121"/>
                  <a:gd name="T1" fmla="*/ 154 h 154"/>
                  <a:gd name="T2" fmla="*/ 0 w 121"/>
                  <a:gd name="T3" fmla="*/ 0 h 154"/>
                  <a:gd name="T4" fmla="*/ 22 w 121"/>
                  <a:gd name="T5" fmla="*/ 0 h 154"/>
                  <a:gd name="T6" fmla="*/ 22 w 121"/>
                  <a:gd name="T7" fmla="*/ 64 h 154"/>
                  <a:gd name="T8" fmla="*/ 102 w 121"/>
                  <a:gd name="T9" fmla="*/ 64 h 154"/>
                  <a:gd name="T10" fmla="*/ 102 w 121"/>
                  <a:gd name="T11" fmla="*/ 0 h 154"/>
                  <a:gd name="T12" fmla="*/ 121 w 121"/>
                  <a:gd name="T13" fmla="*/ 0 h 154"/>
                  <a:gd name="T14" fmla="*/ 121 w 121"/>
                  <a:gd name="T15" fmla="*/ 154 h 154"/>
                  <a:gd name="T16" fmla="*/ 102 w 121"/>
                  <a:gd name="T17" fmla="*/ 154 h 154"/>
                  <a:gd name="T18" fmla="*/ 102 w 121"/>
                  <a:gd name="T19" fmla="*/ 81 h 154"/>
                  <a:gd name="T20" fmla="*/ 22 w 121"/>
                  <a:gd name="T21" fmla="*/ 81 h 154"/>
                  <a:gd name="T22" fmla="*/ 22 w 121"/>
                  <a:gd name="T23" fmla="*/ 154 h 154"/>
                  <a:gd name="T24" fmla="*/ 0 w 121"/>
                  <a:gd name="T25" fmla="*/ 154 h 154"/>
                  <a:gd name="T26" fmla="*/ 0 w 121"/>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4">
                    <a:moveTo>
                      <a:pt x="0" y="154"/>
                    </a:moveTo>
                    <a:lnTo>
                      <a:pt x="0" y="0"/>
                    </a:lnTo>
                    <a:lnTo>
                      <a:pt x="22" y="0"/>
                    </a:lnTo>
                    <a:lnTo>
                      <a:pt x="22" y="64"/>
                    </a:lnTo>
                    <a:lnTo>
                      <a:pt x="102" y="64"/>
                    </a:lnTo>
                    <a:lnTo>
                      <a:pt x="102" y="0"/>
                    </a:lnTo>
                    <a:lnTo>
                      <a:pt x="121" y="0"/>
                    </a:lnTo>
                    <a:lnTo>
                      <a:pt x="121" y="154"/>
                    </a:lnTo>
                    <a:lnTo>
                      <a:pt x="102" y="154"/>
                    </a:lnTo>
                    <a:lnTo>
                      <a:pt x="102" y="81"/>
                    </a:lnTo>
                    <a:lnTo>
                      <a:pt x="22" y="81"/>
                    </a:lnTo>
                    <a:lnTo>
                      <a:pt x="22" y="154"/>
                    </a:lnTo>
                    <a:lnTo>
                      <a:pt x="0"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096" name="Freeform 106"/>
              <p:cNvSpPr>
                <a:spLocks/>
              </p:cNvSpPr>
              <p:nvPr/>
            </p:nvSpPr>
            <p:spPr bwMode="auto">
              <a:xfrm>
                <a:off x="7060671" y="4933591"/>
                <a:ext cx="109538" cy="400050"/>
              </a:xfrm>
              <a:custGeom>
                <a:avLst/>
                <a:gdLst>
                  <a:gd name="T0" fmla="*/ 0 w 69"/>
                  <a:gd name="T1" fmla="*/ 0 h 252"/>
                  <a:gd name="T2" fmla="*/ 69 w 69"/>
                  <a:gd name="T3" fmla="*/ 0 h 252"/>
                  <a:gd name="T4" fmla="*/ 43 w 69"/>
                  <a:gd name="T5" fmla="*/ 237 h 252"/>
                  <a:gd name="T6" fmla="*/ 36 w 69"/>
                  <a:gd name="T7" fmla="*/ 252 h 252"/>
                  <a:gd name="T8" fmla="*/ 26 w 69"/>
                  <a:gd name="T9" fmla="*/ 237 h 252"/>
                  <a:gd name="T10" fmla="*/ 0 w 69"/>
                  <a:gd name="T11" fmla="*/ 0 h 252"/>
                </a:gdLst>
                <a:ahLst/>
                <a:cxnLst>
                  <a:cxn ang="0">
                    <a:pos x="T0" y="T1"/>
                  </a:cxn>
                  <a:cxn ang="0">
                    <a:pos x="T2" y="T3"/>
                  </a:cxn>
                  <a:cxn ang="0">
                    <a:pos x="T4" y="T5"/>
                  </a:cxn>
                  <a:cxn ang="0">
                    <a:pos x="T6" y="T7"/>
                  </a:cxn>
                  <a:cxn ang="0">
                    <a:pos x="T8" y="T9"/>
                  </a:cxn>
                  <a:cxn ang="0">
                    <a:pos x="T10" y="T11"/>
                  </a:cxn>
                </a:cxnLst>
                <a:rect l="0" t="0" r="r" b="b"/>
                <a:pathLst>
                  <a:path w="69" h="252">
                    <a:moveTo>
                      <a:pt x="0" y="0"/>
                    </a:moveTo>
                    <a:lnTo>
                      <a:pt x="69" y="0"/>
                    </a:lnTo>
                    <a:lnTo>
                      <a:pt x="43" y="237"/>
                    </a:lnTo>
                    <a:lnTo>
                      <a:pt x="36" y="252"/>
                    </a:lnTo>
                    <a:lnTo>
                      <a:pt x="26" y="237"/>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grpSp>
        <p:sp>
          <p:nvSpPr>
            <p:cNvPr id="115" name="TextBox 114"/>
            <p:cNvSpPr txBox="1"/>
            <p:nvPr/>
          </p:nvSpPr>
          <p:spPr>
            <a:xfrm>
              <a:off x="4541441" y="6401432"/>
              <a:ext cx="4241529" cy="957881"/>
            </a:xfrm>
            <a:prstGeom prst="rect">
              <a:avLst/>
            </a:prstGeom>
            <a:noFill/>
          </p:spPr>
          <p:txBody>
            <a:bodyPr wrap="none" rtlCol="0">
              <a:spAutoFit/>
            </a:bodyPr>
            <a:lstStyle/>
            <a:p>
              <a:pPr algn="ctr"/>
              <a:r>
                <a:rPr lang="en-US" sz="1600" b="1" dirty="0" smtClean="0"/>
                <a:t>Progesterone</a:t>
              </a:r>
              <a:endParaRPr lang="en-US" sz="1600" b="1" dirty="0"/>
            </a:p>
          </p:txBody>
        </p:sp>
      </p:grpSp>
      <p:grpSp>
        <p:nvGrpSpPr>
          <p:cNvPr id="3" name="Group 2"/>
          <p:cNvGrpSpPr/>
          <p:nvPr/>
        </p:nvGrpSpPr>
        <p:grpSpPr>
          <a:xfrm>
            <a:off x="6182686" y="5128579"/>
            <a:ext cx="1995225" cy="1540297"/>
            <a:chOff x="4206345" y="1391368"/>
            <a:chExt cx="4362451" cy="3367776"/>
          </a:xfrm>
        </p:grpSpPr>
        <p:grpSp>
          <p:nvGrpSpPr>
            <p:cNvPr id="100" name="Group 99"/>
            <p:cNvGrpSpPr/>
            <p:nvPr/>
          </p:nvGrpSpPr>
          <p:grpSpPr>
            <a:xfrm>
              <a:off x="4206345" y="1391368"/>
              <a:ext cx="4362451" cy="2673351"/>
              <a:chOff x="-168010" y="4765316"/>
              <a:chExt cx="4362451" cy="2673351"/>
            </a:xfrm>
          </p:grpSpPr>
          <p:sp>
            <p:nvSpPr>
              <p:cNvPr id="2102" name="Freeform 110"/>
              <p:cNvSpPr>
                <a:spLocks/>
              </p:cNvSpPr>
              <p:nvPr/>
            </p:nvSpPr>
            <p:spPr bwMode="auto">
              <a:xfrm>
                <a:off x="662253" y="6440129"/>
                <a:ext cx="23813" cy="576263"/>
              </a:xfrm>
              <a:custGeom>
                <a:avLst/>
                <a:gdLst>
                  <a:gd name="T0" fmla="*/ 15 w 15"/>
                  <a:gd name="T1" fmla="*/ 358 h 363"/>
                  <a:gd name="T2" fmla="*/ 8 w 15"/>
                  <a:gd name="T3" fmla="*/ 363 h 363"/>
                  <a:gd name="T4" fmla="*/ 0 w 15"/>
                  <a:gd name="T5" fmla="*/ 358 h 363"/>
                  <a:gd name="T6" fmla="*/ 0 w 15"/>
                  <a:gd name="T7" fmla="*/ 0 h 363"/>
                  <a:gd name="T8" fmla="*/ 15 w 15"/>
                  <a:gd name="T9" fmla="*/ 10 h 363"/>
                  <a:gd name="T10" fmla="*/ 15 w 15"/>
                  <a:gd name="T11" fmla="*/ 358 h 363"/>
                </a:gdLst>
                <a:ahLst/>
                <a:cxnLst>
                  <a:cxn ang="0">
                    <a:pos x="T0" y="T1"/>
                  </a:cxn>
                  <a:cxn ang="0">
                    <a:pos x="T2" y="T3"/>
                  </a:cxn>
                  <a:cxn ang="0">
                    <a:pos x="T4" y="T5"/>
                  </a:cxn>
                  <a:cxn ang="0">
                    <a:pos x="T6" y="T7"/>
                  </a:cxn>
                  <a:cxn ang="0">
                    <a:pos x="T8" y="T9"/>
                  </a:cxn>
                  <a:cxn ang="0">
                    <a:pos x="T10" y="T11"/>
                  </a:cxn>
                </a:cxnLst>
                <a:rect l="0" t="0" r="r" b="b"/>
                <a:pathLst>
                  <a:path w="15" h="363">
                    <a:moveTo>
                      <a:pt x="15" y="358"/>
                    </a:moveTo>
                    <a:lnTo>
                      <a:pt x="8" y="363"/>
                    </a:lnTo>
                    <a:lnTo>
                      <a:pt x="0" y="358"/>
                    </a:lnTo>
                    <a:lnTo>
                      <a:pt x="0" y="0"/>
                    </a:lnTo>
                    <a:lnTo>
                      <a:pt x="15" y="10"/>
                    </a:lnTo>
                    <a:lnTo>
                      <a:pt x="15" y="3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3" name="Freeform 111"/>
              <p:cNvSpPr>
                <a:spLocks/>
              </p:cNvSpPr>
              <p:nvPr/>
            </p:nvSpPr>
            <p:spPr bwMode="auto">
              <a:xfrm>
                <a:off x="674953" y="7008454"/>
                <a:ext cx="487363" cy="306388"/>
              </a:xfrm>
              <a:custGeom>
                <a:avLst/>
                <a:gdLst>
                  <a:gd name="T0" fmla="*/ 307 w 307"/>
                  <a:gd name="T1" fmla="*/ 174 h 193"/>
                  <a:gd name="T2" fmla="*/ 307 w 307"/>
                  <a:gd name="T3" fmla="*/ 193 h 193"/>
                  <a:gd name="T4" fmla="*/ 0 w 307"/>
                  <a:gd name="T5" fmla="*/ 12 h 193"/>
                  <a:gd name="T6" fmla="*/ 0 w 307"/>
                  <a:gd name="T7" fmla="*/ 5 h 193"/>
                  <a:gd name="T8" fmla="*/ 7 w 307"/>
                  <a:gd name="T9" fmla="*/ 0 h 193"/>
                  <a:gd name="T10" fmla="*/ 307 w 307"/>
                  <a:gd name="T11" fmla="*/ 174 h 193"/>
                </a:gdLst>
                <a:ahLst/>
                <a:cxnLst>
                  <a:cxn ang="0">
                    <a:pos x="T0" y="T1"/>
                  </a:cxn>
                  <a:cxn ang="0">
                    <a:pos x="T2" y="T3"/>
                  </a:cxn>
                  <a:cxn ang="0">
                    <a:pos x="T4" y="T5"/>
                  </a:cxn>
                  <a:cxn ang="0">
                    <a:pos x="T6" y="T7"/>
                  </a:cxn>
                  <a:cxn ang="0">
                    <a:pos x="T8" y="T9"/>
                  </a:cxn>
                  <a:cxn ang="0">
                    <a:pos x="T10" y="T11"/>
                  </a:cxn>
                </a:cxnLst>
                <a:rect l="0" t="0" r="r" b="b"/>
                <a:pathLst>
                  <a:path w="307" h="193">
                    <a:moveTo>
                      <a:pt x="307" y="174"/>
                    </a:moveTo>
                    <a:lnTo>
                      <a:pt x="307" y="193"/>
                    </a:lnTo>
                    <a:lnTo>
                      <a:pt x="0" y="12"/>
                    </a:lnTo>
                    <a:lnTo>
                      <a:pt x="0" y="5"/>
                    </a:lnTo>
                    <a:lnTo>
                      <a:pt x="7" y="0"/>
                    </a:lnTo>
                    <a:lnTo>
                      <a:pt x="307" y="17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4" name="Freeform 112"/>
              <p:cNvSpPr>
                <a:spLocks/>
              </p:cNvSpPr>
              <p:nvPr/>
            </p:nvSpPr>
            <p:spPr bwMode="auto">
              <a:xfrm>
                <a:off x="752740" y="6956066"/>
                <a:ext cx="417513" cy="257175"/>
              </a:xfrm>
              <a:custGeom>
                <a:avLst/>
                <a:gdLst>
                  <a:gd name="T0" fmla="*/ 263 w 263"/>
                  <a:gd name="T1" fmla="*/ 147 h 162"/>
                  <a:gd name="T2" fmla="*/ 256 w 263"/>
                  <a:gd name="T3" fmla="*/ 162 h 162"/>
                  <a:gd name="T4" fmla="*/ 0 w 263"/>
                  <a:gd name="T5" fmla="*/ 12 h 162"/>
                  <a:gd name="T6" fmla="*/ 7 w 263"/>
                  <a:gd name="T7" fmla="*/ 0 h 162"/>
                  <a:gd name="T8" fmla="*/ 263 w 263"/>
                  <a:gd name="T9" fmla="*/ 147 h 162"/>
                </a:gdLst>
                <a:ahLst/>
                <a:cxnLst>
                  <a:cxn ang="0">
                    <a:pos x="T0" y="T1"/>
                  </a:cxn>
                  <a:cxn ang="0">
                    <a:pos x="T2" y="T3"/>
                  </a:cxn>
                  <a:cxn ang="0">
                    <a:pos x="T4" y="T5"/>
                  </a:cxn>
                  <a:cxn ang="0">
                    <a:pos x="T6" y="T7"/>
                  </a:cxn>
                  <a:cxn ang="0">
                    <a:pos x="T8" y="T9"/>
                  </a:cxn>
                </a:cxnLst>
                <a:rect l="0" t="0" r="r" b="b"/>
                <a:pathLst>
                  <a:path w="263" h="162">
                    <a:moveTo>
                      <a:pt x="263" y="147"/>
                    </a:moveTo>
                    <a:lnTo>
                      <a:pt x="256" y="162"/>
                    </a:lnTo>
                    <a:lnTo>
                      <a:pt x="0" y="12"/>
                    </a:lnTo>
                    <a:lnTo>
                      <a:pt x="7" y="0"/>
                    </a:lnTo>
                    <a:lnTo>
                      <a:pt x="263" y="14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5" name="Freeform 113"/>
              <p:cNvSpPr>
                <a:spLocks/>
              </p:cNvSpPr>
              <p:nvPr/>
            </p:nvSpPr>
            <p:spPr bwMode="auto">
              <a:xfrm>
                <a:off x="1644915" y="6448066"/>
                <a:ext cx="22225" cy="568325"/>
              </a:xfrm>
              <a:custGeom>
                <a:avLst/>
                <a:gdLst>
                  <a:gd name="T0" fmla="*/ 0 w 14"/>
                  <a:gd name="T1" fmla="*/ 5 h 358"/>
                  <a:gd name="T2" fmla="*/ 7 w 14"/>
                  <a:gd name="T3" fmla="*/ 0 h 358"/>
                  <a:gd name="T4" fmla="*/ 14 w 14"/>
                  <a:gd name="T5" fmla="*/ 5 h 358"/>
                  <a:gd name="T6" fmla="*/ 14 w 14"/>
                  <a:gd name="T7" fmla="*/ 353 h 358"/>
                  <a:gd name="T8" fmla="*/ 7 w 14"/>
                  <a:gd name="T9" fmla="*/ 358 h 358"/>
                  <a:gd name="T10" fmla="*/ 0 w 14"/>
                  <a:gd name="T11" fmla="*/ 353 h 358"/>
                  <a:gd name="T12" fmla="*/ 0 w 14"/>
                  <a:gd name="T13" fmla="*/ 5 h 358"/>
                </a:gdLst>
                <a:ahLst/>
                <a:cxnLst>
                  <a:cxn ang="0">
                    <a:pos x="T0" y="T1"/>
                  </a:cxn>
                  <a:cxn ang="0">
                    <a:pos x="T2" y="T3"/>
                  </a:cxn>
                  <a:cxn ang="0">
                    <a:pos x="T4" y="T5"/>
                  </a:cxn>
                  <a:cxn ang="0">
                    <a:pos x="T6" y="T7"/>
                  </a:cxn>
                  <a:cxn ang="0">
                    <a:pos x="T8" y="T9"/>
                  </a:cxn>
                  <a:cxn ang="0">
                    <a:pos x="T10" y="T11"/>
                  </a:cxn>
                  <a:cxn ang="0">
                    <a:pos x="T12" y="T13"/>
                  </a:cxn>
                </a:cxnLst>
                <a:rect l="0" t="0" r="r" b="b"/>
                <a:pathLst>
                  <a:path w="14" h="358">
                    <a:moveTo>
                      <a:pt x="0" y="5"/>
                    </a:moveTo>
                    <a:lnTo>
                      <a:pt x="7" y="0"/>
                    </a:lnTo>
                    <a:lnTo>
                      <a:pt x="14" y="5"/>
                    </a:lnTo>
                    <a:lnTo>
                      <a:pt x="14" y="353"/>
                    </a:lnTo>
                    <a:lnTo>
                      <a:pt x="7" y="358"/>
                    </a:lnTo>
                    <a:lnTo>
                      <a:pt x="0" y="353"/>
                    </a:lnTo>
                    <a:lnTo>
                      <a:pt x="0" y="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6" name="Rectangle 114"/>
              <p:cNvSpPr>
                <a:spLocks noChangeArrowheads="1"/>
              </p:cNvSpPr>
              <p:nvPr/>
            </p:nvSpPr>
            <p:spPr bwMode="auto">
              <a:xfrm>
                <a:off x="1557603" y="6497279"/>
                <a:ext cx="22225" cy="466725"/>
              </a:xfrm>
              <a:prstGeom prst="rect">
                <a:avLst/>
              </a:prstGeom>
              <a:solidFill>
                <a:schemeClr val="tx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7" name="Freeform 115"/>
              <p:cNvSpPr>
                <a:spLocks/>
              </p:cNvSpPr>
              <p:nvPr/>
            </p:nvSpPr>
            <p:spPr bwMode="auto">
              <a:xfrm>
                <a:off x="1162315" y="6151204"/>
                <a:ext cx="493713" cy="304800"/>
              </a:xfrm>
              <a:custGeom>
                <a:avLst/>
                <a:gdLst>
                  <a:gd name="T0" fmla="*/ 0 w 311"/>
                  <a:gd name="T1" fmla="*/ 16 h 192"/>
                  <a:gd name="T2" fmla="*/ 0 w 311"/>
                  <a:gd name="T3" fmla="*/ 0 h 192"/>
                  <a:gd name="T4" fmla="*/ 311 w 311"/>
                  <a:gd name="T5" fmla="*/ 178 h 192"/>
                  <a:gd name="T6" fmla="*/ 311 w 311"/>
                  <a:gd name="T7" fmla="*/ 187 h 192"/>
                  <a:gd name="T8" fmla="*/ 304 w 311"/>
                  <a:gd name="T9" fmla="*/ 192 h 192"/>
                  <a:gd name="T10" fmla="*/ 0 w 311"/>
                  <a:gd name="T11" fmla="*/ 16 h 192"/>
                </a:gdLst>
                <a:ahLst/>
                <a:cxnLst>
                  <a:cxn ang="0">
                    <a:pos x="T0" y="T1"/>
                  </a:cxn>
                  <a:cxn ang="0">
                    <a:pos x="T2" y="T3"/>
                  </a:cxn>
                  <a:cxn ang="0">
                    <a:pos x="T4" y="T5"/>
                  </a:cxn>
                  <a:cxn ang="0">
                    <a:pos x="T6" y="T7"/>
                  </a:cxn>
                  <a:cxn ang="0">
                    <a:pos x="T8" y="T9"/>
                  </a:cxn>
                  <a:cxn ang="0">
                    <a:pos x="T10" y="T11"/>
                  </a:cxn>
                </a:cxnLst>
                <a:rect l="0" t="0" r="r" b="b"/>
                <a:pathLst>
                  <a:path w="311" h="192">
                    <a:moveTo>
                      <a:pt x="0" y="16"/>
                    </a:moveTo>
                    <a:lnTo>
                      <a:pt x="0" y="0"/>
                    </a:lnTo>
                    <a:lnTo>
                      <a:pt x="311" y="178"/>
                    </a:lnTo>
                    <a:lnTo>
                      <a:pt x="311" y="187"/>
                    </a:lnTo>
                    <a:lnTo>
                      <a:pt x="304" y="192"/>
                    </a:lnTo>
                    <a:lnTo>
                      <a:pt x="0"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8" name="Freeform 116"/>
              <p:cNvSpPr>
                <a:spLocks/>
              </p:cNvSpPr>
              <p:nvPr/>
            </p:nvSpPr>
            <p:spPr bwMode="auto">
              <a:xfrm>
                <a:off x="662253" y="6151204"/>
                <a:ext cx="500063" cy="304800"/>
              </a:xfrm>
              <a:custGeom>
                <a:avLst/>
                <a:gdLst>
                  <a:gd name="T0" fmla="*/ 15 w 315"/>
                  <a:gd name="T1" fmla="*/ 192 h 192"/>
                  <a:gd name="T2" fmla="*/ 0 w 315"/>
                  <a:gd name="T3" fmla="*/ 182 h 192"/>
                  <a:gd name="T4" fmla="*/ 315 w 315"/>
                  <a:gd name="T5" fmla="*/ 0 h 192"/>
                  <a:gd name="T6" fmla="*/ 315 w 315"/>
                  <a:gd name="T7" fmla="*/ 16 h 192"/>
                  <a:gd name="T8" fmla="*/ 15 w 315"/>
                  <a:gd name="T9" fmla="*/ 192 h 192"/>
                </a:gdLst>
                <a:ahLst/>
                <a:cxnLst>
                  <a:cxn ang="0">
                    <a:pos x="T0" y="T1"/>
                  </a:cxn>
                  <a:cxn ang="0">
                    <a:pos x="T2" y="T3"/>
                  </a:cxn>
                  <a:cxn ang="0">
                    <a:pos x="T4" y="T5"/>
                  </a:cxn>
                  <a:cxn ang="0">
                    <a:pos x="T6" y="T7"/>
                  </a:cxn>
                  <a:cxn ang="0">
                    <a:pos x="T8" y="T9"/>
                  </a:cxn>
                </a:cxnLst>
                <a:rect l="0" t="0" r="r" b="b"/>
                <a:pathLst>
                  <a:path w="315" h="192">
                    <a:moveTo>
                      <a:pt x="15" y="192"/>
                    </a:moveTo>
                    <a:lnTo>
                      <a:pt x="0" y="182"/>
                    </a:lnTo>
                    <a:lnTo>
                      <a:pt x="315" y="0"/>
                    </a:lnTo>
                    <a:lnTo>
                      <a:pt x="315" y="16"/>
                    </a:lnTo>
                    <a:lnTo>
                      <a:pt x="15" y="19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09" name="Freeform 117"/>
              <p:cNvSpPr>
                <a:spLocks/>
              </p:cNvSpPr>
              <p:nvPr/>
            </p:nvSpPr>
            <p:spPr bwMode="auto">
              <a:xfrm>
                <a:off x="752740" y="6252804"/>
                <a:ext cx="417513" cy="255588"/>
              </a:xfrm>
              <a:custGeom>
                <a:avLst/>
                <a:gdLst>
                  <a:gd name="T0" fmla="*/ 7 w 263"/>
                  <a:gd name="T1" fmla="*/ 161 h 161"/>
                  <a:gd name="T2" fmla="*/ 0 w 263"/>
                  <a:gd name="T3" fmla="*/ 147 h 161"/>
                  <a:gd name="T4" fmla="*/ 256 w 263"/>
                  <a:gd name="T5" fmla="*/ 0 h 161"/>
                  <a:gd name="T6" fmla="*/ 263 w 263"/>
                  <a:gd name="T7" fmla="*/ 12 h 161"/>
                  <a:gd name="T8" fmla="*/ 7 w 263"/>
                  <a:gd name="T9" fmla="*/ 161 h 161"/>
                </a:gdLst>
                <a:ahLst/>
                <a:cxnLst>
                  <a:cxn ang="0">
                    <a:pos x="T0" y="T1"/>
                  </a:cxn>
                  <a:cxn ang="0">
                    <a:pos x="T2" y="T3"/>
                  </a:cxn>
                  <a:cxn ang="0">
                    <a:pos x="T4" y="T5"/>
                  </a:cxn>
                  <a:cxn ang="0">
                    <a:pos x="T6" y="T7"/>
                  </a:cxn>
                  <a:cxn ang="0">
                    <a:pos x="T8" y="T9"/>
                  </a:cxn>
                </a:cxnLst>
                <a:rect l="0" t="0" r="r" b="b"/>
                <a:pathLst>
                  <a:path w="263" h="161">
                    <a:moveTo>
                      <a:pt x="7" y="161"/>
                    </a:moveTo>
                    <a:lnTo>
                      <a:pt x="0" y="147"/>
                    </a:lnTo>
                    <a:lnTo>
                      <a:pt x="256" y="0"/>
                    </a:lnTo>
                    <a:lnTo>
                      <a:pt x="263" y="12"/>
                    </a:lnTo>
                    <a:lnTo>
                      <a:pt x="7" y="16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10" name="Freeform 118"/>
              <p:cNvSpPr>
                <a:spLocks/>
              </p:cNvSpPr>
              <p:nvPr/>
            </p:nvSpPr>
            <p:spPr bwMode="auto">
              <a:xfrm>
                <a:off x="1656028" y="7008454"/>
                <a:ext cx="492125" cy="306388"/>
              </a:xfrm>
              <a:custGeom>
                <a:avLst/>
                <a:gdLst>
                  <a:gd name="T0" fmla="*/ 310 w 310"/>
                  <a:gd name="T1" fmla="*/ 174 h 193"/>
                  <a:gd name="T2" fmla="*/ 310 w 310"/>
                  <a:gd name="T3" fmla="*/ 193 h 193"/>
                  <a:gd name="T4" fmla="*/ 0 w 310"/>
                  <a:gd name="T5" fmla="*/ 12 h 193"/>
                  <a:gd name="T6" fmla="*/ 0 w 310"/>
                  <a:gd name="T7" fmla="*/ 5 h 193"/>
                  <a:gd name="T8" fmla="*/ 7 w 310"/>
                  <a:gd name="T9" fmla="*/ 0 h 193"/>
                  <a:gd name="T10" fmla="*/ 310 w 310"/>
                  <a:gd name="T11" fmla="*/ 174 h 193"/>
                </a:gdLst>
                <a:ahLst/>
                <a:cxnLst>
                  <a:cxn ang="0">
                    <a:pos x="T0" y="T1"/>
                  </a:cxn>
                  <a:cxn ang="0">
                    <a:pos x="T2" y="T3"/>
                  </a:cxn>
                  <a:cxn ang="0">
                    <a:pos x="T4" y="T5"/>
                  </a:cxn>
                  <a:cxn ang="0">
                    <a:pos x="T6" y="T7"/>
                  </a:cxn>
                  <a:cxn ang="0">
                    <a:pos x="T8" y="T9"/>
                  </a:cxn>
                  <a:cxn ang="0">
                    <a:pos x="T10" y="T11"/>
                  </a:cxn>
                </a:cxnLst>
                <a:rect l="0" t="0" r="r" b="b"/>
                <a:pathLst>
                  <a:path w="310" h="193">
                    <a:moveTo>
                      <a:pt x="310" y="174"/>
                    </a:moveTo>
                    <a:lnTo>
                      <a:pt x="310" y="193"/>
                    </a:lnTo>
                    <a:lnTo>
                      <a:pt x="0" y="12"/>
                    </a:lnTo>
                    <a:lnTo>
                      <a:pt x="0" y="5"/>
                    </a:lnTo>
                    <a:lnTo>
                      <a:pt x="7" y="0"/>
                    </a:lnTo>
                    <a:lnTo>
                      <a:pt x="310" y="17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2111" name="Freeform 119"/>
              <p:cNvSpPr>
                <a:spLocks/>
              </p:cNvSpPr>
              <p:nvPr/>
            </p:nvSpPr>
            <p:spPr bwMode="auto">
              <a:xfrm>
                <a:off x="2148153" y="7008454"/>
                <a:ext cx="500063" cy="306388"/>
              </a:xfrm>
              <a:custGeom>
                <a:avLst/>
                <a:gdLst>
                  <a:gd name="T0" fmla="*/ 301 w 315"/>
                  <a:gd name="T1" fmla="*/ 0 h 193"/>
                  <a:gd name="T2" fmla="*/ 315 w 315"/>
                  <a:gd name="T3" fmla="*/ 10 h 193"/>
                  <a:gd name="T4" fmla="*/ 0 w 315"/>
                  <a:gd name="T5" fmla="*/ 193 h 193"/>
                  <a:gd name="T6" fmla="*/ 0 w 315"/>
                  <a:gd name="T7" fmla="*/ 174 h 193"/>
                  <a:gd name="T8" fmla="*/ 301 w 315"/>
                  <a:gd name="T9" fmla="*/ 0 h 193"/>
                </a:gdLst>
                <a:ahLst/>
                <a:cxnLst>
                  <a:cxn ang="0">
                    <a:pos x="T0" y="T1"/>
                  </a:cxn>
                  <a:cxn ang="0">
                    <a:pos x="T2" y="T3"/>
                  </a:cxn>
                  <a:cxn ang="0">
                    <a:pos x="T4" y="T5"/>
                  </a:cxn>
                  <a:cxn ang="0">
                    <a:pos x="T6" y="T7"/>
                  </a:cxn>
                  <a:cxn ang="0">
                    <a:pos x="T8" y="T9"/>
                  </a:cxn>
                </a:cxnLst>
                <a:rect l="0" t="0" r="r" b="b"/>
                <a:pathLst>
                  <a:path w="315" h="193">
                    <a:moveTo>
                      <a:pt x="301" y="0"/>
                    </a:moveTo>
                    <a:lnTo>
                      <a:pt x="315" y="10"/>
                    </a:lnTo>
                    <a:lnTo>
                      <a:pt x="0" y="193"/>
                    </a:lnTo>
                    <a:lnTo>
                      <a:pt x="0" y="174"/>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4" name="Freeform 120"/>
              <p:cNvSpPr>
                <a:spLocks/>
              </p:cNvSpPr>
              <p:nvPr/>
            </p:nvSpPr>
            <p:spPr bwMode="auto">
              <a:xfrm>
                <a:off x="2625990" y="6448066"/>
                <a:ext cx="22225" cy="576263"/>
              </a:xfrm>
              <a:custGeom>
                <a:avLst/>
                <a:gdLst>
                  <a:gd name="T0" fmla="*/ 0 w 14"/>
                  <a:gd name="T1" fmla="*/ 5 h 363"/>
                  <a:gd name="T2" fmla="*/ 7 w 14"/>
                  <a:gd name="T3" fmla="*/ 0 h 363"/>
                  <a:gd name="T4" fmla="*/ 14 w 14"/>
                  <a:gd name="T5" fmla="*/ 5 h 363"/>
                  <a:gd name="T6" fmla="*/ 14 w 14"/>
                  <a:gd name="T7" fmla="*/ 363 h 363"/>
                  <a:gd name="T8" fmla="*/ 0 w 14"/>
                  <a:gd name="T9" fmla="*/ 353 h 363"/>
                  <a:gd name="T10" fmla="*/ 0 w 14"/>
                  <a:gd name="T11" fmla="*/ 5 h 363"/>
                </a:gdLst>
                <a:ahLst/>
                <a:cxnLst>
                  <a:cxn ang="0">
                    <a:pos x="T0" y="T1"/>
                  </a:cxn>
                  <a:cxn ang="0">
                    <a:pos x="T2" y="T3"/>
                  </a:cxn>
                  <a:cxn ang="0">
                    <a:pos x="T4" y="T5"/>
                  </a:cxn>
                  <a:cxn ang="0">
                    <a:pos x="T6" y="T7"/>
                  </a:cxn>
                  <a:cxn ang="0">
                    <a:pos x="T8" y="T9"/>
                  </a:cxn>
                  <a:cxn ang="0">
                    <a:pos x="T10" y="T11"/>
                  </a:cxn>
                </a:cxnLst>
                <a:rect l="0" t="0" r="r" b="b"/>
                <a:pathLst>
                  <a:path w="14" h="363">
                    <a:moveTo>
                      <a:pt x="0" y="5"/>
                    </a:moveTo>
                    <a:lnTo>
                      <a:pt x="7" y="0"/>
                    </a:lnTo>
                    <a:lnTo>
                      <a:pt x="14" y="5"/>
                    </a:lnTo>
                    <a:lnTo>
                      <a:pt x="14" y="363"/>
                    </a:lnTo>
                    <a:lnTo>
                      <a:pt x="0" y="353"/>
                    </a:lnTo>
                    <a:lnTo>
                      <a:pt x="0" y="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5" name="Freeform 121"/>
              <p:cNvSpPr>
                <a:spLocks/>
              </p:cNvSpPr>
              <p:nvPr/>
            </p:nvSpPr>
            <p:spPr bwMode="auto">
              <a:xfrm>
                <a:off x="2148153" y="6159141"/>
                <a:ext cx="488950" cy="296863"/>
              </a:xfrm>
              <a:custGeom>
                <a:avLst/>
                <a:gdLst>
                  <a:gd name="T0" fmla="*/ 0 w 308"/>
                  <a:gd name="T1" fmla="*/ 11 h 187"/>
                  <a:gd name="T2" fmla="*/ 0 w 308"/>
                  <a:gd name="T3" fmla="*/ 2 h 187"/>
                  <a:gd name="T4" fmla="*/ 7 w 308"/>
                  <a:gd name="T5" fmla="*/ 0 h 187"/>
                  <a:gd name="T6" fmla="*/ 299 w 308"/>
                  <a:gd name="T7" fmla="*/ 168 h 187"/>
                  <a:gd name="T8" fmla="*/ 308 w 308"/>
                  <a:gd name="T9" fmla="*/ 182 h 187"/>
                  <a:gd name="T10" fmla="*/ 301 w 308"/>
                  <a:gd name="T11" fmla="*/ 187 h 187"/>
                  <a:gd name="T12" fmla="*/ 0 w 308"/>
                  <a:gd name="T13" fmla="*/ 11 h 187"/>
                </a:gdLst>
                <a:ahLst/>
                <a:cxnLst>
                  <a:cxn ang="0">
                    <a:pos x="T0" y="T1"/>
                  </a:cxn>
                  <a:cxn ang="0">
                    <a:pos x="T2" y="T3"/>
                  </a:cxn>
                  <a:cxn ang="0">
                    <a:pos x="T4" y="T5"/>
                  </a:cxn>
                  <a:cxn ang="0">
                    <a:pos x="T6" y="T7"/>
                  </a:cxn>
                  <a:cxn ang="0">
                    <a:pos x="T8" y="T9"/>
                  </a:cxn>
                  <a:cxn ang="0">
                    <a:pos x="T10" y="T11"/>
                  </a:cxn>
                  <a:cxn ang="0">
                    <a:pos x="T12" y="T13"/>
                  </a:cxn>
                </a:cxnLst>
                <a:rect l="0" t="0" r="r" b="b"/>
                <a:pathLst>
                  <a:path w="308" h="187">
                    <a:moveTo>
                      <a:pt x="0" y="11"/>
                    </a:moveTo>
                    <a:lnTo>
                      <a:pt x="0" y="2"/>
                    </a:lnTo>
                    <a:lnTo>
                      <a:pt x="7" y="0"/>
                    </a:lnTo>
                    <a:lnTo>
                      <a:pt x="299" y="168"/>
                    </a:lnTo>
                    <a:lnTo>
                      <a:pt x="308" y="182"/>
                    </a:lnTo>
                    <a:lnTo>
                      <a:pt x="301" y="187"/>
                    </a:lnTo>
                    <a:lnTo>
                      <a:pt x="0" y="1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6" name="Freeform 122"/>
              <p:cNvSpPr>
                <a:spLocks/>
              </p:cNvSpPr>
              <p:nvPr/>
            </p:nvSpPr>
            <p:spPr bwMode="auto">
              <a:xfrm>
                <a:off x="3114940" y="5597166"/>
                <a:ext cx="25400" cy="565150"/>
              </a:xfrm>
              <a:custGeom>
                <a:avLst/>
                <a:gdLst>
                  <a:gd name="T0" fmla="*/ 0 w 16"/>
                  <a:gd name="T1" fmla="*/ 3 h 356"/>
                  <a:gd name="T2" fmla="*/ 9 w 16"/>
                  <a:gd name="T3" fmla="*/ 0 h 356"/>
                  <a:gd name="T4" fmla="*/ 16 w 16"/>
                  <a:gd name="T5" fmla="*/ 5 h 356"/>
                  <a:gd name="T6" fmla="*/ 16 w 16"/>
                  <a:gd name="T7" fmla="*/ 351 h 356"/>
                  <a:gd name="T8" fmla="*/ 9 w 16"/>
                  <a:gd name="T9" fmla="*/ 356 h 356"/>
                  <a:gd name="T10" fmla="*/ 0 w 16"/>
                  <a:gd name="T11" fmla="*/ 354 h 356"/>
                  <a:gd name="T12" fmla="*/ 0 w 16"/>
                  <a:gd name="T13" fmla="*/ 3 h 356"/>
                </a:gdLst>
                <a:ahLst/>
                <a:cxnLst>
                  <a:cxn ang="0">
                    <a:pos x="T0" y="T1"/>
                  </a:cxn>
                  <a:cxn ang="0">
                    <a:pos x="T2" y="T3"/>
                  </a:cxn>
                  <a:cxn ang="0">
                    <a:pos x="T4" y="T5"/>
                  </a:cxn>
                  <a:cxn ang="0">
                    <a:pos x="T6" y="T7"/>
                  </a:cxn>
                  <a:cxn ang="0">
                    <a:pos x="T8" y="T9"/>
                  </a:cxn>
                  <a:cxn ang="0">
                    <a:pos x="T10" y="T11"/>
                  </a:cxn>
                  <a:cxn ang="0">
                    <a:pos x="T12" y="T13"/>
                  </a:cxn>
                </a:cxnLst>
                <a:rect l="0" t="0" r="r" b="b"/>
                <a:pathLst>
                  <a:path w="16" h="356">
                    <a:moveTo>
                      <a:pt x="0" y="3"/>
                    </a:moveTo>
                    <a:lnTo>
                      <a:pt x="9" y="0"/>
                    </a:lnTo>
                    <a:lnTo>
                      <a:pt x="16" y="5"/>
                    </a:lnTo>
                    <a:lnTo>
                      <a:pt x="16" y="351"/>
                    </a:lnTo>
                    <a:lnTo>
                      <a:pt x="9" y="356"/>
                    </a:lnTo>
                    <a:lnTo>
                      <a:pt x="0" y="354"/>
                    </a:lnTo>
                    <a:lnTo>
                      <a:pt x="0" y="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7" name="Freeform 123"/>
              <p:cNvSpPr>
                <a:spLocks/>
              </p:cNvSpPr>
              <p:nvPr/>
            </p:nvSpPr>
            <p:spPr bwMode="auto">
              <a:xfrm>
                <a:off x="2637103" y="5295541"/>
                <a:ext cx="492125" cy="306388"/>
              </a:xfrm>
              <a:custGeom>
                <a:avLst/>
                <a:gdLst>
                  <a:gd name="T0" fmla="*/ 0 w 310"/>
                  <a:gd name="T1" fmla="*/ 19 h 193"/>
                  <a:gd name="T2" fmla="*/ 0 w 310"/>
                  <a:gd name="T3" fmla="*/ 0 h 193"/>
                  <a:gd name="T4" fmla="*/ 301 w 310"/>
                  <a:gd name="T5" fmla="*/ 176 h 193"/>
                  <a:gd name="T6" fmla="*/ 310 w 310"/>
                  <a:gd name="T7" fmla="*/ 190 h 193"/>
                  <a:gd name="T8" fmla="*/ 301 w 310"/>
                  <a:gd name="T9" fmla="*/ 193 h 193"/>
                  <a:gd name="T10" fmla="*/ 0 w 310"/>
                  <a:gd name="T11" fmla="*/ 19 h 193"/>
                </a:gdLst>
                <a:ahLst/>
                <a:cxnLst>
                  <a:cxn ang="0">
                    <a:pos x="T0" y="T1"/>
                  </a:cxn>
                  <a:cxn ang="0">
                    <a:pos x="T2" y="T3"/>
                  </a:cxn>
                  <a:cxn ang="0">
                    <a:pos x="T4" y="T5"/>
                  </a:cxn>
                  <a:cxn ang="0">
                    <a:pos x="T6" y="T7"/>
                  </a:cxn>
                  <a:cxn ang="0">
                    <a:pos x="T8" y="T9"/>
                  </a:cxn>
                  <a:cxn ang="0">
                    <a:pos x="T10" y="T11"/>
                  </a:cxn>
                </a:cxnLst>
                <a:rect l="0" t="0" r="r" b="b"/>
                <a:pathLst>
                  <a:path w="310" h="193">
                    <a:moveTo>
                      <a:pt x="0" y="19"/>
                    </a:moveTo>
                    <a:lnTo>
                      <a:pt x="0" y="0"/>
                    </a:lnTo>
                    <a:lnTo>
                      <a:pt x="301" y="176"/>
                    </a:lnTo>
                    <a:lnTo>
                      <a:pt x="310" y="190"/>
                    </a:lnTo>
                    <a:lnTo>
                      <a:pt x="301" y="193"/>
                    </a:lnTo>
                    <a:lnTo>
                      <a:pt x="0"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8" name="Freeform 124"/>
              <p:cNvSpPr>
                <a:spLocks/>
              </p:cNvSpPr>
              <p:nvPr/>
            </p:nvSpPr>
            <p:spPr bwMode="auto">
              <a:xfrm>
                <a:off x="2133865" y="5295541"/>
                <a:ext cx="503238" cy="306388"/>
              </a:xfrm>
              <a:custGeom>
                <a:avLst/>
                <a:gdLst>
                  <a:gd name="T0" fmla="*/ 16 w 317"/>
                  <a:gd name="T1" fmla="*/ 193 h 193"/>
                  <a:gd name="T2" fmla="*/ 0 w 317"/>
                  <a:gd name="T3" fmla="*/ 185 h 193"/>
                  <a:gd name="T4" fmla="*/ 317 w 317"/>
                  <a:gd name="T5" fmla="*/ 0 h 193"/>
                  <a:gd name="T6" fmla="*/ 317 w 317"/>
                  <a:gd name="T7" fmla="*/ 19 h 193"/>
                  <a:gd name="T8" fmla="*/ 16 w 317"/>
                  <a:gd name="T9" fmla="*/ 193 h 193"/>
                </a:gdLst>
                <a:ahLst/>
                <a:cxnLst>
                  <a:cxn ang="0">
                    <a:pos x="T0" y="T1"/>
                  </a:cxn>
                  <a:cxn ang="0">
                    <a:pos x="T2" y="T3"/>
                  </a:cxn>
                  <a:cxn ang="0">
                    <a:pos x="T4" y="T5"/>
                  </a:cxn>
                  <a:cxn ang="0">
                    <a:pos x="T6" y="T7"/>
                  </a:cxn>
                  <a:cxn ang="0">
                    <a:pos x="T8" y="T9"/>
                  </a:cxn>
                </a:cxnLst>
                <a:rect l="0" t="0" r="r" b="b"/>
                <a:pathLst>
                  <a:path w="317" h="193">
                    <a:moveTo>
                      <a:pt x="16" y="193"/>
                    </a:moveTo>
                    <a:lnTo>
                      <a:pt x="0" y="185"/>
                    </a:lnTo>
                    <a:lnTo>
                      <a:pt x="317" y="0"/>
                    </a:lnTo>
                    <a:lnTo>
                      <a:pt x="317" y="19"/>
                    </a:lnTo>
                    <a:lnTo>
                      <a:pt x="16" y="19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69" name="Freeform 125"/>
              <p:cNvSpPr>
                <a:spLocks/>
              </p:cNvSpPr>
              <p:nvPr/>
            </p:nvSpPr>
            <p:spPr bwMode="auto">
              <a:xfrm>
                <a:off x="2133865" y="5589229"/>
                <a:ext cx="25400" cy="573088"/>
              </a:xfrm>
              <a:custGeom>
                <a:avLst/>
                <a:gdLst>
                  <a:gd name="T0" fmla="*/ 16 w 16"/>
                  <a:gd name="T1" fmla="*/ 359 h 361"/>
                  <a:gd name="T2" fmla="*/ 9 w 16"/>
                  <a:gd name="T3" fmla="*/ 361 h 361"/>
                  <a:gd name="T4" fmla="*/ 0 w 16"/>
                  <a:gd name="T5" fmla="*/ 359 h 361"/>
                  <a:gd name="T6" fmla="*/ 0 w 16"/>
                  <a:gd name="T7" fmla="*/ 0 h 361"/>
                  <a:gd name="T8" fmla="*/ 16 w 16"/>
                  <a:gd name="T9" fmla="*/ 8 h 361"/>
                  <a:gd name="T10" fmla="*/ 16 w 16"/>
                  <a:gd name="T11" fmla="*/ 359 h 361"/>
                </a:gdLst>
                <a:ahLst/>
                <a:cxnLst>
                  <a:cxn ang="0">
                    <a:pos x="T0" y="T1"/>
                  </a:cxn>
                  <a:cxn ang="0">
                    <a:pos x="T2" y="T3"/>
                  </a:cxn>
                  <a:cxn ang="0">
                    <a:pos x="T4" y="T5"/>
                  </a:cxn>
                  <a:cxn ang="0">
                    <a:pos x="T6" y="T7"/>
                  </a:cxn>
                  <a:cxn ang="0">
                    <a:pos x="T8" y="T9"/>
                  </a:cxn>
                  <a:cxn ang="0">
                    <a:pos x="T10" y="T11"/>
                  </a:cxn>
                </a:cxnLst>
                <a:rect l="0" t="0" r="r" b="b"/>
                <a:pathLst>
                  <a:path w="16" h="361">
                    <a:moveTo>
                      <a:pt x="16" y="359"/>
                    </a:moveTo>
                    <a:lnTo>
                      <a:pt x="9" y="361"/>
                    </a:lnTo>
                    <a:lnTo>
                      <a:pt x="0" y="359"/>
                    </a:lnTo>
                    <a:lnTo>
                      <a:pt x="0" y="0"/>
                    </a:lnTo>
                    <a:lnTo>
                      <a:pt x="16" y="8"/>
                    </a:lnTo>
                    <a:lnTo>
                      <a:pt x="16" y="35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0" name="Freeform 126"/>
              <p:cNvSpPr>
                <a:spLocks/>
              </p:cNvSpPr>
              <p:nvPr/>
            </p:nvSpPr>
            <p:spPr bwMode="auto">
              <a:xfrm>
                <a:off x="3032390" y="6621104"/>
                <a:ext cx="192088" cy="244475"/>
              </a:xfrm>
              <a:custGeom>
                <a:avLst/>
                <a:gdLst>
                  <a:gd name="T0" fmla="*/ 0 w 121"/>
                  <a:gd name="T1" fmla="*/ 154 h 154"/>
                  <a:gd name="T2" fmla="*/ 0 w 121"/>
                  <a:gd name="T3" fmla="*/ 0 h 154"/>
                  <a:gd name="T4" fmla="*/ 21 w 121"/>
                  <a:gd name="T5" fmla="*/ 0 h 154"/>
                  <a:gd name="T6" fmla="*/ 21 w 121"/>
                  <a:gd name="T7" fmla="*/ 64 h 154"/>
                  <a:gd name="T8" fmla="*/ 102 w 121"/>
                  <a:gd name="T9" fmla="*/ 64 h 154"/>
                  <a:gd name="T10" fmla="*/ 102 w 121"/>
                  <a:gd name="T11" fmla="*/ 0 h 154"/>
                  <a:gd name="T12" fmla="*/ 121 w 121"/>
                  <a:gd name="T13" fmla="*/ 0 h 154"/>
                  <a:gd name="T14" fmla="*/ 121 w 121"/>
                  <a:gd name="T15" fmla="*/ 154 h 154"/>
                  <a:gd name="T16" fmla="*/ 102 w 121"/>
                  <a:gd name="T17" fmla="*/ 154 h 154"/>
                  <a:gd name="T18" fmla="*/ 102 w 121"/>
                  <a:gd name="T19" fmla="*/ 81 h 154"/>
                  <a:gd name="T20" fmla="*/ 21 w 121"/>
                  <a:gd name="T21" fmla="*/ 81 h 154"/>
                  <a:gd name="T22" fmla="*/ 21 w 121"/>
                  <a:gd name="T23" fmla="*/ 154 h 154"/>
                  <a:gd name="T24" fmla="*/ 0 w 121"/>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4">
                    <a:moveTo>
                      <a:pt x="0" y="154"/>
                    </a:moveTo>
                    <a:lnTo>
                      <a:pt x="0" y="0"/>
                    </a:lnTo>
                    <a:lnTo>
                      <a:pt x="21" y="0"/>
                    </a:lnTo>
                    <a:lnTo>
                      <a:pt x="21" y="64"/>
                    </a:lnTo>
                    <a:lnTo>
                      <a:pt x="102" y="64"/>
                    </a:lnTo>
                    <a:lnTo>
                      <a:pt x="102" y="0"/>
                    </a:lnTo>
                    <a:lnTo>
                      <a:pt x="121" y="0"/>
                    </a:lnTo>
                    <a:lnTo>
                      <a:pt x="121" y="154"/>
                    </a:lnTo>
                    <a:lnTo>
                      <a:pt x="102" y="154"/>
                    </a:lnTo>
                    <a:lnTo>
                      <a:pt x="102" y="81"/>
                    </a:lnTo>
                    <a:lnTo>
                      <a:pt x="21" y="81"/>
                    </a:lnTo>
                    <a:lnTo>
                      <a:pt x="21"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1" name="Freeform 127"/>
              <p:cNvSpPr>
                <a:spLocks/>
              </p:cNvSpPr>
              <p:nvPr/>
            </p:nvSpPr>
            <p:spPr bwMode="auto">
              <a:xfrm>
                <a:off x="3073665" y="6565541"/>
                <a:ext cx="109538" cy="22225"/>
              </a:xfrm>
              <a:custGeom>
                <a:avLst/>
                <a:gdLst>
                  <a:gd name="T0" fmla="*/ 69 w 69"/>
                  <a:gd name="T1" fmla="*/ 14 h 14"/>
                  <a:gd name="T2" fmla="*/ 0 w 69"/>
                  <a:gd name="T3" fmla="*/ 14 h 14"/>
                  <a:gd name="T4" fmla="*/ 2 w 69"/>
                  <a:gd name="T5" fmla="*/ 0 h 14"/>
                  <a:gd name="T6" fmla="*/ 66 w 69"/>
                  <a:gd name="T7" fmla="*/ 0 h 14"/>
                  <a:gd name="T8" fmla="*/ 69 w 69"/>
                  <a:gd name="T9" fmla="*/ 14 h 14"/>
                </a:gdLst>
                <a:ahLst/>
                <a:cxnLst>
                  <a:cxn ang="0">
                    <a:pos x="T0" y="T1"/>
                  </a:cxn>
                  <a:cxn ang="0">
                    <a:pos x="T2" y="T3"/>
                  </a:cxn>
                  <a:cxn ang="0">
                    <a:pos x="T4" y="T5"/>
                  </a:cxn>
                  <a:cxn ang="0">
                    <a:pos x="T6" y="T7"/>
                  </a:cxn>
                  <a:cxn ang="0">
                    <a:pos x="T8" y="T9"/>
                  </a:cxn>
                </a:cxnLst>
                <a:rect l="0" t="0" r="r" b="b"/>
                <a:pathLst>
                  <a:path w="69" h="14">
                    <a:moveTo>
                      <a:pt x="69" y="14"/>
                    </a:moveTo>
                    <a:lnTo>
                      <a:pt x="0" y="14"/>
                    </a:lnTo>
                    <a:lnTo>
                      <a:pt x="2" y="0"/>
                    </a:lnTo>
                    <a:lnTo>
                      <a:pt x="66" y="0"/>
                    </a:lnTo>
                    <a:lnTo>
                      <a:pt x="6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2" name="Freeform 128"/>
              <p:cNvSpPr>
                <a:spLocks/>
              </p:cNvSpPr>
              <p:nvPr/>
            </p:nvSpPr>
            <p:spPr bwMode="auto">
              <a:xfrm>
                <a:off x="3081603" y="6497279"/>
                <a:ext cx="93663" cy="22225"/>
              </a:xfrm>
              <a:custGeom>
                <a:avLst/>
                <a:gdLst>
                  <a:gd name="T0" fmla="*/ 59 w 59"/>
                  <a:gd name="T1" fmla="*/ 14 h 14"/>
                  <a:gd name="T2" fmla="*/ 0 w 59"/>
                  <a:gd name="T3" fmla="*/ 14 h 14"/>
                  <a:gd name="T4" fmla="*/ 2 w 59"/>
                  <a:gd name="T5" fmla="*/ 0 h 14"/>
                  <a:gd name="T6" fmla="*/ 56 w 59"/>
                  <a:gd name="T7" fmla="*/ 0 h 14"/>
                  <a:gd name="T8" fmla="*/ 59 w 59"/>
                  <a:gd name="T9" fmla="*/ 14 h 14"/>
                </a:gdLst>
                <a:ahLst/>
                <a:cxnLst>
                  <a:cxn ang="0">
                    <a:pos x="T0" y="T1"/>
                  </a:cxn>
                  <a:cxn ang="0">
                    <a:pos x="T2" y="T3"/>
                  </a:cxn>
                  <a:cxn ang="0">
                    <a:pos x="T4" y="T5"/>
                  </a:cxn>
                  <a:cxn ang="0">
                    <a:pos x="T6" y="T7"/>
                  </a:cxn>
                  <a:cxn ang="0">
                    <a:pos x="T8" y="T9"/>
                  </a:cxn>
                </a:cxnLst>
                <a:rect l="0" t="0" r="r" b="b"/>
                <a:pathLst>
                  <a:path w="59" h="14">
                    <a:moveTo>
                      <a:pt x="59" y="14"/>
                    </a:moveTo>
                    <a:lnTo>
                      <a:pt x="0" y="14"/>
                    </a:lnTo>
                    <a:lnTo>
                      <a:pt x="2" y="0"/>
                    </a:lnTo>
                    <a:lnTo>
                      <a:pt x="56" y="0"/>
                    </a:lnTo>
                    <a:lnTo>
                      <a:pt x="5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3" name="Freeform 129"/>
              <p:cNvSpPr>
                <a:spLocks/>
              </p:cNvSpPr>
              <p:nvPr/>
            </p:nvSpPr>
            <p:spPr bwMode="auto">
              <a:xfrm>
                <a:off x="3087953" y="6429016"/>
                <a:ext cx="79375" cy="22225"/>
              </a:xfrm>
              <a:custGeom>
                <a:avLst/>
                <a:gdLst>
                  <a:gd name="T0" fmla="*/ 50 w 50"/>
                  <a:gd name="T1" fmla="*/ 14 h 14"/>
                  <a:gd name="T2" fmla="*/ 0 w 50"/>
                  <a:gd name="T3" fmla="*/ 14 h 14"/>
                  <a:gd name="T4" fmla="*/ 3 w 50"/>
                  <a:gd name="T5" fmla="*/ 0 h 14"/>
                  <a:gd name="T6" fmla="*/ 48 w 50"/>
                  <a:gd name="T7" fmla="*/ 0 h 14"/>
                  <a:gd name="T8" fmla="*/ 50 w 50"/>
                  <a:gd name="T9" fmla="*/ 14 h 14"/>
                </a:gdLst>
                <a:ahLst/>
                <a:cxnLst>
                  <a:cxn ang="0">
                    <a:pos x="T0" y="T1"/>
                  </a:cxn>
                  <a:cxn ang="0">
                    <a:pos x="T2" y="T3"/>
                  </a:cxn>
                  <a:cxn ang="0">
                    <a:pos x="T4" y="T5"/>
                  </a:cxn>
                  <a:cxn ang="0">
                    <a:pos x="T6" y="T7"/>
                  </a:cxn>
                  <a:cxn ang="0">
                    <a:pos x="T8" y="T9"/>
                  </a:cxn>
                </a:cxnLst>
                <a:rect l="0" t="0" r="r" b="b"/>
                <a:pathLst>
                  <a:path w="50" h="14">
                    <a:moveTo>
                      <a:pt x="50" y="14"/>
                    </a:moveTo>
                    <a:lnTo>
                      <a:pt x="0" y="14"/>
                    </a:lnTo>
                    <a:lnTo>
                      <a:pt x="3" y="0"/>
                    </a:lnTo>
                    <a:lnTo>
                      <a:pt x="48" y="0"/>
                    </a:lnTo>
                    <a:lnTo>
                      <a:pt x="5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4" name="Freeform 130"/>
              <p:cNvSpPr>
                <a:spLocks/>
              </p:cNvSpPr>
              <p:nvPr/>
            </p:nvSpPr>
            <p:spPr bwMode="auto">
              <a:xfrm>
                <a:off x="3095890" y="6362341"/>
                <a:ext cx="63500" cy="22225"/>
              </a:xfrm>
              <a:custGeom>
                <a:avLst/>
                <a:gdLst>
                  <a:gd name="T0" fmla="*/ 40 w 40"/>
                  <a:gd name="T1" fmla="*/ 14 h 14"/>
                  <a:gd name="T2" fmla="*/ 0 w 40"/>
                  <a:gd name="T3" fmla="*/ 14 h 14"/>
                  <a:gd name="T4" fmla="*/ 2 w 40"/>
                  <a:gd name="T5" fmla="*/ 0 h 14"/>
                  <a:gd name="T6" fmla="*/ 38 w 40"/>
                  <a:gd name="T7" fmla="*/ 0 h 14"/>
                  <a:gd name="T8" fmla="*/ 40 w 40"/>
                  <a:gd name="T9" fmla="*/ 14 h 14"/>
                </a:gdLst>
                <a:ahLst/>
                <a:cxnLst>
                  <a:cxn ang="0">
                    <a:pos x="T0" y="T1"/>
                  </a:cxn>
                  <a:cxn ang="0">
                    <a:pos x="T2" y="T3"/>
                  </a:cxn>
                  <a:cxn ang="0">
                    <a:pos x="T4" y="T5"/>
                  </a:cxn>
                  <a:cxn ang="0">
                    <a:pos x="T6" y="T7"/>
                  </a:cxn>
                  <a:cxn ang="0">
                    <a:pos x="T8" y="T9"/>
                  </a:cxn>
                </a:cxnLst>
                <a:rect l="0" t="0" r="r" b="b"/>
                <a:pathLst>
                  <a:path w="40" h="14">
                    <a:moveTo>
                      <a:pt x="40" y="14"/>
                    </a:moveTo>
                    <a:lnTo>
                      <a:pt x="0" y="14"/>
                    </a:lnTo>
                    <a:lnTo>
                      <a:pt x="2" y="0"/>
                    </a:lnTo>
                    <a:lnTo>
                      <a:pt x="38" y="0"/>
                    </a:lnTo>
                    <a:lnTo>
                      <a:pt x="4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5" name="Freeform 131"/>
              <p:cNvSpPr>
                <a:spLocks/>
              </p:cNvSpPr>
              <p:nvPr/>
            </p:nvSpPr>
            <p:spPr bwMode="auto">
              <a:xfrm>
                <a:off x="3107003" y="6294079"/>
                <a:ext cx="46038" cy="22225"/>
              </a:xfrm>
              <a:custGeom>
                <a:avLst/>
                <a:gdLst>
                  <a:gd name="T0" fmla="*/ 29 w 29"/>
                  <a:gd name="T1" fmla="*/ 14 h 14"/>
                  <a:gd name="T2" fmla="*/ 0 w 29"/>
                  <a:gd name="T3" fmla="*/ 14 h 14"/>
                  <a:gd name="T4" fmla="*/ 0 w 29"/>
                  <a:gd name="T5" fmla="*/ 0 h 14"/>
                  <a:gd name="T6" fmla="*/ 26 w 29"/>
                  <a:gd name="T7" fmla="*/ 0 h 14"/>
                  <a:gd name="T8" fmla="*/ 29 w 29"/>
                  <a:gd name="T9" fmla="*/ 14 h 14"/>
                </a:gdLst>
                <a:ahLst/>
                <a:cxnLst>
                  <a:cxn ang="0">
                    <a:pos x="T0" y="T1"/>
                  </a:cxn>
                  <a:cxn ang="0">
                    <a:pos x="T2" y="T3"/>
                  </a:cxn>
                  <a:cxn ang="0">
                    <a:pos x="T4" y="T5"/>
                  </a:cxn>
                  <a:cxn ang="0">
                    <a:pos x="T6" y="T7"/>
                  </a:cxn>
                  <a:cxn ang="0">
                    <a:pos x="T8" y="T9"/>
                  </a:cxn>
                </a:cxnLst>
                <a:rect l="0" t="0" r="r" b="b"/>
                <a:pathLst>
                  <a:path w="29" h="14">
                    <a:moveTo>
                      <a:pt x="29" y="14"/>
                    </a:moveTo>
                    <a:lnTo>
                      <a:pt x="0" y="14"/>
                    </a:lnTo>
                    <a:lnTo>
                      <a:pt x="0" y="0"/>
                    </a:lnTo>
                    <a:lnTo>
                      <a:pt x="26" y="0"/>
                    </a:lnTo>
                    <a:lnTo>
                      <a:pt x="29"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6" name="Freeform 132"/>
              <p:cNvSpPr>
                <a:spLocks/>
              </p:cNvSpPr>
              <p:nvPr/>
            </p:nvSpPr>
            <p:spPr bwMode="auto">
              <a:xfrm>
                <a:off x="3114940" y="6222641"/>
                <a:ext cx="30163" cy="25400"/>
              </a:xfrm>
              <a:custGeom>
                <a:avLst/>
                <a:gdLst>
                  <a:gd name="T0" fmla="*/ 19 w 19"/>
                  <a:gd name="T1" fmla="*/ 16 h 16"/>
                  <a:gd name="T2" fmla="*/ 0 w 19"/>
                  <a:gd name="T3" fmla="*/ 16 h 16"/>
                  <a:gd name="T4" fmla="*/ 0 w 19"/>
                  <a:gd name="T5" fmla="*/ 0 h 16"/>
                  <a:gd name="T6" fmla="*/ 16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0" y="0"/>
                    </a:lnTo>
                    <a:lnTo>
                      <a:pt x="16" y="0"/>
                    </a:lnTo>
                    <a:lnTo>
                      <a:pt x="19"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7" name="Freeform 133"/>
              <p:cNvSpPr>
                <a:spLocks/>
              </p:cNvSpPr>
              <p:nvPr/>
            </p:nvSpPr>
            <p:spPr bwMode="auto">
              <a:xfrm>
                <a:off x="3129228" y="6154379"/>
                <a:ext cx="541338" cy="200025"/>
              </a:xfrm>
              <a:custGeom>
                <a:avLst/>
                <a:gdLst>
                  <a:gd name="T0" fmla="*/ 337 w 341"/>
                  <a:gd name="T1" fmla="*/ 107 h 126"/>
                  <a:gd name="T2" fmla="*/ 341 w 341"/>
                  <a:gd name="T3" fmla="*/ 126 h 126"/>
                  <a:gd name="T4" fmla="*/ 0 w 341"/>
                  <a:gd name="T5" fmla="*/ 14 h 126"/>
                  <a:gd name="T6" fmla="*/ 0 w 341"/>
                  <a:gd name="T7" fmla="*/ 5 h 126"/>
                  <a:gd name="T8" fmla="*/ 7 w 341"/>
                  <a:gd name="T9" fmla="*/ 0 h 126"/>
                  <a:gd name="T10" fmla="*/ 337 w 341"/>
                  <a:gd name="T11" fmla="*/ 107 h 126"/>
                </a:gdLst>
                <a:ahLst/>
                <a:cxnLst>
                  <a:cxn ang="0">
                    <a:pos x="T0" y="T1"/>
                  </a:cxn>
                  <a:cxn ang="0">
                    <a:pos x="T2" y="T3"/>
                  </a:cxn>
                  <a:cxn ang="0">
                    <a:pos x="T4" y="T5"/>
                  </a:cxn>
                  <a:cxn ang="0">
                    <a:pos x="T6" y="T7"/>
                  </a:cxn>
                  <a:cxn ang="0">
                    <a:pos x="T8" y="T9"/>
                  </a:cxn>
                  <a:cxn ang="0">
                    <a:pos x="T10" y="T11"/>
                  </a:cxn>
                </a:cxnLst>
                <a:rect l="0" t="0" r="r" b="b"/>
                <a:pathLst>
                  <a:path w="341" h="126">
                    <a:moveTo>
                      <a:pt x="337" y="107"/>
                    </a:moveTo>
                    <a:lnTo>
                      <a:pt x="341" y="126"/>
                    </a:lnTo>
                    <a:lnTo>
                      <a:pt x="0" y="14"/>
                    </a:lnTo>
                    <a:lnTo>
                      <a:pt x="0" y="5"/>
                    </a:lnTo>
                    <a:lnTo>
                      <a:pt x="7" y="0"/>
                    </a:lnTo>
                    <a:lnTo>
                      <a:pt x="337" y="10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8" name="Freeform 134"/>
              <p:cNvSpPr>
                <a:spLocks/>
              </p:cNvSpPr>
              <p:nvPr/>
            </p:nvSpPr>
            <p:spPr bwMode="auto">
              <a:xfrm>
                <a:off x="3664215" y="5879741"/>
                <a:ext cx="352425" cy="474663"/>
              </a:xfrm>
              <a:custGeom>
                <a:avLst/>
                <a:gdLst>
                  <a:gd name="T0" fmla="*/ 203 w 222"/>
                  <a:gd name="T1" fmla="*/ 0 h 299"/>
                  <a:gd name="T2" fmla="*/ 222 w 222"/>
                  <a:gd name="T3" fmla="*/ 0 h 299"/>
                  <a:gd name="T4" fmla="*/ 4 w 222"/>
                  <a:gd name="T5" fmla="*/ 299 h 299"/>
                  <a:gd name="T6" fmla="*/ 0 w 222"/>
                  <a:gd name="T7" fmla="*/ 280 h 299"/>
                  <a:gd name="T8" fmla="*/ 203 w 222"/>
                  <a:gd name="T9" fmla="*/ 0 h 299"/>
                </a:gdLst>
                <a:ahLst/>
                <a:cxnLst>
                  <a:cxn ang="0">
                    <a:pos x="T0" y="T1"/>
                  </a:cxn>
                  <a:cxn ang="0">
                    <a:pos x="T2" y="T3"/>
                  </a:cxn>
                  <a:cxn ang="0">
                    <a:pos x="T4" y="T5"/>
                  </a:cxn>
                  <a:cxn ang="0">
                    <a:pos x="T6" y="T7"/>
                  </a:cxn>
                  <a:cxn ang="0">
                    <a:pos x="T8" y="T9"/>
                  </a:cxn>
                </a:cxnLst>
                <a:rect l="0" t="0" r="r" b="b"/>
                <a:pathLst>
                  <a:path w="222" h="299">
                    <a:moveTo>
                      <a:pt x="203" y="0"/>
                    </a:moveTo>
                    <a:lnTo>
                      <a:pt x="222" y="0"/>
                    </a:lnTo>
                    <a:lnTo>
                      <a:pt x="4" y="299"/>
                    </a:lnTo>
                    <a:lnTo>
                      <a:pt x="0" y="280"/>
                    </a:lnTo>
                    <a:lnTo>
                      <a:pt x="203"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79" name="Freeform 135"/>
              <p:cNvSpPr>
                <a:spLocks/>
              </p:cNvSpPr>
              <p:nvPr/>
            </p:nvSpPr>
            <p:spPr bwMode="auto">
              <a:xfrm>
                <a:off x="3664215" y="5420954"/>
                <a:ext cx="352425" cy="458788"/>
              </a:xfrm>
              <a:custGeom>
                <a:avLst/>
                <a:gdLst>
                  <a:gd name="T0" fmla="*/ 0 w 222"/>
                  <a:gd name="T1" fmla="*/ 9 h 289"/>
                  <a:gd name="T2" fmla="*/ 2 w 222"/>
                  <a:gd name="T3" fmla="*/ 0 h 289"/>
                  <a:gd name="T4" fmla="*/ 12 w 222"/>
                  <a:gd name="T5" fmla="*/ 0 h 289"/>
                  <a:gd name="T6" fmla="*/ 222 w 222"/>
                  <a:gd name="T7" fmla="*/ 289 h 289"/>
                  <a:gd name="T8" fmla="*/ 203 w 222"/>
                  <a:gd name="T9" fmla="*/ 289 h 289"/>
                  <a:gd name="T10" fmla="*/ 0 w 222"/>
                  <a:gd name="T11" fmla="*/ 9 h 289"/>
                </a:gdLst>
                <a:ahLst/>
                <a:cxnLst>
                  <a:cxn ang="0">
                    <a:pos x="T0" y="T1"/>
                  </a:cxn>
                  <a:cxn ang="0">
                    <a:pos x="T2" y="T3"/>
                  </a:cxn>
                  <a:cxn ang="0">
                    <a:pos x="T4" y="T5"/>
                  </a:cxn>
                  <a:cxn ang="0">
                    <a:pos x="T6" y="T7"/>
                  </a:cxn>
                  <a:cxn ang="0">
                    <a:pos x="T8" y="T9"/>
                  </a:cxn>
                  <a:cxn ang="0">
                    <a:pos x="T10" y="T11"/>
                  </a:cxn>
                </a:cxnLst>
                <a:rect l="0" t="0" r="r" b="b"/>
                <a:pathLst>
                  <a:path w="222" h="289">
                    <a:moveTo>
                      <a:pt x="0" y="9"/>
                    </a:moveTo>
                    <a:lnTo>
                      <a:pt x="2" y="0"/>
                    </a:lnTo>
                    <a:lnTo>
                      <a:pt x="12" y="0"/>
                    </a:lnTo>
                    <a:lnTo>
                      <a:pt x="222" y="289"/>
                    </a:lnTo>
                    <a:lnTo>
                      <a:pt x="203" y="289"/>
                    </a:lnTo>
                    <a:lnTo>
                      <a:pt x="0" y="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0" name="Freeform 136"/>
              <p:cNvSpPr>
                <a:spLocks/>
              </p:cNvSpPr>
              <p:nvPr/>
            </p:nvSpPr>
            <p:spPr bwMode="auto">
              <a:xfrm>
                <a:off x="1162315" y="7008454"/>
                <a:ext cx="493713" cy="306388"/>
              </a:xfrm>
              <a:custGeom>
                <a:avLst/>
                <a:gdLst>
                  <a:gd name="T0" fmla="*/ 0 w 311"/>
                  <a:gd name="T1" fmla="*/ 193 h 193"/>
                  <a:gd name="T2" fmla="*/ 0 w 311"/>
                  <a:gd name="T3" fmla="*/ 174 h 193"/>
                  <a:gd name="T4" fmla="*/ 304 w 311"/>
                  <a:gd name="T5" fmla="*/ 0 h 193"/>
                  <a:gd name="T6" fmla="*/ 311 w 311"/>
                  <a:gd name="T7" fmla="*/ 5 h 193"/>
                  <a:gd name="T8" fmla="*/ 311 w 311"/>
                  <a:gd name="T9" fmla="*/ 12 h 193"/>
                  <a:gd name="T10" fmla="*/ 0 w 311"/>
                  <a:gd name="T11" fmla="*/ 193 h 193"/>
                </a:gdLst>
                <a:ahLst/>
                <a:cxnLst>
                  <a:cxn ang="0">
                    <a:pos x="T0" y="T1"/>
                  </a:cxn>
                  <a:cxn ang="0">
                    <a:pos x="T2" y="T3"/>
                  </a:cxn>
                  <a:cxn ang="0">
                    <a:pos x="T4" y="T5"/>
                  </a:cxn>
                  <a:cxn ang="0">
                    <a:pos x="T6" y="T7"/>
                  </a:cxn>
                  <a:cxn ang="0">
                    <a:pos x="T8" y="T9"/>
                  </a:cxn>
                  <a:cxn ang="0">
                    <a:pos x="T10" y="T11"/>
                  </a:cxn>
                </a:cxnLst>
                <a:rect l="0" t="0" r="r" b="b"/>
                <a:pathLst>
                  <a:path w="311" h="193">
                    <a:moveTo>
                      <a:pt x="0" y="193"/>
                    </a:moveTo>
                    <a:lnTo>
                      <a:pt x="0" y="174"/>
                    </a:lnTo>
                    <a:lnTo>
                      <a:pt x="304" y="0"/>
                    </a:lnTo>
                    <a:lnTo>
                      <a:pt x="311" y="5"/>
                    </a:lnTo>
                    <a:lnTo>
                      <a:pt x="311" y="12"/>
                    </a:lnTo>
                    <a:lnTo>
                      <a:pt x="0" y="19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1" name="Freeform 137"/>
              <p:cNvSpPr>
                <a:spLocks/>
              </p:cNvSpPr>
              <p:nvPr/>
            </p:nvSpPr>
            <p:spPr bwMode="auto">
              <a:xfrm>
                <a:off x="1656028" y="6159141"/>
                <a:ext cx="492125" cy="296863"/>
              </a:xfrm>
              <a:custGeom>
                <a:avLst/>
                <a:gdLst>
                  <a:gd name="T0" fmla="*/ 301 w 310"/>
                  <a:gd name="T1" fmla="*/ 0 h 187"/>
                  <a:gd name="T2" fmla="*/ 310 w 310"/>
                  <a:gd name="T3" fmla="*/ 2 h 187"/>
                  <a:gd name="T4" fmla="*/ 310 w 310"/>
                  <a:gd name="T5" fmla="*/ 11 h 187"/>
                  <a:gd name="T6" fmla="*/ 7 w 310"/>
                  <a:gd name="T7" fmla="*/ 187 h 187"/>
                  <a:gd name="T8" fmla="*/ 0 w 310"/>
                  <a:gd name="T9" fmla="*/ 182 h 187"/>
                  <a:gd name="T10" fmla="*/ 0 w 310"/>
                  <a:gd name="T11" fmla="*/ 173 h 187"/>
                  <a:gd name="T12" fmla="*/ 301 w 310"/>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301" y="0"/>
                    </a:moveTo>
                    <a:lnTo>
                      <a:pt x="310" y="2"/>
                    </a:lnTo>
                    <a:lnTo>
                      <a:pt x="310" y="11"/>
                    </a:lnTo>
                    <a:lnTo>
                      <a:pt x="7" y="187"/>
                    </a:lnTo>
                    <a:lnTo>
                      <a:pt x="0" y="182"/>
                    </a:lnTo>
                    <a:lnTo>
                      <a:pt x="0" y="173"/>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2" name="Freeform 138"/>
              <p:cNvSpPr>
                <a:spLocks/>
              </p:cNvSpPr>
              <p:nvPr/>
            </p:nvSpPr>
            <p:spPr bwMode="auto">
              <a:xfrm>
                <a:off x="2637103" y="6159141"/>
                <a:ext cx="492125" cy="296863"/>
              </a:xfrm>
              <a:custGeom>
                <a:avLst/>
                <a:gdLst>
                  <a:gd name="T0" fmla="*/ 301 w 310"/>
                  <a:gd name="T1" fmla="*/ 0 h 187"/>
                  <a:gd name="T2" fmla="*/ 310 w 310"/>
                  <a:gd name="T3" fmla="*/ 2 h 187"/>
                  <a:gd name="T4" fmla="*/ 310 w 310"/>
                  <a:gd name="T5" fmla="*/ 11 h 187"/>
                  <a:gd name="T6" fmla="*/ 7 w 310"/>
                  <a:gd name="T7" fmla="*/ 187 h 187"/>
                  <a:gd name="T8" fmla="*/ 0 w 310"/>
                  <a:gd name="T9" fmla="*/ 182 h 187"/>
                  <a:gd name="T10" fmla="*/ 10 w 310"/>
                  <a:gd name="T11" fmla="*/ 168 h 187"/>
                  <a:gd name="T12" fmla="*/ 301 w 310"/>
                  <a:gd name="T13" fmla="*/ 0 h 187"/>
                </a:gdLst>
                <a:ahLst/>
                <a:cxnLst>
                  <a:cxn ang="0">
                    <a:pos x="T0" y="T1"/>
                  </a:cxn>
                  <a:cxn ang="0">
                    <a:pos x="T2" y="T3"/>
                  </a:cxn>
                  <a:cxn ang="0">
                    <a:pos x="T4" y="T5"/>
                  </a:cxn>
                  <a:cxn ang="0">
                    <a:pos x="T6" y="T7"/>
                  </a:cxn>
                  <a:cxn ang="0">
                    <a:pos x="T8" y="T9"/>
                  </a:cxn>
                  <a:cxn ang="0">
                    <a:pos x="T10" y="T11"/>
                  </a:cxn>
                  <a:cxn ang="0">
                    <a:pos x="T12" y="T13"/>
                  </a:cxn>
                </a:cxnLst>
                <a:rect l="0" t="0" r="r" b="b"/>
                <a:pathLst>
                  <a:path w="310" h="187">
                    <a:moveTo>
                      <a:pt x="301" y="0"/>
                    </a:moveTo>
                    <a:lnTo>
                      <a:pt x="310" y="2"/>
                    </a:lnTo>
                    <a:lnTo>
                      <a:pt x="310" y="11"/>
                    </a:lnTo>
                    <a:lnTo>
                      <a:pt x="7" y="187"/>
                    </a:lnTo>
                    <a:lnTo>
                      <a:pt x="0" y="182"/>
                    </a:lnTo>
                    <a:lnTo>
                      <a:pt x="10" y="168"/>
                    </a:lnTo>
                    <a:lnTo>
                      <a:pt x="30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3" name="Freeform 139"/>
              <p:cNvSpPr>
                <a:spLocks/>
              </p:cNvSpPr>
              <p:nvPr/>
            </p:nvSpPr>
            <p:spPr bwMode="auto">
              <a:xfrm>
                <a:off x="3129228" y="5409841"/>
                <a:ext cx="538163" cy="195263"/>
              </a:xfrm>
              <a:custGeom>
                <a:avLst/>
                <a:gdLst>
                  <a:gd name="T0" fmla="*/ 332 w 339"/>
                  <a:gd name="T1" fmla="*/ 0 h 123"/>
                  <a:gd name="T2" fmla="*/ 339 w 339"/>
                  <a:gd name="T3" fmla="*/ 7 h 123"/>
                  <a:gd name="T4" fmla="*/ 337 w 339"/>
                  <a:gd name="T5" fmla="*/ 16 h 123"/>
                  <a:gd name="T6" fmla="*/ 7 w 339"/>
                  <a:gd name="T7" fmla="*/ 123 h 123"/>
                  <a:gd name="T8" fmla="*/ 0 w 339"/>
                  <a:gd name="T9" fmla="*/ 118 h 123"/>
                  <a:gd name="T10" fmla="*/ 7 w 339"/>
                  <a:gd name="T11" fmla="*/ 106 h 123"/>
                  <a:gd name="T12" fmla="*/ 332 w 339"/>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39" h="123">
                    <a:moveTo>
                      <a:pt x="332" y="0"/>
                    </a:moveTo>
                    <a:lnTo>
                      <a:pt x="339" y="7"/>
                    </a:lnTo>
                    <a:lnTo>
                      <a:pt x="337" y="16"/>
                    </a:lnTo>
                    <a:lnTo>
                      <a:pt x="7" y="123"/>
                    </a:lnTo>
                    <a:lnTo>
                      <a:pt x="0" y="118"/>
                    </a:lnTo>
                    <a:lnTo>
                      <a:pt x="7" y="106"/>
                    </a:lnTo>
                    <a:lnTo>
                      <a:pt x="33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4" name="Freeform 140"/>
              <p:cNvSpPr>
                <a:spLocks/>
              </p:cNvSpPr>
              <p:nvPr/>
            </p:nvSpPr>
            <p:spPr bwMode="auto">
              <a:xfrm>
                <a:off x="-168010" y="7186254"/>
                <a:ext cx="192088" cy="247650"/>
              </a:xfrm>
              <a:custGeom>
                <a:avLst/>
                <a:gdLst>
                  <a:gd name="T0" fmla="*/ 0 w 121"/>
                  <a:gd name="T1" fmla="*/ 156 h 156"/>
                  <a:gd name="T2" fmla="*/ 0 w 121"/>
                  <a:gd name="T3" fmla="*/ 0 h 156"/>
                  <a:gd name="T4" fmla="*/ 19 w 121"/>
                  <a:gd name="T5" fmla="*/ 0 h 156"/>
                  <a:gd name="T6" fmla="*/ 19 w 121"/>
                  <a:gd name="T7" fmla="*/ 64 h 156"/>
                  <a:gd name="T8" fmla="*/ 99 w 121"/>
                  <a:gd name="T9" fmla="*/ 64 h 156"/>
                  <a:gd name="T10" fmla="*/ 99 w 121"/>
                  <a:gd name="T11" fmla="*/ 0 h 156"/>
                  <a:gd name="T12" fmla="*/ 121 w 121"/>
                  <a:gd name="T13" fmla="*/ 0 h 156"/>
                  <a:gd name="T14" fmla="*/ 121 w 121"/>
                  <a:gd name="T15" fmla="*/ 156 h 156"/>
                  <a:gd name="T16" fmla="*/ 99 w 121"/>
                  <a:gd name="T17" fmla="*/ 156 h 156"/>
                  <a:gd name="T18" fmla="*/ 99 w 121"/>
                  <a:gd name="T19" fmla="*/ 83 h 156"/>
                  <a:gd name="T20" fmla="*/ 19 w 121"/>
                  <a:gd name="T21" fmla="*/ 83 h 156"/>
                  <a:gd name="T22" fmla="*/ 19 w 121"/>
                  <a:gd name="T23" fmla="*/ 156 h 156"/>
                  <a:gd name="T24" fmla="*/ 0 w 121"/>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 h="156">
                    <a:moveTo>
                      <a:pt x="0" y="156"/>
                    </a:moveTo>
                    <a:lnTo>
                      <a:pt x="0" y="0"/>
                    </a:lnTo>
                    <a:lnTo>
                      <a:pt x="19" y="0"/>
                    </a:lnTo>
                    <a:lnTo>
                      <a:pt x="19" y="64"/>
                    </a:lnTo>
                    <a:lnTo>
                      <a:pt x="99" y="64"/>
                    </a:lnTo>
                    <a:lnTo>
                      <a:pt x="99" y="0"/>
                    </a:lnTo>
                    <a:lnTo>
                      <a:pt x="121" y="0"/>
                    </a:lnTo>
                    <a:lnTo>
                      <a:pt x="121" y="156"/>
                    </a:lnTo>
                    <a:lnTo>
                      <a:pt x="99" y="156"/>
                    </a:lnTo>
                    <a:lnTo>
                      <a:pt x="99" y="83"/>
                    </a:lnTo>
                    <a:lnTo>
                      <a:pt x="19" y="83"/>
                    </a:lnTo>
                    <a:lnTo>
                      <a:pt x="19" y="156"/>
                    </a:lnTo>
                    <a:lnTo>
                      <a:pt x="0" y="15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5" name="Freeform 141"/>
              <p:cNvSpPr>
                <a:spLocks noEditPoints="1"/>
              </p:cNvSpPr>
              <p:nvPr/>
            </p:nvSpPr>
            <p:spPr bwMode="auto">
              <a:xfrm>
                <a:off x="65353" y="7183079"/>
                <a:ext cx="236538" cy="255588"/>
              </a:xfrm>
              <a:custGeom>
                <a:avLst/>
                <a:gdLst>
                  <a:gd name="T0" fmla="*/ 0 w 63"/>
                  <a:gd name="T1" fmla="*/ 35 h 68"/>
                  <a:gd name="T2" fmla="*/ 9 w 63"/>
                  <a:gd name="T3" fmla="*/ 10 h 68"/>
                  <a:gd name="T4" fmla="*/ 32 w 63"/>
                  <a:gd name="T5" fmla="*/ 0 h 68"/>
                  <a:gd name="T6" fmla="*/ 48 w 63"/>
                  <a:gd name="T7" fmla="*/ 5 h 68"/>
                  <a:gd name="T8" fmla="*/ 59 w 63"/>
                  <a:gd name="T9" fmla="*/ 17 h 68"/>
                  <a:gd name="T10" fmla="*/ 63 w 63"/>
                  <a:gd name="T11" fmla="*/ 34 h 68"/>
                  <a:gd name="T12" fmla="*/ 59 w 63"/>
                  <a:gd name="T13" fmla="*/ 52 h 68"/>
                  <a:gd name="T14" fmla="*/ 47 w 63"/>
                  <a:gd name="T15" fmla="*/ 64 h 68"/>
                  <a:gd name="T16" fmla="*/ 32 w 63"/>
                  <a:gd name="T17" fmla="*/ 68 h 68"/>
                  <a:gd name="T18" fmla="*/ 15 w 63"/>
                  <a:gd name="T19" fmla="*/ 63 h 68"/>
                  <a:gd name="T20" fmla="*/ 4 w 63"/>
                  <a:gd name="T21" fmla="*/ 51 h 68"/>
                  <a:gd name="T22" fmla="*/ 0 w 63"/>
                  <a:gd name="T23" fmla="*/ 35 h 68"/>
                  <a:gd name="T24" fmla="*/ 9 w 63"/>
                  <a:gd name="T25" fmla="*/ 35 h 68"/>
                  <a:gd name="T26" fmla="*/ 16 w 63"/>
                  <a:gd name="T27" fmla="*/ 54 h 68"/>
                  <a:gd name="T28" fmla="*/ 32 w 63"/>
                  <a:gd name="T29" fmla="*/ 60 h 68"/>
                  <a:gd name="T30" fmla="*/ 48 w 63"/>
                  <a:gd name="T31" fmla="*/ 54 h 68"/>
                  <a:gd name="T32" fmla="*/ 54 w 63"/>
                  <a:gd name="T33" fmla="*/ 34 h 68"/>
                  <a:gd name="T34" fmla="*/ 51 w 63"/>
                  <a:gd name="T35" fmla="*/ 20 h 68"/>
                  <a:gd name="T36" fmla="*/ 43 w 63"/>
                  <a:gd name="T37" fmla="*/ 11 h 68"/>
                  <a:gd name="T38" fmla="*/ 32 w 63"/>
                  <a:gd name="T39" fmla="*/ 8 h 68"/>
                  <a:gd name="T40" fmla="*/ 16 w 63"/>
                  <a:gd name="T41" fmla="*/ 14 h 68"/>
                  <a:gd name="T42" fmla="*/ 9 w 63"/>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8">
                    <a:moveTo>
                      <a:pt x="0" y="35"/>
                    </a:moveTo>
                    <a:cubicBezTo>
                      <a:pt x="0" y="24"/>
                      <a:pt x="3" y="16"/>
                      <a:pt x="9" y="10"/>
                    </a:cubicBezTo>
                    <a:cubicBezTo>
                      <a:pt x="15" y="3"/>
                      <a:pt x="22" y="0"/>
                      <a:pt x="32" y="0"/>
                    </a:cubicBezTo>
                    <a:cubicBezTo>
                      <a:pt x="38" y="0"/>
                      <a:pt x="43" y="2"/>
                      <a:pt x="48" y="5"/>
                    </a:cubicBezTo>
                    <a:cubicBezTo>
                      <a:pt x="53" y="8"/>
                      <a:pt x="57" y="12"/>
                      <a:pt x="59" y="17"/>
                    </a:cubicBezTo>
                    <a:cubicBezTo>
                      <a:pt x="62" y="22"/>
                      <a:pt x="63" y="28"/>
                      <a:pt x="63" y="34"/>
                    </a:cubicBezTo>
                    <a:cubicBezTo>
                      <a:pt x="63" y="41"/>
                      <a:pt x="62" y="47"/>
                      <a:pt x="59" y="52"/>
                    </a:cubicBezTo>
                    <a:cubicBezTo>
                      <a:pt x="56" y="57"/>
                      <a:pt x="52" y="61"/>
                      <a:pt x="47" y="64"/>
                    </a:cubicBezTo>
                    <a:cubicBezTo>
                      <a:pt x="43" y="67"/>
                      <a:pt x="37" y="68"/>
                      <a:pt x="32" y="68"/>
                    </a:cubicBezTo>
                    <a:cubicBezTo>
                      <a:pt x="25" y="68"/>
                      <a:pt x="20" y="66"/>
                      <a:pt x="15" y="63"/>
                    </a:cubicBezTo>
                    <a:cubicBezTo>
                      <a:pt x="10" y="60"/>
                      <a:pt x="7" y="56"/>
                      <a:pt x="4" y="51"/>
                    </a:cubicBezTo>
                    <a:cubicBezTo>
                      <a:pt x="2" y="46"/>
                      <a:pt x="0" y="41"/>
                      <a:pt x="0" y="35"/>
                    </a:cubicBezTo>
                    <a:close/>
                    <a:moveTo>
                      <a:pt x="9" y="35"/>
                    </a:moveTo>
                    <a:cubicBezTo>
                      <a:pt x="9" y="43"/>
                      <a:pt x="11" y="49"/>
                      <a:pt x="16" y="54"/>
                    </a:cubicBezTo>
                    <a:cubicBezTo>
                      <a:pt x="20" y="58"/>
                      <a:pt x="25" y="60"/>
                      <a:pt x="32" y="60"/>
                    </a:cubicBezTo>
                    <a:cubicBezTo>
                      <a:pt x="38" y="60"/>
                      <a:pt x="43" y="58"/>
                      <a:pt x="48" y="54"/>
                    </a:cubicBezTo>
                    <a:cubicBezTo>
                      <a:pt x="52" y="49"/>
                      <a:pt x="54" y="43"/>
                      <a:pt x="54" y="34"/>
                    </a:cubicBezTo>
                    <a:cubicBezTo>
                      <a:pt x="54" y="29"/>
                      <a:pt x="53" y="24"/>
                      <a:pt x="51" y="20"/>
                    </a:cubicBezTo>
                    <a:cubicBezTo>
                      <a:pt x="49" y="16"/>
                      <a:pt x="47" y="13"/>
                      <a:pt x="43" y="11"/>
                    </a:cubicBezTo>
                    <a:cubicBezTo>
                      <a:pt x="40" y="9"/>
                      <a:pt x="36" y="8"/>
                      <a:pt x="32" y="8"/>
                    </a:cubicBezTo>
                    <a:cubicBezTo>
                      <a:pt x="26" y="8"/>
                      <a:pt x="20" y="10"/>
                      <a:pt x="16" y="14"/>
                    </a:cubicBezTo>
                    <a:cubicBezTo>
                      <a:pt x="12" y="18"/>
                      <a:pt x="9" y="25"/>
                      <a:pt x="9" y="35"/>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6" name="Freeform 142"/>
              <p:cNvSpPr>
                <a:spLocks/>
              </p:cNvSpPr>
              <p:nvPr/>
            </p:nvSpPr>
            <p:spPr bwMode="auto">
              <a:xfrm>
                <a:off x="305065" y="7008454"/>
                <a:ext cx="369888" cy="227013"/>
              </a:xfrm>
              <a:custGeom>
                <a:avLst/>
                <a:gdLst>
                  <a:gd name="T0" fmla="*/ 7 w 233"/>
                  <a:gd name="T1" fmla="*/ 143 h 143"/>
                  <a:gd name="T2" fmla="*/ 0 w 233"/>
                  <a:gd name="T3" fmla="*/ 129 h 143"/>
                  <a:gd name="T4" fmla="*/ 225 w 233"/>
                  <a:gd name="T5" fmla="*/ 0 h 143"/>
                  <a:gd name="T6" fmla="*/ 233 w 233"/>
                  <a:gd name="T7" fmla="*/ 5 h 143"/>
                  <a:gd name="T8" fmla="*/ 233 w 233"/>
                  <a:gd name="T9" fmla="*/ 12 h 143"/>
                  <a:gd name="T10" fmla="*/ 7 w 233"/>
                  <a:gd name="T11" fmla="*/ 143 h 143"/>
                </a:gdLst>
                <a:ahLst/>
                <a:cxnLst>
                  <a:cxn ang="0">
                    <a:pos x="T0" y="T1"/>
                  </a:cxn>
                  <a:cxn ang="0">
                    <a:pos x="T2" y="T3"/>
                  </a:cxn>
                  <a:cxn ang="0">
                    <a:pos x="T4" y="T5"/>
                  </a:cxn>
                  <a:cxn ang="0">
                    <a:pos x="T6" y="T7"/>
                  </a:cxn>
                  <a:cxn ang="0">
                    <a:pos x="T8" y="T9"/>
                  </a:cxn>
                  <a:cxn ang="0">
                    <a:pos x="T10" y="T11"/>
                  </a:cxn>
                </a:cxnLst>
                <a:rect l="0" t="0" r="r" b="b"/>
                <a:pathLst>
                  <a:path w="233" h="143">
                    <a:moveTo>
                      <a:pt x="7" y="143"/>
                    </a:moveTo>
                    <a:lnTo>
                      <a:pt x="0" y="129"/>
                    </a:lnTo>
                    <a:lnTo>
                      <a:pt x="225" y="0"/>
                    </a:lnTo>
                    <a:lnTo>
                      <a:pt x="233" y="5"/>
                    </a:lnTo>
                    <a:lnTo>
                      <a:pt x="233" y="12"/>
                    </a:lnTo>
                    <a:lnTo>
                      <a:pt x="7" y="14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7" name="Freeform 143"/>
              <p:cNvSpPr>
                <a:spLocks/>
              </p:cNvSpPr>
              <p:nvPr/>
            </p:nvSpPr>
            <p:spPr bwMode="auto">
              <a:xfrm>
                <a:off x="3073665" y="5028841"/>
                <a:ext cx="109538" cy="568325"/>
              </a:xfrm>
              <a:custGeom>
                <a:avLst/>
                <a:gdLst>
                  <a:gd name="T0" fmla="*/ 0 w 69"/>
                  <a:gd name="T1" fmla="*/ 0 h 358"/>
                  <a:gd name="T2" fmla="*/ 69 w 69"/>
                  <a:gd name="T3" fmla="*/ 0 h 358"/>
                  <a:gd name="T4" fmla="*/ 42 w 69"/>
                  <a:gd name="T5" fmla="*/ 346 h 358"/>
                  <a:gd name="T6" fmla="*/ 35 w 69"/>
                  <a:gd name="T7" fmla="*/ 358 h 358"/>
                  <a:gd name="T8" fmla="*/ 26 w 69"/>
                  <a:gd name="T9" fmla="*/ 344 h 358"/>
                  <a:gd name="T10" fmla="*/ 0 w 69"/>
                  <a:gd name="T11" fmla="*/ 0 h 358"/>
                </a:gdLst>
                <a:ahLst/>
                <a:cxnLst>
                  <a:cxn ang="0">
                    <a:pos x="T0" y="T1"/>
                  </a:cxn>
                  <a:cxn ang="0">
                    <a:pos x="T2" y="T3"/>
                  </a:cxn>
                  <a:cxn ang="0">
                    <a:pos x="T4" y="T5"/>
                  </a:cxn>
                  <a:cxn ang="0">
                    <a:pos x="T6" y="T7"/>
                  </a:cxn>
                  <a:cxn ang="0">
                    <a:pos x="T8" y="T9"/>
                  </a:cxn>
                  <a:cxn ang="0">
                    <a:pos x="T10" y="T11"/>
                  </a:cxn>
                </a:cxnLst>
                <a:rect l="0" t="0" r="r" b="b"/>
                <a:pathLst>
                  <a:path w="69" h="358">
                    <a:moveTo>
                      <a:pt x="0" y="0"/>
                    </a:moveTo>
                    <a:lnTo>
                      <a:pt x="69" y="0"/>
                    </a:lnTo>
                    <a:lnTo>
                      <a:pt x="42" y="346"/>
                    </a:lnTo>
                    <a:lnTo>
                      <a:pt x="35" y="358"/>
                    </a:lnTo>
                    <a:lnTo>
                      <a:pt x="26" y="344"/>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8" name="Freeform 144"/>
              <p:cNvSpPr>
                <a:spLocks/>
              </p:cNvSpPr>
              <p:nvPr/>
            </p:nvSpPr>
            <p:spPr bwMode="auto">
              <a:xfrm>
                <a:off x="2051315" y="6621104"/>
                <a:ext cx="190500" cy="244475"/>
              </a:xfrm>
              <a:custGeom>
                <a:avLst/>
                <a:gdLst>
                  <a:gd name="T0" fmla="*/ 0 w 120"/>
                  <a:gd name="T1" fmla="*/ 154 h 154"/>
                  <a:gd name="T2" fmla="*/ 0 w 120"/>
                  <a:gd name="T3" fmla="*/ 0 h 154"/>
                  <a:gd name="T4" fmla="*/ 21 w 120"/>
                  <a:gd name="T5" fmla="*/ 0 h 154"/>
                  <a:gd name="T6" fmla="*/ 21 w 120"/>
                  <a:gd name="T7" fmla="*/ 64 h 154"/>
                  <a:gd name="T8" fmla="*/ 99 w 120"/>
                  <a:gd name="T9" fmla="*/ 64 h 154"/>
                  <a:gd name="T10" fmla="*/ 99 w 120"/>
                  <a:gd name="T11" fmla="*/ 0 h 154"/>
                  <a:gd name="T12" fmla="*/ 120 w 120"/>
                  <a:gd name="T13" fmla="*/ 0 h 154"/>
                  <a:gd name="T14" fmla="*/ 120 w 120"/>
                  <a:gd name="T15" fmla="*/ 154 h 154"/>
                  <a:gd name="T16" fmla="*/ 99 w 120"/>
                  <a:gd name="T17" fmla="*/ 154 h 154"/>
                  <a:gd name="T18" fmla="*/ 99 w 120"/>
                  <a:gd name="T19" fmla="*/ 81 h 154"/>
                  <a:gd name="T20" fmla="*/ 21 w 120"/>
                  <a:gd name="T21" fmla="*/ 81 h 154"/>
                  <a:gd name="T22" fmla="*/ 21 w 120"/>
                  <a:gd name="T23" fmla="*/ 154 h 154"/>
                  <a:gd name="T24" fmla="*/ 0 w 120"/>
                  <a:gd name="T25"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54">
                    <a:moveTo>
                      <a:pt x="0" y="154"/>
                    </a:moveTo>
                    <a:lnTo>
                      <a:pt x="0" y="0"/>
                    </a:lnTo>
                    <a:lnTo>
                      <a:pt x="21" y="0"/>
                    </a:lnTo>
                    <a:lnTo>
                      <a:pt x="21" y="64"/>
                    </a:lnTo>
                    <a:lnTo>
                      <a:pt x="99" y="64"/>
                    </a:lnTo>
                    <a:lnTo>
                      <a:pt x="99" y="0"/>
                    </a:lnTo>
                    <a:lnTo>
                      <a:pt x="120" y="0"/>
                    </a:lnTo>
                    <a:lnTo>
                      <a:pt x="120" y="154"/>
                    </a:lnTo>
                    <a:lnTo>
                      <a:pt x="99" y="154"/>
                    </a:lnTo>
                    <a:lnTo>
                      <a:pt x="99" y="81"/>
                    </a:lnTo>
                    <a:lnTo>
                      <a:pt x="21" y="81"/>
                    </a:lnTo>
                    <a:lnTo>
                      <a:pt x="21"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89" name="Freeform 145"/>
              <p:cNvSpPr>
                <a:spLocks/>
              </p:cNvSpPr>
              <p:nvPr/>
            </p:nvSpPr>
            <p:spPr bwMode="auto">
              <a:xfrm>
                <a:off x="2092590" y="6565541"/>
                <a:ext cx="107950" cy="22225"/>
              </a:xfrm>
              <a:custGeom>
                <a:avLst/>
                <a:gdLst>
                  <a:gd name="T0" fmla="*/ 68 w 68"/>
                  <a:gd name="T1" fmla="*/ 14 h 14"/>
                  <a:gd name="T2" fmla="*/ 0 w 68"/>
                  <a:gd name="T3" fmla="*/ 14 h 14"/>
                  <a:gd name="T4" fmla="*/ 2 w 68"/>
                  <a:gd name="T5" fmla="*/ 0 h 14"/>
                  <a:gd name="T6" fmla="*/ 66 w 68"/>
                  <a:gd name="T7" fmla="*/ 0 h 14"/>
                  <a:gd name="T8" fmla="*/ 68 w 68"/>
                  <a:gd name="T9" fmla="*/ 14 h 14"/>
                </a:gdLst>
                <a:ahLst/>
                <a:cxnLst>
                  <a:cxn ang="0">
                    <a:pos x="T0" y="T1"/>
                  </a:cxn>
                  <a:cxn ang="0">
                    <a:pos x="T2" y="T3"/>
                  </a:cxn>
                  <a:cxn ang="0">
                    <a:pos x="T4" y="T5"/>
                  </a:cxn>
                  <a:cxn ang="0">
                    <a:pos x="T6" y="T7"/>
                  </a:cxn>
                  <a:cxn ang="0">
                    <a:pos x="T8" y="T9"/>
                  </a:cxn>
                </a:cxnLst>
                <a:rect l="0" t="0" r="r" b="b"/>
                <a:pathLst>
                  <a:path w="68" h="14">
                    <a:moveTo>
                      <a:pt x="68" y="14"/>
                    </a:moveTo>
                    <a:lnTo>
                      <a:pt x="0" y="14"/>
                    </a:lnTo>
                    <a:lnTo>
                      <a:pt x="2" y="0"/>
                    </a:lnTo>
                    <a:lnTo>
                      <a:pt x="66" y="0"/>
                    </a:lnTo>
                    <a:lnTo>
                      <a:pt x="68"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0" name="Freeform 146"/>
              <p:cNvSpPr>
                <a:spLocks/>
              </p:cNvSpPr>
              <p:nvPr/>
            </p:nvSpPr>
            <p:spPr bwMode="auto">
              <a:xfrm>
                <a:off x="2098940" y="6497279"/>
                <a:ext cx="95250" cy="22225"/>
              </a:xfrm>
              <a:custGeom>
                <a:avLst/>
                <a:gdLst>
                  <a:gd name="T0" fmla="*/ 60 w 60"/>
                  <a:gd name="T1" fmla="*/ 14 h 14"/>
                  <a:gd name="T2" fmla="*/ 0 w 60"/>
                  <a:gd name="T3" fmla="*/ 14 h 14"/>
                  <a:gd name="T4" fmla="*/ 3 w 60"/>
                  <a:gd name="T5" fmla="*/ 0 h 14"/>
                  <a:gd name="T6" fmla="*/ 57 w 60"/>
                  <a:gd name="T7" fmla="*/ 0 h 14"/>
                  <a:gd name="T8" fmla="*/ 60 w 60"/>
                  <a:gd name="T9" fmla="*/ 14 h 14"/>
                </a:gdLst>
                <a:ahLst/>
                <a:cxnLst>
                  <a:cxn ang="0">
                    <a:pos x="T0" y="T1"/>
                  </a:cxn>
                  <a:cxn ang="0">
                    <a:pos x="T2" y="T3"/>
                  </a:cxn>
                  <a:cxn ang="0">
                    <a:pos x="T4" y="T5"/>
                  </a:cxn>
                  <a:cxn ang="0">
                    <a:pos x="T6" y="T7"/>
                  </a:cxn>
                  <a:cxn ang="0">
                    <a:pos x="T8" y="T9"/>
                  </a:cxn>
                </a:cxnLst>
                <a:rect l="0" t="0" r="r" b="b"/>
                <a:pathLst>
                  <a:path w="60" h="14">
                    <a:moveTo>
                      <a:pt x="60" y="14"/>
                    </a:moveTo>
                    <a:lnTo>
                      <a:pt x="0" y="14"/>
                    </a:lnTo>
                    <a:lnTo>
                      <a:pt x="3" y="0"/>
                    </a:lnTo>
                    <a:lnTo>
                      <a:pt x="57" y="0"/>
                    </a:lnTo>
                    <a:lnTo>
                      <a:pt x="6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1" name="Freeform 147"/>
              <p:cNvSpPr>
                <a:spLocks/>
              </p:cNvSpPr>
              <p:nvPr/>
            </p:nvSpPr>
            <p:spPr bwMode="auto">
              <a:xfrm>
                <a:off x="2106878" y="6429016"/>
                <a:ext cx="79375" cy="22225"/>
              </a:xfrm>
              <a:custGeom>
                <a:avLst/>
                <a:gdLst>
                  <a:gd name="T0" fmla="*/ 50 w 50"/>
                  <a:gd name="T1" fmla="*/ 14 h 14"/>
                  <a:gd name="T2" fmla="*/ 0 w 50"/>
                  <a:gd name="T3" fmla="*/ 14 h 14"/>
                  <a:gd name="T4" fmla="*/ 2 w 50"/>
                  <a:gd name="T5" fmla="*/ 0 h 14"/>
                  <a:gd name="T6" fmla="*/ 47 w 50"/>
                  <a:gd name="T7" fmla="*/ 0 h 14"/>
                  <a:gd name="T8" fmla="*/ 50 w 50"/>
                  <a:gd name="T9" fmla="*/ 14 h 14"/>
                </a:gdLst>
                <a:ahLst/>
                <a:cxnLst>
                  <a:cxn ang="0">
                    <a:pos x="T0" y="T1"/>
                  </a:cxn>
                  <a:cxn ang="0">
                    <a:pos x="T2" y="T3"/>
                  </a:cxn>
                  <a:cxn ang="0">
                    <a:pos x="T4" y="T5"/>
                  </a:cxn>
                  <a:cxn ang="0">
                    <a:pos x="T6" y="T7"/>
                  </a:cxn>
                  <a:cxn ang="0">
                    <a:pos x="T8" y="T9"/>
                  </a:cxn>
                </a:cxnLst>
                <a:rect l="0" t="0" r="r" b="b"/>
                <a:pathLst>
                  <a:path w="50" h="14">
                    <a:moveTo>
                      <a:pt x="50" y="14"/>
                    </a:moveTo>
                    <a:lnTo>
                      <a:pt x="0" y="14"/>
                    </a:lnTo>
                    <a:lnTo>
                      <a:pt x="2" y="0"/>
                    </a:lnTo>
                    <a:lnTo>
                      <a:pt x="47" y="0"/>
                    </a:lnTo>
                    <a:lnTo>
                      <a:pt x="5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2" name="Freeform 148"/>
              <p:cNvSpPr>
                <a:spLocks/>
              </p:cNvSpPr>
              <p:nvPr/>
            </p:nvSpPr>
            <p:spPr bwMode="auto">
              <a:xfrm>
                <a:off x="2114815" y="6362341"/>
                <a:ext cx="63500" cy="22225"/>
              </a:xfrm>
              <a:custGeom>
                <a:avLst/>
                <a:gdLst>
                  <a:gd name="T0" fmla="*/ 40 w 40"/>
                  <a:gd name="T1" fmla="*/ 14 h 14"/>
                  <a:gd name="T2" fmla="*/ 0 w 40"/>
                  <a:gd name="T3" fmla="*/ 14 h 14"/>
                  <a:gd name="T4" fmla="*/ 2 w 40"/>
                  <a:gd name="T5" fmla="*/ 0 h 14"/>
                  <a:gd name="T6" fmla="*/ 38 w 40"/>
                  <a:gd name="T7" fmla="*/ 0 h 14"/>
                  <a:gd name="T8" fmla="*/ 40 w 40"/>
                  <a:gd name="T9" fmla="*/ 14 h 14"/>
                </a:gdLst>
                <a:ahLst/>
                <a:cxnLst>
                  <a:cxn ang="0">
                    <a:pos x="T0" y="T1"/>
                  </a:cxn>
                  <a:cxn ang="0">
                    <a:pos x="T2" y="T3"/>
                  </a:cxn>
                  <a:cxn ang="0">
                    <a:pos x="T4" y="T5"/>
                  </a:cxn>
                  <a:cxn ang="0">
                    <a:pos x="T6" y="T7"/>
                  </a:cxn>
                  <a:cxn ang="0">
                    <a:pos x="T8" y="T9"/>
                  </a:cxn>
                </a:cxnLst>
                <a:rect l="0" t="0" r="r" b="b"/>
                <a:pathLst>
                  <a:path w="40" h="14">
                    <a:moveTo>
                      <a:pt x="40" y="14"/>
                    </a:moveTo>
                    <a:lnTo>
                      <a:pt x="0" y="14"/>
                    </a:lnTo>
                    <a:lnTo>
                      <a:pt x="2" y="0"/>
                    </a:lnTo>
                    <a:lnTo>
                      <a:pt x="38" y="0"/>
                    </a:lnTo>
                    <a:lnTo>
                      <a:pt x="4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3" name="Freeform 149"/>
              <p:cNvSpPr>
                <a:spLocks/>
              </p:cNvSpPr>
              <p:nvPr/>
            </p:nvSpPr>
            <p:spPr bwMode="auto">
              <a:xfrm>
                <a:off x="2122753" y="6294079"/>
                <a:ext cx="47625" cy="22225"/>
              </a:xfrm>
              <a:custGeom>
                <a:avLst/>
                <a:gdLst>
                  <a:gd name="T0" fmla="*/ 30 w 30"/>
                  <a:gd name="T1" fmla="*/ 14 h 14"/>
                  <a:gd name="T2" fmla="*/ 0 w 30"/>
                  <a:gd name="T3" fmla="*/ 14 h 14"/>
                  <a:gd name="T4" fmla="*/ 2 w 30"/>
                  <a:gd name="T5" fmla="*/ 0 h 14"/>
                  <a:gd name="T6" fmla="*/ 28 w 30"/>
                  <a:gd name="T7" fmla="*/ 0 h 14"/>
                  <a:gd name="T8" fmla="*/ 30 w 30"/>
                  <a:gd name="T9" fmla="*/ 14 h 14"/>
                </a:gdLst>
                <a:ahLst/>
                <a:cxnLst>
                  <a:cxn ang="0">
                    <a:pos x="T0" y="T1"/>
                  </a:cxn>
                  <a:cxn ang="0">
                    <a:pos x="T2" y="T3"/>
                  </a:cxn>
                  <a:cxn ang="0">
                    <a:pos x="T4" y="T5"/>
                  </a:cxn>
                  <a:cxn ang="0">
                    <a:pos x="T6" y="T7"/>
                  </a:cxn>
                  <a:cxn ang="0">
                    <a:pos x="T8" y="T9"/>
                  </a:cxn>
                </a:cxnLst>
                <a:rect l="0" t="0" r="r" b="b"/>
                <a:pathLst>
                  <a:path w="30" h="14">
                    <a:moveTo>
                      <a:pt x="30" y="14"/>
                    </a:moveTo>
                    <a:lnTo>
                      <a:pt x="0" y="14"/>
                    </a:lnTo>
                    <a:lnTo>
                      <a:pt x="2" y="0"/>
                    </a:lnTo>
                    <a:lnTo>
                      <a:pt x="28" y="0"/>
                    </a:lnTo>
                    <a:lnTo>
                      <a:pt x="3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4" name="Freeform 150"/>
              <p:cNvSpPr>
                <a:spLocks/>
              </p:cNvSpPr>
              <p:nvPr/>
            </p:nvSpPr>
            <p:spPr bwMode="auto">
              <a:xfrm>
                <a:off x="2133865" y="6222641"/>
                <a:ext cx="30163" cy="25400"/>
              </a:xfrm>
              <a:custGeom>
                <a:avLst/>
                <a:gdLst>
                  <a:gd name="T0" fmla="*/ 19 w 19"/>
                  <a:gd name="T1" fmla="*/ 16 h 16"/>
                  <a:gd name="T2" fmla="*/ 0 w 19"/>
                  <a:gd name="T3" fmla="*/ 16 h 16"/>
                  <a:gd name="T4" fmla="*/ 0 w 19"/>
                  <a:gd name="T5" fmla="*/ 0 h 16"/>
                  <a:gd name="T6" fmla="*/ 16 w 19"/>
                  <a:gd name="T7" fmla="*/ 0 h 16"/>
                  <a:gd name="T8" fmla="*/ 19 w 19"/>
                  <a:gd name="T9" fmla="*/ 16 h 16"/>
                </a:gdLst>
                <a:ahLst/>
                <a:cxnLst>
                  <a:cxn ang="0">
                    <a:pos x="T0" y="T1"/>
                  </a:cxn>
                  <a:cxn ang="0">
                    <a:pos x="T2" y="T3"/>
                  </a:cxn>
                  <a:cxn ang="0">
                    <a:pos x="T4" y="T5"/>
                  </a:cxn>
                  <a:cxn ang="0">
                    <a:pos x="T6" y="T7"/>
                  </a:cxn>
                  <a:cxn ang="0">
                    <a:pos x="T8" y="T9"/>
                  </a:cxn>
                </a:cxnLst>
                <a:rect l="0" t="0" r="r" b="b"/>
                <a:pathLst>
                  <a:path w="19" h="16">
                    <a:moveTo>
                      <a:pt x="19" y="16"/>
                    </a:moveTo>
                    <a:lnTo>
                      <a:pt x="0" y="16"/>
                    </a:lnTo>
                    <a:lnTo>
                      <a:pt x="0" y="0"/>
                    </a:lnTo>
                    <a:lnTo>
                      <a:pt x="16" y="0"/>
                    </a:lnTo>
                    <a:lnTo>
                      <a:pt x="19"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5" name="Freeform 151"/>
              <p:cNvSpPr>
                <a:spLocks/>
              </p:cNvSpPr>
              <p:nvPr/>
            </p:nvSpPr>
            <p:spPr bwMode="auto">
              <a:xfrm>
                <a:off x="2543440" y="5770204"/>
                <a:ext cx="192088" cy="244475"/>
              </a:xfrm>
              <a:custGeom>
                <a:avLst/>
                <a:gdLst>
                  <a:gd name="T0" fmla="*/ 0 w 121"/>
                  <a:gd name="T1" fmla="*/ 154 h 154"/>
                  <a:gd name="T2" fmla="*/ 0 w 121"/>
                  <a:gd name="T3" fmla="*/ 0 h 154"/>
                  <a:gd name="T4" fmla="*/ 19 w 121"/>
                  <a:gd name="T5" fmla="*/ 0 h 154"/>
                  <a:gd name="T6" fmla="*/ 19 w 121"/>
                  <a:gd name="T7" fmla="*/ 64 h 154"/>
                  <a:gd name="T8" fmla="*/ 99 w 121"/>
                  <a:gd name="T9" fmla="*/ 64 h 154"/>
                  <a:gd name="T10" fmla="*/ 99 w 121"/>
                  <a:gd name="T11" fmla="*/ 0 h 154"/>
                  <a:gd name="T12" fmla="*/ 121 w 121"/>
                  <a:gd name="T13" fmla="*/ 0 h 154"/>
                  <a:gd name="T14" fmla="*/ 121 w 121"/>
                  <a:gd name="T15" fmla="*/ 154 h 154"/>
                  <a:gd name="T16" fmla="*/ 99 w 121"/>
                  <a:gd name="T17" fmla="*/ 154 h 154"/>
                  <a:gd name="T18" fmla="*/ 99 w 121"/>
                  <a:gd name="T19" fmla="*/ 81 h 154"/>
                  <a:gd name="T20" fmla="*/ 19 w 121"/>
                  <a:gd name="T21" fmla="*/ 81 h 154"/>
                  <a:gd name="T22" fmla="*/ 19 w 121"/>
                  <a:gd name="T23" fmla="*/ 154 h 154"/>
                  <a:gd name="T24" fmla="*/ 0 w 121"/>
                  <a:gd name="T25" fmla="*/ 154 h 154"/>
                  <a:gd name="T26" fmla="*/ 0 w 121"/>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4">
                    <a:moveTo>
                      <a:pt x="0" y="154"/>
                    </a:moveTo>
                    <a:lnTo>
                      <a:pt x="0" y="0"/>
                    </a:lnTo>
                    <a:lnTo>
                      <a:pt x="19" y="0"/>
                    </a:lnTo>
                    <a:lnTo>
                      <a:pt x="19" y="64"/>
                    </a:lnTo>
                    <a:lnTo>
                      <a:pt x="99" y="64"/>
                    </a:lnTo>
                    <a:lnTo>
                      <a:pt x="99" y="0"/>
                    </a:lnTo>
                    <a:lnTo>
                      <a:pt x="121" y="0"/>
                    </a:lnTo>
                    <a:lnTo>
                      <a:pt x="121" y="154"/>
                    </a:lnTo>
                    <a:lnTo>
                      <a:pt x="99" y="154"/>
                    </a:lnTo>
                    <a:lnTo>
                      <a:pt x="99" y="81"/>
                    </a:lnTo>
                    <a:lnTo>
                      <a:pt x="19" y="81"/>
                    </a:lnTo>
                    <a:lnTo>
                      <a:pt x="19" y="154"/>
                    </a:lnTo>
                    <a:lnTo>
                      <a:pt x="0" y="154"/>
                    </a:lnTo>
                    <a:lnTo>
                      <a:pt x="0" y="15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6" name="Freeform 152"/>
              <p:cNvSpPr>
                <a:spLocks/>
              </p:cNvSpPr>
              <p:nvPr/>
            </p:nvSpPr>
            <p:spPr bwMode="auto">
              <a:xfrm>
                <a:off x="2581540" y="6049604"/>
                <a:ext cx="112713" cy="398463"/>
              </a:xfrm>
              <a:custGeom>
                <a:avLst/>
                <a:gdLst>
                  <a:gd name="T0" fmla="*/ 0 w 71"/>
                  <a:gd name="T1" fmla="*/ 0 h 251"/>
                  <a:gd name="T2" fmla="*/ 71 w 71"/>
                  <a:gd name="T3" fmla="*/ 0 h 251"/>
                  <a:gd name="T4" fmla="*/ 45 w 71"/>
                  <a:gd name="T5" fmla="*/ 237 h 251"/>
                  <a:gd name="T6" fmla="*/ 35 w 71"/>
                  <a:gd name="T7" fmla="*/ 251 h 251"/>
                  <a:gd name="T8" fmla="*/ 26 w 71"/>
                  <a:gd name="T9" fmla="*/ 237 h 251"/>
                  <a:gd name="T10" fmla="*/ 0 w 71"/>
                  <a:gd name="T11" fmla="*/ 0 h 251"/>
                </a:gdLst>
                <a:ahLst/>
                <a:cxnLst>
                  <a:cxn ang="0">
                    <a:pos x="T0" y="T1"/>
                  </a:cxn>
                  <a:cxn ang="0">
                    <a:pos x="T2" y="T3"/>
                  </a:cxn>
                  <a:cxn ang="0">
                    <a:pos x="T4" y="T5"/>
                  </a:cxn>
                  <a:cxn ang="0">
                    <a:pos x="T6" y="T7"/>
                  </a:cxn>
                  <a:cxn ang="0">
                    <a:pos x="T8" y="T9"/>
                  </a:cxn>
                  <a:cxn ang="0">
                    <a:pos x="T10" y="T11"/>
                  </a:cxn>
                </a:cxnLst>
                <a:rect l="0" t="0" r="r" b="b"/>
                <a:pathLst>
                  <a:path w="71" h="251">
                    <a:moveTo>
                      <a:pt x="0" y="0"/>
                    </a:moveTo>
                    <a:lnTo>
                      <a:pt x="71" y="0"/>
                    </a:lnTo>
                    <a:lnTo>
                      <a:pt x="45" y="237"/>
                    </a:lnTo>
                    <a:lnTo>
                      <a:pt x="35" y="251"/>
                    </a:lnTo>
                    <a:lnTo>
                      <a:pt x="26" y="237"/>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7" name="Freeform 153"/>
              <p:cNvSpPr>
                <a:spLocks noEditPoints="1"/>
              </p:cNvSpPr>
              <p:nvPr/>
            </p:nvSpPr>
            <p:spPr bwMode="auto">
              <a:xfrm>
                <a:off x="3724540" y="4765316"/>
                <a:ext cx="236538" cy="255588"/>
              </a:xfrm>
              <a:custGeom>
                <a:avLst/>
                <a:gdLst>
                  <a:gd name="T0" fmla="*/ 0 w 63"/>
                  <a:gd name="T1" fmla="*/ 35 h 68"/>
                  <a:gd name="T2" fmla="*/ 9 w 63"/>
                  <a:gd name="T3" fmla="*/ 9 h 68"/>
                  <a:gd name="T4" fmla="*/ 32 w 63"/>
                  <a:gd name="T5" fmla="*/ 0 h 68"/>
                  <a:gd name="T6" fmla="*/ 48 w 63"/>
                  <a:gd name="T7" fmla="*/ 4 h 68"/>
                  <a:gd name="T8" fmla="*/ 59 w 63"/>
                  <a:gd name="T9" fmla="*/ 16 h 68"/>
                  <a:gd name="T10" fmla="*/ 63 w 63"/>
                  <a:gd name="T11" fmla="*/ 34 h 68"/>
                  <a:gd name="T12" fmla="*/ 59 w 63"/>
                  <a:gd name="T13" fmla="*/ 52 h 68"/>
                  <a:gd name="T14" fmla="*/ 48 w 63"/>
                  <a:gd name="T15" fmla="*/ 64 h 68"/>
                  <a:gd name="T16" fmla="*/ 32 w 63"/>
                  <a:gd name="T17" fmla="*/ 68 h 68"/>
                  <a:gd name="T18" fmla="*/ 15 w 63"/>
                  <a:gd name="T19" fmla="*/ 63 h 68"/>
                  <a:gd name="T20" fmla="*/ 4 w 63"/>
                  <a:gd name="T21" fmla="*/ 51 h 68"/>
                  <a:gd name="T22" fmla="*/ 0 w 63"/>
                  <a:gd name="T23" fmla="*/ 35 h 68"/>
                  <a:gd name="T24" fmla="*/ 9 w 63"/>
                  <a:gd name="T25" fmla="*/ 35 h 68"/>
                  <a:gd name="T26" fmla="*/ 16 w 63"/>
                  <a:gd name="T27" fmla="*/ 53 h 68"/>
                  <a:gd name="T28" fmla="*/ 32 w 63"/>
                  <a:gd name="T29" fmla="*/ 60 h 68"/>
                  <a:gd name="T30" fmla="*/ 48 w 63"/>
                  <a:gd name="T31" fmla="*/ 53 h 68"/>
                  <a:gd name="T32" fmla="*/ 54 w 63"/>
                  <a:gd name="T33" fmla="*/ 34 h 68"/>
                  <a:gd name="T34" fmla="*/ 51 w 63"/>
                  <a:gd name="T35" fmla="*/ 20 h 68"/>
                  <a:gd name="T36" fmla="*/ 43 w 63"/>
                  <a:gd name="T37" fmla="*/ 11 h 68"/>
                  <a:gd name="T38" fmla="*/ 32 w 63"/>
                  <a:gd name="T39" fmla="*/ 8 h 68"/>
                  <a:gd name="T40" fmla="*/ 16 w 63"/>
                  <a:gd name="T41" fmla="*/ 14 h 68"/>
                  <a:gd name="T42" fmla="*/ 9 w 63"/>
                  <a:gd name="T43"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8">
                    <a:moveTo>
                      <a:pt x="0" y="35"/>
                    </a:moveTo>
                    <a:cubicBezTo>
                      <a:pt x="0" y="24"/>
                      <a:pt x="3" y="15"/>
                      <a:pt x="9" y="9"/>
                    </a:cubicBezTo>
                    <a:cubicBezTo>
                      <a:pt x="15" y="3"/>
                      <a:pt x="23" y="0"/>
                      <a:pt x="32" y="0"/>
                    </a:cubicBezTo>
                    <a:cubicBezTo>
                      <a:pt x="38" y="0"/>
                      <a:pt x="43" y="2"/>
                      <a:pt x="48" y="4"/>
                    </a:cubicBezTo>
                    <a:cubicBezTo>
                      <a:pt x="53" y="7"/>
                      <a:pt x="57" y="11"/>
                      <a:pt x="59" y="16"/>
                    </a:cubicBezTo>
                    <a:cubicBezTo>
                      <a:pt x="62" y="22"/>
                      <a:pt x="63" y="27"/>
                      <a:pt x="63" y="34"/>
                    </a:cubicBezTo>
                    <a:cubicBezTo>
                      <a:pt x="63" y="41"/>
                      <a:pt x="62" y="47"/>
                      <a:pt x="59" y="52"/>
                    </a:cubicBezTo>
                    <a:cubicBezTo>
                      <a:pt x="56" y="57"/>
                      <a:pt x="52" y="61"/>
                      <a:pt x="48" y="64"/>
                    </a:cubicBezTo>
                    <a:cubicBezTo>
                      <a:pt x="43" y="66"/>
                      <a:pt x="37" y="68"/>
                      <a:pt x="32" y="68"/>
                    </a:cubicBezTo>
                    <a:cubicBezTo>
                      <a:pt x="26" y="68"/>
                      <a:pt x="20" y="66"/>
                      <a:pt x="15" y="63"/>
                    </a:cubicBezTo>
                    <a:cubicBezTo>
                      <a:pt x="10" y="60"/>
                      <a:pt x="7" y="56"/>
                      <a:pt x="4" y="51"/>
                    </a:cubicBezTo>
                    <a:cubicBezTo>
                      <a:pt x="2" y="46"/>
                      <a:pt x="0" y="41"/>
                      <a:pt x="0" y="35"/>
                    </a:cubicBezTo>
                    <a:close/>
                    <a:moveTo>
                      <a:pt x="9" y="35"/>
                    </a:moveTo>
                    <a:cubicBezTo>
                      <a:pt x="9" y="43"/>
                      <a:pt x="11" y="49"/>
                      <a:pt x="16" y="53"/>
                    </a:cubicBezTo>
                    <a:cubicBezTo>
                      <a:pt x="20" y="58"/>
                      <a:pt x="25" y="60"/>
                      <a:pt x="32" y="60"/>
                    </a:cubicBezTo>
                    <a:cubicBezTo>
                      <a:pt x="38" y="60"/>
                      <a:pt x="44" y="58"/>
                      <a:pt x="48" y="53"/>
                    </a:cubicBezTo>
                    <a:cubicBezTo>
                      <a:pt x="52" y="49"/>
                      <a:pt x="54" y="42"/>
                      <a:pt x="54" y="34"/>
                    </a:cubicBezTo>
                    <a:cubicBezTo>
                      <a:pt x="54" y="29"/>
                      <a:pt x="53" y="24"/>
                      <a:pt x="51" y="20"/>
                    </a:cubicBezTo>
                    <a:cubicBezTo>
                      <a:pt x="50" y="16"/>
                      <a:pt x="47" y="13"/>
                      <a:pt x="43" y="11"/>
                    </a:cubicBezTo>
                    <a:cubicBezTo>
                      <a:pt x="40" y="9"/>
                      <a:pt x="36" y="8"/>
                      <a:pt x="32" y="8"/>
                    </a:cubicBezTo>
                    <a:cubicBezTo>
                      <a:pt x="26" y="8"/>
                      <a:pt x="20" y="10"/>
                      <a:pt x="16" y="14"/>
                    </a:cubicBezTo>
                    <a:cubicBezTo>
                      <a:pt x="12" y="18"/>
                      <a:pt x="9" y="25"/>
                      <a:pt x="9" y="35"/>
                    </a:cubicBez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8" name="Freeform 154"/>
              <p:cNvSpPr>
                <a:spLocks/>
              </p:cNvSpPr>
              <p:nvPr/>
            </p:nvSpPr>
            <p:spPr bwMode="auto">
              <a:xfrm>
                <a:off x="4002353" y="4768491"/>
                <a:ext cx="192088" cy="249238"/>
              </a:xfrm>
              <a:custGeom>
                <a:avLst/>
                <a:gdLst>
                  <a:gd name="T0" fmla="*/ 0 w 121"/>
                  <a:gd name="T1" fmla="*/ 157 h 157"/>
                  <a:gd name="T2" fmla="*/ 0 w 121"/>
                  <a:gd name="T3" fmla="*/ 0 h 157"/>
                  <a:gd name="T4" fmla="*/ 21 w 121"/>
                  <a:gd name="T5" fmla="*/ 0 h 157"/>
                  <a:gd name="T6" fmla="*/ 21 w 121"/>
                  <a:gd name="T7" fmla="*/ 65 h 157"/>
                  <a:gd name="T8" fmla="*/ 102 w 121"/>
                  <a:gd name="T9" fmla="*/ 65 h 157"/>
                  <a:gd name="T10" fmla="*/ 102 w 121"/>
                  <a:gd name="T11" fmla="*/ 0 h 157"/>
                  <a:gd name="T12" fmla="*/ 121 w 121"/>
                  <a:gd name="T13" fmla="*/ 0 h 157"/>
                  <a:gd name="T14" fmla="*/ 121 w 121"/>
                  <a:gd name="T15" fmla="*/ 157 h 157"/>
                  <a:gd name="T16" fmla="*/ 102 w 121"/>
                  <a:gd name="T17" fmla="*/ 157 h 157"/>
                  <a:gd name="T18" fmla="*/ 102 w 121"/>
                  <a:gd name="T19" fmla="*/ 83 h 157"/>
                  <a:gd name="T20" fmla="*/ 21 w 121"/>
                  <a:gd name="T21" fmla="*/ 83 h 157"/>
                  <a:gd name="T22" fmla="*/ 21 w 121"/>
                  <a:gd name="T23" fmla="*/ 157 h 157"/>
                  <a:gd name="T24" fmla="*/ 0 w 121"/>
                  <a:gd name="T25" fmla="*/ 157 h 157"/>
                  <a:gd name="T26" fmla="*/ 0 w 121"/>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57">
                    <a:moveTo>
                      <a:pt x="0" y="157"/>
                    </a:moveTo>
                    <a:lnTo>
                      <a:pt x="0" y="0"/>
                    </a:lnTo>
                    <a:lnTo>
                      <a:pt x="21" y="0"/>
                    </a:lnTo>
                    <a:lnTo>
                      <a:pt x="21" y="65"/>
                    </a:lnTo>
                    <a:lnTo>
                      <a:pt x="102" y="65"/>
                    </a:lnTo>
                    <a:lnTo>
                      <a:pt x="102" y="0"/>
                    </a:lnTo>
                    <a:lnTo>
                      <a:pt x="121" y="0"/>
                    </a:lnTo>
                    <a:lnTo>
                      <a:pt x="121" y="157"/>
                    </a:lnTo>
                    <a:lnTo>
                      <a:pt x="102" y="157"/>
                    </a:lnTo>
                    <a:lnTo>
                      <a:pt x="102" y="83"/>
                    </a:lnTo>
                    <a:lnTo>
                      <a:pt x="21" y="83"/>
                    </a:lnTo>
                    <a:lnTo>
                      <a:pt x="21" y="157"/>
                    </a:lnTo>
                    <a:lnTo>
                      <a:pt x="0" y="157"/>
                    </a:lnTo>
                    <a:lnTo>
                      <a:pt x="0" y="15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99" name="Freeform 155"/>
              <p:cNvSpPr>
                <a:spLocks/>
              </p:cNvSpPr>
              <p:nvPr/>
            </p:nvSpPr>
            <p:spPr bwMode="auto">
              <a:xfrm>
                <a:off x="3656278" y="5025666"/>
                <a:ext cx="184150" cy="395288"/>
              </a:xfrm>
              <a:custGeom>
                <a:avLst/>
                <a:gdLst>
                  <a:gd name="T0" fmla="*/ 52 w 116"/>
                  <a:gd name="T1" fmla="*/ 0 h 249"/>
                  <a:gd name="T2" fmla="*/ 116 w 116"/>
                  <a:gd name="T3" fmla="*/ 23 h 249"/>
                  <a:gd name="T4" fmla="*/ 17 w 116"/>
                  <a:gd name="T5" fmla="*/ 249 h 249"/>
                  <a:gd name="T6" fmla="*/ 7 w 116"/>
                  <a:gd name="T7" fmla="*/ 249 h 249"/>
                  <a:gd name="T8" fmla="*/ 0 w 116"/>
                  <a:gd name="T9" fmla="*/ 242 h 249"/>
                  <a:gd name="T10" fmla="*/ 52 w 116"/>
                  <a:gd name="T11" fmla="*/ 0 h 249"/>
                </a:gdLst>
                <a:ahLst/>
                <a:cxnLst>
                  <a:cxn ang="0">
                    <a:pos x="T0" y="T1"/>
                  </a:cxn>
                  <a:cxn ang="0">
                    <a:pos x="T2" y="T3"/>
                  </a:cxn>
                  <a:cxn ang="0">
                    <a:pos x="T4" y="T5"/>
                  </a:cxn>
                  <a:cxn ang="0">
                    <a:pos x="T6" y="T7"/>
                  </a:cxn>
                  <a:cxn ang="0">
                    <a:pos x="T8" y="T9"/>
                  </a:cxn>
                  <a:cxn ang="0">
                    <a:pos x="T10" y="T11"/>
                  </a:cxn>
                </a:cxnLst>
                <a:rect l="0" t="0" r="r" b="b"/>
                <a:pathLst>
                  <a:path w="116" h="249">
                    <a:moveTo>
                      <a:pt x="52" y="0"/>
                    </a:moveTo>
                    <a:lnTo>
                      <a:pt x="116" y="23"/>
                    </a:lnTo>
                    <a:lnTo>
                      <a:pt x="17" y="249"/>
                    </a:lnTo>
                    <a:lnTo>
                      <a:pt x="7" y="249"/>
                    </a:lnTo>
                    <a:lnTo>
                      <a:pt x="0" y="242"/>
                    </a:lnTo>
                    <a:lnTo>
                      <a:pt x="5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grpSp>
        <p:sp>
          <p:nvSpPr>
            <p:cNvPr id="166" name="TextBox 165"/>
            <p:cNvSpPr txBox="1"/>
            <p:nvPr/>
          </p:nvSpPr>
          <p:spPr>
            <a:xfrm>
              <a:off x="5406136" y="3801263"/>
              <a:ext cx="2917182" cy="957881"/>
            </a:xfrm>
            <a:prstGeom prst="rect">
              <a:avLst/>
            </a:prstGeom>
            <a:noFill/>
          </p:spPr>
          <p:txBody>
            <a:bodyPr wrap="none" rtlCol="0">
              <a:spAutoFit/>
            </a:bodyPr>
            <a:lstStyle/>
            <a:p>
              <a:pPr algn="ctr"/>
              <a:r>
                <a:rPr lang="en-US" sz="1600" b="1" dirty="0" smtClean="0"/>
                <a:t>Estrogen</a:t>
              </a:r>
              <a:endParaRPr lang="en-US" sz="1600" b="1" dirty="0"/>
            </a:p>
          </p:txBody>
        </p:sp>
      </p:grpSp>
      <p:grpSp>
        <p:nvGrpSpPr>
          <p:cNvPr id="2130" name="Group 2129"/>
          <p:cNvGrpSpPr/>
          <p:nvPr/>
        </p:nvGrpSpPr>
        <p:grpSpPr>
          <a:xfrm>
            <a:off x="5701519" y="1763900"/>
            <a:ext cx="3298081" cy="2183747"/>
            <a:chOff x="2970036" y="1255713"/>
            <a:chExt cx="6063352" cy="4014706"/>
          </a:xfrm>
        </p:grpSpPr>
        <p:sp>
          <p:nvSpPr>
            <p:cNvPr id="161" name="Freeform 63"/>
            <p:cNvSpPr>
              <a:spLocks/>
            </p:cNvSpPr>
            <p:nvPr/>
          </p:nvSpPr>
          <p:spPr bwMode="auto">
            <a:xfrm>
              <a:off x="3717749" y="3932238"/>
              <a:ext cx="36513" cy="700088"/>
            </a:xfrm>
            <a:custGeom>
              <a:avLst/>
              <a:gdLst>
                <a:gd name="T0" fmla="*/ 23 w 23"/>
                <a:gd name="T1" fmla="*/ 426 h 441"/>
                <a:gd name="T2" fmla="*/ 0 w 23"/>
                <a:gd name="T3" fmla="*/ 441 h 441"/>
                <a:gd name="T4" fmla="*/ 0 w 23"/>
                <a:gd name="T5" fmla="*/ 0 h 441"/>
                <a:gd name="T6" fmla="*/ 23 w 23"/>
                <a:gd name="T7" fmla="*/ 14 h 441"/>
                <a:gd name="T8" fmla="*/ 23 w 23"/>
                <a:gd name="T9" fmla="*/ 426 h 441"/>
              </a:gdLst>
              <a:ahLst/>
              <a:cxnLst>
                <a:cxn ang="0">
                  <a:pos x="T0" y="T1"/>
                </a:cxn>
                <a:cxn ang="0">
                  <a:pos x="T2" y="T3"/>
                </a:cxn>
                <a:cxn ang="0">
                  <a:pos x="T4" y="T5"/>
                </a:cxn>
                <a:cxn ang="0">
                  <a:pos x="T6" y="T7"/>
                </a:cxn>
                <a:cxn ang="0">
                  <a:pos x="T8" y="T9"/>
                </a:cxn>
              </a:cxnLst>
              <a:rect l="0" t="0" r="r" b="b"/>
              <a:pathLst>
                <a:path w="23" h="441">
                  <a:moveTo>
                    <a:pt x="23" y="426"/>
                  </a:moveTo>
                  <a:lnTo>
                    <a:pt x="0" y="441"/>
                  </a:lnTo>
                  <a:lnTo>
                    <a:pt x="0" y="0"/>
                  </a:lnTo>
                  <a:lnTo>
                    <a:pt x="23" y="14"/>
                  </a:lnTo>
                  <a:lnTo>
                    <a:pt x="23" y="42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2" name="Freeform 64"/>
            <p:cNvSpPr>
              <a:spLocks/>
            </p:cNvSpPr>
            <p:nvPr/>
          </p:nvSpPr>
          <p:spPr bwMode="auto">
            <a:xfrm>
              <a:off x="3717749" y="4608513"/>
              <a:ext cx="600075" cy="368300"/>
            </a:xfrm>
            <a:custGeom>
              <a:avLst/>
              <a:gdLst>
                <a:gd name="T0" fmla="*/ 378 w 378"/>
                <a:gd name="T1" fmla="*/ 206 h 232"/>
                <a:gd name="T2" fmla="*/ 378 w 378"/>
                <a:gd name="T3" fmla="*/ 232 h 232"/>
                <a:gd name="T4" fmla="*/ 0 w 378"/>
                <a:gd name="T5" fmla="*/ 15 h 232"/>
                <a:gd name="T6" fmla="*/ 23 w 378"/>
                <a:gd name="T7" fmla="*/ 0 h 232"/>
                <a:gd name="T8" fmla="*/ 378 w 378"/>
                <a:gd name="T9" fmla="*/ 206 h 232"/>
              </a:gdLst>
              <a:ahLst/>
              <a:cxnLst>
                <a:cxn ang="0">
                  <a:pos x="T0" y="T1"/>
                </a:cxn>
                <a:cxn ang="0">
                  <a:pos x="T2" y="T3"/>
                </a:cxn>
                <a:cxn ang="0">
                  <a:pos x="T4" y="T5"/>
                </a:cxn>
                <a:cxn ang="0">
                  <a:pos x="T6" y="T7"/>
                </a:cxn>
                <a:cxn ang="0">
                  <a:pos x="T8" y="T9"/>
                </a:cxn>
              </a:cxnLst>
              <a:rect l="0" t="0" r="r" b="b"/>
              <a:pathLst>
                <a:path w="378" h="232">
                  <a:moveTo>
                    <a:pt x="378" y="206"/>
                  </a:moveTo>
                  <a:lnTo>
                    <a:pt x="378" y="232"/>
                  </a:lnTo>
                  <a:lnTo>
                    <a:pt x="0" y="15"/>
                  </a:lnTo>
                  <a:lnTo>
                    <a:pt x="23" y="0"/>
                  </a:lnTo>
                  <a:lnTo>
                    <a:pt x="378" y="20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3" name="Freeform 65"/>
            <p:cNvSpPr>
              <a:spLocks/>
            </p:cNvSpPr>
            <p:nvPr/>
          </p:nvSpPr>
          <p:spPr bwMode="auto">
            <a:xfrm>
              <a:off x="4317824" y="4608513"/>
              <a:ext cx="587375" cy="368300"/>
            </a:xfrm>
            <a:custGeom>
              <a:avLst/>
              <a:gdLst>
                <a:gd name="T0" fmla="*/ 358 w 370"/>
                <a:gd name="T1" fmla="*/ 0 h 232"/>
                <a:gd name="T2" fmla="*/ 370 w 370"/>
                <a:gd name="T3" fmla="*/ 7 h 232"/>
                <a:gd name="T4" fmla="*/ 370 w 370"/>
                <a:gd name="T5" fmla="*/ 19 h 232"/>
                <a:gd name="T6" fmla="*/ 0 w 370"/>
                <a:gd name="T7" fmla="*/ 232 h 232"/>
                <a:gd name="T8" fmla="*/ 0 w 370"/>
                <a:gd name="T9" fmla="*/ 206 h 232"/>
                <a:gd name="T10" fmla="*/ 358 w 370"/>
                <a:gd name="T11" fmla="*/ 0 h 232"/>
              </a:gdLst>
              <a:ahLst/>
              <a:cxnLst>
                <a:cxn ang="0">
                  <a:pos x="T0" y="T1"/>
                </a:cxn>
                <a:cxn ang="0">
                  <a:pos x="T2" y="T3"/>
                </a:cxn>
                <a:cxn ang="0">
                  <a:pos x="T4" y="T5"/>
                </a:cxn>
                <a:cxn ang="0">
                  <a:pos x="T6" y="T7"/>
                </a:cxn>
                <a:cxn ang="0">
                  <a:pos x="T8" y="T9"/>
                </a:cxn>
                <a:cxn ang="0">
                  <a:pos x="T10" y="T11"/>
                </a:cxn>
              </a:cxnLst>
              <a:rect l="0" t="0" r="r" b="b"/>
              <a:pathLst>
                <a:path w="370" h="232">
                  <a:moveTo>
                    <a:pt x="358" y="0"/>
                  </a:moveTo>
                  <a:lnTo>
                    <a:pt x="370" y="7"/>
                  </a:lnTo>
                  <a:lnTo>
                    <a:pt x="370" y="19"/>
                  </a:lnTo>
                  <a:lnTo>
                    <a:pt x="0" y="232"/>
                  </a:lnTo>
                  <a:lnTo>
                    <a:pt x="0" y="206"/>
                  </a:lnTo>
                  <a:lnTo>
                    <a:pt x="358"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4" name="Freeform 66"/>
            <p:cNvSpPr>
              <a:spLocks/>
            </p:cNvSpPr>
            <p:nvPr/>
          </p:nvSpPr>
          <p:spPr bwMode="auto">
            <a:xfrm>
              <a:off x="4311474" y="4533900"/>
              <a:ext cx="484188" cy="296863"/>
            </a:xfrm>
            <a:custGeom>
              <a:avLst/>
              <a:gdLst>
                <a:gd name="T0" fmla="*/ 11 w 305"/>
                <a:gd name="T1" fmla="*/ 187 h 187"/>
                <a:gd name="T2" fmla="*/ 0 w 305"/>
                <a:gd name="T3" fmla="*/ 168 h 187"/>
                <a:gd name="T4" fmla="*/ 293 w 305"/>
                <a:gd name="T5" fmla="*/ 0 h 187"/>
                <a:gd name="T6" fmla="*/ 305 w 305"/>
                <a:gd name="T7" fmla="*/ 21 h 187"/>
                <a:gd name="T8" fmla="*/ 11 w 305"/>
                <a:gd name="T9" fmla="*/ 187 h 187"/>
              </a:gdLst>
              <a:ahLst/>
              <a:cxnLst>
                <a:cxn ang="0">
                  <a:pos x="T0" y="T1"/>
                </a:cxn>
                <a:cxn ang="0">
                  <a:pos x="T2" y="T3"/>
                </a:cxn>
                <a:cxn ang="0">
                  <a:pos x="T4" y="T5"/>
                </a:cxn>
                <a:cxn ang="0">
                  <a:pos x="T6" y="T7"/>
                </a:cxn>
                <a:cxn ang="0">
                  <a:pos x="T8" y="T9"/>
                </a:cxn>
              </a:cxnLst>
              <a:rect l="0" t="0" r="r" b="b"/>
              <a:pathLst>
                <a:path w="305" h="187">
                  <a:moveTo>
                    <a:pt x="11" y="187"/>
                  </a:moveTo>
                  <a:lnTo>
                    <a:pt x="0" y="168"/>
                  </a:lnTo>
                  <a:lnTo>
                    <a:pt x="293" y="0"/>
                  </a:lnTo>
                  <a:lnTo>
                    <a:pt x="305" y="21"/>
                  </a:lnTo>
                  <a:lnTo>
                    <a:pt x="11" y="18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5" name="Freeform 67"/>
            <p:cNvSpPr>
              <a:spLocks/>
            </p:cNvSpPr>
            <p:nvPr/>
          </p:nvSpPr>
          <p:spPr bwMode="auto">
            <a:xfrm>
              <a:off x="4886149" y="3943350"/>
              <a:ext cx="36513" cy="676275"/>
            </a:xfrm>
            <a:custGeom>
              <a:avLst/>
              <a:gdLst>
                <a:gd name="T0" fmla="*/ 0 w 23"/>
                <a:gd name="T1" fmla="*/ 7 h 426"/>
                <a:gd name="T2" fmla="*/ 12 w 23"/>
                <a:gd name="T3" fmla="*/ 0 h 426"/>
                <a:gd name="T4" fmla="*/ 23 w 23"/>
                <a:gd name="T5" fmla="*/ 7 h 426"/>
                <a:gd name="T6" fmla="*/ 23 w 23"/>
                <a:gd name="T7" fmla="*/ 419 h 426"/>
                <a:gd name="T8" fmla="*/ 12 w 23"/>
                <a:gd name="T9" fmla="*/ 426 h 426"/>
                <a:gd name="T10" fmla="*/ 0 w 23"/>
                <a:gd name="T11" fmla="*/ 419 h 426"/>
                <a:gd name="T12" fmla="*/ 0 w 23"/>
                <a:gd name="T13" fmla="*/ 7 h 426"/>
              </a:gdLst>
              <a:ahLst/>
              <a:cxnLst>
                <a:cxn ang="0">
                  <a:pos x="T0" y="T1"/>
                </a:cxn>
                <a:cxn ang="0">
                  <a:pos x="T2" y="T3"/>
                </a:cxn>
                <a:cxn ang="0">
                  <a:pos x="T4" y="T5"/>
                </a:cxn>
                <a:cxn ang="0">
                  <a:pos x="T6" y="T7"/>
                </a:cxn>
                <a:cxn ang="0">
                  <a:pos x="T8" y="T9"/>
                </a:cxn>
                <a:cxn ang="0">
                  <a:pos x="T10" y="T11"/>
                </a:cxn>
                <a:cxn ang="0">
                  <a:pos x="T12" y="T13"/>
                </a:cxn>
              </a:cxnLst>
              <a:rect l="0" t="0" r="r" b="b"/>
              <a:pathLst>
                <a:path w="23" h="426">
                  <a:moveTo>
                    <a:pt x="0" y="7"/>
                  </a:moveTo>
                  <a:lnTo>
                    <a:pt x="12" y="0"/>
                  </a:lnTo>
                  <a:lnTo>
                    <a:pt x="23" y="7"/>
                  </a:lnTo>
                  <a:lnTo>
                    <a:pt x="23" y="419"/>
                  </a:lnTo>
                  <a:lnTo>
                    <a:pt x="12" y="426"/>
                  </a:lnTo>
                  <a:lnTo>
                    <a:pt x="0" y="419"/>
                  </a:lnTo>
                  <a:lnTo>
                    <a:pt x="0" y="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7" name="Freeform 68"/>
            <p:cNvSpPr>
              <a:spLocks/>
            </p:cNvSpPr>
            <p:nvPr/>
          </p:nvSpPr>
          <p:spPr bwMode="auto">
            <a:xfrm>
              <a:off x="4317824" y="3582988"/>
              <a:ext cx="587375" cy="371475"/>
            </a:xfrm>
            <a:custGeom>
              <a:avLst/>
              <a:gdLst>
                <a:gd name="T0" fmla="*/ 0 w 370"/>
                <a:gd name="T1" fmla="*/ 28 h 234"/>
                <a:gd name="T2" fmla="*/ 0 w 370"/>
                <a:gd name="T3" fmla="*/ 0 h 234"/>
                <a:gd name="T4" fmla="*/ 355 w 370"/>
                <a:gd name="T5" fmla="*/ 206 h 234"/>
                <a:gd name="T6" fmla="*/ 370 w 370"/>
                <a:gd name="T7" fmla="*/ 227 h 234"/>
                <a:gd name="T8" fmla="*/ 358 w 370"/>
                <a:gd name="T9" fmla="*/ 234 h 234"/>
                <a:gd name="T10" fmla="*/ 0 w 370"/>
                <a:gd name="T11" fmla="*/ 28 h 234"/>
              </a:gdLst>
              <a:ahLst/>
              <a:cxnLst>
                <a:cxn ang="0">
                  <a:pos x="T0" y="T1"/>
                </a:cxn>
                <a:cxn ang="0">
                  <a:pos x="T2" y="T3"/>
                </a:cxn>
                <a:cxn ang="0">
                  <a:pos x="T4" y="T5"/>
                </a:cxn>
                <a:cxn ang="0">
                  <a:pos x="T6" y="T7"/>
                </a:cxn>
                <a:cxn ang="0">
                  <a:pos x="T8" y="T9"/>
                </a:cxn>
                <a:cxn ang="0">
                  <a:pos x="T10" y="T11"/>
                </a:cxn>
              </a:cxnLst>
              <a:rect l="0" t="0" r="r" b="b"/>
              <a:pathLst>
                <a:path w="370" h="234">
                  <a:moveTo>
                    <a:pt x="0" y="28"/>
                  </a:moveTo>
                  <a:lnTo>
                    <a:pt x="0" y="0"/>
                  </a:lnTo>
                  <a:lnTo>
                    <a:pt x="355" y="206"/>
                  </a:lnTo>
                  <a:lnTo>
                    <a:pt x="370" y="227"/>
                  </a:lnTo>
                  <a:lnTo>
                    <a:pt x="358" y="234"/>
                  </a:lnTo>
                  <a:lnTo>
                    <a:pt x="0" y="2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8" name="Freeform 69"/>
            <p:cNvSpPr>
              <a:spLocks/>
            </p:cNvSpPr>
            <p:nvPr/>
          </p:nvSpPr>
          <p:spPr bwMode="auto">
            <a:xfrm>
              <a:off x="3717749" y="3582988"/>
              <a:ext cx="600075" cy="371475"/>
            </a:xfrm>
            <a:custGeom>
              <a:avLst/>
              <a:gdLst>
                <a:gd name="T0" fmla="*/ 23 w 378"/>
                <a:gd name="T1" fmla="*/ 234 h 234"/>
                <a:gd name="T2" fmla="*/ 0 w 378"/>
                <a:gd name="T3" fmla="*/ 220 h 234"/>
                <a:gd name="T4" fmla="*/ 378 w 378"/>
                <a:gd name="T5" fmla="*/ 0 h 234"/>
                <a:gd name="T6" fmla="*/ 378 w 378"/>
                <a:gd name="T7" fmla="*/ 28 h 234"/>
                <a:gd name="T8" fmla="*/ 23 w 378"/>
                <a:gd name="T9" fmla="*/ 234 h 234"/>
              </a:gdLst>
              <a:ahLst/>
              <a:cxnLst>
                <a:cxn ang="0">
                  <a:pos x="T0" y="T1"/>
                </a:cxn>
                <a:cxn ang="0">
                  <a:pos x="T2" y="T3"/>
                </a:cxn>
                <a:cxn ang="0">
                  <a:pos x="T4" y="T5"/>
                </a:cxn>
                <a:cxn ang="0">
                  <a:pos x="T6" y="T7"/>
                </a:cxn>
                <a:cxn ang="0">
                  <a:pos x="T8" y="T9"/>
                </a:cxn>
              </a:cxnLst>
              <a:rect l="0" t="0" r="r" b="b"/>
              <a:pathLst>
                <a:path w="378" h="234">
                  <a:moveTo>
                    <a:pt x="23" y="234"/>
                  </a:moveTo>
                  <a:lnTo>
                    <a:pt x="0" y="220"/>
                  </a:lnTo>
                  <a:lnTo>
                    <a:pt x="378" y="0"/>
                  </a:lnTo>
                  <a:lnTo>
                    <a:pt x="378" y="28"/>
                  </a:lnTo>
                  <a:lnTo>
                    <a:pt x="23" y="23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69" name="Freeform 70"/>
            <p:cNvSpPr>
              <a:spLocks/>
            </p:cNvSpPr>
            <p:nvPr/>
          </p:nvSpPr>
          <p:spPr bwMode="auto">
            <a:xfrm>
              <a:off x="4905199" y="4608513"/>
              <a:ext cx="585788" cy="368300"/>
            </a:xfrm>
            <a:custGeom>
              <a:avLst/>
              <a:gdLst>
                <a:gd name="T0" fmla="*/ 369 w 369"/>
                <a:gd name="T1" fmla="*/ 206 h 232"/>
                <a:gd name="T2" fmla="*/ 369 w 369"/>
                <a:gd name="T3" fmla="*/ 232 h 232"/>
                <a:gd name="T4" fmla="*/ 0 w 369"/>
                <a:gd name="T5" fmla="*/ 19 h 232"/>
                <a:gd name="T6" fmla="*/ 0 w 369"/>
                <a:gd name="T7" fmla="*/ 7 h 232"/>
                <a:gd name="T8" fmla="*/ 11 w 369"/>
                <a:gd name="T9" fmla="*/ 0 h 232"/>
                <a:gd name="T10" fmla="*/ 369 w 369"/>
                <a:gd name="T11" fmla="*/ 206 h 232"/>
              </a:gdLst>
              <a:ahLst/>
              <a:cxnLst>
                <a:cxn ang="0">
                  <a:pos x="T0" y="T1"/>
                </a:cxn>
                <a:cxn ang="0">
                  <a:pos x="T2" y="T3"/>
                </a:cxn>
                <a:cxn ang="0">
                  <a:pos x="T4" y="T5"/>
                </a:cxn>
                <a:cxn ang="0">
                  <a:pos x="T6" y="T7"/>
                </a:cxn>
                <a:cxn ang="0">
                  <a:pos x="T8" y="T9"/>
                </a:cxn>
                <a:cxn ang="0">
                  <a:pos x="T10" y="T11"/>
                </a:cxn>
              </a:cxnLst>
              <a:rect l="0" t="0" r="r" b="b"/>
              <a:pathLst>
                <a:path w="369" h="232">
                  <a:moveTo>
                    <a:pt x="369" y="206"/>
                  </a:moveTo>
                  <a:lnTo>
                    <a:pt x="369" y="232"/>
                  </a:lnTo>
                  <a:lnTo>
                    <a:pt x="0" y="19"/>
                  </a:lnTo>
                  <a:lnTo>
                    <a:pt x="0" y="7"/>
                  </a:lnTo>
                  <a:lnTo>
                    <a:pt x="11" y="0"/>
                  </a:lnTo>
                  <a:lnTo>
                    <a:pt x="369" y="20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0" name="Freeform 71"/>
            <p:cNvSpPr>
              <a:spLocks/>
            </p:cNvSpPr>
            <p:nvPr/>
          </p:nvSpPr>
          <p:spPr bwMode="auto">
            <a:xfrm>
              <a:off x="5490986" y="4608513"/>
              <a:ext cx="600075" cy="368300"/>
            </a:xfrm>
            <a:custGeom>
              <a:avLst/>
              <a:gdLst>
                <a:gd name="T0" fmla="*/ 355 w 378"/>
                <a:gd name="T1" fmla="*/ 0 h 232"/>
                <a:gd name="T2" fmla="*/ 378 w 378"/>
                <a:gd name="T3" fmla="*/ 15 h 232"/>
                <a:gd name="T4" fmla="*/ 0 w 378"/>
                <a:gd name="T5" fmla="*/ 232 h 232"/>
                <a:gd name="T6" fmla="*/ 0 w 378"/>
                <a:gd name="T7" fmla="*/ 206 h 232"/>
                <a:gd name="T8" fmla="*/ 355 w 378"/>
                <a:gd name="T9" fmla="*/ 0 h 232"/>
              </a:gdLst>
              <a:ahLst/>
              <a:cxnLst>
                <a:cxn ang="0">
                  <a:pos x="T0" y="T1"/>
                </a:cxn>
                <a:cxn ang="0">
                  <a:pos x="T2" y="T3"/>
                </a:cxn>
                <a:cxn ang="0">
                  <a:pos x="T4" y="T5"/>
                </a:cxn>
                <a:cxn ang="0">
                  <a:pos x="T6" y="T7"/>
                </a:cxn>
                <a:cxn ang="0">
                  <a:pos x="T8" y="T9"/>
                </a:cxn>
              </a:cxnLst>
              <a:rect l="0" t="0" r="r" b="b"/>
              <a:pathLst>
                <a:path w="378" h="232">
                  <a:moveTo>
                    <a:pt x="355" y="0"/>
                  </a:moveTo>
                  <a:lnTo>
                    <a:pt x="378" y="15"/>
                  </a:lnTo>
                  <a:lnTo>
                    <a:pt x="0" y="232"/>
                  </a:lnTo>
                  <a:lnTo>
                    <a:pt x="0" y="206"/>
                  </a:lnTo>
                  <a:lnTo>
                    <a:pt x="355"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1" name="Freeform 72"/>
            <p:cNvSpPr>
              <a:spLocks/>
            </p:cNvSpPr>
            <p:nvPr/>
          </p:nvSpPr>
          <p:spPr bwMode="auto">
            <a:xfrm>
              <a:off x="6054549" y="3943350"/>
              <a:ext cx="36513" cy="688975"/>
            </a:xfrm>
            <a:custGeom>
              <a:avLst/>
              <a:gdLst>
                <a:gd name="T0" fmla="*/ 0 w 23"/>
                <a:gd name="T1" fmla="*/ 7 h 434"/>
                <a:gd name="T2" fmla="*/ 12 w 23"/>
                <a:gd name="T3" fmla="*/ 0 h 434"/>
                <a:gd name="T4" fmla="*/ 23 w 23"/>
                <a:gd name="T5" fmla="*/ 7 h 434"/>
                <a:gd name="T6" fmla="*/ 23 w 23"/>
                <a:gd name="T7" fmla="*/ 434 h 434"/>
                <a:gd name="T8" fmla="*/ 0 w 23"/>
                <a:gd name="T9" fmla="*/ 419 h 434"/>
                <a:gd name="T10" fmla="*/ 0 w 23"/>
                <a:gd name="T11" fmla="*/ 7 h 434"/>
              </a:gdLst>
              <a:ahLst/>
              <a:cxnLst>
                <a:cxn ang="0">
                  <a:pos x="T0" y="T1"/>
                </a:cxn>
                <a:cxn ang="0">
                  <a:pos x="T2" y="T3"/>
                </a:cxn>
                <a:cxn ang="0">
                  <a:pos x="T4" y="T5"/>
                </a:cxn>
                <a:cxn ang="0">
                  <a:pos x="T6" y="T7"/>
                </a:cxn>
                <a:cxn ang="0">
                  <a:pos x="T8" y="T9"/>
                </a:cxn>
                <a:cxn ang="0">
                  <a:pos x="T10" y="T11"/>
                </a:cxn>
              </a:cxnLst>
              <a:rect l="0" t="0" r="r" b="b"/>
              <a:pathLst>
                <a:path w="23" h="434">
                  <a:moveTo>
                    <a:pt x="0" y="7"/>
                  </a:moveTo>
                  <a:lnTo>
                    <a:pt x="12" y="0"/>
                  </a:lnTo>
                  <a:lnTo>
                    <a:pt x="23" y="7"/>
                  </a:lnTo>
                  <a:lnTo>
                    <a:pt x="23" y="434"/>
                  </a:lnTo>
                  <a:lnTo>
                    <a:pt x="0" y="419"/>
                  </a:lnTo>
                  <a:lnTo>
                    <a:pt x="0" y="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2" name="Freeform 73"/>
            <p:cNvSpPr>
              <a:spLocks/>
            </p:cNvSpPr>
            <p:nvPr/>
          </p:nvSpPr>
          <p:spPr bwMode="auto">
            <a:xfrm>
              <a:off x="5490986" y="3594100"/>
              <a:ext cx="582613" cy="360363"/>
            </a:xfrm>
            <a:custGeom>
              <a:avLst/>
              <a:gdLst>
                <a:gd name="T0" fmla="*/ 0 w 367"/>
                <a:gd name="T1" fmla="*/ 21 h 227"/>
                <a:gd name="T2" fmla="*/ 0 w 367"/>
                <a:gd name="T3" fmla="*/ 7 h 227"/>
                <a:gd name="T4" fmla="*/ 12 w 367"/>
                <a:gd name="T5" fmla="*/ 0 h 227"/>
                <a:gd name="T6" fmla="*/ 352 w 367"/>
                <a:gd name="T7" fmla="*/ 199 h 227"/>
                <a:gd name="T8" fmla="*/ 367 w 367"/>
                <a:gd name="T9" fmla="*/ 220 h 227"/>
                <a:gd name="T10" fmla="*/ 355 w 367"/>
                <a:gd name="T11" fmla="*/ 227 h 227"/>
                <a:gd name="T12" fmla="*/ 0 w 367"/>
                <a:gd name="T13" fmla="*/ 21 h 227"/>
              </a:gdLst>
              <a:ahLst/>
              <a:cxnLst>
                <a:cxn ang="0">
                  <a:pos x="T0" y="T1"/>
                </a:cxn>
                <a:cxn ang="0">
                  <a:pos x="T2" y="T3"/>
                </a:cxn>
                <a:cxn ang="0">
                  <a:pos x="T4" y="T5"/>
                </a:cxn>
                <a:cxn ang="0">
                  <a:pos x="T6" y="T7"/>
                </a:cxn>
                <a:cxn ang="0">
                  <a:pos x="T8" y="T9"/>
                </a:cxn>
                <a:cxn ang="0">
                  <a:pos x="T10" y="T11"/>
                </a:cxn>
                <a:cxn ang="0">
                  <a:pos x="T12" y="T13"/>
                </a:cxn>
              </a:cxnLst>
              <a:rect l="0" t="0" r="r" b="b"/>
              <a:pathLst>
                <a:path w="367" h="227">
                  <a:moveTo>
                    <a:pt x="0" y="21"/>
                  </a:moveTo>
                  <a:lnTo>
                    <a:pt x="0" y="7"/>
                  </a:lnTo>
                  <a:lnTo>
                    <a:pt x="12" y="0"/>
                  </a:lnTo>
                  <a:lnTo>
                    <a:pt x="352" y="199"/>
                  </a:lnTo>
                  <a:lnTo>
                    <a:pt x="367" y="220"/>
                  </a:lnTo>
                  <a:lnTo>
                    <a:pt x="355" y="227"/>
                  </a:lnTo>
                  <a:lnTo>
                    <a:pt x="0" y="2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3" name="Freeform 74"/>
            <p:cNvSpPr>
              <a:spLocks/>
            </p:cNvSpPr>
            <p:nvPr/>
          </p:nvSpPr>
          <p:spPr bwMode="auto">
            <a:xfrm>
              <a:off x="4905199" y="3594100"/>
              <a:ext cx="585788" cy="360363"/>
            </a:xfrm>
            <a:custGeom>
              <a:avLst/>
              <a:gdLst>
                <a:gd name="T0" fmla="*/ 11 w 369"/>
                <a:gd name="T1" fmla="*/ 227 h 227"/>
                <a:gd name="T2" fmla="*/ 0 w 369"/>
                <a:gd name="T3" fmla="*/ 220 h 227"/>
                <a:gd name="T4" fmla="*/ 14 w 369"/>
                <a:gd name="T5" fmla="*/ 199 h 227"/>
                <a:gd name="T6" fmla="*/ 357 w 369"/>
                <a:gd name="T7" fmla="*/ 0 h 227"/>
                <a:gd name="T8" fmla="*/ 369 w 369"/>
                <a:gd name="T9" fmla="*/ 7 h 227"/>
                <a:gd name="T10" fmla="*/ 369 w 369"/>
                <a:gd name="T11" fmla="*/ 21 h 227"/>
                <a:gd name="T12" fmla="*/ 11 w 369"/>
                <a:gd name="T13" fmla="*/ 227 h 227"/>
              </a:gdLst>
              <a:ahLst/>
              <a:cxnLst>
                <a:cxn ang="0">
                  <a:pos x="T0" y="T1"/>
                </a:cxn>
                <a:cxn ang="0">
                  <a:pos x="T2" y="T3"/>
                </a:cxn>
                <a:cxn ang="0">
                  <a:pos x="T4" y="T5"/>
                </a:cxn>
                <a:cxn ang="0">
                  <a:pos x="T6" y="T7"/>
                </a:cxn>
                <a:cxn ang="0">
                  <a:pos x="T8" y="T9"/>
                </a:cxn>
                <a:cxn ang="0">
                  <a:pos x="T10" y="T11"/>
                </a:cxn>
                <a:cxn ang="0">
                  <a:pos x="T12" y="T13"/>
                </a:cxn>
              </a:cxnLst>
              <a:rect l="0" t="0" r="r" b="b"/>
              <a:pathLst>
                <a:path w="369" h="227">
                  <a:moveTo>
                    <a:pt x="11" y="227"/>
                  </a:moveTo>
                  <a:lnTo>
                    <a:pt x="0" y="220"/>
                  </a:lnTo>
                  <a:lnTo>
                    <a:pt x="14" y="199"/>
                  </a:lnTo>
                  <a:lnTo>
                    <a:pt x="357" y="0"/>
                  </a:lnTo>
                  <a:lnTo>
                    <a:pt x="369" y="7"/>
                  </a:lnTo>
                  <a:lnTo>
                    <a:pt x="369" y="21"/>
                  </a:lnTo>
                  <a:lnTo>
                    <a:pt x="11" y="22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4" name="Freeform 75"/>
            <p:cNvSpPr>
              <a:spLocks/>
            </p:cNvSpPr>
            <p:nvPr/>
          </p:nvSpPr>
          <p:spPr bwMode="auto">
            <a:xfrm>
              <a:off x="6073599" y="3594100"/>
              <a:ext cx="588963" cy="360363"/>
            </a:xfrm>
            <a:custGeom>
              <a:avLst/>
              <a:gdLst>
                <a:gd name="T0" fmla="*/ 357 w 371"/>
                <a:gd name="T1" fmla="*/ 0 h 227"/>
                <a:gd name="T2" fmla="*/ 369 w 371"/>
                <a:gd name="T3" fmla="*/ 7 h 227"/>
                <a:gd name="T4" fmla="*/ 371 w 371"/>
                <a:gd name="T5" fmla="*/ 21 h 227"/>
                <a:gd name="T6" fmla="*/ 11 w 371"/>
                <a:gd name="T7" fmla="*/ 227 h 227"/>
                <a:gd name="T8" fmla="*/ 0 w 371"/>
                <a:gd name="T9" fmla="*/ 220 h 227"/>
                <a:gd name="T10" fmla="*/ 14 w 371"/>
                <a:gd name="T11" fmla="*/ 199 h 227"/>
                <a:gd name="T12" fmla="*/ 357 w 371"/>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71" h="227">
                  <a:moveTo>
                    <a:pt x="357" y="0"/>
                  </a:moveTo>
                  <a:lnTo>
                    <a:pt x="369" y="7"/>
                  </a:lnTo>
                  <a:lnTo>
                    <a:pt x="371" y="21"/>
                  </a:lnTo>
                  <a:lnTo>
                    <a:pt x="11" y="227"/>
                  </a:lnTo>
                  <a:lnTo>
                    <a:pt x="0" y="220"/>
                  </a:lnTo>
                  <a:lnTo>
                    <a:pt x="14" y="199"/>
                  </a:lnTo>
                  <a:lnTo>
                    <a:pt x="357"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5" name="Freeform 76"/>
            <p:cNvSpPr>
              <a:spLocks/>
            </p:cNvSpPr>
            <p:nvPr/>
          </p:nvSpPr>
          <p:spPr bwMode="auto">
            <a:xfrm>
              <a:off x="6640336" y="2927350"/>
              <a:ext cx="38100" cy="677863"/>
            </a:xfrm>
            <a:custGeom>
              <a:avLst/>
              <a:gdLst>
                <a:gd name="T0" fmla="*/ 0 w 24"/>
                <a:gd name="T1" fmla="*/ 10 h 427"/>
                <a:gd name="T2" fmla="*/ 12 w 24"/>
                <a:gd name="T3" fmla="*/ 0 h 427"/>
                <a:gd name="T4" fmla="*/ 24 w 24"/>
                <a:gd name="T5" fmla="*/ 10 h 427"/>
                <a:gd name="T6" fmla="*/ 24 w 24"/>
                <a:gd name="T7" fmla="*/ 417 h 427"/>
                <a:gd name="T8" fmla="*/ 12 w 24"/>
                <a:gd name="T9" fmla="*/ 427 h 427"/>
                <a:gd name="T10" fmla="*/ 0 w 24"/>
                <a:gd name="T11" fmla="*/ 420 h 427"/>
                <a:gd name="T12" fmla="*/ 0 w 24"/>
                <a:gd name="T13" fmla="*/ 10 h 427"/>
              </a:gdLst>
              <a:ahLst/>
              <a:cxnLst>
                <a:cxn ang="0">
                  <a:pos x="T0" y="T1"/>
                </a:cxn>
                <a:cxn ang="0">
                  <a:pos x="T2" y="T3"/>
                </a:cxn>
                <a:cxn ang="0">
                  <a:pos x="T4" y="T5"/>
                </a:cxn>
                <a:cxn ang="0">
                  <a:pos x="T6" y="T7"/>
                </a:cxn>
                <a:cxn ang="0">
                  <a:pos x="T8" y="T9"/>
                </a:cxn>
                <a:cxn ang="0">
                  <a:pos x="T10" y="T11"/>
                </a:cxn>
                <a:cxn ang="0">
                  <a:pos x="T12" y="T13"/>
                </a:cxn>
              </a:cxnLst>
              <a:rect l="0" t="0" r="r" b="b"/>
              <a:pathLst>
                <a:path w="24" h="427">
                  <a:moveTo>
                    <a:pt x="0" y="10"/>
                  </a:moveTo>
                  <a:lnTo>
                    <a:pt x="12" y="0"/>
                  </a:lnTo>
                  <a:lnTo>
                    <a:pt x="24" y="10"/>
                  </a:lnTo>
                  <a:lnTo>
                    <a:pt x="24" y="417"/>
                  </a:lnTo>
                  <a:lnTo>
                    <a:pt x="12" y="427"/>
                  </a:lnTo>
                  <a:lnTo>
                    <a:pt x="0" y="420"/>
                  </a:lnTo>
                  <a:lnTo>
                    <a:pt x="0" y="1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6" name="Freeform 77"/>
            <p:cNvSpPr>
              <a:spLocks/>
            </p:cNvSpPr>
            <p:nvPr/>
          </p:nvSpPr>
          <p:spPr bwMode="auto">
            <a:xfrm>
              <a:off x="6073599" y="2570163"/>
              <a:ext cx="585788" cy="373063"/>
            </a:xfrm>
            <a:custGeom>
              <a:avLst/>
              <a:gdLst>
                <a:gd name="T0" fmla="*/ 0 w 369"/>
                <a:gd name="T1" fmla="*/ 26 h 235"/>
                <a:gd name="T2" fmla="*/ 0 w 369"/>
                <a:gd name="T3" fmla="*/ 0 h 235"/>
                <a:gd name="T4" fmla="*/ 357 w 369"/>
                <a:gd name="T5" fmla="*/ 206 h 235"/>
                <a:gd name="T6" fmla="*/ 369 w 369"/>
                <a:gd name="T7" fmla="*/ 225 h 235"/>
                <a:gd name="T8" fmla="*/ 357 w 369"/>
                <a:gd name="T9" fmla="*/ 235 h 235"/>
                <a:gd name="T10" fmla="*/ 0 w 369"/>
                <a:gd name="T11" fmla="*/ 26 h 235"/>
              </a:gdLst>
              <a:ahLst/>
              <a:cxnLst>
                <a:cxn ang="0">
                  <a:pos x="T0" y="T1"/>
                </a:cxn>
                <a:cxn ang="0">
                  <a:pos x="T2" y="T3"/>
                </a:cxn>
                <a:cxn ang="0">
                  <a:pos x="T4" y="T5"/>
                </a:cxn>
                <a:cxn ang="0">
                  <a:pos x="T6" y="T7"/>
                </a:cxn>
                <a:cxn ang="0">
                  <a:pos x="T8" y="T9"/>
                </a:cxn>
                <a:cxn ang="0">
                  <a:pos x="T10" y="T11"/>
                </a:cxn>
              </a:cxnLst>
              <a:rect l="0" t="0" r="r" b="b"/>
              <a:pathLst>
                <a:path w="369" h="235">
                  <a:moveTo>
                    <a:pt x="0" y="26"/>
                  </a:moveTo>
                  <a:lnTo>
                    <a:pt x="0" y="0"/>
                  </a:lnTo>
                  <a:lnTo>
                    <a:pt x="357" y="206"/>
                  </a:lnTo>
                  <a:lnTo>
                    <a:pt x="369" y="225"/>
                  </a:lnTo>
                  <a:lnTo>
                    <a:pt x="357" y="235"/>
                  </a:lnTo>
                  <a:lnTo>
                    <a:pt x="0" y="2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7" name="Freeform 78"/>
            <p:cNvSpPr>
              <a:spLocks/>
            </p:cNvSpPr>
            <p:nvPr/>
          </p:nvSpPr>
          <p:spPr bwMode="auto">
            <a:xfrm>
              <a:off x="5490986" y="2570163"/>
              <a:ext cx="582613" cy="373063"/>
            </a:xfrm>
            <a:custGeom>
              <a:avLst/>
              <a:gdLst>
                <a:gd name="T0" fmla="*/ 12 w 367"/>
                <a:gd name="T1" fmla="*/ 235 h 235"/>
                <a:gd name="T2" fmla="*/ 0 w 367"/>
                <a:gd name="T3" fmla="*/ 225 h 235"/>
                <a:gd name="T4" fmla="*/ 0 w 367"/>
                <a:gd name="T5" fmla="*/ 211 h 235"/>
                <a:gd name="T6" fmla="*/ 367 w 367"/>
                <a:gd name="T7" fmla="*/ 0 h 235"/>
                <a:gd name="T8" fmla="*/ 367 w 367"/>
                <a:gd name="T9" fmla="*/ 26 h 235"/>
                <a:gd name="T10" fmla="*/ 12 w 367"/>
                <a:gd name="T11" fmla="*/ 235 h 235"/>
              </a:gdLst>
              <a:ahLst/>
              <a:cxnLst>
                <a:cxn ang="0">
                  <a:pos x="T0" y="T1"/>
                </a:cxn>
                <a:cxn ang="0">
                  <a:pos x="T2" y="T3"/>
                </a:cxn>
                <a:cxn ang="0">
                  <a:pos x="T4" y="T5"/>
                </a:cxn>
                <a:cxn ang="0">
                  <a:pos x="T6" y="T7"/>
                </a:cxn>
                <a:cxn ang="0">
                  <a:pos x="T8" y="T9"/>
                </a:cxn>
                <a:cxn ang="0">
                  <a:pos x="T10" y="T11"/>
                </a:cxn>
              </a:cxnLst>
              <a:rect l="0" t="0" r="r" b="b"/>
              <a:pathLst>
                <a:path w="367" h="235">
                  <a:moveTo>
                    <a:pt x="12" y="235"/>
                  </a:moveTo>
                  <a:lnTo>
                    <a:pt x="0" y="225"/>
                  </a:lnTo>
                  <a:lnTo>
                    <a:pt x="0" y="211"/>
                  </a:lnTo>
                  <a:lnTo>
                    <a:pt x="367" y="0"/>
                  </a:lnTo>
                  <a:lnTo>
                    <a:pt x="367" y="26"/>
                  </a:lnTo>
                  <a:lnTo>
                    <a:pt x="12" y="23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8" name="Freeform 79"/>
            <p:cNvSpPr>
              <a:spLocks/>
            </p:cNvSpPr>
            <p:nvPr/>
          </p:nvSpPr>
          <p:spPr bwMode="auto">
            <a:xfrm>
              <a:off x="5471936" y="2927350"/>
              <a:ext cx="38100" cy="677863"/>
            </a:xfrm>
            <a:custGeom>
              <a:avLst/>
              <a:gdLst>
                <a:gd name="T0" fmla="*/ 24 w 24"/>
                <a:gd name="T1" fmla="*/ 420 h 427"/>
                <a:gd name="T2" fmla="*/ 12 w 24"/>
                <a:gd name="T3" fmla="*/ 427 h 427"/>
                <a:gd name="T4" fmla="*/ 0 w 24"/>
                <a:gd name="T5" fmla="*/ 420 h 427"/>
                <a:gd name="T6" fmla="*/ 0 w 24"/>
                <a:gd name="T7" fmla="*/ 10 h 427"/>
                <a:gd name="T8" fmla="*/ 12 w 24"/>
                <a:gd name="T9" fmla="*/ 0 h 427"/>
                <a:gd name="T10" fmla="*/ 24 w 24"/>
                <a:gd name="T11" fmla="*/ 10 h 427"/>
                <a:gd name="T12" fmla="*/ 24 w 24"/>
                <a:gd name="T13" fmla="*/ 420 h 427"/>
              </a:gdLst>
              <a:ahLst/>
              <a:cxnLst>
                <a:cxn ang="0">
                  <a:pos x="T0" y="T1"/>
                </a:cxn>
                <a:cxn ang="0">
                  <a:pos x="T2" y="T3"/>
                </a:cxn>
                <a:cxn ang="0">
                  <a:pos x="T4" y="T5"/>
                </a:cxn>
                <a:cxn ang="0">
                  <a:pos x="T6" y="T7"/>
                </a:cxn>
                <a:cxn ang="0">
                  <a:pos x="T8" y="T9"/>
                </a:cxn>
                <a:cxn ang="0">
                  <a:pos x="T10" y="T11"/>
                </a:cxn>
                <a:cxn ang="0">
                  <a:pos x="T12" y="T13"/>
                </a:cxn>
              </a:cxnLst>
              <a:rect l="0" t="0" r="r" b="b"/>
              <a:pathLst>
                <a:path w="24" h="427">
                  <a:moveTo>
                    <a:pt x="24" y="420"/>
                  </a:moveTo>
                  <a:lnTo>
                    <a:pt x="12" y="427"/>
                  </a:lnTo>
                  <a:lnTo>
                    <a:pt x="0" y="420"/>
                  </a:lnTo>
                  <a:lnTo>
                    <a:pt x="0" y="10"/>
                  </a:lnTo>
                  <a:lnTo>
                    <a:pt x="12" y="0"/>
                  </a:lnTo>
                  <a:lnTo>
                    <a:pt x="24" y="10"/>
                  </a:lnTo>
                  <a:lnTo>
                    <a:pt x="24" y="42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79" name="Freeform 80"/>
            <p:cNvSpPr>
              <a:spLocks/>
            </p:cNvSpPr>
            <p:nvPr/>
          </p:nvSpPr>
          <p:spPr bwMode="auto">
            <a:xfrm>
              <a:off x="6659386" y="3589338"/>
              <a:ext cx="649288" cy="244475"/>
            </a:xfrm>
            <a:custGeom>
              <a:avLst/>
              <a:gdLst>
                <a:gd name="T0" fmla="*/ 400 w 409"/>
                <a:gd name="T1" fmla="*/ 128 h 154"/>
                <a:gd name="T2" fmla="*/ 409 w 409"/>
                <a:gd name="T3" fmla="*/ 154 h 154"/>
                <a:gd name="T4" fmla="*/ 2 w 409"/>
                <a:gd name="T5" fmla="*/ 24 h 154"/>
                <a:gd name="T6" fmla="*/ 0 w 409"/>
                <a:gd name="T7" fmla="*/ 10 h 154"/>
                <a:gd name="T8" fmla="*/ 12 w 409"/>
                <a:gd name="T9" fmla="*/ 0 h 154"/>
                <a:gd name="T10" fmla="*/ 400 w 409"/>
                <a:gd name="T11" fmla="*/ 128 h 154"/>
              </a:gdLst>
              <a:ahLst/>
              <a:cxnLst>
                <a:cxn ang="0">
                  <a:pos x="T0" y="T1"/>
                </a:cxn>
                <a:cxn ang="0">
                  <a:pos x="T2" y="T3"/>
                </a:cxn>
                <a:cxn ang="0">
                  <a:pos x="T4" y="T5"/>
                </a:cxn>
                <a:cxn ang="0">
                  <a:pos x="T6" y="T7"/>
                </a:cxn>
                <a:cxn ang="0">
                  <a:pos x="T8" y="T9"/>
                </a:cxn>
                <a:cxn ang="0">
                  <a:pos x="T10" y="T11"/>
                </a:cxn>
              </a:cxnLst>
              <a:rect l="0" t="0" r="r" b="b"/>
              <a:pathLst>
                <a:path w="409" h="154">
                  <a:moveTo>
                    <a:pt x="400" y="128"/>
                  </a:moveTo>
                  <a:lnTo>
                    <a:pt x="409" y="154"/>
                  </a:lnTo>
                  <a:lnTo>
                    <a:pt x="2" y="24"/>
                  </a:lnTo>
                  <a:lnTo>
                    <a:pt x="0" y="10"/>
                  </a:lnTo>
                  <a:lnTo>
                    <a:pt x="12" y="0"/>
                  </a:lnTo>
                  <a:lnTo>
                    <a:pt x="400" y="12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0" name="Freeform 81"/>
            <p:cNvSpPr>
              <a:spLocks/>
            </p:cNvSpPr>
            <p:nvPr/>
          </p:nvSpPr>
          <p:spPr bwMode="auto">
            <a:xfrm>
              <a:off x="7294386" y="3267075"/>
              <a:ext cx="428625" cy="566738"/>
            </a:xfrm>
            <a:custGeom>
              <a:avLst/>
              <a:gdLst>
                <a:gd name="T0" fmla="*/ 239 w 270"/>
                <a:gd name="T1" fmla="*/ 0 h 357"/>
                <a:gd name="T2" fmla="*/ 270 w 270"/>
                <a:gd name="T3" fmla="*/ 0 h 357"/>
                <a:gd name="T4" fmla="*/ 9 w 270"/>
                <a:gd name="T5" fmla="*/ 357 h 357"/>
                <a:gd name="T6" fmla="*/ 0 w 270"/>
                <a:gd name="T7" fmla="*/ 331 h 357"/>
                <a:gd name="T8" fmla="*/ 239 w 270"/>
                <a:gd name="T9" fmla="*/ 0 h 357"/>
              </a:gdLst>
              <a:ahLst/>
              <a:cxnLst>
                <a:cxn ang="0">
                  <a:pos x="T0" y="T1"/>
                </a:cxn>
                <a:cxn ang="0">
                  <a:pos x="T2" y="T3"/>
                </a:cxn>
                <a:cxn ang="0">
                  <a:pos x="T4" y="T5"/>
                </a:cxn>
                <a:cxn ang="0">
                  <a:pos x="T6" y="T7"/>
                </a:cxn>
                <a:cxn ang="0">
                  <a:pos x="T8" y="T9"/>
                </a:cxn>
              </a:cxnLst>
              <a:rect l="0" t="0" r="r" b="b"/>
              <a:pathLst>
                <a:path w="270" h="357">
                  <a:moveTo>
                    <a:pt x="239" y="0"/>
                  </a:moveTo>
                  <a:lnTo>
                    <a:pt x="270" y="0"/>
                  </a:lnTo>
                  <a:lnTo>
                    <a:pt x="9" y="357"/>
                  </a:lnTo>
                  <a:lnTo>
                    <a:pt x="0" y="331"/>
                  </a:lnTo>
                  <a:lnTo>
                    <a:pt x="239"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1" name="Freeform 82"/>
            <p:cNvSpPr>
              <a:spLocks/>
            </p:cNvSpPr>
            <p:nvPr/>
          </p:nvSpPr>
          <p:spPr bwMode="auto">
            <a:xfrm>
              <a:off x="7294386" y="2717800"/>
              <a:ext cx="428625" cy="549275"/>
            </a:xfrm>
            <a:custGeom>
              <a:avLst/>
              <a:gdLst>
                <a:gd name="T0" fmla="*/ 0 w 270"/>
                <a:gd name="T1" fmla="*/ 14 h 346"/>
                <a:gd name="T2" fmla="*/ 5 w 270"/>
                <a:gd name="T3" fmla="*/ 2 h 346"/>
                <a:gd name="T4" fmla="*/ 19 w 270"/>
                <a:gd name="T5" fmla="*/ 0 h 346"/>
                <a:gd name="T6" fmla="*/ 270 w 270"/>
                <a:gd name="T7" fmla="*/ 346 h 346"/>
                <a:gd name="T8" fmla="*/ 239 w 270"/>
                <a:gd name="T9" fmla="*/ 346 h 346"/>
                <a:gd name="T10" fmla="*/ 0 w 270"/>
                <a:gd name="T11" fmla="*/ 14 h 346"/>
              </a:gdLst>
              <a:ahLst/>
              <a:cxnLst>
                <a:cxn ang="0">
                  <a:pos x="T0" y="T1"/>
                </a:cxn>
                <a:cxn ang="0">
                  <a:pos x="T2" y="T3"/>
                </a:cxn>
                <a:cxn ang="0">
                  <a:pos x="T4" y="T5"/>
                </a:cxn>
                <a:cxn ang="0">
                  <a:pos x="T6" y="T7"/>
                </a:cxn>
                <a:cxn ang="0">
                  <a:pos x="T8" y="T9"/>
                </a:cxn>
                <a:cxn ang="0">
                  <a:pos x="T10" y="T11"/>
                </a:cxn>
              </a:cxnLst>
              <a:rect l="0" t="0" r="r" b="b"/>
              <a:pathLst>
                <a:path w="270" h="346">
                  <a:moveTo>
                    <a:pt x="0" y="14"/>
                  </a:moveTo>
                  <a:lnTo>
                    <a:pt x="5" y="2"/>
                  </a:lnTo>
                  <a:lnTo>
                    <a:pt x="19" y="0"/>
                  </a:lnTo>
                  <a:lnTo>
                    <a:pt x="270" y="346"/>
                  </a:lnTo>
                  <a:lnTo>
                    <a:pt x="239" y="346"/>
                  </a:lnTo>
                  <a:lnTo>
                    <a:pt x="0" y="1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2" name="Freeform 83"/>
            <p:cNvSpPr>
              <a:spLocks/>
            </p:cNvSpPr>
            <p:nvPr/>
          </p:nvSpPr>
          <p:spPr bwMode="auto">
            <a:xfrm>
              <a:off x="6659386" y="2706688"/>
              <a:ext cx="642938" cy="236538"/>
            </a:xfrm>
            <a:custGeom>
              <a:avLst/>
              <a:gdLst>
                <a:gd name="T0" fmla="*/ 12 w 405"/>
                <a:gd name="T1" fmla="*/ 149 h 149"/>
                <a:gd name="T2" fmla="*/ 0 w 405"/>
                <a:gd name="T3" fmla="*/ 139 h 149"/>
                <a:gd name="T4" fmla="*/ 14 w 405"/>
                <a:gd name="T5" fmla="*/ 125 h 149"/>
                <a:gd name="T6" fmla="*/ 395 w 405"/>
                <a:gd name="T7" fmla="*/ 0 h 149"/>
                <a:gd name="T8" fmla="*/ 405 w 405"/>
                <a:gd name="T9" fmla="*/ 9 h 149"/>
                <a:gd name="T10" fmla="*/ 400 w 405"/>
                <a:gd name="T11" fmla="*/ 21 h 149"/>
                <a:gd name="T12" fmla="*/ 12 w 405"/>
                <a:gd name="T13" fmla="*/ 149 h 149"/>
              </a:gdLst>
              <a:ahLst/>
              <a:cxnLst>
                <a:cxn ang="0">
                  <a:pos x="T0" y="T1"/>
                </a:cxn>
                <a:cxn ang="0">
                  <a:pos x="T2" y="T3"/>
                </a:cxn>
                <a:cxn ang="0">
                  <a:pos x="T4" y="T5"/>
                </a:cxn>
                <a:cxn ang="0">
                  <a:pos x="T6" y="T7"/>
                </a:cxn>
                <a:cxn ang="0">
                  <a:pos x="T8" y="T9"/>
                </a:cxn>
                <a:cxn ang="0">
                  <a:pos x="T10" y="T11"/>
                </a:cxn>
                <a:cxn ang="0">
                  <a:pos x="T12" y="T13"/>
                </a:cxn>
              </a:cxnLst>
              <a:rect l="0" t="0" r="r" b="b"/>
              <a:pathLst>
                <a:path w="405" h="149">
                  <a:moveTo>
                    <a:pt x="12" y="149"/>
                  </a:moveTo>
                  <a:lnTo>
                    <a:pt x="0" y="139"/>
                  </a:lnTo>
                  <a:lnTo>
                    <a:pt x="14" y="125"/>
                  </a:lnTo>
                  <a:lnTo>
                    <a:pt x="395" y="0"/>
                  </a:lnTo>
                  <a:lnTo>
                    <a:pt x="405" y="9"/>
                  </a:lnTo>
                  <a:lnTo>
                    <a:pt x="400" y="21"/>
                  </a:lnTo>
                  <a:lnTo>
                    <a:pt x="12" y="14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3" name="Freeform 84"/>
            <p:cNvSpPr>
              <a:spLocks/>
            </p:cNvSpPr>
            <p:nvPr/>
          </p:nvSpPr>
          <p:spPr bwMode="auto">
            <a:xfrm>
              <a:off x="6587949" y="2254250"/>
              <a:ext cx="142875" cy="673100"/>
            </a:xfrm>
            <a:custGeom>
              <a:avLst/>
              <a:gdLst>
                <a:gd name="T0" fmla="*/ 0 w 90"/>
                <a:gd name="T1" fmla="*/ 0 h 424"/>
                <a:gd name="T2" fmla="*/ 45 w 90"/>
                <a:gd name="T3" fmla="*/ 0 h 424"/>
                <a:gd name="T4" fmla="*/ 90 w 90"/>
                <a:gd name="T5" fmla="*/ 0 h 424"/>
                <a:gd name="T6" fmla="*/ 59 w 90"/>
                <a:gd name="T7" fmla="*/ 410 h 424"/>
                <a:gd name="T8" fmla="*/ 45 w 90"/>
                <a:gd name="T9" fmla="*/ 424 h 424"/>
                <a:gd name="T10" fmla="*/ 33 w 90"/>
                <a:gd name="T11" fmla="*/ 405 h 424"/>
                <a:gd name="T12" fmla="*/ 0 w 90"/>
                <a:gd name="T13" fmla="*/ 0 h 424"/>
              </a:gdLst>
              <a:ahLst/>
              <a:cxnLst>
                <a:cxn ang="0">
                  <a:pos x="T0" y="T1"/>
                </a:cxn>
                <a:cxn ang="0">
                  <a:pos x="T2" y="T3"/>
                </a:cxn>
                <a:cxn ang="0">
                  <a:pos x="T4" y="T5"/>
                </a:cxn>
                <a:cxn ang="0">
                  <a:pos x="T6" y="T7"/>
                </a:cxn>
                <a:cxn ang="0">
                  <a:pos x="T8" y="T9"/>
                </a:cxn>
                <a:cxn ang="0">
                  <a:pos x="T10" y="T11"/>
                </a:cxn>
                <a:cxn ang="0">
                  <a:pos x="T12" y="T13"/>
                </a:cxn>
              </a:cxnLst>
              <a:rect l="0" t="0" r="r" b="b"/>
              <a:pathLst>
                <a:path w="90" h="424">
                  <a:moveTo>
                    <a:pt x="0" y="0"/>
                  </a:moveTo>
                  <a:lnTo>
                    <a:pt x="45" y="0"/>
                  </a:lnTo>
                  <a:lnTo>
                    <a:pt x="90" y="0"/>
                  </a:lnTo>
                  <a:lnTo>
                    <a:pt x="59" y="410"/>
                  </a:lnTo>
                  <a:lnTo>
                    <a:pt x="45" y="424"/>
                  </a:lnTo>
                  <a:lnTo>
                    <a:pt x="33" y="405"/>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4" name="Rectangle 85"/>
            <p:cNvSpPr>
              <a:spLocks noChangeArrowheads="1"/>
            </p:cNvSpPr>
            <p:nvPr/>
          </p:nvSpPr>
          <p:spPr bwMode="auto">
            <a:xfrm>
              <a:off x="5905323" y="3027363"/>
              <a:ext cx="335639"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050" b="0" i="0" u="none" strike="noStrike" cap="none" normalizeH="0" baseline="0" smtClean="0">
                <a:ln>
                  <a:noFill/>
                </a:ln>
                <a:effectLst/>
                <a:latin typeface="Arial" panose="020B0604020202020204" pitchFamily="34" charset="0"/>
              </a:endParaRPr>
            </a:p>
          </p:txBody>
        </p:sp>
        <p:sp>
          <p:nvSpPr>
            <p:cNvPr id="185" name="Freeform 86"/>
            <p:cNvSpPr>
              <a:spLocks/>
            </p:cNvSpPr>
            <p:nvPr/>
          </p:nvSpPr>
          <p:spPr bwMode="auto">
            <a:xfrm>
              <a:off x="6002161" y="3506788"/>
              <a:ext cx="142875" cy="436563"/>
            </a:xfrm>
            <a:custGeom>
              <a:avLst/>
              <a:gdLst>
                <a:gd name="T0" fmla="*/ 0 w 90"/>
                <a:gd name="T1" fmla="*/ 0 h 275"/>
                <a:gd name="T2" fmla="*/ 90 w 90"/>
                <a:gd name="T3" fmla="*/ 0 h 275"/>
                <a:gd name="T4" fmla="*/ 59 w 90"/>
                <a:gd name="T5" fmla="*/ 254 h 275"/>
                <a:gd name="T6" fmla="*/ 45 w 90"/>
                <a:gd name="T7" fmla="*/ 275 h 275"/>
                <a:gd name="T8" fmla="*/ 30 w 90"/>
                <a:gd name="T9" fmla="*/ 254 h 275"/>
                <a:gd name="T10" fmla="*/ 0 w 90"/>
                <a:gd name="T11" fmla="*/ 0 h 275"/>
              </a:gdLst>
              <a:ahLst/>
              <a:cxnLst>
                <a:cxn ang="0">
                  <a:pos x="T0" y="T1"/>
                </a:cxn>
                <a:cxn ang="0">
                  <a:pos x="T2" y="T3"/>
                </a:cxn>
                <a:cxn ang="0">
                  <a:pos x="T4" y="T5"/>
                </a:cxn>
                <a:cxn ang="0">
                  <a:pos x="T6" y="T7"/>
                </a:cxn>
                <a:cxn ang="0">
                  <a:pos x="T8" y="T9"/>
                </a:cxn>
                <a:cxn ang="0">
                  <a:pos x="T10" y="T11"/>
                </a:cxn>
              </a:cxnLst>
              <a:rect l="0" t="0" r="r" b="b"/>
              <a:pathLst>
                <a:path w="90" h="275">
                  <a:moveTo>
                    <a:pt x="0" y="0"/>
                  </a:moveTo>
                  <a:lnTo>
                    <a:pt x="90" y="0"/>
                  </a:lnTo>
                  <a:lnTo>
                    <a:pt x="59" y="254"/>
                  </a:lnTo>
                  <a:lnTo>
                    <a:pt x="45" y="275"/>
                  </a:lnTo>
                  <a:lnTo>
                    <a:pt x="30" y="254"/>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6" name="Freeform 87"/>
            <p:cNvSpPr>
              <a:spLocks/>
            </p:cNvSpPr>
            <p:nvPr/>
          </p:nvSpPr>
          <p:spPr bwMode="auto">
            <a:xfrm>
              <a:off x="4833761" y="3267075"/>
              <a:ext cx="138113" cy="676275"/>
            </a:xfrm>
            <a:custGeom>
              <a:avLst/>
              <a:gdLst>
                <a:gd name="T0" fmla="*/ 0 w 87"/>
                <a:gd name="T1" fmla="*/ 0 h 426"/>
                <a:gd name="T2" fmla="*/ 45 w 87"/>
                <a:gd name="T3" fmla="*/ 0 h 426"/>
                <a:gd name="T4" fmla="*/ 87 w 87"/>
                <a:gd name="T5" fmla="*/ 0 h 426"/>
                <a:gd name="T6" fmla="*/ 59 w 87"/>
                <a:gd name="T7" fmla="*/ 405 h 426"/>
                <a:gd name="T8" fmla="*/ 45 w 87"/>
                <a:gd name="T9" fmla="*/ 426 h 426"/>
                <a:gd name="T10" fmla="*/ 30 w 87"/>
                <a:gd name="T11" fmla="*/ 405 h 426"/>
                <a:gd name="T12" fmla="*/ 0 w 87"/>
                <a:gd name="T13" fmla="*/ 0 h 426"/>
              </a:gdLst>
              <a:ahLst/>
              <a:cxnLst>
                <a:cxn ang="0">
                  <a:pos x="T0" y="T1"/>
                </a:cxn>
                <a:cxn ang="0">
                  <a:pos x="T2" y="T3"/>
                </a:cxn>
                <a:cxn ang="0">
                  <a:pos x="T4" y="T5"/>
                </a:cxn>
                <a:cxn ang="0">
                  <a:pos x="T6" y="T7"/>
                </a:cxn>
                <a:cxn ang="0">
                  <a:pos x="T8" y="T9"/>
                </a:cxn>
                <a:cxn ang="0">
                  <a:pos x="T10" y="T11"/>
                </a:cxn>
                <a:cxn ang="0">
                  <a:pos x="T12" y="T13"/>
                </a:cxn>
              </a:cxnLst>
              <a:rect l="0" t="0" r="r" b="b"/>
              <a:pathLst>
                <a:path w="87" h="426">
                  <a:moveTo>
                    <a:pt x="0" y="0"/>
                  </a:moveTo>
                  <a:lnTo>
                    <a:pt x="45" y="0"/>
                  </a:lnTo>
                  <a:lnTo>
                    <a:pt x="87" y="0"/>
                  </a:lnTo>
                  <a:lnTo>
                    <a:pt x="59" y="405"/>
                  </a:lnTo>
                  <a:lnTo>
                    <a:pt x="45" y="426"/>
                  </a:lnTo>
                  <a:lnTo>
                    <a:pt x="30" y="405"/>
                  </a:lnTo>
                  <a:lnTo>
                    <a:pt x="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7" name="Freeform 88"/>
            <p:cNvSpPr>
              <a:spLocks/>
            </p:cNvSpPr>
            <p:nvPr/>
          </p:nvSpPr>
          <p:spPr bwMode="auto">
            <a:xfrm>
              <a:off x="7286449" y="2063750"/>
              <a:ext cx="288925" cy="657225"/>
            </a:xfrm>
            <a:custGeom>
              <a:avLst/>
              <a:gdLst>
                <a:gd name="T0" fmla="*/ 97 w 182"/>
                <a:gd name="T1" fmla="*/ 0 h 414"/>
                <a:gd name="T2" fmla="*/ 182 w 182"/>
                <a:gd name="T3" fmla="*/ 21 h 414"/>
                <a:gd name="T4" fmla="*/ 24 w 182"/>
                <a:gd name="T5" fmla="*/ 412 h 414"/>
                <a:gd name="T6" fmla="*/ 10 w 182"/>
                <a:gd name="T7" fmla="*/ 414 h 414"/>
                <a:gd name="T8" fmla="*/ 0 w 182"/>
                <a:gd name="T9" fmla="*/ 405 h 414"/>
                <a:gd name="T10" fmla="*/ 97 w 182"/>
                <a:gd name="T11" fmla="*/ 0 h 414"/>
              </a:gdLst>
              <a:ahLst/>
              <a:cxnLst>
                <a:cxn ang="0">
                  <a:pos x="T0" y="T1"/>
                </a:cxn>
                <a:cxn ang="0">
                  <a:pos x="T2" y="T3"/>
                </a:cxn>
                <a:cxn ang="0">
                  <a:pos x="T4" y="T5"/>
                </a:cxn>
                <a:cxn ang="0">
                  <a:pos x="T6" y="T7"/>
                </a:cxn>
                <a:cxn ang="0">
                  <a:pos x="T8" y="T9"/>
                </a:cxn>
                <a:cxn ang="0">
                  <a:pos x="T10" y="T11"/>
                </a:cxn>
              </a:cxnLst>
              <a:rect l="0" t="0" r="r" b="b"/>
              <a:pathLst>
                <a:path w="182" h="414">
                  <a:moveTo>
                    <a:pt x="97" y="0"/>
                  </a:moveTo>
                  <a:lnTo>
                    <a:pt x="182" y="21"/>
                  </a:lnTo>
                  <a:lnTo>
                    <a:pt x="24" y="412"/>
                  </a:lnTo>
                  <a:lnTo>
                    <a:pt x="10" y="414"/>
                  </a:lnTo>
                  <a:lnTo>
                    <a:pt x="0" y="405"/>
                  </a:lnTo>
                  <a:lnTo>
                    <a:pt x="97"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88" name="Rectangle 89"/>
            <p:cNvSpPr>
              <a:spLocks noChangeArrowheads="1"/>
            </p:cNvSpPr>
            <p:nvPr/>
          </p:nvSpPr>
          <p:spPr bwMode="auto">
            <a:xfrm>
              <a:off x="6491112" y="4043363"/>
              <a:ext cx="335639"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050" b="0" i="0" u="none" strike="noStrike" cap="none" normalizeH="0" baseline="0" smtClean="0">
                <a:ln>
                  <a:noFill/>
                </a:ln>
                <a:effectLst/>
                <a:latin typeface="Arial" panose="020B0604020202020204" pitchFamily="34" charset="0"/>
              </a:endParaRPr>
            </a:p>
          </p:txBody>
        </p:sp>
        <p:sp>
          <p:nvSpPr>
            <p:cNvPr id="189" name="Freeform 90"/>
            <p:cNvSpPr>
              <a:spLocks/>
            </p:cNvSpPr>
            <p:nvPr/>
          </p:nvSpPr>
          <p:spPr bwMode="auto">
            <a:xfrm>
              <a:off x="6587949" y="4037013"/>
              <a:ext cx="142875" cy="38100"/>
            </a:xfrm>
            <a:custGeom>
              <a:avLst/>
              <a:gdLst>
                <a:gd name="T0" fmla="*/ 90 w 90"/>
                <a:gd name="T1" fmla="*/ 24 h 24"/>
                <a:gd name="T2" fmla="*/ 0 w 90"/>
                <a:gd name="T3" fmla="*/ 24 h 24"/>
                <a:gd name="T4" fmla="*/ 5 w 90"/>
                <a:gd name="T5" fmla="*/ 0 h 24"/>
                <a:gd name="T6" fmla="*/ 85 w 90"/>
                <a:gd name="T7" fmla="*/ 0 h 24"/>
                <a:gd name="T8" fmla="*/ 90 w 90"/>
                <a:gd name="T9" fmla="*/ 24 h 24"/>
              </a:gdLst>
              <a:ahLst/>
              <a:cxnLst>
                <a:cxn ang="0">
                  <a:pos x="T0" y="T1"/>
                </a:cxn>
                <a:cxn ang="0">
                  <a:pos x="T2" y="T3"/>
                </a:cxn>
                <a:cxn ang="0">
                  <a:pos x="T4" y="T5"/>
                </a:cxn>
                <a:cxn ang="0">
                  <a:pos x="T6" y="T7"/>
                </a:cxn>
                <a:cxn ang="0">
                  <a:pos x="T8" y="T9"/>
                </a:cxn>
              </a:cxnLst>
              <a:rect l="0" t="0" r="r" b="b"/>
              <a:pathLst>
                <a:path w="90" h="24">
                  <a:moveTo>
                    <a:pt x="90" y="24"/>
                  </a:moveTo>
                  <a:lnTo>
                    <a:pt x="0" y="24"/>
                  </a:lnTo>
                  <a:lnTo>
                    <a:pt x="5" y="0"/>
                  </a:lnTo>
                  <a:lnTo>
                    <a:pt x="85" y="0"/>
                  </a:lnTo>
                  <a:lnTo>
                    <a:pt x="90"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90" name="Freeform 91"/>
            <p:cNvSpPr>
              <a:spLocks/>
            </p:cNvSpPr>
            <p:nvPr/>
          </p:nvSpPr>
          <p:spPr bwMode="auto">
            <a:xfrm>
              <a:off x="6602236" y="3924300"/>
              <a:ext cx="109538" cy="38100"/>
            </a:xfrm>
            <a:custGeom>
              <a:avLst/>
              <a:gdLst>
                <a:gd name="T0" fmla="*/ 69 w 69"/>
                <a:gd name="T1" fmla="*/ 24 h 24"/>
                <a:gd name="T2" fmla="*/ 0 w 69"/>
                <a:gd name="T3" fmla="*/ 24 h 24"/>
                <a:gd name="T4" fmla="*/ 3 w 69"/>
                <a:gd name="T5" fmla="*/ 0 h 24"/>
                <a:gd name="T6" fmla="*/ 67 w 69"/>
                <a:gd name="T7" fmla="*/ 0 h 24"/>
                <a:gd name="T8" fmla="*/ 69 w 69"/>
                <a:gd name="T9" fmla="*/ 24 h 24"/>
              </a:gdLst>
              <a:ahLst/>
              <a:cxnLst>
                <a:cxn ang="0">
                  <a:pos x="T0" y="T1"/>
                </a:cxn>
                <a:cxn ang="0">
                  <a:pos x="T2" y="T3"/>
                </a:cxn>
                <a:cxn ang="0">
                  <a:pos x="T4" y="T5"/>
                </a:cxn>
                <a:cxn ang="0">
                  <a:pos x="T6" y="T7"/>
                </a:cxn>
                <a:cxn ang="0">
                  <a:pos x="T8" y="T9"/>
                </a:cxn>
              </a:cxnLst>
              <a:rect l="0" t="0" r="r" b="b"/>
              <a:pathLst>
                <a:path w="69" h="24">
                  <a:moveTo>
                    <a:pt x="69" y="24"/>
                  </a:moveTo>
                  <a:lnTo>
                    <a:pt x="0" y="24"/>
                  </a:lnTo>
                  <a:lnTo>
                    <a:pt x="3" y="0"/>
                  </a:lnTo>
                  <a:lnTo>
                    <a:pt x="67" y="0"/>
                  </a:lnTo>
                  <a:lnTo>
                    <a:pt x="69"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191" name="Freeform 92"/>
            <p:cNvSpPr>
              <a:spLocks/>
            </p:cNvSpPr>
            <p:nvPr/>
          </p:nvSpPr>
          <p:spPr bwMode="auto">
            <a:xfrm>
              <a:off x="6621286" y="3811588"/>
              <a:ext cx="76200" cy="38100"/>
            </a:xfrm>
            <a:custGeom>
              <a:avLst/>
              <a:gdLst>
                <a:gd name="T0" fmla="*/ 48 w 48"/>
                <a:gd name="T1" fmla="*/ 24 h 24"/>
                <a:gd name="T2" fmla="*/ 0 w 48"/>
                <a:gd name="T3" fmla="*/ 24 h 24"/>
                <a:gd name="T4" fmla="*/ 3 w 48"/>
                <a:gd name="T5" fmla="*/ 0 h 24"/>
                <a:gd name="T6" fmla="*/ 45 w 48"/>
                <a:gd name="T7" fmla="*/ 0 h 24"/>
                <a:gd name="T8" fmla="*/ 48 w 48"/>
                <a:gd name="T9" fmla="*/ 24 h 24"/>
              </a:gdLst>
              <a:ahLst/>
              <a:cxnLst>
                <a:cxn ang="0">
                  <a:pos x="T0" y="T1"/>
                </a:cxn>
                <a:cxn ang="0">
                  <a:pos x="T2" y="T3"/>
                </a:cxn>
                <a:cxn ang="0">
                  <a:pos x="T4" y="T5"/>
                </a:cxn>
                <a:cxn ang="0">
                  <a:pos x="T6" y="T7"/>
                </a:cxn>
                <a:cxn ang="0">
                  <a:pos x="T8" y="T9"/>
                </a:cxn>
              </a:cxnLst>
              <a:rect l="0" t="0" r="r" b="b"/>
              <a:pathLst>
                <a:path w="48" h="24">
                  <a:moveTo>
                    <a:pt x="48" y="24"/>
                  </a:moveTo>
                  <a:lnTo>
                    <a:pt x="0" y="24"/>
                  </a:lnTo>
                  <a:lnTo>
                    <a:pt x="3" y="0"/>
                  </a:lnTo>
                  <a:lnTo>
                    <a:pt x="45" y="0"/>
                  </a:lnTo>
                  <a:lnTo>
                    <a:pt x="48"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050" name="Freeform 93"/>
            <p:cNvSpPr>
              <a:spLocks/>
            </p:cNvSpPr>
            <p:nvPr/>
          </p:nvSpPr>
          <p:spPr bwMode="auto">
            <a:xfrm>
              <a:off x="6632399" y="3698875"/>
              <a:ext cx="49213" cy="38100"/>
            </a:xfrm>
            <a:custGeom>
              <a:avLst/>
              <a:gdLst>
                <a:gd name="T0" fmla="*/ 31 w 31"/>
                <a:gd name="T1" fmla="*/ 24 h 24"/>
                <a:gd name="T2" fmla="*/ 0 w 31"/>
                <a:gd name="T3" fmla="*/ 24 h 24"/>
                <a:gd name="T4" fmla="*/ 5 w 31"/>
                <a:gd name="T5" fmla="*/ 0 h 24"/>
                <a:gd name="T6" fmla="*/ 29 w 31"/>
                <a:gd name="T7" fmla="*/ 0 h 24"/>
                <a:gd name="T8" fmla="*/ 31 w 31"/>
                <a:gd name="T9" fmla="*/ 24 h 24"/>
              </a:gdLst>
              <a:ahLst/>
              <a:cxnLst>
                <a:cxn ang="0">
                  <a:pos x="T0" y="T1"/>
                </a:cxn>
                <a:cxn ang="0">
                  <a:pos x="T2" y="T3"/>
                </a:cxn>
                <a:cxn ang="0">
                  <a:pos x="T4" y="T5"/>
                </a:cxn>
                <a:cxn ang="0">
                  <a:pos x="T6" y="T7"/>
                </a:cxn>
                <a:cxn ang="0">
                  <a:pos x="T8" y="T9"/>
                </a:cxn>
              </a:cxnLst>
              <a:rect l="0" t="0" r="r" b="b"/>
              <a:pathLst>
                <a:path w="31" h="24">
                  <a:moveTo>
                    <a:pt x="31" y="24"/>
                  </a:moveTo>
                  <a:lnTo>
                    <a:pt x="0" y="24"/>
                  </a:lnTo>
                  <a:lnTo>
                    <a:pt x="5" y="0"/>
                  </a:lnTo>
                  <a:lnTo>
                    <a:pt x="29" y="0"/>
                  </a:lnTo>
                  <a:lnTo>
                    <a:pt x="31"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099" name="Rectangle 94"/>
            <p:cNvSpPr>
              <a:spLocks noChangeArrowheads="1"/>
            </p:cNvSpPr>
            <p:nvPr/>
          </p:nvSpPr>
          <p:spPr bwMode="auto">
            <a:xfrm>
              <a:off x="5321125" y="4043363"/>
              <a:ext cx="335639"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050" b="0" i="0" u="none" strike="noStrike" cap="none" normalizeH="0" baseline="0" smtClean="0">
                <a:ln>
                  <a:noFill/>
                </a:ln>
                <a:effectLst/>
                <a:latin typeface="Arial" panose="020B0604020202020204" pitchFamily="34" charset="0"/>
              </a:endParaRPr>
            </a:p>
          </p:txBody>
        </p:sp>
        <p:sp>
          <p:nvSpPr>
            <p:cNvPr id="2100" name="Freeform 95"/>
            <p:cNvSpPr>
              <a:spLocks/>
            </p:cNvSpPr>
            <p:nvPr/>
          </p:nvSpPr>
          <p:spPr bwMode="auto">
            <a:xfrm>
              <a:off x="5419549" y="4037013"/>
              <a:ext cx="138113" cy="38100"/>
            </a:xfrm>
            <a:custGeom>
              <a:avLst/>
              <a:gdLst>
                <a:gd name="T0" fmla="*/ 87 w 87"/>
                <a:gd name="T1" fmla="*/ 24 h 24"/>
                <a:gd name="T2" fmla="*/ 0 w 87"/>
                <a:gd name="T3" fmla="*/ 24 h 24"/>
                <a:gd name="T4" fmla="*/ 2 w 87"/>
                <a:gd name="T5" fmla="*/ 0 h 24"/>
                <a:gd name="T6" fmla="*/ 85 w 87"/>
                <a:gd name="T7" fmla="*/ 0 h 24"/>
                <a:gd name="T8" fmla="*/ 87 w 87"/>
                <a:gd name="T9" fmla="*/ 24 h 24"/>
              </a:gdLst>
              <a:ahLst/>
              <a:cxnLst>
                <a:cxn ang="0">
                  <a:pos x="T0" y="T1"/>
                </a:cxn>
                <a:cxn ang="0">
                  <a:pos x="T2" y="T3"/>
                </a:cxn>
                <a:cxn ang="0">
                  <a:pos x="T4" y="T5"/>
                </a:cxn>
                <a:cxn ang="0">
                  <a:pos x="T6" y="T7"/>
                </a:cxn>
                <a:cxn ang="0">
                  <a:pos x="T8" y="T9"/>
                </a:cxn>
              </a:cxnLst>
              <a:rect l="0" t="0" r="r" b="b"/>
              <a:pathLst>
                <a:path w="87" h="24">
                  <a:moveTo>
                    <a:pt x="87" y="24"/>
                  </a:moveTo>
                  <a:lnTo>
                    <a:pt x="0" y="24"/>
                  </a:lnTo>
                  <a:lnTo>
                    <a:pt x="2" y="0"/>
                  </a:lnTo>
                  <a:lnTo>
                    <a:pt x="85" y="0"/>
                  </a:lnTo>
                  <a:lnTo>
                    <a:pt x="87"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01" name="Freeform 96"/>
            <p:cNvSpPr>
              <a:spLocks/>
            </p:cNvSpPr>
            <p:nvPr/>
          </p:nvSpPr>
          <p:spPr bwMode="auto">
            <a:xfrm>
              <a:off x="5433836" y="3924300"/>
              <a:ext cx="109538" cy="38100"/>
            </a:xfrm>
            <a:custGeom>
              <a:avLst/>
              <a:gdLst>
                <a:gd name="T0" fmla="*/ 69 w 69"/>
                <a:gd name="T1" fmla="*/ 24 h 24"/>
                <a:gd name="T2" fmla="*/ 0 w 69"/>
                <a:gd name="T3" fmla="*/ 24 h 24"/>
                <a:gd name="T4" fmla="*/ 5 w 69"/>
                <a:gd name="T5" fmla="*/ 0 h 24"/>
                <a:gd name="T6" fmla="*/ 67 w 69"/>
                <a:gd name="T7" fmla="*/ 0 h 24"/>
                <a:gd name="T8" fmla="*/ 69 w 69"/>
                <a:gd name="T9" fmla="*/ 24 h 24"/>
              </a:gdLst>
              <a:ahLst/>
              <a:cxnLst>
                <a:cxn ang="0">
                  <a:pos x="T0" y="T1"/>
                </a:cxn>
                <a:cxn ang="0">
                  <a:pos x="T2" y="T3"/>
                </a:cxn>
                <a:cxn ang="0">
                  <a:pos x="T4" y="T5"/>
                </a:cxn>
                <a:cxn ang="0">
                  <a:pos x="T6" y="T7"/>
                </a:cxn>
                <a:cxn ang="0">
                  <a:pos x="T8" y="T9"/>
                </a:cxn>
              </a:cxnLst>
              <a:rect l="0" t="0" r="r" b="b"/>
              <a:pathLst>
                <a:path w="69" h="24">
                  <a:moveTo>
                    <a:pt x="69" y="24"/>
                  </a:moveTo>
                  <a:lnTo>
                    <a:pt x="0" y="24"/>
                  </a:lnTo>
                  <a:lnTo>
                    <a:pt x="5" y="0"/>
                  </a:lnTo>
                  <a:lnTo>
                    <a:pt x="67" y="0"/>
                  </a:lnTo>
                  <a:lnTo>
                    <a:pt x="69"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12" name="Freeform 97"/>
            <p:cNvSpPr>
              <a:spLocks/>
            </p:cNvSpPr>
            <p:nvPr/>
          </p:nvSpPr>
          <p:spPr bwMode="auto">
            <a:xfrm>
              <a:off x="5449711" y="3811588"/>
              <a:ext cx="77788" cy="38100"/>
            </a:xfrm>
            <a:custGeom>
              <a:avLst/>
              <a:gdLst>
                <a:gd name="T0" fmla="*/ 49 w 49"/>
                <a:gd name="T1" fmla="*/ 24 h 24"/>
                <a:gd name="T2" fmla="*/ 0 w 49"/>
                <a:gd name="T3" fmla="*/ 24 h 24"/>
                <a:gd name="T4" fmla="*/ 2 w 49"/>
                <a:gd name="T5" fmla="*/ 0 h 24"/>
                <a:gd name="T6" fmla="*/ 45 w 49"/>
                <a:gd name="T7" fmla="*/ 0 h 24"/>
                <a:gd name="T8" fmla="*/ 49 w 49"/>
                <a:gd name="T9" fmla="*/ 24 h 24"/>
              </a:gdLst>
              <a:ahLst/>
              <a:cxnLst>
                <a:cxn ang="0">
                  <a:pos x="T0" y="T1"/>
                </a:cxn>
                <a:cxn ang="0">
                  <a:pos x="T2" y="T3"/>
                </a:cxn>
                <a:cxn ang="0">
                  <a:pos x="T4" y="T5"/>
                </a:cxn>
                <a:cxn ang="0">
                  <a:pos x="T6" y="T7"/>
                </a:cxn>
                <a:cxn ang="0">
                  <a:pos x="T8" y="T9"/>
                </a:cxn>
              </a:cxnLst>
              <a:rect l="0" t="0" r="r" b="b"/>
              <a:pathLst>
                <a:path w="49" h="24">
                  <a:moveTo>
                    <a:pt x="49" y="24"/>
                  </a:moveTo>
                  <a:lnTo>
                    <a:pt x="0" y="24"/>
                  </a:lnTo>
                  <a:lnTo>
                    <a:pt x="2" y="0"/>
                  </a:lnTo>
                  <a:lnTo>
                    <a:pt x="45" y="0"/>
                  </a:lnTo>
                  <a:lnTo>
                    <a:pt x="49"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13" name="Freeform 98"/>
            <p:cNvSpPr>
              <a:spLocks/>
            </p:cNvSpPr>
            <p:nvPr/>
          </p:nvSpPr>
          <p:spPr bwMode="auto">
            <a:xfrm>
              <a:off x="5468761" y="3698875"/>
              <a:ext cx="44450" cy="38100"/>
            </a:xfrm>
            <a:custGeom>
              <a:avLst/>
              <a:gdLst>
                <a:gd name="T0" fmla="*/ 28 w 28"/>
                <a:gd name="T1" fmla="*/ 24 h 24"/>
                <a:gd name="T2" fmla="*/ 0 w 28"/>
                <a:gd name="T3" fmla="*/ 24 h 24"/>
                <a:gd name="T4" fmla="*/ 2 w 28"/>
                <a:gd name="T5" fmla="*/ 0 h 24"/>
                <a:gd name="T6" fmla="*/ 26 w 28"/>
                <a:gd name="T7" fmla="*/ 0 h 24"/>
                <a:gd name="T8" fmla="*/ 28 w 28"/>
                <a:gd name="T9" fmla="*/ 24 h 24"/>
              </a:gdLst>
              <a:ahLst/>
              <a:cxnLst>
                <a:cxn ang="0">
                  <a:pos x="T0" y="T1"/>
                </a:cxn>
                <a:cxn ang="0">
                  <a:pos x="T2" y="T3"/>
                </a:cxn>
                <a:cxn ang="0">
                  <a:pos x="T4" y="T5"/>
                </a:cxn>
                <a:cxn ang="0">
                  <a:pos x="T6" y="T7"/>
                </a:cxn>
                <a:cxn ang="0">
                  <a:pos x="T8" y="T9"/>
                </a:cxn>
              </a:cxnLst>
              <a:rect l="0" t="0" r="r" b="b"/>
              <a:pathLst>
                <a:path w="28" h="24">
                  <a:moveTo>
                    <a:pt x="28" y="24"/>
                  </a:moveTo>
                  <a:lnTo>
                    <a:pt x="0" y="24"/>
                  </a:lnTo>
                  <a:lnTo>
                    <a:pt x="2" y="0"/>
                  </a:lnTo>
                  <a:lnTo>
                    <a:pt x="26" y="0"/>
                  </a:lnTo>
                  <a:lnTo>
                    <a:pt x="28" y="2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14" name="Rectangle 99"/>
            <p:cNvSpPr>
              <a:spLocks noChangeArrowheads="1"/>
            </p:cNvSpPr>
            <p:nvPr/>
          </p:nvSpPr>
          <p:spPr bwMode="auto">
            <a:xfrm>
              <a:off x="2970036" y="4714877"/>
              <a:ext cx="358786"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O</a:t>
              </a:r>
              <a:endParaRPr kumimoji="0" lang="en-US" sz="1050" b="0" i="0" u="none" strike="noStrike" cap="none" normalizeH="0" baseline="0" smtClean="0">
                <a:ln>
                  <a:noFill/>
                </a:ln>
                <a:effectLst/>
                <a:latin typeface="Arial" panose="020B0604020202020204" pitchFamily="34" charset="0"/>
              </a:endParaRPr>
            </a:p>
          </p:txBody>
        </p:sp>
        <p:sp>
          <p:nvSpPr>
            <p:cNvPr id="2115" name="Freeform 100"/>
            <p:cNvSpPr>
              <a:spLocks/>
            </p:cNvSpPr>
            <p:nvPr/>
          </p:nvSpPr>
          <p:spPr bwMode="auto">
            <a:xfrm>
              <a:off x="3355799" y="4638675"/>
              <a:ext cx="447675" cy="279400"/>
            </a:xfrm>
            <a:custGeom>
              <a:avLst/>
              <a:gdLst>
                <a:gd name="T0" fmla="*/ 270 w 282"/>
                <a:gd name="T1" fmla="*/ 0 h 176"/>
                <a:gd name="T2" fmla="*/ 282 w 282"/>
                <a:gd name="T3" fmla="*/ 22 h 176"/>
                <a:gd name="T4" fmla="*/ 12 w 282"/>
                <a:gd name="T5" fmla="*/ 176 h 176"/>
                <a:gd name="T6" fmla="*/ 0 w 282"/>
                <a:gd name="T7" fmla="*/ 154 h 176"/>
                <a:gd name="T8" fmla="*/ 270 w 282"/>
                <a:gd name="T9" fmla="*/ 0 h 176"/>
              </a:gdLst>
              <a:ahLst/>
              <a:cxnLst>
                <a:cxn ang="0">
                  <a:pos x="T0" y="T1"/>
                </a:cxn>
                <a:cxn ang="0">
                  <a:pos x="T2" y="T3"/>
                </a:cxn>
                <a:cxn ang="0">
                  <a:pos x="T4" y="T5"/>
                </a:cxn>
                <a:cxn ang="0">
                  <a:pos x="T6" y="T7"/>
                </a:cxn>
                <a:cxn ang="0">
                  <a:pos x="T8" y="T9"/>
                </a:cxn>
              </a:cxnLst>
              <a:rect l="0" t="0" r="r" b="b"/>
              <a:pathLst>
                <a:path w="282" h="176">
                  <a:moveTo>
                    <a:pt x="270" y="0"/>
                  </a:moveTo>
                  <a:lnTo>
                    <a:pt x="282" y="22"/>
                  </a:lnTo>
                  <a:lnTo>
                    <a:pt x="12" y="176"/>
                  </a:lnTo>
                  <a:lnTo>
                    <a:pt x="0" y="154"/>
                  </a:lnTo>
                  <a:lnTo>
                    <a:pt x="27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16" name="Freeform 101"/>
            <p:cNvSpPr>
              <a:spLocks/>
            </p:cNvSpPr>
            <p:nvPr/>
          </p:nvSpPr>
          <p:spPr bwMode="auto">
            <a:xfrm>
              <a:off x="3295474" y="4533900"/>
              <a:ext cx="452438" cy="277813"/>
            </a:xfrm>
            <a:custGeom>
              <a:avLst/>
              <a:gdLst>
                <a:gd name="T0" fmla="*/ 12 w 285"/>
                <a:gd name="T1" fmla="*/ 175 h 175"/>
                <a:gd name="T2" fmla="*/ 0 w 285"/>
                <a:gd name="T3" fmla="*/ 156 h 175"/>
                <a:gd name="T4" fmla="*/ 273 w 285"/>
                <a:gd name="T5" fmla="*/ 0 h 175"/>
                <a:gd name="T6" fmla="*/ 285 w 285"/>
                <a:gd name="T7" fmla="*/ 19 h 175"/>
                <a:gd name="T8" fmla="*/ 12 w 285"/>
                <a:gd name="T9" fmla="*/ 175 h 175"/>
              </a:gdLst>
              <a:ahLst/>
              <a:cxnLst>
                <a:cxn ang="0">
                  <a:pos x="T0" y="T1"/>
                </a:cxn>
                <a:cxn ang="0">
                  <a:pos x="T2" y="T3"/>
                </a:cxn>
                <a:cxn ang="0">
                  <a:pos x="T4" y="T5"/>
                </a:cxn>
                <a:cxn ang="0">
                  <a:pos x="T6" y="T7"/>
                </a:cxn>
                <a:cxn ang="0">
                  <a:pos x="T8" y="T9"/>
                </a:cxn>
              </a:cxnLst>
              <a:rect l="0" t="0" r="r" b="b"/>
              <a:pathLst>
                <a:path w="285" h="175">
                  <a:moveTo>
                    <a:pt x="12" y="175"/>
                  </a:moveTo>
                  <a:lnTo>
                    <a:pt x="0" y="156"/>
                  </a:lnTo>
                  <a:lnTo>
                    <a:pt x="273" y="0"/>
                  </a:lnTo>
                  <a:lnTo>
                    <a:pt x="285" y="19"/>
                  </a:lnTo>
                  <a:lnTo>
                    <a:pt x="12" y="17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17" name="Rectangle 102"/>
            <p:cNvSpPr>
              <a:spLocks noChangeArrowheads="1"/>
            </p:cNvSpPr>
            <p:nvPr/>
          </p:nvSpPr>
          <p:spPr bwMode="auto">
            <a:xfrm>
              <a:off x="4381324" y="2354263"/>
              <a:ext cx="694427"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HO</a:t>
              </a:r>
              <a:endParaRPr kumimoji="0" lang="en-US" sz="1050" b="0" i="0" u="none" strike="noStrike" cap="none" normalizeH="0" baseline="0" smtClean="0">
                <a:ln>
                  <a:noFill/>
                </a:ln>
                <a:effectLst/>
                <a:latin typeface="Arial" panose="020B0604020202020204" pitchFamily="34" charset="0"/>
              </a:endParaRPr>
            </a:p>
          </p:txBody>
        </p:sp>
        <p:sp>
          <p:nvSpPr>
            <p:cNvPr id="2118" name="Freeform 103"/>
            <p:cNvSpPr>
              <a:spLocks/>
            </p:cNvSpPr>
            <p:nvPr/>
          </p:nvSpPr>
          <p:spPr bwMode="auto">
            <a:xfrm>
              <a:off x="5062361" y="2641600"/>
              <a:ext cx="428625" cy="301625"/>
            </a:xfrm>
            <a:custGeom>
              <a:avLst/>
              <a:gdLst>
                <a:gd name="T0" fmla="*/ 0 w 270"/>
                <a:gd name="T1" fmla="*/ 79 h 190"/>
                <a:gd name="T2" fmla="*/ 45 w 270"/>
                <a:gd name="T3" fmla="*/ 0 h 190"/>
                <a:gd name="T4" fmla="*/ 270 w 270"/>
                <a:gd name="T5" fmla="*/ 166 h 190"/>
                <a:gd name="T6" fmla="*/ 270 w 270"/>
                <a:gd name="T7" fmla="*/ 180 h 190"/>
                <a:gd name="T8" fmla="*/ 258 w 270"/>
                <a:gd name="T9" fmla="*/ 190 h 190"/>
                <a:gd name="T10" fmla="*/ 0 w 270"/>
                <a:gd name="T11" fmla="*/ 79 h 190"/>
              </a:gdLst>
              <a:ahLst/>
              <a:cxnLst>
                <a:cxn ang="0">
                  <a:pos x="T0" y="T1"/>
                </a:cxn>
                <a:cxn ang="0">
                  <a:pos x="T2" y="T3"/>
                </a:cxn>
                <a:cxn ang="0">
                  <a:pos x="T4" y="T5"/>
                </a:cxn>
                <a:cxn ang="0">
                  <a:pos x="T6" y="T7"/>
                </a:cxn>
                <a:cxn ang="0">
                  <a:pos x="T8" y="T9"/>
                </a:cxn>
                <a:cxn ang="0">
                  <a:pos x="T10" y="T11"/>
                </a:cxn>
              </a:cxnLst>
              <a:rect l="0" t="0" r="r" b="b"/>
              <a:pathLst>
                <a:path w="270" h="190">
                  <a:moveTo>
                    <a:pt x="0" y="79"/>
                  </a:moveTo>
                  <a:lnTo>
                    <a:pt x="45" y="0"/>
                  </a:lnTo>
                  <a:lnTo>
                    <a:pt x="270" y="166"/>
                  </a:lnTo>
                  <a:lnTo>
                    <a:pt x="270" y="180"/>
                  </a:lnTo>
                  <a:lnTo>
                    <a:pt x="258" y="190"/>
                  </a:lnTo>
                  <a:lnTo>
                    <a:pt x="0" y="7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19" name="Freeform 104"/>
            <p:cNvSpPr>
              <a:spLocks/>
            </p:cNvSpPr>
            <p:nvPr/>
          </p:nvSpPr>
          <p:spPr bwMode="auto">
            <a:xfrm>
              <a:off x="7440436" y="2063750"/>
              <a:ext cx="755650" cy="33338"/>
            </a:xfrm>
            <a:custGeom>
              <a:avLst/>
              <a:gdLst>
                <a:gd name="T0" fmla="*/ 462 w 476"/>
                <a:gd name="T1" fmla="*/ 0 h 21"/>
                <a:gd name="T2" fmla="*/ 476 w 476"/>
                <a:gd name="T3" fmla="*/ 21 h 21"/>
                <a:gd name="T4" fmla="*/ 85 w 476"/>
                <a:gd name="T5" fmla="*/ 21 h 21"/>
                <a:gd name="T6" fmla="*/ 0 w 476"/>
                <a:gd name="T7" fmla="*/ 0 h 21"/>
                <a:gd name="T8" fmla="*/ 462 w 476"/>
                <a:gd name="T9" fmla="*/ 0 h 21"/>
              </a:gdLst>
              <a:ahLst/>
              <a:cxnLst>
                <a:cxn ang="0">
                  <a:pos x="T0" y="T1"/>
                </a:cxn>
                <a:cxn ang="0">
                  <a:pos x="T2" y="T3"/>
                </a:cxn>
                <a:cxn ang="0">
                  <a:pos x="T4" y="T5"/>
                </a:cxn>
                <a:cxn ang="0">
                  <a:pos x="T6" y="T7"/>
                </a:cxn>
                <a:cxn ang="0">
                  <a:pos x="T8" y="T9"/>
                </a:cxn>
              </a:cxnLst>
              <a:rect l="0" t="0" r="r" b="b"/>
              <a:pathLst>
                <a:path w="476" h="21">
                  <a:moveTo>
                    <a:pt x="462" y="0"/>
                  </a:moveTo>
                  <a:lnTo>
                    <a:pt x="476" y="21"/>
                  </a:lnTo>
                  <a:lnTo>
                    <a:pt x="85" y="21"/>
                  </a:lnTo>
                  <a:lnTo>
                    <a:pt x="0" y="0"/>
                  </a:lnTo>
                  <a:lnTo>
                    <a:pt x="46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0" name="Rectangle 105"/>
            <p:cNvSpPr>
              <a:spLocks noChangeArrowheads="1"/>
            </p:cNvSpPr>
            <p:nvPr/>
          </p:nvSpPr>
          <p:spPr bwMode="auto">
            <a:xfrm>
              <a:off x="6988000" y="1255713"/>
              <a:ext cx="358786"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O</a:t>
              </a:r>
              <a:endParaRPr kumimoji="0" lang="en-US" sz="1050" b="0" i="0" u="none" strike="noStrike" cap="none" normalizeH="0" baseline="0" smtClean="0">
                <a:ln>
                  <a:noFill/>
                </a:ln>
                <a:effectLst/>
                <a:latin typeface="Arial" panose="020B0604020202020204" pitchFamily="34" charset="0"/>
              </a:endParaRPr>
            </a:p>
          </p:txBody>
        </p:sp>
        <p:sp>
          <p:nvSpPr>
            <p:cNvPr id="2121" name="Freeform 106"/>
            <p:cNvSpPr>
              <a:spLocks/>
            </p:cNvSpPr>
            <p:nvPr/>
          </p:nvSpPr>
          <p:spPr bwMode="auto">
            <a:xfrm>
              <a:off x="7222949" y="1724025"/>
              <a:ext cx="277813" cy="444500"/>
            </a:xfrm>
            <a:custGeom>
              <a:avLst/>
              <a:gdLst>
                <a:gd name="T0" fmla="*/ 0 w 175"/>
                <a:gd name="T1" fmla="*/ 12 h 280"/>
                <a:gd name="T2" fmla="*/ 21 w 175"/>
                <a:gd name="T3" fmla="*/ 0 h 280"/>
                <a:gd name="T4" fmla="*/ 175 w 175"/>
                <a:gd name="T5" fmla="*/ 268 h 280"/>
                <a:gd name="T6" fmla="*/ 154 w 175"/>
                <a:gd name="T7" fmla="*/ 280 h 280"/>
                <a:gd name="T8" fmla="*/ 0 w 175"/>
                <a:gd name="T9" fmla="*/ 12 h 280"/>
              </a:gdLst>
              <a:ahLst/>
              <a:cxnLst>
                <a:cxn ang="0">
                  <a:pos x="T0" y="T1"/>
                </a:cxn>
                <a:cxn ang="0">
                  <a:pos x="T2" y="T3"/>
                </a:cxn>
                <a:cxn ang="0">
                  <a:pos x="T4" y="T5"/>
                </a:cxn>
                <a:cxn ang="0">
                  <a:pos x="T6" y="T7"/>
                </a:cxn>
                <a:cxn ang="0">
                  <a:pos x="T8" y="T9"/>
                </a:cxn>
              </a:cxnLst>
              <a:rect l="0" t="0" r="r" b="b"/>
              <a:pathLst>
                <a:path w="175" h="280">
                  <a:moveTo>
                    <a:pt x="0" y="12"/>
                  </a:moveTo>
                  <a:lnTo>
                    <a:pt x="21" y="0"/>
                  </a:lnTo>
                  <a:lnTo>
                    <a:pt x="175" y="268"/>
                  </a:lnTo>
                  <a:lnTo>
                    <a:pt x="154" y="280"/>
                  </a:lnTo>
                  <a:lnTo>
                    <a:pt x="0" y="1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2" name="Freeform 107"/>
            <p:cNvSpPr>
              <a:spLocks/>
            </p:cNvSpPr>
            <p:nvPr/>
          </p:nvSpPr>
          <p:spPr bwMode="auto">
            <a:xfrm>
              <a:off x="7327724" y="1660525"/>
              <a:ext cx="266700" cy="428625"/>
            </a:xfrm>
            <a:custGeom>
              <a:avLst/>
              <a:gdLst>
                <a:gd name="T0" fmla="*/ 168 w 168"/>
                <a:gd name="T1" fmla="*/ 258 h 270"/>
                <a:gd name="T2" fmla="*/ 147 w 168"/>
                <a:gd name="T3" fmla="*/ 270 h 270"/>
                <a:gd name="T4" fmla="*/ 0 w 168"/>
                <a:gd name="T5" fmla="*/ 12 h 270"/>
                <a:gd name="T6" fmla="*/ 21 w 168"/>
                <a:gd name="T7" fmla="*/ 0 h 270"/>
                <a:gd name="T8" fmla="*/ 168 w 168"/>
                <a:gd name="T9" fmla="*/ 258 h 270"/>
              </a:gdLst>
              <a:ahLst/>
              <a:cxnLst>
                <a:cxn ang="0">
                  <a:pos x="T0" y="T1"/>
                </a:cxn>
                <a:cxn ang="0">
                  <a:pos x="T2" y="T3"/>
                </a:cxn>
                <a:cxn ang="0">
                  <a:pos x="T4" y="T5"/>
                </a:cxn>
                <a:cxn ang="0">
                  <a:pos x="T6" y="T7"/>
                </a:cxn>
                <a:cxn ang="0">
                  <a:pos x="T8" y="T9"/>
                </a:cxn>
              </a:cxnLst>
              <a:rect l="0" t="0" r="r" b="b"/>
              <a:pathLst>
                <a:path w="168" h="270">
                  <a:moveTo>
                    <a:pt x="168" y="258"/>
                  </a:moveTo>
                  <a:lnTo>
                    <a:pt x="147" y="270"/>
                  </a:lnTo>
                  <a:lnTo>
                    <a:pt x="0" y="12"/>
                  </a:lnTo>
                  <a:lnTo>
                    <a:pt x="21" y="0"/>
                  </a:lnTo>
                  <a:lnTo>
                    <a:pt x="168" y="25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3" name="Rectangle 108"/>
            <p:cNvSpPr>
              <a:spLocks noChangeArrowheads="1"/>
            </p:cNvSpPr>
            <p:nvPr/>
          </p:nvSpPr>
          <p:spPr bwMode="auto">
            <a:xfrm>
              <a:off x="8338961" y="1260475"/>
              <a:ext cx="694427"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panose="020B0604020202020204" pitchFamily="34" charset="0"/>
                </a:rPr>
                <a:t>OH</a:t>
              </a:r>
              <a:endParaRPr kumimoji="0" lang="en-US" sz="1050" b="0" i="0" u="none" strike="noStrike" cap="none" normalizeH="0" baseline="0" dirty="0" smtClean="0">
                <a:ln>
                  <a:noFill/>
                </a:ln>
                <a:effectLst/>
                <a:latin typeface="Arial" panose="020B0604020202020204" pitchFamily="34" charset="0"/>
              </a:endParaRPr>
            </a:p>
          </p:txBody>
        </p:sp>
        <p:sp>
          <p:nvSpPr>
            <p:cNvPr id="2124" name="Freeform 109"/>
            <p:cNvSpPr>
              <a:spLocks/>
            </p:cNvSpPr>
            <p:nvPr/>
          </p:nvSpPr>
          <p:spPr bwMode="auto">
            <a:xfrm>
              <a:off x="8173861" y="1698625"/>
              <a:ext cx="244475" cy="398463"/>
            </a:xfrm>
            <a:custGeom>
              <a:avLst/>
              <a:gdLst>
                <a:gd name="T0" fmla="*/ 132 w 154"/>
                <a:gd name="T1" fmla="*/ 0 h 251"/>
                <a:gd name="T2" fmla="*/ 154 w 154"/>
                <a:gd name="T3" fmla="*/ 12 h 251"/>
                <a:gd name="T4" fmla="*/ 14 w 154"/>
                <a:gd name="T5" fmla="*/ 251 h 251"/>
                <a:gd name="T6" fmla="*/ 0 w 154"/>
                <a:gd name="T7" fmla="*/ 230 h 251"/>
                <a:gd name="T8" fmla="*/ 132 w 154"/>
                <a:gd name="T9" fmla="*/ 0 h 251"/>
              </a:gdLst>
              <a:ahLst/>
              <a:cxnLst>
                <a:cxn ang="0">
                  <a:pos x="T0" y="T1"/>
                </a:cxn>
                <a:cxn ang="0">
                  <a:pos x="T2" y="T3"/>
                </a:cxn>
                <a:cxn ang="0">
                  <a:pos x="T4" y="T5"/>
                </a:cxn>
                <a:cxn ang="0">
                  <a:pos x="T6" y="T7"/>
                </a:cxn>
                <a:cxn ang="0">
                  <a:pos x="T8" y="T9"/>
                </a:cxn>
              </a:cxnLst>
              <a:rect l="0" t="0" r="r" b="b"/>
              <a:pathLst>
                <a:path w="154" h="251">
                  <a:moveTo>
                    <a:pt x="132" y="0"/>
                  </a:moveTo>
                  <a:lnTo>
                    <a:pt x="154" y="12"/>
                  </a:lnTo>
                  <a:lnTo>
                    <a:pt x="14" y="251"/>
                  </a:lnTo>
                  <a:lnTo>
                    <a:pt x="0" y="230"/>
                  </a:lnTo>
                  <a:lnTo>
                    <a:pt x="13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5" name="Rectangle 110"/>
            <p:cNvSpPr>
              <a:spLocks noChangeArrowheads="1"/>
            </p:cNvSpPr>
            <p:nvPr/>
          </p:nvSpPr>
          <p:spPr bwMode="auto">
            <a:xfrm>
              <a:off x="7792861" y="2482850"/>
              <a:ext cx="694427" cy="55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OH</a:t>
              </a:r>
              <a:endParaRPr kumimoji="0" lang="en-US" sz="1050" b="0" i="0" u="none" strike="noStrike" cap="none" normalizeH="0" baseline="0" smtClean="0">
                <a:ln>
                  <a:noFill/>
                </a:ln>
                <a:effectLst/>
                <a:latin typeface="Arial" panose="020B0604020202020204" pitchFamily="34" charset="0"/>
              </a:endParaRPr>
            </a:p>
          </p:txBody>
        </p:sp>
        <p:sp>
          <p:nvSpPr>
            <p:cNvPr id="2126" name="Freeform 111"/>
            <p:cNvSpPr>
              <a:spLocks/>
            </p:cNvSpPr>
            <p:nvPr/>
          </p:nvSpPr>
          <p:spPr bwMode="auto">
            <a:xfrm>
              <a:off x="7718249" y="2649538"/>
              <a:ext cx="38100" cy="142875"/>
            </a:xfrm>
            <a:custGeom>
              <a:avLst/>
              <a:gdLst>
                <a:gd name="T0" fmla="*/ 24 w 24"/>
                <a:gd name="T1" fmla="*/ 0 h 90"/>
                <a:gd name="T2" fmla="*/ 24 w 24"/>
                <a:gd name="T3" fmla="*/ 90 h 90"/>
                <a:gd name="T4" fmla="*/ 0 w 24"/>
                <a:gd name="T5" fmla="*/ 85 h 90"/>
                <a:gd name="T6" fmla="*/ 0 w 24"/>
                <a:gd name="T7" fmla="*/ 3 h 90"/>
                <a:gd name="T8" fmla="*/ 24 w 24"/>
                <a:gd name="T9" fmla="*/ 0 h 90"/>
              </a:gdLst>
              <a:ahLst/>
              <a:cxnLst>
                <a:cxn ang="0">
                  <a:pos x="T0" y="T1"/>
                </a:cxn>
                <a:cxn ang="0">
                  <a:pos x="T2" y="T3"/>
                </a:cxn>
                <a:cxn ang="0">
                  <a:pos x="T4" y="T5"/>
                </a:cxn>
                <a:cxn ang="0">
                  <a:pos x="T6" y="T7"/>
                </a:cxn>
                <a:cxn ang="0">
                  <a:pos x="T8" y="T9"/>
                </a:cxn>
              </a:cxnLst>
              <a:rect l="0" t="0" r="r" b="b"/>
              <a:pathLst>
                <a:path w="24" h="90">
                  <a:moveTo>
                    <a:pt x="24" y="0"/>
                  </a:moveTo>
                  <a:lnTo>
                    <a:pt x="24" y="90"/>
                  </a:lnTo>
                  <a:lnTo>
                    <a:pt x="0" y="85"/>
                  </a:lnTo>
                  <a:lnTo>
                    <a:pt x="0" y="3"/>
                  </a:lnTo>
                  <a:lnTo>
                    <a:pt x="2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7" name="Freeform 112"/>
            <p:cNvSpPr>
              <a:spLocks/>
            </p:cNvSpPr>
            <p:nvPr/>
          </p:nvSpPr>
          <p:spPr bwMode="auto">
            <a:xfrm>
              <a:off x="7610299" y="2668588"/>
              <a:ext cx="36513" cy="104775"/>
            </a:xfrm>
            <a:custGeom>
              <a:avLst/>
              <a:gdLst>
                <a:gd name="T0" fmla="*/ 23 w 23"/>
                <a:gd name="T1" fmla="*/ 0 h 66"/>
                <a:gd name="T2" fmla="*/ 23 w 23"/>
                <a:gd name="T3" fmla="*/ 66 h 66"/>
                <a:gd name="T4" fmla="*/ 0 w 23"/>
                <a:gd name="T5" fmla="*/ 64 h 66"/>
                <a:gd name="T6" fmla="*/ 0 w 23"/>
                <a:gd name="T7" fmla="*/ 2 h 66"/>
                <a:gd name="T8" fmla="*/ 23 w 23"/>
                <a:gd name="T9" fmla="*/ 0 h 66"/>
              </a:gdLst>
              <a:ahLst/>
              <a:cxnLst>
                <a:cxn ang="0">
                  <a:pos x="T0" y="T1"/>
                </a:cxn>
                <a:cxn ang="0">
                  <a:pos x="T2" y="T3"/>
                </a:cxn>
                <a:cxn ang="0">
                  <a:pos x="T4" y="T5"/>
                </a:cxn>
                <a:cxn ang="0">
                  <a:pos x="T6" y="T7"/>
                </a:cxn>
                <a:cxn ang="0">
                  <a:pos x="T8" y="T9"/>
                </a:cxn>
              </a:cxnLst>
              <a:rect l="0" t="0" r="r" b="b"/>
              <a:pathLst>
                <a:path w="23" h="66">
                  <a:moveTo>
                    <a:pt x="23" y="0"/>
                  </a:moveTo>
                  <a:lnTo>
                    <a:pt x="23" y="66"/>
                  </a:lnTo>
                  <a:lnTo>
                    <a:pt x="0" y="64"/>
                  </a:lnTo>
                  <a:lnTo>
                    <a:pt x="0" y="2"/>
                  </a:lnTo>
                  <a:lnTo>
                    <a:pt x="23"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8" name="Freeform 113"/>
            <p:cNvSpPr>
              <a:spLocks/>
            </p:cNvSpPr>
            <p:nvPr/>
          </p:nvSpPr>
          <p:spPr bwMode="auto">
            <a:xfrm>
              <a:off x="7503936" y="2679700"/>
              <a:ext cx="38100" cy="79375"/>
            </a:xfrm>
            <a:custGeom>
              <a:avLst/>
              <a:gdLst>
                <a:gd name="T0" fmla="*/ 24 w 24"/>
                <a:gd name="T1" fmla="*/ 0 h 50"/>
                <a:gd name="T2" fmla="*/ 24 w 24"/>
                <a:gd name="T3" fmla="*/ 50 h 50"/>
                <a:gd name="T4" fmla="*/ 0 w 24"/>
                <a:gd name="T5" fmla="*/ 47 h 50"/>
                <a:gd name="T6" fmla="*/ 0 w 24"/>
                <a:gd name="T7" fmla="*/ 2 h 50"/>
                <a:gd name="T8" fmla="*/ 24 w 24"/>
                <a:gd name="T9" fmla="*/ 0 h 50"/>
              </a:gdLst>
              <a:ahLst/>
              <a:cxnLst>
                <a:cxn ang="0">
                  <a:pos x="T0" y="T1"/>
                </a:cxn>
                <a:cxn ang="0">
                  <a:pos x="T2" y="T3"/>
                </a:cxn>
                <a:cxn ang="0">
                  <a:pos x="T4" y="T5"/>
                </a:cxn>
                <a:cxn ang="0">
                  <a:pos x="T6" y="T7"/>
                </a:cxn>
                <a:cxn ang="0">
                  <a:pos x="T8" y="T9"/>
                </a:cxn>
              </a:cxnLst>
              <a:rect l="0" t="0" r="r" b="b"/>
              <a:pathLst>
                <a:path w="24" h="50">
                  <a:moveTo>
                    <a:pt x="24" y="0"/>
                  </a:moveTo>
                  <a:lnTo>
                    <a:pt x="24" y="50"/>
                  </a:lnTo>
                  <a:lnTo>
                    <a:pt x="0" y="47"/>
                  </a:lnTo>
                  <a:lnTo>
                    <a:pt x="0" y="2"/>
                  </a:lnTo>
                  <a:lnTo>
                    <a:pt x="2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sp>
          <p:nvSpPr>
            <p:cNvPr id="2129" name="Freeform 114"/>
            <p:cNvSpPr>
              <a:spLocks/>
            </p:cNvSpPr>
            <p:nvPr/>
          </p:nvSpPr>
          <p:spPr bwMode="auto">
            <a:xfrm>
              <a:off x="7395986" y="2698750"/>
              <a:ext cx="36513" cy="44450"/>
            </a:xfrm>
            <a:custGeom>
              <a:avLst/>
              <a:gdLst>
                <a:gd name="T0" fmla="*/ 23 w 23"/>
                <a:gd name="T1" fmla="*/ 0 h 28"/>
                <a:gd name="T2" fmla="*/ 23 w 23"/>
                <a:gd name="T3" fmla="*/ 28 h 28"/>
                <a:gd name="T4" fmla="*/ 0 w 23"/>
                <a:gd name="T5" fmla="*/ 26 h 28"/>
                <a:gd name="T6" fmla="*/ 0 w 23"/>
                <a:gd name="T7" fmla="*/ 2 h 28"/>
                <a:gd name="T8" fmla="*/ 23 w 23"/>
                <a:gd name="T9" fmla="*/ 0 h 28"/>
              </a:gdLst>
              <a:ahLst/>
              <a:cxnLst>
                <a:cxn ang="0">
                  <a:pos x="T0" y="T1"/>
                </a:cxn>
                <a:cxn ang="0">
                  <a:pos x="T2" y="T3"/>
                </a:cxn>
                <a:cxn ang="0">
                  <a:pos x="T4" y="T5"/>
                </a:cxn>
                <a:cxn ang="0">
                  <a:pos x="T6" y="T7"/>
                </a:cxn>
                <a:cxn ang="0">
                  <a:pos x="T8" y="T9"/>
                </a:cxn>
              </a:cxnLst>
              <a:rect l="0" t="0" r="r" b="b"/>
              <a:pathLst>
                <a:path w="23" h="28">
                  <a:moveTo>
                    <a:pt x="23" y="0"/>
                  </a:moveTo>
                  <a:lnTo>
                    <a:pt x="23" y="28"/>
                  </a:lnTo>
                  <a:lnTo>
                    <a:pt x="0" y="26"/>
                  </a:lnTo>
                  <a:lnTo>
                    <a:pt x="0" y="2"/>
                  </a:lnTo>
                  <a:lnTo>
                    <a:pt x="23"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050"/>
            </a:p>
          </p:txBody>
        </p:sp>
      </p:grpSp>
      <p:grpSp>
        <p:nvGrpSpPr>
          <p:cNvPr id="2143" name="Group 2142"/>
          <p:cNvGrpSpPr/>
          <p:nvPr/>
        </p:nvGrpSpPr>
        <p:grpSpPr>
          <a:xfrm>
            <a:off x="136598" y="1314910"/>
            <a:ext cx="4165876" cy="2954795"/>
            <a:chOff x="136598" y="1314910"/>
            <a:chExt cx="4165876" cy="2954795"/>
          </a:xfrm>
        </p:grpSpPr>
        <p:grpSp>
          <p:nvGrpSpPr>
            <p:cNvPr id="157" name="Group 156"/>
            <p:cNvGrpSpPr/>
            <p:nvPr/>
          </p:nvGrpSpPr>
          <p:grpSpPr>
            <a:xfrm>
              <a:off x="136598" y="1314910"/>
              <a:ext cx="4165876" cy="2638044"/>
              <a:chOff x="1495425" y="1479550"/>
              <a:chExt cx="6149976" cy="3894476"/>
            </a:xfrm>
          </p:grpSpPr>
          <p:sp>
            <p:nvSpPr>
              <p:cNvPr id="101" name="Freeform 5"/>
              <p:cNvSpPr>
                <a:spLocks/>
              </p:cNvSpPr>
              <p:nvPr/>
            </p:nvSpPr>
            <p:spPr bwMode="auto">
              <a:xfrm>
                <a:off x="2363788" y="4292600"/>
                <a:ext cx="28575" cy="549275"/>
              </a:xfrm>
              <a:custGeom>
                <a:avLst/>
                <a:gdLst>
                  <a:gd name="T0" fmla="*/ 18 w 18"/>
                  <a:gd name="T1" fmla="*/ 12 h 346"/>
                  <a:gd name="T2" fmla="*/ 18 w 18"/>
                  <a:gd name="T3" fmla="*/ 341 h 346"/>
                  <a:gd name="T4" fmla="*/ 18 w 18"/>
                  <a:gd name="T5" fmla="*/ 341 h 346"/>
                  <a:gd name="T6" fmla="*/ 9 w 18"/>
                  <a:gd name="T7" fmla="*/ 346 h 346"/>
                  <a:gd name="T8" fmla="*/ 0 w 18"/>
                  <a:gd name="T9" fmla="*/ 341 h 346"/>
                  <a:gd name="T10" fmla="*/ 0 w 18"/>
                  <a:gd name="T11" fmla="*/ 0 h 346"/>
                  <a:gd name="T12" fmla="*/ 18 w 18"/>
                  <a:gd name="T13" fmla="*/ 12 h 346"/>
                </a:gdLst>
                <a:ahLst/>
                <a:cxnLst>
                  <a:cxn ang="0">
                    <a:pos x="T0" y="T1"/>
                  </a:cxn>
                  <a:cxn ang="0">
                    <a:pos x="T2" y="T3"/>
                  </a:cxn>
                  <a:cxn ang="0">
                    <a:pos x="T4" y="T5"/>
                  </a:cxn>
                  <a:cxn ang="0">
                    <a:pos x="T6" y="T7"/>
                  </a:cxn>
                  <a:cxn ang="0">
                    <a:pos x="T8" y="T9"/>
                  </a:cxn>
                  <a:cxn ang="0">
                    <a:pos x="T10" y="T11"/>
                  </a:cxn>
                  <a:cxn ang="0">
                    <a:pos x="T12" y="T13"/>
                  </a:cxn>
                </a:cxnLst>
                <a:rect l="0" t="0" r="r" b="b"/>
                <a:pathLst>
                  <a:path w="18" h="346">
                    <a:moveTo>
                      <a:pt x="18" y="12"/>
                    </a:moveTo>
                    <a:lnTo>
                      <a:pt x="18" y="341"/>
                    </a:lnTo>
                    <a:lnTo>
                      <a:pt x="18" y="341"/>
                    </a:lnTo>
                    <a:lnTo>
                      <a:pt x="9" y="346"/>
                    </a:lnTo>
                    <a:lnTo>
                      <a:pt x="0" y="341"/>
                    </a:lnTo>
                    <a:lnTo>
                      <a:pt x="0" y="0"/>
                    </a:lnTo>
                    <a:lnTo>
                      <a:pt x="18" y="1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2" name="Freeform 6"/>
              <p:cNvSpPr>
                <a:spLocks/>
              </p:cNvSpPr>
              <p:nvPr/>
            </p:nvSpPr>
            <p:spPr bwMode="auto">
              <a:xfrm>
                <a:off x="2378075" y="4833938"/>
                <a:ext cx="465138" cy="293688"/>
              </a:xfrm>
              <a:custGeom>
                <a:avLst/>
                <a:gdLst>
                  <a:gd name="T0" fmla="*/ 9 w 293"/>
                  <a:gd name="T1" fmla="*/ 0 h 185"/>
                  <a:gd name="T2" fmla="*/ 293 w 293"/>
                  <a:gd name="T3" fmla="*/ 163 h 185"/>
                  <a:gd name="T4" fmla="*/ 293 w 293"/>
                  <a:gd name="T5" fmla="*/ 163 h 185"/>
                  <a:gd name="T6" fmla="*/ 293 w 293"/>
                  <a:gd name="T7" fmla="*/ 185 h 185"/>
                  <a:gd name="T8" fmla="*/ 0 w 293"/>
                  <a:gd name="T9" fmla="*/ 16 h 185"/>
                  <a:gd name="T10" fmla="*/ 0 w 293"/>
                  <a:gd name="T11" fmla="*/ 5 h 185"/>
                  <a:gd name="T12" fmla="*/ 9 w 293"/>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293" h="185">
                    <a:moveTo>
                      <a:pt x="9" y="0"/>
                    </a:moveTo>
                    <a:lnTo>
                      <a:pt x="293" y="163"/>
                    </a:lnTo>
                    <a:lnTo>
                      <a:pt x="293" y="163"/>
                    </a:lnTo>
                    <a:lnTo>
                      <a:pt x="293" y="185"/>
                    </a:lnTo>
                    <a:lnTo>
                      <a:pt x="0" y="16"/>
                    </a:lnTo>
                    <a:lnTo>
                      <a:pt x="0" y="5"/>
                    </a:lnTo>
                    <a:lnTo>
                      <a:pt x="9"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3" name="Freeform 7"/>
              <p:cNvSpPr>
                <a:spLocks/>
              </p:cNvSpPr>
              <p:nvPr/>
            </p:nvSpPr>
            <p:spPr bwMode="auto">
              <a:xfrm>
                <a:off x="2843213" y="4833938"/>
                <a:ext cx="466725" cy="293688"/>
              </a:xfrm>
              <a:custGeom>
                <a:avLst/>
                <a:gdLst>
                  <a:gd name="T0" fmla="*/ 0 w 294"/>
                  <a:gd name="T1" fmla="*/ 163 h 185"/>
                  <a:gd name="T2" fmla="*/ 284 w 294"/>
                  <a:gd name="T3" fmla="*/ 0 h 185"/>
                  <a:gd name="T4" fmla="*/ 284 w 294"/>
                  <a:gd name="T5" fmla="*/ 0 h 185"/>
                  <a:gd name="T6" fmla="*/ 294 w 294"/>
                  <a:gd name="T7" fmla="*/ 5 h 185"/>
                  <a:gd name="T8" fmla="*/ 294 w 294"/>
                  <a:gd name="T9" fmla="*/ 14 h 185"/>
                  <a:gd name="T10" fmla="*/ 0 w 294"/>
                  <a:gd name="T11" fmla="*/ 185 h 185"/>
                  <a:gd name="T12" fmla="*/ 0 w 294"/>
                  <a:gd name="T13" fmla="*/ 163 h 185"/>
                </a:gdLst>
                <a:ahLst/>
                <a:cxnLst>
                  <a:cxn ang="0">
                    <a:pos x="T0" y="T1"/>
                  </a:cxn>
                  <a:cxn ang="0">
                    <a:pos x="T2" y="T3"/>
                  </a:cxn>
                  <a:cxn ang="0">
                    <a:pos x="T4" y="T5"/>
                  </a:cxn>
                  <a:cxn ang="0">
                    <a:pos x="T6" y="T7"/>
                  </a:cxn>
                  <a:cxn ang="0">
                    <a:pos x="T8" y="T9"/>
                  </a:cxn>
                  <a:cxn ang="0">
                    <a:pos x="T10" y="T11"/>
                  </a:cxn>
                  <a:cxn ang="0">
                    <a:pos x="T12" y="T13"/>
                  </a:cxn>
                </a:cxnLst>
                <a:rect l="0" t="0" r="r" b="b"/>
                <a:pathLst>
                  <a:path w="294" h="185">
                    <a:moveTo>
                      <a:pt x="0" y="163"/>
                    </a:moveTo>
                    <a:lnTo>
                      <a:pt x="284" y="0"/>
                    </a:lnTo>
                    <a:lnTo>
                      <a:pt x="284" y="0"/>
                    </a:lnTo>
                    <a:lnTo>
                      <a:pt x="294" y="5"/>
                    </a:lnTo>
                    <a:lnTo>
                      <a:pt x="294" y="14"/>
                    </a:lnTo>
                    <a:lnTo>
                      <a:pt x="0" y="185"/>
                    </a:lnTo>
                    <a:lnTo>
                      <a:pt x="0" y="16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4" name="Freeform 8"/>
              <p:cNvSpPr>
                <a:spLocks/>
              </p:cNvSpPr>
              <p:nvPr/>
            </p:nvSpPr>
            <p:spPr bwMode="auto">
              <a:xfrm>
                <a:off x="3294063" y="4303713"/>
                <a:ext cx="30163" cy="538163"/>
              </a:xfrm>
              <a:custGeom>
                <a:avLst/>
                <a:gdLst>
                  <a:gd name="T0" fmla="*/ 10 w 19"/>
                  <a:gd name="T1" fmla="*/ 339 h 339"/>
                  <a:gd name="T2" fmla="*/ 0 w 19"/>
                  <a:gd name="T3" fmla="*/ 334 h 339"/>
                  <a:gd name="T4" fmla="*/ 0 w 19"/>
                  <a:gd name="T5" fmla="*/ 5 h 339"/>
                  <a:gd name="T6" fmla="*/ 0 w 19"/>
                  <a:gd name="T7" fmla="*/ 5 h 339"/>
                  <a:gd name="T8" fmla="*/ 10 w 19"/>
                  <a:gd name="T9" fmla="*/ 0 h 339"/>
                  <a:gd name="T10" fmla="*/ 19 w 19"/>
                  <a:gd name="T11" fmla="*/ 5 h 339"/>
                  <a:gd name="T12" fmla="*/ 19 w 19"/>
                  <a:gd name="T13" fmla="*/ 334 h 339"/>
                  <a:gd name="T14" fmla="*/ 10 w 19"/>
                  <a:gd name="T15" fmla="*/ 339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9">
                    <a:moveTo>
                      <a:pt x="10" y="339"/>
                    </a:moveTo>
                    <a:lnTo>
                      <a:pt x="0" y="334"/>
                    </a:lnTo>
                    <a:lnTo>
                      <a:pt x="0" y="5"/>
                    </a:lnTo>
                    <a:lnTo>
                      <a:pt x="0" y="5"/>
                    </a:lnTo>
                    <a:lnTo>
                      <a:pt x="10" y="0"/>
                    </a:lnTo>
                    <a:lnTo>
                      <a:pt x="19" y="5"/>
                    </a:lnTo>
                    <a:lnTo>
                      <a:pt x="19" y="334"/>
                    </a:lnTo>
                    <a:lnTo>
                      <a:pt x="10" y="33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5" name="Freeform 9"/>
              <p:cNvSpPr>
                <a:spLocks/>
              </p:cNvSpPr>
              <p:nvPr/>
            </p:nvSpPr>
            <p:spPr bwMode="auto">
              <a:xfrm>
                <a:off x="2843213" y="4017963"/>
                <a:ext cx="466725" cy="293688"/>
              </a:xfrm>
              <a:custGeom>
                <a:avLst/>
                <a:gdLst>
                  <a:gd name="T0" fmla="*/ 284 w 294"/>
                  <a:gd name="T1" fmla="*/ 185 h 185"/>
                  <a:gd name="T2" fmla="*/ 0 w 294"/>
                  <a:gd name="T3" fmla="*/ 21 h 185"/>
                  <a:gd name="T4" fmla="*/ 0 w 294"/>
                  <a:gd name="T5" fmla="*/ 21 h 185"/>
                  <a:gd name="T6" fmla="*/ 0 w 294"/>
                  <a:gd name="T7" fmla="*/ 0 h 185"/>
                  <a:gd name="T8" fmla="*/ 282 w 294"/>
                  <a:gd name="T9" fmla="*/ 163 h 185"/>
                  <a:gd name="T10" fmla="*/ 294 w 294"/>
                  <a:gd name="T11" fmla="*/ 180 h 185"/>
                  <a:gd name="T12" fmla="*/ 284 w 294"/>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294" h="185">
                    <a:moveTo>
                      <a:pt x="284" y="185"/>
                    </a:moveTo>
                    <a:lnTo>
                      <a:pt x="0" y="21"/>
                    </a:lnTo>
                    <a:lnTo>
                      <a:pt x="0" y="21"/>
                    </a:lnTo>
                    <a:lnTo>
                      <a:pt x="0" y="0"/>
                    </a:lnTo>
                    <a:lnTo>
                      <a:pt x="282" y="163"/>
                    </a:lnTo>
                    <a:lnTo>
                      <a:pt x="294" y="180"/>
                    </a:lnTo>
                    <a:lnTo>
                      <a:pt x="284" y="18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6" name="Freeform 10"/>
              <p:cNvSpPr>
                <a:spLocks/>
              </p:cNvSpPr>
              <p:nvPr/>
            </p:nvSpPr>
            <p:spPr bwMode="auto">
              <a:xfrm>
                <a:off x="2363788" y="4017963"/>
                <a:ext cx="479425" cy="293688"/>
              </a:xfrm>
              <a:custGeom>
                <a:avLst/>
                <a:gdLst>
                  <a:gd name="T0" fmla="*/ 18 w 302"/>
                  <a:gd name="T1" fmla="*/ 185 h 185"/>
                  <a:gd name="T2" fmla="*/ 18 w 302"/>
                  <a:gd name="T3" fmla="*/ 185 h 185"/>
                  <a:gd name="T4" fmla="*/ 0 w 302"/>
                  <a:gd name="T5" fmla="*/ 173 h 185"/>
                  <a:gd name="T6" fmla="*/ 302 w 302"/>
                  <a:gd name="T7" fmla="*/ 0 h 185"/>
                  <a:gd name="T8" fmla="*/ 302 w 302"/>
                  <a:gd name="T9" fmla="*/ 21 h 185"/>
                  <a:gd name="T10" fmla="*/ 18 w 302"/>
                  <a:gd name="T11" fmla="*/ 185 h 185"/>
                </a:gdLst>
                <a:ahLst/>
                <a:cxnLst>
                  <a:cxn ang="0">
                    <a:pos x="T0" y="T1"/>
                  </a:cxn>
                  <a:cxn ang="0">
                    <a:pos x="T2" y="T3"/>
                  </a:cxn>
                  <a:cxn ang="0">
                    <a:pos x="T4" y="T5"/>
                  </a:cxn>
                  <a:cxn ang="0">
                    <a:pos x="T6" y="T7"/>
                  </a:cxn>
                  <a:cxn ang="0">
                    <a:pos x="T8" y="T9"/>
                  </a:cxn>
                  <a:cxn ang="0">
                    <a:pos x="T10" y="T11"/>
                  </a:cxn>
                </a:cxnLst>
                <a:rect l="0" t="0" r="r" b="b"/>
                <a:pathLst>
                  <a:path w="302" h="185">
                    <a:moveTo>
                      <a:pt x="18" y="185"/>
                    </a:moveTo>
                    <a:lnTo>
                      <a:pt x="18" y="185"/>
                    </a:lnTo>
                    <a:lnTo>
                      <a:pt x="0" y="173"/>
                    </a:lnTo>
                    <a:lnTo>
                      <a:pt x="302" y="0"/>
                    </a:lnTo>
                    <a:lnTo>
                      <a:pt x="302" y="21"/>
                    </a:lnTo>
                    <a:lnTo>
                      <a:pt x="18" y="18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7" name="Freeform 11"/>
              <p:cNvSpPr>
                <a:spLocks/>
              </p:cNvSpPr>
              <p:nvPr/>
            </p:nvSpPr>
            <p:spPr bwMode="auto">
              <a:xfrm>
                <a:off x="3309938" y="4833938"/>
                <a:ext cx="465138" cy="293688"/>
              </a:xfrm>
              <a:custGeom>
                <a:avLst/>
                <a:gdLst>
                  <a:gd name="T0" fmla="*/ 9 w 293"/>
                  <a:gd name="T1" fmla="*/ 0 h 185"/>
                  <a:gd name="T2" fmla="*/ 293 w 293"/>
                  <a:gd name="T3" fmla="*/ 163 h 185"/>
                  <a:gd name="T4" fmla="*/ 293 w 293"/>
                  <a:gd name="T5" fmla="*/ 163 h 185"/>
                  <a:gd name="T6" fmla="*/ 293 w 293"/>
                  <a:gd name="T7" fmla="*/ 185 h 185"/>
                  <a:gd name="T8" fmla="*/ 0 w 293"/>
                  <a:gd name="T9" fmla="*/ 14 h 185"/>
                  <a:gd name="T10" fmla="*/ 0 w 293"/>
                  <a:gd name="T11" fmla="*/ 5 h 185"/>
                  <a:gd name="T12" fmla="*/ 9 w 293"/>
                  <a:gd name="T13" fmla="*/ 0 h 185"/>
                </a:gdLst>
                <a:ahLst/>
                <a:cxnLst>
                  <a:cxn ang="0">
                    <a:pos x="T0" y="T1"/>
                  </a:cxn>
                  <a:cxn ang="0">
                    <a:pos x="T2" y="T3"/>
                  </a:cxn>
                  <a:cxn ang="0">
                    <a:pos x="T4" y="T5"/>
                  </a:cxn>
                  <a:cxn ang="0">
                    <a:pos x="T6" y="T7"/>
                  </a:cxn>
                  <a:cxn ang="0">
                    <a:pos x="T8" y="T9"/>
                  </a:cxn>
                  <a:cxn ang="0">
                    <a:pos x="T10" y="T11"/>
                  </a:cxn>
                  <a:cxn ang="0">
                    <a:pos x="T12" y="T13"/>
                  </a:cxn>
                </a:cxnLst>
                <a:rect l="0" t="0" r="r" b="b"/>
                <a:pathLst>
                  <a:path w="293" h="185">
                    <a:moveTo>
                      <a:pt x="9" y="0"/>
                    </a:moveTo>
                    <a:lnTo>
                      <a:pt x="293" y="163"/>
                    </a:lnTo>
                    <a:lnTo>
                      <a:pt x="293" y="163"/>
                    </a:lnTo>
                    <a:lnTo>
                      <a:pt x="293" y="185"/>
                    </a:lnTo>
                    <a:lnTo>
                      <a:pt x="0" y="14"/>
                    </a:lnTo>
                    <a:lnTo>
                      <a:pt x="0" y="5"/>
                    </a:lnTo>
                    <a:lnTo>
                      <a:pt x="9"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8" name="Freeform 12"/>
              <p:cNvSpPr>
                <a:spLocks/>
              </p:cNvSpPr>
              <p:nvPr/>
            </p:nvSpPr>
            <p:spPr bwMode="auto">
              <a:xfrm>
                <a:off x="3400425" y="4773613"/>
                <a:ext cx="382588" cy="236538"/>
              </a:xfrm>
              <a:custGeom>
                <a:avLst/>
                <a:gdLst>
                  <a:gd name="T0" fmla="*/ 241 w 241"/>
                  <a:gd name="T1" fmla="*/ 133 h 149"/>
                  <a:gd name="T2" fmla="*/ 241 w 241"/>
                  <a:gd name="T3" fmla="*/ 133 h 149"/>
                  <a:gd name="T4" fmla="*/ 232 w 241"/>
                  <a:gd name="T5" fmla="*/ 149 h 149"/>
                  <a:gd name="T6" fmla="*/ 0 w 241"/>
                  <a:gd name="T7" fmla="*/ 17 h 149"/>
                  <a:gd name="T8" fmla="*/ 9 w 241"/>
                  <a:gd name="T9" fmla="*/ 0 h 149"/>
                  <a:gd name="T10" fmla="*/ 241 w 241"/>
                  <a:gd name="T11" fmla="*/ 133 h 149"/>
                </a:gdLst>
                <a:ahLst/>
                <a:cxnLst>
                  <a:cxn ang="0">
                    <a:pos x="T0" y="T1"/>
                  </a:cxn>
                  <a:cxn ang="0">
                    <a:pos x="T2" y="T3"/>
                  </a:cxn>
                  <a:cxn ang="0">
                    <a:pos x="T4" y="T5"/>
                  </a:cxn>
                  <a:cxn ang="0">
                    <a:pos x="T6" y="T7"/>
                  </a:cxn>
                  <a:cxn ang="0">
                    <a:pos x="T8" y="T9"/>
                  </a:cxn>
                  <a:cxn ang="0">
                    <a:pos x="T10" y="T11"/>
                  </a:cxn>
                </a:cxnLst>
                <a:rect l="0" t="0" r="r" b="b"/>
                <a:pathLst>
                  <a:path w="241" h="149">
                    <a:moveTo>
                      <a:pt x="241" y="133"/>
                    </a:moveTo>
                    <a:lnTo>
                      <a:pt x="241" y="133"/>
                    </a:lnTo>
                    <a:lnTo>
                      <a:pt x="232" y="149"/>
                    </a:lnTo>
                    <a:lnTo>
                      <a:pt x="0" y="17"/>
                    </a:lnTo>
                    <a:lnTo>
                      <a:pt x="9" y="0"/>
                    </a:lnTo>
                    <a:lnTo>
                      <a:pt x="241" y="13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09" name="Freeform 13"/>
              <p:cNvSpPr>
                <a:spLocks/>
              </p:cNvSpPr>
              <p:nvPr/>
            </p:nvSpPr>
            <p:spPr bwMode="auto">
              <a:xfrm>
                <a:off x="3775075" y="4833938"/>
                <a:ext cx="481013" cy="293688"/>
              </a:xfrm>
              <a:custGeom>
                <a:avLst/>
                <a:gdLst>
                  <a:gd name="T0" fmla="*/ 284 w 303"/>
                  <a:gd name="T1" fmla="*/ 0 h 185"/>
                  <a:gd name="T2" fmla="*/ 284 w 303"/>
                  <a:gd name="T3" fmla="*/ 0 h 185"/>
                  <a:gd name="T4" fmla="*/ 303 w 303"/>
                  <a:gd name="T5" fmla="*/ 9 h 185"/>
                  <a:gd name="T6" fmla="*/ 0 w 303"/>
                  <a:gd name="T7" fmla="*/ 185 h 185"/>
                  <a:gd name="T8" fmla="*/ 0 w 303"/>
                  <a:gd name="T9" fmla="*/ 163 h 185"/>
                  <a:gd name="T10" fmla="*/ 284 w 303"/>
                  <a:gd name="T11" fmla="*/ 0 h 185"/>
                </a:gdLst>
                <a:ahLst/>
                <a:cxnLst>
                  <a:cxn ang="0">
                    <a:pos x="T0" y="T1"/>
                  </a:cxn>
                  <a:cxn ang="0">
                    <a:pos x="T2" y="T3"/>
                  </a:cxn>
                  <a:cxn ang="0">
                    <a:pos x="T4" y="T5"/>
                  </a:cxn>
                  <a:cxn ang="0">
                    <a:pos x="T6" y="T7"/>
                  </a:cxn>
                  <a:cxn ang="0">
                    <a:pos x="T8" y="T9"/>
                  </a:cxn>
                  <a:cxn ang="0">
                    <a:pos x="T10" y="T11"/>
                  </a:cxn>
                </a:cxnLst>
                <a:rect l="0" t="0" r="r" b="b"/>
                <a:pathLst>
                  <a:path w="303" h="185">
                    <a:moveTo>
                      <a:pt x="284" y="0"/>
                    </a:moveTo>
                    <a:lnTo>
                      <a:pt x="284" y="0"/>
                    </a:lnTo>
                    <a:lnTo>
                      <a:pt x="303" y="9"/>
                    </a:lnTo>
                    <a:lnTo>
                      <a:pt x="0" y="185"/>
                    </a:lnTo>
                    <a:lnTo>
                      <a:pt x="0" y="163"/>
                    </a:lnTo>
                    <a:lnTo>
                      <a:pt x="28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0" name="Freeform 14"/>
              <p:cNvSpPr>
                <a:spLocks/>
              </p:cNvSpPr>
              <p:nvPr/>
            </p:nvSpPr>
            <p:spPr bwMode="auto">
              <a:xfrm>
                <a:off x="4225925" y="4303713"/>
                <a:ext cx="30163" cy="544513"/>
              </a:xfrm>
              <a:custGeom>
                <a:avLst/>
                <a:gdLst>
                  <a:gd name="T0" fmla="*/ 0 w 19"/>
                  <a:gd name="T1" fmla="*/ 334 h 343"/>
                  <a:gd name="T2" fmla="*/ 0 w 19"/>
                  <a:gd name="T3" fmla="*/ 5 h 343"/>
                  <a:gd name="T4" fmla="*/ 0 w 19"/>
                  <a:gd name="T5" fmla="*/ 5 h 343"/>
                  <a:gd name="T6" fmla="*/ 10 w 19"/>
                  <a:gd name="T7" fmla="*/ 0 h 343"/>
                  <a:gd name="T8" fmla="*/ 19 w 19"/>
                  <a:gd name="T9" fmla="*/ 5 h 343"/>
                  <a:gd name="T10" fmla="*/ 19 w 19"/>
                  <a:gd name="T11" fmla="*/ 343 h 343"/>
                  <a:gd name="T12" fmla="*/ 0 w 19"/>
                  <a:gd name="T13" fmla="*/ 334 h 343"/>
                </a:gdLst>
                <a:ahLst/>
                <a:cxnLst>
                  <a:cxn ang="0">
                    <a:pos x="T0" y="T1"/>
                  </a:cxn>
                  <a:cxn ang="0">
                    <a:pos x="T2" y="T3"/>
                  </a:cxn>
                  <a:cxn ang="0">
                    <a:pos x="T4" y="T5"/>
                  </a:cxn>
                  <a:cxn ang="0">
                    <a:pos x="T6" y="T7"/>
                  </a:cxn>
                  <a:cxn ang="0">
                    <a:pos x="T8" y="T9"/>
                  </a:cxn>
                  <a:cxn ang="0">
                    <a:pos x="T10" y="T11"/>
                  </a:cxn>
                  <a:cxn ang="0">
                    <a:pos x="T12" y="T13"/>
                  </a:cxn>
                </a:cxnLst>
                <a:rect l="0" t="0" r="r" b="b"/>
                <a:pathLst>
                  <a:path w="19" h="343">
                    <a:moveTo>
                      <a:pt x="0" y="334"/>
                    </a:moveTo>
                    <a:lnTo>
                      <a:pt x="0" y="5"/>
                    </a:lnTo>
                    <a:lnTo>
                      <a:pt x="0" y="5"/>
                    </a:lnTo>
                    <a:lnTo>
                      <a:pt x="10" y="0"/>
                    </a:lnTo>
                    <a:lnTo>
                      <a:pt x="19" y="5"/>
                    </a:lnTo>
                    <a:lnTo>
                      <a:pt x="19" y="343"/>
                    </a:lnTo>
                    <a:lnTo>
                      <a:pt x="0" y="33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1" name="Freeform 15"/>
              <p:cNvSpPr>
                <a:spLocks/>
              </p:cNvSpPr>
              <p:nvPr/>
            </p:nvSpPr>
            <p:spPr bwMode="auto">
              <a:xfrm>
                <a:off x="3775075" y="4025900"/>
                <a:ext cx="466725" cy="285750"/>
              </a:xfrm>
              <a:custGeom>
                <a:avLst/>
                <a:gdLst>
                  <a:gd name="T0" fmla="*/ 294 w 294"/>
                  <a:gd name="T1" fmla="*/ 175 h 180"/>
                  <a:gd name="T2" fmla="*/ 284 w 294"/>
                  <a:gd name="T3" fmla="*/ 180 h 180"/>
                  <a:gd name="T4" fmla="*/ 0 w 294"/>
                  <a:gd name="T5" fmla="*/ 16 h 180"/>
                  <a:gd name="T6" fmla="*/ 0 w 294"/>
                  <a:gd name="T7" fmla="*/ 16 h 180"/>
                  <a:gd name="T8" fmla="*/ 0 w 294"/>
                  <a:gd name="T9" fmla="*/ 4 h 180"/>
                  <a:gd name="T10" fmla="*/ 10 w 294"/>
                  <a:gd name="T11" fmla="*/ 0 h 180"/>
                  <a:gd name="T12" fmla="*/ 282 w 294"/>
                  <a:gd name="T13" fmla="*/ 156 h 180"/>
                  <a:gd name="T14" fmla="*/ 294 w 294"/>
                  <a:gd name="T15" fmla="*/ 175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4" h="180">
                    <a:moveTo>
                      <a:pt x="294" y="175"/>
                    </a:moveTo>
                    <a:lnTo>
                      <a:pt x="284" y="180"/>
                    </a:lnTo>
                    <a:lnTo>
                      <a:pt x="0" y="16"/>
                    </a:lnTo>
                    <a:lnTo>
                      <a:pt x="0" y="16"/>
                    </a:lnTo>
                    <a:lnTo>
                      <a:pt x="0" y="4"/>
                    </a:lnTo>
                    <a:lnTo>
                      <a:pt x="10" y="0"/>
                    </a:lnTo>
                    <a:lnTo>
                      <a:pt x="282" y="156"/>
                    </a:lnTo>
                    <a:lnTo>
                      <a:pt x="294" y="17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2" name="Freeform 16"/>
              <p:cNvSpPr>
                <a:spLocks/>
              </p:cNvSpPr>
              <p:nvPr/>
            </p:nvSpPr>
            <p:spPr bwMode="auto">
              <a:xfrm>
                <a:off x="3309938" y="4025900"/>
                <a:ext cx="465138" cy="285750"/>
              </a:xfrm>
              <a:custGeom>
                <a:avLst/>
                <a:gdLst>
                  <a:gd name="T0" fmla="*/ 293 w 293"/>
                  <a:gd name="T1" fmla="*/ 4 h 180"/>
                  <a:gd name="T2" fmla="*/ 293 w 293"/>
                  <a:gd name="T3" fmla="*/ 16 h 180"/>
                  <a:gd name="T4" fmla="*/ 9 w 293"/>
                  <a:gd name="T5" fmla="*/ 180 h 180"/>
                  <a:gd name="T6" fmla="*/ 9 w 293"/>
                  <a:gd name="T7" fmla="*/ 180 h 180"/>
                  <a:gd name="T8" fmla="*/ 0 w 293"/>
                  <a:gd name="T9" fmla="*/ 175 h 180"/>
                  <a:gd name="T10" fmla="*/ 12 w 293"/>
                  <a:gd name="T11" fmla="*/ 158 h 180"/>
                  <a:gd name="T12" fmla="*/ 284 w 293"/>
                  <a:gd name="T13" fmla="*/ 0 h 180"/>
                  <a:gd name="T14" fmla="*/ 293 w 293"/>
                  <a:gd name="T15" fmla="*/ 4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180">
                    <a:moveTo>
                      <a:pt x="293" y="4"/>
                    </a:moveTo>
                    <a:lnTo>
                      <a:pt x="293" y="16"/>
                    </a:lnTo>
                    <a:lnTo>
                      <a:pt x="9" y="180"/>
                    </a:lnTo>
                    <a:lnTo>
                      <a:pt x="9" y="180"/>
                    </a:lnTo>
                    <a:lnTo>
                      <a:pt x="0" y="175"/>
                    </a:lnTo>
                    <a:lnTo>
                      <a:pt x="12" y="158"/>
                    </a:lnTo>
                    <a:lnTo>
                      <a:pt x="284" y="0"/>
                    </a:lnTo>
                    <a:lnTo>
                      <a:pt x="293" y="4"/>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3" name="Freeform 17"/>
              <p:cNvSpPr>
                <a:spLocks/>
              </p:cNvSpPr>
              <p:nvPr/>
            </p:nvSpPr>
            <p:spPr bwMode="auto">
              <a:xfrm>
                <a:off x="4241800" y="4025900"/>
                <a:ext cx="469900" cy="285750"/>
              </a:xfrm>
              <a:custGeom>
                <a:avLst/>
                <a:gdLst>
                  <a:gd name="T0" fmla="*/ 0 w 296"/>
                  <a:gd name="T1" fmla="*/ 175 h 180"/>
                  <a:gd name="T2" fmla="*/ 12 w 296"/>
                  <a:gd name="T3" fmla="*/ 156 h 180"/>
                  <a:gd name="T4" fmla="*/ 286 w 296"/>
                  <a:gd name="T5" fmla="*/ 0 h 180"/>
                  <a:gd name="T6" fmla="*/ 286 w 296"/>
                  <a:gd name="T7" fmla="*/ 0 h 180"/>
                  <a:gd name="T8" fmla="*/ 293 w 296"/>
                  <a:gd name="T9" fmla="*/ 4 h 180"/>
                  <a:gd name="T10" fmla="*/ 296 w 296"/>
                  <a:gd name="T11" fmla="*/ 16 h 180"/>
                  <a:gd name="T12" fmla="*/ 9 w 296"/>
                  <a:gd name="T13" fmla="*/ 180 h 180"/>
                  <a:gd name="T14" fmla="*/ 0 w 296"/>
                  <a:gd name="T15" fmla="*/ 175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6" h="180">
                    <a:moveTo>
                      <a:pt x="0" y="175"/>
                    </a:moveTo>
                    <a:lnTo>
                      <a:pt x="12" y="156"/>
                    </a:lnTo>
                    <a:lnTo>
                      <a:pt x="286" y="0"/>
                    </a:lnTo>
                    <a:lnTo>
                      <a:pt x="286" y="0"/>
                    </a:lnTo>
                    <a:lnTo>
                      <a:pt x="293" y="4"/>
                    </a:lnTo>
                    <a:lnTo>
                      <a:pt x="296" y="16"/>
                    </a:lnTo>
                    <a:lnTo>
                      <a:pt x="9" y="180"/>
                    </a:lnTo>
                    <a:lnTo>
                      <a:pt x="0" y="17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4" name="Freeform 18"/>
              <p:cNvSpPr>
                <a:spLocks/>
              </p:cNvSpPr>
              <p:nvPr/>
            </p:nvSpPr>
            <p:spPr bwMode="auto">
              <a:xfrm>
                <a:off x="4695825" y="3494088"/>
                <a:ext cx="26988" cy="538163"/>
              </a:xfrm>
              <a:custGeom>
                <a:avLst/>
                <a:gdLst>
                  <a:gd name="T0" fmla="*/ 7 w 17"/>
                  <a:gd name="T1" fmla="*/ 339 h 339"/>
                  <a:gd name="T2" fmla="*/ 0 w 17"/>
                  <a:gd name="T3" fmla="*/ 335 h 339"/>
                  <a:gd name="T4" fmla="*/ 0 w 17"/>
                  <a:gd name="T5" fmla="*/ 5 h 339"/>
                  <a:gd name="T6" fmla="*/ 0 w 17"/>
                  <a:gd name="T7" fmla="*/ 5 h 339"/>
                  <a:gd name="T8" fmla="*/ 7 w 17"/>
                  <a:gd name="T9" fmla="*/ 0 h 339"/>
                  <a:gd name="T10" fmla="*/ 17 w 17"/>
                  <a:gd name="T11" fmla="*/ 8 h 339"/>
                  <a:gd name="T12" fmla="*/ 17 w 17"/>
                  <a:gd name="T13" fmla="*/ 332 h 339"/>
                  <a:gd name="T14" fmla="*/ 7 w 17"/>
                  <a:gd name="T15" fmla="*/ 339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9">
                    <a:moveTo>
                      <a:pt x="7" y="339"/>
                    </a:moveTo>
                    <a:lnTo>
                      <a:pt x="0" y="335"/>
                    </a:lnTo>
                    <a:lnTo>
                      <a:pt x="0" y="5"/>
                    </a:lnTo>
                    <a:lnTo>
                      <a:pt x="0" y="5"/>
                    </a:lnTo>
                    <a:lnTo>
                      <a:pt x="7" y="0"/>
                    </a:lnTo>
                    <a:lnTo>
                      <a:pt x="17" y="8"/>
                    </a:lnTo>
                    <a:lnTo>
                      <a:pt x="17" y="332"/>
                    </a:lnTo>
                    <a:lnTo>
                      <a:pt x="7" y="33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6" name="Freeform 19"/>
              <p:cNvSpPr>
                <a:spLocks/>
              </p:cNvSpPr>
              <p:nvPr/>
            </p:nvSpPr>
            <p:spPr bwMode="auto">
              <a:xfrm>
                <a:off x="4241800" y="3208338"/>
                <a:ext cx="465138" cy="293688"/>
              </a:xfrm>
              <a:custGeom>
                <a:avLst/>
                <a:gdLst>
                  <a:gd name="T0" fmla="*/ 286 w 293"/>
                  <a:gd name="T1" fmla="*/ 185 h 185"/>
                  <a:gd name="T2" fmla="*/ 0 w 293"/>
                  <a:gd name="T3" fmla="*/ 22 h 185"/>
                  <a:gd name="T4" fmla="*/ 0 w 293"/>
                  <a:gd name="T5" fmla="*/ 22 h 185"/>
                  <a:gd name="T6" fmla="*/ 0 w 293"/>
                  <a:gd name="T7" fmla="*/ 0 h 185"/>
                  <a:gd name="T8" fmla="*/ 284 w 293"/>
                  <a:gd name="T9" fmla="*/ 164 h 185"/>
                  <a:gd name="T10" fmla="*/ 293 w 293"/>
                  <a:gd name="T11" fmla="*/ 180 h 185"/>
                  <a:gd name="T12" fmla="*/ 286 w 293"/>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293" h="185">
                    <a:moveTo>
                      <a:pt x="286" y="185"/>
                    </a:moveTo>
                    <a:lnTo>
                      <a:pt x="0" y="22"/>
                    </a:lnTo>
                    <a:lnTo>
                      <a:pt x="0" y="22"/>
                    </a:lnTo>
                    <a:lnTo>
                      <a:pt x="0" y="0"/>
                    </a:lnTo>
                    <a:lnTo>
                      <a:pt x="284" y="164"/>
                    </a:lnTo>
                    <a:lnTo>
                      <a:pt x="293" y="180"/>
                    </a:lnTo>
                    <a:lnTo>
                      <a:pt x="286" y="18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7" name="Freeform 20"/>
              <p:cNvSpPr>
                <a:spLocks/>
              </p:cNvSpPr>
              <p:nvPr/>
            </p:nvSpPr>
            <p:spPr bwMode="auto">
              <a:xfrm>
                <a:off x="3760788" y="3208338"/>
                <a:ext cx="481013" cy="293688"/>
              </a:xfrm>
              <a:custGeom>
                <a:avLst/>
                <a:gdLst>
                  <a:gd name="T0" fmla="*/ 19 w 303"/>
                  <a:gd name="T1" fmla="*/ 185 h 185"/>
                  <a:gd name="T2" fmla="*/ 19 w 303"/>
                  <a:gd name="T3" fmla="*/ 185 h 185"/>
                  <a:gd name="T4" fmla="*/ 0 w 303"/>
                  <a:gd name="T5" fmla="*/ 173 h 185"/>
                  <a:gd name="T6" fmla="*/ 303 w 303"/>
                  <a:gd name="T7" fmla="*/ 0 h 185"/>
                  <a:gd name="T8" fmla="*/ 303 w 303"/>
                  <a:gd name="T9" fmla="*/ 22 h 185"/>
                  <a:gd name="T10" fmla="*/ 19 w 303"/>
                  <a:gd name="T11" fmla="*/ 185 h 185"/>
                </a:gdLst>
                <a:ahLst/>
                <a:cxnLst>
                  <a:cxn ang="0">
                    <a:pos x="T0" y="T1"/>
                  </a:cxn>
                  <a:cxn ang="0">
                    <a:pos x="T2" y="T3"/>
                  </a:cxn>
                  <a:cxn ang="0">
                    <a:pos x="T4" y="T5"/>
                  </a:cxn>
                  <a:cxn ang="0">
                    <a:pos x="T6" y="T7"/>
                  </a:cxn>
                  <a:cxn ang="0">
                    <a:pos x="T8" y="T9"/>
                  </a:cxn>
                  <a:cxn ang="0">
                    <a:pos x="T10" y="T11"/>
                  </a:cxn>
                </a:cxnLst>
                <a:rect l="0" t="0" r="r" b="b"/>
                <a:pathLst>
                  <a:path w="303" h="185">
                    <a:moveTo>
                      <a:pt x="19" y="185"/>
                    </a:moveTo>
                    <a:lnTo>
                      <a:pt x="19" y="185"/>
                    </a:lnTo>
                    <a:lnTo>
                      <a:pt x="0" y="173"/>
                    </a:lnTo>
                    <a:lnTo>
                      <a:pt x="303" y="0"/>
                    </a:lnTo>
                    <a:lnTo>
                      <a:pt x="303" y="22"/>
                    </a:lnTo>
                    <a:lnTo>
                      <a:pt x="19" y="18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8" name="Freeform 21"/>
              <p:cNvSpPr>
                <a:spLocks/>
              </p:cNvSpPr>
              <p:nvPr/>
            </p:nvSpPr>
            <p:spPr bwMode="auto">
              <a:xfrm>
                <a:off x="3760788" y="3482975"/>
                <a:ext cx="30163" cy="549275"/>
              </a:xfrm>
              <a:custGeom>
                <a:avLst/>
                <a:gdLst>
                  <a:gd name="T0" fmla="*/ 19 w 19"/>
                  <a:gd name="T1" fmla="*/ 12 h 346"/>
                  <a:gd name="T2" fmla="*/ 19 w 19"/>
                  <a:gd name="T3" fmla="*/ 342 h 346"/>
                  <a:gd name="T4" fmla="*/ 19 w 19"/>
                  <a:gd name="T5" fmla="*/ 342 h 346"/>
                  <a:gd name="T6" fmla="*/ 9 w 19"/>
                  <a:gd name="T7" fmla="*/ 346 h 346"/>
                  <a:gd name="T8" fmla="*/ 0 w 19"/>
                  <a:gd name="T9" fmla="*/ 342 h 346"/>
                  <a:gd name="T10" fmla="*/ 0 w 19"/>
                  <a:gd name="T11" fmla="*/ 0 h 346"/>
                  <a:gd name="T12" fmla="*/ 19 w 19"/>
                  <a:gd name="T13" fmla="*/ 12 h 346"/>
                </a:gdLst>
                <a:ahLst/>
                <a:cxnLst>
                  <a:cxn ang="0">
                    <a:pos x="T0" y="T1"/>
                  </a:cxn>
                  <a:cxn ang="0">
                    <a:pos x="T2" y="T3"/>
                  </a:cxn>
                  <a:cxn ang="0">
                    <a:pos x="T4" y="T5"/>
                  </a:cxn>
                  <a:cxn ang="0">
                    <a:pos x="T6" y="T7"/>
                  </a:cxn>
                  <a:cxn ang="0">
                    <a:pos x="T8" y="T9"/>
                  </a:cxn>
                  <a:cxn ang="0">
                    <a:pos x="T10" y="T11"/>
                  </a:cxn>
                  <a:cxn ang="0">
                    <a:pos x="T12" y="T13"/>
                  </a:cxn>
                </a:cxnLst>
                <a:rect l="0" t="0" r="r" b="b"/>
                <a:pathLst>
                  <a:path w="19" h="346">
                    <a:moveTo>
                      <a:pt x="19" y="12"/>
                    </a:moveTo>
                    <a:lnTo>
                      <a:pt x="19" y="342"/>
                    </a:lnTo>
                    <a:lnTo>
                      <a:pt x="19" y="342"/>
                    </a:lnTo>
                    <a:lnTo>
                      <a:pt x="9" y="346"/>
                    </a:lnTo>
                    <a:lnTo>
                      <a:pt x="0" y="342"/>
                    </a:lnTo>
                    <a:lnTo>
                      <a:pt x="0" y="0"/>
                    </a:lnTo>
                    <a:lnTo>
                      <a:pt x="19" y="1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19" name="Freeform 22"/>
              <p:cNvSpPr>
                <a:spLocks/>
              </p:cNvSpPr>
              <p:nvPr/>
            </p:nvSpPr>
            <p:spPr bwMode="auto">
              <a:xfrm>
                <a:off x="4706938" y="4021138"/>
                <a:ext cx="519113" cy="195263"/>
              </a:xfrm>
              <a:custGeom>
                <a:avLst/>
                <a:gdLst>
                  <a:gd name="T0" fmla="*/ 10 w 327"/>
                  <a:gd name="T1" fmla="*/ 0 h 123"/>
                  <a:gd name="T2" fmla="*/ 320 w 327"/>
                  <a:gd name="T3" fmla="*/ 102 h 123"/>
                  <a:gd name="T4" fmla="*/ 320 w 327"/>
                  <a:gd name="T5" fmla="*/ 102 h 123"/>
                  <a:gd name="T6" fmla="*/ 327 w 327"/>
                  <a:gd name="T7" fmla="*/ 123 h 123"/>
                  <a:gd name="T8" fmla="*/ 3 w 327"/>
                  <a:gd name="T9" fmla="*/ 19 h 123"/>
                  <a:gd name="T10" fmla="*/ 0 w 327"/>
                  <a:gd name="T11" fmla="*/ 7 h 123"/>
                  <a:gd name="T12" fmla="*/ 10 w 327"/>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27" h="123">
                    <a:moveTo>
                      <a:pt x="10" y="0"/>
                    </a:moveTo>
                    <a:lnTo>
                      <a:pt x="320" y="102"/>
                    </a:lnTo>
                    <a:lnTo>
                      <a:pt x="320" y="102"/>
                    </a:lnTo>
                    <a:lnTo>
                      <a:pt x="327" y="123"/>
                    </a:lnTo>
                    <a:lnTo>
                      <a:pt x="3" y="19"/>
                    </a:lnTo>
                    <a:lnTo>
                      <a:pt x="0" y="7"/>
                    </a:lnTo>
                    <a:lnTo>
                      <a:pt x="10"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0" name="Freeform 23"/>
              <p:cNvSpPr>
                <a:spLocks/>
              </p:cNvSpPr>
              <p:nvPr/>
            </p:nvSpPr>
            <p:spPr bwMode="auto">
              <a:xfrm>
                <a:off x="5214938" y="3765550"/>
                <a:ext cx="341313" cy="450850"/>
              </a:xfrm>
              <a:custGeom>
                <a:avLst/>
                <a:gdLst>
                  <a:gd name="T0" fmla="*/ 191 w 215"/>
                  <a:gd name="T1" fmla="*/ 0 h 284"/>
                  <a:gd name="T2" fmla="*/ 191 w 215"/>
                  <a:gd name="T3" fmla="*/ 0 h 284"/>
                  <a:gd name="T4" fmla="*/ 215 w 215"/>
                  <a:gd name="T5" fmla="*/ 0 h 284"/>
                  <a:gd name="T6" fmla="*/ 7 w 215"/>
                  <a:gd name="T7" fmla="*/ 284 h 284"/>
                  <a:gd name="T8" fmla="*/ 0 w 215"/>
                  <a:gd name="T9" fmla="*/ 263 h 284"/>
                  <a:gd name="T10" fmla="*/ 191 w 215"/>
                  <a:gd name="T11" fmla="*/ 0 h 284"/>
                </a:gdLst>
                <a:ahLst/>
                <a:cxnLst>
                  <a:cxn ang="0">
                    <a:pos x="T0" y="T1"/>
                  </a:cxn>
                  <a:cxn ang="0">
                    <a:pos x="T2" y="T3"/>
                  </a:cxn>
                  <a:cxn ang="0">
                    <a:pos x="T4" y="T5"/>
                  </a:cxn>
                  <a:cxn ang="0">
                    <a:pos x="T6" y="T7"/>
                  </a:cxn>
                  <a:cxn ang="0">
                    <a:pos x="T8" y="T9"/>
                  </a:cxn>
                  <a:cxn ang="0">
                    <a:pos x="T10" y="T11"/>
                  </a:cxn>
                </a:cxnLst>
                <a:rect l="0" t="0" r="r" b="b"/>
                <a:pathLst>
                  <a:path w="215" h="284">
                    <a:moveTo>
                      <a:pt x="191" y="0"/>
                    </a:moveTo>
                    <a:lnTo>
                      <a:pt x="191" y="0"/>
                    </a:lnTo>
                    <a:lnTo>
                      <a:pt x="215" y="0"/>
                    </a:lnTo>
                    <a:lnTo>
                      <a:pt x="7" y="284"/>
                    </a:lnTo>
                    <a:lnTo>
                      <a:pt x="0" y="263"/>
                    </a:lnTo>
                    <a:lnTo>
                      <a:pt x="191"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1" name="Freeform 24"/>
              <p:cNvSpPr>
                <a:spLocks/>
              </p:cNvSpPr>
              <p:nvPr/>
            </p:nvSpPr>
            <p:spPr bwMode="auto">
              <a:xfrm>
                <a:off x="5214938" y="3325813"/>
                <a:ext cx="341313" cy="439738"/>
              </a:xfrm>
              <a:custGeom>
                <a:avLst/>
                <a:gdLst>
                  <a:gd name="T0" fmla="*/ 191 w 215"/>
                  <a:gd name="T1" fmla="*/ 277 h 277"/>
                  <a:gd name="T2" fmla="*/ 0 w 215"/>
                  <a:gd name="T3" fmla="*/ 12 h 277"/>
                  <a:gd name="T4" fmla="*/ 0 w 215"/>
                  <a:gd name="T5" fmla="*/ 12 h 277"/>
                  <a:gd name="T6" fmla="*/ 4 w 215"/>
                  <a:gd name="T7" fmla="*/ 2 h 277"/>
                  <a:gd name="T8" fmla="*/ 14 w 215"/>
                  <a:gd name="T9" fmla="*/ 0 h 277"/>
                  <a:gd name="T10" fmla="*/ 215 w 215"/>
                  <a:gd name="T11" fmla="*/ 277 h 277"/>
                  <a:gd name="T12" fmla="*/ 191 w 215"/>
                  <a:gd name="T13" fmla="*/ 277 h 277"/>
                </a:gdLst>
                <a:ahLst/>
                <a:cxnLst>
                  <a:cxn ang="0">
                    <a:pos x="T0" y="T1"/>
                  </a:cxn>
                  <a:cxn ang="0">
                    <a:pos x="T2" y="T3"/>
                  </a:cxn>
                  <a:cxn ang="0">
                    <a:pos x="T4" y="T5"/>
                  </a:cxn>
                  <a:cxn ang="0">
                    <a:pos x="T6" y="T7"/>
                  </a:cxn>
                  <a:cxn ang="0">
                    <a:pos x="T8" y="T9"/>
                  </a:cxn>
                  <a:cxn ang="0">
                    <a:pos x="T10" y="T11"/>
                  </a:cxn>
                  <a:cxn ang="0">
                    <a:pos x="T12" y="T13"/>
                  </a:cxn>
                </a:cxnLst>
                <a:rect l="0" t="0" r="r" b="b"/>
                <a:pathLst>
                  <a:path w="215" h="277">
                    <a:moveTo>
                      <a:pt x="191" y="277"/>
                    </a:moveTo>
                    <a:lnTo>
                      <a:pt x="0" y="12"/>
                    </a:lnTo>
                    <a:lnTo>
                      <a:pt x="0" y="12"/>
                    </a:lnTo>
                    <a:lnTo>
                      <a:pt x="4" y="2"/>
                    </a:lnTo>
                    <a:lnTo>
                      <a:pt x="14" y="0"/>
                    </a:lnTo>
                    <a:lnTo>
                      <a:pt x="215" y="277"/>
                    </a:lnTo>
                    <a:lnTo>
                      <a:pt x="191" y="27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2" name="Freeform 25"/>
              <p:cNvSpPr>
                <a:spLocks/>
              </p:cNvSpPr>
              <p:nvPr/>
            </p:nvSpPr>
            <p:spPr bwMode="auto">
              <a:xfrm>
                <a:off x="4706938" y="3317875"/>
                <a:ext cx="514350" cy="188913"/>
              </a:xfrm>
              <a:custGeom>
                <a:avLst/>
                <a:gdLst>
                  <a:gd name="T0" fmla="*/ 324 w 324"/>
                  <a:gd name="T1" fmla="*/ 7 h 119"/>
                  <a:gd name="T2" fmla="*/ 320 w 324"/>
                  <a:gd name="T3" fmla="*/ 17 h 119"/>
                  <a:gd name="T4" fmla="*/ 10 w 324"/>
                  <a:gd name="T5" fmla="*/ 119 h 119"/>
                  <a:gd name="T6" fmla="*/ 10 w 324"/>
                  <a:gd name="T7" fmla="*/ 119 h 119"/>
                  <a:gd name="T8" fmla="*/ 0 w 324"/>
                  <a:gd name="T9" fmla="*/ 111 h 119"/>
                  <a:gd name="T10" fmla="*/ 12 w 324"/>
                  <a:gd name="T11" fmla="*/ 97 h 119"/>
                  <a:gd name="T12" fmla="*/ 315 w 324"/>
                  <a:gd name="T13" fmla="*/ 0 h 119"/>
                  <a:gd name="T14" fmla="*/ 324 w 324"/>
                  <a:gd name="T15" fmla="*/ 7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119">
                    <a:moveTo>
                      <a:pt x="324" y="7"/>
                    </a:moveTo>
                    <a:lnTo>
                      <a:pt x="320" y="17"/>
                    </a:lnTo>
                    <a:lnTo>
                      <a:pt x="10" y="119"/>
                    </a:lnTo>
                    <a:lnTo>
                      <a:pt x="10" y="119"/>
                    </a:lnTo>
                    <a:lnTo>
                      <a:pt x="0" y="111"/>
                    </a:lnTo>
                    <a:lnTo>
                      <a:pt x="12" y="97"/>
                    </a:lnTo>
                    <a:lnTo>
                      <a:pt x="315" y="0"/>
                    </a:lnTo>
                    <a:lnTo>
                      <a:pt x="324" y="7"/>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3" name="Freeform 26"/>
              <p:cNvSpPr>
                <a:spLocks/>
              </p:cNvSpPr>
              <p:nvPr/>
            </p:nvSpPr>
            <p:spPr bwMode="auto">
              <a:xfrm>
                <a:off x="4654550" y="2957513"/>
                <a:ext cx="109538" cy="536575"/>
              </a:xfrm>
              <a:custGeom>
                <a:avLst/>
                <a:gdLst>
                  <a:gd name="T0" fmla="*/ 33 w 69"/>
                  <a:gd name="T1" fmla="*/ 338 h 338"/>
                  <a:gd name="T2" fmla="*/ 24 w 69"/>
                  <a:gd name="T3" fmla="*/ 322 h 338"/>
                  <a:gd name="T4" fmla="*/ 0 w 69"/>
                  <a:gd name="T5" fmla="*/ 0 h 338"/>
                  <a:gd name="T6" fmla="*/ 0 w 69"/>
                  <a:gd name="T7" fmla="*/ 0 h 338"/>
                  <a:gd name="T8" fmla="*/ 33 w 69"/>
                  <a:gd name="T9" fmla="*/ 0 h 338"/>
                  <a:gd name="T10" fmla="*/ 69 w 69"/>
                  <a:gd name="T11" fmla="*/ 0 h 338"/>
                  <a:gd name="T12" fmla="*/ 45 w 69"/>
                  <a:gd name="T13" fmla="*/ 324 h 338"/>
                  <a:gd name="T14" fmla="*/ 33 w 69"/>
                  <a:gd name="T15" fmla="*/ 338 h 3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338">
                    <a:moveTo>
                      <a:pt x="33" y="338"/>
                    </a:moveTo>
                    <a:lnTo>
                      <a:pt x="24" y="322"/>
                    </a:lnTo>
                    <a:lnTo>
                      <a:pt x="0" y="0"/>
                    </a:lnTo>
                    <a:lnTo>
                      <a:pt x="0" y="0"/>
                    </a:lnTo>
                    <a:lnTo>
                      <a:pt x="33" y="0"/>
                    </a:lnTo>
                    <a:lnTo>
                      <a:pt x="69" y="0"/>
                    </a:lnTo>
                    <a:lnTo>
                      <a:pt x="45" y="324"/>
                    </a:lnTo>
                    <a:lnTo>
                      <a:pt x="33" y="338"/>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4" name="Rectangle 27"/>
              <p:cNvSpPr>
                <a:spLocks noChangeArrowheads="1"/>
              </p:cNvSpPr>
              <p:nvPr/>
            </p:nvSpPr>
            <p:spPr bwMode="auto">
              <a:xfrm>
                <a:off x="4106863" y="3575050"/>
                <a:ext cx="274510" cy="4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200" b="0" i="0" u="none" strike="noStrike" cap="none" normalizeH="0" baseline="0" smtClean="0">
                  <a:ln>
                    <a:noFill/>
                  </a:ln>
                  <a:effectLst/>
                  <a:latin typeface="Arial" panose="020B0604020202020204" pitchFamily="34" charset="0"/>
                </a:endParaRPr>
              </a:p>
            </p:txBody>
          </p:sp>
          <p:sp>
            <p:nvSpPr>
              <p:cNvPr id="125" name="Freeform 28"/>
              <p:cNvSpPr>
                <a:spLocks/>
              </p:cNvSpPr>
              <p:nvPr/>
            </p:nvSpPr>
            <p:spPr bwMode="auto">
              <a:xfrm>
                <a:off x="4184650" y="3952875"/>
                <a:ext cx="112713" cy="350838"/>
              </a:xfrm>
              <a:custGeom>
                <a:avLst/>
                <a:gdLst>
                  <a:gd name="T0" fmla="*/ 24 w 71"/>
                  <a:gd name="T1" fmla="*/ 202 h 221"/>
                  <a:gd name="T2" fmla="*/ 0 w 71"/>
                  <a:gd name="T3" fmla="*/ 0 h 221"/>
                  <a:gd name="T4" fmla="*/ 0 w 71"/>
                  <a:gd name="T5" fmla="*/ 0 h 221"/>
                  <a:gd name="T6" fmla="*/ 71 w 71"/>
                  <a:gd name="T7" fmla="*/ 0 h 221"/>
                  <a:gd name="T8" fmla="*/ 48 w 71"/>
                  <a:gd name="T9" fmla="*/ 202 h 221"/>
                  <a:gd name="T10" fmla="*/ 36 w 71"/>
                  <a:gd name="T11" fmla="*/ 221 h 221"/>
                  <a:gd name="T12" fmla="*/ 24 w 71"/>
                  <a:gd name="T13" fmla="*/ 202 h 221"/>
                </a:gdLst>
                <a:ahLst/>
                <a:cxnLst>
                  <a:cxn ang="0">
                    <a:pos x="T0" y="T1"/>
                  </a:cxn>
                  <a:cxn ang="0">
                    <a:pos x="T2" y="T3"/>
                  </a:cxn>
                  <a:cxn ang="0">
                    <a:pos x="T4" y="T5"/>
                  </a:cxn>
                  <a:cxn ang="0">
                    <a:pos x="T6" y="T7"/>
                  </a:cxn>
                  <a:cxn ang="0">
                    <a:pos x="T8" y="T9"/>
                  </a:cxn>
                  <a:cxn ang="0">
                    <a:pos x="T10" y="T11"/>
                  </a:cxn>
                  <a:cxn ang="0">
                    <a:pos x="T12" y="T13"/>
                  </a:cxn>
                </a:cxnLst>
                <a:rect l="0" t="0" r="r" b="b"/>
                <a:pathLst>
                  <a:path w="71" h="221">
                    <a:moveTo>
                      <a:pt x="24" y="202"/>
                    </a:moveTo>
                    <a:lnTo>
                      <a:pt x="0" y="0"/>
                    </a:lnTo>
                    <a:lnTo>
                      <a:pt x="0" y="0"/>
                    </a:lnTo>
                    <a:lnTo>
                      <a:pt x="71" y="0"/>
                    </a:lnTo>
                    <a:lnTo>
                      <a:pt x="48" y="202"/>
                    </a:lnTo>
                    <a:lnTo>
                      <a:pt x="36" y="221"/>
                    </a:lnTo>
                    <a:lnTo>
                      <a:pt x="24" y="202"/>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6" name="Freeform 29"/>
              <p:cNvSpPr>
                <a:spLocks/>
              </p:cNvSpPr>
              <p:nvPr/>
            </p:nvSpPr>
            <p:spPr bwMode="auto">
              <a:xfrm>
                <a:off x="3252788" y="3765550"/>
                <a:ext cx="112713" cy="538163"/>
              </a:xfrm>
              <a:custGeom>
                <a:avLst/>
                <a:gdLst>
                  <a:gd name="T0" fmla="*/ 36 w 71"/>
                  <a:gd name="T1" fmla="*/ 339 h 339"/>
                  <a:gd name="T2" fmla="*/ 24 w 71"/>
                  <a:gd name="T3" fmla="*/ 322 h 339"/>
                  <a:gd name="T4" fmla="*/ 0 w 71"/>
                  <a:gd name="T5" fmla="*/ 0 h 339"/>
                  <a:gd name="T6" fmla="*/ 0 w 71"/>
                  <a:gd name="T7" fmla="*/ 0 h 339"/>
                  <a:gd name="T8" fmla="*/ 36 w 71"/>
                  <a:gd name="T9" fmla="*/ 0 h 339"/>
                  <a:gd name="T10" fmla="*/ 71 w 71"/>
                  <a:gd name="T11" fmla="*/ 0 h 339"/>
                  <a:gd name="T12" fmla="*/ 48 w 71"/>
                  <a:gd name="T13" fmla="*/ 322 h 339"/>
                  <a:gd name="T14" fmla="*/ 36 w 71"/>
                  <a:gd name="T15" fmla="*/ 339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39">
                    <a:moveTo>
                      <a:pt x="36" y="339"/>
                    </a:moveTo>
                    <a:lnTo>
                      <a:pt x="24" y="322"/>
                    </a:lnTo>
                    <a:lnTo>
                      <a:pt x="0" y="0"/>
                    </a:lnTo>
                    <a:lnTo>
                      <a:pt x="0" y="0"/>
                    </a:lnTo>
                    <a:lnTo>
                      <a:pt x="36" y="0"/>
                    </a:lnTo>
                    <a:lnTo>
                      <a:pt x="71" y="0"/>
                    </a:lnTo>
                    <a:lnTo>
                      <a:pt x="48" y="322"/>
                    </a:lnTo>
                    <a:lnTo>
                      <a:pt x="36" y="33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7" name="Freeform 30"/>
              <p:cNvSpPr>
                <a:spLocks/>
              </p:cNvSpPr>
              <p:nvPr/>
            </p:nvSpPr>
            <p:spPr bwMode="auto">
              <a:xfrm>
                <a:off x="5440363" y="2867025"/>
                <a:ext cx="600075" cy="30163"/>
              </a:xfrm>
              <a:custGeom>
                <a:avLst/>
                <a:gdLst>
                  <a:gd name="T0" fmla="*/ 378 w 378"/>
                  <a:gd name="T1" fmla="*/ 19 h 19"/>
                  <a:gd name="T2" fmla="*/ 68 w 378"/>
                  <a:gd name="T3" fmla="*/ 19 h 19"/>
                  <a:gd name="T4" fmla="*/ 0 w 378"/>
                  <a:gd name="T5" fmla="*/ 0 h 19"/>
                  <a:gd name="T6" fmla="*/ 366 w 378"/>
                  <a:gd name="T7" fmla="*/ 0 h 19"/>
                  <a:gd name="T8" fmla="*/ 366 w 378"/>
                  <a:gd name="T9" fmla="*/ 0 h 19"/>
                  <a:gd name="T10" fmla="*/ 378 w 378"/>
                  <a:gd name="T11" fmla="*/ 19 h 19"/>
                </a:gdLst>
                <a:ahLst/>
                <a:cxnLst>
                  <a:cxn ang="0">
                    <a:pos x="T0" y="T1"/>
                  </a:cxn>
                  <a:cxn ang="0">
                    <a:pos x="T2" y="T3"/>
                  </a:cxn>
                  <a:cxn ang="0">
                    <a:pos x="T4" y="T5"/>
                  </a:cxn>
                  <a:cxn ang="0">
                    <a:pos x="T6" y="T7"/>
                  </a:cxn>
                  <a:cxn ang="0">
                    <a:pos x="T8" y="T9"/>
                  </a:cxn>
                  <a:cxn ang="0">
                    <a:pos x="T10" y="T11"/>
                  </a:cxn>
                </a:cxnLst>
                <a:rect l="0" t="0" r="r" b="b"/>
                <a:pathLst>
                  <a:path w="378" h="19">
                    <a:moveTo>
                      <a:pt x="378" y="19"/>
                    </a:moveTo>
                    <a:lnTo>
                      <a:pt x="68" y="19"/>
                    </a:lnTo>
                    <a:lnTo>
                      <a:pt x="0" y="0"/>
                    </a:lnTo>
                    <a:lnTo>
                      <a:pt x="366" y="0"/>
                    </a:lnTo>
                    <a:lnTo>
                      <a:pt x="366" y="0"/>
                    </a:lnTo>
                    <a:lnTo>
                      <a:pt x="378"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8" name="Freeform 31"/>
              <p:cNvSpPr>
                <a:spLocks/>
              </p:cNvSpPr>
              <p:nvPr/>
            </p:nvSpPr>
            <p:spPr bwMode="auto">
              <a:xfrm>
                <a:off x="5176838" y="2386013"/>
                <a:ext cx="109538" cy="82550"/>
              </a:xfrm>
              <a:custGeom>
                <a:avLst/>
                <a:gdLst>
                  <a:gd name="T0" fmla="*/ 0 w 69"/>
                  <a:gd name="T1" fmla="*/ 35 h 52"/>
                  <a:gd name="T2" fmla="*/ 66 w 69"/>
                  <a:gd name="T3" fmla="*/ 9 h 52"/>
                  <a:gd name="T4" fmla="*/ 61 w 69"/>
                  <a:gd name="T5" fmla="*/ 0 h 52"/>
                  <a:gd name="T6" fmla="*/ 69 w 69"/>
                  <a:gd name="T7" fmla="*/ 16 h 52"/>
                  <a:gd name="T8" fmla="*/ 12 w 69"/>
                  <a:gd name="T9" fmla="*/ 52 h 52"/>
                  <a:gd name="T10" fmla="*/ 0 w 69"/>
                  <a:gd name="T11" fmla="*/ 35 h 52"/>
                </a:gdLst>
                <a:ahLst/>
                <a:cxnLst>
                  <a:cxn ang="0">
                    <a:pos x="T0" y="T1"/>
                  </a:cxn>
                  <a:cxn ang="0">
                    <a:pos x="T2" y="T3"/>
                  </a:cxn>
                  <a:cxn ang="0">
                    <a:pos x="T4" y="T5"/>
                  </a:cxn>
                  <a:cxn ang="0">
                    <a:pos x="T6" y="T7"/>
                  </a:cxn>
                  <a:cxn ang="0">
                    <a:pos x="T8" y="T9"/>
                  </a:cxn>
                  <a:cxn ang="0">
                    <a:pos x="T10" y="T11"/>
                  </a:cxn>
                </a:cxnLst>
                <a:rect l="0" t="0" r="r" b="b"/>
                <a:pathLst>
                  <a:path w="69" h="52">
                    <a:moveTo>
                      <a:pt x="0" y="35"/>
                    </a:moveTo>
                    <a:lnTo>
                      <a:pt x="66" y="9"/>
                    </a:lnTo>
                    <a:lnTo>
                      <a:pt x="61" y="0"/>
                    </a:lnTo>
                    <a:lnTo>
                      <a:pt x="69" y="16"/>
                    </a:lnTo>
                    <a:lnTo>
                      <a:pt x="12" y="52"/>
                    </a:lnTo>
                    <a:lnTo>
                      <a:pt x="0" y="3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29" name="Freeform 32"/>
              <p:cNvSpPr>
                <a:spLocks/>
              </p:cNvSpPr>
              <p:nvPr/>
            </p:nvSpPr>
            <p:spPr bwMode="auto">
              <a:xfrm>
                <a:off x="5226050" y="2463800"/>
                <a:ext cx="96838" cy="76200"/>
              </a:xfrm>
              <a:custGeom>
                <a:avLst/>
                <a:gdLst>
                  <a:gd name="T0" fmla="*/ 54 w 61"/>
                  <a:gd name="T1" fmla="*/ 0 h 48"/>
                  <a:gd name="T2" fmla="*/ 61 w 61"/>
                  <a:gd name="T3" fmla="*/ 17 h 48"/>
                  <a:gd name="T4" fmla="*/ 12 w 61"/>
                  <a:gd name="T5" fmla="*/ 48 h 48"/>
                  <a:gd name="T6" fmla="*/ 0 w 61"/>
                  <a:gd name="T7" fmla="*/ 31 h 48"/>
                  <a:gd name="T8" fmla="*/ 0 w 61"/>
                  <a:gd name="T9" fmla="*/ 31 h 48"/>
                  <a:gd name="T10" fmla="*/ 54 w 61"/>
                  <a:gd name="T11" fmla="*/ 0 h 48"/>
                </a:gdLst>
                <a:ahLst/>
                <a:cxnLst>
                  <a:cxn ang="0">
                    <a:pos x="T0" y="T1"/>
                  </a:cxn>
                  <a:cxn ang="0">
                    <a:pos x="T2" y="T3"/>
                  </a:cxn>
                  <a:cxn ang="0">
                    <a:pos x="T4" y="T5"/>
                  </a:cxn>
                  <a:cxn ang="0">
                    <a:pos x="T6" y="T7"/>
                  </a:cxn>
                  <a:cxn ang="0">
                    <a:pos x="T8" y="T9"/>
                  </a:cxn>
                  <a:cxn ang="0">
                    <a:pos x="T10" y="T11"/>
                  </a:cxn>
                </a:cxnLst>
                <a:rect l="0" t="0" r="r" b="b"/>
                <a:pathLst>
                  <a:path w="61" h="48">
                    <a:moveTo>
                      <a:pt x="54" y="0"/>
                    </a:moveTo>
                    <a:lnTo>
                      <a:pt x="61" y="17"/>
                    </a:lnTo>
                    <a:lnTo>
                      <a:pt x="12" y="48"/>
                    </a:lnTo>
                    <a:lnTo>
                      <a:pt x="0" y="31"/>
                    </a:lnTo>
                    <a:lnTo>
                      <a:pt x="0" y="31"/>
                    </a:lnTo>
                    <a:lnTo>
                      <a:pt x="54"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0" name="Freeform 33"/>
              <p:cNvSpPr>
                <a:spLocks/>
              </p:cNvSpPr>
              <p:nvPr/>
            </p:nvSpPr>
            <p:spPr bwMode="auto">
              <a:xfrm>
                <a:off x="5278438" y="2543175"/>
                <a:ext cx="79375" cy="63500"/>
              </a:xfrm>
              <a:custGeom>
                <a:avLst/>
                <a:gdLst>
                  <a:gd name="T0" fmla="*/ 42 w 50"/>
                  <a:gd name="T1" fmla="*/ 0 h 40"/>
                  <a:gd name="T2" fmla="*/ 50 w 50"/>
                  <a:gd name="T3" fmla="*/ 17 h 40"/>
                  <a:gd name="T4" fmla="*/ 9 w 50"/>
                  <a:gd name="T5" fmla="*/ 40 h 40"/>
                  <a:gd name="T6" fmla="*/ 0 w 50"/>
                  <a:gd name="T7" fmla="*/ 26 h 40"/>
                  <a:gd name="T8" fmla="*/ 0 w 50"/>
                  <a:gd name="T9" fmla="*/ 26 h 40"/>
                  <a:gd name="T10" fmla="*/ 42 w 50"/>
                  <a:gd name="T11" fmla="*/ 0 h 40"/>
                </a:gdLst>
                <a:ahLst/>
                <a:cxnLst>
                  <a:cxn ang="0">
                    <a:pos x="T0" y="T1"/>
                  </a:cxn>
                  <a:cxn ang="0">
                    <a:pos x="T2" y="T3"/>
                  </a:cxn>
                  <a:cxn ang="0">
                    <a:pos x="T4" y="T5"/>
                  </a:cxn>
                  <a:cxn ang="0">
                    <a:pos x="T6" y="T7"/>
                  </a:cxn>
                  <a:cxn ang="0">
                    <a:pos x="T8" y="T9"/>
                  </a:cxn>
                  <a:cxn ang="0">
                    <a:pos x="T10" y="T11"/>
                  </a:cxn>
                </a:cxnLst>
                <a:rect l="0" t="0" r="r" b="b"/>
                <a:pathLst>
                  <a:path w="50" h="40">
                    <a:moveTo>
                      <a:pt x="42" y="0"/>
                    </a:moveTo>
                    <a:lnTo>
                      <a:pt x="50" y="17"/>
                    </a:lnTo>
                    <a:lnTo>
                      <a:pt x="9" y="40"/>
                    </a:lnTo>
                    <a:lnTo>
                      <a:pt x="0" y="26"/>
                    </a:lnTo>
                    <a:lnTo>
                      <a:pt x="0" y="26"/>
                    </a:lnTo>
                    <a:lnTo>
                      <a:pt x="42"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1" name="Freeform 34"/>
              <p:cNvSpPr>
                <a:spLocks/>
              </p:cNvSpPr>
              <p:nvPr/>
            </p:nvSpPr>
            <p:spPr bwMode="auto">
              <a:xfrm>
                <a:off x="5327650" y="2622550"/>
                <a:ext cx="66675" cy="55563"/>
              </a:xfrm>
              <a:custGeom>
                <a:avLst/>
                <a:gdLst>
                  <a:gd name="T0" fmla="*/ 35 w 42"/>
                  <a:gd name="T1" fmla="*/ 0 h 35"/>
                  <a:gd name="T2" fmla="*/ 42 w 42"/>
                  <a:gd name="T3" fmla="*/ 16 h 35"/>
                  <a:gd name="T4" fmla="*/ 9 w 42"/>
                  <a:gd name="T5" fmla="*/ 35 h 35"/>
                  <a:gd name="T6" fmla="*/ 0 w 42"/>
                  <a:gd name="T7" fmla="*/ 21 h 35"/>
                  <a:gd name="T8" fmla="*/ 0 w 42"/>
                  <a:gd name="T9" fmla="*/ 21 h 35"/>
                  <a:gd name="T10" fmla="*/ 35 w 42"/>
                  <a:gd name="T11" fmla="*/ 0 h 35"/>
                </a:gdLst>
                <a:ahLst/>
                <a:cxnLst>
                  <a:cxn ang="0">
                    <a:pos x="T0" y="T1"/>
                  </a:cxn>
                  <a:cxn ang="0">
                    <a:pos x="T2" y="T3"/>
                  </a:cxn>
                  <a:cxn ang="0">
                    <a:pos x="T4" y="T5"/>
                  </a:cxn>
                  <a:cxn ang="0">
                    <a:pos x="T6" y="T7"/>
                  </a:cxn>
                  <a:cxn ang="0">
                    <a:pos x="T8" y="T9"/>
                  </a:cxn>
                  <a:cxn ang="0">
                    <a:pos x="T10" y="T11"/>
                  </a:cxn>
                </a:cxnLst>
                <a:rect l="0" t="0" r="r" b="b"/>
                <a:pathLst>
                  <a:path w="42" h="35">
                    <a:moveTo>
                      <a:pt x="35" y="0"/>
                    </a:moveTo>
                    <a:lnTo>
                      <a:pt x="42" y="16"/>
                    </a:lnTo>
                    <a:lnTo>
                      <a:pt x="9" y="35"/>
                    </a:lnTo>
                    <a:lnTo>
                      <a:pt x="0" y="21"/>
                    </a:lnTo>
                    <a:lnTo>
                      <a:pt x="0" y="21"/>
                    </a:lnTo>
                    <a:lnTo>
                      <a:pt x="35"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2" name="Freeform 35"/>
              <p:cNvSpPr>
                <a:spLocks/>
              </p:cNvSpPr>
              <p:nvPr/>
            </p:nvSpPr>
            <p:spPr bwMode="auto">
              <a:xfrm>
                <a:off x="5375275" y="2701925"/>
                <a:ext cx="57150" cy="47625"/>
              </a:xfrm>
              <a:custGeom>
                <a:avLst/>
                <a:gdLst>
                  <a:gd name="T0" fmla="*/ 29 w 36"/>
                  <a:gd name="T1" fmla="*/ 0 h 30"/>
                  <a:gd name="T2" fmla="*/ 36 w 36"/>
                  <a:gd name="T3" fmla="*/ 16 h 30"/>
                  <a:gd name="T4" fmla="*/ 12 w 36"/>
                  <a:gd name="T5" fmla="*/ 30 h 30"/>
                  <a:gd name="T6" fmla="*/ 0 w 36"/>
                  <a:gd name="T7" fmla="*/ 16 h 30"/>
                  <a:gd name="T8" fmla="*/ 0 w 36"/>
                  <a:gd name="T9" fmla="*/ 16 h 30"/>
                  <a:gd name="T10" fmla="*/ 29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29" y="0"/>
                    </a:moveTo>
                    <a:lnTo>
                      <a:pt x="36" y="16"/>
                    </a:lnTo>
                    <a:lnTo>
                      <a:pt x="12" y="30"/>
                    </a:lnTo>
                    <a:lnTo>
                      <a:pt x="0" y="16"/>
                    </a:lnTo>
                    <a:lnTo>
                      <a:pt x="0" y="16"/>
                    </a:lnTo>
                    <a:lnTo>
                      <a:pt x="29"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3" name="Freeform 36"/>
              <p:cNvSpPr>
                <a:spLocks/>
              </p:cNvSpPr>
              <p:nvPr/>
            </p:nvSpPr>
            <p:spPr bwMode="auto">
              <a:xfrm>
                <a:off x="5424488" y="2779713"/>
                <a:ext cx="46038" cy="41275"/>
              </a:xfrm>
              <a:custGeom>
                <a:avLst/>
                <a:gdLst>
                  <a:gd name="T0" fmla="*/ 19 w 29"/>
                  <a:gd name="T1" fmla="*/ 0 h 26"/>
                  <a:gd name="T2" fmla="*/ 29 w 29"/>
                  <a:gd name="T3" fmla="*/ 17 h 26"/>
                  <a:gd name="T4" fmla="*/ 12 w 29"/>
                  <a:gd name="T5" fmla="*/ 26 h 26"/>
                  <a:gd name="T6" fmla="*/ 0 w 29"/>
                  <a:gd name="T7" fmla="*/ 12 h 26"/>
                  <a:gd name="T8" fmla="*/ 0 w 29"/>
                  <a:gd name="T9" fmla="*/ 12 h 26"/>
                  <a:gd name="T10" fmla="*/ 19 w 29"/>
                  <a:gd name="T11" fmla="*/ 0 h 26"/>
                </a:gdLst>
                <a:ahLst/>
                <a:cxnLst>
                  <a:cxn ang="0">
                    <a:pos x="T0" y="T1"/>
                  </a:cxn>
                  <a:cxn ang="0">
                    <a:pos x="T2" y="T3"/>
                  </a:cxn>
                  <a:cxn ang="0">
                    <a:pos x="T4" y="T5"/>
                  </a:cxn>
                  <a:cxn ang="0">
                    <a:pos x="T6" y="T7"/>
                  </a:cxn>
                  <a:cxn ang="0">
                    <a:pos x="T8" y="T9"/>
                  </a:cxn>
                  <a:cxn ang="0">
                    <a:pos x="T10" y="T11"/>
                  </a:cxn>
                </a:cxnLst>
                <a:rect l="0" t="0" r="r" b="b"/>
                <a:pathLst>
                  <a:path w="29" h="26">
                    <a:moveTo>
                      <a:pt x="19" y="0"/>
                    </a:moveTo>
                    <a:lnTo>
                      <a:pt x="29" y="17"/>
                    </a:lnTo>
                    <a:lnTo>
                      <a:pt x="12" y="26"/>
                    </a:lnTo>
                    <a:lnTo>
                      <a:pt x="0" y="12"/>
                    </a:lnTo>
                    <a:lnTo>
                      <a:pt x="0" y="12"/>
                    </a:lnTo>
                    <a:lnTo>
                      <a:pt x="19"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4" name="Freeform 37"/>
              <p:cNvSpPr>
                <a:spLocks/>
              </p:cNvSpPr>
              <p:nvPr/>
            </p:nvSpPr>
            <p:spPr bwMode="auto">
              <a:xfrm>
                <a:off x="6021388" y="2400300"/>
                <a:ext cx="290513" cy="496888"/>
              </a:xfrm>
              <a:custGeom>
                <a:avLst/>
                <a:gdLst>
                  <a:gd name="T0" fmla="*/ 183 w 183"/>
                  <a:gd name="T1" fmla="*/ 19 h 313"/>
                  <a:gd name="T2" fmla="*/ 12 w 183"/>
                  <a:gd name="T3" fmla="*/ 313 h 313"/>
                  <a:gd name="T4" fmla="*/ 0 w 183"/>
                  <a:gd name="T5" fmla="*/ 294 h 313"/>
                  <a:gd name="T6" fmla="*/ 171 w 183"/>
                  <a:gd name="T7" fmla="*/ 0 h 313"/>
                  <a:gd name="T8" fmla="*/ 171 w 183"/>
                  <a:gd name="T9" fmla="*/ 0 h 313"/>
                  <a:gd name="T10" fmla="*/ 183 w 183"/>
                  <a:gd name="T11" fmla="*/ 19 h 313"/>
                </a:gdLst>
                <a:ahLst/>
                <a:cxnLst>
                  <a:cxn ang="0">
                    <a:pos x="T0" y="T1"/>
                  </a:cxn>
                  <a:cxn ang="0">
                    <a:pos x="T2" y="T3"/>
                  </a:cxn>
                  <a:cxn ang="0">
                    <a:pos x="T4" y="T5"/>
                  </a:cxn>
                  <a:cxn ang="0">
                    <a:pos x="T6" y="T7"/>
                  </a:cxn>
                  <a:cxn ang="0">
                    <a:pos x="T8" y="T9"/>
                  </a:cxn>
                  <a:cxn ang="0">
                    <a:pos x="T10" y="T11"/>
                  </a:cxn>
                </a:cxnLst>
                <a:rect l="0" t="0" r="r" b="b"/>
                <a:pathLst>
                  <a:path w="183" h="313">
                    <a:moveTo>
                      <a:pt x="183" y="19"/>
                    </a:moveTo>
                    <a:lnTo>
                      <a:pt x="12" y="313"/>
                    </a:lnTo>
                    <a:lnTo>
                      <a:pt x="0" y="294"/>
                    </a:lnTo>
                    <a:lnTo>
                      <a:pt x="171" y="0"/>
                    </a:lnTo>
                    <a:lnTo>
                      <a:pt x="171" y="0"/>
                    </a:lnTo>
                    <a:lnTo>
                      <a:pt x="183"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5" name="Freeform 38"/>
              <p:cNvSpPr>
                <a:spLocks/>
              </p:cNvSpPr>
              <p:nvPr/>
            </p:nvSpPr>
            <p:spPr bwMode="auto">
              <a:xfrm>
                <a:off x="6292850" y="2400300"/>
                <a:ext cx="555625" cy="30163"/>
              </a:xfrm>
              <a:custGeom>
                <a:avLst/>
                <a:gdLst>
                  <a:gd name="T0" fmla="*/ 350 w 350"/>
                  <a:gd name="T1" fmla="*/ 19 h 19"/>
                  <a:gd name="T2" fmla="*/ 12 w 350"/>
                  <a:gd name="T3" fmla="*/ 19 h 19"/>
                  <a:gd name="T4" fmla="*/ 0 w 350"/>
                  <a:gd name="T5" fmla="*/ 0 h 19"/>
                  <a:gd name="T6" fmla="*/ 338 w 350"/>
                  <a:gd name="T7" fmla="*/ 0 h 19"/>
                  <a:gd name="T8" fmla="*/ 338 w 350"/>
                  <a:gd name="T9" fmla="*/ 0 h 19"/>
                  <a:gd name="T10" fmla="*/ 350 w 350"/>
                  <a:gd name="T11" fmla="*/ 19 h 19"/>
                </a:gdLst>
                <a:ahLst/>
                <a:cxnLst>
                  <a:cxn ang="0">
                    <a:pos x="T0" y="T1"/>
                  </a:cxn>
                  <a:cxn ang="0">
                    <a:pos x="T2" y="T3"/>
                  </a:cxn>
                  <a:cxn ang="0">
                    <a:pos x="T4" y="T5"/>
                  </a:cxn>
                  <a:cxn ang="0">
                    <a:pos x="T6" y="T7"/>
                  </a:cxn>
                  <a:cxn ang="0">
                    <a:pos x="T8" y="T9"/>
                  </a:cxn>
                  <a:cxn ang="0">
                    <a:pos x="T10" y="T11"/>
                  </a:cxn>
                </a:cxnLst>
                <a:rect l="0" t="0" r="r" b="b"/>
                <a:pathLst>
                  <a:path w="350" h="19">
                    <a:moveTo>
                      <a:pt x="350" y="19"/>
                    </a:moveTo>
                    <a:lnTo>
                      <a:pt x="12" y="19"/>
                    </a:lnTo>
                    <a:lnTo>
                      <a:pt x="0" y="0"/>
                    </a:lnTo>
                    <a:lnTo>
                      <a:pt x="338" y="0"/>
                    </a:lnTo>
                    <a:lnTo>
                      <a:pt x="338" y="0"/>
                    </a:lnTo>
                    <a:lnTo>
                      <a:pt x="350"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6" name="Freeform 39"/>
              <p:cNvSpPr>
                <a:spLocks/>
              </p:cNvSpPr>
              <p:nvPr/>
            </p:nvSpPr>
            <p:spPr bwMode="auto">
              <a:xfrm>
                <a:off x="6829425" y="1949450"/>
                <a:ext cx="285750" cy="481013"/>
              </a:xfrm>
              <a:custGeom>
                <a:avLst/>
                <a:gdLst>
                  <a:gd name="T0" fmla="*/ 163 w 180"/>
                  <a:gd name="T1" fmla="*/ 0 h 303"/>
                  <a:gd name="T2" fmla="*/ 175 w 180"/>
                  <a:gd name="T3" fmla="*/ 0 h 303"/>
                  <a:gd name="T4" fmla="*/ 180 w 180"/>
                  <a:gd name="T5" fmla="*/ 9 h 303"/>
                  <a:gd name="T6" fmla="*/ 12 w 180"/>
                  <a:gd name="T7" fmla="*/ 303 h 303"/>
                  <a:gd name="T8" fmla="*/ 0 w 180"/>
                  <a:gd name="T9" fmla="*/ 284 h 303"/>
                  <a:gd name="T10" fmla="*/ 163 w 180"/>
                  <a:gd name="T11" fmla="*/ 0 h 303"/>
                </a:gdLst>
                <a:ahLst/>
                <a:cxnLst>
                  <a:cxn ang="0">
                    <a:pos x="T0" y="T1"/>
                  </a:cxn>
                  <a:cxn ang="0">
                    <a:pos x="T2" y="T3"/>
                  </a:cxn>
                  <a:cxn ang="0">
                    <a:pos x="T4" y="T5"/>
                  </a:cxn>
                  <a:cxn ang="0">
                    <a:pos x="T6" y="T7"/>
                  </a:cxn>
                  <a:cxn ang="0">
                    <a:pos x="T8" y="T9"/>
                  </a:cxn>
                  <a:cxn ang="0">
                    <a:pos x="T10" y="T11"/>
                  </a:cxn>
                </a:cxnLst>
                <a:rect l="0" t="0" r="r" b="b"/>
                <a:pathLst>
                  <a:path w="180" h="303">
                    <a:moveTo>
                      <a:pt x="163" y="0"/>
                    </a:moveTo>
                    <a:lnTo>
                      <a:pt x="175" y="0"/>
                    </a:lnTo>
                    <a:lnTo>
                      <a:pt x="180" y="9"/>
                    </a:lnTo>
                    <a:lnTo>
                      <a:pt x="12" y="303"/>
                    </a:lnTo>
                    <a:lnTo>
                      <a:pt x="0" y="284"/>
                    </a:lnTo>
                    <a:lnTo>
                      <a:pt x="163"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7" name="Freeform 40"/>
              <p:cNvSpPr>
                <a:spLocks/>
              </p:cNvSpPr>
              <p:nvPr/>
            </p:nvSpPr>
            <p:spPr bwMode="auto">
              <a:xfrm>
                <a:off x="7107238" y="1933575"/>
                <a:ext cx="538163" cy="30163"/>
              </a:xfrm>
              <a:custGeom>
                <a:avLst/>
                <a:gdLst>
                  <a:gd name="T0" fmla="*/ 339 w 339"/>
                  <a:gd name="T1" fmla="*/ 0 h 19"/>
                  <a:gd name="T2" fmla="*/ 339 w 339"/>
                  <a:gd name="T3" fmla="*/ 0 h 19"/>
                  <a:gd name="T4" fmla="*/ 339 w 339"/>
                  <a:gd name="T5" fmla="*/ 10 h 19"/>
                  <a:gd name="T6" fmla="*/ 339 w 339"/>
                  <a:gd name="T7" fmla="*/ 19 h 19"/>
                  <a:gd name="T8" fmla="*/ 5 w 339"/>
                  <a:gd name="T9" fmla="*/ 19 h 19"/>
                  <a:gd name="T10" fmla="*/ 0 w 339"/>
                  <a:gd name="T11" fmla="*/ 10 h 19"/>
                  <a:gd name="T12" fmla="*/ 5 w 339"/>
                  <a:gd name="T13" fmla="*/ 0 h 19"/>
                  <a:gd name="T14" fmla="*/ 339 w 339"/>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19">
                    <a:moveTo>
                      <a:pt x="339" y="0"/>
                    </a:moveTo>
                    <a:lnTo>
                      <a:pt x="339" y="0"/>
                    </a:lnTo>
                    <a:lnTo>
                      <a:pt x="339" y="10"/>
                    </a:lnTo>
                    <a:lnTo>
                      <a:pt x="339" y="19"/>
                    </a:lnTo>
                    <a:lnTo>
                      <a:pt x="5" y="19"/>
                    </a:lnTo>
                    <a:lnTo>
                      <a:pt x="0" y="10"/>
                    </a:lnTo>
                    <a:lnTo>
                      <a:pt x="5" y="0"/>
                    </a:lnTo>
                    <a:lnTo>
                      <a:pt x="339" y="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8" name="Freeform 41"/>
              <p:cNvSpPr>
                <a:spLocks/>
              </p:cNvSpPr>
              <p:nvPr/>
            </p:nvSpPr>
            <p:spPr bwMode="auto">
              <a:xfrm>
                <a:off x="6826250" y="1479550"/>
                <a:ext cx="288925" cy="469900"/>
              </a:xfrm>
              <a:custGeom>
                <a:avLst/>
                <a:gdLst>
                  <a:gd name="T0" fmla="*/ 0 w 182"/>
                  <a:gd name="T1" fmla="*/ 9 h 296"/>
                  <a:gd name="T2" fmla="*/ 0 w 182"/>
                  <a:gd name="T3" fmla="*/ 9 h 296"/>
                  <a:gd name="T4" fmla="*/ 7 w 182"/>
                  <a:gd name="T5" fmla="*/ 4 h 296"/>
                  <a:gd name="T6" fmla="*/ 16 w 182"/>
                  <a:gd name="T7" fmla="*/ 0 h 296"/>
                  <a:gd name="T8" fmla="*/ 182 w 182"/>
                  <a:gd name="T9" fmla="*/ 286 h 296"/>
                  <a:gd name="T10" fmla="*/ 177 w 182"/>
                  <a:gd name="T11" fmla="*/ 296 h 296"/>
                  <a:gd name="T12" fmla="*/ 165 w 182"/>
                  <a:gd name="T13" fmla="*/ 296 h 296"/>
                  <a:gd name="T14" fmla="*/ 0 w 182"/>
                  <a:gd name="T15" fmla="*/ 9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96">
                    <a:moveTo>
                      <a:pt x="0" y="9"/>
                    </a:moveTo>
                    <a:lnTo>
                      <a:pt x="0" y="9"/>
                    </a:lnTo>
                    <a:lnTo>
                      <a:pt x="7" y="4"/>
                    </a:lnTo>
                    <a:lnTo>
                      <a:pt x="16" y="0"/>
                    </a:lnTo>
                    <a:lnTo>
                      <a:pt x="182" y="286"/>
                    </a:lnTo>
                    <a:lnTo>
                      <a:pt x="177" y="296"/>
                    </a:lnTo>
                    <a:lnTo>
                      <a:pt x="165" y="296"/>
                    </a:lnTo>
                    <a:lnTo>
                      <a:pt x="0" y="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39" name="Rectangle 42"/>
              <p:cNvSpPr>
                <a:spLocks noChangeArrowheads="1"/>
              </p:cNvSpPr>
              <p:nvPr/>
            </p:nvSpPr>
            <p:spPr bwMode="auto">
              <a:xfrm>
                <a:off x="4575175" y="4383087"/>
                <a:ext cx="274510" cy="4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200" b="0" i="0" u="none" strike="noStrike" cap="none" normalizeH="0" baseline="0" smtClean="0">
                  <a:ln>
                    <a:noFill/>
                  </a:ln>
                  <a:effectLst/>
                  <a:latin typeface="Arial" panose="020B0604020202020204" pitchFamily="34" charset="0"/>
                </a:endParaRPr>
              </a:p>
            </p:txBody>
          </p:sp>
          <p:sp>
            <p:nvSpPr>
              <p:cNvPr id="140" name="Freeform 43"/>
              <p:cNvSpPr>
                <a:spLocks/>
              </p:cNvSpPr>
              <p:nvPr/>
            </p:nvSpPr>
            <p:spPr bwMode="auto">
              <a:xfrm>
                <a:off x="4654550" y="4378325"/>
                <a:ext cx="109538" cy="30163"/>
              </a:xfrm>
              <a:custGeom>
                <a:avLst/>
                <a:gdLst>
                  <a:gd name="T0" fmla="*/ 69 w 69"/>
                  <a:gd name="T1" fmla="*/ 19 h 19"/>
                  <a:gd name="T2" fmla="*/ 69 w 69"/>
                  <a:gd name="T3" fmla="*/ 19 h 19"/>
                  <a:gd name="T4" fmla="*/ 0 w 69"/>
                  <a:gd name="T5" fmla="*/ 19 h 19"/>
                  <a:gd name="T6" fmla="*/ 2 w 69"/>
                  <a:gd name="T7" fmla="*/ 0 h 19"/>
                  <a:gd name="T8" fmla="*/ 66 w 69"/>
                  <a:gd name="T9" fmla="*/ 0 h 19"/>
                  <a:gd name="T10" fmla="*/ 69 w 69"/>
                  <a:gd name="T11" fmla="*/ 19 h 19"/>
                </a:gdLst>
                <a:ahLst/>
                <a:cxnLst>
                  <a:cxn ang="0">
                    <a:pos x="T0" y="T1"/>
                  </a:cxn>
                  <a:cxn ang="0">
                    <a:pos x="T2" y="T3"/>
                  </a:cxn>
                  <a:cxn ang="0">
                    <a:pos x="T4" y="T5"/>
                  </a:cxn>
                  <a:cxn ang="0">
                    <a:pos x="T6" y="T7"/>
                  </a:cxn>
                  <a:cxn ang="0">
                    <a:pos x="T8" y="T9"/>
                  </a:cxn>
                  <a:cxn ang="0">
                    <a:pos x="T10" y="T11"/>
                  </a:cxn>
                </a:cxnLst>
                <a:rect l="0" t="0" r="r" b="b"/>
                <a:pathLst>
                  <a:path w="69" h="19">
                    <a:moveTo>
                      <a:pt x="69" y="19"/>
                    </a:moveTo>
                    <a:lnTo>
                      <a:pt x="69" y="19"/>
                    </a:lnTo>
                    <a:lnTo>
                      <a:pt x="0" y="19"/>
                    </a:lnTo>
                    <a:lnTo>
                      <a:pt x="2" y="0"/>
                    </a:lnTo>
                    <a:lnTo>
                      <a:pt x="66" y="0"/>
                    </a:lnTo>
                    <a:lnTo>
                      <a:pt x="69"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1" name="Freeform 44"/>
              <p:cNvSpPr>
                <a:spLocks/>
              </p:cNvSpPr>
              <p:nvPr/>
            </p:nvSpPr>
            <p:spPr bwMode="auto">
              <a:xfrm>
                <a:off x="4665663" y="4287838"/>
                <a:ext cx="87313" cy="30163"/>
              </a:xfrm>
              <a:custGeom>
                <a:avLst/>
                <a:gdLst>
                  <a:gd name="T0" fmla="*/ 55 w 55"/>
                  <a:gd name="T1" fmla="*/ 19 h 19"/>
                  <a:gd name="T2" fmla="*/ 55 w 55"/>
                  <a:gd name="T3" fmla="*/ 19 h 19"/>
                  <a:gd name="T4" fmla="*/ 0 w 55"/>
                  <a:gd name="T5" fmla="*/ 19 h 19"/>
                  <a:gd name="T6" fmla="*/ 2 w 55"/>
                  <a:gd name="T7" fmla="*/ 0 h 19"/>
                  <a:gd name="T8" fmla="*/ 52 w 55"/>
                  <a:gd name="T9" fmla="*/ 0 h 19"/>
                  <a:gd name="T10" fmla="*/ 55 w 55"/>
                  <a:gd name="T11" fmla="*/ 19 h 19"/>
                </a:gdLst>
                <a:ahLst/>
                <a:cxnLst>
                  <a:cxn ang="0">
                    <a:pos x="T0" y="T1"/>
                  </a:cxn>
                  <a:cxn ang="0">
                    <a:pos x="T2" y="T3"/>
                  </a:cxn>
                  <a:cxn ang="0">
                    <a:pos x="T4" y="T5"/>
                  </a:cxn>
                  <a:cxn ang="0">
                    <a:pos x="T6" y="T7"/>
                  </a:cxn>
                  <a:cxn ang="0">
                    <a:pos x="T8" y="T9"/>
                  </a:cxn>
                  <a:cxn ang="0">
                    <a:pos x="T10" y="T11"/>
                  </a:cxn>
                </a:cxnLst>
                <a:rect l="0" t="0" r="r" b="b"/>
                <a:pathLst>
                  <a:path w="55" h="19">
                    <a:moveTo>
                      <a:pt x="55" y="19"/>
                    </a:moveTo>
                    <a:lnTo>
                      <a:pt x="55" y="19"/>
                    </a:lnTo>
                    <a:lnTo>
                      <a:pt x="0" y="19"/>
                    </a:lnTo>
                    <a:lnTo>
                      <a:pt x="2" y="0"/>
                    </a:lnTo>
                    <a:lnTo>
                      <a:pt x="52" y="0"/>
                    </a:lnTo>
                    <a:lnTo>
                      <a:pt x="55"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2" name="Freeform 45"/>
              <p:cNvSpPr>
                <a:spLocks/>
              </p:cNvSpPr>
              <p:nvPr/>
            </p:nvSpPr>
            <p:spPr bwMode="auto">
              <a:xfrm>
                <a:off x="4676775" y="4197350"/>
                <a:ext cx="60325" cy="30163"/>
              </a:xfrm>
              <a:custGeom>
                <a:avLst/>
                <a:gdLst>
                  <a:gd name="T0" fmla="*/ 38 w 38"/>
                  <a:gd name="T1" fmla="*/ 19 h 19"/>
                  <a:gd name="T2" fmla="*/ 38 w 38"/>
                  <a:gd name="T3" fmla="*/ 19 h 19"/>
                  <a:gd name="T4" fmla="*/ 0 w 38"/>
                  <a:gd name="T5" fmla="*/ 19 h 19"/>
                  <a:gd name="T6" fmla="*/ 3 w 38"/>
                  <a:gd name="T7" fmla="*/ 0 h 19"/>
                  <a:gd name="T8" fmla="*/ 36 w 38"/>
                  <a:gd name="T9" fmla="*/ 0 h 19"/>
                  <a:gd name="T10" fmla="*/ 38 w 38"/>
                  <a:gd name="T11" fmla="*/ 19 h 19"/>
                </a:gdLst>
                <a:ahLst/>
                <a:cxnLst>
                  <a:cxn ang="0">
                    <a:pos x="T0" y="T1"/>
                  </a:cxn>
                  <a:cxn ang="0">
                    <a:pos x="T2" y="T3"/>
                  </a:cxn>
                  <a:cxn ang="0">
                    <a:pos x="T4" y="T5"/>
                  </a:cxn>
                  <a:cxn ang="0">
                    <a:pos x="T6" y="T7"/>
                  </a:cxn>
                  <a:cxn ang="0">
                    <a:pos x="T8" y="T9"/>
                  </a:cxn>
                  <a:cxn ang="0">
                    <a:pos x="T10" y="T11"/>
                  </a:cxn>
                </a:cxnLst>
                <a:rect l="0" t="0" r="r" b="b"/>
                <a:pathLst>
                  <a:path w="38" h="19">
                    <a:moveTo>
                      <a:pt x="38" y="19"/>
                    </a:moveTo>
                    <a:lnTo>
                      <a:pt x="38" y="19"/>
                    </a:lnTo>
                    <a:lnTo>
                      <a:pt x="0" y="19"/>
                    </a:lnTo>
                    <a:lnTo>
                      <a:pt x="3" y="0"/>
                    </a:lnTo>
                    <a:lnTo>
                      <a:pt x="36" y="0"/>
                    </a:lnTo>
                    <a:lnTo>
                      <a:pt x="38"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3" name="Freeform 46"/>
              <p:cNvSpPr>
                <a:spLocks/>
              </p:cNvSpPr>
              <p:nvPr/>
            </p:nvSpPr>
            <p:spPr bwMode="auto">
              <a:xfrm>
                <a:off x="4687888" y="4108450"/>
                <a:ext cx="38100" cy="30163"/>
              </a:xfrm>
              <a:custGeom>
                <a:avLst/>
                <a:gdLst>
                  <a:gd name="T0" fmla="*/ 24 w 24"/>
                  <a:gd name="T1" fmla="*/ 19 h 19"/>
                  <a:gd name="T2" fmla="*/ 24 w 24"/>
                  <a:gd name="T3" fmla="*/ 19 h 19"/>
                  <a:gd name="T4" fmla="*/ 0 w 24"/>
                  <a:gd name="T5" fmla="*/ 19 h 19"/>
                  <a:gd name="T6" fmla="*/ 5 w 24"/>
                  <a:gd name="T7" fmla="*/ 0 h 19"/>
                  <a:gd name="T8" fmla="*/ 22 w 24"/>
                  <a:gd name="T9" fmla="*/ 0 h 19"/>
                  <a:gd name="T10" fmla="*/ 24 w 24"/>
                  <a:gd name="T11" fmla="*/ 19 h 19"/>
                </a:gdLst>
                <a:ahLst/>
                <a:cxnLst>
                  <a:cxn ang="0">
                    <a:pos x="T0" y="T1"/>
                  </a:cxn>
                  <a:cxn ang="0">
                    <a:pos x="T2" y="T3"/>
                  </a:cxn>
                  <a:cxn ang="0">
                    <a:pos x="T4" y="T5"/>
                  </a:cxn>
                  <a:cxn ang="0">
                    <a:pos x="T6" y="T7"/>
                  </a:cxn>
                  <a:cxn ang="0">
                    <a:pos x="T8" y="T9"/>
                  </a:cxn>
                  <a:cxn ang="0">
                    <a:pos x="T10" y="T11"/>
                  </a:cxn>
                </a:cxnLst>
                <a:rect l="0" t="0" r="r" b="b"/>
                <a:pathLst>
                  <a:path w="24" h="19">
                    <a:moveTo>
                      <a:pt x="24" y="19"/>
                    </a:moveTo>
                    <a:lnTo>
                      <a:pt x="24" y="19"/>
                    </a:lnTo>
                    <a:lnTo>
                      <a:pt x="0" y="19"/>
                    </a:lnTo>
                    <a:lnTo>
                      <a:pt x="5" y="0"/>
                    </a:lnTo>
                    <a:lnTo>
                      <a:pt x="22" y="0"/>
                    </a:lnTo>
                    <a:lnTo>
                      <a:pt x="24"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4" name="Rectangle 47"/>
              <p:cNvSpPr>
                <a:spLocks noChangeArrowheads="1"/>
              </p:cNvSpPr>
              <p:nvPr/>
            </p:nvSpPr>
            <p:spPr bwMode="auto">
              <a:xfrm>
                <a:off x="3641726" y="4383087"/>
                <a:ext cx="274510" cy="4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200" b="0" i="0" u="none" strike="noStrike" cap="none" normalizeH="0" baseline="0" smtClean="0">
                  <a:ln>
                    <a:noFill/>
                  </a:ln>
                  <a:effectLst/>
                  <a:latin typeface="Arial" panose="020B0604020202020204" pitchFamily="34" charset="0"/>
                </a:endParaRPr>
              </a:p>
            </p:txBody>
          </p:sp>
          <p:sp>
            <p:nvSpPr>
              <p:cNvPr id="145" name="Freeform 48"/>
              <p:cNvSpPr>
                <a:spLocks/>
              </p:cNvSpPr>
              <p:nvPr/>
            </p:nvSpPr>
            <p:spPr bwMode="auto">
              <a:xfrm>
                <a:off x="3719513" y="4378325"/>
                <a:ext cx="112713" cy="30163"/>
              </a:xfrm>
              <a:custGeom>
                <a:avLst/>
                <a:gdLst>
                  <a:gd name="T0" fmla="*/ 71 w 71"/>
                  <a:gd name="T1" fmla="*/ 19 h 19"/>
                  <a:gd name="T2" fmla="*/ 71 w 71"/>
                  <a:gd name="T3" fmla="*/ 19 h 19"/>
                  <a:gd name="T4" fmla="*/ 0 w 71"/>
                  <a:gd name="T5" fmla="*/ 19 h 19"/>
                  <a:gd name="T6" fmla="*/ 2 w 71"/>
                  <a:gd name="T7" fmla="*/ 0 h 19"/>
                  <a:gd name="T8" fmla="*/ 68 w 71"/>
                  <a:gd name="T9" fmla="*/ 0 h 19"/>
                  <a:gd name="T10" fmla="*/ 71 w 71"/>
                  <a:gd name="T11" fmla="*/ 19 h 19"/>
                </a:gdLst>
                <a:ahLst/>
                <a:cxnLst>
                  <a:cxn ang="0">
                    <a:pos x="T0" y="T1"/>
                  </a:cxn>
                  <a:cxn ang="0">
                    <a:pos x="T2" y="T3"/>
                  </a:cxn>
                  <a:cxn ang="0">
                    <a:pos x="T4" y="T5"/>
                  </a:cxn>
                  <a:cxn ang="0">
                    <a:pos x="T6" y="T7"/>
                  </a:cxn>
                  <a:cxn ang="0">
                    <a:pos x="T8" y="T9"/>
                  </a:cxn>
                  <a:cxn ang="0">
                    <a:pos x="T10" y="T11"/>
                  </a:cxn>
                </a:cxnLst>
                <a:rect l="0" t="0" r="r" b="b"/>
                <a:pathLst>
                  <a:path w="71" h="19">
                    <a:moveTo>
                      <a:pt x="71" y="19"/>
                    </a:moveTo>
                    <a:lnTo>
                      <a:pt x="71" y="19"/>
                    </a:lnTo>
                    <a:lnTo>
                      <a:pt x="0" y="19"/>
                    </a:lnTo>
                    <a:lnTo>
                      <a:pt x="2" y="0"/>
                    </a:lnTo>
                    <a:lnTo>
                      <a:pt x="68" y="0"/>
                    </a:lnTo>
                    <a:lnTo>
                      <a:pt x="71"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6" name="Freeform 49"/>
              <p:cNvSpPr>
                <a:spLocks/>
              </p:cNvSpPr>
              <p:nvPr/>
            </p:nvSpPr>
            <p:spPr bwMode="auto">
              <a:xfrm>
                <a:off x="3730625" y="4287838"/>
                <a:ext cx="90488" cy="30163"/>
              </a:xfrm>
              <a:custGeom>
                <a:avLst/>
                <a:gdLst>
                  <a:gd name="T0" fmla="*/ 57 w 57"/>
                  <a:gd name="T1" fmla="*/ 19 h 19"/>
                  <a:gd name="T2" fmla="*/ 57 w 57"/>
                  <a:gd name="T3" fmla="*/ 19 h 19"/>
                  <a:gd name="T4" fmla="*/ 0 w 57"/>
                  <a:gd name="T5" fmla="*/ 19 h 19"/>
                  <a:gd name="T6" fmla="*/ 5 w 57"/>
                  <a:gd name="T7" fmla="*/ 0 h 19"/>
                  <a:gd name="T8" fmla="*/ 54 w 57"/>
                  <a:gd name="T9" fmla="*/ 0 h 19"/>
                  <a:gd name="T10" fmla="*/ 57 w 57"/>
                  <a:gd name="T11" fmla="*/ 19 h 19"/>
                </a:gdLst>
                <a:ahLst/>
                <a:cxnLst>
                  <a:cxn ang="0">
                    <a:pos x="T0" y="T1"/>
                  </a:cxn>
                  <a:cxn ang="0">
                    <a:pos x="T2" y="T3"/>
                  </a:cxn>
                  <a:cxn ang="0">
                    <a:pos x="T4" y="T5"/>
                  </a:cxn>
                  <a:cxn ang="0">
                    <a:pos x="T6" y="T7"/>
                  </a:cxn>
                  <a:cxn ang="0">
                    <a:pos x="T8" y="T9"/>
                  </a:cxn>
                  <a:cxn ang="0">
                    <a:pos x="T10" y="T11"/>
                  </a:cxn>
                </a:cxnLst>
                <a:rect l="0" t="0" r="r" b="b"/>
                <a:pathLst>
                  <a:path w="57" h="19">
                    <a:moveTo>
                      <a:pt x="57" y="19"/>
                    </a:moveTo>
                    <a:lnTo>
                      <a:pt x="57" y="19"/>
                    </a:lnTo>
                    <a:lnTo>
                      <a:pt x="0" y="19"/>
                    </a:lnTo>
                    <a:lnTo>
                      <a:pt x="5" y="0"/>
                    </a:lnTo>
                    <a:lnTo>
                      <a:pt x="54" y="0"/>
                    </a:lnTo>
                    <a:lnTo>
                      <a:pt x="57"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7" name="Freeform 50"/>
              <p:cNvSpPr>
                <a:spLocks/>
              </p:cNvSpPr>
              <p:nvPr/>
            </p:nvSpPr>
            <p:spPr bwMode="auto">
              <a:xfrm>
                <a:off x="3744913" y="4197350"/>
                <a:ext cx="65088" cy="30163"/>
              </a:xfrm>
              <a:custGeom>
                <a:avLst/>
                <a:gdLst>
                  <a:gd name="T0" fmla="*/ 41 w 41"/>
                  <a:gd name="T1" fmla="*/ 19 h 19"/>
                  <a:gd name="T2" fmla="*/ 41 w 41"/>
                  <a:gd name="T3" fmla="*/ 19 h 19"/>
                  <a:gd name="T4" fmla="*/ 0 w 41"/>
                  <a:gd name="T5" fmla="*/ 19 h 19"/>
                  <a:gd name="T6" fmla="*/ 3 w 41"/>
                  <a:gd name="T7" fmla="*/ 0 h 19"/>
                  <a:gd name="T8" fmla="*/ 36 w 41"/>
                  <a:gd name="T9" fmla="*/ 0 h 19"/>
                  <a:gd name="T10" fmla="*/ 41 w 41"/>
                  <a:gd name="T11" fmla="*/ 19 h 19"/>
                </a:gdLst>
                <a:ahLst/>
                <a:cxnLst>
                  <a:cxn ang="0">
                    <a:pos x="T0" y="T1"/>
                  </a:cxn>
                  <a:cxn ang="0">
                    <a:pos x="T2" y="T3"/>
                  </a:cxn>
                  <a:cxn ang="0">
                    <a:pos x="T4" y="T5"/>
                  </a:cxn>
                  <a:cxn ang="0">
                    <a:pos x="T6" y="T7"/>
                  </a:cxn>
                  <a:cxn ang="0">
                    <a:pos x="T8" y="T9"/>
                  </a:cxn>
                  <a:cxn ang="0">
                    <a:pos x="T10" y="T11"/>
                  </a:cxn>
                </a:cxnLst>
                <a:rect l="0" t="0" r="r" b="b"/>
                <a:pathLst>
                  <a:path w="41" h="19">
                    <a:moveTo>
                      <a:pt x="41" y="19"/>
                    </a:moveTo>
                    <a:lnTo>
                      <a:pt x="41" y="19"/>
                    </a:lnTo>
                    <a:lnTo>
                      <a:pt x="0" y="19"/>
                    </a:lnTo>
                    <a:lnTo>
                      <a:pt x="3" y="0"/>
                    </a:lnTo>
                    <a:lnTo>
                      <a:pt x="36" y="0"/>
                    </a:lnTo>
                    <a:lnTo>
                      <a:pt x="41"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8" name="Freeform 51"/>
              <p:cNvSpPr>
                <a:spLocks/>
              </p:cNvSpPr>
              <p:nvPr/>
            </p:nvSpPr>
            <p:spPr bwMode="auto">
              <a:xfrm>
                <a:off x="3756025" y="4108450"/>
                <a:ext cx="38100" cy="30163"/>
              </a:xfrm>
              <a:custGeom>
                <a:avLst/>
                <a:gdLst>
                  <a:gd name="T0" fmla="*/ 24 w 24"/>
                  <a:gd name="T1" fmla="*/ 19 h 19"/>
                  <a:gd name="T2" fmla="*/ 24 w 24"/>
                  <a:gd name="T3" fmla="*/ 19 h 19"/>
                  <a:gd name="T4" fmla="*/ 0 w 24"/>
                  <a:gd name="T5" fmla="*/ 19 h 19"/>
                  <a:gd name="T6" fmla="*/ 3 w 24"/>
                  <a:gd name="T7" fmla="*/ 0 h 19"/>
                  <a:gd name="T8" fmla="*/ 22 w 24"/>
                  <a:gd name="T9" fmla="*/ 0 h 19"/>
                  <a:gd name="T10" fmla="*/ 24 w 24"/>
                  <a:gd name="T11" fmla="*/ 19 h 19"/>
                </a:gdLst>
                <a:ahLst/>
                <a:cxnLst>
                  <a:cxn ang="0">
                    <a:pos x="T0" y="T1"/>
                  </a:cxn>
                  <a:cxn ang="0">
                    <a:pos x="T2" y="T3"/>
                  </a:cxn>
                  <a:cxn ang="0">
                    <a:pos x="T4" y="T5"/>
                  </a:cxn>
                  <a:cxn ang="0">
                    <a:pos x="T6" y="T7"/>
                  </a:cxn>
                  <a:cxn ang="0">
                    <a:pos x="T8" y="T9"/>
                  </a:cxn>
                  <a:cxn ang="0">
                    <a:pos x="T10" y="T11"/>
                  </a:cxn>
                </a:cxnLst>
                <a:rect l="0" t="0" r="r" b="b"/>
                <a:pathLst>
                  <a:path w="24" h="19">
                    <a:moveTo>
                      <a:pt x="24" y="19"/>
                    </a:moveTo>
                    <a:lnTo>
                      <a:pt x="24" y="19"/>
                    </a:lnTo>
                    <a:lnTo>
                      <a:pt x="0" y="19"/>
                    </a:lnTo>
                    <a:lnTo>
                      <a:pt x="3" y="0"/>
                    </a:lnTo>
                    <a:lnTo>
                      <a:pt x="22" y="0"/>
                    </a:lnTo>
                    <a:lnTo>
                      <a:pt x="24" y="19"/>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49" name="Rectangle 52"/>
              <p:cNvSpPr>
                <a:spLocks noChangeArrowheads="1"/>
              </p:cNvSpPr>
              <p:nvPr/>
            </p:nvSpPr>
            <p:spPr bwMode="auto">
              <a:xfrm>
                <a:off x="1495425" y="4919663"/>
                <a:ext cx="567954" cy="4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HO</a:t>
                </a:r>
                <a:endParaRPr kumimoji="0" lang="en-US" sz="1200" b="0" i="0" u="none" strike="noStrike" cap="none" normalizeH="0" baseline="0" smtClean="0">
                  <a:ln>
                    <a:noFill/>
                  </a:ln>
                  <a:effectLst/>
                  <a:latin typeface="Arial" panose="020B0604020202020204" pitchFamily="34" charset="0"/>
                </a:endParaRPr>
              </a:p>
            </p:txBody>
          </p:sp>
          <p:sp>
            <p:nvSpPr>
              <p:cNvPr id="150" name="Freeform 53"/>
              <p:cNvSpPr>
                <a:spLocks/>
              </p:cNvSpPr>
              <p:nvPr/>
            </p:nvSpPr>
            <p:spPr bwMode="auto">
              <a:xfrm>
                <a:off x="2032000" y="4833938"/>
                <a:ext cx="346075" cy="239713"/>
              </a:xfrm>
              <a:custGeom>
                <a:avLst/>
                <a:gdLst>
                  <a:gd name="T0" fmla="*/ 218 w 218"/>
                  <a:gd name="T1" fmla="*/ 16 h 151"/>
                  <a:gd name="T2" fmla="*/ 36 w 218"/>
                  <a:gd name="T3" fmla="*/ 151 h 151"/>
                  <a:gd name="T4" fmla="*/ 36 w 218"/>
                  <a:gd name="T5" fmla="*/ 151 h 151"/>
                  <a:gd name="T6" fmla="*/ 0 w 218"/>
                  <a:gd name="T7" fmla="*/ 90 h 151"/>
                  <a:gd name="T8" fmla="*/ 209 w 218"/>
                  <a:gd name="T9" fmla="*/ 0 h 151"/>
                  <a:gd name="T10" fmla="*/ 218 w 218"/>
                  <a:gd name="T11" fmla="*/ 5 h 151"/>
                  <a:gd name="T12" fmla="*/ 218 w 218"/>
                  <a:gd name="T13" fmla="*/ 16 h 151"/>
                </a:gdLst>
                <a:ahLst/>
                <a:cxnLst>
                  <a:cxn ang="0">
                    <a:pos x="T0" y="T1"/>
                  </a:cxn>
                  <a:cxn ang="0">
                    <a:pos x="T2" y="T3"/>
                  </a:cxn>
                  <a:cxn ang="0">
                    <a:pos x="T4" y="T5"/>
                  </a:cxn>
                  <a:cxn ang="0">
                    <a:pos x="T6" y="T7"/>
                  </a:cxn>
                  <a:cxn ang="0">
                    <a:pos x="T8" y="T9"/>
                  </a:cxn>
                  <a:cxn ang="0">
                    <a:pos x="T10" y="T11"/>
                  </a:cxn>
                  <a:cxn ang="0">
                    <a:pos x="T12" y="T13"/>
                  </a:cxn>
                </a:cxnLst>
                <a:rect l="0" t="0" r="r" b="b"/>
                <a:pathLst>
                  <a:path w="218" h="151">
                    <a:moveTo>
                      <a:pt x="218" y="16"/>
                    </a:moveTo>
                    <a:lnTo>
                      <a:pt x="36" y="151"/>
                    </a:lnTo>
                    <a:lnTo>
                      <a:pt x="36" y="151"/>
                    </a:lnTo>
                    <a:lnTo>
                      <a:pt x="0" y="90"/>
                    </a:lnTo>
                    <a:lnTo>
                      <a:pt x="209" y="0"/>
                    </a:lnTo>
                    <a:lnTo>
                      <a:pt x="218" y="5"/>
                    </a:lnTo>
                    <a:lnTo>
                      <a:pt x="218" y="1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51" name="Freeform 54"/>
              <p:cNvSpPr>
                <a:spLocks/>
              </p:cNvSpPr>
              <p:nvPr/>
            </p:nvSpPr>
            <p:spPr bwMode="auto">
              <a:xfrm>
                <a:off x="5548313" y="3262313"/>
                <a:ext cx="30163" cy="112713"/>
              </a:xfrm>
              <a:custGeom>
                <a:avLst/>
                <a:gdLst>
                  <a:gd name="T0" fmla="*/ 19 w 19"/>
                  <a:gd name="T1" fmla="*/ 71 h 71"/>
                  <a:gd name="T2" fmla="*/ 0 w 19"/>
                  <a:gd name="T3" fmla="*/ 68 h 71"/>
                  <a:gd name="T4" fmla="*/ 0 w 19"/>
                  <a:gd name="T5" fmla="*/ 4 h 71"/>
                  <a:gd name="T6" fmla="*/ 19 w 19"/>
                  <a:gd name="T7" fmla="*/ 0 h 71"/>
                  <a:gd name="T8" fmla="*/ 19 w 19"/>
                  <a:gd name="T9" fmla="*/ 0 h 71"/>
                  <a:gd name="T10" fmla="*/ 19 w 19"/>
                  <a:gd name="T11" fmla="*/ 71 h 71"/>
                </a:gdLst>
                <a:ahLst/>
                <a:cxnLst>
                  <a:cxn ang="0">
                    <a:pos x="T0" y="T1"/>
                  </a:cxn>
                  <a:cxn ang="0">
                    <a:pos x="T2" y="T3"/>
                  </a:cxn>
                  <a:cxn ang="0">
                    <a:pos x="T4" y="T5"/>
                  </a:cxn>
                  <a:cxn ang="0">
                    <a:pos x="T6" y="T7"/>
                  </a:cxn>
                  <a:cxn ang="0">
                    <a:pos x="T8" y="T9"/>
                  </a:cxn>
                  <a:cxn ang="0">
                    <a:pos x="T10" y="T11"/>
                  </a:cxn>
                </a:cxnLst>
                <a:rect l="0" t="0" r="r" b="b"/>
                <a:pathLst>
                  <a:path w="19" h="71">
                    <a:moveTo>
                      <a:pt x="19" y="71"/>
                    </a:moveTo>
                    <a:lnTo>
                      <a:pt x="0" y="68"/>
                    </a:lnTo>
                    <a:lnTo>
                      <a:pt x="0" y="4"/>
                    </a:lnTo>
                    <a:lnTo>
                      <a:pt x="19" y="0"/>
                    </a:lnTo>
                    <a:lnTo>
                      <a:pt x="19" y="0"/>
                    </a:lnTo>
                    <a:lnTo>
                      <a:pt x="19" y="71"/>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52" name="Freeform 55"/>
              <p:cNvSpPr>
                <a:spLocks/>
              </p:cNvSpPr>
              <p:nvPr/>
            </p:nvSpPr>
            <p:spPr bwMode="auto">
              <a:xfrm>
                <a:off x="5462588" y="3276600"/>
                <a:ext cx="30163" cy="87313"/>
              </a:xfrm>
              <a:custGeom>
                <a:avLst/>
                <a:gdLst>
                  <a:gd name="T0" fmla="*/ 19 w 19"/>
                  <a:gd name="T1" fmla="*/ 55 h 55"/>
                  <a:gd name="T2" fmla="*/ 0 w 19"/>
                  <a:gd name="T3" fmla="*/ 52 h 55"/>
                  <a:gd name="T4" fmla="*/ 0 w 19"/>
                  <a:gd name="T5" fmla="*/ 2 h 55"/>
                  <a:gd name="T6" fmla="*/ 19 w 19"/>
                  <a:gd name="T7" fmla="*/ 0 h 55"/>
                  <a:gd name="T8" fmla="*/ 19 w 19"/>
                  <a:gd name="T9" fmla="*/ 0 h 55"/>
                  <a:gd name="T10" fmla="*/ 19 w 19"/>
                  <a:gd name="T11" fmla="*/ 55 h 55"/>
                </a:gdLst>
                <a:ahLst/>
                <a:cxnLst>
                  <a:cxn ang="0">
                    <a:pos x="T0" y="T1"/>
                  </a:cxn>
                  <a:cxn ang="0">
                    <a:pos x="T2" y="T3"/>
                  </a:cxn>
                  <a:cxn ang="0">
                    <a:pos x="T4" y="T5"/>
                  </a:cxn>
                  <a:cxn ang="0">
                    <a:pos x="T6" y="T7"/>
                  </a:cxn>
                  <a:cxn ang="0">
                    <a:pos x="T8" y="T9"/>
                  </a:cxn>
                  <a:cxn ang="0">
                    <a:pos x="T10" y="T11"/>
                  </a:cxn>
                </a:cxnLst>
                <a:rect l="0" t="0" r="r" b="b"/>
                <a:pathLst>
                  <a:path w="19" h="55">
                    <a:moveTo>
                      <a:pt x="19" y="55"/>
                    </a:moveTo>
                    <a:lnTo>
                      <a:pt x="0" y="52"/>
                    </a:lnTo>
                    <a:lnTo>
                      <a:pt x="0" y="2"/>
                    </a:lnTo>
                    <a:lnTo>
                      <a:pt x="19" y="0"/>
                    </a:lnTo>
                    <a:lnTo>
                      <a:pt x="19" y="0"/>
                    </a:lnTo>
                    <a:lnTo>
                      <a:pt x="19" y="55"/>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53" name="Freeform 56"/>
              <p:cNvSpPr>
                <a:spLocks/>
              </p:cNvSpPr>
              <p:nvPr/>
            </p:nvSpPr>
            <p:spPr bwMode="auto">
              <a:xfrm>
                <a:off x="5372100" y="3287713"/>
                <a:ext cx="30163" cy="63500"/>
              </a:xfrm>
              <a:custGeom>
                <a:avLst/>
                <a:gdLst>
                  <a:gd name="T0" fmla="*/ 19 w 19"/>
                  <a:gd name="T1" fmla="*/ 40 h 40"/>
                  <a:gd name="T2" fmla="*/ 0 w 19"/>
                  <a:gd name="T3" fmla="*/ 38 h 40"/>
                  <a:gd name="T4" fmla="*/ 0 w 19"/>
                  <a:gd name="T5" fmla="*/ 3 h 40"/>
                  <a:gd name="T6" fmla="*/ 19 w 19"/>
                  <a:gd name="T7" fmla="*/ 0 h 40"/>
                  <a:gd name="T8" fmla="*/ 19 w 19"/>
                  <a:gd name="T9" fmla="*/ 0 h 40"/>
                  <a:gd name="T10" fmla="*/ 19 w 19"/>
                  <a:gd name="T11" fmla="*/ 40 h 40"/>
                </a:gdLst>
                <a:ahLst/>
                <a:cxnLst>
                  <a:cxn ang="0">
                    <a:pos x="T0" y="T1"/>
                  </a:cxn>
                  <a:cxn ang="0">
                    <a:pos x="T2" y="T3"/>
                  </a:cxn>
                  <a:cxn ang="0">
                    <a:pos x="T4" y="T5"/>
                  </a:cxn>
                  <a:cxn ang="0">
                    <a:pos x="T6" y="T7"/>
                  </a:cxn>
                  <a:cxn ang="0">
                    <a:pos x="T8" y="T9"/>
                  </a:cxn>
                  <a:cxn ang="0">
                    <a:pos x="T10" y="T11"/>
                  </a:cxn>
                </a:cxnLst>
                <a:rect l="0" t="0" r="r" b="b"/>
                <a:pathLst>
                  <a:path w="19" h="40">
                    <a:moveTo>
                      <a:pt x="19" y="40"/>
                    </a:moveTo>
                    <a:lnTo>
                      <a:pt x="0" y="38"/>
                    </a:lnTo>
                    <a:lnTo>
                      <a:pt x="0" y="3"/>
                    </a:lnTo>
                    <a:lnTo>
                      <a:pt x="19" y="0"/>
                    </a:lnTo>
                    <a:lnTo>
                      <a:pt x="19" y="0"/>
                    </a:lnTo>
                    <a:lnTo>
                      <a:pt x="19" y="40"/>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54" name="Freeform 57"/>
              <p:cNvSpPr>
                <a:spLocks/>
              </p:cNvSpPr>
              <p:nvPr/>
            </p:nvSpPr>
            <p:spPr bwMode="auto">
              <a:xfrm>
                <a:off x="5281613" y="3298825"/>
                <a:ext cx="30163" cy="41275"/>
              </a:xfrm>
              <a:custGeom>
                <a:avLst/>
                <a:gdLst>
                  <a:gd name="T0" fmla="*/ 19 w 19"/>
                  <a:gd name="T1" fmla="*/ 26 h 26"/>
                  <a:gd name="T2" fmla="*/ 0 w 19"/>
                  <a:gd name="T3" fmla="*/ 22 h 26"/>
                  <a:gd name="T4" fmla="*/ 0 w 19"/>
                  <a:gd name="T5" fmla="*/ 3 h 26"/>
                  <a:gd name="T6" fmla="*/ 19 w 19"/>
                  <a:gd name="T7" fmla="*/ 0 h 26"/>
                  <a:gd name="T8" fmla="*/ 19 w 19"/>
                  <a:gd name="T9" fmla="*/ 0 h 26"/>
                  <a:gd name="T10" fmla="*/ 19 w 19"/>
                  <a:gd name="T11" fmla="*/ 26 h 26"/>
                </a:gdLst>
                <a:ahLst/>
                <a:cxnLst>
                  <a:cxn ang="0">
                    <a:pos x="T0" y="T1"/>
                  </a:cxn>
                  <a:cxn ang="0">
                    <a:pos x="T2" y="T3"/>
                  </a:cxn>
                  <a:cxn ang="0">
                    <a:pos x="T4" y="T5"/>
                  </a:cxn>
                  <a:cxn ang="0">
                    <a:pos x="T6" y="T7"/>
                  </a:cxn>
                  <a:cxn ang="0">
                    <a:pos x="T8" y="T9"/>
                  </a:cxn>
                  <a:cxn ang="0">
                    <a:pos x="T10" y="T11"/>
                  </a:cxn>
                </a:cxnLst>
                <a:rect l="0" t="0" r="r" b="b"/>
                <a:pathLst>
                  <a:path w="19" h="26">
                    <a:moveTo>
                      <a:pt x="19" y="26"/>
                    </a:moveTo>
                    <a:lnTo>
                      <a:pt x="0" y="22"/>
                    </a:lnTo>
                    <a:lnTo>
                      <a:pt x="0" y="3"/>
                    </a:lnTo>
                    <a:lnTo>
                      <a:pt x="19" y="0"/>
                    </a:lnTo>
                    <a:lnTo>
                      <a:pt x="19" y="0"/>
                    </a:lnTo>
                    <a:lnTo>
                      <a:pt x="19" y="26"/>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sp>
            <p:nvSpPr>
              <p:cNvPr id="155" name="Rectangle 58"/>
              <p:cNvSpPr>
                <a:spLocks noChangeArrowheads="1"/>
              </p:cNvSpPr>
              <p:nvPr/>
            </p:nvSpPr>
            <p:spPr bwMode="auto">
              <a:xfrm>
                <a:off x="5594350" y="3111500"/>
                <a:ext cx="274510" cy="45436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effectLst/>
                    <a:latin typeface="Arial" panose="020B0604020202020204" pitchFamily="34" charset="0"/>
                  </a:rPr>
                  <a:t>H</a:t>
                </a:r>
                <a:endParaRPr kumimoji="0" lang="en-US" sz="1200" b="0" i="0" u="none" strike="noStrike" cap="none" normalizeH="0" baseline="0" smtClean="0">
                  <a:ln>
                    <a:noFill/>
                  </a:ln>
                  <a:effectLst/>
                  <a:latin typeface="Arial" panose="020B0604020202020204" pitchFamily="34" charset="0"/>
                </a:endParaRPr>
              </a:p>
            </p:txBody>
          </p:sp>
          <p:sp>
            <p:nvSpPr>
              <p:cNvPr id="156" name="Freeform 59"/>
              <p:cNvSpPr>
                <a:spLocks/>
              </p:cNvSpPr>
              <p:nvPr/>
            </p:nvSpPr>
            <p:spPr bwMode="auto">
              <a:xfrm>
                <a:off x="5207000" y="2855913"/>
                <a:ext cx="285750" cy="495300"/>
              </a:xfrm>
              <a:custGeom>
                <a:avLst/>
                <a:gdLst>
                  <a:gd name="T0" fmla="*/ 0 w 180"/>
                  <a:gd name="T1" fmla="*/ 293 h 312"/>
                  <a:gd name="T2" fmla="*/ 170 w 180"/>
                  <a:gd name="T3" fmla="*/ 0 h 312"/>
                  <a:gd name="T4" fmla="*/ 170 w 180"/>
                  <a:gd name="T5" fmla="*/ 0 h 312"/>
                  <a:gd name="T6" fmla="*/ 180 w 180"/>
                  <a:gd name="T7" fmla="*/ 19 h 312"/>
                  <a:gd name="T8" fmla="*/ 12 w 180"/>
                  <a:gd name="T9" fmla="*/ 312 h 312"/>
                  <a:gd name="T10" fmla="*/ 0 w 180"/>
                  <a:gd name="T11" fmla="*/ 293 h 312"/>
                </a:gdLst>
                <a:ahLst/>
                <a:cxnLst>
                  <a:cxn ang="0">
                    <a:pos x="T0" y="T1"/>
                  </a:cxn>
                  <a:cxn ang="0">
                    <a:pos x="T2" y="T3"/>
                  </a:cxn>
                  <a:cxn ang="0">
                    <a:pos x="T4" y="T5"/>
                  </a:cxn>
                  <a:cxn ang="0">
                    <a:pos x="T6" y="T7"/>
                  </a:cxn>
                  <a:cxn ang="0">
                    <a:pos x="T8" y="T9"/>
                  </a:cxn>
                  <a:cxn ang="0">
                    <a:pos x="T10" y="T11"/>
                  </a:cxn>
                </a:cxnLst>
                <a:rect l="0" t="0" r="r" b="b"/>
                <a:pathLst>
                  <a:path w="180" h="312">
                    <a:moveTo>
                      <a:pt x="0" y="293"/>
                    </a:moveTo>
                    <a:lnTo>
                      <a:pt x="170" y="0"/>
                    </a:lnTo>
                    <a:lnTo>
                      <a:pt x="170" y="0"/>
                    </a:lnTo>
                    <a:lnTo>
                      <a:pt x="180" y="19"/>
                    </a:lnTo>
                    <a:lnTo>
                      <a:pt x="12" y="312"/>
                    </a:lnTo>
                    <a:lnTo>
                      <a:pt x="0" y="293"/>
                    </a:lnTo>
                    <a:close/>
                  </a:path>
                </a:pathLst>
              </a:custGeom>
              <a:solidFill>
                <a:schemeClr val="tx1"/>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p>
            </p:txBody>
          </p:sp>
        </p:grpSp>
        <p:sp>
          <p:nvSpPr>
            <p:cNvPr id="275" name="TextBox 274"/>
            <p:cNvSpPr txBox="1"/>
            <p:nvPr/>
          </p:nvSpPr>
          <p:spPr>
            <a:xfrm>
              <a:off x="1286580" y="3869595"/>
              <a:ext cx="1585692" cy="400110"/>
            </a:xfrm>
            <a:prstGeom prst="rect">
              <a:avLst/>
            </a:prstGeom>
            <a:noFill/>
          </p:spPr>
          <p:txBody>
            <a:bodyPr wrap="none" rtlCol="0">
              <a:spAutoFit/>
            </a:bodyPr>
            <a:lstStyle/>
            <a:p>
              <a:pPr algn="ctr"/>
              <a:r>
                <a:rPr lang="en-US" sz="2000" b="1" dirty="0" smtClean="0"/>
                <a:t>Cholesterol</a:t>
              </a:r>
              <a:endParaRPr lang="en-US" sz="2000" b="1" dirty="0"/>
            </a:p>
          </p:txBody>
        </p:sp>
      </p:grpSp>
      <p:sp>
        <p:nvSpPr>
          <p:cNvPr id="276" name="TextBox 275"/>
          <p:cNvSpPr txBox="1"/>
          <p:nvPr/>
        </p:nvSpPr>
        <p:spPr>
          <a:xfrm>
            <a:off x="6914613" y="3869595"/>
            <a:ext cx="1104791" cy="400110"/>
          </a:xfrm>
          <a:prstGeom prst="rect">
            <a:avLst/>
          </a:prstGeom>
          <a:noFill/>
        </p:spPr>
        <p:txBody>
          <a:bodyPr wrap="none" rtlCol="0">
            <a:spAutoFit/>
          </a:bodyPr>
          <a:lstStyle/>
          <a:p>
            <a:pPr algn="ctr"/>
            <a:r>
              <a:rPr lang="en-US" sz="2000" b="1" dirty="0" smtClean="0"/>
              <a:t>Cortisol</a:t>
            </a:r>
            <a:endParaRPr lang="en-US" sz="2000" b="1" dirty="0"/>
          </a:p>
        </p:txBody>
      </p:sp>
      <p:cxnSp>
        <p:nvCxnSpPr>
          <p:cNvPr id="2132" name="Straight Arrow Connector 2131"/>
          <p:cNvCxnSpPr/>
          <p:nvPr/>
        </p:nvCxnSpPr>
        <p:spPr>
          <a:xfrm>
            <a:off x="3202399" y="2782044"/>
            <a:ext cx="3068141" cy="0"/>
          </a:xfrm>
          <a:prstGeom prst="straightConnector1">
            <a:avLst/>
          </a:prstGeom>
          <a:ln w="762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35" name="Rectangle 2134"/>
          <p:cNvSpPr/>
          <p:nvPr/>
        </p:nvSpPr>
        <p:spPr>
          <a:xfrm>
            <a:off x="3432581" y="2257191"/>
            <a:ext cx="2475358" cy="461665"/>
          </a:xfrm>
          <a:prstGeom prst="rect">
            <a:avLst/>
          </a:prstGeom>
        </p:spPr>
        <p:txBody>
          <a:bodyPr wrap="none">
            <a:spAutoFit/>
          </a:bodyPr>
          <a:lstStyle/>
          <a:p>
            <a:pPr algn="ctr"/>
            <a:r>
              <a:rPr lang="en-US" sz="2400" dirty="0"/>
              <a:t>21-hydroxylase </a:t>
            </a:r>
          </a:p>
        </p:txBody>
      </p:sp>
      <p:cxnSp>
        <p:nvCxnSpPr>
          <p:cNvPr id="282" name="Straight Arrow Connector 281"/>
          <p:cNvCxnSpPr>
            <a:stCxn id="276" idx="2"/>
          </p:cNvCxnSpPr>
          <p:nvPr/>
        </p:nvCxnSpPr>
        <p:spPr>
          <a:xfrm flipH="1">
            <a:off x="2922165" y="4269705"/>
            <a:ext cx="4544844" cy="81375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a:stCxn id="276" idx="2"/>
          </p:cNvCxnSpPr>
          <p:nvPr/>
        </p:nvCxnSpPr>
        <p:spPr>
          <a:xfrm flipH="1">
            <a:off x="5502731" y="4269705"/>
            <a:ext cx="1964278" cy="588188"/>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6" name="Straight Arrow Connector 285"/>
          <p:cNvCxnSpPr>
            <a:stCxn id="276" idx="2"/>
          </p:cNvCxnSpPr>
          <p:nvPr/>
        </p:nvCxnSpPr>
        <p:spPr>
          <a:xfrm>
            <a:off x="7467009" y="4269705"/>
            <a:ext cx="220560" cy="642286"/>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144" name="&quot;No&quot; Symbol 2143"/>
          <p:cNvSpPr/>
          <p:nvPr/>
        </p:nvSpPr>
        <p:spPr>
          <a:xfrm>
            <a:off x="3908536" y="1815648"/>
            <a:ext cx="1451897" cy="1451897"/>
          </a:xfrm>
          <a:prstGeom prst="noSmoking">
            <a:avLst>
              <a:gd name="adj" fmla="val 1217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124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43"/>
                                        </p:tgtEl>
                                        <p:attrNameLst>
                                          <p:attrName>style.visibility</p:attrName>
                                        </p:attrNameLst>
                                      </p:cBhvr>
                                      <p:to>
                                        <p:strVal val="visible"/>
                                      </p:to>
                                    </p:set>
                                    <p:animEffect transition="in" filter="wipe(left)">
                                      <p:cBhvr>
                                        <p:cTn id="7" dur="500"/>
                                        <p:tgtEl>
                                          <p:spTgt spid="21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35"/>
                                        </p:tgtEl>
                                        <p:attrNameLst>
                                          <p:attrName>style.visibility</p:attrName>
                                        </p:attrNameLst>
                                      </p:cBhvr>
                                      <p:to>
                                        <p:strVal val="visible"/>
                                      </p:to>
                                    </p:set>
                                    <p:animEffect transition="in" filter="wipe(left)">
                                      <p:cBhvr>
                                        <p:cTn id="11" dur="500"/>
                                        <p:tgtEl>
                                          <p:spTgt spid="2135"/>
                                        </p:tgtEl>
                                      </p:cBhvr>
                                    </p:animEffect>
                                  </p:childTnLst>
                                </p:cTn>
                              </p:par>
                              <p:par>
                                <p:cTn id="12" presetID="22" presetClass="entr" presetSubtype="8" fill="hold" nodeType="withEffect">
                                  <p:stCondLst>
                                    <p:cond delay="0"/>
                                  </p:stCondLst>
                                  <p:childTnLst>
                                    <p:set>
                                      <p:cBhvr>
                                        <p:cTn id="13" dur="1" fill="hold">
                                          <p:stCondLst>
                                            <p:cond delay="0"/>
                                          </p:stCondLst>
                                        </p:cTn>
                                        <p:tgtEl>
                                          <p:spTgt spid="2132"/>
                                        </p:tgtEl>
                                        <p:attrNameLst>
                                          <p:attrName>style.visibility</p:attrName>
                                        </p:attrNameLst>
                                      </p:cBhvr>
                                      <p:to>
                                        <p:strVal val="visible"/>
                                      </p:to>
                                    </p:set>
                                    <p:animEffect transition="in" filter="wipe(left)">
                                      <p:cBhvr>
                                        <p:cTn id="14" dur="500"/>
                                        <p:tgtEl>
                                          <p:spTgt spid="213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130"/>
                                        </p:tgtEl>
                                        <p:attrNameLst>
                                          <p:attrName>style.visibility</p:attrName>
                                        </p:attrNameLst>
                                      </p:cBhvr>
                                      <p:to>
                                        <p:strVal val="visible"/>
                                      </p:to>
                                    </p:set>
                                    <p:animEffect transition="in" filter="wipe(left)">
                                      <p:cBhvr>
                                        <p:cTn id="18" dur="500"/>
                                        <p:tgtEl>
                                          <p:spTgt spid="213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76"/>
                                        </p:tgtEl>
                                        <p:attrNameLst>
                                          <p:attrName>style.visibility</p:attrName>
                                        </p:attrNameLst>
                                      </p:cBhvr>
                                      <p:to>
                                        <p:strVal val="visible"/>
                                      </p:to>
                                    </p:set>
                                    <p:animEffect transition="in" filter="wipe(left)">
                                      <p:cBhvr>
                                        <p:cTn id="21" dur="500"/>
                                        <p:tgtEl>
                                          <p:spTgt spid="27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44"/>
                                        </p:tgtEl>
                                        <p:attrNameLst>
                                          <p:attrName>style.visibility</p:attrName>
                                        </p:attrNameLst>
                                      </p:cBhvr>
                                      <p:to>
                                        <p:strVal val="visible"/>
                                      </p:to>
                                    </p:set>
                                    <p:animEffect transition="in" filter="fade">
                                      <p:cBhvr>
                                        <p:cTn id="26" dur="500"/>
                                        <p:tgtEl>
                                          <p:spTgt spid="21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2"/>
                                        </p:tgtEl>
                                        <p:attrNameLst>
                                          <p:attrName>style.visibility</p:attrName>
                                        </p:attrNameLst>
                                      </p:cBhvr>
                                      <p:to>
                                        <p:strVal val="visible"/>
                                      </p:to>
                                    </p:set>
                                    <p:animEffect transition="in" filter="wipe(up)">
                                      <p:cBhvr>
                                        <p:cTn id="31" dur="500"/>
                                        <p:tgtEl>
                                          <p:spTgt spid="282"/>
                                        </p:tgtEl>
                                      </p:cBhvr>
                                    </p:animEffect>
                                  </p:childTnLst>
                                </p:cTn>
                              </p:par>
                              <p:par>
                                <p:cTn id="32" presetID="22" presetClass="entr" presetSubtype="1" fill="hold" nodeType="withEffect">
                                  <p:stCondLst>
                                    <p:cond delay="0"/>
                                  </p:stCondLst>
                                  <p:childTnLst>
                                    <p:set>
                                      <p:cBhvr>
                                        <p:cTn id="33" dur="1" fill="hold">
                                          <p:stCondLst>
                                            <p:cond delay="0"/>
                                          </p:stCondLst>
                                        </p:cTn>
                                        <p:tgtEl>
                                          <p:spTgt spid="284"/>
                                        </p:tgtEl>
                                        <p:attrNameLst>
                                          <p:attrName>style.visibility</p:attrName>
                                        </p:attrNameLst>
                                      </p:cBhvr>
                                      <p:to>
                                        <p:strVal val="visible"/>
                                      </p:to>
                                    </p:set>
                                    <p:animEffect transition="in" filter="wipe(up)">
                                      <p:cBhvr>
                                        <p:cTn id="34" dur="500"/>
                                        <p:tgtEl>
                                          <p:spTgt spid="284"/>
                                        </p:tgtEl>
                                      </p:cBhvr>
                                    </p:animEffect>
                                  </p:childTnLst>
                                </p:cTn>
                              </p:par>
                              <p:par>
                                <p:cTn id="35" presetID="22" presetClass="entr" presetSubtype="1" fill="hold" nodeType="with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wipe(up)">
                                      <p:cBhvr>
                                        <p:cTn id="37" dur="500"/>
                                        <p:tgtEl>
                                          <p:spTgt spid="286"/>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par>
                                <p:cTn id="42" presetID="22" presetClass="entr" presetSubtype="1"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up)">
                                      <p:cBhvr>
                                        <p:cTn id="44" dur="500"/>
                                        <p:tgtEl>
                                          <p:spTgt spid="3"/>
                                        </p:tgtEl>
                                      </p:cBhvr>
                                    </p:animEffect>
                                  </p:childTnLst>
                                </p:cTn>
                              </p:par>
                              <p:par>
                                <p:cTn id="45" presetID="22" presetClass="entr" presetSubtype="1"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p:bldP spid="2135" grpId="0"/>
      <p:bldP spid="21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Finger Lengths CAH</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988552033"/>
              </p:ext>
            </p:extLst>
          </p:nvPr>
        </p:nvGraphicFramePr>
        <p:xfrm>
          <a:off x="232756" y="2193925"/>
          <a:ext cx="4272569" cy="4070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ontent Placeholder 5"/>
          <p:cNvGraphicFramePr>
            <a:graphicFrameLocks noGrp="1"/>
          </p:cNvGraphicFramePr>
          <p:nvPr>
            <p:ph sz="half" idx="2"/>
            <p:extLst>
              <p:ext uri="{D42A27DB-BD31-4B8C-83A1-F6EECF244321}">
                <p14:modId xmlns:p14="http://schemas.microsoft.com/office/powerpoint/2010/main" val="566375631"/>
              </p:ext>
            </p:extLst>
          </p:nvPr>
        </p:nvGraphicFramePr>
        <p:xfrm>
          <a:off x="4641850" y="2193925"/>
          <a:ext cx="4252768" cy="4070350"/>
        </p:xfrm>
        <a:graphic>
          <a:graphicData uri="http://schemas.openxmlformats.org/drawingml/2006/chart">
            <c:chart xmlns:c="http://schemas.openxmlformats.org/drawingml/2006/chart" xmlns:r="http://schemas.openxmlformats.org/officeDocument/2006/relationships" r:id="rId4"/>
          </a:graphicData>
        </a:graphic>
      </p:graphicFrame>
      <p:sp>
        <p:nvSpPr>
          <p:cNvPr id="31" name="Rectangle 30"/>
          <p:cNvSpPr/>
          <p:nvPr/>
        </p:nvSpPr>
        <p:spPr>
          <a:xfrm>
            <a:off x="69630" y="6581001"/>
            <a:ext cx="9097362" cy="230832"/>
          </a:xfrm>
          <a:prstGeom prst="rect">
            <a:avLst/>
          </a:prstGeom>
        </p:spPr>
        <p:txBody>
          <a:bodyPr wrap="none">
            <a:spAutoFit/>
          </a:bodyPr>
          <a:lstStyle/>
          <a:p>
            <a:pPr algn="r"/>
            <a:r>
              <a:rPr lang="en-US" sz="900" dirty="0">
                <a:cs typeface="Arial" charset="0"/>
                <a:sym typeface="Wingdings" pitchFamily="2" charset="2"/>
              </a:rPr>
              <a:t>Brown, W.M., </a:t>
            </a:r>
            <a:r>
              <a:rPr lang="en-US" sz="900" i="1" dirty="0">
                <a:cs typeface="Arial" charset="0"/>
                <a:sym typeface="Wingdings" pitchFamily="2" charset="2"/>
              </a:rPr>
              <a:t>et al.</a:t>
            </a:r>
            <a:r>
              <a:rPr lang="en-US" sz="900" dirty="0">
                <a:cs typeface="Arial" charset="0"/>
                <a:sym typeface="Wingdings" pitchFamily="2" charset="2"/>
              </a:rPr>
              <a:t> Masculinized Finger Length Patterns in Human Males and Females with Congenital Adrenal Hyperplasia. </a:t>
            </a:r>
            <a:r>
              <a:rPr lang="en-US" sz="900" i="1" dirty="0">
                <a:cs typeface="Arial" charset="0"/>
                <a:sym typeface="Wingdings" pitchFamily="2" charset="2"/>
              </a:rPr>
              <a:t>Hormones and Behavior </a:t>
            </a:r>
            <a:r>
              <a:rPr lang="en-US" sz="900" dirty="0">
                <a:cs typeface="Arial" charset="0"/>
                <a:sym typeface="Wingdings" pitchFamily="2" charset="2"/>
              </a:rPr>
              <a:t>42: </a:t>
            </a:r>
            <a:r>
              <a:rPr lang="en-US" sz="900" dirty="0" smtClean="0">
                <a:cs typeface="Arial" charset="0"/>
                <a:sym typeface="Wingdings" pitchFamily="2" charset="2"/>
              </a:rPr>
              <a:t>380–386.</a:t>
            </a:r>
            <a:endParaRPr lang="en-US" sz="900" dirty="0">
              <a:cs typeface="Arial" charset="0"/>
              <a:sym typeface="Wingdings" pitchFamily="2" charset="2"/>
            </a:endParaRPr>
          </a:p>
        </p:txBody>
      </p:sp>
      <p:sp>
        <p:nvSpPr>
          <p:cNvPr id="7" name="TextBox 6"/>
          <p:cNvSpPr txBox="1"/>
          <p:nvPr/>
        </p:nvSpPr>
        <p:spPr>
          <a:xfrm>
            <a:off x="2064708" y="1785183"/>
            <a:ext cx="1814920" cy="523220"/>
          </a:xfrm>
          <a:prstGeom prst="rect">
            <a:avLst/>
          </a:prstGeom>
          <a:noFill/>
        </p:spPr>
        <p:txBody>
          <a:bodyPr wrap="none" rtlCol="0">
            <a:spAutoFit/>
          </a:bodyPr>
          <a:lstStyle/>
          <a:p>
            <a:pPr algn="ctr"/>
            <a:r>
              <a:rPr lang="en-US" sz="2800" b="1" dirty="0" smtClean="0"/>
              <a:t>Left Hand</a:t>
            </a:r>
            <a:endParaRPr lang="en-US" sz="2800" b="1" dirty="0"/>
          </a:p>
        </p:txBody>
      </p:sp>
      <p:sp>
        <p:nvSpPr>
          <p:cNvPr id="19" name="TextBox 18"/>
          <p:cNvSpPr txBox="1"/>
          <p:nvPr/>
        </p:nvSpPr>
        <p:spPr>
          <a:xfrm>
            <a:off x="6245397" y="1785183"/>
            <a:ext cx="2073004" cy="523220"/>
          </a:xfrm>
          <a:prstGeom prst="rect">
            <a:avLst/>
          </a:prstGeom>
          <a:noFill/>
        </p:spPr>
        <p:txBody>
          <a:bodyPr wrap="none" rtlCol="0">
            <a:spAutoFit/>
          </a:bodyPr>
          <a:lstStyle/>
          <a:p>
            <a:pPr algn="ctr"/>
            <a:r>
              <a:rPr lang="en-US" sz="2800" b="1" dirty="0" smtClean="0"/>
              <a:t>Right Hand</a:t>
            </a:r>
            <a:endParaRPr lang="en-US" sz="2800" b="1" dirty="0"/>
          </a:p>
        </p:txBody>
      </p:sp>
      <p:sp>
        <p:nvSpPr>
          <p:cNvPr id="23" name="Left Brace 22"/>
          <p:cNvSpPr/>
          <p:nvPr/>
        </p:nvSpPr>
        <p:spPr>
          <a:xfrm rot="5400000">
            <a:off x="7955089" y="2519526"/>
            <a:ext cx="247660" cy="458608"/>
          </a:xfrm>
          <a:prstGeom prst="leftBrace">
            <a:avLst>
              <a:gd name="adj1" fmla="val 4629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4" name="TextBox 23"/>
          <p:cNvSpPr txBox="1"/>
          <p:nvPr/>
        </p:nvSpPr>
        <p:spPr>
          <a:xfrm>
            <a:off x="7526098" y="2296961"/>
            <a:ext cx="1122423" cy="369332"/>
          </a:xfrm>
          <a:prstGeom prst="rect">
            <a:avLst/>
          </a:prstGeom>
          <a:noFill/>
        </p:spPr>
        <p:txBody>
          <a:bodyPr wrap="none" rtlCol="0">
            <a:spAutoFit/>
          </a:bodyPr>
          <a:lstStyle/>
          <a:p>
            <a:pPr algn="ctr"/>
            <a:r>
              <a:rPr lang="en-US" i="1" dirty="0" smtClean="0"/>
              <a:t>p</a:t>
            </a:r>
            <a:r>
              <a:rPr lang="en-US" dirty="0" smtClean="0"/>
              <a:t> </a:t>
            </a:r>
            <a:r>
              <a:rPr lang="en-US" dirty="0"/>
              <a:t> </a:t>
            </a:r>
            <a:r>
              <a:rPr lang="en-US" dirty="0" smtClean="0"/>
              <a:t>&lt; 0.03</a:t>
            </a:r>
            <a:endParaRPr lang="en-US" dirty="0"/>
          </a:p>
        </p:txBody>
      </p:sp>
      <p:sp>
        <p:nvSpPr>
          <p:cNvPr id="37" name="Left Brace 36"/>
          <p:cNvSpPr/>
          <p:nvPr/>
        </p:nvSpPr>
        <p:spPr>
          <a:xfrm rot="5400000">
            <a:off x="6465912" y="3223513"/>
            <a:ext cx="247660" cy="458608"/>
          </a:xfrm>
          <a:prstGeom prst="leftBrace">
            <a:avLst>
              <a:gd name="adj1" fmla="val 4629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38" name="TextBox 37"/>
          <p:cNvSpPr txBox="1"/>
          <p:nvPr/>
        </p:nvSpPr>
        <p:spPr>
          <a:xfrm>
            <a:off x="6036921" y="3000948"/>
            <a:ext cx="1122423" cy="369332"/>
          </a:xfrm>
          <a:prstGeom prst="rect">
            <a:avLst/>
          </a:prstGeom>
          <a:noFill/>
        </p:spPr>
        <p:txBody>
          <a:bodyPr wrap="none" rtlCol="0">
            <a:spAutoFit/>
          </a:bodyPr>
          <a:lstStyle/>
          <a:p>
            <a:pPr algn="ctr"/>
            <a:r>
              <a:rPr lang="en-US" i="1" dirty="0" smtClean="0"/>
              <a:t>p</a:t>
            </a:r>
            <a:r>
              <a:rPr lang="en-US" dirty="0" smtClean="0"/>
              <a:t> </a:t>
            </a:r>
            <a:r>
              <a:rPr lang="en-US" dirty="0"/>
              <a:t> </a:t>
            </a:r>
            <a:r>
              <a:rPr lang="en-US" dirty="0" smtClean="0"/>
              <a:t>= 0.13</a:t>
            </a:r>
            <a:endParaRPr lang="en-US" dirty="0"/>
          </a:p>
        </p:txBody>
      </p:sp>
      <p:sp>
        <p:nvSpPr>
          <p:cNvPr id="41" name="TextBox 40"/>
          <p:cNvSpPr txBox="1"/>
          <p:nvPr/>
        </p:nvSpPr>
        <p:spPr>
          <a:xfrm>
            <a:off x="1581175" y="2708879"/>
            <a:ext cx="1122423" cy="369332"/>
          </a:xfrm>
          <a:prstGeom prst="rect">
            <a:avLst/>
          </a:prstGeom>
          <a:noFill/>
        </p:spPr>
        <p:txBody>
          <a:bodyPr wrap="none" rtlCol="0">
            <a:spAutoFit/>
          </a:bodyPr>
          <a:lstStyle/>
          <a:p>
            <a:pPr algn="ctr"/>
            <a:r>
              <a:rPr lang="en-US" i="1" dirty="0" smtClean="0"/>
              <a:t>p</a:t>
            </a:r>
            <a:r>
              <a:rPr lang="en-US" dirty="0" smtClean="0"/>
              <a:t> </a:t>
            </a:r>
            <a:r>
              <a:rPr lang="en-US" dirty="0"/>
              <a:t> </a:t>
            </a:r>
            <a:r>
              <a:rPr lang="en-US" dirty="0" smtClean="0"/>
              <a:t>&lt; 0.05</a:t>
            </a:r>
            <a:endParaRPr lang="en-US" dirty="0"/>
          </a:p>
        </p:txBody>
      </p:sp>
      <p:sp>
        <p:nvSpPr>
          <p:cNvPr id="42" name="Left Brace 41"/>
          <p:cNvSpPr/>
          <p:nvPr/>
        </p:nvSpPr>
        <p:spPr>
          <a:xfrm rot="5400000">
            <a:off x="3541421" y="2927445"/>
            <a:ext cx="247660" cy="458608"/>
          </a:xfrm>
          <a:prstGeom prst="leftBrace">
            <a:avLst>
              <a:gd name="adj1" fmla="val 4629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43" name="TextBox 42"/>
          <p:cNvSpPr txBox="1"/>
          <p:nvPr/>
        </p:nvSpPr>
        <p:spPr>
          <a:xfrm>
            <a:off x="3112430" y="2704880"/>
            <a:ext cx="1122423" cy="369332"/>
          </a:xfrm>
          <a:prstGeom prst="rect">
            <a:avLst/>
          </a:prstGeom>
          <a:noFill/>
        </p:spPr>
        <p:txBody>
          <a:bodyPr wrap="none" rtlCol="0">
            <a:spAutoFit/>
          </a:bodyPr>
          <a:lstStyle/>
          <a:p>
            <a:pPr algn="ctr"/>
            <a:r>
              <a:rPr lang="en-US" i="1" dirty="0" smtClean="0"/>
              <a:t>p</a:t>
            </a:r>
            <a:r>
              <a:rPr lang="en-US" dirty="0" smtClean="0"/>
              <a:t> </a:t>
            </a:r>
            <a:r>
              <a:rPr lang="en-US" dirty="0"/>
              <a:t> </a:t>
            </a:r>
            <a:r>
              <a:rPr lang="en-US" dirty="0" smtClean="0"/>
              <a:t>= 0.10</a:t>
            </a:r>
            <a:endParaRPr lang="en-US" dirty="0"/>
          </a:p>
        </p:txBody>
      </p:sp>
      <p:sp>
        <p:nvSpPr>
          <p:cNvPr id="44" name="Left Brace 43"/>
          <p:cNvSpPr/>
          <p:nvPr/>
        </p:nvSpPr>
        <p:spPr>
          <a:xfrm rot="5400000">
            <a:off x="2027331" y="2976568"/>
            <a:ext cx="247660" cy="458608"/>
          </a:xfrm>
          <a:prstGeom prst="leftBrace">
            <a:avLst>
              <a:gd name="adj1" fmla="val 46294"/>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2" name="Left-Right Arrow 1"/>
          <p:cNvSpPr/>
          <p:nvPr/>
        </p:nvSpPr>
        <p:spPr>
          <a:xfrm rot="1251290">
            <a:off x="2080383" y="3593657"/>
            <a:ext cx="1616529" cy="510238"/>
          </a:xfrm>
          <a:prstGeom prst="leftRightArrow">
            <a:avLst>
              <a:gd name="adj1" fmla="val 33862"/>
              <a:gd name="adj2" fmla="val 5410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p:cNvSpPr/>
          <p:nvPr/>
        </p:nvSpPr>
        <p:spPr>
          <a:xfrm>
            <a:off x="6571080" y="3524594"/>
            <a:ext cx="1537221" cy="510238"/>
          </a:xfrm>
          <a:prstGeom prst="leftRightArrow">
            <a:avLst>
              <a:gd name="adj1" fmla="val 33862"/>
              <a:gd name="adj2" fmla="val 5410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44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500"/>
                                        <p:tgtEl>
                                          <p:spTgt spid="41"/>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up)">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up)">
                                      <p:cBhvr>
                                        <p:cTn id="27" dur="500"/>
                                        <p:tgtEl>
                                          <p:spTgt spid="43"/>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out)">
                                      <p:cBhvr>
                                        <p:cTn id="36" dur="1000"/>
                                        <p:tgtEl>
                                          <p:spTgt spid="2"/>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up)">
                                      <p:cBhvr>
                                        <p:cTn id="48" dur="500"/>
                                        <p:tgtEl>
                                          <p:spTgt spid="24"/>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500"/>
                                        <p:tgtEl>
                                          <p:spTgt spid="38"/>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up)">
                                      <p:cBhvr>
                                        <p:cTn id="57" dur="500"/>
                                        <p:tgtEl>
                                          <p:spTgt spid="37"/>
                                        </p:tgtEl>
                                      </p:cBhvr>
                                    </p:animEffect>
                                  </p:childTnLst>
                                </p:cTn>
                              </p:par>
                            </p:childTnLst>
                          </p:cTn>
                        </p:par>
                        <p:par>
                          <p:cTn id="58" fill="hold">
                            <p:stCondLst>
                              <p:cond delay="500"/>
                            </p:stCondLst>
                            <p:childTnLst>
                              <p:par>
                                <p:cTn id="59" presetID="6" presetClass="entr" presetSubtype="32"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out)">
                                      <p:cBhvr>
                                        <p:cTn id="6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4" grpId="0">
        <p:bldAsOne/>
      </p:bldGraphic>
      <p:bldP spid="31" grpId="0"/>
      <p:bldP spid="7" grpId="0"/>
      <p:bldP spid="19" grpId="0"/>
      <p:bldP spid="23" grpId="0" animBg="1"/>
      <p:bldP spid="24" grpId="0"/>
      <p:bldP spid="37" grpId="0" animBg="1"/>
      <p:bldP spid="38" grpId="0"/>
      <p:bldP spid="41" grpId="0"/>
      <p:bldP spid="42" grpId="0" animBg="1"/>
      <p:bldP spid="43" grpId="0"/>
      <p:bldP spid="44" grpId="0" animBg="1"/>
      <p:bldP spid="2"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5505"/>
          <a:stretch/>
        </p:blipFill>
        <p:spPr>
          <a:xfrm>
            <a:off x="617363" y="581252"/>
            <a:ext cx="7909274" cy="6276748"/>
          </a:xfrm>
          <a:prstGeom prst="ellipse">
            <a:avLst/>
          </a:prstGeom>
          <a:ln>
            <a:noFill/>
          </a:ln>
          <a:effectLst>
            <a:softEdge rad="112500"/>
          </a:effectLst>
        </p:spPr>
      </p:pic>
      <p:sp>
        <p:nvSpPr>
          <p:cNvPr id="2" name="Title 1"/>
          <p:cNvSpPr>
            <a:spLocks noGrp="1"/>
          </p:cNvSpPr>
          <p:nvPr>
            <p:ph type="title"/>
          </p:nvPr>
        </p:nvSpPr>
        <p:spPr/>
        <p:txBody>
          <a:bodyPr/>
          <a:lstStyle/>
          <a:p>
            <a:r>
              <a:rPr lang="en-US" dirty="0" smtClean="0"/>
              <a:t>Twin Studies</a:t>
            </a:r>
            <a:endParaRPr lang="en-US" dirty="0"/>
          </a:p>
        </p:txBody>
      </p:sp>
    </p:spTree>
    <p:extLst>
      <p:ext uri="{BB962C8B-B14F-4D97-AF65-F5344CB8AC3E}">
        <p14:creationId xmlns:p14="http://schemas.microsoft.com/office/powerpoint/2010/main" val="2867428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Twins and Their Siblings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46917641"/>
              </p:ext>
            </p:extLst>
          </p:nvPr>
        </p:nvGraphicFramePr>
        <p:xfrm>
          <a:off x="355600" y="1234912"/>
          <a:ext cx="8470900" cy="526958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77470" y="6602254"/>
            <a:ext cx="8866530" cy="253916"/>
          </a:xfrm>
          <a:prstGeom prst="rect">
            <a:avLst/>
          </a:prstGeom>
        </p:spPr>
        <p:txBody>
          <a:bodyPr wrap="none">
            <a:spAutoFit/>
          </a:bodyPr>
          <a:lstStyle/>
          <a:p>
            <a:pPr algn="r"/>
            <a:r>
              <a:rPr lang="en-US" sz="1050" dirty="0"/>
              <a:t>K. S. </a:t>
            </a:r>
            <a:r>
              <a:rPr lang="en-US" sz="1050" dirty="0" err="1"/>
              <a:t>Kendler</a:t>
            </a:r>
            <a:r>
              <a:rPr lang="en-US" sz="1050" dirty="0"/>
              <a:t>, et al. Sexual Orientation in a U.S. National Sample of Twin and </a:t>
            </a:r>
            <a:r>
              <a:rPr lang="en-US" sz="1050" dirty="0" err="1"/>
              <a:t>Nontwin</a:t>
            </a:r>
            <a:r>
              <a:rPr lang="en-US" sz="1050" dirty="0"/>
              <a:t> Sibling Pairs. </a:t>
            </a:r>
            <a:r>
              <a:rPr lang="en-US" sz="1050" i="1" dirty="0"/>
              <a:t>Am J Psychiatry </a:t>
            </a:r>
            <a:r>
              <a:rPr lang="en-US" sz="1050" dirty="0"/>
              <a:t>2000; </a:t>
            </a:r>
            <a:r>
              <a:rPr lang="en-US" sz="1050" dirty="0" smtClean="0"/>
              <a:t>157:1843–1846.</a:t>
            </a:r>
            <a:endParaRPr lang="en-US" sz="1050" dirty="0"/>
          </a:p>
        </p:txBody>
      </p:sp>
      <p:sp>
        <p:nvSpPr>
          <p:cNvPr id="3" name="Down Arrow 2"/>
          <p:cNvSpPr/>
          <p:nvPr/>
        </p:nvSpPr>
        <p:spPr>
          <a:xfrm>
            <a:off x="1990725" y="1457325"/>
            <a:ext cx="405747" cy="819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485900" y="4053602"/>
            <a:ext cx="7172325" cy="0"/>
          </a:xfrm>
          <a:prstGeom prst="line">
            <a:avLst/>
          </a:prstGeom>
          <a:ln w="381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3438525" y="3324940"/>
            <a:ext cx="405747" cy="819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6296025" y="2505790"/>
            <a:ext cx="405747" cy="819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4857750" y="4362450"/>
            <a:ext cx="405747" cy="8191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7715250" y="4053602"/>
            <a:ext cx="405747" cy="81915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1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out)">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4" grpId="0"/>
      <p:bldP spid="3"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Homophobia is Partially Genetic</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83986708"/>
              </p:ext>
            </p:extLst>
          </p:nvPr>
        </p:nvGraphicFramePr>
        <p:xfrm>
          <a:off x="355600" y="1517301"/>
          <a:ext cx="8470900" cy="497393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44104" y="6611779"/>
            <a:ext cx="9195146" cy="230832"/>
          </a:xfrm>
          <a:prstGeom prst="rect">
            <a:avLst/>
          </a:prstGeom>
        </p:spPr>
        <p:txBody>
          <a:bodyPr wrap="none">
            <a:spAutoFit/>
          </a:bodyPr>
          <a:lstStyle/>
          <a:p>
            <a:pPr algn="r"/>
            <a:r>
              <a:rPr lang="en-US" sz="900" dirty="0" err="1"/>
              <a:t>Verweij</a:t>
            </a:r>
            <a:r>
              <a:rPr lang="en-US" sz="900" dirty="0"/>
              <a:t>, K. J. H., </a:t>
            </a:r>
            <a:r>
              <a:rPr lang="en-US" sz="900" dirty="0" smtClean="0"/>
              <a:t>et al. Genetic </a:t>
            </a:r>
            <a:r>
              <a:rPr lang="en-US" sz="900" dirty="0"/>
              <a:t>and Environmental Influences on Individual Differences in Attitudes Toward </a:t>
            </a:r>
            <a:r>
              <a:rPr lang="en-US" sz="900" dirty="0" smtClean="0"/>
              <a:t>Homosexuality. </a:t>
            </a:r>
            <a:r>
              <a:rPr lang="en-US" sz="900" i="1" dirty="0" err="1"/>
              <a:t>Behav</a:t>
            </a:r>
            <a:r>
              <a:rPr lang="en-US" sz="900" i="1" dirty="0"/>
              <a:t>. Genet.</a:t>
            </a:r>
            <a:r>
              <a:rPr lang="en-US" sz="900" dirty="0"/>
              <a:t> 2008 May; 38(3): </a:t>
            </a:r>
            <a:r>
              <a:rPr lang="en-US" sz="900" dirty="0" smtClean="0"/>
              <a:t>257-265.</a:t>
            </a:r>
            <a:endParaRPr lang="en-US" sz="900" dirty="0"/>
          </a:p>
        </p:txBody>
      </p:sp>
    </p:spTree>
    <p:extLst>
      <p:ext uri="{BB962C8B-B14F-4D97-AF65-F5344CB8AC3E}">
        <p14:creationId xmlns:p14="http://schemas.microsoft.com/office/powerpoint/2010/main" val="41906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 y="0"/>
            <a:ext cx="9136568" cy="6858000"/>
          </a:xfrm>
          <a:prstGeom prst="rect">
            <a:avLst/>
          </a:prstGeom>
        </p:spPr>
      </p:pic>
      <p:sp>
        <p:nvSpPr>
          <p:cNvPr id="2" name="Title 1"/>
          <p:cNvSpPr>
            <a:spLocks noGrp="1"/>
          </p:cNvSpPr>
          <p:nvPr>
            <p:ph type="title"/>
          </p:nvPr>
        </p:nvSpPr>
        <p:spPr/>
        <p:txBody>
          <a:bodyPr/>
          <a:lstStyle/>
          <a:p>
            <a:r>
              <a:rPr lang="en-US" dirty="0" smtClean="0"/>
              <a:t>Genetic Studies</a:t>
            </a:r>
            <a:endParaRPr lang="en-US" dirty="0"/>
          </a:p>
        </p:txBody>
      </p:sp>
      <p:sp>
        <p:nvSpPr>
          <p:cNvPr id="7" name="AutoShape 3"/>
          <p:cNvSpPr>
            <a:spLocks noChangeAspect="1" noChangeArrowheads="1" noTextEdit="1"/>
          </p:cNvSpPr>
          <p:nvPr/>
        </p:nvSpPr>
        <p:spPr bwMode="auto">
          <a:xfrm>
            <a:off x="-133350" y="2276475"/>
            <a:ext cx="4479925"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5414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Gay Gene: </a:t>
            </a:r>
            <a:r>
              <a:rPr lang="en-US" dirty="0" smtClean="0"/>
              <a:t>X</a:t>
            </a:r>
            <a:r>
              <a:rPr lang="en-US" cap="none" dirty="0" smtClean="0"/>
              <a:t>q</a:t>
            </a:r>
            <a:r>
              <a:rPr lang="en-US" dirty="0" smtClean="0"/>
              <a:t>28 Region</a:t>
            </a:r>
            <a:endParaRPr lang="en-US" dirty="0"/>
          </a:p>
        </p:txBody>
      </p:sp>
      <p:grpSp>
        <p:nvGrpSpPr>
          <p:cNvPr id="25" name="Group 24"/>
          <p:cNvGrpSpPr/>
          <p:nvPr/>
        </p:nvGrpSpPr>
        <p:grpSpPr>
          <a:xfrm>
            <a:off x="1169052" y="2375762"/>
            <a:ext cx="7507813" cy="1701451"/>
            <a:chOff x="1169052" y="2375762"/>
            <a:chExt cx="7507813" cy="1701451"/>
          </a:xfrm>
        </p:grpSpPr>
        <p:cxnSp>
          <p:nvCxnSpPr>
            <p:cNvPr id="42" name="Straight Connector 41"/>
            <p:cNvCxnSpPr/>
            <p:nvPr/>
          </p:nvCxnSpPr>
          <p:spPr>
            <a:xfrm flipH="1">
              <a:off x="1563694" y="2383785"/>
              <a:ext cx="6006154" cy="79208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169052" y="3296057"/>
              <a:ext cx="700833" cy="400110"/>
            </a:xfrm>
            <a:prstGeom prst="rect">
              <a:avLst/>
            </a:prstGeom>
            <a:noFill/>
          </p:spPr>
          <p:txBody>
            <a:bodyPr wrap="none" rtlCol="0">
              <a:spAutoFit/>
            </a:bodyPr>
            <a:lstStyle/>
            <a:p>
              <a:r>
                <a:rPr lang="en-US" sz="2000" dirty="0" smtClean="0"/>
                <a:t>FMR</a:t>
              </a:r>
              <a:endParaRPr lang="en-US" sz="2000" dirty="0"/>
            </a:p>
          </p:txBody>
        </p:sp>
        <p:sp>
          <p:nvSpPr>
            <p:cNvPr id="35" name="TextBox 34"/>
            <p:cNvSpPr txBox="1"/>
            <p:nvPr/>
          </p:nvSpPr>
          <p:spPr>
            <a:xfrm rot="18900000">
              <a:off x="5307715" y="3670101"/>
              <a:ext cx="1233030" cy="400110"/>
            </a:xfrm>
            <a:prstGeom prst="rect">
              <a:avLst/>
            </a:prstGeom>
            <a:noFill/>
          </p:spPr>
          <p:txBody>
            <a:bodyPr wrap="none" rtlCol="0">
              <a:spAutoFit/>
            </a:bodyPr>
            <a:lstStyle/>
            <a:p>
              <a:pPr algn="r"/>
              <a:r>
                <a:rPr lang="en-US" sz="2000" dirty="0" smtClean="0"/>
                <a:t>GABRA3</a:t>
              </a:r>
              <a:endParaRPr lang="en-US" sz="2000" dirty="0"/>
            </a:p>
          </p:txBody>
        </p:sp>
        <p:sp>
          <p:nvSpPr>
            <p:cNvPr id="36" name="TextBox 35"/>
            <p:cNvSpPr txBox="1"/>
            <p:nvPr/>
          </p:nvSpPr>
          <p:spPr>
            <a:xfrm rot="18900000">
              <a:off x="6264235" y="3561587"/>
              <a:ext cx="958917" cy="400110"/>
            </a:xfrm>
            <a:prstGeom prst="rect">
              <a:avLst/>
            </a:prstGeom>
            <a:noFill/>
          </p:spPr>
          <p:txBody>
            <a:bodyPr wrap="none" rtlCol="0">
              <a:spAutoFit/>
            </a:bodyPr>
            <a:lstStyle/>
            <a:p>
              <a:pPr algn="r"/>
              <a:r>
                <a:rPr lang="en-US" sz="2000" dirty="0" smtClean="0"/>
                <a:t>DX552</a:t>
              </a:r>
              <a:endParaRPr lang="en-US" sz="2000" dirty="0"/>
            </a:p>
          </p:txBody>
        </p:sp>
        <p:sp>
          <p:nvSpPr>
            <p:cNvPr id="37" name="TextBox 36"/>
            <p:cNvSpPr txBox="1"/>
            <p:nvPr/>
          </p:nvSpPr>
          <p:spPr>
            <a:xfrm rot="18900000">
              <a:off x="6764843" y="3535683"/>
              <a:ext cx="894796" cy="400110"/>
            </a:xfrm>
            <a:prstGeom prst="rect">
              <a:avLst/>
            </a:prstGeom>
            <a:noFill/>
          </p:spPr>
          <p:txBody>
            <a:bodyPr wrap="none" rtlCol="0">
              <a:spAutoFit/>
            </a:bodyPr>
            <a:lstStyle/>
            <a:p>
              <a:pPr algn="r"/>
              <a:r>
                <a:rPr lang="en-US" sz="2000" dirty="0" smtClean="0"/>
                <a:t>G6PD</a:t>
              </a:r>
              <a:endParaRPr lang="en-US" sz="2000" dirty="0"/>
            </a:p>
          </p:txBody>
        </p:sp>
        <p:sp>
          <p:nvSpPr>
            <p:cNvPr id="38" name="TextBox 37"/>
            <p:cNvSpPr txBox="1"/>
            <p:nvPr/>
          </p:nvSpPr>
          <p:spPr>
            <a:xfrm rot="18900000">
              <a:off x="7235393" y="3443970"/>
              <a:ext cx="660758" cy="400110"/>
            </a:xfrm>
            <a:prstGeom prst="rect">
              <a:avLst/>
            </a:prstGeom>
            <a:noFill/>
          </p:spPr>
          <p:txBody>
            <a:bodyPr wrap="none" rtlCol="0">
              <a:spAutoFit/>
            </a:bodyPr>
            <a:lstStyle/>
            <a:p>
              <a:pPr algn="r"/>
              <a:r>
                <a:rPr lang="en-US" sz="2000" dirty="0" smtClean="0"/>
                <a:t>F8C</a:t>
              </a:r>
              <a:endParaRPr lang="en-US" sz="2000" dirty="0"/>
            </a:p>
          </p:txBody>
        </p:sp>
        <p:sp>
          <p:nvSpPr>
            <p:cNvPr id="39" name="TextBox 38"/>
            <p:cNvSpPr txBox="1"/>
            <p:nvPr/>
          </p:nvSpPr>
          <p:spPr>
            <a:xfrm rot="18900000">
              <a:off x="7032874" y="3668001"/>
              <a:ext cx="1229824" cy="400110"/>
            </a:xfrm>
            <a:prstGeom prst="rect">
              <a:avLst/>
            </a:prstGeom>
            <a:noFill/>
          </p:spPr>
          <p:txBody>
            <a:bodyPr wrap="none" rtlCol="0">
              <a:spAutoFit/>
            </a:bodyPr>
            <a:lstStyle/>
            <a:p>
              <a:pPr algn="r"/>
              <a:r>
                <a:rPr lang="en-US" sz="2000" dirty="0" smtClean="0"/>
                <a:t>DXS1108</a:t>
              </a:r>
              <a:endParaRPr lang="en-US" sz="2000" dirty="0"/>
            </a:p>
          </p:txBody>
        </p:sp>
        <p:sp>
          <p:nvSpPr>
            <p:cNvPr id="40" name="TextBox 39"/>
            <p:cNvSpPr txBox="1"/>
            <p:nvPr/>
          </p:nvSpPr>
          <p:spPr>
            <a:xfrm rot="18900000">
              <a:off x="7422997" y="3677103"/>
              <a:ext cx="1253868" cy="400110"/>
            </a:xfrm>
            <a:prstGeom prst="rect">
              <a:avLst/>
            </a:prstGeom>
            <a:noFill/>
          </p:spPr>
          <p:txBody>
            <a:bodyPr wrap="none" rtlCol="0">
              <a:spAutoFit/>
            </a:bodyPr>
            <a:lstStyle/>
            <a:p>
              <a:pPr algn="r"/>
              <a:r>
                <a:rPr lang="en-US" sz="2000" dirty="0" smtClean="0"/>
                <a:t>DXY5154</a:t>
              </a:r>
              <a:endParaRPr lang="en-US" sz="2000" dirty="0"/>
            </a:p>
          </p:txBody>
        </p:sp>
        <p:cxnSp>
          <p:nvCxnSpPr>
            <p:cNvPr id="44" name="Straight Connector 43"/>
            <p:cNvCxnSpPr/>
            <p:nvPr/>
          </p:nvCxnSpPr>
          <p:spPr>
            <a:xfrm flipH="1" flipV="1">
              <a:off x="7865868" y="2375762"/>
              <a:ext cx="737187" cy="79940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1563212" y="3211093"/>
              <a:ext cx="7056401" cy="139330"/>
              <a:chOff x="2000244" y="2976046"/>
              <a:chExt cx="5712329" cy="112791"/>
            </a:xfrm>
          </p:grpSpPr>
          <p:cxnSp>
            <p:nvCxnSpPr>
              <p:cNvPr id="47" name="Straight Connector 46"/>
              <p:cNvCxnSpPr/>
              <p:nvPr/>
            </p:nvCxnSpPr>
            <p:spPr>
              <a:xfrm>
                <a:off x="2012290" y="2976046"/>
                <a:ext cx="57002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567862"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214935"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894096"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793831"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404808"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863381"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000244" y="2976046"/>
                <a:ext cx="0" cy="112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extBox 56"/>
            <p:cNvSpPr txBox="1"/>
            <p:nvPr/>
          </p:nvSpPr>
          <p:spPr>
            <a:xfrm rot="18900000">
              <a:off x="7211787" y="2413475"/>
              <a:ext cx="734496" cy="461665"/>
            </a:xfrm>
            <a:prstGeom prst="rect">
              <a:avLst/>
            </a:prstGeom>
            <a:noFill/>
          </p:spPr>
          <p:txBody>
            <a:bodyPr wrap="none" rtlCol="0">
              <a:spAutoFit/>
            </a:bodyPr>
            <a:lstStyle/>
            <a:p>
              <a:pPr algn="r"/>
              <a:r>
                <a:rPr lang="en-US" sz="2400" b="1" dirty="0" smtClean="0"/>
                <a:t>q28</a:t>
              </a:r>
              <a:endParaRPr lang="en-US" sz="2400" b="1" dirty="0"/>
            </a:p>
          </p:txBody>
        </p:sp>
      </p:grpSp>
      <p:grpSp>
        <p:nvGrpSpPr>
          <p:cNvPr id="24" name="Group 23"/>
          <p:cNvGrpSpPr/>
          <p:nvPr/>
        </p:nvGrpSpPr>
        <p:grpSpPr>
          <a:xfrm>
            <a:off x="377648" y="1762031"/>
            <a:ext cx="8363538" cy="830997"/>
            <a:chOff x="377648" y="1762031"/>
            <a:chExt cx="8363538" cy="830997"/>
          </a:xfrm>
        </p:grpSpPr>
        <p:grpSp>
          <p:nvGrpSpPr>
            <p:cNvPr id="62" name="Group 61"/>
            <p:cNvGrpSpPr/>
            <p:nvPr/>
          </p:nvGrpSpPr>
          <p:grpSpPr>
            <a:xfrm>
              <a:off x="377648" y="1977092"/>
              <a:ext cx="7565413" cy="412253"/>
              <a:chOff x="377648" y="1977092"/>
              <a:chExt cx="7565413" cy="412253"/>
            </a:xfrm>
          </p:grpSpPr>
          <p:sp>
            <p:nvSpPr>
              <p:cNvPr id="5" name="Rounded Rectangle 4"/>
              <p:cNvSpPr/>
              <p:nvPr/>
            </p:nvSpPr>
            <p:spPr>
              <a:xfrm>
                <a:off x="3239172" y="1981674"/>
                <a:ext cx="4703889" cy="402306"/>
              </a:xfrm>
              <a:prstGeom prst="roundRect">
                <a:avLst>
                  <a:gd name="adj" fmla="val 50000"/>
                </a:avLst>
              </a:prstGeom>
              <a:gradFill>
                <a:gsLst>
                  <a:gs pos="1000">
                    <a:schemeClr val="tx1"/>
                  </a:gs>
                  <a:gs pos="10000">
                    <a:schemeClr val="tx1">
                      <a:lumMod val="85000"/>
                    </a:schemeClr>
                  </a:gs>
                  <a:gs pos="31000">
                    <a:schemeClr val="bg1">
                      <a:lumMod val="85000"/>
                      <a:lumOff val="15000"/>
                    </a:schemeClr>
                  </a:gs>
                  <a:gs pos="20000">
                    <a:schemeClr val="tx1">
                      <a:lumMod val="75000"/>
                    </a:schemeClr>
                  </a:gs>
                </a:gsLst>
                <a:lin ang="5400000" scaled="1"/>
              </a:gra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 name="Rectangle 5"/>
              <p:cNvSpPr/>
              <p:nvPr/>
            </p:nvSpPr>
            <p:spPr>
              <a:xfrm>
                <a:off x="3657001" y="1984440"/>
                <a:ext cx="364602"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Freeform 6"/>
              <p:cNvSpPr/>
              <p:nvPr/>
            </p:nvSpPr>
            <p:spPr>
              <a:xfrm>
                <a:off x="3339779" y="1986902"/>
                <a:ext cx="88378" cy="391851"/>
              </a:xfrm>
              <a:custGeom>
                <a:avLst/>
                <a:gdLst>
                  <a:gd name="connsiteX0" fmla="*/ 0 w 78582"/>
                  <a:gd name="connsiteY0" fmla="*/ 28575 h 307181"/>
                  <a:gd name="connsiteX1" fmla="*/ 78582 w 78582"/>
                  <a:gd name="connsiteY1" fmla="*/ 0 h 307181"/>
                  <a:gd name="connsiteX2" fmla="*/ 78582 w 78582"/>
                  <a:gd name="connsiteY2" fmla="*/ 307181 h 307181"/>
                  <a:gd name="connsiteX3" fmla="*/ 9525 w 78582"/>
                  <a:gd name="connsiteY3" fmla="*/ 273844 h 307181"/>
                  <a:gd name="connsiteX4" fmla="*/ 0 w 78582"/>
                  <a:gd name="connsiteY4" fmla="*/ 28575 h 307181"/>
                  <a:gd name="connsiteX0" fmla="*/ 0 w 78582"/>
                  <a:gd name="connsiteY0" fmla="*/ 28575 h 307181"/>
                  <a:gd name="connsiteX1" fmla="*/ 40482 w 78582"/>
                  <a:gd name="connsiteY1" fmla="*/ 10542 h 307181"/>
                  <a:gd name="connsiteX2" fmla="*/ 78582 w 78582"/>
                  <a:gd name="connsiteY2" fmla="*/ 0 h 307181"/>
                  <a:gd name="connsiteX3" fmla="*/ 78582 w 78582"/>
                  <a:gd name="connsiteY3" fmla="*/ 307181 h 307181"/>
                  <a:gd name="connsiteX4" fmla="*/ 9525 w 78582"/>
                  <a:gd name="connsiteY4" fmla="*/ 273844 h 307181"/>
                  <a:gd name="connsiteX5" fmla="*/ 0 w 78582"/>
                  <a:gd name="connsiteY5" fmla="*/ 28575 h 307181"/>
                  <a:gd name="connsiteX0" fmla="*/ 0 w 78582"/>
                  <a:gd name="connsiteY0" fmla="*/ 28575 h 307181"/>
                  <a:gd name="connsiteX1" fmla="*/ 35720 w 78582"/>
                  <a:gd name="connsiteY1" fmla="*/ 1017 h 307181"/>
                  <a:gd name="connsiteX2" fmla="*/ 78582 w 78582"/>
                  <a:gd name="connsiteY2" fmla="*/ 0 h 307181"/>
                  <a:gd name="connsiteX3" fmla="*/ 78582 w 78582"/>
                  <a:gd name="connsiteY3" fmla="*/ 307181 h 307181"/>
                  <a:gd name="connsiteX4" fmla="*/ 9525 w 78582"/>
                  <a:gd name="connsiteY4" fmla="*/ 273844 h 307181"/>
                  <a:gd name="connsiteX5" fmla="*/ 0 w 78582"/>
                  <a:gd name="connsiteY5" fmla="*/ 28575 h 307181"/>
                  <a:gd name="connsiteX0" fmla="*/ 0 w 78582"/>
                  <a:gd name="connsiteY0" fmla="*/ 28575 h 307181"/>
                  <a:gd name="connsiteX1" fmla="*/ 26195 w 78582"/>
                  <a:gd name="connsiteY1" fmla="*/ 1017 h 307181"/>
                  <a:gd name="connsiteX2" fmla="*/ 78582 w 78582"/>
                  <a:gd name="connsiteY2" fmla="*/ 0 h 307181"/>
                  <a:gd name="connsiteX3" fmla="*/ 78582 w 78582"/>
                  <a:gd name="connsiteY3" fmla="*/ 307181 h 307181"/>
                  <a:gd name="connsiteX4" fmla="*/ 9525 w 78582"/>
                  <a:gd name="connsiteY4" fmla="*/ 273844 h 307181"/>
                  <a:gd name="connsiteX5" fmla="*/ 0 w 78582"/>
                  <a:gd name="connsiteY5" fmla="*/ 28575 h 307181"/>
                  <a:gd name="connsiteX0" fmla="*/ 0 w 78582"/>
                  <a:gd name="connsiteY0" fmla="*/ 33195 h 311801"/>
                  <a:gd name="connsiteX1" fmla="*/ 26195 w 78582"/>
                  <a:gd name="connsiteY1" fmla="*/ 5637 h 311801"/>
                  <a:gd name="connsiteX2" fmla="*/ 78582 w 78582"/>
                  <a:gd name="connsiteY2" fmla="*/ 4620 h 311801"/>
                  <a:gd name="connsiteX3" fmla="*/ 78582 w 78582"/>
                  <a:gd name="connsiteY3" fmla="*/ 311801 h 311801"/>
                  <a:gd name="connsiteX4" fmla="*/ 9525 w 78582"/>
                  <a:gd name="connsiteY4" fmla="*/ 278464 h 311801"/>
                  <a:gd name="connsiteX5" fmla="*/ 0 w 78582"/>
                  <a:gd name="connsiteY5" fmla="*/ 33195 h 311801"/>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9525 w 78582"/>
                  <a:gd name="connsiteY4" fmla="*/ 280250 h 313587"/>
                  <a:gd name="connsiteX5" fmla="*/ 0 w 78582"/>
                  <a:gd name="connsiteY5"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42863 w 78582"/>
                  <a:gd name="connsiteY4" fmla="*/ 290792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42863 w 78582"/>
                  <a:gd name="connsiteY4" fmla="*/ 302698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33338 w 78582"/>
                  <a:gd name="connsiteY4" fmla="*/ 307461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33338 w 78582"/>
                  <a:gd name="connsiteY4" fmla="*/ 307461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19051 w 78582"/>
                  <a:gd name="connsiteY4" fmla="*/ 307461 h 313587"/>
                  <a:gd name="connsiteX5" fmla="*/ 9525 w 78582"/>
                  <a:gd name="connsiteY5" fmla="*/ 280250 h 313587"/>
                  <a:gd name="connsiteX6" fmla="*/ 0 w 78582"/>
                  <a:gd name="connsiteY6" fmla="*/ 34981 h 313587"/>
                  <a:gd name="connsiteX0" fmla="*/ 0 w 78582"/>
                  <a:gd name="connsiteY0" fmla="*/ 23075 h 313587"/>
                  <a:gd name="connsiteX1" fmla="*/ 16670 w 78582"/>
                  <a:gd name="connsiteY1" fmla="*/ 5042 h 313587"/>
                  <a:gd name="connsiteX2" fmla="*/ 78582 w 78582"/>
                  <a:gd name="connsiteY2" fmla="*/ 6406 h 313587"/>
                  <a:gd name="connsiteX3" fmla="*/ 78582 w 78582"/>
                  <a:gd name="connsiteY3" fmla="*/ 313587 h 313587"/>
                  <a:gd name="connsiteX4" fmla="*/ 19051 w 78582"/>
                  <a:gd name="connsiteY4" fmla="*/ 307461 h 313587"/>
                  <a:gd name="connsiteX5" fmla="*/ 9525 w 78582"/>
                  <a:gd name="connsiteY5" fmla="*/ 280250 h 313587"/>
                  <a:gd name="connsiteX6" fmla="*/ 0 w 78582"/>
                  <a:gd name="connsiteY6" fmla="*/ 23075 h 313587"/>
                  <a:gd name="connsiteX0" fmla="*/ 2381 w 69057"/>
                  <a:gd name="connsiteY0" fmla="*/ 23075 h 313587"/>
                  <a:gd name="connsiteX1" fmla="*/ 7145 w 69057"/>
                  <a:gd name="connsiteY1" fmla="*/ 5042 h 313587"/>
                  <a:gd name="connsiteX2" fmla="*/ 69057 w 69057"/>
                  <a:gd name="connsiteY2" fmla="*/ 6406 h 313587"/>
                  <a:gd name="connsiteX3" fmla="*/ 69057 w 69057"/>
                  <a:gd name="connsiteY3" fmla="*/ 313587 h 313587"/>
                  <a:gd name="connsiteX4" fmla="*/ 9526 w 69057"/>
                  <a:gd name="connsiteY4" fmla="*/ 307461 h 313587"/>
                  <a:gd name="connsiteX5" fmla="*/ 0 w 69057"/>
                  <a:gd name="connsiteY5" fmla="*/ 280250 h 313587"/>
                  <a:gd name="connsiteX6" fmla="*/ 2381 w 69057"/>
                  <a:gd name="connsiteY6" fmla="*/ 23075 h 313587"/>
                  <a:gd name="connsiteX0" fmla="*/ 105 w 71544"/>
                  <a:gd name="connsiteY0" fmla="*/ 18312 h 313587"/>
                  <a:gd name="connsiteX1" fmla="*/ 9632 w 71544"/>
                  <a:gd name="connsiteY1" fmla="*/ 5042 h 313587"/>
                  <a:gd name="connsiteX2" fmla="*/ 71544 w 71544"/>
                  <a:gd name="connsiteY2" fmla="*/ 6406 h 313587"/>
                  <a:gd name="connsiteX3" fmla="*/ 71544 w 71544"/>
                  <a:gd name="connsiteY3" fmla="*/ 313587 h 313587"/>
                  <a:gd name="connsiteX4" fmla="*/ 12013 w 71544"/>
                  <a:gd name="connsiteY4" fmla="*/ 307461 h 313587"/>
                  <a:gd name="connsiteX5" fmla="*/ 2487 w 71544"/>
                  <a:gd name="connsiteY5" fmla="*/ 280250 h 313587"/>
                  <a:gd name="connsiteX6" fmla="*/ 105 w 71544"/>
                  <a:gd name="connsiteY6" fmla="*/ 18312 h 313587"/>
                  <a:gd name="connsiteX0" fmla="*/ 105 w 71544"/>
                  <a:gd name="connsiteY0" fmla="*/ 21938 h 317213"/>
                  <a:gd name="connsiteX1" fmla="*/ 9632 w 71544"/>
                  <a:gd name="connsiteY1" fmla="*/ 8668 h 317213"/>
                  <a:gd name="connsiteX2" fmla="*/ 71544 w 71544"/>
                  <a:gd name="connsiteY2" fmla="*/ 507 h 317213"/>
                  <a:gd name="connsiteX3" fmla="*/ 71544 w 71544"/>
                  <a:gd name="connsiteY3" fmla="*/ 317213 h 317213"/>
                  <a:gd name="connsiteX4" fmla="*/ 12013 w 71544"/>
                  <a:gd name="connsiteY4" fmla="*/ 311087 h 317213"/>
                  <a:gd name="connsiteX5" fmla="*/ 2487 w 71544"/>
                  <a:gd name="connsiteY5" fmla="*/ 283876 h 317213"/>
                  <a:gd name="connsiteX6" fmla="*/ 105 w 71544"/>
                  <a:gd name="connsiteY6" fmla="*/ 21938 h 31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44" h="317213">
                    <a:moveTo>
                      <a:pt x="105" y="21938"/>
                    </a:moveTo>
                    <a:lnTo>
                      <a:pt x="9632" y="8668"/>
                    </a:lnTo>
                    <a:cubicBezTo>
                      <a:pt x="39001" y="-3577"/>
                      <a:pt x="54082" y="846"/>
                      <a:pt x="71544" y="507"/>
                    </a:cubicBezTo>
                    <a:lnTo>
                      <a:pt x="71544" y="317213"/>
                    </a:lnTo>
                    <a:cubicBezTo>
                      <a:pt x="56463" y="315171"/>
                      <a:pt x="41381" y="320273"/>
                      <a:pt x="12013" y="311087"/>
                    </a:cubicBezTo>
                    <a:lnTo>
                      <a:pt x="2487" y="283876"/>
                    </a:lnTo>
                    <a:cubicBezTo>
                      <a:pt x="3281" y="198151"/>
                      <a:pt x="-689" y="107663"/>
                      <a:pt x="105" y="21938"/>
                    </a:cubicBezTo>
                    <a:close/>
                  </a:path>
                </a:pathLst>
              </a:cu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Rectangle 7"/>
              <p:cNvSpPr/>
              <p:nvPr/>
            </p:nvSpPr>
            <p:spPr>
              <a:xfrm>
                <a:off x="4104116" y="1984440"/>
                <a:ext cx="185913"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p:cNvSpPr/>
              <p:nvPr/>
            </p:nvSpPr>
            <p:spPr>
              <a:xfrm>
                <a:off x="4634190" y="1984440"/>
                <a:ext cx="97071"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Rectangle 9"/>
              <p:cNvSpPr/>
              <p:nvPr/>
            </p:nvSpPr>
            <p:spPr>
              <a:xfrm>
                <a:off x="4968928" y="1984440"/>
                <a:ext cx="65903"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Rectangle 10"/>
              <p:cNvSpPr/>
              <p:nvPr/>
            </p:nvSpPr>
            <p:spPr>
              <a:xfrm>
                <a:off x="5283077" y="1984440"/>
                <a:ext cx="168861"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Rectangle 11"/>
              <p:cNvSpPr/>
              <p:nvPr/>
            </p:nvSpPr>
            <p:spPr>
              <a:xfrm>
                <a:off x="5520744" y="1984440"/>
                <a:ext cx="131219"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Rectangle 12"/>
              <p:cNvSpPr/>
              <p:nvPr/>
            </p:nvSpPr>
            <p:spPr>
              <a:xfrm>
                <a:off x="5972133" y="1984440"/>
                <a:ext cx="258268"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p:cNvSpPr/>
              <p:nvPr/>
            </p:nvSpPr>
            <p:spPr>
              <a:xfrm>
                <a:off x="6668378" y="1984440"/>
                <a:ext cx="189616"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Rectangle 14"/>
              <p:cNvSpPr/>
              <p:nvPr/>
            </p:nvSpPr>
            <p:spPr>
              <a:xfrm>
                <a:off x="6933395" y="1984440"/>
                <a:ext cx="189616"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Rectangle 15"/>
              <p:cNvSpPr/>
              <p:nvPr/>
            </p:nvSpPr>
            <p:spPr>
              <a:xfrm>
                <a:off x="7296258" y="1984440"/>
                <a:ext cx="56476"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Freeform 16"/>
              <p:cNvSpPr/>
              <p:nvPr/>
            </p:nvSpPr>
            <p:spPr>
              <a:xfrm>
                <a:off x="7563964" y="1977092"/>
                <a:ext cx="375434" cy="405122"/>
              </a:xfrm>
              <a:custGeom>
                <a:avLst/>
                <a:gdLst>
                  <a:gd name="connsiteX0" fmla="*/ 0 w 328672"/>
                  <a:gd name="connsiteY0" fmla="*/ 0 h 335756"/>
                  <a:gd name="connsiteX1" fmla="*/ 171450 w 328672"/>
                  <a:gd name="connsiteY1" fmla="*/ 11906 h 335756"/>
                  <a:gd name="connsiteX2" fmla="*/ 271463 w 328672"/>
                  <a:gd name="connsiteY2" fmla="*/ 61912 h 335756"/>
                  <a:gd name="connsiteX3" fmla="*/ 321469 w 328672"/>
                  <a:gd name="connsiteY3" fmla="*/ 128587 h 335756"/>
                  <a:gd name="connsiteX4" fmla="*/ 323850 w 328672"/>
                  <a:gd name="connsiteY4" fmla="*/ 211931 h 335756"/>
                  <a:gd name="connsiteX5" fmla="*/ 278606 w 328672"/>
                  <a:gd name="connsiteY5" fmla="*/ 278606 h 335756"/>
                  <a:gd name="connsiteX6" fmla="*/ 171450 w 328672"/>
                  <a:gd name="connsiteY6" fmla="*/ 316706 h 335756"/>
                  <a:gd name="connsiteX7" fmla="*/ 0 w 328672"/>
                  <a:gd name="connsiteY7" fmla="*/ 335756 h 335756"/>
                  <a:gd name="connsiteX0" fmla="*/ 0 w 328672"/>
                  <a:gd name="connsiteY0" fmla="*/ 0 h 328612"/>
                  <a:gd name="connsiteX1" fmla="*/ 171450 w 328672"/>
                  <a:gd name="connsiteY1" fmla="*/ 11906 h 328612"/>
                  <a:gd name="connsiteX2" fmla="*/ 271463 w 328672"/>
                  <a:gd name="connsiteY2" fmla="*/ 61912 h 328612"/>
                  <a:gd name="connsiteX3" fmla="*/ 321469 w 328672"/>
                  <a:gd name="connsiteY3" fmla="*/ 128587 h 328612"/>
                  <a:gd name="connsiteX4" fmla="*/ 323850 w 328672"/>
                  <a:gd name="connsiteY4" fmla="*/ 211931 h 328612"/>
                  <a:gd name="connsiteX5" fmla="*/ 278606 w 328672"/>
                  <a:gd name="connsiteY5" fmla="*/ 278606 h 328612"/>
                  <a:gd name="connsiteX6" fmla="*/ 171450 w 328672"/>
                  <a:gd name="connsiteY6" fmla="*/ 316706 h 328612"/>
                  <a:gd name="connsiteX7" fmla="*/ 4762 w 328672"/>
                  <a:gd name="connsiteY7" fmla="*/ 328612 h 328612"/>
                  <a:gd name="connsiteX0" fmla="*/ 0 w 329661"/>
                  <a:gd name="connsiteY0" fmla="*/ 0 h 328612"/>
                  <a:gd name="connsiteX1" fmla="*/ 171450 w 329661"/>
                  <a:gd name="connsiteY1" fmla="*/ 11906 h 328612"/>
                  <a:gd name="connsiteX2" fmla="*/ 271463 w 329661"/>
                  <a:gd name="connsiteY2" fmla="*/ 61912 h 328612"/>
                  <a:gd name="connsiteX3" fmla="*/ 321469 w 329661"/>
                  <a:gd name="connsiteY3" fmla="*/ 128587 h 328612"/>
                  <a:gd name="connsiteX4" fmla="*/ 323850 w 329661"/>
                  <a:gd name="connsiteY4" fmla="*/ 211931 h 328612"/>
                  <a:gd name="connsiteX5" fmla="*/ 264318 w 329661"/>
                  <a:gd name="connsiteY5" fmla="*/ 278606 h 328612"/>
                  <a:gd name="connsiteX6" fmla="*/ 171450 w 329661"/>
                  <a:gd name="connsiteY6" fmla="*/ 316706 h 328612"/>
                  <a:gd name="connsiteX7" fmla="*/ 4762 w 329661"/>
                  <a:gd name="connsiteY7" fmla="*/ 328612 h 328612"/>
                  <a:gd name="connsiteX0" fmla="*/ 0 w 329661"/>
                  <a:gd name="connsiteY0" fmla="*/ 0 h 328612"/>
                  <a:gd name="connsiteX1" fmla="*/ 171450 w 329661"/>
                  <a:gd name="connsiteY1" fmla="*/ 11906 h 328612"/>
                  <a:gd name="connsiteX2" fmla="*/ 271463 w 329661"/>
                  <a:gd name="connsiteY2" fmla="*/ 61912 h 328612"/>
                  <a:gd name="connsiteX3" fmla="*/ 321469 w 329661"/>
                  <a:gd name="connsiteY3" fmla="*/ 128587 h 328612"/>
                  <a:gd name="connsiteX4" fmla="*/ 323850 w 329661"/>
                  <a:gd name="connsiteY4" fmla="*/ 211931 h 328612"/>
                  <a:gd name="connsiteX5" fmla="*/ 264318 w 329661"/>
                  <a:gd name="connsiteY5" fmla="*/ 278606 h 328612"/>
                  <a:gd name="connsiteX6" fmla="*/ 171450 w 329661"/>
                  <a:gd name="connsiteY6" fmla="*/ 316706 h 328612"/>
                  <a:gd name="connsiteX7" fmla="*/ 4762 w 329661"/>
                  <a:gd name="connsiteY7" fmla="*/ 328612 h 328612"/>
                  <a:gd name="connsiteX0" fmla="*/ 0 w 324908"/>
                  <a:gd name="connsiteY0" fmla="*/ 0 h 328612"/>
                  <a:gd name="connsiteX1" fmla="*/ 171450 w 324908"/>
                  <a:gd name="connsiteY1" fmla="*/ 119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1450 w 324908"/>
                  <a:gd name="connsiteY6" fmla="*/ 316706 h 328612"/>
                  <a:gd name="connsiteX7" fmla="*/ 4762 w 324908"/>
                  <a:gd name="connsiteY7" fmla="*/ 328612 h 328612"/>
                  <a:gd name="connsiteX0" fmla="*/ 0 w 324908"/>
                  <a:gd name="connsiteY0" fmla="*/ 0 h 328612"/>
                  <a:gd name="connsiteX1" fmla="*/ 171450 w 324908"/>
                  <a:gd name="connsiteY1" fmla="*/ 119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1450 w 324908"/>
                  <a:gd name="connsiteY6" fmla="*/ 316706 h 328612"/>
                  <a:gd name="connsiteX7" fmla="*/ 4762 w 324908"/>
                  <a:gd name="connsiteY7" fmla="*/ 328612 h 328612"/>
                  <a:gd name="connsiteX0" fmla="*/ 0 w 324908"/>
                  <a:gd name="connsiteY0" fmla="*/ 469 h 329081"/>
                  <a:gd name="connsiteX1" fmla="*/ 171450 w 324908"/>
                  <a:gd name="connsiteY1" fmla="*/ 12375 h 329081"/>
                  <a:gd name="connsiteX2" fmla="*/ 271463 w 324908"/>
                  <a:gd name="connsiteY2" fmla="*/ 62381 h 329081"/>
                  <a:gd name="connsiteX3" fmla="*/ 321469 w 324908"/>
                  <a:gd name="connsiteY3" fmla="*/ 129056 h 329081"/>
                  <a:gd name="connsiteX4" fmla="*/ 314325 w 324908"/>
                  <a:gd name="connsiteY4" fmla="*/ 210018 h 329081"/>
                  <a:gd name="connsiteX5" fmla="*/ 264318 w 324908"/>
                  <a:gd name="connsiteY5" fmla="*/ 279075 h 329081"/>
                  <a:gd name="connsiteX6" fmla="*/ 171450 w 324908"/>
                  <a:gd name="connsiteY6" fmla="*/ 317175 h 329081"/>
                  <a:gd name="connsiteX7" fmla="*/ 4762 w 324908"/>
                  <a:gd name="connsiteY7" fmla="*/ 329081 h 329081"/>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83357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18023"/>
                  <a:gd name="connsiteY0" fmla="*/ 94 h 328706"/>
                  <a:gd name="connsiteX1" fmla="*/ 183357 w 318023"/>
                  <a:gd name="connsiteY1" fmla="*/ 7300 h 328706"/>
                  <a:gd name="connsiteX2" fmla="*/ 271463 w 318023"/>
                  <a:gd name="connsiteY2" fmla="*/ 62006 h 328706"/>
                  <a:gd name="connsiteX3" fmla="*/ 309529 w 318023"/>
                  <a:gd name="connsiteY3" fmla="*/ 128681 h 328706"/>
                  <a:gd name="connsiteX4" fmla="*/ 314325 w 318023"/>
                  <a:gd name="connsiteY4" fmla="*/ 209643 h 328706"/>
                  <a:gd name="connsiteX5" fmla="*/ 264318 w 318023"/>
                  <a:gd name="connsiteY5" fmla="*/ 278700 h 328706"/>
                  <a:gd name="connsiteX6" fmla="*/ 176212 w 318023"/>
                  <a:gd name="connsiteY6" fmla="*/ 319150 h 328706"/>
                  <a:gd name="connsiteX7" fmla="*/ 4762 w 318023"/>
                  <a:gd name="connsiteY7" fmla="*/ 328706 h 328706"/>
                  <a:gd name="connsiteX0" fmla="*/ 0 w 311685"/>
                  <a:gd name="connsiteY0" fmla="*/ 94 h 328706"/>
                  <a:gd name="connsiteX1" fmla="*/ 183357 w 311685"/>
                  <a:gd name="connsiteY1" fmla="*/ 7300 h 328706"/>
                  <a:gd name="connsiteX2" fmla="*/ 271463 w 311685"/>
                  <a:gd name="connsiteY2" fmla="*/ 62006 h 328706"/>
                  <a:gd name="connsiteX3" fmla="*/ 309529 w 311685"/>
                  <a:gd name="connsiteY3" fmla="*/ 128681 h 328706"/>
                  <a:gd name="connsiteX4" fmla="*/ 302385 w 311685"/>
                  <a:gd name="connsiteY4" fmla="*/ 213571 h 328706"/>
                  <a:gd name="connsiteX5" fmla="*/ 264318 w 311685"/>
                  <a:gd name="connsiteY5" fmla="*/ 278700 h 328706"/>
                  <a:gd name="connsiteX6" fmla="*/ 176212 w 311685"/>
                  <a:gd name="connsiteY6" fmla="*/ 319150 h 328706"/>
                  <a:gd name="connsiteX7" fmla="*/ 4762 w 311685"/>
                  <a:gd name="connsiteY7" fmla="*/ 328706 h 328706"/>
                  <a:gd name="connsiteX0" fmla="*/ 0 w 304769"/>
                  <a:gd name="connsiteY0" fmla="*/ 94 h 328706"/>
                  <a:gd name="connsiteX1" fmla="*/ 183357 w 304769"/>
                  <a:gd name="connsiteY1" fmla="*/ 7300 h 328706"/>
                  <a:gd name="connsiteX2" fmla="*/ 271463 w 304769"/>
                  <a:gd name="connsiteY2" fmla="*/ 62006 h 328706"/>
                  <a:gd name="connsiteX3" fmla="*/ 297590 w 304769"/>
                  <a:gd name="connsiteY3" fmla="*/ 130645 h 328706"/>
                  <a:gd name="connsiteX4" fmla="*/ 302385 w 304769"/>
                  <a:gd name="connsiteY4" fmla="*/ 213571 h 328706"/>
                  <a:gd name="connsiteX5" fmla="*/ 264318 w 304769"/>
                  <a:gd name="connsiteY5" fmla="*/ 278700 h 328706"/>
                  <a:gd name="connsiteX6" fmla="*/ 176212 w 304769"/>
                  <a:gd name="connsiteY6" fmla="*/ 319150 h 328706"/>
                  <a:gd name="connsiteX7" fmla="*/ 4762 w 304769"/>
                  <a:gd name="connsiteY7" fmla="*/ 328706 h 328706"/>
                  <a:gd name="connsiteX0" fmla="*/ 0 w 299732"/>
                  <a:gd name="connsiteY0" fmla="*/ 94 h 328706"/>
                  <a:gd name="connsiteX1" fmla="*/ 183357 w 299732"/>
                  <a:gd name="connsiteY1" fmla="*/ 7300 h 328706"/>
                  <a:gd name="connsiteX2" fmla="*/ 271463 w 299732"/>
                  <a:gd name="connsiteY2" fmla="*/ 62006 h 328706"/>
                  <a:gd name="connsiteX3" fmla="*/ 297590 w 299732"/>
                  <a:gd name="connsiteY3" fmla="*/ 130645 h 328706"/>
                  <a:gd name="connsiteX4" fmla="*/ 294426 w 299732"/>
                  <a:gd name="connsiteY4" fmla="*/ 213571 h 328706"/>
                  <a:gd name="connsiteX5" fmla="*/ 264318 w 299732"/>
                  <a:gd name="connsiteY5" fmla="*/ 278700 h 328706"/>
                  <a:gd name="connsiteX6" fmla="*/ 176212 w 299732"/>
                  <a:gd name="connsiteY6" fmla="*/ 319150 h 328706"/>
                  <a:gd name="connsiteX7" fmla="*/ 4762 w 299732"/>
                  <a:gd name="connsiteY7" fmla="*/ 328706 h 328706"/>
                  <a:gd name="connsiteX0" fmla="*/ 0 w 302941"/>
                  <a:gd name="connsiteY0" fmla="*/ 94 h 328706"/>
                  <a:gd name="connsiteX1" fmla="*/ 183357 w 302941"/>
                  <a:gd name="connsiteY1" fmla="*/ 7300 h 328706"/>
                  <a:gd name="connsiteX2" fmla="*/ 271463 w 302941"/>
                  <a:gd name="connsiteY2" fmla="*/ 62006 h 328706"/>
                  <a:gd name="connsiteX3" fmla="*/ 301570 w 302941"/>
                  <a:gd name="connsiteY3" fmla="*/ 144395 h 328706"/>
                  <a:gd name="connsiteX4" fmla="*/ 294426 w 302941"/>
                  <a:gd name="connsiteY4" fmla="*/ 213571 h 328706"/>
                  <a:gd name="connsiteX5" fmla="*/ 264318 w 302941"/>
                  <a:gd name="connsiteY5" fmla="*/ 278700 h 328706"/>
                  <a:gd name="connsiteX6" fmla="*/ 176212 w 302941"/>
                  <a:gd name="connsiteY6" fmla="*/ 319150 h 328706"/>
                  <a:gd name="connsiteX7" fmla="*/ 4762 w 302941"/>
                  <a:gd name="connsiteY7" fmla="*/ 328706 h 328706"/>
                  <a:gd name="connsiteX0" fmla="*/ 0 w 304184"/>
                  <a:gd name="connsiteY0" fmla="*/ 94 h 328706"/>
                  <a:gd name="connsiteX1" fmla="*/ 183357 w 304184"/>
                  <a:gd name="connsiteY1" fmla="*/ 7300 h 328706"/>
                  <a:gd name="connsiteX2" fmla="*/ 271463 w 304184"/>
                  <a:gd name="connsiteY2" fmla="*/ 62006 h 328706"/>
                  <a:gd name="connsiteX3" fmla="*/ 301570 w 304184"/>
                  <a:gd name="connsiteY3" fmla="*/ 144395 h 328706"/>
                  <a:gd name="connsiteX4" fmla="*/ 298405 w 304184"/>
                  <a:gd name="connsiteY4" fmla="*/ 213571 h 328706"/>
                  <a:gd name="connsiteX5" fmla="*/ 264318 w 304184"/>
                  <a:gd name="connsiteY5" fmla="*/ 278700 h 328706"/>
                  <a:gd name="connsiteX6" fmla="*/ 176212 w 304184"/>
                  <a:gd name="connsiteY6" fmla="*/ 319150 h 328706"/>
                  <a:gd name="connsiteX7" fmla="*/ 4762 w 304184"/>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76212 w 304478"/>
                  <a:gd name="connsiteY6" fmla="*/ 319150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76212 w 304478"/>
                  <a:gd name="connsiteY6" fmla="*/ 319150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88152 w 304478"/>
                  <a:gd name="connsiteY6" fmla="*/ 317186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88152 w 304478"/>
                  <a:gd name="connsiteY6" fmla="*/ 317186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88152 w 304478"/>
                  <a:gd name="connsiteY6" fmla="*/ 317186 h 328706"/>
                  <a:gd name="connsiteX7" fmla="*/ 4762 w 304478"/>
                  <a:gd name="connsiteY7" fmla="*/ 328706 h 328706"/>
                  <a:gd name="connsiteX0" fmla="*/ 0 w 304760"/>
                  <a:gd name="connsiteY0" fmla="*/ 94 h 328706"/>
                  <a:gd name="connsiteX1" fmla="*/ 183357 w 304760"/>
                  <a:gd name="connsiteY1" fmla="*/ 7300 h 328706"/>
                  <a:gd name="connsiteX2" fmla="*/ 267484 w 304760"/>
                  <a:gd name="connsiteY2" fmla="*/ 62006 h 328706"/>
                  <a:gd name="connsiteX3" fmla="*/ 301570 w 304760"/>
                  <a:gd name="connsiteY3" fmla="*/ 144395 h 328706"/>
                  <a:gd name="connsiteX4" fmla="*/ 298405 w 304760"/>
                  <a:gd name="connsiteY4" fmla="*/ 213571 h 328706"/>
                  <a:gd name="connsiteX5" fmla="*/ 258349 w 304760"/>
                  <a:gd name="connsiteY5" fmla="*/ 276736 h 328706"/>
                  <a:gd name="connsiteX6" fmla="*/ 188152 w 304760"/>
                  <a:gd name="connsiteY6" fmla="*/ 317186 h 328706"/>
                  <a:gd name="connsiteX7" fmla="*/ 4762 w 304760"/>
                  <a:gd name="connsiteY7" fmla="*/ 328706 h 328706"/>
                  <a:gd name="connsiteX0" fmla="*/ 0 w 303923"/>
                  <a:gd name="connsiteY0" fmla="*/ 94 h 328706"/>
                  <a:gd name="connsiteX1" fmla="*/ 183357 w 303923"/>
                  <a:gd name="connsiteY1" fmla="*/ 7300 h 328706"/>
                  <a:gd name="connsiteX2" fmla="*/ 267484 w 303923"/>
                  <a:gd name="connsiteY2" fmla="*/ 62006 h 328706"/>
                  <a:gd name="connsiteX3" fmla="*/ 301570 w 303923"/>
                  <a:gd name="connsiteY3" fmla="*/ 144395 h 328706"/>
                  <a:gd name="connsiteX4" fmla="*/ 298405 w 303923"/>
                  <a:gd name="connsiteY4" fmla="*/ 213571 h 328706"/>
                  <a:gd name="connsiteX5" fmla="*/ 258349 w 303923"/>
                  <a:gd name="connsiteY5" fmla="*/ 276736 h 328706"/>
                  <a:gd name="connsiteX6" fmla="*/ 188152 w 303923"/>
                  <a:gd name="connsiteY6" fmla="*/ 317186 h 328706"/>
                  <a:gd name="connsiteX7" fmla="*/ 4762 w 303923"/>
                  <a:gd name="connsiteY7" fmla="*/ 328706 h 328706"/>
                  <a:gd name="connsiteX0" fmla="*/ 0 w 303923"/>
                  <a:gd name="connsiteY0" fmla="*/ 94 h 322813"/>
                  <a:gd name="connsiteX1" fmla="*/ 183357 w 303923"/>
                  <a:gd name="connsiteY1" fmla="*/ 7300 h 322813"/>
                  <a:gd name="connsiteX2" fmla="*/ 267484 w 303923"/>
                  <a:gd name="connsiteY2" fmla="*/ 62006 h 322813"/>
                  <a:gd name="connsiteX3" fmla="*/ 301570 w 303923"/>
                  <a:gd name="connsiteY3" fmla="*/ 144395 h 322813"/>
                  <a:gd name="connsiteX4" fmla="*/ 298405 w 303923"/>
                  <a:gd name="connsiteY4" fmla="*/ 213571 h 322813"/>
                  <a:gd name="connsiteX5" fmla="*/ 258349 w 303923"/>
                  <a:gd name="connsiteY5" fmla="*/ 276736 h 322813"/>
                  <a:gd name="connsiteX6" fmla="*/ 188152 w 303923"/>
                  <a:gd name="connsiteY6" fmla="*/ 317186 h 322813"/>
                  <a:gd name="connsiteX7" fmla="*/ 4762 w 303923"/>
                  <a:gd name="connsiteY7" fmla="*/ 322813 h 322813"/>
                  <a:gd name="connsiteX0" fmla="*/ 0 w 303923"/>
                  <a:gd name="connsiteY0" fmla="*/ 94 h 322873"/>
                  <a:gd name="connsiteX1" fmla="*/ 183357 w 303923"/>
                  <a:gd name="connsiteY1" fmla="*/ 7300 h 322873"/>
                  <a:gd name="connsiteX2" fmla="*/ 267484 w 303923"/>
                  <a:gd name="connsiteY2" fmla="*/ 62006 h 322873"/>
                  <a:gd name="connsiteX3" fmla="*/ 301570 w 303923"/>
                  <a:gd name="connsiteY3" fmla="*/ 144395 h 322873"/>
                  <a:gd name="connsiteX4" fmla="*/ 298405 w 303923"/>
                  <a:gd name="connsiteY4" fmla="*/ 213571 h 322873"/>
                  <a:gd name="connsiteX5" fmla="*/ 258349 w 303923"/>
                  <a:gd name="connsiteY5" fmla="*/ 276736 h 322873"/>
                  <a:gd name="connsiteX6" fmla="*/ 188152 w 303923"/>
                  <a:gd name="connsiteY6" fmla="*/ 317186 h 322873"/>
                  <a:gd name="connsiteX7" fmla="*/ 4762 w 303923"/>
                  <a:gd name="connsiteY7" fmla="*/ 322813 h 322873"/>
                  <a:gd name="connsiteX0" fmla="*/ 0 w 303923"/>
                  <a:gd name="connsiteY0" fmla="*/ 94 h 323726"/>
                  <a:gd name="connsiteX1" fmla="*/ 183357 w 303923"/>
                  <a:gd name="connsiteY1" fmla="*/ 7300 h 323726"/>
                  <a:gd name="connsiteX2" fmla="*/ 267484 w 303923"/>
                  <a:gd name="connsiteY2" fmla="*/ 62006 h 323726"/>
                  <a:gd name="connsiteX3" fmla="*/ 301570 w 303923"/>
                  <a:gd name="connsiteY3" fmla="*/ 144395 h 323726"/>
                  <a:gd name="connsiteX4" fmla="*/ 298405 w 303923"/>
                  <a:gd name="connsiteY4" fmla="*/ 213571 h 323726"/>
                  <a:gd name="connsiteX5" fmla="*/ 258349 w 303923"/>
                  <a:gd name="connsiteY5" fmla="*/ 276736 h 323726"/>
                  <a:gd name="connsiteX6" fmla="*/ 188152 w 303923"/>
                  <a:gd name="connsiteY6" fmla="*/ 317186 h 323726"/>
                  <a:gd name="connsiteX7" fmla="*/ 4762 w 303923"/>
                  <a:gd name="connsiteY7" fmla="*/ 322813 h 32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23" h="323726">
                    <a:moveTo>
                      <a:pt x="0" y="94"/>
                    </a:moveTo>
                    <a:cubicBezTo>
                      <a:pt x="63103" y="887"/>
                      <a:pt x="119062" y="-3019"/>
                      <a:pt x="183357" y="7300"/>
                    </a:cubicBezTo>
                    <a:cubicBezTo>
                      <a:pt x="252414" y="41126"/>
                      <a:pt x="247782" y="39157"/>
                      <a:pt x="267484" y="62006"/>
                    </a:cubicBezTo>
                    <a:cubicBezTo>
                      <a:pt x="287186" y="84855"/>
                      <a:pt x="298406" y="117170"/>
                      <a:pt x="301570" y="144395"/>
                    </a:cubicBezTo>
                    <a:cubicBezTo>
                      <a:pt x="304734" y="171620"/>
                      <a:pt x="305608" y="191514"/>
                      <a:pt x="298405" y="213571"/>
                    </a:cubicBezTo>
                    <a:cubicBezTo>
                      <a:pt x="291202" y="235628"/>
                      <a:pt x="276725" y="259467"/>
                      <a:pt x="258349" y="276736"/>
                    </a:cubicBezTo>
                    <a:cubicBezTo>
                      <a:pt x="239973" y="294005"/>
                      <a:pt x="229421" y="299838"/>
                      <a:pt x="188152" y="317186"/>
                    </a:cubicBezTo>
                    <a:cubicBezTo>
                      <a:pt x="144893" y="325520"/>
                      <a:pt x="93138" y="323943"/>
                      <a:pt x="4762" y="322813"/>
                    </a:cubicBezTo>
                  </a:path>
                </a:pathLst>
              </a:cu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Rounded Rectangle 19"/>
              <p:cNvSpPr/>
              <p:nvPr/>
            </p:nvSpPr>
            <p:spPr>
              <a:xfrm flipH="1">
                <a:off x="390950" y="1981674"/>
                <a:ext cx="2846032" cy="402306"/>
              </a:xfrm>
              <a:prstGeom prst="roundRect">
                <a:avLst>
                  <a:gd name="adj" fmla="val 50000"/>
                </a:avLst>
              </a:prstGeom>
              <a:gradFill>
                <a:gsLst>
                  <a:gs pos="1000">
                    <a:schemeClr val="tx1"/>
                  </a:gs>
                  <a:gs pos="10000">
                    <a:schemeClr val="tx1">
                      <a:lumMod val="85000"/>
                    </a:schemeClr>
                  </a:gs>
                  <a:gs pos="31000">
                    <a:schemeClr val="bg1">
                      <a:lumMod val="85000"/>
                      <a:lumOff val="15000"/>
                    </a:schemeClr>
                  </a:gs>
                  <a:gs pos="20000">
                    <a:schemeClr val="tx1">
                      <a:lumMod val="75000"/>
                    </a:schemeClr>
                  </a:gs>
                </a:gsLst>
                <a:lin ang="5400000" scaled="1"/>
              </a:gradFill>
              <a:ln w="190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Freeform 21"/>
              <p:cNvSpPr/>
              <p:nvPr/>
            </p:nvSpPr>
            <p:spPr>
              <a:xfrm flipH="1">
                <a:off x="2951325" y="1987008"/>
                <a:ext cx="160290" cy="392366"/>
              </a:xfrm>
              <a:custGeom>
                <a:avLst/>
                <a:gdLst>
                  <a:gd name="connsiteX0" fmla="*/ 0 w 78582"/>
                  <a:gd name="connsiteY0" fmla="*/ 28575 h 307181"/>
                  <a:gd name="connsiteX1" fmla="*/ 78582 w 78582"/>
                  <a:gd name="connsiteY1" fmla="*/ 0 h 307181"/>
                  <a:gd name="connsiteX2" fmla="*/ 78582 w 78582"/>
                  <a:gd name="connsiteY2" fmla="*/ 307181 h 307181"/>
                  <a:gd name="connsiteX3" fmla="*/ 9525 w 78582"/>
                  <a:gd name="connsiteY3" fmla="*/ 273844 h 307181"/>
                  <a:gd name="connsiteX4" fmla="*/ 0 w 78582"/>
                  <a:gd name="connsiteY4" fmla="*/ 28575 h 307181"/>
                  <a:gd name="connsiteX0" fmla="*/ 0 w 78582"/>
                  <a:gd name="connsiteY0" fmla="*/ 28575 h 307181"/>
                  <a:gd name="connsiteX1" fmla="*/ 40482 w 78582"/>
                  <a:gd name="connsiteY1" fmla="*/ 10542 h 307181"/>
                  <a:gd name="connsiteX2" fmla="*/ 78582 w 78582"/>
                  <a:gd name="connsiteY2" fmla="*/ 0 h 307181"/>
                  <a:gd name="connsiteX3" fmla="*/ 78582 w 78582"/>
                  <a:gd name="connsiteY3" fmla="*/ 307181 h 307181"/>
                  <a:gd name="connsiteX4" fmla="*/ 9525 w 78582"/>
                  <a:gd name="connsiteY4" fmla="*/ 273844 h 307181"/>
                  <a:gd name="connsiteX5" fmla="*/ 0 w 78582"/>
                  <a:gd name="connsiteY5" fmla="*/ 28575 h 307181"/>
                  <a:gd name="connsiteX0" fmla="*/ 0 w 78582"/>
                  <a:gd name="connsiteY0" fmla="*/ 28575 h 307181"/>
                  <a:gd name="connsiteX1" fmla="*/ 35720 w 78582"/>
                  <a:gd name="connsiteY1" fmla="*/ 1017 h 307181"/>
                  <a:gd name="connsiteX2" fmla="*/ 78582 w 78582"/>
                  <a:gd name="connsiteY2" fmla="*/ 0 h 307181"/>
                  <a:gd name="connsiteX3" fmla="*/ 78582 w 78582"/>
                  <a:gd name="connsiteY3" fmla="*/ 307181 h 307181"/>
                  <a:gd name="connsiteX4" fmla="*/ 9525 w 78582"/>
                  <a:gd name="connsiteY4" fmla="*/ 273844 h 307181"/>
                  <a:gd name="connsiteX5" fmla="*/ 0 w 78582"/>
                  <a:gd name="connsiteY5" fmla="*/ 28575 h 307181"/>
                  <a:gd name="connsiteX0" fmla="*/ 0 w 78582"/>
                  <a:gd name="connsiteY0" fmla="*/ 28575 h 307181"/>
                  <a:gd name="connsiteX1" fmla="*/ 26195 w 78582"/>
                  <a:gd name="connsiteY1" fmla="*/ 1017 h 307181"/>
                  <a:gd name="connsiteX2" fmla="*/ 78582 w 78582"/>
                  <a:gd name="connsiteY2" fmla="*/ 0 h 307181"/>
                  <a:gd name="connsiteX3" fmla="*/ 78582 w 78582"/>
                  <a:gd name="connsiteY3" fmla="*/ 307181 h 307181"/>
                  <a:gd name="connsiteX4" fmla="*/ 9525 w 78582"/>
                  <a:gd name="connsiteY4" fmla="*/ 273844 h 307181"/>
                  <a:gd name="connsiteX5" fmla="*/ 0 w 78582"/>
                  <a:gd name="connsiteY5" fmla="*/ 28575 h 307181"/>
                  <a:gd name="connsiteX0" fmla="*/ 0 w 78582"/>
                  <a:gd name="connsiteY0" fmla="*/ 33195 h 311801"/>
                  <a:gd name="connsiteX1" fmla="*/ 26195 w 78582"/>
                  <a:gd name="connsiteY1" fmla="*/ 5637 h 311801"/>
                  <a:gd name="connsiteX2" fmla="*/ 78582 w 78582"/>
                  <a:gd name="connsiteY2" fmla="*/ 4620 h 311801"/>
                  <a:gd name="connsiteX3" fmla="*/ 78582 w 78582"/>
                  <a:gd name="connsiteY3" fmla="*/ 311801 h 311801"/>
                  <a:gd name="connsiteX4" fmla="*/ 9525 w 78582"/>
                  <a:gd name="connsiteY4" fmla="*/ 278464 h 311801"/>
                  <a:gd name="connsiteX5" fmla="*/ 0 w 78582"/>
                  <a:gd name="connsiteY5" fmla="*/ 33195 h 311801"/>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9525 w 78582"/>
                  <a:gd name="connsiteY4" fmla="*/ 280250 h 313587"/>
                  <a:gd name="connsiteX5" fmla="*/ 0 w 78582"/>
                  <a:gd name="connsiteY5"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42863 w 78582"/>
                  <a:gd name="connsiteY4" fmla="*/ 290792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42863 w 78582"/>
                  <a:gd name="connsiteY4" fmla="*/ 302698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33338 w 78582"/>
                  <a:gd name="connsiteY4" fmla="*/ 307461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33338 w 78582"/>
                  <a:gd name="connsiteY4" fmla="*/ 307461 h 313587"/>
                  <a:gd name="connsiteX5" fmla="*/ 9525 w 78582"/>
                  <a:gd name="connsiteY5" fmla="*/ 280250 h 313587"/>
                  <a:gd name="connsiteX6" fmla="*/ 0 w 78582"/>
                  <a:gd name="connsiteY6" fmla="*/ 34981 h 313587"/>
                  <a:gd name="connsiteX0" fmla="*/ 0 w 78582"/>
                  <a:gd name="connsiteY0" fmla="*/ 34981 h 313587"/>
                  <a:gd name="connsiteX1" fmla="*/ 16670 w 78582"/>
                  <a:gd name="connsiteY1" fmla="*/ 5042 h 313587"/>
                  <a:gd name="connsiteX2" fmla="*/ 78582 w 78582"/>
                  <a:gd name="connsiteY2" fmla="*/ 6406 h 313587"/>
                  <a:gd name="connsiteX3" fmla="*/ 78582 w 78582"/>
                  <a:gd name="connsiteY3" fmla="*/ 313587 h 313587"/>
                  <a:gd name="connsiteX4" fmla="*/ 19051 w 78582"/>
                  <a:gd name="connsiteY4" fmla="*/ 307461 h 313587"/>
                  <a:gd name="connsiteX5" fmla="*/ 9525 w 78582"/>
                  <a:gd name="connsiteY5" fmla="*/ 280250 h 313587"/>
                  <a:gd name="connsiteX6" fmla="*/ 0 w 78582"/>
                  <a:gd name="connsiteY6" fmla="*/ 34981 h 313587"/>
                  <a:gd name="connsiteX0" fmla="*/ 0 w 78582"/>
                  <a:gd name="connsiteY0" fmla="*/ 23075 h 313587"/>
                  <a:gd name="connsiteX1" fmla="*/ 16670 w 78582"/>
                  <a:gd name="connsiteY1" fmla="*/ 5042 h 313587"/>
                  <a:gd name="connsiteX2" fmla="*/ 78582 w 78582"/>
                  <a:gd name="connsiteY2" fmla="*/ 6406 h 313587"/>
                  <a:gd name="connsiteX3" fmla="*/ 78582 w 78582"/>
                  <a:gd name="connsiteY3" fmla="*/ 313587 h 313587"/>
                  <a:gd name="connsiteX4" fmla="*/ 19051 w 78582"/>
                  <a:gd name="connsiteY4" fmla="*/ 307461 h 313587"/>
                  <a:gd name="connsiteX5" fmla="*/ 9525 w 78582"/>
                  <a:gd name="connsiteY5" fmla="*/ 280250 h 313587"/>
                  <a:gd name="connsiteX6" fmla="*/ 0 w 78582"/>
                  <a:gd name="connsiteY6" fmla="*/ 23075 h 313587"/>
                  <a:gd name="connsiteX0" fmla="*/ 2381 w 69057"/>
                  <a:gd name="connsiteY0" fmla="*/ 23075 h 313587"/>
                  <a:gd name="connsiteX1" fmla="*/ 7145 w 69057"/>
                  <a:gd name="connsiteY1" fmla="*/ 5042 h 313587"/>
                  <a:gd name="connsiteX2" fmla="*/ 69057 w 69057"/>
                  <a:gd name="connsiteY2" fmla="*/ 6406 h 313587"/>
                  <a:gd name="connsiteX3" fmla="*/ 69057 w 69057"/>
                  <a:gd name="connsiteY3" fmla="*/ 313587 h 313587"/>
                  <a:gd name="connsiteX4" fmla="*/ 9526 w 69057"/>
                  <a:gd name="connsiteY4" fmla="*/ 307461 h 313587"/>
                  <a:gd name="connsiteX5" fmla="*/ 0 w 69057"/>
                  <a:gd name="connsiteY5" fmla="*/ 280250 h 313587"/>
                  <a:gd name="connsiteX6" fmla="*/ 2381 w 69057"/>
                  <a:gd name="connsiteY6" fmla="*/ 23075 h 313587"/>
                  <a:gd name="connsiteX0" fmla="*/ 105 w 71544"/>
                  <a:gd name="connsiteY0" fmla="*/ 18312 h 313587"/>
                  <a:gd name="connsiteX1" fmla="*/ 9632 w 71544"/>
                  <a:gd name="connsiteY1" fmla="*/ 5042 h 313587"/>
                  <a:gd name="connsiteX2" fmla="*/ 71544 w 71544"/>
                  <a:gd name="connsiteY2" fmla="*/ 6406 h 313587"/>
                  <a:gd name="connsiteX3" fmla="*/ 71544 w 71544"/>
                  <a:gd name="connsiteY3" fmla="*/ 313587 h 313587"/>
                  <a:gd name="connsiteX4" fmla="*/ 12013 w 71544"/>
                  <a:gd name="connsiteY4" fmla="*/ 307461 h 313587"/>
                  <a:gd name="connsiteX5" fmla="*/ 2487 w 71544"/>
                  <a:gd name="connsiteY5" fmla="*/ 280250 h 313587"/>
                  <a:gd name="connsiteX6" fmla="*/ 105 w 71544"/>
                  <a:gd name="connsiteY6" fmla="*/ 18312 h 313587"/>
                  <a:gd name="connsiteX0" fmla="*/ 105 w 71544"/>
                  <a:gd name="connsiteY0" fmla="*/ 21938 h 317213"/>
                  <a:gd name="connsiteX1" fmla="*/ 9632 w 71544"/>
                  <a:gd name="connsiteY1" fmla="*/ 8668 h 317213"/>
                  <a:gd name="connsiteX2" fmla="*/ 71544 w 71544"/>
                  <a:gd name="connsiteY2" fmla="*/ 507 h 317213"/>
                  <a:gd name="connsiteX3" fmla="*/ 71544 w 71544"/>
                  <a:gd name="connsiteY3" fmla="*/ 317213 h 317213"/>
                  <a:gd name="connsiteX4" fmla="*/ 12013 w 71544"/>
                  <a:gd name="connsiteY4" fmla="*/ 311087 h 317213"/>
                  <a:gd name="connsiteX5" fmla="*/ 2487 w 71544"/>
                  <a:gd name="connsiteY5" fmla="*/ 283876 h 317213"/>
                  <a:gd name="connsiteX6" fmla="*/ 105 w 71544"/>
                  <a:gd name="connsiteY6" fmla="*/ 21938 h 317213"/>
                  <a:gd name="connsiteX0" fmla="*/ 105 w 71544"/>
                  <a:gd name="connsiteY0" fmla="*/ 23014 h 318289"/>
                  <a:gd name="connsiteX1" fmla="*/ 13505 w 71544"/>
                  <a:gd name="connsiteY1" fmla="*/ 7362 h 318289"/>
                  <a:gd name="connsiteX2" fmla="*/ 71544 w 71544"/>
                  <a:gd name="connsiteY2" fmla="*/ 1583 h 318289"/>
                  <a:gd name="connsiteX3" fmla="*/ 71544 w 71544"/>
                  <a:gd name="connsiteY3" fmla="*/ 318289 h 318289"/>
                  <a:gd name="connsiteX4" fmla="*/ 12013 w 71544"/>
                  <a:gd name="connsiteY4" fmla="*/ 312163 h 318289"/>
                  <a:gd name="connsiteX5" fmla="*/ 2487 w 71544"/>
                  <a:gd name="connsiteY5" fmla="*/ 284952 h 318289"/>
                  <a:gd name="connsiteX6" fmla="*/ 105 w 71544"/>
                  <a:gd name="connsiteY6" fmla="*/ 23014 h 318289"/>
                  <a:gd name="connsiteX0" fmla="*/ 105 w 71544"/>
                  <a:gd name="connsiteY0" fmla="*/ 26052 h 321327"/>
                  <a:gd name="connsiteX1" fmla="*/ 16087 w 71544"/>
                  <a:gd name="connsiteY1" fmla="*/ 5637 h 321327"/>
                  <a:gd name="connsiteX2" fmla="*/ 71544 w 71544"/>
                  <a:gd name="connsiteY2" fmla="*/ 4621 h 321327"/>
                  <a:gd name="connsiteX3" fmla="*/ 71544 w 71544"/>
                  <a:gd name="connsiteY3" fmla="*/ 321327 h 321327"/>
                  <a:gd name="connsiteX4" fmla="*/ 12013 w 71544"/>
                  <a:gd name="connsiteY4" fmla="*/ 315201 h 321327"/>
                  <a:gd name="connsiteX5" fmla="*/ 2487 w 71544"/>
                  <a:gd name="connsiteY5" fmla="*/ 287990 h 321327"/>
                  <a:gd name="connsiteX6" fmla="*/ 105 w 71544"/>
                  <a:gd name="connsiteY6" fmla="*/ 26052 h 321327"/>
                  <a:gd name="connsiteX0" fmla="*/ 105 w 71544"/>
                  <a:gd name="connsiteY0" fmla="*/ 21852 h 317127"/>
                  <a:gd name="connsiteX1" fmla="*/ 16087 w 71544"/>
                  <a:gd name="connsiteY1" fmla="*/ 1437 h 317127"/>
                  <a:gd name="connsiteX2" fmla="*/ 71544 w 71544"/>
                  <a:gd name="connsiteY2" fmla="*/ 421 h 317127"/>
                  <a:gd name="connsiteX3" fmla="*/ 71544 w 71544"/>
                  <a:gd name="connsiteY3" fmla="*/ 317127 h 317127"/>
                  <a:gd name="connsiteX4" fmla="*/ 12013 w 71544"/>
                  <a:gd name="connsiteY4" fmla="*/ 311001 h 317127"/>
                  <a:gd name="connsiteX5" fmla="*/ 2487 w 71544"/>
                  <a:gd name="connsiteY5" fmla="*/ 283790 h 317127"/>
                  <a:gd name="connsiteX6" fmla="*/ 105 w 71544"/>
                  <a:gd name="connsiteY6" fmla="*/ 21852 h 317127"/>
                  <a:gd name="connsiteX0" fmla="*/ 105 w 71544"/>
                  <a:gd name="connsiteY0" fmla="*/ 21852 h 323585"/>
                  <a:gd name="connsiteX1" fmla="*/ 16087 w 71544"/>
                  <a:gd name="connsiteY1" fmla="*/ 1437 h 323585"/>
                  <a:gd name="connsiteX2" fmla="*/ 71544 w 71544"/>
                  <a:gd name="connsiteY2" fmla="*/ 421 h 323585"/>
                  <a:gd name="connsiteX3" fmla="*/ 71544 w 71544"/>
                  <a:gd name="connsiteY3" fmla="*/ 317127 h 323585"/>
                  <a:gd name="connsiteX4" fmla="*/ 14595 w 71544"/>
                  <a:gd name="connsiteY4" fmla="*/ 320526 h 323585"/>
                  <a:gd name="connsiteX5" fmla="*/ 2487 w 71544"/>
                  <a:gd name="connsiteY5" fmla="*/ 283790 h 323585"/>
                  <a:gd name="connsiteX6" fmla="*/ 105 w 71544"/>
                  <a:gd name="connsiteY6" fmla="*/ 21852 h 323585"/>
                  <a:gd name="connsiteX0" fmla="*/ 105 w 71544"/>
                  <a:gd name="connsiteY0" fmla="*/ 21852 h 320526"/>
                  <a:gd name="connsiteX1" fmla="*/ 16087 w 71544"/>
                  <a:gd name="connsiteY1" fmla="*/ 1437 h 320526"/>
                  <a:gd name="connsiteX2" fmla="*/ 71544 w 71544"/>
                  <a:gd name="connsiteY2" fmla="*/ 421 h 320526"/>
                  <a:gd name="connsiteX3" fmla="*/ 71544 w 71544"/>
                  <a:gd name="connsiteY3" fmla="*/ 317127 h 320526"/>
                  <a:gd name="connsiteX4" fmla="*/ 14595 w 71544"/>
                  <a:gd name="connsiteY4" fmla="*/ 320526 h 320526"/>
                  <a:gd name="connsiteX5" fmla="*/ 2487 w 71544"/>
                  <a:gd name="connsiteY5" fmla="*/ 283790 h 320526"/>
                  <a:gd name="connsiteX6" fmla="*/ 105 w 71544"/>
                  <a:gd name="connsiteY6" fmla="*/ 21852 h 320526"/>
                  <a:gd name="connsiteX0" fmla="*/ 105 w 71544"/>
                  <a:gd name="connsiteY0" fmla="*/ 21852 h 320526"/>
                  <a:gd name="connsiteX1" fmla="*/ 16087 w 71544"/>
                  <a:gd name="connsiteY1" fmla="*/ 1437 h 320526"/>
                  <a:gd name="connsiteX2" fmla="*/ 71544 w 71544"/>
                  <a:gd name="connsiteY2" fmla="*/ 421 h 320526"/>
                  <a:gd name="connsiteX3" fmla="*/ 71544 w 71544"/>
                  <a:gd name="connsiteY3" fmla="*/ 317127 h 320526"/>
                  <a:gd name="connsiteX4" fmla="*/ 21050 w 71544"/>
                  <a:gd name="connsiteY4" fmla="*/ 320526 h 320526"/>
                  <a:gd name="connsiteX5" fmla="*/ 2487 w 71544"/>
                  <a:gd name="connsiteY5" fmla="*/ 283790 h 320526"/>
                  <a:gd name="connsiteX6" fmla="*/ 105 w 71544"/>
                  <a:gd name="connsiteY6" fmla="*/ 21852 h 320526"/>
                  <a:gd name="connsiteX0" fmla="*/ 105 w 71544"/>
                  <a:gd name="connsiteY0" fmla="*/ 21852 h 320526"/>
                  <a:gd name="connsiteX1" fmla="*/ 16087 w 71544"/>
                  <a:gd name="connsiteY1" fmla="*/ 1437 h 320526"/>
                  <a:gd name="connsiteX2" fmla="*/ 71544 w 71544"/>
                  <a:gd name="connsiteY2" fmla="*/ 421 h 320526"/>
                  <a:gd name="connsiteX3" fmla="*/ 71544 w 71544"/>
                  <a:gd name="connsiteY3" fmla="*/ 317127 h 320526"/>
                  <a:gd name="connsiteX4" fmla="*/ 21050 w 71544"/>
                  <a:gd name="connsiteY4" fmla="*/ 320526 h 320526"/>
                  <a:gd name="connsiteX5" fmla="*/ 2487 w 71544"/>
                  <a:gd name="connsiteY5" fmla="*/ 283790 h 320526"/>
                  <a:gd name="connsiteX6" fmla="*/ 105 w 71544"/>
                  <a:gd name="connsiteY6" fmla="*/ 21852 h 320526"/>
                  <a:gd name="connsiteX0" fmla="*/ 105 w 71544"/>
                  <a:gd name="connsiteY0" fmla="*/ 21852 h 317127"/>
                  <a:gd name="connsiteX1" fmla="*/ 16087 w 71544"/>
                  <a:gd name="connsiteY1" fmla="*/ 1437 h 317127"/>
                  <a:gd name="connsiteX2" fmla="*/ 71544 w 71544"/>
                  <a:gd name="connsiteY2" fmla="*/ 421 h 317127"/>
                  <a:gd name="connsiteX3" fmla="*/ 71544 w 71544"/>
                  <a:gd name="connsiteY3" fmla="*/ 317127 h 317127"/>
                  <a:gd name="connsiteX4" fmla="*/ 18468 w 71544"/>
                  <a:gd name="connsiteY4" fmla="*/ 315764 h 317127"/>
                  <a:gd name="connsiteX5" fmla="*/ 2487 w 71544"/>
                  <a:gd name="connsiteY5" fmla="*/ 283790 h 317127"/>
                  <a:gd name="connsiteX6" fmla="*/ 105 w 71544"/>
                  <a:gd name="connsiteY6" fmla="*/ 21852 h 317127"/>
                  <a:gd name="connsiteX0" fmla="*/ 105 w 71544"/>
                  <a:gd name="connsiteY0" fmla="*/ 21852 h 317630"/>
                  <a:gd name="connsiteX1" fmla="*/ 16087 w 71544"/>
                  <a:gd name="connsiteY1" fmla="*/ 1437 h 317630"/>
                  <a:gd name="connsiteX2" fmla="*/ 71544 w 71544"/>
                  <a:gd name="connsiteY2" fmla="*/ 421 h 317630"/>
                  <a:gd name="connsiteX3" fmla="*/ 71544 w 71544"/>
                  <a:gd name="connsiteY3" fmla="*/ 317127 h 317630"/>
                  <a:gd name="connsiteX4" fmla="*/ 18468 w 71544"/>
                  <a:gd name="connsiteY4" fmla="*/ 315764 h 317630"/>
                  <a:gd name="connsiteX5" fmla="*/ 2487 w 71544"/>
                  <a:gd name="connsiteY5" fmla="*/ 283790 h 317630"/>
                  <a:gd name="connsiteX6" fmla="*/ 105 w 71544"/>
                  <a:gd name="connsiteY6" fmla="*/ 21852 h 317630"/>
                  <a:gd name="connsiteX0" fmla="*/ 255 w 69112"/>
                  <a:gd name="connsiteY0" fmla="*/ 21852 h 317630"/>
                  <a:gd name="connsiteX1" fmla="*/ 13655 w 69112"/>
                  <a:gd name="connsiteY1" fmla="*/ 1437 h 317630"/>
                  <a:gd name="connsiteX2" fmla="*/ 69112 w 69112"/>
                  <a:gd name="connsiteY2" fmla="*/ 421 h 317630"/>
                  <a:gd name="connsiteX3" fmla="*/ 69112 w 69112"/>
                  <a:gd name="connsiteY3" fmla="*/ 317127 h 317630"/>
                  <a:gd name="connsiteX4" fmla="*/ 16036 w 69112"/>
                  <a:gd name="connsiteY4" fmla="*/ 315764 h 317630"/>
                  <a:gd name="connsiteX5" fmla="*/ 55 w 69112"/>
                  <a:gd name="connsiteY5" fmla="*/ 283790 h 317630"/>
                  <a:gd name="connsiteX6" fmla="*/ 255 w 69112"/>
                  <a:gd name="connsiteY6" fmla="*/ 21852 h 317630"/>
                  <a:gd name="connsiteX0" fmla="*/ 255 w 69112"/>
                  <a:gd name="connsiteY0" fmla="*/ 21852 h 317630"/>
                  <a:gd name="connsiteX1" fmla="*/ 13655 w 69112"/>
                  <a:gd name="connsiteY1" fmla="*/ 1437 h 317630"/>
                  <a:gd name="connsiteX2" fmla="*/ 69112 w 69112"/>
                  <a:gd name="connsiteY2" fmla="*/ 421 h 317630"/>
                  <a:gd name="connsiteX3" fmla="*/ 69112 w 69112"/>
                  <a:gd name="connsiteY3" fmla="*/ 317127 h 317630"/>
                  <a:gd name="connsiteX4" fmla="*/ 16036 w 69112"/>
                  <a:gd name="connsiteY4" fmla="*/ 315764 h 317630"/>
                  <a:gd name="connsiteX5" fmla="*/ 55 w 69112"/>
                  <a:gd name="connsiteY5" fmla="*/ 283790 h 317630"/>
                  <a:gd name="connsiteX6" fmla="*/ 255 w 69112"/>
                  <a:gd name="connsiteY6" fmla="*/ 21852 h 317630"/>
                  <a:gd name="connsiteX0" fmla="*/ 1491 w 70348"/>
                  <a:gd name="connsiteY0" fmla="*/ 21852 h 317630"/>
                  <a:gd name="connsiteX1" fmla="*/ 14891 w 70348"/>
                  <a:gd name="connsiteY1" fmla="*/ 1437 h 317630"/>
                  <a:gd name="connsiteX2" fmla="*/ 70348 w 70348"/>
                  <a:gd name="connsiteY2" fmla="*/ 421 h 317630"/>
                  <a:gd name="connsiteX3" fmla="*/ 70348 w 70348"/>
                  <a:gd name="connsiteY3" fmla="*/ 317127 h 317630"/>
                  <a:gd name="connsiteX4" fmla="*/ 17272 w 70348"/>
                  <a:gd name="connsiteY4" fmla="*/ 315764 h 317630"/>
                  <a:gd name="connsiteX5" fmla="*/ 0 w 70348"/>
                  <a:gd name="connsiteY5" fmla="*/ 298077 h 317630"/>
                  <a:gd name="connsiteX6" fmla="*/ 1491 w 70348"/>
                  <a:gd name="connsiteY6" fmla="*/ 21852 h 31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48" h="317630">
                    <a:moveTo>
                      <a:pt x="1491" y="21852"/>
                    </a:moveTo>
                    <a:lnTo>
                      <a:pt x="14891" y="1437"/>
                    </a:lnTo>
                    <a:cubicBezTo>
                      <a:pt x="41678" y="-1283"/>
                      <a:pt x="52886" y="760"/>
                      <a:pt x="70348" y="421"/>
                    </a:cubicBezTo>
                    <a:lnTo>
                      <a:pt x="70348" y="317127"/>
                    </a:lnTo>
                    <a:cubicBezTo>
                      <a:pt x="55267" y="315085"/>
                      <a:pt x="45349" y="320187"/>
                      <a:pt x="17272" y="315764"/>
                    </a:cubicBezTo>
                    <a:cubicBezTo>
                      <a:pt x="756" y="313044"/>
                      <a:pt x="6188" y="310322"/>
                      <a:pt x="0" y="298077"/>
                    </a:cubicBezTo>
                    <a:cubicBezTo>
                      <a:pt x="794" y="212352"/>
                      <a:pt x="697" y="107577"/>
                      <a:pt x="1491" y="21852"/>
                    </a:cubicBezTo>
                    <a:close/>
                  </a:path>
                </a:pathLst>
              </a:cu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22"/>
              <p:cNvSpPr/>
              <p:nvPr/>
            </p:nvSpPr>
            <p:spPr>
              <a:xfrm flipH="1">
                <a:off x="2492607" y="1984440"/>
                <a:ext cx="293398"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Rectangle 25"/>
              <p:cNvSpPr/>
              <p:nvPr/>
            </p:nvSpPr>
            <p:spPr>
              <a:xfrm flipH="1">
                <a:off x="2101139" y="1984440"/>
                <a:ext cx="229089"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Rectangle 26"/>
              <p:cNvSpPr/>
              <p:nvPr/>
            </p:nvSpPr>
            <p:spPr>
              <a:xfrm flipH="1">
                <a:off x="1683023" y="1984440"/>
                <a:ext cx="79392"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Rectangle 27"/>
              <p:cNvSpPr/>
              <p:nvPr/>
            </p:nvSpPr>
            <p:spPr>
              <a:xfrm flipH="1">
                <a:off x="1230090" y="1984440"/>
                <a:ext cx="156262"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p:cNvSpPr/>
              <p:nvPr/>
            </p:nvSpPr>
            <p:spPr>
              <a:xfrm flipH="1">
                <a:off x="934172" y="1984440"/>
                <a:ext cx="209713"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Rectangle 30"/>
              <p:cNvSpPr/>
              <p:nvPr/>
            </p:nvSpPr>
            <p:spPr>
              <a:xfrm flipH="1">
                <a:off x="622118" y="1984440"/>
                <a:ext cx="156381" cy="396774"/>
              </a:xfrm>
              <a:prstGeom prst="rect">
                <a:avLst/>
              </a:pr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Freeform 31"/>
              <p:cNvSpPr/>
              <p:nvPr/>
            </p:nvSpPr>
            <p:spPr>
              <a:xfrm flipH="1">
                <a:off x="377648" y="1977208"/>
                <a:ext cx="164851" cy="412137"/>
              </a:xfrm>
              <a:custGeom>
                <a:avLst/>
                <a:gdLst>
                  <a:gd name="connsiteX0" fmla="*/ 0 w 328672"/>
                  <a:gd name="connsiteY0" fmla="*/ 0 h 335756"/>
                  <a:gd name="connsiteX1" fmla="*/ 171450 w 328672"/>
                  <a:gd name="connsiteY1" fmla="*/ 11906 h 335756"/>
                  <a:gd name="connsiteX2" fmla="*/ 271463 w 328672"/>
                  <a:gd name="connsiteY2" fmla="*/ 61912 h 335756"/>
                  <a:gd name="connsiteX3" fmla="*/ 321469 w 328672"/>
                  <a:gd name="connsiteY3" fmla="*/ 128587 h 335756"/>
                  <a:gd name="connsiteX4" fmla="*/ 323850 w 328672"/>
                  <a:gd name="connsiteY4" fmla="*/ 211931 h 335756"/>
                  <a:gd name="connsiteX5" fmla="*/ 278606 w 328672"/>
                  <a:gd name="connsiteY5" fmla="*/ 278606 h 335756"/>
                  <a:gd name="connsiteX6" fmla="*/ 171450 w 328672"/>
                  <a:gd name="connsiteY6" fmla="*/ 316706 h 335756"/>
                  <a:gd name="connsiteX7" fmla="*/ 0 w 328672"/>
                  <a:gd name="connsiteY7" fmla="*/ 335756 h 335756"/>
                  <a:gd name="connsiteX0" fmla="*/ 0 w 328672"/>
                  <a:gd name="connsiteY0" fmla="*/ 0 h 328612"/>
                  <a:gd name="connsiteX1" fmla="*/ 171450 w 328672"/>
                  <a:gd name="connsiteY1" fmla="*/ 11906 h 328612"/>
                  <a:gd name="connsiteX2" fmla="*/ 271463 w 328672"/>
                  <a:gd name="connsiteY2" fmla="*/ 61912 h 328612"/>
                  <a:gd name="connsiteX3" fmla="*/ 321469 w 328672"/>
                  <a:gd name="connsiteY3" fmla="*/ 128587 h 328612"/>
                  <a:gd name="connsiteX4" fmla="*/ 323850 w 328672"/>
                  <a:gd name="connsiteY4" fmla="*/ 211931 h 328612"/>
                  <a:gd name="connsiteX5" fmla="*/ 278606 w 328672"/>
                  <a:gd name="connsiteY5" fmla="*/ 278606 h 328612"/>
                  <a:gd name="connsiteX6" fmla="*/ 171450 w 328672"/>
                  <a:gd name="connsiteY6" fmla="*/ 316706 h 328612"/>
                  <a:gd name="connsiteX7" fmla="*/ 4762 w 328672"/>
                  <a:gd name="connsiteY7" fmla="*/ 328612 h 328612"/>
                  <a:gd name="connsiteX0" fmla="*/ 0 w 329661"/>
                  <a:gd name="connsiteY0" fmla="*/ 0 h 328612"/>
                  <a:gd name="connsiteX1" fmla="*/ 171450 w 329661"/>
                  <a:gd name="connsiteY1" fmla="*/ 11906 h 328612"/>
                  <a:gd name="connsiteX2" fmla="*/ 271463 w 329661"/>
                  <a:gd name="connsiteY2" fmla="*/ 61912 h 328612"/>
                  <a:gd name="connsiteX3" fmla="*/ 321469 w 329661"/>
                  <a:gd name="connsiteY3" fmla="*/ 128587 h 328612"/>
                  <a:gd name="connsiteX4" fmla="*/ 323850 w 329661"/>
                  <a:gd name="connsiteY4" fmla="*/ 211931 h 328612"/>
                  <a:gd name="connsiteX5" fmla="*/ 264318 w 329661"/>
                  <a:gd name="connsiteY5" fmla="*/ 278606 h 328612"/>
                  <a:gd name="connsiteX6" fmla="*/ 171450 w 329661"/>
                  <a:gd name="connsiteY6" fmla="*/ 316706 h 328612"/>
                  <a:gd name="connsiteX7" fmla="*/ 4762 w 329661"/>
                  <a:gd name="connsiteY7" fmla="*/ 328612 h 328612"/>
                  <a:gd name="connsiteX0" fmla="*/ 0 w 329661"/>
                  <a:gd name="connsiteY0" fmla="*/ 0 h 328612"/>
                  <a:gd name="connsiteX1" fmla="*/ 171450 w 329661"/>
                  <a:gd name="connsiteY1" fmla="*/ 11906 h 328612"/>
                  <a:gd name="connsiteX2" fmla="*/ 271463 w 329661"/>
                  <a:gd name="connsiteY2" fmla="*/ 61912 h 328612"/>
                  <a:gd name="connsiteX3" fmla="*/ 321469 w 329661"/>
                  <a:gd name="connsiteY3" fmla="*/ 128587 h 328612"/>
                  <a:gd name="connsiteX4" fmla="*/ 323850 w 329661"/>
                  <a:gd name="connsiteY4" fmla="*/ 211931 h 328612"/>
                  <a:gd name="connsiteX5" fmla="*/ 264318 w 329661"/>
                  <a:gd name="connsiteY5" fmla="*/ 278606 h 328612"/>
                  <a:gd name="connsiteX6" fmla="*/ 171450 w 329661"/>
                  <a:gd name="connsiteY6" fmla="*/ 316706 h 328612"/>
                  <a:gd name="connsiteX7" fmla="*/ 4762 w 329661"/>
                  <a:gd name="connsiteY7" fmla="*/ 328612 h 328612"/>
                  <a:gd name="connsiteX0" fmla="*/ 0 w 324908"/>
                  <a:gd name="connsiteY0" fmla="*/ 0 h 328612"/>
                  <a:gd name="connsiteX1" fmla="*/ 171450 w 324908"/>
                  <a:gd name="connsiteY1" fmla="*/ 119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1450 w 324908"/>
                  <a:gd name="connsiteY6" fmla="*/ 316706 h 328612"/>
                  <a:gd name="connsiteX7" fmla="*/ 4762 w 324908"/>
                  <a:gd name="connsiteY7" fmla="*/ 328612 h 328612"/>
                  <a:gd name="connsiteX0" fmla="*/ 0 w 324908"/>
                  <a:gd name="connsiteY0" fmla="*/ 0 h 328612"/>
                  <a:gd name="connsiteX1" fmla="*/ 171450 w 324908"/>
                  <a:gd name="connsiteY1" fmla="*/ 119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1450 w 324908"/>
                  <a:gd name="connsiteY6" fmla="*/ 316706 h 328612"/>
                  <a:gd name="connsiteX7" fmla="*/ 4762 w 324908"/>
                  <a:gd name="connsiteY7" fmla="*/ 328612 h 328612"/>
                  <a:gd name="connsiteX0" fmla="*/ 0 w 324908"/>
                  <a:gd name="connsiteY0" fmla="*/ 469 h 329081"/>
                  <a:gd name="connsiteX1" fmla="*/ 171450 w 324908"/>
                  <a:gd name="connsiteY1" fmla="*/ 12375 h 329081"/>
                  <a:gd name="connsiteX2" fmla="*/ 271463 w 324908"/>
                  <a:gd name="connsiteY2" fmla="*/ 62381 h 329081"/>
                  <a:gd name="connsiteX3" fmla="*/ 321469 w 324908"/>
                  <a:gd name="connsiteY3" fmla="*/ 129056 h 329081"/>
                  <a:gd name="connsiteX4" fmla="*/ 314325 w 324908"/>
                  <a:gd name="connsiteY4" fmla="*/ 210018 h 329081"/>
                  <a:gd name="connsiteX5" fmla="*/ 264318 w 324908"/>
                  <a:gd name="connsiteY5" fmla="*/ 279075 h 329081"/>
                  <a:gd name="connsiteX6" fmla="*/ 171450 w 324908"/>
                  <a:gd name="connsiteY6" fmla="*/ 317175 h 329081"/>
                  <a:gd name="connsiteX7" fmla="*/ 4762 w 324908"/>
                  <a:gd name="connsiteY7" fmla="*/ 329081 h 329081"/>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83357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24908"/>
                  <a:gd name="connsiteY0" fmla="*/ 94 h 328706"/>
                  <a:gd name="connsiteX1" fmla="*/ 174609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24908"/>
                  <a:gd name="connsiteY0" fmla="*/ 0 h 328612"/>
                  <a:gd name="connsiteX1" fmla="*/ 174609 w 324908"/>
                  <a:gd name="connsiteY1" fmla="*/ 72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74609 w 324908"/>
                  <a:gd name="connsiteY1" fmla="*/ 11011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70237 w 324908"/>
                  <a:gd name="connsiteY1" fmla="*/ 12915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65864 w 324908"/>
                  <a:gd name="connsiteY1" fmla="*/ 14818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65864 w 324908"/>
                  <a:gd name="connsiteY1" fmla="*/ 14818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65864 w 324908"/>
                  <a:gd name="connsiteY1" fmla="*/ 14818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65864 w 324908"/>
                  <a:gd name="connsiteY1" fmla="*/ 14818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65864 w 324908"/>
                  <a:gd name="connsiteY1" fmla="*/ 14818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8612"/>
                  <a:gd name="connsiteX1" fmla="*/ 165864 w 324908"/>
                  <a:gd name="connsiteY1" fmla="*/ 14818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6212 w 324908"/>
                  <a:gd name="connsiteY6" fmla="*/ 319056 h 328612"/>
                  <a:gd name="connsiteX7" fmla="*/ 4762 w 324908"/>
                  <a:gd name="connsiteY7" fmla="*/ 328612 h 328612"/>
                  <a:gd name="connsiteX0" fmla="*/ 0 w 324908"/>
                  <a:gd name="connsiteY0" fmla="*/ 0 h 323775"/>
                  <a:gd name="connsiteX1" fmla="*/ 165864 w 324908"/>
                  <a:gd name="connsiteY1" fmla="*/ 14818 h 323775"/>
                  <a:gd name="connsiteX2" fmla="*/ 271463 w 324908"/>
                  <a:gd name="connsiteY2" fmla="*/ 61912 h 323775"/>
                  <a:gd name="connsiteX3" fmla="*/ 321469 w 324908"/>
                  <a:gd name="connsiteY3" fmla="*/ 128587 h 323775"/>
                  <a:gd name="connsiteX4" fmla="*/ 314325 w 324908"/>
                  <a:gd name="connsiteY4" fmla="*/ 209549 h 323775"/>
                  <a:gd name="connsiteX5" fmla="*/ 264318 w 324908"/>
                  <a:gd name="connsiteY5" fmla="*/ 278606 h 323775"/>
                  <a:gd name="connsiteX6" fmla="*/ 176212 w 324908"/>
                  <a:gd name="connsiteY6" fmla="*/ 319056 h 323775"/>
                  <a:gd name="connsiteX7" fmla="*/ 17879 w 324908"/>
                  <a:gd name="connsiteY7" fmla="*/ 322903 h 323775"/>
                  <a:gd name="connsiteX0" fmla="*/ 0 w 324908"/>
                  <a:gd name="connsiteY0" fmla="*/ 0 h 326709"/>
                  <a:gd name="connsiteX1" fmla="*/ 165864 w 324908"/>
                  <a:gd name="connsiteY1" fmla="*/ 14818 h 326709"/>
                  <a:gd name="connsiteX2" fmla="*/ 271463 w 324908"/>
                  <a:gd name="connsiteY2" fmla="*/ 61912 h 326709"/>
                  <a:gd name="connsiteX3" fmla="*/ 321469 w 324908"/>
                  <a:gd name="connsiteY3" fmla="*/ 128587 h 326709"/>
                  <a:gd name="connsiteX4" fmla="*/ 314325 w 324908"/>
                  <a:gd name="connsiteY4" fmla="*/ 209549 h 326709"/>
                  <a:gd name="connsiteX5" fmla="*/ 264318 w 324908"/>
                  <a:gd name="connsiteY5" fmla="*/ 278606 h 326709"/>
                  <a:gd name="connsiteX6" fmla="*/ 176212 w 324908"/>
                  <a:gd name="connsiteY6" fmla="*/ 319056 h 326709"/>
                  <a:gd name="connsiteX7" fmla="*/ 22254 w 324908"/>
                  <a:gd name="connsiteY7" fmla="*/ 326709 h 326709"/>
                  <a:gd name="connsiteX0" fmla="*/ 0 w 324908"/>
                  <a:gd name="connsiteY0" fmla="*/ 0 h 327897"/>
                  <a:gd name="connsiteX1" fmla="*/ 165864 w 324908"/>
                  <a:gd name="connsiteY1" fmla="*/ 14818 h 327897"/>
                  <a:gd name="connsiteX2" fmla="*/ 271463 w 324908"/>
                  <a:gd name="connsiteY2" fmla="*/ 61912 h 327897"/>
                  <a:gd name="connsiteX3" fmla="*/ 321469 w 324908"/>
                  <a:gd name="connsiteY3" fmla="*/ 128587 h 327897"/>
                  <a:gd name="connsiteX4" fmla="*/ 314325 w 324908"/>
                  <a:gd name="connsiteY4" fmla="*/ 209549 h 327897"/>
                  <a:gd name="connsiteX5" fmla="*/ 264318 w 324908"/>
                  <a:gd name="connsiteY5" fmla="*/ 278606 h 327897"/>
                  <a:gd name="connsiteX6" fmla="*/ 176212 w 324908"/>
                  <a:gd name="connsiteY6" fmla="*/ 319056 h 327897"/>
                  <a:gd name="connsiteX7" fmla="*/ 22254 w 324908"/>
                  <a:gd name="connsiteY7" fmla="*/ 326709 h 327897"/>
                  <a:gd name="connsiteX0" fmla="*/ 0 w 324908"/>
                  <a:gd name="connsiteY0" fmla="*/ 0 h 327428"/>
                  <a:gd name="connsiteX1" fmla="*/ 165864 w 324908"/>
                  <a:gd name="connsiteY1" fmla="*/ 14818 h 327428"/>
                  <a:gd name="connsiteX2" fmla="*/ 271463 w 324908"/>
                  <a:gd name="connsiteY2" fmla="*/ 61912 h 327428"/>
                  <a:gd name="connsiteX3" fmla="*/ 321469 w 324908"/>
                  <a:gd name="connsiteY3" fmla="*/ 128587 h 327428"/>
                  <a:gd name="connsiteX4" fmla="*/ 314325 w 324908"/>
                  <a:gd name="connsiteY4" fmla="*/ 209549 h 327428"/>
                  <a:gd name="connsiteX5" fmla="*/ 264318 w 324908"/>
                  <a:gd name="connsiteY5" fmla="*/ 278606 h 327428"/>
                  <a:gd name="connsiteX6" fmla="*/ 176213 w 324908"/>
                  <a:gd name="connsiteY6" fmla="*/ 315251 h 327428"/>
                  <a:gd name="connsiteX7" fmla="*/ 22254 w 324908"/>
                  <a:gd name="connsiteY7" fmla="*/ 326709 h 327428"/>
                  <a:gd name="connsiteX0" fmla="*/ 0 w 324603"/>
                  <a:gd name="connsiteY0" fmla="*/ 0 h 327428"/>
                  <a:gd name="connsiteX1" fmla="*/ 165864 w 324603"/>
                  <a:gd name="connsiteY1" fmla="*/ 14818 h 327428"/>
                  <a:gd name="connsiteX2" fmla="*/ 271463 w 324603"/>
                  <a:gd name="connsiteY2" fmla="*/ 61912 h 327428"/>
                  <a:gd name="connsiteX3" fmla="*/ 321469 w 324603"/>
                  <a:gd name="connsiteY3" fmla="*/ 128587 h 327428"/>
                  <a:gd name="connsiteX4" fmla="*/ 314325 w 324603"/>
                  <a:gd name="connsiteY4" fmla="*/ 209549 h 327428"/>
                  <a:gd name="connsiteX5" fmla="*/ 273066 w 324603"/>
                  <a:gd name="connsiteY5" fmla="*/ 270995 h 327428"/>
                  <a:gd name="connsiteX6" fmla="*/ 176213 w 324603"/>
                  <a:gd name="connsiteY6" fmla="*/ 315251 h 327428"/>
                  <a:gd name="connsiteX7" fmla="*/ 22254 w 324603"/>
                  <a:gd name="connsiteY7" fmla="*/ 326709 h 327428"/>
                  <a:gd name="connsiteX0" fmla="*/ 8357 w 302349"/>
                  <a:gd name="connsiteY0" fmla="*/ 0 h 329331"/>
                  <a:gd name="connsiteX1" fmla="*/ 143610 w 302349"/>
                  <a:gd name="connsiteY1" fmla="*/ 16721 h 329331"/>
                  <a:gd name="connsiteX2" fmla="*/ 249209 w 302349"/>
                  <a:gd name="connsiteY2" fmla="*/ 63815 h 329331"/>
                  <a:gd name="connsiteX3" fmla="*/ 299215 w 302349"/>
                  <a:gd name="connsiteY3" fmla="*/ 130490 h 329331"/>
                  <a:gd name="connsiteX4" fmla="*/ 292071 w 302349"/>
                  <a:gd name="connsiteY4" fmla="*/ 211452 h 329331"/>
                  <a:gd name="connsiteX5" fmla="*/ 250812 w 302349"/>
                  <a:gd name="connsiteY5" fmla="*/ 272898 h 329331"/>
                  <a:gd name="connsiteX6" fmla="*/ 153959 w 302349"/>
                  <a:gd name="connsiteY6" fmla="*/ 317154 h 329331"/>
                  <a:gd name="connsiteX7" fmla="*/ 0 w 302349"/>
                  <a:gd name="connsiteY7" fmla="*/ 328612 h 329331"/>
                  <a:gd name="connsiteX0" fmla="*/ 0 w 302736"/>
                  <a:gd name="connsiteY0" fmla="*/ 0 h 329331"/>
                  <a:gd name="connsiteX1" fmla="*/ 143997 w 302736"/>
                  <a:gd name="connsiteY1" fmla="*/ 16721 h 329331"/>
                  <a:gd name="connsiteX2" fmla="*/ 249596 w 302736"/>
                  <a:gd name="connsiteY2" fmla="*/ 63815 h 329331"/>
                  <a:gd name="connsiteX3" fmla="*/ 299602 w 302736"/>
                  <a:gd name="connsiteY3" fmla="*/ 130490 h 329331"/>
                  <a:gd name="connsiteX4" fmla="*/ 292458 w 302736"/>
                  <a:gd name="connsiteY4" fmla="*/ 211452 h 329331"/>
                  <a:gd name="connsiteX5" fmla="*/ 251199 w 302736"/>
                  <a:gd name="connsiteY5" fmla="*/ 272898 h 329331"/>
                  <a:gd name="connsiteX6" fmla="*/ 154346 w 302736"/>
                  <a:gd name="connsiteY6" fmla="*/ 317154 h 329331"/>
                  <a:gd name="connsiteX7" fmla="*/ 387 w 302736"/>
                  <a:gd name="connsiteY7" fmla="*/ 328612 h 3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736" h="329331">
                    <a:moveTo>
                      <a:pt x="0" y="0"/>
                    </a:moveTo>
                    <a:cubicBezTo>
                      <a:pt x="63103" y="793"/>
                      <a:pt x="62208" y="2597"/>
                      <a:pt x="143997" y="16721"/>
                    </a:cubicBezTo>
                    <a:cubicBezTo>
                      <a:pt x="217429" y="39130"/>
                      <a:pt x="223662" y="44854"/>
                      <a:pt x="249596" y="63815"/>
                    </a:cubicBezTo>
                    <a:cubicBezTo>
                      <a:pt x="275530" y="82777"/>
                      <a:pt x="292458" y="105884"/>
                      <a:pt x="299602" y="130490"/>
                    </a:cubicBezTo>
                    <a:cubicBezTo>
                      <a:pt x="306746" y="155096"/>
                      <a:pt x="300525" y="187717"/>
                      <a:pt x="292458" y="211452"/>
                    </a:cubicBezTo>
                    <a:cubicBezTo>
                      <a:pt x="284391" y="235187"/>
                      <a:pt x="274218" y="255281"/>
                      <a:pt x="251199" y="272898"/>
                    </a:cubicBezTo>
                    <a:cubicBezTo>
                      <a:pt x="228180" y="290515"/>
                      <a:pt x="197605" y="301769"/>
                      <a:pt x="154346" y="317154"/>
                    </a:cubicBezTo>
                    <a:cubicBezTo>
                      <a:pt x="111087" y="325488"/>
                      <a:pt x="62893" y="331461"/>
                      <a:pt x="387" y="328612"/>
                    </a:cubicBezTo>
                  </a:path>
                </a:pathLst>
              </a:custGeom>
              <a:gradFill flip="none" rotWithShape="1">
                <a:gsLst>
                  <a:gs pos="1000">
                    <a:schemeClr val="tx1"/>
                  </a:gs>
                  <a:gs pos="10000">
                    <a:schemeClr val="tx1">
                      <a:lumMod val="85000"/>
                    </a:schemeClr>
                  </a:gs>
                  <a:gs pos="31000">
                    <a:schemeClr val="tx1">
                      <a:lumMod val="65000"/>
                    </a:schemeClr>
                  </a:gs>
                  <a:gs pos="20000">
                    <a:schemeClr val="tx1">
                      <a:lumMod val="75000"/>
                    </a:schemeClr>
                  </a:gs>
                </a:gsLst>
                <a:lin ang="5400000" scaled="1"/>
                <a:tileRect/>
              </a:gradFill>
              <a:ln>
                <a:noFill/>
              </a:ln>
              <a:scene3d>
                <a:camera prst="orthographicFront"/>
                <a:lightRig rig="threePt" dir="t"/>
              </a:scene3d>
              <a:sp3d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60" name="TextBox 59"/>
            <p:cNvSpPr txBox="1"/>
            <p:nvPr/>
          </p:nvSpPr>
          <p:spPr>
            <a:xfrm>
              <a:off x="8138136" y="1762031"/>
              <a:ext cx="603050" cy="830997"/>
            </a:xfrm>
            <a:prstGeom prst="rect">
              <a:avLst/>
            </a:prstGeom>
            <a:noFill/>
          </p:spPr>
          <p:txBody>
            <a:bodyPr wrap="none" rtlCol="0">
              <a:spAutoFit/>
            </a:bodyPr>
            <a:lstStyle/>
            <a:p>
              <a:r>
                <a:rPr lang="en-US" sz="4800" b="1" dirty="0" smtClean="0"/>
                <a:t>X</a:t>
              </a:r>
              <a:endParaRPr lang="en-US" sz="4800" b="1" dirty="0"/>
            </a:p>
          </p:txBody>
        </p:sp>
      </p:grpSp>
      <p:grpSp>
        <p:nvGrpSpPr>
          <p:cNvPr id="19" name="Group 18"/>
          <p:cNvGrpSpPr/>
          <p:nvPr/>
        </p:nvGrpSpPr>
        <p:grpSpPr>
          <a:xfrm>
            <a:off x="2362" y="0"/>
            <a:ext cx="9139277" cy="6858000"/>
            <a:chOff x="2362" y="0"/>
            <a:chExt cx="9139277" cy="6858000"/>
          </a:xfrm>
        </p:grpSpPr>
        <p:sp>
          <p:nvSpPr>
            <p:cNvPr id="18" name="Rectangle 17"/>
            <p:cNvSpPr/>
            <p:nvPr/>
          </p:nvSpPr>
          <p:spPr>
            <a:xfrm>
              <a:off x="130629" y="5225143"/>
              <a:ext cx="1970510" cy="16328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 y="0"/>
              <a:ext cx="9139277" cy="6858000"/>
            </a:xfrm>
            <a:prstGeom prst="rect">
              <a:avLst/>
            </a:prstGeom>
          </p:spPr>
        </p:pic>
      </p:grpSp>
      <p:sp>
        <p:nvSpPr>
          <p:cNvPr id="58" name="Freeform 57"/>
          <p:cNvSpPr/>
          <p:nvPr/>
        </p:nvSpPr>
        <p:spPr>
          <a:xfrm>
            <a:off x="7568399" y="1976463"/>
            <a:ext cx="375434" cy="405122"/>
          </a:xfrm>
          <a:custGeom>
            <a:avLst/>
            <a:gdLst>
              <a:gd name="connsiteX0" fmla="*/ 0 w 328672"/>
              <a:gd name="connsiteY0" fmla="*/ 0 h 335756"/>
              <a:gd name="connsiteX1" fmla="*/ 171450 w 328672"/>
              <a:gd name="connsiteY1" fmla="*/ 11906 h 335756"/>
              <a:gd name="connsiteX2" fmla="*/ 271463 w 328672"/>
              <a:gd name="connsiteY2" fmla="*/ 61912 h 335756"/>
              <a:gd name="connsiteX3" fmla="*/ 321469 w 328672"/>
              <a:gd name="connsiteY3" fmla="*/ 128587 h 335756"/>
              <a:gd name="connsiteX4" fmla="*/ 323850 w 328672"/>
              <a:gd name="connsiteY4" fmla="*/ 211931 h 335756"/>
              <a:gd name="connsiteX5" fmla="*/ 278606 w 328672"/>
              <a:gd name="connsiteY5" fmla="*/ 278606 h 335756"/>
              <a:gd name="connsiteX6" fmla="*/ 171450 w 328672"/>
              <a:gd name="connsiteY6" fmla="*/ 316706 h 335756"/>
              <a:gd name="connsiteX7" fmla="*/ 0 w 328672"/>
              <a:gd name="connsiteY7" fmla="*/ 335756 h 335756"/>
              <a:gd name="connsiteX0" fmla="*/ 0 w 328672"/>
              <a:gd name="connsiteY0" fmla="*/ 0 h 328612"/>
              <a:gd name="connsiteX1" fmla="*/ 171450 w 328672"/>
              <a:gd name="connsiteY1" fmla="*/ 11906 h 328612"/>
              <a:gd name="connsiteX2" fmla="*/ 271463 w 328672"/>
              <a:gd name="connsiteY2" fmla="*/ 61912 h 328612"/>
              <a:gd name="connsiteX3" fmla="*/ 321469 w 328672"/>
              <a:gd name="connsiteY3" fmla="*/ 128587 h 328612"/>
              <a:gd name="connsiteX4" fmla="*/ 323850 w 328672"/>
              <a:gd name="connsiteY4" fmla="*/ 211931 h 328612"/>
              <a:gd name="connsiteX5" fmla="*/ 278606 w 328672"/>
              <a:gd name="connsiteY5" fmla="*/ 278606 h 328612"/>
              <a:gd name="connsiteX6" fmla="*/ 171450 w 328672"/>
              <a:gd name="connsiteY6" fmla="*/ 316706 h 328612"/>
              <a:gd name="connsiteX7" fmla="*/ 4762 w 328672"/>
              <a:gd name="connsiteY7" fmla="*/ 328612 h 328612"/>
              <a:gd name="connsiteX0" fmla="*/ 0 w 329661"/>
              <a:gd name="connsiteY0" fmla="*/ 0 h 328612"/>
              <a:gd name="connsiteX1" fmla="*/ 171450 w 329661"/>
              <a:gd name="connsiteY1" fmla="*/ 11906 h 328612"/>
              <a:gd name="connsiteX2" fmla="*/ 271463 w 329661"/>
              <a:gd name="connsiteY2" fmla="*/ 61912 h 328612"/>
              <a:gd name="connsiteX3" fmla="*/ 321469 w 329661"/>
              <a:gd name="connsiteY3" fmla="*/ 128587 h 328612"/>
              <a:gd name="connsiteX4" fmla="*/ 323850 w 329661"/>
              <a:gd name="connsiteY4" fmla="*/ 211931 h 328612"/>
              <a:gd name="connsiteX5" fmla="*/ 264318 w 329661"/>
              <a:gd name="connsiteY5" fmla="*/ 278606 h 328612"/>
              <a:gd name="connsiteX6" fmla="*/ 171450 w 329661"/>
              <a:gd name="connsiteY6" fmla="*/ 316706 h 328612"/>
              <a:gd name="connsiteX7" fmla="*/ 4762 w 329661"/>
              <a:gd name="connsiteY7" fmla="*/ 328612 h 328612"/>
              <a:gd name="connsiteX0" fmla="*/ 0 w 329661"/>
              <a:gd name="connsiteY0" fmla="*/ 0 h 328612"/>
              <a:gd name="connsiteX1" fmla="*/ 171450 w 329661"/>
              <a:gd name="connsiteY1" fmla="*/ 11906 h 328612"/>
              <a:gd name="connsiteX2" fmla="*/ 271463 w 329661"/>
              <a:gd name="connsiteY2" fmla="*/ 61912 h 328612"/>
              <a:gd name="connsiteX3" fmla="*/ 321469 w 329661"/>
              <a:gd name="connsiteY3" fmla="*/ 128587 h 328612"/>
              <a:gd name="connsiteX4" fmla="*/ 323850 w 329661"/>
              <a:gd name="connsiteY4" fmla="*/ 211931 h 328612"/>
              <a:gd name="connsiteX5" fmla="*/ 264318 w 329661"/>
              <a:gd name="connsiteY5" fmla="*/ 278606 h 328612"/>
              <a:gd name="connsiteX6" fmla="*/ 171450 w 329661"/>
              <a:gd name="connsiteY6" fmla="*/ 316706 h 328612"/>
              <a:gd name="connsiteX7" fmla="*/ 4762 w 329661"/>
              <a:gd name="connsiteY7" fmla="*/ 328612 h 328612"/>
              <a:gd name="connsiteX0" fmla="*/ 0 w 324908"/>
              <a:gd name="connsiteY0" fmla="*/ 0 h 328612"/>
              <a:gd name="connsiteX1" fmla="*/ 171450 w 324908"/>
              <a:gd name="connsiteY1" fmla="*/ 119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1450 w 324908"/>
              <a:gd name="connsiteY6" fmla="*/ 316706 h 328612"/>
              <a:gd name="connsiteX7" fmla="*/ 4762 w 324908"/>
              <a:gd name="connsiteY7" fmla="*/ 328612 h 328612"/>
              <a:gd name="connsiteX0" fmla="*/ 0 w 324908"/>
              <a:gd name="connsiteY0" fmla="*/ 0 h 328612"/>
              <a:gd name="connsiteX1" fmla="*/ 171450 w 324908"/>
              <a:gd name="connsiteY1" fmla="*/ 11906 h 328612"/>
              <a:gd name="connsiteX2" fmla="*/ 271463 w 324908"/>
              <a:gd name="connsiteY2" fmla="*/ 61912 h 328612"/>
              <a:gd name="connsiteX3" fmla="*/ 321469 w 324908"/>
              <a:gd name="connsiteY3" fmla="*/ 128587 h 328612"/>
              <a:gd name="connsiteX4" fmla="*/ 314325 w 324908"/>
              <a:gd name="connsiteY4" fmla="*/ 209549 h 328612"/>
              <a:gd name="connsiteX5" fmla="*/ 264318 w 324908"/>
              <a:gd name="connsiteY5" fmla="*/ 278606 h 328612"/>
              <a:gd name="connsiteX6" fmla="*/ 171450 w 324908"/>
              <a:gd name="connsiteY6" fmla="*/ 316706 h 328612"/>
              <a:gd name="connsiteX7" fmla="*/ 4762 w 324908"/>
              <a:gd name="connsiteY7" fmla="*/ 328612 h 328612"/>
              <a:gd name="connsiteX0" fmla="*/ 0 w 324908"/>
              <a:gd name="connsiteY0" fmla="*/ 469 h 329081"/>
              <a:gd name="connsiteX1" fmla="*/ 171450 w 324908"/>
              <a:gd name="connsiteY1" fmla="*/ 12375 h 329081"/>
              <a:gd name="connsiteX2" fmla="*/ 271463 w 324908"/>
              <a:gd name="connsiteY2" fmla="*/ 62381 h 329081"/>
              <a:gd name="connsiteX3" fmla="*/ 321469 w 324908"/>
              <a:gd name="connsiteY3" fmla="*/ 129056 h 329081"/>
              <a:gd name="connsiteX4" fmla="*/ 314325 w 324908"/>
              <a:gd name="connsiteY4" fmla="*/ 210018 h 329081"/>
              <a:gd name="connsiteX5" fmla="*/ 264318 w 324908"/>
              <a:gd name="connsiteY5" fmla="*/ 279075 h 329081"/>
              <a:gd name="connsiteX6" fmla="*/ 171450 w 324908"/>
              <a:gd name="connsiteY6" fmla="*/ 317175 h 329081"/>
              <a:gd name="connsiteX7" fmla="*/ 4762 w 324908"/>
              <a:gd name="connsiteY7" fmla="*/ 329081 h 329081"/>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73832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2687 h 331299"/>
              <a:gd name="connsiteX1" fmla="*/ 183357 w 324908"/>
              <a:gd name="connsiteY1" fmla="*/ 9893 h 331299"/>
              <a:gd name="connsiteX2" fmla="*/ 271463 w 324908"/>
              <a:gd name="connsiteY2" fmla="*/ 64599 h 331299"/>
              <a:gd name="connsiteX3" fmla="*/ 321469 w 324908"/>
              <a:gd name="connsiteY3" fmla="*/ 131274 h 331299"/>
              <a:gd name="connsiteX4" fmla="*/ 314325 w 324908"/>
              <a:gd name="connsiteY4" fmla="*/ 212236 h 331299"/>
              <a:gd name="connsiteX5" fmla="*/ 264318 w 324908"/>
              <a:gd name="connsiteY5" fmla="*/ 281293 h 331299"/>
              <a:gd name="connsiteX6" fmla="*/ 171450 w 324908"/>
              <a:gd name="connsiteY6" fmla="*/ 319393 h 331299"/>
              <a:gd name="connsiteX7" fmla="*/ 4762 w 324908"/>
              <a:gd name="connsiteY7" fmla="*/ 331299 h 331299"/>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1450 w 324908"/>
              <a:gd name="connsiteY6" fmla="*/ 31680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24908"/>
              <a:gd name="connsiteY0" fmla="*/ 94 h 328706"/>
              <a:gd name="connsiteX1" fmla="*/ 183357 w 324908"/>
              <a:gd name="connsiteY1" fmla="*/ 7300 h 328706"/>
              <a:gd name="connsiteX2" fmla="*/ 271463 w 324908"/>
              <a:gd name="connsiteY2" fmla="*/ 62006 h 328706"/>
              <a:gd name="connsiteX3" fmla="*/ 321469 w 324908"/>
              <a:gd name="connsiteY3" fmla="*/ 128681 h 328706"/>
              <a:gd name="connsiteX4" fmla="*/ 314325 w 324908"/>
              <a:gd name="connsiteY4" fmla="*/ 209643 h 328706"/>
              <a:gd name="connsiteX5" fmla="*/ 264318 w 324908"/>
              <a:gd name="connsiteY5" fmla="*/ 278700 h 328706"/>
              <a:gd name="connsiteX6" fmla="*/ 176212 w 324908"/>
              <a:gd name="connsiteY6" fmla="*/ 319150 h 328706"/>
              <a:gd name="connsiteX7" fmla="*/ 4762 w 324908"/>
              <a:gd name="connsiteY7" fmla="*/ 328706 h 328706"/>
              <a:gd name="connsiteX0" fmla="*/ 0 w 318023"/>
              <a:gd name="connsiteY0" fmla="*/ 94 h 328706"/>
              <a:gd name="connsiteX1" fmla="*/ 183357 w 318023"/>
              <a:gd name="connsiteY1" fmla="*/ 7300 h 328706"/>
              <a:gd name="connsiteX2" fmla="*/ 271463 w 318023"/>
              <a:gd name="connsiteY2" fmla="*/ 62006 h 328706"/>
              <a:gd name="connsiteX3" fmla="*/ 309529 w 318023"/>
              <a:gd name="connsiteY3" fmla="*/ 128681 h 328706"/>
              <a:gd name="connsiteX4" fmla="*/ 314325 w 318023"/>
              <a:gd name="connsiteY4" fmla="*/ 209643 h 328706"/>
              <a:gd name="connsiteX5" fmla="*/ 264318 w 318023"/>
              <a:gd name="connsiteY5" fmla="*/ 278700 h 328706"/>
              <a:gd name="connsiteX6" fmla="*/ 176212 w 318023"/>
              <a:gd name="connsiteY6" fmla="*/ 319150 h 328706"/>
              <a:gd name="connsiteX7" fmla="*/ 4762 w 318023"/>
              <a:gd name="connsiteY7" fmla="*/ 328706 h 328706"/>
              <a:gd name="connsiteX0" fmla="*/ 0 w 311685"/>
              <a:gd name="connsiteY0" fmla="*/ 94 h 328706"/>
              <a:gd name="connsiteX1" fmla="*/ 183357 w 311685"/>
              <a:gd name="connsiteY1" fmla="*/ 7300 h 328706"/>
              <a:gd name="connsiteX2" fmla="*/ 271463 w 311685"/>
              <a:gd name="connsiteY2" fmla="*/ 62006 h 328706"/>
              <a:gd name="connsiteX3" fmla="*/ 309529 w 311685"/>
              <a:gd name="connsiteY3" fmla="*/ 128681 h 328706"/>
              <a:gd name="connsiteX4" fmla="*/ 302385 w 311685"/>
              <a:gd name="connsiteY4" fmla="*/ 213571 h 328706"/>
              <a:gd name="connsiteX5" fmla="*/ 264318 w 311685"/>
              <a:gd name="connsiteY5" fmla="*/ 278700 h 328706"/>
              <a:gd name="connsiteX6" fmla="*/ 176212 w 311685"/>
              <a:gd name="connsiteY6" fmla="*/ 319150 h 328706"/>
              <a:gd name="connsiteX7" fmla="*/ 4762 w 311685"/>
              <a:gd name="connsiteY7" fmla="*/ 328706 h 328706"/>
              <a:gd name="connsiteX0" fmla="*/ 0 w 304769"/>
              <a:gd name="connsiteY0" fmla="*/ 94 h 328706"/>
              <a:gd name="connsiteX1" fmla="*/ 183357 w 304769"/>
              <a:gd name="connsiteY1" fmla="*/ 7300 h 328706"/>
              <a:gd name="connsiteX2" fmla="*/ 271463 w 304769"/>
              <a:gd name="connsiteY2" fmla="*/ 62006 h 328706"/>
              <a:gd name="connsiteX3" fmla="*/ 297590 w 304769"/>
              <a:gd name="connsiteY3" fmla="*/ 130645 h 328706"/>
              <a:gd name="connsiteX4" fmla="*/ 302385 w 304769"/>
              <a:gd name="connsiteY4" fmla="*/ 213571 h 328706"/>
              <a:gd name="connsiteX5" fmla="*/ 264318 w 304769"/>
              <a:gd name="connsiteY5" fmla="*/ 278700 h 328706"/>
              <a:gd name="connsiteX6" fmla="*/ 176212 w 304769"/>
              <a:gd name="connsiteY6" fmla="*/ 319150 h 328706"/>
              <a:gd name="connsiteX7" fmla="*/ 4762 w 304769"/>
              <a:gd name="connsiteY7" fmla="*/ 328706 h 328706"/>
              <a:gd name="connsiteX0" fmla="*/ 0 w 299732"/>
              <a:gd name="connsiteY0" fmla="*/ 94 h 328706"/>
              <a:gd name="connsiteX1" fmla="*/ 183357 w 299732"/>
              <a:gd name="connsiteY1" fmla="*/ 7300 h 328706"/>
              <a:gd name="connsiteX2" fmla="*/ 271463 w 299732"/>
              <a:gd name="connsiteY2" fmla="*/ 62006 h 328706"/>
              <a:gd name="connsiteX3" fmla="*/ 297590 w 299732"/>
              <a:gd name="connsiteY3" fmla="*/ 130645 h 328706"/>
              <a:gd name="connsiteX4" fmla="*/ 294426 w 299732"/>
              <a:gd name="connsiteY4" fmla="*/ 213571 h 328706"/>
              <a:gd name="connsiteX5" fmla="*/ 264318 w 299732"/>
              <a:gd name="connsiteY5" fmla="*/ 278700 h 328706"/>
              <a:gd name="connsiteX6" fmla="*/ 176212 w 299732"/>
              <a:gd name="connsiteY6" fmla="*/ 319150 h 328706"/>
              <a:gd name="connsiteX7" fmla="*/ 4762 w 299732"/>
              <a:gd name="connsiteY7" fmla="*/ 328706 h 328706"/>
              <a:gd name="connsiteX0" fmla="*/ 0 w 302941"/>
              <a:gd name="connsiteY0" fmla="*/ 94 h 328706"/>
              <a:gd name="connsiteX1" fmla="*/ 183357 w 302941"/>
              <a:gd name="connsiteY1" fmla="*/ 7300 h 328706"/>
              <a:gd name="connsiteX2" fmla="*/ 271463 w 302941"/>
              <a:gd name="connsiteY2" fmla="*/ 62006 h 328706"/>
              <a:gd name="connsiteX3" fmla="*/ 301570 w 302941"/>
              <a:gd name="connsiteY3" fmla="*/ 144395 h 328706"/>
              <a:gd name="connsiteX4" fmla="*/ 294426 w 302941"/>
              <a:gd name="connsiteY4" fmla="*/ 213571 h 328706"/>
              <a:gd name="connsiteX5" fmla="*/ 264318 w 302941"/>
              <a:gd name="connsiteY5" fmla="*/ 278700 h 328706"/>
              <a:gd name="connsiteX6" fmla="*/ 176212 w 302941"/>
              <a:gd name="connsiteY6" fmla="*/ 319150 h 328706"/>
              <a:gd name="connsiteX7" fmla="*/ 4762 w 302941"/>
              <a:gd name="connsiteY7" fmla="*/ 328706 h 328706"/>
              <a:gd name="connsiteX0" fmla="*/ 0 w 304184"/>
              <a:gd name="connsiteY0" fmla="*/ 94 h 328706"/>
              <a:gd name="connsiteX1" fmla="*/ 183357 w 304184"/>
              <a:gd name="connsiteY1" fmla="*/ 7300 h 328706"/>
              <a:gd name="connsiteX2" fmla="*/ 271463 w 304184"/>
              <a:gd name="connsiteY2" fmla="*/ 62006 h 328706"/>
              <a:gd name="connsiteX3" fmla="*/ 301570 w 304184"/>
              <a:gd name="connsiteY3" fmla="*/ 144395 h 328706"/>
              <a:gd name="connsiteX4" fmla="*/ 298405 w 304184"/>
              <a:gd name="connsiteY4" fmla="*/ 213571 h 328706"/>
              <a:gd name="connsiteX5" fmla="*/ 264318 w 304184"/>
              <a:gd name="connsiteY5" fmla="*/ 278700 h 328706"/>
              <a:gd name="connsiteX6" fmla="*/ 176212 w 304184"/>
              <a:gd name="connsiteY6" fmla="*/ 319150 h 328706"/>
              <a:gd name="connsiteX7" fmla="*/ 4762 w 304184"/>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76212 w 304478"/>
              <a:gd name="connsiteY6" fmla="*/ 319150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76212 w 304478"/>
              <a:gd name="connsiteY6" fmla="*/ 319150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88152 w 304478"/>
              <a:gd name="connsiteY6" fmla="*/ 317186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88152 w 304478"/>
              <a:gd name="connsiteY6" fmla="*/ 317186 h 328706"/>
              <a:gd name="connsiteX7" fmla="*/ 4762 w 304478"/>
              <a:gd name="connsiteY7" fmla="*/ 328706 h 328706"/>
              <a:gd name="connsiteX0" fmla="*/ 0 w 304478"/>
              <a:gd name="connsiteY0" fmla="*/ 94 h 328706"/>
              <a:gd name="connsiteX1" fmla="*/ 183357 w 304478"/>
              <a:gd name="connsiteY1" fmla="*/ 7300 h 328706"/>
              <a:gd name="connsiteX2" fmla="*/ 271463 w 304478"/>
              <a:gd name="connsiteY2" fmla="*/ 62006 h 328706"/>
              <a:gd name="connsiteX3" fmla="*/ 301570 w 304478"/>
              <a:gd name="connsiteY3" fmla="*/ 144395 h 328706"/>
              <a:gd name="connsiteX4" fmla="*/ 298405 w 304478"/>
              <a:gd name="connsiteY4" fmla="*/ 213571 h 328706"/>
              <a:gd name="connsiteX5" fmla="*/ 258349 w 304478"/>
              <a:gd name="connsiteY5" fmla="*/ 276736 h 328706"/>
              <a:gd name="connsiteX6" fmla="*/ 188152 w 304478"/>
              <a:gd name="connsiteY6" fmla="*/ 317186 h 328706"/>
              <a:gd name="connsiteX7" fmla="*/ 4762 w 304478"/>
              <a:gd name="connsiteY7" fmla="*/ 328706 h 328706"/>
              <a:gd name="connsiteX0" fmla="*/ 0 w 304760"/>
              <a:gd name="connsiteY0" fmla="*/ 94 h 328706"/>
              <a:gd name="connsiteX1" fmla="*/ 183357 w 304760"/>
              <a:gd name="connsiteY1" fmla="*/ 7300 h 328706"/>
              <a:gd name="connsiteX2" fmla="*/ 267484 w 304760"/>
              <a:gd name="connsiteY2" fmla="*/ 62006 h 328706"/>
              <a:gd name="connsiteX3" fmla="*/ 301570 w 304760"/>
              <a:gd name="connsiteY3" fmla="*/ 144395 h 328706"/>
              <a:gd name="connsiteX4" fmla="*/ 298405 w 304760"/>
              <a:gd name="connsiteY4" fmla="*/ 213571 h 328706"/>
              <a:gd name="connsiteX5" fmla="*/ 258349 w 304760"/>
              <a:gd name="connsiteY5" fmla="*/ 276736 h 328706"/>
              <a:gd name="connsiteX6" fmla="*/ 188152 w 304760"/>
              <a:gd name="connsiteY6" fmla="*/ 317186 h 328706"/>
              <a:gd name="connsiteX7" fmla="*/ 4762 w 304760"/>
              <a:gd name="connsiteY7" fmla="*/ 328706 h 328706"/>
              <a:gd name="connsiteX0" fmla="*/ 0 w 303923"/>
              <a:gd name="connsiteY0" fmla="*/ 94 h 328706"/>
              <a:gd name="connsiteX1" fmla="*/ 183357 w 303923"/>
              <a:gd name="connsiteY1" fmla="*/ 7300 h 328706"/>
              <a:gd name="connsiteX2" fmla="*/ 267484 w 303923"/>
              <a:gd name="connsiteY2" fmla="*/ 62006 h 328706"/>
              <a:gd name="connsiteX3" fmla="*/ 301570 w 303923"/>
              <a:gd name="connsiteY3" fmla="*/ 144395 h 328706"/>
              <a:gd name="connsiteX4" fmla="*/ 298405 w 303923"/>
              <a:gd name="connsiteY4" fmla="*/ 213571 h 328706"/>
              <a:gd name="connsiteX5" fmla="*/ 258349 w 303923"/>
              <a:gd name="connsiteY5" fmla="*/ 276736 h 328706"/>
              <a:gd name="connsiteX6" fmla="*/ 188152 w 303923"/>
              <a:gd name="connsiteY6" fmla="*/ 317186 h 328706"/>
              <a:gd name="connsiteX7" fmla="*/ 4762 w 303923"/>
              <a:gd name="connsiteY7" fmla="*/ 328706 h 328706"/>
              <a:gd name="connsiteX0" fmla="*/ 0 w 303923"/>
              <a:gd name="connsiteY0" fmla="*/ 94 h 322813"/>
              <a:gd name="connsiteX1" fmla="*/ 183357 w 303923"/>
              <a:gd name="connsiteY1" fmla="*/ 7300 h 322813"/>
              <a:gd name="connsiteX2" fmla="*/ 267484 w 303923"/>
              <a:gd name="connsiteY2" fmla="*/ 62006 h 322813"/>
              <a:gd name="connsiteX3" fmla="*/ 301570 w 303923"/>
              <a:gd name="connsiteY3" fmla="*/ 144395 h 322813"/>
              <a:gd name="connsiteX4" fmla="*/ 298405 w 303923"/>
              <a:gd name="connsiteY4" fmla="*/ 213571 h 322813"/>
              <a:gd name="connsiteX5" fmla="*/ 258349 w 303923"/>
              <a:gd name="connsiteY5" fmla="*/ 276736 h 322813"/>
              <a:gd name="connsiteX6" fmla="*/ 188152 w 303923"/>
              <a:gd name="connsiteY6" fmla="*/ 317186 h 322813"/>
              <a:gd name="connsiteX7" fmla="*/ 4762 w 303923"/>
              <a:gd name="connsiteY7" fmla="*/ 322813 h 322813"/>
              <a:gd name="connsiteX0" fmla="*/ 0 w 303923"/>
              <a:gd name="connsiteY0" fmla="*/ 94 h 322873"/>
              <a:gd name="connsiteX1" fmla="*/ 183357 w 303923"/>
              <a:gd name="connsiteY1" fmla="*/ 7300 h 322873"/>
              <a:gd name="connsiteX2" fmla="*/ 267484 w 303923"/>
              <a:gd name="connsiteY2" fmla="*/ 62006 h 322873"/>
              <a:gd name="connsiteX3" fmla="*/ 301570 w 303923"/>
              <a:gd name="connsiteY3" fmla="*/ 144395 h 322873"/>
              <a:gd name="connsiteX4" fmla="*/ 298405 w 303923"/>
              <a:gd name="connsiteY4" fmla="*/ 213571 h 322873"/>
              <a:gd name="connsiteX5" fmla="*/ 258349 w 303923"/>
              <a:gd name="connsiteY5" fmla="*/ 276736 h 322873"/>
              <a:gd name="connsiteX6" fmla="*/ 188152 w 303923"/>
              <a:gd name="connsiteY6" fmla="*/ 317186 h 322873"/>
              <a:gd name="connsiteX7" fmla="*/ 4762 w 303923"/>
              <a:gd name="connsiteY7" fmla="*/ 322813 h 322873"/>
              <a:gd name="connsiteX0" fmla="*/ 0 w 303923"/>
              <a:gd name="connsiteY0" fmla="*/ 94 h 323726"/>
              <a:gd name="connsiteX1" fmla="*/ 183357 w 303923"/>
              <a:gd name="connsiteY1" fmla="*/ 7300 h 323726"/>
              <a:gd name="connsiteX2" fmla="*/ 267484 w 303923"/>
              <a:gd name="connsiteY2" fmla="*/ 62006 h 323726"/>
              <a:gd name="connsiteX3" fmla="*/ 301570 w 303923"/>
              <a:gd name="connsiteY3" fmla="*/ 144395 h 323726"/>
              <a:gd name="connsiteX4" fmla="*/ 298405 w 303923"/>
              <a:gd name="connsiteY4" fmla="*/ 213571 h 323726"/>
              <a:gd name="connsiteX5" fmla="*/ 258349 w 303923"/>
              <a:gd name="connsiteY5" fmla="*/ 276736 h 323726"/>
              <a:gd name="connsiteX6" fmla="*/ 188152 w 303923"/>
              <a:gd name="connsiteY6" fmla="*/ 317186 h 323726"/>
              <a:gd name="connsiteX7" fmla="*/ 4762 w 303923"/>
              <a:gd name="connsiteY7" fmla="*/ 322813 h 323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23" h="323726">
                <a:moveTo>
                  <a:pt x="0" y="94"/>
                </a:moveTo>
                <a:cubicBezTo>
                  <a:pt x="63103" y="887"/>
                  <a:pt x="119062" y="-3019"/>
                  <a:pt x="183357" y="7300"/>
                </a:cubicBezTo>
                <a:cubicBezTo>
                  <a:pt x="252414" y="41126"/>
                  <a:pt x="247782" y="39157"/>
                  <a:pt x="267484" y="62006"/>
                </a:cubicBezTo>
                <a:cubicBezTo>
                  <a:pt x="287186" y="84855"/>
                  <a:pt x="298406" y="117170"/>
                  <a:pt x="301570" y="144395"/>
                </a:cubicBezTo>
                <a:cubicBezTo>
                  <a:pt x="304734" y="171620"/>
                  <a:pt x="305608" y="191514"/>
                  <a:pt x="298405" y="213571"/>
                </a:cubicBezTo>
                <a:cubicBezTo>
                  <a:pt x="291202" y="235628"/>
                  <a:pt x="276725" y="259467"/>
                  <a:pt x="258349" y="276736"/>
                </a:cubicBezTo>
                <a:cubicBezTo>
                  <a:pt x="239973" y="294005"/>
                  <a:pt x="229421" y="299838"/>
                  <a:pt x="188152" y="317186"/>
                </a:cubicBezTo>
                <a:cubicBezTo>
                  <a:pt x="144893" y="325520"/>
                  <a:pt x="93138" y="323943"/>
                  <a:pt x="4762" y="322813"/>
                </a:cubicBezTo>
              </a:path>
            </a:pathLst>
          </a:custGeom>
          <a:gradFill flip="none" rotWithShape="1">
            <a:gsLst>
              <a:gs pos="0">
                <a:schemeClr val="accent6">
                  <a:lumMod val="5000"/>
                  <a:lumOff val="95000"/>
                </a:schemeClr>
              </a:gs>
              <a:gs pos="17000">
                <a:schemeClr val="accent6">
                  <a:lumMod val="40000"/>
                  <a:lumOff val="60000"/>
                </a:schemeClr>
              </a:gs>
              <a:gs pos="30000">
                <a:schemeClr val="accent6">
                  <a:lumMod val="75000"/>
                </a:schemeClr>
              </a:gs>
              <a:gs pos="100000">
                <a:schemeClr val="accent6">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13212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up)">
                                      <p:cBhvr>
                                        <p:cTn id="11" dur="500"/>
                                        <p:tgtEl>
                                          <p:spTgt spid="5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Evidence on Sexual Orientation</a:t>
            </a:r>
            <a:endParaRPr lang="en-US" dirty="0"/>
          </a:p>
        </p:txBody>
      </p:sp>
      <p:sp>
        <p:nvSpPr>
          <p:cNvPr id="3" name="Content Placeholder 2"/>
          <p:cNvSpPr>
            <a:spLocks noGrp="1"/>
          </p:cNvSpPr>
          <p:nvPr>
            <p:ph idx="1"/>
          </p:nvPr>
        </p:nvSpPr>
        <p:spPr/>
        <p:txBody>
          <a:bodyPr/>
          <a:lstStyle/>
          <a:p>
            <a:r>
              <a:rPr lang="en-US" dirty="0"/>
              <a:t>Brain structure</a:t>
            </a:r>
          </a:p>
          <a:p>
            <a:r>
              <a:rPr lang="en-US" dirty="0" smtClean="0"/>
              <a:t>Hormonal </a:t>
            </a:r>
            <a:r>
              <a:rPr lang="en-US" dirty="0"/>
              <a:t>influences</a:t>
            </a:r>
          </a:p>
          <a:p>
            <a:r>
              <a:rPr lang="en-US" dirty="0"/>
              <a:t>Concordance of homosexuality in </a:t>
            </a:r>
            <a:r>
              <a:rPr lang="en-US" dirty="0" smtClean="0"/>
              <a:t>twins/siblings</a:t>
            </a:r>
            <a:endParaRPr lang="en-US" dirty="0"/>
          </a:p>
          <a:p>
            <a:r>
              <a:rPr lang="en-US" dirty="0" smtClean="0"/>
              <a:t>Genetic </a:t>
            </a:r>
            <a:r>
              <a:rPr lang="en-US" dirty="0"/>
              <a:t>markers in siblings</a:t>
            </a:r>
          </a:p>
          <a:p>
            <a:r>
              <a:rPr lang="en-US" dirty="0"/>
              <a:t>Real genetic studies (GWAS</a:t>
            </a:r>
            <a:r>
              <a:rPr lang="en-US" dirty="0" smtClean="0"/>
              <a:t>)</a:t>
            </a:r>
          </a:p>
          <a:p>
            <a:r>
              <a:rPr lang="en-US" dirty="0" smtClean="0"/>
              <a:t>Other factors</a:t>
            </a:r>
            <a:endParaRPr lang="en-US" dirty="0"/>
          </a:p>
        </p:txBody>
      </p:sp>
    </p:spTree>
    <p:extLst>
      <p:ext uri="{BB962C8B-B14F-4D97-AF65-F5344CB8AC3E}">
        <p14:creationId xmlns:p14="http://schemas.microsoft.com/office/powerpoint/2010/main" val="243330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Gay Gene: </a:t>
            </a:r>
            <a:r>
              <a:rPr lang="en-US" dirty="0" smtClean="0"/>
              <a:t>X</a:t>
            </a:r>
            <a:r>
              <a:rPr lang="en-US" cap="none" dirty="0" smtClean="0"/>
              <a:t>q</a:t>
            </a:r>
            <a:r>
              <a:rPr lang="en-US" dirty="0" smtClean="0"/>
              <a:t>28 Region</a:t>
            </a:r>
            <a:endParaRPr lang="en-US" dirty="0"/>
          </a:p>
        </p:txBody>
      </p:sp>
      <p:graphicFrame>
        <p:nvGraphicFramePr>
          <p:cNvPr id="48" name="Content Placeholder 47"/>
          <p:cNvGraphicFramePr>
            <a:graphicFrameLocks noGrp="1"/>
          </p:cNvGraphicFramePr>
          <p:nvPr>
            <p:ph idx="1"/>
            <p:extLst>
              <p:ext uri="{D42A27DB-BD31-4B8C-83A1-F6EECF244321}">
                <p14:modId xmlns:p14="http://schemas.microsoft.com/office/powerpoint/2010/main" val="1186567574"/>
              </p:ext>
            </p:extLst>
          </p:nvPr>
        </p:nvGraphicFramePr>
        <p:xfrm>
          <a:off x="355600" y="1836738"/>
          <a:ext cx="8470900" cy="442753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1664249" y="6611779"/>
            <a:ext cx="7481535" cy="246221"/>
          </a:xfrm>
          <a:prstGeom prst="rect">
            <a:avLst/>
          </a:prstGeom>
        </p:spPr>
        <p:txBody>
          <a:bodyPr wrap="none">
            <a:spAutoFit/>
          </a:bodyPr>
          <a:lstStyle/>
          <a:p>
            <a:pPr algn="r"/>
            <a:r>
              <a:rPr lang="en-US" sz="1000" dirty="0" err="1">
                <a:latin typeface="Arial" panose="020B0604020202020204" pitchFamily="34" charset="0"/>
              </a:rPr>
              <a:t>Hamer</a:t>
            </a:r>
            <a:r>
              <a:rPr lang="en-US" sz="1000" dirty="0">
                <a:latin typeface="Arial" panose="020B0604020202020204" pitchFamily="34" charset="0"/>
              </a:rPr>
              <a:t>, D. H., </a:t>
            </a:r>
            <a:r>
              <a:rPr lang="en-US" sz="1000" i="1" dirty="0" smtClean="0">
                <a:latin typeface="Arial" panose="020B0604020202020204" pitchFamily="34" charset="0"/>
              </a:rPr>
              <a:t>et al.</a:t>
            </a:r>
            <a:r>
              <a:rPr lang="en-US" sz="1000" dirty="0" smtClean="0">
                <a:latin typeface="Arial" panose="020B0604020202020204" pitchFamily="34" charset="0"/>
              </a:rPr>
              <a:t> </a:t>
            </a:r>
            <a:r>
              <a:rPr lang="en-US" sz="1000" dirty="0">
                <a:latin typeface="Arial" panose="020B0604020202020204" pitchFamily="34" charset="0"/>
              </a:rPr>
              <a:t>1993. A linkage between DNA markers on the X chromosome and male sexual orientation. </a:t>
            </a:r>
            <a:r>
              <a:rPr lang="en-US" sz="1000" i="1" dirty="0">
                <a:latin typeface="Arial" panose="020B0604020202020204" pitchFamily="34" charset="0"/>
              </a:rPr>
              <a:t>Science</a:t>
            </a:r>
            <a:r>
              <a:rPr lang="en-US" sz="1000" dirty="0">
                <a:latin typeface="Arial" panose="020B0604020202020204" pitchFamily="34" charset="0"/>
              </a:rPr>
              <a:t> 261: 321</a:t>
            </a:r>
            <a:r>
              <a:rPr lang="en-US" sz="1000" dirty="0" smtClean="0">
                <a:latin typeface="Arial" panose="020B0604020202020204" pitchFamily="34" charset="0"/>
              </a:rPr>
              <a:t>.</a:t>
            </a:r>
            <a:endParaRPr lang="en-US" sz="1000" dirty="0"/>
          </a:p>
        </p:txBody>
      </p:sp>
      <p:sp>
        <p:nvSpPr>
          <p:cNvPr id="18" name="Left Brace 17"/>
          <p:cNvSpPr/>
          <p:nvPr/>
        </p:nvSpPr>
        <p:spPr>
          <a:xfrm rot="5400000">
            <a:off x="5917802" y="-368556"/>
            <a:ext cx="394359" cy="4877438"/>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041696" y="1393946"/>
            <a:ext cx="2148345" cy="523220"/>
          </a:xfrm>
          <a:prstGeom prst="rect">
            <a:avLst/>
          </a:prstGeom>
          <a:noFill/>
        </p:spPr>
        <p:txBody>
          <a:bodyPr wrap="none" rtlCol="0">
            <a:spAutoFit/>
          </a:bodyPr>
          <a:lstStyle/>
          <a:p>
            <a:pPr algn="ctr"/>
            <a:r>
              <a:rPr lang="en-US" sz="2800" dirty="0"/>
              <a:t>q</a:t>
            </a:r>
            <a:r>
              <a:rPr lang="en-US" sz="2800" dirty="0" smtClean="0"/>
              <a:t>28 Region</a:t>
            </a:r>
            <a:endParaRPr lang="en-US" sz="2800" dirty="0"/>
          </a:p>
        </p:txBody>
      </p:sp>
      <p:cxnSp>
        <p:nvCxnSpPr>
          <p:cNvPr id="58" name="Straight Connector 57"/>
          <p:cNvCxnSpPr/>
          <p:nvPr/>
        </p:nvCxnSpPr>
        <p:spPr>
          <a:xfrm>
            <a:off x="1235269" y="3590952"/>
            <a:ext cx="7451531" cy="0"/>
          </a:xfrm>
          <a:prstGeom prst="line">
            <a:avLst/>
          </a:prstGeom>
          <a:ln w="381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5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arn(outVertical)">
                                      <p:cBhvr>
                                        <p:cTn id="2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8" grpId="0">
        <p:bldAsOne/>
      </p:bldGraphic>
      <p:bldP spid="1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Gay Gene: X</a:t>
            </a:r>
            <a:r>
              <a:rPr lang="en-US" cap="none" dirty="0" smtClean="0"/>
              <a:t>q</a:t>
            </a:r>
            <a:r>
              <a:rPr lang="en-US" dirty="0" smtClean="0"/>
              <a:t>28 Region?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83566860"/>
              </p:ext>
            </p:extLst>
          </p:nvPr>
        </p:nvGraphicFramePr>
        <p:xfrm>
          <a:off x="355600" y="1543574"/>
          <a:ext cx="8470900" cy="5066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79584" y="6627168"/>
            <a:ext cx="8164416" cy="261610"/>
          </a:xfrm>
          <a:prstGeom prst="rect">
            <a:avLst/>
          </a:prstGeom>
          <a:noFill/>
        </p:spPr>
        <p:txBody>
          <a:bodyPr wrap="none" rtlCol="0">
            <a:spAutoFit/>
          </a:bodyPr>
          <a:lstStyle/>
          <a:p>
            <a:pPr algn="r"/>
            <a:r>
              <a:rPr lang="en-US" sz="1100" dirty="0"/>
              <a:t>Rice, G., </a:t>
            </a:r>
            <a:r>
              <a:rPr lang="en-US" sz="1100" i="1" dirty="0" smtClean="0"/>
              <a:t>et al.</a:t>
            </a:r>
            <a:r>
              <a:rPr lang="en-US" sz="1100" dirty="0" smtClean="0"/>
              <a:t> </a:t>
            </a:r>
            <a:r>
              <a:rPr lang="en-US" sz="1100" dirty="0"/>
              <a:t>1999. Male Homosexuality: Absence of Linkage to Microsatellite Markers at Xq28. </a:t>
            </a:r>
            <a:r>
              <a:rPr lang="en-US" sz="1100" i="1" dirty="0"/>
              <a:t>Science</a:t>
            </a:r>
            <a:r>
              <a:rPr lang="en-US" sz="1100" dirty="0"/>
              <a:t> 284: 665-667.</a:t>
            </a:r>
          </a:p>
        </p:txBody>
      </p:sp>
      <p:sp>
        <p:nvSpPr>
          <p:cNvPr id="5" name="Left Brace 4"/>
          <p:cNvSpPr/>
          <p:nvPr/>
        </p:nvSpPr>
        <p:spPr>
          <a:xfrm rot="5400000">
            <a:off x="1853704" y="2306715"/>
            <a:ext cx="247660" cy="44898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7" name="Left Brace 6"/>
          <p:cNvSpPr/>
          <p:nvPr/>
        </p:nvSpPr>
        <p:spPr>
          <a:xfrm rot="5400000">
            <a:off x="3359043" y="2636398"/>
            <a:ext cx="247660" cy="44898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8" name="Left Brace 7"/>
          <p:cNvSpPr/>
          <p:nvPr/>
        </p:nvSpPr>
        <p:spPr>
          <a:xfrm rot="5400000">
            <a:off x="4884202" y="2306715"/>
            <a:ext cx="247660" cy="44898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9" name="Left Brace 8"/>
          <p:cNvSpPr/>
          <p:nvPr/>
        </p:nvSpPr>
        <p:spPr>
          <a:xfrm rot="5400000">
            <a:off x="6389540" y="2512568"/>
            <a:ext cx="247660" cy="44898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0" name="Left Brace 9"/>
          <p:cNvSpPr/>
          <p:nvPr/>
        </p:nvSpPr>
        <p:spPr>
          <a:xfrm rot="5400000">
            <a:off x="7857556" y="3000871"/>
            <a:ext cx="247660" cy="44898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95733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5"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genetic studies (GWAS)</a:t>
            </a:r>
          </a:p>
        </p:txBody>
      </p:sp>
      <p:sp>
        <p:nvSpPr>
          <p:cNvPr id="123" name="Text Placeholder 122"/>
          <p:cNvSpPr>
            <a:spLocks noGrp="1"/>
          </p:cNvSpPr>
          <p:nvPr>
            <p:ph type="body" idx="1"/>
          </p:nvPr>
        </p:nvSpPr>
        <p:spPr/>
        <p:txBody>
          <a:bodyPr/>
          <a:lstStyle/>
          <a:p>
            <a:r>
              <a:rPr lang="en-US" dirty="0" smtClean="0"/>
              <a:t>Genome Wide Association Studies</a:t>
            </a:r>
            <a:endParaRPr lang="en-US" dirty="0"/>
          </a:p>
        </p:txBody>
      </p:sp>
      <p:pic>
        <p:nvPicPr>
          <p:cNvPr id="118" name="Picture 117"/>
          <p:cNvPicPr>
            <a:picLocks noChangeAspect="1"/>
          </p:cNvPicPr>
          <p:nvPr/>
        </p:nvPicPr>
        <p:blipFill>
          <a:blip r:embed="rId3">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val="0"/>
              </a:ext>
            </a:extLst>
          </a:blip>
          <a:stretch>
            <a:fillRect/>
          </a:stretch>
        </p:blipFill>
        <p:spPr>
          <a:xfrm>
            <a:off x="-1" y="1613956"/>
            <a:ext cx="5857875" cy="4440184"/>
          </a:xfrm>
          <a:prstGeom prst="rect">
            <a:avLst/>
          </a:prstGeom>
          <a:ln>
            <a:solidFill>
              <a:schemeClr val="tx1">
                <a:lumMod val="85000"/>
              </a:schemeClr>
            </a:solidFill>
          </a:ln>
          <a:effectLst>
            <a:reflection blurRad="12700" stA="30000" endPos="30000" dist="5000" dir="5400000" sy="-100000" algn="bl" rotWithShape="0"/>
          </a:effectLst>
          <a:scene3d>
            <a:camera prst="perspectiveContrastingLeftFacing">
              <a:rot lat="295430" lon="19197755" rev="21547774"/>
            </a:camera>
            <a:lightRig rig="chilly" dir="t"/>
          </a:scene3d>
          <a:sp3d extrusionH="215900" prstMaterial="metal">
            <a:bevelT w="152400" h="152400"/>
          </a:sp3d>
        </p:spPr>
      </p:pic>
    </p:spTree>
    <p:extLst>
      <p:ext uri="{BB962C8B-B14F-4D97-AF65-F5344CB8AC3E}">
        <p14:creationId xmlns:p14="http://schemas.microsoft.com/office/powerpoint/2010/main" val="3148948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28" y="2937175"/>
            <a:ext cx="8525371" cy="2581139"/>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38916" name="Picture 6"/>
          <p:cNvPicPr>
            <a:picLocks noChangeAspect="1" noChangeArrowheads="1"/>
          </p:cNvPicPr>
          <p:nvPr/>
        </p:nvPicPr>
        <p:blipFill>
          <a:blip r:embed="rId4">
            <a:extLst>
              <a:ext uri="{28A0092B-C50C-407E-A947-70E740481C1C}">
                <a14:useLocalDpi xmlns:a14="http://schemas.microsoft.com/office/drawing/2010/main" val="0"/>
              </a:ext>
            </a:extLst>
          </a:blip>
          <a:srcRect l="33594" t="27084" r="41406" b="44792"/>
          <a:stretch>
            <a:fillRect/>
          </a:stretch>
        </p:blipFill>
        <p:spPr bwMode="auto">
          <a:xfrm>
            <a:off x="6646863" y="2496344"/>
            <a:ext cx="2438400" cy="2057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7"/>
          <p:cNvPicPr>
            <a:picLocks noChangeAspect="1" noChangeArrowheads="1"/>
          </p:cNvPicPr>
          <p:nvPr/>
        </p:nvPicPr>
        <p:blipFill>
          <a:blip r:embed="rId5">
            <a:extLst>
              <a:ext uri="{28A0092B-C50C-407E-A947-70E740481C1C}">
                <a14:useLocalDpi xmlns:a14="http://schemas.microsoft.com/office/drawing/2010/main" val="0"/>
              </a:ext>
            </a:extLst>
          </a:blip>
          <a:srcRect l="36719" t="28125" r="38281" b="44792"/>
          <a:stretch>
            <a:fillRect/>
          </a:stretch>
        </p:blipFill>
        <p:spPr bwMode="auto">
          <a:xfrm>
            <a:off x="6629400" y="4819650"/>
            <a:ext cx="2438400" cy="1981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Line 8"/>
          <p:cNvSpPr>
            <a:spLocks noChangeShapeType="1"/>
          </p:cNvSpPr>
          <p:nvPr/>
        </p:nvSpPr>
        <p:spPr bwMode="auto">
          <a:xfrm flipV="1">
            <a:off x="6096000" y="4025687"/>
            <a:ext cx="724683" cy="378554"/>
          </a:xfrm>
          <a:prstGeom prst="line">
            <a:avLst/>
          </a:prstGeom>
          <a:noFill/>
          <a:ln w="5715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38919" name="Line 9"/>
          <p:cNvSpPr>
            <a:spLocks noChangeShapeType="1"/>
          </p:cNvSpPr>
          <p:nvPr/>
        </p:nvSpPr>
        <p:spPr bwMode="auto">
          <a:xfrm>
            <a:off x="6036874" y="4952197"/>
            <a:ext cx="783810" cy="296372"/>
          </a:xfrm>
          <a:prstGeom prst="line">
            <a:avLst/>
          </a:prstGeom>
          <a:noFill/>
          <a:ln w="5715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38920" name="Line 10"/>
          <p:cNvSpPr>
            <a:spLocks noChangeShapeType="1"/>
          </p:cNvSpPr>
          <p:nvPr/>
        </p:nvSpPr>
        <p:spPr bwMode="auto">
          <a:xfrm rot="-2700000">
            <a:off x="3324640" y="4348391"/>
            <a:ext cx="410705" cy="410705"/>
          </a:xfrm>
          <a:prstGeom prst="line">
            <a:avLst/>
          </a:prstGeom>
          <a:noFill/>
          <a:ln w="57150">
            <a:solidFill>
              <a:srgbClr val="FF6600"/>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38928" name="Text Box 12"/>
          <p:cNvSpPr txBox="1">
            <a:spLocks noChangeArrowheads="1"/>
          </p:cNvSpPr>
          <p:nvPr/>
        </p:nvSpPr>
        <p:spPr bwMode="auto">
          <a:xfrm>
            <a:off x="6400800" y="1772665"/>
            <a:ext cx="274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sz="1800" dirty="0"/>
              <a:t>Each bead pre-identified by factory using </a:t>
            </a:r>
            <a:r>
              <a:rPr lang="en-US" sz="1800" dirty="0" smtClean="0"/>
              <a:t>25 </a:t>
            </a:r>
            <a:r>
              <a:rPr lang="en-US" sz="1800" dirty="0" err="1" smtClean="0"/>
              <a:t>mer</a:t>
            </a:r>
            <a:r>
              <a:rPr lang="en-US" sz="1800" dirty="0" smtClean="0"/>
              <a:t> </a:t>
            </a:r>
            <a:r>
              <a:rPr lang="en-US" sz="1800" dirty="0"/>
              <a:t>“</a:t>
            </a:r>
            <a:r>
              <a:rPr lang="en-US" sz="1800" dirty="0" err="1"/>
              <a:t>zipcode</a:t>
            </a:r>
            <a:r>
              <a:rPr lang="en-US" sz="1800" dirty="0"/>
              <a:t>”</a:t>
            </a:r>
          </a:p>
        </p:txBody>
      </p:sp>
      <p:grpSp>
        <p:nvGrpSpPr>
          <p:cNvPr id="18" name="Group 17"/>
          <p:cNvGrpSpPr/>
          <p:nvPr/>
        </p:nvGrpSpPr>
        <p:grpSpPr>
          <a:xfrm>
            <a:off x="3706813" y="1772665"/>
            <a:ext cx="2482850" cy="3885185"/>
            <a:chOff x="3706813" y="1772665"/>
            <a:chExt cx="2482850" cy="3885185"/>
          </a:xfrm>
        </p:grpSpPr>
        <p:pic>
          <p:nvPicPr>
            <p:cNvPr id="38915" name="Picture 5"/>
            <p:cNvPicPr>
              <a:picLocks noChangeAspect="1" noChangeArrowheads="1"/>
            </p:cNvPicPr>
            <p:nvPr/>
          </p:nvPicPr>
          <p:blipFill>
            <a:blip r:embed="rId6">
              <a:extLst>
                <a:ext uri="{28A0092B-C50C-407E-A947-70E740481C1C}">
                  <a14:useLocalDpi xmlns:a14="http://schemas.microsoft.com/office/drawing/2010/main" val="0"/>
                </a:ext>
              </a:extLst>
            </a:blip>
            <a:srcRect l="36485" t="56851" r="45313" b="21625"/>
            <a:stretch>
              <a:fillRect/>
            </a:stretch>
          </p:blipFill>
          <p:spPr bwMode="auto">
            <a:xfrm>
              <a:off x="3827463" y="3449638"/>
              <a:ext cx="2362200" cy="22082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Rectangle 17"/>
            <p:cNvSpPr>
              <a:spLocks noChangeArrowheads="1"/>
            </p:cNvSpPr>
            <p:nvPr/>
          </p:nvSpPr>
          <p:spPr bwMode="auto">
            <a:xfrm>
              <a:off x="3706813" y="1772665"/>
              <a:ext cx="23891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800"/>
                <a:t>Laser excites the fluorophore and scanner records light emitted from fluorophore</a:t>
              </a:r>
            </a:p>
          </p:txBody>
        </p:sp>
      </p:grpSp>
      <p:sp>
        <p:nvSpPr>
          <p:cNvPr id="2" name="Title 1"/>
          <p:cNvSpPr>
            <a:spLocks noGrp="1"/>
          </p:cNvSpPr>
          <p:nvPr>
            <p:ph type="title"/>
          </p:nvPr>
        </p:nvSpPr>
        <p:spPr/>
        <p:txBody>
          <a:bodyPr/>
          <a:lstStyle/>
          <a:p>
            <a:r>
              <a:rPr lang="en-US" dirty="0" smtClean="0"/>
              <a:t>How GWAS Works</a:t>
            </a:r>
            <a:endParaRPr lang="en-US" dirty="0"/>
          </a:p>
        </p:txBody>
      </p:sp>
      <p:sp>
        <p:nvSpPr>
          <p:cNvPr id="6" name="Content Placeholder 5"/>
          <p:cNvSpPr>
            <a:spLocks noGrp="1"/>
          </p:cNvSpPr>
          <p:nvPr>
            <p:ph idx="1"/>
          </p:nvPr>
        </p:nvSpPr>
        <p:spPr/>
        <p:txBody>
          <a:bodyPr/>
          <a:lstStyle/>
          <a:p>
            <a:pPr>
              <a:spcBef>
                <a:spcPct val="20000"/>
              </a:spcBef>
            </a:pPr>
            <a:r>
              <a:rPr lang="en-US" dirty="0"/>
              <a:t>High-throughput technology</a:t>
            </a:r>
          </a:p>
          <a:p>
            <a:pPr>
              <a:spcBef>
                <a:spcPct val="20000"/>
              </a:spcBef>
            </a:pPr>
            <a:r>
              <a:rPr lang="en-US" dirty="0"/>
              <a:t>Determine single nucleotide polymorphism (SNP) </a:t>
            </a:r>
            <a:r>
              <a:rPr lang="en-US" dirty="0" smtClean="0"/>
              <a:t>frequencies</a:t>
            </a:r>
            <a:endParaRPr lang="en-US" dirty="0"/>
          </a:p>
        </p:txBody>
      </p:sp>
      <p:grpSp>
        <p:nvGrpSpPr>
          <p:cNvPr id="8" name="Group 7"/>
          <p:cNvGrpSpPr/>
          <p:nvPr/>
        </p:nvGrpSpPr>
        <p:grpSpPr>
          <a:xfrm>
            <a:off x="101600" y="1772665"/>
            <a:ext cx="3474388" cy="4819738"/>
            <a:chOff x="101600" y="1772665"/>
            <a:chExt cx="3474388" cy="4819738"/>
          </a:xfrm>
        </p:grpSpPr>
        <p:sp>
          <p:nvSpPr>
            <p:cNvPr id="38921" name="Text Box 12"/>
            <p:cNvSpPr txBox="1">
              <a:spLocks noChangeArrowheads="1"/>
            </p:cNvSpPr>
            <p:nvPr/>
          </p:nvSpPr>
          <p:spPr bwMode="auto">
            <a:xfrm>
              <a:off x="101600" y="1772665"/>
              <a:ext cx="302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sz="1800"/>
                <a:t>Amplified fragmented DNA hybridized to locus-specific 50mers covalently linked to bead type</a:t>
              </a:r>
            </a:p>
          </p:txBody>
        </p:sp>
        <p:grpSp>
          <p:nvGrpSpPr>
            <p:cNvPr id="7" name="Group 6"/>
            <p:cNvGrpSpPr/>
            <p:nvPr/>
          </p:nvGrpSpPr>
          <p:grpSpPr>
            <a:xfrm>
              <a:off x="209317" y="3192463"/>
              <a:ext cx="3366671" cy="3399940"/>
              <a:chOff x="209317" y="3192463"/>
              <a:chExt cx="3366671" cy="3399940"/>
            </a:xfrm>
          </p:grpSpPr>
          <p:sp>
            <p:nvSpPr>
              <p:cNvPr id="38922" name="Oval 14"/>
              <p:cNvSpPr>
                <a:spLocks noChangeArrowheads="1"/>
              </p:cNvSpPr>
              <p:nvPr/>
            </p:nvSpPr>
            <p:spPr bwMode="auto">
              <a:xfrm>
                <a:off x="381000" y="3268663"/>
                <a:ext cx="76200" cy="76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800">
                  <a:solidFill>
                    <a:srgbClr val="0000FF"/>
                  </a:solidFill>
                </a:endParaRPr>
              </a:p>
            </p:txBody>
          </p:sp>
          <p:sp>
            <p:nvSpPr>
              <p:cNvPr id="38923" name="Oval 15"/>
              <p:cNvSpPr>
                <a:spLocks noChangeArrowheads="1"/>
              </p:cNvSpPr>
              <p:nvPr/>
            </p:nvSpPr>
            <p:spPr bwMode="auto">
              <a:xfrm>
                <a:off x="609600" y="3192463"/>
                <a:ext cx="76200" cy="76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800">
                  <a:solidFill>
                    <a:srgbClr val="0000FF"/>
                  </a:solidFill>
                </a:endParaRPr>
              </a:p>
            </p:txBody>
          </p:sp>
          <p:sp>
            <p:nvSpPr>
              <p:cNvPr id="38924" name="Oval 16"/>
              <p:cNvSpPr>
                <a:spLocks noChangeArrowheads="1"/>
              </p:cNvSpPr>
              <p:nvPr/>
            </p:nvSpPr>
            <p:spPr bwMode="auto">
              <a:xfrm>
                <a:off x="1371600" y="3268663"/>
                <a:ext cx="76200" cy="76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800">
                  <a:solidFill>
                    <a:srgbClr val="0000FF"/>
                  </a:solidFill>
                </a:endParaRPr>
              </a:p>
            </p:txBody>
          </p:sp>
          <p:sp>
            <p:nvSpPr>
              <p:cNvPr id="38925" name="Oval 17"/>
              <p:cNvSpPr>
                <a:spLocks noChangeArrowheads="1"/>
              </p:cNvSpPr>
              <p:nvPr/>
            </p:nvSpPr>
            <p:spPr bwMode="auto">
              <a:xfrm>
                <a:off x="1600200" y="3192463"/>
                <a:ext cx="76200" cy="76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800">
                  <a:solidFill>
                    <a:srgbClr val="0000FF"/>
                  </a:solidFill>
                </a:endParaRPr>
              </a:p>
            </p:txBody>
          </p:sp>
          <p:sp>
            <p:nvSpPr>
              <p:cNvPr id="38926" name="Oval 18"/>
              <p:cNvSpPr>
                <a:spLocks noChangeArrowheads="1"/>
              </p:cNvSpPr>
              <p:nvPr/>
            </p:nvSpPr>
            <p:spPr bwMode="auto">
              <a:xfrm>
                <a:off x="2438400" y="3268663"/>
                <a:ext cx="76200" cy="76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800">
                  <a:solidFill>
                    <a:srgbClr val="0000FF"/>
                  </a:solidFill>
                </a:endParaRPr>
              </a:p>
            </p:txBody>
          </p:sp>
          <p:sp>
            <p:nvSpPr>
              <p:cNvPr id="38927" name="Oval 19"/>
              <p:cNvSpPr>
                <a:spLocks noChangeArrowheads="1"/>
              </p:cNvSpPr>
              <p:nvPr/>
            </p:nvSpPr>
            <p:spPr bwMode="auto">
              <a:xfrm>
                <a:off x="2667000" y="3192463"/>
                <a:ext cx="76200" cy="76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sz="1800">
                  <a:solidFill>
                    <a:srgbClr val="0000FF"/>
                  </a:solidFill>
                </a:endParaRPr>
              </a:p>
            </p:txBody>
          </p:sp>
          <p:grpSp>
            <p:nvGrpSpPr>
              <p:cNvPr id="9" name="Group 8"/>
              <p:cNvGrpSpPr/>
              <p:nvPr/>
            </p:nvGrpSpPr>
            <p:grpSpPr>
              <a:xfrm>
                <a:off x="360636" y="4260057"/>
                <a:ext cx="824735" cy="666855"/>
                <a:chOff x="360636" y="4260057"/>
                <a:chExt cx="824735" cy="666855"/>
              </a:xfrm>
            </p:grpSpPr>
            <p:cxnSp>
              <p:nvCxnSpPr>
                <p:cNvPr id="5" name="Straight Connector 4"/>
                <p:cNvCxnSpPr/>
                <p:nvPr/>
              </p:nvCxnSpPr>
              <p:spPr>
                <a:xfrm flipV="1">
                  <a:off x="771426" y="4260057"/>
                  <a:ext cx="0" cy="286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895251"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93020"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60636"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48979"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581319" y="4546698"/>
                  <a:ext cx="380214" cy="38021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1371600" y="4260057"/>
                <a:ext cx="824735" cy="666855"/>
                <a:chOff x="360636" y="4260057"/>
                <a:chExt cx="824735" cy="666855"/>
              </a:xfrm>
            </p:grpSpPr>
            <p:cxnSp>
              <p:nvCxnSpPr>
                <p:cNvPr id="32" name="Straight Connector 31"/>
                <p:cNvCxnSpPr/>
                <p:nvPr/>
              </p:nvCxnSpPr>
              <p:spPr>
                <a:xfrm flipV="1">
                  <a:off x="771426" y="4260057"/>
                  <a:ext cx="0" cy="286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895251"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93020"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360636"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48979"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81319" y="4546698"/>
                  <a:ext cx="380214" cy="38021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2382564" y="4260057"/>
                <a:ext cx="824735" cy="666855"/>
                <a:chOff x="360636" y="4260057"/>
                <a:chExt cx="824735" cy="666855"/>
              </a:xfrm>
            </p:grpSpPr>
            <p:cxnSp>
              <p:nvCxnSpPr>
                <p:cNvPr id="39" name="Straight Connector 38"/>
                <p:cNvCxnSpPr/>
                <p:nvPr/>
              </p:nvCxnSpPr>
              <p:spPr>
                <a:xfrm flipV="1">
                  <a:off x="771426" y="4260057"/>
                  <a:ext cx="0" cy="286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95251"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493020"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60636"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948979"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81319" y="4546698"/>
                  <a:ext cx="380214" cy="38021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1782390" y="4043362"/>
                <a:ext cx="120226" cy="440768"/>
                <a:chOff x="1782390" y="4043362"/>
                <a:chExt cx="120226" cy="440768"/>
              </a:xfrm>
            </p:grpSpPr>
            <p:sp>
              <p:nvSpPr>
                <p:cNvPr id="10" name="Left Bracket 9"/>
                <p:cNvSpPr/>
                <p:nvPr/>
              </p:nvSpPr>
              <p:spPr>
                <a:xfrm>
                  <a:off x="1835945" y="4043362"/>
                  <a:ext cx="63127" cy="440768"/>
                </a:xfrm>
                <a:prstGeom prst="leftBracket">
                  <a:avLst>
                    <a:gd name="adj" fmla="val 1214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1792646" y="4203518"/>
                  <a:ext cx="99714" cy="12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782390" y="4171413"/>
                  <a:ext cx="120226" cy="184666"/>
                </a:xfrm>
                <a:prstGeom prst="rect">
                  <a:avLst/>
                </a:prstGeom>
                <a:noFill/>
              </p:spPr>
              <p:txBody>
                <a:bodyPr wrap="none" lIns="0" tIns="0" rIns="0" bIns="0" rtlCol="0">
                  <a:spAutoFit/>
                </a:bodyPr>
                <a:lstStyle/>
                <a:p>
                  <a:r>
                    <a:rPr lang="en-US" sz="1200" dirty="0" smtClean="0">
                      <a:latin typeface="Arial" panose="020B0604020202020204" pitchFamily="34" charset="0"/>
                      <a:cs typeface="Arial" panose="020B0604020202020204" pitchFamily="34" charset="0"/>
                    </a:rPr>
                    <a:t>G</a:t>
                  </a:r>
                  <a:endParaRPr lang="en-US" sz="1200" dirty="0">
                    <a:latin typeface="Arial" panose="020B0604020202020204" pitchFamily="34" charset="0"/>
                    <a:cs typeface="Arial" panose="020B0604020202020204" pitchFamily="34" charset="0"/>
                  </a:endParaRPr>
                </a:p>
              </p:txBody>
            </p:sp>
          </p:grpSp>
          <p:grpSp>
            <p:nvGrpSpPr>
              <p:cNvPr id="49" name="Group 48"/>
              <p:cNvGrpSpPr/>
              <p:nvPr/>
            </p:nvGrpSpPr>
            <p:grpSpPr>
              <a:xfrm rot="19986265">
                <a:off x="1537203" y="4074319"/>
                <a:ext cx="120226" cy="440768"/>
                <a:chOff x="1782390" y="4043362"/>
                <a:chExt cx="120226" cy="440768"/>
              </a:xfrm>
            </p:grpSpPr>
            <p:sp>
              <p:nvSpPr>
                <p:cNvPr id="50" name="Left Bracket 49"/>
                <p:cNvSpPr/>
                <p:nvPr/>
              </p:nvSpPr>
              <p:spPr>
                <a:xfrm>
                  <a:off x="1835945" y="4043362"/>
                  <a:ext cx="63127" cy="440768"/>
                </a:xfrm>
                <a:prstGeom prst="leftBracket">
                  <a:avLst>
                    <a:gd name="adj" fmla="val 1214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1792646" y="4203518"/>
                  <a:ext cx="99714" cy="12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1782390" y="4171413"/>
                  <a:ext cx="120226" cy="184666"/>
                </a:xfrm>
                <a:prstGeom prst="rect">
                  <a:avLst/>
                </a:prstGeom>
                <a:noFill/>
              </p:spPr>
              <p:txBody>
                <a:bodyPr wrap="none" lIns="0" tIns="0" rIns="0" bIns="0" rtlCol="0">
                  <a:spAutoFit/>
                </a:bodyPr>
                <a:lstStyle/>
                <a:p>
                  <a:r>
                    <a:rPr lang="en-US" sz="1200" dirty="0" smtClean="0">
                      <a:latin typeface="Arial" panose="020B0604020202020204" pitchFamily="34" charset="0"/>
                      <a:cs typeface="Arial" panose="020B0604020202020204" pitchFamily="34" charset="0"/>
                    </a:rPr>
                    <a:t>G</a:t>
                  </a:r>
                  <a:endParaRPr lang="en-US" sz="1200" dirty="0">
                    <a:latin typeface="Arial" panose="020B0604020202020204" pitchFamily="34" charset="0"/>
                    <a:cs typeface="Arial" panose="020B0604020202020204" pitchFamily="34" charset="0"/>
                  </a:endParaRPr>
                </a:p>
              </p:txBody>
            </p:sp>
          </p:grpSp>
          <p:grpSp>
            <p:nvGrpSpPr>
              <p:cNvPr id="53" name="Group 52"/>
              <p:cNvGrpSpPr/>
              <p:nvPr/>
            </p:nvGrpSpPr>
            <p:grpSpPr>
              <a:xfrm rot="19986265">
                <a:off x="2579937" y="4066530"/>
                <a:ext cx="120226" cy="440768"/>
                <a:chOff x="1782390" y="4043362"/>
                <a:chExt cx="120226" cy="440768"/>
              </a:xfrm>
            </p:grpSpPr>
            <p:sp>
              <p:nvSpPr>
                <p:cNvPr id="54" name="Left Bracket 53"/>
                <p:cNvSpPr/>
                <p:nvPr/>
              </p:nvSpPr>
              <p:spPr>
                <a:xfrm>
                  <a:off x="1835945" y="4043362"/>
                  <a:ext cx="63127" cy="440768"/>
                </a:xfrm>
                <a:prstGeom prst="leftBracket">
                  <a:avLst>
                    <a:gd name="adj" fmla="val 1214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Rectangle 54"/>
                <p:cNvSpPr/>
                <p:nvPr/>
              </p:nvSpPr>
              <p:spPr>
                <a:xfrm>
                  <a:off x="1792646" y="4203518"/>
                  <a:ext cx="99714" cy="12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782390" y="4171413"/>
                  <a:ext cx="120226" cy="184666"/>
                </a:xfrm>
                <a:prstGeom prst="rect">
                  <a:avLst/>
                </a:prstGeom>
                <a:noFill/>
              </p:spPr>
              <p:txBody>
                <a:bodyPr wrap="none" lIns="0" tIns="0" rIns="0" bIns="0" rtlCol="0">
                  <a:spAutoFit/>
                </a:bodyPr>
                <a:lstStyle/>
                <a:p>
                  <a:r>
                    <a:rPr lang="en-US" sz="1200" dirty="0" smtClean="0">
                      <a:latin typeface="Arial" panose="020B0604020202020204" pitchFamily="34" charset="0"/>
                      <a:cs typeface="Arial" panose="020B0604020202020204" pitchFamily="34" charset="0"/>
                    </a:rPr>
                    <a:t>G</a:t>
                  </a:r>
                  <a:endParaRPr lang="en-US" sz="1200" dirty="0">
                    <a:latin typeface="Arial" panose="020B0604020202020204" pitchFamily="34" charset="0"/>
                    <a:cs typeface="Arial" panose="020B0604020202020204" pitchFamily="34" charset="0"/>
                  </a:endParaRPr>
                </a:p>
              </p:txBody>
            </p:sp>
          </p:grpSp>
          <p:grpSp>
            <p:nvGrpSpPr>
              <p:cNvPr id="57" name="Group 56"/>
              <p:cNvGrpSpPr/>
              <p:nvPr/>
            </p:nvGrpSpPr>
            <p:grpSpPr>
              <a:xfrm rot="19986265">
                <a:off x="560707" y="4100242"/>
                <a:ext cx="108610" cy="440768"/>
                <a:chOff x="1790462" y="4043362"/>
                <a:chExt cx="108610" cy="440768"/>
              </a:xfrm>
            </p:grpSpPr>
            <p:sp>
              <p:nvSpPr>
                <p:cNvPr id="58" name="Left Bracket 57"/>
                <p:cNvSpPr/>
                <p:nvPr/>
              </p:nvSpPr>
              <p:spPr>
                <a:xfrm>
                  <a:off x="1835945" y="4043362"/>
                  <a:ext cx="63127" cy="440768"/>
                </a:xfrm>
                <a:prstGeom prst="leftBracket">
                  <a:avLst>
                    <a:gd name="adj" fmla="val 1214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ectangle 58"/>
                <p:cNvSpPr/>
                <p:nvPr/>
              </p:nvSpPr>
              <p:spPr>
                <a:xfrm>
                  <a:off x="1790462" y="4199228"/>
                  <a:ext cx="99714" cy="134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795214" y="4171413"/>
                  <a:ext cx="94578" cy="184666"/>
                </a:xfrm>
                <a:prstGeom prst="rect">
                  <a:avLst/>
                </a:prstGeom>
                <a:noFill/>
              </p:spPr>
              <p:txBody>
                <a:bodyPr wrap="none" lIns="0" tIns="0" rIns="0" bIns="0" rtlCol="0">
                  <a:spAutoFit/>
                </a:bodyPr>
                <a:lstStyle/>
                <a:p>
                  <a:r>
                    <a:rPr lang="en-US" sz="1200" dirty="0" smtClean="0">
                      <a:latin typeface="Arial" panose="020B0604020202020204" pitchFamily="34" charset="0"/>
                      <a:cs typeface="Arial" panose="020B0604020202020204" pitchFamily="34" charset="0"/>
                    </a:rPr>
                    <a:t>T</a:t>
                  </a:r>
                  <a:endParaRPr lang="en-US" sz="1200" dirty="0">
                    <a:latin typeface="Arial" panose="020B0604020202020204" pitchFamily="34" charset="0"/>
                    <a:cs typeface="Arial" panose="020B0604020202020204" pitchFamily="34" charset="0"/>
                  </a:endParaRPr>
                </a:p>
              </p:txBody>
            </p:sp>
          </p:grpSp>
          <p:grpSp>
            <p:nvGrpSpPr>
              <p:cNvPr id="61" name="Group 60"/>
              <p:cNvGrpSpPr/>
              <p:nvPr/>
            </p:nvGrpSpPr>
            <p:grpSpPr>
              <a:xfrm>
                <a:off x="789133" y="4052328"/>
                <a:ext cx="111188" cy="440768"/>
                <a:chOff x="1787884" y="4043362"/>
                <a:chExt cx="111188" cy="440768"/>
              </a:xfrm>
            </p:grpSpPr>
            <p:sp>
              <p:nvSpPr>
                <p:cNvPr id="62" name="Left Bracket 61"/>
                <p:cNvSpPr/>
                <p:nvPr/>
              </p:nvSpPr>
              <p:spPr>
                <a:xfrm>
                  <a:off x="1835945" y="4043362"/>
                  <a:ext cx="63127" cy="440768"/>
                </a:xfrm>
                <a:prstGeom prst="leftBracket">
                  <a:avLst>
                    <a:gd name="adj" fmla="val 1214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Rectangle 62"/>
                <p:cNvSpPr/>
                <p:nvPr/>
              </p:nvSpPr>
              <p:spPr>
                <a:xfrm>
                  <a:off x="1787884" y="4201137"/>
                  <a:ext cx="99714" cy="12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791914" y="4171413"/>
                  <a:ext cx="94578" cy="184666"/>
                </a:xfrm>
                <a:prstGeom prst="rect">
                  <a:avLst/>
                </a:prstGeom>
                <a:noFill/>
              </p:spPr>
              <p:txBody>
                <a:bodyPr wrap="none" lIns="0" tIns="0" rIns="0" bIns="0" rtlCol="0">
                  <a:spAutoFit/>
                </a:bodyPr>
                <a:lstStyle/>
                <a:p>
                  <a:r>
                    <a:rPr lang="en-US" sz="1200" dirty="0" smtClean="0">
                      <a:latin typeface="Arial" panose="020B0604020202020204" pitchFamily="34" charset="0"/>
                      <a:cs typeface="Arial" panose="020B0604020202020204" pitchFamily="34" charset="0"/>
                    </a:rPr>
                    <a:t>T</a:t>
                  </a:r>
                  <a:endParaRPr lang="en-US" sz="1200" dirty="0">
                    <a:latin typeface="Arial" panose="020B0604020202020204" pitchFamily="34" charset="0"/>
                    <a:cs typeface="Arial" panose="020B0604020202020204" pitchFamily="34" charset="0"/>
                  </a:endParaRPr>
                </a:p>
              </p:txBody>
            </p:sp>
          </p:grpSp>
          <p:grpSp>
            <p:nvGrpSpPr>
              <p:cNvPr id="65" name="Group 64"/>
              <p:cNvGrpSpPr/>
              <p:nvPr/>
            </p:nvGrpSpPr>
            <p:grpSpPr>
              <a:xfrm>
                <a:off x="2820440" y="4025689"/>
                <a:ext cx="111188" cy="440768"/>
                <a:chOff x="1787884" y="4043362"/>
                <a:chExt cx="111188" cy="440768"/>
              </a:xfrm>
            </p:grpSpPr>
            <p:sp>
              <p:nvSpPr>
                <p:cNvPr id="66" name="Left Bracket 65"/>
                <p:cNvSpPr/>
                <p:nvPr/>
              </p:nvSpPr>
              <p:spPr>
                <a:xfrm>
                  <a:off x="1835945" y="4043362"/>
                  <a:ext cx="63127" cy="440768"/>
                </a:xfrm>
                <a:prstGeom prst="leftBracket">
                  <a:avLst>
                    <a:gd name="adj" fmla="val 121496"/>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1787884" y="4196375"/>
                  <a:ext cx="99714" cy="134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791914" y="4171413"/>
                  <a:ext cx="94578" cy="184666"/>
                </a:xfrm>
                <a:prstGeom prst="rect">
                  <a:avLst/>
                </a:prstGeom>
                <a:noFill/>
              </p:spPr>
              <p:txBody>
                <a:bodyPr wrap="none" lIns="0" tIns="0" rIns="0" bIns="0" rtlCol="0">
                  <a:spAutoFit/>
                </a:bodyPr>
                <a:lstStyle/>
                <a:p>
                  <a:r>
                    <a:rPr lang="en-US" sz="1200" dirty="0" smtClean="0">
                      <a:latin typeface="Arial" panose="020B0604020202020204" pitchFamily="34" charset="0"/>
                      <a:cs typeface="Arial" panose="020B0604020202020204" pitchFamily="34" charset="0"/>
                    </a:rPr>
                    <a:t>T</a:t>
                  </a:r>
                  <a:endParaRPr lang="en-US" sz="1200" dirty="0">
                    <a:latin typeface="Arial" panose="020B0604020202020204" pitchFamily="34" charset="0"/>
                    <a:cs typeface="Arial" panose="020B0604020202020204" pitchFamily="34" charset="0"/>
                  </a:endParaRPr>
                </a:p>
              </p:txBody>
            </p:sp>
          </p:grpSp>
          <p:sp>
            <p:nvSpPr>
              <p:cNvPr id="14" name="TextBox 13"/>
              <p:cNvSpPr txBox="1"/>
              <p:nvPr/>
            </p:nvSpPr>
            <p:spPr>
              <a:xfrm>
                <a:off x="419100" y="4927668"/>
                <a:ext cx="736099" cy="369332"/>
              </a:xfrm>
              <a:prstGeom prst="rect">
                <a:avLst/>
              </a:prstGeom>
              <a:noFill/>
            </p:spPr>
            <p:txBody>
              <a:bodyPr wrap="none" rtlCol="0">
                <a:spAutoFit/>
              </a:bodyPr>
              <a:lstStyle/>
              <a:p>
                <a:r>
                  <a:rPr lang="en-US" dirty="0" smtClean="0"/>
                  <a:t>SNP1</a:t>
                </a:r>
                <a:endParaRPr lang="en-US" dirty="0"/>
              </a:p>
            </p:txBody>
          </p:sp>
          <p:sp>
            <p:nvSpPr>
              <p:cNvPr id="70" name="TextBox 69"/>
              <p:cNvSpPr txBox="1"/>
              <p:nvPr/>
            </p:nvSpPr>
            <p:spPr>
              <a:xfrm>
                <a:off x="1401270" y="4907518"/>
                <a:ext cx="736099" cy="369332"/>
              </a:xfrm>
              <a:prstGeom prst="rect">
                <a:avLst/>
              </a:prstGeom>
              <a:noFill/>
            </p:spPr>
            <p:txBody>
              <a:bodyPr wrap="none" rtlCol="0">
                <a:spAutoFit/>
              </a:bodyPr>
              <a:lstStyle/>
              <a:p>
                <a:r>
                  <a:rPr lang="en-US" dirty="0" smtClean="0"/>
                  <a:t>SNP2</a:t>
                </a:r>
                <a:endParaRPr lang="en-US" dirty="0"/>
              </a:p>
            </p:txBody>
          </p:sp>
          <p:sp>
            <p:nvSpPr>
              <p:cNvPr id="71" name="TextBox 70"/>
              <p:cNvSpPr txBox="1"/>
              <p:nvPr/>
            </p:nvSpPr>
            <p:spPr>
              <a:xfrm>
                <a:off x="2430575" y="4887368"/>
                <a:ext cx="736099" cy="369332"/>
              </a:xfrm>
              <a:prstGeom prst="rect">
                <a:avLst/>
              </a:prstGeom>
              <a:noFill/>
            </p:spPr>
            <p:txBody>
              <a:bodyPr wrap="none" rtlCol="0">
                <a:spAutoFit/>
              </a:bodyPr>
              <a:lstStyle/>
              <a:p>
                <a:r>
                  <a:rPr lang="en-US" dirty="0" smtClean="0"/>
                  <a:t>SNP3</a:t>
                </a:r>
                <a:endParaRPr lang="en-US" dirty="0"/>
              </a:p>
            </p:txBody>
          </p:sp>
          <p:sp>
            <p:nvSpPr>
              <p:cNvPr id="15" name="TextBox 14"/>
              <p:cNvSpPr txBox="1"/>
              <p:nvPr/>
            </p:nvSpPr>
            <p:spPr>
              <a:xfrm rot="8518434">
                <a:off x="209317" y="5731814"/>
                <a:ext cx="343364" cy="400110"/>
              </a:xfrm>
              <a:prstGeom prst="rect">
                <a:avLst/>
              </a:prstGeom>
              <a:noFill/>
            </p:spPr>
            <p:txBody>
              <a:bodyPr wrap="none" rtlCol="0">
                <a:spAutoFit/>
              </a:bodyPr>
              <a:lstStyle/>
              <a:p>
                <a:r>
                  <a:rPr lang="en-US" sz="2000" b="1" dirty="0" smtClean="0">
                    <a:solidFill>
                      <a:schemeClr val="accent1">
                        <a:lumMod val="60000"/>
                        <a:lumOff val="40000"/>
                      </a:schemeClr>
                    </a:solidFill>
                  </a:rPr>
                  <a:t>Y</a:t>
                </a:r>
                <a:endParaRPr lang="en-US" sz="2000" b="1" dirty="0">
                  <a:solidFill>
                    <a:schemeClr val="accent1">
                      <a:lumMod val="60000"/>
                      <a:lumOff val="40000"/>
                    </a:schemeClr>
                  </a:solidFill>
                </a:endParaRPr>
              </a:p>
            </p:txBody>
          </p:sp>
          <p:sp>
            <p:nvSpPr>
              <p:cNvPr id="73" name="TextBox 72"/>
              <p:cNvSpPr txBox="1"/>
              <p:nvPr/>
            </p:nvSpPr>
            <p:spPr>
              <a:xfrm rot="10800000">
                <a:off x="539621" y="5603979"/>
                <a:ext cx="343364" cy="400110"/>
              </a:xfrm>
              <a:prstGeom prst="rect">
                <a:avLst/>
              </a:prstGeom>
              <a:noFill/>
            </p:spPr>
            <p:txBody>
              <a:bodyPr wrap="none" rtlCol="0">
                <a:spAutoFit/>
              </a:bodyPr>
              <a:lstStyle/>
              <a:p>
                <a:r>
                  <a:rPr lang="en-US" sz="2000" b="1" dirty="0" smtClean="0">
                    <a:solidFill>
                      <a:schemeClr val="accent1">
                        <a:lumMod val="60000"/>
                        <a:lumOff val="40000"/>
                      </a:schemeClr>
                    </a:solidFill>
                  </a:rPr>
                  <a:t>Y</a:t>
                </a:r>
                <a:endParaRPr lang="en-US" sz="2000" b="1" dirty="0">
                  <a:solidFill>
                    <a:schemeClr val="accent1">
                      <a:lumMod val="60000"/>
                      <a:lumOff val="40000"/>
                    </a:schemeClr>
                  </a:solidFill>
                </a:endParaRPr>
              </a:p>
            </p:txBody>
          </p:sp>
          <p:sp>
            <p:nvSpPr>
              <p:cNvPr id="74" name="TextBox 73"/>
              <p:cNvSpPr txBox="1"/>
              <p:nvPr/>
            </p:nvSpPr>
            <p:spPr>
              <a:xfrm rot="12718468">
                <a:off x="2688922" y="5421878"/>
                <a:ext cx="343364" cy="400110"/>
              </a:xfrm>
              <a:prstGeom prst="rect">
                <a:avLst/>
              </a:prstGeom>
              <a:noFill/>
            </p:spPr>
            <p:txBody>
              <a:bodyPr wrap="none" rtlCol="0">
                <a:spAutoFit/>
              </a:bodyPr>
              <a:lstStyle/>
              <a:p>
                <a:r>
                  <a:rPr lang="en-US" sz="2000" b="1" dirty="0" smtClean="0">
                    <a:solidFill>
                      <a:schemeClr val="accent1">
                        <a:lumMod val="60000"/>
                        <a:lumOff val="40000"/>
                      </a:schemeClr>
                    </a:solidFill>
                  </a:rPr>
                  <a:t>Y</a:t>
                </a:r>
                <a:endParaRPr lang="en-US" sz="2000" b="1" dirty="0">
                  <a:solidFill>
                    <a:schemeClr val="accent1">
                      <a:lumMod val="60000"/>
                      <a:lumOff val="40000"/>
                    </a:schemeClr>
                  </a:solidFill>
                </a:endParaRPr>
              </a:p>
            </p:txBody>
          </p:sp>
          <p:sp>
            <p:nvSpPr>
              <p:cNvPr id="16" name="TextBox 15"/>
              <p:cNvSpPr txBox="1"/>
              <p:nvPr/>
            </p:nvSpPr>
            <p:spPr>
              <a:xfrm rot="20249867">
                <a:off x="1278682" y="5697666"/>
                <a:ext cx="319318" cy="430887"/>
              </a:xfrm>
              <a:prstGeom prst="rect">
                <a:avLst/>
              </a:prstGeom>
              <a:noFill/>
            </p:spPr>
            <p:txBody>
              <a:bodyPr wrap="none" rtlCol="0">
                <a:spAutoFit/>
              </a:bodyPr>
              <a:lstStyle/>
              <a:p>
                <a:r>
                  <a:rPr lang="en-US" sz="2200" dirty="0">
                    <a:solidFill>
                      <a:schemeClr val="accent4"/>
                    </a:solidFill>
                  </a:rPr>
                  <a:t>x</a:t>
                </a:r>
              </a:p>
            </p:txBody>
          </p:sp>
          <p:sp>
            <p:nvSpPr>
              <p:cNvPr id="76" name="TextBox 75"/>
              <p:cNvSpPr txBox="1"/>
              <p:nvPr/>
            </p:nvSpPr>
            <p:spPr>
              <a:xfrm rot="20249867">
                <a:off x="2357111" y="5652851"/>
                <a:ext cx="319318" cy="430887"/>
              </a:xfrm>
              <a:prstGeom prst="rect">
                <a:avLst/>
              </a:prstGeom>
              <a:noFill/>
            </p:spPr>
            <p:txBody>
              <a:bodyPr wrap="none" rtlCol="0">
                <a:spAutoFit/>
              </a:bodyPr>
              <a:lstStyle/>
              <a:p>
                <a:r>
                  <a:rPr lang="en-US" sz="2200" dirty="0">
                    <a:solidFill>
                      <a:schemeClr val="accent4"/>
                    </a:solidFill>
                  </a:rPr>
                  <a:t>x</a:t>
                </a:r>
              </a:p>
            </p:txBody>
          </p:sp>
          <p:sp>
            <p:nvSpPr>
              <p:cNvPr id="77" name="TextBox 76"/>
              <p:cNvSpPr txBox="1"/>
              <p:nvPr/>
            </p:nvSpPr>
            <p:spPr>
              <a:xfrm>
                <a:off x="1654182" y="5587040"/>
                <a:ext cx="319318" cy="430887"/>
              </a:xfrm>
              <a:prstGeom prst="rect">
                <a:avLst/>
              </a:prstGeom>
              <a:noFill/>
            </p:spPr>
            <p:txBody>
              <a:bodyPr wrap="none" rtlCol="0">
                <a:spAutoFit/>
              </a:bodyPr>
              <a:lstStyle/>
              <a:p>
                <a:r>
                  <a:rPr lang="en-US" sz="2200" dirty="0">
                    <a:solidFill>
                      <a:schemeClr val="accent4"/>
                    </a:solidFill>
                  </a:rPr>
                  <a:t>x</a:t>
                </a:r>
              </a:p>
            </p:txBody>
          </p:sp>
          <p:grpSp>
            <p:nvGrpSpPr>
              <p:cNvPr id="78" name="Group 77"/>
              <p:cNvGrpSpPr/>
              <p:nvPr/>
            </p:nvGrpSpPr>
            <p:grpSpPr>
              <a:xfrm>
                <a:off x="352565" y="5925548"/>
                <a:ext cx="824735" cy="666855"/>
                <a:chOff x="360636" y="4260057"/>
                <a:chExt cx="824735" cy="666855"/>
              </a:xfrm>
            </p:grpSpPr>
            <p:cxnSp>
              <p:nvCxnSpPr>
                <p:cNvPr id="79" name="Straight Connector 78"/>
                <p:cNvCxnSpPr/>
                <p:nvPr/>
              </p:nvCxnSpPr>
              <p:spPr>
                <a:xfrm flipV="1">
                  <a:off x="771426" y="4260057"/>
                  <a:ext cx="0" cy="286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895251"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493020"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360636"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948979"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581319" y="4546698"/>
                  <a:ext cx="380214" cy="38021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1363529" y="5925548"/>
                <a:ext cx="824735" cy="666855"/>
                <a:chOff x="360636" y="4260057"/>
                <a:chExt cx="824735" cy="666855"/>
              </a:xfrm>
            </p:grpSpPr>
            <p:cxnSp>
              <p:nvCxnSpPr>
                <p:cNvPr id="86" name="Straight Connector 85"/>
                <p:cNvCxnSpPr/>
                <p:nvPr/>
              </p:nvCxnSpPr>
              <p:spPr>
                <a:xfrm flipV="1">
                  <a:off x="771426" y="4260057"/>
                  <a:ext cx="0" cy="286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895251"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flipV="1">
                  <a:off x="493020"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360636"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948979"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Oval 90"/>
                <p:cNvSpPr/>
                <p:nvPr/>
              </p:nvSpPr>
              <p:spPr>
                <a:xfrm>
                  <a:off x="581319" y="4546698"/>
                  <a:ext cx="380214" cy="38021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2374493" y="5925548"/>
                <a:ext cx="824735" cy="666855"/>
                <a:chOff x="360636" y="4260057"/>
                <a:chExt cx="824735" cy="666855"/>
              </a:xfrm>
            </p:grpSpPr>
            <p:cxnSp>
              <p:nvCxnSpPr>
                <p:cNvPr id="93" name="Straight Connector 92"/>
                <p:cNvCxnSpPr/>
                <p:nvPr/>
              </p:nvCxnSpPr>
              <p:spPr>
                <a:xfrm flipV="1">
                  <a:off x="771426" y="4260057"/>
                  <a:ext cx="0" cy="2865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895251"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493020" y="4329113"/>
                  <a:ext cx="178693" cy="2567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360636"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948979" y="4474606"/>
                  <a:ext cx="236392" cy="185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581319" y="4546698"/>
                  <a:ext cx="380214" cy="380214"/>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339890" y="5836953"/>
                <a:ext cx="877163" cy="369332"/>
              </a:xfrm>
              <a:prstGeom prst="rect">
                <a:avLst/>
              </a:prstGeom>
              <a:noFill/>
            </p:spPr>
            <p:txBody>
              <a:bodyPr wrap="none" rtlCol="0">
                <a:spAutoFit/>
              </a:bodyPr>
              <a:lstStyle/>
              <a:p>
                <a:r>
                  <a:rPr lang="en-US" dirty="0" smtClean="0">
                    <a:solidFill>
                      <a:schemeClr val="accent1">
                        <a:lumMod val="60000"/>
                        <a:lumOff val="40000"/>
                      </a:schemeClr>
                    </a:solidFill>
                    <a:latin typeface="Arial" panose="020B0604020202020204" pitchFamily="34" charset="0"/>
                    <a:cs typeface="Arial" panose="020B0604020202020204" pitchFamily="34" charset="0"/>
                  </a:rPr>
                  <a:t>ɑ-DNP</a:t>
                </a:r>
                <a:endParaRPr lang="en-US" dirty="0">
                  <a:solidFill>
                    <a:schemeClr val="accent1">
                      <a:lumMod val="60000"/>
                      <a:lumOff val="40000"/>
                    </a:schemeClr>
                  </a:solidFill>
                </a:endParaRPr>
              </a:p>
            </p:txBody>
          </p:sp>
          <p:sp>
            <p:nvSpPr>
              <p:cNvPr id="126" name="TextBox 125"/>
              <p:cNvSpPr txBox="1"/>
              <p:nvPr/>
            </p:nvSpPr>
            <p:spPr>
              <a:xfrm>
                <a:off x="2698825" y="5725016"/>
                <a:ext cx="877163" cy="369332"/>
              </a:xfrm>
              <a:prstGeom prst="rect">
                <a:avLst/>
              </a:prstGeom>
              <a:noFill/>
            </p:spPr>
            <p:txBody>
              <a:bodyPr wrap="none" rtlCol="0">
                <a:spAutoFit/>
              </a:bodyPr>
              <a:lstStyle/>
              <a:p>
                <a:r>
                  <a:rPr lang="en-US" dirty="0" smtClean="0">
                    <a:solidFill>
                      <a:schemeClr val="accent1">
                        <a:lumMod val="60000"/>
                        <a:lumOff val="40000"/>
                      </a:schemeClr>
                    </a:solidFill>
                    <a:latin typeface="Arial" panose="020B0604020202020204" pitchFamily="34" charset="0"/>
                    <a:cs typeface="Arial" panose="020B0604020202020204" pitchFamily="34" charset="0"/>
                  </a:rPr>
                  <a:t>ɑ-DNP</a:t>
                </a:r>
                <a:endParaRPr lang="en-US" dirty="0">
                  <a:solidFill>
                    <a:schemeClr val="accent1">
                      <a:lumMod val="60000"/>
                      <a:lumOff val="40000"/>
                    </a:schemeClr>
                  </a:solidFill>
                </a:endParaRPr>
              </a:p>
            </p:txBody>
          </p:sp>
          <p:sp>
            <p:nvSpPr>
              <p:cNvPr id="127" name="TextBox 126"/>
              <p:cNvSpPr txBox="1"/>
              <p:nvPr/>
            </p:nvSpPr>
            <p:spPr>
              <a:xfrm>
                <a:off x="1695217" y="5779218"/>
                <a:ext cx="779381" cy="369332"/>
              </a:xfrm>
              <a:prstGeom prst="rect">
                <a:avLst/>
              </a:prstGeom>
              <a:noFill/>
            </p:spPr>
            <p:txBody>
              <a:bodyPr wrap="none" rtlCol="0">
                <a:spAutoFit/>
              </a:bodyPr>
              <a:lstStyle/>
              <a:p>
                <a:r>
                  <a:rPr lang="en-US" dirty="0" smtClean="0">
                    <a:solidFill>
                      <a:schemeClr val="accent4"/>
                    </a:solidFill>
                  </a:rPr>
                  <a:t>C-Bio</a:t>
                </a:r>
                <a:endParaRPr lang="en-US" dirty="0">
                  <a:solidFill>
                    <a:schemeClr val="accent4"/>
                  </a:solidFill>
                </a:endParaRPr>
              </a:p>
            </p:txBody>
          </p:sp>
          <p:sp>
            <p:nvSpPr>
              <p:cNvPr id="129" name="TextBox 128"/>
              <p:cNvSpPr txBox="1"/>
              <p:nvPr/>
            </p:nvSpPr>
            <p:spPr>
              <a:xfrm>
                <a:off x="2344819" y="5857017"/>
                <a:ext cx="779381" cy="369332"/>
              </a:xfrm>
              <a:prstGeom prst="rect">
                <a:avLst/>
              </a:prstGeom>
              <a:noFill/>
            </p:spPr>
            <p:txBody>
              <a:bodyPr wrap="none" rtlCol="0">
                <a:spAutoFit/>
              </a:bodyPr>
              <a:lstStyle/>
              <a:p>
                <a:r>
                  <a:rPr lang="en-US" dirty="0" smtClean="0">
                    <a:solidFill>
                      <a:schemeClr val="accent4"/>
                    </a:solidFill>
                  </a:rPr>
                  <a:t>C-Bio</a:t>
                </a:r>
                <a:endParaRPr lang="en-US" dirty="0">
                  <a:solidFill>
                    <a:schemeClr val="accent4"/>
                  </a:solidFill>
                </a:endParaRPr>
              </a:p>
            </p:txBody>
          </p:sp>
          <p:sp>
            <p:nvSpPr>
              <p:cNvPr id="130" name="TextBox 129"/>
              <p:cNvSpPr txBox="1"/>
              <p:nvPr/>
            </p:nvSpPr>
            <p:spPr>
              <a:xfrm>
                <a:off x="1174758" y="5878012"/>
                <a:ext cx="779381" cy="369332"/>
              </a:xfrm>
              <a:prstGeom prst="rect">
                <a:avLst/>
              </a:prstGeom>
              <a:noFill/>
            </p:spPr>
            <p:txBody>
              <a:bodyPr wrap="none" rtlCol="0">
                <a:spAutoFit/>
              </a:bodyPr>
              <a:lstStyle/>
              <a:p>
                <a:r>
                  <a:rPr lang="en-US" dirty="0" smtClean="0">
                    <a:solidFill>
                      <a:schemeClr val="accent4"/>
                    </a:solidFill>
                  </a:rPr>
                  <a:t>C-Bio</a:t>
                </a:r>
                <a:endParaRPr lang="en-US" dirty="0">
                  <a:solidFill>
                    <a:schemeClr val="accent4"/>
                  </a:solidFill>
                </a:endParaRPr>
              </a:p>
            </p:txBody>
          </p:sp>
          <p:cxnSp>
            <p:nvCxnSpPr>
              <p:cNvPr id="19" name="Straight Arrow Connector 18"/>
              <p:cNvCxnSpPr/>
              <p:nvPr/>
            </p:nvCxnSpPr>
            <p:spPr>
              <a:xfrm>
                <a:off x="1769320" y="5248569"/>
                <a:ext cx="0" cy="476447"/>
              </a:xfrm>
              <a:prstGeom prst="straightConnector1">
                <a:avLst/>
              </a:prstGeom>
              <a:noFill/>
              <a:ln w="57150">
                <a:solidFill>
                  <a:srgbClr val="FF6600"/>
                </a:solidFill>
                <a:round/>
                <a:headEnd/>
                <a:tailEnd type="stealth" w="lg" len="lg"/>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7355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p:cTn id="17"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xEl>
                                              <p:pRg st="0" end="0"/>
                                            </p:txEl>
                                          </p:spTgt>
                                        </p:tgtEl>
                                      </p:cBhvr>
                                    </p:animEffect>
                                    <p:set>
                                      <p:cBhvr>
                                        <p:cTn id="24" dur="1" fill="hold">
                                          <p:stCondLst>
                                            <p:cond delay="499"/>
                                          </p:stCondLst>
                                        </p:cTn>
                                        <p:tgtEl>
                                          <p:spTgt spid="6">
                                            <p:txEl>
                                              <p:pRg st="0" end="0"/>
                                            </p:txEl>
                                          </p:spTgt>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xEl>
                                              <p:pRg st="1" end="1"/>
                                            </p:txEl>
                                          </p:spTgt>
                                        </p:tgtEl>
                                      </p:cBhvr>
                                    </p:animEffect>
                                    <p:set>
                                      <p:cBhvr>
                                        <p:cTn id="27" dur="1" fill="hold">
                                          <p:stCondLst>
                                            <p:cond delay="499"/>
                                          </p:stCondLst>
                                        </p:cTn>
                                        <p:tgtEl>
                                          <p:spTgt spid="6">
                                            <p:txEl>
                                              <p:pRg st="1" end="1"/>
                                            </p:txEl>
                                          </p:spTgt>
                                        </p:tgtEl>
                                        <p:attrNameLst>
                                          <p:attrName>style.visibility</p:attrName>
                                        </p:attrNameLst>
                                      </p:cBhvr>
                                      <p:to>
                                        <p:strVal val="hidden"/>
                                      </p:to>
                                    </p:set>
                                  </p:childTnLst>
                                </p:cTn>
                              </p:par>
                              <p:par>
                                <p:cTn id="28" presetID="2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8920"/>
                                        </p:tgtEl>
                                        <p:attrNameLst>
                                          <p:attrName>style.visibility</p:attrName>
                                        </p:attrNameLst>
                                      </p:cBhvr>
                                      <p:to>
                                        <p:strVal val="visible"/>
                                      </p:to>
                                    </p:set>
                                    <p:animEffect transition="in" filter="wipe(left)">
                                      <p:cBhvr>
                                        <p:cTn id="35" dur="500"/>
                                        <p:tgtEl>
                                          <p:spTgt spid="38920"/>
                                        </p:tgtEl>
                                      </p:cBhvr>
                                    </p:animEffect>
                                  </p:childTnLst>
                                </p:cTn>
                              </p:par>
                              <p:par>
                                <p:cTn id="36" presetID="2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par>
                                <p:cTn id="39" presetID="22" presetClass="entr" presetSubtype="8" fill="hold" nodeType="withEffect">
                                  <p:stCondLst>
                                    <p:cond delay="0"/>
                                  </p:stCondLst>
                                  <p:childTnLst>
                                    <p:set>
                                      <p:cBhvr>
                                        <p:cTn id="40" dur="1" fill="hold">
                                          <p:stCondLst>
                                            <p:cond delay="0"/>
                                          </p:stCondLst>
                                        </p:cTn>
                                        <p:tgtEl>
                                          <p:spTgt spid="38916"/>
                                        </p:tgtEl>
                                        <p:attrNameLst>
                                          <p:attrName>style.visibility</p:attrName>
                                        </p:attrNameLst>
                                      </p:cBhvr>
                                      <p:to>
                                        <p:strVal val="visible"/>
                                      </p:to>
                                    </p:set>
                                    <p:animEffect transition="in" filter="wipe(left)">
                                      <p:cBhvr>
                                        <p:cTn id="41" dur="500"/>
                                        <p:tgtEl>
                                          <p:spTgt spid="38916"/>
                                        </p:tgtEl>
                                      </p:cBhvr>
                                    </p:animEffect>
                                  </p:childTnLst>
                                </p:cTn>
                              </p:par>
                              <p:par>
                                <p:cTn id="42" presetID="22" presetClass="entr" presetSubtype="8" fill="hold" nodeType="withEffect">
                                  <p:stCondLst>
                                    <p:cond delay="0"/>
                                  </p:stCondLst>
                                  <p:childTnLst>
                                    <p:set>
                                      <p:cBhvr>
                                        <p:cTn id="43" dur="1" fill="hold">
                                          <p:stCondLst>
                                            <p:cond delay="0"/>
                                          </p:stCondLst>
                                        </p:cTn>
                                        <p:tgtEl>
                                          <p:spTgt spid="38917"/>
                                        </p:tgtEl>
                                        <p:attrNameLst>
                                          <p:attrName>style.visibility</p:attrName>
                                        </p:attrNameLst>
                                      </p:cBhvr>
                                      <p:to>
                                        <p:strVal val="visible"/>
                                      </p:to>
                                    </p:set>
                                    <p:animEffect transition="in" filter="wipe(left)">
                                      <p:cBhvr>
                                        <p:cTn id="44" dur="500"/>
                                        <p:tgtEl>
                                          <p:spTgt spid="389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8918"/>
                                        </p:tgtEl>
                                        <p:attrNameLst>
                                          <p:attrName>style.visibility</p:attrName>
                                        </p:attrNameLst>
                                      </p:cBhvr>
                                      <p:to>
                                        <p:strVal val="visible"/>
                                      </p:to>
                                    </p:set>
                                    <p:animEffect transition="in" filter="wipe(left)">
                                      <p:cBhvr>
                                        <p:cTn id="47" dur="500"/>
                                        <p:tgtEl>
                                          <p:spTgt spid="3891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919"/>
                                        </p:tgtEl>
                                        <p:attrNameLst>
                                          <p:attrName>style.visibility</p:attrName>
                                        </p:attrNameLst>
                                      </p:cBhvr>
                                      <p:to>
                                        <p:strVal val="visible"/>
                                      </p:to>
                                    </p:set>
                                    <p:animEffect transition="in" filter="wipe(left)">
                                      <p:cBhvr>
                                        <p:cTn id="50" dur="500"/>
                                        <p:tgtEl>
                                          <p:spTgt spid="3891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8928"/>
                                        </p:tgtEl>
                                        <p:attrNameLst>
                                          <p:attrName>style.visibility</p:attrName>
                                        </p:attrNameLst>
                                      </p:cBhvr>
                                      <p:to>
                                        <p:strVal val="visible"/>
                                      </p:to>
                                    </p:set>
                                    <p:animEffect transition="in" filter="wipe(left)">
                                      <p:cBhvr>
                                        <p:cTn id="53" dur="500"/>
                                        <p:tgtEl>
                                          <p:spTgt spid="38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8" grpId="0" animBg="1"/>
      <p:bldP spid="38919" grpId="0" animBg="1"/>
      <p:bldP spid="38920" grpId="0" animBg="1"/>
      <p:bldP spid="38928" grpId="0"/>
      <p:bldP spid="6" grpId="0" uiExpand="1" build="p"/>
      <p:bldP spid="6" grpId="1"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p:cNvGrpSpPr/>
          <p:nvPr/>
        </p:nvGrpSpPr>
        <p:grpSpPr>
          <a:xfrm>
            <a:off x="62997" y="135795"/>
            <a:ext cx="8937758" cy="6660772"/>
            <a:chOff x="62997" y="135795"/>
            <a:chExt cx="8937758" cy="6660772"/>
          </a:xfrm>
        </p:grpSpPr>
        <p:cxnSp>
          <p:nvCxnSpPr>
            <p:cNvPr id="16" name="Straight Connector 15"/>
            <p:cNvCxnSpPr/>
            <p:nvPr/>
          </p:nvCxnSpPr>
          <p:spPr>
            <a:xfrm flipH="1">
              <a:off x="719059" y="4969988"/>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19059" y="5386915"/>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19059" y="5803842"/>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19059" y="6220771"/>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74465" y="6045080"/>
              <a:ext cx="297694" cy="351377"/>
            </a:xfrm>
            <a:prstGeom prst="rect">
              <a:avLst/>
            </a:prstGeom>
            <a:noFill/>
          </p:spPr>
          <p:txBody>
            <a:bodyPr wrap="none" rtlCol="0">
              <a:spAutoFit/>
            </a:bodyPr>
            <a:lstStyle/>
            <a:p>
              <a:pPr algn="r"/>
              <a:r>
                <a:rPr lang="en-US" dirty="0" smtClean="0"/>
                <a:t>0</a:t>
              </a:r>
              <a:endParaRPr lang="en-US" dirty="0"/>
            </a:p>
          </p:txBody>
        </p:sp>
        <p:sp>
          <p:nvSpPr>
            <p:cNvPr id="21" name="TextBox 20"/>
            <p:cNvSpPr txBox="1"/>
            <p:nvPr/>
          </p:nvSpPr>
          <p:spPr>
            <a:xfrm>
              <a:off x="474465" y="5628153"/>
              <a:ext cx="297694" cy="351377"/>
            </a:xfrm>
            <a:prstGeom prst="rect">
              <a:avLst/>
            </a:prstGeom>
            <a:noFill/>
          </p:spPr>
          <p:txBody>
            <a:bodyPr wrap="none" rtlCol="0">
              <a:spAutoFit/>
            </a:bodyPr>
            <a:lstStyle/>
            <a:p>
              <a:pPr algn="r"/>
              <a:r>
                <a:rPr lang="en-US" dirty="0" smtClean="0"/>
                <a:t>1</a:t>
              </a:r>
              <a:endParaRPr lang="en-US" dirty="0"/>
            </a:p>
          </p:txBody>
        </p:sp>
        <p:sp>
          <p:nvSpPr>
            <p:cNvPr id="22" name="TextBox 21"/>
            <p:cNvSpPr txBox="1"/>
            <p:nvPr/>
          </p:nvSpPr>
          <p:spPr>
            <a:xfrm>
              <a:off x="474465" y="5211226"/>
              <a:ext cx="297694" cy="351377"/>
            </a:xfrm>
            <a:prstGeom prst="rect">
              <a:avLst/>
            </a:prstGeom>
            <a:noFill/>
          </p:spPr>
          <p:txBody>
            <a:bodyPr wrap="none" rtlCol="0">
              <a:spAutoFit/>
            </a:bodyPr>
            <a:lstStyle/>
            <a:p>
              <a:pPr algn="r"/>
              <a:r>
                <a:rPr lang="en-US" dirty="0" smtClean="0"/>
                <a:t>2</a:t>
              </a:r>
              <a:endParaRPr lang="en-US" dirty="0"/>
            </a:p>
          </p:txBody>
        </p:sp>
        <p:sp>
          <p:nvSpPr>
            <p:cNvPr id="23" name="TextBox 22"/>
            <p:cNvSpPr txBox="1"/>
            <p:nvPr/>
          </p:nvSpPr>
          <p:spPr>
            <a:xfrm>
              <a:off x="474465" y="4794300"/>
              <a:ext cx="297694" cy="351377"/>
            </a:xfrm>
            <a:prstGeom prst="rect">
              <a:avLst/>
            </a:prstGeom>
            <a:noFill/>
          </p:spPr>
          <p:txBody>
            <a:bodyPr wrap="none" rtlCol="0">
              <a:spAutoFit/>
            </a:bodyPr>
            <a:lstStyle/>
            <a:p>
              <a:pPr algn="r"/>
              <a:r>
                <a:rPr lang="en-US" dirty="0" smtClean="0"/>
                <a:t>3</a:t>
              </a:r>
              <a:endParaRPr lang="en-US" dirty="0"/>
            </a:p>
          </p:txBody>
        </p:sp>
        <p:sp>
          <p:nvSpPr>
            <p:cNvPr id="35" name="TextBox 34"/>
            <p:cNvSpPr txBox="1"/>
            <p:nvPr/>
          </p:nvSpPr>
          <p:spPr>
            <a:xfrm>
              <a:off x="1133078" y="6223660"/>
              <a:ext cx="128240" cy="276999"/>
            </a:xfrm>
            <a:prstGeom prst="rect">
              <a:avLst/>
            </a:prstGeom>
            <a:noFill/>
          </p:spPr>
          <p:txBody>
            <a:bodyPr wrap="none" lIns="0" tIns="0" rIns="0" bIns="0" rtlCol="0">
              <a:spAutoFit/>
            </a:bodyPr>
            <a:lstStyle/>
            <a:p>
              <a:pPr algn="ctr"/>
              <a:r>
                <a:rPr lang="en-US" dirty="0" smtClean="0"/>
                <a:t>1</a:t>
              </a:r>
              <a:endParaRPr lang="en-US" dirty="0"/>
            </a:p>
          </p:txBody>
        </p:sp>
        <p:sp>
          <p:nvSpPr>
            <p:cNvPr id="36" name="TextBox 35"/>
            <p:cNvSpPr txBox="1"/>
            <p:nvPr/>
          </p:nvSpPr>
          <p:spPr>
            <a:xfrm>
              <a:off x="1706966" y="6223660"/>
              <a:ext cx="128240" cy="276999"/>
            </a:xfrm>
            <a:prstGeom prst="rect">
              <a:avLst/>
            </a:prstGeom>
            <a:noFill/>
          </p:spPr>
          <p:txBody>
            <a:bodyPr wrap="none" lIns="0" tIns="0" rIns="0" bIns="0" rtlCol="0">
              <a:spAutoFit/>
            </a:bodyPr>
            <a:lstStyle/>
            <a:p>
              <a:pPr algn="ctr"/>
              <a:r>
                <a:rPr lang="en-US" dirty="0" smtClean="0"/>
                <a:t>2</a:t>
              </a:r>
              <a:endParaRPr lang="en-US" dirty="0"/>
            </a:p>
          </p:txBody>
        </p:sp>
        <p:sp>
          <p:nvSpPr>
            <p:cNvPr id="37" name="TextBox 36"/>
            <p:cNvSpPr txBox="1"/>
            <p:nvPr/>
          </p:nvSpPr>
          <p:spPr>
            <a:xfrm>
              <a:off x="2280854" y="6223660"/>
              <a:ext cx="128240" cy="276999"/>
            </a:xfrm>
            <a:prstGeom prst="rect">
              <a:avLst/>
            </a:prstGeom>
            <a:noFill/>
          </p:spPr>
          <p:txBody>
            <a:bodyPr wrap="none" lIns="0" tIns="0" rIns="0" bIns="0" rtlCol="0">
              <a:spAutoFit/>
            </a:bodyPr>
            <a:lstStyle/>
            <a:p>
              <a:pPr algn="ctr"/>
              <a:r>
                <a:rPr lang="en-US" dirty="0" smtClean="0"/>
                <a:t>3</a:t>
              </a:r>
              <a:endParaRPr lang="en-US" dirty="0"/>
            </a:p>
          </p:txBody>
        </p:sp>
        <p:sp>
          <p:nvSpPr>
            <p:cNvPr id="38" name="TextBox 37"/>
            <p:cNvSpPr txBox="1"/>
            <p:nvPr/>
          </p:nvSpPr>
          <p:spPr>
            <a:xfrm>
              <a:off x="2854741" y="6223660"/>
              <a:ext cx="128240" cy="276999"/>
            </a:xfrm>
            <a:prstGeom prst="rect">
              <a:avLst/>
            </a:prstGeom>
            <a:noFill/>
          </p:spPr>
          <p:txBody>
            <a:bodyPr wrap="none" lIns="0" tIns="0" rIns="0" bIns="0" rtlCol="0">
              <a:spAutoFit/>
            </a:bodyPr>
            <a:lstStyle/>
            <a:p>
              <a:pPr algn="ctr"/>
              <a:r>
                <a:rPr lang="en-US" dirty="0" smtClean="0"/>
                <a:t>4</a:t>
              </a:r>
              <a:endParaRPr lang="en-US" dirty="0"/>
            </a:p>
          </p:txBody>
        </p:sp>
        <p:sp>
          <p:nvSpPr>
            <p:cNvPr id="39" name="TextBox 38"/>
            <p:cNvSpPr txBox="1"/>
            <p:nvPr/>
          </p:nvSpPr>
          <p:spPr>
            <a:xfrm>
              <a:off x="3299433" y="6223660"/>
              <a:ext cx="128240" cy="276999"/>
            </a:xfrm>
            <a:prstGeom prst="rect">
              <a:avLst/>
            </a:prstGeom>
            <a:noFill/>
          </p:spPr>
          <p:txBody>
            <a:bodyPr wrap="none" lIns="0" tIns="0" rIns="0" bIns="0" rtlCol="0">
              <a:spAutoFit/>
            </a:bodyPr>
            <a:lstStyle/>
            <a:p>
              <a:pPr algn="ctr"/>
              <a:r>
                <a:rPr lang="en-US" dirty="0" smtClean="0"/>
                <a:t>5</a:t>
              </a:r>
              <a:endParaRPr lang="en-US" dirty="0"/>
            </a:p>
          </p:txBody>
        </p:sp>
        <p:sp>
          <p:nvSpPr>
            <p:cNvPr id="40" name="TextBox 39"/>
            <p:cNvSpPr txBox="1"/>
            <p:nvPr/>
          </p:nvSpPr>
          <p:spPr>
            <a:xfrm>
              <a:off x="3752738" y="6223660"/>
              <a:ext cx="128240" cy="276999"/>
            </a:xfrm>
            <a:prstGeom prst="rect">
              <a:avLst/>
            </a:prstGeom>
            <a:noFill/>
          </p:spPr>
          <p:txBody>
            <a:bodyPr wrap="none" lIns="0" tIns="0" rIns="0" bIns="0" rtlCol="0">
              <a:spAutoFit/>
            </a:bodyPr>
            <a:lstStyle/>
            <a:p>
              <a:pPr algn="ctr"/>
              <a:r>
                <a:rPr lang="en-US" dirty="0" smtClean="0"/>
                <a:t>6</a:t>
              </a:r>
              <a:endParaRPr lang="en-US" dirty="0"/>
            </a:p>
          </p:txBody>
        </p:sp>
        <p:sp>
          <p:nvSpPr>
            <p:cNvPr id="41" name="TextBox 40"/>
            <p:cNvSpPr txBox="1"/>
            <p:nvPr/>
          </p:nvSpPr>
          <p:spPr>
            <a:xfrm>
              <a:off x="4188818" y="6223660"/>
              <a:ext cx="128240" cy="276999"/>
            </a:xfrm>
            <a:prstGeom prst="rect">
              <a:avLst/>
            </a:prstGeom>
            <a:noFill/>
          </p:spPr>
          <p:txBody>
            <a:bodyPr wrap="none" lIns="0" tIns="0" rIns="0" bIns="0" rtlCol="0">
              <a:spAutoFit/>
            </a:bodyPr>
            <a:lstStyle/>
            <a:p>
              <a:pPr algn="ctr"/>
              <a:r>
                <a:rPr lang="en-US" dirty="0" smtClean="0"/>
                <a:t>7</a:t>
              </a:r>
              <a:endParaRPr lang="en-US" dirty="0"/>
            </a:p>
          </p:txBody>
        </p:sp>
        <p:sp>
          <p:nvSpPr>
            <p:cNvPr id="42" name="TextBox 41"/>
            <p:cNvSpPr txBox="1"/>
            <p:nvPr/>
          </p:nvSpPr>
          <p:spPr>
            <a:xfrm>
              <a:off x="4581832" y="6223660"/>
              <a:ext cx="128240" cy="276999"/>
            </a:xfrm>
            <a:prstGeom prst="rect">
              <a:avLst/>
            </a:prstGeom>
            <a:noFill/>
          </p:spPr>
          <p:txBody>
            <a:bodyPr wrap="none" lIns="0" tIns="0" rIns="0" bIns="0" rtlCol="0">
              <a:spAutoFit/>
            </a:bodyPr>
            <a:lstStyle/>
            <a:p>
              <a:pPr algn="ctr"/>
              <a:r>
                <a:rPr lang="en-US" dirty="0" smtClean="0"/>
                <a:t>8</a:t>
              </a:r>
              <a:endParaRPr lang="en-US" dirty="0"/>
            </a:p>
          </p:txBody>
        </p:sp>
        <p:sp>
          <p:nvSpPr>
            <p:cNvPr id="43" name="TextBox 42"/>
            <p:cNvSpPr txBox="1"/>
            <p:nvPr/>
          </p:nvSpPr>
          <p:spPr>
            <a:xfrm>
              <a:off x="4931783" y="6223660"/>
              <a:ext cx="128240" cy="276999"/>
            </a:xfrm>
            <a:prstGeom prst="rect">
              <a:avLst/>
            </a:prstGeom>
            <a:noFill/>
          </p:spPr>
          <p:txBody>
            <a:bodyPr wrap="none" lIns="0" tIns="0" rIns="0" bIns="0" rtlCol="0">
              <a:spAutoFit/>
            </a:bodyPr>
            <a:lstStyle/>
            <a:p>
              <a:pPr algn="ctr"/>
              <a:r>
                <a:rPr lang="en-US" dirty="0" smtClean="0"/>
                <a:t>9</a:t>
              </a:r>
              <a:endParaRPr lang="en-US" dirty="0"/>
            </a:p>
          </p:txBody>
        </p:sp>
        <p:sp>
          <p:nvSpPr>
            <p:cNvPr id="44" name="TextBox 43"/>
            <p:cNvSpPr txBox="1"/>
            <p:nvPr/>
          </p:nvSpPr>
          <p:spPr>
            <a:xfrm>
              <a:off x="5217614" y="6223660"/>
              <a:ext cx="256480" cy="276999"/>
            </a:xfrm>
            <a:prstGeom prst="rect">
              <a:avLst/>
            </a:prstGeom>
            <a:noFill/>
          </p:spPr>
          <p:txBody>
            <a:bodyPr wrap="none" lIns="0" tIns="0" rIns="0" bIns="0" rtlCol="0">
              <a:spAutoFit/>
            </a:bodyPr>
            <a:lstStyle/>
            <a:p>
              <a:pPr algn="ctr"/>
              <a:r>
                <a:rPr lang="en-US" dirty="0" smtClean="0"/>
                <a:t>10</a:t>
              </a:r>
              <a:endParaRPr lang="en-US" dirty="0"/>
            </a:p>
          </p:txBody>
        </p:sp>
        <p:sp>
          <p:nvSpPr>
            <p:cNvPr id="45" name="TextBox 44"/>
            <p:cNvSpPr txBox="1"/>
            <p:nvPr/>
          </p:nvSpPr>
          <p:spPr>
            <a:xfrm>
              <a:off x="5576177" y="6223660"/>
              <a:ext cx="256480" cy="276999"/>
            </a:xfrm>
            <a:prstGeom prst="rect">
              <a:avLst/>
            </a:prstGeom>
            <a:noFill/>
          </p:spPr>
          <p:txBody>
            <a:bodyPr wrap="none" lIns="0" tIns="0" rIns="0" bIns="0" rtlCol="0">
              <a:spAutoFit/>
            </a:bodyPr>
            <a:lstStyle/>
            <a:p>
              <a:pPr algn="ctr"/>
              <a:r>
                <a:rPr lang="en-US" dirty="0" smtClean="0"/>
                <a:t>11</a:t>
              </a:r>
              <a:endParaRPr lang="en-US" dirty="0"/>
            </a:p>
          </p:txBody>
        </p:sp>
        <p:sp>
          <p:nvSpPr>
            <p:cNvPr id="46" name="TextBox 45"/>
            <p:cNvSpPr txBox="1"/>
            <p:nvPr/>
          </p:nvSpPr>
          <p:spPr>
            <a:xfrm>
              <a:off x="5917515" y="6223660"/>
              <a:ext cx="256480" cy="276999"/>
            </a:xfrm>
            <a:prstGeom prst="rect">
              <a:avLst/>
            </a:prstGeom>
            <a:noFill/>
          </p:spPr>
          <p:txBody>
            <a:bodyPr wrap="none" lIns="0" tIns="0" rIns="0" bIns="0" rtlCol="0">
              <a:spAutoFit/>
            </a:bodyPr>
            <a:lstStyle/>
            <a:p>
              <a:pPr algn="ctr"/>
              <a:r>
                <a:rPr lang="en-US" dirty="0" smtClean="0"/>
                <a:t>12</a:t>
              </a:r>
              <a:endParaRPr lang="en-US" dirty="0"/>
            </a:p>
          </p:txBody>
        </p:sp>
        <p:sp>
          <p:nvSpPr>
            <p:cNvPr id="47" name="TextBox 46"/>
            <p:cNvSpPr txBox="1"/>
            <p:nvPr/>
          </p:nvSpPr>
          <p:spPr>
            <a:xfrm>
              <a:off x="6258852" y="6223660"/>
              <a:ext cx="256480" cy="276999"/>
            </a:xfrm>
            <a:prstGeom prst="rect">
              <a:avLst/>
            </a:prstGeom>
            <a:noFill/>
          </p:spPr>
          <p:txBody>
            <a:bodyPr wrap="none" lIns="0" tIns="0" rIns="0" bIns="0" rtlCol="0">
              <a:spAutoFit/>
            </a:bodyPr>
            <a:lstStyle/>
            <a:p>
              <a:pPr algn="ctr"/>
              <a:r>
                <a:rPr lang="en-US" dirty="0" smtClean="0"/>
                <a:t>13</a:t>
              </a:r>
              <a:endParaRPr lang="en-US" dirty="0"/>
            </a:p>
          </p:txBody>
        </p:sp>
        <p:sp>
          <p:nvSpPr>
            <p:cNvPr id="48" name="TextBox 47"/>
            <p:cNvSpPr txBox="1"/>
            <p:nvPr/>
          </p:nvSpPr>
          <p:spPr>
            <a:xfrm>
              <a:off x="6548512" y="6223660"/>
              <a:ext cx="256480" cy="276999"/>
            </a:xfrm>
            <a:prstGeom prst="rect">
              <a:avLst/>
            </a:prstGeom>
            <a:noFill/>
          </p:spPr>
          <p:txBody>
            <a:bodyPr wrap="none" lIns="0" tIns="0" rIns="0" bIns="0" rtlCol="0">
              <a:spAutoFit/>
            </a:bodyPr>
            <a:lstStyle/>
            <a:p>
              <a:pPr algn="ctr"/>
              <a:r>
                <a:rPr lang="en-US" dirty="0" smtClean="0"/>
                <a:t>14</a:t>
              </a:r>
              <a:endParaRPr lang="en-US" dirty="0"/>
            </a:p>
          </p:txBody>
        </p:sp>
        <p:sp>
          <p:nvSpPr>
            <p:cNvPr id="49" name="TextBox 48"/>
            <p:cNvSpPr txBox="1"/>
            <p:nvPr/>
          </p:nvSpPr>
          <p:spPr>
            <a:xfrm>
              <a:off x="6803721" y="6223660"/>
              <a:ext cx="256480" cy="276999"/>
            </a:xfrm>
            <a:prstGeom prst="rect">
              <a:avLst/>
            </a:prstGeom>
            <a:noFill/>
          </p:spPr>
          <p:txBody>
            <a:bodyPr wrap="none" lIns="0" tIns="0" rIns="0" bIns="0" rtlCol="0">
              <a:spAutoFit/>
            </a:bodyPr>
            <a:lstStyle/>
            <a:p>
              <a:pPr algn="ctr"/>
              <a:r>
                <a:rPr lang="en-US" dirty="0" smtClean="0"/>
                <a:t>15</a:t>
              </a:r>
              <a:endParaRPr lang="en-US" dirty="0"/>
            </a:p>
          </p:txBody>
        </p:sp>
        <p:sp>
          <p:nvSpPr>
            <p:cNvPr id="50" name="TextBox 49"/>
            <p:cNvSpPr txBox="1"/>
            <p:nvPr/>
          </p:nvSpPr>
          <p:spPr>
            <a:xfrm>
              <a:off x="7084983" y="6315993"/>
              <a:ext cx="169918" cy="184666"/>
            </a:xfrm>
            <a:prstGeom prst="rect">
              <a:avLst/>
            </a:prstGeom>
            <a:noFill/>
          </p:spPr>
          <p:txBody>
            <a:bodyPr wrap="none" lIns="0" tIns="0" rIns="0" bIns="0" rtlCol="0">
              <a:spAutoFit/>
            </a:bodyPr>
            <a:lstStyle/>
            <a:p>
              <a:pPr algn="ctr"/>
              <a:r>
                <a:rPr lang="en-US" sz="1200" dirty="0" smtClean="0"/>
                <a:t>16</a:t>
              </a:r>
              <a:endParaRPr lang="en-US" sz="1200" dirty="0"/>
            </a:p>
          </p:txBody>
        </p:sp>
        <p:sp>
          <p:nvSpPr>
            <p:cNvPr id="51" name="TextBox 50"/>
            <p:cNvSpPr txBox="1"/>
            <p:nvPr/>
          </p:nvSpPr>
          <p:spPr>
            <a:xfrm>
              <a:off x="7297127" y="6452178"/>
              <a:ext cx="169918" cy="184666"/>
            </a:xfrm>
            <a:prstGeom prst="rect">
              <a:avLst/>
            </a:prstGeom>
            <a:noFill/>
          </p:spPr>
          <p:txBody>
            <a:bodyPr wrap="none" lIns="0" tIns="0" rIns="0" bIns="0" rtlCol="0">
              <a:spAutoFit/>
            </a:bodyPr>
            <a:lstStyle/>
            <a:p>
              <a:pPr algn="ctr"/>
              <a:r>
                <a:rPr lang="en-US" sz="1200" dirty="0" smtClean="0"/>
                <a:t>17</a:t>
              </a:r>
              <a:endParaRPr lang="en-US" sz="1200" dirty="0"/>
            </a:p>
          </p:txBody>
        </p:sp>
        <p:sp>
          <p:nvSpPr>
            <p:cNvPr id="52" name="TextBox 51"/>
            <p:cNvSpPr txBox="1"/>
            <p:nvPr/>
          </p:nvSpPr>
          <p:spPr>
            <a:xfrm>
              <a:off x="7466206" y="6315993"/>
              <a:ext cx="169918" cy="184666"/>
            </a:xfrm>
            <a:prstGeom prst="rect">
              <a:avLst/>
            </a:prstGeom>
            <a:noFill/>
          </p:spPr>
          <p:txBody>
            <a:bodyPr wrap="none" lIns="0" tIns="0" rIns="0" bIns="0" rtlCol="0">
              <a:spAutoFit/>
            </a:bodyPr>
            <a:lstStyle/>
            <a:p>
              <a:pPr algn="ctr"/>
              <a:r>
                <a:rPr lang="en-US" sz="1200" dirty="0" smtClean="0"/>
                <a:t>18</a:t>
              </a:r>
              <a:endParaRPr lang="en-US" sz="1200" dirty="0"/>
            </a:p>
          </p:txBody>
        </p:sp>
        <p:sp>
          <p:nvSpPr>
            <p:cNvPr id="53" name="TextBox 52"/>
            <p:cNvSpPr txBox="1"/>
            <p:nvPr/>
          </p:nvSpPr>
          <p:spPr>
            <a:xfrm>
              <a:off x="7661125" y="6452178"/>
              <a:ext cx="169918" cy="184666"/>
            </a:xfrm>
            <a:prstGeom prst="rect">
              <a:avLst/>
            </a:prstGeom>
            <a:noFill/>
          </p:spPr>
          <p:txBody>
            <a:bodyPr wrap="none" lIns="0" tIns="0" rIns="0" bIns="0" rtlCol="0">
              <a:spAutoFit/>
            </a:bodyPr>
            <a:lstStyle/>
            <a:p>
              <a:pPr algn="ctr"/>
              <a:r>
                <a:rPr lang="en-US" sz="1200" dirty="0" smtClean="0"/>
                <a:t>19</a:t>
              </a:r>
              <a:endParaRPr lang="en-US" sz="1200" dirty="0"/>
            </a:p>
          </p:txBody>
        </p:sp>
        <p:sp>
          <p:nvSpPr>
            <p:cNvPr id="54" name="TextBox 53"/>
            <p:cNvSpPr txBox="1"/>
            <p:nvPr/>
          </p:nvSpPr>
          <p:spPr>
            <a:xfrm>
              <a:off x="7838817" y="6315993"/>
              <a:ext cx="169918" cy="184666"/>
            </a:xfrm>
            <a:prstGeom prst="rect">
              <a:avLst/>
            </a:prstGeom>
            <a:noFill/>
          </p:spPr>
          <p:txBody>
            <a:bodyPr wrap="none" lIns="0" tIns="0" rIns="0" bIns="0" rtlCol="0">
              <a:spAutoFit/>
            </a:bodyPr>
            <a:lstStyle/>
            <a:p>
              <a:pPr algn="ctr"/>
              <a:r>
                <a:rPr lang="en-US" sz="1200" dirty="0" smtClean="0"/>
                <a:t>20</a:t>
              </a:r>
              <a:endParaRPr lang="en-US" sz="1200" dirty="0"/>
            </a:p>
          </p:txBody>
        </p:sp>
        <p:sp>
          <p:nvSpPr>
            <p:cNvPr id="55" name="TextBox 54"/>
            <p:cNvSpPr txBox="1"/>
            <p:nvPr/>
          </p:nvSpPr>
          <p:spPr>
            <a:xfrm>
              <a:off x="7990671" y="6452178"/>
              <a:ext cx="169918" cy="184666"/>
            </a:xfrm>
            <a:prstGeom prst="rect">
              <a:avLst/>
            </a:prstGeom>
            <a:noFill/>
          </p:spPr>
          <p:txBody>
            <a:bodyPr wrap="none" lIns="0" tIns="0" rIns="0" bIns="0" rtlCol="0">
              <a:spAutoFit/>
            </a:bodyPr>
            <a:lstStyle/>
            <a:p>
              <a:pPr algn="ctr"/>
              <a:r>
                <a:rPr lang="en-US" sz="1200" dirty="0" smtClean="0"/>
                <a:t>21</a:t>
              </a:r>
              <a:endParaRPr lang="en-US" sz="1200" dirty="0"/>
            </a:p>
          </p:txBody>
        </p:sp>
        <p:sp>
          <p:nvSpPr>
            <p:cNvPr id="56" name="TextBox 55"/>
            <p:cNvSpPr txBox="1"/>
            <p:nvPr/>
          </p:nvSpPr>
          <p:spPr>
            <a:xfrm>
              <a:off x="8113339" y="6315993"/>
              <a:ext cx="169918" cy="184666"/>
            </a:xfrm>
            <a:prstGeom prst="rect">
              <a:avLst/>
            </a:prstGeom>
            <a:noFill/>
          </p:spPr>
          <p:txBody>
            <a:bodyPr wrap="none" lIns="0" tIns="0" rIns="0" bIns="0" rtlCol="0">
              <a:spAutoFit/>
            </a:bodyPr>
            <a:lstStyle/>
            <a:p>
              <a:pPr algn="ctr"/>
              <a:r>
                <a:rPr lang="en-US" sz="1200" dirty="0" smtClean="0"/>
                <a:t>22</a:t>
              </a:r>
              <a:endParaRPr lang="en-US" sz="1200" dirty="0"/>
            </a:p>
          </p:txBody>
        </p:sp>
        <p:sp>
          <p:nvSpPr>
            <p:cNvPr id="57" name="TextBox 56"/>
            <p:cNvSpPr txBox="1"/>
            <p:nvPr/>
          </p:nvSpPr>
          <p:spPr>
            <a:xfrm>
              <a:off x="8361597" y="6223660"/>
              <a:ext cx="141064" cy="276999"/>
            </a:xfrm>
            <a:prstGeom prst="rect">
              <a:avLst/>
            </a:prstGeom>
            <a:noFill/>
          </p:spPr>
          <p:txBody>
            <a:bodyPr wrap="none" lIns="0" tIns="0" rIns="0" bIns="0" rtlCol="0">
              <a:spAutoFit/>
            </a:bodyPr>
            <a:lstStyle/>
            <a:p>
              <a:pPr algn="ctr"/>
              <a:r>
                <a:rPr lang="en-US" dirty="0" smtClean="0"/>
                <a:t>X</a:t>
              </a:r>
              <a:endParaRPr lang="en-US" dirty="0"/>
            </a:p>
          </p:txBody>
        </p:sp>
        <p:grpSp>
          <p:nvGrpSpPr>
            <p:cNvPr id="121" name="Group 120"/>
            <p:cNvGrpSpPr/>
            <p:nvPr/>
          </p:nvGrpSpPr>
          <p:grpSpPr>
            <a:xfrm>
              <a:off x="849694" y="135795"/>
              <a:ext cx="8145553" cy="6095139"/>
              <a:chOff x="944096" y="18578"/>
              <a:chExt cx="8145553" cy="6095139"/>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742" t="365" r="465" b="6139"/>
              <a:stretch/>
            </p:blipFill>
            <p:spPr>
              <a:xfrm>
                <a:off x="944096" y="23813"/>
                <a:ext cx="8145553" cy="6089904"/>
              </a:xfrm>
              <a:prstGeom prst="rect">
                <a:avLst/>
              </a:prstGeom>
            </p:spPr>
          </p:pic>
          <p:sp>
            <p:nvSpPr>
              <p:cNvPr id="59" name="Rectangle 58"/>
              <p:cNvSpPr/>
              <p:nvPr/>
            </p:nvSpPr>
            <p:spPr>
              <a:xfrm>
                <a:off x="944096" y="18578"/>
                <a:ext cx="8138160" cy="60807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p:cNvSpPr txBox="1"/>
            <p:nvPr/>
          </p:nvSpPr>
          <p:spPr>
            <a:xfrm>
              <a:off x="3515430" y="6396457"/>
              <a:ext cx="2953053" cy="400110"/>
            </a:xfrm>
            <a:prstGeom prst="rect">
              <a:avLst/>
            </a:prstGeom>
            <a:noFill/>
          </p:spPr>
          <p:txBody>
            <a:bodyPr wrap="none" rtlCol="0">
              <a:spAutoFit/>
            </a:bodyPr>
            <a:lstStyle/>
            <a:p>
              <a:pPr algn="ctr"/>
              <a:r>
                <a:rPr lang="en-US" sz="2000" dirty="0" smtClean="0"/>
                <a:t>Chromosome Number</a:t>
              </a:r>
              <a:endParaRPr lang="en-US" sz="2000" dirty="0"/>
            </a:p>
          </p:txBody>
        </p:sp>
        <p:sp>
          <p:nvSpPr>
            <p:cNvPr id="61" name="TextBox 60"/>
            <p:cNvSpPr txBox="1"/>
            <p:nvPr/>
          </p:nvSpPr>
          <p:spPr>
            <a:xfrm rot="16200000">
              <a:off x="-706926" y="3174098"/>
              <a:ext cx="1939955" cy="400110"/>
            </a:xfrm>
            <a:prstGeom prst="rect">
              <a:avLst/>
            </a:prstGeom>
            <a:noFill/>
          </p:spPr>
          <p:txBody>
            <a:bodyPr wrap="none" rtlCol="0">
              <a:spAutoFit/>
            </a:bodyPr>
            <a:lstStyle/>
            <a:p>
              <a:pPr algn="ctr"/>
              <a:r>
                <a:rPr lang="en-US" sz="2000" dirty="0" smtClean="0"/>
                <a:t>-Log</a:t>
              </a:r>
              <a:r>
                <a:rPr lang="en-US" sz="2000" baseline="-25000" dirty="0" smtClean="0"/>
                <a:t>10</a:t>
              </a:r>
              <a:r>
                <a:rPr lang="en-US" sz="2000" dirty="0" smtClean="0"/>
                <a:t> </a:t>
              </a:r>
              <a:r>
                <a:rPr lang="en-US" sz="2000" i="1" dirty="0" smtClean="0"/>
                <a:t>P</a:t>
              </a:r>
              <a:r>
                <a:rPr lang="en-US" sz="2000" dirty="0" smtClean="0"/>
                <a:t> Value</a:t>
              </a:r>
              <a:endParaRPr lang="en-US" sz="2000" dirty="0"/>
            </a:p>
          </p:txBody>
        </p:sp>
        <p:cxnSp>
          <p:nvCxnSpPr>
            <p:cNvPr id="5" name="Straight Connector 4"/>
            <p:cNvCxnSpPr/>
            <p:nvPr/>
          </p:nvCxnSpPr>
          <p:spPr>
            <a:xfrm flipH="1">
              <a:off x="719059" y="383792"/>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19059" y="800719"/>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19059" y="1217646"/>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19059" y="1634573"/>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19059" y="2051500"/>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719059" y="2468427"/>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19059" y="2885354"/>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19059" y="3302281"/>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19059" y="3719207"/>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19059" y="4136134"/>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19059" y="4553061"/>
              <a:ext cx="1205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74465" y="4377373"/>
              <a:ext cx="297694" cy="351377"/>
            </a:xfrm>
            <a:prstGeom prst="rect">
              <a:avLst/>
            </a:prstGeom>
            <a:noFill/>
          </p:spPr>
          <p:txBody>
            <a:bodyPr wrap="none" rtlCol="0">
              <a:spAutoFit/>
            </a:bodyPr>
            <a:lstStyle/>
            <a:p>
              <a:pPr algn="r"/>
              <a:r>
                <a:rPr lang="en-US" dirty="0" smtClean="0"/>
                <a:t>4</a:t>
              </a:r>
              <a:endParaRPr lang="en-US" dirty="0"/>
            </a:p>
          </p:txBody>
        </p:sp>
        <p:sp>
          <p:nvSpPr>
            <p:cNvPr id="25" name="TextBox 24"/>
            <p:cNvSpPr txBox="1"/>
            <p:nvPr/>
          </p:nvSpPr>
          <p:spPr>
            <a:xfrm>
              <a:off x="474465" y="3960446"/>
              <a:ext cx="297694" cy="351377"/>
            </a:xfrm>
            <a:prstGeom prst="rect">
              <a:avLst/>
            </a:prstGeom>
            <a:noFill/>
          </p:spPr>
          <p:txBody>
            <a:bodyPr wrap="none" rtlCol="0">
              <a:spAutoFit/>
            </a:bodyPr>
            <a:lstStyle/>
            <a:p>
              <a:pPr algn="r"/>
              <a:r>
                <a:rPr lang="en-US" dirty="0" smtClean="0"/>
                <a:t>5</a:t>
              </a:r>
              <a:endParaRPr lang="en-US" dirty="0"/>
            </a:p>
          </p:txBody>
        </p:sp>
        <p:sp>
          <p:nvSpPr>
            <p:cNvPr id="26" name="TextBox 25"/>
            <p:cNvSpPr txBox="1"/>
            <p:nvPr/>
          </p:nvSpPr>
          <p:spPr>
            <a:xfrm>
              <a:off x="474465" y="3543519"/>
              <a:ext cx="297694" cy="351377"/>
            </a:xfrm>
            <a:prstGeom prst="rect">
              <a:avLst/>
            </a:prstGeom>
            <a:noFill/>
          </p:spPr>
          <p:txBody>
            <a:bodyPr wrap="none" rtlCol="0">
              <a:spAutoFit/>
            </a:bodyPr>
            <a:lstStyle/>
            <a:p>
              <a:pPr algn="r"/>
              <a:r>
                <a:rPr lang="en-US" dirty="0" smtClean="0"/>
                <a:t>6</a:t>
              </a:r>
              <a:endParaRPr lang="en-US" dirty="0"/>
            </a:p>
          </p:txBody>
        </p:sp>
        <p:sp>
          <p:nvSpPr>
            <p:cNvPr id="27" name="TextBox 26"/>
            <p:cNvSpPr txBox="1"/>
            <p:nvPr/>
          </p:nvSpPr>
          <p:spPr>
            <a:xfrm>
              <a:off x="474465" y="3126592"/>
              <a:ext cx="297694" cy="351377"/>
            </a:xfrm>
            <a:prstGeom prst="rect">
              <a:avLst/>
            </a:prstGeom>
            <a:noFill/>
          </p:spPr>
          <p:txBody>
            <a:bodyPr wrap="none" rtlCol="0">
              <a:spAutoFit/>
            </a:bodyPr>
            <a:lstStyle/>
            <a:p>
              <a:pPr algn="r"/>
              <a:r>
                <a:rPr lang="en-US" dirty="0" smtClean="0"/>
                <a:t>7</a:t>
              </a:r>
              <a:endParaRPr lang="en-US" dirty="0"/>
            </a:p>
          </p:txBody>
        </p:sp>
        <p:sp>
          <p:nvSpPr>
            <p:cNvPr id="28" name="TextBox 27"/>
            <p:cNvSpPr txBox="1"/>
            <p:nvPr/>
          </p:nvSpPr>
          <p:spPr>
            <a:xfrm>
              <a:off x="474465" y="2709665"/>
              <a:ext cx="297694" cy="351377"/>
            </a:xfrm>
            <a:prstGeom prst="rect">
              <a:avLst/>
            </a:prstGeom>
            <a:noFill/>
          </p:spPr>
          <p:txBody>
            <a:bodyPr wrap="none" rtlCol="0">
              <a:spAutoFit/>
            </a:bodyPr>
            <a:lstStyle/>
            <a:p>
              <a:pPr algn="r"/>
              <a:r>
                <a:rPr lang="en-US" dirty="0" smtClean="0"/>
                <a:t>8</a:t>
              </a:r>
              <a:endParaRPr lang="en-US" dirty="0"/>
            </a:p>
          </p:txBody>
        </p:sp>
        <p:sp>
          <p:nvSpPr>
            <p:cNvPr id="29" name="TextBox 28"/>
            <p:cNvSpPr txBox="1"/>
            <p:nvPr/>
          </p:nvSpPr>
          <p:spPr>
            <a:xfrm>
              <a:off x="474465" y="2292738"/>
              <a:ext cx="297694" cy="351377"/>
            </a:xfrm>
            <a:prstGeom prst="rect">
              <a:avLst/>
            </a:prstGeom>
            <a:noFill/>
          </p:spPr>
          <p:txBody>
            <a:bodyPr wrap="none" rtlCol="0">
              <a:spAutoFit/>
            </a:bodyPr>
            <a:lstStyle/>
            <a:p>
              <a:pPr algn="r"/>
              <a:r>
                <a:rPr lang="en-US" dirty="0" smtClean="0"/>
                <a:t>9</a:t>
              </a:r>
              <a:endParaRPr lang="en-US" dirty="0"/>
            </a:p>
          </p:txBody>
        </p:sp>
        <p:sp>
          <p:nvSpPr>
            <p:cNvPr id="30" name="TextBox 29"/>
            <p:cNvSpPr txBox="1"/>
            <p:nvPr/>
          </p:nvSpPr>
          <p:spPr>
            <a:xfrm>
              <a:off x="352459" y="1875811"/>
              <a:ext cx="419700" cy="351377"/>
            </a:xfrm>
            <a:prstGeom prst="rect">
              <a:avLst/>
            </a:prstGeom>
            <a:noFill/>
          </p:spPr>
          <p:txBody>
            <a:bodyPr wrap="none" rtlCol="0">
              <a:spAutoFit/>
            </a:bodyPr>
            <a:lstStyle/>
            <a:p>
              <a:pPr algn="r"/>
              <a:r>
                <a:rPr lang="en-US" dirty="0" smtClean="0"/>
                <a:t>10</a:t>
              </a:r>
              <a:endParaRPr lang="en-US" dirty="0"/>
            </a:p>
          </p:txBody>
        </p:sp>
        <p:sp>
          <p:nvSpPr>
            <p:cNvPr id="31" name="TextBox 30"/>
            <p:cNvSpPr txBox="1"/>
            <p:nvPr/>
          </p:nvSpPr>
          <p:spPr>
            <a:xfrm>
              <a:off x="352459" y="1458884"/>
              <a:ext cx="419700" cy="351377"/>
            </a:xfrm>
            <a:prstGeom prst="rect">
              <a:avLst/>
            </a:prstGeom>
            <a:noFill/>
          </p:spPr>
          <p:txBody>
            <a:bodyPr wrap="none" rtlCol="0">
              <a:spAutoFit/>
            </a:bodyPr>
            <a:lstStyle/>
            <a:p>
              <a:pPr algn="r"/>
              <a:r>
                <a:rPr lang="en-US" dirty="0" smtClean="0"/>
                <a:t>11</a:t>
              </a:r>
              <a:endParaRPr lang="en-US" dirty="0"/>
            </a:p>
          </p:txBody>
        </p:sp>
        <p:sp>
          <p:nvSpPr>
            <p:cNvPr id="32" name="TextBox 31"/>
            <p:cNvSpPr txBox="1"/>
            <p:nvPr/>
          </p:nvSpPr>
          <p:spPr>
            <a:xfrm>
              <a:off x="352459" y="1041957"/>
              <a:ext cx="419700" cy="351377"/>
            </a:xfrm>
            <a:prstGeom prst="rect">
              <a:avLst/>
            </a:prstGeom>
            <a:noFill/>
          </p:spPr>
          <p:txBody>
            <a:bodyPr wrap="none" rtlCol="0">
              <a:spAutoFit/>
            </a:bodyPr>
            <a:lstStyle/>
            <a:p>
              <a:pPr algn="r"/>
              <a:r>
                <a:rPr lang="en-US" dirty="0" smtClean="0"/>
                <a:t>12</a:t>
              </a:r>
              <a:endParaRPr lang="en-US" dirty="0"/>
            </a:p>
          </p:txBody>
        </p:sp>
        <p:sp>
          <p:nvSpPr>
            <p:cNvPr id="33" name="TextBox 32"/>
            <p:cNvSpPr txBox="1"/>
            <p:nvPr/>
          </p:nvSpPr>
          <p:spPr>
            <a:xfrm>
              <a:off x="352459" y="625030"/>
              <a:ext cx="419700" cy="351377"/>
            </a:xfrm>
            <a:prstGeom prst="rect">
              <a:avLst/>
            </a:prstGeom>
            <a:noFill/>
          </p:spPr>
          <p:txBody>
            <a:bodyPr wrap="none" rtlCol="0">
              <a:spAutoFit/>
            </a:bodyPr>
            <a:lstStyle/>
            <a:p>
              <a:pPr algn="r"/>
              <a:r>
                <a:rPr lang="en-US" dirty="0" smtClean="0"/>
                <a:t>13</a:t>
              </a:r>
              <a:endParaRPr lang="en-US" dirty="0"/>
            </a:p>
          </p:txBody>
        </p:sp>
        <p:sp>
          <p:nvSpPr>
            <p:cNvPr id="34" name="TextBox 33"/>
            <p:cNvSpPr txBox="1"/>
            <p:nvPr/>
          </p:nvSpPr>
          <p:spPr>
            <a:xfrm>
              <a:off x="352459" y="208103"/>
              <a:ext cx="419700" cy="351377"/>
            </a:xfrm>
            <a:prstGeom prst="rect">
              <a:avLst/>
            </a:prstGeom>
            <a:noFill/>
          </p:spPr>
          <p:txBody>
            <a:bodyPr wrap="none" rtlCol="0">
              <a:spAutoFit/>
            </a:bodyPr>
            <a:lstStyle/>
            <a:p>
              <a:pPr algn="r"/>
              <a:r>
                <a:rPr lang="en-US" dirty="0" smtClean="0"/>
                <a:t>14</a:t>
              </a:r>
              <a:endParaRPr lang="en-US" dirty="0"/>
            </a:p>
          </p:txBody>
        </p:sp>
        <p:cxnSp>
          <p:nvCxnSpPr>
            <p:cNvPr id="119" name="Straight Connector 118"/>
            <p:cNvCxnSpPr/>
            <p:nvPr/>
          </p:nvCxnSpPr>
          <p:spPr>
            <a:xfrm>
              <a:off x="854253" y="4431507"/>
              <a:ext cx="81465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994353" y="1346720"/>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94353" y="1915669"/>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4353" y="1975057"/>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994353" y="2232341"/>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994353" y="2339497"/>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994353" y="2446653"/>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994353" y="2478745"/>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94353" y="2510837"/>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994353" y="2645289"/>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994353" y="2745621"/>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994353" y="3733060"/>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994353" y="3922105"/>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994353" y="4001966"/>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994353" y="4129595"/>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223423" y="3796625"/>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223423" y="4303807"/>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251455" y="4394796"/>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312157" y="4336509"/>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311443" y="4244102"/>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1310729" y="4172167"/>
              <a:ext cx="70389" cy="703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1525864" y="4250925"/>
              <a:ext cx="70389" cy="703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1836535" y="4268267"/>
              <a:ext cx="70389" cy="703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065318" y="4087715"/>
              <a:ext cx="70389" cy="703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2062090" y="4023171"/>
              <a:ext cx="70389" cy="703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2044332" y="2885353"/>
              <a:ext cx="70389" cy="703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2449574" y="3859701"/>
              <a:ext cx="70389" cy="703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2467680" y="4244101"/>
              <a:ext cx="70389" cy="703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469652" y="4349834"/>
              <a:ext cx="70389" cy="703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2235351" y="4403137"/>
              <a:ext cx="70389" cy="703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114721" y="4394796"/>
              <a:ext cx="70389" cy="703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892720" y="4303461"/>
              <a:ext cx="70389" cy="703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4672582" y="4171287"/>
              <a:ext cx="70389" cy="70389"/>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4688611" y="4359601"/>
              <a:ext cx="70389" cy="70389"/>
            </a:xfrm>
            <a:prstGeom prst="ellipse">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004845" y="4218472"/>
              <a:ext cx="70389" cy="703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5312888" y="3810273"/>
              <a:ext cx="70389" cy="703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5345980" y="4343212"/>
              <a:ext cx="70389" cy="703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5284518" y="4384906"/>
              <a:ext cx="70389" cy="70389"/>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682710" y="4248819"/>
              <a:ext cx="70389" cy="70389"/>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5844958" y="3643875"/>
              <a:ext cx="70389" cy="70389"/>
            </a:xfrm>
            <a:prstGeom prst="ellipse">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054808" y="4391064"/>
              <a:ext cx="70389" cy="70389"/>
            </a:xfrm>
            <a:prstGeom prst="ellipse">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6375246" y="4208906"/>
              <a:ext cx="70389" cy="70389"/>
            </a:xfrm>
            <a:prstGeom prst="ellipse">
              <a:avLst/>
            </a:prstGeom>
            <a:solidFill>
              <a:srgbClr val="CC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6615416" y="4157214"/>
              <a:ext cx="70389" cy="70389"/>
            </a:xfrm>
            <a:prstGeom prst="ellipse">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6943489" y="4378406"/>
              <a:ext cx="70389" cy="703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7024411" y="4250924"/>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7131979" y="4342061"/>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7131979" y="3714264"/>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7130716" y="3638728"/>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7130715" y="3400366"/>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7130714" y="3246121"/>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7130713" y="3080594"/>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7121659" y="2837637"/>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7222467" y="4113615"/>
              <a:ext cx="70389" cy="70389"/>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7567044" y="3733060"/>
              <a:ext cx="70389" cy="70389"/>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7719943" y="4213624"/>
              <a:ext cx="70389" cy="703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7920111" y="4202248"/>
              <a:ext cx="70389" cy="70389"/>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8169063" y="4223976"/>
              <a:ext cx="70389" cy="70389"/>
            </a:xfrm>
            <a:prstGeom prst="ellipse">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7130712" y="408041"/>
              <a:ext cx="70389" cy="703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963470" y="872537"/>
            <a:ext cx="6377940" cy="1293028"/>
          </a:xfrm>
        </p:spPr>
        <p:txBody>
          <a:bodyPr/>
          <a:lstStyle/>
          <a:p>
            <a:r>
              <a:rPr lang="en-US" dirty="0" smtClean="0">
                <a:solidFill>
                  <a:schemeClr val="bg1"/>
                </a:solidFill>
              </a:rPr>
              <a:t>Manhattan Plot of IBD Genes</a:t>
            </a:r>
            <a:endParaRPr lang="en-US" dirty="0">
              <a:solidFill>
                <a:schemeClr val="bg1"/>
              </a:solidFill>
            </a:endParaRPr>
          </a:p>
        </p:txBody>
      </p:sp>
      <p:cxnSp>
        <p:nvCxnSpPr>
          <p:cNvPr id="122" name="Straight Connector 121"/>
          <p:cNvCxnSpPr/>
          <p:nvPr/>
        </p:nvCxnSpPr>
        <p:spPr>
          <a:xfrm>
            <a:off x="844728" y="4431507"/>
            <a:ext cx="814650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3" name="Right Arrow 122"/>
          <p:cNvSpPr/>
          <p:nvPr/>
        </p:nvSpPr>
        <p:spPr>
          <a:xfrm>
            <a:off x="665726" y="6462559"/>
            <a:ext cx="1668799" cy="2959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Up Arrow 123"/>
          <p:cNvSpPr/>
          <p:nvPr/>
        </p:nvSpPr>
        <p:spPr>
          <a:xfrm>
            <a:off x="152400" y="4940251"/>
            <a:ext cx="282132" cy="150600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p:cNvGrpSpPr/>
          <p:nvPr/>
        </p:nvGrpSpPr>
        <p:grpSpPr>
          <a:xfrm>
            <a:off x="848551" y="141030"/>
            <a:ext cx="8153600" cy="6075525"/>
            <a:chOff x="848551" y="141030"/>
            <a:chExt cx="8153600" cy="6075525"/>
          </a:xfrm>
        </p:grpSpPr>
        <p:sp>
          <p:nvSpPr>
            <p:cNvPr id="156" name="Rectangle 155"/>
            <p:cNvSpPr/>
            <p:nvPr/>
          </p:nvSpPr>
          <p:spPr>
            <a:xfrm>
              <a:off x="848551" y="141030"/>
              <a:ext cx="8153600" cy="60755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p:cNvGrpSpPr/>
            <p:nvPr/>
          </p:nvGrpSpPr>
          <p:grpSpPr>
            <a:xfrm>
              <a:off x="855002" y="393122"/>
              <a:ext cx="8127545" cy="5410720"/>
              <a:chOff x="855002" y="393122"/>
              <a:chExt cx="8127545" cy="5410720"/>
            </a:xfrm>
          </p:grpSpPr>
          <p:cxnSp>
            <p:nvCxnSpPr>
              <p:cNvPr id="129" name="Straight Connector 128"/>
              <p:cNvCxnSpPr/>
              <p:nvPr/>
            </p:nvCxnSpPr>
            <p:spPr>
              <a:xfrm>
                <a:off x="855002" y="393122"/>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855002" y="809331"/>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55002" y="1225540"/>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55002" y="1641749"/>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55002" y="2057958"/>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855002" y="2474167"/>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855002" y="2890376"/>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855002" y="3306585"/>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855002" y="3722794"/>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855002" y="4139003"/>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855002" y="4555212"/>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55002" y="4971421"/>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55002" y="5387630"/>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55002" y="5803842"/>
                <a:ext cx="812754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51" name="Group 150"/>
          <p:cNvGrpSpPr/>
          <p:nvPr/>
        </p:nvGrpSpPr>
        <p:grpSpPr>
          <a:xfrm>
            <a:off x="4219149" y="2296867"/>
            <a:ext cx="1428750" cy="3923041"/>
            <a:chOff x="4219149" y="2296867"/>
            <a:chExt cx="1428750" cy="3923041"/>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219149" y="2771858"/>
              <a:ext cx="1428750" cy="3448050"/>
            </a:xfrm>
            <a:prstGeom prst="rect">
              <a:avLst/>
            </a:prstGeom>
            <a:effectLst>
              <a:outerShdw blurRad="50800" dist="190500" dir="16200000" sx="118000" sy="118000" algn="tl" rotWithShape="0">
                <a:prstClr val="black">
                  <a:alpha val="50000"/>
                </a:prstClr>
              </a:outerShdw>
            </a:effectLst>
          </p:spPr>
        </p:pic>
        <p:pic>
          <p:nvPicPr>
            <p:cNvPr id="145" name="Picture 144"/>
            <p:cNvPicPr>
              <a:picLocks noChangeAspect="1"/>
            </p:cNvPicPr>
            <p:nvPr/>
          </p:nvPicPr>
          <p:blipFill>
            <a:blip r:embed="rId6">
              <a:duotone>
                <a:prstClr val="black"/>
                <a:srgbClr val="CC66FF">
                  <a:tint val="45000"/>
                  <a:satMod val="40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4244005" y="2296867"/>
              <a:ext cx="1372082" cy="829725"/>
            </a:xfrm>
            <a:prstGeom prst="rect">
              <a:avLst/>
            </a:prstGeom>
            <a:effectLst>
              <a:outerShdw blurRad="50800" dist="190500" dir="16200000" sx="118000" sy="118000" algn="tl" rotWithShape="0">
                <a:prstClr val="black">
                  <a:alpha val="50000"/>
                </a:prstClr>
              </a:outerShdw>
            </a:effectLst>
          </p:spPr>
        </p:pic>
      </p:grpSp>
      <p:grpSp>
        <p:nvGrpSpPr>
          <p:cNvPr id="152" name="Group 151"/>
          <p:cNvGrpSpPr/>
          <p:nvPr/>
        </p:nvGrpSpPr>
        <p:grpSpPr>
          <a:xfrm>
            <a:off x="5725321" y="2340070"/>
            <a:ext cx="1580938" cy="3879838"/>
            <a:chOff x="5725321" y="2340070"/>
            <a:chExt cx="1580938" cy="3879838"/>
          </a:xfrm>
        </p:grpSpPr>
        <p:pic>
          <p:nvPicPr>
            <p:cNvPr id="127" name="Picture 1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5275" y="2619458"/>
              <a:ext cx="1181100" cy="3600450"/>
            </a:xfrm>
            <a:prstGeom prst="rect">
              <a:avLst/>
            </a:prstGeom>
            <a:effectLst>
              <a:outerShdw blurRad="50800" dist="190500" dir="16200000" sx="118000" sy="118000" algn="tl" rotWithShape="0">
                <a:prstClr val="black">
                  <a:alpha val="50000"/>
                </a:prstClr>
              </a:outerShdw>
            </a:effectLst>
          </p:spPr>
        </p:pic>
        <p:pic>
          <p:nvPicPr>
            <p:cNvPr id="146" name="Picture 145"/>
            <p:cNvPicPr>
              <a:picLocks noChangeAspect="1"/>
            </p:cNvPicPr>
            <p:nvPr/>
          </p:nvPicPr>
          <p:blipFill>
            <a:blip r:embed="rId9">
              <a:duotone>
                <a:prstClr val="black"/>
                <a:srgbClr val="009999">
                  <a:tint val="45000"/>
                  <a:satMod val="40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25321" y="2340070"/>
              <a:ext cx="1580938" cy="844797"/>
            </a:xfrm>
            <a:prstGeom prst="rect">
              <a:avLst/>
            </a:prstGeom>
            <a:effectLst>
              <a:outerShdw blurRad="50800" dist="190500" dir="16200000" sx="118000" sy="118000" algn="tl" rotWithShape="0">
                <a:prstClr val="black">
                  <a:alpha val="50000"/>
                </a:prstClr>
              </a:outerShdw>
            </a:effectLst>
          </p:spPr>
        </p:pic>
      </p:grpSp>
      <p:grpSp>
        <p:nvGrpSpPr>
          <p:cNvPr id="150" name="Group 149"/>
          <p:cNvGrpSpPr/>
          <p:nvPr/>
        </p:nvGrpSpPr>
        <p:grpSpPr>
          <a:xfrm>
            <a:off x="2484583" y="2414145"/>
            <a:ext cx="1447922" cy="3805763"/>
            <a:chOff x="2484583" y="2414145"/>
            <a:chExt cx="1447922" cy="3805763"/>
          </a:xfrm>
        </p:grpSpPr>
        <p:pic>
          <p:nvPicPr>
            <p:cNvPr id="125" name="Picture 1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4948" y="2829008"/>
              <a:ext cx="1266825" cy="3390900"/>
            </a:xfrm>
            <a:prstGeom prst="rect">
              <a:avLst/>
            </a:prstGeom>
            <a:effectLst>
              <a:outerShdw blurRad="50800" dist="190500" dir="16200000" sx="118000" sy="118000" algn="tl" rotWithShape="0">
                <a:prstClr val="black">
                  <a:alpha val="50000"/>
                </a:prstClr>
              </a:outerShdw>
            </a:effectLst>
          </p:spPr>
        </p:pic>
        <p:pic>
          <p:nvPicPr>
            <p:cNvPr id="147" name="Picture 146"/>
            <p:cNvPicPr>
              <a:picLocks noChangeAspect="1"/>
            </p:cNvPicPr>
            <p:nvPr/>
          </p:nvPicPr>
          <p:blipFill>
            <a:blip r:embed="rId1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484583" y="2414145"/>
              <a:ext cx="1447922" cy="902601"/>
            </a:xfrm>
            <a:prstGeom prst="rect">
              <a:avLst/>
            </a:prstGeom>
            <a:effectLst>
              <a:outerShdw blurRad="50800" dist="190500" dir="16200000" sx="118000" sy="118000" algn="tl" rotWithShape="0">
                <a:prstClr val="black">
                  <a:alpha val="50000"/>
                </a:prstClr>
              </a:outerShdw>
            </a:effectLst>
          </p:spPr>
        </p:pic>
      </p:grpSp>
      <p:grpSp>
        <p:nvGrpSpPr>
          <p:cNvPr id="153" name="Group 152"/>
          <p:cNvGrpSpPr/>
          <p:nvPr/>
        </p:nvGrpSpPr>
        <p:grpSpPr>
          <a:xfrm>
            <a:off x="7402997" y="2843223"/>
            <a:ext cx="1330133" cy="3376685"/>
            <a:chOff x="7402997" y="2843223"/>
            <a:chExt cx="1330133" cy="3376685"/>
          </a:xfrm>
        </p:grpSpPr>
        <p:pic>
          <p:nvPicPr>
            <p:cNvPr id="58" name="Picture 5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83751" y="3267158"/>
              <a:ext cx="1123950" cy="2952750"/>
            </a:xfrm>
            <a:prstGeom prst="rect">
              <a:avLst/>
            </a:prstGeom>
            <a:effectLst>
              <a:outerShdw blurRad="50800" dist="190500" dir="16200000" sx="118000" sy="118000" algn="tl" rotWithShape="0">
                <a:prstClr val="black">
                  <a:alpha val="50000"/>
                </a:prstClr>
              </a:outerShdw>
            </a:effectLst>
          </p:spPr>
        </p:pic>
        <p:pic>
          <p:nvPicPr>
            <p:cNvPr id="148" name="Picture 147"/>
            <p:cNvPicPr>
              <a:picLocks noChangeAspect="1"/>
            </p:cNvPicPr>
            <p:nvPr/>
          </p:nvPicPr>
          <p:blipFill>
            <a:blip r:embed="rId14">
              <a:duotone>
                <a:prstClr val="black"/>
                <a:srgbClr val="66FF33">
                  <a:tint val="45000"/>
                  <a:satMod val="400000"/>
                </a:srgbClr>
              </a:duotone>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402997" y="2843223"/>
              <a:ext cx="1330133" cy="696103"/>
            </a:xfrm>
            <a:prstGeom prst="rect">
              <a:avLst/>
            </a:prstGeom>
            <a:effectLst>
              <a:outerShdw blurRad="50800" dist="190500" dir="16200000" sx="118000" sy="118000" algn="tl" rotWithShape="0">
                <a:prstClr val="black">
                  <a:alpha val="50000"/>
                </a:prstClr>
              </a:outerShdw>
            </a:effectLst>
          </p:spPr>
        </p:pic>
      </p:grpSp>
      <p:grpSp>
        <p:nvGrpSpPr>
          <p:cNvPr id="155" name="Group 154"/>
          <p:cNvGrpSpPr/>
          <p:nvPr/>
        </p:nvGrpSpPr>
        <p:grpSpPr>
          <a:xfrm>
            <a:off x="1315891" y="2185084"/>
            <a:ext cx="1077933" cy="4024944"/>
            <a:chOff x="1315891" y="2185084"/>
            <a:chExt cx="1077933" cy="4024944"/>
          </a:xfrm>
        </p:grpSpPr>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61768" y="2533378"/>
              <a:ext cx="952500" cy="3676650"/>
            </a:xfrm>
            <a:prstGeom prst="rect">
              <a:avLst/>
            </a:prstGeom>
            <a:effectLst>
              <a:outerShdw blurRad="50800" dist="190500" dir="16200000" sx="118000" sy="118000" algn="tl" rotWithShape="0">
                <a:prstClr val="black">
                  <a:alpha val="50000"/>
                </a:prstClr>
              </a:outerShdw>
            </a:effectLst>
          </p:spPr>
        </p:pic>
        <p:pic>
          <p:nvPicPr>
            <p:cNvPr id="144" name="Picture 143"/>
            <p:cNvPicPr>
              <a:picLocks noChangeAspect="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315891" y="2185084"/>
              <a:ext cx="1077933" cy="865040"/>
            </a:xfrm>
            <a:prstGeom prst="rect">
              <a:avLst/>
            </a:prstGeom>
            <a:effectLst>
              <a:outerShdw blurRad="50800" dist="190500" dir="16200000" sx="118000" sy="118000" algn="tl" rotWithShape="0">
                <a:prstClr val="black">
                  <a:alpha val="50000"/>
                </a:prstClr>
              </a:outerShdw>
            </a:effectLst>
          </p:spPr>
        </p:pic>
      </p:grpSp>
    </p:spTree>
    <p:extLst>
      <p:ext uri="{BB962C8B-B14F-4D97-AF65-F5344CB8AC3E}">
        <p14:creationId xmlns:p14="http://schemas.microsoft.com/office/powerpoint/2010/main" val="135907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500"/>
                                        <p:tgtEl>
                                          <p:spTgt spid="151"/>
                                        </p:tgtEl>
                                      </p:cBhvr>
                                    </p:animEffect>
                                    <p:anim calcmode="lin" valueType="num">
                                      <p:cBhvr>
                                        <p:cTn id="8" dur="1500" fill="hold"/>
                                        <p:tgtEl>
                                          <p:spTgt spid="151"/>
                                        </p:tgtEl>
                                        <p:attrNameLst>
                                          <p:attrName>ppt_w</p:attrName>
                                        </p:attrNameLst>
                                      </p:cBhvr>
                                      <p:tavLst>
                                        <p:tav tm="0" fmla="#ppt_w*sin(2.5*pi*$)">
                                          <p:val>
                                            <p:fltVal val="0"/>
                                          </p:val>
                                        </p:tav>
                                        <p:tav tm="100000">
                                          <p:val>
                                            <p:fltVal val="1"/>
                                          </p:val>
                                        </p:tav>
                                      </p:tavLst>
                                    </p:anim>
                                    <p:anim calcmode="lin" valueType="num">
                                      <p:cBhvr>
                                        <p:cTn id="9" dur="1500" fill="hold"/>
                                        <p:tgtEl>
                                          <p:spTgt spid="15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152"/>
                                        </p:tgtEl>
                                        <p:attrNameLst>
                                          <p:attrName>style.visibility</p:attrName>
                                        </p:attrNameLst>
                                      </p:cBhvr>
                                      <p:to>
                                        <p:strVal val="visible"/>
                                      </p:to>
                                    </p:set>
                                    <p:animEffect transition="in" filter="fade">
                                      <p:cBhvr>
                                        <p:cTn id="12" dur="1500"/>
                                        <p:tgtEl>
                                          <p:spTgt spid="152"/>
                                        </p:tgtEl>
                                      </p:cBhvr>
                                    </p:animEffect>
                                    <p:anim calcmode="lin" valueType="num">
                                      <p:cBhvr>
                                        <p:cTn id="13" dur="1500" fill="hold"/>
                                        <p:tgtEl>
                                          <p:spTgt spid="152"/>
                                        </p:tgtEl>
                                        <p:attrNameLst>
                                          <p:attrName>ppt_w</p:attrName>
                                        </p:attrNameLst>
                                      </p:cBhvr>
                                      <p:tavLst>
                                        <p:tav tm="0" fmla="#ppt_w*sin(2.5*pi*$)">
                                          <p:val>
                                            <p:fltVal val="0"/>
                                          </p:val>
                                        </p:tav>
                                        <p:tav tm="100000">
                                          <p:val>
                                            <p:fltVal val="1"/>
                                          </p:val>
                                        </p:tav>
                                      </p:tavLst>
                                    </p:anim>
                                    <p:anim calcmode="lin" valueType="num">
                                      <p:cBhvr>
                                        <p:cTn id="14" dur="1500" fill="hold"/>
                                        <p:tgtEl>
                                          <p:spTgt spid="15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1500"/>
                                        <p:tgtEl>
                                          <p:spTgt spid="150"/>
                                        </p:tgtEl>
                                      </p:cBhvr>
                                    </p:animEffect>
                                    <p:anim calcmode="lin" valueType="num">
                                      <p:cBhvr>
                                        <p:cTn id="18" dur="1500" fill="hold"/>
                                        <p:tgtEl>
                                          <p:spTgt spid="150"/>
                                        </p:tgtEl>
                                        <p:attrNameLst>
                                          <p:attrName>ppt_w</p:attrName>
                                        </p:attrNameLst>
                                      </p:cBhvr>
                                      <p:tavLst>
                                        <p:tav tm="0" fmla="#ppt_w*sin(2.5*pi*$)">
                                          <p:val>
                                            <p:fltVal val="0"/>
                                          </p:val>
                                        </p:tav>
                                        <p:tav tm="100000">
                                          <p:val>
                                            <p:fltVal val="1"/>
                                          </p:val>
                                        </p:tav>
                                      </p:tavLst>
                                    </p:anim>
                                    <p:anim calcmode="lin" valueType="num">
                                      <p:cBhvr>
                                        <p:cTn id="19" dur="1500" fill="hold"/>
                                        <p:tgtEl>
                                          <p:spTgt spid="15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53"/>
                                        </p:tgtEl>
                                        <p:attrNameLst>
                                          <p:attrName>style.visibility</p:attrName>
                                        </p:attrNameLst>
                                      </p:cBhvr>
                                      <p:to>
                                        <p:strVal val="visible"/>
                                      </p:to>
                                    </p:set>
                                    <p:animEffect transition="in" filter="fade">
                                      <p:cBhvr>
                                        <p:cTn id="22" dur="1500"/>
                                        <p:tgtEl>
                                          <p:spTgt spid="153"/>
                                        </p:tgtEl>
                                      </p:cBhvr>
                                    </p:animEffect>
                                    <p:anim calcmode="lin" valueType="num">
                                      <p:cBhvr>
                                        <p:cTn id="23" dur="1500" fill="hold"/>
                                        <p:tgtEl>
                                          <p:spTgt spid="153"/>
                                        </p:tgtEl>
                                        <p:attrNameLst>
                                          <p:attrName>ppt_w</p:attrName>
                                        </p:attrNameLst>
                                      </p:cBhvr>
                                      <p:tavLst>
                                        <p:tav tm="0" fmla="#ppt_w*sin(2.5*pi*$)">
                                          <p:val>
                                            <p:fltVal val="0"/>
                                          </p:val>
                                        </p:tav>
                                        <p:tav tm="100000">
                                          <p:val>
                                            <p:fltVal val="1"/>
                                          </p:val>
                                        </p:tav>
                                      </p:tavLst>
                                    </p:anim>
                                    <p:anim calcmode="lin" valueType="num">
                                      <p:cBhvr>
                                        <p:cTn id="24" dur="1500" fill="hold"/>
                                        <p:tgtEl>
                                          <p:spTgt spid="153"/>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55"/>
                                        </p:tgtEl>
                                        <p:attrNameLst>
                                          <p:attrName>style.visibility</p:attrName>
                                        </p:attrNameLst>
                                      </p:cBhvr>
                                      <p:to>
                                        <p:strVal val="visible"/>
                                      </p:to>
                                    </p:set>
                                    <p:animEffect transition="in" filter="fade">
                                      <p:cBhvr>
                                        <p:cTn id="27" dur="1500"/>
                                        <p:tgtEl>
                                          <p:spTgt spid="155"/>
                                        </p:tgtEl>
                                      </p:cBhvr>
                                    </p:animEffect>
                                    <p:anim calcmode="lin" valueType="num">
                                      <p:cBhvr>
                                        <p:cTn id="28" dur="1500" fill="hold"/>
                                        <p:tgtEl>
                                          <p:spTgt spid="155"/>
                                        </p:tgtEl>
                                        <p:attrNameLst>
                                          <p:attrName>ppt_w</p:attrName>
                                        </p:attrNameLst>
                                      </p:cBhvr>
                                      <p:tavLst>
                                        <p:tav tm="0" fmla="#ppt_w*sin(2.5*pi*$)">
                                          <p:val>
                                            <p:fltVal val="0"/>
                                          </p:val>
                                        </p:tav>
                                        <p:tav tm="100000">
                                          <p:val>
                                            <p:fltVal val="1"/>
                                          </p:val>
                                        </p:tav>
                                      </p:tavLst>
                                    </p:anim>
                                    <p:anim calcmode="lin" valueType="num">
                                      <p:cBhvr>
                                        <p:cTn id="29" dur="1500" fill="hold"/>
                                        <p:tgtEl>
                                          <p:spTgt spid="15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57"/>
                                        </p:tgtEl>
                                      </p:cBhvr>
                                    </p:animEffect>
                                    <p:set>
                                      <p:cBhvr>
                                        <p:cTn id="34" dur="1" fill="hold">
                                          <p:stCondLst>
                                            <p:cond delay="499"/>
                                          </p:stCondLst>
                                        </p:cTn>
                                        <p:tgtEl>
                                          <p:spTgt spid="157"/>
                                        </p:tgtEl>
                                        <p:attrNameLst>
                                          <p:attrName>style.visibility</p:attrName>
                                        </p:attrNameLst>
                                      </p:cBhvr>
                                      <p:to>
                                        <p:strVal val="hidden"/>
                                      </p:to>
                                    </p:set>
                                  </p:childTnLst>
                                </p:cTn>
                              </p:par>
                            </p:childTnLst>
                          </p:cTn>
                        </p:par>
                        <p:par>
                          <p:cTn id="35" fill="hold">
                            <p:stCondLst>
                              <p:cond delay="500"/>
                            </p:stCondLst>
                            <p:childTnLst>
                              <p:par>
                                <p:cTn id="36" presetID="2" presetClass="exit" presetSubtype="4" fill="hold" nodeType="afterEffect">
                                  <p:stCondLst>
                                    <p:cond delay="0"/>
                                  </p:stCondLst>
                                  <p:childTnLst>
                                    <p:anim calcmode="lin" valueType="num">
                                      <p:cBhvr additive="base">
                                        <p:cTn id="37" dur="500"/>
                                        <p:tgtEl>
                                          <p:spTgt spid="151"/>
                                        </p:tgtEl>
                                        <p:attrNameLst>
                                          <p:attrName>ppt_x</p:attrName>
                                        </p:attrNameLst>
                                      </p:cBhvr>
                                      <p:tavLst>
                                        <p:tav tm="0">
                                          <p:val>
                                            <p:strVal val="ppt_x"/>
                                          </p:val>
                                        </p:tav>
                                        <p:tav tm="100000">
                                          <p:val>
                                            <p:strVal val="ppt_x"/>
                                          </p:val>
                                        </p:tav>
                                      </p:tavLst>
                                    </p:anim>
                                    <p:anim calcmode="lin" valueType="num">
                                      <p:cBhvr additive="base">
                                        <p:cTn id="38" dur="500"/>
                                        <p:tgtEl>
                                          <p:spTgt spid="151"/>
                                        </p:tgtEl>
                                        <p:attrNameLst>
                                          <p:attrName>ppt_y</p:attrName>
                                        </p:attrNameLst>
                                      </p:cBhvr>
                                      <p:tavLst>
                                        <p:tav tm="0">
                                          <p:val>
                                            <p:strVal val="ppt_y"/>
                                          </p:val>
                                        </p:tav>
                                        <p:tav tm="100000">
                                          <p:val>
                                            <p:strVal val="1+ppt_h/2"/>
                                          </p:val>
                                        </p:tav>
                                      </p:tavLst>
                                    </p:anim>
                                    <p:set>
                                      <p:cBhvr>
                                        <p:cTn id="39" dur="1" fill="hold">
                                          <p:stCondLst>
                                            <p:cond delay="499"/>
                                          </p:stCondLst>
                                        </p:cTn>
                                        <p:tgtEl>
                                          <p:spTgt spid="151"/>
                                        </p:tgtEl>
                                        <p:attrNameLst>
                                          <p:attrName>style.visibility</p:attrName>
                                        </p:attrNameLst>
                                      </p:cBhvr>
                                      <p:to>
                                        <p:strVal val="hidden"/>
                                      </p:to>
                                    </p:set>
                                  </p:childTnLst>
                                </p:cTn>
                              </p:par>
                              <p:par>
                                <p:cTn id="40" presetID="2" presetClass="exit" presetSubtype="3" fill="hold" nodeType="withEffect">
                                  <p:stCondLst>
                                    <p:cond delay="0"/>
                                  </p:stCondLst>
                                  <p:childTnLst>
                                    <p:anim calcmode="lin" valueType="num">
                                      <p:cBhvr additive="base">
                                        <p:cTn id="41" dur="500"/>
                                        <p:tgtEl>
                                          <p:spTgt spid="152"/>
                                        </p:tgtEl>
                                        <p:attrNameLst>
                                          <p:attrName>ppt_x</p:attrName>
                                        </p:attrNameLst>
                                      </p:cBhvr>
                                      <p:tavLst>
                                        <p:tav tm="0">
                                          <p:val>
                                            <p:strVal val="ppt_x"/>
                                          </p:val>
                                        </p:tav>
                                        <p:tav tm="100000">
                                          <p:val>
                                            <p:strVal val="1+ppt_w/2"/>
                                          </p:val>
                                        </p:tav>
                                      </p:tavLst>
                                    </p:anim>
                                    <p:anim calcmode="lin" valueType="num">
                                      <p:cBhvr additive="base">
                                        <p:cTn id="42" dur="500"/>
                                        <p:tgtEl>
                                          <p:spTgt spid="152"/>
                                        </p:tgtEl>
                                        <p:attrNameLst>
                                          <p:attrName>ppt_y</p:attrName>
                                        </p:attrNameLst>
                                      </p:cBhvr>
                                      <p:tavLst>
                                        <p:tav tm="0">
                                          <p:val>
                                            <p:strVal val="ppt_y"/>
                                          </p:val>
                                        </p:tav>
                                        <p:tav tm="100000">
                                          <p:val>
                                            <p:strVal val="0-ppt_h/2"/>
                                          </p:val>
                                        </p:tav>
                                      </p:tavLst>
                                    </p:anim>
                                    <p:set>
                                      <p:cBhvr>
                                        <p:cTn id="43" dur="1" fill="hold">
                                          <p:stCondLst>
                                            <p:cond delay="499"/>
                                          </p:stCondLst>
                                        </p:cTn>
                                        <p:tgtEl>
                                          <p:spTgt spid="152"/>
                                        </p:tgtEl>
                                        <p:attrNameLst>
                                          <p:attrName>style.visibility</p:attrName>
                                        </p:attrNameLst>
                                      </p:cBhvr>
                                      <p:to>
                                        <p:strVal val="hidden"/>
                                      </p:to>
                                    </p:set>
                                  </p:childTnLst>
                                </p:cTn>
                              </p:par>
                              <p:par>
                                <p:cTn id="44" presetID="2" presetClass="exit" presetSubtype="9" fill="hold" nodeType="withEffect">
                                  <p:stCondLst>
                                    <p:cond delay="0"/>
                                  </p:stCondLst>
                                  <p:childTnLst>
                                    <p:anim calcmode="lin" valueType="num">
                                      <p:cBhvr additive="base">
                                        <p:cTn id="45" dur="500"/>
                                        <p:tgtEl>
                                          <p:spTgt spid="150"/>
                                        </p:tgtEl>
                                        <p:attrNameLst>
                                          <p:attrName>ppt_x</p:attrName>
                                        </p:attrNameLst>
                                      </p:cBhvr>
                                      <p:tavLst>
                                        <p:tav tm="0">
                                          <p:val>
                                            <p:strVal val="ppt_x"/>
                                          </p:val>
                                        </p:tav>
                                        <p:tav tm="100000">
                                          <p:val>
                                            <p:strVal val="0-ppt_w/2"/>
                                          </p:val>
                                        </p:tav>
                                      </p:tavLst>
                                    </p:anim>
                                    <p:anim calcmode="lin" valueType="num">
                                      <p:cBhvr additive="base">
                                        <p:cTn id="46" dur="500"/>
                                        <p:tgtEl>
                                          <p:spTgt spid="150"/>
                                        </p:tgtEl>
                                        <p:attrNameLst>
                                          <p:attrName>ppt_y</p:attrName>
                                        </p:attrNameLst>
                                      </p:cBhvr>
                                      <p:tavLst>
                                        <p:tav tm="0">
                                          <p:val>
                                            <p:strVal val="ppt_y"/>
                                          </p:val>
                                        </p:tav>
                                        <p:tav tm="100000">
                                          <p:val>
                                            <p:strVal val="0-ppt_h/2"/>
                                          </p:val>
                                        </p:tav>
                                      </p:tavLst>
                                    </p:anim>
                                    <p:set>
                                      <p:cBhvr>
                                        <p:cTn id="47" dur="1" fill="hold">
                                          <p:stCondLst>
                                            <p:cond delay="499"/>
                                          </p:stCondLst>
                                        </p:cTn>
                                        <p:tgtEl>
                                          <p:spTgt spid="150"/>
                                        </p:tgtEl>
                                        <p:attrNameLst>
                                          <p:attrName>style.visibility</p:attrName>
                                        </p:attrNameLst>
                                      </p:cBhvr>
                                      <p:to>
                                        <p:strVal val="hidden"/>
                                      </p:to>
                                    </p:set>
                                  </p:childTnLst>
                                </p:cTn>
                              </p:par>
                              <p:par>
                                <p:cTn id="48" presetID="2" presetClass="exit" presetSubtype="6" fill="hold" nodeType="withEffect">
                                  <p:stCondLst>
                                    <p:cond delay="0"/>
                                  </p:stCondLst>
                                  <p:childTnLst>
                                    <p:anim calcmode="lin" valueType="num">
                                      <p:cBhvr additive="base">
                                        <p:cTn id="49" dur="500"/>
                                        <p:tgtEl>
                                          <p:spTgt spid="153"/>
                                        </p:tgtEl>
                                        <p:attrNameLst>
                                          <p:attrName>ppt_x</p:attrName>
                                        </p:attrNameLst>
                                      </p:cBhvr>
                                      <p:tavLst>
                                        <p:tav tm="0">
                                          <p:val>
                                            <p:strVal val="ppt_x"/>
                                          </p:val>
                                        </p:tav>
                                        <p:tav tm="100000">
                                          <p:val>
                                            <p:strVal val="1+ppt_w/2"/>
                                          </p:val>
                                        </p:tav>
                                      </p:tavLst>
                                    </p:anim>
                                    <p:anim calcmode="lin" valueType="num">
                                      <p:cBhvr additive="base">
                                        <p:cTn id="50" dur="500"/>
                                        <p:tgtEl>
                                          <p:spTgt spid="153"/>
                                        </p:tgtEl>
                                        <p:attrNameLst>
                                          <p:attrName>ppt_y</p:attrName>
                                        </p:attrNameLst>
                                      </p:cBhvr>
                                      <p:tavLst>
                                        <p:tav tm="0">
                                          <p:val>
                                            <p:strVal val="ppt_y"/>
                                          </p:val>
                                        </p:tav>
                                        <p:tav tm="100000">
                                          <p:val>
                                            <p:strVal val="1+ppt_h/2"/>
                                          </p:val>
                                        </p:tav>
                                      </p:tavLst>
                                    </p:anim>
                                    <p:set>
                                      <p:cBhvr>
                                        <p:cTn id="51" dur="1" fill="hold">
                                          <p:stCondLst>
                                            <p:cond delay="499"/>
                                          </p:stCondLst>
                                        </p:cTn>
                                        <p:tgtEl>
                                          <p:spTgt spid="153"/>
                                        </p:tgtEl>
                                        <p:attrNameLst>
                                          <p:attrName>style.visibility</p:attrName>
                                        </p:attrNameLst>
                                      </p:cBhvr>
                                      <p:to>
                                        <p:strVal val="hidden"/>
                                      </p:to>
                                    </p:set>
                                  </p:childTnLst>
                                </p:cTn>
                              </p:par>
                              <p:par>
                                <p:cTn id="52" presetID="2" presetClass="exit" presetSubtype="12" fill="hold" nodeType="withEffect">
                                  <p:stCondLst>
                                    <p:cond delay="0"/>
                                  </p:stCondLst>
                                  <p:childTnLst>
                                    <p:anim calcmode="lin" valueType="num">
                                      <p:cBhvr additive="base">
                                        <p:cTn id="53" dur="500"/>
                                        <p:tgtEl>
                                          <p:spTgt spid="155"/>
                                        </p:tgtEl>
                                        <p:attrNameLst>
                                          <p:attrName>ppt_x</p:attrName>
                                        </p:attrNameLst>
                                      </p:cBhvr>
                                      <p:tavLst>
                                        <p:tav tm="0">
                                          <p:val>
                                            <p:strVal val="ppt_x"/>
                                          </p:val>
                                        </p:tav>
                                        <p:tav tm="100000">
                                          <p:val>
                                            <p:strVal val="0-ppt_w/2"/>
                                          </p:val>
                                        </p:tav>
                                      </p:tavLst>
                                    </p:anim>
                                    <p:anim calcmode="lin" valueType="num">
                                      <p:cBhvr additive="base">
                                        <p:cTn id="54" dur="500"/>
                                        <p:tgtEl>
                                          <p:spTgt spid="155"/>
                                        </p:tgtEl>
                                        <p:attrNameLst>
                                          <p:attrName>ppt_y</p:attrName>
                                        </p:attrNameLst>
                                      </p:cBhvr>
                                      <p:tavLst>
                                        <p:tav tm="0">
                                          <p:val>
                                            <p:strVal val="ppt_y"/>
                                          </p:val>
                                        </p:tav>
                                        <p:tav tm="100000">
                                          <p:val>
                                            <p:strVal val="1+ppt_h/2"/>
                                          </p:val>
                                        </p:tav>
                                      </p:tavLst>
                                    </p:anim>
                                    <p:set>
                                      <p:cBhvr>
                                        <p:cTn id="55" dur="1" fill="hold">
                                          <p:stCondLst>
                                            <p:cond delay="499"/>
                                          </p:stCondLst>
                                        </p:cTn>
                                        <p:tgtEl>
                                          <p:spTgt spid="15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3"/>
                                        </p:tgtEl>
                                        <p:attrNameLst>
                                          <p:attrName>style.visibility</p:attrName>
                                        </p:attrNameLst>
                                      </p:cBhvr>
                                      <p:to>
                                        <p:strVal val="visible"/>
                                      </p:to>
                                    </p:set>
                                    <p:animEffect transition="in" filter="wipe(left)">
                                      <p:cBhvr>
                                        <p:cTn id="60" dur="500"/>
                                        <p:tgtEl>
                                          <p:spTgt spid="1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24"/>
                                        </p:tgtEl>
                                        <p:attrNameLst>
                                          <p:attrName>style.visibility</p:attrName>
                                        </p:attrNameLst>
                                      </p:cBhvr>
                                      <p:to>
                                        <p:strVal val="visible"/>
                                      </p:to>
                                    </p:set>
                                    <p:animEffect transition="in" filter="wipe(down)">
                                      <p:cBhvr>
                                        <p:cTn id="65" dur="500"/>
                                        <p:tgtEl>
                                          <p:spTgt spid="124"/>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122"/>
                                        </p:tgtEl>
                                        <p:attrNameLst>
                                          <p:attrName>style.visibility</p:attrName>
                                        </p:attrNameLst>
                                      </p:cBhvr>
                                      <p:to>
                                        <p:strVal val="visible"/>
                                      </p:to>
                                    </p:set>
                                    <p:animEffect transition="in" filter="barn(outVertical)">
                                      <p:cBhvr>
                                        <p:cTn id="7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3"/>
          <p:cNvSpPr>
            <a:spLocks noChangeShapeType="1"/>
          </p:cNvSpPr>
          <p:nvPr/>
        </p:nvSpPr>
        <p:spPr bwMode="auto">
          <a:xfrm>
            <a:off x="152400" y="6030330"/>
            <a:ext cx="8610600" cy="0"/>
          </a:xfrm>
          <a:prstGeom prst="line">
            <a:avLst/>
          </a:prstGeom>
          <a:noFill/>
          <a:ln w="952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nchor="ctr" anchorCtr="1"/>
          <a:lstStyle/>
          <a:p>
            <a:pPr algn="ctr"/>
            <a:endParaRPr lang="en-US" dirty="0">
              <a:effectLst>
                <a:outerShdw blurRad="38100" dist="38100" dir="2700000" algn="tl">
                  <a:srgbClr val="000000">
                    <a:alpha val="43137"/>
                  </a:srgbClr>
                </a:outerShdw>
              </a:effectLst>
            </a:endParaRPr>
          </a:p>
        </p:txBody>
      </p:sp>
      <p:sp>
        <p:nvSpPr>
          <p:cNvPr id="5159" name="Text Box 75"/>
          <p:cNvSpPr txBox="1">
            <a:spLocks noChangeArrowheads="1"/>
          </p:cNvSpPr>
          <p:nvPr/>
        </p:nvSpPr>
        <p:spPr bwMode="auto">
          <a:xfrm>
            <a:off x="146050" y="5761295"/>
            <a:ext cx="914400" cy="214039"/>
          </a:xfrm>
          <a:prstGeom prst="roundRect">
            <a:avLst/>
          </a:prstGeom>
          <a:solidFill>
            <a:schemeClr val="accent3"/>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MHC</a:t>
            </a:r>
          </a:p>
        </p:txBody>
      </p:sp>
      <p:sp>
        <p:nvSpPr>
          <p:cNvPr id="5161" name="Text Box 77"/>
          <p:cNvSpPr txBox="1">
            <a:spLocks noChangeArrowheads="1"/>
          </p:cNvSpPr>
          <p:nvPr/>
        </p:nvSpPr>
        <p:spPr bwMode="auto">
          <a:xfrm>
            <a:off x="146050" y="5487057"/>
            <a:ext cx="914400" cy="214039"/>
          </a:xfrm>
          <a:prstGeom prst="roundRect">
            <a:avLst/>
          </a:prstGeom>
          <a:solidFill>
            <a:schemeClr val="accent3"/>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5q31</a:t>
            </a:r>
          </a:p>
        </p:txBody>
      </p:sp>
      <p:sp>
        <p:nvSpPr>
          <p:cNvPr id="5163" name="Text Box 79"/>
          <p:cNvSpPr txBox="1">
            <a:spLocks noChangeArrowheads="1"/>
          </p:cNvSpPr>
          <p:nvPr/>
        </p:nvSpPr>
        <p:spPr bwMode="auto">
          <a:xfrm>
            <a:off x="146050" y="5212819"/>
            <a:ext cx="914400" cy="214039"/>
          </a:xfrm>
          <a:prstGeom prst="roundRect">
            <a:avLst/>
          </a:prstGeom>
          <a:solidFill>
            <a:schemeClr val="accent3"/>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NOD2</a:t>
            </a:r>
          </a:p>
        </p:txBody>
      </p:sp>
      <p:sp>
        <p:nvSpPr>
          <p:cNvPr id="5164" name="Text Box 80"/>
          <p:cNvSpPr txBox="1">
            <a:spLocks noChangeArrowheads="1"/>
          </p:cNvSpPr>
          <p:nvPr/>
        </p:nvSpPr>
        <p:spPr bwMode="auto">
          <a:xfrm>
            <a:off x="241613" y="5963443"/>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dirty="0">
                <a:effectLst>
                  <a:outerShdw blurRad="38100" dist="38100" dir="2700000" algn="tl">
                    <a:srgbClr val="000000">
                      <a:alpha val="43137"/>
                    </a:srgbClr>
                  </a:outerShdw>
                </a:effectLst>
              </a:rPr>
              <a:t>Prior</a:t>
            </a:r>
          </a:p>
        </p:txBody>
      </p:sp>
      <p:sp>
        <p:nvSpPr>
          <p:cNvPr id="5125" name="Text Box 5"/>
          <p:cNvSpPr txBox="1">
            <a:spLocks noChangeArrowheads="1"/>
          </p:cNvSpPr>
          <p:nvPr/>
        </p:nvSpPr>
        <p:spPr bwMode="auto">
          <a:xfrm>
            <a:off x="1305719" y="5761295"/>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TNFSF15</a:t>
            </a:r>
          </a:p>
        </p:txBody>
      </p:sp>
      <p:sp>
        <p:nvSpPr>
          <p:cNvPr id="5165" name="Text Box 81"/>
          <p:cNvSpPr txBox="1">
            <a:spLocks noChangeArrowheads="1"/>
          </p:cNvSpPr>
          <p:nvPr/>
        </p:nvSpPr>
        <p:spPr bwMode="auto">
          <a:xfrm>
            <a:off x="1327544" y="5963443"/>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dirty="0">
                <a:effectLst>
                  <a:outerShdw blurRad="38100" dist="38100" dir="2700000" algn="tl">
                    <a:srgbClr val="000000">
                      <a:alpha val="43137"/>
                    </a:srgbClr>
                  </a:outerShdw>
                </a:effectLst>
              </a:rPr>
              <a:t>2005</a:t>
            </a:r>
          </a:p>
        </p:txBody>
      </p:sp>
      <p:sp>
        <p:nvSpPr>
          <p:cNvPr id="5127" name="Text Box 7"/>
          <p:cNvSpPr txBox="1">
            <a:spLocks noChangeArrowheads="1"/>
          </p:cNvSpPr>
          <p:nvPr/>
        </p:nvSpPr>
        <p:spPr bwMode="auto">
          <a:xfrm>
            <a:off x="2465388" y="5761295"/>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ATG16L1</a:t>
            </a:r>
          </a:p>
        </p:txBody>
      </p:sp>
      <p:sp>
        <p:nvSpPr>
          <p:cNvPr id="5129" name="Text Box 9"/>
          <p:cNvSpPr txBox="1">
            <a:spLocks noChangeArrowheads="1"/>
          </p:cNvSpPr>
          <p:nvPr/>
        </p:nvSpPr>
        <p:spPr bwMode="auto">
          <a:xfrm>
            <a:off x="2465388" y="5486314"/>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IL23R</a:t>
            </a:r>
          </a:p>
        </p:txBody>
      </p:sp>
      <p:sp>
        <p:nvSpPr>
          <p:cNvPr id="5166" name="Text Box 82"/>
          <p:cNvSpPr txBox="1">
            <a:spLocks noChangeArrowheads="1"/>
          </p:cNvSpPr>
          <p:nvPr/>
        </p:nvSpPr>
        <p:spPr bwMode="auto">
          <a:xfrm>
            <a:off x="2487213" y="5963443"/>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dirty="0">
                <a:effectLst>
                  <a:outerShdw blurRad="38100" dist="38100" dir="2700000" algn="tl">
                    <a:srgbClr val="000000">
                      <a:alpha val="43137"/>
                    </a:srgbClr>
                  </a:outerShdw>
                </a:effectLst>
              </a:rPr>
              <a:t>2006</a:t>
            </a:r>
          </a:p>
        </p:txBody>
      </p:sp>
      <p:sp>
        <p:nvSpPr>
          <p:cNvPr id="5131" name="Text Box 11"/>
          <p:cNvSpPr txBox="1">
            <a:spLocks noChangeArrowheads="1"/>
          </p:cNvSpPr>
          <p:nvPr/>
        </p:nvSpPr>
        <p:spPr bwMode="auto">
          <a:xfrm>
            <a:off x="3625057" y="4938136"/>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ZNF365</a:t>
            </a:r>
          </a:p>
        </p:txBody>
      </p:sp>
      <p:sp>
        <p:nvSpPr>
          <p:cNvPr id="5133" name="Text Box 13"/>
          <p:cNvSpPr txBox="1">
            <a:spLocks noChangeArrowheads="1"/>
          </p:cNvSpPr>
          <p:nvPr/>
        </p:nvSpPr>
        <p:spPr bwMode="auto">
          <a:xfrm>
            <a:off x="3625057" y="5486910"/>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PTGER4</a:t>
            </a:r>
          </a:p>
        </p:txBody>
      </p:sp>
      <p:sp>
        <p:nvSpPr>
          <p:cNvPr id="5135" name="Text Box 15"/>
          <p:cNvSpPr txBox="1">
            <a:spLocks noChangeArrowheads="1"/>
          </p:cNvSpPr>
          <p:nvPr/>
        </p:nvSpPr>
        <p:spPr bwMode="auto">
          <a:xfrm>
            <a:off x="3625057" y="5212523"/>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IRGM</a:t>
            </a:r>
          </a:p>
        </p:txBody>
      </p:sp>
      <p:sp>
        <p:nvSpPr>
          <p:cNvPr id="5137" name="Text Box 17"/>
          <p:cNvSpPr txBox="1">
            <a:spLocks noChangeArrowheads="1"/>
          </p:cNvSpPr>
          <p:nvPr/>
        </p:nvSpPr>
        <p:spPr bwMode="auto">
          <a:xfrm>
            <a:off x="3625057" y="5761295"/>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MST1</a:t>
            </a:r>
          </a:p>
        </p:txBody>
      </p:sp>
      <p:sp>
        <p:nvSpPr>
          <p:cNvPr id="5139" name="Text Box 19"/>
          <p:cNvSpPr txBox="1">
            <a:spLocks noChangeArrowheads="1"/>
          </p:cNvSpPr>
          <p:nvPr/>
        </p:nvSpPr>
        <p:spPr bwMode="auto">
          <a:xfrm>
            <a:off x="3625057" y="4663750"/>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PTPN2</a:t>
            </a:r>
          </a:p>
        </p:txBody>
      </p:sp>
      <p:sp>
        <p:nvSpPr>
          <p:cNvPr id="5167" name="Text Box 83"/>
          <p:cNvSpPr txBox="1">
            <a:spLocks noChangeArrowheads="1"/>
          </p:cNvSpPr>
          <p:nvPr/>
        </p:nvSpPr>
        <p:spPr bwMode="auto">
          <a:xfrm>
            <a:off x="3646882" y="5963443"/>
            <a:ext cx="870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dirty="0">
                <a:effectLst>
                  <a:outerShdw blurRad="38100" dist="38100" dir="2700000" algn="tl">
                    <a:srgbClr val="000000">
                      <a:alpha val="43137"/>
                    </a:srgbClr>
                  </a:outerShdw>
                </a:effectLst>
              </a:rPr>
              <a:t>2007</a:t>
            </a:r>
          </a:p>
        </p:txBody>
      </p:sp>
      <p:sp>
        <p:nvSpPr>
          <p:cNvPr id="5169" name="Text Box 85"/>
          <p:cNvSpPr txBox="1">
            <a:spLocks noChangeArrowheads="1"/>
          </p:cNvSpPr>
          <p:nvPr/>
        </p:nvSpPr>
        <p:spPr bwMode="auto">
          <a:xfrm>
            <a:off x="3625057" y="4389363"/>
            <a:ext cx="914400" cy="21403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NKX2-3</a:t>
            </a:r>
          </a:p>
        </p:txBody>
      </p:sp>
      <p:sp>
        <p:nvSpPr>
          <p:cNvPr id="5344" name="Text Box 22"/>
          <p:cNvSpPr txBox="1">
            <a:spLocks noChangeArrowheads="1"/>
          </p:cNvSpPr>
          <p:nvPr/>
        </p:nvSpPr>
        <p:spPr bwMode="auto">
          <a:xfrm>
            <a:off x="4784726" y="4671446"/>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C11orf30</a:t>
            </a:r>
          </a:p>
        </p:txBody>
      </p:sp>
      <p:sp>
        <p:nvSpPr>
          <p:cNvPr id="5342" name="Text Box 25"/>
          <p:cNvSpPr txBox="1">
            <a:spLocks noChangeArrowheads="1"/>
          </p:cNvSpPr>
          <p:nvPr/>
        </p:nvSpPr>
        <p:spPr bwMode="auto">
          <a:xfrm>
            <a:off x="4784726" y="4398984"/>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JAK2</a:t>
            </a:r>
          </a:p>
        </p:txBody>
      </p:sp>
      <p:sp>
        <p:nvSpPr>
          <p:cNvPr id="5340" name="Text Box 28"/>
          <p:cNvSpPr txBox="1">
            <a:spLocks noChangeArrowheads="1"/>
          </p:cNvSpPr>
          <p:nvPr/>
        </p:nvSpPr>
        <p:spPr bwMode="auto">
          <a:xfrm>
            <a:off x="4784726" y="4126522"/>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CCR6</a:t>
            </a:r>
          </a:p>
        </p:txBody>
      </p:sp>
      <p:sp>
        <p:nvSpPr>
          <p:cNvPr id="5338" name="Text Box 31"/>
          <p:cNvSpPr txBox="1">
            <a:spLocks noChangeArrowheads="1"/>
          </p:cNvSpPr>
          <p:nvPr/>
        </p:nvSpPr>
        <p:spPr bwMode="auto">
          <a:xfrm>
            <a:off x="4784726" y="3854061"/>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sz="1200" i="1" dirty="0">
                <a:effectLst>
                  <a:outerShdw blurRad="38100" dist="38100" dir="2700000" algn="tl">
                    <a:srgbClr val="000000">
                      <a:alpha val="43137"/>
                    </a:srgbClr>
                  </a:outerShdw>
                </a:effectLst>
                <a:ea typeface="Arial Unicode MS" pitchFamily="34" charset="-128"/>
              </a:rPr>
              <a:t>CDKAL1</a:t>
            </a:r>
          </a:p>
        </p:txBody>
      </p:sp>
      <p:sp>
        <p:nvSpPr>
          <p:cNvPr id="5336" name="Text Box 34"/>
          <p:cNvSpPr txBox="1">
            <a:spLocks noChangeArrowheads="1"/>
          </p:cNvSpPr>
          <p:nvPr/>
        </p:nvSpPr>
        <p:spPr bwMode="auto">
          <a:xfrm>
            <a:off x="4784726" y="3581599"/>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IL12B</a:t>
            </a:r>
          </a:p>
        </p:txBody>
      </p:sp>
      <p:sp>
        <p:nvSpPr>
          <p:cNvPr id="5334" name="Text Box 37"/>
          <p:cNvSpPr txBox="1">
            <a:spLocks noChangeArrowheads="1"/>
          </p:cNvSpPr>
          <p:nvPr/>
        </p:nvSpPr>
        <p:spPr bwMode="auto">
          <a:xfrm>
            <a:off x="4784726" y="3309137"/>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PTPN22</a:t>
            </a:r>
          </a:p>
        </p:txBody>
      </p:sp>
      <p:sp>
        <p:nvSpPr>
          <p:cNvPr id="5332" name="Text Box 40"/>
          <p:cNvSpPr txBox="1">
            <a:spLocks noChangeArrowheads="1"/>
          </p:cNvSpPr>
          <p:nvPr/>
        </p:nvSpPr>
        <p:spPr bwMode="auto">
          <a:xfrm>
            <a:off x="4784726" y="5216370"/>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ORMDL3</a:t>
            </a:r>
          </a:p>
        </p:txBody>
      </p:sp>
      <p:sp>
        <p:nvSpPr>
          <p:cNvPr id="5330" name="Text Box 43"/>
          <p:cNvSpPr txBox="1">
            <a:spLocks noChangeArrowheads="1"/>
          </p:cNvSpPr>
          <p:nvPr/>
        </p:nvSpPr>
        <p:spPr bwMode="auto">
          <a:xfrm>
            <a:off x="4784726" y="5488831"/>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STAT3</a:t>
            </a:r>
          </a:p>
        </p:txBody>
      </p:sp>
      <p:sp>
        <p:nvSpPr>
          <p:cNvPr id="5328" name="Text Box 46"/>
          <p:cNvSpPr txBox="1">
            <a:spLocks noChangeArrowheads="1"/>
          </p:cNvSpPr>
          <p:nvPr/>
        </p:nvSpPr>
        <p:spPr bwMode="auto">
          <a:xfrm>
            <a:off x="4784726" y="5761295"/>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ICOSLG</a:t>
            </a:r>
          </a:p>
        </p:txBody>
      </p:sp>
      <p:sp>
        <p:nvSpPr>
          <p:cNvPr id="5326" name="Text Box 49"/>
          <p:cNvSpPr txBox="1">
            <a:spLocks noChangeArrowheads="1"/>
          </p:cNvSpPr>
          <p:nvPr/>
        </p:nvSpPr>
        <p:spPr bwMode="auto">
          <a:xfrm>
            <a:off x="4784726" y="1946828"/>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10p11</a:t>
            </a:r>
          </a:p>
        </p:txBody>
      </p:sp>
      <p:sp>
        <p:nvSpPr>
          <p:cNvPr id="5324" name="Text Box 52"/>
          <p:cNvSpPr txBox="1">
            <a:spLocks noChangeArrowheads="1"/>
          </p:cNvSpPr>
          <p:nvPr/>
        </p:nvSpPr>
        <p:spPr bwMode="auto">
          <a:xfrm>
            <a:off x="4784726" y="1674366"/>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8q24</a:t>
            </a:r>
          </a:p>
        </p:txBody>
      </p:sp>
      <p:sp>
        <p:nvSpPr>
          <p:cNvPr id="5322" name="Text Box 55"/>
          <p:cNvSpPr txBox="1">
            <a:spLocks noChangeArrowheads="1"/>
          </p:cNvSpPr>
          <p:nvPr/>
        </p:nvSpPr>
        <p:spPr bwMode="auto">
          <a:xfrm>
            <a:off x="4784726" y="1401904"/>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7p12</a:t>
            </a:r>
          </a:p>
        </p:txBody>
      </p:sp>
      <p:sp>
        <p:nvSpPr>
          <p:cNvPr id="5320" name="Text Box 58"/>
          <p:cNvSpPr txBox="1">
            <a:spLocks noChangeArrowheads="1"/>
          </p:cNvSpPr>
          <p:nvPr/>
        </p:nvSpPr>
        <p:spPr bwMode="auto">
          <a:xfrm>
            <a:off x="4784726" y="1129443"/>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6q21</a:t>
            </a:r>
          </a:p>
        </p:txBody>
      </p:sp>
      <p:sp>
        <p:nvSpPr>
          <p:cNvPr id="5318" name="Text Box 61"/>
          <p:cNvSpPr txBox="1">
            <a:spLocks noChangeArrowheads="1"/>
          </p:cNvSpPr>
          <p:nvPr/>
        </p:nvSpPr>
        <p:spPr bwMode="auto">
          <a:xfrm>
            <a:off x="4784726" y="856981"/>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1q32</a:t>
            </a:r>
          </a:p>
        </p:txBody>
      </p:sp>
      <p:sp>
        <p:nvSpPr>
          <p:cNvPr id="5316" name="Text Box 64"/>
          <p:cNvSpPr txBox="1">
            <a:spLocks noChangeArrowheads="1"/>
          </p:cNvSpPr>
          <p:nvPr/>
        </p:nvSpPr>
        <p:spPr bwMode="auto">
          <a:xfrm>
            <a:off x="4784726" y="584519"/>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1q24</a:t>
            </a:r>
          </a:p>
        </p:txBody>
      </p:sp>
      <p:sp>
        <p:nvSpPr>
          <p:cNvPr id="5314" name="Text Box 67"/>
          <p:cNvSpPr txBox="1">
            <a:spLocks noChangeArrowheads="1"/>
          </p:cNvSpPr>
          <p:nvPr/>
        </p:nvSpPr>
        <p:spPr bwMode="auto">
          <a:xfrm>
            <a:off x="4784726" y="2219290"/>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13q14</a:t>
            </a:r>
          </a:p>
        </p:txBody>
      </p:sp>
      <p:sp>
        <p:nvSpPr>
          <p:cNvPr id="5312" name="Text Box 70"/>
          <p:cNvSpPr txBox="1">
            <a:spLocks noChangeArrowheads="1"/>
          </p:cNvSpPr>
          <p:nvPr/>
        </p:nvSpPr>
        <p:spPr bwMode="auto">
          <a:xfrm>
            <a:off x="4784726" y="2491752"/>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19p13</a:t>
            </a:r>
          </a:p>
        </p:txBody>
      </p:sp>
      <p:sp>
        <p:nvSpPr>
          <p:cNvPr id="5310" name="Text Box 73"/>
          <p:cNvSpPr txBox="1">
            <a:spLocks noChangeArrowheads="1"/>
          </p:cNvSpPr>
          <p:nvPr/>
        </p:nvSpPr>
        <p:spPr bwMode="auto">
          <a:xfrm>
            <a:off x="4784726" y="2764213"/>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21q21</a:t>
            </a:r>
          </a:p>
        </p:txBody>
      </p:sp>
      <p:sp>
        <p:nvSpPr>
          <p:cNvPr id="5308" name="Text Box 88"/>
          <p:cNvSpPr txBox="1">
            <a:spLocks noChangeArrowheads="1"/>
          </p:cNvSpPr>
          <p:nvPr/>
        </p:nvSpPr>
        <p:spPr bwMode="auto">
          <a:xfrm>
            <a:off x="4784726" y="3036675"/>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i="1" dirty="0">
                <a:effectLst>
                  <a:outerShdw blurRad="38100" dist="38100" dir="2700000" algn="tl">
                    <a:srgbClr val="000000">
                      <a:alpha val="43137"/>
                    </a:srgbClr>
                  </a:outerShdw>
                </a:effectLst>
                <a:ea typeface="Arial Unicode MS" pitchFamily="34" charset="-128"/>
              </a:rPr>
              <a:t>ITLN1</a:t>
            </a:r>
          </a:p>
        </p:txBody>
      </p:sp>
      <p:sp>
        <p:nvSpPr>
          <p:cNvPr id="5306" name="Text Box 91"/>
          <p:cNvSpPr txBox="1">
            <a:spLocks noChangeArrowheads="1"/>
          </p:cNvSpPr>
          <p:nvPr/>
        </p:nvSpPr>
        <p:spPr bwMode="auto">
          <a:xfrm>
            <a:off x="4784726" y="4943908"/>
            <a:ext cx="914400" cy="214039"/>
          </a:xfrm>
          <a:prstGeom prst="roundRect">
            <a:avLst/>
          </a:prstGeom>
          <a:solidFill>
            <a:schemeClr val="accent4"/>
          </a:solidFill>
          <a:ln>
            <a:noFill/>
            <a:headEnd/>
            <a:tailEnd/>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none" anchor="ctr"/>
          <a:lstStyle>
            <a:defPPr>
              <a:defRPr lang="en-US"/>
            </a:defPPr>
            <a:lvl1pPr eaLnBrk="1" hangingPunct="1">
              <a:defRPr sz="1400" b="1">
                <a:solidFill>
                  <a:schemeClr val="bg1"/>
                </a:solidFill>
                <a:latin typeface="Arial" pitchFamily="34" charset="0"/>
                <a:ea typeface="ＭＳ Ｐゴシック" pitchFamily="34" charset="-128"/>
              </a:defRPr>
            </a:lvl1pPr>
          </a:lstStyle>
          <a:p>
            <a:pPr algn="ctr"/>
            <a:r>
              <a:rPr lang="en-US" sz="1100" i="1" dirty="0">
                <a:effectLst>
                  <a:outerShdw blurRad="38100" dist="38100" dir="2700000" algn="tl">
                    <a:srgbClr val="000000">
                      <a:alpha val="43137"/>
                    </a:srgbClr>
                  </a:outerShdw>
                </a:effectLst>
                <a:ea typeface="Arial Unicode MS" pitchFamily="34" charset="-128"/>
              </a:rPr>
              <a:t>LRRK2/MUC19</a:t>
            </a:r>
          </a:p>
        </p:txBody>
      </p:sp>
      <p:sp>
        <p:nvSpPr>
          <p:cNvPr id="5176" name="Rectangle 96"/>
          <p:cNvSpPr>
            <a:spLocks noChangeArrowheads="1"/>
          </p:cNvSpPr>
          <p:nvPr/>
        </p:nvSpPr>
        <p:spPr bwMode="auto">
          <a:xfrm>
            <a:off x="4844575" y="5958984"/>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400" b="1" i="1" dirty="0">
                <a:effectLst>
                  <a:outerShdw blurRad="38100" dist="38100" dir="2700000" algn="tl">
                    <a:srgbClr val="000000">
                      <a:alpha val="43137"/>
                    </a:srgbClr>
                  </a:outerShdw>
                </a:effectLst>
              </a:rPr>
              <a:t>2008</a:t>
            </a:r>
          </a:p>
        </p:txBody>
      </p:sp>
      <p:sp>
        <p:nvSpPr>
          <p:cNvPr id="5177" name="Rectangle 97"/>
          <p:cNvSpPr>
            <a:spLocks noChangeArrowheads="1"/>
          </p:cNvSpPr>
          <p:nvPr/>
        </p:nvSpPr>
        <p:spPr bwMode="auto">
          <a:xfrm>
            <a:off x="7610740" y="5958984"/>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400" b="1" i="1" dirty="0">
                <a:effectLst>
                  <a:outerShdw blurRad="38100" dist="38100" dir="2700000" algn="tl">
                    <a:srgbClr val="000000">
                      <a:alpha val="43137"/>
                    </a:srgbClr>
                  </a:outerShdw>
                </a:effectLst>
              </a:rPr>
              <a:t>2010</a:t>
            </a:r>
          </a:p>
        </p:txBody>
      </p:sp>
      <p:sp>
        <p:nvSpPr>
          <p:cNvPr id="5304" name="Text Box 100"/>
          <p:cNvSpPr txBox="1">
            <a:spLocks noChangeArrowheads="1"/>
          </p:cNvSpPr>
          <p:nvPr/>
        </p:nvSpPr>
        <p:spPr bwMode="auto">
          <a:xfrm>
            <a:off x="7000875" y="4671446"/>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DNMT3A</a:t>
            </a:r>
          </a:p>
        </p:txBody>
      </p:sp>
      <p:sp>
        <p:nvSpPr>
          <p:cNvPr id="5302" name="Text Box 103"/>
          <p:cNvSpPr txBox="1">
            <a:spLocks noChangeArrowheads="1"/>
          </p:cNvSpPr>
          <p:nvPr/>
        </p:nvSpPr>
        <p:spPr bwMode="auto">
          <a:xfrm>
            <a:off x="7002463" y="4398984"/>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GCKR</a:t>
            </a:r>
          </a:p>
        </p:txBody>
      </p:sp>
      <p:sp>
        <p:nvSpPr>
          <p:cNvPr id="5300" name="Text Box 106"/>
          <p:cNvSpPr txBox="1">
            <a:spLocks noChangeArrowheads="1"/>
          </p:cNvSpPr>
          <p:nvPr/>
        </p:nvSpPr>
        <p:spPr bwMode="auto">
          <a:xfrm>
            <a:off x="7002463" y="4126522"/>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THADA</a:t>
            </a:r>
          </a:p>
        </p:txBody>
      </p:sp>
      <p:sp>
        <p:nvSpPr>
          <p:cNvPr id="5298" name="Text Box 109"/>
          <p:cNvSpPr txBox="1">
            <a:spLocks noChangeArrowheads="1"/>
          </p:cNvSpPr>
          <p:nvPr/>
        </p:nvSpPr>
        <p:spPr bwMode="auto">
          <a:xfrm>
            <a:off x="7000875" y="3854061"/>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C2orf74</a:t>
            </a:r>
          </a:p>
        </p:txBody>
      </p:sp>
      <p:sp>
        <p:nvSpPr>
          <p:cNvPr id="5294" name="Text Box 115"/>
          <p:cNvSpPr txBox="1">
            <a:spLocks noChangeArrowheads="1"/>
          </p:cNvSpPr>
          <p:nvPr/>
        </p:nvSpPr>
        <p:spPr bwMode="auto">
          <a:xfrm>
            <a:off x="7000875" y="3309137"/>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PLCL1</a:t>
            </a:r>
          </a:p>
        </p:txBody>
      </p:sp>
      <p:sp>
        <p:nvSpPr>
          <p:cNvPr id="5292" name="Text Box 118"/>
          <p:cNvSpPr txBox="1">
            <a:spLocks noChangeArrowheads="1"/>
          </p:cNvSpPr>
          <p:nvPr/>
        </p:nvSpPr>
        <p:spPr bwMode="auto">
          <a:xfrm>
            <a:off x="7000875" y="5216370"/>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DENND1B</a:t>
            </a:r>
          </a:p>
        </p:txBody>
      </p:sp>
      <p:sp>
        <p:nvSpPr>
          <p:cNvPr id="5290" name="Text Box 121"/>
          <p:cNvSpPr txBox="1">
            <a:spLocks noChangeArrowheads="1"/>
          </p:cNvSpPr>
          <p:nvPr/>
        </p:nvSpPr>
        <p:spPr bwMode="auto">
          <a:xfrm>
            <a:off x="7002463" y="5488831"/>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i="1" dirty="0">
                <a:solidFill>
                  <a:schemeClr val="bg1"/>
                </a:solidFill>
                <a:effectLst>
                  <a:outerShdw blurRad="38100" dist="38100" dir="2700000" algn="tl">
                    <a:srgbClr val="000000">
                      <a:alpha val="43137"/>
                    </a:srgbClr>
                  </a:outerShdw>
                </a:effectLst>
              </a:rPr>
              <a:t>SCAMP3/MUC1</a:t>
            </a:r>
          </a:p>
        </p:txBody>
      </p:sp>
      <p:sp>
        <p:nvSpPr>
          <p:cNvPr id="5288" name="Text Box 124"/>
          <p:cNvSpPr txBox="1">
            <a:spLocks noChangeArrowheads="1"/>
          </p:cNvSpPr>
          <p:nvPr/>
        </p:nvSpPr>
        <p:spPr bwMode="auto">
          <a:xfrm>
            <a:off x="7010400" y="3581599"/>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VAMP3</a:t>
            </a:r>
          </a:p>
        </p:txBody>
      </p:sp>
      <p:sp>
        <p:nvSpPr>
          <p:cNvPr id="5286" name="Text Box 127"/>
          <p:cNvSpPr txBox="1">
            <a:spLocks noChangeArrowheads="1"/>
          </p:cNvSpPr>
          <p:nvPr/>
        </p:nvSpPr>
        <p:spPr bwMode="auto">
          <a:xfrm>
            <a:off x="7002463" y="1946828"/>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NDFIP1</a:t>
            </a:r>
          </a:p>
        </p:txBody>
      </p:sp>
      <p:sp>
        <p:nvSpPr>
          <p:cNvPr id="5284" name="Text Box 130"/>
          <p:cNvSpPr txBox="1">
            <a:spLocks noChangeArrowheads="1"/>
          </p:cNvSpPr>
          <p:nvPr/>
        </p:nvSpPr>
        <p:spPr bwMode="auto">
          <a:xfrm>
            <a:off x="7002463" y="1674366"/>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CPEB4</a:t>
            </a:r>
          </a:p>
        </p:txBody>
      </p:sp>
      <p:sp>
        <p:nvSpPr>
          <p:cNvPr id="5282" name="Text Box 133"/>
          <p:cNvSpPr txBox="1">
            <a:spLocks noChangeArrowheads="1"/>
          </p:cNvSpPr>
          <p:nvPr/>
        </p:nvSpPr>
        <p:spPr bwMode="auto">
          <a:xfrm>
            <a:off x="7002463" y="1401904"/>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6p25</a:t>
            </a:r>
          </a:p>
        </p:txBody>
      </p:sp>
      <p:sp>
        <p:nvSpPr>
          <p:cNvPr id="5280" name="Text Box 136"/>
          <p:cNvSpPr txBox="1">
            <a:spLocks noChangeArrowheads="1"/>
          </p:cNvSpPr>
          <p:nvPr/>
        </p:nvSpPr>
        <p:spPr bwMode="auto">
          <a:xfrm>
            <a:off x="7002463" y="1129443"/>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BACH2</a:t>
            </a:r>
          </a:p>
        </p:txBody>
      </p:sp>
      <p:sp>
        <p:nvSpPr>
          <p:cNvPr id="5278" name="Text Box 139"/>
          <p:cNvSpPr txBox="1">
            <a:spLocks noChangeArrowheads="1"/>
          </p:cNvSpPr>
          <p:nvPr/>
        </p:nvSpPr>
        <p:spPr bwMode="auto">
          <a:xfrm>
            <a:off x="7002463" y="856981"/>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TAGAP</a:t>
            </a:r>
          </a:p>
        </p:txBody>
      </p:sp>
      <p:sp>
        <p:nvSpPr>
          <p:cNvPr id="5276" name="Text Box 142"/>
          <p:cNvSpPr txBox="1">
            <a:spLocks noChangeArrowheads="1"/>
          </p:cNvSpPr>
          <p:nvPr/>
        </p:nvSpPr>
        <p:spPr bwMode="auto">
          <a:xfrm>
            <a:off x="7002463" y="584519"/>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8q24</a:t>
            </a:r>
          </a:p>
        </p:txBody>
      </p:sp>
      <p:sp>
        <p:nvSpPr>
          <p:cNvPr id="5274" name="Text Box 145"/>
          <p:cNvSpPr txBox="1">
            <a:spLocks noChangeArrowheads="1"/>
          </p:cNvSpPr>
          <p:nvPr/>
        </p:nvSpPr>
        <p:spPr bwMode="auto">
          <a:xfrm>
            <a:off x="7002463" y="2219290"/>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ERAP2</a:t>
            </a:r>
          </a:p>
        </p:txBody>
      </p:sp>
      <p:sp>
        <p:nvSpPr>
          <p:cNvPr id="5272" name="Text Box 148"/>
          <p:cNvSpPr txBox="1">
            <a:spLocks noChangeArrowheads="1"/>
          </p:cNvSpPr>
          <p:nvPr/>
        </p:nvSpPr>
        <p:spPr bwMode="auto">
          <a:xfrm>
            <a:off x="7002463" y="2491752"/>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5q13</a:t>
            </a:r>
          </a:p>
        </p:txBody>
      </p:sp>
      <p:sp>
        <p:nvSpPr>
          <p:cNvPr id="5270" name="Text Box 151"/>
          <p:cNvSpPr txBox="1">
            <a:spLocks noChangeArrowheads="1"/>
          </p:cNvSpPr>
          <p:nvPr/>
        </p:nvSpPr>
        <p:spPr bwMode="auto">
          <a:xfrm>
            <a:off x="7002463" y="2764213"/>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3p24</a:t>
            </a:r>
          </a:p>
        </p:txBody>
      </p:sp>
      <p:sp>
        <p:nvSpPr>
          <p:cNvPr id="5268" name="Text Box 154"/>
          <p:cNvSpPr txBox="1">
            <a:spLocks noChangeArrowheads="1"/>
          </p:cNvSpPr>
          <p:nvPr/>
        </p:nvSpPr>
        <p:spPr bwMode="auto">
          <a:xfrm>
            <a:off x="7002463" y="3036675"/>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SP140</a:t>
            </a:r>
          </a:p>
        </p:txBody>
      </p:sp>
      <p:sp>
        <p:nvSpPr>
          <p:cNvPr id="5266" name="Text Box 157"/>
          <p:cNvSpPr txBox="1">
            <a:spLocks noChangeArrowheads="1"/>
          </p:cNvSpPr>
          <p:nvPr/>
        </p:nvSpPr>
        <p:spPr bwMode="auto">
          <a:xfrm>
            <a:off x="7010400" y="4943908"/>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IL10</a:t>
            </a:r>
          </a:p>
        </p:txBody>
      </p:sp>
      <p:sp>
        <p:nvSpPr>
          <p:cNvPr id="5262" name="Text Box 163"/>
          <p:cNvSpPr txBox="1">
            <a:spLocks noChangeArrowheads="1"/>
          </p:cNvSpPr>
          <p:nvPr/>
        </p:nvSpPr>
        <p:spPr bwMode="auto">
          <a:xfrm>
            <a:off x="8073231" y="5749106"/>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FADS1</a:t>
            </a:r>
          </a:p>
        </p:txBody>
      </p:sp>
      <p:sp>
        <p:nvSpPr>
          <p:cNvPr id="5260" name="Text Box 166"/>
          <p:cNvSpPr txBox="1">
            <a:spLocks noChangeArrowheads="1"/>
          </p:cNvSpPr>
          <p:nvPr/>
        </p:nvSpPr>
        <p:spPr bwMode="auto">
          <a:xfrm>
            <a:off x="8073231" y="4120902"/>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TNFSF11</a:t>
            </a:r>
          </a:p>
        </p:txBody>
      </p:sp>
      <p:sp>
        <p:nvSpPr>
          <p:cNvPr id="5258" name="Text Box 169"/>
          <p:cNvSpPr txBox="1">
            <a:spLocks noChangeArrowheads="1"/>
          </p:cNvSpPr>
          <p:nvPr/>
        </p:nvSpPr>
        <p:spPr bwMode="auto">
          <a:xfrm>
            <a:off x="8073231" y="3849534"/>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ZFP36L1</a:t>
            </a:r>
          </a:p>
        </p:txBody>
      </p:sp>
      <p:sp>
        <p:nvSpPr>
          <p:cNvPr id="5256" name="Text Box 172"/>
          <p:cNvSpPr txBox="1">
            <a:spLocks noChangeArrowheads="1"/>
          </p:cNvSpPr>
          <p:nvPr/>
        </p:nvSpPr>
        <p:spPr bwMode="auto">
          <a:xfrm>
            <a:off x="8073231" y="3578165"/>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GALC</a:t>
            </a:r>
          </a:p>
        </p:txBody>
      </p:sp>
      <p:sp>
        <p:nvSpPr>
          <p:cNvPr id="5254" name="Text Box 175"/>
          <p:cNvSpPr txBox="1">
            <a:spLocks noChangeArrowheads="1"/>
          </p:cNvSpPr>
          <p:nvPr/>
        </p:nvSpPr>
        <p:spPr bwMode="auto">
          <a:xfrm>
            <a:off x="8073231" y="3306797"/>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SMAD3</a:t>
            </a:r>
          </a:p>
        </p:txBody>
      </p:sp>
      <p:sp>
        <p:nvSpPr>
          <p:cNvPr id="5252" name="Text Box 178"/>
          <p:cNvSpPr txBox="1">
            <a:spLocks noChangeArrowheads="1"/>
          </p:cNvSpPr>
          <p:nvPr/>
        </p:nvSpPr>
        <p:spPr bwMode="auto">
          <a:xfrm>
            <a:off x="8073231" y="5206374"/>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UBE2D1</a:t>
            </a:r>
          </a:p>
        </p:txBody>
      </p:sp>
      <p:sp>
        <p:nvSpPr>
          <p:cNvPr id="5250" name="Text Box 181"/>
          <p:cNvSpPr txBox="1">
            <a:spLocks noChangeArrowheads="1"/>
          </p:cNvSpPr>
          <p:nvPr/>
        </p:nvSpPr>
        <p:spPr bwMode="auto">
          <a:xfrm>
            <a:off x="8073231" y="5477743"/>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IL2RA</a:t>
            </a:r>
          </a:p>
        </p:txBody>
      </p:sp>
      <p:sp>
        <p:nvSpPr>
          <p:cNvPr id="5244" name="Text Box 190"/>
          <p:cNvSpPr txBox="1">
            <a:spLocks noChangeArrowheads="1"/>
          </p:cNvSpPr>
          <p:nvPr/>
        </p:nvSpPr>
        <p:spPr bwMode="auto">
          <a:xfrm>
            <a:off x="7011988" y="5761295"/>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FUT2</a:t>
            </a:r>
          </a:p>
        </p:txBody>
      </p:sp>
      <p:sp>
        <p:nvSpPr>
          <p:cNvPr id="5242" name="Text Box 193"/>
          <p:cNvSpPr txBox="1">
            <a:spLocks noChangeArrowheads="1"/>
          </p:cNvSpPr>
          <p:nvPr/>
        </p:nvSpPr>
        <p:spPr bwMode="auto">
          <a:xfrm>
            <a:off x="8073231" y="4663638"/>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i="1" dirty="0">
                <a:solidFill>
                  <a:schemeClr val="bg1"/>
                </a:solidFill>
                <a:effectLst>
                  <a:outerShdw blurRad="38100" dist="38100" dir="2700000" algn="tl">
                    <a:srgbClr val="000000">
                      <a:alpha val="43137"/>
                    </a:srgbClr>
                  </a:outerShdw>
                </a:effectLst>
              </a:rPr>
              <a:t>TNFRSF6B</a:t>
            </a:r>
          </a:p>
        </p:txBody>
      </p:sp>
      <p:sp>
        <p:nvSpPr>
          <p:cNvPr id="5240" name="Text Box 196"/>
          <p:cNvSpPr txBox="1">
            <a:spLocks noChangeArrowheads="1"/>
          </p:cNvSpPr>
          <p:nvPr/>
        </p:nvSpPr>
        <p:spPr bwMode="auto">
          <a:xfrm>
            <a:off x="8073231" y="3035429"/>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YDJC</a:t>
            </a:r>
          </a:p>
        </p:txBody>
      </p:sp>
      <p:sp>
        <p:nvSpPr>
          <p:cNvPr id="5238" name="Text Box 199"/>
          <p:cNvSpPr txBox="1">
            <a:spLocks noChangeArrowheads="1"/>
          </p:cNvSpPr>
          <p:nvPr/>
        </p:nvSpPr>
        <p:spPr bwMode="auto">
          <a:xfrm>
            <a:off x="8073231" y="4392270"/>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MTMR3</a:t>
            </a:r>
          </a:p>
        </p:txBody>
      </p:sp>
      <p:sp>
        <p:nvSpPr>
          <p:cNvPr id="5234" name="Text Box 205"/>
          <p:cNvSpPr txBox="1">
            <a:spLocks noChangeArrowheads="1"/>
          </p:cNvSpPr>
          <p:nvPr/>
        </p:nvSpPr>
        <p:spPr bwMode="auto">
          <a:xfrm>
            <a:off x="8073231" y="2221324"/>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ICAM1/3</a:t>
            </a:r>
          </a:p>
        </p:txBody>
      </p:sp>
      <p:sp>
        <p:nvSpPr>
          <p:cNvPr id="5232" name="Text Box 208"/>
          <p:cNvSpPr txBox="1">
            <a:spLocks noChangeArrowheads="1"/>
          </p:cNvSpPr>
          <p:nvPr/>
        </p:nvSpPr>
        <p:spPr bwMode="auto">
          <a:xfrm>
            <a:off x="8073231" y="2492693"/>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CCL2/7</a:t>
            </a:r>
          </a:p>
        </p:txBody>
      </p:sp>
      <p:sp>
        <p:nvSpPr>
          <p:cNvPr id="5230" name="Text Box 211"/>
          <p:cNvSpPr txBox="1">
            <a:spLocks noChangeArrowheads="1"/>
          </p:cNvSpPr>
          <p:nvPr/>
        </p:nvSpPr>
        <p:spPr bwMode="auto">
          <a:xfrm>
            <a:off x="8073231" y="2764061"/>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i="1" dirty="0">
                <a:solidFill>
                  <a:schemeClr val="bg1"/>
                </a:solidFill>
                <a:effectLst>
                  <a:outerShdw blurRad="38100" dist="38100" dir="2700000" algn="tl">
                    <a:srgbClr val="000000">
                      <a:alpha val="43137"/>
                    </a:srgbClr>
                  </a:outerShdw>
                </a:effectLst>
              </a:rPr>
              <a:t>EIF3C/CD19</a:t>
            </a:r>
          </a:p>
        </p:txBody>
      </p:sp>
      <p:sp>
        <p:nvSpPr>
          <p:cNvPr id="5226" name="Text Box 217"/>
          <p:cNvSpPr txBox="1">
            <a:spLocks noChangeArrowheads="1"/>
          </p:cNvSpPr>
          <p:nvPr/>
        </p:nvSpPr>
        <p:spPr bwMode="auto">
          <a:xfrm>
            <a:off x="8073231" y="4935006"/>
            <a:ext cx="914400" cy="214039"/>
          </a:xfrm>
          <a:prstGeom prst="roundRect">
            <a:avLst/>
          </a:prstGeom>
          <a:solidFill>
            <a:schemeClr val="tx2"/>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i="1" dirty="0">
                <a:solidFill>
                  <a:schemeClr val="bg1"/>
                </a:solidFill>
                <a:effectLst>
                  <a:outerShdw blurRad="38100" dist="38100" dir="2700000" algn="tl">
                    <a:srgbClr val="000000">
                      <a:alpha val="43137"/>
                    </a:srgbClr>
                  </a:outerShdw>
                </a:effectLst>
              </a:rPr>
              <a:t>PRDX5/ESRRA</a:t>
            </a:r>
          </a:p>
        </p:txBody>
      </p:sp>
      <p:sp>
        <p:nvSpPr>
          <p:cNvPr id="5296" name="Text Box 112"/>
          <p:cNvSpPr txBox="1">
            <a:spLocks noChangeArrowheads="1"/>
          </p:cNvSpPr>
          <p:nvPr/>
        </p:nvSpPr>
        <p:spPr bwMode="auto">
          <a:xfrm>
            <a:off x="5944394" y="5761295"/>
            <a:ext cx="914400" cy="214039"/>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IL18RAP</a:t>
            </a:r>
          </a:p>
        </p:txBody>
      </p:sp>
      <p:sp>
        <p:nvSpPr>
          <p:cNvPr id="5264" name="Text Box 160"/>
          <p:cNvSpPr txBox="1">
            <a:spLocks noChangeArrowheads="1"/>
          </p:cNvSpPr>
          <p:nvPr/>
        </p:nvSpPr>
        <p:spPr bwMode="auto">
          <a:xfrm>
            <a:off x="5944394" y="5217931"/>
            <a:ext cx="914400" cy="214039"/>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ZMIZ1</a:t>
            </a:r>
          </a:p>
        </p:txBody>
      </p:sp>
      <p:sp>
        <p:nvSpPr>
          <p:cNvPr id="5248" name="Text Box 184"/>
          <p:cNvSpPr txBox="1">
            <a:spLocks noChangeArrowheads="1"/>
          </p:cNvSpPr>
          <p:nvPr/>
        </p:nvSpPr>
        <p:spPr bwMode="auto">
          <a:xfrm>
            <a:off x="5944394" y="5489612"/>
            <a:ext cx="914400" cy="214039"/>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CARD9</a:t>
            </a:r>
          </a:p>
        </p:txBody>
      </p:sp>
      <p:sp>
        <p:nvSpPr>
          <p:cNvPr id="5246" name="Text Box 187"/>
          <p:cNvSpPr txBox="1">
            <a:spLocks noChangeArrowheads="1"/>
          </p:cNvSpPr>
          <p:nvPr/>
        </p:nvSpPr>
        <p:spPr bwMode="auto">
          <a:xfrm>
            <a:off x="5944394" y="4674569"/>
            <a:ext cx="914400" cy="214039"/>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19q13</a:t>
            </a:r>
          </a:p>
        </p:txBody>
      </p:sp>
      <p:sp>
        <p:nvSpPr>
          <p:cNvPr id="5236" name="Text Box 202"/>
          <p:cNvSpPr txBox="1">
            <a:spLocks noChangeArrowheads="1"/>
          </p:cNvSpPr>
          <p:nvPr/>
        </p:nvSpPr>
        <p:spPr bwMode="auto">
          <a:xfrm>
            <a:off x="5944394" y="4402889"/>
            <a:ext cx="914400" cy="214039"/>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i="1" dirty="0">
                <a:solidFill>
                  <a:schemeClr val="bg1"/>
                </a:solidFill>
                <a:effectLst>
                  <a:outerShdw blurRad="38100" dist="38100" dir="2700000" algn="tl">
                    <a:srgbClr val="000000">
                      <a:alpha val="43137"/>
                    </a:srgbClr>
                  </a:outerShdw>
                </a:effectLst>
              </a:rPr>
              <a:t>MAP3K7IP1</a:t>
            </a:r>
          </a:p>
        </p:txBody>
      </p:sp>
      <p:sp>
        <p:nvSpPr>
          <p:cNvPr id="5228" name="Text Box 214"/>
          <p:cNvSpPr txBox="1">
            <a:spLocks noChangeArrowheads="1"/>
          </p:cNvSpPr>
          <p:nvPr/>
        </p:nvSpPr>
        <p:spPr bwMode="auto">
          <a:xfrm>
            <a:off x="5944394" y="4946250"/>
            <a:ext cx="914400" cy="214039"/>
          </a:xfrm>
          <a:prstGeom prst="roundRect">
            <a:avLst/>
          </a:prstGeom>
          <a:solidFill>
            <a:schemeClr val="accent6"/>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0">
            <a:schemeClr val="dk1"/>
          </a:lnRef>
          <a:fillRef idx="3">
            <a:schemeClr val="dk1"/>
          </a:fillRef>
          <a:effectRef idx="3">
            <a:schemeClr val="dk1"/>
          </a:effectRef>
          <a:fontRef idx="minor">
            <a:schemeClr val="lt1"/>
          </a:fontRef>
        </p:style>
        <p:txBody>
          <a:bodyPr wrap="none" anchor="ctr" anchorCtr="1"/>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b="1" i="1" dirty="0">
                <a:solidFill>
                  <a:schemeClr val="bg1"/>
                </a:solidFill>
                <a:effectLst>
                  <a:outerShdw blurRad="38100" dist="38100" dir="2700000" algn="tl">
                    <a:srgbClr val="000000">
                      <a:alpha val="43137"/>
                    </a:srgbClr>
                  </a:outerShdw>
                </a:effectLst>
              </a:rPr>
              <a:t>IL27</a:t>
            </a:r>
          </a:p>
        </p:txBody>
      </p:sp>
      <p:sp>
        <p:nvSpPr>
          <p:cNvPr id="5218" name="Rectangle 218"/>
          <p:cNvSpPr>
            <a:spLocks noChangeArrowheads="1"/>
          </p:cNvSpPr>
          <p:nvPr/>
        </p:nvSpPr>
        <p:spPr bwMode="auto">
          <a:xfrm>
            <a:off x="6004243" y="5958984"/>
            <a:ext cx="806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sz="2400" b="1" i="1" dirty="0">
                <a:effectLst>
                  <a:outerShdw blurRad="38100" dist="38100" dir="2700000" algn="tl">
                    <a:srgbClr val="000000">
                      <a:alpha val="43137"/>
                    </a:srgbClr>
                  </a:outerShdw>
                </a:effectLst>
              </a:rPr>
              <a:t>2009</a:t>
            </a:r>
          </a:p>
        </p:txBody>
      </p:sp>
      <p:sp>
        <p:nvSpPr>
          <p:cNvPr id="5122" name="Rectangle 2"/>
          <p:cNvSpPr>
            <a:spLocks noGrp="1" noChangeArrowheads="1"/>
          </p:cNvSpPr>
          <p:nvPr>
            <p:ph type="title"/>
          </p:nvPr>
        </p:nvSpPr>
        <p:spPr>
          <a:xfrm>
            <a:off x="146050" y="685857"/>
            <a:ext cx="4638676" cy="1089529"/>
          </a:xfrm>
          <a:noFill/>
          <a:effectLst/>
        </p:spPr>
        <p:txBody>
          <a:bodyPr wrap="square">
            <a:spAutoFit/>
          </a:bodyPr>
          <a:lstStyle/>
          <a:p>
            <a:pPr eaLnBrk="1" hangingPunct="1"/>
            <a:r>
              <a:rPr lang="en-US" sz="3600" b="1" dirty="0" smtClean="0"/>
              <a:t>Crohn’s Disease Associated Genes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133" b="-16776"/>
          <a:stretch/>
        </p:blipFill>
        <p:spPr>
          <a:xfrm>
            <a:off x="2354096" y="496112"/>
            <a:ext cx="6710159" cy="5496128"/>
          </a:xfrm>
          <a:prstGeom prst="rect">
            <a:avLst/>
          </a:prstGeom>
          <a:ln w="57150">
            <a:solidFill>
              <a:schemeClr val="accent5"/>
            </a:solidFill>
          </a:ln>
          <a:effectLst>
            <a:outerShdw blurRad="50800" dist="127000" dir="2700000" algn="tl" rotWithShape="0">
              <a:prstClr val="black">
                <a:alpha val="60000"/>
              </a:prstClr>
            </a:outerShdw>
          </a:effectLst>
          <a:scene3d>
            <a:camera prst="orthographicFront"/>
            <a:lightRig rig="threePt" dir="t"/>
          </a:scene3d>
          <a:sp3d>
            <a:bevelT/>
            <a:bevelB/>
          </a:sp3d>
        </p:spPr>
      </p:pic>
    </p:spTree>
    <p:extLst>
      <p:ext uri="{BB962C8B-B14F-4D97-AF65-F5344CB8AC3E}">
        <p14:creationId xmlns:p14="http://schemas.microsoft.com/office/powerpoint/2010/main" val="2216610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38322" y="909113"/>
            <a:ext cx="870766" cy="805784"/>
            <a:chOff x="914469" y="1749095"/>
            <a:chExt cx="870766" cy="805784"/>
          </a:xfrm>
        </p:grpSpPr>
        <p:sp>
          <p:nvSpPr>
            <p:cNvPr id="9" name="Freeform 8"/>
            <p:cNvSpPr/>
            <p:nvPr/>
          </p:nvSpPr>
          <p:spPr bwMode="auto">
            <a:xfrm rot="10800000">
              <a:off x="914469"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endParaRPr lang="en-US" dirty="0"/>
            </a:p>
          </p:txBody>
        </p:sp>
        <p:sp>
          <p:nvSpPr>
            <p:cNvPr id="10" name="Oval 9"/>
            <p:cNvSpPr/>
            <p:nvPr/>
          </p:nvSpPr>
          <p:spPr bwMode="auto">
            <a:xfrm>
              <a:off x="1105549"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3" name="Group 12"/>
          <p:cNvGrpSpPr/>
          <p:nvPr/>
        </p:nvGrpSpPr>
        <p:grpSpPr>
          <a:xfrm>
            <a:off x="1969439" y="909113"/>
            <a:ext cx="870766" cy="805784"/>
            <a:chOff x="27284" y="1749095"/>
            <a:chExt cx="870766" cy="805784"/>
          </a:xfrm>
        </p:grpSpPr>
        <p:sp>
          <p:nvSpPr>
            <p:cNvPr id="14" name="Freeform 13"/>
            <p:cNvSpPr/>
            <p:nvPr/>
          </p:nvSpPr>
          <p:spPr bwMode="auto">
            <a:xfrm>
              <a:off x="27284"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dirty="0" smtClean="0">
                <a:ln>
                  <a:noFill/>
                </a:ln>
                <a:solidFill>
                  <a:schemeClr val="tx1"/>
                </a:solidFill>
                <a:effectLst/>
                <a:latin typeface="Arial" charset="0"/>
              </a:endParaRPr>
            </a:p>
          </p:txBody>
        </p:sp>
        <p:sp>
          <p:nvSpPr>
            <p:cNvPr id="15" name="Oval 14"/>
            <p:cNvSpPr/>
            <p:nvPr/>
          </p:nvSpPr>
          <p:spPr bwMode="auto">
            <a:xfrm>
              <a:off x="218364"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9" name="Group 18"/>
          <p:cNvGrpSpPr/>
          <p:nvPr/>
        </p:nvGrpSpPr>
        <p:grpSpPr>
          <a:xfrm>
            <a:off x="3745203" y="909113"/>
            <a:ext cx="870766" cy="805784"/>
            <a:chOff x="27284" y="1749095"/>
            <a:chExt cx="870766" cy="805784"/>
          </a:xfrm>
        </p:grpSpPr>
        <p:sp>
          <p:nvSpPr>
            <p:cNvPr id="20" name="Freeform 19"/>
            <p:cNvSpPr/>
            <p:nvPr/>
          </p:nvSpPr>
          <p:spPr bwMode="auto">
            <a:xfrm>
              <a:off x="27284"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dirty="0" smtClean="0">
                <a:ln>
                  <a:noFill/>
                </a:ln>
                <a:solidFill>
                  <a:schemeClr val="tx1"/>
                </a:solidFill>
                <a:effectLst/>
                <a:latin typeface="Arial" charset="0"/>
              </a:endParaRPr>
            </a:p>
          </p:txBody>
        </p:sp>
        <p:sp>
          <p:nvSpPr>
            <p:cNvPr id="21" name="Oval 20"/>
            <p:cNvSpPr/>
            <p:nvPr/>
          </p:nvSpPr>
          <p:spPr bwMode="auto">
            <a:xfrm>
              <a:off x="218364"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22" name="Group 21"/>
          <p:cNvGrpSpPr/>
          <p:nvPr/>
        </p:nvGrpSpPr>
        <p:grpSpPr>
          <a:xfrm>
            <a:off x="4633085" y="909113"/>
            <a:ext cx="870766" cy="805784"/>
            <a:chOff x="914469" y="1749095"/>
            <a:chExt cx="870766" cy="805784"/>
          </a:xfrm>
        </p:grpSpPr>
        <p:sp>
          <p:nvSpPr>
            <p:cNvPr id="23" name="Freeform 22"/>
            <p:cNvSpPr/>
            <p:nvPr/>
          </p:nvSpPr>
          <p:spPr bwMode="auto">
            <a:xfrm rot="10800000">
              <a:off x="914469"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endParaRPr lang="en-US" dirty="0"/>
            </a:p>
          </p:txBody>
        </p:sp>
        <p:sp>
          <p:nvSpPr>
            <p:cNvPr id="24" name="Oval 23"/>
            <p:cNvSpPr/>
            <p:nvPr/>
          </p:nvSpPr>
          <p:spPr bwMode="auto">
            <a:xfrm>
              <a:off x="1105549"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25" name="Group 24"/>
          <p:cNvGrpSpPr/>
          <p:nvPr/>
        </p:nvGrpSpPr>
        <p:grpSpPr>
          <a:xfrm>
            <a:off x="5520967" y="909113"/>
            <a:ext cx="870766" cy="805784"/>
            <a:chOff x="27284" y="1749095"/>
            <a:chExt cx="870766" cy="805784"/>
          </a:xfrm>
        </p:grpSpPr>
        <p:sp>
          <p:nvSpPr>
            <p:cNvPr id="26" name="Freeform 25"/>
            <p:cNvSpPr/>
            <p:nvPr/>
          </p:nvSpPr>
          <p:spPr bwMode="auto">
            <a:xfrm>
              <a:off x="27284"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dirty="0" smtClean="0">
                <a:ln>
                  <a:noFill/>
                </a:ln>
                <a:solidFill>
                  <a:schemeClr val="tx1"/>
                </a:solidFill>
                <a:effectLst/>
                <a:latin typeface="Arial" charset="0"/>
              </a:endParaRPr>
            </a:p>
          </p:txBody>
        </p:sp>
        <p:sp>
          <p:nvSpPr>
            <p:cNvPr id="27" name="Oval 26"/>
            <p:cNvSpPr/>
            <p:nvPr/>
          </p:nvSpPr>
          <p:spPr bwMode="auto">
            <a:xfrm>
              <a:off x="218364"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28" name="Group 27"/>
          <p:cNvGrpSpPr/>
          <p:nvPr/>
        </p:nvGrpSpPr>
        <p:grpSpPr>
          <a:xfrm>
            <a:off x="6408849" y="909113"/>
            <a:ext cx="870766" cy="805784"/>
            <a:chOff x="914469" y="1749095"/>
            <a:chExt cx="870766" cy="805784"/>
          </a:xfrm>
        </p:grpSpPr>
        <p:sp>
          <p:nvSpPr>
            <p:cNvPr id="29" name="Freeform 28"/>
            <p:cNvSpPr/>
            <p:nvPr/>
          </p:nvSpPr>
          <p:spPr bwMode="auto">
            <a:xfrm rot="10800000">
              <a:off x="914469"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endParaRPr lang="en-US" dirty="0"/>
            </a:p>
          </p:txBody>
        </p:sp>
        <p:sp>
          <p:nvSpPr>
            <p:cNvPr id="30" name="Oval 29"/>
            <p:cNvSpPr/>
            <p:nvPr/>
          </p:nvSpPr>
          <p:spPr bwMode="auto">
            <a:xfrm>
              <a:off x="1105549"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31" name="Group 30"/>
          <p:cNvGrpSpPr/>
          <p:nvPr/>
        </p:nvGrpSpPr>
        <p:grpSpPr>
          <a:xfrm>
            <a:off x="7296731" y="909113"/>
            <a:ext cx="870766" cy="805784"/>
            <a:chOff x="27284" y="1749095"/>
            <a:chExt cx="870766" cy="805784"/>
          </a:xfrm>
        </p:grpSpPr>
        <p:sp>
          <p:nvSpPr>
            <p:cNvPr id="32" name="Freeform 31"/>
            <p:cNvSpPr/>
            <p:nvPr/>
          </p:nvSpPr>
          <p:spPr bwMode="auto">
            <a:xfrm>
              <a:off x="27284"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dirty="0" smtClean="0">
                <a:ln>
                  <a:noFill/>
                </a:ln>
                <a:solidFill>
                  <a:schemeClr val="tx1"/>
                </a:solidFill>
                <a:effectLst/>
                <a:latin typeface="Arial" charset="0"/>
              </a:endParaRPr>
            </a:p>
          </p:txBody>
        </p:sp>
        <p:sp>
          <p:nvSpPr>
            <p:cNvPr id="33" name="Oval 32"/>
            <p:cNvSpPr/>
            <p:nvPr/>
          </p:nvSpPr>
          <p:spPr bwMode="auto">
            <a:xfrm>
              <a:off x="218364"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34" name="Group 33"/>
          <p:cNvGrpSpPr/>
          <p:nvPr/>
        </p:nvGrpSpPr>
        <p:grpSpPr>
          <a:xfrm>
            <a:off x="8184615" y="909113"/>
            <a:ext cx="870766" cy="805784"/>
            <a:chOff x="914469" y="1749095"/>
            <a:chExt cx="870766" cy="805784"/>
          </a:xfrm>
        </p:grpSpPr>
        <p:sp>
          <p:nvSpPr>
            <p:cNvPr id="35" name="Freeform 34"/>
            <p:cNvSpPr/>
            <p:nvPr/>
          </p:nvSpPr>
          <p:spPr bwMode="auto">
            <a:xfrm rot="10800000">
              <a:off x="914469"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endParaRPr lang="en-US" dirty="0"/>
            </a:p>
          </p:txBody>
        </p:sp>
        <p:sp>
          <p:nvSpPr>
            <p:cNvPr id="36" name="Oval 35"/>
            <p:cNvSpPr/>
            <p:nvPr/>
          </p:nvSpPr>
          <p:spPr bwMode="auto">
            <a:xfrm>
              <a:off x="1105549"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2" name="Title 1"/>
          <p:cNvSpPr>
            <a:spLocks noGrp="1"/>
          </p:cNvSpPr>
          <p:nvPr>
            <p:ph type="title"/>
          </p:nvPr>
        </p:nvSpPr>
        <p:spPr>
          <a:xfrm>
            <a:off x="1476930" y="89641"/>
            <a:ext cx="7659976" cy="680699"/>
          </a:xfrm>
        </p:spPr>
        <p:txBody>
          <a:bodyPr anchor="ctr">
            <a:normAutofit/>
          </a:bodyPr>
          <a:lstStyle/>
          <a:p>
            <a:r>
              <a:rPr lang="en-US" sz="2400" dirty="0" smtClean="0">
                <a:effectLst>
                  <a:outerShdw blurRad="38100" dist="38100" dir="2700000" algn="tl">
                    <a:srgbClr val="000000">
                      <a:alpha val="43137"/>
                    </a:srgbClr>
                  </a:outerShdw>
                </a:effectLst>
              </a:rPr>
              <a:t>Immune Cells/Pathways Involved in IBD</a:t>
            </a:r>
            <a:endParaRPr lang="en-US" sz="2400" dirty="0">
              <a:effectLst>
                <a:outerShdw blurRad="38100" dist="38100" dir="2700000" algn="tl">
                  <a:srgbClr val="000000">
                    <a:alpha val="43137"/>
                  </a:srgbClr>
                </a:outerShdw>
              </a:effectLst>
            </a:endParaRPr>
          </a:p>
        </p:txBody>
      </p:sp>
      <p:sp>
        <p:nvSpPr>
          <p:cNvPr id="12" name="Oval 11"/>
          <p:cNvSpPr/>
          <p:nvPr/>
        </p:nvSpPr>
        <p:spPr bwMode="auto">
          <a:xfrm>
            <a:off x="4231934" y="581891"/>
            <a:ext cx="87283" cy="464757"/>
          </a:xfrm>
          <a:prstGeom prst="ellipse">
            <a:avLst/>
          </a:pr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nvGrpSpPr>
          <p:cNvPr id="8" name="Group 7"/>
          <p:cNvGrpSpPr/>
          <p:nvPr/>
        </p:nvGrpSpPr>
        <p:grpSpPr>
          <a:xfrm>
            <a:off x="51137" y="909113"/>
            <a:ext cx="870766" cy="805784"/>
            <a:chOff x="27284" y="1749095"/>
            <a:chExt cx="870766" cy="805784"/>
          </a:xfrm>
        </p:grpSpPr>
        <p:sp>
          <p:nvSpPr>
            <p:cNvPr id="3" name="Freeform 2"/>
            <p:cNvSpPr/>
            <p:nvPr/>
          </p:nvSpPr>
          <p:spPr bwMode="auto">
            <a:xfrm>
              <a:off x="27284"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dirty="0" smtClean="0">
                <a:ln>
                  <a:noFill/>
                </a:ln>
                <a:solidFill>
                  <a:schemeClr val="tx1"/>
                </a:solidFill>
                <a:effectLst/>
                <a:latin typeface="Arial" charset="0"/>
              </a:endParaRPr>
            </a:p>
          </p:txBody>
        </p:sp>
        <p:sp>
          <p:nvSpPr>
            <p:cNvPr id="4" name="Oval 3"/>
            <p:cNvSpPr/>
            <p:nvPr/>
          </p:nvSpPr>
          <p:spPr bwMode="auto">
            <a:xfrm>
              <a:off x="218364"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38" name="Oval 37"/>
          <p:cNvSpPr/>
          <p:nvPr/>
        </p:nvSpPr>
        <p:spPr bwMode="auto">
          <a:xfrm>
            <a:off x="4105218" y="581890"/>
            <a:ext cx="87283" cy="464757"/>
          </a:xfrm>
          <a:prstGeom prst="ellipse">
            <a:avLst/>
          </a:pr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nvGrpSpPr>
          <p:cNvPr id="1127431" name="Group 1127430"/>
          <p:cNvGrpSpPr/>
          <p:nvPr/>
        </p:nvGrpSpPr>
        <p:grpSpPr>
          <a:xfrm>
            <a:off x="1435670" y="7534"/>
            <a:ext cx="741551" cy="641737"/>
            <a:chOff x="2760052" y="173307"/>
            <a:chExt cx="741551" cy="641737"/>
          </a:xfrm>
        </p:grpSpPr>
        <p:sp>
          <p:nvSpPr>
            <p:cNvPr id="1127424" name="Rounded Rectangle 1127423"/>
            <p:cNvSpPr/>
            <p:nvPr/>
          </p:nvSpPr>
          <p:spPr bwMode="auto">
            <a:xfrm rot="19720869">
              <a:off x="2760052" y="537628"/>
              <a:ext cx="607107" cy="230490"/>
            </a:xfrm>
            <a:prstGeom prst="roundRect">
              <a:avLst>
                <a:gd name="adj" fmla="val 47814"/>
              </a:avLst>
            </a:pr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127425" name="Freeform 1127424"/>
            <p:cNvSpPr/>
            <p:nvPr/>
          </p:nvSpPr>
          <p:spPr bwMode="auto">
            <a:xfrm>
              <a:off x="3007696" y="494985"/>
              <a:ext cx="189065" cy="151368"/>
            </a:xfrm>
            <a:custGeom>
              <a:avLst/>
              <a:gdLst>
                <a:gd name="connsiteX0" fmla="*/ 86906 w 189065"/>
                <a:gd name="connsiteY0" fmla="*/ 26450 h 151368"/>
                <a:gd name="connsiteX1" fmla="*/ 105798 w 189065"/>
                <a:gd name="connsiteY1" fmla="*/ 15114 h 151368"/>
                <a:gd name="connsiteX2" fmla="*/ 128469 w 189065"/>
                <a:gd name="connsiteY2" fmla="*/ 7557 h 151368"/>
                <a:gd name="connsiteX3" fmla="*/ 154919 w 189065"/>
                <a:gd name="connsiteY3" fmla="*/ 11336 h 151368"/>
                <a:gd name="connsiteX4" fmla="*/ 162476 w 189065"/>
                <a:gd name="connsiteY4" fmla="*/ 34007 h 151368"/>
                <a:gd name="connsiteX5" fmla="*/ 158697 w 189065"/>
                <a:gd name="connsiteY5" fmla="*/ 45342 h 151368"/>
                <a:gd name="connsiteX6" fmla="*/ 109577 w 189065"/>
                <a:gd name="connsiteY6" fmla="*/ 41564 h 151368"/>
                <a:gd name="connsiteX7" fmla="*/ 86906 w 189065"/>
                <a:gd name="connsiteY7" fmla="*/ 34007 h 151368"/>
                <a:gd name="connsiteX8" fmla="*/ 68013 w 189065"/>
                <a:gd name="connsiteY8" fmla="*/ 37785 h 151368"/>
                <a:gd name="connsiteX9" fmla="*/ 52899 w 189065"/>
                <a:gd name="connsiteY9" fmla="*/ 60456 h 151368"/>
                <a:gd name="connsiteX10" fmla="*/ 56678 w 189065"/>
                <a:gd name="connsiteY10" fmla="*/ 79349 h 151368"/>
                <a:gd name="connsiteX11" fmla="*/ 71792 w 189065"/>
                <a:gd name="connsiteY11" fmla="*/ 83127 h 151368"/>
                <a:gd name="connsiteX12" fmla="*/ 113355 w 189065"/>
                <a:gd name="connsiteY12" fmla="*/ 75570 h 151368"/>
                <a:gd name="connsiteX13" fmla="*/ 128469 w 189065"/>
                <a:gd name="connsiteY13" fmla="*/ 68013 h 151368"/>
                <a:gd name="connsiteX14" fmla="*/ 154919 w 189065"/>
                <a:gd name="connsiteY14" fmla="*/ 60456 h 151368"/>
                <a:gd name="connsiteX15" fmla="*/ 158697 w 189065"/>
                <a:gd name="connsiteY15" fmla="*/ 102020 h 151368"/>
                <a:gd name="connsiteX16" fmla="*/ 147362 w 189065"/>
                <a:gd name="connsiteY16" fmla="*/ 105798 h 151368"/>
                <a:gd name="connsiteX17" fmla="*/ 113355 w 189065"/>
                <a:gd name="connsiteY17" fmla="*/ 113355 h 151368"/>
                <a:gd name="connsiteX18" fmla="*/ 68013 w 189065"/>
                <a:gd name="connsiteY18" fmla="*/ 117134 h 151368"/>
                <a:gd name="connsiteX19" fmla="*/ 49121 w 189065"/>
                <a:gd name="connsiteY19" fmla="*/ 124691 h 151368"/>
                <a:gd name="connsiteX20" fmla="*/ 37785 w 189065"/>
                <a:gd name="connsiteY20" fmla="*/ 128470 h 151368"/>
                <a:gd name="connsiteX21" fmla="*/ 26449 w 189065"/>
                <a:gd name="connsiteY21" fmla="*/ 136027 h 151368"/>
                <a:gd name="connsiteX22" fmla="*/ 30228 w 189065"/>
                <a:gd name="connsiteY22" fmla="*/ 151141 h 151368"/>
                <a:gd name="connsiteX23" fmla="*/ 34006 w 189065"/>
                <a:gd name="connsiteY23" fmla="*/ 139805 h 151368"/>
                <a:gd name="connsiteX24" fmla="*/ 15114 w 189065"/>
                <a:gd name="connsiteY24" fmla="*/ 109577 h 151368"/>
                <a:gd name="connsiteX25" fmla="*/ 7557 w 189065"/>
                <a:gd name="connsiteY25" fmla="*/ 94463 h 151368"/>
                <a:gd name="connsiteX26" fmla="*/ 0 w 189065"/>
                <a:gd name="connsiteY26" fmla="*/ 68013 h 151368"/>
                <a:gd name="connsiteX27" fmla="*/ 22671 w 189065"/>
                <a:gd name="connsiteY27" fmla="*/ 71792 h 151368"/>
                <a:gd name="connsiteX28" fmla="*/ 45342 w 189065"/>
                <a:gd name="connsiteY28" fmla="*/ 79349 h 151368"/>
                <a:gd name="connsiteX29" fmla="*/ 49121 w 189065"/>
                <a:gd name="connsiteY29" fmla="*/ 90684 h 151368"/>
                <a:gd name="connsiteX30" fmla="*/ 71792 w 189065"/>
                <a:gd name="connsiteY30" fmla="*/ 105798 h 151368"/>
                <a:gd name="connsiteX31" fmla="*/ 94463 w 189065"/>
                <a:gd name="connsiteY31" fmla="*/ 117134 h 151368"/>
                <a:gd name="connsiteX32" fmla="*/ 147362 w 189065"/>
                <a:gd name="connsiteY32" fmla="*/ 113355 h 151368"/>
                <a:gd name="connsiteX33" fmla="*/ 170033 w 189065"/>
                <a:gd name="connsiteY33" fmla="*/ 105798 h 151368"/>
                <a:gd name="connsiteX34" fmla="*/ 173811 w 189065"/>
                <a:gd name="connsiteY34" fmla="*/ 94463 h 151368"/>
                <a:gd name="connsiteX35" fmla="*/ 181368 w 189065"/>
                <a:gd name="connsiteY35" fmla="*/ 83127 h 151368"/>
                <a:gd name="connsiteX36" fmla="*/ 177590 w 189065"/>
                <a:gd name="connsiteY36" fmla="*/ 56678 h 151368"/>
                <a:gd name="connsiteX37" fmla="*/ 173811 w 189065"/>
                <a:gd name="connsiteY37" fmla="*/ 41564 h 151368"/>
                <a:gd name="connsiteX38" fmla="*/ 162476 w 189065"/>
                <a:gd name="connsiteY38" fmla="*/ 37785 h 151368"/>
                <a:gd name="connsiteX39" fmla="*/ 139805 w 189065"/>
                <a:gd name="connsiteY39" fmla="*/ 26450 h 151368"/>
                <a:gd name="connsiteX40" fmla="*/ 139805 w 189065"/>
                <a:gd name="connsiteY40" fmla="*/ 3779 h 151368"/>
                <a:gd name="connsiteX41" fmla="*/ 154919 w 189065"/>
                <a:gd name="connsiteY41" fmla="*/ 0 h 151368"/>
                <a:gd name="connsiteX42" fmla="*/ 188925 w 189065"/>
                <a:gd name="connsiteY42" fmla="*/ 18893 h 151368"/>
                <a:gd name="connsiteX43" fmla="*/ 185147 w 189065"/>
                <a:gd name="connsiteY43" fmla="*/ 30228 h 151368"/>
                <a:gd name="connsiteX44" fmla="*/ 162476 w 189065"/>
                <a:gd name="connsiteY44" fmla="*/ 37785 h 151368"/>
                <a:gd name="connsiteX45" fmla="*/ 151140 w 189065"/>
                <a:gd name="connsiteY45" fmla="*/ 45342 h 151368"/>
                <a:gd name="connsiteX46" fmla="*/ 79349 w 189065"/>
                <a:gd name="connsiteY46" fmla="*/ 52899 h 151368"/>
                <a:gd name="connsiteX47" fmla="*/ 37785 w 189065"/>
                <a:gd name="connsiteY47" fmla="*/ 64235 h 151368"/>
                <a:gd name="connsiteX48" fmla="*/ 26449 w 189065"/>
                <a:gd name="connsiteY48" fmla="*/ 98241 h 151368"/>
                <a:gd name="connsiteX49" fmla="*/ 37785 w 189065"/>
                <a:gd name="connsiteY49" fmla="*/ 105798 h 151368"/>
                <a:gd name="connsiteX50" fmla="*/ 52899 w 189065"/>
                <a:gd name="connsiteY50" fmla="*/ 113355 h 1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9065" h="151368">
                  <a:moveTo>
                    <a:pt x="86906" y="26450"/>
                  </a:moveTo>
                  <a:cubicBezTo>
                    <a:pt x="93203" y="22671"/>
                    <a:pt x="99112" y="18153"/>
                    <a:pt x="105798" y="15114"/>
                  </a:cubicBezTo>
                  <a:cubicBezTo>
                    <a:pt x="113050" y="11818"/>
                    <a:pt x="128469" y="7557"/>
                    <a:pt x="128469" y="7557"/>
                  </a:cubicBezTo>
                  <a:cubicBezTo>
                    <a:pt x="137286" y="8817"/>
                    <a:pt x="147889" y="5868"/>
                    <a:pt x="154919" y="11336"/>
                  </a:cubicBezTo>
                  <a:cubicBezTo>
                    <a:pt x="161207" y="16227"/>
                    <a:pt x="162476" y="34007"/>
                    <a:pt x="162476" y="34007"/>
                  </a:cubicBezTo>
                  <a:cubicBezTo>
                    <a:pt x="161216" y="37785"/>
                    <a:pt x="161807" y="42854"/>
                    <a:pt x="158697" y="45342"/>
                  </a:cubicBezTo>
                  <a:cubicBezTo>
                    <a:pt x="146647" y="54982"/>
                    <a:pt x="116613" y="43440"/>
                    <a:pt x="109577" y="41564"/>
                  </a:cubicBezTo>
                  <a:cubicBezTo>
                    <a:pt x="101880" y="39511"/>
                    <a:pt x="86906" y="34007"/>
                    <a:pt x="86906" y="34007"/>
                  </a:cubicBezTo>
                  <a:cubicBezTo>
                    <a:pt x="80608" y="35266"/>
                    <a:pt x="73083" y="33842"/>
                    <a:pt x="68013" y="37785"/>
                  </a:cubicBezTo>
                  <a:cubicBezTo>
                    <a:pt x="60844" y="43361"/>
                    <a:pt x="52899" y="60456"/>
                    <a:pt x="52899" y="60456"/>
                  </a:cubicBezTo>
                  <a:cubicBezTo>
                    <a:pt x="54159" y="66754"/>
                    <a:pt x="52566" y="74415"/>
                    <a:pt x="56678" y="79349"/>
                  </a:cubicBezTo>
                  <a:cubicBezTo>
                    <a:pt x="60003" y="83338"/>
                    <a:pt x="66599" y="83127"/>
                    <a:pt x="71792" y="83127"/>
                  </a:cubicBezTo>
                  <a:cubicBezTo>
                    <a:pt x="76633" y="83127"/>
                    <a:pt x="107207" y="76800"/>
                    <a:pt x="113355" y="75570"/>
                  </a:cubicBezTo>
                  <a:cubicBezTo>
                    <a:pt x="118393" y="73051"/>
                    <a:pt x="123292" y="70232"/>
                    <a:pt x="128469" y="68013"/>
                  </a:cubicBezTo>
                  <a:cubicBezTo>
                    <a:pt x="136052" y="64763"/>
                    <a:pt x="147257" y="62372"/>
                    <a:pt x="154919" y="60456"/>
                  </a:cubicBezTo>
                  <a:cubicBezTo>
                    <a:pt x="159355" y="73764"/>
                    <a:pt x="168192" y="87777"/>
                    <a:pt x="158697" y="102020"/>
                  </a:cubicBezTo>
                  <a:cubicBezTo>
                    <a:pt x="156488" y="105334"/>
                    <a:pt x="151191" y="104704"/>
                    <a:pt x="147362" y="105798"/>
                  </a:cubicBezTo>
                  <a:cubicBezTo>
                    <a:pt x="140049" y="107888"/>
                    <a:pt x="119988" y="112575"/>
                    <a:pt x="113355" y="113355"/>
                  </a:cubicBezTo>
                  <a:cubicBezTo>
                    <a:pt x="98292" y="115127"/>
                    <a:pt x="83127" y="115874"/>
                    <a:pt x="68013" y="117134"/>
                  </a:cubicBezTo>
                  <a:cubicBezTo>
                    <a:pt x="61716" y="119653"/>
                    <a:pt x="55472" y="122309"/>
                    <a:pt x="49121" y="124691"/>
                  </a:cubicBezTo>
                  <a:cubicBezTo>
                    <a:pt x="45392" y="126090"/>
                    <a:pt x="41348" y="126689"/>
                    <a:pt x="37785" y="128470"/>
                  </a:cubicBezTo>
                  <a:cubicBezTo>
                    <a:pt x="33723" y="130501"/>
                    <a:pt x="30228" y="133508"/>
                    <a:pt x="26449" y="136027"/>
                  </a:cubicBezTo>
                  <a:cubicBezTo>
                    <a:pt x="27709" y="141065"/>
                    <a:pt x="25583" y="148819"/>
                    <a:pt x="30228" y="151141"/>
                  </a:cubicBezTo>
                  <a:cubicBezTo>
                    <a:pt x="33791" y="152922"/>
                    <a:pt x="34446" y="143764"/>
                    <a:pt x="34006" y="139805"/>
                  </a:cubicBezTo>
                  <a:cubicBezTo>
                    <a:pt x="31488" y="117143"/>
                    <a:pt x="29386" y="119092"/>
                    <a:pt x="15114" y="109577"/>
                  </a:cubicBezTo>
                  <a:cubicBezTo>
                    <a:pt x="12595" y="104539"/>
                    <a:pt x="9776" y="99640"/>
                    <a:pt x="7557" y="94463"/>
                  </a:cubicBezTo>
                  <a:cubicBezTo>
                    <a:pt x="4303" y="86870"/>
                    <a:pt x="1919" y="75688"/>
                    <a:pt x="0" y="68013"/>
                  </a:cubicBezTo>
                  <a:cubicBezTo>
                    <a:pt x="19314" y="61576"/>
                    <a:pt x="3836" y="63421"/>
                    <a:pt x="22671" y="71792"/>
                  </a:cubicBezTo>
                  <a:cubicBezTo>
                    <a:pt x="29950" y="75027"/>
                    <a:pt x="45342" y="79349"/>
                    <a:pt x="45342" y="79349"/>
                  </a:cubicBezTo>
                  <a:cubicBezTo>
                    <a:pt x="46602" y="83127"/>
                    <a:pt x="46305" y="87868"/>
                    <a:pt x="49121" y="90684"/>
                  </a:cubicBezTo>
                  <a:cubicBezTo>
                    <a:pt x="55543" y="97106"/>
                    <a:pt x="64235" y="100760"/>
                    <a:pt x="71792" y="105798"/>
                  </a:cubicBezTo>
                  <a:cubicBezTo>
                    <a:pt x="86442" y="115565"/>
                    <a:pt x="78818" y="111919"/>
                    <a:pt x="94463" y="117134"/>
                  </a:cubicBezTo>
                  <a:cubicBezTo>
                    <a:pt x="112096" y="115874"/>
                    <a:pt x="129880" y="115977"/>
                    <a:pt x="147362" y="113355"/>
                  </a:cubicBezTo>
                  <a:cubicBezTo>
                    <a:pt x="155240" y="112173"/>
                    <a:pt x="170033" y="105798"/>
                    <a:pt x="170033" y="105798"/>
                  </a:cubicBezTo>
                  <a:cubicBezTo>
                    <a:pt x="171292" y="102020"/>
                    <a:pt x="172030" y="98025"/>
                    <a:pt x="173811" y="94463"/>
                  </a:cubicBezTo>
                  <a:cubicBezTo>
                    <a:pt x="175842" y="90401"/>
                    <a:pt x="180916" y="87646"/>
                    <a:pt x="181368" y="83127"/>
                  </a:cubicBezTo>
                  <a:cubicBezTo>
                    <a:pt x="182254" y="74265"/>
                    <a:pt x="179183" y="65440"/>
                    <a:pt x="177590" y="56678"/>
                  </a:cubicBezTo>
                  <a:cubicBezTo>
                    <a:pt x="176661" y="51569"/>
                    <a:pt x="177055" y="45619"/>
                    <a:pt x="173811" y="41564"/>
                  </a:cubicBezTo>
                  <a:cubicBezTo>
                    <a:pt x="171323" y="38454"/>
                    <a:pt x="166038" y="39566"/>
                    <a:pt x="162476" y="37785"/>
                  </a:cubicBezTo>
                  <a:cubicBezTo>
                    <a:pt x="133185" y="23139"/>
                    <a:pt x="168288" y="35944"/>
                    <a:pt x="139805" y="26450"/>
                  </a:cubicBezTo>
                  <a:cubicBezTo>
                    <a:pt x="137683" y="20086"/>
                    <a:pt x="131850" y="10143"/>
                    <a:pt x="139805" y="3779"/>
                  </a:cubicBezTo>
                  <a:cubicBezTo>
                    <a:pt x="143860" y="535"/>
                    <a:pt x="149881" y="1260"/>
                    <a:pt x="154919" y="0"/>
                  </a:cubicBezTo>
                  <a:cubicBezTo>
                    <a:pt x="173641" y="2675"/>
                    <a:pt x="185799" y="-2984"/>
                    <a:pt x="188925" y="18893"/>
                  </a:cubicBezTo>
                  <a:cubicBezTo>
                    <a:pt x="189488" y="22836"/>
                    <a:pt x="188388" y="27913"/>
                    <a:pt x="185147" y="30228"/>
                  </a:cubicBezTo>
                  <a:cubicBezTo>
                    <a:pt x="178665" y="34858"/>
                    <a:pt x="162476" y="37785"/>
                    <a:pt x="162476" y="37785"/>
                  </a:cubicBezTo>
                  <a:cubicBezTo>
                    <a:pt x="158697" y="40304"/>
                    <a:pt x="155314" y="43553"/>
                    <a:pt x="151140" y="45342"/>
                  </a:cubicBezTo>
                  <a:cubicBezTo>
                    <a:pt x="134175" y="52613"/>
                    <a:pt x="80982" y="52790"/>
                    <a:pt x="79349" y="52899"/>
                  </a:cubicBezTo>
                  <a:cubicBezTo>
                    <a:pt x="50585" y="62487"/>
                    <a:pt x="64489" y="58894"/>
                    <a:pt x="37785" y="64235"/>
                  </a:cubicBezTo>
                  <a:cubicBezTo>
                    <a:pt x="30114" y="75742"/>
                    <a:pt x="15567" y="84638"/>
                    <a:pt x="26449" y="98241"/>
                  </a:cubicBezTo>
                  <a:cubicBezTo>
                    <a:pt x="29286" y="101787"/>
                    <a:pt x="33611" y="104009"/>
                    <a:pt x="37785" y="105798"/>
                  </a:cubicBezTo>
                  <a:cubicBezTo>
                    <a:pt x="54121" y="112799"/>
                    <a:pt x="52899" y="103677"/>
                    <a:pt x="52899" y="113355"/>
                  </a:cubicBezTo>
                </a:path>
              </a:pathLst>
            </a:custGeom>
            <a:noFill/>
            <a:ln w="127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1127428" name="Group 1127427"/>
            <p:cNvGrpSpPr/>
            <p:nvPr/>
          </p:nvGrpSpPr>
          <p:grpSpPr>
            <a:xfrm>
              <a:off x="2855438" y="490702"/>
              <a:ext cx="447468" cy="324342"/>
              <a:chOff x="2248209" y="351916"/>
              <a:chExt cx="447468" cy="324342"/>
            </a:xfrm>
            <a:scene3d>
              <a:camera prst="orthographicFront">
                <a:rot lat="0" lon="0" rev="0"/>
              </a:camera>
              <a:lightRig rig="balanced" dir="t">
                <a:rot lat="0" lon="0" rev="8700000"/>
              </a:lightRig>
            </a:scene3d>
          </p:grpSpPr>
          <p:sp>
            <p:nvSpPr>
              <p:cNvPr id="1127426" name="Oval 1127425"/>
              <p:cNvSpPr/>
              <p:nvPr/>
            </p:nvSpPr>
            <p:spPr bwMode="auto">
              <a:xfrm>
                <a:off x="2248209" y="53574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2279681" y="4991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2278777" y="558599"/>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2333108" y="4991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2333108" y="547809"/>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6" name="Oval 45"/>
              <p:cNvSpPr/>
              <p:nvPr/>
            </p:nvSpPr>
            <p:spPr bwMode="auto">
              <a:xfrm>
                <a:off x="2344445" y="585091"/>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7" name="Oval 46"/>
              <p:cNvSpPr/>
              <p:nvPr/>
            </p:nvSpPr>
            <p:spPr bwMode="auto">
              <a:xfrm>
                <a:off x="2329329" y="648826"/>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8" name="Oval 47"/>
              <p:cNvSpPr/>
              <p:nvPr/>
            </p:nvSpPr>
            <p:spPr bwMode="auto">
              <a:xfrm>
                <a:off x="2570239" y="516881"/>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9" name="Oval 48"/>
              <p:cNvSpPr/>
              <p:nvPr/>
            </p:nvSpPr>
            <p:spPr bwMode="auto">
              <a:xfrm>
                <a:off x="2543724" y="47633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2592789" y="4697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2634296" y="493482"/>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2668245" y="407583"/>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2626614" y="351916"/>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127430" name="Freeform 1127429"/>
            <p:cNvSpPr/>
            <p:nvPr/>
          </p:nvSpPr>
          <p:spPr bwMode="auto">
            <a:xfrm>
              <a:off x="3123751" y="173307"/>
              <a:ext cx="377852" cy="317395"/>
            </a:xfrm>
            <a:custGeom>
              <a:avLst/>
              <a:gdLst>
                <a:gd name="connsiteX0" fmla="*/ 188926 w 377852"/>
                <a:gd name="connsiteY0" fmla="*/ 317395 h 317395"/>
                <a:gd name="connsiteX1" fmla="*/ 279610 w 377852"/>
                <a:gd name="connsiteY1" fmla="*/ 294724 h 317395"/>
                <a:gd name="connsiteX2" fmla="*/ 321174 w 377852"/>
                <a:gd name="connsiteY2" fmla="*/ 260717 h 317395"/>
                <a:gd name="connsiteX3" fmla="*/ 328731 w 377852"/>
                <a:gd name="connsiteY3" fmla="*/ 226711 h 317395"/>
                <a:gd name="connsiteX4" fmla="*/ 294724 w 377852"/>
                <a:gd name="connsiteY4" fmla="*/ 192704 h 317395"/>
                <a:gd name="connsiteX5" fmla="*/ 234268 w 377852"/>
                <a:gd name="connsiteY5" fmla="*/ 147362 h 317395"/>
                <a:gd name="connsiteX6" fmla="*/ 219154 w 377852"/>
                <a:gd name="connsiteY6" fmla="*/ 98241 h 317395"/>
                <a:gd name="connsiteX7" fmla="*/ 222933 w 377852"/>
                <a:gd name="connsiteY7" fmla="*/ 52899 h 317395"/>
                <a:gd name="connsiteX8" fmla="*/ 268275 w 377852"/>
                <a:gd name="connsiteY8" fmla="*/ 7557 h 317395"/>
                <a:gd name="connsiteX9" fmla="*/ 328731 w 377852"/>
                <a:gd name="connsiteY9" fmla="*/ 0 h 317395"/>
                <a:gd name="connsiteX10" fmla="*/ 366516 w 377852"/>
                <a:gd name="connsiteY10" fmla="*/ 30228 h 317395"/>
                <a:gd name="connsiteX11" fmla="*/ 377852 w 377852"/>
                <a:gd name="connsiteY11" fmla="*/ 64235 h 317395"/>
                <a:gd name="connsiteX12" fmla="*/ 355181 w 377852"/>
                <a:gd name="connsiteY12" fmla="*/ 94463 h 317395"/>
                <a:gd name="connsiteX13" fmla="*/ 279610 w 377852"/>
                <a:gd name="connsiteY13" fmla="*/ 102020 h 317395"/>
                <a:gd name="connsiteX14" fmla="*/ 162476 w 377852"/>
                <a:gd name="connsiteY14" fmla="*/ 60456 h 317395"/>
                <a:gd name="connsiteX15" fmla="*/ 79349 w 377852"/>
                <a:gd name="connsiteY15" fmla="*/ 18893 h 317395"/>
                <a:gd name="connsiteX16" fmla="*/ 30228 w 377852"/>
                <a:gd name="connsiteY16" fmla="*/ 7557 h 317395"/>
                <a:gd name="connsiteX17" fmla="*/ 0 w 377852"/>
                <a:gd name="connsiteY17" fmla="*/ 3779 h 31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852" h="317395">
                  <a:moveTo>
                    <a:pt x="188926" y="317395"/>
                  </a:moveTo>
                  <a:lnTo>
                    <a:pt x="279610" y="294724"/>
                  </a:lnTo>
                  <a:lnTo>
                    <a:pt x="321174" y="260717"/>
                  </a:lnTo>
                  <a:lnTo>
                    <a:pt x="328731" y="226711"/>
                  </a:lnTo>
                  <a:lnTo>
                    <a:pt x="294724" y="192704"/>
                  </a:lnTo>
                  <a:lnTo>
                    <a:pt x="234268" y="147362"/>
                  </a:lnTo>
                  <a:lnTo>
                    <a:pt x="219154" y="98241"/>
                  </a:lnTo>
                  <a:lnTo>
                    <a:pt x="222933" y="52899"/>
                  </a:lnTo>
                  <a:lnTo>
                    <a:pt x="268275" y="7557"/>
                  </a:lnTo>
                  <a:lnTo>
                    <a:pt x="328731" y="0"/>
                  </a:lnTo>
                  <a:lnTo>
                    <a:pt x="366516" y="30228"/>
                  </a:lnTo>
                  <a:lnTo>
                    <a:pt x="377852" y="64235"/>
                  </a:lnTo>
                  <a:lnTo>
                    <a:pt x="355181" y="94463"/>
                  </a:lnTo>
                  <a:lnTo>
                    <a:pt x="279610" y="102020"/>
                  </a:lnTo>
                  <a:lnTo>
                    <a:pt x="162476" y="60456"/>
                  </a:lnTo>
                  <a:lnTo>
                    <a:pt x="79349" y="18893"/>
                  </a:lnTo>
                  <a:lnTo>
                    <a:pt x="30228" y="7557"/>
                  </a:lnTo>
                  <a:lnTo>
                    <a:pt x="0" y="3779"/>
                  </a:lnTo>
                </a:path>
              </a:pathLst>
            </a:custGeom>
            <a:noFill/>
            <a:ln w="50800" cap="flat" cmpd="sng" algn="ctr">
              <a:solidFill>
                <a:srgbClr val="FF0000"/>
              </a:solidFill>
              <a:prstDash val="solid"/>
              <a:round/>
              <a:headEnd type="none" w="med" len="med"/>
              <a:tailEnd type="none" w="med" len="med"/>
            </a:ln>
            <a:effectLst>
              <a:softEdge rad="12700"/>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236" name="Group 235"/>
          <p:cNvGrpSpPr/>
          <p:nvPr/>
        </p:nvGrpSpPr>
        <p:grpSpPr>
          <a:xfrm>
            <a:off x="6838852" y="1021212"/>
            <a:ext cx="442399" cy="140336"/>
            <a:chOff x="6838852" y="1021212"/>
            <a:chExt cx="442399" cy="140336"/>
          </a:xfrm>
        </p:grpSpPr>
        <p:sp>
          <p:nvSpPr>
            <p:cNvPr id="58" name="Oval 57"/>
            <p:cNvSpPr/>
            <p:nvPr/>
          </p:nvSpPr>
          <p:spPr bwMode="auto">
            <a:xfrm rot="18826025">
              <a:off x="7058409" y="868837"/>
              <a:ext cx="70467" cy="375217"/>
            </a:xfrm>
            <a:prstGeom prst="ellipse">
              <a:avLst/>
            </a:prstGeom>
            <a:gradFill flip="none" rotWithShape="1">
              <a:gsLst>
                <a:gs pos="0">
                  <a:schemeClr val="tx1"/>
                </a:gs>
                <a:gs pos="58000">
                  <a:schemeClr val="accent2">
                    <a:lumMod val="40000"/>
                    <a:lumOff val="60000"/>
                  </a:schemeClr>
                </a:gs>
                <a:gs pos="100000">
                  <a:schemeClr val="accent2"/>
                </a:gs>
              </a:gsLst>
              <a:path path="circle">
                <a:fillToRect l="50000" t="50000" r="50000" b="50000"/>
              </a:path>
              <a:tileRect/>
            </a:gradFill>
            <a:ln w="3175" cap="flat" cmpd="sng" algn="ctr">
              <a:solidFill>
                <a:srgbClr val="008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59" name="Oval 58"/>
            <p:cNvSpPr/>
            <p:nvPr/>
          </p:nvSpPr>
          <p:spPr bwMode="auto">
            <a:xfrm rot="18826025">
              <a:off x="6991227" y="938706"/>
              <a:ext cx="70467" cy="375217"/>
            </a:xfrm>
            <a:prstGeom prst="ellipse">
              <a:avLst/>
            </a:prstGeom>
            <a:gradFill flip="none" rotWithShape="1">
              <a:gsLst>
                <a:gs pos="0">
                  <a:schemeClr val="tx1"/>
                </a:gs>
                <a:gs pos="58000">
                  <a:schemeClr val="accent2">
                    <a:lumMod val="40000"/>
                    <a:lumOff val="60000"/>
                  </a:schemeClr>
                </a:gs>
                <a:gs pos="100000">
                  <a:schemeClr val="accent2"/>
                </a:gs>
              </a:gsLst>
              <a:path path="circle">
                <a:fillToRect l="50000" t="50000" r="50000" b="50000"/>
              </a:path>
              <a:tileRect/>
            </a:gradFill>
            <a:ln w="3175" cap="flat" cmpd="sng" algn="ctr">
              <a:solidFill>
                <a:srgbClr val="008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60" name="Group 59"/>
          <p:cNvGrpSpPr/>
          <p:nvPr/>
        </p:nvGrpSpPr>
        <p:grpSpPr>
          <a:xfrm rot="14566175">
            <a:off x="634490" y="166288"/>
            <a:ext cx="741551" cy="641737"/>
            <a:chOff x="2760052" y="173307"/>
            <a:chExt cx="741551" cy="641737"/>
          </a:xfrm>
        </p:grpSpPr>
        <p:sp>
          <p:nvSpPr>
            <p:cNvPr id="61" name="Rounded Rectangle 60"/>
            <p:cNvSpPr/>
            <p:nvPr/>
          </p:nvSpPr>
          <p:spPr bwMode="auto">
            <a:xfrm rot="19720869">
              <a:off x="2760052" y="537628"/>
              <a:ext cx="607107" cy="230490"/>
            </a:xfrm>
            <a:prstGeom prst="roundRect">
              <a:avLst>
                <a:gd name="adj" fmla="val 47814"/>
              </a:avLst>
            </a:pr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62" name="Freeform 61"/>
            <p:cNvSpPr/>
            <p:nvPr/>
          </p:nvSpPr>
          <p:spPr bwMode="auto">
            <a:xfrm>
              <a:off x="3007696" y="494985"/>
              <a:ext cx="189065" cy="151368"/>
            </a:xfrm>
            <a:custGeom>
              <a:avLst/>
              <a:gdLst>
                <a:gd name="connsiteX0" fmla="*/ 86906 w 189065"/>
                <a:gd name="connsiteY0" fmla="*/ 26450 h 151368"/>
                <a:gd name="connsiteX1" fmla="*/ 105798 w 189065"/>
                <a:gd name="connsiteY1" fmla="*/ 15114 h 151368"/>
                <a:gd name="connsiteX2" fmla="*/ 128469 w 189065"/>
                <a:gd name="connsiteY2" fmla="*/ 7557 h 151368"/>
                <a:gd name="connsiteX3" fmla="*/ 154919 w 189065"/>
                <a:gd name="connsiteY3" fmla="*/ 11336 h 151368"/>
                <a:gd name="connsiteX4" fmla="*/ 162476 w 189065"/>
                <a:gd name="connsiteY4" fmla="*/ 34007 h 151368"/>
                <a:gd name="connsiteX5" fmla="*/ 158697 w 189065"/>
                <a:gd name="connsiteY5" fmla="*/ 45342 h 151368"/>
                <a:gd name="connsiteX6" fmla="*/ 109577 w 189065"/>
                <a:gd name="connsiteY6" fmla="*/ 41564 h 151368"/>
                <a:gd name="connsiteX7" fmla="*/ 86906 w 189065"/>
                <a:gd name="connsiteY7" fmla="*/ 34007 h 151368"/>
                <a:gd name="connsiteX8" fmla="*/ 68013 w 189065"/>
                <a:gd name="connsiteY8" fmla="*/ 37785 h 151368"/>
                <a:gd name="connsiteX9" fmla="*/ 52899 w 189065"/>
                <a:gd name="connsiteY9" fmla="*/ 60456 h 151368"/>
                <a:gd name="connsiteX10" fmla="*/ 56678 w 189065"/>
                <a:gd name="connsiteY10" fmla="*/ 79349 h 151368"/>
                <a:gd name="connsiteX11" fmla="*/ 71792 w 189065"/>
                <a:gd name="connsiteY11" fmla="*/ 83127 h 151368"/>
                <a:gd name="connsiteX12" fmla="*/ 113355 w 189065"/>
                <a:gd name="connsiteY12" fmla="*/ 75570 h 151368"/>
                <a:gd name="connsiteX13" fmla="*/ 128469 w 189065"/>
                <a:gd name="connsiteY13" fmla="*/ 68013 h 151368"/>
                <a:gd name="connsiteX14" fmla="*/ 154919 w 189065"/>
                <a:gd name="connsiteY14" fmla="*/ 60456 h 151368"/>
                <a:gd name="connsiteX15" fmla="*/ 158697 w 189065"/>
                <a:gd name="connsiteY15" fmla="*/ 102020 h 151368"/>
                <a:gd name="connsiteX16" fmla="*/ 147362 w 189065"/>
                <a:gd name="connsiteY16" fmla="*/ 105798 h 151368"/>
                <a:gd name="connsiteX17" fmla="*/ 113355 w 189065"/>
                <a:gd name="connsiteY17" fmla="*/ 113355 h 151368"/>
                <a:gd name="connsiteX18" fmla="*/ 68013 w 189065"/>
                <a:gd name="connsiteY18" fmla="*/ 117134 h 151368"/>
                <a:gd name="connsiteX19" fmla="*/ 49121 w 189065"/>
                <a:gd name="connsiteY19" fmla="*/ 124691 h 151368"/>
                <a:gd name="connsiteX20" fmla="*/ 37785 w 189065"/>
                <a:gd name="connsiteY20" fmla="*/ 128470 h 151368"/>
                <a:gd name="connsiteX21" fmla="*/ 26449 w 189065"/>
                <a:gd name="connsiteY21" fmla="*/ 136027 h 151368"/>
                <a:gd name="connsiteX22" fmla="*/ 30228 w 189065"/>
                <a:gd name="connsiteY22" fmla="*/ 151141 h 151368"/>
                <a:gd name="connsiteX23" fmla="*/ 34006 w 189065"/>
                <a:gd name="connsiteY23" fmla="*/ 139805 h 151368"/>
                <a:gd name="connsiteX24" fmla="*/ 15114 w 189065"/>
                <a:gd name="connsiteY24" fmla="*/ 109577 h 151368"/>
                <a:gd name="connsiteX25" fmla="*/ 7557 w 189065"/>
                <a:gd name="connsiteY25" fmla="*/ 94463 h 151368"/>
                <a:gd name="connsiteX26" fmla="*/ 0 w 189065"/>
                <a:gd name="connsiteY26" fmla="*/ 68013 h 151368"/>
                <a:gd name="connsiteX27" fmla="*/ 22671 w 189065"/>
                <a:gd name="connsiteY27" fmla="*/ 71792 h 151368"/>
                <a:gd name="connsiteX28" fmla="*/ 45342 w 189065"/>
                <a:gd name="connsiteY28" fmla="*/ 79349 h 151368"/>
                <a:gd name="connsiteX29" fmla="*/ 49121 w 189065"/>
                <a:gd name="connsiteY29" fmla="*/ 90684 h 151368"/>
                <a:gd name="connsiteX30" fmla="*/ 71792 w 189065"/>
                <a:gd name="connsiteY30" fmla="*/ 105798 h 151368"/>
                <a:gd name="connsiteX31" fmla="*/ 94463 w 189065"/>
                <a:gd name="connsiteY31" fmla="*/ 117134 h 151368"/>
                <a:gd name="connsiteX32" fmla="*/ 147362 w 189065"/>
                <a:gd name="connsiteY32" fmla="*/ 113355 h 151368"/>
                <a:gd name="connsiteX33" fmla="*/ 170033 w 189065"/>
                <a:gd name="connsiteY33" fmla="*/ 105798 h 151368"/>
                <a:gd name="connsiteX34" fmla="*/ 173811 w 189065"/>
                <a:gd name="connsiteY34" fmla="*/ 94463 h 151368"/>
                <a:gd name="connsiteX35" fmla="*/ 181368 w 189065"/>
                <a:gd name="connsiteY35" fmla="*/ 83127 h 151368"/>
                <a:gd name="connsiteX36" fmla="*/ 177590 w 189065"/>
                <a:gd name="connsiteY36" fmla="*/ 56678 h 151368"/>
                <a:gd name="connsiteX37" fmla="*/ 173811 w 189065"/>
                <a:gd name="connsiteY37" fmla="*/ 41564 h 151368"/>
                <a:gd name="connsiteX38" fmla="*/ 162476 w 189065"/>
                <a:gd name="connsiteY38" fmla="*/ 37785 h 151368"/>
                <a:gd name="connsiteX39" fmla="*/ 139805 w 189065"/>
                <a:gd name="connsiteY39" fmla="*/ 26450 h 151368"/>
                <a:gd name="connsiteX40" fmla="*/ 139805 w 189065"/>
                <a:gd name="connsiteY40" fmla="*/ 3779 h 151368"/>
                <a:gd name="connsiteX41" fmla="*/ 154919 w 189065"/>
                <a:gd name="connsiteY41" fmla="*/ 0 h 151368"/>
                <a:gd name="connsiteX42" fmla="*/ 188925 w 189065"/>
                <a:gd name="connsiteY42" fmla="*/ 18893 h 151368"/>
                <a:gd name="connsiteX43" fmla="*/ 185147 w 189065"/>
                <a:gd name="connsiteY43" fmla="*/ 30228 h 151368"/>
                <a:gd name="connsiteX44" fmla="*/ 162476 w 189065"/>
                <a:gd name="connsiteY44" fmla="*/ 37785 h 151368"/>
                <a:gd name="connsiteX45" fmla="*/ 151140 w 189065"/>
                <a:gd name="connsiteY45" fmla="*/ 45342 h 151368"/>
                <a:gd name="connsiteX46" fmla="*/ 79349 w 189065"/>
                <a:gd name="connsiteY46" fmla="*/ 52899 h 151368"/>
                <a:gd name="connsiteX47" fmla="*/ 37785 w 189065"/>
                <a:gd name="connsiteY47" fmla="*/ 64235 h 151368"/>
                <a:gd name="connsiteX48" fmla="*/ 26449 w 189065"/>
                <a:gd name="connsiteY48" fmla="*/ 98241 h 151368"/>
                <a:gd name="connsiteX49" fmla="*/ 37785 w 189065"/>
                <a:gd name="connsiteY49" fmla="*/ 105798 h 151368"/>
                <a:gd name="connsiteX50" fmla="*/ 52899 w 189065"/>
                <a:gd name="connsiteY50" fmla="*/ 113355 h 1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9065" h="151368">
                  <a:moveTo>
                    <a:pt x="86906" y="26450"/>
                  </a:moveTo>
                  <a:cubicBezTo>
                    <a:pt x="93203" y="22671"/>
                    <a:pt x="99112" y="18153"/>
                    <a:pt x="105798" y="15114"/>
                  </a:cubicBezTo>
                  <a:cubicBezTo>
                    <a:pt x="113050" y="11818"/>
                    <a:pt x="128469" y="7557"/>
                    <a:pt x="128469" y="7557"/>
                  </a:cubicBezTo>
                  <a:cubicBezTo>
                    <a:pt x="137286" y="8817"/>
                    <a:pt x="147889" y="5868"/>
                    <a:pt x="154919" y="11336"/>
                  </a:cubicBezTo>
                  <a:cubicBezTo>
                    <a:pt x="161207" y="16227"/>
                    <a:pt x="162476" y="34007"/>
                    <a:pt x="162476" y="34007"/>
                  </a:cubicBezTo>
                  <a:cubicBezTo>
                    <a:pt x="161216" y="37785"/>
                    <a:pt x="161807" y="42854"/>
                    <a:pt x="158697" y="45342"/>
                  </a:cubicBezTo>
                  <a:cubicBezTo>
                    <a:pt x="146647" y="54982"/>
                    <a:pt x="116613" y="43440"/>
                    <a:pt x="109577" y="41564"/>
                  </a:cubicBezTo>
                  <a:cubicBezTo>
                    <a:pt x="101880" y="39511"/>
                    <a:pt x="86906" y="34007"/>
                    <a:pt x="86906" y="34007"/>
                  </a:cubicBezTo>
                  <a:cubicBezTo>
                    <a:pt x="80608" y="35266"/>
                    <a:pt x="73083" y="33842"/>
                    <a:pt x="68013" y="37785"/>
                  </a:cubicBezTo>
                  <a:cubicBezTo>
                    <a:pt x="60844" y="43361"/>
                    <a:pt x="52899" y="60456"/>
                    <a:pt x="52899" y="60456"/>
                  </a:cubicBezTo>
                  <a:cubicBezTo>
                    <a:pt x="54159" y="66754"/>
                    <a:pt x="52566" y="74415"/>
                    <a:pt x="56678" y="79349"/>
                  </a:cubicBezTo>
                  <a:cubicBezTo>
                    <a:pt x="60003" y="83338"/>
                    <a:pt x="66599" y="83127"/>
                    <a:pt x="71792" y="83127"/>
                  </a:cubicBezTo>
                  <a:cubicBezTo>
                    <a:pt x="76633" y="83127"/>
                    <a:pt x="107207" y="76800"/>
                    <a:pt x="113355" y="75570"/>
                  </a:cubicBezTo>
                  <a:cubicBezTo>
                    <a:pt x="118393" y="73051"/>
                    <a:pt x="123292" y="70232"/>
                    <a:pt x="128469" y="68013"/>
                  </a:cubicBezTo>
                  <a:cubicBezTo>
                    <a:pt x="136052" y="64763"/>
                    <a:pt x="147257" y="62372"/>
                    <a:pt x="154919" y="60456"/>
                  </a:cubicBezTo>
                  <a:cubicBezTo>
                    <a:pt x="159355" y="73764"/>
                    <a:pt x="168192" y="87777"/>
                    <a:pt x="158697" y="102020"/>
                  </a:cubicBezTo>
                  <a:cubicBezTo>
                    <a:pt x="156488" y="105334"/>
                    <a:pt x="151191" y="104704"/>
                    <a:pt x="147362" y="105798"/>
                  </a:cubicBezTo>
                  <a:cubicBezTo>
                    <a:pt x="140049" y="107888"/>
                    <a:pt x="119988" y="112575"/>
                    <a:pt x="113355" y="113355"/>
                  </a:cubicBezTo>
                  <a:cubicBezTo>
                    <a:pt x="98292" y="115127"/>
                    <a:pt x="83127" y="115874"/>
                    <a:pt x="68013" y="117134"/>
                  </a:cubicBezTo>
                  <a:cubicBezTo>
                    <a:pt x="61716" y="119653"/>
                    <a:pt x="55472" y="122309"/>
                    <a:pt x="49121" y="124691"/>
                  </a:cubicBezTo>
                  <a:cubicBezTo>
                    <a:pt x="45392" y="126090"/>
                    <a:pt x="41348" y="126689"/>
                    <a:pt x="37785" y="128470"/>
                  </a:cubicBezTo>
                  <a:cubicBezTo>
                    <a:pt x="33723" y="130501"/>
                    <a:pt x="30228" y="133508"/>
                    <a:pt x="26449" y="136027"/>
                  </a:cubicBezTo>
                  <a:cubicBezTo>
                    <a:pt x="27709" y="141065"/>
                    <a:pt x="25583" y="148819"/>
                    <a:pt x="30228" y="151141"/>
                  </a:cubicBezTo>
                  <a:cubicBezTo>
                    <a:pt x="33791" y="152922"/>
                    <a:pt x="34446" y="143764"/>
                    <a:pt x="34006" y="139805"/>
                  </a:cubicBezTo>
                  <a:cubicBezTo>
                    <a:pt x="31488" y="117143"/>
                    <a:pt x="29386" y="119092"/>
                    <a:pt x="15114" y="109577"/>
                  </a:cubicBezTo>
                  <a:cubicBezTo>
                    <a:pt x="12595" y="104539"/>
                    <a:pt x="9776" y="99640"/>
                    <a:pt x="7557" y="94463"/>
                  </a:cubicBezTo>
                  <a:cubicBezTo>
                    <a:pt x="4303" y="86870"/>
                    <a:pt x="1919" y="75688"/>
                    <a:pt x="0" y="68013"/>
                  </a:cubicBezTo>
                  <a:cubicBezTo>
                    <a:pt x="19314" y="61576"/>
                    <a:pt x="3836" y="63421"/>
                    <a:pt x="22671" y="71792"/>
                  </a:cubicBezTo>
                  <a:cubicBezTo>
                    <a:pt x="29950" y="75027"/>
                    <a:pt x="45342" y="79349"/>
                    <a:pt x="45342" y="79349"/>
                  </a:cubicBezTo>
                  <a:cubicBezTo>
                    <a:pt x="46602" y="83127"/>
                    <a:pt x="46305" y="87868"/>
                    <a:pt x="49121" y="90684"/>
                  </a:cubicBezTo>
                  <a:cubicBezTo>
                    <a:pt x="55543" y="97106"/>
                    <a:pt x="64235" y="100760"/>
                    <a:pt x="71792" y="105798"/>
                  </a:cubicBezTo>
                  <a:cubicBezTo>
                    <a:pt x="86442" y="115565"/>
                    <a:pt x="78818" y="111919"/>
                    <a:pt x="94463" y="117134"/>
                  </a:cubicBezTo>
                  <a:cubicBezTo>
                    <a:pt x="112096" y="115874"/>
                    <a:pt x="129880" y="115977"/>
                    <a:pt x="147362" y="113355"/>
                  </a:cubicBezTo>
                  <a:cubicBezTo>
                    <a:pt x="155240" y="112173"/>
                    <a:pt x="170033" y="105798"/>
                    <a:pt x="170033" y="105798"/>
                  </a:cubicBezTo>
                  <a:cubicBezTo>
                    <a:pt x="171292" y="102020"/>
                    <a:pt x="172030" y="98025"/>
                    <a:pt x="173811" y="94463"/>
                  </a:cubicBezTo>
                  <a:cubicBezTo>
                    <a:pt x="175842" y="90401"/>
                    <a:pt x="180916" y="87646"/>
                    <a:pt x="181368" y="83127"/>
                  </a:cubicBezTo>
                  <a:cubicBezTo>
                    <a:pt x="182254" y="74265"/>
                    <a:pt x="179183" y="65440"/>
                    <a:pt x="177590" y="56678"/>
                  </a:cubicBezTo>
                  <a:cubicBezTo>
                    <a:pt x="176661" y="51569"/>
                    <a:pt x="177055" y="45619"/>
                    <a:pt x="173811" y="41564"/>
                  </a:cubicBezTo>
                  <a:cubicBezTo>
                    <a:pt x="171323" y="38454"/>
                    <a:pt x="166038" y="39566"/>
                    <a:pt x="162476" y="37785"/>
                  </a:cubicBezTo>
                  <a:cubicBezTo>
                    <a:pt x="133185" y="23139"/>
                    <a:pt x="168288" y="35944"/>
                    <a:pt x="139805" y="26450"/>
                  </a:cubicBezTo>
                  <a:cubicBezTo>
                    <a:pt x="137683" y="20086"/>
                    <a:pt x="131850" y="10143"/>
                    <a:pt x="139805" y="3779"/>
                  </a:cubicBezTo>
                  <a:cubicBezTo>
                    <a:pt x="143860" y="535"/>
                    <a:pt x="149881" y="1260"/>
                    <a:pt x="154919" y="0"/>
                  </a:cubicBezTo>
                  <a:cubicBezTo>
                    <a:pt x="173641" y="2675"/>
                    <a:pt x="185799" y="-2984"/>
                    <a:pt x="188925" y="18893"/>
                  </a:cubicBezTo>
                  <a:cubicBezTo>
                    <a:pt x="189488" y="22836"/>
                    <a:pt x="188388" y="27913"/>
                    <a:pt x="185147" y="30228"/>
                  </a:cubicBezTo>
                  <a:cubicBezTo>
                    <a:pt x="178665" y="34858"/>
                    <a:pt x="162476" y="37785"/>
                    <a:pt x="162476" y="37785"/>
                  </a:cubicBezTo>
                  <a:cubicBezTo>
                    <a:pt x="158697" y="40304"/>
                    <a:pt x="155314" y="43553"/>
                    <a:pt x="151140" y="45342"/>
                  </a:cubicBezTo>
                  <a:cubicBezTo>
                    <a:pt x="134175" y="52613"/>
                    <a:pt x="80982" y="52790"/>
                    <a:pt x="79349" y="52899"/>
                  </a:cubicBezTo>
                  <a:cubicBezTo>
                    <a:pt x="50585" y="62487"/>
                    <a:pt x="64489" y="58894"/>
                    <a:pt x="37785" y="64235"/>
                  </a:cubicBezTo>
                  <a:cubicBezTo>
                    <a:pt x="30114" y="75742"/>
                    <a:pt x="15567" y="84638"/>
                    <a:pt x="26449" y="98241"/>
                  </a:cubicBezTo>
                  <a:cubicBezTo>
                    <a:pt x="29286" y="101787"/>
                    <a:pt x="33611" y="104009"/>
                    <a:pt x="37785" y="105798"/>
                  </a:cubicBezTo>
                  <a:cubicBezTo>
                    <a:pt x="54121" y="112799"/>
                    <a:pt x="52899" y="103677"/>
                    <a:pt x="52899" y="113355"/>
                  </a:cubicBezTo>
                </a:path>
              </a:pathLst>
            </a:custGeom>
            <a:noFill/>
            <a:ln w="127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63" name="Group 62"/>
            <p:cNvGrpSpPr/>
            <p:nvPr/>
          </p:nvGrpSpPr>
          <p:grpSpPr>
            <a:xfrm>
              <a:off x="2855438" y="490702"/>
              <a:ext cx="447468" cy="324342"/>
              <a:chOff x="2248209" y="351916"/>
              <a:chExt cx="447468" cy="324342"/>
            </a:xfrm>
            <a:scene3d>
              <a:camera prst="orthographicFront">
                <a:rot lat="0" lon="0" rev="0"/>
              </a:camera>
              <a:lightRig rig="balanced" dir="t">
                <a:rot lat="0" lon="0" rev="8700000"/>
              </a:lightRig>
            </a:scene3d>
          </p:grpSpPr>
          <p:sp>
            <p:nvSpPr>
              <p:cNvPr id="65" name="Oval 64"/>
              <p:cNvSpPr/>
              <p:nvPr/>
            </p:nvSpPr>
            <p:spPr bwMode="auto">
              <a:xfrm>
                <a:off x="2248209" y="53574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2279681" y="4991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2278777" y="558599"/>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2333108" y="4991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2333108" y="547809"/>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2344445" y="585091"/>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1" name="Oval 70"/>
              <p:cNvSpPr/>
              <p:nvPr/>
            </p:nvSpPr>
            <p:spPr bwMode="auto">
              <a:xfrm>
                <a:off x="2329329" y="648826"/>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2" name="Oval 71"/>
              <p:cNvSpPr/>
              <p:nvPr/>
            </p:nvSpPr>
            <p:spPr bwMode="auto">
              <a:xfrm>
                <a:off x="2570239" y="516881"/>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3" name="Oval 72"/>
              <p:cNvSpPr/>
              <p:nvPr/>
            </p:nvSpPr>
            <p:spPr bwMode="auto">
              <a:xfrm>
                <a:off x="2543724" y="47633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4" name="Oval 73"/>
              <p:cNvSpPr/>
              <p:nvPr/>
            </p:nvSpPr>
            <p:spPr bwMode="auto">
              <a:xfrm>
                <a:off x="2592789" y="4697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5" name="Oval 74"/>
              <p:cNvSpPr/>
              <p:nvPr/>
            </p:nvSpPr>
            <p:spPr bwMode="auto">
              <a:xfrm>
                <a:off x="2634296" y="493482"/>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2668245" y="407583"/>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7" name="Oval 76"/>
              <p:cNvSpPr/>
              <p:nvPr/>
            </p:nvSpPr>
            <p:spPr bwMode="auto">
              <a:xfrm>
                <a:off x="2626614" y="351916"/>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64" name="Freeform 63"/>
            <p:cNvSpPr/>
            <p:nvPr/>
          </p:nvSpPr>
          <p:spPr bwMode="auto">
            <a:xfrm>
              <a:off x="3123751" y="173307"/>
              <a:ext cx="377852" cy="317395"/>
            </a:xfrm>
            <a:custGeom>
              <a:avLst/>
              <a:gdLst>
                <a:gd name="connsiteX0" fmla="*/ 188926 w 377852"/>
                <a:gd name="connsiteY0" fmla="*/ 317395 h 317395"/>
                <a:gd name="connsiteX1" fmla="*/ 279610 w 377852"/>
                <a:gd name="connsiteY1" fmla="*/ 294724 h 317395"/>
                <a:gd name="connsiteX2" fmla="*/ 321174 w 377852"/>
                <a:gd name="connsiteY2" fmla="*/ 260717 h 317395"/>
                <a:gd name="connsiteX3" fmla="*/ 328731 w 377852"/>
                <a:gd name="connsiteY3" fmla="*/ 226711 h 317395"/>
                <a:gd name="connsiteX4" fmla="*/ 294724 w 377852"/>
                <a:gd name="connsiteY4" fmla="*/ 192704 h 317395"/>
                <a:gd name="connsiteX5" fmla="*/ 234268 w 377852"/>
                <a:gd name="connsiteY5" fmla="*/ 147362 h 317395"/>
                <a:gd name="connsiteX6" fmla="*/ 219154 w 377852"/>
                <a:gd name="connsiteY6" fmla="*/ 98241 h 317395"/>
                <a:gd name="connsiteX7" fmla="*/ 222933 w 377852"/>
                <a:gd name="connsiteY7" fmla="*/ 52899 h 317395"/>
                <a:gd name="connsiteX8" fmla="*/ 268275 w 377852"/>
                <a:gd name="connsiteY8" fmla="*/ 7557 h 317395"/>
                <a:gd name="connsiteX9" fmla="*/ 328731 w 377852"/>
                <a:gd name="connsiteY9" fmla="*/ 0 h 317395"/>
                <a:gd name="connsiteX10" fmla="*/ 366516 w 377852"/>
                <a:gd name="connsiteY10" fmla="*/ 30228 h 317395"/>
                <a:gd name="connsiteX11" fmla="*/ 377852 w 377852"/>
                <a:gd name="connsiteY11" fmla="*/ 64235 h 317395"/>
                <a:gd name="connsiteX12" fmla="*/ 355181 w 377852"/>
                <a:gd name="connsiteY12" fmla="*/ 94463 h 317395"/>
                <a:gd name="connsiteX13" fmla="*/ 279610 w 377852"/>
                <a:gd name="connsiteY13" fmla="*/ 102020 h 317395"/>
                <a:gd name="connsiteX14" fmla="*/ 162476 w 377852"/>
                <a:gd name="connsiteY14" fmla="*/ 60456 h 317395"/>
                <a:gd name="connsiteX15" fmla="*/ 79349 w 377852"/>
                <a:gd name="connsiteY15" fmla="*/ 18893 h 317395"/>
                <a:gd name="connsiteX16" fmla="*/ 30228 w 377852"/>
                <a:gd name="connsiteY16" fmla="*/ 7557 h 317395"/>
                <a:gd name="connsiteX17" fmla="*/ 0 w 377852"/>
                <a:gd name="connsiteY17" fmla="*/ 3779 h 31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852" h="317395">
                  <a:moveTo>
                    <a:pt x="188926" y="317395"/>
                  </a:moveTo>
                  <a:lnTo>
                    <a:pt x="279610" y="294724"/>
                  </a:lnTo>
                  <a:lnTo>
                    <a:pt x="321174" y="260717"/>
                  </a:lnTo>
                  <a:lnTo>
                    <a:pt x="328731" y="226711"/>
                  </a:lnTo>
                  <a:lnTo>
                    <a:pt x="294724" y="192704"/>
                  </a:lnTo>
                  <a:lnTo>
                    <a:pt x="234268" y="147362"/>
                  </a:lnTo>
                  <a:lnTo>
                    <a:pt x="219154" y="98241"/>
                  </a:lnTo>
                  <a:lnTo>
                    <a:pt x="222933" y="52899"/>
                  </a:lnTo>
                  <a:lnTo>
                    <a:pt x="268275" y="7557"/>
                  </a:lnTo>
                  <a:lnTo>
                    <a:pt x="328731" y="0"/>
                  </a:lnTo>
                  <a:lnTo>
                    <a:pt x="366516" y="30228"/>
                  </a:lnTo>
                  <a:lnTo>
                    <a:pt x="377852" y="64235"/>
                  </a:lnTo>
                  <a:lnTo>
                    <a:pt x="355181" y="94463"/>
                  </a:lnTo>
                  <a:lnTo>
                    <a:pt x="279610" y="102020"/>
                  </a:lnTo>
                  <a:lnTo>
                    <a:pt x="162476" y="60456"/>
                  </a:lnTo>
                  <a:lnTo>
                    <a:pt x="79349" y="18893"/>
                  </a:lnTo>
                  <a:lnTo>
                    <a:pt x="30228" y="7557"/>
                  </a:lnTo>
                  <a:lnTo>
                    <a:pt x="0" y="3779"/>
                  </a:lnTo>
                </a:path>
              </a:pathLst>
            </a:custGeom>
            <a:noFill/>
            <a:ln w="50800" cap="flat" cmpd="sng" algn="ctr">
              <a:solidFill>
                <a:srgbClr val="FF0000"/>
              </a:solidFill>
              <a:prstDash val="solid"/>
              <a:round/>
              <a:headEnd type="none" w="med" len="med"/>
              <a:tailEnd type="none" w="med" len="med"/>
            </a:ln>
            <a:effectLst>
              <a:softEdge rad="12700"/>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78" name="Group 77"/>
          <p:cNvGrpSpPr/>
          <p:nvPr/>
        </p:nvGrpSpPr>
        <p:grpSpPr>
          <a:xfrm rot="11076171">
            <a:off x="83029" y="108785"/>
            <a:ext cx="741551" cy="641737"/>
            <a:chOff x="2760052" y="173307"/>
            <a:chExt cx="741551" cy="641737"/>
          </a:xfrm>
        </p:grpSpPr>
        <p:sp>
          <p:nvSpPr>
            <p:cNvPr id="79" name="Rounded Rectangle 78"/>
            <p:cNvSpPr/>
            <p:nvPr/>
          </p:nvSpPr>
          <p:spPr bwMode="auto">
            <a:xfrm rot="19720869">
              <a:off x="2760052" y="537628"/>
              <a:ext cx="607107" cy="230490"/>
            </a:xfrm>
            <a:prstGeom prst="roundRect">
              <a:avLst>
                <a:gd name="adj" fmla="val 47814"/>
              </a:avLst>
            </a:prstGeom>
            <a:gradFill flip="none" rotWithShape="1">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80" name="Freeform 79"/>
            <p:cNvSpPr/>
            <p:nvPr/>
          </p:nvSpPr>
          <p:spPr bwMode="auto">
            <a:xfrm>
              <a:off x="3007696" y="494985"/>
              <a:ext cx="189065" cy="151368"/>
            </a:xfrm>
            <a:custGeom>
              <a:avLst/>
              <a:gdLst>
                <a:gd name="connsiteX0" fmla="*/ 86906 w 189065"/>
                <a:gd name="connsiteY0" fmla="*/ 26450 h 151368"/>
                <a:gd name="connsiteX1" fmla="*/ 105798 w 189065"/>
                <a:gd name="connsiteY1" fmla="*/ 15114 h 151368"/>
                <a:gd name="connsiteX2" fmla="*/ 128469 w 189065"/>
                <a:gd name="connsiteY2" fmla="*/ 7557 h 151368"/>
                <a:gd name="connsiteX3" fmla="*/ 154919 w 189065"/>
                <a:gd name="connsiteY3" fmla="*/ 11336 h 151368"/>
                <a:gd name="connsiteX4" fmla="*/ 162476 w 189065"/>
                <a:gd name="connsiteY4" fmla="*/ 34007 h 151368"/>
                <a:gd name="connsiteX5" fmla="*/ 158697 w 189065"/>
                <a:gd name="connsiteY5" fmla="*/ 45342 h 151368"/>
                <a:gd name="connsiteX6" fmla="*/ 109577 w 189065"/>
                <a:gd name="connsiteY6" fmla="*/ 41564 h 151368"/>
                <a:gd name="connsiteX7" fmla="*/ 86906 w 189065"/>
                <a:gd name="connsiteY7" fmla="*/ 34007 h 151368"/>
                <a:gd name="connsiteX8" fmla="*/ 68013 w 189065"/>
                <a:gd name="connsiteY8" fmla="*/ 37785 h 151368"/>
                <a:gd name="connsiteX9" fmla="*/ 52899 w 189065"/>
                <a:gd name="connsiteY9" fmla="*/ 60456 h 151368"/>
                <a:gd name="connsiteX10" fmla="*/ 56678 w 189065"/>
                <a:gd name="connsiteY10" fmla="*/ 79349 h 151368"/>
                <a:gd name="connsiteX11" fmla="*/ 71792 w 189065"/>
                <a:gd name="connsiteY11" fmla="*/ 83127 h 151368"/>
                <a:gd name="connsiteX12" fmla="*/ 113355 w 189065"/>
                <a:gd name="connsiteY12" fmla="*/ 75570 h 151368"/>
                <a:gd name="connsiteX13" fmla="*/ 128469 w 189065"/>
                <a:gd name="connsiteY13" fmla="*/ 68013 h 151368"/>
                <a:gd name="connsiteX14" fmla="*/ 154919 w 189065"/>
                <a:gd name="connsiteY14" fmla="*/ 60456 h 151368"/>
                <a:gd name="connsiteX15" fmla="*/ 158697 w 189065"/>
                <a:gd name="connsiteY15" fmla="*/ 102020 h 151368"/>
                <a:gd name="connsiteX16" fmla="*/ 147362 w 189065"/>
                <a:gd name="connsiteY16" fmla="*/ 105798 h 151368"/>
                <a:gd name="connsiteX17" fmla="*/ 113355 w 189065"/>
                <a:gd name="connsiteY17" fmla="*/ 113355 h 151368"/>
                <a:gd name="connsiteX18" fmla="*/ 68013 w 189065"/>
                <a:gd name="connsiteY18" fmla="*/ 117134 h 151368"/>
                <a:gd name="connsiteX19" fmla="*/ 49121 w 189065"/>
                <a:gd name="connsiteY19" fmla="*/ 124691 h 151368"/>
                <a:gd name="connsiteX20" fmla="*/ 37785 w 189065"/>
                <a:gd name="connsiteY20" fmla="*/ 128470 h 151368"/>
                <a:gd name="connsiteX21" fmla="*/ 26449 w 189065"/>
                <a:gd name="connsiteY21" fmla="*/ 136027 h 151368"/>
                <a:gd name="connsiteX22" fmla="*/ 30228 w 189065"/>
                <a:gd name="connsiteY22" fmla="*/ 151141 h 151368"/>
                <a:gd name="connsiteX23" fmla="*/ 34006 w 189065"/>
                <a:gd name="connsiteY23" fmla="*/ 139805 h 151368"/>
                <a:gd name="connsiteX24" fmla="*/ 15114 w 189065"/>
                <a:gd name="connsiteY24" fmla="*/ 109577 h 151368"/>
                <a:gd name="connsiteX25" fmla="*/ 7557 w 189065"/>
                <a:gd name="connsiteY25" fmla="*/ 94463 h 151368"/>
                <a:gd name="connsiteX26" fmla="*/ 0 w 189065"/>
                <a:gd name="connsiteY26" fmla="*/ 68013 h 151368"/>
                <a:gd name="connsiteX27" fmla="*/ 22671 w 189065"/>
                <a:gd name="connsiteY27" fmla="*/ 71792 h 151368"/>
                <a:gd name="connsiteX28" fmla="*/ 45342 w 189065"/>
                <a:gd name="connsiteY28" fmla="*/ 79349 h 151368"/>
                <a:gd name="connsiteX29" fmla="*/ 49121 w 189065"/>
                <a:gd name="connsiteY29" fmla="*/ 90684 h 151368"/>
                <a:gd name="connsiteX30" fmla="*/ 71792 w 189065"/>
                <a:gd name="connsiteY30" fmla="*/ 105798 h 151368"/>
                <a:gd name="connsiteX31" fmla="*/ 94463 w 189065"/>
                <a:gd name="connsiteY31" fmla="*/ 117134 h 151368"/>
                <a:gd name="connsiteX32" fmla="*/ 147362 w 189065"/>
                <a:gd name="connsiteY32" fmla="*/ 113355 h 151368"/>
                <a:gd name="connsiteX33" fmla="*/ 170033 w 189065"/>
                <a:gd name="connsiteY33" fmla="*/ 105798 h 151368"/>
                <a:gd name="connsiteX34" fmla="*/ 173811 w 189065"/>
                <a:gd name="connsiteY34" fmla="*/ 94463 h 151368"/>
                <a:gd name="connsiteX35" fmla="*/ 181368 w 189065"/>
                <a:gd name="connsiteY35" fmla="*/ 83127 h 151368"/>
                <a:gd name="connsiteX36" fmla="*/ 177590 w 189065"/>
                <a:gd name="connsiteY36" fmla="*/ 56678 h 151368"/>
                <a:gd name="connsiteX37" fmla="*/ 173811 w 189065"/>
                <a:gd name="connsiteY37" fmla="*/ 41564 h 151368"/>
                <a:gd name="connsiteX38" fmla="*/ 162476 w 189065"/>
                <a:gd name="connsiteY38" fmla="*/ 37785 h 151368"/>
                <a:gd name="connsiteX39" fmla="*/ 139805 w 189065"/>
                <a:gd name="connsiteY39" fmla="*/ 26450 h 151368"/>
                <a:gd name="connsiteX40" fmla="*/ 139805 w 189065"/>
                <a:gd name="connsiteY40" fmla="*/ 3779 h 151368"/>
                <a:gd name="connsiteX41" fmla="*/ 154919 w 189065"/>
                <a:gd name="connsiteY41" fmla="*/ 0 h 151368"/>
                <a:gd name="connsiteX42" fmla="*/ 188925 w 189065"/>
                <a:gd name="connsiteY42" fmla="*/ 18893 h 151368"/>
                <a:gd name="connsiteX43" fmla="*/ 185147 w 189065"/>
                <a:gd name="connsiteY43" fmla="*/ 30228 h 151368"/>
                <a:gd name="connsiteX44" fmla="*/ 162476 w 189065"/>
                <a:gd name="connsiteY44" fmla="*/ 37785 h 151368"/>
                <a:gd name="connsiteX45" fmla="*/ 151140 w 189065"/>
                <a:gd name="connsiteY45" fmla="*/ 45342 h 151368"/>
                <a:gd name="connsiteX46" fmla="*/ 79349 w 189065"/>
                <a:gd name="connsiteY46" fmla="*/ 52899 h 151368"/>
                <a:gd name="connsiteX47" fmla="*/ 37785 w 189065"/>
                <a:gd name="connsiteY47" fmla="*/ 64235 h 151368"/>
                <a:gd name="connsiteX48" fmla="*/ 26449 w 189065"/>
                <a:gd name="connsiteY48" fmla="*/ 98241 h 151368"/>
                <a:gd name="connsiteX49" fmla="*/ 37785 w 189065"/>
                <a:gd name="connsiteY49" fmla="*/ 105798 h 151368"/>
                <a:gd name="connsiteX50" fmla="*/ 52899 w 189065"/>
                <a:gd name="connsiteY50" fmla="*/ 113355 h 15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9065" h="151368">
                  <a:moveTo>
                    <a:pt x="86906" y="26450"/>
                  </a:moveTo>
                  <a:cubicBezTo>
                    <a:pt x="93203" y="22671"/>
                    <a:pt x="99112" y="18153"/>
                    <a:pt x="105798" y="15114"/>
                  </a:cubicBezTo>
                  <a:cubicBezTo>
                    <a:pt x="113050" y="11818"/>
                    <a:pt x="128469" y="7557"/>
                    <a:pt x="128469" y="7557"/>
                  </a:cubicBezTo>
                  <a:cubicBezTo>
                    <a:pt x="137286" y="8817"/>
                    <a:pt x="147889" y="5868"/>
                    <a:pt x="154919" y="11336"/>
                  </a:cubicBezTo>
                  <a:cubicBezTo>
                    <a:pt x="161207" y="16227"/>
                    <a:pt x="162476" y="34007"/>
                    <a:pt x="162476" y="34007"/>
                  </a:cubicBezTo>
                  <a:cubicBezTo>
                    <a:pt x="161216" y="37785"/>
                    <a:pt x="161807" y="42854"/>
                    <a:pt x="158697" y="45342"/>
                  </a:cubicBezTo>
                  <a:cubicBezTo>
                    <a:pt x="146647" y="54982"/>
                    <a:pt x="116613" y="43440"/>
                    <a:pt x="109577" y="41564"/>
                  </a:cubicBezTo>
                  <a:cubicBezTo>
                    <a:pt x="101880" y="39511"/>
                    <a:pt x="86906" y="34007"/>
                    <a:pt x="86906" y="34007"/>
                  </a:cubicBezTo>
                  <a:cubicBezTo>
                    <a:pt x="80608" y="35266"/>
                    <a:pt x="73083" y="33842"/>
                    <a:pt x="68013" y="37785"/>
                  </a:cubicBezTo>
                  <a:cubicBezTo>
                    <a:pt x="60844" y="43361"/>
                    <a:pt x="52899" y="60456"/>
                    <a:pt x="52899" y="60456"/>
                  </a:cubicBezTo>
                  <a:cubicBezTo>
                    <a:pt x="54159" y="66754"/>
                    <a:pt x="52566" y="74415"/>
                    <a:pt x="56678" y="79349"/>
                  </a:cubicBezTo>
                  <a:cubicBezTo>
                    <a:pt x="60003" y="83338"/>
                    <a:pt x="66599" y="83127"/>
                    <a:pt x="71792" y="83127"/>
                  </a:cubicBezTo>
                  <a:cubicBezTo>
                    <a:pt x="76633" y="83127"/>
                    <a:pt x="107207" y="76800"/>
                    <a:pt x="113355" y="75570"/>
                  </a:cubicBezTo>
                  <a:cubicBezTo>
                    <a:pt x="118393" y="73051"/>
                    <a:pt x="123292" y="70232"/>
                    <a:pt x="128469" y="68013"/>
                  </a:cubicBezTo>
                  <a:cubicBezTo>
                    <a:pt x="136052" y="64763"/>
                    <a:pt x="147257" y="62372"/>
                    <a:pt x="154919" y="60456"/>
                  </a:cubicBezTo>
                  <a:cubicBezTo>
                    <a:pt x="159355" y="73764"/>
                    <a:pt x="168192" y="87777"/>
                    <a:pt x="158697" y="102020"/>
                  </a:cubicBezTo>
                  <a:cubicBezTo>
                    <a:pt x="156488" y="105334"/>
                    <a:pt x="151191" y="104704"/>
                    <a:pt x="147362" y="105798"/>
                  </a:cubicBezTo>
                  <a:cubicBezTo>
                    <a:pt x="140049" y="107888"/>
                    <a:pt x="119988" y="112575"/>
                    <a:pt x="113355" y="113355"/>
                  </a:cubicBezTo>
                  <a:cubicBezTo>
                    <a:pt x="98292" y="115127"/>
                    <a:pt x="83127" y="115874"/>
                    <a:pt x="68013" y="117134"/>
                  </a:cubicBezTo>
                  <a:cubicBezTo>
                    <a:pt x="61716" y="119653"/>
                    <a:pt x="55472" y="122309"/>
                    <a:pt x="49121" y="124691"/>
                  </a:cubicBezTo>
                  <a:cubicBezTo>
                    <a:pt x="45392" y="126090"/>
                    <a:pt x="41348" y="126689"/>
                    <a:pt x="37785" y="128470"/>
                  </a:cubicBezTo>
                  <a:cubicBezTo>
                    <a:pt x="33723" y="130501"/>
                    <a:pt x="30228" y="133508"/>
                    <a:pt x="26449" y="136027"/>
                  </a:cubicBezTo>
                  <a:cubicBezTo>
                    <a:pt x="27709" y="141065"/>
                    <a:pt x="25583" y="148819"/>
                    <a:pt x="30228" y="151141"/>
                  </a:cubicBezTo>
                  <a:cubicBezTo>
                    <a:pt x="33791" y="152922"/>
                    <a:pt x="34446" y="143764"/>
                    <a:pt x="34006" y="139805"/>
                  </a:cubicBezTo>
                  <a:cubicBezTo>
                    <a:pt x="31488" y="117143"/>
                    <a:pt x="29386" y="119092"/>
                    <a:pt x="15114" y="109577"/>
                  </a:cubicBezTo>
                  <a:cubicBezTo>
                    <a:pt x="12595" y="104539"/>
                    <a:pt x="9776" y="99640"/>
                    <a:pt x="7557" y="94463"/>
                  </a:cubicBezTo>
                  <a:cubicBezTo>
                    <a:pt x="4303" y="86870"/>
                    <a:pt x="1919" y="75688"/>
                    <a:pt x="0" y="68013"/>
                  </a:cubicBezTo>
                  <a:cubicBezTo>
                    <a:pt x="19314" y="61576"/>
                    <a:pt x="3836" y="63421"/>
                    <a:pt x="22671" y="71792"/>
                  </a:cubicBezTo>
                  <a:cubicBezTo>
                    <a:pt x="29950" y="75027"/>
                    <a:pt x="45342" y="79349"/>
                    <a:pt x="45342" y="79349"/>
                  </a:cubicBezTo>
                  <a:cubicBezTo>
                    <a:pt x="46602" y="83127"/>
                    <a:pt x="46305" y="87868"/>
                    <a:pt x="49121" y="90684"/>
                  </a:cubicBezTo>
                  <a:cubicBezTo>
                    <a:pt x="55543" y="97106"/>
                    <a:pt x="64235" y="100760"/>
                    <a:pt x="71792" y="105798"/>
                  </a:cubicBezTo>
                  <a:cubicBezTo>
                    <a:pt x="86442" y="115565"/>
                    <a:pt x="78818" y="111919"/>
                    <a:pt x="94463" y="117134"/>
                  </a:cubicBezTo>
                  <a:cubicBezTo>
                    <a:pt x="112096" y="115874"/>
                    <a:pt x="129880" y="115977"/>
                    <a:pt x="147362" y="113355"/>
                  </a:cubicBezTo>
                  <a:cubicBezTo>
                    <a:pt x="155240" y="112173"/>
                    <a:pt x="170033" y="105798"/>
                    <a:pt x="170033" y="105798"/>
                  </a:cubicBezTo>
                  <a:cubicBezTo>
                    <a:pt x="171292" y="102020"/>
                    <a:pt x="172030" y="98025"/>
                    <a:pt x="173811" y="94463"/>
                  </a:cubicBezTo>
                  <a:cubicBezTo>
                    <a:pt x="175842" y="90401"/>
                    <a:pt x="180916" y="87646"/>
                    <a:pt x="181368" y="83127"/>
                  </a:cubicBezTo>
                  <a:cubicBezTo>
                    <a:pt x="182254" y="74265"/>
                    <a:pt x="179183" y="65440"/>
                    <a:pt x="177590" y="56678"/>
                  </a:cubicBezTo>
                  <a:cubicBezTo>
                    <a:pt x="176661" y="51569"/>
                    <a:pt x="177055" y="45619"/>
                    <a:pt x="173811" y="41564"/>
                  </a:cubicBezTo>
                  <a:cubicBezTo>
                    <a:pt x="171323" y="38454"/>
                    <a:pt x="166038" y="39566"/>
                    <a:pt x="162476" y="37785"/>
                  </a:cubicBezTo>
                  <a:cubicBezTo>
                    <a:pt x="133185" y="23139"/>
                    <a:pt x="168288" y="35944"/>
                    <a:pt x="139805" y="26450"/>
                  </a:cubicBezTo>
                  <a:cubicBezTo>
                    <a:pt x="137683" y="20086"/>
                    <a:pt x="131850" y="10143"/>
                    <a:pt x="139805" y="3779"/>
                  </a:cubicBezTo>
                  <a:cubicBezTo>
                    <a:pt x="143860" y="535"/>
                    <a:pt x="149881" y="1260"/>
                    <a:pt x="154919" y="0"/>
                  </a:cubicBezTo>
                  <a:cubicBezTo>
                    <a:pt x="173641" y="2675"/>
                    <a:pt x="185799" y="-2984"/>
                    <a:pt x="188925" y="18893"/>
                  </a:cubicBezTo>
                  <a:cubicBezTo>
                    <a:pt x="189488" y="22836"/>
                    <a:pt x="188388" y="27913"/>
                    <a:pt x="185147" y="30228"/>
                  </a:cubicBezTo>
                  <a:cubicBezTo>
                    <a:pt x="178665" y="34858"/>
                    <a:pt x="162476" y="37785"/>
                    <a:pt x="162476" y="37785"/>
                  </a:cubicBezTo>
                  <a:cubicBezTo>
                    <a:pt x="158697" y="40304"/>
                    <a:pt x="155314" y="43553"/>
                    <a:pt x="151140" y="45342"/>
                  </a:cubicBezTo>
                  <a:cubicBezTo>
                    <a:pt x="134175" y="52613"/>
                    <a:pt x="80982" y="52790"/>
                    <a:pt x="79349" y="52899"/>
                  </a:cubicBezTo>
                  <a:cubicBezTo>
                    <a:pt x="50585" y="62487"/>
                    <a:pt x="64489" y="58894"/>
                    <a:pt x="37785" y="64235"/>
                  </a:cubicBezTo>
                  <a:cubicBezTo>
                    <a:pt x="30114" y="75742"/>
                    <a:pt x="15567" y="84638"/>
                    <a:pt x="26449" y="98241"/>
                  </a:cubicBezTo>
                  <a:cubicBezTo>
                    <a:pt x="29286" y="101787"/>
                    <a:pt x="33611" y="104009"/>
                    <a:pt x="37785" y="105798"/>
                  </a:cubicBezTo>
                  <a:cubicBezTo>
                    <a:pt x="54121" y="112799"/>
                    <a:pt x="52899" y="103677"/>
                    <a:pt x="52899" y="113355"/>
                  </a:cubicBezTo>
                </a:path>
              </a:pathLst>
            </a:custGeom>
            <a:noFill/>
            <a:ln w="127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nvGrpSpPr>
            <p:cNvPr id="81" name="Group 80"/>
            <p:cNvGrpSpPr/>
            <p:nvPr/>
          </p:nvGrpSpPr>
          <p:grpSpPr>
            <a:xfrm>
              <a:off x="2855438" y="490702"/>
              <a:ext cx="447468" cy="324342"/>
              <a:chOff x="2248209" y="351916"/>
              <a:chExt cx="447468" cy="324342"/>
            </a:xfrm>
            <a:scene3d>
              <a:camera prst="orthographicFront">
                <a:rot lat="0" lon="0" rev="0"/>
              </a:camera>
              <a:lightRig rig="balanced" dir="t">
                <a:rot lat="0" lon="0" rev="8700000"/>
              </a:lightRig>
            </a:scene3d>
          </p:grpSpPr>
          <p:sp>
            <p:nvSpPr>
              <p:cNvPr id="83" name="Oval 82"/>
              <p:cNvSpPr/>
              <p:nvPr/>
            </p:nvSpPr>
            <p:spPr bwMode="auto">
              <a:xfrm>
                <a:off x="2248209" y="53574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4" name="Oval 83"/>
              <p:cNvSpPr/>
              <p:nvPr/>
            </p:nvSpPr>
            <p:spPr bwMode="auto">
              <a:xfrm>
                <a:off x="2279681" y="4991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5" name="Oval 84"/>
              <p:cNvSpPr/>
              <p:nvPr/>
            </p:nvSpPr>
            <p:spPr bwMode="auto">
              <a:xfrm>
                <a:off x="2278777" y="558599"/>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6" name="Oval 85"/>
              <p:cNvSpPr/>
              <p:nvPr/>
            </p:nvSpPr>
            <p:spPr bwMode="auto">
              <a:xfrm>
                <a:off x="2333108" y="4991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7" name="Oval 86"/>
              <p:cNvSpPr/>
              <p:nvPr/>
            </p:nvSpPr>
            <p:spPr bwMode="auto">
              <a:xfrm>
                <a:off x="2333108" y="547809"/>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2344445" y="585091"/>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2329329" y="648826"/>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0" name="Oval 89"/>
              <p:cNvSpPr/>
              <p:nvPr/>
            </p:nvSpPr>
            <p:spPr bwMode="auto">
              <a:xfrm>
                <a:off x="2570239" y="516881"/>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1" name="Oval 90"/>
              <p:cNvSpPr/>
              <p:nvPr/>
            </p:nvSpPr>
            <p:spPr bwMode="auto">
              <a:xfrm>
                <a:off x="2543724" y="47633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2" name="Oval 91"/>
              <p:cNvSpPr/>
              <p:nvPr/>
            </p:nvSpPr>
            <p:spPr bwMode="auto">
              <a:xfrm>
                <a:off x="2592789" y="469790"/>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3" name="Oval 92"/>
              <p:cNvSpPr/>
              <p:nvPr/>
            </p:nvSpPr>
            <p:spPr bwMode="auto">
              <a:xfrm>
                <a:off x="2634296" y="493482"/>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4" name="Oval 93"/>
              <p:cNvSpPr/>
              <p:nvPr/>
            </p:nvSpPr>
            <p:spPr bwMode="auto">
              <a:xfrm>
                <a:off x="2668245" y="407583"/>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5" name="Oval 94"/>
              <p:cNvSpPr/>
              <p:nvPr/>
            </p:nvSpPr>
            <p:spPr bwMode="auto">
              <a:xfrm>
                <a:off x="2626614" y="351916"/>
                <a:ext cx="27432" cy="27432"/>
              </a:xfrm>
              <a:prstGeom prst="ellipse">
                <a:avLst/>
              </a:prstGeom>
              <a:blipFill>
                <a:blip r:embed="rId3"/>
                <a:tile tx="0" ty="0" sx="100000" sy="100000" flip="none" algn="tl"/>
              </a:blip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82" name="Freeform 81"/>
            <p:cNvSpPr/>
            <p:nvPr/>
          </p:nvSpPr>
          <p:spPr bwMode="auto">
            <a:xfrm>
              <a:off x="3123751" y="173307"/>
              <a:ext cx="377852" cy="317395"/>
            </a:xfrm>
            <a:custGeom>
              <a:avLst/>
              <a:gdLst>
                <a:gd name="connsiteX0" fmla="*/ 188926 w 377852"/>
                <a:gd name="connsiteY0" fmla="*/ 317395 h 317395"/>
                <a:gd name="connsiteX1" fmla="*/ 279610 w 377852"/>
                <a:gd name="connsiteY1" fmla="*/ 294724 h 317395"/>
                <a:gd name="connsiteX2" fmla="*/ 321174 w 377852"/>
                <a:gd name="connsiteY2" fmla="*/ 260717 h 317395"/>
                <a:gd name="connsiteX3" fmla="*/ 328731 w 377852"/>
                <a:gd name="connsiteY3" fmla="*/ 226711 h 317395"/>
                <a:gd name="connsiteX4" fmla="*/ 294724 w 377852"/>
                <a:gd name="connsiteY4" fmla="*/ 192704 h 317395"/>
                <a:gd name="connsiteX5" fmla="*/ 234268 w 377852"/>
                <a:gd name="connsiteY5" fmla="*/ 147362 h 317395"/>
                <a:gd name="connsiteX6" fmla="*/ 219154 w 377852"/>
                <a:gd name="connsiteY6" fmla="*/ 98241 h 317395"/>
                <a:gd name="connsiteX7" fmla="*/ 222933 w 377852"/>
                <a:gd name="connsiteY7" fmla="*/ 52899 h 317395"/>
                <a:gd name="connsiteX8" fmla="*/ 268275 w 377852"/>
                <a:gd name="connsiteY8" fmla="*/ 7557 h 317395"/>
                <a:gd name="connsiteX9" fmla="*/ 328731 w 377852"/>
                <a:gd name="connsiteY9" fmla="*/ 0 h 317395"/>
                <a:gd name="connsiteX10" fmla="*/ 366516 w 377852"/>
                <a:gd name="connsiteY10" fmla="*/ 30228 h 317395"/>
                <a:gd name="connsiteX11" fmla="*/ 377852 w 377852"/>
                <a:gd name="connsiteY11" fmla="*/ 64235 h 317395"/>
                <a:gd name="connsiteX12" fmla="*/ 355181 w 377852"/>
                <a:gd name="connsiteY12" fmla="*/ 94463 h 317395"/>
                <a:gd name="connsiteX13" fmla="*/ 279610 w 377852"/>
                <a:gd name="connsiteY13" fmla="*/ 102020 h 317395"/>
                <a:gd name="connsiteX14" fmla="*/ 162476 w 377852"/>
                <a:gd name="connsiteY14" fmla="*/ 60456 h 317395"/>
                <a:gd name="connsiteX15" fmla="*/ 79349 w 377852"/>
                <a:gd name="connsiteY15" fmla="*/ 18893 h 317395"/>
                <a:gd name="connsiteX16" fmla="*/ 30228 w 377852"/>
                <a:gd name="connsiteY16" fmla="*/ 7557 h 317395"/>
                <a:gd name="connsiteX17" fmla="*/ 0 w 377852"/>
                <a:gd name="connsiteY17" fmla="*/ 3779 h 31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852" h="317395">
                  <a:moveTo>
                    <a:pt x="188926" y="317395"/>
                  </a:moveTo>
                  <a:lnTo>
                    <a:pt x="279610" y="294724"/>
                  </a:lnTo>
                  <a:lnTo>
                    <a:pt x="321174" y="260717"/>
                  </a:lnTo>
                  <a:lnTo>
                    <a:pt x="328731" y="226711"/>
                  </a:lnTo>
                  <a:lnTo>
                    <a:pt x="294724" y="192704"/>
                  </a:lnTo>
                  <a:lnTo>
                    <a:pt x="234268" y="147362"/>
                  </a:lnTo>
                  <a:lnTo>
                    <a:pt x="219154" y="98241"/>
                  </a:lnTo>
                  <a:lnTo>
                    <a:pt x="222933" y="52899"/>
                  </a:lnTo>
                  <a:lnTo>
                    <a:pt x="268275" y="7557"/>
                  </a:lnTo>
                  <a:lnTo>
                    <a:pt x="328731" y="0"/>
                  </a:lnTo>
                  <a:lnTo>
                    <a:pt x="366516" y="30228"/>
                  </a:lnTo>
                  <a:lnTo>
                    <a:pt x="377852" y="64235"/>
                  </a:lnTo>
                  <a:lnTo>
                    <a:pt x="355181" y="94463"/>
                  </a:lnTo>
                  <a:lnTo>
                    <a:pt x="279610" y="102020"/>
                  </a:lnTo>
                  <a:lnTo>
                    <a:pt x="162476" y="60456"/>
                  </a:lnTo>
                  <a:lnTo>
                    <a:pt x="79349" y="18893"/>
                  </a:lnTo>
                  <a:lnTo>
                    <a:pt x="30228" y="7557"/>
                  </a:lnTo>
                  <a:lnTo>
                    <a:pt x="0" y="3779"/>
                  </a:lnTo>
                </a:path>
              </a:pathLst>
            </a:custGeom>
            <a:noFill/>
            <a:ln w="50800" cap="flat" cmpd="sng" algn="ctr">
              <a:solidFill>
                <a:srgbClr val="FF0000"/>
              </a:solidFill>
              <a:prstDash val="solid"/>
              <a:round/>
              <a:headEnd type="none" w="med" len="med"/>
              <a:tailEnd type="none" w="med" len="med"/>
            </a:ln>
            <a:effectLst>
              <a:softEdge rad="12700"/>
            </a:effectLst>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127438" name="Group 1127437"/>
          <p:cNvGrpSpPr/>
          <p:nvPr/>
        </p:nvGrpSpPr>
        <p:grpSpPr>
          <a:xfrm>
            <a:off x="3198377" y="3248255"/>
            <a:ext cx="1252184" cy="1252184"/>
            <a:chOff x="4711654" y="3248255"/>
            <a:chExt cx="1252184" cy="1252184"/>
          </a:xfrm>
        </p:grpSpPr>
        <p:sp>
          <p:nvSpPr>
            <p:cNvPr id="1127435" name="Oval 1127434"/>
            <p:cNvSpPr/>
            <p:nvPr/>
          </p:nvSpPr>
          <p:spPr bwMode="auto">
            <a:xfrm>
              <a:off x="4711654" y="3248255"/>
              <a:ext cx="1252184" cy="1252184"/>
            </a:xfrm>
            <a:prstGeom prst="ellipse">
              <a:avLst/>
            </a:prstGeom>
            <a:gradFill flip="none" rotWithShape="1">
              <a:gsLst>
                <a:gs pos="0">
                  <a:schemeClr val="tx1"/>
                </a:gs>
                <a:gs pos="50000">
                  <a:srgbClr val="CCFFFF"/>
                </a:gs>
                <a:gs pos="79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prstMaterial="matte">
              <a:bevelT w="152400" h="152400"/>
            </a:sp3d>
            <a:extLst/>
          </p:spPr>
          <p:txBody>
            <a:bodyPr rot="0" spcFirstLastPara="0" vertOverflow="overflow" horzOverflow="overflow" vert="horz" wrap="square" lIns="0" tIns="36576" rIns="0" bIns="0" numCol="1" spcCol="0" rtlCol="0" fromWordArt="0" anchor="t" anchorCtr="0" forceAA="0" compatLnSpc="1">
              <a:prstTxWarp prst="textNoShape">
                <a:avLst/>
              </a:prstTxWarp>
              <a:noAutofit/>
            </a:bodyPr>
            <a:lstStyle/>
            <a:p>
              <a:endParaRPr lang="en-US" sz="1800" b="1">
                <a:solidFill>
                  <a:schemeClr val="bg1"/>
                </a:solidFill>
              </a:endParaRPr>
            </a:p>
          </p:txBody>
        </p:sp>
        <p:sp>
          <p:nvSpPr>
            <p:cNvPr id="1127436" name="Oval 1127435"/>
            <p:cNvSpPr/>
            <p:nvPr/>
          </p:nvSpPr>
          <p:spPr bwMode="auto">
            <a:xfrm>
              <a:off x="4952336" y="3560462"/>
              <a:ext cx="770820" cy="77082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36576" rIns="0" bIns="0" numCol="1" spcCol="0" rtlCol="0" fromWordArt="0" anchor="t" anchorCtr="0" forceAA="0" compatLnSpc="1">
              <a:prstTxWarp prst="textNoShape">
                <a:avLst/>
              </a:prstTxWarp>
              <a:noAutofit/>
            </a:bodyPr>
            <a:lstStyle/>
            <a:p>
              <a:r>
                <a:rPr lang="en-US" sz="1800" b="1" dirty="0">
                  <a:solidFill>
                    <a:schemeClr val="bg1"/>
                  </a:solidFill>
                </a:rPr>
                <a:t>TH0</a:t>
              </a:r>
            </a:p>
            <a:p>
              <a:r>
                <a:rPr lang="en-US" sz="1800" b="1" dirty="0">
                  <a:solidFill>
                    <a:schemeClr val="bg1"/>
                  </a:solidFill>
                </a:rPr>
                <a:t>cell</a:t>
              </a:r>
            </a:p>
          </p:txBody>
        </p:sp>
      </p:grpSp>
      <p:grpSp>
        <p:nvGrpSpPr>
          <p:cNvPr id="16" name="Group 15"/>
          <p:cNvGrpSpPr/>
          <p:nvPr/>
        </p:nvGrpSpPr>
        <p:grpSpPr>
          <a:xfrm>
            <a:off x="2857321" y="909113"/>
            <a:ext cx="870766" cy="805784"/>
            <a:chOff x="914469" y="1749095"/>
            <a:chExt cx="870766" cy="805784"/>
          </a:xfrm>
        </p:grpSpPr>
        <p:sp>
          <p:nvSpPr>
            <p:cNvPr id="17" name="Freeform 16"/>
            <p:cNvSpPr/>
            <p:nvPr/>
          </p:nvSpPr>
          <p:spPr bwMode="auto">
            <a:xfrm rot="10800000">
              <a:off x="914469" y="1749095"/>
              <a:ext cx="870766" cy="805784"/>
            </a:xfrm>
            <a:custGeom>
              <a:avLst/>
              <a:gdLst>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0 h 798394"/>
                <a:gd name="connsiteX1" fmla="*/ 784746 w 880280"/>
                <a:gd name="connsiteY1" fmla="*/ 6823 h 798394"/>
                <a:gd name="connsiteX2" fmla="*/ 839337 w 880280"/>
                <a:gd name="connsiteY2" fmla="*/ 47767 h 798394"/>
                <a:gd name="connsiteX3" fmla="*/ 880280 w 880280"/>
                <a:gd name="connsiteY3" fmla="*/ 109182 h 798394"/>
                <a:gd name="connsiteX4" fmla="*/ 859808 w 880280"/>
                <a:gd name="connsiteY4" fmla="*/ 300250 h 798394"/>
                <a:gd name="connsiteX5" fmla="*/ 839337 w 880280"/>
                <a:gd name="connsiteY5" fmla="*/ 716507 h 798394"/>
                <a:gd name="connsiteX6" fmla="*/ 812041 w 880280"/>
                <a:gd name="connsiteY6" fmla="*/ 764274 h 798394"/>
                <a:gd name="connsiteX7" fmla="*/ 764274 w 880280"/>
                <a:gd name="connsiteY7" fmla="*/ 798394 h 798394"/>
                <a:gd name="connsiteX8" fmla="*/ 129653 w 880280"/>
                <a:gd name="connsiteY8" fmla="*/ 798394 h 798394"/>
                <a:gd name="connsiteX9" fmla="*/ 88710 w 880280"/>
                <a:gd name="connsiteY9" fmla="*/ 764274 h 798394"/>
                <a:gd name="connsiteX10" fmla="*/ 47767 w 880280"/>
                <a:gd name="connsiteY10" fmla="*/ 723331 h 798394"/>
                <a:gd name="connsiteX11" fmla="*/ 0 w 880280"/>
                <a:gd name="connsiteY11" fmla="*/ 136477 h 798394"/>
                <a:gd name="connsiteX12" fmla="*/ 13647 w 880280"/>
                <a:gd name="connsiteY12" fmla="*/ 54591 h 798394"/>
                <a:gd name="connsiteX13" fmla="*/ 102358 w 880280"/>
                <a:gd name="connsiteY13" fmla="*/ 0 h 798394"/>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525 h 798919"/>
                <a:gd name="connsiteX1" fmla="*/ 784746 w 880280"/>
                <a:gd name="connsiteY1" fmla="*/ 7348 h 798919"/>
                <a:gd name="connsiteX2" fmla="*/ 839337 w 880280"/>
                <a:gd name="connsiteY2" fmla="*/ 48292 h 798919"/>
                <a:gd name="connsiteX3" fmla="*/ 880280 w 880280"/>
                <a:gd name="connsiteY3" fmla="*/ 109707 h 798919"/>
                <a:gd name="connsiteX4" fmla="*/ 859808 w 880280"/>
                <a:gd name="connsiteY4" fmla="*/ 300775 h 798919"/>
                <a:gd name="connsiteX5" fmla="*/ 839337 w 880280"/>
                <a:gd name="connsiteY5" fmla="*/ 717032 h 798919"/>
                <a:gd name="connsiteX6" fmla="*/ 812041 w 880280"/>
                <a:gd name="connsiteY6" fmla="*/ 764799 h 798919"/>
                <a:gd name="connsiteX7" fmla="*/ 764274 w 880280"/>
                <a:gd name="connsiteY7" fmla="*/ 798919 h 798919"/>
                <a:gd name="connsiteX8" fmla="*/ 129653 w 880280"/>
                <a:gd name="connsiteY8" fmla="*/ 798919 h 798919"/>
                <a:gd name="connsiteX9" fmla="*/ 88710 w 880280"/>
                <a:gd name="connsiteY9" fmla="*/ 764799 h 798919"/>
                <a:gd name="connsiteX10" fmla="*/ 47767 w 880280"/>
                <a:gd name="connsiteY10" fmla="*/ 723856 h 798919"/>
                <a:gd name="connsiteX11" fmla="*/ 0 w 880280"/>
                <a:gd name="connsiteY11" fmla="*/ 137002 h 798919"/>
                <a:gd name="connsiteX12" fmla="*/ 13647 w 880280"/>
                <a:gd name="connsiteY12" fmla="*/ 55116 h 798919"/>
                <a:gd name="connsiteX13" fmla="*/ 102358 w 880280"/>
                <a:gd name="connsiteY13" fmla="*/ 525 h 798919"/>
                <a:gd name="connsiteX0" fmla="*/ 102358 w 880280"/>
                <a:gd name="connsiteY0" fmla="*/ 3596 h 801990"/>
                <a:gd name="connsiteX1" fmla="*/ 784746 w 880280"/>
                <a:gd name="connsiteY1" fmla="*/ 894 h 801990"/>
                <a:gd name="connsiteX2" fmla="*/ 839337 w 880280"/>
                <a:gd name="connsiteY2" fmla="*/ 51363 h 801990"/>
                <a:gd name="connsiteX3" fmla="*/ 880280 w 880280"/>
                <a:gd name="connsiteY3" fmla="*/ 112778 h 801990"/>
                <a:gd name="connsiteX4" fmla="*/ 859808 w 880280"/>
                <a:gd name="connsiteY4" fmla="*/ 303846 h 801990"/>
                <a:gd name="connsiteX5" fmla="*/ 839337 w 880280"/>
                <a:gd name="connsiteY5" fmla="*/ 720103 h 801990"/>
                <a:gd name="connsiteX6" fmla="*/ 812041 w 880280"/>
                <a:gd name="connsiteY6" fmla="*/ 767870 h 801990"/>
                <a:gd name="connsiteX7" fmla="*/ 764274 w 880280"/>
                <a:gd name="connsiteY7" fmla="*/ 801990 h 801990"/>
                <a:gd name="connsiteX8" fmla="*/ 129653 w 880280"/>
                <a:gd name="connsiteY8" fmla="*/ 801990 h 801990"/>
                <a:gd name="connsiteX9" fmla="*/ 88710 w 880280"/>
                <a:gd name="connsiteY9" fmla="*/ 767870 h 801990"/>
                <a:gd name="connsiteX10" fmla="*/ 47767 w 880280"/>
                <a:gd name="connsiteY10" fmla="*/ 726927 h 801990"/>
                <a:gd name="connsiteX11" fmla="*/ 0 w 880280"/>
                <a:gd name="connsiteY11" fmla="*/ 140073 h 801990"/>
                <a:gd name="connsiteX12" fmla="*/ 13647 w 880280"/>
                <a:gd name="connsiteY12" fmla="*/ 58187 h 801990"/>
                <a:gd name="connsiteX13" fmla="*/ 102358 w 880280"/>
                <a:gd name="connsiteY13" fmla="*/ 3596 h 801990"/>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80280"/>
                <a:gd name="connsiteY0" fmla="*/ 4641 h 803035"/>
                <a:gd name="connsiteX1" fmla="*/ 784746 w 880280"/>
                <a:gd name="connsiteY1" fmla="*/ 1939 h 803035"/>
                <a:gd name="connsiteX2" fmla="*/ 839337 w 880280"/>
                <a:gd name="connsiteY2" fmla="*/ 52408 h 803035"/>
                <a:gd name="connsiteX3" fmla="*/ 880280 w 880280"/>
                <a:gd name="connsiteY3" fmla="*/ 113823 h 803035"/>
                <a:gd name="connsiteX4" fmla="*/ 859808 w 880280"/>
                <a:gd name="connsiteY4" fmla="*/ 304891 h 803035"/>
                <a:gd name="connsiteX5" fmla="*/ 839337 w 880280"/>
                <a:gd name="connsiteY5" fmla="*/ 721148 h 803035"/>
                <a:gd name="connsiteX6" fmla="*/ 812041 w 880280"/>
                <a:gd name="connsiteY6" fmla="*/ 768915 h 803035"/>
                <a:gd name="connsiteX7" fmla="*/ 764274 w 880280"/>
                <a:gd name="connsiteY7" fmla="*/ 803035 h 803035"/>
                <a:gd name="connsiteX8" fmla="*/ 129653 w 880280"/>
                <a:gd name="connsiteY8" fmla="*/ 803035 h 803035"/>
                <a:gd name="connsiteX9" fmla="*/ 88710 w 880280"/>
                <a:gd name="connsiteY9" fmla="*/ 768915 h 803035"/>
                <a:gd name="connsiteX10" fmla="*/ 47767 w 880280"/>
                <a:gd name="connsiteY10" fmla="*/ 727972 h 803035"/>
                <a:gd name="connsiteX11" fmla="*/ 0 w 880280"/>
                <a:gd name="connsiteY11" fmla="*/ 141118 h 803035"/>
                <a:gd name="connsiteX12" fmla="*/ 13647 w 880280"/>
                <a:gd name="connsiteY12" fmla="*/ 59232 h 803035"/>
                <a:gd name="connsiteX13" fmla="*/ 102358 w 880280"/>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59808 w 870755"/>
                <a:gd name="connsiteY4" fmla="*/ 304891 h 803035"/>
                <a:gd name="connsiteX5" fmla="*/ 839337 w 870755"/>
                <a:gd name="connsiteY5" fmla="*/ 721148 h 803035"/>
                <a:gd name="connsiteX6" fmla="*/ 812041 w 870755"/>
                <a:gd name="connsiteY6" fmla="*/ 768915 h 803035"/>
                <a:gd name="connsiteX7" fmla="*/ 764274 w 870755"/>
                <a:gd name="connsiteY7" fmla="*/ 803035 h 803035"/>
                <a:gd name="connsiteX8" fmla="*/ 129653 w 870755"/>
                <a:gd name="connsiteY8" fmla="*/ 803035 h 803035"/>
                <a:gd name="connsiteX9" fmla="*/ 88710 w 870755"/>
                <a:gd name="connsiteY9" fmla="*/ 768915 h 803035"/>
                <a:gd name="connsiteX10" fmla="*/ 47767 w 870755"/>
                <a:gd name="connsiteY10" fmla="*/ 727972 h 803035"/>
                <a:gd name="connsiteX11" fmla="*/ 0 w 870755"/>
                <a:gd name="connsiteY11" fmla="*/ 141118 h 803035"/>
                <a:gd name="connsiteX12" fmla="*/ 13647 w 870755"/>
                <a:gd name="connsiteY12" fmla="*/ 59232 h 803035"/>
                <a:gd name="connsiteX13" fmla="*/ 102358 w 870755"/>
                <a:gd name="connsiteY13"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39337 w 870755"/>
                <a:gd name="connsiteY2" fmla="*/ 52408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2041 w 870755"/>
                <a:gd name="connsiteY5" fmla="*/ 768915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3035"/>
                <a:gd name="connsiteX1" fmla="*/ 784746 w 870755"/>
                <a:gd name="connsiteY1" fmla="*/ 1939 h 803035"/>
                <a:gd name="connsiteX2" fmla="*/ 844099 w 870755"/>
                <a:gd name="connsiteY2" fmla="*/ 45264 h 803035"/>
                <a:gd name="connsiteX3" fmla="*/ 870755 w 870755"/>
                <a:gd name="connsiteY3" fmla="*/ 113823 h 803035"/>
                <a:gd name="connsiteX4" fmla="*/ 839337 w 870755"/>
                <a:gd name="connsiteY4" fmla="*/ 721148 h 803035"/>
                <a:gd name="connsiteX5" fmla="*/ 819184 w 870755"/>
                <a:gd name="connsiteY5" fmla="*/ 776059 h 803035"/>
                <a:gd name="connsiteX6" fmla="*/ 764274 w 870755"/>
                <a:gd name="connsiteY6" fmla="*/ 803035 h 803035"/>
                <a:gd name="connsiteX7" fmla="*/ 129653 w 870755"/>
                <a:gd name="connsiteY7" fmla="*/ 803035 h 803035"/>
                <a:gd name="connsiteX8" fmla="*/ 88710 w 870755"/>
                <a:gd name="connsiteY8" fmla="*/ 768915 h 803035"/>
                <a:gd name="connsiteX9" fmla="*/ 47767 w 870755"/>
                <a:gd name="connsiteY9" fmla="*/ 727972 h 803035"/>
                <a:gd name="connsiteX10" fmla="*/ 0 w 870755"/>
                <a:gd name="connsiteY10" fmla="*/ 141118 h 803035"/>
                <a:gd name="connsiteX11" fmla="*/ 13647 w 870755"/>
                <a:gd name="connsiteY11" fmla="*/ 59232 h 803035"/>
                <a:gd name="connsiteX12" fmla="*/ 102358 w 870755"/>
                <a:gd name="connsiteY12" fmla="*/ 4641 h 803035"/>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88710 w 870755"/>
                <a:gd name="connsiteY8" fmla="*/ 768915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4093"/>
                <a:gd name="connsiteX1" fmla="*/ 784746 w 870755"/>
                <a:gd name="connsiteY1" fmla="*/ 1939 h 804093"/>
                <a:gd name="connsiteX2" fmla="*/ 844099 w 870755"/>
                <a:gd name="connsiteY2" fmla="*/ 45264 h 804093"/>
                <a:gd name="connsiteX3" fmla="*/ 870755 w 870755"/>
                <a:gd name="connsiteY3" fmla="*/ 113823 h 804093"/>
                <a:gd name="connsiteX4" fmla="*/ 839337 w 870755"/>
                <a:gd name="connsiteY4" fmla="*/ 721148 h 804093"/>
                <a:gd name="connsiteX5" fmla="*/ 819184 w 870755"/>
                <a:gd name="connsiteY5" fmla="*/ 776059 h 804093"/>
                <a:gd name="connsiteX6" fmla="*/ 764274 w 870755"/>
                <a:gd name="connsiteY6" fmla="*/ 803035 h 804093"/>
                <a:gd name="connsiteX7" fmla="*/ 129653 w 870755"/>
                <a:gd name="connsiteY7" fmla="*/ 803035 h 804093"/>
                <a:gd name="connsiteX8" fmla="*/ 76804 w 870755"/>
                <a:gd name="connsiteY8" fmla="*/ 776058 h 804093"/>
                <a:gd name="connsiteX9" fmla="*/ 47767 w 870755"/>
                <a:gd name="connsiteY9" fmla="*/ 727972 h 804093"/>
                <a:gd name="connsiteX10" fmla="*/ 0 w 870755"/>
                <a:gd name="connsiteY10" fmla="*/ 141118 h 804093"/>
                <a:gd name="connsiteX11" fmla="*/ 13647 w 870755"/>
                <a:gd name="connsiteY11" fmla="*/ 59232 h 804093"/>
                <a:gd name="connsiteX12" fmla="*/ 102358 w 870755"/>
                <a:gd name="connsiteY12" fmla="*/ 4641 h 804093"/>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58 w 870755"/>
                <a:gd name="connsiteY0" fmla="*/ 4641 h 805784"/>
                <a:gd name="connsiteX1" fmla="*/ 784746 w 870755"/>
                <a:gd name="connsiteY1" fmla="*/ 1939 h 805784"/>
                <a:gd name="connsiteX2" fmla="*/ 844099 w 870755"/>
                <a:gd name="connsiteY2" fmla="*/ 45264 h 805784"/>
                <a:gd name="connsiteX3" fmla="*/ 870755 w 870755"/>
                <a:gd name="connsiteY3" fmla="*/ 113823 h 805784"/>
                <a:gd name="connsiteX4" fmla="*/ 839337 w 870755"/>
                <a:gd name="connsiteY4" fmla="*/ 721148 h 805784"/>
                <a:gd name="connsiteX5" fmla="*/ 819184 w 870755"/>
                <a:gd name="connsiteY5" fmla="*/ 776059 h 805784"/>
                <a:gd name="connsiteX6" fmla="*/ 764274 w 870755"/>
                <a:gd name="connsiteY6" fmla="*/ 803035 h 805784"/>
                <a:gd name="connsiteX7" fmla="*/ 129653 w 870755"/>
                <a:gd name="connsiteY7" fmla="*/ 803035 h 805784"/>
                <a:gd name="connsiteX8" fmla="*/ 76804 w 870755"/>
                <a:gd name="connsiteY8" fmla="*/ 776058 h 805784"/>
                <a:gd name="connsiteX9" fmla="*/ 47767 w 870755"/>
                <a:gd name="connsiteY9" fmla="*/ 727972 h 805784"/>
                <a:gd name="connsiteX10" fmla="*/ 0 w 870755"/>
                <a:gd name="connsiteY10" fmla="*/ 141118 h 805784"/>
                <a:gd name="connsiteX11" fmla="*/ 13647 w 870755"/>
                <a:gd name="connsiteY11" fmla="*/ 59232 h 805784"/>
                <a:gd name="connsiteX12" fmla="*/ 102358 w 870755"/>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3658 w 870766"/>
                <a:gd name="connsiteY11" fmla="*/ 59232 h 805784"/>
                <a:gd name="connsiteX12" fmla="*/ 102369 w 870766"/>
                <a:gd name="connsiteY12" fmla="*/ 4641 h 805784"/>
                <a:gd name="connsiteX0" fmla="*/ 102369 w 870766"/>
                <a:gd name="connsiteY0" fmla="*/ 4641 h 805784"/>
                <a:gd name="connsiteX1" fmla="*/ 784757 w 870766"/>
                <a:gd name="connsiteY1" fmla="*/ 1939 h 805784"/>
                <a:gd name="connsiteX2" fmla="*/ 844110 w 870766"/>
                <a:gd name="connsiteY2" fmla="*/ 45264 h 805784"/>
                <a:gd name="connsiteX3" fmla="*/ 870766 w 870766"/>
                <a:gd name="connsiteY3" fmla="*/ 113823 h 805784"/>
                <a:gd name="connsiteX4" fmla="*/ 839348 w 870766"/>
                <a:gd name="connsiteY4" fmla="*/ 721148 h 805784"/>
                <a:gd name="connsiteX5" fmla="*/ 819195 w 870766"/>
                <a:gd name="connsiteY5" fmla="*/ 776059 h 805784"/>
                <a:gd name="connsiteX6" fmla="*/ 764285 w 870766"/>
                <a:gd name="connsiteY6" fmla="*/ 803035 h 805784"/>
                <a:gd name="connsiteX7" fmla="*/ 129664 w 870766"/>
                <a:gd name="connsiteY7" fmla="*/ 803035 h 805784"/>
                <a:gd name="connsiteX8" fmla="*/ 76815 w 870766"/>
                <a:gd name="connsiteY8" fmla="*/ 776058 h 805784"/>
                <a:gd name="connsiteX9" fmla="*/ 47778 w 870766"/>
                <a:gd name="connsiteY9" fmla="*/ 727972 h 805784"/>
                <a:gd name="connsiteX10" fmla="*/ 11 w 870766"/>
                <a:gd name="connsiteY10" fmla="*/ 141118 h 805784"/>
                <a:gd name="connsiteX11" fmla="*/ 18421 w 870766"/>
                <a:gd name="connsiteY11" fmla="*/ 49707 h 805784"/>
                <a:gd name="connsiteX12" fmla="*/ 102369 w 870766"/>
                <a:gd name="connsiteY12" fmla="*/ 4641 h 80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766" h="805784">
                  <a:moveTo>
                    <a:pt x="102369" y="4641"/>
                  </a:moveTo>
                  <a:cubicBezTo>
                    <a:pt x="179813" y="2153"/>
                    <a:pt x="709694" y="-2717"/>
                    <a:pt x="784757" y="1939"/>
                  </a:cubicBezTo>
                  <a:cubicBezTo>
                    <a:pt x="829147" y="23524"/>
                    <a:pt x="818769" y="23679"/>
                    <a:pt x="844110" y="45264"/>
                  </a:cubicBezTo>
                  <a:cubicBezTo>
                    <a:pt x="871252" y="75261"/>
                    <a:pt x="855531" y="74301"/>
                    <a:pt x="870766" y="113823"/>
                  </a:cubicBezTo>
                  <a:cubicBezTo>
                    <a:pt x="860293" y="316265"/>
                    <a:pt x="845058" y="661581"/>
                    <a:pt x="839348" y="721148"/>
                  </a:cubicBezTo>
                  <a:cubicBezTo>
                    <a:pt x="827867" y="744214"/>
                    <a:pt x="844964" y="743468"/>
                    <a:pt x="819195" y="776059"/>
                  </a:cubicBezTo>
                  <a:cubicBezTo>
                    <a:pt x="793749" y="792194"/>
                    <a:pt x="789731" y="791662"/>
                    <a:pt x="764285" y="803035"/>
                  </a:cubicBezTo>
                  <a:cubicBezTo>
                    <a:pt x="698001" y="805416"/>
                    <a:pt x="186423" y="807798"/>
                    <a:pt x="129664" y="803035"/>
                  </a:cubicBezTo>
                  <a:cubicBezTo>
                    <a:pt x="101729" y="796424"/>
                    <a:pt x="99988" y="801719"/>
                    <a:pt x="76815" y="776058"/>
                  </a:cubicBezTo>
                  <a:cubicBezTo>
                    <a:pt x="67136" y="760029"/>
                    <a:pt x="57457" y="753526"/>
                    <a:pt x="47778" y="727972"/>
                  </a:cubicBezTo>
                  <a:cubicBezTo>
                    <a:pt x="36618" y="665704"/>
                    <a:pt x="-736" y="181954"/>
                    <a:pt x="11" y="141118"/>
                  </a:cubicBezTo>
                  <a:cubicBezTo>
                    <a:pt x="2179" y="94773"/>
                    <a:pt x="4347" y="86527"/>
                    <a:pt x="18421" y="49707"/>
                  </a:cubicBezTo>
                  <a:cubicBezTo>
                    <a:pt x="55135" y="21985"/>
                    <a:pt x="58513" y="15695"/>
                    <a:pt x="102369" y="4641"/>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lightRig rig="threePt" dir="t"/>
            </a:scene3d>
            <a:sp3d>
              <a:bevelT/>
            </a:sp3d>
            <a:extLst/>
          </p:spPr>
          <p:txBody>
            <a:bodyPr vert="horz" wrap="square" lIns="91440" tIns="45720" rIns="91440" bIns="45720" numCol="1" rtlCol="0" anchor="t" anchorCtr="0" compatLnSpc="1">
              <a:prstTxWarp prst="textNoShape">
                <a:avLst/>
              </a:prstTxWarp>
            </a:bodyPr>
            <a:lstStyle/>
            <a:p>
              <a:endParaRPr lang="en-US" dirty="0"/>
            </a:p>
          </p:txBody>
        </p:sp>
        <p:sp>
          <p:nvSpPr>
            <p:cNvPr id="18" name="Oval 17"/>
            <p:cNvSpPr/>
            <p:nvPr/>
          </p:nvSpPr>
          <p:spPr bwMode="auto">
            <a:xfrm>
              <a:off x="1105549" y="2057399"/>
              <a:ext cx="498143" cy="361665"/>
            </a:xfrm>
            <a:prstGeom prst="ellipse">
              <a:avLst/>
            </a:prstGeom>
            <a:gradFill flip="none" rotWithShape="1">
              <a:gsLst>
                <a:gs pos="0">
                  <a:schemeClr val="tx1"/>
                </a:gs>
                <a:gs pos="56000">
                  <a:srgbClr val="FFBA8B"/>
                </a:gs>
                <a:gs pos="100000">
                  <a:srgbClr val="FF6600"/>
                </a:gs>
              </a:gsLst>
              <a:path path="circle">
                <a:fillToRect l="50000" t="50000" r="50000" b="50000"/>
              </a:path>
              <a:tileRect/>
            </a:gradFill>
            <a:ln w="3175" cap="flat" cmpd="sng" algn="ctr">
              <a:solidFill>
                <a:schemeClr val="bg1"/>
              </a:solidFill>
              <a:prstDash val="sysDot"/>
              <a:round/>
              <a:headEnd type="none" w="med" len="med"/>
              <a:tailEnd type="none" w="med" len="med"/>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127443" name="Oval 1127442"/>
          <p:cNvSpPr/>
          <p:nvPr/>
        </p:nvSpPr>
        <p:spPr bwMode="auto">
          <a:xfrm>
            <a:off x="6238520" y="3739535"/>
            <a:ext cx="545690" cy="54569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36576" rIns="0" bIns="0" numCol="1" spcCol="0" rtlCol="0" fromWordArt="0" anchor="t" anchorCtr="0" forceAA="0" compatLnSpc="1">
            <a:prstTxWarp prst="textNoShape">
              <a:avLst/>
            </a:prstTxWarp>
            <a:noAutofit/>
          </a:bodyPr>
          <a:lstStyle/>
          <a:p>
            <a:r>
              <a:rPr lang="en-US" sz="1800" b="1" dirty="0" smtClean="0">
                <a:solidFill>
                  <a:schemeClr val="bg1"/>
                </a:solidFill>
              </a:rPr>
              <a:t>T</a:t>
            </a:r>
            <a:r>
              <a:rPr lang="en-US" sz="1800" b="1" baseline="-25000" dirty="0" smtClean="0">
                <a:solidFill>
                  <a:schemeClr val="bg1"/>
                </a:solidFill>
              </a:rPr>
              <a:t>H</a:t>
            </a:r>
            <a:r>
              <a:rPr lang="en-US" sz="1800" b="1" dirty="0" smtClean="0">
                <a:solidFill>
                  <a:schemeClr val="bg1"/>
                </a:solidFill>
              </a:rPr>
              <a:t>2</a:t>
            </a:r>
            <a:endParaRPr lang="en-US" sz="1800" b="1" dirty="0">
              <a:solidFill>
                <a:schemeClr val="bg1"/>
              </a:solidFill>
            </a:endParaRPr>
          </a:p>
        </p:txBody>
      </p:sp>
      <p:sp>
        <p:nvSpPr>
          <p:cNvPr id="171" name="Oval 170"/>
          <p:cNvSpPr/>
          <p:nvPr/>
        </p:nvSpPr>
        <p:spPr bwMode="auto">
          <a:xfrm>
            <a:off x="6238520" y="2123451"/>
            <a:ext cx="545690" cy="54569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36576" rIns="0" bIns="0" numCol="1" spcCol="0" rtlCol="0" fromWordArt="0" anchor="t" anchorCtr="0" forceAA="0" compatLnSpc="1">
            <a:prstTxWarp prst="textNoShape">
              <a:avLst/>
            </a:prstTxWarp>
            <a:noAutofit/>
          </a:bodyPr>
          <a:lstStyle/>
          <a:p>
            <a:r>
              <a:rPr lang="en-US" sz="1800" b="1" dirty="0" smtClean="0">
                <a:solidFill>
                  <a:schemeClr val="bg1"/>
                </a:solidFill>
              </a:rPr>
              <a:t>T</a:t>
            </a:r>
            <a:r>
              <a:rPr lang="en-US" sz="1800" b="1" baseline="-25000" dirty="0" smtClean="0">
                <a:solidFill>
                  <a:schemeClr val="bg1"/>
                </a:solidFill>
              </a:rPr>
              <a:t>H</a:t>
            </a:r>
            <a:r>
              <a:rPr lang="en-US" sz="1800" b="1" dirty="0" smtClean="0">
                <a:solidFill>
                  <a:schemeClr val="bg1"/>
                </a:solidFill>
              </a:rPr>
              <a:t>1</a:t>
            </a:r>
            <a:endParaRPr lang="en-US" sz="1800" b="1" dirty="0">
              <a:solidFill>
                <a:schemeClr val="bg1"/>
              </a:solidFill>
            </a:endParaRPr>
          </a:p>
        </p:txBody>
      </p:sp>
      <p:grpSp>
        <p:nvGrpSpPr>
          <p:cNvPr id="186" name="Group 185"/>
          <p:cNvGrpSpPr/>
          <p:nvPr/>
        </p:nvGrpSpPr>
        <p:grpSpPr>
          <a:xfrm rot="20744922">
            <a:off x="6025489" y="2196699"/>
            <a:ext cx="290825" cy="106831"/>
            <a:chOff x="2281102" y="2995541"/>
            <a:chExt cx="536929" cy="197235"/>
          </a:xfrm>
        </p:grpSpPr>
        <p:sp>
          <p:nvSpPr>
            <p:cNvPr id="187" name="Oval 186"/>
            <p:cNvSpPr/>
            <p:nvPr/>
          </p:nvSpPr>
          <p:spPr bwMode="auto">
            <a:xfrm rot="18211689">
              <a:off x="2531865" y="2811960"/>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88" name="Oval 187"/>
            <p:cNvSpPr/>
            <p:nvPr/>
          </p:nvSpPr>
          <p:spPr bwMode="auto">
            <a:xfrm rot="18211689">
              <a:off x="2464683" y="2906609"/>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41" name="Group 40"/>
          <p:cNvGrpSpPr/>
          <p:nvPr/>
        </p:nvGrpSpPr>
        <p:grpSpPr>
          <a:xfrm rot="342414">
            <a:off x="3426350" y="4449813"/>
            <a:ext cx="857633" cy="685115"/>
            <a:chOff x="2037656" y="4377823"/>
            <a:chExt cx="857633" cy="685115"/>
          </a:xfrm>
        </p:grpSpPr>
        <p:sp>
          <p:nvSpPr>
            <p:cNvPr id="1127452" name="Freeform 1127451"/>
            <p:cNvSpPr/>
            <p:nvPr/>
          </p:nvSpPr>
          <p:spPr bwMode="auto">
            <a:xfrm>
              <a:off x="2037656" y="4377823"/>
              <a:ext cx="755624" cy="685115"/>
            </a:xfrm>
            <a:custGeom>
              <a:avLst/>
              <a:gdLst>
                <a:gd name="connsiteX0" fmla="*/ 47708 w 755374"/>
                <a:gd name="connsiteY0" fmla="*/ 0 h 689669"/>
                <a:gd name="connsiteX1" fmla="*/ 0 w 755374"/>
                <a:gd name="connsiteY1" fmla="*/ 262393 h 689669"/>
                <a:gd name="connsiteX2" fmla="*/ 47708 w 755374"/>
                <a:gd name="connsiteY2" fmla="*/ 516835 h 689669"/>
                <a:gd name="connsiteX3" fmla="*/ 190831 w 755374"/>
                <a:gd name="connsiteY3" fmla="*/ 667910 h 689669"/>
                <a:gd name="connsiteX4" fmla="*/ 365760 w 755374"/>
                <a:gd name="connsiteY4" fmla="*/ 683812 h 689669"/>
                <a:gd name="connsiteX5" fmla="*/ 644055 w 755374"/>
                <a:gd name="connsiteY5" fmla="*/ 620202 h 689669"/>
                <a:gd name="connsiteX6" fmla="*/ 755374 w 755374"/>
                <a:gd name="connsiteY6" fmla="*/ 548640 h 689669"/>
                <a:gd name="connsiteX0" fmla="*/ 47708 w 755374"/>
                <a:gd name="connsiteY0" fmla="*/ 0 h 689669"/>
                <a:gd name="connsiteX1" fmla="*/ 0 w 755374"/>
                <a:gd name="connsiteY1" fmla="*/ 262393 h 689669"/>
                <a:gd name="connsiteX2" fmla="*/ 47708 w 755374"/>
                <a:gd name="connsiteY2" fmla="*/ 516835 h 689669"/>
                <a:gd name="connsiteX3" fmla="*/ 190831 w 755374"/>
                <a:gd name="connsiteY3" fmla="*/ 667910 h 689669"/>
                <a:gd name="connsiteX4" fmla="*/ 397565 w 755374"/>
                <a:gd name="connsiteY4" fmla="*/ 683812 h 689669"/>
                <a:gd name="connsiteX5" fmla="*/ 644055 w 755374"/>
                <a:gd name="connsiteY5" fmla="*/ 620202 h 689669"/>
                <a:gd name="connsiteX6" fmla="*/ 755374 w 755374"/>
                <a:gd name="connsiteY6" fmla="*/ 548640 h 689669"/>
                <a:gd name="connsiteX0" fmla="*/ 47708 w 755374"/>
                <a:gd name="connsiteY0" fmla="*/ 0 h 692996"/>
                <a:gd name="connsiteX1" fmla="*/ 0 w 755374"/>
                <a:gd name="connsiteY1" fmla="*/ 262393 h 692996"/>
                <a:gd name="connsiteX2" fmla="*/ 47708 w 755374"/>
                <a:gd name="connsiteY2" fmla="*/ 516835 h 692996"/>
                <a:gd name="connsiteX3" fmla="*/ 190831 w 755374"/>
                <a:gd name="connsiteY3" fmla="*/ 667910 h 692996"/>
                <a:gd name="connsiteX4" fmla="*/ 397565 w 755374"/>
                <a:gd name="connsiteY4" fmla="*/ 683812 h 692996"/>
                <a:gd name="connsiteX5" fmla="*/ 644055 w 755374"/>
                <a:gd name="connsiteY5" fmla="*/ 620202 h 692996"/>
                <a:gd name="connsiteX6" fmla="*/ 755374 w 755374"/>
                <a:gd name="connsiteY6" fmla="*/ 548640 h 692996"/>
                <a:gd name="connsiteX0" fmla="*/ 47708 w 755374"/>
                <a:gd name="connsiteY0" fmla="*/ 0 h 692996"/>
                <a:gd name="connsiteX1" fmla="*/ 0 w 755374"/>
                <a:gd name="connsiteY1" fmla="*/ 262393 h 692996"/>
                <a:gd name="connsiteX2" fmla="*/ 47708 w 755374"/>
                <a:gd name="connsiteY2" fmla="*/ 516835 h 692996"/>
                <a:gd name="connsiteX3" fmla="*/ 190831 w 755374"/>
                <a:gd name="connsiteY3" fmla="*/ 667910 h 692996"/>
                <a:gd name="connsiteX4" fmla="*/ 397565 w 755374"/>
                <a:gd name="connsiteY4" fmla="*/ 683812 h 692996"/>
                <a:gd name="connsiteX5" fmla="*/ 644055 w 755374"/>
                <a:gd name="connsiteY5" fmla="*/ 620202 h 692996"/>
                <a:gd name="connsiteX6" fmla="*/ 755374 w 755374"/>
                <a:gd name="connsiteY6" fmla="*/ 548640 h 692996"/>
                <a:gd name="connsiteX0" fmla="*/ 47708 w 755374"/>
                <a:gd name="connsiteY0" fmla="*/ 0 h 697041"/>
                <a:gd name="connsiteX1" fmla="*/ 0 w 755374"/>
                <a:gd name="connsiteY1" fmla="*/ 262393 h 697041"/>
                <a:gd name="connsiteX2" fmla="*/ 47708 w 755374"/>
                <a:gd name="connsiteY2" fmla="*/ 516835 h 697041"/>
                <a:gd name="connsiteX3" fmla="*/ 190831 w 755374"/>
                <a:gd name="connsiteY3" fmla="*/ 667910 h 697041"/>
                <a:gd name="connsiteX4" fmla="*/ 397565 w 755374"/>
                <a:gd name="connsiteY4" fmla="*/ 683812 h 697041"/>
                <a:gd name="connsiteX5" fmla="*/ 644055 w 755374"/>
                <a:gd name="connsiteY5" fmla="*/ 620202 h 697041"/>
                <a:gd name="connsiteX6" fmla="*/ 755374 w 755374"/>
                <a:gd name="connsiteY6" fmla="*/ 548640 h 697041"/>
                <a:gd name="connsiteX0" fmla="*/ 47708 w 755374"/>
                <a:gd name="connsiteY0" fmla="*/ 0 h 697041"/>
                <a:gd name="connsiteX1" fmla="*/ 0 w 755374"/>
                <a:gd name="connsiteY1" fmla="*/ 262393 h 697041"/>
                <a:gd name="connsiteX2" fmla="*/ 47708 w 755374"/>
                <a:gd name="connsiteY2" fmla="*/ 516835 h 697041"/>
                <a:gd name="connsiteX3" fmla="*/ 190831 w 755374"/>
                <a:gd name="connsiteY3" fmla="*/ 667910 h 697041"/>
                <a:gd name="connsiteX4" fmla="*/ 397565 w 755374"/>
                <a:gd name="connsiteY4" fmla="*/ 683812 h 697041"/>
                <a:gd name="connsiteX5" fmla="*/ 644055 w 755374"/>
                <a:gd name="connsiteY5" fmla="*/ 620202 h 697041"/>
                <a:gd name="connsiteX6" fmla="*/ 755374 w 755374"/>
                <a:gd name="connsiteY6" fmla="*/ 548640 h 697041"/>
                <a:gd name="connsiteX0" fmla="*/ 47974 w 755640"/>
                <a:gd name="connsiteY0" fmla="*/ 0 h 697041"/>
                <a:gd name="connsiteX1" fmla="*/ 266 w 755640"/>
                <a:gd name="connsiteY1" fmla="*/ 262393 h 697041"/>
                <a:gd name="connsiteX2" fmla="*/ 47974 w 755640"/>
                <a:gd name="connsiteY2" fmla="*/ 516835 h 697041"/>
                <a:gd name="connsiteX3" fmla="*/ 191097 w 755640"/>
                <a:gd name="connsiteY3" fmla="*/ 667910 h 697041"/>
                <a:gd name="connsiteX4" fmla="*/ 397831 w 755640"/>
                <a:gd name="connsiteY4" fmla="*/ 683812 h 697041"/>
                <a:gd name="connsiteX5" fmla="*/ 644321 w 755640"/>
                <a:gd name="connsiteY5" fmla="*/ 620202 h 697041"/>
                <a:gd name="connsiteX6" fmla="*/ 755640 w 755640"/>
                <a:gd name="connsiteY6" fmla="*/ 548640 h 697041"/>
                <a:gd name="connsiteX0" fmla="*/ 47899 w 755565"/>
                <a:gd name="connsiteY0" fmla="*/ 0 h 697041"/>
                <a:gd name="connsiteX1" fmla="*/ 191 w 755565"/>
                <a:gd name="connsiteY1" fmla="*/ 262393 h 697041"/>
                <a:gd name="connsiteX2" fmla="*/ 47899 w 755565"/>
                <a:gd name="connsiteY2" fmla="*/ 516835 h 697041"/>
                <a:gd name="connsiteX3" fmla="*/ 191022 w 755565"/>
                <a:gd name="connsiteY3" fmla="*/ 667910 h 697041"/>
                <a:gd name="connsiteX4" fmla="*/ 397756 w 755565"/>
                <a:gd name="connsiteY4" fmla="*/ 683812 h 697041"/>
                <a:gd name="connsiteX5" fmla="*/ 644246 w 755565"/>
                <a:gd name="connsiteY5" fmla="*/ 620202 h 697041"/>
                <a:gd name="connsiteX6" fmla="*/ 755565 w 755565"/>
                <a:gd name="connsiteY6" fmla="*/ 548640 h 697041"/>
                <a:gd name="connsiteX0" fmla="*/ 47899 w 755565"/>
                <a:gd name="connsiteY0" fmla="*/ 0 h 691119"/>
                <a:gd name="connsiteX1" fmla="*/ 191 w 755565"/>
                <a:gd name="connsiteY1" fmla="*/ 262393 h 691119"/>
                <a:gd name="connsiteX2" fmla="*/ 47899 w 755565"/>
                <a:gd name="connsiteY2" fmla="*/ 516835 h 691119"/>
                <a:gd name="connsiteX3" fmla="*/ 191022 w 755565"/>
                <a:gd name="connsiteY3" fmla="*/ 667910 h 691119"/>
                <a:gd name="connsiteX4" fmla="*/ 397756 w 755565"/>
                <a:gd name="connsiteY4" fmla="*/ 683812 h 691119"/>
                <a:gd name="connsiteX5" fmla="*/ 644246 w 755565"/>
                <a:gd name="connsiteY5" fmla="*/ 620202 h 691119"/>
                <a:gd name="connsiteX6" fmla="*/ 755565 w 755565"/>
                <a:gd name="connsiteY6" fmla="*/ 548640 h 691119"/>
                <a:gd name="connsiteX0" fmla="*/ 47899 w 755565"/>
                <a:gd name="connsiteY0" fmla="*/ 0 h 688844"/>
                <a:gd name="connsiteX1" fmla="*/ 191 w 755565"/>
                <a:gd name="connsiteY1" fmla="*/ 262393 h 688844"/>
                <a:gd name="connsiteX2" fmla="*/ 47899 w 755565"/>
                <a:gd name="connsiteY2" fmla="*/ 516835 h 688844"/>
                <a:gd name="connsiteX3" fmla="*/ 191022 w 755565"/>
                <a:gd name="connsiteY3" fmla="*/ 667910 h 688844"/>
                <a:gd name="connsiteX4" fmla="*/ 397756 w 755565"/>
                <a:gd name="connsiteY4" fmla="*/ 683812 h 688844"/>
                <a:gd name="connsiteX5" fmla="*/ 644246 w 755565"/>
                <a:gd name="connsiteY5" fmla="*/ 620202 h 688844"/>
                <a:gd name="connsiteX6" fmla="*/ 755565 w 755565"/>
                <a:gd name="connsiteY6" fmla="*/ 548640 h 688844"/>
                <a:gd name="connsiteX0" fmla="*/ 47899 w 755565"/>
                <a:gd name="connsiteY0" fmla="*/ 0 h 688844"/>
                <a:gd name="connsiteX1" fmla="*/ 191 w 755565"/>
                <a:gd name="connsiteY1" fmla="*/ 262393 h 688844"/>
                <a:gd name="connsiteX2" fmla="*/ 47899 w 755565"/>
                <a:gd name="connsiteY2" fmla="*/ 516835 h 688844"/>
                <a:gd name="connsiteX3" fmla="*/ 191022 w 755565"/>
                <a:gd name="connsiteY3" fmla="*/ 667910 h 688844"/>
                <a:gd name="connsiteX4" fmla="*/ 397756 w 755565"/>
                <a:gd name="connsiteY4" fmla="*/ 683812 h 688844"/>
                <a:gd name="connsiteX5" fmla="*/ 644246 w 755565"/>
                <a:gd name="connsiteY5" fmla="*/ 620202 h 688844"/>
                <a:gd name="connsiteX6" fmla="*/ 755565 w 755565"/>
                <a:gd name="connsiteY6" fmla="*/ 548640 h 688844"/>
                <a:gd name="connsiteX0" fmla="*/ 47899 w 755565"/>
                <a:gd name="connsiteY0" fmla="*/ 0 h 688844"/>
                <a:gd name="connsiteX1" fmla="*/ 191 w 755565"/>
                <a:gd name="connsiteY1" fmla="*/ 262393 h 688844"/>
                <a:gd name="connsiteX2" fmla="*/ 47899 w 755565"/>
                <a:gd name="connsiteY2" fmla="*/ 516835 h 688844"/>
                <a:gd name="connsiteX3" fmla="*/ 191022 w 755565"/>
                <a:gd name="connsiteY3" fmla="*/ 667910 h 688844"/>
                <a:gd name="connsiteX4" fmla="*/ 397756 w 755565"/>
                <a:gd name="connsiteY4" fmla="*/ 683812 h 688844"/>
                <a:gd name="connsiteX5" fmla="*/ 644246 w 755565"/>
                <a:gd name="connsiteY5" fmla="*/ 620202 h 688844"/>
                <a:gd name="connsiteX6" fmla="*/ 755565 w 755565"/>
                <a:gd name="connsiteY6" fmla="*/ 548640 h 688844"/>
                <a:gd name="connsiteX0" fmla="*/ 47899 w 755565"/>
                <a:gd name="connsiteY0" fmla="*/ 0 h 688844"/>
                <a:gd name="connsiteX1" fmla="*/ 191 w 755565"/>
                <a:gd name="connsiteY1" fmla="*/ 262393 h 688844"/>
                <a:gd name="connsiteX2" fmla="*/ 47899 w 755565"/>
                <a:gd name="connsiteY2" fmla="*/ 516835 h 688844"/>
                <a:gd name="connsiteX3" fmla="*/ 191022 w 755565"/>
                <a:gd name="connsiteY3" fmla="*/ 667910 h 688844"/>
                <a:gd name="connsiteX4" fmla="*/ 397756 w 755565"/>
                <a:gd name="connsiteY4" fmla="*/ 683812 h 688844"/>
                <a:gd name="connsiteX5" fmla="*/ 644246 w 755565"/>
                <a:gd name="connsiteY5" fmla="*/ 620202 h 688844"/>
                <a:gd name="connsiteX6" fmla="*/ 755565 w 755565"/>
                <a:gd name="connsiteY6" fmla="*/ 548640 h 688844"/>
                <a:gd name="connsiteX0" fmla="*/ 47899 w 755565"/>
                <a:gd name="connsiteY0" fmla="*/ 0 h 688844"/>
                <a:gd name="connsiteX1" fmla="*/ 191 w 755565"/>
                <a:gd name="connsiteY1" fmla="*/ 262393 h 688844"/>
                <a:gd name="connsiteX2" fmla="*/ 47899 w 755565"/>
                <a:gd name="connsiteY2" fmla="*/ 516835 h 688844"/>
                <a:gd name="connsiteX3" fmla="*/ 191022 w 755565"/>
                <a:gd name="connsiteY3" fmla="*/ 667910 h 688844"/>
                <a:gd name="connsiteX4" fmla="*/ 397756 w 755565"/>
                <a:gd name="connsiteY4" fmla="*/ 683812 h 688844"/>
                <a:gd name="connsiteX5" fmla="*/ 644246 w 755565"/>
                <a:gd name="connsiteY5" fmla="*/ 620202 h 688844"/>
                <a:gd name="connsiteX6" fmla="*/ 755565 w 755565"/>
                <a:gd name="connsiteY6" fmla="*/ 548640 h 688844"/>
                <a:gd name="connsiteX0" fmla="*/ 47958 w 755624"/>
                <a:gd name="connsiteY0" fmla="*/ 0 h 685115"/>
                <a:gd name="connsiteX1" fmla="*/ 250 w 755624"/>
                <a:gd name="connsiteY1" fmla="*/ 262393 h 685115"/>
                <a:gd name="connsiteX2" fmla="*/ 47958 w 755624"/>
                <a:gd name="connsiteY2" fmla="*/ 516835 h 685115"/>
                <a:gd name="connsiteX3" fmla="*/ 198765 w 755624"/>
                <a:gd name="connsiteY3" fmla="*/ 655103 h 685115"/>
                <a:gd name="connsiteX4" fmla="*/ 397815 w 755624"/>
                <a:gd name="connsiteY4" fmla="*/ 683812 h 685115"/>
                <a:gd name="connsiteX5" fmla="*/ 644305 w 755624"/>
                <a:gd name="connsiteY5" fmla="*/ 620202 h 685115"/>
                <a:gd name="connsiteX6" fmla="*/ 755624 w 755624"/>
                <a:gd name="connsiteY6" fmla="*/ 548640 h 685115"/>
                <a:gd name="connsiteX0" fmla="*/ 47958 w 755624"/>
                <a:gd name="connsiteY0" fmla="*/ 0 h 685548"/>
                <a:gd name="connsiteX1" fmla="*/ 250 w 755624"/>
                <a:gd name="connsiteY1" fmla="*/ 262393 h 685548"/>
                <a:gd name="connsiteX2" fmla="*/ 47958 w 755624"/>
                <a:gd name="connsiteY2" fmla="*/ 516835 h 685548"/>
                <a:gd name="connsiteX3" fmla="*/ 198765 w 755624"/>
                <a:gd name="connsiteY3" fmla="*/ 655103 h 685548"/>
                <a:gd name="connsiteX4" fmla="*/ 397815 w 755624"/>
                <a:gd name="connsiteY4" fmla="*/ 683812 h 685548"/>
                <a:gd name="connsiteX5" fmla="*/ 634060 w 755624"/>
                <a:gd name="connsiteY5" fmla="*/ 612518 h 685548"/>
                <a:gd name="connsiteX6" fmla="*/ 755624 w 755624"/>
                <a:gd name="connsiteY6" fmla="*/ 548640 h 685548"/>
                <a:gd name="connsiteX0" fmla="*/ 47958 w 755624"/>
                <a:gd name="connsiteY0" fmla="*/ 0 h 685115"/>
                <a:gd name="connsiteX1" fmla="*/ 250 w 755624"/>
                <a:gd name="connsiteY1" fmla="*/ 262393 h 685115"/>
                <a:gd name="connsiteX2" fmla="*/ 47958 w 755624"/>
                <a:gd name="connsiteY2" fmla="*/ 516835 h 685115"/>
                <a:gd name="connsiteX3" fmla="*/ 198765 w 755624"/>
                <a:gd name="connsiteY3" fmla="*/ 655103 h 685115"/>
                <a:gd name="connsiteX4" fmla="*/ 397815 w 755624"/>
                <a:gd name="connsiteY4" fmla="*/ 683812 h 685115"/>
                <a:gd name="connsiteX5" fmla="*/ 636621 w 755624"/>
                <a:gd name="connsiteY5" fmla="*/ 620202 h 685115"/>
                <a:gd name="connsiteX6" fmla="*/ 755624 w 755624"/>
                <a:gd name="connsiteY6" fmla="*/ 548640 h 68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624" h="685115">
                  <a:moveTo>
                    <a:pt x="47958" y="0"/>
                  </a:moveTo>
                  <a:cubicBezTo>
                    <a:pt x="24104" y="88127"/>
                    <a:pt x="2811" y="140395"/>
                    <a:pt x="250" y="262393"/>
                  </a:cubicBezTo>
                  <a:cubicBezTo>
                    <a:pt x="-2311" y="384391"/>
                    <a:pt x="14872" y="451383"/>
                    <a:pt x="47958" y="516835"/>
                  </a:cubicBezTo>
                  <a:cubicBezTo>
                    <a:pt x="81044" y="582287"/>
                    <a:pt x="153262" y="634957"/>
                    <a:pt x="198765" y="655103"/>
                  </a:cubicBezTo>
                  <a:cubicBezTo>
                    <a:pt x="244268" y="675249"/>
                    <a:pt x="324839" y="689629"/>
                    <a:pt x="397815" y="683812"/>
                  </a:cubicBezTo>
                  <a:cubicBezTo>
                    <a:pt x="470791" y="677995"/>
                    <a:pt x="607722" y="635046"/>
                    <a:pt x="636621" y="620202"/>
                  </a:cubicBezTo>
                  <a:cubicBezTo>
                    <a:pt x="665520" y="605358"/>
                    <a:pt x="729566" y="573819"/>
                    <a:pt x="755624" y="54864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127454" name="Straight Arrow Connector 1127453"/>
            <p:cNvCxnSpPr/>
            <p:nvPr/>
          </p:nvCxnSpPr>
          <p:spPr bwMode="auto">
            <a:xfrm flipV="1">
              <a:off x="2773427" y="4843501"/>
              <a:ext cx="121862" cy="98892"/>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 name="Group 96"/>
          <p:cNvGrpSpPr/>
          <p:nvPr/>
        </p:nvGrpSpPr>
        <p:grpSpPr>
          <a:xfrm>
            <a:off x="6692479" y="2076413"/>
            <a:ext cx="741689" cy="200062"/>
            <a:chOff x="6748136" y="2076413"/>
            <a:chExt cx="741689" cy="200062"/>
          </a:xfrm>
        </p:grpSpPr>
        <p:sp>
          <p:nvSpPr>
            <p:cNvPr id="54" name="Freeform 53"/>
            <p:cNvSpPr/>
            <p:nvPr/>
          </p:nvSpPr>
          <p:spPr bwMode="auto">
            <a:xfrm>
              <a:off x="6781800" y="2076413"/>
              <a:ext cx="708025" cy="200062"/>
            </a:xfrm>
            <a:custGeom>
              <a:avLst/>
              <a:gdLst>
                <a:gd name="connsiteX0" fmla="*/ 708025 w 708025"/>
                <a:gd name="connsiteY0" fmla="*/ 200062 h 200062"/>
                <a:gd name="connsiteX1" fmla="*/ 546100 w 708025"/>
                <a:gd name="connsiteY1" fmla="*/ 54012 h 200062"/>
                <a:gd name="connsiteX2" fmla="*/ 333375 w 708025"/>
                <a:gd name="connsiteY2" fmla="*/ 37 h 200062"/>
                <a:gd name="connsiteX3" fmla="*/ 139700 w 708025"/>
                <a:gd name="connsiteY3" fmla="*/ 60362 h 200062"/>
                <a:gd name="connsiteX4" fmla="*/ 0 w 708025"/>
                <a:gd name="connsiteY4" fmla="*/ 168312 h 200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200062">
                  <a:moveTo>
                    <a:pt x="708025" y="200062"/>
                  </a:moveTo>
                  <a:cubicBezTo>
                    <a:pt x="658283" y="143705"/>
                    <a:pt x="608542" y="87349"/>
                    <a:pt x="546100" y="54012"/>
                  </a:cubicBezTo>
                  <a:cubicBezTo>
                    <a:pt x="483658" y="20675"/>
                    <a:pt x="401108" y="-1021"/>
                    <a:pt x="333375" y="37"/>
                  </a:cubicBezTo>
                  <a:cubicBezTo>
                    <a:pt x="265642" y="1095"/>
                    <a:pt x="195262" y="32316"/>
                    <a:pt x="139700" y="60362"/>
                  </a:cubicBezTo>
                  <a:cubicBezTo>
                    <a:pt x="84138" y="88408"/>
                    <a:pt x="42069" y="128360"/>
                    <a:pt x="0" y="168312"/>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221" name="Straight Arrow Connector 220"/>
            <p:cNvCxnSpPr/>
            <p:nvPr/>
          </p:nvCxnSpPr>
          <p:spPr bwMode="auto">
            <a:xfrm flipH="1">
              <a:off x="6748136" y="2176910"/>
              <a:ext cx="111767" cy="87762"/>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104"/>
          <p:cNvGrpSpPr/>
          <p:nvPr/>
        </p:nvGrpSpPr>
        <p:grpSpPr>
          <a:xfrm>
            <a:off x="750876" y="635175"/>
            <a:ext cx="2037065" cy="3024258"/>
            <a:chOff x="750876" y="635175"/>
            <a:chExt cx="2037065" cy="3024258"/>
          </a:xfrm>
        </p:grpSpPr>
        <p:sp>
          <p:nvSpPr>
            <p:cNvPr id="1127433" name="Freeform 1127432"/>
            <p:cNvSpPr/>
            <p:nvPr/>
          </p:nvSpPr>
          <p:spPr bwMode="auto">
            <a:xfrm>
              <a:off x="750876" y="635175"/>
              <a:ext cx="2037065" cy="3024258"/>
            </a:xfrm>
            <a:custGeom>
              <a:avLst/>
              <a:gdLst>
                <a:gd name="connsiteX0" fmla="*/ 1078480 w 2037065"/>
                <a:gd name="connsiteY0" fmla="*/ 6738 h 3024258"/>
                <a:gd name="connsiteX1" fmla="*/ 1126188 w 2037065"/>
                <a:gd name="connsiteY1" fmla="*/ 50470 h 3024258"/>
                <a:gd name="connsiteX2" fmla="*/ 1177871 w 2037065"/>
                <a:gd name="connsiteY2" fmla="*/ 213472 h 3024258"/>
                <a:gd name="connsiteX3" fmla="*/ 1201725 w 2037065"/>
                <a:gd name="connsiteY3" fmla="*/ 503695 h 3024258"/>
                <a:gd name="connsiteX4" fmla="*/ 1221603 w 2037065"/>
                <a:gd name="connsiteY4" fmla="*/ 845601 h 3024258"/>
                <a:gd name="connsiteX5" fmla="*/ 1229555 w 2037065"/>
                <a:gd name="connsiteY5" fmla="*/ 1008603 h 3024258"/>
                <a:gd name="connsiteX6" fmla="*/ 1253409 w 2037065"/>
                <a:gd name="connsiteY6" fmla="*/ 1068237 h 3024258"/>
                <a:gd name="connsiteX7" fmla="*/ 1336897 w 2037065"/>
                <a:gd name="connsiteY7" fmla="*/ 1100043 h 3024258"/>
                <a:gd name="connsiteX8" fmla="*/ 1440264 w 2037065"/>
                <a:gd name="connsiteY8" fmla="*/ 1147750 h 3024258"/>
                <a:gd name="connsiteX9" fmla="*/ 1499899 w 2037065"/>
                <a:gd name="connsiteY9" fmla="*/ 1191483 h 3024258"/>
                <a:gd name="connsiteX10" fmla="*/ 1523753 w 2037065"/>
                <a:gd name="connsiteY10" fmla="*/ 1227264 h 3024258"/>
                <a:gd name="connsiteX11" fmla="*/ 1575437 w 2037065"/>
                <a:gd name="connsiteY11" fmla="*/ 1211361 h 3024258"/>
                <a:gd name="connsiteX12" fmla="*/ 1631096 w 2037065"/>
                <a:gd name="connsiteY12" fmla="*/ 1151726 h 3024258"/>
                <a:gd name="connsiteX13" fmla="*/ 1654950 w 2037065"/>
                <a:gd name="connsiteY13" fmla="*/ 1084140 h 3024258"/>
                <a:gd name="connsiteX14" fmla="*/ 1734463 w 2037065"/>
                <a:gd name="connsiteY14" fmla="*/ 1088116 h 3024258"/>
                <a:gd name="connsiteX15" fmla="*/ 1766268 w 2037065"/>
                <a:gd name="connsiteY15" fmla="*/ 1119921 h 3024258"/>
                <a:gd name="connsiteX16" fmla="*/ 1682779 w 2037065"/>
                <a:gd name="connsiteY16" fmla="*/ 1211361 h 3024258"/>
                <a:gd name="connsiteX17" fmla="*/ 1615193 w 2037065"/>
                <a:gd name="connsiteY17" fmla="*/ 1290874 h 3024258"/>
                <a:gd name="connsiteX18" fmla="*/ 1623144 w 2037065"/>
                <a:gd name="connsiteY18" fmla="*/ 1366411 h 3024258"/>
                <a:gd name="connsiteX19" fmla="*/ 1674828 w 2037065"/>
                <a:gd name="connsiteY19" fmla="*/ 1418095 h 3024258"/>
                <a:gd name="connsiteX20" fmla="*/ 1810000 w 2037065"/>
                <a:gd name="connsiteY20" fmla="*/ 1410144 h 3024258"/>
                <a:gd name="connsiteX21" fmla="*/ 1897464 w 2037065"/>
                <a:gd name="connsiteY21" fmla="*/ 1370387 h 3024258"/>
                <a:gd name="connsiteX22" fmla="*/ 2016734 w 2037065"/>
                <a:gd name="connsiteY22" fmla="*/ 1382314 h 3024258"/>
                <a:gd name="connsiteX23" fmla="*/ 2032637 w 2037065"/>
                <a:gd name="connsiteY23" fmla="*/ 1449900 h 3024258"/>
                <a:gd name="connsiteX24" fmla="*/ 1969026 w 2037065"/>
                <a:gd name="connsiteY24" fmla="*/ 1465803 h 3024258"/>
                <a:gd name="connsiteX25" fmla="*/ 1857708 w 2037065"/>
                <a:gd name="connsiteY25" fmla="*/ 1441949 h 3024258"/>
                <a:gd name="connsiteX26" fmla="*/ 1714584 w 2037065"/>
                <a:gd name="connsiteY26" fmla="*/ 1457851 h 3024258"/>
                <a:gd name="connsiteX27" fmla="*/ 1682779 w 2037065"/>
                <a:gd name="connsiteY27" fmla="*/ 1493632 h 3024258"/>
                <a:gd name="connsiteX28" fmla="*/ 1706633 w 2037065"/>
                <a:gd name="connsiteY28" fmla="*/ 1525437 h 3024258"/>
                <a:gd name="connsiteX29" fmla="*/ 1762292 w 2037065"/>
                <a:gd name="connsiteY29" fmla="*/ 1529413 h 3024258"/>
                <a:gd name="connsiteX30" fmla="*/ 1825903 w 2037065"/>
                <a:gd name="connsiteY30" fmla="*/ 1509535 h 3024258"/>
                <a:gd name="connsiteX31" fmla="*/ 1881562 w 2037065"/>
                <a:gd name="connsiteY31" fmla="*/ 1513510 h 3024258"/>
                <a:gd name="connsiteX32" fmla="*/ 1885537 w 2037065"/>
                <a:gd name="connsiteY32" fmla="*/ 1549291 h 3024258"/>
                <a:gd name="connsiteX33" fmla="*/ 1825903 w 2037065"/>
                <a:gd name="connsiteY33" fmla="*/ 1569170 h 3024258"/>
                <a:gd name="connsiteX34" fmla="*/ 1738438 w 2037065"/>
                <a:gd name="connsiteY34" fmla="*/ 1600975 h 3024258"/>
                <a:gd name="connsiteX35" fmla="*/ 1714584 w 2037065"/>
                <a:gd name="connsiteY35" fmla="*/ 1636756 h 3024258"/>
                <a:gd name="connsiteX36" fmla="*/ 1786146 w 2037065"/>
                <a:gd name="connsiteY36" fmla="*/ 1700366 h 3024258"/>
                <a:gd name="connsiteX37" fmla="*/ 1873610 w 2037065"/>
                <a:gd name="connsiteY37" fmla="*/ 1728196 h 3024258"/>
                <a:gd name="connsiteX38" fmla="*/ 1937221 w 2037065"/>
                <a:gd name="connsiteY38" fmla="*/ 1760001 h 3024258"/>
                <a:gd name="connsiteX39" fmla="*/ 1917343 w 2037065"/>
                <a:gd name="connsiteY39" fmla="*/ 1811684 h 3024258"/>
                <a:gd name="connsiteX40" fmla="*/ 1821927 w 2037065"/>
                <a:gd name="connsiteY40" fmla="*/ 1839514 h 3024258"/>
                <a:gd name="connsiteX41" fmla="*/ 1770243 w 2037065"/>
                <a:gd name="connsiteY41" fmla="*/ 1855417 h 3024258"/>
                <a:gd name="connsiteX42" fmla="*/ 1758317 w 2037065"/>
                <a:gd name="connsiteY42" fmla="*/ 1907100 h 3024258"/>
                <a:gd name="connsiteX43" fmla="*/ 1861683 w 2037065"/>
                <a:gd name="connsiteY43" fmla="*/ 1938905 h 3024258"/>
                <a:gd name="connsiteX44" fmla="*/ 1877586 w 2037065"/>
                <a:gd name="connsiteY44" fmla="*/ 1970710 h 3024258"/>
                <a:gd name="connsiteX45" fmla="*/ 1829878 w 2037065"/>
                <a:gd name="connsiteY45" fmla="*/ 1978662 h 3024258"/>
                <a:gd name="connsiteX46" fmla="*/ 1754341 w 2037065"/>
                <a:gd name="connsiteY46" fmla="*/ 1962759 h 3024258"/>
                <a:gd name="connsiteX47" fmla="*/ 1690730 w 2037065"/>
                <a:gd name="connsiteY47" fmla="*/ 1966735 h 3024258"/>
                <a:gd name="connsiteX48" fmla="*/ 1670852 w 2037065"/>
                <a:gd name="connsiteY48" fmla="*/ 2026370 h 3024258"/>
                <a:gd name="connsiteX49" fmla="*/ 1686755 w 2037065"/>
                <a:gd name="connsiteY49" fmla="*/ 2078053 h 3024258"/>
                <a:gd name="connsiteX50" fmla="*/ 1726511 w 2037065"/>
                <a:gd name="connsiteY50" fmla="*/ 2117810 h 3024258"/>
                <a:gd name="connsiteX51" fmla="*/ 1798073 w 2037065"/>
                <a:gd name="connsiteY51" fmla="*/ 2133712 h 3024258"/>
                <a:gd name="connsiteX52" fmla="*/ 1865659 w 2037065"/>
                <a:gd name="connsiteY52" fmla="*/ 2161542 h 3024258"/>
                <a:gd name="connsiteX53" fmla="*/ 1901440 w 2037065"/>
                <a:gd name="connsiteY53" fmla="*/ 2201298 h 3024258"/>
                <a:gd name="connsiteX54" fmla="*/ 1969026 w 2037065"/>
                <a:gd name="connsiteY54" fmla="*/ 2221177 h 3024258"/>
                <a:gd name="connsiteX55" fmla="*/ 2016734 w 2037065"/>
                <a:gd name="connsiteY55" fmla="*/ 2229128 h 3024258"/>
                <a:gd name="connsiteX56" fmla="*/ 2024685 w 2037065"/>
                <a:gd name="connsiteY56" fmla="*/ 2260933 h 3024258"/>
                <a:gd name="connsiteX57" fmla="*/ 1992880 w 2037065"/>
                <a:gd name="connsiteY57" fmla="*/ 2300690 h 3024258"/>
                <a:gd name="connsiteX58" fmla="*/ 1949148 w 2037065"/>
                <a:gd name="connsiteY58" fmla="*/ 2300690 h 3024258"/>
                <a:gd name="connsiteX59" fmla="*/ 1881562 w 2037065"/>
                <a:gd name="connsiteY59" fmla="*/ 2268884 h 3024258"/>
                <a:gd name="connsiteX60" fmla="*/ 1845781 w 2037065"/>
                <a:gd name="connsiteY60" fmla="*/ 2221177 h 3024258"/>
                <a:gd name="connsiteX61" fmla="*/ 1750365 w 2037065"/>
                <a:gd name="connsiteY61" fmla="*/ 2193347 h 3024258"/>
                <a:gd name="connsiteX62" fmla="*/ 1670852 w 2037065"/>
                <a:gd name="connsiteY62" fmla="*/ 2189371 h 3024258"/>
                <a:gd name="connsiteX63" fmla="*/ 1555558 w 2037065"/>
                <a:gd name="connsiteY63" fmla="*/ 2209250 h 3024258"/>
                <a:gd name="connsiteX64" fmla="*/ 1476045 w 2037065"/>
                <a:gd name="connsiteY64" fmla="*/ 2264909 h 3024258"/>
                <a:gd name="connsiteX65" fmla="*/ 1440264 w 2037065"/>
                <a:gd name="connsiteY65" fmla="*/ 2320568 h 3024258"/>
                <a:gd name="connsiteX66" fmla="*/ 1432313 w 2037065"/>
                <a:gd name="connsiteY66" fmla="*/ 2404057 h 3024258"/>
                <a:gd name="connsiteX67" fmla="*/ 1444240 w 2037065"/>
                <a:gd name="connsiteY67" fmla="*/ 2531277 h 3024258"/>
                <a:gd name="connsiteX68" fmla="*/ 1491948 w 2037065"/>
                <a:gd name="connsiteY68" fmla="*/ 2634644 h 3024258"/>
                <a:gd name="connsiteX69" fmla="*/ 1527729 w 2037065"/>
                <a:gd name="connsiteY69" fmla="*/ 2761865 h 3024258"/>
                <a:gd name="connsiteX70" fmla="*/ 1523753 w 2037065"/>
                <a:gd name="connsiteY70" fmla="*/ 2857281 h 3024258"/>
                <a:gd name="connsiteX71" fmla="*/ 1495923 w 2037065"/>
                <a:gd name="connsiteY71" fmla="*/ 2972575 h 3024258"/>
                <a:gd name="connsiteX72" fmla="*/ 1468094 w 2037065"/>
                <a:gd name="connsiteY72" fmla="*/ 3024258 h 3024258"/>
                <a:gd name="connsiteX73" fmla="*/ 1428337 w 2037065"/>
                <a:gd name="connsiteY73" fmla="*/ 2972575 h 3024258"/>
                <a:gd name="connsiteX74" fmla="*/ 1408459 w 2037065"/>
                <a:gd name="connsiteY74" fmla="*/ 2829451 h 3024258"/>
                <a:gd name="connsiteX75" fmla="*/ 1376654 w 2037065"/>
                <a:gd name="connsiteY75" fmla="*/ 2555131 h 3024258"/>
                <a:gd name="connsiteX76" fmla="*/ 1301117 w 2037065"/>
                <a:gd name="connsiteY76" fmla="*/ 2388154 h 3024258"/>
                <a:gd name="connsiteX77" fmla="*/ 1233530 w 2037065"/>
                <a:gd name="connsiteY77" fmla="*/ 2328519 h 3024258"/>
                <a:gd name="connsiteX78" fmla="*/ 1122212 w 2037065"/>
                <a:gd name="connsiteY78" fmla="*/ 2368276 h 3024258"/>
                <a:gd name="connsiteX79" fmla="*/ 1070529 w 2037065"/>
                <a:gd name="connsiteY79" fmla="*/ 2483570 h 3024258"/>
                <a:gd name="connsiteX80" fmla="*/ 1070529 w 2037065"/>
                <a:gd name="connsiteY80" fmla="*/ 2650547 h 3024258"/>
                <a:gd name="connsiteX81" fmla="*/ 1098358 w 2037065"/>
                <a:gd name="connsiteY81" fmla="*/ 2785719 h 3024258"/>
                <a:gd name="connsiteX82" fmla="*/ 1106310 w 2037065"/>
                <a:gd name="connsiteY82" fmla="*/ 2897037 h 3024258"/>
                <a:gd name="connsiteX83" fmla="*/ 1062577 w 2037065"/>
                <a:gd name="connsiteY83" fmla="*/ 2948721 h 3024258"/>
                <a:gd name="connsiteX84" fmla="*/ 1010894 w 2037065"/>
                <a:gd name="connsiteY84" fmla="*/ 2893062 h 3024258"/>
                <a:gd name="connsiteX85" fmla="*/ 994991 w 2037065"/>
                <a:gd name="connsiteY85" fmla="*/ 2753914 h 3024258"/>
                <a:gd name="connsiteX86" fmla="*/ 1006918 w 2037065"/>
                <a:gd name="connsiteY86" fmla="*/ 2515375 h 3024258"/>
                <a:gd name="connsiteX87" fmla="*/ 1014870 w 2037065"/>
                <a:gd name="connsiteY87" fmla="*/ 2384178 h 3024258"/>
                <a:gd name="connsiteX88" fmla="*/ 959210 w 2037065"/>
                <a:gd name="connsiteY88" fmla="*/ 2328519 h 3024258"/>
                <a:gd name="connsiteX89" fmla="*/ 911503 w 2037065"/>
                <a:gd name="connsiteY89" fmla="*/ 2392130 h 3024258"/>
                <a:gd name="connsiteX90" fmla="*/ 887649 w 2037065"/>
                <a:gd name="connsiteY90" fmla="*/ 2515375 h 3024258"/>
                <a:gd name="connsiteX91" fmla="*/ 851868 w 2037065"/>
                <a:gd name="connsiteY91" fmla="*/ 2571034 h 3024258"/>
                <a:gd name="connsiteX92" fmla="*/ 847892 w 2037065"/>
                <a:gd name="connsiteY92" fmla="*/ 2503448 h 3024258"/>
                <a:gd name="connsiteX93" fmla="*/ 867770 w 2037065"/>
                <a:gd name="connsiteY93" fmla="*/ 2388154 h 3024258"/>
                <a:gd name="connsiteX94" fmla="*/ 923430 w 2037065"/>
                <a:gd name="connsiteY94" fmla="*/ 2304665 h 3024258"/>
                <a:gd name="connsiteX95" fmla="*/ 915478 w 2037065"/>
                <a:gd name="connsiteY95" fmla="*/ 2264909 h 3024258"/>
                <a:gd name="connsiteX96" fmla="*/ 863795 w 2037065"/>
                <a:gd name="connsiteY96" fmla="*/ 2276836 h 3024258"/>
                <a:gd name="connsiteX97" fmla="*/ 828014 w 2037065"/>
                <a:gd name="connsiteY97" fmla="*/ 2415984 h 3024258"/>
                <a:gd name="connsiteX98" fmla="*/ 780306 w 2037065"/>
                <a:gd name="connsiteY98" fmla="*/ 2602839 h 3024258"/>
                <a:gd name="connsiteX99" fmla="*/ 720671 w 2037065"/>
                <a:gd name="connsiteY99" fmla="*/ 2765841 h 3024258"/>
                <a:gd name="connsiteX100" fmla="*/ 668988 w 2037065"/>
                <a:gd name="connsiteY100" fmla="*/ 2853305 h 3024258"/>
                <a:gd name="connsiteX101" fmla="*/ 633207 w 2037065"/>
                <a:gd name="connsiteY101" fmla="*/ 2865232 h 3024258"/>
                <a:gd name="connsiteX102" fmla="*/ 609353 w 2037065"/>
                <a:gd name="connsiteY102" fmla="*/ 2829451 h 3024258"/>
                <a:gd name="connsiteX103" fmla="*/ 657061 w 2037065"/>
                <a:gd name="connsiteY103" fmla="*/ 2718133 h 3024258"/>
                <a:gd name="connsiteX104" fmla="*/ 748501 w 2037065"/>
                <a:gd name="connsiteY104" fmla="*/ 2523326 h 3024258"/>
                <a:gd name="connsiteX105" fmla="*/ 792233 w 2037065"/>
                <a:gd name="connsiteY105" fmla="*/ 2300690 h 3024258"/>
                <a:gd name="connsiteX106" fmla="*/ 764403 w 2037065"/>
                <a:gd name="connsiteY106" fmla="*/ 2173469 h 3024258"/>
                <a:gd name="connsiteX107" fmla="*/ 676939 w 2037065"/>
                <a:gd name="connsiteY107" fmla="*/ 2093956 h 3024258"/>
                <a:gd name="connsiteX108" fmla="*/ 589475 w 2037065"/>
                <a:gd name="connsiteY108" fmla="*/ 2089980 h 3024258"/>
                <a:gd name="connsiteX109" fmla="*/ 346960 w 2037065"/>
                <a:gd name="connsiteY109" fmla="*/ 2169493 h 3024258"/>
                <a:gd name="connsiteX110" fmla="*/ 199861 w 2037065"/>
                <a:gd name="connsiteY110" fmla="*/ 2252982 h 3024258"/>
                <a:gd name="connsiteX111" fmla="*/ 88543 w 2037065"/>
                <a:gd name="connsiteY111" fmla="*/ 2272860 h 3024258"/>
                <a:gd name="connsiteX112" fmla="*/ 28908 w 2037065"/>
                <a:gd name="connsiteY112" fmla="*/ 2276836 h 3024258"/>
                <a:gd name="connsiteX113" fmla="*/ 1078 w 2037065"/>
                <a:gd name="connsiteY113" fmla="*/ 2264909 h 3024258"/>
                <a:gd name="connsiteX114" fmla="*/ 16981 w 2037065"/>
                <a:gd name="connsiteY114" fmla="*/ 2229128 h 3024258"/>
                <a:gd name="connsiteX115" fmla="*/ 116372 w 2037065"/>
                <a:gd name="connsiteY115" fmla="*/ 2189371 h 3024258"/>
                <a:gd name="connsiteX116" fmla="*/ 275398 w 2037065"/>
                <a:gd name="connsiteY116" fmla="*/ 2121785 h 3024258"/>
                <a:gd name="connsiteX117" fmla="*/ 414546 w 2037065"/>
                <a:gd name="connsiteY117" fmla="*/ 2074077 h 3024258"/>
                <a:gd name="connsiteX118" fmla="*/ 545743 w 2037065"/>
                <a:gd name="connsiteY118" fmla="*/ 1998540 h 3024258"/>
                <a:gd name="connsiteX119" fmla="*/ 613329 w 2037065"/>
                <a:gd name="connsiteY119" fmla="*/ 1915051 h 3024258"/>
                <a:gd name="connsiteX120" fmla="*/ 573572 w 2037065"/>
                <a:gd name="connsiteY120" fmla="*/ 1847465 h 3024258"/>
                <a:gd name="connsiteX121" fmla="*/ 494059 w 2037065"/>
                <a:gd name="connsiteY121" fmla="*/ 1851441 h 3024258"/>
                <a:gd name="connsiteX122" fmla="*/ 430449 w 2037065"/>
                <a:gd name="connsiteY122" fmla="*/ 1859392 h 3024258"/>
                <a:gd name="connsiteX123" fmla="*/ 418522 w 2037065"/>
                <a:gd name="connsiteY123" fmla="*/ 1831563 h 3024258"/>
                <a:gd name="connsiteX124" fmla="*/ 474181 w 2037065"/>
                <a:gd name="connsiteY124" fmla="*/ 1819636 h 3024258"/>
                <a:gd name="connsiteX125" fmla="*/ 545743 w 2037065"/>
                <a:gd name="connsiteY125" fmla="*/ 1819636 h 3024258"/>
                <a:gd name="connsiteX126" fmla="*/ 601402 w 2037065"/>
                <a:gd name="connsiteY126" fmla="*/ 1795782 h 3024258"/>
                <a:gd name="connsiteX127" fmla="*/ 585499 w 2037065"/>
                <a:gd name="connsiteY127" fmla="*/ 1756025 h 3024258"/>
                <a:gd name="connsiteX128" fmla="*/ 513937 w 2037065"/>
                <a:gd name="connsiteY128" fmla="*/ 1736147 h 3024258"/>
                <a:gd name="connsiteX129" fmla="*/ 482132 w 2037065"/>
                <a:gd name="connsiteY129" fmla="*/ 1728196 h 3024258"/>
                <a:gd name="connsiteX130" fmla="*/ 577548 w 2037065"/>
                <a:gd name="connsiteY130" fmla="*/ 1708317 h 3024258"/>
                <a:gd name="connsiteX131" fmla="*/ 597426 w 2037065"/>
                <a:gd name="connsiteY131" fmla="*/ 1668561 h 3024258"/>
                <a:gd name="connsiteX132" fmla="*/ 509962 w 2037065"/>
                <a:gd name="connsiteY132" fmla="*/ 1652658 h 3024258"/>
                <a:gd name="connsiteX133" fmla="*/ 311179 w 2037065"/>
                <a:gd name="connsiteY133" fmla="*/ 1668561 h 3024258"/>
                <a:gd name="connsiteX134" fmla="*/ 152153 w 2037065"/>
                <a:gd name="connsiteY134" fmla="*/ 1660610 h 3024258"/>
                <a:gd name="connsiteX135" fmla="*/ 112397 w 2037065"/>
                <a:gd name="connsiteY135" fmla="*/ 1636756 h 3024258"/>
                <a:gd name="connsiteX136" fmla="*/ 191910 w 2037065"/>
                <a:gd name="connsiteY136" fmla="*/ 1600975 h 3024258"/>
                <a:gd name="connsiteX137" fmla="*/ 386717 w 2037065"/>
                <a:gd name="connsiteY137" fmla="*/ 1573145 h 3024258"/>
                <a:gd name="connsiteX138" fmla="*/ 517913 w 2037065"/>
                <a:gd name="connsiteY138" fmla="*/ 1577121 h 3024258"/>
                <a:gd name="connsiteX139" fmla="*/ 577548 w 2037065"/>
                <a:gd name="connsiteY139" fmla="*/ 1581097 h 3024258"/>
                <a:gd name="connsiteX140" fmla="*/ 601402 w 2037065"/>
                <a:gd name="connsiteY140" fmla="*/ 1517486 h 3024258"/>
                <a:gd name="connsiteX141" fmla="*/ 649110 w 2037065"/>
                <a:gd name="connsiteY141" fmla="*/ 1445924 h 3024258"/>
                <a:gd name="connsiteX142" fmla="*/ 557670 w 2037065"/>
                <a:gd name="connsiteY142" fmla="*/ 1235215 h 3024258"/>
                <a:gd name="connsiteX143" fmla="*/ 521889 w 2037065"/>
                <a:gd name="connsiteY143" fmla="*/ 1104018 h 3024258"/>
                <a:gd name="connsiteX144" fmla="*/ 573572 w 2037065"/>
                <a:gd name="connsiteY144" fmla="*/ 1131848 h 3024258"/>
                <a:gd name="connsiteX145" fmla="*/ 665012 w 2037065"/>
                <a:gd name="connsiteY145" fmla="*/ 1243166 h 3024258"/>
                <a:gd name="connsiteX146" fmla="*/ 712720 w 2037065"/>
                <a:gd name="connsiteY146" fmla="*/ 1302801 h 3024258"/>
                <a:gd name="connsiteX147" fmla="*/ 784282 w 2037065"/>
                <a:gd name="connsiteY147" fmla="*/ 1294850 h 3024258"/>
                <a:gd name="connsiteX148" fmla="*/ 843917 w 2037065"/>
                <a:gd name="connsiteY148" fmla="*/ 1235215 h 3024258"/>
                <a:gd name="connsiteX149" fmla="*/ 855843 w 2037065"/>
                <a:gd name="connsiteY149" fmla="*/ 1175580 h 3024258"/>
                <a:gd name="connsiteX150" fmla="*/ 800184 w 2037065"/>
                <a:gd name="connsiteY150" fmla="*/ 1115945 h 3024258"/>
                <a:gd name="connsiteX151" fmla="*/ 828014 w 2037065"/>
                <a:gd name="connsiteY151" fmla="*/ 1080164 h 3024258"/>
                <a:gd name="connsiteX152" fmla="*/ 871746 w 2037065"/>
                <a:gd name="connsiteY152" fmla="*/ 1096067 h 3024258"/>
                <a:gd name="connsiteX153" fmla="*/ 903551 w 2037065"/>
                <a:gd name="connsiteY153" fmla="*/ 1131848 h 3024258"/>
                <a:gd name="connsiteX154" fmla="*/ 979089 w 2037065"/>
                <a:gd name="connsiteY154" fmla="*/ 1104018 h 3024258"/>
                <a:gd name="connsiteX155" fmla="*/ 1058602 w 2037065"/>
                <a:gd name="connsiteY155" fmla="*/ 1056310 h 3024258"/>
                <a:gd name="connsiteX156" fmla="*/ 1110285 w 2037065"/>
                <a:gd name="connsiteY156" fmla="*/ 905236 h 3024258"/>
                <a:gd name="connsiteX157" fmla="*/ 1050650 w 2037065"/>
                <a:gd name="connsiteY157" fmla="*/ 448036 h 3024258"/>
                <a:gd name="connsiteX158" fmla="*/ 1038723 w 2037065"/>
                <a:gd name="connsiteY158" fmla="*/ 173716 h 3024258"/>
                <a:gd name="connsiteX159" fmla="*/ 1078480 w 2037065"/>
                <a:gd name="connsiteY159" fmla="*/ 6738 h 30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2037065" h="3024258">
                  <a:moveTo>
                    <a:pt x="1078480" y="6738"/>
                  </a:moveTo>
                  <a:cubicBezTo>
                    <a:pt x="1093057" y="-13803"/>
                    <a:pt x="1109623" y="16014"/>
                    <a:pt x="1126188" y="50470"/>
                  </a:cubicBezTo>
                  <a:cubicBezTo>
                    <a:pt x="1142753" y="84926"/>
                    <a:pt x="1165282" y="137935"/>
                    <a:pt x="1177871" y="213472"/>
                  </a:cubicBezTo>
                  <a:cubicBezTo>
                    <a:pt x="1190461" y="289010"/>
                    <a:pt x="1194436" y="398340"/>
                    <a:pt x="1201725" y="503695"/>
                  </a:cubicBezTo>
                  <a:cubicBezTo>
                    <a:pt x="1209014" y="609050"/>
                    <a:pt x="1216965" y="761450"/>
                    <a:pt x="1221603" y="845601"/>
                  </a:cubicBezTo>
                  <a:cubicBezTo>
                    <a:pt x="1226241" y="929752"/>
                    <a:pt x="1224254" y="971497"/>
                    <a:pt x="1229555" y="1008603"/>
                  </a:cubicBezTo>
                  <a:cubicBezTo>
                    <a:pt x="1234856" y="1045709"/>
                    <a:pt x="1235519" y="1052997"/>
                    <a:pt x="1253409" y="1068237"/>
                  </a:cubicBezTo>
                  <a:cubicBezTo>
                    <a:pt x="1271299" y="1083477"/>
                    <a:pt x="1305755" y="1086791"/>
                    <a:pt x="1336897" y="1100043"/>
                  </a:cubicBezTo>
                  <a:cubicBezTo>
                    <a:pt x="1368039" y="1113295"/>
                    <a:pt x="1413097" y="1132510"/>
                    <a:pt x="1440264" y="1147750"/>
                  </a:cubicBezTo>
                  <a:cubicBezTo>
                    <a:pt x="1467431" y="1162990"/>
                    <a:pt x="1485984" y="1178231"/>
                    <a:pt x="1499899" y="1191483"/>
                  </a:cubicBezTo>
                  <a:cubicBezTo>
                    <a:pt x="1513814" y="1204735"/>
                    <a:pt x="1511163" y="1223951"/>
                    <a:pt x="1523753" y="1227264"/>
                  </a:cubicBezTo>
                  <a:cubicBezTo>
                    <a:pt x="1536343" y="1230577"/>
                    <a:pt x="1557547" y="1223951"/>
                    <a:pt x="1575437" y="1211361"/>
                  </a:cubicBezTo>
                  <a:cubicBezTo>
                    <a:pt x="1593327" y="1198771"/>
                    <a:pt x="1617844" y="1172930"/>
                    <a:pt x="1631096" y="1151726"/>
                  </a:cubicBezTo>
                  <a:cubicBezTo>
                    <a:pt x="1644348" y="1130522"/>
                    <a:pt x="1637722" y="1094742"/>
                    <a:pt x="1654950" y="1084140"/>
                  </a:cubicBezTo>
                  <a:cubicBezTo>
                    <a:pt x="1672178" y="1073538"/>
                    <a:pt x="1715910" y="1082153"/>
                    <a:pt x="1734463" y="1088116"/>
                  </a:cubicBezTo>
                  <a:cubicBezTo>
                    <a:pt x="1753016" y="1094080"/>
                    <a:pt x="1774882" y="1099380"/>
                    <a:pt x="1766268" y="1119921"/>
                  </a:cubicBezTo>
                  <a:cubicBezTo>
                    <a:pt x="1757654" y="1140462"/>
                    <a:pt x="1707958" y="1182869"/>
                    <a:pt x="1682779" y="1211361"/>
                  </a:cubicBezTo>
                  <a:cubicBezTo>
                    <a:pt x="1657600" y="1239853"/>
                    <a:pt x="1625132" y="1265032"/>
                    <a:pt x="1615193" y="1290874"/>
                  </a:cubicBezTo>
                  <a:cubicBezTo>
                    <a:pt x="1605254" y="1316716"/>
                    <a:pt x="1613205" y="1345208"/>
                    <a:pt x="1623144" y="1366411"/>
                  </a:cubicBezTo>
                  <a:cubicBezTo>
                    <a:pt x="1633083" y="1387614"/>
                    <a:pt x="1643685" y="1410806"/>
                    <a:pt x="1674828" y="1418095"/>
                  </a:cubicBezTo>
                  <a:cubicBezTo>
                    <a:pt x="1705971" y="1425384"/>
                    <a:pt x="1772894" y="1418095"/>
                    <a:pt x="1810000" y="1410144"/>
                  </a:cubicBezTo>
                  <a:cubicBezTo>
                    <a:pt x="1847106" y="1402193"/>
                    <a:pt x="1863008" y="1375025"/>
                    <a:pt x="1897464" y="1370387"/>
                  </a:cubicBezTo>
                  <a:cubicBezTo>
                    <a:pt x="1931920" y="1365749"/>
                    <a:pt x="1994205" y="1369062"/>
                    <a:pt x="2016734" y="1382314"/>
                  </a:cubicBezTo>
                  <a:cubicBezTo>
                    <a:pt x="2039263" y="1395566"/>
                    <a:pt x="2040588" y="1435985"/>
                    <a:pt x="2032637" y="1449900"/>
                  </a:cubicBezTo>
                  <a:cubicBezTo>
                    <a:pt x="2024686" y="1463815"/>
                    <a:pt x="1998181" y="1467128"/>
                    <a:pt x="1969026" y="1465803"/>
                  </a:cubicBezTo>
                  <a:cubicBezTo>
                    <a:pt x="1939871" y="1464478"/>
                    <a:pt x="1900115" y="1443274"/>
                    <a:pt x="1857708" y="1441949"/>
                  </a:cubicBezTo>
                  <a:cubicBezTo>
                    <a:pt x="1815301" y="1440624"/>
                    <a:pt x="1743739" y="1449237"/>
                    <a:pt x="1714584" y="1457851"/>
                  </a:cubicBezTo>
                  <a:cubicBezTo>
                    <a:pt x="1685429" y="1466465"/>
                    <a:pt x="1684104" y="1482368"/>
                    <a:pt x="1682779" y="1493632"/>
                  </a:cubicBezTo>
                  <a:cubicBezTo>
                    <a:pt x="1681454" y="1504896"/>
                    <a:pt x="1693381" y="1519474"/>
                    <a:pt x="1706633" y="1525437"/>
                  </a:cubicBezTo>
                  <a:cubicBezTo>
                    <a:pt x="1719885" y="1531400"/>
                    <a:pt x="1742414" y="1532063"/>
                    <a:pt x="1762292" y="1529413"/>
                  </a:cubicBezTo>
                  <a:cubicBezTo>
                    <a:pt x="1782170" y="1526763"/>
                    <a:pt x="1806025" y="1512185"/>
                    <a:pt x="1825903" y="1509535"/>
                  </a:cubicBezTo>
                  <a:cubicBezTo>
                    <a:pt x="1845781" y="1506885"/>
                    <a:pt x="1871623" y="1506884"/>
                    <a:pt x="1881562" y="1513510"/>
                  </a:cubicBezTo>
                  <a:cubicBezTo>
                    <a:pt x="1891501" y="1520136"/>
                    <a:pt x="1894813" y="1540014"/>
                    <a:pt x="1885537" y="1549291"/>
                  </a:cubicBezTo>
                  <a:cubicBezTo>
                    <a:pt x="1876261" y="1558568"/>
                    <a:pt x="1850420" y="1560556"/>
                    <a:pt x="1825903" y="1569170"/>
                  </a:cubicBezTo>
                  <a:cubicBezTo>
                    <a:pt x="1801387" y="1577784"/>
                    <a:pt x="1756991" y="1589711"/>
                    <a:pt x="1738438" y="1600975"/>
                  </a:cubicBezTo>
                  <a:cubicBezTo>
                    <a:pt x="1719885" y="1612239"/>
                    <a:pt x="1706633" y="1620191"/>
                    <a:pt x="1714584" y="1636756"/>
                  </a:cubicBezTo>
                  <a:cubicBezTo>
                    <a:pt x="1722535" y="1653321"/>
                    <a:pt x="1759642" y="1685126"/>
                    <a:pt x="1786146" y="1700366"/>
                  </a:cubicBezTo>
                  <a:cubicBezTo>
                    <a:pt x="1812650" y="1715606"/>
                    <a:pt x="1848431" y="1718257"/>
                    <a:pt x="1873610" y="1728196"/>
                  </a:cubicBezTo>
                  <a:cubicBezTo>
                    <a:pt x="1898789" y="1738135"/>
                    <a:pt x="1929932" y="1746086"/>
                    <a:pt x="1937221" y="1760001"/>
                  </a:cubicBezTo>
                  <a:cubicBezTo>
                    <a:pt x="1944510" y="1773916"/>
                    <a:pt x="1936559" y="1798432"/>
                    <a:pt x="1917343" y="1811684"/>
                  </a:cubicBezTo>
                  <a:cubicBezTo>
                    <a:pt x="1898127" y="1824936"/>
                    <a:pt x="1846444" y="1832225"/>
                    <a:pt x="1821927" y="1839514"/>
                  </a:cubicBezTo>
                  <a:cubicBezTo>
                    <a:pt x="1797410" y="1846803"/>
                    <a:pt x="1780845" y="1844153"/>
                    <a:pt x="1770243" y="1855417"/>
                  </a:cubicBezTo>
                  <a:cubicBezTo>
                    <a:pt x="1759641" y="1866681"/>
                    <a:pt x="1743077" y="1893185"/>
                    <a:pt x="1758317" y="1907100"/>
                  </a:cubicBezTo>
                  <a:cubicBezTo>
                    <a:pt x="1773557" y="1921015"/>
                    <a:pt x="1841805" y="1928303"/>
                    <a:pt x="1861683" y="1938905"/>
                  </a:cubicBezTo>
                  <a:cubicBezTo>
                    <a:pt x="1881561" y="1949507"/>
                    <a:pt x="1882887" y="1964084"/>
                    <a:pt x="1877586" y="1970710"/>
                  </a:cubicBezTo>
                  <a:cubicBezTo>
                    <a:pt x="1872285" y="1977336"/>
                    <a:pt x="1850419" y="1979987"/>
                    <a:pt x="1829878" y="1978662"/>
                  </a:cubicBezTo>
                  <a:cubicBezTo>
                    <a:pt x="1809337" y="1977337"/>
                    <a:pt x="1777532" y="1964747"/>
                    <a:pt x="1754341" y="1962759"/>
                  </a:cubicBezTo>
                  <a:cubicBezTo>
                    <a:pt x="1731150" y="1960771"/>
                    <a:pt x="1704645" y="1956133"/>
                    <a:pt x="1690730" y="1966735"/>
                  </a:cubicBezTo>
                  <a:cubicBezTo>
                    <a:pt x="1676815" y="1977337"/>
                    <a:pt x="1671514" y="2007817"/>
                    <a:pt x="1670852" y="2026370"/>
                  </a:cubicBezTo>
                  <a:cubicBezTo>
                    <a:pt x="1670190" y="2044923"/>
                    <a:pt x="1677479" y="2062813"/>
                    <a:pt x="1686755" y="2078053"/>
                  </a:cubicBezTo>
                  <a:cubicBezTo>
                    <a:pt x="1696031" y="2093293"/>
                    <a:pt x="1707958" y="2108534"/>
                    <a:pt x="1726511" y="2117810"/>
                  </a:cubicBezTo>
                  <a:cubicBezTo>
                    <a:pt x="1745064" y="2127086"/>
                    <a:pt x="1774882" y="2126423"/>
                    <a:pt x="1798073" y="2133712"/>
                  </a:cubicBezTo>
                  <a:cubicBezTo>
                    <a:pt x="1821264" y="2141001"/>
                    <a:pt x="1848431" y="2150278"/>
                    <a:pt x="1865659" y="2161542"/>
                  </a:cubicBezTo>
                  <a:cubicBezTo>
                    <a:pt x="1882887" y="2172806"/>
                    <a:pt x="1884212" y="2191359"/>
                    <a:pt x="1901440" y="2201298"/>
                  </a:cubicBezTo>
                  <a:cubicBezTo>
                    <a:pt x="1918668" y="2211237"/>
                    <a:pt x="1949810" y="2216539"/>
                    <a:pt x="1969026" y="2221177"/>
                  </a:cubicBezTo>
                  <a:cubicBezTo>
                    <a:pt x="1988242" y="2225815"/>
                    <a:pt x="2007458" y="2222502"/>
                    <a:pt x="2016734" y="2229128"/>
                  </a:cubicBezTo>
                  <a:cubicBezTo>
                    <a:pt x="2026011" y="2235754"/>
                    <a:pt x="2028661" y="2249006"/>
                    <a:pt x="2024685" y="2260933"/>
                  </a:cubicBezTo>
                  <a:cubicBezTo>
                    <a:pt x="2020709" y="2272860"/>
                    <a:pt x="2005470" y="2294064"/>
                    <a:pt x="1992880" y="2300690"/>
                  </a:cubicBezTo>
                  <a:cubicBezTo>
                    <a:pt x="1980290" y="2307316"/>
                    <a:pt x="1967701" y="2305991"/>
                    <a:pt x="1949148" y="2300690"/>
                  </a:cubicBezTo>
                  <a:cubicBezTo>
                    <a:pt x="1930595" y="2295389"/>
                    <a:pt x="1898790" y="2282136"/>
                    <a:pt x="1881562" y="2268884"/>
                  </a:cubicBezTo>
                  <a:cubicBezTo>
                    <a:pt x="1864334" y="2255632"/>
                    <a:pt x="1867647" y="2233766"/>
                    <a:pt x="1845781" y="2221177"/>
                  </a:cubicBezTo>
                  <a:cubicBezTo>
                    <a:pt x="1823915" y="2208588"/>
                    <a:pt x="1779520" y="2198648"/>
                    <a:pt x="1750365" y="2193347"/>
                  </a:cubicBezTo>
                  <a:cubicBezTo>
                    <a:pt x="1721210" y="2188046"/>
                    <a:pt x="1703320" y="2186721"/>
                    <a:pt x="1670852" y="2189371"/>
                  </a:cubicBezTo>
                  <a:cubicBezTo>
                    <a:pt x="1638384" y="2192021"/>
                    <a:pt x="1588026" y="2196660"/>
                    <a:pt x="1555558" y="2209250"/>
                  </a:cubicBezTo>
                  <a:cubicBezTo>
                    <a:pt x="1523090" y="2221840"/>
                    <a:pt x="1495261" y="2246356"/>
                    <a:pt x="1476045" y="2264909"/>
                  </a:cubicBezTo>
                  <a:cubicBezTo>
                    <a:pt x="1456829" y="2283462"/>
                    <a:pt x="1447553" y="2297377"/>
                    <a:pt x="1440264" y="2320568"/>
                  </a:cubicBezTo>
                  <a:cubicBezTo>
                    <a:pt x="1432975" y="2343759"/>
                    <a:pt x="1431650" y="2368939"/>
                    <a:pt x="1432313" y="2404057"/>
                  </a:cubicBezTo>
                  <a:cubicBezTo>
                    <a:pt x="1432976" y="2439175"/>
                    <a:pt x="1434301" y="2492846"/>
                    <a:pt x="1444240" y="2531277"/>
                  </a:cubicBezTo>
                  <a:cubicBezTo>
                    <a:pt x="1454179" y="2569708"/>
                    <a:pt x="1478033" y="2596213"/>
                    <a:pt x="1491948" y="2634644"/>
                  </a:cubicBezTo>
                  <a:cubicBezTo>
                    <a:pt x="1505863" y="2673075"/>
                    <a:pt x="1522428" y="2724759"/>
                    <a:pt x="1527729" y="2761865"/>
                  </a:cubicBezTo>
                  <a:cubicBezTo>
                    <a:pt x="1533030" y="2798971"/>
                    <a:pt x="1529054" y="2822163"/>
                    <a:pt x="1523753" y="2857281"/>
                  </a:cubicBezTo>
                  <a:cubicBezTo>
                    <a:pt x="1518452" y="2892399"/>
                    <a:pt x="1505200" y="2944745"/>
                    <a:pt x="1495923" y="2972575"/>
                  </a:cubicBezTo>
                  <a:cubicBezTo>
                    <a:pt x="1486646" y="3000405"/>
                    <a:pt x="1479358" y="3024258"/>
                    <a:pt x="1468094" y="3024258"/>
                  </a:cubicBezTo>
                  <a:cubicBezTo>
                    <a:pt x="1456830" y="3024258"/>
                    <a:pt x="1438276" y="3005043"/>
                    <a:pt x="1428337" y="2972575"/>
                  </a:cubicBezTo>
                  <a:cubicBezTo>
                    <a:pt x="1418398" y="2940107"/>
                    <a:pt x="1417073" y="2899025"/>
                    <a:pt x="1408459" y="2829451"/>
                  </a:cubicBezTo>
                  <a:cubicBezTo>
                    <a:pt x="1399845" y="2759877"/>
                    <a:pt x="1394544" y="2628680"/>
                    <a:pt x="1376654" y="2555131"/>
                  </a:cubicBezTo>
                  <a:cubicBezTo>
                    <a:pt x="1358764" y="2481582"/>
                    <a:pt x="1324971" y="2425923"/>
                    <a:pt x="1301117" y="2388154"/>
                  </a:cubicBezTo>
                  <a:cubicBezTo>
                    <a:pt x="1277263" y="2350385"/>
                    <a:pt x="1263347" y="2331832"/>
                    <a:pt x="1233530" y="2328519"/>
                  </a:cubicBezTo>
                  <a:cubicBezTo>
                    <a:pt x="1203713" y="2325206"/>
                    <a:pt x="1149379" y="2342434"/>
                    <a:pt x="1122212" y="2368276"/>
                  </a:cubicBezTo>
                  <a:cubicBezTo>
                    <a:pt x="1095045" y="2394118"/>
                    <a:pt x="1079143" y="2436525"/>
                    <a:pt x="1070529" y="2483570"/>
                  </a:cubicBezTo>
                  <a:cubicBezTo>
                    <a:pt x="1061915" y="2530615"/>
                    <a:pt x="1065891" y="2600189"/>
                    <a:pt x="1070529" y="2650547"/>
                  </a:cubicBezTo>
                  <a:cubicBezTo>
                    <a:pt x="1075167" y="2700905"/>
                    <a:pt x="1092395" y="2744637"/>
                    <a:pt x="1098358" y="2785719"/>
                  </a:cubicBezTo>
                  <a:cubicBezTo>
                    <a:pt x="1104321" y="2826801"/>
                    <a:pt x="1112273" y="2869870"/>
                    <a:pt x="1106310" y="2897037"/>
                  </a:cubicBezTo>
                  <a:cubicBezTo>
                    <a:pt x="1100347" y="2924204"/>
                    <a:pt x="1078480" y="2949383"/>
                    <a:pt x="1062577" y="2948721"/>
                  </a:cubicBezTo>
                  <a:cubicBezTo>
                    <a:pt x="1046674" y="2948059"/>
                    <a:pt x="1022158" y="2925530"/>
                    <a:pt x="1010894" y="2893062"/>
                  </a:cubicBezTo>
                  <a:cubicBezTo>
                    <a:pt x="999630" y="2860594"/>
                    <a:pt x="995654" y="2816862"/>
                    <a:pt x="994991" y="2753914"/>
                  </a:cubicBezTo>
                  <a:cubicBezTo>
                    <a:pt x="994328" y="2690966"/>
                    <a:pt x="1003605" y="2576998"/>
                    <a:pt x="1006918" y="2515375"/>
                  </a:cubicBezTo>
                  <a:cubicBezTo>
                    <a:pt x="1010231" y="2453752"/>
                    <a:pt x="1022821" y="2415321"/>
                    <a:pt x="1014870" y="2384178"/>
                  </a:cubicBezTo>
                  <a:cubicBezTo>
                    <a:pt x="1006919" y="2353035"/>
                    <a:pt x="976438" y="2327194"/>
                    <a:pt x="959210" y="2328519"/>
                  </a:cubicBezTo>
                  <a:cubicBezTo>
                    <a:pt x="941982" y="2329844"/>
                    <a:pt x="923430" y="2360987"/>
                    <a:pt x="911503" y="2392130"/>
                  </a:cubicBezTo>
                  <a:cubicBezTo>
                    <a:pt x="899576" y="2423273"/>
                    <a:pt x="897588" y="2485558"/>
                    <a:pt x="887649" y="2515375"/>
                  </a:cubicBezTo>
                  <a:cubicBezTo>
                    <a:pt x="877710" y="2545192"/>
                    <a:pt x="858494" y="2573022"/>
                    <a:pt x="851868" y="2571034"/>
                  </a:cubicBezTo>
                  <a:cubicBezTo>
                    <a:pt x="845242" y="2569046"/>
                    <a:pt x="845242" y="2533928"/>
                    <a:pt x="847892" y="2503448"/>
                  </a:cubicBezTo>
                  <a:cubicBezTo>
                    <a:pt x="850542" y="2472968"/>
                    <a:pt x="855180" y="2421285"/>
                    <a:pt x="867770" y="2388154"/>
                  </a:cubicBezTo>
                  <a:cubicBezTo>
                    <a:pt x="880360" y="2355023"/>
                    <a:pt x="915479" y="2325206"/>
                    <a:pt x="923430" y="2304665"/>
                  </a:cubicBezTo>
                  <a:cubicBezTo>
                    <a:pt x="931381" y="2284124"/>
                    <a:pt x="925417" y="2269547"/>
                    <a:pt x="915478" y="2264909"/>
                  </a:cubicBezTo>
                  <a:cubicBezTo>
                    <a:pt x="905539" y="2260271"/>
                    <a:pt x="878372" y="2251657"/>
                    <a:pt x="863795" y="2276836"/>
                  </a:cubicBezTo>
                  <a:cubicBezTo>
                    <a:pt x="849218" y="2302015"/>
                    <a:pt x="841929" y="2361650"/>
                    <a:pt x="828014" y="2415984"/>
                  </a:cubicBezTo>
                  <a:cubicBezTo>
                    <a:pt x="814099" y="2470318"/>
                    <a:pt x="798196" y="2544530"/>
                    <a:pt x="780306" y="2602839"/>
                  </a:cubicBezTo>
                  <a:cubicBezTo>
                    <a:pt x="762416" y="2661148"/>
                    <a:pt x="739224" y="2724097"/>
                    <a:pt x="720671" y="2765841"/>
                  </a:cubicBezTo>
                  <a:cubicBezTo>
                    <a:pt x="702118" y="2807585"/>
                    <a:pt x="683565" y="2836740"/>
                    <a:pt x="668988" y="2853305"/>
                  </a:cubicBezTo>
                  <a:cubicBezTo>
                    <a:pt x="654411" y="2869870"/>
                    <a:pt x="643146" y="2869208"/>
                    <a:pt x="633207" y="2865232"/>
                  </a:cubicBezTo>
                  <a:cubicBezTo>
                    <a:pt x="623268" y="2861256"/>
                    <a:pt x="605377" y="2853967"/>
                    <a:pt x="609353" y="2829451"/>
                  </a:cubicBezTo>
                  <a:cubicBezTo>
                    <a:pt x="613329" y="2804935"/>
                    <a:pt x="633870" y="2769154"/>
                    <a:pt x="657061" y="2718133"/>
                  </a:cubicBezTo>
                  <a:cubicBezTo>
                    <a:pt x="680252" y="2667112"/>
                    <a:pt x="725972" y="2592900"/>
                    <a:pt x="748501" y="2523326"/>
                  </a:cubicBezTo>
                  <a:cubicBezTo>
                    <a:pt x="771030" y="2453752"/>
                    <a:pt x="789583" y="2358999"/>
                    <a:pt x="792233" y="2300690"/>
                  </a:cubicBezTo>
                  <a:cubicBezTo>
                    <a:pt x="794883" y="2242381"/>
                    <a:pt x="783619" y="2207925"/>
                    <a:pt x="764403" y="2173469"/>
                  </a:cubicBezTo>
                  <a:cubicBezTo>
                    <a:pt x="745187" y="2139013"/>
                    <a:pt x="706094" y="2107871"/>
                    <a:pt x="676939" y="2093956"/>
                  </a:cubicBezTo>
                  <a:cubicBezTo>
                    <a:pt x="647784" y="2080041"/>
                    <a:pt x="644471" y="2077391"/>
                    <a:pt x="589475" y="2089980"/>
                  </a:cubicBezTo>
                  <a:cubicBezTo>
                    <a:pt x="534478" y="2102570"/>
                    <a:pt x="411896" y="2142326"/>
                    <a:pt x="346960" y="2169493"/>
                  </a:cubicBezTo>
                  <a:cubicBezTo>
                    <a:pt x="282024" y="2196660"/>
                    <a:pt x="242930" y="2235754"/>
                    <a:pt x="199861" y="2252982"/>
                  </a:cubicBezTo>
                  <a:cubicBezTo>
                    <a:pt x="156792" y="2270210"/>
                    <a:pt x="117035" y="2268884"/>
                    <a:pt x="88543" y="2272860"/>
                  </a:cubicBezTo>
                  <a:cubicBezTo>
                    <a:pt x="60051" y="2276836"/>
                    <a:pt x="43485" y="2278161"/>
                    <a:pt x="28908" y="2276836"/>
                  </a:cubicBezTo>
                  <a:cubicBezTo>
                    <a:pt x="14331" y="2275511"/>
                    <a:pt x="3066" y="2272860"/>
                    <a:pt x="1078" y="2264909"/>
                  </a:cubicBezTo>
                  <a:cubicBezTo>
                    <a:pt x="-910" y="2256958"/>
                    <a:pt x="-2235" y="2241718"/>
                    <a:pt x="16981" y="2229128"/>
                  </a:cubicBezTo>
                  <a:cubicBezTo>
                    <a:pt x="36197" y="2216538"/>
                    <a:pt x="116372" y="2189371"/>
                    <a:pt x="116372" y="2189371"/>
                  </a:cubicBezTo>
                  <a:cubicBezTo>
                    <a:pt x="159442" y="2171480"/>
                    <a:pt x="225702" y="2141001"/>
                    <a:pt x="275398" y="2121785"/>
                  </a:cubicBezTo>
                  <a:cubicBezTo>
                    <a:pt x="325094" y="2102569"/>
                    <a:pt x="369488" y="2094618"/>
                    <a:pt x="414546" y="2074077"/>
                  </a:cubicBezTo>
                  <a:cubicBezTo>
                    <a:pt x="459603" y="2053536"/>
                    <a:pt x="512612" y="2025044"/>
                    <a:pt x="545743" y="1998540"/>
                  </a:cubicBezTo>
                  <a:cubicBezTo>
                    <a:pt x="578874" y="1972036"/>
                    <a:pt x="608691" y="1940230"/>
                    <a:pt x="613329" y="1915051"/>
                  </a:cubicBezTo>
                  <a:cubicBezTo>
                    <a:pt x="617967" y="1889872"/>
                    <a:pt x="593450" y="1858067"/>
                    <a:pt x="573572" y="1847465"/>
                  </a:cubicBezTo>
                  <a:cubicBezTo>
                    <a:pt x="553694" y="1836863"/>
                    <a:pt x="517913" y="1849453"/>
                    <a:pt x="494059" y="1851441"/>
                  </a:cubicBezTo>
                  <a:cubicBezTo>
                    <a:pt x="470205" y="1853429"/>
                    <a:pt x="443038" y="1862705"/>
                    <a:pt x="430449" y="1859392"/>
                  </a:cubicBezTo>
                  <a:cubicBezTo>
                    <a:pt x="417860" y="1856079"/>
                    <a:pt x="411233" y="1838189"/>
                    <a:pt x="418522" y="1831563"/>
                  </a:cubicBezTo>
                  <a:cubicBezTo>
                    <a:pt x="425811" y="1824937"/>
                    <a:pt x="452978" y="1821624"/>
                    <a:pt x="474181" y="1819636"/>
                  </a:cubicBezTo>
                  <a:cubicBezTo>
                    <a:pt x="495384" y="1817648"/>
                    <a:pt x="524540" y="1823612"/>
                    <a:pt x="545743" y="1819636"/>
                  </a:cubicBezTo>
                  <a:cubicBezTo>
                    <a:pt x="566946" y="1815660"/>
                    <a:pt x="594776" y="1806384"/>
                    <a:pt x="601402" y="1795782"/>
                  </a:cubicBezTo>
                  <a:cubicBezTo>
                    <a:pt x="608028" y="1785180"/>
                    <a:pt x="600077" y="1765964"/>
                    <a:pt x="585499" y="1756025"/>
                  </a:cubicBezTo>
                  <a:cubicBezTo>
                    <a:pt x="570921" y="1746086"/>
                    <a:pt x="531165" y="1740785"/>
                    <a:pt x="513937" y="1736147"/>
                  </a:cubicBezTo>
                  <a:cubicBezTo>
                    <a:pt x="496709" y="1731509"/>
                    <a:pt x="471530" y="1732834"/>
                    <a:pt x="482132" y="1728196"/>
                  </a:cubicBezTo>
                  <a:cubicBezTo>
                    <a:pt x="492734" y="1723558"/>
                    <a:pt x="558332" y="1718256"/>
                    <a:pt x="577548" y="1708317"/>
                  </a:cubicBezTo>
                  <a:cubicBezTo>
                    <a:pt x="596764" y="1698378"/>
                    <a:pt x="608690" y="1677838"/>
                    <a:pt x="597426" y="1668561"/>
                  </a:cubicBezTo>
                  <a:cubicBezTo>
                    <a:pt x="586162" y="1659285"/>
                    <a:pt x="557670" y="1652658"/>
                    <a:pt x="509962" y="1652658"/>
                  </a:cubicBezTo>
                  <a:cubicBezTo>
                    <a:pt x="462254" y="1652658"/>
                    <a:pt x="370814" y="1667236"/>
                    <a:pt x="311179" y="1668561"/>
                  </a:cubicBezTo>
                  <a:cubicBezTo>
                    <a:pt x="251544" y="1669886"/>
                    <a:pt x="185283" y="1665911"/>
                    <a:pt x="152153" y="1660610"/>
                  </a:cubicBezTo>
                  <a:cubicBezTo>
                    <a:pt x="119023" y="1655309"/>
                    <a:pt x="105771" y="1646695"/>
                    <a:pt x="112397" y="1636756"/>
                  </a:cubicBezTo>
                  <a:cubicBezTo>
                    <a:pt x="119023" y="1626817"/>
                    <a:pt x="146190" y="1611577"/>
                    <a:pt x="191910" y="1600975"/>
                  </a:cubicBezTo>
                  <a:cubicBezTo>
                    <a:pt x="237630" y="1590373"/>
                    <a:pt x="332383" y="1577121"/>
                    <a:pt x="386717" y="1573145"/>
                  </a:cubicBezTo>
                  <a:cubicBezTo>
                    <a:pt x="441051" y="1569169"/>
                    <a:pt x="486108" y="1575796"/>
                    <a:pt x="517913" y="1577121"/>
                  </a:cubicBezTo>
                  <a:cubicBezTo>
                    <a:pt x="549718" y="1578446"/>
                    <a:pt x="563633" y="1591036"/>
                    <a:pt x="577548" y="1581097"/>
                  </a:cubicBezTo>
                  <a:cubicBezTo>
                    <a:pt x="591463" y="1571158"/>
                    <a:pt x="589475" y="1540015"/>
                    <a:pt x="601402" y="1517486"/>
                  </a:cubicBezTo>
                  <a:cubicBezTo>
                    <a:pt x="613329" y="1494957"/>
                    <a:pt x="656399" y="1492969"/>
                    <a:pt x="649110" y="1445924"/>
                  </a:cubicBezTo>
                  <a:cubicBezTo>
                    <a:pt x="641821" y="1398879"/>
                    <a:pt x="578873" y="1292199"/>
                    <a:pt x="557670" y="1235215"/>
                  </a:cubicBezTo>
                  <a:cubicBezTo>
                    <a:pt x="536467" y="1178231"/>
                    <a:pt x="519239" y="1121246"/>
                    <a:pt x="521889" y="1104018"/>
                  </a:cubicBezTo>
                  <a:cubicBezTo>
                    <a:pt x="524539" y="1086790"/>
                    <a:pt x="549718" y="1108657"/>
                    <a:pt x="573572" y="1131848"/>
                  </a:cubicBezTo>
                  <a:cubicBezTo>
                    <a:pt x="597426" y="1155039"/>
                    <a:pt x="641821" y="1214674"/>
                    <a:pt x="665012" y="1243166"/>
                  </a:cubicBezTo>
                  <a:cubicBezTo>
                    <a:pt x="688203" y="1271658"/>
                    <a:pt x="692842" y="1294187"/>
                    <a:pt x="712720" y="1302801"/>
                  </a:cubicBezTo>
                  <a:cubicBezTo>
                    <a:pt x="732598" y="1311415"/>
                    <a:pt x="762416" y="1306114"/>
                    <a:pt x="784282" y="1294850"/>
                  </a:cubicBezTo>
                  <a:cubicBezTo>
                    <a:pt x="806148" y="1283586"/>
                    <a:pt x="831990" y="1255093"/>
                    <a:pt x="843917" y="1235215"/>
                  </a:cubicBezTo>
                  <a:cubicBezTo>
                    <a:pt x="855844" y="1215337"/>
                    <a:pt x="863132" y="1195458"/>
                    <a:pt x="855843" y="1175580"/>
                  </a:cubicBezTo>
                  <a:cubicBezTo>
                    <a:pt x="848554" y="1155702"/>
                    <a:pt x="804822" y="1131848"/>
                    <a:pt x="800184" y="1115945"/>
                  </a:cubicBezTo>
                  <a:cubicBezTo>
                    <a:pt x="795546" y="1100042"/>
                    <a:pt x="816087" y="1083477"/>
                    <a:pt x="828014" y="1080164"/>
                  </a:cubicBezTo>
                  <a:cubicBezTo>
                    <a:pt x="839941" y="1076851"/>
                    <a:pt x="859156" y="1087453"/>
                    <a:pt x="871746" y="1096067"/>
                  </a:cubicBezTo>
                  <a:cubicBezTo>
                    <a:pt x="884335" y="1104681"/>
                    <a:pt x="885661" y="1130523"/>
                    <a:pt x="903551" y="1131848"/>
                  </a:cubicBezTo>
                  <a:cubicBezTo>
                    <a:pt x="921441" y="1133173"/>
                    <a:pt x="953247" y="1116608"/>
                    <a:pt x="979089" y="1104018"/>
                  </a:cubicBezTo>
                  <a:cubicBezTo>
                    <a:pt x="1004931" y="1091428"/>
                    <a:pt x="1036736" y="1089440"/>
                    <a:pt x="1058602" y="1056310"/>
                  </a:cubicBezTo>
                  <a:cubicBezTo>
                    <a:pt x="1080468" y="1023180"/>
                    <a:pt x="1111610" y="1006615"/>
                    <a:pt x="1110285" y="905236"/>
                  </a:cubicBezTo>
                  <a:cubicBezTo>
                    <a:pt x="1108960" y="803857"/>
                    <a:pt x="1062577" y="569956"/>
                    <a:pt x="1050650" y="448036"/>
                  </a:cubicBezTo>
                  <a:cubicBezTo>
                    <a:pt x="1038723" y="326116"/>
                    <a:pt x="1036735" y="243290"/>
                    <a:pt x="1038723" y="173716"/>
                  </a:cubicBezTo>
                  <a:cubicBezTo>
                    <a:pt x="1040711" y="104142"/>
                    <a:pt x="1063903" y="27279"/>
                    <a:pt x="1078480" y="6738"/>
                  </a:cubicBezTo>
                  <a:close/>
                </a:path>
              </a:pathLst>
            </a:custGeom>
            <a:gradFill flip="none" rotWithShape="1">
              <a:gsLst>
                <a:gs pos="0">
                  <a:schemeClr val="tx1"/>
                </a:gs>
                <a:gs pos="50000">
                  <a:srgbClr val="CC66FF"/>
                </a:gs>
                <a:gs pos="100000">
                  <a:srgbClr val="6600CC"/>
                </a:gs>
              </a:gsLst>
              <a:path path="circle">
                <a:fillToRect l="50000" t="50000" r="50000" b="50000"/>
              </a:path>
              <a:tileRect/>
            </a:gradFill>
            <a:ln w="19050" cap="flat" cmpd="sng" algn="ctr">
              <a:solidFill>
                <a:schemeClr val="bg1"/>
              </a:solidFill>
              <a:prstDash val="solid"/>
              <a:round/>
              <a:headEnd type="none" w="med" len="med"/>
              <a:tailEnd type="none" w="med" len="med"/>
            </a:ln>
            <a:effectLst>
              <a:softEdge rad="12700"/>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4" name="Freeform 103"/>
            <p:cNvSpPr/>
            <p:nvPr/>
          </p:nvSpPr>
          <p:spPr bwMode="auto">
            <a:xfrm>
              <a:off x="1605512" y="2428208"/>
              <a:ext cx="634157" cy="424565"/>
            </a:xfrm>
            <a:custGeom>
              <a:avLst/>
              <a:gdLst>
                <a:gd name="connsiteX0" fmla="*/ 618576 w 634157"/>
                <a:gd name="connsiteY0" fmla="*/ 62580 h 424565"/>
                <a:gd name="connsiteX1" fmla="*/ 532851 w 634157"/>
                <a:gd name="connsiteY1" fmla="*/ 17336 h 424565"/>
                <a:gd name="connsiteX2" fmla="*/ 378069 w 634157"/>
                <a:gd name="connsiteY2" fmla="*/ 22098 h 424565"/>
                <a:gd name="connsiteX3" fmla="*/ 254244 w 634157"/>
                <a:gd name="connsiteY3" fmla="*/ 26861 h 424565"/>
                <a:gd name="connsiteX4" fmla="*/ 187569 w 634157"/>
                <a:gd name="connsiteY4" fmla="*/ 7811 h 424565"/>
                <a:gd name="connsiteX5" fmla="*/ 120894 w 634157"/>
                <a:gd name="connsiteY5" fmla="*/ 3048 h 424565"/>
                <a:gd name="connsiteX6" fmla="*/ 49457 w 634157"/>
                <a:gd name="connsiteY6" fmla="*/ 53055 h 424565"/>
                <a:gd name="connsiteX7" fmla="*/ 4213 w 634157"/>
                <a:gd name="connsiteY7" fmla="*/ 172117 h 424565"/>
                <a:gd name="connsiteX8" fmla="*/ 8976 w 634157"/>
                <a:gd name="connsiteY8" fmla="*/ 279273 h 424565"/>
                <a:gd name="connsiteX9" fmla="*/ 66126 w 634157"/>
                <a:gd name="connsiteY9" fmla="*/ 357855 h 424565"/>
                <a:gd name="connsiteX10" fmla="*/ 151851 w 634157"/>
                <a:gd name="connsiteY10" fmla="*/ 407861 h 424565"/>
                <a:gd name="connsiteX11" fmla="*/ 254244 w 634157"/>
                <a:gd name="connsiteY11" fmla="*/ 424530 h 424565"/>
                <a:gd name="connsiteX12" fmla="*/ 366163 w 634157"/>
                <a:gd name="connsiteY12" fmla="*/ 410242 h 424565"/>
                <a:gd name="connsiteX13" fmla="*/ 482844 w 634157"/>
                <a:gd name="connsiteY13" fmla="*/ 353092 h 424565"/>
                <a:gd name="connsiteX14" fmla="*/ 566188 w 634157"/>
                <a:gd name="connsiteY14" fmla="*/ 276892 h 424565"/>
                <a:gd name="connsiteX15" fmla="*/ 628101 w 634157"/>
                <a:gd name="connsiteY15" fmla="*/ 174498 h 424565"/>
                <a:gd name="connsiteX16" fmla="*/ 618576 w 634157"/>
                <a:gd name="connsiteY16" fmla="*/ 62580 h 42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4157" h="424565">
                  <a:moveTo>
                    <a:pt x="618576" y="62580"/>
                  </a:moveTo>
                  <a:cubicBezTo>
                    <a:pt x="602701" y="36386"/>
                    <a:pt x="572935" y="24083"/>
                    <a:pt x="532851" y="17336"/>
                  </a:cubicBezTo>
                  <a:cubicBezTo>
                    <a:pt x="492767" y="10589"/>
                    <a:pt x="378069" y="22098"/>
                    <a:pt x="378069" y="22098"/>
                  </a:cubicBezTo>
                  <a:cubicBezTo>
                    <a:pt x="331635" y="23685"/>
                    <a:pt x="285994" y="29242"/>
                    <a:pt x="254244" y="26861"/>
                  </a:cubicBezTo>
                  <a:cubicBezTo>
                    <a:pt x="222494" y="24480"/>
                    <a:pt x="209794" y="11780"/>
                    <a:pt x="187569" y="7811"/>
                  </a:cubicBezTo>
                  <a:cubicBezTo>
                    <a:pt x="165344" y="3842"/>
                    <a:pt x="143913" y="-4493"/>
                    <a:pt x="120894" y="3048"/>
                  </a:cubicBezTo>
                  <a:cubicBezTo>
                    <a:pt x="97875" y="10589"/>
                    <a:pt x="68904" y="24877"/>
                    <a:pt x="49457" y="53055"/>
                  </a:cubicBezTo>
                  <a:cubicBezTo>
                    <a:pt x="30010" y="81233"/>
                    <a:pt x="10960" y="134414"/>
                    <a:pt x="4213" y="172117"/>
                  </a:cubicBezTo>
                  <a:cubicBezTo>
                    <a:pt x="-2534" y="209820"/>
                    <a:pt x="-1343" y="248317"/>
                    <a:pt x="8976" y="279273"/>
                  </a:cubicBezTo>
                  <a:cubicBezTo>
                    <a:pt x="19295" y="310229"/>
                    <a:pt x="42314" y="336424"/>
                    <a:pt x="66126" y="357855"/>
                  </a:cubicBezTo>
                  <a:cubicBezTo>
                    <a:pt x="89938" y="379286"/>
                    <a:pt x="120498" y="396749"/>
                    <a:pt x="151851" y="407861"/>
                  </a:cubicBezTo>
                  <a:cubicBezTo>
                    <a:pt x="183204" y="418973"/>
                    <a:pt x="218525" y="424133"/>
                    <a:pt x="254244" y="424530"/>
                  </a:cubicBezTo>
                  <a:cubicBezTo>
                    <a:pt x="289963" y="424927"/>
                    <a:pt x="328063" y="422148"/>
                    <a:pt x="366163" y="410242"/>
                  </a:cubicBezTo>
                  <a:cubicBezTo>
                    <a:pt x="404263" y="398336"/>
                    <a:pt x="449507" y="375317"/>
                    <a:pt x="482844" y="353092"/>
                  </a:cubicBezTo>
                  <a:cubicBezTo>
                    <a:pt x="516181" y="330867"/>
                    <a:pt x="541979" y="306658"/>
                    <a:pt x="566188" y="276892"/>
                  </a:cubicBezTo>
                  <a:cubicBezTo>
                    <a:pt x="590397" y="247126"/>
                    <a:pt x="616988" y="205057"/>
                    <a:pt x="628101" y="174498"/>
                  </a:cubicBezTo>
                  <a:cubicBezTo>
                    <a:pt x="639214" y="143939"/>
                    <a:pt x="634451" y="88774"/>
                    <a:pt x="618576" y="62580"/>
                  </a:cubicBezTo>
                  <a:close/>
                </a:path>
              </a:pathLst>
            </a:custGeom>
            <a:gradFill flip="none" rotWithShape="1">
              <a:gsLst>
                <a:gs pos="0">
                  <a:schemeClr val="tx1"/>
                </a:gs>
                <a:gs pos="50000">
                  <a:srgbClr val="CC66FF"/>
                </a:gs>
                <a:gs pos="100000">
                  <a:srgbClr val="6600CC"/>
                </a:gs>
              </a:gsLst>
              <a:path path="circle">
                <a:fillToRect l="50000" t="50000" r="50000" b="50000"/>
              </a:path>
              <a:tileRect/>
            </a:gradFill>
            <a:ln w="12700" cap="flat" cmpd="sng" algn="ctr">
              <a:solidFill>
                <a:schemeClr val="bg1"/>
              </a:solidFill>
              <a:prstDash val="solid"/>
              <a:round/>
              <a:headEnd type="none" w="med" len="med"/>
              <a:tailEnd type="none" w="med" len="med"/>
            </a:ln>
            <a:effectLst>
              <a:softEdge rad="12700"/>
            </a:effectLst>
            <a:extLst/>
          </p:spPr>
          <p:txBody>
            <a:bodyPr vert="horz" wrap="square" lIns="91440" tIns="45720" rIns="91440" bIns="45720" numCol="1" rtlCol="0" anchor="t" anchorCtr="0" compatLnSpc="1">
              <a:prstTxWarp prst="textNoShape">
                <a:avLst/>
              </a:prstTxWarp>
            </a:bodyPr>
            <a:lstStyle/>
            <a:p>
              <a:endParaRPr lang="en-US"/>
            </a:p>
          </p:txBody>
        </p:sp>
      </p:grpSp>
      <p:sp>
        <p:nvSpPr>
          <p:cNvPr id="106" name="Right Brace 105"/>
          <p:cNvSpPr/>
          <p:nvPr/>
        </p:nvSpPr>
        <p:spPr bwMode="auto">
          <a:xfrm>
            <a:off x="7612846" y="1876507"/>
            <a:ext cx="339632" cy="1560443"/>
          </a:xfrm>
          <a:prstGeom prst="rightBrac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0" name="Right Brace 229"/>
          <p:cNvSpPr/>
          <p:nvPr/>
        </p:nvSpPr>
        <p:spPr bwMode="auto">
          <a:xfrm>
            <a:off x="7579555" y="3636598"/>
            <a:ext cx="406214" cy="1819653"/>
          </a:xfrm>
          <a:prstGeom prst="rightBrac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08" name="Straight Arrow Connector 107"/>
          <p:cNvCxnSpPr/>
          <p:nvPr/>
        </p:nvCxnSpPr>
        <p:spPr bwMode="auto">
          <a:xfrm>
            <a:off x="4385768" y="4214191"/>
            <a:ext cx="1840790" cy="508467"/>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3" name="Straight Arrow Connector 232"/>
          <p:cNvCxnSpPr/>
          <p:nvPr/>
        </p:nvCxnSpPr>
        <p:spPr bwMode="auto">
          <a:xfrm>
            <a:off x="4818963" y="5059704"/>
            <a:ext cx="752188" cy="254233"/>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 name="Straight Arrow Connector 234"/>
          <p:cNvCxnSpPr/>
          <p:nvPr/>
        </p:nvCxnSpPr>
        <p:spPr bwMode="auto">
          <a:xfrm flipV="1">
            <a:off x="4438608" y="4012380"/>
            <a:ext cx="1776626" cy="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Straight Arrow Connector 236"/>
          <p:cNvCxnSpPr/>
          <p:nvPr/>
        </p:nvCxnSpPr>
        <p:spPr bwMode="auto">
          <a:xfrm flipV="1">
            <a:off x="4440595" y="3321316"/>
            <a:ext cx="1797287" cy="369988"/>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9" name="Straight Arrow Connector 238"/>
          <p:cNvCxnSpPr/>
          <p:nvPr/>
        </p:nvCxnSpPr>
        <p:spPr bwMode="auto">
          <a:xfrm flipV="1">
            <a:off x="4282162" y="2531388"/>
            <a:ext cx="1933072" cy="88458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1" name="Straight Arrow Connector 240"/>
          <p:cNvCxnSpPr/>
          <p:nvPr/>
        </p:nvCxnSpPr>
        <p:spPr bwMode="auto">
          <a:xfrm flipV="1">
            <a:off x="6809513" y="4012380"/>
            <a:ext cx="384048" cy="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Straight Arrow Connector 242"/>
          <p:cNvCxnSpPr/>
          <p:nvPr/>
        </p:nvCxnSpPr>
        <p:spPr bwMode="auto">
          <a:xfrm flipV="1">
            <a:off x="6787490" y="3203927"/>
            <a:ext cx="384048" cy="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4" name="Straight Arrow Connector 243"/>
          <p:cNvCxnSpPr/>
          <p:nvPr/>
        </p:nvCxnSpPr>
        <p:spPr bwMode="auto">
          <a:xfrm flipV="1">
            <a:off x="6765467" y="2396296"/>
            <a:ext cx="384048" cy="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5" name="Straight Arrow Connector 244"/>
          <p:cNvCxnSpPr/>
          <p:nvPr/>
        </p:nvCxnSpPr>
        <p:spPr bwMode="auto">
          <a:xfrm flipV="1">
            <a:off x="6787490" y="4722658"/>
            <a:ext cx="384048" cy="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6" name="Straight Arrow Connector 245"/>
          <p:cNvCxnSpPr/>
          <p:nvPr/>
        </p:nvCxnSpPr>
        <p:spPr bwMode="auto">
          <a:xfrm>
            <a:off x="2614007" y="2731453"/>
            <a:ext cx="851300" cy="508467"/>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8" name="Straight Arrow Connector 247"/>
          <p:cNvCxnSpPr/>
          <p:nvPr/>
        </p:nvCxnSpPr>
        <p:spPr bwMode="auto">
          <a:xfrm flipH="1">
            <a:off x="984575" y="2816592"/>
            <a:ext cx="462870" cy="504724"/>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TextBox 224"/>
          <p:cNvSpPr txBox="1"/>
          <p:nvPr/>
        </p:nvSpPr>
        <p:spPr>
          <a:xfrm>
            <a:off x="440252" y="3273377"/>
            <a:ext cx="736099" cy="1118255"/>
          </a:xfrm>
          <a:prstGeom prst="rect">
            <a:avLst/>
          </a:prstGeom>
          <a:noFill/>
        </p:spPr>
        <p:txBody>
          <a:bodyPr wrap="none" rtlCol="0">
            <a:spAutoFit/>
          </a:bodyPr>
          <a:lstStyle/>
          <a:p>
            <a:pPr algn="l">
              <a:lnSpc>
                <a:spcPts val="2000"/>
              </a:lnSpc>
            </a:pPr>
            <a:r>
              <a:rPr lang="en-US" sz="2000" dirty="0" smtClean="0"/>
              <a:t>IL-6</a:t>
            </a:r>
          </a:p>
          <a:p>
            <a:pPr algn="l">
              <a:lnSpc>
                <a:spcPts val="2000"/>
              </a:lnSpc>
            </a:pPr>
            <a:r>
              <a:rPr lang="en-US" sz="2000" dirty="0" smtClean="0"/>
              <a:t>IL-23</a:t>
            </a:r>
          </a:p>
          <a:p>
            <a:pPr algn="l">
              <a:lnSpc>
                <a:spcPts val="2000"/>
              </a:lnSpc>
            </a:pPr>
            <a:r>
              <a:rPr lang="en-US" sz="2000" dirty="0" smtClean="0"/>
              <a:t>IL-1</a:t>
            </a:r>
            <a:r>
              <a:rPr lang="el-GR" sz="2000" dirty="0" smtClean="0">
                <a:latin typeface="Arial"/>
                <a:cs typeface="Arial"/>
              </a:rPr>
              <a:t>β</a:t>
            </a:r>
            <a:endParaRPr lang="en-US" sz="2000" dirty="0" smtClean="0">
              <a:latin typeface="Arial"/>
              <a:cs typeface="Arial"/>
            </a:endParaRPr>
          </a:p>
          <a:p>
            <a:pPr algn="l">
              <a:lnSpc>
                <a:spcPts val="2000"/>
              </a:lnSpc>
            </a:pPr>
            <a:r>
              <a:rPr lang="en-US" sz="2000" dirty="0" smtClean="0">
                <a:latin typeface="Arial"/>
                <a:cs typeface="Arial"/>
              </a:rPr>
              <a:t>TNF</a:t>
            </a:r>
            <a:endParaRPr lang="en-US" sz="2000" dirty="0"/>
          </a:p>
        </p:txBody>
      </p:sp>
      <p:sp>
        <p:nvSpPr>
          <p:cNvPr id="251" name="TextBox 250"/>
          <p:cNvSpPr txBox="1"/>
          <p:nvPr/>
        </p:nvSpPr>
        <p:spPr>
          <a:xfrm>
            <a:off x="2919476" y="1942982"/>
            <a:ext cx="768159" cy="1118255"/>
          </a:xfrm>
          <a:prstGeom prst="rect">
            <a:avLst/>
          </a:prstGeom>
          <a:noFill/>
        </p:spPr>
        <p:txBody>
          <a:bodyPr wrap="none" rtlCol="0">
            <a:spAutoFit/>
          </a:bodyPr>
          <a:lstStyle/>
          <a:p>
            <a:pPr algn="l">
              <a:lnSpc>
                <a:spcPts val="2000"/>
              </a:lnSpc>
            </a:pPr>
            <a:r>
              <a:rPr lang="en-US" sz="2000" dirty="0" smtClean="0"/>
              <a:t>IL-10</a:t>
            </a:r>
          </a:p>
          <a:p>
            <a:pPr algn="l">
              <a:lnSpc>
                <a:spcPts val="2000"/>
              </a:lnSpc>
            </a:pPr>
            <a:r>
              <a:rPr lang="en-US" sz="2000" dirty="0" smtClean="0"/>
              <a:t>IL-12</a:t>
            </a:r>
          </a:p>
          <a:p>
            <a:pPr algn="l">
              <a:lnSpc>
                <a:spcPts val="2000"/>
              </a:lnSpc>
            </a:pPr>
            <a:r>
              <a:rPr lang="en-US" sz="2000" dirty="0" smtClean="0"/>
              <a:t>IL-23</a:t>
            </a:r>
          </a:p>
          <a:p>
            <a:pPr algn="l">
              <a:lnSpc>
                <a:spcPts val="2000"/>
              </a:lnSpc>
            </a:pPr>
            <a:r>
              <a:rPr lang="en-US" sz="2000" dirty="0" smtClean="0">
                <a:latin typeface="Arial"/>
                <a:cs typeface="Arial"/>
              </a:rPr>
              <a:t>IL-18</a:t>
            </a:r>
          </a:p>
        </p:txBody>
      </p:sp>
      <p:sp>
        <p:nvSpPr>
          <p:cNvPr id="252" name="TextBox 251"/>
          <p:cNvSpPr txBox="1"/>
          <p:nvPr/>
        </p:nvSpPr>
        <p:spPr>
          <a:xfrm>
            <a:off x="2169813" y="3097416"/>
            <a:ext cx="841897" cy="605294"/>
          </a:xfrm>
          <a:prstGeom prst="rect">
            <a:avLst/>
          </a:prstGeom>
          <a:noFill/>
        </p:spPr>
        <p:txBody>
          <a:bodyPr wrap="none" rtlCol="0">
            <a:spAutoFit/>
          </a:bodyPr>
          <a:lstStyle/>
          <a:p>
            <a:pPr algn="l">
              <a:lnSpc>
                <a:spcPts val="2000"/>
              </a:lnSpc>
            </a:pPr>
            <a:r>
              <a:rPr lang="en-US" sz="2000" dirty="0" smtClean="0"/>
              <a:t>CD80</a:t>
            </a:r>
          </a:p>
          <a:p>
            <a:pPr algn="l">
              <a:lnSpc>
                <a:spcPts val="2000"/>
              </a:lnSpc>
            </a:pPr>
            <a:r>
              <a:rPr lang="en-US" sz="2000" dirty="0" smtClean="0">
                <a:latin typeface="Arial"/>
                <a:cs typeface="Arial"/>
              </a:rPr>
              <a:t>CD86</a:t>
            </a:r>
          </a:p>
        </p:txBody>
      </p:sp>
      <p:sp>
        <p:nvSpPr>
          <p:cNvPr id="253" name="TextBox 252"/>
          <p:cNvSpPr txBox="1"/>
          <p:nvPr/>
        </p:nvSpPr>
        <p:spPr>
          <a:xfrm>
            <a:off x="2344447" y="3654973"/>
            <a:ext cx="984565" cy="605294"/>
          </a:xfrm>
          <a:prstGeom prst="rect">
            <a:avLst/>
          </a:prstGeom>
          <a:noFill/>
        </p:spPr>
        <p:txBody>
          <a:bodyPr wrap="none" rtlCol="0">
            <a:spAutoFit/>
          </a:bodyPr>
          <a:lstStyle/>
          <a:p>
            <a:pPr algn="l">
              <a:lnSpc>
                <a:spcPts val="2000"/>
              </a:lnSpc>
            </a:pPr>
            <a:r>
              <a:rPr lang="en-US" sz="2000" dirty="0" smtClean="0"/>
              <a:t>CD28</a:t>
            </a:r>
          </a:p>
          <a:p>
            <a:pPr algn="l">
              <a:lnSpc>
                <a:spcPts val="2000"/>
              </a:lnSpc>
            </a:pPr>
            <a:r>
              <a:rPr lang="en-US" sz="2000" dirty="0" smtClean="0">
                <a:latin typeface="Arial"/>
                <a:cs typeface="Arial"/>
              </a:rPr>
              <a:t>CTLA4</a:t>
            </a:r>
          </a:p>
        </p:txBody>
      </p:sp>
      <p:sp>
        <p:nvSpPr>
          <p:cNvPr id="254" name="TextBox 253"/>
          <p:cNvSpPr txBox="1"/>
          <p:nvPr/>
        </p:nvSpPr>
        <p:spPr>
          <a:xfrm>
            <a:off x="7102178" y="2901280"/>
            <a:ext cx="768159" cy="605294"/>
          </a:xfrm>
          <a:prstGeom prst="rect">
            <a:avLst/>
          </a:prstGeom>
          <a:noFill/>
        </p:spPr>
        <p:txBody>
          <a:bodyPr wrap="none" rtlCol="0">
            <a:spAutoFit/>
          </a:bodyPr>
          <a:lstStyle/>
          <a:p>
            <a:pPr algn="l">
              <a:lnSpc>
                <a:spcPts val="2000"/>
              </a:lnSpc>
            </a:pPr>
            <a:r>
              <a:rPr lang="en-US" sz="2000" dirty="0" smtClean="0"/>
              <a:t>IL-17</a:t>
            </a:r>
          </a:p>
          <a:p>
            <a:pPr algn="l">
              <a:lnSpc>
                <a:spcPts val="2000"/>
              </a:lnSpc>
            </a:pPr>
            <a:r>
              <a:rPr lang="en-US" sz="2000" dirty="0" smtClean="0">
                <a:latin typeface="Arial"/>
                <a:cs typeface="Arial"/>
              </a:rPr>
              <a:t>IL-22</a:t>
            </a:r>
          </a:p>
        </p:txBody>
      </p:sp>
      <p:sp>
        <p:nvSpPr>
          <p:cNvPr id="255" name="TextBox 254"/>
          <p:cNvSpPr txBox="1"/>
          <p:nvPr/>
        </p:nvSpPr>
        <p:spPr>
          <a:xfrm>
            <a:off x="7102178" y="3837974"/>
            <a:ext cx="768159" cy="348813"/>
          </a:xfrm>
          <a:prstGeom prst="rect">
            <a:avLst/>
          </a:prstGeom>
          <a:noFill/>
        </p:spPr>
        <p:txBody>
          <a:bodyPr wrap="none" rtlCol="0">
            <a:spAutoFit/>
          </a:bodyPr>
          <a:lstStyle/>
          <a:p>
            <a:pPr algn="l">
              <a:lnSpc>
                <a:spcPts val="2000"/>
              </a:lnSpc>
            </a:pPr>
            <a:r>
              <a:rPr lang="en-US" sz="2000" dirty="0" smtClean="0"/>
              <a:t>IL-10</a:t>
            </a:r>
          </a:p>
        </p:txBody>
      </p:sp>
      <p:sp>
        <p:nvSpPr>
          <p:cNvPr id="256" name="TextBox 255"/>
          <p:cNvSpPr txBox="1"/>
          <p:nvPr/>
        </p:nvSpPr>
        <p:spPr>
          <a:xfrm>
            <a:off x="7102178" y="4548252"/>
            <a:ext cx="768159" cy="348813"/>
          </a:xfrm>
          <a:prstGeom prst="rect">
            <a:avLst/>
          </a:prstGeom>
          <a:noFill/>
        </p:spPr>
        <p:txBody>
          <a:bodyPr wrap="none" rtlCol="0">
            <a:spAutoFit/>
          </a:bodyPr>
          <a:lstStyle/>
          <a:p>
            <a:pPr algn="l">
              <a:lnSpc>
                <a:spcPts val="2000"/>
              </a:lnSpc>
            </a:pPr>
            <a:r>
              <a:rPr lang="en-US" sz="2000" dirty="0" smtClean="0"/>
              <a:t>IL-13</a:t>
            </a:r>
          </a:p>
        </p:txBody>
      </p:sp>
      <p:sp>
        <p:nvSpPr>
          <p:cNvPr id="257" name="TextBox 256"/>
          <p:cNvSpPr txBox="1"/>
          <p:nvPr/>
        </p:nvSpPr>
        <p:spPr>
          <a:xfrm>
            <a:off x="5556641" y="5165728"/>
            <a:ext cx="1650003" cy="348813"/>
          </a:xfrm>
          <a:prstGeom prst="rect">
            <a:avLst/>
          </a:prstGeom>
          <a:noFill/>
        </p:spPr>
        <p:txBody>
          <a:bodyPr wrap="none" rtlCol="0">
            <a:spAutoFit/>
          </a:bodyPr>
          <a:lstStyle/>
          <a:p>
            <a:pPr algn="l">
              <a:lnSpc>
                <a:spcPts val="2000"/>
              </a:lnSpc>
            </a:pPr>
            <a:r>
              <a:rPr lang="en-US" sz="2000" dirty="0" smtClean="0"/>
              <a:t>IL-10, TGF-</a:t>
            </a:r>
            <a:r>
              <a:rPr lang="el-GR" sz="2000" dirty="0" smtClean="0">
                <a:latin typeface="Arial"/>
                <a:cs typeface="Arial"/>
              </a:rPr>
              <a:t>β</a:t>
            </a:r>
            <a:endParaRPr lang="en-US" sz="2000" dirty="0" smtClean="0"/>
          </a:p>
        </p:txBody>
      </p:sp>
      <p:sp>
        <p:nvSpPr>
          <p:cNvPr id="258" name="TextBox 257"/>
          <p:cNvSpPr txBox="1"/>
          <p:nvPr/>
        </p:nvSpPr>
        <p:spPr>
          <a:xfrm>
            <a:off x="7102178" y="2221890"/>
            <a:ext cx="788999" cy="348813"/>
          </a:xfrm>
          <a:prstGeom prst="rect">
            <a:avLst/>
          </a:prstGeom>
          <a:noFill/>
        </p:spPr>
        <p:txBody>
          <a:bodyPr wrap="none" rtlCol="0">
            <a:spAutoFit/>
          </a:bodyPr>
          <a:lstStyle/>
          <a:p>
            <a:pPr algn="l">
              <a:lnSpc>
                <a:spcPts val="2000"/>
              </a:lnSpc>
            </a:pPr>
            <a:r>
              <a:rPr lang="en-US" sz="2000" dirty="0" smtClean="0"/>
              <a:t>IFN-</a:t>
            </a:r>
            <a:r>
              <a:rPr lang="en-US" sz="2000" dirty="0" smtClean="0">
                <a:sym typeface="Symbol"/>
              </a:rPr>
              <a:t></a:t>
            </a:r>
            <a:endParaRPr lang="en-US" sz="2000" dirty="0" smtClean="0"/>
          </a:p>
        </p:txBody>
      </p:sp>
      <p:sp>
        <p:nvSpPr>
          <p:cNvPr id="261" name="TextBox 260"/>
          <p:cNvSpPr txBox="1"/>
          <p:nvPr/>
        </p:nvSpPr>
        <p:spPr>
          <a:xfrm>
            <a:off x="5155915" y="2038433"/>
            <a:ext cx="954107" cy="348813"/>
          </a:xfrm>
          <a:prstGeom prst="rect">
            <a:avLst/>
          </a:prstGeom>
          <a:noFill/>
        </p:spPr>
        <p:txBody>
          <a:bodyPr wrap="none" rtlCol="0">
            <a:spAutoFit/>
          </a:bodyPr>
          <a:lstStyle/>
          <a:p>
            <a:pPr algn="l">
              <a:lnSpc>
                <a:spcPts val="2000"/>
              </a:lnSpc>
            </a:pPr>
            <a:r>
              <a:rPr lang="en-US" sz="2000" dirty="0" smtClean="0"/>
              <a:t>IL-12R</a:t>
            </a:r>
          </a:p>
        </p:txBody>
      </p:sp>
      <p:sp>
        <p:nvSpPr>
          <p:cNvPr id="262" name="TextBox 261"/>
          <p:cNvSpPr txBox="1"/>
          <p:nvPr/>
        </p:nvSpPr>
        <p:spPr>
          <a:xfrm>
            <a:off x="3876583" y="2768081"/>
            <a:ext cx="811441" cy="348813"/>
          </a:xfrm>
          <a:prstGeom prst="rect">
            <a:avLst/>
          </a:prstGeom>
          <a:noFill/>
        </p:spPr>
        <p:txBody>
          <a:bodyPr wrap="none" rtlCol="0">
            <a:spAutoFit/>
          </a:bodyPr>
          <a:lstStyle/>
          <a:p>
            <a:pPr algn="l">
              <a:lnSpc>
                <a:spcPts val="2000"/>
              </a:lnSpc>
            </a:pPr>
            <a:r>
              <a:rPr lang="en-US" sz="2000" dirty="0" smtClean="0"/>
              <a:t>IL-2R</a:t>
            </a:r>
          </a:p>
        </p:txBody>
      </p:sp>
      <p:sp>
        <p:nvSpPr>
          <p:cNvPr id="263" name="TextBox 262"/>
          <p:cNvSpPr txBox="1"/>
          <p:nvPr/>
        </p:nvSpPr>
        <p:spPr>
          <a:xfrm>
            <a:off x="3494665" y="4675704"/>
            <a:ext cx="625492" cy="348813"/>
          </a:xfrm>
          <a:prstGeom prst="rect">
            <a:avLst/>
          </a:prstGeom>
          <a:noFill/>
        </p:spPr>
        <p:txBody>
          <a:bodyPr wrap="none" rtlCol="0">
            <a:spAutoFit/>
          </a:bodyPr>
          <a:lstStyle/>
          <a:p>
            <a:pPr algn="l">
              <a:lnSpc>
                <a:spcPts val="2000"/>
              </a:lnSpc>
            </a:pPr>
            <a:r>
              <a:rPr lang="en-US" sz="2000" dirty="0" smtClean="0"/>
              <a:t>IL-2</a:t>
            </a:r>
          </a:p>
        </p:txBody>
      </p:sp>
      <p:sp>
        <p:nvSpPr>
          <p:cNvPr id="264" name="TextBox 263"/>
          <p:cNvSpPr txBox="1"/>
          <p:nvPr/>
        </p:nvSpPr>
        <p:spPr>
          <a:xfrm>
            <a:off x="0" y="1743371"/>
            <a:ext cx="1026243" cy="605294"/>
          </a:xfrm>
          <a:prstGeom prst="rect">
            <a:avLst/>
          </a:prstGeom>
          <a:noFill/>
        </p:spPr>
        <p:txBody>
          <a:bodyPr wrap="none" rtlCol="0">
            <a:spAutoFit/>
          </a:bodyPr>
          <a:lstStyle/>
          <a:p>
            <a:pPr algn="l">
              <a:lnSpc>
                <a:spcPts val="2000"/>
              </a:lnSpc>
            </a:pPr>
            <a:r>
              <a:rPr lang="en-US" sz="2000" dirty="0" smtClean="0"/>
              <a:t>Lamina</a:t>
            </a:r>
          </a:p>
          <a:p>
            <a:pPr algn="l">
              <a:lnSpc>
                <a:spcPts val="2000"/>
              </a:lnSpc>
            </a:pPr>
            <a:r>
              <a:rPr lang="en-US" sz="2000" dirty="0" smtClean="0"/>
              <a:t>propria</a:t>
            </a:r>
          </a:p>
        </p:txBody>
      </p:sp>
      <p:sp>
        <p:nvSpPr>
          <p:cNvPr id="265" name="TextBox 264"/>
          <p:cNvSpPr txBox="1"/>
          <p:nvPr/>
        </p:nvSpPr>
        <p:spPr>
          <a:xfrm>
            <a:off x="7248820" y="616371"/>
            <a:ext cx="1813317" cy="348813"/>
          </a:xfrm>
          <a:prstGeom prst="rect">
            <a:avLst/>
          </a:prstGeom>
          <a:noFill/>
        </p:spPr>
        <p:txBody>
          <a:bodyPr wrap="none" rtlCol="0">
            <a:spAutoFit/>
          </a:bodyPr>
          <a:lstStyle/>
          <a:p>
            <a:pPr algn="l">
              <a:lnSpc>
                <a:spcPts val="2000"/>
              </a:lnSpc>
            </a:pPr>
            <a:r>
              <a:rPr lang="en-US" sz="2000" dirty="0" smtClean="0"/>
              <a:t>Epithelial cells</a:t>
            </a:r>
          </a:p>
        </p:txBody>
      </p:sp>
      <p:sp>
        <p:nvSpPr>
          <p:cNvPr id="266" name="TextBox 265"/>
          <p:cNvSpPr txBox="1"/>
          <p:nvPr/>
        </p:nvSpPr>
        <p:spPr>
          <a:xfrm>
            <a:off x="6614102" y="628099"/>
            <a:ext cx="699230" cy="348813"/>
          </a:xfrm>
          <a:prstGeom prst="rect">
            <a:avLst/>
          </a:prstGeom>
          <a:noFill/>
        </p:spPr>
        <p:txBody>
          <a:bodyPr wrap="none" rtlCol="0">
            <a:spAutoFit/>
          </a:bodyPr>
          <a:lstStyle/>
          <a:p>
            <a:pPr algn="l">
              <a:lnSpc>
                <a:spcPts val="2000"/>
              </a:lnSpc>
            </a:pPr>
            <a:r>
              <a:rPr lang="en-US" sz="2000" dirty="0" smtClean="0"/>
              <a:t>NLR</a:t>
            </a:r>
          </a:p>
        </p:txBody>
      </p:sp>
      <p:sp>
        <p:nvSpPr>
          <p:cNvPr id="267" name="TextBox 266"/>
          <p:cNvSpPr txBox="1"/>
          <p:nvPr/>
        </p:nvSpPr>
        <p:spPr>
          <a:xfrm>
            <a:off x="3599010" y="623035"/>
            <a:ext cx="670376" cy="348813"/>
          </a:xfrm>
          <a:prstGeom prst="rect">
            <a:avLst/>
          </a:prstGeom>
          <a:noFill/>
        </p:spPr>
        <p:txBody>
          <a:bodyPr wrap="none" rtlCol="0">
            <a:spAutoFit/>
          </a:bodyPr>
          <a:lstStyle/>
          <a:p>
            <a:pPr algn="l">
              <a:lnSpc>
                <a:spcPts val="2000"/>
              </a:lnSpc>
            </a:pPr>
            <a:r>
              <a:rPr lang="en-US" sz="2000" dirty="0"/>
              <a:t>T</a:t>
            </a:r>
            <a:r>
              <a:rPr lang="en-US" sz="2000" dirty="0" smtClean="0"/>
              <a:t>LR</a:t>
            </a:r>
          </a:p>
        </p:txBody>
      </p:sp>
      <p:sp>
        <p:nvSpPr>
          <p:cNvPr id="268" name="TextBox 267"/>
          <p:cNvSpPr txBox="1"/>
          <p:nvPr/>
        </p:nvSpPr>
        <p:spPr>
          <a:xfrm>
            <a:off x="5771" y="5136395"/>
            <a:ext cx="2040943" cy="348813"/>
          </a:xfrm>
          <a:prstGeom prst="rect">
            <a:avLst/>
          </a:prstGeom>
          <a:noFill/>
        </p:spPr>
        <p:txBody>
          <a:bodyPr wrap="none" rtlCol="0">
            <a:spAutoFit/>
          </a:bodyPr>
          <a:lstStyle/>
          <a:p>
            <a:pPr algn="l">
              <a:lnSpc>
                <a:spcPts val="2000"/>
              </a:lnSpc>
            </a:pPr>
            <a:r>
              <a:rPr lang="en-US" dirty="0" smtClean="0"/>
              <a:t>Endothelial cells</a:t>
            </a:r>
          </a:p>
        </p:txBody>
      </p:sp>
      <p:sp>
        <p:nvSpPr>
          <p:cNvPr id="269" name="TextBox 268"/>
          <p:cNvSpPr txBox="1"/>
          <p:nvPr/>
        </p:nvSpPr>
        <p:spPr>
          <a:xfrm rot="20125892">
            <a:off x="4596965" y="2966643"/>
            <a:ext cx="1431802" cy="348813"/>
          </a:xfrm>
          <a:prstGeom prst="rect">
            <a:avLst/>
          </a:prstGeom>
          <a:noFill/>
        </p:spPr>
        <p:txBody>
          <a:bodyPr wrap="none" rtlCol="0">
            <a:spAutoFit/>
          </a:bodyPr>
          <a:lstStyle/>
          <a:p>
            <a:pPr algn="l">
              <a:lnSpc>
                <a:spcPts val="2000"/>
              </a:lnSpc>
            </a:pPr>
            <a:r>
              <a:rPr lang="en-US" sz="2000" dirty="0" smtClean="0"/>
              <a:t>IL-12, TL1A</a:t>
            </a:r>
          </a:p>
        </p:txBody>
      </p:sp>
      <p:sp>
        <p:nvSpPr>
          <p:cNvPr id="270" name="TextBox 269"/>
          <p:cNvSpPr txBox="1"/>
          <p:nvPr/>
        </p:nvSpPr>
        <p:spPr>
          <a:xfrm rot="20900599">
            <a:off x="4391411" y="3461992"/>
            <a:ext cx="2096087" cy="605294"/>
          </a:xfrm>
          <a:prstGeom prst="rect">
            <a:avLst/>
          </a:prstGeom>
          <a:noFill/>
        </p:spPr>
        <p:txBody>
          <a:bodyPr wrap="none" rtlCol="0">
            <a:spAutoFit/>
          </a:bodyPr>
          <a:lstStyle/>
          <a:p>
            <a:pPr algn="r">
              <a:lnSpc>
                <a:spcPts val="2000"/>
              </a:lnSpc>
            </a:pPr>
            <a:r>
              <a:rPr lang="en-US" sz="1800" dirty="0" smtClean="0"/>
              <a:t>IL-23, TGF-</a:t>
            </a:r>
            <a:r>
              <a:rPr lang="el-GR" sz="1800" dirty="0" smtClean="0">
                <a:latin typeface="Arial"/>
                <a:cs typeface="Arial"/>
              </a:rPr>
              <a:t>β</a:t>
            </a:r>
            <a:r>
              <a:rPr lang="en-US" sz="1800" dirty="0" smtClean="0">
                <a:latin typeface="Arial"/>
                <a:cs typeface="Arial"/>
              </a:rPr>
              <a:t>, IL-6,</a:t>
            </a:r>
          </a:p>
          <a:p>
            <a:pPr algn="r">
              <a:lnSpc>
                <a:spcPts val="2000"/>
              </a:lnSpc>
            </a:pPr>
            <a:r>
              <a:rPr lang="en-US" sz="1800" dirty="0" smtClean="0">
                <a:latin typeface="Arial"/>
                <a:cs typeface="Arial"/>
              </a:rPr>
              <a:t>TL1A</a:t>
            </a:r>
            <a:endParaRPr lang="en-US" sz="1800" dirty="0" smtClean="0"/>
          </a:p>
        </p:txBody>
      </p:sp>
      <p:sp>
        <p:nvSpPr>
          <p:cNvPr id="271" name="TextBox 270"/>
          <p:cNvSpPr txBox="1"/>
          <p:nvPr/>
        </p:nvSpPr>
        <p:spPr>
          <a:xfrm>
            <a:off x="5035110" y="4011015"/>
            <a:ext cx="625492" cy="348813"/>
          </a:xfrm>
          <a:prstGeom prst="rect">
            <a:avLst/>
          </a:prstGeom>
          <a:noFill/>
        </p:spPr>
        <p:txBody>
          <a:bodyPr wrap="none" rtlCol="0">
            <a:spAutoFit/>
          </a:bodyPr>
          <a:lstStyle/>
          <a:p>
            <a:pPr algn="l">
              <a:lnSpc>
                <a:spcPts val="2000"/>
              </a:lnSpc>
            </a:pPr>
            <a:r>
              <a:rPr lang="en-US" sz="2000" dirty="0" smtClean="0"/>
              <a:t>IL-4</a:t>
            </a:r>
          </a:p>
        </p:txBody>
      </p:sp>
      <p:sp>
        <p:nvSpPr>
          <p:cNvPr id="272" name="TextBox 271"/>
          <p:cNvSpPr txBox="1"/>
          <p:nvPr/>
        </p:nvSpPr>
        <p:spPr>
          <a:xfrm rot="923695">
            <a:off x="4412733" y="4445404"/>
            <a:ext cx="1518557" cy="348813"/>
          </a:xfrm>
          <a:prstGeom prst="rect">
            <a:avLst/>
          </a:prstGeom>
          <a:noFill/>
        </p:spPr>
        <p:txBody>
          <a:bodyPr wrap="none" rtlCol="0">
            <a:spAutoFit/>
          </a:bodyPr>
          <a:lstStyle/>
          <a:p>
            <a:pPr algn="l">
              <a:lnSpc>
                <a:spcPts val="2000"/>
              </a:lnSpc>
            </a:pPr>
            <a:r>
              <a:rPr lang="en-US" sz="2000" dirty="0" smtClean="0"/>
              <a:t>IL-13, TL1A</a:t>
            </a:r>
          </a:p>
        </p:txBody>
      </p:sp>
      <p:sp>
        <p:nvSpPr>
          <p:cNvPr id="273" name="TextBox 272"/>
          <p:cNvSpPr txBox="1"/>
          <p:nvPr/>
        </p:nvSpPr>
        <p:spPr>
          <a:xfrm>
            <a:off x="7830244" y="2374445"/>
            <a:ext cx="1064907" cy="605294"/>
          </a:xfrm>
          <a:prstGeom prst="rect">
            <a:avLst/>
          </a:prstGeom>
          <a:noFill/>
        </p:spPr>
        <p:txBody>
          <a:bodyPr wrap="none" rtlCol="0">
            <a:spAutoFit/>
          </a:bodyPr>
          <a:lstStyle/>
          <a:p>
            <a:pPr algn="l">
              <a:lnSpc>
                <a:spcPts val="2000"/>
              </a:lnSpc>
            </a:pPr>
            <a:r>
              <a:rPr lang="en-US" sz="2000" dirty="0" smtClean="0"/>
              <a:t>Crohn’s</a:t>
            </a:r>
          </a:p>
          <a:p>
            <a:pPr algn="l">
              <a:lnSpc>
                <a:spcPts val="2000"/>
              </a:lnSpc>
            </a:pPr>
            <a:r>
              <a:rPr lang="en-US" sz="2000" dirty="0" smtClean="0"/>
              <a:t>disease</a:t>
            </a:r>
          </a:p>
        </p:txBody>
      </p:sp>
      <p:sp>
        <p:nvSpPr>
          <p:cNvPr id="274" name="TextBox 273"/>
          <p:cNvSpPr txBox="1"/>
          <p:nvPr/>
        </p:nvSpPr>
        <p:spPr>
          <a:xfrm>
            <a:off x="7853948" y="4238940"/>
            <a:ext cx="1326004" cy="605294"/>
          </a:xfrm>
          <a:prstGeom prst="rect">
            <a:avLst/>
          </a:prstGeom>
          <a:noFill/>
        </p:spPr>
        <p:txBody>
          <a:bodyPr wrap="none" rtlCol="0">
            <a:spAutoFit/>
          </a:bodyPr>
          <a:lstStyle/>
          <a:p>
            <a:pPr algn="l">
              <a:lnSpc>
                <a:spcPts val="2000"/>
              </a:lnSpc>
            </a:pPr>
            <a:r>
              <a:rPr lang="en-US" sz="2000" dirty="0" smtClean="0"/>
              <a:t>Ulcerative</a:t>
            </a:r>
          </a:p>
          <a:p>
            <a:pPr algn="l">
              <a:lnSpc>
                <a:spcPts val="2000"/>
              </a:lnSpc>
            </a:pPr>
            <a:r>
              <a:rPr lang="en-US" sz="2000" dirty="0"/>
              <a:t>c</a:t>
            </a:r>
            <a:r>
              <a:rPr lang="en-US" sz="2000" dirty="0" smtClean="0"/>
              <a:t>olitis</a:t>
            </a:r>
          </a:p>
        </p:txBody>
      </p:sp>
      <p:sp>
        <p:nvSpPr>
          <p:cNvPr id="275" name="TextBox 274"/>
          <p:cNvSpPr txBox="1"/>
          <p:nvPr/>
        </p:nvSpPr>
        <p:spPr>
          <a:xfrm>
            <a:off x="-6567" y="607109"/>
            <a:ext cx="2124299" cy="348813"/>
          </a:xfrm>
          <a:prstGeom prst="rect">
            <a:avLst/>
          </a:prstGeom>
          <a:noFill/>
          <a:effectLst>
            <a:outerShdw blurRad="50800" dist="38100" dir="2700000" algn="tl" rotWithShape="0">
              <a:prstClr val="black">
                <a:alpha val="40000"/>
              </a:prstClr>
            </a:outerShdw>
          </a:effectLst>
        </p:spPr>
        <p:txBody>
          <a:bodyPr wrap="none" rtlCol="0">
            <a:spAutoFit/>
          </a:bodyPr>
          <a:lstStyle/>
          <a:p>
            <a:pPr algn="l">
              <a:lnSpc>
                <a:spcPts val="2000"/>
              </a:lnSpc>
            </a:pPr>
            <a:r>
              <a:rPr lang="en-US" sz="2000" dirty="0" smtClean="0"/>
              <a:t>Luminal bacteria</a:t>
            </a:r>
          </a:p>
        </p:txBody>
      </p:sp>
      <p:grpSp>
        <p:nvGrpSpPr>
          <p:cNvPr id="232" name="Group 231"/>
          <p:cNvGrpSpPr/>
          <p:nvPr/>
        </p:nvGrpSpPr>
        <p:grpSpPr>
          <a:xfrm>
            <a:off x="2128702" y="2843141"/>
            <a:ext cx="536929" cy="197235"/>
            <a:chOff x="2128702" y="2843141"/>
            <a:chExt cx="536929" cy="197235"/>
          </a:xfrm>
        </p:grpSpPr>
        <p:sp>
          <p:nvSpPr>
            <p:cNvPr id="100" name="Oval 99"/>
            <p:cNvSpPr/>
            <p:nvPr/>
          </p:nvSpPr>
          <p:spPr bwMode="auto">
            <a:xfrm rot="18211689">
              <a:off x="2379465" y="2659560"/>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01" name="Oval 100"/>
            <p:cNvSpPr/>
            <p:nvPr/>
          </p:nvSpPr>
          <p:spPr bwMode="auto">
            <a:xfrm rot="18211689">
              <a:off x="2312283" y="2754209"/>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234" name="Group 233"/>
          <p:cNvGrpSpPr/>
          <p:nvPr/>
        </p:nvGrpSpPr>
        <p:grpSpPr>
          <a:xfrm>
            <a:off x="2935653" y="3442514"/>
            <a:ext cx="536929" cy="197235"/>
            <a:chOff x="2935653" y="3442514"/>
            <a:chExt cx="536929" cy="197235"/>
          </a:xfrm>
        </p:grpSpPr>
        <p:sp>
          <p:nvSpPr>
            <p:cNvPr id="98" name="Oval 97"/>
            <p:cNvSpPr/>
            <p:nvPr/>
          </p:nvSpPr>
          <p:spPr bwMode="auto">
            <a:xfrm rot="18211689">
              <a:off x="3186416" y="3258933"/>
              <a:ext cx="102586" cy="469747"/>
            </a:xfrm>
            <a:prstGeom prst="ellipse">
              <a:avLst/>
            </a:prstGeom>
            <a:gradFill flip="none" rotWithShape="1">
              <a:gsLst>
                <a:gs pos="0">
                  <a:schemeClr val="tx1"/>
                </a:gs>
                <a:gs pos="58000">
                  <a:schemeClr val="accent2">
                    <a:lumMod val="40000"/>
                    <a:lumOff val="60000"/>
                  </a:schemeClr>
                </a:gs>
                <a:gs pos="100000">
                  <a:schemeClr val="accent2"/>
                </a:gs>
              </a:gsLst>
              <a:path path="circle">
                <a:fillToRect l="50000" t="50000" r="50000" b="50000"/>
              </a:path>
              <a:tileRect/>
            </a:gradFill>
            <a:ln w="3175" cap="flat" cmpd="sng" algn="ctr">
              <a:solidFill>
                <a:srgbClr val="008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99" name="Oval 98"/>
            <p:cNvSpPr/>
            <p:nvPr/>
          </p:nvSpPr>
          <p:spPr bwMode="auto">
            <a:xfrm rot="18211689">
              <a:off x="3119234" y="3353582"/>
              <a:ext cx="102586" cy="469747"/>
            </a:xfrm>
            <a:prstGeom prst="ellipse">
              <a:avLst/>
            </a:prstGeom>
            <a:gradFill flip="none" rotWithShape="1">
              <a:gsLst>
                <a:gs pos="0">
                  <a:schemeClr val="tx1"/>
                </a:gs>
                <a:gs pos="58000">
                  <a:schemeClr val="accent2">
                    <a:lumMod val="40000"/>
                    <a:lumOff val="60000"/>
                  </a:schemeClr>
                </a:gs>
                <a:gs pos="100000">
                  <a:schemeClr val="accent2"/>
                </a:gs>
              </a:gsLst>
              <a:path path="circle">
                <a:fillToRect l="50000" t="50000" r="50000" b="50000"/>
              </a:path>
              <a:tileRect/>
            </a:gradFill>
            <a:ln w="3175" cap="flat" cmpd="sng" algn="ctr">
              <a:solidFill>
                <a:srgbClr val="008000"/>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27434" name="Group 1127433"/>
          <p:cNvGrpSpPr/>
          <p:nvPr/>
        </p:nvGrpSpPr>
        <p:grpSpPr>
          <a:xfrm rot="3761939">
            <a:off x="3581807" y="3090066"/>
            <a:ext cx="536929" cy="197235"/>
            <a:chOff x="3683407" y="3015632"/>
            <a:chExt cx="536929" cy="197235"/>
          </a:xfrm>
          <a:gradFill>
            <a:gsLst>
              <a:gs pos="0">
                <a:schemeClr val="tx1"/>
              </a:gs>
              <a:gs pos="58000">
                <a:schemeClr val="accent3">
                  <a:lumMod val="40000"/>
                  <a:lumOff val="60000"/>
                </a:schemeClr>
              </a:gs>
              <a:gs pos="100000">
                <a:schemeClr val="accent3">
                  <a:lumMod val="75000"/>
                </a:schemeClr>
              </a:gs>
            </a:gsLst>
            <a:path path="circle">
              <a:fillToRect l="50000" t="50000" r="50000" b="50000"/>
            </a:path>
          </a:gradFill>
        </p:grpSpPr>
        <p:sp>
          <p:nvSpPr>
            <p:cNvPr id="102" name="Oval 101"/>
            <p:cNvSpPr/>
            <p:nvPr/>
          </p:nvSpPr>
          <p:spPr bwMode="auto">
            <a:xfrm rot="18211689">
              <a:off x="3934170" y="2832051"/>
              <a:ext cx="102586" cy="469747"/>
            </a:xfrm>
            <a:prstGeom prst="ellipse">
              <a:avLst/>
            </a:prstGeom>
            <a:grpFill/>
            <a:ln w="3175" cap="flat" cmpd="sng" algn="ctr">
              <a:solidFill>
                <a:schemeClr val="accent3">
                  <a:lumMod val="75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03" name="Oval 102"/>
            <p:cNvSpPr/>
            <p:nvPr/>
          </p:nvSpPr>
          <p:spPr bwMode="auto">
            <a:xfrm rot="18211689">
              <a:off x="3866988" y="2926700"/>
              <a:ext cx="102586" cy="469747"/>
            </a:xfrm>
            <a:prstGeom prst="ellipse">
              <a:avLst/>
            </a:prstGeom>
            <a:grpFill/>
            <a:ln w="3175" cap="flat" cmpd="sng" algn="ctr">
              <a:solidFill>
                <a:schemeClr val="accent3">
                  <a:lumMod val="75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sp>
        <p:nvSpPr>
          <p:cNvPr id="296" name="TextBox 295"/>
          <p:cNvSpPr txBox="1"/>
          <p:nvPr/>
        </p:nvSpPr>
        <p:spPr>
          <a:xfrm>
            <a:off x="1304594" y="1926094"/>
            <a:ext cx="1197765" cy="605294"/>
          </a:xfrm>
          <a:prstGeom prst="rect">
            <a:avLst/>
          </a:prstGeom>
          <a:noFill/>
        </p:spPr>
        <p:txBody>
          <a:bodyPr wrap="none" rtlCol="0">
            <a:spAutoFit/>
          </a:bodyPr>
          <a:lstStyle/>
          <a:p>
            <a:pPr>
              <a:lnSpc>
                <a:spcPts val="2000"/>
              </a:lnSpc>
            </a:pPr>
            <a:r>
              <a:rPr lang="en-US" sz="2000" dirty="0" smtClean="0">
                <a:solidFill>
                  <a:schemeClr val="bg1"/>
                </a:solidFill>
                <a:latin typeface="Arial"/>
                <a:cs typeface="Arial"/>
              </a:rPr>
              <a:t>Dendritic</a:t>
            </a:r>
          </a:p>
          <a:p>
            <a:pPr>
              <a:lnSpc>
                <a:spcPts val="2000"/>
              </a:lnSpc>
            </a:pPr>
            <a:r>
              <a:rPr lang="en-US" sz="2000" dirty="0" smtClean="0">
                <a:solidFill>
                  <a:schemeClr val="bg1"/>
                </a:solidFill>
                <a:latin typeface="Arial"/>
                <a:cs typeface="Arial"/>
              </a:rPr>
              <a:t>cell</a:t>
            </a:r>
            <a:endParaRPr lang="en-US" sz="2000" dirty="0" smtClean="0">
              <a:solidFill>
                <a:schemeClr val="bg1"/>
              </a:solidFill>
            </a:endParaRPr>
          </a:p>
        </p:txBody>
      </p:sp>
      <p:grpSp>
        <p:nvGrpSpPr>
          <p:cNvPr id="6" name="Group 5"/>
          <p:cNvGrpSpPr/>
          <p:nvPr/>
        </p:nvGrpSpPr>
        <p:grpSpPr>
          <a:xfrm>
            <a:off x="-1923461" y="5429019"/>
            <a:ext cx="9875939" cy="1039030"/>
            <a:chOff x="58477" y="5562369"/>
            <a:chExt cx="9097660" cy="1039030"/>
          </a:xfrm>
          <a:scene3d>
            <a:camera prst="perspectiveHeroicExtremeLeftFacing">
              <a:rot lat="21471456" lon="1802801" rev="21385328"/>
            </a:camera>
            <a:lightRig rig="threePt" dir="t"/>
          </a:scene3d>
        </p:grpSpPr>
        <p:sp>
          <p:nvSpPr>
            <p:cNvPr id="1127442" name="Rounded Rectangle 1127441"/>
            <p:cNvSpPr/>
            <p:nvPr/>
          </p:nvSpPr>
          <p:spPr bwMode="auto">
            <a:xfrm>
              <a:off x="58477" y="5626210"/>
              <a:ext cx="9087211" cy="940094"/>
            </a:xfrm>
            <a:custGeom>
              <a:avLst/>
              <a:gdLst>
                <a:gd name="connsiteX0" fmla="*/ 0 w 8862456"/>
                <a:gd name="connsiteY0" fmla="*/ 245054 h 850086"/>
                <a:gd name="connsiteX1" fmla="*/ 245054 w 8862456"/>
                <a:gd name="connsiteY1" fmla="*/ 0 h 850086"/>
                <a:gd name="connsiteX2" fmla="*/ 8617402 w 8862456"/>
                <a:gd name="connsiteY2" fmla="*/ 0 h 850086"/>
                <a:gd name="connsiteX3" fmla="*/ 8862456 w 8862456"/>
                <a:gd name="connsiteY3" fmla="*/ 245054 h 850086"/>
                <a:gd name="connsiteX4" fmla="*/ 8862456 w 8862456"/>
                <a:gd name="connsiteY4" fmla="*/ 605032 h 850086"/>
                <a:gd name="connsiteX5" fmla="*/ 8617402 w 8862456"/>
                <a:gd name="connsiteY5" fmla="*/ 850086 h 850086"/>
                <a:gd name="connsiteX6" fmla="*/ 245054 w 8862456"/>
                <a:gd name="connsiteY6" fmla="*/ 850086 h 850086"/>
                <a:gd name="connsiteX7" fmla="*/ 0 w 8862456"/>
                <a:gd name="connsiteY7" fmla="*/ 605032 h 850086"/>
                <a:gd name="connsiteX8" fmla="*/ 0 w 8862456"/>
                <a:gd name="connsiteY8" fmla="*/ 245054 h 850086"/>
                <a:gd name="connsiteX0" fmla="*/ 0 w 8862456"/>
                <a:gd name="connsiteY0" fmla="*/ 245054 h 850086"/>
                <a:gd name="connsiteX1" fmla="*/ 245054 w 8862456"/>
                <a:gd name="connsiteY1" fmla="*/ 0 h 850086"/>
                <a:gd name="connsiteX2" fmla="*/ 8617402 w 8862456"/>
                <a:gd name="connsiteY2" fmla="*/ 0 h 850086"/>
                <a:gd name="connsiteX3" fmla="*/ 8401281 w 8862456"/>
                <a:gd name="connsiteY3" fmla="*/ 221200 h 850086"/>
                <a:gd name="connsiteX4" fmla="*/ 8862456 w 8862456"/>
                <a:gd name="connsiteY4" fmla="*/ 605032 h 850086"/>
                <a:gd name="connsiteX5" fmla="*/ 8617402 w 8862456"/>
                <a:gd name="connsiteY5" fmla="*/ 850086 h 850086"/>
                <a:gd name="connsiteX6" fmla="*/ 245054 w 8862456"/>
                <a:gd name="connsiteY6" fmla="*/ 850086 h 850086"/>
                <a:gd name="connsiteX7" fmla="*/ 0 w 8862456"/>
                <a:gd name="connsiteY7" fmla="*/ 605032 h 850086"/>
                <a:gd name="connsiteX8" fmla="*/ 0 w 8862456"/>
                <a:gd name="connsiteY8" fmla="*/ 245054 h 850086"/>
                <a:gd name="connsiteX0" fmla="*/ 0 w 8648414"/>
                <a:gd name="connsiteY0" fmla="*/ 245054 h 850086"/>
                <a:gd name="connsiteX1" fmla="*/ 245054 w 8648414"/>
                <a:gd name="connsiteY1" fmla="*/ 0 h 850086"/>
                <a:gd name="connsiteX2" fmla="*/ 8617402 w 8648414"/>
                <a:gd name="connsiteY2" fmla="*/ 0 h 850086"/>
                <a:gd name="connsiteX3" fmla="*/ 8401281 w 8648414"/>
                <a:gd name="connsiteY3" fmla="*/ 221200 h 850086"/>
                <a:gd name="connsiteX4" fmla="*/ 8377427 w 8648414"/>
                <a:gd name="connsiteY4" fmla="*/ 597080 h 850086"/>
                <a:gd name="connsiteX5" fmla="*/ 8617402 w 8648414"/>
                <a:gd name="connsiteY5" fmla="*/ 850086 h 850086"/>
                <a:gd name="connsiteX6" fmla="*/ 245054 w 8648414"/>
                <a:gd name="connsiteY6" fmla="*/ 850086 h 850086"/>
                <a:gd name="connsiteX7" fmla="*/ 0 w 8648414"/>
                <a:gd name="connsiteY7" fmla="*/ 605032 h 850086"/>
                <a:gd name="connsiteX8" fmla="*/ 0 w 8648414"/>
                <a:gd name="connsiteY8" fmla="*/ 245054 h 850086"/>
                <a:gd name="connsiteX0" fmla="*/ 0 w 8649565"/>
                <a:gd name="connsiteY0" fmla="*/ 245054 h 850086"/>
                <a:gd name="connsiteX1" fmla="*/ 245054 w 8649565"/>
                <a:gd name="connsiteY1" fmla="*/ 0 h 850086"/>
                <a:gd name="connsiteX2" fmla="*/ 8617402 w 8649565"/>
                <a:gd name="connsiteY2" fmla="*/ 0 h 850086"/>
                <a:gd name="connsiteX3" fmla="*/ 8401281 w 8649565"/>
                <a:gd name="connsiteY3" fmla="*/ 221200 h 850086"/>
                <a:gd name="connsiteX4" fmla="*/ 8417183 w 8649565"/>
                <a:gd name="connsiteY4" fmla="*/ 589129 h 850086"/>
                <a:gd name="connsiteX5" fmla="*/ 8617402 w 8649565"/>
                <a:gd name="connsiteY5" fmla="*/ 850086 h 850086"/>
                <a:gd name="connsiteX6" fmla="*/ 245054 w 8649565"/>
                <a:gd name="connsiteY6" fmla="*/ 850086 h 850086"/>
                <a:gd name="connsiteX7" fmla="*/ 0 w 8649565"/>
                <a:gd name="connsiteY7" fmla="*/ 605032 h 850086"/>
                <a:gd name="connsiteX8" fmla="*/ 0 w 8649565"/>
                <a:gd name="connsiteY8" fmla="*/ 245054 h 850086"/>
                <a:gd name="connsiteX0" fmla="*/ 0 w 8651460"/>
                <a:gd name="connsiteY0" fmla="*/ 245054 h 850086"/>
                <a:gd name="connsiteX1" fmla="*/ 245054 w 8651460"/>
                <a:gd name="connsiteY1" fmla="*/ 0 h 850086"/>
                <a:gd name="connsiteX2" fmla="*/ 8617402 w 8651460"/>
                <a:gd name="connsiteY2" fmla="*/ 0 h 850086"/>
                <a:gd name="connsiteX3" fmla="*/ 8441037 w 8651460"/>
                <a:gd name="connsiteY3" fmla="*/ 213248 h 850086"/>
                <a:gd name="connsiteX4" fmla="*/ 8417183 w 8651460"/>
                <a:gd name="connsiteY4" fmla="*/ 589129 h 850086"/>
                <a:gd name="connsiteX5" fmla="*/ 8617402 w 8651460"/>
                <a:gd name="connsiteY5" fmla="*/ 850086 h 850086"/>
                <a:gd name="connsiteX6" fmla="*/ 245054 w 8651460"/>
                <a:gd name="connsiteY6" fmla="*/ 850086 h 850086"/>
                <a:gd name="connsiteX7" fmla="*/ 0 w 8651460"/>
                <a:gd name="connsiteY7" fmla="*/ 605032 h 850086"/>
                <a:gd name="connsiteX8" fmla="*/ 0 w 8651460"/>
                <a:gd name="connsiteY8" fmla="*/ 245054 h 850086"/>
                <a:gd name="connsiteX0" fmla="*/ 0 w 8653591"/>
                <a:gd name="connsiteY0" fmla="*/ 245054 h 850086"/>
                <a:gd name="connsiteX1" fmla="*/ 245054 w 8653591"/>
                <a:gd name="connsiteY1" fmla="*/ 0 h 850086"/>
                <a:gd name="connsiteX2" fmla="*/ 8617402 w 8653591"/>
                <a:gd name="connsiteY2" fmla="*/ 0 h 850086"/>
                <a:gd name="connsiteX3" fmla="*/ 8441037 w 8653591"/>
                <a:gd name="connsiteY3" fmla="*/ 213248 h 850086"/>
                <a:gd name="connsiteX4" fmla="*/ 8464891 w 8653591"/>
                <a:gd name="connsiteY4" fmla="*/ 589129 h 850086"/>
                <a:gd name="connsiteX5" fmla="*/ 8617402 w 8653591"/>
                <a:gd name="connsiteY5" fmla="*/ 850086 h 850086"/>
                <a:gd name="connsiteX6" fmla="*/ 245054 w 8653591"/>
                <a:gd name="connsiteY6" fmla="*/ 850086 h 850086"/>
                <a:gd name="connsiteX7" fmla="*/ 0 w 8653591"/>
                <a:gd name="connsiteY7" fmla="*/ 605032 h 850086"/>
                <a:gd name="connsiteX8" fmla="*/ 0 w 8653591"/>
                <a:gd name="connsiteY8" fmla="*/ 245054 h 850086"/>
                <a:gd name="connsiteX0" fmla="*/ 0 w 8665822"/>
                <a:gd name="connsiteY0" fmla="*/ 245054 h 850086"/>
                <a:gd name="connsiteX1" fmla="*/ 245054 w 8665822"/>
                <a:gd name="connsiteY1" fmla="*/ 0 h 850086"/>
                <a:gd name="connsiteX2" fmla="*/ 8617402 w 8665822"/>
                <a:gd name="connsiteY2" fmla="*/ 0 h 850086"/>
                <a:gd name="connsiteX3" fmla="*/ 8561402 w 8665822"/>
                <a:gd name="connsiteY3" fmla="*/ 209561 h 850086"/>
                <a:gd name="connsiteX4" fmla="*/ 8464891 w 8665822"/>
                <a:gd name="connsiteY4" fmla="*/ 589129 h 850086"/>
                <a:gd name="connsiteX5" fmla="*/ 8617402 w 8665822"/>
                <a:gd name="connsiteY5" fmla="*/ 850086 h 850086"/>
                <a:gd name="connsiteX6" fmla="*/ 245054 w 8665822"/>
                <a:gd name="connsiteY6" fmla="*/ 850086 h 850086"/>
                <a:gd name="connsiteX7" fmla="*/ 0 w 8665822"/>
                <a:gd name="connsiteY7" fmla="*/ 605032 h 850086"/>
                <a:gd name="connsiteX8" fmla="*/ 0 w 8665822"/>
                <a:gd name="connsiteY8" fmla="*/ 245054 h 850086"/>
                <a:gd name="connsiteX0" fmla="*/ 0 w 8665822"/>
                <a:gd name="connsiteY0" fmla="*/ 245054 h 850086"/>
                <a:gd name="connsiteX1" fmla="*/ 245054 w 8665822"/>
                <a:gd name="connsiteY1" fmla="*/ 0 h 850086"/>
                <a:gd name="connsiteX2" fmla="*/ 8617402 w 8665822"/>
                <a:gd name="connsiteY2" fmla="*/ 0 h 850086"/>
                <a:gd name="connsiteX3" fmla="*/ 8561402 w 8665822"/>
                <a:gd name="connsiteY3" fmla="*/ 209561 h 850086"/>
                <a:gd name="connsiteX4" fmla="*/ 8535695 w 8665822"/>
                <a:gd name="connsiteY4" fmla="*/ 589129 h 850086"/>
                <a:gd name="connsiteX5" fmla="*/ 8617402 w 8665822"/>
                <a:gd name="connsiteY5" fmla="*/ 850086 h 850086"/>
                <a:gd name="connsiteX6" fmla="*/ 245054 w 8665822"/>
                <a:gd name="connsiteY6" fmla="*/ 850086 h 850086"/>
                <a:gd name="connsiteX7" fmla="*/ 0 w 8665822"/>
                <a:gd name="connsiteY7" fmla="*/ 605032 h 850086"/>
                <a:gd name="connsiteX8" fmla="*/ 0 w 8665822"/>
                <a:gd name="connsiteY8" fmla="*/ 245054 h 850086"/>
                <a:gd name="connsiteX0" fmla="*/ 0 w 8665822"/>
                <a:gd name="connsiteY0" fmla="*/ 245054 h 850086"/>
                <a:gd name="connsiteX1" fmla="*/ 245054 w 8665822"/>
                <a:gd name="connsiteY1" fmla="*/ 0 h 850086"/>
                <a:gd name="connsiteX2" fmla="*/ 8617402 w 8665822"/>
                <a:gd name="connsiteY2" fmla="*/ 0 h 850086"/>
                <a:gd name="connsiteX3" fmla="*/ 8561402 w 8665822"/>
                <a:gd name="connsiteY3" fmla="*/ 209561 h 850086"/>
                <a:gd name="connsiteX4" fmla="*/ 8535695 w 8665822"/>
                <a:gd name="connsiteY4" fmla="*/ 589129 h 850086"/>
                <a:gd name="connsiteX5" fmla="*/ 8617402 w 8665822"/>
                <a:gd name="connsiteY5" fmla="*/ 850086 h 850086"/>
                <a:gd name="connsiteX6" fmla="*/ 245054 w 8665822"/>
                <a:gd name="connsiteY6" fmla="*/ 850086 h 850086"/>
                <a:gd name="connsiteX7" fmla="*/ 0 w 8665822"/>
                <a:gd name="connsiteY7" fmla="*/ 605032 h 850086"/>
                <a:gd name="connsiteX8" fmla="*/ 0 w 8665822"/>
                <a:gd name="connsiteY8" fmla="*/ 245054 h 850086"/>
                <a:gd name="connsiteX0" fmla="*/ 0 w 8665822"/>
                <a:gd name="connsiteY0" fmla="*/ 245054 h 850086"/>
                <a:gd name="connsiteX1" fmla="*/ 245054 w 8665822"/>
                <a:gd name="connsiteY1" fmla="*/ 0 h 850086"/>
                <a:gd name="connsiteX2" fmla="*/ 8617402 w 8665822"/>
                <a:gd name="connsiteY2" fmla="*/ 0 h 850086"/>
                <a:gd name="connsiteX3" fmla="*/ 8561402 w 8665822"/>
                <a:gd name="connsiteY3" fmla="*/ 209561 h 850086"/>
                <a:gd name="connsiteX4" fmla="*/ 8535695 w 8665822"/>
                <a:gd name="connsiteY4" fmla="*/ 589129 h 850086"/>
                <a:gd name="connsiteX5" fmla="*/ 8617402 w 8665822"/>
                <a:gd name="connsiteY5" fmla="*/ 850086 h 850086"/>
                <a:gd name="connsiteX6" fmla="*/ 245054 w 8665822"/>
                <a:gd name="connsiteY6" fmla="*/ 850086 h 850086"/>
                <a:gd name="connsiteX7" fmla="*/ 0 w 8665822"/>
                <a:gd name="connsiteY7" fmla="*/ 605032 h 850086"/>
                <a:gd name="connsiteX8" fmla="*/ 0 w 8665822"/>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7259"/>
                <a:gd name="connsiteY0" fmla="*/ 245054 h 850086"/>
                <a:gd name="connsiteX1" fmla="*/ 245054 w 8677259"/>
                <a:gd name="connsiteY1" fmla="*/ 0 h 850086"/>
                <a:gd name="connsiteX2" fmla="*/ 8617402 w 8677259"/>
                <a:gd name="connsiteY2" fmla="*/ 0 h 850086"/>
                <a:gd name="connsiteX3" fmla="*/ 8561402 w 8677259"/>
                <a:gd name="connsiteY3" fmla="*/ 209561 h 850086"/>
                <a:gd name="connsiteX4" fmla="*/ 8535695 w 8677259"/>
                <a:gd name="connsiteY4" fmla="*/ 589129 h 850086"/>
                <a:gd name="connsiteX5" fmla="*/ 8617402 w 8677259"/>
                <a:gd name="connsiteY5" fmla="*/ 850086 h 850086"/>
                <a:gd name="connsiteX6" fmla="*/ 245054 w 8677259"/>
                <a:gd name="connsiteY6" fmla="*/ 850086 h 850086"/>
                <a:gd name="connsiteX7" fmla="*/ 0 w 8677259"/>
                <a:gd name="connsiteY7" fmla="*/ 605032 h 850086"/>
                <a:gd name="connsiteX8" fmla="*/ 0 w 8677259"/>
                <a:gd name="connsiteY8" fmla="*/ 245054 h 850086"/>
                <a:gd name="connsiteX0" fmla="*/ 0 w 8673151"/>
                <a:gd name="connsiteY0" fmla="*/ 245054 h 850086"/>
                <a:gd name="connsiteX1" fmla="*/ 245054 w 8673151"/>
                <a:gd name="connsiteY1" fmla="*/ 0 h 850086"/>
                <a:gd name="connsiteX2" fmla="*/ 8617402 w 8673151"/>
                <a:gd name="connsiteY2" fmla="*/ 0 h 850086"/>
                <a:gd name="connsiteX3" fmla="*/ 8543418 w 8673151"/>
                <a:gd name="connsiteY3" fmla="*/ 265496 h 850086"/>
                <a:gd name="connsiteX4" fmla="*/ 8535695 w 8673151"/>
                <a:gd name="connsiteY4" fmla="*/ 589129 h 850086"/>
                <a:gd name="connsiteX5" fmla="*/ 8617402 w 8673151"/>
                <a:gd name="connsiteY5" fmla="*/ 850086 h 850086"/>
                <a:gd name="connsiteX6" fmla="*/ 245054 w 8673151"/>
                <a:gd name="connsiteY6" fmla="*/ 850086 h 850086"/>
                <a:gd name="connsiteX7" fmla="*/ 0 w 8673151"/>
                <a:gd name="connsiteY7" fmla="*/ 605032 h 850086"/>
                <a:gd name="connsiteX8" fmla="*/ 0 w 8673151"/>
                <a:gd name="connsiteY8" fmla="*/ 245054 h 850086"/>
                <a:gd name="connsiteX0" fmla="*/ 0 w 8675127"/>
                <a:gd name="connsiteY0" fmla="*/ 245054 h 850086"/>
                <a:gd name="connsiteX1" fmla="*/ 245054 w 8675127"/>
                <a:gd name="connsiteY1" fmla="*/ 0 h 850086"/>
                <a:gd name="connsiteX2" fmla="*/ 8617402 w 8675127"/>
                <a:gd name="connsiteY2" fmla="*/ 0 h 850086"/>
                <a:gd name="connsiteX3" fmla="*/ 8543418 w 8675127"/>
                <a:gd name="connsiteY3" fmla="*/ 265496 h 850086"/>
                <a:gd name="connsiteX4" fmla="*/ 8535695 w 8675127"/>
                <a:gd name="connsiteY4" fmla="*/ 589129 h 850086"/>
                <a:gd name="connsiteX5" fmla="*/ 8617402 w 8675127"/>
                <a:gd name="connsiteY5" fmla="*/ 850086 h 850086"/>
                <a:gd name="connsiteX6" fmla="*/ 245054 w 8675127"/>
                <a:gd name="connsiteY6" fmla="*/ 850086 h 850086"/>
                <a:gd name="connsiteX7" fmla="*/ 0 w 8675127"/>
                <a:gd name="connsiteY7" fmla="*/ 605032 h 850086"/>
                <a:gd name="connsiteX8" fmla="*/ 0 w 8675127"/>
                <a:gd name="connsiteY8" fmla="*/ 245054 h 850086"/>
                <a:gd name="connsiteX0" fmla="*/ 0 w 8675127"/>
                <a:gd name="connsiteY0" fmla="*/ 245054 h 850086"/>
                <a:gd name="connsiteX1" fmla="*/ 245054 w 8675127"/>
                <a:gd name="connsiteY1" fmla="*/ 0 h 850086"/>
                <a:gd name="connsiteX2" fmla="*/ 8617402 w 8675127"/>
                <a:gd name="connsiteY2" fmla="*/ 0 h 850086"/>
                <a:gd name="connsiteX3" fmla="*/ 8543418 w 8675127"/>
                <a:gd name="connsiteY3" fmla="*/ 265496 h 850086"/>
                <a:gd name="connsiteX4" fmla="*/ 8535695 w 8675127"/>
                <a:gd name="connsiteY4" fmla="*/ 589129 h 850086"/>
                <a:gd name="connsiteX5" fmla="*/ 8617402 w 8675127"/>
                <a:gd name="connsiteY5" fmla="*/ 850086 h 850086"/>
                <a:gd name="connsiteX6" fmla="*/ 245054 w 8675127"/>
                <a:gd name="connsiteY6" fmla="*/ 850086 h 850086"/>
                <a:gd name="connsiteX7" fmla="*/ 0 w 8675127"/>
                <a:gd name="connsiteY7" fmla="*/ 605032 h 850086"/>
                <a:gd name="connsiteX8" fmla="*/ 0 w 8675127"/>
                <a:gd name="connsiteY8" fmla="*/ 245054 h 850086"/>
                <a:gd name="connsiteX0" fmla="*/ 0 w 8675127"/>
                <a:gd name="connsiteY0" fmla="*/ 245054 h 850086"/>
                <a:gd name="connsiteX1" fmla="*/ 245054 w 8675127"/>
                <a:gd name="connsiteY1" fmla="*/ 0 h 850086"/>
                <a:gd name="connsiteX2" fmla="*/ 8617402 w 8675127"/>
                <a:gd name="connsiteY2" fmla="*/ 0 h 850086"/>
                <a:gd name="connsiteX3" fmla="*/ 8543418 w 8675127"/>
                <a:gd name="connsiteY3" fmla="*/ 265496 h 850086"/>
                <a:gd name="connsiteX4" fmla="*/ 8535695 w 8675127"/>
                <a:gd name="connsiteY4" fmla="*/ 589129 h 850086"/>
                <a:gd name="connsiteX5" fmla="*/ 8617402 w 8675127"/>
                <a:gd name="connsiteY5" fmla="*/ 850086 h 850086"/>
                <a:gd name="connsiteX6" fmla="*/ 245054 w 8675127"/>
                <a:gd name="connsiteY6" fmla="*/ 850086 h 850086"/>
                <a:gd name="connsiteX7" fmla="*/ 0 w 8675127"/>
                <a:gd name="connsiteY7" fmla="*/ 605032 h 850086"/>
                <a:gd name="connsiteX8" fmla="*/ 0 w 8675127"/>
                <a:gd name="connsiteY8" fmla="*/ 245054 h 850086"/>
                <a:gd name="connsiteX0" fmla="*/ 0 w 8675127"/>
                <a:gd name="connsiteY0" fmla="*/ 245054 h 850086"/>
                <a:gd name="connsiteX1" fmla="*/ 245054 w 8675127"/>
                <a:gd name="connsiteY1" fmla="*/ 0 h 850086"/>
                <a:gd name="connsiteX2" fmla="*/ 8617402 w 8675127"/>
                <a:gd name="connsiteY2" fmla="*/ 0 h 850086"/>
                <a:gd name="connsiteX3" fmla="*/ 8543418 w 8675127"/>
                <a:gd name="connsiteY3" fmla="*/ 265496 h 850086"/>
                <a:gd name="connsiteX4" fmla="*/ 8535695 w 8675127"/>
                <a:gd name="connsiteY4" fmla="*/ 589129 h 850086"/>
                <a:gd name="connsiteX5" fmla="*/ 8617402 w 8675127"/>
                <a:gd name="connsiteY5" fmla="*/ 850086 h 850086"/>
                <a:gd name="connsiteX6" fmla="*/ 245054 w 8675127"/>
                <a:gd name="connsiteY6" fmla="*/ 850086 h 850086"/>
                <a:gd name="connsiteX7" fmla="*/ 0 w 8675127"/>
                <a:gd name="connsiteY7" fmla="*/ 605032 h 850086"/>
                <a:gd name="connsiteX8" fmla="*/ 0 w 8675127"/>
                <a:gd name="connsiteY8" fmla="*/ 245054 h 850086"/>
                <a:gd name="connsiteX0" fmla="*/ 0 w 8675127"/>
                <a:gd name="connsiteY0" fmla="*/ 245054 h 850086"/>
                <a:gd name="connsiteX1" fmla="*/ 245054 w 8675127"/>
                <a:gd name="connsiteY1" fmla="*/ 0 h 850086"/>
                <a:gd name="connsiteX2" fmla="*/ 8617402 w 8675127"/>
                <a:gd name="connsiteY2" fmla="*/ 0 h 850086"/>
                <a:gd name="connsiteX3" fmla="*/ 8543418 w 8675127"/>
                <a:gd name="connsiteY3" fmla="*/ 265496 h 850086"/>
                <a:gd name="connsiteX4" fmla="*/ 8527942 w 8675127"/>
                <a:gd name="connsiteY4" fmla="*/ 425621 h 850086"/>
                <a:gd name="connsiteX5" fmla="*/ 8535695 w 8675127"/>
                <a:gd name="connsiteY5" fmla="*/ 589129 h 850086"/>
                <a:gd name="connsiteX6" fmla="*/ 8617402 w 8675127"/>
                <a:gd name="connsiteY6" fmla="*/ 850086 h 850086"/>
                <a:gd name="connsiteX7" fmla="*/ 245054 w 8675127"/>
                <a:gd name="connsiteY7" fmla="*/ 850086 h 850086"/>
                <a:gd name="connsiteX8" fmla="*/ 0 w 8675127"/>
                <a:gd name="connsiteY8" fmla="*/ 605032 h 850086"/>
                <a:gd name="connsiteX9" fmla="*/ 0 w 8675127"/>
                <a:gd name="connsiteY9" fmla="*/ 245054 h 850086"/>
                <a:gd name="connsiteX0" fmla="*/ 0 w 8682962"/>
                <a:gd name="connsiteY0" fmla="*/ 245054 h 850086"/>
                <a:gd name="connsiteX1" fmla="*/ 245054 w 8682962"/>
                <a:gd name="connsiteY1" fmla="*/ 0 h 850086"/>
                <a:gd name="connsiteX2" fmla="*/ 8617402 w 8682962"/>
                <a:gd name="connsiteY2" fmla="*/ 0 h 850086"/>
                <a:gd name="connsiteX3" fmla="*/ 8574249 w 8682962"/>
                <a:gd name="connsiteY3" fmla="*/ 219289 h 850086"/>
                <a:gd name="connsiteX4" fmla="*/ 8527942 w 8682962"/>
                <a:gd name="connsiteY4" fmla="*/ 425621 h 850086"/>
                <a:gd name="connsiteX5" fmla="*/ 8535695 w 8682962"/>
                <a:gd name="connsiteY5" fmla="*/ 589129 h 850086"/>
                <a:gd name="connsiteX6" fmla="*/ 8617402 w 8682962"/>
                <a:gd name="connsiteY6" fmla="*/ 850086 h 850086"/>
                <a:gd name="connsiteX7" fmla="*/ 245054 w 8682962"/>
                <a:gd name="connsiteY7" fmla="*/ 850086 h 850086"/>
                <a:gd name="connsiteX8" fmla="*/ 0 w 8682962"/>
                <a:gd name="connsiteY8" fmla="*/ 605032 h 850086"/>
                <a:gd name="connsiteX9" fmla="*/ 0 w 8682962"/>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35695 w 8677695"/>
                <a:gd name="connsiteY5" fmla="*/ 589129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35695 w 8677695"/>
                <a:gd name="connsiteY5" fmla="*/ 589129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35695 w 8677695"/>
                <a:gd name="connsiteY5" fmla="*/ 589129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35695 w 8677695"/>
                <a:gd name="connsiteY5" fmla="*/ 589129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35695 w 8677695"/>
                <a:gd name="connsiteY5" fmla="*/ 589129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61387 w 8677695"/>
                <a:gd name="connsiteY5" fmla="*/ 630472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61387 w 8677695"/>
                <a:gd name="connsiteY5" fmla="*/ 630472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61387 w 8677695"/>
                <a:gd name="connsiteY5" fmla="*/ 630472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61387 w 8677695"/>
                <a:gd name="connsiteY5" fmla="*/ 630472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61387 w 8677695"/>
                <a:gd name="connsiteY5" fmla="*/ 630472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77695"/>
                <a:gd name="connsiteY0" fmla="*/ 245054 h 850086"/>
                <a:gd name="connsiteX1" fmla="*/ 245054 w 8677695"/>
                <a:gd name="connsiteY1" fmla="*/ 0 h 850086"/>
                <a:gd name="connsiteX2" fmla="*/ 8617402 w 8677695"/>
                <a:gd name="connsiteY2" fmla="*/ 0 h 850086"/>
                <a:gd name="connsiteX3" fmla="*/ 8574249 w 8677695"/>
                <a:gd name="connsiteY3" fmla="*/ 219289 h 850086"/>
                <a:gd name="connsiteX4" fmla="*/ 8527942 w 8677695"/>
                <a:gd name="connsiteY4" fmla="*/ 425621 h 850086"/>
                <a:gd name="connsiteX5" fmla="*/ 8561387 w 8677695"/>
                <a:gd name="connsiteY5" fmla="*/ 630472 h 850086"/>
                <a:gd name="connsiteX6" fmla="*/ 8617402 w 8677695"/>
                <a:gd name="connsiteY6" fmla="*/ 850086 h 850086"/>
                <a:gd name="connsiteX7" fmla="*/ 245054 w 8677695"/>
                <a:gd name="connsiteY7" fmla="*/ 850086 h 850086"/>
                <a:gd name="connsiteX8" fmla="*/ 0 w 8677695"/>
                <a:gd name="connsiteY8" fmla="*/ 605032 h 850086"/>
                <a:gd name="connsiteX9" fmla="*/ 0 w 8677695"/>
                <a:gd name="connsiteY9" fmla="*/ 245054 h 850086"/>
                <a:gd name="connsiteX0" fmla="*/ 0 w 8681139"/>
                <a:gd name="connsiteY0" fmla="*/ 245054 h 850086"/>
                <a:gd name="connsiteX1" fmla="*/ 245054 w 8681139"/>
                <a:gd name="connsiteY1" fmla="*/ 0 h 850086"/>
                <a:gd name="connsiteX2" fmla="*/ 8617402 w 8681139"/>
                <a:gd name="connsiteY2" fmla="*/ 0 h 850086"/>
                <a:gd name="connsiteX3" fmla="*/ 8574249 w 8681139"/>
                <a:gd name="connsiteY3" fmla="*/ 219289 h 850086"/>
                <a:gd name="connsiteX4" fmla="*/ 8527942 w 8681139"/>
                <a:gd name="connsiteY4" fmla="*/ 425621 h 850086"/>
                <a:gd name="connsiteX5" fmla="*/ 8561387 w 8681139"/>
                <a:gd name="connsiteY5" fmla="*/ 630472 h 850086"/>
                <a:gd name="connsiteX6" fmla="*/ 8617402 w 8681139"/>
                <a:gd name="connsiteY6" fmla="*/ 850086 h 850086"/>
                <a:gd name="connsiteX7" fmla="*/ 245054 w 8681139"/>
                <a:gd name="connsiteY7" fmla="*/ 850086 h 850086"/>
                <a:gd name="connsiteX8" fmla="*/ 0 w 8681139"/>
                <a:gd name="connsiteY8" fmla="*/ 605032 h 850086"/>
                <a:gd name="connsiteX9" fmla="*/ 0 w 8681139"/>
                <a:gd name="connsiteY9" fmla="*/ 245054 h 850086"/>
                <a:gd name="connsiteX0" fmla="*/ 0 w 8681139"/>
                <a:gd name="connsiteY0" fmla="*/ 245054 h 850086"/>
                <a:gd name="connsiteX1" fmla="*/ 245054 w 8681139"/>
                <a:gd name="connsiteY1" fmla="*/ 0 h 850086"/>
                <a:gd name="connsiteX2" fmla="*/ 8617402 w 8681139"/>
                <a:gd name="connsiteY2" fmla="*/ 0 h 850086"/>
                <a:gd name="connsiteX3" fmla="*/ 8574249 w 8681139"/>
                <a:gd name="connsiteY3" fmla="*/ 219289 h 850086"/>
                <a:gd name="connsiteX4" fmla="*/ 8527942 w 8681139"/>
                <a:gd name="connsiteY4" fmla="*/ 425621 h 850086"/>
                <a:gd name="connsiteX5" fmla="*/ 8561387 w 8681139"/>
                <a:gd name="connsiteY5" fmla="*/ 630472 h 850086"/>
                <a:gd name="connsiteX6" fmla="*/ 8617402 w 8681139"/>
                <a:gd name="connsiteY6" fmla="*/ 850086 h 850086"/>
                <a:gd name="connsiteX7" fmla="*/ 245054 w 8681139"/>
                <a:gd name="connsiteY7" fmla="*/ 850086 h 850086"/>
                <a:gd name="connsiteX8" fmla="*/ 0 w 8681139"/>
                <a:gd name="connsiteY8" fmla="*/ 605032 h 850086"/>
                <a:gd name="connsiteX9" fmla="*/ 0 w 8681139"/>
                <a:gd name="connsiteY9" fmla="*/ 245054 h 850086"/>
                <a:gd name="connsiteX0" fmla="*/ 0 w 8681139"/>
                <a:gd name="connsiteY0" fmla="*/ 245054 h 850086"/>
                <a:gd name="connsiteX1" fmla="*/ 245054 w 8681139"/>
                <a:gd name="connsiteY1" fmla="*/ 0 h 850086"/>
                <a:gd name="connsiteX2" fmla="*/ 8617402 w 8681139"/>
                <a:gd name="connsiteY2" fmla="*/ 0 h 850086"/>
                <a:gd name="connsiteX3" fmla="*/ 8574249 w 8681139"/>
                <a:gd name="connsiteY3" fmla="*/ 219289 h 850086"/>
                <a:gd name="connsiteX4" fmla="*/ 8520235 w 8681139"/>
                <a:gd name="connsiteY4" fmla="*/ 425621 h 850086"/>
                <a:gd name="connsiteX5" fmla="*/ 8561387 w 8681139"/>
                <a:gd name="connsiteY5" fmla="*/ 630472 h 850086"/>
                <a:gd name="connsiteX6" fmla="*/ 8617402 w 8681139"/>
                <a:gd name="connsiteY6" fmla="*/ 850086 h 850086"/>
                <a:gd name="connsiteX7" fmla="*/ 245054 w 8681139"/>
                <a:gd name="connsiteY7" fmla="*/ 850086 h 850086"/>
                <a:gd name="connsiteX8" fmla="*/ 0 w 8681139"/>
                <a:gd name="connsiteY8" fmla="*/ 605032 h 850086"/>
                <a:gd name="connsiteX9" fmla="*/ 0 w 8681139"/>
                <a:gd name="connsiteY9" fmla="*/ 245054 h 850086"/>
                <a:gd name="connsiteX0" fmla="*/ 0 w 8681139"/>
                <a:gd name="connsiteY0" fmla="*/ 245054 h 850086"/>
                <a:gd name="connsiteX1" fmla="*/ 245054 w 8681139"/>
                <a:gd name="connsiteY1" fmla="*/ 0 h 850086"/>
                <a:gd name="connsiteX2" fmla="*/ 8617402 w 8681139"/>
                <a:gd name="connsiteY2" fmla="*/ 0 h 850086"/>
                <a:gd name="connsiteX3" fmla="*/ 8574249 w 8681139"/>
                <a:gd name="connsiteY3" fmla="*/ 219289 h 850086"/>
                <a:gd name="connsiteX4" fmla="*/ 8520235 w 8681139"/>
                <a:gd name="connsiteY4" fmla="*/ 425621 h 850086"/>
                <a:gd name="connsiteX5" fmla="*/ 8561387 w 8681139"/>
                <a:gd name="connsiteY5" fmla="*/ 630472 h 850086"/>
                <a:gd name="connsiteX6" fmla="*/ 8617402 w 8681139"/>
                <a:gd name="connsiteY6" fmla="*/ 850086 h 850086"/>
                <a:gd name="connsiteX7" fmla="*/ 245054 w 8681139"/>
                <a:gd name="connsiteY7" fmla="*/ 850086 h 850086"/>
                <a:gd name="connsiteX8" fmla="*/ 0 w 8681139"/>
                <a:gd name="connsiteY8" fmla="*/ 605032 h 850086"/>
                <a:gd name="connsiteX9" fmla="*/ 0 w 8681139"/>
                <a:gd name="connsiteY9" fmla="*/ 245054 h 850086"/>
                <a:gd name="connsiteX0" fmla="*/ 0 w 8681139"/>
                <a:gd name="connsiteY0" fmla="*/ 245054 h 850086"/>
                <a:gd name="connsiteX1" fmla="*/ 245054 w 8681139"/>
                <a:gd name="connsiteY1" fmla="*/ 0 h 850086"/>
                <a:gd name="connsiteX2" fmla="*/ 8617402 w 8681139"/>
                <a:gd name="connsiteY2" fmla="*/ 0 h 850086"/>
                <a:gd name="connsiteX3" fmla="*/ 8574249 w 8681139"/>
                <a:gd name="connsiteY3" fmla="*/ 219289 h 850086"/>
                <a:gd name="connsiteX4" fmla="*/ 8520235 w 8681139"/>
                <a:gd name="connsiteY4" fmla="*/ 425621 h 850086"/>
                <a:gd name="connsiteX5" fmla="*/ 8561387 w 8681139"/>
                <a:gd name="connsiteY5" fmla="*/ 630472 h 850086"/>
                <a:gd name="connsiteX6" fmla="*/ 8617402 w 8681139"/>
                <a:gd name="connsiteY6" fmla="*/ 850086 h 850086"/>
                <a:gd name="connsiteX7" fmla="*/ 245054 w 8681139"/>
                <a:gd name="connsiteY7" fmla="*/ 850086 h 850086"/>
                <a:gd name="connsiteX8" fmla="*/ 0 w 8681139"/>
                <a:gd name="connsiteY8" fmla="*/ 605032 h 850086"/>
                <a:gd name="connsiteX9" fmla="*/ 0 w 8681139"/>
                <a:gd name="connsiteY9" fmla="*/ 245054 h 850086"/>
                <a:gd name="connsiteX0" fmla="*/ 0 w 8681139"/>
                <a:gd name="connsiteY0" fmla="*/ 245054 h 850086"/>
                <a:gd name="connsiteX1" fmla="*/ 245054 w 8681139"/>
                <a:gd name="connsiteY1" fmla="*/ 0 h 850086"/>
                <a:gd name="connsiteX2" fmla="*/ 8617402 w 8681139"/>
                <a:gd name="connsiteY2" fmla="*/ 0 h 850086"/>
                <a:gd name="connsiteX3" fmla="*/ 8574249 w 8681139"/>
                <a:gd name="connsiteY3" fmla="*/ 219289 h 850086"/>
                <a:gd name="connsiteX4" fmla="*/ 8520235 w 8681139"/>
                <a:gd name="connsiteY4" fmla="*/ 425621 h 850086"/>
                <a:gd name="connsiteX5" fmla="*/ 8561387 w 8681139"/>
                <a:gd name="connsiteY5" fmla="*/ 630472 h 850086"/>
                <a:gd name="connsiteX6" fmla="*/ 8617402 w 8681139"/>
                <a:gd name="connsiteY6" fmla="*/ 850086 h 850086"/>
                <a:gd name="connsiteX7" fmla="*/ 245054 w 8681139"/>
                <a:gd name="connsiteY7" fmla="*/ 850086 h 850086"/>
                <a:gd name="connsiteX8" fmla="*/ 0 w 8681139"/>
                <a:gd name="connsiteY8" fmla="*/ 605032 h 850086"/>
                <a:gd name="connsiteX9" fmla="*/ 0 w 8681139"/>
                <a:gd name="connsiteY9" fmla="*/ 245054 h 85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81139" h="850086">
                  <a:moveTo>
                    <a:pt x="0" y="245054"/>
                  </a:moveTo>
                  <a:cubicBezTo>
                    <a:pt x="0" y="109714"/>
                    <a:pt x="109714" y="0"/>
                    <a:pt x="245054" y="0"/>
                  </a:cubicBezTo>
                  <a:lnTo>
                    <a:pt x="8617402" y="0"/>
                  </a:lnTo>
                  <a:cubicBezTo>
                    <a:pt x="8752742" y="0"/>
                    <a:pt x="8640539" y="83713"/>
                    <a:pt x="8574249" y="219289"/>
                  </a:cubicBezTo>
                  <a:cubicBezTo>
                    <a:pt x="8538785" y="319409"/>
                    <a:pt x="8539508" y="306020"/>
                    <a:pt x="8520235" y="425621"/>
                  </a:cubicBezTo>
                  <a:cubicBezTo>
                    <a:pt x="8524087" y="547653"/>
                    <a:pt x="8536201" y="554864"/>
                    <a:pt x="8561387" y="630472"/>
                  </a:cubicBezTo>
                  <a:cubicBezTo>
                    <a:pt x="8619044" y="724113"/>
                    <a:pt x="8752742" y="850086"/>
                    <a:pt x="8617402" y="850086"/>
                  </a:cubicBezTo>
                  <a:lnTo>
                    <a:pt x="245054" y="850086"/>
                  </a:lnTo>
                  <a:cubicBezTo>
                    <a:pt x="109714" y="850086"/>
                    <a:pt x="0" y="740372"/>
                    <a:pt x="0" y="605032"/>
                  </a:cubicBezTo>
                  <a:lnTo>
                    <a:pt x="0" y="245054"/>
                  </a:lnTo>
                  <a:close/>
                </a:path>
              </a:pathLst>
            </a:custGeom>
            <a:gradFill flip="none" rotWithShape="1">
              <a:gsLst>
                <a:gs pos="0">
                  <a:srgbClr val="C00000"/>
                </a:gs>
                <a:gs pos="34000">
                  <a:srgbClr val="FFCDCD"/>
                </a:gs>
                <a:gs pos="66000">
                  <a:srgbClr val="FFCDCD"/>
                </a:gs>
                <a:gs pos="100000">
                  <a:srgbClr val="C00000"/>
                </a:gs>
              </a:gsLst>
              <a:lin ang="16200000" scaled="1"/>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nvGrpSpPr>
            <p:cNvPr id="139" name="Group 138"/>
            <p:cNvGrpSpPr/>
            <p:nvPr/>
          </p:nvGrpSpPr>
          <p:grpSpPr>
            <a:xfrm flipV="1">
              <a:off x="4148859" y="6390101"/>
              <a:ext cx="996164" cy="205496"/>
              <a:chOff x="4163369" y="5562369"/>
              <a:chExt cx="996164" cy="205496"/>
            </a:xfrm>
          </p:grpSpPr>
          <p:sp>
            <p:nvSpPr>
              <p:cNvPr id="140" name="Freeform 139"/>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41" name="Oval 140"/>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42" name="Group 141"/>
            <p:cNvGrpSpPr/>
            <p:nvPr/>
          </p:nvGrpSpPr>
          <p:grpSpPr>
            <a:xfrm flipV="1">
              <a:off x="5148010" y="6390101"/>
              <a:ext cx="996164" cy="205496"/>
              <a:chOff x="4163369" y="5562369"/>
              <a:chExt cx="996164" cy="205496"/>
            </a:xfrm>
          </p:grpSpPr>
          <p:sp>
            <p:nvSpPr>
              <p:cNvPr id="143" name="Freeform 142"/>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44" name="Oval 143"/>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45" name="Group 144"/>
            <p:cNvGrpSpPr/>
            <p:nvPr/>
          </p:nvGrpSpPr>
          <p:grpSpPr>
            <a:xfrm flipV="1">
              <a:off x="6147161" y="6390101"/>
              <a:ext cx="996164" cy="205496"/>
              <a:chOff x="4163369" y="5562369"/>
              <a:chExt cx="996164" cy="205496"/>
            </a:xfrm>
          </p:grpSpPr>
          <p:sp>
            <p:nvSpPr>
              <p:cNvPr id="146" name="Freeform 145"/>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47" name="Oval 146"/>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48" name="Group 147"/>
            <p:cNvGrpSpPr/>
            <p:nvPr/>
          </p:nvGrpSpPr>
          <p:grpSpPr>
            <a:xfrm flipV="1">
              <a:off x="7146312" y="6390101"/>
              <a:ext cx="996164" cy="205496"/>
              <a:chOff x="4163369" y="5562369"/>
              <a:chExt cx="996164" cy="205496"/>
            </a:xfrm>
          </p:grpSpPr>
          <p:sp>
            <p:nvSpPr>
              <p:cNvPr id="149" name="Freeform 148"/>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50" name="Oval 149"/>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51" name="Group 150"/>
            <p:cNvGrpSpPr/>
            <p:nvPr/>
          </p:nvGrpSpPr>
          <p:grpSpPr>
            <a:xfrm flipV="1">
              <a:off x="8145463" y="6390101"/>
              <a:ext cx="996164" cy="205496"/>
              <a:chOff x="4163369" y="5562369"/>
              <a:chExt cx="996164" cy="205496"/>
            </a:xfrm>
          </p:grpSpPr>
          <p:sp>
            <p:nvSpPr>
              <p:cNvPr id="152" name="Freeform 151"/>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53" name="Oval 152"/>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54" name="Group 153"/>
            <p:cNvGrpSpPr/>
            <p:nvPr/>
          </p:nvGrpSpPr>
          <p:grpSpPr>
            <a:xfrm flipV="1">
              <a:off x="159161" y="6395903"/>
              <a:ext cx="996164" cy="205496"/>
              <a:chOff x="4163369" y="5562369"/>
              <a:chExt cx="996164" cy="205496"/>
            </a:xfrm>
          </p:grpSpPr>
          <p:sp>
            <p:nvSpPr>
              <p:cNvPr id="155" name="Freeform 154"/>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56" name="Oval 155"/>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57" name="Group 156"/>
            <p:cNvGrpSpPr/>
            <p:nvPr/>
          </p:nvGrpSpPr>
          <p:grpSpPr>
            <a:xfrm flipV="1">
              <a:off x="1158312" y="6395903"/>
              <a:ext cx="996164" cy="205496"/>
              <a:chOff x="4163369" y="5562369"/>
              <a:chExt cx="996164" cy="205496"/>
            </a:xfrm>
          </p:grpSpPr>
          <p:sp>
            <p:nvSpPr>
              <p:cNvPr id="158" name="Freeform 157"/>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59" name="Oval 158"/>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60" name="Group 159"/>
            <p:cNvGrpSpPr/>
            <p:nvPr/>
          </p:nvGrpSpPr>
          <p:grpSpPr>
            <a:xfrm flipV="1">
              <a:off x="2157463" y="6395903"/>
              <a:ext cx="996164" cy="205496"/>
              <a:chOff x="4163369" y="5562369"/>
              <a:chExt cx="996164" cy="205496"/>
            </a:xfrm>
          </p:grpSpPr>
          <p:sp>
            <p:nvSpPr>
              <p:cNvPr id="161" name="Freeform 160"/>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62" name="Oval 161"/>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63" name="Group 162"/>
            <p:cNvGrpSpPr/>
            <p:nvPr/>
          </p:nvGrpSpPr>
          <p:grpSpPr>
            <a:xfrm flipV="1">
              <a:off x="3156614" y="6395903"/>
              <a:ext cx="996164" cy="205496"/>
              <a:chOff x="4163369" y="5562369"/>
              <a:chExt cx="996164" cy="205496"/>
            </a:xfrm>
          </p:grpSpPr>
          <p:sp>
            <p:nvSpPr>
              <p:cNvPr id="164" name="Freeform 163"/>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65" name="Oval 164"/>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sp>
          <p:nvSpPr>
            <p:cNvPr id="173" name="Teardrop 172"/>
            <p:cNvSpPr/>
            <p:nvPr/>
          </p:nvSpPr>
          <p:spPr bwMode="auto">
            <a:xfrm rot="13495134" flipV="1">
              <a:off x="3028889" y="5704754"/>
              <a:ext cx="278496" cy="277856"/>
            </a:xfrm>
            <a:prstGeom prst="teardrop">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grpSp>
          <p:nvGrpSpPr>
            <p:cNvPr id="1127441" name="Group 1127440"/>
            <p:cNvGrpSpPr/>
            <p:nvPr/>
          </p:nvGrpSpPr>
          <p:grpSpPr>
            <a:xfrm>
              <a:off x="4163369" y="5562369"/>
              <a:ext cx="996164" cy="205496"/>
              <a:chOff x="4163369" y="5562369"/>
              <a:chExt cx="996164" cy="205496"/>
            </a:xfrm>
          </p:grpSpPr>
          <p:sp>
            <p:nvSpPr>
              <p:cNvPr id="1127439" name="Freeform 1127438"/>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127440" name="Oval 1127439"/>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2" name="Group 111"/>
            <p:cNvGrpSpPr/>
            <p:nvPr/>
          </p:nvGrpSpPr>
          <p:grpSpPr>
            <a:xfrm>
              <a:off x="5162520" y="5562369"/>
              <a:ext cx="996164" cy="205496"/>
              <a:chOff x="4163369" y="5562369"/>
              <a:chExt cx="996164" cy="205496"/>
            </a:xfrm>
          </p:grpSpPr>
          <p:sp>
            <p:nvSpPr>
              <p:cNvPr id="113" name="Freeform 112"/>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14" name="Oval 113"/>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5" name="Group 114"/>
            <p:cNvGrpSpPr/>
            <p:nvPr/>
          </p:nvGrpSpPr>
          <p:grpSpPr>
            <a:xfrm>
              <a:off x="6161671" y="5562369"/>
              <a:ext cx="996164" cy="205496"/>
              <a:chOff x="4163369" y="5562369"/>
              <a:chExt cx="996164" cy="205496"/>
            </a:xfrm>
          </p:grpSpPr>
          <p:sp>
            <p:nvSpPr>
              <p:cNvPr id="116" name="Freeform 115"/>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17" name="Oval 116"/>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8" name="Group 117"/>
            <p:cNvGrpSpPr/>
            <p:nvPr/>
          </p:nvGrpSpPr>
          <p:grpSpPr>
            <a:xfrm>
              <a:off x="7160822" y="5562369"/>
              <a:ext cx="996164" cy="205496"/>
              <a:chOff x="4163369" y="5562369"/>
              <a:chExt cx="996164" cy="205496"/>
            </a:xfrm>
          </p:grpSpPr>
          <p:sp>
            <p:nvSpPr>
              <p:cNvPr id="119" name="Freeform 118"/>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20" name="Oval 119"/>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21" name="Group 120"/>
            <p:cNvGrpSpPr/>
            <p:nvPr/>
          </p:nvGrpSpPr>
          <p:grpSpPr>
            <a:xfrm>
              <a:off x="8159973" y="5562369"/>
              <a:ext cx="996164" cy="205496"/>
              <a:chOff x="4163369" y="5562369"/>
              <a:chExt cx="996164" cy="205496"/>
            </a:xfrm>
          </p:grpSpPr>
          <p:sp>
            <p:nvSpPr>
              <p:cNvPr id="122" name="Freeform 121"/>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23" name="Oval 122"/>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27" name="Group 126"/>
            <p:cNvGrpSpPr/>
            <p:nvPr/>
          </p:nvGrpSpPr>
          <p:grpSpPr>
            <a:xfrm>
              <a:off x="173671" y="5568171"/>
              <a:ext cx="996164" cy="205496"/>
              <a:chOff x="4163369" y="5562369"/>
              <a:chExt cx="996164" cy="205496"/>
            </a:xfrm>
          </p:grpSpPr>
          <p:sp>
            <p:nvSpPr>
              <p:cNvPr id="128" name="Freeform 127"/>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29" name="Oval 128"/>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30" name="Group 129"/>
            <p:cNvGrpSpPr/>
            <p:nvPr/>
          </p:nvGrpSpPr>
          <p:grpSpPr>
            <a:xfrm>
              <a:off x="1172822" y="5568171"/>
              <a:ext cx="996164" cy="205496"/>
              <a:chOff x="4163369" y="5562369"/>
              <a:chExt cx="996164" cy="205496"/>
            </a:xfrm>
          </p:grpSpPr>
          <p:sp>
            <p:nvSpPr>
              <p:cNvPr id="131" name="Freeform 130"/>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32" name="Oval 131"/>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33" name="Group 132"/>
            <p:cNvGrpSpPr/>
            <p:nvPr/>
          </p:nvGrpSpPr>
          <p:grpSpPr>
            <a:xfrm>
              <a:off x="2171973" y="5568171"/>
              <a:ext cx="996164" cy="205496"/>
              <a:chOff x="4163369" y="5562369"/>
              <a:chExt cx="996164" cy="205496"/>
            </a:xfrm>
          </p:grpSpPr>
          <p:sp>
            <p:nvSpPr>
              <p:cNvPr id="134" name="Freeform 133"/>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35" name="Oval 134"/>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36" name="Group 135"/>
            <p:cNvGrpSpPr/>
            <p:nvPr/>
          </p:nvGrpSpPr>
          <p:grpSpPr>
            <a:xfrm>
              <a:off x="3171124" y="5568171"/>
              <a:ext cx="996164" cy="205496"/>
              <a:chOff x="4163369" y="5562369"/>
              <a:chExt cx="996164" cy="205496"/>
            </a:xfrm>
          </p:grpSpPr>
          <p:sp>
            <p:nvSpPr>
              <p:cNvPr id="137" name="Freeform 136"/>
              <p:cNvSpPr/>
              <p:nvPr/>
            </p:nvSpPr>
            <p:spPr bwMode="auto">
              <a:xfrm>
                <a:off x="4163369" y="5562369"/>
                <a:ext cx="996164" cy="205496"/>
              </a:xfrm>
              <a:custGeom>
                <a:avLst/>
                <a:gdLst>
                  <a:gd name="connsiteX0" fmla="*/ 7288 w 996164"/>
                  <a:gd name="connsiteY0" fmla="*/ 31607 h 205496"/>
                  <a:gd name="connsiteX1" fmla="*/ 143827 w 996164"/>
                  <a:gd name="connsiteY1" fmla="*/ 6782 h 205496"/>
                  <a:gd name="connsiteX2" fmla="*/ 325880 w 996164"/>
                  <a:gd name="connsiteY2" fmla="*/ 23332 h 205496"/>
                  <a:gd name="connsiteX3" fmla="*/ 536895 w 996164"/>
                  <a:gd name="connsiteY3" fmla="*/ 31607 h 205496"/>
                  <a:gd name="connsiteX4" fmla="*/ 756186 w 996164"/>
                  <a:gd name="connsiteY4" fmla="*/ 27470 h 205496"/>
                  <a:gd name="connsiteX5" fmla="*/ 876175 w 996164"/>
                  <a:gd name="connsiteY5" fmla="*/ 2645 h 205496"/>
                  <a:gd name="connsiteX6" fmla="*/ 963064 w 996164"/>
                  <a:gd name="connsiteY6" fmla="*/ 6782 h 205496"/>
                  <a:gd name="connsiteX7" fmla="*/ 996164 w 996164"/>
                  <a:gd name="connsiteY7" fmla="*/ 56433 h 205496"/>
                  <a:gd name="connsiteX8" fmla="*/ 963064 w 996164"/>
                  <a:gd name="connsiteY8" fmla="*/ 97808 h 205496"/>
                  <a:gd name="connsiteX9" fmla="*/ 876175 w 996164"/>
                  <a:gd name="connsiteY9" fmla="*/ 101946 h 205496"/>
                  <a:gd name="connsiteX10" fmla="*/ 723085 w 996164"/>
                  <a:gd name="connsiteY10" fmla="*/ 101946 h 205496"/>
                  <a:gd name="connsiteX11" fmla="*/ 611371 w 996164"/>
                  <a:gd name="connsiteY11" fmla="*/ 143321 h 205496"/>
                  <a:gd name="connsiteX12" fmla="*/ 536895 w 996164"/>
                  <a:gd name="connsiteY12" fmla="*/ 184697 h 205496"/>
                  <a:gd name="connsiteX13" fmla="*/ 466557 w 996164"/>
                  <a:gd name="connsiteY13" fmla="*/ 205385 h 205496"/>
                  <a:gd name="connsiteX14" fmla="*/ 392081 w 996164"/>
                  <a:gd name="connsiteY14" fmla="*/ 176422 h 205496"/>
                  <a:gd name="connsiteX15" fmla="*/ 321742 w 996164"/>
                  <a:gd name="connsiteY15" fmla="*/ 130909 h 205496"/>
                  <a:gd name="connsiteX16" fmla="*/ 164515 w 996164"/>
                  <a:gd name="connsiteY16" fmla="*/ 114359 h 205496"/>
                  <a:gd name="connsiteX17" fmla="*/ 36251 w 996164"/>
                  <a:gd name="connsiteY17" fmla="*/ 89533 h 205496"/>
                  <a:gd name="connsiteX18" fmla="*/ 7288 w 996164"/>
                  <a:gd name="connsiteY18" fmla="*/ 31607 h 20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6164" h="205496">
                    <a:moveTo>
                      <a:pt x="7288" y="31607"/>
                    </a:moveTo>
                    <a:cubicBezTo>
                      <a:pt x="25217" y="17815"/>
                      <a:pt x="90728" y="8161"/>
                      <a:pt x="143827" y="6782"/>
                    </a:cubicBezTo>
                    <a:cubicBezTo>
                      <a:pt x="196926" y="5403"/>
                      <a:pt x="260369" y="19194"/>
                      <a:pt x="325880" y="23332"/>
                    </a:cubicBezTo>
                    <a:cubicBezTo>
                      <a:pt x="391391" y="27469"/>
                      <a:pt x="536895" y="31607"/>
                      <a:pt x="536895" y="31607"/>
                    </a:cubicBezTo>
                    <a:cubicBezTo>
                      <a:pt x="608613" y="32297"/>
                      <a:pt x="699639" y="32297"/>
                      <a:pt x="756186" y="27470"/>
                    </a:cubicBezTo>
                    <a:cubicBezTo>
                      <a:pt x="812733" y="22643"/>
                      <a:pt x="841695" y="6093"/>
                      <a:pt x="876175" y="2645"/>
                    </a:cubicBezTo>
                    <a:cubicBezTo>
                      <a:pt x="910655" y="-803"/>
                      <a:pt x="943066" y="-2183"/>
                      <a:pt x="963064" y="6782"/>
                    </a:cubicBezTo>
                    <a:cubicBezTo>
                      <a:pt x="983062" y="15747"/>
                      <a:pt x="996164" y="41262"/>
                      <a:pt x="996164" y="56433"/>
                    </a:cubicBezTo>
                    <a:cubicBezTo>
                      <a:pt x="996164" y="71604"/>
                      <a:pt x="983062" y="90223"/>
                      <a:pt x="963064" y="97808"/>
                    </a:cubicBezTo>
                    <a:cubicBezTo>
                      <a:pt x="943066" y="105393"/>
                      <a:pt x="916171" y="101256"/>
                      <a:pt x="876175" y="101946"/>
                    </a:cubicBezTo>
                    <a:cubicBezTo>
                      <a:pt x="836179" y="102636"/>
                      <a:pt x="767219" y="95050"/>
                      <a:pt x="723085" y="101946"/>
                    </a:cubicBezTo>
                    <a:cubicBezTo>
                      <a:pt x="678951" y="108842"/>
                      <a:pt x="642403" y="129529"/>
                      <a:pt x="611371" y="143321"/>
                    </a:cubicBezTo>
                    <a:cubicBezTo>
                      <a:pt x="580339" y="157113"/>
                      <a:pt x="561031" y="174353"/>
                      <a:pt x="536895" y="184697"/>
                    </a:cubicBezTo>
                    <a:cubicBezTo>
                      <a:pt x="512759" y="195041"/>
                      <a:pt x="490693" y="206764"/>
                      <a:pt x="466557" y="205385"/>
                    </a:cubicBezTo>
                    <a:cubicBezTo>
                      <a:pt x="442421" y="204006"/>
                      <a:pt x="416217" y="188835"/>
                      <a:pt x="392081" y="176422"/>
                    </a:cubicBezTo>
                    <a:cubicBezTo>
                      <a:pt x="367945" y="164009"/>
                      <a:pt x="359670" y="141253"/>
                      <a:pt x="321742" y="130909"/>
                    </a:cubicBezTo>
                    <a:cubicBezTo>
                      <a:pt x="283814" y="120565"/>
                      <a:pt x="212097" y="121255"/>
                      <a:pt x="164515" y="114359"/>
                    </a:cubicBezTo>
                    <a:cubicBezTo>
                      <a:pt x="116933" y="107463"/>
                      <a:pt x="65903" y="98498"/>
                      <a:pt x="36251" y="89533"/>
                    </a:cubicBezTo>
                    <a:cubicBezTo>
                      <a:pt x="6599" y="80568"/>
                      <a:pt x="-10641" y="45399"/>
                      <a:pt x="7288" y="31607"/>
                    </a:cubicBezTo>
                    <a:close/>
                  </a:path>
                </a:pathLst>
              </a:custGeom>
              <a:gradFill flip="none" rotWithShape="0">
                <a:gsLst>
                  <a:gs pos="0">
                    <a:schemeClr val="tx1"/>
                  </a:gs>
                  <a:gs pos="58000">
                    <a:schemeClr val="accent4">
                      <a:lumMod val="40000"/>
                      <a:lumOff val="60000"/>
                    </a:schemeClr>
                  </a:gs>
                  <a:gs pos="100000">
                    <a:schemeClr val="accent4">
                      <a:lumMod val="60000"/>
                      <a:lumOff val="40000"/>
                    </a:schemeClr>
                  </a:gs>
                </a:gsLst>
                <a:path path="circle">
                  <a:fillToRect l="50000" t="50000" r="50000" b="50000"/>
                </a:path>
                <a:tileRect/>
              </a:gradFill>
              <a:ln w="12700" cap="flat" cmpd="sng" algn="ctr">
                <a:noFill/>
                <a:prstDash val="solid"/>
                <a:round/>
                <a:headEnd type="none" w="med" len="med"/>
                <a:tailEnd type="none" w="med" len="med"/>
              </a:ln>
              <a:effectLst>
                <a:outerShdw blurRad="44450" dist="27940" dir="5400000" algn="ctr">
                  <a:srgbClr val="000000">
                    <a:alpha val="32000"/>
                  </a:srgbClr>
                </a:outerShdw>
              </a:effectLst>
              <a:sp3d>
                <a:bevelT/>
              </a:sp3d>
              <a:extLst/>
            </p:spPr>
            <p:txBody>
              <a:bodyPr vert="horz" wrap="square" lIns="91440" tIns="45720" rIns="91440" bIns="45720" numCol="1" rtlCol="0" anchor="t" anchorCtr="0" compatLnSpc="1">
                <a:prstTxWarp prst="textNoShape">
                  <a:avLst/>
                </a:prstTxWarp>
              </a:bodyPr>
              <a:lstStyle/>
              <a:p>
                <a:endParaRPr lang="en-US"/>
              </a:p>
            </p:txBody>
          </p:sp>
          <p:sp>
            <p:nvSpPr>
              <p:cNvPr id="138" name="Oval 137"/>
              <p:cNvSpPr/>
              <p:nvPr/>
            </p:nvSpPr>
            <p:spPr bwMode="auto">
              <a:xfrm>
                <a:off x="4572000" y="5656841"/>
                <a:ext cx="124127" cy="61261"/>
              </a:xfrm>
              <a:prstGeom prst="ellipse">
                <a:avLst/>
              </a:prstGeom>
              <a:gradFill flip="none" rotWithShape="1">
                <a:gsLst>
                  <a:gs pos="0">
                    <a:schemeClr val="tx1"/>
                  </a:gs>
                  <a:gs pos="20000">
                    <a:srgbClr val="FFBA8B"/>
                  </a:gs>
                  <a:gs pos="100000">
                    <a:srgbClr val="FF6600"/>
                  </a:gs>
                </a:gsLst>
                <a:path path="circle">
                  <a:fillToRect l="50000" t="50000" r="50000" b="50000"/>
                </a:path>
                <a:tileRect/>
              </a:gradFill>
              <a:ln w="3175" cap="flat" cmpd="sng" algn="ctr">
                <a:solidFill>
                  <a:srgbClr val="FF3300"/>
                </a:solidFill>
                <a:prstDash val="sysDot"/>
                <a:round/>
                <a:headEnd type="none" w="med" len="med"/>
                <a:tailEnd type="none" w="med" len="med"/>
              </a:ln>
              <a:effectLst>
                <a:outerShdw blurRad="44450" dist="27940" dir="5400000" algn="ctr">
                  <a:srgbClr val="000000">
                    <a:alpha val="32000"/>
                  </a:srgbClr>
                </a:outerShdw>
                <a:softEdge rad="31750"/>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27446" name="Group 1127445"/>
            <p:cNvGrpSpPr/>
            <p:nvPr/>
          </p:nvGrpSpPr>
          <p:grpSpPr>
            <a:xfrm>
              <a:off x="4180688" y="5868373"/>
              <a:ext cx="983224" cy="381353"/>
              <a:chOff x="4192501" y="5883966"/>
              <a:chExt cx="983224" cy="381353"/>
            </a:xfrm>
          </p:grpSpPr>
          <p:sp>
            <p:nvSpPr>
              <p:cNvPr id="1127445" name="Oval 1127444"/>
              <p:cNvSpPr/>
              <p:nvPr/>
            </p:nvSpPr>
            <p:spPr bwMode="auto">
              <a:xfrm>
                <a:off x="4192501" y="5883966"/>
                <a:ext cx="983224" cy="381353"/>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sp>
            <p:nvSpPr>
              <p:cNvPr id="175" name="Oval 174"/>
              <p:cNvSpPr/>
              <p:nvPr/>
            </p:nvSpPr>
            <p:spPr bwMode="auto">
              <a:xfrm>
                <a:off x="4752551" y="5987744"/>
                <a:ext cx="174103" cy="174103"/>
              </a:xfrm>
              <a:prstGeom prst="ellipse">
                <a:avLst/>
              </a:prstGeom>
              <a:gradFill flip="none" rotWithShape="1">
                <a:gsLst>
                  <a:gs pos="0">
                    <a:schemeClr val="tx1"/>
                  </a:gs>
                  <a:gs pos="50000">
                    <a:srgbClr val="7C3BFF"/>
                  </a:gs>
                  <a:gs pos="100000">
                    <a:srgbClr val="6600CC"/>
                  </a:gs>
                </a:gsLst>
                <a:path path="circle">
                  <a:fillToRect l="50000" t="50000" r="50000" b="50000"/>
                </a:path>
                <a:tileRect/>
              </a:gradFill>
              <a:ln w="3175" cap="flat" cmpd="sng" algn="ctr">
                <a:solidFill>
                  <a:schemeClr val="accent3">
                    <a:lumMod val="75000"/>
                  </a:schemeClr>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76" name="Group 175"/>
            <p:cNvGrpSpPr/>
            <p:nvPr/>
          </p:nvGrpSpPr>
          <p:grpSpPr>
            <a:xfrm>
              <a:off x="6710356" y="5874457"/>
              <a:ext cx="983224" cy="381353"/>
              <a:chOff x="4192501" y="5883966"/>
              <a:chExt cx="983224" cy="381353"/>
            </a:xfrm>
          </p:grpSpPr>
          <p:sp>
            <p:nvSpPr>
              <p:cNvPr id="177" name="Oval 176"/>
              <p:cNvSpPr/>
              <p:nvPr/>
            </p:nvSpPr>
            <p:spPr bwMode="auto">
              <a:xfrm>
                <a:off x="4192501" y="5883966"/>
                <a:ext cx="983224" cy="381353"/>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sp>
            <p:nvSpPr>
              <p:cNvPr id="178" name="Oval 177"/>
              <p:cNvSpPr/>
              <p:nvPr/>
            </p:nvSpPr>
            <p:spPr bwMode="auto">
              <a:xfrm>
                <a:off x="4752551" y="5987744"/>
                <a:ext cx="174103" cy="174103"/>
              </a:xfrm>
              <a:prstGeom prst="ellipse">
                <a:avLst/>
              </a:prstGeom>
              <a:gradFill flip="none" rotWithShape="1">
                <a:gsLst>
                  <a:gs pos="0">
                    <a:schemeClr val="tx1"/>
                  </a:gs>
                  <a:gs pos="50000">
                    <a:srgbClr val="7C3BFF"/>
                  </a:gs>
                  <a:gs pos="100000">
                    <a:srgbClr val="6600CC"/>
                  </a:gs>
                </a:gsLst>
                <a:path path="circle">
                  <a:fillToRect l="50000" t="50000" r="50000" b="50000"/>
                </a:path>
                <a:tileRect/>
              </a:gradFill>
              <a:ln w="3175" cap="flat" cmpd="sng" algn="ctr">
                <a:solidFill>
                  <a:schemeClr val="accent3">
                    <a:lumMod val="75000"/>
                  </a:schemeClr>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27447" name="Group 1127446"/>
            <p:cNvGrpSpPr/>
            <p:nvPr/>
          </p:nvGrpSpPr>
          <p:grpSpPr>
            <a:xfrm rot="2805789">
              <a:off x="1980260" y="6228883"/>
              <a:ext cx="485070" cy="178185"/>
              <a:chOff x="2281102" y="2995541"/>
              <a:chExt cx="536929" cy="197235"/>
            </a:xfrm>
          </p:grpSpPr>
          <p:sp>
            <p:nvSpPr>
              <p:cNvPr id="179" name="Oval 178"/>
              <p:cNvSpPr/>
              <p:nvPr/>
            </p:nvSpPr>
            <p:spPr bwMode="auto">
              <a:xfrm rot="18211689">
                <a:off x="2531865" y="2811960"/>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80" name="Oval 179"/>
              <p:cNvSpPr/>
              <p:nvPr/>
            </p:nvSpPr>
            <p:spPr bwMode="auto">
              <a:xfrm rot="18211689">
                <a:off x="2464683" y="2906609"/>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27449" name="Group 1127448"/>
            <p:cNvGrpSpPr/>
            <p:nvPr/>
          </p:nvGrpSpPr>
          <p:grpSpPr>
            <a:xfrm rot="4208427">
              <a:off x="2129668" y="5779956"/>
              <a:ext cx="432407" cy="158840"/>
              <a:chOff x="1893829" y="4896885"/>
              <a:chExt cx="536929" cy="197235"/>
            </a:xfrm>
          </p:grpSpPr>
          <p:sp>
            <p:nvSpPr>
              <p:cNvPr id="182" name="Oval 181"/>
              <p:cNvSpPr/>
              <p:nvPr/>
            </p:nvSpPr>
            <p:spPr bwMode="auto">
              <a:xfrm rot="18211689">
                <a:off x="2144592" y="4713304"/>
                <a:ext cx="102586" cy="469747"/>
              </a:xfrm>
              <a:prstGeom prst="ellipse">
                <a:avLst/>
              </a:prstGeom>
              <a:gradFill flip="none" rotWithShape="1">
                <a:gsLst>
                  <a:gs pos="0">
                    <a:schemeClr val="tx1"/>
                  </a:gs>
                  <a:gs pos="50000">
                    <a:srgbClr val="66FF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sp>
            <p:nvSpPr>
              <p:cNvPr id="183" name="Oval 182"/>
              <p:cNvSpPr/>
              <p:nvPr/>
            </p:nvSpPr>
            <p:spPr bwMode="auto">
              <a:xfrm rot="18211689">
                <a:off x="2077410" y="4807953"/>
                <a:ext cx="102586" cy="469747"/>
              </a:xfrm>
              <a:prstGeom prst="ellipse">
                <a:avLst/>
              </a:prstGeom>
              <a:gradFill flip="none" rotWithShape="1">
                <a:gsLst>
                  <a:gs pos="0">
                    <a:schemeClr val="tx1"/>
                  </a:gs>
                  <a:gs pos="50000">
                    <a:srgbClr val="66FF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grpSp>
        <p:grpSp>
          <p:nvGrpSpPr>
            <p:cNvPr id="189" name="Group 188"/>
            <p:cNvGrpSpPr/>
            <p:nvPr/>
          </p:nvGrpSpPr>
          <p:grpSpPr>
            <a:xfrm rot="19712025">
              <a:off x="3980183" y="6007603"/>
              <a:ext cx="290825" cy="106831"/>
              <a:chOff x="2281102" y="2995541"/>
              <a:chExt cx="536929" cy="197235"/>
            </a:xfrm>
          </p:grpSpPr>
          <p:sp>
            <p:nvSpPr>
              <p:cNvPr id="190" name="Oval 189"/>
              <p:cNvSpPr/>
              <p:nvPr/>
            </p:nvSpPr>
            <p:spPr bwMode="auto">
              <a:xfrm rot="18211689">
                <a:off x="2531865" y="2811960"/>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91" name="Oval 190"/>
              <p:cNvSpPr/>
              <p:nvPr/>
            </p:nvSpPr>
            <p:spPr bwMode="auto">
              <a:xfrm rot="18211689">
                <a:off x="2464683" y="2906609"/>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92" name="Group 191"/>
            <p:cNvGrpSpPr/>
            <p:nvPr/>
          </p:nvGrpSpPr>
          <p:grpSpPr>
            <a:xfrm rot="1545079">
              <a:off x="4146617" y="5820602"/>
              <a:ext cx="290825" cy="106831"/>
              <a:chOff x="2281102" y="2995541"/>
              <a:chExt cx="536929" cy="197235"/>
            </a:xfrm>
          </p:grpSpPr>
          <p:sp>
            <p:nvSpPr>
              <p:cNvPr id="193" name="Oval 192"/>
              <p:cNvSpPr/>
              <p:nvPr/>
            </p:nvSpPr>
            <p:spPr bwMode="auto">
              <a:xfrm rot="18211689">
                <a:off x="2531865" y="2811960"/>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94" name="Oval 193"/>
              <p:cNvSpPr/>
              <p:nvPr/>
            </p:nvSpPr>
            <p:spPr bwMode="auto">
              <a:xfrm rot="18211689">
                <a:off x="2464683" y="2906609"/>
                <a:ext cx="102586" cy="469747"/>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127450" name="Group 1127449"/>
            <p:cNvGrpSpPr/>
            <p:nvPr/>
          </p:nvGrpSpPr>
          <p:grpSpPr>
            <a:xfrm>
              <a:off x="3876075" y="5664792"/>
              <a:ext cx="86936" cy="202324"/>
              <a:chOff x="1793456" y="4829342"/>
              <a:chExt cx="116302" cy="270667"/>
            </a:xfrm>
          </p:grpSpPr>
          <p:sp>
            <p:nvSpPr>
              <p:cNvPr id="196" name="Oval 195"/>
              <p:cNvSpPr/>
              <p:nvPr/>
            </p:nvSpPr>
            <p:spPr bwMode="auto">
              <a:xfrm rot="20591939">
                <a:off x="1854193" y="4829342"/>
                <a:ext cx="55565" cy="254436"/>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197" name="Oval 196"/>
              <p:cNvSpPr/>
              <p:nvPr/>
            </p:nvSpPr>
            <p:spPr bwMode="auto">
              <a:xfrm rot="20591939">
                <a:off x="1793456" y="4845573"/>
                <a:ext cx="55565" cy="254436"/>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199" name="Group 198"/>
            <p:cNvGrpSpPr/>
            <p:nvPr/>
          </p:nvGrpSpPr>
          <p:grpSpPr>
            <a:xfrm rot="20078190">
              <a:off x="2946401" y="5616940"/>
              <a:ext cx="86936" cy="202324"/>
              <a:chOff x="1793456" y="4829342"/>
              <a:chExt cx="116302" cy="270667"/>
            </a:xfrm>
          </p:grpSpPr>
          <p:sp>
            <p:nvSpPr>
              <p:cNvPr id="200" name="Oval 199"/>
              <p:cNvSpPr/>
              <p:nvPr/>
            </p:nvSpPr>
            <p:spPr bwMode="auto">
              <a:xfrm rot="20591939">
                <a:off x="1854193" y="4829342"/>
                <a:ext cx="55565" cy="254436"/>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201" name="Oval 200"/>
              <p:cNvSpPr/>
              <p:nvPr/>
            </p:nvSpPr>
            <p:spPr bwMode="auto">
              <a:xfrm rot="20591939">
                <a:off x="1793456" y="4845573"/>
                <a:ext cx="55565" cy="254436"/>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202" name="Group 201"/>
            <p:cNvGrpSpPr/>
            <p:nvPr/>
          </p:nvGrpSpPr>
          <p:grpSpPr>
            <a:xfrm rot="3925191">
              <a:off x="3321797" y="5631452"/>
              <a:ext cx="86936" cy="202324"/>
              <a:chOff x="1793456" y="4829342"/>
              <a:chExt cx="116302" cy="270667"/>
            </a:xfrm>
          </p:grpSpPr>
          <p:sp>
            <p:nvSpPr>
              <p:cNvPr id="203" name="Oval 202"/>
              <p:cNvSpPr/>
              <p:nvPr/>
            </p:nvSpPr>
            <p:spPr bwMode="auto">
              <a:xfrm rot="20591939">
                <a:off x="1854193" y="4829342"/>
                <a:ext cx="55565" cy="254436"/>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204" name="Oval 203"/>
              <p:cNvSpPr/>
              <p:nvPr/>
            </p:nvSpPr>
            <p:spPr bwMode="auto">
              <a:xfrm rot="20591939">
                <a:off x="1793456" y="4845573"/>
                <a:ext cx="55565" cy="254436"/>
              </a:xfrm>
              <a:prstGeom prst="ellipse">
                <a:avLst/>
              </a:prstGeom>
              <a:gradFill flip="none" rotWithShape="1">
                <a:gsLst>
                  <a:gs pos="27000">
                    <a:schemeClr val="accent4">
                      <a:lumMod val="20000"/>
                      <a:lumOff val="80000"/>
                    </a:schemeClr>
                  </a:gs>
                  <a:gs pos="66000">
                    <a:srgbClr val="FF7C80"/>
                  </a:gs>
                  <a:gs pos="100000">
                    <a:srgbClr val="C00000"/>
                  </a:gs>
                </a:gsLst>
                <a:path path="circle">
                  <a:fillToRect l="50000" t="50000" r="50000" b="50000"/>
                </a:path>
                <a:tileRect/>
              </a:gradFill>
              <a:ln w="3175" cap="flat" cmpd="sng" algn="ctr">
                <a:solidFill>
                  <a:srgbClr val="C00000"/>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205" name="Group 204"/>
            <p:cNvGrpSpPr/>
            <p:nvPr/>
          </p:nvGrpSpPr>
          <p:grpSpPr>
            <a:xfrm rot="2168195">
              <a:off x="7469841" y="5749731"/>
              <a:ext cx="86936" cy="202324"/>
              <a:chOff x="1793456" y="4829342"/>
              <a:chExt cx="116302" cy="270667"/>
            </a:xfrm>
          </p:grpSpPr>
          <p:sp>
            <p:nvSpPr>
              <p:cNvPr id="206" name="Oval 205"/>
              <p:cNvSpPr/>
              <p:nvPr/>
            </p:nvSpPr>
            <p:spPr bwMode="auto">
              <a:xfrm rot="20591939">
                <a:off x="1854193" y="4829342"/>
                <a:ext cx="55565" cy="254436"/>
              </a:xfrm>
              <a:prstGeom prst="ellipse">
                <a:avLst/>
              </a:prstGeom>
              <a:gradFill flip="none" rotWithShape="1">
                <a:gsLst>
                  <a:gs pos="0">
                    <a:schemeClr val="accent4">
                      <a:lumMod val="20000"/>
                      <a:lumOff val="80000"/>
                    </a:schemeClr>
                  </a:gs>
                  <a:gs pos="66000">
                    <a:srgbClr val="FFCC66"/>
                  </a:gs>
                  <a:gs pos="100000">
                    <a:srgbClr val="FF9933"/>
                  </a:gs>
                </a:gsLst>
                <a:path path="circle">
                  <a:fillToRect l="50000" t="50000" r="50000" b="50000"/>
                </a:path>
                <a:tileRect/>
              </a:gradFill>
              <a:ln w="3175" cap="flat" cmpd="sng" algn="ctr">
                <a:solidFill>
                  <a:srgbClr val="FF9933"/>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207" name="Oval 206"/>
              <p:cNvSpPr/>
              <p:nvPr/>
            </p:nvSpPr>
            <p:spPr bwMode="auto">
              <a:xfrm rot="20591939">
                <a:off x="1793456" y="4845573"/>
                <a:ext cx="55565" cy="254436"/>
              </a:xfrm>
              <a:prstGeom prst="ellipse">
                <a:avLst/>
              </a:prstGeom>
              <a:gradFill flip="none" rotWithShape="1">
                <a:gsLst>
                  <a:gs pos="0">
                    <a:schemeClr val="accent4">
                      <a:lumMod val="20000"/>
                      <a:lumOff val="80000"/>
                    </a:schemeClr>
                  </a:gs>
                  <a:gs pos="66000">
                    <a:srgbClr val="FFCC66"/>
                  </a:gs>
                  <a:gs pos="100000">
                    <a:srgbClr val="FF9933"/>
                  </a:gs>
                </a:gsLst>
                <a:path path="circle">
                  <a:fillToRect l="50000" t="50000" r="50000" b="50000"/>
                </a:path>
                <a:tileRect/>
              </a:gradFill>
              <a:ln w="3175" cap="flat" cmpd="sng" algn="ctr">
                <a:solidFill>
                  <a:srgbClr val="FF9933"/>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grpSp>
          <p:nvGrpSpPr>
            <p:cNvPr id="208" name="Group 207"/>
            <p:cNvGrpSpPr/>
            <p:nvPr/>
          </p:nvGrpSpPr>
          <p:grpSpPr>
            <a:xfrm rot="357516">
              <a:off x="864979" y="5653989"/>
              <a:ext cx="157133" cy="365692"/>
              <a:chOff x="1793456" y="4829342"/>
              <a:chExt cx="116302" cy="270667"/>
            </a:xfrm>
          </p:grpSpPr>
          <p:sp>
            <p:nvSpPr>
              <p:cNvPr id="209" name="Oval 208"/>
              <p:cNvSpPr/>
              <p:nvPr/>
            </p:nvSpPr>
            <p:spPr bwMode="auto">
              <a:xfrm rot="20591939">
                <a:off x="1854193" y="4829342"/>
                <a:ext cx="55565" cy="254436"/>
              </a:xfrm>
              <a:prstGeom prst="ellipse">
                <a:avLst/>
              </a:prstGeom>
              <a:gradFill flip="none" rotWithShape="1">
                <a:gsLst>
                  <a:gs pos="0">
                    <a:schemeClr val="accent4">
                      <a:lumMod val="20000"/>
                      <a:lumOff val="80000"/>
                    </a:schemeClr>
                  </a:gs>
                  <a:gs pos="66000">
                    <a:srgbClr val="FFCC66"/>
                  </a:gs>
                  <a:gs pos="100000">
                    <a:srgbClr val="FF9933"/>
                  </a:gs>
                </a:gsLst>
                <a:path path="circle">
                  <a:fillToRect l="50000" t="50000" r="50000" b="50000"/>
                </a:path>
                <a:tileRect/>
              </a:gradFill>
              <a:ln w="3175" cap="flat" cmpd="sng" algn="ctr">
                <a:solidFill>
                  <a:srgbClr val="FF9933"/>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sp>
            <p:nvSpPr>
              <p:cNvPr id="210" name="Oval 209"/>
              <p:cNvSpPr/>
              <p:nvPr/>
            </p:nvSpPr>
            <p:spPr bwMode="auto">
              <a:xfrm rot="20591939">
                <a:off x="1793456" y="4845573"/>
                <a:ext cx="55565" cy="254436"/>
              </a:xfrm>
              <a:prstGeom prst="ellipse">
                <a:avLst/>
              </a:prstGeom>
              <a:gradFill flip="none" rotWithShape="1">
                <a:gsLst>
                  <a:gs pos="0">
                    <a:schemeClr val="accent4">
                      <a:lumMod val="20000"/>
                      <a:lumOff val="80000"/>
                    </a:schemeClr>
                  </a:gs>
                  <a:gs pos="66000">
                    <a:srgbClr val="FFCC66"/>
                  </a:gs>
                  <a:gs pos="100000">
                    <a:srgbClr val="FF9933"/>
                  </a:gs>
                </a:gsLst>
                <a:path path="circle">
                  <a:fillToRect l="50000" t="50000" r="50000" b="50000"/>
                </a:path>
                <a:tileRect/>
              </a:gradFill>
              <a:ln w="3175" cap="flat" cmpd="sng" algn="ctr">
                <a:solidFill>
                  <a:srgbClr val="FF9933"/>
                </a:solidFill>
                <a:prstDash val="solid"/>
                <a:round/>
                <a:headEnd type="none" w="med" len="med"/>
                <a:tailEnd type="none" w="med" len="med"/>
              </a:ln>
              <a:effectLst>
                <a:outerShdw blurRad="44450" dist="27940" dir="5400000" algn="ctr">
                  <a:srgbClr val="000000">
                    <a:alpha val="32000"/>
                  </a:srgbClr>
                </a:outerShdw>
              </a:effectLst>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sp>
          <p:nvSpPr>
            <p:cNvPr id="276" name="TextBox 275"/>
            <p:cNvSpPr txBox="1"/>
            <p:nvPr/>
          </p:nvSpPr>
          <p:spPr>
            <a:xfrm>
              <a:off x="135588" y="5760265"/>
              <a:ext cx="968535" cy="348813"/>
            </a:xfrm>
            <a:prstGeom prst="rect">
              <a:avLst/>
            </a:prstGeom>
            <a:noFill/>
          </p:spPr>
          <p:txBody>
            <a:bodyPr wrap="none" rtlCol="0">
              <a:spAutoFit/>
            </a:bodyPr>
            <a:lstStyle/>
            <a:p>
              <a:pPr algn="l">
                <a:lnSpc>
                  <a:spcPts val="2000"/>
                </a:lnSpc>
              </a:pPr>
              <a:r>
                <a:rPr lang="en-US" sz="2000" dirty="0" smtClean="0">
                  <a:solidFill>
                    <a:schemeClr val="bg1"/>
                  </a:solidFill>
                </a:rPr>
                <a:t>ICAM1</a:t>
              </a:r>
            </a:p>
          </p:txBody>
        </p:sp>
        <p:sp>
          <p:nvSpPr>
            <p:cNvPr id="277" name="TextBox 276"/>
            <p:cNvSpPr txBox="1"/>
            <p:nvPr/>
          </p:nvSpPr>
          <p:spPr>
            <a:xfrm>
              <a:off x="1273213" y="5743985"/>
              <a:ext cx="1069524" cy="348813"/>
            </a:xfrm>
            <a:prstGeom prst="rect">
              <a:avLst/>
            </a:prstGeom>
            <a:noFill/>
          </p:spPr>
          <p:txBody>
            <a:bodyPr wrap="none" rtlCol="0">
              <a:spAutoFit/>
            </a:bodyPr>
            <a:lstStyle/>
            <a:p>
              <a:pPr algn="l">
                <a:lnSpc>
                  <a:spcPts val="2000"/>
                </a:lnSpc>
              </a:pPr>
              <a:r>
                <a:rPr lang="en-US" sz="2000" dirty="0">
                  <a:solidFill>
                    <a:schemeClr val="bg1"/>
                  </a:solidFill>
                </a:rPr>
                <a:t>V</a:t>
              </a:r>
              <a:r>
                <a:rPr lang="en-US" sz="2000" dirty="0" smtClean="0">
                  <a:solidFill>
                    <a:schemeClr val="bg1"/>
                  </a:solidFill>
                </a:rPr>
                <a:t>CAM1</a:t>
              </a:r>
            </a:p>
          </p:txBody>
        </p:sp>
        <p:sp>
          <p:nvSpPr>
            <p:cNvPr id="278" name="TextBox 277"/>
            <p:cNvSpPr txBox="1"/>
            <p:nvPr/>
          </p:nvSpPr>
          <p:spPr>
            <a:xfrm>
              <a:off x="796058" y="6123165"/>
              <a:ext cx="1425390" cy="348813"/>
            </a:xfrm>
            <a:prstGeom prst="rect">
              <a:avLst/>
            </a:prstGeom>
            <a:noFill/>
          </p:spPr>
          <p:txBody>
            <a:bodyPr wrap="none" rtlCol="0">
              <a:spAutoFit/>
            </a:bodyPr>
            <a:lstStyle/>
            <a:p>
              <a:pPr algn="l">
                <a:lnSpc>
                  <a:spcPts val="2000"/>
                </a:lnSpc>
              </a:pPr>
              <a:r>
                <a:rPr lang="en-US" sz="2000" dirty="0" smtClean="0">
                  <a:solidFill>
                    <a:schemeClr val="bg1"/>
                  </a:solidFill>
                </a:rPr>
                <a:t>MAdCAM1</a:t>
              </a:r>
            </a:p>
          </p:txBody>
        </p:sp>
        <p:sp>
          <p:nvSpPr>
            <p:cNvPr id="279" name="TextBox 278"/>
            <p:cNvSpPr txBox="1"/>
            <p:nvPr/>
          </p:nvSpPr>
          <p:spPr>
            <a:xfrm>
              <a:off x="3520964" y="5724523"/>
              <a:ext cx="766557" cy="348813"/>
            </a:xfrm>
            <a:prstGeom prst="rect">
              <a:avLst/>
            </a:prstGeom>
            <a:noFill/>
          </p:spPr>
          <p:txBody>
            <a:bodyPr wrap="none" rtlCol="0">
              <a:spAutoFit/>
            </a:bodyPr>
            <a:lstStyle/>
            <a:p>
              <a:pPr algn="l">
                <a:lnSpc>
                  <a:spcPts val="2000"/>
                </a:lnSpc>
              </a:pPr>
              <a:r>
                <a:rPr lang="el-GR" sz="2000" dirty="0" smtClean="0">
                  <a:solidFill>
                    <a:schemeClr val="bg1"/>
                  </a:solidFill>
                  <a:latin typeface="Arial"/>
                  <a:cs typeface="Arial"/>
                </a:rPr>
                <a:t>α</a:t>
              </a:r>
              <a:r>
                <a:rPr lang="en-US" sz="2000" dirty="0" smtClean="0">
                  <a:solidFill>
                    <a:schemeClr val="bg1"/>
                  </a:solidFill>
                </a:rPr>
                <a:t>4</a:t>
              </a:r>
              <a:r>
                <a:rPr lang="el-GR" sz="2000" dirty="0" smtClean="0">
                  <a:solidFill>
                    <a:schemeClr val="bg1"/>
                  </a:solidFill>
                  <a:latin typeface="Arial"/>
                  <a:cs typeface="Arial"/>
                </a:rPr>
                <a:t>β</a:t>
              </a:r>
              <a:r>
                <a:rPr lang="en-US" sz="2000" dirty="0" smtClean="0">
                  <a:solidFill>
                    <a:schemeClr val="bg1"/>
                  </a:solidFill>
                </a:rPr>
                <a:t>7</a:t>
              </a:r>
            </a:p>
          </p:txBody>
        </p:sp>
        <p:sp>
          <p:nvSpPr>
            <p:cNvPr id="280" name="TextBox 279"/>
            <p:cNvSpPr txBox="1"/>
            <p:nvPr/>
          </p:nvSpPr>
          <p:spPr>
            <a:xfrm>
              <a:off x="3357114" y="5953564"/>
              <a:ext cx="766557" cy="348813"/>
            </a:xfrm>
            <a:prstGeom prst="rect">
              <a:avLst/>
            </a:prstGeom>
            <a:noFill/>
          </p:spPr>
          <p:txBody>
            <a:bodyPr wrap="none" rtlCol="0">
              <a:spAutoFit/>
            </a:bodyPr>
            <a:lstStyle/>
            <a:p>
              <a:pPr algn="l">
                <a:lnSpc>
                  <a:spcPts val="2000"/>
                </a:lnSpc>
              </a:pPr>
              <a:r>
                <a:rPr lang="el-GR" sz="2000" dirty="0" smtClean="0">
                  <a:solidFill>
                    <a:schemeClr val="bg1"/>
                  </a:solidFill>
                  <a:latin typeface="Arial"/>
                  <a:cs typeface="Arial"/>
                </a:rPr>
                <a:t>α</a:t>
              </a:r>
              <a:r>
                <a:rPr lang="en-US" sz="2000" dirty="0" smtClean="0">
                  <a:solidFill>
                    <a:schemeClr val="bg1"/>
                  </a:solidFill>
                </a:rPr>
                <a:t>4</a:t>
              </a:r>
              <a:r>
                <a:rPr lang="el-GR" sz="2000" dirty="0" smtClean="0">
                  <a:solidFill>
                    <a:schemeClr val="bg1"/>
                  </a:solidFill>
                  <a:latin typeface="Arial"/>
                  <a:cs typeface="Arial"/>
                </a:rPr>
                <a:t>β</a:t>
              </a:r>
              <a:r>
                <a:rPr lang="en-US" sz="2000" dirty="0" smtClean="0">
                  <a:solidFill>
                    <a:schemeClr val="bg1"/>
                  </a:solidFill>
                  <a:latin typeface="Arial"/>
                  <a:cs typeface="Arial"/>
                </a:rPr>
                <a:t>1</a:t>
              </a:r>
              <a:endParaRPr lang="en-US" sz="2000" dirty="0" smtClean="0">
                <a:solidFill>
                  <a:schemeClr val="bg1"/>
                </a:solidFill>
              </a:endParaRPr>
            </a:p>
          </p:txBody>
        </p:sp>
        <p:sp>
          <p:nvSpPr>
            <p:cNvPr id="281" name="TextBox 280"/>
            <p:cNvSpPr txBox="1"/>
            <p:nvPr/>
          </p:nvSpPr>
          <p:spPr>
            <a:xfrm>
              <a:off x="5200252" y="5891022"/>
              <a:ext cx="1481496" cy="348813"/>
            </a:xfrm>
            <a:prstGeom prst="rect">
              <a:avLst/>
            </a:prstGeom>
            <a:noFill/>
          </p:spPr>
          <p:txBody>
            <a:bodyPr wrap="none" rtlCol="0">
              <a:spAutoFit/>
            </a:bodyPr>
            <a:lstStyle/>
            <a:p>
              <a:pPr>
                <a:lnSpc>
                  <a:spcPts val="2000"/>
                </a:lnSpc>
              </a:pPr>
              <a:r>
                <a:rPr lang="en-US" sz="2000" dirty="0" smtClean="0">
                  <a:solidFill>
                    <a:schemeClr val="bg1"/>
                  </a:solidFill>
                  <a:latin typeface="Arial"/>
                  <a:cs typeface="Arial"/>
                </a:rPr>
                <a:t>Leukocytes</a:t>
              </a:r>
              <a:endParaRPr lang="en-US" sz="2000" dirty="0" smtClean="0">
                <a:solidFill>
                  <a:schemeClr val="bg1"/>
                </a:solidFill>
              </a:endParaRPr>
            </a:p>
          </p:txBody>
        </p:sp>
        <p:sp>
          <p:nvSpPr>
            <p:cNvPr id="282" name="TextBox 281"/>
            <p:cNvSpPr txBox="1"/>
            <p:nvPr/>
          </p:nvSpPr>
          <p:spPr>
            <a:xfrm>
              <a:off x="6685035" y="5646908"/>
              <a:ext cx="885179" cy="348813"/>
            </a:xfrm>
            <a:prstGeom prst="rect">
              <a:avLst/>
            </a:prstGeom>
            <a:noFill/>
          </p:spPr>
          <p:txBody>
            <a:bodyPr wrap="none" rtlCol="0">
              <a:spAutoFit/>
            </a:bodyPr>
            <a:lstStyle/>
            <a:p>
              <a:pPr>
                <a:lnSpc>
                  <a:spcPts val="2000"/>
                </a:lnSpc>
              </a:pPr>
              <a:r>
                <a:rPr lang="en-US" sz="2000" dirty="0" smtClean="0">
                  <a:solidFill>
                    <a:schemeClr val="bg1"/>
                  </a:solidFill>
                  <a:latin typeface="Arial"/>
                  <a:cs typeface="Arial"/>
                </a:rPr>
                <a:t>CCR9</a:t>
              </a:r>
              <a:endParaRPr lang="en-US" sz="2000" dirty="0" smtClean="0">
                <a:solidFill>
                  <a:schemeClr val="bg1"/>
                </a:solidFill>
              </a:endParaRPr>
            </a:p>
          </p:txBody>
        </p:sp>
        <p:sp>
          <p:nvSpPr>
            <p:cNvPr id="283" name="TextBox 282"/>
            <p:cNvSpPr txBox="1"/>
            <p:nvPr/>
          </p:nvSpPr>
          <p:spPr>
            <a:xfrm>
              <a:off x="7215719" y="6167128"/>
              <a:ext cx="984565" cy="348813"/>
            </a:xfrm>
            <a:prstGeom prst="rect">
              <a:avLst/>
            </a:prstGeom>
            <a:noFill/>
          </p:spPr>
          <p:txBody>
            <a:bodyPr wrap="none" rtlCol="0">
              <a:spAutoFit/>
            </a:bodyPr>
            <a:lstStyle/>
            <a:p>
              <a:pPr>
                <a:lnSpc>
                  <a:spcPts val="2000"/>
                </a:lnSpc>
              </a:pPr>
              <a:r>
                <a:rPr lang="en-US" sz="2000" dirty="0" smtClean="0">
                  <a:solidFill>
                    <a:schemeClr val="bg1"/>
                  </a:solidFill>
                  <a:latin typeface="Arial"/>
                  <a:cs typeface="Arial"/>
                </a:rPr>
                <a:t>CCL25</a:t>
              </a:r>
              <a:endParaRPr lang="en-US" sz="2000" dirty="0" smtClean="0">
                <a:solidFill>
                  <a:schemeClr val="bg1"/>
                </a:solidFill>
              </a:endParaRPr>
            </a:p>
          </p:txBody>
        </p:sp>
        <p:sp>
          <p:nvSpPr>
            <p:cNvPr id="284" name="TextBox 283"/>
            <p:cNvSpPr txBox="1"/>
            <p:nvPr/>
          </p:nvSpPr>
          <p:spPr>
            <a:xfrm>
              <a:off x="8087864" y="5789052"/>
              <a:ext cx="912429" cy="605294"/>
            </a:xfrm>
            <a:prstGeom prst="rect">
              <a:avLst/>
            </a:prstGeom>
            <a:noFill/>
          </p:spPr>
          <p:txBody>
            <a:bodyPr wrap="none" rtlCol="0">
              <a:spAutoFit/>
            </a:bodyPr>
            <a:lstStyle/>
            <a:p>
              <a:pPr>
                <a:lnSpc>
                  <a:spcPts val="2000"/>
                </a:lnSpc>
              </a:pPr>
              <a:r>
                <a:rPr lang="en-US" sz="2000" dirty="0" smtClean="0">
                  <a:solidFill>
                    <a:schemeClr val="bg1"/>
                  </a:solidFill>
                  <a:latin typeface="Arial"/>
                  <a:cs typeface="Arial"/>
                </a:rPr>
                <a:t>Blood</a:t>
              </a:r>
            </a:p>
            <a:p>
              <a:pPr>
                <a:lnSpc>
                  <a:spcPts val="2000"/>
                </a:lnSpc>
              </a:pPr>
              <a:r>
                <a:rPr lang="en-US" sz="2000" dirty="0" smtClean="0">
                  <a:solidFill>
                    <a:schemeClr val="bg1"/>
                  </a:solidFill>
                  <a:latin typeface="Arial"/>
                  <a:cs typeface="Arial"/>
                </a:rPr>
                <a:t>vessel</a:t>
              </a:r>
              <a:endParaRPr lang="en-US" sz="2000" dirty="0" smtClean="0">
                <a:solidFill>
                  <a:schemeClr val="bg1"/>
                </a:solidFill>
              </a:endParaRPr>
            </a:p>
          </p:txBody>
        </p:sp>
        <p:grpSp>
          <p:nvGrpSpPr>
            <p:cNvPr id="285" name="Group 284"/>
            <p:cNvGrpSpPr/>
            <p:nvPr/>
          </p:nvGrpSpPr>
          <p:grpSpPr>
            <a:xfrm rot="3357842">
              <a:off x="7053566" y="6348639"/>
              <a:ext cx="324337" cy="119142"/>
              <a:chOff x="1893829" y="4896885"/>
              <a:chExt cx="536929" cy="197235"/>
            </a:xfrm>
          </p:grpSpPr>
          <p:sp>
            <p:nvSpPr>
              <p:cNvPr id="286" name="Oval 285"/>
              <p:cNvSpPr/>
              <p:nvPr/>
            </p:nvSpPr>
            <p:spPr bwMode="auto">
              <a:xfrm rot="18211689">
                <a:off x="2144592" y="4713304"/>
                <a:ext cx="102586" cy="469747"/>
              </a:xfrm>
              <a:prstGeom prst="ellipse">
                <a:avLst/>
              </a:prstGeom>
              <a:gradFill flip="none" rotWithShape="1">
                <a:gsLst>
                  <a:gs pos="0">
                    <a:schemeClr val="tx1"/>
                  </a:gs>
                  <a:gs pos="50000">
                    <a:schemeClr val="tx2">
                      <a:lumMod val="20000"/>
                      <a:lumOff val="80000"/>
                    </a:schemeClr>
                  </a:gs>
                  <a:gs pos="100000">
                    <a:srgbClr val="CCFF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sp>
            <p:nvSpPr>
              <p:cNvPr id="287" name="Oval 286"/>
              <p:cNvSpPr/>
              <p:nvPr/>
            </p:nvSpPr>
            <p:spPr bwMode="auto">
              <a:xfrm rot="18211689">
                <a:off x="2077410" y="4807953"/>
                <a:ext cx="102586" cy="469747"/>
              </a:xfrm>
              <a:prstGeom prst="ellipse">
                <a:avLst/>
              </a:prstGeom>
              <a:gradFill flip="none" rotWithShape="1">
                <a:gsLst>
                  <a:gs pos="0">
                    <a:schemeClr val="tx1"/>
                  </a:gs>
                  <a:gs pos="50000">
                    <a:schemeClr val="tx2">
                      <a:lumMod val="20000"/>
                      <a:lumOff val="80000"/>
                    </a:schemeClr>
                  </a:gs>
                  <a:gs pos="100000">
                    <a:srgbClr val="CCFF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grpSp>
        <p:cxnSp>
          <p:nvCxnSpPr>
            <p:cNvPr id="247" name="Straight Connector 246"/>
            <p:cNvCxnSpPr/>
            <p:nvPr/>
          </p:nvCxnSpPr>
          <p:spPr bwMode="auto">
            <a:xfrm>
              <a:off x="6585866" y="6065428"/>
              <a:ext cx="292115" cy="0"/>
            </a:xfrm>
            <a:prstGeom prst="line">
              <a:avLst/>
            </a:pr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1" name="Straight Connector 300"/>
            <p:cNvCxnSpPr/>
            <p:nvPr/>
          </p:nvCxnSpPr>
          <p:spPr bwMode="auto">
            <a:xfrm>
              <a:off x="5004018" y="6065428"/>
              <a:ext cx="292115" cy="0"/>
            </a:xfrm>
            <a:prstGeom prst="line">
              <a:avLst/>
            </a:prstGeom>
            <a:noFill/>
            <a:ln w="1270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0" name="Group 249"/>
          <p:cNvGrpSpPr/>
          <p:nvPr/>
        </p:nvGrpSpPr>
        <p:grpSpPr>
          <a:xfrm>
            <a:off x="6175511" y="2931082"/>
            <a:ext cx="692817" cy="545690"/>
            <a:chOff x="6175511" y="2931082"/>
            <a:chExt cx="692817" cy="545690"/>
          </a:xfrm>
        </p:grpSpPr>
        <p:sp>
          <p:nvSpPr>
            <p:cNvPr id="170" name="Oval 169"/>
            <p:cNvSpPr/>
            <p:nvPr/>
          </p:nvSpPr>
          <p:spPr bwMode="auto">
            <a:xfrm>
              <a:off x="6238520" y="2931082"/>
              <a:ext cx="545690" cy="54569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300" b="1" dirty="0">
                <a:solidFill>
                  <a:schemeClr val="bg1"/>
                </a:solidFill>
              </a:endParaRPr>
            </a:p>
          </p:txBody>
        </p:sp>
        <p:sp>
          <p:nvSpPr>
            <p:cNvPr id="249" name="Rectangle 248"/>
            <p:cNvSpPr/>
            <p:nvPr/>
          </p:nvSpPr>
          <p:spPr>
            <a:xfrm>
              <a:off x="6175511" y="3021453"/>
              <a:ext cx="692817" cy="369332"/>
            </a:xfrm>
            <a:prstGeom prst="rect">
              <a:avLst/>
            </a:prstGeom>
          </p:spPr>
          <p:txBody>
            <a:bodyPr wrap="none">
              <a:spAutoFit/>
            </a:bodyPr>
            <a:lstStyle/>
            <a:p>
              <a:r>
                <a:rPr lang="en-US" sz="1800" b="1" dirty="0">
                  <a:solidFill>
                    <a:schemeClr val="bg1"/>
                  </a:solidFill>
                </a:rPr>
                <a:t>T</a:t>
              </a:r>
              <a:r>
                <a:rPr lang="en-US" sz="1800" b="1" baseline="-25000" dirty="0">
                  <a:solidFill>
                    <a:schemeClr val="bg1"/>
                  </a:solidFill>
                </a:rPr>
                <a:t>H</a:t>
              </a:r>
              <a:r>
                <a:rPr lang="en-US" sz="1800" b="1" dirty="0">
                  <a:solidFill>
                    <a:schemeClr val="bg1"/>
                  </a:solidFill>
                </a:rPr>
                <a:t>17</a:t>
              </a:r>
              <a:endParaRPr lang="en-US" sz="1800" dirty="0"/>
            </a:p>
          </p:txBody>
        </p:sp>
      </p:grpSp>
      <p:grpSp>
        <p:nvGrpSpPr>
          <p:cNvPr id="289" name="Group 288"/>
          <p:cNvGrpSpPr/>
          <p:nvPr/>
        </p:nvGrpSpPr>
        <p:grpSpPr>
          <a:xfrm>
            <a:off x="6179769" y="4449813"/>
            <a:ext cx="659155" cy="545690"/>
            <a:chOff x="6179769" y="4449813"/>
            <a:chExt cx="659155" cy="545690"/>
          </a:xfrm>
        </p:grpSpPr>
        <p:sp>
          <p:nvSpPr>
            <p:cNvPr id="168" name="Oval 167"/>
            <p:cNvSpPr/>
            <p:nvPr/>
          </p:nvSpPr>
          <p:spPr bwMode="auto">
            <a:xfrm>
              <a:off x="6238520" y="4449813"/>
              <a:ext cx="545690" cy="54569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dirty="0">
                <a:solidFill>
                  <a:schemeClr val="bg1"/>
                </a:solidFill>
              </a:endParaRPr>
            </a:p>
          </p:txBody>
        </p:sp>
        <p:sp>
          <p:nvSpPr>
            <p:cNvPr id="288" name="Rectangle 287"/>
            <p:cNvSpPr/>
            <p:nvPr/>
          </p:nvSpPr>
          <p:spPr>
            <a:xfrm>
              <a:off x="6179769" y="4541000"/>
              <a:ext cx="659155" cy="369332"/>
            </a:xfrm>
            <a:prstGeom prst="rect">
              <a:avLst/>
            </a:prstGeom>
          </p:spPr>
          <p:txBody>
            <a:bodyPr wrap="none">
              <a:spAutoFit/>
            </a:bodyPr>
            <a:lstStyle/>
            <a:p>
              <a:r>
                <a:rPr lang="en-US" sz="1800" b="1" dirty="0">
                  <a:solidFill>
                    <a:schemeClr val="bg1"/>
                  </a:solidFill>
                </a:rPr>
                <a:t>NKT</a:t>
              </a:r>
              <a:endParaRPr lang="en-US" sz="1800" dirty="0"/>
            </a:p>
          </p:txBody>
        </p:sp>
      </p:grpSp>
      <p:grpSp>
        <p:nvGrpSpPr>
          <p:cNvPr id="291" name="Group 290"/>
          <p:cNvGrpSpPr/>
          <p:nvPr/>
        </p:nvGrpSpPr>
        <p:grpSpPr>
          <a:xfrm>
            <a:off x="4212379" y="4691830"/>
            <a:ext cx="659155" cy="545690"/>
            <a:chOff x="4212379" y="4691830"/>
            <a:chExt cx="659155" cy="545690"/>
          </a:xfrm>
        </p:grpSpPr>
        <p:sp>
          <p:nvSpPr>
            <p:cNvPr id="169" name="Oval 168"/>
            <p:cNvSpPr/>
            <p:nvPr/>
          </p:nvSpPr>
          <p:spPr bwMode="auto">
            <a:xfrm>
              <a:off x="4275575" y="4691830"/>
              <a:ext cx="545690" cy="54569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baseline="-25000" dirty="0">
                <a:solidFill>
                  <a:schemeClr val="bg1"/>
                </a:solidFill>
              </a:endParaRPr>
            </a:p>
          </p:txBody>
        </p:sp>
        <p:sp>
          <p:nvSpPr>
            <p:cNvPr id="290" name="Rectangle 289"/>
            <p:cNvSpPr/>
            <p:nvPr/>
          </p:nvSpPr>
          <p:spPr>
            <a:xfrm>
              <a:off x="4212379" y="4793635"/>
              <a:ext cx="659155" cy="369332"/>
            </a:xfrm>
            <a:prstGeom prst="rect">
              <a:avLst/>
            </a:prstGeom>
          </p:spPr>
          <p:txBody>
            <a:bodyPr wrap="none">
              <a:spAutoFit/>
            </a:bodyPr>
            <a:lstStyle/>
            <a:p>
              <a:r>
                <a:rPr lang="en-US" sz="1800" b="1" dirty="0">
                  <a:solidFill>
                    <a:schemeClr val="bg1"/>
                  </a:solidFill>
                </a:rPr>
                <a:t>T</a:t>
              </a:r>
              <a:r>
                <a:rPr lang="en-US" sz="1800" b="1" baseline="-25000" dirty="0">
                  <a:solidFill>
                    <a:schemeClr val="bg1"/>
                  </a:solidFill>
                </a:rPr>
                <a:t>REG</a:t>
              </a:r>
              <a:endParaRPr lang="en-US" sz="1800" dirty="0"/>
            </a:p>
          </p:txBody>
        </p:sp>
      </p:grpSp>
      <p:grpSp>
        <p:nvGrpSpPr>
          <p:cNvPr id="292" name="Group 291"/>
          <p:cNvGrpSpPr/>
          <p:nvPr/>
        </p:nvGrpSpPr>
        <p:grpSpPr>
          <a:xfrm>
            <a:off x="1640830" y="4531915"/>
            <a:ext cx="936975" cy="657384"/>
            <a:chOff x="4153069" y="4691830"/>
            <a:chExt cx="777777" cy="545690"/>
          </a:xfrm>
        </p:grpSpPr>
        <p:sp>
          <p:nvSpPr>
            <p:cNvPr id="293" name="Oval 292"/>
            <p:cNvSpPr/>
            <p:nvPr/>
          </p:nvSpPr>
          <p:spPr bwMode="auto">
            <a:xfrm>
              <a:off x="4275575" y="4691830"/>
              <a:ext cx="545690" cy="545690"/>
            </a:xfrm>
            <a:prstGeom prst="ellipse">
              <a:avLst/>
            </a:pr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baseline="-25000" dirty="0">
                <a:solidFill>
                  <a:schemeClr val="bg1"/>
                </a:solidFill>
              </a:endParaRPr>
            </a:p>
          </p:txBody>
        </p:sp>
        <p:sp>
          <p:nvSpPr>
            <p:cNvPr id="294" name="Rectangle 293"/>
            <p:cNvSpPr/>
            <p:nvPr/>
          </p:nvSpPr>
          <p:spPr>
            <a:xfrm>
              <a:off x="4153069" y="4793635"/>
              <a:ext cx="777777" cy="369332"/>
            </a:xfrm>
            <a:prstGeom prst="rect">
              <a:avLst/>
            </a:prstGeom>
          </p:spPr>
          <p:txBody>
            <a:bodyPr wrap="none">
              <a:spAutoFit/>
            </a:bodyPr>
            <a:lstStyle/>
            <a:p>
              <a:r>
                <a:rPr lang="en-US" sz="1800" b="1" dirty="0" smtClean="0">
                  <a:solidFill>
                    <a:schemeClr val="bg1"/>
                  </a:solidFill>
                </a:rPr>
                <a:t>ILC</a:t>
              </a:r>
              <a:r>
                <a:rPr lang="en-US" sz="1800" b="1" baseline="-25000" dirty="0" smtClean="0">
                  <a:solidFill>
                    <a:schemeClr val="bg1"/>
                  </a:solidFill>
                </a:rPr>
                <a:t>1-3</a:t>
              </a:r>
              <a:endParaRPr lang="en-US" sz="1800" baseline="-25000" dirty="0"/>
            </a:p>
          </p:txBody>
        </p:sp>
      </p:grpSp>
      <p:cxnSp>
        <p:nvCxnSpPr>
          <p:cNvPr id="295" name="Straight Arrow Connector 294"/>
          <p:cNvCxnSpPr/>
          <p:nvPr/>
        </p:nvCxnSpPr>
        <p:spPr bwMode="auto">
          <a:xfrm flipH="1">
            <a:off x="2409590" y="4281752"/>
            <a:ext cx="811366" cy="425746"/>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4" name="Rectangle 223"/>
          <p:cNvSpPr/>
          <p:nvPr/>
        </p:nvSpPr>
        <p:spPr>
          <a:xfrm>
            <a:off x="2044862" y="4184745"/>
            <a:ext cx="731290" cy="400110"/>
          </a:xfrm>
          <a:prstGeom prst="rect">
            <a:avLst/>
          </a:prstGeom>
        </p:spPr>
        <p:txBody>
          <a:bodyPr wrap="none">
            <a:spAutoFit/>
          </a:bodyPr>
          <a:lstStyle/>
          <a:p>
            <a:r>
              <a:rPr lang="en-US" sz="2000" dirty="0"/>
              <a:t>IL-23</a:t>
            </a:r>
          </a:p>
        </p:txBody>
      </p:sp>
      <p:cxnSp>
        <p:nvCxnSpPr>
          <p:cNvPr id="297" name="Straight Arrow Connector 296"/>
          <p:cNvCxnSpPr/>
          <p:nvPr/>
        </p:nvCxnSpPr>
        <p:spPr bwMode="auto">
          <a:xfrm flipH="1">
            <a:off x="1207055" y="4851050"/>
            <a:ext cx="558813" cy="0"/>
          </a:xfrm>
          <a:prstGeom prst="straightConnector1">
            <a:avLst/>
          </a:prstGeom>
          <a:noFill/>
          <a:ln w="2857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8" name="Rectangle 297"/>
          <p:cNvSpPr/>
          <p:nvPr/>
        </p:nvSpPr>
        <p:spPr>
          <a:xfrm>
            <a:off x="483025" y="4619741"/>
            <a:ext cx="768159" cy="400110"/>
          </a:xfrm>
          <a:prstGeom prst="rect">
            <a:avLst/>
          </a:prstGeom>
        </p:spPr>
        <p:txBody>
          <a:bodyPr wrap="none">
            <a:spAutoFit/>
          </a:bodyPr>
          <a:lstStyle/>
          <a:p>
            <a:r>
              <a:rPr lang="en-US" sz="2000" dirty="0" smtClean="0"/>
              <a:t>IL-22</a:t>
            </a:r>
            <a:endParaRPr lang="en-US" sz="2000" dirty="0"/>
          </a:p>
        </p:txBody>
      </p:sp>
      <p:grpSp>
        <p:nvGrpSpPr>
          <p:cNvPr id="1127444" name="Group 1127443"/>
          <p:cNvGrpSpPr/>
          <p:nvPr/>
        </p:nvGrpSpPr>
        <p:grpSpPr>
          <a:xfrm>
            <a:off x="2278715" y="4928018"/>
            <a:ext cx="782624" cy="777986"/>
            <a:chOff x="2083397" y="5055093"/>
            <a:chExt cx="782624" cy="777986"/>
          </a:xfrm>
        </p:grpSpPr>
        <p:sp>
          <p:nvSpPr>
            <p:cNvPr id="1127427" name="Teardrop 1127426"/>
            <p:cNvSpPr/>
            <p:nvPr/>
          </p:nvSpPr>
          <p:spPr bwMode="auto">
            <a:xfrm rot="8104866">
              <a:off x="2083397" y="5055093"/>
              <a:ext cx="782624" cy="777986"/>
            </a:xfrm>
            <a:custGeom>
              <a:avLst/>
              <a:gdLst>
                <a:gd name="connsiteX0" fmla="*/ 0 w 490482"/>
                <a:gd name="connsiteY0" fmla="*/ 244771 h 489542"/>
                <a:gd name="connsiteX1" fmla="*/ 245241 w 490482"/>
                <a:gd name="connsiteY1" fmla="*/ 0 h 489542"/>
                <a:gd name="connsiteX2" fmla="*/ 490482 w 490482"/>
                <a:gd name="connsiteY2" fmla="*/ 0 h 489542"/>
                <a:gd name="connsiteX3" fmla="*/ 490482 w 490482"/>
                <a:gd name="connsiteY3" fmla="*/ 244771 h 489542"/>
                <a:gd name="connsiteX4" fmla="*/ 245241 w 490482"/>
                <a:gd name="connsiteY4" fmla="*/ 489542 h 489542"/>
                <a:gd name="connsiteX5" fmla="*/ 0 w 490482"/>
                <a:gd name="connsiteY5" fmla="*/ 244771 h 489542"/>
                <a:gd name="connsiteX0" fmla="*/ 0 w 491777"/>
                <a:gd name="connsiteY0" fmla="*/ 245714 h 490485"/>
                <a:gd name="connsiteX1" fmla="*/ 245241 w 491777"/>
                <a:gd name="connsiteY1" fmla="*/ 943 h 490485"/>
                <a:gd name="connsiteX2" fmla="*/ 490482 w 491777"/>
                <a:gd name="connsiteY2" fmla="*/ 943 h 490485"/>
                <a:gd name="connsiteX3" fmla="*/ 491777 w 491777"/>
                <a:gd name="connsiteY3" fmla="*/ 0 h 490485"/>
                <a:gd name="connsiteX4" fmla="*/ 490482 w 491777"/>
                <a:gd name="connsiteY4" fmla="*/ 245714 h 490485"/>
                <a:gd name="connsiteX5" fmla="*/ 245241 w 491777"/>
                <a:gd name="connsiteY5" fmla="*/ 490485 h 490485"/>
                <a:gd name="connsiteX6" fmla="*/ 0 w 491777"/>
                <a:gd name="connsiteY6" fmla="*/ 245714 h 490485"/>
                <a:gd name="connsiteX0" fmla="*/ 0 w 496840"/>
                <a:gd name="connsiteY0" fmla="*/ 244771 h 489542"/>
                <a:gd name="connsiteX1" fmla="*/ 245241 w 496840"/>
                <a:gd name="connsiteY1" fmla="*/ 0 h 489542"/>
                <a:gd name="connsiteX2" fmla="*/ 490482 w 496840"/>
                <a:gd name="connsiteY2" fmla="*/ 0 h 489542"/>
                <a:gd name="connsiteX3" fmla="*/ 496840 w 496840"/>
                <a:gd name="connsiteY3" fmla="*/ 7469 h 489542"/>
                <a:gd name="connsiteX4" fmla="*/ 490482 w 496840"/>
                <a:gd name="connsiteY4" fmla="*/ 244771 h 489542"/>
                <a:gd name="connsiteX5" fmla="*/ 245241 w 496840"/>
                <a:gd name="connsiteY5" fmla="*/ 489542 h 489542"/>
                <a:gd name="connsiteX6" fmla="*/ 0 w 496840"/>
                <a:gd name="connsiteY6" fmla="*/ 244771 h 489542"/>
                <a:gd name="connsiteX0" fmla="*/ 0 w 510654"/>
                <a:gd name="connsiteY0" fmla="*/ 249464 h 494235"/>
                <a:gd name="connsiteX1" fmla="*/ 245241 w 510654"/>
                <a:gd name="connsiteY1" fmla="*/ 4693 h 494235"/>
                <a:gd name="connsiteX2" fmla="*/ 490482 w 510654"/>
                <a:gd name="connsiteY2" fmla="*/ 4693 h 494235"/>
                <a:gd name="connsiteX3" fmla="*/ 496840 w 510654"/>
                <a:gd name="connsiteY3" fmla="*/ 12162 h 494235"/>
                <a:gd name="connsiteX4" fmla="*/ 496850 w 510654"/>
                <a:gd name="connsiteY4" fmla="*/ 18898 h 494235"/>
                <a:gd name="connsiteX5" fmla="*/ 490482 w 510654"/>
                <a:gd name="connsiteY5" fmla="*/ 249464 h 494235"/>
                <a:gd name="connsiteX6" fmla="*/ 245241 w 510654"/>
                <a:gd name="connsiteY6" fmla="*/ 494235 h 494235"/>
                <a:gd name="connsiteX7" fmla="*/ 0 w 510654"/>
                <a:gd name="connsiteY7" fmla="*/ 249464 h 494235"/>
                <a:gd name="connsiteX0" fmla="*/ 0 w 570919"/>
                <a:gd name="connsiteY0" fmla="*/ 265141 h 509912"/>
                <a:gd name="connsiteX1" fmla="*/ 245241 w 570919"/>
                <a:gd name="connsiteY1" fmla="*/ 20370 h 509912"/>
                <a:gd name="connsiteX2" fmla="*/ 490482 w 570919"/>
                <a:gd name="connsiteY2" fmla="*/ 20370 h 509912"/>
                <a:gd name="connsiteX3" fmla="*/ 496840 w 570919"/>
                <a:gd name="connsiteY3" fmla="*/ 27839 h 509912"/>
                <a:gd name="connsiteX4" fmla="*/ 570908 w 570919"/>
                <a:gd name="connsiteY4" fmla="*/ 14264 h 509912"/>
                <a:gd name="connsiteX5" fmla="*/ 490482 w 570919"/>
                <a:gd name="connsiteY5" fmla="*/ 265141 h 509912"/>
                <a:gd name="connsiteX6" fmla="*/ 245241 w 570919"/>
                <a:gd name="connsiteY6" fmla="*/ 509912 h 509912"/>
                <a:gd name="connsiteX7" fmla="*/ 0 w 570919"/>
                <a:gd name="connsiteY7" fmla="*/ 265141 h 509912"/>
                <a:gd name="connsiteX0" fmla="*/ 0 w 516579"/>
                <a:gd name="connsiteY0" fmla="*/ 244771 h 489542"/>
                <a:gd name="connsiteX1" fmla="*/ 245241 w 516579"/>
                <a:gd name="connsiteY1" fmla="*/ 0 h 489542"/>
                <a:gd name="connsiteX2" fmla="*/ 490482 w 516579"/>
                <a:gd name="connsiteY2" fmla="*/ 0 h 489542"/>
                <a:gd name="connsiteX3" fmla="*/ 496840 w 516579"/>
                <a:gd name="connsiteY3" fmla="*/ 7469 h 489542"/>
                <a:gd name="connsiteX4" fmla="*/ 512020 w 516579"/>
                <a:gd name="connsiteY4" fmla="*/ 25969 h 489542"/>
                <a:gd name="connsiteX5" fmla="*/ 490482 w 516579"/>
                <a:gd name="connsiteY5" fmla="*/ 244771 h 489542"/>
                <a:gd name="connsiteX6" fmla="*/ 245241 w 516579"/>
                <a:gd name="connsiteY6" fmla="*/ 489542 h 489542"/>
                <a:gd name="connsiteX7" fmla="*/ 0 w 516579"/>
                <a:gd name="connsiteY7" fmla="*/ 244771 h 489542"/>
                <a:gd name="connsiteX0" fmla="*/ 0 w 579318"/>
                <a:gd name="connsiteY0" fmla="*/ 266043 h 510814"/>
                <a:gd name="connsiteX1" fmla="*/ 245241 w 579318"/>
                <a:gd name="connsiteY1" fmla="*/ 21272 h 510814"/>
                <a:gd name="connsiteX2" fmla="*/ 490482 w 579318"/>
                <a:gd name="connsiteY2" fmla="*/ 21272 h 510814"/>
                <a:gd name="connsiteX3" fmla="*/ 579306 w 579318"/>
                <a:gd name="connsiteY3" fmla="*/ 0 h 510814"/>
                <a:gd name="connsiteX4" fmla="*/ 512020 w 579318"/>
                <a:gd name="connsiteY4" fmla="*/ 47241 h 510814"/>
                <a:gd name="connsiteX5" fmla="*/ 490482 w 579318"/>
                <a:gd name="connsiteY5" fmla="*/ 266043 h 510814"/>
                <a:gd name="connsiteX6" fmla="*/ 245241 w 579318"/>
                <a:gd name="connsiteY6" fmla="*/ 510814 h 510814"/>
                <a:gd name="connsiteX7" fmla="*/ 0 w 579318"/>
                <a:gd name="connsiteY7" fmla="*/ 266043 h 510814"/>
                <a:gd name="connsiteX0" fmla="*/ 0 w 579318"/>
                <a:gd name="connsiteY0" fmla="*/ 266043 h 510814"/>
                <a:gd name="connsiteX1" fmla="*/ 245241 w 579318"/>
                <a:gd name="connsiteY1" fmla="*/ 21272 h 510814"/>
                <a:gd name="connsiteX2" fmla="*/ 490482 w 579318"/>
                <a:gd name="connsiteY2" fmla="*/ 21272 h 510814"/>
                <a:gd name="connsiteX3" fmla="*/ 490086 w 579318"/>
                <a:gd name="connsiteY3" fmla="*/ 15280 h 510814"/>
                <a:gd name="connsiteX4" fmla="*/ 579306 w 579318"/>
                <a:gd name="connsiteY4" fmla="*/ 0 h 510814"/>
                <a:gd name="connsiteX5" fmla="*/ 512020 w 579318"/>
                <a:gd name="connsiteY5" fmla="*/ 47241 h 510814"/>
                <a:gd name="connsiteX6" fmla="*/ 490482 w 579318"/>
                <a:gd name="connsiteY6" fmla="*/ 266043 h 510814"/>
                <a:gd name="connsiteX7" fmla="*/ 245241 w 579318"/>
                <a:gd name="connsiteY7" fmla="*/ 510814 h 510814"/>
                <a:gd name="connsiteX8" fmla="*/ 0 w 579318"/>
                <a:gd name="connsiteY8" fmla="*/ 266043 h 510814"/>
                <a:gd name="connsiteX0" fmla="*/ 0 w 579318"/>
                <a:gd name="connsiteY0" fmla="*/ 375388 h 620159"/>
                <a:gd name="connsiteX1" fmla="*/ 245241 w 579318"/>
                <a:gd name="connsiteY1" fmla="*/ 130617 h 620159"/>
                <a:gd name="connsiteX2" fmla="*/ 490482 w 579318"/>
                <a:gd name="connsiteY2" fmla="*/ 130617 h 620159"/>
                <a:gd name="connsiteX3" fmla="*/ 506747 w 579318"/>
                <a:gd name="connsiteY3" fmla="*/ 0 h 620159"/>
                <a:gd name="connsiteX4" fmla="*/ 579306 w 579318"/>
                <a:gd name="connsiteY4" fmla="*/ 109345 h 620159"/>
                <a:gd name="connsiteX5" fmla="*/ 512020 w 579318"/>
                <a:gd name="connsiteY5" fmla="*/ 156586 h 620159"/>
                <a:gd name="connsiteX6" fmla="*/ 490482 w 579318"/>
                <a:gd name="connsiteY6" fmla="*/ 375388 h 620159"/>
                <a:gd name="connsiteX7" fmla="*/ 245241 w 579318"/>
                <a:gd name="connsiteY7" fmla="*/ 620159 h 620159"/>
                <a:gd name="connsiteX8" fmla="*/ 0 w 579318"/>
                <a:gd name="connsiteY8" fmla="*/ 375388 h 620159"/>
                <a:gd name="connsiteX0" fmla="*/ 0 w 606265"/>
                <a:gd name="connsiteY0" fmla="*/ 375388 h 620159"/>
                <a:gd name="connsiteX1" fmla="*/ 245241 w 606265"/>
                <a:gd name="connsiteY1" fmla="*/ 130617 h 620159"/>
                <a:gd name="connsiteX2" fmla="*/ 490482 w 606265"/>
                <a:gd name="connsiteY2" fmla="*/ 130617 h 620159"/>
                <a:gd name="connsiteX3" fmla="*/ 506747 w 606265"/>
                <a:gd name="connsiteY3" fmla="*/ 0 h 620159"/>
                <a:gd name="connsiteX4" fmla="*/ 606257 w 606265"/>
                <a:gd name="connsiteY4" fmla="*/ 116042 h 620159"/>
                <a:gd name="connsiteX5" fmla="*/ 512020 w 606265"/>
                <a:gd name="connsiteY5" fmla="*/ 156586 h 620159"/>
                <a:gd name="connsiteX6" fmla="*/ 490482 w 606265"/>
                <a:gd name="connsiteY6" fmla="*/ 375388 h 620159"/>
                <a:gd name="connsiteX7" fmla="*/ 245241 w 606265"/>
                <a:gd name="connsiteY7" fmla="*/ 620159 h 620159"/>
                <a:gd name="connsiteX8" fmla="*/ 0 w 606265"/>
                <a:gd name="connsiteY8" fmla="*/ 375388 h 620159"/>
                <a:gd name="connsiteX0" fmla="*/ 0 w 606265"/>
                <a:gd name="connsiteY0" fmla="*/ 375388 h 620159"/>
                <a:gd name="connsiteX1" fmla="*/ 245241 w 606265"/>
                <a:gd name="connsiteY1" fmla="*/ 130617 h 620159"/>
                <a:gd name="connsiteX2" fmla="*/ 490482 w 606265"/>
                <a:gd name="connsiteY2" fmla="*/ 130617 h 620159"/>
                <a:gd name="connsiteX3" fmla="*/ 506747 w 606265"/>
                <a:gd name="connsiteY3" fmla="*/ 0 h 620159"/>
                <a:gd name="connsiteX4" fmla="*/ 510119 w 606265"/>
                <a:gd name="connsiteY4" fmla="*/ 3363 h 620159"/>
                <a:gd name="connsiteX5" fmla="*/ 606257 w 606265"/>
                <a:gd name="connsiteY5" fmla="*/ 116042 h 620159"/>
                <a:gd name="connsiteX6" fmla="*/ 512020 w 606265"/>
                <a:gd name="connsiteY6" fmla="*/ 156586 h 620159"/>
                <a:gd name="connsiteX7" fmla="*/ 490482 w 606265"/>
                <a:gd name="connsiteY7" fmla="*/ 375388 h 620159"/>
                <a:gd name="connsiteX8" fmla="*/ 245241 w 606265"/>
                <a:gd name="connsiteY8" fmla="*/ 620159 h 620159"/>
                <a:gd name="connsiteX9" fmla="*/ 0 w 606265"/>
                <a:gd name="connsiteY9" fmla="*/ 375388 h 620159"/>
                <a:gd name="connsiteX0" fmla="*/ 0 w 606265"/>
                <a:gd name="connsiteY0" fmla="*/ 498356 h 743127"/>
                <a:gd name="connsiteX1" fmla="*/ 245241 w 606265"/>
                <a:gd name="connsiteY1" fmla="*/ 253585 h 743127"/>
                <a:gd name="connsiteX2" fmla="*/ 490482 w 606265"/>
                <a:gd name="connsiteY2" fmla="*/ 253585 h 743127"/>
                <a:gd name="connsiteX3" fmla="*/ 506747 w 606265"/>
                <a:gd name="connsiteY3" fmla="*/ 122968 h 743127"/>
                <a:gd name="connsiteX4" fmla="*/ 541933 w 606265"/>
                <a:gd name="connsiteY4" fmla="*/ 0 h 743127"/>
                <a:gd name="connsiteX5" fmla="*/ 606257 w 606265"/>
                <a:gd name="connsiteY5" fmla="*/ 239010 h 743127"/>
                <a:gd name="connsiteX6" fmla="*/ 512020 w 606265"/>
                <a:gd name="connsiteY6" fmla="*/ 279554 h 743127"/>
                <a:gd name="connsiteX7" fmla="*/ 490482 w 606265"/>
                <a:gd name="connsiteY7" fmla="*/ 498356 h 743127"/>
                <a:gd name="connsiteX8" fmla="*/ 245241 w 606265"/>
                <a:gd name="connsiteY8" fmla="*/ 743127 h 743127"/>
                <a:gd name="connsiteX9" fmla="*/ 0 w 606265"/>
                <a:gd name="connsiteY9" fmla="*/ 498356 h 743127"/>
                <a:gd name="connsiteX0" fmla="*/ 0 w 615231"/>
                <a:gd name="connsiteY0" fmla="*/ 498356 h 743127"/>
                <a:gd name="connsiteX1" fmla="*/ 245241 w 615231"/>
                <a:gd name="connsiteY1" fmla="*/ 253585 h 743127"/>
                <a:gd name="connsiteX2" fmla="*/ 490482 w 615231"/>
                <a:gd name="connsiteY2" fmla="*/ 253585 h 743127"/>
                <a:gd name="connsiteX3" fmla="*/ 506747 w 615231"/>
                <a:gd name="connsiteY3" fmla="*/ 122968 h 743127"/>
                <a:gd name="connsiteX4" fmla="*/ 541933 w 615231"/>
                <a:gd name="connsiteY4" fmla="*/ 0 h 743127"/>
                <a:gd name="connsiteX5" fmla="*/ 606257 w 615231"/>
                <a:gd name="connsiteY5" fmla="*/ 239010 h 743127"/>
                <a:gd name="connsiteX6" fmla="*/ 604570 w 615231"/>
                <a:gd name="connsiteY6" fmla="*/ 237328 h 743127"/>
                <a:gd name="connsiteX7" fmla="*/ 512020 w 615231"/>
                <a:gd name="connsiteY7" fmla="*/ 279554 h 743127"/>
                <a:gd name="connsiteX8" fmla="*/ 490482 w 615231"/>
                <a:gd name="connsiteY8" fmla="*/ 498356 h 743127"/>
                <a:gd name="connsiteX9" fmla="*/ 245241 w 615231"/>
                <a:gd name="connsiteY9" fmla="*/ 743127 h 743127"/>
                <a:gd name="connsiteX10" fmla="*/ 0 w 615231"/>
                <a:gd name="connsiteY10" fmla="*/ 498356 h 743127"/>
                <a:gd name="connsiteX0" fmla="*/ 0 w 608504"/>
                <a:gd name="connsiteY0" fmla="*/ 498356 h 743127"/>
                <a:gd name="connsiteX1" fmla="*/ 245241 w 608504"/>
                <a:gd name="connsiteY1" fmla="*/ 253585 h 743127"/>
                <a:gd name="connsiteX2" fmla="*/ 490482 w 608504"/>
                <a:gd name="connsiteY2" fmla="*/ 253585 h 743127"/>
                <a:gd name="connsiteX3" fmla="*/ 506747 w 608504"/>
                <a:gd name="connsiteY3" fmla="*/ 122968 h 743127"/>
                <a:gd name="connsiteX4" fmla="*/ 541933 w 608504"/>
                <a:gd name="connsiteY4" fmla="*/ 0 h 743127"/>
                <a:gd name="connsiteX5" fmla="*/ 606257 w 608504"/>
                <a:gd name="connsiteY5" fmla="*/ 239010 h 743127"/>
                <a:gd name="connsiteX6" fmla="*/ 572538 w 608504"/>
                <a:gd name="connsiteY6" fmla="*/ 208748 h 743127"/>
                <a:gd name="connsiteX7" fmla="*/ 512020 w 608504"/>
                <a:gd name="connsiteY7" fmla="*/ 279554 h 743127"/>
                <a:gd name="connsiteX8" fmla="*/ 490482 w 608504"/>
                <a:gd name="connsiteY8" fmla="*/ 498356 h 743127"/>
                <a:gd name="connsiteX9" fmla="*/ 245241 w 608504"/>
                <a:gd name="connsiteY9" fmla="*/ 743127 h 743127"/>
                <a:gd name="connsiteX10" fmla="*/ 0 w 608504"/>
                <a:gd name="connsiteY10" fmla="*/ 498356 h 743127"/>
                <a:gd name="connsiteX0" fmla="*/ 0 w 717897"/>
                <a:gd name="connsiteY0" fmla="*/ 498356 h 743127"/>
                <a:gd name="connsiteX1" fmla="*/ 245241 w 717897"/>
                <a:gd name="connsiteY1" fmla="*/ 253585 h 743127"/>
                <a:gd name="connsiteX2" fmla="*/ 490482 w 717897"/>
                <a:gd name="connsiteY2" fmla="*/ 253585 h 743127"/>
                <a:gd name="connsiteX3" fmla="*/ 506747 w 717897"/>
                <a:gd name="connsiteY3" fmla="*/ 122968 h 743127"/>
                <a:gd name="connsiteX4" fmla="*/ 541933 w 717897"/>
                <a:gd name="connsiteY4" fmla="*/ 0 h 743127"/>
                <a:gd name="connsiteX5" fmla="*/ 717340 w 717897"/>
                <a:gd name="connsiteY5" fmla="*/ 205176 h 743127"/>
                <a:gd name="connsiteX6" fmla="*/ 572538 w 717897"/>
                <a:gd name="connsiteY6" fmla="*/ 208748 h 743127"/>
                <a:gd name="connsiteX7" fmla="*/ 512020 w 717897"/>
                <a:gd name="connsiteY7" fmla="*/ 279554 h 743127"/>
                <a:gd name="connsiteX8" fmla="*/ 490482 w 717897"/>
                <a:gd name="connsiteY8" fmla="*/ 498356 h 743127"/>
                <a:gd name="connsiteX9" fmla="*/ 245241 w 717897"/>
                <a:gd name="connsiteY9" fmla="*/ 743127 h 743127"/>
                <a:gd name="connsiteX10" fmla="*/ 0 w 717897"/>
                <a:gd name="connsiteY10" fmla="*/ 498356 h 743127"/>
                <a:gd name="connsiteX0" fmla="*/ 0 w 718022"/>
                <a:gd name="connsiteY0" fmla="*/ 498356 h 743127"/>
                <a:gd name="connsiteX1" fmla="*/ 245241 w 718022"/>
                <a:gd name="connsiteY1" fmla="*/ 253585 h 743127"/>
                <a:gd name="connsiteX2" fmla="*/ 490482 w 718022"/>
                <a:gd name="connsiteY2" fmla="*/ 253585 h 743127"/>
                <a:gd name="connsiteX3" fmla="*/ 506747 w 718022"/>
                <a:gd name="connsiteY3" fmla="*/ 122968 h 743127"/>
                <a:gd name="connsiteX4" fmla="*/ 541933 w 718022"/>
                <a:gd name="connsiteY4" fmla="*/ 0 h 743127"/>
                <a:gd name="connsiteX5" fmla="*/ 717340 w 718022"/>
                <a:gd name="connsiteY5" fmla="*/ 205176 h 743127"/>
                <a:gd name="connsiteX6" fmla="*/ 599517 w 718022"/>
                <a:gd name="connsiteY6" fmla="*/ 235651 h 743127"/>
                <a:gd name="connsiteX7" fmla="*/ 512020 w 718022"/>
                <a:gd name="connsiteY7" fmla="*/ 279554 h 743127"/>
                <a:gd name="connsiteX8" fmla="*/ 490482 w 718022"/>
                <a:gd name="connsiteY8" fmla="*/ 498356 h 743127"/>
                <a:gd name="connsiteX9" fmla="*/ 245241 w 718022"/>
                <a:gd name="connsiteY9" fmla="*/ 743127 h 743127"/>
                <a:gd name="connsiteX10" fmla="*/ 0 w 718022"/>
                <a:gd name="connsiteY10" fmla="*/ 498356 h 743127"/>
                <a:gd name="connsiteX0" fmla="*/ 0 w 718022"/>
                <a:gd name="connsiteY0" fmla="*/ 498356 h 743127"/>
                <a:gd name="connsiteX1" fmla="*/ 245241 w 718022"/>
                <a:gd name="connsiteY1" fmla="*/ 253585 h 743127"/>
                <a:gd name="connsiteX2" fmla="*/ 483737 w 718022"/>
                <a:gd name="connsiteY2" fmla="*/ 246859 h 743127"/>
                <a:gd name="connsiteX3" fmla="*/ 506747 w 718022"/>
                <a:gd name="connsiteY3" fmla="*/ 122968 h 743127"/>
                <a:gd name="connsiteX4" fmla="*/ 541933 w 718022"/>
                <a:gd name="connsiteY4" fmla="*/ 0 h 743127"/>
                <a:gd name="connsiteX5" fmla="*/ 717340 w 718022"/>
                <a:gd name="connsiteY5" fmla="*/ 205176 h 743127"/>
                <a:gd name="connsiteX6" fmla="*/ 599517 w 718022"/>
                <a:gd name="connsiteY6" fmla="*/ 235651 h 743127"/>
                <a:gd name="connsiteX7" fmla="*/ 512020 w 718022"/>
                <a:gd name="connsiteY7" fmla="*/ 279554 h 743127"/>
                <a:gd name="connsiteX8" fmla="*/ 490482 w 718022"/>
                <a:gd name="connsiteY8" fmla="*/ 498356 h 743127"/>
                <a:gd name="connsiteX9" fmla="*/ 245241 w 718022"/>
                <a:gd name="connsiteY9" fmla="*/ 743127 h 743127"/>
                <a:gd name="connsiteX10" fmla="*/ 0 w 718022"/>
                <a:gd name="connsiteY10" fmla="*/ 498356 h 743127"/>
                <a:gd name="connsiteX0" fmla="*/ 0 w 718022"/>
                <a:gd name="connsiteY0" fmla="*/ 498356 h 743127"/>
                <a:gd name="connsiteX1" fmla="*/ 245241 w 718022"/>
                <a:gd name="connsiteY1" fmla="*/ 253585 h 743127"/>
                <a:gd name="connsiteX2" fmla="*/ 483737 w 718022"/>
                <a:gd name="connsiteY2" fmla="*/ 246859 h 743127"/>
                <a:gd name="connsiteX3" fmla="*/ 506747 w 718022"/>
                <a:gd name="connsiteY3" fmla="*/ 122968 h 743127"/>
                <a:gd name="connsiteX4" fmla="*/ 541933 w 718022"/>
                <a:gd name="connsiteY4" fmla="*/ 0 h 743127"/>
                <a:gd name="connsiteX5" fmla="*/ 717340 w 718022"/>
                <a:gd name="connsiteY5" fmla="*/ 205176 h 743127"/>
                <a:gd name="connsiteX6" fmla="*/ 599517 w 718022"/>
                <a:gd name="connsiteY6" fmla="*/ 235651 h 743127"/>
                <a:gd name="connsiteX7" fmla="*/ 512020 w 718022"/>
                <a:gd name="connsiteY7" fmla="*/ 279554 h 743127"/>
                <a:gd name="connsiteX8" fmla="*/ 490482 w 718022"/>
                <a:gd name="connsiteY8" fmla="*/ 498356 h 743127"/>
                <a:gd name="connsiteX9" fmla="*/ 245241 w 718022"/>
                <a:gd name="connsiteY9" fmla="*/ 743127 h 743127"/>
                <a:gd name="connsiteX10" fmla="*/ 0 w 718022"/>
                <a:gd name="connsiteY10" fmla="*/ 498356 h 743127"/>
                <a:gd name="connsiteX0" fmla="*/ 0 w 718022"/>
                <a:gd name="connsiteY0" fmla="*/ 498356 h 743127"/>
                <a:gd name="connsiteX1" fmla="*/ 245241 w 718022"/>
                <a:gd name="connsiteY1" fmla="*/ 253585 h 743127"/>
                <a:gd name="connsiteX2" fmla="*/ 483737 w 718022"/>
                <a:gd name="connsiteY2" fmla="*/ 246859 h 743127"/>
                <a:gd name="connsiteX3" fmla="*/ 506747 w 718022"/>
                <a:gd name="connsiteY3" fmla="*/ 122968 h 743127"/>
                <a:gd name="connsiteX4" fmla="*/ 541933 w 718022"/>
                <a:gd name="connsiteY4" fmla="*/ 0 h 743127"/>
                <a:gd name="connsiteX5" fmla="*/ 717340 w 718022"/>
                <a:gd name="connsiteY5" fmla="*/ 205176 h 743127"/>
                <a:gd name="connsiteX6" fmla="*/ 599517 w 718022"/>
                <a:gd name="connsiteY6" fmla="*/ 235651 h 743127"/>
                <a:gd name="connsiteX7" fmla="*/ 512020 w 718022"/>
                <a:gd name="connsiteY7" fmla="*/ 279554 h 743127"/>
                <a:gd name="connsiteX8" fmla="*/ 490482 w 718022"/>
                <a:gd name="connsiteY8" fmla="*/ 498356 h 743127"/>
                <a:gd name="connsiteX9" fmla="*/ 245241 w 718022"/>
                <a:gd name="connsiteY9" fmla="*/ 743127 h 743127"/>
                <a:gd name="connsiteX10" fmla="*/ 0 w 718022"/>
                <a:gd name="connsiteY10" fmla="*/ 498356 h 743127"/>
                <a:gd name="connsiteX0" fmla="*/ 0 w 736693"/>
                <a:gd name="connsiteY0" fmla="*/ 498356 h 743127"/>
                <a:gd name="connsiteX1" fmla="*/ 245241 w 736693"/>
                <a:gd name="connsiteY1" fmla="*/ 253585 h 743127"/>
                <a:gd name="connsiteX2" fmla="*/ 483737 w 736693"/>
                <a:gd name="connsiteY2" fmla="*/ 246859 h 743127"/>
                <a:gd name="connsiteX3" fmla="*/ 506747 w 736693"/>
                <a:gd name="connsiteY3" fmla="*/ 122968 h 743127"/>
                <a:gd name="connsiteX4" fmla="*/ 541933 w 736693"/>
                <a:gd name="connsiteY4" fmla="*/ 0 h 743127"/>
                <a:gd name="connsiteX5" fmla="*/ 717340 w 736693"/>
                <a:gd name="connsiteY5" fmla="*/ 205176 h 743127"/>
                <a:gd name="connsiteX6" fmla="*/ 719022 w 736693"/>
                <a:gd name="connsiteY6" fmla="*/ 203490 h 743127"/>
                <a:gd name="connsiteX7" fmla="*/ 599517 w 736693"/>
                <a:gd name="connsiteY7" fmla="*/ 235651 h 743127"/>
                <a:gd name="connsiteX8" fmla="*/ 512020 w 736693"/>
                <a:gd name="connsiteY8" fmla="*/ 279554 h 743127"/>
                <a:gd name="connsiteX9" fmla="*/ 490482 w 736693"/>
                <a:gd name="connsiteY9" fmla="*/ 498356 h 743127"/>
                <a:gd name="connsiteX10" fmla="*/ 245241 w 736693"/>
                <a:gd name="connsiteY10" fmla="*/ 743127 h 743127"/>
                <a:gd name="connsiteX11" fmla="*/ 0 w 736693"/>
                <a:gd name="connsiteY11" fmla="*/ 498356 h 743127"/>
                <a:gd name="connsiteX0" fmla="*/ 0 w 781214"/>
                <a:gd name="connsiteY0" fmla="*/ 498356 h 743127"/>
                <a:gd name="connsiteX1" fmla="*/ 245241 w 781214"/>
                <a:gd name="connsiteY1" fmla="*/ 253585 h 743127"/>
                <a:gd name="connsiteX2" fmla="*/ 483737 w 781214"/>
                <a:gd name="connsiteY2" fmla="*/ 246859 h 743127"/>
                <a:gd name="connsiteX3" fmla="*/ 506747 w 781214"/>
                <a:gd name="connsiteY3" fmla="*/ 122968 h 743127"/>
                <a:gd name="connsiteX4" fmla="*/ 541933 w 781214"/>
                <a:gd name="connsiteY4" fmla="*/ 0 h 743127"/>
                <a:gd name="connsiteX5" fmla="*/ 781214 w 781214"/>
                <a:gd name="connsiteY5" fmla="*/ 127631 h 743127"/>
                <a:gd name="connsiteX6" fmla="*/ 717340 w 781214"/>
                <a:gd name="connsiteY6" fmla="*/ 205176 h 743127"/>
                <a:gd name="connsiteX7" fmla="*/ 719022 w 781214"/>
                <a:gd name="connsiteY7" fmla="*/ 203490 h 743127"/>
                <a:gd name="connsiteX8" fmla="*/ 599517 w 781214"/>
                <a:gd name="connsiteY8" fmla="*/ 235651 h 743127"/>
                <a:gd name="connsiteX9" fmla="*/ 512020 w 781214"/>
                <a:gd name="connsiteY9" fmla="*/ 279554 h 743127"/>
                <a:gd name="connsiteX10" fmla="*/ 490482 w 781214"/>
                <a:gd name="connsiteY10" fmla="*/ 498356 h 743127"/>
                <a:gd name="connsiteX11" fmla="*/ 245241 w 781214"/>
                <a:gd name="connsiteY11" fmla="*/ 743127 h 743127"/>
                <a:gd name="connsiteX12" fmla="*/ 0 w 781214"/>
                <a:gd name="connsiteY12" fmla="*/ 498356 h 743127"/>
                <a:gd name="connsiteX0" fmla="*/ 0 w 781214"/>
                <a:gd name="connsiteY0" fmla="*/ 514997 h 759768"/>
                <a:gd name="connsiteX1" fmla="*/ 245241 w 781214"/>
                <a:gd name="connsiteY1" fmla="*/ 270226 h 759768"/>
                <a:gd name="connsiteX2" fmla="*/ 483737 w 781214"/>
                <a:gd name="connsiteY2" fmla="*/ 263500 h 759768"/>
                <a:gd name="connsiteX3" fmla="*/ 506747 w 781214"/>
                <a:gd name="connsiteY3" fmla="*/ 139609 h 759768"/>
                <a:gd name="connsiteX4" fmla="*/ 541933 w 781214"/>
                <a:gd name="connsiteY4" fmla="*/ 16641 h 759768"/>
                <a:gd name="connsiteX5" fmla="*/ 540248 w 781214"/>
                <a:gd name="connsiteY5" fmla="*/ 14960 h 759768"/>
                <a:gd name="connsiteX6" fmla="*/ 781214 w 781214"/>
                <a:gd name="connsiteY6" fmla="*/ 144272 h 759768"/>
                <a:gd name="connsiteX7" fmla="*/ 717340 w 781214"/>
                <a:gd name="connsiteY7" fmla="*/ 221817 h 759768"/>
                <a:gd name="connsiteX8" fmla="*/ 719022 w 781214"/>
                <a:gd name="connsiteY8" fmla="*/ 220131 h 759768"/>
                <a:gd name="connsiteX9" fmla="*/ 599517 w 781214"/>
                <a:gd name="connsiteY9" fmla="*/ 252292 h 759768"/>
                <a:gd name="connsiteX10" fmla="*/ 512020 w 781214"/>
                <a:gd name="connsiteY10" fmla="*/ 296195 h 759768"/>
                <a:gd name="connsiteX11" fmla="*/ 490482 w 781214"/>
                <a:gd name="connsiteY11" fmla="*/ 514997 h 759768"/>
                <a:gd name="connsiteX12" fmla="*/ 245241 w 781214"/>
                <a:gd name="connsiteY12" fmla="*/ 759768 h 759768"/>
                <a:gd name="connsiteX13" fmla="*/ 0 w 781214"/>
                <a:gd name="connsiteY13" fmla="*/ 514997 h 759768"/>
                <a:gd name="connsiteX0" fmla="*/ 0 w 781214"/>
                <a:gd name="connsiteY0" fmla="*/ 533161 h 777932"/>
                <a:gd name="connsiteX1" fmla="*/ 245241 w 781214"/>
                <a:gd name="connsiteY1" fmla="*/ 288390 h 777932"/>
                <a:gd name="connsiteX2" fmla="*/ 483737 w 781214"/>
                <a:gd name="connsiteY2" fmla="*/ 281664 h 777932"/>
                <a:gd name="connsiteX3" fmla="*/ 506747 w 781214"/>
                <a:gd name="connsiteY3" fmla="*/ 157773 h 777932"/>
                <a:gd name="connsiteX4" fmla="*/ 541933 w 781214"/>
                <a:gd name="connsiteY4" fmla="*/ 34805 h 777932"/>
                <a:gd name="connsiteX5" fmla="*/ 690071 w 781214"/>
                <a:gd name="connsiteY5" fmla="*/ 7655 h 777932"/>
                <a:gd name="connsiteX6" fmla="*/ 781214 w 781214"/>
                <a:gd name="connsiteY6" fmla="*/ 162436 h 777932"/>
                <a:gd name="connsiteX7" fmla="*/ 717340 w 781214"/>
                <a:gd name="connsiteY7" fmla="*/ 239981 h 777932"/>
                <a:gd name="connsiteX8" fmla="*/ 719022 w 781214"/>
                <a:gd name="connsiteY8" fmla="*/ 238295 h 777932"/>
                <a:gd name="connsiteX9" fmla="*/ 599517 w 781214"/>
                <a:gd name="connsiteY9" fmla="*/ 270456 h 777932"/>
                <a:gd name="connsiteX10" fmla="*/ 512020 w 781214"/>
                <a:gd name="connsiteY10" fmla="*/ 314359 h 777932"/>
                <a:gd name="connsiteX11" fmla="*/ 490482 w 781214"/>
                <a:gd name="connsiteY11" fmla="*/ 533161 h 777932"/>
                <a:gd name="connsiteX12" fmla="*/ 245241 w 781214"/>
                <a:gd name="connsiteY12" fmla="*/ 777932 h 777932"/>
                <a:gd name="connsiteX13" fmla="*/ 0 w 781214"/>
                <a:gd name="connsiteY13" fmla="*/ 533161 h 777932"/>
                <a:gd name="connsiteX0" fmla="*/ 0 w 781713"/>
                <a:gd name="connsiteY0" fmla="*/ 533161 h 777932"/>
                <a:gd name="connsiteX1" fmla="*/ 245241 w 781713"/>
                <a:gd name="connsiteY1" fmla="*/ 288390 h 777932"/>
                <a:gd name="connsiteX2" fmla="*/ 483737 w 781713"/>
                <a:gd name="connsiteY2" fmla="*/ 281664 h 777932"/>
                <a:gd name="connsiteX3" fmla="*/ 506747 w 781713"/>
                <a:gd name="connsiteY3" fmla="*/ 157773 h 777932"/>
                <a:gd name="connsiteX4" fmla="*/ 541933 w 781713"/>
                <a:gd name="connsiteY4" fmla="*/ 34805 h 777932"/>
                <a:gd name="connsiteX5" fmla="*/ 690071 w 781713"/>
                <a:gd name="connsiteY5" fmla="*/ 7655 h 777932"/>
                <a:gd name="connsiteX6" fmla="*/ 744071 w 781713"/>
                <a:gd name="connsiteY6" fmla="*/ 91769 h 777932"/>
                <a:gd name="connsiteX7" fmla="*/ 781214 w 781713"/>
                <a:gd name="connsiteY7" fmla="*/ 162436 h 777932"/>
                <a:gd name="connsiteX8" fmla="*/ 717340 w 781713"/>
                <a:gd name="connsiteY8" fmla="*/ 239981 h 777932"/>
                <a:gd name="connsiteX9" fmla="*/ 719022 w 781713"/>
                <a:gd name="connsiteY9" fmla="*/ 238295 h 777932"/>
                <a:gd name="connsiteX10" fmla="*/ 599517 w 781713"/>
                <a:gd name="connsiteY10" fmla="*/ 270456 h 777932"/>
                <a:gd name="connsiteX11" fmla="*/ 512020 w 781713"/>
                <a:gd name="connsiteY11" fmla="*/ 314359 h 777932"/>
                <a:gd name="connsiteX12" fmla="*/ 490482 w 781713"/>
                <a:gd name="connsiteY12" fmla="*/ 533161 h 777932"/>
                <a:gd name="connsiteX13" fmla="*/ 245241 w 781713"/>
                <a:gd name="connsiteY13" fmla="*/ 777932 h 777932"/>
                <a:gd name="connsiteX14" fmla="*/ 0 w 781713"/>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17340 w 782624"/>
                <a:gd name="connsiteY8" fmla="*/ 239981 h 777932"/>
                <a:gd name="connsiteX9" fmla="*/ 719022 w 782624"/>
                <a:gd name="connsiteY9" fmla="*/ 238295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17340 w 782624"/>
                <a:gd name="connsiteY8" fmla="*/ 239981 h 777932"/>
                <a:gd name="connsiteX9" fmla="*/ 725771 w 782624"/>
                <a:gd name="connsiteY9" fmla="*/ 248388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17340 w 782624"/>
                <a:gd name="connsiteY8" fmla="*/ 239981 h 777932"/>
                <a:gd name="connsiteX9" fmla="*/ 725771 w 782624"/>
                <a:gd name="connsiteY9" fmla="*/ 248388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725771 w 782624"/>
                <a:gd name="connsiteY9" fmla="*/ 248388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1 h 777932"/>
                <a:gd name="connsiteX1" fmla="*/ 245241 w 782624"/>
                <a:gd name="connsiteY1" fmla="*/ 288390 h 777932"/>
                <a:gd name="connsiteX2" fmla="*/ 483737 w 782624"/>
                <a:gd name="connsiteY2" fmla="*/ 281664 h 777932"/>
                <a:gd name="connsiteX3" fmla="*/ 506747 w 782624"/>
                <a:gd name="connsiteY3" fmla="*/ 157773 h 777932"/>
                <a:gd name="connsiteX4" fmla="*/ 541933 w 782624"/>
                <a:gd name="connsiteY4" fmla="*/ 34805 h 777932"/>
                <a:gd name="connsiteX5" fmla="*/ 690071 w 782624"/>
                <a:gd name="connsiteY5" fmla="*/ 7655 h 777932"/>
                <a:gd name="connsiteX6" fmla="*/ 764256 w 782624"/>
                <a:gd name="connsiteY6" fmla="*/ 78270 h 777932"/>
                <a:gd name="connsiteX7" fmla="*/ 781214 w 782624"/>
                <a:gd name="connsiteY7" fmla="*/ 162436 h 777932"/>
                <a:gd name="connsiteX8" fmla="*/ 749297 w 782624"/>
                <a:gd name="connsiteY8" fmla="*/ 214679 h 777932"/>
                <a:gd name="connsiteX9" fmla="*/ 680339 w 782624"/>
                <a:gd name="connsiteY9" fmla="*/ 270341 h 777932"/>
                <a:gd name="connsiteX10" fmla="*/ 599517 w 782624"/>
                <a:gd name="connsiteY10" fmla="*/ 270456 h 777932"/>
                <a:gd name="connsiteX11" fmla="*/ 512020 w 782624"/>
                <a:gd name="connsiteY11" fmla="*/ 314359 h 777932"/>
                <a:gd name="connsiteX12" fmla="*/ 490482 w 782624"/>
                <a:gd name="connsiteY12" fmla="*/ 533161 h 777932"/>
                <a:gd name="connsiteX13" fmla="*/ 245241 w 782624"/>
                <a:gd name="connsiteY13" fmla="*/ 777932 h 777932"/>
                <a:gd name="connsiteX14" fmla="*/ 0 w 782624"/>
                <a:gd name="connsiteY14" fmla="*/ 533161 h 777932"/>
                <a:gd name="connsiteX0" fmla="*/ 0 w 782624"/>
                <a:gd name="connsiteY0" fmla="*/ 533164 h 777935"/>
                <a:gd name="connsiteX1" fmla="*/ 245241 w 782624"/>
                <a:gd name="connsiteY1" fmla="*/ 288393 h 777935"/>
                <a:gd name="connsiteX2" fmla="*/ 483737 w 782624"/>
                <a:gd name="connsiteY2" fmla="*/ 281667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49297 w 782624"/>
                <a:gd name="connsiteY8" fmla="*/ 214682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83737 w 782624"/>
                <a:gd name="connsiteY2" fmla="*/ 281667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49297 w 782624"/>
                <a:gd name="connsiteY8" fmla="*/ 214682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83737 w 782624"/>
                <a:gd name="connsiteY2" fmla="*/ 281667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49297 w 782624"/>
                <a:gd name="connsiteY8" fmla="*/ 214682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83737 w 782624"/>
                <a:gd name="connsiteY2" fmla="*/ 281667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49297 w 782624"/>
                <a:gd name="connsiteY8" fmla="*/ 214682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83737 w 782624"/>
                <a:gd name="connsiteY2" fmla="*/ 281667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54355 w 782624"/>
                <a:gd name="connsiteY8" fmla="*/ 219725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78678 w 782624"/>
                <a:gd name="connsiteY2" fmla="*/ 276623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54355 w 782624"/>
                <a:gd name="connsiteY8" fmla="*/ 219725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78678 w 782624"/>
                <a:gd name="connsiteY2" fmla="*/ 276623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54355 w 782624"/>
                <a:gd name="connsiteY8" fmla="*/ 219725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35"/>
                <a:gd name="connsiteX1" fmla="*/ 245241 w 782624"/>
                <a:gd name="connsiteY1" fmla="*/ 288393 h 777935"/>
                <a:gd name="connsiteX2" fmla="*/ 478678 w 782624"/>
                <a:gd name="connsiteY2" fmla="*/ 276623 h 777935"/>
                <a:gd name="connsiteX3" fmla="*/ 506747 w 782624"/>
                <a:gd name="connsiteY3" fmla="*/ 157776 h 777935"/>
                <a:gd name="connsiteX4" fmla="*/ 541933 w 782624"/>
                <a:gd name="connsiteY4" fmla="*/ 34808 h 777935"/>
                <a:gd name="connsiteX5" fmla="*/ 690071 w 782624"/>
                <a:gd name="connsiteY5" fmla="*/ 7658 h 777935"/>
                <a:gd name="connsiteX6" fmla="*/ 764256 w 782624"/>
                <a:gd name="connsiteY6" fmla="*/ 78273 h 777935"/>
                <a:gd name="connsiteX7" fmla="*/ 781214 w 782624"/>
                <a:gd name="connsiteY7" fmla="*/ 162439 h 777935"/>
                <a:gd name="connsiteX8" fmla="*/ 754355 w 782624"/>
                <a:gd name="connsiteY8" fmla="*/ 219725 h 777935"/>
                <a:gd name="connsiteX9" fmla="*/ 680339 w 782624"/>
                <a:gd name="connsiteY9" fmla="*/ 270344 h 777935"/>
                <a:gd name="connsiteX10" fmla="*/ 599517 w 782624"/>
                <a:gd name="connsiteY10" fmla="*/ 270459 h 777935"/>
                <a:gd name="connsiteX11" fmla="*/ 512020 w 782624"/>
                <a:gd name="connsiteY11" fmla="*/ 314362 h 777935"/>
                <a:gd name="connsiteX12" fmla="*/ 490482 w 782624"/>
                <a:gd name="connsiteY12" fmla="*/ 533164 h 777935"/>
                <a:gd name="connsiteX13" fmla="*/ 245241 w 782624"/>
                <a:gd name="connsiteY13" fmla="*/ 777935 h 777935"/>
                <a:gd name="connsiteX14" fmla="*/ 0 w 782624"/>
                <a:gd name="connsiteY14" fmla="*/ 533164 h 777935"/>
                <a:gd name="connsiteX0" fmla="*/ 0 w 782624"/>
                <a:gd name="connsiteY0" fmla="*/ 533164 h 777943"/>
                <a:gd name="connsiteX1" fmla="*/ 245241 w 782624"/>
                <a:gd name="connsiteY1" fmla="*/ 288393 h 777943"/>
                <a:gd name="connsiteX2" fmla="*/ 478678 w 782624"/>
                <a:gd name="connsiteY2" fmla="*/ 276623 h 777943"/>
                <a:gd name="connsiteX3" fmla="*/ 506747 w 782624"/>
                <a:gd name="connsiteY3" fmla="*/ 157776 h 777943"/>
                <a:gd name="connsiteX4" fmla="*/ 541933 w 782624"/>
                <a:gd name="connsiteY4" fmla="*/ 34808 h 777943"/>
                <a:gd name="connsiteX5" fmla="*/ 690071 w 782624"/>
                <a:gd name="connsiteY5" fmla="*/ 7658 h 777943"/>
                <a:gd name="connsiteX6" fmla="*/ 764256 w 782624"/>
                <a:gd name="connsiteY6" fmla="*/ 78273 h 777943"/>
                <a:gd name="connsiteX7" fmla="*/ 781214 w 782624"/>
                <a:gd name="connsiteY7" fmla="*/ 162439 h 777943"/>
                <a:gd name="connsiteX8" fmla="*/ 754355 w 782624"/>
                <a:gd name="connsiteY8" fmla="*/ 219725 h 777943"/>
                <a:gd name="connsiteX9" fmla="*/ 680339 w 782624"/>
                <a:gd name="connsiteY9" fmla="*/ 270344 h 777943"/>
                <a:gd name="connsiteX10" fmla="*/ 599517 w 782624"/>
                <a:gd name="connsiteY10" fmla="*/ 270459 h 777943"/>
                <a:gd name="connsiteX11" fmla="*/ 512020 w 782624"/>
                <a:gd name="connsiteY11" fmla="*/ 314362 h 777943"/>
                <a:gd name="connsiteX12" fmla="*/ 497226 w 782624"/>
                <a:gd name="connsiteY12" fmla="*/ 539889 h 777943"/>
                <a:gd name="connsiteX13" fmla="*/ 245241 w 782624"/>
                <a:gd name="connsiteY13" fmla="*/ 777935 h 777943"/>
                <a:gd name="connsiteX14" fmla="*/ 0 w 782624"/>
                <a:gd name="connsiteY14" fmla="*/ 533164 h 777943"/>
                <a:gd name="connsiteX0" fmla="*/ 0 w 782624"/>
                <a:gd name="connsiteY0" fmla="*/ 533164 h 777986"/>
                <a:gd name="connsiteX1" fmla="*/ 245241 w 782624"/>
                <a:gd name="connsiteY1" fmla="*/ 288393 h 777986"/>
                <a:gd name="connsiteX2" fmla="*/ 478678 w 782624"/>
                <a:gd name="connsiteY2" fmla="*/ 276623 h 777986"/>
                <a:gd name="connsiteX3" fmla="*/ 506747 w 782624"/>
                <a:gd name="connsiteY3" fmla="*/ 157776 h 777986"/>
                <a:gd name="connsiteX4" fmla="*/ 541933 w 782624"/>
                <a:gd name="connsiteY4" fmla="*/ 34808 h 777986"/>
                <a:gd name="connsiteX5" fmla="*/ 690071 w 782624"/>
                <a:gd name="connsiteY5" fmla="*/ 7658 h 777986"/>
                <a:gd name="connsiteX6" fmla="*/ 764256 w 782624"/>
                <a:gd name="connsiteY6" fmla="*/ 78273 h 777986"/>
                <a:gd name="connsiteX7" fmla="*/ 781214 w 782624"/>
                <a:gd name="connsiteY7" fmla="*/ 162439 h 777986"/>
                <a:gd name="connsiteX8" fmla="*/ 754355 w 782624"/>
                <a:gd name="connsiteY8" fmla="*/ 219725 h 777986"/>
                <a:gd name="connsiteX9" fmla="*/ 680339 w 782624"/>
                <a:gd name="connsiteY9" fmla="*/ 270344 h 777986"/>
                <a:gd name="connsiteX10" fmla="*/ 599517 w 782624"/>
                <a:gd name="connsiteY10" fmla="*/ 270459 h 777986"/>
                <a:gd name="connsiteX11" fmla="*/ 512020 w 782624"/>
                <a:gd name="connsiteY11" fmla="*/ 314362 h 777986"/>
                <a:gd name="connsiteX12" fmla="*/ 497226 w 782624"/>
                <a:gd name="connsiteY12" fmla="*/ 539889 h 777986"/>
                <a:gd name="connsiteX13" fmla="*/ 245241 w 782624"/>
                <a:gd name="connsiteY13" fmla="*/ 777935 h 777986"/>
                <a:gd name="connsiteX14" fmla="*/ 0 w 782624"/>
                <a:gd name="connsiteY14" fmla="*/ 533164 h 77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2624" h="777986">
                  <a:moveTo>
                    <a:pt x="0" y="533164"/>
                  </a:moveTo>
                  <a:cubicBezTo>
                    <a:pt x="0" y="397981"/>
                    <a:pt x="109798" y="288393"/>
                    <a:pt x="245241" y="288393"/>
                  </a:cubicBezTo>
                  <a:cubicBezTo>
                    <a:pt x="324740" y="286151"/>
                    <a:pt x="409305" y="295689"/>
                    <a:pt x="478678" y="276623"/>
                  </a:cubicBezTo>
                  <a:cubicBezTo>
                    <a:pt x="508225" y="226876"/>
                    <a:pt x="499077" y="199073"/>
                    <a:pt x="506747" y="157776"/>
                  </a:cubicBezTo>
                  <a:cubicBezTo>
                    <a:pt x="504996" y="110069"/>
                    <a:pt x="516719" y="65713"/>
                    <a:pt x="541933" y="34808"/>
                  </a:cubicBezTo>
                  <a:cubicBezTo>
                    <a:pt x="564354" y="14008"/>
                    <a:pt x="650191" y="-13614"/>
                    <a:pt x="690071" y="7658"/>
                  </a:cubicBezTo>
                  <a:cubicBezTo>
                    <a:pt x="723761" y="17152"/>
                    <a:pt x="749065" y="52476"/>
                    <a:pt x="764256" y="78273"/>
                  </a:cubicBezTo>
                  <a:cubicBezTo>
                    <a:pt x="779447" y="104070"/>
                    <a:pt x="785669" y="137737"/>
                    <a:pt x="781214" y="162439"/>
                  </a:cubicBezTo>
                  <a:cubicBezTo>
                    <a:pt x="770575" y="179853"/>
                    <a:pt x="775083" y="192195"/>
                    <a:pt x="754355" y="219725"/>
                  </a:cubicBezTo>
                  <a:cubicBezTo>
                    <a:pt x="735038" y="252024"/>
                    <a:pt x="725201" y="243340"/>
                    <a:pt x="680339" y="270344"/>
                  </a:cubicBezTo>
                  <a:cubicBezTo>
                    <a:pt x="638810" y="273770"/>
                    <a:pt x="639094" y="276296"/>
                    <a:pt x="599517" y="270459"/>
                  </a:cubicBezTo>
                  <a:cubicBezTo>
                    <a:pt x="565017" y="283136"/>
                    <a:pt x="531035" y="270857"/>
                    <a:pt x="512020" y="314362"/>
                  </a:cubicBezTo>
                  <a:cubicBezTo>
                    <a:pt x="493005" y="357867"/>
                    <a:pt x="522309" y="450586"/>
                    <a:pt x="497226" y="539889"/>
                  </a:cubicBezTo>
                  <a:cubicBezTo>
                    <a:pt x="483750" y="671724"/>
                    <a:pt x="356738" y="780699"/>
                    <a:pt x="245241" y="777935"/>
                  </a:cubicBezTo>
                  <a:cubicBezTo>
                    <a:pt x="133744" y="775171"/>
                    <a:pt x="0" y="668347"/>
                    <a:pt x="0" y="533164"/>
                  </a:cubicBezTo>
                  <a:close/>
                </a:path>
              </a:pathLst>
            </a:custGeom>
            <a:gradFill flip="none" rotWithShape="1">
              <a:gsLst>
                <a:gs pos="0">
                  <a:schemeClr val="tx1"/>
                </a:gs>
                <a:gs pos="50000">
                  <a:srgbClr val="CCECFF"/>
                </a:gs>
                <a:gs pos="100000">
                  <a:srgbClr val="33CCFF"/>
                </a:gs>
              </a:gsLst>
              <a:path path="circle">
                <a:fillToRect l="50000" t="50000" r="50000" b="50000"/>
              </a:path>
              <a:tileRect/>
            </a:gradFill>
            <a:ln w="3175" cap="flat" cmpd="sng" algn="ctr">
              <a:solidFill>
                <a:schemeClr val="bg1"/>
              </a:solidFill>
              <a:prstDash val="solid"/>
              <a:round/>
              <a:headEnd type="none" w="med" len="med"/>
              <a:tailEnd type="none" w="med" len="med"/>
            </a:ln>
            <a:effectLst>
              <a:outerShdw blurRad="44450" dist="27940" dir="5400000" algn="ctr">
                <a:srgbClr val="000000">
                  <a:alpha val="32000"/>
                </a:srgbClr>
              </a:outerShdw>
            </a:effectLst>
            <a:extLst/>
          </p:spPr>
          <p:txBody>
            <a:bodyPr rot="0" spcFirstLastPara="0" vertOverflow="overflow" horzOverflow="overflow" vert="horz" wrap="square" lIns="0" tIns="91440" rIns="0" bIns="0" numCol="1" spcCol="0" rtlCol="0" fromWordArt="0" anchor="t" anchorCtr="0" forceAA="0" compatLnSpc="1">
              <a:prstTxWarp prst="textNoShape">
                <a:avLst/>
              </a:prstTxWarp>
              <a:noAutofit/>
            </a:bodyPr>
            <a:lstStyle/>
            <a:p>
              <a:endParaRPr lang="en-US" sz="1400" b="1">
                <a:solidFill>
                  <a:schemeClr val="bg1"/>
                </a:solidFill>
              </a:endParaRPr>
            </a:p>
          </p:txBody>
        </p:sp>
        <p:sp>
          <p:nvSpPr>
            <p:cNvPr id="1127437" name="Oval 1127436"/>
            <p:cNvSpPr/>
            <p:nvPr/>
          </p:nvSpPr>
          <p:spPr bwMode="auto">
            <a:xfrm>
              <a:off x="2389293" y="5111863"/>
              <a:ext cx="174103" cy="174103"/>
            </a:xfrm>
            <a:prstGeom prst="ellipse">
              <a:avLst/>
            </a:prstGeom>
            <a:gradFill flip="none" rotWithShape="1">
              <a:gsLst>
                <a:gs pos="0">
                  <a:schemeClr val="tx1"/>
                </a:gs>
                <a:gs pos="50000">
                  <a:srgbClr val="7C3BFF"/>
                </a:gs>
                <a:gs pos="100000">
                  <a:srgbClr val="6600CC"/>
                </a:gs>
              </a:gsLst>
              <a:path path="circle">
                <a:fillToRect l="50000" t="50000" r="50000" b="50000"/>
              </a:path>
              <a:tileRect/>
            </a:gradFill>
            <a:ln w="3175" cap="flat" cmpd="sng" algn="ctr">
              <a:solidFill>
                <a:schemeClr val="accent3">
                  <a:lumMod val="75000"/>
                </a:schemeClr>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endParaRPr lang="en-US"/>
            </a:p>
          </p:txBody>
        </p:sp>
      </p:grpSp>
      <p:sp>
        <p:nvSpPr>
          <p:cNvPr id="5" name="TextBox 4"/>
          <p:cNvSpPr txBox="1"/>
          <p:nvPr/>
        </p:nvSpPr>
        <p:spPr>
          <a:xfrm>
            <a:off x="-33930" y="6609306"/>
            <a:ext cx="6611105" cy="261610"/>
          </a:xfrm>
          <a:prstGeom prst="rect">
            <a:avLst/>
          </a:prstGeom>
          <a:noFill/>
          <a:effectLst>
            <a:outerShdw blurRad="50800" dist="38100" dir="18900000" algn="bl" rotWithShape="0">
              <a:prstClr val="black">
                <a:alpha val="60000"/>
              </a:prstClr>
            </a:outerShdw>
          </a:effectLst>
        </p:spPr>
        <p:txBody>
          <a:bodyPr wrap="none" rtlCol="0">
            <a:spAutoFit/>
          </a:bodyPr>
          <a:lstStyle/>
          <a:p>
            <a:r>
              <a:rPr lang="en-US" sz="1100" dirty="0" smtClean="0"/>
              <a:t>Melmed, G and S. Targan. 2010. </a:t>
            </a:r>
            <a:r>
              <a:rPr lang="en-US" sz="1100" i="1" dirty="0" smtClean="0"/>
              <a:t>Nature Reviews Gastroenterology and Hepatology </a:t>
            </a:r>
            <a:r>
              <a:rPr lang="en-US" sz="1100" dirty="0" smtClean="0"/>
              <a:t>7, 110-117.</a:t>
            </a:r>
            <a:endParaRPr lang="en-US" sz="1100" dirty="0"/>
          </a:p>
        </p:txBody>
      </p:sp>
    </p:spTree>
    <p:extLst>
      <p:ext uri="{BB962C8B-B14F-4D97-AF65-F5344CB8AC3E}">
        <p14:creationId xmlns:p14="http://schemas.microsoft.com/office/powerpoint/2010/main" val="10522998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42499" y="11585"/>
            <a:ext cx="7970837" cy="1173142"/>
          </a:xfrm>
        </p:spPr>
        <p:txBody>
          <a:bodyPr>
            <a:normAutofit fontScale="90000"/>
          </a:bodyPr>
          <a:lstStyle/>
          <a:p>
            <a:r>
              <a:rPr lang="en-US" dirty="0" smtClean="0"/>
              <a:t>Genes Shared Among</a:t>
            </a:r>
            <a:br>
              <a:rPr lang="en-US" dirty="0" smtClean="0"/>
            </a:br>
            <a:r>
              <a:rPr lang="en-US" dirty="0" smtClean="0"/>
              <a:t> Immune-mediated Diseases</a:t>
            </a:r>
            <a:endParaRPr lang="nl-NL" dirty="0"/>
          </a:p>
        </p:txBody>
      </p:sp>
      <p:sp>
        <p:nvSpPr>
          <p:cNvPr id="31748" name="Rectangle 6"/>
          <p:cNvSpPr>
            <a:spLocks noChangeArrowheads="1"/>
          </p:cNvSpPr>
          <p:nvPr/>
        </p:nvSpPr>
        <p:spPr bwMode="auto">
          <a:xfrm>
            <a:off x="3718378" y="6599950"/>
            <a:ext cx="1732654" cy="2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nSpc>
                <a:spcPct val="80000"/>
              </a:lnSpc>
              <a:spcBef>
                <a:spcPct val="20000"/>
              </a:spcBef>
            </a:pPr>
            <a:r>
              <a:rPr lang="nl-NL" sz="1400" dirty="0">
                <a:latin typeface="Arial" pitchFamily="34" charset="0"/>
              </a:rPr>
              <a:t>Lees</a:t>
            </a:r>
            <a:r>
              <a:rPr lang="nl-NL" sz="1400" i="1" dirty="0">
                <a:latin typeface="Arial" pitchFamily="34" charset="0"/>
              </a:rPr>
              <a:t> et al Gut </a:t>
            </a:r>
            <a:r>
              <a:rPr lang="nl-NL" sz="1400" dirty="0">
                <a:latin typeface="Arial" pitchFamily="34" charset="0"/>
              </a:rPr>
              <a:t>2011</a:t>
            </a:r>
          </a:p>
        </p:txBody>
      </p:sp>
      <p:sp>
        <p:nvSpPr>
          <p:cNvPr id="4" name="TextBox 3"/>
          <p:cNvSpPr txBox="1"/>
          <p:nvPr/>
        </p:nvSpPr>
        <p:spPr>
          <a:xfrm>
            <a:off x="4674689" y="1146220"/>
            <a:ext cx="3853940"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SYSTEMIC LUPUS ERYTHEMATOSUS</a:t>
            </a:r>
            <a:endParaRPr lang="en-US" sz="1800" dirty="0"/>
          </a:p>
        </p:txBody>
      </p:sp>
      <p:sp>
        <p:nvSpPr>
          <p:cNvPr id="8" name="TextBox 7"/>
          <p:cNvSpPr txBox="1"/>
          <p:nvPr/>
        </p:nvSpPr>
        <p:spPr>
          <a:xfrm>
            <a:off x="5565487" y="1831194"/>
            <a:ext cx="3071675"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ANKYLOSING SPONDYLITIS</a:t>
            </a:r>
            <a:endParaRPr lang="en-US" sz="1800" dirty="0"/>
          </a:p>
        </p:txBody>
      </p:sp>
      <p:sp>
        <p:nvSpPr>
          <p:cNvPr id="9" name="TextBox 8"/>
          <p:cNvSpPr txBox="1"/>
          <p:nvPr/>
        </p:nvSpPr>
        <p:spPr>
          <a:xfrm>
            <a:off x="7153275" y="2412055"/>
            <a:ext cx="1284326"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PSORIASIS</a:t>
            </a:r>
            <a:endParaRPr lang="en-US" sz="1800" dirty="0"/>
          </a:p>
        </p:txBody>
      </p:sp>
      <p:sp>
        <p:nvSpPr>
          <p:cNvPr id="10" name="TextBox 9"/>
          <p:cNvSpPr txBox="1"/>
          <p:nvPr/>
        </p:nvSpPr>
        <p:spPr>
          <a:xfrm>
            <a:off x="7104958" y="3146470"/>
            <a:ext cx="1140056"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BEH</a:t>
            </a:r>
            <a:r>
              <a:rPr lang="az-Cyrl-AZ" sz="1800" dirty="0" smtClean="0"/>
              <a:t>Ҫ</a:t>
            </a:r>
            <a:r>
              <a:rPr lang="en-US" sz="1800" dirty="0" smtClean="0"/>
              <a:t>ET’S</a:t>
            </a:r>
            <a:endParaRPr lang="en-US" sz="1800" dirty="0"/>
          </a:p>
        </p:txBody>
      </p:sp>
      <p:sp>
        <p:nvSpPr>
          <p:cNvPr id="11" name="TextBox 10"/>
          <p:cNvSpPr txBox="1"/>
          <p:nvPr/>
        </p:nvSpPr>
        <p:spPr>
          <a:xfrm>
            <a:off x="6937424" y="3888375"/>
            <a:ext cx="1338828"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ALOPECIA</a:t>
            </a:r>
            <a:endParaRPr lang="en-US" sz="1800" dirty="0"/>
          </a:p>
        </p:txBody>
      </p:sp>
      <p:sp>
        <p:nvSpPr>
          <p:cNvPr id="12" name="TextBox 11"/>
          <p:cNvSpPr txBox="1"/>
          <p:nvPr/>
        </p:nvSpPr>
        <p:spPr>
          <a:xfrm>
            <a:off x="7520834" y="5020591"/>
            <a:ext cx="1146469"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ASTHMA</a:t>
            </a:r>
            <a:endParaRPr lang="en-US" sz="1800" dirty="0"/>
          </a:p>
        </p:txBody>
      </p:sp>
      <p:sp>
        <p:nvSpPr>
          <p:cNvPr id="13" name="TextBox 12"/>
          <p:cNvSpPr txBox="1"/>
          <p:nvPr/>
        </p:nvSpPr>
        <p:spPr>
          <a:xfrm>
            <a:off x="5876821" y="6408599"/>
            <a:ext cx="2967479"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Type II DIABETES MELLITUS</a:t>
            </a:r>
            <a:endParaRPr lang="en-US" sz="1800" dirty="0"/>
          </a:p>
        </p:txBody>
      </p:sp>
      <p:sp>
        <p:nvSpPr>
          <p:cNvPr id="14" name="TextBox 13"/>
          <p:cNvSpPr txBox="1"/>
          <p:nvPr/>
        </p:nvSpPr>
        <p:spPr>
          <a:xfrm>
            <a:off x="3098288" y="5785390"/>
            <a:ext cx="3027742" cy="649188"/>
          </a:xfrm>
          <a:prstGeom prst="ellipse">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tIns="91440" bIns="91440" rtlCol="0">
            <a:spAutoFit/>
          </a:bodyPr>
          <a:lstStyle/>
          <a:p>
            <a:pPr algn="ctr"/>
            <a:r>
              <a:rPr lang="en-US" sz="1800" dirty="0" smtClean="0"/>
              <a:t>COELIAC DISEASE</a:t>
            </a:r>
            <a:endParaRPr lang="en-US" sz="1800" dirty="0"/>
          </a:p>
        </p:txBody>
      </p:sp>
      <p:sp>
        <p:nvSpPr>
          <p:cNvPr id="15" name="TextBox 14"/>
          <p:cNvSpPr txBox="1"/>
          <p:nvPr/>
        </p:nvSpPr>
        <p:spPr>
          <a:xfrm>
            <a:off x="861223" y="5020591"/>
            <a:ext cx="1112805"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VITILIGO</a:t>
            </a:r>
            <a:endParaRPr lang="en-US" sz="1800" dirty="0"/>
          </a:p>
        </p:txBody>
      </p:sp>
      <p:sp>
        <p:nvSpPr>
          <p:cNvPr id="16" name="TextBox 15"/>
          <p:cNvSpPr txBox="1"/>
          <p:nvPr/>
        </p:nvSpPr>
        <p:spPr>
          <a:xfrm>
            <a:off x="315247" y="6408599"/>
            <a:ext cx="2914580"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Type I DIABETES MELLITUS</a:t>
            </a:r>
            <a:endParaRPr lang="en-US" sz="1800" dirty="0"/>
          </a:p>
        </p:txBody>
      </p:sp>
      <p:sp>
        <p:nvSpPr>
          <p:cNvPr id="17" name="TextBox 16"/>
          <p:cNvSpPr txBox="1"/>
          <p:nvPr/>
        </p:nvSpPr>
        <p:spPr>
          <a:xfrm>
            <a:off x="216685" y="3514746"/>
            <a:ext cx="1143262"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LEPROSY</a:t>
            </a:r>
            <a:endParaRPr lang="en-US" sz="1800" dirty="0"/>
          </a:p>
        </p:txBody>
      </p:sp>
      <p:sp>
        <p:nvSpPr>
          <p:cNvPr id="18" name="TextBox 17"/>
          <p:cNvSpPr txBox="1"/>
          <p:nvPr/>
        </p:nvSpPr>
        <p:spPr>
          <a:xfrm>
            <a:off x="180462" y="2611989"/>
            <a:ext cx="2329484"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ATOPIC DERMATITIS</a:t>
            </a:r>
            <a:endParaRPr lang="en-US" sz="1800" dirty="0"/>
          </a:p>
        </p:txBody>
      </p:sp>
      <p:sp>
        <p:nvSpPr>
          <p:cNvPr id="19" name="TextBox 18"/>
          <p:cNvSpPr txBox="1"/>
          <p:nvPr/>
        </p:nvSpPr>
        <p:spPr>
          <a:xfrm>
            <a:off x="737398" y="1831194"/>
            <a:ext cx="2610010"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RHEUMATOID ARTHITIS</a:t>
            </a:r>
            <a:endParaRPr lang="en-US" sz="1800" dirty="0"/>
          </a:p>
        </p:txBody>
      </p:sp>
      <p:sp>
        <p:nvSpPr>
          <p:cNvPr id="20" name="TextBox 19"/>
          <p:cNvSpPr txBox="1"/>
          <p:nvPr/>
        </p:nvSpPr>
        <p:spPr>
          <a:xfrm>
            <a:off x="1155381" y="1146220"/>
            <a:ext cx="2393604" cy="369332"/>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pPr algn="ctr"/>
            <a:r>
              <a:rPr lang="en-US" sz="1800" dirty="0" smtClean="0"/>
              <a:t>MULTIPLE SCLEROSIS</a:t>
            </a:r>
            <a:endParaRPr lang="en-US" sz="1800" dirty="0"/>
          </a:p>
        </p:txBody>
      </p:sp>
      <p:sp>
        <p:nvSpPr>
          <p:cNvPr id="21" name="TextBox 20"/>
          <p:cNvSpPr txBox="1"/>
          <p:nvPr/>
        </p:nvSpPr>
        <p:spPr>
          <a:xfrm>
            <a:off x="3215774" y="3676132"/>
            <a:ext cx="2946051" cy="803077"/>
          </a:xfrm>
          <a:prstGeom prst="ellipse">
            <a:avLst/>
          </a:prstGeom>
          <a:solidFill>
            <a:schemeClr val="accent1"/>
          </a:solidFill>
          <a:ln>
            <a:noFill/>
          </a:ln>
          <a:effectLst>
            <a:outerShdw blurRad="44450" dist="27940" dir="5400000" algn="ctr">
              <a:srgbClr val="000000">
                <a:alpha val="32000"/>
              </a:srgbClr>
            </a:outerShdw>
          </a:effectLst>
          <a:scene3d>
            <a:camera prst="obliqueTopRight"/>
            <a:lightRig rig="threePt" dir="t"/>
          </a:scene3d>
          <a:sp3d extrusionH="127000" prstMaterial="dkEdge">
            <a:bevelT w="190500" h="127000"/>
            <a:bevelB w="190500" h="127000"/>
          </a:sp3d>
        </p:spPr>
        <p:txBody>
          <a:bodyPr wrap="none" tIns="0" bIns="91440" rtlCol="0">
            <a:noAutofit/>
            <a:sp3d extrusionH="57150">
              <a:bevelT w="38100" h="38100"/>
            </a:sp3d>
          </a:bodyPr>
          <a:lstStyle/>
          <a:p>
            <a:pPr algn="ctr"/>
            <a:r>
              <a:rPr lang="en-US" sz="3600" b="1" dirty="0" smtClean="0">
                <a:latin typeface="Verdana" panose="020B0604030504040204" pitchFamily="34" charset="0"/>
                <a:ea typeface="Verdana" panose="020B0604030504040204" pitchFamily="34" charset="0"/>
                <a:cs typeface="Verdana" panose="020B0604030504040204" pitchFamily="34" charset="0"/>
              </a:rPr>
              <a:t>IBD</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987507" y="1480372"/>
            <a:ext cx="3180679" cy="271869"/>
          </a:xfrm>
          <a:prstGeom prst="rect">
            <a:avLst/>
          </a:prstGeom>
          <a:noFill/>
        </p:spPr>
        <p:txBody>
          <a:bodyPr wrap="none" rtlCol="0">
            <a:spAutoFit/>
          </a:bodyPr>
          <a:lstStyle/>
          <a:p>
            <a:pPr algn="l">
              <a:lnSpc>
                <a:spcPts val="1400"/>
              </a:lnSpc>
            </a:pPr>
            <a:r>
              <a:rPr lang="en-US" sz="1400" i="1" dirty="0" smtClean="0"/>
              <a:t>PTGER4;STAT3; IL2RA; IL7R; FCGR2A</a:t>
            </a:r>
            <a:endParaRPr lang="en-US" sz="1400" i="1" dirty="0"/>
          </a:p>
        </p:txBody>
      </p:sp>
      <p:sp>
        <p:nvSpPr>
          <p:cNvPr id="23" name="TextBox 22"/>
          <p:cNvSpPr txBox="1"/>
          <p:nvPr/>
        </p:nvSpPr>
        <p:spPr>
          <a:xfrm>
            <a:off x="4684445" y="1515552"/>
            <a:ext cx="806631" cy="810478"/>
          </a:xfrm>
          <a:prstGeom prst="rect">
            <a:avLst/>
          </a:prstGeom>
          <a:noFill/>
        </p:spPr>
        <p:txBody>
          <a:bodyPr wrap="none" rtlCol="0">
            <a:spAutoFit/>
          </a:bodyPr>
          <a:lstStyle/>
          <a:p>
            <a:pPr algn="l">
              <a:lnSpc>
                <a:spcPts val="1400"/>
              </a:lnSpc>
            </a:pPr>
            <a:r>
              <a:rPr lang="en-US" sz="1400" i="1" dirty="0" smtClean="0"/>
              <a:t>IL10</a:t>
            </a:r>
          </a:p>
          <a:p>
            <a:pPr algn="l">
              <a:lnSpc>
                <a:spcPts val="1400"/>
              </a:lnSpc>
            </a:pPr>
            <a:r>
              <a:rPr lang="en-US" sz="1400" i="1" dirty="0" smtClean="0"/>
              <a:t>PTN22</a:t>
            </a:r>
          </a:p>
          <a:p>
            <a:pPr algn="l">
              <a:lnSpc>
                <a:spcPts val="1400"/>
              </a:lnSpc>
            </a:pPr>
            <a:r>
              <a:rPr lang="en-US" sz="1400" i="1" dirty="0" smtClean="0"/>
              <a:t>FCG2A</a:t>
            </a:r>
          </a:p>
          <a:p>
            <a:pPr algn="l">
              <a:lnSpc>
                <a:spcPts val="1400"/>
              </a:lnSpc>
            </a:pPr>
            <a:r>
              <a:rPr lang="en-US" sz="1400" i="1" dirty="0" smtClean="0"/>
              <a:t>IRF5</a:t>
            </a:r>
            <a:endParaRPr lang="en-US" sz="1400" i="1" dirty="0"/>
          </a:p>
        </p:txBody>
      </p:sp>
      <p:sp>
        <p:nvSpPr>
          <p:cNvPr id="24" name="TextBox 23"/>
          <p:cNvSpPr txBox="1"/>
          <p:nvPr/>
        </p:nvSpPr>
        <p:spPr>
          <a:xfrm>
            <a:off x="5467032" y="2207432"/>
            <a:ext cx="728084" cy="451406"/>
          </a:xfrm>
          <a:prstGeom prst="rect">
            <a:avLst/>
          </a:prstGeom>
          <a:noFill/>
        </p:spPr>
        <p:txBody>
          <a:bodyPr wrap="none" rtlCol="0">
            <a:spAutoFit/>
          </a:bodyPr>
          <a:lstStyle/>
          <a:p>
            <a:pPr algn="l">
              <a:lnSpc>
                <a:spcPts val="1400"/>
              </a:lnSpc>
            </a:pPr>
            <a:r>
              <a:rPr lang="en-US" sz="1400" i="1" dirty="0" smtClean="0"/>
              <a:t>IL23R</a:t>
            </a:r>
          </a:p>
          <a:p>
            <a:pPr algn="l">
              <a:lnSpc>
                <a:spcPts val="1400"/>
              </a:lnSpc>
            </a:pPr>
            <a:r>
              <a:rPr lang="en-US" sz="1400" i="1" dirty="0" smtClean="0"/>
              <a:t>ERAP2</a:t>
            </a:r>
            <a:endParaRPr lang="en-US" sz="1400" i="1" dirty="0"/>
          </a:p>
        </p:txBody>
      </p:sp>
      <p:sp>
        <p:nvSpPr>
          <p:cNvPr id="25" name="TextBox 24"/>
          <p:cNvSpPr txBox="1"/>
          <p:nvPr/>
        </p:nvSpPr>
        <p:spPr>
          <a:xfrm>
            <a:off x="6244349" y="2310637"/>
            <a:ext cx="883575" cy="810478"/>
          </a:xfrm>
          <a:prstGeom prst="rect">
            <a:avLst/>
          </a:prstGeom>
          <a:noFill/>
        </p:spPr>
        <p:txBody>
          <a:bodyPr wrap="none" rtlCol="0">
            <a:spAutoFit/>
          </a:bodyPr>
          <a:lstStyle/>
          <a:p>
            <a:pPr algn="l">
              <a:lnSpc>
                <a:spcPts val="1400"/>
              </a:lnSpc>
            </a:pPr>
            <a:r>
              <a:rPr lang="en-US" sz="1400" i="1" dirty="0" smtClean="0"/>
              <a:t>IL23R</a:t>
            </a:r>
          </a:p>
          <a:p>
            <a:pPr algn="l">
              <a:lnSpc>
                <a:spcPts val="1400"/>
              </a:lnSpc>
            </a:pPr>
            <a:r>
              <a:rPr lang="en-US" sz="1400" i="1" dirty="0" smtClean="0"/>
              <a:t>IL12B</a:t>
            </a:r>
          </a:p>
          <a:p>
            <a:pPr algn="l">
              <a:lnSpc>
                <a:spcPts val="1400"/>
              </a:lnSpc>
            </a:pPr>
            <a:r>
              <a:rPr lang="en-US" sz="1400" i="1" dirty="0" smtClean="0"/>
              <a:t>CDKAL1</a:t>
            </a:r>
          </a:p>
          <a:p>
            <a:pPr algn="l">
              <a:lnSpc>
                <a:spcPts val="1400"/>
              </a:lnSpc>
            </a:pPr>
            <a:r>
              <a:rPr lang="en-US" sz="1400" i="1" dirty="0" smtClean="0"/>
              <a:t>PTPN22</a:t>
            </a:r>
            <a:endParaRPr lang="en-US" sz="1400" i="1" dirty="0"/>
          </a:p>
        </p:txBody>
      </p:sp>
      <p:sp>
        <p:nvSpPr>
          <p:cNvPr id="26" name="TextBox 25"/>
          <p:cNvSpPr txBox="1"/>
          <p:nvPr/>
        </p:nvSpPr>
        <p:spPr>
          <a:xfrm>
            <a:off x="7104958" y="3522244"/>
            <a:ext cx="1037463" cy="307777"/>
          </a:xfrm>
          <a:prstGeom prst="rect">
            <a:avLst/>
          </a:prstGeom>
          <a:noFill/>
        </p:spPr>
        <p:txBody>
          <a:bodyPr wrap="none" rtlCol="0">
            <a:spAutoFit/>
          </a:bodyPr>
          <a:lstStyle/>
          <a:p>
            <a:r>
              <a:rPr lang="en-US" sz="1400" i="1" dirty="0" smtClean="0"/>
              <a:t>IL23R; IL10</a:t>
            </a:r>
          </a:p>
        </p:txBody>
      </p:sp>
      <p:sp>
        <p:nvSpPr>
          <p:cNvPr id="27" name="TextBox 26"/>
          <p:cNvSpPr txBox="1"/>
          <p:nvPr/>
        </p:nvSpPr>
        <p:spPr>
          <a:xfrm>
            <a:off x="6937424" y="4245440"/>
            <a:ext cx="2127505" cy="271869"/>
          </a:xfrm>
          <a:prstGeom prst="rect">
            <a:avLst/>
          </a:prstGeom>
          <a:noFill/>
        </p:spPr>
        <p:txBody>
          <a:bodyPr wrap="none" rtlCol="0">
            <a:spAutoFit/>
          </a:bodyPr>
          <a:lstStyle/>
          <a:p>
            <a:pPr algn="l">
              <a:lnSpc>
                <a:spcPts val="1400"/>
              </a:lnSpc>
            </a:pPr>
            <a:r>
              <a:rPr lang="en-US" sz="1400" i="1" dirty="0" smtClean="0"/>
              <a:t>PRDX5; IL2RA; IL2 / IL21</a:t>
            </a:r>
          </a:p>
        </p:txBody>
      </p:sp>
      <p:sp>
        <p:nvSpPr>
          <p:cNvPr id="28" name="TextBox 27"/>
          <p:cNvSpPr txBox="1"/>
          <p:nvPr/>
        </p:nvSpPr>
        <p:spPr>
          <a:xfrm>
            <a:off x="6453899" y="4869383"/>
            <a:ext cx="1149674" cy="810478"/>
          </a:xfrm>
          <a:prstGeom prst="rect">
            <a:avLst/>
          </a:prstGeom>
          <a:noFill/>
        </p:spPr>
        <p:txBody>
          <a:bodyPr wrap="none" rtlCol="0">
            <a:spAutoFit/>
          </a:bodyPr>
          <a:lstStyle/>
          <a:p>
            <a:pPr algn="l">
              <a:lnSpc>
                <a:spcPts val="1400"/>
              </a:lnSpc>
            </a:pPr>
            <a:r>
              <a:rPr lang="en-US" sz="1400" i="1" dirty="0"/>
              <a:t>SMAD3 </a:t>
            </a:r>
            <a:endParaRPr lang="en-US" sz="1400" i="1" dirty="0" smtClean="0"/>
          </a:p>
          <a:p>
            <a:pPr algn="l">
              <a:lnSpc>
                <a:spcPts val="1400"/>
              </a:lnSpc>
            </a:pPr>
            <a:r>
              <a:rPr lang="en-US" sz="1400" i="1" dirty="0" smtClean="0"/>
              <a:t>ORMDL3</a:t>
            </a:r>
          </a:p>
          <a:p>
            <a:pPr algn="l">
              <a:lnSpc>
                <a:spcPts val="1400"/>
              </a:lnSpc>
            </a:pPr>
            <a:r>
              <a:rPr lang="en-US" sz="1400" i="1" dirty="0" smtClean="0"/>
              <a:t>5q31 (IBD5)</a:t>
            </a:r>
          </a:p>
          <a:p>
            <a:pPr algn="l">
              <a:lnSpc>
                <a:spcPts val="1400"/>
              </a:lnSpc>
            </a:pPr>
            <a:r>
              <a:rPr lang="en-US" sz="1400" i="1" dirty="0" smtClean="0"/>
              <a:t>DENND1B</a:t>
            </a:r>
          </a:p>
        </p:txBody>
      </p:sp>
      <p:sp>
        <p:nvSpPr>
          <p:cNvPr id="29" name="TextBox 28"/>
          <p:cNvSpPr txBox="1"/>
          <p:nvPr/>
        </p:nvSpPr>
        <p:spPr>
          <a:xfrm>
            <a:off x="6587431" y="5803464"/>
            <a:ext cx="2424062" cy="630942"/>
          </a:xfrm>
          <a:prstGeom prst="rect">
            <a:avLst/>
          </a:prstGeom>
          <a:noFill/>
        </p:spPr>
        <p:txBody>
          <a:bodyPr wrap="none" rtlCol="0">
            <a:spAutoFit/>
          </a:bodyPr>
          <a:lstStyle/>
          <a:p>
            <a:pPr algn="l">
              <a:lnSpc>
                <a:spcPts val="1400"/>
              </a:lnSpc>
            </a:pPr>
            <a:r>
              <a:rPr lang="en-US" sz="1400" i="1" dirty="0" smtClean="0"/>
              <a:t>CDKAL1</a:t>
            </a:r>
          </a:p>
          <a:p>
            <a:pPr algn="l">
              <a:lnSpc>
                <a:spcPts val="1400"/>
              </a:lnSpc>
            </a:pPr>
            <a:r>
              <a:rPr lang="en-US" sz="1400" i="1" dirty="0" smtClean="0"/>
              <a:t>GCKR	CAPN10</a:t>
            </a:r>
          </a:p>
          <a:p>
            <a:pPr algn="l">
              <a:lnSpc>
                <a:spcPts val="1400"/>
              </a:lnSpc>
            </a:pPr>
            <a:r>
              <a:rPr lang="en-US" sz="1400" i="1" dirty="0" smtClean="0"/>
              <a:t>THADA	HNF4A (MODY)</a:t>
            </a:r>
          </a:p>
        </p:txBody>
      </p:sp>
      <p:sp>
        <p:nvSpPr>
          <p:cNvPr id="30" name="TextBox 29"/>
          <p:cNvSpPr txBox="1"/>
          <p:nvPr/>
        </p:nvSpPr>
        <p:spPr>
          <a:xfrm>
            <a:off x="4653615" y="4710410"/>
            <a:ext cx="854721" cy="1169551"/>
          </a:xfrm>
          <a:prstGeom prst="rect">
            <a:avLst/>
          </a:prstGeom>
          <a:noFill/>
        </p:spPr>
        <p:txBody>
          <a:bodyPr wrap="none" rtlCol="0">
            <a:spAutoFit/>
          </a:bodyPr>
          <a:lstStyle/>
          <a:p>
            <a:pPr algn="l">
              <a:lnSpc>
                <a:spcPts val="1400"/>
              </a:lnSpc>
            </a:pPr>
            <a:r>
              <a:rPr lang="en-US" sz="1400" i="1" dirty="0" smtClean="0"/>
              <a:t>PTPN2</a:t>
            </a:r>
          </a:p>
          <a:p>
            <a:pPr algn="l">
              <a:lnSpc>
                <a:spcPts val="1400"/>
              </a:lnSpc>
            </a:pPr>
            <a:r>
              <a:rPr lang="en-US" sz="1400" i="1" dirty="0" smtClean="0"/>
              <a:t>IL18RAP</a:t>
            </a:r>
          </a:p>
          <a:p>
            <a:pPr algn="l">
              <a:lnSpc>
                <a:spcPts val="1400"/>
              </a:lnSpc>
            </a:pPr>
            <a:r>
              <a:rPr lang="en-US" sz="1400" i="1" dirty="0" smtClean="0"/>
              <a:t>VAMP3</a:t>
            </a:r>
          </a:p>
          <a:p>
            <a:pPr algn="l">
              <a:lnSpc>
                <a:spcPts val="1400"/>
              </a:lnSpc>
            </a:pPr>
            <a:r>
              <a:rPr lang="en-US" sz="1400" i="1" dirty="0" smtClean="0"/>
              <a:t>BACH2</a:t>
            </a:r>
          </a:p>
          <a:p>
            <a:pPr algn="l">
              <a:lnSpc>
                <a:spcPts val="1400"/>
              </a:lnSpc>
            </a:pPr>
            <a:r>
              <a:rPr lang="en-US" sz="1400" i="1" dirty="0" smtClean="0"/>
              <a:t>TAGAP</a:t>
            </a:r>
          </a:p>
          <a:p>
            <a:pPr algn="l">
              <a:lnSpc>
                <a:spcPts val="1400"/>
              </a:lnSpc>
            </a:pPr>
            <a:r>
              <a:rPr lang="en-US" sz="1400" i="1" dirty="0" smtClean="0"/>
              <a:t>ZFP36L1</a:t>
            </a:r>
          </a:p>
        </p:txBody>
      </p:sp>
      <p:sp>
        <p:nvSpPr>
          <p:cNvPr id="31" name="TextBox 30"/>
          <p:cNvSpPr txBox="1"/>
          <p:nvPr/>
        </p:nvSpPr>
        <p:spPr>
          <a:xfrm>
            <a:off x="3585726" y="4530874"/>
            <a:ext cx="965329" cy="1349087"/>
          </a:xfrm>
          <a:prstGeom prst="rect">
            <a:avLst/>
          </a:prstGeom>
          <a:noFill/>
        </p:spPr>
        <p:txBody>
          <a:bodyPr wrap="none" rtlCol="0">
            <a:spAutoFit/>
          </a:bodyPr>
          <a:lstStyle/>
          <a:p>
            <a:pPr algn="l">
              <a:lnSpc>
                <a:spcPts val="1400"/>
              </a:lnSpc>
            </a:pPr>
            <a:r>
              <a:rPr lang="en-US" sz="1400" i="1" dirty="0" smtClean="0"/>
              <a:t>ZMIZ1</a:t>
            </a:r>
          </a:p>
          <a:p>
            <a:pPr algn="l">
              <a:lnSpc>
                <a:spcPts val="1400"/>
              </a:lnSpc>
            </a:pPr>
            <a:r>
              <a:rPr lang="en-US" sz="1400" i="1" dirty="0" smtClean="0"/>
              <a:t>ICOSLG</a:t>
            </a:r>
          </a:p>
          <a:p>
            <a:pPr algn="l">
              <a:lnSpc>
                <a:spcPts val="1400"/>
              </a:lnSpc>
            </a:pPr>
            <a:r>
              <a:rPr lang="en-US" sz="1400" i="1" dirty="0" smtClean="0"/>
              <a:t>REL</a:t>
            </a:r>
          </a:p>
          <a:p>
            <a:pPr algn="l">
              <a:lnSpc>
                <a:spcPts val="1400"/>
              </a:lnSpc>
            </a:pPr>
            <a:r>
              <a:rPr lang="en-US" sz="1400" i="1" dirty="0" smtClean="0"/>
              <a:t>KIF21B</a:t>
            </a:r>
          </a:p>
          <a:p>
            <a:pPr algn="l">
              <a:lnSpc>
                <a:spcPts val="1400"/>
              </a:lnSpc>
            </a:pPr>
            <a:r>
              <a:rPr lang="en-US" sz="1400" i="1" dirty="0" smtClean="0"/>
              <a:t>YDJC</a:t>
            </a:r>
          </a:p>
          <a:p>
            <a:pPr algn="l">
              <a:lnSpc>
                <a:spcPts val="1400"/>
              </a:lnSpc>
            </a:pPr>
            <a:r>
              <a:rPr lang="en-US" sz="1400" i="1" dirty="0" smtClean="0"/>
              <a:t>TNFRSF14</a:t>
            </a:r>
          </a:p>
          <a:p>
            <a:pPr algn="l">
              <a:lnSpc>
                <a:spcPts val="1400"/>
              </a:lnSpc>
            </a:pPr>
            <a:r>
              <a:rPr lang="en-US" sz="1400" i="1" dirty="0" smtClean="0"/>
              <a:t>IL2 / IL21</a:t>
            </a:r>
          </a:p>
        </p:txBody>
      </p:sp>
      <p:sp>
        <p:nvSpPr>
          <p:cNvPr id="32" name="TextBox 31"/>
          <p:cNvSpPr txBox="1"/>
          <p:nvPr/>
        </p:nvSpPr>
        <p:spPr>
          <a:xfrm>
            <a:off x="1858591" y="5444391"/>
            <a:ext cx="854721" cy="990015"/>
          </a:xfrm>
          <a:prstGeom prst="rect">
            <a:avLst/>
          </a:prstGeom>
          <a:noFill/>
        </p:spPr>
        <p:txBody>
          <a:bodyPr wrap="none" rtlCol="0">
            <a:spAutoFit/>
          </a:bodyPr>
          <a:lstStyle/>
          <a:p>
            <a:pPr algn="l">
              <a:lnSpc>
                <a:spcPts val="1400"/>
              </a:lnSpc>
            </a:pPr>
            <a:r>
              <a:rPr lang="en-US" sz="1400" i="1" dirty="0" smtClean="0"/>
              <a:t>IL18RAP</a:t>
            </a:r>
          </a:p>
          <a:p>
            <a:pPr algn="l">
              <a:lnSpc>
                <a:spcPts val="1400"/>
              </a:lnSpc>
            </a:pPr>
            <a:r>
              <a:rPr lang="en-US" sz="1400" i="1" dirty="0" smtClean="0"/>
              <a:t>PTPN22</a:t>
            </a:r>
          </a:p>
          <a:p>
            <a:pPr algn="l">
              <a:lnSpc>
                <a:spcPts val="1400"/>
              </a:lnSpc>
            </a:pPr>
            <a:r>
              <a:rPr lang="en-US" sz="1400" i="1" dirty="0" smtClean="0"/>
              <a:t>IL27</a:t>
            </a:r>
          </a:p>
          <a:p>
            <a:pPr algn="l">
              <a:lnSpc>
                <a:spcPts val="1400"/>
              </a:lnSpc>
            </a:pPr>
            <a:r>
              <a:rPr lang="en-US" sz="1400" i="1" dirty="0" smtClean="0"/>
              <a:t>BACH2</a:t>
            </a:r>
          </a:p>
          <a:p>
            <a:pPr algn="l">
              <a:lnSpc>
                <a:spcPts val="1400"/>
              </a:lnSpc>
            </a:pPr>
            <a:r>
              <a:rPr lang="en-US" sz="1400" i="1" dirty="0" smtClean="0"/>
              <a:t>IL2RA</a:t>
            </a:r>
          </a:p>
        </p:txBody>
      </p:sp>
      <p:sp>
        <p:nvSpPr>
          <p:cNvPr id="33" name="TextBox 32"/>
          <p:cNvSpPr txBox="1"/>
          <p:nvPr/>
        </p:nvSpPr>
        <p:spPr>
          <a:xfrm>
            <a:off x="1044540" y="5444391"/>
            <a:ext cx="931665" cy="990015"/>
          </a:xfrm>
          <a:prstGeom prst="rect">
            <a:avLst/>
          </a:prstGeom>
          <a:noFill/>
        </p:spPr>
        <p:txBody>
          <a:bodyPr wrap="none" rtlCol="0">
            <a:spAutoFit/>
          </a:bodyPr>
          <a:lstStyle/>
          <a:p>
            <a:pPr algn="l">
              <a:lnSpc>
                <a:spcPts val="1400"/>
              </a:lnSpc>
            </a:pPr>
            <a:r>
              <a:rPr lang="en-US" sz="1400" i="1" dirty="0" smtClean="0"/>
              <a:t>PTPN2</a:t>
            </a:r>
          </a:p>
          <a:p>
            <a:pPr algn="l">
              <a:lnSpc>
                <a:spcPts val="1400"/>
              </a:lnSpc>
            </a:pPr>
            <a:r>
              <a:rPr lang="en-US" sz="1400" i="1" dirty="0" smtClean="0"/>
              <a:t>ORMDL3</a:t>
            </a:r>
          </a:p>
          <a:p>
            <a:pPr algn="l">
              <a:lnSpc>
                <a:spcPts val="1400"/>
              </a:lnSpc>
            </a:pPr>
            <a:r>
              <a:rPr lang="en-US" sz="1400" i="1" dirty="0" smtClean="0"/>
              <a:t>IL10</a:t>
            </a:r>
          </a:p>
          <a:p>
            <a:pPr algn="l">
              <a:lnSpc>
                <a:spcPts val="1400"/>
              </a:lnSpc>
            </a:pPr>
            <a:r>
              <a:rPr lang="en-US" sz="1400" i="1" dirty="0" smtClean="0"/>
              <a:t>TYK2</a:t>
            </a:r>
          </a:p>
          <a:p>
            <a:pPr algn="l">
              <a:lnSpc>
                <a:spcPts val="1400"/>
              </a:lnSpc>
            </a:pPr>
            <a:r>
              <a:rPr lang="en-US" sz="1400" i="1" dirty="0" smtClean="0"/>
              <a:t>FCGR2A</a:t>
            </a:r>
          </a:p>
        </p:txBody>
      </p:sp>
      <p:sp>
        <p:nvSpPr>
          <p:cNvPr id="34" name="TextBox 33"/>
          <p:cNvSpPr txBox="1"/>
          <p:nvPr/>
        </p:nvSpPr>
        <p:spPr>
          <a:xfrm>
            <a:off x="1427222" y="4172948"/>
            <a:ext cx="805029" cy="810478"/>
          </a:xfrm>
          <a:prstGeom prst="rect">
            <a:avLst/>
          </a:prstGeom>
          <a:noFill/>
        </p:spPr>
        <p:txBody>
          <a:bodyPr wrap="none" rtlCol="0">
            <a:spAutoFit/>
          </a:bodyPr>
          <a:lstStyle/>
          <a:p>
            <a:pPr algn="l">
              <a:lnSpc>
                <a:spcPts val="1400"/>
              </a:lnSpc>
            </a:pPr>
            <a:r>
              <a:rPr lang="en-US" sz="1400" i="1" dirty="0" smtClean="0"/>
              <a:t>IL2RA</a:t>
            </a:r>
          </a:p>
          <a:p>
            <a:pPr algn="l">
              <a:lnSpc>
                <a:spcPts val="1400"/>
              </a:lnSpc>
            </a:pPr>
            <a:r>
              <a:rPr lang="en-US" sz="1400" i="1" dirty="0" smtClean="0"/>
              <a:t>PTPN22</a:t>
            </a:r>
          </a:p>
          <a:p>
            <a:pPr algn="l">
              <a:lnSpc>
                <a:spcPts val="1400"/>
              </a:lnSpc>
            </a:pPr>
            <a:r>
              <a:rPr lang="en-US" sz="1400" i="1" dirty="0" smtClean="0"/>
              <a:t>CCR6</a:t>
            </a:r>
          </a:p>
          <a:p>
            <a:pPr algn="l">
              <a:lnSpc>
                <a:spcPts val="1400"/>
              </a:lnSpc>
            </a:pPr>
            <a:r>
              <a:rPr lang="en-US" sz="1400" i="1" dirty="0" smtClean="0"/>
              <a:t>ZMIZ1</a:t>
            </a:r>
          </a:p>
        </p:txBody>
      </p:sp>
      <p:sp>
        <p:nvSpPr>
          <p:cNvPr id="35" name="TextBox 34"/>
          <p:cNvSpPr txBox="1"/>
          <p:nvPr/>
        </p:nvSpPr>
        <p:spPr>
          <a:xfrm>
            <a:off x="180462" y="3886241"/>
            <a:ext cx="856325" cy="630942"/>
          </a:xfrm>
          <a:prstGeom prst="rect">
            <a:avLst/>
          </a:prstGeom>
          <a:noFill/>
        </p:spPr>
        <p:txBody>
          <a:bodyPr wrap="none" rtlCol="0">
            <a:spAutoFit/>
          </a:bodyPr>
          <a:lstStyle/>
          <a:p>
            <a:pPr algn="l">
              <a:lnSpc>
                <a:spcPts val="1400"/>
              </a:lnSpc>
            </a:pPr>
            <a:r>
              <a:rPr lang="en-US" sz="1400" i="1" dirty="0" smtClean="0"/>
              <a:t>NOD2</a:t>
            </a:r>
          </a:p>
          <a:p>
            <a:pPr algn="l">
              <a:lnSpc>
                <a:spcPts val="1400"/>
              </a:lnSpc>
            </a:pPr>
            <a:r>
              <a:rPr lang="en-US" sz="1400" i="1" dirty="0" smtClean="0"/>
              <a:t>LRRK2</a:t>
            </a:r>
          </a:p>
          <a:p>
            <a:pPr algn="l">
              <a:lnSpc>
                <a:spcPts val="1400"/>
              </a:lnSpc>
            </a:pPr>
            <a:r>
              <a:rPr lang="en-US" sz="1400" i="1" dirty="0" smtClean="0"/>
              <a:t>TNFSF15</a:t>
            </a:r>
          </a:p>
        </p:txBody>
      </p:sp>
      <p:sp>
        <p:nvSpPr>
          <p:cNvPr id="36" name="TextBox 35"/>
          <p:cNvSpPr txBox="1"/>
          <p:nvPr/>
        </p:nvSpPr>
        <p:spPr>
          <a:xfrm>
            <a:off x="1255870" y="3016186"/>
            <a:ext cx="1077026" cy="271869"/>
          </a:xfrm>
          <a:prstGeom prst="rect">
            <a:avLst/>
          </a:prstGeom>
          <a:noFill/>
        </p:spPr>
        <p:txBody>
          <a:bodyPr wrap="none" rtlCol="0">
            <a:spAutoFit/>
          </a:bodyPr>
          <a:lstStyle/>
          <a:p>
            <a:pPr algn="l">
              <a:lnSpc>
                <a:spcPts val="1400"/>
              </a:lnSpc>
            </a:pPr>
            <a:r>
              <a:rPr lang="en-US" sz="1400" i="1" dirty="0" smtClean="0"/>
              <a:t>C11ORF30</a:t>
            </a:r>
          </a:p>
        </p:txBody>
      </p:sp>
      <p:sp>
        <p:nvSpPr>
          <p:cNvPr id="37" name="TextBox 36"/>
          <p:cNvSpPr txBox="1"/>
          <p:nvPr/>
        </p:nvSpPr>
        <p:spPr>
          <a:xfrm>
            <a:off x="2754730" y="2184659"/>
            <a:ext cx="965329" cy="1708160"/>
          </a:xfrm>
          <a:prstGeom prst="rect">
            <a:avLst/>
          </a:prstGeom>
          <a:noFill/>
        </p:spPr>
        <p:txBody>
          <a:bodyPr wrap="none" rtlCol="0">
            <a:spAutoFit/>
          </a:bodyPr>
          <a:lstStyle/>
          <a:p>
            <a:pPr algn="l">
              <a:lnSpc>
                <a:spcPts val="1400"/>
              </a:lnSpc>
            </a:pPr>
            <a:r>
              <a:rPr lang="en-US" sz="1400" i="1" dirty="0" smtClean="0"/>
              <a:t>PRDM1</a:t>
            </a:r>
          </a:p>
          <a:p>
            <a:pPr algn="l">
              <a:lnSpc>
                <a:spcPts val="1400"/>
              </a:lnSpc>
            </a:pPr>
            <a:r>
              <a:rPr lang="en-US" sz="1400" i="1" dirty="0" smtClean="0"/>
              <a:t>REL</a:t>
            </a:r>
          </a:p>
          <a:p>
            <a:pPr algn="l">
              <a:lnSpc>
                <a:spcPts val="1400"/>
              </a:lnSpc>
            </a:pPr>
            <a:r>
              <a:rPr lang="en-US" sz="1400" i="1" dirty="0" smtClean="0"/>
              <a:t>PTPN22</a:t>
            </a:r>
          </a:p>
          <a:p>
            <a:pPr algn="l">
              <a:lnSpc>
                <a:spcPts val="1400"/>
              </a:lnSpc>
            </a:pPr>
            <a:r>
              <a:rPr lang="en-US" sz="1400" i="1" dirty="0" smtClean="0"/>
              <a:t>CCR6</a:t>
            </a:r>
          </a:p>
          <a:p>
            <a:pPr algn="l">
              <a:lnSpc>
                <a:spcPts val="1400"/>
              </a:lnSpc>
            </a:pPr>
            <a:r>
              <a:rPr lang="en-US" sz="1400" i="1" dirty="0" smtClean="0"/>
              <a:t>IL2RA</a:t>
            </a:r>
          </a:p>
          <a:p>
            <a:pPr algn="l">
              <a:lnSpc>
                <a:spcPts val="1400"/>
              </a:lnSpc>
            </a:pPr>
            <a:r>
              <a:rPr lang="en-US" sz="1400" i="1" dirty="0" smtClean="0"/>
              <a:t>FCGR2A</a:t>
            </a:r>
          </a:p>
          <a:p>
            <a:pPr algn="l">
              <a:lnSpc>
                <a:spcPts val="1400"/>
              </a:lnSpc>
            </a:pPr>
            <a:r>
              <a:rPr lang="en-US" sz="1400" i="1" dirty="0" smtClean="0"/>
              <a:t>IL2 / IL21</a:t>
            </a:r>
          </a:p>
          <a:p>
            <a:pPr algn="l">
              <a:lnSpc>
                <a:spcPts val="1400"/>
              </a:lnSpc>
            </a:pPr>
            <a:r>
              <a:rPr lang="en-US" sz="1400" i="1" dirty="0" smtClean="0"/>
              <a:t>TNFRSF14</a:t>
            </a:r>
          </a:p>
          <a:p>
            <a:pPr algn="l">
              <a:lnSpc>
                <a:spcPts val="1400"/>
              </a:lnSpc>
            </a:pPr>
            <a:r>
              <a:rPr lang="en-US" sz="1400" i="1" dirty="0" smtClean="0"/>
              <a:t>IRF5</a:t>
            </a:r>
          </a:p>
        </p:txBody>
      </p:sp>
      <p:cxnSp>
        <p:nvCxnSpPr>
          <p:cNvPr id="7" name="Straight Arrow Connector 6"/>
          <p:cNvCxnSpPr/>
          <p:nvPr/>
        </p:nvCxnSpPr>
        <p:spPr bwMode="auto">
          <a:xfrm flipH="1" flipV="1">
            <a:off x="3794242" y="1733191"/>
            <a:ext cx="511059" cy="1895318"/>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p:nvPr/>
        </p:nvCxnSpPr>
        <p:spPr bwMode="auto">
          <a:xfrm flipH="1" flipV="1">
            <a:off x="3562352" y="2188382"/>
            <a:ext cx="463780" cy="1468700"/>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p:nvPr/>
        </p:nvCxnSpPr>
        <p:spPr bwMode="auto">
          <a:xfrm flipH="1" flipV="1">
            <a:off x="2680728" y="3016186"/>
            <a:ext cx="729470" cy="743596"/>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Arrow Connector 45"/>
          <p:cNvCxnSpPr/>
          <p:nvPr/>
        </p:nvCxnSpPr>
        <p:spPr bwMode="auto">
          <a:xfrm flipH="1" flipV="1">
            <a:off x="1510372" y="3758432"/>
            <a:ext cx="1635543" cy="245330"/>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p:cNvCxnSpPr/>
          <p:nvPr/>
        </p:nvCxnSpPr>
        <p:spPr bwMode="auto">
          <a:xfrm flipH="1">
            <a:off x="2040552" y="4257708"/>
            <a:ext cx="1177960" cy="704798"/>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p:cNvCxnSpPr/>
          <p:nvPr/>
        </p:nvCxnSpPr>
        <p:spPr bwMode="auto">
          <a:xfrm flipH="1">
            <a:off x="2680727" y="4398856"/>
            <a:ext cx="831580" cy="1911725"/>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p:cNvCxnSpPr/>
          <p:nvPr/>
        </p:nvCxnSpPr>
        <p:spPr bwMode="auto">
          <a:xfrm>
            <a:off x="4652587" y="4530874"/>
            <a:ext cx="0" cy="1254516"/>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p:cNvCxnSpPr/>
          <p:nvPr/>
        </p:nvCxnSpPr>
        <p:spPr bwMode="auto">
          <a:xfrm flipV="1">
            <a:off x="4615515" y="1579308"/>
            <a:ext cx="73284" cy="2068249"/>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p:cNvCxnSpPr/>
          <p:nvPr/>
        </p:nvCxnSpPr>
        <p:spPr bwMode="auto">
          <a:xfrm flipV="1">
            <a:off x="4991100" y="2175658"/>
            <a:ext cx="593437" cy="1471899"/>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p:cNvCxnSpPr/>
          <p:nvPr/>
        </p:nvCxnSpPr>
        <p:spPr bwMode="auto">
          <a:xfrm flipV="1">
            <a:off x="5565487" y="2696826"/>
            <a:ext cx="1587788" cy="1002586"/>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p:cNvCxnSpPr/>
          <p:nvPr/>
        </p:nvCxnSpPr>
        <p:spPr bwMode="auto">
          <a:xfrm flipV="1">
            <a:off x="6003119" y="3331136"/>
            <a:ext cx="1025617" cy="527460"/>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Straight Arrow Connector 67"/>
          <p:cNvCxnSpPr/>
          <p:nvPr/>
        </p:nvCxnSpPr>
        <p:spPr bwMode="auto">
          <a:xfrm>
            <a:off x="6228500" y="4074039"/>
            <a:ext cx="696007" cy="0"/>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p:cNvCxnSpPr/>
          <p:nvPr/>
        </p:nvCxnSpPr>
        <p:spPr bwMode="auto">
          <a:xfrm>
            <a:off x="5972175" y="4381374"/>
            <a:ext cx="1497363" cy="581132"/>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p:cNvCxnSpPr/>
          <p:nvPr/>
        </p:nvCxnSpPr>
        <p:spPr bwMode="auto">
          <a:xfrm>
            <a:off x="5366480" y="4483249"/>
            <a:ext cx="1235179" cy="1827332"/>
          </a:xfrm>
          <a:prstGeom prst="straightConnector1">
            <a:avLst/>
          </a:prstGeom>
          <a:noFill/>
          <a:ln w="3810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06790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GWAS Related to 2D:4D Digit Ratios</a:t>
            </a:r>
            <a:endParaRPr lang="en-US" dirty="0"/>
          </a:p>
        </p:txBody>
      </p:sp>
      <p:sp>
        <p:nvSpPr>
          <p:cNvPr id="4" name="Text Box 5"/>
          <p:cNvSpPr txBox="1">
            <a:spLocks noChangeArrowheads="1"/>
          </p:cNvSpPr>
          <p:nvPr/>
        </p:nvSpPr>
        <p:spPr bwMode="auto">
          <a:xfrm>
            <a:off x="-70382" y="6630095"/>
            <a:ext cx="9214382" cy="223138"/>
          </a:xfrm>
          <a:prstGeom prst="rect">
            <a:avLst/>
          </a:prstGeom>
          <a:noFill/>
          <a:ln w="9525">
            <a:noFill/>
            <a:miter lim="800000"/>
            <a:headEnd/>
            <a:tailEnd/>
          </a:ln>
        </p:spPr>
        <p:txBody>
          <a:bodyPr wrap="none" anchor="b">
            <a:spAutoFit/>
          </a:bodyPr>
          <a:lstStyle/>
          <a:p>
            <a:pPr algn="r">
              <a:lnSpc>
                <a:spcPct val="85000"/>
              </a:lnSpc>
            </a:pPr>
            <a:r>
              <a:rPr lang="en-US" sz="1000" dirty="0" smtClean="0">
                <a:latin typeface="Arial" pitchFamily="34" charset="0"/>
              </a:rPr>
              <a:t>A.J</a:t>
            </a:r>
            <a:r>
              <a:rPr lang="en-US" sz="1000" dirty="0">
                <a:latin typeface="Arial" pitchFamily="34" charset="0"/>
              </a:rPr>
              <a:t>. </a:t>
            </a:r>
            <a:r>
              <a:rPr lang="en-US" sz="1000" dirty="0" err="1">
                <a:latin typeface="Arial" pitchFamily="34" charset="0"/>
              </a:rPr>
              <a:t>Lawrance</a:t>
            </a:r>
            <a:r>
              <a:rPr lang="en-US" sz="1000" dirty="0">
                <a:latin typeface="Arial" pitchFamily="34" charset="0"/>
              </a:rPr>
              <a:t>-Owen </a:t>
            </a:r>
            <a:r>
              <a:rPr lang="en-US" sz="1000" dirty="0" smtClean="0">
                <a:latin typeface="Arial" pitchFamily="34" charset="0"/>
              </a:rPr>
              <a:t>et al</a:t>
            </a:r>
            <a:r>
              <a:rPr lang="en-US" sz="1000" dirty="0">
                <a:latin typeface="Arial" pitchFamily="34" charset="0"/>
              </a:rPr>
              <a:t>. Genetic association suggests that SMOC1 </a:t>
            </a:r>
            <a:r>
              <a:rPr lang="en-US" sz="1000" dirty="0" smtClean="0">
                <a:latin typeface="Arial" pitchFamily="34" charset="0"/>
              </a:rPr>
              <a:t>mediates between </a:t>
            </a:r>
            <a:r>
              <a:rPr lang="en-US" sz="1000" dirty="0">
                <a:latin typeface="Arial" pitchFamily="34" charset="0"/>
              </a:rPr>
              <a:t>prenatal sex hormones and digit ratio </a:t>
            </a:r>
            <a:r>
              <a:rPr lang="en-US" sz="1000" i="1" dirty="0">
                <a:latin typeface="Arial" pitchFamily="34" charset="0"/>
              </a:rPr>
              <a:t>Hum Genet </a:t>
            </a:r>
            <a:r>
              <a:rPr lang="en-US" sz="1000" dirty="0">
                <a:latin typeface="Arial" pitchFamily="34" charset="0"/>
              </a:rPr>
              <a:t>(2013) </a:t>
            </a:r>
            <a:r>
              <a:rPr lang="en-US" sz="1000" dirty="0" smtClean="0">
                <a:latin typeface="Arial" pitchFamily="34" charset="0"/>
              </a:rPr>
              <a:t>132:415–421</a:t>
            </a:r>
            <a:r>
              <a:rPr lang="en-US" sz="1000" i="1" dirty="0" smtClean="0">
                <a:latin typeface="Arial" pitchFamily="34" charset="0"/>
              </a:rPr>
              <a:t>.</a:t>
            </a:r>
            <a:endParaRPr lang="en-US" sz="1000" i="1" dirty="0">
              <a:latin typeface="Arial"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48583" y="1955384"/>
            <a:ext cx="7246834" cy="4634604"/>
          </a:xfrm>
          <a:prstGeom prst="rect">
            <a:avLst/>
          </a:prstGeom>
        </p:spPr>
      </p:pic>
      <p:sp>
        <p:nvSpPr>
          <p:cNvPr id="8" name="Down Arrow 7"/>
          <p:cNvSpPr/>
          <p:nvPr/>
        </p:nvSpPr>
        <p:spPr>
          <a:xfrm>
            <a:off x="4451921" y="1803163"/>
            <a:ext cx="359802" cy="7263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95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Orientation GWAS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84" y="1661395"/>
            <a:ext cx="7602876" cy="24762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384" y="4104713"/>
            <a:ext cx="7602876" cy="2476288"/>
          </a:xfrm>
          <a:prstGeom prst="rect">
            <a:avLst/>
          </a:prstGeom>
        </p:spPr>
      </p:pic>
      <p:sp>
        <p:nvSpPr>
          <p:cNvPr id="9" name="Down Arrow 8"/>
          <p:cNvSpPr/>
          <p:nvPr/>
        </p:nvSpPr>
        <p:spPr>
          <a:xfrm>
            <a:off x="4164245" y="1556987"/>
            <a:ext cx="359802" cy="7263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24504" y="6654768"/>
            <a:ext cx="7744428" cy="276999"/>
          </a:xfrm>
          <a:prstGeom prst="rect">
            <a:avLst/>
          </a:prstGeom>
        </p:spPr>
        <p:txBody>
          <a:bodyPr wrap="none">
            <a:spAutoFit/>
          </a:bodyPr>
          <a:lstStyle/>
          <a:p>
            <a:pPr algn="r"/>
            <a:r>
              <a:rPr lang="en-US" sz="1200" dirty="0" smtClean="0"/>
              <a:t>B. </a:t>
            </a:r>
            <a:r>
              <a:rPr lang="en-US" sz="1200" dirty="0"/>
              <a:t>S. </a:t>
            </a:r>
            <a:r>
              <a:rPr lang="en-US" sz="1200" dirty="0" err="1" smtClean="0"/>
              <a:t>Mustanski</a:t>
            </a:r>
            <a:r>
              <a:rPr lang="en-US" sz="1200" dirty="0" smtClean="0"/>
              <a:t>, et al. A </a:t>
            </a:r>
            <a:r>
              <a:rPr lang="en-US" sz="1200" dirty="0" err="1"/>
              <a:t>genomewide</a:t>
            </a:r>
            <a:r>
              <a:rPr lang="en-US" sz="1200" dirty="0"/>
              <a:t> scan of male sexual </a:t>
            </a:r>
            <a:r>
              <a:rPr lang="en-US" sz="1200" dirty="0" smtClean="0"/>
              <a:t>orientation. </a:t>
            </a:r>
            <a:r>
              <a:rPr lang="de-DE" sz="1200" i="1" dirty="0"/>
              <a:t>Hum Genet </a:t>
            </a:r>
            <a:r>
              <a:rPr lang="de-DE" sz="1200" dirty="0"/>
              <a:t>(2005) 116: </a:t>
            </a:r>
            <a:r>
              <a:rPr lang="de-DE" sz="1200" dirty="0" smtClean="0"/>
              <a:t>272–278.</a:t>
            </a:r>
            <a:endParaRPr lang="en-US" sz="1200" dirty="0"/>
          </a:p>
        </p:txBody>
      </p:sp>
      <p:cxnSp>
        <p:nvCxnSpPr>
          <p:cNvPr id="12" name="Straight Connector 11"/>
          <p:cNvCxnSpPr/>
          <p:nvPr/>
        </p:nvCxnSpPr>
        <p:spPr>
          <a:xfrm>
            <a:off x="1306952" y="1959613"/>
            <a:ext cx="709730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06952" y="4443231"/>
            <a:ext cx="709730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1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par>
                                <p:cTn id="19" presetID="16" presetClass="entr" presetSubtype="37"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75035" y="1260112"/>
            <a:ext cx="8003358" cy="5607315"/>
            <a:chOff x="575035" y="1260112"/>
            <a:chExt cx="8003358" cy="5607315"/>
          </a:xfrm>
          <a:scene3d>
            <a:camera prst="orthographicFront">
              <a:rot lat="0" lon="0" rev="0"/>
            </a:camera>
            <a:lightRig rig="balanced" dir="t">
              <a:rot lat="0" lon="0" rev="8700000"/>
            </a:lightRig>
          </a:scene3d>
        </p:grpSpPr>
        <p:pic>
          <p:nvPicPr>
            <p:cNvPr id="2050" name="Picture 2" descr="D:\Pictures\Singularity\2000px-Gray728.png"/>
            <p:cNvPicPr>
              <a:picLocks noChangeAspect="1" noChangeArrowheads="1"/>
            </p:cNvPicPr>
            <p:nvPr/>
          </p:nvPicPr>
          <p:blipFill rotWithShape="1">
            <a:blip r:embed="rId3">
              <a:biLevel thresh="2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92"/>
            <a:stretch/>
          </p:blipFill>
          <p:spPr bwMode="auto">
            <a:xfrm>
              <a:off x="575035" y="1260112"/>
              <a:ext cx="7993930" cy="5587022"/>
            </a:xfrm>
            <a:prstGeom prst="rect">
              <a:avLst/>
            </a:prstGeom>
            <a:noFill/>
            <a:ln>
              <a:noFill/>
            </a:ln>
            <a:effectLst>
              <a:outerShdw blurRad="44450" dist="27940" dir="5400000" algn="ctr">
                <a:srgbClr val="000000">
                  <a:alpha val="32000"/>
                </a:srgbClr>
              </a:outerShdw>
            </a:effectLst>
            <a:sp3d>
              <a:bevelT w="190500" h="38100"/>
            </a:sp3d>
            <a:extLst/>
          </p:spPr>
        </p:pic>
        <p:sp>
          <p:nvSpPr>
            <p:cNvPr id="3" name="Rectangle 2"/>
            <p:cNvSpPr/>
            <p:nvPr/>
          </p:nvSpPr>
          <p:spPr>
            <a:xfrm>
              <a:off x="603317" y="1294378"/>
              <a:ext cx="7975076" cy="5573049"/>
            </a:xfrm>
            <a:custGeom>
              <a:avLst/>
              <a:gdLst>
                <a:gd name="connsiteX0" fmla="*/ 0 w 8031637"/>
                <a:gd name="connsiteY0" fmla="*/ 0 h 5604235"/>
                <a:gd name="connsiteX1" fmla="*/ 8031637 w 8031637"/>
                <a:gd name="connsiteY1" fmla="*/ 0 h 5604235"/>
                <a:gd name="connsiteX2" fmla="*/ 8031637 w 8031637"/>
                <a:gd name="connsiteY2" fmla="*/ 5604235 h 5604235"/>
                <a:gd name="connsiteX3" fmla="*/ 0 w 8031637"/>
                <a:gd name="connsiteY3" fmla="*/ 5604235 h 5604235"/>
                <a:gd name="connsiteX4" fmla="*/ 0 w 8031637"/>
                <a:gd name="connsiteY4" fmla="*/ 0 h 5604235"/>
                <a:gd name="connsiteX0" fmla="*/ 0 w 8031637"/>
                <a:gd name="connsiteY0" fmla="*/ 0 h 5604235"/>
                <a:gd name="connsiteX1" fmla="*/ 3403077 w 8031637"/>
                <a:gd name="connsiteY1" fmla="*/ 0 h 5604235"/>
                <a:gd name="connsiteX2" fmla="*/ 8031637 w 8031637"/>
                <a:gd name="connsiteY2" fmla="*/ 0 h 5604235"/>
                <a:gd name="connsiteX3" fmla="*/ 8031637 w 8031637"/>
                <a:gd name="connsiteY3" fmla="*/ 5604235 h 5604235"/>
                <a:gd name="connsiteX4" fmla="*/ 0 w 8031637"/>
                <a:gd name="connsiteY4" fmla="*/ 5604235 h 5604235"/>
                <a:gd name="connsiteX5" fmla="*/ 0 w 8031637"/>
                <a:gd name="connsiteY5" fmla="*/ 0 h 5604235"/>
                <a:gd name="connsiteX0" fmla="*/ 1649691 w 8031637"/>
                <a:gd name="connsiteY0" fmla="*/ 584462 h 5604235"/>
                <a:gd name="connsiteX1" fmla="*/ 3403077 w 8031637"/>
                <a:gd name="connsiteY1" fmla="*/ 0 h 5604235"/>
                <a:gd name="connsiteX2" fmla="*/ 8031637 w 8031637"/>
                <a:gd name="connsiteY2" fmla="*/ 0 h 5604235"/>
                <a:gd name="connsiteX3" fmla="*/ 8031637 w 8031637"/>
                <a:gd name="connsiteY3" fmla="*/ 5604235 h 5604235"/>
                <a:gd name="connsiteX4" fmla="*/ 0 w 8031637"/>
                <a:gd name="connsiteY4" fmla="*/ 5604235 h 5604235"/>
                <a:gd name="connsiteX5" fmla="*/ 1649691 w 8031637"/>
                <a:gd name="connsiteY5" fmla="*/ 584462 h 5604235"/>
                <a:gd name="connsiteX0" fmla="*/ 1649691 w 8031637"/>
                <a:gd name="connsiteY0" fmla="*/ 584462 h 5604235"/>
                <a:gd name="connsiteX1" fmla="*/ 3403077 w 8031637"/>
                <a:gd name="connsiteY1" fmla="*/ 65988 h 5604235"/>
                <a:gd name="connsiteX2" fmla="*/ 8031637 w 8031637"/>
                <a:gd name="connsiteY2" fmla="*/ 0 h 5604235"/>
                <a:gd name="connsiteX3" fmla="*/ 8031637 w 8031637"/>
                <a:gd name="connsiteY3" fmla="*/ 5604235 h 5604235"/>
                <a:gd name="connsiteX4" fmla="*/ 0 w 8031637"/>
                <a:gd name="connsiteY4" fmla="*/ 5604235 h 5604235"/>
                <a:gd name="connsiteX5" fmla="*/ 1649691 w 8031637"/>
                <a:gd name="connsiteY5" fmla="*/ 584462 h 5604235"/>
                <a:gd name="connsiteX0" fmla="*/ 1649691 w 8031637"/>
                <a:gd name="connsiteY0" fmla="*/ 584462 h 5604235"/>
                <a:gd name="connsiteX1" fmla="*/ 2658359 w 8031637"/>
                <a:gd name="connsiteY1" fmla="*/ 29223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1649691 w 8031637"/>
                <a:gd name="connsiteY6"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1649691 w 8031637"/>
                <a:gd name="connsiteY6"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1187778 w 8031637"/>
                <a:gd name="connsiteY6" fmla="*/ 1932495 h 5604235"/>
                <a:gd name="connsiteX7" fmla="*/ 1649691 w 8031637"/>
                <a:gd name="connsiteY7"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782425 w 8031637"/>
                <a:gd name="connsiteY6" fmla="*/ 1112363 h 5604235"/>
                <a:gd name="connsiteX7" fmla="*/ 1649691 w 8031637"/>
                <a:gd name="connsiteY7"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603316 w 8031637"/>
                <a:gd name="connsiteY6" fmla="*/ 2064470 h 5604235"/>
                <a:gd name="connsiteX7" fmla="*/ 782425 w 8031637"/>
                <a:gd name="connsiteY7" fmla="*/ 1112363 h 5604235"/>
                <a:gd name="connsiteX8" fmla="*/ 1649691 w 8031637"/>
                <a:gd name="connsiteY8"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358219 w 8031637"/>
                <a:gd name="connsiteY6" fmla="*/ 1649691 h 5604235"/>
                <a:gd name="connsiteX7" fmla="*/ 782425 w 8031637"/>
                <a:gd name="connsiteY7" fmla="*/ 1112363 h 5604235"/>
                <a:gd name="connsiteX8" fmla="*/ 1649691 w 8031637"/>
                <a:gd name="connsiteY8"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282804 w 8031637"/>
                <a:gd name="connsiteY6" fmla="*/ 2441542 h 5604235"/>
                <a:gd name="connsiteX7" fmla="*/ 358219 w 8031637"/>
                <a:gd name="connsiteY7" fmla="*/ 1649691 h 5604235"/>
                <a:gd name="connsiteX8" fmla="*/ 782425 w 8031637"/>
                <a:gd name="connsiteY8" fmla="*/ 1112363 h 5604235"/>
                <a:gd name="connsiteX9" fmla="*/ 1649691 w 8031637"/>
                <a:gd name="connsiteY9"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94268 w 8031637"/>
                <a:gd name="connsiteY6" fmla="*/ 2253006 h 5604235"/>
                <a:gd name="connsiteX7" fmla="*/ 358219 w 8031637"/>
                <a:gd name="connsiteY7" fmla="*/ 1649691 h 5604235"/>
                <a:gd name="connsiteX8" fmla="*/ 782425 w 8031637"/>
                <a:gd name="connsiteY8" fmla="*/ 1112363 h 5604235"/>
                <a:gd name="connsiteX9" fmla="*/ 1649691 w 8031637"/>
                <a:gd name="connsiteY9"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56561 w 8031637"/>
                <a:gd name="connsiteY6" fmla="*/ 3063711 h 5604235"/>
                <a:gd name="connsiteX7" fmla="*/ 94268 w 8031637"/>
                <a:gd name="connsiteY7" fmla="*/ 2253006 h 5604235"/>
                <a:gd name="connsiteX8" fmla="*/ 358219 w 8031637"/>
                <a:gd name="connsiteY8" fmla="*/ 1649691 h 5604235"/>
                <a:gd name="connsiteX9" fmla="*/ 782425 w 8031637"/>
                <a:gd name="connsiteY9" fmla="*/ 1112363 h 5604235"/>
                <a:gd name="connsiteX10" fmla="*/ 1649691 w 8031637"/>
                <a:gd name="connsiteY10"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18854 w 8031637"/>
                <a:gd name="connsiteY6" fmla="*/ 4100660 h 5604235"/>
                <a:gd name="connsiteX7" fmla="*/ 56561 w 8031637"/>
                <a:gd name="connsiteY7" fmla="*/ 3063711 h 5604235"/>
                <a:gd name="connsiteX8" fmla="*/ 94268 w 8031637"/>
                <a:gd name="connsiteY8" fmla="*/ 2253006 h 5604235"/>
                <a:gd name="connsiteX9" fmla="*/ 358219 w 8031637"/>
                <a:gd name="connsiteY9" fmla="*/ 1649691 h 5604235"/>
                <a:gd name="connsiteX10" fmla="*/ 782425 w 8031637"/>
                <a:gd name="connsiteY10" fmla="*/ 1112363 h 5604235"/>
                <a:gd name="connsiteX11" fmla="*/ 1649691 w 8031637"/>
                <a:gd name="connsiteY11" fmla="*/ 584462 h 5604235"/>
                <a:gd name="connsiteX0" fmla="*/ 1649691 w 8031637"/>
                <a:gd name="connsiteY0" fmla="*/ 584462 h 5604235"/>
                <a:gd name="connsiteX1" fmla="*/ 2677213 w 8031637"/>
                <a:gd name="connsiteY1" fmla="*/ 235671 h 5604235"/>
                <a:gd name="connsiteX2" fmla="*/ 3403077 w 8031637"/>
                <a:gd name="connsiteY2" fmla="*/ 65988 h 5604235"/>
                <a:gd name="connsiteX3" fmla="*/ 8031637 w 8031637"/>
                <a:gd name="connsiteY3" fmla="*/ 0 h 5604235"/>
                <a:gd name="connsiteX4" fmla="*/ 8031637 w 8031637"/>
                <a:gd name="connsiteY4" fmla="*/ 5604235 h 5604235"/>
                <a:gd name="connsiteX5" fmla="*/ 0 w 8031637"/>
                <a:gd name="connsiteY5" fmla="*/ 5604235 h 5604235"/>
                <a:gd name="connsiteX6" fmla="*/ 301658 w 8031637"/>
                <a:gd name="connsiteY6" fmla="*/ 3780149 h 5604235"/>
                <a:gd name="connsiteX7" fmla="*/ 56561 w 8031637"/>
                <a:gd name="connsiteY7" fmla="*/ 3063711 h 5604235"/>
                <a:gd name="connsiteX8" fmla="*/ 94268 w 8031637"/>
                <a:gd name="connsiteY8" fmla="*/ 2253006 h 5604235"/>
                <a:gd name="connsiteX9" fmla="*/ 358219 w 8031637"/>
                <a:gd name="connsiteY9" fmla="*/ 1649691 h 5604235"/>
                <a:gd name="connsiteX10" fmla="*/ 782425 w 8031637"/>
                <a:gd name="connsiteY10" fmla="*/ 1112363 h 5604235"/>
                <a:gd name="connsiteX11" fmla="*/ 1649691 w 8031637"/>
                <a:gd name="connsiteY11"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744717 w 7975076"/>
                <a:gd name="connsiteY5" fmla="*/ 4218495 h 5604235"/>
                <a:gd name="connsiteX6" fmla="*/ 245097 w 7975076"/>
                <a:gd name="connsiteY6" fmla="*/ 3780149 h 5604235"/>
                <a:gd name="connsiteX7" fmla="*/ 0 w 7975076"/>
                <a:gd name="connsiteY7" fmla="*/ 3063711 h 5604235"/>
                <a:gd name="connsiteX8" fmla="*/ 37707 w 7975076"/>
                <a:gd name="connsiteY8" fmla="*/ 2253006 h 5604235"/>
                <a:gd name="connsiteX9" fmla="*/ 301658 w 7975076"/>
                <a:gd name="connsiteY9" fmla="*/ 1649691 h 5604235"/>
                <a:gd name="connsiteX10" fmla="*/ 725864 w 7975076"/>
                <a:gd name="connsiteY10" fmla="*/ 1112363 h 5604235"/>
                <a:gd name="connsiteX11" fmla="*/ 1593130 w 7975076"/>
                <a:gd name="connsiteY11"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1395166 w 7975076"/>
                <a:gd name="connsiteY5" fmla="*/ 4355183 h 5604235"/>
                <a:gd name="connsiteX6" fmla="*/ 744717 w 7975076"/>
                <a:gd name="connsiteY6" fmla="*/ 4218495 h 5604235"/>
                <a:gd name="connsiteX7" fmla="*/ 245097 w 7975076"/>
                <a:gd name="connsiteY7" fmla="*/ 3780149 h 5604235"/>
                <a:gd name="connsiteX8" fmla="*/ 0 w 7975076"/>
                <a:gd name="connsiteY8" fmla="*/ 3063711 h 5604235"/>
                <a:gd name="connsiteX9" fmla="*/ 37707 w 7975076"/>
                <a:gd name="connsiteY9" fmla="*/ 2253006 h 5604235"/>
                <a:gd name="connsiteX10" fmla="*/ 301658 w 7975076"/>
                <a:gd name="connsiteY10" fmla="*/ 1649691 h 5604235"/>
                <a:gd name="connsiteX11" fmla="*/ 725864 w 7975076"/>
                <a:gd name="connsiteY11" fmla="*/ 1112363 h 5604235"/>
                <a:gd name="connsiteX12" fmla="*/ 1593130 w 7975076"/>
                <a:gd name="connsiteY12"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1338605 w 7975076"/>
                <a:gd name="connsiteY5" fmla="*/ 4289195 h 5604235"/>
                <a:gd name="connsiteX6" fmla="*/ 744717 w 7975076"/>
                <a:gd name="connsiteY6" fmla="*/ 4218495 h 5604235"/>
                <a:gd name="connsiteX7" fmla="*/ 245097 w 7975076"/>
                <a:gd name="connsiteY7" fmla="*/ 3780149 h 5604235"/>
                <a:gd name="connsiteX8" fmla="*/ 0 w 7975076"/>
                <a:gd name="connsiteY8" fmla="*/ 3063711 h 5604235"/>
                <a:gd name="connsiteX9" fmla="*/ 37707 w 7975076"/>
                <a:gd name="connsiteY9" fmla="*/ 2253006 h 5604235"/>
                <a:gd name="connsiteX10" fmla="*/ 301658 w 7975076"/>
                <a:gd name="connsiteY10" fmla="*/ 1649691 h 5604235"/>
                <a:gd name="connsiteX11" fmla="*/ 725864 w 7975076"/>
                <a:gd name="connsiteY11" fmla="*/ 1112363 h 5604235"/>
                <a:gd name="connsiteX12" fmla="*/ 1593130 w 7975076"/>
                <a:gd name="connsiteY12"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1894787 w 7975076"/>
                <a:gd name="connsiteY5" fmla="*/ 4402317 h 5604235"/>
                <a:gd name="connsiteX6" fmla="*/ 1338605 w 7975076"/>
                <a:gd name="connsiteY6" fmla="*/ 4289195 h 5604235"/>
                <a:gd name="connsiteX7" fmla="*/ 744717 w 7975076"/>
                <a:gd name="connsiteY7" fmla="*/ 4218495 h 5604235"/>
                <a:gd name="connsiteX8" fmla="*/ 245097 w 7975076"/>
                <a:gd name="connsiteY8" fmla="*/ 3780149 h 5604235"/>
                <a:gd name="connsiteX9" fmla="*/ 0 w 7975076"/>
                <a:gd name="connsiteY9" fmla="*/ 3063711 h 5604235"/>
                <a:gd name="connsiteX10" fmla="*/ 37707 w 7975076"/>
                <a:gd name="connsiteY10" fmla="*/ 2253006 h 5604235"/>
                <a:gd name="connsiteX11" fmla="*/ 301658 w 7975076"/>
                <a:gd name="connsiteY11" fmla="*/ 1649691 h 5604235"/>
                <a:gd name="connsiteX12" fmla="*/ 725864 w 7975076"/>
                <a:gd name="connsiteY12" fmla="*/ 1112363 h 5604235"/>
                <a:gd name="connsiteX13" fmla="*/ 1593130 w 7975076"/>
                <a:gd name="connsiteY13"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1885360 w 7975076"/>
                <a:gd name="connsiteY5" fmla="*/ 4232634 h 5604235"/>
                <a:gd name="connsiteX6" fmla="*/ 1338605 w 7975076"/>
                <a:gd name="connsiteY6" fmla="*/ 4289195 h 5604235"/>
                <a:gd name="connsiteX7" fmla="*/ 744717 w 7975076"/>
                <a:gd name="connsiteY7" fmla="*/ 4218495 h 5604235"/>
                <a:gd name="connsiteX8" fmla="*/ 245097 w 7975076"/>
                <a:gd name="connsiteY8" fmla="*/ 3780149 h 5604235"/>
                <a:gd name="connsiteX9" fmla="*/ 0 w 7975076"/>
                <a:gd name="connsiteY9" fmla="*/ 3063711 h 5604235"/>
                <a:gd name="connsiteX10" fmla="*/ 37707 w 7975076"/>
                <a:gd name="connsiteY10" fmla="*/ 2253006 h 5604235"/>
                <a:gd name="connsiteX11" fmla="*/ 301658 w 7975076"/>
                <a:gd name="connsiteY11" fmla="*/ 1649691 h 5604235"/>
                <a:gd name="connsiteX12" fmla="*/ 725864 w 7975076"/>
                <a:gd name="connsiteY12" fmla="*/ 1112363 h 5604235"/>
                <a:gd name="connsiteX13" fmla="*/ 1593130 w 7975076"/>
                <a:gd name="connsiteY13"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2667785 w 7975076"/>
                <a:gd name="connsiteY5" fmla="*/ 4411744 h 5604235"/>
                <a:gd name="connsiteX6" fmla="*/ 1885360 w 7975076"/>
                <a:gd name="connsiteY6" fmla="*/ 4232634 h 5604235"/>
                <a:gd name="connsiteX7" fmla="*/ 1338605 w 7975076"/>
                <a:gd name="connsiteY7" fmla="*/ 4289195 h 5604235"/>
                <a:gd name="connsiteX8" fmla="*/ 744717 w 7975076"/>
                <a:gd name="connsiteY8" fmla="*/ 4218495 h 5604235"/>
                <a:gd name="connsiteX9" fmla="*/ 245097 w 7975076"/>
                <a:gd name="connsiteY9" fmla="*/ 3780149 h 5604235"/>
                <a:gd name="connsiteX10" fmla="*/ 0 w 7975076"/>
                <a:gd name="connsiteY10" fmla="*/ 3063711 h 5604235"/>
                <a:gd name="connsiteX11" fmla="*/ 37707 w 7975076"/>
                <a:gd name="connsiteY11" fmla="*/ 2253006 h 5604235"/>
                <a:gd name="connsiteX12" fmla="*/ 301658 w 7975076"/>
                <a:gd name="connsiteY12" fmla="*/ 1649691 h 5604235"/>
                <a:gd name="connsiteX13" fmla="*/ 725864 w 7975076"/>
                <a:gd name="connsiteY13" fmla="*/ 1112363 h 5604235"/>
                <a:gd name="connsiteX14" fmla="*/ 1593130 w 7975076"/>
                <a:gd name="connsiteY14"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2196445 w 7975076"/>
                <a:gd name="connsiteY5" fmla="*/ 4628561 h 5604235"/>
                <a:gd name="connsiteX6" fmla="*/ 1885360 w 7975076"/>
                <a:gd name="connsiteY6" fmla="*/ 4232634 h 5604235"/>
                <a:gd name="connsiteX7" fmla="*/ 1338605 w 7975076"/>
                <a:gd name="connsiteY7" fmla="*/ 4289195 h 5604235"/>
                <a:gd name="connsiteX8" fmla="*/ 744717 w 7975076"/>
                <a:gd name="connsiteY8" fmla="*/ 4218495 h 5604235"/>
                <a:gd name="connsiteX9" fmla="*/ 245097 w 7975076"/>
                <a:gd name="connsiteY9" fmla="*/ 3780149 h 5604235"/>
                <a:gd name="connsiteX10" fmla="*/ 0 w 7975076"/>
                <a:gd name="connsiteY10" fmla="*/ 3063711 h 5604235"/>
                <a:gd name="connsiteX11" fmla="*/ 37707 w 7975076"/>
                <a:gd name="connsiteY11" fmla="*/ 2253006 h 5604235"/>
                <a:gd name="connsiteX12" fmla="*/ 301658 w 7975076"/>
                <a:gd name="connsiteY12" fmla="*/ 1649691 h 5604235"/>
                <a:gd name="connsiteX13" fmla="*/ 725864 w 7975076"/>
                <a:gd name="connsiteY13" fmla="*/ 1112363 h 5604235"/>
                <a:gd name="connsiteX14" fmla="*/ 1593130 w 7975076"/>
                <a:gd name="connsiteY14"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2894028 w 7975076"/>
                <a:gd name="connsiteY5" fmla="*/ 4732256 h 5604235"/>
                <a:gd name="connsiteX6" fmla="*/ 2196445 w 7975076"/>
                <a:gd name="connsiteY6" fmla="*/ 4628561 h 5604235"/>
                <a:gd name="connsiteX7" fmla="*/ 1885360 w 7975076"/>
                <a:gd name="connsiteY7" fmla="*/ 4232634 h 5604235"/>
                <a:gd name="connsiteX8" fmla="*/ 1338605 w 7975076"/>
                <a:gd name="connsiteY8" fmla="*/ 4289195 h 5604235"/>
                <a:gd name="connsiteX9" fmla="*/ 744717 w 7975076"/>
                <a:gd name="connsiteY9" fmla="*/ 4218495 h 5604235"/>
                <a:gd name="connsiteX10" fmla="*/ 245097 w 7975076"/>
                <a:gd name="connsiteY10" fmla="*/ 3780149 h 5604235"/>
                <a:gd name="connsiteX11" fmla="*/ 0 w 7975076"/>
                <a:gd name="connsiteY11" fmla="*/ 3063711 h 5604235"/>
                <a:gd name="connsiteX12" fmla="*/ 37707 w 7975076"/>
                <a:gd name="connsiteY12" fmla="*/ 2253006 h 5604235"/>
                <a:gd name="connsiteX13" fmla="*/ 301658 w 7975076"/>
                <a:gd name="connsiteY13" fmla="*/ 1649691 h 5604235"/>
                <a:gd name="connsiteX14" fmla="*/ 725864 w 7975076"/>
                <a:gd name="connsiteY14" fmla="*/ 1112363 h 5604235"/>
                <a:gd name="connsiteX15" fmla="*/ 1593130 w 7975076"/>
                <a:gd name="connsiteY15"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2894028 w 7975076"/>
                <a:gd name="connsiteY5" fmla="*/ 4732256 h 5604235"/>
                <a:gd name="connsiteX6" fmla="*/ 2894028 w 7975076"/>
                <a:gd name="connsiteY6" fmla="*/ 4732256 h 5604235"/>
                <a:gd name="connsiteX7" fmla="*/ 2196445 w 7975076"/>
                <a:gd name="connsiteY7" fmla="*/ 4628561 h 5604235"/>
                <a:gd name="connsiteX8" fmla="*/ 1885360 w 7975076"/>
                <a:gd name="connsiteY8" fmla="*/ 4232634 h 5604235"/>
                <a:gd name="connsiteX9" fmla="*/ 1338605 w 7975076"/>
                <a:gd name="connsiteY9" fmla="*/ 4289195 h 5604235"/>
                <a:gd name="connsiteX10" fmla="*/ 744717 w 7975076"/>
                <a:gd name="connsiteY10" fmla="*/ 4218495 h 5604235"/>
                <a:gd name="connsiteX11" fmla="*/ 245097 w 7975076"/>
                <a:gd name="connsiteY11" fmla="*/ 3780149 h 5604235"/>
                <a:gd name="connsiteX12" fmla="*/ 0 w 7975076"/>
                <a:gd name="connsiteY12" fmla="*/ 3063711 h 5604235"/>
                <a:gd name="connsiteX13" fmla="*/ 37707 w 7975076"/>
                <a:gd name="connsiteY13" fmla="*/ 2253006 h 5604235"/>
                <a:gd name="connsiteX14" fmla="*/ 301658 w 7975076"/>
                <a:gd name="connsiteY14" fmla="*/ 1649691 h 5604235"/>
                <a:gd name="connsiteX15" fmla="*/ 725864 w 7975076"/>
                <a:gd name="connsiteY15" fmla="*/ 1112363 h 5604235"/>
                <a:gd name="connsiteX16" fmla="*/ 1593130 w 7975076"/>
                <a:gd name="connsiteY16"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2894028 w 7975076"/>
                <a:gd name="connsiteY5" fmla="*/ 4732256 h 5604235"/>
                <a:gd name="connsiteX6" fmla="*/ 2714919 w 7975076"/>
                <a:gd name="connsiteY6" fmla="*/ 4967926 h 5604235"/>
                <a:gd name="connsiteX7" fmla="*/ 2196445 w 7975076"/>
                <a:gd name="connsiteY7" fmla="*/ 4628561 h 5604235"/>
                <a:gd name="connsiteX8" fmla="*/ 1885360 w 7975076"/>
                <a:gd name="connsiteY8" fmla="*/ 4232634 h 5604235"/>
                <a:gd name="connsiteX9" fmla="*/ 1338605 w 7975076"/>
                <a:gd name="connsiteY9" fmla="*/ 4289195 h 5604235"/>
                <a:gd name="connsiteX10" fmla="*/ 744717 w 7975076"/>
                <a:gd name="connsiteY10" fmla="*/ 4218495 h 5604235"/>
                <a:gd name="connsiteX11" fmla="*/ 245097 w 7975076"/>
                <a:gd name="connsiteY11" fmla="*/ 3780149 h 5604235"/>
                <a:gd name="connsiteX12" fmla="*/ 0 w 7975076"/>
                <a:gd name="connsiteY12" fmla="*/ 3063711 h 5604235"/>
                <a:gd name="connsiteX13" fmla="*/ 37707 w 7975076"/>
                <a:gd name="connsiteY13" fmla="*/ 2253006 h 5604235"/>
                <a:gd name="connsiteX14" fmla="*/ 301658 w 7975076"/>
                <a:gd name="connsiteY14" fmla="*/ 1649691 h 5604235"/>
                <a:gd name="connsiteX15" fmla="*/ 725864 w 7975076"/>
                <a:gd name="connsiteY15" fmla="*/ 1112363 h 5604235"/>
                <a:gd name="connsiteX16" fmla="*/ 1593130 w 7975076"/>
                <a:gd name="connsiteY16"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195686 w 7975076"/>
                <a:gd name="connsiteY5" fmla="*/ 4920792 h 5604235"/>
                <a:gd name="connsiteX6" fmla="*/ 2714919 w 7975076"/>
                <a:gd name="connsiteY6" fmla="*/ 4967926 h 5604235"/>
                <a:gd name="connsiteX7" fmla="*/ 2196445 w 7975076"/>
                <a:gd name="connsiteY7" fmla="*/ 4628561 h 5604235"/>
                <a:gd name="connsiteX8" fmla="*/ 1885360 w 7975076"/>
                <a:gd name="connsiteY8" fmla="*/ 4232634 h 5604235"/>
                <a:gd name="connsiteX9" fmla="*/ 1338605 w 7975076"/>
                <a:gd name="connsiteY9" fmla="*/ 4289195 h 5604235"/>
                <a:gd name="connsiteX10" fmla="*/ 744717 w 7975076"/>
                <a:gd name="connsiteY10" fmla="*/ 4218495 h 5604235"/>
                <a:gd name="connsiteX11" fmla="*/ 245097 w 7975076"/>
                <a:gd name="connsiteY11" fmla="*/ 3780149 h 5604235"/>
                <a:gd name="connsiteX12" fmla="*/ 0 w 7975076"/>
                <a:gd name="connsiteY12" fmla="*/ 3063711 h 5604235"/>
                <a:gd name="connsiteX13" fmla="*/ 37707 w 7975076"/>
                <a:gd name="connsiteY13" fmla="*/ 2253006 h 5604235"/>
                <a:gd name="connsiteX14" fmla="*/ 301658 w 7975076"/>
                <a:gd name="connsiteY14" fmla="*/ 1649691 h 5604235"/>
                <a:gd name="connsiteX15" fmla="*/ 725864 w 7975076"/>
                <a:gd name="connsiteY15" fmla="*/ 1112363 h 5604235"/>
                <a:gd name="connsiteX16" fmla="*/ 1593130 w 7975076"/>
                <a:gd name="connsiteY16"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195686 w 7975076"/>
                <a:gd name="connsiteY5" fmla="*/ 4920792 h 5604235"/>
                <a:gd name="connsiteX6" fmla="*/ 2714919 w 7975076"/>
                <a:gd name="connsiteY6" fmla="*/ 4967926 h 5604235"/>
                <a:gd name="connsiteX7" fmla="*/ 2196445 w 7975076"/>
                <a:gd name="connsiteY7" fmla="*/ 4628561 h 5604235"/>
                <a:gd name="connsiteX8" fmla="*/ 1885360 w 7975076"/>
                <a:gd name="connsiteY8" fmla="*/ 4232634 h 5604235"/>
                <a:gd name="connsiteX9" fmla="*/ 1338605 w 7975076"/>
                <a:gd name="connsiteY9" fmla="*/ 4289195 h 5604235"/>
                <a:gd name="connsiteX10" fmla="*/ 744717 w 7975076"/>
                <a:gd name="connsiteY10" fmla="*/ 4218495 h 5604235"/>
                <a:gd name="connsiteX11" fmla="*/ 245097 w 7975076"/>
                <a:gd name="connsiteY11" fmla="*/ 3780149 h 5604235"/>
                <a:gd name="connsiteX12" fmla="*/ 0 w 7975076"/>
                <a:gd name="connsiteY12" fmla="*/ 3063711 h 5604235"/>
                <a:gd name="connsiteX13" fmla="*/ 37707 w 7975076"/>
                <a:gd name="connsiteY13" fmla="*/ 2253006 h 5604235"/>
                <a:gd name="connsiteX14" fmla="*/ 301658 w 7975076"/>
                <a:gd name="connsiteY14" fmla="*/ 1649691 h 5604235"/>
                <a:gd name="connsiteX15" fmla="*/ 725864 w 7975076"/>
                <a:gd name="connsiteY15" fmla="*/ 1112363 h 5604235"/>
                <a:gd name="connsiteX16" fmla="*/ 1593130 w 7975076"/>
                <a:gd name="connsiteY16"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195686 w 7975076"/>
                <a:gd name="connsiteY5" fmla="*/ 4920792 h 5604235"/>
                <a:gd name="connsiteX6" fmla="*/ 2714919 w 7975076"/>
                <a:gd name="connsiteY6" fmla="*/ 4967926 h 5604235"/>
                <a:gd name="connsiteX7" fmla="*/ 2196445 w 7975076"/>
                <a:gd name="connsiteY7" fmla="*/ 4628561 h 5604235"/>
                <a:gd name="connsiteX8" fmla="*/ 1885360 w 7975076"/>
                <a:gd name="connsiteY8" fmla="*/ 4232634 h 5604235"/>
                <a:gd name="connsiteX9" fmla="*/ 1338605 w 7975076"/>
                <a:gd name="connsiteY9" fmla="*/ 4289195 h 5604235"/>
                <a:gd name="connsiteX10" fmla="*/ 744717 w 7975076"/>
                <a:gd name="connsiteY10" fmla="*/ 4218495 h 5604235"/>
                <a:gd name="connsiteX11" fmla="*/ 245097 w 7975076"/>
                <a:gd name="connsiteY11" fmla="*/ 3780149 h 5604235"/>
                <a:gd name="connsiteX12" fmla="*/ 0 w 7975076"/>
                <a:gd name="connsiteY12" fmla="*/ 3063711 h 5604235"/>
                <a:gd name="connsiteX13" fmla="*/ 37707 w 7975076"/>
                <a:gd name="connsiteY13" fmla="*/ 2253006 h 5604235"/>
                <a:gd name="connsiteX14" fmla="*/ 301658 w 7975076"/>
                <a:gd name="connsiteY14" fmla="*/ 1649691 h 5604235"/>
                <a:gd name="connsiteX15" fmla="*/ 725864 w 7975076"/>
                <a:gd name="connsiteY15" fmla="*/ 1112363 h 5604235"/>
                <a:gd name="connsiteX16" fmla="*/ 1593130 w 7975076"/>
                <a:gd name="connsiteY16"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874416 w 7975076"/>
                <a:gd name="connsiteY5" fmla="*/ 5033913 h 5604235"/>
                <a:gd name="connsiteX6" fmla="*/ 3195686 w 7975076"/>
                <a:gd name="connsiteY6" fmla="*/ 4920792 h 5604235"/>
                <a:gd name="connsiteX7" fmla="*/ 2714919 w 7975076"/>
                <a:gd name="connsiteY7" fmla="*/ 4967926 h 5604235"/>
                <a:gd name="connsiteX8" fmla="*/ 2196445 w 7975076"/>
                <a:gd name="connsiteY8" fmla="*/ 4628561 h 5604235"/>
                <a:gd name="connsiteX9" fmla="*/ 1885360 w 7975076"/>
                <a:gd name="connsiteY9" fmla="*/ 4232634 h 5604235"/>
                <a:gd name="connsiteX10" fmla="*/ 1338605 w 7975076"/>
                <a:gd name="connsiteY10" fmla="*/ 4289195 h 5604235"/>
                <a:gd name="connsiteX11" fmla="*/ 744717 w 7975076"/>
                <a:gd name="connsiteY11" fmla="*/ 4218495 h 5604235"/>
                <a:gd name="connsiteX12" fmla="*/ 245097 w 7975076"/>
                <a:gd name="connsiteY12" fmla="*/ 3780149 h 5604235"/>
                <a:gd name="connsiteX13" fmla="*/ 0 w 7975076"/>
                <a:gd name="connsiteY13" fmla="*/ 3063711 h 5604235"/>
                <a:gd name="connsiteX14" fmla="*/ 37707 w 7975076"/>
                <a:gd name="connsiteY14" fmla="*/ 2253006 h 5604235"/>
                <a:gd name="connsiteX15" fmla="*/ 301658 w 7975076"/>
                <a:gd name="connsiteY15" fmla="*/ 1649691 h 5604235"/>
                <a:gd name="connsiteX16" fmla="*/ 725864 w 7975076"/>
                <a:gd name="connsiteY16" fmla="*/ 1112363 h 5604235"/>
                <a:gd name="connsiteX17" fmla="*/ 1593130 w 7975076"/>
                <a:gd name="connsiteY17"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704734 w 7975076"/>
                <a:gd name="connsiteY5" fmla="*/ 4807669 h 5604235"/>
                <a:gd name="connsiteX6" fmla="*/ 3195686 w 7975076"/>
                <a:gd name="connsiteY6" fmla="*/ 4920792 h 5604235"/>
                <a:gd name="connsiteX7" fmla="*/ 2714919 w 7975076"/>
                <a:gd name="connsiteY7" fmla="*/ 4967926 h 5604235"/>
                <a:gd name="connsiteX8" fmla="*/ 2196445 w 7975076"/>
                <a:gd name="connsiteY8" fmla="*/ 4628561 h 5604235"/>
                <a:gd name="connsiteX9" fmla="*/ 1885360 w 7975076"/>
                <a:gd name="connsiteY9" fmla="*/ 4232634 h 5604235"/>
                <a:gd name="connsiteX10" fmla="*/ 1338605 w 7975076"/>
                <a:gd name="connsiteY10" fmla="*/ 4289195 h 5604235"/>
                <a:gd name="connsiteX11" fmla="*/ 744717 w 7975076"/>
                <a:gd name="connsiteY11" fmla="*/ 4218495 h 5604235"/>
                <a:gd name="connsiteX12" fmla="*/ 245097 w 7975076"/>
                <a:gd name="connsiteY12" fmla="*/ 3780149 h 5604235"/>
                <a:gd name="connsiteX13" fmla="*/ 0 w 7975076"/>
                <a:gd name="connsiteY13" fmla="*/ 3063711 h 5604235"/>
                <a:gd name="connsiteX14" fmla="*/ 37707 w 7975076"/>
                <a:gd name="connsiteY14" fmla="*/ 2253006 h 5604235"/>
                <a:gd name="connsiteX15" fmla="*/ 301658 w 7975076"/>
                <a:gd name="connsiteY15" fmla="*/ 1649691 h 5604235"/>
                <a:gd name="connsiteX16" fmla="*/ 725864 w 7975076"/>
                <a:gd name="connsiteY16" fmla="*/ 1112363 h 5604235"/>
                <a:gd name="connsiteX17" fmla="*/ 1593130 w 7975076"/>
                <a:gd name="connsiteY17"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704734 w 7975076"/>
                <a:gd name="connsiteY5" fmla="*/ 4807669 h 5604235"/>
                <a:gd name="connsiteX6" fmla="*/ 3195686 w 7975076"/>
                <a:gd name="connsiteY6" fmla="*/ 4920792 h 5604235"/>
                <a:gd name="connsiteX7" fmla="*/ 2714919 w 7975076"/>
                <a:gd name="connsiteY7" fmla="*/ 4967926 h 5604235"/>
                <a:gd name="connsiteX8" fmla="*/ 2196445 w 7975076"/>
                <a:gd name="connsiteY8" fmla="*/ 4628561 h 5604235"/>
                <a:gd name="connsiteX9" fmla="*/ 1885360 w 7975076"/>
                <a:gd name="connsiteY9" fmla="*/ 4232634 h 5604235"/>
                <a:gd name="connsiteX10" fmla="*/ 1338605 w 7975076"/>
                <a:gd name="connsiteY10" fmla="*/ 4289195 h 5604235"/>
                <a:gd name="connsiteX11" fmla="*/ 744717 w 7975076"/>
                <a:gd name="connsiteY11" fmla="*/ 4218495 h 5604235"/>
                <a:gd name="connsiteX12" fmla="*/ 245097 w 7975076"/>
                <a:gd name="connsiteY12" fmla="*/ 3780149 h 5604235"/>
                <a:gd name="connsiteX13" fmla="*/ 0 w 7975076"/>
                <a:gd name="connsiteY13" fmla="*/ 3063711 h 5604235"/>
                <a:gd name="connsiteX14" fmla="*/ 37707 w 7975076"/>
                <a:gd name="connsiteY14" fmla="*/ 2253006 h 5604235"/>
                <a:gd name="connsiteX15" fmla="*/ 301658 w 7975076"/>
                <a:gd name="connsiteY15" fmla="*/ 1649691 h 5604235"/>
                <a:gd name="connsiteX16" fmla="*/ 725864 w 7975076"/>
                <a:gd name="connsiteY16" fmla="*/ 1112363 h 5604235"/>
                <a:gd name="connsiteX17" fmla="*/ 1593130 w 7975076"/>
                <a:gd name="connsiteY17"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034671 w 7975076"/>
                <a:gd name="connsiteY5" fmla="*/ 4873658 h 5604235"/>
                <a:gd name="connsiteX6" fmla="*/ 3704734 w 7975076"/>
                <a:gd name="connsiteY6" fmla="*/ 4807669 h 5604235"/>
                <a:gd name="connsiteX7" fmla="*/ 3195686 w 7975076"/>
                <a:gd name="connsiteY7" fmla="*/ 4920792 h 5604235"/>
                <a:gd name="connsiteX8" fmla="*/ 2714919 w 7975076"/>
                <a:gd name="connsiteY8" fmla="*/ 4967926 h 5604235"/>
                <a:gd name="connsiteX9" fmla="*/ 2196445 w 7975076"/>
                <a:gd name="connsiteY9" fmla="*/ 4628561 h 5604235"/>
                <a:gd name="connsiteX10" fmla="*/ 1885360 w 7975076"/>
                <a:gd name="connsiteY10" fmla="*/ 4232634 h 5604235"/>
                <a:gd name="connsiteX11" fmla="*/ 1338605 w 7975076"/>
                <a:gd name="connsiteY11" fmla="*/ 4289195 h 5604235"/>
                <a:gd name="connsiteX12" fmla="*/ 744717 w 7975076"/>
                <a:gd name="connsiteY12" fmla="*/ 4218495 h 5604235"/>
                <a:gd name="connsiteX13" fmla="*/ 245097 w 7975076"/>
                <a:gd name="connsiteY13" fmla="*/ 3780149 h 5604235"/>
                <a:gd name="connsiteX14" fmla="*/ 0 w 7975076"/>
                <a:gd name="connsiteY14" fmla="*/ 3063711 h 5604235"/>
                <a:gd name="connsiteX15" fmla="*/ 37707 w 7975076"/>
                <a:gd name="connsiteY15" fmla="*/ 2253006 h 5604235"/>
                <a:gd name="connsiteX16" fmla="*/ 301658 w 7975076"/>
                <a:gd name="connsiteY16" fmla="*/ 1649691 h 5604235"/>
                <a:gd name="connsiteX17" fmla="*/ 725864 w 7975076"/>
                <a:gd name="connsiteY17" fmla="*/ 1112363 h 5604235"/>
                <a:gd name="connsiteX18" fmla="*/ 1593130 w 7975076"/>
                <a:gd name="connsiteY18"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3902696 w 7975076"/>
                <a:gd name="connsiteY5" fmla="*/ 4600281 h 5604235"/>
                <a:gd name="connsiteX6" fmla="*/ 3704734 w 7975076"/>
                <a:gd name="connsiteY6" fmla="*/ 4807669 h 5604235"/>
                <a:gd name="connsiteX7" fmla="*/ 3195686 w 7975076"/>
                <a:gd name="connsiteY7" fmla="*/ 4920792 h 5604235"/>
                <a:gd name="connsiteX8" fmla="*/ 2714919 w 7975076"/>
                <a:gd name="connsiteY8" fmla="*/ 4967926 h 5604235"/>
                <a:gd name="connsiteX9" fmla="*/ 2196445 w 7975076"/>
                <a:gd name="connsiteY9" fmla="*/ 4628561 h 5604235"/>
                <a:gd name="connsiteX10" fmla="*/ 1885360 w 7975076"/>
                <a:gd name="connsiteY10" fmla="*/ 4232634 h 5604235"/>
                <a:gd name="connsiteX11" fmla="*/ 1338605 w 7975076"/>
                <a:gd name="connsiteY11" fmla="*/ 4289195 h 5604235"/>
                <a:gd name="connsiteX12" fmla="*/ 744717 w 7975076"/>
                <a:gd name="connsiteY12" fmla="*/ 4218495 h 5604235"/>
                <a:gd name="connsiteX13" fmla="*/ 245097 w 7975076"/>
                <a:gd name="connsiteY13" fmla="*/ 3780149 h 5604235"/>
                <a:gd name="connsiteX14" fmla="*/ 0 w 7975076"/>
                <a:gd name="connsiteY14" fmla="*/ 3063711 h 5604235"/>
                <a:gd name="connsiteX15" fmla="*/ 37707 w 7975076"/>
                <a:gd name="connsiteY15" fmla="*/ 2253006 h 5604235"/>
                <a:gd name="connsiteX16" fmla="*/ 301658 w 7975076"/>
                <a:gd name="connsiteY16" fmla="*/ 1649691 h 5604235"/>
                <a:gd name="connsiteX17" fmla="*/ 725864 w 7975076"/>
                <a:gd name="connsiteY17" fmla="*/ 1112363 h 5604235"/>
                <a:gd name="connsiteX18" fmla="*/ 1593130 w 7975076"/>
                <a:gd name="connsiteY18"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053525 w 7975076"/>
                <a:gd name="connsiteY5" fmla="*/ 4619134 h 5604235"/>
                <a:gd name="connsiteX6" fmla="*/ 3902696 w 7975076"/>
                <a:gd name="connsiteY6" fmla="*/ 4600281 h 5604235"/>
                <a:gd name="connsiteX7" fmla="*/ 3704734 w 7975076"/>
                <a:gd name="connsiteY7" fmla="*/ 4807669 h 5604235"/>
                <a:gd name="connsiteX8" fmla="*/ 3195686 w 7975076"/>
                <a:gd name="connsiteY8" fmla="*/ 4920792 h 5604235"/>
                <a:gd name="connsiteX9" fmla="*/ 2714919 w 7975076"/>
                <a:gd name="connsiteY9" fmla="*/ 4967926 h 5604235"/>
                <a:gd name="connsiteX10" fmla="*/ 2196445 w 7975076"/>
                <a:gd name="connsiteY10" fmla="*/ 4628561 h 5604235"/>
                <a:gd name="connsiteX11" fmla="*/ 1885360 w 7975076"/>
                <a:gd name="connsiteY11" fmla="*/ 4232634 h 5604235"/>
                <a:gd name="connsiteX12" fmla="*/ 1338605 w 7975076"/>
                <a:gd name="connsiteY12" fmla="*/ 4289195 h 5604235"/>
                <a:gd name="connsiteX13" fmla="*/ 744717 w 7975076"/>
                <a:gd name="connsiteY13" fmla="*/ 4218495 h 5604235"/>
                <a:gd name="connsiteX14" fmla="*/ 245097 w 7975076"/>
                <a:gd name="connsiteY14" fmla="*/ 3780149 h 5604235"/>
                <a:gd name="connsiteX15" fmla="*/ 0 w 7975076"/>
                <a:gd name="connsiteY15" fmla="*/ 3063711 h 5604235"/>
                <a:gd name="connsiteX16" fmla="*/ 37707 w 7975076"/>
                <a:gd name="connsiteY16" fmla="*/ 2253006 h 5604235"/>
                <a:gd name="connsiteX17" fmla="*/ 301658 w 7975076"/>
                <a:gd name="connsiteY17" fmla="*/ 1649691 h 5604235"/>
                <a:gd name="connsiteX18" fmla="*/ 725864 w 7975076"/>
                <a:gd name="connsiteY18" fmla="*/ 1112363 h 5604235"/>
                <a:gd name="connsiteX19" fmla="*/ 1593130 w 7975076"/>
                <a:gd name="connsiteY19"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053525 w 7975076"/>
                <a:gd name="connsiteY5" fmla="*/ 4581427 h 5604235"/>
                <a:gd name="connsiteX6" fmla="*/ 3902696 w 7975076"/>
                <a:gd name="connsiteY6" fmla="*/ 4600281 h 5604235"/>
                <a:gd name="connsiteX7" fmla="*/ 3704734 w 7975076"/>
                <a:gd name="connsiteY7" fmla="*/ 4807669 h 5604235"/>
                <a:gd name="connsiteX8" fmla="*/ 3195686 w 7975076"/>
                <a:gd name="connsiteY8" fmla="*/ 4920792 h 5604235"/>
                <a:gd name="connsiteX9" fmla="*/ 2714919 w 7975076"/>
                <a:gd name="connsiteY9" fmla="*/ 4967926 h 5604235"/>
                <a:gd name="connsiteX10" fmla="*/ 2196445 w 7975076"/>
                <a:gd name="connsiteY10" fmla="*/ 4628561 h 5604235"/>
                <a:gd name="connsiteX11" fmla="*/ 1885360 w 7975076"/>
                <a:gd name="connsiteY11" fmla="*/ 4232634 h 5604235"/>
                <a:gd name="connsiteX12" fmla="*/ 1338605 w 7975076"/>
                <a:gd name="connsiteY12" fmla="*/ 4289195 h 5604235"/>
                <a:gd name="connsiteX13" fmla="*/ 744717 w 7975076"/>
                <a:gd name="connsiteY13" fmla="*/ 4218495 h 5604235"/>
                <a:gd name="connsiteX14" fmla="*/ 245097 w 7975076"/>
                <a:gd name="connsiteY14" fmla="*/ 3780149 h 5604235"/>
                <a:gd name="connsiteX15" fmla="*/ 0 w 7975076"/>
                <a:gd name="connsiteY15" fmla="*/ 3063711 h 5604235"/>
                <a:gd name="connsiteX16" fmla="*/ 37707 w 7975076"/>
                <a:gd name="connsiteY16" fmla="*/ 2253006 h 5604235"/>
                <a:gd name="connsiteX17" fmla="*/ 301658 w 7975076"/>
                <a:gd name="connsiteY17" fmla="*/ 1649691 h 5604235"/>
                <a:gd name="connsiteX18" fmla="*/ 725864 w 7975076"/>
                <a:gd name="connsiteY18" fmla="*/ 1112363 h 5604235"/>
                <a:gd name="connsiteX19" fmla="*/ 1593130 w 7975076"/>
                <a:gd name="connsiteY19"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656840 w 7975076"/>
                <a:gd name="connsiteY5" fmla="*/ 4722829 h 5604235"/>
                <a:gd name="connsiteX6" fmla="*/ 4053525 w 7975076"/>
                <a:gd name="connsiteY6" fmla="*/ 4581427 h 5604235"/>
                <a:gd name="connsiteX7" fmla="*/ 3902696 w 7975076"/>
                <a:gd name="connsiteY7" fmla="*/ 4600281 h 5604235"/>
                <a:gd name="connsiteX8" fmla="*/ 3704734 w 7975076"/>
                <a:gd name="connsiteY8" fmla="*/ 4807669 h 5604235"/>
                <a:gd name="connsiteX9" fmla="*/ 3195686 w 7975076"/>
                <a:gd name="connsiteY9" fmla="*/ 4920792 h 5604235"/>
                <a:gd name="connsiteX10" fmla="*/ 2714919 w 7975076"/>
                <a:gd name="connsiteY10" fmla="*/ 4967926 h 5604235"/>
                <a:gd name="connsiteX11" fmla="*/ 2196445 w 7975076"/>
                <a:gd name="connsiteY11" fmla="*/ 4628561 h 5604235"/>
                <a:gd name="connsiteX12" fmla="*/ 1885360 w 7975076"/>
                <a:gd name="connsiteY12" fmla="*/ 4232634 h 5604235"/>
                <a:gd name="connsiteX13" fmla="*/ 1338605 w 7975076"/>
                <a:gd name="connsiteY13" fmla="*/ 4289195 h 5604235"/>
                <a:gd name="connsiteX14" fmla="*/ 744717 w 7975076"/>
                <a:gd name="connsiteY14" fmla="*/ 4218495 h 5604235"/>
                <a:gd name="connsiteX15" fmla="*/ 245097 w 7975076"/>
                <a:gd name="connsiteY15" fmla="*/ 3780149 h 5604235"/>
                <a:gd name="connsiteX16" fmla="*/ 0 w 7975076"/>
                <a:gd name="connsiteY16" fmla="*/ 3063711 h 5604235"/>
                <a:gd name="connsiteX17" fmla="*/ 37707 w 7975076"/>
                <a:gd name="connsiteY17" fmla="*/ 2253006 h 5604235"/>
                <a:gd name="connsiteX18" fmla="*/ 301658 w 7975076"/>
                <a:gd name="connsiteY18" fmla="*/ 1649691 h 5604235"/>
                <a:gd name="connsiteX19" fmla="*/ 725864 w 7975076"/>
                <a:gd name="connsiteY19" fmla="*/ 1112363 h 5604235"/>
                <a:gd name="connsiteX20" fmla="*/ 1593130 w 7975076"/>
                <a:gd name="connsiteY20"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260915 w 7975076"/>
                <a:gd name="connsiteY5" fmla="*/ 4930219 h 5604235"/>
                <a:gd name="connsiteX6" fmla="*/ 4053525 w 7975076"/>
                <a:gd name="connsiteY6" fmla="*/ 4581427 h 5604235"/>
                <a:gd name="connsiteX7" fmla="*/ 3902696 w 7975076"/>
                <a:gd name="connsiteY7" fmla="*/ 4600281 h 5604235"/>
                <a:gd name="connsiteX8" fmla="*/ 3704734 w 7975076"/>
                <a:gd name="connsiteY8" fmla="*/ 4807669 h 5604235"/>
                <a:gd name="connsiteX9" fmla="*/ 3195686 w 7975076"/>
                <a:gd name="connsiteY9" fmla="*/ 4920792 h 5604235"/>
                <a:gd name="connsiteX10" fmla="*/ 2714919 w 7975076"/>
                <a:gd name="connsiteY10" fmla="*/ 4967926 h 5604235"/>
                <a:gd name="connsiteX11" fmla="*/ 2196445 w 7975076"/>
                <a:gd name="connsiteY11" fmla="*/ 4628561 h 5604235"/>
                <a:gd name="connsiteX12" fmla="*/ 1885360 w 7975076"/>
                <a:gd name="connsiteY12" fmla="*/ 4232634 h 5604235"/>
                <a:gd name="connsiteX13" fmla="*/ 1338605 w 7975076"/>
                <a:gd name="connsiteY13" fmla="*/ 4289195 h 5604235"/>
                <a:gd name="connsiteX14" fmla="*/ 744717 w 7975076"/>
                <a:gd name="connsiteY14" fmla="*/ 4218495 h 5604235"/>
                <a:gd name="connsiteX15" fmla="*/ 245097 w 7975076"/>
                <a:gd name="connsiteY15" fmla="*/ 3780149 h 5604235"/>
                <a:gd name="connsiteX16" fmla="*/ 0 w 7975076"/>
                <a:gd name="connsiteY16" fmla="*/ 3063711 h 5604235"/>
                <a:gd name="connsiteX17" fmla="*/ 37707 w 7975076"/>
                <a:gd name="connsiteY17" fmla="*/ 2253006 h 5604235"/>
                <a:gd name="connsiteX18" fmla="*/ 301658 w 7975076"/>
                <a:gd name="connsiteY18" fmla="*/ 1649691 h 5604235"/>
                <a:gd name="connsiteX19" fmla="*/ 725864 w 7975076"/>
                <a:gd name="connsiteY19" fmla="*/ 1112363 h 5604235"/>
                <a:gd name="connsiteX20" fmla="*/ 1593130 w 7975076"/>
                <a:gd name="connsiteY20"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920791 w 7975076"/>
                <a:gd name="connsiteY5" fmla="*/ 5033913 h 5604235"/>
                <a:gd name="connsiteX6" fmla="*/ 4260915 w 7975076"/>
                <a:gd name="connsiteY6" fmla="*/ 4930219 h 5604235"/>
                <a:gd name="connsiteX7" fmla="*/ 4053525 w 7975076"/>
                <a:gd name="connsiteY7" fmla="*/ 4581427 h 5604235"/>
                <a:gd name="connsiteX8" fmla="*/ 3902696 w 7975076"/>
                <a:gd name="connsiteY8" fmla="*/ 4600281 h 5604235"/>
                <a:gd name="connsiteX9" fmla="*/ 3704734 w 7975076"/>
                <a:gd name="connsiteY9" fmla="*/ 4807669 h 5604235"/>
                <a:gd name="connsiteX10" fmla="*/ 3195686 w 7975076"/>
                <a:gd name="connsiteY10" fmla="*/ 4920792 h 5604235"/>
                <a:gd name="connsiteX11" fmla="*/ 2714919 w 7975076"/>
                <a:gd name="connsiteY11" fmla="*/ 4967926 h 5604235"/>
                <a:gd name="connsiteX12" fmla="*/ 2196445 w 7975076"/>
                <a:gd name="connsiteY12" fmla="*/ 4628561 h 5604235"/>
                <a:gd name="connsiteX13" fmla="*/ 1885360 w 7975076"/>
                <a:gd name="connsiteY13" fmla="*/ 4232634 h 5604235"/>
                <a:gd name="connsiteX14" fmla="*/ 1338605 w 7975076"/>
                <a:gd name="connsiteY14" fmla="*/ 4289195 h 5604235"/>
                <a:gd name="connsiteX15" fmla="*/ 744717 w 7975076"/>
                <a:gd name="connsiteY15" fmla="*/ 4218495 h 5604235"/>
                <a:gd name="connsiteX16" fmla="*/ 245097 w 7975076"/>
                <a:gd name="connsiteY16" fmla="*/ 3780149 h 5604235"/>
                <a:gd name="connsiteX17" fmla="*/ 0 w 7975076"/>
                <a:gd name="connsiteY17" fmla="*/ 3063711 h 5604235"/>
                <a:gd name="connsiteX18" fmla="*/ 37707 w 7975076"/>
                <a:gd name="connsiteY18" fmla="*/ 2253006 h 5604235"/>
                <a:gd name="connsiteX19" fmla="*/ 301658 w 7975076"/>
                <a:gd name="connsiteY19" fmla="*/ 1649691 h 5604235"/>
                <a:gd name="connsiteX20" fmla="*/ 725864 w 7975076"/>
                <a:gd name="connsiteY20" fmla="*/ 1112363 h 5604235"/>
                <a:gd name="connsiteX21" fmla="*/ 1593130 w 7975076"/>
                <a:gd name="connsiteY21"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656840 w 7975076"/>
                <a:gd name="connsiteY5" fmla="*/ 5128181 h 5604235"/>
                <a:gd name="connsiteX6" fmla="*/ 4260915 w 7975076"/>
                <a:gd name="connsiteY6" fmla="*/ 4930219 h 5604235"/>
                <a:gd name="connsiteX7" fmla="*/ 4053525 w 7975076"/>
                <a:gd name="connsiteY7" fmla="*/ 4581427 h 5604235"/>
                <a:gd name="connsiteX8" fmla="*/ 3902696 w 7975076"/>
                <a:gd name="connsiteY8" fmla="*/ 4600281 h 5604235"/>
                <a:gd name="connsiteX9" fmla="*/ 3704734 w 7975076"/>
                <a:gd name="connsiteY9" fmla="*/ 4807669 h 5604235"/>
                <a:gd name="connsiteX10" fmla="*/ 3195686 w 7975076"/>
                <a:gd name="connsiteY10" fmla="*/ 4920792 h 5604235"/>
                <a:gd name="connsiteX11" fmla="*/ 2714919 w 7975076"/>
                <a:gd name="connsiteY11" fmla="*/ 4967926 h 5604235"/>
                <a:gd name="connsiteX12" fmla="*/ 2196445 w 7975076"/>
                <a:gd name="connsiteY12" fmla="*/ 4628561 h 5604235"/>
                <a:gd name="connsiteX13" fmla="*/ 1885360 w 7975076"/>
                <a:gd name="connsiteY13" fmla="*/ 4232634 h 5604235"/>
                <a:gd name="connsiteX14" fmla="*/ 1338605 w 7975076"/>
                <a:gd name="connsiteY14" fmla="*/ 4289195 h 5604235"/>
                <a:gd name="connsiteX15" fmla="*/ 744717 w 7975076"/>
                <a:gd name="connsiteY15" fmla="*/ 4218495 h 5604235"/>
                <a:gd name="connsiteX16" fmla="*/ 245097 w 7975076"/>
                <a:gd name="connsiteY16" fmla="*/ 3780149 h 5604235"/>
                <a:gd name="connsiteX17" fmla="*/ 0 w 7975076"/>
                <a:gd name="connsiteY17" fmla="*/ 3063711 h 5604235"/>
                <a:gd name="connsiteX18" fmla="*/ 37707 w 7975076"/>
                <a:gd name="connsiteY18" fmla="*/ 2253006 h 5604235"/>
                <a:gd name="connsiteX19" fmla="*/ 301658 w 7975076"/>
                <a:gd name="connsiteY19" fmla="*/ 1649691 h 5604235"/>
                <a:gd name="connsiteX20" fmla="*/ 725864 w 7975076"/>
                <a:gd name="connsiteY20" fmla="*/ 1112363 h 5604235"/>
                <a:gd name="connsiteX21" fmla="*/ 1593130 w 7975076"/>
                <a:gd name="connsiteY21"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344997 w 7975076"/>
                <a:gd name="connsiteY5" fmla="*/ 5213023 h 5604235"/>
                <a:gd name="connsiteX6" fmla="*/ 4656840 w 7975076"/>
                <a:gd name="connsiteY6" fmla="*/ 5128181 h 5604235"/>
                <a:gd name="connsiteX7" fmla="*/ 4260915 w 7975076"/>
                <a:gd name="connsiteY7" fmla="*/ 4930219 h 5604235"/>
                <a:gd name="connsiteX8" fmla="*/ 4053525 w 7975076"/>
                <a:gd name="connsiteY8" fmla="*/ 4581427 h 5604235"/>
                <a:gd name="connsiteX9" fmla="*/ 3902696 w 7975076"/>
                <a:gd name="connsiteY9" fmla="*/ 4600281 h 5604235"/>
                <a:gd name="connsiteX10" fmla="*/ 3704734 w 7975076"/>
                <a:gd name="connsiteY10" fmla="*/ 4807669 h 5604235"/>
                <a:gd name="connsiteX11" fmla="*/ 3195686 w 7975076"/>
                <a:gd name="connsiteY11" fmla="*/ 4920792 h 5604235"/>
                <a:gd name="connsiteX12" fmla="*/ 2714919 w 7975076"/>
                <a:gd name="connsiteY12" fmla="*/ 4967926 h 5604235"/>
                <a:gd name="connsiteX13" fmla="*/ 2196445 w 7975076"/>
                <a:gd name="connsiteY13" fmla="*/ 4628561 h 5604235"/>
                <a:gd name="connsiteX14" fmla="*/ 1885360 w 7975076"/>
                <a:gd name="connsiteY14" fmla="*/ 4232634 h 5604235"/>
                <a:gd name="connsiteX15" fmla="*/ 1338605 w 7975076"/>
                <a:gd name="connsiteY15" fmla="*/ 4289195 h 5604235"/>
                <a:gd name="connsiteX16" fmla="*/ 744717 w 7975076"/>
                <a:gd name="connsiteY16" fmla="*/ 4218495 h 5604235"/>
                <a:gd name="connsiteX17" fmla="*/ 245097 w 7975076"/>
                <a:gd name="connsiteY17" fmla="*/ 3780149 h 5604235"/>
                <a:gd name="connsiteX18" fmla="*/ 0 w 7975076"/>
                <a:gd name="connsiteY18" fmla="*/ 3063711 h 5604235"/>
                <a:gd name="connsiteX19" fmla="*/ 37707 w 7975076"/>
                <a:gd name="connsiteY19" fmla="*/ 2253006 h 5604235"/>
                <a:gd name="connsiteX20" fmla="*/ 301658 w 7975076"/>
                <a:gd name="connsiteY20" fmla="*/ 1649691 h 5604235"/>
                <a:gd name="connsiteX21" fmla="*/ 725864 w 7975076"/>
                <a:gd name="connsiteY21" fmla="*/ 1112363 h 5604235"/>
                <a:gd name="connsiteX22" fmla="*/ 1593130 w 7975076"/>
                <a:gd name="connsiteY22"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4977351 w 7975076"/>
                <a:gd name="connsiteY5" fmla="*/ 5580668 h 5604235"/>
                <a:gd name="connsiteX6" fmla="*/ 4656840 w 7975076"/>
                <a:gd name="connsiteY6" fmla="*/ 5128181 h 5604235"/>
                <a:gd name="connsiteX7" fmla="*/ 4260915 w 7975076"/>
                <a:gd name="connsiteY7" fmla="*/ 4930219 h 5604235"/>
                <a:gd name="connsiteX8" fmla="*/ 4053525 w 7975076"/>
                <a:gd name="connsiteY8" fmla="*/ 4581427 h 5604235"/>
                <a:gd name="connsiteX9" fmla="*/ 3902696 w 7975076"/>
                <a:gd name="connsiteY9" fmla="*/ 4600281 h 5604235"/>
                <a:gd name="connsiteX10" fmla="*/ 3704734 w 7975076"/>
                <a:gd name="connsiteY10" fmla="*/ 4807669 h 5604235"/>
                <a:gd name="connsiteX11" fmla="*/ 3195686 w 7975076"/>
                <a:gd name="connsiteY11" fmla="*/ 4920792 h 5604235"/>
                <a:gd name="connsiteX12" fmla="*/ 2714919 w 7975076"/>
                <a:gd name="connsiteY12" fmla="*/ 4967926 h 5604235"/>
                <a:gd name="connsiteX13" fmla="*/ 2196445 w 7975076"/>
                <a:gd name="connsiteY13" fmla="*/ 4628561 h 5604235"/>
                <a:gd name="connsiteX14" fmla="*/ 1885360 w 7975076"/>
                <a:gd name="connsiteY14" fmla="*/ 4232634 h 5604235"/>
                <a:gd name="connsiteX15" fmla="*/ 1338605 w 7975076"/>
                <a:gd name="connsiteY15" fmla="*/ 4289195 h 5604235"/>
                <a:gd name="connsiteX16" fmla="*/ 744717 w 7975076"/>
                <a:gd name="connsiteY16" fmla="*/ 4218495 h 5604235"/>
                <a:gd name="connsiteX17" fmla="*/ 245097 w 7975076"/>
                <a:gd name="connsiteY17" fmla="*/ 3780149 h 5604235"/>
                <a:gd name="connsiteX18" fmla="*/ 0 w 7975076"/>
                <a:gd name="connsiteY18" fmla="*/ 3063711 h 5604235"/>
                <a:gd name="connsiteX19" fmla="*/ 37707 w 7975076"/>
                <a:gd name="connsiteY19" fmla="*/ 2253006 h 5604235"/>
                <a:gd name="connsiteX20" fmla="*/ 301658 w 7975076"/>
                <a:gd name="connsiteY20" fmla="*/ 1649691 h 5604235"/>
                <a:gd name="connsiteX21" fmla="*/ 725864 w 7975076"/>
                <a:gd name="connsiteY21" fmla="*/ 1112363 h 5604235"/>
                <a:gd name="connsiteX22" fmla="*/ 1593130 w 7975076"/>
                <a:gd name="connsiteY22"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429838 w 7975076"/>
                <a:gd name="connsiteY5" fmla="*/ 5590095 h 5604235"/>
                <a:gd name="connsiteX6" fmla="*/ 4977351 w 7975076"/>
                <a:gd name="connsiteY6" fmla="*/ 5580668 h 5604235"/>
                <a:gd name="connsiteX7" fmla="*/ 4656840 w 7975076"/>
                <a:gd name="connsiteY7" fmla="*/ 5128181 h 5604235"/>
                <a:gd name="connsiteX8" fmla="*/ 4260915 w 7975076"/>
                <a:gd name="connsiteY8" fmla="*/ 4930219 h 5604235"/>
                <a:gd name="connsiteX9" fmla="*/ 4053525 w 7975076"/>
                <a:gd name="connsiteY9" fmla="*/ 4581427 h 5604235"/>
                <a:gd name="connsiteX10" fmla="*/ 3902696 w 7975076"/>
                <a:gd name="connsiteY10" fmla="*/ 4600281 h 5604235"/>
                <a:gd name="connsiteX11" fmla="*/ 3704734 w 7975076"/>
                <a:gd name="connsiteY11" fmla="*/ 4807669 h 5604235"/>
                <a:gd name="connsiteX12" fmla="*/ 3195686 w 7975076"/>
                <a:gd name="connsiteY12" fmla="*/ 4920792 h 5604235"/>
                <a:gd name="connsiteX13" fmla="*/ 2714919 w 7975076"/>
                <a:gd name="connsiteY13" fmla="*/ 4967926 h 5604235"/>
                <a:gd name="connsiteX14" fmla="*/ 2196445 w 7975076"/>
                <a:gd name="connsiteY14" fmla="*/ 4628561 h 5604235"/>
                <a:gd name="connsiteX15" fmla="*/ 1885360 w 7975076"/>
                <a:gd name="connsiteY15" fmla="*/ 4232634 h 5604235"/>
                <a:gd name="connsiteX16" fmla="*/ 1338605 w 7975076"/>
                <a:gd name="connsiteY16" fmla="*/ 4289195 h 5604235"/>
                <a:gd name="connsiteX17" fmla="*/ 744717 w 7975076"/>
                <a:gd name="connsiteY17" fmla="*/ 4218495 h 5604235"/>
                <a:gd name="connsiteX18" fmla="*/ 245097 w 7975076"/>
                <a:gd name="connsiteY18" fmla="*/ 3780149 h 5604235"/>
                <a:gd name="connsiteX19" fmla="*/ 0 w 7975076"/>
                <a:gd name="connsiteY19" fmla="*/ 3063711 h 5604235"/>
                <a:gd name="connsiteX20" fmla="*/ 37707 w 7975076"/>
                <a:gd name="connsiteY20" fmla="*/ 2253006 h 5604235"/>
                <a:gd name="connsiteX21" fmla="*/ 301658 w 7975076"/>
                <a:gd name="connsiteY21" fmla="*/ 1649691 h 5604235"/>
                <a:gd name="connsiteX22" fmla="*/ 725864 w 7975076"/>
                <a:gd name="connsiteY22" fmla="*/ 1112363 h 5604235"/>
                <a:gd name="connsiteX23" fmla="*/ 1593130 w 7975076"/>
                <a:gd name="connsiteY23"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344997 w 7975076"/>
                <a:gd name="connsiteY5" fmla="*/ 5448693 h 5604235"/>
                <a:gd name="connsiteX6" fmla="*/ 4977351 w 7975076"/>
                <a:gd name="connsiteY6" fmla="*/ 5580668 h 5604235"/>
                <a:gd name="connsiteX7" fmla="*/ 4656840 w 7975076"/>
                <a:gd name="connsiteY7" fmla="*/ 5128181 h 5604235"/>
                <a:gd name="connsiteX8" fmla="*/ 4260915 w 7975076"/>
                <a:gd name="connsiteY8" fmla="*/ 4930219 h 5604235"/>
                <a:gd name="connsiteX9" fmla="*/ 4053525 w 7975076"/>
                <a:gd name="connsiteY9" fmla="*/ 4581427 h 5604235"/>
                <a:gd name="connsiteX10" fmla="*/ 3902696 w 7975076"/>
                <a:gd name="connsiteY10" fmla="*/ 4600281 h 5604235"/>
                <a:gd name="connsiteX11" fmla="*/ 3704734 w 7975076"/>
                <a:gd name="connsiteY11" fmla="*/ 4807669 h 5604235"/>
                <a:gd name="connsiteX12" fmla="*/ 3195686 w 7975076"/>
                <a:gd name="connsiteY12" fmla="*/ 4920792 h 5604235"/>
                <a:gd name="connsiteX13" fmla="*/ 2714919 w 7975076"/>
                <a:gd name="connsiteY13" fmla="*/ 4967926 h 5604235"/>
                <a:gd name="connsiteX14" fmla="*/ 2196445 w 7975076"/>
                <a:gd name="connsiteY14" fmla="*/ 4628561 h 5604235"/>
                <a:gd name="connsiteX15" fmla="*/ 1885360 w 7975076"/>
                <a:gd name="connsiteY15" fmla="*/ 4232634 h 5604235"/>
                <a:gd name="connsiteX16" fmla="*/ 1338605 w 7975076"/>
                <a:gd name="connsiteY16" fmla="*/ 4289195 h 5604235"/>
                <a:gd name="connsiteX17" fmla="*/ 744717 w 7975076"/>
                <a:gd name="connsiteY17" fmla="*/ 4218495 h 5604235"/>
                <a:gd name="connsiteX18" fmla="*/ 245097 w 7975076"/>
                <a:gd name="connsiteY18" fmla="*/ 3780149 h 5604235"/>
                <a:gd name="connsiteX19" fmla="*/ 0 w 7975076"/>
                <a:gd name="connsiteY19" fmla="*/ 3063711 h 5604235"/>
                <a:gd name="connsiteX20" fmla="*/ 37707 w 7975076"/>
                <a:gd name="connsiteY20" fmla="*/ 2253006 h 5604235"/>
                <a:gd name="connsiteX21" fmla="*/ 301658 w 7975076"/>
                <a:gd name="connsiteY21" fmla="*/ 1649691 h 5604235"/>
                <a:gd name="connsiteX22" fmla="*/ 725864 w 7975076"/>
                <a:gd name="connsiteY22" fmla="*/ 1112363 h 5604235"/>
                <a:gd name="connsiteX23" fmla="*/ 1593130 w 7975076"/>
                <a:gd name="connsiteY23"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590094 w 7975076"/>
                <a:gd name="connsiteY5" fmla="*/ 5448693 h 5604235"/>
                <a:gd name="connsiteX6" fmla="*/ 5344997 w 7975076"/>
                <a:gd name="connsiteY6" fmla="*/ 5448693 h 5604235"/>
                <a:gd name="connsiteX7" fmla="*/ 4977351 w 7975076"/>
                <a:gd name="connsiteY7" fmla="*/ 5580668 h 5604235"/>
                <a:gd name="connsiteX8" fmla="*/ 4656840 w 7975076"/>
                <a:gd name="connsiteY8" fmla="*/ 5128181 h 5604235"/>
                <a:gd name="connsiteX9" fmla="*/ 4260915 w 7975076"/>
                <a:gd name="connsiteY9" fmla="*/ 4930219 h 5604235"/>
                <a:gd name="connsiteX10" fmla="*/ 4053525 w 7975076"/>
                <a:gd name="connsiteY10" fmla="*/ 4581427 h 5604235"/>
                <a:gd name="connsiteX11" fmla="*/ 3902696 w 7975076"/>
                <a:gd name="connsiteY11" fmla="*/ 4600281 h 5604235"/>
                <a:gd name="connsiteX12" fmla="*/ 3704734 w 7975076"/>
                <a:gd name="connsiteY12" fmla="*/ 4807669 h 5604235"/>
                <a:gd name="connsiteX13" fmla="*/ 3195686 w 7975076"/>
                <a:gd name="connsiteY13" fmla="*/ 4920792 h 5604235"/>
                <a:gd name="connsiteX14" fmla="*/ 2714919 w 7975076"/>
                <a:gd name="connsiteY14" fmla="*/ 4967926 h 5604235"/>
                <a:gd name="connsiteX15" fmla="*/ 2196445 w 7975076"/>
                <a:gd name="connsiteY15" fmla="*/ 4628561 h 5604235"/>
                <a:gd name="connsiteX16" fmla="*/ 1885360 w 7975076"/>
                <a:gd name="connsiteY16" fmla="*/ 4232634 h 5604235"/>
                <a:gd name="connsiteX17" fmla="*/ 1338605 w 7975076"/>
                <a:gd name="connsiteY17" fmla="*/ 4289195 h 5604235"/>
                <a:gd name="connsiteX18" fmla="*/ 744717 w 7975076"/>
                <a:gd name="connsiteY18" fmla="*/ 4218495 h 5604235"/>
                <a:gd name="connsiteX19" fmla="*/ 245097 w 7975076"/>
                <a:gd name="connsiteY19" fmla="*/ 3780149 h 5604235"/>
                <a:gd name="connsiteX20" fmla="*/ 0 w 7975076"/>
                <a:gd name="connsiteY20" fmla="*/ 3063711 h 5604235"/>
                <a:gd name="connsiteX21" fmla="*/ 37707 w 7975076"/>
                <a:gd name="connsiteY21" fmla="*/ 2253006 h 5604235"/>
                <a:gd name="connsiteX22" fmla="*/ 301658 w 7975076"/>
                <a:gd name="connsiteY22" fmla="*/ 1649691 h 5604235"/>
                <a:gd name="connsiteX23" fmla="*/ 725864 w 7975076"/>
                <a:gd name="connsiteY23" fmla="*/ 1112363 h 5604235"/>
                <a:gd name="connsiteX24" fmla="*/ 1593130 w 7975076"/>
                <a:gd name="connsiteY24"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213022 w 7975076"/>
                <a:gd name="connsiteY5" fmla="*/ 5269584 h 5604235"/>
                <a:gd name="connsiteX6" fmla="*/ 5344997 w 7975076"/>
                <a:gd name="connsiteY6" fmla="*/ 5448693 h 5604235"/>
                <a:gd name="connsiteX7" fmla="*/ 4977351 w 7975076"/>
                <a:gd name="connsiteY7" fmla="*/ 5580668 h 5604235"/>
                <a:gd name="connsiteX8" fmla="*/ 4656840 w 7975076"/>
                <a:gd name="connsiteY8" fmla="*/ 5128181 h 5604235"/>
                <a:gd name="connsiteX9" fmla="*/ 4260915 w 7975076"/>
                <a:gd name="connsiteY9" fmla="*/ 4930219 h 5604235"/>
                <a:gd name="connsiteX10" fmla="*/ 4053525 w 7975076"/>
                <a:gd name="connsiteY10" fmla="*/ 4581427 h 5604235"/>
                <a:gd name="connsiteX11" fmla="*/ 3902696 w 7975076"/>
                <a:gd name="connsiteY11" fmla="*/ 4600281 h 5604235"/>
                <a:gd name="connsiteX12" fmla="*/ 3704734 w 7975076"/>
                <a:gd name="connsiteY12" fmla="*/ 4807669 h 5604235"/>
                <a:gd name="connsiteX13" fmla="*/ 3195686 w 7975076"/>
                <a:gd name="connsiteY13" fmla="*/ 4920792 h 5604235"/>
                <a:gd name="connsiteX14" fmla="*/ 2714919 w 7975076"/>
                <a:gd name="connsiteY14" fmla="*/ 4967926 h 5604235"/>
                <a:gd name="connsiteX15" fmla="*/ 2196445 w 7975076"/>
                <a:gd name="connsiteY15" fmla="*/ 4628561 h 5604235"/>
                <a:gd name="connsiteX16" fmla="*/ 1885360 w 7975076"/>
                <a:gd name="connsiteY16" fmla="*/ 4232634 h 5604235"/>
                <a:gd name="connsiteX17" fmla="*/ 1338605 w 7975076"/>
                <a:gd name="connsiteY17" fmla="*/ 4289195 h 5604235"/>
                <a:gd name="connsiteX18" fmla="*/ 744717 w 7975076"/>
                <a:gd name="connsiteY18" fmla="*/ 4218495 h 5604235"/>
                <a:gd name="connsiteX19" fmla="*/ 245097 w 7975076"/>
                <a:gd name="connsiteY19" fmla="*/ 3780149 h 5604235"/>
                <a:gd name="connsiteX20" fmla="*/ 0 w 7975076"/>
                <a:gd name="connsiteY20" fmla="*/ 3063711 h 5604235"/>
                <a:gd name="connsiteX21" fmla="*/ 37707 w 7975076"/>
                <a:gd name="connsiteY21" fmla="*/ 2253006 h 5604235"/>
                <a:gd name="connsiteX22" fmla="*/ 301658 w 7975076"/>
                <a:gd name="connsiteY22" fmla="*/ 1649691 h 5604235"/>
                <a:gd name="connsiteX23" fmla="*/ 725864 w 7975076"/>
                <a:gd name="connsiteY23" fmla="*/ 1112363 h 5604235"/>
                <a:gd name="connsiteX24" fmla="*/ 1593130 w 7975076"/>
                <a:gd name="connsiteY24"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995446 w 7975076"/>
                <a:gd name="connsiteY5" fmla="*/ 5373278 h 5604235"/>
                <a:gd name="connsiteX6" fmla="*/ 5213022 w 7975076"/>
                <a:gd name="connsiteY6" fmla="*/ 5269584 h 5604235"/>
                <a:gd name="connsiteX7" fmla="*/ 5344997 w 7975076"/>
                <a:gd name="connsiteY7" fmla="*/ 5448693 h 5604235"/>
                <a:gd name="connsiteX8" fmla="*/ 4977351 w 7975076"/>
                <a:gd name="connsiteY8" fmla="*/ 5580668 h 5604235"/>
                <a:gd name="connsiteX9" fmla="*/ 4656840 w 7975076"/>
                <a:gd name="connsiteY9" fmla="*/ 5128181 h 5604235"/>
                <a:gd name="connsiteX10" fmla="*/ 4260915 w 7975076"/>
                <a:gd name="connsiteY10" fmla="*/ 4930219 h 5604235"/>
                <a:gd name="connsiteX11" fmla="*/ 4053525 w 7975076"/>
                <a:gd name="connsiteY11" fmla="*/ 4581427 h 5604235"/>
                <a:gd name="connsiteX12" fmla="*/ 3902696 w 7975076"/>
                <a:gd name="connsiteY12" fmla="*/ 4600281 h 5604235"/>
                <a:gd name="connsiteX13" fmla="*/ 3704734 w 7975076"/>
                <a:gd name="connsiteY13" fmla="*/ 4807669 h 5604235"/>
                <a:gd name="connsiteX14" fmla="*/ 3195686 w 7975076"/>
                <a:gd name="connsiteY14" fmla="*/ 4920792 h 5604235"/>
                <a:gd name="connsiteX15" fmla="*/ 2714919 w 7975076"/>
                <a:gd name="connsiteY15" fmla="*/ 4967926 h 5604235"/>
                <a:gd name="connsiteX16" fmla="*/ 2196445 w 7975076"/>
                <a:gd name="connsiteY16" fmla="*/ 4628561 h 5604235"/>
                <a:gd name="connsiteX17" fmla="*/ 1885360 w 7975076"/>
                <a:gd name="connsiteY17" fmla="*/ 4232634 h 5604235"/>
                <a:gd name="connsiteX18" fmla="*/ 1338605 w 7975076"/>
                <a:gd name="connsiteY18" fmla="*/ 4289195 h 5604235"/>
                <a:gd name="connsiteX19" fmla="*/ 744717 w 7975076"/>
                <a:gd name="connsiteY19" fmla="*/ 4218495 h 5604235"/>
                <a:gd name="connsiteX20" fmla="*/ 245097 w 7975076"/>
                <a:gd name="connsiteY20" fmla="*/ 3780149 h 5604235"/>
                <a:gd name="connsiteX21" fmla="*/ 0 w 7975076"/>
                <a:gd name="connsiteY21" fmla="*/ 3063711 h 5604235"/>
                <a:gd name="connsiteX22" fmla="*/ 37707 w 7975076"/>
                <a:gd name="connsiteY22" fmla="*/ 2253006 h 5604235"/>
                <a:gd name="connsiteX23" fmla="*/ 301658 w 7975076"/>
                <a:gd name="connsiteY23" fmla="*/ 1649691 h 5604235"/>
                <a:gd name="connsiteX24" fmla="*/ 725864 w 7975076"/>
                <a:gd name="connsiteY24" fmla="*/ 1112363 h 5604235"/>
                <a:gd name="connsiteX25" fmla="*/ 1593130 w 7975076"/>
                <a:gd name="connsiteY25"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957739 w 7975076"/>
                <a:gd name="connsiteY5" fmla="*/ 5316717 h 5604235"/>
                <a:gd name="connsiteX6" fmla="*/ 5213022 w 7975076"/>
                <a:gd name="connsiteY6" fmla="*/ 5269584 h 5604235"/>
                <a:gd name="connsiteX7" fmla="*/ 5344997 w 7975076"/>
                <a:gd name="connsiteY7" fmla="*/ 5448693 h 5604235"/>
                <a:gd name="connsiteX8" fmla="*/ 4977351 w 7975076"/>
                <a:gd name="connsiteY8" fmla="*/ 5580668 h 5604235"/>
                <a:gd name="connsiteX9" fmla="*/ 4656840 w 7975076"/>
                <a:gd name="connsiteY9" fmla="*/ 5128181 h 5604235"/>
                <a:gd name="connsiteX10" fmla="*/ 4260915 w 7975076"/>
                <a:gd name="connsiteY10" fmla="*/ 4930219 h 5604235"/>
                <a:gd name="connsiteX11" fmla="*/ 4053525 w 7975076"/>
                <a:gd name="connsiteY11" fmla="*/ 4581427 h 5604235"/>
                <a:gd name="connsiteX12" fmla="*/ 3902696 w 7975076"/>
                <a:gd name="connsiteY12" fmla="*/ 4600281 h 5604235"/>
                <a:gd name="connsiteX13" fmla="*/ 3704734 w 7975076"/>
                <a:gd name="connsiteY13" fmla="*/ 4807669 h 5604235"/>
                <a:gd name="connsiteX14" fmla="*/ 3195686 w 7975076"/>
                <a:gd name="connsiteY14" fmla="*/ 4920792 h 5604235"/>
                <a:gd name="connsiteX15" fmla="*/ 2714919 w 7975076"/>
                <a:gd name="connsiteY15" fmla="*/ 4967926 h 5604235"/>
                <a:gd name="connsiteX16" fmla="*/ 2196445 w 7975076"/>
                <a:gd name="connsiteY16" fmla="*/ 4628561 h 5604235"/>
                <a:gd name="connsiteX17" fmla="*/ 1885360 w 7975076"/>
                <a:gd name="connsiteY17" fmla="*/ 4232634 h 5604235"/>
                <a:gd name="connsiteX18" fmla="*/ 1338605 w 7975076"/>
                <a:gd name="connsiteY18" fmla="*/ 4289195 h 5604235"/>
                <a:gd name="connsiteX19" fmla="*/ 744717 w 7975076"/>
                <a:gd name="connsiteY19" fmla="*/ 4218495 h 5604235"/>
                <a:gd name="connsiteX20" fmla="*/ 245097 w 7975076"/>
                <a:gd name="connsiteY20" fmla="*/ 3780149 h 5604235"/>
                <a:gd name="connsiteX21" fmla="*/ 0 w 7975076"/>
                <a:gd name="connsiteY21" fmla="*/ 3063711 h 5604235"/>
                <a:gd name="connsiteX22" fmla="*/ 37707 w 7975076"/>
                <a:gd name="connsiteY22" fmla="*/ 2253006 h 5604235"/>
                <a:gd name="connsiteX23" fmla="*/ 301658 w 7975076"/>
                <a:gd name="connsiteY23" fmla="*/ 1649691 h 5604235"/>
                <a:gd name="connsiteX24" fmla="*/ 725864 w 7975076"/>
                <a:gd name="connsiteY24" fmla="*/ 1112363 h 5604235"/>
                <a:gd name="connsiteX25" fmla="*/ 1593130 w 7975076"/>
                <a:gd name="connsiteY25"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5957739 w 7975076"/>
                <a:gd name="connsiteY5" fmla="*/ 5316717 h 5604235"/>
                <a:gd name="connsiteX6" fmla="*/ 5213022 w 7975076"/>
                <a:gd name="connsiteY6" fmla="*/ 5269584 h 5604235"/>
                <a:gd name="connsiteX7" fmla="*/ 5344997 w 7975076"/>
                <a:gd name="connsiteY7" fmla="*/ 5448693 h 5604235"/>
                <a:gd name="connsiteX8" fmla="*/ 4977351 w 7975076"/>
                <a:gd name="connsiteY8" fmla="*/ 5580668 h 5604235"/>
                <a:gd name="connsiteX9" fmla="*/ 4656840 w 7975076"/>
                <a:gd name="connsiteY9" fmla="*/ 5128181 h 5604235"/>
                <a:gd name="connsiteX10" fmla="*/ 4260915 w 7975076"/>
                <a:gd name="connsiteY10" fmla="*/ 4930219 h 5604235"/>
                <a:gd name="connsiteX11" fmla="*/ 4053525 w 7975076"/>
                <a:gd name="connsiteY11" fmla="*/ 4581427 h 5604235"/>
                <a:gd name="connsiteX12" fmla="*/ 3902696 w 7975076"/>
                <a:gd name="connsiteY12" fmla="*/ 4600281 h 5604235"/>
                <a:gd name="connsiteX13" fmla="*/ 3704734 w 7975076"/>
                <a:gd name="connsiteY13" fmla="*/ 4807669 h 5604235"/>
                <a:gd name="connsiteX14" fmla="*/ 3195686 w 7975076"/>
                <a:gd name="connsiteY14" fmla="*/ 4920792 h 5604235"/>
                <a:gd name="connsiteX15" fmla="*/ 2714919 w 7975076"/>
                <a:gd name="connsiteY15" fmla="*/ 4967926 h 5604235"/>
                <a:gd name="connsiteX16" fmla="*/ 2196445 w 7975076"/>
                <a:gd name="connsiteY16" fmla="*/ 4628561 h 5604235"/>
                <a:gd name="connsiteX17" fmla="*/ 1885360 w 7975076"/>
                <a:gd name="connsiteY17" fmla="*/ 4232634 h 5604235"/>
                <a:gd name="connsiteX18" fmla="*/ 1338605 w 7975076"/>
                <a:gd name="connsiteY18" fmla="*/ 4289195 h 5604235"/>
                <a:gd name="connsiteX19" fmla="*/ 744717 w 7975076"/>
                <a:gd name="connsiteY19" fmla="*/ 4218495 h 5604235"/>
                <a:gd name="connsiteX20" fmla="*/ 245097 w 7975076"/>
                <a:gd name="connsiteY20" fmla="*/ 3780149 h 5604235"/>
                <a:gd name="connsiteX21" fmla="*/ 0 w 7975076"/>
                <a:gd name="connsiteY21" fmla="*/ 3063711 h 5604235"/>
                <a:gd name="connsiteX22" fmla="*/ 37707 w 7975076"/>
                <a:gd name="connsiteY22" fmla="*/ 2253006 h 5604235"/>
                <a:gd name="connsiteX23" fmla="*/ 301658 w 7975076"/>
                <a:gd name="connsiteY23" fmla="*/ 1649691 h 5604235"/>
                <a:gd name="connsiteX24" fmla="*/ 725864 w 7975076"/>
                <a:gd name="connsiteY24" fmla="*/ 1112363 h 5604235"/>
                <a:gd name="connsiteX25" fmla="*/ 1593130 w 7975076"/>
                <a:gd name="connsiteY25"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6975834 w 7975076"/>
                <a:gd name="connsiteY5" fmla="*/ 5448693 h 5604235"/>
                <a:gd name="connsiteX6" fmla="*/ 5957739 w 7975076"/>
                <a:gd name="connsiteY6" fmla="*/ 5316717 h 5604235"/>
                <a:gd name="connsiteX7" fmla="*/ 5213022 w 7975076"/>
                <a:gd name="connsiteY7" fmla="*/ 5269584 h 5604235"/>
                <a:gd name="connsiteX8" fmla="*/ 5344997 w 7975076"/>
                <a:gd name="connsiteY8" fmla="*/ 5448693 h 5604235"/>
                <a:gd name="connsiteX9" fmla="*/ 4977351 w 7975076"/>
                <a:gd name="connsiteY9" fmla="*/ 5580668 h 5604235"/>
                <a:gd name="connsiteX10" fmla="*/ 4656840 w 7975076"/>
                <a:gd name="connsiteY10" fmla="*/ 5128181 h 5604235"/>
                <a:gd name="connsiteX11" fmla="*/ 4260915 w 7975076"/>
                <a:gd name="connsiteY11" fmla="*/ 4930219 h 5604235"/>
                <a:gd name="connsiteX12" fmla="*/ 4053525 w 7975076"/>
                <a:gd name="connsiteY12" fmla="*/ 4581427 h 5604235"/>
                <a:gd name="connsiteX13" fmla="*/ 3902696 w 7975076"/>
                <a:gd name="connsiteY13" fmla="*/ 4600281 h 5604235"/>
                <a:gd name="connsiteX14" fmla="*/ 3704734 w 7975076"/>
                <a:gd name="connsiteY14" fmla="*/ 4807669 h 5604235"/>
                <a:gd name="connsiteX15" fmla="*/ 3195686 w 7975076"/>
                <a:gd name="connsiteY15" fmla="*/ 4920792 h 5604235"/>
                <a:gd name="connsiteX16" fmla="*/ 2714919 w 7975076"/>
                <a:gd name="connsiteY16" fmla="*/ 4967926 h 5604235"/>
                <a:gd name="connsiteX17" fmla="*/ 2196445 w 7975076"/>
                <a:gd name="connsiteY17" fmla="*/ 4628561 h 5604235"/>
                <a:gd name="connsiteX18" fmla="*/ 1885360 w 7975076"/>
                <a:gd name="connsiteY18" fmla="*/ 4232634 h 5604235"/>
                <a:gd name="connsiteX19" fmla="*/ 1338605 w 7975076"/>
                <a:gd name="connsiteY19" fmla="*/ 4289195 h 5604235"/>
                <a:gd name="connsiteX20" fmla="*/ 744717 w 7975076"/>
                <a:gd name="connsiteY20" fmla="*/ 4218495 h 5604235"/>
                <a:gd name="connsiteX21" fmla="*/ 245097 w 7975076"/>
                <a:gd name="connsiteY21" fmla="*/ 3780149 h 5604235"/>
                <a:gd name="connsiteX22" fmla="*/ 0 w 7975076"/>
                <a:gd name="connsiteY22" fmla="*/ 3063711 h 5604235"/>
                <a:gd name="connsiteX23" fmla="*/ 37707 w 7975076"/>
                <a:gd name="connsiteY23" fmla="*/ 2253006 h 5604235"/>
                <a:gd name="connsiteX24" fmla="*/ 301658 w 7975076"/>
                <a:gd name="connsiteY24" fmla="*/ 1649691 h 5604235"/>
                <a:gd name="connsiteX25" fmla="*/ 725864 w 7975076"/>
                <a:gd name="connsiteY25" fmla="*/ 1112363 h 5604235"/>
                <a:gd name="connsiteX26" fmla="*/ 1593130 w 7975076"/>
                <a:gd name="connsiteY26" fmla="*/ 584462 h 5604235"/>
                <a:gd name="connsiteX0" fmla="*/ 1593130 w 7975076"/>
                <a:gd name="connsiteY0" fmla="*/ 584462 h 5604235"/>
                <a:gd name="connsiteX1" fmla="*/ 2620652 w 7975076"/>
                <a:gd name="connsiteY1" fmla="*/ 235671 h 5604235"/>
                <a:gd name="connsiteX2" fmla="*/ 3346516 w 7975076"/>
                <a:gd name="connsiteY2" fmla="*/ 65988 h 5604235"/>
                <a:gd name="connsiteX3" fmla="*/ 7975076 w 7975076"/>
                <a:gd name="connsiteY3" fmla="*/ 0 h 5604235"/>
                <a:gd name="connsiteX4" fmla="*/ 7975076 w 7975076"/>
                <a:gd name="connsiteY4" fmla="*/ 5604235 h 5604235"/>
                <a:gd name="connsiteX5" fmla="*/ 6693030 w 7975076"/>
                <a:gd name="connsiteY5" fmla="*/ 4901938 h 5604235"/>
                <a:gd name="connsiteX6" fmla="*/ 5957739 w 7975076"/>
                <a:gd name="connsiteY6" fmla="*/ 5316717 h 5604235"/>
                <a:gd name="connsiteX7" fmla="*/ 5213022 w 7975076"/>
                <a:gd name="connsiteY7" fmla="*/ 5269584 h 5604235"/>
                <a:gd name="connsiteX8" fmla="*/ 5344997 w 7975076"/>
                <a:gd name="connsiteY8" fmla="*/ 5448693 h 5604235"/>
                <a:gd name="connsiteX9" fmla="*/ 4977351 w 7975076"/>
                <a:gd name="connsiteY9" fmla="*/ 5580668 h 5604235"/>
                <a:gd name="connsiteX10" fmla="*/ 4656840 w 7975076"/>
                <a:gd name="connsiteY10" fmla="*/ 5128181 h 5604235"/>
                <a:gd name="connsiteX11" fmla="*/ 4260915 w 7975076"/>
                <a:gd name="connsiteY11" fmla="*/ 4930219 h 5604235"/>
                <a:gd name="connsiteX12" fmla="*/ 4053525 w 7975076"/>
                <a:gd name="connsiteY12" fmla="*/ 4581427 h 5604235"/>
                <a:gd name="connsiteX13" fmla="*/ 3902696 w 7975076"/>
                <a:gd name="connsiteY13" fmla="*/ 4600281 h 5604235"/>
                <a:gd name="connsiteX14" fmla="*/ 3704734 w 7975076"/>
                <a:gd name="connsiteY14" fmla="*/ 4807669 h 5604235"/>
                <a:gd name="connsiteX15" fmla="*/ 3195686 w 7975076"/>
                <a:gd name="connsiteY15" fmla="*/ 4920792 h 5604235"/>
                <a:gd name="connsiteX16" fmla="*/ 2714919 w 7975076"/>
                <a:gd name="connsiteY16" fmla="*/ 4967926 h 5604235"/>
                <a:gd name="connsiteX17" fmla="*/ 2196445 w 7975076"/>
                <a:gd name="connsiteY17" fmla="*/ 4628561 h 5604235"/>
                <a:gd name="connsiteX18" fmla="*/ 1885360 w 7975076"/>
                <a:gd name="connsiteY18" fmla="*/ 4232634 h 5604235"/>
                <a:gd name="connsiteX19" fmla="*/ 1338605 w 7975076"/>
                <a:gd name="connsiteY19" fmla="*/ 4289195 h 5604235"/>
                <a:gd name="connsiteX20" fmla="*/ 744717 w 7975076"/>
                <a:gd name="connsiteY20" fmla="*/ 4218495 h 5604235"/>
                <a:gd name="connsiteX21" fmla="*/ 245097 w 7975076"/>
                <a:gd name="connsiteY21" fmla="*/ 3780149 h 5604235"/>
                <a:gd name="connsiteX22" fmla="*/ 0 w 7975076"/>
                <a:gd name="connsiteY22" fmla="*/ 3063711 h 5604235"/>
                <a:gd name="connsiteX23" fmla="*/ 37707 w 7975076"/>
                <a:gd name="connsiteY23" fmla="*/ 2253006 h 5604235"/>
                <a:gd name="connsiteX24" fmla="*/ 301658 w 7975076"/>
                <a:gd name="connsiteY24" fmla="*/ 1649691 h 5604235"/>
                <a:gd name="connsiteX25" fmla="*/ 725864 w 7975076"/>
                <a:gd name="connsiteY25" fmla="*/ 1112363 h 5604235"/>
                <a:gd name="connsiteX26" fmla="*/ 1593130 w 7975076"/>
                <a:gd name="connsiteY26" fmla="*/ 584462 h 5604235"/>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154944 w 7975076"/>
                <a:gd name="connsiteY4" fmla="*/ 4529579 h 5580668"/>
                <a:gd name="connsiteX5" fmla="*/ 6693030 w 7975076"/>
                <a:gd name="connsiteY5" fmla="*/ 4901938 h 5580668"/>
                <a:gd name="connsiteX6" fmla="*/ 5957739 w 7975076"/>
                <a:gd name="connsiteY6" fmla="*/ 5316717 h 5580668"/>
                <a:gd name="connsiteX7" fmla="*/ 5213022 w 7975076"/>
                <a:gd name="connsiteY7" fmla="*/ 5269584 h 5580668"/>
                <a:gd name="connsiteX8" fmla="*/ 5344997 w 7975076"/>
                <a:gd name="connsiteY8" fmla="*/ 5448693 h 5580668"/>
                <a:gd name="connsiteX9" fmla="*/ 4977351 w 7975076"/>
                <a:gd name="connsiteY9" fmla="*/ 5580668 h 5580668"/>
                <a:gd name="connsiteX10" fmla="*/ 4656840 w 7975076"/>
                <a:gd name="connsiteY10" fmla="*/ 5128181 h 5580668"/>
                <a:gd name="connsiteX11" fmla="*/ 4260915 w 7975076"/>
                <a:gd name="connsiteY11" fmla="*/ 4930219 h 5580668"/>
                <a:gd name="connsiteX12" fmla="*/ 4053525 w 7975076"/>
                <a:gd name="connsiteY12" fmla="*/ 4581427 h 5580668"/>
                <a:gd name="connsiteX13" fmla="*/ 3902696 w 7975076"/>
                <a:gd name="connsiteY13" fmla="*/ 4600281 h 5580668"/>
                <a:gd name="connsiteX14" fmla="*/ 3704734 w 7975076"/>
                <a:gd name="connsiteY14" fmla="*/ 4807669 h 5580668"/>
                <a:gd name="connsiteX15" fmla="*/ 3195686 w 7975076"/>
                <a:gd name="connsiteY15" fmla="*/ 4920792 h 5580668"/>
                <a:gd name="connsiteX16" fmla="*/ 2714919 w 7975076"/>
                <a:gd name="connsiteY16" fmla="*/ 4967926 h 5580668"/>
                <a:gd name="connsiteX17" fmla="*/ 2196445 w 7975076"/>
                <a:gd name="connsiteY17" fmla="*/ 4628561 h 5580668"/>
                <a:gd name="connsiteX18" fmla="*/ 1885360 w 7975076"/>
                <a:gd name="connsiteY18" fmla="*/ 4232634 h 5580668"/>
                <a:gd name="connsiteX19" fmla="*/ 1338605 w 7975076"/>
                <a:gd name="connsiteY19" fmla="*/ 4289195 h 5580668"/>
                <a:gd name="connsiteX20" fmla="*/ 744717 w 7975076"/>
                <a:gd name="connsiteY20" fmla="*/ 4218495 h 5580668"/>
                <a:gd name="connsiteX21" fmla="*/ 245097 w 7975076"/>
                <a:gd name="connsiteY21" fmla="*/ 3780149 h 5580668"/>
                <a:gd name="connsiteX22" fmla="*/ 0 w 7975076"/>
                <a:gd name="connsiteY22" fmla="*/ 3063711 h 5580668"/>
                <a:gd name="connsiteX23" fmla="*/ 37707 w 7975076"/>
                <a:gd name="connsiteY23" fmla="*/ 2253006 h 5580668"/>
                <a:gd name="connsiteX24" fmla="*/ 301658 w 7975076"/>
                <a:gd name="connsiteY24" fmla="*/ 1649691 h 5580668"/>
                <a:gd name="connsiteX25" fmla="*/ 725864 w 7975076"/>
                <a:gd name="connsiteY25" fmla="*/ 1112363 h 5580668"/>
                <a:gd name="connsiteX26" fmla="*/ 1593130 w 7975076"/>
                <a:gd name="connsiteY26"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239785 w 7975076"/>
                <a:gd name="connsiteY4" fmla="*/ 4015819 h 5580668"/>
                <a:gd name="connsiteX5" fmla="*/ 7154944 w 7975076"/>
                <a:gd name="connsiteY5" fmla="*/ 4529579 h 5580668"/>
                <a:gd name="connsiteX6" fmla="*/ 6693030 w 7975076"/>
                <a:gd name="connsiteY6" fmla="*/ 4901938 h 5580668"/>
                <a:gd name="connsiteX7" fmla="*/ 5957739 w 7975076"/>
                <a:gd name="connsiteY7" fmla="*/ 5316717 h 5580668"/>
                <a:gd name="connsiteX8" fmla="*/ 5213022 w 7975076"/>
                <a:gd name="connsiteY8" fmla="*/ 5269584 h 5580668"/>
                <a:gd name="connsiteX9" fmla="*/ 5344997 w 7975076"/>
                <a:gd name="connsiteY9" fmla="*/ 5448693 h 5580668"/>
                <a:gd name="connsiteX10" fmla="*/ 4977351 w 7975076"/>
                <a:gd name="connsiteY10" fmla="*/ 5580668 h 5580668"/>
                <a:gd name="connsiteX11" fmla="*/ 4656840 w 7975076"/>
                <a:gd name="connsiteY11" fmla="*/ 5128181 h 5580668"/>
                <a:gd name="connsiteX12" fmla="*/ 4260915 w 7975076"/>
                <a:gd name="connsiteY12" fmla="*/ 4930219 h 5580668"/>
                <a:gd name="connsiteX13" fmla="*/ 4053525 w 7975076"/>
                <a:gd name="connsiteY13" fmla="*/ 4581427 h 5580668"/>
                <a:gd name="connsiteX14" fmla="*/ 3902696 w 7975076"/>
                <a:gd name="connsiteY14" fmla="*/ 4600281 h 5580668"/>
                <a:gd name="connsiteX15" fmla="*/ 3704734 w 7975076"/>
                <a:gd name="connsiteY15" fmla="*/ 4807669 h 5580668"/>
                <a:gd name="connsiteX16" fmla="*/ 3195686 w 7975076"/>
                <a:gd name="connsiteY16" fmla="*/ 4920792 h 5580668"/>
                <a:gd name="connsiteX17" fmla="*/ 2714919 w 7975076"/>
                <a:gd name="connsiteY17" fmla="*/ 4967926 h 5580668"/>
                <a:gd name="connsiteX18" fmla="*/ 2196445 w 7975076"/>
                <a:gd name="connsiteY18" fmla="*/ 4628561 h 5580668"/>
                <a:gd name="connsiteX19" fmla="*/ 1885360 w 7975076"/>
                <a:gd name="connsiteY19" fmla="*/ 4232634 h 5580668"/>
                <a:gd name="connsiteX20" fmla="*/ 1338605 w 7975076"/>
                <a:gd name="connsiteY20" fmla="*/ 4289195 h 5580668"/>
                <a:gd name="connsiteX21" fmla="*/ 744717 w 7975076"/>
                <a:gd name="connsiteY21" fmla="*/ 4218495 h 5580668"/>
                <a:gd name="connsiteX22" fmla="*/ 245097 w 7975076"/>
                <a:gd name="connsiteY22" fmla="*/ 3780149 h 5580668"/>
                <a:gd name="connsiteX23" fmla="*/ 0 w 7975076"/>
                <a:gd name="connsiteY23" fmla="*/ 3063711 h 5580668"/>
                <a:gd name="connsiteX24" fmla="*/ 37707 w 7975076"/>
                <a:gd name="connsiteY24" fmla="*/ 2253006 h 5580668"/>
                <a:gd name="connsiteX25" fmla="*/ 301658 w 7975076"/>
                <a:gd name="connsiteY25" fmla="*/ 1649691 h 5580668"/>
                <a:gd name="connsiteX26" fmla="*/ 725864 w 7975076"/>
                <a:gd name="connsiteY26" fmla="*/ 1112363 h 5580668"/>
                <a:gd name="connsiteX27" fmla="*/ 1593130 w 7975076"/>
                <a:gd name="connsiteY27"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173797 w 7975076"/>
                <a:gd name="connsiteY4" fmla="*/ 4015819 h 5580668"/>
                <a:gd name="connsiteX5" fmla="*/ 7154944 w 7975076"/>
                <a:gd name="connsiteY5" fmla="*/ 4529579 h 5580668"/>
                <a:gd name="connsiteX6" fmla="*/ 6693030 w 7975076"/>
                <a:gd name="connsiteY6" fmla="*/ 4901938 h 5580668"/>
                <a:gd name="connsiteX7" fmla="*/ 5957739 w 7975076"/>
                <a:gd name="connsiteY7" fmla="*/ 5316717 h 5580668"/>
                <a:gd name="connsiteX8" fmla="*/ 5213022 w 7975076"/>
                <a:gd name="connsiteY8" fmla="*/ 5269584 h 5580668"/>
                <a:gd name="connsiteX9" fmla="*/ 5344997 w 7975076"/>
                <a:gd name="connsiteY9" fmla="*/ 5448693 h 5580668"/>
                <a:gd name="connsiteX10" fmla="*/ 4977351 w 7975076"/>
                <a:gd name="connsiteY10" fmla="*/ 5580668 h 5580668"/>
                <a:gd name="connsiteX11" fmla="*/ 4656840 w 7975076"/>
                <a:gd name="connsiteY11" fmla="*/ 5128181 h 5580668"/>
                <a:gd name="connsiteX12" fmla="*/ 4260915 w 7975076"/>
                <a:gd name="connsiteY12" fmla="*/ 4930219 h 5580668"/>
                <a:gd name="connsiteX13" fmla="*/ 4053525 w 7975076"/>
                <a:gd name="connsiteY13" fmla="*/ 4581427 h 5580668"/>
                <a:gd name="connsiteX14" fmla="*/ 3902696 w 7975076"/>
                <a:gd name="connsiteY14" fmla="*/ 4600281 h 5580668"/>
                <a:gd name="connsiteX15" fmla="*/ 3704734 w 7975076"/>
                <a:gd name="connsiteY15" fmla="*/ 4807669 h 5580668"/>
                <a:gd name="connsiteX16" fmla="*/ 3195686 w 7975076"/>
                <a:gd name="connsiteY16" fmla="*/ 4920792 h 5580668"/>
                <a:gd name="connsiteX17" fmla="*/ 2714919 w 7975076"/>
                <a:gd name="connsiteY17" fmla="*/ 4967926 h 5580668"/>
                <a:gd name="connsiteX18" fmla="*/ 2196445 w 7975076"/>
                <a:gd name="connsiteY18" fmla="*/ 4628561 h 5580668"/>
                <a:gd name="connsiteX19" fmla="*/ 1885360 w 7975076"/>
                <a:gd name="connsiteY19" fmla="*/ 4232634 h 5580668"/>
                <a:gd name="connsiteX20" fmla="*/ 1338605 w 7975076"/>
                <a:gd name="connsiteY20" fmla="*/ 4289195 h 5580668"/>
                <a:gd name="connsiteX21" fmla="*/ 744717 w 7975076"/>
                <a:gd name="connsiteY21" fmla="*/ 4218495 h 5580668"/>
                <a:gd name="connsiteX22" fmla="*/ 245097 w 7975076"/>
                <a:gd name="connsiteY22" fmla="*/ 3780149 h 5580668"/>
                <a:gd name="connsiteX23" fmla="*/ 0 w 7975076"/>
                <a:gd name="connsiteY23" fmla="*/ 3063711 h 5580668"/>
                <a:gd name="connsiteX24" fmla="*/ 37707 w 7975076"/>
                <a:gd name="connsiteY24" fmla="*/ 2253006 h 5580668"/>
                <a:gd name="connsiteX25" fmla="*/ 301658 w 7975076"/>
                <a:gd name="connsiteY25" fmla="*/ 1649691 h 5580668"/>
                <a:gd name="connsiteX26" fmla="*/ 725864 w 7975076"/>
                <a:gd name="connsiteY26" fmla="*/ 1112363 h 5580668"/>
                <a:gd name="connsiteX27" fmla="*/ 1593130 w 7975076"/>
                <a:gd name="connsiteY27"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343479 w 7975076"/>
                <a:gd name="connsiteY4" fmla="*/ 3139126 h 5580668"/>
                <a:gd name="connsiteX5" fmla="*/ 7173797 w 7975076"/>
                <a:gd name="connsiteY5" fmla="*/ 4015819 h 5580668"/>
                <a:gd name="connsiteX6" fmla="*/ 7154944 w 7975076"/>
                <a:gd name="connsiteY6" fmla="*/ 4529579 h 5580668"/>
                <a:gd name="connsiteX7" fmla="*/ 6693030 w 7975076"/>
                <a:gd name="connsiteY7" fmla="*/ 4901938 h 5580668"/>
                <a:gd name="connsiteX8" fmla="*/ 5957739 w 7975076"/>
                <a:gd name="connsiteY8" fmla="*/ 5316717 h 5580668"/>
                <a:gd name="connsiteX9" fmla="*/ 5213022 w 7975076"/>
                <a:gd name="connsiteY9" fmla="*/ 5269584 h 5580668"/>
                <a:gd name="connsiteX10" fmla="*/ 5344997 w 7975076"/>
                <a:gd name="connsiteY10" fmla="*/ 5448693 h 5580668"/>
                <a:gd name="connsiteX11" fmla="*/ 4977351 w 7975076"/>
                <a:gd name="connsiteY11" fmla="*/ 5580668 h 5580668"/>
                <a:gd name="connsiteX12" fmla="*/ 4656840 w 7975076"/>
                <a:gd name="connsiteY12" fmla="*/ 5128181 h 5580668"/>
                <a:gd name="connsiteX13" fmla="*/ 4260915 w 7975076"/>
                <a:gd name="connsiteY13" fmla="*/ 4930219 h 5580668"/>
                <a:gd name="connsiteX14" fmla="*/ 4053525 w 7975076"/>
                <a:gd name="connsiteY14" fmla="*/ 4581427 h 5580668"/>
                <a:gd name="connsiteX15" fmla="*/ 3902696 w 7975076"/>
                <a:gd name="connsiteY15" fmla="*/ 4600281 h 5580668"/>
                <a:gd name="connsiteX16" fmla="*/ 3704734 w 7975076"/>
                <a:gd name="connsiteY16" fmla="*/ 4807669 h 5580668"/>
                <a:gd name="connsiteX17" fmla="*/ 3195686 w 7975076"/>
                <a:gd name="connsiteY17" fmla="*/ 4920792 h 5580668"/>
                <a:gd name="connsiteX18" fmla="*/ 2714919 w 7975076"/>
                <a:gd name="connsiteY18" fmla="*/ 4967926 h 5580668"/>
                <a:gd name="connsiteX19" fmla="*/ 2196445 w 7975076"/>
                <a:gd name="connsiteY19" fmla="*/ 4628561 h 5580668"/>
                <a:gd name="connsiteX20" fmla="*/ 1885360 w 7975076"/>
                <a:gd name="connsiteY20" fmla="*/ 4232634 h 5580668"/>
                <a:gd name="connsiteX21" fmla="*/ 1338605 w 7975076"/>
                <a:gd name="connsiteY21" fmla="*/ 4289195 h 5580668"/>
                <a:gd name="connsiteX22" fmla="*/ 744717 w 7975076"/>
                <a:gd name="connsiteY22" fmla="*/ 4218495 h 5580668"/>
                <a:gd name="connsiteX23" fmla="*/ 245097 w 7975076"/>
                <a:gd name="connsiteY23" fmla="*/ 3780149 h 5580668"/>
                <a:gd name="connsiteX24" fmla="*/ 0 w 7975076"/>
                <a:gd name="connsiteY24" fmla="*/ 3063711 h 5580668"/>
                <a:gd name="connsiteX25" fmla="*/ 37707 w 7975076"/>
                <a:gd name="connsiteY25" fmla="*/ 2253006 h 5580668"/>
                <a:gd name="connsiteX26" fmla="*/ 301658 w 7975076"/>
                <a:gd name="connsiteY26" fmla="*/ 1649691 h 5580668"/>
                <a:gd name="connsiteX27" fmla="*/ 725864 w 7975076"/>
                <a:gd name="connsiteY27" fmla="*/ 1112363 h 5580668"/>
                <a:gd name="connsiteX28" fmla="*/ 1593130 w 7975076"/>
                <a:gd name="connsiteY28"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645137 w 7975076"/>
                <a:gd name="connsiteY4" fmla="*/ 3780149 h 5580668"/>
                <a:gd name="connsiteX5" fmla="*/ 7173797 w 7975076"/>
                <a:gd name="connsiteY5" fmla="*/ 4015819 h 5580668"/>
                <a:gd name="connsiteX6" fmla="*/ 7154944 w 7975076"/>
                <a:gd name="connsiteY6" fmla="*/ 4529579 h 5580668"/>
                <a:gd name="connsiteX7" fmla="*/ 6693030 w 7975076"/>
                <a:gd name="connsiteY7" fmla="*/ 4901938 h 5580668"/>
                <a:gd name="connsiteX8" fmla="*/ 5957739 w 7975076"/>
                <a:gd name="connsiteY8" fmla="*/ 5316717 h 5580668"/>
                <a:gd name="connsiteX9" fmla="*/ 5213022 w 7975076"/>
                <a:gd name="connsiteY9" fmla="*/ 5269584 h 5580668"/>
                <a:gd name="connsiteX10" fmla="*/ 5344997 w 7975076"/>
                <a:gd name="connsiteY10" fmla="*/ 5448693 h 5580668"/>
                <a:gd name="connsiteX11" fmla="*/ 4977351 w 7975076"/>
                <a:gd name="connsiteY11" fmla="*/ 5580668 h 5580668"/>
                <a:gd name="connsiteX12" fmla="*/ 4656840 w 7975076"/>
                <a:gd name="connsiteY12" fmla="*/ 5128181 h 5580668"/>
                <a:gd name="connsiteX13" fmla="*/ 4260915 w 7975076"/>
                <a:gd name="connsiteY13" fmla="*/ 4930219 h 5580668"/>
                <a:gd name="connsiteX14" fmla="*/ 4053525 w 7975076"/>
                <a:gd name="connsiteY14" fmla="*/ 4581427 h 5580668"/>
                <a:gd name="connsiteX15" fmla="*/ 3902696 w 7975076"/>
                <a:gd name="connsiteY15" fmla="*/ 4600281 h 5580668"/>
                <a:gd name="connsiteX16" fmla="*/ 3704734 w 7975076"/>
                <a:gd name="connsiteY16" fmla="*/ 4807669 h 5580668"/>
                <a:gd name="connsiteX17" fmla="*/ 3195686 w 7975076"/>
                <a:gd name="connsiteY17" fmla="*/ 4920792 h 5580668"/>
                <a:gd name="connsiteX18" fmla="*/ 2714919 w 7975076"/>
                <a:gd name="connsiteY18" fmla="*/ 4967926 h 5580668"/>
                <a:gd name="connsiteX19" fmla="*/ 2196445 w 7975076"/>
                <a:gd name="connsiteY19" fmla="*/ 4628561 h 5580668"/>
                <a:gd name="connsiteX20" fmla="*/ 1885360 w 7975076"/>
                <a:gd name="connsiteY20" fmla="*/ 4232634 h 5580668"/>
                <a:gd name="connsiteX21" fmla="*/ 1338605 w 7975076"/>
                <a:gd name="connsiteY21" fmla="*/ 4289195 h 5580668"/>
                <a:gd name="connsiteX22" fmla="*/ 744717 w 7975076"/>
                <a:gd name="connsiteY22" fmla="*/ 4218495 h 5580668"/>
                <a:gd name="connsiteX23" fmla="*/ 245097 w 7975076"/>
                <a:gd name="connsiteY23" fmla="*/ 3780149 h 5580668"/>
                <a:gd name="connsiteX24" fmla="*/ 0 w 7975076"/>
                <a:gd name="connsiteY24" fmla="*/ 3063711 h 5580668"/>
                <a:gd name="connsiteX25" fmla="*/ 37707 w 7975076"/>
                <a:gd name="connsiteY25" fmla="*/ 2253006 h 5580668"/>
                <a:gd name="connsiteX26" fmla="*/ 301658 w 7975076"/>
                <a:gd name="connsiteY26" fmla="*/ 1649691 h 5580668"/>
                <a:gd name="connsiteX27" fmla="*/ 725864 w 7975076"/>
                <a:gd name="connsiteY27" fmla="*/ 1112363 h 5580668"/>
                <a:gd name="connsiteX28" fmla="*/ 1593130 w 7975076"/>
                <a:gd name="connsiteY28"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682844 w 7975076"/>
                <a:gd name="connsiteY4" fmla="*/ 3026004 h 5580668"/>
                <a:gd name="connsiteX5" fmla="*/ 7645137 w 7975076"/>
                <a:gd name="connsiteY5" fmla="*/ 3780149 h 5580668"/>
                <a:gd name="connsiteX6" fmla="*/ 7173797 w 7975076"/>
                <a:gd name="connsiteY6" fmla="*/ 4015819 h 5580668"/>
                <a:gd name="connsiteX7" fmla="*/ 7154944 w 7975076"/>
                <a:gd name="connsiteY7" fmla="*/ 4529579 h 5580668"/>
                <a:gd name="connsiteX8" fmla="*/ 6693030 w 7975076"/>
                <a:gd name="connsiteY8" fmla="*/ 4901938 h 5580668"/>
                <a:gd name="connsiteX9" fmla="*/ 5957739 w 7975076"/>
                <a:gd name="connsiteY9" fmla="*/ 5316717 h 5580668"/>
                <a:gd name="connsiteX10" fmla="*/ 5213022 w 7975076"/>
                <a:gd name="connsiteY10" fmla="*/ 5269584 h 5580668"/>
                <a:gd name="connsiteX11" fmla="*/ 5344997 w 7975076"/>
                <a:gd name="connsiteY11" fmla="*/ 5448693 h 5580668"/>
                <a:gd name="connsiteX12" fmla="*/ 4977351 w 7975076"/>
                <a:gd name="connsiteY12" fmla="*/ 5580668 h 5580668"/>
                <a:gd name="connsiteX13" fmla="*/ 4656840 w 7975076"/>
                <a:gd name="connsiteY13" fmla="*/ 5128181 h 5580668"/>
                <a:gd name="connsiteX14" fmla="*/ 4260915 w 7975076"/>
                <a:gd name="connsiteY14" fmla="*/ 4930219 h 5580668"/>
                <a:gd name="connsiteX15" fmla="*/ 4053525 w 7975076"/>
                <a:gd name="connsiteY15" fmla="*/ 4581427 h 5580668"/>
                <a:gd name="connsiteX16" fmla="*/ 3902696 w 7975076"/>
                <a:gd name="connsiteY16" fmla="*/ 4600281 h 5580668"/>
                <a:gd name="connsiteX17" fmla="*/ 3704734 w 7975076"/>
                <a:gd name="connsiteY17" fmla="*/ 4807669 h 5580668"/>
                <a:gd name="connsiteX18" fmla="*/ 3195686 w 7975076"/>
                <a:gd name="connsiteY18" fmla="*/ 4920792 h 5580668"/>
                <a:gd name="connsiteX19" fmla="*/ 2714919 w 7975076"/>
                <a:gd name="connsiteY19" fmla="*/ 4967926 h 5580668"/>
                <a:gd name="connsiteX20" fmla="*/ 2196445 w 7975076"/>
                <a:gd name="connsiteY20" fmla="*/ 4628561 h 5580668"/>
                <a:gd name="connsiteX21" fmla="*/ 1885360 w 7975076"/>
                <a:gd name="connsiteY21" fmla="*/ 4232634 h 5580668"/>
                <a:gd name="connsiteX22" fmla="*/ 1338605 w 7975076"/>
                <a:gd name="connsiteY22" fmla="*/ 4289195 h 5580668"/>
                <a:gd name="connsiteX23" fmla="*/ 744717 w 7975076"/>
                <a:gd name="connsiteY23" fmla="*/ 4218495 h 5580668"/>
                <a:gd name="connsiteX24" fmla="*/ 245097 w 7975076"/>
                <a:gd name="connsiteY24" fmla="*/ 3780149 h 5580668"/>
                <a:gd name="connsiteX25" fmla="*/ 0 w 7975076"/>
                <a:gd name="connsiteY25" fmla="*/ 3063711 h 5580668"/>
                <a:gd name="connsiteX26" fmla="*/ 37707 w 7975076"/>
                <a:gd name="connsiteY26" fmla="*/ 2253006 h 5580668"/>
                <a:gd name="connsiteX27" fmla="*/ 301658 w 7975076"/>
                <a:gd name="connsiteY27" fmla="*/ 1649691 h 5580668"/>
                <a:gd name="connsiteX28" fmla="*/ 725864 w 7975076"/>
                <a:gd name="connsiteY28" fmla="*/ 1112363 h 5580668"/>
                <a:gd name="connsiteX29" fmla="*/ 1593130 w 7975076"/>
                <a:gd name="connsiteY29"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927941 w 7975076"/>
                <a:gd name="connsiteY4" fmla="*/ 3157980 h 5580668"/>
                <a:gd name="connsiteX5" fmla="*/ 7645137 w 7975076"/>
                <a:gd name="connsiteY5" fmla="*/ 3780149 h 5580668"/>
                <a:gd name="connsiteX6" fmla="*/ 7173797 w 7975076"/>
                <a:gd name="connsiteY6" fmla="*/ 4015819 h 5580668"/>
                <a:gd name="connsiteX7" fmla="*/ 7154944 w 7975076"/>
                <a:gd name="connsiteY7" fmla="*/ 4529579 h 5580668"/>
                <a:gd name="connsiteX8" fmla="*/ 6693030 w 7975076"/>
                <a:gd name="connsiteY8" fmla="*/ 4901938 h 5580668"/>
                <a:gd name="connsiteX9" fmla="*/ 5957739 w 7975076"/>
                <a:gd name="connsiteY9" fmla="*/ 5316717 h 5580668"/>
                <a:gd name="connsiteX10" fmla="*/ 5213022 w 7975076"/>
                <a:gd name="connsiteY10" fmla="*/ 5269584 h 5580668"/>
                <a:gd name="connsiteX11" fmla="*/ 5344997 w 7975076"/>
                <a:gd name="connsiteY11" fmla="*/ 5448693 h 5580668"/>
                <a:gd name="connsiteX12" fmla="*/ 4977351 w 7975076"/>
                <a:gd name="connsiteY12" fmla="*/ 5580668 h 5580668"/>
                <a:gd name="connsiteX13" fmla="*/ 4656840 w 7975076"/>
                <a:gd name="connsiteY13" fmla="*/ 5128181 h 5580668"/>
                <a:gd name="connsiteX14" fmla="*/ 4260915 w 7975076"/>
                <a:gd name="connsiteY14" fmla="*/ 4930219 h 5580668"/>
                <a:gd name="connsiteX15" fmla="*/ 4053525 w 7975076"/>
                <a:gd name="connsiteY15" fmla="*/ 4581427 h 5580668"/>
                <a:gd name="connsiteX16" fmla="*/ 3902696 w 7975076"/>
                <a:gd name="connsiteY16" fmla="*/ 4600281 h 5580668"/>
                <a:gd name="connsiteX17" fmla="*/ 3704734 w 7975076"/>
                <a:gd name="connsiteY17" fmla="*/ 4807669 h 5580668"/>
                <a:gd name="connsiteX18" fmla="*/ 3195686 w 7975076"/>
                <a:gd name="connsiteY18" fmla="*/ 4920792 h 5580668"/>
                <a:gd name="connsiteX19" fmla="*/ 2714919 w 7975076"/>
                <a:gd name="connsiteY19" fmla="*/ 4967926 h 5580668"/>
                <a:gd name="connsiteX20" fmla="*/ 2196445 w 7975076"/>
                <a:gd name="connsiteY20" fmla="*/ 4628561 h 5580668"/>
                <a:gd name="connsiteX21" fmla="*/ 1885360 w 7975076"/>
                <a:gd name="connsiteY21" fmla="*/ 4232634 h 5580668"/>
                <a:gd name="connsiteX22" fmla="*/ 1338605 w 7975076"/>
                <a:gd name="connsiteY22" fmla="*/ 4289195 h 5580668"/>
                <a:gd name="connsiteX23" fmla="*/ 744717 w 7975076"/>
                <a:gd name="connsiteY23" fmla="*/ 4218495 h 5580668"/>
                <a:gd name="connsiteX24" fmla="*/ 245097 w 7975076"/>
                <a:gd name="connsiteY24" fmla="*/ 3780149 h 5580668"/>
                <a:gd name="connsiteX25" fmla="*/ 0 w 7975076"/>
                <a:gd name="connsiteY25" fmla="*/ 3063711 h 5580668"/>
                <a:gd name="connsiteX26" fmla="*/ 37707 w 7975076"/>
                <a:gd name="connsiteY26" fmla="*/ 2253006 h 5580668"/>
                <a:gd name="connsiteX27" fmla="*/ 301658 w 7975076"/>
                <a:gd name="connsiteY27" fmla="*/ 1649691 h 5580668"/>
                <a:gd name="connsiteX28" fmla="*/ 725864 w 7975076"/>
                <a:gd name="connsiteY28" fmla="*/ 1112363 h 5580668"/>
                <a:gd name="connsiteX29" fmla="*/ 1593130 w 7975076"/>
                <a:gd name="connsiteY29"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927941 w 7975076"/>
                <a:gd name="connsiteY4" fmla="*/ 2639505 h 5580668"/>
                <a:gd name="connsiteX5" fmla="*/ 7927941 w 7975076"/>
                <a:gd name="connsiteY5" fmla="*/ 3157980 h 5580668"/>
                <a:gd name="connsiteX6" fmla="*/ 7645137 w 7975076"/>
                <a:gd name="connsiteY6" fmla="*/ 3780149 h 5580668"/>
                <a:gd name="connsiteX7" fmla="*/ 7173797 w 7975076"/>
                <a:gd name="connsiteY7" fmla="*/ 4015819 h 5580668"/>
                <a:gd name="connsiteX8" fmla="*/ 7154944 w 7975076"/>
                <a:gd name="connsiteY8" fmla="*/ 4529579 h 5580668"/>
                <a:gd name="connsiteX9" fmla="*/ 6693030 w 7975076"/>
                <a:gd name="connsiteY9" fmla="*/ 4901938 h 5580668"/>
                <a:gd name="connsiteX10" fmla="*/ 5957739 w 7975076"/>
                <a:gd name="connsiteY10" fmla="*/ 5316717 h 5580668"/>
                <a:gd name="connsiteX11" fmla="*/ 5213022 w 7975076"/>
                <a:gd name="connsiteY11" fmla="*/ 5269584 h 5580668"/>
                <a:gd name="connsiteX12" fmla="*/ 5344997 w 7975076"/>
                <a:gd name="connsiteY12" fmla="*/ 5448693 h 5580668"/>
                <a:gd name="connsiteX13" fmla="*/ 4977351 w 7975076"/>
                <a:gd name="connsiteY13" fmla="*/ 5580668 h 5580668"/>
                <a:gd name="connsiteX14" fmla="*/ 4656840 w 7975076"/>
                <a:gd name="connsiteY14" fmla="*/ 5128181 h 5580668"/>
                <a:gd name="connsiteX15" fmla="*/ 4260915 w 7975076"/>
                <a:gd name="connsiteY15" fmla="*/ 4930219 h 5580668"/>
                <a:gd name="connsiteX16" fmla="*/ 4053525 w 7975076"/>
                <a:gd name="connsiteY16" fmla="*/ 4581427 h 5580668"/>
                <a:gd name="connsiteX17" fmla="*/ 3902696 w 7975076"/>
                <a:gd name="connsiteY17" fmla="*/ 4600281 h 5580668"/>
                <a:gd name="connsiteX18" fmla="*/ 3704734 w 7975076"/>
                <a:gd name="connsiteY18" fmla="*/ 4807669 h 5580668"/>
                <a:gd name="connsiteX19" fmla="*/ 3195686 w 7975076"/>
                <a:gd name="connsiteY19" fmla="*/ 4920792 h 5580668"/>
                <a:gd name="connsiteX20" fmla="*/ 2714919 w 7975076"/>
                <a:gd name="connsiteY20" fmla="*/ 4967926 h 5580668"/>
                <a:gd name="connsiteX21" fmla="*/ 2196445 w 7975076"/>
                <a:gd name="connsiteY21" fmla="*/ 4628561 h 5580668"/>
                <a:gd name="connsiteX22" fmla="*/ 1885360 w 7975076"/>
                <a:gd name="connsiteY22" fmla="*/ 4232634 h 5580668"/>
                <a:gd name="connsiteX23" fmla="*/ 1338605 w 7975076"/>
                <a:gd name="connsiteY23" fmla="*/ 4289195 h 5580668"/>
                <a:gd name="connsiteX24" fmla="*/ 744717 w 7975076"/>
                <a:gd name="connsiteY24" fmla="*/ 4218495 h 5580668"/>
                <a:gd name="connsiteX25" fmla="*/ 245097 w 7975076"/>
                <a:gd name="connsiteY25" fmla="*/ 3780149 h 5580668"/>
                <a:gd name="connsiteX26" fmla="*/ 0 w 7975076"/>
                <a:gd name="connsiteY26" fmla="*/ 3063711 h 5580668"/>
                <a:gd name="connsiteX27" fmla="*/ 37707 w 7975076"/>
                <a:gd name="connsiteY27" fmla="*/ 2253006 h 5580668"/>
                <a:gd name="connsiteX28" fmla="*/ 301658 w 7975076"/>
                <a:gd name="connsiteY28" fmla="*/ 1649691 h 5580668"/>
                <a:gd name="connsiteX29" fmla="*/ 725864 w 7975076"/>
                <a:gd name="connsiteY29" fmla="*/ 1112363 h 5580668"/>
                <a:gd name="connsiteX30" fmla="*/ 1593130 w 7975076"/>
                <a:gd name="connsiteY30"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814819 w 7975076"/>
                <a:gd name="connsiteY4" fmla="*/ 2648932 h 5580668"/>
                <a:gd name="connsiteX5" fmla="*/ 7927941 w 7975076"/>
                <a:gd name="connsiteY5" fmla="*/ 3157980 h 5580668"/>
                <a:gd name="connsiteX6" fmla="*/ 7645137 w 7975076"/>
                <a:gd name="connsiteY6" fmla="*/ 3780149 h 5580668"/>
                <a:gd name="connsiteX7" fmla="*/ 7173797 w 7975076"/>
                <a:gd name="connsiteY7" fmla="*/ 4015819 h 5580668"/>
                <a:gd name="connsiteX8" fmla="*/ 7154944 w 7975076"/>
                <a:gd name="connsiteY8" fmla="*/ 4529579 h 5580668"/>
                <a:gd name="connsiteX9" fmla="*/ 6693030 w 7975076"/>
                <a:gd name="connsiteY9" fmla="*/ 4901938 h 5580668"/>
                <a:gd name="connsiteX10" fmla="*/ 5957739 w 7975076"/>
                <a:gd name="connsiteY10" fmla="*/ 5316717 h 5580668"/>
                <a:gd name="connsiteX11" fmla="*/ 5213022 w 7975076"/>
                <a:gd name="connsiteY11" fmla="*/ 5269584 h 5580668"/>
                <a:gd name="connsiteX12" fmla="*/ 5344997 w 7975076"/>
                <a:gd name="connsiteY12" fmla="*/ 5448693 h 5580668"/>
                <a:gd name="connsiteX13" fmla="*/ 4977351 w 7975076"/>
                <a:gd name="connsiteY13" fmla="*/ 5580668 h 5580668"/>
                <a:gd name="connsiteX14" fmla="*/ 4656840 w 7975076"/>
                <a:gd name="connsiteY14" fmla="*/ 5128181 h 5580668"/>
                <a:gd name="connsiteX15" fmla="*/ 4260915 w 7975076"/>
                <a:gd name="connsiteY15" fmla="*/ 4930219 h 5580668"/>
                <a:gd name="connsiteX16" fmla="*/ 4053525 w 7975076"/>
                <a:gd name="connsiteY16" fmla="*/ 4581427 h 5580668"/>
                <a:gd name="connsiteX17" fmla="*/ 3902696 w 7975076"/>
                <a:gd name="connsiteY17" fmla="*/ 4600281 h 5580668"/>
                <a:gd name="connsiteX18" fmla="*/ 3704734 w 7975076"/>
                <a:gd name="connsiteY18" fmla="*/ 4807669 h 5580668"/>
                <a:gd name="connsiteX19" fmla="*/ 3195686 w 7975076"/>
                <a:gd name="connsiteY19" fmla="*/ 4920792 h 5580668"/>
                <a:gd name="connsiteX20" fmla="*/ 2714919 w 7975076"/>
                <a:gd name="connsiteY20" fmla="*/ 4967926 h 5580668"/>
                <a:gd name="connsiteX21" fmla="*/ 2196445 w 7975076"/>
                <a:gd name="connsiteY21" fmla="*/ 4628561 h 5580668"/>
                <a:gd name="connsiteX22" fmla="*/ 1885360 w 7975076"/>
                <a:gd name="connsiteY22" fmla="*/ 4232634 h 5580668"/>
                <a:gd name="connsiteX23" fmla="*/ 1338605 w 7975076"/>
                <a:gd name="connsiteY23" fmla="*/ 4289195 h 5580668"/>
                <a:gd name="connsiteX24" fmla="*/ 744717 w 7975076"/>
                <a:gd name="connsiteY24" fmla="*/ 4218495 h 5580668"/>
                <a:gd name="connsiteX25" fmla="*/ 245097 w 7975076"/>
                <a:gd name="connsiteY25" fmla="*/ 3780149 h 5580668"/>
                <a:gd name="connsiteX26" fmla="*/ 0 w 7975076"/>
                <a:gd name="connsiteY26" fmla="*/ 3063711 h 5580668"/>
                <a:gd name="connsiteX27" fmla="*/ 37707 w 7975076"/>
                <a:gd name="connsiteY27" fmla="*/ 2253006 h 5580668"/>
                <a:gd name="connsiteX28" fmla="*/ 301658 w 7975076"/>
                <a:gd name="connsiteY28" fmla="*/ 1649691 h 5580668"/>
                <a:gd name="connsiteX29" fmla="*/ 725864 w 7975076"/>
                <a:gd name="connsiteY29" fmla="*/ 1112363 h 5580668"/>
                <a:gd name="connsiteX30" fmla="*/ 1593130 w 7975076"/>
                <a:gd name="connsiteY30"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861954 w 7975076"/>
                <a:gd name="connsiteY4" fmla="*/ 1847654 h 5580668"/>
                <a:gd name="connsiteX5" fmla="*/ 7814819 w 7975076"/>
                <a:gd name="connsiteY5" fmla="*/ 2648932 h 5580668"/>
                <a:gd name="connsiteX6" fmla="*/ 7927941 w 7975076"/>
                <a:gd name="connsiteY6" fmla="*/ 3157980 h 5580668"/>
                <a:gd name="connsiteX7" fmla="*/ 7645137 w 7975076"/>
                <a:gd name="connsiteY7" fmla="*/ 3780149 h 5580668"/>
                <a:gd name="connsiteX8" fmla="*/ 7173797 w 7975076"/>
                <a:gd name="connsiteY8" fmla="*/ 4015819 h 5580668"/>
                <a:gd name="connsiteX9" fmla="*/ 7154944 w 7975076"/>
                <a:gd name="connsiteY9" fmla="*/ 4529579 h 5580668"/>
                <a:gd name="connsiteX10" fmla="*/ 6693030 w 7975076"/>
                <a:gd name="connsiteY10" fmla="*/ 4901938 h 5580668"/>
                <a:gd name="connsiteX11" fmla="*/ 5957739 w 7975076"/>
                <a:gd name="connsiteY11" fmla="*/ 5316717 h 5580668"/>
                <a:gd name="connsiteX12" fmla="*/ 5213022 w 7975076"/>
                <a:gd name="connsiteY12" fmla="*/ 5269584 h 5580668"/>
                <a:gd name="connsiteX13" fmla="*/ 5344997 w 7975076"/>
                <a:gd name="connsiteY13" fmla="*/ 5448693 h 5580668"/>
                <a:gd name="connsiteX14" fmla="*/ 4977351 w 7975076"/>
                <a:gd name="connsiteY14" fmla="*/ 5580668 h 5580668"/>
                <a:gd name="connsiteX15" fmla="*/ 4656840 w 7975076"/>
                <a:gd name="connsiteY15" fmla="*/ 5128181 h 5580668"/>
                <a:gd name="connsiteX16" fmla="*/ 4260915 w 7975076"/>
                <a:gd name="connsiteY16" fmla="*/ 4930219 h 5580668"/>
                <a:gd name="connsiteX17" fmla="*/ 4053525 w 7975076"/>
                <a:gd name="connsiteY17" fmla="*/ 4581427 h 5580668"/>
                <a:gd name="connsiteX18" fmla="*/ 3902696 w 7975076"/>
                <a:gd name="connsiteY18" fmla="*/ 4600281 h 5580668"/>
                <a:gd name="connsiteX19" fmla="*/ 3704734 w 7975076"/>
                <a:gd name="connsiteY19" fmla="*/ 4807669 h 5580668"/>
                <a:gd name="connsiteX20" fmla="*/ 3195686 w 7975076"/>
                <a:gd name="connsiteY20" fmla="*/ 4920792 h 5580668"/>
                <a:gd name="connsiteX21" fmla="*/ 2714919 w 7975076"/>
                <a:gd name="connsiteY21" fmla="*/ 4967926 h 5580668"/>
                <a:gd name="connsiteX22" fmla="*/ 2196445 w 7975076"/>
                <a:gd name="connsiteY22" fmla="*/ 4628561 h 5580668"/>
                <a:gd name="connsiteX23" fmla="*/ 1885360 w 7975076"/>
                <a:gd name="connsiteY23" fmla="*/ 4232634 h 5580668"/>
                <a:gd name="connsiteX24" fmla="*/ 1338605 w 7975076"/>
                <a:gd name="connsiteY24" fmla="*/ 4289195 h 5580668"/>
                <a:gd name="connsiteX25" fmla="*/ 744717 w 7975076"/>
                <a:gd name="connsiteY25" fmla="*/ 4218495 h 5580668"/>
                <a:gd name="connsiteX26" fmla="*/ 245097 w 7975076"/>
                <a:gd name="connsiteY26" fmla="*/ 3780149 h 5580668"/>
                <a:gd name="connsiteX27" fmla="*/ 0 w 7975076"/>
                <a:gd name="connsiteY27" fmla="*/ 3063711 h 5580668"/>
                <a:gd name="connsiteX28" fmla="*/ 37707 w 7975076"/>
                <a:gd name="connsiteY28" fmla="*/ 2253006 h 5580668"/>
                <a:gd name="connsiteX29" fmla="*/ 301658 w 7975076"/>
                <a:gd name="connsiteY29" fmla="*/ 1649691 h 5580668"/>
                <a:gd name="connsiteX30" fmla="*/ 725864 w 7975076"/>
                <a:gd name="connsiteY30" fmla="*/ 1112363 h 5580668"/>
                <a:gd name="connsiteX31" fmla="*/ 1593130 w 7975076"/>
                <a:gd name="connsiteY31" fmla="*/ 584462 h 5580668"/>
                <a:gd name="connsiteX0" fmla="*/ 1593130 w 7975076"/>
                <a:gd name="connsiteY0" fmla="*/ 584462 h 5580668"/>
                <a:gd name="connsiteX1" fmla="*/ 2620652 w 7975076"/>
                <a:gd name="connsiteY1" fmla="*/ 235671 h 5580668"/>
                <a:gd name="connsiteX2" fmla="*/ 3346516 w 7975076"/>
                <a:gd name="connsiteY2" fmla="*/ 65988 h 5580668"/>
                <a:gd name="connsiteX3" fmla="*/ 7975076 w 7975076"/>
                <a:gd name="connsiteY3" fmla="*/ 0 h 5580668"/>
                <a:gd name="connsiteX4" fmla="*/ 7371760 w 7975076"/>
                <a:gd name="connsiteY4" fmla="*/ 1772239 h 5580668"/>
                <a:gd name="connsiteX5" fmla="*/ 7814819 w 7975076"/>
                <a:gd name="connsiteY5" fmla="*/ 2648932 h 5580668"/>
                <a:gd name="connsiteX6" fmla="*/ 7927941 w 7975076"/>
                <a:gd name="connsiteY6" fmla="*/ 3157980 h 5580668"/>
                <a:gd name="connsiteX7" fmla="*/ 7645137 w 7975076"/>
                <a:gd name="connsiteY7" fmla="*/ 3780149 h 5580668"/>
                <a:gd name="connsiteX8" fmla="*/ 7173797 w 7975076"/>
                <a:gd name="connsiteY8" fmla="*/ 4015819 h 5580668"/>
                <a:gd name="connsiteX9" fmla="*/ 7154944 w 7975076"/>
                <a:gd name="connsiteY9" fmla="*/ 4529579 h 5580668"/>
                <a:gd name="connsiteX10" fmla="*/ 6693030 w 7975076"/>
                <a:gd name="connsiteY10" fmla="*/ 4901938 h 5580668"/>
                <a:gd name="connsiteX11" fmla="*/ 5957739 w 7975076"/>
                <a:gd name="connsiteY11" fmla="*/ 5316717 h 5580668"/>
                <a:gd name="connsiteX12" fmla="*/ 5213022 w 7975076"/>
                <a:gd name="connsiteY12" fmla="*/ 5269584 h 5580668"/>
                <a:gd name="connsiteX13" fmla="*/ 5344997 w 7975076"/>
                <a:gd name="connsiteY13" fmla="*/ 5448693 h 5580668"/>
                <a:gd name="connsiteX14" fmla="*/ 4977351 w 7975076"/>
                <a:gd name="connsiteY14" fmla="*/ 5580668 h 5580668"/>
                <a:gd name="connsiteX15" fmla="*/ 4656840 w 7975076"/>
                <a:gd name="connsiteY15" fmla="*/ 5128181 h 5580668"/>
                <a:gd name="connsiteX16" fmla="*/ 4260915 w 7975076"/>
                <a:gd name="connsiteY16" fmla="*/ 4930219 h 5580668"/>
                <a:gd name="connsiteX17" fmla="*/ 4053525 w 7975076"/>
                <a:gd name="connsiteY17" fmla="*/ 4581427 h 5580668"/>
                <a:gd name="connsiteX18" fmla="*/ 3902696 w 7975076"/>
                <a:gd name="connsiteY18" fmla="*/ 4600281 h 5580668"/>
                <a:gd name="connsiteX19" fmla="*/ 3704734 w 7975076"/>
                <a:gd name="connsiteY19" fmla="*/ 4807669 h 5580668"/>
                <a:gd name="connsiteX20" fmla="*/ 3195686 w 7975076"/>
                <a:gd name="connsiteY20" fmla="*/ 4920792 h 5580668"/>
                <a:gd name="connsiteX21" fmla="*/ 2714919 w 7975076"/>
                <a:gd name="connsiteY21" fmla="*/ 4967926 h 5580668"/>
                <a:gd name="connsiteX22" fmla="*/ 2196445 w 7975076"/>
                <a:gd name="connsiteY22" fmla="*/ 4628561 h 5580668"/>
                <a:gd name="connsiteX23" fmla="*/ 1885360 w 7975076"/>
                <a:gd name="connsiteY23" fmla="*/ 4232634 h 5580668"/>
                <a:gd name="connsiteX24" fmla="*/ 1338605 w 7975076"/>
                <a:gd name="connsiteY24" fmla="*/ 4289195 h 5580668"/>
                <a:gd name="connsiteX25" fmla="*/ 744717 w 7975076"/>
                <a:gd name="connsiteY25" fmla="*/ 4218495 h 5580668"/>
                <a:gd name="connsiteX26" fmla="*/ 245097 w 7975076"/>
                <a:gd name="connsiteY26" fmla="*/ 3780149 h 5580668"/>
                <a:gd name="connsiteX27" fmla="*/ 0 w 7975076"/>
                <a:gd name="connsiteY27" fmla="*/ 3063711 h 5580668"/>
                <a:gd name="connsiteX28" fmla="*/ 37707 w 7975076"/>
                <a:gd name="connsiteY28" fmla="*/ 2253006 h 5580668"/>
                <a:gd name="connsiteX29" fmla="*/ 301658 w 7975076"/>
                <a:gd name="connsiteY29" fmla="*/ 1649691 h 5580668"/>
                <a:gd name="connsiteX30" fmla="*/ 725864 w 7975076"/>
                <a:gd name="connsiteY30" fmla="*/ 1112363 h 5580668"/>
                <a:gd name="connsiteX31" fmla="*/ 1593130 w 7975076"/>
                <a:gd name="connsiteY31" fmla="*/ 584462 h 5580668"/>
                <a:gd name="connsiteX0" fmla="*/ 1593130 w 7927941"/>
                <a:gd name="connsiteY0" fmla="*/ 518474 h 5514680"/>
                <a:gd name="connsiteX1" fmla="*/ 2620652 w 7927941"/>
                <a:gd name="connsiteY1" fmla="*/ 169683 h 5514680"/>
                <a:gd name="connsiteX2" fmla="*/ 3346516 w 7927941"/>
                <a:gd name="connsiteY2" fmla="*/ 0 h 5514680"/>
                <a:gd name="connsiteX3" fmla="*/ 7013542 w 7927941"/>
                <a:gd name="connsiteY3" fmla="*/ 1291472 h 5514680"/>
                <a:gd name="connsiteX4" fmla="*/ 7371760 w 7927941"/>
                <a:gd name="connsiteY4" fmla="*/ 1706251 h 5514680"/>
                <a:gd name="connsiteX5" fmla="*/ 7814819 w 7927941"/>
                <a:gd name="connsiteY5" fmla="*/ 2582944 h 5514680"/>
                <a:gd name="connsiteX6" fmla="*/ 7927941 w 7927941"/>
                <a:gd name="connsiteY6" fmla="*/ 3091992 h 5514680"/>
                <a:gd name="connsiteX7" fmla="*/ 7645137 w 7927941"/>
                <a:gd name="connsiteY7" fmla="*/ 3714161 h 5514680"/>
                <a:gd name="connsiteX8" fmla="*/ 7173797 w 7927941"/>
                <a:gd name="connsiteY8" fmla="*/ 3949831 h 5514680"/>
                <a:gd name="connsiteX9" fmla="*/ 7154944 w 7927941"/>
                <a:gd name="connsiteY9" fmla="*/ 4463591 h 5514680"/>
                <a:gd name="connsiteX10" fmla="*/ 6693030 w 7927941"/>
                <a:gd name="connsiteY10" fmla="*/ 4835950 h 5514680"/>
                <a:gd name="connsiteX11" fmla="*/ 5957739 w 7927941"/>
                <a:gd name="connsiteY11" fmla="*/ 5250729 h 5514680"/>
                <a:gd name="connsiteX12" fmla="*/ 5213022 w 7927941"/>
                <a:gd name="connsiteY12" fmla="*/ 5203596 h 5514680"/>
                <a:gd name="connsiteX13" fmla="*/ 5344997 w 7927941"/>
                <a:gd name="connsiteY13" fmla="*/ 5382705 h 5514680"/>
                <a:gd name="connsiteX14" fmla="*/ 4977351 w 7927941"/>
                <a:gd name="connsiteY14" fmla="*/ 5514680 h 5514680"/>
                <a:gd name="connsiteX15" fmla="*/ 4656840 w 7927941"/>
                <a:gd name="connsiteY15" fmla="*/ 5062193 h 5514680"/>
                <a:gd name="connsiteX16" fmla="*/ 4260915 w 7927941"/>
                <a:gd name="connsiteY16" fmla="*/ 4864231 h 5514680"/>
                <a:gd name="connsiteX17" fmla="*/ 4053525 w 7927941"/>
                <a:gd name="connsiteY17" fmla="*/ 4515439 h 5514680"/>
                <a:gd name="connsiteX18" fmla="*/ 3902696 w 7927941"/>
                <a:gd name="connsiteY18" fmla="*/ 4534293 h 5514680"/>
                <a:gd name="connsiteX19" fmla="*/ 3704734 w 7927941"/>
                <a:gd name="connsiteY19" fmla="*/ 4741681 h 5514680"/>
                <a:gd name="connsiteX20" fmla="*/ 3195686 w 7927941"/>
                <a:gd name="connsiteY20" fmla="*/ 4854804 h 5514680"/>
                <a:gd name="connsiteX21" fmla="*/ 2714919 w 7927941"/>
                <a:gd name="connsiteY21" fmla="*/ 4901938 h 5514680"/>
                <a:gd name="connsiteX22" fmla="*/ 2196445 w 7927941"/>
                <a:gd name="connsiteY22" fmla="*/ 4562573 h 5514680"/>
                <a:gd name="connsiteX23" fmla="*/ 1885360 w 7927941"/>
                <a:gd name="connsiteY23" fmla="*/ 4166646 h 5514680"/>
                <a:gd name="connsiteX24" fmla="*/ 1338605 w 7927941"/>
                <a:gd name="connsiteY24" fmla="*/ 4223207 h 5514680"/>
                <a:gd name="connsiteX25" fmla="*/ 744717 w 7927941"/>
                <a:gd name="connsiteY25" fmla="*/ 4152507 h 5514680"/>
                <a:gd name="connsiteX26" fmla="*/ 245097 w 7927941"/>
                <a:gd name="connsiteY26" fmla="*/ 3714161 h 5514680"/>
                <a:gd name="connsiteX27" fmla="*/ 0 w 7927941"/>
                <a:gd name="connsiteY27" fmla="*/ 2997723 h 5514680"/>
                <a:gd name="connsiteX28" fmla="*/ 37707 w 7927941"/>
                <a:gd name="connsiteY28" fmla="*/ 2187018 h 5514680"/>
                <a:gd name="connsiteX29" fmla="*/ 301658 w 7927941"/>
                <a:gd name="connsiteY29" fmla="*/ 1583703 h 5514680"/>
                <a:gd name="connsiteX30" fmla="*/ 725864 w 7927941"/>
                <a:gd name="connsiteY30" fmla="*/ 1046375 h 5514680"/>
                <a:gd name="connsiteX31" fmla="*/ 1593130 w 7927941"/>
                <a:gd name="connsiteY31"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485641 w 7927941"/>
                <a:gd name="connsiteY3" fmla="*/ 1093509 h 5514680"/>
                <a:gd name="connsiteX4" fmla="*/ 7013542 w 7927941"/>
                <a:gd name="connsiteY4" fmla="*/ 1291472 h 5514680"/>
                <a:gd name="connsiteX5" fmla="*/ 7371760 w 7927941"/>
                <a:gd name="connsiteY5" fmla="*/ 1706251 h 5514680"/>
                <a:gd name="connsiteX6" fmla="*/ 7814819 w 7927941"/>
                <a:gd name="connsiteY6" fmla="*/ 2582944 h 5514680"/>
                <a:gd name="connsiteX7" fmla="*/ 7927941 w 7927941"/>
                <a:gd name="connsiteY7" fmla="*/ 3091992 h 5514680"/>
                <a:gd name="connsiteX8" fmla="*/ 7645137 w 7927941"/>
                <a:gd name="connsiteY8" fmla="*/ 3714161 h 5514680"/>
                <a:gd name="connsiteX9" fmla="*/ 7173797 w 7927941"/>
                <a:gd name="connsiteY9" fmla="*/ 3949831 h 5514680"/>
                <a:gd name="connsiteX10" fmla="*/ 7154944 w 7927941"/>
                <a:gd name="connsiteY10" fmla="*/ 4463591 h 5514680"/>
                <a:gd name="connsiteX11" fmla="*/ 6693030 w 7927941"/>
                <a:gd name="connsiteY11" fmla="*/ 4835950 h 5514680"/>
                <a:gd name="connsiteX12" fmla="*/ 5957739 w 7927941"/>
                <a:gd name="connsiteY12" fmla="*/ 5250729 h 5514680"/>
                <a:gd name="connsiteX13" fmla="*/ 5213022 w 7927941"/>
                <a:gd name="connsiteY13" fmla="*/ 5203596 h 5514680"/>
                <a:gd name="connsiteX14" fmla="*/ 5344997 w 7927941"/>
                <a:gd name="connsiteY14" fmla="*/ 5382705 h 5514680"/>
                <a:gd name="connsiteX15" fmla="*/ 4977351 w 7927941"/>
                <a:gd name="connsiteY15" fmla="*/ 5514680 h 5514680"/>
                <a:gd name="connsiteX16" fmla="*/ 4656840 w 7927941"/>
                <a:gd name="connsiteY16" fmla="*/ 5062193 h 5514680"/>
                <a:gd name="connsiteX17" fmla="*/ 4260915 w 7927941"/>
                <a:gd name="connsiteY17" fmla="*/ 4864231 h 5514680"/>
                <a:gd name="connsiteX18" fmla="*/ 4053525 w 7927941"/>
                <a:gd name="connsiteY18" fmla="*/ 4515439 h 5514680"/>
                <a:gd name="connsiteX19" fmla="*/ 3902696 w 7927941"/>
                <a:gd name="connsiteY19" fmla="*/ 4534293 h 5514680"/>
                <a:gd name="connsiteX20" fmla="*/ 3704734 w 7927941"/>
                <a:gd name="connsiteY20" fmla="*/ 4741681 h 5514680"/>
                <a:gd name="connsiteX21" fmla="*/ 3195686 w 7927941"/>
                <a:gd name="connsiteY21" fmla="*/ 4854804 h 5514680"/>
                <a:gd name="connsiteX22" fmla="*/ 2714919 w 7927941"/>
                <a:gd name="connsiteY22" fmla="*/ 4901938 h 5514680"/>
                <a:gd name="connsiteX23" fmla="*/ 2196445 w 7927941"/>
                <a:gd name="connsiteY23" fmla="*/ 4562573 h 5514680"/>
                <a:gd name="connsiteX24" fmla="*/ 1885360 w 7927941"/>
                <a:gd name="connsiteY24" fmla="*/ 4166646 h 5514680"/>
                <a:gd name="connsiteX25" fmla="*/ 1338605 w 7927941"/>
                <a:gd name="connsiteY25" fmla="*/ 4223207 h 5514680"/>
                <a:gd name="connsiteX26" fmla="*/ 744717 w 7927941"/>
                <a:gd name="connsiteY26" fmla="*/ 4152507 h 5514680"/>
                <a:gd name="connsiteX27" fmla="*/ 245097 w 7927941"/>
                <a:gd name="connsiteY27" fmla="*/ 3714161 h 5514680"/>
                <a:gd name="connsiteX28" fmla="*/ 0 w 7927941"/>
                <a:gd name="connsiteY28" fmla="*/ 2997723 h 5514680"/>
                <a:gd name="connsiteX29" fmla="*/ 37707 w 7927941"/>
                <a:gd name="connsiteY29" fmla="*/ 2187018 h 5514680"/>
                <a:gd name="connsiteX30" fmla="*/ 301658 w 7927941"/>
                <a:gd name="connsiteY30" fmla="*/ 1583703 h 5514680"/>
                <a:gd name="connsiteX31" fmla="*/ 725864 w 7927941"/>
                <a:gd name="connsiteY31" fmla="*/ 1046375 h 5514680"/>
                <a:gd name="connsiteX32" fmla="*/ 1593130 w 7927941"/>
                <a:gd name="connsiteY32"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485641 w 7927941"/>
                <a:gd name="connsiteY3" fmla="*/ 1093509 h 5514680"/>
                <a:gd name="connsiteX4" fmla="*/ 7013542 w 7927941"/>
                <a:gd name="connsiteY4" fmla="*/ 1291472 h 5514680"/>
                <a:gd name="connsiteX5" fmla="*/ 7371760 w 7927941"/>
                <a:gd name="connsiteY5" fmla="*/ 1706251 h 5514680"/>
                <a:gd name="connsiteX6" fmla="*/ 7814819 w 7927941"/>
                <a:gd name="connsiteY6" fmla="*/ 2582944 h 5514680"/>
                <a:gd name="connsiteX7" fmla="*/ 7927941 w 7927941"/>
                <a:gd name="connsiteY7" fmla="*/ 3091992 h 5514680"/>
                <a:gd name="connsiteX8" fmla="*/ 7645137 w 7927941"/>
                <a:gd name="connsiteY8" fmla="*/ 3714161 h 5514680"/>
                <a:gd name="connsiteX9" fmla="*/ 7173797 w 7927941"/>
                <a:gd name="connsiteY9" fmla="*/ 3949831 h 5514680"/>
                <a:gd name="connsiteX10" fmla="*/ 7154944 w 7927941"/>
                <a:gd name="connsiteY10" fmla="*/ 4463591 h 5514680"/>
                <a:gd name="connsiteX11" fmla="*/ 6693030 w 7927941"/>
                <a:gd name="connsiteY11" fmla="*/ 4835950 h 5514680"/>
                <a:gd name="connsiteX12" fmla="*/ 5957739 w 7927941"/>
                <a:gd name="connsiteY12" fmla="*/ 5250729 h 5514680"/>
                <a:gd name="connsiteX13" fmla="*/ 5213022 w 7927941"/>
                <a:gd name="connsiteY13" fmla="*/ 5203596 h 5514680"/>
                <a:gd name="connsiteX14" fmla="*/ 5344997 w 7927941"/>
                <a:gd name="connsiteY14" fmla="*/ 5382705 h 5514680"/>
                <a:gd name="connsiteX15" fmla="*/ 4977351 w 7927941"/>
                <a:gd name="connsiteY15" fmla="*/ 5514680 h 5514680"/>
                <a:gd name="connsiteX16" fmla="*/ 4656840 w 7927941"/>
                <a:gd name="connsiteY16" fmla="*/ 5062193 h 5514680"/>
                <a:gd name="connsiteX17" fmla="*/ 4260915 w 7927941"/>
                <a:gd name="connsiteY17" fmla="*/ 4864231 h 5514680"/>
                <a:gd name="connsiteX18" fmla="*/ 4053525 w 7927941"/>
                <a:gd name="connsiteY18" fmla="*/ 4515439 h 5514680"/>
                <a:gd name="connsiteX19" fmla="*/ 3902696 w 7927941"/>
                <a:gd name="connsiteY19" fmla="*/ 4534293 h 5514680"/>
                <a:gd name="connsiteX20" fmla="*/ 3704734 w 7927941"/>
                <a:gd name="connsiteY20" fmla="*/ 4741681 h 5514680"/>
                <a:gd name="connsiteX21" fmla="*/ 3195686 w 7927941"/>
                <a:gd name="connsiteY21" fmla="*/ 4854804 h 5514680"/>
                <a:gd name="connsiteX22" fmla="*/ 2714919 w 7927941"/>
                <a:gd name="connsiteY22" fmla="*/ 4901938 h 5514680"/>
                <a:gd name="connsiteX23" fmla="*/ 2196445 w 7927941"/>
                <a:gd name="connsiteY23" fmla="*/ 4562573 h 5514680"/>
                <a:gd name="connsiteX24" fmla="*/ 1885360 w 7927941"/>
                <a:gd name="connsiteY24" fmla="*/ 4166646 h 5514680"/>
                <a:gd name="connsiteX25" fmla="*/ 1338605 w 7927941"/>
                <a:gd name="connsiteY25" fmla="*/ 4223207 h 5514680"/>
                <a:gd name="connsiteX26" fmla="*/ 744717 w 7927941"/>
                <a:gd name="connsiteY26" fmla="*/ 4152507 h 5514680"/>
                <a:gd name="connsiteX27" fmla="*/ 245097 w 7927941"/>
                <a:gd name="connsiteY27" fmla="*/ 3714161 h 5514680"/>
                <a:gd name="connsiteX28" fmla="*/ 0 w 7927941"/>
                <a:gd name="connsiteY28" fmla="*/ 2997723 h 5514680"/>
                <a:gd name="connsiteX29" fmla="*/ 37707 w 7927941"/>
                <a:gd name="connsiteY29" fmla="*/ 2187018 h 5514680"/>
                <a:gd name="connsiteX30" fmla="*/ 301658 w 7927941"/>
                <a:gd name="connsiteY30" fmla="*/ 1583703 h 5514680"/>
                <a:gd name="connsiteX31" fmla="*/ 725864 w 7927941"/>
                <a:gd name="connsiteY31" fmla="*/ 1046375 h 5514680"/>
                <a:gd name="connsiteX32" fmla="*/ 1593130 w 7927941"/>
                <a:gd name="connsiteY32"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561056 w 7927941"/>
                <a:gd name="connsiteY3" fmla="*/ 886120 h 5514680"/>
                <a:gd name="connsiteX4" fmla="*/ 7013542 w 7927941"/>
                <a:gd name="connsiteY4" fmla="*/ 1291472 h 5514680"/>
                <a:gd name="connsiteX5" fmla="*/ 7371760 w 7927941"/>
                <a:gd name="connsiteY5" fmla="*/ 1706251 h 5514680"/>
                <a:gd name="connsiteX6" fmla="*/ 7814819 w 7927941"/>
                <a:gd name="connsiteY6" fmla="*/ 2582944 h 5514680"/>
                <a:gd name="connsiteX7" fmla="*/ 7927941 w 7927941"/>
                <a:gd name="connsiteY7" fmla="*/ 3091992 h 5514680"/>
                <a:gd name="connsiteX8" fmla="*/ 7645137 w 7927941"/>
                <a:gd name="connsiteY8" fmla="*/ 3714161 h 5514680"/>
                <a:gd name="connsiteX9" fmla="*/ 7173797 w 7927941"/>
                <a:gd name="connsiteY9" fmla="*/ 3949831 h 5514680"/>
                <a:gd name="connsiteX10" fmla="*/ 7154944 w 7927941"/>
                <a:gd name="connsiteY10" fmla="*/ 4463591 h 5514680"/>
                <a:gd name="connsiteX11" fmla="*/ 6693030 w 7927941"/>
                <a:gd name="connsiteY11" fmla="*/ 4835950 h 5514680"/>
                <a:gd name="connsiteX12" fmla="*/ 5957739 w 7927941"/>
                <a:gd name="connsiteY12" fmla="*/ 5250729 h 5514680"/>
                <a:gd name="connsiteX13" fmla="*/ 5213022 w 7927941"/>
                <a:gd name="connsiteY13" fmla="*/ 5203596 h 5514680"/>
                <a:gd name="connsiteX14" fmla="*/ 5344997 w 7927941"/>
                <a:gd name="connsiteY14" fmla="*/ 5382705 h 5514680"/>
                <a:gd name="connsiteX15" fmla="*/ 4977351 w 7927941"/>
                <a:gd name="connsiteY15" fmla="*/ 5514680 h 5514680"/>
                <a:gd name="connsiteX16" fmla="*/ 4656840 w 7927941"/>
                <a:gd name="connsiteY16" fmla="*/ 5062193 h 5514680"/>
                <a:gd name="connsiteX17" fmla="*/ 4260915 w 7927941"/>
                <a:gd name="connsiteY17" fmla="*/ 4864231 h 5514680"/>
                <a:gd name="connsiteX18" fmla="*/ 4053525 w 7927941"/>
                <a:gd name="connsiteY18" fmla="*/ 4515439 h 5514680"/>
                <a:gd name="connsiteX19" fmla="*/ 3902696 w 7927941"/>
                <a:gd name="connsiteY19" fmla="*/ 4534293 h 5514680"/>
                <a:gd name="connsiteX20" fmla="*/ 3704734 w 7927941"/>
                <a:gd name="connsiteY20" fmla="*/ 4741681 h 5514680"/>
                <a:gd name="connsiteX21" fmla="*/ 3195686 w 7927941"/>
                <a:gd name="connsiteY21" fmla="*/ 4854804 h 5514680"/>
                <a:gd name="connsiteX22" fmla="*/ 2714919 w 7927941"/>
                <a:gd name="connsiteY22" fmla="*/ 4901938 h 5514680"/>
                <a:gd name="connsiteX23" fmla="*/ 2196445 w 7927941"/>
                <a:gd name="connsiteY23" fmla="*/ 4562573 h 5514680"/>
                <a:gd name="connsiteX24" fmla="*/ 1885360 w 7927941"/>
                <a:gd name="connsiteY24" fmla="*/ 4166646 h 5514680"/>
                <a:gd name="connsiteX25" fmla="*/ 1338605 w 7927941"/>
                <a:gd name="connsiteY25" fmla="*/ 4223207 h 5514680"/>
                <a:gd name="connsiteX26" fmla="*/ 744717 w 7927941"/>
                <a:gd name="connsiteY26" fmla="*/ 4152507 h 5514680"/>
                <a:gd name="connsiteX27" fmla="*/ 245097 w 7927941"/>
                <a:gd name="connsiteY27" fmla="*/ 3714161 h 5514680"/>
                <a:gd name="connsiteX28" fmla="*/ 0 w 7927941"/>
                <a:gd name="connsiteY28" fmla="*/ 2997723 h 5514680"/>
                <a:gd name="connsiteX29" fmla="*/ 37707 w 7927941"/>
                <a:gd name="connsiteY29" fmla="*/ 2187018 h 5514680"/>
                <a:gd name="connsiteX30" fmla="*/ 301658 w 7927941"/>
                <a:gd name="connsiteY30" fmla="*/ 1583703 h 5514680"/>
                <a:gd name="connsiteX31" fmla="*/ 725864 w 7927941"/>
                <a:gd name="connsiteY31" fmla="*/ 1046375 h 5514680"/>
                <a:gd name="connsiteX32" fmla="*/ 1593130 w 7927941"/>
                <a:gd name="connsiteY32"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561056 w 7927941"/>
                <a:gd name="connsiteY3" fmla="*/ 886120 h 5514680"/>
                <a:gd name="connsiteX4" fmla="*/ 7013542 w 7927941"/>
                <a:gd name="connsiteY4" fmla="*/ 1291472 h 5514680"/>
                <a:gd name="connsiteX5" fmla="*/ 7371760 w 7927941"/>
                <a:gd name="connsiteY5" fmla="*/ 1706251 h 5514680"/>
                <a:gd name="connsiteX6" fmla="*/ 7814819 w 7927941"/>
                <a:gd name="connsiteY6" fmla="*/ 2582944 h 5514680"/>
                <a:gd name="connsiteX7" fmla="*/ 7927941 w 7927941"/>
                <a:gd name="connsiteY7" fmla="*/ 3091992 h 5514680"/>
                <a:gd name="connsiteX8" fmla="*/ 7645137 w 7927941"/>
                <a:gd name="connsiteY8" fmla="*/ 3714161 h 5514680"/>
                <a:gd name="connsiteX9" fmla="*/ 7173797 w 7927941"/>
                <a:gd name="connsiteY9" fmla="*/ 3949831 h 5514680"/>
                <a:gd name="connsiteX10" fmla="*/ 7154944 w 7927941"/>
                <a:gd name="connsiteY10" fmla="*/ 4463591 h 5514680"/>
                <a:gd name="connsiteX11" fmla="*/ 6693030 w 7927941"/>
                <a:gd name="connsiteY11" fmla="*/ 4835950 h 5514680"/>
                <a:gd name="connsiteX12" fmla="*/ 5957739 w 7927941"/>
                <a:gd name="connsiteY12" fmla="*/ 5250729 h 5514680"/>
                <a:gd name="connsiteX13" fmla="*/ 5213022 w 7927941"/>
                <a:gd name="connsiteY13" fmla="*/ 5203596 h 5514680"/>
                <a:gd name="connsiteX14" fmla="*/ 5344997 w 7927941"/>
                <a:gd name="connsiteY14" fmla="*/ 5382705 h 5514680"/>
                <a:gd name="connsiteX15" fmla="*/ 4977351 w 7927941"/>
                <a:gd name="connsiteY15" fmla="*/ 5514680 h 5514680"/>
                <a:gd name="connsiteX16" fmla="*/ 4656840 w 7927941"/>
                <a:gd name="connsiteY16" fmla="*/ 5062193 h 5514680"/>
                <a:gd name="connsiteX17" fmla="*/ 4260915 w 7927941"/>
                <a:gd name="connsiteY17" fmla="*/ 4864231 h 5514680"/>
                <a:gd name="connsiteX18" fmla="*/ 4053525 w 7927941"/>
                <a:gd name="connsiteY18" fmla="*/ 4515439 h 5514680"/>
                <a:gd name="connsiteX19" fmla="*/ 3902696 w 7927941"/>
                <a:gd name="connsiteY19" fmla="*/ 4534293 h 5514680"/>
                <a:gd name="connsiteX20" fmla="*/ 3704734 w 7927941"/>
                <a:gd name="connsiteY20" fmla="*/ 4741681 h 5514680"/>
                <a:gd name="connsiteX21" fmla="*/ 3195686 w 7927941"/>
                <a:gd name="connsiteY21" fmla="*/ 4854804 h 5514680"/>
                <a:gd name="connsiteX22" fmla="*/ 2714919 w 7927941"/>
                <a:gd name="connsiteY22" fmla="*/ 4901938 h 5514680"/>
                <a:gd name="connsiteX23" fmla="*/ 2196445 w 7927941"/>
                <a:gd name="connsiteY23" fmla="*/ 4562573 h 5514680"/>
                <a:gd name="connsiteX24" fmla="*/ 1885360 w 7927941"/>
                <a:gd name="connsiteY24" fmla="*/ 4166646 h 5514680"/>
                <a:gd name="connsiteX25" fmla="*/ 1338605 w 7927941"/>
                <a:gd name="connsiteY25" fmla="*/ 4223207 h 5514680"/>
                <a:gd name="connsiteX26" fmla="*/ 744717 w 7927941"/>
                <a:gd name="connsiteY26" fmla="*/ 4152507 h 5514680"/>
                <a:gd name="connsiteX27" fmla="*/ 245097 w 7927941"/>
                <a:gd name="connsiteY27" fmla="*/ 3714161 h 5514680"/>
                <a:gd name="connsiteX28" fmla="*/ 0 w 7927941"/>
                <a:gd name="connsiteY28" fmla="*/ 2997723 h 5514680"/>
                <a:gd name="connsiteX29" fmla="*/ 37707 w 7927941"/>
                <a:gd name="connsiteY29" fmla="*/ 2187018 h 5514680"/>
                <a:gd name="connsiteX30" fmla="*/ 301658 w 7927941"/>
                <a:gd name="connsiteY30" fmla="*/ 1583703 h 5514680"/>
                <a:gd name="connsiteX31" fmla="*/ 725864 w 7927941"/>
                <a:gd name="connsiteY31" fmla="*/ 1046375 h 5514680"/>
                <a:gd name="connsiteX32" fmla="*/ 1593130 w 7927941"/>
                <a:gd name="connsiteY32"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561056 w 7927941"/>
                <a:gd name="connsiteY3" fmla="*/ 886120 h 5514680"/>
                <a:gd name="connsiteX4" fmla="*/ 7013542 w 7927941"/>
                <a:gd name="connsiteY4" fmla="*/ 1291472 h 5514680"/>
                <a:gd name="connsiteX5" fmla="*/ 7371760 w 7927941"/>
                <a:gd name="connsiteY5" fmla="*/ 1706251 h 5514680"/>
                <a:gd name="connsiteX6" fmla="*/ 7814819 w 7927941"/>
                <a:gd name="connsiteY6" fmla="*/ 2582944 h 5514680"/>
                <a:gd name="connsiteX7" fmla="*/ 7927941 w 7927941"/>
                <a:gd name="connsiteY7" fmla="*/ 3091992 h 5514680"/>
                <a:gd name="connsiteX8" fmla="*/ 7645137 w 7927941"/>
                <a:gd name="connsiteY8" fmla="*/ 3714161 h 5514680"/>
                <a:gd name="connsiteX9" fmla="*/ 7173797 w 7927941"/>
                <a:gd name="connsiteY9" fmla="*/ 3949831 h 5514680"/>
                <a:gd name="connsiteX10" fmla="*/ 7154944 w 7927941"/>
                <a:gd name="connsiteY10" fmla="*/ 4463591 h 5514680"/>
                <a:gd name="connsiteX11" fmla="*/ 6693030 w 7927941"/>
                <a:gd name="connsiteY11" fmla="*/ 4835950 h 5514680"/>
                <a:gd name="connsiteX12" fmla="*/ 5957739 w 7927941"/>
                <a:gd name="connsiteY12" fmla="*/ 5250729 h 5514680"/>
                <a:gd name="connsiteX13" fmla="*/ 5213022 w 7927941"/>
                <a:gd name="connsiteY13" fmla="*/ 5203596 h 5514680"/>
                <a:gd name="connsiteX14" fmla="*/ 5344997 w 7927941"/>
                <a:gd name="connsiteY14" fmla="*/ 5382705 h 5514680"/>
                <a:gd name="connsiteX15" fmla="*/ 4977351 w 7927941"/>
                <a:gd name="connsiteY15" fmla="*/ 5514680 h 5514680"/>
                <a:gd name="connsiteX16" fmla="*/ 4656840 w 7927941"/>
                <a:gd name="connsiteY16" fmla="*/ 5062193 h 5514680"/>
                <a:gd name="connsiteX17" fmla="*/ 4260915 w 7927941"/>
                <a:gd name="connsiteY17" fmla="*/ 4864231 h 5514680"/>
                <a:gd name="connsiteX18" fmla="*/ 4053525 w 7927941"/>
                <a:gd name="connsiteY18" fmla="*/ 4515439 h 5514680"/>
                <a:gd name="connsiteX19" fmla="*/ 3902696 w 7927941"/>
                <a:gd name="connsiteY19" fmla="*/ 4534293 h 5514680"/>
                <a:gd name="connsiteX20" fmla="*/ 3704734 w 7927941"/>
                <a:gd name="connsiteY20" fmla="*/ 4741681 h 5514680"/>
                <a:gd name="connsiteX21" fmla="*/ 3195686 w 7927941"/>
                <a:gd name="connsiteY21" fmla="*/ 4854804 h 5514680"/>
                <a:gd name="connsiteX22" fmla="*/ 2714919 w 7927941"/>
                <a:gd name="connsiteY22" fmla="*/ 4901938 h 5514680"/>
                <a:gd name="connsiteX23" fmla="*/ 2196445 w 7927941"/>
                <a:gd name="connsiteY23" fmla="*/ 4562573 h 5514680"/>
                <a:gd name="connsiteX24" fmla="*/ 1885360 w 7927941"/>
                <a:gd name="connsiteY24" fmla="*/ 4166646 h 5514680"/>
                <a:gd name="connsiteX25" fmla="*/ 1338605 w 7927941"/>
                <a:gd name="connsiteY25" fmla="*/ 4223207 h 5514680"/>
                <a:gd name="connsiteX26" fmla="*/ 744717 w 7927941"/>
                <a:gd name="connsiteY26" fmla="*/ 4152507 h 5514680"/>
                <a:gd name="connsiteX27" fmla="*/ 245097 w 7927941"/>
                <a:gd name="connsiteY27" fmla="*/ 3714161 h 5514680"/>
                <a:gd name="connsiteX28" fmla="*/ 0 w 7927941"/>
                <a:gd name="connsiteY28" fmla="*/ 2997723 h 5514680"/>
                <a:gd name="connsiteX29" fmla="*/ 37707 w 7927941"/>
                <a:gd name="connsiteY29" fmla="*/ 2187018 h 5514680"/>
                <a:gd name="connsiteX30" fmla="*/ 301658 w 7927941"/>
                <a:gd name="connsiteY30" fmla="*/ 1583703 h 5514680"/>
                <a:gd name="connsiteX31" fmla="*/ 725864 w 7927941"/>
                <a:gd name="connsiteY31" fmla="*/ 1046375 h 5514680"/>
                <a:gd name="connsiteX32" fmla="*/ 1593130 w 7927941"/>
                <a:gd name="connsiteY32"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5901179 w 7927941"/>
                <a:gd name="connsiteY3" fmla="*/ 697583 h 5514680"/>
                <a:gd name="connsiteX4" fmla="*/ 6561056 w 7927941"/>
                <a:gd name="connsiteY4" fmla="*/ 886120 h 5514680"/>
                <a:gd name="connsiteX5" fmla="*/ 7013542 w 7927941"/>
                <a:gd name="connsiteY5" fmla="*/ 1291472 h 5514680"/>
                <a:gd name="connsiteX6" fmla="*/ 7371760 w 7927941"/>
                <a:gd name="connsiteY6" fmla="*/ 1706251 h 5514680"/>
                <a:gd name="connsiteX7" fmla="*/ 7814819 w 7927941"/>
                <a:gd name="connsiteY7" fmla="*/ 2582944 h 5514680"/>
                <a:gd name="connsiteX8" fmla="*/ 7927941 w 7927941"/>
                <a:gd name="connsiteY8" fmla="*/ 3091992 h 5514680"/>
                <a:gd name="connsiteX9" fmla="*/ 7645137 w 7927941"/>
                <a:gd name="connsiteY9" fmla="*/ 3714161 h 5514680"/>
                <a:gd name="connsiteX10" fmla="*/ 7173797 w 7927941"/>
                <a:gd name="connsiteY10" fmla="*/ 3949831 h 5514680"/>
                <a:gd name="connsiteX11" fmla="*/ 7154944 w 7927941"/>
                <a:gd name="connsiteY11" fmla="*/ 4463591 h 5514680"/>
                <a:gd name="connsiteX12" fmla="*/ 6693030 w 7927941"/>
                <a:gd name="connsiteY12" fmla="*/ 4835950 h 5514680"/>
                <a:gd name="connsiteX13" fmla="*/ 5957739 w 7927941"/>
                <a:gd name="connsiteY13" fmla="*/ 5250729 h 5514680"/>
                <a:gd name="connsiteX14" fmla="*/ 5213022 w 7927941"/>
                <a:gd name="connsiteY14" fmla="*/ 5203596 h 5514680"/>
                <a:gd name="connsiteX15" fmla="*/ 5344997 w 7927941"/>
                <a:gd name="connsiteY15" fmla="*/ 5382705 h 5514680"/>
                <a:gd name="connsiteX16" fmla="*/ 4977351 w 7927941"/>
                <a:gd name="connsiteY16" fmla="*/ 5514680 h 5514680"/>
                <a:gd name="connsiteX17" fmla="*/ 4656840 w 7927941"/>
                <a:gd name="connsiteY17" fmla="*/ 5062193 h 5514680"/>
                <a:gd name="connsiteX18" fmla="*/ 4260915 w 7927941"/>
                <a:gd name="connsiteY18" fmla="*/ 4864231 h 5514680"/>
                <a:gd name="connsiteX19" fmla="*/ 4053525 w 7927941"/>
                <a:gd name="connsiteY19" fmla="*/ 4515439 h 5514680"/>
                <a:gd name="connsiteX20" fmla="*/ 3902696 w 7927941"/>
                <a:gd name="connsiteY20" fmla="*/ 4534293 h 5514680"/>
                <a:gd name="connsiteX21" fmla="*/ 3704734 w 7927941"/>
                <a:gd name="connsiteY21" fmla="*/ 4741681 h 5514680"/>
                <a:gd name="connsiteX22" fmla="*/ 3195686 w 7927941"/>
                <a:gd name="connsiteY22" fmla="*/ 4854804 h 5514680"/>
                <a:gd name="connsiteX23" fmla="*/ 2714919 w 7927941"/>
                <a:gd name="connsiteY23" fmla="*/ 4901938 h 5514680"/>
                <a:gd name="connsiteX24" fmla="*/ 2196445 w 7927941"/>
                <a:gd name="connsiteY24" fmla="*/ 4562573 h 5514680"/>
                <a:gd name="connsiteX25" fmla="*/ 1885360 w 7927941"/>
                <a:gd name="connsiteY25" fmla="*/ 4166646 h 5514680"/>
                <a:gd name="connsiteX26" fmla="*/ 1338605 w 7927941"/>
                <a:gd name="connsiteY26" fmla="*/ 4223207 h 5514680"/>
                <a:gd name="connsiteX27" fmla="*/ 744717 w 7927941"/>
                <a:gd name="connsiteY27" fmla="*/ 4152507 h 5514680"/>
                <a:gd name="connsiteX28" fmla="*/ 245097 w 7927941"/>
                <a:gd name="connsiteY28" fmla="*/ 3714161 h 5514680"/>
                <a:gd name="connsiteX29" fmla="*/ 0 w 7927941"/>
                <a:gd name="connsiteY29" fmla="*/ 2997723 h 5514680"/>
                <a:gd name="connsiteX30" fmla="*/ 37707 w 7927941"/>
                <a:gd name="connsiteY30" fmla="*/ 2187018 h 5514680"/>
                <a:gd name="connsiteX31" fmla="*/ 301658 w 7927941"/>
                <a:gd name="connsiteY31" fmla="*/ 1583703 h 5514680"/>
                <a:gd name="connsiteX32" fmla="*/ 725864 w 7927941"/>
                <a:gd name="connsiteY32" fmla="*/ 1046375 h 5514680"/>
                <a:gd name="connsiteX33" fmla="*/ 1593130 w 7927941"/>
                <a:gd name="connsiteY33"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061434 w 7927941"/>
                <a:gd name="connsiteY3" fmla="*/ 471340 h 5514680"/>
                <a:gd name="connsiteX4" fmla="*/ 6561056 w 7927941"/>
                <a:gd name="connsiteY4" fmla="*/ 886120 h 5514680"/>
                <a:gd name="connsiteX5" fmla="*/ 7013542 w 7927941"/>
                <a:gd name="connsiteY5" fmla="*/ 1291472 h 5514680"/>
                <a:gd name="connsiteX6" fmla="*/ 7371760 w 7927941"/>
                <a:gd name="connsiteY6" fmla="*/ 1706251 h 5514680"/>
                <a:gd name="connsiteX7" fmla="*/ 7814819 w 7927941"/>
                <a:gd name="connsiteY7" fmla="*/ 2582944 h 5514680"/>
                <a:gd name="connsiteX8" fmla="*/ 7927941 w 7927941"/>
                <a:gd name="connsiteY8" fmla="*/ 3091992 h 5514680"/>
                <a:gd name="connsiteX9" fmla="*/ 7645137 w 7927941"/>
                <a:gd name="connsiteY9" fmla="*/ 3714161 h 5514680"/>
                <a:gd name="connsiteX10" fmla="*/ 7173797 w 7927941"/>
                <a:gd name="connsiteY10" fmla="*/ 3949831 h 5514680"/>
                <a:gd name="connsiteX11" fmla="*/ 7154944 w 7927941"/>
                <a:gd name="connsiteY11" fmla="*/ 4463591 h 5514680"/>
                <a:gd name="connsiteX12" fmla="*/ 6693030 w 7927941"/>
                <a:gd name="connsiteY12" fmla="*/ 4835950 h 5514680"/>
                <a:gd name="connsiteX13" fmla="*/ 5957739 w 7927941"/>
                <a:gd name="connsiteY13" fmla="*/ 5250729 h 5514680"/>
                <a:gd name="connsiteX14" fmla="*/ 5213022 w 7927941"/>
                <a:gd name="connsiteY14" fmla="*/ 5203596 h 5514680"/>
                <a:gd name="connsiteX15" fmla="*/ 5344997 w 7927941"/>
                <a:gd name="connsiteY15" fmla="*/ 5382705 h 5514680"/>
                <a:gd name="connsiteX16" fmla="*/ 4977351 w 7927941"/>
                <a:gd name="connsiteY16" fmla="*/ 5514680 h 5514680"/>
                <a:gd name="connsiteX17" fmla="*/ 4656840 w 7927941"/>
                <a:gd name="connsiteY17" fmla="*/ 5062193 h 5514680"/>
                <a:gd name="connsiteX18" fmla="*/ 4260915 w 7927941"/>
                <a:gd name="connsiteY18" fmla="*/ 4864231 h 5514680"/>
                <a:gd name="connsiteX19" fmla="*/ 4053525 w 7927941"/>
                <a:gd name="connsiteY19" fmla="*/ 4515439 h 5514680"/>
                <a:gd name="connsiteX20" fmla="*/ 3902696 w 7927941"/>
                <a:gd name="connsiteY20" fmla="*/ 4534293 h 5514680"/>
                <a:gd name="connsiteX21" fmla="*/ 3704734 w 7927941"/>
                <a:gd name="connsiteY21" fmla="*/ 4741681 h 5514680"/>
                <a:gd name="connsiteX22" fmla="*/ 3195686 w 7927941"/>
                <a:gd name="connsiteY22" fmla="*/ 4854804 h 5514680"/>
                <a:gd name="connsiteX23" fmla="*/ 2714919 w 7927941"/>
                <a:gd name="connsiteY23" fmla="*/ 4901938 h 5514680"/>
                <a:gd name="connsiteX24" fmla="*/ 2196445 w 7927941"/>
                <a:gd name="connsiteY24" fmla="*/ 4562573 h 5514680"/>
                <a:gd name="connsiteX25" fmla="*/ 1885360 w 7927941"/>
                <a:gd name="connsiteY25" fmla="*/ 4166646 h 5514680"/>
                <a:gd name="connsiteX26" fmla="*/ 1338605 w 7927941"/>
                <a:gd name="connsiteY26" fmla="*/ 4223207 h 5514680"/>
                <a:gd name="connsiteX27" fmla="*/ 744717 w 7927941"/>
                <a:gd name="connsiteY27" fmla="*/ 4152507 h 5514680"/>
                <a:gd name="connsiteX28" fmla="*/ 245097 w 7927941"/>
                <a:gd name="connsiteY28" fmla="*/ 3714161 h 5514680"/>
                <a:gd name="connsiteX29" fmla="*/ 0 w 7927941"/>
                <a:gd name="connsiteY29" fmla="*/ 2997723 h 5514680"/>
                <a:gd name="connsiteX30" fmla="*/ 37707 w 7927941"/>
                <a:gd name="connsiteY30" fmla="*/ 2187018 h 5514680"/>
                <a:gd name="connsiteX31" fmla="*/ 301658 w 7927941"/>
                <a:gd name="connsiteY31" fmla="*/ 1583703 h 5514680"/>
                <a:gd name="connsiteX32" fmla="*/ 725864 w 7927941"/>
                <a:gd name="connsiteY32" fmla="*/ 1046375 h 5514680"/>
                <a:gd name="connsiteX33" fmla="*/ 1593130 w 7927941"/>
                <a:gd name="connsiteY33"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6061434 w 7927941"/>
                <a:gd name="connsiteY3" fmla="*/ 471340 h 5514680"/>
                <a:gd name="connsiteX4" fmla="*/ 6561056 w 7927941"/>
                <a:gd name="connsiteY4" fmla="*/ 886120 h 5514680"/>
                <a:gd name="connsiteX5" fmla="*/ 7013542 w 7927941"/>
                <a:gd name="connsiteY5" fmla="*/ 1291472 h 5514680"/>
                <a:gd name="connsiteX6" fmla="*/ 7371760 w 7927941"/>
                <a:gd name="connsiteY6" fmla="*/ 1706251 h 5514680"/>
                <a:gd name="connsiteX7" fmla="*/ 7814819 w 7927941"/>
                <a:gd name="connsiteY7" fmla="*/ 2582944 h 5514680"/>
                <a:gd name="connsiteX8" fmla="*/ 7927941 w 7927941"/>
                <a:gd name="connsiteY8" fmla="*/ 3091992 h 5514680"/>
                <a:gd name="connsiteX9" fmla="*/ 7645137 w 7927941"/>
                <a:gd name="connsiteY9" fmla="*/ 3714161 h 5514680"/>
                <a:gd name="connsiteX10" fmla="*/ 7173797 w 7927941"/>
                <a:gd name="connsiteY10" fmla="*/ 3949831 h 5514680"/>
                <a:gd name="connsiteX11" fmla="*/ 7154944 w 7927941"/>
                <a:gd name="connsiteY11" fmla="*/ 4463591 h 5514680"/>
                <a:gd name="connsiteX12" fmla="*/ 6693030 w 7927941"/>
                <a:gd name="connsiteY12" fmla="*/ 4835950 h 5514680"/>
                <a:gd name="connsiteX13" fmla="*/ 5957739 w 7927941"/>
                <a:gd name="connsiteY13" fmla="*/ 5250729 h 5514680"/>
                <a:gd name="connsiteX14" fmla="*/ 5213022 w 7927941"/>
                <a:gd name="connsiteY14" fmla="*/ 5203596 h 5514680"/>
                <a:gd name="connsiteX15" fmla="*/ 5344997 w 7927941"/>
                <a:gd name="connsiteY15" fmla="*/ 5382705 h 5514680"/>
                <a:gd name="connsiteX16" fmla="*/ 4977351 w 7927941"/>
                <a:gd name="connsiteY16" fmla="*/ 5514680 h 5514680"/>
                <a:gd name="connsiteX17" fmla="*/ 4656840 w 7927941"/>
                <a:gd name="connsiteY17" fmla="*/ 5062193 h 5514680"/>
                <a:gd name="connsiteX18" fmla="*/ 4260915 w 7927941"/>
                <a:gd name="connsiteY18" fmla="*/ 4864231 h 5514680"/>
                <a:gd name="connsiteX19" fmla="*/ 4053525 w 7927941"/>
                <a:gd name="connsiteY19" fmla="*/ 4515439 h 5514680"/>
                <a:gd name="connsiteX20" fmla="*/ 3902696 w 7927941"/>
                <a:gd name="connsiteY20" fmla="*/ 4534293 h 5514680"/>
                <a:gd name="connsiteX21" fmla="*/ 3704734 w 7927941"/>
                <a:gd name="connsiteY21" fmla="*/ 4741681 h 5514680"/>
                <a:gd name="connsiteX22" fmla="*/ 3195686 w 7927941"/>
                <a:gd name="connsiteY22" fmla="*/ 4854804 h 5514680"/>
                <a:gd name="connsiteX23" fmla="*/ 2714919 w 7927941"/>
                <a:gd name="connsiteY23" fmla="*/ 4901938 h 5514680"/>
                <a:gd name="connsiteX24" fmla="*/ 2196445 w 7927941"/>
                <a:gd name="connsiteY24" fmla="*/ 4562573 h 5514680"/>
                <a:gd name="connsiteX25" fmla="*/ 1885360 w 7927941"/>
                <a:gd name="connsiteY25" fmla="*/ 4166646 h 5514680"/>
                <a:gd name="connsiteX26" fmla="*/ 1338605 w 7927941"/>
                <a:gd name="connsiteY26" fmla="*/ 4223207 h 5514680"/>
                <a:gd name="connsiteX27" fmla="*/ 744717 w 7927941"/>
                <a:gd name="connsiteY27" fmla="*/ 4152507 h 5514680"/>
                <a:gd name="connsiteX28" fmla="*/ 245097 w 7927941"/>
                <a:gd name="connsiteY28" fmla="*/ 3714161 h 5514680"/>
                <a:gd name="connsiteX29" fmla="*/ 0 w 7927941"/>
                <a:gd name="connsiteY29" fmla="*/ 2997723 h 5514680"/>
                <a:gd name="connsiteX30" fmla="*/ 37707 w 7927941"/>
                <a:gd name="connsiteY30" fmla="*/ 2187018 h 5514680"/>
                <a:gd name="connsiteX31" fmla="*/ 301658 w 7927941"/>
                <a:gd name="connsiteY31" fmla="*/ 1583703 h 5514680"/>
                <a:gd name="connsiteX32" fmla="*/ 725864 w 7927941"/>
                <a:gd name="connsiteY32" fmla="*/ 1046375 h 5514680"/>
                <a:gd name="connsiteX33" fmla="*/ 1593130 w 7927941"/>
                <a:gd name="connsiteY33"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4977353 w 7927941"/>
                <a:gd name="connsiteY3" fmla="*/ 245096 h 5514680"/>
                <a:gd name="connsiteX4" fmla="*/ 6061434 w 7927941"/>
                <a:gd name="connsiteY4" fmla="*/ 471340 h 5514680"/>
                <a:gd name="connsiteX5" fmla="*/ 6561056 w 7927941"/>
                <a:gd name="connsiteY5" fmla="*/ 886120 h 5514680"/>
                <a:gd name="connsiteX6" fmla="*/ 7013542 w 7927941"/>
                <a:gd name="connsiteY6" fmla="*/ 1291472 h 5514680"/>
                <a:gd name="connsiteX7" fmla="*/ 7371760 w 7927941"/>
                <a:gd name="connsiteY7" fmla="*/ 1706251 h 5514680"/>
                <a:gd name="connsiteX8" fmla="*/ 7814819 w 7927941"/>
                <a:gd name="connsiteY8" fmla="*/ 2582944 h 5514680"/>
                <a:gd name="connsiteX9" fmla="*/ 7927941 w 7927941"/>
                <a:gd name="connsiteY9" fmla="*/ 3091992 h 5514680"/>
                <a:gd name="connsiteX10" fmla="*/ 7645137 w 7927941"/>
                <a:gd name="connsiteY10" fmla="*/ 3714161 h 5514680"/>
                <a:gd name="connsiteX11" fmla="*/ 7173797 w 7927941"/>
                <a:gd name="connsiteY11" fmla="*/ 3949831 h 5514680"/>
                <a:gd name="connsiteX12" fmla="*/ 7154944 w 7927941"/>
                <a:gd name="connsiteY12" fmla="*/ 4463591 h 5514680"/>
                <a:gd name="connsiteX13" fmla="*/ 6693030 w 7927941"/>
                <a:gd name="connsiteY13" fmla="*/ 4835950 h 5514680"/>
                <a:gd name="connsiteX14" fmla="*/ 5957739 w 7927941"/>
                <a:gd name="connsiteY14" fmla="*/ 5250729 h 5514680"/>
                <a:gd name="connsiteX15" fmla="*/ 5213022 w 7927941"/>
                <a:gd name="connsiteY15" fmla="*/ 5203596 h 5514680"/>
                <a:gd name="connsiteX16" fmla="*/ 5344997 w 7927941"/>
                <a:gd name="connsiteY16" fmla="*/ 5382705 h 5514680"/>
                <a:gd name="connsiteX17" fmla="*/ 4977351 w 7927941"/>
                <a:gd name="connsiteY17" fmla="*/ 5514680 h 5514680"/>
                <a:gd name="connsiteX18" fmla="*/ 4656840 w 7927941"/>
                <a:gd name="connsiteY18" fmla="*/ 5062193 h 5514680"/>
                <a:gd name="connsiteX19" fmla="*/ 4260915 w 7927941"/>
                <a:gd name="connsiteY19" fmla="*/ 4864231 h 5514680"/>
                <a:gd name="connsiteX20" fmla="*/ 4053525 w 7927941"/>
                <a:gd name="connsiteY20" fmla="*/ 4515439 h 5514680"/>
                <a:gd name="connsiteX21" fmla="*/ 3902696 w 7927941"/>
                <a:gd name="connsiteY21" fmla="*/ 4534293 h 5514680"/>
                <a:gd name="connsiteX22" fmla="*/ 3704734 w 7927941"/>
                <a:gd name="connsiteY22" fmla="*/ 4741681 h 5514680"/>
                <a:gd name="connsiteX23" fmla="*/ 3195686 w 7927941"/>
                <a:gd name="connsiteY23" fmla="*/ 4854804 h 5514680"/>
                <a:gd name="connsiteX24" fmla="*/ 2714919 w 7927941"/>
                <a:gd name="connsiteY24" fmla="*/ 4901938 h 5514680"/>
                <a:gd name="connsiteX25" fmla="*/ 2196445 w 7927941"/>
                <a:gd name="connsiteY25" fmla="*/ 4562573 h 5514680"/>
                <a:gd name="connsiteX26" fmla="*/ 1885360 w 7927941"/>
                <a:gd name="connsiteY26" fmla="*/ 4166646 h 5514680"/>
                <a:gd name="connsiteX27" fmla="*/ 1338605 w 7927941"/>
                <a:gd name="connsiteY27" fmla="*/ 4223207 h 5514680"/>
                <a:gd name="connsiteX28" fmla="*/ 744717 w 7927941"/>
                <a:gd name="connsiteY28" fmla="*/ 4152507 h 5514680"/>
                <a:gd name="connsiteX29" fmla="*/ 245097 w 7927941"/>
                <a:gd name="connsiteY29" fmla="*/ 3714161 h 5514680"/>
                <a:gd name="connsiteX30" fmla="*/ 0 w 7927941"/>
                <a:gd name="connsiteY30" fmla="*/ 2997723 h 5514680"/>
                <a:gd name="connsiteX31" fmla="*/ 37707 w 7927941"/>
                <a:gd name="connsiteY31" fmla="*/ 2187018 h 5514680"/>
                <a:gd name="connsiteX32" fmla="*/ 301658 w 7927941"/>
                <a:gd name="connsiteY32" fmla="*/ 1583703 h 5514680"/>
                <a:gd name="connsiteX33" fmla="*/ 725864 w 7927941"/>
                <a:gd name="connsiteY33" fmla="*/ 1046375 h 5514680"/>
                <a:gd name="connsiteX34" fmla="*/ 1593130 w 7927941"/>
                <a:gd name="connsiteY34"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5005633 w 7927941"/>
                <a:gd name="connsiteY3" fmla="*/ 94267 h 5514680"/>
                <a:gd name="connsiteX4" fmla="*/ 6061434 w 7927941"/>
                <a:gd name="connsiteY4" fmla="*/ 471340 h 5514680"/>
                <a:gd name="connsiteX5" fmla="*/ 6561056 w 7927941"/>
                <a:gd name="connsiteY5" fmla="*/ 886120 h 5514680"/>
                <a:gd name="connsiteX6" fmla="*/ 7013542 w 7927941"/>
                <a:gd name="connsiteY6" fmla="*/ 1291472 h 5514680"/>
                <a:gd name="connsiteX7" fmla="*/ 7371760 w 7927941"/>
                <a:gd name="connsiteY7" fmla="*/ 1706251 h 5514680"/>
                <a:gd name="connsiteX8" fmla="*/ 7814819 w 7927941"/>
                <a:gd name="connsiteY8" fmla="*/ 2582944 h 5514680"/>
                <a:gd name="connsiteX9" fmla="*/ 7927941 w 7927941"/>
                <a:gd name="connsiteY9" fmla="*/ 3091992 h 5514680"/>
                <a:gd name="connsiteX10" fmla="*/ 7645137 w 7927941"/>
                <a:gd name="connsiteY10" fmla="*/ 3714161 h 5514680"/>
                <a:gd name="connsiteX11" fmla="*/ 7173797 w 7927941"/>
                <a:gd name="connsiteY11" fmla="*/ 3949831 h 5514680"/>
                <a:gd name="connsiteX12" fmla="*/ 7154944 w 7927941"/>
                <a:gd name="connsiteY12" fmla="*/ 4463591 h 5514680"/>
                <a:gd name="connsiteX13" fmla="*/ 6693030 w 7927941"/>
                <a:gd name="connsiteY13" fmla="*/ 4835950 h 5514680"/>
                <a:gd name="connsiteX14" fmla="*/ 5957739 w 7927941"/>
                <a:gd name="connsiteY14" fmla="*/ 5250729 h 5514680"/>
                <a:gd name="connsiteX15" fmla="*/ 5213022 w 7927941"/>
                <a:gd name="connsiteY15" fmla="*/ 5203596 h 5514680"/>
                <a:gd name="connsiteX16" fmla="*/ 5344997 w 7927941"/>
                <a:gd name="connsiteY16" fmla="*/ 5382705 h 5514680"/>
                <a:gd name="connsiteX17" fmla="*/ 4977351 w 7927941"/>
                <a:gd name="connsiteY17" fmla="*/ 5514680 h 5514680"/>
                <a:gd name="connsiteX18" fmla="*/ 4656840 w 7927941"/>
                <a:gd name="connsiteY18" fmla="*/ 5062193 h 5514680"/>
                <a:gd name="connsiteX19" fmla="*/ 4260915 w 7927941"/>
                <a:gd name="connsiteY19" fmla="*/ 4864231 h 5514680"/>
                <a:gd name="connsiteX20" fmla="*/ 4053525 w 7927941"/>
                <a:gd name="connsiteY20" fmla="*/ 4515439 h 5514680"/>
                <a:gd name="connsiteX21" fmla="*/ 3902696 w 7927941"/>
                <a:gd name="connsiteY21" fmla="*/ 4534293 h 5514680"/>
                <a:gd name="connsiteX22" fmla="*/ 3704734 w 7927941"/>
                <a:gd name="connsiteY22" fmla="*/ 4741681 h 5514680"/>
                <a:gd name="connsiteX23" fmla="*/ 3195686 w 7927941"/>
                <a:gd name="connsiteY23" fmla="*/ 4854804 h 5514680"/>
                <a:gd name="connsiteX24" fmla="*/ 2714919 w 7927941"/>
                <a:gd name="connsiteY24" fmla="*/ 4901938 h 5514680"/>
                <a:gd name="connsiteX25" fmla="*/ 2196445 w 7927941"/>
                <a:gd name="connsiteY25" fmla="*/ 4562573 h 5514680"/>
                <a:gd name="connsiteX26" fmla="*/ 1885360 w 7927941"/>
                <a:gd name="connsiteY26" fmla="*/ 4166646 h 5514680"/>
                <a:gd name="connsiteX27" fmla="*/ 1338605 w 7927941"/>
                <a:gd name="connsiteY27" fmla="*/ 4223207 h 5514680"/>
                <a:gd name="connsiteX28" fmla="*/ 744717 w 7927941"/>
                <a:gd name="connsiteY28" fmla="*/ 4152507 h 5514680"/>
                <a:gd name="connsiteX29" fmla="*/ 245097 w 7927941"/>
                <a:gd name="connsiteY29" fmla="*/ 3714161 h 5514680"/>
                <a:gd name="connsiteX30" fmla="*/ 0 w 7927941"/>
                <a:gd name="connsiteY30" fmla="*/ 2997723 h 5514680"/>
                <a:gd name="connsiteX31" fmla="*/ 37707 w 7927941"/>
                <a:gd name="connsiteY31" fmla="*/ 2187018 h 5514680"/>
                <a:gd name="connsiteX32" fmla="*/ 301658 w 7927941"/>
                <a:gd name="connsiteY32" fmla="*/ 1583703 h 5514680"/>
                <a:gd name="connsiteX33" fmla="*/ 725864 w 7927941"/>
                <a:gd name="connsiteY33" fmla="*/ 1046375 h 5514680"/>
                <a:gd name="connsiteX34" fmla="*/ 1593130 w 7927941"/>
                <a:gd name="connsiteY34" fmla="*/ 518474 h 5514680"/>
                <a:gd name="connsiteX0" fmla="*/ 1593130 w 7927941"/>
                <a:gd name="connsiteY0" fmla="*/ 518474 h 5514680"/>
                <a:gd name="connsiteX1" fmla="*/ 2620652 w 7927941"/>
                <a:gd name="connsiteY1" fmla="*/ 169683 h 5514680"/>
                <a:gd name="connsiteX2" fmla="*/ 3346516 w 7927941"/>
                <a:gd name="connsiteY2" fmla="*/ 0 h 5514680"/>
                <a:gd name="connsiteX3" fmla="*/ 5062194 w 7927941"/>
                <a:gd name="connsiteY3" fmla="*/ 75413 h 5514680"/>
                <a:gd name="connsiteX4" fmla="*/ 6061434 w 7927941"/>
                <a:gd name="connsiteY4" fmla="*/ 471340 h 5514680"/>
                <a:gd name="connsiteX5" fmla="*/ 6561056 w 7927941"/>
                <a:gd name="connsiteY5" fmla="*/ 886120 h 5514680"/>
                <a:gd name="connsiteX6" fmla="*/ 7013542 w 7927941"/>
                <a:gd name="connsiteY6" fmla="*/ 1291472 h 5514680"/>
                <a:gd name="connsiteX7" fmla="*/ 7371760 w 7927941"/>
                <a:gd name="connsiteY7" fmla="*/ 1706251 h 5514680"/>
                <a:gd name="connsiteX8" fmla="*/ 7814819 w 7927941"/>
                <a:gd name="connsiteY8" fmla="*/ 2582944 h 5514680"/>
                <a:gd name="connsiteX9" fmla="*/ 7927941 w 7927941"/>
                <a:gd name="connsiteY9" fmla="*/ 3091992 h 5514680"/>
                <a:gd name="connsiteX10" fmla="*/ 7645137 w 7927941"/>
                <a:gd name="connsiteY10" fmla="*/ 3714161 h 5514680"/>
                <a:gd name="connsiteX11" fmla="*/ 7173797 w 7927941"/>
                <a:gd name="connsiteY11" fmla="*/ 3949831 h 5514680"/>
                <a:gd name="connsiteX12" fmla="*/ 7154944 w 7927941"/>
                <a:gd name="connsiteY12" fmla="*/ 4463591 h 5514680"/>
                <a:gd name="connsiteX13" fmla="*/ 6693030 w 7927941"/>
                <a:gd name="connsiteY13" fmla="*/ 4835950 h 5514680"/>
                <a:gd name="connsiteX14" fmla="*/ 5957739 w 7927941"/>
                <a:gd name="connsiteY14" fmla="*/ 5250729 h 5514680"/>
                <a:gd name="connsiteX15" fmla="*/ 5213022 w 7927941"/>
                <a:gd name="connsiteY15" fmla="*/ 5203596 h 5514680"/>
                <a:gd name="connsiteX16" fmla="*/ 5344997 w 7927941"/>
                <a:gd name="connsiteY16" fmla="*/ 5382705 h 5514680"/>
                <a:gd name="connsiteX17" fmla="*/ 4977351 w 7927941"/>
                <a:gd name="connsiteY17" fmla="*/ 5514680 h 5514680"/>
                <a:gd name="connsiteX18" fmla="*/ 4656840 w 7927941"/>
                <a:gd name="connsiteY18" fmla="*/ 5062193 h 5514680"/>
                <a:gd name="connsiteX19" fmla="*/ 4260915 w 7927941"/>
                <a:gd name="connsiteY19" fmla="*/ 4864231 h 5514680"/>
                <a:gd name="connsiteX20" fmla="*/ 4053525 w 7927941"/>
                <a:gd name="connsiteY20" fmla="*/ 4515439 h 5514680"/>
                <a:gd name="connsiteX21" fmla="*/ 3902696 w 7927941"/>
                <a:gd name="connsiteY21" fmla="*/ 4534293 h 5514680"/>
                <a:gd name="connsiteX22" fmla="*/ 3704734 w 7927941"/>
                <a:gd name="connsiteY22" fmla="*/ 4741681 h 5514680"/>
                <a:gd name="connsiteX23" fmla="*/ 3195686 w 7927941"/>
                <a:gd name="connsiteY23" fmla="*/ 4854804 h 5514680"/>
                <a:gd name="connsiteX24" fmla="*/ 2714919 w 7927941"/>
                <a:gd name="connsiteY24" fmla="*/ 4901938 h 5514680"/>
                <a:gd name="connsiteX25" fmla="*/ 2196445 w 7927941"/>
                <a:gd name="connsiteY25" fmla="*/ 4562573 h 5514680"/>
                <a:gd name="connsiteX26" fmla="*/ 1885360 w 7927941"/>
                <a:gd name="connsiteY26" fmla="*/ 4166646 h 5514680"/>
                <a:gd name="connsiteX27" fmla="*/ 1338605 w 7927941"/>
                <a:gd name="connsiteY27" fmla="*/ 4223207 h 5514680"/>
                <a:gd name="connsiteX28" fmla="*/ 744717 w 7927941"/>
                <a:gd name="connsiteY28" fmla="*/ 4152507 h 5514680"/>
                <a:gd name="connsiteX29" fmla="*/ 245097 w 7927941"/>
                <a:gd name="connsiteY29" fmla="*/ 3714161 h 5514680"/>
                <a:gd name="connsiteX30" fmla="*/ 0 w 7927941"/>
                <a:gd name="connsiteY30" fmla="*/ 2997723 h 5514680"/>
                <a:gd name="connsiteX31" fmla="*/ 37707 w 7927941"/>
                <a:gd name="connsiteY31" fmla="*/ 2187018 h 5514680"/>
                <a:gd name="connsiteX32" fmla="*/ 301658 w 7927941"/>
                <a:gd name="connsiteY32" fmla="*/ 1583703 h 5514680"/>
                <a:gd name="connsiteX33" fmla="*/ 725864 w 7927941"/>
                <a:gd name="connsiteY33" fmla="*/ 1046375 h 5514680"/>
                <a:gd name="connsiteX34" fmla="*/ 1593130 w 7927941"/>
                <a:gd name="connsiteY34" fmla="*/ 518474 h 5514680"/>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61434 w 7927941"/>
                <a:gd name="connsiteY4" fmla="*/ 477244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25864 w 7927941"/>
                <a:gd name="connsiteY33" fmla="*/ 1052279 h 5520584"/>
                <a:gd name="connsiteX34" fmla="*/ 1593130 w 7927941"/>
                <a:gd name="connsiteY34" fmla="*/ 524378 h 5520584"/>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25864 w 7927941"/>
                <a:gd name="connsiteY33" fmla="*/ 1052279 h 5520584"/>
                <a:gd name="connsiteX34" fmla="*/ 1593130 w 7927941"/>
                <a:gd name="connsiteY34" fmla="*/ 524378 h 5520584"/>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25864 w 7927941"/>
                <a:gd name="connsiteY33" fmla="*/ 1052279 h 5520584"/>
                <a:gd name="connsiteX34" fmla="*/ 1593130 w 7927941"/>
                <a:gd name="connsiteY34" fmla="*/ 524378 h 5520584"/>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25864 w 7927941"/>
                <a:gd name="connsiteY33" fmla="*/ 1052279 h 5520584"/>
                <a:gd name="connsiteX34" fmla="*/ 1593130 w 7927941"/>
                <a:gd name="connsiteY34" fmla="*/ 524378 h 5520584"/>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25864 w 7927941"/>
                <a:gd name="connsiteY33" fmla="*/ 1052279 h 5520584"/>
                <a:gd name="connsiteX34" fmla="*/ 1593130 w 7927941"/>
                <a:gd name="connsiteY34" fmla="*/ 524378 h 5520584"/>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25864 w 7927941"/>
                <a:gd name="connsiteY33" fmla="*/ 1052279 h 5520584"/>
                <a:gd name="connsiteX34" fmla="*/ 1593130 w 7927941"/>
                <a:gd name="connsiteY34" fmla="*/ 524378 h 5520584"/>
                <a:gd name="connsiteX0" fmla="*/ 1593130 w 7927941"/>
                <a:gd name="connsiteY0" fmla="*/ 524378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44607 w 7927941"/>
                <a:gd name="connsiteY33" fmla="*/ 1080170 h 5520584"/>
                <a:gd name="connsiteX34" fmla="*/ 1593130 w 7927941"/>
                <a:gd name="connsiteY34" fmla="*/ 524378 h 5520584"/>
                <a:gd name="connsiteX0" fmla="*/ 1555646 w 7927941"/>
                <a:gd name="connsiteY0" fmla="*/ 561564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44607 w 7927941"/>
                <a:gd name="connsiteY33" fmla="*/ 1080170 h 5520584"/>
                <a:gd name="connsiteX34" fmla="*/ 1555646 w 7927941"/>
                <a:gd name="connsiteY34" fmla="*/ 561564 h 5520584"/>
                <a:gd name="connsiteX0" fmla="*/ 1555646 w 7927941"/>
                <a:gd name="connsiteY0" fmla="*/ 561564 h 5520584"/>
                <a:gd name="connsiteX1" fmla="*/ 2620652 w 7927941"/>
                <a:gd name="connsiteY1" fmla="*/ 175587 h 5520584"/>
                <a:gd name="connsiteX2" fmla="*/ 3346516 w 7927941"/>
                <a:gd name="connsiteY2" fmla="*/ 5904 h 5520584"/>
                <a:gd name="connsiteX3" fmla="*/ 5062194 w 7927941"/>
                <a:gd name="connsiteY3" fmla="*/ 81317 h 5520584"/>
                <a:gd name="connsiteX4" fmla="*/ 6089715 w 7927941"/>
                <a:gd name="connsiteY4" fmla="*/ 458390 h 5520584"/>
                <a:gd name="connsiteX5" fmla="*/ 6561056 w 7927941"/>
                <a:gd name="connsiteY5" fmla="*/ 892024 h 5520584"/>
                <a:gd name="connsiteX6" fmla="*/ 7013542 w 7927941"/>
                <a:gd name="connsiteY6" fmla="*/ 1297376 h 5520584"/>
                <a:gd name="connsiteX7" fmla="*/ 7371760 w 7927941"/>
                <a:gd name="connsiteY7" fmla="*/ 1712155 h 5520584"/>
                <a:gd name="connsiteX8" fmla="*/ 7814819 w 7927941"/>
                <a:gd name="connsiteY8" fmla="*/ 2588848 h 5520584"/>
                <a:gd name="connsiteX9" fmla="*/ 7927941 w 7927941"/>
                <a:gd name="connsiteY9" fmla="*/ 3097896 h 5520584"/>
                <a:gd name="connsiteX10" fmla="*/ 7645137 w 7927941"/>
                <a:gd name="connsiteY10" fmla="*/ 3720065 h 5520584"/>
                <a:gd name="connsiteX11" fmla="*/ 7173797 w 7927941"/>
                <a:gd name="connsiteY11" fmla="*/ 3955735 h 5520584"/>
                <a:gd name="connsiteX12" fmla="*/ 7154944 w 7927941"/>
                <a:gd name="connsiteY12" fmla="*/ 4469495 h 5520584"/>
                <a:gd name="connsiteX13" fmla="*/ 6693030 w 7927941"/>
                <a:gd name="connsiteY13" fmla="*/ 4841854 h 5520584"/>
                <a:gd name="connsiteX14" fmla="*/ 5957739 w 7927941"/>
                <a:gd name="connsiteY14" fmla="*/ 5256633 h 5520584"/>
                <a:gd name="connsiteX15" fmla="*/ 5213022 w 7927941"/>
                <a:gd name="connsiteY15" fmla="*/ 5209500 h 5520584"/>
                <a:gd name="connsiteX16" fmla="*/ 5344997 w 7927941"/>
                <a:gd name="connsiteY16" fmla="*/ 5388609 h 5520584"/>
                <a:gd name="connsiteX17" fmla="*/ 4977351 w 7927941"/>
                <a:gd name="connsiteY17" fmla="*/ 5520584 h 5520584"/>
                <a:gd name="connsiteX18" fmla="*/ 4656840 w 7927941"/>
                <a:gd name="connsiteY18" fmla="*/ 5068097 h 5520584"/>
                <a:gd name="connsiteX19" fmla="*/ 4260915 w 7927941"/>
                <a:gd name="connsiteY19" fmla="*/ 4870135 h 5520584"/>
                <a:gd name="connsiteX20" fmla="*/ 4053525 w 7927941"/>
                <a:gd name="connsiteY20" fmla="*/ 4521343 h 5520584"/>
                <a:gd name="connsiteX21" fmla="*/ 3902696 w 7927941"/>
                <a:gd name="connsiteY21" fmla="*/ 4540197 h 5520584"/>
                <a:gd name="connsiteX22" fmla="*/ 3704734 w 7927941"/>
                <a:gd name="connsiteY22" fmla="*/ 4747585 h 5520584"/>
                <a:gd name="connsiteX23" fmla="*/ 3195686 w 7927941"/>
                <a:gd name="connsiteY23" fmla="*/ 4860708 h 5520584"/>
                <a:gd name="connsiteX24" fmla="*/ 2714919 w 7927941"/>
                <a:gd name="connsiteY24" fmla="*/ 4907842 h 5520584"/>
                <a:gd name="connsiteX25" fmla="*/ 2196445 w 7927941"/>
                <a:gd name="connsiteY25" fmla="*/ 4568477 h 5520584"/>
                <a:gd name="connsiteX26" fmla="*/ 1885360 w 7927941"/>
                <a:gd name="connsiteY26" fmla="*/ 4172550 h 5520584"/>
                <a:gd name="connsiteX27" fmla="*/ 1338605 w 7927941"/>
                <a:gd name="connsiteY27" fmla="*/ 4229111 h 5520584"/>
                <a:gd name="connsiteX28" fmla="*/ 744717 w 7927941"/>
                <a:gd name="connsiteY28" fmla="*/ 4158411 h 5520584"/>
                <a:gd name="connsiteX29" fmla="*/ 245097 w 7927941"/>
                <a:gd name="connsiteY29" fmla="*/ 3720065 h 5520584"/>
                <a:gd name="connsiteX30" fmla="*/ 0 w 7927941"/>
                <a:gd name="connsiteY30" fmla="*/ 3003627 h 5520584"/>
                <a:gd name="connsiteX31" fmla="*/ 37707 w 7927941"/>
                <a:gd name="connsiteY31" fmla="*/ 2192922 h 5520584"/>
                <a:gd name="connsiteX32" fmla="*/ 301658 w 7927941"/>
                <a:gd name="connsiteY32" fmla="*/ 1589607 h 5520584"/>
                <a:gd name="connsiteX33" fmla="*/ 744607 w 7927941"/>
                <a:gd name="connsiteY33" fmla="*/ 1080170 h 5520584"/>
                <a:gd name="connsiteX34" fmla="*/ 1555646 w 7927941"/>
                <a:gd name="connsiteY34" fmla="*/ 561564 h 5520584"/>
                <a:gd name="connsiteX0" fmla="*/ 1555646 w 7927941"/>
                <a:gd name="connsiteY0" fmla="*/ 530088 h 5489108"/>
                <a:gd name="connsiteX1" fmla="*/ 2620652 w 7927941"/>
                <a:gd name="connsiteY1" fmla="*/ 144111 h 5489108"/>
                <a:gd name="connsiteX2" fmla="*/ 3346517 w 7927941"/>
                <a:gd name="connsiteY2" fmla="*/ 20911 h 5489108"/>
                <a:gd name="connsiteX3" fmla="*/ 5062194 w 7927941"/>
                <a:gd name="connsiteY3" fmla="*/ 49841 h 5489108"/>
                <a:gd name="connsiteX4" fmla="*/ 6089715 w 7927941"/>
                <a:gd name="connsiteY4" fmla="*/ 426914 h 5489108"/>
                <a:gd name="connsiteX5" fmla="*/ 6561056 w 7927941"/>
                <a:gd name="connsiteY5" fmla="*/ 860548 h 5489108"/>
                <a:gd name="connsiteX6" fmla="*/ 7013542 w 7927941"/>
                <a:gd name="connsiteY6" fmla="*/ 1265900 h 5489108"/>
                <a:gd name="connsiteX7" fmla="*/ 7371760 w 7927941"/>
                <a:gd name="connsiteY7" fmla="*/ 1680679 h 5489108"/>
                <a:gd name="connsiteX8" fmla="*/ 7814819 w 7927941"/>
                <a:gd name="connsiteY8" fmla="*/ 2557372 h 5489108"/>
                <a:gd name="connsiteX9" fmla="*/ 7927941 w 7927941"/>
                <a:gd name="connsiteY9" fmla="*/ 3066420 h 5489108"/>
                <a:gd name="connsiteX10" fmla="*/ 7645137 w 7927941"/>
                <a:gd name="connsiteY10" fmla="*/ 3688589 h 5489108"/>
                <a:gd name="connsiteX11" fmla="*/ 7173797 w 7927941"/>
                <a:gd name="connsiteY11" fmla="*/ 3924259 h 5489108"/>
                <a:gd name="connsiteX12" fmla="*/ 7154944 w 7927941"/>
                <a:gd name="connsiteY12" fmla="*/ 4438019 h 5489108"/>
                <a:gd name="connsiteX13" fmla="*/ 6693030 w 7927941"/>
                <a:gd name="connsiteY13" fmla="*/ 4810378 h 5489108"/>
                <a:gd name="connsiteX14" fmla="*/ 5957739 w 7927941"/>
                <a:gd name="connsiteY14" fmla="*/ 5225157 h 5489108"/>
                <a:gd name="connsiteX15" fmla="*/ 5213022 w 7927941"/>
                <a:gd name="connsiteY15" fmla="*/ 5178024 h 5489108"/>
                <a:gd name="connsiteX16" fmla="*/ 5344997 w 7927941"/>
                <a:gd name="connsiteY16" fmla="*/ 5357133 h 5489108"/>
                <a:gd name="connsiteX17" fmla="*/ 4977351 w 7927941"/>
                <a:gd name="connsiteY17" fmla="*/ 5489108 h 5489108"/>
                <a:gd name="connsiteX18" fmla="*/ 4656840 w 7927941"/>
                <a:gd name="connsiteY18" fmla="*/ 5036621 h 5489108"/>
                <a:gd name="connsiteX19" fmla="*/ 4260915 w 7927941"/>
                <a:gd name="connsiteY19" fmla="*/ 4838659 h 5489108"/>
                <a:gd name="connsiteX20" fmla="*/ 4053525 w 7927941"/>
                <a:gd name="connsiteY20" fmla="*/ 4489867 h 5489108"/>
                <a:gd name="connsiteX21" fmla="*/ 3902696 w 7927941"/>
                <a:gd name="connsiteY21" fmla="*/ 4508721 h 5489108"/>
                <a:gd name="connsiteX22" fmla="*/ 3704734 w 7927941"/>
                <a:gd name="connsiteY22" fmla="*/ 4716109 h 5489108"/>
                <a:gd name="connsiteX23" fmla="*/ 3195686 w 7927941"/>
                <a:gd name="connsiteY23" fmla="*/ 4829232 h 5489108"/>
                <a:gd name="connsiteX24" fmla="*/ 2714919 w 7927941"/>
                <a:gd name="connsiteY24" fmla="*/ 4876366 h 5489108"/>
                <a:gd name="connsiteX25" fmla="*/ 2196445 w 7927941"/>
                <a:gd name="connsiteY25" fmla="*/ 4537001 h 5489108"/>
                <a:gd name="connsiteX26" fmla="*/ 1885360 w 7927941"/>
                <a:gd name="connsiteY26" fmla="*/ 4141074 h 5489108"/>
                <a:gd name="connsiteX27" fmla="*/ 1338605 w 7927941"/>
                <a:gd name="connsiteY27" fmla="*/ 4197635 h 5489108"/>
                <a:gd name="connsiteX28" fmla="*/ 744717 w 7927941"/>
                <a:gd name="connsiteY28" fmla="*/ 4126935 h 5489108"/>
                <a:gd name="connsiteX29" fmla="*/ 245097 w 7927941"/>
                <a:gd name="connsiteY29" fmla="*/ 3688589 h 5489108"/>
                <a:gd name="connsiteX30" fmla="*/ 0 w 7927941"/>
                <a:gd name="connsiteY30" fmla="*/ 2972151 h 5489108"/>
                <a:gd name="connsiteX31" fmla="*/ 37707 w 7927941"/>
                <a:gd name="connsiteY31" fmla="*/ 2161446 h 5489108"/>
                <a:gd name="connsiteX32" fmla="*/ 301658 w 7927941"/>
                <a:gd name="connsiteY32" fmla="*/ 1558131 h 5489108"/>
                <a:gd name="connsiteX33" fmla="*/ 744607 w 7927941"/>
                <a:gd name="connsiteY33" fmla="*/ 1048694 h 5489108"/>
                <a:gd name="connsiteX34" fmla="*/ 1555646 w 7927941"/>
                <a:gd name="connsiteY34" fmla="*/ 530088 h 5489108"/>
                <a:gd name="connsiteX0" fmla="*/ 1555646 w 7927941"/>
                <a:gd name="connsiteY0" fmla="*/ 530088 h 5489108"/>
                <a:gd name="connsiteX1" fmla="*/ 2620652 w 7927941"/>
                <a:gd name="connsiteY1" fmla="*/ 144111 h 5489108"/>
                <a:gd name="connsiteX2" fmla="*/ 3346517 w 7927941"/>
                <a:gd name="connsiteY2" fmla="*/ 20911 h 5489108"/>
                <a:gd name="connsiteX3" fmla="*/ 5062194 w 7927941"/>
                <a:gd name="connsiteY3" fmla="*/ 49841 h 5489108"/>
                <a:gd name="connsiteX4" fmla="*/ 6089715 w 7927941"/>
                <a:gd name="connsiteY4" fmla="*/ 426914 h 5489108"/>
                <a:gd name="connsiteX5" fmla="*/ 6561056 w 7927941"/>
                <a:gd name="connsiteY5" fmla="*/ 860548 h 5489108"/>
                <a:gd name="connsiteX6" fmla="*/ 7013542 w 7927941"/>
                <a:gd name="connsiteY6" fmla="*/ 1265900 h 5489108"/>
                <a:gd name="connsiteX7" fmla="*/ 7315534 w 7927941"/>
                <a:gd name="connsiteY7" fmla="*/ 1662085 h 5489108"/>
                <a:gd name="connsiteX8" fmla="*/ 7814819 w 7927941"/>
                <a:gd name="connsiteY8" fmla="*/ 2557372 h 5489108"/>
                <a:gd name="connsiteX9" fmla="*/ 7927941 w 7927941"/>
                <a:gd name="connsiteY9" fmla="*/ 3066420 h 5489108"/>
                <a:gd name="connsiteX10" fmla="*/ 7645137 w 7927941"/>
                <a:gd name="connsiteY10" fmla="*/ 3688589 h 5489108"/>
                <a:gd name="connsiteX11" fmla="*/ 7173797 w 7927941"/>
                <a:gd name="connsiteY11" fmla="*/ 3924259 h 5489108"/>
                <a:gd name="connsiteX12" fmla="*/ 7154944 w 7927941"/>
                <a:gd name="connsiteY12" fmla="*/ 4438019 h 5489108"/>
                <a:gd name="connsiteX13" fmla="*/ 6693030 w 7927941"/>
                <a:gd name="connsiteY13" fmla="*/ 4810378 h 5489108"/>
                <a:gd name="connsiteX14" fmla="*/ 5957739 w 7927941"/>
                <a:gd name="connsiteY14" fmla="*/ 5225157 h 5489108"/>
                <a:gd name="connsiteX15" fmla="*/ 5213022 w 7927941"/>
                <a:gd name="connsiteY15" fmla="*/ 5178024 h 5489108"/>
                <a:gd name="connsiteX16" fmla="*/ 5344997 w 7927941"/>
                <a:gd name="connsiteY16" fmla="*/ 5357133 h 5489108"/>
                <a:gd name="connsiteX17" fmla="*/ 4977351 w 7927941"/>
                <a:gd name="connsiteY17" fmla="*/ 5489108 h 5489108"/>
                <a:gd name="connsiteX18" fmla="*/ 4656840 w 7927941"/>
                <a:gd name="connsiteY18" fmla="*/ 5036621 h 5489108"/>
                <a:gd name="connsiteX19" fmla="*/ 4260915 w 7927941"/>
                <a:gd name="connsiteY19" fmla="*/ 4838659 h 5489108"/>
                <a:gd name="connsiteX20" fmla="*/ 4053525 w 7927941"/>
                <a:gd name="connsiteY20" fmla="*/ 4489867 h 5489108"/>
                <a:gd name="connsiteX21" fmla="*/ 3902696 w 7927941"/>
                <a:gd name="connsiteY21" fmla="*/ 4508721 h 5489108"/>
                <a:gd name="connsiteX22" fmla="*/ 3704734 w 7927941"/>
                <a:gd name="connsiteY22" fmla="*/ 4716109 h 5489108"/>
                <a:gd name="connsiteX23" fmla="*/ 3195686 w 7927941"/>
                <a:gd name="connsiteY23" fmla="*/ 4829232 h 5489108"/>
                <a:gd name="connsiteX24" fmla="*/ 2714919 w 7927941"/>
                <a:gd name="connsiteY24" fmla="*/ 4876366 h 5489108"/>
                <a:gd name="connsiteX25" fmla="*/ 2196445 w 7927941"/>
                <a:gd name="connsiteY25" fmla="*/ 4537001 h 5489108"/>
                <a:gd name="connsiteX26" fmla="*/ 1885360 w 7927941"/>
                <a:gd name="connsiteY26" fmla="*/ 4141074 h 5489108"/>
                <a:gd name="connsiteX27" fmla="*/ 1338605 w 7927941"/>
                <a:gd name="connsiteY27" fmla="*/ 4197635 h 5489108"/>
                <a:gd name="connsiteX28" fmla="*/ 744717 w 7927941"/>
                <a:gd name="connsiteY28" fmla="*/ 4126935 h 5489108"/>
                <a:gd name="connsiteX29" fmla="*/ 245097 w 7927941"/>
                <a:gd name="connsiteY29" fmla="*/ 3688589 h 5489108"/>
                <a:gd name="connsiteX30" fmla="*/ 0 w 7927941"/>
                <a:gd name="connsiteY30" fmla="*/ 2972151 h 5489108"/>
                <a:gd name="connsiteX31" fmla="*/ 37707 w 7927941"/>
                <a:gd name="connsiteY31" fmla="*/ 2161446 h 5489108"/>
                <a:gd name="connsiteX32" fmla="*/ 301658 w 7927941"/>
                <a:gd name="connsiteY32" fmla="*/ 1558131 h 5489108"/>
                <a:gd name="connsiteX33" fmla="*/ 744607 w 7927941"/>
                <a:gd name="connsiteY33" fmla="*/ 1048694 h 5489108"/>
                <a:gd name="connsiteX34" fmla="*/ 1555646 w 7927941"/>
                <a:gd name="connsiteY34" fmla="*/ 530088 h 5489108"/>
                <a:gd name="connsiteX0" fmla="*/ 1555646 w 7927941"/>
                <a:gd name="connsiteY0" fmla="*/ 530088 h 5489108"/>
                <a:gd name="connsiteX1" fmla="*/ 2620652 w 7927941"/>
                <a:gd name="connsiteY1" fmla="*/ 144111 h 5489108"/>
                <a:gd name="connsiteX2" fmla="*/ 3346517 w 7927941"/>
                <a:gd name="connsiteY2" fmla="*/ 20911 h 5489108"/>
                <a:gd name="connsiteX3" fmla="*/ 5062194 w 7927941"/>
                <a:gd name="connsiteY3" fmla="*/ 49841 h 5489108"/>
                <a:gd name="connsiteX4" fmla="*/ 6052231 w 7927941"/>
                <a:gd name="connsiteY4" fmla="*/ 426914 h 5489108"/>
                <a:gd name="connsiteX5" fmla="*/ 6561056 w 7927941"/>
                <a:gd name="connsiteY5" fmla="*/ 860548 h 5489108"/>
                <a:gd name="connsiteX6" fmla="*/ 7013542 w 7927941"/>
                <a:gd name="connsiteY6" fmla="*/ 1265900 h 5489108"/>
                <a:gd name="connsiteX7" fmla="*/ 7315534 w 7927941"/>
                <a:gd name="connsiteY7" fmla="*/ 1662085 h 5489108"/>
                <a:gd name="connsiteX8" fmla="*/ 7814819 w 7927941"/>
                <a:gd name="connsiteY8" fmla="*/ 2557372 h 5489108"/>
                <a:gd name="connsiteX9" fmla="*/ 7927941 w 7927941"/>
                <a:gd name="connsiteY9" fmla="*/ 3066420 h 5489108"/>
                <a:gd name="connsiteX10" fmla="*/ 7645137 w 7927941"/>
                <a:gd name="connsiteY10" fmla="*/ 3688589 h 5489108"/>
                <a:gd name="connsiteX11" fmla="*/ 7173797 w 7927941"/>
                <a:gd name="connsiteY11" fmla="*/ 3924259 h 5489108"/>
                <a:gd name="connsiteX12" fmla="*/ 7154944 w 7927941"/>
                <a:gd name="connsiteY12" fmla="*/ 4438019 h 5489108"/>
                <a:gd name="connsiteX13" fmla="*/ 6693030 w 7927941"/>
                <a:gd name="connsiteY13" fmla="*/ 4810378 h 5489108"/>
                <a:gd name="connsiteX14" fmla="*/ 5957739 w 7927941"/>
                <a:gd name="connsiteY14" fmla="*/ 5225157 h 5489108"/>
                <a:gd name="connsiteX15" fmla="*/ 5213022 w 7927941"/>
                <a:gd name="connsiteY15" fmla="*/ 5178024 h 5489108"/>
                <a:gd name="connsiteX16" fmla="*/ 5344997 w 7927941"/>
                <a:gd name="connsiteY16" fmla="*/ 5357133 h 5489108"/>
                <a:gd name="connsiteX17" fmla="*/ 4977351 w 7927941"/>
                <a:gd name="connsiteY17" fmla="*/ 5489108 h 5489108"/>
                <a:gd name="connsiteX18" fmla="*/ 4656840 w 7927941"/>
                <a:gd name="connsiteY18" fmla="*/ 5036621 h 5489108"/>
                <a:gd name="connsiteX19" fmla="*/ 4260915 w 7927941"/>
                <a:gd name="connsiteY19" fmla="*/ 4838659 h 5489108"/>
                <a:gd name="connsiteX20" fmla="*/ 4053525 w 7927941"/>
                <a:gd name="connsiteY20" fmla="*/ 4489867 h 5489108"/>
                <a:gd name="connsiteX21" fmla="*/ 3902696 w 7927941"/>
                <a:gd name="connsiteY21" fmla="*/ 4508721 h 5489108"/>
                <a:gd name="connsiteX22" fmla="*/ 3704734 w 7927941"/>
                <a:gd name="connsiteY22" fmla="*/ 4716109 h 5489108"/>
                <a:gd name="connsiteX23" fmla="*/ 3195686 w 7927941"/>
                <a:gd name="connsiteY23" fmla="*/ 4829232 h 5489108"/>
                <a:gd name="connsiteX24" fmla="*/ 2714919 w 7927941"/>
                <a:gd name="connsiteY24" fmla="*/ 4876366 h 5489108"/>
                <a:gd name="connsiteX25" fmla="*/ 2196445 w 7927941"/>
                <a:gd name="connsiteY25" fmla="*/ 4537001 h 5489108"/>
                <a:gd name="connsiteX26" fmla="*/ 1885360 w 7927941"/>
                <a:gd name="connsiteY26" fmla="*/ 4141074 h 5489108"/>
                <a:gd name="connsiteX27" fmla="*/ 1338605 w 7927941"/>
                <a:gd name="connsiteY27" fmla="*/ 4197635 h 5489108"/>
                <a:gd name="connsiteX28" fmla="*/ 744717 w 7927941"/>
                <a:gd name="connsiteY28" fmla="*/ 4126935 h 5489108"/>
                <a:gd name="connsiteX29" fmla="*/ 245097 w 7927941"/>
                <a:gd name="connsiteY29" fmla="*/ 3688589 h 5489108"/>
                <a:gd name="connsiteX30" fmla="*/ 0 w 7927941"/>
                <a:gd name="connsiteY30" fmla="*/ 2972151 h 5489108"/>
                <a:gd name="connsiteX31" fmla="*/ 37707 w 7927941"/>
                <a:gd name="connsiteY31" fmla="*/ 2161446 h 5489108"/>
                <a:gd name="connsiteX32" fmla="*/ 301658 w 7927941"/>
                <a:gd name="connsiteY32" fmla="*/ 1558131 h 5489108"/>
                <a:gd name="connsiteX33" fmla="*/ 744607 w 7927941"/>
                <a:gd name="connsiteY33" fmla="*/ 1048694 h 5489108"/>
                <a:gd name="connsiteX34" fmla="*/ 1555646 w 7927941"/>
                <a:gd name="connsiteY34" fmla="*/ 530088 h 5489108"/>
                <a:gd name="connsiteX0" fmla="*/ 1555646 w 7927941"/>
                <a:gd name="connsiteY0" fmla="*/ 530088 h 5489108"/>
                <a:gd name="connsiteX1" fmla="*/ 2620652 w 7927941"/>
                <a:gd name="connsiteY1" fmla="*/ 144111 h 5489108"/>
                <a:gd name="connsiteX2" fmla="*/ 3346517 w 7927941"/>
                <a:gd name="connsiteY2" fmla="*/ 20911 h 5489108"/>
                <a:gd name="connsiteX3" fmla="*/ 5062194 w 7927941"/>
                <a:gd name="connsiteY3" fmla="*/ 49841 h 5489108"/>
                <a:gd name="connsiteX4" fmla="*/ 6052231 w 7927941"/>
                <a:gd name="connsiteY4" fmla="*/ 426914 h 5489108"/>
                <a:gd name="connsiteX5" fmla="*/ 6561056 w 7927941"/>
                <a:gd name="connsiteY5" fmla="*/ 860548 h 5489108"/>
                <a:gd name="connsiteX6" fmla="*/ 7013542 w 7927941"/>
                <a:gd name="connsiteY6" fmla="*/ 1265900 h 5489108"/>
                <a:gd name="connsiteX7" fmla="*/ 7315534 w 7927941"/>
                <a:gd name="connsiteY7" fmla="*/ 1662085 h 5489108"/>
                <a:gd name="connsiteX8" fmla="*/ 7814819 w 7927941"/>
                <a:gd name="connsiteY8" fmla="*/ 2557372 h 5489108"/>
                <a:gd name="connsiteX9" fmla="*/ 7927941 w 7927941"/>
                <a:gd name="connsiteY9" fmla="*/ 3066420 h 5489108"/>
                <a:gd name="connsiteX10" fmla="*/ 7645137 w 7927941"/>
                <a:gd name="connsiteY10" fmla="*/ 3688589 h 5489108"/>
                <a:gd name="connsiteX11" fmla="*/ 7173797 w 7927941"/>
                <a:gd name="connsiteY11" fmla="*/ 3924259 h 5489108"/>
                <a:gd name="connsiteX12" fmla="*/ 7154944 w 7927941"/>
                <a:gd name="connsiteY12" fmla="*/ 4438019 h 5489108"/>
                <a:gd name="connsiteX13" fmla="*/ 6693030 w 7927941"/>
                <a:gd name="connsiteY13" fmla="*/ 4810378 h 5489108"/>
                <a:gd name="connsiteX14" fmla="*/ 5957739 w 7927941"/>
                <a:gd name="connsiteY14" fmla="*/ 5225157 h 5489108"/>
                <a:gd name="connsiteX15" fmla="*/ 5213022 w 7927941"/>
                <a:gd name="connsiteY15" fmla="*/ 5178024 h 5489108"/>
                <a:gd name="connsiteX16" fmla="*/ 5344997 w 7927941"/>
                <a:gd name="connsiteY16" fmla="*/ 5357133 h 5489108"/>
                <a:gd name="connsiteX17" fmla="*/ 4977351 w 7927941"/>
                <a:gd name="connsiteY17" fmla="*/ 5489108 h 5489108"/>
                <a:gd name="connsiteX18" fmla="*/ 4656840 w 7927941"/>
                <a:gd name="connsiteY18" fmla="*/ 5036621 h 5489108"/>
                <a:gd name="connsiteX19" fmla="*/ 4260915 w 7927941"/>
                <a:gd name="connsiteY19" fmla="*/ 4838659 h 5489108"/>
                <a:gd name="connsiteX20" fmla="*/ 4053525 w 7927941"/>
                <a:gd name="connsiteY20" fmla="*/ 4489867 h 5489108"/>
                <a:gd name="connsiteX21" fmla="*/ 3902696 w 7927941"/>
                <a:gd name="connsiteY21" fmla="*/ 4508721 h 5489108"/>
                <a:gd name="connsiteX22" fmla="*/ 3704734 w 7927941"/>
                <a:gd name="connsiteY22" fmla="*/ 4716109 h 5489108"/>
                <a:gd name="connsiteX23" fmla="*/ 3195686 w 7927941"/>
                <a:gd name="connsiteY23" fmla="*/ 4829232 h 5489108"/>
                <a:gd name="connsiteX24" fmla="*/ 2714919 w 7927941"/>
                <a:gd name="connsiteY24" fmla="*/ 4876366 h 5489108"/>
                <a:gd name="connsiteX25" fmla="*/ 2196445 w 7927941"/>
                <a:gd name="connsiteY25" fmla="*/ 4537001 h 5489108"/>
                <a:gd name="connsiteX26" fmla="*/ 1885360 w 7927941"/>
                <a:gd name="connsiteY26" fmla="*/ 4141074 h 5489108"/>
                <a:gd name="connsiteX27" fmla="*/ 1338605 w 7927941"/>
                <a:gd name="connsiteY27" fmla="*/ 4197635 h 5489108"/>
                <a:gd name="connsiteX28" fmla="*/ 744717 w 7927941"/>
                <a:gd name="connsiteY28" fmla="*/ 4126935 h 5489108"/>
                <a:gd name="connsiteX29" fmla="*/ 245097 w 7927941"/>
                <a:gd name="connsiteY29" fmla="*/ 3688589 h 5489108"/>
                <a:gd name="connsiteX30" fmla="*/ 0 w 7927941"/>
                <a:gd name="connsiteY30" fmla="*/ 2972151 h 5489108"/>
                <a:gd name="connsiteX31" fmla="*/ 37707 w 7927941"/>
                <a:gd name="connsiteY31" fmla="*/ 2161446 h 5489108"/>
                <a:gd name="connsiteX32" fmla="*/ 301658 w 7927941"/>
                <a:gd name="connsiteY32" fmla="*/ 1558131 h 5489108"/>
                <a:gd name="connsiteX33" fmla="*/ 744607 w 7927941"/>
                <a:gd name="connsiteY33" fmla="*/ 1048694 h 5489108"/>
                <a:gd name="connsiteX34" fmla="*/ 1555646 w 7927941"/>
                <a:gd name="connsiteY34" fmla="*/ 530088 h 5489108"/>
                <a:gd name="connsiteX0" fmla="*/ 1555646 w 7927941"/>
                <a:gd name="connsiteY0" fmla="*/ 515926 h 5474946"/>
                <a:gd name="connsiteX1" fmla="*/ 2620652 w 7927941"/>
                <a:gd name="connsiteY1" fmla="*/ 129949 h 5474946"/>
                <a:gd name="connsiteX2" fmla="*/ 3346517 w 7927941"/>
                <a:gd name="connsiteY2" fmla="*/ 6749 h 5474946"/>
                <a:gd name="connsiteX3" fmla="*/ 5062194 w 7927941"/>
                <a:gd name="connsiteY3" fmla="*/ 35679 h 5474946"/>
                <a:gd name="connsiteX4" fmla="*/ 6052231 w 7927941"/>
                <a:gd name="connsiteY4" fmla="*/ 412752 h 5474946"/>
                <a:gd name="connsiteX5" fmla="*/ 6561056 w 7927941"/>
                <a:gd name="connsiteY5" fmla="*/ 846386 h 5474946"/>
                <a:gd name="connsiteX6" fmla="*/ 7013542 w 7927941"/>
                <a:gd name="connsiteY6" fmla="*/ 1251738 h 5474946"/>
                <a:gd name="connsiteX7" fmla="*/ 7315534 w 7927941"/>
                <a:gd name="connsiteY7" fmla="*/ 1647923 h 5474946"/>
                <a:gd name="connsiteX8" fmla="*/ 7814819 w 7927941"/>
                <a:gd name="connsiteY8" fmla="*/ 2543210 h 5474946"/>
                <a:gd name="connsiteX9" fmla="*/ 7927941 w 7927941"/>
                <a:gd name="connsiteY9" fmla="*/ 3052258 h 5474946"/>
                <a:gd name="connsiteX10" fmla="*/ 7645137 w 7927941"/>
                <a:gd name="connsiteY10" fmla="*/ 3674427 h 5474946"/>
                <a:gd name="connsiteX11" fmla="*/ 7173797 w 7927941"/>
                <a:gd name="connsiteY11" fmla="*/ 3910097 h 5474946"/>
                <a:gd name="connsiteX12" fmla="*/ 7154944 w 7927941"/>
                <a:gd name="connsiteY12" fmla="*/ 4423857 h 5474946"/>
                <a:gd name="connsiteX13" fmla="*/ 6693030 w 7927941"/>
                <a:gd name="connsiteY13" fmla="*/ 4796216 h 5474946"/>
                <a:gd name="connsiteX14" fmla="*/ 5957739 w 7927941"/>
                <a:gd name="connsiteY14" fmla="*/ 5210995 h 5474946"/>
                <a:gd name="connsiteX15" fmla="*/ 5213022 w 7927941"/>
                <a:gd name="connsiteY15" fmla="*/ 5163862 h 5474946"/>
                <a:gd name="connsiteX16" fmla="*/ 5344997 w 7927941"/>
                <a:gd name="connsiteY16" fmla="*/ 5342971 h 5474946"/>
                <a:gd name="connsiteX17" fmla="*/ 4977351 w 7927941"/>
                <a:gd name="connsiteY17" fmla="*/ 5474946 h 5474946"/>
                <a:gd name="connsiteX18" fmla="*/ 4656840 w 7927941"/>
                <a:gd name="connsiteY18" fmla="*/ 5022459 h 5474946"/>
                <a:gd name="connsiteX19" fmla="*/ 4260915 w 7927941"/>
                <a:gd name="connsiteY19" fmla="*/ 4824497 h 5474946"/>
                <a:gd name="connsiteX20" fmla="*/ 4053525 w 7927941"/>
                <a:gd name="connsiteY20" fmla="*/ 4475705 h 5474946"/>
                <a:gd name="connsiteX21" fmla="*/ 3902696 w 7927941"/>
                <a:gd name="connsiteY21" fmla="*/ 4494559 h 5474946"/>
                <a:gd name="connsiteX22" fmla="*/ 3704734 w 7927941"/>
                <a:gd name="connsiteY22" fmla="*/ 4701947 h 5474946"/>
                <a:gd name="connsiteX23" fmla="*/ 3195686 w 7927941"/>
                <a:gd name="connsiteY23" fmla="*/ 4815070 h 5474946"/>
                <a:gd name="connsiteX24" fmla="*/ 2714919 w 7927941"/>
                <a:gd name="connsiteY24" fmla="*/ 4862204 h 5474946"/>
                <a:gd name="connsiteX25" fmla="*/ 2196445 w 7927941"/>
                <a:gd name="connsiteY25" fmla="*/ 4522839 h 5474946"/>
                <a:gd name="connsiteX26" fmla="*/ 1885360 w 7927941"/>
                <a:gd name="connsiteY26" fmla="*/ 4126912 h 5474946"/>
                <a:gd name="connsiteX27" fmla="*/ 1338605 w 7927941"/>
                <a:gd name="connsiteY27" fmla="*/ 4183473 h 5474946"/>
                <a:gd name="connsiteX28" fmla="*/ 744717 w 7927941"/>
                <a:gd name="connsiteY28" fmla="*/ 4112773 h 5474946"/>
                <a:gd name="connsiteX29" fmla="*/ 245097 w 7927941"/>
                <a:gd name="connsiteY29" fmla="*/ 3674427 h 5474946"/>
                <a:gd name="connsiteX30" fmla="*/ 0 w 7927941"/>
                <a:gd name="connsiteY30" fmla="*/ 2957989 h 5474946"/>
                <a:gd name="connsiteX31" fmla="*/ 37707 w 7927941"/>
                <a:gd name="connsiteY31" fmla="*/ 2147284 h 5474946"/>
                <a:gd name="connsiteX32" fmla="*/ 301658 w 7927941"/>
                <a:gd name="connsiteY32" fmla="*/ 1543969 h 5474946"/>
                <a:gd name="connsiteX33" fmla="*/ 744607 w 7927941"/>
                <a:gd name="connsiteY33" fmla="*/ 1034532 h 5474946"/>
                <a:gd name="connsiteX34" fmla="*/ 1555646 w 7927941"/>
                <a:gd name="connsiteY34" fmla="*/ 515926 h 5474946"/>
                <a:gd name="connsiteX0" fmla="*/ 1555646 w 7927941"/>
                <a:gd name="connsiteY0" fmla="*/ 512258 h 5471278"/>
                <a:gd name="connsiteX1" fmla="*/ 2620652 w 7927941"/>
                <a:gd name="connsiteY1" fmla="*/ 126281 h 5471278"/>
                <a:gd name="connsiteX2" fmla="*/ 3346517 w 7927941"/>
                <a:gd name="connsiteY2" fmla="*/ 3081 h 5471278"/>
                <a:gd name="connsiteX3" fmla="*/ 5062194 w 7927941"/>
                <a:gd name="connsiteY3" fmla="*/ 32011 h 5471278"/>
                <a:gd name="connsiteX4" fmla="*/ 6052231 w 7927941"/>
                <a:gd name="connsiteY4" fmla="*/ 409084 h 5471278"/>
                <a:gd name="connsiteX5" fmla="*/ 6561056 w 7927941"/>
                <a:gd name="connsiteY5" fmla="*/ 842718 h 5471278"/>
                <a:gd name="connsiteX6" fmla="*/ 7013542 w 7927941"/>
                <a:gd name="connsiteY6" fmla="*/ 1248070 h 5471278"/>
                <a:gd name="connsiteX7" fmla="*/ 7315534 w 7927941"/>
                <a:gd name="connsiteY7" fmla="*/ 1644255 h 5471278"/>
                <a:gd name="connsiteX8" fmla="*/ 7814819 w 7927941"/>
                <a:gd name="connsiteY8" fmla="*/ 2539542 h 5471278"/>
                <a:gd name="connsiteX9" fmla="*/ 7927941 w 7927941"/>
                <a:gd name="connsiteY9" fmla="*/ 3048590 h 5471278"/>
                <a:gd name="connsiteX10" fmla="*/ 7645137 w 7927941"/>
                <a:gd name="connsiteY10" fmla="*/ 3670759 h 5471278"/>
                <a:gd name="connsiteX11" fmla="*/ 7173797 w 7927941"/>
                <a:gd name="connsiteY11" fmla="*/ 3906429 h 5471278"/>
                <a:gd name="connsiteX12" fmla="*/ 7154944 w 7927941"/>
                <a:gd name="connsiteY12" fmla="*/ 4420189 h 5471278"/>
                <a:gd name="connsiteX13" fmla="*/ 6693030 w 7927941"/>
                <a:gd name="connsiteY13" fmla="*/ 4792548 h 5471278"/>
                <a:gd name="connsiteX14" fmla="*/ 5957739 w 7927941"/>
                <a:gd name="connsiteY14" fmla="*/ 5207327 h 5471278"/>
                <a:gd name="connsiteX15" fmla="*/ 5213022 w 7927941"/>
                <a:gd name="connsiteY15" fmla="*/ 5160194 h 5471278"/>
                <a:gd name="connsiteX16" fmla="*/ 5344997 w 7927941"/>
                <a:gd name="connsiteY16" fmla="*/ 5339303 h 5471278"/>
                <a:gd name="connsiteX17" fmla="*/ 4977351 w 7927941"/>
                <a:gd name="connsiteY17" fmla="*/ 5471278 h 5471278"/>
                <a:gd name="connsiteX18" fmla="*/ 4656840 w 7927941"/>
                <a:gd name="connsiteY18" fmla="*/ 5018791 h 5471278"/>
                <a:gd name="connsiteX19" fmla="*/ 4260915 w 7927941"/>
                <a:gd name="connsiteY19" fmla="*/ 4820829 h 5471278"/>
                <a:gd name="connsiteX20" fmla="*/ 4053525 w 7927941"/>
                <a:gd name="connsiteY20" fmla="*/ 4472037 h 5471278"/>
                <a:gd name="connsiteX21" fmla="*/ 3902696 w 7927941"/>
                <a:gd name="connsiteY21" fmla="*/ 4490891 h 5471278"/>
                <a:gd name="connsiteX22" fmla="*/ 3704734 w 7927941"/>
                <a:gd name="connsiteY22" fmla="*/ 4698279 h 5471278"/>
                <a:gd name="connsiteX23" fmla="*/ 3195686 w 7927941"/>
                <a:gd name="connsiteY23" fmla="*/ 4811402 h 5471278"/>
                <a:gd name="connsiteX24" fmla="*/ 2714919 w 7927941"/>
                <a:gd name="connsiteY24" fmla="*/ 4858536 h 5471278"/>
                <a:gd name="connsiteX25" fmla="*/ 2196445 w 7927941"/>
                <a:gd name="connsiteY25" fmla="*/ 4519171 h 5471278"/>
                <a:gd name="connsiteX26" fmla="*/ 1885360 w 7927941"/>
                <a:gd name="connsiteY26" fmla="*/ 4123244 h 5471278"/>
                <a:gd name="connsiteX27" fmla="*/ 1338605 w 7927941"/>
                <a:gd name="connsiteY27" fmla="*/ 4179805 h 5471278"/>
                <a:gd name="connsiteX28" fmla="*/ 744717 w 7927941"/>
                <a:gd name="connsiteY28" fmla="*/ 4109105 h 5471278"/>
                <a:gd name="connsiteX29" fmla="*/ 245097 w 7927941"/>
                <a:gd name="connsiteY29" fmla="*/ 3670759 h 5471278"/>
                <a:gd name="connsiteX30" fmla="*/ 0 w 7927941"/>
                <a:gd name="connsiteY30" fmla="*/ 2954321 h 5471278"/>
                <a:gd name="connsiteX31" fmla="*/ 37707 w 7927941"/>
                <a:gd name="connsiteY31" fmla="*/ 2143616 h 5471278"/>
                <a:gd name="connsiteX32" fmla="*/ 301658 w 7927941"/>
                <a:gd name="connsiteY32" fmla="*/ 1540301 h 5471278"/>
                <a:gd name="connsiteX33" fmla="*/ 744607 w 7927941"/>
                <a:gd name="connsiteY33" fmla="*/ 1030864 h 5471278"/>
                <a:gd name="connsiteX34" fmla="*/ 1555646 w 7927941"/>
                <a:gd name="connsiteY34" fmla="*/ 512258 h 5471278"/>
                <a:gd name="connsiteX0" fmla="*/ 1555646 w 7927941"/>
                <a:gd name="connsiteY0" fmla="*/ 539170 h 5498190"/>
                <a:gd name="connsiteX1" fmla="*/ 2620652 w 7927941"/>
                <a:gd name="connsiteY1" fmla="*/ 153193 h 5498190"/>
                <a:gd name="connsiteX2" fmla="*/ 3599537 w 7927941"/>
                <a:gd name="connsiteY2" fmla="*/ 2103 h 5498190"/>
                <a:gd name="connsiteX3" fmla="*/ 5062194 w 7927941"/>
                <a:gd name="connsiteY3" fmla="*/ 58923 h 5498190"/>
                <a:gd name="connsiteX4" fmla="*/ 6052231 w 7927941"/>
                <a:gd name="connsiteY4" fmla="*/ 435996 h 5498190"/>
                <a:gd name="connsiteX5" fmla="*/ 6561056 w 7927941"/>
                <a:gd name="connsiteY5" fmla="*/ 869630 h 5498190"/>
                <a:gd name="connsiteX6" fmla="*/ 7013542 w 7927941"/>
                <a:gd name="connsiteY6" fmla="*/ 1274982 h 5498190"/>
                <a:gd name="connsiteX7" fmla="*/ 7315534 w 7927941"/>
                <a:gd name="connsiteY7" fmla="*/ 1671167 h 5498190"/>
                <a:gd name="connsiteX8" fmla="*/ 7814819 w 7927941"/>
                <a:gd name="connsiteY8" fmla="*/ 2566454 h 5498190"/>
                <a:gd name="connsiteX9" fmla="*/ 7927941 w 7927941"/>
                <a:gd name="connsiteY9" fmla="*/ 3075502 h 5498190"/>
                <a:gd name="connsiteX10" fmla="*/ 7645137 w 7927941"/>
                <a:gd name="connsiteY10" fmla="*/ 3697671 h 5498190"/>
                <a:gd name="connsiteX11" fmla="*/ 7173797 w 7927941"/>
                <a:gd name="connsiteY11" fmla="*/ 3933341 h 5498190"/>
                <a:gd name="connsiteX12" fmla="*/ 7154944 w 7927941"/>
                <a:gd name="connsiteY12" fmla="*/ 4447101 h 5498190"/>
                <a:gd name="connsiteX13" fmla="*/ 6693030 w 7927941"/>
                <a:gd name="connsiteY13" fmla="*/ 4819460 h 5498190"/>
                <a:gd name="connsiteX14" fmla="*/ 5957739 w 7927941"/>
                <a:gd name="connsiteY14" fmla="*/ 5234239 h 5498190"/>
                <a:gd name="connsiteX15" fmla="*/ 5213022 w 7927941"/>
                <a:gd name="connsiteY15" fmla="*/ 5187106 h 5498190"/>
                <a:gd name="connsiteX16" fmla="*/ 5344997 w 7927941"/>
                <a:gd name="connsiteY16" fmla="*/ 5366215 h 5498190"/>
                <a:gd name="connsiteX17" fmla="*/ 4977351 w 7927941"/>
                <a:gd name="connsiteY17" fmla="*/ 5498190 h 5498190"/>
                <a:gd name="connsiteX18" fmla="*/ 4656840 w 7927941"/>
                <a:gd name="connsiteY18" fmla="*/ 5045703 h 5498190"/>
                <a:gd name="connsiteX19" fmla="*/ 4260915 w 7927941"/>
                <a:gd name="connsiteY19" fmla="*/ 4847741 h 5498190"/>
                <a:gd name="connsiteX20" fmla="*/ 4053525 w 7927941"/>
                <a:gd name="connsiteY20" fmla="*/ 4498949 h 5498190"/>
                <a:gd name="connsiteX21" fmla="*/ 3902696 w 7927941"/>
                <a:gd name="connsiteY21" fmla="*/ 4517803 h 5498190"/>
                <a:gd name="connsiteX22" fmla="*/ 3704734 w 7927941"/>
                <a:gd name="connsiteY22" fmla="*/ 4725191 h 5498190"/>
                <a:gd name="connsiteX23" fmla="*/ 3195686 w 7927941"/>
                <a:gd name="connsiteY23" fmla="*/ 4838314 h 5498190"/>
                <a:gd name="connsiteX24" fmla="*/ 2714919 w 7927941"/>
                <a:gd name="connsiteY24" fmla="*/ 4885448 h 5498190"/>
                <a:gd name="connsiteX25" fmla="*/ 2196445 w 7927941"/>
                <a:gd name="connsiteY25" fmla="*/ 4546083 h 5498190"/>
                <a:gd name="connsiteX26" fmla="*/ 1885360 w 7927941"/>
                <a:gd name="connsiteY26" fmla="*/ 4150156 h 5498190"/>
                <a:gd name="connsiteX27" fmla="*/ 1338605 w 7927941"/>
                <a:gd name="connsiteY27" fmla="*/ 4206717 h 5498190"/>
                <a:gd name="connsiteX28" fmla="*/ 744717 w 7927941"/>
                <a:gd name="connsiteY28" fmla="*/ 4136017 h 5498190"/>
                <a:gd name="connsiteX29" fmla="*/ 245097 w 7927941"/>
                <a:gd name="connsiteY29" fmla="*/ 3697671 h 5498190"/>
                <a:gd name="connsiteX30" fmla="*/ 0 w 7927941"/>
                <a:gd name="connsiteY30" fmla="*/ 2981233 h 5498190"/>
                <a:gd name="connsiteX31" fmla="*/ 37707 w 7927941"/>
                <a:gd name="connsiteY31" fmla="*/ 2170528 h 5498190"/>
                <a:gd name="connsiteX32" fmla="*/ 301658 w 7927941"/>
                <a:gd name="connsiteY32" fmla="*/ 1567213 h 5498190"/>
                <a:gd name="connsiteX33" fmla="*/ 744607 w 7927941"/>
                <a:gd name="connsiteY33" fmla="*/ 1057776 h 5498190"/>
                <a:gd name="connsiteX34" fmla="*/ 1555646 w 7927941"/>
                <a:gd name="connsiteY34" fmla="*/ 539170 h 5498190"/>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 name="connsiteX0" fmla="*/ 1555646 w 7927941"/>
                <a:gd name="connsiteY0" fmla="*/ 537067 h 5496087"/>
                <a:gd name="connsiteX1" fmla="*/ 2620652 w 7927941"/>
                <a:gd name="connsiteY1" fmla="*/ 151090 h 5496087"/>
                <a:gd name="connsiteX2" fmla="*/ 3599537 w 7927941"/>
                <a:gd name="connsiteY2" fmla="*/ 0 h 5496087"/>
                <a:gd name="connsiteX3" fmla="*/ 5062194 w 7927941"/>
                <a:gd name="connsiteY3" fmla="*/ 56820 h 5496087"/>
                <a:gd name="connsiteX4" fmla="*/ 6052231 w 7927941"/>
                <a:gd name="connsiteY4" fmla="*/ 433893 h 5496087"/>
                <a:gd name="connsiteX5" fmla="*/ 6561056 w 7927941"/>
                <a:gd name="connsiteY5" fmla="*/ 867527 h 5496087"/>
                <a:gd name="connsiteX6" fmla="*/ 7013542 w 7927941"/>
                <a:gd name="connsiteY6" fmla="*/ 1272879 h 5496087"/>
                <a:gd name="connsiteX7" fmla="*/ 7315534 w 7927941"/>
                <a:gd name="connsiteY7" fmla="*/ 1669064 h 5496087"/>
                <a:gd name="connsiteX8" fmla="*/ 7814819 w 7927941"/>
                <a:gd name="connsiteY8" fmla="*/ 2564351 h 5496087"/>
                <a:gd name="connsiteX9" fmla="*/ 7927941 w 7927941"/>
                <a:gd name="connsiteY9" fmla="*/ 3073399 h 5496087"/>
                <a:gd name="connsiteX10" fmla="*/ 7645137 w 7927941"/>
                <a:gd name="connsiteY10" fmla="*/ 3695568 h 5496087"/>
                <a:gd name="connsiteX11" fmla="*/ 7173797 w 7927941"/>
                <a:gd name="connsiteY11" fmla="*/ 3931238 h 5496087"/>
                <a:gd name="connsiteX12" fmla="*/ 7154944 w 7927941"/>
                <a:gd name="connsiteY12" fmla="*/ 4444998 h 5496087"/>
                <a:gd name="connsiteX13" fmla="*/ 6693030 w 7927941"/>
                <a:gd name="connsiteY13" fmla="*/ 4817357 h 5496087"/>
                <a:gd name="connsiteX14" fmla="*/ 5957739 w 7927941"/>
                <a:gd name="connsiteY14" fmla="*/ 5232136 h 5496087"/>
                <a:gd name="connsiteX15" fmla="*/ 5213022 w 7927941"/>
                <a:gd name="connsiteY15" fmla="*/ 5185003 h 5496087"/>
                <a:gd name="connsiteX16" fmla="*/ 5344997 w 7927941"/>
                <a:gd name="connsiteY16" fmla="*/ 5364112 h 5496087"/>
                <a:gd name="connsiteX17" fmla="*/ 4977351 w 7927941"/>
                <a:gd name="connsiteY17" fmla="*/ 5496087 h 5496087"/>
                <a:gd name="connsiteX18" fmla="*/ 4656840 w 7927941"/>
                <a:gd name="connsiteY18" fmla="*/ 5043600 h 5496087"/>
                <a:gd name="connsiteX19" fmla="*/ 4260915 w 7927941"/>
                <a:gd name="connsiteY19" fmla="*/ 4845638 h 5496087"/>
                <a:gd name="connsiteX20" fmla="*/ 4053525 w 7927941"/>
                <a:gd name="connsiteY20" fmla="*/ 4496846 h 5496087"/>
                <a:gd name="connsiteX21" fmla="*/ 3902696 w 7927941"/>
                <a:gd name="connsiteY21" fmla="*/ 4515700 h 5496087"/>
                <a:gd name="connsiteX22" fmla="*/ 3704734 w 7927941"/>
                <a:gd name="connsiteY22" fmla="*/ 4723088 h 5496087"/>
                <a:gd name="connsiteX23" fmla="*/ 3195686 w 7927941"/>
                <a:gd name="connsiteY23" fmla="*/ 4836211 h 5496087"/>
                <a:gd name="connsiteX24" fmla="*/ 2714919 w 7927941"/>
                <a:gd name="connsiteY24" fmla="*/ 4883345 h 5496087"/>
                <a:gd name="connsiteX25" fmla="*/ 2196445 w 7927941"/>
                <a:gd name="connsiteY25" fmla="*/ 4543980 h 5496087"/>
                <a:gd name="connsiteX26" fmla="*/ 1885360 w 7927941"/>
                <a:gd name="connsiteY26" fmla="*/ 4148053 h 5496087"/>
                <a:gd name="connsiteX27" fmla="*/ 1338605 w 7927941"/>
                <a:gd name="connsiteY27" fmla="*/ 4204614 h 5496087"/>
                <a:gd name="connsiteX28" fmla="*/ 744717 w 7927941"/>
                <a:gd name="connsiteY28" fmla="*/ 4133914 h 5496087"/>
                <a:gd name="connsiteX29" fmla="*/ 245097 w 7927941"/>
                <a:gd name="connsiteY29" fmla="*/ 3695568 h 5496087"/>
                <a:gd name="connsiteX30" fmla="*/ 0 w 7927941"/>
                <a:gd name="connsiteY30" fmla="*/ 2979130 h 5496087"/>
                <a:gd name="connsiteX31" fmla="*/ 37707 w 7927941"/>
                <a:gd name="connsiteY31" fmla="*/ 2168425 h 5496087"/>
                <a:gd name="connsiteX32" fmla="*/ 301658 w 7927941"/>
                <a:gd name="connsiteY32" fmla="*/ 1565110 h 5496087"/>
                <a:gd name="connsiteX33" fmla="*/ 744607 w 7927941"/>
                <a:gd name="connsiteY33" fmla="*/ 1055673 h 5496087"/>
                <a:gd name="connsiteX34" fmla="*/ 1555646 w 7927941"/>
                <a:gd name="connsiteY34" fmla="*/ 537067 h 549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27941" h="5496087">
                  <a:moveTo>
                    <a:pt x="1555646" y="537067"/>
                  </a:moveTo>
                  <a:cubicBezTo>
                    <a:pt x="1910648" y="408408"/>
                    <a:pt x="2293763" y="326233"/>
                    <a:pt x="2620652" y="151090"/>
                  </a:cubicBezTo>
                  <a:lnTo>
                    <a:pt x="3599537" y="0"/>
                  </a:lnTo>
                  <a:cubicBezTo>
                    <a:pt x="4179797" y="2881"/>
                    <a:pt x="4740903" y="117713"/>
                    <a:pt x="5062194" y="56820"/>
                  </a:cubicBezTo>
                  <a:cubicBezTo>
                    <a:pt x="5411598" y="219048"/>
                    <a:pt x="5769540" y="280573"/>
                    <a:pt x="6052231" y="433893"/>
                  </a:cubicBezTo>
                  <a:lnTo>
                    <a:pt x="6561056" y="867527"/>
                  </a:lnTo>
                  <a:cubicBezTo>
                    <a:pt x="6897278" y="1084345"/>
                    <a:pt x="6856429" y="1046635"/>
                    <a:pt x="7013542" y="1272879"/>
                  </a:cubicBezTo>
                  <a:lnTo>
                    <a:pt x="7315534" y="1669064"/>
                  </a:lnTo>
                  <a:lnTo>
                    <a:pt x="7814819" y="2564351"/>
                  </a:lnTo>
                  <a:cubicBezTo>
                    <a:pt x="7880639" y="2706143"/>
                    <a:pt x="7890234" y="2903716"/>
                    <a:pt x="7927941" y="3073399"/>
                  </a:cubicBezTo>
                  <a:lnTo>
                    <a:pt x="7645137" y="3695568"/>
                  </a:lnTo>
                  <a:lnTo>
                    <a:pt x="7173797" y="3931238"/>
                  </a:lnTo>
                  <a:lnTo>
                    <a:pt x="7154944" y="4444998"/>
                  </a:lnTo>
                  <a:lnTo>
                    <a:pt x="6693030" y="4817357"/>
                  </a:lnTo>
                  <a:lnTo>
                    <a:pt x="5957739" y="5232136"/>
                  </a:lnTo>
                  <a:cubicBezTo>
                    <a:pt x="5671792" y="5291839"/>
                    <a:pt x="5461261" y="5200714"/>
                    <a:pt x="5213022" y="5185003"/>
                  </a:cubicBezTo>
                  <a:lnTo>
                    <a:pt x="5344997" y="5364112"/>
                  </a:lnTo>
                  <a:lnTo>
                    <a:pt x="4977351" y="5496087"/>
                  </a:lnTo>
                  <a:lnTo>
                    <a:pt x="4656840" y="5043600"/>
                  </a:lnTo>
                  <a:lnTo>
                    <a:pt x="4260915" y="4845638"/>
                  </a:lnTo>
                  <a:lnTo>
                    <a:pt x="4053525" y="4496846"/>
                  </a:lnTo>
                  <a:lnTo>
                    <a:pt x="3902696" y="4515700"/>
                  </a:lnTo>
                  <a:lnTo>
                    <a:pt x="3704734" y="4723088"/>
                  </a:lnTo>
                  <a:cubicBezTo>
                    <a:pt x="3535051" y="4826783"/>
                    <a:pt x="3365369" y="4798503"/>
                    <a:pt x="3195686" y="4836211"/>
                  </a:cubicBezTo>
                  <a:cubicBezTo>
                    <a:pt x="3026003" y="4936764"/>
                    <a:pt x="2875175" y="4867634"/>
                    <a:pt x="2714919" y="4883345"/>
                  </a:cubicBezTo>
                  <a:lnTo>
                    <a:pt x="2196445" y="4543980"/>
                  </a:lnTo>
                  <a:lnTo>
                    <a:pt x="1885360" y="4148053"/>
                  </a:lnTo>
                  <a:lnTo>
                    <a:pt x="1338605" y="4204614"/>
                  </a:lnTo>
                  <a:lnTo>
                    <a:pt x="744717" y="4133914"/>
                  </a:lnTo>
                  <a:cubicBezTo>
                    <a:pt x="578177" y="3987799"/>
                    <a:pt x="411636" y="3888166"/>
                    <a:pt x="245097" y="3695568"/>
                  </a:cubicBezTo>
                  <a:lnTo>
                    <a:pt x="0" y="2979130"/>
                  </a:lnTo>
                  <a:cubicBezTo>
                    <a:pt x="12569" y="2708895"/>
                    <a:pt x="6395" y="2392177"/>
                    <a:pt x="37707" y="2168425"/>
                  </a:cubicBezTo>
                  <a:cubicBezTo>
                    <a:pt x="125691" y="1967320"/>
                    <a:pt x="241786" y="1775512"/>
                    <a:pt x="301658" y="1565110"/>
                  </a:cubicBezTo>
                  <a:cubicBezTo>
                    <a:pt x="508657" y="1404594"/>
                    <a:pt x="603205" y="1234782"/>
                    <a:pt x="744607" y="1055673"/>
                  </a:cubicBezTo>
                  <a:lnTo>
                    <a:pt x="1555646" y="537067"/>
                  </a:lnTo>
                  <a:close/>
                </a:path>
              </a:pathLst>
            </a:custGeom>
            <a:gradFill flip="none" rotWithShape="1">
              <a:gsLst>
                <a:gs pos="0">
                  <a:srgbClr val="C00000">
                    <a:alpha val="50000"/>
                  </a:srgbClr>
                </a:gs>
                <a:gs pos="10000">
                  <a:srgbClr val="FF0000">
                    <a:alpha val="50000"/>
                  </a:srgbClr>
                </a:gs>
                <a:gs pos="21000">
                  <a:srgbClr val="FFC000">
                    <a:alpha val="50000"/>
                  </a:srgbClr>
                </a:gs>
                <a:gs pos="97000">
                  <a:srgbClr val="7030A0">
                    <a:alpha val="50000"/>
                  </a:srgbClr>
                </a:gs>
                <a:gs pos="87000">
                  <a:srgbClr val="002060">
                    <a:alpha val="50000"/>
                  </a:srgbClr>
                </a:gs>
                <a:gs pos="76000">
                  <a:srgbClr val="0070C0">
                    <a:alpha val="50000"/>
                  </a:srgbClr>
                </a:gs>
                <a:gs pos="63000">
                  <a:srgbClr val="00B0F0">
                    <a:alpha val="50000"/>
                  </a:srgbClr>
                </a:gs>
                <a:gs pos="51000">
                  <a:srgbClr val="00B050">
                    <a:alpha val="50000"/>
                  </a:srgbClr>
                </a:gs>
                <a:gs pos="41000">
                  <a:srgbClr val="92D050">
                    <a:alpha val="50000"/>
                  </a:srgbClr>
                </a:gs>
                <a:gs pos="30000">
                  <a:srgbClr val="FFFF00">
                    <a:alpha val="50000"/>
                  </a:srgbClr>
                </a:gs>
              </a:gsLst>
              <a:lin ang="0" scaled="1"/>
              <a:tileRect/>
            </a:gra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94360" y="131365"/>
            <a:ext cx="7955280" cy="626533"/>
          </a:xfrm>
        </p:spPr>
        <p:txBody>
          <a:bodyPr>
            <a:normAutofit fontScale="90000"/>
          </a:bodyPr>
          <a:lstStyle/>
          <a:p>
            <a:r>
              <a:rPr lang="en-US" dirty="0" smtClean="0"/>
              <a:t>Brain Structure</a:t>
            </a:r>
            <a:endParaRPr lang="en-US" dirty="0"/>
          </a:p>
        </p:txBody>
      </p:sp>
      <p:sp>
        <p:nvSpPr>
          <p:cNvPr id="7" name="Text Placeholder 6"/>
          <p:cNvSpPr>
            <a:spLocks noGrp="1"/>
          </p:cNvSpPr>
          <p:nvPr>
            <p:ph type="body" idx="1"/>
          </p:nvPr>
        </p:nvSpPr>
        <p:spPr>
          <a:xfrm>
            <a:off x="594360" y="617311"/>
            <a:ext cx="7955281" cy="1354134"/>
          </a:xfrm>
        </p:spPr>
        <p:txBody>
          <a:bodyPr/>
          <a:lstStyle/>
          <a:p>
            <a:r>
              <a:rPr lang="en-US" dirty="0" smtClean="0"/>
              <a:t>The seat of sexual attraction</a:t>
            </a:r>
            <a:endParaRPr lang="en-US" dirty="0"/>
          </a:p>
        </p:txBody>
      </p:sp>
    </p:spTree>
    <p:extLst>
      <p:ext uri="{BB962C8B-B14F-4D97-AF65-F5344CB8AC3E}">
        <p14:creationId xmlns:p14="http://schemas.microsoft.com/office/powerpoint/2010/main" val="2021569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Orientation GWAS 2</a:t>
            </a:r>
            <a:endParaRPr lang="en-US" dirty="0"/>
          </a:p>
        </p:txBody>
      </p:sp>
      <p:sp>
        <p:nvSpPr>
          <p:cNvPr id="10" name="Down Arrow 9"/>
          <p:cNvSpPr/>
          <p:nvPr/>
        </p:nvSpPr>
        <p:spPr>
          <a:xfrm>
            <a:off x="3910163" y="3004786"/>
            <a:ext cx="359802" cy="7263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41726" y="6581001"/>
            <a:ext cx="8302274" cy="276999"/>
          </a:xfrm>
          <a:prstGeom prst="rect">
            <a:avLst/>
          </a:prstGeom>
        </p:spPr>
        <p:txBody>
          <a:bodyPr wrap="none">
            <a:spAutoFit/>
          </a:bodyPr>
          <a:lstStyle/>
          <a:p>
            <a:pPr algn="r"/>
            <a:r>
              <a:rPr lang="en-US" sz="1200" dirty="0" err="1"/>
              <a:t>Ramagopalan</a:t>
            </a:r>
            <a:r>
              <a:rPr lang="en-US" sz="1200" dirty="0"/>
              <a:t>, S. V., </a:t>
            </a:r>
            <a:r>
              <a:rPr lang="en-US" sz="1200" dirty="0" smtClean="0"/>
              <a:t>et al. </a:t>
            </a:r>
            <a:r>
              <a:rPr lang="en-US" sz="1200" dirty="0"/>
              <a:t>2010. A genome-wide scan of male sexual orientation. </a:t>
            </a:r>
            <a:r>
              <a:rPr lang="en-US" sz="1200" i="1" dirty="0"/>
              <a:t>J. Hum. Genet.</a:t>
            </a:r>
            <a:r>
              <a:rPr lang="en-US" sz="1200" dirty="0"/>
              <a:t> 55: 131–132.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2162682"/>
            <a:ext cx="7962900" cy="4343400"/>
          </a:xfrm>
          <a:prstGeom prst="rect">
            <a:avLst/>
          </a:prstGeom>
        </p:spPr>
      </p:pic>
      <p:cxnSp>
        <p:nvCxnSpPr>
          <p:cNvPr id="6" name="Straight Connector 5"/>
          <p:cNvCxnSpPr/>
          <p:nvPr/>
        </p:nvCxnSpPr>
        <p:spPr>
          <a:xfrm>
            <a:off x="1136130" y="2664673"/>
            <a:ext cx="741351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38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Orientation GWAS 3</a:t>
            </a:r>
            <a:endParaRPr lang="en-US" dirty="0"/>
          </a:p>
        </p:txBody>
      </p:sp>
      <p:sp>
        <p:nvSpPr>
          <p:cNvPr id="4" name="Content Placeholder 3"/>
          <p:cNvSpPr>
            <a:spLocks noGrp="1"/>
          </p:cNvSpPr>
          <p:nvPr>
            <p:ph idx="1"/>
          </p:nvPr>
        </p:nvSpPr>
        <p:spPr/>
        <p:txBody>
          <a:bodyPr/>
          <a:lstStyle/>
          <a:p>
            <a:r>
              <a:rPr lang="en-US" dirty="0"/>
              <a:t>7887 unrelated men and 5570 unrelated women </a:t>
            </a:r>
            <a:r>
              <a:rPr lang="en-US" dirty="0" smtClean="0"/>
              <a:t>analyzed </a:t>
            </a:r>
            <a:r>
              <a:rPr lang="en-US" dirty="0"/>
              <a:t>by </a:t>
            </a:r>
            <a:r>
              <a:rPr lang="en-US" dirty="0" smtClean="0"/>
              <a:t>GWAS</a:t>
            </a:r>
          </a:p>
          <a:p>
            <a:r>
              <a:rPr lang="en-US" dirty="0" smtClean="0"/>
              <a:t>No loci associated with sexual orientation</a:t>
            </a:r>
          </a:p>
          <a:p>
            <a:r>
              <a:rPr lang="en-US" dirty="0" smtClean="0"/>
              <a:t>No associations in Xq28 region of </a:t>
            </a:r>
            <a:r>
              <a:rPr lang="en-US" dirty="0"/>
              <a:t>the X chromosome</a:t>
            </a:r>
          </a:p>
        </p:txBody>
      </p:sp>
      <p:sp>
        <p:nvSpPr>
          <p:cNvPr id="3" name="Rectangle 2"/>
          <p:cNvSpPr/>
          <p:nvPr/>
        </p:nvSpPr>
        <p:spPr>
          <a:xfrm>
            <a:off x="567614" y="6581001"/>
            <a:ext cx="8576386" cy="230832"/>
          </a:xfrm>
          <a:prstGeom prst="rect">
            <a:avLst/>
          </a:prstGeom>
        </p:spPr>
        <p:txBody>
          <a:bodyPr wrap="none">
            <a:spAutoFit/>
          </a:bodyPr>
          <a:lstStyle/>
          <a:p>
            <a:pPr algn="r"/>
            <a:r>
              <a:rPr lang="en-US" sz="900" dirty="0"/>
              <a:t>E. M. </a:t>
            </a:r>
            <a:r>
              <a:rPr lang="en-US" sz="900" dirty="0" err="1" smtClean="0"/>
              <a:t>Drabant</a:t>
            </a:r>
            <a:r>
              <a:rPr lang="en-US" sz="900" dirty="0" smtClean="0"/>
              <a:t>, et al. </a:t>
            </a:r>
            <a:r>
              <a:rPr lang="en-US" sz="900" dirty="0"/>
              <a:t>2012 Genome Wide Association Study of Sexual Orientation in a Large, Web-based Cohort. </a:t>
            </a:r>
            <a:r>
              <a:rPr lang="en-US" sz="900" i="1" dirty="0" smtClean="0"/>
              <a:t>American </a:t>
            </a:r>
            <a:r>
              <a:rPr lang="en-US" sz="900" i="1" dirty="0"/>
              <a:t>Society of Human </a:t>
            </a:r>
            <a:r>
              <a:rPr lang="en-US" sz="900" i="1" dirty="0" smtClean="0"/>
              <a:t>Genetics</a:t>
            </a:r>
            <a:r>
              <a:rPr lang="en-US" sz="900" dirty="0" smtClean="0"/>
              <a:t>.</a:t>
            </a:r>
            <a:endParaRPr lang="en-US" sz="900" dirty="0"/>
          </a:p>
        </p:txBody>
      </p:sp>
    </p:spTree>
    <p:extLst>
      <p:ext uri="{BB962C8B-B14F-4D97-AF65-F5344CB8AC3E}">
        <p14:creationId xmlns:p14="http://schemas.microsoft.com/office/powerpoint/2010/main" val="22483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5" y="753534"/>
            <a:ext cx="8601075" cy="626533"/>
          </a:xfrm>
        </p:spPr>
        <p:txBody>
          <a:bodyPr>
            <a:normAutofit fontScale="90000"/>
          </a:bodyPr>
          <a:lstStyle/>
          <a:p>
            <a:r>
              <a:rPr lang="en-US" dirty="0" smtClean="0"/>
              <a:t>The Evolution of Homosexuality)</a:t>
            </a:r>
            <a:endParaRPr lang="en-US" dirty="0"/>
          </a:p>
        </p:txBody>
      </p:sp>
      <p:sp>
        <p:nvSpPr>
          <p:cNvPr id="123" name="Text Placeholder 122"/>
          <p:cNvSpPr>
            <a:spLocks noGrp="1"/>
          </p:cNvSpPr>
          <p:nvPr>
            <p:ph type="body" idx="1"/>
          </p:nvPr>
        </p:nvSpPr>
        <p:spPr/>
        <p:txBody>
          <a:bodyPr/>
          <a:lstStyle/>
          <a:p>
            <a:r>
              <a:rPr lang="en-US" dirty="0" smtClean="0"/>
              <a:t>Natural Selection and “Gay Genes”</a:t>
            </a:r>
            <a:endParaRPr lang="en-US" dirty="0"/>
          </a:p>
        </p:txBody>
      </p:sp>
      <p:pic>
        <p:nvPicPr>
          <p:cNvPr id="3" name="Picture 2"/>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251" y="4022484"/>
            <a:ext cx="1562100" cy="1704975"/>
          </a:xfrm>
          <a:prstGeom prst="rect">
            <a:avLst/>
          </a:prstGeom>
          <a:effectLst/>
        </p:spPr>
      </p:pic>
      <p:pic>
        <p:nvPicPr>
          <p:cNvPr id="4" name="Picture 3"/>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541826" y="3222384"/>
            <a:ext cx="1333500" cy="2505075"/>
          </a:xfrm>
          <a:prstGeom prst="rect">
            <a:avLst/>
          </a:prstGeom>
        </p:spPr>
      </p:pic>
      <p:pic>
        <p:nvPicPr>
          <p:cNvPr id="5" name="Picture 4"/>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2845801" y="3003309"/>
            <a:ext cx="1390650" cy="2724150"/>
          </a:xfrm>
          <a:prstGeom prst="rect">
            <a:avLst/>
          </a:prstGeom>
        </p:spPr>
      </p:pic>
      <p:pic>
        <p:nvPicPr>
          <p:cNvPr id="6" name="Picture 5"/>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206926" y="2679459"/>
            <a:ext cx="1562100" cy="3048000"/>
          </a:xfrm>
          <a:prstGeom prst="rect">
            <a:avLst/>
          </a:prstGeom>
        </p:spPr>
      </p:pic>
      <p:pic>
        <p:nvPicPr>
          <p:cNvPr id="7" name="Picture 6"/>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739502" y="2565159"/>
            <a:ext cx="2047875" cy="3162300"/>
          </a:xfrm>
          <a:prstGeom prst="rect">
            <a:avLst/>
          </a:prstGeom>
        </p:spPr>
      </p:pic>
      <p:pic>
        <p:nvPicPr>
          <p:cNvPr id="8" name="Picture 7"/>
          <p:cNvPicPr>
            <a:picLocks noChangeAspect="1"/>
          </p:cNvPicPr>
          <p:nvPr/>
        </p:nvPicPr>
        <p:blipFill>
          <a:blip r:embed="rId8">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7305675" y="2488959"/>
            <a:ext cx="1838325" cy="3238500"/>
          </a:xfrm>
          <a:prstGeom prst="rect">
            <a:avLst/>
          </a:prstGeom>
        </p:spPr>
      </p:pic>
      <p:sp>
        <p:nvSpPr>
          <p:cNvPr id="9" name="Heart 8"/>
          <p:cNvSpPr/>
          <p:nvPr/>
        </p:nvSpPr>
        <p:spPr>
          <a:xfrm>
            <a:off x="7270209" y="2253173"/>
            <a:ext cx="673821" cy="673821"/>
          </a:xfrm>
          <a:prstGeom prst="heart">
            <a:avLst/>
          </a:prstGeom>
          <a:gradFill flip="none" rotWithShape="1">
            <a:gsLst>
              <a:gs pos="0">
                <a:srgbClr val="76B2E4"/>
              </a:gs>
              <a:gs pos="100000">
                <a:srgbClr val="9E5ECE"/>
              </a:gs>
            </a:gsLst>
            <a:lin ang="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78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500"/>
                                        <p:tgtEl>
                                          <p:spTgt spid="8"/>
                                        </p:tgtEl>
                                      </p:cBhvr>
                                    </p:animEffect>
                                  </p:childTnLst>
                                </p:cTn>
                              </p:par>
                            </p:childTnLst>
                          </p:cTn>
                        </p:par>
                        <p:par>
                          <p:cTn id="28" fill="hold">
                            <p:stCondLst>
                              <p:cond delay="3000"/>
                            </p:stCondLst>
                            <p:childTnLst>
                              <p:par>
                                <p:cTn id="29" presetID="26"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362">
                                          <p:stCondLst>
                                            <p:cond delay="0"/>
                                          </p:stCondLst>
                                        </p:cTn>
                                        <p:tgtEl>
                                          <p:spTgt spid="9"/>
                                        </p:tgtEl>
                                      </p:cBhvr>
                                    </p:animEffect>
                                    <p:anim calcmode="lin" valueType="num">
                                      <p:cBhvr>
                                        <p:cTn id="32"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35"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36"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37" dur="16">
                                          <p:stCondLst>
                                            <p:cond delay="406"/>
                                          </p:stCondLst>
                                        </p:cTn>
                                        <p:tgtEl>
                                          <p:spTgt spid="9"/>
                                        </p:tgtEl>
                                      </p:cBhvr>
                                      <p:to x="100000" y="60000"/>
                                    </p:animScale>
                                    <p:animScale>
                                      <p:cBhvr>
                                        <p:cTn id="38" dur="104" decel="50000">
                                          <p:stCondLst>
                                            <p:cond delay="423"/>
                                          </p:stCondLst>
                                        </p:cTn>
                                        <p:tgtEl>
                                          <p:spTgt spid="9"/>
                                        </p:tgtEl>
                                      </p:cBhvr>
                                      <p:to x="100000" y="100000"/>
                                    </p:animScale>
                                    <p:animScale>
                                      <p:cBhvr>
                                        <p:cTn id="39" dur="16">
                                          <p:stCondLst>
                                            <p:cond delay="820"/>
                                          </p:stCondLst>
                                        </p:cTn>
                                        <p:tgtEl>
                                          <p:spTgt spid="9"/>
                                        </p:tgtEl>
                                      </p:cBhvr>
                                      <p:to x="100000" y="80000"/>
                                    </p:animScale>
                                    <p:animScale>
                                      <p:cBhvr>
                                        <p:cTn id="40" dur="104" decel="50000">
                                          <p:stCondLst>
                                            <p:cond delay="836"/>
                                          </p:stCondLst>
                                        </p:cTn>
                                        <p:tgtEl>
                                          <p:spTgt spid="9"/>
                                        </p:tgtEl>
                                      </p:cBhvr>
                                      <p:to x="100000" y="100000"/>
                                    </p:animScale>
                                    <p:animScale>
                                      <p:cBhvr>
                                        <p:cTn id="41" dur="16">
                                          <p:stCondLst>
                                            <p:cond delay="1026"/>
                                          </p:stCondLst>
                                        </p:cTn>
                                        <p:tgtEl>
                                          <p:spTgt spid="9"/>
                                        </p:tgtEl>
                                      </p:cBhvr>
                                      <p:to x="100000" y="90000"/>
                                    </p:animScale>
                                    <p:animScale>
                                      <p:cBhvr>
                                        <p:cTn id="42" dur="104" decel="50000">
                                          <p:stCondLst>
                                            <p:cond delay="1042"/>
                                          </p:stCondLst>
                                        </p:cTn>
                                        <p:tgtEl>
                                          <p:spTgt spid="9"/>
                                        </p:tgtEl>
                                      </p:cBhvr>
                                      <p:to x="100000" y="100000"/>
                                    </p:animScale>
                                    <p:animScale>
                                      <p:cBhvr>
                                        <p:cTn id="43" dur="16">
                                          <p:stCondLst>
                                            <p:cond delay="1130"/>
                                          </p:stCondLst>
                                        </p:cTn>
                                        <p:tgtEl>
                                          <p:spTgt spid="9"/>
                                        </p:tgtEl>
                                      </p:cBhvr>
                                      <p:to x="100000" y="95000"/>
                                    </p:animScale>
                                    <p:animScale>
                                      <p:cBhvr>
                                        <p:cTn id="44" dur="104" decel="50000">
                                          <p:stCondLst>
                                            <p:cond delay="1146"/>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Problems With Gay Genes</a:t>
            </a:r>
            <a:endParaRPr lang="en-US" dirty="0"/>
          </a:p>
        </p:txBody>
      </p:sp>
      <p:sp>
        <p:nvSpPr>
          <p:cNvPr id="5" name="Content Placeholder 4"/>
          <p:cNvSpPr>
            <a:spLocks noGrp="1"/>
          </p:cNvSpPr>
          <p:nvPr>
            <p:ph idx="1"/>
          </p:nvPr>
        </p:nvSpPr>
        <p:spPr/>
        <p:txBody>
          <a:bodyPr/>
          <a:lstStyle/>
          <a:p>
            <a:r>
              <a:rPr lang="en-US" dirty="0" smtClean="0"/>
              <a:t>Homosexuals do not pass on their genes</a:t>
            </a:r>
          </a:p>
          <a:p>
            <a:r>
              <a:rPr lang="en-US" dirty="0" smtClean="0"/>
              <a:t>Natural selection rapidly removes genes that are not passed down</a:t>
            </a:r>
          </a:p>
          <a:p>
            <a:r>
              <a:rPr lang="en-US" dirty="0" smtClean="0"/>
              <a:t>A mechanism for passing “gay genes?”</a:t>
            </a:r>
            <a:endParaRPr lang="en-US" dirty="0"/>
          </a:p>
        </p:txBody>
      </p:sp>
    </p:spTree>
    <p:extLst>
      <p:ext uri="{BB962C8B-B14F-4D97-AF65-F5344CB8AC3E}">
        <p14:creationId xmlns:p14="http://schemas.microsoft.com/office/powerpoint/2010/main" val="383544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Balancing Selection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982495"/>
              </p:ext>
            </p:extLst>
          </p:nvPr>
        </p:nvGraphicFramePr>
        <p:xfrm>
          <a:off x="242595" y="1408014"/>
          <a:ext cx="8696131" cy="5216721"/>
        </p:xfrm>
        <a:graphic>
          <a:graphicData uri="http://schemas.openxmlformats.org/drawingml/2006/chart">
            <c:chart xmlns:c="http://schemas.openxmlformats.org/drawingml/2006/chart" xmlns:r="http://schemas.openxmlformats.org/officeDocument/2006/relationships" r:id="rId3"/>
          </a:graphicData>
        </a:graphic>
      </p:graphicFrame>
      <p:sp>
        <p:nvSpPr>
          <p:cNvPr id="6" name="Right Brace 5"/>
          <p:cNvSpPr/>
          <p:nvPr/>
        </p:nvSpPr>
        <p:spPr>
          <a:xfrm rot="16200000">
            <a:off x="1313448" y="3464421"/>
            <a:ext cx="137565" cy="380806"/>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rot="16200000">
            <a:off x="3602219" y="1921023"/>
            <a:ext cx="137565" cy="380806"/>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16200000">
            <a:off x="5907614" y="2684407"/>
            <a:ext cx="137565" cy="380806"/>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0" y="6627168"/>
            <a:ext cx="9144000" cy="230832"/>
          </a:xfrm>
          <a:prstGeom prst="rect">
            <a:avLst/>
          </a:prstGeom>
        </p:spPr>
        <p:txBody>
          <a:bodyPr wrap="square">
            <a:spAutoFit/>
          </a:bodyPr>
          <a:lstStyle/>
          <a:p>
            <a:pPr algn="r"/>
            <a:r>
              <a:rPr lang="en-US" sz="900" dirty="0" err="1" smtClean="0"/>
              <a:t>Ciani</a:t>
            </a:r>
            <a:r>
              <a:rPr lang="en-US" sz="900" dirty="0" smtClean="0"/>
              <a:t> AC, </a:t>
            </a:r>
            <a:r>
              <a:rPr lang="en-US" sz="900" dirty="0" err="1"/>
              <a:t>Pellizzari</a:t>
            </a:r>
            <a:r>
              <a:rPr lang="en-US" sz="900" dirty="0"/>
              <a:t> E (2012) Fecundity of Paternal and Maternal Non-Parental Female Relatives of Homosexual and Heterosexual Men. </a:t>
            </a:r>
            <a:r>
              <a:rPr lang="en-US" sz="900" i="1" dirty="0" err="1" smtClean="0"/>
              <a:t>PLoS</a:t>
            </a:r>
            <a:r>
              <a:rPr lang="en-US" sz="900" i="1" dirty="0" smtClean="0"/>
              <a:t> ONE</a:t>
            </a:r>
            <a:r>
              <a:rPr lang="en-US" sz="900" dirty="0" smtClean="0"/>
              <a:t> </a:t>
            </a:r>
            <a:r>
              <a:rPr lang="en-US" sz="900" dirty="0"/>
              <a:t>7(12): e51088.</a:t>
            </a:r>
          </a:p>
        </p:txBody>
      </p:sp>
    </p:spTree>
    <p:extLst>
      <p:ext uri="{BB962C8B-B14F-4D97-AF65-F5344CB8AC3E}">
        <p14:creationId xmlns:p14="http://schemas.microsoft.com/office/powerpoint/2010/main" val="39493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animBg="1"/>
      <p:bldP spid="8" grpId="0" animBg="1"/>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Balancing Selection?</a:t>
            </a:r>
            <a:endParaRPr lang="en-US" dirty="0"/>
          </a:p>
        </p:txBody>
      </p:sp>
      <p:sp>
        <p:nvSpPr>
          <p:cNvPr id="5" name="Rectangle 4"/>
          <p:cNvSpPr/>
          <p:nvPr/>
        </p:nvSpPr>
        <p:spPr>
          <a:xfrm>
            <a:off x="-9040" y="6577585"/>
            <a:ext cx="9142246" cy="276999"/>
          </a:xfrm>
          <a:prstGeom prst="rect">
            <a:avLst/>
          </a:prstGeom>
        </p:spPr>
        <p:txBody>
          <a:bodyPr wrap="none">
            <a:spAutoFit/>
          </a:bodyPr>
          <a:lstStyle/>
          <a:p>
            <a:pPr algn="r" defTabSz="914400">
              <a:defRPr/>
            </a:pPr>
            <a:r>
              <a:rPr lang="en-US" sz="1200" dirty="0"/>
              <a:t>Blanchard R. Fertility in the mothers of firstborn homosexual and heterosexual </a:t>
            </a:r>
            <a:r>
              <a:rPr lang="en-US" sz="1200" dirty="0" smtClean="0"/>
              <a:t>men. </a:t>
            </a:r>
            <a:r>
              <a:rPr lang="en-US" sz="1200" i="1" dirty="0" smtClean="0"/>
              <a:t>Arch </a:t>
            </a:r>
            <a:r>
              <a:rPr lang="en-US" sz="1200" i="1" dirty="0"/>
              <a:t>Sex </a:t>
            </a:r>
            <a:r>
              <a:rPr lang="en-US" sz="1200" i="1" dirty="0" err="1"/>
              <a:t>Behav</a:t>
            </a:r>
            <a:r>
              <a:rPr lang="en-US" sz="1200" dirty="0"/>
              <a:t>. 2012 Jun;41(3):551-6</a:t>
            </a:r>
            <a:r>
              <a:rPr lang="en-US" sz="1200" dirty="0" smtClean="0"/>
              <a:t>.</a:t>
            </a:r>
            <a:endParaRPr lang="en-US" sz="1200" dirty="0"/>
          </a:p>
        </p:txBody>
      </p:sp>
      <p:graphicFrame>
        <p:nvGraphicFramePr>
          <p:cNvPr id="6" name="Chart 5"/>
          <p:cNvGraphicFramePr>
            <a:graphicFrameLocks/>
          </p:cNvGraphicFramePr>
          <p:nvPr>
            <p:extLst>
              <p:ext uri="{D42A27DB-BD31-4B8C-83A1-F6EECF244321}">
                <p14:modId xmlns:p14="http://schemas.microsoft.com/office/powerpoint/2010/main" val="942623163"/>
              </p:ext>
            </p:extLst>
          </p:nvPr>
        </p:nvGraphicFramePr>
        <p:xfrm>
          <a:off x="89876" y="1166445"/>
          <a:ext cx="8983785" cy="53809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5852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rot="15255991">
            <a:off x="-907314" y="718287"/>
            <a:ext cx="4819650" cy="3848100"/>
          </a:xfrm>
          <a:prstGeom prst="rect">
            <a:avLst/>
          </a:prstGeom>
        </p:spPr>
      </p:pic>
      <p:pic>
        <p:nvPicPr>
          <p:cNvPr id="144" name="Picture 1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13337">
            <a:off x="4520935" y="3546746"/>
            <a:ext cx="4848654" cy="3639449"/>
          </a:xfrm>
          <a:prstGeom prst="rect">
            <a:avLst/>
          </a:prstGeom>
          <a:scene3d>
            <a:camera prst="perspectiveHeroicExtremeLeftFacing" fov="5700000">
              <a:rot lat="20625295" lon="3651031" rev="21231811"/>
            </a:camera>
            <a:lightRig rig="threePt" dir="t"/>
          </a:scene3d>
        </p:spPr>
      </p:pic>
      <p:sp>
        <p:nvSpPr>
          <p:cNvPr id="8" name="Rectangle 20"/>
          <p:cNvSpPr>
            <a:spLocks noChangeAspect="1" noChangeArrowheads="1"/>
          </p:cNvSpPr>
          <p:nvPr/>
        </p:nvSpPr>
        <p:spPr bwMode="auto">
          <a:xfrm>
            <a:off x="90196" y="5182850"/>
            <a:ext cx="202299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a:t>C</a:t>
            </a:r>
            <a:r>
              <a:rPr lang="en-US" sz="2400" b="1" dirty="0" smtClean="0"/>
              <a:t>hromosome</a:t>
            </a:r>
            <a:endParaRPr lang="en-US" sz="2400" b="1" dirty="0"/>
          </a:p>
        </p:txBody>
      </p:sp>
      <p:sp>
        <p:nvSpPr>
          <p:cNvPr id="11" name="Rectangle 20"/>
          <p:cNvSpPr>
            <a:spLocks noChangeAspect="1" noChangeArrowheads="1"/>
          </p:cNvSpPr>
          <p:nvPr/>
        </p:nvSpPr>
        <p:spPr bwMode="auto">
          <a:xfrm>
            <a:off x="4910109" y="2524158"/>
            <a:ext cx="189474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r>
              <a:rPr lang="en-US" sz="2400" b="1" dirty="0"/>
              <a:t>N</a:t>
            </a:r>
            <a:r>
              <a:rPr lang="en-US" sz="2400" b="1" dirty="0" smtClean="0"/>
              <a:t>ucleosome</a:t>
            </a:r>
            <a:endParaRPr lang="en-US" sz="2400" b="1" dirty="0"/>
          </a:p>
        </p:txBody>
      </p:sp>
      <p:grpSp>
        <p:nvGrpSpPr>
          <p:cNvPr id="4" name="Group 3"/>
          <p:cNvGrpSpPr/>
          <p:nvPr/>
        </p:nvGrpSpPr>
        <p:grpSpPr>
          <a:xfrm rot="1023114">
            <a:off x="3988389" y="4858684"/>
            <a:ext cx="1986780" cy="631376"/>
            <a:chOff x="4545557" y="5288498"/>
            <a:chExt cx="1986780" cy="631376"/>
          </a:xfrm>
        </p:grpSpPr>
        <p:sp>
          <p:nvSpPr>
            <p:cNvPr id="10" name="TextBox 9"/>
            <p:cNvSpPr txBox="1"/>
            <p:nvPr/>
          </p:nvSpPr>
          <p:spPr>
            <a:xfrm rot="20576886">
              <a:off x="4905176" y="5458209"/>
              <a:ext cx="1021433"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Gene</a:t>
              </a:r>
              <a:endParaRPr lang="en-US" sz="2400" b="1" dirty="0">
                <a:effectLst>
                  <a:outerShdw blurRad="38100" dist="38100" dir="2700000" algn="tl">
                    <a:srgbClr val="000000">
                      <a:alpha val="43137"/>
                    </a:srgbClr>
                  </a:outerShdw>
                </a:effectLst>
              </a:endParaRPr>
            </a:p>
          </p:txBody>
        </p:sp>
        <p:sp>
          <p:nvSpPr>
            <p:cNvPr id="5" name="Left Brace 4"/>
            <p:cNvSpPr/>
            <p:nvPr/>
          </p:nvSpPr>
          <p:spPr bwMode="auto">
            <a:xfrm rot="16644912">
              <a:off x="5426066" y="4407989"/>
              <a:ext cx="225762" cy="1986780"/>
            </a:xfrm>
            <a:prstGeom prst="leftBrac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Arial" charset="0"/>
              </a:endParaRPr>
            </a:p>
          </p:txBody>
        </p:sp>
      </p:grpSp>
      <p:grpSp>
        <p:nvGrpSpPr>
          <p:cNvPr id="3" name="Group 2"/>
          <p:cNvGrpSpPr/>
          <p:nvPr/>
        </p:nvGrpSpPr>
        <p:grpSpPr>
          <a:xfrm>
            <a:off x="3775154" y="5637943"/>
            <a:ext cx="3575594" cy="1107996"/>
            <a:chOff x="3775154" y="5637943"/>
            <a:chExt cx="3575594" cy="1107996"/>
          </a:xfrm>
        </p:grpSpPr>
        <p:sp>
          <p:nvSpPr>
            <p:cNvPr id="7" name="TextBox 6"/>
            <p:cNvSpPr txBox="1"/>
            <p:nvPr/>
          </p:nvSpPr>
          <p:spPr>
            <a:xfrm>
              <a:off x="3775154" y="5637943"/>
              <a:ext cx="3575594" cy="1107996"/>
            </a:xfrm>
            <a:prstGeom prst="rect">
              <a:avLst/>
            </a:prstGeom>
            <a:noFill/>
            <a:ln>
              <a:solidFill>
                <a:schemeClr val="tx1"/>
              </a:solidFill>
            </a:ln>
          </p:spPr>
          <p:txBody>
            <a:bodyPr wrap="none" rtlCol="0">
              <a:spAutoFit/>
            </a:bodyPr>
            <a:lstStyle/>
            <a:p>
              <a:pPr algn="l"/>
              <a:r>
                <a:rPr lang="en-US" sz="2000" dirty="0" smtClean="0"/>
                <a:t>DNA sequence</a:t>
              </a:r>
            </a:p>
            <a:p>
              <a:endParaRPr lang="en-US" sz="1000" dirty="0"/>
            </a:p>
            <a:p>
              <a:r>
                <a:rPr lang="en-US" sz="2000" dirty="0" smtClean="0"/>
                <a:t>    ATTAATCTAA</a:t>
              </a:r>
              <a:r>
                <a:rPr lang="en-US" sz="2000" b="1" dirty="0" smtClean="0">
                  <a:solidFill>
                    <a:srgbClr val="FF0000"/>
                  </a:solidFill>
                </a:rPr>
                <a:t>CG</a:t>
              </a:r>
              <a:r>
                <a:rPr lang="en-US" sz="2000" dirty="0" smtClean="0"/>
                <a:t>CTTAGA</a:t>
              </a:r>
            </a:p>
            <a:p>
              <a:r>
                <a:rPr lang="en-US" sz="1600" dirty="0" smtClean="0"/>
                <a:t>CG sites can be methylated</a:t>
              </a:r>
              <a:endParaRPr lang="en-US" sz="1600" dirty="0"/>
            </a:p>
          </p:txBody>
        </p:sp>
        <p:grpSp>
          <p:nvGrpSpPr>
            <p:cNvPr id="15" name="Group 14"/>
            <p:cNvGrpSpPr/>
            <p:nvPr/>
          </p:nvGrpSpPr>
          <p:grpSpPr>
            <a:xfrm rot="1762608">
              <a:off x="5803600" y="5830230"/>
              <a:ext cx="397866" cy="382180"/>
              <a:chOff x="8178842" y="2621254"/>
              <a:chExt cx="529770" cy="564841"/>
            </a:xfrm>
          </p:grpSpPr>
          <p:cxnSp>
            <p:nvCxnSpPr>
              <p:cNvPr id="12" name="Straight Connector 11"/>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Hexagon 12"/>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TextBox 13"/>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sp>
        <p:nvSpPr>
          <p:cNvPr id="16" name="Freeform 15"/>
          <p:cNvSpPr/>
          <p:nvPr/>
        </p:nvSpPr>
        <p:spPr>
          <a:xfrm>
            <a:off x="2816386" y="425264"/>
            <a:ext cx="3985359" cy="1688128"/>
          </a:xfrm>
          <a:custGeom>
            <a:avLst/>
            <a:gdLst>
              <a:gd name="connsiteX0" fmla="*/ 344 w 3981472"/>
              <a:gd name="connsiteY0" fmla="*/ 599095 h 1688128"/>
              <a:gd name="connsiteX1" fmla="*/ 231838 w 3981472"/>
              <a:gd name="connsiteY1" fmla="*/ 549903 h 1688128"/>
              <a:gd name="connsiteX2" fmla="*/ 425714 w 3981472"/>
              <a:gd name="connsiteY2" fmla="*/ 439944 h 1688128"/>
              <a:gd name="connsiteX3" fmla="*/ 587759 w 3981472"/>
              <a:gd name="connsiteY3" fmla="*/ 286579 h 1688128"/>
              <a:gd name="connsiteX4" fmla="*/ 755592 w 3981472"/>
              <a:gd name="connsiteY4" fmla="*/ 115852 h 1688128"/>
              <a:gd name="connsiteX5" fmla="*/ 929212 w 3981472"/>
              <a:gd name="connsiteY5" fmla="*/ 5893 h 1688128"/>
              <a:gd name="connsiteX6" fmla="*/ 1065215 w 3981472"/>
              <a:gd name="connsiteY6" fmla="*/ 20361 h 1688128"/>
              <a:gd name="connsiteX7" fmla="*/ 1180962 w 3981472"/>
              <a:gd name="connsiteY7" fmla="*/ 66660 h 1688128"/>
              <a:gd name="connsiteX8" fmla="*/ 1276453 w 3981472"/>
              <a:gd name="connsiteY8" fmla="*/ 162151 h 1688128"/>
              <a:gd name="connsiteX9" fmla="*/ 1328539 w 3981472"/>
              <a:gd name="connsiteY9" fmla="*/ 298154 h 1688128"/>
              <a:gd name="connsiteX10" fmla="*/ 1319858 w 3981472"/>
              <a:gd name="connsiteY10" fmla="*/ 454412 h 1688128"/>
              <a:gd name="connsiteX11" fmla="*/ 1282240 w 3981472"/>
              <a:gd name="connsiteY11" fmla="*/ 619351 h 1688128"/>
              <a:gd name="connsiteX12" fmla="*/ 1244623 w 3981472"/>
              <a:gd name="connsiteY12" fmla="*/ 790078 h 1688128"/>
              <a:gd name="connsiteX13" fmla="*/ 1238835 w 3981472"/>
              <a:gd name="connsiteY13" fmla="*/ 992635 h 1688128"/>
              <a:gd name="connsiteX14" fmla="*/ 1264878 w 3981472"/>
              <a:gd name="connsiteY14" fmla="*/ 1082339 h 1688128"/>
              <a:gd name="connsiteX15" fmla="*/ 1305390 w 3981472"/>
              <a:gd name="connsiteY15" fmla="*/ 1096807 h 1688128"/>
              <a:gd name="connsiteX16" fmla="*/ 1357476 w 3981472"/>
              <a:gd name="connsiteY16" fmla="*/ 1009997 h 1688128"/>
              <a:gd name="connsiteX17" fmla="*/ 1383519 w 3981472"/>
              <a:gd name="connsiteY17" fmla="*/ 842164 h 1688128"/>
              <a:gd name="connsiteX18" fmla="*/ 1377731 w 3981472"/>
              <a:gd name="connsiteY18" fmla="*/ 625139 h 1688128"/>
              <a:gd name="connsiteX19" fmla="*/ 1441392 w 3981472"/>
              <a:gd name="connsiteY19" fmla="*/ 408113 h 1688128"/>
              <a:gd name="connsiteX20" fmla="*/ 1560033 w 3981472"/>
              <a:gd name="connsiteY20" fmla="*/ 257642 h 1688128"/>
              <a:gd name="connsiteX21" fmla="*/ 1701823 w 3981472"/>
              <a:gd name="connsiteY21" fmla="*/ 225812 h 1688128"/>
              <a:gd name="connsiteX22" fmla="*/ 1805995 w 3981472"/>
              <a:gd name="connsiteY22" fmla="*/ 254749 h 1688128"/>
              <a:gd name="connsiteX23" fmla="*/ 1881230 w 3981472"/>
              <a:gd name="connsiteY23" fmla="*/ 329984 h 1688128"/>
              <a:gd name="connsiteX24" fmla="*/ 1904380 w 3981472"/>
              <a:gd name="connsiteY24" fmla="*/ 413901 h 1688128"/>
              <a:gd name="connsiteX25" fmla="*/ 1878337 w 3981472"/>
              <a:gd name="connsiteY25" fmla="*/ 535435 h 1688128"/>
              <a:gd name="connsiteX26" fmla="*/ 1832038 w 3981472"/>
              <a:gd name="connsiteY26" fmla="*/ 665650 h 1688128"/>
              <a:gd name="connsiteX27" fmla="*/ 1774164 w 3981472"/>
              <a:gd name="connsiteY27" fmla="*/ 813227 h 1688128"/>
              <a:gd name="connsiteX28" fmla="*/ 1753909 w 3981472"/>
              <a:gd name="connsiteY28" fmla="*/ 949230 h 1688128"/>
              <a:gd name="connsiteX29" fmla="*/ 1779952 w 3981472"/>
              <a:gd name="connsiteY29" fmla="*/ 1027359 h 1688128"/>
              <a:gd name="connsiteX30" fmla="*/ 1832038 w 3981472"/>
              <a:gd name="connsiteY30" fmla="*/ 1038933 h 1688128"/>
              <a:gd name="connsiteX31" fmla="*/ 1892805 w 3981472"/>
              <a:gd name="connsiteY31" fmla="*/ 992635 h 1688128"/>
              <a:gd name="connsiteX32" fmla="*/ 1930423 w 3981472"/>
              <a:gd name="connsiteY32" fmla="*/ 862420 h 1688128"/>
              <a:gd name="connsiteX33" fmla="*/ 1947785 w 3981472"/>
              <a:gd name="connsiteY33" fmla="*/ 656969 h 1688128"/>
              <a:gd name="connsiteX34" fmla="*/ 1956466 w 3981472"/>
              <a:gd name="connsiteY34" fmla="*/ 465987 h 1688128"/>
              <a:gd name="connsiteX35" fmla="*/ 2034595 w 3981472"/>
              <a:gd name="connsiteY35" fmla="*/ 353133 h 1688128"/>
              <a:gd name="connsiteX36" fmla="*/ 2182172 w 3981472"/>
              <a:gd name="connsiteY36" fmla="*/ 338665 h 1688128"/>
              <a:gd name="connsiteX37" fmla="*/ 2280557 w 3981472"/>
              <a:gd name="connsiteY37" fmla="*/ 405220 h 1688128"/>
              <a:gd name="connsiteX38" fmla="*/ 2309493 w 3981472"/>
              <a:gd name="connsiteY38" fmla="*/ 529647 h 1688128"/>
              <a:gd name="connsiteX39" fmla="*/ 2277663 w 3981472"/>
              <a:gd name="connsiteY39" fmla="*/ 691693 h 1688128"/>
              <a:gd name="connsiteX40" fmla="*/ 2214002 w 3981472"/>
              <a:gd name="connsiteY40" fmla="*/ 879782 h 1688128"/>
              <a:gd name="connsiteX41" fmla="*/ 2153235 w 3981472"/>
              <a:gd name="connsiteY41" fmla="*/ 1079445 h 1688128"/>
              <a:gd name="connsiteX42" fmla="*/ 2132980 w 3981472"/>
              <a:gd name="connsiteY42" fmla="*/ 1232809 h 1688128"/>
              <a:gd name="connsiteX43" fmla="*/ 2147448 w 3981472"/>
              <a:gd name="connsiteY43" fmla="*/ 1435366 h 1688128"/>
              <a:gd name="connsiteX44" fmla="*/ 2205321 w 3981472"/>
              <a:gd name="connsiteY44" fmla="*/ 1501921 h 1688128"/>
              <a:gd name="connsiteX45" fmla="*/ 2280557 w 3981472"/>
              <a:gd name="connsiteY45" fmla="*/ 1478771 h 1688128"/>
              <a:gd name="connsiteX46" fmla="*/ 2358686 w 3981472"/>
              <a:gd name="connsiteY46" fmla="*/ 1299364 h 1688128"/>
              <a:gd name="connsiteX47" fmla="*/ 2387623 w 3981472"/>
              <a:gd name="connsiteY47" fmla="*/ 1050508 h 1688128"/>
              <a:gd name="connsiteX48" fmla="*/ 2384729 w 3981472"/>
              <a:gd name="connsiteY48" fmla="*/ 685906 h 1688128"/>
              <a:gd name="connsiteX49" fmla="*/ 2387623 w 3981472"/>
              <a:gd name="connsiteY49" fmla="*/ 489136 h 1688128"/>
              <a:gd name="connsiteX50" fmla="*/ 2520731 w 3981472"/>
              <a:gd name="connsiteY50" fmla="*/ 399432 h 1688128"/>
              <a:gd name="connsiteX51" fmla="*/ 2650947 w 3981472"/>
              <a:gd name="connsiteY51" fmla="*/ 439944 h 1688128"/>
              <a:gd name="connsiteX52" fmla="*/ 2734863 w 3981472"/>
              <a:gd name="connsiteY52" fmla="*/ 549903 h 1688128"/>
              <a:gd name="connsiteX53" fmla="*/ 2763800 w 3981472"/>
              <a:gd name="connsiteY53" fmla="*/ 706161 h 1688128"/>
              <a:gd name="connsiteX54" fmla="*/ 2729076 w 3981472"/>
              <a:gd name="connsiteY54" fmla="*/ 847951 h 1688128"/>
              <a:gd name="connsiteX55" fmla="*/ 2650947 w 3981472"/>
              <a:gd name="connsiteY55" fmla="*/ 940549 h 1688128"/>
              <a:gd name="connsiteX56" fmla="*/ 2636478 w 3981472"/>
              <a:gd name="connsiteY56" fmla="*/ 1062083 h 1688128"/>
              <a:gd name="connsiteX57" fmla="*/ 2694352 w 3981472"/>
              <a:gd name="connsiteY57" fmla="*/ 1145999 h 1688128"/>
              <a:gd name="connsiteX58" fmla="*/ 2801418 w 3981472"/>
              <a:gd name="connsiteY58" fmla="*/ 1154680 h 1688128"/>
              <a:gd name="connsiteX59" fmla="*/ 2856397 w 3981472"/>
              <a:gd name="connsiteY59" fmla="*/ 1073658 h 1688128"/>
              <a:gd name="connsiteX60" fmla="*/ 2844823 w 3981472"/>
              <a:gd name="connsiteY60" fmla="*/ 879782 h 1688128"/>
              <a:gd name="connsiteX61" fmla="*/ 2827461 w 3981472"/>
              <a:gd name="connsiteY61" fmla="*/ 688799 h 1688128"/>
              <a:gd name="connsiteX62" fmla="*/ 2885334 w 3981472"/>
              <a:gd name="connsiteY62" fmla="*/ 564371 h 1688128"/>
              <a:gd name="connsiteX63" fmla="*/ 3012656 w 3981472"/>
              <a:gd name="connsiteY63" fmla="*/ 492030 h 1688128"/>
              <a:gd name="connsiteX64" fmla="*/ 3119721 w 3981472"/>
              <a:gd name="connsiteY64" fmla="*/ 512285 h 1688128"/>
              <a:gd name="connsiteX65" fmla="*/ 3174701 w 3981472"/>
              <a:gd name="connsiteY65" fmla="*/ 573052 h 1688128"/>
              <a:gd name="connsiteX66" fmla="*/ 3200744 w 3981472"/>
              <a:gd name="connsiteY66" fmla="*/ 717736 h 1688128"/>
              <a:gd name="connsiteX67" fmla="*/ 3171807 w 3981472"/>
              <a:gd name="connsiteY67" fmla="*/ 850845 h 1688128"/>
              <a:gd name="connsiteX68" fmla="*/ 3113934 w 3981472"/>
              <a:gd name="connsiteY68" fmla="*/ 1030252 h 1688128"/>
              <a:gd name="connsiteX69" fmla="*/ 3064742 w 3981472"/>
              <a:gd name="connsiteY69" fmla="*/ 1189404 h 1688128"/>
              <a:gd name="connsiteX70" fmla="*/ 3053167 w 3981472"/>
              <a:gd name="connsiteY70" fmla="*/ 1360131 h 1688128"/>
              <a:gd name="connsiteX71" fmla="*/ 3079210 w 3981472"/>
              <a:gd name="connsiteY71" fmla="*/ 1499027 h 1688128"/>
              <a:gd name="connsiteX72" fmla="*/ 3142871 w 3981472"/>
              <a:gd name="connsiteY72" fmla="*/ 1554007 h 1688128"/>
              <a:gd name="connsiteX73" fmla="*/ 3226787 w 3981472"/>
              <a:gd name="connsiteY73" fmla="*/ 1522177 h 1688128"/>
              <a:gd name="connsiteX74" fmla="*/ 3307810 w 3981472"/>
              <a:gd name="connsiteY74" fmla="*/ 1253065 h 1688128"/>
              <a:gd name="connsiteX75" fmla="*/ 3307810 w 3981472"/>
              <a:gd name="connsiteY75" fmla="*/ 1004209 h 1688128"/>
              <a:gd name="connsiteX76" fmla="*/ 3313597 w 3981472"/>
              <a:gd name="connsiteY76" fmla="*/ 746673 h 1688128"/>
              <a:gd name="connsiteX77" fmla="*/ 3380152 w 3981472"/>
              <a:gd name="connsiteY77" fmla="*/ 607777 h 1688128"/>
              <a:gd name="connsiteX78" fmla="*/ 3481430 w 3981472"/>
              <a:gd name="connsiteY78" fmla="*/ 564371 h 1688128"/>
              <a:gd name="connsiteX79" fmla="*/ 3568240 w 3981472"/>
              <a:gd name="connsiteY79" fmla="*/ 599095 h 1688128"/>
              <a:gd name="connsiteX80" fmla="*/ 3614539 w 3981472"/>
              <a:gd name="connsiteY80" fmla="*/ 714842 h 1688128"/>
              <a:gd name="connsiteX81" fmla="*/ 3614539 w 3981472"/>
              <a:gd name="connsiteY81" fmla="*/ 836377 h 1688128"/>
              <a:gd name="connsiteX82" fmla="*/ 3562453 w 3981472"/>
              <a:gd name="connsiteY82" fmla="*/ 983954 h 1688128"/>
              <a:gd name="connsiteX83" fmla="*/ 3449600 w 3981472"/>
              <a:gd name="connsiteY83" fmla="*/ 1206766 h 1688128"/>
              <a:gd name="connsiteX84" fmla="*/ 3368577 w 3981472"/>
              <a:gd name="connsiteY84" fmla="*/ 1391961 h 1688128"/>
              <a:gd name="connsiteX85" fmla="*/ 3365683 w 3981472"/>
              <a:gd name="connsiteY85" fmla="*/ 1536645 h 1688128"/>
              <a:gd name="connsiteX86" fmla="*/ 3429344 w 3981472"/>
              <a:gd name="connsiteY86" fmla="*/ 1606093 h 1688128"/>
              <a:gd name="connsiteX87" fmla="*/ 3530623 w 3981472"/>
              <a:gd name="connsiteY87" fmla="*/ 1582944 h 1688128"/>
              <a:gd name="connsiteX88" fmla="*/ 3617433 w 3981472"/>
              <a:gd name="connsiteY88" fmla="*/ 1432473 h 1688128"/>
              <a:gd name="connsiteX89" fmla="*/ 3637688 w 3981472"/>
              <a:gd name="connsiteY89" fmla="*/ 1160468 h 1688128"/>
              <a:gd name="connsiteX90" fmla="*/ 3637688 w 3981472"/>
              <a:gd name="connsiteY90" fmla="*/ 960804 h 1688128"/>
              <a:gd name="connsiteX91" fmla="*/ 3695562 w 3981472"/>
              <a:gd name="connsiteY91" fmla="*/ 778503 h 1688128"/>
              <a:gd name="connsiteX92" fmla="*/ 3831564 w 3981472"/>
              <a:gd name="connsiteY92" fmla="*/ 671437 h 1688128"/>
              <a:gd name="connsiteX93" fmla="*/ 3979142 w 3981472"/>
              <a:gd name="connsiteY93" fmla="*/ 688799 h 1688128"/>
              <a:gd name="connsiteX94" fmla="*/ 3918375 w 3981472"/>
              <a:gd name="connsiteY94" fmla="*/ 810333 h 1688128"/>
              <a:gd name="connsiteX95" fmla="*/ 3869182 w 3981472"/>
              <a:gd name="connsiteY95" fmla="*/ 772716 h 1688128"/>
              <a:gd name="connsiteX96" fmla="*/ 3811309 w 3981472"/>
              <a:gd name="connsiteY96" fmla="*/ 798759 h 1688128"/>
              <a:gd name="connsiteX97" fmla="*/ 3756329 w 3981472"/>
              <a:gd name="connsiteY97" fmla="*/ 885569 h 1688128"/>
              <a:gd name="connsiteX98" fmla="*/ 3718711 w 3981472"/>
              <a:gd name="connsiteY98" fmla="*/ 1079445 h 1688128"/>
              <a:gd name="connsiteX99" fmla="*/ 3715818 w 3981472"/>
              <a:gd name="connsiteY99" fmla="*/ 1336982 h 1688128"/>
              <a:gd name="connsiteX100" fmla="*/ 3660838 w 3981472"/>
              <a:gd name="connsiteY100" fmla="*/ 1525070 h 1688128"/>
              <a:gd name="connsiteX101" fmla="*/ 3547985 w 3981472"/>
              <a:gd name="connsiteY101" fmla="*/ 1652392 h 1688128"/>
              <a:gd name="connsiteX102" fmla="*/ 3429344 w 3981472"/>
              <a:gd name="connsiteY102" fmla="*/ 1687116 h 1688128"/>
              <a:gd name="connsiteX103" fmla="*/ 3333853 w 3981472"/>
              <a:gd name="connsiteY103" fmla="*/ 1623455 h 1688128"/>
              <a:gd name="connsiteX104" fmla="*/ 3296235 w 3981472"/>
              <a:gd name="connsiteY104" fmla="*/ 1533751 h 1688128"/>
              <a:gd name="connsiteX105" fmla="*/ 3299129 w 3981472"/>
              <a:gd name="connsiteY105" fmla="*/ 1363025 h 1688128"/>
              <a:gd name="connsiteX106" fmla="*/ 3383045 w 3981472"/>
              <a:gd name="connsiteY106" fmla="*/ 1157574 h 1688128"/>
              <a:gd name="connsiteX107" fmla="*/ 3475643 w 3981472"/>
              <a:gd name="connsiteY107" fmla="*/ 975273 h 1688128"/>
              <a:gd name="connsiteX108" fmla="*/ 3536410 w 3981472"/>
              <a:gd name="connsiteY108" fmla="*/ 790078 h 1688128"/>
              <a:gd name="connsiteX109" fmla="*/ 3519048 w 3981472"/>
              <a:gd name="connsiteY109" fmla="*/ 668544 h 1688128"/>
              <a:gd name="connsiteX110" fmla="*/ 3466962 w 3981472"/>
              <a:gd name="connsiteY110" fmla="*/ 636713 h 1688128"/>
              <a:gd name="connsiteX111" fmla="*/ 3417769 w 3981472"/>
              <a:gd name="connsiteY111" fmla="*/ 694587 h 1688128"/>
              <a:gd name="connsiteX112" fmla="*/ 3388833 w 3981472"/>
              <a:gd name="connsiteY112" fmla="*/ 891356 h 1688128"/>
              <a:gd name="connsiteX113" fmla="*/ 3380152 w 3981472"/>
              <a:gd name="connsiteY113" fmla="*/ 1096807 h 1688128"/>
              <a:gd name="connsiteX114" fmla="*/ 3359896 w 3981472"/>
              <a:gd name="connsiteY114" fmla="*/ 1371706 h 1688128"/>
              <a:gd name="connsiteX115" fmla="*/ 3325172 w 3981472"/>
              <a:gd name="connsiteY115" fmla="*/ 1539539 h 1688128"/>
              <a:gd name="connsiteX116" fmla="*/ 3223893 w 3981472"/>
              <a:gd name="connsiteY116" fmla="*/ 1617668 h 1688128"/>
              <a:gd name="connsiteX117" fmla="*/ 3111040 w 3981472"/>
              <a:gd name="connsiteY117" fmla="*/ 1626349 h 1688128"/>
              <a:gd name="connsiteX118" fmla="*/ 3015549 w 3981472"/>
              <a:gd name="connsiteY118" fmla="*/ 1554007 h 1688128"/>
              <a:gd name="connsiteX119" fmla="*/ 2972144 w 3981472"/>
              <a:gd name="connsiteY119" fmla="*/ 1397749 h 1688128"/>
              <a:gd name="connsiteX120" fmla="*/ 2983719 w 3981472"/>
              <a:gd name="connsiteY120" fmla="*/ 1174936 h 1688128"/>
              <a:gd name="connsiteX121" fmla="*/ 3050273 w 3981472"/>
              <a:gd name="connsiteY121" fmla="*/ 972379 h 1688128"/>
              <a:gd name="connsiteX122" fmla="*/ 3108147 w 3981472"/>
              <a:gd name="connsiteY122" fmla="*/ 781397 h 1688128"/>
              <a:gd name="connsiteX123" fmla="*/ 3108147 w 3981472"/>
              <a:gd name="connsiteY123" fmla="*/ 630926 h 1688128"/>
              <a:gd name="connsiteX124" fmla="*/ 3056061 w 3981472"/>
              <a:gd name="connsiteY124" fmla="*/ 573052 h 1688128"/>
              <a:gd name="connsiteX125" fmla="*/ 2954782 w 3981472"/>
              <a:gd name="connsiteY125" fmla="*/ 587521 h 1688128"/>
              <a:gd name="connsiteX126" fmla="*/ 2917164 w 3981472"/>
              <a:gd name="connsiteY126" fmla="*/ 688799 h 1688128"/>
              <a:gd name="connsiteX127" fmla="*/ 2934526 w 3981472"/>
              <a:gd name="connsiteY127" fmla="*/ 824802 h 1688128"/>
              <a:gd name="connsiteX128" fmla="*/ 2940314 w 3981472"/>
              <a:gd name="connsiteY128" fmla="*/ 1015784 h 1688128"/>
              <a:gd name="connsiteX129" fmla="*/ 2920058 w 3981472"/>
              <a:gd name="connsiteY129" fmla="*/ 1137318 h 1688128"/>
              <a:gd name="connsiteX130" fmla="*/ 2815886 w 3981472"/>
              <a:gd name="connsiteY130" fmla="*/ 1224128 h 1688128"/>
              <a:gd name="connsiteX131" fmla="*/ 2668309 w 3981472"/>
              <a:gd name="connsiteY131" fmla="*/ 1224128 h 1688128"/>
              <a:gd name="connsiteX132" fmla="*/ 2572818 w 3981472"/>
              <a:gd name="connsiteY132" fmla="*/ 1134425 h 1688128"/>
              <a:gd name="connsiteX133" fmla="*/ 2549668 w 3981472"/>
              <a:gd name="connsiteY133" fmla="*/ 972379 h 1688128"/>
              <a:gd name="connsiteX134" fmla="*/ 2642266 w 3981472"/>
              <a:gd name="connsiteY134" fmla="*/ 807440 h 1688128"/>
              <a:gd name="connsiteX135" fmla="*/ 2679883 w 3981472"/>
              <a:gd name="connsiteY135" fmla="*/ 659863 h 1688128"/>
              <a:gd name="connsiteX136" fmla="*/ 2639372 w 3981472"/>
              <a:gd name="connsiteY136" fmla="*/ 529647 h 1688128"/>
              <a:gd name="connsiteX137" fmla="*/ 2567030 w 3981472"/>
              <a:gd name="connsiteY137" fmla="*/ 480455 h 1688128"/>
              <a:gd name="connsiteX138" fmla="*/ 2480220 w 3981472"/>
              <a:gd name="connsiteY138" fmla="*/ 497817 h 1688128"/>
              <a:gd name="connsiteX139" fmla="*/ 2454177 w 3981472"/>
              <a:gd name="connsiteY139" fmla="*/ 628032 h 1688128"/>
              <a:gd name="connsiteX140" fmla="*/ 2471539 w 3981472"/>
              <a:gd name="connsiteY140" fmla="*/ 868207 h 1688128"/>
              <a:gd name="connsiteX141" fmla="*/ 2465752 w 3981472"/>
              <a:gd name="connsiteY141" fmla="*/ 1169149 h 1688128"/>
              <a:gd name="connsiteX142" fmla="*/ 2370261 w 3981472"/>
              <a:gd name="connsiteY142" fmla="*/ 1504814 h 1688128"/>
              <a:gd name="connsiteX143" fmla="*/ 2370261 w 3981472"/>
              <a:gd name="connsiteY143" fmla="*/ 1507708 h 1688128"/>
              <a:gd name="connsiteX144" fmla="*/ 2289238 w 3981472"/>
              <a:gd name="connsiteY144" fmla="*/ 1580050 h 1688128"/>
              <a:gd name="connsiteX145" fmla="*/ 2124299 w 3981472"/>
              <a:gd name="connsiteY145" fmla="*/ 1559794 h 1688128"/>
              <a:gd name="connsiteX146" fmla="*/ 2046169 w 3981472"/>
              <a:gd name="connsiteY146" fmla="*/ 1406430 h 1688128"/>
              <a:gd name="connsiteX147" fmla="*/ 2049063 w 3981472"/>
              <a:gd name="connsiteY147" fmla="*/ 1157574 h 1688128"/>
              <a:gd name="connsiteX148" fmla="*/ 2115618 w 3981472"/>
              <a:gd name="connsiteY148" fmla="*/ 900037 h 1688128"/>
              <a:gd name="connsiteX149" fmla="*/ 2199534 w 3981472"/>
              <a:gd name="connsiteY149" fmla="*/ 662756 h 1688128"/>
              <a:gd name="connsiteX150" fmla="*/ 2228471 w 3981472"/>
              <a:gd name="connsiteY150" fmla="*/ 515179 h 1688128"/>
              <a:gd name="connsiteX151" fmla="*/ 2173491 w 3981472"/>
              <a:gd name="connsiteY151" fmla="*/ 416794 h 1688128"/>
              <a:gd name="connsiteX152" fmla="*/ 2086681 w 3981472"/>
              <a:gd name="connsiteY152" fmla="*/ 434156 h 1688128"/>
              <a:gd name="connsiteX153" fmla="*/ 2046169 w 3981472"/>
              <a:gd name="connsiteY153" fmla="*/ 509392 h 1688128"/>
              <a:gd name="connsiteX154" fmla="*/ 2025914 w 3981472"/>
              <a:gd name="connsiteY154" fmla="*/ 674331 h 1688128"/>
              <a:gd name="connsiteX155" fmla="*/ 2005658 w 3981472"/>
              <a:gd name="connsiteY155" fmla="*/ 871101 h 1688128"/>
              <a:gd name="connsiteX156" fmla="*/ 1976721 w 3981472"/>
              <a:gd name="connsiteY156" fmla="*/ 992635 h 1688128"/>
              <a:gd name="connsiteX157" fmla="*/ 1933316 w 3981472"/>
              <a:gd name="connsiteY157" fmla="*/ 1076551 h 1688128"/>
              <a:gd name="connsiteX158" fmla="*/ 1846506 w 3981472"/>
              <a:gd name="connsiteY158" fmla="*/ 1119956 h 1688128"/>
              <a:gd name="connsiteX159" fmla="*/ 1739440 w 3981472"/>
              <a:gd name="connsiteY159" fmla="*/ 1099701 h 1688128"/>
              <a:gd name="connsiteX160" fmla="*/ 1669992 w 3981472"/>
              <a:gd name="connsiteY160" fmla="*/ 1004209 h 1688128"/>
              <a:gd name="connsiteX161" fmla="*/ 1751015 w 3981472"/>
              <a:gd name="connsiteY161" fmla="*/ 613564 h 1688128"/>
              <a:gd name="connsiteX162" fmla="*/ 1814676 w 3981472"/>
              <a:gd name="connsiteY162" fmla="*/ 454412 h 1688128"/>
              <a:gd name="connsiteX163" fmla="*/ 1794420 w 3981472"/>
              <a:gd name="connsiteY163" fmla="*/ 335771 h 1688128"/>
              <a:gd name="connsiteX164" fmla="*/ 1664205 w 3981472"/>
              <a:gd name="connsiteY164" fmla="*/ 309728 h 1688128"/>
              <a:gd name="connsiteX165" fmla="*/ 1586076 w 3981472"/>
              <a:gd name="connsiteY165" fmla="*/ 341559 h 1688128"/>
              <a:gd name="connsiteX166" fmla="*/ 1502159 w 3981472"/>
              <a:gd name="connsiteY166" fmla="*/ 454412 h 1688128"/>
              <a:gd name="connsiteX167" fmla="*/ 1455861 w 3981472"/>
              <a:gd name="connsiteY167" fmla="*/ 628032 h 1688128"/>
              <a:gd name="connsiteX168" fmla="*/ 1447180 w 3981472"/>
              <a:gd name="connsiteY168" fmla="*/ 830589 h 1688128"/>
              <a:gd name="connsiteX169" fmla="*/ 1400881 w 3981472"/>
              <a:gd name="connsiteY169" fmla="*/ 1119956 h 1688128"/>
              <a:gd name="connsiteX170" fmla="*/ 1400881 w 3981472"/>
              <a:gd name="connsiteY170" fmla="*/ 1119956 h 1688128"/>
              <a:gd name="connsiteX171" fmla="*/ 1337220 w 3981472"/>
              <a:gd name="connsiteY171" fmla="*/ 1174936 h 1688128"/>
              <a:gd name="connsiteX172" fmla="*/ 1261985 w 3981472"/>
              <a:gd name="connsiteY172" fmla="*/ 1174936 h 1688128"/>
              <a:gd name="connsiteX173" fmla="*/ 1212792 w 3981472"/>
              <a:gd name="connsiteY173" fmla="*/ 1105488 h 1688128"/>
              <a:gd name="connsiteX174" fmla="*/ 1192537 w 3981472"/>
              <a:gd name="connsiteY174" fmla="*/ 931868 h 1688128"/>
              <a:gd name="connsiteX175" fmla="*/ 1221473 w 3981472"/>
              <a:gd name="connsiteY175" fmla="*/ 720630 h 1688128"/>
              <a:gd name="connsiteX176" fmla="*/ 1264878 w 3981472"/>
              <a:gd name="connsiteY176" fmla="*/ 526754 h 1688128"/>
              <a:gd name="connsiteX177" fmla="*/ 1293815 w 3981472"/>
              <a:gd name="connsiteY177" fmla="*/ 358921 h 1688128"/>
              <a:gd name="connsiteX178" fmla="*/ 1267772 w 3981472"/>
              <a:gd name="connsiteY178" fmla="*/ 205556 h 1688128"/>
              <a:gd name="connsiteX179" fmla="*/ 1149131 w 3981472"/>
              <a:gd name="connsiteY179" fmla="*/ 81128 h 1688128"/>
              <a:gd name="connsiteX180" fmla="*/ 1021810 w 3981472"/>
              <a:gd name="connsiteY180" fmla="*/ 34830 h 1688128"/>
              <a:gd name="connsiteX181" fmla="*/ 906063 w 3981472"/>
              <a:gd name="connsiteY181" fmla="*/ 52192 h 1688128"/>
              <a:gd name="connsiteX182" fmla="*/ 787423 w 3981472"/>
              <a:gd name="connsiteY182" fmla="*/ 124533 h 1688128"/>
              <a:gd name="connsiteX183" fmla="*/ 689038 w 3981472"/>
              <a:gd name="connsiteY183" fmla="*/ 225812 h 1688128"/>
              <a:gd name="connsiteX184" fmla="*/ 558823 w 3981472"/>
              <a:gd name="connsiteY184" fmla="*/ 350240 h 1688128"/>
              <a:gd name="connsiteX185" fmla="*/ 445969 w 3981472"/>
              <a:gd name="connsiteY185" fmla="*/ 460199 h 1688128"/>
              <a:gd name="connsiteX186" fmla="*/ 330223 w 3981472"/>
              <a:gd name="connsiteY186" fmla="*/ 523860 h 1688128"/>
              <a:gd name="connsiteX187" fmla="*/ 182645 w 3981472"/>
              <a:gd name="connsiteY187" fmla="*/ 599095 h 1688128"/>
              <a:gd name="connsiteX188" fmla="*/ 344 w 3981472"/>
              <a:gd name="connsiteY188"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07777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16458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16458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95086 w 3993913"/>
              <a:gd name="connsiteY187" fmla="*/ 599095 h 1688128"/>
              <a:gd name="connsiteX188" fmla="*/ 47509 w 3993913"/>
              <a:gd name="connsiteY188" fmla="*/ 616458 h 1688128"/>
              <a:gd name="connsiteX189" fmla="*/ 12785 w 3993913"/>
              <a:gd name="connsiteY189" fmla="*/ 599095 h 1688128"/>
              <a:gd name="connsiteX0" fmla="*/ 12785 w 3993913"/>
              <a:gd name="connsiteY0" fmla="*/ 599095 h 1688128"/>
              <a:gd name="connsiteX1" fmla="*/ 244279 w 3993913"/>
              <a:gd name="connsiteY1" fmla="*/ 549903 h 1688128"/>
              <a:gd name="connsiteX2" fmla="*/ 438155 w 3993913"/>
              <a:gd name="connsiteY2" fmla="*/ 439944 h 1688128"/>
              <a:gd name="connsiteX3" fmla="*/ 600200 w 3993913"/>
              <a:gd name="connsiteY3" fmla="*/ 286579 h 1688128"/>
              <a:gd name="connsiteX4" fmla="*/ 768033 w 3993913"/>
              <a:gd name="connsiteY4" fmla="*/ 115852 h 1688128"/>
              <a:gd name="connsiteX5" fmla="*/ 941653 w 3993913"/>
              <a:gd name="connsiteY5" fmla="*/ 5893 h 1688128"/>
              <a:gd name="connsiteX6" fmla="*/ 1077656 w 3993913"/>
              <a:gd name="connsiteY6" fmla="*/ 20361 h 1688128"/>
              <a:gd name="connsiteX7" fmla="*/ 1193403 w 3993913"/>
              <a:gd name="connsiteY7" fmla="*/ 66660 h 1688128"/>
              <a:gd name="connsiteX8" fmla="*/ 1288894 w 3993913"/>
              <a:gd name="connsiteY8" fmla="*/ 162151 h 1688128"/>
              <a:gd name="connsiteX9" fmla="*/ 1340980 w 3993913"/>
              <a:gd name="connsiteY9" fmla="*/ 298154 h 1688128"/>
              <a:gd name="connsiteX10" fmla="*/ 1332299 w 3993913"/>
              <a:gd name="connsiteY10" fmla="*/ 454412 h 1688128"/>
              <a:gd name="connsiteX11" fmla="*/ 1294681 w 3993913"/>
              <a:gd name="connsiteY11" fmla="*/ 619351 h 1688128"/>
              <a:gd name="connsiteX12" fmla="*/ 1257064 w 3993913"/>
              <a:gd name="connsiteY12" fmla="*/ 790078 h 1688128"/>
              <a:gd name="connsiteX13" fmla="*/ 1251276 w 3993913"/>
              <a:gd name="connsiteY13" fmla="*/ 992635 h 1688128"/>
              <a:gd name="connsiteX14" fmla="*/ 1277319 w 3993913"/>
              <a:gd name="connsiteY14" fmla="*/ 1082339 h 1688128"/>
              <a:gd name="connsiteX15" fmla="*/ 1317831 w 3993913"/>
              <a:gd name="connsiteY15" fmla="*/ 1096807 h 1688128"/>
              <a:gd name="connsiteX16" fmla="*/ 1369917 w 3993913"/>
              <a:gd name="connsiteY16" fmla="*/ 1009997 h 1688128"/>
              <a:gd name="connsiteX17" fmla="*/ 1395960 w 3993913"/>
              <a:gd name="connsiteY17" fmla="*/ 842164 h 1688128"/>
              <a:gd name="connsiteX18" fmla="*/ 1390172 w 3993913"/>
              <a:gd name="connsiteY18" fmla="*/ 625139 h 1688128"/>
              <a:gd name="connsiteX19" fmla="*/ 1453833 w 3993913"/>
              <a:gd name="connsiteY19" fmla="*/ 408113 h 1688128"/>
              <a:gd name="connsiteX20" fmla="*/ 1572474 w 3993913"/>
              <a:gd name="connsiteY20" fmla="*/ 257642 h 1688128"/>
              <a:gd name="connsiteX21" fmla="*/ 1714264 w 3993913"/>
              <a:gd name="connsiteY21" fmla="*/ 225812 h 1688128"/>
              <a:gd name="connsiteX22" fmla="*/ 1818436 w 3993913"/>
              <a:gd name="connsiteY22" fmla="*/ 254749 h 1688128"/>
              <a:gd name="connsiteX23" fmla="*/ 1893671 w 3993913"/>
              <a:gd name="connsiteY23" fmla="*/ 329984 h 1688128"/>
              <a:gd name="connsiteX24" fmla="*/ 1916821 w 3993913"/>
              <a:gd name="connsiteY24" fmla="*/ 413901 h 1688128"/>
              <a:gd name="connsiteX25" fmla="*/ 1890778 w 3993913"/>
              <a:gd name="connsiteY25" fmla="*/ 535435 h 1688128"/>
              <a:gd name="connsiteX26" fmla="*/ 1844479 w 3993913"/>
              <a:gd name="connsiteY26" fmla="*/ 665650 h 1688128"/>
              <a:gd name="connsiteX27" fmla="*/ 1786605 w 3993913"/>
              <a:gd name="connsiteY27" fmla="*/ 813227 h 1688128"/>
              <a:gd name="connsiteX28" fmla="*/ 1766350 w 3993913"/>
              <a:gd name="connsiteY28" fmla="*/ 949230 h 1688128"/>
              <a:gd name="connsiteX29" fmla="*/ 1792393 w 3993913"/>
              <a:gd name="connsiteY29" fmla="*/ 1027359 h 1688128"/>
              <a:gd name="connsiteX30" fmla="*/ 1844479 w 3993913"/>
              <a:gd name="connsiteY30" fmla="*/ 1038933 h 1688128"/>
              <a:gd name="connsiteX31" fmla="*/ 1905246 w 3993913"/>
              <a:gd name="connsiteY31" fmla="*/ 992635 h 1688128"/>
              <a:gd name="connsiteX32" fmla="*/ 1942864 w 3993913"/>
              <a:gd name="connsiteY32" fmla="*/ 862420 h 1688128"/>
              <a:gd name="connsiteX33" fmla="*/ 1960226 w 3993913"/>
              <a:gd name="connsiteY33" fmla="*/ 656969 h 1688128"/>
              <a:gd name="connsiteX34" fmla="*/ 1968907 w 3993913"/>
              <a:gd name="connsiteY34" fmla="*/ 465987 h 1688128"/>
              <a:gd name="connsiteX35" fmla="*/ 2047036 w 3993913"/>
              <a:gd name="connsiteY35" fmla="*/ 353133 h 1688128"/>
              <a:gd name="connsiteX36" fmla="*/ 2194613 w 3993913"/>
              <a:gd name="connsiteY36" fmla="*/ 338665 h 1688128"/>
              <a:gd name="connsiteX37" fmla="*/ 2292998 w 3993913"/>
              <a:gd name="connsiteY37" fmla="*/ 405220 h 1688128"/>
              <a:gd name="connsiteX38" fmla="*/ 2321934 w 3993913"/>
              <a:gd name="connsiteY38" fmla="*/ 529647 h 1688128"/>
              <a:gd name="connsiteX39" fmla="*/ 2290104 w 3993913"/>
              <a:gd name="connsiteY39" fmla="*/ 691693 h 1688128"/>
              <a:gd name="connsiteX40" fmla="*/ 2226443 w 3993913"/>
              <a:gd name="connsiteY40" fmla="*/ 879782 h 1688128"/>
              <a:gd name="connsiteX41" fmla="*/ 2165676 w 3993913"/>
              <a:gd name="connsiteY41" fmla="*/ 1079445 h 1688128"/>
              <a:gd name="connsiteX42" fmla="*/ 2145421 w 3993913"/>
              <a:gd name="connsiteY42" fmla="*/ 1232809 h 1688128"/>
              <a:gd name="connsiteX43" fmla="*/ 2159889 w 3993913"/>
              <a:gd name="connsiteY43" fmla="*/ 1435366 h 1688128"/>
              <a:gd name="connsiteX44" fmla="*/ 2217762 w 3993913"/>
              <a:gd name="connsiteY44" fmla="*/ 1501921 h 1688128"/>
              <a:gd name="connsiteX45" fmla="*/ 2292998 w 3993913"/>
              <a:gd name="connsiteY45" fmla="*/ 1478771 h 1688128"/>
              <a:gd name="connsiteX46" fmla="*/ 2371127 w 3993913"/>
              <a:gd name="connsiteY46" fmla="*/ 1299364 h 1688128"/>
              <a:gd name="connsiteX47" fmla="*/ 2400064 w 3993913"/>
              <a:gd name="connsiteY47" fmla="*/ 1050508 h 1688128"/>
              <a:gd name="connsiteX48" fmla="*/ 2397170 w 3993913"/>
              <a:gd name="connsiteY48" fmla="*/ 685906 h 1688128"/>
              <a:gd name="connsiteX49" fmla="*/ 2400064 w 3993913"/>
              <a:gd name="connsiteY49" fmla="*/ 489136 h 1688128"/>
              <a:gd name="connsiteX50" fmla="*/ 2533172 w 3993913"/>
              <a:gd name="connsiteY50" fmla="*/ 399432 h 1688128"/>
              <a:gd name="connsiteX51" fmla="*/ 2663388 w 3993913"/>
              <a:gd name="connsiteY51" fmla="*/ 439944 h 1688128"/>
              <a:gd name="connsiteX52" fmla="*/ 2747304 w 3993913"/>
              <a:gd name="connsiteY52" fmla="*/ 549903 h 1688128"/>
              <a:gd name="connsiteX53" fmla="*/ 2776241 w 3993913"/>
              <a:gd name="connsiteY53" fmla="*/ 706161 h 1688128"/>
              <a:gd name="connsiteX54" fmla="*/ 2741517 w 3993913"/>
              <a:gd name="connsiteY54" fmla="*/ 847951 h 1688128"/>
              <a:gd name="connsiteX55" fmla="*/ 2663388 w 3993913"/>
              <a:gd name="connsiteY55" fmla="*/ 940549 h 1688128"/>
              <a:gd name="connsiteX56" fmla="*/ 2648919 w 3993913"/>
              <a:gd name="connsiteY56" fmla="*/ 1062083 h 1688128"/>
              <a:gd name="connsiteX57" fmla="*/ 2706793 w 3993913"/>
              <a:gd name="connsiteY57" fmla="*/ 1145999 h 1688128"/>
              <a:gd name="connsiteX58" fmla="*/ 2813859 w 3993913"/>
              <a:gd name="connsiteY58" fmla="*/ 1154680 h 1688128"/>
              <a:gd name="connsiteX59" fmla="*/ 2868838 w 3993913"/>
              <a:gd name="connsiteY59" fmla="*/ 1073658 h 1688128"/>
              <a:gd name="connsiteX60" fmla="*/ 2857264 w 3993913"/>
              <a:gd name="connsiteY60" fmla="*/ 879782 h 1688128"/>
              <a:gd name="connsiteX61" fmla="*/ 2839902 w 3993913"/>
              <a:gd name="connsiteY61" fmla="*/ 688799 h 1688128"/>
              <a:gd name="connsiteX62" fmla="*/ 2897775 w 3993913"/>
              <a:gd name="connsiteY62" fmla="*/ 564371 h 1688128"/>
              <a:gd name="connsiteX63" fmla="*/ 3025097 w 3993913"/>
              <a:gd name="connsiteY63" fmla="*/ 492030 h 1688128"/>
              <a:gd name="connsiteX64" fmla="*/ 3132162 w 3993913"/>
              <a:gd name="connsiteY64" fmla="*/ 512285 h 1688128"/>
              <a:gd name="connsiteX65" fmla="*/ 3187142 w 3993913"/>
              <a:gd name="connsiteY65" fmla="*/ 573052 h 1688128"/>
              <a:gd name="connsiteX66" fmla="*/ 3213185 w 3993913"/>
              <a:gd name="connsiteY66" fmla="*/ 717736 h 1688128"/>
              <a:gd name="connsiteX67" fmla="*/ 3184248 w 3993913"/>
              <a:gd name="connsiteY67" fmla="*/ 850845 h 1688128"/>
              <a:gd name="connsiteX68" fmla="*/ 3126375 w 3993913"/>
              <a:gd name="connsiteY68" fmla="*/ 1030252 h 1688128"/>
              <a:gd name="connsiteX69" fmla="*/ 3077183 w 3993913"/>
              <a:gd name="connsiteY69" fmla="*/ 1189404 h 1688128"/>
              <a:gd name="connsiteX70" fmla="*/ 3065608 w 3993913"/>
              <a:gd name="connsiteY70" fmla="*/ 1360131 h 1688128"/>
              <a:gd name="connsiteX71" fmla="*/ 3091651 w 3993913"/>
              <a:gd name="connsiteY71" fmla="*/ 1499027 h 1688128"/>
              <a:gd name="connsiteX72" fmla="*/ 3155312 w 3993913"/>
              <a:gd name="connsiteY72" fmla="*/ 1554007 h 1688128"/>
              <a:gd name="connsiteX73" fmla="*/ 3239228 w 3993913"/>
              <a:gd name="connsiteY73" fmla="*/ 1522177 h 1688128"/>
              <a:gd name="connsiteX74" fmla="*/ 3320251 w 3993913"/>
              <a:gd name="connsiteY74" fmla="*/ 1253065 h 1688128"/>
              <a:gd name="connsiteX75" fmla="*/ 3320251 w 3993913"/>
              <a:gd name="connsiteY75" fmla="*/ 1004209 h 1688128"/>
              <a:gd name="connsiteX76" fmla="*/ 3326038 w 3993913"/>
              <a:gd name="connsiteY76" fmla="*/ 746673 h 1688128"/>
              <a:gd name="connsiteX77" fmla="*/ 3392593 w 3993913"/>
              <a:gd name="connsiteY77" fmla="*/ 607777 h 1688128"/>
              <a:gd name="connsiteX78" fmla="*/ 3493871 w 3993913"/>
              <a:gd name="connsiteY78" fmla="*/ 564371 h 1688128"/>
              <a:gd name="connsiteX79" fmla="*/ 3580681 w 3993913"/>
              <a:gd name="connsiteY79" fmla="*/ 599095 h 1688128"/>
              <a:gd name="connsiteX80" fmla="*/ 3626980 w 3993913"/>
              <a:gd name="connsiteY80" fmla="*/ 714842 h 1688128"/>
              <a:gd name="connsiteX81" fmla="*/ 3626980 w 3993913"/>
              <a:gd name="connsiteY81" fmla="*/ 836377 h 1688128"/>
              <a:gd name="connsiteX82" fmla="*/ 3574894 w 3993913"/>
              <a:gd name="connsiteY82" fmla="*/ 983954 h 1688128"/>
              <a:gd name="connsiteX83" fmla="*/ 3462041 w 3993913"/>
              <a:gd name="connsiteY83" fmla="*/ 1206766 h 1688128"/>
              <a:gd name="connsiteX84" fmla="*/ 3381018 w 3993913"/>
              <a:gd name="connsiteY84" fmla="*/ 1391961 h 1688128"/>
              <a:gd name="connsiteX85" fmla="*/ 3378124 w 3993913"/>
              <a:gd name="connsiteY85" fmla="*/ 1536645 h 1688128"/>
              <a:gd name="connsiteX86" fmla="*/ 3441785 w 3993913"/>
              <a:gd name="connsiteY86" fmla="*/ 1606093 h 1688128"/>
              <a:gd name="connsiteX87" fmla="*/ 3543064 w 3993913"/>
              <a:gd name="connsiteY87" fmla="*/ 1582944 h 1688128"/>
              <a:gd name="connsiteX88" fmla="*/ 3629874 w 3993913"/>
              <a:gd name="connsiteY88" fmla="*/ 1432473 h 1688128"/>
              <a:gd name="connsiteX89" fmla="*/ 3650129 w 3993913"/>
              <a:gd name="connsiteY89" fmla="*/ 1160468 h 1688128"/>
              <a:gd name="connsiteX90" fmla="*/ 3650129 w 3993913"/>
              <a:gd name="connsiteY90" fmla="*/ 960804 h 1688128"/>
              <a:gd name="connsiteX91" fmla="*/ 3708003 w 3993913"/>
              <a:gd name="connsiteY91" fmla="*/ 778503 h 1688128"/>
              <a:gd name="connsiteX92" fmla="*/ 3844005 w 3993913"/>
              <a:gd name="connsiteY92" fmla="*/ 671437 h 1688128"/>
              <a:gd name="connsiteX93" fmla="*/ 3991583 w 3993913"/>
              <a:gd name="connsiteY93" fmla="*/ 688799 h 1688128"/>
              <a:gd name="connsiteX94" fmla="*/ 3930816 w 3993913"/>
              <a:gd name="connsiteY94" fmla="*/ 810333 h 1688128"/>
              <a:gd name="connsiteX95" fmla="*/ 3881623 w 3993913"/>
              <a:gd name="connsiteY95" fmla="*/ 772716 h 1688128"/>
              <a:gd name="connsiteX96" fmla="*/ 3823750 w 3993913"/>
              <a:gd name="connsiteY96" fmla="*/ 798759 h 1688128"/>
              <a:gd name="connsiteX97" fmla="*/ 3768770 w 3993913"/>
              <a:gd name="connsiteY97" fmla="*/ 885569 h 1688128"/>
              <a:gd name="connsiteX98" fmla="*/ 3731152 w 3993913"/>
              <a:gd name="connsiteY98" fmla="*/ 1079445 h 1688128"/>
              <a:gd name="connsiteX99" fmla="*/ 3728259 w 3993913"/>
              <a:gd name="connsiteY99" fmla="*/ 1336982 h 1688128"/>
              <a:gd name="connsiteX100" fmla="*/ 3673279 w 3993913"/>
              <a:gd name="connsiteY100" fmla="*/ 1525070 h 1688128"/>
              <a:gd name="connsiteX101" fmla="*/ 3560426 w 3993913"/>
              <a:gd name="connsiteY101" fmla="*/ 1652392 h 1688128"/>
              <a:gd name="connsiteX102" fmla="*/ 3441785 w 3993913"/>
              <a:gd name="connsiteY102" fmla="*/ 1687116 h 1688128"/>
              <a:gd name="connsiteX103" fmla="*/ 3346294 w 3993913"/>
              <a:gd name="connsiteY103" fmla="*/ 1623455 h 1688128"/>
              <a:gd name="connsiteX104" fmla="*/ 3308676 w 3993913"/>
              <a:gd name="connsiteY104" fmla="*/ 1533751 h 1688128"/>
              <a:gd name="connsiteX105" fmla="*/ 3311570 w 3993913"/>
              <a:gd name="connsiteY105" fmla="*/ 1363025 h 1688128"/>
              <a:gd name="connsiteX106" fmla="*/ 3395486 w 3993913"/>
              <a:gd name="connsiteY106" fmla="*/ 1157574 h 1688128"/>
              <a:gd name="connsiteX107" fmla="*/ 3488084 w 3993913"/>
              <a:gd name="connsiteY107" fmla="*/ 975273 h 1688128"/>
              <a:gd name="connsiteX108" fmla="*/ 3548851 w 3993913"/>
              <a:gd name="connsiteY108" fmla="*/ 790078 h 1688128"/>
              <a:gd name="connsiteX109" fmla="*/ 3531489 w 3993913"/>
              <a:gd name="connsiteY109" fmla="*/ 668544 h 1688128"/>
              <a:gd name="connsiteX110" fmla="*/ 3479403 w 3993913"/>
              <a:gd name="connsiteY110" fmla="*/ 636713 h 1688128"/>
              <a:gd name="connsiteX111" fmla="*/ 3430210 w 3993913"/>
              <a:gd name="connsiteY111" fmla="*/ 694587 h 1688128"/>
              <a:gd name="connsiteX112" fmla="*/ 3401274 w 3993913"/>
              <a:gd name="connsiteY112" fmla="*/ 891356 h 1688128"/>
              <a:gd name="connsiteX113" fmla="*/ 3392593 w 3993913"/>
              <a:gd name="connsiteY113" fmla="*/ 1096807 h 1688128"/>
              <a:gd name="connsiteX114" fmla="*/ 3372337 w 3993913"/>
              <a:gd name="connsiteY114" fmla="*/ 1371706 h 1688128"/>
              <a:gd name="connsiteX115" fmla="*/ 3337613 w 3993913"/>
              <a:gd name="connsiteY115" fmla="*/ 1539539 h 1688128"/>
              <a:gd name="connsiteX116" fmla="*/ 3236334 w 3993913"/>
              <a:gd name="connsiteY116" fmla="*/ 1617668 h 1688128"/>
              <a:gd name="connsiteX117" fmla="*/ 3123481 w 3993913"/>
              <a:gd name="connsiteY117" fmla="*/ 1626349 h 1688128"/>
              <a:gd name="connsiteX118" fmla="*/ 3027990 w 3993913"/>
              <a:gd name="connsiteY118" fmla="*/ 1554007 h 1688128"/>
              <a:gd name="connsiteX119" fmla="*/ 2984585 w 3993913"/>
              <a:gd name="connsiteY119" fmla="*/ 1397749 h 1688128"/>
              <a:gd name="connsiteX120" fmla="*/ 2996160 w 3993913"/>
              <a:gd name="connsiteY120" fmla="*/ 1174936 h 1688128"/>
              <a:gd name="connsiteX121" fmla="*/ 3062714 w 3993913"/>
              <a:gd name="connsiteY121" fmla="*/ 972379 h 1688128"/>
              <a:gd name="connsiteX122" fmla="*/ 3120588 w 3993913"/>
              <a:gd name="connsiteY122" fmla="*/ 781397 h 1688128"/>
              <a:gd name="connsiteX123" fmla="*/ 3120588 w 3993913"/>
              <a:gd name="connsiteY123" fmla="*/ 630926 h 1688128"/>
              <a:gd name="connsiteX124" fmla="*/ 3068502 w 3993913"/>
              <a:gd name="connsiteY124" fmla="*/ 573052 h 1688128"/>
              <a:gd name="connsiteX125" fmla="*/ 2967223 w 3993913"/>
              <a:gd name="connsiteY125" fmla="*/ 587521 h 1688128"/>
              <a:gd name="connsiteX126" fmla="*/ 2929605 w 3993913"/>
              <a:gd name="connsiteY126" fmla="*/ 688799 h 1688128"/>
              <a:gd name="connsiteX127" fmla="*/ 2946967 w 3993913"/>
              <a:gd name="connsiteY127" fmla="*/ 824802 h 1688128"/>
              <a:gd name="connsiteX128" fmla="*/ 2952755 w 3993913"/>
              <a:gd name="connsiteY128" fmla="*/ 1015784 h 1688128"/>
              <a:gd name="connsiteX129" fmla="*/ 2932499 w 3993913"/>
              <a:gd name="connsiteY129" fmla="*/ 1137318 h 1688128"/>
              <a:gd name="connsiteX130" fmla="*/ 2828327 w 3993913"/>
              <a:gd name="connsiteY130" fmla="*/ 1224128 h 1688128"/>
              <a:gd name="connsiteX131" fmla="*/ 2680750 w 3993913"/>
              <a:gd name="connsiteY131" fmla="*/ 1224128 h 1688128"/>
              <a:gd name="connsiteX132" fmla="*/ 2585259 w 3993913"/>
              <a:gd name="connsiteY132" fmla="*/ 1134425 h 1688128"/>
              <a:gd name="connsiteX133" fmla="*/ 2562109 w 3993913"/>
              <a:gd name="connsiteY133" fmla="*/ 972379 h 1688128"/>
              <a:gd name="connsiteX134" fmla="*/ 2654707 w 3993913"/>
              <a:gd name="connsiteY134" fmla="*/ 807440 h 1688128"/>
              <a:gd name="connsiteX135" fmla="*/ 2692324 w 3993913"/>
              <a:gd name="connsiteY135" fmla="*/ 659863 h 1688128"/>
              <a:gd name="connsiteX136" fmla="*/ 2651813 w 3993913"/>
              <a:gd name="connsiteY136" fmla="*/ 529647 h 1688128"/>
              <a:gd name="connsiteX137" fmla="*/ 2579471 w 3993913"/>
              <a:gd name="connsiteY137" fmla="*/ 480455 h 1688128"/>
              <a:gd name="connsiteX138" fmla="*/ 2492661 w 3993913"/>
              <a:gd name="connsiteY138" fmla="*/ 497817 h 1688128"/>
              <a:gd name="connsiteX139" fmla="*/ 2466618 w 3993913"/>
              <a:gd name="connsiteY139" fmla="*/ 628032 h 1688128"/>
              <a:gd name="connsiteX140" fmla="*/ 2483980 w 3993913"/>
              <a:gd name="connsiteY140" fmla="*/ 868207 h 1688128"/>
              <a:gd name="connsiteX141" fmla="*/ 2478193 w 3993913"/>
              <a:gd name="connsiteY141" fmla="*/ 1169149 h 1688128"/>
              <a:gd name="connsiteX142" fmla="*/ 2382702 w 3993913"/>
              <a:gd name="connsiteY142" fmla="*/ 1504814 h 1688128"/>
              <a:gd name="connsiteX143" fmla="*/ 2382702 w 3993913"/>
              <a:gd name="connsiteY143" fmla="*/ 1507708 h 1688128"/>
              <a:gd name="connsiteX144" fmla="*/ 2301679 w 3993913"/>
              <a:gd name="connsiteY144" fmla="*/ 1580050 h 1688128"/>
              <a:gd name="connsiteX145" fmla="*/ 2136740 w 3993913"/>
              <a:gd name="connsiteY145" fmla="*/ 1559794 h 1688128"/>
              <a:gd name="connsiteX146" fmla="*/ 2058610 w 3993913"/>
              <a:gd name="connsiteY146" fmla="*/ 1406430 h 1688128"/>
              <a:gd name="connsiteX147" fmla="*/ 2061504 w 3993913"/>
              <a:gd name="connsiteY147" fmla="*/ 1157574 h 1688128"/>
              <a:gd name="connsiteX148" fmla="*/ 2128059 w 3993913"/>
              <a:gd name="connsiteY148" fmla="*/ 900037 h 1688128"/>
              <a:gd name="connsiteX149" fmla="*/ 2211975 w 3993913"/>
              <a:gd name="connsiteY149" fmla="*/ 662756 h 1688128"/>
              <a:gd name="connsiteX150" fmla="*/ 2240912 w 3993913"/>
              <a:gd name="connsiteY150" fmla="*/ 515179 h 1688128"/>
              <a:gd name="connsiteX151" fmla="*/ 2185932 w 3993913"/>
              <a:gd name="connsiteY151" fmla="*/ 416794 h 1688128"/>
              <a:gd name="connsiteX152" fmla="*/ 2099122 w 3993913"/>
              <a:gd name="connsiteY152" fmla="*/ 434156 h 1688128"/>
              <a:gd name="connsiteX153" fmla="*/ 2058610 w 3993913"/>
              <a:gd name="connsiteY153" fmla="*/ 509392 h 1688128"/>
              <a:gd name="connsiteX154" fmla="*/ 2038355 w 3993913"/>
              <a:gd name="connsiteY154" fmla="*/ 674331 h 1688128"/>
              <a:gd name="connsiteX155" fmla="*/ 2018099 w 3993913"/>
              <a:gd name="connsiteY155" fmla="*/ 871101 h 1688128"/>
              <a:gd name="connsiteX156" fmla="*/ 1989162 w 3993913"/>
              <a:gd name="connsiteY156" fmla="*/ 992635 h 1688128"/>
              <a:gd name="connsiteX157" fmla="*/ 1945757 w 3993913"/>
              <a:gd name="connsiteY157" fmla="*/ 1076551 h 1688128"/>
              <a:gd name="connsiteX158" fmla="*/ 1858947 w 3993913"/>
              <a:gd name="connsiteY158" fmla="*/ 1119956 h 1688128"/>
              <a:gd name="connsiteX159" fmla="*/ 1751881 w 3993913"/>
              <a:gd name="connsiteY159" fmla="*/ 1099701 h 1688128"/>
              <a:gd name="connsiteX160" fmla="*/ 1682433 w 3993913"/>
              <a:gd name="connsiteY160" fmla="*/ 1004209 h 1688128"/>
              <a:gd name="connsiteX161" fmla="*/ 1763456 w 3993913"/>
              <a:gd name="connsiteY161" fmla="*/ 613564 h 1688128"/>
              <a:gd name="connsiteX162" fmla="*/ 1827117 w 3993913"/>
              <a:gd name="connsiteY162" fmla="*/ 454412 h 1688128"/>
              <a:gd name="connsiteX163" fmla="*/ 1806861 w 3993913"/>
              <a:gd name="connsiteY163" fmla="*/ 335771 h 1688128"/>
              <a:gd name="connsiteX164" fmla="*/ 1676646 w 3993913"/>
              <a:gd name="connsiteY164" fmla="*/ 309728 h 1688128"/>
              <a:gd name="connsiteX165" fmla="*/ 1598517 w 3993913"/>
              <a:gd name="connsiteY165" fmla="*/ 341559 h 1688128"/>
              <a:gd name="connsiteX166" fmla="*/ 1514600 w 3993913"/>
              <a:gd name="connsiteY166" fmla="*/ 454412 h 1688128"/>
              <a:gd name="connsiteX167" fmla="*/ 1468302 w 3993913"/>
              <a:gd name="connsiteY167" fmla="*/ 628032 h 1688128"/>
              <a:gd name="connsiteX168" fmla="*/ 1459621 w 3993913"/>
              <a:gd name="connsiteY168" fmla="*/ 830589 h 1688128"/>
              <a:gd name="connsiteX169" fmla="*/ 1413322 w 3993913"/>
              <a:gd name="connsiteY169" fmla="*/ 1119956 h 1688128"/>
              <a:gd name="connsiteX170" fmla="*/ 1413322 w 3993913"/>
              <a:gd name="connsiteY170" fmla="*/ 1119956 h 1688128"/>
              <a:gd name="connsiteX171" fmla="*/ 1349661 w 3993913"/>
              <a:gd name="connsiteY171" fmla="*/ 1174936 h 1688128"/>
              <a:gd name="connsiteX172" fmla="*/ 1274426 w 3993913"/>
              <a:gd name="connsiteY172" fmla="*/ 1174936 h 1688128"/>
              <a:gd name="connsiteX173" fmla="*/ 1225233 w 3993913"/>
              <a:gd name="connsiteY173" fmla="*/ 1105488 h 1688128"/>
              <a:gd name="connsiteX174" fmla="*/ 1204978 w 3993913"/>
              <a:gd name="connsiteY174" fmla="*/ 931868 h 1688128"/>
              <a:gd name="connsiteX175" fmla="*/ 1233914 w 3993913"/>
              <a:gd name="connsiteY175" fmla="*/ 720630 h 1688128"/>
              <a:gd name="connsiteX176" fmla="*/ 1277319 w 3993913"/>
              <a:gd name="connsiteY176" fmla="*/ 526754 h 1688128"/>
              <a:gd name="connsiteX177" fmla="*/ 1306256 w 3993913"/>
              <a:gd name="connsiteY177" fmla="*/ 358921 h 1688128"/>
              <a:gd name="connsiteX178" fmla="*/ 1280213 w 3993913"/>
              <a:gd name="connsiteY178" fmla="*/ 205556 h 1688128"/>
              <a:gd name="connsiteX179" fmla="*/ 1161572 w 3993913"/>
              <a:gd name="connsiteY179" fmla="*/ 81128 h 1688128"/>
              <a:gd name="connsiteX180" fmla="*/ 1034251 w 3993913"/>
              <a:gd name="connsiteY180" fmla="*/ 34830 h 1688128"/>
              <a:gd name="connsiteX181" fmla="*/ 918504 w 3993913"/>
              <a:gd name="connsiteY181" fmla="*/ 52192 h 1688128"/>
              <a:gd name="connsiteX182" fmla="*/ 799864 w 3993913"/>
              <a:gd name="connsiteY182" fmla="*/ 124533 h 1688128"/>
              <a:gd name="connsiteX183" fmla="*/ 701479 w 3993913"/>
              <a:gd name="connsiteY183" fmla="*/ 225812 h 1688128"/>
              <a:gd name="connsiteX184" fmla="*/ 571264 w 3993913"/>
              <a:gd name="connsiteY184" fmla="*/ 350240 h 1688128"/>
              <a:gd name="connsiteX185" fmla="*/ 458410 w 3993913"/>
              <a:gd name="connsiteY185" fmla="*/ 460199 h 1688128"/>
              <a:gd name="connsiteX186" fmla="*/ 342664 w 3993913"/>
              <a:gd name="connsiteY186" fmla="*/ 523860 h 1688128"/>
              <a:gd name="connsiteX187" fmla="*/ 180618 w 3993913"/>
              <a:gd name="connsiteY187" fmla="*/ 596201 h 1688128"/>
              <a:gd name="connsiteX188" fmla="*/ 47509 w 3993913"/>
              <a:gd name="connsiteY188" fmla="*/ 616458 h 1688128"/>
              <a:gd name="connsiteX189" fmla="*/ 12785 w 3993913"/>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73175 w 3994751"/>
              <a:gd name="connsiteY114" fmla="*/ 1371706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3860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73175 w 3994751"/>
              <a:gd name="connsiteY114" fmla="*/ 1371706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65224 w 3994751"/>
              <a:gd name="connsiteY114" fmla="*/ 1371706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338451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64294 w 3994751"/>
              <a:gd name="connsiteY161" fmla="*/ 613564 h 1688128"/>
              <a:gd name="connsiteX162" fmla="*/ 1827955 w 3994751"/>
              <a:gd name="connsiteY162" fmla="*/ 454412 h 1688128"/>
              <a:gd name="connsiteX163" fmla="*/ 1807699 w 3994751"/>
              <a:gd name="connsiteY163" fmla="*/ 335771 h 1688128"/>
              <a:gd name="connsiteX164" fmla="*/ 1677484 w 3994751"/>
              <a:gd name="connsiteY164" fmla="*/ 309728 h 1688128"/>
              <a:gd name="connsiteX165" fmla="*/ 1599355 w 3994751"/>
              <a:gd name="connsiteY165" fmla="*/ 341559 h 1688128"/>
              <a:gd name="connsiteX166" fmla="*/ 1515438 w 3994751"/>
              <a:gd name="connsiteY166" fmla="*/ 454412 h 1688128"/>
              <a:gd name="connsiteX167" fmla="*/ 1469140 w 3994751"/>
              <a:gd name="connsiteY167" fmla="*/ 628032 h 1688128"/>
              <a:gd name="connsiteX168" fmla="*/ 1460459 w 3994751"/>
              <a:gd name="connsiteY168" fmla="*/ 830589 h 1688128"/>
              <a:gd name="connsiteX169" fmla="*/ 1414160 w 3994751"/>
              <a:gd name="connsiteY169" fmla="*/ 1119956 h 1688128"/>
              <a:gd name="connsiteX170" fmla="*/ 1414160 w 3994751"/>
              <a:gd name="connsiteY170" fmla="*/ 1119956 h 1688128"/>
              <a:gd name="connsiteX171" fmla="*/ 1350499 w 3994751"/>
              <a:gd name="connsiteY171" fmla="*/ 1174936 h 1688128"/>
              <a:gd name="connsiteX172" fmla="*/ 1275264 w 3994751"/>
              <a:gd name="connsiteY172" fmla="*/ 1174936 h 1688128"/>
              <a:gd name="connsiteX173" fmla="*/ 1226071 w 3994751"/>
              <a:gd name="connsiteY173" fmla="*/ 1105488 h 1688128"/>
              <a:gd name="connsiteX174" fmla="*/ 1205816 w 3994751"/>
              <a:gd name="connsiteY174" fmla="*/ 931868 h 1688128"/>
              <a:gd name="connsiteX175" fmla="*/ 1234752 w 3994751"/>
              <a:gd name="connsiteY175" fmla="*/ 720630 h 1688128"/>
              <a:gd name="connsiteX176" fmla="*/ 1278157 w 3994751"/>
              <a:gd name="connsiteY176" fmla="*/ 526754 h 1688128"/>
              <a:gd name="connsiteX177" fmla="*/ 1307094 w 3994751"/>
              <a:gd name="connsiteY177" fmla="*/ 358921 h 1688128"/>
              <a:gd name="connsiteX178" fmla="*/ 1281051 w 3994751"/>
              <a:gd name="connsiteY178" fmla="*/ 205556 h 1688128"/>
              <a:gd name="connsiteX179" fmla="*/ 1162410 w 3994751"/>
              <a:gd name="connsiteY179" fmla="*/ 81128 h 1688128"/>
              <a:gd name="connsiteX180" fmla="*/ 1035089 w 3994751"/>
              <a:gd name="connsiteY180" fmla="*/ 34830 h 1688128"/>
              <a:gd name="connsiteX181" fmla="*/ 919342 w 3994751"/>
              <a:gd name="connsiteY181" fmla="*/ 52192 h 1688128"/>
              <a:gd name="connsiteX182" fmla="*/ 800702 w 3994751"/>
              <a:gd name="connsiteY182" fmla="*/ 124533 h 1688128"/>
              <a:gd name="connsiteX183" fmla="*/ 702317 w 3994751"/>
              <a:gd name="connsiteY183" fmla="*/ 225812 h 1688128"/>
              <a:gd name="connsiteX184" fmla="*/ 572102 w 3994751"/>
              <a:gd name="connsiteY184" fmla="*/ 350240 h 1688128"/>
              <a:gd name="connsiteX185" fmla="*/ 459248 w 3994751"/>
              <a:gd name="connsiteY185" fmla="*/ 460199 h 1688128"/>
              <a:gd name="connsiteX186" fmla="*/ 343502 w 3994751"/>
              <a:gd name="connsiteY186" fmla="*/ 526754 h 1688128"/>
              <a:gd name="connsiteX187" fmla="*/ 181456 w 3994751"/>
              <a:gd name="connsiteY187" fmla="*/ 596201 h 1688128"/>
              <a:gd name="connsiteX188" fmla="*/ 48347 w 3994751"/>
              <a:gd name="connsiteY188" fmla="*/ 616458 h 1688128"/>
              <a:gd name="connsiteX189" fmla="*/ 13623 w 3994751"/>
              <a:gd name="connsiteY189"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11882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599095 h 1688128"/>
              <a:gd name="connsiteX0" fmla="*/ 13623 w 3994751"/>
              <a:gd name="connsiteY0" fmla="*/ 599095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599095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30589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874321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906126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0459 w 3994751"/>
              <a:gd name="connsiteY169" fmla="*/ 906126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4751"/>
              <a:gd name="connsiteY0" fmla="*/ 607046 h 1688128"/>
              <a:gd name="connsiteX1" fmla="*/ 256692 w 3994751"/>
              <a:gd name="connsiteY1" fmla="*/ 538329 h 1688128"/>
              <a:gd name="connsiteX2" fmla="*/ 438993 w 3994751"/>
              <a:gd name="connsiteY2" fmla="*/ 439944 h 1688128"/>
              <a:gd name="connsiteX3" fmla="*/ 601038 w 3994751"/>
              <a:gd name="connsiteY3" fmla="*/ 286579 h 1688128"/>
              <a:gd name="connsiteX4" fmla="*/ 768871 w 3994751"/>
              <a:gd name="connsiteY4" fmla="*/ 115852 h 1688128"/>
              <a:gd name="connsiteX5" fmla="*/ 942491 w 3994751"/>
              <a:gd name="connsiteY5" fmla="*/ 5893 h 1688128"/>
              <a:gd name="connsiteX6" fmla="*/ 1078494 w 3994751"/>
              <a:gd name="connsiteY6" fmla="*/ 20361 h 1688128"/>
              <a:gd name="connsiteX7" fmla="*/ 1194241 w 3994751"/>
              <a:gd name="connsiteY7" fmla="*/ 66660 h 1688128"/>
              <a:gd name="connsiteX8" fmla="*/ 1289732 w 3994751"/>
              <a:gd name="connsiteY8" fmla="*/ 162151 h 1688128"/>
              <a:gd name="connsiteX9" fmla="*/ 1341818 w 3994751"/>
              <a:gd name="connsiteY9" fmla="*/ 298154 h 1688128"/>
              <a:gd name="connsiteX10" fmla="*/ 1333137 w 3994751"/>
              <a:gd name="connsiteY10" fmla="*/ 454412 h 1688128"/>
              <a:gd name="connsiteX11" fmla="*/ 1295519 w 3994751"/>
              <a:gd name="connsiteY11" fmla="*/ 619351 h 1688128"/>
              <a:gd name="connsiteX12" fmla="*/ 1257902 w 3994751"/>
              <a:gd name="connsiteY12" fmla="*/ 790078 h 1688128"/>
              <a:gd name="connsiteX13" fmla="*/ 1252114 w 3994751"/>
              <a:gd name="connsiteY13" fmla="*/ 992635 h 1688128"/>
              <a:gd name="connsiteX14" fmla="*/ 1278157 w 3994751"/>
              <a:gd name="connsiteY14" fmla="*/ 1082339 h 1688128"/>
              <a:gd name="connsiteX15" fmla="*/ 1318669 w 3994751"/>
              <a:gd name="connsiteY15" fmla="*/ 1096807 h 1688128"/>
              <a:gd name="connsiteX16" fmla="*/ 1370755 w 3994751"/>
              <a:gd name="connsiteY16" fmla="*/ 1009997 h 1688128"/>
              <a:gd name="connsiteX17" fmla="*/ 1396798 w 3994751"/>
              <a:gd name="connsiteY17" fmla="*/ 842164 h 1688128"/>
              <a:gd name="connsiteX18" fmla="*/ 1391010 w 3994751"/>
              <a:gd name="connsiteY18" fmla="*/ 625139 h 1688128"/>
              <a:gd name="connsiteX19" fmla="*/ 1454671 w 3994751"/>
              <a:gd name="connsiteY19" fmla="*/ 408113 h 1688128"/>
              <a:gd name="connsiteX20" fmla="*/ 1573312 w 3994751"/>
              <a:gd name="connsiteY20" fmla="*/ 257642 h 1688128"/>
              <a:gd name="connsiteX21" fmla="*/ 1715102 w 3994751"/>
              <a:gd name="connsiteY21" fmla="*/ 225812 h 1688128"/>
              <a:gd name="connsiteX22" fmla="*/ 1819274 w 3994751"/>
              <a:gd name="connsiteY22" fmla="*/ 254749 h 1688128"/>
              <a:gd name="connsiteX23" fmla="*/ 1894509 w 3994751"/>
              <a:gd name="connsiteY23" fmla="*/ 329984 h 1688128"/>
              <a:gd name="connsiteX24" fmla="*/ 1917659 w 3994751"/>
              <a:gd name="connsiteY24" fmla="*/ 413901 h 1688128"/>
              <a:gd name="connsiteX25" fmla="*/ 1891616 w 3994751"/>
              <a:gd name="connsiteY25" fmla="*/ 535435 h 1688128"/>
              <a:gd name="connsiteX26" fmla="*/ 1845317 w 3994751"/>
              <a:gd name="connsiteY26" fmla="*/ 665650 h 1688128"/>
              <a:gd name="connsiteX27" fmla="*/ 1787443 w 3994751"/>
              <a:gd name="connsiteY27" fmla="*/ 813227 h 1688128"/>
              <a:gd name="connsiteX28" fmla="*/ 1767188 w 3994751"/>
              <a:gd name="connsiteY28" fmla="*/ 949230 h 1688128"/>
              <a:gd name="connsiteX29" fmla="*/ 1793231 w 3994751"/>
              <a:gd name="connsiteY29" fmla="*/ 1027359 h 1688128"/>
              <a:gd name="connsiteX30" fmla="*/ 1845317 w 3994751"/>
              <a:gd name="connsiteY30" fmla="*/ 1038933 h 1688128"/>
              <a:gd name="connsiteX31" fmla="*/ 1906084 w 3994751"/>
              <a:gd name="connsiteY31" fmla="*/ 992635 h 1688128"/>
              <a:gd name="connsiteX32" fmla="*/ 1943702 w 3994751"/>
              <a:gd name="connsiteY32" fmla="*/ 862420 h 1688128"/>
              <a:gd name="connsiteX33" fmla="*/ 1961064 w 3994751"/>
              <a:gd name="connsiteY33" fmla="*/ 656969 h 1688128"/>
              <a:gd name="connsiteX34" fmla="*/ 1969745 w 3994751"/>
              <a:gd name="connsiteY34" fmla="*/ 465987 h 1688128"/>
              <a:gd name="connsiteX35" fmla="*/ 2047874 w 3994751"/>
              <a:gd name="connsiteY35" fmla="*/ 353133 h 1688128"/>
              <a:gd name="connsiteX36" fmla="*/ 2195451 w 3994751"/>
              <a:gd name="connsiteY36" fmla="*/ 338665 h 1688128"/>
              <a:gd name="connsiteX37" fmla="*/ 2293836 w 3994751"/>
              <a:gd name="connsiteY37" fmla="*/ 405220 h 1688128"/>
              <a:gd name="connsiteX38" fmla="*/ 2322772 w 3994751"/>
              <a:gd name="connsiteY38" fmla="*/ 529647 h 1688128"/>
              <a:gd name="connsiteX39" fmla="*/ 2290942 w 3994751"/>
              <a:gd name="connsiteY39" fmla="*/ 691693 h 1688128"/>
              <a:gd name="connsiteX40" fmla="*/ 2227281 w 3994751"/>
              <a:gd name="connsiteY40" fmla="*/ 879782 h 1688128"/>
              <a:gd name="connsiteX41" fmla="*/ 2166514 w 3994751"/>
              <a:gd name="connsiteY41" fmla="*/ 1079445 h 1688128"/>
              <a:gd name="connsiteX42" fmla="*/ 2146259 w 3994751"/>
              <a:gd name="connsiteY42" fmla="*/ 1232809 h 1688128"/>
              <a:gd name="connsiteX43" fmla="*/ 2160727 w 3994751"/>
              <a:gd name="connsiteY43" fmla="*/ 1435366 h 1688128"/>
              <a:gd name="connsiteX44" fmla="*/ 2218600 w 3994751"/>
              <a:gd name="connsiteY44" fmla="*/ 1501921 h 1688128"/>
              <a:gd name="connsiteX45" fmla="*/ 2293836 w 3994751"/>
              <a:gd name="connsiteY45" fmla="*/ 1478771 h 1688128"/>
              <a:gd name="connsiteX46" fmla="*/ 2371965 w 3994751"/>
              <a:gd name="connsiteY46" fmla="*/ 1299364 h 1688128"/>
              <a:gd name="connsiteX47" fmla="*/ 2400902 w 3994751"/>
              <a:gd name="connsiteY47" fmla="*/ 1050508 h 1688128"/>
              <a:gd name="connsiteX48" fmla="*/ 2398008 w 3994751"/>
              <a:gd name="connsiteY48" fmla="*/ 685906 h 1688128"/>
              <a:gd name="connsiteX49" fmla="*/ 2400902 w 3994751"/>
              <a:gd name="connsiteY49" fmla="*/ 489136 h 1688128"/>
              <a:gd name="connsiteX50" fmla="*/ 2534010 w 3994751"/>
              <a:gd name="connsiteY50" fmla="*/ 399432 h 1688128"/>
              <a:gd name="connsiteX51" fmla="*/ 2664226 w 3994751"/>
              <a:gd name="connsiteY51" fmla="*/ 439944 h 1688128"/>
              <a:gd name="connsiteX52" fmla="*/ 2748142 w 3994751"/>
              <a:gd name="connsiteY52" fmla="*/ 549903 h 1688128"/>
              <a:gd name="connsiteX53" fmla="*/ 2777079 w 3994751"/>
              <a:gd name="connsiteY53" fmla="*/ 706161 h 1688128"/>
              <a:gd name="connsiteX54" fmla="*/ 2742355 w 3994751"/>
              <a:gd name="connsiteY54" fmla="*/ 847951 h 1688128"/>
              <a:gd name="connsiteX55" fmla="*/ 2664226 w 3994751"/>
              <a:gd name="connsiteY55" fmla="*/ 940549 h 1688128"/>
              <a:gd name="connsiteX56" fmla="*/ 2649757 w 3994751"/>
              <a:gd name="connsiteY56" fmla="*/ 1062083 h 1688128"/>
              <a:gd name="connsiteX57" fmla="*/ 2707631 w 3994751"/>
              <a:gd name="connsiteY57" fmla="*/ 1145999 h 1688128"/>
              <a:gd name="connsiteX58" fmla="*/ 2814697 w 3994751"/>
              <a:gd name="connsiteY58" fmla="*/ 1154680 h 1688128"/>
              <a:gd name="connsiteX59" fmla="*/ 2869676 w 3994751"/>
              <a:gd name="connsiteY59" fmla="*/ 1073658 h 1688128"/>
              <a:gd name="connsiteX60" fmla="*/ 2858102 w 3994751"/>
              <a:gd name="connsiteY60" fmla="*/ 879782 h 1688128"/>
              <a:gd name="connsiteX61" fmla="*/ 2840740 w 3994751"/>
              <a:gd name="connsiteY61" fmla="*/ 688799 h 1688128"/>
              <a:gd name="connsiteX62" fmla="*/ 2898613 w 3994751"/>
              <a:gd name="connsiteY62" fmla="*/ 564371 h 1688128"/>
              <a:gd name="connsiteX63" fmla="*/ 3025935 w 3994751"/>
              <a:gd name="connsiteY63" fmla="*/ 492030 h 1688128"/>
              <a:gd name="connsiteX64" fmla="*/ 3133000 w 3994751"/>
              <a:gd name="connsiteY64" fmla="*/ 512285 h 1688128"/>
              <a:gd name="connsiteX65" fmla="*/ 3187980 w 3994751"/>
              <a:gd name="connsiteY65" fmla="*/ 573052 h 1688128"/>
              <a:gd name="connsiteX66" fmla="*/ 3214023 w 3994751"/>
              <a:gd name="connsiteY66" fmla="*/ 717736 h 1688128"/>
              <a:gd name="connsiteX67" fmla="*/ 3185086 w 3994751"/>
              <a:gd name="connsiteY67" fmla="*/ 850845 h 1688128"/>
              <a:gd name="connsiteX68" fmla="*/ 3127213 w 3994751"/>
              <a:gd name="connsiteY68" fmla="*/ 1030252 h 1688128"/>
              <a:gd name="connsiteX69" fmla="*/ 3078021 w 3994751"/>
              <a:gd name="connsiteY69" fmla="*/ 1189404 h 1688128"/>
              <a:gd name="connsiteX70" fmla="*/ 3066446 w 3994751"/>
              <a:gd name="connsiteY70" fmla="*/ 1360131 h 1688128"/>
              <a:gd name="connsiteX71" fmla="*/ 3092489 w 3994751"/>
              <a:gd name="connsiteY71" fmla="*/ 1499027 h 1688128"/>
              <a:gd name="connsiteX72" fmla="*/ 3156150 w 3994751"/>
              <a:gd name="connsiteY72" fmla="*/ 1554007 h 1688128"/>
              <a:gd name="connsiteX73" fmla="*/ 3240066 w 3994751"/>
              <a:gd name="connsiteY73" fmla="*/ 1522177 h 1688128"/>
              <a:gd name="connsiteX74" fmla="*/ 3321089 w 3994751"/>
              <a:gd name="connsiteY74" fmla="*/ 1253065 h 1688128"/>
              <a:gd name="connsiteX75" fmla="*/ 3321089 w 3994751"/>
              <a:gd name="connsiteY75" fmla="*/ 1004209 h 1688128"/>
              <a:gd name="connsiteX76" fmla="*/ 3326876 w 3994751"/>
              <a:gd name="connsiteY76" fmla="*/ 746673 h 1688128"/>
              <a:gd name="connsiteX77" fmla="*/ 3393431 w 3994751"/>
              <a:gd name="connsiteY77" fmla="*/ 607777 h 1688128"/>
              <a:gd name="connsiteX78" fmla="*/ 3494709 w 3994751"/>
              <a:gd name="connsiteY78" fmla="*/ 564371 h 1688128"/>
              <a:gd name="connsiteX79" fmla="*/ 3581519 w 3994751"/>
              <a:gd name="connsiteY79" fmla="*/ 599095 h 1688128"/>
              <a:gd name="connsiteX80" fmla="*/ 3627818 w 3994751"/>
              <a:gd name="connsiteY80" fmla="*/ 714842 h 1688128"/>
              <a:gd name="connsiteX81" fmla="*/ 3627818 w 3994751"/>
              <a:gd name="connsiteY81" fmla="*/ 836377 h 1688128"/>
              <a:gd name="connsiteX82" fmla="*/ 3575732 w 3994751"/>
              <a:gd name="connsiteY82" fmla="*/ 983954 h 1688128"/>
              <a:gd name="connsiteX83" fmla="*/ 3462879 w 3994751"/>
              <a:gd name="connsiteY83" fmla="*/ 1206766 h 1688128"/>
              <a:gd name="connsiteX84" fmla="*/ 3381856 w 3994751"/>
              <a:gd name="connsiteY84" fmla="*/ 1391961 h 1688128"/>
              <a:gd name="connsiteX85" fmla="*/ 3378962 w 3994751"/>
              <a:gd name="connsiteY85" fmla="*/ 1536645 h 1688128"/>
              <a:gd name="connsiteX86" fmla="*/ 3442623 w 3994751"/>
              <a:gd name="connsiteY86" fmla="*/ 1606093 h 1688128"/>
              <a:gd name="connsiteX87" fmla="*/ 3543902 w 3994751"/>
              <a:gd name="connsiteY87" fmla="*/ 1582944 h 1688128"/>
              <a:gd name="connsiteX88" fmla="*/ 3630712 w 3994751"/>
              <a:gd name="connsiteY88" fmla="*/ 1432473 h 1688128"/>
              <a:gd name="connsiteX89" fmla="*/ 3650967 w 3994751"/>
              <a:gd name="connsiteY89" fmla="*/ 1160468 h 1688128"/>
              <a:gd name="connsiteX90" fmla="*/ 3650967 w 3994751"/>
              <a:gd name="connsiteY90" fmla="*/ 960804 h 1688128"/>
              <a:gd name="connsiteX91" fmla="*/ 3708841 w 3994751"/>
              <a:gd name="connsiteY91" fmla="*/ 778503 h 1688128"/>
              <a:gd name="connsiteX92" fmla="*/ 3844843 w 3994751"/>
              <a:gd name="connsiteY92" fmla="*/ 671437 h 1688128"/>
              <a:gd name="connsiteX93" fmla="*/ 3992421 w 3994751"/>
              <a:gd name="connsiteY93" fmla="*/ 688799 h 1688128"/>
              <a:gd name="connsiteX94" fmla="*/ 3931654 w 3994751"/>
              <a:gd name="connsiteY94" fmla="*/ 810333 h 1688128"/>
              <a:gd name="connsiteX95" fmla="*/ 3882461 w 3994751"/>
              <a:gd name="connsiteY95" fmla="*/ 772716 h 1688128"/>
              <a:gd name="connsiteX96" fmla="*/ 3824588 w 3994751"/>
              <a:gd name="connsiteY96" fmla="*/ 798759 h 1688128"/>
              <a:gd name="connsiteX97" fmla="*/ 3769608 w 3994751"/>
              <a:gd name="connsiteY97" fmla="*/ 885569 h 1688128"/>
              <a:gd name="connsiteX98" fmla="*/ 3731990 w 3994751"/>
              <a:gd name="connsiteY98" fmla="*/ 1079445 h 1688128"/>
              <a:gd name="connsiteX99" fmla="*/ 3729097 w 3994751"/>
              <a:gd name="connsiteY99" fmla="*/ 1336982 h 1688128"/>
              <a:gd name="connsiteX100" fmla="*/ 3674117 w 3994751"/>
              <a:gd name="connsiteY100" fmla="*/ 1525070 h 1688128"/>
              <a:gd name="connsiteX101" fmla="*/ 3561264 w 3994751"/>
              <a:gd name="connsiteY101" fmla="*/ 1652392 h 1688128"/>
              <a:gd name="connsiteX102" fmla="*/ 3442623 w 3994751"/>
              <a:gd name="connsiteY102" fmla="*/ 1687116 h 1688128"/>
              <a:gd name="connsiteX103" fmla="*/ 3347132 w 3994751"/>
              <a:gd name="connsiteY103" fmla="*/ 1623455 h 1688128"/>
              <a:gd name="connsiteX104" fmla="*/ 3309514 w 3994751"/>
              <a:gd name="connsiteY104" fmla="*/ 1533751 h 1688128"/>
              <a:gd name="connsiteX105" fmla="*/ 3312408 w 3994751"/>
              <a:gd name="connsiteY105" fmla="*/ 1363025 h 1688128"/>
              <a:gd name="connsiteX106" fmla="*/ 3396324 w 3994751"/>
              <a:gd name="connsiteY106" fmla="*/ 1157574 h 1688128"/>
              <a:gd name="connsiteX107" fmla="*/ 3488922 w 3994751"/>
              <a:gd name="connsiteY107" fmla="*/ 975273 h 1688128"/>
              <a:gd name="connsiteX108" fmla="*/ 3549689 w 3994751"/>
              <a:gd name="connsiteY108" fmla="*/ 790078 h 1688128"/>
              <a:gd name="connsiteX109" fmla="*/ 3532327 w 3994751"/>
              <a:gd name="connsiteY109" fmla="*/ 668544 h 1688128"/>
              <a:gd name="connsiteX110" fmla="*/ 3480241 w 3994751"/>
              <a:gd name="connsiteY110" fmla="*/ 636713 h 1688128"/>
              <a:gd name="connsiteX111" fmla="*/ 3431048 w 3994751"/>
              <a:gd name="connsiteY111" fmla="*/ 694587 h 1688128"/>
              <a:gd name="connsiteX112" fmla="*/ 3402112 w 3994751"/>
              <a:gd name="connsiteY112" fmla="*/ 891356 h 1688128"/>
              <a:gd name="connsiteX113" fmla="*/ 3393431 w 3994751"/>
              <a:gd name="connsiteY113" fmla="*/ 1096807 h 1688128"/>
              <a:gd name="connsiteX114" fmla="*/ 3317516 w 3994751"/>
              <a:gd name="connsiteY114" fmla="*/ 1351828 h 1688128"/>
              <a:gd name="connsiteX115" fmla="*/ 3298694 w 3994751"/>
              <a:gd name="connsiteY115" fmla="*/ 1539539 h 1688128"/>
              <a:gd name="connsiteX116" fmla="*/ 3237172 w 3994751"/>
              <a:gd name="connsiteY116" fmla="*/ 1617668 h 1688128"/>
              <a:gd name="connsiteX117" fmla="*/ 3124319 w 3994751"/>
              <a:gd name="connsiteY117" fmla="*/ 1626349 h 1688128"/>
              <a:gd name="connsiteX118" fmla="*/ 3028828 w 3994751"/>
              <a:gd name="connsiteY118" fmla="*/ 1554007 h 1688128"/>
              <a:gd name="connsiteX119" fmla="*/ 2985423 w 3994751"/>
              <a:gd name="connsiteY119" fmla="*/ 1397749 h 1688128"/>
              <a:gd name="connsiteX120" fmla="*/ 2996998 w 3994751"/>
              <a:gd name="connsiteY120" fmla="*/ 1174936 h 1688128"/>
              <a:gd name="connsiteX121" fmla="*/ 3063552 w 3994751"/>
              <a:gd name="connsiteY121" fmla="*/ 972379 h 1688128"/>
              <a:gd name="connsiteX122" fmla="*/ 3121426 w 3994751"/>
              <a:gd name="connsiteY122" fmla="*/ 781397 h 1688128"/>
              <a:gd name="connsiteX123" fmla="*/ 3121426 w 3994751"/>
              <a:gd name="connsiteY123" fmla="*/ 630926 h 1688128"/>
              <a:gd name="connsiteX124" fmla="*/ 3069340 w 3994751"/>
              <a:gd name="connsiteY124" fmla="*/ 573052 h 1688128"/>
              <a:gd name="connsiteX125" fmla="*/ 2968061 w 3994751"/>
              <a:gd name="connsiteY125" fmla="*/ 587521 h 1688128"/>
              <a:gd name="connsiteX126" fmla="*/ 2930443 w 3994751"/>
              <a:gd name="connsiteY126" fmla="*/ 688799 h 1688128"/>
              <a:gd name="connsiteX127" fmla="*/ 2947805 w 3994751"/>
              <a:gd name="connsiteY127" fmla="*/ 824802 h 1688128"/>
              <a:gd name="connsiteX128" fmla="*/ 2953593 w 3994751"/>
              <a:gd name="connsiteY128" fmla="*/ 1015784 h 1688128"/>
              <a:gd name="connsiteX129" fmla="*/ 2933337 w 3994751"/>
              <a:gd name="connsiteY129" fmla="*/ 1137318 h 1688128"/>
              <a:gd name="connsiteX130" fmla="*/ 2829165 w 3994751"/>
              <a:gd name="connsiteY130" fmla="*/ 1224128 h 1688128"/>
              <a:gd name="connsiteX131" fmla="*/ 2681588 w 3994751"/>
              <a:gd name="connsiteY131" fmla="*/ 1224128 h 1688128"/>
              <a:gd name="connsiteX132" fmla="*/ 2586097 w 3994751"/>
              <a:gd name="connsiteY132" fmla="*/ 1134425 h 1688128"/>
              <a:gd name="connsiteX133" fmla="*/ 2562947 w 3994751"/>
              <a:gd name="connsiteY133" fmla="*/ 972379 h 1688128"/>
              <a:gd name="connsiteX134" fmla="*/ 2655545 w 3994751"/>
              <a:gd name="connsiteY134" fmla="*/ 807440 h 1688128"/>
              <a:gd name="connsiteX135" fmla="*/ 2693162 w 3994751"/>
              <a:gd name="connsiteY135" fmla="*/ 659863 h 1688128"/>
              <a:gd name="connsiteX136" fmla="*/ 2652651 w 3994751"/>
              <a:gd name="connsiteY136" fmla="*/ 529647 h 1688128"/>
              <a:gd name="connsiteX137" fmla="*/ 2580309 w 3994751"/>
              <a:gd name="connsiteY137" fmla="*/ 480455 h 1688128"/>
              <a:gd name="connsiteX138" fmla="*/ 2493499 w 3994751"/>
              <a:gd name="connsiteY138" fmla="*/ 497817 h 1688128"/>
              <a:gd name="connsiteX139" fmla="*/ 2467456 w 3994751"/>
              <a:gd name="connsiteY139" fmla="*/ 628032 h 1688128"/>
              <a:gd name="connsiteX140" fmla="*/ 2484818 w 3994751"/>
              <a:gd name="connsiteY140" fmla="*/ 868207 h 1688128"/>
              <a:gd name="connsiteX141" fmla="*/ 2479031 w 3994751"/>
              <a:gd name="connsiteY141" fmla="*/ 1169149 h 1688128"/>
              <a:gd name="connsiteX142" fmla="*/ 2383540 w 3994751"/>
              <a:gd name="connsiteY142" fmla="*/ 1504814 h 1688128"/>
              <a:gd name="connsiteX143" fmla="*/ 2383540 w 3994751"/>
              <a:gd name="connsiteY143" fmla="*/ 1507708 h 1688128"/>
              <a:gd name="connsiteX144" fmla="*/ 2302517 w 3994751"/>
              <a:gd name="connsiteY144" fmla="*/ 1580050 h 1688128"/>
              <a:gd name="connsiteX145" fmla="*/ 2137578 w 3994751"/>
              <a:gd name="connsiteY145" fmla="*/ 1559794 h 1688128"/>
              <a:gd name="connsiteX146" fmla="*/ 2059448 w 3994751"/>
              <a:gd name="connsiteY146" fmla="*/ 1406430 h 1688128"/>
              <a:gd name="connsiteX147" fmla="*/ 2062342 w 3994751"/>
              <a:gd name="connsiteY147" fmla="*/ 1157574 h 1688128"/>
              <a:gd name="connsiteX148" fmla="*/ 2128897 w 3994751"/>
              <a:gd name="connsiteY148" fmla="*/ 900037 h 1688128"/>
              <a:gd name="connsiteX149" fmla="*/ 2212813 w 3994751"/>
              <a:gd name="connsiteY149" fmla="*/ 662756 h 1688128"/>
              <a:gd name="connsiteX150" fmla="*/ 2241750 w 3994751"/>
              <a:gd name="connsiteY150" fmla="*/ 515179 h 1688128"/>
              <a:gd name="connsiteX151" fmla="*/ 2186770 w 3994751"/>
              <a:gd name="connsiteY151" fmla="*/ 416794 h 1688128"/>
              <a:gd name="connsiteX152" fmla="*/ 2099960 w 3994751"/>
              <a:gd name="connsiteY152" fmla="*/ 434156 h 1688128"/>
              <a:gd name="connsiteX153" fmla="*/ 2059448 w 3994751"/>
              <a:gd name="connsiteY153" fmla="*/ 509392 h 1688128"/>
              <a:gd name="connsiteX154" fmla="*/ 2039193 w 3994751"/>
              <a:gd name="connsiteY154" fmla="*/ 674331 h 1688128"/>
              <a:gd name="connsiteX155" fmla="*/ 2018937 w 3994751"/>
              <a:gd name="connsiteY155" fmla="*/ 871101 h 1688128"/>
              <a:gd name="connsiteX156" fmla="*/ 1990000 w 3994751"/>
              <a:gd name="connsiteY156" fmla="*/ 992635 h 1688128"/>
              <a:gd name="connsiteX157" fmla="*/ 1946595 w 3994751"/>
              <a:gd name="connsiteY157" fmla="*/ 1076551 h 1688128"/>
              <a:gd name="connsiteX158" fmla="*/ 1859785 w 3994751"/>
              <a:gd name="connsiteY158" fmla="*/ 1119956 h 1688128"/>
              <a:gd name="connsiteX159" fmla="*/ 1752719 w 3994751"/>
              <a:gd name="connsiteY159" fmla="*/ 1099701 h 1688128"/>
              <a:gd name="connsiteX160" fmla="*/ 1683271 w 3994751"/>
              <a:gd name="connsiteY160" fmla="*/ 1004209 h 1688128"/>
              <a:gd name="connsiteX161" fmla="*/ 1703931 w 3994751"/>
              <a:gd name="connsiteY161" fmla="*/ 799237 h 1688128"/>
              <a:gd name="connsiteX162" fmla="*/ 1764294 w 3994751"/>
              <a:gd name="connsiteY162" fmla="*/ 613564 h 1688128"/>
              <a:gd name="connsiteX163" fmla="*/ 1827955 w 3994751"/>
              <a:gd name="connsiteY163" fmla="*/ 454412 h 1688128"/>
              <a:gd name="connsiteX164" fmla="*/ 1807699 w 3994751"/>
              <a:gd name="connsiteY164" fmla="*/ 335771 h 1688128"/>
              <a:gd name="connsiteX165" fmla="*/ 1677484 w 3994751"/>
              <a:gd name="connsiteY165" fmla="*/ 309728 h 1688128"/>
              <a:gd name="connsiteX166" fmla="*/ 1599355 w 3994751"/>
              <a:gd name="connsiteY166" fmla="*/ 341559 h 1688128"/>
              <a:gd name="connsiteX167" fmla="*/ 1515438 w 3994751"/>
              <a:gd name="connsiteY167" fmla="*/ 454412 h 1688128"/>
              <a:gd name="connsiteX168" fmla="*/ 1469140 w 3994751"/>
              <a:gd name="connsiteY168" fmla="*/ 628032 h 1688128"/>
              <a:gd name="connsiteX169" fmla="*/ 1468411 w 3994751"/>
              <a:gd name="connsiteY169" fmla="*/ 926005 h 1688128"/>
              <a:gd name="connsiteX170" fmla="*/ 1414160 w 3994751"/>
              <a:gd name="connsiteY170" fmla="*/ 1119956 h 1688128"/>
              <a:gd name="connsiteX171" fmla="*/ 1414160 w 3994751"/>
              <a:gd name="connsiteY171" fmla="*/ 1119956 h 1688128"/>
              <a:gd name="connsiteX172" fmla="*/ 1350499 w 3994751"/>
              <a:gd name="connsiteY172" fmla="*/ 1174936 h 1688128"/>
              <a:gd name="connsiteX173" fmla="*/ 1275264 w 3994751"/>
              <a:gd name="connsiteY173" fmla="*/ 1174936 h 1688128"/>
              <a:gd name="connsiteX174" fmla="*/ 1226071 w 3994751"/>
              <a:gd name="connsiteY174" fmla="*/ 1105488 h 1688128"/>
              <a:gd name="connsiteX175" fmla="*/ 1205816 w 3994751"/>
              <a:gd name="connsiteY175" fmla="*/ 931868 h 1688128"/>
              <a:gd name="connsiteX176" fmla="*/ 1234752 w 3994751"/>
              <a:gd name="connsiteY176" fmla="*/ 720630 h 1688128"/>
              <a:gd name="connsiteX177" fmla="*/ 1278157 w 3994751"/>
              <a:gd name="connsiteY177" fmla="*/ 526754 h 1688128"/>
              <a:gd name="connsiteX178" fmla="*/ 1307094 w 3994751"/>
              <a:gd name="connsiteY178" fmla="*/ 358921 h 1688128"/>
              <a:gd name="connsiteX179" fmla="*/ 1281051 w 3994751"/>
              <a:gd name="connsiteY179" fmla="*/ 205556 h 1688128"/>
              <a:gd name="connsiteX180" fmla="*/ 1162410 w 3994751"/>
              <a:gd name="connsiteY180" fmla="*/ 81128 h 1688128"/>
              <a:gd name="connsiteX181" fmla="*/ 1035089 w 3994751"/>
              <a:gd name="connsiteY181" fmla="*/ 34830 h 1688128"/>
              <a:gd name="connsiteX182" fmla="*/ 919342 w 3994751"/>
              <a:gd name="connsiteY182" fmla="*/ 52192 h 1688128"/>
              <a:gd name="connsiteX183" fmla="*/ 800702 w 3994751"/>
              <a:gd name="connsiteY183" fmla="*/ 124533 h 1688128"/>
              <a:gd name="connsiteX184" fmla="*/ 702317 w 3994751"/>
              <a:gd name="connsiteY184" fmla="*/ 225812 h 1688128"/>
              <a:gd name="connsiteX185" fmla="*/ 572102 w 3994751"/>
              <a:gd name="connsiteY185" fmla="*/ 350240 h 1688128"/>
              <a:gd name="connsiteX186" fmla="*/ 459248 w 3994751"/>
              <a:gd name="connsiteY186" fmla="*/ 460199 h 1688128"/>
              <a:gd name="connsiteX187" fmla="*/ 343502 w 3994751"/>
              <a:gd name="connsiteY187" fmla="*/ 526754 h 1688128"/>
              <a:gd name="connsiteX188" fmla="*/ 181456 w 3994751"/>
              <a:gd name="connsiteY188" fmla="*/ 596201 h 1688128"/>
              <a:gd name="connsiteX189" fmla="*/ 48347 w 3994751"/>
              <a:gd name="connsiteY189" fmla="*/ 616458 h 1688128"/>
              <a:gd name="connsiteX190" fmla="*/ 13623 w 3994751"/>
              <a:gd name="connsiteY190" fmla="*/ 607046 h 1688128"/>
              <a:gd name="connsiteX0" fmla="*/ 13623 w 3995857"/>
              <a:gd name="connsiteY0" fmla="*/ 607046 h 1688128"/>
              <a:gd name="connsiteX1" fmla="*/ 256692 w 3995857"/>
              <a:gd name="connsiteY1" fmla="*/ 538329 h 1688128"/>
              <a:gd name="connsiteX2" fmla="*/ 438993 w 3995857"/>
              <a:gd name="connsiteY2" fmla="*/ 439944 h 1688128"/>
              <a:gd name="connsiteX3" fmla="*/ 601038 w 3995857"/>
              <a:gd name="connsiteY3" fmla="*/ 286579 h 1688128"/>
              <a:gd name="connsiteX4" fmla="*/ 768871 w 3995857"/>
              <a:gd name="connsiteY4" fmla="*/ 115852 h 1688128"/>
              <a:gd name="connsiteX5" fmla="*/ 942491 w 3995857"/>
              <a:gd name="connsiteY5" fmla="*/ 5893 h 1688128"/>
              <a:gd name="connsiteX6" fmla="*/ 1078494 w 3995857"/>
              <a:gd name="connsiteY6" fmla="*/ 20361 h 1688128"/>
              <a:gd name="connsiteX7" fmla="*/ 1194241 w 3995857"/>
              <a:gd name="connsiteY7" fmla="*/ 66660 h 1688128"/>
              <a:gd name="connsiteX8" fmla="*/ 1289732 w 3995857"/>
              <a:gd name="connsiteY8" fmla="*/ 162151 h 1688128"/>
              <a:gd name="connsiteX9" fmla="*/ 1341818 w 3995857"/>
              <a:gd name="connsiteY9" fmla="*/ 298154 h 1688128"/>
              <a:gd name="connsiteX10" fmla="*/ 1333137 w 3995857"/>
              <a:gd name="connsiteY10" fmla="*/ 454412 h 1688128"/>
              <a:gd name="connsiteX11" fmla="*/ 1295519 w 3995857"/>
              <a:gd name="connsiteY11" fmla="*/ 619351 h 1688128"/>
              <a:gd name="connsiteX12" fmla="*/ 1257902 w 3995857"/>
              <a:gd name="connsiteY12" fmla="*/ 790078 h 1688128"/>
              <a:gd name="connsiteX13" fmla="*/ 1252114 w 3995857"/>
              <a:gd name="connsiteY13" fmla="*/ 992635 h 1688128"/>
              <a:gd name="connsiteX14" fmla="*/ 1278157 w 3995857"/>
              <a:gd name="connsiteY14" fmla="*/ 1082339 h 1688128"/>
              <a:gd name="connsiteX15" fmla="*/ 1318669 w 3995857"/>
              <a:gd name="connsiteY15" fmla="*/ 1096807 h 1688128"/>
              <a:gd name="connsiteX16" fmla="*/ 1370755 w 3995857"/>
              <a:gd name="connsiteY16" fmla="*/ 1009997 h 1688128"/>
              <a:gd name="connsiteX17" fmla="*/ 1396798 w 3995857"/>
              <a:gd name="connsiteY17" fmla="*/ 842164 h 1688128"/>
              <a:gd name="connsiteX18" fmla="*/ 1391010 w 3995857"/>
              <a:gd name="connsiteY18" fmla="*/ 625139 h 1688128"/>
              <a:gd name="connsiteX19" fmla="*/ 1454671 w 3995857"/>
              <a:gd name="connsiteY19" fmla="*/ 408113 h 1688128"/>
              <a:gd name="connsiteX20" fmla="*/ 1573312 w 3995857"/>
              <a:gd name="connsiteY20" fmla="*/ 257642 h 1688128"/>
              <a:gd name="connsiteX21" fmla="*/ 1715102 w 3995857"/>
              <a:gd name="connsiteY21" fmla="*/ 225812 h 1688128"/>
              <a:gd name="connsiteX22" fmla="*/ 1819274 w 3995857"/>
              <a:gd name="connsiteY22" fmla="*/ 254749 h 1688128"/>
              <a:gd name="connsiteX23" fmla="*/ 1894509 w 3995857"/>
              <a:gd name="connsiteY23" fmla="*/ 329984 h 1688128"/>
              <a:gd name="connsiteX24" fmla="*/ 1917659 w 3995857"/>
              <a:gd name="connsiteY24" fmla="*/ 413901 h 1688128"/>
              <a:gd name="connsiteX25" fmla="*/ 1891616 w 3995857"/>
              <a:gd name="connsiteY25" fmla="*/ 535435 h 1688128"/>
              <a:gd name="connsiteX26" fmla="*/ 1845317 w 3995857"/>
              <a:gd name="connsiteY26" fmla="*/ 665650 h 1688128"/>
              <a:gd name="connsiteX27" fmla="*/ 1787443 w 3995857"/>
              <a:gd name="connsiteY27" fmla="*/ 813227 h 1688128"/>
              <a:gd name="connsiteX28" fmla="*/ 1767188 w 3995857"/>
              <a:gd name="connsiteY28" fmla="*/ 949230 h 1688128"/>
              <a:gd name="connsiteX29" fmla="*/ 1793231 w 3995857"/>
              <a:gd name="connsiteY29" fmla="*/ 1027359 h 1688128"/>
              <a:gd name="connsiteX30" fmla="*/ 1845317 w 3995857"/>
              <a:gd name="connsiteY30" fmla="*/ 1038933 h 1688128"/>
              <a:gd name="connsiteX31" fmla="*/ 1906084 w 3995857"/>
              <a:gd name="connsiteY31" fmla="*/ 992635 h 1688128"/>
              <a:gd name="connsiteX32" fmla="*/ 1943702 w 3995857"/>
              <a:gd name="connsiteY32" fmla="*/ 862420 h 1688128"/>
              <a:gd name="connsiteX33" fmla="*/ 1961064 w 3995857"/>
              <a:gd name="connsiteY33" fmla="*/ 656969 h 1688128"/>
              <a:gd name="connsiteX34" fmla="*/ 1969745 w 3995857"/>
              <a:gd name="connsiteY34" fmla="*/ 465987 h 1688128"/>
              <a:gd name="connsiteX35" fmla="*/ 2047874 w 3995857"/>
              <a:gd name="connsiteY35" fmla="*/ 353133 h 1688128"/>
              <a:gd name="connsiteX36" fmla="*/ 2195451 w 3995857"/>
              <a:gd name="connsiteY36" fmla="*/ 338665 h 1688128"/>
              <a:gd name="connsiteX37" fmla="*/ 2293836 w 3995857"/>
              <a:gd name="connsiteY37" fmla="*/ 405220 h 1688128"/>
              <a:gd name="connsiteX38" fmla="*/ 2322772 w 3995857"/>
              <a:gd name="connsiteY38" fmla="*/ 529647 h 1688128"/>
              <a:gd name="connsiteX39" fmla="*/ 2290942 w 3995857"/>
              <a:gd name="connsiteY39" fmla="*/ 691693 h 1688128"/>
              <a:gd name="connsiteX40" fmla="*/ 2227281 w 3995857"/>
              <a:gd name="connsiteY40" fmla="*/ 879782 h 1688128"/>
              <a:gd name="connsiteX41" fmla="*/ 2166514 w 3995857"/>
              <a:gd name="connsiteY41" fmla="*/ 1079445 h 1688128"/>
              <a:gd name="connsiteX42" fmla="*/ 2146259 w 3995857"/>
              <a:gd name="connsiteY42" fmla="*/ 1232809 h 1688128"/>
              <a:gd name="connsiteX43" fmla="*/ 2160727 w 3995857"/>
              <a:gd name="connsiteY43" fmla="*/ 1435366 h 1688128"/>
              <a:gd name="connsiteX44" fmla="*/ 2218600 w 3995857"/>
              <a:gd name="connsiteY44" fmla="*/ 1501921 h 1688128"/>
              <a:gd name="connsiteX45" fmla="*/ 2293836 w 3995857"/>
              <a:gd name="connsiteY45" fmla="*/ 1478771 h 1688128"/>
              <a:gd name="connsiteX46" fmla="*/ 2371965 w 3995857"/>
              <a:gd name="connsiteY46" fmla="*/ 1299364 h 1688128"/>
              <a:gd name="connsiteX47" fmla="*/ 2400902 w 3995857"/>
              <a:gd name="connsiteY47" fmla="*/ 1050508 h 1688128"/>
              <a:gd name="connsiteX48" fmla="*/ 2398008 w 3995857"/>
              <a:gd name="connsiteY48" fmla="*/ 685906 h 1688128"/>
              <a:gd name="connsiteX49" fmla="*/ 2400902 w 3995857"/>
              <a:gd name="connsiteY49" fmla="*/ 489136 h 1688128"/>
              <a:gd name="connsiteX50" fmla="*/ 2534010 w 3995857"/>
              <a:gd name="connsiteY50" fmla="*/ 399432 h 1688128"/>
              <a:gd name="connsiteX51" fmla="*/ 2664226 w 3995857"/>
              <a:gd name="connsiteY51" fmla="*/ 439944 h 1688128"/>
              <a:gd name="connsiteX52" fmla="*/ 2748142 w 3995857"/>
              <a:gd name="connsiteY52" fmla="*/ 549903 h 1688128"/>
              <a:gd name="connsiteX53" fmla="*/ 2777079 w 3995857"/>
              <a:gd name="connsiteY53" fmla="*/ 706161 h 1688128"/>
              <a:gd name="connsiteX54" fmla="*/ 2742355 w 3995857"/>
              <a:gd name="connsiteY54" fmla="*/ 847951 h 1688128"/>
              <a:gd name="connsiteX55" fmla="*/ 2664226 w 3995857"/>
              <a:gd name="connsiteY55" fmla="*/ 940549 h 1688128"/>
              <a:gd name="connsiteX56" fmla="*/ 2649757 w 3995857"/>
              <a:gd name="connsiteY56" fmla="*/ 1062083 h 1688128"/>
              <a:gd name="connsiteX57" fmla="*/ 2707631 w 3995857"/>
              <a:gd name="connsiteY57" fmla="*/ 1145999 h 1688128"/>
              <a:gd name="connsiteX58" fmla="*/ 2814697 w 3995857"/>
              <a:gd name="connsiteY58" fmla="*/ 1154680 h 1688128"/>
              <a:gd name="connsiteX59" fmla="*/ 2869676 w 3995857"/>
              <a:gd name="connsiteY59" fmla="*/ 1073658 h 1688128"/>
              <a:gd name="connsiteX60" fmla="*/ 2858102 w 3995857"/>
              <a:gd name="connsiteY60" fmla="*/ 879782 h 1688128"/>
              <a:gd name="connsiteX61" fmla="*/ 2840740 w 3995857"/>
              <a:gd name="connsiteY61" fmla="*/ 688799 h 1688128"/>
              <a:gd name="connsiteX62" fmla="*/ 2898613 w 3995857"/>
              <a:gd name="connsiteY62" fmla="*/ 564371 h 1688128"/>
              <a:gd name="connsiteX63" fmla="*/ 3025935 w 3995857"/>
              <a:gd name="connsiteY63" fmla="*/ 492030 h 1688128"/>
              <a:gd name="connsiteX64" fmla="*/ 3133000 w 3995857"/>
              <a:gd name="connsiteY64" fmla="*/ 512285 h 1688128"/>
              <a:gd name="connsiteX65" fmla="*/ 3187980 w 3995857"/>
              <a:gd name="connsiteY65" fmla="*/ 573052 h 1688128"/>
              <a:gd name="connsiteX66" fmla="*/ 3214023 w 3995857"/>
              <a:gd name="connsiteY66" fmla="*/ 717736 h 1688128"/>
              <a:gd name="connsiteX67" fmla="*/ 3185086 w 3995857"/>
              <a:gd name="connsiteY67" fmla="*/ 850845 h 1688128"/>
              <a:gd name="connsiteX68" fmla="*/ 3127213 w 3995857"/>
              <a:gd name="connsiteY68" fmla="*/ 1030252 h 1688128"/>
              <a:gd name="connsiteX69" fmla="*/ 3078021 w 3995857"/>
              <a:gd name="connsiteY69" fmla="*/ 1189404 h 1688128"/>
              <a:gd name="connsiteX70" fmla="*/ 3066446 w 3995857"/>
              <a:gd name="connsiteY70" fmla="*/ 1360131 h 1688128"/>
              <a:gd name="connsiteX71" fmla="*/ 3092489 w 3995857"/>
              <a:gd name="connsiteY71" fmla="*/ 1499027 h 1688128"/>
              <a:gd name="connsiteX72" fmla="*/ 3156150 w 3995857"/>
              <a:gd name="connsiteY72" fmla="*/ 1554007 h 1688128"/>
              <a:gd name="connsiteX73" fmla="*/ 3240066 w 3995857"/>
              <a:gd name="connsiteY73" fmla="*/ 1522177 h 1688128"/>
              <a:gd name="connsiteX74" fmla="*/ 3321089 w 3995857"/>
              <a:gd name="connsiteY74" fmla="*/ 1253065 h 1688128"/>
              <a:gd name="connsiteX75" fmla="*/ 3321089 w 3995857"/>
              <a:gd name="connsiteY75" fmla="*/ 1004209 h 1688128"/>
              <a:gd name="connsiteX76" fmla="*/ 3326876 w 3995857"/>
              <a:gd name="connsiteY76" fmla="*/ 746673 h 1688128"/>
              <a:gd name="connsiteX77" fmla="*/ 3393431 w 3995857"/>
              <a:gd name="connsiteY77" fmla="*/ 607777 h 1688128"/>
              <a:gd name="connsiteX78" fmla="*/ 3494709 w 3995857"/>
              <a:gd name="connsiteY78" fmla="*/ 564371 h 1688128"/>
              <a:gd name="connsiteX79" fmla="*/ 3581519 w 3995857"/>
              <a:gd name="connsiteY79" fmla="*/ 599095 h 1688128"/>
              <a:gd name="connsiteX80" fmla="*/ 3627818 w 3995857"/>
              <a:gd name="connsiteY80" fmla="*/ 714842 h 1688128"/>
              <a:gd name="connsiteX81" fmla="*/ 3627818 w 3995857"/>
              <a:gd name="connsiteY81" fmla="*/ 836377 h 1688128"/>
              <a:gd name="connsiteX82" fmla="*/ 3575732 w 3995857"/>
              <a:gd name="connsiteY82" fmla="*/ 983954 h 1688128"/>
              <a:gd name="connsiteX83" fmla="*/ 3462879 w 3995857"/>
              <a:gd name="connsiteY83" fmla="*/ 1206766 h 1688128"/>
              <a:gd name="connsiteX84" fmla="*/ 3381856 w 3995857"/>
              <a:gd name="connsiteY84" fmla="*/ 1391961 h 1688128"/>
              <a:gd name="connsiteX85" fmla="*/ 3378962 w 3995857"/>
              <a:gd name="connsiteY85" fmla="*/ 1536645 h 1688128"/>
              <a:gd name="connsiteX86" fmla="*/ 3442623 w 3995857"/>
              <a:gd name="connsiteY86" fmla="*/ 1606093 h 1688128"/>
              <a:gd name="connsiteX87" fmla="*/ 3543902 w 3995857"/>
              <a:gd name="connsiteY87" fmla="*/ 1582944 h 1688128"/>
              <a:gd name="connsiteX88" fmla="*/ 3630712 w 3995857"/>
              <a:gd name="connsiteY88" fmla="*/ 1432473 h 1688128"/>
              <a:gd name="connsiteX89" fmla="*/ 3650967 w 3995857"/>
              <a:gd name="connsiteY89" fmla="*/ 1160468 h 1688128"/>
              <a:gd name="connsiteX90" fmla="*/ 3650967 w 3995857"/>
              <a:gd name="connsiteY90" fmla="*/ 960804 h 1688128"/>
              <a:gd name="connsiteX91" fmla="*/ 3708841 w 3995857"/>
              <a:gd name="connsiteY91" fmla="*/ 778503 h 1688128"/>
              <a:gd name="connsiteX92" fmla="*/ 3844843 w 3995857"/>
              <a:gd name="connsiteY92" fmla="*/ 671437 h 1688128"/>
              <a:gd name="connsiteX93" fmla="*/ 3992421 w 3995857"/>
              <a:gd name="connsiteY93" fmla="*/ 688799 h 1688128"/>
              <a:gd name="connsiteX94" fmla="*/ 3943561 w 3995857"/>
              <a:gd name="connsiteY94" fmla="*/ 779377 h 1688128"/>
              <a:gd name="connsiteX95" fmla="*/ 3882461 w 3995857"/>
              <a:gd name="connsiteY95" fmla="*/ 772716 h 1688128"/>
              <a:gd name="connsiteX96" fmla="*/ 3824588 w 3995857"/>
              <a:gd name="connsiteY96" fmla="*/ 798759 h 1688128"/>
              <a:gd name="connsiteX97" fmla="*/ 3769608 w 3995857"/>
              <a:gd name="connsiteY97" fmla="*/ 885569 h 1688128"/>
              <a:gd name="connsiteX98" fmla="*/ 3731990 w 3995857"/>
              <a:gd name="connsiteY98" fmla="*/ 1079445 h 1688128"/>
              <a:gd name="connsiteX99" fmla="*/ 3729097 w 3995857"/>
              <a:gd name="connsiteY99" fmla="*/ 1336982 h 1688128"/>
              <a:gd name="connsiteX100" fmla="*/ 3674117 w 3995857"/>
              <a:gd name="connsiteY100" fmla="*/ 1525070 h 1688128"/>
              <a:gd name="connsiteX101" fmla="*/ 3561264 w 3995857"/>
              <a:gd name="connsiteY101" fmla="*/ 1652392 h 1688128"/>
              <a:gd name="connsiteX102" fmla="*/ 3442623 w 3995857"/>
              <a:gd name="connsiteY102" fmla="*/ 1687116 h 1688128"/>
              <a:gd name="connsiteX103" fmla="*/ 3347132 w 3995857"/>
              <a:gd name="connsiteY103" fmla="*/ 1623455 h 1688128"/>
              <a:gd name="connsiteX104" fmla="*/ 3309514 w 3995857"/>
              <a:gd name="connsiteY104" fmla="*/ 1533751 h 1688128"/>
              <a:gd name="connsiteX105" fmla="*/ 3312408 w 3995857"/>
              <a:gd name="connsiteY105" fmla="*/ 1363025 h 1688128"/>
              <a:gd name="connsiteX106" fmla="*/ 3396324 w 3995857"/>
              <a:gd name="connsiteY106" fmla="*/ 1157574 h 1688128"/>
              <a:gd name="connsiteX107" fmla="*/ 3488922 w 3995857"/>
              <a:gd name="connsiteY107" fmla="*/ 975273 h 1688128"/>
              <a:gd name="connsiteX108" fmla="*/ 3549689 w 3995857"/>
              <a:gd name="connsiteY108" fmla="*/ 790078 h 1688128"/>
              <a:gd name="connsiteX109" fmla="*/ 3532327 w 3995857"/>
              <a:gd name="connsiteY109" fmla="*/ 668544 h 1688128"/>
              <a:gd name="connsiteX110" fmla="*/ 3480241 w 3995857"/>
              <a:gd name="connsiteY110" fmla="*/ 636713 h 1688128"/>
              <a:gd name="connsiteX111" fmla="*/ 3431048 w 3995857"/>
              <a:gd name="connsiteY111" fmla="*/ 694587 h 1688128"/>
              <a:gd name="connsiteX112" fmla="*/ 3402112 w 3995857"/>
              <a:gd name="connsiteY112" fmla="*/ 891356 h 1688128"/>
              <a:gd name="connsiteX113" fmla="*/ 3393431 w 3995857"/>
              <a:gd name="connsiteY113" fmla="*/ 1096807 h 1688128"/>
              <a:gd name="connsiteX114" fmla="*/ 3317516 w 3995857"/>
              <a:gd name="connsiteY114" fmla="*/ 1351828 h 1688128"/>
              <a:gd name="connsiteX115" fmla="*/ 3298694 w 3995857"/>
              <a:gd name="connsiteY115" fmla="*/ 1539539 h 1688128"/>
              <a:gd name="connsiteX116" fmla="*/ 3237172 w 3995857"/>
              <a:gd name="connsiteY116" fmla="*/ 1617668 h 1688128"/>
              <a:gd name="connsiteX117" fmla="*/ 3124319 w 3995857"/>
              <a:gd name="connsiteY117" fmla="*/ 1626349 h 1688128"/>
              <a:gd name="connsiteX118" fmla="*/ 3028828 w 3995857"/>
              <a:gd name="connsiteY118" fmla="*/ 1554007 h 1688128"/>
              <a:gd name="connsiteX119" fmla="*/ 2985423 w 3995857"/>
              <a:gd name="connsiteY119" fmla="*/ 1397749 h 1688128"/>
              <a:gd name="connsiteX120" fmla="*/ 2996998 w 3995857"/>
              <a:gd name="connsiteY120" fmla="*/ 1174936 h 1688128"/>
              <a:gd name="connsiteX121" fmla="*/ 3063552 w 3995857"/>
              <a:gd name="connsiteY121" fmla="*/ 972379 h 1688128"/>
              <a:gd name="connsiteX122" fmla="*/ 3121426 w 3995857"/>
              <a:gd name="connsiteY122" fmla="*/ 781397 h 1688128"/>
              <a:gd name="connsiteX123" fmla="*/ 3121426 w 3995857"/>
              <a:gd name="connsiteY123" fmla="*/ 630926 h 1688128"/>
              <a:gd name="connsiteX124" fmla="*/ 3069340 w 3995857"/>
              <a:gd name="connsiteY124" fmla="*/ 573052 h 1688128"/>
              <a:gd name="connsiteX125" fmla="*/ 2968061 w 3995857"/>
              <a:gd name="connsiteY125" fmla="*/ 587521 h 1688128"/>
              <a:gd name="connsiteX126" fmla="*/ 2930443 w 3995857"/>
              <a:gd name="connsiteY126" fmla="*/ 688799 h 1688128"/>
              <a:gd name="connsiteX127" fmla="*/ 2947805 w 3995857"/>
              <a:gd name="connsiteY127" fmla="*/ 824802 h 1688128"/>
              <a:gd name="connsiteX128" fmla="*/ 2953593 w 3995857"/>
              <a:gd name="connsiteY128" fmla="*/ 1015784 h 1688128"/>
              <a:gd name="connsiteX129" fmla="*/ 2933337 w 3995857"/>
              <a:gd name="connsiteY129" fmla="*/ 1137318 h 1688128"/>
              <a:gd name="connsiteX130" fmla="*/ 2829165 w 3995857"/>
              <a:gd name="connsiteY130" fmla="*/ 1224128 h 1688128"/>
              <a:gd name="connsiteX131" fmla="*/ 2681588 w 3995857"/>
              <a:gd name="connsiteY131" fmla="*/ 1224128 h 1688128"/>
              <a:gd name="connsiteX132" fmla="*/ 2586097 w 3995857"/>
              <a:gd name="connsiteY132" fmla="*/ 1134425 h 1688128"/>
              <a:gd name="connsiteX133" fmla="*/ 2562947 w 3995857"/>
              <a:gd name="connsiteY133" fmla="*/ 972379 h 1688128"/>
              <a:gd name="connsiteX134" fmla="*/ 2655545 w 3995857"/>
              <a:gd name="connsiteY134" fmla="*/ 807440 h 1688128"/>
              <a:gd name="connsiteX135" fmla="*/ 2693162 w 3995857"/>
              <a:gd name="connsiteY135" fmla="*/ 659863 h 1688128"/>
              <a:gd name="connsiteX136" fmla="*/ 2652651 w 3995857"/>
              <a:gd name="connsiteY136" fmla="*/ 529647 h 1688128"/>
              <a:gd name="connsiteX137" fmla="*/ 2580309 w 3995857"/>
              <a:gd name="connsiteY137" fmla="*/ 480455 h 1688128"/>
              <a:gd name="connsiteX138" fmla="*/ 2493499 w 3995857"/>
              <a:gd name="connsiteY138" fmla="*/ 497817 h 1688128"/>
              <a:gd name="connsiteX139" fmla="*/ 2467456 w 3995857"/>
              <a:gd name="connsiteY139" fmla="*/ 628032 h 1688128"/>
              <a:gd name="connsiteX140" fmla="*/ 2484818 w 3995857"/>
              <a:gd name="connsiteY140" fmla="*/ 868207 h 1688128"/>
              <a:gd name="connsiteX141" fmla="*/ 2479031 w 3995857"/>
              <a:gd name="connsiteY141" fmla="*/ 1169149 h 1688128"/>
              <a:gd name="connsiteX142" fmla="*/ 2383540 w 3995857"/>
              <a:gd name="connsiteY142" fmla="*/ 1504814 h 1688128"/>
              <a:gd name="connsiteX143" fmla="*/ 2383540 w 3995857"/>
              <a:gd name="connsiteY143" fmla="*/ 1507708 h 1688128"/>
              <a:gd name="connsiteX144" fmla="*/ 2302517 w 3995857"/>
              <a:gd name="connsiteY144" fmla="*/ 1580050 h 1688128"/>
              <a:gd name="connsiteX145" fmla="*/ 2137578 w 3995857"/>
              <a:gd name="connsiteY145" fmla="*/ 1559794 h 1688128"/>
              <a:gd name="connsiteX146" fmla="*/ 2059448 w 3995857"/>
              <a:gd name="connsiteY146" fmla="*/ 1406430 h 1688128"/>
              <a:gd name="connsiteX147" fmla="*/ 2062342 w 3995857"/>
              <a:gd name="connsiteY147" fmla="*/ 1157574 h 1688128"/>
              <a:gd name="connsiteX148" fmla="*/ 2128897 w 3995857"/>
              <a:gd name="connsiteY148" fmla="*/ 900037 h 1688128"/>
              <a:gd name="connsiteX149" fmla="*/ 2212813 w 3995857"/>
              <a:gd name="connsiteY149" fmla="*/ 662756 h 1688128"/>
              <a:gd name="connsiteX150" fmla="*/ 2241750 w 3995857"/>
              <a:gd name="connsiteY150" fmla="*/ 515179 h 1688128"/>
              <a:gd name="connsiteX151" fmla="*/ 2186770 w 3995857"/>
              <a:gd name="connsiteY151" fmla="*/ 416794 h 1688128"/>
              <a:gd name="connsiteX152" fmla="*/ 2099960 w 3995857"/>
              <a:gd name="connsiteY152" fmla="*/ 434156 h 1688128"/>
              <a:gd name="connsiteX153" fmla="*/ 2059448 w 3995857"/>
              <a:gd name="connsiteY153" fmla="*/ 509392 h 1688128"/>
              <a:gd name="connsiteX154" fmla="*/ 2039193 w 3995857"/>
              <a:gd name="connsiteY154" fmla="*/ 674331 h 1688128"/>
              <a:gd name="connsiteX155" fmla="*/ 2018937 w 3995857"/>
              <a:gd name="connsiteY155" fmla="*/ 871101 h 1688128"/>
              <a:gd name="connsiteX156" fmla="*/ 1990000 w 3995857"/>
              <a:gd name="connsiteY156" fmla="*/ 992635 h 1688128"/>
              <a:gd name="connsiteX157" fmla="*/ 1946595 w 3995857"/>
              <a:gd name="connsiteY157" fmla="*/ 1076551 h 1688128"/>
              <a:gd name="connsiteX158" fmla="*/ 1859785 w 3995857"/>
              <a:gd name="connsiteY158" fmla="*/ 1119956 h 1688128"/>
              <a:gd name="connsiteX159" fmla="*/ 1752719 w 3995857"/>
              <a:gd name="connsiteY159" fmla="*/ 1099701 h 1688128"/>
              <a:gd name="connsiteX160" fmla="*/ 1683271 w 3995857"/>
              <a:gd name="connsiteY160" fmla="*/ 1004209 h 1688128"/>
              <a:gd name="connsiteX161" fmla="*/ 1703931 w 3995857"/>
              <a:gd name="connsiteY161" fmla="*/ 799237 h 1688128"/>
              <a:gd name="connsiteX162" fmla="*/ 1764294 w 3995857"/>
              <a:gd name="connsiteY162" fmla="*/ 613564 h 1688128"/>
              <a:gd name="connsiteX163" fmla="*/ 1827955 w 3995857"/>
              <a:gd name="connsiteY163" fmla="*/ 454412 h 1688128"/>
              <a:gd name="connsiteX164" fmla="*/ 1807699 w 3995857"/>
              <a:gd name="connsiteY164" fmla="*/ 335771 h 1688128"/>
              <a:gd name="connsiteX165" fmla="*/ 1677484 w 3995857"/>
              <a:gd name="connsiteY165" fmla="*/ 309728 h 1688128"/>
              <a:gd name="connsiteX166" fmla="*/ 1599355 w 3995857"/>
              <a:gd name="connsiteY166" fmla="*/ 341559 h 1688128"/>
              <a:gd name="connsiteX167" fmla="*/ 1515438 w 3995857"/>
              <a:gd name="connsiteY167" fmla="*/ 454412 h 1688128"/>
              <a:gd name="connsiteX168" fmla="*/ 1469140 w 3995857"/>
              <a:gd name="connsiteY168" fmla="*/ 628032 h 1688128"/>
              <a:gd name="connsiteX169" fmla="*/ 1468411 w 3995857"/>
              <a:gd name="connsiteY169" fmla="*/ 926005 h 1688128"/>
              <a:gd name="connsiteX170" fmla="*/ 1414160 w 3995857"/>
              <a:gd name="connsiteY170" fmla="*/ 1119956 h 1688128"/>
              <a:gd name="connsiteX171" fmla="*/ 1414160 w 3995857"/>
              <a:gd name="connsiteY171" fmla="*/ 1119956 h 1688128"/>
              <a:gd name="connsiteX172" fmla="*/ 1350499 w 3995857"/>
              <a:gd name="connsiteY172" fmla="*/ 1174936 h 1688128"/>
              <a:gd name="connsiteX173" fmla="*/ 1275264 w 3995857"/>
              <a:gd name="connsiteY173" fmla="*/ 1174936 h 1688128"/>
              <a:gd name="connsiteX174" fmla="*/ 1226071 w 3995857"/>
              <a:gd name="connsiteY174" fmla="*/ 1105488 h 1688128"/>
              <a:gd name="connsiteX175" fmla="*/ 1205816 w 3995857"/>
              <a:gd name="connsiteY175" fmla="*/ 931868 h 1688128"/>
              <a:gd name="connsiteX176" fmla="*/ 1234752 w 3995857"/>
              <a:gd name="connsiteY176" fmla="*/ 720630 h 1688128"/>
              <a:gd name="connsiteX177" fmla="*/ 1278157 w 3995857"/>
              <a:gd name="connsiteY177" fmla="*/ 526754 h 1688128"/>
              <a:gd name="connsiteX178" fmla="*/ 1307094 w 3995857"/>
              <a:gd name="connsiteY178" fmla="*/ 358921 h 1688128"/>
              <a:gd name="connsiteX179" fmla="*/ 1281051 w 3995857"/>
              <a:gd name="connsiteY179" fmla="*/ 205556 h 1688128"/>
              <a:gd name="connsiteX180" fmla="*/ 1162410 w 3995857"/>
              <a:gd name="connsiteY180" fmla="*/ 81128 h 1688128"/>
              <a:gd name="connsiteX181" fmla="*/ 1035089 w 3995857"/>
              <a:gd name="connsiteY181" fmla="*/ 34830 h 1688128"/>
              <a:gd name="connsiteX182" fmla="*/ 919342 w 3995857"/>
              <a:gd name="connsiteY182" fmla="*/ 52192 h 1688128"/>
              <a:gd name="connsiteX183" fmla="*/ 800702 w 3995857"/>
              <a:gd name="connsiteY183" fmla="*/ 124533 h 1688128"/>
              <a:gd name="connsiteX184" fmla="*/ 702317 w 3995857"/>
              <a:gd name="connsiteY184" fmla="*/ 225812 h 1688128"/>
              <a:gd name="connsiteX185" fmla="*/ 572102 w 3995857"/>
              <a:gd name="connsiteY185" fmla="*/ 350240 h 1688128"/>
              <a:gd name="connsiteX186" fmla="*/ 459248 w 3995857"/>
              <a:gd name="connsiteY186" fmla="*/ 460199 h 1688128"/>
              <a:gd name="connsiteX187" fmla="*/ 343502 w 3995857"/>
              <a:gd name="connsiteY187" fmla="*/ 526754 h 1688128"/>
              <a:gd name="connsiteX188" fmla="*/ 181456 w 3995857"/>
              <a:gd name="connsiteY188" fmla="*/ 596201 h 1688128"/>
              <a:gd name="connsiteX189" fmla="*/ 48347 w 3995857"/>
              <a:gd name="connsiteY189" fmla="*/ 616458 h 1688128"/>
              <a:gd name="connsiteX190" fmla="*/ 13623 w 3995857"/>
              <a:gd name="connsiteY190" fmla="*/ 607046 h 1688128"/>
              <a:gd name="connsiteX0" fmla="*/ 13623 w 3995857"/>
              <a:gd name="connsiteY0" fmla="*/ 607046 h 1688128"/>
              <a:gd name="connsiteX1" fmla="*/ 256692 w 3995857"/>
              <a:gd name="connsiteY1" fmla="*/ 538329 h 1688128"/>
              <a:gd name="connsiteX2" fmla="*/ 438993 w 3995857"/>
              <a:gd name="connsiteY2" fmla="*/ 439944 h 1688128"/>
              <a:gd name="connsiteX3" fmla="*/ 601038 w 3995857"/>
              <a:gd name="connsiteY3" fmla="*/ 286579 h 1688128"/>
              <a:gd name="connsiteX4" fmla="*/ 768871 w 3995857"/>
              <a:gd name="connsiteY4" fmla="*/ 115852 h 1688128"/>
              <a:gd name="connsiteX5" fmla="*/ 942491 w 3995857"/>
              <a:gd name="connsiteY5" fmla="*/ 5893 h 1688128"/>
              <a:gd name="connsiteX6" fmla="*/ 1078494 w 3995857"/>
              <a:gd name="connsiteY6" fmla="*/ 20361 h 1688128"/>
              <a:gd name="connsiteX7" fmla="*/ 1194241 w 3995857"/>
              <a:gd name="connsiteY7" fmla="*/ 66660 h 1688128"/>
              <a:gd name="connsiteX8" fmla="*/ 1289732 w 3995857"/>
              <a:gd name="connsiteY8" fmla="*/ 162151 h 1688128"/>
              <a:gd name="connsiteX9" fmla="*/ 1341818 w 3995857"/>
              <a:gd name="connsiteY9" fmla="*/ 298154 h 1688128"/>
              <a:gd name="connsiteX10" fmla="*/ 1333137 w 3995857"/>
              <a:gd name="connsiteY10" fmla="*/ 454412 h 1688128"/>
              <a:gd name="connsiteX11" fmla="*/ 1295519 w 3995857"/>
              <a:gd name="connsiteY11" fmla="*/ 619351 h 1688128"/>
              <a:gd name="connsiteX12" fmla="*/ 1257902 w 3995857"/>
              <a:gd name="connsiteY12" fmla="*/ 790078 h 1688128"/>
              <a:gd name="connsiteX13" fmla="*/ 1252114 w 3995857"/>
              <a:gd name="connsiteY13" fmla="*/ 992635 h 1688128"/>
              <a:gd name="connsiteX14" fmla="*/ 1278157 w 3995857"/>
              <a:gd name="connsiteY14" fmla="*/ 1082339 h 1688128"/>
              <a:gd name="connsiteX15" fmla="*/ 1318669 w 3995857"/>
              <a:gd name="connsiteY15" fmla="*/ 1096807 h 1688128"/>
              <a:gd name="connsiteX16" fmla="*/ 1370755 w 3995857"/>
              <a:gd name="connsiteY16" fmla="*/ 1009997 h 1688128"/>
              <a:gd name="connsiteX17" fmla="*/ 1396798 w 3995857"/>
              <a:gd name="connsiteY17" fmla="*/ 842164 h 1688128"/>
              <a:gd name="connsiteX18" fmla="*/ 1391010 w 3995857"/>
              <a:gd name="connsiteY18" fmla="*/ 625139 h 1688128"/>
              <a:gd name="connsiteX19" fmla="*/ 1454671 w 3995857"/>
              <a:gd name="connsiteY19" fmla="*/ 408113 h 1688128"/>
              <a:gd name="connsiteX20" fmla="*/ 1573312 w 3995857"/>
              <a:gd name="connsiteY20" fmla="*/ 257642 h 1688128"/>
              <a:gd name="connsiteX21" fmla="*/ 1715102 w 3995857"/>
              <a:gd name="connsiteY21" fmla="*/ 225812 h 1688128"/>
              <a:gd name="connsiteX22" fmla="*/ 1819274 w 3995857"/>
              <a:gd name="connsiteY22" fmla="*/ 254749 h 1688128"/>
              <a:gd name="connsiteX23" fmla="*/ 1894509 w 3995857"/>
              <a:gd name="connsiteY23" fmla="*/ 329984 h 1688128"/>
              <a:gd name="connsiteX24" fmla="*/ 1917659 w 3995857"/>
              <a:gd name="connsiteY24" fmla="*/ 413901 h 1688128"/>
              <a:gd name="connsiteX25" fmla="*/ 1891616 w 3995857"/>
              <a:gd name="connsiteY25" fmla="*/ 535435 h 1688128"/>
              <a:gd name="connsiteX26" fmla="*/ 1845317 w 3995857"/>
              <a:gd name="connsiteY26" fmla="*/ 665650 h 1688128"/>
              <a:gd name="connsiteX27" fmla="*/ 1787443 w 3995857"/>
              <a:gd name="connsiteY27" fmla="*/ 813227 h 1688128"/>
              <a:gd name="connsiteX28" fmla="*/ 1767188 w 3995857"/>
              <a:gd name="connsiteY28" fmla="*/ 949230 h 1688128"/>
              <a:gd name="connsiteX29" fmla="*/ 1793231 w 3995857"/>
              <a:gd name="connsiteY29" fmla="*/ 1027359 h 1688128"/>
              <a:gd name="connsiteX30" fmla="*/ 1845317 w 3995857"/>
              <a:gd name="connsiteY30" fmla="*/ 1038933 h 1688128"/>
              <a:gd name="connsiteX31" fmla="*/ 1906084 w 3995857"/>
              <a:gd name="connsiteY31" fmla="*/ 992635 h 1688128"/>
              <a:gd name="connsiteX32" fmla="*/ 1943702 w 3995857"/>
              <a:gd name="connsiteY32" fmla="*/ 862420 h 1688128"/>
              <a:gd name="connsiteX33" fmla="*/ 1961064 w 3995857"/>
              <a:gd name="connsiteY33" fmla="*/ 656969 h 1688128"/>
              <a:gd name="connsiteX34" fmla="*/ 1969745 w 3995857"/>
              <a:gd name="connsiteY34" fmla="*/ 465987 h 1688128"/>
              <a:gd name="connsiteX35" fmla="*/ 2047874 w 3995857"/>
              <a:gd name="connsiteY35" fmla="*/ 353133 h 1688128"/>
              <a:gd name="connsiteX36" fmla="*/ 2195451 w 3995857"/>
              <a:gd name="connsiteY36" fmla="*/ 338665 h 1688128"/>
              <a:gd name="connsiteX37" fmla="*/ 2293836 w 3995857"/>
              <a:gd name="connsiteY37" fmla="*/ 405220 h 1688128"/>
              <a:gd name="connsiteX38" fmla="*/ 2322772 w 3995857"/>
              <a:gd name="connsiteY38" fmla="*/ 529647 h 1688128"/>
              <a:gd name="connsiteX39" fmla="*/ 2290942 w 3995857"/>
              <a:gd name="connsiteY39" fmla="*/ 691693 h 1688128"/>
              <a:gd name="connsiteX40" fmla="*/ 2227281 w 3995857"/>
              <a:gd name="connsiteY40" fmla="*/ 879782 h 1688128"/>
              <a:gd name="connsiteX41" fmla="*/ 2166514 w 3995857"/>
              <a:gd name="connsiteY41" fmla="*/ 1079445 h 1688128"/>
              <a:gd name="connsiteX42" fmla="*/ 2146259 w 3995857"/>
              <a:gd name="connsiteY42" fmla="*/ 1232809 h 1688128"/>
              <a:gd name="connsiteX43" fmla="*/ 2160727 w 3995857"/>
              <a:gd name="connsiteY43" fmla="*/ 1435366 h 1688128"/>
              <a:gd name="connsiteX44" fmla="*/ 2218600 w 3995857"/>
              <a:gd name="connsiteY44" fmla="*/ 1501921 h 1688128"/>
              <a:gd name="connsiteX45" fmla="*/ 2293836 w 3995857"/>
              <a:gd name="connsiteY45" fmla="*/ 1478771 h 1688128"/>
              <a:gd name="connsiteX46" fmla="*/ 2371965 w 3995857"/>
              <a:gd name="connsiteY46" fmla="*/ 1299364 h 1688128"/>
              <a:gd name="connsiteX47" fmla="*/ 2400902 w 3995857"/>
              <a:gd name="connsiteY47" fmla="*/ 1050508 h 1688128"/>
              <a:gd name="connsiteX48" fmla="*/ 2398008 w 3995857"/>
              <a:gd name="connsiteY48" fmla="*/ 685906 h 1688128"/>
              <a:gd name="connsiteX49" fmla="*/ 2400902 w 3995857"/>
              <a:gd name="connsiteY49" fmla="*/ 489136 h 1688128"/>
              <a:gd name="connsiteX50" fmla="*/ 2534010 w 3995857"/>
              <a:gd name="connsiteY50" fmla="*/ 399432 h 1688128"/>
              <a:gd name="connsiteX51" fmla="*/ 2664226 w 3995857"/>
              <a:gd name="connsiteY51" fmla="*/ 439944 h 1688128"/>
              <a:gd name="connsiteX52" fmla="*/ 2748142 w 3995857"/>
              <a:gd name="connsiteY52" fmla="*/ 549903 h 1688128"/>
              <a:gd name="connsiteX53" fmla="*/ 2777079 w 3995857"/>
              <a:gd name="connsiteY53" fmla="*/ 706161 h 1688128"/>
              <a:gd name="connsiteX54" fmla="*/ 2742355 w 3995857"/>
              <a:gd name="connsiteY54" fmla="*/ 847951 h 1688128"/>
              <a:gd name="connsiteX55" fmla="*/ 2664226 w 3995857"/>
              <a:gd name="connsiteY55" fmla="*/ 940549 h 1688128"/>
              <a:gd name="connsiteX56" fmla="*/ 2649757 w 3995857"/>
              <a:gd name="connsiteY56" fmla="*/ 1062083 h 1688128"/>
              <a:gd name="connsiteX57" fmla="*/ 2707631 w 3995857"/>
              <a:gd name="connsiteY57" fmla="*/ 1145999 h 1688128"/>
              <a:gd name="connsiteX58" fmla="*/ 2814697 w 3995857"/>
              <a:gd name="connsiteY58" fmla="*/ 1154680 h 1688128"/>
              <a:gd name="connsiteX59" fmla="*/ 2869676 w 3995857"/>
              <a:gd name="connsiteY59" fmla="*/ 1073658 h 1688128"/>
              <a:gd name="connsiteX60" fmla="*/ 2858102 w 3995857"/>
              <a:gd name="connsiteY60" fmla="*/ 879782 h 1688128"/>
              <a:gd name="connsiteX61" fmla="*/ 2840740 w 3995857"/>
              <a:gd name="connsiteY61" fmla="*/ 688799 h 1688128"/>
              <a:gd name="connsiteX62" fmla="*/ 2898613 w 3995857"/>
              <a:gd name="connsiteY62" fmla="*/ 564371 h 1688128"/>
              <a:gd name="connsiteX63" fmla="*/ 3025935 w 3995857"/>
              <a:gd name="connsiteY63" fmla="*/ 492030 h 1688128"/>
              <a:gd name="connsiteX64" fmla="*/ 3133000 w 3995857"/>
              <a:gd name="connsiteY64" fmla="*/ 512285 h 1688128"/>
              <a:gd name="connsiteX65" fmla="*/ 3187980 w 3995857"/>
              <a:gd name="connsiteY65" fmla="*/ 573052 h 1688128"/>
              <a:gd name="connsiteX66" fmla="*/ 3214023 w 3995857"/>
              <a:gd name="connsiteY66" fmla="*/ 717736 h 1688128"/>
              <a:gd name="connsiteX67" fmla="*/ 3185086 w 3995857"/>
              <a:gd name="connsiteY67" fmla="*/ 850845 h 1688128"/>
              <a:gd name="connsiteX68" fmla="*/ 3127213 w 3995857"/>
              <a:gd name="connsiteY68" fmla="*/ 1030252 h 1688128"/>
              <a:gd name="connsiteX69" fmla="*/ 3078021 w 3995857"/>
              <a:gd name="connsiteY69" fmla="*/ 1189404 h 1688128"/>
              <a:gd name="connsiteX70" fmla="*/ 3066446 w 3995857"/>
              <a:gd name="connsiteY70" fmla="*/ 1360131 h 1688128"/>
              <a:gd name="connsiteX71" fmla="*/ 3092489 w 3995857"/>
              <a:gd name="connsiteY71" fmla="*/ 1499027 h 1688128"/>
              <a:gd name="connsiteX72" fmla="*/ 3156150 w 3995857"/>
              <a:gd name="connsiteY72" fmla="*/ 1554007 h 1688128"/>
              <a:gd name="connsiteX73" fmla="*/ 3240066 w 3995857"/>
              <a:gd name="connsiteY73" fmla="*/ 1522177 h 1688128"/>
              <a:gd name="connsiteX74" fmla="*/ 3321089 w 3995857"/>
              <a:gd name="connsiteY74" fmla="*/ 1253065 h 1688128"/>
              <a:gd name="connsiteX75" fmla="*/ 3321089 w 3995857"/>
              <a:gd name="connsiteY75" fmla="*/ 1004209 h 1688128"/>
              <a:gd name="connsiteX76" fmla="*/ 3326876 w 3995857"/>
              <a:gd name="connsiteY76" fmla="*/ 746673 h 1688128"/>
              <a:gd name="connsiteX77" fmla="*/ 3393431 w 3995857"/>
              <a:gd name="connsiteY77" fmla="*/ 607777 h 1688128"/>
              <a:gd name="connsiteX78" fmla="*/ 3494709 w 3995857"/>
              <a:gd name="connsiteY78" fmla="*/ 564371 h 1688128"/>
              <a:gd name="connsiteX79" fmla="*/ 3581519 w 3995857"/>
              <a:gd name="connsiteY79" fmla="*/ 599095 h 1688128"/>
              <a:gd name="connsiteX80" fmla="*/ 3627818 w 3995857"/>
              <a:gd name="connsiteY80" fmla="*/ 714842 h 1688128"/>
              <a:gd name="connsiteX81" fmla="*/ 3627818 w 3995857"/>
              <a:gd name="connsiteY81" fmla="*/ 836377 h 1688128"/>
              <a:gd name="connsiteX82" fmla="*/ 3575732 w 3995857"/>
              <a:gd name="connsiteY82" fmla="*/ 983954 h 1688128"/>
              <a:gd name="connsiteX83" fmla="*/ 3462879 w 3995857"/>
              <a:gd name="connsiteY83" fmla="*/ 1206766 h 1688128"/>
              <a:gd name="connsiteX84" fmla="*/ 3381856 w 3995857"/>
              <a:gd name="connsiteY84" fmla="*/ 1391961 h 1688128"/>
              <a:gd name="connsiteX85" fmla="*/ 3378962 w 3995857"/>
              <a:gd name="connsiteY85" fmla="*/ 1536645 h 1688128"/>
              <a:gd name="connsiteX86" fmla="*/ 3442623 w 3995857"/>
              <a:gd name="connsiteY86" fmla="*/ 1606093 h 1688128"/>
              <a:gd name="connsiteX87" fmla="*/ 3543902 w 3995857"/>
              <a:gd name="connsiteY87" fmla="*/ 1582944 h 1688128"/>
              <a:gd name="connsiteX88" fmla="*/ 3630712 w 3995857"/>
              <a:gd name="connsiteY88" fmla="*/ 1432473 h 1688128"/>
              <a:gd name="connsiteX89" fmla="*/ 3650967 w 3995857"/>
              <a:gd name="connsiteY89" fmla="*/ 1160468 h 1688128"/>
              <a:gd name="connsiteX90" fmla="*/ 3650967 w 3995857"/>
              <a:gd name="connsiteY90" fmla="*/ 960804 h 1688128"/>
              <a:gd name="connsiteX91" fmla="*/ 3708841 w 3995857"/>
              <a:gd name="connsiteY91" fmla="*/ 778503 h 1688128"/>
              <a:gd name="connsiteX92" fmla="*/ 3844843 w 3995857"/>
              <a:gd name="connsiteY92" fmla="*/ 671437 h 1688128"/>
              <a:gd name="connsiteX93" fmla="*/ 3992421 w 3995857"/>
              <a:gd name="connsiteY93" fmla="*/ 688799 h 1688128"/>
              <a:gd name="connsiteX94" fmla="*/ 3943561 w 3995857"/>
              <a:gd name="connsiteY94" fmla="*/ 779377 h 1688128"/>
              <a:gd name="connsiteX95" fmla="*/ 3882461 w 3995857"/>
              <a:gd name="connsiteY95" fmla="*/ 772716 h 1688128"/>
              <a:gd name="connsiteX96" fmla="*/ 3824588 w 3995857"/>
              <a:gd name="connsiteY96" fmla="*/ 798759 h 1688128"/>
              <a:gd name="connsiteX97" fmla="*/ 3769608 w 3995857"/>
              <a:gd name="connsiteY97" fmla="*/ 885569 h 1688128"/>
              <a:gd name="connsiteX98" fmla="*/ 3731990 w 3995857"/>
              <a:gd name="connsiteY98" fmla="*/ 1079445 h 1688128"/>
              <a:gd name="connsiteX99" fmla="*/ 3729097 w 3995857"/>
              <a:gd name="connsiteY99" fmla="*/ 1336982 h 1688128"/>
              <a:gd name="connsiteX100" fmla="*/ 3674117 w 3995857"/>
              <a:gd name="connsiteY100" fmla="*/ 1525070 h 1688128"/>
              <a:gd name="connsiteX101" fmla="*/ 3561264 w 3995857"/>
              <a:gd name="connsiteY101" fmla="*/ 1652392 h 1688128"/>
              <a:gd name="connsiteX102" fmla="*/ 3442623 w 3995857"/>
              <a:gd name="connsiteY102" fmla="*/ 1687116 h 1688128"/>
              <a:gd name="connsiteX103" fmla="*/ 3347132 w 3995857"/>
              <a:gd name="connsiteY103" fmla="*/ 1623455 h 1688128"/>
              <a:gd name="connsiteX104" fmla="*/ 3309514 w 3995857"/>
              <a:gd name="connsiteY104" fmla="*/ 1533751 h 1688128"/>
              <a:gd name="connsiteX105" fmla="*/ 3312408 w 3995857"/>
              <a:gd name="connsiteY105" fmla="*/ 1363025 h 1688128"/>
              <a:gd name="connsiteX106" fmla="*/ 3396324 w 3995857"/>
              <a:gd name="connsiteY106" fmla="*/ 1157574 h 1688128"/>
              <a:gd name="connsiteX107" fmla="*/ 3488922 w 3995857"/>
              <a:gd name="connsiteY107" fmla="*/ 975273 h 1688128"/>
              <a:gd name="connsiteX108" fmla="*/ 3549689 w 3995857"/>
              <a:gd name="connsiteY108" fmla="*/ 790078 h 1688128"/>
              <a:gd name="connsiteX109" fmla="*/ 3532327 w 3995857"/>
              <a:gd name="connsiteY109" fmla="*/ 668544 h 1688128"/>
              <a:gd name="connsiteX110" fmla="*/ 3480241 w 3995857"/>
              <a:gd name="connsiteY110" fmla="*/ 636713 h 1688128"/>
              <a:gd name="connsiteX111" fmla="*/ 3431048 w 3995857"/>
              <a:gd name="connsiteY111" fmla="*/ 694587 h 1688128"/>
              <a:gd name="connsiteX112" fmla="*/ 3402112 w 3995857"/>
              <a:gd name="connsiteY112" fmla="*/ 891356 h 1688128"/>
              <a:gd name="connsiteX113" fmla="*/ 3393431 w 3995857"/>
              <a:gd name="connsiteY113" fmla="*/ 1096807 h 1688128"/>
              <a:gd name="connsiteX114" fmla="*/ 3317516 w 3995857"/>
              <a:gd name="connsiteY114" fmla="*/ 1351828 h 1688128"/>
              <a:gd name="connsiteX115" fmla="*/ 3298694 w 3995857"/>
              <a:gd name="connsiteY115" fmla="*/ 1539539 h 1688128"/>
              <a:gd name="connsiteX116" fmla="*/ 3237172 w 3995857"/>
              <a:gd name="connsiteY116" fmla="*/ 1617668 h 1688128"/>
              <a:gd name="connsiteX117" fmla="*/ 3124319 w 3995857"/>
              <a:gd name="connsiteY117" fmla="*/ 1626349 h 1688128"/>
              <a:gd name="connsiteX118" fmla="*/ 3028828 w 3995857"/>
              <a:gd name="connsiteY118" fmla="*/ 1554007 h 1688128"/>
              <a:gd name="connsiteX119" fmla="*/ 2985423 w 3995857"/>
              <a:gd name="connsiteY119" fmla="*/ 1397749 h 1688128"/>
              <a:gd name="connsiteX120" fmla="*/ 2996998 w 3995857"/>
              <a:gd name="connsiteY120" fmla="*/ 1174936 h 1688128"/>
              <a:gd name="connsiteX121" fmla="*/ 3063552 w 3995857"/>
              <a:gd name="connsiteY121" fmla="*/ 972379 h 1688128"/>
              <a:gd name="connsiteX122" fmla="*/ 3121426 w 3995857"/>
              <a:gd name="connsiteY122" fmla="*/ 781397 h 1688128"/>
              <a:gd name="connsiteX123" fmla="*/ 3121426 w 3995857"/>
              <a:gd name="connsiteY123" fmla="*/ 630926 h 1688128"/>
              <a:gd name="connsiteX124" fmla="*/ 3069340 w 3995857"/>
              <a:gd name="connsiteY124" fmla="*/ 573052 h 1688128"/>
              <a:gd name="connsiteX125" fmla="*/ 2968061 w 3995857"/>
              <a:gd name="connsiteY125" fmla="*/ 587521 h 1688128"/>
              <a:gd name="connsiteX126" fmla="*/ 2930443 w 3995857"/>
              <a:gd name="connsiteY126" fmla="*/ 688799 h 1688128"/>
              <a:gd name="connsiteX127" fmla="*/ 2947805 w 3995857"/>
              <a:gd name="connsiteY127" fmla="*/ 824802 h 1688128"/>
              <a:gd name="connsiteX128" fmla="*/ 2953593 w 3995857"/>
              <a:gd name="connsiteY128" fmla="*/ 1015784 h 1688128"/>
              <a:gd name="connsiteX129" fmla="*/ 2933337 w 3995857"/>
              <a:gd name="connsiteY129" fmla="*/ 1137318 h 1688128"/>
              <a:gd name="connsiteX130" fmla="*/ 2829165 w 3995857"/>
              <a:gd name="connsiteY130" fmla="*/ 1224128 h 1688128"/>
              <a:gd name="connsiteX131" fmla="*/ 2681588 w 3995857"/>
              <a:gd name="connsiteY131" fmla="*/ 1224128 h 1688128"/>
              <a:gd name="connsiteX132" fmla="*/ 2586097 w 3995857"/>
              <a:gd name="connsiteY132" fmla="*/ 1134425 h 1688128"/>
              <a:gd name="connsiteX133" fmla="*/ 2562947 w 3995857"/>
              <a:gd name="connsiteY133" fmla="*/ 972379 h 1688128"/>
              <a:gd name="connsiteX134" fmla="*/ 2655545 w 3995857"/>
              <a:gd name="connsiteY134" fmla="*/ 807440 h 1688128"/>
              <a:gd name="connsiteX135" fmla="*/ 2693162 w 3995857"/>
              <a:gd name="connsiteY135" fmla="*/ 659863 h 1688128"/>
              <a:gd name="connsiteX136" fmla="*/ 2652651 w 3995857"/>
              <a:gd name="connsiteY136" fmla="*/ 529647 h 1688128"/>
              <a:gd name="connsiteX137" fmla="*/ 2580309 w 3995857"/>
              <a:gd name="connsiteY137" fmla="*/ 480455 h 1688128"/>
              <a:gd name="connsiteX138" fmla="*/ 2493499 w 3995857"/>
              <a:gd name="connsiteY138" fmla="*/ 497817 h 1688128"/>
              <a:gd name="connsiteX139" fmla="*/ 2467456 w 3995857"/>
              <a:gd name="connsiteY139" fmla="*/ 628032 h 1688128"/>
              <a:gd name="connsiteX140" fmla="*/ 2484818 w 3995857"/>
              <a:gd name="connsiteY140" fmla="*/ 868207 h 1688128"/>
              <a:gd name="connsiteX141" fmla="*/ 2479031 w 3995857"/>
              <a:gd name="connsiteY141" fmla="*/ 1169149 h 1688128"/>
              <a:gd name="connsiteX142" fmla="*/ 2383540 w 3995857"/>
              <a:gd name="connsiteY142" fmla="*/ 1504814 h 1688128"/>
              <a:gd name="connsiteX143" fmla="*/ 2383540 w 3995857"/>
              <a:gd name="connsiteY143" fmla="*/ 1507708 h 1688128"/>
              <a:gd name="connsiteX144" fmla="*/ 2302517 w 3995857"/>
              <a:gd name="connsiteY144" fmla="*/ 1580050 h 1688128"/>
              <a:gd name="connsiteX145" fmla="*/ 2137578 w 3995857"/>
              <a:gd name="connsiteY145" fmla="*/ 1559794 h 1688128"/>
              <a:gd name="connsiteX146" fmla="*/ 2059448 w 3995857"/>
              <a:gd name="connsiteY146" fmla="*/ 1406430 h 1688128"/>
              <a:gd name="connsiteX147" fmla="*/ 2062342 w 3995857"/>
              <a:gd name="connsiteY147" fmla="*/ 1157574 h 1688128"/>
              <a:gd name="connsiteX148" fmla="*/ 2128897 w 3995857"/>
              <a:gd name="connsiteY148" fmla="*/ 900037 h 1688128"/>
              <a:gd name="connsiteX149" fmla="*/ 2212813 w 3995857"/>
              <a:gd name="connsiteY149" fmla="*/ 662756 h 1688128"/>
              <a:gd name="connsiteX150" fmla="*/ 2241750 w 3995857"/>
              <a:gd name="connsiteY150" fmla="*/ 515179 h 1688128"/>
              <a:gd name="connsiteX151" fmla="*/ 2186770 w 3995857"/>
              <a:gd name="connsiteY151" fmla="*/ 416794 h 1688128"/>
              <a:gd name="connsiteX152" fmla="*/ 2099960 w 3995857"/>
              <a:gd name="connsiteY152" fmla="*/ 434156 h 1688128"/>
              <a:gd name="connsiteX153" fmla="*/ 2059448 w 3995857"/>
              <a:gd name="connsiteY153" fmla="*/ 509392 h 1688128"/>
              <a:gd name="connsiteX154" fmla="*/ 2039193 w 3995857"/>
              <a:gd name="connsiteY154" fmla="*/ 674331 h 1688128"/>
              <a:gd name="connsiteX155" fmla="*/ 2018937 w 3995857"/>
              <a:gd name="connsiteY155" fmla="*/ 871101 h 1688128"/>
              <a:gd name="connsiteX156" fmla="*/ 1990000 w 3995857"/>
              <a:gd name="connsiteY156" fmla="*/ 992635 h 1688128"/>
              <a:gd name="connsiteX157" fmla="*/ 1946595 w 3995857"/>
              <a:gd name="connsiteY157" fmla="*/ 1076551 h 1688128"/>
              <a:gd name="connsiteX158" fmla="*/ 1859785 w 3995857"/>
              <a:gd name="connsiteY158" fmla="*/ 1119956 h 1688128"/>
              <a:gd name="connsiteX159" fmla="*/ 1752719 w 3995857"/>
              <a:gd name="connsiteY159" fmla="*/ 1099701 h 1688128"/>
              <a:gd name="connsiteX160" fmla="*/ 1683271 w 3995857"/>
              <a:gd name="connsiteY160" fmla="*/ 1004209 h 1688128"/>
              <a:gd name="connsiteX161" fmla="*/ 1703931 w 3995857"/>
              <a:gd name="connsiteY161" fmla="*/ 799237 h 1688128"/>
              <a:gd name="connsiteX162" fmla="*/ 1764294 w 3995857"/>
              <a:gd name="connsiteY162" fmla="*/ 613564 h 1688128"/>
              <a:gd name="connsiteX163" fmla="*/ 1827955 w 3995857"/>
              <a:gd name="connsiteY163" fmla="*/ 454412 h 1688128"/>
              <a:gd name="connsiteX164" fmla="*/ 1807699 w 3995857"/>
              <a:gd name="connsiteY164" fmla="*/ 335771 h 1688128"/>
              <a:gd name="connsiteX165" fmla="*/ 1677484 w 3995857"/>
              <a:gd name="connsiteY165" fmla="*/ 309728 h 1688128"/>
              <a:gd name="connsiteX166" fmla="*/ 1599355 w 3995857"/>
              <a:gd name="connsiteY166" fmla="*/ 341559 h 1688128"/>
              <a:gd name="connsiteX167" fmla="*/ 1515438 w 3995857"/>
              <a:gd name="connsiteY167" fmla="*/ 454412 h 1688128"/>
              <a:gd name="connsiteX168" fmla="*/ 1469140 w 3995857"/>
              <a:gd name="connsiteY168" fmla="*/ 628032 h 1688128"/>
              <a:gd name="connsiteX169" fmla="*/ 1468411 w 3995857"/>
              <a:gd name="connsiteY169" fmla="*/ 926005 h 1688128"/>
              <a:gd name="connsiteX170" fmla="*/ 1414160 w 3995857"/>
              <a:gd name="connsiteY170" fmla="*/ 1119956 h 1688128"/>
              <a:gd name="connsiteX171" fmla="*/ 1414160 w 3995857"/>
              <a:gd name="connsiteY171" fmla="*/ 1119956 h 1688128"/>
              <a:gd name="connsiteX172" fmla="*/ 1350499 w 3995857"/>
              <a:gd name="connsiteY172" fmla="*/ 1174936 h 1688128"/>
              <a:gd name="connsiteX173" fmla="*/ 1275264 w 3995857"/>
              <a:gd name="connsiteY173" fmla="*/ 1174936 h 1688128"/>
              <a:gd name="connsiteX174" fmla="*/ 1226071 w 3995857"/>
              <a:gd name="connsiteY174" fmla="*/ 1105488 h 1688128"/>
              <a:gd name="connsiteX175" fmla="*/ 1205816 w 3995857"/>
              <a:gd name="connsiteY175" fmla="*/ 931868 h 1688128"/>
              <a:gd name="connsiteX176" fmla="*/ 1234752 w 3995857"/>
              <a:gd name="connsiteY176" fmla="*/ 720630 h 1688128"/>
              <a:gd name="connsiteX177" fmla="*/ 1278157 w 3995857"/>
              <a:gd name="connsiteY177" fmla="*/ 526754 h 1688128"/>
              <a:gd name="connsiteX178" fmla="*/ 1307094 w 3995857"/>
              <a:gd name="connsiteY178" fmla="*/ 358921 h 1688128"/>
              <a:gd name="connsiteX179" fmla="*/ 1281051 w 3995857"/>
              <a:gd name="connsiteY179" fmla="*/ 205556 h 1688128"/>
              <a:gd name="connsiteX180" fmla="*/ 1162410 w 3995857"/>
              <a:gd name="connsiteY180" fmla="*/ 81128 h 1688128"/>
              <a:gd name="connsiteX181" fmla="*/ 1035089 w 3995857"/>
              <a:gd name="connsiteY181" fmla="*/ 34830 h 1688128"/>
              <a:gd name="connsiteX182" fmla="*/ 919342 w 3995857"/>
              <a:gd name="connsiteY182" fmla="*/ 52192 h 1688128"/>
              <a:gd name="connsiteX183" fmla="*/ 800702 w 3995857"/>
              <a:gd name="connsiteY183" fmla="*/ 124533 h 1688128"/>
              <a:gd name="connsiteX184" fmla="*/ 702317 w 3995857"/>
              <a:gd name="connsiteY184" fmla="*/ 225812 h 1688128"/>
              <a:gd name="connsiteX185" fmla="*/ 572102 w 3995857"/>
              <a:gd name="connsiteY185" fmla="*/ 350240 h 1688128"/>
              <a:gd name="connsiteX186" fmla="*/ 459248 w 3995857"/>
              <a:gd name="connsiteY186" fmla="*/ 460199 h 1688128"/>
              <a:gd name="connsiteX187" fmla="*/ 343502 w 3995857"/>
              <a:gd name="connsiteY187" fmla="*/ 526754 h 1688128"/>
              <a:gd name="connsiteX188" fmla="*/ 181456 w 3995857"/>
              <a:gd name="connsiteY188" fmla="*/ 596201 h 1688128"/>
              <a:gd name="connsiteX189" fmla="*/ 48347 w 3995857"/>
              <a:gd name="connsiteY189" fmla="*/ 616458 h 1688128"/>
              <a:gd name="connsiteX190" fmla="*/ 13623 w 3995857"/>
              <a:gd name="connsiteY190" fmla="*/ 607046 h 1688128"/>
              <a:gd name="connsiteX0" fmla="*/ 13623 w 3984633"/>
              <a:gd name="connsiteY0" fmla="*/ 607046 h 1688128"/>
              <a:gd name="connsiteX1" fmla="*/ 256692 w 3984633"/>
              <a:gd name="connsiteY1" fmla="*/ 538329 h 1688128"/>
              <a:gd name="connsiteX2" fmla="*/ 438993 w 3984633"/>
              <a:gd name="connsiteY2" fmla="*/ 439944 h 1688128"/>
              <a:gd name="connsiteX3" fmla="*/ 601038 w 3984633"/>
              <a:gd name="connsiteY3" fmla="*/ 286579 h 1688128"/>
              <a:gd name="connsiteX4" fmla="*/ 768871 w 3984633"/>
              <a:gd name="connsiteY4" fmla="*/ 115852 h 1688128"/>
              <a:gd name="connsiteX5" fmla="*/ 942491 w 3984633"/>
              <a:gd name="connsiteY5" fmla="*/ 5893 h 1688128"/>
              <a:gd name="connsiteX6" fmla="*/ 1078494 w 3984633"/>
              <a:gd name="connsiteY6" fmla="*/ 20361 h 1688128"/>
              <a:gd name="connsiteX7" fmla="*/ 1194241 w 3984633"/>
              <a:gd name="connsiteY7" fmla="*/ 66660 h 1688128"/>
              <a:gd name="connsiteX8" fmla="*/ 1289732 w 3984633"/>
              <a:gd name="connsiteY8" fmla="*/ 162151 h 1688128"/>
              <a:gd name="connsiteX9" fmla="*/ 1341818 w 3984633"/>
              <a:gd name="connsiteY9" fmla="*/ 298154 h 1688128"/>
              <a:gd name="connsiteX10" fmla="*/ 1333137 w 3984633"/>
              <a:gd name="connsiteY10" fmla="*/ 454412 h 1688128"/>
              <a:gd name="connsiteX11" fmla="*/ 1295519 w 3984633"/>
              <a:gd name="connsiteY11" fmla="*/ 619351 h 1688128"/>
              <a:gd name="connsiteX12" fmla="*/ 1257902 w 3984633"/>
              <a:gd name="connsiteY12" fmla="*/ 790078 h 1688128"/>
              <a:gd name="connsiteX13" fmla="*/ 1252114 w 3984633"/>
              <a:gd name="connsiteY13" fmla="*/ 992635 h 1688128"/>
              <a:gd name="connsiteX14" fmla="*/ 1278157 w 3984633"/>
              <a:gd name="connsiteY14" fmla="*/ 1082339 h 1688128"/>
              <a:gd name="connsiteX15" fmla="*/ 1318669 w 3984633"/>
              <a:gd name="connsiteY15" fmla="*/ 1096807 h 1688128"/>
              <a:gd name="connsiteX16" fmla="*/ 1370755 w 3984633"/>
              <a:gd name="connsiteY16" fmla="*/ 1009997 h 1688128"/>
              <a:gd name="connsiteX17" fmla="*/ 1396798 w 3984633"/>
              <a:gd name="connsiteY17" fmla="*/ 842164 h 1688128"/>
              <a:gd name="connsiteX18" fmla="*/ 1391010 w 3984633"/>
              <a:gd name="connsiteY18" fmla="*/ 625139 h 1688128"/>
              <a:gd name="connsiteX19" fmla="*/ 1454671 w 3984633"/>
              <a:gd name="connsiteY19" fmla="*/ 408113 h 1688128"/>
              <a:gd name="connsiteX20" fmla="*/ 1573312 w 3984633"/>
              <a:gd name="connsiteY20" fmla="*/ 257642 h 1688128"/>
              <a:gd name="connsiteX21" fmla="*/ 1715102 w 3984633"/>
              <a:gd name="connsiteY21" fmla="*/ 225812 h 1688128"/>
              <a:gd name="connsiteX22" fmla="*/ 1819274 w 3984633"/>
              <a:gd name="connsiteY22" fmla="*/ 254749 h 1688128"/>
              <a:gd name="connsiteX23" fmla="*/ 1894509 w 3984633"/>
              <a:gd name="connsiteY23" fmla="*/ 329984 h 1688128"/>
              <a:gd name="connsiteX24" fmla="*/ 1917659 w 3984633"/>
              <a:gd name="connsiteY24" fmla="*/ 413901 h 1688128"/>
              <a:gd name="connsiteX25" fmla="*/ 1891616 w 3984633"/>
              <a:gd name="connsiteY25" fmla="*/ 535435 h 1688128"/>
              <a:gd name="connsiteX26" fmla="*/ 1845317 w 3984633"/>
              <a:gd name="connsiteY26" fmla="*/ 665650 h 1688128"/>
              <a:gd name="connsiteX27" fmla="*/ 1787443 w 3984633"/>
              <a:gd name="connsiteY27" fmla="*/ 813227 h 1688128"/>
              <a:gd name="connsiteX28" fmla="*/ 1767188 w 3984633"/>
              <a:gd name="connsiteY28" fmla="*/ 949230 h 1688128"/>
              <a:gd name="connsiteX29" fmla="*/ 1793231 w 3984633"/>
              <a:gd name="connsiteY29" fmla="*/ 1027359 h 1688128"/>
              <a:gd name="connsiteX30" fmla="*/ 1845317 w 3984633"/>
              <a:gd name="connsiteY30" fmla="*/ 1038933 h 1688128"/>
              <a:gd name="connsiteX31" fmla="*/ 1906084 w 3984633"/>
              <a:gd name="connsiteY31" fmla="*/ 992635 h 1688128"/>
              <a:gd name="connsiteX32" fmla="*/ 1943702 w 3984633"/>
              <a:gd name="connsiteY32" fmla="*/ 862420 h 1688128"/>
              <a:gd name="connsiteX33" fmla="*/ 1961064 w 3984633"/>
              <a:gd name="connsiteY33" fmla="*/ 656969 h 1688128"/>
              <a:gd name="connsiteX34" fmla="*/ 1969745 w 3984633"/>
              <a:gd name="connsiteY34" fmla="*/ 465987 h 1688128"/>
              <a:gd name="connsiteX35" fmla="*/ 2047874 w 3984633"/>
              <a:gd name="connsiteY35" fmla="*/ 353133 h 1688128"/>
              <a:gd name="connsiteX36" fmla="*/ 2195451 w 3984633"/>
              <a:gd name="connsiteY36" fmla="*/ 338665 h 1688128"/>
              <a:gd name="connsiteX37" fmla="*/ 2293836 w 3984633"/>
              <a:gd name="connsiteY37" fmla="*/ 405220 h 1688128"/>
              <a:gd name="connsiteX38" fmla="*/ 2322772 w 3984633"/>
              <a:gd name="connsiteY38" fmla="*/ 529647 h 1688128"/>
              <a:gd name="connsiteX39" fmla="*/ 2290942 w 3984633"/>
              <a:gd name="connsiteY39" fmla="*/ 691693 h 1688128"/>
              <a:gd name="connsiteX40" fmla="*/ 2227281 w 3984633"/>
              <a:gd name="connsiteY40" fmla="*/ 879782 h 1688128"/>
              <a:gd name="connsiteX41" fmla="*/ 2166514 w 3984633"/>
              <a:gd name="connsiteY41" fmla="*/ 1079445 h 1688128"/>
              <a:gd name="connsiteX42" fmla="*/ 2146259 w 3984633"/>
              <a:gd name="connsiteY42" fmla="*/ 1232809 h 1688128"/>
              <a:gd name="connsiteX43" fmla="*/ 2160727 w 3984633"/>
              <a:gd name="connsiteY43" fmla="*/ 1435366 h 1688128"/>
              <a:gd name="connsiteX44" fmla="*/ 2218600 w 3984633"/>
              <a:gd name="connsiteY44" fmla="*/ 1501921 h 1688128"/>
              <a:gd name="connsiteX45" fmla="*/ 2293836 w 3984633"/>
              <a:gd name="connsiteY45" fmla="*/ 1478771 h 1688128"/>
              <a:gd name="connsiteX46" fmla="*/ 2371965 w 3984633"/>
              <a:gd name="connsiteY46" fmla="*/ 1299364 h 1688128"/>
              <a:gd name="connsiteX47" fmla="*/ 2400902 w 3984633"/>
              <a:gd name="connsiteY47" fmla="*/ 1050508 h 1688128"/>
              <a:gd name="connsiteX48" fmla="*/ 2398008 w 3984633"/>
              <a:gd name="connsiteY48" fmla="*/ 685906 h 1688128"/>
              <a:gd name="connsiteX49" fmla="*/ 2400902 w 3984633"/>
              <a:gd name="connsiteY49" fmla="*/ 489136 h 1688128"/>
              <a:gd name="connsiteX50" fmla="*/ 2534010 w 3984633"/>
              <a:gd name="connsiteY50" fmla="*/ 399432 h 1688128"/>
              <a:gd name="connsiteX51" fmla="*/ 2664226 w 3984633"/>
              <a:gd name="connsiteY51" fmla="*/ 439944 h 1688128"/>
              <a:gd name="connsiteX52" fmla="*/ 2748142 w 3984633"/>
              <a:gd name="connsiteY52" fmla="*/ 549903 h 1688128"/>
              <a:gd name="connsiteX53" fmla="*/ 2777079 w 3984633"/>
              <a:gd name="connsiteY53" fmla="*/ 706161 h 1688128"/>
              <a:gd name="connsiteX54" fmla="*/ 2742355 w 3984633"/>
              <a:gd name="connsiteY54" fmla="*/ 847951 h 1688128"/>
              <a:gd name="connsiteX55" fmla="*/ 2664226 w 3984633"/>
              <a:gd name="connsiteY55" fmla="*/ 940549 h 1688128"/>
              <a:gd name="connsiteX56" fmla="*/ 2649757 w 3984633"/>
              <a:gd name="connsiteY56" fmla="*/ 1062083 h 1688128"/>
              <a:gd name="connsiteX57" fmla="*/ 2707631 w 3984633"/>
              <a:gd name="connsiteY57" fmla="*/ 1145999 h 1688128"/>
              <a:gd name="connsiteX58" fmla="*/ 2814697 w 3984633"/>
              <a:gd name="connsiteY58" fmla="*/ 1154680 h 1688128"/>
              <a:gd name="connsiteX59" fmla="*/ 2869676 w 3984633"/>
              <a:gd name="connsiteY59" fmla="*/ 1073658 h 1688128"/>
              <a:gd name="connsiteX60" fmla="*/ 2858102 w 3984633"/>
              <a:gd name="connsiteY60" fmla="*/ 879782 h 1688128"/>
              <a:gd name="connsiteX61" fmla="*/ 2840740 w 3984633"/>
              <a:gd name="connsiteY61" fmla="*/ 688799 h 1688128"/>
              <a:gd name="connsiteX62" fmla="*/ 2898613 w 3984633"/>
              <a:gd name="connsiteY62" fmla="*/ 564371 h 1688128"/>
              <a:gd name="connsiteX63" fmla="*/ 3025935 w 3984633"/>
              <a:gd name="connsiteY63" fmla="*/ 492030 h 1688128"/>
              <a:gd name="connsiteX64" fmla="*/ 3133000 w 3984633"/>
              <a:gd name="connsiteY64" fmla="*/ 512285 h 1688128"/>
              <a:gd name="connsiteX65" fmla="*/ 3187980 w 3984633"/>
              <a:gd name="connsiteY65" fmla="*/ 573052 h 1688128"/>
              <a:gd name="connsiteX66" fmla="*/ 3214023 w 3984633"/>
              <a:gd name="connsiteY66" fmla="*/ 717736 h 1688128"/>
              <a:gd name="connsiteX67" fmla="*/ 3185086 w 3984633"/>
              <a:gd name="connsiteY67" fmla="*/ 850845 h 1688128"/>
              <a:gd name="connsiteX68" fmla="*/ 3127213 w 3984633"/>
              <a:gd name="connsiteY68" fmla="*/ 1030252 h 1688128"/>
              <a:gd name="connsiteX69" fmla="*/ 3078021 w 3984633"/>
              <a:gd name="connsiteY69" fmla="*/ 1189404 h 1688128"/>
              <a:gd name="connsiteX70" fmla="*/ 3066446 w 3984633"/>
              <a:gd name="connsiteY70" fmla="*/ 1360131 h 1688128"/>
              <a:gd name="connsiteX71" fmla="*/ 3092489 w 3984633"/>
              <a:gd name="connsiteY71" fmla="*/ 1499027 h 1688128"/>
              <a:gd name="connsiteX72" fmla="*/ 3156150 w 3984633"/>
              <a:gd name="connsiteY72" fmla="*/ 1554007 h 1688128"/>
              <a:gd name="connsiteX73" fmla="*/ 3240066 w 3984633"/>
              <a:gd name="connsiteY73" fmla="*/ 1522177 h 1688128"/>
              <a:gd name="connsiteX74" fmla="*/ 3321089 w 3984633"/>
              <a:gd name="connsiteY74" fmla="*/ 1253065 h 1688128"/>
              <a:gd name="connsiteX75" fmla="*/ 3321089 w 3984633"/>
              <a:gd name="connsiteY75" fmla="*/ 1004209 h 1688128"/>
              <a:gd name="connsiteX76" fmla="*/ 3326876 w 3984633"/>
              <a:gd name="connsiteY76" fmla="*/ 746673 h 1688128"/>
              <a:gd name="connsiteX77" fmla="*/ 3393431 w 3984633"/>
              <a:gd name="connsiteY77" fmla="*/ 607777 h 1688128"/>
              <a:gd name="connsiteX78" fmla="*/ 3494709 w 3984633"/>
              <a:gd name="connsiteY78" fmla="*/ 564371 h 1688128"/>
              <a:gd name="connsiteX79" fmla="*/ 3581519 w 3984633"/>
              <a:gd name="connsiteY79" fmla="*/ 599095 h 1688128"/>
              <a:gd name="connsiteX80" fmla="*/ 3627818 w 3984633"/>
              <a:gd name="connsiteY80" fmla="*/ 714842 h 1688128"/>
              <a:gd name="connsiteX81" fmla="*/ 3627818 w 3984633"/>
              <a:gd name="connsiteY81" fmla="*/ 836377 h 1688128"/>
              <a:gd name="connsiteX82" fmla="*/ 3575732 w 3984633"/>
              <a:gd name="connsiteY82" fmla="*/ 983954 h 1688128"/>
              <a:gd name="connsiteX83" fmla="*/ 3462879 w 3984633"/>
              <a:gd name="connsiteY83" fmla="*/ 1206766 h 1688128"/>
              <a:gd name="connsiteX84" fmla="*/ 3381856 w 3984633"/>
              <a:gd name="connsiteY84" fmla="*/ 1391961 h 1688128"/>
              <a:gd name="connsiteX85" fmla="*/ 3378962 w 3984633"/>
              <a:gd name="connsiteY85" fmla="*/ 1536645 h 1688128"/>
              <a:gd name="connsiteX86" fmla="*/ 3442623 w 3984633"/>
              <a:gd name="connsiteY86" fmla="*/ 1606093 h 1688128"/>
              <a:gd name="connsiteX87" fmla="*/ 3543902 w 3984633"/>
              <a:gd name="connsiteY87" fmla="*/ 1582944 h 1688128"/>
              <a:gd name="connsiteX88" fmla="*/ 3630712 w 3984633"/>
              <a:gd name="connsiteY88" fmla="*/ 1432473 h 1688128"/>
              <a:gd name="connsiteX89" fmla="*/ 3650967 w 3984633"/>
              <a:gd name="connsiteY89" fmla="*/ 1160468 h 1688128"/>
              <a:gd name="connsiteX90" fmla="*/ 3650967 w 3984633"/>
              <a:gd name="connsiteY90" fmla="*/ 960804 h 1688128"/>
              <a:gd name="connsiteX91" fmla="*/ 3708841 w 3984633"/>
              <a:gd name="connsiteY91" fmla="*/ 778503 h 1688128"/>
              <a:gd name="connsiteX92" fmla="*/ 3844843 w 3984633"/>
              <a:gd name="connsiteY92" fmla="*/ 671437 h 1688128"/>
              <a:gd name="connsiteX93" fmla="*/ 3980515 w 3984633"/>
              <a:gd name="connsiteY93" fmla="*/ 698324 h 1688128"/>
              <a:gd name="connsiteX94" fmla="*/ 3943561 w 3984633"/>
              <a:gd name="connsiteY94" fmla="*/ 779377 h 1688128"/>
              <a:gd name="connsiteX95" fmla="*/ 3882461 w 3984633"/>
              <a:gd name="connsiteY95" fmla="*/ 772716 h 1688128"/>
              <a:gd name="connsiteX96" fmla="*/ 3824588 w 3984633"/>
              <a:gd name="connsiteY96" fmla="*/ 798759 h 1688128"/>
              <a:gd name="connsiteX97" fmla="*/ 3769608 w 3984633"/>
              <a:gd name="connsiteY97" fmla="*/ 885569 h 1688128"/>
              <a:gd name="connsiteX98" fmla="*/ 3731990 w 3984633"/>
              <a:gd name="connsiteY98" fmla="*/ 1079445 h 1688128"/>
              <a:gd name="connsiteX99" fmla="*/ 3729097 w 3984633"/>
              <a:gd name="connsiteY99" fmla="*/ 1336982 h 1688128"/>
              <a:gd name="connsiteX100" fmla="*/ 3674117 w 3984633"/>
              <a:gd name="connsiteY100" fmla="*/ 1525070 h 1688128"/>
              <a:gd name="connsiteX101" fmla="*/ 3561264 w 3984633"/>
              <a:gd name="connsiteY101" fmla="*/ 1652392 h 1688128"/>
              <a:gd name="connsiteX102" fmla="*/ 3442623 w 3984633"/>
              <a:gd name="connsiteY102" fmla="*/ 1687116 h 1688128"/>
              <a:gd name="connsiteX103" fmla="*/ 3347132 w 3984633"/>
              <a:gd name="connsiteY103" fmla="*/ 1623455 h 1688128"/>
              <a:gd name="connsiteX104" fmla="*/ 3309514 w 3984633"/>
              <a:gd name="connsiteY104" fmla="*/ 1533751 h 1688128"/>
              <a:gd name="connsiteX105" fmla="*/ 3312408 w 3984633"/>
              <a:gd name="connsiteY105" fmla="*/ 1363025 h 1688128"/>
              <a:gd name="connsiteX106" fmla="*/ 3396324 w 3984633"/>
              <a:gd name="connsiteY106" fmla="*/ 1157574 h 1688128"/>
              <a:gd name="connsiteX107" fmla="*/ 3488922 w 3984633"/>
              <a:gd name="connsiteY107" fmla="*/ 975273 h 1688128"/>
              <a:gd name="connsiteX108" fmla="*/ 3549689 w 3984633"/>
              <a:gd name="connsiteY108" fmla="*/ 790078 h 1688128"/>
              <a:gd name="connsiteX109" fmla="*/ 3532327 w 3984633"/>
              <a:gd name="connsiteY109" fmla="*/ 668544 h 1688128"/>
              <a:gd name="connsiteX110" fmla="*/ 3480241 w 3984633"/>
              <a:gd name="connsiteY110" fmla="*/ 636713 h 1688128"/>
              <a:gd name="connsiteX111" fmla="*/ 3431048 w 3984633"/>
              <a:gd name="connsiteY111" fmla="*/ 694587 h 1688128"/>
              <a:gd name="connsiteX112" fmla="*/ 3402112 w 3984633"/>
              <a:gd name="connsiteY112" fmla="*/ 891356 h 1688128"/>
              <a:gd name="connsiteX113" fmla="*/ 3393431 w 3984633"/>
              <a:gd name="connsiteY113" fmla="*/ 1096807 h 1688128"/>
              <a:gd name="connsiteX114" fmla="*/ 3317516 w 3984633"/>
              <a:gd name="connsiteY114" fmla="*/ 1351828 h 1688128"/>
              <a:gd name="connsiteX115" fmla="*/ 3298694 w 3984633"/>
              <a:gd name="connsiteY115" fmla="*/ 1539539 h 1688128"/>
              <a:gd name="connsiteX116" fmla="*/ 3237172 w 3984633"/>
              <a:gd name="connsiteY116" fmla="*/ 1617668 h 1688128"/>
              <a:gd name="connsiteX117" fmla="*/ 3124319 w 3984633"/>
              <a:gd name="connsiteY117" fmla="*/ 1626349 h 1688128"/>
              <a:gd name="connsiteX118" fmla="*/ 3028828 w 3984633"/>
              <a:gd name="connsiteY118" fmla="*/ 1554007 h 1688128"/>
              <a:gd name="connsiteX119" fmla="*/ 2985423 w 3984633"/>
              <a:gd name="connsiteY119" fmla="*/ 1397749 h 1688128"/>
              <a:gd name="connsiteX120" fmla="*/ 2996998 w 3984633"/>
              <a:gd name="connsiteY120" fmla="*/ 1174936 h 1688128"/>
              <a:gd name="connsiteX121" fmla="*/ 3063552 w 3984633"/>
              <a:gd name="connsiteY121" fmla="*/ 972379 h 1688128"/>
              <a:gd name="connsiteX122" fmla="*/ 3121426 w 3984633"/>
              <a:gd name="connsiteY122" fmla="*/ 781397 h 1688128"/>
              <a:gd name="connsiteX123" fmla="*/ 3121426 w 3984633"/>
              <a:gd name="connsiteY123" fmla="*/ 630926 h 1688128"/>
              <a:gd name="connsiteX124" fmla="*/ 3069340 w 3984633"/>
              <a:gd name="connsiteY124" fmla="*/ 573052 h 1688128"/>
              <a:gd name="connsiteX125" fmla="*/ 2968061 w 3984633"/>
              <a:gd name="connsiteY125" fmla="*/ 587521 h 1688128"/>
              <a:gd name="connsiteX126" fmla="*/ 2930443 w 3984633"/>
              <a:gd name="connsiteY126" fmla="*/ 688799 h 1688128"/>
              <a:gd name="connsiteX127" fmla="*/ 2947805 w 3984633"/>
              <a:gd name="connsiteY127" fmla="*/ 824802 h 1688128"/>
              <a:gd name="connsiteX128" fmla="*/ 2953593 w 3984633"/>
              <a:gd name="connsiteY128" fmla="*/ 1015784 h 1688128"/>
              <a:gd name="connsiteX129" fmla="*/ 2933337 w 3984633"/>
              <a:gd name="connsiteY129" fmla="*/ 1137318 h 1688128"/>
              <a:gd name="connsiteX130" fmla="*/ 2829165 w 3984633"/>
              <a:gd name="connsiteY130" fmla="*/ 1224128 h 1688128"/>
              <a:gd name="connsiteX131" fmla="*/ 2681588 w 3984633"/>
              <a:gd name="connsiteY131" fmla="*/ 1224128 h 1688128"/>
              <a:gd name="connsiteX132" fmla="*/ 2586097 w 3984633"/>
              <a:gd name="connsiteY132" fmla="*/ 1134425 h 1688128"/>
              <a:gd name="connsiteX133" fmla="*/ 2562947 w 3984633"/>
              <a:gd name="connsiteY133" fmla="*/ 972379 h 1688128"/>
              <a:gd name="connsiteX134" fmla="*/ 2655545 w 3984633"/>
              <a:gd name="connsiteY134" fmla="*/ 807440 h 1688128"/>
              <a:gd name="connsiteX135" fmla="*/ 2693162 w 3984633"/>
              <a:gd name="connsiteY135" fmla="*/ 659863 h 1688128"/>
              <a:gd name="connsiteX136" fmla="*/ 2652651 w 3984633"/>
              <a:gd name="connsiteY136" fmla="*/ 529647 h 1688128"/>
              <a:gd name="connsiteX137" fmla="*/ 2580309 w 3984633"/>
              <a:gd name="connsiteY137" fmla="*/ 480455 h 1688128"/>
              <a:gd name="connsiteX138" fmla="*/ 2493499 w 3984633"/>
              <a:gd name="connsiteY138" fmla="*/ 497817 h 1688128"/>
              <a:gd name="connsiteX139" fmla="*/ 2467456 w 3984633"/>
              <a:gd name="connsiteY139" fmla="*/ 628032 h 1688128"/>
              <a:gd name="connsiteX140" fmla="*/ 2484818 w 3984633"/>
              <a:gd name="connsiteY140" fmla="*/ 868207 h 1688128"/>
              <a:gd name="connsiteX141" fmla="*/ 2479031 w 3984633"/>
              <a:gd name="connsiteY141" fmla="*/ 1169149 h 1688128"/>
              <a:gd name="connsiteX142" fmla="*/ 2383540 w 3984633"/>
              <a:gd name="connsiteY142" fmla="*/ 1504814 h 1688128"/>
              <a:gd name="connsiteX143" fmla="*/ 2383540 w 3984633"/>
              <a:gd name="connsiteY143" fmla="*/ 1507708 h 1688128"/>
              <a:gd name="connsiteX144" fmla="*/ 2302517 w 3984633"/>
              <a:gd name="connsiteY144" fmla="*/ 1580050 h 1688128"/>
              <a:gd name="connsiteX145" fmla="*/ 2137578 w 3984633"/>
              <a:gd name="connsiteY145" fmla="*/ 1559794 h 1688128"/>
              <a:gd name="connsiteX146" fmla="*/ 2059448 w 3984633"/>
              <a:gd name="connsiteY146" fmla="*/ 1406430 h 1688128"/>
              <a:gd name="connsiteX147" fmla="*/ 2062342 w 3984633"/>
              <a:gd name="connsiteY147" fmla="*/ 1157574 h 1688128"/>
              <a:gd name="connsiteX148" fmla="*/ 2128897 w 3984633"/>
              <a:gd name="connsiteY148" fmla="*/ 900037 h 1688128"/>
              <a:gd name="connsiteX149" fmla="*/ 2212813 w 3984633"/>
              <a:gd name="connsiteY149" fmla="*/ 662756 h 1688128"/>
              <a:gd name="connsiteX150" fmla="*/ 2241750 w 3984633"/>
              <a:gd name="connsiteY150" fmla="*/ 515179 h 1688128"/>
              <a:gd name="connsiteX151" fmla="*/ 2186770 w 3984633"/>
              <a:gd name="connsiteY151" fmla="*/ 416794 h 1688128"/>
              <a:gd name="connsiteX152" fmla="*/ 2099960 w 3984633"/>
              <a:gd name="connsiteY152" fmla="*/ 434156 h 1688128"/>
              <a:gd name="connsiteX153" fmla="*/ 2059448 w 3984633"/>
              <a:gd name="connsiteY153" fmla="*/ 509392 h 1688128"/>
              <a:gd name="connsiteX154" fmla="*/ 2039193 w 3984633"/>
              <a:gd name="connsiteY154" fmla="*/ 674331 h 1688128"/>
              <a:gd name="connsiteX155" fmla="*/ 2018937 w 3984633"/>
              <a:gd name="connsiteY155" fmla="*/ 871101 h 1688128"/>
              <a:gd name="connsiteX156" fmla="*/ 1990000 w 3984633"/>
              <a:gd name="connsiteY156" fmla="*/ 992635 h 1688128"/>
              <a:gd name="connsiteX157" fmla="*/ 1946595 w 3984633"/>
              <a:gd name="connsiteY157" fmla="*/ 1076551 h 1688128"/>
              <a:gd name="connsiteX158" fmla="*/ 1859785 w 3984633"/>
              <a:gd name="connsiteY158" fmla="*/ 1119956 h 1688128"/>
              <a:gd name="connsiteX159" fmla="*/ 1752719 w 3984633"/>
              <a:gd name="connsiteY159" fmla="*/ 1099701 h 1688128"/>
              <a:gd name="connsiteX160" fmla="*/ 1683271 w 3984633"/>
              <a:gd name="connsiteY160" fmla="*/ 1004209 h 1688128"/>
              <a:gd name="connsiteX161" fmla="*/ 1703931 w 3984633"/>
              <a:gd name="connsiteY161" fmla="*/ 799237 h 1688128"/>
              <a:gd name="connsiteX162" fmla="*/ 1764294 w 3984633"/>
              <a:gd name="connsiteY162" fmla="*/ 613564 h 1688128"/>
              <a:gd name="connsiteX163" fmla="*/ 1827955 w 3984633"/>
              <a:gd name="connsiteY163" fmla="*/ 454412 h 1688128"/>
              <a:gd name="connsiteX164" fmla="*/ 1807699 w 3984633"/>
              <a:gd name="connsiteY164" fmla="*/ 335771 h 1688128"/>
              <a:gd name="connsiteX165" fmla="*/ 1677484 w 3984633"/>
              <a:gd name="connsiteY165" fmla="*/ 309728 h 1688128"/>
              <a:gd name="connsiteX166" fmla="*/ 1599355 w 3984633"/>
              <a:gd name="connsiteY166" fmla="*/ 341559 h 1688128"/>
              <a:gd name="connsiteX167" fmla="*/ 1515438 w 3984633"/>
              <a:gd name="connsiteY167" fmla="*/ 454412 h 1688128"/>
              <a:gd name="connsiteX168" fmla="*/ 1469140 w 3984633"/>
              <a:gd name="connsiteY168" fmla="*/ 628032 h 1688128"/>
              <a:gd name="connsiteX169" fmla="*/ 1468411 w 3984633"/>
              <a:gd name="connsiteY169" fmla="*/ 926005 h 1688128"/>
              <a:gd name="connsiteX170" fmla="*/ 1414160 w 3984633"/>
              <a:gd name="connsiteY170" fmla="*/ 1119956 h 1688128"/>
              <a:gd name="connsiteX171" fmla="*/ 1414160 w 3984633"/>
              <a:gd name="connsiteY171" fmla="*/ 1119956 h 1688128"/>
              <a:gd name="connsiteX172" fmla="*/ 1350499 w 3984633"/>
              <a:gd name="connsiteY172" fmla="*/ 1174936 h 1688128"/>
              <a:gd name="connsiteX173" fmla="*/ 1275264 w 3984633"/>
              <a:gd name="connsiteY173" fmla="*/ 1174936 h 1688128"/>
              <a:gd name="connsiteX174" fmla="*/ 1226071 w 3984633"/>
              <a:gd name="connsiteY174" fmla="*/ 1105488 h 1688128"/>
              <a:gd name="connsiteX175" fmla="*/ 1205816 w 3984633"/>
              <a:gd name="connsiteY175" fmla="*/ 931868 h 1688128"/>
              <a:gd name="connsiteX176" fmla="*/ 1234752 w 3984633"/>
              <a:gd name="connsiteY176" fmla="*/ 720630 h 1688128"/>
              <a:gd name="connsiteX177" fmla="*/ 1278157 w 3984633"/>
              <a:gd name="connsiteY177" fmla="*/ 526754 h 1688128"/>
              <a:gd name="connsiteX178" fmla="*/ 1307094 w 3984633"/>
              <a:gd name="connsiteY178" fmla="*/ 358921 h 1688128"/>
              <a:gd name="connsiteX179" fmla="*/ 1281051 w 3984633"/>
              <a:gd name="connsiteY179" fmla="*/ 205556 h 1688128"/>
              <a:gd name="connsiteX180" fmla="*/ 1162410 w 3984633"/>
              <a:gd name="connsiteY180" fmla="*/ 81128 h 1688128"/>
              <a:gd name="connsiteX181" fmla="*/ 1035089 w 3984633"/>
              <a:gd name="connsiteY181" fmla="*/ 34830 h 1688128"/>
              <a:gd name="connsiteX182" fmla="*/ 919342 w 3984633"/>
              <a:gd name="connsiteY182" fmla="*/ 52192 h 1688128"/>
              <a:gd name="connsiteX183" fmla="*/ 800702 w 3984633"/>
              <a:gd name="connsiteY183" fmla="*/ 124533 h 1688128"/>
              <a:gd name="connsiteX184" fmla="*/ 702317 w 3984633"/>
              <a:gd name="connsiteY184" fmla="*/ 225812 h 1688128"/>
              <a:gd name="connsiteX185" fmla="*/ 572102 w 3984633"/>
              <a:gd name="connsiteY185" fmla="*/ 350240 h 1688128"/>
              <a:gd name="connsiteX186" fmla="*/ 459248 w 3984633"/>
              <a:gd name="connsiteY186" fmla="*/ 460199 h 1688128"/>
              <a:gd name="connsiteX187" fmla="*/ 343502 w 3984633"/>
              <a:gd name="connsiteY187" fmla="*/ 526754 h 1688128"/>
              <a:gd name="connsiteX188" fmla="*/ 181456 w 3984633"/>
              <a:gd name="connsiteY188" fmla="*/ 596201 h 1688128"/>
              <a:gd name="connsiteX189" fmla="*/ 48347 w 3984633"/>
              <a:gd name="connsiteY189" fmla="*/ 616458 h 1688128"/>
              <a:gd name="connsiteX190" fmla="*/ 13623 w 3984633"/>
              <a:gd name="connsiteY190" fmla="*/ 607046 h 1688128"/>
              <a:gd name="connsiteX0" fmla="*/ 13623 w 3985359"/>
              <a:gd name="connsiteY0" fmla="*/ 607046 h 1688128"/>
              <a:gd name="connsiteX1" fmla="*/ 256692 w 3985359"/>
              <a:gd name="connsiteY1" fmla="*/ 538329 h 1688128"/>
              <a:gd name="connsiteX2" fmla="*/ 438993 w 3985359"/>
              <a:gd name="connsiteY2" fmla="*/ 439944 h 1688128"/>
              <a:gd name="connsiteX3" fmla="*/ 601038 w 3985359"/>
              <a:gd name="connsiteY3" fmla="*/ 286579 h 1688128"/>
              <a:gd name="connsiteX4" fmla="*/ 768871 w 3985359"/>
              <a:gd name="connsiteY4" fmla="*/ 115852 h 1688128"/>
              <a:gd name="connsiteX5" fmla="*/ 942491 w 3985359"/>
              <a:gd name="connsiteY5" fmla="*/ 5893 h 1688128"/>
              <a:gd name="connsiteX6" fmla="*/ 1078494 w 3985359"/>
              <a:gd name="connsiteY6" fmla="*/ 20361 h 1688128"/>
              <a:gd name="connsiteX7" fmla="*/ 1194241 w 3985359"/>
              <a:gd name="connsiteY7" fmla="*/ 66660 h 1688128"/>
              <a:gd name="connsiteX8" fmla="*/ 1289732 w 3985359"/>
              <a:gd name="connsiteY8" fmla="*/ 162151 h 1688128"/>
              <a:gd name="connsiteX9" fmla="*/ 1341818 w 3985359"/>
              <a:gd name="connsiteY9" fmla="*/ 298154 h 1688128"/>
              <a:gd name="connsiteX10" fmla="*/ 1333137 w 3985359"/>
              <a:gd name="connsiteY10" fmla="*/ 454412 h 1688128"/>
              <a:gd name="connsiteX11" fmla="*/ 1295519 w 3985359"/>
              <a:gd name="connsiteY11" fmla="*/ 619351 h 1688128"/>
              <a:gd name="connsiteX12" fmla="*/ 1257902 w 3985359"/>
              <a:gd name="connsiteY12" fmla="*/ 790078 h 1688128"/>
              <a:gd name="connsiteX13" fmla="*/ 1252114 w 3985359"/>
              <a:gd name="connsiteY13" fmla="*/ 992635 h 1688128"/>
              <a:gd name="connsiteX14" fmla="*/ 1278157 w 3985359"/>
              <a:gd name="connsiteY14" fmla="*/ 1082339 h 1688128"/>
              <a:gd name="connsiteX15" fmla="*/ 1318669 w 3985359"/>
              <a:gd name="connsiteY15" fmla="*/ 1096807 h 1688128"/>
              <a:gd name="connsiteX16" fmla="*/ 1370755 w 3985359"/>
              <a:gd name="connsiteY16" fmla="*/ 1009997 h 1688128"/>
              <a:gd name="connsiteX17" fmla="*/ 1396798 w 3985359"/>
              <a:gd name="connsiteY17" fmla="*/ 842164 h 1688128"/>
              <a:gd name="connsiteX18" fmla="*/ 1391010 w 3985359"/>
              <a:gd name="connsiteY18" fmla="*/ 625139 h 1688128"/>
              <a:gd name="connsiteX19" fmla="*/ 1454671 w 3985359"/>
              <a:gd name="connsiteY19" fmla="*/ 408113 h 1688128"/>
              <a:gd name="connsiteX20" fmla="*/ 1573312 w 3985359"/>
              <a:gd name="connsiteY20" fmla="*/ 257642 h 1688128"/>
              <a:gd name="connsiteX21" fmla="*/ 1715102 w 3985359"/>
              <a:gd name="connsiteY21" fmla="*/ 225812 h 1688128"/>
              <a:gd name="connsiteX22" fmla="*/ 1819274 w 3985359"/>
              <a:gd name="connsiteY22" fmla="*/ 254749 h 1688128"/>
              <a:gd name="connsiteX23" fmla="*/ 1894509 w 3985359"/>
              <a:gd name="connsiteY23" fmla="*/ 329984 h 1688128"/>
              <a:gd name="connsiteX24" fmla="*/ 1917659 w 3985359"/>
              <a:gd name="connsiteY24" fmla="*/ 413901 h 1688128"/>
              <a:gd name="connsiteX25" fmla="*/ 1891616 w 3985359"/>
              <a:gd name="connsiteY25" fmla="*/ 535435 h 1688128"/>
              <a:gd name="connsiteX26" fmla="*/ 1845317 w 3985359"/>
              <a:gd name="connsiteY26" fmla="*/ 665650 h 1688128"/>
              <a:gd name="connsiteX27" fmla="*/ 1787443 w 3985359"/>
              <a:gd name="connsiteY27" fmla="*/ 813227 h 1688128"/>
              <a:gd name="connsiteX28" fmla="*/ 1767188 w 3985359"/>
              <a:gd name="connsiteY28" fmla="*/ 949230 h 1688128"/>
              <a:gd name="connsiteX29" fmla="*/ 1793231 w 3985359"/>
              <a:gd name="connsiteY29" fmla="*/ 1027359 h 1688128"/>
              <a:gd name="connsiteX30" fmla="*/ 1845317 w 3985359"/>
              <a:gd name="connsiteY30" fmla="*/ 1038933 h 1688128"/>
              <a:gd name="connsiteX31" fmla="*/ 1906084 w 3985359"/>
              <a:gd name="connsiteY31" fmla="*/ 992635 h 1688128"/>
              <a:gd name="connsiteX32" fmla="*/ 1943702 w 3985359"/>
              <a:gd name="connsiteY32" fmla="*/ 862420 h 1688128"/>
              <a:gd name="connsiteX33" fmla="*/ 1961064 w 3985359"/>
              <a:gd name="connsiteY33" fmla="*/ 656969 h 1688128"/>
              <a:gd name="connsiteX34" fmla="*/ 1969745 w 3985359"/>
              <a:gd name="connsiteY34" fmla="*/ 465987 h 1688128"/>
              <a:gd name="connsiteX35" fmla="*/ 2047874 w 3985359"/>
              <a:gd name="connsiteY35" fmla="*/ 353133 h 1688128"/>
              <a:gd name="connsiteX36" fmla="*/ 2195451 w 3985359"/>
              <a:gd name="connsiteY36" fmla="*/ 338665 h 1688128"/>
              <a:gd name="connsiteX37" fmla="*/ 2293836 w 3985359"/>
              <a:gd name="connsiteY37" fmla="*/ 405220 h 1688128"/>
              <a:gd name="connsiteX38" fmla="*/ 2322772 w 3985359"/>
              <a:gd name="connsiteY38" fmla="*/ 529647 h 1688128"/>
              <a:gd name="connsiteX39" fmla="*/ 2290942 w 3985359"/>
              <a:gd name="connsiteY39" fmla="*/ 691693 h 1688128"/>
              <a:gd name="connsiteX40" fmla="*/ 2227281 w 3985359"/>
              <a:gd name="connsiteY40" fmla="*/ 879782 h 1688128"/>
              <a:gd name="connsiteX41" fmla="*/ 2166514 w 3985359"/>
              <a:gd name="connsiteY41" fmla="*/ 1079445 h 1688128"/>
              <a:gd name="connsiteX42" fmla="*/ 2146259 w 3985359"/>
              <a:gd name="connsiteY42" fmla="*/ 1232809 h 1688128"/>
              <a:gd name="connsiteX43" fmla="*/ 2160727 w 3985359"/>
              <a:gd name="connsiteY43" fmla="*/ 1435366 h 1688128"/>
              <a:gd name="connsiteX44" fmla="*/ 2218600 w 3985359"/>
              <a:gd name="connsiteY44" fmla="*/ 1501921 h 1688128"/>
              <a:gd name="connsiteX45" fmla="*/ 2293836 w 3985359"/>
              <a:gd name="connsiteY45" fmla="*/ 1478771 h 1688128"/>
              <a:gd name="connsiteX46" fmla="*/ 2371965 w 3985359"/>
              <a:gd name="connsiteY46" fmla="*/ 1299364 h 1688128"/>
              <a:gd name="connsiteX47" fmla="*/ 2400902 w 3985359"/>
              <a:gd name="connsiteY47" fmla="*/ 1050508 h 1688128"/>
              <a:gd name="connsiteX48" fmla="*/ 2398008 w 3985359"/>
              <a:gd name="connsiteY48" fmla="*/ 685906 h 1688128"/>
              <a:gd name="connsiteX49" fmla="*/ 2400902 w 3985359"/>
              <a:gd name="connsiteY49" fmla="*/ 489136 h 1688128"/>
              <a:gd name="connsiteX50" fmla="*/ 2534010 w 3985359"/>
              <a:gd name="connsiteY50" fmla="*/ 399432 h 1688128"/>
              <a:gd name="connsiteX51" fmla="*/ 2664226 w 3985359"/>
              <a:gd name="connsiteY51" fmla="*/ 439944 h 1688128"/>
              <a:gd name="connsiteX52" fmla="*/ 2748142 w 3985359"/>
              <a:gd name="connsiteY52" fmla="*/ 549903 h 1688128"/>
              <a:gd name="connsiteX53" fmla="*/ 2777079 w 3985359"/>
              <a:gd name="connsiteY53" fmla="*/ 706161 h 1688128"/>
              <a:gd name="connsiteX54" fmla="*/ 2742355 w 3985359"/>
              <a:gd name="connsiteY54" fmla="*/ 847951 h 1688128"/>
              <a:gd name="connsiteX55" fmla="*/ 2664226 w 3985359"/>
              <a:gd name="connsiteY55" fmla="*/ 940549 h 1688128"/>
              <a:gd name="connsiteX56" fmla="*/ 2649757 w 3985359"/>
              <a:gd name="connsiteY56" fmla="*/ 1062083 h 1688128"/>
              <a:gd name="connsiteX57" fmla="*/ 2707631 w 3985359"/>
              <a:gd name="connsiteY57" fmla="*/ 1145999 h 1688128"/>
              <a:gd name="connsiteX58" fmla="*/ 2814697 w 3985359"/>
              <a:gd name="connsiteY58" fmla="*/ 1154680 h 1688128"/>
              <a:gd name="connsiteX59" fmla="*/ 2869676 w 3985359"/>
              <a:gd name="connsiteY59" fmla="*/ 1073658 h 1688128"/>
              <a:gd name="connsiteX60" fmla="*/ 2858102 w 3985359"/>
              <a:gd name="connsiteY60" fmla="*/ 879782 h 1688128"/>
              <a:gd name="connsiteX61" fmla="*/ 2840740 w 3985359"/>
              <a:gd name="connsiteY61" fmla="*/ 688799 h 1688128"/>
              <a:gd name="connsiteX62" fmla="*/ 2898613 w 3985359"/>
              <a:gd name="connsiteY62" fmla="*/ 564371 h 1688128"/>
              <a:gd name="connsiteX63" fmla="*/ 3025935 w 3985359"/>
              <a:gd name="connsiteY63" fmla="*/ 492030 h 1688128"/>
              <a:gd name="connsiteX64" fmla="*/ 3133000 w 3985359"/>
              <a:gd name="connsiteY64" fmla="*/ 512285 h 1688128"/>
              <a:gd name="connsiteX65" fmla="*/ 3187980 w 3985359"/>
              <a:gd name="connsiteY65" fmla="*/ 573052 h 1688128"/>
              <a:gd name="connsiteX66" fmla="*/ 3214023 w 3985359"/>
              <a:gd name="connsiteY66" fmla="*/ 717736 h 1688128"/>
              <a:gd name="connsiteX67" fmla="*/ 3185086 w 3985359"/>
              <a:gd name="connsiteY67" fmla="*/ 850845 h 1688128"/>
              <a:gd name="connsiteX68" fmla="*/ 3127213 w 3985359"/>
              <a:gd name="connsiteY68" fmla="*/ 1030252 h 1688128"/>
              <a:gd name="connsiteX69" fmla="*/ 3078021 w 3985359"/>
              <a:gd name="connsiteY69" fmla="*/ 1189404 h 1688128"/>
              <a:gd name="connsiteX70" fmla="*/ 3066446 w 3985359"/>
              <a:gd name="connsiteY70" fmla="*/ 1360131 h 1688128"/>
              <a:gd name="connsiteX71" fmla="*/ 3092489 w 3985359"/>
              <a:gd name="connsiteY71" fmla="*/ 1499027 h 1688128"/>
              <a:gd name="connsiteX72" fmla="*/ 3156150 w 3985359"/>
              <a:gd name="connsiteY72" fmla="*/ 1554007 h 1688128"/>
              <a:gd name="connsiteX73" fmla="*/ 3240066 w 3985359"/>
              <a:gd name="connsiteY73" fmla="*/ 1522177 h 1688128"/>
              <a:gd name="connsiteX74" fmla="*/ 3321089 w 3985359"/>
              <a:gd name="connsiteY74" fmla="*/ 1253065 h 1688128"/>
              <a:gd name="connsiteX75" fmla="*/ 3321089 w 3985359"/>
              <a:gd name="connsiteY75" fmla="*/ 1004209 h 1688128"/>
              <a:gd name="connsiteX76" fmla="*/ 3326876 w 3985359"/>
              <a:gd name="connsiteY76" fmla="*/ 746673 h 1688128"/>
              <a:gd name="connsiteX77" fmla="*/ 3393431 w 3985359"/>
              <a:gd name="connsiteY77" fmla="*/ 607777 h 1688128"/>
              <a:gd name="connsiteX78" fmla="*/ 3494709 w 3985359"/>
              <a:gd name="connsiteY78" fmla="*/ 564371 h 1688128"/>
              <a:gd name="connsiteX79" fmla="*/ 3581519 w 3985359"/>
              <a:gd name="connsiteY79" fmla="*/ 599095 h 1688128"/>
              <a:gd name="connsiteX80" fmla="*/ 3627818 w 3985359"/>
              <a:gd name="connsiteY80" fmla="*/ 714842 h 1688128"/>
              <a:gd name="connsiteX81" fmla="*/ 3627818 w 3985359"/>
              <a:gd name="connsiteY81" fmla="*/ 836377 h 1688128"/>
              <a:gd name="connsiteX82" fmla="*/ 3575732 w 3985359"/>
              <a:gd name="connsiteY82" fmla="*/ 983954 h 1688128"/>
              <a:gd name="connsiteX83" fmla="*/ 3462879 w 3985359"/>
              <a:gd name="connsiteY83" fmla="*/ 1206766 h 1688128"/>
              <a:gd name="connsiteX84" fmla="*/ 3381856 w 3985359"/>
              <a:gd name="connsiteY84" fmla="*/ 1391961 h 1688128"/>
              <a:gd name="connsiteX85" fmla="*/ 3378962 w 3985359"/>
              <a:gd name="connsiteY85" fmla="*/ 1536645 h 1688128"/>
              <a:gd name="connsiteX86" fmla="*/ 3442623 w 3985359"/>
              <a:gd name="connsiteY86" fmla="*/ 1606093 h 1688128"/>
              <a:gd name="connsiteX87" fmla="*/ 3543902 w 3985359"/>
              <a:gd name="connsiteY87" fmla="*/ 1582944 h 1688128"/>
              <a:gd name="connsiteX88" fmla="*/ 3630712 w 3985359"/>
              <a:gd name="connsiteY88" fmla="*/ 1432473 h 1688128"/>
              <a:gd name="connsiteX89" fmla="*/ 3650967 w 3985359"/>
              <a:gd name="connsiteY89" fmla="*/ 1160468 h 1688128"/>
              <a:gd name="connsiteX90" fmla="*/ 3650967 w 3985359"/>
              <a:gd name="connsiteY90" fmla="*/ 960804 h 1688128"/>
              <a:gd name="connsiteX91" fmla="*/ 3708841 w 3985359"/>
              <a:gd name="connsiteY91" fmla="*/ 778503 h 1688128"/>
              <a:gd name="connsiteX92" fmla="*/ 3844843 w 3985359"/>
              <a:gd name="connsiteY92" fmla="*/ 671437 h 1688128"/>
              <a:gd name="connsiteX93" fmla="*/ 3980515 w 3985359"/>
              <a:gd name="connsiteY93" fmla="*/ 698324 h 1688128"/>
              <a:gd name="connsiteX94" fmla="*/ 3948323 w 3985359"/>
              <a:gd name="connsiteY94" fmla="*/ 772234 h 1688128"/>
              <a:gd name="connsiteX95" fmla="*/ 3882461 w 3985359"/>
              <a:gd name="connsiteY95" fmla="*/ 772716 h 1688128"/>
              <a:gd name="connsiteX96" fmla="*/ 3824588 w 3985359"/>
              <a:gd name="connsiteY96" fmla="*/ 798759 h 1688128"/>
              <a:gd name="connsiteX97" fmla="*/ 3769608 w 3985359"/>
              <a:gd name="connsiteY97" fmla="*/ 885569 h 1688128"/>
              <a:gd name="connsiteX98" fmla="*/ 3731990 w 3985359"/>
              <a:gd name="connsiteY98" fmla="*/ 1079445 h 1688128"/>
              <a:gd name="connsiteX99" fmla="*/ 3729097 w 3985359"/>
              <a:gd name="connsiteY99" fmla="*/ 1336982 h 1688128"/>
              <a:gd name="connsiteX100" fmla="*/ 3674117 w 3985359"/>
              <a:gd name="connsiteY100" fmla="*/ 1525070 h 1688128"/>
              <a:gd name="connsiteX101" fmla="*/ 3561264 w 3985359"/>
              <a:gd name="connsiteY101" fmla="*/ 1652392 h 1688128"/>
              <a:gd name="connsiteX102" fmla="*/ 3442623 w 3985359"/>
              <a:gd name="connsiteY102" fmla="*/ 1687116 h 1688128"/>
              <a:gd name="connsiteX103" fmla="*/ 3347132 w 3985359"/>
              <a:gd name="connsiteY103" fmla="*/ 1623455 h 1688128"/>
              <a:gd name="connsiteX104" fmla="*/ 3309514 w 3985359"/>
              <a:gd name="connsiteY104" fmla="*/ 1533751 h 1688128"/>
              <a:gd name="connsiteX105" fmla="*/ 3312408 w 3985359"/>
              <a:gd name="connsiteY105" fmla="*/ 1363025 h 1688128"/>
              <a:gd name="connsiteX106" fmla="*/ 3396324 w 3985359"/>
              <a:gd name="connsiteY106" fmla="*/ 1157574 h 1688128"/>
              <a:gd name="connsiteX107" fmla="*/ 3488922 w 3985359"/>
              <a:gd name="connsiteY107" fmla="*/ 975273 h 1688128"/>
              <a:gd name="connsiteX108" fmla="*/ 3549689 w 3985359"/>
              <a:gd name="connsiteY108" fmla="*/ 790078 h 1688128"/>
              <a:gd name="connsiteX109" fmla="*/ 3532327 w 3985359"/>
              <a:gd name="connsiteY109" fmla="*/ 668544 h 1688128"/>
              <a:gd name="connsiteX110" fmla="*/ 3480241 w 3985359"/>
              <a:gd name="connsiteY110" fmla="*/ 636713 h 1688128"/>
              <a:gd name="connsiteX111" fmla="*/ 3431048 w 3985359"/>
              <a:gd name="connsiteY111" fmla="*/ 694587 h 1688128"/>
              <a:gd name="connsiteX112" fmla="*/ 3402112 w 3985359"/>
              <a:gd name="connsiteY112" fmla="*/ 891356 h 1688128"/>
              <a:gd name="connsiteX113" fmla="*/ 3393431 w 3985359"/>
              <a:gd name="connsiteY113" fmla="*/ 1096807 h 1688128"/>
              <a:gd name="connsiteX114" fmla="*/ 3317516 w 3985359"/>
              <a:gd name="connsiteY114" fmla="*/ 1351828 h 1688128"/>
              <a:gd name="connsiteX115" fmla="*/ 3298694 w 3985359"/>
              <a:gd name="connsiteY115" fmla="*/ 1539539 h 1688128"/>
              <a:gd name="connsiteX116" fmla="*/ 3237172 w 3985359"/>
              <a:gd name="connsiteY116" fmla="*/ 1617668 h 1688128"/>
              <a:gd name="connsiteX117" fmla="*/ 3124319 w 3985359"/>
              <a:gd name="connsiteY117" fmla="*/ 1626349 h 1688128"/>
              <a:gd name="connsiteX118" fmla="*/ 3028828 w 3985359"/>
              <a:gd name="connsiteY118" fmla="*/ 1554007 h 1688128"/>
              <a:gd name="connsiteX119" fmla="*/ 2985423 w 3985359"/>
              <a:gd name="connsiteY119" fmla="*/ 1397749 h 1688128"/>
              <a:gd name="connsiteX120" fmla="*/ 2996998 w 3985359"/>
              <a:gd name="connsiteY120" fmla="*/ 1174936 h 1688128"/>
              <a:gd name="connsiteX121" fmla="*/ 3063552 w 3985359"/>
              <a:gd name="connsiteY121" fmla="*/ 972379 h 1688128"/>
              <a:gd name="connsiteX122" fmla="*/ 3121426 w 3985359"/>
              <a:gd name="connsiteY122" fmla="*/ 781397 h 1688128"/>
              <a:gd name="connsiteX123" fmla="*/ 3121426 w 3985359"/>
              <a:gd name="connsiteY123" fmla="*/ 630926 h 1688128"/>
              <a:gd name="connsiteX124" fmla="*/ 3069340 w 3985359"/>
              <a:gd name="connsiteY124" fmla="*/ 573052 h 1688128"/>
              <a:gd name="connsiteX125" fmla="*/ 2968061 w 3985359"/>
              <a:gd name="connsiteY125" fmla="*/ 587521 h 1688128"/>
              <a:gd name="connsiteX126" fmla="*/ 2930443 w 3985359"/>
              <a:gd name="connsiteY126" fmla="*/ 688799 h 1688128"/>
              <a:gd name="connsiteX127" fmla="*/ 2947805 w 3985359"/>
              <a:gd name="connsiteY127" fmla="*/ 824802 h 1688128"/>
              <a:gd name="connsiteX128" fmla="*/ 2953593 w 3985359"/>
              <a:gd name="connsiteY128" fmla="*/ 1015784 h 1688128"/>
              <a:gd name="connsiteX129" fmla="*/ 2933337 w 3985359"/>
              <a:gd name="connsiteY129" fmla="*/ 1137318 h 1688128"/>
              <a:gd name="connsiteX130" fmla="*/ 2829165 w 3985359"/>
              <a:gd name="connsiteY130" fmla="*/ 1224128 h 1688128"/>
              <a:gd name="connsiteX131" fmla="*/ 2681588 w 3985359"/>
              <a:gd name="connsiteY131" fmla="*/ 1224128 h 1688128"/>
              <a:gd name="connsiteX132" fmla="*/ 2586097 w 3985359"/>
              <a:gd name="connsiteY132" fmla="*/ 1134425 h 1688128"/>
              <a:gd name="connsiteX133" fmla="*/ 2562947 w 3985359"/>
              <a:gd name="connsiteY133" fmla="*/ 972379 h 1688128"/>
              <a:gd name="connsiteX134" fmla="*/ 2655545 w 3985359"/>
              <a:gd name="connsiteY134" fmla="*/ 807440 h 1688128"/>
              <a:gd name="connsiteX135" fmla="*/ 2693162 w 3985359"/>
              <a:gd name="connsiteY135" fmla="*/ 659863 h 1688128"/>
              <a:gd name="connsiteX136" fmla="*/ 2652651 w 3985359"/>
              <a:gd name="connsiteY136" fmla="*/ 529647 h 1688128"/>
              <a:gd name="connsiteX137" fmla="*/ 2580309 w 3985359"/>
              <a:gd name="connsiteY137" fmla="*/ 480455 h 1688128"/>
              <a:gd name="connsiteX138" fmla="*/ 2493499 w 3985359"/>
              <a:gd name="connsiteY138" fmla="*/ 497817 h 1688128"/>
              <a:gd name="connsiteX139" fmla="*/ 2467456 w 3985359"/>
              <a:gd name="connsiteY139" fmla="*/ 628032 h 1688128"/>
              <a:gd name="connsiteX140" fmla="*/ 2484818 w 3985359"/>
              <a:gd name="connsiteY140" fmla="*/ 868207 h 1688128"/>
              <a:gd name="connsiteX141" fmla="*/ 2479031 w 3985359"/>
              <a:gd name="connsiteY141" fmla="*/ 1169149 h 1688128"/>
              <a:gd name="connsiteX142" fmla="*/ 2383540 w 3985359"/>
              <a:gd name="connsiteY142" fmla="*/ 1504814 h 1688128"/>
              <a:gd name="connsiteX143" fmla="*/ 2383540 w 3985359"/>
              <a:gd name="connsiteY143" fmla="*/ 1507708 h 1688128"/>
              <a:gd name="connsiteX144" fmla="*/ 2302517 w 3985359"/>
              <a:gd name="connsiteY144" fmla="*/ 1580050 h 1688128"/>
              <a:gd name="connsiteX145" fmla="*/ 2137578 w 3985359"/>
              <a:gd name="connsiteY145" fmla="*/ 1559794 h 1688128"/>
              <a:gd name="connsiteX146" fmla="*/ 2059448 w 3985359"/>
              <a:gd name="connsiteY146" fmla="*/ 1406430 h 1688128"/>
              <a:gd name="connsiteX147" fmla="*/ 2062342 w 3985359"/>
              <a:gd name="connsiteY147" fmla="*/ 1157574 h 1688128"/>
              <a:gd name="connsiteX148" fmla="*/ 2128897 w 3985359"/>
              <a:gd name="connsiteY148" fmla="*/ 900037 h 1688128"/>
              <a:gd name="connsiteX149" fmla="*/ 2212813 w 3985359"/>
              <a:gd name="connsiteY149" fmla="*/ 662756 h 1688128"/>
              <a:gd name="connsiteX150" fmla="*/ 2241750 w 3985359"/>
              <a:gd name="connsiteY150" fmla="*/ 515179 h 1688128"/>
              <a:gd name="connsiteX151" fmla="*/ 2186770 w 3985359"/>
              <a:gd name="connsiteY151" fmla="*/ 416794 h 1688128"/>
              <a:gd name="connsiteX152" fmla="*/ 2099960 w 3985359"/>
              <a:gd name="connsiteY152" fmla="*/ 434156 h 1688128"/>
              <a:gd name="connsiteX153" fmla="*/ 2059448 w 3985359"/>
              <a:gd name="connsiteY153" fmla="*/ 509392 h 1688128"/>
              <a:gd name="connsiteX154" fmla="*/ 2039193 w 3985359"/>
              <a:gd name="connsiteY154" fmla="*/ 674331 h 1688128"/>
              <a:gd name="connsiteX155" fmla="*/ 2018937 w 3985359"/>
              <a:gd name="connsiteY155" fmla="*/ 871101 h 1688128"/>
              <a:gd name="connsiteX156" fmla="*/ 1990000 w 3985359"/>
              <a:gd name="connsiteY156" fmla="*/ 992635 h 1688128"/>
              <a:gd name="connsiteX157" fmla="*/ 1946595 w 3985359"/>
              <a:gd name="connsiteY157" fmla="*/ 1076551 h 1688128"/>
              <a:gd name="connsiteX158" fmla="*/ 1859785 w 3985359"/>
              <a:gd name="connsiteY158" fmla="*/ 1119956 h 1688128"/>
              <a:gd name="connsiteX159" fmla="*/ 1752719 w 3985359"/>
              <a:gd name="connsiteY159" fmla="*/ 1099701 h 1688128"/>
              <a:gd name="connsiteX160" fmla="*/ 1683271 w 3985359"/>
              <a:gd name="connsiteY160" fmla="*/ 1004209 h 1688128"/>
              <a:gd name="connsiteX161" fmla="*/ 1703931 w 3985359"/>
              <a:gd name="connsiteY161" fmla="*/ 799237 h 1688128"/>
              <a:gd name="connsiteX162" fmla="*/ 1764294 w 3985359"/>
              <a:gd name="connsiteY162" fmla="*/ 613564 h 1688128"/>
              <a:gd name="connsiteX163" fmla="*/ 1827955 w 3985359"/>
              <a:gd name="connsiteY163" fmla="*/ 454412 h 1688128"/>
              <a:gd name="connsiteX164" fmla="*/ 1807699 w 3985359"/>
              <a:gd name="connsiteY164" fmla="*/ 335771 h 1688128"/>
              <a:gd name="connsiteX165" fmla="*/ 1677484 w 3985359"/>
              <a:gd name="connsiteY165" fmla="*/ 309728 h 1688128"/>
              <a:gd name="connsiteX166" fmla="*/ 1599355 w 3985359"/>
              <a:gd name="connsiteY166" fmla="*/ 341559 h 1688128"/>
              <a:gd name="connsiteX167" fmla="*/ 1515438 w 3985359"/>
              <a:gd name="connsiteY167" fmla="*/ 454412 h 1688128"/>
              <a:gd name="connsiteX168" fmla="*/ 1469140 w 3985359"/>
              <a:gd name="connsiteY168" fmla="*/ 628032 h 1688128"/>
              <a:gd name="connsiteX169" fmla="*/ 1468411 w 3985359"/>
              <a:gd name="connsiteY169" fmla="*/ 926005 h 1688128"/>
              <a:gd name="connsiteX170" fmla="*/ 1414160 w 3985359"/>
              <a:gd name="connsiteY170" fmla="*/ 1119956 h 1688128"/>
              <a:gd name="connsiteX171" fmla="*/ 1414160 w 3985359"/>
              <a:gd name="connsiteY171" fmla="*/ 1119956 h 1688128"/>
              <a:gd name="connsiteX172" fmla="*/ 1350499 w 3985359"/>
              <a:gd name="connsiteY172" fmla="*/ 1174936 h 1688128"/>
              <a:gd name="connsiteX173" fmla="*/ 1275264 w 3985359"/>
              <a:gd name="connsiteY173" fmla="*/ 1174936 h 1688128"/>
              <a:gd name="connsiteX174" fmla="*/ 1226071 w 3985359"/>
              <a:gd name="connsiteY174" fmla="*/ 1105488 h 1688128"/>
              <a:gd name="connsiteX175" fmla="*/ 1205816 w 3985359"/>
              <a:gd name="connsiteY175" fmla="*/ 931868 h 1688128"/>
              <a:gd name="connsiteX176" fmla="*/ 1234752 w 3985359"/>
              <a:gd name="connsiteY176" fmla="*/ 720630 h 1688128"/>
              <a:gd name="connsiteX177" fmla="*/ 1278157 w 3985359"/>
              <a:gd name="connsiteY177" fmla="*/ 526754 h 1688128"/>
              <a:gd name="connsiteX178" fmla="*/ 1307094 w 3985359"/>
              <a:gd name="connsiteY178" fmla="*/ 358921 h 1688128"/>
              <a:gd name="connsiteX179" fmla="*/ 1281051 w 3985359"/>
              <a:gd name="connsiteY179" fmla="*/ 205556 h 1688128"/>
              <a:gd name="connsiteX180" fmla="*/ 1162410 w 3985359"/>
              <a:gd name="connsiteY180" fmla="*/ 81128 h 1688128"/>
              <a:gd name="connsiteX181" fmla="*/ 1035089 w 3985359"/>
              <a:gd name="connsiteY181" fmla="*/ 34830 h 1688128"/>
              <a:gd name="connsiteX182" fmla="*/ 919342 w 3985359"/>
              <a:gd name="connsiteY182" fmla="*/ 52192 h 1688128"/>
              <a:gd name="connsiteX183" fmla="*/ 800702 w 3985359"/>
              <a:gd name="connsiteY183" fmla="*/ 124533 h 1688128"/>
              <a:gd name="connsiteX184" fmla="*/ 702317 w 3985359"/>
              <a:gd name="connsiteY184" fmla="*/ 225812 h 1688128"/>
              <a:gd name="connsiteX185" fmla="*/ 572102 w 3985359"/>
              <a:gd name="connsiteY185" fmla="*/ 350240 h 1688128"/>
              <a:gd name="connsiteX186" fmla="*/ 459248 w 3985359"/>
              <a:gd name="connsiteY186" fmla="*/ 460199 h 1688128"/>
              <a:gd name="connsiteX187" fmla="*/ 343502 w 3985359"/>
              <a:gd name="connsiteY187" fmla="*/ 526754 h 1688128"/>
              <a:gd name="connsiteX188" fmla="*/ 181456 w 3985359"/>
              <a:gd name="connsiteY188" fmla="*/ 596201 h 1688128"/>
              <a:gd name="connsiteX189" fmla="*/ 48347 w 3985359"/>
              <a:gd name="connsiteY189" fmla="*/ 616458 h 1688128"/>
              <a:gd name="connsiteX190" fmla="*/ 13623 w 3985359"/>
              <a:gd name="connsiteY190" fmla="*/ 607046 h 1688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985359" h="1688128">
                <a:moveTo>
                  <a:pt x="13623" y="607046"/>
                </a:moveTo>
                <a:cubicBezTo>
                  <a:pt x="48347" y="594025"/>
                  <a:pt x="185797" y="566179"/>
                  <a:pt x="256692" y="538329"/>
                </a:cubicBezTo>
                <a:cubicBezTo>
                  <a:pt x="327587" y="510479"/>
                  <a:pt x="381602" y="481902"/>
                  <a:pt x="438993" y="439944"/>
                </a:cubicBezTo>
                <a:cubicBezTo>
                  <a:pt x="496384" y="397986"/>
                  <a:pt x="546058" y="340594"/>
                  <a:pt x="601038" y="286579"/>
                </a:cubicBezTo>
                <a:cubicBezTo>
                  <a:pt x="656018" y="232564"/>
                  <a:pt x="711962" y="162633"/>
                  <a:pt x="768871" y="115852"/>
                </a:cubicBezTo>
                <a:cubicBezTo>
                  <a:pt x="825780" y="69071"/>
                  <a:pt x="890887" y="21808"/>
                  <a:pt x="942491" y="5893"/>
                </a:cubicBezTo>
                <a:cubicBezTo>
                  <a:pt x="994095" y="-10022"/>
                  <a:pt x="1036536" y="10233"/>
                  <a:pt x="1078494" y="20361"/>
                </a:cubicBezTo>
                <a:cubicBezTo>
                  <a:pt x="1120452" y="30489"/>
                  <a:pt x="1159035" y="43028"/>
                  <a:pt x="1194241" y="66660"/>
                </a:cubicBezTo>
                <a:cubicBezTo>
                  <a:pt x="1229447" y="90292"/>
                  <a:pt x="1265136" y="123569"/>
                  <a:pt x="1289732" y="162151"/>
                </a:cubicBezTo>
                <a:cubicBezTo>
                  <a:pt x="1314328" y="200733"/>
                  <a:pt x="1334584" y="249444"/>
                  <a:pt x="1341818" y="298154"/>
                </a:cubicBezTo>
                <a:cubicBezTo>
                  <a:pt x="1349052" y="346864"/>
                  <a:pt x="1340853" y="400879"/>
                  <a:pt x="1333137" y="454412"/>
                </a:cubicBezTo>
                <a:cubicBezTo>
                  <a:pt x="1325421" y="507945"/>
                  <a:pt x="1308058" y="563407"/>
                  <a:pt x="1295519" y="619351"/>
                </a:cubicBezTo>
                <a:cubicBezTo>
                  <a:pt x="1282980" y="675295"/>
                  <a:pt x="1265136" y="727864"/>
                  <a:pt x="1257902" y="790078"/>
                </a:cubicBezTo>
                <a:cubicBezTo>
                  <a:pt x="1250668" y="852292"/>
                  <a:pt x="1248738" y="943925"/>
                  <a:pt x="1252114" y="992635"/>
                </a:cubicBezTo>
                <a:cubicBezTo>
                  <a:pt x="1255490" y="1041345"/>
                  <a:pt x="1267065" y="1064977"/>
                  <a:pt x="1278157" y="1082339"/>
                </a:cubicBezTo>
                <a:cubicBezTo>
                  <a:pt x="1289249" y="1099701"/>
                  <a:pt x="1303236" y="1108864"/>
                  <a:pt x="1318669" y="1096807"/>
                </a:cubicBezTo>
                <a:cubicBezTo>
                  <a:pt x="1334102" y="1084750"/>
                  <a:pt x="1357734" y="1052438"/>
                  <a:pt x="1370755" y="1009997"/>
                </a:cubicBezTo>
                <a:cubicBezTo>
                  <a:pt x="1383777" y="967557"/>
                  <a:pt x="1393422" y="906307"/>
                  <a:pt x="1396798" y="842164"/>
                </a:cubicBezTo>
                <a:cubicBezTo>
                  <a:pt x="1400174" y="778021"/>
                  <a:pt x="1381365" y="697481"/>
                  <a:pt x="1391010" y="625139"/>
                </a:cubicBezTo>
                <a:cubicBezTo>
                  <a:pt x="1400656" y="552797"/>
                  <a:pt x="1424287" y="469363"/>
                  <a:pt x="1454671" y="408113"/>
                </a:cubicBezTo>
                <a:cubicBezTo>
                  <a:pt x="1485055" y="346863"/>
                  <a:pt x="1529907" y="288025"/>
                  <a:pt x="1573312" y="257642"/>
                </a:cubicBezTo>
                <a:cubicBezTo>
                  <a:pt x="1616717" y="227259"/>
                  <a:pt x="1674108" y="226294"/>
                  <a:pt x="1715102" y="225812"/>
                </a:cubicBezTo>
                <a:cubicBezTo>
                  <a:pt x="1756096" y="225330"/>
                  <a:pt x="1789373" y="237387"/>
                  <a:pt x="1819274" y="254749"/>
                </a:cubicBezTo>
                <a:cubicBezTo>
                  <a:pt x="1849175" y="272111"/>
                  <a:pt x="1878112" y="303459"/>
                  <a:pt x="1894509" y="329984"/>
                </a:cubicBezTo>
                <a:cubicBezTo>
                  <a:pt x="1910906" y="356509"/>
                  <a:pt x="1918141" y="379659"/>
                  <a:pt x="1917659" y="413901"/>
                </a:cubicBezTo>
                <a:cubicBezTo>
                  <a:pt x="1917177" y="448143"/>
                  <a:pt x="1903673" y="493477"/>
                  <a:pt x="1891616" y="535435"/>
                </a:cubicBezTo>
                <a:cubicBezTo>
                  <a:pt x="1879559" y="577393"/>
                  <a:pt x="1862679" y="619351"/>
                  <a:pt x="1845317" y="665650"/>
                </a:cubicBezTo>
                <a:cubicBezTo>
                  <a:pt x="1827955" y="711949"/>
                  <a:pt x="1800464" y="765964"/>
                  <a:pt x="1787443" y="813227"/>
                </a:cubicBezTo>
                <a:cubicBezTo>
                  <a:pt x="1774422" y="860490"/>
                  <a:pt x="1766223" y="913541"/>
                  <a:pt x="1767188" y="949230"/>
                </a:cubicBezTo>
                <a:cubicBezTo>
                  <a:pt x="1768153" y="984919"/>
                  <a:pt x="1780209" y="1012408"/>
                  <a:pt x="1793231" y="1027359"/>
                </a:cubicBezTo>
                <a:cubicBezTo>
                  <a:pt x="1806253" y="1042310"/>
                  <a:pt x="1826508" y="1044720"/>
                  <a:pt x="1845317" y="1038933"/>
                </a:cubicBezTo>
                <a:cubicBezTo>
                  <a:pt x="1864126" y="1033146"/>
                  <a:pt x="1889687" y="1022054"/>
                  <a:pt x="1906084" y="992635"/>
                </a:cubicBezTo>
                <a:cubicBezTo>
                  <a:pt x="1922481" y="963216"/>
                  <a:pt x="1934539" y="918364"/>
                  <a:pt x="1943702" y="862420"/>
                </a:cubicBezTo>
                <a:cubicBezTo>
                  <a:pt x="1952865" y="806476"/>
                  <a:pt x="1956724" y="723041"/>
                  <a:pt x="1961064" y="656969"/>
                </a:cubicBezTo>
                <a:cubicBezTo>
                  <a:pt x="1965404" y="590897"/>
                  <a:pt x="1955277" y="516626"/>
                  <a:pt x="1969745" y="465987"/>
                </a:cubicBezTo>
                <a:cubicBezTo>
                  <a:pt x="1984213" y="415348"/>
                  <a:pt x="2010256" y="374353"/>
                  <a:pt x="2047874" y="353133"/>
                </a:cubicBezTo>
                <a:cubicBezTo>
                  <a:pt x="2085492" y="331913"/>
                  <a:pt x="2154457" y="329984"/>
                  <a:pt x="2195451" y="338665"/>
                </a:cubicBezTo>
                <a:cubicBezTo>
                  <a:pt x="2236445" y="347346"/>
                  <a:pt x="2272616" y="373390"/>
                  <a:pt x="2293836" y="405220"/>
                </a:cubicBezTo>
                <a:cubicBezTo>
                  <a:pt x="2315056" y="437050"/>
                  <a:pt x="2323254" y="481902"/>
                  <a:pt x="2322772" y="529647"/>
                </a:cubicBezTo>
                <a:cubicBezTo>
                  <a:pt x="2322290" y="577392"/>
                  <a:pt x="2306857" y="633337"/>
                  <a:pt x="2290942" y="691693"/>
                </a:cubicBezTo>
                <a:cubicBezTo>
                  <a:pt x="2275027" y="750049"/>
                  <a:pt x="2248019" y="815157"/>
                  <a:pt x="2227281" y="879782"/>
                </a:cubicBezTo>
                <a:cubicBezTo>
                  <a:pt x="2206543" y="944407"/>
                  <a:pt x="2180018" y="1020607"/>
                  <a:pt x="2166514" y="1079445"/>
                </a:cubicBezTo>
                <a:cubicBezTo>
                  <a:pt x="2153010" y="1138283"/>
                  <a:pt x="2147223" y="1173489"/>
                  <a:pt x="2146259" y="1232809"/>
                </a:cubicBezTo>
                <a:cubicBezTo>
                  <a:pt x="2145295" y="1292129"/>
                  <a:pt x="2148670" y="1390514"/>
                  <a:pt x="2160727" y="1435366"/>
                </a:cubicBezTo>
                <a:cubicBezTo>
                  <a:pt x="2172784" y="1480218"/>
                  <a:pt x="2196415" y="1494687"/>
                  <a:pt x="2218600" y="1501921"/>
                </a:cubicBezTo>
                <a:cubicBezTo>
                  <a:pt x="2240785" y="1509155"/>
                  <a:pt x="2268275" y="1512531"/>
                  <a:pt x="2293836" y="1478771"/>
                </a:cubicBezTo>
                <a:cubicBezTo>
                  <a:pt x="2319397" y="1445012"/>
                  <a:pt x="2354121" y="1370741"/>
                  <a:pt x="2371965" y="1299364"/>
                </a:cubicBezTo>
                <a:cubicBezTo>
                  <a:pt x="2389809" y="1227987"/>
                  <a:pt x="2396562" y="1152751"/>
                  <a:pt x="2400902" y="1050508"/>
                </a:cubicBezTo>
                <a:cubicBezTo>
                  <a:pt x="2405242" y="948265"/>
                  <a:pt x="2398008" y="779468"/>
                  <a:pt x="2398008" y="685906"/>
                </a:cubicBezTo>
                <a:cubicBezTo>
                  <a:pt x="2398008" y="592344"/>
                  <a:pt x="2378235" y="536882"/>
                  <a:pt x="2400902" y="489136"/>
                </a:cubicBezTo>
                <a:cubicBezTo>
                  <a:pt x="2423569" y="441390"/>
                  <a:pt x="2490123" y="407631"/>
                  <a:pt x="2534010" y="399432"/>
                </a:cubicBezTo>
                <a:cubicBezTo>
                  <a:pt x="2577897" y="391233"/>
                  <a:pt x="2628537" y="414865"/>
                  <a:pt x="2664226" y="439944"/>
                </a:cubicBezTo>
                <a:cubicBezTo>
                  <a:pt x="2699915" y="465023"/>
                  <a:pt x="2729333" y="505533"/>
                  <a:pt x="2748142" y="549903"/>
                </a:cubicBezTo>
                <a:cubicBezTo>
                  <a:pt x="2766951" y="594272"/>
                  <a:pt x="2778044" y="656486"/>
                  <a:pt x="2777079" y="706161"/>
                </a:cubicBezTo>
                <a:cubicBezTo>
                  <a:pt x="2776115" y="755836"/>
                  <a:pt x="2761164" y="808886"/>
                  <a:pt x="2742355" y="847951"/>
                </a:cubicBezTo>
                <a:cubicBezTo>
                  <a:pt x="2723546" y="887016"/>
                  <a:pt x="2679659" y="904860"/>
                  <a:pt x="2664226" y="940549"/>
                </a:cubicBezTo>
                <a:cubicBezTo>
                  <a:pt x="2648793" y="976238"/>
                  <a:pt x="2642523" y="1027841"/>
                  <a:pt x="2649757" y="1062083"/>
                </a:cubicBezTo>
                <a:cubicBezTo>
                  <a:pt x="2656991" y="1096325"/>
                  <a:pt x="2680141" y="1130566"/>
                  <a:pt x="2707631" y="1145999"/>
                </a:cubicBezTo>
                <a:cubicBezTo>
                  <a:pt x="2735121" y="1161432"/>
                  <a:pt x="2787690" y="1166737"/>
                  <a:pt x="2814697" y="1154680"/>
                </a:cubicBezTo>
                <a:cubicBezTo>
                  <a:pt x="2841704" y="1142623"/>
                  <a:pt x="2862442" y="1119474"/>
                  <a:pt x="2869676" y="1073658"/>
                </a:cubicBezTo>
                <a:cubicBezTo>
                  <a:pt x="2876910" y="1027842"/>
                  <a:pt x="2862925" y="943925"/>
                  <a:pt x="2858102" y="879782"/>
                </a:cubicBezTo>
                <a:cubicBezTo>
                  <a:pt x="2853279" y="815639"/>
                  <a:pt x="2833988" y="741367"/>
                  <a:pt x="2840740" y="688799"/>
                </a:cubicBezTo>
                <a:cubicBezTo>
                  <a:pt x="2847492" y="636231"/>
                  <a:pt x="2867747" y="597166"/>
                  <a:pt x="2898613" y="564371"/>
                </a:cubicBezTo>
                <a:cubicBezTo>
                  <a:pt x="2929479" y="531576"/>
                  <a:pt x="2986871" y="500711"/>
                  <a:pt x="3025935" y="492030"/>
                </a:cubicBezTo>
                <a:cubicBezTo>
                  <a:pt x="3064999" y="483349"/>
                  <a:pt x="3105993" y="498781"/>
                  <a:pt x="3133000" y="512285"/>
                </a:cubicBezTo>
                <a:cubicBezTo>
                  <a:pt x="3160007" y="525789"/>
                  <a:pt x="3174476" y="538810"/>
                  <a:pt x="3187980" y="573052"/>
                </a:cubicBezTo>
                <a:cubicBezTo>
                  <a:pt x="3201484" y="607294"/>
                  <a:pt x="3214505" y="671437"/>
                  <a:pt x="3214023" y="717736"/>
                </a:cubicBezTo>
                <a:cubicBezTo>
                  <a:pt x="3213541" y="764035"/>
                  <a:pt x="3199554" y="798759"/>
                  <a:pt x="3185086" y="850845"/>
                </a:cubicBezTo>
                <a:cubicBezTo>
                  <a:pt x="3170618" y="902931"/>
                  <a:pt x="3145057" y="973826"/>
                  <a:pt x="3127213" y="1030252"/>
                </a:cubicBezTo>
                <a:cubicBezTo>
                  <a:pt x="3109369" y="1086678"/>
                  <a:pt x="3088149" y="1134424"/>
                  <a:pt x="3078021" y="1189404"/>
                </a:cubicBezTo>
                <a:cubicBezTo>
                  <a:pt x="3067893" y="1244384"/>
                  <a:pt x="3064035" y="1308527"/>
                  <a:pt x="3066446" y="1360131"/>
                </a:cubicBezTo>
                <a:cubicBezTo>
                  <a:pt x="3068857" y="1411735"/>
                  <a:pt x="3077538" y="1466714"/>
                  <a:pt x="3092489" y="1499027"/>
                </a:cubicBezTo>
                <a:cubicBezTo>
                  <a:pt x="3107440" y="1531340"/>
                  <a:pt x="3131554" y="1550149"/>
                  <a:pt x="3156150" y="1554007"/>
                </a:cubicBezTo>
                <a:cubicBezTo>
                  <a:pt x="3180746" y="1557865"/>
                  <a:pt x="3212576" y="1572334"/>
                  <a:pt x="3240066" y="1522177"/>
                </a:cubicBezTo>
                <a:cubicBezTo>
                  <a:pt x="3267556" y="1472020"/>
                  <a:pt x="3307585" y="1339393"/>
                  <a:pt x="3321089" y="1253065"/>
                </a:cubicBezTo>
                <a:cubicBezTo>
                  <a:pt x="3334593" y="1166737"/>
                  <a:pt x="3320125" y="1088608"/>
                  <a:pt x="3321089" y="1004209"/>
                </a:cubicBezTo>
                <a:cubicBezTo>
                  <a:pt x="3322053" y="919810"/>
                  <a:pt x="3314819" y="812745"/>
                  <a:pt x="3326876" y="746673"/>
                </a:cubicBezTo>
                <a:cubicBezTo>
                  <a:pt x="3338933" y="680601"/>
                  <a:pt x="3365459" y="638161"/>
                  <a:pt x="3393431" y="607777"/>
                </a:cubicBezTo>
                <a:cubicBezTo>
                  <a:pt x="3421403" y="577393"/>
                  <a:pt x="3463361" y="565818"/>
                  <a:pt x="3494709" y="564371"/>
                </a:cubicBezTo>
                <a:cubicBezTo>
                  <a:pt x="3526057" y="562924"/>
                  <a:pt x="3559334" y="574017"/>
                  <a:pt x="3581519" y="599095"/>
                </a:cubicBezTo>
                <a:cubicBezTo>
                  <a:pt x="3603704" y="624173"/>
                  <a:pt x="3620102" y="675295"/>
                  <a:pt x="3627818" y="714842"/>
                </a:cubicBezTo>
                <a:cubicBezTo>
                  <a:pt x="3635534" y="754389"/>
                  <a:pt x="3636499" y="791525"/>
                  <a:pt x="3627818" y="836377"/>
                </a:cubicBezTo>
                <a:cubicBezTo>
                  <a:pt x="3619137" y="881229"/>
                  <a:pt x="3603222" y="922223"/>
                  <a:pt x="3575732" y="983954"/>
                </a:cubicBezTo>
                <a:cubicBezTo>
                  <a:pt x="3548242" y="1045686"/>
                  <a:pt x="3495192" y="1138765"/>
                  <a:pt x="3462879" y="1206766"/>
                </a:cubicBezTo>
                <a:cubicBezTo>
                  <a:pt x="3430566" y="1274767"/>
                  <a:pt x="3395842" y="1336981"/>
                  <a:pt x="3381856" y="1391961"/>
                </a:cubicBezTo>
                <a:cubicBezTo>
                  <a:pt x="3367870" y="1446941"/>
                  <a:pt x="3368834" y="1500956"/>
                  <a:pt x="3378962" y="1536645"/>
                </a:cubicBezTo>
                <a:cubicBezTo>
                  <a:pt x="3389090" y="1572334"/>
                  <a:pt x="3415133" y="1598376"/>
                  <a:pt x="3442623" y="1606093"/>
                </a:cubicBezTo>
                <a:cubicBezTo>
                  <a:pt x="3470113" y="1613810"/>
                  <a:pt x="3512554" y="1611881"/>
                  <a:pt x="3543902" y="1582944"/>
                </a:cubicBezTo>
                <a:cubicBezTo>
                  <a:pt x="3575250" y="1554007"/>
                  <a:pt x="3612868" y="1502886"/>
                  <a:pt x="3630712" y="1432473"/>
                </a:cubicBezTo>
                <a:cubicBezTo>
                  <a:pt x="3648556" y="1362060"/>
                  <a:pt x="3647591" y="1239079"/>
                  <a:pt x="3650967" y="1160468"/>
                </a:cubicBezTo>
                <a:cubicBezTo>
                  <a:pt x="3654343" y="1081857"/>
                  <a:pt x="3641321" y="1024465"/>
                  <a:pt x="3650967" y="960804"/>
                </a:cubicBezTo>
                <a:cubicBezTo>
                  <a:pt x="3660613" y="897143"/>
                  <a:pt x="3676528" y="826731"/>
                  <a:pt x="3708841" y="778503"/>
                </a:cubicBezTo>
                <a:cubicBezTo>
                  <a:pt x="3741154" y="730275"/>
                  <a:pt x="3799564" y="684800"/>
                  <a:pt x="3844843" y="671437"/>
                </a:cubicBezTo>
                <a:cubicBezTo>
                  <a:pt x="3890122" y="658074"/>
                  <a:pt x="3963268" y="681524"/>
                  <a:pt x="3980515" y="698324"/>
                </a:cubicBezTo>
                <a:cubicBezTo>
                  <a:pt x="3997762" y="715124"/>
                  <a:pt x="3964665" y="759835"/>
                  <a:pt x="3948323" y="772234"/>
                </a:cubicBezTo>
                <a:cubicBezTo>
                  <a:pt x="3931981" y="784633"/>
                  <a:pt x="3903083" y="768295"/>
                  <a:pt x="3882461" y="772716"/>
                </a:cubicBezTo>
                <a:cubicBezTo>
                  <a:pt x="3861839" y="777137"/>
                  <a:pt x="3843397" y="779950"/>
                  <a:pt x="3824588" y="798759"/>
                </a:cubicBezTo>
                <a:cubicBezTo>
                  <a:pt x="3805779" y="817568"/>
                  <a:pt x="3785041" y="838788"/>
                  <a:pt x="3769608" y="885569"/>
                </a:cubicBezTo>
                <a:cubicBezTo>
                  <a:pt x="3754175" y="932350"/>
                  <a:pt x="3738742" y="1004210"/>
                  <a:pt x="3731990" y="1079445"/>
                </a:cubicBezTo>
                <a:cubicBezTo>
                  <a:pt x="3725238" y="1154680"/>
                  <a:pt x="3738742" y="1262711"/>
                  <a:pt x="3729097" y="1336982"/>
                </a:cubicBezTo>
                <a:cubicBezTo>
                  <a:pt x="3719452" y="1411253"/>
                  <a:pt x="3702089" y="1472502"/>
                  <a:pt x="3674117" y="1525070"/>
                </a:cubicBezTo>
                <a:cubicBezTo>
                  <a:pt x="3646145" y="1577638"/>
                  <a:pt x="3599846" y="1625384"/>
                  <a:pt x="3561264" y="1652392"/>
                </a:cubicBezTo>
                <a:cubicBezTo>
                  <a:pt x="3522682" y="1679400"/>
                  <a:pt x="3478312" y="1691939"/>
                  <a:pt x="3442623" y="1687116"/>
                </a:cubicBezTo>
                <a:cubicBezTo>
                  <a:pt x="3406934" y="1682293"/>
                  <a:pt x="3369317" y="1649016"/>
                  <a:pt x="3347132" y="1623455"/>
                </a:cubicBezTo>
                <a:cubicBezTo>
                  <a:pt x="3324947" y="1597894"/>
                  <a:pt x="3315301" y="1577156"/>
                  <a:pt x="3309514" y="1533751"/>
                </a:cubicBezTo>
                <a:cubicBezTo>
                  <a:pt x="3303727" y="1490346"/>
                  <a:pt x="3297940" y="1425721"/>
                  <a:pt x="3312408" y="1363025"/>
                </a:cubicBezTo>
                <a:cubicBezTo>
                  <a:pt x="3326876" y="1300329"/>
                  <a:pt x="3366905" y="1222199"/>
                  <a:pt x="3396324" y="1157574"/>
                </a:cubicBezTo>
                <a:cubicBezTo>
                  <a:pt x="3425743" y="1092949"/>
                  <a:pt x="3463361" y="1036522"/>
                  <a:pt x="3488922" y="975273"/>
                </a:cubicBezTo>
                <a:cubicBezTo>
                  <a:pt x="3514483" y="914024"/>
                  <a:pt x="3542455" y="841199"/>
                  <a:pt x="3549689" y="790078"/>
                </a:cubicBezTo>
                <a:cubicBezTo>
                  <a:pt x="3556923" y="738957"/>
                  <a:pt x="3543902" y="694105"/>
                  <a:pt x="3532327" y="668544"/>
                </a:cubicBezTo>
                <a:cubicBezTo>
                  <a:pt x="3520752" y="642983"/>
                  <a:pt x="3497121" y="632373"/>
                  <a:pt x="3480241" y="636713"/>
                </a:cubicBezTo>
                <a:cubicBezTo>
                  <a:pt x="3463361" y="641053"/>
                  <a:pt x="3444070" y="652147"/>
                  <a:pt x="3431048" y="694587"/>
                </a:cubicBezTo>
                <a:cubicBezTo>
                  <a:pt x="3418027" y="737028"/>
                  <a:pt x="3408381" y="824319"/>
                  <a:pt x="3402112" y="891356"/>
                </a:cubicBezTo>
                <a:cubicBezTo>
                  <a:pt x="3395843" y="958393"/>
                  <a:pt x="3407530" y="1020062"/>
                  <a:pt x="3393431" y="1096807"/>
                </a:cubicBezTo>
                <a:cubicBezTo>
                  <a:pt x="3379332" y="1173552"/>
                  <a:pt x="3333305" y="1278039"/>
                  <a:pt x="3317516" y="1351828"/>
                </a:cubicBezTo>
                <a:cubicBezTo>
                  <a:pt x="3301727" y="1425617"/>
                  <a:pt x="3312085" y="1495232"/>
                  <a:pt x="3298694" y="1539539"/>
                </a:cubicBezTo>
                <a:cubicBezTo>
                  <a:pt x="3285303" y="1583846"/>
                  <a:pt x="3266235" y="1603200"/>
                  <a:pt x="3237172" y="1617668"/>
                </a:cubicBezTo>
                <a:cubicBezTo>
                  <a:pt x="3208110" y="1632136"/>
                  <a:pt x="3159043" y="1636959"/>
                  <a:pt x="3124319" y="1626349"/>
                </a:cubicBezTo>
                <a:cubicBezTo>
                  <a:pt x="3089595" y="1615739"/>
                  <a:pt x="3051977" y="1592107"/>
                  <a:pt x="3028828" y="1554007"/>
                </a:cubicBezTo>
                <a:cubicBezTo>
                  <a:pt x="3005679" y="1515907"/>
                  <a:pt x="2990728" y="1460927"/>
                  <a:pt x="2985423" y="1397749"/>
                </a:cubicBezTo>
                <a:cubicBezTo>
                  <a:pt x="2980118" y="1334571"/>
                  <a:pt x="2983977" y="1245831"/>
                  <a:pt x="2996998" y="1174936"/>
                </a:cubicBezTo>
                <a:cubicBezTo>
                  <a:pt x="3010019" y="1104041"/>
                  <a:pt x="3042814" y="1037969"/>
                  <a:pt x="3063552" y="972379"/>
                </a:cubicBezTo>
                <a:cubicBezTo>
                  <a:pt x="3084290" y="906789"/>
                  <a:pt x="3111780" y="838306"/>
                  <a:pt x="3121426" y="781397"/>
                </a:cubicBezTo>
                <a:cubicBezTo>
                  <a:pt x="3131072" y="724488"/>
                  <a:pt x="3130107" y="665650"/>
                  <a:pt x="3121426" y="630926"/>
                </a:cubicBezTo>
                <a:cubicBezTo>
                  <a:pt x="3112745" y="596202"/>
                  <a:pt x="3094901" y="580286"/>
                  <a:pt x="3069340" y="573052"/>
                </a:cubicBezTo>
                <a:cubicBezTo>
                  <a:pt x="3043779" y="565818"/>
                  <a:pt x="2991210" y="568230"/>
                  <a:pt x="2968061" y="587521"/>
                </a:cubicBezTo>
                <a:cubicBezTo>
                  <a:pt x="2944912" y="606812"/>
                  <a:pt x="2933819" y="649252"/>
                  <a:pt x="2930443" y="688799"/>
                </a:cubicBezTo>
                <a:cubicBezTo>
                  <a:pt x="2927067" y="728346"/>
                  <a:pt x="2943947" y="770305"/>
                  <a:pt x="2947805" y="824802"/>
                </a:cubicBezTo>
                <a:cubicBezTo>
                  <a:pt x="2951663" y="879299"/>
                  <a:pt x="2956004" y="963698"/>
                  <a:pt x="2953593" y="1015784"/>
                </a:cubicBezTo>
                <a:cubicBezTo>
                  <a:pt x="2951182" y="1067870"/>
                  <a:pt x="2954075" y="1102594"/>
                  <a:pt x="2933337" y="1137318"/>
                </a:cubicBezTo>
                <a:cubicBezTo>
                  <a:pt x="2912599" y="1172042"/>
                  <a:pt x="2871123" y="1209660"/>
                  <a:pt x="2829165" y="1224128"/>
                </a:cubicBezTo>
                <a:cubicBezTo>
                  <a:pt x="2787207" y="1238596"/>
                  <a:pt x="2722099" y="1239078"/>
                  <a:pt x="2681588" y="1224128"/>
                </a:cubicBezTo>
                <a:cubicBezTo>
                  <a:pt x="2641077" y="1209178"/>
                  <a:pt x="2605871" y="1176383"/>
                  <a:pt x="2586097" y="1134425"/>
                </a:cubicBezTo>
                <a:cubicBezTo>
                  <a:pt x="2566323" y="1092467"/>
                  <a:pt x="2551372" y="1026877"/>
                  <a:pt x="2562947" y="972379"/>
                </a:cubicBezTo>
                <a:cubicBezTo>
                  <a:pt x="2574522" y="917882"/>
                  <a:pt x="2633843" y="859526"/>
                  <a:pt x="2655545" y="807440"/>
                </a:cubicBezTo>
                <a:cubicBezTo>
                  <a:pt x="2677247" y="755354"/>
                  <a:pt x="2693644" y="706162"/>
                  <a:pt x="2693162" y="659863"/>
                </a:cubicBezTo>
                <a:cubicBezTo>
                  <a:pt x="2692680" y="613564"/>
                  <a:pt x="2671460" y="559548"/>
                  <a:pt x="2652651" y="529647"/>
                </a:cubicBezTo>
                <a:cubicBezTo>
                  <a:pt x="2633842" y="499746"/>
                  <a:pt x="2606834" y="485760"/>
                  <a:pt x="2580309" y="480455"/>
                </a:cubicBezTo>
                <a:cubicBezTo>
                  <a:pt x="2553784" y="475150"/>
                  <a:pt x="2512308" y="473221"/>
                  <a:pt x="2493499" y="497817"/>
                </a:cubicBezTo>
                <a:cubicBezTo>
                  <a:pt x="2474690" y="522413"/>
                  <a:pt x="2468903" y="566300"/>
                  <a:pt x="2467456" y="628032"/>
                </a:cubicBezTo>
                <a:cubicBezTo>
                  <a:pt x="2466009" y="689764"/>
                  <a:pt x="2482889" y="778021"/>
                  <a:pt x="2484818" y="868207"/>
                </a:cubicBezTo>
                <a:cubicBezTo>
                  <a:pt x="2486747" y="958393"/>
                  <a:pt x="2495911" y="1063048"/>
                  <a:pt x="2479031" y="1169149"/>
                </a:cubicBezTo>
                <a:cubicBezTo>
                  <a:pt x="2462151" y="1275250"/>
                  <a:pt x="2399455" y="1448388"/>
                  <a:pt x="2383540" y="1504814"/>
                </a:cubicBezTo>
                <a:cubicBezTo>
                  <a:pt x="2367625" y="1561240"/>
                  <a:pt x="2397044" y="1495169"/>
                  <a:pt x="2383540" y="1507708"/>
                </a:cubicBezTo>
                <a:cubicBezTo>
                  <a:pt x="2370036" y="1520247"/>
                  <a:pt x="2343511" y="1571369"/>
                  <a:pt x="2302517" y="1580050"/>
                </a:cubicBezTo>
                <a:cubicBezTo>
                  <a:pt x="2261523" y="1588731"/>
                  <a:pt x="2178089" y="1588731"/>
                  <a:pt x="2137578" y="1559794"/>
                </a:cubicBezTo>
                <a:cubicBezTo>
                  <a:pt x="2097067" y="1530857"/>
                  <a:pt x="2071987" y="1473467"/>
                  <a:pt x="2059448" y="1406430"/>
                </a:cubicBezTo>
                <a:cubicBezTo>
                  <a:pt x="2046909" y="1339393"/>
                  <a:pt x="2050767" y="1241973"/>
                  <a:pt x="2062342" y="1157574"/>
                </a:cubicBezTo>
                <a:cubicBezTo>
                  <a:pt x="2073917" y="1073175"/>
                  <a:pt x="2103819" y="982507"/>
                  <a:pt x="2128897" y="900037"/>
                </a:cubicBezTo>
                <a:cubicBezTo>
                  <a:pt x="2153975" y="817567"/>
                  <a:pt x="2194004" y="726899"/>
                  <a:pt x="2212813" y="662756"/>
                </a:cubicBezTo>
                <a:cubicBezTo>
                  <a:pt x="2231622" y="598613"/>
                  <a:pt x="2246091" y="556173"/>
                  <a:pt x="2241750" y="515179"/>
                </a:cubicBezTo>
                <a:cubicBezTo>
                  <a:pt x="2237409" y="474185"/>
                  <a:pt x="2210402" y="430298"/>
                  <a:pt x="2186770" y="416794"/>
                </a:cubicBezTo>
                <a:cubicBezTo>
                  <a:pt x="2163138" y="403290"/>
                  <a:pt x="2121180" y="418723"/>
                  <a:pt x="2099960" y="434156"/>
                </a:cubicBezTo>
                <a:cubicBezTo>
                  <a:pt x="2078740" y="449589"/>
                  <a:pt x="2069576" y="469363"/>
                  <a:pt x="2059448" y="509392"/>
                </a:cubicBezTo>
                <a:cubicBezTo>
                  <a:pt x="2049320" y="549421"/>
                  <a:pt x="2045945" y="614046"/>
                  <a:pt x="2039193" y="674331"/>
                </a:cubicBezTo>
                <a:cubicBezTo>
                  <a:pt x="2032441" y="734616"/>
                  <a:pt x="2027136" y="818050"/>
                  <a:pt x="2018937" y="871101"/>
                </a:cubicBezTo>
                <a:cubicBezTo>
                  <a:pt x="2010738" y="924152"/>
                  <a:pt x="2002057" y="958393"/>
                  <a:pt x="1990000" y="992635"/>
                </a:cubicBezTo>
                <a:cubicBezTo>
                  <a:pt x="1977943" y="1026877"/>
                  <a:pt x="1968297" y="1055331"/>
                  <a:pt x="1946595" y="1076551"/>
                </a:cubicBezTo>
                <a:cubicBezTo>
                  <a:pt x="1924893" y="1097771"/>
                  <a:pt x="1892098" y="1116098"/>
                  <a:pt x="1859785" y="1119956"/>
                </a:cubicBezTo>
                <a:cubicBezTo>
                  <a:pt x="1827472" y="1123814"/>
                  <a:pt x="1782138" y="1118992"/>
                  <a:pt x="1752719" y="1099701"/>
                </a:cubicBezTo>
                <a:cubicBezTo>
                  <a:pt x="1723300" y="1080410"/>
                  <a:pt x="1691402" y="1054286"/>
                  <a:pt x="1683271" y="1004209"/>
                </a:cubicBezTo>
                <a:cubicBezTo>
                  <a:pt x="1675140" y="954132"/>
                  <a:pt x="1690427" y="864344"/>
                  <a:pt x="1703931" y="799237"/>
                </a:cubicBezTo>
                <a:cubicBezTo>
                  <a:pt x="1717435" y="734130"/>
                  <a:pt x="1743623" y="671035"/>
                  <a:pt x="1764294" y="613564"/>
                </a:cubicBezTo>
                <a:cubicBezTo>
                  <a:pt x="1784965" y="556093"/>
                  <a:pt x="1820721" y="500711"/>
                  <a:pt x="1827955" y="454412"/>
                </a:cubicBezTo>
                <a:cubicBezTo>
                  <a:pt x="1835189" y="408113"/>
                  <a:pt x="1832778" y="359885"/>
                  <a:pt x="1807699" y="335771"/>
                </a:cubicBezTo>
                <a:cubicBezTo>
                  <a:pt x="1782621" y="311657"/>
                  <a:pt x="1712208" y="308763"/>
                  <a:pt x="1677484" y="309728"/>
                </a:cubicBezTo>
                <a:cubicBezTo>
                  <a:pt x="1642760" y="310693"/>
                  <a:pt x="1626363" y="317445"/>
                  <a:pt x="1599355" y="341559"/>
                </a:cubicBezTo>
                <a:cubicBezTo>
                  <a:pt x="1572347" y="365673"/>
                  <a:pt x="1537140" y="406667"/>
                  <a:pt x="1515438" y="454412"/>
                </a:cubicBezTo>
                <a:cubicBezTo>
                  <a:pt x="1493736" y="502157"/>
                  <a:pt x="1476978" y="549433"/>
                  <a:pt x="1469140" y="628032"/>
                </a:cubicBezTo>
                <a:cubicBezTo>
                  <a:pt x="1461302" y="706631"/>
                  <a:pt x="1477574" y="844018"/>
                  <a:pt x="1468411" y="926005"/>
                </a:cubicBezTo>
                <a:cubicBezTo>
                  <a:pt x="1459248" y="1007992"/>
                  <a:pt x="1414160" y="1119956"/>
                  <a:pt x="1414160" y="1119956"/>
                </a:cubicBezTo>
                <a:lnTo>
                  <a:pt x="1414160" y="1119956"/>
                </a:lnTo>
                <a:cubicBezTo>
                  <a:pt x="1403550" y="1129119"/>
                  <a:pt x="1373648" y="1165773"/>
                  <a:pt x="1350499" y="1174936"/>
                </a:cubicBezTo>
                <a:cubicBezTo>
                  <a:pt x="1327350" y="1184099"/>
                  <a:pt x="1296002" y="1186511"/>
                  <a:pt x="1275264" y="1174936"/>
                </a:cubicBezTo>
                <a:cubicBezTo>
                  <a:pt x="1254526" y="1163361"/>
                  <a:pt x="1237646" y="1145999"/>
                  <a:pt x="1226071" y="1105488"/>
                </a:cubicBezTo>
                <a:cubicBezTo>
                  <a:pt x="1214496" y="1064977"/>
                  <a:pt x="1204369" y="996011"/>
                  <a:pt x="1205816" y="931868"/>
                </a:cubicBezTo>
                <a:cubicBezTo>
                  <a:pt x="1207263" y="867725"/>
                  <a:pt x="1222695" y="788149"/>
                  <a:pt x="1234752" y="720630"/>
                </a:cubicBezTo>
                <a:cubicBezTo>
                  <a:pt x="1246809" y="653111"/>
                  <a:pt x="1266100" y="587039"/>
                  <a:pt x="1278157" y="526754"/>
                </a:cubicBezTo>
                <a:cubicBezTo>
                  <a:pt x="1290214" y="466469"/>
                  <a:pt x="1306612" y="412454"/>
                  <a:pt x="1307094" y="358921"/>
                </a:cubicBezTo>
                <a:cubicBezTo>
                  <a:pt x="1307576" y="305388"/>
                  <a:pt x="1305165" y="251855"/>
                  <a:pt x="1281051" y="205556"/>
                </a:cubicBezTo>
                <a:cubicBezTo>
                  <a:pt x="1256937" y="159257"/>
                  <a:pt x="1203404" y="109582"/>
                  <a:pt x="1162410" y="81128"/>
                </a:cubicBezTo>
                <a:cubicBezTo>
                  <a:pt x="1121416" y="52674"/>
                  <a:pt x="1075600" y="39653"/>
                  <a:pt x="1035089" y="34830"/>
                </a:cubicBezTo>
                <a:cubicBezTo>
                  <a:pt x="994578" y="30007"/>
                  <a:pt x="958406" y="37242"/>
                  <a:pt x="919342" y="52192"/>
                </a:cubicBezTo>
                <a:cubicBezTo>
                  <a:pt x="880278" y="67142"/>
                  <a:pt x="836873" y="95596"/>
                  <a:pt x="800702" y="124533"/>
                </a:cubicBezTo>
                <a:cubicBezTo>
                  <a:pt x="764531" y="153470"/>
                  <a:pt x="740417" y="188194"/>
                  <a:pt x="702317" y="225812"/>
                </a:cubicBezTo>
                <a:cubicBezTo>
                  <a:pt x="664217" y="263430"/>
                  <a:pt x="612613" y="311176"/>
                  <a:pt x="572102" y="350240"/>
                </a:cubicBezTo>
                <a:cubicBezTo>
                  <a:pt x="531591" y="389304"/>
                  <a:pt x="497348" y="430780"/>
                  <a:pt x="459248" y="460199"/>
                </a:cubicBezTo>
                <a:cubicBezTo>
                  <a:pt x="421148" y="489618"/>
                  <a:pt x="387389" y="503605"/>
                  <a:pt x="343502" y="526754"/>
                </a:cubicBezTo>
                <a:cubicBezTo>
                  <a:pt x="299615" y="549903"/>
                  <a:pt x="230649" y="581250"/>
                  <a:pt x="181456" y="596201"/>
                </a:cubicBezTo>
                <a:cubicBezTo>
                  <a:pt x="132264" y="611152"/>
                  <a:pt x="58474" y="630926"/>
                  <a:pt x="48347" y="616458"/>
                </a:cubicBezTo>
                <a:cubicBezTo>
                  <a:pt x="17964" y="604883"/>
                  <a:pt x="-21101" y="620067"/>
                  <a:pt x="13623" y="607046"/>
                </a:cubicBezTo>
                <a:close/>
              </a:path>
            </a:pathLst>
          </a:custGeom>
          <a:pattFill prst="lgCheck">
            <a:fgClr>
              <a:schemeClr val="accent1"/>
            </a:fgClr>
            <a:bgClr>
              <a:schemeClr val="accent6"/>
            </a:bgClr>
          </a:patt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1" name="Group 20"/>
          <p:cNvGrpSpPr/>
          <p:nvPr/>
        </p:nvGrpSpPr>
        <p:grpSpPr>
          <a:xfrm rot="2524181">
            <a:off x="6760375" y="1130265"/>
            <a:ext cx="78004" cy="78004"/>
            <a:chOff x="6789558" y="1795794"/>
            <a:chExt cx="139147" cy="139147"/>
          </a:xfrm>
        </p:grpSpPr>
        <p:sp>
          <p:nvSpPr>
            <p:cNvPr id="22" name="Oval 2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rot="19245368">
            <a:off x="6807218" y="1154066"/>
            <a:ext cx="78004" cy="78004"/>
            <a:chOff x="6789558" y="1795794"/>
            <a:chExt cx="139147" cy="139147"/>
          </a:xfrm>
        </p:grpSpPr>
        <p:sp>
          <p:nvSpPr>
            <p:cNvPr id="26" name="Oval 2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4842672">
            <a:off x="6858271" y="1206127"/>
            <a:ext cx="78004" cy="78004"/>
            <a:chOff x="6789558" y="1795794"/>
            <a:chExt cx="139147" cy="139147"/>
          </a:xfrm>
        </p:grpSpPr>
        <p:sp>
          <p:nvSpPr>
            <p:cNvPr id="30" name="Oval 2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rot="611767">
            <a:off x="6879537" y="1252066"/>
            <a:ext cx="78004" cy="78004"/>
            <a:chOff x="6789558" y="1795794"/>
            <a:chExt cx="139147" cy="139147"/>
          </a:xfrm>
        </p:grpSpPr>
        <p:sp>
          <p:nvSpPr>
            <p:cNvPr id="34" name="Oval 3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rot="1674696">
            <a:off x="6851931" y="1312250"/>
            <a:ext cx="103067" cy="103067"/>
            <a:chOff x="6789558" y="1795794"/>
            <a:chExt cx="139147" cy="139147"/>
          </a:xfrm>
        </p:grpSpPr>
        <p:sp>
          <p:nvSpPr>
            <p:cNvPr id="38" name="Oval 37"/>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rot="21010315">
            <a:off x="6834105" y="1377324"/>
            <a:ext cx="103067" cy="103067"/>
            <a:chOff x="6789558" y="1795794"/>
            <a:chExt cx="139147" cy="139147"/>
          </a:xfrm>
        </p:grpSpPr>
        <p:sp>
          <p:nvSpPr>
            <p:cNvPr id="42" name="Oval 4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9525"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9525"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rot="16200000">
            <a:off x="6884739" y="1459513"/>
            <a:ext cx="103067" cy="103067"/>
            <a:chOff x="6789558" y="1795794"/>
            <a:chExt cx="139147" cy="139147"/>
          </a:xfrm>
        </p:grpSpPr>
        <p:sp>
          <p:nvSpPr>
            <p:cNvPr id="46" name="Oval 4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rot="18113476">
            <a:off x="6972324" y="1496892"/>
            <a:ext cx="103067" cy="103067"/>
            <a:chOff x="6789558" y="1795794"/>
            <a:chExt cx="139147" cy="139147"/>
          </a:xfrm>
        </p:grpSpPr>
        <p:sp>
          <p:nvSpPr>
            <p:cNvPr id="50" name="Oval 4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rot="16468629">
            <a:off x="7073052" y="1511048"/>
            <a:ext cx="103067" cy="103067"/>
            <a:chOff x="6789558" y="1795794"/>
            <a:chExt cx="139147" cy="139147"/>
          </a:xfrm>
        </p:grpSpPr>
        <p:sp>
          <p:nvSpPr>
            <p:cNvPr id="54" name="Oval 5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7778">
            <a:off x="7141940" y="1578327"/>
            <a:ext cx="103067" cy="103067"/>
            <a:chOff x="6789558" y="1795794"/>
            <a:chExt cx="139147" cy="139147"/>
          </a:xfrm>
        </p:grpSpPr>
        <p:sp>
          <p:nvSpPr>
            <p:cNvPr id="58" name="Oval 57"/>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rot="2089204">
            <a:off x="7092137" y="1653512"/>
            <a:ext cx="128320" cy="128320"/>
            <a:chOff x="6789558" y="1795794"/>
            <a:chExt cx="139147" cy="139147"/>
          </a:xfrm>
        </p:grpSpPr>
        <p:sp>
          <p:nvSpPr>
            <p:cNvPr id="62" name="Oval 6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270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270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063389" y="1754230"/>
            <a:ext cx="139147" cy="139147"/>
            <a:chOff x="6789558" y="1795794"/>
            <a:chExt cx="139147" cy="139147"/>
          </a:xfrm>
        </p:grpSpPr>
        <p:sp>
          <p:nvSpPr>
            <p:cNvPr id="17" name="Oval 16"/>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rot="14763197">
            <a:off x="7114513" y="1902890"/>
            <a:ext cx="164796" cy="164796"/>
            <a:chOff x="6789558" y="1795794"/>
            <a:chExt cx="139147" cy="139147"/>
          </a:xfrm>
        </p:grpSpPr>
        <p:sp>
          <p:nvSpPr>
            <p:cNvPr id="66" name="Oval 6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rot="16848222">
            <a:off x="7275057" y="1892624"/>
            <a:ext cx="164796" cy="164796"/>
            <a:chOff x="6789558" y="1795794"/>
            <a:chExt cx="139147" cy="139147"/>
          </a:xfrm>
        </p:grpSpPr>
        <p:sp>
          <p:nvSpPr>
            <p:cNvPr id="70" name="Oval 6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rot="13901849">
            <a:off x="7407781" y="1839165"/>
            <a:ext cx="184117" cy="184117"/>
            <a:chOff x="6789558" y="1795794"/>
            <a:chExt cx="139147" cy="139147"/>
          </a:xfrm>
        </p:grpSpPr>
        <p:sp>
          <p:nvSpPr>
            <p:cNvPr id="74" name="Oval 7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rot="1812709">
            <a:off x="7466777" y="1965042"/>
            <a:ext cx="184117" cy="184117"/>
            <a:chOff x="6789558" y="1795794"/>
            <a:chExt cx="139147" cy="139147"/>
          </a:xfrm>
        </p:grpSpPr>
        <p:sp>
          <p:nvSpPr>
            <p:cNvPr id="78" name="Oval 77"/>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p:cNvGrpSpPr/>
          <p:nvPr/>
        </p:nvGrpSpPr>
        <p:grpSpPr>
          <a:xfrm rot="4891564">
            <a:off x="7369591" y="2096111"/>
            <a:ext cx="184117" cy="184117"/>
            <a:chOff x="6789558" y="1795794"/>
            <a:chExt cx="139147" cy="139147"/>
          </a:xfrm>
        </p:grpSpPr>
        <p:sp>
          <p:nvSpPr>
            <p:cNvPr id="82" name="Oval 81"/>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rot="3215100">
            <a:off x="7208975" y="2173540"/>
            <a:ext cx="212887" cy="212887"/>
            <a:chOff x="6789558" y="1795794"/>
            <a:chExt cx="139147" cy="139147"/>
          </a:xfrm>
        </p:grpSpPr>
        <p:sp>
          <p:nvSpPr>
            <p:cNvPr id="86" name="Oval 85"/>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p:cNvGrpSpPr/>
          <p:nvPr/>
        </p:nvGrpSpPr>
        <p:grpSpPr>
          <a:xfrm rot="16356200">
            <a:off x="7265797" y="2320225"/>
            <a:ext cx="212887" cy="212887"/>
            <a:chOff x="6789558" y="1795794"/>
            <a:chExt cx="139147" cy="139147"/>
          </a:xfrm>
        </p:grpSpPr>
        <p:sp>
          <p:nvSpPr>
            <p:cNvPr id="90" name="Oval 89"/>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rot="20278087">
            <a:off x="7398650" y="2390251"/>
            <a:ext cx="212887" cy="212887"/>
            <a:chOff x="6789558" y="1795794"/>
            <a:chExt cx="139147" cy="139147"/>
          </a:xfrm>
        </p:grpSpPr>
        <p:sp>
          <p:nvSpPr>
            <p:cNvPr id="94" name="Oval 93"/>
            <p:cNvSpPr/>
            <p:nvPr/>
          </p:nvSpPr>
          <p:spPr>
            <a:xfrm>
              <a:off x="6789558" y="1795794"/>
              <a:ext cx="139147" cy="13914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63500" h="635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799338" y="1843489"/>
              <a:ext cx="125571" cy="43146"/>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 name="connsiteX0" fmla="*/ 0 w 146293"/>
                <a:gd name="connsiteY0" fmla="*/ 36971 h 36971"/>
                <a:gd name="connsiteX1" fmla="*/ 53386 w 146293"/>
                <a:gd name="connsiteY1" fmla="*/ 4837 h 36971"/>
                <a:gd name="connsiteX2" fmla="*/ 114509 w 146293"/>
                <a:gd name="connsiteY2" fmla="*/ 2392 h 36971"/>
                <a:gd name="connsiteX3" fmla="*/ 146293 w 146293"/>
                <a:gd name="connsiteY3" fmla="*/ 26841 h 36971"/>
              </a:gdLst>
              <a:ahLst/>
              <a:cxnLst>
                <a:cxn ang="0">
                  <a:pos x="connsiteX0" y="connsiteY0"/>
                </a:cxn>
                <a:cxn ang="0">
                  <a:pos x="connsiteX1" y="connsiteY1"/>
                </a:cxn>
                <a:cxn ang="0">
                  <a:pos x="connsiteX2" y="connsiteY2"/>
                </a:cxn>
                <a:cxn ang="0">
                  <a:pos x="connsiteX3" y="connsiteY3"/>
                </a:cxn>
              </a:cxnLst>
              <a:rect l="l" t="t" r="r" b="b"/>
              <a:pathLst>
                <a:path w="146293" h="36971">
                  <a:moveTo>
                    <a:pt x="0" y="36971"/>
                  </a:moveTo>
                  <a:cubicBezTo>
                    <a:pt x="15489" y="20817"/>
                    <a:pt x="34301" y="10600"/>
                    <a:pt x="53386" y="4837"/>
                  </a:cubicBezTo>
                  <a:cubicBezTo>
                    <a:pt x="72471" y="-926"/>
                    <a:pt x="99025" y="-1275"/>
                    <a:pt x="114509" y="2392"/>
                  </a:cubicBezTo>
                  <a:cubicBezTo>
                    <a:pt x="129993" y="6059"/>
                    <a:pt x="138143" y="16450"/>
                    <a:pt x="146293" y="26841"/>
                  </a:cubicBezTo>
                </a:path>
              </a:pathLst>
            </a:custGeom>
            <a:noFill/>
            <a:ln w="19050" cap="rnd">
              <a:solidFill>
                <a:schemeClr val="accent6"/>
              </a:solidFill>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6796892" y="1816189"/>
              <a:ext cx="114617" cy="31435"/>
            </a:xfrm>
            <a:custGeom>
              <a:avLst/>
              <a:gdLst>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49141"/>
                <a:gd name="connsiteY0" fmla="*/ 39176 h 39176"/>
                <a:gd name="connsiteX1" fmla="*/ 56234 w 149141"/>
                <a:gd name="connsiteY1" fmla="*/ 4947 h 39176"/>
                <a:gd name="connsiteX2" fmla="*/ 117357 w 149141"/>
                <a:gd name="connsiteY2" fmla="*/ 2502 h 39176"/>
                <a:gd name="connsiteX3" fmla="*/ 149141 w 149141"/>
                <a:gd name="connsiteY3" fmla="*/ 26951 h 39176"/>
                <a:gd name="connsiteX0" fmla="*/ 0 w 155786"/>
                <a:gd name="connsiteY0" fmla="*/ 33669 h 33670"/>
                <a:gd name="connsiteX1" fmla="*/ 62879 w 155786"/>
                <a:gd name="connsiteY1" fmla="*/ 4678 h 33670"/>
                <a:gd name="connsiteX2" fmla="*/ 124002 w 155786"/>
                <a:gd name="connsiteY2" fmla="*/ 2233 h 33670"/>
                <a:gd name="connsiteX3" fmla="*/ 155786 w 155786"/>
                <a:gd name="connsiteY3" fmla="*/ 26682 h 33670"/>
              </a:gdLst>
              <a:ahLst/>
              <a:cxnLst>
                <a:cxn ang="0">
                  <a:pos x="connsiteX0" y="connsiteY0"/>
                </a:cxn>
                <a:cxn ang="0">
                  <a:pos x="connsiteX1" y="connsiteY1"/>
                </a:cxn>
                <a:cxn ang="0">
                  <a:pos x="connsiteX2" y="connsiteY2"/>
                </a:cxn>
                <a:cxn ang="0">
                  <a:pos x="connsiteX3" y="connsiteY3"/>
                </a:cxn>
              </a:cxnLst>
              <a:rect l="l" t="t" r="r" b="b"/>
              <a:pathLst>
                <a:path w="155786" h="33670">
                  <a:moveTo>
                    <a:pt x="0" y="33669"/>
                  </a:moveTo>
                  <a:cubicBezTo>
                    <a:pt x="18337" y="19610"/>
                    <a:pt x="42212" y="9917"/>
                    <a:pt x="62879" y="4678"/>
                  </a:cubicBezTo>
                  <a:cubicBezTo>
                    <a:pt x="83546" y="-561"/>
                    <a:pt x="108518" y="-1434"/>
                    <a:pt x="124002" y="2233"/>
                  </a:cubicBezTo>
                  <a:cubicBezTo>
                    <a:pt x="139486" y="5900"/>
                    <a:pt x="147636" y="16291"/>
                    <a:pt x="155786" y="26682"/>
                  </a:cubicBezTo>
                </a:path>
              </a:pathLst>
            </a:custGeom>
            <a:noFill/>
            <a:ln w="19050" cap="rnd">
              <a:solidFill>
                <a:schemeClr val="accent6">
                  <a:alpha val="80000"/>
                </a:schemeClr>
              </a:solidFill>
              <a:headEnd w="sm" len="sm"/>
            </a:ln>
            <a:scene3d>
              <a:camera prst="orthographicFront"/>
              <a:lightRig rig="threePt" dir="t"/>
            </a:scene3d>
            <a:sp3d>
              <a:bevelT w="50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88"/>
          <p:cNvGrpSpPr/>
          <p:nvPr/>
        </p:nvGrpSpPr>
        <p:grpSpPr>
          <a:xfrm>
            <a:off x="7486590" y="2533089"/>
            <a:ext cx="212887" cy="237482"/>
            <a:chOff x="7486590" y="2533089"/>
            <a:chExt cx="212887" cy="237482"/>
          </a:xfrm>
        </p:grpSpPr>
        <p:sp>
          <p:nvSpPr>
            <p:cNvPr id="98" name="Oval 97"/>
            <p:cNvSpPr/>
            <p:nvPr/>
          </p:nvSpPr>
          <p:spPr>
            <a:xfrm rot="20278087">
              <a:off x="7486590" y="2551567"/>
              <a:ext cx="212887" cy="21288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889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7508002" y="2533089"/>
              <a:ext cx="182389" cy="237482"/>
              <a:chOff x="7508002" y="2533089"/>
              <a:chExt cx="182389" cy="237482"/>
            </a:xfrm>
          </p:grpSpPr>
          <p:sp>
            <p:nvSpPr>
              <p:cNvPr id="114" name="Freeform 113"/>
              <p:cNvSpPr/>
              <p:nvPr/>
            </p:nvSpPr>
            <p:spPr>
              <a:xfrm>
                <a:off x="7508002" y="2610610"/>
                <a:ext cx="182389" cy="139739"/>
              </a:xfrm>
              <a:custGeom>
                <a:avLst/>
                <a:gdLst>
                  <a:gd name="connsiteX0" fmla="*/ 197723 w 197746"/>
                  <a:gd name="connsiteY0" fmla="*/ 1620 h 139739"/>
                  <a:gd name="connsiteX1" fmla="*/ 123904 w 197746"/>
                  <a:gd name="connsiteY1" fmla="*/ 4001 h 139739"/>
                  <a:gd name="connsiteX2" fmla="*/ 59611 w 197746"/>
                  <a:gd name="connsiteY2" fmla="*/ 27814 h 139739"/>
                  <a:gd name="connsiteX3" fmla="*/ 14367 w 197746"/>
                  <a:gd name="connsiteY3" fmla="*/ 68295 h 139739"/>
                  <a:gd name="connsiteX4" fmla="*/ 79 w 197746"/>
                  <a:gd name="connsiteY4" fmla="*/ 111158 h 139739"/>
                  <a:gd name="connsiteX5" fmla="*/ 19129 w 197746"/>
                  <a:gd name="connsiteY5" fmla="*/ 139733 h 139739"/>
                  <a:gd name="connsiteX6" fmla="*/ 21511 w 197746"/>
                  <a:gd name="connsiteY6" fmla="*/ 108776 h 139739"/>
                  <a:gd name="connsiteX7" fmla="*/ 61992 w 197746"/>
                  <a:gd name="connsiteY7" fmla="*/ 51626 h 139739"/>
                  <a:gd name="connsiteX8" fmla="*/ 131048 w 197746"/>
                  <a:gd name="connsiteY8" fmla="*/ 20670 h 139739"/>
                  <a:gd name="connsiteX9" fmla="*/ 197723 w 197746"/>
                  <a:gd name="connsiteY9" fmla="*/ 1620 h 13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46" h="139739">
                    <a:moveTo>
                      <a:pt x="197723" y="1620"/>
                    </a:moveTo>
                    <a:cubicBezTo>
                      <a:pt x="196532" y="-1158"/>
                      <a:pt x="146923" y="-365"/>
                      <a:pt x="123904" y="4001"/>
                    </a:cubicBezTo>
                    <a:cubicBezTo>
                      <a:pt x="100885" y="8367"/>
                      <a:pt x="77867" y="17098"/>
                      <a:pt x="59611" y="27814"/>
                    </a:cubicBezTo>
                    <a:cubicBezTo>
                      <a:pt x="41355" y="38530"/>
                      <a:pt x="24289" y="54404"/>
                      <a:pt x="14367" y="68295"/>
                    </a:cubicBezTo>
                    <a:cubicBezTo>
                      <a:pt x="4445" y="82186"/>
                      <a:pt x="-715" y="99252"/>
                      <a:pt x="79" y="111158"/>
                    </a:cubicBezTo>
                    <a:cubicBezTo>
                      <a:pt x="873" y="123064"/>
                      <a:pt x="15557" y="140130"/>
                      <a:pt x="19129" y="139733"/>
                    </a:cubicBezTo>
                    <a:cubicBezTo>
                      <a:pt x="22701" y="139336"/>
                      <a:pt x="14367" y="123460"/>
                      <a:pt x="21511" y="108776"/>
                    </a:cubicBezTo>
                    <a:cubicBezTo>
                      <a:pt x="28655" y="94092"/>
                      <a:pt x="43736" y="66310"/>
                      <a:pt x="61992" y="51626"/>
                    </a:cubicBezTo>
                    <a:cubicBezTo>
                      <a:pt x="80248" y="36942"/>
                      <a:pt x="108426" y="26226"/>
                      <a:pt x="131048" y="20670"/>
                    </a:cubicBezTo>
                    <a:cubicBezTo>
                      <a:pt x="153670" y="15114"/>
                      <a:pt x="198914" y="4398"/>
                      <a:pt x="197723" y="162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7533795" y="2533089"/>
                <a:ext cx="65120" cy="237482"/>
              </a:xfrm>
              <a:custGeom>
                <a:avLst/>
                <a:gdLst>
                  <a:gd name="connsiteX0" fmla="*/ 55249 w 55656"/>
                  <a:gd name="connsiteY0" fmla="*/ 709 h 180087"/>
                  <a:gd name="connsiteX1" fmla="*/ 26674 w 55656"/>
                  <a:gd name="connsiteY1" fmla="*/ 45953 h 180087"/>
                  <a:gd name="connsiteX2" fmla="*/ 17149 w 55656"/>
                  <a:gd name="connsiteY2" fmla="*/ 110247 h 180087"/>
                  <a:gd name="connsiteX3" fmla="*/ 29055 w 55656"/>
                  <a:gd name="connsiteY3" fmla="*/ 167397 h 180087"/>
                  <a:gd name="connsiteX4" fmla="*/ 36199 w 55656"/>
                  <a:gd name="connsiteY4" fmla="*/ 179303 h 180087"/>
                  <a:gd name="connsiteX5" fmla="*/ 2861 w 55656"/>
                  <a:gd name="connsiteY5" fmla="*/ 153109 h 180087"/>
                  <a:gd name="connsiteX6" fmla="*/ 2861 w 55656"/>
                  <a:gd name="connsiteY6" fmla="*/ 81672 h 180087"/>
                  <a:gd name="connsiteX7" fmla="*/ 55249 w 55656"/>
                  <a:gd name="connsiteY7" fmla="*/ 709 h 1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56" h="180087">
                    <a:moveTo>
                      <a:pt x="55249" y="709"/>
                    </a:moveTo>
                    <a:cubicBezTo>
                      <a:pt x="59218" y="-5244"/>
                      <a:pt x="33024" y="27697"/>
                      <a:pt x="26674" y="45953"/>
                    </a:cubicBezTo>
                    <a:cubicBezTo>
                      <a:pt x="20324" y="64209"/>
                      <a:pt x="16752" y="90006"/>
                      <a:pt x="17149" y="110247"/>
                    </a:cubicBezTo>
                    <a:cubicBezTo>
                      <a:pt x="17546" y="130488"/>
                      <a:pt x="25880" y="155888"/>
                      <a:pt x="29055" y="167397"/>
                    </a:cubicBezTo>
                    <a:cubicBezTo>
                      <a:pt x="32230" y="178906"/>
                      <a:pt x="40565" y="181684"/>
                      <a:pt x="36199" y="179303"/>
                    </a:cubicBezTo>
                    <a:cubicBezTo>
                      <a:pt x="31833" y="176922"/>
                      <a:pt x="8417" y="169381"/>
                      <a:pt x="2861" y="153109"/>
                    </a:cubicBezTo>
                    <a:cubicBezTo>
                      <a:pt x="-2695" y="136837"/>
                      <a:pt x="1274" y="104294"/>
                      <a:pt x="2861" y="81672"/>
                    </a:cubicBezTo>
                    <a:cubicBezTo>
                      <a:pt x="4448" y="59050"/>
                      <a:pt x="51280" y="6662"/>
                      <a:pt x="55249" y="709"/>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189"/>
          <p:cNvGrpSpPr/>
          <p:nvPr/>
        </p:nvGrpSpPr>
        <p:grpSpPr>
          <a:xfrm>
            <a:off x="7280738" y="2570298"/>
            <a:ext cx="382178" cy="337369"/>
            <a:chOff x="7280738" y="2570298"/>
            <a:chExt cx="382178" cy="337369"/>
          </a:xfrm>
        </p:grpSpPr>
        <p:sp>
          <p:nvSpPr>
            <p:cNvPr id="101" name="Oval 100"/>
            <p:cNvSpPr/>
            <p:nvPr/>
          </p:nvSpPr>
          <p:spPr>
            <a:xfrm rot="20278087">
              <a:off x="7291245" y="2660737"/>
              <a:ext cx="239627" cy="23962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889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p:cNvGrpSpPr/>
            <p:nvPr/>
          </p:nvGrpSpPr>
          <p:grpSpPr>
            <a:xfrm>
              <a:off x="7280738" y="2570298"/>
              <a:ext cx="382178" cy="337369"/>
              <a:chOff x="7280738" y="2570298"/>
              <a:chExt cx="382178" cy="337369"/>
            </a:xfrm>
          </p:grpSpPr>
          <p:sp>
            <p:nvSpPr>
              <p:cNvPr id="115" name="Freeform 114"/>
              <p:cNvSpPr/>
              <p:nvPr/>
            </p:nvSpPr>
            <p:spPr>
              <a:xfrm>
                <a:off x="7317517" y="2570298"/>
                <a:ext cx="345399" cy="130235"/>
              </a:xfrm>
              <a:custGeom>
                <a:avLst/>
                <a:gdLst>
                  <a:gd name="connsiteX0" fmla="*/ 345346 w 345399"/>
                  <a:gd name="connsiteY0" fmla="*/ 1450 h 130235"/>
                  <a:gd name="connsiteX1" fmla="*/ 292958 w 345399"/>
                  <a:gd name="connsiteY1" fmla="*/ 6213 h 130235"/>
                  <a:gd name="connsiteX2" fmla="*/ 226283 w 345399"/>
                  <a:gd name="connsiteY2" fmla="*/ 30025 h 130235"/>
                  <a:gd name="connsiteX3" fmla="*/ 176277 w 345399"/>
                  <a:gd name="connsiteY3" fmla="*/ 60982 h 130235"/>
                  <a:gd name="connsiteX4" fmla="*/ 81027 w 345399"/>
                  <a:gd name="connsiteY4" fmla="*/ 96700 h 130235"/>
                  <a:gd name="connsiteX5" fmla="*/ 19115 w 345399"/>
                  <a:gd name="connsiteY5" fmla="*/ 108607 h 130235"/>
                  <a:gd name="connsiteX6" fmla="*/ 2446 w 345399"/>
                  <a:gd name="connsiteY6" fmla="*/ 130038 h 130235"/>
                  <a:gd name="connsiteX7" fmla="*/ 64358 w 345399"/>
                  <a:gd name="connsiteY7" fmla="*/ 118132 h 130235"/>
                  <a:gd name="connsiteX8" fmla="*/ 135796 w 345399"/>
                  <a:gd name="connsiteY8" fmla="*/ 99082 h 130235"/>
                  <a:gd name="connsiteX9" fmla="*/ 204852 w 345399"/>
                  <a:gd name="connsiteY9" fmla="*/ 63363 h 130235"/>
                  <a:gd name="connsiteX10" fmla="*/ 283433 w 345399"/>
                  <a:gd name="connsiteY10" fmla="*/ 27644 h 130235"/>
                  <a:gd name="connsiteX11" fmla="*/ 345346 w 345399"/>
                  <a:gd name="connsiteY11" fmla="*/ 1450 h 1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399" h="130235">
                    <a:moveTo>
                      <a:pt x="345346" y="1450"/>
                    </a:moveTo>
                    <a:cubicBezTo>
                      <a:pt x="346934" y="-2122"/>
                      <a:pt x="312802" y="1451"/>
                      <a:pt x="292958" y="6213"/>
                    </a:cubicBezTo>
                    <a:cubicBezTo>
                      <a:pt x="273114" y="10975"/>
                      <a:pt x="245730" y="20897"/>
                      <a:pt x="226283" y="30025"/>
                    </a:cubicBezTo>
                    <a:cubicBezTo>
                      <a:pt x="206836" y="39153"/>
                      <a:pt x="200486" y="49870"/>
                      <a:pt x="176277" y="60982"/>
                    </a:cubicBezTo>
                    <a:cubicBezTo>
                      <a:pt x="152068" y="72095"/>
                      <a:pt x="107221" y="88763"/>
                      <a:pt x="81027" y="96700"/>
                    </a:cubicBezTo>
                    <a:cubicBezTo>
                      <a:pt x="54833" y="104637"/>
                      <a:pt x="32212" y="103051"/>
                      <a:pt x="19115" y="108607"/>
                    </a:cubicBezTo>
                    <a:cubicBezTo>
                      <a:pt x="6018" y="114163"/>
                      <a:pt x="-5095" y="128450"/>
                      <a:pt x="2446" y="130038"/>
                    </a:cubicBezTo>
                    <a:cubicBezTo>
                      <a:pt x="9987" y="131626"/>
                      <a:pt x="42133" y="123291"/>
                      <a:pt x="64358" y="118132"/>
                    </a:cubicBezTo>
                    <a:cubicBezTo>
                      <a:pt x="86583" y="112973"/>
                      <a:pt x="112381" y="108210"/>
                      <a:pt x="135796" y="99082"/>
                    </a:cubicBezTo>
                    <a:cubicBezTo>
                      <a:pt x="159211" y="89954"/>
                      <a:pt x="180246" y="75269"/>
                      <a:pt x="204852" y="63363"/>
                    </a:cubicBezTo>
                    <a:cubicBezTo>
                      <a:pt x="229458" y="51457"/>
                      <a:pt x="261605" y="34788"/>
                      <a:pt x="283433" y="27644"/>
                    </a:cubicBezTo>
                    <a:cubicBezTo>
                      <a:pt x="305261" y="20500"/>
                      <a:pt x="343758" y="5022"/>
                      <a:pt x="345346" y="145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7303273" y="2682245"/>
                <a:ext cx="223249" cy="70491"/>
              </a:xfrm>
              <a:custGeom>
                <a:avLst/>
                <a:gdLst>
                  <a:gd name="connsiteX0" fmla="*/ 221477 w 223249"/>
                  <a:gd name="connsiteY0" fmla="*/ 70480 h 70491"/>
                  <a:gd name="connsiteX1" fmla="*/ 178615 w 223249"/>
                  <a:gd name="connsiteY1" fmla="*/ 20474 h 70491"/>
                  <a:gd name="connsiteX2" fmla="*/ 109558 w 223249"/>
                  <a:gd name="connsiteY2" fmla="*/ 1424 h 70491"/>
                  <a:gd name="connsiteX3" fmla="*/ 45265 w 223249"/>
                  <a:gd name="connsiteY3" fmla="*/ 6186 h 70491"/>
                  <a:gd name="connsiteX4" fmla="*/ 21 w 223249"/>
                  <a:gd name="connsiteY4" fmla="*/ 44286 h 70491"/>
                  <a:gd name="connsiteX5" fmla="*/ 40502 w 223249"/>
                  <a:gd name="connsiteY5" fmla="*/ 27618 h 70491"/>
                  <a:gd name="connsiteX6" fmla="*/ 119083 w 223249"/>
                  <a:gd name="connsiteY6" fmla="*/ 25236 h 70491"/>
                  <a:gd name="connsiteX7" fmla="*/ 221477 w 223249"/>
                  <a:gd name="connsiteY7" fmla="*/ 70480 h 7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49" h="70491">
                    <a:moveTo>
                      <a:pt x="221477" y="70480"/>
                    </a:moveTo>
                    <a:cubicBezTo>
                      <a:pt x="231399" y="69686"/>
                      <a:pt x="197268" y="31983"/>
                      <a:pt x="178615" y="20474"/>
                    </a:cubicBezTo>
                    <a:cubicBezTo>
                      <a:pt x="159962" y="8965"/>
                      <a:pt x="131783" y="3805"/>
                      <a:pt x="109558" y="1424"/>
                    </a:cubicBezTo>
                    <a:cubicBezTo>
                      <a:pt x="87333" y="-957"/>
                      <a:pt x="63521" y="-958"/>
                      <a:pt x="45265" y="6186"/>
                    </a:cubicBezTo>
                    <a:cubicBezTo>
                      <a:pt x="27009" y="13330"/>
                      <a:pt x="815" y="40714"/>
                      <a:pt x="21" y="44286"/>
                    </a:cubicBezTo>
                    <a:cubicBezTo>
                      <a:pt x="-773" y="47858"/>
                      <a:pt x="20658" y="30793"/>
                      <a:pt x="40502" y="27618"/>
                    </a:cubicBezTo>
                    <a:cubicBezTo>
                      <a:pt x="60346" y="24443"/>
                      <a:pt x="92492" y="18092"/>
                      <a:pt x="119083" y="25236"/>
                    </a:cubicBezTo>
                    <a:cubicBezTo>
                      <a:pt x="145674" y="32380"/>
                      <a:pt x="211555" y="71274"/>
                      <a:pt x="221477" y="70480"/>
                    </a:cubicBezTo>
                    <a:close/>
                  </a:path>
                </a:pathLst>
              </a:custGeom>
              <a:solidFill>
                <a:schemeClr val="accent6"/>
              </a:solidFill>
              <a:ln w="3175">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7280738" y="2719258"/>
                <a:ext cx="245414" cy="188409"/>
              </a:xfrm>
              <a:custGeom>
                <a:avLst/>
                <a:gdLst>
                  <a:gd name="connsiteX0" fmla="*/ 73827 w 230156"/>
                  <a:gd name="connsiteY0" fmla="*/ 133480 h 136780"/>
                  <a:gd name="connsiteX1" fmla="*/ 147646 w 230156"/>
                  <a:gd name="connsiteY1" fmla="*/ 133480 h 136780"/>
                  <a:gd name="connsiteX2" fmla="*/ 214321 w 230156"/>
                  <a:gd name="connsiteY2" fmla="*/ 112049 h 136780"/>
                  <a:gd name="connsiteX3" fmla="*/ 226227 w 230156"/>
                  <a:gd name="connsiteY3" fmla="*/ 62043 h 136780"/>
                  <a:gd name="connsiteX4" fmla="*/ 159552 w 230156"/>
                  <a:gd name="connsiteY4" fmla="*/ 14418 h 136780"/>
                  <a:gd name="connsiteX5" fmla="*/ 76209 w 230156"/>
                  <a:gd name="connsiteY5" fmla="*/ 130 h 136780"/>
                  <a:gd name="connsiteX6" fmla="*/ 21440 w 230156"/>
                  <a:gd name="connsiteY6" fmla="*/ 9655 h 136780"/>
                  <a:gd name="connsiteX7" fmla="*/ 9 w 230156"/>
                  <a:gd name="connsiteY7" fmla="*/ 45374 h 136780"/>
                  <a:gd name="connsiteX8" fmla="*/ 19059 w 230156"/>
                  <a:gd name="connsiteY8" fmla="*/ 78711 h 136780"/>
                  <a:gd name="connsiteX9" fmla="*/ 40490 w 230156"/>
                  <a:gd name="connsiteY9" fmla="*/ 88236 h 136780"/>
                  <a:gd name="connsiteX10" fmla="*/ 28584 w 230156"/>
                  <a:gd name="connsiteY10" fmla="*/ 52518 h 136780"/>
                  <a:gd name="connsiteX11" fmla="*/ 73827 w 230156"/>
                  <a:gd name="connsiteY11" fmla="*/ 23943 h 136780"/>
                  <a:gd name="connsiteX12" fmla="*/ 154790 w 230156"/>
                  <a:gd name="connsiteY12" fmla="*/ 35849 h 136780"/>
                  <a:gd name="connsiteX13" fmla="*/ 200034 w 230156"/>
                  <a:gd name="connsiteY13" fmla="*/ 66805 h 136780"/>
                  <a:gd name="connsiteX14" fmla="*/ 183365 w 230156"/>
                  <a:gd name="connsiteY14" fmla="*/ 102524 h 136780"/>
                  <a:gd name="connsiteX15" fmla="*/ 73827 w 230156"/>
                  <a:gd name="connsiteY15" fmla="*/ 133480 h 136780"/>
                  <a:gd name="connsiteX0" fmla="*/ 90495 w 230156"/>
                  <a:gd name="connsiteY0" fmla="*/ 148960 h 150050"/>
                  <a:gd name="connsiteX1" fmla="*/ 147646 w 230156"/>
                  <a:gd name="connsiteY1" fmla="*/ 133480 h 150050"/>
                  <a:gd name="connsiteX2" fmla="*/ 214321 w 230156"/>
                  <a:gd name="connsiteY2" fmla="*/ 112049 h 150050"/>
                  <a:gd name="connsiteX3" fmla="*/ 226227 w 230156"/>
                  <a:gd name="connsiteY3" fmla="*/ 62043 h 150050"/>
                  <a:gd name="connsiteX4" fmla="*/ 159552 w 230156"/>
                  <a:gd name="connsiteY4" fmla="*/ 14418 h 150050"/>
                  <a:gd name="connsiteX5" fmla="*/ 76209 w 230156"/>
                  <a:gd name="connsiteY5" fmla="*/ 130 h 150050"/>
                  <a:gd name="connsiteX6" fmla="*/ 21440 w 230156"/>
                  <a:gd name="connsiteY6" fmla="*/ 9655 h 150050"/>
                  <a:gd name="connsiteX7" fmla="*/ 9 w 230156"/>
                  <a:gd name="connsiteY7" fmla="*/ 45374 h 150050"/>
                  <a:gd name="connsiteX8" fmla="*/ 19059 w 230156"/>
                  <a:gd name="connsiteY8" fmla="*/ 78711 h 150050"/>
                  <a:gd name="connsiteX9" fmla="*/ 40490 w 230156"/>
                  <a:gd name="connsiteY9" fmla="*/ 88236 h 150050"/>
                  <a:gd name="connsiteX10" fmla="*/ 28584 w 230156"/>
                  <a:gd name="connsiteY10" fmla="*/ 52518 h 150050"/>
                  <a:gd name="connsiteX11" fmla="*/ 73827 w 230156"/>
                  <a:gd name="connsiteY11" fmla="*/ 23943 h 150050"/>
                  <a:gd name="connsiteX12" fmla="*/ 154790 w 230156"/>
                  <a:gd name="connsiteY12" fmla="*/ 35849 h 150050"/>
                  <a:gd name="connsiteX13" fmla="*/ 200034 w 230156"/>
                  <a:gd name="connsiteY13" fmla="*/ 66805 h 150050"/>
                  <a:gd name="connsiteX14" fmla="*/ 183365 w 230156"/>
                  <a:gd name="connsiteY14" fmla="*/ 102524 h 150050"/>
                  <a:gd name="connsiteX15" fmla="*/ 90495 w 230156"/>
                  <a:gd name="connsiteY15" fmla="*/ 148960 h 150050"/>
                  <a:gd name="connsiteX0" fmla="*/ 90495 w 230011"/>
                  <a:gd name="connsiteY0" fmla="*/ 148960 h 154186"/>
                  <a:gd name="connsiteX1" fmla="*/ 152409 w 230011"/>
                  <a:gd name="connsiteY1" fmla="*/ 148960 h 154186"/>
                  <a:gd name="connsiteX2" fmla="*/ 214321 w 230011"/>
                  <a:gd name="connsiteY2" fmla="*/ 112049 h 154186"/>
                  <a:gd name="connsiteX3" fmla="*/ 226227 w 230011"/>
                  <a:gd name="connsiteY3" fmla="*/ 62043 h 154186"/>
                  <a:gd name="connsiteX4" fmla="*/ 159552 w 230011"/>
                  <a:gd name="connsiteY4" fmla="*/ 14418 h 154186"/>
                  <a:gd name="connsiteX5" fmla="*/ 76209 w 230011"/>
                  <a:gd name="connsiteY5" fmla="*/ 130 h 154186"/>
                  <a:gd name="connsiteX6" fmla="*/ 21440 w 230011"/>
                  <a:gd name="connsiteY6" fmla="*/ 9655 h 154186"/>
                  <a:gd name="connsiteX7" fmla="*/ 9 w 230011"/>
                  <a:gd name="connsiteY7" fmla="*/ 45374 h 154186"/>
                  <a:gd name="connsiteX8" fmla="*/ 19059 w 230011"/>
                  <a:gd name="connsiteY8" fmla="*/ 78711 h 154186"/>
                  <a:gd name="connsiteX9" fmla="*/ 40490 w 230011"/>
                  <a:gd name="connsiteY9" fmla="*/ 88236 h 154186"/>
                  <a:gd name="connsiteX10" fmla="*/ 28584 w 230011"/>
                  <a:gd name="connsiteY10" fmla="*/ 52518 h 154186"/>
                  <a:gd name="connsiteX11" fmla="*/ 73827 w 230011"/>
                  <a:gd name="connsiteY11" fmla="*/ 23943 h 154186"/>
                  <a:gd name="connsiteX12" fmla="*/ 154790 w 230011"/>
                  <a:gd name="connsiteY12" fmla="*/ 35849 h 154186"/>
                  <a:gd name="connsiteX13" fmla="*/ 200034 w 230011"/>
                  <a:gd name="connsiteY13" fmla="*/ 66805 h 154186"/>
                  <a:gd name="connsiteX14" fmla="*/ 183365 w 230011"/>
                  <a:gd name="connsiteY14" fmla="*/ 102524 h 154186"/>
                  <a:gd name="connsiteX15" fmla="*/ 90495 w 230011"/>
                  <a:gd name="connsiteY15" fmla="*/ 148960 h 154186"/>
                  <a:gd name="connsiteX0" fmla="*/ 90495 w 230011"/>
                  <a:gd name="connsiteY0" fmla="*/ 148960 h 153095"/>
                  <a:gd name="connsiteX1" fmla="*/ 152409 w 230011"/>
                  <a:gd name="connsiteY1" fmla="*/ 148960 h 153095"/>
                  <a:gd name="connsiteX2" fmla="*/ 214321 w 230011"/>
                  <a:gd name="connsiteY2" fmla="*/ 112049 h 153095"/>
                  <a:gd name="connsiteX3" fmla="*/ 226227 w 230011"/>
                  <a:gd name="connsiteY3" fmla="*/ 62043 h 153095"/>
                  <a:gd name="connsiteX4" fmla="*/ 159552 w 230011"/>
                  <a:gd name="connsiteY4" fmla="*/ 14418 h 153095"/>
                  <a:gd name="connsiteX5" fmla="*/ 76209 w 230011"/>
                  <a:gd name="connsiteY5" fmla="*/ 130 h 153095"/>
                  <a:gd name="connsiteX6" fmla="*/ 21440 w 230011"/>
                  <a:gd name="connsiteY6" fmla="*/ 9655 h 153095"/>
                  <a:gd name="connsiteX7" fmla="*/ 9 w 230011"/>
                  <a:gd name="connsiteY7" fmla="*/ 45374 h 153095"/>
                  <a:gd name="connsiteX8" fmla="*/ 19059 w 230011"/>
                  <a:gd name="connsiteY8" fmla="*/ 78711 h 153095"/>
                  <a:gd name="connsiteX9" fmla="*/ 40490 w 230011"/>
                  <a:gd name="connsiteY9" fmla="*/ 88236 h 153095"/>
                  <a:gd name="connsiteX10" fmla="*/ 28584 w 230011"/>
                  <a:gd name="connsiteY10" fmla="*/ 52518 h 153095"/>
                  <a:gd name="connsiteX11" fmla="*/ 73827 w 230011"/>
                  <a:gd name="connsiteY11" fmla="*/ 23943 h 153095"/>
                  <a:gd name="connsiteX12" fmla="*/ 154790 w 230011"/>
                  <a:gd name="connsiteY12" fmla="*/ 35849 h 153095"/>
                  <a:gd name="connsiteX13" fmla="*/ 200034 w 230011"/>
                  <a:gd name="connsiteY13" fmla="*/ 66805 h 153095"/>
                  <a:gd name="connsiteX14" fmla="*/ 166696 w 230011"/>
                  <a:gd name="connsiteY14" fmla="*/ 119939 h 153095"/>
                  <a:gd name="connsiteX15" fmla="*/ 90495 w 230011"/>
                  <a:gd name="connsiteY15" fmla="*/ 148960 h 15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11" h="153095">
                    <a:moveTo>
                      <a:pt x="90495" y="148960"/>
                    </a:moveTo>
                    <a:cubicBezTo>
                      <a:pt x="88114" y="153797"/>
                      <a:pt x="131771" y="155112"/>
                      <a:pt x="152409" y="148960"/>
                    </a:cubicBezTo>
                    <a:cubicBezTo>
                      <a:pt x="173047" y="142808"/>
                      <a:pt x="202018" y="126535"/>
                      <a:pt x="214321" y="112049"/>
                    </a:cubicBezTo>
                    <a:cubicBezTo>
                      <a:pt x="226624" y="97563"/>
                      <a:pt x="235355" y="78315"/>
                      <a:pt x="226227" y="62043"/>
                    </a:cubicBezTo>
                    <a:cubicBezTo>
                      <a:pt x="217099" y="45771"/>
                      <a:pt x="184555" y="24737"/>
                      <a:pt x="159552" y="14418"/>
                    </a:cubicBezTo>
                    <a:cubicBezTo>
                      <a:pt x="134549" y="4099"/>
                      <a:pt x="99228" y="924"/>
                      <a:pt x="76209" y="130"/>
                    </a:cubicBezTo>
                    <a:cubicBezTo>
                      <a:pt x="53190" y="-664"/>
                      <a:pt x="34140" y="2114"/>
                      <a:pt x="21440" y="9655"/>
                    </a:cubicBezTo>
                    <a:cubicBezTo>
                      <a:pt x="8740" y="17196"/>
                      <a:pt x="406" y="33865"/>
                      <a:pt x="9" y="45374"/>
                    </a:cubicBezTo>
                    <a:cubicBezTo>
                      <a:pt x="-388" y="56883"/>
                      <a:pt x="12312" y="71567"/>
                      <a:pt x="19059" y="78711"/>
                    </a:cubicBezTo>
                    <a:cubicBezTo>
                      <a:pt x="25806" y="85855"/>
                      <a:pt x="38903" y="92601"/>
                      <a:pt x="40490" y="88236"/>
                    </a:cubicBezTo>
                    <a:cubicBezTo>
                      <a:pt x="42077" y="83871"/>
                      <a:pt x="23028" y="63233"/>
                      <a:pt x="28584" y="52518"/>
                    </a:cubicBezTo>
                    <a:cubicBezTo>
                      <a:pt x="34140" y="41803"/>
                      <a:pt x="52793" y="26721"/>
                      <a:pt x="73827" y="23943"/>
                    </a:cubicBezTo>
                    <a:cubicBezTo>
                      <a:pt x="94861" y="21165"/>
                      <a:pt x="133756" y="28705"/>
                      <a:pt x="154790" y="35849"/>
                    </a:cubicBezTo>
                    <a:cubicBezTo>
                      <a:pt x="175824" y="42993"/>
                      <a:pt x="195272" y="55693"/>
                      <a:pt x="200034" y="66805"/>
                    </a:cubicBezTo>
                    <a:cubicBezTo>
                      <a:pt x="204796" y="77917"/>
                      <a:pt x="184952" y="106247"/>
                      <a:pt x="166696" y="119939"/>
                    </a:cubicBezTo>
                    <a:cubicBezTo>
                      <a:pt x="148440" y="133631"/>
                      <a:pt x="92876" y="144123"/>
                      <a:pt x="90495" y="14896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p:cNvGrpSpPr/>
          <p:nvPr/>
        </p:nvGrpSpPr>
        <p:grpSpPr>
          <a:xfrm>
            <a:off x="7155897" y="2812770"/>
            <a:ext cx="247724" cy="239627"/>
            <a:chOff x="7155897" y="2812770"/>
            <a:chExt cx="247724" cy="239627"/>
          </a:xfrm>
        </p:grpSpPr>
        <p:sp>
          <p:nvSpPr>
            <p:cNvPr id="102" name="Oval 101"/>
            <p:cNvSpPr/>
            <p:nvPr/>
          </p:nvSpPr>
          <p:spPr>
            <a:xfrm rot="20278087">
              <a:off x="7157810" y="2812770"/>
              <a:ext cx="239627" cy="239627"/>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9525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7208269" y="2828310"/>
              <a:ext cx="195352" cy="115562"/>
            </a:xfrm>
            <a:custGeom>
              <a:avLst/>
              <a:gdLst>
                <a:gd name="connsiteX0" fmla="*/ 696 w 181983"/>
                <a:gd name="connsiteY0" fmla="*/ 2751 h 110553"/>
                <a:gd name="connsiteX1" fmla="*/ 67371 w 181983"/>
                <a:gd name="connsiteY1" fmla="*/ 7513 h 110553"/>
                <a:gd name="connsiteX2" fmla="*/ 145953 w 181983"/>
                <a:gd name="connsiteY2" fmla="*/ 47995 h 110553"/>
                <a:gd name="connsiteX3" fmla="*/ 179290 w 181983"/>
                <a:gd name="connsiteY3" fmla="*/ 93238 h 110553"/>
                <a:gd name="connsiteX4" fmla="*/ 172146 w 181983"/>
                <a:gd name="connsiteY4" fmla="*/ 107526 h 110553"/>
                <a:gd name="connsiteX5" fmla="*/ 110234 w 181983"/>
                <a:gd name="connsiteY5" fmla="*/ 38470 h 110553"/>
                <a:gd name="connsiteX6" fmla="*/ 696 w 181983"/>
                <a:gd name="connsiteY6" fmla="*/ 2751 h 110553"/>
                <a:gd name="connsiteX0" fmla="*/ 634 w 181921"/>
                <a:gd name="connsiteY0" fmla="*/ 3093 h 110895"/>
                <a:gd name="connsiteX1" fmla="*/ 67309 w 181921"/>
                <a:gd name="connsiteY1" fmla="*/ 7855 h 110895"/>
                <a:gd name="connsiteX2" fmla="*/ 145891 w 181921"/>
                <a:gd name="connsiteY2" fmla="*/ 48337 h 110895"/>
                <a:gd name="connsiteX3" fmla="*/ 179228 w 181921"/>
                <a:gd name="connsiteY3" fmla="*/ 93580 h 110895"/>
                <a:gd name="connsiteX4" fmla="*/ 172084 w 181921"/>
                <a:gd name="connsiteY4" fmla="*/ 107868 h 110895"/>
                <a:gd name="connsiteX5" fmla="*/ 107961 w 181921"/>
                <a:gd name="connsiteY5" fmla="*/ 43455 h 110895"/>
                <a:gd name="connsiteX6" fmla="*/ 634 w 181921"/>
                <a:gd name="connsiteY6" fmla="*/ 3093 h 110895"/>
                <a:gd name="connsiteX0" fmla="*/ 477 w 181764"/>
                <a:gd name="connsiteY0" fmla="*/ 3093 h 110895"/>
                <a:gd name="connsiteX1" fmla="*/ 71574 w 181764"/>
                <a:gd name="connsiteY1" fmla="*/ 7855 h 110895"/>
                <a:gd name="connsiteX2" fmla="*/ 145734 w 181764"/>
                <a:gd name="connsiteY2" fmla="*/ 48337 h 110895"/>
                <a:gd name="connsiteX3" fmla="*/ 179071 w 181764"/>
                <a:gd name="connsiteY3" fmla="*/ 93580 h 110895"/>
                <a:gd name="connsiteX4" fmla="*/ 171927 w 181764"/>
                <a:gd name="connsiteY4" fmla="*/ 107868 h 110895"/>
                <a:gd name="connsiteX5" fmla="*/ 107804 w 181764"/>
                <a:gd name="connsiteY5" fmla="*/ 43455 h 110895"/>
                <a:gd name="connsiteX6" fmla="*/ 477 w 181764"/>
                <a:gd name="connsiteY6" fmla="*/ 3093 h 110895"/>
                <a:gd name="connsiteX0" fmla="*/ 170 w 181457"/>
                <a:gd name="connsiteY0" fmla="*/ 2581 h 110383"/>
                <a:gd name="connsiteX1" fmla="*/ 71267 w 181457"/>
                <a:gd name="connsiteY1" fmla="*/ 7343 h 110383"/>
                <a:gd name="connsiteX2" fmla="*/ 145427 w 181457"/>
                <a:gd name="connsiteY2" fmla="*/ 47825 h 110383"/>
                <a:gd name="connsiteX3" fmla="*/ 178764 w 181457"/>
                <a:gd name="connsiteY3" fmla="*/ 93068 h 110383"/>
                <a:gd name="connsiteX4" fmla="*/ 171620 w 181457"/>
                <a:gd name="connsiteY4" fmla="*/ 107356 h 110383"/>
                <a:gd name="connsiteX5" fmla="*/ 92020 w 181457"/>
                <a:gd name="connsiteY5" fmla="*/ 35977 h 110383"/>
                <a:gd name="connsiteX6" fmla="*/ 170 w 181457"/>
                <a:gd name="connsiteY6" fmla="*/ 2581 h 110383"/>
                <a:gd name="connsiteX0" fmla="*/ 100 w 181387"/>
                <a:gd name="connsiteY0" fmla="*/ 4870 h 112672"/>
                <a:gd name="connsiteX1" fmla="*/ 75620 w 181387"/>
                <a:gd name="connsiteY1" fmla="*/ 4988 h 112672"/>
                <a:gd name="connsiteX2" fmla="*/ 145357 w 181387"/>
                <a:gd name="connsiteY2" fmla="*/ 50114 h 112672"/>
                <a:gd name="connsiteX3" fmla="*/ 178694 w 181387"/>
                <a:gd name="connsiteY3" fmla="*/ 95357 h 112672"/>
                <a:gd name="connsiteX4" fmla="*/ 171550 w 181387"/>
                <a:gd name="connsiteY4" fmla="*/ 109645 h 112672"/>
                <a:gd name="connsiteX5" fmla="*/ 91950 w 181387"/>
                <a:gd name="connsiteY5" fmla="*/ 38266 h 112672"/>
                <a:gd name="connsiteX6" fmla="*/ 100 w 181387"/>
                <a:gd name="connsiteY6" fmla="*/ 4870 h 11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387" h="112672">
                  <a:moveTo>
                    <a:pt x="100" y="4870"/>
                  </a:moveTo>
                  <a:cubicBezTo>
                    <a:pt x="-2622" y="-676"/>
                    <a:pt x="51411" y="-2553"/>
                    <a:pt x="75620" y="4988"/>
                  </a:cubicBezTo>
                  <a:cubicBezTo>
                    <a:pt x="99830" y="12529"/>
                    <a:pt x="128178" y="35053"/>
                    <a:pt x="145357" y="50114"/>
                  </a:cubicBezTo>
                  <a:cubicBezTo>
                    <a:pt x="162536" y="65175"/>
                    <a:pt x="174328" y="85435"/>
                    <a:pt x="178694" y="95357"/>
                  </a:cubicBezTo>
                  <a:cubicBezTo>
                    <a:pt x="183060" y="105279"/>
                    <a:pt x="183059" y="118773"/>
                    <a:pt x="171550" y="109645"/>
                  </a:cubicBezTo>
                  <a:cubicBezTo>
                    <a:pt x="160041" y="100517"/>
                    <a:pt x="116159" y="53744"/>
                    <a:pt x="91950" y="38266"/>
                  </a:cubicBezTo>
                  <a:cubicBezTo>
                    <a:pt x="67741" y="22788"/>
                    <a:pt x="2822" y="10416"/>
                    <a:pt x="100" y="487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7155897" y="2878498"/>
              <a:ext cx="224882" cy="117627"/>
            </a:xfrm>
            <a:custGeom>
              <a:avLst/>
              <a:gdLst>
                <a:gd name="connsiteX0" fmla="*/ 181 w 186727"/>
                <a:gd name="connsiteY0" fmla="*/ 16695 h 110076"/>
                <a:gd name="connsiteX1" fmla="*/ 47806 w 186727"/>
                <a:gd name="connsiteY1" fmla="*/ 26 h 110076"/>
                <a:gd name="connsiteX2" fmla="*/ 124006 w 186727"/>
                <a:gd name="connsiteY2" fmla="*/ 14314 h 110076"/>
                <a:gd name="connsiteX3" fmla="*/ 178775 w 186727"/>
                <a:gd name="connsiteY3" fmla="*/ 64320 h 110076"/>
                <a:gd name="connsiteX4" fmla="*/ 185918 w 186727"/>
                <a:gd name="connsiteY4" fmla="*/ 109564 h 110076"/>
                <a:gd name="connsiteX5" fmla="*/ 174012 w 186727"/>
                <a:gd name="connsiteY5" fmla="*/ 85751 h 110076"/>
                <a:gd name="connsiteX6" fmla="*/ 126387 w 186727"/>
                <a:gd name="connsiteY6" fmla="*/ 40507 h 110076"/>
                <a:gd name="connsiteX7" fmla="*/ 64475 w 186727"/>
                <a:gd name="connsiteY7" fmla="*/ 16695 h 110076"/>
                <a:gd name="connsiteX8" fmla="*/ 181 w 186727"/>
                <a:gd name="connsiteY8" fmla="*/ 16695 h 11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727" h="110076">
                  <a:moveTo>
                    <a:pt x="181" y="16695"/>
                  </a:moveTo>
                  <a:cubicBezTo>
                    <a:pt x="-2597" y="13917"/>
                    <a:pt x="27169" y="423"/>
                    <a:pt x="47806" y="26"/>
                  </a:cubicBezTo>
                  <a:cubicBezTo>
                    <a:pt x="68443" y="-371"/>
                    <a:pt x="102178" y="3598"/>
                    <a:pt x="124006" y="14314"/>
                  </a:cubicBezTo>
                  <a:cubicBezTo>
                    <a:pt x="145834" y="25030"/>
                    <a:pt x="168456" y="48445"/>
                    <a:pt x="178775" y="64320"/>
                  </a:cubicBezTo>
                  <a:cubicBezTo>
                    <a:pt x="189094" y="80195"/>
                    <a:pt x="186712" y="105992"/>
                    <a:pt x="185918" y="109564"/>
                  </a:cubicBezTo>
                  <a:cubicBezTo>
                    <a:pt x="185124" y="113136"/>
                    <a:pt x="183934" y="97260"/>
                    <a:pt x="174012" y="85751"/>
                  </a:cubicBezTo>
                  <a:cubicBezTo>
                    <a:pt x="164090" y="74242"/>
                    <a:pt x="144643" y="52016"/>
                    <a:pt x="126387" y="40507"/>
                  </a:cubicBezTo>
                  <a:cubicBezTo>
                    <a:pt x="108131" y="28998"/>
                    <a:pt x="85112" y="18282"/>
                    <a:pt x="64475" y="16695"/>
                  </a:cubicBezTo>
                  <a:cubicBezTo>
                    <a:pt x="43838" y="15108"/>
                    <a:pt x="2959" y="19473"/>
                    <a:pt x="181" y="1669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3"/>
          <p:cNvGrpSpPr/>
          <p:nvPr/>
        </p:nvGrpSpPr>
        <p:grpSpPr>
          <a:xfrm>
            <a:off x="7231722" y="2971798"/>
            <a:ext cx="262258" cy="289870"/>
            <a:chOff x="7231722" y="2971798"/>
            <a:chExt cx="262258" cy="289870"/>
          </a:xfrm>
        </p:grpSpPr>
        <p:sp>
          <p:nvSpPr>
            <p:cNvPr id="103" name="Oval 102"/>
            <p:cNvSpPr/>
            <p:nvPr/>
          </p:nvSpPr>
          <p:spPr>
            <a:xfrm rot="20278087">
              <a:off x="7234974" y="3006286"/>
              <a:ext cx="255382" cy="25538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9525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7231722" y="3040856"/>
              <a:ext cx="260046" cy="123845"/>
            </a:xfrm>
            <a:custGeom>
              <a:avLst/>
              <a:gdLst>
                <a:gd name="connsiteX0" fmla="*/ 259691 w 260046"/>
                <a:gd name="connsiteY0" fmla="*/ 52388 h 123845"/>
                <a:gd name="connsiteX1" fmla="*/ 212066 w 260046"/>
                <a:gd name="connsiteY1" fmla="*/ 14288 h 123845"/>
                <a:gd name="connsiteX2" fmla="*/ 131103 w 260046"/>
                <a:gd name="connsiteY2" fmla="*/ 0 h 123845"/>
                <a:gd name="connsiteX3" fmla="*/ 73953 w 260046"/>
                <a:gd name="connsiteY3" fmla="*/ 14288 h 123845"/>
                <a:gd name="connsiteX4" fmla="*/ 12041 w 260046"/>
                <a:gd name="connsiteY4" fmla="*/ 52388 h 123845"/>
                <a:gd name="connsiteX5" fmla="*/ 134 w 260046"/>
                <a:gd name="connsiteY5" fmla="*/ 90488 h 123845"/>
                <a:gd name="connsiteX6" fmla="*/ 7278 w 260046"/>
                <a:gd name="connsiteY6" fmla="*/ 123825 h 123845"/>
                <a:gd name="connsiteX7" fmla="*/ 31091 w 260046"/>
                <a:gd name="connsiteY7" fmla="*/ 85725 h 123845"/>
                <a:gd name="connsiteX8" fmla="*/ 102528 w 260046"/>
                <a:gd name="connsiteY8" fmla="*/ 42863 h 123845"/>
                <a:gd name="connsiteX9" fmla="*/ 188253 w 260046"/>
                <a:gd name="connsiteY9" fmla="*/ 33338 h 123845"/>
                <a:gd name="connsiteX10" fmla="*/ 259691 w 260046"/>
                <a:gd name="connsiteY10" fmla="*/ 52388 h 123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046" h="123845">
                  <a:moveTo>
                    <a:pt x="259691" y="52388"/>
                  </a:moveTo>
                  <a:cubicBezTo>
                    <a:pt x="263660" y="49213"/>
                    <a:pt x="233497" y="23019"/>
                    <a:pt x="212066" y="14288"/>
                  </a:cubicBezTo>
                  <a:cubicBezTo>
                    <a:pt x="190635" y="5557"/>
                    <a:pt x="154122" y="0"/>
                    <a:pt x="131103" y="0"/>
                  </a:cubicBezTo>
                  <a:cubicBezTo>
                    <a:pt x="108084" y="0"/>
                    <a:pt x="93797" y="5557"/>
                    <a:pt x="73953" y="14288"/>
                  </a:cubicBezTo>
                  <a:cubicBezTo>
                    <a:pt x="54109" y="23019"/>
                    <a:pt x="24344" y="39688"/>
                    <a:pt x="12041" y="52388"/>
                  </a:cubicBezTo>
                  <a:cubicBezTo>
                    <a:pt x="-262" y="65088"/>
                    <a:pt x="928" y="78582"/>
                    <a:pt x="134" y="90488"/>
                  </a:cubicBezTo>
                  <a:cubicBezTo>
                    <a:pt x="-660" y="102394"/>
                    <a:pt x="2118" y="124619"/>
                    <a:pt x="7278" y="123825"/>
                  </a:cubicBezTo>
                  <a:cubicBezTo>
                    <a:pt x="12437" y="123031"/>
                    <a:pt x="15216" y="99219"/>
                    <a:pt x="31091" y="85725"/>
                  </a:cubicBezTo>
                  <a:cubicBezTo>
                    <a:pt x="46966" y="72231"/>
                    <a:pt x="76334" y="51594"/>
                    <a:pt x="102528" y="42863"/>
                  </a:cubicBezTo>
                  <a:cubicBezTo>
                    <a:pt x="128722" y="34132"/>
                    <a:pt x="163647" y="28576"/>
                    <a:pt x="188253" y="33338"/>
                  </a:cubicBezTo>
                  <a:cubicBezTo>
                    <a:pt x="212859" y="38100"/>
                    <a:pt x="255722" y="55563"/>
                    <a:pt x="259691" y="5238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p:cNvSpPr/>
            <p:nvPr/>
          </p:nvSpPr>
          <p:spPr>
            <a:xfrm>
              <a:off x="7255623" y="3100893"/>
              <a:ext cx="238357" cy="111823"/>
            </a:xfrm>
            <a:custGeom>
              <a:avLst/>
              <a:gdLst>
                <a:gd name="connsiteX0" fmla="*/ 238171 w 238357"/>
                <a:gd name="connsiteY0" fmla="*/ 47120 h 111823"/>
                <a:gd name="connsiteX1" fmla="*/ 195308 w 238357"/>
                <a:gd name="connsiteY1" fmla="*/ 6638 h 111823"/>
                <a:gd name="connsiteX2" fmla="*/ 138158 w 238357"/>
                <a:gd name="connsiteY2" fmla="*/ 1876 h 111823"/>
                <a:gd name="connsiteX3" fmla="*/ 61958 w 238357"/>
                <a:gd name="connsiteY3" fmla="*/ 25688 h 111823"/>
                <a:gd name="connsiteX4" fmla="*/ 11952 w 238357"/>
                <a:gd name="connsiteY4" fmla="*/ 56645 h 111823"/>
                <a:gd name="connsiteX5" fmla="*/ 46 w 238357"/>
                <a:gd name="connsiteY5" fmla="*/ 85220 h 111823"/>
                <a:gd name="connsiteX6" fmla="*/ 14333 w 238357"/>
                <a:gd name="connsiteY6" fmla="*/ 111413 h 111823"/>
                <a:gd name="connsiteX7" fmla="*/ 31002 w 238357"/>
                <a:gd name="connsiteY7" fmla="*/ 63788 h 111823"/>
                <a:gd name="connsiteX8" fmla="*/ 97677 w 238357"/>
                <a:gd name="connsiteY8" fmla="*/ 39976 h 111823"/>
                <a:gd name="connsiteX9" fmla="*/ 178640 w 238357"/>
                <a:gd name="connsiteY9" fmla="*/ 23307 h 111823"/>
                <a:gd name="connsiteX10" fmla="*/ 238171 w 238357"/>
                <a:gd name="connsiteY10" fmla="*/ 47120 h 11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357" h="111823">
                  <a:moveTo>
                    <a:pt x="238171" y="47120"/>
                  </a:moveTo>
                  <a:cubicBezTo>
                    <a:pt x="240949" y="44342"/>
                    <a:pt x="211977" y="14179"/>
                    <a:pt x="195308" y="6638"/>
                  </a:cubicBezTo>
                  <a:cubicBezTo>
                    <a:pt x="178639" y="-903"/>
                    <a:pt x="160383" y="-1299"/>
                    <a:pt x="138158" y="1876"/>
                  </a:cubicBezTo>
                  <a:cubicBezTo>
                    <a:pt x="115933" y="5051"/>
                    <a:pt x="82992" y="16560"/>
                    <a:pt x="61958" y="25688"/>
                  </a:cubicBezTo>
                  <a:cubicBezTo>
                    <a:pt x="40924" y="34816"/>
                    <a:pt x="22271" y="46723"/>
                    <a:pt x="11952" y="56645"/>
                  </a:cubicBezTo>
                  <a:cubicBezTo>
                    <a:pt x="1633" y="66567"/>
                    <a:pt x="-351" y="76092"/>
                    <a:pt x="46" y="85220"/>
                  </a:cubicBezTo>
                  <a:cubicBezTo>
                    <a:pt x="443" y="94348"/>
                    <a:pt x="9174" y="114985"/>
                    <a:pt x="14333" y="111413"/>
                  </a:cubicBezTo>
                  <a:cubicBezTo>
                    <a:pt x="19492" y="107841"/>
                    <a:pt x="17111" y="75694"/>
                    <a:pt x="31002" y="63788"/>
                  </a:cubicBezTo>
                  <a:cubicBezTo>
                    <a:pt x="44893" y="51882"/>
                    <a:pt x="73071" y="46723"/>
                    <a:pt x="97677" y="39976"/>
                  </a:cubicBezTo>
                  <a:cubicBezTo>
                    <a:pt x="122283" y="33229"/>
                    <a:pt x="158002" y="20529"/>
                    <a:pt x="178640" y="23307"/>
                  </a:cubicBezTo>
                  <a:cubicBezTo>
                    <a:pt x="199277" y="26085"/>
                    <a:pt x="235393" y="49898"/>
                    <a:pt x="238171" y="4712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reeform 121"/>
            <p:cNvSpPr/>
            <p:nvPr/>
          </p:nvSpPr>
          <p:spPr>
            <a:xfrm>
              <a:off x="7276901" y="2971798"/>
              <a:ext cx="125378" cy="263286"/>
            </a:xfrm>
            <a:custGeom>
              <a:avLst/>
              <a:gdLst>
                <a:gd name="connsiteX0" fmla="*/ 107355 w 125378"/>
                <a:gd name="connsiteY0" fmla="*/ 2 h 263286"/>
                <a:gd name="connsiteX1" fmla="*/ 124024 w 125378"/>
                <a:gd name="connsiteY1" fmla="*/ 59533 h 263286"/>
                <a:gd name="connsiteX2" fmla="*/ 119262 w 125378"/>
                <a:gd name="connsiteY2" fmla="*/ 107158 h 263286"/>
                <a:gd name="connsiteX3" fmla="*/ 78780 w 125378"/>
                <a:gd name="connsiteY3" fmla="*/ 164308 h 263286"/>
                <a:gd name="connsiteX4" fmla="*/ 28774 w 125378"/>
                <a:gd name="connsiteY4" fmla="*/ 211933 h 263286"/>
                <a:gd name="connsiteX5" fmla="*/ 16868 w 125378"/>
                <a:gd name="connsiteY5" fmla="*/ 254796 h 263286"/>
                <a:gd name="connsiteX6" fmla="*/ 9724 w 125378"/>
                <a:gd name="connsiteY6" fmla="*/ 259558 h 263286"/>
                <a:gd name="connsiteX7" fmla="*/ 199 w 125378"/>
                <a:gd name="connsiteY7" fmla="*/ 211933 h 263286"/>
                <a:gd name="connsiteX8" fmla="*/ 19249 w 125378"/>
                <a:gd name="connsiteY8" fmla="*/ 173833 h 263286"/>
                <a:gd name="connsiteX9" fmla="*/ 57349 w 125378"/>
                <a:gd name="connsiteY9" fmla="*/ 135733 h 263286"/>
                <a:gd name="connsiteX10" fmla="*/ 93068 w 125378"/>
                <a:gd name="connsiteY10" fmla="*/ 100015 h 263286"/>
                <a:gd name="connsiteX11" fmla="*/ 102593 w 125378"/>
                <a:gd name="connsiteY11" fmla="*/ 61915 h 263286"/>
                <a:gd name="connsiteX12" fmla="*/ 107355 w 125378"/>
                <a:gd name="connsiteY12" fmla="*/ 2 h 26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378" h="263286">
                  <a:moveTo>
                    <a:pt x="107355" y="2"/>
                  </a:moveTo>
                  <a:cubicBezTo>
                    <a:pt x="110927" y="-395"/>
                    <a:pt x="122040" y="41674"/>
                    <a:pt x="124024" y="59533"/>
                  </a:cubicBezTo>
                  <a:cubicBezTo>
                    <a:pt x="126008" y="77392"/>
                    <a:pt x="126803" y="89696"/>
                    <a:pt x="119262" y="107158"/>
                  </a:cubicBezTo>
                  <a:cubicBezTo>
                    <a:pt x="111721" y="124620"/>
                    <a:pt x="93861" y="146846"/>
                    <a:pt x="78780" y="164308"/>
                  </a:cubicBezTo>
                  <a:cubicBezTo>
                    <a:pt x="63699" y="181771"/>
                    <a:pt x="39093" y="196852"/>
                    <a:pt x="28774" y="211933"/>
                  </a:cubicBezTo>
                  <a:cubicBezTo>
                    <a:pt x="18455" y="227014"/>
                    <a:pt x="20043" y="246858"/>
                    <a:pt x="16868" y="254796"/>
                  </a:cubicBezTo>
                  <a:cubicBezTo>
                    <a:pt x="13693" y="262734"/>
                    <a:pt x="12502" y="266702"/>
                    <a:pt x="9724" y="259558"/>
                  </a:cubicBezTo>
                  <a:cubicBezTo>
                    <a:pt x="6946" y="252414"/>
                    <a:pt x="-1388" y="226220"/>
                    <a:pt x="199" y="211933"/>
                  </a:cubicBezTo>
                  <a:cubicBezTo>
                    <a:pt x="1786" y="197646"/>
                    <a:pt x="9724" y="186533"/>
                    <a:pt x="19249" y="173833"/>
                  </a:cubicBezTo>
                  <a:cubicBezTo>
                    <a:pt x="28774" y="161133"/>
                    <a:pt x="57349" y="135733"/>
                    <a:pt x="57349" y="135733"/>
                  </a:cubicBezTo>
                  <a:cubicBezTo>
                    <a:pt x="69652" y="123430"/>
                    <a:pt x="85527" y="112318"/>
                    <a:pt x="93068" y="100015"/>
                  </a:cubicBezTo>
                  <a:cubicBezTo>
                    <a:pt x="100609" y="87712"/>
                    <a:pt x="102593" y="74615"/>
                    <a:pt x="102593" y="61915"/>
                  </a:cubicBezTo>
                  <a:cubicBezTo>
                    <a:pt x="102593" y="49215"/>
                    <a:pt x="103783" y="399"/>
                    <a:pt x="107355" y="2"/>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p:cNvGrpSpPr/>
          <p:nvPr/>
        </p:nvGrpSpPr>
        <p:grpSpPr>
          <a:xfrm>
            <a:off x="6638329" y="3269442"/>
            <a:ext cx="397076" cy="331950"/>
            <a:chOff x="6638329" y="3269442"/>
            <a:chExt cx="397076" cy="331950"/>
          </a:xfrm>
        </p:grpSpPr>
        <p:sp>
          <p:nvSpPr>
            <p:cNvPr id="105" name="Oval 104"/>
            <p:cNvSpPr/>
            <p:nvPr/>
          </p:nvSpPr>
          <p:spPr>
            <a:xfrm rot="20278087">
              <a:off x="6659549" y="3307458"/>
              <a:ext cx="293934" cy="29393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270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reeform 126"/>
            <p:cNvSpPr/>
            <p:nvPr/>
          </p:nvSpPr>
          <p:spPr>
            <a:xfrm>
              <a:off x="6655856" y="3366328"/>
              <a:ext cx="288584" cy="179446"/>
            </a:xfrm>
            <a:custGeom>
              <a:avLst/>
              <a:gdLst>
                <a:gd name="connsiteX0" fmla="*/ 1187 w 297177"/>
                <a:gd name="connsiteY0" fmla="*/ 24374 h 186391"/>
                <a:gd name="connsiteX1" fmla="*/ 46431 w 297177"/>
                <a:gd name="connsiteY1" fmla="*/ 562 h 186391"/>
                <a:gd name="connsiteX2" fmla="*/ 117868 w 297177"/>
                <a:gd name="connsiteY2" fmla="*/ 10087 h 186391"/>
                <a:gd name="connsiteX3" fmla="*/ 179781 w 297177"/>
                <a:gd name="connsiteY3" fmla="*/ 38662 h 186391"/>
                <a:gd name="connsiteX4" fmla="*/ 263125 w 297177"/>
                <a:gd name="connsiteY4" fmla="*/ 91049 h 186391"/>
                <a:gd name="connsiteX5" fmla="*/ 296462 w 297177"/>
                <a:gd name="connsiteY5" fmla="*/ 152962 h 186391"/>
                <a:gd name="connsiteX6" fmla="*/ 284556 w 297177"/>
                <a:gd name="connsiteY6" fmla="*/ 186299 h 186391"/>
                <a:gd name="connsiteX7" fmla="*/ 267887 w 297177"/>
                <a:gd name="connsiteY7" fmla="*/ 143437 h 186391"/>
                <a:gd name="connsiteX8" fmla="*/ 210737 w 297177"/>
                <a:gd name="connsiteY8" fmla="*/ 81524 h 186391"/>
                <a:gd name="connsiteX9" fmla="*/ 94056 w 297177"/>
                <a:gd name="connsiteY9" fmla="*/ 29137 h 186391"/>
                <a:gd name="connsiteX10" fmla="*/ 1187 w 297177"/>
                <a:gd name="connsiteY10" fmla="*/ 24374 h 186391"/>
                <a:gd name="connsiteX0" fmla="*/ 1187 w 297177"/>
                <a:gd name="connsiteY0" fmla="*/ 24374 h 186391"/>
                <a:gd name="connsiteX1" fmla="*/ 46431 w 297177"/>
                <a:gd name="connsiteY1" fmla="*/ 562 h 186391"/>
                <a:gd name="connsiteX2" fmla="*/ 117868 w 297177"/>
                <a:gd name="connsiteY2" fmla="*/ 10087 h 186391"/>
                <a:gd name="connsiteX3" fmla="*/ 179781 w 297177"/>
                <a:gd name="connsiteY3" fmla="*/ 38662 h 186391"/>
                <a:gd name="connsiteX4" fmla="*/ 263125 w 297177"/>
                <a:gd name="connsiteY4" fmla="*/ 91049 h 186391"/>
                <a:gd name="connsiteX5" fmla="*/ 296462 w 297177"/>
                <a:gd name="connsiteY5" fmla="*/ 152962 h 186391"/>
                <a:gd name="connsiteX6" fmla="*/ 284556 w 297177"/>
                <a:gd name="connsiteY6" fmla="*/ 186299 h 186391"/>
                <a:gd name="connsiteX7" fmla="*/ 267887 w 297177"/>
                <a:gd name="connsiteY7" fmla="*/ 143437 h 186391"/>
                <a:gd name="connsiteX8" fmla="*/ 210737 w 297177"/>
                <a:gd name="connsiteY8" fmla="*/ 81524 h 186391"/>
                <a:gd name="connsiteX9" fmla="*/ 94056 w 297177"/>
                <a:gd name="connsiteY9" fmla="*/ 29137 h 186391"/>
                <a:gd name="connsiteX10" fmla="*/ 32143 w 297177"/>
                <a:gd name="connsiteY10" fmla="*/ 29137 h 186391"/>
                <a:gd name="connsiteX11" fmla="*/ 1187 w 297177"/>
                <a:gd name="connsiteY11" fmla="*/ 24374 h 186391"/>
                <a:gd name="connsiteX0" fmla="*/ 2136 w 298126"/>
                <a:gd name="connsiteY0" fmla="*/ 24374 h 186391"/>
                <a:gd name="connsiteX1" fmla="*/ 47380 w 298126"/>
                <a:gd name="connsiteY1" fmla="*/ 562 h 186391"/>
                <a:gd name="connsiteX2" fmla="*/ 118817 w 298126"/>
                <a:gd name="connsiteY2" fmla="*/ 10087 h 186391"/>
                <a:gd name="connsiteX3" fmla="*/ 180730 w 298126"/>
                <a:gd name="connsiteY3" fmla="*/ 38662 h 186391"/>
                <a:gd name="connsiteX4" fmla="*/ 264074 w 298126"/>
                <a:gd name="connsiteY4" fmla="*/ 91049 h 186391"/>
                <a:gd name="connsiteX5" fmla="*/ 297411 w 298126"/>
                <a:gd name="connsiteY5" fmla="*/ 152962 h 186391"/>
                <a:gd name="connsiteX6" fmla="*/ 285505 w 298126"/>
                <a:gd name="connsiteY6" fmla="*/ 186299 h 186391"/>
                <a:gd name="connsiteX7" fmla="*/ 268836 w 298126"/>
                <a:gd name="connsiteY7" fmla="*/ 143437 h 186391"/>
                <a:gd name="connsiteX8" fmla="*/ 211686 w 298126"/>
                <a:gd name="connsiteY8" fmla="*/ 81524 h 186391"/>
                <a:gd name="connsiteX9" fmla="*/ 95005 w 298126"/>
                <a:gd name="connsiteY9" fmla="*/ 29137 h 186391"/>
                <a:gd name="connsiteX10" fmla="*/ 16423 w 298126"/>
                <a:gd name="connsiteY10" fmla="*/ 50568 h 186391"/>
                <a:gd name="connsiteX11" fmla="*/ 2136 w 298126"/>
                <a:gd name="connsiteY11" fmla="*/ 24374 h 186391"/>
                <a:gd name="connsiteX0" fmla="*/ 11561 w 288501"/>
                <a:gd name="connsiteY0" fmla="*/ 31948 h 186821"/>
                <a:gd name="connsiteX1" fmla="*/ 37755 w 288501"/>
                <a:gd name="connsiteY1" fmla="*/ 992 h 186821"/>
                <a:gd name="connsiteX2" fmla="*/ 109192 w 288501"/>
                <a:gd name="connsiteY2" fmla="*/ 10517 h 186821"/>
                <a:gd name="connsiteX3" fmla="*/ 171105 w 288501"/>
                <a:gd name="connsiteY3" fmla="*/ 39092 h 186821"/>
                <a:gd name="connsiteX4" fmla="*/ 254449 w 288501"/>
                <a:gd name="connsiteY4" fmla="*/ 91479 h 186821"/>
                <a:gd name="connsiteX5" fmla="*/ 287786 w 288501"/>
                <a:gd name="connsiteY5" fmla="*/ 153392 h 186821"/>
                <a:gd name="connsiteX6" fmla="*/ 275880 w 288501"/>
                <a:gd name="connsiteY6" fmla="*/ 186729 h 186821"/>
                <a:gd name="connsiteX7" fmla="*/ 259211 w 288501"/>
                <a:gd name="connsiteY7" fmla="*/ 143867 h 186821"/>
                <a:gd name="connsiteX8" fmla="*/ 202061 w 288501"/>
                <a:gd name="connsiteY8" fmla="*/ 81954 h 186821"/>
                <a:gd name="connsiteX9" fmla="*/ 85380 w 288501"/>
                <a:gd name="connsiteY9" fmla="*/ 29567 h 186821"/>
                <a:gd name="connsiteX10" fmla="*/ 6798 w 288501"/>
                <a:gd name="connsiteY10" fmla="*/ 50998 h 186821"/>
                <a:gd name="connsiteX11" fmla="*/ 11561 w 288501"/>
                <a:gd name="connsiteY11" fmla="*/ 31948 h 186821"/>
                <a:gd name="connsiteX0" fmla="*/ 11644 w 288584"/>
                <a:gd name="connsiteY0" fmla="*/ 24573 h 179446"/>
                <a:gd name="connsiteX1" fmla="*/ 40219 w 288584"/>
                <a:gd name="connsiteY1" fmla="*/ 3142 h 179446"/>
                <a:gd name="connsiteX2" fmla="*/ 109275 w 288584"/>
                <a:gd name="connsiteY2" fmla="*/ 3142 h 179446"/>
                <a:gd name="connsiteX3" fmla="*/ 171188 w 288584"/>
                <a:gd name="connsiteY3" fmla="*/ 31717 h 179446"/>
                <a:gd name="connsiteX4" fmla="*/ 254532 w 288584"/>
                <a:gd name="connsiteY4" fmla="*/ 84104 h 179446"/>
                <a:gd name="connsiteX5" fmla="*/ 287869 w 288584"/>
                <a:gd name="connsiteY5" fmla="*/ 146017 h 179446"/>
                <a:gd name="connsiteX6" fmla="*/ 275963 w 288584"/>
                <a:gd name="connsiteY6" fmla="*/ 179354 h 179446"/>
                <a:gd name="connsiteX7" fmla="*/ 259294 w 288584"/>
                <a:gd name="connsiteY7" fmla="*/ 136492 h 179446"/>
                <a:gd name="connsiteX8" fmla="*/ 202144 w 288584"/>
                <a:gd name="connsiteY8" fmla="*/ 74579 h 179446"/>
                <a:gd name="connsiteX9" fmla="*/ 85463 w 288584"/>
                <a:gd name="connsiteY9" fmla="*/ 22192 h 179446"/>
                <a:gd name="connsiteX10" fmla="*/ 6881 w 288584"/>
                <a:gd name="connsiteY10" fmla="*/ 43623 h 179446"/>
                <a:gd name="connsiteX11" fmla="*/ 11644 w 288584"/>
                <a:gd name="connsiteY11" fmla="*/ 24573 h 17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584" h="179446">
                  <a:moveTo>
                    <a:pt x="11644" y="24573"/>
                  </a:moveTo>
                  <a:cubicBezTo>
                    <a:pt x="17200" y="17826"/>
                    <a:pt x="23947" y="6714"/>
                    <a:pt x="40219" y="3142"/>
                  </a:cubicBezTo>
                  <a:cubicBezTo>
                    <a:pt x="56491" y="-430"/>
                    <a:pt x="87447" y="-1620"/>
                    <a:pt x="109275" y="3142"/>
                  </a:cubicBezTo>
                  <a:cubicBezTo>
                    <a:pt x="131103" y="7904"/>
                    <a:pt x="146979" y="18223"/>
                    <a:pt x="171188" y="31717"/>
                  </a:cubicBezTo>
                  <a:cubicBezTo>
                    <a:pt x="195397" y="45211"/>
                    <a:pt x="235085" y="65054"/>
                    <a:pt x="254532" y="84104"/>
                  </a:cubicBezTo>
                  <a:cubicBezTo>
                    <a:pt x="273979" y="103154"/>
                    <a:pt x="284297" y="130142"/>
                    <a:pt x="287869" y="146017"/>
                  </a:cubicBezTo>
                  <a:cubicBezTo>
                    <a:pt x="291441" y="161892"/>
                    <a:pt x="280725" y="180941"/>
                    <a:pt x="275963" y="179354"/>
                  </a:cubicBezTo>
                  <a:cubicBezTo>
                    <a:pt x="271201" y="177767"/>
                    <a:pt x="271597" y="153955"/>
                    <a:pt x="259294" y="136492"/>
                  </a:cubicBezTo>
                  <a:cubicBezTo>
                    <a:pt x="246991" y="119029"/>
                    <a:pt x="231116" y="93629"/>
                    <a:pt x="202144" y="74579"/>
                  </a:cubicBezTo>
                  <a:cubicBezTo>
                    <a:pt x="173172" y="55529"/>
                    <a:pt x="118007" y="27351"/>
                    <a:pt x="85463" y="22192"/>
                  </a:cubicBezTo>
                  <a:cubicBezTo>
                    <a:pt x="52919" y="17033"/>
                    <a:pt x="22359" y="44417"/>
                    <a:pt x="6881" y="43623"/>
                  </a:cubicBezTo>
                  <a:cubicBezTo>
                    <a:pt x="-8597" y="42829"/>
                    <a:pt x="6088" y="31320"/>
                    <a:pt x="11644" y="24573"/>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reeform 127"/>
            <p:cNvSpPr/>
            <p:nvPr/>
          </p:nvSpPr>
          <p:spPr>
            <a:xfrm>
              <a:off x="6638329" y="3269442"/>
              <a:ext cx="320906" cy="210089"/>
            </a:xfrm>
            <a:custGeom>
              <a:avLst/>
              <a:gdLst>
                <a:gd name="connsiteX0" fmla="*/ 338735 w 342604"/>
                <a:gd name="connsiteY0" fmla="*/ 207177 h 207325"/>
                <a:gd name="connsiteX1" fmla="*/ 333972 w 342604"/>
                <a:gd name="connsiteY1" fmla="*/ 157170 h 207325"/>
                <a:gd name="connsiteX2" fmla="*/ 283966 w 342604"/>
                <a:gd name="connsiteY2" fmla="*/ 111927 h 207325"/>
                <a:gd name="connsiteX3" fmla="*/ 172047 w 342604"/>
                <a:gd name="connsiteY3" fmla="*/ 64302 h 207325"/>
                <a:gd name="connsiteX4" fmla="*/ 60128 w 342604"/>
                <a:gd name="connsiteY4" fmla="*/ 23820 h 207325"/>
                <a:gd name="connsiteX5" fmla="*/ 17266 w 342604"/>
                <a:gd name="connsiteY5" fmla="*/ 8 h 207325"/>
                <a:gd name="connsiteX6" fmla="*/ 2978 w 342604"/>
                <a:gd name="connsiteY6" fmla="*/ 26202 h 207325"/>
                <a:gd name="connsiteX7" fmla="*/ 72035 w 342604"/>
                <a:gd name="connsiteY7" fmla="*/ 52395 h 207325"/>
                <a:gd name="connsiteX8" fmla="*/ 176810 w 342604"/>
                <a:gd name="connsiteY8" fmla="*/ 95258 h 207325"/>
                <a:gd name="connsiteX9" fmla="*/ 293491 w 342604"/>
                <a:gd name="connsiteY9" fmla="*/ 140502 h 207325"/>
                <a:gd name="connsiteX10" fmla="*/ 338735 w 342604"/>
                <a:gd name="connsiteY10" fmla="*/ 207177 h 207325"/>
                <a:gd name="connsiteX0" fmla="*/ 338735 w 342604"/>
                <a:gd name="connsiteY0" fmla="*/ 211772 h 211920"/>
                <a:gd name="connsiteX1" fmla="*/ 333972 w 342604"/>
                <a:gd name="connsiteY1" fmla="*/ 161765 h 211920"/>
                <a:gd name="connsiteX2" fmla="*/ 283966 w 342604"/>
                <a:gd name="connsiteY2" fmla="*/ 116522 h 211920"/>
                <a:gd name="connsiteX3" fmla="*/ 172047 w 342604"/>
                <a:gd name="connsiteY3" fmla="*/ 68897 h 211920"/>
                <a:gd name="connsiteX4" fmla="*/ 60128 w 342604"/>
                <a:gd name="connsiteY4" fmla="*/ 28415 h 211920"/>
                <a:gd name="connsiteX5" fmla="*/ 17265 w 342604"/>
                <a:gd name="connsiteY5" fmla="*/ 6 h 211920"/>
                <a:gd name="connsiteX6" fmla="*/ 2978 w 342604"/>
                <a:gd name="connsiteY6" fmla="*/ 30797 h 211920"/>
                <a:gd name="connsiteX7" fmla="*/ 72035 w 342604"/>
                <a:gd name="connsiteY7" fmla="*/ 56990 h 211920"/>
                <a:gd name="connsiteX8" fmla="*/ 176810 w 342604"/>
                <a:gd name="connsiteY8" fmla="*/ 99853 h 211920"/>
                <a:gd name="connsiteX9" fmla="*/ 293491 w 342604"/>
                <a:gd name="connsiteY9" fmla="*/ 145097 h 211920"/>
                <a:gd name="connsiteX10" fmla="*/ 338735 w 342604"/>
                <a:gd name="connsiteY10" fmla="*/ 211772 h 211920"/>
                <a:gd name="connsiteX0" fmla="*/ 338735 w 342604"/>
                <a:gd name="connsiteY0" fmla="*/ 202587 h 202735"/>
                <a:gd name="connsiteX1" fmla="*/ 333972 w 342604"/>
                <a:gd name="connsiteY1" fmla="*/ 152580 h 202735"/>
                <a:gd name="connsiteX2" fmla="*/ 283966 w 342604"/>
                <a:gd name="connsiteY2" fmla="*/ 107337 h 202735"/>
                <a:gd name="connsiteX3" fmla="*/ 172047 w 342604"/>
                <a:gd name="connsiteY3" fmla="*/ 59712 h 202735"/>
                <a:gd name="connsiteX4" fmla="*/ 60128 w 342604"/>
                <a:gd name="connsiteY4" fmla="*/ 19230 h 202735"/>
                <a:gd name="connsiteX5" fmla="*/ 17265 w 342604"/>
                <a:gd name="connsiteY5" fmla="*/ 12 h 202735"/>
                <a:gd name="connsiteX6" fmla="*/ 2978 w 342604"/>
                <a:gd name="connsiteY6" fmla="*/ 21612 h 202735"/>
                <a:gd name="connsiteX7" fmla="*/ 72035 w 342604"/>
                <a:gd name="connsiteY7" fmla="*/ 47805 h 202735"/>
                <a:gd name="connsiteX8" fmla="*/ 176810 w 342604"/>
                <a:gd name="connsiteY8" fmla="*/ 90668 h 202735"/>
                <a:gd name="connsiteX9" fmla="*/ 293491 w 342604"/>
                <a:gd name="connsiteY9" fmla="*/ 135912 h 202735"/>
                <a:gd name="connsiteX10" fmla="*/ 338735 w 342604"/>
                <a:gd name="connsiteY10" fmla="*/ 202587 h 20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604" h="202735">
                  <a:moveTo>
                    <a:pt x="338735" y="202587"/>
                  </a:moveTo>
                  <a:cubicBezTo>
                    <a:pt x="345482" y="205365"/>
                    <a:pt x="343100" y="168455"/>
                    <a:pt x="333972" y="152580"/>
                  </a:cubicBezTo>
                  <a:cubicBezTo>
                    <a:pt x="324844" y="136705"/>
                    <a:pt x="310953" y="122815"/>
                    <a:pt x="283966" y="107337"/>
                  </a:cubicBezTo>
                  <a:cubicBezTo>
                    <a:pt x="256978" y="91859"/>
                    <a:pt x="209353" y="74396"/>
                    <a:pt x="172047" y="59712"/>
                  </a:cubicBezTo>
                  <a:cubicBezTo>
                    <a:pt x="134741" y="45028"/>
                    <a:pt x="85925" y="29180"/>
                    <a:pt x="60128" y="19230"/>
                  </a:cubicBezTo>
                  <a:cubicBezTo>
                    <a:pt x="34331" y="9280"/>
                    <a:pt x="26790" y="-385"/>
                    <a:pt x="17265" y="12"/>
                  </a:cubicBezTo>
                  <a:cubicBezTo>
                    <a:pt x="7740" y="409"/>
                    <a:pt x="-6150" y="13647"/>
                    <a:pt x="2978" y="21612"/>
                  </a:cubicBezTo>
                  <a:cubicBezTo>
                    <a:pt x="12106" y="29578"/>
                    <a:pt x="43063" y="36296"/>
                    <a:pt x="72035" y="47805"/>
                  </a:cubicBezTo>
                  <a:cubicBezTo>
                    <a:pt x="101007" y="59314"/>
                    <a:pt x="139901" y="75984"/>
                    <a:pt x="176810" y="90668"/>
                  </a:cubicBezTo>
                  <a:cubicBezTo>
                    <a:pt x="213719" y="105352"/>
                    <a:pt x="271266" y="117259"/>
                    <a:pt x="293491" y="135912"/>
                  </a:cubicBezTo>
                  <a:cubicBezTo>
                    <a:pt x="315716" y="154565"/>
                    <a:pt x="331988" y="199809"/>
                    <a:pt x="338735" y="20258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eeform 125"/>
            <p:cNvSpPr/>
            <p:nvPr/>
          </p:nvSpPr>
          <p:spPr>
            <a:xfrm>
              <a:off x="6657761" y="3400425"/>
              <a:ext cx="377644" cy="88283"/>
            </a:xfrm>
            <a:custGeom>
              <a:avLst/>
              <a:gdLst>
                <a:gd name="connsiteX0" fmla="*/ 409790 w 411717"/>
                <a:gd name="connsiteY0" fmla="*/ 47625 h 88283"/>
                <a:gd name="connsiteX1" fmla="*/ 285965 w 411717"/>
                <a:gd name="connsiteY1" fmla="*/ 35719 h 88283"/>
                <a:gd name="connsiteX2" fmla="*/ 138328 w 411717"/>
                <a:gd name="connsiteY2" fmla="*/ 26194 h 88283"/>
                <a:gd name="connsiteX3" fmla="*/ 54984 w 411717"/>
                <a:gd name="connsiteY3" fmla="*/ 50006 h 88283"/>
                <a:gd name="connsiteX4" fmla="*/ 4978 w 411717"/>
                <a:gd name="connsiteY4" fmla="*/ 88106 h 88283"/>
                <a:gd name="connsiteX5" fmla="*/ 16884 w 411717"/>
                <a:gd name="connsiteY5" fmla="*/ 33338 h 88283"/>
                <a:gd name="connsiteX6" fmla="*/ 138328 w 411717"/>
                <a:gd name="connsiteY6" fmla="*/ 0 h 88283"/>
                <a:gd name="connsiteX7" fmla="*/ 295490 w 411717"/>
                <a:gd name="connsiteY7" fmla="*/ 11906 h 88283"/>
                <a:gd name="connsiteX8" fmla="*/ 357403 w 411717"/>
                <a:gd name="connsiteY8" fmla="*/ 16669 h 88283"/>
                <a:gd name="connsiteX9" fmla="*/ 409790 w 411717"/>
                <a:gd name="connsiteY9" fmla="*/ 47625 h 88283"/>
                <a:gd name="connsiteX0" fmla="*/ 409790 w 414138"/>
                <a:gd name="connsiteY0" fmla="*/ 47625 h 88283"/>
                <a:gd name="connsiteX1" fmla="*/ 285965 w 414138"/>
                <a:gd name="connsiteY1" fmla="*/ 35719 h 88283"/>
                <a:gd name="connsiteX2" fmla="*/ 138328 w 414138"/>
                <a:gd name="connsiteY2" fmla="*/ 26194 h 88283"/>
                <a:gd name="connsiteX3" fmla="*/ 54984 w 414138"/>
                <a:gd name="connsiteY3" fmla="*/ 50006 h 88283"/>
                <a:gd name="connsiteX4" fmla="*/ 4978 w 414138"/>
                <a:gd name="connsiteY4" fmla="*/ 88106 h 88283"/>
                <a:gd name="connsiteX5" fmla="*/ 16884 w 414138"/>
                <a:gd name="connsiteY5" fmla="*/ 33338 h 88283"/>
                <a:gd name="connsiteX6" fmla="*/ 138328 w 414138"/>
                <a:gd name="connsiteY6" fmla="*/ 0 h 88283"/>
                <a:gd name="connsiteX7" fmla="*/ 295490 w 414138"/>
                <a:gd name="connsiteY7" fmla="*/ 11906 h 88283"/>
                <a:gd name="connsiteX8" fmla="*/ 378294 w 414138"/>
                <a:gd name="connsiteY8" fmla="*/ 23813 h 88283"/>
                <a:gd name="connsiteX9" fmla="*/ 409790 w 414138"/>
                <a:gd name="connsiteY9" fmla="*/ 47625 h 8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138" h="88283">
                  <a:moveTo>
                    <a:pt x="409790" y="47625"/>
                  </a:moveTo>
                  <a:cubicBezTo>
                    <a:pt x="394402" y="49609"/>
                    <a:pt x="331209" y="39291"/>
                    <a:pt x="285965" y="35719"/>
                  </a:cubicBezTo>
                  <a:cubicBezTo>
                    <a:pt x="240721" y="32147"/>
                    <a:pt x="176825" y="23813"/>
                    <a:pt x="138328" y="26194"/>
                  </a:cubicBezTo>
                  <a:cubicBezTo>
                    <a:pt x="99831" y="28575"/>
                    <a:pt x="77209" y="39687"/>
                    <a:pt x="54984" y="50006"/>
                  </a:cubicBezTo>
                  <a:cubicBezTo>
                    <a:pt x="32759" y="60325"/>
                    <a:pt x="11328" y="90884"/>
                    <a:pt x="4978" y="88106"/>
                  </a:cubicBezTo>
                  <a:cubicBezTo>
                    <a:pt x="-1372" y="85328"/>
                    <a:pt x="-5341" y="48022"/>
                    <a:pt x="16884" y="33338"/>
                  </a:cubicBezTo>
                  <a:cubicBezTo>
                    <a:pt x="39109" y="18654"/>
                    <a:pt x="91894" y="3572"/>
                    <a:pt x="138328" y="0"/>
                  </a:cubicBezTo>
                  <a:lnTo>
                    <a:pt x="295490" y="11906"/>
                  </a:lnTo>
                  <a:cubicBezTo>
                    <a:pt x="332002" y="14684"/>
                    <a:pt x="360435" y="18654"/>
                    <a:pt x="378294" y="23813"/>
                  </a:cubicBezTo>
                  <a:cubicBezTo>
                    <a:pt x="396153" y="28972"/>
                    <a:pt x="425178" y="45641"/>
                    <a:pt x="409790" y="4762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p:cNvGrpSpPr/>
          <p:nvPr/>
        </p:nvGrpSpPr>
        <p:grpSpPr>
          <a:xfrm>
            <a:off x="5928799" y="3205155"/>
            <a:ext cx="413936" cy="374485"/>
            <a:chOff x="5928799" y="3205155"/>
            <a:chExt cx="413936" cy="374485"/>
          </a:xfrm>
        </p:grpSpPr>
        <p:sp>
          <p:nvSpPr>
            <p:cNvPr id="107" name="Oval 106"/>
            <p:cNvSpPr/>
            <p:nvPr/>
          </p:nvSpPr>
          <p:spPr>
            <a:xfrm rot="20278087">
              <a:off x="5937740" y="3218429"/>
              <a:ext cx="361211" cy="361211"/>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8415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reeform 130"/>
            <p:cNvSpPr/>
            <p:nvPr/>
          </p:nvSpPr>
          <p:spPr>
            <a:xfrm>
              <a:off x="5928799" y="3302108"/>
              <a:ext cx="361118" cy="174645"/>
            </a:xfrm>
            <a:custGeom>
              <a:avLst/>
              <a:gdLst>
                <a:gd name="connsiteX0" fmla="*/ 357701 w 361118"/>
                <a:gd name="connsiteY0" fmla="*/ 174517 h 174645"/>
                <a:gd name="connsiteX1" fmla="*/ 343414 w 361118"/>
                <a:gd name="connsiteY1" fmla="*/ 124511 h 174645"/>
                <a:gd name="connsiteX2" fmla="*/ 262451 w 361118"/>
                <a:gd name="connsiteY2" fmla="*/ 48311 h 174645"/>
                <a:gd name="connsiteX3" fmla="*/ 152914 w 361118"/>
                <a:gd name="connsiteY3" fmla="*/ 10211 h 174645"/>
                <a:gd name="connsiteX4" fmla="*/ 55282 w 361118"/>
                <a:gd name="connsiteY4" fmla="*/ 686 h 174645"/>
                <a:gd name="connsiteX5" fmla="*/ 7657 w 361118"/>
                <a:gd name="connsiteY5" fmla="*/ 24498 h 174645"/>
                <a:gd name="connsiteX6" fmla="*/ 2895 w 361118"/>
                <a:gd name="connsiteY6" fmla="*/ 79267 h 174645"/>
                <a:gd name="connsiteX7" fmla="*/ 36232 w 361118"/>
                <a:gd name="connsiteY7" fmla="*/ 45930 h 174645"/>
                <a:gd name="connsiteX8" fmla="*/ 138626 w 361118"/>
                <a:gd name="connsiteY8" fmla="*/ 38786 h 174645"/>
                <a:gd name="connsiteX9" fmla="*/ 226732 w 361118"/>
                <a:gd name="connsiteY9" fmla="*/ 60217 h 174645"/>
                <a:gd name="connsiteX10" fmla="*/ 295789 w 361118"/>
                <a:gd name="connsiteY10" fmla="*/ 110223 h 174645"/>
                <a:gd name="connsiteX11" fmla="*/ 357701 w 361118"/>
                <a:gd name="connsiteY11" fmla="*/ 174517 h 1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18" h="174645">
                  <a:moveTo>
                    <a:pt x="357701" y="174517"/>
                  </a:moveTo>
                  <a:cubicBezTo>
                    <a:pt x="365638" y="176898"/>
                    <a:pt x="359289" y="145545"/>
                    <a:pt x="343414" y="124511"/>
                  </a:cubicBezTo>
                  <a:cubicBezTo>
                    <a:pt x="327539" y="103477"/>
                    <a:pt x="294201" y="67361"/>
                    <a:pt x="262451" y="48311"/>
                  </a:cubicBezTo>
                  <a:cubicBezTo>
                    <a:pt x="230701" y="29261"/>
                    <a:pt x="187442" y="18148"/>
                    <a:pt x="152914" y="10211"/>
                  </a:cubicBezTo>
                  <a:cubicBezTo>
                    <a:pt x="118386" y="2274"/>
                    <a:pt x="79491" y="-1695"/>
                    <a:pt x="55282" y="686"/>
                  </a:cubicBezTo>
                  <a:cubicBezTo>
                    <a:pt x="31073" y="3067"/>
                    <a:pt x="16388" y="11401"/>
                    <a:pt x="7657" y="24498"/>
                  </a:cubicBezTo>
                  <a:cubicBezTo>
                    <a:pt x="-1074" y="37595"/>
                    <a:pt x="-1867" y="75695"/>
                    <a:pt x="2895" y="79267"/>
                  </a:cubicBezTo>
                  <a:cubicBezTo>
                    <a:pt x="7657" y="82839"/>
                    <a:pt x="13610" y="52677"/>
                    <a:pt x="36232" y="45930"/>
                  </a:cubicBezTo>
                  <a:cubicBezTo>
                    <a:pt x="58854" y="39183"/>
                    <a:pt x="106876" y="36405"/>
                    <a:pt x="138626" y="38786"/>
                  </a:cubicBezTo>
                  <a:cubicBezTo>
                    <a:pt x="170376" y="41167"/>
                    <a:pt x="200538" y="48311"/>
                    <a:pt x="226732" y="60217"/>
                  </a:cubicBezTo>
                  <a:cubicBezTo>
                    <a:pt x="252926" y="72123"/>
                    <a:pt x="277136" y="89586"/>
                    <a:pt x="295789" y="110223"/>
                  </a:cubicBezTo>
                  <a:cubicBezTo>
                    <a:pt x="314442" y="130860"/>
                    <a:pt x="349764" y="172136"/>
                    <a:pt x="357701" y="17451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reeform 131"/>
            <p:cNvSpPr/>
            <p:nvPr/>
          </p:nvSpPr>
          <p:spPr>
            <a:xfrm>
              <a:off x="5952122" y="3205155"/>
              <a:ext cx="369949" cy="185394"/>
            </a:xfrm>
            <a:custGeom>
              <a:avLst/>
              <a:gdLst>
                <a:gd name="connsiteX0" fmla="*/ 7 w 361810"/>
                <a:gd name="connsiteY0" fmla="*/ 1148 h 186534"/>
                <a:gd name="connsiteX1" fmla="*/ 107163 w 361810"/>
                <a:gd name="connsiteY1" fmla="*/ 29723 h 186534"/>
                <a:gd name="connsiteX2" fmla="*/ 278613 w 361810"/>
                <a:gd name="connsiteY2" fmla="*/ 82110 h 186534"/>
                <a:gd name="connsiteX3" fmla="*/ 340526 w 361810"/>
                <a:gd name="connsiteY3" fmla="*/ 103541 h 186534"/>
                <a:gd name="connsiteX4" fmla="*/ 359576 w 361810"/>
                <a:gd name="connsiteY4" fmla="*/ 151166 h 186534"/>
                <a:gd name="connsiteX5" fmla="*/ 359576 w 361810"/>
                <a:gd name="connsiteY5" fmla="*/ 184504 h 186534"/>
                <a:gd name="connsiteX6" fmla="*/ 342907 w 361810"/>
                <a:gd name="connsiteY6" fmla="*/ 174979 h 186534"/>
                <a:gd name="connsiteX7" fmla="*/ 290519 w 361810"/>
                <a:gd name="connsiteY7" fmla="*/ 110685 h 186534"/>
                <a:gd name="connsiteX8" fmla="*/ 111926 w 361810"/>
                <a:gd name="connsiteY8" fmla="*/ 67823 h 186534"/>
                <a:gd name="connsiteX9" fmla="*/ 7 w 361810"/>
                <a:gd name="connsiteY9" fmla="*/ 1148 h 186534"/>
                <a:gd name="connsiteX0" fmla="*/ 4285 w 366088"/>
                <a:gd name="connsiteY0" fmla="*/ 1148 h 186534"/>
                <a:gd name="connsiteX1" fmla="*/ 111441 w 366088"/>
                <a:gd name="connsiteY1" fmla="*/ 29723 h 186534"/>
                <a:gd name="connsiteX2" fmla="*/ 282891 w 366088"/>
                <a:gd name="connsiteY2" fmla="*/ 82110 h 186534"/>
                <a:gd name="connsiteX3" fmla="*/ 344804 w 366088"/>
                <a:gd name="connsiteY3" fmla="*/ 103541 h 186534"/>
                <a:gd name="connsiteX4" fmla="*/ 363854 w 366088"/>
                <a:gd name="connsiteY4" fmla="*/ 151166 h 186534"/>
                <a:gd name="connsiteX5" fmla="*/ 363854 w 366088"/>
                <a:gd name="connsiteY5" fmla="*/ 184504 h 186534"/>
                <a:gd name="connsiteX6" fmla="*/ 347185 w 366088"/>
                <a:gd name="connsiteY6" fmla="*/ 174979 h 186534"/>
                <a:gd name="connsiteX7" fmla="*/ 294797 w 366088"/>
                <a:gd name="connsiteY7" fmla="*/ 110685 h 186534"/>
                <a:gd name="connsiteX8" fmla="*/ 116204 w 366088"/>
                <a:gd name="connsiteY8" fmla="*/ 67823 h 186534"/>
                <a:gd name="connsiteX9" fmla="*/ 30479 w 366088"/>
                <a:gd name="connsiteY9" fmla="*/ 32104 h 186534"/>
                <a:gd name="connsiteX10" fmla="*/ 4285 w 366088"/>
                <a:gd name="connsiteY10" fmla="*/ 1148 h 186534"/>
                <a:gd name="connsiteX0" fmla="*/ 4285 w 366088"/>
                <a:gd name="connsiteY0" fmla="*/ 8 h 185394"/>
                <a:gd name="connsiteX1" fmla="*/ 111441 w 366088"/>
                <a:gd name="connsiteY1" fmla="*/ 28583 h 185394"/>
                <a:gd name="connsiteX2" fmla="*/ 282891 w 366088"/>
                <a:gd name="connsiteY2" fmla="*/ 80970 h 185394"/>
                <a:gd name="connsiteX3" fmla="*/ 344804 w 366088"/>
                <a:gd name="connsiteY3" fmla="*/ 102401 h 185394"/>
                <a:gd name="connsiteX4" fmla="*/ 363854 w 366088"/>
                <a:gd name="connsiteY4" fmla="*/ 150026 h 185394"/>
                <a:gd name="connsiteX5" fmla="*/ 363854 w 366088"/>
                <a:gd name="connsiteY5" fmla="*/ 183364 h 185394"/>
                <a:gd name="connsiteX6" fmla="*/ 347185 w 366088"/>
                <a:gd name="connsiteY6" fmla="*/ 173839 h 185394"/>
                <a:gd name="connsiteX7" fmla="*/ 294797 w 366088"/>
                <a:gd name="connsiteY7" fmla="*/ 109545 h 185394"/>
                <a:gd name="connsiteX8" fmla="*/ 116204 w 366088"/>
                <a:gd name="connsiteY8" fmla="*/ 66683 h 185394"/>
                <a:gd name="connsiteX9" fmla="*/ 30479 w 366088"/>
                <a:gd name="connsiteY9" fmla="*/ 30964 h 185394"/>
                <a:gd name="connsiteX10" fmla="*/ 4285 w 366088"/>
                <a:gd name="connsiteY10" fmla="*/ 8 h 185394"/>
                <a:gd name="connsiteX0" fmla="*/ 8146 w 369949"/>
                <a:gd name="connsiteY0" fmla="*/ 8 h 185394"/>
                <a:gd name="connsiteX1" fmla="*/ 115302 w 369949"/>
                <a:gd name="connsiteY1" fmla="*/ 28583 h 185394"/>
                <a:gd name="connsiteX2" fmla="*/ 286752 w 369949"/>
                <a:gd name="connsiteY2" fmla="*/ 80970 h 185394"/>
                <a:gd name="connsiteX3" fmla="*/ 348665 w 369949"/>
                <a:gd name="connsiteY3" fmla="*/ 102401 h 185394"/>
                <a:gd name="connsiteX4" fmla="*/ 367715 w 369949"/>
                <a:gd name="connsiteY4" fmla="*/ 150026 h 185394"/>
                <a:gd name="connsiteX5" fmla="*/ 367715 w 369949"/>
                <a:gd name="connsiteY5" fmla="*/ 183364 h 185394"/>
                <a:gd name="connsiteX6" fmla="*/ 351046 w 369949"/>
                <a:gd name="connsiteY6" fmla="*/ 173839 h 185394"/>
                <a:gd name="connsiteX7" fmla="*/ 298658 w 369949"/>
                <a:gd name="connsiteY7" fmla="*/ 109545 h 185394"/>
                <a:gd name="connsiteX8" fmla="*/ 120065 w 369949"/>
                <a:gd name="connsiteY8" fmla="*/ 66683 h 185394"/>
                <a:gd name="connsiteX9" fmla="*/ 20052 w 369949"/>
                <a:gd name="connsiteY9" fmla="*/ 30964 h 185394"/>
                <a:gd name="connsiteX10" fmla="*/ 8146 w 369949"/>
                <a:gd name="connsiteY10" fmla="*/ 8 h 1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49" h="185394">
                  <a:moveTo>
                    <a:pt x="8146" y="8"/>
                  </a:moveTo>
                  <a:cubicBezTo>
                    <a:pt x="24021" y="-389"/>
                    <a:pt x="68868" y="15089"/>
                    <a:pt x="115302" y="28583"/>
                  </a:cubicBezTo>
                  <a:cubicBezTo>
                    <a:pt x="161736" y="42077"/>
                    <a:pt x="247858" y="68667"/>
                    <a:pt x="286752" y="80970"/>
                  </a:cubicBezTo>
                  <a:cubicBezTo>
                    <a:pt x="325646" y="93273"/>
                    <a:pt x="335171" y="90892"/>
                    <a:pt x="348665" y="102401"/>
                  </a:cubicBezTo>
                  <a:cubicBezTo>
                    <a:pt x="362159" y="113910"/>
                    <a:pt x="364540" y="136532"/>
                    <a:pt x="367715" y="150026"/>
                  </a:cubicBezTo>
                  <a:cubicBezTo>
                    <a:pt x="370890" y="163520"/>
                    <a:pt x="370493" y="179395"/>
                    <a:pt x="367715" y="183364"/>
                  </a:cubicBezTo>
                  <a:cubicBezTo>
                    <a:pt x="364937" y="187333"/>
                    <a:pt x="362555" y="186142"/>
                    <a:pt x="351046" y="173839"/>
                  </a:cubicBezTo>
                  <a:cubicBezTo>
                    <a:pt x="339537" y="161536"/>
                    <a:pt x="337155" y="127404"/>
                    <a:pt x="298658" y="109545"/>
                  </a:cubicBezTo>
                  <a:cubicBezTo>
                    <a:pt x="260161" y="91686"/>
                    <a:pt x="166499" y="79780"/>
                    <a:pt x="120065" y="66683"/>
                  </a:cubicBezTo>
                  <a:cubicBezTo>
                    <a:pt x="73631" y="53586"/>
                    <a:pt x="38705" y="42076"/>
                    <a:pt x="20052" y="30964"/>
                  </a:cubicBezTo>
                  <a:cubicBezTo>
                    <a:pt x="1399" y="19852"/>
                    <a:pt x="-7729" y="405"/>
                    <a:pt x="8146" y="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reeform 132"/>
            <p:cNvSpPr/>
            <p:nvPr/>
          </p:nvSpPr>
          <p:spPr>
            <a:xfrm>
              <a:off x="5938741" y="3326000"/>
              <a:ext cx="403994" cy="136363"/>
            </a:xfrm>
            <a:custGeom>
              <a:avLst/>
              <a:gdLst>
                <a:gd name="connsiteX0" fmla="*/ 414435 w 417019"/>
                <a:gd name="connsiteY0" fmla="*/ 856 h 136613"/>
                <a:gd name="connsiteX1" fmla="*/ 278704 w 417019"/>
                <a:gd name="connsiteY1" fmla="*/ 8000 h 136613"/>
                <a:gd name="connsiteX2" fmla="*/ 173929 w 417019"/>
                <a:gd name="connsiteY2" fmla="*/ 15144 h 136613"/>
                <a:gd name="connsiteX3" fmla="*/ 88204 w 417019"/>
                <a:gd name="connsiteY3" fmla="*/ 29431 h 136613"/>
                <a:gd name="connsiteX4" fmla="*/ 14385 w 417019"/>
                <a:gd name="connsiteY4" fmla="*/ 74675 h 136613"/>
                <a:gd name="connsiteX5" fmla="*/ 4860 w 417019"/>
                <a:gd name="connsiteY5" fmla="*/ 136588 h 136613"/>
                <a:gd name="connsiteX6" fmla="*/ 71535 w 417019"/>
                <a:gd name="connsiteY6" fmla="*/ 81819 h 136613"/>
                <a:gd name="connsiteX7" fmla="*/ 181073 w 417019"/>
                <a:gd name="connsiteY7" fmla="*/ 48481 h 136613"/>
                <a:gd name="connsiteX8" fmla="*/ 350141 w 417019"/>
                <a:gd name="connsiteY8" fmla="*/ 31813 h 136613"/>
                <a:gd name="connsiteX9" fmla="*/ 414435 w 417019"/>
                <a:gd name="connsiteY9" fmla="*/ 856 h 136613"/>
                <a:gd name="connsiteX0" fmla="*/ 414435 w 421170"/>
                <a:gd name="connsiteY0" fmla="*/ 856 h 136613"/>
                <a:gd name="connsiteX1" fmla="*/ 278704 w 421170"/>
                <a:gd name="connsiteY1" fmla="*/ 8000 h 136613"/>
                <a:gd name="connsiteX2" fmla="*/ 173929 w 421170"/>
                <a:gd name="connsiteY2" fmla="*/ 15144 h 136613"/>
                <a:gd name="connsiteX3" fmla="*/ 88204 w 421170"/>
                <a:gd name="connsiteY3" fmla="*/ 29431 h 136613"/>
                <a:gd name="connsiteX4" fmla="*/ 14385 w 421170"/>
                <a:gd name="connsiteY4" fmla="*/ 74675 h 136613"/>
                <a:gd name="connsiteX5" fmla="*/ 4860 w 421170"/>
                <a:gd name="connsiteY5" fmla="*/ 136588 h 136613"/>
                <a:gd name="connsiteX6" fmla="*/ 71535 w 421170"/>
                <a:gd name="connsiteY6" fmla="*/ 81819 h 136613"/>
                <a:gd name="connsiteX7" fmla="*/ 181073 w 421170"/>
                <a:gd name="connsiteY7" fmla="*/ 48481 h 136613"/>
                <a:gd name="connsiteX8" fmla="*/ 350141 w 421170"/>
                <a:gd name="connsiteY8" fmla="*/ 31813 h 136613"/>
                <a:gd name="connsiteX9" fmla="*/ 395385 w 421170"/>
                <a:gd name="connsiteY9" fmla="*/ 19906 h 136613"/>
                <a:gd name="connsiteX10" fmla="*/ 414435 w 421170"/>
                <a:gd name="connsiteY10" fmla="*/ 856 h 136613"/>
                <a:gd name="connsiteX0" fmla="*/ 414435 w 437240"/>
                <a:gd name="connsiteY0" fmla="*/ 383 h 136140"/>
                <a:gd name="connsiteX1" fmla="*/ 278704 w 437240"/>
                <a:gd name="connsiteY1" fmla="*/ 7527 h 136140"/>
                <a:gd name="connsiteX2" fmla="*/ 173929 w 437240"/>
                <a:gd name="connsiteY2" fmla="*/ 14671 h 136140"/>
                <a:gd name="connsiteX3" fmla="*/ 88204 w 437240"/>
                <a:gd name="connsiteY3" fmla="*/ 28958 h 136140"/>
                <a:gd name="connsiteX4" fmla="*/ 14385 w 437240"/>
                <a:gd name="connsiteY4" fmla="*/ 74202 h 136140"/>
                <a:gd name="connsiteX5" fmla="*/ 4860 w 437240"/>
                <a:gd name="connsiteY5" fmla="*/ 136115 h 136140"/>
                <a:gd name="connsiteX6" fmla="*/ 71535 w 437240"/>
                <a:gd name="connsiteY6" fmla="*/ 81346 h 136140"/>
                <a:gd name="connsiteX7" fmla="*/ 181073 w 437240"/>
                <a:gd name="connsiteY7" fmla="*/ 48008 h 136140"/>
                <a:gd name="connsiteX8" fmla="*/ 350141 w 437240"/>
                <a:gd name="connsiteY8" fmla="*/ 31340 h 136140"/>
                <a:gd name="connsiteX9" fmla="*/ 431104 w 437240"/>
                <a:gd name="connsiteY9" fmla="*/ 21815 h 136140"/>
                <a:gd name="connsiteX10" fmla="*/ 414435 w 437240"/>
                <a:gd name="connsiteY10" fmla="*/ 383 h 136140"/>
                <a:gd name="connsiteX0" fmla="*/ 414435 w 444866"/>
                <a:gd name="connsiteY0" fmla="*/ 606 h 136363"/>
                <a:gd name="connsiteX1" fmla="*/ 278704 w 444866"/>
                <a:gd name="connsiteY1" fmla="*/ 7750 h 136363"/>
                <a:gd name="connsiteX2" fmla="*/ 173929 w 444866"/>
                <a:gd name="connsiteY2" fmla="*/ 14894 h 136363"/>
                <a:gd name="connsiteX3" fmla="*/ 88204 w 444866"/>
                <a:gd name="connsiteY3" fmla="*/ 29181 h 136363"/>
                <a:gd name="connsiteX4" fmla="*/ 14385 w 444866"/>
                <a:gd name="connsiteY4" fmla="*/ 74425 h 136363"/>
                <a:gd name="connsiteX5" fmla="*/ 4860 w 444866"/>
                <a:gd name="connsiteY5" fmla="*/ 136338 h 136363"/>
                <a:gd name="connsiteX6" fmla="*/ 71535 w 444866"/>
                <a:gd name="connsiteY6" fmla="*/ 81569 h 136363"/>
                <a:gd name="connsiteX7" fmla="*/ 181073 w 444866"/>
                <a:gd name="connsiteY7" fmla="*/ 48231 h 136363"/>
                <a:gd name="connsiteX8" fmla="*/ 350141 w 444866"/>
                <a:gd name="connsiteY8" fmla="*/ 31563 h 136363"/>
                <a:gd name="connsiteX9" fmla="*/ 440629 w 444866"/>
                <a:gd name="connsiteY9" fmla="*/ 26800 h 136363"/>
                <a:gd name="connsiteX10" fmla="*/ 414435 w 444866"/>
                <a:gd name="connsiteY10" fmla="*/ 606 h 13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866" h="136363">
                  <a:moveTo>
                    <a:pt x="414435" y="606"/>
                  </a:moveTo>
                  <a:cubicBezTo>
                    <a:pt x="387447" y="-2569"/>
                    <a:pt x="278704" y="7750"/>
                    <a:pt x="278704" y="7750"/>
                  </a:cubicBezTo>
                  <a:cubicBezTo>
                    <a:pt x="238620" y="10131"/>
                    <a:pt x="205679" y="11322"/>
                    <a:pt x="173929" y="14894"/>
                  </a:cubicBezTo>
                  <a:cubicBezTo>
                    <a:pt x="142179" y="18466"/>
                    <a:pt x="114795" y="19259"/>
                    <a:pt x="88204" y="29181"/>
                  </a:cubicBezTo>
                  <a:cubicBezTo>
                    <a:pt x="61613" y="39103"/>
                    <a:pt x="28276" y="56566"/>
                    <a:pt x="14385" y="74425"/>
                  </a:cubicBezTo>
                  <a:cubicBezTo>
                    <a:pt x="494" y="92284"/>
                    <a:pt x="-4665" y="135147"/>
                    <a:pt x="4860" y="136338"/>
                  </a:cubicBezTo>
                  <a:cubicBezTo>
                    <a:pt x="14385" y="137529"/>
                    <a:pt x="42166" y="96253"/>
                    <a:pt x="71535" y="81569"/>
                  </a:cubicBezTo>
                  <a:cubicBezTo>
                    <a:pt x="100904" y="66885"/>
                    <a:pt x="134639" y="56565"/>
                    <a:pt x="181073" y="48231"/>
                  </a:cubicBezTo>
                  <a:cubicBezTo>
                    <a:pt x="227507" y="39897"/>
                    <a:pt x="306882" y="35135"/>
                    <a:pt x="350141" y="31563"/>
                  </a:cubicBezTo>
                  <a:cubicBezTo>
                    <a:pt x="393400" y="27991"/>
                    <a:pt x="429913" y="31959"/>
                    <a:pt x="440629" y="26800"/>
                  </a:cubicBezTo>
                  <a:cubicBezTo>
                    <a:pt x="451345" y="21641"/>
                    <a:pt x="441423" y="3781"/>
                    <a:pt x="414435" y="606"/>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7" name="Group 186"/>
          <p:cNvGrpSpPr/>
          <p:nvPr/>
        </p:nvGrpSpPr>
        <p:grpSpPr>
          <a:xfrm>
            <a:off x="5087715" y="3153950"/>
            <a:ext cx="548621" cy="429859"/>
            <a:chOff x="5087715" y="3153950"/>
            <a:chExt cx="548621" cy="429859"/>
          </a:xfrm>
        </p:grpSpPr>
        <p:sp>
          <p:nvSpPr>
            <p:cNvPr id="109" name="Oval 108"/>
            <p:cNvSpPr/>
            <p:nvPr/>
          </p:nvSpPr>
          <p:spPr>
            <a:xfrm rot="20278087">
              <a:off x="5100826" y="3162815"/>
              <a:ext cx="420994" cy="42099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2286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p:cNvSpPr/>
            <p:nvPr/>
          </p:nvSpPr>
          <p:spPr>
            <a:xfrm>
              <a:off x="5087715" y="3250903"/>
              <a:ext cx="419644" cy="210972"/>
            </a:xfrm>
            <a:custGeom>
              <a:avLst/>
              <a:gdLst>
                <a:gd name="connsiteX0" fmla="*/ 357701 w 361118"/>
                <a:gd name="connsiteY0" fmla="*/ 174517 h 174645"/>
                <a:gd name="connsiteX1" fmla="*/ 343414 w 361118"/>
                <a:gd name="connsiteY1" fmla="*/ 124511 h 174645"/>
                <a:gd name="connsiteX2" fmla="*/ 262451 w 361118"/>
                <a:gd name="connsiteY2" fmla="*/ 48311 h 174645"/>
                <a:gd name="connsiteX3" fmla="*/ 152914 w 361118"/>
                <a:gd name="connsiteY3" fmla="*/ 10211 h 174645"/>
                <a:gd name="connsiteX4" fmla="*/ 55282 w 361118"/>
                <a:gd name="connsiteY4" fmla="*/ 686 h 174645"/>
                <a:gd name="connsiteX5" fmla="*/ 7657 w 361118"/>
                <a:gd name="connsiteY5" fmla="*/ 24498 h 174645"/>
                <a:gd name="connsiteX6" fmla="*/ 2895 w 361118"/>
                <a:gd name="connsiteY6" fmla="*/ 79267 h 174645"/>
                <a:gd name="connsiteX7" fmla="*/ 36232 w 361118"/>
                <a:gd name="connsiteY7" fmla="*/ 45930 h 174645"/>
                <a:gd name="connsiteX8" fmla="*/ 138626 w 361118"/>
                <a:gd name="connsiteY8" fmla="*/ 38786 h 174645"/>
                <a:gd name="connsiteX9" fmla="*/ 226732 w 361118"/>
                <a:gd name="connsiteY9" fmla="*/ 60217 h 174645"/>
                <a:gd name="connsiteX10" fmla="*/ 295789 w 361118"/>
                <a:gd name="connsiteY10" fmla="*/ 110223 h 174645"/>
                <a:gd name="connsiteX11" fmla="*/ 357701 w 361118"/>
                <a:gd name="connsiteY11" fmla="*/ 174517 h 1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118" h="174645">
                  <a:moveTo>
                    <a:pt x="357701" y="174517"/>
                  </a:moveTo>
                  <a:cubicBezTo>
                    <a:pt x="365638" y="176898"/>
                    <a:pt x="359289" y="145545"/>
                    <a:pt x="343414" y="124511"/>
                  </a:cubicBezTo>
                  <a:cubicBezTo>
                    <a:pt x="327539" y="103477"/>
                    <a:pt x="294201" y="67361"/>
                    <a:pt x="262451" y="48311"/>
                  </a:cubicBezTo>
                  <a:cubicBezTo>
                    <a:pt x="230701" y="29261"/>
                    <a:pt x="187442" y="18148"/>
                    <a:pt x="152914" y="10211"/>
                  </a:cubicBezTo>
                  <a:cubicBezTo>
                    <a:pt x="118386" y="2274"/>
                    <a:pt x="79491" y="-1695"/>
                    <a:pt x="55282" y="686"/>
                  </a:cubicBezTo>
                  <a:cubicBezTo>
                    <a:pt x="31073" y="3067"/>
                    <a:pt x="16388" y="11401"/>
                    <a:pt x="7657" y="24498"/>
                  </a:cubicBezTo>
                  <a:cubicBezTo>
                    <a:pt x="-1074" y="37595"/>
                    <a:pt x="-1867" y="75695"/>
                    <a:pt x="2895" y="79267"/>
                  </a:cubicBezTo>
                  <a:cubicBezTo>
                    <a:pt x="7657" y="82839"/>
                    <a:pt x="13610" y="52677"/>
                    <a:pt x="36232" y="45930"/>
                  </a:cubicBezTo>
                  <a:cubicBezTo>
                    <a:pt x="58854" y="39183"/>
                    <a:pt x="106876" y="36405"/>
                    <a:pt x="138626" y="38786"/>
                  </a:cubicBezTo>
                  <a:cubicBezTo>
                    <a:pt x="170376" y="41167"/>
                    <a:pt x="200538" y="48311"/>
                    <a:pt x="226732" y="60217"/>
                  </a:cubicBezTo>
                  <a:cubicBezTo>
                    <a:pt x="252926" y="72123"/>
                    <a:pt x="277136" y="89586"/>
                    <a:pt x="295789" y="110223"/>
                  </a:cubicBezTo>
                  <a:cubicBezTo>
                    <a:pt x="314442" y="130860"/>
                    <a:pt x="349764" y="172136"/>
                    <a:pt x="357701" y="17451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p:cNvSpPr/>
            <p:nvPr/>
          </p:nvSpPr>
          <p:spPr>
            <a:xfrm>
              <a:off x="5099133" y="3153950"/>
              <a:ext cx="439752" cy="212378"/>
            </a:xfrm>
            <a:custGeom>
              <a:avLst/>
              <a:gdLst>
                <a:gd name="connsiteX0" fmla="*/ 7 w 361810"/>
                <a:gd name="connsiteY0" fmla="*/ 1148 h 186534"/>
                <a:gd name="connsiteX1" fmla="*/ 107163 w 361810"/>
                <a:gd name="connsiteY1" fmla="*/ 29723 h 186534"/>
                <a:gd name="connsiteX2" fmla="*/ 278613 w 361810"/>
                <a:gd name="connsiteY2" fmla="*/ 82110 h 186534"/>
                <a:gd name="connsiteX3" fmla="*/ 340526 w 361810"/>
                <a:gd name="connsiteY3" fmla="*/ 103541 h 186534"/>
                <a:gd name="connsiteX4" fmla="*/ 359576 w 361810"/>
                <a:gd name="connsiteY4" fmla="*/ 151166 h 186534"/>
                <a:gd name="connsiteX5" fmla="*/ 359576 w 361810"/>
                <a:gd name="connsiteY5" fmla="*/ 184504 h 186534"/>
                <a:gd name="connsiteX6" fmla="*/ 342907 w 361810"/>
                <a:gd name="connsiteY6" fmla="*/ 174979 h 186534"/>
                <a:gd name="connsiteX7" fmla="*/ 290519 w 361810"/>
                <a:gd name="connsiteY7" fmla="*/ 110685 h 186534"/>
                <a:gd name="connsiteX8" fmla="*/ 111926 w 361810"/>
                <a:gd name="connsiteY8" fmla="*/ 67823 h 186534"/>
                <a:gd name="connsiteX9" fmla="*/ 7 w 361810"/>
                <a:gd name="connsiteY9" fmla="*/ 1148 h 186534"/>
                <a:gd name="connsiteX0" fmla="*/ 4285 w 366088"/>
                <a:gd name="connsiteY0" fmla="*/ 1148 h 186534"/>
                <a:gd name="connsiteX1" fmla="*/ 111441 w 366088"/>
                <a:gd name="connsiteY1" fmla="*/ 29723 h 186534"/>
                <a:gd name="connsiteX2" fmla="*/ 282891 w 366088"/>
                <a:gd name="connsiteY2" fmla="*/ 82110 h 186534"/>
                <a:gd name="connsiteX3" fmla="*/ 344804 w 366088"/>
                <a:gd name="connsiteY3" fmla="*/ 103541 h 186534"/>
                <a:gd name="connsiteX4" fmla="*/ 363854 w 366088"/>
                <a:gd name="connsiteY4" fmla="*/ 151166 h 186534"/>
                <a:gd name="connsiteX5" fmla="*/ 363854 w 366088"/>
                <a:gd name="connsiteY5" fmla="*/ 184504 h 186534"/>
                <a:gd name="connsiteX6" fmla="*/ 347185 w 366088"/>
                <a:gd name="connsiteY6" fmla="*/ 174979 h 186534"/>
                <a:gd name="connsiteX7" fmla="*/ 294797 w 366088"/>
                <a:gd name="connsiteY7" fmla="*/ 110685 h 186534"/>
                <a:gd name="connsiteX8" fmla="*/ 116204 w 366088"/>
                <a:gd name="connsiteY8" fmla="*/ 67823 h 186534"/>
                <a:gd name="connsiteX9" fmla="*/ 30479 w 366088"/>
                <a:gd name="connsiteY9" fmla="*/ 32104 h 186534"/>
                <a:gd name="connsiteX10" fmla="*/ 4285 w 366088"/>
                <a:gd name="connsiteY10" fmla="*/ 1148 h 186534"/>
                <a:gd name="connsiteX0" fmla="*/ 4285 w 366088"/>
                <a:gd name="connsiteY0" fmla="*/ 8 h 185394"/>
                <a:gd name="connsiteX1" fmla="*/ 111441 w 366088"/>
                <a:gd name="connsiteY1" fmla="*/ 28583 h 185394"/>
                <a:gd name="connsiteX2" fmla="*/ 282891 w 366088"/>
                <a:gd name="connsiteY2" fmla="*/ 80970 h 185394"/>
                <a:gd name="connsiteX3" fmla="*/ 344804 w 366088"/>
                <a:gd name="connsiteY3" fmla="*/ 102401 h 185394"/>
                <a:gd name="connsiteX4" fmla="*/ 363854 w 366088"/>
                <a:gd name="connsiteY4" fmla="*/ 150026 h 185394"/>
                <a:gd name="connsiteX5" fmla="*/ 363854 w 366088"/>
                <a:gd name="connsiteY5" fmla="*/ 183364 h 185394"/>
                <a:gd name="connsiteX6" fmla="*/ 347185 w 366088"/>
                <a:gd name="connsiteY6" fmla="*/ 173839 h 185394"/>
                <a:gd name="connsiteX7" fmla="*/ 294797 w 366088"/>
                <a:gd name="connsiteY7" fmla="*/ 109545 h 185394"/>
                <a:gd name="connsiteX8" fmla="*/ 116204 w 366088"/>
                <a:gd name="connsiteY8" fmla="*/ 66683 h 185394"/>
                <a:gd name="connsiteX9" fmla="*/ 30479 w 366088"/>
                <a:gd name="connsiteY9" fmla="*/ 30964 h 185394"/>
                <a:gd name="connsiteX10" fmla="*/ 4285 w 366088"/>
                <a:gd name="connsiteY10" fmla="*/ 8 h 185394"/>
                <a:gd name="connsiteX0" fmla="*/ 8146 w 369949"/>
                <a:gd name="connsiteY0" fmla="*/ 8 h 185394"/>
                <a:gd name="connsiteX1" fmla="*/ 115302 w 369949"/>
                <a:gd name="connsiteY1" fmla="*/ 28583 h 185394"/>
                <a:gd name="connsiteX2" fmla="*/ 286752 w 369949"/>
                <a:gd name="connsiteY2" fmla="*/ 80970 h 185394"/>
                <a:gd name="connsiteX3" fmla="*/ 348665 w 369949"/>
                <a:gd name="connsiteY3" fmla="*/ 102401 h 185394"/>
                <a:gd name="connsiteX4" fmla="*/ 367715 w 369949"/>
                <a:gd name="connsiteY4" fmla="*/ 150026 h 185394"/>
                <a:gd name="connsiteX5" fmla="*/ 367715 w 369949"/>
                <a:gd name="connsiteY5" fmla="*/ 183364 h 185394"/>
                <a:gd name="connsiteX6" fmla="*/ 351046 w 369949"/>
                <a:gd name="connsiteY6" fmla="*/ 173839 h 185394"/>
                <a:gd name="connsiteX7" fmla="*/ 298658 w 369949"/>
                <a:gd name="connsiteY7" fmla="*/ 109545 h 185394"/>
                <a:gd name="connsiteX8" fmla="*/ 120065 w 369949"/>
                <a:gd name="connsiteY8" fmla="*/ 66683 h 185394"/>
                <a:gd name="connsiteX9" fmla="*/ 20052 w 369949"/>
                <a:gd name="connsiteY9" fmla="*/ 30964 h 185394"/>
                <a:gd name="connsiteX10" fmla="*/ 8146 w 369949"/>
                <a:gd name="connsiteY10" fmla="*/ 8 h 1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949" h="185394">
                  <a:moveTo>
                    <a:pt x="8146" y="8"/>
                  </a:moveTo>
                  <a:cubicBezTo>
                    <a:pt x="24021" y="-389"/>
                    <a:pt x="68868" y="15089"/>
                    <a:pt x="115302" y="28583"/>
                  </a:cubicBezTo>
                  <a:cubicBezTo>
                    <a:pt x="161736" y="42077"/>
                    <a:pt x="247858" y="68667"/>
                    <a:pt x="286752" y="80970"/>
                  </a:cubicBezTo>
                  <a:cubicBezTo>
                    <a:pt x="325646" y="93273"/>
                    <a:pt x="335171" y="90892"/>
                    <a:pt x="348665" y="102401"/>
                  </a:cubicBezTo>
                  <a:cubicBezTo>
                    <a:pt x="362159" y="113910"/>
                    <a:pt x="364540" y="136532"/>
                    <a:pt x="367715" y="150026"/>
                  </a:cubicBezTo>
                  <a:cubicBezTo>
                    <a:pt x="370890" y="163520"/>
                    <a:pt x="370493" y="179395"/>
                    <a:pt x="367715" y="183364"/>
                  </a:cubicBezTo>
                  <a:cubicBezTo>
                    <a:pt x="364937" y="187333"/>
                    <a:pt x="362555" y="186142"/>
                    <a:pt x="351046" y="173839"/>
                  </a:cubicBezTo>
                  <a:cubicBezTo>
                    <a:pt x="339537" y="161536"/>
                    <a:pt x="337155" y="127404"/>
                    <a:pt x="298658" y="109545"/>
                  </a:cubicBezTo>
                  <a:cubicBezTo>
                    <a:pt x="260161" y="91686"/>
                    <a:pt x="166499" y="79780"/>
                    <a:pt x="120065" y="66683"/>
                  </a:cubicBezTo>
                  <a:cubicBezTo>
                    <a:pt x="73631" y="53586"/>
                    <a:pt x="38705" y="42076"/>
                    <a:pt x="20052" y="30964"/>
                  </a:cubicBezTo>
                  <a:cubicBezTo>
                    <a:pt x="1399" y="19852"/>
                    <a:pt x="-7729" y="405"/>
                    <a:pt x="8146" y="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137"/>
            <p:cNvSpPr/>
            <p:nvPr/>
          </p:nvSpPr>
          <p:spPr>
            <a:xfrm>
              <a:off x="5097656" y="3274795"/>
              <a:ext cx="538680" cy="161441"/>
            </a:xfrm>
            <a:custGeom>
              <a:avLst/>
              <a:gdLst>
                <a:gd name="connsiteX0" fmla="*/ 414435 w 417019"/>
                <a:gd name="connsiteY0" fmla="*/ 856 h 136613"/>
                <a:gd name="connsiteX1" fmla="*/ 278704 w 417019"/>
                <a:gd name="connsiteY1" fmla="*/ 8000 h 136613"/>
                <a:gd name="connsiteX2" fmla="*/ 173929 w 417019"/>
                <a:gd name="connsiteY2" fmla="*/ 15144 h 136613"/>
                <a:gd name="connsiteX3" fmla="*/ 88204 w 417019"/>
                <a:gd name="connsiteY3" fmla="*/ 29431 h 136613"/>
                <a:gd name="connsiteX4" fmla="*/ 14385 w 417019"/>
                <a:gd name="connsiteY4" fmla="*/ 74675 h 136613"/>
                <a:gd name="connsiteX5" fmla="*/ 4860 w 417019"/>
                <a:gd name="connsiteY5" fmla="*/ 136588 h 136613"/>
                <a:gd name="connsiteX6" fmla="*/ 71535 w 417019"/>
                <a:gd name="connsiteY6" fmla="*/ 81819 h 136613"/>
                <a:gd name="connsiteX7" fmla="*/ 181073 w 417019"/>
                <a:gd name="connsiteY7" fmla="*/ 48481 h 136613"/>
                <a:gd name="connsiteX8" fmla="*/ 350141 w 417019"/>
                <a:gd name="connsiteY8" fmla="*/ 31813 h 136613"/>
                <a:gd name="connsiteX9" fmla="*/ 414435 w 417019"/>
                <a:gd name="connsiteY9" fmla="*/ 856 h 136613"/>
                <a:gd name="connsiteX0" fmla="*/ 414435 w 421170"/>
                <a:gd name="connsiteY0" fmla="*/ 856 h 136613"/>
                <a:gd name="connsiteX1" fmla="*/ 278704 w 421170"/>
                <a:gd name="connsiteY1" fmla="*/ 8000 h 136613"/>
                <a:gd name="connsiteX2" fmla="*/ 173929 w 421170"/>
                <a:gd name="connsiteY2" fmla="*/ 15144 h 136613"/>
                <a:gd name="connsiteX3" fmla="*/ 88204 w 421170"/>
                <a:gd name="connsiteY3" fmla="*/ 29431 h 136613"/>
                <a:gd name="connsiteX4" fmla="*/ 14385 w 421170"/>
                <a:gd name="connsiteY4" fmla="*/ 74675 h 136613"/>
                <a:gd name="connsiteX5" fmla="*/ 4860 w 421170"/>
                <a:gd name="connsiteY5" fmla="*/ 136588 h 136613"/>
                <a:gd name="connsiteX6" fmla="*/ 71535 w 421170"/>
                <a:gd name="connsiteY6" fmla="*/ 81819 h 136613"/>
                <a:gd name="connsiteX7" fmla="*/ 181073 w 421170"/>
                <a:gd name="connsiteY7" fmla="*/ 48481 h 136613"/>
                <a:gd name="connsiteX8" fmla="*/ 350141 w 421170"/>
                <a:gd name="connsiteY8" fmla="*/ 31813 h 136613"/>
                <a:gd name="connsiteX9" fmla="*/ 395385 w 421170"/>
                <a:gd name="connsiteY9" fmla="*/ 19906 h 136613"/>
                <a:gd name="connsiteX10" fmla="*/ 414435 w 421170"/>
                <a:gd name="connsiteY10" fmla="*/ 856 h 136613"/>
                <a:gd name="connsiteX0" fmla="*/ 414435 w 437240"/>
                <a:gd name="connsiteY0" fmla="*/ 383 h 136140"/>
                <a:gd name="connsiteX1" fmla="*/ 278704 w 437240"/>
                <a:gd name="connsiteY1" fmla="*/ 7527 h 136140"/>
                <a:gd name="connsiteX2" fmla="*/ 173929 w 437240"/>
                <a:gd name="connsiteY2" fmla="*/ 14671 h 136140"/>
                <a:gd name="connsiteX3" fmla="*/ 88204 w 437240"/>
                <a:gd name="connsiteY3" fmla="*/ 28958 h 136140"/>
                <a:gd name="connsiteX4" fmla="*/ 14385 w 437240"/>
                <a:gd name="connsiteY4" fmla="*/ 74202 h 136140"/>
                <a:gd name="connsiteX5" fmla="*/ 4860 w 437240"/>
                <a:gd name="connsiteY5" fmla="*/ 136115 h 136140"/>
                <a:gd name="connsiteX6" fmla="*/ 71535 w 437240"/>
                <a:gd name="connsiteY6" fmla="*/ 81346 h 136140"/>
                <a:gd name="connsiteX7" fmla="*/ 181073 w 437240"/>
                <a:gd name="connsiteY7" fmla="*/ 48008 h 136140"/>
                <a:gd name="connsiteX8" fmla="*/ 350141 w 437240"/>
                <a:gd name="connsiteY8" fmla="*/ 31340 h 136140"/>
                <a:gd name="connsiteX9" fmla="*/ 431104 w 437240"/>
                <a:gd name="connsiteY9" fmla="*/ 21815 h 136140"/>
                <a:gd name="connsiteX10" fmla="*/ 414435 w 437240"/>
                <a:gd name="connsiteY10" fmla="*/ 383 h 136140"/>
                <a:gd name="connsiteX0" fmla="*/ 414435 w 444866"/>
                <a:gd name="connsiteY0" fmla="*/ 606 h 136363"/>
                <a:gd name="connsiteX1" fmla="*/ 278704 w 444866"/>
                <a:gd name="connsiteY1" fmla="*/ 7750 h 136363"/>
                <a:gd name="connsiteX2" fmla="*/ 173929 w 444866"/>
                <a:gd name="connsiteY2" fmla="*/ 14894 h 136363"/>
                <a:gd name="connsiteX3" fmla="*/ 88204 w 444866"/>
                <a:gd name="connsiteY3" fmla="*/ 29181 h 136363"/>
                <a:gd name="connsiteX4" fmla="*/ 14385 w 444866"/>
                <a:gd name="connsiteY4" fmla="*/ 74425 h 136363"/>
                <a:gd name="connsiteX5" fmla="*/ 4860 w 444866"/>
                <a:gd name="connsiteY5" fmla="*/ 136338 h 136363"/>
                <a:gd name="connsiteX6" fmla="*/ 71535 w 444866"/>
                <a:gd name="connsiteY6" fmla="*/ 81569 h 136363"/>
                <a:gd name="connsiteX7" fmla="*/ 181073 w 444866"/>
                <a:gd name="connsiteY7" fmla="*/ 48231 h 136363"/>
                <a:gd name="connsiteX8" fmla="*/ 350141 w 444866"/>
                <a:gd name="connsiteY8" fmla="*/ 31563 h 136363"/>
                <a:gd name="connsiteX9" fmla="*/ 440629 w 444866"/>
                <a:gd name="connsiteY9" fmla="*/ 26800 h 136363"/>
                <a:gd name="connsiteX10" fmla="*/ 414435 w 444866"/>
                <a:gd name="connsiteY10" fmla="*/ 606 h 13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866" h="136363">
                  <a:moveTo>
                    <a:pt x="414435" y="606"/>
                  </a:moveTo>
                  <a:cubicBezTo>
                    <a:pt x="387447" y="-2569"/>
                    <a:pt x="278704" y="7750"/>
                    <a:pt x="278704" y="7750"/>
                  </a:cubicBezTo>
                  <a:cubicBezTo>
                    <a:pt x="238620" y="10131"/>
                    <a:pt x="205679" y="11322"/>
                    <a:pt x="173929" y="14894"/>
                  </a:cubicBezTo>
                  <a:cubicBezTo>
                    <a:pt x="142179" y="18466"/>
                    <a:pt x="114795" y="19259"/>
                    <a:pt x="88204" y="29181"/>
                  </a:cubicBezTo>
                  <a:cubicBezTo>
                    <a:pt x="61613" y="39103"/>
                    <a:pt x="28276" y="56566"/>
                    <a:pt x="14385" y="74425"/>
                  </a:cubicBezTo>
                  <a:cubicBezTo>
                    <a:pt x="494" y="92284"/>
                    <a:pt x="-4665" y="135147"/>
                    <a:pt x="4860" y="136338"/>
                  </a:cubicBezTo>
                  <a:cubicBezTo>
                    <a:pt x="14385" y="137529"/>
                    <a:pt x="42166" y="96253"/>
                    <a:pt x="71535" y="81569"/>
                  </a:cubicBezTo>
                  <a:cubicBezTo>
                    <a:pt x="100904" y="66885"/>
                    <a:pt x="134639" y="56565"/>
                    <a:pt x="181073" y="48231"/>
                  </a:cubicBezTo>
                  <a:cubicBezTo>
                    <a:pt x="227507" y="39897"/>
                    <a:pt x="306882" y="35135"/>
                    <a:pt x="350141" y="31563"/>
                  </a:cubicBezTo>
                  <a:cubicBezTo>
                    <a:pt x="393400" y="27991"/>
                    <a:pt x="429913" y="31959"/>
                    <a:pt x="440629" y="26800"/>
                  </a:cubicBezTo>
                  <a:cubicBezTo>
                    <a:pt x="451345" y="21641"/>
                    <a:pt x="441423" y="3781"/>
                    <a:pt x="414435" y="606"/>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p:cNvGrpSpPr/>
          <p:nvPr/>
        </p:nvGrpSpPr>
        <p:grpSpPr>
          <a:xfrm>
            <a:off x="3905084" y="3063607"/>
            <a:ext cx="851256" cy="499526"/>
            <a:chOff x="3905084" y="3063607"/>
            <a:chExt cx="851256" cy="499526"/>
          </a:xfrm>
        </p:grpSpPr>
        <p:sp>
          <p:nvSpPr>
            <p:cNvPr id="111" name="Oval 110"/>
            <p:cNvSpPr/>
            <p:nvPr/>
          </p:nvSpPr>
          <p:spPr>
            <a:xfrm rot="20278087">
              <a:off x="3946288" y="3063607"/>
              <a:ext cx="499526" cy="499526"/>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3048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40"/>
            <p:cNvSpPr/>
            <p:nvPr/>
          </p:nvSpPr>
          <p:spPr>
            <a:xfrm>
              <a:off x="3905084" y="3195521"/>
              <a:ext cx="531492" cy="270813"/>
            </a:xfrm>
            <a:custGeom>
              <a:avLst/>
              <a:gdLst>
                <a:gd name="connsiteX0" fmla="*/ 42956 w 559219"/>
                <a:gd name="connsiteY0" fmla="*/ 121560 h 272195"/>
                <a:gd name="connsiteX1" fmla="*/ 93 w 559219"/>
                <a:gd name="connsiteY1" fmla="*/ 73935 h 272195"/>
                <a:gd name="connsiteX2" fmla="*/ 54862 w 559219"/>
                <a:gd name="connsiteY2" fmla="*/ 19167 h 272195"/>
                <a:gd name="connsiteX3" fmla="*/ 164400 w 559219"/>
                <a:gd name="connsiteY3" fmla="*/ 117 h 272195"/>
                <a:gd name="connsiteX4" fmla="*/ 328706 w 559219"/>
                <a:gd name="connsiteY4" fmla="*/ 26310 h 272195"/>
                <a:gd name="connsiteX5" fmla="*/ 495393 w 559219"/>
                <a:gd name="connsiteY5" fmla="*/ 138229 h 272195"/>
                <a:gd name="connsiteX6" fmla="*/ 557306 w 559219"/>
                <a:gd name="connsiteY6" fmla="*/ 219192 h 272195"/>
                <a:gd name="connsiteX7" fmla="*/ 540637 w 559219"/>
                <a:gd name="connsiteY7" fmla="*/ 257292 h 272195"/>
                <a:gd name="connsiteX8" fmla="*/ 512062 w 559219"/>
                <a:gd name="connsiteY8" fmla="*/ 269198 h 272195"/>
                <a:gd name="connsiteX9" fmla="*/ 497775 w 559219"/>
                <a:gd name="connsiteY9" fmla="*/ 204904 h 272195"/>
                <a:gd name="connsiteX10" fmla="*/ 409668 w 559219"/>
                <a:gd name="connsiteY10" fmla="*/ 135848 h 272195"/>
                <a:gd name="connsiteX11" fmla="*/ 314418 w 559219"/>
                <a:gd name="connsiteY11" fmla="*/ 83460 h 272195"/>
                <a:gd name="connsiteX12" fmla="*/ 159637 w 559219"/>
                <a:gd name="connsiteY12" fmla="*/ 47742 h 272195"/>
                <a:gd name="connsiteX13" fmla="*/ 88200 w 559219"/>
                <a:gd name="connsiteY13" fmla="*/ 57267 h 272195"/>
                <a:gd name="connsiteX14" fmla="*/ 42956 w 559219"/>
                <a:gd name="connsiteY14" fmla="*/ 121560 h 272195"/>
                <a:gd name="connsiteX0" fmla="*/ 42956 w 559219"/>
                <a:gd name="connsiteY0" fmla="*/ 121560 h 272195"/>
                <a:gd name="connsiteX1" fmla="*/ 93 w 559219"/>
                <a:gd name="connsiteY1" fmla="*/ 73935 h 272195"/>
                <a:gd name="connsiteX2" fmla="*/ 54862 w 559219"/>
                <a:gd name="connsiteY2" fmla="*/ 19167 h 272195"/>
                <a:gd name="connsiteX3" fmla="*/ 164400 w 559219"/>
                <a:gd name="connsiteY3" fmla="*/ 117 h 272195"/>
                <a:gd name="connsiteX4" fmla="*/ 328706 w 559219"/>
                <a:gd name="connsiteY4" fmla="*/ 26310 h 272195"/>
                <a:gd name="connsiteX5" fmla="*/ 495393 w 559219"/>
                <a:gd name="connsiteY5" fmla="*/ 138229 h 272195"/>
                <a:gd name="connsiteX6" fmla="*/ 557306 w 559219"/>
                <a:gd name="connsiteY6" fmla="*/ 219192 h 272195"/>
                <a:gd name="connsiteX7" fmla="*/ 540637 w 559219"/>
                <a:gd name="connsiteY7" fmla="*/ 257292 h 272195"/>
                <a:gd name="connsiteX8" fmla="*/ 512062 w 559219"/>
                <a:gd name="connsiteY8" fmla="*/ 269198 h 272195"/>
                <a:gd name="connsiteX9" fmla="*/ 497775 w 559219"/>
                <a:gd name="connsiteY9" fmla="*/ 204904 h 272195"/>
                <a:gd name="connsiteX10" fmla="*/ 409668 w 559219"/>
                <a:gd name="connsiteY10" fmla="*/ 135848 h 272195"/>
                <a:gd name="connsiteX11" fmla="*/ 314418 w 559219"/>
                <a:gd name="connsiteY11" fmla="*/ 83460 h 272195"/>
                <a:gd name="connsiteX12" fmla="*/ 159637 w 559219"/>
                <a:gd name="connsiteY12" fmla="*/ 47742 h 272195"/>
                <a:gd name="connsiteX13" fmla="*/ 88200 w 559219"/>
                <a:gd name="connsiteY13" fmla="*/ 57267 h 272195"/>
                <a:gd name="connsiteX14" fmla="*/ 42956 w 559219"/>
                <a:gd name="connsiteY14" fmla="*/ 121560 h 272195"/>
                <a:gd name="connsiteX0" fmla="*/ 26360 w 542623"/>
                <a:gd name="connsiteY0" fmla="*/ 121560 h 272195"/>
                <a:gd name="connsiteX1" fmla="*/ 166 w 542623"/>
                <a:gd name="connsiteY1" fmla="*/ 73935 h 272195"/>
                <a:gd name="connsiteX2" fmla="*/ 38266 w 542623"/>
                <a:gd name="connsiteY2" fmla="*/ 19167 h 272195"/>
                <a:gd name="connsiteX3" fmla="*/ 147804 w 542623"/>
                <a:gd name="connsiteY3" fmla="*/ 117 h 272195"/>
                <a:gd name="connsiteX4" fmla="*/ 312110 w 542623"/>
                <a:gd name="connsiteY4" fmla="*/ 26310 h 272195"/>
                <a:gd name="connsiteX5" fmla="*/ 478797 w 542623"/>
                <a:gd name="connsiteY5" fmla="*/ 138229 h 272195"/>
                <a:gd name="connsiteX6" fmla="*/ 540710 w 542623"/>
                <a:gd name="connsiteY6" fmla="*/ 219192 h 272195"/>
                <a:gd name="connsiteX7" fmla="*/ 524041 w 542623"/>
                <a:gd name="connsiteY7" fmla="*/ 257292 h 272195"/>
                <a:gd name="connsiteX8" fmla="*/ 495466 w 542623"/>
                <a:gd name="connsiteY8" fmla="*/ 269198 h 272195"/>
                <a:gd name="connsiteX9" fmla="*/ 481179 w 542623"/>
                <a:gd name="connsiteY9" fmla="*/ 204904 h 272195"/>
                <a:gd name="connsiteX10" fmla="*/ 393072 w 542623"/>
                <a:gd name="connsiteY10" fmla="*/ 135848 h 272195"/>
                <a:gd name="connsiteX11" fmla="*/ 297822 w 542623"/>
                <a:gd name="connsiteY11" fmla="*/ 83460 h 272195"/>
                <a:gd name="connsiteX12" fmla="*/ 143041 w 542623"/>
                <a:gd name="connsiteY12" fmla="*/ 47742 h 272195"/>
                <a:gd name="connsiteX13" fmla="*/ 71604 w 542623"/>
                <a:gd name="connsiteY13" fmla="*/ 57267 h 272195"/>
                <a:gd name="connsiteX14" fmla="*/ 26360 w 542623"/>
                <a:gd name="connsiteY14" fmla="*/ 121560 h 272195"/>
                <a:gd name="connsiteX0" fmla="*/ 26360 w 536153"/>
                <a:gd name="connsiteY0" fmla="*/ 121560 h 272480"/>
                <a:gd name="connsiteX1" fmla="*/ 166 w 536153"/>
                <a:gd name="connsiteY1" fmla="*/ 73935 h 272480"/>
                <a:gd name="connsiteX2" fmla="*/ 38266 w 536153"/>
                <a:gd name="connsiteY2" fmla="*/ 19167 h 272480"/>
                <a:gd name="connsiteX3" fmla="*/ 147804 w 536153"/>
                <a:gd name="connsiteY3" fmla="*/ 117 h 272480"/>
                <a:gd name="connsiteX4" fmla="*/ 312110 w 536153"/>
                <a:gd name="connsiteY4" fmla="*/ 26310 h 272480"/>
                <a:gd name="connsiteX5" fmla="*/ 478797 w 536153"/>
                <a:gd name="connsiteY5" fmla="*/ 138229 h 272480"/>
                <a:gd name="connsiteX6" fmla="*/ 533566 w 536153"/>
                <a:gd name="connsiteY6" fmla="*/ 207286 h 272480"/>
                <a:gd name="connsiteX7" fmla="*/ 524041 w 536153"/>
                <a:gd name="connsiteY7" fmla="*/ 257292 h 272480"/>
                <a:gd name="connsiteX8" fmla="*/ 495466 w 536153"/>
                <a:gd name="connsiteY8" fmla="*/ 269198 h 272480"/>
                <a:gd name="connsiteX9" fmla="*/ 481179 w 536153"/>
                <a:gd name="connsiteY9" fmla="*/ 204904 h 272480"/>
                <a:gd name="connsiteX10" fmla="*/ 393072 w 536153"/>
                <a:gd name="connsiteY10" fmla="*/ 135848 h 272480"/>
                <a:gd name="connsiteX11" fmla="*/ 297822 w 536153"/>
                <a:gd name="connsiteY11" fmla="*/ 83460 h 272480"/>
                <a:gd name="connsiteX12" fmla="*/ 143041 w 536153"/>
                <a:gd name="connsiteY12" fmla="*/ 47742 h 272480"/>
                <a:gd name="connsiteX13" fmla="*/ 71604 w 536153"/>
                <a:gd name="connsiteY13" fmla="*/ 57267 h 272480"/>
                <a:gd name="connsiteX14" fmla="*/ 26360 w 536153"/>
                <a:gd name="connsiteY14" fmla="*/ 121560 h 272480"/>
                <a:gd name="connsiteX0" fmla="*/ 26360 w 536153"/>
                <a:gd name="connsiteY0" fmla="*/ 121560 h 272480"/>
                <a:gd name="connsiteX1" fmla="*/ 166 w 536153"/>
                <a:gd name="connsiteY1" fmla="*/ 73935 h 272480"/>
                <a:gd name="connsiteX2" fmla="*/ 38266 w 536153"/>
                <a:gd name="connsiteY2" fmla="*/ 19167 h 272480"/>
                <a:gd name="connsiteX3" fmla="*/ 147804 w 536153"/>
                <a:gd name="connsiteY3" fmla="*/ 117 h 272480"/>
                <a:gd name="connsiteX4" fmla="*/ 312110 w 536153"/>
                <a:gd name="connsiteY4" fmla="*/ 26310 h 272480"/>
                <a:gd name="connsiteX5" fmla="*/ 478797 w 536153"/>
                <a:gd name="connsiteY5" fmla="*/ 138229 h 272480"/>
                <a:gd name="connsiteX6" fmla="*/ 533566 w 536153"/>
                <a:gd name="connsiteY6" fmla="*/ 207286 h 272480"/>
                <a:gd name="connsiteX7" fmla="*/ 524041 w 536153"/>
                <a:gd name="connsiteY7" fmla="*/ 257292 h 272480"/>
                <a:gd name="connsiteX8" fmla="*/ 495466 w 536153"/>
                <a:gd name="connsiteY8" fmla="*/ 269198 h 272480"/>
                <a:gd name="connsiteX9" fmla="*/ 481179 w 536153"/>
                <a:gd name="connsiteY9" fmla="*/ 204904 h 272480"/>
                <a:gd name="connsiteX10" fmla="*/ 393072 w 536153"/>
                <a:gd name="connsiteY10" fmla="*/ 135848 h 272480"/>
                <a:gd name="connsiteX11" fmla="*/ 297822 w 536153"/>
                <a:gd name="connsiteY11" fmla="*/ 83460 h 272480"/>
                <a:gd name="connsiteX12" fmla="*/ 143041 w 536153"/>
                <a:gd name="connsiteY12" fmla="*/ 47742 h 272480"/>
                <a:gd name="connsiteX13" fmla="*/ 71604 w 536153"/>
                <a:gd name="connsiteY13" fmla="*/ 57267 h 272480"/>
                <a:gd name="connsiteX14" fmla="*/ 26360 w 536153"/>
                <a:gd name="connsiteY14" fmla="*/ 121560 h 272480"/>
                <a:gd name="connsiteX0" fmla="*/ 26360 w 532160"/>
                <a:gd name="connsiteY0" fmla="*/ 121560 h 272480"/>
                <a:gd name="connsiteX1" fmla="*/ 166 w 532160"/>
                <a:gd name="connsiteY1" fmla="*/ 73935 h 272480"/>
                <a:gd name="connsiteX2" fmla="*/ 38266 w 532160"/>
                <a:gd name="connsiteY2" fmla="*/ 19167 h 272480"/>
                <a:gd name="connsiteX3" fmla="*/ 147804 w 532160"/>
                <a:gd name="connsiteY3" fmla="*/ 117 h 272480"/>
                <a:gd name="connsiteX4" fmla="*/ 312110 w 532160"/>
                <a:gd name="connsiteY4" fmla="*/ 26310 h 272480"/>
                <a:gd name="connsiteX5" fmla="*/ 478797 w 532160"/>
                <a:gd name="connsiteY5" fmla="*/ 138229 h 272480"/>
                <a:gd name="connsiteX6" fmla="*/ 528803 w 532160"/>
                <a:gd name="connsiteY6" fmla="*/ 207286 h 272480"/>
                <a:gd name="connsiteX7" fmla="*/ 524041 w 532160"/>
                <a:gd name="connsiteY7" fmla="*/ 257292 h 272480"/>
                <a:gd name="connsiteX8" fmla="*/ 495466 w 532160"/>
                <a:gd name="connsiteY8" fmla="*/ 269198 h 272480"/>
                <a:gd name="connsiteX9" fmla="*/ 481179 w 532160"/>
                <a:gd name="connsiteY9" fmla="*/ 204904 h 272480"/>
                <a:gd name="connsiteX10" fmla="*/ 393072 w 532160"/>
                <a:gd name="connsiteY10" fmla="*/ 135848 h 272480"/>
                <a:gd name="connsiteX11" fmla="*/ 297822 w 532160"/>
                <a:gd name="connsiteY11" fmla="*/ 83460 h 272480"/>
                <a:gd name="connsiteX12" fmla="*/ 143041 w 532160"/>
                <a:gd name="connsiteY12" fmla="*/ 47742 h 272480"/>
                <a:gd name="connsiteX13" fmla="*/ 71604 w 532160"/>
                <a:gd name="connsiteY13" fmla="*/ 57267 h 272480"/>
                <a:gd name="connsiteX14" fmla="*/ 26360 w 532160"/>
                <a:gd name="connsiteY14" fmla="*/ 121560 h 272480"/>
                <a:gd name="connsiteX0" fmla="*/ 26360 w 531492"/>
                <a:gd name="connsiteY0" fmla="*/ 121560 h 270813"/>
                <a:gd name="connsiteX1" fmla="*/ 166 w 531492"/>
                <a:gd name="connsiteY1" fmla="*/ 73935 h 270813"/>
                <a:gd name="connsiteX2" fmla="*/ 38266 w 531492"/>
                <a:gd name="connsiteY2" fmla="*/ 19167 h 270813"/>
                <a:gd name="connsiteX3" fmla="*/ 147804 w 531492"/>
                <a:gd name="connsiteY3" fmla="*/ 117 h 270813"/>
                <a:gd name="connsiteX4" fmla="*/ 312110 w 531492"/>
                <a:gd name="connsiteY4" fmla="*/ 26310 h 270813"/>
                <a:gd name="connsiteX5" fmla="*/ 478797 w 531492"/>
                <a:gd name="connsiteY5" fmla="*/ 138229 h 270813"/>
                <a:gd name="connsiteX6" fmla="*/ 528803 w 531492"/>
                <a:gd name="connsiteY6" fmla="*/ 207286 h 270813"/>
                <a:gd name="connsiteX7" fmla="*/ 521660 w 531492"/>
                <a:gd name="connsiteY7" fmla="*/ 247767 h 270813"/>
                <a:gd name="connsiteX8" fmla="*/ 495466 w 531492"/>
                <a:gd name="connsiteY8" fmla="*/ 269198 h 270813"/>
                <a:gd name="connsiteX9" fmla="*/ 481179 w 531492"/>
                <a:gd name="connsiteY9" fmla="*/ 204904 h 270813"/>
                <a:gd name="connsiteX10" fmla="*/ 393072 w 531492"/>
                <a:gd name="connsiteY10" fmla="*/ 135848 h 270813"/>
                <a:gd name="connsiteX11" fmla="*/ 297822 w 531492"/>
                <a:gd name="connsiteY11" fmla="*/ 83460 h 270813"/>
                <a:gd name="connsiteX12" fmla="*/ 143041 w 531492"/>
                <a:gd name="connsiteY12" fmla="*/ 47742 h 270813"/>
                <a:gd name="connsiteX13" fmla="*/ 71604 w 531492"/>
                <a:gd name="connsiteY13" fmla="*/ 57267 h 270813"/>
                <a:gd name="connsiteX14" fmla="*/ 26360 w 531492"/>
                <a:gd name="connsiteY14" fmla="*/ 121560 h 27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1492" h="270813">
                  <a:moveTo>
                    <a:pt x="26360" y="121560"/>
                  </a:moveTo>
                  <a:cubicBezTo>
                    <a:pt x="14454" y="124338"/>
                    <a:pt x="-1818" y="91000"/>
                    <a:pt x="166" y="73935"/>
                  </a:cubicBezTo>
                  <a:cubicBezTo>
                    <a:pt x="2150" y="56870"/>
                    <a:pt x="13660" y="31470"/>
                    <a:pt x="38266" y="19167"/>
                  </a:cubicBezTo>
                  <a:cubicBezTo>
                    <a:pt x="62872" y="6864"/>
                    <a:pt x="102163" y="-1073"/>
                    <a:pt x="147804" y="117"/>
                  </a:cubicBezTo>
                  <a:cubicBezTo>
                    <a:pt x="193445" y="1307"/>
                    <a:pt x="256945" y="3291"/>
                    <a:pt x="312110" y="26310"/>
                  </a:cubicBezTo>
                  <a:cubicBezTo>
                    <a:pt x="367275" y="49329"/>
                    <a:pt x="442682" y="108066"/>
                    <a:pt x="478797" y="138229"/>
                  </a:cubicBezTo>
                  <a:cubicBezTo>
                    <a:pt x="514913" y="168392"/>
                    <a:pt x="521659" y="189030"/>
                    <a:pt x="528803" y="207286"/>
                  </a:cubicBezTo>
                  <a:cubicBezTo>
                    <a:pt x="535947" y="225542"/>
                    <a:pt x="527216" y="237448"/>
                    <a:pt x="521660" y="247767"/>
                  </a:cubicBezTo>
                  <a:cubicBezTo>
                    <a:pt x="516104" y="258086"/>
                    <a:pt x="502213" y="276342"/>
                    <a:pt x="495466" y="269198"/>
                  </a:cubicBezTo>
                  <a:cubicBezTo>
                    <a:pt x="488719" y="262054"/>
                    <a:pt x="498245" y="227129"/>
                    <a:pt x="481179" y="204904"/>
                  </a:cubicBezTo>
                  <a:cubicBezTo>
                    <a:pt x="464113" y="182679"/>
                    <a:pt x="423632" y="156089"/>
                    <a:pt x="393072" y="135848"/>
                  </a:cubicBezTo>
                  <a:cubicBezTo>
                    <a:pt x="362512" y="115607"/>
                    <a:pt x="339494" y="98144"/>
                    <a:pt x="297822" y="83460"/>
                  </a:cubicBezTo>
                  <a:cubicBezTo>
                    <a:pt x="256150" y="68776"/>
                    <a:pt x="180744" y="52108"/>
                    <a:pt x="143041" y="47742"/>
                  </a:cubicBezTo>
                  <a:cubicBezTo>
                    <a:pt x="105338" y="43376"/>
                    <a:pt x="89463" y="52108"/>
                    <a:pt x="71604" y="57267"/>
                  </a:cubicBezTo>
                  <a:cubicBezTo>
                    <a:pt x="53745" y="62426"/>
                    <a:pt x="38266" y="118782"/>
                    <a:pt x="26360" y="12156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42"/>
            <p:cNvSpPr/>
            <p:nvPr/>
          </p:nvSpPr>
          <p:spPr>
            <a:xfrm>
              <a:off x="3933824" y="3074194"/>
              <a:ext cx="550537" cy="248324"/>
            </a:xfrm>
            <a:custGeom>
              <a:avLst/>
              <a:gdLst>
                <a:gd name="connsiteX0" fmla="*/ 538909 w 579460"/>
                <a:gd name="connsiteY0" fmla="*/ 249115 h 249816"/>
                <a:gd name="connsiteX1" fmla="*/ 579391 w 579460"/>
                <a:gd name="connsiteY1" fmla="*/ 201490 h 249816"/>
                <a:gd name="connsiteX2" fmla="*/ 529384 w 579460"/>
                <a:gd name="connsiteY2" fmla="*/ 127671 h 249816"/>
                <a:gd name="connsiteX3" fmla="*/ 388891 w 579460"/>
                <a:gd name="connsiteY3" fmla="*/ 77665 h 249816"/>
                <a:gd name="connsiteX4" fmla="*/ 153147 w 579460"/>
                <a:gd name="connsiteY4" fmla="*/ 27659 h 249816"/>
                <a:gd name="connsiteX5" fmla="*/ 22178 w 579460"/>
                <a:gd name="connsiteY5" fmla="*/ 1465 h 249816"/>
                <a:gd name="connsiteX6" fmla="*/ 12653 w 579460"/>
                <a:gd name="connsiteY6" fmla="*/ 70521 h 249816"/>
                <a:gd name="connsiteX7" fmla="*/ 150766 w 579460"/>
                <a:gd name="connsiteY7" fmla="*/ 82427 h 249816"/>
                <a:gd name="connsiteX8" fmla="*/ 353172 w 579460"/>
                <a:gd name="connsiteY8" fmla="*/ 118146 h 249816"/>
                <a:gd name="connsiteX9" fmla="*/ 481759 w 579460"/>
                <a:gd name="connsiteY9" fmla="*/ 165771 h 249816"/>
                <a:gd name="connsiteX10" fmla="*/ 538909 w 579460"/>
                <a:gd name="connsiteY10" fmla="*/ 249115 h 249816"/>
                <a:gd name="connsiteX0" fmla="*/ 538909 w 579460"/>
                <a:gd name="connsiteY0" fmla="*/ 249115 h 249816"/>
                <a:gd name="connsiteX1" fmla="*/ 579391 w 579460"/>
                <a:gd name="connsiteY1" fmla="*/ 201490 h 249816"/>
                <a:gd name="connsiteX2" fmla="*/ 529384 w 579460"/>
                <a:gd name="connsiteY2" fmla="*/ 127671 h 249816"/>
                <a:gd name="connsiteX3" fmla="*/ 388891 w 579460"/>
                <a:gd name="connsiteY3" fmla="*/ 77665 h 249816"/>
                <a:gd name="connsiteX4" fmla="*/ 153147 w 579460"/>
                <a:gd name="connsiteY4" fmla="*/ 27659 h 249816"/>
                <a:gd name="connsiteX5" fmla="*/ 22178 w 579460"/>
                <a:gd name="connsiteY5" fmla="*/ 1465 h 249816"/>
                <a:gd name="connsiteX6" fmla="*/ 12653 w 579460"/>
                <a:gd name="connsiteY6" fmla="*/ 70521 h 249816"/>
                <a:gd name="connsiteX7" fmla="*/ 150766 w 579460"/>
                <a:gd name="connsiteY7" fmla="*/ 82427 h 249816"/>
                <a:gd name="connsiteX8" fmla="*/ 353172 w 579460"/>
                <a:gd name="connsiteY8" fmla="*/ 118146 h 249816"/>
                <a:gd name="connsiteX9" fmla="*/ 481759 w 579460"/>
                <a:gd name="connsiteY9" fmla="*/ 165771 h 249816"/>
                <a:gd name="connsiteX10" fmla="*/ 538909 w 579460"/>
                <a:gd name="connsiteY10" fmla="*/ 249115 h 249816"/>
                <a:gd name="connsiteX0" fmla="*/ 538909 w 579460"/>
                <a:gd name="connsiteY0" fmla="*/ 249115 h 249816"/>
                <a:gd name="connsiteX1" fmla="*/ 579391 w 579460"/>
                <a:gd name="connsiteY1" fmla="*/ 201490 h 249816"/>
                <a:gd name="connsiteX2" fmla="*/ 529384 w 579460"/>
                <a:gd name="connsiteY2" fmla="*/ 127671 h 249816"/>
                <a:gd name="connsiteX3" fmla="*/ 388891 w 579460"/>
                <a:gd name="connsiteY3" fmla="*/ 77665 h 249816"/>
                <a:gd name="connsiteX4" fmla="*/ 153147 w 579460"/>
                <a:gd name="connsiteY4" fmla="*/ 27659 h 249816"/>
                <a:gd name="connsiteX5" fmla="*/ 22178 w 579460"/>
                <a:gd name="connsiteY5" fmla="*/ 1465 h 249816"/>
                <a:gd name="connsiteX6" fmla="*/ 12653 w 579460"/>
                <a:gd name="connsiteY6" fmla="*/ 70521 h 249816"/>
                <a:gd name="connsiteX7" fmla="*/ 150766 w 579460"/>
                <a:gd name="connsiteY7" fmla="*/ 82427 h 249816"/>
                <a:gd name="connsiteX8" fmla="*/ 353172 w 579460"/>
                <a:gd name="connsiteY8" fmla="*/ 118146 h 249816"/>
                <a:gd name="connsiteX9" fmla="*/ 481759 w 579460"/>
                <a:gd name="connsiteY9" fmla="*/ 165771 h 249816"/>
                <a:gd name="connsiteX10" fmla="*/ 538909 w 579460"/>
                <a:gd name="connsiteY10" fmla="*/ 249115 h 249816"/>
                <a:gd name="connsiteX0" fmla="*/ 534928 w 575479"/>
                <a:gd name="connsiteY0" fmla="*/ 249115 h 249816"/>
                <a:gd name="connsiteX1" fmla="*/ 575410 w 575479"/>
                <a:gd name="connsiteY1" fmla="*/ 201490 h 249816"/>
                <a:gd name="connsiteX2" fmla="*/ 525403 w 575479"/>
                <a:gd name="connsiteY2" fmla="*/ 127671 h 249816"/>
                <a:gd name="connsiteX3" fmla="*/ 384910 w 575479"/>
                <a:gd name="connsiteY3" fmla="*/ 77665 h 249816"/>
                <a:gd name="connsiteX4" fmla="*/ 149166 w 575479"/>
                <a:gd name="connsiteY4" fmla="*/ 27659 h 249816"/>
                <a:gd name="connsiteX5" fmla="*/ 18197 w 575479"/>
                <a:gd name="connsiteY5" fmla="*/ 1465 h 249816"/>
                <a:gd name="connsiteX6" fmla="*/ 8672 w 575479"/>
                <a:gd name="connsiteY6" fmla="*/ 70521 h 249816"/>
                <a:gd name="connsiteX7" fmla="*/ 146785 w 575479"/>
                <a:gd name="connsiteY7" fmla="*/ 82427 h 249816"/>
                <a:gd name="connsiteX8" fmla="*/ 349191 w 575479"/>
                <a:gd name="connsiteY8" fmla="*/ 118146 h 249816"/>
                <a:gd name="connsiteX9" fmla="*/ 477778 w 575479"/>
                <a:gd name="connsiteY9" fmla="*/ 165771 h 249816"/>
                <a:gd name="connsiteX10" fmla="*/ 534928 w 575479"/>
                <a:gd name="connsiteY10" fmla="*/ 249115 h 249816"/>
                <a:gd name="connsiteX0" fmla="*/ 534928 w 575479"/>
                <a:gd name="connsiteY0" fmla="*/ 247650 h 248351"/>
                <a:gd name="connsiteX1" fmla="*/ 575410 w 575479"/>
                <a:gd name="connsiteY1" fmla="*/ 200025 h 248351"/>
                <a:gd name="connsiteX2" fmla="*/ 525403 w 575479"/>
                <a:gd name="connsiteY2" fmla="*/ 126206 h 248351"/>
                <a:gd name="connsiteX3" fmla="*/ 384910 w 575479"/>
                <a:gd name="connsiteY3" fmla="*/ 76200 h 248351"/>
                <a:gd name="connsiteX4" fmla="*/ 149166 w 575479"/>
                <a:gd name="connsiteY4" fmla="*/ 26194 h 248351"/>
                <a:gd name="connsiteX5" fmla="*/ 18197 w 575479"/>
                <a:gd name="connsiteY5" fmla="*/ 0 h 248351"/>
                <a:gd name="connsiteX6" fmla="*/ 8672 w 575479"/>
                <a:gd name="connsiteY6" fmla="*/ 69056 h 248351"/>
                <a:gd name="connsiteX7" fmla="*/ 146785 w 575479"/>
                <a:gd name="connsiteY7" fmla="*/ 80962 h 248351"/>
                <a:gd name="connsiteX8" fmla="*/ 349191 w 575479"/>
                <a:gd name="connsiteY8" fmla="*/ 116681 h 248351"/>
                <a:gd name="connsiteX9" fmla="*/ 477778 w 575479"/>
                <a:gd name="connsiteY9" fmla="*/ 164306 h 248351"/>
                <a:gd name="connsiteX10" fmla="*/ 534928 w 575479"/>
                <a:gd name="connsiteY10" fmla="*/ 247650 h 248351"/>
                <a:gd name="connsiteX0" fmla="*/ 534928 w 575479"/>
                <a:gd name="connsiteY0" fmla="*/ 247650 h 248351"/>
                <a:gd name="connsiteX1" fmla="*/ 575410 w 575479"/>
                <a:gd name="connsiteY1" fmla="*/ 200025 h 248351"/>
                <a:gd name="connsiteX2" fmla="*/ 525403 w 575479"/>
                <a:gd name="connsiteY2" fmla="*/ 126206 h 248351"/>
                <a:gd name="connsiteX3" fmla="*/ 384910 w 575479"/>
                <a:gd name="connsiteY3" fmla="*/ 76200 h 248351"/>
                <a:gd name="connsiteX4" fmla="*/ 149166 w 575479"/>
                <a:gd name="connsiteY4" fmla="*/ 26194 h 248351"/>
                <a:gd name="connsiteX5" fmla="*/ 18197 w 575479"/>
                <a:gd name="connsiteY5" fmla="*/ 0 h 248351"/>
                <a:gd name="connsiteX6" fmla="*/ 8672 w 575479"/>
                <a:gd name="connsiteY6" fmla="*/ 69056 h 248351"/>
                <a:gd name="connsiteX7" fmla="*/ 146785 w 575479"/>
                <a:gd name="connsiteY7" fmla="*/ 80962 h 248351"/>
                <a:gd name="connsiteX8" fmla="*/ 349191 w 575479"/>
                <a:gd name="connsiteY8" fmla="*/ 116681 h 248351"/>
                <a:gd name="connsiteX9" fmla="*/ 477778 w 575479"/>
                <a:gd name="connsiteY9" fmla="*/ 164306 h 248351"/>
                <a:gd name="connsiteX10" fmla="*/ 534928 w 575479"/>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40494 w 566807"/>
                <a:gd name="connsiteY4" fmla="*/ 26194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40494 w 566807"/>
                <a:gd name="connsiteY4" fmla="*/ 26194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40519 w 566807"/>
                <a:gd name="connsiteY8" fmla="*/ 116681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6238 w 566807"/>
                <a:gd name="connsiteY3" fmla="*/ 76200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23850 w 566807"/>
                <a:gd name="connsiteY8" fmla="*/ 119062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3857 w 566807"/>
                <a:gd name="connsiteY3" fmla="*/ 69056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23850 w 566807"/>
                <a:gd name="connsiteY8" fmla="*/ 119062 h 248351"/>
                <a:gd name="connsiteX9" fmla="*/ 469106 w 566807"/>
                <a:gd name="connsiteY9" fmla="*/ 164306 h 248351"/>
                <a:gd name="connsiteX10" fmla="*/ 526256 w 566807"/>
                <a:gd name="connsiteY10" fmla="*/ 247650 h 248351"/>
                <a:gd name="connsiteX0" fmla="*/ 526256 w 566807"/>
                <a:gd name="connsiteY0" fmla="*/ 247650 h 248351"/>
                <a:gd name="connsiteX1" fmla="*/ 566738 w 566807"/>
                <a:gd name="connsiteY1" fmla="*/ 200025 h 248351"/>
                <a:gd name="connsiteX2" fmla="*/ 516731 w 566807"/>
                <a:gd name="connsiteY2" fmla="*/ 126206 h 248351"/>
                <a:gd name="connsiteX3" fmla="*/ 373857 w 566807"/>
                <a:gd name="connsiteY3" fmla="*/ 73818 h 248351"/>
                <a:gd name="connsiteX4" fmla="*/ 188119 w 566807"/>
                <a:gd name="connsiteY4" fmla="*/ 23813 h 248351"/>
                <a:gd name="connsiteX5" fmla="*/ 9525 w 566807"/>
                <a:gd name="connsiteY5" fmla="*/ 0 h 248351"/>
                <a:gd name="connsiteX6" fmla="*/ 0 w 566807"/>
                <a:gd name="connsiteY6" fmla="*/ 69056 h 248351"/>
                <a:gd name="connsiteX7" fmla="*/ 138113 w 566807"/>
                <a:gd name="connsiteY7" fmla="*/ 80962 h 248351"/>
                <a:gd name="connsiteX8" fmla="*/ 323850 w 566807"/>
                <a:gd name="connsiteY8" fmla="*/ 119062 h 248351"/>
                <a:gd name="connsiteX9" fmla="*/ 469106 w 566807"/>
                <a:gd name="connsiteY9" fmla="*/ 164306 h 248351"/>
                <a:gd name="connsiteX10" fmla="*/ 526256 w 566807"/>
                <a:gd name="connsiteY10" fmla="*/ 247650 h 248351"/>
                <a:gd name="connsiteX0" fmla="*/ 526256 w 566991"/>
                <a:gd name="connsiteY0" fmla="*/ 247650 h 248324"/>
                <a:gd name="connsiteX1" fmla="*/ 566738 w 566991"/>
                <a:gd name="connsiteY1" fmla="*/ 200025 h 248324"/>
                <a:gd name="connsiteX2" fmla="*/ 507206 w 566991"/>
                <a:gd name="connsiteY2" fmla="*/ 135731 h 248324"/>
                <a:gd name="connsiteX3" fmla="*/ 373857 w 566991"/>
                <a:gd name="connsiteY3" fmla="*/ 73818 h 248324"/>
                <a:gd name="connsiteX4" fmla="*/ 188119 w 566991"/>
                <a:gd name="connsiteY4" fmla="*/ 23813 h 248324"/>
                <a:gd name="connsiteX5" fmla="*/ 9525 w 566991"/>
                <a:gd name="connsiteY5" fmla="*/ 0 h 248324"/>
                <a:gd name="connsiteX6" fmla="*/ 0 w 566991"/>
                <a:gd name="connsiteY6" fmla="*/ 69056 h 248324"/>
                <a:gd name="connsiteX7" fmla="*/ 138113 w 566991"/>
                <a:gd name="connsiteY7" fmla="*/ 80962 h 248324"/>
                <a:gd name="connsiteX8" fmla="*/ 323850 w 566991"/>
                <a:gd name="connsiteY8" fmla="*/ 119062 h 248324"/>
                <a:gd name="connsiteX9" fmla="*/ 469106 w 566991"/>
                <a:gd name="connsiteY9" fmla="*/ 164306 h 248324"/>
                <a:gd name="connsiteX10" fmla="*/ 526256 w 566991"/>
                <a:gd name="connsiteY10" fmla="*/ 247650 h 248324"/>
                <a:gd name="connsiteX0" fmla="*/ 526256 w 552868"/>
                <a:gd name="connsiteY0" fmla="*/ 247650 h 248324"/>
                <a:gd name="connsiteX1" fmla="*/ 552450 w 552868"/>
                <a:gd name="connsiteY1" fmla="*/ 200025 h 248324"/>
                <a:gd name="connsiteX2" fmla="*/ 507206 w 552868"/>
                <a:gd name="connsiteY2" fmla="*/ 135731 h 248324"/>
                <a:gd name="connsiteX3" fmla="*/ 373857 w 552868"/>
                <a:gd name="connsiteY3" fmla="*/ 73818 h 248324"/>
                <a:gd name="connsiteX4" fmla="*/ 188119 w 552868"/>
                <a:gd name="connsiteY4" fmla="*/ 23813 h 248324"/>
                <a:gd name="connsiteX5" fmla="*/ 9525 w 552868"/>
                <a:gd name="connsiteY5" fmla="*/ 0 h 248324"/>
                <a:gd name="connsiteX6" fmla="*/ 0 w 552868"/>
                <a:gd name="connsiteY6" fmla="*/ 69056 h 248324"/>
                <a:gd name="connsiteX7" fmla="*/ 138113 w 552868"/>
                <a:gd name="connsiteY7" fmla="*/ 80962 h 248324"/>
                <a:gd name="connsiteX8" fmla="*/ 323850 w 552868"/>
                <a:gd name="connsiteY8" fmla="*/ 119062 h 248324"/>
                <a:gd name="connsiteX9" fmla="*/ 469106 w 552868"/>
                <a:gd name="connsiteY9" fmla="*/ 164306 h 248324"/>
                <a:gd name="connsiteX10" fmla="*/ 526256 w 552868"/>
                <a:gd name="connsiteY10" fmla="*/ 247650 h 248324"/>
                <a:gd name="connsiteX0" fmla="*/ 526256 w 550537"/>
                <a:gd name="connsiteY0" fmla="*/ 247650 h 248324"/>
                <a:gd name="connsiteX1" fmla="*/ 550068 w 550537"/>
                <a:gd name="connsiteY1" fmla="*/ 200025 h 248324"/>
                <a:gd name="connsiteX2" fmla="*/ 507206 w 550537"/>
                <a:gd name="connsiteY2" fmla="*/ 135731 h 248324"/>
                <a:gd name="connsiteX3" fmla="*/ 373857 w 550537"/>
                <a:gd name="connsiteY3" fmla="*/ 73818 h 248324"/>
                <a:gd name="connsiteX4" fmla="*/ 188119 w 550537"/>
                <a:gd name="connsiteY4" fmla="*/ 23813 h 248324"/>
                <a:gd name="connsiteX5" fmla="*/ 9525 w 550537"/>
                <a:gd name="connsiteY5" fmla="*/ 0 h 248324"/>
                <a:gd name="connsiteX6" fmla="*/ 0 w 550537"/>
                <a:gd name="connsiteY6" fmla="*/ 69056 h 248324"/>
                <a:gd name="connsiteX7" fmla="*/ 138113 w 550537"/>
                <a:gd name="connsiteY7" fmla="*/ 80962 h 248324"/>
                <a:gd name="connsiteX8" fmla="*/ 323850 w 550537"/>
                <a:gd name="connsiteY8" fmla="*/ 119062 h 248324"/>
                <a:gd name="connsiteX9" fmla="*/ 469106 w 550537"/>
                <a:gd name="connsiteY9" fmla="*/ 164306 h 248324"/>
                <a:gd name="connsiteX10" fmla="*/ 526256 w 550537"/>
                <a:gd name="connsiteY10" fmla="*/ 247650 h 24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537" h="248324">
                  <a:moveTo>
                    <a:pt x="526256" y="247650"/>
                  </a:moveTo>
                  <a:cubicBezTo>
                    <a:pt x="539750" y="253603"/>
                    <a:pt x="553243" y="218678"/>
                    <a:pt x="550068" y="200025"/>
                  </a:cubicBezTo>
                  <a:cubicBezTo>
                    <a:pt x="546893" y="181372"/>
                    <a:pt x="536575" y="156766"/>
                    <a:pt x="507206" y="135731"/>
                  </a:cubicBezTo>
                  <a:cubicBezTo>
                    <a:pt x="477837" y="114696"/>
                    <a:pt x="427038" y="92471"/>
                    <a:pt x="373857" y="73818"/>
                  </a:cubicBezTo>
                  <a:cubicBezTo>
                    <a:pt x="320676" y="55165"/>
                    <a:pt x="248841" y="36116"/>
                    <a:pt x="188119" y="23813"/>
                  </a:cubicBezTo>
                  <a:cubicBezTo>
                    <a:pt x="127397" y="11510"/>
                    <a:pt x="69056" y="7938"/>
                    <a:pt x="9525" y="0"/>
                  </a:cubicBezTo>
                  <a:cubicBezTo>
                    <a:pt x="2777" y="23813"/>
                    <a:pt x="4762" y="34528"/>
                    <a:pt x="0" y="69056"/>
                  </a:cubicBezTo>
                  <a:cubicBezTo>
                    <a:pt x="23812" y="75406"/>
                    <a:pt x="84138" y="72628"/>
                    <a:pt x="138113" y="80962"/>
                  </a:cubicBezTo>
                  <a:cubicBezTo>
                    <a:pt x="192088" y="89296"/>
                    <a:pt x="268685" y="105171"/>
                    <a:pt x="323850" y="119062"/>
                  </a:cubicBezTo>
                  <a:cubicBezTo>
                    <a:pt x="379015" y="132953"/>
                    <a:pt x="435372" y="142875"/>
                    <a:pt x="469106" y="164306"/>
                  </a:cubicBezTo>
                  <a:cubicBezTo>
                    <a:pt x="502840" y="185737"/>
                    <a:pt x="512762" y="241697"/>
                    <a:pt x="526256" y="24765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41"/>
            <p:cNvSpPr/>
            <p:nvPr/>
          </p:nvSpPr>
          <p:spPr>
            <a:xfrm>
              <a:off x="3942512" y="3205164"/>
              <a:ext cx="813828" cy="209553"/>
            </a:xfrm>
            <a:custGeom>
              <a:avLst/>
              <a:gdLst>
                <a:gd name="connsiteX0" fmla="*/ 769982 w 858208"/>
                <a:gd name="connsiteY0" fmla="*/ 2113 h 216429"/>
                <a:gd name="connsiteX1" fmla="*/ 567576 w 858208"/>
                <a:gd name="connsiteY1" fmla="*/ 11638 h 216429"/>
                <a:gd name="connsiteX2" fmla="*/ 388982 w 858208"/>
                <a:gd name="connsiteY2" fmla="*/ 33069 h 216429"/>
                <a:gd name="connsiteX3" fmla="*/ 248488 w 858208"/>
                <a:gd name="connsiteY3" fmla="*/ 42594 h 216429"/>
                <a:gd name="connsiteX4" fmla="*/ 129426 w 858208"/>
                <a:gd name="connsiteY4" fmla="*/ 68788 h 216429"/>
                <a:gd name="connsiteX5" fmla="*/ 27032 w 858208"/>
                <a:gd name="connsiteY5" fmla="*/ 114032 h 216429"/>
                <a:gd name="connsiteX6" fmla="*/ 838 w 858208"/>
                <a:gd name="connsiteY6" fmla="*/ 166419 h 216429"/>
                <a:gd name="connsiteX7" fmla="*/ 10363 w 858208"/>
                <a:gd name="connsiteY7" fmla="*/ 216426 h 216429"/>
                <a:gd name="connsiteX8" fmla="*/ 48463 w 858208"/>
                <a:gd name="connsiteY8" fmla="*/ 164038 h 216429"/>
                <a:gd name="connsiteX9" fmla="*/ 188957 w 858208"/>
                <a:gd name="connsiteY9" fmla="*/ 109269 h 216429"/>
                <a:gd name="connsiteX10" fmla="*/ 424701 w 858208"/>
                <a:gd name="connsiteY10" fmla="*/ 71169 h 216429"/>
                <a:gd name="connsiteX11" fmla="*/ 629488 w 858208"/>
                <a:gd name="connsiteY11" fmla="*/ 64026 h 216429"/>
                <a:gd name="connsiteX12" fmla="*/ 789032 w 858208"/>
                <a:gd name="connsiteY12" fmla="*/ 54501 h 216429"/>
                <a:gd name="connsiteX13" fmla="*/ 858088 w 858208"/>
                <a:gd name="connsiteY13" fmla="*/ 52119 h 216429"/>
                <a:gd name="connsiteX14" fmla="*/ 769982 w 858208"/>
                <a:gd name="connsiteY14" fmla="*/ 2113 h 216429"/>
                <a:gd name="connsiteX0" fmla="*/ 769982 w 858208"/>
                <a:gd name="connsiteY0" fmla="*/ 9255 h 223571"/>
                <a:gd name="connsiteX1" fmla="*/ 567576 w 858208"/>
                <a:gd name="connsiteY1" fmla="*/ 18780 h 223571"/>
                <a:gd name="connsiteX2" fmla="*/ 388982 w 858208"/>
                <a:gd name="connsiteY2" fmla="*/ 40211 h 223571"/>
                <a:gd name="connsiteX3" fmla="*/ 248488 w 858208"/>
                <a:gd name="connsiteY3" fmla="*/ 49736 h 223571"/>
                <a:gd name="connsiteX4" fmla="*/ 129426 w 858208"/>
                <a:gd name="connsiteY4" fmla="*/ 75930 h 223571"/>
                <a:gd name="connsiteX5" fmla="*/ 27032 w 858208"/>
                <a:gd name="connsiteY5" fmla="*/ 121174 h 223571"/>
                <a:gd name="connsiteX6" fmla="*/ 838 w 858208"/>
                <a:gd name="connsiteY6" fmla="*/ 173561 h 223571"/>
                <a:gd name="connsiteX7" fmla="*/ 10363 w 858208"/>
                <a:gd name="connsiteY7" fmla="*/ 223568 h 223571"/>
                <a:gd name="connsiteX8" fmla="*/ 48463 w 858208"/>
                <a:gd name="connsiteY8" fmla="*/ 171180 h 223571"/>
                <a:gd name="connsiteX9" fmla="*/ 188957 w 858208"/>
                <a:gd name="connsiteY9" fmla="*/ 116411 h 223571"/>
                <a:gd name="connsiteX10" fmla="*/ 424701 w 858208"/>
                <a:gd name="connsiteY10" fmla="*/ 78311 h 223571"/>
                <a:gd name="connsiteX11" fmla="*/ 629488 w 858208"/>
                <a:gd name="connsiteY11" fmla="*/ 71168 h 223571"/>
                <a:gd name="connsiteX12" fmla="*/ 789032 w 858208"/>
                <a:gd name="connsiteY12" fmla="*/ 61643 h 223571"/>
                <a:gd name="connsiteX13" fmla="*/ 858088 w 858208"/>
                <a:gd name="connsiteY13" fmla="*/ 59261 h 223571"/>
                <a:gd name="connsiteX14" fmla="*/ 769982 w 858208"/>
                <a:gd name="connsiteY14" fmla="*/ 9255 h 223571"/>
                <a:gd name="connsiteX0" fmla="*/ 769982 w 858208"/>
                <a:gd name="connsiteY0" fmla="*/ 119 h 214435"/>
                <a:gd name="connsiteX1" fmla="*/ 567576 w 858208"/>
                <a:gd name="connsiteY1" fmla="*/ 9644 h 214435"/>
                <a:gd name="connsiteX2" fmla="*/ 388982 w 858208"/>
                <a:gd name="connsiteY2" fmla="*/ 31075 h 214435"/>
                <a:gd name="connsiteX3" fmla="*/ 248488 w 858208"/>
                <a:gd name="connsiteY3" fmla="*/ 40600 h 214435"/>
                <a:gd name="connsiteX4" fmla="*/ 129426 w 858208"/>
                <a:gd name="connsiteY4" fmla="*/ 66794 h 214435"/>
                <a:gd name="connsiteX5" fmla="*/ 27032 w 858208"/>
                <a:gd name="connsiteY5" fmla="*/ 112038 h 214435"/>
                <a:gd name="connsiteX6" fmla="*/ 838 w 858208"/>
                <a:gd name="connsiteY6" fmla="*/ 164425 h 214435"/>
                <a:gd name="connsiteX7" fmla="*/ 10363 w 858208"/>
                <a:gd name="connsiteY7" fmla="*/ 214432 h 214435"/>
                <a:gd name="connsiteX8" fmla="*/ 48463 w 858208"/>
                <a:gd name="connsiteY8" fmla="*/ 162044 h 214435"/>
                <a:gd name="connsiteX9" fmla="*/ 188957 w 858208"/>
                <a:gd name="connsiteY9" fmla="*/ 107275 h 214435"/>
                <a:gd name="connsiteX10" fmla="*/ 424701 w 858208"/>
                <a:gd name="connsiteY10" fmla="*/ 69175 h 214435"/>
                <a:gd name="connsiteX11" fmla="*/ 629488 w 858208"/>
                <a:gd name="connsiteY11" fmla="*/ 62032 h 214435"/>
                <a:gd name="connsiteX12" fmla="*/ 789032 w 858208"/>
                <a:gd name="connsiteY12" fmla="*/ 52507 h 214435"/>
                <a:gd name="connsiteX13" fmla="*/ 858088 w 858208"/>
                <a:gd name="connsiteY13" fmla="*/ 50125 h 214435"/>
                <a:gd name="connsiteX14" fmla="*/ 769982 w 858208"/>
                <a:gd name="connsiteY14" fmla="*/ 119 h 214435"/>
                <a:gd name="connsiteX0" fmla="*/ 769982 w 858208"/>
                <a:gd name="connsiteY0" fmla="*/ 119 h 214435"/>
                <a:gd name="connsiteX1" fmla="*/ 567576 w 858208"/>
                <a:gd name="connsiteY1" fmla="*/ 9644 h 214435"/>
                <a:gd name="connsiteX2" fmla="*/ 388982 w 858208"/>
                <a:gd name="connsiteY2" fmla="*/ 31075 h 214435"/>
                <a:gd name="connsiteX3" fmla="*/ 248488 w 858208"/>
                <a:gd name="connsiteY3" fmla="*/ 40600 h 214435"/>
                <a:gd name="connsiteX4" fmla="*/ 129426 w 858208"/>
                <a:gd name="connsiteY4" fmla="*/ 66794 h 214435"/>
                <a:gd name="connsiteX5" fmla="*/ 27032 w 858208"/>
                <a:gd name="connsiteY5" fmla="*/ 112038 h 214435"/>
                <a:gd name="connsiteX6" fmla="*/ 838 w 858208"/>
                <a:gd name="connsiteY6" fmla="*/ 164425 h 214435"/>
                <a:gd name="connsiteX7" fmla="*/ 10363 w 858208"/>
                <a:gd name="connsiteY7" fmla="*/ 214432 h 214435"/>
                <a:gd name="connsiteX8" fmla="*/ 48463 w 858208"/>
                <a:gd name="connsiteY8" fmla="*/ 162044 h 214435"/>
                <a:gd name="connsiteX9" fmla="*/ 188957 w 858208"/>
                <a:gd name="connsiteY9" fmla="*/ 107275 h 214435"/>
                <a:gd name="connsiteX10" fmla="*/ 424701 w 858208"/>
                <a:gd name="connsiteY10" fmla="*/ 69175 h 214435"/>
                <a:gd name="connsiteX11" fmla="*/ 629488 w 858208"/>
                <a:gd name="connsiteY11" fmla="*/ 62032 h 214435"/>
                <a:gd name="connsiteX12" fmla="*/ 789032 w 858208"/>
                <a:gd name="connsiteY12" fmla="*/ 52507 h 214435"/>
                <a:gd name="connsiteX13" fmla="*/ 858088 w 858208"/>
                <a:gd name="connsiteY13" fmla="*/ 50125 h 214435"/>
                <a:gd name="connsiteX14" fmla="*/ 769982 w 858208"/>
                <a:gd name="connsiteY14" fmla="*/ 119 h 214435"/>
                <a:gd name="connsiteX0" fmla="*/ 769982 w 858208"/>
                <a:gd name="connsiteY0" fmla="*/ 119 h 214435"/>
                <a:gd name="connsiteX1" fmla="*/ 567576 w 858208"/>
                <a:gd name="connsiteY1" fmla="*/ 9644 h 214435"/>
                <a:gd name="connsiteX2" fmla="*/ 388982 w 858208"/>
                <a:gd name="connsiteY2" fmla="*/ 31075 h 214435"/>
                <a:gd name="connsiteX3" fmla="*/ 248488 w 858208"/>
                <a:gd name="connsiteY3" fmla="*/ 40600 h 214435"/>
                <a:gd name="connsiteX4" fmla="*/ 129426 w 858208"/>
                <a:gd name="connsiteY4" fmla="*/ 66794 h 214435"/>
                <a:gd name="connsiteX5" fmla="*/ 27032 w 858208"/>
                <a:gd name="connsiteY5" fmla="*/ 112038 h 214435"/>
                <a:gd name="connsiteX6" fmla="*/ 838 w 858208"/>
                <a:gd name="connsiteY6" fmla="*/ 164425 h 214435"/>
                <a:gd name="connsiteX7" fmla="*/ 10363 w 858208"/>
                <a:gd name="connsiteY7" fmla="*/ 214432 h 214435"/>
                <a:gd name="connsiteX8" fmla="*/ 48463 w 858208"/>
                <a:gd name="connsiteY8" fmla="*/ 162044 h 214435"/>
                <a:gd name="connsiteX9" fmla="*/ 188957 w 858208"/>
                <a:gd name="connsiteY9" fmla="*/ 107275 h 214435"/>
                <a:gd name="connsiteX10" fmla="*/ 424701 w 858208"/>
                <a:gd name="connsiteY10" fmla="*/ 69175 h 214435"/>
                <a:gd name="connsiteX11" fmla="*/ 629488 w 858208"/>
                <a:gd name="connsiteY11" fmla="*/ 62032 h 214435"/>
                <a:gd name="connsiteX12" fmla="*/ 789032 w 858208"/>
                <a:gd name="connsiteY12" fmla="*/ 52507 h 214435"/>
                <a:gd name="connsiteX13" fmla="*/ 858088 w 858208"/>
                <a:gd name="connsiteY13" fmla="*/ 50125 h 214435"/>
                <a:gd name="connsiteX14" fmla="*/ 769982 w 858208"/>
                <a:gd name="connsiteY14" fmla="*/ 119 h 214435"/>
                <a:gd name="connsiteX0" fmla="*/ 769982 w 858208"/>
                <a:gd name="connsiteY0" fmla="*/ 0 h 214316"/>
                <a:gd name="connsiteX1" fmla="*/ 567576 w 858208"/>
                <a:gd name="connsiteY1" fmla="*/ 9525 h 214316"/>
                <a:gd name="connsiteX2" fmla="*/ 388982 w 858208"/>
                <a:gd name="connsiteY2" fmla="*/ 30956 h 214316"/>
                <a:gd name="connsiteX3" fmla="*/ 248488 w 858208"/>
                <a:gd name="connsiteY3" fmla="*/ 40481 h 214316"/>
                <a:gd name="connsiteX4" fmla="*/ 129426 w 858208"/>
                <a:gd name="connsiteY4" fmla="*/ 66675 h 214316"/>
                <a:gd name="connsiteX5" fmla="*/ 27032 w 858208"/>
                <a:gd name="connsiteY5" fmla="*/ 111919 h 214316"/>
                <a:gd name="connsiteX6" fmla="*/ 838 w 858208"/>
                <a:gd name="connsiteY6" fmla="*/ 164306 h 214316"/>
                <a:gd name="connsiteX7" fmla="*/ 10363 w 858208"/>
                <a:gd name="connsiteY7" fmla="*/ 214313 h 214316"/>
                <a:gd name="connsiteX8" fmla="*/ 48463 w 858208"/>
                <a:gd name="connsiteY8" fmla="*/ 161925 h 214316"/>
                <a:gd name="connsiteX9" fmla="*/ 188957 w 858208"/>
                <a:gd name="connsiteY9" fmla="*/ 107156 h 214316"/>
                <a:gd name="connsiteX10" fmla="*/ 424701 w 858208"/>
                <a:gd name="connsiteY10" fmla="*/ 69056 h 214316"/>
                <a:gd name="connsiteX11" fmla="*/ 629488 w 858208"/>
                <a:gd name="connsiteY11" fmla="*/ 61913 h 214316"/>
                <a:gd name="connsiteX12" fmla="*/ 789032 w 858208"/>
                <a:gd name="connsiteY12" fmla="*/ 52388 h 214316"/>
                <a:gd name="connsiteX13" fmla="*/ 858088 w 858208"/>
                <a:gd name="connsiteY13" fmla="*/ 50006 h 214316"/>
                <a:gd name="connsiteX14" fmla="*/ 769982 w 858208"/>
                <a:gd name="connsiteY14" fmla="*/ 0 h 214316"/>
                <a:gd name="connsiteX0" fmla="*/ 769982 w 858293"/>
                <a:gd name="connsiteY0" fmla="*/ 0 h 209553"/>
                <a:gd name="connsiteX1" fmla="*/ 567576 w 858293"/>
                <a:gd name="connsiteY1" fmla="*/ 4762 h 209553"/>
                <a:gd name="connsiteX2" fmla="*/ 388982 w 858293"/>
                <a:gd name="connsiteY2" fmla="*/ 26193 h 209553"/>
                <a:gd name="connsiteX3" fmla="*/ 248488 w 858293"/>
                <a:gd name="connsiteY3" fmla="*/ 35718 h 209553"/>
                <a:gd name="connsiteX4" fmla="*/ 129426 w 858293"/>
                <a:gd name="connsiteY4" fmla="*/ 61912 h 209553"/>
                <a:gd name="connsiteX5" fmla="*/ 27032 w 858293"/>
                <a:gd name="connsiteY5" fmla="*/ 107156 h 209553"/>
                <a:gd name="connsiteX6" fmla="*/ 838 w 858293"/>
                <a:gd name="connsiteY6" fmla="*/ 159543 h 209553"/>
                <a:gd name="connsiteX7" fmla="*/ 10363 w 858293"/>
                <a:gd name="connsiteY7" fmla="*/ 209550 h 209553"/>
                <a:gd name="connsiteX8" fmla="*/ 48463 w 858293"/>
                <a:gd name="connsiteY8" fmla="*/ 157162 h 209553"/>
                <a:gd name="connsiteX9" fmla="*/ 188957 w 858293"/>
                <a:gd name="connsiteY9" fmla="*/ 102393 h 209553"/>
                <a:gd name="connsiteX10" fmla="*/ 424701 w 858293"/>
                <a:gd name="connsiteY10" fmla="*/ 64293 h 209553"/>
                <a:gd name="connsiteX11" fmla="*/ 629488 w 858293"/>
                <a:gd name="connsiteY11" fmla="*/ 57150 h 209553"/>
                <a:gd name="connsiteX12" fmla="*/ 789032 w 858293"/>
                <a:gd name="connsiteY12" fmla="*/ 47625 h 209553"/>
                <a:gd name="connsiteX13" fmla="*/ 858088 w 858293"/>
                <a:gd name="connsiteY13" fmla="*/ 45243 h 209553"/>
                <a:gd name="connsiteX14" fmla="*/ 769982 w 858293"/>
                <a:gd name="connsiteY14" fmla="*/ 0 h 209553"/>
                <a:gd name="connsiteX0" fmla="*/ 769982 w 858293"/>
                <a:gd name="connsiteY0" fmla="*/ 0 h 209553"/>
                <a:gd name="connsiteX1" fmla="*/ 567576 w 858293"/>
                <a:gd name="connsiteY1" fmla="*/ 4762 h 209553"/>
                <a:gd name="connsiteX2" fmla="*/ 388982 w 858293"/>
                <a:gd name="connsiteY2" fmla="*/ 21431 h 209553"/>
                <a:gd name="connsiteX3" fmla="*/ 248488 w 858293"/>
                <a:gd name="connsiteY3" fmla="*/ 35718 h 209553"/>
                <a:gd name="connsiteX4" fmla="*/ 129426 w 858293"/>
                <a:gd name="connsiteY4" fmla="*/ 61912 h 209553"/>
                <a:gd name="connsiteX5" fmla="*/ 27032 w 858293"/>
                <a:gd name="connsiteY5" fmla="*/ 107156 h 209553"/>
                <a:gd name="connsiteX6" fmla="*/ 838 w 858293"/>
                <a:gd name="connsiteY6" fmla="*/ 159543 h 209553"/>
                <a:gd name="connsiteX7" fmla="*/ 10363 w 858293"/>
                <a:gd name="connsiteY7" fmla="*/ 209550 h 209553"/>
                <a:gd name="connsiteX8" fmla="*/ 48463 w 858293"/>
                <a:gd name="connsiteY8" fmla="*/ 157162 h 209553"/>
                <a:gd name="connsiteX9" fmla="*/ 188957 w 858293"/>
                <a:gd name="connsiteY9" fmla="*/ 102393 h 209553"/>
                <a:gd name="connsiteX10" fmla="*/ 424701 w 858293"/>
                <a:gd name="connsiteY10" fmla="*/ 64293 h 209553"/>
                <a:gd name="connsiteX11" fmla="*/ 629488 w 858293"/>
                <a:gd name="connsiteY11" fmla="*/ 57150 h 209553"/>
                <a:gd name="connsiteX12" fmla="*/ 789032 w 858293"/>
                <a:gd name="connsiteY12" fmla="*/ 47625 h 209553"/>
                <a:gd name="connsiteX13" fmla="*/ 858088 w 858293"/>
                <a:gd name="connsiteY13" fmla="*/ 45243 h 209553"/>
                <a:gd name="connsiteX14" fmla="*/ 769982 w 858293"/>
                <a:gd name="connsiteY14" fmla="*/ 0 h 209553"/>
                <a:gd name="connsiteX0" fmla="*/ 769982 w 858293"/>
                <a:gd name="connsiteY0" fmla="*/ 0 h 209553"/>
                <a:gd name="connsiteX1" fmla="*/ 567576 w 858293"/>
                <a:gd name="connsiteY1" fmla="*/ 4762 h 209553"/>
                <a:gd name="connsiteX2" fmla="*/ 388982 w 858293"/>
                <a:gd name="connsiteY2" fmla="*/ 21431 h 209553"/>
                <a:gd name="connsiteX3" fmla="*/ 248488 w 858293"/>
                <a:gd name="connsiteY3" fmla="*/ 35718 h 209553"/>
                <a:gd name="connsiteX4" fmla="*/ 129426 w 858293"/>
                <a:gd name="connsiteY4" fmla="*/ 61912 h 209553"/>
                <a:gd name="connsiteX5" fmla="*/ 27032 w 858293"/>
                <a:gd name="connsiteY5" fmla="*/ 107156 h 209553"/>
                <a:gd name="connsiteX6" fmla="*/ 838 w 858293"/>
                <a:gd name="connsiteY6" fmla="*/ 159543 h 209553"/>
                <a:gd name="connsiteX7" fmla="*/ 10363 w 858293"/>
                <a:gd name="connsiteY7" fmla="*/ 209550 h 209553"/>
                <a:gd name="connsiteX8" fmla="*/ 48463 w 858293"/>
                <a:gd name="connsiteY8" fmla="*/ 157162 h 209553"/>
                <a:gd name="connsiteX9" fmla="*/ 188957 w 858293"/>
                <a:gd name="connsiteY9" fmla="*/ 102393 h 209553"/>
                <a:gd name="connsiteX10" fmla="*/ 424701 w 858293"/>
                <a:gd name="connsiteY10" fmla="*/ 71437 h 209553"/>
                <a:gd name="connsiteX11" fmla="*/ 629488 w 858293"/>
                <a:gd name="connsiteY11" fmla="*/ 57150 h 209553"/>
                <a:gd name="connsiteX12" fmla="*/ 789032 w 858293"/>
                <a:gd name="connsiteY12" fmla="*/ 47625 h 209553"/>
                <a:gd name="connsiteX13" fmla="*/ 858088 w 858293"/>
                <a:gd name="connsiteY13" fmla="*/ 45243 h 209553"/>
                <a:gd name="connsiteX14" fmla="*/ 769982 w 858293"/>
                <a:gd name="connsiteY14" fmla="*/ 0 h 209553"/>
                <a:gd name="connsiteX0" fmla="*/ 769982 w 843066"/>
                <a:gd name="connsiteY0" fmla="*/ 0 h 209553"/>
                <a:gd name="connsiteX1" fmla="*/ 567576 w 843066"/>
                <a:gd name="connsiteY1" fmla="*/ 4762 h 209553"/>
                <a:gd name="connsiteX2" fmla="*/ 388982 w 843066"/>
                <a:gd name="connsiteY2" fmla="*/ 21431 h 209553"/>
                <a:gd name="connsiteX3" fmla="*/ 248488 w 843066"/>
                <a:gd name="connsiteY3" fmla="*/ 35718 h 209553"/>
                <a:gd name="connsiteX4" fmla="*/ 129426 w 843066"/>
                <a:gd name="connsiteY4" fmla="*/ 61912 h 209553"/>
                <a:gd name="connsiteX5" fmla="*/ 27032 w 843066"/>
                <a:gd name="connsiteY5" fmla="*/ 107156 h 209553"/>
                <a:gd name="connsiteX6" fmla="*/ 838 w 843066"/>
                <a:gd name="connsiteY6" fmla="*/ 159543 h 209553"/>
                <a:gd name="connsiteX7" fmla="*/ 10363 w 843066"/>
                <a:gd name="connsiteY7" fmla="*/ 209550 h 209553"/>
                <a:gd name="connsiteX8" fmla="*/ 48463 w 843066"/>
                <a:gd name="connsiteY8" fmla="*/ 157162 h 209553"/>
                <a:gd name="connsiteX9" fmla="*/ 188957 w 843066"/>
                <a:gd name="connsiteY9" fmla="*/ 102393 h 209553"/>
                <a:gd name="connsiteX10" fmla="*/ 424701 w 843066"/>
                <a:gd name="connsiteY10" fmla="*/ 71437 h 209553"/>
                <a:gd name="connsiteX11" fmla="*/ 629488 w 843066"/>
                <a:gd name="connsiteY11" fmla="*/ 57150 h 209553"/>
                <a:gd name="connsiteX12" fmla="*/ 789032 w 843066"/>
                <a:gd name="connsiteY12" fmla="*/ 47625 h 209553"/>
                <a:gd name="connsiteX13" fmla="*/ 842721 w 843066"/>
                <a:gd name="connsiteY13" fmla="*/ 54208 h 209553"/>
                <a:gd name="connsiteX14" fmla="*/ 769982 w 843066"/>
                <a:gd name="connsiteY14" fmla="*/ 0 h 209553"/>
                <a:gd name="connsiteX0" fmla="*/ 769982 w 837044"/>
                <a:gd name="connsiteY0" fmla="*/ 0 h 209553"/>
                <a:gd name="connsiteX1" fmla="*/ 567576 w 837044"/>
                <a:gd name="connsiteY1" fmla="*/ 4762 h 209553"/>
                <a:gd name="connsiteX2" fmla="*/ 388982 w 837044"/>
                <a:gd name="connsiteY2" fmla="*/ 21431 h 209553"/>
                <a:gd name="connsiteX3" fmla="*/ 248488 w 837044"/>
                <a:gd name="connsiteY3" fmla="*/ 35718 h 209553"/>
                <a:gd name="connsiteX4" fmla="*/ 129426 w 837044"/>
                <a:gd name="connsiteY4" fmla="*/ 61912 h 209553"/>
                <a:gd name="connsiteX5" fmla="*/ 27032 w 837044"/>
                <a:gd name="connsiteY5" fmla="*/ 107156 h 209553"/>
                <a:gd name="connsiteX6" fmla="*/ 838 w 837044"/>
                <a:gd name="connsiteY6" fmla="*/ 159543 h 209553"/>
                <a:gd name="connsiteX7" fmla="*/ 10363 w 837044"/>
                <a:gd name="connsiteY7" fmla="*/ 209550 h 209553"/>
                <a:gd name="connsiteX8" fmla="*/ 48463 w 837044"/>
                <a:gd name="connsiteY8" fmla="*/ 157162 h 209553"/>
                <a:gd name="connsiteX9" fmla="*/ 188957 w 837044"/>
                <a:gd name="connsiteY9" fmla="*/ 102393 h 209553"/>
                <a:gd name="connsiteX10" fmla="*/ 424701 w 837044"/>
                <a:gd name="connsiteY10" fmla="*/ 71437 h 209553"/>
                <a:gd name="connsiteX11" fmla="*/ 629488 w 837044"/>
                <a:gd name="connsiteY11" fmla="*/ 57150 h 209553"/>
                <a:gd name="connsiteX12" fmla="*/ 789032 w 837044"/>
                <a:gd name="connsiteY12" fmla="*/ 47625 h 209553"/>
                <a:gd name="connsiteX13" fmla="*/ 836575 w 837044"/>
                <a:gd name="connsiteY13" fmla="*/ 54208 h 209553"/>
                <a:gd name="connsiteX14" fmla="*/ 769982 w 837044"/>
                <a:gd name="connsiteY14" fmla="*/ 0 h 20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7044" h="209553">
                  <a:moveTo>
                    <a:pt x="769982" y="0"/>
                  </a:moveTo>
                  <a:cubicBezTo>
                    <a:pt x="726326" y="2778"/>
                    <a:pt x="631076" y="1190"/>
                    <a:pt x="567576" y="4762"/>
                  </a:cubicBezTo>
                  <a:cubicBezTo>
                    <a:pt x="504076" y="8334"/>
                    <a:pt x="442163" y="16272"/>
                    <a:pt x="388982" y="21431"/>
                  </a:cubicBezTo>
                  <a:cubicBezTo>
                    <a:pt x="335801" y="26590"/>
                    <a:pt x="291747" y="28971"/>
                    <a:pt x="248488" y="35718"/>
                  </a:cubicBezTo>
                  <a:cubicBezTo>
                    <a:pt x="205229" y="42465"/>
                    <a:pt x="166335" y="50006"/>
                    <a:pt x="129426" y="61912"/>
                  </a:cubicBezTo>
                  <a:cubicBezTo>
                    <a:pt x="92517" y="73818"/>
                    <a:pt x="48463" y="90884"/>
                    <a:pt x="27032" y="107156"/>
                  </a:cubicBezTo>
                  <a:cubicBezTo>
                    <a:pt x="5601" y="123428"/>
                    <a:pt x="3616" y="142477"/>
                    <a:pt x="838" y="159543"/>
                  </a:cubicBezTo>
                  <a:cubicBezTo>
                    <a:pt x="-1940" y="176609"/>
                    <a:pt x="2426" y="209947"/>
                    <a:pt x="10363" y="209550"/>
                  </a:cubicBezTo>
                  <a:cubicBezTo>
                    <a:pt x="18300" y="209153"/>
                    <a:pt x="18698" y="175021"/>
                    <a:pt x="48463" y="157162"/>
                  </a:cubicBezTo>
                  <a:cubicBezTo>
                    <a:pt x="78228" y="139303"/>
                    <a:pt x="126251" y="116680"/>
                    <a:pt x="188957" y="102393"/>
                  </a:cubicBezTo>
                  <a:cubicBezTo>
                    <a:pt x="251663" y="88106"/>
                    <a:pt x="351279" y="78977"/>
                    <a:pt x="424701" y="71437"/>
                  </a:cubicBezTo>
                  <a:cubicBezTo>
                    <a:pt x="498123" y="63897"/>
                    <a:pt x="568766" y="61119"/>
                    <a:pt x="629488" y="57150"/>
                  </a:cubicBezTo>
                  <a:lnTo>
                    <a:pt x="789032" y="47625"/>
                  </a:lnTo>
                  <a:cubicBezTo>
                    <a:pt x="827132" y="45641"/>
                    <a:pt x="839750" y="62146"/>
                    <a:pt x="836575" y="54208"/>
                  </a:cubicBezTo>
                  <a:cubicBezTo>
                    <a:pt x="833400" y="46270"/>
                    <a:pt x="820782" y="21035"/>
                    <a:pt x="769982" y="0"/>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6" name="Picture 145"/>
          <p:cNvPicPr>
            <a:picLocks noChangeAspect="1"/>
          </p:cNvPicPr>
          <p:nvPr/>
        </p:nvPicPr>
        <p:blipFill rotWithShape="1">
          <a:blip r:embed="rId5">
            <a:extLst>
              <a:ext uri="{28A0092B-C50C-407E-A947-70E740481C1C}">
                <a14:useLocalDpi xmlns:a14="http://schemas.microsoft.com/office/drawing/2010/main" val="0"/>
              </a:ext>
            </a:extLst>
          </a:blip>
          <a:srcRect l="6321" t="57" b="-1"/>
          <a:stretch/>
        </p:blipFill>
        <p:spPr>
          <a:xfrm rot="1274324" flipH="1">
            <a:off x="4113192" y="3827402"/>
            <a:ext cx="2203855" cy="1764863"/>
          </a:xfrm>
          <a:prstGeom prst="rect">
            <a:avLst/>
          </a:prstGeom>
          <a:scene3d>
            <a:camera prst="perspectiveHeroicExtremeLeftFacing">
              <a:rot lat="2862960" lon="2798802" rev="409357"/>
            </a:camera>
            <a:lightRig rig="threePt" dir="t"/>
          </a:scene3d>
        </p:spPr>
      </p:pic>
      <p:pic>
        <p:nvPicPr>
          <p:cNvPr id="147" name="Picture 146"/>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a:off x="4245324" y="4162963"/>
            <a:ext cx="512598" cy="401091"/>
          </a:xfrm>
          <a:prstGeom prst="rect">
            <a:avLst/>
          </a:prstGeom>
          <a:scene3d>
            <a:camera prst="orthographicFront">
              <a:rot lat="1200000" lon="18299985" rev="0"/>
            </a:camera>
            <a:lightRig rig="threePt" dir="t"/>
          </a:scene3d>
        </p:spPr>
      </p:pic>
      <p:pic>
        <p:nvPicPr>
          <p:cNvPr id="148" name="Picture 147"/>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565863">
            <a:off x="4038182" y="4022212"/>
            <a:ext cx="470450" cy="368110"/>
          </a:xfrm>
          <a:prstGeom prst="rect">
            <a:avLst/>
          </a:prstGeom>
          <a:scene3d>
            <a:camera prst="orthographicFront">
              <a:rot lat="1200000" lon="18299985" rev="0"/>
            </a:camera>
            <a:lightRig rig="threePt" dir="t"/>
          </a:scene3d>
        </p:spPr>
      </p:pic>
      <p:pic>
        <p:nvPicPr>
          <p:cNvPr id="149" name="Picture 148"/>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565863">
            <a:off x="3819521" y="3881461"/>
            <a:ext cx="470450" cy="368110"/>
          </a:xfrm>
          <a:prstGeom prst="rect">
            <a:avLst/>
          </a:prstGeom>
          <a:scene3d>
            <a:camera prst="orthographicFront">
              <a:rot lat="1200000" lon="18299985" rev="0"/>
            </a:camera>
            <a:lightRig rig="threePt" dir="t"/>
          </a:scene3d>
        </p:spPr>
      </p:pic>
      <p:pic>
        <p:nvPicPr>
          <p:cNvPr id="150" name="Picture 149"/>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565863">
            <a:off x="3662644" y="3785766"/>
            <a:ext cx="385093" cy="301321"/>
          </a:xfrm>
          <a:prstGeom prst="rect">
            <a:avLst/>
          </a:prstGeom>
          <a:scene3d>
            <a:camera prst="orthographicFront">
              <a:rot lat="1200000" lon="18299985" rev="0"/>
            </a:camera>
            <a:lightRig rig="threePt" dir="t"/>
          </a:scene3d>
        </p:spPr>
      </p:pic>
      <p:pic>
        <p:nvPicPr>
          <p:cNvPr id="151" name="Picture 150"/>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1422116">
            <a:off x="3550727" y="3667457"/>
            <a:ext cx="327421" cy="256195"/>
          </a:xfrm>
          <a:prstGeom prst="rect">
            <a:avLst/>
          </a:prstGeom>
          <a:scene3d>
            <a:camera prst="orthographicFront">
              <a:rot lat="1200000" lon="18299985" rev="0"/>
            </a:camera>
            <a:lightRig rig="threePt" dir="t"/>
          </a:scene3d>
        </p:spPr>
      </p:pic>
      <p:pic>
        <p:nvPicPr>
          <p:cNvPr id="152" name="Picture 151"/>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2776055">
            <a:off x="3465004" y="3508668"/>
            <a:ext cx="327421" cy="256195"/>
          </a:xfrm>
          <a:prstGeom prst="rect">
            <a:avLst/>
          </a:prstGeom>
          <a:scene3d>
            <a:camera prst="orthographicFront">
              <a:rot lat="1200000" lon="18299985" rev="0"/>
            </a:camera>
            <a:lightRig rig="threePt" dir="t"/>
          </a:scene3d>
        </p:spPr>
      </p:pic>
      <p:pic>
        <p:nvPicPr>
          <p:cNvPr id="153" name="Picture 152"/>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3982969">
            <a:off x="3480173" y="3395952"/>
            <a:ext cx="234292" cy="183325"/>
          </a:xfrm>
          <a:prstGeom prst="rect">
            <a:avLst/>
          </a:prstGeom>
          <a:scene3d>
            <a:camera prst="orthographicFront">
              <a:rot lat="1200000" lon="18299985" rev="0"/>
            </a:camera>
            <a:lightRig rig="threePt" dir="t"/>
          </a:scene3d>
        </p:spPr>
      </p:pic>
      <p:pic>
        <p:nvPicPr>
          <p:cNvPr id="154" name="Picture 153"/>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5400000">
            <a:off x="3502824" y="3285337"/>
            <a:ext cx="206362" cy="161471"/>
          </a:xfrm>
          <a:prstGeom prst="rect">
            <a:avLst/>
          </a:prstGeom>
          <a:scene3d>
            <a:camera prst="orthographicFront">
              <a:rot lat="1200000" lon="18299985" rev="0"/>
            </a:camera>
            <a:lightRig rig="threePt" dir="t"/>
          </a:scene3d>
        </p:spPr>
      </p:pic>
      <p:pic>
        <p:nvPicPr>
          <p:cNvPr id="155" name="Picture 154"/>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5802650">
            <a:off x="3526782" y="3195481"/>
            <a:ext cx="181709" cy="142181"/>
          </a:xfrm>
          <a:prstGeom prst="rect">
            <a:avLst/>
          </a:prstGeom>
          <a:scene3d>
            <a:camera prst="orthographicFront">
              <a:rot lat="1200000" lon="18299985" rev="0"/>
            </a:camera>
            <a:lightRig rig="threePt" dir="t"/>
          </a:scene3d>
        </p:spPr>
      </p:pic>
      <p:pic>
        <p:nvPicPr>
          <p:cNvPr id="156" name="Picture 155"/>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6897694">
            <a:off x="3599059" y="3133518"/>
            <a:ext cx="139932" cy="109492"/>
          </a:xfrm>
          <a:prstGeom prst="rect">
            <a:avLst/>
          </a:prstGeom>
          <a:scene3d>
            <a:camera prst="orthographicFront">
              <a:rot lat="1200000" lon="18299985" rev="0"/>
            </a:camera>
            <a:lightRig rig="threePt" dir="t"/>
          </a:scene3d>
        </p:spPr>
      </p:pic>
      <p:pic>
        <p:nvPicPr>
          <p:cNvPr id="157" name="Picture 156"/>
          <p:cNvPicPr>
            <a:picLocks noChangeAspect="1"/>
          </p:cNvPicPr>
          <p:nvPr/>
        </p:nvPicPr>
        <p:blipFill rotWithShape="1">
          <a:blip r:embed="rId5">
            <a:extLst>
              <a:ext uri="{28A0092B-C50C-407E-A947-70E740481C1C}">
                <a14:useLocalDpi xmlns:a14="http://schemas.microsoft.com/office/drawing/2010/main" val="0"/>
              </a:ext>
            </a:extLst>
          </a:blip>
          <a:srcRect l="32026" t="26939" r="36519" b="40272"/>
          <a:stretch/>
        </p:blipFill>
        <p:spPr>
          <a:xfrm rot="7439703">
            <a:off x="3661812" y="3081079"/>
            <a:ext cx="139932" cy="109492"/>
          </a:xfrm>
          <a:prstGeom prst="rect">
            <a:avLst/>
          </a:prstGeom>
          <a:scene3d>
            <a:camera prst="orthographicFront">
              <a:rot lat="1200000" lon="18299985" rev="0"/>
            </a:camera>
            <a:lightRig rig="threePt" dir="t"/>
          </a:scene3d>
        </p:spPr>
      </p:pic>
      <p:pic>
        <p:nvPicPr>
          <p:cNvPr id="158" name="Picture 157"/>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8646941">
            <a:off x="3732447" y="3057324"/>
            <a:ext cx="130307" cy="101961"/>
          </a:xfrm>
          <a:prstGeom prst="rect">
            <a:avLst/>
          </a:prstGeom>
          <a:scene3d>
            <a:camera prst="orthographicFront">
              <a:rot lat="1200000" lon="18299985" rev="0"/>
            </a:camera>
            <a:lightRig rig="threePt" dir="t"/>
          </a:scene3d>
        </p:spPr>
      </p:pic>
      <p:pic>
        <p:nvPicPr>
          <p:cNvPr id="159" name="Picture 158"/>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9326276">
            <a:off x="3812114" y="3061464"/>
            <a:ext cx="102447" cy="80161"/>
          </a:xfrm>
          <a:prstGeom prst="rect">
            <a:avLst/>
          </a:prstGeom>
          <a:scene3d>
            <a:camera prst="orthographicFront">
              <a:rot lat="1200000" lon="18299985" rev="0"/>
            </a:camera>
            <a:lightRig rig="threePt" dir="t"/>
          </a:scene3d>
        </p:spPr>
      </p:pic>
      <p:pic>
        <p:nvPicPr>
          <p:cNvPr id="160" name="Picture 159"/>
          <p:cNvPicPr>
            <a:picLocks noChangeAspect="1"/>
          </p:cNvPicPr>
          <p:nvPr/>
        </p:nvPicPr>
        <p:blipFill rotWithShape="1">
          <a:blip r:embed="rId8">
            <a:extLst>
              <a:ext uri="{BEBA8EAE-BF5A-486C-A8C5-ECC9F3942E4B}">
                <a14:imgProps xmlns:a14="http://schemas.microsoft.com/office/drawing/2010/main">
                  <a14:imgLayer r:embed="rId7">
                    <a14:imgEffect>
                      <a14:artisticCrisscrossEtching/>
                    </a14:imgEffect>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9326276">
            <a:off x="3865587" y="3065604"/>
            <a:ext cx="102447" cy="80161"/>
          </a:xfrm>
          <a:prstGeom prst="rect">
            <a:avLst/>
          </a:prstGeom>
          <a:scene3d>
            <a:camera prst="orthographicFront">
              <a:rot lat="1200000" lon="18299985" rev="0"/>
            </a:camera>
            <a:lightRig rig="threePt" dir="t"/>
          </a:scene3d>
        </p:spPr>
      </p:pic>
      <p:pic>
        <p:nvPicPr>
          <p:cNvPr id="161" name="Picture 160"/>
          <p:cNvPicPr>
            <a:picLocks noChangeAspect="1"/>
          </p:cNvPicPr>
          <p:nvPr/>
        </p:nvPicPr>
        <p:blipFill rotWithShape="1">
          <a:blip r:embed="rId8">
            <a:extLst>
              <a:ext uri="{28A0092B-C50C-407E-A947-70E740481C1C}">
                <a14:useLocalDpi xmlns:a14="http://schemas.microsoft.com/office/drawing/2010/main" val="0"/>
              </a:ext>
            </a:extLst>
          </a:blip>
          <a:srcRect l="32026" t="26939" r="36519" b="40272"/>
          <a:stretch/>
        </p:blipFill>
        <p:spPr>
          <a:xfrm rot="9326276">
            <a:off x="3925378" y="3073046"/>
            <a:ext cx="102447" cy="80161"/>
          </a:xfrm>
          <a:prstGeom prst="rect">
            <a:avLst/>
          </a:prstGeom>
          <a:scene3d>
            <a:camera prst="orthographicFront">
              <a:rot lat="1200000" lon="18299985" rev="0"/>
            </a:camera>
            <a:lightRig rig="threePt" dir="t"/>
          </a:scene3d>
        </p:spPr>
      </p:pic>
      <p:sp>
        <p:nvSpPr>
          <p:cNvPr id="2" name="Title 1"/>
          <p:cNvSpPr>
            <a:spLocks noGrp="1"/>
          </p:cNvSpPr>
          <p:nvPr>
            <p:ph type="title"/>
          </p:nvPr>
        </p:nvSpPr>
        <p:spPr>
          <a:xfrm>
            <a:off x="2006085" y="8589"/>
            <a:ext cx="7109926" cy="1293028"/>
          </a:xfrm>
        </p:spPr>
        <p:txBody>
          <a:bodyPr/>
          <a:lstStyle/>
          <a:p>
            <a:r>
              <a:rPr lang="en-US" dirty="0" smtClean="0"/>
              <a:t>Epigenetics</a:t>
            </a:r>
            <a:endParaRPr lang="en-US" dirty="0"/>
          </a:p>
        </p:txBody>
      </p:sp>
      <p:grpSp>
        <p:nvGrpSpPr>
          <p:cNvPr id="194" name="Group 193"/>
          <p:cNvGrpSpPr/>
          <p:nvPr/>
        </p:nvGrpSpPr>
        <p:grpSpPr>
          <a:xfrm>
            <a:off x="4898738" y="4080254"/>
            <a:ext cx="2712435" cy="446414"/>
            <a:chOff x="4898738" y="4080254"/>
            <a:chExt cx="2712435" cy="446414"/>
          </a:xfrm>
        </p:grpSpPr>
        <p:grpSp>
          <p:nvGrpSpPr>
            <p:cNvPr id="163" name="Group 162"/>
            <p:cNvGrpSpPr/>
            <p:nvPr/>
          </p:nvGrpSpPr>
          <p:grpSpPr>
            <a:xfrm rot="1762608">
              <a:off x="5238651" y="4144488"/>
              <a:ext cx="397866" cy="382180"/>
              <a:chOff x="8178842" y="2621254"/>
              <a:chExt cx="529770" cy="564841"/>
            </a:xfrm>
          </p:grpSpPr>
          <p:cxnSp>
            <p:nvCxnSpPr>
              <p:cNvPr id="164" name="Straight Connector 163"/>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5" name="Hexagon 164"/>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6" name="TextBox 165"/>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67" name="Group 166"/>
            <p:cNvGrpSpPr/>
            <p:nvPr/>
          </p:nvGrpSpPr>
          <p:grpSpPr>
            <a:xfrm rot="20565467">
              <a:off x="4898738" y="4082382"/>
              <a:ext cx="397866" cy="382180"/>
              <a:chOff x="8178842" y="2621254"/>
              <a:chExt cx="529770" cy="564841"/>
            </a:xfrm>
          </p:grpSpPr>
          <p:cxnSp>
            <p:nvCxnSpPr>
              <p:cNvPr id="168" name="Straight Connector 167"/>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9" name="Hexagon 168"/>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0" name="TextBox 169"/>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sp>
          <p:nvSpPr>
            <p:cNvPr id="171" name="Rectangle 20"/>
            <p:cNvSpPr>
              <a:spLocks noChangeAspect="1" noChangeArrowheads="1"/>
            </p:cNvSpPr>
            <p:nvPr/>
          </p:nvSpPr>
          <p:spPr bwMode="auto">
            <a:xfrm>
              <a:off x="5634670" y="4080254"/>
              <a:ext cx="197650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Methyl group</a:t>
              </a:r>
              <a:endParaRPr lang="en-US" sz="2400" b="1" dirty="0"/>
            </a:p>
          </p:txBody>
        </p:sp>
      </p:grpSp>
      <p:pic>
        <p:nvPicPr>
          <p:cNvPr id="172" name="Picture 171"/>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32026" t="26939" r="36519" b="40272"/>
          <a:stretch/>
        </p:blipFill>
        <p:spPr>
          <a:xfrm rot="9326276">
            <a:off x="3893073" y="3066224"/>
            <a:ext cx="102447" cy="80161"/>
          </a:xfrm>
          <a:prstGeom prst="rect">
            <a:avLst/>
          </a:prstGeom>
          <a:scene3d>
            <a:camera prst="orthographicFront">
              <a:rot lat="1200000" lon="18299985" rev="0"/>
            </a:camera>
            <a:lightRig rig="threePt" dir="t"/>
          </a:scene3d>
        </p:spPr>
      </p:pic>
      <p:grpSp>
        <p:nvGrpSpPr>
          <p:cNvPr id="173" name="Group 172"/>
          <p:cNvGrpSpPr/>
          <p:nvPr/>
        </p:nvGrpSpPr>
        <p:grpSpPr>
          <a:xfrm>
            <a:off x="4671653" y="2873789"/>
            <a:ext cx="451827" cy="442842"/>
            <a:chOff x="4671653" y="2873789"/>
            <a:chExt cx="451827" cy="442842"/>
          </a:xfrm>
        </p:grpSpPr>
        <p:sp>
          <p:nvSpPr>
            <p:cNvPr id="110" name="Oval 109"/>
            <p:cNvSpPr/>
            <p:nvPr/>
          </p:nvSpPr>
          <p:spPr>
            <a:xfrm rot="20278087">
              <a:off x="4676971" y="2873789"/>
              <a:ext cx="442842" cy="44284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2540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8"/>
            <p:cNvSpPr/>
            <p:nvPr/>
          </p:nvSpPr>
          <p:spPr>
            <a:xfrm>
              <a:off x="4687393" y="2913699"/>
              <a:ext cx="436087" cy="157318"/>
            </a:xfrm>
            <a:custGeom>
              <a:avLst/>
              <a:gdLst>
                <a:gd name="connsiteX0" fmla="*/ 312298 w 312854"/>
                <a:gd name="connsiteY0" fmla="*/ 66848 h 72091"/>
                <a:gd name="connsiteX1" fmla="*/ 207523 w 312854"/>
                <a:gd name="connsiteY1" fmla="*/ 12079 h 72091"/>
                <a:gd name="connsiteX2" fmla="*/ 114655 w 312854"/>
                <a:gd name="connsiteY2" fmla="*/ 173 h 72091"/>
                <a:gd name="connsiteX3" fmla="*/ 45598 w 312854"/>
                <a:gd name="connsiteY3" fmla="*/ 16842 h 72091"/>
                <a:gd name="connsiteX4" fmla="*/ 355 w 312854"/>
                <a:gd name="connsiteY4" fmla="*/ 71610 h 72091"/>
                <a:gd name="connsiteX5" fmla="*/ 69411 w 312854"/>
                <a:gd name="connsiteY5" fmla="*/ 43035 h 72091"/>
                <a:gd name="connsiteX6" fmla="*/ 176567 w 312854"/>
                <a:gd name="connsiteY6" fmla="*/ 33510 h 72091"/>
                <a:gd name="connsiteX7" fmla="*/ 245623 w 312854"/>
                <a:gd name="connsiteY7" fmla="*/ 52560 h 72091"/>
                <a:gd name="connsiteX8" fmla="*/ 312298 w 312854"/>
                <a:gd name="connsiteY8" fmla="*/ 66848 h 72091"/>
                <a:gd name="connsiteX0" fmla="*/ 312298 w 312846"/>
                <a:gd name="connsiteY0" fmla="*/ 92260 h 93090"/>
                <a:gd name="connsiteX1" fmla="*/ 207523 w 312846"/>
                <a:gd name="connsiteY1" fmla="*/ 12571 h 93090"/>
                <a:gd name="connsiteX2" fmla="*/ 114655 w 312846"/>
                <a:gd name="connsiteY2" fmla="*/ 665 h 93090"/>
                <a:gd name="connsiteX3" fmla="*/ 45598 w 312846"/>
                <a:gd name="connsiteY3" fmla="*/ 17334 h 93090"/>
                <a:gd name="connsiteX4" fmla="*/ 355 w 312846"/>
                <a:gd name="connsiteY4" fmla="*/ 72102 h 93090"/>
                <a:gd name="connsiteX5" fmla="*/ 69411 w 312846"/>
                <a:gd name="connsiteY5" fmla="*/ 43527 h 93090"/>
                <a:gd name="connsiteX6" fmla="*/ 176567 w 312846"/>
                <a:gd name="connsiteY6" fmla="*/ 34002 h 93090"/>
                <a:gd name="connsiteX7" fmla="*/ 245623 w 312846"/>
                <a:gd name="connsiteY7" fmla="*/ 53052 h 93090"/>
                <a:gd name="connsiteX8" fmla="*/ 312298 w 312846"/>
                <a:gd name="connsiteY8" fmla="*/ 92260 h 93090"/>
                <a:gd name="connsiteX0" fmla="*/ 312298 w 312846"/>
                <a:gd name="connsiteY0" fmla="*/ 91696 h 92527"/>
                <a:gd name="connsiteX1" fmla="*/ 267148 w 312846"/>
                <a:gd name="connsiteY1" fmla="*/ 52970 h 92527"/>
                <a:gd name="connsiteX2" fmla="*/ 207523 w 312846"/>
                <a:gd name="connsiteY2" fmla="*/ 12007 h 92527"/>
                <a:gd name="connsiteX3" fmla="*/ 114655 w 312846"/>
                <a:gd name="connsiteY3" fmla="*/ 101 h 92527"/>
                <a:gd name="connsiteX4" fmla="*/ 45598 w 312846"/>
                <a:gd name="connsiteY4" fmla="*/ 16770 h 92527"/>
                <a:gd name="connsiteX5" fmla="*/ 355 w 312846"/>
                <a:gd name="connsiteY5" fmla="*/ 71538 h 92527"/>
                <a:gd name="connsiteX6" fmla="*/ 69411 w 312846"/>
                <a:gd name="connsiteY6" fmla="*/ 42963 h 92527"/>
                <a:gd name="connsiteX7" fmla="*/ 176567 w 312846"/>
                <a:gd name="connsiteY7" fmla="*/ 33438 h 92527"/>
                <a:gd name="connsiteX8" fmla="*/ 245623 w 312846"/>
                <a:gd name="connsiteY8" fmla="*/ 52488 h 92527"/>
                <a:gd name="connsiteX9" fmla="*/ 312298 w 312846"/>
                <a:gd name="connsiteY9" fmla="*/ 91696 h 92527"/>
                <a:gd name="connsiteX0" fmla="*/ 312298 w 312530"/>
                <a:gd name="connsiteY0" fmla="*/ 91684 h 91692"/>
                <a:gd name="connsiteX1" fmla="*/ 265441 w 312530"/>
                <a:gd name="connsiteY1" fmla="*/ 48804 h 91692"/>
                <a:gd name="connsiteX2" fmla="*/ 207523 w 312530"/>
                <a:gd name="connsiteY2" fmla="*/ 11995 h 91692"/>
                <a:gd name="connsiteX3" fmla="*/ 114655 w 312530"/>
                <a:gd name="connsiteY3" fmla="*/ 89 h 91692"/>
                <a:gd name="connsiteX4" fmla="*/ 45598 w 312530"/>
                <a:gd name="connsiteY4" fmla="*/ 16758 h 91692"/>
                <a:gd name="connsiteX5" fmla="*/ 355 w 312530"/>
                <a:gd name="connsiteY5" fmla="*/ 71526 h 91692"/>
                <a:gd name="connsiteX6" fmla="*/ 69411 w 312530"/>
                <a:gd name="connsiteY6" fmla="*/ 42951 h 91692"/>
                <a:gd name="connsiteX7" fmla="*/ 176567 w 312530"/>
                <a:gd name="connsiteY7" fmla="*/ 33426 h 91692"/>
                <a:gd name="connsiteX8" fmla="*/ 245623 w 312530"/>
                <a:gd name="connsiteY8" fmla="*/ 52476 h 91692"/>
                <a:gd name="connsiteX9" fmla="*/ 312298 w 312530"/>
                <a:gd name="connsiteY9" fmla="*/ 91684 h 91692"/>
                <a:gd name="connsiteX0" fmla="*/ 312298 w 312530"/>
                <a:gd name="connsiteY0" fmla="*/ 91684 h 91693"/>
                <a:gd name="connsiteX1" fmla="*/ 265441 w 312530"/>
                <a:gd name="connsiteY1" fmla="*/ 48804 h 91693"/>
                <a:gd name="connsiteX2" fmla="*/ 207523 w 312530"/>
                <a:gd name="connsiteY2" fmla="*/ 11995 h 91693"/>
                <a:gd name="connsiteX3" fmla="*/ 114655 w 312530"/>
                <a:gd name="connsiteY3" fmla="*/ 89 h 91693"/>
                <a:gd name="connsiteX4" fmla="*/ 45598 w 312530"/>
                <a:gd name="connsiteY4" fmla="*/ 16758 h 91693"/>
                <a:gd name="connsiteX5" fmla="*/ 355 w 312530"/>
                <a:gd name="connsiteY5" fmla="*/ 71526 h 91693"/>
                <a:gd name="connsiteX6" fmla="*/ 69411 w 312530"/>
                <a:gd name="connsiteY6" fmla="*/ 42951 h 91693"/>
                <a:gd name="connsiteX7" fmla="*/ 176567 w 312530"/>
                <a:gd name="connsiteY7" fmla="*/ 33426 h 91693"/>
                <a:gd name="connsiteX8" fmla="*/ 245623 w 312530"/>
                <a:gd name="connsiteY8" fmla="*/ 52476 h 91693"/>
                <a:gd name="connsiteX9" fmla="*/ 312298 w 312530"/>
                <a:gd name="connsiteY9" fmla="*/ 91684 h 91693"/>
                <a:gd name="connsiteX0" fmla="*/ 312298 w 312530"/>
                <a:gd name="connsiteY0" fmla="*/ 91670 h 91733"/>
                <a:gd name="connsiteX1" fmla="*/ 265441 w 312530"/>
                <a:gd name="connsiteY1" fmla="*/ 42559 h 91733"/>
                <a:gd name="connsiteX2" fmla="*/ 207523 w 312530"/>
                <a:gd name="connsiteY2" fmla="*/ 11981 h 91733"/>
                <a:gd name="connsiteX3" fmla="*/ 114655 w 312530"/>
                <a:gd name="connsiteY3" fmla="*/ 75 h 91733"/>
                <a:gd name="connsiteX4" fmla="*/ 45598 w 312530"/>
                <a:gd name="connsiteY4" fmla="*/ 16744 h 91733"/>
                <a:gd name="connsiteX5" fmla="*/ 355 w 312530"/>
                <a:gd name="connsiteY5" fmla="*/ 71512 h 91733"/>
                <a:gd name="connsiteX6" fmla="*/ 69411 w 312530"/>
                <a:gd name="connsiteY6" fmla="*/ 42937 h 91733"/>
                <a:gd name="connsiteX7" fmla="*/ 176567 w 312530"/>
                <a:gd name="connsiteY7" fmla="*/ 33412 h 91733"/>
                <a:gd name="connsiteX8" fmla="*/ 245623 w 312530"/>
                <a:gd name="connsiteY8" fmla="*/ 52462 h 91733"/>
                <a:gd name="connsiteX9" fmla="*/ 312298 w 312530"/>
                <a:gd name="connsiteY9" fmla="*/ 91670 h 91733"/>
                <a:gd name="connsiteX0" fmla="*/ 312298 w 312530"/>
                <a:gd name="connsiteY0" fmla="*/ 104131 h 104178"/>
                <a:gd name="connsiteX1" fmla="*/ 265441 w 312530"/>
                <a:gd name="connsiteY1" fmla="*/ 42559 h 104178"/>
                <a:gd name="connsiteX2" fmla="*/ 207523 w 312530"/>
                <a:gd name="connsiteY2" fmla="*/ 11981 h 104178"/>
                <a:gd name="connsiteX3" fmla="*/ 114655 w 312530"/>
                <a:gd name="connsiteY3" fmla="*/ 75 h 104178"/>
                <a:gd name="connsiteX4" fmla="*/ 45598 w 312530"/>
                <a:gd name="connsiteY4" fmla="*/ 16744 h 104178"/>
                <a:gd name="connsiteX5" fmla="*/ 355 w 312530"/>
                <a:gd name="connsiteY5" fmla="*/ 71512 h 104178"/>
                <a:gd name="connsiteX6" fmla="*/ 69411 w 312530"/>
                <a:gd name="connsiteY6" fmla="*/ 42937 h 104178"/>
                <a:gd name="connsiteX7" fmla="*/ 176567 w 312530"/>
                <a:gd name="connsiteY7" fmla="*/ 33412 h 104178"/>
                <a:gd name="connsiteX8" fmla="*/ 245623 w 312530"/>
                <a:gd name="connsiteY8" fmla="*/ 52462 h 104178"/>
                <a:gd name="connsiteX9" fmla="*/ 312298 w 312530"/>
                <a:gd name="connsiteY9" fmla="*/ 104131 h 104178"/>
                <a:gd name="connsiteX0" fmla="*/ 312298 w 312530"/>
                <a:gd name="connsiteY0" fmla="*/ 106207 h 106252"/>
                <a:gd name="connsiteX1" fmla="*/ 265441 w 312530"/>
                <a:gd name="connsiteY1" fmla="*/ 42559 h 106252"/>
                <a:gd name="connsiteX2" fmla="*/ 207523 w 312530"/>
                <a:gd name="connsiteY2" fmla="*/ 11981 h 106252"/>
                <a:gd name="connsiteX3" fmla="*/ 114655 w 312530"/>
                <a:gd name="connsiteY3" fmla="*/ 75 h 106252"/>
                <a:gd name="connsiteX4" fmla="*/ 45598 w 312530"/>
                <a:gd name="connsiteY4" fmla="*/ 16744 h 106252"/>
                <a:gd name="connsiteX5" fmla="*/ 355 w 312530"/>
                <a:gd name="connsiteY5" fmla="*/ 71512 h 106252"/>
                <a:gd name="connsiteX6" fmla="*/ 69411 w 312530"/>
                <a:gd name="connsiteY6" fmla="*/ 42937 h 106252"/>
                <a:gd name="connsiteX7" fmla="*/ 176567 w 312530"/>
                <a:gd name="connsiteY7" fmla="*/ 33412 h 106252"/>
                <a:gd name="connsiteX8" fmla="*/ 245623 w 312530"/>
                <a:gd name="connsiteY8" fmla="*/ 52462 h 106252"/>
                <a:gd name="connsiteX9" fmla="*/ 312298 w 312530"/>
                <a:gd name="connsiteY9" fmla="*/ 106207 h 106252"/>
                <a:gd name="connsiteX0" fmla="*/ 312298 w 312530"/>
                <a:gd name="connsiteY0" fmla="*/ 106207 h 106252"/>
                <a:gd name="connsiteX1" fmla="*/ 265441 w 312530"/>
                <a:gd name="connsiteY1" fmla="*/ 42559 h 106252"/>
                <a:gd name="connsiteX2" fmla="*/ 207523 w 312530"/>
                <a:gd name="connsiteY2" fmla="*/ 11981 h 106252"/>
                <a:gd name="connsiteX3" fmla="*/ 114655 w 312530"/>
                <a:gd name="connsiteY3" fmla="*/ 75 h 106252"/>
                <a:gd name="connsiteX4" fmla="*/ 45598 w 312530"/>
                <a:gd name="connsiteY4" fmla="*/ 16744 h 106252"/>
                <a:gd name="connsiteX5" fmla="*/ 355 w 312530"/>
                <a:gd name="connsiteY5" fmla="*/ 71512 h 106252"/>
                <a:gd name="connsiteX6" fmla="*/ 69411 w 312530"/>
                <a:gd name="connsiteY6" fmla="*/ 38783 h 106252"/>
                <a:gd name="connsiteX7" fmla="*/ 176567 w 312530"/>
                <a:gd name="connsiteY7" fmla="*/ 33412 h 106252"/>
                <a:gd name="connsiteX8" fmla="*/ 245623 w 312530"/>
                <a:gd name="connsiteY8" fmla="*/ 52462 h 106252"/>
                <a:gd name="connsiteX9" fmla="*/ 312298 w 312530"/>
                <a:gd name="connsiteY9" fmla="*/ 106207 h 10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530" h="106252">
                  <a:moveTo>
                    <a:pt x="312298" y="106207"/>
                  </a:moveTo>
                  <a:cubicBezTo>
                    <a:pt x="315601" y="104557"/>
                    <a:pt x="282904" y="55841"/>
                    <a:pt x="265441" y="42559"/>
                  </a:cubicBezTo>
                  <a:cubicBezTo>
                    <a:pt x="247979" y="29278"/>
                    <a:pt x="232654" y="19062"/>
                    <a:pt x="207523" y="11981"/>
                  </a:cubicBezTo>
                  <a:cubicBezTo>
                    <a:pt x="182392" y="4900"/>
                    <a:pt x="141642" y="-719"/>
                    <a:pt x="114655" y="75"/>
                  </a:cubicBezTo>
                  <a:cubicBezTo>
                    <a:pt x="87668" y="869"/>
                    <a:pt x="64648" y="4838"/>
                    <a:pt x="45598" y="16744"/>
                  </a:cubicBezTo>
                  <a:cubicBezTo>
                    <a:pt x="26548" y="28650"/>
                    <a:pt x="-3614" y="67839"/>
                    <a:pt x="355" y="71512"/>
                  </a:cubicBezTo>
                  <a:cubicBezTo>
                    <a:pt x="4324" y="75185"/>
                    <a:pt x="40042" y="45133"/>
                    <a:pt x="69411" y="38783"/>
                  </a:cubicBezTo>
                  <a:cubicBezTo>
                    <a:pt x="98780" y="32433"/>
                    <a:pt x="147198" y="31825"/>
                    <a:pt x="176567" y="33412"/>
                  </a:cubicBezTo>
                  <a:cubicBezTo>
                    <a:pt x="205936" y="34999"/>
                    <a:pt x="223001" y="40330"/>
                    <a:pt x="245623" y="52462"/>
                  </a:cubicBezTo>
                  <a:cubicBezTo>
                    <a:pt x="268245" y="64595"/>
                    <a:pt x="308995" y="107857"/>
                    <a:pt x="312298" y="10620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139"/>
            <p:cNvSpPr/>
            <p:nvPr/>
          </p:nvSpPr>
          <p:spPr>
            <a:xfrm>
              <a:off x="4671653" y="3016936"/>
              <a:ext cx="423924" cy="189235"/>
            </a:xfrm>
            <a:custGeom>
              <a:avLst/>
              <a:gdLst>
                <a:gd name="connsiteX0" fmla="*/ 310158 w 310702"/>
                <a:gd name="connsiteY0" fmla="*/ 136725 h 137115"/>
                <a:gd name="connsiteX1" fmla="*/ 272058 w 310702"/>
                <a:gd name="connsiteY1" fmla="*/ 29569 h 137115"/>
                <a:gd name="connsiteX2" fmla="*/ 167283 w 310702"/>
                <a:gd name="connsiteY2" fmla="*/ 994 h 137115"/>
                <a:gd name="connsiteX3" fmla="*/ 69651 w 310702"/>
                <a:gd name="connsiteY3" fmla="*/ 10519 h 137115"/>
                <a:gd name="connsiteX4" fmla="*/ 7739 w 310702"/>
                <a:gd name="connsiteY4" fmla="*/ 48619 h 137115"/>
                <a:gd name="connsiteX5" fmla="*/ 7739 w 310702"/>
                <a:gd name="connsiteY5" fmla="*/ 98625 h 137115"/>
                <a:gd name="connsiteX6" fmla="*/ 69651 w 310702"/>
                <a:gd name="connsiteY6" fmla="*/ 53381 h 137115"/>
                <a:gd name="connsiteX7" fmla="*/ 176808 w 310702"/>
                <a:gd name="connsiteY7" fmla="*/ 46237 h 137115"/>
                <a:gd name="connsiteX8" fmla="*/ 248245 w 310702"/>
                <a:gd name="connsiteY8" fmla="*/ 65287 h 137115"/>
                <a:gd name="connsiteX9" fmla="*/ 310158 w 310702"/>
                <a:gd name="connsiteY9" fmla="*/ 136725 h 137115"/>
                <a:gd name="connsiteX0" fmla="*/ 304895 w 305569"/>
                <a:gd name="connsiteY0" fmla="*/ 189716 h 189956"/>
                <a:gd name="connsiteX1" fmla="*/ 272058 w 305569"/>
                <a:gd name="connsiteY1" fmla="*/ 29569 h 189956"/>
                <a:gd name="connsiteX2" fmla="*/ 167283 w 305569"/>
                <a:gd name="connsiteY2" fmla="*/ 994 h 189956"/>
                <a:gd name="connsiteX3" fmla="*/ 69651 w 305569"/>
                <a:gd name="connsiteY3" fmla="*/ 10519 h 189956"/>
                <a:gd name="connsiteX4" fmla="*/ 7739 w 305569"/>
                <a:gd name="connsiteY4" fmla="*/ 48619 h 189956"/>
                <a:gd name="connsiteX5" fmla="*/ 7739 w 305569"/>
                <a:gd name="connsiteY5" fmla="*/ 98625 h 189956"/>
                <a:gd name="connsiteX6" fmla="*/ 69651 w 305569"/>
                <a:gd name="connsiteY6" fmla="*/ 53381 h 189956"/>
                <a:gd name="connsiteX7" fmla="*/ 176808 w 305569"/>
                <a:gd name="connsiteY7" fmla="*/ 46237 h 189956"/>
                <a:gd name="connsiteX8" fmla="*/ 248245 w 305569"/>
                <a:gd name="connsiteY8" fmla="*/ 65287 h 189956"/>
                <a:gd name="connsiteX9" fmla="*/ 304895 w 305569"/>
                <a:gd name="connsiteY9" fmla="*/ 189716 h 189956"/>
                <a:gd name="connsiteX0" fmla="*/ 304895 w 305569"/>
                <a:gd name="connsiteY0" fmla="*/ 189716 h 189956"/>
                <a:gd name="connsiteX1" fmla="*/ 272058 w 305569"/>
                <a:gd name="connsiteY1" fmla="*/ 29569 h 189956"/>
                <a:gd name="connsiteX2" fmla="*/ 167283 w 305569"/>
                <a:gd name="connsiteY2" fmla="*/ 994 h 189956"/>
                <a:gd name="connsiteX3" fmla="*/ 69651 w 305569"/>
                <a:gd name="connsiteY3" fmla="*/ 10519 h 189956"/>
                <a:gd name="connsiteX4" fmla="*/ 7739 w 305569"/>
                <a:gd name="connsiteY4" fmla="*/ 48619 h 189956"/>
                <a:gd name="connsiteX5" fmla="*/ 7739 w 305569"/>
                <a:gd name="connsiteY5" fmla="*/ 98625 h 189956"/>
                <a:gd name="connsiteX6" fmla="*/ 69651 w 305569"/>
                <a:gd name="connsiteY6" fmla="*/ 53381 h 189956"/>
                <a:gd name="connsiteX7" fmla="*/ 176808 w 305569"/>
                <a:gd name="connsiteY7" fmla="*/ 46237 h 189956"/>
                <a:gd name="connsiteX8" fmla="*/ 248245 w 305569"/>
                <a:gd name="connsiteY8" fmla="*/ 65287 h 189956"/>
                <a:gd name="connsiteX9" fmla="*/ 304895 w 305569"/>
                <a:gd name="connsiteY9" fmla="*/ 189716 h 189956"/>
                <a:gd name="connsiteX0" fmla="*/ 304895 w 309064"/>
                <a:gd name="connsiteY0" fmla="*/ 189716 h 190668"/>
                <a:gd name="connsiteX1" fmla="*/ 301159 w 309064"/>
                <a:gd name="connsiteY1" fmla="*/ 117880 h 190668"/>
                <a:gd name="connsiteX2" fmla="*/ 272058 w 309064"/>
                <a:gd name="connsiteY2" fmla="*/ 29569 h 190668"/>
                <a:gd name="connsiteX3" fmla="*/ 167283 w 309064"/>
                <a:gd name="connsiteY3" fmla="*/ 994 h 190668"/>
                <a:gd name="connsiteX4" fmla="*/ 69651 w 309064"/>
                <a:gd name="connsiteY4" fmla="*/ 10519 h 190668"/>
                <a:gd name="connsiteX5" fmla="*/ 7739 w 309064"/>
                <a:gd name="connsiteY5" fmla="*/ 48619 h 190668"/>
                <a:gd name="connsiteX6" fmla="*/ 7739 w 309064"/>
                <a:gd name="connsiteY6" fmla="*/ 98625 h 190668"/>
                <a:gd name="connsiteX7" fmla="*/ 69651 w 309064"/>
                <a:gd name="connsiteY7" fmla="*/ 53381 h 190668"/>
                <a:gd name="connsiteX8" fmla="*/ 176808 w 309064"/>
                <a:gd name="connsiteY8" fmla="*/ 46237 h 190668"/>
                <a:gd name="connsiteX9" fmla="*/ 248245 w 309064"/>
                <a:gd name="connsiteY9" fmla="*/ 65287 h 190668"/>
                <a:gd name="connsiteX10" fmla="*/ 304895 w 309064"/>
                <a:gd name="connsiteY10" fmla="*/ 189716 h 190668"/>
                <a:gd name="connsiteX0" fmla="*/ 304895 w 312360"/>
                <a:gd name="connsiteY0" fmla="*/ 189716 h 191215"/>
                <a:gd name="connsiteX1" fmla="*/ 308178 w 312360"/>
                <a:gd name="connsiteY1" fmla="*/ 127515 h 191215"/>
                <a:gd name="connsiteX2" fmla="*/ 272058 w 312360"/>
                <a:gd name="connsiteY2" fmla="*/ 29569 h 191215"/>
                <a:gd name="connsiteX3" fmla="*/ 167283 w 312360"/>
                <a:gd name="connsiteY3" fmla="*/ 994 h 191215"/>
                <a:gd name="connsiteX4" fmla="*/ 69651 w 312360"/>
                <a:gd name="connsiteY4" fmla="*/ 10519 h 191215"/>
                <a:gd name="connsiteX5" fmla="*/ 7739 w 312360"/>
                <a:gd name="connsiteY5" fmla="*/ 48619 h 191215"/>
                <a:gd name="connsiteX6" fmla="*/ 7739 w 312360"/>
                <a:gd name="connsiteY6" fmla="*/ 98625 h 191215"/>
                <a:gd name="connsiteX7" fmla="*/ 69651 w 312360"/>
                <a:gd name="connsiteY7" fmla="*/ 53381 h 191215"/>
                <a:gd name="connsiteX8" fmla="*/ 176808 w 312360"/>
                <a:gd name="connsiteY8" fmla="*/ 46237 h 191215"/>
                <a:gd name="connsiteX9" fmla="*/ 248245 w 312360"/>
                <a:gd name="connsiteY9" fmla="*/ 65287 h 191215"/>
                <a:gd name="connsiteX10" fmla="*/ 304895 w 312360"/>
                <a:gd name="connsiteY10" fmla="*/ 189716 h 191215"/>
                <a:gd name="connsiteX0" fmla="*/ 304895 w 312360"/>
                <a:gd name="connsiteY0" fmla="*/ 189716 h 191215"/>
                <a:gd name="connsiteX1" fmla="*/ 308178 w 312360"/>
                <a:gd name="connsiteY1" fmla="*/ 127515 h 191215"/>
                <a:gd name="connsiteX2" fmla="*/ 272058 w 312360"/>
                <a:gd name="connsiteY2" fmla="*/ 29569 h 191215"/>
                <a:gd name="connsiteX3" fmla="*/ 167283 w 312360"/>
                <a:gd name="connsiteY3" fmla="*/ 994 h 191215"/>
                <a:gd name="connsiteX4" fmla="*/ 69651 w 312360"/>
                <a:gd name="connsiteY4" fmla="*/ 10519 h 191215"/>
                <a:gd name="connsiteX5" fmla="*/ 7739 w 312360"/>
                <a:gd name="connsiteY5" fmla="*/ 48619 h 191215"/>
                <a:gd name="connsiteX6" fmla="*/ 7739 w 312360"/>
                <a:gd name="connsiteY6" fmla="*/ 98625 h 191215"/>
                <a:gd name="connsiteX7" fmla="*/ 69651 w 312360"/>
                <a:gd name="connsiteY7" fmla="*/ 53381 h 191215"/>
                <a:gd name="connsiteX8" fmla="*/ 176808 w 312360"/>
                <a:gd name="connsiteY8" fmla="*/ 46237 h 191215"/>
                <a:gd name="connsiteX9" fmla="*/ 248245 w 312360"/>
                <a:gd name="connsiteY9" fmla="*/ 65287 h 191215"/>
                <a:gd name="connsiteX10" fmla="*/ 304895 w 312360"/>
                <a:gd name="connsiteY10" fmla="*/ 189716 h 191215"/>
                <a:gd name="connsiteX0" fmla="*/ 304895 w 312360"/>
                <a:gd name="connsiteY0" fmla="*/ 190537 h 192036"/>
                <a:gd name="connsiteX1" fmla="*/ 308178 w 312360"/>
                <a:gd name="connsiteY1" fmla="*/ 128336 h 192036"/>
                <a:gd name="connsiteX2" fmla="*/ 272058 w 312360"/>
                <a:gd name="connsiteY2" fmla="*/ 42433 h 192036"/>
                <a:gd name="connsiteX3" fmla="*/ 167283 w 312360"/>
                <a:gd name="connsiteY3" fmla="*/ 1815 h 192036"/>
                <a:gd name="connsiteX4" fmla="*/ 69651 w 312360"/>
                <a:gd name="connsiteY4" fmla="*/ 11340 h 192036"/>
                <a:gd name="connsiteX5" fmla="*/ 7739 w 312360"/>
                <a:gd name="connsiteY5" fmla="*/ 49440 h 192036"/>
                <a:gd name="connsiteX6" fmla="*/ 7739 w 312360"/>
                <a:gd name="connsiteY6" fmla="*/ 99446 h 192036"/>
                <a:gd name="connsiteX7" fmla="*/ 69651 w 312360"/>
                <a:gd name="connsiteY7" fmla="*/ 54202 h 192036"/>
                <a:gd name="connsiteX8" fmla="*/ 176808 w 312360"/>
                <a:gd name="connsiteY8" fmla="*/ 47058 h 192036"/>
                <a:gd name="connsiteX9" fmla="*/ 248245 w 312360"/>
                <a:gd name="connsiteY9" fmla="*/ 66108 h 192036"/>
                <a:gd name="connsiteX10" fmla="*/ 304895 w 312360"/>
                <a:gd name="connsiteY10" fmla="*/ 190537 h 192036"/>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99446 h 191414"/>
                <a:gd name="connsiteX7" fmla="*/ 69651 w 312360"/>
                <a:gd name="connsiteY7" fmla="*/ 54202 h 191414"/>
                <a:gd name="connsiteX8" fmla="*/ 176808 w 312360"/>
                <a:gd name="connsiteY8" fmla="*/ 47058 h 191414"/>
                <a:gd name="connsiteX9" fmla="*/ 248245 w 312360"/>
                <a:gd name="connsiteY9" fmla="*/ 82967 h 191414"/>
                <a:gd name="connsiteX10" fmla="*/ 304895 w 312360"/>
                <a:gd name="connsiteY10" fmla="*/ 190537 h 191414"/>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99446 h 191414"/>
                <a:gd name="connsiteX7" fmla="*/ 69651 w 312360"/>
                <a:gd name="connsiteY7" fmla="*/ 54202 h 191414"/>
                <a:gd name="connsiteX8" fmla="*/ 175053 w 312360"/>
                <a:gd name="connsiteY8" fmla="*/ 56692 h 191414"/>
                <a:gd name="connsiteX9" fmla="*/ 248245 w 312360"/>
                <a:gd name="connsiteY9" fmla="*/ 82967 h 191414"/>
                <a:gd name="connsiteX10" fmla="*/ 304895 w 312360"/>
                <a:gd name="connsiteY10" fmla="*/ 190537 h 191414"/>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99446 h 191414"/>
                <a:gd name="connsiteX7" fmla="*/ 69651 w 312360"/>
                <a:gd name="connsiteY7" fmla="*/ 61428 h 191414"/>
                <a:gd name="connsiteX8" fmla="*/ 175053 w 312360"/>
                <a:gd name="connsiteY8" fmla="*/ 56692 h 191414"/>
                <a:gd name="connsiteX9" fmla="*/ 248245 w 312360"/>
                <a:gd name="connsiteY9" fmla="*/ 82967 h 191414"/>
                <a:gd name="connsiteX10" fmla="*/ 304895 w 312360"/>
                <a:gd name="connsiteY10" fmla="*/ 190537 h 191414"/>
                <a:gd name="connsiteX0" fmla="*/ 304895 w 312360"/>
                <a:gd name="connsiteY0" fmla="*/ 190537 h 191414"/>
                <a:gd name="connsiteX1" fmla="*/ 308178 w 312360"/>
                <a:gd name="connsiteY1" fmla="*/ 128336 h 191414"/>
                <a:gd name="connsiteX2" fmla="*/ 272058 w 312360"/>
                <a:gd name="connsiteY2" fmla="*/ 42433 h 191414"/>
                <a:gd name="connsiteX3" fmla="*/ 167283 w 312360"/>
                <a:gd name="connsiteY3" fmla="*/ 1815 h 191414"/>
                <a:gd name="connsiteX4" fmla="*/ 69651 w 312360"/>
                <a:gd name="connsiteY4" fmla="*/ 11340 h 191414"/>
                <a:gd name="connsiteX5" fmla="*/ 7739 w 312360"/>
                <a:gd name="connsiteY5" fmla="*/ 49440 h 191414"/>
                <a:gd name="connsiteX6" fmla="*/ 7739 w 312360"/>
                <a:gd name="connsiteY6" fmla="*/ 116307 h 191414"/>
                <a:gd name="connsiteX7" fmla="*/ 69651 w 312360"/>
                <a:gd name="connsiteY7" fmla="*/ 61428 h 191414"/>
                <a:gd name="connsiteX8" fmla="*/ 175053 w 312360"/>
                <a:gd name="connsiteY8" fmla="*/ 56692 h 191414"/>
                <a:gd name="connsiteX9" fmla="*/ 248245 w 312360"/>
                <a:gd name="connsiteY9" fmla="*/ 82967 h 191414"/>
                <a:gd name="connsiteX10" fmla="*/ 304895 w 312360"/>
                <a:gd name="connsiteY10" fmla="*/ 190537 h 19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2360" h="191414">
                  <a:moveTo>
                    <a:pt x="304895" y="190537"/>
                  </a:moveTo>
                  <a:cubicBezTo>
                    <a:pt x="314884" y="198099"/>
                    <a:pt x="313651" y="155027"/>
                    <a:pt x="308178" y="128336"/>
                  </a:cubicBezTo>
                  <a:cubicBezTo>
                    <a:pt x="307968" y="101645"/>
                    <a:pt x="295541" y="63520"/>
                    <a:pt x="272058" y="42433"/>
                  </a:cubicBezTo>
                  <a:cubicBezTo>
                    <a:pt x="248576" y="21346"/>
                    <a:pt x="201018" y="6997"/>
                    <a:pt x="167283" y="1815"/>
                  </a:cubicBezTo>
                  <a:cubicBezTo>
                    <a:pt x="133549" y="-3367"/>
                    <a:pt x="96242" y="3403"/>
                    <a:pt x="69651" y="11340"/>
                  </a:cubicBezTo>
                  <a:cubicBezTo>
                    <a:pt x="43060" y="19277"/>
                    <a:pt x="18058" y="31946"/>
                    <a:pt x="7739" y="49440"/>
                  </a:cubicBezTo>
                  <a:cubicBezTo>
                    <a:pt x="-2580" y="66934"/>
                    <a:pt x="-2580" y="114309"/>
                    <a:pt x="7739" y="116307"/>
                  </a:cubicBezTo>
                  <a:cubicBezTo>
                    <a:pt x="18058" y="118305"/>
                    <a:pt x="41765" y="71364"/>
                    <a:pt x="69651" y="61428"/>
                  </a:cubicBezTo>
                  <a:cubicBezTo>
                    <a:pt x="97537" y="51492"/>
                    <a:pt x="145287" y="54708"/>
                    <a:pt x="175053" y="56692"/>
                  </a:cubicBezTo>
                  <a:cubicBezTo>
                    <a:pt x="204819" y="58676"/>
                    <a:pt x="226605" y="60660"/>
                    <a:pt x="248245" y="82967"/>
                  </a:cubicBezTo>
                  <a:cubicBezTo>
                    <a:pt x="269885" y="105274"/>
                    <a:pt x="294906" y="182975"/>
                    <a:pt x="304895" y="19053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5587686" y="2997994"/>
            <a:ext cx="375329" cy="373764"/>
            <a:chOff x="5587686" y="2993232"/>
            <a:chExt cx="375329" cy="373764"/>
          </a:xfrm>
        </p:grpSpPr>
        <p:sp>
          <p:nvSpPr>
            <p:cNvPr id="108" name="Oval 107"/>
            <p:cNvSpPr/>
            <p:nvPr/>
          </p:nvSpPr>
          <p:spPr>
            <a:xfrm rot="20278087">
              <a:off x="5589251" y="2993232"/>
              <a:ext cx="373764" cy="37376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905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133"/>
            <p:cNvSpPr/>
            <p:nvPr/>
          </p:nvSpPr>
          <p:spPr>
            <a:xfrm>
              <a:off x="5592794" y="3031190"/>
              <a:ext cx="362866" cy="114726"/>
            </a:xfrm>
            <a:custGeom>
              <a:avLst/>
              <a:gdLst>
                <a:gd name="connsiteX0" fmla="*/ 312298 w 312854"/>
                <a:gd name="connsiteY0" fmla="*/ 66848 h 72091"/>
                <a:gd name="connsiteX1" fmla="*/ 207523 w 312854"/>
                <a:gd name="connsiteY1" fmla="*/ 12079 h 72091"/>
                <a:gd name="connsiteX2" fmla="*/ 114655 w 312854"/>
                <a:gd name="connsiteY2" fmla="*/ 173 h 72091"/>
                <a:gd name="connsiteX3" fmla="*/ 45598 w 312854"/>
                <a:gd name="connsiteY3" fmla="*/ 16842 h 72091"/>
                <a:gd name="connsiteX4" fmla="*/ 355 w 312854"/>
                <a:gd name="connsiteY4" fmla="*/ 71610 h 72091"/>
                <a:gd name="connsiteX5" fmla="*/ 69411 w 312854"/>
                <a:gd name="connsiteY5" fmla="*/ 43035 h 72091"/>
                <a:gd name="connsiteX6" fmla="*/ 176567 w 312854"/>
                <a:gd name="connsiteY6" fmla="*/ 33510 h 72091"/>
                <a:gd name="connsiteX7" fmla="*/ 245623 w 312854"/>
                <a:gd name="connsiteY7" fmla="*/ 52560 h 72091"/>
                <a:gd name="connsiteX8" fmla="*/ 312298 w 312854"/>
                <a:gd name="connsiteY8" fmla="*/ 66848 h 72091"/>
                <a:gd name="connsiteX0" fmla="*/ 310285 w 310850"/>
                <a:gd name="connsiteY0" fmla="*/ 81834 h 82880"/>
                <a:gd name="connsiteX1" fmla="*/ 207523 w 310850"/>
                <a:gd name="connsiteY1" fmla="*/ 12290 h 82880"/>
                <a:gd name="connsiteX2" fmla="*/ 114655 w 310850"/>
                <a:gd name="connsiteY2" fmla="*/ 384 h 82880"/>
                <a:gd name="connsiteX3" fmla="*/ 45598 w 310850"/>
                <a:gd name="connsiteY3" fmla="*/ 17053 h 82880"/>
                <a:gd name="connsiteX4" fmla="*/ 355 w 310850"/>
                <a:gd name="connsiteY4" fmla="*/ 71821 h 82880"/>
                <a:gd name="connsiteX5" fmla="*/ 69411 w 310850"/>
                <a:gd name="connsiteY5" fmla="*/ 43246 h 82880"/>
                <a:gd name="connsiteX6" fmla="*/ 176567 w 310850"/>
                <a:gd name="connsiteY6" fmla="*/ 33721 h 82880"/>
                <a:gd name="connsiteX7" fmla="*/ 245623 w 310850"/>
                <a:gd name="connsiteY7" fmla="*/ 52771 h 82880"/>
                <a:gd name="connsiteX8" fmla="*/ 310285 w 310850"/>
                <a:gd name="connsiteY8" fmla="*/ 81834 h 82880"/>
                <a:gd name="connsiteX0" fmla="*/ 310285 w 310850"/>
                <a:gd name="connsiteY0" fmla="*/ 81505 h 82551"/>
                <a:gd name="connsiteX1" fmla="*/ 234240 w 310850"/>
                <a:gd name="connsiteY1" fmla="*/ 27792 h 82551"/>
                <a:gd name="connsiteX2" fmla="*/ 207523 w 310850"/>
                <a:gd name="connsiteY2" fmla="*/ 11961 h 82551"/>
                <a:gd name="connsiteX3" fmla="*/ 114655 w 310850"/>
                <a:gd name="connsiteY3" fmla="*/ 55 h 82551"/>
                <a:gd name="connsiteX4" fmla="*/ 45598 w 310850"/>
                <a:gd name="connsiteY4" fmla="*/ 16724 h 82551"/>
                <a:gd name="connsiteX5" fmla="*/ 355 w 310850"/>
                <a:gd name="connsiteY5" fmla="*/ 71492 h 82551"/>
                <a:gd name="connsiteX6" fmla="*/ 69411 w 310850"/>
                <a:gd name="connsiteY6" fmla="*/ 42917 h 82551"/>
                <a:gd name="connsiteX7" fmla="*/ 176567 w 310850"/>
                <a:gd name="connsiteY7" fmla="*/ 33392 h 82551"/>
                <a:gd name="connsiteX8" fmla="*/ 245623 w 310850"/>
                <a:gd name="connsiteY8" fmla="*/ 52442 h 82551"/>
                <a:gd name="connsiteX9" fmla="*/ 310285 w 310850"/>
                <a:gd name="connsiteY9" fmla="*/ 81505 h 82551"/>
                <a:gd name="connsiteX0" fmla="*/ 310285 w 310631"/>
                <a:gd name="connsiteY0" fmla="*/ 81528 h 81585"/>
                <a:gd name="connsiteX1" fmla="*/ 268475 w 310631"/>
                <a:gd name="connsiteY1" fmla="*/ 44436 h 81585"/>
                <a:gd name="connsiteX2" fmla="*/ 207523 w 310631"/>
                <a:gd name="connsiteY2" fmla="*/ 11984 h 81585"/>
                <a:gd name="connsiteX3" fmla="*/ 114655 w 310631"/>
                <a:gd name="connsiteY3" fmla="*/ 78 h 81585"/>
                <a:gd name="connsiteX4" fmla="*/ 45598 w 310631"/>
                <a:gd name="connsiteY4" fmla="*/ 16747 h 81585"/>
                <a:gd name="connsiteX5" fmla="*/ 355 w 310631"/>
                <a:gd name="connsiteY5" fmla="*/ 71515 h 81585"/>
                <a:gd name="connsiteX6" fmla="*/ 69411 w 310631"/>
                <a:gd name="connsiteY6" fmla="*/ 42940 h 81585"/>
                <a:gd name="connsiteX7" fmla="*/ 176567 w 310631"/>
                <a:gd name="connsiteY7" fmla="*/ 33415 h 81585"/>
                <a:gd name="connsiteX8" fmla="*/ 245623 w 310631"/>
                <a:gd name="connsiteY8" fmla="*/ 52465 h 81585"/>
                <a:gd name="connsiteX9" fmla="*/ 310285 w 310631"/>
                <a:gd name="connsiteY9" fmla="*/ 81528 h 81585"/>
                <a:gd name="connsiteX0" fmla="*/ 310285 w 310810"/>
                <a:gd name="connsiteY0" fmla="*/ 81525 h 81610"/>
                <a:gd name="connsiteX1" fmla="*/ 272502 w 310810"/>
                <a:gd name="connsiteY1" fmla="*/ 42586 h 81610"/>
                <a:gd name="connsiteX2" fmla="*/ 207523 w 310810"/>
                <a:gd name="connsiteY2" fmla="*/ 11981 h 81610"/>
                <a:gd name="connsiteX3" fmla="*/ 114655 w 310810"/>
                <a:gd name="connsiteY3" fmla="*/ 75 h 81610"/>
                <a:gd name="connsiteX4" fmla="*/ 45598 w 310810"/>
                <a:gd name="connsiteY4" fmla="*/ 16744 h 81610"/>
                <a:gd name="connsiteX5" fmla="*/ 355 w 310810"/>
                <a:gd name="connsiteY5" fmla="*/ 71512 h 81610"/>
                <a:gd name="connsiteX6" fmla="*/ 69411 w 310810"/>
                <a:gd name="connsiteY6" fmla="*/ 42937 h 81610"/>
                <a:gd name="connsiteX7" fmla="*/ 176567 w 310810"/>
                <a:gd name="connsiteY7" fmla="*/ 33412 h 81610"/>
                <a:gd name="connsiteX8" fmla="*/ 245623 w 310810"/>
                <a:gd name="connsiteY8" fmla="*/ 52462 h 81610"/>
                <a:gd name="connsiteX9" fmla="*/ 310285 w 310810"/>
                <a:gd name="connsiteY9" fmla="*/ 81525 h 81610"/>
                <a:gd name="connsiteX0" fmla="*/ 306258 w 306867"/>
                <a:gd name="connsiteY0" fmla="*/ 88912 h 88979"/>
                <a:gd name="connsiteX1" fmla="*/ 272502 w 306867"/>
                <a:gd name="connsiteY1" fmla="*/ 42586 h 88979"/>
                <a:gd name="connsiteX2" fmla="*/ 207523 w 306867"/>
                <a:gd name="connsiteY2" fmla="*/ 11981 h 88979"/>
                <a:gd name="connsiteX3" fmla="*/ 114655 w 306867"/>
                <a:gd name="connsiteY3" fmla="*/ 75 h 88979"/>
                <a:gd name="connsiteX4" fmla="*/ 45598 w 306867"/>
                <a:gd name="connsiteY4" fmla="*/ 16744 h 88979"/>
                <a:gd name="connsiteX5" fmla="*/ 355 w 306867"/>
                <a:gd name="connsiteY5" fmla="*/ 71512 h 88979"/>
                <a:gd name="connsiteX6" fmla="*/ 69411 w 306867"/>
                <a:gd name="connsiteY6" fmla="*/ 42937 h 88979"/>
                <a:gd name="connsiteX7" fmla="*/ 176567 w 306867"/>
                <a:gd name="connsiteY7" fmla="*/ 33412 h 88979"/>
                <a:gd name="connsiteX8" fmla="*/ 245623 w 306867"/>
                <a:gd name="connsiteY8" fmla="*/ 52462 h 88979"/>
                <a:gd name="connsiteX9" fmla="*/ 306258 w 306867"/>
                <a:gd name="connsiteY9" fmla="*/ 88912 h 8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6867" h="88979">
                  <a:moveTo>
                    <a:pt x="306258" y="88912"/>
                  </a:moveTo>
                  <a:cubicBezTo>
                    <a:pt x="310738" y="87266"/>
                    <a:pt x="289629" y="54177"/>
                    <a:pt x="272502" y="42586"/>
                  </a:cubicBezTo>
                  <a:cubicBezTo>
                    <a:pt x="255375" y="30995"/>
                    <a:pt x="233831" y="19066"/>
                    <a:pt x="207523" y="11981"/>
                  </a:cubicBezTo>
                  <a:cubicBezTo>
                    <a:pt x="181215" y="4896"/>
                    <a:pt x="141642" y="-719"/>
                    <a:pt x="114655" y="75"/>
                  </a:cubicBezTo>
                  <a:cubicBezTo>
                    <a:pt x="87668" y="869"/>
                    <a:pt x="64648" y="4838"/>
                    <a:pt x="45598" y="16744"/>
                  </a:cubicBezTo>
                  <a:cubicBezTo>
                    <a:pt x="26548" y="28650"/>
                    <a:pt x="-3614" y="67147"/>
                    <a:pt x="355" y="71512"/>
                  </a:cubicBezTo>
                  <a:cubicBezTo>
                    <a:pt x="4324" y="75877"/>
                    <a:pt x="40042" y="49287"/>
                    <a:pt x="69411" y="42937"/>
                  </a:cubicBezTo>
                  <a:cubicBezTo>
                    <a:pt x="98780" y="36587"/>
                    <a:pt x="147198" y="31825"/>
                    <a:pt x="176567" y="33412"/>
                  </a:cubicBezTo>
                  <a:cubicBezTo>
                    <a:pt x="205936" y="34999"/>
                    <a:pt x="224008" y="43212"/>
                    <a:pt x="245623" y="52462"/>
                  </a:cubicBezTo>
                  <a:cubicBezTo>
                    <a:pt x="267238" y="61712"/>
                    <a:pt x="301778" y="90558"/>
                    <a:pt x="306258" y="88912"/>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p:cNvSpPr/>
            <p:nvPr/>
          </p:nvSpPr>
          <p:spPr>
            <a:xfrm>
              <a:off x="5587686" y="3104061"/>
              <a:ext cx="368907" cy="137115"/>
            </a:xfrm>
            <a:custGeom>
              <a:avLst/>
              <a:gdLst>
                <a:gd name="connsiteX0" fmla="*/ 310158 w 310702"/>
                <a:gd name="connsiteY0" fmla="*/ 136725 h 137115"/>
                <a:gd name="connsiteX1" fmla="*/ 272058 w 310702"/>
                <a:gd name="connsiteY1" fmla="*/ 29569 h 137115"/>
                <a:gd name="connsiteX2" fmla="*/ 167283 w 310702"/>
                <a:gd name="connsiteY2" fmla="*/ 994 h 137115"/>
                <a:gd name="connsiteX3" fmla="*/ 69651 w 310702"/>
                <a:gd name="connsiteY3" fmla="*/ 10519 h 137115"/>
                <a:gd name="connsiteX4" fmla="*/ 7739 w 310702"/>
                <a:gd name="connsiteY4" fmla="*/ 48619 h 137115"/>
                <a:gd name="connsiteX5" fmla="*/ 7739 w 310702"/>
                <a:gd name="connsiteY5" fmla="*/ 98625 h 137115"/>
                <a:gd name="connsiteX6" fmla="*/ 69651 w 310702"/>
                <a:gd name="connsiteY6" fmla="*/ 53381 h 137115"/>
                <a:gd name="connsiteX7" fmla="*/ 176808 w 310702"/>
                <a:gd name="connsiteY7" fmla="*/ 46237 h 137115"/>
                <a:gd name="connsiteX8" fmla="*/ 248245 w 310702"/>
                <a:gd name="connsiteY8" fmla="*/ 65287 h 137115"/>
                <a:gd name="connsiteX9" fmla="*/ 310158 w 310702"/>
                <a:gd name="connsiteY9" fmla="*/ 136725 h 13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02" h="137115">
                  <a:moveTo>
                    <a:pt x="310158" y="136725"/>
                  </a:moveTo>
                  <a:cubicBezTo>
                    <a:pt x="314127" y="130772"/>
                    <a:pt x="295870" y="52191"/>
                    <a:pt x="272058" y="29569"/>
                  </a:cubicBezTo>
                  <a:cubicBezTo>
                    <a:pt x="248246" y="6947"/>
                    <a:pt x="201017" y="4169"/>
                    <a:pt x="167283" y="994"/>
                  </a:cubicBezTo>
                  <a:cubicBezTo>
                    <a:pt x="133548" y="-2181"/>
                    <a:pt x="96242" y="2582"/>
                    <a:pt x="69651" y="10519"/>
                  </a:cubicBezTo>
                  <a:cubicBezTo>
                    <a:pt x="43060" y="18456"/>
                    <a:pt x="18058" y="33935"/>
                    <a:pt x="7739" y="48619"/>
                  </a:cubicBezTo>
                  <a:cubicBezTo>
                    <a:pt x="-2580" y="63303"/>
                    <a:pt x="-2580" y="97831"/>
                    <a:pt x="7739" y="98625"/>
                  </a:cubicBezTo>
                  <a:cubicBezTo>
                    <a:pt x="18058" y="99419"/>
                    <a:pt x="41473" y="62112"/>
                    <a:pt x="69651" y="53381"/>
                  </a:cubicBezTo>
                  <a:cubicBezTo>
                    <a:pt x="97829" y="44650"/>
                    <a:pt x="147042" y="44253"/>
                    <a:pt x="176808" y="46237"/>
                  </a:cubicBezTo>
                  <a:cubicBezTo>
                    <a:pt x="206574" y="48221"/>
                    <a:pt x="229195" y="51793"/>
                    <a:pt x="248245" y="65287"/>
                  </a:cubicBezTo>
                  <a:cubicBezTo>
                    <a:pt x="267295" y="78781"/>
                    <a:pt x="306189" y="142678"/>
                    <a:pt x="310158" y="13672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6307821" y="3095478"/>
            <a:ext cx="339209" cy="334762"/>
            <a:chOff x="6307821" y="3095478"/>
            <a:chExt cx="339209" cy="334762"/>
          </a:xfrm>
        </p:grpSpPr>
        <p:sp>
          <p:nvSpPr>
            <p:cNvPr id="106" name="Oval 105"/>
            <p:cNvSpPr/>
            <p:nvPr/>
          </p:nvSpPr>
          <p:spPr>
            <a:xfrm rot="20278087">
              <a:off x="6312268" y="3095478"/>
              <a:ext cx="334762" cy="33476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524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reeform 128"/>
            <p:cNvSpPr/>
            <p:nvPr/>
          </p:nvSpPr>
          <p:spPr>
            <a:xfrm>
              <a:off x="6324245" y="3126517"/>
              <a:ext cx="319998" cy="95469"/>
            </a:xfrm>
            <a:custGeom>
              <a:avLst/>
              <a:gdLst>
                <a:gd name="connsiteX0" fmla="*/ 312298 w 312854"/>
                <a:gd name="connsiteY0" fmla="*/ 66848 h 72091"/>
                <a:gd name="connsiteX1" fmla="*/ 207523 w 312854"/>
                <a:gd name="connsiteY1" fmla="*/ 12079 h 72091"/>
                <a:gd name="connsiteX2" fmla="*/ 114655 w 312854"/>
                <a:gd name="connsiteY2" fmla="*/ 173 h 72091"/>
                <a:gd name="connsiteX3" fmla="*/ 45598 w 312854"/>
                <a:gd name="connsiteY3" fmla="*/ 16842 h 72091"/>
                <a:gd name="connsiteX4" fmla="*/ 355 w 312854"/>
                <a:gd name="connsiteY4" fmla="*/ 71610 h 72091"/>
                <a:gd name="connsiteX5" fmla="*/ 69411 w 312854"/>
                <a:gd name="connsiteY5" fmla="*/ 43035 h 72091"/>
                <a:gd name="connsiteX6" fmla="*/ 176567 w 312854"/>
                <a:gd name="connsiteY6" fmla="*/ 33510 h 72091"/>
                <a:gd name="connsiteX7" fmla="*/ 245623 w 312854"/>
                <a:gd name="connsiteY7" fmla="*/ 52560 h 72091"/>
                <a:gd name="connsiteX8" fmla="*/ 312298 w 312854"/>
                <a:gd name="connsiteY8" fmla="*/ 66848 h 72091"/>
                <a:gd name="connsiteX0" fmla="*/ 312298 w 312854"/>
                <a:gd name="connsiteY0" fmla="*/ 66739 h 71982"/>
                <a:gd name="connsiteX1" fmla="*/ 255148 w 312854"/>
                <a:gd name="connsiteY1" fmla="*/ 35783 h 71982"/>
                <a:gd name="connsiteX2" fmla="*/ 207523 w 312854"/>
                <a:gd name="connsiteY2" fmla="*/ 11970 h 71982"/>
                <a:gd name="connsiteX3" fmla="*/ 114655 w 312854"/>
                <a:gd name="connsiteY3" fmla="*/ 64 h 71982"/>
                <a:gd name="connsiteX4" fmla="*/ 45598 w 312854"/>
                <a:gd name="connsiteY4" fmla="*/ 16733 h 71982"/>
                <a:gd name="connsiteX5" fmla="*/ 355 w 312854"/>
                <a:gd name="connsiteY5" fmla="*/ 71501 h 71982"/>
                <a:gd name="connsiteX6" fmla="*/ 69411 w 312854"/>
                <a:gd name="connsiteY6" fmla="*/ 42926 h 71982"/>
                <a:gd name="connsiteX7" fmla="*/ 176567 w 312854"/>
                <a:gd name="connsiteY7" fmla="*/ 33401 h 71982"/>
                <a:gd name="connsiteX8" fmla="*/ 245623 w 312854"/>
                <a:gd name="connsiteY8" fmla="*/ 52451 h 71982"/>
                <a:gd name="connsiteX9" fmla="*/ 312298 w 312854"/>
                <a:gd name="connsiteY9" fmla="*/ 66739 h 71982"/>
                <a:gd name="connsiteX0" fmla="*/ 307536 w 308126"/>
                <a:gd name="connsiteY0" fmla="*/ 95314 h 96088"/>
                <a:gd name="connsiteX1" fmla="*/ 255148 w 308126"/>
                <a:gd name="connsiteY1" fmla="*/ 35783 h 96088"/>
                <a:gd name="connsiteX2" fmla="*/ 207523 w 308126"/>
                <a:gd name="connsiteY2" fmla="*/ 11970 h 96088"/>
                <a:gd name="connsiteX3" fmla="*/ 114655 w 308126"/>
                <a:gd name="connsiteY3" fmla="*/ 64 h 96088"/>
                <a:gd name="connsiteX4" fmla="*/ 45598 w 308126"/>
                <a:gd name="connsiteY4" fmla="*/ 16733 h 96088"/>
                <a:gd name="connsiteX5" fmla="*/ 355 w 308126"/>
                <a:gd name="connsiteY5" fmla="*/ 71501 h 96088"/>
                <a:gd name="connsiteX6" fmla="*/ 69411 w 308126"/>
                <a:gd name="connsiteY6" fmla="*/ 42926 h 96088"/>
                <a:gd name="connsiteX7" fmla="*/ 176567 w 308126"/>
                <a:gd name="connsiteY7" fmla="*/ 33401 h 96088"/>
                <a:gd name="connsiteX8" fmla="*/ 245623 w 308126"/>
                <a:gd name="connsiteY8" fmla="*/ 52451 h 96088"/>
                <a:gd name="connsiteX9" fmla="*/ 307536 w 308126"/>
                <a:gd name="connsiteY9" fmla="*/ 95314 h 96088"/>
                <a:gd name="connsiteX0" fmla="*/ 307536 w 307779"/>
                <a:gd name="connsiteY0" fmla="*/ 95314 h 95469"/>
                <a:gd name="connsiteX1" fmla="*/ 264673 w 307779"/>
                <a:gd name="connsiteY1" fmla="*/ 35783 h 95469"/>
                <a:gd name="connsiteX2" fmla="*/ 207523 w 307779"/>
                <a:gd name="connsiteY2" fmla="*/ 11970 h 95469"/>
                <a:gd name="connsiteX3" fmla="*/ 114655 w 307779"/>
                <a:gd name="connsiteY3" fmla="*/ 64 h 95469"/>
                <a:gd name="connsiteX4" fmla="*/ 45598 w 307779"/>
                <a:gd name="connsiteY4" fmla="*/ 16733 h 95469"/>
                <a:gd name="connsiteX5" fmla="*/ 355 w 307779"/>
                <a:gd name="connsiteY5" fmla="*/ 71501 h 95469"/>
                <a:gd name="connsiteX6" fmla="*/ 69411 w 307779"/>
                <a:gd name="connsiteY6" fmla="*/ 42926 h 95469"/>
                <a:gd name="connsiteX7" fmla="*/ 176567 w 307779"/>
                <a:gd name="connsiteY7" fmla="*/ 33401 h 95469"/>
                <a:gd name="connsiteX8" fmla="*/ 245623 w 307779"/>
                <a:gd name="connsiteY8" fmla="*/ 52451 h 95469"/>
                <a:gd name="connsiteX9" fmla="*/ 307536 w 307779"/>
                <a:gd name="connsiteY9" fmla="*/ 95314 h 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779" h="95469">
                  <a:moveTo>
                    <a:pt x="307536" y="95314"/>
                  </a:moveTo>
                  <a:cubicBezTo>
                    <a:pt x="310711" y="92536"/>
                    <a:pt x="282136" y="44911"/>
                    <a:pt x="264673" y="35783"/>
                  </a:cubicBezTo>
                  <a:cubicBezTo>
                    <a:pt x="247211" y="26655"/>
                    <a:pt x="232526" y="17923"/>
                    <a:pt x="207523" y="11970"/>
                  </a:cubicBezTo>
                  <a:cubicBezTo>
                    <a:pt x="182520" y="6017"/>
                    <a:pt x="141642" y="-730"/>
                    <a:pt x="114655" y="64"/>
                  </a:cubicBezTo>
                  <a:cubicBezTo>
                    <a:pt x="87668" y="858"/>
                    <a:pt x="64648" y="4827"/>
                    <a:pt x="45598" y="16733"/>
                  </a:cubicBezTo>
                  <a:cubicBezTo>
                    <a:pt x="26548" y="28639"/>
                    <a:pt x="-3614" y="67136"/>
                    <a:pt x="355" y="71501"/>
                  </a:cubicBezTo>
                  <a:cubicBezTo>
                    <a:pt x="4324" y="75866"/>
                    <a:pt x="40042" y="49276"/>
                    <a:pt x="69411" y="42926"/>
                  </a:cubicBezTo>
                  <a:cubicBezTo>
                    <a:pt x="98780" y="36576"/>
                    <a:pt x="147198" y="31814"/>
                    <a:pt x="176567" y="33401"/>
                  </a:cubicBezTo>
                  <a:cubicBezTo>
                    <a:pt x="205936" y="34988"/>
                    <a:pt x="223795" y="42132"/>
                    <a:pt x="245623" y="52451"/>
                  </a:cubicBezTo>
                  <a:cubicBezTo>
                    <a:pt x="267451" y="62770"/>
                    <a:pt x="304361" y="98092"/>
                    <a:pt x="307536" y="95314"/>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eeform 129"/>
            <p:cNvSpPr/>
            <p:nvPr/>
          </p:nvSpPr>
          <p:spPr>
            <a:xfrm>
              <a:off x="6307821" y="3194644"/>
              <a:ext cx="326886" cy="137115"/>
            </a:xfrm>
            <a:custGeom>
              <a:avLst/>
              <a:gdLst>
                <a:gd name="connsiteX0" fmla="*/ 310158 w 310702"/>
                <a:gd name="connsiteY0" fmla="*/ 136725 h 137115"/>
                <a:gd name="connsiteX1" fmla="*/ 272058 w 310702"/>
                <a:gd name="connsiteY1" fmla="*/ 29569 h 137115"/>
                <a:gd name="connsiteX2" fmla="*/ 167283 w 310702"/>
                <a:gd name="connsiteY2" fmla="*/ 994 h 137115"/>
                <a:gd name="connsiteX3" fmla="*/ 69651 w 310702"/>
                <a:gd name="connsiteY3" fmla="*/ 10519 h 137115"/>
                <a:gd name="connsiteX4" fmla="*/ 7739 w 310702"/>
                <a:gd name="connsiteY4" fmla="*/ 48619 h 137115"/>
                <a:gd name="connsiteX5" fmla="*/ 7739 w 310702"/>
                <a:gd name="connsiteY5" fmla="*/ 98625 h 137115"/>
                <a:gd name="connsiteX6" fmla="*/ 69651 w 310702"/>
                <a:gd name="connsiteY6" fmla="*/ 53381 h 137115"/>
                <a:gd name="connsiteX7" fmla="*/ 176808 w 310702"/>
                <a:gd name="connsiteY7" fmla="*/ 46237 h 137115"/>
                <a:gd name="connsiteX8" fmla="*/ 248245 w 310702"/>
                <a:gd name="connsiteY8" fmla="*/ 65287 h 137115"/>
                <a:gd name="connsiteX9" fmla="*/ 310158 w 310702"/>
                <a:gd name="connsiteY9" fmla="*/ 136725 h 13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702" h="137115">
                  <a:moveTo>
                    <a:pt x="310158" y="136725"/>
                  </a:moveTo>
                  <a:cubicBezTo>
                    <a:pt x="314127" y="130772"/>
                    <a:pt x="295870" y="52191"/>
                    <a:pt x="272058" y="29569"/>
                  </a:cubicBezTo>
                  <a:cubicBezTo>
                    <a:pt x="248246" y="6947"/>
                    <a:pt x="201017" y="4169"/>
                    <a:pt x="167283" y="994"/>
                  </a:cubicBezTo>
                  <a:cubicBezTo>
                    <a:pt x="133548" y="-2181"/>
                    <a:pt x="96242" y="2582"/>
                    <a:pt x="69651" y="10519"/>
                  </a:cubicBezTo>
                  <a:cubicBezTo>
                    <a:pt x="43060" y="18456"/>
                    <a:pt x="18058" y="33935"/>
                    <a:pt x="7739" y="48619"/>
                  </a:cubicBezTo>
                  <a:cubicBezTo>
                    <a:pt x="-2580" y="63303"/>
                    <a:pt x="-2580" y="97831"/>
                    <a:pt x="7739" y="98625"/>
                  </a:cubicBezTo>
                  <a:cubicBezTo>
                    <a:pt x="18058" y="99419"/>
                    <a:pt x="41473" y="62112"/>
                    <a:pt x="69651" y="53381"/>
                  </a:cubicBezTo>
                  <a:cubicBezTo>
                    <a:pt x="97829" y="44650"/>
                    <a:pt x="147042" y="44253"/>
                    <a:pt x="176808" y="46237"/>
                  </a:cubicBezTo>
                  <a:cubicBezTo>
                    <a:pt x="206574" y="48221"/>
                    <a:pt x="229195" y="51793"/>
                    <a:pt x="248245" y="65287"/>
                  </a:cubicBezTo>
                  <a:cubicBezTo>
                    <a:pt x="267295" y="78781"/>
                    <a:pt x="306189" y="142678"/>
                    <a:pt x="310158" y="136725"/>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1" name="Group 190"/>
          <p:cNvGrpSpPr/>
          <p:nvPr/>
        </p:nvGrpSpPr>
        <p:grpSpPr>
          <a:xfrm>
            <a:off x="6987825" y="3235578"/>
            <a:ext cx="369205" cy="255382"/>
            <a:chOff x="6987825" y="3235578"/>
            <a:chExt cx="369205" cy="255382"/>
          </a:xfrm>
        </p:grpSpPr>
        <p:sp>
          <p:nvSpPr>
            <p:cNvPr id="123" name="Freeform 122"/>
            <p:cNvSpPr/>
            <p:nvPr/>
          </p:nvSpPr>
          <p:spPr>
            <a:xfrm>
              <a:off x="7231990" y="3264686"/>
              <a:ext cx="125040" cy="74158"/>
            </a:xfrm>
            <a:custGeom>
              <a:avLst/>
              <a:gdLst>
                <a:gd name="connsiteX0" fmla="*/ 140360 w 142102"/>
                <a:gd name="connsiteY0" fmla="*/ 11611 h 107192"/>
                <a:gd name="connsiteX1" fmla="*/ 18916 w 142102"/>
                <a:gd name="connsiteY1" fmla="*/ 104479 h 107192"/>
                <a:gd name="connsiteX2" fmla="*/ 7010 w 142102"/>
                <a:gd name="connsiteY2" fmla="*/ 75904 h 107192"/>
                <a:gd name="connsiteX3" fmla="*/ 85591 w 142102"/>
                <a:gd name="connsiteY3" fmla="*/ 9229 h 107192"/>
                <a:gd name="connsiteX4" fmla="*/ 140360 w 142102"/>
                <a:gd name="connsiteY4" fmla="*/ 11611 h 10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02" h="107192">
                  <a:moveTo>
                    <a:pt x="140360" y="11611"/>
                  </a:moveTo>
                  <a:cubicBezTo>
                    <a:pt x="129247" y="27486"/>
                    <a:pt x="41141" y="93764"/>
                    <a:pt x="18916" y="104479"/>
                  </a:cubicBezTo>
                  <a:cubicBezTo>
                    <a:pt x="-3309" y="115194"/>
                    <a:pt x="-4103" y="91779"/>
                    <a:pt x="7010" y="75904"/>
                  </a:cubicBezTo>
                  <a:cubicBezTo>
                    <a:pt x="18122" y="60029"/>
                    <a:pt x="64557" y="21135"/>
                    <a:pt x="85591" y="9229"/>
                  </a:cubicBezTo>
                  <a:cubicBezTo>
                    <a:pt x="106625" y="-2677"/>
                    <a:pt x="151473" y="-4264"/>
                    <a:pt x="140360" y="11611"/>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6" name="Group 175"/>
            <p:cNvGrpSpPr/>
            <p:nvPr/>
          </p:nvGrpSpPr>
          <p:grpSpPr>
            <a:xfrm>
              <a:off x="6987825" y="3235578"/>
              <a:ext cx="266191" cy="255382"/>
              <a:chOff x="6987825" y="3235578"/>
              <a:chExt cx="266191" cy="255382"/>
            </a:xfrm>
          </p:grpSpPr>
          <p:sp>
            <p:nvSpPr>
              <p:cNvPr id="104" name="Oval 103"/>
              <p:cNvSpPr/>
              <p:nvPr/>
            </p:nvSpPr>
            <p:spPr>
              <a:xfrm rot="20278087">
                <a:off x="6987825" y="3235578"/>
                <a:ext cx="255382" cy="255382"/>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extrusionH="44450">
                <a:bevelT w="101600" h="50800"/>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123"/>
              <p:cNvSpPr/>
              <p:nvPr/>
            </p:nvSpPr>
            <p:spPr>
              <a:xfrm>
                <a:off x="7013553" y="3251232"/>
                <a:ext cx="240463" cy="80150"/>
              </a:xfrm>
              <a:custGeom>
                <a:avLst/>
                <a:gdLst>
                  <a:gd name="connsiteX0" fmla="*/ 251221 w 251950"/>
                  <a:gd name="connsiteY0" fmla="*/ 80137 h 80150"/>
                  <a:gd name="connsiteX1" fmla="*/ 196452 w 251950"/>
                  <a:gd name="connsiteY1" fmla="*/ 30131 h 80150"/>
                  <a:gd name="connsiteX2" fmla="*/ 103583 w 251950"/>
                  <a:gd name="connsiteY2" fmla="*/ 1556 h 80150"/>
                  <a:gd name="connsiteX3" fmla="*/ 29764 w 251950"/>
                  <a:gd name="connsiteY3" fmla="*/ 6318 h 80150"/>
                  <a:gd name="connsiteX4" fmla="*/ 1189 w 251950"/>
                  <a:gd name="connsiteY4" fmla="*/ 27749 h 80150"/>
                  <a:gd name="connsiteX5" fmla="*/ 65483 w 251950"/>
                  <a:gd name="connsiteY5" fmla="*/ 22987 h 80150"/>
                  <a:gd name="connsiteX6" fmla="*/ 158352 w 251950"/>
                  <a:gd name="connsiteY6" fmla="*/ 34893 h 80150"/>
                  <a:gd name="connsiteX7" fmla="*/ 251221 w 251950"/>
                  <a:gd name="connsiteY7" fmla="*/ 80137 h 8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950" h="80150">
                    <a:moveTo>
                      <a:pt x="251221" y="80137"/>
                    </a:moveTo>
                    <a:cubicBezTo>
                      <a:pt x="257571" y="79343"/>
                      <a:pt x="221058" y="43228"/>
                      <a:pt x="196452" y="30131"/>
                    </a:cubicBezTo>
                    <a:cubicBezTo>
                      <a:pt x="171846" y="17034"/>
                      <a:pt x="131364" y="5525"/>
                      <a:pt x="103583" y="1556"/>
                    </a:cubicBezTo>
                    <a:cubicBezTo>
                      <a:pt x="75802" y="-2413"/>
                      <a:pt x="46830" y="1952"/>
                      <a:pt x="29764" y="6318"/>
                    </a:cubicBezTo>
                    <a:cubicBezTo>
                      <a:pt x="12698" y="10683"/>
                      <a:pt x="-4764" y="24971"/>
                      <a:pt x="1189" y="27749"/>
                    </a:cubicBezTo>
                    <a:cubicBezTo>
                      <a:pt x="7142" y="30527"/>
                      <a:pt x="39289" y="21796"/>
                      <a:pt x="65483" y="22987"/>
                    </a:cubicBezTo>
                    <a:cubicBezTo>
                      <a:pt x="91677" y="24178"/>
                      <a:pt x="129777" y="24574"/>
                      <a:pt x="158352" y="34893"/>
                    </a:cubicBezTo>
                    <a:cubicBezTo>
                      <a:pt x="186927" y="45212"/>
                      <a:pt x="244871" y="80931"/>
                      <a:pt x="251221" y="80137"/>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reeform 124"/>
              <p:cNvSpPr/>
              <p:nvPr/>
            </p:nvSpPr>
            <p:spPr>
              <a:xfrm>
                <a:off x="6988851" y="3308636"/>
                <a:ext cx="239225" cy="127600"/>
              </a:xfrm>
              <a:custGeom>
                <a:avLst/>
                <a:gdLst>
                  <a:gd name="connsiteX0" fmla="*/ 251137 w 252120"/>
                  <a:gd name="connsiteY0" fmla="*/ 127508 h 127600"/>
                  <a:gd name="connsiteX1" fmla="*/ 234468 w 252120"/>
                  <a:gd name="connsiteY1" fmla="*/ 56070 h 127600"/>
                  <a:gd name="connsiteX2" fmla="*/ 148743 w 252120"/>
                  <a:gd name="connsiteY2" fmla="*/ 10827 h 127600"/>
                  <a:gd name="connsiteX3" fmla="*/ 65399 w 252120"/>
                  <a:gd name="connsiteY3" fmla="*/ 1302 h 127600"/>
                  <a:gd name="connsiteX4" fmla="*/ 8249 w 252120"/>
                  <a:gd name="connsiteY4" fmla="*/ 32258 h 127600"/>
                  <a:gd name="connsiteX5" fmla="*/ 5868 w 252120"/>
                  <a:gd name="connsiteY5" fmla="*/ 60833 h 127600"/>
                  <a:gd name="connsiteX6" fmla="*/ 60637 w 252120"/>
                  <a:gd name="connsiteY6" fmla="*/ 37020 h 127600"/>
                  <a:gd name="connsiteX7" fmla="*/ 163031 w 252120"/>
                  <a:gd name="connsiteY7" fmla="*/ 46545 h 127600"/>
                  <a:gd name="connsiteX8" fmla="*/ 217799 w 252120"/>
                  <a:gd name="connsiteY8" fmla="*/ 70358 h 127600"/>
                  <a:gd name="connsiteX9" fmla="*/ 251137 w 252120"/>
                  <a:gd name="connsiteY9" fmla="*/ 127508 h 12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120" h="127600">
                    <a:moveTo>
                      <a:pt x="251137" y="127508"/>
                    </a:moveTo>
                    <a:cubicBezTo>
                      <a:pt x="253915" y="125127"/>
                      <a:pt x="251534" y="75517"/>
                      <a:pt x="234468" y="56070"/>
                    </a:cubicBezTo>
                    <a:cubicBezTo>
                      <a:pt x="217402" y="36623"/>
                      <a:pt x="176921" y="19955"/>
                      <a:pt x="148743" y="10827"/>
                    </a:cubicBezTo>
                    <a:cubicBezTo>
                      <a:pt x="120565" y="1699"/>
                      <a:pt x="88815" y="-2270"/>
                      <a:pt x="65399" y="1302"/>
                    </a:cubicBezTo>
                    <a:cubicBezTo>
                      <a:pt x="41983" y="4874"/>
                      <a:pt x="18171" y="22336"/>
                      <a:pt x="8249" y="32258"/>
                    </a:cubicBezTo>
                    <a:cubicBezTo>
                      <a:pt x="-1673" y="42180"/>
                      <a:pt x="-2863" y="60039"/>
                      <a:pt x="5868" y="60833"/>
                    </a:cubicBezTo>
                    <a:cubicBezTo>
                      <a:pt x="14599" y="61627"/>
                      <a:pt x="34443" y="39401"/>
                      <a:pt x="60637" y="37020"/>
                    </a:cubicBezTo>
                    <a:cubicBezTo>
                      <a:pt x="86831" y="34639"/>
                      <a:pt x="136837" y="40989"/>
                      <a:pt x="163031" y="46545"/>
                    </a:cubicBezTo>
                    <a:cubicBezTo>
                      <a:pt x="189225" y="52101"/>
                      <a:pt x="206686" y="54880"/>
                      <a:pt x="217799" y="70358"/>
                    </a:cubicBezTo>
                    <a:cubicBezTo>
                      <a:pt x="228911" y="85836"/>
                      <a:pt x="248359" y="129889"/>
                      <a:pt x="251137" y="127508"/>
                    </a:cubicBezTo>
                    <a:close/>
                  </a:path>
                </a:pathLst>
              </a:cu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2" name="Rectangle 20"/>
          <p:cNvSpPr>
            <a:spLocks noChangeAspect="1" noChangeArrowheads="1"/>
          </p:cNvSpPr>
          <p:nvPr/>
        </p:nvSpPr>
        <p:spPr bwMode="auto">
          <a:xfrm>
            <a:off x="7739441" y="6377587"/>
            <a:ext cx="67005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DNA</a:t>
            </a:r>
            <a:endParaRPr lang="en-US" sz="2400" b="1" dirty="0"/>
          </a:p>
        </p:txBody>
      </p:sp>
      <p:grpSp>
        <p:nvGrpSpPr>
          <p:cNvPr id="193" name="Group 192"/>
          <p:cNvGrpSpPr/>
          <p:nvPr/>
        </p:nvGrpSpPr>
        <p:grpSpPr>
          <a:xfrm>
            <a:off x="2287977" y="2836508"/>
            <a:ext cx="5482350" cy="2540731"/>
            <a:chOff x="2287977" y="6770469"/>
            <a:chExt cx="5482350" cy="2540731"/>
          </a:xfrm>
          <a:solidFill>
            <a:schemeClr val="bg1"/>
          </a:solidFill>
        </p:grpSpPr>
        <p:pic>
          <p:nvPicPr>
            <p:cNvPr id="179" name="Picture 178"/>
            <p:cNvPicPr>
              <a:picLocks noChangeAspect="1"/>
            </p:cNvPicPr>
            <p:nvPr/>
          </p:nvPicPr>
          <p:blipFill rotWithShape="1">
            <a:blip r:embed="rId9">
              <a:extLst>
                <a:ext uri="{28A0092B-C50C-407E-A947-70E740481C1C}">
                  <a14:useLocalDpi xmlns:a14="http://schemas.microsoft.com/office/drawing/2010/main" val="0"/>
                </a:ext>
              </a:extLst>
            </a:blip>
            <a:srcRect t="-6273" b="-1"/>
            <a:stretch/>
          </p:blipFill>
          <p:spPr>
            <a:xfrm>
              <a:off x="2287977" y="6770469"/>
              <a:ext cx="4400550" cy="2540731"/>
            </a:xfrm>
            <a:prstGeom prst="roundRect">
              <a:avLst>
                <a:gd name="adj" fmla="val 20693"/>
              </a:avLst>
            </a:prstGeom>
            <a:grpFill/>
            <a:ln>
              <a:noFill/>
            </a:ln>
            <a:effectLst/>
          </p:spPr>
        </p:pic>
        <p:sp>
          <p:nvSpPr>
            <p:cNvPr id="162" name="Rectangle 20"/>
            <p:cNvSpPr>
              <a:spLocks noChangeAspect="1" noChangeArrowheads="1"/>
            </p:cNvSpPr>
            <p:nvPr/>
          </p:nvSpPr>
          <p:spPr bwMode="auto">
            <a:xfrm>
              <a:off x="6210605" y="7793499"/>
              <a:ext cx="1559722" cy="36933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Histone H1</a:t>
              </a:r>
              <a:endParaRPr lang="en-US" sz="2400" b="1" dirty="0"/>
            </a:p>
          </p:txBody>
        </p:sp>
        <p:sp>
          <p:nvSpPr>
            <p:cNvPr id="180" name="Rectangle 20"/>
            <p:cNvSpPr>
              <a:spLocks noChangeAspect="1" noChangeArrowheads="1"/>
            </p:cNvSpPr>
            <p:nvPr/>
          </p:nvSpPr>
          <p:spPr bwMode="auto">
            <a:xfrm>
              <a:off x="3858730" y="7059897"/>
              <a:ext cx="3282951" cy="369332"/>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a:r>
                <a:rPr lang="en-US" sz="2400" b="1" dirty="0" smtClean="0"/>
                <a:t>4 Histone protein pairs</a:t>
              </a:r>
              <a:endParaRPr lang="en-US" sz="2400" b="1" dirty="0"/>
            </a:p>
          </p:txBody>
        </p:sp>
      </p:grpSp>
    </p:spTree>
    <p:extLst>
      <p:ext uri="{BB962C8B-B14F-4D97-AF65-F5344CB8AC3E}">
        <p14:creationId xmlns:p14="http://schemas.microsoft.com/office/powerpoint/2010/main" val="174433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500"/>
                                        <p:tgtEl>
                                          <p:spTgt spid="1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2"/>
                                        </p:tgtEl>
                                        <p:attrNameLst>
                                          <p:attrName>style.visibility</p:attrName>
                                        </p:attrNameLst>
                                      </p:cBhvr>
                                      <p:to>
                                        <p:strVal val="visible"/>
                                      </p:to>
                                    </p:set>
                                    <p:animEffect transition="in" filter="fade">
                                      <p:cBhvr>
                                        <p:cTn id="18" dur="500"/>
                                        <p:tgtEl>
                                          <p:spTgt spid="19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
                                        <p:tgtEl>
                                          <p:spTgt spid="21"/>
                                        </p:tgtEl>
                                      </p:cBhvr>
                                    </p:animEffect>
                                  </p:childTnLst>
                                </p:cTn>
                              </p:par>
                            </p:childTnLst>
                          </p:cTn>
                        </p:par>
                        <p:par>
                          <p:cTn id="32" fill="hold">
                            <p:stCondLst>
                              <p:cond delay="1600"/>
                            </p:stCondLst>
                            <p:childTnLst>
                              <p:par>
                                <p:cTn id="33" presetID="22" presetClass="entr" presetSubtype="1"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100"/>
                                        <p:tgtEl>
                                          <p:spTgt spid="25"/>
                                        </p:tgtEl>
                                      </p:cBhvr>
                                    </p:animEffect>
                                  </p:childTnLst>
                                </p:cTn>
                              </p:par>
                            </p:childTnLst>
                          </p:cTn>
                        </p:par>
                        <p:par>
                          <p:cTn id="36" fill="hold">
                            <p:stCondLst>
                              <p:cond delay="1700"/>
                            </p:stCondLst>
                            <p:childTnLst>
                              <p:par>
                                <p:cTn id="37" presetID="22" presetClass="entr" presetSubtype="1"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100"/>
                                        <p:tgtEl>
                                          <p:spTgt spid="29"/>
                                        </p:tgtEl>
                                      </p:cBhvr>
                                    </p:animEffect>
                                  </p:childTnLst>
                                </p:cTn>
                              </p:par>
                            </p:childTnLst>
                          </p:cTn>
                        </p:par>
                        <p:par>
                          <p:cTn id="40" fill="hold">
                            <p:stCondLst>
                              <p:cond delay="1800"/>
                            </p:stCondLst>
                            <p:childTnLst>
                              <p:par>
                                <p:cTn id="41" presetID="22" presetClass="entr" presetSubtype="1"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100"/>
                                        <p:tgtEl>
                                          <p:spTgt spid="33"/>
                                        </p:tgtEl>
                                      </p:cBhvr>
                                    </p:animEffect>
                                  </p:childTnLst>
                                </p:cTn>
                              </p:par>
                            </p:childTnLst>
                          </p:cTn>
                        </p:par>
                        <p:par>
                          <p:cTn id="44" fill="hold">
                            <p:stCondLst>
                              <p:cond delay="1900"/>
                            </p:stCondLst>
                            <p:childTnLst>
                              <p:par>
                                <p:cTn id="45" presetID="22" presetClass="entr" presetSubtype="1"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up)">
                                      <p:cBhvr>
                                        <p:cTn id="47" dur="100"/>
                                        <p:tgtEl>
                                          <p:spTgt spid="37"/>
                                        </p:tgtEl>
                                      </p:cBhvr>
                                    </p:animEffect>
                                  </p:childTnLst>
                                </p:cTn>
                              </p:par>
                            </p:childTnLst>
                          </p:cTn>
                        </p:par>
                        <p:par>
                          <p:cTn id="48" fill="hold">
                            <p:stCondLst>
                              <p:cond delay="2000"/>
                            </p:stCondLst>
                            <p:childTnLst>
                              <p:par>
                                <p:cTn id="49" presetID="22" presetClass="entr" presetSubtype="1"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wipe(up)">
                                      <p:cBhvr>
                                        <p:cTn id="51" dur="100"/>
                                        <p:tgtEl>
                                          <p:spTgt spid="41"/>
                                        </p:tgtEl>
                                      </p:cBhvr>
                                    </p:animEffect>
                                  </p:childTnLst>
                                </p:cTn>
                              </p:par>
                            </p:childTnLst>
                          </p:cTn>
                        </p:par>
                        <p:par>
                          <p:cTn id="52" fill="hold">
                            <p:stCondLst>
                              <p:cond delay="2100"/>
                            </p:stCondLst>
                            <p:childTnLst>
                              <p:par>
                                <p:cTn id="53" presetID="22" presetClass="entr" presetSubtype="1" fill="hold" nodeType="after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100"/>
                                        <p:tgtEl>
                                          <p:spTgt spid="45"/>
                                        </p:tgtEl>
                                      </p:cBhvr>
                                    </p:animEffect>
                                  </p:childTnLst>
                                </p:cTn>
                              </p:par>
                            </p:childTnLst>
                          </p:cTn>
                        </p:par>
                        <p:par>
                          <p:cTn id="56" fill="hold">
                            <p:stCondLst>
                              <p:cond delay="2200"/>
                            </p:stCondLst>
                            <p:childTnLst>
                              <p:par>
                                <p:cTn id="57" presetID="22" presetClass="entr" presetSubtype="1"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100"/>
                                        <p:tgtEl>
                                          <p:spTgt spid="49"/>
                                        </p:tgtEl>
                                      </p:cBhvr>
                                    </p:animEffect>
                                  </p:childTnLst>
                                </p:cTn>
                              </p:par>
                            </p:childTnLst>
                          </p:cTn>
                        </p:par>
                        <p:par>
                          <p:cTn id="60" fill="hold">
                            <p:stCondLst>
                              <p:cond delay="2300"/>
                            </p:stCondLst>
                            <p:childTnLst>
                              <p:par>
                                <p:cTn id="61" presetID="22" presetClass="entr" presetSubtype="1" fill="hold"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wipe(up)">
                                      <p:cBhvr>
                                        <p:cTn id="63" dur="100"/>
                                        <p:tgtEl>
                                          <p:spTgt spid="53"/>
                                        </p:tgtEl>
                                      </p:cBhvr>
                                    </p:animEffect>
                                  </p:childTnLst>
                                </p:cTn>
                              </p:par>
                            </p:childTnLst>
                          </p:cTn>
                        </p:par>
                        <p:par>
                          <p:cTn id="64" fill="hold">
                            <p:stCondLst>
                              <p:cond delay="2400"/>
                            </p:stCondLst>
                            <p:childTnLst>
                              <p:par>
                                <p:cTn id="65" presetID="22" presetClass="entr" presetSubtype="1"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up)">
                                      <p:cBhvr>
                                        <p:cTn id="67" dur="100"/>
                                        <p:tgtEl>
                                          <p:spTgt spid="57"/>
                                        </p:tgtEl>
                                      </p:cBhvr>
                                    </p:animEffect>
                                  </p:childTnLst>
                                </p:cTn>
                              </p:par>
                            </p:childTnLst>
                          </p:cTn>
                        </p:par>
                        <p:par>
                          <p:cTn id="68" fill="hold">
                            <p:stCondLst>
                              <p:cond delay="2500"/>
                            </p:stCondLst>
                            <p:childTnLst>
                              <p:par>
                                <p:cTn id="69" presetID="22" presetClass="entr" presetSubtype="1"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up)">
                                      <p:cBhvr>
                                        <p:cTn id="71" dur="100"/>
                                        <p:tgtEl>
                                          <p:spTgt spid="61"/>
                                        </p:tgtEl>
                                      </p:cBhvr>
                                    </p:animEffect>
                                  </p:childTnLst>
                                </p:cTn>
                              </p:par>
                            </p:childTnLst>
                          </p:cTn>
                        </p:par>
                        <p:par>
                          <p:cTn id="72" fill="hold">
                            <p:stCondLst>
                              <p:cond delay="2600"/>
                            </p:stCondLst>
                            <p:childTnLst>
                              <p:par>
                                <p:cTn id="73" presetID="22" presetClass="entr" presetSubtype="1"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up)">
                                      <p:cBhvr>
                                        <p:cTn id="75" dur="100"/>
                                        <p:tgtEl>
                                          <p:spTgt spid="20"/>
                                        </p:tgtEl>
                                      </p:cBhvr>
                                    </p:animEffect>
                                  </p:childTnLst>
                                </p:cTn>
                              </p:par>
                            </p:childTnLst>
                          </p:cTn>
                        </p:par>
                        <p:par>
                          <p:cTn id="76" fill="hold">
                            <p:stCondLst>
                              <p:cond delay="2700"/>
                            </p:stCondLst>
                            <p:childTnLst>
                              <p:par>
                                <p:cTn id="77" presetID="22" presetClass="entr" presetSubtype="1" fill="hold" nodeType="after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wipe(up)">
                                      <p:cBhvr>
                                        <p:cTn id="79" dur="100"/>
                                        <p:tgtEl>
                                          <p:spTgt spid="65"/>
                                        </p:tgtEl>
                                      </p:cBhvr>
                                    </p:animEffect>
                                  </p:childTnLst>
                                </p:cTn>
                              </p:par>
                            </p:childTnLst>
                          </p:cTn>
                        </p:par>
                        <p:par>
                          <p:cTn id="80" fill="hold">
                            <p:stCondLst>
                              <p:cond delay="2800"/>
                            </p:stCondLst>
                            <p:childTnLst>
                              <p:par>
                                <p:cTn id="81" presetID="22" presetClass="entr" presetSubtype="1" fill="hold" nodeType="after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wipe(up)">
                                      <p:cBhvr>
                                        <p:cTn id="83" dur="100"/>
                                        <p:tgtEl>
                                          <p:spTgt spid="69"/>
                                        </p:tgtEl>
                                      </p:cBhvr>
                                    </p:animEffect>
                                  </p:childTnLst>
                                </p:cTn>
                              </p:par>
                            </p:childTnLst>
                          </p:cTn>
                        </p:par>
                        <p:par>
                          <p:cTn id="84" fill="hold">
                            <p:stCondLst>
                              <p:cond delay="2900"/>
                            </p:stCondLst>
                            <p:childTnLst>
                              <p:par>
                                <p:cTn id="85" presetID="22" presetClass="entr" presetSubtype="1" fill="hold" nodeType="afterEffect">
                                  <p:stCondLst>
                                    <p:cond delay="0"/>
                                  </p:stCondLst>
                                  <p:childTnLst>
                                    <p:set>
                                      <p:cBhvr>
                                        <p:cTn id="86" dur="1" fill="hold">
                                          <p:stCondLst>
                                            <p:cond delay="0"/>
                                          </p:stCondLst>
                                        </p:cTn>
                                        <p:tgtEl>
                                          <p:spTgt spid="73"/>
                                        </p:tgtEl>
                                        <p:attrNameLst>
                                          <p:attrName>style.visibility</p:attrName>
                                        </p:attrNameLst>
                                      </p:cBhvr>
                                      <p:to>
                                        <p:strVal val="visible"/>
                                      </p:to>
                                    </p:set>
                                    <p:animEffect transition="in" filter="wipe(up)">
                                      <p:cBhvr>
                                        <p:cTn id="87" dur="100"/>
                                        <p:tgtEl>
                                          <p:spTgt spid="73"/>
                                        </p:tgtEl>
                                      </p:cBhvr>
                                    </p:animEffect>
                                  </p:childTnLst>
                                </p:cTn>
                              </p:par>
                            </p:childTnLst>
                          </p:cTn>
                        </p:par>
                        <p:par>
                          <p:cTn id="88" fill="hold">
                            <p:stCondLst>
                              <p:cond delay="3000"/>
                            </p:stCondLst>
                            <p:childTnLst>
                              <p:par>
                                <p:cTn id="89" presetID="22" presetClass="entr" presetSubtype="1" fill="hold" nodeType="after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wipe(up)">
                                      <p:cBhvr>
                                        <p:cTn id="91" dur="100"/>
                                        <p:tgtEl>
                                          <p:spTgt spid="77"/>
                                        </p:tgtEl>
                                      </p:cBhvr>
                                    </p:animEffect>
                                  </p:childTnLst>
                                </p:cTn>
                              </p:par>
                            </p:childTnLst>
                          </p:cTn>
                        </p:par>
                        <p:par>
                          <p:cTn id="92" fill="hold">
                            <p:stCondLst>
                              <p:cond delay="3100"/>
                            </p:stCondLst>
                            <p:childTnLst>
                              <p:par>
                                <p:cTn id="93" presetID="22" presetClass="entr" presetSubtype="1" fill="hold" nodeType="afterEffect">
                                  <p:stCondLst>
                                    <p:cond delay="0"/>
                                  </p:stCondLst>
                                  <p:childTnLst>
                                    <p:set>
                                      <p:cBhvr>
                                        <p:cTn id="94" dur="1" fill="hold">
                                          <p:stCondLst>
                                            <p:cond delay="0"/>
                                          </p:stCondLst>
                                        </p:cTn>
                                        <p:tgtEl>
                                          <p:spTgt spid="81"/>
                                        </p:tgtEl>
                                        <p:attrNameLst>
                                          <p:attrName>style.visibility</p:attrName>
                                        </p:attrNameLst>
                                      </p:cBhvr>
                                      <p:to>
                                        <p:strVal val="visible"/>
                                      </p:to>
                                    </p:set>
                                    <p:animEffect transition="in" filter="wipe(up)">
                                      <p:cBhvr>
                                        <p:cTn id="95" dur="100"/>
                                        <p:tgtEl>
                                          <p:spTgt spid="81"/>
                                        </p:tgtEl>
                                      </p:cBhvr>
                                    </p:animEffect>
                                  </p:childTnLst>
                                </p:cTn>
                              </p:par>
                            </p:childTnLst>
                          </p:cTn>
                        </p:par>
                        <p:par>
                          <p:cTn id="96" fill="hold">
                            <p:stCondLst>
                              <p:cond delay="3200"/>
                            </p:stCondLst>
                            <p:childTnLst>
                              <p:par>
                                <p:cTn id="97" presetID="22" presetClass="entr" presetSubtype="1" fill="hold" nodeType="after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wipe(up)">
                                      <p:cBhvr>
                                        <p:cTn id="99" dur="100"/>
                                        <p:tgtEl>
                                          <p:spTgt spid="85"/>
                                        </p:tgtEl>
                                      </p:cBhvr>
                                    </p:animEffect>
                                  </p:childTnLst>
                                </p:cTn>
                              </p:par>
                            </p:childTnLst>
                          </p:cTn>
                        </p:par>
                        <p:par>
                          <p:cTn id="100" fill="hold">
                            <p:stCondLst>
                              <p:cond delay="3300"/>
                            </p:stCondLst>
                            <p:childTnLst>
                              <p:par>
                                <p:cTn id="101" presetID="22" presetClass="entr" presetSubtype="1" fill="hold" nodeType="after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wipe(up)">
                                      <p:cBhvr>
                                        <p:cTn id="103" dur="100"/>
                                        <p:tgtEl>
                                          <p:spTgt spid="89"/>
                                        </p:tgtEl>
                                      </p:cBhvr>
                                    </p:animEffect>
                                  </p:childTnLst>
                                </p:cTn>
                              </p:par>
                            </p:childTnLst>
                          </p:cTn>
                        </p:par>
                        <p:par>
                          <p:cTn id="104" fill="hold">
                            <p:stCondLst>
                              <p:cond delay="3400"/>
                            </p:stCondLst>
                            <p:childTnLst>
                              <p:par>
                                <p:cTn id="105" presetID="22" presetClass="entr" presetSubtype="1" fill="hold"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wipe(up)">
                                      <p:cBhvr>
                                        <p:cTn id="107" dur="100"/>
                                        <p:tgtEl>
                                          <p:spTgt spid="93"/>
                                        </p:tgtEl>
                                      </p:cBhvr>
                                    </p:animEffect>
                                  </p:childTnLst>
                                </p:cTn>
                              </p:par>
                            </p:childTnLst>
                          </p:cTn>
                        </p:par>
                        <p:par>
                          <p:cTn id="108" fill="hold">
                            <p:stCondLst>
                              <p:cond delay="3500"/>
                            </p:stCondLst>
                            <p:childTnLst>
                              <p:par>
                                <p:cTn id="109" presetID="22" presetClass="entr" presetSubtype="1" fill="hold" nodeType="afterEffect">
                                  <p:stCondLst>
                                    <p:cond delay="0"/>
                                  </p:stCondLst>
                                  <p:childTnLst>
                                    <p:set>
                                      <p:cBhvr>
                                        <p:cTn id="110" dur="1" fill="hold">
                                          <p:stCondLst>
                                            <p:cond delay="0"/>
                                          </p:stCondLst>
                                        </p:cTn>
                                        <p:tgtEl>
                                          <p:spTgt spid="189"/>
                                        </p:tgtEl>
                                        <p:attrNameLst>
                                          <p:attrName>style.visibility</p:attrName>
                                        </p:attrNameLst>
                                      </p:cBhvr>
                                      <p:to>
                                        <p:strVal val="visible"/>
                                      </p:to>
                                    </p:set>
                                    <p:animEffect transition="in" filter="wipe(up)">
                                      <p:cBhvr>
                                        <p:cTn id="111" dur="100"/>
                                        <p:tgtEl>
                                          <p:spTgt spid="189"/>
                                        </p:tgtEl>
                                      </p:cBhvr>
                                    </p:animEffect>
                                  </p:childTnLst>
                                </p:cTn>
                              </p:par>
                            </p:childTnLst>
                          </p:cTn>
                        </p:par>
                        <p:par>
                          <p:cTn id="112" fill="hold">
                            <p:stCondLst>
                              <p:cond delay="3600"/>
                            </p:stCondLst>
                            <p:childTnLst>
                              <p:par>
                                <p:cTn id="113" presetID="22" presetClass="entr" presetSubtype="1" fill="hold" nodeType="afterEffect">
                                  <p:stCondLst>
                                    <p:cond delay="0"/>
                                  </p:stCondLst>
                                  <p:childTnLst>
                                    <p:set>
                                      <p:cBhvr>
                                        <p:cTn id="114" dur="1" fill="hold">
                                          <p:stCondLst>
                                            <p:cond delay="0"/>
                                          </p:stCondLst>
                                        </p:cTn>
                                        <p:tgtEl>
                                          <p:spTgt spid="190"/>
                                        </p:tgtEl>
                                        <p:attrNameLst>
                                          <p:attrName>style.visibility</p:attrName>
                                        </p:attrNameLst>
                                      </p:cBhvr>
                                      <p:to>
                                        <p:strVal val="visible"/>
                                      </p:to>
                                    </p:set>
                                    <p:animEffect transition="in" filter="wipe(up)">
                                      <p:cBhvr>
                                        <p:cTn id="115" dur="100"/>
                                        <p:tgtEl>
                                          <p:spTgt spid="190"/>
                                        </p:tgtEl>
                                      </p:cBhvr>
                                    </p:animEffect>
                                  </p:childTnLst>
                                </p:cTn>
                              </p:par>
                            </p:childTnLst>
                          </p:cTn>
                        </p:par>
                        <p:par>
                          <p:cTn id="116" fill="hold">
                            <p:stCondLst>
                              <p:cond delay="3700"/>
                            </p:stCondLst>
                            <p:childTnLst>
                              <p:par>
                                <p:cTn id="117" presetID="22" presetClass="entr" presetSubtype="1" fill="hold" nodeType="afterEffect">
                                  <p:stCondLst>
                                    <p:cond delay="0"/>
                                  </p:stCondLst>
                                  <p:childTnLst>
                                    <p:set>
                                      <p:cBhvr>
                                        <p:cTn id="118" dur="1" fill="hold">
                                          <p:stCondLst>
                                            <p:cond delay="0"/>
                                          </p:stCondLst>
                                        </p:cTn>
                                        <p:tgtEl>
                                          <p:spTgt spid="183"/>
                                        </p:tgtEl>
                                        <p:attrNameLst>
                                          <p:attrName>style.visibility</p:attrName>
                                        </p:attrNameLst>
                                      </p:cBhvr>
                                      <p:to>
                                        <p:strVal val="visible"/>
                                      </p:to>
                                    </p:set>
                                    <p:animEffect transition="in" filter="wipe(up)">
                                      <p:cBhvr>
                                        <p:cTn id="119" dur="100"/>
                                        <p:tgtEl>
                                          <p:spTgt spid="183"/>
                                        </p:tgtEl>
                                      </p:cBhvr>
                                    </p:animEffect>
                                  </p:childTnLst>
                                </p:cTn>
                              </p:par>
                            </p:childTnLst>
                          </p:cTn>
                        </p:par>
                        <p:par>
                          <p:cTn id="120" fill="hold">
                            <p:stCondLst>
                              <p:cond delay="3800"/>
                            </p:stCondLst>
                            <p:childTnLst>
                              <p:par>
                                <p:cTn id="121" presetID="22" presetClass="entr" presetSubtype="1" fill="hold" nodeType="afterEffect">
                                  <p:stCondLst>
                                    <p:cond delay="0"/>
                                  </p:stCondLst>
                                  <p:childTnLst>
                                    <p:set>
                                      <p:cBhvr>
                                        <p:cTn id="122" dur="1" fill="hold">
                                          <p:stCondLst>
                                            <p:cond delay="0"/>
                                          </p:stCondLst>
                                        </p:cTn>
                                        <p:tgtEl>
                                          <p:spTgt spid="184"/>
                                        </p:tgtEl>
                                        <p:attrNameLst>
                                          <p:attrName>style.visibility</p:attrName>
                                        </p:attrNameLst>
                                      </p:cBhvr>
                                      <p:to>
                                        <p:strVal val="visible"/>
                                      </p:to>
                                    </p:set>
                                    <p:animEffect transition="in" filter="wipe(up)">
                                      <p:cBhvr>
                                        <p:cTn id="123" dur="100"/>
                                        <p:tgtEl>
                                          <p:spTgt spid="184"/>
                                        </p:tgtEl>
                                      </p:cBhvr>
                                    </p:animEffect>
                                  </p:childTnLst>
                                </p:cTn>
                              </p:par>
                            </p:childTnLst>
                          </p:cTn>
                        </p:par>
                        <p:par>
                          <p:cTn id="124" fill="hold">
                            <p:stCondLst>
                              <p:cond delay="3900"/>
                            </p:stCondLst>
                            <p:childTnLst>
                              <p:par>
                                <p:cTn id="125" presetID="22" presetClass="entr" presetSubtype="2" fill="hold" nodeType="afterEffect">
                                  <p:stCondLst>
                                    <p:cond delay="0"/>
                                  </p:stCondLst>
                                  <p:childTnLst>
                                    <p:set>
                                      <p:cBhvr>
                                        <p:cTn id="126" dur="1" fill="hold">
                                          <p:stCondLst>
                                            <p:cond delay="0"/>
                                          </p:stCondLst>
                                        </p:cTn>
                                        <p:tgtEl>
                                          <p:spTgt spid="191"/>
                                        </p:tgtEl>
                                        <p:attrNameLst>
                                          <p:attrName>style.visibility</p:attrName>
                                        </p:attrNameLst>
                                      </p:cBhvr>
                                      <p:to>
                                        <p:strVal val="visible"/>
                                      </p:to>
                                    </p:set>
                                    <p:animEffect transition="in" filter="wipe(right)">
                                      <p:cBhvr>
                                        <p:cTn id="127" dur="100"/>
                                        <p:tgtEl>
                                          <p:spTgt spid="191"/>
                                        </p:tgtEl>
                                      </p:cBhvr>
                                    </p:animEffect>
                                  </p:childTnLst>
                                </p:cTn>
                              </p:par>
                            </p:childTnLst>
                          </p:cTn>
                        </p:par>
                        <p:par>
                          <p:cTn id="128" fill="hold">
                            <p:stCondLst>
                              <p:cond delay="4000"/>
                            </p:stCondLst>
                            <p:childTnLst>
                              <p:par>
                                <p:cTn id="129" presetID="22" presetClass="entr" presetSubtype="2" fill="hold" nodeType="afterEffect">
                                  <p:stCondLst>
                                    <p:cond delay="0"/>
                                  </p:stCondLst>
                                  <p:childTnLst>
                                    <p:set>
                                      <p:cBhvr>
                                        <p:cTn id="130" dur="1" fill="hold">
                                          <p:stCondLst>
                                            <p:cond delay="0"/>
                                          </p:stCondLst>
                                        </p:cTn>
                                        <p:tgtEl>
                                          <p:spTgt spid="185"/>
                                        </p:tgtEl>
                                        <p:attrNameLst>
                                          <p:attrName>style.visibility</p:attrName>
                                        </p:attrNameLst>
                                      </p:cBhvr>
                                      <p:to>
                                        <p:strVal val="visible"/>
                                      </p:to>
                                    </p:set>
                                    <p:animEffect transition="in" filter="wipe(right)">
                                      <p:cBhvr>
                                        <p:cTn id="131" dur="100"/>
                                        <p:tgtEl>
                                          <p:spTgt spid="185"/>
                                        </p:tgtEl>
                                      </p:cBhvr>
                                    </p:animEffect>
                                  </p:childTnLst>
                                </p:cTn>
                              </p:par>
                            </p:childTnLst>
                          </p:cTn>
                        </p:par>
                        <p:par>
                          <p:cTn id="132" fill="hold">
                            <p:stCondLst>
                              <p:cond delay="4100"/>
                            </p:stCondLst>
                            <p:childTnLst>
                              <p:par>
                                <p:cTn id="133" presetID="22" presetClass="entr" presetSubtype="2" fill="hold" nodeType="afterEffect">
                                  <p:stCondLst>
                                    <p:cond delay="0"/>
                                  </p:stCondLst>
                                  <p:childTnLst>
                                    <p:set>
                                      <p:cBhvr>
                                        <p:cTn id="134" dur="1" fill="hold">
                                          <p:stCondLst>
                                            <p:cond delay="0"/>
                                          </p:stCondLst>
                                        </p:cTn>
                                        <p:tgtEl>
                                          <p:spTgt spid="175"/>
                                        </p:tgtEl>
                                        <p:attrNameLst>
                                          <p:attrName>style.visibility</p:attrName>
                                        </p:attrNameLst>
                                      </p:cBhvr>
                                      <p:to>
                                        <p:strVal val="visible"/>
                                      </p:to>
                                    </p:set>
                                    <p:animEffect transition="in" filter="wipe(right)">
                                      <p:cBhvr>
                                        <p:cTn id="135" dur="100"/>
                                        <p:tgtEl>
                                          <p:spTgt spid="175"/>
                                        </p:tgtEl>
                                      </p:cBhvr>
                                    </p:animEffect>
                                  </p:childTnLst>
                                </p:cTn>
                              </p:par>
                            </p:childTnLst>
                          </p:cTn>
                        </p:par>
                        <p:par>
                          <p:cTn id="136" fill="hold">
                            <p:stCondLst>
                              <p:cond delay="4200"/>
                            </p:stCondLst>
                            <p:childTnLst>
                              <p:par>
                                <p:cTn id="137" presetID="22" presetClass="entr" presetSubtype="2" fill="hold" nodeType="afterEffect">
                                  <p:stCondLst>
                                    <p:cond delay="0"/>
                                  </p:stCondLst>
                                  <p:childTnLst>
                                    <p:set>
                                      <p:cBhvr>
                                        <p:cTn id="138" dur="1" fill="hold">
                                          <p:stCondLst>
                                            <p:cond delay="0"/>
                                          </p:stCondLst>
                                        </p:cTn>
                                        <p:tgtEl>
                                          <p:spTgt spid="186"/>
                                        </p:tgtEl>
                                        <p:attrNameLst>
                                          <p:attrName>style.visibility</p:attrName>
                                        </p:attrNameLst>
                                      </p:cBhvr>
                                      <p:to>
                                        <p:strVal val="visible"/>
                                      </p:to>
                                    </p:set>
                                    <p:animEffect transition="in" filter="wipe(right)">
                                      <p:cBhvr>
                                        <p:cTn id="139" dur="100"/>
                                        <p:tgtEl>
                                          <p:spTgt spid="186"/>
                                        </p:tgtEl>
                                      </p:cBhvr>
                                    </p:animEffect>
                                  </p:childTnLst>
                                </p:cTn>
                              </p:par>
                            </p:childTnLst>
                          </p:cTn>
                        </p:par>
                        <p:par>
                          <p:cTn id="140" fill="hold">
                            <p:stCondLst>
                              <p:cond delay="4300"/>
                            </p:stCondLst>
                            <p:childTnLst>
                              <p:par>
                                <p:cTn id="141" presetID="22" presetClass="entr" presetSubtype="2" fill="hold" nodeType="afterEffect">
                                  <p:stCondLst>
                                    <p:cond delay="0"/>
                                  </p:stCondLst>
                                  <p:childTnLst>
                                    <p:set>
                                      <p:cBhvr>
                                        <p:cTn id="142" dur="1" fill="hold">
                                          <p:stCondLst>
                                            <p:cond delay="0"/>
                                          </p:stCondLst>
                                        </p:cTn>
                                        <p:tgtEl>
                                          <p:spTgt spid="174"/>
                                        </p:tgtEl>
                                        <p:attrNameLst>
                                          <p:attrName>style.visibility</p:attrName>
                                        </p:attrNameLst>
                                      </p:cBhvr>
                                      <p:to>
                                        <p:strVal val="visible"/>
                                      </p:to>
                                    </p:set>
                                    <p:animEffect transition="in" filter="wipe(right)">
                                      <p:cBhvr>
                                        <p:cTn id="143" dur="100"/>
                                        <p:tgtEl>
                                          <p:spTgt spid="174"/>
                                        </p:tgtEl>
                                      </p:cBhvr>
                                    </p:animEffect>
                                  </p:childTnLst>
                                </p:cTn>
                              </p:par>
                            </p:childTnLst>
                          </p:cTn>
                        </p:par>
                        <p:par>
                          <p:cTn id="144" fill="hold">
                            <p:stCondLst>
                              <p:cond delay="4400"/>
                            </p:stCondLst>
                            <p:childTnLst>
                              <p:par>
                                <p:cTn id="145" presetID="22" presetClass="entr" presetSubtype="2" fill="hold" nodeType="afterEffect">
                                  <p:stCondLst>
                                    <p:cond delay="0"/>
                                  </p:stCondLst>
                                  <p:childTnLst>
                                    <p:set>
                                      <p:cBhvr>
                                        <p:cTn id="146" dur="1" fill="hold">
                                          <p:stCondLst>
                                            <p:cond delay="0"/>
                                          </p:stCondLst>
                                        </p:cTn>
                                        <p:tgtEl>
                                          <p:spTgt spid="187"/>
                                        </p:tgtEl>
                                        <p:attrNameLst>
                                          <p:attrName>style.visibility</p:attrName>
                                        </p:attrNameLst>
                                      </p:cBhvr>
                                      <p:to>
                                        <p:strVal val="visible"/>
                                      </p:to>
                                    </p:set>
                                    <p:animEffect transition="in" filter="wipe(right)">
                                      <p:cBhvr>
                                        <p:cTn id="147" dur="100"/>
                                        <p:tgtEl>
                                          <p:spTgt spid="187"/>
                                        </p:tgtEl>
                                      </p:cBhvr>
                                    </p:animEffect>
                                  </p:childTnLst>
                                </p:cTn>
                              </p:par>
                            </p:childTnLst>
                          </p:cTn>
                        </p:par>
                        <p:par>
                          <p:cTn id="148" fill="hold">
                            <p:stCondLst>
                              <p:cond delay="4500"/>
                            </p:stCondLst>
                            <p:childTnLst>
                              <p:par>
                                <p:cTn id="149" presetID="22" presetClass="entr" presetSubtype="2" fill="hold" nodeType="afterEffect">
                                  <p:stCondLst>
                                    <p:cond delay="0"/>
                                  </p:stCondLst>
                                  <p:childTnLst>
                                    <p:set>
                                      <p:cBhvr>
                                        <p:cTn id="150" dur="1" fill="hold">
                                          <p:stCondLst>
                                            <p:cond delay="0"/>
                                          </p:stCondLst>
                                        </p:cTn>
                                        <p:tgtEl>
                                          <p:spTgt spid="173"/>
                                        </p:tgtEl>
                                        <p:attrNameLst>
                                          <p:attrName>style.visibility</p:attrName>
                                        </p:attrNameLst>
                                      </p:cBhvr>
                                      <p:to>
                                        <p:strVal val="visible"/>
                                      </p:to>
                                    </p:set>
                                    <p:animEffect transition="in" filter="wipe(right)">
                                      <p:cBhvr>
                                        <p:cTn id="151" dur="100"/>
                                        <p:tgtEl>
                                          <p:spTgt spid="173"/>
                                        </p:tgtEl>
                                      </p:cBhvr>
                                    </p:animEffect>
                                  </p:childTnLst>
                                </p:cTn>
                              </p:par>
                            </p:childTnLst>
                          </p:cTn>
                        </p:par>
                        <p:par>
                          <p:cTn id="152" fill="hold">
                            <p:stCondLst>
                              <p:cond delay="4600"/>
                            </p:stCondLst>
                            <p:childTnLst>
                              <p:par>
                                <p:cTn id="153" presetID="22" presetClass="entr" presetSubtype="2" fill="hold" nodeType="afterEffect">
                                  <p:stCondLst>
                                    <p:cond delay="0"/>
                                  </p:stCondLst>
                                  <p:childTnLst>
                                    <p:set>
                                      <p:cBhvr>
                                        <p:cTn id="154" dur="1" fill="hold">
                                          <p:stCondLst>
                                            <p:cond delay="0"/>
                                          </p:stCondLst>
                                        </p:cTn>
                                        <p:tgtEl>
                                          <p:spTgt spid="188"/>
                                        </p:tgtEl>
                                        <p:attrNameLst>
                                          <p:attrName>style.visibility</p:attrName>
                                        </p:attrNameLst>
                                      </p:cBhvr>
                                      <p:to>
                                        <p:strVal val="visible"/>
                                      </p:to>
                                    </p:set>
                                    <p:animEffect transition="in" filter="wipe(right)">
                                      <p:cBhvr>
                                        <p:cTn id="155" dur="100"/>
                                        <p:tgtEl>
                                          <p:spTgt spid="188"/>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nodeType="clickEffect">
                                  <p:stCondLst>
                                    <p:cond delay="0"/>
                                  </p:stCondLst>
                                  <p:childTnLst>
                                    <p:set>
                                      <p:cBhvr>
                                        <p:cTn id="159" dur="1" fill="hold">
                                          <p:stCondLst>
                                            <p:cond delay="0"/>
                                          </p:stCondLst>
                                        </p:cTn>
                                        <p:tgtEl>
                                          <p:spTgt spid="193"/>
                                        </p:tgtEl>
                                        <p:attrNameLst>
                                          <p:attrName>style.visibility</p:attrName>
                                        </p:attrNameLst>
                                      </p:cBhvr>
                                      <p:to>
                                        <p:strVal val="visible"/>
                                      </p:to>
                                    </p:set>
                                    <p:anim calcmode="lin" valueType="num">
                                      <p:cBhvr>
                                        <p:cTn id="160" dur="500" fill="hold"/>
                                        <p:tgtEl>
                                          <p:spTgt spid="193"/>
                                        </p:tgtEl>
                                        <p:attrNameLst>
                                          <p:attrName>ppt_w</p:attrName>
                                        </p:attrNameLst>
                                      </p:cBhvr>
                                      <p:tavLst>
                                        <p:tav tm="0">
                                          <p:val>
                                            <p:fltVal val="0"/>
                                          </p:val>
                                        </p:tav>
                                        <p:tav tm="100000">
                                          <p:val>
                                            <p:strVal val="#ppt_w"/>
                                          </p:val>
                                        </p:tav>
                                      </p:tavLst>
                                    </p:anim>
                                    <p:anim calcmode="lin" valueType="num">
                                      <p:cBhvr>
                                        <p:cTn id="161" dur="500" fill="hold"/>
                                        <p:tgtEl>
                                          <p:spTgt spid="193"/>
                                        </p:tgtEl>
                                        <p:attrNameLst>
                                          <p:attrName>ppt_h</p:attrName>
                                        </p:attrNameLst>
                                      </p:cBhvr>
                                      <p:tavLst>
                                        <p:tav tm="0">
                                          <p:val>
                                            <p:fltVal val="0"/>
                                          </p:val>
                                        </p:tav>
                                        <p:tav tm="100000">
                                          <p:val>
                                            <p:strVal val="#ppt_h"/>
                                          </p:val>
                                        </p:tav>
                                      </p:tavLst>
                                    </p:anim>
                                    <p:animEffect transition="in" filter="fade">
                                      <p:cBhvr>
                                        <p:cTn id="162" dur="500"/>
                                        <p:tgtEl>
                                          <p:spTgt spid="193"/>
                                        </p:tgtEl>
                                      </p:cBhvr>
                                    </p:animEffect>
                                  </p:childTnLst>
                                </p:cTn>
                              </p:par>
                            </p:childTnLst>
                          </p:cTn>
                        </p:par>
                      </p:childTnLst>
                    </p:cTn>
                  </p:par>
                  <p:par>
                    <p:cTn id="163" fill="hold">
                      <p:stCondLst>
                        <p:cond delay="indefinite"/>
                      </p:stCondLst>
                      <p:childTnLst>
                        <p:par>
                          <p:cTn id="164" fill="hold">
                            <p:stCondLst>
                              <p:cond delay="0"/>
                            </p:stCondLst>
                            <p:childTnLst>
                              <p:par>
                                <p:cTn id="165" presetID="53" presetClass="exit" presetSubtype="32" fill="hold" nodeType="clickEffect">
                                  <p:stCondLst>
                                    <p:cond delay="0"/>
                                  </p:stCondLst>
                                  <p:childTnLst>
                                    <p:anim calcmode="lin" valueType="num">
                                      <p:cBhvr>
                                        <p:cTn id="166" dur="500"/>
                                        <p:tgtEl>
                                          <p:spTgt spid="193"/>
                                        </p:tgtEl>
                                        <p:attrNameLst>
                                          <p:attrName>ppt_w</p:attrName>
                                        </p:attrNameLst>
                                      </p:cBhvr>
                                      <p:tavLst>
                                        <p:tav tm="0">
                                          <p:val>
                                            <p:strVal val="ppt_w"/>
                                          </p:val>
                                        </p:tav>
                                        <p:tav tm="100000">
                                          <p:val>
                                            <p:fltVal val="0"/>
                                          </p:val>
                                        </p:tav>
                                      </p:tavLst>
                                    </p:anim>
                                    <p:anim calcmode="lin" valueType="num">
                                      <p:cBhvr>
                                        <p:cTn id="167" dur="500"/>
                                        <p:tgtEl>
                                          <p:spTgt spid="193"/>
                                        </p:tgtEl>
                                        <p:attrNameLst>
                                          <p:attrName>ppt_h</p:attrName>
                                        </p:attrNameLst>
                                      </p:cBhvr>
                                      <p:tavLst>
                                        <p:tav tm="0">
                                          <p:val>
                                            <p:strVal val="ppt_h"/>
                                          </p:val>
                                        </p:tav>
                                        <p:tav tm="100000">
                                          <p:val>
                                            <p:fltVal val="0"/>
                                          </p:val>
                                        </p:tav>
                                      </p:tavLst>
                                    </p:anim>
                                    <p:animEffect transition="out" filter="fade">
                                      <p:cBhvr>
                                        <p:cTn id="168" dur="500"/>
                                        <p:tgtEl>
                                          <p:spTgt spid="193"/>
                                        </p:tgtEl>
                                      </p:cBhvr>
                                    </p:animEffect>
                                    <p:set>
                                      <p:cBhvr>
                                        <p:cTn id="169" dur="1" fill="hold">
                                          <p:stCondLst>
                                            <p:cond delay="499"/>
                                          </p:stCondLst>
                                        </p:cTn>
                                        <p:tgtEl>
                                          <p:spTgt spid="193"/>
                                        </p:tgtEl>
                                        <p:attrNameLst>
                                          <p:attrName>style.visibility</p:attrName>
                                        </p:attrNameLst>
                                      </p:cBhvr>
                                      <p:to>
                                        <p:strVal val="hidden"/>
                                      </p:to>
                                    </p:set>
                                  </p:childTnLst>
                                </p:cTn>
                              </p:par>
                            </p:childTnLst>
                          </p:cTn>
                        </p:par>
                        <p:par>
                          <p:cTn id="170" fill="hold">
                            <p:stCondLst>
                              <p:cond delay="500"/>
                            </p:stCondLst>
                            <p:childTnLst>
                              <p:par>
                                <p:cTn id="171" presetID="22" presetClass="entr" presetSubtype="2" fill="hold" nodeType="afterEffect">
                                  <p:stCondLst>
                                    <p:cond delay="0"/>
                                  </p:stCondLst>
                                  <p:childTnLst>
                                    <p:set>
                                      <p:cBhvr>
                                        <p:cTn id="172" dur="1" fill="hold">
                                          <p:stCondLst>
                                            <p:cond delay="0"/>
                                          </p:stCondLst>
                                        </p:cTn>
                                        <p:tgtEl>
                                          <p:spTgt spid="172"/>
                                        </p:tgtEl>
                                        <p:attrNameLst>
                                          <p:attrName>style.visibility</p:attrName>
                                        </p:attrNameLst>
                                      </p:cBhvr>
                                      <p:to>
                                        <p:strVal val="visible"/>
                                      </p:to>
                                    </p:set>
                                    <p:animEffect transition="in" filter="wipe(right)">
                                      <p:cBhvr>
                                        <p:cTn id="173" dur="100"/>
                                        <p:tgtEl>
                                          <p:spTgt spid="172"/>
                                        </p:tgtEl>
                                      </p:cBhvr>
                                    </p:animEffect>
                                  </p:childTnLst>
                                </p:cTn>
                              </p:par>
                            </p:childTnLst>
                          </p:cTn>
                        </p:par>
                        <p:par>
                          <p:cTn id="174" fill="hold">
                            <p:stCondLst>
                              <p:cond delay="600"/>
                            </p:stCondLst>
                            <p:childTnLst>
                              <p:par>
                                <p:cTn id="175" presetID="22" presetClass="entr" presetSubtype="2" fill="hold" nodeType="afterEffect">
                                  <p:stCondLst>
                                    <p:cond delay="0"/>
                                  </p:stCondLst>
                                  <p:childTnLst>
                                    <p:set>
                                      <p:cBhvr>
                                        <p:cTn id="176" dur="1" fill="hold">
                                          <p:stCondLst>
                                            <p:cond delay="0"/>
                                          </p:stCondLst>
                                        </p:cTn>
                                        <p:tgtEl>
                                          <p:spTgt spid="161"/>
                                        </p:tgtEl>
                                        <p:attrNameLst>
                                          <p:attrName>style.visibility</p:attrName>
                                        </p:attrNameLst>
                                      </p:cBhvr>
                                      <p:to>
                                        <p:strVal val="visible"/>
                                      </p:to>
                                    </p:set>
                                    <p:animEffect transition="in" filter="wipe(right)">
                                      <p:cBhvr>
                                        <p:cTn id="177" dur="100"/>
                                        <p:tgtEl>
                                          <p:spTgt spid="161"/>
                                        </p:tgtEl>
                                      </p:cBhvr>
                                    </p:animEffect>
                                  </p:childTnLst>
                                </p:cTn>
                              </p:par>
                            </p:childTnLst>
                          </p:cTn>
                        </p:par>
                        <p:par>
                          <p:cTn id="178" fill="hold">
                            <p:stCondLst>
                              <p:cond delay="700"/>
                            </p:stCondLst>
                            <p:childTnLst>
                              <p:par>
                                <p:cTn id="179" presetID="22" presetClass="entr" presetSubtype="2" fill="hold" nodeType="afterEffect">
                                  <p:stCondLst>
                                    <p:cond delay="0"/>
                                  </p:stCondLst>
                                  <p:childTnLst>
                                    <p:set>
                                      <p:cBhvr>
                                        <p:cTn id="180" dur="1" fill="hold">
                                          <p:stCondLst>
                                            <p:cond delay="0"/>
                                          </p:stCondLst>
                                        </p:cTn>
                                        <p:tgtEl>
                                          <p:spTgt spid="160"/>
                                        </p:tgtEl>
                                        <p:attrNameLst>
                                          <p:attrName>style.visibility</p:attrName>
                                        </p:attrNameLst>
                                      </p:cBhvr>
                                      <p:to>
                                        <p:strVal val="visible"/>
                                      </p:to>
                                    </p:set>
                                    <p:animEffect transition="in" filter="wipe(right)">
                                      <p:cBhvr>
                                        <p:cTn id="181" dur="100"/>
                                        <p:tgtEl>
                                          <p:spTgt spid="160"/>
                                        </p:tgtEl>
                                      </p:cBhvr>
                                    </p:animEffect>
                                  </p:childTnLst>
                                </p:cTn>
                              </p:par>
                            </p:childTnLst>
                          </p:cTn>
                        </p:par>
                        <p:par>
                          <p:cTn id="182" fill="hold">
                            <p:stCondLst>
                              <p:cond delay="800"/>
                            </p:stCondLst>
                            <p:childTnLst>
                              <p:par>
                                <p:cTn id="183" presetID="22" presetClass="entr" presetSubtype="2" fill="hold" nodeType="afterEffect">
                                  <p:stCondLst>
                                    <p:cond delay="0"/>
                                  </p:stCondLst>
                                  <p:childTnLst>
                                    <p:set>
                                      <p:cBhvr>
                                        <p:cTn id="184" dur="1" fill="hold">
                                          <p:stCondLst>
                                            <p:cond delay="0"/>
                                          </p:stCondLst>
                                        </p:cTn>
                                        <p:tgtEl>
                                          <p:spTgt spid="159"/>
                                        </p:tgtEl>
                                        <p:attrNameLst>
                                          <p:attrName>style.visibility</p:attrName>
                                        </p:attrNameLst>
                                      </p:cBhvr>
                                      <p:to>
                                        <p:strVal val="visible"/>
                                      </p:to>
                                    </p:set>
                                    <p:animEffect transition="in" filter="wipe(right)">
                                      <p:cBhvr>
                                        <p:cTn id="185" dur="100"/>
                                        <p:tgtEl>
                                          <p:spTgt spid="159"/>
                                        </p:tgtEl>
                                      </p:cBhvr>
                                    </p:animEffect>
                                  </p:childTnLst>
                                </p:cTn>
                              </p:par>
                            </p:childTnLst>
                          </p:cTn>
                        </p:par>
                        <p:par>
                          <p:cTn id="186" fill="hold">
                            <p:stCondLst>
                              <p:cond delay="900"/>
                            </p:stCondLst>
                            <p:childTnLst>
                              <p:par>
                                <p:cTn id="187" presetID="22" presetClass="entr" presetSubtype="2" fill="hold" nodeType="afterEffect">
                                  <p:stCondLst>
                                    <p:cond delay="0"/>
                                  </p:stCondLst>
                                  <p:childTnLst>
                                    <p:set>
                                      <p:cBhvr>
                                        <p:cTn id="188" dur="1" fill="hold">
                                          <p:stCondLst>
                                            <p:cond delay="0"/>
                                          </p:stCondLst>
                                        </p:cTn>
                                        <p:tgtEl>
                                          <p:spTgt spid="158"/>
                                        </p:tgtEl>
                                        <p:attrNameLst>
                                          <p:attrName>style.visibility</p:attrName>
                                        </p:attrNameLst>
                                      </p:cBhvr>
                                      <p:to>
                                        <p:strVal val="visible"/>
                                      </p:to>
                                    </p:set>
                                    <p:animEffect transition="in" filter="wipe(right)">
                                      <p:cBhvr>
                                        <p:cTn id="189" dur="100"/>
                                        <p:tgtEl>
                                          <p:spTgt spid="158"/>
                                        </p:tgtEl>
                                      </p:cBhvr>
                                    </p:animEffect>
                                  </p:childTnLst>
                                </p:cTn>
                              </p:par>
                            </p:childTnLst>
                          </p:cTn>
                        </p:par>
                        <p:par>
                          <p:cTn id="190" fill="hold">
                            <p:stCondLst>
                              <p:cond delay="1000"/>
                            </p:stCondLst>
                            <p:childTnLst>
                              <p:par>
                                <p:cTn id="191" presetID="22" presetClass="entr" presetSubtype="2" fill="hold" nodeType="afterEffect">
                                  <p:stCondLst>
                                    <p:cond delay="0"/>
                                  </p:stCondLst>
                                  <p:childTnLst>
                                    <p:set>
                                      <p:cBhvr>
                                        <p:cTn id="192" dur="1" fill="hold">
                                          <p:stCondLst>
                                            <p:cond delay="0"/>
                                          </p:stCondLst>
                                        </p:cTn>
                                        <p:tgtEl>
                                          <p:spTgt spid="157"/>
                                        </p:tgtEl>
                                        <p:attrNameLst>
                                          <p:attrName>style.visibility</p:attrName>
                                        </p:attrNameLst>
                                      </p:cBhvr>
                                      <p:to>
                                        <p:strVal val="visible"/>
                                      </p:to>
                                    </p:set>
                                    <p:animEffect transition="in" filter="wipe(right)">
                                      <p:cBhvr>
                                        <p:cTn id="193" dur="100"/>
                                        <p:tgtEl>
                                          <p:spTgt spid="157"/>
                                        </p:tgtEl>
                                      </p:cBhvr>
                                    </p:animEffect>
                                  </p:childTnLst>
                                </p:cTn>
                              </p:par>
                            </p:childTnLst>
                          </p:cTn>
                        </p:par>
                        <p:par>
                          <p:cTn id="194" fill="hold">
                            <p:stCondLst>
                              <p:cond delay="1100"/>
                            </p:stCondLst>
                            <p:childTnLst>
                              <p:par>
                                <p:cTn id="195" presetID="22" presetClass="entr" presetSubtype="2" fill="hold" nodeType="afterEffect">
                                  <p:stCondLst>
                                    <p:cond delay="0"/>
                                  </p:stCondLst>
                                  <p:childTnLst>
                                    <p:set>
                                      <p:cBhvr>
                                        <p:cTn id="196" dur="1" fill="hold">
                                          <p:stCondLst>
                                            <p:cond delay="0"/>
                                          </p:stCondLst>
                                        </p:cTn>
                                        <p:tgtEl>
                                          <p:spTgt spid="156"/>
                                        </p:tgtEl>
                                        <p:attrNameLst>
                                          <p:attrName>style.visibility</p:attrName>
                                        </p:attrNameLst>
                                      </p:cBhvr>
                                      <p:to>
                                        <p:strVal val="visible"/>
                                      </p:to>
                                    </p:set>
                                    <p:animEffect transition="in" filter="wipe(right)">
                                      <p:cBhvr>
                                        <p:cTn id="197" dur="100"/>
                                        <p:tgtEl>
                                          <p:spTgt spid="156"/>
                                        </p:tgtEl>
                                      </p:cBhvr>
                                    </p:animEffect>
                                  </p:childTnLst>
                                </p:cTn>
                              </p:par>
                            </p:childTnLst>
                          </p:cTn>
                        </p:par>
                        <p:par>
                          <p:cTn id="198" fill="hold">
                            <p:stCondLst>
                              <p:cond delay="1200"/>
                            </p:stCondLst>
                            <p:childTnLst>
                              <p:par>
                                <p:cTn id="199" presetID="22" presetClass="entr" presetSubtype="1" fill="hold" nodeType="afterEffect">
                                  <p:stCondLst>
                                    <p:cond delay="0"/>
                                  </p:stCondLst>
                                  <p:childTnLst>
                                    <p:set>
                                      <p:cBhvr>
                                        <p:cTn id="200" dur="1" fill="hold">
                                          <p:stCondLst>
                                            <p:cond delay="0"/>
                                          </p:stCondLst>
                                        </p:cTn>
                                        <p:tgtEl>
                                          <p:spTgt spid="155"/>
                                        </p:tgtEl>
                                        <p:attrNameLst>
                                          <p:attrName>style.visibility</p:attrName>
                                        </p:attrNameLst>
                                      </p:cBhvr>
                                      <p:to>
                                        <p:strVal val="visible"/>
                                      </p:to>
                                    </p:set>
                                    <p:animEffect transition="in" filter="wipe(up)">
                                      <p:cBhvr>
                                        <p:cTn id="201" dur="100"/>
                                        <p:tgtEl>
                                          <p:spTgt spid="155"/>
                                        </p:tgtEl>
                                      </p:cBhvr>
                                    </p:animEffect>
                                  </p:childTnLst>
                                </p:cTn>
                              </p:par>
                            </p:childTnLst>
                          </p:cTn>
                        </p:par>
                        <p:par>
                          <p:cTn id="202" fill="hold">
                            <p:stCondLst>
                              <p:cond delay="1300"/>
                            </p:stCondLst>
                            <p:childTnLst>
                              <p:par>
                                <p:cTn id="203" presetID="22" presetClass="entr" presetSubtype="1" fill="hold" nodeType="afterEffect">
                                  <p:stCondLst>
                                    <p:cond delay="0"/>
                                  </p:stCondLst>
                                  <p:childTnLst>
                                    <p:set>
                                      <p:cBhvr>
                                        <p:cTn id="204" dur="1" fill="hold">
                                          <p:stCondLst>
                                            <p:cond delay="0"/>
                                          </p:stCondLst>
                                        </p:cTn>
                                        <p:tgtEl>
                                          <p:spTgt spid="154"/>
                                        </p:tgtEl>
                                        <p:attrNameLst>
                                          <p:attrName>style.visibility</p:attrName>
                                        </p:attrNameLst>
                                      </p:cBhvr>
                                      <p:to>
                                        <p:strVal val="visible"/>
                                      </p:to>
                                    </p:set>
                                    <p:animEffect transition="in" filter="wipe(up)">
                                      <p:cBhvr>
                                        <p:cTn id="205" dur="100"/>
                                        <p:tgtEl>
                                          <p:spTgt spid="154"/>
                                        </p:tgtEl>
                                      </p:cBhvr>
                                    </p:animEffect>
                                  </p:childTnLst>
                                </p:cTn>
                              </p:par>
                            </p:childTnLst>
                          </p:cTn>
                        </p:par>
                        <p:par>
                          <p:cTn id="206" fill="hold">
                            <p:stCondLst>
                              <p:cond delay="1400"/>
                            </p:stCondLst>
                            <p:childTnLst>
                              <p:par>
                                <p:cTn id="207" presetID="22" presetClass="entr" presetSubtype="1" fill="hold" nodeType="afterEffect">
                                  <p:stCondLst>
                                    <p:cond delay="0"/>
                                  </p:stCondLst>
                                  <p:childTnLst>
                                    <p:set>
                                      <p:cBhvr>
                                        <p:cTn id="208" dur="1" fill="hold">
                                          <p:stCondLst>
                                            <p:cond delay="0"/>
                                          </p:stCondLst>
                                        </p:cTn>
                                        <p:tgtEl>
                                          <p:spTgt spid="153"/>
                                        </p:tgtEl>
                                        <p:attrNameLst>
                                          <p:attrName>style.visibility</p:attrName>
                                        </p:attrNameLst>
                                      </p:cBhvr>
                                      <p:to>
                                        <p:strVal val="visible"/>
                                      </p:to>
                                    </p:set>
                                    <p:animEffect transition="in" filter="wipe(up)">
                                      <p:cBhvr>
                                        <p:cTn id="209" dur="100"/>
                                        <p:tgtEl>
                                          <p:spTgt spid="153"/>
                                        </p:tgtEl>
                                      </p:cBhvr>
                                    </p:animEffect>
                                  </p:childTnLst>
                                </p:cTn>
                              </p:par>
                            </p:childTnLst>
                          </p:cTn>
                        </p:par>
                        <p:par>
                          <p:cTn id="210" fill="hold">
                            <p:stCondLst>
                              <p:cond delay="1500"/>
                            </p:stCondLst>
                            <p:childTnLst>
                              <p:par>
                                <p:cTn id="211" presetID="22" presetClass="entr" presetSubtype="1" fill="hold" nodeType="afterEffect">
                                  <p:stCondLst>
                                    <p:cond delay="0"/>
                                  </p:stCondLst>
                                  <p:childTnLst>
                                    <p:set>
                                      <p:cBhvr>
                                        <p:cTn id="212" dur="1" fill="hold">
                                          <p:stCondLst>
                                            <p:cond delay="0"/>
                                          </p:stCondLst>
                                        </p:cTn>
                                        <p:tgtEl>
                                          <p:spTgt spid="152"/>
                                        </p:tgtEl>
                                        <p:attrNameLst>
                                          <p:attrName>style.visibility</p:attrName>
                                        </p:attrNameLst>
                                      </p:cBhvr>
                                      <p:to>
                                        <p:strVal val="visible"/>
                                      </p:to>
                                    </p:set>
                                    <p:animEffect transition="in" filter="wipe(up)">
                                      <p:cBhvr>
                                        <p:cTn id="213" dur="100"/>
                                        <p:tgtEl>
                                          <p:spTgt spid="152"/>
                                        </p:tgtEl>
                                      </p:cBhvr>
                                    </p:animEffect>
                                  </p:childTnLst>
                                </p:cTn>
                              </p:par>
                            </p:childTnLst>
                          </p:cTn>
                        </p:par>
                        <p:par>
                          <p:cTn id="214" fill="hold">
                            <p:stCondLst>
                              <p:cond delay="1600"/>
                            </p:stCondLst>
                            <p:childTnLst>
                              <p:par>
                                <p:cTn id="215" presetID="22" presetClass="entr" presetSubtype="1" fill="hold" nodeType="afterEffect">
                                  <p:stCondLst>
                                    <p:cond delay="0"/>
                                  </p:stCondLst>
                                  <p:childTnLst>
                                    <p:set>
                                      <p:cBhvr>
                                        <p:cTn id="216" dur="1" fill="hold">
                                          <p:stCondLst>
                                            <p:cond delay="0"/>
                                          </p:stCondLst>
                                        </p:cTn>
                                        <p:tgtEl>
                                          <p:spTgt spid="151"/>
                                        </p:tgtEl>
                                        <p:attrNameLst>
                                          <p:attrName>style.visibility</p:attrName>
                                        </p:attrNameLst>
                                      </p:cBhvr>
                                      <p:to>
                                        <p:strVal val="visible"/>
                                      </p:to>
                                    </p:set>
                                    <p:animEffect transition="in" filter="wipe(up)">
                                      <p:cBhvr>
                                        <p:cTn id="217" dur="100"/>
                                        <p:tgtEl>
                                          <p:spTgt spid="151"/>
                                        </p:tgtEl>
                                      </p:cBhvr>
                                    </p:animEffect>
                                  </p:childTnLst>
                                </p:cTn>
                              </p:par>
                            </p:childTnLst>
                          </p:cTn>
                        </p:par>
                        <p:par>
                          <p:cTn id="218" fill="hold">
                            <p:stCondLst>
                              <p:cond delay="1700"/>
                            </p:stCondLst>
                            <p:childTnLst>
                              <p:par>
                                <p:cTn id="219" presetID="22" presetClass="entr" presetSubtype="1" fill="hold" nodeType="afterEffect">
                                  <p:stCondLst>
                                    <p:cond delay="0"/>
                                  </p:stCondLst>
                                  <p:childTnLst>
                                    <p:set>
                                      <p:cBhvr>
                                        <p:cTn id="220" dur="1" fill="hold">
                                          <p:stCondLst>
                                            <p:cond delay="0"/>
                                          </p:stCondLst>
                                        </p:cTn>
                                        <p:tgtEl>
                                          <p:spTgt spid="150"/>
                                        </p:tgtEl>
                                        <p:attrNameLst>
                                          <p:attrName>style.visibility</p:attrName>
                                        </p:attrNameLst>
                                      </p:cBhvr>
                                      <p:to>
                                        <p:strVal val="visible"/>
                                      </p:to>
                                    </p:set>
                                    <p:animEffect transition="in" filter="wipe(up)">
                                      <p:cBhvr>
                                        <p:cTn id="221" dur="100"/>
                                        <p:tgtEl>
                                          <p:spTgt spid="150"/>
                                        </p:tgtEl>
                                      </p:cBhvr>
                                    </p:animEffect>
                                  </p:childTnLst>
                                </p:cTn>
                              </p:par>
                            </p:childTnLst>
                          </p:cTn>
                        </p:par>
                        <p:par>
                          <p:cTn id="222" fill="hold">
                            <p:stCondLst>
                              <p:cond delay="1800"/>
                            </p:stCondLst>
                            <p:childTnLst>
                              <p:par>
                                <p:cTn id="223" presetID="22" presetClass="entr" presetSubtype="1" fill="hold" nodeType="afterEffect">
                                  <p:stCondLst>
                                    <p:cond delay="0"/>
                                  </p:stCondLst>
                                  <p:childTnLst>
                                    <p:set>
                                      <p:cBhvr>
                                        <p:cTn id="224" dur="1" fill="hold">
                                          <p:stCondLst>
                                            <p:cond delay="0"/>
                                          </p:stCondLst>
                                        </p:cTn>
                                        <p:tgtEl>
                                          <p:spTgt spid="149"/>
                                        </p:tgtEl>
                                        <p:attrNameLst>
                                          <p:attrName>style.visibility</p:attrName>
                                        </p:attrNameLst>
                                      </p:cBhvr>
                                      <p:to>
                                        <p:strVal val="visible"/>
                                      </p:to>
                                    </p:set>
                                    <p:animEffect transition="in" filter="wipe(up)">
                                      <p:cBhvr>
                                        <p:cTn id="225" dur="100"/>
                                        <p:tgtEl>
                                          <p:spTgt spid="149"/>
                                        </p:tgtEl>
                                      </p:cBhvr>
                                    </p:animEffect>
                                  </p:childTnLst>
                                </p:cTn>
                              </p:par>
                            </p:childTnLst>
                          </p:cTn>
                        </p:par>
                        <p:par>
                          <p:cTn id="226" fill="hold">
                            <p:stCondLst>
                              <p:cond delay="1900"/>
                            </p:stCondLst>
                            <p:childTnLst>
                              <p:par>
                                <p:cTn id="227" presetID="22" presetClass="entr" presetSubtype="1" fill="hold" nodeType="afterEffect">
                                  <p:stCondLst>
                                    <p:cond delay="0"/>
                                  </p:stCondLst>
                                  <p:childTnLst>
                                    <p:set>
                                      <p:cBhvr>
                                        <p:cTn id="228" dur="1" fill="hold">
                                          <p:stCondLst>
                                            <p:cond delay="0"/>
                                          </p:stCondLst>
                                        </p:cTn>
                                        <p:tgtEl>
                                          <p:spTgt spid="148"/>
                                        </p:tgtEl>
                                        <p:attrNameLst>
                                          <p:attrName>style.visibility</p:attrName>
                                        </p:attrNameLst>
                                      </p:cBhvr>
                                      <p:to>
                                        <p:strVal val="visible"/>
                                      </p:to>
                                    </p:set>
                                    <p:animEffect transition="in" filter="wipe(up)">
                                      <p:cBhvr>
                                        <p:cTn id="229" dur="100"/>
                                        <p:tgtEl>
                                          <p:spTgt spid="148"/>
                                        </p:tgtEl>
                                      </p:cBhvr>
                                    </p:animEffect>
                                  </p:childTnLst>
                                </p:cTn>
                              </p:par>
                            </p:childTnLst>
                          </p:cTn>
                        </p:par>
                        <p:par>
                          <p:cTn id="230" fill="hold">
                            <p:stCondLst>
                              <p:cond delay="2000"/>
                            </p:stCondLst>
                            <p:childTnLst>
                              <p:par>
                                <p:cTn id="231" presetID="22" presetClass="entr" presetSubtype="1" fill="hold" nodeType="afterEffect">
                                  <p:stCondLst>
                                    <p:cond delay="0"/>
                                  </p:stCondLst>
                                  <p:childTnLst>
                                    <p:set>
                                      <p:cBhvr>
                                        <p:cTn id="232" dur="1" fill="hold">
                                          <p:stCondLst>
                                            <p:cond delay="0"/>
                                          </p:stCondLst>
                                        </p:cTn>
                                        <p:tgtEl>
                                          <p:spTgt spid="147"/>
                                        </p:tgtEl>
                                        <p:attrNameLst>
                                          <p:attrName>style.visibility</p:attrName>
                                        </p:attrNameLst>
                                      </p:cBhvr>
                                      <p:to>
                                        <p:strVal val="visible"/>
                                      </p:to>
                                    </p:set>
                                    <p:animEffect transition="in" filter="wipe(up)">
                                      <p:cBhvr>
                                        <p:cTn id="233" dur="100"/>
                                        <p:tgtEl>
                                          <p:spTgt spid="147"/>
                                        </p:tgtEl>
                                      </p:cBhvr>
                                    </p:animEffect>
                                  </p:childTnLst>
                                </p:cTn>
                              </p:par>
                            </p:childTnLst>
                          </p:cTn>
                        </p:par>
                        <p:par>
                          <p:cTn id="234" fill="hold">
                            <p:stCondLst>
                              <p:cond delay="2100"/>
                            </p:stCondLst>
                            <p:childTnLst>
                              <p:par>
                                <p:cTn id="235" presetID="22" presetClass="entr" presetSubtype="8" fill="hold" nodeType="afterEffect">
                                  <p:stCondLst>
                                    <p:cond delay="0"/>
                                  </p:stCondLst>
                                  <p:childTnLst>
                                    <p:set>
                                      <p:cBhvr>
                                        <p:cTn id="236" dur="1" fill="hold">
                                          <p:stCondLst>
                                            <p:cond delay="0"/>
                                          </p:stCondLst>
                                        </p:cTn>
                                        <p:tgtEl>
                                          <p:spTgt spid="146"/>
                                        </p:tgtEl>
                                        <p:attrNameLst>
                                          <p:attrName>style.visibility</p:attrName>
                                        </p:attrNameLst>
                                      </p:cBhvr>
                                      <p:to>
                                        <p:strVal val="visible"/>
                                      </p:to>
                                    </p:set>
                                    <p:animEffect transition="in" filter="wipe(left)">
                                      <p:cBhvr>
                                        <p:cTn id="237" dur="500"/>
                                        <p:tgtEl>
                                          <p:spTgt spid="146"/>
                                        </p:tgtEl>
                                      </p:cBhvr>
                                    </p:animEffect>
                                  </p:childTnLst>
                                </p:cTn>
                              </p:par>
                            </p:childTnLst>
                          </p:cTn>
                        </p:par>
                      </p:childTnLst>
                    </p:cTn>
                  </p:par>
                  <p:par>
                    <p:cTn id="238" fill="hold">
                      <p:stCondLst>
                        <p:cond delay="indefinite"/>
                      </p:stCondLst>
                      <p:childTnLst>
                        <p:par>
                          <p:cTn id="239" fill="hold">
                            <p:stCondLst>
                              <p:cond delay="0"/>
                            </p:stCondLst>
                            <p:childTnLst>
                              <p:par>
                                <p:cTn id="240" presetID="22" presetClass="entr" presetSubtype="8" fill="hold" nodeType="clickEffect">
                                  <p:stCondLst>
                                    <p:cond delay="0"/>
                                  </p:stCondLst>
                                  <p:childTnLst>
                                    <p:set>
                                      <p:cBhvr>
                                        <p:cTn id="241" dur="1" fill="hold">
                                          <p:stCondLst>
                                            <p:cond delay="0"/>
                                          </p:stCondLst>
                                        </p:cTn>
                                        <p:tgtEl>
                                          <p:spTgt spid="4"/>
                                        </p:tgtEl>
                                        <p:attrNameLst>
                                          <p:attrName>style.visibility</p:attrName>
                                        </p:attrNameLst>
                                      </p:cBhvr>
                                      <p:to>
                                        <p:strVal val="visible"/>
                                      </p:to>
                                    </p:set>
                                    <p:animEffect transition="in" filter="wipe(left)">
                                      <p:cBhvr>
                                        <p:cTn id="242" dur="500"/>
                                        <p:tgtEl>
                                          <p:spTgt spid="4"/>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nodeType="clickEffect">
                                  <p:stCondLst>
                                    <p:cond delay="0"/>
                                  </p:stCondLst>
                                  <p:childTnLst>
                                    <p:set>
                                      <p:cBhvr>
                                        <p:cTn id="246" dur="1" fill="hold">
                                          <p:stCondLst>
                                            <p:cond delay="0"/>
                                          </p:stCondLst>
                                        </p:cTn>
                                        <p:tgtEl>
                                          <p:spTgt spid="194"/>
                                        </p:tgtEl>
                                        <p:attrNameLst>
                                          <p:attrName>style.visibility</p:attrName>
                                        </p:attrNameLst>
                                      </p:cBhvr>
                                      <p:to>
                                        <p:strVal val="visible"/>
                                      </p:to>
                                    </p:set>
                                    <p:animEffect transition="in" filter="fade">
                                      <p:cBhvr>
                                        <p:cTn id="247" dur="500"/>
                                        <p:tgtEl>
                                          <p:spTgt spid="194"/>
                                        </p:tgtEl>
                                      </p:cBhvr>
                                    </p:animEffect>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3"/>
                                        </p:tgtEl>
                                        <p:attrNameLst>
                                          <p:attrName>style.visibility</p:attrName>
                                        </p:attrNameLst>
                                      </p:cBhvr>
                                      <p:to>
                                        <p:strVal val="visible"/>
                                      </p:to>
                                    </p:set>
                                    <p:animEffect transition="in" filter="fade">
                                      <p:cBhvr>
                                        <p:cTn id="2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animBg="1"/>
      <p:bldP spid="19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DNA Methylation Alters Gene Expression</a:t>
            </a:r>
            <a:endParaRPr lang="en-US" dirty="0"/>
          </a:p>
        </p:txBody>
      </p:sp>
      <p:grpSp>
        <p:nvGrpSpPr>
          <p:cNvPr id="6" name="Group 5"/>
          <p:cNvGrpSpPr/>
          <p:nvPr/>
        </p:nvGrpSpPr>
        <p:grpSpPr>
          <a:xfrm>
            <a:off x="4170550" y="3105728"/>
            <a:ext cx="4415858" cy="523220"/>
            <a:chOff x="4170550" y="2377940"/>
            <a:chExt cx="4415858" cy="523220"/>
          </a:xfrm>
        </p:grpSpPr>
        <p:grpSp>
          <p:nvGrpSpPr>
            <p:cNvPr id="84" name="Group 83"/>
            <p:cNvGrpSpPr/>
            <p:nvPr/>
          </p:nvGrpSpPr>
          <p:grpSpPr>
            <a:xfrm>
              <a:off x="4170550" y="2627435"/>
              <a:ext cx="830232" cy="187194"/>
              <a:chOff x="4170550" y="2030276"/>
              <a:chExt cx="830232" cy="187194"/>
            </a:xfrm>
          </p:grpSpPr>
          <p:cxnSp>
            <p:nvCxnSpPr>
              <p:cNvPr id="46" name="Straight Arrow Connector 45"/>
              <p:cNvCxnSpPr/>
              <p:nvPr/>
            </p:nvCxnSpPr>
            <p:spPr bwMode="auto">
              <a:xfrm>
                <a:off x="4170550" y="2030276"/>
                <a:ext cx="830232" cy="0"/>
              </a:xfrm>
              <a:prstGeom prst="straightConnector1">
                <a:avLst/>
              </a:prstGeom>
              <a:noFill/>
              <a:ln w="57150"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bwMode="auto">
              <a:xfrm>
                <a:off x="4200778" y="2030276"/>
                <a:ext cx="0" cy="187194"/>
              </a:xfrm>
              <a:prstGeom prst="line">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0" name="TextBox 49"/>
            <p:cNvSpPr txBox="1"/>
            <p:nvPr/>
          </p:nvSpPr>
          <p:spPr>
            <a:xfrm>
              <a:off x="4947270" y="2377940"/>
              <a:ext cx="3639138" cy="523220"/>
            </a:xfrm>
            <a:prstGeom prst="rect">
              <a:avLst/>
            </a:prstGeom>
            <a:noFill/>
          </p:spPr>
          <p:txBody>
            <a:bodyPr wrap="none" rtlCol="0">
              <a:spAutoFit/>
            </a:bodyPr>
            <a:lstStyle/>
            <a:p>
              <a:pPr algn="ctr"/>
              <a:r>
                <a:rPr lang="en-US" sz="2800" dirty="0" smtClean="0"/>
                <a:t>Gene expression on</a:t>
              </a:r>
              <a:endParaRPr lang="en-US" sz="2800" dirty="0"/>
            </a:p>
          </p:txBody>
        </p:sp>
      </p:grpSp>
      <p:grpSp>
        <p:nvGrpSpPr>
          <p:cNvPr id="83" name="Group 82"/>
          <p:cNvGrpSpPr/>
          <p:nvPr/>
        </p:nvGrpSpPr>
        <p:grpSpPr>
          <a:xfrm>
            <a:off x="4200778" y="3102488"/>
            <a:ext cx="4387475" cy="529700"/>
            <a:chOff x="4180074" y="4009073"/>
            <a:chExt cx="5566112" cy="529700"/>
          </a:xfrm>
        </p:grpSpPr>
        <p:sp>
          <p:nvSpPr>
            <p:cNvPr id="58" name="TextBox 57"/>
            <p:cNvSpPr txBox="1"/>
            <p:nvPr/>
          </p:nvSpPr>
          <p:spPr>
            <a:xfrm>
              <a:off x="5123344" y="4015553"/>
              <a:ext cx="4622842" cy="523220"/>
            </a:xfrm>
            <a:prstGeom prst="rect">
              <a:avLst/>
            </a:prstGeom>
            <a:noFill/>
          </p:spPr>
          <p:txBody>
            <a:bodyPr wrap="none" rtlCol="0">
              <a:spAutoFit/>
            </a:bodyPr>
            <a:lstStyle/>
            <a:p>
              <a:pPr algn="ctr"/>
              <a:r>
                <a:rPr lang="en-US" sz="2800" dirty="0" smtClean="0"/>
                <a:t>Gene expression off</a:t>
              </a:r>
              <a:endParaRPr lang="en-US" sz="2800" dirty="0"/>
            </a:p>
          </p:txBody>
        </p:sp>
        <p:grpSp>
          <p:nvGrpSpPr>
            <p:cNvPr id="82" name="Group 81"/>
            <p:cNvGrpSpPr/>
            <p:nvPr/>
          </p:nvGrpSpPr>
          <p:grpSpPr>
            <a:xfrm>
              <a:off x="4180074" y="4009073"/>
              <a:ext cx="973291" cy="485610"/>
              <a:chOff x="4180074" y="4009073"/>
              <a:chExt cx="973291" cy="485610"/>
            </a:xfrm>
          </p:grpSpPr>
          <p:grpSp>
            <p:nvGrpSpPr>
              <p:cNvPr id="57" name="Group 56"/>
              <p:cNvGrpSpPr/>
              <p:nvPr/>
            </p:nvGrpSpPr>
            <p:grpSpPr>
              <a:xfrm>
                <a:off x="4180074" y="4236188"/>
                <a:ext cx="973291" cy="187194"/>
                <a:chOff x="4180075" y="1594532"/>
                <a:chExt cx="1391021" cy="187194"/>
              </a:xfrm>
            </p:grpSpPr>
            <p:cxnSp>
              <p:nvCxnSpPr>
                <p:cNvPr id="76" name="Straight Arrow Connector 75"/>
                <p:cNvCxnSpPr/>
                <p:nvPr/>
              </p:nvCxnSpPr>
              <p:spPr bwMode="auto">
                <a:xfrm>
                  <a:off x="4180075" y="1624760"/>
                  <a:ext cx="1391021" cy="0"/>
                </a:xfrm>
                <a:prstGeom prst="straightConnector1">
                  <a:avLst/>
                </a:prstGeom>
                <a:noFill/>
                <a:ln w="57150" cap="flat" cmpd="sng" algn="ctr">
                  <a:solidFill>
                    <a:schemeClr val="tx1">
                      <a:lumMod val="50000"/>
                    </a:schemeClr>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Connector 76"/>
                <p:cNvCxnSpPr/>
                <p:nvPr/>
              </p:nvCxnSpPr>
              <p:spPr bwMode="auto">
                <a:xfrm>
                  <a:off x="4180075" y="1594532"/>
                  <a:ext cx="0" cy="187194"/>
                </a:xfrm>
                <a:prstGeom prst="line">
                  <a:avLst/>
                </a:prstGeom>
                <a:noFill/>
                <a:ln w="57150" cap="flat" cmpd="sng" algn="ctr">
                  <a:solidFill>
                    <a:schemeClr val="tx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8" name="Multiply 77"/>
              <p:cNvSpPr/>
              <p:nvPr/>
            </p:nvSpPr>
            <p:spPr bwMode="auto">
              <a:xfrm>
                <a:off x="4189308" y="4009073"/>
                <a:ext cx="576884" cy="485610"/>
              </a:xfrm>
              <a:prstGeom prst="mathMultiply">
                <a:avLst/>
              </a:prstGeom>
              <a:solidFill>
                <a:srgbClr val="C00000"/>
              </a:solidFill>
              <a:ln w="127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6000" b="0" i="0" u="none" strike="noStrike" cap="none" normalizeH="0" baseline="0" smtClean="0">
                  <a:ln>
                    <a:noFill/>
                  </a:ln>
                  <a:solidFill>
                    <a:schemeClr val="tx1"/>
                  </a:solidFill>
                  <a:effectLst/>
                  <a:latin typeface="Arial" charset="0"/>
                </a:endParaRPr>
              </a:p>
            </p:txBody>
          </p:sp>
        </p:grpSp>
      </p:grpSp>
      <p:grpSp>
        <p:nvGrpSpPr>
          <p:cNvPr id="9" name="Group 8"/>
          <p:cNvGrpSpPr/>
          <p:nvPr/>
        </p:nvGrpSpPr>
        <p:grpSpPr>
          <a:xfrm>
            <a:off x="622683" y="3906981"/>
            <a:ext cx="7945015" cy="634050"/>
            <a:chOff x="622683" y="3766441"/>
            <a:chExt cx="7945015" cy="191686"/>
          </a:xfrm>
        </p:grpSpPr>
        <p:sp>
          <p:nvSpPr>
            <p:cNvPr id="7" name="Rectangle 6"/>
            <p:cNvSpPr/>
            <p:nvPr/>
          </p:nvSpPr>
          <p:spPr bwMode="auto">
            <a:xfrm>
              <a:off x="622683" y="3807433"/>
              <a:ext cx="7945015" cy="97301"/>
            </a:xfrm>
            <a:prstGeom prst="rect">
              <a:avLst/>
            </a:prstGeom>
            <a:solidFill>
              <a:schemeClr val="accent6"/>
            </a:solidFill>
            <a:ln w="12700"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Arial" charset="0"/>
              </a:endParaRPr>
            </a:p>
          </p:txBody>
        </p:sp>
        <p:sp>
          <p:nvSpPr>
            <p:cNvPr id="43" name="TextBox 42"/>
            <p:cNvSpPr txBox="1"/>
            <p:nvPr/>
          </p:nvSpPr>
          <p:spPr>
            <a:xfrm>
              <a:off x="4200778" y="3766441"/>
              <a:ext cx="3711859" cy="191686"/>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tIns="0" bIns="0" rtlCol="0" anchor="ctr">
              <a:noAutofit/>
            </a:bodyPr>
            <a:lstStyle/>
            <a:p>
              <a:r>
                <a:rPr lang="en-US" sz="2800" b="1" dirty="0" smtClean="0">
                  <a:solidFill>
                    <a:schemeClr val="bg1"/>
                  </a:solidFill>
                </a:rPr>
                <a:t>Gene</a:t>
              </a:r>
              <a:endParaRPr lang="en-US" sz="2800" b="1" dirty="0">
                <a:solidFill>
                  <a:schemeClr val="bg1"/>
                </a:solidFill>
              </a:endParaRPr>
            </a:p>
          </p:txBody>
        </p:sp>
        <p:sp>
          <p:nvSpPr>
            <p:cNvPr id="42" name="TextBox 41"/>
            <p:cNvSpPr txBox="1"/>
            <p:nvPr/>
          </p:nvSpPr>
          <p:spPr>
            <a:xfrm>
              <a:off x="1339737" y="3767417"/>
              <a:ext cx="1438214" cy="190710"/>
            </a:xfrm>
            <a:prstGeom prst="rect">
              <a:avLst/>
            </a:prstGeom>
            <a:solidFill>
              <a:schemeClr val="bg2"/>
            </a:solidFill>
          </p:spPr>
          <p:txBody>
            <a:bodyPr wrap="none" tIns="0" bIns="0" rtlCol="0" anchor="ctr">
              <a:noAutofit/>
            </a:bodyPr>
            <a:lstStyle/>
            <a:p>
              <a:pPr algn="ctr"/>
              <a:r>
                <a:rPr lang="en-US" sz="2000" b="1" dirty="0" err="1" smtClean="0"/>
                <a:t>CpG</a:t>
              </a:r>
              <a:r>
                <a:rPr lang="en-US" sz="2000" b="1" dirty="0" smtClean="0"/>
                <a:t> Island</a:t>
              </a:r>
              <a:endParaRPr lang="en-US" sz="2000" b="1" dirty="0"/>
            </a:p>
          </p:txBody>
        </p:sp>
      </p:grpSp>
      <p:sp>
        <p:nvSpPr>
          <p:cNvPr id="79" name="TextBox 78"/>
          <p:cNvSpPr txBox="1"/>
          <p:nvPr/>
        </p:nvSpPr>
        <p:spPr>
          <a:xfrm>
            <a:off x="692456" y="2882474"/>
            <a:ext cx="2662908" cy="523220"/>
          </a:xfrm>
          <a:prstGeom prst="rect">
            <a:avLst/>
          </a:prstGeom>
          <a:noFill/>
        </p:spPr>
        <p:txBody>
          <a:bodyPr wrap="none" rtlCol="0">
            <a:spAutoFit/>
          </a:bodyPr>
          <a:lstStyle/>
          <a:p>
            <a:pPr algn="ctr"/>
            <a:r>
              <a:rPr lang="en-US" sz="2800" dirty="0"/>
              <a:t>U</a:t>
            </a:r>
            <a:r>
              <a:rPr lang="en-US" sz="2800" dirty="0" smtClean="0"/>
              <a:t>nmethylated</a:t>
            </a:r>
            <a:endParaRPr lang="en-US" sz="2800" dirty="0"/>
          </a:p>
        </p:txBody>
      </p:sp>
      <p:sp>
        <p:nvSpPr>
          <p:cNvPr id="80" name="TextBox 79"/>
          <p:cNvSpPr txBox="1"/>
          <p:nvPr/>
        </p:nvSpPr>
        <p:spPr>
          <a:xfrm>
            <a:off x="910615" y="2886501"/>
            <a:ext cx="2201245" cy="523220"/>
          </a:xfrm>
          <a:prstGeom prst="rect">
            <a:avLst/>
          </a:prstGeom>
          <a:noFill/>
        </p:spPr>
        <p:txBody>
          <a:bodyPr wrap="none" rtlCol="0">
            <a:spAutoFit/>
          </a:bodyPr>
          <a:lstStyle/>
          <a:p>
            <a:pPr algn="ctr"/>
            <a:r>
              <a:rPr lang="en-US" sz="2800" dirty="0" smtClean="0"/>
              <a:t>Methylated</a:t>
            </a:r>
            <a:endParaRPr lang="en-US" sz="2800" dirty="0"/>
          </a:p>
        </p:txBody>
      </p:sp>
      <p:sp>
        <p:nvSpPr>
          <p:cNvPr id="88" name="TextBox 87"/>
          <p:cNvSpPr txBox="1"/>
          <p:nvPr/>
        </p:nvSpPr>
        <p:spPr>
          <a:xfrm>
            <a:off x="1134694" y="4689805"/>
            <a:ext cx="1776448" cy="523220"/>
          </a:xfrm>
          <a:prstGeom prst="rect">
            <a:avLst/>
          </a:prstGeom>
          <a:noFill/>
        </p:spPr>
        <p:txBody>
          <a:bodyPr wrap="none" rtlCol="0">
            <a:spAutoFit/>
          </a:bodyPr>
          <a:lstStyle/>
          <a:p>
            <a:pPr algn="ctr"/>
            <a:r>
              <a:rPr lang="en-US" sz="2800" dirty="0"/>
              <a:t>P</a:t>
            </a:r>
            <a:r>
              <a:rPr lang="en-US" sz="2800" dirty="0" smtClean="0"/>
              <a:t>romoter</a:t>
            </a:r>
            <a:endParaRPr lang="en-US" sz="2800" dirty="0"/>
          </a:p>
        </p:txBody>
      </p:sp>
      <p:grpSp>
        <p:nvGrpSpPr>
          <p:cNvPr id="85" name="Group 84"/>
          <p:cNvGrpSpPr/>
          <p:nvPr/>
        </p:nvGrpSpPr>
        <p:grpSpPr>
          <a:xfrm>
            <a:off x="1558290" y="3526121"/>
            <a:ext cx="330557" cy="382180"/>
            <a:chOff x="8178842" y="2621254"/>
            <a:chExt cx="440146" cy="564841"/>
          </a:xfrm>
        </p:grpSpPr>
        <p:cxnSp>
          <p:nvCxnSpPr>
            <p:cNvPr id="86" name="Straight Connector 85"/>
            <p:cNvCxnSpPr>
              <a:stCxn id="87" idx="1"/>
            </p:cNvCxnSpPr>
            <p:nvPr/>
          </p:nvCxnSpPr>
          <p:spPr bwMode="auto">
            <a:xfrm flipH="1">
              <a:off x="8435266" y="2980767"/>
              <a:ext cx="0" cy="205328"/>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7" name="Hexagon 86"/>
            <p:cNvSpPr/>
            <p:nvPr/>
          </p:nvSpPr>
          <p:spPr bwMode="auto">
            <a:xfrm>
              <a:off x="8251546" y="2677363"/>
              <a:ext cx="367442" cy="303405"/>
            </a:xfrm>
            <a:prstGeom prst="hexagon">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9" name="TextBox 88"/>
            <p:cNvSpPr txBox="1"/>
            <p:nvPr/>
          </p:nvSpPr>
          <p:spPr>
            <a:xfrm>
              <a:off x="8178842" y="2621254"/>
              <a:ext cx="245975" cy="409389"/>
            </a:xfrm>
            <a:prstGeom prst="rect">
              <a:avLst/>
            </a:prstGeom>
            <a:noFill/>
          </p:spPr>
          <p:txBody>
            <a:bodyPr wrap="none" rtlCol="0">
              <a:spAutoFit/>
            </a:bodyPr>
            <a:lstStyle/>
            <a:p>
              <a:endParaRPr lang="en-US" sz="1200" b="1" dirty="0">
                <a:solidFill>
                  <a:srgbClr val="FF0000"/>
                </a:solidFill>
              </a:endParaRPr>
            </a:p>
          </p:txBody>
        </p:sp>
      </p:grpSp>
      <p:grpSp>
        <p:nvGrpSpPr>
          <p:cNvPr id="95" name="Group 94"/>
          <p:cNvGrpSpPr/>
          <p:nvPr/>
        </p:nvGrpSpPr>
        <p:grpSpPr>
          <a:xfrm>
            <a:off x="1824992" y="3526121"/>
            <a:ext cx="330557" cy="382180"/>
            <a:chOff x="8178842" y="2621254"/>
            <a:chExt cx="440146" cy="564841"/>
          </a:xfrm>
        </p:grpSpPr>
        <p:cxnSp>
          <p:nvCxnSpPr>
            <p:cNvPr id="96" name="Straight Connector 95"/>
            <p:cNvCxnSpPr>
              <a:stCxn id="97" idx="1"/>
            </p:cNvCxnSpPr>
            <p:nvPr/>
          </p:nvCxnSpPr>
          <p:spPr bwMode="auto">
            <a:xfrm flipH="1">
              <a:off x="8435266" y="2980767"/>
              <a:ext cx="0" cy="205328"/>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Hexagon 96"/>
            <p:cNvSpPr/>
            <p:nvPr/>
          </p:nvSpPr>
          <p:spPr bwMode="auto">
            <a:xfrm>
              <a:off x="8251546" y="2677363"/>
              <a:ext cx="367442" cy="303405"/>
            </a:xfrm>
            <a:prstGeom prst="hexagon">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8" name="TextBox 97"/>
            <p:cNvSpPr txBox="1"/>
            <p:nvPr/>
          </p:nvSpPr>
          <p:spPr>
            <a:xfrm>
              <a:off x="8178842" y="2621254"/>
              <a:ext cx="245975" cy="409389"/>
            </a:xfrm>
            <a:prstGeom prst="rect">
              <a:avLst/>
            </a:prstGeom>
            <a:noFill/>
          </p:spPr>
          <p:txBody>
            <a:bodyPr wrap="none" rtlCol="0">
              <a:spAutoFit/>
            </a:bodyPr>
            <a:lstStyle/>
            <a:p>
              <a:endParaRPr lang="en-US" sz="1200" b="1" dirty="0">
                <a:solidFill>
                  <a:srgbClr val="FF0000"/>
                </a:solidFill>
              </a:endParaRPr>
            </a:p>
          </p:txBody>
        </p:sp>
      </p:grpSp>
      <p:grpSp>
        <p:nvGrpSpPr>
          <p:cNvPr id="99" name="Group 98"/>
          <p:cNvGrpSpPr/>
          <p:nvPr/>
        </p:nvGrpSpPr>
        <p:grpSpPr>
          <a:xfrm>
            <a:off x="2091694" y="3526121"/>
            <a:ext cx="330557" cy="382180"/>
            <a:chOff x="8178842" y="2621254"/>
            <a:chExt cx="440146" cy="564841"/>
          </a:xfrm>
        </p:grpSpPr>
        <p:cxnSp>
          <p:nvCxnSpPr>
            <p:cNvPr id="100" name="Straight Connector 99"/>
            <p:cNvCxnSpPr>
              <a:stCxn id="101" idx="1"/>
            </p:cNvCxnSpPr>
            <p:nvPr/>
          </p:nvCxnSpPr>
          <p:spPr bwMode="auto">
            <a:xfrm flipH="1">
              <a:off x="8435266" y="2980767"/>
              <a:ext cx="0" cy="205328"/>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Hexagon 100"/>
            <p:cNvSpPr/>
            <p:nvPr/>
          </p:nvSpPr>
          <p:spPr bwMode="auto">
            <a:xfrm>
              <a:off x="8251546" y="2677363"/>
              <a:ext cx="367442" cy="303405"/>
            </a:xfrm>
            <a:prstGeom prst="hexagon">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2" name="TextBox 101"/>
            <p:cNvSpPr txBox="1"/>
            <p:nvPr/>
          </p:nvSpPr>
          <p:spPr>
            <a:xfrm>
              <a:off x="8178842" y="2621254"/>
              <a:ext cx="245975" cy="409389"/>
            </a:xfrm>
            <a:prstGeom prst="rect">
              <a:avLst/>
            </a:prstGeom>
            <a:noFill/>
          </p:spPr>
          <p:txBody>
            <a:bodyPr wrap="none" rtlCol="0">
              <a:spAutoFit/>
            </a:bodyPr>
            <a:lstStyle/>
            <a:p>
              <a:endParaRPr lang="en-US" sz="1200" b="1" dirty="0">
                <a:solidFill>
                  <a:srgbClr val="FF0000"/>
                </a:solidFill>
              </a:endParaRPr>
            </a:p>
          </p:txBody>
        </p:sp>
      </p:grpSp>
      <p:grpSp>
        <p:nvGrpSpPr>
          <p:cNvPr id="103" name="Group 102"/>
          <p:cNvGrpSpPr/>
          <p:nvPr/>
        </p:nvGrpSpPr>
        <p:grpSpPr>
          <a:xfrm>
            <a:off x="2358396" y="3526121"/>
            <a:ext cx="330557" cy="382180"/>
            <a:chOff x="8178842" y="2621254"/>
            <a:chExt cx="440146" cy="564841"/>
          </a:xfrm>
        </p:grpSpPr>
        <p:cxnSp>
          <p:nvCxnSpPr>
            <p:cNvPr id="104" name="Straight Connector 103"/>
            <p:cNvCxnSpPr>
              <a:stCxn id="105" idx="1"/>
            </p:cNvCxnSpPr>
            <p:nvPr/>
          </p:nvCxnSpPr>
          <p:spPr bwMode="auto">
            <a:xfrm flipH="1">
              <a:off x="8435266" y="2980767"/>
              <a:ext cx="0" cy="205328"/>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5" name="Hexagon 104"/>
            <p:cNvSpPr/>
            <p:nvPr/>
          </p:nvSpPr>
          <p:spPr bwMode="auto">
            <a:xfrm>
              <a:off x="8251546" y="2677363"/>
              <a:ext cx="367442" cy="303405"/>
            </a:xfrm>
            <a:prstGeom prst="hexagon">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6" name="TextBox 105"/>
            <p:cNvSpPr txBox="1"/>
            <p:nvPr/>
          </p:nvSpPr>
          <p:spPr>
            <a:xfrm>
              <a:off x="8178842" y="2621254"/>
              <a:ext cx="245975" cy="409389"/>
            </a:xfrm>
            <a:prstGeom prst="rect">
              <a:avLst/>
            </a:prstGeom>
            <a:noFill/>
          </p:spPr>
          <p:txBody>
            <a:bodyPr wrap="none" rtlCol="0">
              <a:spAutoFit/>
            </a:bodyPr>
            <a:lstStyle/>
            <a:p>
              <a:endParaRPr lang="en-US" sz="1200" b="1" dirty="0">
                <a:solidFill>
                  <a:srgbClr val="FF0000"/>
                </a:solidFill>
              </a:endParaRPr>
            </a:p>
          </p:txBody>
        </p:sp>
      </p:grpSp>
      <p:grpSp>
        <p:nvGrpSpPr>
          <p:cNvPr id="107" name="Group 106"/>
          <p:cNvGrpSpPr/>
          <p:nvPr/>
        </p:nvGrpSpPr>
        <p:grpSpPr>
          <a:xfrm>
            <a:off x="1256121" y="3526121"/>
            <a:ext cx="330557" cy="382180"/>
            <a:chOff x="8178842" y="2621254"/>
            <a:chExt cx="440146" cy="564841"/>
          </a:xfrm>
        </p:grpSpPr>
        <p:cxnSp>
          <p:nvCxnSpPr>
            <p:cNvPr id="108" name="Straight Connector 107"/>
            <p:cNvCxnSpPr>
              <a:stCxn id="109" idx="1"/>
            </p:cNvCxnSpPr>
            <p:nvPr/>
          </p:nvCxnSpPr>
          <p:spPr bwMode="auto">
            <a:xfrm flipH="1">
              <a:off x="8435266" y="2980767"/>
              <a:ext cx="0" cy="205328"/>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Hexagon 108"/>
            <p:cNvSpPr/>
            <p:nvPr/>
          </p:nvSpPr>
          <p:spPr bwMode="auto">
            <a:xfrm>
              <a:off x="8251546" y="2677363"/>
              <a:ext cx="367442" cy="303405"/>
            </a:xfrm>
            <a:prstGeom prst="hexagon">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0" name="TextBox 109"/>
            <p:cNvSpPr txBox="1"/>
            <p:nvPr/>
          </p:nvSpPr>
          <p:spPr>
            <a:xfrm>
              <a:off x="8178842" y="2621254"/>
              <a:ext cx="245975" cy="409389"/>
            </a:xfrm>
            <a:prstGeom prst="rect">
              <a:avLst/>
            </a:prstGeom>
            <a:noFill/>
          </p:spPr>
          <p:txBody>
            <a:bodyPr wrap="none" rtlCol="0">
              <a:spAutoFit/>
            </a:bodyPr>
            <a:lstStyle/>
            <a:p>
              <a:endParaRPr lang="en-US" sz="1200" b="1" dirty="0">
                <a:solidFill>
                  <a:srgbClr val="FF0000"/>
                </a:solidFill>
              </a:endParaRPr>
            </a:p>
          </p:txBody>
        </p:sp>
      </p:grpSp>
      <p:grpSp>
        <p:nvGrpSpPr>
          <p:cNvPr id="8" name="Group 7"/>
          <p:cNvGrpSpPr/>
          <p:nvPr/>
        </p:nvGrpSpPr>
        <p:grpSpPr>
          <a:xfrm>
            <a:off x="1248606" y="3526121"/>
            <a:ext cx="1511300" cy="382180"/>
            <a:chOff x="1248606" y="2606603"/>
            <a:chExt cx="1511300" cy="382180"/>
          </a:xfrm>
        </p:grpSpPr>
        <p:grpSp>
          <p:nvGrpSpPr>
            <p:cNvPr id="91" name="Group 90"/>
            <p:cNvGrpSpPr/>
            <p:nvPr/>
          </p:nvGrpSpPr>
          <p:grpSpPr>
            <a:xfrm>
              <a:off x="1248606" y="2606603"/>
              <a:ext cx="397866" cy="382180"/>
              <a:chOff x="8178842" y="2621254"/>
              <a:chExt cx="529770" cy="564841"/>
            </a:xfrm>
          </p:grpSpPr>
          <p:cxnSp>
            <p:nvCxnSpPr>
              <p:cNvPr id="92" name="Straight Connector 91"/>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Hexagon 92"/>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4" name="TextBox 93"/>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11" name="Group 110"/>
            <p:cNvGrpSpPr/>
            <p:nvPr/>
          </p:nvGrpSpPr>
          <p:grpSpPr>
            <a:xfrm>
              <a:off x="1550292" y="2606603"/>
              <a:ext cx="397866" cy="382180"/>
              <a:chOff x="8178842" y="2621254"/>
              <a:chExt cx="529770" cy="564841"/>
            </a:xfrm>
          </p:grpSpPr>
          <p:cxnSp>
            <p:nvCxnSpPr>
              <p:cNvPr id="112" name="Straight Connector 111"/>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 name="Hexagon 112"/>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4" name="TextBox 113"/>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15" name="Group 114"/>
            <p:cNvGrpSpPr/>
            <p:nvPr/>
          </p:nvGrpSpPr>
          <p:grpSpPr>
            <a:xfrm>
              <a:off x="1823985" y="2606603"/>
              <a:ext cx="397866" cy="382180"/>
              <a:chOff x="8178842" y="2621254"/>
              <a:chExt cx="529770" cy="564841"/>
            </a:xfrm>
          </p:grpSpPr>
          <p:cxnSp>
            <p:nvCxnSpPr>
              <p:cNvPr id="116" name="Straight Connector 115"/>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Hexagon 116"/>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8" name="TextBox 117"/>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19" name="Group 118"/>
            <p:cNvGrpSpPr/>
            <p:nvPr/>
          </p:nvGrpSpPr>
          <p:grpSpPr>
            <a:xfrm>
              <a:off x="2107009" y="2606603"/>
              <a:ext cx="397866" cy="382180"/>
              <a:chOff x="8178842" y="2621254"/>
              <a:chExt cx="529770" cy="564841"/>
            </a:xfrm>
          </p:grpSpPr>
          <p:cxnSp>
            <p:nvCxnSpPr>
              <p:cNvPr id="120" name="Straight Connector 119"/>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1" name="Hexagon 120"/>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2" name="TextBox 121"/>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nvGrpSpPr>
            <p:cNvPr id="123" name="Group 122"/>
            <p:cNvGrpSpPr/>
            <p:nvPr/>
          </p:nvGrpSpPr>
          <p:grpSpPr>
            <a:xfrm>
              <a:off x="2362040" y="2606603"/>
              <a:ext cx="397866" cy="382180"/>
              <a:chOff x="8178842" y="2621254"/>
              <a:chExt cx="529770" cy="564841"/>
            </a:xfrm>
          </p:grpSpPr>
          <p:cxnSp>
            <p:nvCxnSpPr>
              <p:cNvPr id="124" name="Straight Connector 123"/>
              <p:cNvCxnSpPr/>
              <p:nvPr/>
            </p:nvCxnSpPr>
            <p:spPr bwMode="auto">
              <a:xfrm>
                <a:off x="8435267" y="2834965"/>
                <a:ext cx="0" cy="35113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Hexagon 124"/>
              <p:cNvSpPr/>
              <p:nvPr/>
            </p:nvSpPr>
            <p:spPr bwMode="auto">
              <a:xfrm>
                <a:off x="8251546" y="2677363"/>
                <a:ext cx="367442" cy="303405"/>
              </a:xfrm>
              <a:prstGeom prst="hexagon">
                <a:avLst/>
              </a:prstGeom>
              <a:solidFill>
                <a:srgbClr val="FFFF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6" name="TextBox 125"/>
              <p:cNvSpPr txBox="1"/>
              <p:nvPr/>
            </p:nvSpPr>
            <p:spPr>
              <a:xfrm>
                <a:off x="8178842" y="2621254"/>
                <a:ext cx="529770" cy="409389"/>
              </a:xfrm>
              <a:prstGeom prst="rect">
                <a:avLst/>
              </a:prstGeom>
              <a:noFill/>
            </p:spPr>
            <p:txBody>
              <a:bodyPr wrap="none" rtlCol="0">
                <a:spAutoFit/>
              </a:bodyPr>
              <a:lstStyle/>
              <a:p>
                <a:r>
                  <a:rPr lang="en-US" sz="1200" b="1" dirty="0" smtClean="0">
                    <a:solidFill>
                      <a:srgbClr val="FF0000"/>
                    </a:solidFill>
                  </a:rPr>
                  <a:t>Me</a:t>
                </a:r>
                <a:endParaRPr lang="en-US" sz="1200" b="1" dirty="0">
                  <a:solidFill>
                    <a:srgbClr val="FF0000"/>
                  </a:solidFill>
                </a:endParaRPr>
              </a:p>
            </p:txBody>
          </p:sp>
        </p:grpSp>
      </p:grpSp>
    </p:spTree>
    <p:extLst>
      <p:ext uri="{BB962C8B-B14F-4D97-AF65-F5344CB8AC3E}">
        <p14:creationId xmlns:p14="http://schemas.microsoft.com/office/powerpoint/2010/main" val="218553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xit" presetSubtype="0" fill="hold" grpId="0" nodeType="withEffect">
                                  <p:stCondLst>
                                    <p:cond delay="0"/>
                                  </p:stCondLst>
                                  <p:childTnLst>
                                    <p:animEffect transition="out" filter="fade">
                                      <p:cBhvr>
                                        <p:cTn id="14" dur="500"/>
                                        <p:tgtEl>
                                          <p:spTgt spid="79"/>
                                        </p:tgtEl>
                                      </p:cBhvr>
                                    </p:animEffect>
                                    <p:set>
                                      <p:cBhvr>
                                        <p:cTn id="15" dur="1" fill="hold">
                                          <p:stCondLst>
                                            <p:cond delay="499"/>
                                          </p:stCondLst>
                                        </p:cTn>
                                        <p:tgtEl>
                                          <p:spTgt spid="79"/>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80"/>
                                        </p:tgtEl>
                                        <p:attrNameLst>
                                          <p:attrName>style.visibility</p:attrName>
                                        </p:attrNameLst>
                                      </p:cBhvr>
                                      <p:to>
                                        <p:strVal val="visible"/>
                                      </p:to>
                                    </p:set>
                                    <p:animEffect transition="in" filter="fade">
                                      <p:cBhvr>
                                        <p:cTn id="18" dur="500"/>
                                        <p:tgtEl>
                                          <p:spTgt spid="80"/>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wipe(left)">
                                      <p:cBhvr>
                                        <p:cTn id="22" dur="500"/>
                                        <p:tgtEl>
                                          <p:spTgt spid="83"/>
                                        </p:tgtEl>
                                      </p:cBhvr>
                                    </p:animEffec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EPIGENETICs Underlies </a:t>
            </a:r>
            <a:r>
              <a:rPr lang="en-US" dirty="0"/>
              <a:t>SEXUAL </a:t>
            </a:r>
            <a:r>
              <a:rPr lang="en-US" dirty="0" smtClean="0"/>
              <a:t>Orientation?</a:t>
            </a:r>
            <a:endParaRPr lang="en-US" dirty="0"/>
          </a:p>
        </p:txBody>
      </p:sp>
      <p:pic>
        <p:nvPicPr>
          <p:cNvPr id="3" name="Picture 2"/>
          <p:cNvPicPr>
            <a:picLocks noChangeAspect="1"/>
          </p:cNvPicPr>
          <p:nvPr/>
        </p:nvPicPr>
        <p:blipFill rotWithShape="1">
          <a:blip r:embed="rId3"/>
          <a:srcRect l="21930" t="19401" r="22807" b="12076"/>
          <a:stretch/>
        </p:blipFill>
        <p:spPr>
          <a:xfrm>
            <a:off x="0" y="-1310"/>
            <a:ext cx="9144000" cy="6849979"/>
          </a:xfrm>
          <a:prstGeom prst="rect">
            <a:avLst/>
          </a:prstGeom>
        </p:spPr>
      </p:pic>
      <p:sp>
        <p:nvSpPr>
          <p:cNvPr id="4" name="TextBox 3"/>
          <p:cNvSpPr txBox="1"/>
          <p:nvPr/>
        </p:nvSpPr>
        <p:spPr>
          <a:xfrm>
            <a:off x="3266997" y="1231641"/>
            <a:ext cx="2610010" cy="5386090"/>
          </a:xfrm>
          <a:prstGeom prst="rect">
            <a:avLst/>
          </a:prstGeom>
          <a:noFill/>
        </p:spPr>
        <p:txBody>
          <a:bodyPr wrap="none" rtlCol="0">
            <a:spAutoFit/>
            <a:scene3d>
              <a:camera prst="orthographicFront"/>
              <a:lightRig rig="threePt" dir="t"/>
            </a:scene3d>
            <a:sp3d extrusionH="57150">
              <a:bevelT w="158750" h="107950"/>
            </a:sp3d>
          </a:bodyPr>
          <a:lstStyle/>
          <a:p>
            <a:pPr algn="ctr"/>
            <a:r>
              <a:rPr lang="en-US" sz="34400" dirty="0" smtClean="0">
                <a:solidFill>
                  <a:schemeClr val="accent3"/>
                </a:solidFill>
                <a:latin typeface="Consolas" panose="020B0609020204030204" pitchFamily="49" charset="0"/>
                <a:cs typeface="Consolas" panose="020B0609020204030204" pitchFamily="49" charset="0"/>
              </a:rPr>
              <a:t>0</a:t>
            </a:r>
            <a:endParaRPr lang="en-US" sz="34400" dirty="0">
              <a:solidFill>
                <a:schemeClr val="accent3"/>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30059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3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2000" fill="hold"/>
                                        <p:tgtEl>
                                          <p:spTgt spid="4"/>
                                        </p:tgtEl>
                                        <p:attrNameLst>
                                          <p:attrName>ppt_w</p:attrName>
                                        </p:attrNameLst>
                                      </p:cBhvr>
                                      <p:tavLst>
                                        <p:tav tm="0">
                                          <p:val>
                                            <p:fltVal val="0"/>
                                          </p:val>
                                        </p:tav>
                                        <p:tav tm="100000">
                                          <p:val>
                                            <p:strVal val="#ppt_w"/>
                                          </p:val>
                                        </p:tav>
                                      </p:tavLst>
                                    </p:anim>
                                    <p:anim calcmode="lin" valueType="num">
                                      <p:cBhvr>
                                        <p:cTn id="11" dur="2000" fill="hold"/>
                                        <p:tgtEl>
                                          <p:spTgt spid="4"/>
                                        </p:tgtEl>
                                        <p:attrNameLst>
                                          <p:attrName>ppt_h</p:attrName>
                                        </p:attrNameLst>
                                      </p:cBhvr>
                                      <p:tavLst>
                                        <p:tav tm="0">
                                          <p:val>
                                            <p:fltVal val="0"/>
                                          </p:val>
                                        </p:tav>
                                        <p:tav tm="100000">
                                          <p:val>
                                            <p:strVal val="#ppt_h"/>
                                          </p:val>
                                        </p:tav>
                                      </p:tavLst>
                                    </p:anim>
                                    <p:anim calcmode="lin" valueType="num">
                                      <p:cBhvr>
                                        <p:cTn id="12" dur="2000" fill="hold"/>
                                        <p:tgtEl>
                                          <p:spTgt spid="4"/>
                                        </p:tgtEl>
                                        <p:attrNameLst>
                                          <p:attrName>style.rotation</p:attrName>
                                        </p:attrNameLst>
                                      </p:cBhvr>
                                      <p:tavLst>
                                        <p:tav tm="0">
                                          <p:val>
                                            <p:fltVal val="90"/>
                                          </p:val>
                                        </p:tav>
                                        <p:tav tm="100000">
                                          <p:val>
                                            <p:fltVal val="0"/>
                                          </p:val>
                                        </p:tav>
                                      </p:tavLst>
                                    </p:anim>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Neuroplasticity: Behavior Affects Brain Function</a:t>
            </a:r>
            <a:endParaRPr lang="en-US" dirty="0"/>
          </a:p>
        </p:txBody>
      </p:sp>
      <p:sp>
        <p:nvSpPr>
          <p:cNvPr id="3" name="Content Placeholder 2"/>
          <p:cNvSpPr>
            <a:spLocks noGrp="1"/>
          </p:cNvSpPr>
          <p:nvPr>
            <p:ph idx="1"/>
          </p:nvPr>
        </p:nvSpPr>
        <p:spPr/>
        <p:txBody>
          <a:bodyPr/>
          <a:lstStyle/>
          <a:p>
            <a:r>
              <a:rPr lang="en-US" dirty="0" smtClean="0"/>
              <a:t>Neural improvement in brain function following behavioral therapy for autism</a:t>
            </a:r>
          </a:p>
          <a:p>
            <a:r>
              <a:rPr lang="en-US" dirty="0" smtClean="0"/>
              <a:t>Neuron function varies with complex vs. simple environments in rats</a:t>
            </a:r>
          </a:p>
          <a:p>
            <a:r>
              <a:rPr lang="en-US" dirty="0" smtClean="0"/>
              <a:t>So, behavior and environment influence brain function rather than the other way around</a:t>
            </a:r>
          </a:p>
          <a:p>
            <a:endParaRPr lang="en-US" dirty="0"/>
          </a:p>
        </p:txBody>
      </p:sp>
      <p:sp>
        <p:nvSpPr>
          <p:cNvPr id="4" name="Rectangle 3"/>
          <p:cNvSpPr/>
          <p:nvPr/>
        </p:nvSpPr>
        <p:spPr>
          <a:xfrm>
            <a:off x="5126554" y="6488668"/>
            <a:ext cx="4017446" cy="369332"/>
          </a:xfrm>
          <a:prstGeom prst="rect">
            <a:avLst/>
          </a:prstGeom>
        </p:spPr>
        <p:txBody>
          <a:bodyPr wrap="none">
            <a:spAutoFit/>
          </a:bodyPr>
          <a:lstStyle/>
          <a:p>
            <a:pPr algn="r"/>
            <a:r>
              <a:rPr lang="en-US" dirty="0" err="1" smtClean="0"/>
              <a:t>Voos</a:t>
            </a:r>
            <a:r>
              <a:rPr lang="en-US" dirty="0" smtClean="0"/>
              <a:t>, et al, 2013, Kolb, et al, 2003, </a:t>
            </a:r>
            <a:endParaRPr lang="en-US" dirty="0"/>
          </a:p>
        </p:txBody>
      </p:sp>
    </p:spTree>
    <p:extLst>
      <p:ext uri="{BB962C8B-B14F-4D97-AF65-F5344CB8AC3E}">
        <p14:creationId xmlns:p14="http://schemas.microsoft.com/office/powerpoint/2010/main" val="26207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9"/>
          <p:cNvPicPr>
            <a:picLocks noChangeAspect="1"/>
          </p:cNvPicPr>
          <p:nvPr/>
        </p:nvPicPr>
        <p:blipFill rotWithShape="1">
          <a:blip r:embed="rId3">
            <a:extLst>
              <a:ext uri="{28A0092B-C50C-407E-A947-70E740481C1C}">
                <a14:useLocalDpi xmlns:a14="http://schemas.microsoft.com/office/drawing/2010/main" val="0"/>
              </a:ext>
            </a:extLst>
          </a:blip>
          <a:srcRect r="66132"/>
          <a:stretch/>
        </p:blipFill>
        <p:spPr>
          <a:xfrm>
            <a:off x="390311" y="2615232"/>
            <a:ext cx="2868943" cy="2867534"/>
          </a:xfrm>
          <a:prstGeom prst="rect">
            <a:avLst/>
          </a:prstGeom>
        </p:spPr>
      </p:pic>
      <p:sp>
        <p:nvSpPr>
          <p:cNvPr id="8" name="Title 7"/>
          <p:cNvSpPr>
            <a:spLocks noGrp="1"/>
          </p:cNvSpPr>
          <p:nvPr>
            <p:ph type="title"/>
          </p:nvPr>
        </p:nvSpPr>
        <p:spPr/>
        <p:txBody>
          <a:bodyPr/>
          <a:lstStyle/>
          <a:p>
            <a:r>
              <a:rPr lang="en-US" dirty="0"/>
              <a:t>Hypothalamic Structure</a:t>
            </a:r>
          </a:p>
        </p:txBody>
      </p:sp>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l="34171"/>
          <a:stretch/>
        </p:blipFill>
        <p:spPr>
          <a:xfrm>
            <a:off x="3250194" y="2616739"/>
            <a:ext cx="5576306" cy="2867534"/>
          </a:xfrm>
        </p:spPr>
      </p:pic>
      <p:sp>
        <p:nvSpPr>
          <p:cNvPr id="14" name="TextBox 13"/>
          <p:cNvSpPr txBox="1"/>
          <p:nvPr/>
        </p:nvSpPr>
        <p:spPr>
          <a:xfrm>
            <a:off x="3054598" y="2184400"/>
            <a:ext cx="2981907" cy="461665"/>
          </a:xfrm>
          <a:prstGeom prst="rect">
            <a:avLst/>
          </a:prstGeom>
          <a:noFill/>
        </p:spPr>
        <p:txBody>
          <a:bodyPr wrap="none" rtlCol="0">
            <a:spAutoFit/>
          </a:bodyPr>
          <a:lstStyle/>
          <a:p>
            <a:pPr algn="ctr"/>
            <a:r>
              <a:rPr lang="en-US" sz="2400" b="1" dirty="0" smtClean="0"/>
              <a:t>Heterosexual Male</a:t>
            </a:r>
            <a:endParaRPr lang="en-US" sz="2400" b="1" dirty="0"/>
          </a:p>
        </p:txBody>
      </p:sp>
      <p:sp>
        <p:nvSpPr>
          <p:cNvPr id="15" name="TextBox 14"/>
          <p:cNvSpPr txBox="1"/>
          <p:nvPr/>
        </p:nvSpPr>
        <p:spPr>
          <a:xfrm>
            <a:off x="5947680" y="2184400"/>
            <a:ext cx="2882520" cy="461665"/>
          </a:xfrm>
          <a:prstGeom prst="rect">
            <a:avLst/>
          </a:prstGeom>
          <a:noFill/>
        </p:spPr>
        <p:txBody>
          <a:bodyPr wrap="none" rtlCol="0">
            <a:spAutoFit/>
          </a:bodyPr>
          <a:lstStyle/>
          <a:p>
            <a:pPr algn="ctr"/>
            <a:r>
              <a:rPr lang="en-US" sz="2400" b="1" dirty="0" smtClean="0"/>
              <a:t>Homosexual Male</a:t>
            </a:r>
            <a:endParaRPr lang="en-US" sz="2400" b="1" dirty="0"/>
          </a:p>
        </p:txBody>
      </p:sp>
      <p:cxnSp>
        <p:nvCxnSpPr>
          <p:cNvPr id="17" name="Straight Arrow Connector 16"/>
          <p:cNvCxnSpPr/>
          <p:nvPr/>
        </p:nvCxnSpPr>
        <p:spPr>
          <a:xfrm>
            <a:off x="3759200" y="3310467"/>
            <a:ext cx="67733" cy="186266"/>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369385" y="3953347"/>
            <a:ext cx="159818" cy="62705"/>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4216397" y="4720544"/>
            <a:ext cx="46569" cy="14896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529426" y="4211958"/>
            <a:ext cx="160865" cy="4736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188094">
            <a:off x="7353694" y="3535848"/>
            <a:ext cx="67733" cy="186266"/>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188094" flipH="1">
            <a:off x="7578462" y="3944011"/>
            <a:ext cx="159818" cy="62705"/>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188094" flipH="1" flipV="1">
            <a:off x="7392109" y="4219196"/>
            <a:ext cx="46569" cy="14896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188094" flipV="1">
            <a:off x="6995364" y="3989392"/>
            <a:ext cx="160865" cy="47362"/>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24333" y="6594514"/>
            <a:ext cx="8619667" cy="261610"/>
          </a:xfrm>
          <a:prstGeom prst="rect">
            <a:avLst/>
          </a:prstGeom>
        </p:spPr>
        <p:txBody>
          <a:bodyPr wrap="none">
            <a:spAutoFit/>
          </a:bodyPr>
          <a:lstStyle/>
          <a:p>
            <a:r>
              <a:rPr lang="en-US" sz="1100" dirty="0" err="1"/>
              <a:t>LeVay</a:t>
            </a:r>
            <a:r>
              <a:rPr lang="en-US" sz="1100" dirty="0"/>
              <a:t>, S. 1991. A difference in hypothalamic structure between heterosexual and homosexual men. </a:t>
            </a:r>
            <a:r>
              <a:rPr lang="en-US" sz="1100" i="1" dirty="0"/>
              <a:t>Science</a:t>
            </a:r>
            <a:r>
              <a:rPr lang="en-US" sz="1100" dirty="0"/>
              <a:t> 253:1034-1037.</a:t>
            </a:r>
          </a:p>
        </p:txBody>
      </p:sp>
      <p:grpSp>
        <p:nvGrpSpPr>
          <p:cNvPr id="5" name="Group 4"/>
          <p:cNvGrpSpPr/>
          <p:nvPr/>
        </p:nvGrpSpPr>
        <p:grpSpPr>
          <a:xfrm>
            <a:off x="677614" y="1815068"/>
            <a:ext cx="936475" cy="1303270"/>
            <a:chOff x="677614" y="1815068"/>
            <a:chExt cx="936475" cy="1303270"/>
          </a:xfrm>
        </p:grpSpPr>
        <p:sp>
          <p:nvSpPr>
            <p:cNvPr id="2" name="Rectangle 1"/>
            <p:cNvSpPr/>
            <p:nvPr/>
          </p:nvSpPr>
          <p:spPr>
            <a:xfrm>
              <a:off x="677614" y="1815068"/>
              <a:ext cx="936475" cy="461665"/>
            </a:xfrm>
            <a:prstGeom prst="rect">
              <a:avLst/>
            </a:prstGeom>
          </p:spPr>
          <p:txBody>
            <a:bodyPr wrap="none">
              <a:spAutoFit/>
            </a:bodyPr>
            <a:lstStyle/>
            <a:p>
              <a:pPr algn="ctr"/>
              <a:r>
                <a:rPr lang="en-US" sz="2400" b="1" dirty="0"/>
                <a:t>INAH</a:t>
              </a:r>
            </a:p>
          </p:txBody>
        </p:sp>
        <p:sp>
          <p:nvSpPr>
            <p:cNvPr id="4" name="Down Arrow 3"/>
            <p:cNvSpPr/>
            <p:nvPr/>
          </p:nvSpPr>
          <p:spPr>
            <a:xfrm>
              <a:off x="950357" y="2222062"/>
              <a:ext cx="390988" cy="896276"/>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6737" y="670553"/>
            <a:ext cx="5617770" cy="6179548"/>
          </a:xfrm>
          <a:prstGeom prst="rect">
            <a:avLst/>
          </a:prstGeom>
        </p:spPr>
      </p:pic>
      <p:sp>
        <p:nvSpPr>
          <p:cNvPr id="25" name="Down Arrow 24"/>
          <p:cNvSpPr/>
          <p:nvPr/>
        </p:nvSpPr>
        <p:spPr>
          <a:xfrm rot="1800000">
            <a:off x="4882369" y="1603886"/>
            <a:ext cx="565621" cy="19285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499485" y="3434281"/>
            <a:ext cx="209513" cy="209513"/>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6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35"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style.rotation</p:attrName>
                                        </p:attrNameLst>
                                      </p:cBhvr>
                                      <p:tavLst>
                                        <p:tav tm="0">
                                          <p:val>
                                            <p:fltVal val="720"/>
                                          </p:val>
                                        </p:tav>
                                        <p:tav tm="100000">
                                          <p:val>
                                            <p:fltVal val="0"/>
                                          </p:val>
                                        </p:tav>
                                      </p:tavLst>
                                    </p:anim>
                                    <p:anim calcmode="lin" valueType="num">
                                      <p:cBhvr>
                                        <p:cTn id="53" dur="1000" fill="hold"/>
                                        <p:tgtEl>
                                          <p:spTgt spid="17"/>
                                        </p:tgtEl>
                                        <p:attrNameLst>
                                          <p:attrName>ppt_h</p:attrName>
                                        </p:attrNameLst>
                                      </p:cBhvr>
                                      <p:tavLst>
                                        <p:tav tm="0">
                                          <p:val>
                                            <p:fltVal val="0"/>
                                          </p:val>
                                        </p:tav>
                                        <p:tav tm="100000">
                                          <p:val>
                                            <p:strVal val="#ppt_h"/>
                                          </p:val>
                                        </p:tav>
                                      </p:tavLst>
                                    </p:anim>
                                    <p:anim calcmode="lin" valueType="num">
                                      <p:cBhvr>
                                        <p:cTn id="54" dur="1000" fill="hold"/>
                                        <p:tgtEl>
                                          <p:spTgt spid="17"/>
                                        </p:tgtEl>
                                        <p:attrNameLst>
                                          <p:attrName>ppt_w</p:attrName>
                                        </p:attrNameLst>
                                      </p:cBhvr>
                                      <p:tavLst>
                                        <p:tav tm="0">
                                          <p:val>
                                            <p:fltVal val="0"/>
                                          </p:val>
                                        </p:tav>
                                        <p:tav tm="100000">
                                          <p:val>
                                            <p:strVal val="#ppt_w"/>
                                          </p:val>
                                        </p:tav>
                                      </p:tavLst>
                                    </p:anim>
                                  </p:childTnLst>
                                </p:cTn>
                              </p:par>
                              <p:par>
                                <p:cTn id="55" presetID="35"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style.rotation</p:attrName>
                                        </p:attrNameLst>
                                      </p:cBhvr>
                                      <p:tavLst>
                                        <p:tav tm="0">
                                          <p:val>
                                            <p:fltVal val="720"/>
                                          </p:val>
                                        </p:tav>
                                        <p:tav tm="100000">
                                          <p:val>
                                            <p:fltVal val="0"/>
                                          </p:val>
                                        </p:tav>
                                      </p:tavLst>
                                    </p:anim>
                                    <p:anim calcmode="lin" valueType="num">
                                      <p:cBhvr>
                                        <p:cTn id="59" dur="1000" fill="hold"/>
                                        <p:tgtEl>
                                          <p:spTgt spid="18"/>
                                        </p:tgtEl>
                                        <p:attrNameLst>
                                          <p:attrName>ppt_h</p:attrName>
                                        </p:attrNameLst>
                                      </p:cBhvr>
                                      <p:tavLst>
                                        <p:tav tm="0">
                                          <p:val>
                                            <p:fltVal val="0"/>
                                          </p:val>
                                        </p:tav>
                                        <p:tav tm="100000">
                                          <p:val>
                                            <p:strVal val="#ppt_h"/>
                                          </p:val>
                                        </p:tav>
                                      </p:tavLst>
                                    </p:anim>
                                    <p:anim calcmode="lin" valueType="num">
                                      <p:cBhvr>
                                        <p:cTn id="60" dur="1000" fill="hold"/>
                                        <p:tgtEl>
                                          <p:spTgt spid="18"/>
                                        </p:tgtEl>
                                        <p:attrNameLst>
                                          <p:attrName>ppt_w</p:attrName>
                                        </p:attrNameLst>
                                      </p:cBhvr>
                                      <p:tavLst>
                                        <p:tav tm="0">
                                          <p:val>
                                            <p:fltVal val="0"/>
                                          </p:val>
                                        </p:tav>
                                        <p:tav tm="100000">
                                          <p:val>
                                            <p:strVal val="#ppt_w"/>
                                          </p:val>
                                        </p:tav>
                                      </p:tavLst>
                                    </p:anim>
                                  </p:childTnLst>
                                </p:cTn>
                              </p:par>
                              <p:par>
                                <p:cTn id="61" presetID="35"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style.rotation</p:attrName>
                                        </p:attrNameLst>
                                      </p:cBhvr>
                                      <p:tavLst>
                                        <p:tav tm="0">
                                          <p:val>
                                            <p:fltVal val="720"/>
                                          </p:val>
                                        </p:tav>
                                        <p:tav tm="100000">
                                          <p:val>
                                            <p:fltVal val="0"/>
                                          </p:val>
                                        </p:tav>
                                      </p:tavLst>
                                    </p:anim>
                                    <p:anim calcmode="lin" valueType="num">
                                      <p:cBhvr>
                                        <p:cTn id="65" dur="1000" fill="hold"/>
                                        <p:tgtEl>
                                          <p:spTgt spid="21"/>
                                        </p:tgtEl>
                                        <p:attrNameLst>
                                          <p:attrName>ppt_h</p:attrName>
                                        </p:attrNameLst>
                                      </p:cBhvr>
                                      <p:tavLst>
                                        <p:tav tm="0">
                                          <p:val>
                                            <p:fltVal val="0"/>
                                          </p:val>
                                        </p:tav>
                                        <p:tav tm="100000">
                                          <p:val>
                                            <p:strVal val="#ppt_h"/>
                                          </p:val>
                                        </p:tav>
                                      </p:tavLst>
                                    </p:anim>
                                    <p:anim calcmode="lin" valueType="num">
                                      <p:cBhvr>
                                        <p:cTn id="66" dur="1000" fill="hold"/>
                                        <p:tgtEl>
                                          <p:spTgt spid="21"/>
                                        </p:tgtEl>
                                        <p:attrNameLst>
                                          <p:attrName>ppt_w</p:attrName>
                                        </p:attrNameLst>
                                      </p:cBhvr>
                                      <p:tavLst>
                                        <p:tav tm="0">
                                          <p:val>
                                            <p:fltVal val="0"/>
                                          </p:val>
                                        </p:tav>
                                        <p:tav tm="100000">
                                          <p:val>
                                            <p:strVal val="#ppt_w"/>
                                          </p:val>
                                        </p:tav>
                                      </p:tavLst>
                                    </p:anim>
                                  </p:childTnLst>
                                </p:cTn>
                              </p:par>
                              <p:par>
                                <p:cTn id="67" presetID="35" presetClass="entr" presetSubtype="0"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style.rotation</p:attrName>
                                        </p:attrNameLst>
                                      </p:cBhvr>
                                      <p:tavLst>
                                        <p:tav tm="0">
                                          <p:val>
                                            <p:fltVal val="720"/>
                                          </p:val>
                                        </p:tav>
                                        <p:tav tm="100000">
                                          <p:val>
                                            <p:fltVal val="0"/>
                                          </p:val>
                                        </p:tav>
                                      </p:tavLst>
                                    </p:anim>
                                    <p:anim calcmode="lin" valueType="num">
                                      <p:cBhvr>
                                        <p:cTn id="71" dur="1000" fill="hold"/>
                                        <p:tgtEl>
                                          <p:spTgt spid="23"/>
                                        </p:tgtEl>
                                        <p:attrNameLst>
                                          <p:attrName>ppt_h</p:attrName>
                                        </p:attrNameLst>
                                      </p:cBhvr>
                                      <p:tavLst>
                                        <p:tav tm="0">
                                          <p:val>
                                            <p:fltVal val="0"/>
                                          </p:val>
                                        </p:tav>
                                        <p:tav tm="100000">
                                          <p:val>
                                            <p:strVal val="#ppt_h"/>
                                          </p:val>
                                        </p:tav>
                                      </p:tavLst>
                                    </p:anim>
                                    <p:anim calcmode="lin" valueType="num">
                                      <p:cBhvr>
                                        <p:cTn id="72" dur="1000" fill="hold"/>
                                        <p:tgtEl>
                                          <p:spTgt spid="23"/>
                                        </p:tgtEl>
                                        <p:attrNameLst>
                                          <p:attrName>ppt_w</p:attrName>
                                        </p:attrNameLst>
                                      </p:cBhvr>
                                      <p:tavLst>
                                        <p:tav tm="0">
                                          <p:val>
                                            <p:fltVal val="0"/>
                                          </p:val>
                                        </p:tav>
                                        <p:tav tm="100000">
                                          <p:val>
                                            <p:strVal val="#ppt_w"/>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par>
                                <p:cTn id="77" presetID="35" presetClass="entr" presetSubtype="0"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1000"/>
                                        <p:tgtEl>
                                          <p:spTgt spid="11"/>
                                        </p:tgtEl>
                                      </p:cBhvr>
                                    </p:animEffect>
                                    <p:anim calcmode="lin" valueType="num">
                                      <p:cBhvr>
                                        <p:cTn id="80" dur="1000" fill="hold"/>
                                        <p:tgtEl>
                                          <p:spTgt spid="11"/>
                                        </p:tgtEl>
                                        <p:attrNameLst>
                                          <p:attrName>style.rotation</p:attrName>
                                        </p:attrNameLst>
                                      </p:cBhvr>
                                      <p:tavLst>
                                        <p:tav tm="0">
                                          <p:val>
                                            <p:fltVal val="720"/>
                                          </p:val>
                                        </p:tav>
                                        <p:tav tm="100000">
                                          <p:val>
                                            <p:fltVal val="0"/>
                                          </p:val>
                                        </p:tav>
                                      </p:tavLst>
                                    </p:anim>
                                    <p:anim calcmode="lin" valueType="num">
                                      <p:cBhvr>
                                        <p:cTn id="81" dur="1000" fill="hold"/>
                                        <p:tgtEl>
                                          <p:spTgt spid="11"/>
                                        </p:tgtEl>
                                        <p:attrNameLst>
                                          <p:attrName>ppt_h</p:attrName>
                                        </p:attrNameLst>
                                      </p:cBhvr>
                                      <p:tavLst>
                                        <p:tav tm="0">
                                          <p:val>
                                            <p:fltVal val="0"/>
                                          </p:val>
                                        </p:tav>
                                        <p:tav tm="100000">
                                          <p:val>
                                            <p:strVal val="#ppt_h"/>
                                          </p:val>
                                        </p:tav>
                                      </p:tavLst>
                                    </p:anim>
                                    <p:anim calcmode="lin" valueType="num">
                                      <p:cBhvr>
                                        <p:cTn id="82" dur="1000" fill="hold"/>
                                        <p:tgtEl>
                                          <p:spTgt spid="11"/>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1000"/>
                                        <p:tgtEl>
                                          <p:spTgt spid="12"/>
                                        </p:tgtEl>
                                      </p:cBhvr>
                                    </p:animEffect>
                                    <p:anim calcmode="lin" valueType="num">
                                      <p:cBhvr>
                                        <p:cTn id="86" dur="1000" fill="hold"/>
                                        <p:tgtEl>
                                          <p:spTgt spid="12"/>
                                        </p:tgtEl>
                                        <p:attrNameLst>
                                          <p:attrName>style.rotation</p:attrName>
                                        </p:attrNameLst>
                                      </p:cBhvr>
                                      <p:tavLst>
                                        <p:tav tm="0">
                                          <p:val>
                                            <p:fltVal val="720"/>
                                          </p:val>
                                        </p:tav>
                                        <p:tav tm="100000">
                                          <p:val>
                                            <p:fltVal val="0"/>
                                          </p:val>
                                        </p:tav>
                                      </p:tavLst>
                                    </p:anim>
                                    <p:anim calcmode="lin" valueType="num">
                                      <p:cBhvr>
                                        <p:cTn id="87" dur="1000" fill="hold"/>
                                        <p:tgtEl>
                                          <p:spTgt spid="12"/>
                                        </p:tgtEl>
                                        <p:attrNameLst>
                                          <p:attrName>ppt_h</p:attrName>
                                        </p:attrNameLst>
                                      </p:cBhvr>
                                      <p:tavLst>
                                        <p:tav tm="0">
                                          <p:val>
                                            <p:fltVal val="0"/>
                                          </p:val>
                                        </p:tav>
                                        <p:tav tm="100000">
                                          <p:val>
                                            <p:strVal val="#ppt_h"/>
                                          </p:val>
                                        </p:tav>
                                      </p:tavLst>
                                    </p:anim>
                                    <p:anim calcmode="lin" valueType="num">
                                      <p:cBhvr>
                                        <p:cTn id="88" dur="1000" fill="hold"/>
                                        <p:tgtEl>
                                          <p:spTgt spid="12"/>
                                        </p:tgtEl>
                                        <p:attrNameLst>
                                          <p:attrName>ppt_w</p:attrName>
                                        </p:attrNameLst>
                                      </p:cBhvr>
                                      <p:tavLst>
                                        <p:tav tm="0">
                                          <p:val>
                                            <p:fltVal val="0"/>
                                          </p:val>
                                        </p:tav>
                                        <p:tav tm="100000">
                                          <p:val>
                                            <p:strVal val="#ppt_w"/>
                                          </p:val>
                                        </p:tav>
                                      </p:tavLst>
                                    </p:anim>
                                  </p:childTnLst>
                                </p:cTn>
                              </p:par>
                              <p:par>
                                <p:cTn id="89" presetID="35" presetClass="entr" presetSubtype="0"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style.rotation</p:attrName>
                                        </p:attrNameLst>
                                      </p:cBhvr>
                                      <p:tavLst>
                                        <p:tav tm="0">
                                          <p:val>
                                            <p:fltVal val="720"/>
                                          </p:val>
                                        </p:tav>
                                        <p:tav tm="100000">
                                          <p:val>
                                            <p:fltVal val="0"/>
                                          </p:val>
                                        </p:tav>
                                      </p:tavLst>
                                    </p:anim>
                                    <p:anim calcmode="lin" valueType="num">
                                      <p:cBhvr>
                                        <p:cTn id="93" dur="1000" fill="hold"/>
                                        <p:tgtEl>
                                          <p:spTgt spid="13"/>
                                        </p:tgtEl>
                                        <p:attrNameLst>
                                          <p:attrName>ppt_h</p:attrName>
                                        </p:attrNameLst>
                                      </p:cBhvr>
                                      <p:tavLst>
                                        <p:tav tm="0">
                                          <p:val>
                                            <p:fltVal val="0"/>
                                          </p:val>
                                        </p:tav>
                                        <p:tav tm="100000">
                                          <p:val>
                                            <p:strVal val="#ppt_h"/>
                                          </p:val>
                                        </p:tav>
                                      </p:tavLst>
                                    </p:anim>
                                    <p:anim calcmode="lin" valueType="num">
                                      <p:cBhvr>
                                        <p:cTn id="94" dur="1000" fill="hold"/>
                                        <p:tgtEl>
                                          <p:spTgt spid="13"/>
                                        </p:tgtEl>
                                        <p:attrNameLst>
                                          <p:attrName>ppt_w</p:attrName>
                                        </p:attrNameLst>
                                      </p:cBhvr>
                                      <p:tavLst>
                                        <p:tav tm="0">
                                          <p:val>
                                            <p:fltVal val="0"/>
                                          </p:val>
                                        </p:tav>
                                        <p:tav tm="100000">
                                          <p:val>
                                            <p:strVal val="#ppt_w"/>
                                          </p:val>
                                        </p:tav>
                                      </p:tavLst>
                                    </p:anim>
                                  </p:childTnLst>
                                </p:cTn>
                              </p:par>
                              <p:par>
                                <p:cTn id="95" presetID="35"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style.rotation</p:attrName>
                                        </p:attrNameLst>
                                      </p:cBhvr>
                                      <p:tavLst>
                                        <p:tav tm="0">
                                          <p:val>
                                            <p:fltVal val="720"/>
                                          </p:val>
                                        </p:tav>
                                        <p:tav tm="100000">
                                          <p:val>
                                            <p:fltVal val="0"/>
                                          </p:val>
                                        </p:tav>
                                      </p:tavLst>
                                    </p:anim>
                                    <p:anim calcmode="lin" valueType="num">
                                      <p:cBhvr>
                                        <p:cTn id="99" dur="1000" fill="hold"/>
                                        <p:tgtEl>
                                          <p:spTgt spid="16"/>
                                        </p:tgtEl>
                                        <p:attrNameLst>
                                          <p:attrName>ppt_h</p:attrName>
                                        </p:attrNameLst>
                                      </p:cBhvr>
                                      <p:tavLst>
                                        <p:tav tm="0">
                                          <p:val>
                                            <p:fltVal val="0"/>
                                          </p:val>
                                        </p:tav>
                                        <p:tav tm="100000">
                                          <p:val>
                                            <p:strVal val="#ppt_h"/>
                                          </p:val>
                                        </p:tav>
                                      </p:tavLst>
                                    </p:anim>
                                    <p:anim calcmode="lin" valueType="num">
                                      <p:cBhvr>
                                        <p:cTn id="100" dur="1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P spid="25" grpId="0" animBg="1"/>
      <p:bldP spid="25" grpId="1" animBg="1"/>
      <p:bldP spid="26" grpId="0" animBg="1"/>
      <p:bldP spid="2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383374"/>
            <a:ext cx="7799917" cy="1293028"/>
          </a:xfrm>
        </p:spPr>
        <p:txBody>
          <a:bodyPr>
            <a:normAutofit/>
          </a:bodyPr>
          <a:lstStyle/>
          <a:p>
            <a:r>
              <a:rPr lang="en-US" sz="3200" dirty="0" smtClean="0"/>
              <a:t>Effects of Adverse Childhood Experiences on Sexual Orientation</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3335780"/>
              </p:ext>
            </p:extLst>
          </p:nvPr>
        </p:nvGraphicFramePr>
        <p:xfrm>
          <a:off x="190501" y="1428750"/>
          <a:ext cx="8791574" cy="519841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2748" y="6627168"/>
            <a:ext cx="9196748" cy="230832"/>
          </a:xfrm>
          <a:prstGeom prst="rect">
            <a:avLst/>
          </a:prstGeom>
        </p:spPr>
        <p:txBody>
          <a:bodyPr wrap="none">
            <a:spAutoFit/>
          </a:bodyPr>
          <a:lstStyle/>
          <a:p>
            <a:pPr algn="r"/>
            <a:r>
              <a:rPr lang="en-US" sz="900" dirty="0">
                <a:latin typeface="Calibri" panose="020F0502020204030204" pitchFamily="34" charset="0"/>
              </a:rPr>
              <a:t>J. Elisabeth Wells, </a:t>
            </a:r>
            <a:r>
              <a:rPr lang="en-US" sz="900" dirty="0" smtClean="0">
                <a:latin typeface="Calibri" panose="020F0502020204030204" pitchFamily="34" charset="0"/>
              </a:rPr>
              <a:t>et al. </a:t>
            </a:r>
            <a:r>
              <a:rPr lang="en-US" sz="900" dirty="0">
                <a:latin typeface="Calibri" panose="020F0502020204030204" pitchFamily="34" charset="0"/>
              </a:rPr>
              <a:t>Multiple Aspects of Sexual Orientation: Prevalence and </a:t>
            </a:r>
            <a:r>
              <a:rPr lang="en-US" sz="900" dirty="0" err="1">
                <a:latin typeface="Calibri" panose="020F0502020204030204" pitchFamily="34" charset="0"/>
              </a:rPr>
              <a:t>Sociodemographic</a:t>
            </a:r>
            <a:r>
              <a:rPr lang="en-US" sz="900" dirty="0">
                <a:latin typeface="Calibri" panose="020F0502020204030204" pitchFamily="34" charset="0"/>
              </a:rPr>
              <a:t> Correlates in a New Zealand National Survey. </a:t>
            </a:r>
            <a:r>
              <a:rPr lang="en-US" sz="900" i="1" dirty="0">
                <a:latin typeface="Calibri" panose="020F0502020204030204" pitchFamily="34" charset="0"/>
              </a:rPr>
              <a:t>Arch Sex </a:t>
            </a:r>
            <a:r>
              <a:rPr lang="en-US" sz="900" i="1" dirty="0" err="1">
                <a:latin typeface="Calibri" panose="020F0502020204030204" pitchFamily="34" charset="0"/>
              </a:rPr>
              <a:t>Behav</a:t>
            </a:r>
            <a:r>
              <a:rPr lang="en-US" sz="900" i="1" dirty="0">
                <a:latin typeface="Calibri" panose="020F0502020204030204" pitchFamily="34" charset="0"/>
              </a:rPr>
              <a:t>.</a:t>
            </a:r>
            <a:r>
              <a:rPr lang="en-US" sz="900" dirty="0">
                <a:latin typeface="Calibri" panose="020F0502020204030204" pitchFamily="34" charset="0"/>
              </a:rPr>
              <a:t> 2011 February; 40(1): 155–168.</a:t>
            </a:r>
            <a:r>
              <a:rPr lang="en-US" sz="900" dirty="0"/>
              <a:t> </a:t>
            </a:r>
          </a:p>
        </p:txBody>
      </p:sp>
      <p:cxnSp>
        <p:nvCxnSpPr>
          <p:cNvPr id="7" name="Straight Connector 6"/>
          <p:cNvCxnSpPr/>
          <p:nvPr/>
        </p:nvCxnSpPr>
        <p:spPr>
          <a:xfrm flipV="1">
            <a:off x="971550" y="5402530"/>
            <a:ext cx="7886700" cy="9525"/>
          </a:xfrm>
          <a:prstGeom prst="line">
            <a:avLst/>
          </a:prstGeom>
          <a:ln w="381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3" name="Down Arrow 2"/>
          <p:cNvSpPr/>
          <p:nvPr/>
        </p:nvSpPr>
        <p:spPr>
          <a:xfrm>
            <a:off x="1166327" y="4470370"/>
            <a:ext cx="345233" cy="8397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Brace 5"/>
          <p:cNvSpPr/>
          <p:nvPr/>
        </p:nvSpPr>
        <p:spPr>
          <a:xfrm rot="16200000">
            <a:off x="3300155" y="2001698"/>
            <a:ext cx="457200" cy="3075535"/>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Arrow 7"/>
          <p:cNvSpPr/>
          <p:nvPr/>
        </p:nvSpPr>
        <p:spPr>
          <a:xfrm rot="19049859">
            <a:off x="5588930" y="3260541"/>
            <a:ext cx="3064043" cy="488015"/>
          </a:xfrm>
          <a:prstGeom prst="rightArrow">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22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Children of Homosexual Parents</a:t>
            </a:r>
          </a:p>
        </p:txBody>
      </p:sp>
      <p:sp>
        <p:nvSpPr>
          <p:cNvPr id="3" name="Content Placeholder 2"/>
          <p:cNvSpPr>
            <a:spLocks noGrp="1"/>
          </p:cNvSpPr>
          <p:nvPr>
            <p:ph idx="1"/>
          </p:nvPr>
        </p:nvSpPr>
        <p:spPr/>
        <p:txBody>
          <a:bodyPr/>
          <a:lstStyle/>
          <a:p>
            <a:r>
              <a:rPr lang="en-US" dirty="0"/>
              <a:t>Sexual orientation of children of gay </a:t>
            </a:r>
            <a:r>
              <a:rPr lang="en-US" dirty="0" smtClean="0"/>
              <a:t>parents</a:t>
            </a:r>
          </a:p>
          <a:p>
            <a:r>
              <a:rPr lang="en-US" dirty="0"/>
              <a:t>16-57% of </a:t>
            </a:r>
            <a:r>
              <a:rPr lang="en-US" dirty="0" smtClean="0"/>
              <a:t>children with gay parents adopted </a:t>
            </a:r>
            <a:r>
              <a:rPr lang="en-US" dirty="0"/>
              <a:t>a homosexual </a:t>
            </a:r>
            <a:r>
              <a:rPr lang="en-US" dirty="0" smtClean="0"/>
              <a:t>lifestyle</a:t>
            </a:r>
          </a:p>
          <a:p>
            <a:r>
              <a:rPr lang="en-US" dirty="0" smtClean="0"/>
              <a:t>33-57% of daughters </a:t>
            </a:r>
            <a:r>
              <a:rPr lang="en-US" dirty="0"/>
              <a:t>of lesbian </a:t>
            </a:r>
            <a:r>
              <a:rPr lang="en-US" dirty="0" smtClean="0"/>
              <a:t>mothers became </a:t>
            </a:r>
            <a:r>
              <a:rPr lang="en-US" dirty="0"/>
              <a:t>lesbians </a:t>
            </a:r>
            <a:r>
              <a:rPr lang="en-US" dirty="0" smtClean="0"/>
              <a:t>themselves</a:t>
            </a:r>
            <a:endParaRPr lang="en-US" dirty="0"/>
          </a:p>
        </p:txBody>
      </p:sp>
      <p:sp>
        <p:nvSpPr>
          <p:cNvPr id="4" name="Rectangle 3"/>
          <p:cNvSpPr/>
          <p:nvPr/>
        </p:nvSpPr>
        <p:spPr>
          <a:xfrm>
            <a:off x="3836137" y="6474745"/>
            <a:ext cx="5307863" cy="369332"/>
          </a:xfrm>
          <a:prstGeom prst="rect">
            <a:avLst/>
          </a:prstGeom>
        </p:spPr>
        <p:txBody>
          <a:bodyPr wrap="none">
            <a:spAutoFit/>
          </a:bodyPr>
          <a:lstStyle/>
          <a:p>
            <a:r>
              <a:rPr lang="en-US" dirty="0" err="1"/>
              <a:t>Schumm</a:t>
            </a:r>
            <a:r>
              <a:rPr lang="en-US" dirty="0"/>
              <a:t>, W. R. 2010</a:t>
            </a:r>
            <a:r>
              <a:rPr lang="en-US" dirty="0" smtClean="0"/>
              <a:t>. </a:t>
            </a:r>
            <a:r>
              <a:rPr lang="en-US" i="1" dirty="0"/>
              <a:t>J. </a:t>
            </a:r>
            <a:r>
              <a:rPr lang="en-US" i="1" dirty="0" err="1"/>
              <a:t>Biosoc</a:t>
            </a:r>
            <a:r>
              <a:rPr lang="en-US" i="1" dirty="0"/>
              <a:t>. Sci.</a:t>
            </a:r>
            <a:r>
              <a:rPr lang="en-US" dirty="0"/>
              <a:t> 42:721-742.</a:t>
            </a:r>
          </a:p>
        </p:txBody>
      </p:sp>
    </p:spTree>
    <p:extLst>
      <p:ext uri="{BB962C8B-B14F-4D97-AF65-F5344CB8AC3E}">
        <p14:creationId xmlns:p14="http://schemas.microsoft.com/office/powerpoint/2010/main" val="425672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Fluctuating Sexual Preference</a:t>
            </a:r>
            <a:endParaRPr lang="en-US" dirty="0"/>
          </a:p>
        </p:txBody>
      </p:sp>
      <p:sp>
        <p:nvSpPr>
          <p:cNvPr id="3" name="Content Placeholder 2"/>
          <p:cNvSpPr>
            <a:spLocks noGrp="1"/>
          </p:cNvSpPr>
          <p:nvPr>
            <p:ph idx="1"/>
          </p:nvPr>
        </p:nvSpPr>
        <p:spPr/>
        <p:txBody>
          <a:bodyPr/>
          <a:lstStyle/>
          <a:p>
            <a:r>
              <a:rPr lang="en-US" dirty="0" smtClean="0"/>
              <a:t>¼ lesbians gave up their homosexual identities over 5 year period</a:t>
            </a:r>
          </a:p>
          <a:p>
            <a:r>
              <a:rPr lang="en-US" dirty="0" smtClean="0"/>
              <a:t>5% of lesbians became heterosexual over a one year period</a:t>
            </a:r>
            <a:endParaRPr lang="en-US" dirty="0"/>
          </a:p>
        </p:txBody>
      </p:sp>
    </p:spTree>
    <p:extLst>
      <p:ext uri="{BB962C8B-B14F-4D97-AF65-F5344CB8AC3E}">
        <p14:creationId xmlns:p14="http://schemas.microsoft.com/office/powerpoint/2010/main" val="16722110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94341802"/>
              </p:ext>
            </p:extLst>
          </p:nvPr>
        </p:nvGraphicFramePr>
        <p:xfrm>
          <a:off x="575945" y="1505142"/>
          <a:ext cx="8115879" cy="5120640"/>
        </p:xfrm>
        <a:graphic>
          <a:graphicData uri="http://schemas.openxmlformats.org/drawingml/2006/table">
            <a:tbl>
              <a:tblPr firstRow="1" bandRow="1">
                <a:tableStyleId>{5C22544A-7EE6-4342-B048-85BDC9FD1C3A}</a:tableStyleId>
              </a:tblPr>
              <a:tblGrid>
                <a:gridCol w="4308793"/>
                <a:gridCol w="3807086"/>
              </a:tblGrid>
              <a:tr h="370840">
                <a:tc>
                  <a:txBody>
                    <a:bodyPr/>
                    <a:lstStyle/>
                    <a:p>
                      <a:r>
                        <a:rPr lang="en-US" sz="3200" dirty="0" smtClean="0"/>
                        <a:t>Factor</a:t>
                      </a:r>
                      <a:endParaRPr lang="en-US" sz="3200" dirty="0"/>
                    </a:p>
                  </a:txBody>
                  <a:tcPr anchor="b"/>
                </a:tc>
                <a:tc>
                  <a:txBody>
                    <a:bodyPr/>
                    <a:lstStyle/>
                    <a:p>
                      <a:r>
                        <a:rPr lang="en-US" sz="3200" dirty="0" smtClean="0"/>
                        <a:t>Contribution</a:t>
                      </a:r>
                      <a:r>
                        <a:rPr lang="en-US" sz="3200" baseline="0" dirty="0" smtClean="0"/>
                        <a:t> to Homosexuality</a:t>
                      </a:r>
                      <a:endParaRPr lang="en-US" sz="3200" dirty="0"/>
                    </a:p>
                  </a:txBody>
                  <a:tcPr anchor="b"/>
                </a:tc>
              </a:tr>
              <a:tr h="370840">
                <a:tc>
                  <a:txBody>
                    <a:bodyPr/>
                    <a:lstStyle/>
                    <a:p>
                      <a:r>
                        <a:rPr lang="en-US" sz="3200" dirty="0" smtClean="0"/>
                        <a:t>Genes</a:t>
                      </a:r>
                      <a:endParaRPr lang="en-US" sz="3200" dirty="0"/>
                    </a:p>
                  </a:txBody>
                  <a:tcPr/>
                </a:tc>
                <a:tc>
                  <a:txBody>
                    <a:bodyPr/>
                    <a:lstStyle/>
                    <a:p>
                      <a:r>
                        <a:rPr lang="en-US" sz="3200" dirty="0" smtClean="0"/>
                        <a:t>Probably none</a:t>
                      </a:r>
                      <a:endParaRPr lang="en-US" sz="3200" dirty="0"/>
                    </a:p>
                  </a:txBody>
                  <a:tcPr/>
                </a:tc>
              </a:tr>
              <a:tr h="370840">
                <a:tc>
                  <a:txBody>
                    <a:bodyPr/>
                    <a:lstStyle/>
                    <a:p>
                      <a:r>
                        <a:rPr lang="en-US" sz="3200" dirty="0" smtClean="0"/>
                        <a:t>Hormonal influences</a:t>
                      </a:r>
                      <a:endParaRPr lang="en-US" sz="3200" dirty="0"/>
                    </a:p>
                  </a:txBody>
                  <a:tcPr/>
                </a:tc>
                <a:tc>
                  <a:txBody>
                    <a:bodyPr/>
                    <a:lstStyle/>
                    <a:p>
                      <a:r>
                        <a:rPr lang="en-US" sz="3200" dirty="0" smtClean="0"/>
                        <a:t>Some?</a:t>
                      </a:r>
                      <a:endParaRPr lang="en-US" sz="3200" dirty="0"/>
                    </a:p>
                  </a:txBody>
                  <a:tcPr/>
                </a:tc>
              </a:tr>
              <a:tr h="370840">
                <a:tc>
                  <a:txBody>
                    <a:bodyPr/>
                    <a:lstStyle/>
                    <a:p>
                      <a:r>
                        <a:rPr lang="en-US" sz="3200" dirty="0" smtClean="0"/>
                        <a:t>Brain structure</a:t>
                      </a:r>
                      <a:endParaRPr lang="en-US" sz="3200" dirty="0"/>
                    </a:p>
                  </a:txBody>
                  <a:tcPr/>
                </a:tc>
                <a:tc>
                  <a:txBody>
                    <a:bodyPr/>
                    <a:lstStyle/>
                    <a:p>
                      <a:r>
                        <a:rPr lang="en-US" sz="3200" dirty="0" smtClean="0"/>
                        <a:t>Probably none</a:t>
                      </a:r>
                      <a:endParaRPr lang="en-US" sz="3200" dirty="0"/>
                    </a:p>
                  </a:txBody>
                  <a:tcPr/>
                </a:tc>
              </a:tr>
              <a:tr h="289560">
                <a:tc>
                  <a:txBody>
                    <a:bodyPr/>
                    <a:lstStyle/>
                    <a:p>
                      <a:r>
                        <a:rPr lang="en-US" sz="3200" dirty="0" smtClean="0"/>
                        <a:t>Childhood</a:t>
                      </a:r>
                      <a:r>
                        <a:rPr lang="en-US" sz="3200" baseline="0" dirty="0" smtClean="0"/>
                        <a:t> abuse</a:t>
                      </a:r>
                      <a:endParaRPr lang="en-US" sz="3200" dirty="0"/>
                    </a:p>
                  </a:txBody>
                  <a:tcPr/>
                </a:tc>
                <a:tc>
                  <a:txBody>
                    <a:bodyPr/>
                    <a:lstStyle/>
                    <a:p>
                      <a:r>
                        <a:rPr lang="en-US" sz="3200" dirty="0" smtClean="0"/>
                        <a:t>Some</a:t>
                      </a:r>
                      <a:endParaRPr lang="en-US" sz="3200" dirty="0"/>
                    </a:p>
                  </a:txBody>
                  <a:tcPr/>
                </a:tc>
              </a:tr>
              <a:tr h="289560">
                <a:tc>
                  <a:txBody>
                    <a:bodyPr/>
                    <a:lstStyle/>
                    <a:p>
                      <a:r>
                        <a:rPr lang="en-US" sz="3200" dirty="0" smtClean="0"/>
                        <a:t>Familial</a:t>
                      </a:r>
                      <a:r>
                        <a:rPr lang="en-US" sz="3200" baseline="0" dirty="0" smtClean="0"/>
                        <a:t> environment</a:t>
                      </a:r>
                      <a:endParaRPr lang="en-US" sz="3200" dirty="0"/>
                    </a:p>
                  </a:txBody>
                  <a:tcPr/>
                </a:tc>
                <a:tc>
                  <a:txBody>
                    <a:bodyPr/>
                    <a:lstStyle/>
                    <a:p>
                      <a:r>
                        <a:rPr lang="en-US" sz="3200" dirty="0" smtClean="0"/>
                        <a:t>Some</a:t>
                      </a:r>
                      <a:endParaRPr lang="en-US" sz="3200" dirty="0"/>
                    </a:p>
                  </a:txBody>
                  <a:tcPr/>
                </a:tc>
              </a:tr>
              <a:tr h="370840">
                <a:tc>
                  <a:txBody>
                    <a:bodyPr/>
                    <a:lstStyle/>
                    <a:p>
                      <a:r>
                        <a:rPr lang="en-US" sz="3200" dirty="0" smtClean="0"/>
                        <a:t>Epigenetics</a:t>
                      </a:r>
                      <a:endParaRPr lang="en-US" sz="3200" dirty="0"/>
                    </a:p>
                  </a:txBody>
                  <a:tcPr/>
                </a:tc>
                <a:tc>
                  <a:txBody>
                    <a:bodyPr/>
                    <a:lstStyle/>
                    <a:p>
                      <a:r>
                        <a:rPr lang="en-US" sz="3200" dirty="0" smtClean="0"/>
                        <a:t>Unknown</a:t>
                      </a:r>
                      <a:endParaRPr lang="en-US" sz="3200" dirty="0"/>
                    </a:p>
                  </a:txBody>
                  <a:tcPr/>
                </a:tc>
              </a:tr>
              <a:tr h="370840">
                <a:tc>
                  <a:txBody>
                    <a:bodyPr/>
                    <a:lstStyle/>
                    <a:p>
                      <a:r>
                        <a:rPr lang="en-US" sz="3200" dirty="0" smtClean="0"/>
                        <a:t>Choice/preference</a:t>
                      </a:r>
                      <a:endParaRPr lang="en-US" sz="3200" dirty="0"/>
                    </a:p>
                  </a:txBody>
                  <a:tcPr/>
                </a:tc>
                <a:tc>
                  <a:txBody>
                    <a:bodyPr/>
                    <a:lstStyle/>
                    <a:p>
                      <a:r>
                        <a:rPr lang="en-US" sz="3200" dirty="0" smtClean="0"/>
                        <a:t>Some</a:t>
                      </a:r>
                      <a:endParaRPr lang="en-US" sz="3200" dirty="0"/>
                    </a:p>
                  </a:txBody>
                  <a:tcPr/>
                </a:tc>
              </a:tr>
            </a:tbl>
          </a:graphicData>
        </a:graphic>
      </p:graphicFrame>
    </p:spTree>
    <p:extLst>
      <p:ext uri="{BB962C8B-B14F-4D97-AF65-F5344CB8AC3E}">
        <p14:creationId xmlns:p14="http://schemas.microsoft.com/office/powerpoint/2010/main" val="38167455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p:cNvSpPr>
          <p:nvPr/>
        </p:nvSpPr>
        <p:spPr>
          <a:xfrm>
            <a:off x="1244600" y="383374"/>
            <a:ext cx="7526867"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smtClean="0"/>
              <a:t>Future Studies?</a:t>
            </a:r>
            <a:endParaRPr lang="en-US" dirty="0"/>
          </a:p>
        </p:txBody>
      </p:sp>
      <p:grpSp>
        <p:nvGrpSpPr>
          <p:cNvPr id="1156" name="Group 1155"/>
          <p:cNvGrpSpPr/>
          <p:nvPr/>
        </p:nvGrpSpPr>
        <p:grpSpPr>
          <a:xfrm>
            <a:off x="543156" y="1554045"/>
            <a:ext cx="3638082" cy="5380909"/>
            <a:chOff x="249620" y="2419350"/>
            <a:chExt cx="1677605" cy="2481263"/>
          </a:xfrm>
        </p:grpSpPr>
        <p:sp>
          <p:nvSpPr>
            <p:cNvPr id="36" name="AutoShape 32"/>
            <p:cNvSpPr>
              <a:spLocks noChangeAspect="1" noChangeArrowheads="1" noTextEdit="1"/>
            </p:cNvSpPr>
            <p:nvPr/>
          </p:nvSpPr>
          <p:spPr bwMode="auto">
            <a:xfrm>
              <a:off x="276225" y="2419350"/>
              <a:ext cx="16510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p:cNvSpPr>
            <p:nvPr/>
          </p:nvSpPr>
          <p:spPr bwMode="auto">
            <a:xfrm>
              <a:off x="484230" y="3398159"/>
              <a:ext cx="1299895" cy="1286515"/>
            </a:xfrm>
            <a:custGeom>
              <a:avLst/>
              <a:gdLst>
                <a:gd name="T0" fmla="*/ 1470 w 1700"/>
                <a:gd name="T1" fmla="*/ 365 h 1975"/>
                <a:gd name="T2" fmla="*/ 1516 w 1700"/>
                <a:gd name="T3" fmla="*/ 391 h 1975"/>
                <a:gd name="T4" fmla="*/ 1569 w 1700"/>
                <a:gd name="T5" fmla="*/ 391 h 1975"/>
                <a:gd name="T6" fmla="*/ 1700 w 1700"/>
                <a:gd name="T7" fmla="*/ 371 h 1975"/>
                <a:gd name="T8" fmla="*/ 1679 w 1700"/>
                <a:gd name="T9" fmla="*/ 506 h 1975"/>
                <a:gd name="T10" fmla="*/ 1628 w 1700"/>
                <a:gd name="T11" fmla="*/ 612 h 1975"/>
                <a:gd name="T12" fmla="*/ 1023 w 1700"/>
                <a:gd name="T13" fmla="*/ 1787 h 1975"/>
                <a:gd name="T14" fmla="*/ 156 w 1700"/>
                <a:gd name="T15" fmla="*/ 1975 h 1975"/>
                <a:gd name="T16" fmla="*/ 0 w 1700"/>
                <a:gd name="T17" fmla="*/ 1759 h 1975"/>
                <a:gd name="T18" fmla="*/ 61 w 1700"/>
                <a:gd name="T19" fmla="*/ 0 h 1975"/>
                <a:gd name="T20" fmla="*/ 1470 w 1700"/>
                <a:gd name="T21" fmla="*/ 365 h 1975"/>
                <a:gd name="T22" fmla="*/ 1470 w 1700"/>
                <a:gd name="T23" fmla="*/ 365 h 1975"/>
                <a:gd name="connsiteX0" fmla="*/ 8647 w 10000"/>
                <a:gd name="connsiteY0" fmla="*/ 0 h 8152"/>
                <a:gd name="connsiteX1" fmla="*/ 8918 w 10000"/>
                <a:gd name="connsiteY1" fmla="*/ 132 h 8152"/>
                <a:gd name="connsiteX2" fmla="*/ 9229 w 10000"/>
                <a:gd name="connsiteY2" fmla="*/ 132 h 8152"/>
                <a:gd name="connsiteX3" fmla="*/ 10000 w 10000"/>
                <a:gd name="connsiteY3" fmla="*/ 30 h 8152"/>
                <a:gd name="connsiteX4" fmla="*/ 9876 w 10000"/>
                <a:gd name="connsiteY4" fmla="*/ 714 h 8152"/>
                <a:gd name="connsiteX5" fmla="*/ 9576 w 10000"/>
                <a:gd name="connsiteY5" fmla="*/ 1251 h 8152"/>
                <a:gd name="connsiteX6" fmla="*/ 6018 w 10000"/>
                <a:gd name="connsiteY6" fmla="*/ 7200 h 8152"/>
                <a:gd name="connsiteX7" fmla="*/ 918 w 10000"/>
                <a:gd name="connsiteY7" fmla="*/ 8152 h 8152"/>
                <a:gd name="connsiteX8" fmla="*/ 0 w 10000"/>
                <a:gd name="connsiteY8" fmla="*/ 7058 h 8152"/>
                <a:gd name="connsiteX9" fmla="*/ 641 w 10000"/>
                <a:gd name="connsiteY9" fmla="*/ 854 h 8152"/>
                <a:gd name="connsiteX10" fmla="*/ 8647 w 10000"/>
                <a:gd name="connsiteY10" fmla="*/ 0 h 8152"/>
                <a:gd name="connsiteX11" fmla="*/ 8647 w 10000"/>
                <a:gd name="connsiteY11" fmla="*/ 0 h 8152"/>
                <a:gd name="connsiteX0" fmla="*/ 8647 w 10000"/>
                <a:gd name="connsiteY0" fmla="*/ 0 h 10000"/>
                <a:gd name="connsiteX1" fmla="*/ 8918 w 10000"/>
                <a:gd name="connsiteY1" fmla="*/ 162 h 10000"/>
                <a:gd name="connsiteX2" fmla="*/ 9229 w 10000"/>
                <a:gd name="connsiteY2" fmla="*/ 162 h 10000"/>
                <a:gd name="connsiteX3" fmla="*/ 10000 w 10000"/>
                <a:gd name="connsiteY3" fmla="*/ 37 h 10000"/>
                <a:gd name="connsiteX4" fmla="*/ 9876 w 10000"/>
                <a:gd name="connsiteY4" fmla="*/ 876 h 10000"/>
                <a:gd name="connsiteX5" fmla="*/ 9576 w 10000"/>
                <a:gd name="connsiteY5" fmla="*/ 1535 h 10000"/>
                <a:gd name="connsiteX6" fmla="*/ 6018 w 10000"/>
                <a:gd name="connsiteY6" fmla="*/ 8832 h 10000"/>
                <a:gd name="connsiteX7" fmla="*/ 918 w 10000"/>
                <a:gd name="connsiteY7" fmla="*/ 10000 h 10000"/>
                <a:gd name="connsiteX8" fmla="*/ 0 w 10000"/>
                <a:gd name="connsiteY8" fmla="*/ 8658 h 10000"/>
                <a:gd name="connsiteX9" fmla="*/ 641 w 10000"/>
                <a:gd name="connsiteY9" fmla="*/ 1048 h 10000"/>
                <a:gd name="connsiteX10" fmla="*/ 2306 w 10000"/>
                <a:gd name="connsiteY10" fmla="*/ 812 h 10000"/>
                <a:gd name="connsiteX11" fmla="*/ 8647 w 10000"/>
                <a:gd name="connsiteY11" fmla="*/ 0 h 10000"/>
                <a:gd name="connsiteX12" fmla="*/ 8647 w 10000"/>
                <a:gd name="connsiteY12" fmla="*/ 0 h 10000"/>
                <a:gd name="connsiteX0" fmla="*/ 8647 w 10000"/>
                <a:gd name="connsiteY0" fmla="*/ 0 h 10000"/>
                <a:gd name="connsiteX1" fmla="*/ 8918 w 10000"/>
                <a:gd name="connsiteY1" fmla="*/ 162 h 10000"/>
                <a:gd name="connsiteX2" fmla="*/ 9229 w 10000"/>
                <a:gd name="connsiteY2" fmla="*/ 162 h 10000"/>
                <a:gd name="connsiteX3" fmla="*/ 10000 w 10000"/>
                <a:gd name="connsiteY3" fmla="*/ 37 h 10000"/>
                <a:gd name="connsiteX4" fmla="*/ 9876 w 10000"/>
                <a:gd name="connsiteY4" fmla="*/ 876 h 10000"/>
                <a:gd name="connsiteX5" fmla="*/ 9576 w 10000"/>
                <a:gd name="connsiteY5" fmla="*/ 1535 h 10000"/>
                <a:gd name="connsiteX6" fmla="*/ 6018 w 10000"/>
                <a:gd name="connsiteY6" fmla="*/ 8832 h 10000"/>
                <a:gd name="connsiteX7" fmla="*/ 918 w 10000"/>
                <a:gd name="connsiteY7" fmla="*/ 10000 h 10000"/>
                <a:gd name="connsiteX8" fmla="*/ 0 w 10000"/>
                <a:gd name="connsiteY8" fmla="*/ 8658 h 10000"/>
                <a:gd name="connsiteX9" fmla="*/ 1100 w 10000"/>
                <a:gd name="connsiteY9" fmla="*/ 1607 h 10000"/>
                <a:gd name="connsiteX10" fmla="*/ 2306 w 10000"/>
                <a:gd name="connsiteY10" fmla="*/ 812 h 10000"/>
                <a:gd name="connsiteX11" fmla="*/ 8647 w 10000"/>
                <a:gd name="connsiteY11" fmla="*/ 0 h 10000"/>
                <a:gd name="connsiteX12" fmla="*/ 8647 w 10000"/>
                <a:gd name="connsiteY12" fmla="*/ 0 h 10000"/>
                <a:gd name="connsiteX0" fmla="*/ 8647 w 10000"/>
                <a:gd name="connsiteY0" fmla="*/ 0 h 10000"/>
                <a:gd name="connsiteX1" fmla="*/ 8918 w 10000"/>
                <a:gd name="connsiteY1" fmla="*/ 162 h 10000"/>
                <a:gd name="connsiteX2" fmla="*/ 9229 w 10000"/>
                <a:gd name="connsiteY2" fmla="*/ 162 h 10000"/>
                <a:gd name="connsiteX3" fmla="*/ 10000 w 10000"/>
                <a:gd name="connsiteY3" fmla="*/ 37 h 10000"/>
                <a:gd name="connsiteX4" fmla="*/ 9876 w 10000"/>
                <a:gd name="connsiteY4" fmla="*/ 876 h 10000"/>
                <a:gd name="connsiteX5" fmla="*/ 9576 w 10000"/>
                <a:gd name="connsiteY5" fmla="*/ 1535 h 10000"/>
                <a:gd name="connsiteX6" fmla="*/ 6018 w 10000"/>
                <a:gd name="connsiteY6" fmla="*/ 8832 h 10000"/>
                <a:gd name="connsiteX7" fmla="*/ 918 w 10000"/>
                <a:gd name="connsiteY7" fmla="*/ 10000 h 10000"/>
                <a:gd name="connsiteX8" fmla="*/ 0 w 10000"/>
                <a:gd name="connsiteY8" fmla="*/ 8658 h 10000"/>
                <a:gd name="connsiteX9" fmla="*/ 1100 w 10000"/>
                <a:gd name="connsiteY9" fmla="*/ 1607 h 10000"/>
                <a:gd name="connsiteX10" fmla="*/ 2306 w 10000"/>
                <a:gd name="connsiteY10" fmla="*/ 812 h 10000"/>
                <a:gd name="connsiteX11" fmla="*/ 8647 w 10000"/>
                <a:gd name="connsiteY11" fmla="*/ 0 h 10000"/>
                <a:gd name="connsiteX12" fmla="*/ 8647 w 10000"/>
                <a:gd name="connsiteY12" fmla="*/ 0 h 10000"/>
                <a:gd name="connsiteX0" fmla="*/ 8647 w 10000"/>
                <a:gd name="connsiteY0" fmla="*/ 0 h 10000"/>
                <a:gd name="connsiteX1" fmla="*/ 8918 w 10000"/>
                <a:gd name="connsiteY1" fmla="*/ 162 h 10000"/>
                <a:gd name="connsiteX2" fmla="*/ 9229 w 10000"/>
                <a:gd name="connsiteY2" fmla="*/ 162 h 10000"/>
                <a:gd name="connsiteX3" fmla="*/ 10000 w 10000"/>
                <a:gd name="connsiteY3" fmla="*/ 37 h 10000"/>
                <a:gd name="connsiteX4" fmla="*/ 9876 w 10000"/>
                <a:gd name="connsiteY4" fmla="*/ 876 h 10000"/>
                <a:gd name="connsiteX5" fmla="*/ 9576 w 10000"/>
                <a:gd name="connsiteY5" fmla="*/ 1535 h 10000"/>
                <a:gd name="connsiteX6" fmla="*/ 6018 w 10000"/>
                <a:gd name="connsiteY6" fmla="*/ 8832 h 10000"/>
                <a:gd name="connsiteX7" fmla="*/ 918 w 10000"/>
                <a:gd name="connsiteY7" fmla="*/ 10000 h 10000"/>
                <a:gd name="connsiteX8" fmla="*/ 0 w 10000"/>
                <a:gd name="connsiteY8" fmla="*/ 8658 h 10000"/>
                <a:gd name="connsiteX9" fmla="*/ 1100 w 10000"/>
                <a:gd name="connsiteY9" fmla="*/ 1607 h 10000"/>
                <a:gd name="connsiteX10" fmla="*/ 2306 w 10000"/>
                <a:gd name="connsiteY10" fmla="*/ 812 h 10000"/>
                <a:gd name="connsiteX11" fmla="*/ 8647 w 10000"/>
                <a:gd name="connsiteY11" fmla="*/ 0 h 10000"/>
                <a:gd name="connsiteX12" fmla="*/ 8647 w 10000"/>
                <a:gd name="connsiteY12" fmla="*/ 0 h 10000"/>
                <a:gd name="connsiteX0" fmla="*/ 8659 w 10012"/>
                <a:gd name="connsiteY0" fmla="*/ 0 h 10000"/>
                <a:gd name="connsiteX1" fmla="*/ 8930 w 10012"/>
                <a:gd name="connsiteY1" fmla="*/ 162 h 10000"/>
                <a:gd name="connsiteX2" fmla="*/ 9241 w 10012"/>
                <a:gd name="connsiteY2" fmla="*/ 162 h 10000"/>
                <a:gd name="connsiteX3" fmla="*/ 10012 w 10012"/>
                <a:gd name="connsiteY3" fmla="*/ 37 h 10000"/>
                <a:gd name="connsiteX4" fmla="*/ 9888 w 10012"/>
                <a:gd name="connsiteY4" fmla="*/ 876 h 10000"/>
                <a:gd name="connsiteX5" fmla="*/ 9588 w 10012"/>
                <a:gd name="connsiteY5" fmla="*/ 1535 h 10000"/>
                <a:gd name="connsiteX6" fmla="*/ 6030 w 10012"/>
                <a:gd name="connsiteY6" fmla="*/ 8832 h 10000"/>
                <a:gd name="connsiteX7" fmla="*/ 930 w 10012"/>
                <a:gd name="connsiteY7" fmla="*/ 10000 h 10000"/>
                <a:gd name="connsiteX8" fmla="*/ 12 w 10012"/>
                <a:gd name="connsiteY8" fmla="*/ 8658 h 10000"/>
                <a:gd name="connsiteX9" fmla="*/ 447 w 10012"/>
                <a:gd name="connsiteY9" fmla="*/ 5114 h 10000"/>
                <a:gd name="connsiteX10" fmla="*/ 1112 w 10012"/>
                <a:gd name="connsiteY10" fmla="*/ 1607 h 10000"/>
                <a:gd name="connsiteX11" fmla="*/ 2318 w 10012"/>
                <a:gd name="connsiteY11" fmla="*/ 812 h 10000"/>
                <a:gd name="connsiteX12" fmla="*/ 8659 w 10012"/>
                <a:gd name="connsiteY12" fmla="*/ 0 h 10000"/>
                <a:gd name="connsiteX13" fmla="*/ 8659 w 10012"/>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07 w 10007"/>
                <a:gd name="connsiteY10" fmla="*/ 1607 h 10000"/>
                <a:gd name="connsiteX11" fmla="*/ 2313 w 10007"/>
                <a:gd name="connsiteY11" fmla="*/ 812 h 10000"/>
                <a:gd name="connsiteX12" fmla="*/ 8654 w 10007"/>
                <a:gd name="connsiteY12" fmla="*/ 0 h 10000"/>
                <a:gd name="connsiteX13" fmla="*/ 8654 w 10007"/>
                <a:gd name="connsiteY13" fmla="*/ 0 h 10000"/>
                <a:gd name="connsiteX0" fmla="*/ 8654 w 10007"/>
                <a:gd name="connsiteY0" fmla="*/ 0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60 w 10007"/>
                <a:gd name="connsiteY10" fmla="*/ 1626 h 10000"/>
                <a:gd name="connsiteX11" fmla="*/ 2313 w 10007"/>
                <a:gd name="connsiteY11" fmla="*/ 812 h 10000"/>
                <a:gd name="connsiteX12" fmla="*/ 8654 w 10007"/>
                <a:gd name="connsiteY12" fmla="*/ 0 h 10000"/>
                <a:gd name="connsiteX13" fmla="*/ 8654 w 10007"/>
                <a:gd name="connsiteY13" fmla="*/ 0 h 10000"/>
                <a:gd name="connsiteX0" fmla="*/ 6095 w 10007"/>
                <a:gd name="connsiteY0" fmla="*/ 1378 h 10000"/>
                <a:gd name="connsiteX1" fmla="*/ 8925 w 10007"/>
                <a:gd name="connsiteY1" fmla="*/ 162 h 10000"/>
                <a:gd name="connsiteX2" fmla="*/ 9236 w 10007"/>
                <a:gd name="connsiteY2" fmla="*/ 162 h 10000"/>
                <a:gd name="connsiteX3" fmla="*/ 10007 w 10007"/>
                <a:gd name="connsiteY3" fmla="*/ 37 h 10000"/>
                <a:gd name="connsiteX4" fmla="*/ 9883 w 10007"/>
                <a:gd name="connsiteY4" fmla="*/ 876 h 10000"/>
                <a:gd name="connsiteX5" fmla="*/ 9583 w 10007"/>
                <a:gd name="connsiteY5" fmla="*/ 1535 h 10000"/>
                <a:gd name="connsiteX6" fmla="*/ 6025 w 10007"/>
                <a:gd name="connsiteY6" fmla="*/ 8832 h 10000"/>
                <a:gd name="connsiteX7" fmla="*/ 925 w 10007"/>
                <a:gd name="connsiteY7" fmla="*/ 10000 h 10000"/>
                <a:gd name="connsiteX8" fmla="*/ 7 w 10007"/>
                <a:gd name="connsiteY8" fmla="*/ 8658 h 10000"/>
                <a:gd name="connsiteX9" fmla="*/ 866 w 10007"/>
                <a:gd name="connsiteY9" fmla="*/ 5263 h 10000"/>
                <a:gd name="connsiteX10" fmla="*/ 1160 w 10007"/>
                <a:gd name="connsiteY10" fmla="*/ 1626 h 10000"/>
                <a:gd name="connsiteX11" fmla="*/ 2313 w 10007"/>
                <a:gd name="connsiteY11" fmla="*/ 812 h 10000"/>
                <a:gd name="connsiteX12" fmla="*/ 8654 w 10007"/>
                <a:gd name="connsiteY12" fmla="*/ 0 h 10000"/>
                <a:gd name="connsiteX13" fmla="*/ 6095 w 10007"/>
                <a:gd name="connsiteY13" fmla="*/ 1378 h 10000"/>
                <a:gd name="connsiteX0" fmla="*/ 6095 w 10007"/>
                <a:gd name="connsiteY0" fmla="*/ 1341 h 9963"/>
                <a:gd name="connsiteX1" fmla="*/ 8925 w 10007"/>
                <a:gd name="connsiteY1" fmla="*/ 125 h 9963"/>
                <a:gd name="connsiteX2" fmla="*/ 9236 w 10007"/>
                <a:gd name="connsiteY2" fmla="*/ 125 h 9963"/>
                <a:gd name="connsiteX3" fmla="*/ 10007 w 10007"/>
                <a:gd name="connsiteY3" fmla="*/ 0 h 9963"/>
                <a:gd name="connsiteX4" fmla="*/ 9883 w 10007"/>
                <a:gd name="connsiteY4" fmla="*/ 839 h 9963"/>
                <a:gd name="connsiteX5" fmla="*/ 9583 w 10007"/>
                <a:gd name="connsiteY5" fmla="*/ 1498 h 9963"/>
                <a:gd name="connsiteX6" fmla="*/ 6025 w 10007"/>
                <a:gd name="connsiteY6" fmla="*/ 8795 h 9963"/>
                <a:gd name="connsiteX7" fmla="*/ 925 w 10007"/>
                <a:gd name="connsiteY7" fmla="*/ 9963 h 9963"/>
                <a:gd name="connsiteX8" fmla="*/ 7 w 10007"/>
                <a:gd name="connsiteY8" fmla="*/ 8621 h 9963"/>
                <a:gd name="connsiteX9" fmla="*/ 866 w 10007"/>
                <a:gd name="connsiteY9" fmla="*/ 5226 h 9963"/>
                <a:gd name="connsiteX10" fmla="*/ 1160 w 10007"/>
                <a:gd name="connsiteY10" fmla="*/ 1589 h 9963"/>
                <a:gd name="connsiteX11" fmla="*/ 2313 w 10007"/>
                <a:gd name="connsiteY11" fmla="*/ 775 h 9963"/>
                <a:gd name="connsiteX12" fmla="*/ 5442 w 10007"/>
                <a:gd name="connsiteY12" fmla="*/ 913 h 9963"/>
                <a:gd name="connsiteX13" fmla="*/ 6095 w 10007"/>
                <a:gd name="connsiteY13" fmla="*/ 1341 h 9963"/>
                <a:gd name="connsiteX0" fmla="*/ 6091 w 10000"/>
                <a:gd name="connsiteY0" fmla="*/ 1346 h 10000"/>
                <a:gd name="connsiteX1" fmla="*/ 8919 w 10000"/>
                <a:gd name="connsiteY1" fmla="*/ 125 h 10000"/>
                <a:gd name="connsiteX2" fmla="*/ 9230 w 10000"/>
                <a:gd name="connsiteY2" fmla="*/ 125 h 10000"/>
                <a:gd name="connsiteX3" fmla="*/ 10000 w 10000"/>
                <a:gd name="connsiteY3" fmla="*/ 0 h 10000"/>
                <a:gd name="connsiteX4" fmla="*/ 9876 w 10000"/>
                <a:gd name="connsiteY4" fmla="*/ 842 h 10000"/>
                <a:gd name="connsiteX5" fmla="*/ 9576 w 10000"/>
                <a:gd name="connsiteY5" fmla="*/ 1504 h 10000"/>
                <a:gd name="connsiteX6" fmla="*/ 6021 w 10000"/>
                <a:gd name="connsiteY6" fmla="*/ 8828 h 10000"/>
                <a:gd name="connsiteX7" fmla="*/ 924 w 10000"/>
                <a:gd name="connsiteY7" fmla="*/ 10000 h 10000"/>
                <a:gd name="connsiteX8" fmla="*/ 7 w 10000"/>
                <a:gd name="connsiteY8" fmla="*/ 8653 h 10000"/>
                <a:gd name="connsiteX9" fmla="*/ 865 w 10000"/>
                <a:gd name="connsiteY9" fmla="*/ 5245 h 10000"/>
                <a:gd name="connsiteX10" fmla="*/ 1159 w 10000"/>
                <a:gd name="connsiteY10" fmla="*/ 1595 h 10000"/>
                <a:gd name="connsiteX11" fmla="*/ 2311 w 10000"/>
                <a:gd name="connsiteY11" fmla="*/ 778 h 10000"/>
                <a:gd name="connsiteX12" fmla="*/ 5438 w 10000"/>
                <a:gd name="connsiteY12" fmla="*/ 916 h 10000"/>
                <a:gd name="connsiteX13" fmla="*/ 6091 w 10000"/>
                <a:gd name="connsiteY13" fmla="*/ 1346 h 10000"/>
                <a:gd name="connsiteX0" fmla="*/ 6091 w 10000"/>
                <a:gd name="connsiteY0" fmla="*/ 1346 h 10000"/>
                <a:gd name="connsiteX1" fmla="*/ 8919 w 10000"/>
                <a:gd name="connsiteY1" fmla="*/ 125 h 10000"/>
                <a:gd name="connsiteX2" fmla="*/ 9230 w 10000"/>
                <a:gd name="connsiteY2" fmla="*/ 125 h 10000"/>
                <a:gd name="connsiteX3" fmla="*/ 10000 w 10000"/>
                <a:gd name="connsiteY3" fmla="*/ 0 h 10000"/>
                <a:gd name="connsiteX4" fmla="*/ 9876 w 10000"/>
                <a:gd name="connsiteY4" fmla="*/ 842 h 10000"/>
                <a:gd name="connsiteX5" fmla="*/ 9576 w 10000"/>
                <a:gd name="connsiteY5" fmla="*/ 1504 h 10000"/>
                <a:gd name="connsiteX6" fmla="*/ 6021 w 10000"/>
                <a:gd name="connsiteY6" fmla="*/ 8828 h 10000"/>
                <a:gd name="connsiteX7" fmla="*/ 924 w 10000"/>
                <a:gd name="connsiteY7" fmla="*/ 10000 h 10000"/>
                <a:gd name="connsiteX8" fmla="*/ 7 w 10000"/>
                <a:gd name="connsiteY8" fmla="*/ 8653 h 10000"/>
                <a:gd name="connsiteX9" fmla="*/ 865 w 10000"/>
                <a:gd name="connsiteY9" fmla="*/ 5245 h 10000"/>
                <a:gd name="connsiteX10" fmla="*/ 1159 w 10000"/>
                <a:gd name="connsiteY10" fmla="*/ 1595 h 10000"/>
                <a:gd name="connsiteX11" fmla="*/ 2311 w 10000"/>
                <a:gd name="connsiteY11" fmla="*/ 778 h 10000"/>
                <a:gd name="connsiteX12" fmla="*/ 5438 w 10000"/>
                <a:gd name="connsiteY12" fmla="*/ 916 h 10000"/>
                <a:gd name="connsiteX13" fmla="*/ 6091 w 10000"/>
                <a:gd name="connsiteY13" fmla="*/ 1346 h 10000"/>
                <a:gd name="connsiteX0" fmla="*/ 6091 w 10000"/>
                <a:gd name="connsiteY0" fmla="*/ 1346 h 10000"/>
                <a:gd name="connsiteX1" fmla="*/ 8919 w 10000"/>
                <a:gd name="connsiteY1" fmla="*/ 125 h 10000"/>
                <a:gd name="connsiteX2" fmla="*/ 9230 w 10000"/>
                <a:gd name="connsiteY2" fmla="*/ 125 h 10000"/>
                <a:gd name="connsiteX3" fmla="*/ 10000 w 10000"/>
                <a:gd name="connsiteY3" fmla="*/ 0 h 10000"/>
                <a:gd name="connsiteX4" fmla="*/ 9876 w 10000"/>
                <a:gd name="connsiteY4" fmla="*/ 842 h 10000"/>
                <a:gd name="connsiteX5" fmla="*/ 9576 w 10000"/>
                <a:gd name="connsiteY5" fmla="*/ 1504 h 10000"/>
                <a:gd name="connsiteX6" fmla="*/ 6021 w 10000"/>
                <a:gd name="connsiteY6" fmla="*/ 8828 h 10000"/>
                <a:gd name="connsiteX7" fmla="*/ 924 w 10000"/>
                <a:gd name="connsiteY7" fmla="*/ 10000 h 10000"/>
                <a:gd name="connsiteX8" fmla="*/ 7 w 10000"/>
                <a:gd name="connsiteY8" fmla="*/ 8653 h 10000"/>
                <a:gd name="connsiteX9" fmla="*/ 865 w 10000"/>
                <a:gd name="connsiteY9" fmla="*/ 5245 h 10000"/>
                <a:gd name="connsiteX10" fmla="*/ 1159 w 10000"/>
                <a:gd name="connsiteY10" fmla="*/ 1595 h 10000"/>
                <a:gd name="connsiteX11" fmla="*/ 2311 w 10000"/>
                <a:gd name="connsiteY11" fmla="*/ 778 h 10000"/>
                <a:gd name="connsiteX12" fmla="*/ 5438 w 10000"/>
                <a:gd name="connsiteY12" fmla="*/ 916 h 10000"/>
                <a:gd name="connsiteX13" fmla="*/ 6091 w 10000"/>
                <a:gd name="connsiteY13" fmla="*/ 1346 h 10000"/>
                <a:gd name="connsiteX0" fmla="*/ 6091 w 10000"/>
                <a:gd name="connsiteY0" fmla="*/ 1346 h 10000"/>
                <a:gd name="connsiteX1" fmla="*/ 8919 w 10000"/>
                <a:gd name="connsiteY1" fmla="*/ 125 h 10000"/>
                <a:gd name="connsiteX2" fmla="*/ 9230 w 10000"/>
                <a:gd name="connsiteY2" fmla="*/ 125 h 10000"/>
                <a:gd name="connsiteX3" fmla="*/ 10000 w 10000"/>
                <a:gd name="connsiteY3" fmla="*/ 0 h 10000"/>
                <a:gd name="connsiteX4" fmla="*/ 9876 w 10000"/>
                <a:gd name="connsiteY4" fmla="*/ 842 h 10000"/>
                <a:gd name="connsiteX5" fmla="*/ 9576 w 10000"/>
                <a:gd name="connsiteY5" fmla="*/ 1504 h 10000"/>
                <a:gd name="connsiteX6" fmla="*/ 6021 w 10000"/>
                <a:gd name="connsiteY6" fmla="*/ 8828 h 10000"/>
                <a:gd name="connsiteX7" fmla="*/ 924 w 10000"/>
                <a:gd name="connsiteY7" fmla="*/ 10000 h 10000"/>
                <a:gd name="connsiteX8" fmla="*/ 7 w 10000"/>
                <a:gd name="connsiteY8" fmla="*/ 8653 h 10000"/>
                <a:gd name="connsiteX9" fmla="*/ 865 w 10000"/>
                <a:gd name="connsiteY9" fmla="*/ 5245 h 10000"/>
                <a:gd name="connsiteX10" fmla="*/ 1159 w 10000"/>
                <a:gd name="connsiteY10" fmla="*/ 1595 h 10000"/>
                <a:gd name="connsiteX11" fmla="*/ 2311 w 10000"/>
                <a:gd name="connsiteY11" fmla="*/ 778 h 10000"/>
                <a:gd name="connsiteX12" fmla="*/ 5438 w 10000"/>
                <a:gd name="connsiteY12" fmla="*/ 916 h 10000"/>
                <a:gd name="connsiteX13" fmla="*/ 6091 w 10000"/>
                <a:gd name="connsiteY13" fmla="*/ 1346 h 10000"/>
                <a:gd name="connsiteX0" fmla="*/ 6532 w 10000"/>
                <a:gd name="connsiteY0" fmla="*/ 1701 h 10000"/>
                <a:gd name="connsiteX1" fmla="*/ 8919 w 10000"/>
                <a:gd name="connsiteY1" fmla="*/ 125 h 10000"/>
                <a:gd name="connsiteX2" fmla="*/ 9230 w 10000"/>
                <a:gd name="connsiteY2" fmla="*/ 125 h 10000"/>
                <a:gd name="connsiteX3" fmla="*/ 10000 w 10000"/>
                <a:gd name="connsiteY3" fmla="*/ 0 h 10000"/>
                <a:gd name="connsiteX4" fmla="*/ 9876 w 10000"/>
                <a:gd name="connsiteY4" fmla="*/ 842 h 10000"/>
                <a:gd name="connsiteX5" fmla="*/ 9576 w 10000"/>
                <a:gd name="connsiteY5" fmla="*/ 1504 h 10000"/>
                <a:gd name="connsiteX6" fmla="*/ 6021 w 10000"/>
                <a:gd name="connsiteY6" fmla="*/ 8828 h 10000"/>
                <a:gd name="connsiteX7" fmla="*/ 924 w 10000"/>
                <a:gd name="connsiteY7" fmla="*/ 10000 h 10000"/>
                <a:gd name="connsiteX8" fmla="*/ 7 w 10000"/>
                <a:gd name="connsiteY8" fmla="*/ 8653 h 10000"/>
                <a:gd name="connsiteX9" fmla="*/ 865 w 10000"/>
                <a:gd name="connsiteY9" fmla="*/ 5245 h 10000"/>
                <a:gd name="connsiteX10" fmla="*/ 1159 w 10000"/>
                <a:gd name="connsiteY10" fmla="*/ 1595 h 10000"/>
                <a:gd name="connsiteX11" fmla="*/ 2311 w 10000"/>
                <a:gd name="connsiteY11" fmla="*/ 778 h 10000"/>
                <a:gd name="connsiteX12" fmla="*/ 5438 w 10000"/>
                <a:gd name="connsiteY12" fmla="*/ 916 h 10000"/>
                <a:gd name="connsiteX13" fmla="*/ 6532 w 10000"/>
                <a:gd name="connsiteY13" fmla="*/ 1701 h 10000"/>
                <a:gd name="connsiteX0" fmla="*/ 6532 w 10000"/>
                <a:gd name="connsiteY0" fmla="*/ 1701 h 10000"/>
                <a:gd name="connsiteX1" fmla="*/ 8919 w 10000"/>
                <a:gd name="connsiteY1" fmla="*/ 125 h 10000"/>
                <a:gd name="connsiteX2" fmla="*/ 9230 w 10000"/>
                <a:gd name="connsiteY2" fmla="*/ 125 h 10000"/>
                <a:gd name="connsiteX3" fmla="*/ 10000 w 10000"/>
                <a:gd name="connsiteY3" fmla="*/ 0 h 10000"/>
                <a:gd name="connsiteX4" fmla="*/ 9876 w 10000"/>
                <a:gd name="connsiteY4" fmla="*/ 842 h 10000"/>
                <a:gd name="connsiteX5" fmla="*/ 9576 w 10000"/>
                <a:gd name="connsiteY5" fmla="*/ 1504 h 10000"/>
                <a:gd name="connsiteX6" fmla="*/ 6021 w 10000"/>
                <a:gd name="connsiteY6" fmla="*/ 8828 h 10000"/>
                <a:gd name="connsiteX7" fmla="*/ 924 w 10000"/>
                <a:gd name="connsiteY7" fmla="*/ 10000 h 10000"/>
                <a:gd name="connsiteX8" fmla="*/ 7 w 10000"/>
                <a:gd name="connsiteY8" fmla="*/ 8653 h 10000"/>
                <a:gd name="connsiteX9" fmla="*/ 865 w 10000"/>
                <a:gd name="connsiteY9" fmla="*/ 5245 h 10000"/>
                <a:gd name="connsiteX10" fmla="*/ 1159 w 10000"/>
                <a:gd name="connsiteY10" fmla="*/ 1595 h 10000"/>
                <a:gd name="connsiteX11" fmla="*/ 2311 w 10000"/>
                <a:gd name="connsiteY11" fmla="*/ 778 h 10000"/>
                <a:gd name="connsiteX12" fmla="*/ 5438 w 10000"/>
                <a:gd name="connsiteY12" fmla="*/ 916 h 10000"/>
                <a:gd name="connsiteX13" fmla="*/ 6532 w 10000"/>
                <a:gd name="connsiteY13"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76 w 10110"/>
                <a:gd name="connsiteY5" fmla="*/ 1504 h 10000"/>
                <a:gd name="connsiteX6" fmla="*/ 6021 w 10110"/>
                <a:gd name="connsiteY6" fmla="*/ 8828 h 10000"/>
                <a:gd name="connsiteX7" fmla="*/ 924 w 10110"/>
                <a:gd name="connsiteY7" fmla="*/ 10000 h 10000"/>
                <a:gd name="connsiteX8" fmla="*/ 7 w 10110"/>
                <a:gd name="connsiteY8" fmla="*/ 8653 h 10000"/>
                <a:gd name="connsiteX9" fmla="*/ 865 w 10110"/>
                <a:gd name="connsiteY9" fmla="*/ 5245 h 10000"/>
                <a:gd name="connsiteX10" fmla="*/ 1159 w 10110"/>
                <a:gd name="connsiteY10" fmla="*/ 1595 h 10000"/>
                <a:gd name="connsiteX11" fmla="*/ 2311 w 10110"/>
                <a:gd name="connsiteY11" fmla="*/ 778 h 10000"/>
                <a:gd name="connsiteX12" fmla="*/ 5438 w 10110"/>
                <a:gd name="connsiteY12" fmla="*/ 916 h 10000"/>
                <a:gd name="connsiteX13" fmla="*/ 6532 w 10110"/>
                <a:gd name="connsiteY13"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021 w 10110"/>
                <a:gd name="connsiteY6" fmla="*/ 8828 h 10000"/>
                <a:gd name="connsiteX7" fmla="*/ 924 w 10110"/>
                <a:gd name="connsiteY7" fmla="*/ 10000 h 10000"/>
                <a:gd name="connsiteX8" fmla="*/ 7 w 10110"/>
                <a:gd name="connsiteY8" fmla="*/ 8653 h 10000"/>
                <a:gd name="connsiteX9" fmla="*/ 865 w 10110"/>
                <a:gd name="connsiteY9" fmla="*/ 5245 h 10000"/>
                <a:gd name="connsiteX10" fmla="*/ 1159 w 10110"/>
                <a:gd name="connsiteY10" fmla="*/ 1595 h 10000"/>
                <a:gd name="connsiteX11" fmla="*/ 2311 w 10110"/>
                <a:gd name="connsiteY11" fmla="*/ 778 h 10000"/>
                <a:gd name="connsiteX12" fmla="*/ 5438 w 10110"/>
                <a:gd name="connsiteY12" fmla="*/ 916 h 10000"/>
                <a:gd name="connsiteX13" fmla="*/ 6532 w 10110"/>
                <a:gd name="connsiteY13"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021 w 10110"/>
                <a:gd name="connsiteY6" fmla="*/ 8828 h 10000"/>
                <a:gd name="connsiteX7" fmla="*/ 924 w 10110"/>
                <a:gd name="connsiteY7" fmla="*/ 10000 h 10000"/>
                <a:gd name="connsiteX8" fmla="*/ 7 w 10110"/>
                <a:gd name="connsiteY8" fmla="*/ 8653 h 10000"/>
                <a:gd name="connsiteX9" fmla="*/ 865 w 10110"/>
                <a:gd name="connsiteY9" fmla="*/ 5245 h 10000"/>
                <a:gd name="connsiteX10" fmla="*/ 1159 w 10110"/>
                <a:gd name="connsiteY10" fmla="*/ 1595 h 10000"/>
                <a:gd name="connsiteX11" fmla="*/ 2311 w 10110"/>
                <a:gd name="connsiteY11" fmla="*/ 778 h 10000"/>
                <a:gd name="connsiteX12" fmla="*/ 5438 w 10110"/>
                <a:gd name="connsiteY12" fmla="*/ 916 h 10000"/>
                <a:gd name="connsiteX13" fmla="*/ 6532 w 10110"/>
                <a:gd name="connsiteY13"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7813 w 10110"/>
                <a:gd name="connsiteY6" fmla="*/ 4405 h 10000"/>
                <a:gd name="connsiteX7" fmla="*/ 6021 w 10110"/>
                <a:gd name="connsiteY7" fmla="*/ 8828 h 10000"/>
                <a:gd name="connsiteX8" fmla="*/ 924 w 10110"/>
                <a:gd name="connsiteY8" fmla="*/ 10000 h 10000"/>
                <a:gd name="connsiteX9" fmla="*/ 7 w 10110"/>
                <a:gd name="connsiteY9" fmla="*/ 8653 h 10000"/>
                <a:gd name="connsiteX10" fmla="*/ 865 w 10110"/>
                <a:gd name="connsiteY10" fmla="*/ 5245 h 10000"/>
                <a:gd name="connsiteX11" fmla="*/ 1159 w 10110"/>
                <a:gd name="connsiteY11" fmla="*/ 1595 h 10000"/>
                <a:gd name="connsiteX12" fmla="*/ 2311 w 10110"/>
                <a:gd name="connsiteY12" fmla="*/ 778 h 10000"/>
                <a:gd name="connsiteX13" fmla="*/ 5438 w 10110"/>
                <a:gd name="connsiteY13" fmla="*/ 916 h 10000"/>
                <a:gd name="connsiteX14" fmla="*/ 6532 w 10110"/>
                <a:gd name="connsiteY14"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6021 w 10110"/>
                <a:gd name="connsiteY7" fmla="*/ 8828 h 10000"/>
                <a:gd name="connsiteX8" fmla="*/ 924 w 10110"/>
                <a:gd name="connsiteY8" fmla="*/ 10000 h 10000"/>
                <a:gd name="connsiteX9" fmla="*/ 7 w 10110"/>
                <a:gd name="connsiteY9" fmla="*/ 8653 h 10000"/>
                <a:gd name="connsiteX10" fmla="*/ 865 w 10110"/>
                <a:gd name="connsiteY10" fmla="*/ 5245 h 10000"/>
                <a:gd name="connsiteX11" fmla="*/ 1159 w 10110"/>
                <a:gd name="connsiteY11" fmla="*/ 1595 h 10000"/>
                <a:gd name="connsiteX12" fmla="*/ 2311 w 10110"/>
                <a:gd name="connsiteY12" fmla="*/ 778 h 10000"/>
                <a:gd name="connsiteX13" fmla="*/ 5438 w 10110"/>
                <a:gd name="connsiteY13" fmla="*/ 916 h 10000"/>
                <a:gd name="connsiteX14" fmla="*/ 6532 w 10110"/>
                <a:gd name="connsiteY14"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6021 w 10110"/>
                <a:gd name="connsiteY7" fmla="*/ 8828 h 10000"/>
                <a:gd name="connsiteX8" fmla="*/ 924 w 10110"/>
                <a:gd name="connsiteY8" fmla="*/ 10000 h 10000"/>
                <a:gd name="connsiteX9" fmla="*/ 7 w 10110"/>
                <a:gd name="connsiteY9" fmla="*/ 8653 h 10000"/>
                <a:gd name="connsiteX10" fmla="*/ 865 w 10110"/>
                <a:gd name="connsiteY10" fmla="*/ 5245 h 10000"/>
                <a:gd name="connsiteX11" fmla="*/ 1159 w 10110"/>
                <a:gd name="connsiteY11" fmla="*/ 1595 h 10000"/>
                <a:gd name="connsiteX12" fmla="*/ 2311 w 10110"/>
                <a:gd name="connsiteY12" fmla="*/ 778 h 10000"/>
                <a:gd name="connsiteX13" fmla="*/ 5438 w 10110"/>
                <a:gd name="connsiteY13" fmla="*/ 916 h 10000"/>
                <a:gd name="connsiteX14" fmla="*/ 6532 w 10110"/>
                <a:gd name="connsiteY14"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6021 w 10110"/>
                <a:gd name="connsiteY7" fmla="*/ 8828 h 10000"/>
                <a:gd name="connsiteX8" fmla="*/ 924 w 10110"/>
                <a:gd name="connsiteY8" fmla="*/ 10000 h 10000"/>
                <a:gd name="connsiteX9" fmla="*/ 7 w 10110"/>
                <a:gd name="connsiteY9" fmla="*/ 8653 h 10000"/>
                <a:gd name="connsiteX10" fmla="*/ 865 w 10110"/>
                <a:gd name="connsiteY10" fmla="*/ 5245 h 10000"/>
                <a:gd name="connsiteX11" fmla="*/ 1159 w 10110"/>
                <a:gd name="connsiteY11" fmla="*/ 1595 h 10000"/>
                <a:gd name="connsiteX12" fmla="*/ 2311 w 10110"/>
                <a:gd name="connsiteY12" fmla="*/ 778 h 10000"/>
                <a:gd name="connsiteX13" fmla="*/ 5438 w 10110"/>
                <a:gd name="connsiteY13" fmla="*/ 916 h 10000"/>
                <a:gd name="connsiteX14" fmla="*/ 6532 w 10110"/>
                <a:gd name="connsiteY14"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6226 w 10110"/>
                <a:gd name="connsiteY7" fmla="*/ 3844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39 w 10110"/>
                <a:gd name="connsiteY7" fmla="*/ 292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39 w 10110"/>
                <a:gd name="connsiteY7" fmla="*/ 292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021 w 10110"/>
                <a:gd name="connsiteY8" fmla="*/ 8828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180 w 10110"/>
                <a:gd name="connsiteY8" fmla="*/ 8791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000"/>
                <a:gd name="connsiteX1" fmla="*/ 8919 w 10110"/>
                <a:gd name="connsiteY1" fmla="*/ 125 h 10000"/>
                <a:gd name="connsiteX2" fmla="*/ 9230 w 10110"/>
                <a:gd name="connsiteY2" fmla="*/ 125 h 10000"/>
                <a:gd name="connsiteX3" fmla="*/ 10000 w 10110"/>
                <a:gd name="connsiteY3" fmla="*/ 0 h 10000"/>
                <a:gd name="connsiteX4" fmla="*/ 10105 w 10110"/>
                <a:gd name="connsiteY4" fmla="*/ 935 h 10000"/>
                <a:gd name="connsiteX5" fmla="*/ 9594 w 10110"/>
                <a:gd name="connsiteY5" fmla="*/ 2102 h 10000"/>
                <a:gd name="connsiteX6" fmla="*/ 6931 w 10110"/>
                <a:gd name="connsiteY6" fmla="*/ 3283 h 10000"/>
                <a:gd name="connsiteX7" fmla="*/ 4974 w 10110"/>
                <a:gd name="connsiteY7" fmla="*/ 2648 h 10000"/>
                <a:gd name="connsiteX8" fmla="*/ 6180 w 10110"/>
                <a:gd name="connsiteY8" fmla="*/ 8791 h 10000"/>
                <a:gd name="connsiteX9" fmla="*/ 924 w 10110"/>
                <a:gd name="connsiteY9" fmla="*/ 10000 h 10000"/>
                <a:gd name="connsiteX10" fmla="*/ 7 w 10110"/>
                <a:gd name="connsiteY10" fmla="*/ 8653 h 10000"/>
                <a:gd name="connsiteX11" fmla="*/ 865 w 10110"/>
                <a:gd name="connsiteY11" fmla="*/ 5245 h 10000"/>
                <a:gd name="connsiteX12" fmla="*/ 1159 w 10110"/>
                <a:gd name="connsiteY12" fmla="*/ 1595 h 10000"/>
                <a:gd name="connsiteX13" fmla="*/ 2311 w 10110"/>
                <a:gd name="connsiteY13" fmla="*/ 778 h 10000"/>
                <a:gd name="connsiteX14" fmla="*/ 5438 w 10110"/>
                <a:gd name="connsiteY14" fmla="*/ 916 h 10000"/>
                <a:gd name="connsiteX15" fmla="*/ 6532 w 10110"/>
                <a:gd name="connsiteY15" fmla="*/ 1701 h 10000"/>
                <a:gd name="connsiteX0" fmla="*/ 6532 w 10110"/>
                <a:gd name="connsiteY0" fmla="*/ 1701 h 10224"/>
                <a:gd name="connsiteX1" fmla="*/ 8919 w 10110"/>
                <a:gd name="connsiteY1" fmla="*/ 125 h 10224"/>
                <a:gd name="connsiteX2" fmla="*/ 9230 w 10110"/>
                <a:gd name="connsiteY2" fmla="*/ 125 h 10224"/>
                <a:gd name="connsiteX3" fmla="*/ 10000 w 10110"/>
                <a:gd name="connsiteY3" fmla="*/ 0 h 10224"/>
                <a:gd name="connsiteX4" fmla="*/ 10105 w 10110"/>
                <a:gd name="connsiteY4" fmla="*/ 935 h 10224"/>
                <a:gd name="connsiteX5" fmla="*/ 9594 w 10110"/>
                <a:gd name="connsiteY5" fmla="*/ 2102 h 10224"/>
                <a:gd name="connsiteX6" fmla="*/ 6931 w 10110"/>
                <a:gd name="connsiteY6" fmla="*/ 3283 h 10224"/>
                <a:gd name="connsiteX7" fmla="*/ 4974 w 10110"/>
                <a:gd name="connsiteY7" fmla="*/ 2648 h 10224"/>
                <a:gd name="connsiteX8" fmla="*/ 6180 w 10110"/>
                <a:gd name="connsiteY8" fmla="*/ 8791 h 10224"/>
                <a:gd name="connsiteX9" fmla="*/ 1206 w 10110"/>
                <a:gd name="connsiteY9" fmla="*/ 10224 h 10224"/>
                <a:gd name="connsiteX10" fmla="*/ 7 w 10110"/>
                <a:gd name="connsiteY10" fmla="*/ 8653 h 10224"/>
                <a:gd name="connsiteX11" fmla="*/ 865 w 10110"/>
                <a:gd name="connsiteY11" fmla="*/ 5245 h 10224"/>
                <a:gd name="connsiteX12" fmla="*/ 1159 w 10110"/>
                <a:gd name="connsiteY12" fmla="*/ 1595 h 10224"/>
                <a:gd name="connsiteX13" fmla="*/ 2311 w 10110"/>
                <a:gd name="connsiteY13" fmla="*/ 778 h 10224"/>
                <a:gd name="connsiteX14" fmla="*/ 5438 w 10110"/>
                <a:gd name="connsiteY14" fmla="*/ 916 h 10224"/>
                <a:gd name="connsiteX15" fmla="*/ 6532 w 10110"/>
                <a:gd name="connsiteY15" fmla="*/ 1701 h 10224"/>
                <a:gd name="connsiteX0" fmla="*/ 6532 w 10110"/>
                <a:gd name="connsiteY0" fmla="*/ 1701 h 10224"/>
                <a:gd name="connsiteX1" fmla="*/ 8919 w 10110"/>
                <a:gd name="connsiteY1" fmla="*/ 125 h 10224"/>
                <a:gd name="connsiteX2" fmla="*/ 9230 w 10110"/>
                <a:gd name="connsiteY2" fmla="*/ 125 h 10224"/>
                <a:gd name="connsiteX3" fmla="*/ 10000 w 10110"/>
                <a:gd name="connsiteY3" fmla="*/ 0 h 10224"/>
                <a:gd name="connsiteX4" fmla="*/ 10105 w 10110"/>
                <a:gd name="connsiteY4" fmla="*/ 935 h 10224"/>
                <a:gd name="connsiteX5" fmla="*/ 9594 w 10110"/>
                <a:gd name="connsiteY5" fmla="*/ 2102 h 10224"/>
                <a:gd name="connsiteX6" fmla="*/ 6931 w 10110"/>
                <a:gd name="connsiteY6" fmla="*/ 3283 h 10224"/>
                <a:gd name="connsiteX7" fmla="*/ 4974 w 10110"/>
                <a:gd name="connsiteY7" fmla="*/ 2648 h 10224"/>
                <a:gd name="connsiteX8" fmla="*/ 6180 w 10110"/>
                <a:gd name="connsiteY8" fmla="*/ 8791 h 10224"/>
                <a:gd name="connsiteX9" fmla="*/ 1206 w 10110"/>
                <a:gd name="connsiteY9" fmla="*/ 10224 h 10224"/>
                <a:gd name="connsiteX10" fmla="*/ 7 w 10110"/>
                <a:gd name="connsiteY10" fmla="*/ 8653 h 10224"/>
                <a:gd name="connsiteX11" fmla="*/ 865 w 10110"/>
                <a:gd name="connsiteY11" fmla="*/ 5245 h 10224"/>
                <a:gd name="connsiteX12" fmla="*/ 1159 w 10110"/>
                <a:gd name="connsiteY12" fmla="*/ 1595 h 10224"/>
                <a:gd name="connsiteX13" fmla="*/ 2311 w 10110"/>
                <a:gd name="connsiteY13" fmla="*/ 778 h 10224"/>
                <a:gd name="connsiteX14" fmla="*/ 5438 w 10110"/>
                <a:gd name="connsiteY14" fmla="*/ 916 h 10224"/>
                <a:gd name="connsiteX15" fmla="*/ 6532 w 10110"/>
                <a:gd name="connsiteY15" fmla="*/ 1701 h 10224"/>
                <a:gd name="connsiteX0" fmla="*/ 6064 w 9642"/>
                <a:gd name="connsiteY0" fmla="*/ 1701 h 10224"/>
                <a:gd name="connsiteX1" fmla="*/ 8451 w 9642"/>
                <a:gd name="connsiteY1" fmla="*/ 125 h 10224"/>
                <a:gd name="connsiteX2" fmla="*/ 8762 w 9642"/>
                <a:gd name="connsiteY2" fmla="*/ 125 h 10224"/>
                <a:gd name="connsiteX3" fmla="*/ 9532 w 9642"/>
                <a:gd name="connsiteY3" fmla="*/ 0 h 10224"/>
                <a:gd name="connsiteX4" fmla="*/ 9637 w 9642"/>
                <a:gd name="connsiteY4" fmla="*/ 935 h 10224"/>
                <a:gd name="connsiteX5" fmla="*/ 9126 w 9642"/>
                <a:gd name="connsiteY5" fmla="*/ 2102 h 10224"/>
                <a:gd name="connsiteX6" fmla="*/ 6463 w 9642"/>
                <a:gd name="connsiteY6" fmla="*/ 3283 h 10224"/>
                <a:gd name="connsiteX7" fmla="*/ 4506 w 9642"/>
                <a:gd name="connsiteY7" fmla="*/ 2648 h 10224"/>
                <a:gd name="connsiteX8" fmla="*/ 5712 w 9642"/>
                <a:gd name="connsiteY8" fmla="*/ 8791 h 10224"/>
                <a:gd name="connsiteX9" fmla="*/ 738 w 9642"/>
                <a:gd name="connsiteY9" fmla="*/ 10224 h 10224"/>
                <a:gd name="connsiteX10" fmla="*/ 15 w 9642"/>
                <a:gd name="connsiteY10" fmla="*/ 8672 h 10224"/>
                <a:gd name="connsiteX11" fmla="*/ 397 w 9642"/>
                <a:gd name="connsiteY11" fmla="*/ 5245 h 10224"/>
                <a:gd name="connsiteX12" fmla="*/ 691 w 9642"/>
                <a:gd name="connsiteY12" fmla="*/ 1595 h 10224"/>
                <a:gd name="connsiteX13" fmla="*/ 1843 w 9642"/>
                <a:gd name="connsiteY13" fmla="*/ 778 h 10224"/>
                <a:gd name="connsiteX14" fmla="*/ 4970 w 9642"/>
                <a:gd name="connsiteY14" fmla="*/ 916 h 10224"/>
                <a:gd name="connsiteX15" fmla="*/ 6064 w 9642"/>
                <a:gd name="connsiteY15" fmla="*/ 1701 h 10224"/>
                <a:gd name="connsiteX0" fmla="*/ 6288 w 9999"/>
                <a:gd name="connsiteY0" fmla="*/ 1664 h 10000"/>
                <a:gd name="connsiteX1" fmla="*/ 8764 w 9999"/>
                <a:gd name="connsiteY1" fmla="*/ 122 h 10000"/>
                <a:gd name="connsiteX2" fmla="*/ 9086 w 9999"/>
                <a:gd name="connsiteY2" fmla="*/ 122 h 10000"/>
                <a:gd name="connsiteX3" fmla="*/ 9885 w 9999"/>
                <a:gd name="connsiteY3" fmla="*/ 0 h 10000"/>
                <a:gd name="connsiteX4" fmla="*/ 9994 w 9999"/>
                <a:gd name="connsiteY4" fmla="*/ 915 h 10000"/>
                <a:gd name="connsiteX5" fmla="*/ 9464 w 9999"/>
                <a:gd name="connsiteY5" fmla="*/ 2056 h 10000"/>
                <a:gd name="connsiteX6" fmla="*/ 6702 w 9999"/>
                <a:gd name="connsiteY6" fmla="*/ 3211 h 10000"/>
                <a:gd name="connsiteX7" fmla="*/ 4672 w 9999"/>
                <a:gd name="connsiteY7" fmla="*/ 2590 h 10000"/>
                <a:gd name="connsiteX8" fmla="*/ 5923 w 9999"/>
                <a:gd name="connsiteY8" fmla="*/ 8598 h 10000"/>
                <a:gd name="connsiteX9" fmla="*/ 764 w 9999"/>
                <a:gd name="connsiteY9" fmla="*/ 10000 h 10000"/>
                <a:gd name="connsiteX10" fmla="*/ 15 w 9999"/>
                <a:gd name="connsiteY10" fmla="*/ 8482 h 10000"/>
                <a:gd name="connsiteX11" fmla="*/ 411 w 9999"/>
                <a:gd name="connsiteY11" fmla="*/ 5130 h 10000"/>
                <a:gd name="connsiteX12" fmla="*/ 716 w 9999"/>
                <a:gd name="connsiteY12" fmla="*/ 1560 h 10000"/>
                <a:gd name="connsiteX13" fmla="*/ 1910 w 9999"/>
                <a:gd name="connsiteY13" fmla="*/ 761 h 10000"/>
                <a:gd name="connsiteX14" fmla="*/ 5154 w 9999"/>
                <a:gd name="connsiteY14" fmla="*/ 896 h 10000"/>
                <a:gd name="connsiteX15" fmla="*/ 6288 w 9999"/>
                <a:gd name="connsiteY15" fmla="*/ 1664 h 10000"/>
                <a:gd name="connsiteX0" fmla="*/ 6274 w 9985"/>
                <a:gd name="connsiteY0" fmla="*/ 1664 h 10000"/>
                <a:gd name="connsiteX1" fmla="*/ 8750 w 9985"/>
                <a:gd name="connsiteY1" fmla="*/ 122 h 10000"/>
                <a:gd name="connsiteX2" fmla="*/ 9072 w 9985"/>
                <a:gd name="connsiteY2" fmla="*/ 122 h 10000"/>
                <a:gd name="connsiteX3" fmla="*/ 9871 w 9985"/>
                <a:gd name="connsiteY3" fmla="*/ 0 h 10000"/>
                <a:gd name="connsiteX4" fmla="*/ 9980 w 9985"/>
                <a:gd name="connsiteY4" fmla="*/ 915 h 10000"/>
                <a:gd name="connsiteX5" fmla="*/ 9450 w 9985"/>
                <a:gd name="connsiteY5" fmla="*/ 2056 h 10000"/>
                <a:gd name="connsiteX6" fmla="*/ 6688 w 9985"/>
                <a:gd name="connsiteY6" fmla="*/ 3211 h 10000"/>
                <a:gd name="connsiteX7" fmla="*/ 4657 w 9985"/>
                <a:gd name="connsiteY7" fmla="*/ 2590 h 10000"/>
                <a:gd name="connsiteX8" fmla="*/ 5909 w 9985"/>
                <a:gd name="connsiteY8" fmla="*/ 8598 h 10000"/>
                <a:gd name="connsiteX9" fmla="*/ 749 w 9985"/>
                <a:gd name="connsiteY9" fmla="*/ 10000 h 10000"/>
                <a:gd name="connsiteX10" fmla="*/ 0 w 9985"/>
                <a:gd name="connsiteY10" fmla="*/ 8482 h 10000"/>
                <a:gd name="connsiteX11" fmla="*/ 396 w 9985"/>
                <a:gd name="connsiteY11" fmla="*/ 5130 h 10000"/>
                <a:gd name="connsiteX12" fmla="*/ 701 w 9985"/>
                <a:gd name="connsiteY12" fmla="*/ 1560 h 10000"/>
                <a:gd name="connsiteX13" fmla="*/ 1895 w 9985"/>
                <a:gd name="connsiteY13" fmla="*/ 761 h 10000"/>
                <a:gd name="connsiteX14" fmla="*/ 5140 w 9985"/>
                <a:gd name="connsiteY14" fmla="*/ 896 h 10000"/>
                <a:gd name="connsiteX15" fmla="*/ 6274 w 9985"/>
                <a:gd name="connsiteY15" fmla="*/ 1664 h 10000"/>
                <a:gd name="connsiteX0" fmla="*/ 6283 w 10000"/>
                <a:gd name="connsiteY0" fmla="*/ 1664 h 10000"/>
                <a:gd name="connsiteX1" fmla="*/ 8763 w 10000"/>
                <a:gd name="connsiteY1" fmla="*/ 122 h 10000"/>
                <a:gd name="connsiteX2" fmla="*/ 9086 w 10000"/>
                <a:gd name="connsiteY2" fmla="*/ 122 h 10000"/>
                <a:gd name="connsiteX3" fmla="*/ 9886 w 10000"/>
                <a:gd name="connsiteY3" fmla="*/ 0 h 10000"/>
                <a:gd name="connsiteX4" fmla="*/ 9995 w 10000"/>
                <a:gd name="connsiteY4" fmla="*/ 915 h 10000"/>
                <a:gd name="connsiteX5" fmla="*/ 9464 w 10000"/>
                <a:gd name="connsiteY5" fmla="*/ 2056 h 10000"/>
                <a:gd name="connsiteX6" fmla="*/ 6698 w 10000"/>
                <a:gd name="connsiteY6" fmla="*/ 3211 h 10000"/>
                <a:gd name="connsiteX7" fmla="*/ 4664 w 10000"/>
                <a:gd name="connsiteY7" fmla="*/ 2590 h 10000"/>
                <a:gd name="connsiteX8" fmla="*/ 5918 w 10000"/>
                <a:gd name="connsiteY8" fmla="*/ 8598 h 10000"/>
                <a:gd name="connsiteX9" fmla="*/ 750 w 10000"/>
                <a:gd name="connsiteY9" fmla="*/ 10000 h 10000"/>
                <a:gd name="connsiteX10" fmla="*/ 0 w 10000"/>
                <a:gd name="connsiteY10" fmla="*/ 8482 h 10000"/>
                <a:gd name="connsiteX11" fmla="*/ 397 w 10000"/>
                <a:gd name="connsiteY11" fmla="*/ 5130 h 10000"/>
                <a:gd name="connsiteX12" fmla="*/ 702 w 10000"/>
                <a:gd name="connsiteY12" fmla="*/ 1560 h 10000"/>
                <a:gd name="connsiteX13" fmla="*/ 1898 w 10000"/>
                <a:gd name="connsiteY13" fmla="*/ 761 h 10000"/>
                <a:gd name="connsiteX14" fmla="*/ 5148 w 10000"/>
                <a:gd name="connsiteY14" fmla="*/ 896 h 10000"/>
                <a:gd name="connsiteX15" fmla="*/ 6283 w 10000"/>
                <a:gd name="connsiteY15" fmla="*/ 1664 h 10000"/>
                <a:gd name="connsiteX0" fmla="*/ 6283 w 10000"/>
                <a:gd name="connsiteY0" fmla="*/ 1664 h 10000"/>
                <a:gd name="connsiteX1" fmla="*/ 8763 w 10000"/>
                <a:gd name="connsiteY1" fmla="*/ 122 h 10000"/>
                <a:gd name="connsiteX2" fmla="*/ 9086 w 10000"/>
                <a:gd name="connsiteY2" fmla="*/ 122 h 10000"/>
                <a:gd name="connsiteX3" fmla="*/ 9886 w 10000"/>
                <a:gd name="connsiteY3" fmla="*/ 0 h 10000"/>
                <a:gd name="connsiteX4" fmla="*/ 9995 w 10000"/>
                <a:gd name="connsiteY4" fmla="*/ 915 h 10000"/>
                <a:gd name="connsiteX5" fmla="*/ 9464 w 10000"/>
                <a:gd name="connsiteY5" fmla="*/ 2056 h 10000"/>
                <a:gd name="connsiteX6" fmla="*/ 6698 w 10000"/>
                <a:gd name="connsiteY6" fmla="*/ 3211 h 10000"/>
                <a:gd name="connsiteX7" fmla="*/ 4664 w 10000"/>
                <a:gd name="connsiteY7" fmla="*/ 2590 h 10000"/>
                <a:gd name="connsiteX8" fmla="*/ 5918 w 10000"/>
                <a:gd name="connsiteY8" fmla="*/ 8598 h 10000"/>
                <a:gd name="connsiteX9" fmla="*/ 750 w 10000"/>
                <a:gd name="connsiteY9" fmla="*/ 10000 h 10000"/>
                <a:gd name="connsiteX10" fmla="*/ 0 w 10000"/>
                <a:gd name="connsiteY10" fmla="*/ 8482 h 10000"/>
                <a:gd name="connsiteX11" fmla="*/ 397 w 10000"/>
                <a:gd name="connsiteY11" fmla="*/ 5130 h 10000"/>
                <a:gd name="connsiteX12" fmla="*/ 702 w 10000"/>
                <a:gd name="connsiteY12" fmla="*/ 1560 h 10000"/>
                <a:gd name="connsiteX13" fmla="*/ 1898 w 10000"/>
                <a:gd name="connsiteY13" fmla="*/ 761 h 10000"/>
                <a:gd name="connsiteX14" fmla="*/ 5148 w 10000"/>
                <a:gd name="connsiteY14" fmla="*/ 896 h 10000"/>
                <a:gd name="connsiteX15" fmla="*/ 6283 w 10000"/>
                <a:gd name="connsiteY15" fmla="*/ 1664 h 10000"/>
                <a:gd name="connsiteX0" fmla="*/ 6283 w 10000"/>
                <a:gd name="connsiteY0" fmla="*/ 1664 h 10000"/>
                <a:gd name="connsiteX1" fmla="*/ 8763 w 10000"/>
                <a:gd name="connsiteY1" fmla="*/ 122 h 10000"/>
                <a:gd name="connsiteX2" fmla="*/ 9086 w 10000"/>
                <a:gd name="connsiteY2" fmla="*/ 122 h 10000"/>
                <a:gd name="connsiteX3" fmla="*/ 9886 w 10000"/>
                <a:gd name="connsiteY3" fmla="*/ 0 h 10000"/>
                <a:gd name="connsiteX4" fmla="*/ 9995 w 10000"/>
                <a:gd name="connsiteY4" fmla="*/ 915 h 10000"/>
                <a:gd name="connsiteX5" fmla="*/ 9464 w 10000"/>
                <a:gd name="connsiteY5" fmla="*/ 2056 h 10000"/>
                <a:gd name="connsiteX6" fmla="*/ 6698 w 10000"/>
                <a:gd name="connsiteY6" fmla="*/ 3211 h 10000"/>
                <a:gd name="connsiteX7" fmla="*/ 4664 w 10000"/>
                <a:gd name="connsiteY7" fmla="*/ 2590 h 10000"/>
                <a:gd name="connsiteX8" fmla="*/ 5918 w 10000"/>
                <a:gd name="connsiteY8" fmla="*/ 8598 h 10000"/>
                <a:gd name="connsiteX9" fmla="*/ 750 w 10000"/>
                <a:gd name="connsiteY9" fmla="*/ 10000 h 10000"/>
                <a:gd name="connsiteX10" fmla="*/ 0 w 10000"/>
                <a:gd name="connsiteY10" fmla="*/ 8482 h 10000"/>
                <a:gd name="connsiteX11" fmla="*/ 397 w 10000"/>
                <a:gd name="connsiteY11" fmla="*/ 5130 h 10000"/>
                <a:gd name="connsiteX12" fmla="*/ 702 w 10000"/>
                <a:gd name="connsiteY12" fmla="*/ 1560 h 10000"/>
                <a:gd name="connsiteX13" fmla="*/ 1898 w 10000"/>
                <a:gd name="connsiteY13" fmla="*/ 761 h 10000"/>
                <a:gd name="connsiteX14" fmla="*/ 5148 w 10000"/>
                <a:gd name="connsiteY14" fmla="*/ 896 h 10000"/>
                <a:gd name="connsiteX15" fmla="*/ 6283 w 10000"/>
                <a:gd name="connsiteY15" fmla="*/ 1664 h 10000"/>
                <a:gd name="connsiteX0" fmla="*/ 6283 w 10000"/>
                <a:gd name="connsiteY0" fmla="*/ 1664 h 10000"/>
                <a:gd name="connsiteX1" fmla="*/ 8800 w 10000"/>
                <a:gd name="connsiteY1" fmla="*/ 360 h 10000"/>
                <a:gd name="connsiteX2" fmla="*/ 9086 w 10000"/>
                <a:gd name="connsiteY2" fmla="*/ 122 h 10000"/>
                <a:gd name="connsiteX3" fmla="*/ 9886 w 10000"/>
                <a:gd name="connsiteY3" fmla="*/ 0 h 10000"/>
                <a:gd name="connsiteX4" fmla="*/ 9995 w 10000"/>
                <a:gd name="connsiteY4" fmla="*/ 915 h 10000"/>
                <a:gd name="connsiteX5" fmla="*/ 9464 w 10000"/>
                <a:gd name="connsiteY5" fmla="*/ 2056 h 10000"/>
                <a:gd name="connsiteX6" fmla="*/ 6698 w 10000"/>
                <a:gd name="connsiteY6" fmla="*/ 3211 h 10000"/>
                <a:gd name="connsiteX7" fmla="*/ 4664 w 10000"/>
                <a:gd name="connsiteY7" fmla="*/ 2590 h 10000"/>
                <a:gd name="connsiteX8" fmla="*/ 5918 w 10000"/>
                <a:gd name="connsiteY8" fmla="*/ 8598 h 10000"/>
                <a:gd name="connsiteX9" fmla="*/ 750 w 10000"/>
                <a:gd name="connsiteY9" fmla="*/ 10000 h 10000"/>
                <a:gd name="connsiteX10" fmla="*/ 0 w 10000"/>
                <a:gd name="connsiteY10" fmla="*/ 8482 h 10000"/>
                <a:gd name="connsiteX11" fmla="*/ 397 w 10000"/>
                <a:gd name="connsiteY11" fmla="*/ 5130 h 10000"/>
                <a:gd name="connsiteX12" fmla="*/ 702 w 10000"/>
                <a:gd name="connsiteY12" fmla="*/ 1560 h 10000"/>
                <a:gd name="connsiteX13" fmla="*/ 1898 w 10000"/>
                <a:gd name="connsiteY13" fmla="*/ 761 h 10000"/>
                <a:gd name="connsiteX14" fmla="*/ 5148 w 10000"/>
                <a:gd name="connsiteY14" fmla="*/ 896 h 10000"/>
                <a:gd name="connsiteX15" fmla="*/ 6283 w 10000"/>
                <a:gd name="connsiteY15" fmla="*/ 1664 h 10000"/>
                <a:gd name="connsiteX0" fmla="*/ 6283 w 10000"/>
                <a:gd name="connsiteY0" fmla="*/ 1664 h 10000"/>
                <a:gd name="connsiteX1" fmla="*/ 8745 w 10000"/>
                <a:gd name="connsiteY1" fmla="*/ 360 h 10000"/>
                <a:gd name="connsiteX2" fmla="*/ 9086 w 10000"/>
                <a:gd name="connsiteY2" fmla="*/ 122 h 10000"/>
                <a:gd name="connsiteX3" fmla="*/ 9886 w 10000"/>
                <a:gd name="connsiteY3" fmla="*/ 0 h 10000"/>
                <a:gd name="connsiteX4" fmla="*/ 9995 w 10000"/>
                <a:gd name="connsiteY4" fmla="*/ 915 h 10000"/>
                <a:gd name="connsiteX5" fmla="*/ 9464 w 10000"/>
                <a:gd name="connsiteY5" fmla="*/ 2056 h 10000"/>
                <a:gd name="connsiteX6" fmla="*/ 6698 w 10000"/>
                <a:gd name="connsiteY6" fmla="*/ 3211 h 10000"/>
                <a:gd name="connsiteX7" fmla="*/ 4664 w 10000"/>
                <a:gd name="connsiteY7" fmla="*/ 2590 h 10000"/>
                <a:gd name="connsiteX8" fmla="*/ 5918 w 10000"/>
                <a:gd name="connsiteY8" fmla="*/ 8598 h 10000"/>
                <a:gd name="connsiteX9" fmla="*/ 750 w 10000"/>
                <a:gd name="connsiteY9" fmla="*/ 10000 h 10000"/>
                <a:gd name="connsiteX10" fmla="*/ 0 w 10000"/>
                <a:gd name="connsiteY10" fmla="*/ 8482 h 10000"/>
                <a:gd name="connsiteX11" fmla="*/ 397 w 10000"/>
                <a:gd name="connsiteY11" fmla="*/ 5130 h 10000"/>
                <a:gd name="connsiteX12" fmla="*/ 702 w 10000"/>
                <a:gd name="connsiteY12" fmla="*/ 1560 h 10000"/>
                <a:gd name="connsiteX13" fmla="*/ 1898 w 10000"/>
                <a:gd name="connsiteY13" fmla="*/ 761 h 10000"/>
                <a:gd name="connsiteX14" fmla="*/ 5148 w 10000"/>
                <a:gd name="connsiteY14" fmla="*/ 896 h 10000"/>
                <a:gd name="connsiteX15" fmla="*/ 6283 w 10000"/>
                <a:gd name="connsiteY15" fmla="*/ 1664 h 10000"/>
                <a:gd name="connsiteX0" fmla="*/ 6283 w 10000"/>
                <a:gd name="connsiteY0" fmla="*/ 1542 h 9878"/>
                <a:gd name="connsiteX1" fmla="*/ 8745 w 10000"/>
                <a:gd name="connsiteY1" fmla="*/ 238 h 9878"/>
                <a:gd name="connsiteX2" fmla="*/ 9086 w 10000"/>
                <a:gd name="connsiteY2" fmla="*/ 0 h 9878"/>
                <a:gd name="connsiteX3" fmla="*/ 9886 w 10000"/>
                <a:gd name="connsiteY3" fmla="*/ 24 h 9878"/>
                <a:gd name="connsiteX4" fmla="*/ 9995 w 10000"/>
                <a:gd name="connsiteY4" fmla="*/ 793 h 9878"/>
                <a:gd name="connsiteX5" fmla="*/ 9464 w 10000"/>
                <a:gd name="connsiteY5" fmla="*/ 1934 h 9878"/>
                <a:gd name="connsiteX6" fmla="*/ 6698 w 10000"/>
                <a:gd name="connsiteY6" fmla="*/ 3089 h 9878"/>
                <a:gd name="connsiteX7" fmla="*/ 4664 w 10000"/>
                <a:gd name="connsiteY7" fmla="*/ 2468 h 9878"/>
                <a:gd name="connsiteX8" fmla="*/ 5918 w 10000"/>
                <a:gd name="connsiteY8" fmla="*/ 8476 h 9878"/>
                <a:gd name="connsiteX9" fmla="*/ 750 w 10000"/>
                <a:gd name="connsiteY9" fmla="*/ 9878 h 9878"/>
                <a:gd name="connsiteX10" fmla="*/ 0 w 10000"/>
                <a:gd name="connsiteY10" fmla="*/ 8360 h 9878"/>
                <a:gd name="connsiteX11" fmla="*/ 397 w 10000"/>
                <a:gd name="connsiteY11" fmla="*/ 5008 h 9878"/>
                <a:gd name="connsiteX12" fmla="*/ 702 w 10000"/>
                <a:gd name="connsiteY12" fmla="*/ 1438 h 9878"/>
                <a:gd name="connsiteX13" fmla="*/ 1898 w 10000"/>
                <a:gd name="connsiteY13" fmla="*/ 639 h 9878"/>
                <a:gd name="connsiteX14" fmla="*/ 5148 w 10000"/>
                <a:gd name="connsiteY14" fmla="*/ 774 h 9878"/>
                <a:gd name="connsiteX15" fmla="*/ 6283 w 10000"/>
                <a:gd name="connsiteY15" fmla="*/ 1542 h 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9878">
                  <a:moveTo>
                    <a:pt x="6283" y="1542"/>
                  </a:moveTo>
                  <a:cubicBezTo>
                    <a:pt x="7447" y="2405"/>
                    <a:pt x="8791" y="1697"/>
                    <a:pt x="8745" y="238"/>
                  </a:cubicBezTo>
                  <a:lnTo>
                    <a:pt x="9086" y="0"/>
                  </a:lnTo>
                  <a:lnTo>
                    <a:pt x="9886" y="24"/>
                  </a:lnTo>
                  <a:cubicBezTo>
                    <a:pt x="9843" y="298"/>
                    <a:pt x="10037" y="518"/>
                    <a:pt x="9995" y="793"/>
                  </a:cubicBezTo>
                  <a:lnTo>
                    <a:pt x="9464" y="1934"/>
                  </a:lnTo>
                  <a:cubicBezTo>
                    <a:pt x="9068" y="2499"/>
                    <a:pt x="7939" y="3273"/>
                    <a:pt x="6698" y="3089"/>
                  </a:cubicBezTo>
                  <a:cubicBezTo>
                    <a:pt x="5695" y="2971"/>
                    <a:pt x="5245" y="2460"/>
                    <a:pt x="4664" y="2468"/>
                  </a:cubicBezTo>
                  <a:cubicBezTo>
                    <a:pt x="4507" y="3372"/>
                    <a:pt x="5903" y="7400"/>
                    <a:pt x="5918" y="8476"/>
                  </a:cubicBezTo>
                  <a:lnTo>
                    <a:pt x="750" y="9878"/>
                  </a:lnTo>
                  <a:cubicBezTo>
                    <a:pt x="793" y="9275"/>
                    <a:pt x="12" y="8873"/>
                    <a:pt x="0" y="8360"/>
                  </a:cubicBezTo>
                  <a:cubicBezTo>
                    <a:pt x="62" y="7524"/>
                    <a:pt x="207" y="6162"/>
                    <a:pt x="397" y="5008"/>
                  </a:cubicBezTo>
                  <a:cubicBezTo>
                    <a:pt x="-365" y="3783"/>
                    <a:pt x="196" y="2142"/>
                    <a:pt x="702" y="1438"/>
                  </a:cubicBezTo>
                  <a:cubicBezTo>
                    <a:pt x="1321" y="922"/>
                    <a:pt x="1482" y="899"/>
                    <a:pt x="1898" y="639"/>
                  </a:cubicBezTo>
                  <a:cubicBezTo>
                    <a:pt x="2980" y="684"/>
                    <a:pt x="3991" y="162"/>
                    <a:pt x="5148" y="774"/>
                  </a:cubicBezTo>
                  <a:lnTo>
                    <a:pt x="6283" y="154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249620" y="4198938"/>
              <a:ext cx="1644269" cy="631826"/>
            </a:xfrm>
            <a:custGeom>
              <a:avLst/>
              <a:gdLst>
                <a:gd name="T0" fmla="*/ 8 w 1728"/>
                <a:gd name="T1" fmla="*/ 510 h 664"/>
                <a:gd name="T2" fmla="*/ 27 w 1728"/>
                <a:gd name="T3" fmla="*/ 521 h 664"/>
                <a:gd name="T4" fmla="*/ 49 w 1728"/>
                <a:gd name="T5" fmla="*/ 534 h 664"/>
                <a:gd name="T6" fmla="*/ 65 w 1728"/>
                <a:gd name="T7" fmla="*/ 544 h 664"/>
                <a:gd name="T8" fmla="*/ 82 w 1728"/>
                <a:gd name="T9" fmla="*/ 555 h 664"/>
                <a:gd name="T10" fmla="*/ 99 w 1728"/>
                <a:gd name="T11" fmla="*/ 565 h 664"/>
                <a:gd name="T12" fmla="*/ 120 w 1728"/>
                <a:gd name="T13" fmla="*/ 576 h 664"/>
                <a:gd name="T14" fmla="*/ 143 w 1728"/>
                <a:gd name="T15" fmla="*/ 587 h 664"/>
                <a:gd name="T16" fmla="*/ 165 w 1728"/>
                <a:gd name="T17" fmla="*/ 601 h 664"/>
                <a:gd name="T18" fmla="*/ 188 w 1728"/>
                <a:gd name="T19" fmla="*/ 612 h 664"/>
                <a:gd name="T20" fmla="*/ 213 w 1728"/>
                <a:gd name="T21" fmla="*/ 624 h 664"/>
                <a:gd name="T22" fmla="*/ 238 w 1728"/>
                <a:gd name="T23" fmla="*/ 635 h 664"/>
                <a:gd name="T24" fmla="*/ 1158 w 1728"/>
                <a:gd name="T25" fmla="*/ 664 h 664"/>
                <a:gd name="T26" fmla="*/ 1179 w 1728"/>
                <a:gd name="T27" fmla="*/ 658 h 664"/>
                <a:gd name="T28" fmla="*/ 1203 w 1728"/>
                <a:gd name="T29" fmla="*/ 650 h 664"/>
                <a:gd name="T30" fmla="*/ 1226 w 1728"/>
                <a:gd name="T31" fmla="*/ 641 h 664"/>
                <a:gd name="T32" fmla="*/ 1253 w 1728"/>
                <a:gd name="T33" fmla="*/ 631 h 664"/>
                <a:gd name="T34" fmla="*/ 1278 w 1728"/>
                <a:gd name="T35" fmla="*/ 622 h 664"/>
                <a:gd name="T36" fmla="*/ 1304 w 1728"/>
                <a:gd name="T37" fmla="*/ 610 h 664"/>
                <a:gd name="T38" fmla="*/ 1331 w 1728"/>
                <a:gd name="T39" fmla="*/ 599 h 664"/>
                <a:gd name="T40" fmla="*/ 1357 w 1728"/>
                <a:gd name="T41" fmla="*/ 586 h 664"/>
                <a:gd name="T42" fmla="*/ 1386 w 1728"/>
                <a:gd name="T43" fmla="*/ 570 h 664"/>
                <a:gd name="T44" fmla="*/ 1414 w 1728"/>
                <a:gd name="T45" fmla="*/ 553 h 664"/>
                <a:gd name="T46" fmla="*/ 1441 w 1728"/>
                <a:gd name="T47" fmla="*/ 534 h 664"/>
                <a:gd name="T48" fmla="*/ 1468 w 1728"/>
                <a:gd name="T49" fmla="*/ 517 h 664"/>
                <a:gd name="T50" fmla="*/ 1492 w 1728"/>
                <a:gd name="T51" fmla="*/ 498 h 664"/>
                <a:gd name="T52" fmla="*/ 1515 w 1728"/>
                <a:gd name="T53" fmla="*/ 479 h 664"/>
                <a:gd name="T54" fmla="*/ 1538 w 1728"/>
                <a:gd name="T55" fmla="*/ 458 h 664"/>
                <a:gd name="T56" fmla="*/ 1559 w 1728"/>
                <a:gd name="T57" fmla="*/ 439 h 664"/>
                <a:gd name="T58" fmla="*/ 1578 w 1728"/>
                <a:gd name="T59" fmla="*/ 420 h 664"/>
                <a:gd name="T60" fmla="*/ 1595 w 1728"/>
                <a:gd name="T61" fmla="*/ 403 h 664"/>
                <a:gd name="T62" fmla="*/ 1610 w 1728"/>
                <a:gd name="T63" fmla="*/ 384 h 664"/>
                <a:gd name="T64" fmla="*/ 1624 w 1728"/>
                <a:gd name="T65" fmla="*/ 369 h 664"/>
                <a:gd name="T66" fmla="*/ 1635 w 1728"/>
                <a:gd name="T67" fmla="*/ 354 h 664"/>
                <a:gd name="T68" fmla="*/ 1654 w 1728"/>
                <a:gd name="T69" fmla="*/ 327 h 664"/>
                <a:gd name="T70" fmla="*/ 1665 w 1728"/>
                <a:gd name="T71" fmla="*/ 306 h 664"/>
                <a:gd name="T72" fmla="*/ 1675 w 1728"/>
                <a:gd name="T73" fmla="*/ 285 h 664"/>
                <a:gd name="T74" fmla="*/ 1683 w 1728"/>
                <a:gd name="T75" fmla="*/ 264 h 664"/>
                <a:gd name="T76" fmla="*/ 1690 w 1728"/>
                <a:gd name="T77" fmla="*/ 241 h 664"/>
                <a:gd name="T78" fmla="*/ 1698 w 1728"/>
                <a:gd name="T79" fmla="*/ 220 h 664"/>
                <a:gd name="T80" fmla="*/ 1703 w 1728"/>
                <a:gd name="T81" fmla="*/ 200 h 664"/>
                <a:gd name="T82" fmla="*/ 1709 w 1728"/>
                <a:gd name="T83" fmla="*/ 179 h 664"/>
                <a:gd name="T84" fmla="*/ 1713 w 1728"/>
                <a:gd name="T85" fmla="*/ 162 h 664"/>
                <a:gd name="T86" fmla="*/ 1717 w 1728"/>
                <a:gd name="T87" fmla="*/ 144 h 664"/>
                <a:gd name="T88" fmla="*/ 1721 w 1728"/>
                <a:gd name="T89" fmla="*/ 124 h 664"/>
                <a:gd name="T90" fmla="*/ 1722 w 1728"/>
                <a:gd name="T91" fmla="*/ 99 h 664"/>
                <a:gd name="T92" fmla="*/ 1724 w 1728"/>
                <a:gd name="T93" fmla="*/ 72 h 664"/>
                <a:gd name="T94" fmla="*/ 1726 w 1728"/>
                <a:gd name="T95" fmla="*/ 49 h 664"/>
                <a:gd name="T96" fmla="*/ 1728 w 1728"/>
                <a:gd name="T97" fmla="*/ 27 h 664"/>
                <a:gd name="T98" fmla="*/ 1728 w 1728"/>
                <a:gd name="T99" fmla="*/ 9 h 664"/>
                <a:gd name="T100" fmla="*/ 1728 w 1728"/>
                <a:gd name="T101" fmla="*/ 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8" h="664">
                  <a:moveTo>
                    <a:pt x="0" y="506"/>
                  </a:moveTo>
                  <a:lnTo>
                    <a:pt x="2" y="506"/>
                  </a:lnTo>
                  <a:lnTo>
                    <a:pt x="6" y="508"/>
                  </a:lnTo>
                  <a:lnTo>
                    <a:pt x="8" y="510"/>
                  </a:lnTo>
                  <a:lnTo>
                    <a:pt x="13" y="511"/>
                  </a:lnTo>
                  <a:lnTo>
                    <a:pt x="15" y="515"/>
                  </a:lnTo>
                  <a:lnTo>
                    <a:pt x="21" y="517"/>
                  </a:lnTo>
                  <a:lnTo>
                    <a:pt x="27" y="521"/>
                  </a:lnTo>
                  <a:lnTo>
                    <a:pt x="32" y="525"/>
                  </a:lnTo>
                  <a:lnTo>
                    <a:pt x="38" y="529"/>
                  </a:lnTo>
                  <a:lnTo>
                    <a:pt x="46" y="532"/>
                  </a:lnTo>
                  <a:lnTo>
                    <a:pt x="49" y="534"/>
                  </a:lnTo>
                  <a:lnTo>
                    <a:pt x="51" y="538"/>
                  </a:lnTo>
                  <a:lnTo>
                    <a:pt x="57" y="540"/>
                  </a:lnTo>
                  <a:lnTo>
                    <a:pt x="61" y="542"/>
                  </a:lnTo>
                  <a:lnTo>
                    <a:pt x="65" y="544"/>
                  </a:lnTo>
                  <a:lnTo>
                    <a:pt x="68" y="548"/>
                  </a:lnTo>
                  <a:lnTo>
                    <a:pt x="74" y="549"/>
                  </a:lnTo>
                  <a:lnTo>
                    <a:pt x="78" y="553"/>
                  </a:lnTo>
                  <a:lnTo>
                    <a:pt x="82" y="555"/>
                  </a:lnTo>
                  <a:lnTo>
                    <a:pt x="85" y="557"/>
                  </a:lnTo>
                  <a:lnTo>
                    <a:pt x="91" y="561"/>
                  </a:lnTo>
                  <a:lnTo>
                    <a:pt x="95" y="563"/>
                  </a:lnTo>
                  <a:lnTo>
                    <a:pt x="99" y="565"/>
                  </a:lnTo>
                  <a:lnTo>
                    <a:pt x="104" y="568"/>
                  </a:lnTo>
                  <a:lnTo>
                    <a:pt x="110" y="570"/>
                  </a:lnTo>
                  <a:lnTo>
                    <a:pt x="116" y="574"/>
                  </a:lnTo>
                  <a:lnTo>
                    <a:pt x="120" y="576"/>
                  </a:lnTo>
                  <a:lnTo>
                    <a:pt x="125" y="580"/>
                  </a:lnTo>
                  <a:lnTo>
                    <a:pt x="131" y="582"/>
                  </a:lnTo>
                  <a:lnTo>
                    <a:pt x="137" y="586"/>
                  </a:lnTo>
                  <a:lnTo>
                    <a:pt x="143" y="587"/>
                  </a:lnTo>
                  <a:lnTo>
                    <a:pt x="148" y="591"/>
                  </a:lnTo>
                  <a:lnTo>
                    <a:pt x="154" y="593"/>
                  </a:lnTo>
                  <a:lnTo>
                    <a:pt x="160" y="597"/>
                  </a:lnTo>
                  <a:lnTo>
                    <a:pt x="165" y="601"/>
                  </a:lnTo>
                  <a:lnTo>
                    <a:pt x="169" y="603"/>
                  </a:lnTo>
                  <a:lnTo>
                    <a:pt x="175" y="605"/>
                  </a:lnTo>
                  <a:lnTo>
                    <a:pt x="182" y="608"/>
                  </a:lnTo>
                  <a:lnTo>
                    <a:pt x="188" y="612"/>
                  </a:lnTo>
                  <a:lnTo>
                    <a:pt x="194" y="614"/>
                  </a:lnTo>
                  <a:lnTo>
                    <a:pt x="200" y="618"/>
                  </a:lnTo>
                  <a:lnTo>
                    <a:pt x="207" y="622"/>
                  </a:lnTo>
                  <a:lnTo>
                    <a:pt x="213" y="624"/>
                  </a:lnTo>
                  <a:lnTo>
                    <a:pt x="219" y="627"/>
                  </a:lnTo>
                  <a:lnTo>
                    <a:pt x="224" y="629"/>
                  </a:lnTo>
                  <a:lnTo>
                    <a:pt x="230" y="633"/>
                  </a:lnTo>
                  <a:lnTo>
                    <a:pt x="238" y="635"/>
                  </a:lnTo>
                  <a:lnTo>
                    <a:pt x="243" y="639"/>
                  </a:lnTo>
                  <a:lnTo>
                    <a:pt x="251" y="641"/>
                  </a:lnTo>
                  <a:lnTo>
                    <a:pt x="257" y="645"/>
                  </a:lnTo>
                  <a:lnTo>
                    <a:pt x="1158" y="664"/>
                  </a:lnTo>
                  <a:lnTo>
                    <a:pt x="1163" y="662"/>
                  </a:lnTo>
                  <a:lnTo>
                    <a:pt x="1169" y="662"/>
                  </a:lnTo>
                  <a:lnTo>
                    <a:pt x="1173" y="658"/>
                  </a:lnTo>
                  <a:lnTo>
                    <a:pt x="1179" y="658"/>
                  </a:lnTo>
                  <a:lnTo>
                    <a:pt x="1184" y="656"/>
                  </a:lnTo>
                  <a:lnTo>
                    <a:pt x="1190" y="654"/>
                  </a:lnTo>
                  <a:lnTo>
                    <a:pt x="1198" y="652"/>
                  </a:lnTo>
                  <a:lnTo>
                    <a:pt x="1203" y="650"/>
                  </a:lnTo>
                  <a:lnTo>
                    <a:pt x="1209" y="646"/>
                  </a:lnTo>
                  <a:lnTo>
                    <a:pt x="1215" y="645"/>
                  </a:lnTo>
                  <a:lnTo>
                    <a:pt x="1221" y="643"/>
                  </a:lnTo>
                  <a:lnTo>
                    <a:pt x="1226" y="641"/>
                  </a:lnTo>
                  <a:lnTo>
                    <a:pt x="1234" y="639"/>
                  </a:lnTo>
                  <a:lnTo>
                    <a:pt x="1240" y="637"/>
                  </a:lnTo>
                  <a:lnTo>
                    <a:pt x="1245" y="635"/>
                  </a:lnTo>
                  <a:lnTo>
                    <a:pt x="1253" y="631"/>
                  </a:lnTo>
                  <a:lnTo>
                    <a:pt x="1259" y="629"/>
                  </a:lnTo>
                  <a:lnTo>
                    <a:pt x="1266" y="627"/>
                  </a:lnTo>
                  <a:lnTo>
                    <a:pt x="1272" y="624"/>
                  </a:lnTo>
                  <a:lnTo>
                    <a:pt x="1278" y="622"/>
                  </a:lnTo>
                  <a:lnTo>
                    <a:pt x="1285" y="618"/>
                  </a:lnTo>
                  <a:lnTo>
                    <a:pt x="1291" y="616"/>
                  </a:lnTo>
                  <a:lnTo>
                    <a:pt x="1298" y="612"/>
                  </a:lnTo>
                  <a:lnTo>
                    <a:pt x="1304" y="610"/>
                  </a:lnTo>
                  <a:lnTo>
                    <a:pt x="1312" y="608"/>
                  </a:lnTo>
                  <a:lnTo>
                    <a:pt x="1317" y="605"/>
                  </a:lnTo>
                  <a:lnTo>
                    <a:pt x="1323" y="601"/>
                  </a:lnTo>
                  <a:lnTo>
                    <a:pt x="1331" y="599"/>
                  </a:lnTo>
                  <a:lnTo>
                    <a:pt x="1337" y="595"/>
                  </a:lnTo>
                  <a:lnTo>
                    <a:pt x="1344" y="593"/>
                  </a:lnTo>
                  <a:lnTo>
                    <a:pt x="1350" y="589"/>
                  </a:lnTo>
                  <a:lnTo>
                    <a:pt x="1357" y="586"/>
                  </a:lnTo>
                  <a:lnTo>
                    <a:pt x="1365" y="582"/>
                  </a:lnTo>
                  <a:lnTo>
                    <a:pt x="1373" y="578"/>
                  </a:lnTo>
                  <a:lnTo>
                    <a:pt x="1378" y="574"/>
                  </a:lnTo>
                  <a:lnTo>
                    <a:pt x="1386" y="570"/>
                  </a:lnTo>
                  <a:lnTo>
                    <a:pt x="1394" y="565"/>
                  </a:lnTo>
                  <a:lnTo>
                    <a:pt x="1401" y="561"/>
                  </a:lnTo>
                  <a:lnTo>
                    <a:pt x="1407" y="557"/>
                  </a:lnTo>
                  <a:lnTo>
                    <a:pt x="1414" y="553"/>
                  </a:lnTo>
                  <a:lnTo>
                    <a:pt x="1420" y="548"/>
                  </a:lnTo>
                  <a:lnTo>
                    <a:pt x="1428" y="544"/>
                  </a:lnTo>
                  <a:lnTo>
                    <a:pt x="1435" y="538"/>
                  </a:lnTo>
                  <a:lnTo>
                    <a:pt x="1441" y="534"/>
                  </a:lnTo>
                  <a:lnTo>
                    <a:pt x="1447" y="530"/>
                  </a:lnTo>
                  <a:lnTo>
                    <a:pt x="1454" y="525"/>
                  </a:lnTo>
                  <a:lnTo>
                    <a:pt x="1462" y="521"/>
                  </a:lnTo>
                  <a:lnTo>
                    <a:pt x="1468" y="517"/>
                  </a:lnTo>
                  <a:lnTo>
                    <a:pt x="1473" y="511"/>
                  </a:lnTo>
                  <a:lnTo>
                    <a:pt x="1479" y="508"/>
                  </a:lnTo>
                  <a:lnTo>
                    <a:pt x="1485" y="502"/>
                  </a:lnTo>
                  <a:lnTo>
                    <a:pt x="1492" y="498"/>
                  </a:lnTo>
                  <a:lnTo>
                    <a:pt x="1498" y="492"/>
                  </a:lnTo>
                  <a:lnTo>
                    <a:pt x="1504" y="489"/>
                  </a:lnTo>
                  <a:lnTo>
                    <a:pt x="1510" y="483"/>
                  </a:lnTo>
                  <a:lnTo>
                    <a:pt x="1515" y="479"/>
                  </a:lnTo>
                  <a:lnTo>
                    <a:pt x="1521" y="473"/>
                  </a:lnTo>
                  <a:lnTo>
                    <a:pt x="1527" y="468"/>
                  </a:lnTo>
                  <a:lnTo>
                    <a:pt x="1532" y="464"/>
                  </a:lnTo>
                  <a:lnTo>
                    <a:pt x="1538" y="458"/>
                  </a:lnTo>
                  <a:lnTo>
                    <a:pt x="1542" y="454"/>
                  </a:lnTo>
                  <a:lnTo>
                    <a:pt x="1548" y="449"/>
                  </a:lnTo>
                  <a:lnTo>
                    <a:pt x="1553" y="445"/>
                  </a:lnTo>
                  <a:lnTo>
                    <a:pt x="1559" y="439"/>
                  </a:lnTo>
                  <a:lnTo>
                    <a:pt x="1563" y="435"/>
                  </a:lnTo>
                  <a:lnTo>
                    <a:pt x="1568" y="430"/>
                  </a:lnTo>
                  <a:lnTo>
                    <a:pt x="1572" y="426"/>
                  </a:lnTo>
                  <a:lnTo>
                    <a:pt x="1578" y="420"/>
                  </a:lnTo>
                  <a:lnTo>
                    <a:pt x="1582" y="416"/>
                  </a:lnTo>
                  <a:lnTo>
                    <a:pt x="1586" y="411"/>
                  </a:lnTo>
                  <a:lnTo>
                    <a:pt x="1589" y="407"/>
                  </a:lnTo>
                  <a:lnTo>
                    <a:pt x="1595" y="403"/>
                  </a:lnTo>
                  <a:lnTo>
                    <a:pt x="1597" y="397"/>
                  </a:lnTo>
                  <a:lnTo>
                    <a:pt x="1601" y="394"/>
                  </a:lnTo>
                  <a:lnTo>
                    <a:pt x="1606" y="390"/>
                  </a:lnTo>
                  <a:lnTo>
                    <a:pt x="1610" y="384"/>
                  </a:lnTo>
                  <a:lnTo>
                    <a:pt x="1614" y="380"/>
                  </a:lnTo>
                  <a:lnTo>
                    <a:pt x="1616" y="376"/>
                  </a:lnTo>
                  <a:lnTo>
                    <a:pt x="1620" y="373"/>
                  </a:lnTo>
                  <a:lnTo>
                    <a:pt x="1624" y="369"/>
                  </a:lnTo>
                  <a:lnTo>
                    <a:pt x="1627" y="365"/>
                  </a:lnTo>
                  <a:lnTo>
                    <a:pt x="1629" y="361"/>
                  </a:lnTo>
                  <a:lnTo>
                    <a:pt x="1633" y="357"/>
                  </a:lnTo>
                  <a:lnTo>
                    <a:pt x="1635" y="354"/>
                  </a:lnTo>
                  <a:lnTo>
                    <a:pt x="1641" y="346"/>
                  </a:lnTo>
                  <a:lnTo>
                    <a:pt x="1646" y="340"/>
                  </a:lnTo>
                  <a:lnTo>
                    <a:pt x="1650" y="333"/>
                  </a:lnTo>
                  <a:lnTo>
                    <a:pt x="1654" y="327"/>
                  </a:lnTo>
                  <a:lnTo>
                    <a:pt x="1658" y="321"/>
                  </a:lnTo>
                  <a:lnTo>
                    <a:pt x="1660" y="317"/>
                  </a:lnTo>
                  <a:lnTo>
                    <a:pt x="1662" y="312"/>
                  </a:lnTo>
                  <a:lnTo>
                    <a:pt x="1665" y="306"/>
                  </a:lnTo>
                  <a:lnTo>
                    <a:pt x="1667" y="302"/>
                  </a:lnTo>
                  <a:lnTo>
                    <a:pt x="1669" y="297"/>
                  </a:lnTo>
                  <a:lnTo>
                    <a:pt x="1671" y="291"/>
                  </a:lnTo>
                  <a:lnTo>
                    <a:pt x="1675" y="285"/>
                  </a:lnTo>
                  <a:lnTo>
                    <a:pt x="1677" y="279"/>
                  </a:lnTo>
                  <a:lnTo>
                    <a:pt x="1679" y="276"/>
                  </a:lnTo>
                  <a:lnTo>
                    <a:pt x="1681" y="270"/>
                  </a:lnTo>
                  <a:lnTo>
                    <a:pt x="1683" y="264"/>
                  </a:lnTo>
                  <a:lnTo>
                    <a:pt x="1684" y="259"/>
                  </a:lnTo>
                  <a:lnTo>
                    <a:pt x="1686" y="253"/>
                  </a:lnTo>
                  <a:lnTo>
                    <a:pt x="1688" y="247"/>
                  </a:lnTo>
                  <a:lnTo>
                    <a:pt x="1690" y="241"/>
                  </a:lnTo>
                  <a:lnTo>
                    <a:pt x="1692" y="236"/>
                  </a:lnTo>
                  <a:lnTo>
                    <a:pt x="1694" y="232"/>
                  </a:lnTo>
                  <a:lnTo>
                    <a:pt x="1696" y="226"/>
                  </a:lnTo>
                  <a:lnTo>
                    <a:pt x="1698" y="220"/>
                  </a:lnTo>
                  <a:lnTo>
                    <a:pt x="1698" y="215"/>
                  </a:lnTo>
                  <a:lnTo>
                    <a:pt x="1702" y="209"/>
                  </a:lnTo>
                  <a:lnTo>
                    <a:pt x="1702" y="203"/>
                  </a:lnTo>
                  <a:lnTo>
                    <a:pt x="1703" y="200"/>
                  </a:lnTo>
                  <a:lnTo>
                    <a:pt x="1705" y="194"/>
                  </a:lnTo>
                  <a:lnTo>
                    <a:pt x="1707" y="190"/>
                  </a:lnTo>
                  <a:lnTo>
                    <a:pt x="1707" y="184"/>
                  </a:lnTo>
                  <a:lnTo>
                    <a:pt x="1709" y="179"/>
                  </a:lnTo>
                  <a:lnTo>
                    <a:pt x="1709" y="175"/>
                  </a:lnTo>
                  <a:lnTo>
                    <a:pt x="1711" y="171"/>
                  </a:lnTo>
                  <a:lnTo>
                    <a:pt x="1711" y="165"/>
                  </a:lnTo>
                  <a:lnTo>
                    <a:pt x="1713" y="162"/>
                  </a:lnTo>
                  <a:lnTo>
                    <a:pt x="1715" y="158"/>
                  </a:lnTo>
                  <a:lnTo>
                    <a:pt x="1715" y="154"/>
                  </a:lnTo>
                  <a:lnTo>
                    <a:pt x="1717" y="150"/>
                  </a:lnTo>
                  <a:lnTo>
                    <a:pt x="1717" y="144"/>
                  </a:lnTo>
                  <a:lnTo>
                    <a:pt x="1719" y="141"/>
                  </a:lnTo>
                  <a:lnTo>
                    <a:pt x="1719" y="135"/>
                  </a:lnTo>
                  <a:lnTo>
                    <a:pt x="1719" y="129"/>
                  </a:lnTo>
                  <a:lnTo>
                    <a:pt x="1721" y="124"/>
                  </a:lnTo>
                  <a:lnTo>
                    <a:pt x="1721" y="118"/>
                  </a:lnTo>
                  <a:lnTo>
                    <a:pt x="1722" y="112"/>
                  </a:lnTo>
                  <a:lnTo>
                    <a:pt x="1722" y="105"/>
                  </a:lnTo>
                  <a:lnTo>
                    <a:pt x="1722" y="99"/>
                  </a:lnTo>
                  <a:lnTo>
                    <a:pt x="1722" y="93"/>
                  </a:lnTo>
                  <a:lnTo>
                    <a:pt x="1724" y="85"/>
                  </a:lnTo>
                  <a:lnTo>
                    <a:pt x="1724" y="80"/>
                  </a:lnTo>
                  <a:lnTo>
                    <a:pt x="1724" y="72"/>
                  </a:lnTo>
                  <a:lnTo>
                    <a:pt x="1726" y="66"/>
                  </a:lnTo>
                  <a:lnTo>
                    <a:pt x="1726" y="61"/>
                  </a:lnTo>
                  <a:lnTo>
                    <a:pt x="1726" y="55"/>
                  </a:lnTo>
                  <a:lnTo>
                    <a:pt x="1726" y="49"/>
                  </a:lnTo>
                  <a:lnTo>
                    <a:pt x="1726" y="42"/>
                  </a:lnTo>
                  <a:lnTo>
                    <a:pt x="1726" y="36"/>
                  </a:lnTo>
                  <a:lnTo>
                    <a:pt x="1726" y="30"/>
                  </a:lnTo>
                  <a:lnTo>
                    <a:pt x="1728" y="27"/>
                  </a:lnTo>
                  <a:lnTo>
                    <a:pt x="1728" y="23"/>
                  </a:lnTo>
                  <a:lnTo>
                    <a:pt x="1728" y="17"/>
                  </a:lnTo>
                  <a:lnTo>
                    <a:pt x="1728" y="13"/>
                  </a:lnTo>
                  <a:lnTo>
                    <a:pt x="1728" y="9"/>
                  </a:lnTo>
                  <a:lnTo>
                    <a:pt x="1728" y="8"/>
                  </a:lnTo>
                  <a:lnTo>
                    <a:pt x="1728" y="6"/>
                  </a:lnTo>
                  <a:lnTo>
                    <a:pt x="1728" y="0"/>
                  </a:lnTo>
                  <a:lnTo>
                    <a:pt x="1728" y="0"/>
                  </a:lnTo>
                  <a:lnTo>
                    <a:pt x="0" y="506"/>
                  </a:lnTo>
                  <a:lnTo>
                    <a:pt x="0" y="506"/>
                  </a:lnTo>
                  <a:close/>
                </a:path>
              </a:pathLst>
            </a:custGeom>
            <a:solidFill>
              <a:srgbClr val="C9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1403350" y="4657075"/>
              <a:ext cx="123825" cy="147638"/>
            </a:xfrm>
            <a:custGeom>
              <a:avLst/>
              <a:gdLst>
                <a:gd name="T0" fmla="*/ 0 w 156"/>
                <a:gd name="T1" fmla="*/ 165 h 186"/>
                <a:gd name="T2" fmla="*/ 0 w 156"/>
                <a:gd name="T3" fmla="*/ 46 h 186"/>
                <a:gd name="T4" fmla="*/ 29 w 156"/>
                <a:gd name="T5" fmla="*/ 15 h 186"/>
                <a:gd name="T6" fmla="*/ 61 w 156"/>
                <a:gd name="T7" fmla="*/ 2 h 186"/>
                <a:gd name="T8" fmla="*/ 92 w 156"/>
                <a:gd name="T9" fmla="*/ 0 h 186"/>
                <a:gd name="T10" fmla="*/ 122 w 156"/>
                <a:gd name="T11" fmla="*/ 17 h 186"/>
                <a:gd name="T12" fmla="*/ 156 w 156"/>
                <a:gd name="T13" fmla="*/ 51 h 186"/>
                <a:gd name="T14" fmla="*/ 152 w 156"/>
                <a:gd name="T15" fmla="*/ 145 h 186"/>
                <a:gd name="T16" fmla="*/ 147 w 156"/>
                <a:gd name="T17" fmla="*/ 150 h 186"/>
                <a:gd name="T18" fmla="*/ 36 w 156"/>
                <a:gd name="T19" fmla="*/ 186 h 186"/>
                <a:gd name="T20" fmla="*/ 0 w 156"/>
                <a:gd name="T21" fmla="*/ 165 h 186"/>
                <a:gd name="T22" fmla="*/ 0 w 156"/>
                <a:gd name="T23"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86">
                  <a:moveTo>
                    <a:pt x="0" y="165"/>
                  </a:moveTo>
                  <a:lnTo>
                    <a:pt x="0" y="46"/>
                  </a:lnTo>
                  <a:lnTo>
                    <a:pt x="29" y="15"/>
                  </a:lnTo>
                  <a:lnTo>
                    <a:pt x="61" y="2"/>
                  </a:lnTo>
                  <a:lnTo>
                    <a:pt x="92" y="0"/>
                  </a:lnTo>
                  <a:lnTo>
                    <a:pt x="122" y="17"/>
                  </a:lnTo>
                  <a:lnTo>
                    <a:pt x="156" y="51"/>
                  </a:lnTo>
                  <a:lnTo>
                    <a:pt x="152" y="145"/>
                  </a:lnTo>
                  <a:lnTo>
                    <a:pt x="147" y="150"/>
                  </a:lnTo>
                  <a:lnTo>
                    <a:pt x="36" y="186"/>
                  </a:lnTo>
                  <a:lnTo>
                    <a:pt x="0" y="165"/>
                  </a:lnTo>
                  <a:lnTo>
                    <a:pt x="0" y="165"/>
                  </a:lnTo>
                  <a:close/>
                </a:path>
              </a:pathLst>
            </a:custGeom>
            <a:solidFill>
              <a:srgbClr val="ADC2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1171575" y="3681413"/>
              <a:ext cx="142875" cy="174625"/>
            </a:xfrm>
            <a:custGeom>
              <a:avLst/>
              <a:gdLst>
                <a:gd name="T0" fmla="*/ 23 w 181"/>
                <a:gd name="T1" fmla="*/ 220 h 220"/>
                <a:gd name="T2" fmla="*/ 25 w 181"/>
                <a:gd name="T3" fmla="*/ 45 h 220"/>
                <a:gd name="T4" fmla="*/ 0 w 181"/>
                <a:gd name="T5" fmla="*/ 30 h 220"/>
                <a:gd name="T6" fmla="*/ 8 w 181"/>
                <a:gd name="T7" fmla="*/ 11 h 220"/>
                <a:gd name="T8" fmla="*/ 52 w 181"/>
                <a:gd name="T9" fmla="*/ 0 h 220"/>
                <a:gd name="T10" fmla="*/ 168 w 181"/>
                <a:gd name="T11" fmla="*/ 3 h 220"/>
                <a:gd name="T12" fmla="*/ 181 w 181"/>
                <a:gd name="T13" fmla="*/ 17 h 220"/>
                <a:gd name="T14" fmla="*/ 164 w 181"/>
                <a:gd name="T15" fmla="*/ 57 h 220"/>
                <a:gd name="T16" fmla="*/ 175 w 181"/>
                <a:gd name="T17" fmla="*/ 216 h 220"/>
                <a:gd name="T18" fmla="*/ 23 w 181"/>
                <a:gd name="T19" fmla="*/ 220 h 220"/>
                <a:gd name="T20" fmla="*/ 23 w 181"/>
                <a:gd name="T21"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1" h="220">
                  <a:moveTo>
                    <a:pt x="23" y="220"/>
                  </a:moveTo>
                  <a:lnTo>
                    <a:pt x="25" y="45"/>
                  </a:lnTo>
                  <a:lnTo>
                    <a:pt x="0" y="30"/>
                  </a:lnTo>
                  <a:lnTo>
                    <a:pt x="8" y="11"/>
                  </a:lnTo>
                  <a:lnTo>
                    <a:pt x="52" y="0"/>
                  </a:lnTo>
                  <a:lnTo>
                    <a:pt x="168" y="3"/>
                  </a:lnTo>
                  <a:lnTo>
                    <a:pt x="181" y="17"/>
                  </a:lnTo>
                  <a:lnTo>
                    <a:pt x="164" y="57"/>
                  </a:lnTo>
                  <a:lnTo>
                    <a:pt x="175" y="216"/>
                  </a:lnTo>
                  <a:lnTo>
                    <a:pt x="23" y="220"/>
                  </a:lnTo>
                  <a:lnTo>
                    <a:pt x="23" y="22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1270000" y="2736850"/>
              <a:ext cx="176213" cy="209550"/>
            </a:xfrm>
            <a:custGeom>
              <a:avLst/>
              <a:gdLst>
                <a:gd name="T0" fmla="*/ 47 w 220"/>
                <a:gd name="T1" fmla="*/ 10 h 265"/>
                <a:gd name="T2" fmla="*/ 160 w 220"/>
                <a:gd name="T3" fmla="*/ 0 h 265"/>
                <a:gd name="T4" fmla="*/ 200 w 220"/>
                <a:gd name="T5" fmla="*/ 10 h 265"/>
                <a:gd name="T6" fmla="*/ 220 w 220"/>
                <a:gd name="T7" fmla="*/ 63 h 265"/>
                <a:gd name="T8" fmla="*/ 215 w 220"/>
                <a:gd name="T9" fmla="*/ 137 h 265"/>
                <a:gd name="T10" fmla="*/ 198 w 220"/>
                <a:gd name="T11" fmla="*/ 192 h 265"/>
                <a:gd name="T12" fmla="*/ 127 w 220"/>
                <a:gd name="T13" fmla="*/ 265 h 265"/>
                <a:gd name="T14" fmla="*/ 0 w 220"/>
                <a:gd name="T15" fmla="*/ 84 h 265"/>
                <a:gd name="T16" fmla="*/ 47 w 220"/>
                <a:gd name="T17" fmla="*/ 10 h 265"/>
                <a:gd name="T18" fmla="*/ 47 w 220"/>
                <a:gd name="T19" fmla="*/ 1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65">
                  <a:moveTo>
                    <a:pt x="47" y="10"/>
                  </a:moveTo>
                  <a:lnTo>
                    <a:pt x="160" y="0"/>
                  </a:lnTo>
                  <a:lnTo>
                    <a:pt x="200" y="10"/>
                  </a:lnTo>
                  <a:lnTo>
                    <a:pt x="220" y="63"/>
                  </a:lnTo>
                  <a:lnTo>
                    <a:pt x="215" y="137"/>
                  </a:lnTo>
                  <a:lnTo>
                    <a:pt x="198" y="192"/>
                  </a:lnTo>
                  <a:lnTo>
                    <a:pt x="127" y="265"/>
                  </a:lnTo>
                  <a:lnTo>
                    <a:pt x="0" y="84"/>
                  </a:lnTo>
                  <a:lnTo>
                    <a:pt x="47" y="10"/>
                  </a:lnTo>
                  <a:lnTo>
                    <a:pt x="47" y="10"/>
                  </a:lnTo>
                  <a:close/>
                </a:path>
              </a:pathLst>
            </a:custGeom>
            <a:solidFill>
              <a:schemeClr val="bg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p:cNvSpPr>
            <p:nvPr/>
          </p:nvSpPr>
          <p:spPr bwMode="auto">
            <a:xfrm>
              <a:off x="1553553" y="2970213"/>
              <a:ext cx="259374" cy="468313"/>
            </a:xfrm>
            <a:custGeom>
              <a:avLst/>
              <a:gdLst>
                <a:gd name="T0" fmla="*/ 125 w 413"/>
                <a:gd name="T1" fmla="*/ 32 h 589"/>
                <a:gd name="T2" fmla="*/ 207 w 413"/>
                <a:gd name="T3" fmla="*/ 65 h 589"/>
                <a:gd name="T4" fmla="*/ 226 w 413"/>
                <a:gd name="T5" fmla="*/ 44 h 589"/>
                <a:gd name="T6" fmla="*/ 316 w 413"/>
                <a:gd name="T7" fmla="*/ 2 h 589"/>
                <a:gd name="T8" fmla="*/ 357 w 413"/>
                <a:gd name="T9" fmla="*/ 0 h 589"/>
                <a:gd name="T10" fmla="*/ 393 w 413"/>
                <a:gd name="T11" fmla="*/ 32 h 589"/>
                <a:gd name="T12" fmla="*/ 369 w 413"/>
                <a:gd name="T13" fmla="*/ 133 h 589"/>
                <a:gd name="T14" fmla="*/ 407 w 413"/>
                <a:gd name="T15" fmla="*/ 186 h 589"/>
                <a:gd name="T16" fmla="*/ 413 w 413"/>
                <a:gd name="T17" fmla="*/ 236 h 589"/>
                <a:gd name="T18" fmla="*/ 413 w 413"/>
                <a:gd name="T19" fmla="*/ 380 h 589"/>
                <a:gd name="T20" fmla="*/ 327 w 413"/>
                <a:gd name="T21" fmla="*/ 489 h 589"/>
                <a:gd name="T22" fmla="*/ 331 w 413"/>
                <a:gd name="T23" fmla="*/ 584 h 589"/>
                <a:gd name="T24" fmla="*/ 200 w 413"/>
                <a:gd name="T25" fmla="*/ 589 h 589"/>
                <a:gd name="T26" fmla="*/ 192 w 413"/>
                <a:gd name="T27" fmla="*/ 506 h 589"/>
                <a:gd name="T28" fmla="*/ 0 w 413"/>
                <a:gd name="T29" fmla="*/ 415 h 589"/>
                <a:gd name="T30" fmla="*/ 87 w 413"/>
                <a:gd name="T31" fmla="*/ 82 h 589"/>
                <a:gd name="T32" fmla="*/ 125 w 413"/>
                <a:gd name="T33" fmla="*/ 32 h 589"/>
                <a:gd name="T34" fmla="*/ 125 w 413"/>
                <a:gd name="T35" fmla="*/ 32 h 589"/>
                <a:gd name="connsiteX0" fmla="*/ 920 w 7893"/>
                <a:gd name="connsiteY0" fmla="*/ 543 h 10000"/>
                <a:gd name="connsiteX1" fmla="*/ 2905 w 7893"/>
                <a:gd name="connsiteY1" fmla="*/ 1104 h 10000"/>
                <a:gd name="connsiteX2" fmla="*/ 3365 w 7893"/>
                <a:gd name="connsiteY2" fmla="*/ 747 h 10000"/>
                <a:gd name="connsiteX3" fmla="*/ 5544 w 7893"/>
                <a:gd name="connsiteY3" fmla="*/ 34 h 10000"/>
                <a:gd name="connsiteX4" fmla="*/ 6537 w 7893"/>
                <a:gd name="connsiteY4" fmla="*/ 0 h 10000"/>
                <a:gd name="connsiteX5" fmla="*/ 7409 w 7893"/>
                <a:gd name="connsiteY5" fmla="*/ 543 h 10000"/>
                <a:gd name="connsiteX6" fmla="*/ 6828 w 7893"/>
                <a:gd name="connsiteY6" fmla="*/ 2258 h 10000"/>
                <a:gd name="connsiteX7" fmla="*/ 7748 w 7893"/>
                <a:gd name="connsiteY7" fmla="*/ 3158 h 10000"/>
                <a:gd name="connsiteX8" fmla="*/ 7893 w 7893"/>
                <a:gd name="connsiteY8" fmla="*/ 4007 h 10000"/>
                <a:gd name="connsiteX9" fmla="*/ 7893 w 7893"/>
                <a:gd name="connsiteY9" fmla="*/ 6452 h 10000"/>
                <a:gd name="connsiteX10" fmla="*/ 5811 w 7893"/>
                <a:gd name="connsiteY10" fmla="*/ 8302 h 10000"/>
                <a:gd name="connsiteX11" fmla="*/ 5908 w 7893"/>
                <a:gd name="connsiteY11" fmla="*/ 9915 h 10000"/>
                <a:gd name="connsiteX12" fmla="*/ 2736 w 7893"/>
                <a:gd name="connsiteY12" fmla="*/ 10000 h 10000"/>
                <a:gd name="connsiteX13" fmla="*/ 2542 w 7893"/>
                <a:gd name="connsiteY13" fmla="*/ 8591 h 10000"/>
                <a:gd name="connsiteX14" fmla="*/ 284 w 7893"/>
                <a:gd name="connsiteY14" fmla="*/ 6283 h 10000"/>
                <a:gd name="connsiteX15" fmla="*/ 0 w 7893"/>
                <a:gd name="connsiteY15" fmla="*/ 1392 h 10000"/>
                <a:gd name="connsiteX16" fmla="*/ 920 w 7893"/>
                <a:gd name="connsiteY16" fmla="*/ 543 h 10000"/>
                <a:gd name="connsiteX17" fmla="*/ 920 w 7893"/>
                <a:gd name="connsiteY17" fmla="*/ 54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93" h="10000">
                  <a:moveTo>
                    <a:pt x="920" y="543"/>
                  </a:moveTo>
                  <a:lnTo>
                    <a:pt x="2905" y="1104"/>
                  </a:lnTo>
                  <a:lnTo>
                    <a:pt x="3365" y="747"/>
                  </a:lnTo>
                  <a:lnTo>
                    <a:pt x="5544" y="34"/>
                  </a:lnTo>
                  <a:lnTo>
                    <a:pt x="6537" y="0"/>
                  </a:lnTo>
                  <a:lnTo>
                    <a:pt x="7409" y="543"/>
                  </a:lnTo>
                  <a:lnTo>
                    <a:pt x="6828" y="2258"/>
                  </a:lnTo>
                  <a:lnTo>
                    <a:pt x="7748" y="3158"/>
                  </a:lnTo>
                  <a:cubicBezTo>
                    <a:pt x="7796" y="3441"/>
                    <a:pt x="7845" y="3724"/>
                    <a:pt x="7893" y="4007"/>
                  </a:cubicBezTo>
                  <a:lnTo>
                    <a:pt x="7893" y="6452"/>
                  </a:lnTo>
                  <a:lnTo>
                    <a:pt x="5811" y="8302"/>
                  </a:lnTo>
                  <a:cubicBezTo>
                    <a:pt x="5843" y="8840"/>
                    <a:pt x="5876" y="9377"/>
                    <a:pt x="5908" y="9915"/>
                  </a:cubicBezTo>
                  <a:lnTo>
                    <a:pt x="2736" y="10000"/>
                  </a:lnTo>
                  <a:cubicBezTo>
                    <a:pt x="2671" y="9530"/>
                    <a:pt x="2607" y="9061"/>
                    <a:pt x="2542" y="8591"/>
                  </a:cubicBezTo>
                  <a:lnTo>
                    <a:pt x="284" y="6283"/>
                  </a:lnTo>
                  <a:cubicBezTo>
                    <a:pt x="189" y="4653"/>
                    <a:pt x="95" y="3022"/>
                    <a:pt x="0" y="1392"/>
                  </a:cubicBezTo>
                  <a:lnTo>
                    <a:pt x="920" y="543"/>
                  </a:lnTo>
                  <a:lnTo>
                    <a:pt x="920" y="543"/>
                  </a:lnTo>
                  <a:close/>
                </a:path>
              </a:pathLst>
            </a:custGeom>
            <a:solidFill>
              <a:srgbClr val="DFC9B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968376" y="3741738"/>
              <a:ext cx="432606" cy="406400"/>
            </a:xfrm>
            <a:custGeom>
              <a:avLst/>
              <a:gdLst>
                <a:gd name="T0" fmla="*/ 15 w 600"/>
                <a:gd name="T1" fmla="*/ 331 h 511"/>
                <a:gd name="T2" fmla="*/ 55 w 600"/>
                <a:gd name="T3" fmla="*/ 331 h 511"/>
                <a:gd name="T4" fmla="*/ 89 w 600"/>
                <a:gd name="T5" fmla="*/ 302 h 511"/>
                <a:gd name="T6" fmla="*/ 99 w 600"/>
                <a:gd name="T7" fmla="*/ 177 h 511"/>
                <a:gd name="T8" fmla="*/ 173 w 600"/>
                <a:gd name="T9" fmla="*/ 112 h 511"/>
                <a:gd name="T10" fmla="*/ 222 w 600"/>
                <a:gd name="T11" fmla="*/ 0 h 511"/>
                <a:gd name="T12" fmla="*/ 268 w 600"/>
                <a:gd name="T13" fmla="*/ 19 h 511"/>
                <a:gd name="T14" fmla="*/ 298 w 600"/>
                <a:gd name="T15" fmla="*/ 61 h 511"/>
                <a:gd name="T16" fmla="*/ 292 w 600"/>
                <a:gd name="T17" fmla="*/ 116 h 511"/>
                <a:gd name="T18" fmla="*/ 273 w 600"/>
                <a:gd name="T19" fmla="*/ 146 h 511"/>
                <a:gd name="T20" fmla="*/ 350 w 600"/>
                <a:gd name="T21" fmla="*/ 131 h 511"/>
                <a:gd name="T22" fmla="*/ 600 w 600"/>
                <a:gd name="T23" fmla="*/ 163 h 511"/>
                <a:gd name="T24" fmla="*/ 500 w 600"/>
                <a:gd name="T25" fmla="*/ 486 h 511"/>
                <a:gd name="T26" fmla="*/ 186 w 600"/>
                <a:gd name="T27" fmla="*/ 511 h 511"/>
                <a:gd name="T28" fmla="*/ 2 w 600"/>
                <a:gd name="T29" fmla="*/ 473 h 511"/>
                <a:gd name="T30" fmla="*/ 0 w 600"/>
                <a:gd name="T31" fmla="*/ 369 h 511"/>
                <a:gd name="T32" fmla="*/ 15 w 600"/>
                <a:gd name="T33" fmla="*/ 331 h 511"/>
                <a:gd name="T34" fmla="*/ 15 w 600"/>
                <a:gd name="T35" fmla="*/ 331 h 511"/>
                <a:gd name="connsiteX0" fmla="*/ 250 w 9003"/>
                <a:gd name="connsiteY0" fmla="*/ 6477 h 10000"/>
                <a:gd name="connsiteX1" fmla="*/ 917 w 9003"/>
                <a:gd name="connsiteY1" fmla="*/ 6477 h 10000"/>
                <a:gd name="connsiteX2" fmla="*/ 1483 w 9003"/>
                <a:gd name="connsiteY2" fmla="*/ 5910 h 10000"/>
                <a:gd name="connsiteX3" fmla="*/ 1650 w 9003"/>
                <a:gd name="connsiteY3" fmla="*/ 3464 h 10000"/>
                <a:gd name="connsiteX4" fmla="*/ 2883 w 9003"/>
                <a:gd name="connsiteY4" fmla="*/ 2192 h 10000"/>
                <a:gd name="connsiteX5" fmla="*/ 3700 w 9003"/>
                <a:gd name="connsiteY5" fmla="*/ 0 h 10000"/>
                <a:gd name="connsiteX6" fmla="*/ 4467 w 9003"/>
                <a:gd name="connsiteY6" fmla="*/ 372 h 10000"/>
                <a:gd name="connsiteX7" fmla="*/ 4967 w 9003"/>
                <a:gd name="connsiteY7" fmla="*/ 1194 h 10000"/>
                <a:gd name="connsiteX8" fmla="*/ 4867 w 9003"/>
                <a:gd name="connsiteY8" fmla="*/ 2270 h 10000"/>
                <a:gd name="connsiteX9" fmla="*/ 4550 w 9003"/>
                <a:gd name="connsiteY9" fmla="*/ 2857 h 10000"/>
                <a:gd name="connsiteX10" fmla="*/ 5833 w 9003"/>
                <a:gd name="connsiteY10" fmla="*/ 2564 h 10000"/>
                <a:gd name="connsiteX11" fmla="*/ 9003 w 9003"/>
                <a:gd name="connsiteY11" fmla="*/ 3307 h 10000"/>
                <a:gd name="connsiteX12" fmla="*/ 8333 w 9003"/>
                <a:gd name="connsiteY12" fmla="*/ 9511 h 10000"/>
                <a:gd name="connsiteX13" fmla="*/ 3100 w 9003"/>
                <a:gd name="connsiteY13" fmla="*/ 10000 h 10000"/>
                <a:gd name="connsiteX14" fmla="*/ 33 w 9003"/>
                <a:gd name="connsiteY14" fmla="*/ 9256 h 10000"/>
                <a:gd name="connsiteX15" fmla="*/ 0 w 9003"/>
                <a:gd name="connsiteY15" fmla="*/ 7221 h 10000"/>
                <a:gd name="connsiteX16" fmla="*/ 250 w 9003"/>
                <a:gd name="connsiteY16" fmla="*/ 6477 h 10000"/>
                <a:gd name="connsiteX17" fmla="*/ 250 w 9003"/>
                <a:gd name="connsiteY17" fmla="*/ 6477 h 10000"/>
                <a:gd name="connsiteX0" fmla="*/ 278 w 10000"/>
                <a:gd name="connsiteY0" fmla="*/ 6477 h 10000"/>
                <a:gd name="connsiteX1" fmla="*/ 1019 w 10000"/>
                <a:gd name="connsiteY1" fmla="*/ 6477 h 10000"/>
                <a:gd name="connsiteX2" fmla="*/ 1647 w 10000"/>
                <a:gd name="connsiteY2" fmla="*/ 5910 h 10000"/>
                <a:gd name="connsiteX3" fmla="*/ 1833 w 10000"/>
                <a:gd name="connsiteY3" fmla="*/ 3464 h 10000"/>
                <a:gd name="connsiteX4" fmla="*/ 3202 w 10000"/>
                <a:gd name="connsiteY4" fmla="*/ 2192 h 10000"/>
                <a:gd name="connsiteX5" fmla="*/ 4110 w 10000"/>
                <a:gd name="connsiteY5" fmla="*/ 0 h 10000"/>
                <a:gd name="connsiteX6" fmla="*/ 4962 w 10000"/>
                <a:gd name="connsiteY6" fmla="*/ 372 h 10000"/>
                <a:gd name="connsiteX7" fmla="*/ 5517 w 10000"/>
                <a:gd name="connsiteY7" fmla="*/ 1194 h 10000"/>
                <a:gd name="connsiteX8" fmla="*/ 5406 w 10000"/>
                <a:gd name="connsiteY8" fmla="*/ 2270 h 10000"/>
                <a:gd name="connsiteX9" fmla="*/ 5054 w 10000"/>
                <a:gd name="connsiteY9" fmla="*/ 2857 h 10000"/>
                <a:gd name="connsiteX10" fmla="*/ 6479 w 10000"/>
                <a:gd name="connsiteY10" fmla="*/ 2564 h 10000"/>
                <a:gd name="connsiteX11" fmla="*/ 10000 w 10000"/>
                <a:gd name="connsiteY11" fmla="*/ 3307 h 10000"/>
                <a:gd name="connsiteX12" fmla="*/ 9256 w 10000"/>
                <a:gd name="connsiteY12" fmla="*/ 9511 h 10000"/>
                <a:gd name="connsiteX13" fmla="*/ 3443 w 10000"/>
                <a:gd name="connsiteY13" fmla="*/ 10000 h 10000"/>
                <a:gd name="connsiteX14" fmla="*/ 37 w 10000"/>
                <a:gd name="connsiteY14" fmla="*/ 9256 h 10000"/>
                <a:gd name="connsiteX15" fmla="*/ 0 w 10000"/>
                <a:gd name="connsiteY15" fmla="*/ 7221 h 10000"/>
                <a:gd name="connsiteX16" fmla="*/ 278 w 10000"/>
                <a:gd name="connsiteY16" fmla="*/ 6477 h 10000"/>
                <a:gd name="connsiteX17" fmla="*/ 278 w 10000"/>
                <a:gd name="connsiteY17" fmla="*/ 6477 h 10000"/>
                <a:gd name="connsiteX0" fmla="*/ 278 w 10000"/>
                <a:gd name="connsiteY0" fmla="*/ 6477 h 10000"/>
                <a:gd name="connsiteX1" fmla="*/ 1019 w 10000"/>
                <a:gd name="connsiteY1" fmla="*/ 6477 h 10000"/>
                <a:gd name="connsiteX2" fmla="*/ 1647 w 10000"/>
                <a:gd name="connsiteY2" fmla="*/ 5910 h 10000"/>
                <a:gd name="connsiteX3" fmla="*/ 1833 w 10000"/>
                <a:gd name="connsiteY3" fmla="*/ 3464 h 10000"/>
                <a:gd name="connsiteX4" fmla="*/ 3202 w 10000"/>
                <a:gd name="connsiteY4" fmla="*/ 2192 h 10000"/>
                <a:gd name="connsiteX5" fmla="*/ 4110 w 10000"/>
                <a:gd name="connsiteY5" fmla="*/ 0 h 10000"/>
                <a:gd name="connsiteX6" fmla="*/ 4962 w 10000"/>
                <a:gd name="connsiteY6" fmla="*/ 372 h 10000"/>
                <a:gd name="connsiteX7" fmla="*/ 5517 w 10000"/>
                <a:gd name="connsiteY7" fmla="*/ 1194 h 10000"/>
                <a:gd name="connsiteX8" fmla="*/ 5406 w 10000"/>
                <a:gd name="connsiteY8" fmla="*/ 2270 h 10000"/>
                <a:gd name="connsiteX9" fmla="*/ 5054 w 10000"/>
                <a:gd name="connsiteY9" fmla="*/ 2857 h 10000"/>
                <a:gd name="connsiteX10" fmla="*/ 6479 w 10000"/>
                <a:gd name="connsiteY10" fmla="*/ 2564 h 10000"/>
                <a:gd name="connsiteX11" fmla="*/ 10000 w 10000"/>
                <a:gd name="connsiteY11" fmla="*/ 3307 h 10000"/>
                <a:gd name="connsiteX12" fmla="*/ 8481 w 10000"/>
                <a:gd name="connsiteY12" fmla="*/ 9159 h 10000"/>
                <a:gd name="connsiteX13" fmla="*/ 3443 w 10000"/>
                <a:gd name="connsiteY13" fmla="*/ 10000 h 10000"/>
                <a:gd name="connsiteX14" fmla="*/ 37 w 10000"/>
                <a:gd name="connsiteY14" fmla="*/ 9256 h 10000"/>
                <a:gd name="connsiteX15" fmla="*/ 0 w 10000"/>
                <a:gd name="connsiteY15" fmla="*/ 7221 h 10000"/>
                <a:gd name="connsiteX16" fmla="*/ 278 w 10000"/>
                <a:gd name="connsiteY16" fmla="*/ 6477 h 10000"/>
                <a:gd name="connsiteX17" fmla="*/ 278 w 10000"/>
                <a:gd name="connsiteY17" fmla="*/ 6477 h 10000"/>
                <a:gd name="connsiteX0" fmla="*/ 278 w 10117"/>
                <a:gd name="connsiteY0" fmla="*/ 6477 h 10000"/>
                <a:gd name="connsiteX1" fmla="*/ 1019 w 10117"/>
                <a:gd name="connsiteY1" fmla="*/ 6477 h 10000"/>
                <a:gd name="connsiteX2" fmla="*/ 1647 w 10117"/>
                <a:gd name="connsiteY2" fmla="*/ 5910 h 10000"/>
                <a:gd name="connsiteX3" fmla="*/ 1833 w 10117"/>
                <a:gd name="connsiteY3" fmla="*/ 3464 h 10000"/>
                <a:gd name="connsiteX4" fmla="*/ 3202 w 10117"/>
                <a:gd name="connsiteY4" fmla="*/ 2192 h 10000"/>
                <a:gd name="connsiteX5" fmla="*/ 4110 w 10117"/>
                <a:gd name="connsiteY5" fmla="*/ 0 h 10000"/>
                <a:gd name="connsiteX6" fmla="*/ 4962 w 10117"/>
                <a:gd name="connsiteY6" fmla="*/ 372 h 10000"/>
                <a:gd name="connsiteX7" fmla="*/ 5517 w 10117"/>
                <a:gd name="connsiteY7" fmla="*/ 1194 h 10000"/>
                <a:gd name="connsiteX8" fmla="*/ 5406 w 10117"/>
                <a:gd name="connsiteY8" fmla="*/ 2270 h 10000"/>
                <a:gd name="connsiteX9" fmla="*/ 5054 w 10117"/>
                <a:gd name="connsiteY9" fmla="*/ 2857 h 10000"/>
                <a:gd name="connsiteX10" fmla="*/ 6479 w 10117"/>
                <a:gd name="connsiteY10" fmla="*/ 2564 h 10000"/>
                <a:gd name="connsiteX11" fmla="*/ 10000 w 10117"/>
                <a:gd name="connsiteY11" fmla="*/ 3307 h 10000"/>
                <a:gd name="connsiteX12" fmla="*/ 9207 w 10117"/>
                <a:gd name="connsiteY12" fmla="*/ 5078 h 10000"/>
                <a:gd name="connsiteX13" fmla="*/ 8481 w 10117"/>
                <a:gd name="connsiteY13" fmla="*/ 9159 h 10000"/>
                <a:gd name="connsiteX14" fmla="*/ 3443 w 10117"/>
                <a:gd name="connsiteY14" fmla="*/ 10000 h 10000"/>
                <a:gd name="connsiteX15" fmla="*/ 37 w 10117"/>
                <a:gd name="connsiteY15" fmla="*/ 9256 h 10000"/>
                <a:gd name="connsiteX16" fmla="*/ 0 w 10117"/>
                <a:gd name="connsiteY16" fmla="*/ 7221 h 10000"/>
                <a:gd name="connsiteX17" fmla="*/ 278 w 10117"/>
                <a:gd name="connsiteY17" fmla="*/ 6477 h 10000"/>
                <a:gd name="connsiteX18" fmla="*/ 278 w 10117"/>
                <a:gd name="connsiteY18" fmla="*/ 6477 h 10000"/>
                <a:gd name="connsiteX0" fmla="*/ 278 w 10088"/>
                <a:gd name="connsiteY0" fmla="*/ 6477 h 10000"/>
                <a:gd name="connsiteX1" fmla="*/ 1019 w 10088"/>
                <a:gd name="connsiteY1" fmla="*/ 6477 h 10000"/>
                <a:gd name="connsiteX2" fmla="*/ 1647 w 10088"/>
                <a:gd name="connsiteY2" fmla="*/ 5910 h 10000"/>
                <a:gd name="connsiteX3" fmla="*/ 1833 w 10088"/>
                <a:gd name="connsiteY3" fmla="*/ 3464 h 10000"/>
                <a:gd name="connsiteX4" fmla="*/ 3202 w 10088"/>
                <a:gd name="connsiteY4" fmla="*/ 2192 h 10000"/>
                <a:gd name="connsiteX5" fmla="*/ 4110 w 10088"/>
                <a:gd name="connsiteY5" fmla="*/ 0 h 10000"/>
                <a:gd name="connsiteX6" fmla="*/ 4962 w 10088"/>
                <a:gd name="connsiteY6" fmla="*/ 372 h 10000"/>
                <a:gd name="connsiteX7" fmla="*/ 5517 w 10088"/>
                <a:gd name="connsiteY7" fmla="*/ 1194 h 10000"/>
                <a:gd name="connsiteX8" fmla="*/ 5406 w 10088"/>
                <a:gd name="connsiteY8" fmla="*/ 2270 h 10000"/>
                <a:gd name="connsiteX9" fmla="*/ 5054 w 10088"/>
                <a:gd name="connsiteY9" fmla="*/ 2857 h 10000"/>
                <a:gd name="connsiteX10" fmla="*/ 6479 w 10088"/>
                <a:gd name="connsiteY10" fmla="*/ 2564 h 10000"/>
                <a:gd name="connsiteX11" fmla="*/ 10000 w 10088"/>
                <a:gd name="connsiteY11" fmla="*/ 3307 h 10000"/>
                <a:gd name="connsiteX12" fmla="*/ 8764 w 10088"/>
                <a:gd name="connsiteY12" fmla="*/ 4785 h 10000"/>
                <a:gd name="connsiteX13" fmla="*/ 8481 w 10088"/>
                <a:gd name="connsiteY13" fmla="*/ 9159 h 10000"/>
                <a:gd name="connsiteX14" fmla="*/ 3443 w 10088"/>
                <a:gd name="connsiteY14" fmla="*/ 10000 h 10000"/>
                <a:gd name="connsiteX15" fmla="*/ 37 w 10088"/>
                <a:gd name="connsiteY15" fmla="*/ 9256 h 10000"/>
                <a:gd name="connsiteX16" fmla="*/ 0 w 10088"/>
                <a:gd name="connsiteY16" fmla="*/ 7221 h 10000"/>
                <a:gd name="connsiteX17" fmla="*/ 278 w 10088"/>
                <a:gd name="connsiteY17" fmla="*/ 6477 h 10000"/>
                <a:gd name="connsiteX18" fmla="*/ 278 w 10088"/>
                <a:gd name="connsiteY18"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481 w 10107"/>
                <a:gd name="connsiteY13" fmla="*/ 9159 h 10000"/>
                <a:gd name="connsiteX14" fmla="*/ 3443 w 10107"/>
                <a:gd name="connsiteY14" fmla="*/ 10000 h 10000"/>
                <a:gd name="connsiteX15" fmla="*/ 37 w 10107"/>
                <a:gd name="connsiteY15" fmla="*/ 9256 h 10000"/>
                <a:gd name="connsiteX16" fmla="*/ 0 w 10107"/>
                <a:gd name="connsiteY16" fmla="*/ 7221 h 10000"/>
                <a:gd name="connsiteX17" fmla="*/ 278 w 10107"/>
                <a:gd name="connsiteY17" fmla="*/ 6477 h 10000"/>
                <a:gd name="connsiteX18" fmla="*/ 278 w 10107"/>
                <a:gd name="connsiteY18"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481 w 10107"/>
                <a:gd name="connsiteY13" fmla="*/ 9159 h 10000"/>
                <a:gd name="connsiteX14" fmla="*/ 3443 w 10107"/>
                <a:gd name="connsiteY14" fmla="*/ 10000 h 10000"/>
                <a:gd name="connsiteX15" fmla="*/ 37 w 10107"/>
                <a:gd name="connsiteY15" fmla="*/ 9256 h 10000"/>
                <a:gd name="connsiteX16" fmla="*/ 0 w 10107"/>
                <a:gd name="connsiteY16" fmla="*/ 7221 h 10000"/>
                <a:gd name="connsiteX17" fmla="*/ 278 w 10107"/>
                <a:gd name="connsiteY17" fmla="*/ 6477 h 10000"/>
                <a:gd name="connsiteX18" fmla="*/ 278 w 10107"/>
                <a:gd name="connsiteY18"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875 w 10107"/>
                <a:gd name="connsiteY13" fmla="*/ 6660 h 10000"/>
                <a:gd name="connsiteX14" fmla="*/ 8481 w 10107"/>
                <a:gd name="connsiteY14" fmla="*/ 9159 h 10000"/>
                <a:gd name="connsiteX15" fmla="*/ 3443 w 10107"/>
                <a:gd name="connsiteY15" fmla="*/ 10000 h 10000"/>
                <a:gd name="connsiteX16" fmla="*/ 37 w 10107"/>
                <a:gd name="connsiteY16" fmla="*/ 9256 h 10000"/>
                <a:gd name="connsiteX17" fmla="*/ 0 w 10107"/>
                <a:gd name="connsiteY17" fmla="*/ 7221 h 10000"/>
                <a:gd name="connsiteX18" fmla="*/ 278 w 10107"/>
                <a:gd name="connsiteY18" fmla="*/ 6477 h 10000"/>
                <a:gd name="connsiteX19" fmla="*/ 278 w 10107"/>
                <a:gd name="connsiteY19"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481 w 10107"/>
                <a:gd name="connsiteY14" fmla="*/ 9159 h 10000"/>
                <a:gd name="connsiteX15" fmla="*/ 3443 w 10107"/>
                <a:gd name="connsiteY15" fmla="*/ 10000 h 10000"/>
                <a:gd name="connsiteX16" fmla="*/ 37 w 10107"/>
                <a:gd name="connsiteY16" fmla="*/ 9256 h 10000"/>
                <a:gd name="connsiteX17" fmla="*/ 0 w 10107"/>
                <a:gd name="connsiteY17" fmla="*/ 7221 h 10000"/>
                <a:gd name="connsiteX18" fmla="*/ 278 w 10107"/>
                <a:gd name="connsiteY18" fmla="*/ 6477 h 10000"/>
                <a:gd name="connsiteX19" fmla="*/ 278 w 10107"/>
                <a:gd name="connsiteY19"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481 w 10107"/>
                <a:gd name="connsiteY14" fmla="*/ 9159 h 10000"/>
                <a:gd name="connsiteX15" fmla="*/ 3443 w 10107"/>
                <a:gd name="connsiteY15" fmla="*/ 10000 h 10000"/>
                <a:gd name="connsiteX16" fmla="*/ 37 w 10107"/>
                <a:gd name="connsiteY16" fmla="*/ 9256 h 10000"/>
                <a:gd name="connsiteX17" fmla="*/ 0 w 10107"/>
                <a:gd name="connsiteY17" fmla="*/ 7221 h 10000"/>
                <a:gd name="connsiteX18" fmla="*/ 278 w 10107"/>
                <a:gd name="connsiteY18" fmla="*/ 6477 h 10000"/>
                <a:gd name="connsiteX19" fmla="*/ 278 w 10107"/>
                <a:gd name="connsiteY19"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481 w 10107"/>
                <a:gd name="connsiteY14" fmla="*/ 9159 h 10000"/>
                <a:gd name="connsiteX15" fmla="*/ 3443 w 10107"/>
                <a:gd name="connsiteY15" fmla="*/ 10000 h 10000"/>
                <a:gd name="connsiteX16" fmla="*/ 37 w 10107"/>
                <a:gd name="connsiteY16" fmla="*/ 9256 h 10000"/>
                <a:gd name="connsiteX17" fmla="*/ 0 w 10107"/>
                <a:gd name="connsiteY17" fmla="*/ 7221 h 10000"/>
                <a:gd name="connsiteX18" fmla="*/ 278 w 10107"/>
                <a:gd name="connsiteY18" fmla="*/ 6477 h 10000"/>
                <a:gd name="connsiteX19" fmla="*/ 278 w 10107"/>
                <a:gd name="connsiteY19"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930 w 10107"/>
                <a:gd name="connsiteY14" fmla="*/ 8184 h 10000"/>
                <a:gd name="connsiteX15" fmla="*/ 8481 w 10107"/>
                <a:gd name="connsiteY15" fmla="*/ 9159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266 w 10107"/>
                <a:gd name="connsiteY14" fmla="*/ 7774 h 10000"/>
                <a:gd name="connsiteX15" fmla="*/ 8481 w 10107"/>
                <a:gd name="connsiteY15" fmla="*/ 9159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266 w 10107"/>
                <a:gd name="connsiteY14" fmla="*/ 7774 h 10000"/>
                <a:gd name="connsiteX15" fmla="*/ 8481 w 10107"/>
                <a:gd name="connsiteY15" fmla="*/ 9159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266 w 10107"/>
                <a:gd name="connsiteY14" fmla="*/ 7774 h 10000"/>
                <a:gd name="connsiteX15" fmla="*/ 8481 w 10107"/>
                <a:gd name="connsiteY15" fmla="*/ 9159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155 w 10107"/>
                <a:gd name="connsiteY14" fmla="*/ 7774 h 10000"/>
                <a:gd name="connsiteX15" fmla="*/ 8481 w 10107"/>
                <a:gd name="connsiteY15" fmla="*/ 9159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155 w 10107"/>
                <a:gd name="connsiteY14" fmla="*/ 7774 h 10000"/>
                <a:gd name="connsiteX15" fmla="*/ 8481 w 10107"/>
                <a:gd name="connsiteY15" fmla="*/ 9159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107"/>
                <a:gd name="connsiteY0" fmla="*/ 6477 h 10000"/>
                <a:gd name="connsiteX1" fmla="*/ 1019 w 10107"/>
                <a:gd name="connsiteY1" fmla="*/ 6477 h 10000"/>
                <a:gd name="connsiteX2" fmla="*/ 1647 w 10107"/>
                <a:gd name="connsiteY2" fmla="*/ 5910 h 10000"/>
                <a:gd name="connsiteX3" fmla="*/ 1833 w 10107"/>
                <a:gd name="connsiteY3" fmla="*/ 3464 h 10000"/>
                <a:gd name="connsiteX4" fmla="*/ 3202 w 10107"/>
                <a:gd name="connsiteY4" fmla="*/ 2192 h 10000"/>
                <a:gd name="connsiteX5" fmla="*/ 4110 w 10107"/>
                <a:gd name="connsiteY5" fmla="*/ 0 h 10000"/>
                <a:gd name="connsiteX6" fmla="*/ 4962 w 10107"/>
                <a:gd name="connsiteY6" fmla="*/ 372 h 10000"/>
                <a:gd name="connsiteX7" fmla="*/ 5517 w 10107"/>
                <a:gd name="connsiteY7" fmla="*/ 1194 h 10000"/>
                <a:gd name="connsiteX8" fmla="*/ 5406 w 10107"/>
                <a:gd name="connsiteY8" fmla="*/ 2270 h 10000"/>
                <a:gd name="connsiteX9" fmla="*/ 5054 w 10107"/>
                <a:gd name="connsiteY9" fmla="*/ 2857 h 10000"/>
                <a:gd name="connsiteX10" fmla="*/ 6479 w 10107"/>
                <a:gd name="connsiteY10" fmla="*/ 2564 h 10000"/>
                <a:gd name="connsiteX11" fmla="*/ 10000 w 10107"/>
                <a:gd name="connsiteY11" fmla="*/ 3307 h 10000"/>
                <a:gd name="connsiteX12" fmla="*/ 8764 w 10107"/>
                <a:gd name="connsiteY12" fmla="*/ 4785 h 10000"/>
                <a:gd name="connsiteX13" fmla="*/ 8377 w 10107"/>
                <a:gd name="connsiteY13" fmla="*/ 6367 h 10000"/>
                <a:gd name="connsiteX14" fmla="*/ 8155 w 10107"/>
                <a:gd name="connsiteY14" fmla="*/ 7774 h 10000"/>
                <a:gd name="connsiteX15" fmla="*/ 8149 w 10107"/>
                <a:gd name="connsiteY15" fmla="*/ 9100 h 10000"/>
                <a:gd name="connsiteX16" fmla="*/ 3443 w 10107"/>
                <a:gd name="connsiteY16" fmla="*/ 10000 h 10000"/>
                <a:gd name="connsiteX17" fmla="*/ 37 w 10107"/>
                <a:gd name="connsiteY17" fmla="*/ 9256 h 10000"/>
                <a:gd name="connsiteX18" fmla="*/ 0 w 10107"/>
                <a:gd name="connsiteY18" fmla="*/ 7221 h 10000"/>
                <a:gd name="connsiteX19" fmla="*/ 278 w 10107"/>
                <a:gd name="connsiteY19" fmla="*/ 6477 h 10000"/>
                <a:gd name="connsiteX20" fmla="*/ 278 w 10107"/>
                <a:gd name="connsiteY20" fmla="*/ 6477 h 10000"/>
                <a:gd name="connsiteX0" fmla="*/ 278 w 10056"/>
                <a:gd name="connsiteY0" fmla="*/ 6477 h 10000"/>
                <a:gd name="connsiteX1" fmla="*/ 1019 w 10056"/>
                <a:gd name="connsiteY1" fmla="*/ 6477 h 10000"/>
                <a:gd name="connsiteX2" fmla="*/ 1647 w 10056"/>
                <a:gd name="connsiteY2" fmla="*/ 5910 h 10000"/>
                <a:gd name="connsiteX3" fmla="*/ 1833 w 10056"/>
                <a:gd name="connsiteY3" fmla="*/ 3464 h 10000"/>
                <a:gd name="connsiteX4" fmla="*/ 3202 w 10056"/>
                <a:gd name="connsiteY4" fmla="*/ 2192 h 10000"/>
                <a:gd name="connsiteX5" fmla="*/ 4110 w 10056"/>
                <a:gd name="connsiteY5" fmla="*/ 0 h 10000"/>
                <a:gd name="connsiteX6" fmla="*/ 4962 w 10056"/>
                <a:gd name="connsiteY6" fmla="*/ 372 h 10000"/>
                <a:gd name="connsiteX7" fmla="*/ 5517 w 10056"/>
                <a:gd name="connsiteY7" fmla="*/ 1194 h 10000"/>
                <a:gd name="connsiteX8" fmla="*/ 5406 w 10056"/>
                <a:gd name="connsiteY8" fmla="*/ 2270 h 10000"/>
                <a:gd name="connsiteX9" fmla="*/ 5054 w 10056"/>
                <a:gd name="connsiteY9" fmla="*/ 2857 h 10000"/>
                <a:gd name="connsiteX10" fmla="*/ 6479 w 10056"/>
                <a:gd name="connsiteY10" fmla="*/ 2564 h 10000"/>
                <a:gd name="connsiteX11" fmla="*/ 9945 w 10056"/>
                <a:gd name="connsiteY11" fmla="*/ 3541 h 10000"/>
                <a:gd name="connsiteX12" fmla="*/ 8764 w 10056"/>
                <a:gd name="connsiteY12" fmla="*/ 4785 h 10000"/>
                <a:gd name="connsiteX13" fmla="*/ 8377 w 10056"/>
                <a:gd name="connsiteY13" fmla="*/ 6367 h 10000"/>
                <a:gd name="connsiteX14" fmla="*/ 8155 w 10056"/>
                <a:gd name="connsiteY14" fmla="*/ 7774 h 10000"/>
                <a:gd name="connsiteX15" fmla="*/ 8149 w 10056"/>
                <a:gd name="connsiteY15" fmla="*/ 9100 h 10000"/>
                <a:gd name="connsiteX16" fmla="*/ 3443 w 10056"/>
                <a:gd name="connsiteY16" fmla="*/ 10000 h 10000"/>
                <a:gd name="connsiteX17" fmla="*/ 37 w 10056"/>
                <a:gd name="connsiteY17" fmla="*/ 9256 h 10000"/>
                <a:gd name="connsiteX18" fmla="*/ 0 w 10056"/>
                <a:gd name="connsiteY18" fmla="*/ 7221 h 10000"/>
                <a:gd name="connsiteX19" fmla="*/ 278 w 10056"/>
                <a:gd name="connsiteY19" fmla="*/ 6477 h 10000"/>
                <a:gd name="connsiteX20" fmla="*/ 278 w 10056"/>
                <a:gd name="connsiteY20" fmla="*/ 6477 h 10000"/>
                <a:gd name="connsiteX0" fmla="*/ 278 w 10056"/>
                <a:gd name="connsiteY0" fmla="*/ 6477 h 10000"/>
                <a:gd name="connsiteX1" fmla="*/ 1019 w 10056"/>
                <a:gd name="connsiteY1" fmla="*/ 6477 h 10000"/>
                <a:gd name="connsiteX2" fmla="*/ 1647 w 10056"/>
                <a:gd name="connsiteY2" fmla="*/ 5910 h 10000"/>
                <a:gd name="connsiteX3" fmla="*/ 1833 w 10056"/>
                <a:gd name="connsiteY3" fmla="*/ 3464 h 10000"/>
                <a:gd name="connsiteX4" fmla="*/ 3202 w 10056"/>
                <a:gd name="connsiteY4" fmla="*/ 2192 h 10000"/>
                <a:gd name="connsiteX5" fmla="*/ 4110 w 10056"/>
                <a:gd name="connsiteY5" fmla="*/ 0 h 10000"/>
                <a:gd name="connsiteX6" fmla="*/ 4962 w 10056"/>
                <a:gd name="connsiteY6" fmla="*/ 372 h 10000"/>
                <a:gd name="connsiteX7" fmla="*/ 5517 w 10056"/>
                <a:gd name="connsiteY7" fmla="*/ 1194 h 10000"/>
                <a:gd name="connsiteX8" fmla="*/ 5406 w 10056"/>
                <a:gd name="connsiteY8" fmla="*/ 2270 h 10000"/>
                <a:gd name="connsiteX9" fmla="*/ 5054 w 10056"/>
                <a:gd name="connsiteY9" fmla="*/ 2857 h 10000"/>
                <a:gd name="connsiteX10" fmla="*/ 6479 w 10056"/>
                <a:gd name="connsiteY10" fmla="*/ 2564 h 10000"/>
                <a:gd name="connsiteX11" fmla="*/ 9945 w 10056"/>
                <a:gd name="connsiteY11" fmla="*/ 3541 h 10000"/>
                <a:gd name="connsiteX12" fmla="*/ 8764 w 10056"/>
                <a:gd name="connsiteY12" fmla="*/ 4785 h 10000"/>
                <a:gd name="connsiteX13" fmla="*/ 8377 w 10056"/>
                <a:gd name="connsiteY13" fmla="*/ 6367 h 10000"/>
                <a:gd name="connsiteX14" fmla="*/ 8155 w 10056"/>
                <a:gd name="connsiteY14" fmla="*/ 7774 h 10000"/>
                <a:gd name="connsiteX15" fmla="*/ 8149 w 10056"/>
                <a:gd name="connsiteY15" fmla="*/ 9100 h 10000"/>
                <a:gd name="connsiteX16" fmla="*/ 3443 w 10056"/>
                <a:gd name="connsiteY16" fmla="*/ 10000 h 10000"/>
                <a:gd name="connsiteX17" fmla="*/ 37 w 10056"/>
                <a:gd name="connsiteY17" fmla="*/ 9256 h 10000"/>
                <a:gd name="connsiteX18" fmla="*/ 0 w 10056"/>
                <a:gd name="connsiteY18" fmla="*/ 7221 h 10000"/>
                <a:gd name="connsiteX19" fmla="*/ 278 w 10056"/>
                <a:gd name="connsiteY19" fmla="*/ 6477 h 10000"/>
                <a:gd name="connsiteX20" fmla="*/ 278 w 10056"/>
                <a:gd name="connsiteY20" fmla="*/ 647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56" h="10000">
                  <a:moveTo>
                    <a:pt x="278" y="6477"/>
                  </a:moveTo>
                  <a:lnTo>
                    <a:pt x="1019" y="6477"/>
                  </a:lnTo>
                  <a:lnTo>
                    <a:pt x="1647" y="5910"/>
                  </a:lnTo>
                  <a:lnTo>
                    <a:pt x="1833" y="3464"/>
                  </a:lnTo>
                  <a:lnTo>
                    <a:pt x="3202" y="2192"/>
                  </a:lnTo>
                  <a:cubicBezTo>
                    <a:pt x="4114" y="1695"/>
                    <a:pt x="3807" y="731"/>
                    <a:pt x="4110" y="0"/>
                  </a:cubicBezTo>
                  <a:lnTo>
                    <a:pt x="4962" y="372"/>
                  </a:lnTo>
                  <a:lnTo>
                    <a:pt x="5517" y="1194"/>
                  </a:lnTo>
                  <a:lnTo>
                    <a:pt x="5406" y="2270"/>
                  </a:lnTo>
                  <a:lnTo>
                    <a:pt x="5054" y="2857"/>
                  </a:lnTo>
                  <a:lnTo>
                    <a:pt x="6479" y="2564"/>
                  </a:lnTo>
                  <a:lnTo>
                    <a:pt x="9945" y="3541"/>
                  </a:lnTo>
                  <a:cubicBezTo>
                    <a:pt x="10400" y="3960"/>
                    <a:pt x="9349" y="4337"/>
                    <a:pt x="8764" y="4785"/>
                  </a:cubicBezTo>
                  <a:cubicBezTo>
                    <a:pt x="8576" y="5344"/>
                    <a:pt x="8811" y="5697"/>
                    <a:pt x="8377" y="6367"/>
                  </a:cubicBezTo>
                  <a:cubicBezTo>
                    <a:pt x="8405" y="6933"/>
                    <a:pt x="8692" y="7309"/>
                    <a:pt x="8155" y="7774"/>
                  </a:cubicBezTo>
                  <a:cubicBezTo>
                    <a:pt x="8670" y="8239"/>
                    <a:pt x="9063" y="8797"/>
                    <a:pt x="8149" y="9100"/>
                  </a:cubicBezTo>
                  <a:lnTo>
                    <a:pt x="3443" y="10000"/>
                  </a:lnTo>
                  <a:lnTo>
                    <a:pt x="37" y="9256"/>
                  </a:lnTo>
                  <a:cubicBezTo>
                    <a:pt x="24" y="8578"/>
                    <a:pt x="12" y="7899"/>
                    <a:pt x="0" y="7221"/>
                  </a:cubicBezTo>
                  <a:cubicBezTo>
                    <a:pt x="92" y="6973"/>
                    <a:pt x="185" y="6725"/>
                    <a:pt x="278" y="6477"/>
                  </a:cubicBezTo>
                  <a:lnTo>
                    <a:pt x="278" y="6477"/>
                  </a:lnTo>
                  <a:close/>
                </a:path>
              </a:pathLst>
            </a:custGeom>
            <a:solidFill>
              <a:srgbClr val="DFC9B3"/>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p:cNvSpPr>
            <p:nvPr/>
          </p:nvSpPr>
          <p:spPr bwMode="auto">
            <a:xfrm>
              <a:off x="609600" y="2603500"/>
              <a:ext cx="773113" cy="900113"/>
            </a:xfrm>
            <a:custGeom>
              <a:avLst/>
              <a:gdLst>
                <a:gd name="T0" fmla="*/ 335 w 974"/>
                <a:gd name="T1" fmla="*/ 0 h 1133"/>
                <a:gd name="T2" fmla="*/ 896 w 974"/>
                <a:gd name="T3" fmla="*/ 144 h 1133"/>
                <a:gd name="T4" fmla="*/ 922 w 974"/>
                <a:gd name="T5" fmla="*/ 177 h 1133"/>
                <a:gd name="T6" fmla="*/ 926 w 974"/>
                <a:gd name="T7" fmla="*/ 183 h 1133"/>
                <a:gd name="T8" fmla="*/ 928 w 974"/>
                <a:gd name="T9" fmla="*/ 188 h 1133"/>
                <a:gd name="T10" fmla="*/ 930 w 974"/>
                <a:gd name="T11" fmla="*/ 196 h 1133"/>
                <a:gd name="T12" fmla="*/ 932 w 974"/>
                <a:gd name="T13" fmla="*/ 203 h 1133"/>
                <a:gd name="T14" fmla="*/ 934 w 974"/>
                <a:gd name="T15" fmla="*/ 211 h 1133"/>
                <a:gd name="T16" fmla="*/ 936 w 974"/>
                <a:gd name="T17" fmla="*/ 219 h 1133"/>
                <a:gd name="T18" fmla="*/ 936 w 974"/>
                <a:gd name="T19" fmla="*/ 226 h 1133"/>
                <a:gd name="T20" fmla="*/ 934 w 974"/>
                <a:gd name="T21" fmla="*/ 240 h 1133"/>
                <a:gd name="T22" fmla="*/ 932 w 974"/>
                <a:gd name="T23" fmla="*/ 247 h 1133"/>
                <a:gd name="T24" fmla="*/ 932 w 974"/>
                <a:gd name="T25" fmla="*/ 259 h 1133"/>
                <a:gd name="T26" fmla="*/ 932 w 974"/>
                <a:gd name="T27" fmla="*/ 266 h 1133"/>
                <a:gd name="T28" fmla="*/ 934 w 974"/>
                <a:gd name="T29" fmla="*/ 278 h 1133"/>
                <a:gd name="T30" fmla="*/ 934 w 974"/>
                <a:gd name="T31" fmla="*/ 287 h 1133"/>
                <a:gd name="T32" fmla="*/ 936 w 974"/>
                <a:gd name="T33" fmla="*/ 299 h 1133"/>
                <a:gd name="T34" fmla="*/ 938 w 974"/>
                <a:gd name="T35" fmla="*/ 304 h 1133"/>
                <a:gd name="T36" fmla="*/ 939 w 974"/>
                <a:gd name="T37" fmla="*/ 312 h 1133"/>
                <a:gd name="T38" fmla="*/ 941 w 974"/>
                <a:gd name="T39" fmla="*/ 319 h 1133"/>
                <a:gd name="T40" fmla="*/ 945 w 974"/>
                <a:gd name="T41" fmla="*/ 329 h 1133"/>
                <a:gd name="T42" fmla="*/ 947 w 974"/>
                <a:gd name="T43" fmla="*/ 340 h 1133"/>
                <a:gd name="T44" fmla="*/ 951 w 974"/>
                <a:gd name="T45" fmla="*/ 350 h 1133"/>
                <a:gd name="T46" fmla="*/ 953 w 974"/>
                <a:gd name="T47" fmla="*/ 361 h 1133"/>
                <a:gd name="T48" fmla="*/ 957 w 974"/>
                <a:gd name="T49" fmla="*/ 373 h 1133"/>
                <a:gd name="T50" fmla="*/ 960 w 974"/>
                <a:gd name="T51" fmla="*/ 384 h 1133"/>
                <a:gd name="T52" fmla="*/ 962 w 974"/>
                <a:gd name="T53" fmla="*/ 394 h 1133"/>
                <a:gd name="T54" fmla="*/ 966 w 974"/>
                <a:gd name="T55" fmla="*/ 403 h 1133"/>
                <a:gd name="T56" fmla="*/ 968 w 974"/>
                <a:gd name="T57" fmla="*/ 411 h 1133"/>
                <a:gd name="T58" fmla="*/ 972 w 974"/>
                <a:gd name="T59" fmla="*/ 422 h 1133"/>
                <a:gd name="T60" fmla="*/ 974 w 974"/>
                <a:gd name="T61" fmla="*/ 428 h 1133"/>
                <a:gd name="T62" fmla="*/ 890 w 974"/>
                <a:gd name="T63" fmla="*/ 770 h 1133"/>
                <a:gd name="T64" fmla="*/ 413 w 974"/>
                <a:gd name="T65" fmla="*/ 1021 h 1133"/>
                <a:gd name="T66" fmla="*/ 365 w 974"/>
                <a:gd name="T67" fmla="*/ 1133 h 1133"/>
                <a:gd name="T68" fmla="*/ 282 w 974"/>
                <a:gd name="T69" fmla="*/ 1032 h 1133"/>
                <a:gd name="T70" fmla="*/ 320 w 974"/>
                <a:gd name="T71" fmla="*/ 943 h 1133"/>
                <a:gd name="T72" fmla="*/ 2 w 974"/>
                <a:gd name="T73" fmla="*/ 458 h 1133"/>
                <a:gd name="T74" fmla="*/ 2 w 974"/>
                <a:gd name="T75" fmla="*/ 451 h 1133"/>
                <a:gd name="T76" fmla="*/ 2 w 974"/>
                <a:gd name="T77" fmla="*/ 445 h 1133"/>
                <a:gd name="T78" fmla="*/ 0 w 974"/>
                <a:gd name="T79" fmla="*/ 435 h 1133"/>
                <a:gd name="T80" fmla="*/ 0 w 974"/>
                <a:gd name="T81" fmla="*/ 424 h 1133"/>
                <a:gd name="T82" fmla="*/ 0 w 974"/>
                <a:gd name="T83" fmla="*/ 413 h 1133"/>
                <a:gd name="T84" fmla="*/ 0 w 974"/>
                <a:gd name="T85" fmla="*/ 401 h 1133"/>
                <a:gd name="T86" fmla="*/ 0 w 974"/>
                <a:gd name="T87" fmla="*/ 390 h 1133"/>
                <a:gd name="T88" fmla="*/ 0 w 974"/>
                <a:gd name="T89" fmla="*/ 378 h 1133"/>
                <a:gd name="T90" fmla="*/ 0 w 974"/>
                <a:gd name="T91" fmla="*/ 367 h 1133"/>
                <a:gd name="T92" fmla="*/ 0 w 974"/>
                <a:gd name="T93" fmla="*/ 356 h 1133"/>
                <a:gd name="T94" fmla="*/ 0 w 974"/>
                <a:gd name="T95" fmla="*/ 348 h 1133"/>
                <a:gd name="T96" fmla="*/ 0 w 974"/>
                <a:gd name="T97" fmla="*/ 338 h 1133"/>
                <a:gd name="T98" fmla="*/ 0 w 974"/>
                <a:gd name="T99" fmla="*/ 333 h 1133"/>
                <a:gd name="T100" fmla="*/ 0 w 974"/>
                <a:gd name="T101" fmla="*/ 333 h 1133"/>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9138 w 10000"/>
                <a:gd name="connsiteY63" fmla="*/ 6796 h 10000"/>
                <a:gd name="connsiteX64" fmla="*/ 4333 w 10000"/>
                <a:gd name="connsiteY64" fmla="*/ 8711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21 w 10000"/>
                <a:gd name="connsiteY76" fmla="*/ 3963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9138 w 10000"/>
                <a:gd name="connsiteY63" fmla="*/ 6796 h 10000"/>
                <a:gd name="connsiteX64" fmla="*/ 4333 w 10000"/>
                <a:gd name="connsiteY64" fmla="*/ 8711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21 w 10000"/>
                <a:gd name="connsiteY76" fmla="*/ 3963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333 w 10000"/>
                <a:gd name="connsiteY64" fmla="*/ 8711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21 w 10000"/>
                <a:gd name="connsiteY76" fmla="*/ 3963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21 w 10000"/>
                <a:gd name="connsiteY76" fmla="*/ 3963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2967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240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306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055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306 w 10000"/>
                <a:gd name="connsiteY70" fmla="*/ 8711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055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605 h 10000"/>
                <a:gd name="connsiteX71" fmla="*/ 3593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055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605 h 10000"/>
                <a:gd name="connsiteX71" fmla="*/ 3408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 name="connsiteX0" fmla="*/ 0 w 10000"/>
                <a:gd name="connsiteY0" fmla="*/ 2939 h 10000"/>
                <a:gd name="connsiteX1" fmla="*/ 3439 w 10000"/>
                <a:gd name="connsiteY1" fmla="*/ 0 h 10000"/>
                <a:gd name="connsiteX2" fmla="*/ 8162 w 10000"/>
                <a:gd name="connsiteY2" fmla="*/ 18 h 10000"/>
                <a:gd name="connsiteX3" fmla="*/ 9199 w 10000"/>
                <a:gd name="connsiteY3" fmla="*/ 1271 h 10000"/>
                <a:gd name="connsiteX4" fmla="*/ 9292 w 10000"/>
                <a:gd name="connsiteY4" fmla="*/ 1527 h 10000"/>
                <a:gd name="connsiteX5" fmla="*/ 9466 w 10000"/>
                <a:gd name="connsiteY5" fmla="*/ 1562 h 10000"/>
                <a:gd name="connsiteX6" fmla="*/ 9466 w 10000"/>
                <a:gd name="connsiteY6" fmla="*/ 1562 h 10000"/>
                <a:gd name="connsiteX7" fmla="*/ 9507 w 10000"/>
                <a:gd name="connsiteY7" fmla="*/ 1615 h 10000"/>
                <a:gd name="connsiteX8" fmla="*/ 9507 w 10000"/>
                <a:gd name="connsiteY8" fmla="*/ 1624 h 10000"/>
                <a:gd name="connsiteX9" fmla="*/ 9528 w 10000"/>
                <a:gd name="connsiteY9" fmla="*/ 1659 h 10000"/>
                <a:gd name="connsiteX10" fmla="*/ 9528 w 10000"/>
                <a:gd name="connsiteY10" fmla="*/ 1695 h 10000"/>
                <a:gd name="connsiteX11" fmla="*/ 9548 w 10000"/>
                <a:gd name="connsiteY11" fmla="*/ 1730 h 10000"/>
                <a:gd name="connsiteX12" fmla="*/ 9548 w 10000"/>
                <a:gd name="connsiteY12" fmla="*/ 1765 h 10000"/>
                <a:gd name="connsiteX13" fmla="*/ 9569 w 10000"/>
                <a:gd name="connsiteY13" fmla="*/ 1792 h 10000"/>
                <a:gd name="connsiteX14" fmla="*/ 9589 w 10000"/>
                <a:gd name="connsiteY14" fmla="*/ 1827 h 10000"/>
                <a:gd name="connsiteX15" fmla="*/ 9589 w 10000"/>
                <a:gd name="connsiteY15" fmla="*/ 1862 h 10000"/>
                <a:gd name="connsiteX16" fmla="*/ 9610 w 10000"/>
                <a:gd name="connsiteY16" fmla="*/ 1898 h 10000"/>
                <a:gd name="connsiteX17" fmla="*/ 9610 w 10000"/>
                <a:gd name="connsiteY17" fmla="*/ 1933 h 10000"/>
                <a:gd name="connsiteX18" fmla="*/ 9610 w 10000"/>
                <a:gd name="connsiteY18" fmla="*/ 1959 h 10000"/>
                <a:gd name="connsiteX19" fmla="*/ 9610 w 10000"/>
                <a:gd name="connsiteY19" fmla="*/ 1995 h 10000"/>
                <a:gd name="connsiteX20" fmla="*/ 9589 w 10000"/>
                <a:gd name="connsiteY20" fmla="*/ 2048 h 10000"/>
                <a:gd name="connsiteX21" fmla="*/ 9589 w 10000"/>
                <a:gd name="connsiteY21" fmla="*/ 2118 h 10000"/>
                <a:gd name="connsiteX22" fmla="*/ 9589 w 10000"/>
                <a:gd name="connsiteY22" fmla="*/ 2145 h 10000"/>
                <a:gd name="connsiteX23" fmla="*/ 9569 w 10000"/>
                <a:gd name="connsiteY23" fmla="*/ 2180 h 10000"/>
                <a:gd name="connsiteX24" fmla="*/ 9569 w 10000"/>
                <a:gd name="connsiteY24" fmla="*/ 2233 h 10000"/>
                <a:gd name="connsiteX25" fmla="*/ 9569 w 10000"/>
                <a:gd name="connsiteY25" fmla="*/ 2286 h 10000"/>
                <a:gd name="connsiteX26" fmla="*/ 9569 w 10000"/>
                <a:gd name="connsiteY26" fmla="*/ 2312 h 10000"/>
                <a:gd name="connsiteX27" fmla="*/ 9569 w 10000"/>
                <a:gd name="connsiteY27" fmla="*/ 2348 h 10000"/>
                <a:gd name="connsiteX28" fmla="*/ 9569 w 10000"/>
                <a:gd name="connsiteY28" fmla="*/ 2401 h 10000"/>
                <a:gd name="connsiteX29" fmla="*/ 9589 w 10000"/>
                <a:gd name="connsiteY29" fmla="*/ 2454 h 10000"/>
                <a:gd name="connsiteX30" fmla="*/ 9589 w 10000"/>
                <a:gd name="connsiteY30" fmla="*/ 2480 h 10000"/>
                <a:gd name="connsiteX31" fmla="*/ 9589 w 10000"/>
                <a:gd name="connsiteY31" fmla="*/ 2533 h 10000"/>
                <a:gd name="connsiteX32" fmla="*/ 9589 w 10000"/>
                <a:gd name="connsiteY32" fmla="*/ 2586 h 10000"/>
                <a:gd name="connsiteX33" fmla="*/ 9610 w 10000"/>
                <a:gd name="connsiteY33" fmla="*/ 2639 h 10000"/>
                <a:gd name="connsiteX34" fmla="*/ 9610 w 10000"/>
                <a:gd name="connsiteY34" fmla="*/ 2648 h 10000"/>
                <a:gd name="connsiteX35" fmla="*/ 9630 w 10000"/>
                <a:gd name="connsiteY35" fmla="*/ 2683 h 10000"/>
                <a:gd name="connsiteX36" fmla="*/ 9630 w 10000"/>
                <a:gd name="connsiteY36" fmla="*/ 2701 h 10000"/>
                <a:gd name="connsiteX37" fmla="*/ 9641 w 10000"/>
                <a:gd name="connsiteY37" fmla="*/ 2754 h 10000"/>
                <a:gd name="connsiteX38" fmla="*/ 9641 w 10000"/>
                <a:gd name="connsiteY38" fmla="*/ 2789 h 10000"/>
                <a:gd name="connsiteX39" fmla="*/ 9661 w 10000"/>
                <a:gd name="connsiteY39" fmla="*/ 2816 h 10000"/>
                <a:gd name="connsiteX40" fmla="*/ 9682 w 10000"/>
                <a:gd name="connsiteY40" fmla="*/ 2851 h 10000"/>
                <a:gd name="connsiteX41" fmla="*/ 9702 w 10000"/>
                <a:gd name="connsiteY41" fmla="*/ 2904 h 10000"/>
                <a:gd name="connsiteX42" fmla="*/ 9702 w 10000"/>
                <a:gd name="connsiteY42" fmla="*/ 2957 h 10000"/>
                <a:gd name="connsiteX43" fmla="*/ 9723 w 10000"/>
                <a:gd name="connsiteY43" fmla="*/ 3001 h 10000"/>
                <a:gd name="connsiteX44" fmla="*/ 9743 w 10000"/>
                <a:gd name="connsiteY44" fmla="*/ 3036 h 10000"/>
                <a:gd name="connsiteX45" fmla="*/ 9764 w 10000"/>
                <a:gd name="connsiteY45" fmla="*/ 3089 h 10000"/>
                <a:gd name="connsiteX46" fmla="*/ 9784 w 10000"/>
                <a:gd name="connsiteY46" fmla="*/ 3142 h 10000"/>
                <a:gd name="connsiteX47" fmla="*/ 9784 w 10000"/>
                <a:gd name="connsiteY47" fmla="*/ 3186 h 10000"/>
                <a:gd name="connsiteX48" fmla="*/ 9805 w 10000"/>
                <a:gd name="connsiteY48" fmla="*/ 3239 h 10000"/>
                <a:gd name="connsiteX49" fmla="*/ 9825 w 10000"/>
                <a:gd name="connsiteY49" fmla="*/ 3292 h 10000"/>
                <a:gd name="connsiteX50" fmla="*/ 9836 w 10000"/>
                <a:gd name="connsiteY50" fmla="*/ 3336 h 10000"/>
                <a:gd name="connsiteX51" fmla="*/ 9856 w 10000"/>
                <a:gd name="connsiteY51" fmla="*/ 3389 h 10000"/>
                <a:gd name="connsiteX52" fmla="*/ 9877 w 10000"/>
                <a:gd name="connsiteY52" fmla="*/ 3425 h 10000"/>
                <a:gd name="connsiteX53" fmla="*/ 9877 w 10000"/>
                <a:gd name="connsiteY53" fmla="*/ 3477 h 10000"/>
                <a:gd name="connsiteX54" fmla="*/ 9897 w 10000"/>
                <a:gd name="connsiteY54" fmla="*/ 3504 h 10000"/>
                <a:gd name="connsiteX55" fmla="*/ 9918 w 10000"/>
                <a:gd name="connsiteY55" fmla="*/ 3557 h 10000"/>
                <a:gd name="connsiteX56" fmla="*/ 9918 w 10000"/>
                <a:gd name="connsiteY56" fmla="*/ 3592 h 10000"/>
                <a:gd name="connsiteX57" fmla="*/ 9938 w 10000"/>
                <a:gd name="connsiteY57" fmla="*/ 3628 h 10000"/>
                <a:gd name="connsiteX58" fmla="*/ 9959 w 10000"/>
                <a:gd name="connsiteY58" fmla="*/ 3672 h 10000"/>
                <a:gd name="connsiteX59" fmla="*/ 9979 w 10000"/>
                <a:gd name="connsiteY59" fmla="*/ 3725 h 10000"/>
                <a:gd name="connsiteX60" fmla="*/ 10000 w 10000"/>
                <a:gd name="connsiteY60" fmla="*/ 3760 h 10000"/>
                <a:gd name="connsiteX61" fmla="*/ 10000 w 10000"/>
                <a:gd name="connsiteY61" fmla="*/ 3778 h 10000"/>
                <a:gd name="connsiteX62" fmla="*/ 9979 w 10000"/>
                <a:gd name="connsiteY62" fmla="*/ 4501 h 10000"/>
                <a:gd name="connsiteX63" fmla="*/ 8460 w 10000"/>
                <a:gd name="connsiteY63" fmla="*/ 6240 h 10000"/>
                <a:gd name="connsiteX64" fmla="*/ 4918 w 10000"/>
                <a:gd name="connsiteY64" fmla="*/ 7944 h 10000"/>
                <a:gd name="connsiteX65" fmla="*/ 4271 w 10000"/>
                <a:gd name="connsiteY65" fmla="*/ 9011 h 10000"/>
                <a:gd name="connsiteX66" fmla="*/ 4292 w 10000"/>
                <a:gd name="connsiteY66" fmla="*/ 9832 h 10000"/>
                <a:gd name="connsiteX67" fmla="*/ 3747 w 10000"/>
                <a:gd name="connsiteY67" fmla="*/ 10000 h 10000"/>
                <a:gd name="connsiteX68" fmla="*/ 2772 w 10000"/>
                <a:gd name="connsiteY68" fmla="*/ 9885 h 10000"/>
                <a:gd name="connsiteX69" fmla="*/ 2895 w 10000"/>
                <a:gd name="connsiteY69" fmla="*/ 9109 h 10000"/>
                <a:gd name="connsiteX70" fmla="*/ 3121 w 10000"/>
                <a:gd name="connsiteY70" fmla="*/ 8605 h 10000"/>
                <a:gd name="connsiteX71" fmla="*/ 3408 w 10000"/>
                <a:gd name="connsiteY71" fmla="*/ 7133 h 10000"/>
                <a:gd name="connsiteX72" fmla="*/ 21 w 10000"/>
                <a:gd name="connsiteY72" fmla="*/ 4060 h 10000"/>
                <a:gd name="connsiteX73" fmla="*/ 21 w 10000"/>
                <a:gd name="connsiteY73" fmla="*/ 4042 h 10000"/>
                <a:gd name="connsiteX74" fmla="*/ 21 w 10000"/>
                <a:gd name="connsiteY74" fmla="*/ 4007 h 10000"/>
                <a:gd name="connsiteX75" fmla="*/ 21 w 10000"/>
                <a:gd name="connsiteY75" fmla="*/ 3981 h 10000"/>
                <a:gd name="connsiteX76" fmla="*/ 699 w 10000"/>
                <a:gd name="connsiteY76" fmla="*/ 4519 h 10000"/>
                <a:gd name="connsiteX77" fmla="*/ 21 w 10000"/>
                <a:gd name="connsiteY77" fmla="*/ 3928 h 10000"/>
                <a:gd name="connsiteX78" fmla="*/ 21 w 10000"/>
                <a:gd name="connsiteY78" fmla="*/ 3875 h 10000"/>
                <a:gd name="connsiteX79" fmla="*/ 0 w 10000"/>
                <a:gd name="connsiteY79" fmla="*/ 3839 h 10000"/>
                <a:gd name="connsiteX80" fmla="*/ 0 w 10000"/>
                <a:gd name="connsiteY80" fmla="*/ 3795 h 10000"/>
                <a:gd name="connsiteX81" fmla="*/ 0 w 10000"/>
                <a:gd name="connsiteY81" fmla="*/ 3742 h 10000"/>
                <a:gd name="connsiteX82" fmla="*/ 0 w 10000"/>
                <a:gd name="connsiteY82" fmla="*/ 3707 h 10000"/>
                <a:gd name="connsiteX83" fmla="*/ 0 w 10000"/>
                <a:gd name="connsiteY83" fmla="*/ 3645 h 10000"/>
                <a:gd name="connsiteX84" fmla="*/ 0 w 10000"/>
                <a:gd name="connsiteY84" fmla="*/ 3610 h 10000"/>
                <a:gd name="connsiteX85" fmla="*/ 0 w 10000"/>
                <a:gd name="connsiteY85" fmla="*/ 3539 h 10000"/>
                <a:gd name="connsiteX86" fmla="*/ 0 w 10000"/>
                <a:gd name="connsiteY86" fmla="*/ 3486 h 10000"/>
                <a:gd name="connsiteX87" fmla="*/ 0 w 10000"/>
                <a:gd name="connsiteY87" fmla="*/ 3442 h 10000"/>
                <a:gd name="connsiteX88" fmla="*/ 0 w 10000"/>
                <a:gd name="connsiteY88" fmla="*/ 3389 h 10000"/>
                <a:gd name="connsiteX89" fmla="*/ 0 w 10000"/>
                <a:gd name="connsiteY89" fmla="*/ 3336 h 10000"/>
                <a:gd name="connsiteX90" fmla="*/ 0 w 10000"/>
                <a:gd name="connsiteY90" fmla="*/ 3292 h 10000"/>
                <a:gd name="connsiteX91" fmla="*/ 0 w 10000"/>
                <a:gd name="connsiteY91" fmla="*/ 3239 h 10000"/>
                <a:gd name="connsiteX92" fmla="*/ 0 w 10000"/>
                <a:gd name="connsiteY92" fmla="*/ 3186 h 10000"/>
                <a:gd name="connsiteX93" fmla="*/ 0 w 10000"/>
                <a:gd name="connsiteY93" fmla="*/ 3142 h 10000"/>
                <a:gd name="connsiteX94" fmla="*/ 0 w 10000"/>
                <a:gd name="connsiteY94" fmla="*/ 3107 h 10000"/>
                <a:gd name="connsiteX95" fmla="*/ 0 w 10000"/>
                <a:gd name="connsiteY95" fmla="*/ 3071 h 10000"/>
                <a:gd name="connsiteX96" fmla="*/ 0 w 10000"/>
                <a:gd name="connsiteY96" fmla="*/ 3019 h 10000"/>
                <a:gd name="connsiteX97" fmla="*/ 0 w 10000"/>
                <a:gd name="connsiteY97" fmla="*/ 2983 h 10000"/>
                <a:gd name="connsiteX98" fmla="*/ 0 w 10000"/>
                <a:gd name="connsiteY98" fmla="*/ 2974 h 10000"/>
                <a:gd name="connsiteX99" fmla="*/ 0 w 10000"/>
                <a:gd name="connsiteY99" fmla="*/ 2939 h 10000"/>
                <a:gd name="connsiteX100" fmla="*/ 0 w 10000"/>
                <a:gd name="connsiteY100" fmla="*/ 2939 h 10000"/>
                <a:gd name="connsiteX101" fmla="*/ 0 w 10000"/>
                <a:gd name="connsiteY101" fmla="*/ 293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0000" h="10000">
                  <a:moveTo>
                    <a:pt x="0" y="2939"/>
                  </a:moveTo>
                  <a:lnTo>
                    <a:pt x="3439" y="0"/>
                  </a:lnTo>
                  <a:lnTo>
                    <a:pt x="8162" y="18"/>
                  </a:lnTo>
                  <a:lnTo>
                    <a:pt x="9199" y="1271"/>
                  </a:lnTo>
                  <a:cubicBezTo>
                    <a:pt x="9230" y="1356"/>
                    <a:pt x="9261" y="1442"/>
                    <a:pt x="9292" y="1527"/>
                  </a:cubicBezTo>
                  <a:lnTo>
                    <a:pt x="9466" y="1562"/>
                  </a:lnTo>
                  <a:lnTo>
                    <a:pt x="9466" y="1562"/>
                  </a:lnTo>
                  <a:lnTo>
                    <a:pt x="9507" y="1615"/>
                  </a:lnTo>
                  <a:lnTo>
                    <a:pt x="9507" y="1624"/>
                  </a:lnTo>
                  <a:cubicBezTo>
                    <a:pt x="9514" y="1636"/>
                    <a:pt x="9521" y="1647"/>
                    <a:pt x="9528" y="1659"/>
                  </a:cubicBezTo>
                  <a:lnTo>
                    <a:pt x="9528" y="1695"/>
                  </a:lnTo>
                  <a:cubicBezTo>
                    <a:pt x="9535" y="1707"/>
                    <a:pt x="9541" y="1718"/>
                    <a:pt x="9548" y="1730"/>
                  </a:cubicBezTo>
                  <a:lnTo>
                    <a:pt x="9548" y="1765"/>
                  </a:lnTo>
                  <a:lnTo>
                    <a:pt x="9569" y="1792"/>
                  </a:lnTo>
                  <a:cubicBezTo>
                    <a:pt x="9576" y="1804"/>
                    <a:pt x="9582" y="1815"/>
                    <a:pt x="9589" y="1827"/>
                  </a:cubicBezTo>
                  <a:lnTo>
                    <a:pt x="9589" y="1862"/>
                  </a:lnTo>
                  <a:lnTo>
                    <a:pt x="9610" y="1898"/>
                  </a:lnTo>
                  <a:lnTo>
                    <a:pt x="9610" y="1933"/>
                  </a:lnTo>
                  <a:lnTo>
                    <a:pt x="9610" y="1959"/>
                  </a:lnTo>
                  <a:lnTo>
                    <a:pt x="9610" y="1995"/>
                  </a:lnTo>
                  <a:cubicBezTo>
                    <a:pt x="9603" y="2013"/>
                    <a:pt x="9596" y="2030"/>
                    <a:pt x="9589" y="2048"/>
                  </a:cubicBezTo>
                  <a:lnTo>
                    <a:pt x="9589" y="2118"/>
                  </a:lnTo>
                  <a:lnTo>
                    <a:pt x="9589" y="2145"/>
                  </a:lnTo>
                  <a:cubicBezTo>
                    <a:pt x="9582" y="2157"/>
                    <a:pt x="9576" y="2168"/>
                    <a:pt x="9569" y="2180"/>
                  </a:cubicBezTo>
                  <a:lnTo>
                    <a:pt x="9569" y="2233"/>
                  </a:lnTo>
                  <a:lnTo>
                    <a:pt x="9569" y="2286"/>
                  </a:lnTo>
                  <a:lnTo>
                    <a:pt x="9569" y="2312"/>
                  </a:lnTo>
                  <a:lnTo>
                    <a:pt x="9569" y="2348"/>
                  </a:lnTo>
                  <a:lnTo>
                    <a:pt x="9569" y="2401"/>
                  </a:lnTo>
                  <a:cubicBezTo>
                    <a:pt x="9576" y="2419"/>
                    <a:pt x="9582" y="2436"/>
                    <a:pt x="9589" y="2454"/>
                  </a:cubicBezTo>
                  <a:lnTo>
                    <a:pt x="9589" y="2480"/>
                  </a:lnTo>
                  <a:lnTo>
                    <a:pt x="9589" y="2533"/>
                  </a:lnTo>
                  <a:lnTo>
                    <a:pt x="9589" y="2586"/>
                  </a:lnTo>
                  <a:cubicBezTo>
                    <a:pt x="9596" y="2604"/>
                    <a:pt x="9603" y="2621"/>
                    <a:pt x="9610" y="2639"/>
                  </a:cubicBezTo>
                  <a:lnTo>
                    <a:pt x="9610" y="2648"/>
                  </a:lnTo>
                  <a:cubicBezTo>
                    <a:pt x="9617" y="2660"/>
                    <a:pt x="9623" y="2671"/>
                    <a:pt x="9630" y="2683"/>
                  </a:cubicBezTo>
                  <a:lnTo>
                    <a:pt x="9630" y="2701"/>
                  </a:lnTo>
                  <a:cubicBezTo>
                    <a:pt x="9634" y="2719"/>
                    <a:pt x="9637" y="2736"/>
                    <a:pt x="9641" y="2754"/>
                  </a:cubicBezTo>
                  <a:lnTo>
                    <a:pt x="9641" y="2789"/>
                  </a:lnTo>
                  <a:cubicBezTo>
                    <a:pt x="9648" y="2798"/>
                    <a:pt x="9654" y="2807"/>
                    <a:pt x="9661" y="2816"/>
                  </a:cubicBezTo>
                  <a:cubicBezTo>
                    <a:pt x="9668" y="2828"/>
                    <a:pt x="9675" y="2839"/>
                    <a:pt x="9682" y="2851"/>
                  </a:cubicBezTo>
                  <a:cubicBezTo>
                    <a:pt x="9689" y="2869"/>
                    <a:pt x="9695" y="2886"/>
                    <a:pt x="9702" y="2904"/>
                  </a:cubicBezTo>
                  <a:lnTo>
                    <a:pt x="9702" y="2957"/>
                  </a:lnTo>
                  <a:cubicBezTo>
                    <a:pt x="9709" y="2972"/>
                    <a:pt x="9716" y="2986"/>
                    <a:pt x="9723" y="3001"/>
                  </a:cubicBezTo>
                  <a:cubicBezTo>
                    <a:pt x="9730" y="3013"/>
                    <a:pt x="9736" y="3024"/>
                    <a:pt x="9743" y="3036"/>
                  </a:cubicBezTo>
                  <a:cubicBezTo>
                    <a:pt x="9750" y="3054"/>
                    <a:pt x="9757" y="3071"/>
                    <a:pt x="9764" y="3089"/>
                  </a:cubicBezTo>
                  <a:cubicBezTo>
                    <a:pt x="9771" y="3107"/>
                    <a:pt x="9777" y="3124"/>
                    <a:pt x="9784" y="3142"/>
                  </a:cubicBezTo>
                  <a:lnTo>
                    <a:pt x="9784" y="3186"/>
                  </a:lnTo>
                  <a:cubicBezTo>
                    <a:pt x="9791" y="3204"/>
                    <a:pt x="9798" y="3221"/>
                    <a:pt x="9805" y="3239"/>
                  </a:cubicBezTo>
                  <a:cubicBezTo>
                    <a:pt x="9812" y="3257"/>
                    <a:pt x="9818" y="3274"/>
                    <a:pt x="9825" y="3292"/>
                  </a:cubicBezTo>
                  <a:cubicBezTo>
                    <a:pt x="9829" y="3307"/>
                    <a:pt x="9832" y="3321"/>
                    <a:pt x="9836" y="3336"/>
                  </a:cubicBezTo>
                  <a:cubicBezTo>
                    <a:pt x="9843" y="3354"/>
                    <a:pt x="9849" y="3371"/>
                    <a:pt x="9856" y="3389"/>
                  </a:cubicBezTo>
                  <a:lnTo>
                    <a:pt x="9877" y="3425"/>
                  </a:lnTo>
                  <a:lnTo>
                    <a:pt x="9877" y="3477"/>
                  </a:lnTo>
                  <a:cubicBezTo>
                    <a:pt x="9884" y="3486"/>
                    <a:pt x="9890" y="3495"/>
                    <a:pt x="9897" y="3504"/>
                  </a:cubicBezTo>
                  <a:cubicBezTo>
                    <a:pt x="9904" y="3522"/>
                    <a:pt x="9911" y="3539"/>
                    <a:pt x="9918" y="3557"/>
                  </a:cubicBezTo>
                  <a:lnTo>
                    <a:pt x="9918" y="3592"/>
                  </a:lnTo>
                  <a:cubicBezTo>
                    <a:pt x="9925" y="3604"/>
                    <a:pt x="9931" y="3616"/>
                    <a:pt x="9938" y="3628"/>
                  </a:cubicBezTo>
                  <a:cubicBezTo>
                    <a:pt x="9945" y="3643"/>
                    <a:pt x="9952" y="3657"/>
                    <a:pt x="9959" y="3672"/>
                  </a:cubicBezTo>
                  <a:cubicBezTo>
                    <a:pt x="9966" y="3690"/>
                    <a:pt x="9972" y="3707"/>
                    <a:pt x="9979" y="3725"/>
                  </a:cubicBezTo>
                  <a:cubicBezTo>
                    <a:pt x="9986" y="3737"/>
                    <a:pt x="9993" y="3748"/>
                    <a:pt x="10000" y="3760"/>
                  </a:cubicBezTo>
                  <a:lnTo>
                    <a:pt x="10000" y="3778"/>
                  </a:lnTo>
                  <a:lnTo>
                    <a:pt x="9979" y="4501"/>
                  </a:lnTo>
                  <a:lnTo>
                    <a:pt x="8460" y="6240"/>
                  </a:lnTo>
                  <a:lnTo>
                    <a:pt x="4918" y="7944"/>
                  </a:lnTo>
                  <a:lnTo>
                    <a:pt x="4271" y="9011"/>
                  </a:lnTo>
                  <a:cubicBezTo>
                    <a:pt x="4288" y="9285"/>
                    <a:pt x="4275" y="9558"/>
                    <a:pt x="4292" y="9832"/>
                  </a:cubicBezTo>
                  <a:lnTo>
                    <a:pt x="3747" y="10000"/>
                  </a:lnTo>
                  <a:lnTo>
                    <a:pt x="2772" y="9885"/>
                  </a:lnTo>
                  <a:lnTo>
                    <a:pt x="2895" y="9109"/>
                  </a:lnTo>
                  <a:cubicBezTo>
                    <a:pt x="2970" y="8976"/>
                    <a:pt x="3046" y="8738"/>
                    <a:pt x="3121" y="8605"/>
                  </a:cubicBezTo>
                  <a:cubicBezTo>
                    <a:pt x="3217" y="8079"/>
                    <a:pt x="3312" y="7659"/>
                    <a:pt x="3408" y="7133"/>
                  </a:cubicBezTo>
                  <a:cubicBezTo>
                    <a:pt x="1601" y="4575"/>
                    <a:pt x="1212" y="5084"/>
                    <a:pt x="21" y="4060"/>
                  </a:cubicBezTo>
                  <a:lnTo>
                    <a:pt x="21" y="4042"/>
                  </a:lnTo>
                  <a:lnTo>
                    <a:pt x="21" y="4007"/>
                  </a:lnTo>
                  <a:lnTo>
                    <a:pt x="21" y="3981"/>
                  </a:lnTo>
                  <a:lnTo>
                    <a:pt x="699" y="4519"/>
                  </a:lnTo>
                  <a:lnTo>
                    <a:pt x="21" y="3928"/>
                  </a:lnTo>
                  <a:lnTo>
                    <a:pt x="21" y="3875"/>
                  </a:lnTo>
                  <a:lnTo>
                    <a:pt x="0" y="3839"/>
                  </a:lnTo>
                  <a:lnTo>
                    <a:pt x="0" y="3795"/>
                  </a:lnTo>
                  <a:lnTo>
                    <a:pt x="0" y="3742"/>
                  </a:lnTo>
                  <a:lnTo>
                    <a:pt x="0" y="3707"/>
                  </a:lnTo>
                  <a:lnTo>
                    <a:pt x="0" y="3645"/>
                  </a:lnTo>
                  <a:lnTo>
                    <a:pt x="0" y="3610"/>
                  </a:lnTo>
                  <a:lnTo>
                    <a:pt x="0" y="3539"/>
                  </a:lnTo>
                  <a:lnTo>
                    <a:pt x="0" y="3486"/>
                  </a:lnTo>
                  <a:lnTo>
                    <a:pt x="0" y="3442"/>
                  </a:lnTo>
                  <a:lnTo>
                    <a:pt x="0" y="3389"/>
                  </a:lnTo>
                  <a:lnTo>
                    <a:pt x="0" y="3336"/>
                  </a:lnTo>
                  <a:lnTo>
                    <a:pt x="0" y="3292"/>
                  </a:lnTo>
                  <a:lnTo>
                    <a:pt x="0" y="3239"/>
                  </a:lnTo>
                  <a:lnTo>
                    <a:pt x="0" y="3186"/>
                  </a:lnTo>
                  <a:lnTo>
                    <a:pt x="0" y="3142"/>
                  </a:lnTo>
                  <a:lnTo>
                    <a:pt x="0" y="3107"/>
                  </a:lnTo>
                  <a:lnTo>
                    <a:pt x="0" y="3071"/>
                  </a:lnTo>
                  <a:lnTo>
                    <a:pt x="0" y="3019"/>
                  </a:lnTo>
                  <a:lnTo>
                    <a:pt x="0" y="2983"/>
                  </a:lnTo>
                  <a:lnTo>
                    <a:pt x="0" y="2974"/>
                  </a:lnTo>
                  <a:lnTo>
                    <a:pt x="0" y="2939"/>
                  </a:lnTo>
                  <a:lnTo>
                    <a:pt x="0" y="2939"/>
                  </a:lnTo>
                  <a:lnTo>
                    <a:pt x="0" y="2939"/>
                  </a:lnTo>
                  <a:close/>
                </a:path>
              </a:pathLst>
            </a:custGeom>
            <a:solidFill>
              <a:srgbClr val="DFC9B3"/>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3"/>
            <p:cNvSpPr>
              <a:spLocks/>
            </p:cNvSpPr>
            <p:nvPr/>
          </p:nvSpPr>
          <p:spPr bwMode="auto">
            <a:xfrm>
              <a:off x="1417638" y="4086225"/>
              <a:ext cx="374650" cy="484188"/>
            </a:xfrm>
            <a:custGeom>
              <a:avLst/>
              <a:gdLst>
                <a:gd name="T0" fmla="*/ 139 w 474"/>
                <a:gd name="T1" fmla="*/ 40 h 611"/>
                <a:gd name="T2" fmla="*/ 160 w 474"/>
                <a:gd name="T3" fmla="*/ 67 h 611"/>
                <a:gd name="T4" fmla="*/ 175 w 474"/>
                <a:gd name="T5" fmla="*/ 90 h 611"/>
                <a:gd name="T6" fmla="*/ 173 w 474"/>
                <a:gd name="T7" fmla="*/ 183 h 611"/>
                <a:gd name="T8" fmla="*/ 135 w 474"/>
                <a:gd name="T9" fmla="*/ 223 h 611"/>
                <a:gd name="T10" fmla="*/ 0 w 474"/>
                <a:gd name="T11" fmla="*/ 504 h 611"/>
                <a:gd name="T12" fmla="*/ 6 w 474"/>
                <a:gd name="T13" fmla="*/ 531 h 611"/>
                <a:gd name="T14" fmla="*/ 6 w 474"/>
                <a:gd name="T15" fmla="*/ 531 h 611"/>
                <a:gd name="T16" fmla="*/ 8 w 474"/>
                <a:gd name="T17" fmla="*/ 536 h 611"/>
                <a:gd name="T18" fmla="*/ 12 w 474"/>
                <a:gd name="T19" fmla="*/ 540 h 611"/>
                <a:gd name="T20" fmla="*/ 16 w 474"/>
                <a:gd name="T21" fmla="*/ 548 h 611"/>
                <a:gd name="T22" fmla="*/ 21 w 474"/>
                <a:gd name="T23" fmla="*/ 554 h 611"/>
                <a:gd name="T24" fmla="*/ 27 w 474"/>
                <a:gd name="T25" fmla="*/ 559 h 611"/>
                <a:gd name="T26" fmla="*/ 33 w 474"/>
                <a:gd name="T27" fmla="*/ 565 h 611"/>
                <a:gd name="T28" fmla="*/ 40 w 474"/>
                <a:gd name="T29" fmla="*/ 571 h 611"/>
                <a:gd name="T30" fmla="*/ 124 w 474"/>
                <a:gd name="T31" fmla="*/ 605 h 611"/>
                <a:gd name="T32" fmla="*/ 278 w 474"/>
                <a:gd name="T33" fmla="*/ 611 h 611"/>
                <a:gd name="T34" fmla="*/ 422 w 474"/>
                <a:gd name="T35" fmla="*/ 595 h 611"/>
                <a:gd name="T36" fmla="*/ 468 w 474"/>
                <a:gd name="T37" fmla="*/ 565 h 611"/>
                <a:gd name="T38" fmla="*/ 474 w 474"/>
                <a:gd name="T39" fmla="*/ 521 h 611"/>
                <a:gd name="T40" fmla="*/ 369 w 474"/>
                <a:gd name="T41" fmla="*/ 232 h 611"/>
                <a:gd name="T42" fmla="*/ 308 w 474"/>
                <a:gd name="T43" fmla="*/ 173 h 611"/>
                <a:gd name="T44" fmla="*/ 303 w 474"/>
                <a:gd name="T45" fmla="*/ 122 h 611"/>
                <a:gd name="T46" fmla="*/ 312 w 474"/>
                <a:gd name="T47" fmla="*/ 90 h 611"/>
                <a:gd name="T48" fmla="*/ 327 w 474"/>
                <a:gd name="T49" fmla="*/ 63 h 611"/>
                <a:gd name="T50" fmla="*/ 352 w 474"/>
                <a:gd name="T51" fmla="*/ 50 h 611"/>
                <a:gd name="T52" fmla="*/ 346 w 474"/>
                <a:gd name="T53" fmla="*/ 31 h 611"/>
                <a:gd name="T54" fmla="*/ 301 w 474"/>
                <a:gd name="T55" fmla="*/ 2 h 611"/>
                <a:gd name="T56" fmla="*/ 204 w 474"/>
                <a:gd name="T57" fmla="*/ 0 h 611"/>
                <a:gd name="T58" fmla="*/ 164 w 474"/>
                <a:gd name="T59" fmla="*/ 12 h 611"/>
                <a:gd name="T60" fmla="*/ 141 w 474"/>
                <a:gd name="T61" fmla="*/ 29 h 611"/>
                <a:gd name="T62" fmla="*/ 139 w 474"/>
                <a:gd name="T63" fmla="*/ 40 h 611"/>
                <a:gd name="T64" fmla="*/ 139 w 474"/>
                <a:gd name="T65" fmla="*/ 4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4" h="611">
                  <a:moveTo>
                    <a:pt x="139" y="40"/>
                  </a:moveTo>
                  <a:lnTo>
                    <a:pt x="160" y="67"/>
                  </a:lnTo>
                  <a:lnTo>
                    <a:pt x="175" y="90"/>
                  </a:lnTo>
                  <a:lnTo>
                    <a:pt x="173" y="183"/>
                  </a:lnTo>
                  <a:lnTo>
                    <a:pt x="135" y="223"/>
                  </a:lnTo>
                  <a:lnTo>
                    <a:pt x="0" y="504"/>
                  </a:lnTo>
                  <a:lnTo>
                    <a:pt x="6" y="531"/>
                  </a:lnTo>
                  <a:lnTo>
                    <a:pt x="6" y="531"/>
                  </a:lnTo>
                  <a:lnTo>
                    <a:pt x="8" y="536"/>
                  </a:lnTo>
                  <a:lnTo>
                    <a:pt x="12" y="540"/>
                  </a:lnTo>
                  <a:lnTo>
                    <a:pt x="16" y="548"/>
                  </a:lnTo>
                  <a:lnTo>
                    <a:pt x="21" y="554"/>
                  </a:lnTo>
                  <a:lnTo>
                    <a:pt x="27" y="559"/>
                  </a:lnTo>
                  <a:lnTo>
                    <a:pt x="33" y="565"/>
                  </a:lnTo>
                  <a:lnTo>
                    <a:pt x="40" y="571"/>
                  </a:lnTo>
                  <a:lnTo>
                    <a:pt x="124" y="605"/>
                  </a:lnTo>
                  <a:lnTo>
                    <a:pt x="278" y="611"/>
                  </a:lnTo>
                  <a:lnTo>
                    <a:pt x="422" y="595"/>
                  </a:lnTo>
                  <a:lnTo>
                    <a:pt x="468" y="565"/>
                  </a:lnTo>
                  <a:lnTo>
                    <a:pt x="474" y="521"/>
                  </a:lnTo>
                  <a:lnTo>
                    <a:pt x="369" y="232"/>
                  </a:lnTo>
                  <a:lnTo>
                    <a:pt x="308" y="173"/>
                  </a:lnTo>
                  <a:lnTo>
                    <a:pt x="303" y="122"/>
                  </a:lnTo>
                  <a:lnTo>
                    <a:pt x="312" y="90"/>
                  </a:lnTo>
                  <a:lnTo>
                    <a:pt x="327" y="63"/>
                  </a:lnTo>
                  <a:lnTo>
                    <a:pt x="352" y="50"/>
                  </a:lnTo>
                  <a:lnTo>
                    <a:pt x="346" y="31"/>
                  </a:lnTo>
                  <a:lnTo>
                    <a:pt x="301" y="2"/>
                  </a:lnTo>
                  <a:lnTo>
                    <a:pt x="204" y="0"/>
                  </a:lnTo>
                  <a:lnTo>
                    <a:pt x="164" y="12"/>
                  </a:lnTo>
                  <a:lnTo>
                    <a:pt x="141" y="29"/>
                  </a:lnTo>
                  <a:lnTo>
                    <a:pt x="139" y="40"/>
                  </a:lnTo>
                  <a:lnTo>
                    <a:pt x="139" y="40"/>
                  </a:lnTo>
                  <a:close/>
                </a:path>
              </a:pathLst>
            </a:custGeom>
            <a:solidFill>
              <a:srgbClr val="E3E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7"/>
            <p:cNvSpPr>
              <a:spLocks/>
            </p:cNvSpPr>
            <p:nvPr/>
          </p:nvSpPr>
          <p:spPr bwMode="auto">
            <a:xfrm>
              <a:off x="1465263" y="4286250"/>
              <a:ext cx="285750" cy="249238"/>
            </a:xfrm>
            <a:custGeom>
              <a:avLst/>
              <a:gdLst>
                <a:gd name="T0" fmla="*/ 95 w 360"/>
                <a:gd name="T1" fmla="*/ 19 h 314"/>
                <a:gd name="T2" fmla="*/ 122 w 360"/>
                <a:gd name="T3" fmla="*/ 8 h 314"/>
                <a:gd name="T4" fmla="*/ 204 w 360"/>
                <a:gd name="T5" fmla="*/ 0 h 314"/>
                <a:gd name="T6" fmla="*/ 274 w 360"/>
                <a:gd name="T7" fmla="*/ 19 h 314"/>
                <a:gd name="T8" fmla="*/ 293 w 360"/>
                <a:gd name="T9" fmla="*/ 44 h 314"/>
                <a:gd name="T10" fmla="*/ 350 w 360"/>
                <a:gd name="T11" fmla="*/ 188 h 314"/>
                <a:gd name="T12" fmla="*/ 360 w 360"/>
                <a:gd name="T13" fmla="*/ 264 h 314"/>
                <a:gd name="T14" fmla="*/ 348 w 360"/>
                <a:gd name="T15" fmla="*/ 287 h 314"/>
                <a:gd name="T16" fmla="*/ 282 w 360"/>
                <a:gd name="T17" fmla="*/ 310 h 314"/>
                <a:gd name="T18" fmla="*/ 122 w 360"/>
                <a:gd name="T19" fmla="*/ 314 h 314"/>
                <a:gd name="T20" fmla="*/ 17 w 360"/>
                <a:gd name="T21" fmla="*/ 295 h 314"/>
                <a:gd name="T22" fmla="*/ 4 w 360"/>
                <a:gd name="T23" fmla="*/ 278 h 314"/>
                <a:gd name="T24" fmla="*/ 0 w 360"/>
                <a:gd name="T25" fmla="*/ 251 h 314"/>
                <a:gd name="T26" fmla="*/ 6 w 360"/>
                <a:gd name="T27" fmla="*/ 221 h 314"/>
                <a:gd name="T28" fmla="*/ 44 w 360"/>
                <a:gd name="T29" fmla="*/ 133 h 314"/>
                <a:gd name="T30" fmla="*/ 95 w 360"/>
                <a:gd name="T31" fmla="*/ 19 h 314"/>
                <a:gd name="T32" fmla="*/ 95 w 360"/>
                <a:gd name="T33" fmla="*/ 19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0" h="314">
                  <a:moveTo>
                    <a:pt x="95" y="19"/>
                  </a:moveTo>
                  <a:lnTo>
                    <a:pt x="122" y="8"/>
                  </a:lnTo>
                  <a:lnTo>
                    <a:pt x="204" y="0"/>
                  </a:lnTo>
                  <a:lnTo>
                    <a:pt x="274" y="19"/>
                  </a:lnTo>
                  <a:lnTo>
                    <a:pt x="293" y="44"/>
                  </a:lnTo>
                  <a:lnTo>
                    <a:pt x="350" y="188"/>
                  </a:lnTo>
                  <a:lnTo>
                    <a:pt x="360" y="264"/>
                  </a:lnTo>
                  <a:lnTo>
                    <a:pt x="348" y="287"/>
                  </a:lnTo>
                  <a:lnTo>
                    <a:pt x="282" y="310"/>
                  </a:lnTo>
                  <a:lnTo>
                    <a:pt x="122" y="314"/>
                  </a:lnTo>
                  <a:lnTo>
                    <a:pt x="17" y="295"/>
                  </a:lnTo>
                  <a:lnTo>
                    <a:pt x="4" y="278"/>
                  </a:lnTo>
                  <a:lnTo>
                    <a:pt x="0" y="251"/>
                  </a:lnTo>
                  <a:lnTo>
                    <a:pt x="6" y="221"/>
                  </a:lnTo>
                  <a:lnTo>
                    <a:pt x="44" y="133"/>
                  </a:lnTo>
                  <a:lnTo>
                    <a:pt x="95" y="19"/>
                  </a:lnTo>
                  <a:lnTo>
                    <a:pt x="95" y="19"/>
                  </a:lnTo>
                  <a:close/>
                </a:path>
              </a:pathLst>
            </a:custGeom>
            <a:solidFill>
              <a:srgbClr val="C9D6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9"/>
            <p:cNvSpPr>
              <a:spLocks/>
            </p:cNvSpPr>
            <p:nvPr/>
          </p:nvSpPr>
          <p:spPr bwMode="auto">
            <a:xfrm>
              <a:off x="1619250" y="4330700"/>
              <a:ext cx="109538" cy="203200"/>
            </a:xfrm>
            <a:custGeom>
              <a:avLst/>
              <a:gdLst>
                <a:gd name="T0" fmla="*/ 4 w 139"/>
                <a:gd name="T1" fmla="*/ 10 h 257"/>
                <a:gd name="T2" fmla="*/ 80 w 139"/>
                <a:gd name="T3" fmla="*/ 257 h 257"/>
                <a:gd name="T4" fmla="*/ 139 w 139"/>
                <a:gd name="T5" fmla="*/ 240 h 257"/>
                <a:gd name="T6" fmla="*/ 32 w 139"/>
                <a:gd name="T7" fmla="*/ 15 h 257"/>
                <a:gd name="T8" fmla="*/ 57 w 139"/>
                <a:gd name="T9" fmla="*/ 0 h 257"/>
                <a:gd name="T10" fmla="*/ 0 w 139"/>
                <a:gd name="T11" fmla="*/ 2 h 257"/>
                <a:gd name="T12" fmla="*/ 4 w 139"/>
                <a:gd name="T13" fmla="*/ 10 h 257"/>
                <a:gd name="T14" fmla="*/ 4 w 139"/>
                <a:gd name="T15" fmla="*/ 10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257">
                  <a:moveTo>
                    <a:pt x="4" y="10"/>
                  </a:moveTo>
                  <a:lnTo>
                    <a:pt x="80" y="257"/>
                  </a:lnTo>
                  <a:lnTo>
                    <a:pt x="139" y="240"/>
                  </a:lnTo>
                  <a:lnTo>
                    <a:pt x="32" y="15"/>
                  </a:lnTo>
                  <a:lnTo>
                    <a:pt x="57" y="0"/>
                  </a:lnTo>
                  <a:lnTo>
                    <a:pt x="0" y="2"/>
                  </a:lnTo>
                  <a:lnTo>
                    <a:pt x="4" y="10"/>
                  </a:lnTo>
                  <a:lnTo>
                    <a:pt x="4" y="10"/>
                  </a:lnTo>
                  <a:close/>
                </a:path>
              </a:pathLst>
            </a:custGeom>
            <a:solidFill>
              <a:srgbClr val="F2F5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1"/>
            <p:cNvSpPr>
              <a:spLocks/>
            </p:cNvSpPr>
            <p:nvPr/>
          </p:nvSpPr>
          <p:spPr bwMode="auto">
            <a:xfrm>
              <a:off x="1517650" y="4079875"/>
              <a:ext cx="182563" cy="61913"/>
            </a:xfrm>
            <a:custGeom>
              <a:avLst/>
              <a:gdLst>
                <a:gd name="T0" fmla="*/ 42 w 230"/>
                <a:gd name="T1" fmla="*/ 72 h 78"/>
                <a:gd name="T2" fmla="*/ 28 w 230"/>
                <a:gd name="T3" fmla="*/ 60 h 78"/>
                <a:gd name="T4" fmla="*/ 19 w 230"/>
                <a:gd name="T5" fmla="*/ 43 h 78"/>
                <a:gd name="T6" fmla="*/ 26 w 230"/>
                <a:gd name="T7" fmla="*/ 34 h 78"/>
                <a:gd name="T8" fmla="*/ 47 w 230"/>
                <a:gd name="T9" fmla="*/ 24 h 78"/>
                <a:gd name="T10" fmla="*/ 57 w 230"/>
                <a:gd name="T11" fmla="*/ 21 h 78"/>
                <a:gd name="T12" fmla="*/ 68 w 230"/>
                <a:gd name="T13" fmla="*/ 19 h 78"/>
                <a:gd name="T14" fmla="*/ 82 w 230"/>
                <a:gd name="T15" fmla="*/ 17 h 78"/>
                <a:gd name="T16" fmla="*/ 93 w 230"/>
                <a:gd name="T17" fmla="*/ 17 h 78"/>
                <a:gd name="T18" fmla="*/ 104 w 230"/>
                <a:gd name="T19" fmla="*/ 17 h 78"/>
                <a:gd name="T20" fmla="*/ 118 w 230"/>
                <a:gd name="T21" fmla="*/ 17 h 78"/>
                <a:gd name="T22" fmla="*/ 131 w 230"/>
                <a:gd name="T23" fmla="*/ 17 h 78"/>
                <a:gd name="T24" fmla="*/ 142 w 230"/>
                <a:gd name="T25" fmla="*/ 19 h 78"/>
                <a:gd name="T26" fmla="*/ 156 w 230"/>
                <a:gd name="T27" fmla="*/ 19 h 78"/>
                <a:gd name="T28" fmla="*/ 169 w 230"/>
                <a:gd name="T29" fmla="*/ 21 h 78"/>
                <a:gd name="T30" fmla="*/ 182 w 230"/>
                <a:gd name="T31" fmla="*/ 24 h 78"/>
                <a:gd name="T32" fmla="*/ 197 w 230"/>
                <a:gd name="T33" fmla="*/ 30 h 78"/>
                <a:gd name="T34" fmla="*/ 209 w 230"/>
                <a:gd name="T35" fmla="*/ 40 h 78"/>
                <a:gd name="T36" fmla="*/ 215 w 230"/>
                <a:gd name="T37" fmla="*/ 53 h 78"/>
                <a:gd name="T38" fmla="*/ 205 w 230"/>
                <a:gd name="T39" fmla="*/ 60 h 78"/>
                <a:gd name="T40" fmla="*/ 194 w 230"/>
                <a:gd name="T41" fmla="*/ 64 h 78"/>
                <a:gd name="T42" fmla="*/ 194 w 230"/>
                <a:gd name="T43" fmla="*/ 74 h 78"/>
                <a:gd name="T44" fmla="*/ 209 w 230"/>
                <a:gd name="T45" fmla="*/ 74 h 78"/>
                <a:gd name="T46" fmla="*/ 222 w 230"/>
                <a:gd name="T47" fmla="*/ 68 h 78"/>
                <a:gd name="T48" fmla="*/ 230 w 230"/>
                <a:gd name="T49" fmla="*/ 57 h 78"/>
                <a:gd name="T50" fmla="*/ 226 w 230"/>
                <a:gd name="T51" fmla="*/ 38 h 78"/>
                <a:gd name="T52" fmla="*/ 216 w 230"/>
                <a:gd name="T53" fmla="*/ 24 h 78"/>
                <a:gd name="T54" fmla="*/ 201 w 230"/>
                <a:gd name="T55" fmla="*/ 15 h 78"/>
                <a:gd name="T56" fmla="*/ 182 w 230"/>
                <a:gd name="T57" fmla="*/ 7 h 78"/>
                <a:gd name="T58" fmla="*/ 159 w 230"/>
                <a:gd name="T59" fmla="*/ 2 h 78"/>
                <a:gd name="T60" fmla="*/ 146 w 230"/>
                <a:gd name="T61" fmla="*/ 0 h 78"/>
                <a:gd name="T62" fmla="*/ 135 w 230"/>
                <a:gd name="T63" fmla="*/ 0 h 78"/>
                <a:gd name="T64" fmla="*/ 123 w 230"/>
                <a:gd name="T65" fmla="*/ 0 h 78"/>
                <a:gd name="T66" fmla="*/ 102 w 230"/>
                <a:gd name="T67" fmla="*/ 0 h 78"/>
                <a:gd name="T68" fmla="*/ 83 w 230"/>
                <a:gd name="T69" fmla="*/ 2 h 78"/>
                <a:gd name="T70" fmla="*/ 66 w 230"/>
                <a:gd name="T71" fmla="*/ 2 h 78"/>
                <a:gd name="T72" fmla="*/ 49 w 230"/>
                <a:gd name="T73" fmla="*/ 5 h 78"/>
                <a:gd name="T74" fmla="*/ 32 w 230"/>
                <a:gd name="T75" fmla="*/ 11 h 78"/>
                <a:gd name="T76" fmla="*/ 17 w 230"/>
                <a:gd name="T77" fmla="*/ 21 h 78"/>
                <a:gd name="T78" fmla="*/ 4 w 230"/>
                <a:gd name="T79" fmla="*/ 34 h 78"/>
                <a:gd name="T80" fmla="*/ 0 w 230"/>
                <a:gd name="T81" fmla="*/ 47 h 78"/>
                <a:gd name="T82" fmla="*/ 5 w 230"/>
                <a:gd name="T83" fmla="*/ 60 h 78"/>
                <a:gd name="T84" fmla="*/ 17 w 230"/>
                <a:gd name="T85" fmla="*/ 70 h 78"/>
                <a:gd name="T86" fmla="*/ 32 w 230"/>
                <a:gd name="T87" fmla="*/ 74 h 78"/>
                <a:gd name="T88" fmla="*/ 47 w 230"/>
                <a:gd name="T89" fmla="*/ 78 h 78"/>
                <a:gd name="T90" fmla="*/ 49 w 230"/>
                <a:gd name="T9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78">
                  <a:moveTo>
                    <a:pt x="49" y="78"/>
                  </a:moveTo>
                  <a:lnTo>
                    <a:pt x="45" y="74"/>
                  </a:lnTo>
                  <a:lnTo>
                    <a:pt x="42" y="72"/>
                  </a:lnTo>
                  <a:lnTo>
                    <a:pt x="38" y="68"/>
                  </a:lnTo>
                  <a:lnTo>
                    <a:pt x="34" y="66"/>
                  </a:lnTo>
                  <a:lnTo>
                    <a:pt x="28" y="60"/>
                  </a:lnTo>
                  <a:lnTo>
                    <a:pt x="23" y="55"/>
                  </a:lnTo>
                  <a:lnTo>
                    <a:pt x="19" y="49"/>
                  </a:lnTo>
                  <a:lnTo>
                    <a:pt x="19" y="43"/>
                  </a:lnTo>
                  <a:lnTo>
                    <a:pt x="21" y="40"/>
                  </a:lnTo>
                  <a:lnTo>
                    <a:pt x="23" y="36"/>
                  </a:lnTo>
                  <a:lnTo>
                    <a:pt x="26" y="34"/>
                  </a:lnTo>
                  <a:lnTo>
                    <a:pt x="32" y="30"/>
                  </a:lnTo>
                  <a:lnTo>
                    <a:pt x="40" y="26"/>
                  </a:lnTo>
                  <a:lnTo>
                    <a:pt x="47" y="24"/>
                  </a:lnTo>
                  <a:lnTo>
                    <a:pt x="49" y="22"/>
                  </a:lnTo>
                  <a:lnTo>
                    <a:pt x="53" y="21"/>
                  </a:lnTo>
                  <a:lnTo>
                    <a:pt x="57" y="21"/>
                  </a:lnTo>
                  <a:lnTo>
                    <a:pt x="61" y="21"/>
                  </a:lnTo>
                  <a:lnTo>
                    <a:pt x="64" y="19"/>
                  </a:lnTo>
                  <a:lnTo>
                    <a:pt x="68" y="19"/>
                  </a:lnTo>
                  <a:lnTo>
                    <a:pt x="74" y="19"/>
                  </a:lnTo>
                  <a:lnTo>
                    <a:pt x="78" y="19"/>
                  </a:lnTo>
                  <a:lnTo>
                    <a:pt x="82" y="17"/>
                  </a:lnTo>
                  <a:lnTo>
                    <a:pt x="85" y="17"/>
                  </a:lnTo>
                  <a:lnTo>
                    <a:pt x="89" y="17"/>
                  </a:lnTo>
                  <a:lnTo>
                    <a:pt x="93" y="17"/>
                  </a:lnTo>
                  <a:lnTo>
                    <a:pt x="97" y="17"/>
                  </a:lnTo>
                  <a:lnTo>
                    <a:pt x="101" y="17"/>
                  </a:lnTo>
                  <a:lnTo>
                    <a:pt x="104" y="17"/>
                  </a:lnTo>
                  <a:lnTo>
                    <a:pt x="110" y="17"/>
                  </a:lnTo>
                  <a:lnTo>
                    <a:pt x="114" y="17"/>
                  </a:lnTo>
                  <a:lnTo>
                    <a:pt x="118" y="17"/>
                  </a:lnTo>
                  <a:lnTo>
                    <a:pt x="121" y="17"/>
                  </a:lnTo>
                  <a:lnTo>
                    <a:pt x="127" y="17"/>
                  </a:lnTo>
                  <a:lnTo>
                    <a:pt x="131" y="17"/>
                  </a:lnTo>
                  <a:lnTo>
                    <a:pt x="135" y="17"/>
                  </a:lnTo>
                  <a:lnTo>
                    <a:pt x="139" y="17"/>
                  </a:lnTo>
                  <a:lnTo>
                    <a:pt x="142" y="19"/>
                  </a:lnTo>
                  <a:lnTo>
                    <a:pt x="146" y="19"/>
                  </a:lnTo>
                  <a:lnTo>
                    <a:pt x="150" y="19"/>
                  </a:lnTo>
                  <a:lnTo>
                    <a:pt x="156" y="19"/>
                  </a:lnTo>
                  <a:lnTo>
                    <a:pt x="159" y="21"/>
                  </a:lnTo>
                  <a:lnTo>
                    <a:pt x="163" y="21"/>
                  </a:lnTo>
                  <a:lnTo>
                    <a:pt x="169" y="21"/>
                  </a:lnTo>
                  <a:lnTo>
                    <a:pt x="173" y="22"/>
                  </a:lnTo>
                  <a:lnTo>
                    <a:pt x="178" y="24"/>
                  </a:lnTo>
                  <a:lnTo>
                    <a:pt x="182" y="24"/>
                  </a:lnTo>
                  <a:lnTo>
                    <a:pt x="186" y="26"/>
                  </a:lnTo>
                  <a:lnTo>
                    <a:pt x="192" y="28"/>
                  </a:lnTo>
                  <a:lnTo>
                    <a:pt x="197" y="30"/>
                  </a:lnTo>
                  <a:lnTo>
                    <a:pt x="201" y="32"/>
                  </a:lnTo>
                  <a:lnTo>
                    <a:pt x="205" y="36"/>
                  </a:lnTo>
                  <a:lnTo>
                    <a:pt x="209" y="40"/>
                  </a:lnTo>
                  <a:lnTo>
                    <a:pt x="213" y="45"/>
                  </a:lnTo>
                  <a:lnTo>
                    <a:pt x="215" y="47"/>
                  </a:lnTo>
                  <a:lnTo>
                    <a:pt x="215" y="53"/>
                  </a:lnTo>
                  <a:lnTo>
                    <a:pt x="211" y="55"/>
                  </a:lnTo>
                  <a:lnTo>
                    <a:pt x="209" y="59"/>
                  </a:lnTo>
                  <a:lnTo>
                    <a:pt x="205" y="60"/>
                  </a:lnTo>
                  <a:lnTo>
                    <a:pt x="201" y="62"/>
                  </a:lnTo>
                  <a:lnTo>
                    <a:pt x="197" y="62"/>
                  </a:lnTo>
                  <a:lnTo>
                    <a:pt x="194" y="64"/>
                  </a:lnTo>
                  <a:lnTo>
                    <a:pt x="192" y="66"/>
                  </a:lnTo>
                  <a:lnTo>
                    <a:pt x="192" y="70"/>
                  </a:lnTo>
                  <a:lnTo>
                    <a:pt x="194" y="74"/>
                  </a:lnTo>
                  <a:lnTo>
                    <a:pt x="197" y="76"/>
                  </a:lnTo>
                  <a:lnTo>
                    <a:pt x="203" y="74"/>
                  </a:lnTo>
                  <a:lnTo>
                    <a:pt x="209" y="74"/>
                  </a:lnTo>
                  <a:lnTo>
                    <a:pt x="213" y="74"/>
                  </a:lnTo>
                  <a:lnTo>
                    <a:pt x="218" y="72"/>
                  </a:lnTo>
                  <a:lnTo>
                    <a:pt x="222" y="68"/>
                  </a:lnTo>
                  <a:lnTo>
                    <a:pt x="226" y="64"/>
                  </a:lnTo>
                  <a:lnTo>
                    <a:pt x="228" y="60"/>
                  </a:lnTo>
                  <a:lnTo>
                    <a:pt x="230" y="57"/>
                  </a:lnTo>
                  <a:lnTo>
                    <a:pt x="230" y="49"/>
                  </a:lnTo>
                  <a:lnTo>
                    <a:pt x="230" y="43"/>
                  </a:lnTo>
                  <a:lnTo>
                    <a:pt x="226" y="38"/>
                  </a:lnTo>
                  <a:lnTo>
                    <a:pt x="224" y="34"/>
                  </a:lnTo>
                  <a:lnTo>
                    <a:pt x="220" y="28"/>
                  </a:lnTo>
                  <a:lnTo>
                    <a:pt x="216" y="24"/>
                  </a:lnTo>
                  <a:lnTo>
                    <a:pt x="211" y="21"/>
                  </a:lnTo>
                  <a:lnTo>
                    <a:pt x="207" y="19"/>
                  </a:lnTo>
                  <a:lnTo>
                    <a:pt x="201" y="15"/>
                  </a:lnTo>
                  <a:lnTo>
                    <a:pt x="196" y="11"/>
                  </a:lnTo>
                  <a:lnTo>
                    <a:pt x="188" y="9"/>
                  </a:lnTo>
                  <a:lnTo>
                    <a:pt x="182" y="7"/>
                  </a:lnTo>
                  <a:lnTo>
                    <a:pt x="175" y="5"/>
                  </a:lnTo>
                  <a:lnTo>
                    <a:pt x="167" y="3"/>
                  </a:lnTo>
                  <a:lnTo>
                    <a:pt x="159" y="2"/>
                  </a:lnTo>
                  <a:lnTo>
                    <a:pt x="154" y="2"/>
                  </a:lnTo>
                  <a:lnTo>
                    <a:pt x="150" y="2"/>
                  </a:lnTo>
                  <a:lnTo>
                    <a:pt x="146" y="0"/>
                  </a:lnTo>
                  <a:lnTo>
                    <a:pt x="140" y="0"/>
                  </a:lnTo>
                  <a:lnTo>
                    <a:pt x="139" y="0"/>
                  </a:lnTo>
                  <a:lnTo>
                    <a:pt x="135" y="0"/>
                  </a:lnTo>
                  <a:lnTo>
                    <a:pt x="131" y="0"/>
                  </a:lnTo>
                  <a:lnTo>
                    <a:pt x="127" y="0"/>
                  </a:lnTo>
                  <a:lnTo>
                    <a:pt x="123" y="0"/>
                  </a:lnTo>
                  <a:lnTo>
                    <a:pt x="116" y="0"/>
                  </a:lnTo>
                  <a:lnTo>
                    <a:pt x="108" y="0"/>
                  </a:lnTo>
                  <a:lnTo>
                    <a:pt x="102" y="0"/>
                  </a:lnTo>
                  <a:lnTo>
                    <a:pt x="97" y="2"/>
                  </a:lnTo>
                  <a:lnTo>
                    <a:pt x="91" y="2"/>
                  </a:lnTo>
                  <a:lnTo>
                    <a:pt x="83" y="2"/>
                  </a:lnTo>
                  <a:lnTo>
                    <a:pt x="78" y="2"/>
                  </a:lnTo>
                  <a:lnTo>
                    <a:pt x="72" y="2"/>
                  </a:lnTo>
                  <a:lnTo>
                    <a:pt x="66" y="2"/>
                  </a:lnTo>
                  <a:lnTo>
                    <a:pt x="61" y="3"/>
                  </a:lnTo>
                  <a:lnTo>
                    <a:pt x="55" y="3"/>
                  </a:lnTo>
                  <a:lnTo>
                    <a:pt x="49" y="5"/>
                  </a:lnTo>
                  <a:lnTo>
                    <a:pt x="43" y="7"/>
                  </a:lnTo>
                  <a:lnTo>
                    <a:pt x="38" y="9"/>
                  </a:lnTo>
                  <a:lnTo>
                    <a:pt x="32" y="11"/>
                  </a:lnTo>
                  <a:lnTo>
                    <a:pt x="26" y="15"/>
                  </a:lnTo>
                  <a:lnTo>
                    <a:pt x="21" y="17"/>
                  </a:lnTo>
                  <a:lnTo>
                    <a:pt x="17" y="21"/>
                  </a:lnTo>
                  <a:lnTo>
                    <a:pt x="11" y="24"/>
                  </a:lnTo>
                  <a:lnTo>
                    <a:pt x="7" y="28"/>
                  </a:lnTo>
                  <a:lnTo>
                    <a:pt x="4" y="34"/>
                  </a:lnTo>
                  <a:lnTo>
                    <a:pt x="2" y="38"/>
                  </a:lnTo>
                  <a:lnTo>
                    <a:pt x="0" y="43"/>
                  </a:lnTo>
                  <a:lnTo>
                    <a:pt x="0" y="47"/>
                  </a:lnTo>
                  <a:lnTo>
                    <a:pt x="0" y="53"/>
                  </a:lnTo>
                  <a:lnTo>
                    <a:pt x="2" y="57"/>
                  </a:lnTo>
                  <a:lnTo>
                    <a:pt x="5" y="60"/>
                  </a:lnTo>
                  <a:lnTo>
                    <a:pt x="9" y="64"/>
                  </a:lnTo>
                  <a:lnTo>
                    <a:pt x="13" y="66"/>
                  </a:lnTo>
                  <a:lnTo>
                    <a:pt x="17" y="70"/>
                  </a:lnTo>
                  <a:lnTo>
                    <a:pt x="21" y="72"/>
                  </a:lnTo>
                  <a:lnTo>
                    <a:pt x="26" y="74"/>
                  </a:lnTo>
                  <a:lnTo>
                    <a:pt x="32" y="74"/>
                  </a:lnTo>
                  <a:lnTo>
                    <a:pt x="38" y="76"/>
                  </a:lnTo>
                  <a:lnTo>
                    <a:pt x="42" y="78"/>
                  </a:lnTo>
                  <a:lnTo>
                    <a:pt x="47" y="78"/>
                  </a:lnTo>
                  <a:lnTo>
                    <a:pt x="49" y="78"/>
                  </a:lnTo>
                  <a:lnTo>
                    <a:pt x="49" y="78"/>
                  </a:lnTo>
                  <a:lnTo>
                    <a:pt x="49" y="78"/>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2"/>
            <p:cNvSpPr>
              <a:spLocks/>
            </p:cNvSpPr>
            <p:nvPr/>
          </p:nvSpPr>
          <p:spPr bwMode="auto">
            <a:xfrm>
              <a:off x="1414463" y="4144963"/>
              <a:ext cx="147638" cy="373063"/>
            </a:xfrm>
            <a:custGeom>
              <a:avLst/>
              <a:gdLst>
                <a:gd name="T0" fmla="*/ 171 w 186"/>
                <a:gd name="T1" fmla="*/ 6 h 472"/>
                <a:gd name="T2" fmla="*/ 173 w 186"/>
                <a:gd name="T3" fmla="*/ 17 h 472"/>
                <a:gd name="T4" fmla="*/ 174 w 186"/>
                <a:gd name="T5" fmla="*/ 31 h 472"/>
                <a:gd name="T6" fmla="*/ 174 w 186"/>
                <a:gd name="T7" fmla="*/ 44 h 472"/>
                <a:gd name="T8" fmla="*/ 174 w 186"/>
                <a:gd name="T9" fmla="*/ 57 h 472"/>
                <a:gd name="T10" fmla="*/ 174 w 186"/>
                <a:gd name="T11" fmla="*/ 71 h 472"/>
                <a:gd name="T12" fmla="*/ 173 w 186"/>
                <a:gd name="T13" fmla="*/ 84 h 472"/>
                <a:gd name="T14" fmla="*/ 171 w 186"/>
                <a:gd name="T15" fmla="*/ 97 h 472"/>
                <a:gd name="T16" fmla="*/ 165 w 186"/>
                <a:gd name="T17" fmla="*/ 109 h 472"/>
                <a:gd name="T18" fmla="*/ 157 w 186"/>
                <a:gd name="T19" fmla="*/ 120 h 472"/>
                <a:gd name="T20" fmla="*/ 146 w 186"/>
                <a:gd name="T21" fmla="*/ 130 h 472"/>
                <a:gd name="T22" fmla="*/ 136 w 186"/>
                <a:gd name="T23" fmla="*/ 139 h 472"/>
                <a:gd name="T24" fmla="*/ 131 w 186"/>
                <a:gd name="T25" fmla="*/ 149 h 472"/>
                <a:gd name="T26" fmla="*/ 125 w 186"/>
                <a:gd name="T27" fmla="*/ 156 h 472"/>
                <a:gd name="T28" fmla="*/ 121 w 186"/>
                <a:gd name="T29" fmla="*/ 166 h 472"/>
                <a:gd name="T30" fmla="*/ 117 w 186"/>
                <a:gd name="T31" fmla="*/ 173 h 472"/>
                <a:gd name="T32" fmla="*/ 114 w 186"/>
                <a:gd name="T33" fmla="*/ 183 h 472"/>
                <a:gd name="T34" fmla="*/ 110 w 186"/>
                <a:gd name="T35" fmla="*/ 192 h 472"/>
                <a:gd name="T36" fmla="*/ 104 w 186"/>
                <a:gd name="T37" fmla="*/ 200 h 472"/>
                <a:gd name="T38" fmla="*/ 100 w 186"/>
                <a:gd name="T39" fmla="*/ 210 h 472"/>
                <a:gd name="T40" fmla="*/ 34 w 186"/>
                <a:gd name="T41" fmla="*/ 358 h 472"/>
                <a:gd name="T42" fmla="*/ 24 w 186"/>
                <a:gd name="T43" fmla="*/ 369 h 472"/>
                <a:gd name="T44" fmla="*/ 17 w 186"/>
                <a:gd name="T45" fmla="*/ 384 h 472"/>
                <a:gd name="T46" fmla="*/ 9 w 186"/>
                <a:gd name="T47" fmla="*/ 398 h 472"/>
                <a:gd name="T48" fmla="*/ 5 w 186"/>
                <a:gd name="T49" fmla="*/ 411 h 472"/>
                <a:gd name="T50" fmla="*/ 1 w 186"/>
                <a:gd name="T51" fmla="*/ 426 h 472"/>
                <a:gd name="T52" fmla="*/ 0 w 186"/>
                <a:gd name="T53" fmla="*/ 440 h 472"/>
                <a:gd name="T54" fmla="*/ 3 w 186"/>
                <a:gd name="T55" fmla="*/ 455 h 472"/>
                <a:gd name="T56" fmla="*/ 7 w 186"/>
                <a:gd name="T57" fmla="*/ 462 h 472"/>
                <a:gd name="T58" fmla="*/ 11 w 186"/>
                <a:gd name="T59" fmla="*/ 470 h 472"/>
                <a:gd name="T60" fmla="*/ 19 w 186"/>
                <a:gd name="T61" fmla="*/ 472 h 472"/>
                <a:gd name="T62" fmla="*/ 22 w 186"/>
                <a:gd name="T63" fmla="*/ 464 h 472"/>
                <a:gd name="T64" fmla="*/ 19 w 186"/>
                <a:gd name="T65" fmla="*/ 455 h 472"/>
                <a:gd name="T66" fmla="*/ 17 w 186"/>
                <a:gd name="T67" fmla="*/ 445 h 472"/>
                <a:gd name="T68" fmla="*/ 15 w 186"/>
                <a:gd name="T69" fmla="*/ 436 h 472"/>
                <a:gd name="T70" fmla="*/ 17 w 186"/>
                <a:gd name="T71" fmla="*/ 426 h 472"/>
                <a:gd name="T72" fmla="*/ 133 w 186"/>
                <a:gd name="T73" fmla="*/ 175 h 472"/>
                <a:gd name="T74" fmla="*/ 136 w 186"/>
                <a:gd name="T75" fmla="*/ 168 h 472"/>
                <a:gd name="T76" fmla="*/ 140 w 186"/>
                <a:gd name="T77" fmla="*/ 158 h 472"/>
                <a:gd name="T78" fmla="*/ 144 w 186"/>
                <a:gd name="T79" fmla="*/ 151 h 472"/>
                <a:gd name="T80" fmla="*/ 152 w 186"/>
                <a:gd name="T81" fmla="*/ 143 h 472"/>
                <a:gd name="T82" fmla="*/ 159 w 186"/>
                <a:gd name="T83" fmla="*/ 133 h 472"/>
                <a:gd name="T84" fmla="*/ 171 w 186"/>
                <a:gd name="T85" fmla="*/ 124 h 472"/>
                <a:gd name="T86" fmla="*/ 176 w 186"/>
                <a:gd name="T87" fmla="*/ 116 h 472"/>
                <a:gd name="T88" fmla="*/ 180 w 186"/>
                <a:gd name="T89" fmla="*/ 107 h 472"/>
                <a:gd name="T90" fmla="*/ 182 w 186"/>
                <a:gd name="T91" fmla="*/ 97 h 472"/>
                <a:gd name="T92" fmla="*/ 186 w 186"/>
                <a:gd name="T93" fmla="*/ 88 h 472"/>
                <a:gd name="T94" fmla="*/ 186 w 186"/>
                <a:gd name="T95" fmla="*/ 76 h 472"/>
                <a:gd name="T96" fmla="*/ 186 w 186"/>
                <a:gd name="T97" fmla="*/ 65 h 472"/>
                <a:gd name="T98" fmla="*/ 186 w 186"/>
                <a:gd name="T99" fmla="*/ 54 h 472"/>
                <a:gd name="T100" fmla="*/ 184 w 186"/>
                <a:gd name="T101" fmla="*/ 42 h 472"/>
                <a:gd name="T102" fmla="*/ 182 w 186"/>
                <a:gd name="T103" fmla="*/ 29 h 472"/>
                <a:gd name="T104" fmla="*/ 180 w 186"/>
                <a:gd name="T105" fmla="*/ 19 h 472"/>
                <a:gd name="T106" fmla="*/ 176 w 186"/>
                <a:gd name="T107" fmla="*/ 8 h 472"/>
                <a:gd name="T108" fmla="*/ 171 w 186"/>
                <a:gd name="T109" fmla="*/ 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472">
                  <a:moveTo>
                    <a:pt x="171" y="0"/>
                  </a:moveTo>
                  <a:lnTo>
                    <a:pt x="171" y="6"/>
                  </a:lnTo>
                  <a:lnTo>
                    <a:pt x="173" y="12"/>
                  </a:lnTo>
                  <a:lnTo>
                    <a:pt x="173" y="17"/>
                  </a:lnTo>
                  <a:lnTo>
                    <a:pt x="174" y="25"/>
                  </a:lnTo>
                  <a:lnTo>
                    <a:pt x="174" y="31"/>
                  </a:lnTo>
                  <a:lnTo>
                    <a:pt x="174" y="38"/>
                  </a:lnTo>
                  <a:lnTo>
                    <a:pt x="174" y="44"/>
                  </a:lnTo>
                  <a:lnTo>
                    <a:pt x="176" y="52"/>
                  </a:lnTo>
                  <a:lnTo>
                    <a:pt x="174" y="57"/>
                  </a:lnTo>
                  <a:lnTo>
                    <a:pt x="174" y="65"/>
                  </a:lnTo>
                  <a:lnTo>
                    <a:pt x="174" y="71"/>
                  </a:lnTo>
                  <a:lnTo>
                    <a:pt x="173" y="78"/>
                  </a:lnTo>
                  <a:lnTo>
                    <a:pt x="173" y="84"/>
                  </a:lnTo>
                  <a:lnTo>
                    <a:pt x="171" y="90"/>
                  </a:lnTo>
                  <a:lnTo>
                    <a:pt x="171" y="97"/>
                  </a:lnTo>
                  <a:lnTo>
                    <a:pt x="169" y="103"/>
                  </a:lnTo>
                  <a:lnTo>
                    <a:pt x="165" y="109"/>
                  </a:lnTo>
                  <a:lnTo>
                    <a:pt x="161" y="114"/>
                  </a:lnTo>
                  <a:lnTo>
                    <a:pt x="157" y="120"/>
                  </a:lnTo>
                  <a:lnTo>
                    <a:pt x="152" y="124"/>
                  </a:lnTo>
                  <a:lnTo>
                    <a:pt x="146" y="130"/>
                  </a:lnTo>
                  <a:lnTo>
                    <a:pt x="142" y="133"/>
                  </a:lnTo>
                  <a:lnTo>
                    <a:pt x="136" y="139"/>
                  </a:lnTo>
                  <a:lnTo>
                    <a:pt x="133" y="145"/>
                  </a:lnTo>
                  <a:lnTo>
                    <a:pt x="131" y="149"/>
                  </a:lnTo>
                  <a:lnTo>
                    <a:pt x="127" y="152"/>
                  </a:lnTo>
                  <a:lnTo>
                    <a:pt x="125" y="156"/>
                  </a:lnTo>
                  <a:lnTo>
                    <a:pt x="123" y="160"/>
                  </a:lnTo>
                  <a:lnTo>
                    <a:pt x="121" y="166"/>
                  </a:lnTo>
                  <a:lnTo>
                    <a:pt x="119" y="170"/>
                  </a:lnTo>
                  <a:lnTo>
                    <a:pt x="117" y="173"/>
                  </a:lnTo>
                  <a:lnTo>
                    <a:pt x="116" y="179"/>
                  </a:lnTo>
                  <a:lnTo>
                    <a:pt x="114" y="183"/>
                  </a:lnTo>
                  <a:lnTo>
                    <a:pt x="112" y="187"/>
                  </a:lnTo>
                  <a:lnTo>
                    <a:pt x="110" y="192"/>
                  </a:lnTo>
                  <a:lnTo>
                    <a:pt x="108" y="196"/>
                  </a:lnTo>
                  <a:lnTo>
                    <a:pt x="104" y="200"/>
                  </a:lnTo>
                  <a:lnTo>
                    <a:pt x="102" y="206"/>
                  </a:lnTo>
                  <a:lnTo>
                    <a:pt x="100" y="210"/>
                  </a:lnTo>
                  <a:lnTo>
                    <a:pt x="98" y="215"/>
                  </a:lnTo>
                  <a:lnTo>
                    <a:pt x="34" y="358"/>
                  </a:lnTo>
                  <a:lnTo>
                    <a:pt x="28" y="364"/>
                  </a:lnTo>
                  <a:lnTo>
                    <a:pt x="24" y="369"/>
                  </a:lnTo>
                  <a:lnTo>
                    <a:pt x="20" y="377"/>
                  </a:lnTo>
                  <a:lnTo>
                    <a:pt x="17" y="384"/>
                  </a:lnTo>
                  <a:lnTo>
                    <a:pt x="13" y="390"/>
                  </a:lnTo>
                  <a:lnTo>
                    <a:pt x="9" y="398"/>
                  </a:lnTo>
                  <a:lnTo>
                    <a:pt x="7" y="403"/>
                  </a:lnTo>
                  <a:lnTo>
                    <a:pt x="5" y="411"/>
                  </a:lnTo>
                  <a:lnTo>
                    <a:pt x="1" y="419"/>
                  </a:lnTo>
                  <a:lnTo>
                    <a:pt x="1" y="426"/>
                  </a:lnTo>
                  <a:lnTo>
                    <a:pt x="0" y="434"/>
                  </a:lnTo>
                  <a:lnTo>
                    <a:pt x="0" y="440"/>
                  </a:lnTo>
                  <a:lnTo>
                    <a:pt x="1" y="447"/>
                  </a:lnTo>
                  <a:lnTo>
                    <a:pt x="3" y="455"/>
                  </a:lnTo>
                  <a:lnTo>
                    <a:pt x="3" y="459"/>
                  </a:lnTo>
                  <a:lnTo>
                    <a:pt x="7" y="462"/>
                  </a:lnTo>
                  <a:lnTo>
                    <a:pt x="9" y="466"/>
                  </a:lnTo>
                  <a:lnTo>
                    <a:pt x="11" y="470"/>
                  </a:lnTo>
                  <a:lnTo>
                    <a:pt x="15" y="472"/>
                  </a:lnTo>
                  <a:lnTo>
                    <a:pt x="19" y="472"/>
                  </a:lnTo>
                  <a:lnTo>
                    <a:pt x="20" y="470"/>
                  </a:lnTo>
                  <a:lnTo>
                    <a:pt x="22" y="464"/>
                  </a:lnTo>
                  <a:lnTo>
                    <a:pt x="20" y="461"/>
                  </a:lnTo>
                  <a:lnTo>
                    <a:pt x="19" y="455"/>
                  </a:lnTo>
                  <a:lnTo>
                    <a:pt x="17" y="449"/>
                  </a:lnTo>
                  <a:lnTo>
                    <a:pt x="17" y="445"/>
                  </a:lnTo>
                  <a:lnTo>
                    <a:pt x="15" y="442"/>
                  </a:lnTo>
                  <a:lnTo>
                    <a:pt x="15" y="436"/>
                  </a:lnTo>
                  <a:lnTo>
                    <a:pt x="15" y="430"/>
                  </a:lnTo>
                  <a:lnTo>
                    <a:pt x="17" y="426"/>
                  </a:lnTo>
                  <a:lnTo>
                    <a:pt x="66" y="322"/>
                  </a:lnTo>
                  <a:lnTo>
                    <a:pt x="133" y="175"/>
                  </a:lnTo>
                  <a:lnTo>
                    <a:pt x="135" y="172"/>
                  </a:lnTo>
                  <a:lnTo>
                    <a:pt x="136" y="168"/>
                  </a:lnTo>
                  <a:lnTo>
                    <a:pt x="138" y="164"/>
                  </a:lnTo>
                  <a:lnTo>
                    <a:pt x="140" y="158"/>
                  </a:lnTo>
                  <a:lnTo>
                    <a:pt x="142" y="154"/>
                  </a:lnTo>
                  <a:lnTo>
                    <a:pt x="144" y="151"/>
                  </a:lnTo>
                  <a:lnTo>
                    <a:pt x="148" y="147"/>
                  </a:lnTo>
                  <a:lnTo>
                    <a:pt x="152" y="143"/>
                  </a:lnTo>
                  <a:lnTo>
                    <a:pt x="154" y="139"/>
                  </a:lnTo>
                  <a:lnTo>
                    <a:pt x="159" y="133"/>
                  </a:lnTo>
                  <a:lnTo>
                    <a:pt x="165" y="130"/>
                  </a:lnTo>
                  <a:lnTo>
                    <a:pt x="171" y="124"/>
                  </a:lnTo>
                  <a:lnTo>
                    <a:pt x="173" y="120"/>
                  </a:lnTo>
                  <a:lnTo>
                    <a:pt x="176" y="116"/>
                  </a:lnTo>
                  <a:lnTo>
                    <a:pt x="178" y="111"/>
                  </a:lnTo>
                  <a:lnTo>
                    <a:pt x="180" y="107"/>
                  </a:lnTo>
                  <a:lnTo>
                    <a:pt x="180" y="101"/>
                  </a:lnTo>
                  <a:lnTo>
                    <a:pt x="182" y="97"/>
                  </a:lnTo>
                  <a:lnTo>
                    <a:pt x="184" y="92"/>
                  </a:lnTo>
                  <a:lnTo>
                    <a:pt x="186" y="88"/>
                  </a:lnTo>
                  <a:lnTo>
                    <a:pt x="186" y="82"/>
                  </a:lnTo>
                  <a:lnTo>
                    <a:pt x="186" y="76"/>
                  </a:lnTo>
                  <a:lnTo>
                    <a:pt x="186" y="71"/>
                  </a:lnTo>
                  <a:lnTo>
                    <a:pt x="186" y="65"/>
                  </a:lnTo>
                  <a:lnTo>
                    <a:pt x="186" y="59"/>
                  </a:lnTo>
                  <a:lnTo>
                    <a:pt x="186" y="54"/>
                  </a:lnTo>
                  <a:lnTo>
                    <a:pt x="184" y="48"/>
                  </a:lnTo>
                  <a:lnTo>
                    <a:pt x="184" y="42"/>
                  </a:lnTo>
                  <a:lnTo>
                    <a:pt x="182" y="36"/>
                  </a:lnTo>
                  <a:lnTo>
                    <a:pt x="182" y="29"/>
                  </a:lnTo>
                  <a:lnTo>
                    <a:pt x="180" y="25"/>
                  </a:lnTo>
                  <a:lnTo>
                    <a:pt x="180" y="19"/>
                  </a:lnTo>
                  <a:lnTo>
                    <a:pt x="178" y="12"/>
                  </a:lnTo>
                  <a:lnTo>
                    <a:pt x="176" y="8"/>
                  </a:lnTo>
                  <a:lnTo>
                    <a:pt x="173" y="4"/>
                  </a:lnTo>
                  <a:lnTo>
                    <a:pt x="171" y="0"/>
                  </a:lnTo>
                  <a:lnTo>
                    <a:pt x="171" y="0"/>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3"/>
            <p:cNvSpPr>
              <a:spLocks/>
            </p:cNvSpPr>
            <p:nvPr/>
          </p:nvSpPr>
          <p:spPr bwMode="auto">
            <a:xfrm>
              <a:off x="1436688" y="4518025"/>
              <a:ext cx="358775" cy="58738"/>
            </a:xfrm>
            <a:custGeom>
              <a:avLst/>
              <a:gdLst>
                <a:gd name="T0" fmla="*/ 17 w 453"/>
                <a:gd name="T1" fmla="*/ 28 h 72"/>
                <a:gd name="T2" fmla="*/ 32 w 453"/>
                <a:gd name="T3" fmla="*/ 38 h 72"/>
                <a:gd name="T4" fmla="*/ 50 w 453"/>
                <a:gd name="T5" fmla="*/ 46 h 72"/>
                <a:gd name="T6" fmla="*/ 67 w 453"/>
                <a:gd name="T7" fmla="*/ 53 h 72"/>
                <a:gd name="T8" fmla="*/ 84 w 453"/>
                <a:gd name="T9" fmla="*/ 59 h 72"/>
                <a:gd name="T10" fmla="*/ 103 w 453"/>
                <a:gd name="T11" fmla="*/ 63 h 72"/>
                <a:gd name="T12" fmla="*/ 122 w 453"/>
                <a:gd name="T13" fmla="*/ 66 h 72"/>
                <a:gd name="T14" fmla="*/ 141 w 453"/>
                <a:gd name="T15" fmla="*/ 68 h 72"/>
                <a:gd name="T16" fmla="*/ 160 w 453"/>
                <a:gd name="T17" fmla="*/ 70 h 72"/>
                <a:gd name="T18" fmla="*/ 179 w 453"/>
                <a:gd name="T19" fmla="*/ 72 h 72"/>
                <a:gd name="T20" fmla="*/ 198 w 453"/>
                <a:gd name="T21" fmla="*/ 72 h 72"/>
                <a:gd name="T22" fmla="*/ 217 w 453"/>
                <a:gd name="T23" fmla="*/ 72 h 72"/>
                <a:gd name="T24" fmla="*/ 236 w 453"/>
                <a:gd name="T25" fmla="*/ 70 h 72"/>
                <a:gd name="T26" fmla="*/ 255 w 453"/>
                <a:gd name="T27" fmla="*/ 70 h 72"/>
                <a:gd name="T28" fmla="*/ 272 w 453"/>
                <a:gd name="T29" fmla="*/ 70 h 72"/>
                <a:gd name="T30" fmla="*/ 293 w 453"/>
                <a:gd name="T31" fmla="*/ 68 h 72"/>
                <a:gd name="T32" fmla="*/ 318 w 453"/>
                <a:gd name="T33" fmla="*/ 66 h 72"/>
                <a:gd name="T34" fmla="*/ 344 w 453"/>
                <a:gd name="T35" fmla="*/ 63 h 72"/>
                <a:gd name="T36" fmla="*/ 367 w 453"/>
                <a:gd name="T37" fmla="*/ 61 h 72"/>
                <a:gd name="T38" fmla="*/ 392 w 453"/>
                <a:gd name="T39" fmla="*/ 55 h 72"/>
                <a:gd name="T40" fmla="*/ 413 w 453"/>
                <a:gd name="T41" fmla="*/ 49 h 72"/>
                <a:gd name="T42" fmla="*/ 434 w 453"/>
                <a:gd name="T43" fmla="*/ 38 h 72"/>
                <a:gd name="T44" fmla="*/ 447 w 453"/>
                <a:gd name="T45" fmla="*/ 23 h 72"/>
                <a:gd name="T46" fmla="*/ 449 w 453"/>
                <a:gd name="T47" fmla="*/ 2 h 72"/>
                <a:gd name="T48" fmla="*/ 434 w 453"/>
                <a:gd name="T49" fmla="*/ 8 h 72"/>
                <a:gd name="T50" fmla="*/ 418 w 453"/>
                <a:gd name="T51" fmla="*/ 21 h 72"/>
                <a:gd name="T52" fmla="*/ 401 w 453"/>
                <a:gd name="T53" fmla="*/ 32 h 72"/>
                <a:gd name="T54" fmla="*/ 380 w 453"/>
                <a:gd name="T55" fmla="*/ 40 h 72"/>
                <a:gd name="T56" fmla="*/ 358 w 453"/>
                <a:gd name="T57" fmla="*/ 46 h 72"/>
                <a:gd name="T58" fmla="*/ 333 w 453"/>
                <a:gd name="T59" fmla="*/ 47 h 72"/>
                <a:gd name="T60" fmla="*/ 310 w 453"/>
                <a:gd name="T61" fmla="*/ 49 h 72"/>
                <a:gd name="T62" fmla="*/ 287 w 453"/>
                <a:gd name="T63" fmla="*/ 49 h 72"/>
                <a:gd name="T64" fmla="*/ 268 w 453"/>
                <a:gd name="T65" fmla="*/ 51 h 72"/>
                <a:gd name="T66" fmla="*/ 251 w 453"/>
                <a:gd name="T67" fmla="*/ 53 h 72"/>
                <a:gd name="T68" fmla="*/ 234 w 453"/>
                <a:gd name="T69" fmla="*/ 53 h 72"/>
                <a:gd name="T70" fmla="*/ 215 w 453"/>
                <a:gd name="T71" fmla="*/ 53 h 72"/>
                <a:gd name="T72" fmla="*/ 198 w 453"/>
                <a:gd name="T73" fmla="*/ 53 h 72"/>
                <a:gd name="T74" fmla="*/ 181 w 453"/>
                <a:gd name="T75" fmla="*/ 53 h 72"/>
                <a:gd name="T76" fmla="*/ 164 w 453"/>
                <a:gd name="T77" fmla="*/ 51 h 72"/>
                <a:gd name="T78" fmla="*/ 146 w 453"/>
                <a:gd name="T79" fmla="*/ 51 h 72"/>
                <a:gd name="T80" fmla="*/ 129 w 453"/>
                <a:gd name="T81" fmla="*/ 49 h 72"/>
                <a:gd name="T82" fmla="*/ 112 w 453"/>
                <a:gd name="T83" fmla="*/ 46 h 72"/>
                <a:gd name="T84" fmla="*/ 95 w 453"/>
                <a:gd name="T85" fmla="*/ 44 h 72"/>
                <a:gd name="T86" fmla="*/ 80 w 453"/>
                <a:gd name="T87" fmla="*/ 40 h 72"/>
                <a:gd name="T88" fmla="*/ 63 w 453"/>
                <a:gd name="T89" fmla="*/ 36 h 72"/>
                <a:gd name="T90" fmla="*/ 46 w 453"/>
                <a:gd name="T91" fmla="*/ 30 h 72"/>
                <a:gd name="T92" fmla="*/ 29 w 453"/>
                <a:gd name="T93" fmla="*/ 25 h 72"/>
                <a:gd name="T94" fmla="*/ 13 w 453"/>
                <a:gd name="T95" fmla="*/ 19 h 72"/>
                <a:gd name="T96" fmla="*/ 0 w 453"/>
                <a:gd name="T97" fmla="*/ 1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72">
                  <a:moveTo>
                    <a:pt x="0" y="15"/>
                  </a:moveTo>
                  <a:lnTo>
                    <a:pt x="6" y="21"/>
                  </a:lnTo>
                  <a:lnTo>
                    <a:pt x="13" y="27"/>
                  </a:lnTo>
                  <a:lnTo>
                    <a:pt x="17" y="28"/>
                  </a:lnTo>
                  <a:lnTo>
                    <a:pt x="21" y="30"/>
                  </a:lnTo>
                  <a:lnTo>
                    <a:pt x="25" y="34"/>
                  </a:lnTo>
                  <a:lnTo>
                    <a:pt x="29" y="36"/>
                  </a:lnTo>
                  <a:lnTo>
                    <a:pt x="32" y="38"/>
                  </a:lnTo>
                  <a:lnTo>
                    <a:pt x="36" y="40"/>
                  </a:lnTo>
                  <a:lnTo>
                    <a:pt x="42" y="42"/>
                  </a:lnTo>
                  <a:lnTo>
                    <a:pt x="46" y="44"/>
                  </a:lnTo>
                  <a:lnTo>
                    <a:pt x="50" y="46"/>
                  </a:lnTo>
                  <a:lnTo>
                    <a:pt x="53" y="47"/>
                  </a:lnTo>
                  <a:lnTo>
                    <a:pt x="57" y="49"/>
                  </a:lnTo>
                  <a:lnTo>
                    <a:pt x="63" y="51"/>
                  </a:lnTo>
                  <a:lnTo>
                    <a:pt x="67" y="53"/>
                  </a:lnTo>
                  <a:lnTo>
                    <a:pt x="70" y="55"/>
                  </a:lnTo>
                  <a:lnTo>
                    <a:pt x="74" y="55"/>
                  </a:lnTo>
                  <a:lnTo>
                    <a:pt x="80" y="57"/>
                  </a:lnTo>
                  <a:lnTo>
                    <a:pt x="84" y="59"/>
                  </a:lnTo>
                  <a:lnTo>
                    <a:pt x="89" y="59"/>
                  </a:lnTo>
                  <a:lnTo>
                    <a:pt x="93" y="61"/>
                  </a:lnTo>
                  <a:lnTo>
                    <a:pt x="99" y="63"/>
                  </a:lnTo>
                  <a:lnTo>
                    <a:pt x="103" y="63"/>
                  </a:lnTo>
                  <a:lnTo>
                    <a:pt x="107" y="63"/>
                  </a:lnTo>
                  <a:lnTo>
                    <a:pt x="112" y="65"/>
                  </a:lnTo>
                  <a:lnTo>
                    <a:pt x="118" y="65"/>
                  </a:lnTo>
                  <a:lnTo>
                    <a:pt x="122" y="66"/>
                  </a:lnTo>
                  <a:lnTo>
                    <a:pt x="126" y="66"/>
                  </a:lnTo>
                  <a:lnTo>
                    <a:pt x="131" y="68"/>
                  </a:lnTo>
                  <a:lnTo>
                    <a:pt x="137" y="68"/>
                  </a:lnTo>
                  <a:lnTo>
                    <a:pt x="141" y="68"/>
                  </a:lnTo>
                  <a:lnTo>
                    <a:pt x="145" y="70"/>
                  </a:lnTo>
                  <a:lnTo>
                    <a:pt x="150" y="70"/>
                  </a:lnTo>
                  <a:lnTo>
                    <a:pt x="154" y="70"/>
                  </a:lnTo>
                  <a:lnTo>
                    <a:pt x="160" y="70"/>
                  </a:lnTo>
                  <a:lnTo>
                    <a:pt x="164" y="70"/>
                  </a:lnTo>
                  <a:lnTo>
                    <a:pt x="169" y="70"/>
                  </a:lnTo>
                  <a:lnTo>
                    <a:pt x="175" y="72"/>
                  </a:lnTo>
                  <a:lnTo>
                    <a:pt x="179" y="72"/>
                  </a:lnTo>
                  <a:lnTo>
                    <a:pt x="185" y="72"/>
                  </a:lnTo>
                  <a:lnTo>
                    <a:pt x="188" y="72"/>
                  </a:lnTo>
                  <a:lnTo>
                    <a:pt x="194" y="72"/>
                  </a:lnTo>
                  <a:lnTo>
                    <a:pt x="198" y="72"/>
                  </a:lnTo>
                  <a:lnTo>
                    <a:pt x="204" y="72"/>
                  </a:lnTo>
                  <a:lnTo>
                    <a:pt x="207" y="72"/>
                  </a:lnTo>
                  <a:lnTo>
                    <a:pt x="213" y="72"/>
                  </a:lnTo>
                  <a:lnTo>
                    <a:pt x="217" y="72"/>
                  </a:lnTo>
                  <a:lnTo>
                    <a:pt x="223" y="72"/>
                  </a:lnTo>
                  <a:lnTo>
                    <a:pt x="226" y="72"/>
                  </a:lnTo>
                  <a:lnTo>
                    <a:pt x="232" y="72"/>
                  </a:lnTo>
                  <a:lnTo>
                    <a:pt x="236" y="70"/>
                  </a:lnTo>
                  <a:lnTo>
                    <a:pt x="242" y="70"/>
                  </a:lnTo>
                  <a:lnTo>
                    <a:pt x="245" y="70"/>
                  </a:lnTo>
                  <a:lnTo>
                    <a:pt x="251" y="70"/>
                  </a:lnTo>
                  <a:lnTo>
                    <a:pt x="255" y="70"/>
                  </a:lnTo>
                  <a:lnTo>
                    <a:pt x="259" y="70"/>
                  </a:lnTo>
                  <a:lnTo>
                    <a:pt x="262" y="70"/>
                  </a:lnTo>
                  <a:lnTo>
                    <a:pt x="268" y="70"/>
                  </a:lnTo>
                  <a:lnTo>
                    <a:pt x="272" y="70"/>
                  </a:lnTo>
                  <a:lnTo>
                    <a:pt x="278" y="70"/>
                  </a:lnTo>
                  <a:lnTo>
                    <a:pt x="281" y="70"/>
                  </a:lnTo>
                  <a:lnTo>
                    <a:pt x="287" y="70"/>
                  </a:lnTo>
                  <a:lnTo>
                    <a:pt x="293" y="68"/>
                  </a:lnTo>
                  <a:lnTo>
                    <a:pt x="299" y="68"/>
                  </a:lnTo>
                  <a:lnTo>
                    <a:pt x="304" y="66"/>
                  </a:lnTo>
                  <a:lnTo>
                    <a:pt x="312" y="66"/>
                  </a:lnTo>
                  <a:lnTo>
                    <a:pt x="318" y="66"/>
                  </a:lnTo>
                  <a:lnTo>
                    <a:pt x="323" y="65"/>
                  </a:lnTo>
                  <a:lnTo>
                    <a:pt x="331" y="65"/>
                  </a:lnTo>
                  <a:lnTo>
                    <a:pt x="337" y="65"/>
                  </a:lnTo>
                  <a:lnTo>
                    <a:pt x="344" y="63"/>
                  </a:lnTo>
                  <a:lnTo>
                    <a:pt x="350" y="63"/>
                  </a:lnTo>
                  <a:lnTo>
                    <a:pt x="356" y="63"/>
                  </a:lnTo>
                  <a:lnTo>
                    <a:pt x="361" y="63"/>
                  </a:lnTo>
                  <a:lnTo>
                    <a:pt x="367" y="61"/>
                  </a:lnTo>
                  <a:lnTo>
                    <a:pt x="375" y="61"/>
                  </a:lnTo>
                  <a:lnTo>
                    <a:pt x="380" y="59"/>
                  </a:lnTo>
                  <a:lnTo>
                    <a:pt x="388" y="59"/>
                  </a:lnTo>
                  <a:lnTo>
                    <a:pt x="392" y="55"/>
                  </a:lnTo>
                  <a:lnTo>
                    <a:pt x="397" y="55"/>
                  </a:lnTo>
                  <a:lnTo>
                    <a:pt x="401" y="53"/>
                  </a:lnTo>
                  <a:lnTo>
                    <a:pt x="407" y="51"/>
                  </a:lnTo>
                  <a:lnTo>
                    <a:pt x="413" y="49"/>
                  </a:lnTo>
                  <a:lnTo>
                    <a:pt x="418" y="47"/>
                  </a:lnTo>
                  <a:lnTo>
                    <a:pt x="422" y="44"/>
                  </a:lnTo>
                  <a:lnTo>
                    <a:pt x="428" y="42"/>
                  </a:lnTo>
                  <a:lnTo>
                    <a:pt x="434" y="38"/>
                  </a:lnTo>
                  <a:lnTo>
                    <a:pt x="437" y="36"/>
                  </a:lnTo>
                  <a:lnTo>
                    <a:pt x="439" y="32"/>
                  </a:lnTo>
                  <a:lnTo>
                    <a:pt x="445" y="27"/>
                  </a:lnTo>
                  <a:lnTo>
                    <a:pt x="447" y="23"/>
                  </a:lnTo>
                  <a:lnTo>
                    <a:pt x="449" y="19"/>
                  </a:lnTo>
                  <a:lnTo>
                    <a:pt x="451" y="13"/>
                  </a:lnTo>
                  <a:lnTo>
                    <a:pt x="453" y="8"/>
                  </a:lnTo>
                  <a:lnTo>
                    <a:pt x="449" y="2"/>
                  </a:lnTo>
                  <a:lnTo>
                    <a:pt x="445" y="0"/>
                  </a:lnTo>
                  <a:lnTo>
                    <a:pt x="439" y="0"/>
                  </a:lnTo>
                  <a:lnTo>
                    <a:pt x="437" y="2"/>
                  </a:lnTo>
                  <a:lnTo>
                    <a:pt x="434" y="8"/>
                  </a:lnTo>
                  <a:lnTo>
                    <a:pt x="430" y="11"/>
                  </a:lnTo>
                  <a:lnTo>
                    <a:pt x="428" y="15"/>
                  </a:lnTo>
                  <a:lnTo>
                    <a:pt x="424" y="19"/>
                  </a:lnTo>
                  <a:lnTo>
                    <a:pt x="418" y="21"/>
                  </a:lnTo>
                  <a:lnTo>
                    <a:pt x="415" y="25"/>
                  </a:lnTo>
                  <a:lnTo>
                    <a:pt x="411" y="27"/>
                  </a:lnTo>
                  <a:lnTo>
                    <a:pt x="407" y="30"/>
                  </a:lnTo>
                  <a:lnTo>
                    <a:pt x="401" y="32"/>
                  </a:lnTo>
                  <a:lnTo>
                    <a:pt x="396" y="34"/>
                  </a:lnTo>
                  <a:lnTo>
                    <a:pt x="390" y="36"/>
                  </a:lnTo>
                  <a:lnTo>
                    <a:pt x="386" y="38"/>
                  </a:lnTo>
                  <a:lnTo>
                    <a:pt x="380" y="40"/>
                  </a:lnTo>
                  <a:lnTo>
                    <a:pt x="375" y="42"/>
                  </a:lnTo>
                  <a:lnTo>
                    <a:pt x="369" y="44"/>
                  </a:lnTo>
                  <a:lnTo>
                    <a:pt x="363" y="44"/>
                  </a:lnTo>
                  <a:lnTo>
                    <a:pt x="358" y="46"/>
                  </a:lnTo>
                  <a:lnTo>
                    <a:pt x="352" y="46"/>
                  </a:lnTo>
                  <a:lnTo>
                    <a:pt x="346" y="46"/>
                  </a:lnTo>
                  <a:lnTo>
                    <a:pt x="340" y="47"/>
                  </a:lnTo>
                  <a:lnTo>
                    <a:pt x="333" y="47"/>
                  </a:lnTo>
                  <a:lnTo>
                    <a:pt x="329" y="47"/>
                  </a:lnTo>
                  <a:lnTo>
                    <a:pt x="321" y="49"/>
                  </a:lnTo>
                  <a:lnTo>
                    <a:pt x="318" y="49"/>
                  </a:lnTo>
                  <a:lnTo>
                    <a:pt x="310" y="49"/>
                  </a:lnTo>
                  <a:lnTo>
                    <a:pt x="304" y="49"/>
                  </a:lnTo>
                  <a:lnTo>
                    <a:pt x="299" y="49"/>
                  </a:lnTo>
                  <a:lnTo>
                    <a:pt x="295" y="49"/>
                  </a:lnTo>
                  <a:lnTo>
                    <a:pt x="287" y="49"/>
                  </a:lnTo>
                  <a:lnTo>
                    <a:pt x="283" y="51"/>
                  </a:lnTo>
                  <a:lnTo>
                    <a:pt x="278" y="51"/>
                  </a:lnTo>
                  <a:lnTo>
                    <a:pt x="274" y="51"/>
                  </a:lnTo>
                  <a:lnTo>
                    <a:pt x="268" y="51"/>
                  </a:lnTo>
                  <a:lnTo>
                    <a:pt x="264" y="51"/>
                  </a:lnTo>
                  <a:lnTo>
                    <a:pt x="261" y="51"/>
                  </a:lnTo>
                  <a:lnTo>
                    <a:pt x="257" y="53"/>
                  </a:lnTo>
                  <a:lnTo>
                    <a:pt x="251" y="53"/>
                  </a:lnTo>
                  <a:lnTo>
                    <a:pt x="247" y="53"/>
                  </a:lnTo>
                  <a:lnTo>
                    <a:pt x="242" y="53"/>
                  </a:lnTo>
                  <a:lnTo>
                    <a:pt x="238" y="53"/>
                  </a:lnTo>
                  <a:lnTo>
                    <a:pt x="234" y="53"/>
                  </a:lnTo>
                  <a:lnTo>
                    <a:pt x="230" y="53"/>
                  </a:lnTo>
                  <a:lnTo>
                    <a:pt x="224" y="53"/>
                  </a:lnTo>
                  <a:lnTo>
                    <a:pt x="221" y="53"/>
                  </a:lnTo>
                  <a:lnTo>
                    <a:pt x="215" y="53"/>
                  </a:lnTo>
                  <a:lnTo>
                    <a:pt x="211" y="53"/>
                  </a:lnTo>
                  <a:lnTo>
                    <a:pt x="207" y="53"/>
                  </a:lnTo>
                  <a:lnTo>
                    <a:pt x="204" y="53"/>
                  </a:lnTo>
                  <a:lnTo>
                    <a:pt x="198" y="53"/>
                  </a:lnTo>
                  <a:lnTo>
                    <a:pt x="194" y="53"/>
                  </a:lnTo>
                  <a:lnTo>
                    <a:pt x="190" y="53"/>
                  </a:lnTo>
                  <a:lnTo>
                    <a:pt x="186" y="53"/>
                  </a:lnTo>
                  <a:lnTo>
                    <a:pt x="181" y="53"/>
                  </a:lnTo>
                  <a:lnTo>
                    <a:pt x="177" y="53"/>
                  </a:lnTo>
                  <a:lnTo>
                    <a:pt x="173" y="53"/>
                  </a:lnTo>
                  <a:lnTo>
                    <a:pt x="169" y="53"/>
                  </a:lnTo>
                  <a:lnTo>
                    <a:pt x="164" y="51"/>
                  </a:lnTo>
                  <a:lnTo>
                    <a:pt x="160" y="51"/>
                  </a:lnTo>
                  <a:lnTo>
                    <a:pt x="154" y="51"/>
                  </a:lnTo>
                  <a:lnTo>
                    <a:pt x="150" y="51"/>
                  </a:lnTo>
                  <a:lnTo>
                    <a:pt x="146" y="51"/>
                  </a:lnTo>
                  <a:lnTo>
                    <a:pt x="143" y="51"/>
                  </a:lnTo>
                  <a:lnTo>
                    <a:pt x="139" y="51"/>
                  </a:lnTo>
                  <a:lnTo>
                    <a:pt x="135" y="51"/>
                  </a:lnTo>
                  <a:lnTo>
                    <a:pt x="129" y="49"/>
                  </a:lnTo>
                  <a:lnTo>
                    <a:pt x="126" y="49"/>
                  </a:lnTo>
                  <a:lnTo>
                    <a:pt x="120" y="47"/>
                  </a:lnTo>
                  <a:lnTo>
                    <a:pt x="116" y="47"/>
                  </a:lnTo>
                  <a:lnTo>
                    <a:pt x="112" y="46"/>
                  </a:lnTo>
                  <a:lnTo>
                    <a:pt x="108" y="46"/>
                  </a:lnTo>
                  <a:lnTo>
                    <a:pt x="105" y="46"/>
                  </a:lnTo>
                  <a:lnTo>
                    <a:pt x="99" y="46"/>
                  </a:lnTo>
                  <a:lnTo>
                    <a:pt x="95" y="44"/>
                  </a:lnTo>
                  <a:lnTo>
                    <a:pt x="91" y="44"/>
                  </a:lnTo>
                  <a:lnTo>
                    <a:pt x="88" y="42"/>
                  </a:lnTo>
                  <a:lnTo>
                    <a:pt x="84" y="42"/>
                  </a:lnTo>
                  <a:lnTo>
                    <a:pt x="80" y="40"/>
                  </a:lnTo>
                  <a:lnTo>
                    <a:pt x="74" y="38"/>
                  </a:lnTo>
                  <a:lnTo>
                    <a:pt x="70" y="38"/>
                  </a:lnTo>
                  <a:lnTo>
                    <a:pt x="67" y="38"/>
                  </a:lnTo>
                  <a:lnTo>
                    <a:pt x="63" y="36"/>
                  </a:lnTo>
                  <a:lnTo>
                    <a:pt x="57" y="34"/>
                  </a:lnTo>
                  <a:lnTo>
                    <a:pt x="53" y="32"/>
                  </a:lnTo>
                  <a:lnTo>
                    <a:pt x="50" y="32"/>
                  </a:lnTo>
                  <a:lnTo>
                    <a:pt x="46" y="30"/>
                  </a:lnTo>
                  <a:lnTo>
                    <a:pt x="42" y="28"/>
                  </a:lnTo>
                  <a:lnTo>
                    <a:pt x="38" y="27"/>
                  </a:lnTo>
                  <a:lnTo>
                    <a:pt x="34" y="27"/>
                  </a:lnTo>
                  <a:lnTo>
                    <a:pt x="29" y="25"/>
                  </a:lnTo>
                  <a:lnTo>
                    <a:pt x="25" y="23"/>
                  </a:lnTo>
                  <a:lnTo>
                    <a:pt x="21" y="21"/>
                  </a:lnTo>
                  <a:lnTo>
                    <a:pt x="17" y="21"/>
                  </a:lnTo>
                  <a:lnTo>
                    <a:pt x="13" y="19"/>
                  </a:lnTo>
                  <a:lnTo>
                    <a:pt x="10" y="17"/>
                  </a:lnTo>
                  <a:lnTo>
                    <a:pt x="6" y="15"/>
                  </a:lnTo>
                  <a:lnTo>
                    <a:pt x="2" y="15"/>
                  </a:lnTo>
                  <a:lnTo>
                    <a:pt x="0" y="13"/>
                  </a:lnTo>
                  <a:lnTo>
                    <a:pt x="0" y="15"/>
                  </a:lnTo>
                  <a:lnTo>
                    <a:pt x="0" y="15"/>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4"/>
            <p:cNvSpPr>
              <a:spLocks/>
            </p:cNvSpPr>
            <p:nvPr/>
          </p:nvSpPr>
          <p:spPr bwMode="auto">
            <a:xfrm>
              <a:off x="1460500" y="4295775"/>
              <a:ext cx="87313" cy="227013"/>
            </a:xfrm>
            <a:custGeom>
              <a:avLst/>
              <a:gdLst>
                <a:gd name="T0" fmla="*/ 26 w 110"/>
                <a:gd name="T1" fmla="*/ 281 h 287"/>
                <a:gd name="T2" fmla="*/ 20 w 110"/>
                <a:gd name="T3" fmla="*/ 273 h 287"/>
                <a:gd name="T4" fmla="*/ 15 w 110"/>
                <a:gd name="T5" fmla="*/ 268 h 287"/>
                <a:gd name="T6" fmla="*/ 13 w 110"/>
                <a:gd name="T7" fmla="*/ 258 h 287"/>
                <a:gd name="T8" fmla="*/ 11 w 110"/>
                <a:gd name="T9" fmla="*/ 251 h 287"/>
                <a:gd name="T10" fmla="*/ 11 w 110"/>
                <a:gd name="T11" fmla="*/ 241 h 287"/>
                <a:gd name="T12" fmla="*/ 11 w 110"/>
                <a:gd name="T13" fmla="*/ 230 h 287"/>
                <a:gd name="T14" fmla="*/ 13 w 110"/>
                <a:gd name="T15" fmla="*/ 220 h 287"/>
                <a:gd name="T16" fmla="*/ 17 w 110"/>
                <a:gd name="T17" fmla="*/ 209 h 287"/>
                <a:gd name="T18" fmla="*/ 19 w 110"/>
                <a:gd name="T19" fmla="*/ 199 h 287"/>
                <a:gd name="T20" fmla="*/ 22 w 110"/>
                <a:gd name="T21" fmla="*/ 188 h 287"/>
                <a:gd name="T22" fmla="*/ 26 w 110"/>
                <a:gd name="T23" fmla="*/ 178 h 287"/>
                <a:gd name="T24" fmla="*/ 30 w 110"/>
                <a:gd name="T25" fmla="*/ 169 h 287"/>
                <a:gd name="T26" fmla="*/ 34 w 110"/>
                <a:gd name="T27" fmla="*/ 159 h 287"/>
                <a:gd name="T28" fmla="*/ 39 w 110"/>
                <a:gd name="T29" fmla="*/ 148 h 287"/>
                <a:gd name="T30" fmla="*/ 45 w 110"/>
                <a:gd name="T31" fmla="*/ 136 h 287"/>
                <a:gd name="T32" fmla="*/ 51 w 110"/>
                <a:gd name="T33" fmla="*/ 127 h 287"/>
                <a:gd name="T34" fmla="*/ 55 w 110"/>
                <a:gd name="T35" fmla="*/ 116 h 287"/>
                <a:gd name="T36" fmla="*/ 60 w 110"/>
                <a:gd name="T37" fmla="*/ 106 h 287"/>
                <a:gd name="T38" fmla="*/ 64 w 110"/>
                <a:gd name="T39" fmla="*/ 96 h 287"/>
                <a:gd name="T40" fmla="*/ 70 w 110"/>
                <a:gd name="T41" fmla="*/ 85 h 287"/>
                <a:gd name="T42" fmla="*/ 76 w 110"/>
                <a:gd name="T43" fmla="*/ 76 h 287"/>
                <a:gd name="T44" fmla="*/ 79 w 110"/>
                <a:gd name="T45" fmla="*/ 64 h 287"/>
                <a:gd name="T46" fmla="*/ 87 w 110"/>
                <a:gd name="T47" fmla="*/ 53 h 287"/>
                <a:gd name="T48" fmla="*/ 95 w 110"/>
                <a:gd name="T49" fmla="*/ 39 h 287"/>
                <a:gd name="T50" fmla="*/ 102 w 110"/>
                <a:gd name="T51" fmla="*/ 26 h 287"/>
                <a:gd name="T52" fmla="*/ 108 w 110"/>
                <a:gd name="T53" fmla="*/ 13 h 287"/>
                <a:gd name="T54" fmla="*/ 108 w 110"/>
                <a:gd name="T55" fmla="*/ 1 h 287"/>
                <a:gd name="T56" fmla="*/ 102 w 110"/>
                <a:gd name="T57" fmla="*/ 0 h 287"/>
                <a:gd name="T58" fmla="*/ 95 w 110"/>
                <a:gd name="T59" fmla="*/ 7 h 287"/>
                <a:gd name="T60" fmla="*/ 89 w 110"/>
                <a:gd name="T61" fmla="*/ 19 h 287"/>
                <a:gd name="T62" fmla="*/ 83 w 110"/>
                <a:gd name="T63" fmla="*/ 30 h 287"/>
                <a:gd name="T64" fmla="*/ 77 w 110"/>
                <a:gd name="T65" fmla="*/ 39 h 287"/>
                <a:gd name="T66" fmla="*/ 74 w 110"/>
                <a:gd name="T67" fmla="*/ 49 h 287"/>
                <a:gd name="T68" fmla="*/ 68 w 110"/>
                <a:gd name="T69" fmla="*/ 57 h 287"/>
                <a:gd name="T70" fmla="*/ 20 w 110"/>
                <a:gd name="T71" fmla="*/ 161 h 287"/>
                <a:gd name="T72" fmla="*/ 15 w 110"/>
                <a:gd name="T73" fmla="*/ 174 h 287"/>
                <a:gd name="T74" fmla="*/ 13 w 110"/>
                <a:gd name="T75" fmla="*/ 182 h 287"/>
                <a:gd name="T76" fmla="*/ 11 w 110"/>
                <a:gd name="T77" fmla="*/ 192 h 287"/>
                <a:gd name="T78" fmla="*/ 7 w 110"/>
                <a:gd name="T79" fmla="*/ 201 h 287"/>
                <a:gd name="T80" fmla="*/ 5 w 110"/>
                <a:gd name="T81" fmla="*/ 211 h 287"/>
                <a:gd name="T82" fmla="*/ 3 w 110"/>
                <a:gd name="T83" fmla="*/ 222 h 287"/>
                <a:gd name="T84" fmla="*/ 1 w 110"/>
                <a:gd name="T85" fmla="*/ 233 h 287"/>
                <a:gd name="T86" fmla="*/ 0 w 110"/>
                <a:gd name="T87" fmla="*/ 243 h 287"/>
                <a:gd name="T88" fmla="*/ 0 w 110"/>
                <a:gd name="T89" fmla="*/ 252 h 287"/>
                <a:gd name="T90" fmla="*/ 1 w 110"/>
                <a:gd name="T91" fmla="*/ 262 h 287"/>
                <a:gd name="T92" fmla="*/ 3 w 110"/>
                <a:gd name="T93" fmla="*/ 270 h 287"/>
                <a:gd name="T94" fmla="*/ 13 w 110"/>
                <a:gd name="T95" fmla="*/ 281 h 287"/>
                <a:gd name="T96" fmla="*/ 20 w 110"/>
                <a:gd name="T97" fmla="*/ 285 h 287"/>
                <a:gd name="T98" fmla="*/ 30 w 110"/>
                <a:gd name="T99" fmla="*/ 287 h 287"/>
                <a:gd name="T100" fmla="*/ 30 w 110"/>
                <a:gd name="T101" fmla="*/ 283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 h="287">
                  <a:moveTo>
                    <a:pt x="30" y="283"/>
                  </a:moveTo>
                  <a:lnTo>
                    <a:pt x="26" y="281"/>
                  </a:lnTo>
                  <a:lnTo>
                    <a:pt x="22" y="277"/>
                  </a:lnTo>
                  <a:lnTo>
                    <a:pt x="20" y="273"/>
                  </a:lnTo>
                  <a:lnTo>
                    <a:pt x="17" y="271"/>
                  </a:lnTo>
                  <a:lnTo>
                    <a:pt x="15" y="268"/>
                  </a:lnTo>
                  <a:lnTo>
                    <a:pt x="13" y="264"/>
                  </a:lnTo>
                  <a:lnTo>
                    <a:pt x="13" y="258"/>
                  </a:lnTo>
                  <a:lnTo>
                    <a:pt x="13" y="256"/>
                  </a:lnTo>
                  <a:lnTo>
                    <a:pt x="11" y="251"/>
                  </a:lnTo>
                  <a:lnTo>
                    <a:pt x="11" y="245"/>
                  </a:lnTo>
                  <a:lnTo>
                    <a:pt x="11" y="241"/>
                  </a:lnTo>
                  <a:lnTo>
                    <a:pt x="11" y="235"/>
                  </a:lnTo>
                  <a:lnTo>
                    <a:pt x="11" y="230"/>
                  </a:lnTo>
                  <a:lnTo>
                    <a:pt x="13" y="226"/>
                  </a:lnTo>
                  <a:lnTo>
                    <a:pt x="13" y="220"/>
                  </a:lnTo>
                  <a:lnTo>
                    <a:pt x="15" y="214"/>
                  </a:lnTo>
                  <a:lnTo>
                    <a:pt x="17" y="209"/>
                  </a:lnTo>
                  <a:lnTo>
                    <a:pt x="17" y="205"/>
                  </a:lnTo>
                  <a:lnTo>
                    <a:pt x="19" y="199"/>
                  </a:lnTo>
                  <a:lnTo>
                    <a:pt x="20" y="193"/>
                  </a:lnTo>
                  <a:lnTo>
                    <a:pt x="22" y="188"/>
                  </a:lnTo>
                  <a:lnTo>
                    <a:pt x="24" y="184"/>
                  </a:lnTo>
                  <a:lnTo>
                    <a:pt x="26" y="178"/>
                  </a:lnTo>
                  <a:lnTo>
                    <a:pt x="30" y="174"/>
                  </a:lnTo>
                  <a:lnTo>
                    <a:pt x="30" y="169"/>
                  </a:lnTo>
                  <a:lnTo>
                    <a:pt x="32" y="165"/>
                  </a:lnTo>
                  <a:lnTo>
                    <a:pt x="34" y="159"/>
                  </a:lnTo>
                  <a:lnTo>
                    <a:pt x="36" y="155"/>
                  </a:lnTo>
                  <a:lnTo>
                    <a:pt x="39" y="148"/>
                  </a:lnTo>
                  <a:lnTo>
                    <a:pt x="43" y="142"/>
                  </a:lnTo>
                  <a:lnTo>
                    <a:pt x="45" y="136"/>
                  </a:lnTo>
                  <a:lnTo>
                    <a:pt x="47" y="133"/>
                  </a:lnTo>
                  <a:lnTo>
                    <a:pt x="51" y="127"/>
                  </a:lnTo>
                  <a:lnTo>
                    <a:pt x="53" y="121"/>
                  </a:lnTo>
                  <a:lnTo>
                    <a:pt x="55" y="116"/>
                  </a:lnTo>
                  <a:lnTo>
                    <a:pt x="57" y="112"/>
                  </a:lnTo>
                  <a:lnTo>
                    <a:pt x="60" y="106"/>
                  </a:lnTo>
                  <a:lnTo>
                    <a:pt x="62" y="100"/>
                  </a:lnTo>
                  <a:lnTo>
                    <a:pt x="64" y="96"/>
                  </a:lnTo>
                  <a:lnTo>
                    <a:pt x="68" y="91"/>
                  </a:lnTo>
                  <a:lnTo>
                    <a:pt x="70" y="85"/>
                  </a:lnTo>
                  <a:lnTo>
                    <a:pt x="74" y="81"/>
                  </a:lnTo>
                  <a:lnTo>
                    <a:pt x="76" y="76"/>
                  </a:lnTo>
                  <a:lnTo>
                    <a:pt x="77" y="70"/>
                  </a:lnTo>
                  <a:lnTo>
                    <a:pt x="79" y="64"/>
                  </a:lnTo>
                  <a:lnTo>
                    <a:pt x="83" y="60"/>
                  </a:lnTo>
                  <a:lnTo>
                    <a:pt x="87" y="53"/>
                  </a:lnTo>
                  <a:lnTo>
                    <a:pt x="91" y="47"/>
                  </a:lnTo>
                  <a:lnTo>
                    <a:pt x="95" y="39"/>
                  </a:lnTo>
                  <a:lnTo>
                    <a:pt x="98" y="34"/>
                  </a:lnTo>
                  <a:lnTo>
                    <a:pt x="102" y="26"/>
                  </a:lnTo>
                  <a:lnTo>
                    <a:pt x="106" y="20"/>
                  </a:lnTo>
                  <a:lnTo>
                    <a:pt x="108" y="13"/>
                  </a:lnTo>
                  <a:lnTo>
                    <a:pt x="110" y="7"/>
                  </a:lnTo>
                  <a:lnTo>
                    <a:pt x="108" y="1"/>
                  </a:lnTo>
                  <a:lnTo>
                    <a:pt x="106" y="0"/>
                  </a:lnTo>
                  <a:lnTo>
                    <a:pt x="102" y="0"/>
                  </a:lnTo>
                  <a:lnTo>
                    <a:pt x="100" y="1"/>
                  </a:lnTo>
                  <a:lnTo>
                    <a:pt x="95" y="7"/>
                  </a:lnTo>
                  <a:lnTo>
                    <a:pt x="93" y="13"/>
                  </a:lnTo>
                  <a:lnTo>
                    <a:pt x="89" y="19"/>
                  </a:lnTo>
                  <a:lnTo>
                    <a:pt x="85" y="26"/>
                  </a:lnTo>
                  <a:lnTo>
                    <a:pt x="83" y="30"/>
                  </a:lnTo>
                  <a:lnTo>
                    <a:pt x="79" y="36"/>
                  </a:lnTo>
                  <a:lnTo>
                    <a:pt x="77" y="39"/>
                  </a:lnTo>
                  <a:lnTo>
                    <a:pt x="76" y="45"/>
                  </a:lnTo>
                  <a:lnTo>
                    <a:pt x="74" y="49"/>
                  </a:lnTo>
                  <a:lnTo>
                    <a:pt x="70" y="53"/>
                  </a:lnTo>
                  <a:lnTo>
                    <a:pt x="68" y="57"/>
                  </a:lnTo>
                  <a:lnTo>
                    <a:pt x="66" y="62"/>
                  </a:lnTo>
                  <a:lnTo>
                    <a:pt x="20" y="161"/>
                  </a:lnTo>
                  <a:lnTo>
                    <a:pt x="17" y="167"/>
                  </a:lnTo>
                  <a:lnTo>
                    <a:pt x="15" y="174"/>
                  </a:lnTo>
                  <a:lnTo>
                    <a:pt x="15" y="176"/>
                  </a:lnTo>
                  <a:lnTo>
                    <a:pt x="13" y="182"/>
                  </a:lnTo>
                  <a:lnTo>
                    <a:pt x="11" y="186"/>
                  </a:lnTo>
                  <a:lnTo>
                    <a:pt x="11" y="192"/>
                  </a:lnTo>
                  <a:lnTo>
                    <a:pt x="7" y="195"/>
                  </a:lnTo>
                  <a:lnTo>
                    <a:pt x="7" y="201"/>
                  </a:lnTo>
                  <a:lnTo>
                    <a:pt x="5" y="205"/>
                  </a:lnTo>
                  <a:lnTo>
                    <a:pt x="5" y="211"/>
                  </a:lnTo>
                  <a:lnTo>
                    <a:pt x="3" y="216"/>
                  </a:lnTo>
                  <a:lnTo>
                    <a:pt x="3" y="222"/>
                  </a:lnTo>
                  <a:lnTo>
                    <a:pt x="1" y="228"/>
                  </a:lnTo>
                  <a:lnTo>
                    <a:pt x="1" y="233"/>
                  </a:lnTo>
                  <a:lnTo>
                    <a:pt x="0" y="237"/>
                  </a:lnTo>
                  <a:lnTo>
                    <a:pt x="0" y="243"/>
                  </a:lnTo>
                  <a:lnTo>
                    <a:pt x="0" y="247"/>
                  </a:lnTo>
                  <a:lnTo>
                    <a:pt x="0" y="252"/>
                  </a:lnTo>
                  <a:lnTo>
                    <a:pt x="0" y="256"/>
                  </a:lnTo>
                  <a:lnTo>
                    <a:pt x="1" y="262"/>
                  </a:lnTo>
                  <a:lnTo>
                    <a:pt x="1" y="266"/>
                  </a:lnTo>
                  <a:lnTo>
                    <a:pt x="3" y="270"/>
                  </a:lnTo>
                  <a:lnTo>
                    <a:pt x="7" y="275"/>
                  </a:lnTo>
                  <a:lnTo>
                    <a:pt x="13" y="281"/>
                  </a:lnTo>
                  <a:lnTo>
                    <a:pt x="17" y="283"/>
                  </a:lnTo>
                  <a:lnTo>
                    <a:pt x="20" y="285"/>
                  </a:lnTo>
                  <a:lnTo>
                    <a:pt x="24" y="285"/>
                  </a:lnTo>
                  <a:lnTo>
                    <a:pt x="30" y="287"/>
                  </a:lnTo>
                  <a:lnTo>
                    <a:pt x="30" y="285"/>
                  </a:lnTo>
                  <a:lnTo>
                    <a:pt x="30" y="283"/>
                  </a:lnTo>
                  <a:lnTo>
                    <a:pt x="30" y="283"/>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5"/>
            <p:cNvSpPr>
              <a:spLocks/>
            </p:cNvSpPr>
            <p:nvPr/>
          </p:nvSpPr>
          <p:spPr bwMode="auto">
            <a:xfrm>
              <a:off x="1541463" y="4303713"/>
              <a:ext cx="85725" cy="34925"/>
            </a:xfrm>
            <a:custGeom>
              <a:avLst/>
              <a:gdLst>
                <a:gd name="T0" fmla="*/ 14 w 109"/>
                <a:gd name="T1" fmla="*/ 0 h 46"/>
                <a:gd name="T2" fmla="*/ 8 w 109"/>
                <a:gd name="T3" fmla="*/ 2 h 46"/>
                <a:gd name="T4" fmla="*/ 4 w 109"/>
                <a:gd name="T5" fmla="*/ 4 h 46"/>
                <a:gd name="T6" fmla="*/ 2 w 109"/>
                <a:gd name="T7" fmla="*/ 6 h 46"/>
                <a:gd name="T8" fmla="*/ 0 w 109"/>
                <a:gd name="T9" fmla="*/ 10 h 46"/>
                <a:gd name="T10" fmla="*/ 0 w 109"/>
                <a:gd name="T11" fmla="*/ 13 h 46"/>
                <a:gd name="T12" fmla="*/ 2 w 109"/>
                <a:gd name="T13" fmla="*/ 19 h 46"/>
                <a:gd name="T14" fmla="*/ 4 w 109"/>
                <a:gd name="T15" fmla="*/ 23 h 46"/>
                <a:gd name="T16" fmla="*/ 10 w 109"/>
                <a:gd name="T17" fmla="*/ 29 h 46"/>
                <a:gd name="T18" fmla="*/ 12 w 109"/>
                <a:gd name="T19" fmla="*/ 29 h 46"/>
                <a:gd name="T20" fmla="*/ 15 w 109"/>
                <a:gd name="T21" fmla="*/ 30 h 46"/>
                <a:gd name="T22" fmla="*/ 19 w 109"/>
                <a:gd name="T23" fmla="*/ 32 h 46"/>
                <a:gd name="T24" fmla="*/ 23 w 109"/>
                <a:gd name="T25" fmla="*/ 34 h 46"/>
                <a:gd name="T26" fmla="*/ 29 w 109"/>
                <a:gd name="T27" fmla="*/ 36 h 46"/>
                <a:gd name="T28" fmla="*/ 33 w 109"/>
                <a:gd name="T29" fmla="*/ 38 h 46"/>
                <a:gd name="T30" fmla="*/ 38 w 109"/>
                <a:gd name="T31" fmla="*/ 38 h 46"/>
                <a:gd name="T32" fmla="*/ 44 w 109"/>
                <a:gd name="T33" fmla="*/ 40 h 46"/>
                <a:gd name="T34" fmla="*/ 48 w 109"/>
                <a:gd name="T35" fmla="*/ 42 h 46"/>
                <a:gd name="T36" fmla="*/ 54 w 109"/>
                <a:gd name="T37" fmla="*/ 42 h 46"/>
                <a:gd name="T38" fmla="*/ 57 w 109"/>
                <a:gd name="T39" fmla="*/ 42 h 46"/>
                <a:gd name="T40" fmla="*/ 65 w 109"/>
                <a:gd name="T41" fmla="*/ 44 h 46"/>
                <a:gd name="T42" fmla="*/ 69 w 109"/>
                <a:gd name="T43" fmla="*/ 44 h 46"/>
                <a:gd name="T44" fmla="*/ 74 w 109"/>
                <a:gd name="T45" fmla="*/ 44 h 46"/>
                <a:gd name="T46" fmla="*/ 80 w 109"/>
                <a:gd name="T47" fmla="*/ 44 h 46"/>
                <a:gd name="T48" fmla="*/ 86 w 109"/>
                <a:gd name="T49" fmla="*/ 46 h 46"/>
                <a:gd name="T50" fmla="*/ 90 w 109"/>
                <a:gd name="T51" fmla="*/ 44 h 46"/>
                <a:gd name="T52" fmla="*/ 95 w 109"/>
                <a:gd name="T53" fmla="*/ 44 h 46"/>
                <a:gd name="T54" fmla="*/ 99 w 109"/>
                <a:gd name="T55" fmla="*/ 44 h 46"/>
                <a:gd name="T56" fmla="*/ 105 w 109"/>
                <a:gd name="T57" fmla="*/ 44 h 46"/>
                <a:gd name="T58" fmla="*/ 107 w 109"/>
                <a:gd name="T59" fmla="*/ 42 h 46"/>
                <a:gd name="T60" fmla="*/ 109 w 109"/>
                <a:gd name="T61" fmla="*/ 38 h 46"/>
                <a:gd name="T62" fmla="*/ 107 w 109"/>
                <a:gd name="T63" fmla="*/ 34 h 46"/>
                <a:gd name="T64" fmla="*/ 105 w 109"/>
                <a:gd name="T65" fmla="*/ 34 h 46"/>
                <a:gd name="T66" fmla="*/ 99 w 109"/>
                <a:gd name="T67" fmla="*/ 30 h 46"/>
                <a:gd name="T68" fmla="*/ 92 w 109"/>
                <a:gd name="T69" fmla="*/ 30 h 46"/>
                <a:gd name="T70" fmla="*/ 84 w 109"/>
                <a:gd name="T71" fmla="*/ 30 h 46"/>
                <a:gd name="T72" fmla="*/ 78 w 109"/>
                <a:gd name="T73" fmla="*/ 30 h 46"/>
                <a:gd name="T74" fmla="*/ 73 w 109"/>
                <a:gd name="T75" fmla="*/ 30 h 46"/>
                <a:gd name="T76" fmla="*/ 65 w 109"/>
                <a:gd name="T77" fmla="*/ 29 h 46"/>
                <a:gd name="T78" fmla="*/ 57 w 109"/>
                <a:gd name="T79" fmla="*/ 29 h 46"/>
                <a:gd name="T80" fmla="*/ 52 w 109"/>
                <a:gd name="T81" fmla="*/ 29 h 46"/>
                <a:gd name="T82" fmla="*/ 48 w 109"/>
                <a:gd name="T83" fmla="*/ 27 h 46"/>
                <a:gd name="T84" fmla="*/ 42 w 109"/>
                <a:gd name="T85" fmla="*/ 27 h 46"/>
                <a:gd name="T86" fmla="*/ 38 w 109"/>
                <a:gd name="T87" fmla="*/ 27 h 46"/>
                <a:gd name="T88" fmla="*/ 33 w 109"/>
                <a:gd name="T89" fmla="*/ 27 h 46"/>
                <a:gd name="T90" fmla="*/ 29 w 109"/>
                <a:gd name="T91" fmla="*/ 25 h 46"/>
                <a:gd name="T92" fmla="*/ 25 w 109"/>
                <a:gd name="T93" fmla="*/ 25 h 46"/>
                <a:gd name="T94" fmla="*/ 21 w 109"/>
                <a:gd name="T95" fmla="*/ 23 h 46"/>
                <a:gd name="T96" fmla="*/ 17 w 109"/>
                <a:gd name="T97" fmla="*/ 21 h 46"/>
                <a:gd name="T98" fmla="*/ 12 w 109"/>
                <a:gd name="T99" fmla="*/ 19 h 46"/>
                <a:gd name="T100" fmla="*/ 8 w 109"/>
                <a:gd name="T101" fmla="*/ 17 h 46"/>
                <a:gd name="T102" fmla="*/ 6 w 109"/>
                <a:gd name="T103" fmla="*/ 15 h 46"/>
                <a:gd name="T104" fmla="*/ 6 w 109"/>
                <a:gd name="T105" fmla="*/ 11 h 46"/>
                <a:gd name="T106" fmla="*/ 6 w 109"/>
                <a:gd name="T107" fmla="*/ 6 h 46"/>
                <a:gd name="T108" fmla="*/ 14 w 109"/>
                <a:gd name="T109" fmla="*/ 0 h 46"/>
                <a:gd name="T110" fmla="*/ 14 w 109"/>
                <a:gd name="T11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 h="46">
                  <a:moveTo>
                    <a:pt x="14" y="0"/>
                  </a:moveTo>
                  <a:lnTo>
                    <a:pt x="8" y="2"/>
                  </a:lnTo>
                  <a:lnTo>
                    <a:pt x="4" y="4"/>
                  </a:lnTo>
                  <a:lnTo>
                    <a:pt x="2" y="6"/>
                  </a:lnTo>
                  <a:lnTo>
                    <a:pt x="0" y="10"/>
                  </a:lnTo>
                  <a:lnTo>
                    <a:pt x="0" y="13"/>
                  </a:lnTo>
                  <a:lnTo>
                    <a:pt x="2" y="19"/>
                  </a:lnTo>
                  <a:lnTo>
                    <a:pt x="4" y="23"/>
                  </a:lnTo>
                  <a:lnTo>
                    <a:pt x="10" y="29"/>
                  </a:lnTo>
                  <a:lnTo>
                    <a:pt x="12" y="29"/>
                  </a:lnTo>
                  <a:lnTo>
                    <a:pt x="15" y="30"/>
                  </a:lnTo>
                  <a:lnTo>
                    <a:pt x="19" y="32"/>
                  </a:lnTo>
                  <a:lnTo>
                    <a:pt x="23" y="34"/>
                  </a:lnTo>
                  <a:lnTo>
                    <a:pt x="29" y="36"/>
                  </a:lnTo>
                  <a:lnTo>
                    <a:pt x="33" y="38"/>
                  </a:lnTo>
                  <a:lnTo>
                    <a:pt x="38" y="38"/>
                  </a:lnTo>
                  <a:lnTo>
                    <a:pt x="44" y="40"/>
                  </a:lnTo>
                  <a:lnTo>
                    <a:pt x="48" y="42"/>
                  </a:lnTo>
                  <a:lnTo>
                    <a:pt x="54" y="42"/>
                  </a:lnTo>
                  <a:lnTo>
                    <a:pt x="57" y="42"/>
                  </a:lnTo>
                  <a:lnTo>
                    <a:pt x="65" y="44"/>
                  </a:lnTo>
                  <a:lnTo>
                    <a:pt x="69" y="44"/>
                  </a:lnTo>
                  <a:lnTo>
                    <a:pt x="74" y="44"/>
                  </a:lnTo>
                  <a:lnTo>
                    <a:pt x="80" y="44"/>
                  </a:lnTo>
                  <a:lnTo>
                    <a:pt x="86" y="46"/>
                  </a:lnTo>
                  <a:lnTo>
                    <a:pt x="90" y="44"/>
                  </a:lnTo>
                  <a:lnTo>
                    <a:pt x="95" y="44"/>
                  </a:lnTo>
                  <a:lnTo>
                    <a:pt x="99" y="44"/>
                  </a:lnTo>
                  <a:lnTo>
                    <a:pt x="105" y="44"/>
                  </a:lnTo>
                  <a:lnTo>
                    <a:pt x="107" y="42"/>
                  </a:lnTo>
                  <a:lnTo>
                    <a:pt x="109" y="38"/>
                  </a:lnTo>
                  <a:lnTo>
                    <a:pt x="107" y="34"/>
                  </a:lnTo>
                  <a:lnTo>
                    <a:pt x="105" y="34"/>
                  </a:lnTo>
                  <a:lnTo>
                    <a:pt x="99" y="30"/>
                  </a:lnTo>
                  <a:lnTo>
                    <a:pt x="92" y="30"/>
                  </a:lnTo>
                  <a:lnTo>
                    <a:pt x="84" y="30"/>
                  </a:lnTo>
                  <a:lnTo>
                    <a:pt x="78" y="30"/>
                  </a:lnTo>
                  <a:lnTo>
                    <a:pt x="73" y="30"/>
                  </a:lnTo>
                  <a:lnTo>
                    <a:pt x="65" y="29"/>
                  </a:lnTo>
                  <a:lnTo>
                    <a:pt x="57" y="29"/>
                  </a:lnTo>
                  <a:lnTo>
                    <a:pt x="52" y="29"/>
                  </a:lnTo>
                  <a:lnTo>
                    <a:pt x="48" y="27"/>
                  </a:lnTo>
                  <a:lnTo>
                    <a:pt x="42" y="27"/>
                  </a:lnTo>
                  <a:lnTo>
                    <a:pt x="38" y="27"/>
                  </a:lnTo>
                  <a:lnTo>
                    <a:pt x="33" y="27"/>
                  </a:lnTo>
                  <a:lnTo>
                    <a:pt x="29" y="25"/>
                  </a:lnTo>
                  <a:lnTo>
                    <a:pt x="25" y="25"/>
                  </a:lnTo>
                  <a:lnTo>
                    <a:pt x="21" y="23"/>
                  </a:lnTo>
                  <a:lnTo>
                    <a:pt x="17" y="21"/>
                  </a:lnTo>
                  <a:lnTo>
                    <a:pt x="12" y="19"/>
                  </a:lnTo>
                  <a:lnTo>
                    <a:pt x="8" y="17"/>
                  </a:lnTo>
                  <a:lnTo>
                    <a:pt x="6" y="15"/>
                  </a:lnTo>
                  <a:lnTo>
                    <a:pt x="6" y="11"/>
                  </a:lnTo>
                  <a:lnTo>
                    <a:pt x="6" y="6"/>
                  </a:lnTo>
                  <a:lnTo>
                    <a:pt x="14" y="0"/>
                  </a:lnTo>
                  <a:lnTo>
                    <a:pt x="14" y="0"/>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6"/>
            <p:cNvSpPr>
              <a:spLocks/>
            </p:cNvSpPr>
            <p:nvPr/>
          </p:nvSpPr>
          <p:spPr bwMode="auto">
            <a:xfrm>
              <a:off x="1547813" y="4281488"/>
              <a:ext cx="150813" cy="50800"/>
            </a:xfrm>
            <a:custGeom>
              <a:avLst/>
              <a:gdLst>
                <a:gd name="T0" fmla="*/ 7 w 188"/>
                <a:gd name="T1" fmla="*/ 21 h 63"/>
                <a:gd name="T2" fmla="*/ 19 w 188"/>
                <a:gd name="T3" fmla="*/ 18 h 63"/>
                <a:gd name="T4" fmla="*/ 30 w 188"/>
                <a:gd name="T5" fmla="*/ 16 h 63"/>
                <a:gd name="T6" fmla="*/ 44 w 188"/>
                <a:gd name="T7" fmla="*/ 14 h 63"/>
                <a:gd name="T8" fmla="*/ 55 w 188"/>
                <a:gd name="T9" fmla="*/ 14 h 63"/>
                <a:gd name="T10" fmla="*/ 66 w 188"/>
                <a:gd name="T11" fmla="*/ 14 h 63"/>
                <a:gd name="T12" fmla="*/ 80 w 188"/>
                <a:gd name="T13" fmla="*/ 14 h 63"/>
                <a:gd name="T14" fmla="*/ 91 w 188"/>
                <a:gd name="T15" fmla="*/ 14 h 63"/>
                <a:gd name="T16" fmla="*/ 102 w 188"/>
                <a:gd name="T17" fmla="*/ 14 h 63"/>
                <a:gd name="T18" fmla="*/ 116 w 188"/>
                <a:gd name="T19" fmla="*/ 16 h 63"/>
                <a:gd name="T20" fmla="*/ 127 w 188"/>
                <a:gd name="T21" fmla="*/ 18 h 63"/>
                <a:gd name="T22" fmla="*/ 139 w 188"/>
                <a:gd name="T23" fmla="*/ 21 h 63"/>
                <a:gd name="T24" fmla="*/ 148 w 188"/>
                <a:gd name="T25" fmla="*/ 23 h 63"/>
                <a:gd name="T26" fmla="*/ 156 w 188"/>
                <a:gd name="T27" fmla="*/ 27 h 63"/>
                <a:gd name="T28" fmla="*/ 165 w 188"/>
                <a:gd name="T29" fmla="*/ 31 h 63"/>
                <a:gd name="T30" fmla="*/ 169 w 188"/>
                <a:gd name="T31" fmla="*/ 37 h 63"/>
                <a:gd name="T32" fmla="*/ 159 w 188"/>
                <a:gd name="T33" fmla="*/ 44 h 63"/>
                <a:gd name="T34" fmla="*/ 146 w 188"/>
                <a:gd name="T35" fmla="*/ 50 h 63"/>
                <a:gd name="T36" fmla="*/ 135 w 188"/>
                <a:gd name="T37" fmla="*/ 56 h 63"/>
                <a:gd name="T38" fmla="*/ 137 w 188"/>
                <a:gd name="T39" fmla="*/ 61 h 63"/>
                <a:gd name="T40" fmla="*/ 146 w 188"/>
                <a:gd name="T41" fmla="*/ 63 h 63"/>
                <a:gd name="T42" fmla="*/ 159 w 188"/>
                <a:gd name="T43" fmla="*/ 61 h 63"/>
                <a:gd name="T44" fmla="*/ 173 w 188"/>
                <a:gd name="T45" fmla="*/ 56 h 63"/>
                <a:gd name="T46" fmla="*/ 184 w 188"/>
                <a:gd name="T47" fmla="*/ 48 h 63"/>
                <a:gd name="T48" fmla="*/ 188 w 188"/>
                <a:gd name="T49" fmla="*/ 35 h 63"/>
                <a:gd name="T50" fmla="*/ 182 w 188"/>
                <a:gd name="T51" fmla="*/ 25 h 63"/>
                <a:gd name="T52" fmla="*/ 171 w 188"/>
                <a:gd name="T53" fmla="*/ 16 h 63"/>
                <a:gd name="T54" fmla="*/ 159 w 188"/>
                <a:gd name="T55" fmla="*/ 12 h 63"/>
                <a:gd name="T56" fmla="*/ 148 w 188"/>
                <a:gd name="T57" fmla="*/ 8 h 63"/>
                <a:gd name="T58" fmla="*/ 139 w 188"/>
                <a:gd name="T59" fmla="*/ 4 h 63"/>
                <a:gd name="T60" fmla="*/ 129 w 188"/>
                <a:gd name="T61" fmla="*/ 4 h 63"/>
                <a:gd name="T62" fmla="*/ 120 w 188"/>
                <a:gd name="T63" fmla="*/ 2 h 63"/>
                <a:gd name="T64" fmla="*/ 110 w 188"/>
                <a:gd name="T65" fmla="*/ 2 h 63"/>
                <a:gd name="T66" fmla="*/ 101 w 188"/>
                <a:gd name="T67" fmla="*/ 0 h 63"/>
                <a:gd name="T68" fmla="*/ 91 w 188"/>
                <a:gd name="T69" fmla="*/ 0 h 63"/>
                <a:gd name="T70" fmla="*/ 82 w 188"/>
                <a:gd name="T71" fmla="*/ 2 h 63"/>
                <a:gd name="T72" fmla="*/ 72 w 188"/>
                <a:gd name="T73" fmla="*/ 2 h 63"/>
                <a:gd name="T74" fmla="*/ 61 w 188"/>
                <a:gd name="T75" fmla="*/ 2 h 63"/>
                <a:gd name="T76" fmla="*/ 51 w 188"/>
                <a:gd name="T77" fmla="*/ 4 h 63"/>
                <a:gd name="T78" fmla="*/ 40 w 188"/>
                <a:gd name="T79" fmla="*/ 6 h 63"/>
                <a:gd name="T80" fmla="*/ 30 w 188"/>
                <a:gd name="T81" fmla="*/ 8 h 63"/>
                <a:gd name="T82" fmla="*/ 21 w 188"/>
                <a:gd name="T83" fmla="*/ 10 h 63"/>
                <a:gd name="T84" fmla="*/ 13 w 188"/>
                <a:gd name="T85" fmla="*/ 14 h 63"/>
                <a:gd name="T86" fmla="*/ 5 w 188"/>
                <a:gd name="T87" fmla="*/ 16 h 63"/>
                <a:gd name="T88" fmla="*/ 0 w 188"/>
                <a:gd name="T89" fmla="*/ 21 h 63"/>
                <a:gd name="T90" fmla="*/ 2 w 188"/>
                <a:gd name="T91"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8" h="63">
                  <a:moveTo>
                    <a:pt x="2" y="23"/>
                  </a:moveTo>
                  <a:lnTo>
                    <a:pt x="7" y="21"/>
                  </a:lnTo>
                  <a:lnTo>
                    <a:pt x="13" y="19"/>
                  </a:lnTo>
                  <a:lnTo>
                    <a:pt x="19" y="18"/>
                  </a:lnTo>
                  <a:lnTo>
                    <a:pt x="24" y="18"/>
                  </a:lnTo>
                  <a:lnTo>
                    <a:pt x="30" y="16"/>
                  </a:lnTo>
                  <a:lnTo>
                    <a:pt x="36" y="16"/>
                  </a:lnTo>
                  <a:lnTo>
                    <a:pt x="44" y="14"/>
                  </a:lnTo>
                  <a:lnTo>
                    <a:pt x="49" y="14"/>
                  </a:lnTo>
                  <a:lnTo>
                    <a:pt x="55" y="14"/>
                  </a:lnTo>
                  <a:lnTo>
                    <a:pt x="61" y="14"/>
                  </a:lnTo>
                  <a:lnTo>
                    <a:pt x="66" y="14"/>
                  </a:lnTo>
                  <a:lnTo>
                    <a:pt x="72" y="14"/>
                  </a:lnTo>
                  <a:lnTo>
                    <a:pt x="80" y="14"/>
                  </a:lnTo>
                  <a:lnTo>
                    <a:pt x="85" y="14"/>
                  </a:lnTo>
                  <a:lnTo>
                    <a:pt x="91" y="14"/>
                  </a:lnTo>
                  <a:lnTo>
                    <a:pt x="97" y="14"/>
                  </a:lnTo>
                  <a:lnTo>
                    <a:pt x="102" y="14"/>
                  </a:lnTo>
                  <a:lnTo>
                    <a:pt x="108" y="16"/>
                  </a:lnTo>
                  <a:lnTo>
                    <a:pt x="116" y="16"/>
                  </a:lnTo>
                  <a:lnTo>
                    <a:pt x="121" y="18"/>
                  </a:lnTo>
                  <a:lnTo>
                    <a:pt x="127" y="18"/>
                  </a:lnTo>
                  <a:lnTo>
                    <a:pt x="133" y="19"/>
                  </a:lnTo>
                  <a:lnTo>
                    <a:pt x="139" y="21"/>
                  </a:lnTo>
                  <a:lnTo>
                    <a:pt x="146" y="23"/>
                  </a:lnTo>
                  <a:lnTo>
                    <a:pt x="148" y="23"/>
                  </a:lnTo>
                  <a:lnTo>
                    <a:pt x="152" y="25"/>
                  </a:lnTo>
                  <a:lnTo>
                    <a:pt x="156" y="27"/>
                  </a:lnTo>
                  <a:lnTo>
                    <a:pt x="161" y="29"/>
                  </a:lnTo>
                  <a:lnTo>
                    <a:pt x="165" y="31"/>
                  </a:lnTo>
                  <a:lnTo>
                    <a:pt x="169" y="35"/>
                  </a:lnTo>
                  <a:lnTo>
                    <a:pt x="169" y="37"/>
                  </a:lnTo>
                  <a:lnTo>
                    <a:pt x="167" y="40"/>
                  </a:lnTo>
                  <a:lnTo>
                    <a:pt x="159" y="44"/>
                  </a:lnTo>
                  <a:lnTo>
                    <a:pt x="154" y="48"/>
                  </a:lnTo>
                  <a:lnTo>
                    <a:pt x="146" y="50"/>
                  </a:lnTo>
                  <a:lnTo>
                    <a:pt x="139" y="54"/>
                  </a:lnTo>
                  <a:lnTo>
                    <a:pt x="135" y="56"/>
                  </a:lnTo>
                  <a:lnTo>
                    <a:pt x="135" y="57"/>
                  </a:lnTo>
                  <a:lnTo>
                    <a:pt x="137" y="61"/>
                  </a:lnTo>
                  <a:lnTo>
                    <a:pt x="140" y="63"/>
                  </a:lnTo>
                  <a:lnTo>
                    <a:pt x="146" y="63"/>
                  </a:lnTo>
                  <a:lnTo>
                    <a:pt x="152" y="63"/>
                  </a:lnTo>
                  <a:lnTo>
                    <a:pt x="159" y="61"/>
                  </a:lnTo>
                  <a:lnTo>
                    <a:pt x="167" y="59"/>
                  </a:lnTo>
                  <a:lnTo>
                    <a:pt x="173" y="56"/>
                  </a:lnTo>
                  <a:lnTo>
                    <a:pt x="178" y="54"/>
                  </a:lnTo>
                  <a:lnTo>
                    <a:pt x="184" y="48"/>
                  </a:lnTo>
                  <a:lnTo>
                    <a:pt x="188" y="42"/>
                  </a:lnTo>
                  <a:lnTo>
                    <a:pt x="188" y="35"/>
                  </a:lnTo>
                  <a:lnTo>
                    <a:pt x="186" y="29"/>
                  </a:lnTo>
                  <a:lnTo>
                    <a:pt x="182" y="25"/>
                  </a:lnTo>
                  <a:lnTo>
                    <a:pt x="178" y="19"/>
                  </a:lnTo>
                  <a:lnTo>
                    <a:pt x="171" y="16"/>
                  </a:lnTo>
                  <a:lnTo>
                    <a:pt x="165" y="14"/>
                  </a:lnTo>
                  <a:lnTo>
                    <a:pt x="159" y="12"/>
                  </a:lnTo>
                  <a:lnTo>
                    <a:pt x="154" y="10"/>
                  </a:lnTo>
                  <a:lnTo>
                    <a:pt x="148" y="8"/>
                  </a:lnTo>
                  <a:lnTo>
                    <a:pt x="144" y="6"/>
                  </a:lnTo>
                  <a:lnTo>
                    <a:pt x="139" y="4"/>
                  </a:lnTo>
                  <a:lnTo>
                    <a:pt x="135" y="4"/>
                  </a:lnTo>
                  <a:lnTo>
                    <a:pt x="129" y="4"/>
                  </a:lnTo>
                  <a:lnTo>
                    <a:pt x="125" y="2"/>
                  </a:lnTo>
                  <a:lnTo>
                    <a:pt x="120" y="2"/>
                  </a:lnTo>
                  <a:lnTo>
                    <a:pt x="116" y="2"/>
                  </a:lnTo>
                  <a:lnTo>
                    <a:pt x="110" y="2"/>
                  </a:lnTo>
                  <a:lnTo>
                    <a:pt x="106" y="0"/>
                  </a:lnTo>
                  <a:lnTo>
                    <a:pt x="101" y="0"/>
                  </a:lnTo>
                  <a:lnTo>
                    <a:pt x="97" y="0"/>
                  </a:lnTo>
                  <a:lnTo>
                    <a:pt x="91" y="0"/>
                  </a:lnTo>
                  <a:lnTo>
                    <a:pt x="87" y="0"/>
                  </a:lnTo>
                  <a:lnTo>
                    <a:pt x="82" y="2"/>
                  </a:lnTo>
                  <a:lnTo>
                    <a:pt x="78" y="2"/>
                  </a:lnTo>
                  <a:lnTo>
                    <a:pt x="72" y="2"/>
                  </a:lnTo>
                  <a:lnTo>
                    <a:pt x="66" y="2"/>
                  </a:lnTo>
                  <a:lnTo>
                    <a:pt x="61" y="2"/>
                  </a:lnTo>
                  <a:lnTo>
                    <a:pt x="57" y="4"/>
                  </a:lnTo>
                  <a:lnTo>
                    <a:pt x="51" y="4"/>
                  </a:lnTo>
                  <a:lnTo>
                    <a:pt x="45" y="4"/>
                  </a:lnTo>
                  <a:lnTo>
                    <a:pt x="40" y="6"/>
                  </a:lnTo>
                  <a:lnTo>
                    <a:pt x="36" y="8"/>
                  </a:lnTo>
                  <a:lnTo>
                    <a:pt x="30" y="8"/>
                  </a:lnTo>
                  <a:lnTo>
                    <a:pt x="26" y="10"/>
                  </a:lnTo>
                  <a:lnTo>
                    <a:pt x="21" y="10"/>
                  </a:lnTo>
                  <a:lnTo>
                    <a:pt x="17" y="12"/>
                  </a:lnTo>
                  <a:lnTo>
                    <a:pt x="13" y="14"/>
                  </a:lnTo>
                  <a:lnTo>
                    <a:pt x="9" y="14"/>
                  </a:lnTo>
                  <a:lnTo>
                    <a:pt x="5" y="16"/>
                  </a:lnTo>
                  <a:lnTo>
                    <a:pt x="2" y="18"/>
                  </a:lnTo>
                  <a:lnTo>
                    <a:pt x="0" y="21"/>
                  </a:lnTo>
                  <a:lnTo>
                    <a:pt x="2" y="23"/>
                  </a:lnTo>
                  <a:lnTo>
                    <a:pt x="2" y="23"/>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7"/>
            <p:cNvSpPr>
              <a:spLocks/>
            </p:cNvSpPr>
            <p:nvPr/>
          </p:nvSpPr>
          <p:spPr bwMode="auto">
            <a:xfrm>
              <a:off x="1689100" y="4308475"/>
              <a:ext cx="69850" cy="211138"/>
            </a:xfrm>
            <a:custGeom>
              <a:avLst/>
              <a:gdLst>
                <a:gd name="T0" fmla="*/ 1 w 89"/>
                <a:gd name="T1" fmla="*/ 5 h 266"/>
                <a:gd name="T2" fmla="*/ 5 w 89"/>
                <a:gd name="T3" fmla="*/ 13 h 266"/>
                <a:gd name="T4" fmla="*/ 9 w 89"/>
                <a:gd name="T5" fmla="*/ 22 h 266"/>
                <a:gd name="T6" fmla="*/ 13 w 89"/>
                <a:gd name="T7" fmla="*/ 30 h 266"/>
                <a:gd name="T8" fmla="*/ 17 w 89"/>
                <a:gd name="T9" fmla="*/ 40 h 266"/>
                <a:gd name="T10" fmla="*/ 21 w 89"/>
                <a:gd name="T11" fmla="*/ 49 h 266"/>
                <a:gd name="T12" fmla="*/ 22 w 89"/>
                <a:gd name="T13" fmla="*/ 57 h 266"/>
                <a:gd name="T14" fmla="*/ 26 w 89"/>
                <a:gd name="T15" fmla="*/ 66 h 266"/>
                <a:gd name="T16" fmla="*/ 30 w 89"/>
                <a:gd name="T17" fmla="*/ 76 h 266"/>
                <a:gd name="T18" fmla="*/ 32 w 89"/>
                <a:gd name="T19" fmla="*/ 85 h 266"/>
                <a:gd name="T20" fmla="*/ 36 w 89"/>
                <a:gd name="T21" fmla="*/ 95 h 266"/>
                <a:gd name="T22" fmla="*/ 40 w 89"/>
                <a:gd name="T23" fmla="*/ 104 h 266"/>
                <a:gd name="T24" fmla="*/ 41 w 89"/>
                <a:gd name="T25" fmla="*/ 112 h 266"/>
                <a:gd name="T26" fmla="*/ 45 w 89"/>
                <a:gd name="T27" fmla="*/ 121 h 266"/>
                <a:gd name="T28" fmla="*/ 47 w 89"/>
                <a:gd name="T29" fmla="*/ 131 h 266"/>
                <a:gd name="T30" fmla="*/ 51 w 89"/>
                <a:gd name="T31" fmla="*/ 140 h 266"/>
                <a:gd name="T32" fmla="*/ 53 w 89"/>
                <a:gd name="T33" fmla="*/ 148 h 266"/>
                <a:gd name="T34" fmla="*/ 55 w 89"/>
                <a:gd name="T35" fmla="*/ 156 h 266"/>
                <a:gd name="T36" fmla="*/ 59 w 89"/>
                <a:gd name="T37" fmla="*/ 163 h 266"/>
                <a:gd name="T38" fmla="*/ 60 w 89"/>
                <a:gd name="T39" fmla="*/ 171 h 266"/>
                <a:gd name="T40" fmla="*/ 62 w 89"/>
                <a:gd name="T41" fmla="*/ 178 h 266"/>
                <a:gd name="T42" fmla="*/ 64 w 89"/>
                <a:gd name="T43" fmla="*/ 186 h 266"/>
                <a:gd name="T44" fmla="*/ 66 w 89"/>
                <a:gd name="T45" fmla="*/ 195 h 266"/>
                <a:gd name="T46" fmla="*/ 70 w 89"/>
                <a:gd name="T47" fmla="*/ 203 h 266"/>
                <a:gd name="T48" fmla="*/ 70 w 89"/>
                <a:gd name="T49" fmla="*/ 214 h 266"/>
                <a:gd name="T50" fmla="*/ 70 w 89"/>
                <a:gd name="T51" fmla="*/ 228 h 266"/>
                <a:gd name="T52" fmla="*/ 66 w 89"/>
                <a:gd name="T53" fmla="*/ 239 h 266"/>
                <a:gd name="T54" fmla="*/ 59 w 89"/>
                <a:gd name="T55" fmla="*/ 247 h 266"/>
                <a:gd name="T56" fmla="*/ 53 w 89"/>
                <a:gd name="T57" fmla="*/ 251 h 266"/>
                <a:gd name="T58" fmla="*/ 45 w 89"/>
                <a:gd name="T59" fmla="*/ 254 h 266"/>
                <a:gd name="T60" fmla="*/ 47 w 89"/>
                <a:gd name="T61" fmla="*/ 262 h 266"/>
                <a:gd name="T62" fmla="*/ 55 w 89"/>
                <a:gd name="T63" fmla="*/ 264 h 266"/>
                <a:gd name="T64" fmla="*/ 62 w 89"/>
                <a:gd name="T65" fmla="*/ 264 h 266"/>
                <a:gd name="T66" fmla="*/ 72 w 89"/>
                <a:gd name="T67" fmla="*/ 262 h 266"/>
                <a:gd name="T68" fmla="*/ 81 w 89"/>
                <a:gd name="T69" fmla="*/ 253 h 266"/>
                <a:gd name="T70" fmla="*/ 85 w 89"/>
                <a:gd name="T71" fmla="*/ 241 h 266"/>
                <a:gd name="T72" fmla="*/ 87 w 89"/>
                <a:gd name="T73" fmla="*/ 228 h 266"/>
                <a:gd name="T74" fmla="*/ 87 w 89"/>
                <a:gd name="T75" fmla="*/ 213 h 266"/>
                <a:gd name="T76" fmla="*/ 85 w 89"/>
                <a:gd name="T77" fmla="*/ 199 h 266"/>
                <a:gd name="T78" fmla="*/ 83 w 89"/>
                <a:gd name="T79" fmla="*/ 186 h 266"/>
                <a:gd name="T80" fmla="*/ 79 w 89"/>
                <a:gd name="T81" fmla="*/ 175 h 266"/>
                <a:gd name="T82" fmla="*/ 76 w 89"/>
                <a:gd name="T83" fmla="*/ 163 h 266"/>
                <a:gd name="T84" fmla="*/ 72 w 89"/>
                <a:gd name="T85" fmla="*/ 152 h 266"/>
                <a:gd name="T86" fmla="*/ 68 w 89"/>
                <a:gd name="T87" fmla="*/ 138 h 266"/>
                <a:gd name="T88" fmla="*/ 64 w 89"/>
                <a:gd name="T89" fmla="*/ 127 h 266"/>
                <a:gd name="T90" fmla="*/ 60 w 89"/>
                <a:gd name="T91" fmla="*/ 116 h 266"/>
                <a:gd name="T92" fmla="*/ 55 w 89"/>
                <a:gd name="T93" fmla="*/ 104 h 266"/>
                <a:gd name="T94" fmla="*/ 51 w 89"/>
                <a:gd name="T95" fmla="*/ 91 h 266"/>
                <a:gd name="T96" fmla="*/ 47 w 89"/>
                <a:gd name="T97" fmla="*/ 79 h 266"/>
                <a:gd name="T98" fmla="*/ 41 w 89"/>
                <a:gd name="T99" fmla="*/ 68 h 266"/>
                <a:gd name="T100" fmla="*/ 36 w 89"/>
                <a:gd name="T101" fmla="*/ 57 h 266"/>
                <a:gd name="T102" fmla="*/ 30 w 89"/>
                <a:gd name="T103" fmla="*/ 45 h 266"/>
                <a:gd name="T104" fmla="*/ 24 w 89"/>
                <a:gd name="T105" fmla="*/ 34 h 266"/>
                <a:gd name="T106" fmla="*/ 19 w 89"/>
                <a:gd name="T107" fmla="*/ 24 h 266"/>
                <a:gd name="T108" fmla="*/ 13 w 89"/>
                <a:gd name="T109" fmla="*/ 13 h 266"/>
                <a:gd name="T110" fmla="*/ 5 w 89"/>
                <a:gd name="T111" fmla="*/ 3 h 266"/>
                <a:gd name="T112" fmla="*/ 0 w 89"/>
                <a:gd name="T113" fmla="*/ 0 h 266"/>
                <a:gd name="T114" fmla="*/ 1 w 89"/>
                <a:gd name="T115"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9" h="266">
                  <a:moveTo>
                    <a:pt x="1" y="2"/>
                  </a:moveTo>
                  <a:lnTo>
                    <a:pt x="1" y="5"/>
                  </a:lnTo>
                  <a:lnTo>
                    <a:pt x="3" y="9"/>
                  </a:lnTo>
                  <a:lnTo>
                    <a:pt x="5" y="13"/>
                  </a:lnTo>
                  <a:lnTo>
                    <a:pt x="7" y="19"/>
                  </a:lnTo>
                  <a:lnTo>
                    <a:pt x="9" y="22"/>
                  </a:lnTo>
                  <a:lnTo>
                    <a:pt x="11" y="26"/>
                  </a:lnTo>
                  <a:lnTo>
                    <a:pt x="13" y="30"/>
                  </a:lnTo>
                  <a:lnTo>
                    <a:pt x="15" y="36"/>
                  </a:lnTo>
                  <a:lnTo>
                    <a:pt x="17" y="40"/>
                  </a:lnTo>
                  <a:lnTo>
                    <a:pt x="19" y="45"/>
                  </a:lnTo>
                  <a:lnTo>
                    <a:pt x="21" y="49"/>
                  </a:lnTo>
                  <a:lnTo>
                    <a:pt x="22" y="53"/>
                  </a:lnTo>
                  <a:lnTo>
                    <a:pt x="22" y="57"/>
                  </a:lnTo>
                  <a:lnTo>
                    <a:pt x="26" y="62"/>
                  </a:lnTo>
                  <a:lnTo>
                    <a:pt x="26" y="66"/>
                  </a:lnTo>
                  <a:lnTo>
                    <a:pt x="28" y="72"/>
                  </a:lnTo>
                  <a:lnTo>
                    <a:pt x="30" y="76"/>
                  </a:lnTo>
                  <a:lnTo>
                    <a:pt x="32" y="81"/>
                  </a:lnTo>
                  <a:lnTo>
                    <a:pt x="32" y="85"/>
                  </a:lnTo>
                  <a:lnTo>
                    <a:pt x="36" y="89"/>
                  </a:lnTo>
                  <a:lnTo>
                    <a:pt x="36" y="95"/>
                  </a:lnTo>
                  <a:lnTo>
                    <a:pt x="38" y="99"/>
                  </a:lnTo>
                  <a:lnTo>
                    <a:pt x="40" y="104"/>
                  </a:lnTo>
                  <a:lnTo>
                    <a:pt x="41" y="108"/>
                  </a:lnTo>
                  <a:lnTo>
                    <a:pt x="41" y="112"/>
                  </a:lnTo>
                  <a:lnTo>
                    <a:pt x="43" y="118"/>
                  </a:lnTo>
                  <a:lnTo>
                    <a:pt x="45" y="121"/>
                  </a:lnTo>
                  <a:lnTo>
                    <a:pt x="47" y="127"/>
                  </a:lnTo>
                  <a:lnTo>
                    <a:pt x="47" y="131"/>
                  </a:lnTo>
                  <a:lnTo>
                    <a:pt x="49" y="135"/>
                  </a:lnTo>
                  <a:lnTo>
                    <a:pt x="51" y="140"/>
                  </a:lnTo>
                  <a:lnTo>
                    <a:pt x="53" y="144"/>
                  </a:lnTo>
                  <a:lnTo>
                    <a:pt x="53" y="148"/>
                  </a:lnTo>
                  <a:lnTo>
                    <a:pt x="55" y="152"/>
                  </a:lnTo>
                  <a:lnTo>
                    <a:pt x="55" y="156"/>
                  </a:lnTo>
                  <a:lnTo>
                    <a:pt x="57" y="159"/>
                  </a:lnTo>
                  <a:lnTo>
                    <a:pt x="59" y="163"/>
                  </a:lnTo>
                  <a:lnTo>
                    <a:pt x="59" y="167"/>
                  </a:lnTo>
                  <a:lnTo>
                    <a:pt x="60" y="171"/>
                  </a:lnTo>
                  <a:lnTo>
                    <a:pt x="62" y="176"/>
                  </a:lnTo>
                  <a:lnTo>
                    <a:pt x="62" y="178"/>
                  </a:lnTo>
                  <a:lnTo>
                    <a:pt x="64" y="184"/>
                  </a:lnTo>
                  <a:lnTo>
                    <a:pt x="64" y="186"/>
                  </a:lnTo>
                  <a:lnTo>
                    <a:pt x="66" y="192"/>
                  </a:lnTo>
                  <a:lnTo>
                    <a:pt x="66" y="195"/>
                  </a:lnTo>
                  <a:lnTo>
                    <a:pt x="68" y="199"/>
                  </a:lnTo>
                  <a:lnTo>
                    <a:pt x="70" y="203"/>
                  </a:lnTo>
                  <a:lnTo>
                    <a:pt x="70" y="207"/>
                  </a:lnTo>
                  <a:lnTo>
                    <a:pt x="70" y="214"/>
                  </a:lnTo>
                  <a:lnTo>
                    <a:pt x="72" y="222"/>
                  </a:lnTo>
                  <a:lnTo>
                    <a:pt x="70" y="228"/>
                  </a:lnTo>
                  <a:lnTo>
                    <a:pt x="70" y="234"/>
                  </a:lnTo>
                  <a:lnTo>
                    <a:pt x="66" y="239"/>
                  </a:lnTo>
                  <a:lnTo>
                    <a:pt x="62" y="245"/>
                  </a:lnTo>
                  <a:lnTo>
                    <a:pt x="59" y="247"/>
                  </a:lnTo>
                  <a:lnTo>
                    <a:pt x="57" y="249"/>
                  </a:lnTo>
                  <a:lnTo>
                    <a:pt x="53" y="251"/>
                  </a:lnTo>
                  <a:lnTo>
                    <a:pt x="49" y="253"/>
                  </a:lnTo>
                  <a:lnTo>
                    <a:pt x="45" y="254"/>
                  </a:lnTo>
                  <a:lnTo>
                    <a:pt x="45" y="258"/>
                  </a:lnTo>
                  <a:lnTo>
                    <a:pt x="47" y="262"/>
                  </a:lnTo>
                  <a:lnTo>
                    <a:pt x="51" y="266"/>
                  </a:lnTo>
                  <a:lnTo>
                    <a:pt x="55" y="264"/>
                  </a:lnTo>
                  <a:lnTo>
                    <a:pt x="59" y="264"/>
                  </a:lnTo>
                  <a:lnTo>
                    <a:pt x="62" y="264"/>
                  </a:lnTo>
                  <a:lnTo>
                    <a:pt x="66" y="264"/>
                  </a:lnTo>
                  <a:lnTo>
                    <a:pt x="72" y="262"/>
                  </a:lnTo>
                  <a:lnTo>
                    <a:pt x="78" y="258"/>
                  </a:lnTo>
                  <a:lnTo>
                    <a:pt x="81" y="253"/>
                  </a:lnTo>
                  <a:lnTo>
                    <a:pt x="83" y="247"/>
                  </a:lnTo>
                  <a:lnTo>
                    <a:pt x="85" y="241"/>
                  </a:lnTo>
                  <a:lnTo>
                    <a:pt x="87" y="235"/>
                  </a:lnTo>
                  <a:lnTo>
                    <a:pt x="87" y="228"/>
                  </a:lnTo>
                  <a:lnTo>
                    <a:pt x="89" y="220"/>
                  </a:lnTo>
                  <a:lnTo>
                    <a:pt x="87" y="213"/>
                  </a:lnTo>
                  <a:lnTo>
                    <a:pt x="87" y="207"/>
                  </a:lnTo>
                  <a:lnTo>
                    <a:pt x="85" y="199"/>
                  </a:lnTo>
                  <a:lnTo>
                    <a:pt x="85" y="194"/>
                  </a:lnTo>
                  <a:lnTo>
                    <a:pt x="83" y="186"/>
                  </a:lnTo>
                  <a:lnTo>
                    <a:pt x="81" y="182"/>
                  </a:lnTo>
                  <a:lnTo>
                    <a:pt x="79" y="175"/>
                  </a:lnTo>
                  <a:lnTo>
                    <a:pt x="78" y="169"/>
                  </a:lnTo>
                  <a:lnTo>
                    <a:pt x="76" y="163"/>
                  </a:lnTo>
                  <a:lnTo>
                    <a:pt x="74" y="157"/>
                  </a:lnTo>
                  <a:lnTo>
                    <a:pt x="72" y="152"/>
                  </a:lnTo>
                  <a:lnTo>
                    <a:pt x="70" y="144"/>
                  </a:lnTo>
                  <a:lnTo>
                    <a:pt x="68" y="138"/>
                  </a:lnTo>
                  <a:lnTo>
                    <a:pt x="66" y="133"/>
                  </a:lnTo>
                  <a:lnTo>
                    <a:pt x="64" y="127"/>
                  </a:lnTo>
                  <a:lnTo>
                    <a:pt x="62" y="121"/>
                  </a:lnTo>
                  <a:lnTo>
                    <a:pt x="60" y="116"/>
                  </a:lnTo>
                  <a:lnTo>
                    <a:pt x="59" y="110"/>
                  </a:lnTo>
                  <a:lnTo>
                    <a:pt x="55" y="104"/>
                  </a:lnTo>
                  <a:lnTo>
                    <a:pt x="53" y="99"/>
                  </a:lnTo>
                  <a:lnTo>
                    <a:pt x="51" y="91"/>
                  </a:lnTo>
                  <a:lnTo>
                    <a:pt x="49" y="87"/>
                  </a:lnTo>
                  <a:lnTo>
                    <a:pt x="47" y="79"/>
                  </a:lnTo>
                  <a:lnTo>
                    <a:pt x="43" y="74"/>
                  </a:lnTo>
                  <a:lnTo>
                    <a:pt x="41" y="68"/>
                  </a:lnTo>
                  <a:lnTo>
                    <a:pt x="40" y="62"/>
                  </a:lnTo>
                  <a:lnTo>
                    <a:pt x="36" y="57"/>
                  </a:lnTo>
                  <a:lnTo>
                    <a:pt x="34" y="51"/>
                  </a:lnTo>
                  <a:lnTo>
                    <a:pt x="30" y="45"/>
                  </a:lnTo>
                  <a:lnTo>
                    <a:pt x="28" y="40"/>
                  </a:lnTo>
                  <a:lnTo>
                    <a:pt x="24" y="34"/>
                  </a:lnTo>
                  <a:lnTo>
                    <a:pt x="22" y="30"/>
                  </a:lnTo>
                  <a:lnTo>
                    <a:pt x="19" y="24"/>
                  </a:lnTo>
                  <a:lnTo>
                    <a:pt x="15" y="19"/>
                  </a:lnTo>
                  <a:lnTo>
                    <a:pt x="13" y="13"/>
                  </a:lnTo>
                  <a:lnTo>
                    <a:pt x="9" y="9"/>
                  </a:lnTo>
                  <a:lnTo>
                    <a:pt x="5" y="3"/>
                  </a:lnTo>
                  <a:lnTo>
                    <a:pt x="3" y="0"/>
                  </a:lnTo>
                  <a:lnTo>
                    <a:pt x="0" y="0"/>
                  </a:lnTo>
                  <a:lnTo>
                    <a:pt x="1" y="2"/>
                  </a:lnTo>
                  <a:lnTo>
                    <a:pt x="1" y="2"/>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8"/>
            <p:cNvSpPr>
              <a:spLocks/>
            </p:cNvSpPr>
            <p:nvPr/>
          </p:nvSpPr>
          <p:spPr bwMode="auto">
            <a:xfrm>
              <a:off x="1479550" y="4467225"/>
              <a:ext cx="185738" cy="46038"/>
            </a:xfrm>
            <a:custGeom>
              <a:avLst/>
              <a:gdLst>
                <a:gd name="T0" fmla="*/ 4 w 234"/>
                <a:gd name="T1" fmla="*/ 50 h 57"/>
                <a:gd name="T2" fmla="*/ 16 w 234"/>
                <a:gd name="T3" fmla="*/ 40 h 57"/>
                <a:gd name="T4" fmla="*/ 27 w 234"/>
                <a:gd name="T5" fmla="*/ 33 h 57"/>
                <a:gd name="T6" fmla="*/ 40 w 234"/>
                <a:gd name="T7" fmla="*/ 27 h 57"/>
                <a:gd name="T8" fmla="*/ 54 w 234"/>
                <a:gd name="T9" fmla="*/ 21 h 57"/>
                <a:gd name="T10" fmla="*/ 65 w 234"/>
                <a:gd name="T11" fmla="*/ 17 h 57"/>
                <a:gd name="T12" fmla="*/ 73 w 234"/>
                <a:gd name="T13" fmla="*/ 15 h 57"/>
                <a:gd name="T14" fmla="*/ 80 w 234"/>
                <a:gd name="T15" fmla="*/ 14 h 57"/>
                <a:gd name="T16" fmla="*/ 88 w 234"/>
                <a:gd name="T17" fmla="*/ 14 h 57"/>
                <a:gd name="T18" fmla="*/ 95 w 234"/>
                <a:gd name="T19" fmla="*/ 12 h 57"/>
                <a:gd name="T20" fmla="*/ 105 w 234"/>
                <a:gd name="T21" fmla="*/ 12 h 57"/>
                <a:gd name="T22" fmla="*/ 111 w 234"/>
                <a:gd name="T23" fmla="*/ 12 h 57"/>
                <a:gd name="T24" fmla="*/ 120 w 234"/>
                <a:gd name="T25" fmla="*/ 12 h 57"/>
                <a:gd name="T26" fmla="*/ 128 w 234"/>
                <a:gd name="T27" fmla="*/ 12 h 57"/>
                <a:gd name="T28" fmla="*/ 135 w 234"/>
                <a:gd name="T29" fmla="*/ 12 h 57"/>
                <a:gd name="T30" fmla="*/ 143 w 234"/>
                <a:gd name="T31" fmla="*/ 12 h 57"/>
                <a:gd name="T32" fmla="*/ 151 w 234"/>
                <a:gd name="T33" fmla="*/ 12 h 57"/>
                <a:gd name="T34" fmla="*/ 160 w 234"/>
                <a:gd name="T35" fmla="*/ 12 h 57"/>
                <a:gd name="T36" fmla="*/ 168 w 234"/>
                <a:gd name="T37" fmla="*/ 12 h 57"/>
                <a:gd name="T38" fmla="*/ 175 w 234"/>
                <a:gd name="T39" fmla="*/ 12 h 57"/>
                <a:gd name="T40" fmla="*/ 183 w 234"/>
                <a:gd name="T41" fmla="*/ 12 h 57"/>
                <a:gd name="T42" fmla="*/ 190 w 234"/>
                <a:gd name="T43" fmla="*/ 12 h 57"/>
                <a:gd name="T44" fmla="*/ 198 w 234"/>
                <a:gd name="T45" fmla="*/ 12 h 57"/>
                <a:gd name="T46" fmla="*/ 208 w 234"/>
                <a:gd name="T47" fmla="*/ 12 h 57"/>
                <a:gd name="T48" fmla="*/ 223 w 234"/>
                <a:gd name="T49" fmla="*/ 12 h 57"/>
                <a:gd name="T50" fmla="*/ 232 w 234"/>
                <a:gd name="T51" fmla="*/ 12 h 57"/>
                <a:gd name="T52" fmla="*/ 232 w 234"/>
                <a:gd name="T53" fmla="*/ 6 h 57"/>
                <a:gd name="T54" fmla="*/ 227 w 234"/>
                <a:gd name="T55" fmla="*/ 4 h 57"/>
                <a:gd name="T56" fmla="*/ 217 w 234"/>
                <a:gd name="T57" fmla="*/ 2 h 57"/>
                <a:gd name="T58" fmla="*/ 209 w 234"/>
                <a:gd name="T59" fmla="*/ 2 h 57"/>
                <a:gd name="T60" fmla="*/ 202 w 234"/>
                <a:gd name="T61" fmla="*/ 2 h 57"/>
                <a:gd name="T62" fmla="*/ 194 w 234"/>
                <a:gd name="T63" fmla="*/ 2 h 57"/>
                <a:gd name="T64" fmla="*/ 185 w 234"/>
                <a:gd name="T65" fmla="*/ 0 h 57"/>
                <a:gd name="T66" fmla="*/ 177 w 234"/>
                <a:gd name="T67" fmla="*/ 0 h 57"/>
                <a:gd name="T68" fmla="*/ 170 w 234"/>
                <a:gd name="T69" fmla="*/ 0 h 57"/>
                <a:gd name="T70" fmla="*/ 162 w 234"/>
                <a:gd name="T71" fmla="*/ 0 h 57"/>
                <a:gd name="T72" fmla="*/ 152 w 234"/>
                <a:gd name="T73" fmla="*/ 0 h 57"/>
                <a:gd name="T74" fmla="*/ 145 w 234"/>
                <a:gd name="T75" fmla="*/ 0 h 57"/>
                <a:gd name="T76" fmla="*/ 137 w 234"/>
                <a:gd name="T77" fmla="*/ 0 h 57"/>
                <a:gd name="T78" fmla="*/ 130 w 234"/>
                <a:gd name="T79" fmla="*/ 0 h 57"/>
                <a:gd name="T80" fmla="*/ 122 w 234"/>
                <a:gd name="T81" fmla="*/ 2 h 57"/>
                <a:gd name="T82" fmla="*/ 114 w 234"/>
                <a:gd name="T83" fmla="*/ 2 h 57"/>
                <a:gd name="T84" fmla="*/ 105 w 234"/>
                <a:gd name="T85" fmla="*/ 4 h 57"/>
                <a:gd name="T86" fmla="*/ 97 w 234"/>
                <a:gd name="T87" fmla="*/ 4 h 57"/>
                <a:gd name="T88" fmla="*/ 90 w 234"/>
                <a:gd name="T89" fmla="*/ 6 h 57"/>
                <a:gd name="T90" fmla="*/ 82 w 234"/>
                <a:gd name="T91" fmla="*/ 6 h 57"/>
                <a:gd name="T92" fmla="*/ 74 w 234"/>
                <a:gd name="T93" fmla="*/ 8 h 57"/>
                <a:gd name="T94" fmla="*/ 65 w 234"/>
                <a:gd name="T95" fmla="*/ 12 h 57"/>
                <a:gd name="T96" fmla="*/ 50 w 234"/>
                <a:gd name="T97" fmla="*/ 15 h 57"/>
                <a:gd name="T98" fmla="*/ 36 w 234"/>
                <a:gd name="T99" fmla="*/ 21 h 57"/>
                <a:gd name="T100" fmla="*/ 23 w 234"/>
                <a:gd name="T101" fmla="*/ 29 h 57"/>
                <a:gd name="T102" fmla="*/ 14 w 234"/>
                <a:gd name="T103" fmla="*/ 38 h 57"/>
                <a:gd name="T104" fmla="*/ 4 w 234"/>
                <a:gd name="T105" fmla="*/ 50 h 57"/>
                <a:gd name="T106" fmla="*/ 0 w 234"/>
                <a:gd name="T10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57">
                  <a:moveTo>
                    <a:pt x="0" y="57"/>
                  </a:moveTo>
                  <a:lnTo>
                    <a:pt x="4" y="50"/>
                  </a:lnTo>
                  <a:lnTo>
                    <a:pt x="10" y="46"/>
                  </a:lnTo>
                  <a:lnTo>
                    <a:pt x="16" y="40"/>
                  </a:lnTo>
                  <a:lnTo>
                    <a:pt x="21" y="36"/>
                  </a:lnTo>
                  <a:lnTo>
                    <a:pt x="27" y="33"/>
                  </a:lnTo>
                  <a:lnTo>
                    <a:pt x="35" y="29"/>
                  </a:lnTo>
                  <a:lnTo>
                    <a:pt x="40" y="27"/>
                  </a:lnTo>
                  <a:lnTo>
                    <a:pt x="48" y="23"/>
                  </a:lnTo>
                  <a:lnTo>
                    <a:pt x="54" y="21"/>
                  </a:lnTo>
                  <a:lnTo>
                    <a:pt x="61" y="19"/>
                  </a:lnTo>
                  <a:lnTo>
                    <a:pt x="65" y="17"/>
                  </a:lnTo>
                  <a:lnTo>
                    <a:pt x="69" y="17"/>
                  </a:lnTo>
                  <a:lnTo>
                    <a:pt x="73" y="15"/>
                  </a:lnTo>
                  <a:lnTo>
                    <a:pt x="76" y="15"/>
                  </a:lnTo>
                  <a:lnTo>
                    <a:pt x="80" y="14"/>
                  </a:lnTo>
                  <a:lnTo>
                    <a:pt x="84" y="14"/>
                  </a:lnTo>
                  <a:lnTo>
                    <a:pt x="88" y="14"/>
                  </a:lnTo>
                  <a:lnTo>
                    <a:pt x="92" y="14"/>
                  </a:lnTo>
                  <a:lnTo>
                    <a:pt x="95" y="12"/>
                  </a:lnTo>
                  <a:lnTo>
                    <a:pt x="99" y="12"/>
                  </a:lnTo>
                  <a:lnTo>
                    <a:pt x="105" y="12"/>
                  </a:lnTo>
                  <a:lnTo>
                    <a:pt x="109" y="12"/>
                  </a:lnTo>
                  <a:lnTo>
                    <a:pt x="111" y="12"/>
                  </a:lnTo>
                  <a:lnTo>
                    <a:pt x="116" y="12"/>
                  </a:lnTo>
                  <a:lnTo>
                    <a:pt x="120" y="12"/>
                  </a:lnTo>
                  <a:lnTo>
                    <a:pt x="124" y="12"/>
                  </a:lnTo>
                  <a:lnTo>
                    <a:pt x="128" y="12"/>
                  </a:lnTo>
                  <a:lnTo>
                    <a:pt x="132" y="12"/>
                  </a:lnTo>
                  <a:lnTo>
                    <a:pt x="135" y="12"/>
                  </a:lnTo>
                  <a:lnTo>
                    <a:pt x="139" y="12"/>
                  </a:lnTo>
                  <a:lnTo>
                    <a:pt x="143" y="12"/>
                  </a:lnTo>
                  <a:lnTo>
                    <a:pt x="147" y="12"/>
                  </a:lnTo>
                  <a:lnTo>
                    <a:pt x="151" y="12"/>
                  </a:lnTo>
                  <a:lnTo>
                    <a:pt x="154" y="12"/>
                  </a:lnTo>
                  <a:lnTo>
                    <a:pt x="160" y="12"/>
                  </a:lnTo>
                  <a:lnTo>
                    <a:pt x="164" y="12"/>
                  </a:lnTo>
                  <a:lnTo>
                    <a:pt x="168" y="12"/>
                  </a:lnTo>
                  <a:lnTo>
                    <a:pt x="171" y="12"/>
                  </a:lnTo>
                  <a:lnTo>
                    <a:pt x="175" y="12"/>
                  </a:lnTo>
                  <a:lnTo>
                    <a:pt x="179" y="12"/>
                  </a:lnTo>
                  <a:lnTo>
                    <a:pt x="183" y="12"/>
                  </a:lnTo>
                  <a:lnTo>
                    <a:pt x="187" y="12"/>
                  </a:lnTo>
                  <a:lnTo>
                    <a:pt x="190" y="12"/>
                  </a:lnTo>
                  <a:lnTo>
                    <a:pt x="194" y="12"/>
                  </a:lnTo>
                  <a:lnTo>
                    <a:pt x="198" y="12"/>
                  </a:lnTo>
                  <a:lnTo>
                    <a:pt x="202" y="12"/>
                  </a:lnTo>
                  <a:lnTo>
                    <a:pt x="208" y="12"/>
                  </a:lnTo>
                  <a:lnTo>
                    <a:pt x="215" y="12"/>
                  </a:lnTo>
                  <a:lnTo>
                    <a:pt x="223" y="12"/>
                  </a:lnTo>
                  <a:lnTo>
                    <a:pt x="230" y="14"/>
                  </a:lnTo>
                  <a:lnTo>
                    <a:pt x="232" y="12"/>
                  </a:lnTo>
                  <a:lnTo>
                    <a:pt x="234" y="10"/>
                  </a:lnTo>
                  <a:lnTo>
                    <a:pt x="232" y="6"/>
                  </a:lnTo>
                  <a:lnTo>
                    <a:pt x="230" y="4"/>
                  </a:lnTo>
                  <a:lnTo>
                    <a:pt x="227" y="4"/>
                  </a:lnTo>
                  <a:lnTo>
                    <a:pt x="223" y="4"/>
                  </a:lnTo>
                  <a:lnTo>
                    <a:pt x="217" y="2"/>
                  </a:lnTo>
                  <a:lnTo>
                    <a:pt x="213" y="2"/>
                  </a:lnTo>
                  <a:lnTo>
                    <a:pt x="209" y="2"/>
                  </a:lnTo>
                  <a:lnTo>
                    <a:pt x="206" y="2"/>
                  </a:lnTo>
                  <a:lnTo>
                    <a:pt x="202" y="2"/>
                  </a:lnTo>
                  <a:lnTo>
                    <a:pt x="198" y="2"/>
                  </a:lnTo>
                  <a:lnTo>
                    <a:pt x="194" y="2"/>
                  </a:lnTo>
                  <a:lnTo>
                    <a:pt x="189" y="2"/>
                  </a:lnTo>
                  <a:lnTo>
                    <a:pt x="185" y="0"/>
                  </a:lnTo>
                  <a:lnTo>
                    <a:pt x="181" y="0"/>
                  </a:lnTo>
                  <a:lnTo>
                    <a:pt x="177" y="0"/>
                  </a:lnTo>
                  <a:lnTo>
                    <a:pt x="173" y="0"/>
                  </a:lnTo>
                  <a:lnTo>
                    <a:pt x="170" y="0"/>
                  </a:lnTo>
                  <a:lnTo>
                    <a:pt x="166" y="0"/>
                  </a:lnTo>
                  <a:lnTo>
                    <a:pt x="162" y="0"/>
                  </a:lnTo>
                  <a:lnTo>
                    <a:pt x="158" y="0"/>
                  </a:lnTo>
                  <a:lnTo>
                    <a:pt x="152" y="0"/>
                  </a:lnTo>
                  <a:lnTo>
                    <a:pt x="149" y="0"/>
                  </a:lnTo>
                  <a:lnTo>
                    <a:pt x="145" y="0"/>
                  </a:lnTo>
                  <a:lnTo>
                    <a:pt x="141" y="0"/>
                  </a:lnTo>
                  <a:lnTo>
                    <a:pt x="137" y="0"/>
                  </a:lnTo>
                  <a:lnTo>
                    <a:pt x="133" y="0"/>
                  </a:lnTo>
                  <a:lnTo>
                    <a:pt x="130" y="0"/>
                  </a:lnTo>
                  <a:lnTo>
                    <a:pt x="126" y="0"/>
                  </a:lnTo>
                  <a:lnTo>
                    <a:pt x="122" y="2"/>
                  </a:lnTo>
                  <a:lnTo>
                    <a:pt x="118" y="2"/>
                  </a:lnTo>
                  <a:lnTo>
                    <a:pt x="114" y="2"/>
                  </a:lnTo>
                  <a:lnTo>
                    <a:pt x="109" y="2"/>
                  </a:lnTo>
                  <a:lnTo>
                    <a:pt x="105" y="4"/>
                  </a:lnTo>
                  <a:lnTo>
                    <a:pt x="101" y="4"/>
                  </a:lnTo>
                  <a:lnTo>
                    <a:pt x="97" y="4"/>
                  </a:lnTo>
                  <a:lnTo>
                    <a:pt x="93" y="6"/>
                  </a:lnTo>
                  <a:lnTo>
                    <a:pt x="90" y="6"/>
                  </a:lnTo>
                  <a:lnTo>
                    <a:pt x="88" y="6"/>
                  </a:lnTo>
                  <a:lnTo>
                    <a:pt x="82" y="6"/>
                  </a:lnTo>
                  <a:lnTo>
                    <a:pt x="78" y="8"/>
                  </a:lnTo>
                  <a:lnTo>
                    <a:pt x="74" y="8"/>
                  </a:lnTo>
                  <a:lnTo>
                    <a:pt x="73" y="10"/>
                  </a:lnTo>
                  <a:lnTo>
                    <a:pt x="65" y="12"/>
                  </a:lnTo>
                  <a:lnTo>
                    <a:pt x="57" y="14"/>
                  </a:lnTo>
                  <a:lnTo>
                    <a:pt x="50" y="15"/>
                  </a:lnTo>
                  <a:lnTo>
                    <a:pt x="44" y="19"/>
                  </a:lnTo>
                  <a:lnTo>
                    <a:pt x="36" y="21"/>
                  </a:lnTo>
                  <a:lnTo>
                    <a:pt x="31" y="25"/>
                  </a:lnTo>
                  <a:lnTo>
                    <a:pt x="23" y="29"/>
                  </a:lnTo>
                  <a:lnTo>
                    <a:pt x="19" y="35"/>
                  </a:lnTo>
                  <a:lnTo>
                    <a:pt x="14" y="38"/>
                  </a:lnTo>
                  <a:lnTo>
                    <a:pt x="8" y="44"/>
                  </a:lnTo>
                  <a:lnTo>
                    <a:pt x="4" y="50"/>
                  </a:lnTo>
                  <a:lnTo>
                    <a:pt x="0" y="57"/>
                  </a:lnTo>
                  <a:lnTo>
                    <a:pt x="0" y="57"/>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9"/>
            <p:cNvSpPr>
              <a:spLocks/>
            </p:cNvSpPr>
            <p:nvPr/>
          </p:nvSpPr>
          <p:spPr bwMode="auto">
            <a:xfrm>
              <a:off x="1501775" y="4522788"/>
              <a:ext cx="193675" cy="17463"/>
            </a:xfrm>
            <a:custGeom>
              <a:avLst/>
              <a:gdLst>
                <a:gd name="T0" fmla="*/ 7 w 243"/>
                <a:gd name="T1" fmla="*/ 2 h 21"/>
                <a:gd name="T2" fmla="*/ 21 w 243"/>
                <a:gd name="T3" fmla="*/ 5 h 21"/>
                <a:gd name="T4" fmla="*/ 34 w 243"/>
                <a:gd name="T5" fmla="*/ 11 h 21"/>
                <a:gd name="T6" fmla="*/ 49 w 243"/>
                <a:gd name="T7" fmla="*/ 13 h 21"/>
                <a:gd name="T8" fmla="*/ 63 w 243"/>
                <a:gd name="T9" fmla="*/ 15 h 21"/>
                <a:gd name="T10" fmla="*/ 74 w 243"/>
                <a:gd name="T11" fmla="*/ 15 h 21"/>
                <a:gd name="T12" fmla="*/ 82 w 243"/>
                <a:gd name="T13" fmla="*/ 17 h 21"/>
                <a:gd name="T14" fmla="*/ 93 w 243"/>
                <a:gd name="T15" fmla="*/ 19 h 21"/>
                <a:gd name="T16" fmla="*/ 104 w 243"/>
                <a:gd name="T17" fmla="*/ 19 h 21"/>
                <a:gd name="T18" fmla="*/ 112 w 243"/>
                <a:gd name="T19" fmla="*/ 21 h 21"/>
                <a:gd name="T20" fmla="*/ 120 w 243"/>
                <a:gd name="T21" fmla="*/ 21 h 21"/>
                <a:gd name="T22" fmla="*/ 127 w 243"/>
                <a:gd name="T23" fmla="*/ 21 h 21"/>
                <a:gd name="T24" fmla="*/ 135 w 243"/>
                <a:gd name="T25" fmla="*/ 21 h 21"/>
                <a:gd name="T26" fmla="*/ 142 w 243"/>
                <a:gd name="T27" fmla="*/ 21 h 21"/>
                <a:gd name="T28" fmla="*/ 150 w 243"/>
                <a:gd name="T29" fmla="*/ 21 h 21"/>
                <a:gd name="T30" fmla="*/ 158 w 243"/>
                <a:gd name="T31" fmla="*/ 21 h 21"/>
                <a:gd name="T32" fmla="*/ 165 w 243"/>
                <a:gd name="T33" fmla="*/ 21 h 21"/>
                <a:gd name="T34" fmla="*/ 175 w 243"/>
                <a:gd name="T35" fmla="*/ 21 h 21"/>
                <a:gd name="T36" fmla="*/ 180 w 243"/>
                <a:gd name="T37" fmla="*/ 21 h 21"/>
                <a:gd name="T38" fmla="*/ 188 w 243"/>
                <a:gd name="T39" fmla="*/ 21 h 21"/>
                <a:gd name="T40" fmla="*/ 196 w 243"/>
                <a:gd name="T41" fmla="*/ 19 h 21"/>
                <a:gd name="T42" fmla="*/ 205 w 243"/>
                <a:gd name="T43" fmla="*/ 19 h 21"/>
                <a:gd name="T44" fmla="*/ 213 w 243"/>
                <a:gd name="T45" fmla="*/ 19 h 21"/>
                <a:gd name="T46" fmla="*/ 220 w 243"/>
                <a:gd name="T47" fmla="*/ 17 h 21"/>
                <a:gd name="T48" fmla="*/ 228 w 243"/>
                <a:gd name="T49" fmla="*/ 17 h 21"/>
                <a:gd name="T50" fmla="*/ 236 w 243"/>
                <a:gd name="T51" fmla="*/ 15 h 21"/>
                <a:gd name="T52" fmla="*/ 241 w 243"/>
                <a:gd name="T53" fmla="*/ 11 h 21"/>
                <a:gd name="T54" fmla="*/ 241 w 243"/>
                <a:gd name="T55" fmla="*/ 5 h 21"/>
                <a:gd name="T56" fmla="*/ 236 w 243"/>
                <a:gd name="T57" fmla="*/ 5 h 21"/>
                <a:gd name="T58" fmla="*/ 228 w 243"/>
                <a:gd name="T59" fmla="*/ 5 h 21"/>
                <a:gd name="T60" fmla="*/ 217 w 243"/>
                <a:gd name="T61" fmla="*/ 5 h 21"/>
                <a:gd name="T62" fmla="*/ 201 w 243"/>
                <a:gd name="T63" fmla="*/ 5 h 21"/>
                <a:gd name="T64" fmla="*/ 188 w 243"/>
                <a:gd name="T65" fmla="*/ 7 h 21"/>
                <a:gd name="T66" fmla="*/ 173 w 243"/>
                <a:gd name="T67" fmla="*/ 7 h 21"/>
                <a:gd name="T68" fmla="*/ 160 w 243"/>
                <a:gd name="T69" fmla="*/ 7 h 21"/>
                <a:gd name="T70" fmla="*/ 144 w 243"/>
                <a:gd name="T71" fmla="*/ 9 h 21"/>
                <a:gd name="T72" fmla="*/ 131 w 243"/>
                <a:gd name="T73" fmla="*/ 9 h 21"/>
                <a:gd name="T74" fmla="*/ 120 w 243"/>
                <a:gd name="T75" fmla="*/ 7 h 21"/>
                <a:gd name="T76" fmla="*/ 112 w 243"/>
                <a:gd name="T77" fmla="*/ 7 h 21"/>
                <a:gd name="T78" fmla="*/ 103 w 243"/>
                <a:gd name="T79" fmla="*/ 7 h 21"/>
                <a:gd name="T80" fmla="*/ 95 w 243"/>
                <a:gd name="T81" fmla="*/ 7 h 21"/>
                <a:gd name="T82" fmla="*/ 87 w 243"/>
                <a:gd name="T83" fmla="*/ 5 h 21"/>
                <a:gd name="T84" fmla="*/ 80 w 243"/>
                <a:gd name="T85" fmla="*/ 5 h 21"/>
                <a:gd name="T86" fmla="*/ 72 w 243"/>
                <a:gd name="T87" fmla="*/ 5 h 21"/>
                <a:gd name="T88" fmla="*/ 64 w 243"/>
                <a:gd name="T89" fmla="*/ 3 h 21"/>
                <a:gd name="T90" fmla="*/ 57 w 243"/>
                <a:gd name="T91" fmla="*/ 3 h 21"/>
                <a:gd name="T92" fmla="*/ 49 w 243"/>
                <a:gd name="T93" fmla="*/ 3 h 21"/>
                <a:gd name="T94" fmla="*/ 38 w 243"/>
                <a:gd name="T95" fmla="*/ 2 h 21"/>
                <a:gd name="T96" fmla="*/ 26 w 243"/>
                <a:gd name="T97" fmla="*/ 2 h 21"/>
                <a:gd name="T98" fmla="*/ 19 w 243"/>
                <a:gd name="T99" fmla="*/ 0 h 21"/>
                <a:gd name="T100" fmla="*/ 7 w 243"/>
                <a:gd name="T101" fmla="*/ 0 h 21"/>
                <a:gd name="T102" fmla="*/ 0 w 243"/>
                <a:gd name="T103" fmla="*/ 0 h 21"/>
                <a:gd name="T104" fmla="*/ 0 w 243"/>
                <a:gd name="T10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21">
                  <a:moveTo>
                    <a:pt x="0" y="0"/>
                  </a:moveTo>
                  <a:lnTo>
                    <a:pt x="7" y="2"/>
                  </a:lnTo>
                  <a:lnTo>
                    <a:pt x="15" y="3"/>
                  </a:lnTo>
                  <a:lnTo>
                    <a:pt x="21" y="5"/>
                  </a:lnTo>
                  <a:lnTo>
                    <a:pt x="28" y="9"/>
                  </a:lnTo>
                  <a:lnTo>
                    <a:pt x="34" y="11"/>
                  </a:lnTo>
                  <a:lnTo>
                    <a:pt x="42" y="11"/>
                  </a:lnTo>
                  <a:lnTo>
                    <a:pt x="49" y="13"/>
                  </a:lnTo>
                  <a:lnTo>
                    <a:pt x="57" y="15"/>
                  </a:lnTo>
                  <a:lnTo>
                    <a:pt x="63" y="15"/>
                  </a:lnTo>
                  <a:lnTo>
                    <a:pt x="70" y="15"/>
                  </a:lnTo>
                  <a:lnTo>
                    <a:pt x="74" y="15"/>
                  </a:lnTo>
                  <a:lnTo>
                    <a:pt x="78" y="17"/>
                  </a:lnTo>
                  <a:lnTo>
                    <a:pt x="82" y="17"/>
                  </a:lnTo>
                  <a:lnTo>
                    <a:pt x="85" y="19"/>
                  </a:lnTo>
                  <a:lnTo>
                    <a:pt x="93" y="19"/>
                  </a:lnTo>
                  <a:lnTo>
                    <a:pt x="101" y="19"/>
                  </a:lnTo>
                  <a:lnTo>
                    <a:pt x="104" y="19"/>
                  </a:lnTo>
                  <a:lnTo>
                    <a:pt x="106" y="21"/>
                  </a:lnTo>
                  <a:lnTo>
                    <a:pt x="112" y="21"/>
                  </a:lnTo>
                  <a:lnTo>
                    <a:pt x="116" y="21"/>
                  </a:lnTo>
                  <a:lnTo>
                    <a:pt x="120" y="21"/>
                  </a:lnTo>
                  <a:lnTo>
                    <a:pt x="123" y="21"/>
                  </a:lnTo>
                  <a:lnTo>
                    <a:pt x="127" y="21"/>
                  </a:lnTo>
                  <a:lnTo>
                    <a:pt x="131" y="21"/>
                  </a:lnTo>
                  <a:lnTo>
                    <a:pt x="135" y="21"/>
                  </a:lnTo>
                  <a:lnTo>
                    <a:pt x="139" y="21"/>
                  </a:lnTo>
                  <a:lnTo>
                    <a:pt x="142" y="21"/>
                  </a:lnTo>
                  <a:lnTo>
                    <a:pt x="146" y="21"/>
                  </a:lnTo>
                  <a:lnTo>
                    <a:pt x="150" y="21"/>
                  </a:lnTo>
                  <a:lnTo>
                    <a:pt x="154" y="21"/>
                  </a:lnTo>
                  <a:lnTo>
                    <a:pt x="158" y="21"/>
                  </a:lnTo>
                  <a:lnTo>
                    <a:pt x="161" y="21"/>
                  </a:lnTo>
                  <a:lnTo>
                    <a:pt x="165" y="21"/>
                  </a:lnTo>
                  <a:lnTo>
                    <a:pt x="169" y="21"/>
                  </a:lnTo>
                  <a:lnTo>
                    <a:pt x="175" y="21"/>
                  </a:lnTo>
                  <a:lnTo>
                    <a:pt x="179" y="21"/>
                  </a:lnTo>
                  <a:lnTo>
                    <a:pt x="180" y="21"/>
                  </a:lnTo>
                  <a:lnTo>
                    <a:pt x="186" y="21"/>
                  </a:lnTo>
                  <a:lnTo>
                    <a:pt x="188" y="21"/>
                  </a:lnTo>
                  <a:lnTo>
                    <a:pt x="194" y="21"/>
                  </a:lnTo>
                  <a:lnTo>
                    <a:pt x="196" y="19"/>
                  </a:lnTo>
                  <a:lnTo>
                    <a:pt x="201" y="19"/>
                  </a:lnTo>
                  <a:lnTo>
                    <a:pt x="205" y="19"/>
                  </a:lnTo>
                  <a:lnTo>
                    <a:pt x="209" y="19"/>
                  </a:lnTo>
                  <a:lnTo>
                    <a:pt x="213" y="19"/>
                  </a:lnTo>
                  <a:lnTo>
                    <a:pt x="217" y="19"/>
                  </a:lnTo>
                  <a:lnTo>
                    <a:pt x="220" y="17"/>
                  </a:lnTo>
                  <a:lnTo>
                    <a:pt x="224" y="17"/>
                  </a:lnTo>
                  <a:lnTo>
                    <a:pt x="228" y="17"/>
                  </a:lnTo>
                  <a:lnTo>
                    <a:pt x="232" y="15"/>
                  </a:lnTo>
                  <a:lnTo>
                    <a:pt x="236" y="15"/>
                  </a:lnTo>
                  <a:lnTo>
                    <a:pt x="239" y="15"/>
                  </a:lnTo>
                  <a:lnTo>
                    <a:pt x="241" y="11"/>
                  </a:lnTo>
                  <a:lnTo>
                    <a:pt x="243" y="9"/>
                  </a:lnTo>
                  <a:lnTo>
                    <a:pt x="241" y="5"/>
                  </a:lnTo>
                  <a:lnTo>
                    <a:pt x="239" y="5"/>
                  </a:lnTo>
                  <a:lnTo>
                    <a:pt x="236" y="5"/>
                  </a:lnTo>
                  <a:lnTo>
                    <a:pt x="230" y="5"/>
                  </a:lnTo>
                  <a:lnTo>
                    <a:pt x="228" y="5"/>
                  </a:lnTo>
                  <a:lnTo>
                    <a:pt x="224" y="5"/>
                  </a:lnTo>
                  <a:lnTo>
                    <a:pt x="217" y="5"/>
                  </a:lnTo>
                  <a:lnTo>
                    <a:pt x="209" y="5"/>
                  </a:lnTo>
                  <a:lnTo>
                    <a:pt x="201" y="5"/>
                  </a:lnTo>
                  <a:lnTo>
                    <a:pt x="196" y="5"/>
                  </a:lnTo>
                  <a:lnTo>
                    <a:pt x="188" y="7"/>
                  </a:lnTo>
                  <a:lnTo>
                    <a:pt x="180" y="7"/>
                  </a:lnTo>
                  <a:lnTo>
                    <a:pt x="173" y="7"/>
                  </a:lnTo>
                  <a:lnTo>
                    <a:pt x="167" y="7"/>
                  </a:lnTo>
                  <a:lnTo>
                    <a:pt x="160" y="7"/>
                  </a:lnTo>
                  <a:lnTo>
                    <a:pt x="152" y="9"/>
                  </a:lnTo>
                  <a:lnTo>
                    <a:pt x="144" y="9"/>
                  </a:lnTo>
                  <a:lnTo>
                    <a:pt x="139" y="9"/>
                  </a:lnTo>
                  <a:lnTo>
                    <a:pt x="131" y="9"/>
                  </a:lnTo>
                  <a:lnTo>
                    <a:pt x="123" y="9"/>
                  </a:lnTo>
                  <a:lnTo>
                    <a:pt x="120" y="7"/>
                  </a:lnTo>
                  <a:lnTo>
                    <a:pt x="116" y="7"/>
                  </a:lnTo>
                  <a:lnTo>
                    <a:pt x="112" y="7"/>
                  </a:lnTo>
                  <a:lnTo>
                    <a:pt x="106" y="7"/>
                  </a:lnTo>
                  <a:lnTo>
                    <a:pt x="103" y="7"/>
                  </a:lnTo>
                  <a:lnTo>
                    <a:pt x="99" y="7"/>
                  </a:lnTo>
                  <a:lnTo>
                    <a:pt x="95" y="7"/>
                  </a:lnTo>
                  <a:lnTo>
                    <a:pt x="91" y="7"/>
                  </a:lnTo>
                  <a:lnTo>
                    <a:pt x="87" y="5"/>
                  </a:lnTo>
                  <a:lnTo>
                    <a:pt x="83" y="5"/>
                  </a:lnTo>
                  <a:lnTo>
                    <a:pt x="80" y="5"/>
                  </a:lnTo>
                  <a:lnTo>
                    <a:pt x="76" y="5"/>
                  </a:lnTo>
                  <a:lnTo>
                    <a:pt x="72" y="5"/>
                  </a:lnTo>
                  <a:lnTo>
                    <a:pt x="68" y="3"/>
                  </a:lnTo>
                  <a:lnTo>
                    <a:pt x="64" y="3"/>
                  </a:lnTo>
                  <a:lnTo>
                    <a:pt x="61" y="3"/>
                  </a:lnTo>
                  <a:lnTo>
                    <a:pt x="57" y="3"/>
                  </a:lnTo>
                  <a:lnTo>
                    <a:pt x="53" y="3"/>
                  </a:lnTo>
                  <a:lnTo>
                    <a:pt x="49" y="3"/>
                  </a:lnTo>
                  <a:lnTo>
                    <a:pt x="45" y="3"/>
                  </a:lnTo>
                  <a:lnTo>
                    <a:pt x="38" y="2"/>
                  </a:lnTo>
                  <a:lnTo>
                    <a:pt x="30" y="2"/>
                  </a:lnTo>
                  <a:lnTo>
                    <a:pt x="26" y="2"/>
                  </a:lnTo>
                  <a:lnTo>
                    <a:pt x="23" y="0"/>
                  </a:lnTo>
                  <a:lnTo>
                    <a:pt x="19" y="0"/>
                  </a:lnTo>
                  <a:lnTo>
                    <a:pt x="15" y="0"/>
                  </a:lnTo>
                  <a:lnTo>
                    <a:pt x="7" y="0"/>
                  </a:lnTo>
                  <a:lnTo>
                    <a:pt x="0" y="0"/>
                  </a:lnTo>
                  <a:lnTo>
                    <a:pt x="0" y="0"/>
                  </a:lnTo>
                  <a:lnTo>
                    <a:pt x="0" y="0"/>
                  </a:lnTo>
                  <a:lnTo>
                    <a:pt x="0" y="0"/>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0"/>
            <p:cNvSpPr>
              <a:spLocks/>
            </p:cNvSpPr>
            <p:nvPr/>
          </p:nvSpPr>
          <p:spPr bwMode="auto">
            <a:xfrm>
              <a:off x="1743075" y="4292600"/>
              <a:ext cx="150813" cy="58738"/>
            </a:xfrm>
            <a:custGeom>
              <a:avLst/>
              <a:gdLst>
                <a:gd name="T0" fmla="*/ 0 w 190"/>
                <a:gd name="T1" fmla="*/ 57 h 74"/>
                <a:gd name="T2" fmla="*/ 190 w 190"/>
                <a:gd name="T3" fmla="*/ 0 h 74"/>
                <a:gd name="T4" fmla="*/ 190 w 190"/>
                <a:gd name="T5" fmla="*/ 19 h 74"/>
                <a:gd name="T6" fmla="*/ 4 w 190"/>
                <a:gd name="T7" fmla="*/ 74 h 74"/>
                <a:gd name="T8" fmla="*/ 0 w 190"/>
                <a:gd name="T9" fmla="*/ 57 h 74"/>
                <a:gd name="T10" fmla="*/ 0 w 190"/>
                <a:gd name="T11" fmla="*/ 57 h 74"/>
              </a:gdLst>
              <a:ahLst/>
              <a:cxnLst>
                <a:cxn ang="0">
                  <a:pos x="T0" y="T1"/>
                </a:cxn>
                <a:cxn ang="0">
                  <a:pos x="T2" y="T3"/>
                </a:cxn>
                <a:cxn ang="0">
                  <a:pos x="T4" y="T5"/>
                </a:cxn>
                <a:cxn ang="0">
                  <a:pos x="T6" y="T7"/>
                </a:cxn>
                <a:cxn ang="0">
                  <a:pos x="T8" y="T9"/>
                </a:cxn>
                <a:cxn ang="0">
                  <a:pos x="T10" y="T11"/>
                </a:cxn>
              </a:cxnLst>
              <a:rect l="0" t="0" r="r" b="b"/>
              <a:pathLst>
                <a:path w="190" h="74">
                  <a:moveTo>
                    <a:pt x="0" y="57"/>
                  </a:moveTo>
                  <a:lnTo>
                    <a:pt x="190" y="0"/>
                  </a:lnTo>
                  <a:lnTo>
                    <a:pt x="190" y="19"/>
                  </a:lnTo>
                  <a:lnTo>
                    <a:pt x="4" y="74"/>
                  </a:lnTo>
                  <a:lnTo>
                    <a:pt x="0" y="57"/>
                  </a:lnTo>
                  <a:lnTo>
                    <a:pt x="0" y="57"/>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5" name="Freeform 62"/>
            <p:cNvSpPr>
              <a:spLocks/>
            </p:cNvSpPr>
            <p:nvPr/>
          </p:nvSpPr>
          <p:spPr bwMode="auto">
            <a:xfrm>
              <a:off x="1484313" y="4687888"/>
              <a:ext cx="23813" cy="19050"/>
            </a:xfrm>
            <a:custGeom>
              <a:avLst/>
              <a:gdLst>
                <a:gd name="T0" fmla="*/ 11 w 30"/>
                <a:gd name="T1" fmla="*/ 0 h 25"/>
                <a:gd name="T2" fmla="*/ 10 w 30"/>
                <a:gd name="T3" fmla="*/ 0 h 25"/>
                <a:gd name="T4" fmla="*/ 6 w 30"/>
                <a:gd name="T5" fmla="*/ 0 h 25"/>
                <a:gd name="T6" fmla="*/ 2 w 30"/>
                <a:gd name="T7" fmla="*/ 0 h 25"/>
                <a:gd name="T8" fmla="*/ 0 w 30"/>
                <a:gd name="T9" fmla="*/ 4 h 25"/>
                <a:gd name="T10" fmla="*/ 2 w 30"/>
                <a:gd name="T11" fmla="*/ 6 h 25"/>
                <a:gd name="T12" fmla="*/ 6 w 30"/>
                <a:gd name="T13" fmla="*/ 9 h 25"/>
                <a:gd name="T14" fmla="*/ 10 w 30"/>
                <a:gd name="T15" fmla="*/ 13 h 25"/>
                <a:gd name="T16" fmla="*/ 15 w 30"/>
                <a:gd name="T17" fmla="*/ 17 h 25"/>
                <a:gd name="T18" fmla="*/ 19 w 30"/>
                <a:gd name="T19" fmla="*/ 21 h 25"/>
                <a:gd name="T20" fmla="*/ 25 w 30"/>
                <a:gd name="T21" fmla="*/ 23 h 25"/>
                <a:gd name="T22" fmla="*/ 29 w 30"/>
                <a:gd name="T23" fmla="*/ 25 h 25"/>
                <a:gd name="T24" fmla="*/ 30 w 30"/>
                <a:gd name="T25" fmla="*/ 25 h 25"/>
                <a:gd name="T26" fmla="*/ 29 w 30"/>
                <a:gd name="T27" fmla="*/ 21 h 25"/>
                <a:gd name="T28" fmla="*/ 29 w 30"/>
                <a:gd name="T29" fmla="*/ 17 h 25"/>
                <a:gd name="T30" fmla="*/ 27 w 30"/>
                <a:gd name="T31" fmla="*/ 15 h 25"/>
                <a:gd name="T32" fmla="*/ 27 w 30"/>
                <a:gd name="T33" fmla="*/ 13 h 25"/>
                <a:gd name="T34" fmla="*/ 25 w 30"/>
                <a:gd name="T35" fmla="*/ 11 h 25"/>
                <a:gd name="T36" fmla="*/ 21 w 30"/>
                <a:gd name="T37" fmla="*/ 8 h 25"/>
                <a:gd name="T38" fmla="*/ 15 w 30"/>
                <a:gd name="T39" fmla="*/ 4 h 25"/>
                <a:gd name="T40" fmla="*/ 11 w 30"/>
                <a:gd name="T41" fmla="*/ 0 h 25"/>
                <a:gd name="T42" fmla="*/ 11 w 30"/>
                <a:gd name="T4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5">
                  <a:moveTo>
                    <a:pt x="11" y="0"/>
                  </a:moveTo>
                  <a:lnTo>
                    <a:pt x="10" y="0"/>
                  </a:lnTo>
                  <a:lnTo>
                    <a:pt x="6" y="0"/>
                  </a:lnTo>
                  <a:lnTo>
                    <a:pt x="2" y="0"/>
                  </a:lnTo>
                  <a:lnTo>
                    <a:pt x="0" y="4"/>
                  </a:lnTo>
                  <a:lnTo>
                    <a:pt x="2" y="6"/>
                  </a:lnTo>
                  <a:lnTo>
                    <a:pt x="6" y="9"/>
                  </a:lnTo>
                  <a:lnTo>
                    <a:pt x="10" y="13"/>
                  </a:lnTo>
                  <a:lnTo>
                    <a:pt x="15" y="17"/>
                  </a:lnTo>
                  <a:lnTo>
                    <a:pt x="19" y="21"/>
                  </a:lnTo>
                  <a:lnTo>
                    <a:pt x="25" y="23"/>
                  </a:lnTo>
                  <a:lnTo>
                    <a:pt x="29" y="25"/>
                  </a:lnTo>
                  <a:lnTo>
                    <a:pt x="30" y="25"/>
                  </a:lnTo>
                  <a:lnTo>
                    <a:pt x="29" y="21"/>
                  </a:lnTo>
                  <a:lnTo>
                    <a:pt x="29" y="17"/>
                  </a:lnTo>
                  <a:lnTo>
                    <a:pt x="27" y="15"/>
                  </a:lnTo>
                  <a:lnTo>
                    <a:pt x="27" y="13"/>
                  </a:lnTo>
                  <a:lnTo>
                    <a:pt x="25" y="11"/>
                  </a:lnTo>
                  <a:lnTo>
                    <a:pt x="21" y="8"/>
                  </a:lnTo>
                  <a:lnTo>
                    <a:pt x="15" y="4"/>
                  </a:lnTo>
                  <a:lnTo>
                    <a:pt x="11" y="0"/>
                  </a:lnTo>
                  <a:lnTo>
                    <a:pt x="11" y="0"/>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Freeform 63"/>
            <p:cNvSpPr>
              <a:spLocks/>
            </p:cNvSpPr>
            <p:nvPr/>
          </p:nvSpPr>
          <p:spPr bwMode="auto">
            <a:xfrm>
              <a:off x="965200" y="3040063"/>
              <a:ext cx="209550" cy="90488"/>
            </a:xfrm>
            <a:custGeom>
              <a:avLst/>
              <a:gdLst>
                <a:gd name="T0" fmla="*/ 262 w 262"/>
                <a:gd name="T1" fmla="*/ 0 h 114"/>
                <a:gd name="T2" fmla="*/ 123 w 262"/>
                <a:gd name="T3" fmla="*/ 11 h 114"/>
                <a:gd name="T4" fmla="*/ 0 w 262"/>
                <a:gd name="T5" fmla="*/ 3 h 114"/>
                <a:gd name="T6" fmla="*/ 61 w 262"/>
                <a:gd name="T7" fmla="*/ 47 h 114"/>
                <a:gd name="T8" fmla="*/ 129 w 262"/>
                <a:gd name="T9" fmla="*/ 104 h 114"/>
                <a:gd name="T10" fmla="*/ 131 w 262"/>
                <a:gd name="T11" fmla="*/ 106 h 114"/>
                <a:gd name="T12" fmla="*/ 135 w 262"/>
                <a:gd name="T13" fmla="*/ 108 h 114"/>
                <a:gd name="T14" fmla="*/ 141 w 262"/>
                <a:gd name="T15" fmla="*/ 112 h 114"/>
                <a:gd name="T16" fmla="*/ 142 w 262"/>
                <a:gd name="T17" fmla="*/ 112 h 114"/>
                <a:gd name="T18" fmla="*/ 146 w 262"/>
                <a:gd name="T19" fmla="*/ 114 h 114"/>
                <a:gd name="T20" fmla="*/ 148 w 262"/>
                <a:gd name="T21" fmla="*/ 114 h 114"/>
                <a:gd name="T22" fmla="*/ 152 w 262"/>
                <a:gd name="T23" fmla="*/ 114 h 114"/>
                <a:gd name="T24" fmla="*/ 158 w 262"/>
                <a:gd name="T25" fmla="*/ 114 h 114"/>
                <a:gd name="T26" fmla="*/ 161 w 262"/>
                <a:gd name="T27" fmla="*/ 114 h 114"/>
                <a:gd name="T28" fmla="*/ 165 w 262"/>
                <a:gd name="T29" fmla="*/ 112 h 114"/>
                <a:gd name="T30" fmla="*/ 171 w 262"/>
                <a:gd name="T31" fmla="*/ 110 h 114"/>
                <a:gd name="T32" fmla="*/ 238 w 262"/>
                <a:gd name="T33" fmla="*/ 53 h 114"/>
                <a:gd name="T34" fmla="*/ 262 w 262"/>
                <a:gd name="T35" fmla="*/ 0 h 114"/>
                <a:gd name="T36" fmla="*/ 262 w 262"/>
                <a:gd name="T3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2" h="114">
                  <a:moveTo>
                    <a:pt x="262" y="0"/>
                  </a:moveTo>
                  <a:lnTo>
                    <a:pt x="123" y="11"/>
                  </a:lnTo>
                  <a:lnTo>
                    <a:pt x="0" y="3"/>
                  </a:lnTo>
                  <a:lnTo>
                    <a:pt x="61" y="47"/>
                  </a:lnTo>
                  <a:lnTo>
                    <a:pt x="129" y="104"/>
                  </a:lnTo>
                  <a:lnTo>
                    <a:pt x="131" y="106"/>
                  </a:lnTo>
                  <a:lnTo>
                    <a:pt x="135" y="108"/>
                  </a:lnTo>
                  <a:lnTo>
                    <a:pt x="141" y="112"/>
                  </a:lnTo>
                  <a:lnTo>
                    <a:pt x="142" y="112"/>
                  </a:lnTo>
                  <a:lnTo>
                    <a:pt x="146" y="114"/>
                  </a:lnTo>
                  <a:lnTo>
                    <a:pt x="148" y="114"/>
                  </a:lnTo>
                  <a:lnTo>
                    <a:pt x="152" y="114"/>
                  </a:lnTo>
                  <a:lnTo>
                    <a:pt x="158" y="114"/>
                  </a:lnTo>
                  <a:lnTo>
                    <a:pt x="161" y="114"/>
                  </a:lnTo>
                  <a:lnTo>
                    <a:pt x="165" y="112"/>
                  </a:lnTo>
                  <a:lnTo>
                    <a:pt x="171" y="110"/>
                  </a:lnTo>
                  <a:lnTo>
                    <a:pt x="238" y="53"/>
                  </a:lnTo>
                  <a:lnTo>
                    <a:pt x="262" y="0"/>
                  </a:lnTo>
                  <a:lnTo>
                    <a:pt x="26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8" name="Freeform 64"/>
            <p:cNvSpPr>
              <a:spLocks/>
            </p:cNvSpPr>
            <p:nvPr/>
          </p:nvSpPr>
          <p:spPr bwMode="auto">
            <a:xfrm>
              <a:off x="758825" y="2771775"/>
              <a:ext cx="255588" cy="219075"/>
            </a:xfrm>
            <a:custGeom>
              <a:avLst/>
              <a:gdLst>
                <a:gd name="T0" fmla="*/ 0 w 322"/>
                <a:gd name="T1" fmla="*/ 120 h 278"/>
                <a:gd name="T2" fmla="*/ 160 w 322"/>
                <a:gd name="T3" fmla="*/ 95 h 278"/>
                <a:gd name="T4" fmla="*/ 173 w 322"/>
                <a:gd name="T5" fmla="*/ 57 h 278"/>
                <a:gd name="T6" fmla="*/ 196 w 322"/>
                <a:gd name="T7" fmla="*/ 25 h 278"/>
                <a:gd name="T8" fmla="*/ 230 w 322"/>
                <a:gd name="T9" fmla="*/ 4 h 278"/>
                <a:gd name="T10" fmla="*/ 286 w 322"/>
                <a:gd name="T11" fmla="*/ 0 h 278"/>
                <a:gd name="T12" fmla="*/ 268 w 322"/>
                <a:gd name="T13" fmla="*/ 10 h 278"/>
                <a:gd name="T14" fmla="*/ 249 w 322"/>
                <a:gd name="T15" fmla="*/ 42 h 278"/>
                <a:gd name="T16" fmla="*/ 242 w 322"/>
                <a:gd name="T17" fmla="*/ 84 h 278"/>
                <a:gd name="T18" fmla="*/ 246 w 322"/>
                <a:gd name="T19" fmla="*/ 158 h 278"/>
                <a:gd name="T20" fmla="*/ 265 w 322"/>
                <a:gd name="T21" fmla="*/ 215 h 278"/>
                <a:gd name="T22" fmla="*/ 322 w 322"/>
                <a:gd name="T23" fmla="*/ 272 h 278"/>
                <a:gd name="T24" fmla="*/ 295 w 322"/>
                <a:gd name="T25" fmla="*/ 278 h 278"/>
                <a:gd name="T26" fmla="*/ 242 w 322"/>
                <a:gd name="T27" fmla="*/ 266 h 278"/>
                <a:gd name="T28" fmla="*/ 208 w 322"/>
                <a:gd name="T29" fmla="*/ 240 h 278"/>
                <a:gd name="T30" fmla="*/ 187 w 322"/>
                <a:gd name="T31" fmla="*/ 217 h 278"/>
                <a:gd name="T32" fmla="*/ 164 w 322"/>
                <a:gd name="T33" fmla="*/ 146 h 278"/>
                <a:gd name="T34" fmla="*/ 2 w 322"/>
                <a:gd name="T35" fmla="*/ 181 h 278"/>
                <a:gd name="T36" fmla="*/ 0 w 322"/>
                <a:gd name="T37" fmla="*/ 120 h 278"/>
                <a:gd name="T38" fmla="*/ 0 w 322"/>
                <a:gd name="T39" fmla="*/ 12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2" h="278">
                  <a:moveTo>
                    <a:pt x="0" y="120"/>
                  </a:moveTo>
                  <a:lnTo>
                    <a:pt x="160" y="95"/>
                  </a:lnTo>
                  <a:lnTo>
                    <a:pt x="173" y="57"/>
                  </a:lnTo>
                  <a:lnTo>
                    <a:pt x="196" y="25"/>
                  </a:lnTo>
                  <a:lnTo>
                    <a:pt x="230" y="4"/>
                  </a:lnTo>
                  <a:lnTo>
                    <a:pt x="286" y="0"/>
                  </a:lnTo>
                  <a:lnTo>
                    <a:pt x="268" y="10"/>
                  </a:lnTo>
                  <a:lnTo>
                    <a:pt x="249" y="42"/>
                  </a:lnTo>
                  <a:lnTo>
                    <a:pt x="242" y="84"/>
                  </a:lnTo>
                  <a:lnTo>
                    <a:pt x="246" y="158"/>
                  </a:lnTo>
                  <a:lnTo>
                    <a:pt x="265" y="215"/>
                  </a:lnTo>
                  <a:lnTo>
                    <a:pt x="322" y="272"/>
                  </a:lnTo>
                  <a:lnTo>
                    <a:pt x="295" y="278"/>
                  </a:lnTo>
                  <a:lnTo>
                    <a:pt x="242" y="266"/>
                  </a:lnTo>
                  <a:lnTo>
                    <a:pt x="208" y="240"/>
                  </a:lnTo>
                  <a:lnTo>
                    <a:pt x="187" y="217"/>
                  </a:lnTo>
                  <a:lnTo>
                    <a:pt x="164" y="146"/>
                  </a:lnTo>
                  <a:lnTo>
                    <a:pt x="2" y="181"/>
                  </a:lnTo>
                  <a:lnTo>
                    <a:pt x="0" y="120"/>
                  </a:lnTo>
                  <a:lnTo>
                    <a:pt x="0" y="120"/>
                  </a:lnTo>
                  <a:close/>
                </a:path>
              </a:pathLst>
            </a:custGeom>
            <a:solidFill>
              <a:srgbClr val="8A8A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Freeform 65"/>
            <p:cNvSpPr>
              <a:spLocks/>
            </p:cNvSpPr>
            <p:nvPr/>
          </p:nvSpPr>
          <p:spPr bwMode="auto">
            <a:xfrm>
              <a:off x="1143000" y="2771775"/>
              <a:ext cx="77788" cy="80963"/>
            </a:xfrm>
            <a:custGeom>
              <a:avLst/>
              <a:gdLst>
                <a:gd name="T0" fmla="*/ 0 w 99"/>
                <a:gd name="T1" fmla="*/ 44 h 103"/>
                <a:gd name="T2" fmla="*/ 2 w 99"/>
                <a:gd name="T3" fmla="*/ 42 h 103"/>
                <a:gd name="T4" fmla="*/ 6 w 99"/>
                <a:gd name="T5" fmla="*/ 42 h 103"/>
                <a:gd name="T6" fmla="*/ 8 w 99"/>
                <a:gd name="T7" fmla="*/ 40 h 103"/>
                <a:gd name="T8" fmla="*/ 12 w 99"/>
                <a:gd name="T9" fmla="*/ 40 h 103"/>
                <a:gd name="T10" fmla="*/ 16 w 99"/>
                <a:gd name="T11" fmla="*/ 40 h 103"/>
                <a:gd name="T12" fmla="*/ 21 w 99"/>
                <a:gd name="T13" fmla="*/ 38 h 103"/>
                <a:gd name="T14" fmla="*/ 25 w 99"/>
                <a:gd name="T15" fmla="*/ 36 h 103"/>
                <a:gd name="T16" fmla="*/ 29 w 99"/>
                <a:gd name="T17" fmla="*/ 36 h 103"/>
                <a:gd name="T18" fmla="*/ 33 w 99"/>
                <a:gd name="T19" fmla="*/ 34 h 103"/>
                <a:gd name="T20" fmla="*/ 36 w 99"/>
                <a:gd name="T21" fmla="*/ 34 h 103"/>
                <a:gd name="T22" fmla="*/ 40 w 99"/>
                <a:gd name="T23" fmla="*/ 32 h 103"/>
                <a:gd name="T24" fmla="*/ 44 w 99"/>
                <a:gd name="T25" fmla="*/ 32 h 103"/>
                <a:gd name="T26" fmla="*/ 48 w 99"/>
                <a:gd name="T27" fmla="*/ 30 h 103"/>
                <a:gd name="T28" fmla="*/ 52 w 99"/>
                <a:gd name="T29" fmla="*/ 30 h 103"/>
                <a:gd name="T30" fmla="*/ 55 w 99"/>
                <a:gd name="T31" fmla="*/ 29 h 103"/>
                <a:gd name="T32" fmla="*/ 61 w 99"/>
                <a:gd name="T33" fmla="*/ 30 h 103"/>
                <a:gd name="T34" fmla="*/ 67 w 99"/>
                <a:gd name="T35" fmla="*/ 30 h 103"/>
                <a:gd name="T36" fmla="*/ 71 w 99"/>
                <a:gd name="T37" fmla="*/ 32 h 103"/>
                <a:gd name="T38" fmla="*/ 74 w 99"/>
                <a:gd name="T39" fmla="*/ 34 h 103"/>
                <a:gd name="T40" fmla="*/ 78 w 99"/>
                <a:gd name="T41" fmla="*/ 36 h 103"/>
                <a:gd name="T42" fmla="*/ 80 w 99"/>
                <a:gd name="T43" fmla="*/ 36 h 103"/>
                <a:gd name="T44" fmla="*/ 82 w 99"/>
                <a:gd name="T45" fmla="*/ 38 h 103"/>
                <a:gd name="T46" fmla="*/ 80 w 99"/>
                <a:gd name="T47" fmla="*/ 40 h 103"/>
                <a:gd name="T48" fmla="*/ 80 w 99"/>
                <a:gd name="T49" fmla="*/ 46 h 103"/>
                <a:gd name="T50" fmla="*/ 78 w 99"/>
                <a:gd name="T51" fmla="*/ 49 h 103"/>
                <a:gd name="T52" fmla="*/ 76 w 99"/>
                <a:gd name="T53" fmla="*/ 53 h 103"/>
                <a:gd name="T54" fmla="*/ 76 w 99"/>
                <a:gd name="T55" fmla="*/ 57 h 103"/>
                <a:gd name="T56" fmla="*/ 74 w 99"/>
                <a:gd name="T57" fmla="*/ 63 h 103"/>
                <a:gd name="T58" fmla="*/ 73 w 99"/>
                <a:gd name="T59" fmla="*/ 67 h 103"/>
                <a:gd name="T60" fmla="*/ 71 w 99"/>
                <a:gd name="T61" fmla="*/ 72 h 103"/>
                <a:gd name="T62" fmla="*/ 69 w 99"/>
                <a:gd name="T63" fmla="*/ 76 h 103"/>
                <a:gd name="T64" fmla="*/ 67 w 99"/>
                <a:gd name="T65" fmla="*/ 82 h 103"/>
                <a:gd name="T66" fmla="*/ 65 w 99"/>
                <a:gd name="T67" fmla="*/ 86 h 103"/>
                <a:gd name="T68" fmla="*/ 63 w 99"/>
                <a:gd name="T69" fmla="*/ 89 h 103"/>
                <a:gd name="T70" fmla="*/ 61 w 99"/>
                <a:gd name="T71" fmla="*/ 93 h 103"/>
                <a:gd name="T72" fmla="*/ 59 w 99"/>
                <a:gd name="T73" fmla="*/ 95 h 103"/>
                <a:gd name="T74" fmla="*/ 86 w 99"/>
                <a:gd name="T75" fmla="*/ 103 h 103"/>
                <a:gd name="T76" fmla="*/ 97 w 99"/>
                <a:gd name="T77" fmla="*/ 63 h 103"/>
                <a:gd name="T78" fmla="*/ 99 w 99"/>
                <a:gd name="T79" fmla="*/ 30 h 103"/>
                <a:gd name="T80" fmla="*/ 88 w 99"/>
                <a:gd name="T81" fmla="*/ 0 h 103"/>
                <a:gd name="T82" fmla="*/ 10 w 99"/>
                <a:gd name="T83" fmla="*/ 8 h 103"/>
                <a:gd name="T84" fmla="*/ 0 w 99"/>
                <a:gd name="T85" fmla="*/ 44 h 103"/>
                <a:gd name="T86" fmla="*/ 0 w 99"/>
                <a:gd name="T87" fmla="*/ 4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 h="103">
                  <a:moveTo>
                    <a:pt x="0" y="44"/>
                  </a:moveTo>
                  <a:lnTo>
                    <a:pt x="2" y="42"/>
                  </a:lnTo>
                  <a:lnTo>
                    <a:pt x="6" y="42"/>
                  </a:lnTo>
                  <a:lnTo>
                    <a:pt x="8" y="40"/>
                  </a:lnTo>
                  <a:lnTo>
                    <a:pt x="12" y="40"/>
                  </a:lnTo>
                  <a:lnTo>
                    <a:pt x="16" y="40"/>
                  </a:lnTo>
                  <a:lnTo>
                    <a:pt x="21" y="38"/>
                  </a:lnTo>
                  <a:lnTo>
                    <a:pt x="25" y="36"/>
                  </a:lnTo>
                  <a:lnTo>
                    <a:pt x="29" y="36"/>
                  </a:lnTo>
                  <a:lnTo>
                    <a:pt x="33" y="34"/>
                  </a:lnTo>
                  <a:lnTo>
                    <a:pt x="36" y="34"/>
                  </a:lnTo>
                  <a:lnTo>
                    <a:pt x="40" y="32"/>
                  </a:lnTo>
                  <a:lnTo>
                    <a:pt x="44" y="32"/>
                  </a:lnTo>
                  <a:lnTo>
                    <a:pt x="48" y="30"/>
                  </a:lnTo>
                  <a:lnTo>
                    <a:pt x="52" y="30"/>
                  </a:lnTo>
                  <a:lnTo>
                    <a:pt x="55" y="29"/>
                  </a:lnTo>
                  <a:lnTo>
                    <a:pt x="61" y="30"/>
                  </a:lnTo>
                  <a:lnTo>
                    <a:pt x="67" y="30"/>
                  </a:lnTo>
                  <a:lnTo>
                    <a:pt x="71" y="32"/>
                  </a:lnTo>
                  <a:lnTo>
                    <a:pt x="74" y="34"/>
                  </a:lnTo>
                  <a:lnTo>
                    <a:pt x="78" y="36"/>
                  </a:lnTo>
                  <a:lnTo>
                    <a:pt x="80" y="36"/>
                  </a:lnTo>
                  <a:lnTo>
                    <a:pt x="82" y="38"/>
                  </a:lnTo>
                  <a:lnTo>
                    <a:pt x="80" y="40"/>
                  </a:lnTo>
                  <a:lnTo>
                    <a:pt x="80" y="46"/>
                  </a:lnTo>
                  <a:lnTo>
                    <a:pt x="78" y="49"/>
                  </a:lnTo>
                  <a:lnTo>
                    <a:pt x="76" y="53"/>
                  </a:lnTo>
                  <a:lnTo>
                    <a:pt x="76" y="57"/>
                  </a:lnTo>
                  <a:lnTo>
                    <a:pt x="74" y="63"/>
                  </a:lnTo>
                  <a:lnTo>
                    <a:pt x="73" y="67"/>
                  </a:lnTo>
                  <a:lnTo>
                    <a:pt x="71" y="72"/>
                  </a:lnTo>
                  <a:lnTo>
                    <a:pt x="69" y="76"/>
                  </a:lnTo>
                  <a:lnTo>
                    <a:pt x="67" y="82"/>
                  </a:lnTo>
                  <a:lnTo>
                    <a:pt x="65" y="86"/>
                  </a:lnTo>
                  <a:lnTo>
                    <a:pt x="63" y="89"/>
                  </a:lnTo>
                  <a:lnTo>
                    <a:pt x="61" y="93"/>
                  </a:lnTo>
                  <a:lnTo>
                    <a:pt x="59" y="95"/>
                  </a:lnTo>
                  <a:lnTo>
                    <a:pt x="86" y="103"/>
                  </a:lnTo>
                  <a:lnTo>
                    <a:pt x="97" y="63"/>
                  </a:lnTo>
                  <a:lnTo>
                    <a:pt x="99" y="30"/>
                  </a:lnTo>
                  <a:lnTo>
                    <a:pt x="88" y="0"/>
                  </a:lnTo>
                  <a:lnTo>
                    <a:pt x="10" y="8"/>
                  </a:lnTo>
                  <a:lnTo>
                    <a:pt x="0" y="44"/>
                  </a:lnTo>
                  <a:lnTo>
                    <a:pt x="0" y="44"/>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Freeform 66"/>
            <p:cNvSpPr>
              <a:spLocks/>
            </p:cNvSpPr>
            <p:nvPr/>
          </p:nvSpPr>
          <p:spPr bwMode="auto">
            <a:xfrm>
              <a:off x="1562100" y="2832100"/>
              <a:ext cx="157163" cy="493713"/>
            </a:xfrm>
            <a:custGeom>
              <a:avLst/>
              <a:gdLst>
                <a:gd name="T0" fmla="*/ 0 w 198"/>
                <a:gd name="T1" fmla="*/ 51 h 624"/>
                <a:gd name="T2" fmla="*/ 28 w 198"/>
                <a:gd name="T3" fmla="*/ 89 h 624"/>
                <a:gd name="T4" fmla="*/ 34 w 198"/>
                <a:gd name="T5" fmla="*/ 207 h 624"/>
                <a:gd name="T6" fmla="*/ 53 w 198"/>
                <a:gd name="T7" fmla="*/ 226 h 624"/>
                <a:gd name="T8" fmla="*/ 65 w 198"/>
                <a:gd name="T9" fmla="*/ 301 h 624"/>
                <a:gd name="T10" fmla="*/ 46 w 198"/>
                <a:gd name="T11" fmla="*/ 377 h 624"/>
                <a:gd name="T12" fmla="*/ 61 w 198"/>
                <a:gd name="T13" fmla="*/ 567 h 624"/>
                <a:gd name="T14" fmla="*/ 78 w 198"/>
                <a:gd name="T15" fmla="*/ 599 h 624"/>
                <a:gd name="T16" fmla="*/ 95 w 198"/>
                <a:gd name="T17" fmla="*/ 618 h 624"/>
                <a:gd name="T18" fmla="*/ 123 w 198"/>
                <a:gd name="T19" fmla="*/ 624 h 624"/>
                <a:gd name="T20" fmla="*/ 152 w 198"/>
                <a:gd name="T21" fmla="*/ 616 h 624"/>
                <a:gd name="T22" fmla="*/ 167 w 198"/>
                <a:gd name="T23" fmla="*/ 572 h 624"/>
                <a:gd name="T24" fmla="*/ 150 w 198"/>
                <a:gd name="T25" fmla="*/ 548 h 624"/>
                <a:gd name="T26" fmla="*/ 152 w 198"/>
                <a:gd name="T27" fmla="*/ 527 h 624"/>
                <a:gd name="T28" fmla="*/ 186 w 198"/>
                <a:gd name="T29" fmla="*/ 491 h 624"/>
                <a:gd name="T30" fmla="*/ 156 w 198"/>
                <a:gd name="T31" fmla="*/ 479 h 624"/>
                <a:gd name="T32" fmla="*/ 152 w 198"/>
                <a:gd name="T33" fmla="*/ 453 h 624"/>
                <a:gd name="T34" fmla="*/ 163 w 198"/>
                <a:gd name="T35" fmla="*/ 428 h 624"/>
                <a:gd name="T36" fmla="*/ 190 w 198"/>
                <a:gd name="T37" fmla="*/ 413 h 624"/>
                <a:gd name="T38" fmla="*/ 190 w 198"/>
                <a:gd name="T39" fmla="*/ 388 h 624"/>
                <a:gd name="T40" fmla="*/ 165 w 198"/>
                <a:gd name="T41" fmla="*/ 386 h 624"/>
                <a:gd name="T42" fmla="*/ 150 w 198"/>
                <a:gd name="T43" fmla="*/ 377 h 624"/>
                <a:gd name="T44" fmla="*/ 146 w 198"/>
                <a:gd name="T45" fmla="*/ 348 h 624"/>
                <a:gd name="T46" fmla="*/ 156 w 198"/>
                <a:gd name="T47" fmla="*/ 327 h 624"/>
                <a:gd name="T48" fmla="*/ 192 w 198"/>
                <a:gd name="T49" fmla="*/ 306 h 624"/>
                <a:gd name="T50" fmla="*/ 190 w 198"/>
                <a:gd name="T51" fmla="*/ 278 h 624"/>
                <a:gd name="T52" fmla="*/ 144 w 198"/>
                <a:gd name="T53" fmla="*/ 287 h 624"/>
                <a:gd name="T54" fmla="*/ 116 w 198"/>
                <a:gd name="T55" fmla="*/ 278 h 624"/>
                <a:gd name="T56" fmla="*/ 108 w 198"/>
                <a:gd name="T57" fmla="*/ 257 h 624"/>
                <a:gd name="T58" fmla="*/ 122 w 198"/>
                <a:gd name="T59" fmla="*/ 226 h 624"/>
                <a:gd name="T60" fmla="*/ 179 w 198"/>
                <a:gd name="T61" fmla="*/ 192 h 624"/>
                <a:gd name="T62" fmla="*/ 173 w 198"/>
                <a:gd name="T63" fmla="*/ 97 h 624"/>
                <a:gd name="T64" fmla="*/ 198 w 198"/>
                <a:gd name="T65" fmla="*/ 55 h 624"/>
                <a:gd name="T66" fmla="*/ 186 w 198"/>
                <a:gd name="T67" fmla="*/ 15 h 624"/>
                <a:gd name="T68" fmla="*/ 116 w 198"/>
                <a:gd name="T69" fmla="*/ 0 h 624"/>
                <a:gd name="T70" fmla="*/ 51 w 198"/>
                <a:gd name="T71" fmla="*/ 12 h 624"/>
                <a:gd name="T72" fmla="*/ 23 w 198"/>
                <a:gd name="T73" fmla="*/ 17 h 624"/>
                <a:gd name="T74" fmla="*/ 7 w 198"/>
                <a:gd name="T75" fmla="*/ 25 h 624"/>
                <a:gd name="T76" fmla="*/ 0 w 198"/>
                <a:gd name="T77" fmla="*/ 51 h 624"/>
                <a:gd name="T78" fmla="*/ 0 w 198"/>
                <a:gd name="T79" fmla="*/ 51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8" h="624">
                  <a:moveTo>
                    <a:pt x="0" y="51"/>
                  </a:moveTo>
                  <a:lnTo>
                    <a:pt x="28" y="89"/>
                  </a:lnTo>
                  <a:lnTo>
                    <a:pt x="34" y="207"/>
                  </a:lnTo>
                  <a:lnTo>
                    <a:pt x="53" y="226"/>
                  </a:lnTo>
                  <a:lnTo>
                    <a:pt x="65" y="301"/>
                  </a:lnTo>
                  <a:lnTo>
                    <a:pt x="46" y="377"/>
                  </a:lnTo>
                  <a:lnTo>
                    <a:pt x="61" y="567"/>
                  </a:lnTo>
                  <a:lnTo>
                    <a:pt x="78" y="599"/>
                  </a:lnTo>
                  <a:lnTo>
                    <a:pt x="95" y="618"/>
                  </a:lnTo>
                  <a:lnTo>
                    <a:pt x="123" y="624"/>
                  </a:lnTo>
                  <a:lnTo>
                    <a:pt x="152" y="616"/>
                  </a:lnTo>
                  <a:lnTo>
                    <a:pt x="167" y="572"/>
                  </a:lnTo>
                  <a:lnTo>
                    <a:pt x="150" y="548"/>
                  </a:lnTo>
                  <a:lnTo>
                    <a:pt x="152" y="527"/>
                  </a:lnTo>
                  <a:lnTo>
                    <a:pt x="186" y="491"/>
                  </a:lnTo>
                  <a:lnTo>
                    <a:pt x="156" y="479"/>
                  </a:lnTo>
                  <a:lnTo>
                    <a:pt x="152" y="453"/>
                  </a:lnTo>
                  <a:lnTo>
                    <a:pt x="163" y="428"/>
                  </a:lnTo>
                  <a:lnTo>
                    <a:pt x="190" y="413"/>
                  </a:lnTo>
                  <a:lnTo>
                    <a:pt x="190" y="388"/>
                  </a:lnTo>
                  <a:lnTo>
                    <a:pt x="165" y="386"/>
                  </a:lnTo>
                  <a:lnTo>
                    <a:pt x="150" y="377"/>
                  </a:lnTo>
                  <a:lnTo>
                    <a:pt x="146" y="348"/>
                  </a:lnTo>
                  <a:lnTo>
                    <a:pt x="156" y="327"/>
                  </a:lnTo>
                  <a:lnTo>
                    <a:pt x="192" y="306"/>
                  </a:lnTo>
                  <a:lnTo>
                    <a:pt x="190" y="278"/>
                  </a:lnTo>
                  <a:lnTo>
                    <a:pt x="144" y="287"/>
                  </a:lnTo>
                  <a:lnTo>
                    <a:pt x="116" y="278"/>
                  </a:lnTo>
                  <a:lnTo>
                    <a:pt x="108" y="257"/>
                  </a:lnTo>
                  <a:lnTo>
                    <a:pt x="122" y="226"/>
                  </a:lnTo>
                  <a:lnTo>
                    <a:pt x="179" y="192"/>
                  </a:lnTo>
                  <a:lnTo>
                    <a:pt x="173" y="97"/>
                  </a:lnTo>
                  <a:lnTo>
                    <a:pt x="198" y="55"/>
                  </a:lnTo>
                  <a:lnTo>
                    <a:pt x="186" y="15"/>
                  </a:lnTo>
                  <a:lnTo>
                    <a:pt x="116" y="0"/>
                  </a:lnTo>
                  <a:lnTo>
                    <a:pt x="51" y="12"/>
                  </a:lnTo>
                  <a:lnTo>
                    <a:pt x="23" y="17"/>
                  </a:lnTo>
                  <a:lnTo>
                    <a:pt x="7" y="25"/>
                  </a:lnTo>
                  <a:lnTo>
                    <a:pt x="0" y="51"/>
                  </a:lnTo>
                  <a:lnTo>
                    <a:pt x="0" y="51"/>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1" name="Freeform 67"/>
            <p:cNvSpPr>
              <a:spLocks/>
            </p:cNvSpPr>
            <p:nvPr/>
          </p:nvSpPr>
          <p:spPr bwMode="auto">
            <a:xfrm>
              <a:off x="1654175" y="4141788"/>
              <a:ext cx="142875" cy="358775"/>
            </a:xfrm>
            <a:custGeom>
              <a:avLst/>
              <a:gdLst>
                <a:gd name="T0" fmla="*/ 17 w 180"/>
                <a:gd name="T1" fmla="*/ 5 h 452"/>
                <a:gd name="T2" fmla="*/ 11 w 180"/>
                <a:gd name="T3" fmla="*/ 15 h 452"/>
                <a:gd name="T4" fmla="*/ 7 w 180"/>
                <a:gd name="T5" fmla="*/ 26 h 452"/>
                <a:gd name="T6" fmla="*/ 4 w 180"/>
                <a:gd name="T7" fmla="*/ 38 h 452"/>
                <a:gd name="T8" fmla="*/ 0 w 180"/>
                <a:gd name="T9" fmla="*/ 49 h 452"/>
                <a:gd name="T10" fmla="*/ 0 w 180"/>
                <a:gd name="T11" fmla="*/ 60 h 452"/>
                <a:gd name="T12" fmla="*/ 0 w 180"/>
                <a:gd name="T13" fmla="*/ 72 h 452"/>
                <a:gd name="T14" fmla="*/ 0 w 180"/>
                <a:gd name="T15" fmla="*/ 83 h 452"/>
                <a:gd name="T16" fmla="*/ 2 w 180"/>
                <a:gd name="T17" fmla="*/ 97 h 452"/>
                <a:gd name="T18" fmla="*/ 6 w 180"/>
                <a:gd name="T19" fmla="*/ 108 h 452"/>
                <a:gd name="T20" fmla="*/ 13 w 180"/>
                <a:gd name="T21" fmla="*/ 117 h 452"/>
                <a:gd name="T22" fmla="*/ 21 w 180"/>
                <a:gd name="T23" fmla="*/ 127 h 452"/>
                <a:gd name="T24" fmla="*/ 30 w 180"/>
                <a:gd name="T25" fmla="*/ 136 h 452"/>
                <a:gd name="T26" fmla="*/ 40 w 180"/>
                <a:gd name="T27" fmla="*/ 146 h 452"/>
                <a:gd name="T28" fmla="*/ 49 w 180"/>
                <a:gd name="T29" fmla="*/ 155 h 452"/>
                <a:gd name="T30" fmla="*/ 57 w 180"/>
                <a:gd name="T31" fmla="*/ 165 h 452"/>
                <a:gd name="T32" fmla="*/ 146 w 180"/>
                <a:gd name="T33" fmla="*/ 382 h 452"/>
                <a:gd name="T34" fmla="*/ 169 w 180"/>
                <a:gd name="T35" fmla="*/ 452 h 452"/>
                <a:gd name="T36" fmla="*/ 179 w 180"/>
                <a:gd name="T37" fmla="*/ 450 h 452"/>
                <a:gd name="T38" fmla="*/ 99 w 180"/>
                <a:gd name="T39" fmla="*/ 203 h 452"/>
                <a:gd name="T40" fmla="*/ 91 w 180"/>
                <a:gd name="T41" fmla="*/ 190 h 452"/>
                <a:gd name="T42" fmla="*/ 85 w 180"/>
                <a:gd name="T43" fmla="*/ 175 h 452"/>
                <a:gd name="T44" fmla="*/ 76 w 180"/>
                <a:gd name="T45" fmla="*/ 161 h 452"/>
                <a:gd name="T46" fmla="*/ 70 w 180"/>
                <a:gd name="T47" fmla="*/ 148 h 452"/>
                <a:gd name="T48" fmla="*/ 59 w 180"/>
                <a:gd name="T49" fmla="*/ 138 h 452"/>
                <a:gd name="T50" fmla="*/ 51 w 180"/>
                <a:gd name="T51" fmla="*/ 131 h 452"/>
                <a:gd name="T52" fmla="*/ 42 w 180"/>
                <a:gd name="T53" fmla="*/ 123 h 452"/>
                <a:gd name="T54" fmla="*/ 32 w 180"/>
                <a:gd name="T55" fmla="*/ 116 h 452"/>
                <a:gd name="T56" fmla="*/ 23 w 180"/>
                <a:gd name="T57" fmla="*/ 104 h 452"/>
                <a:gd name="T58" fmla="*/ 15 w 180"/>
                <a:gd name="T59" fmla="*/ 91 h 452"/>
                <a:gd name="T60" fmla="*/ 13 w 180"/>
                <a:gd name="T61" fmla="*/ 83 h 452"/>
                <a:gd name="T62" fmla="*/ 11 w 180"/>
                <a:gd name="T63" fmla="*/ 76 h 452"/>
                <a:gd name="T64" fmla="*/ 11 w 180"/>
                <a:gd name="T65" fmla="*/ 68 h 452"/>
                <a:gd name="T66" fmla="*/ 11 w 180"/>
                <a:gd name="T67" fmla="*/ 60 h 452"/>
                <a:gd name="T68" fmla="*/ 11 w 180"/>
                <a:gd name="T69" fmla="*/ 53 h 452"/>
                <a:gd name="T70" fmla="*/ 11 w 180"/>
                <a:gd name="T71" fmla="*/ 45 h 452"/>
                <a:gd name="T72" fmla="*/ 11 w 180"/>
                <a:gd name="T73" fmla="*/ 36 h 452"/>
                <a:gd name="T74" fmla="*/ 13 w 180"/>
                <a:gd name="T75" fmla="*/ 28 h 452"/>
                <a:gd name="T76" fmla="*/ 15 w 180"/>
                <a:gd name="T77" fmla="*/ 20 h 452"/>
                <a:gd name="T78" fmla="*/ 17 w 180"/>
                <a:gd name="T79" fmla="*/ 13 h 452"/>
                <a:gd name="T80" fmla="*/ 23 w 180"/>
                <a:gd name="T81" fmla="*/ 1 h 452"/>
                <a:gd name="T82" fmla="*/ 21 w 180"/>
                <a:gd name="T83" fmla="*/ 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0" h="452">
                  <a:moveTo>
                    <a:pt x="21" y="1"/>
                  </a:moveTo>
                  <a:lnTo>
                    <a:pt x="17" y="5"/>
                  </a:lnTo>
                  <a:lnTo>
                    <a:pt x="13" y="9"/>
                  </a:lnTo>
                  <a:lnTo>
                    <a:pt x="11" y="15"/>
                  </a:lnTo>
                  <a:lnTo>
                    <a:pt x="9" y="20"/>
                  </a:lnTo>
                  <a:lnTo>
                    <a:pt x="7" y="26"/>
                  </a:lnTo>
                  <a:lnTo>
                    <a:pt x="6" y="30"/>
                  </a:lnTo>
                  <a:lnTo>
                    <a:pt x="4" y="38"/>
                  </a:lnTo>
                  <a:lnTo>
                    <a:pt x="2" y="43"/>
                  </a:lnTo>
                  <a:lnTo>
                    <a:pt x="0" y="49"/>
                  </a:lnTo>
                  <a:lnTo>
                    <a:pt x="0" y="55"/>
                  </a:lnTo>
                  <a:lnTo>
                    <a:pt x="0" y="60"/>
                  </a:lnTo>
                  <a:lnTo>
                    <a:pt x="0" y="66"/>
                  </a:lnTo>
                  <a:lnTo>
                    <a:pt x="0" y="72"/>
                  </a:lnTo>
                  <a:lnTo>
                    <a:pt x="0" y="78"/>
                  </a:lnTo>
                  <a:lnTo>
                    <a:pt x="0" y="83"/>
                  </a:lnTo>
                  <a:lnTo>
                    <a:pt x="2" y="91"/>
                  </a:lnTo>
                  <a:lnTo>
                    <a:pt x="2" y="97"/>
                  </a:lnTo>
                  <a:lnTo>
                    <a:pt x="4" y="102"/>
                  </a:lnTo>
                  <a:lnTo>
                    <a:pt x="6" y="108"/>
                  </a:lnTo>
                  <a:lnTo>
                    <a:pt x="9" y="114"/>
                  </a:lnTo>
                  <a:lnTo>
                    <a:pt x="13" y="117"/>
                  </a:lnTo>
                  <a:lnTo>
                    <a:pt x="17" y="123"/>
                  </a:lnTo>
                  <a:lnTo>
                    <a:pt x="21" y="127"/>
                  </a:lnTo>
                  <a:lnTo>
                    <a:pt x="26" y="133"/>
                  </a:lnTo>
                  <a:lnTo>
                    <a:pt x="30" y="136"/>
                  </a:lnTo>
                  <a:lnTo>
                    <a:pt x="36" y="142"/>
                  </a:lnTo>
                  <a:lnTo>
                    <a:pt x="40" y="146"/>
                  </a:lnTo>
                  <a:lnTo>
                    <a:pt x="45" y="152"/>
                  </a:lnTo>
                  <a:lnTo>
                    <a:pt x="49" y="155"/>
                  </a:lnTo>
                  <a:lnTo>
                    <a:pt x="53" y="161"/>
                  </a:lnTo>
                  <a:lnTo>
                    <a:pt x="57" y="165"/>
                  </a:lnTo>
                  <a:lnTo>
                    <a:pt x="61" y="171"/>
                  </a:lnTo>
                  <a:lnTo>
                    <a:pt x="146" y="382"/>
                  </a:lnTo>
                  <a:lnTo>
                    <a:pt x="165" y="448"/>
                  </a:lnTo>
                  <a:lnTo>
                    <a:pt x="169" y="452"/>
                  </a:lnTo>
                  <a:lnTo>
                    <a:pt x="175" y="452"/>
                  </a:lnTo>
                  <a:lnTo>
                    <a:pt x="179" y="450"/>
                  </a:lnTo>
                  <a:lnTo>
                    <a:pt x="180" y="446"/>
                  </a:lnTo>
                  <a:lnTo>
                    <a:pt x="99" y="203"/>
                  </a:lnTo>
                  <a:lnTo>
                    <a:pt x="95" y="195"/>
                  </a:lnTo>
                  <a:lnTo>
                    <a:pt x="91" y="190"/>
                  </a:lnTo>
                  <a:lnTo>
                    <a:pt x="89" y="182"/>
                  </a:lnTo>
                  <a:lnTo>
                    <a:pt x="85" y="175"/>
                  </a:lnTo>
                  <a:lnTo>
                    <a:pt x="82" y="167"/>
                  </a:lnTo>
                  <a:lnTo>
                    <a:pt x="76" y="161"/>
                  </a:lnTo>
                  <a:lnTo>
                    <a:pt x="72" y="154"/>
                  </a:lnTo>
                  <a:lnTo>
                    <a:pt x="70" y="148"/>
                  </a:lnTo>
                  <a:lnTo>
                    <a:pt x="65" y="142"/>
                  </a:lnTo>
                  <a:lnTo>
                    <a:pt x="59" y="138"/>
                  </a:lnTo>
                  <a:lnTo>
                    <a:pt x="55" y="135"/>
                  </a:lnTo>
                  <a:lnTo>
                    <a:pt x="51" y="131"/>
                  </a:lnTo>
                  <a:lnTo>
                    <a:pt x="45" y="127"/>
                  </a:lnTo>
                  <a:lnTo>
                    <a:pt x="42" y="123"/>
                  </a:lnTo>
                  <a:lnTo>
                    <a:pt x="36" y="119"/>
                  </a:lnTo>
                  <a:lnTo>
                    <a:pt x="32" y="116"/>
                  </a:lnTo>
                  <a:lnTo>
                    <a:pt x="26" y="110"/>
                  </a:lnTo>
                  <a:lnTo>
                    <a:pt x="23" y="104"/>
                  </a:lnTo>
                  <a:lnTo>
                    <a:pt x="19" y="97"/>
                  </a:lnTo>
                  <a:lnTo>
                    <a:pt x="15" y="91"/>
                  </a:lnTo>
                  <a:lnTo>
                    <a:pt x="13" y="87"/>
                  </a:lnTo>
                  <a:lnTo>
                    <a:pt x="13" y="83"/>
                  </a:lnTo>
                  <a:lnTo>
                    <a:pt x="11" y="79"/>
                  </a:lnTo>
                  <a:lnTo>
                    <a:pt x="11" y="76"/>
                  </a:lnTo>
                  <a:lnTo>
                    <a:pt x="11" y="72"/>
                  </a:lnTo>
                  <a:lnTo>
                    <a:pt x="11" y="68"/>
                  </a:lnTo>
                  <a:lnTo>
                    <a:pt x="11" y="64"/>
                  </a:lnTo>
                  <a:lnTo>
                    <a:pt x="11" y="60"/>
                  </a:lnTo>
                  <a:lnTo>
                    <a:pt x="11" y="57"/>
                  </a:lnTo>
                  <a:lnTo>
                    <a:pt x="11" y="53"/>
                  </a:lnTo>
                  <a:lnTo>
                    <a:pt x="11" y="47"/>
                  </a:lnTo>
                  <a:lnTo>
                    <a:pt x="11" y="45"/>
                  </a:lnTo>
                  <a:lnTo>
                    <a:pt x="11" y="39"/>
                  </a:lnTo>
                  <a:lnTo>
                    <a:pt x="11" y="36"/>
                  </a:lnTo>
                  <a:lnTo>
                    <a:pt x="13" y="32"/>
                  </a:lnTo>
                  <a:lnTo>
                    <a:pt x="13" y="28"/>
                  </a:lnTo>
                  <a:lnTo>
                    <a:pt x="13" y="24"/>
                  </a:lnTo>
                  <a:lnTo>
                    <a:pt x="15" y="20"/>
                  </a:lnTo>
                  <a:lnTo>
                    <a:pt x="15" y="17"/>
                  </a:lnTo>
                  <a:lnTo>
                    <a:pt x="17" y="13"/>
                  </a:lnTo>
                  <a:lnTo>
                    <a:pt x="19" y="7"/>
                  </a:lnTo>
                  <a:lnTo>
                    <a:pt x="23" y="1"/>
                  </a:lnTo>
                  <a:lnTo>
                    <a:pt x="21" y="0"/>
                  </a:lnTo>
                  <a:lnTo>
                    <a:pt x="21" y="1"/>
                  </a:lnTo>
                  <a:lnTo>
                    <a:pt x="21" y="1"/>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2" name="Freeform 68"/>
            <p:cNvSpPr>
              <a:spLocks/>
            </p:cNvSpPr>
            <p:nvPr/>
          </p:nvSpPr>
          <p:spPr bwMode="auto">
            <a:xfrm>
              <a:off x="738188" y="4658662"/>
              <a:ext cx="446088" cy="182563"/>
            </a:xfrm>
            <a:custGeom>
              <a:avLst/>
              <a:gdLst>
                <a:gd name="T0" fmla="*/ 555 w 563"/>
                <a:gd name="T1" fmla="*/ 0 h 230"/>
                <a:gd name="T2" fmla="*/ 561 w 563"/>
                <a:gd name="T3" fmla="*/ 226 h 230"/>
                <a:gd name="T4" fmla="*/ 551 w 563"/>
                <a:gd name="T5" fmla="*/ 226 h 230"/>
                <a:gd name="T6" fmla="*/ 542 w 563"/>
                <a:gd name="T7" fmla="*/ 226 h 230"/>
                <a:gd name="T8" fmla="*/ 530 w 563"/>
                <a:gd name="T9" fmla="*/ 226 h 230"/>
                <a:gd name="T10" fmla="*/ 519 w 563"/>
                <a:gd name="T11" fmla="*/ 226 h 230"/>
                <a:gd name="T12" fmla="*/ 511 w 563"/>
                <a:gd name="T13" fmla="*/ 226 h 230"/>
                <a:gd name="T14" fmla="*/ 504 w 563"/>
                <a:gd name="T15" fmla="*/ 228 h 230"/>
                <a:gd name="T16" fmla="*/ 494 w 563"/>
                <a:gd name="T17" fmla="*/ 228 h 230"/>
                <a:gd name="T18" fmla="*/ 485 w 563"/>
                <a:gd name="T19" fmla="*/ 228 h 230"/>
                <a:gd name="T20" fmla="*/ 475 w 563"/>
                <a:gd name="T21" fmla="*/ 228 h 230"/>
                <a:gd name="T22" fmla="*/ 464 w 563"/>
                <a:gd name="T23" fmla="*/ 228 h 230"/>
                <a:gd name="T24" fmla="*/ 454 w 563"/>
                <a:gd name="T25" fmla="*/ 228 h 230"/>
                <a:gd name="T26" fmla="*/ 443 w 563"/>
                <a:gd name="T27" fmla="*/ 228 h 230"/>
                <a:gd name="T28" fmla="*/ 431 w 563"/>
                <a:gd name="T29" fmla="*/ 228 h 230"/>
                <a:gd name="T30" fmla="*/ 418 w 563"/>
                <a:gd name="T31" fmla="*/ 228 h 230"/>
                <a:gd name="T32" fmla="*/ 407 w 563"/>
                <a:gd name="T33" fmla="*/ 228 h 230"/>
                <a:gd name="T34" fmla="*/ 393 w 563"/>
                <a:gd name="T35" fmla="*/ 228 h 230"/>
                <a:gd name="T36" fmla="*/ 382 w 563"/>
                <a:gd name="T37" fmla="*/ 228 h 230"/>
                <a:gd name="T38" fmla="*/ 367 w 563"/>
                <a:gd name="T39" fmla="*/ 226 h 230"/>
                <a:gd name="T40" fmla="*/ 353 w 563"/>
                <a:gd name="T41" fmla="*/ 226 h 230"/>
                <a:gd name="T42" fmla="*/ 340 w 563"/>
                <a:gd name="T43" fmla="*/ 226 h 230"/>
                <a:gd name="T44" fmla="*/ 327 w 563"/>
                <a:gd name="T45" fmla="*/ 224 h 230"/>
                <a:gd name="T46" fmla="*/ 314 w 563"/>
                <a:gd name="T47" fmla="*/ 224 h 230"/>
                <a:gd name="T48" fmla="*/ 298 w 563"/>
                <a:gd name="T49" fmla="*/ 222 h 230"/>
                <a:gd name="T50" fmla="*/ 285 w 563"/>
                <a:gd name="T51" fmla="*/ 222 h 230"/>
                <a:gd name="T52" fmla="*/ 270 w 563"/>
                <a:gd name="T53" fmla="*/ 220 h 230"/>
                <a:gd name="T54" fmla="*/ 256 w 563"/>
                <a:gd name="T55" fmla="*/ 219 h 230"/>
                <a:gd name="T56" fmla="*/ 241 w 563"/>
                <a:gd name="T57" fmla="*/ 217 h 230"/>
                <a:gd name="T58" fmla="*/ 226 w 563"/>
                <a:gd name="T59" fmla="*/ 215 h 230"/>
                <a:gd name="T60" fmla="*/ 213 w 563"/>
                <a:gd name="T61" fmla="*/ 213 h 230"/>
                <a:gd name="T62" fmla="*/ 199 w 563"/>
                <a:gd name="T63" fmla="*/ 211 h 230"/>
                <a:gd name="T64" fmla="*/ 186 w 563"/>
                <a:gd name="T65" fmla="*/ 209 h 230"/>
                <a:gd name="T66" fmla="*/ 175 w 563"/>
                <a:gd name="T67" fmla="*/ 207 h 230"/>
                <a:gd name="T68" fmla="*/ 161 w 563"/>
                <a:gd name="T69" fmla="*/ 205 h 230"/>
                <a:gd name="T70" fmla="*/ 150 w 563"/>
                <a:gd name="T71" fmla="*/ 201 h 230"/>
                <a:gd name="T72" fmla="*/ 139 w 563"/>
                <a:gd name="T73" fmla="*/ 200 h 230"/>
                <a:gd name="T74" fmla="*/ 127 w 563"/>
                <a:gd name="T75" fmla="*/ 198 h 230"/>
                <a:gd name="T76" fmla="*/ 116 w 563"/>
                <a:gd name="T77" fmla="*/ 196 h 230"/>
                <a:gd name="T78" fmla="*/ 106 w 563"/>
                <a:gd name="T79" fmla="*/ 194 h 230"/>
                <a:gd name="T80" fmla="*/ 95 w 563"/>
                <a:gd name="T81" fmla="*/ 192 h 230"/>
                <a:gd name="T82" fmla="*/ 87 w 563"/>
                <a:gd name="T83" fmla="*/ 190 h 230"/>
                <a:gd name="T84" fmla="*/ 78 w 563"/>
                <a:gd name="T85" fmla="*/ 188 h 230"/>
                <a:gd name="T86" fmla="*/ 68 w 563"/>
                <a:gd name="T87" fmla="*/ 184 h 230"/>
                <a:gd name="T88" fmla="*/ 61 w 563"/>
                <a:gd name="T89" fmla="*/ 182 h 230"/>
                <a:gd name="T90" fmla="*/ 53 w 563"/>
                <a:gd name="T91" fmla="*/ 181 h 230"/>
                <a:gd name="T92" fmla="*/ 45 w 563"/>
                <a:gd name="T93" fmla="*/ 179 h 230"/>
                <a:gd name="T94" fmla="*/ 34 w 563"/>
                <a:gd name="T95" fmla="*/ 175 h 230"/>
                <a:gd name="T96" fmla="*/ 23 w 563"/>
                <a:gd name="T97" fmla="*/ 173 h 230"/>
                <a:gd name="T98" fmla="*/ 13 w 563"/>
                <a:gd name="T99" fmla="*/ 169 h 230"/>
                <a:gd name="T100" fmla="*/ 5 w 563"/>
                <a:gd name="T101" fmla="*/ 167 h 230"/>
                <a:gd name="T102" fmla="*/ 0 w 563"/>
                <a:gd name="T103" fmla="*/ 165 h 230"/>
                <a:gd name="T104" fmla="*/ 0 w 563"/>
                <a:gd name="T105" fmla="*/ 16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63" h="230">
                  <a:moveTo>
                    <a:pt x="0" y="165"/>
                  </a:moveTo>
                  <a:lnTo>
                    <a:pt x="555" y="0"/>
                  </a:lnTo>
                  <a:lnTo>
                    <a:pt x="563" y="226"/>
                  </a:lnTo>
                  <a:lnTo>
                    <a:pt x="561" y="226"/>
                  </a:lnTo>
                  <a:lnTo>
                    <a:pt x="555" y="226"/>
                  </a:lnTo>
                  <a:lnTo>
                    <a:pt x="551" y="226"/>
                  </a:lnTo>
                  <a:lnTo>
                    <a:pt x="547" y="226"/>
                  </a:lnTo>
                  <a:lnTo>
                    <a:pt x="542" y="226"/>
                  </a:lnTo>
                  <a:lnTo>
                    <a:pt x="536" y="226"/>
                  </a:lnTo>
                  <a:lnTo>
                    <a:pt x="530" y="226"/>
                  </a:lnTo>
                  <a:lnTo>
                    <a:pt x="523" y="226"/>
                  </a:lnTo>
                  <a:lnTo>
                    <a:pt x="519" y="226"/>
                  </a:lnTo>
                  <a:lnTo>
                    <a:pt x="515" y="226"/>
                  </a:lnTo>
                  <a:lnTo>
                    <a:pt x="511" y="226"/>
                  </a:lnTo>
                  <a:lnTo>
                    <a:pt x="507" y="228"/>
                  </a:lnTo>
                  <a:lnTo>
                    <a:pt x="504" y="228"/>
                  </a:lnTo>
                  <a:lnTo>
                    <a:pt x="498" y="228"/>
                  </a:lnTo>
                  <a:lnTo>
                    <a:pt x="494" y="228"/>
                  </a:lnTo>
                  <a:lnTo>
                    <a:pt x="490" y="228"/>
                  </a:lnTo>
                  <a:lnTo>
                    <a:pt x="485" y="228"/>
                  </a:lnTo>
                  <a:lnTo>
                    <a:pt x="481" y="228"/>
                  </a:lnTo>
                  <a:lnTo>
                    <a:pt x="475" y="228"/>
                  </a:lnTo>
                  <a:lnTo>
                    <a:pt x="471" y="230"/>
                  </a:lnTo>
                  <a:lnTo>
                    <a:pt x="464" y="228"/>
                  </a:lnTo>
                  <a:lnTo>
                    <a:pt x="460" y="228"/>
                  </a:lnTo>
                  <a:lnTo>
                    <a:pt x="454" y="228"/>
                  </a:lnTo>
                  <a:lnTo>
                    <a:pt x="448" y="228"/>
                  </a:lnTo>
                  <a:lnTo>
                    <a:pt x="443" y="228"/>
                  </a:lnTo>
                  <a:lnTo>
                    <a:pt x="437" y="228"/>
                  </a:lnTo>
                  <a:lnTo>
                    <a:pt x="431" y="228"/>
                  </a:lnTo>
                  <a:lnTo>
                    <a:pt x="426" y="228"/>
                  </a:lnTo>
                  <a:lnTo>
                    <a:pt x="418" y="228"/>
                  </a:lnTo>
                  <a:lnTo>
                    <a:pt x="412" y="228"/>
                  </a:lnTo>
                  <a:lnTo>
                    <a:pt x="407" y="228"/>
                  </a:lnTo>
                  <a:lnTo>
                    <a:pt x="401" y="228"/>
                  </a:lnTo>
                  <a:lnTo>
                    <a:pt x="393" y="228"/>
                  </a:lnTo>
                  <a:lnTo>
                    <a:pt x="388" y="228"/>
                  </a:lnTo>
                  <a:lnTo>
                    <a:pt x="382" y="228"/>
                  </a:lnTo>
                  <a:lnTo>
                    <a:pt x="374" y="228"/>
                  </a:lnTo>
                  <a:lnTo>
                    <a:pt x="367" y="226"/>
                  </a:lnTo>
                  <a:lnTo>
                    <a:pt x="361" y="226"/>
                  </a:lnTo>
                  <a:lnTo>
                    <a:pt x="353" y="226"/>
                  </a:lnTo>
                  <a:lnTo>
                    <a:pt x="348" y="226"/>
                  </a:lnTo>
                  <a:lnTo>
                    <a:pt x="340" y="226"/>
                  </a:lnTo>
                  <a:lnTo>
                    <a:pt x="334" y="224"/>
                  </a:lnTo>
                  <a:lnTo>
                    <a:pt x="327" y="224"/>
                  </a:lnTo>
                  <a:lnTo>
                    <a:pt x="321" y="224"/>
                  </a:lnTo>
                  <a:lnTo>
                    <a:pt x="314" y="224"/>
                  </a:lnTo>
                  <a:lnTo>
                    <a:pt x="306" y="224"/>
                  </a:lnTo>
                  <a:lnTo>
                    <a:pt x="298" y="222"/>
                  </a:lnTo>
                  <a:lnTo>
                    <a:pt x="293" y="222"/>
                  </a:lnTo>
                  <a:lnTo>
                    <a:pt x="285" y="222"/>
                  </a:lnTo>
                  <a:lnTo>
                    <a:pt x="277" y="220"/>
                  </a:lnTo>
                  <a:lnTo>
                    <a:pt x="270" y="220"/>
                  </a:lnTo>
                  <a:lnTo>
                    <a:pt x="264" y="220"/>
                  </a:lnTo>
                  <a:lnTo>
                    <a:pt x="256" y="219"/>
                  </a:lnTo>
                  <a:lnTo>
                    <a:pt x="249" y="219"/>
                  </a:lnTo>
                  <a:lnTo>
                    <a:pt x="241" y="217"/>
                  </a:lnTo>
                  <a:lnTo>
                    <a:pt x="234" y="217"/>
                  </a:lnTo>
                  <a:lnTo>
                    <a:pt x="226" y="215"/>
                  </a:lnTo>
                  <a:lnTo>
                    <a:pt x="220" y="215"/>
                  </a:lnTo>
                  <a:lnTo>
                    <a:pt x="213" y="213"/>
                  </a:lnTo>
                  <a:lnTo>
                    <a:pt x="207" y="213"/>
                  </a:lnTo>
                  <a:lnTo>
                    <a:pt x="199" y="211"/>
                  </a:lnTo>
                  <a:lnTo>
                    <a:pt x="194" y="211"/>
                  </a:lnTo>
                  <a:lnTo>
                    <a:pt x="186" y="209"/>
                  </a:lnTo>
                  <a:lnTo>
                    <a:pt x="180" y="209"/>
                  </a:lnTo>
                  <a:lnTo>
                    <a:pt x="175" y="207"/>
                  </a:lnTo>
                  <a:lnTo>
                    <a:pt x="169" y="207"/>
                  </a:lnTo>
                  <a:lnTo>
                    <a:pt x="161" y="205"/>
                  </a:lnTo>
                  <a:lnTo>
                    <a:pt x="158" y="205"/>
                  </a:lnTo>
                  <a:lnTo>
                    <a:pt x="150" y="201"/>
                  </a:lnTo>
                  <a:lnTo>
                    <a:pt x="144" y="201"/>
                  </a:lnTo>
                  <a:lnTo>
                    <a:pt x="139" y="200"/>
                  </a:lnTo>
                  <a:lnTo>
                    <a:pt x="133" y="200"/>
                  </a:lnTo>
                  <a:lnTo>
                    <a:pt x="127" y="198"/>
                  </a:lnTo>
                  <a:lnTo>
                    <a:pt x="121" y="198"/>
                  </a:lnTo>
                  <a:lnTo>
                    <a:pt x="116" y="196"/>
                  </a:lnTo>
                  <a:lnTo>
                    <a:pt x="112" y="196"/>
                  </a:lnTo>
                  <a:lnTo>
                    <a:pt x="106" y="194"/>
                  </a:lnTo>
                  <a:lnTo>
                    <a:pt x="101" y="192"/>
                  </a:lnTo>
                  <a:lnTo>
                    <a:pt x="95" y="192"/>
                  </a:lnTo>
                  <a:lnTo>
                    <a:pt x="91" y="190"/>
                  </a:lnTo>
                  <a:lnTo>
                    <a:pt x="87" y="190"/>
                  </a:lnTo>
                  <a:lnTo>
                    <a:pt x="82" y="188"/>
                  </a:lnTo>
                  <a:lnTo>
                    <a:pt x="78" y="188"/>
                  </a:lnTo>
                  <a:lnTo>
                    <a:pt x="74" y="186"/>
                  </a:lnTo>
                  <a:lnTo>
                    <a:pt x="68" y="184"/>
                  </a:lnTo>
                  <a:lnTo>
                    <a:pt x="64" y="184"/>
                  </a:lnTo>
                  <a:lnTo>
                    <a:pt x="61" y="182"/>
                  </a:lnTo>
                  <a:lnTo>
                    <a:pt x="57" y="182"/>
                  </a:lnTo>
                  <a:lnTo>
                    <a:pt x="53" y="181"/>
                  </a:lnTo>
                  <a:lnTo>
                    <a:pt x="47" y="181"/>
                  </a:lnTo>
                  <a:lnTo>
                    <a:pt x="45" y="179"/>
                  </a:lnTo>
                  <a:lnTo>
                    <a:pt x="42" y="179"/>
                  </a:lnTo>
                  <a:lnTo>
                    <a:pt x="34" y="175"/>
                  </a:lnTo>
                  <a:lnTo>
                    <a:pt x="28" y="175"/>
                  </a:lnTo>
                  <a:lnTo>
                    <a:pt x="23" y="173"/>
                  </a:lnTo>
                  <a:lnTo>
                    <a:pt x="19" y="171"/>
                  </a:lnTo>
                  <a:lnTo>
                    <a:pt x="13" y="169"/>
                  </a:lnTo>
                  <a:lnTo>
                    <a:pt x="9" y="169"/>
                  </a:lnTo>
                  <a:lnTo>
                    <a:pt x="5" y="167"/>
                  </a:lnTo>
                  <a:lnTo>
                    <a:pt x="4" y="167"/>
                  </a:lnTo>
                  <a:lnTo>
                    <a:pt x="0" y="165"/>
                  </a:lnTo>
                  <a:lnTo>
                    <a:pt x="0" y="165"/>
                  </a:lnTo>
                  <a:lnTo>
                    <a:pt x="0" y="165"/>
                  </a:lnTo>
                  <a:close/>
                </a:path>
              </a:pathLst>
            </a:custGeom>
            <a:solidFill>
              <a:srgbClr val="A1B8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3" name="Freeform 69"/>
            <p:cNvSpPr>
              <a:spLocks/>
            </p:cNvSpPr>
            <p:nvPr/>
          </p:nvSpPr>
          <p:spPr bwMode="auto">
            <a:xfrm>
              <a:off x="1179513" y="4654488"/>
              <a:ext cx="241300" cy="179388"/>
            </a:xfrm>
            <a:custGeom>
              <a:avLst/>
              <a:gdLst>
                <a:gd name="T0" fmla="*/ 0 w 302"/>
                <a:gd name="T1" fmla="*/ 4 h 226"/>
                <a:gd name="T2" fmla="*/ 9 w 302"/>
                <a:gd name="T3" fmla="*/ 226 h 226"/>
                <a:gd name="T4" fmla="*/ 11 w 302"/>
                <a:gd name="T5" fmla="*/ 226 h 226"/>
                <a:gd name="T6" fmla="*/ 13 w 302"/>
                <a:gd name="T7" fmla="*/ 226 h 226"/>
                <a:gd name="T8" fmla="*/ 15 w 302"/>
                <a:gd name="T9" fmla="*/ 226 h 226"/>
                <a:gd name="T10" fmla="*/ 19 w 302"/>
                <a:gd name="T11" fmla="*/ 226 h 226"/>
                <a:gd name="T12" fmla="*/ 23 w 302"/>
                <a:gd name="T13" fmla="*/ 226 h 226"/>
                <a:gd name="T14" fmla="*/ 26 w 302"/>
                <a:gd name="T15" fmla="*/ 226 h 226"/>
                <a:gd name="T16" fmla="*/ 30 w 302"/>
                <a:gd name="T17" fmla="*/ 224 h 226"/>
                <a:gd name="T18" fmla="*/ 34 w 302"/>
                <a:gd name="T19" fmla="*/ 224 h 226"/>
                <a:gd name="T20" fmla="*/ 38 w 302"/>
                <a:gd name="T21" fmla="*/ 224 h 226"/>
                <a:gd name="T22" fmla="*/ 44 w 302"/>
                <a:gd name="T23" fmla="*/ 224 h 226"/>
                <a:gd name="T24" fmla="*/ 49 w 302"/>
                <a:gd name="T25" fmla="*/ 224 h 226"/>
                <a:gd name="T26" fmla="*/ 55 w 302"/>
                <a:gd name="T27" fmla="*/ 224 h 226"/>
                <a:gd name="T28" fmla="*/ 61 w 302"/>
                <a:gd name="T29" fmla="*/ 224 h 226"/>
                <a:gd name="T30" fmla="*/ 66 w 302"/>
                <a:gd name="T31" fmla="*/ 224 h 226"/>
                <a:gd name="T32" fmla="*/ 72 w 302"/>
                <a:gd name="T33" fmla="*/ 224 h 226"/>
                <a:gd name="T34" fmla="*/ 78 w 302"/>
                <a:gd name="T35" fmla="*/ 224 h 226"/>
                <a:gd name="T36" fmla="*/ 85 w 302"/>
                <a:gd name="T37" fmla="*/ 224 h 226"/>
                <a:gd name="T38" fmla="*/ 91 w 302"/>
                <a:gd name="T39" fmla="*/ 224 h 226"/>
                <a:gd name="T40" fmla="*/ 97 w 302"/>
                <a:gd name="T41" fmla="*/ 222 h 226"/>
                <a:gd name="T42" fmla="*/ 103 w 302"/>
                <a:gd name="T43" fmla="*/ 222 h 226"/>
                <a:gd name="T44" fmla="*/ 110 w 302"/>
                <a:gd name="T45" fmla="*/ 222 h 226"/>
                <a:gd name="T46" fmla="*/ 116 w 302"/>
                <a:gd name="T47" fmla="*/ 222 h 226"/>
                <a:gd name="T48" fmla="*/ 122 w 302"/>
                <a:gd name="T49" fmla="*/ 222 h 226"/>
                <a:gd name="T50" fmla="*/ 127 w 302"/>
                <a:gd name="T51" fmla="*/ 220 h 226"/>
                <a:gd name="T52" fmla="*/ 135 w 302"/>
                <a:gd name="T53" fmla="*/ 220 h 226"/>
                <a:gd name="T54" fmla="*/ 141 w 302"/>
                <a:gd name="T55" fmla="*/ 220 h 226"/>
                <a:gd name="T56" fmla="*/ 146 w 302"/>
                <a:gd name="T57" fmla="*/ 219 h 226"/>
                <a:gd name="T58" fmla="*/ 152 w 302"/>
                <a:gd name="T59" fmla="*/ 219 h 226"/>
                <a:gd name="T60" fmla="*/ 156 w 302"/>
                <a:gd name="T61" fmla="*/ 219 h 226"/>
                <a:gd name="T62" fmla="*/ 161 w 302"/>
                <a:gd name="T63" fmla="*/ 219 h 226"/>
                <a:gd name="T64" fmla="*/ 165 w 302"/>
                <a:gd name="T65" fmla="*/ 217 h 226"/>
                <a:gd name="T66" fmla="*/ 171 w 302"/>
                <a:gd name="T67" fmla="*/ 215 h 226"/>
                <a:gd name="T68" fmla="*/ 177 w 302"/>
                <a:gd name="T69" fmla="*/ 215 h 226"/>
                <a:gd name="T70" fmla="*/ 182 w 302"/>
                <a:gd name="T71" fmla="*/ 213 h 226"/>
                <a:gd name="T72" fmla="*/ 188 w 302"/>
                <a:gd name="T73" fmla="*/ 213 h 226"/>
                <a:gd name="T74" fmla="*/ 192 w 302"/>
                <a:gd name="T75" fmla="*/ 211 h 226"/>
                <a:gd name="T76" fmla="*/ 200 w 302"/>
                <a:gd name="T77" fmla="*/ 209 h 226"/>
                <a:gd name="T78" fmla="*/ 205 w 302"/>
                <a:gd name="T79" fmla="*/ 209 h 226"/>
                <a:gd name="T80" fmla="*/ 211 w 302"/>
                <a:gd name="T81" fmla="*/ 207 h 226"/>
                <a:gd name="T82" fmla="*/ 217 w 302"/>
                <a:gd name="T83" fmla="*/ 205 h 226"/>
                <a:gd name="T84" fmla="*/ 220 w 302"/>
                <a:gd name="T85" fmla="*/ 203 h 226"/>
                <a:gd name="T86" fmla="*/ 228 w 302"/>
                <a:gd name="T87" fmla="*/ 203 h 226"/>
                <a:gd name="T88" fmla="*/ 234 w 302"/>
                <a:gd name="T89" fmla="*/ 201 h 226"/>
                <a:gd name="T90" fmla="*/ 239 w 302"/>
                <a:gd name="T91" fmla="*/ 201 h 226"/>
                <a:gd name="T92" fmla="*/ 245 w 302"/>
                <a:gd name="T93" fmla="*/ 200 h 226"/>
                <a:gd name="T94" fmla="*/ 251 w 302"/>
                <a:gd name="T95" fmla="*/ 200 h 226"/>
                <a:gd name="T96" fmla="*/ 255 w 302"/>
                <a:gd name="T97" fmla="*/ 198 h 226"/>
                <a:gd name="T98" fmla="*/ 260 w 302"/>
                <a:gd name="T99" fmla="*/ 196 h 226"/>
                <a:gd name="T100" fmla="*/ 264 w 302"/>
                <a:gd name="T101" fmla="*/ 194 h 226"/>
                <a:gd name="T102" fmla="*/ 270 w 302"/>
                <a:gd name="T103" fmla="*/ 194 h 226"/>
                <a:gd name="T104" fmla="*/ 274 w 302"/>
                <a:gd name="T105" fmla="*/ 192 h 226"/>
                <a:gd name="T106" fmla="*/ 279 w 302"/>
                <a:gd name="T107" fmla="*/ 192 h 226"/>
                <a:gd name="T108" fmla="*/ 283 w 302"/>
                <a:gd name="T109" fmla="*/ 190 h 226"/>
                <a:gd name="T110" fmla="*/ 287 w 302"/>
                <a:gd name="T111" fmla="*/ 190 h 226"/>
                <a:gd name="T112" fmla="*/ 293 w 302"/>
                <a:gd name="T113" fmla="*/ 188 h 226"/>
                <a:gd name="T114" fmla="*/ 296 w 302"/>
                <a:gd name="T115" fmla="*/ 188 h 226"/>
                <a:gd name="T116" fmla="*/ 300 w 302"/>
                <a:gd name="T117" fmla="*/ 188 h 226"/>
                <a:gd name="T118" fmla="*/ 302 w 302"/>
                <a:gd name="T119" fmla="*/ 188 h 226"/>
                <a:gd name="T120" fmla="*/ 11 w 302"/>
                <a:gd name="T121" fmla="*/ 0 h 226"/>
                <a:gd name="T122" fmla="*/ 0 w 302"/>
                <a:gd name="T123" fmla="*/ 4 h 226"/>
                <a:gd name="T124" fmla="*/ 0 w 302"/>
                <a:gd name="T125" fmla="*/ 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226">
                  <a:moveTo>
                    <a:pt x="0" y="4"/>
                  </a:moveTo>
                  <a:lnTo>
                    <a:pt x="9" y="226"/>
                  </a:lnTo>
                  <a:lnTo>
                    <a:pt x="11" y="226"/>
                  </a:lnTo>
                  <a:lnTo>
                    <a:pt x="13" y="226"/>
                  </a:lnTo>
                  <a:lnTo>
                    <a:pt x="15" y="226"/>
                  </a:lnTo>
                  <a:lnTo>
                    <a:pt x="19" y="226"/>
                  </a:lnTo>
                  <a:lnTo>
                    <a:pt x="23" y="226"/>
                  </a:lnTo>
                  <a:lnTo>
                    <a:pt x="26" y="226"/>
                  </a:lnTo>
                  <a:lnTo>
                    <a:pt x="30" y="224"/>
                  </a:lnTo>
                  <a:lnTo>
                    <a:pt x="34" y="224"/>
                  </a:lnTo>
                  <a:lnTo>
                    <a:pt x="38" y="224"/>
                  </a:lnTo>
                  <a:lnTo>
                    <a:pt x="44" y="224"/>
                  </a:lnTo>
                  <a:lnTo>
                    <a:pt x="49" y="224"/>
                  </a:lnTo>
                  <a:lnTo>
                    <a:pt x="55" y="224"/>
                  </a:lnTo>
                  <a:lnTo>
                    <a:pt x="61" y="224"/>
                  </a:lnTo>
                  <a:lnTo>
                    <a:pt x="66" y="224"/>
                  </a:lnTo>
                  <a:lnTo>
                    <a:pt x="72" y="224"/>
                  </a:lnTo>
                  <a:lnTo>
                    <a:pt x="78" y="224"/>
                  </a:lnTo>
                  <a:lnTo>
                    <a:pt x="85" y="224"/>
                  </a:lnTo>
                  <a:lnTo>
                    <a:pt x="91" y="224"/>
                  </a:lnTo>
                  <a:lnTo>
                    <a:pt x="97" y="222"/>
                  </a:lnTo>
                  <a:lnTo>
                    <a:pt x="103" y="222"/>
                  </a:lnTo>
                  <a:lnTo>
                    <a:pt x="110" y="222"/>
                  </a:lnTo>
                  <a:lnTo>
                    <a:pt x="116" y="222"/>
                  </a:lnTo>
                  <a:lnTo>
                    <a:pt x="122" y="222"/>
                  </a:lnTo>
                  <a:lnTo>
                    <a:pt x="127" y="220"/>
                  </a:lnTo>
                  <a:lnTo>
                    <a:pt x="135" y="220"/>
                  </a:lnTo>
                  <a:lnTo>
                    <a:pt x="141" y="220"/>
                  </a:lnTo>
                  <a:lnTo>
                    <a:pt x="146" y="219"/>
                  </a:lnTo>
                  <a:lnTo>
                    <a:pt x="152" y="219"/>
                  </a:lnTo>
                  <a:lnTo>
                    <a:pt x="156" y="219"/>
                  </a:lnTo>
                  <a:lnTo>
                    <a:pt x="161" y="219"/>
                  </a:lnTo>
                  <a:lnTo>
                    <a:pt x="165" y="217"/>
                  </a:lnTo>
                  <a:lnTo>
                    <a:pt x="171" y="215"/>
                  </a:lnTo>
                  <a:lnTo>
                    <a:pt x="177" y="215"/>
                  </a:lnTo>
                  <a:lnTo>
                    <a:pt x="182" y="213"/>
                  </a:lnTo>
                  <a:lnTo>
                    <a:pt x="188" y="213"/>
                  </a:lnTo>
                  <a:lnTo>
                    <a:pt x="192" y="211"/>
                  </a:lnTo>
                  <a:lnTo>
                    <a:pt x="200" y="209"/>
                  </a:lnTo>
                  <a:lnTo>
                    <a:pt x="205" y="209"/>
                  </a:lnTo>
                  <a:lnTo>
                    <a:pt x="211" y="207"/>
                  </a:lnTo>
                  <a:lnTo>
                    <a:pt x="217" y="205"/>
                  </a:lnTo>
                  <a:lnTo>
                    <a:pt x="220" y="203"/>
                  </a:lnTo>
                  <a:lnTo>
                    <a:pt x="228" y="203"/>
                  </a:lnTo>
                  <a:lnTo>
                    <a:pt x="234" y="201"/>
                  </a:lnTo>
                  <a:lnTo>
                    <a:pt x="239" y="201"/>
                  </a:lnTo>
                  <a:lnTo>
                    <a:pt x="245" y="200"/>
                  </a:lnTo>
                  <a:lnTo>
                    <a:pt x="251" y="200"/>
                  </a:lnTo>
                  <a:lnTo>
                    <a:pt x="255" y="198"/>
                  </a:lnTo>
                  <a:lnTo>
                    <a:pt x="260" y="196"/>
                  </a:lnTo>
                  <a:lnTo>
                    <a:pt x="264" y="194"/>
                  </a:lnTo>
                  <a:lnTo>
                    <a:pt x="270" y="194"/>
                  </a:lnTo>
                  <a:lnTo>
                    <a:pt x="274" y="192"/>
                  </a:lnTo>
                  <a:lnTo>
                    <a:pt x="279" y="192"/>
                  </a:lnTo>
                  <a:lnTo>
                    <a:pt x="283" y="190"/>
                  </a:lnTo>
                  <a:lnTo>
                    <a:pt x="287" y="190"/>
                  </a:lnTo>
                  <a:lnTo>
                    <a:pt x="293" y="188"/>
                  </a:lnTo>
                  <a:lnTo>
                    <a:pt x="296" y="188"/>
                  </a:lnTo>
                  <a:lnTo>
                    <a:pt x="300" y="188"/>
                  </a:lnTo>
                  <a:lnTo>
                    <a:pt x="302" y="188"/>
                  </a:lnTo>
                  <a:lnTo>
                    <a:pt x="11" y="0"/>
                  </a:lnTo>
                  <a:lnTo>
                    <a:pt x="0" y="4"/>
                  </a:lnTo>
                  <a:lnTo>
                    <a:pt x="0" y="4"/>
                  </a:lnTo>
                  <a:close/>
                </a:path>
              </a:pathLst>
            </a:custGeom>
            <a:solidFill>
              <a:srgbClr val="85A3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4" name="Freeform 70"/>
            <p:cNvSpPr>
              <a:spLocks/>
            </p:cNvSpPr>
            <p:nvPr/>
          </p:nvSpPr>
          <p:spPr bwMode="auto">
            <a:xfrm>
              <a:off x="515938" y="4440238"/>
              <a:ext cx="920750" cy="268288"/>
            </a:xfrm>
            <a:custGeom>
              <a:avLst/>
              <a:gdLst>
                <a:gd name="T0" fmla="*/ 0 w 1160"/>
                <a:gd name="T1" fmla="*/ 327 h 339"/>
                <a:gd name="T2" fmla="*/ 1160 w 1160"/>
                <a:gd name="T3" fmla="*/ 0 h 339"/>
                <a:gd name="T4" fmla="*/ 1149 w 1160"/>
                <a:gd name="T5" fmla="*/ 23 h 339"/>
                <a:gd name="T6" fmla="*/ 17 w 1160"/>
                <a:gd name="T7" fmla="*/ 339 h 339"/>
                <a:gd name="T8" fmla="*/ 6 w 1160"/>
                <a:gd name="T9" fmla="*/ 335 h 339"/>
                <a:gd name="T10" fmla="*/ 0 w 1160"/>
                <a:gd name="T11" fmla="*/ 327 h 339"/>
                <a:gd name="T12" fmla="*/ 0 w 1160"/>
                <a:gd name="T13" fmla="*/ 327 h 339"/>
              </a:gdLst>
              <a:ahLst/>
              <a:cxnLst>
                <a:cxn ang="0">
                  <a:pos x="T0" y="T1"/>
                </a:cxn>
                <a:cxn ang="0">
                  <a:pos x="T2" y="T3"/>
                </a:cxn>
                <a:cxn ang="0">
                  <a:pos x="T4" y="T5"/>
                </a:cxn>
                <a:cxn ang="0">
                  <a:pos x="T6" y="T7"/>
                </a:cxn>
                <a:cxn ang="0">
                  <a:pos x="T8" y="T9"/>
                </a:cxn>
                <a:cxn ang="0">
                  <a:pos x="T10" y="T11"/>
                </a:cxn>
                <a:cxn ang="0">
                  <a:pos x="T12" y="T13"/>
                </a:cxn>
              </a:cxnLst>
              <a:rect l="0" t="0" r="r" b="b"/>
              <a:pathLst>
                <a:path w="1160" h="339">
                  <a:moveTo>
                    <a:pt x="0" y="327"/>
                  </a:moveTo>
                  <a:lnTo>
                    <a:pt x="1160" y="0"/>
                  </a:lnTo>
                  <a:lnTo>
                    <a:pt x="1149" y="23"/>
                  </a:lnTo>
                  <a:lnTo>
                    <a:pt x="17" y="339"/>
                  </a:lnTo>
                  <a:lnTo>
                    <a:pt x="6" y="335"/>
                  </a:lnTo>
                  <a:lnTo>
                    <a:pt x="0" y="327"/>
                  </a:lnTo>
                  <a:lnTo>
                    <a:pt x="0" y="327"/>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5" name="Freeform 71"/>
            <p:cNvSpPr>
              <a:spLocks/>
            </p:cNvSpPr>
            <p:nvPr/>
          </p:nvSpPr>
          <p:spPr bwMode="auto">
            <a:xfrm>
              <a:off x="1247775" y="4711700"/>
              <a:ext cx="101600" cy="65088"/>
            </a:xfrm>
            <a:custGeom>
              <a:avLst/>
              <a:gdLst>
                <a:gd name="T0" fmla="*/ 0 w 128"/>
                <a:gd name="T1" fmla="*/ 12 h 82"/>
                <a:gd name="T2" fmla="*/ 25 w 128"/>
                <a:gd name="T3" fmla="*/ 0 h 82"/>
                <a:gd name="T4" fmla="*/ 76 w 128"/>
                <a:gd name="T5" fmla="*/ 2 h 82"/>
                <a:gd name="T6" fmla="*/ 109 w 128"/>
                <a:gd name="T7" fmla="*/ 27 h 82"/>
                <a:gd name="T8" fmla="*/ 128 w 128"/>
                <a:gd name="T9" fmla="*/ 57 h 82"/>
                <a:gd name="T10" fmla="*/ 124 w 128"/>
                <a:gd name="T11" fmla="*/ 82 h 82"/>
                <a:gd name="T12" fmla="*/ 0 w 128"/>
                <a:gd name="T13" fmla="*/ 12 h 82"/>
                <a:gd name="T14" fmla="*/ 0 w 128"/>
                <a:gd name="T15" fmla="*/ 1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82">
                  <a:moveTo>
                    <a:pt x="0" y="12"/>
                  </a:moveTo>
                  <a:lnTo>
                    <a:pt x="25" y="0"/>
                  </a:lnTo>
                  <a:lnTo>
                    <a:pt x="76" y="2"/>
                  </a:lnTo>
                  <a:lnTo>
                    <a:pt x="109" y="27"/>
                  </a:lnTo>
                  <a:lnTo>
                    <a:pt x="128" y="57"/>
                  </a:lnTo>
                  <a:lnTo>
                    <a:pt x="124" y="82"/>
                  </a:lnTo>
                  <a:lnTo>
                    <a:pt x="0" y="12"/>
                  </a:lnTo>
                  <a:lnTo>
                    <a:pt x="0" y="12"/>
                  </a:lnTo>
                  <a:close/>
                </a:path>
              </a:pathLst>
            </a:custGeom>
            <a:solidFill>
              <a:srgbClr val="BACC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6" name="Freeform 72"/>
            <p:cNvSpPr>
              <a:spLocks/>
            </p:cNvSpPr>
            <p:nvPr/>
          </p:nvSpPr>
          <p:spPr bwMode="auto">
            <a:xfrm>
              <a:off x="1247775" y="4670364"/>
              <a:ext cx="112713" cy="80963"/>
            </a:xfrm>
            <a:custGeom>
              <a:avLst/>
              <a:gdLst>
                <a:gd name="T0" fmla="*/ 10 w 141"/>
                <a:gd name="T1" fmla="*/ 19 h 101"/>
                <a:gd name="T2" fmla="*/ 19 w 141"/>
                <a:gd name="T3" fmla="*/ 15 h 101"/>
                <a:gd name="T4" fmla="*/ 29 w 141"/>
                <a:gd name="T5" fmla="*/ 13 h 101"/>
                <a:gd name="T6" fmla="*/ 40 w 141"/>
                <a:gd name="T7" fmla="*/ 13 h 101"/>
                <a:gd name="T8" fmla="*/ 50 w 141"/>
                <a:gd name="T9" fmla="*/ 15 h 101"/>
                <a:gd name="T10" fmla="*/ 59 w 141"/>
                <a:gd name="T11" fmla="*/ 17 h 101"/>
                <a:gd name="T12" fmla="*/ 69 w 141"/>
                <a:gd name="T13" fmla="*/ 21 h 101"/>
                <a:gd name="T14" fmla="*/ 78 w 141"/>
                <a:gd name="T15" fmla="*/ 26 h 101"/>
                <a:gd name="T16" fmla="*/ 88 w 141"/>
                <a:gd name="T17" fmla="*/ 30 h 101"/>
                <a:gd name="T18" fmla="*/ 95 w 141"/>
                <a:gd name="T19" fmla="*/ 36 h 101"/>
                <a:gd name="T20" fmla="*/ 105 w 141"/>
                <a:gd name="T21" fmla="*/ 44 h 101"/>
                <a:gd name="T22" fmla="*/ 111 w 141"/>
                <a:gd name="T23" fmla="*/ 51 h 101"/>
                <a:gd name="T24" fmla="*/ 116 w 141"/>
                <a:gd name="T25" fmla="*/ 61 h 101"/>
                <a:gd name="T26" fmla="*/ 118 w 141"/>
                <a:gd name="T27" fmla="*/ 70 h 101"/>
                <a:gd name="T28" fmla="*/ 116 w 141"/>
                <a:gd name="T29" fmla="*/ 80 h 101"/>
                <a:gd name="T30" fmla="*/ 116 w 141"/>
                <a:gd name="T31" fmla="*/ 87 h 101"/>
                <a:gd name="T32" fmla="*/ 118 w 141"/>
                <a:gd name="T33" fmla="*/ 97 h 101"/>
                <a:gd name="T34" fmla="*/ 126 w 141"/>
                <a:gd name="T35" fmla="*/ 101 h 101"/>
                <a:gd name="T36" fmla="*/ 135 w 141"/>
                <a:gd name="T37" fmla="*/ 93 h 101"/>
                <a:gd name="T38" fmla="*/ 139 w 141"/>
                <a:gd name="T39" fmla="*/ 82 h 101"/>
                <a:gd name="T40" fmla="*/ 139 w 141"/>
                <a:gd name="T41" fmla="*/ 70 h 101"/>
                <a:gd name="T42" fmla="*/ 135 w 141"/>
                <a:gd name="T43" fmla="*/ 59 h 101"/>
                <a:gd name="T44" fmla="*/ 130 w 141"/>
                <a:gd name="T45" fmla="*/ 47 h 101"/>
                <a:gd name="T46" fmla="*/ 122 w 141"/>
                <a:gd name="T47" fmla="*/ 36 h 101"/>
                <a:gd name="T48" fmla="*/ 115 w 141"/>
                <a:gd name="T49" fmla="*/ 26 h 101"/>
                <a:gd name="T50" fmla="*/ 105 w 141"/>
                <a:gd name="T51" fmla="*/ 17 h 101"/>
                <a:gd name="T52" fmla="*/ 95 w 141"/>
                <a:gd name="T53" fmla="*/ 11 h 101"/>
                <a:gd name="T54" fmla="*/ 84 w 141"/>
                <a:gd name="T55" fmla="*/ 6 h 101"/>
                <a:gd name="T56" fmla="*/ 71 w 141"/>
                <a:gd name="T57" fmla="*/ 2 h 101"/>
                <a:gd name="T58" fmla="*/ 57 w 141"/>
                <a:gd name="T59" fmla="*/ 2 h 101"/>
                <a:gd name="T60" fmla="*/ 44 w 141"/>
                <a:gd name="T61" fmla="*/ 0 h 101"/>
                <a:gd name="T62" fmla="*/ 31 w 141"/>
                <a:gd name="T63" fmla="*/ 2 h 101"/>
                <a:gd name="T64" fmla="*/ 19 w 141"/>
                <a:gd name="T65" fmla="*/ 6 h 101"/>
                <a:gd name="T66" fmla="*/ 8 w 141"/>
                <a:gd name="T67" fmla="*/ 11 h 101"/>
                <a:gd name="T68" fmla="*/ 0 w 141"/>
                <a:gd name="T69" fmla="*/ 19 h 101"/>
                <a:gd name="T70" fmla="*/ 2 w 141"/>
                <a:gd name="T71" fmla="*/ 23 h 101"/>
                <a:gd name="T72" fmla="*/ 6 w 141"/>
                <a:gd name="T73"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101">
                  <a:moveTo>
                    <a:pt x="6" y="23"/>
                  </a:moveTo>
                  <a:lnTo>
                    <a:pt x="10" y="19"/>
                  </a:lnTo>
                  <a:lnTo>
                    <a:pt x="14" y="17"/>
                  </a:lnTo>
                  <a:lnTo>
                    <a:pt x="19" y="15"/>
                  </a:lnTo>
                  <a:lnTo>
                    <a:pt x="25" y="15"/>
                  </a:lnTo>
                  <a:lnTo>
                    <a:pt x="29" y="13"/>
                  </a:lnTo>
                  <a:lnTo>
                    <a:pt x="35" y="13"/>
                  </a:lnTo>
                  <a:lnTo>
                    <a:pt x="40" y="13"/>
                  </a:lnTo>
                  <a:lnTo>
                    <a:pt x="44" y="15"/>
                  </a:lnTo>
                  <a:lnTo>
                    <a:pt x="50" y="15"/>
                  </a:lnTo>
                  <a:lnTo>
                    <a:pt x="54" y="17"/>
                  </a:lnTo>
                  <a:lnTo>
                    <a:pt x="59" y="17"/>
                  </a:lnTo>
                  <a:lnTo>
                    <a:pt x="65" y="19"/>
                  </a:lnTo>
                  <a:lnTo>
                    <a:pt x="69" y="21"/>
                  </a:lnTo>
                  <a:lnTo>
                    <a:pt x="75" y="23"/>
                  </a:lnTo>
                  <a:lnTo>
                    <a:pt x="78" y="26"/>
                  </a:lnTo>
                  <a:lnTo>
                    <a:pt x="84" y="28"/>
                  </a:lnTo>
                  <a:lnTo>
                    <a:pt x="88" y="30"/>
                  </a:lnTo>
                  <a:lnTo>
                    <a:pt x="92" y="32"/>
                  </a:lnTo>
                  <a:lnTo>
                    <a:pt x="95" y="36"/>
                  </a:lnTo>
                  <a:lnTo>
                    <a:pt x="101" y="40"/>
                  </a:lnTo>
                  <a:lnTo>
                    <a:pt x="105" y="44"/>
                  </a:lnTo>
                  <a:lnTo>
                    <a:pt x="107" y="47"/>
                  </a:lnTo>
                  <a:lnTo>
                    <a:pt x="111" y="51"/>
                  </a:lnTo>
                  <a:lnTo>
                    <a:pt x="115" y="57"/>
                  </a:lnTo>
                  <a:lnTo>
                    <a:pt x="116" y="61"/>
                  </a:lnTo>
                  <a:lnTo>
                    <a:pt x="118" y="64"/>
                  </a:lnTo>
                  <a:lnTo>
                    <a:pt x="118" y="70"/>
                  </a:lnTo>
                  <a:lnTo>
                    <a:pt x="118" y="74"/>
                  </a:lnTo>
                  <a:lnTo>
                    <a:pt x="116" y="80"/>
                  </a:lnTo>
                  <a:lnTo>
                    <a:pt x="116" y="83"/>
                  </a:lnTo>
                  <a:lnTo>
                    <a:pt x="116" y="87"/>
                  </a:lnTo>
                  <a:lnTo>
                    <a:pt x="118" y="93"/>
                  </a:lnTo>
                  <a:lnTo>
                    <a:pt x="118" y="97"/>
                  </a:lnTo>
                  <a:lnTo>
                    <a:pt x="122" y="101"/>
                  </a:lnTo>
                  <a:lnTo>
                    <a:pt x="126" y="101"/>
                  </a:lnTo>
                  <a:lnTo>
                    <a:pt x="132" y="99"/>
                  </a:lnTo>
                  <a:lnTo>
                    <a:pt x="135" y="93"/>
                  </a:lnTo>
                  <a:lnTo>
                    <a:pt x="137" y="87"/>
                  </a:lnTo>
                  <a:lnTo>
                    <a:pt x="139" y="82"/>
                  </a:lnTo>
                  <a:lnTo>
                    <a:pt x="141" y="78"/>
                  </a:lnTo>
                  <a:lnTo>
                    <a:pt x="139" y="70"/>
                  </a:lnTo>
                  <a:lnTo>
                    <a:pt x="139" y="64"/>
                  </a:lnTo>
                  <a:lnTo>
                    <a:pt x="135" y="59"/>
                  </a:lnTo>
                  <a:lnTo>
                    <a:pt x="134" y="53"/>
                  </a:lnTo>
                  <a:lnTo>
                    <a:pt x="130" y="47"/>
                  </a:lnTo>
                  <a:lnTo>
                    <a:pt x="126" y="40"/>
                  </a:lnTo>
                  <a:lnTo>
                    <a:pt x="122" y="36"/>
                  </a:lnTo>
                  <a:lnTo>
                    <a:pt x="118" y="30"/>
                  </a:lnTo>
                  <a:lnTo>
                    <a:pt x="115" y="26"/>
                  </a:lnTo>
                  <a:lnTo>
                    <a:pt x="109" y="21"/>
                  </a:lnTo>
                  <a:lnTo>
                    <a:pt x="105" y="17"/>
                  </a:lnTo>
                  <a:lnTo>
                    <a:pt x="101" y="15"/>
                  </a:lnTo>
                  <a:lnTo>
                    <a:pt x="95" y="11"/>
                  </a:lnTo>
                  <a:lnTo>
                    <a:pt x="90" y="9"/>
                  </a:lnTo>
                  <a:lnTo>
                    <a:pt x="84" y="6"/>
                  </a:lnTo>
                  <a:lnTo>
                    <a:pt x="76" y="4"/>
                  </a:lnTo>
                  <a:lnTo>
                    <a:pt x="71" y="2"/>
                  </a:lnTo>
                  <a:lnTo>
                    <a:pt x="63" y="2"/>
                  </a:lnTo>
                  <a:lnTo>
                    <a:pt x="57" y="2"/>
                  </a:lnTo>
                  <a:lnTo>
                    <a:pt x="52" y="2"/>
                  </a:lnTo>
                  <a:lnTo>
                    <a:pt x="44" y="0"/>
                  </a:lnTo>
                  <a:lnTo>
                    <a:pt x="37" y="2"/>
                  </a:lnTo>
                  <a:lnTo>
                    <a:pt x="31" y="2"/>
                  </a:lnTo>
                  <a:lnTo>
                    <a:pt x="25" y="4"/>
                  </a:lnTo>
                  <a:lnTo>
                    <a:pt x="19" y="6"/>
                  </a:lnTo>
                  <a:lnTo>
                    <a:pt x="14" y="9"/>
                  </a:lnTo>
                  <a:lnTo>
                    <a:pt x="8" y="11"/>
                  </a:lnTo>
                  <a:lnTo>
                    <a:pt x="2" y="15"/>
                  </a:lnTo>
                  <a:lnTo>
                    <a:pt x="0" y="19"/>
                  </a:lnTo>
                  <a:lnTo>
                    <a:pt x="0" y="21"/>
                  </a:lnTo>
                  <a:lnTo>
                    <a:pt x="2" y="23"/>
                  </a:lnTo>
                  <a:lnTo>
                    <a:pt x="6" y="23"/>
                  </a:lnTo>
                  <a:lnTo>
                    <a:pt x="6" y="23"/>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7" name="Freeform 73"/>
            <p:cNvSpPr>
              <a:spLocks/>
            </p:cNvSpPr>
            <p:nvPr/>
          </p:nvSpPr>
          <p:spPr bwMode="auto">
            <a:xfrm>
              <a:off x="721311" y="4665838"/>
              <a:ext cx="715963" cy="188913"/>
            </a:xfrm>
            <a:custGeom>
              <a:avLst/>
              <a:gdLst>
                <a:gd name="T0" fmla="*/ 0 w 901"/>
                <a:gd name="T1" fmla="*/ 172 h 238"/>
                <a:gd name="T2" fmla="*/ 568 w 901"/>
                <a:gd name="T3" fmla="*/ 0 h 238"/>
                <a:gd name="T4" fmla="*/ 570 w 901"/>
                <a:gd name="T5" fmla="*/ 0 h 238"/>
                <a:gd name="T6" fmla="*/ 572 w 901"/>
                <a:gd name="T7" fmla="*/ 0 h 238"/>
                <a:gd name="T8" fmla="*/ 576 w 901"/>
                <a:gd name="T9" fmla="*/ 0 h 238"/>
                <a:gd name="T10" fmla="*/ 579 w 901"/>
                <a:gd name="T11" fmla="*/ 0 h 238"/>
                <a:gd name="T12" fmla="*/ 585 w 901"/>
                <a:gd name="T13" fmla="*/ 0 h 238"/>
                <a:gd name="T14" fmla="*/ 591 w 901"/>
                <a:gd name="T15" fmla="*/ 2 h 238"/>
                <a:gd name="T16" fmla="*/ 597 w 901"/>
                <a:gd name="T17" fmla="*/ 4 h 238"/>
                <a:gd name="T18" fmla="*/ 600 w 901"/>
                <a:gd name="T19" fmla="*/ 6 h 238"/>
                <a:gd name="T20" fmla="*/ 606 w 901"/>
                <a:gd name="T21" fmla="*/ 10 h 238"/>
                <a:gd name="T22" fmla="*/ 610 w 901"/>
                <a:gd name="T23" fmla="*/ 12 h 238"/>
                <a:gd name="T24" fmla="*/ 614 w 901"/>
                <a:gd name="T25" fmla="*/ 16 h 238"/>
                <a:gd name="T26" fmla="*/ 617 w 901"/>
                <a:gd name="T27" fmla="*/ 20 h 238"/>
                <a:gd name="T28" fmla="*/ 619 w 901"/>
                <a:gd name="T29" fmla="*/ 21 h 238"/>
                <a:gd name="T30" fmla="*/ 901 w 901"/>
                <a:gd name="T31" fmla="*/ 194 h 238"/>
                <a:gd name="T32" fmla="*/ 874 w 901"/>
                <a:gd name="T33" fmla="*/ 202 h 238"/>
                <a:gd name="T34" fmla="*/ 581 w 901"/>
                <a:gd name="T35" fmla="*/ 18 h 238"/>
                <a:gd name="T36" fmla="*/ 589 w 901"/>
                <a:gd name="T37" fmla="*/ 238 h 238"/>
                <a:gd name="T38" fmla="*/ 566 w 901"/>
                <a:gd name="T39" fmla="*/ 238 h 238"/>
                <a:gd name="T40" fmla="*/ 566 w 901"/>
                <a:gd name="T41" fmla="*/ 21 h 238"/>
                <a:gd name="T42" fmla="*/ 20 w 901"/>
                <a:gd name="T43" fmla="*/ 181 h 238"/>
                <a:gd name="T44" fmla="*/ 0 w 901"/>
                <a:gd name="T45" fmla="*/ 172 h 238"/>
                <a:gd name="T46" fmla="*/ 0 w 901"/>
                <a:gd name="T47" fmla="*/ 17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1" h="238">
                  <a:moveTo>
                    <a:pt x="0" y="172"/>
                  </a:moveTo>
                  <a:lnTo>
                    <a:pt x="568" y="0"/>
                  </a:lnTo>
                  <a:lnTo>
                    <a:pt x="570" y="0"/>
                  </a:lnTo>
                  <a:lnTo>
                    <a:pt x="572" y="0"/>
                  </a:lnTo>
                  <a:lnTo>
                    <a:pt x="576" y="0"/>
                  </a:lnTo>
                  <a:lnTo>
                    <a:pt x="579" y="0"/>
                  </a:lnTo>
                  <a:lnTo>
                    <a:pt x="585" y="0"/>
                  </a:lnTo>
                  <a:lnTo>
                    <a:pt x="591" y="2"/>
                  </a:lnTo>
                  <a:lnTo>
                    <a:pt x="597" y="4"/>
                  </a:lnTo>
                  <a:lnTo>
                    <a:pt x="600" y="6"/>
                  </a:lnTo>
                  <a:lnTo>
                    <a:pt x="606" y="10"/>
                  </a:lnTo>
                  <a:lnTo>
                    <a:pt x="610" y="12"/>
                  </a:lnTo>
                  <a:lnTo>
                    <a:pt x="614" y="16"/>
                  </a:lnTo>
                  <a:lnTo>
                    <a:pt x="617" y="20"/>
                  </a:lnTo>
                  <a:lnTo>
                    <a:pt x="619" y="21"/>
                  </a:lnTo>
                  <a:lnTo>
                    <a:pt x="901" y="194"/>
                  </a:lnTo>
                  <a:lnTo>
                    <a:pt x="874" y="202"/>
                  </a:lnTo>
                  <a:lnTo>
                    <a:pt x="581" y="18"/>
                  </a:lnTo>
                  <a:lnTo>
                    <a:pt x="589" y="238"/>
                  </a:lnTo>
                  <a:lnTo>
                    <a:pt x="566" y="238"/>
                  </a:lnTo>
                  <a:lnTo>
                    <a:pt x="566" y="21"/>
                  </a:lnTo>
                  <a:lnTo>
                    <a:pt x="20" y="181"/>
                  </a:lnTo>
                  <a:lnTo>
                    <a:pt x="0" y="172"/>
                  </a:lnTo>
                  <a:lnTo>
                    <a:pt x="0" y="172"/>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8" name="Freeform 74"/>
            <p:cNvSpPr>
              <a:spLocks/>
            </p:cNvSpPr>
            <p:nvPr/>
          </p:nvSpPr>
          <p:spPr bwMode="auto">
            <a:xfrm>
              <a:off x="1411288" y="4713288"/>
              <a:ext cx="109538" cy="50800"/>
            </a:xfrm>
            <a:custGeom>
              <a:avLst/>
              <a:gdLst>
                <a:gd name="T0" fmla="*/ 0 w 139"/>
                <a:gd name="T1" fmla="*/ 21 h 65"/>
                <a:gd name="T2" fmla="*/ 0 w 139"/>
                <a:gd name="T3" fmla="*/ 19 h 65"/>
                <a:gd name="T4" fmla="*/ 4 w 139"/>
                <a:gd name="T5" fmla="*/ 17 h 65"/>
                <a:gd name="T6" fmla="*/ 5 w 139"/>
                <a:gd name="T7" fmla="*/ 15 h 65"/>
                <a:gd name="T8" fmla="*/ 7 w 139"/>
                <a:gd name="T9" fmla="*/ 14 h 65"/>
                <a:gd name="T10" fmla="*/ 11 w 139"/>
                <a:gd name="T11" fmla="*/ 12 h 65"/>
                <a:gd name="T12" fmla="*/ 15 w 139"/>
                <a:gd name="T13" fmla="*/ 10 h 65"/>
                <a:gd name="T14" fmla="*/ 19 w 139"/>
                <a:gd name="T15" fmla="*/ 8 h 65"/>
                <a:gd name="T16" fmla="*/ 23 w 139"/>
                <a:gd name="T17" fmla="*/ 6 h 65"/>
                <a:gd name="T18" fmla="*/ 28 w 139"/>
                <a:gd name="T19" fmla="*/ 4 h 65"/>
                <a:gd name="T20" fmla="*/ 34 w 139"/>
                <a:gd name="T21" fmla="*/ 2 h 65"/>
                <a:gd name="T22" fmla="*/ 38 w 139"/>
                <a:gd name="T23" fmla="*/ 2 h 65"/>
                <a:gd name="T24" fmla="*/ 42 w 139"/>
                <a:gd name="T25" fmla="*/ 0 h 65"/>
                <a:gd name="T26" fmla="*/ 43 w 139"/>
                <a:gd name="T27" fmla="*/ 0 h 65"/>
                <a:gd name="T28" fmla="*/ 49 w 139"/>
                <a:gd name="T29" fmla="*/ 0 h 65"/>
                <a:gd name="T30" fmla="*/ 51 w 139"/>
                <a:gd name="T31" fmla="*/ 0 h 65"/>
                <a:gd name="T32" fmla="*/ 57 w 139"/>
                <a:gd name="T33" fmla="*/ 0 h 65"/>
                <a:gd name="T34" fmla="*/ 61 w 139"/>
                <a:gd name="T35" fmla="*/ 0 h 65"/>
                <a:gd name="T36" fmla="*/ 66 w 139"/>
                <a:gd name="T37" fmla="*/ 2 h 65"/>
                <a:gd name="T38" fmla="*/ 70 w 139"/>
                <a:gd name="T39" fmla="*/ 2 h 65"/>
                <a:gd name="T40" fmla="*/ 74 w 139"/>
                <a:gd name="T41" fmla="*/ 2 h 65"/>
                <a:gd name="T42" fmla="*/ 78 w 139"/>
                <a:gd name="T43" fmla="*/ 2 h 65"/>
                <a:gd name="T44" fmla="*/ 82 w 139"/>
                <a:gd name="T45" fmla="*/ 4 h 65"/>
                <a:gd name="T46" fmla="*/ 89 w 139"/>
                <a:gd name="T47" fmla="*/ 6 h 65"/>
                <a:gd name="T48" fmla="*/ 97 w 139"/>
                <a:gd name="T49" fmla="*/ 8 h 65"/>
                <a:gd name="T50" fmla="*/ 102 w 139"/>
                <a:gd name="T51" fmla="*/ 10 h 65"/>
                <a:gd name="T52" fmla="*/ 108 w 139"/>
                <a:gd name="T53" fmla="*/ 14 h 65"/>
                <a:gd name="T54" fmla="*/ 114 w 139"/>
                <a:gd name="T55" fmla="*/ 17 h 65"/>
                <a:gd name="T56" fmla="*/ 120 w 139"/>
                <a:gd name="T57" fmla="*/ 21 h 65"/>
                <a:gd name="T58" fmla="*/ 123 w 139"/>
                <a:gd name="T59" fmla="*/ 23 h 65"/>
                <a:gd name="T60" fmla="*/ 127 w 139"/>
                <a:gd name="T61" fmla="*/ 27 h 65"/>
                <a:gd name="T62" fmla="*/ 131 w 139"/>
                <a:gd name="T63" fmla="*/ 29 h 65"/>
                <a:gd name="T64" fmla="*/ 133 w 139"/>
                <a:gd name="T65" fmla="*/ 33 h 65"/>
                <a:gd name="T66" fmla="*/ 137 w 139"/>
                <a:gd name="T67" fmla="*/ 36 h 65"/>
                <a:gd name="T68" fmla="*/ 139 w 139"/>
                <a:gd name="T69" fmla="*/ 38 h 65"/>
                <a:gd name="T70" fmla="*/ 131 w 139"/>
                <a:gd name="T71" fmla="*/ 53 h 65"/>
                <a:gd name="T72" fmla="*/ 78 w 139"/>
                <a:gd name="T73" fmla="*/ 65 h 65"/>
                <a:gd name="T74" fmla="*/ 43 w 139"/>
                <a:gd name="T75" fmla="*/ 59 h 65"/>
                <a:gd name="T76" fmla="*/ 0 w 139"/>
                <a:gd name="T77" fmla="*/ 21 h 65"/>
                <a:gd name="T78" fmla="*/ 0 w 139"/>
                <a:gd name="T79" fmla="*/ 2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65">
                  <a:moveTo>
                    <a:pt x="0" y="21"/>
                  </a:moveTo>
                  <a:lnTo>
                    <a:pt x="0" y="19"/>
                  </a:lnTo>
                  <a:lnTo>
                    <a:pt x="4" y="17"/>
                  </a:lnTo>
                  <a:lnTo>
                    <a:pt x="5" y="15"/>
                  </a:lnTo>
                  <a:lnTo>
                    <a:pt x="7" y="14"/>
                  </a:lnTo>
                  <a:lnTo>
                    <a:pt x="11" y="12"/>
                  </a:lnTo>
                  <a:lnTo>
                    <a:pt x="15" y="10"/>
                  </a:lnTo>
                  <a:lnTo>
                    <a:pt x="19" y="8"/>
                  </a:lnTo>
                  <a:lnTo>
                    <a:pt x="23" y="6"/>
                  </a:lnTo>
                  <a:lnTo>
                    <a:pt x="28" y="4"/>
                  </a:lnTo>
                  <a:lnTo>
                    <a:pt x="34" y="2"/>
                  </a:lnTo>
                  <a:lnTo>
                    <a:pt x="38" y="2"/>
                  </a:lnTo>
                  <a:lnTo>
                    <a:pt x="42" y="0"/>
                  </a:lnTo>
                  <a:lnTo>
                    <a:pt x="43" y="0"/>
                  </a:lnTo>
                  <a:lnTo>
                    <a:pt x="49" y="0"/>
                  </a:lnTo>
                  <a:lnTo>
                    <a:pt x="51" y="0"/>
                  </a:lnTo>
                  <a:lnTo>
                    <a:pt x="57" y="0"/>
                  </a:lnTo>
                  <a:lnTo>
                    <a:pt x="61" y="0"/>
                  </a:lnTo>
                  <a:lnTo>
                    <a:pt x="66" y="2"/>
                  </a:lnTo>
                  <a:lnTo>
                    <a:pt x="70" y="2"/>
                  </a:lnTo>
                  <a:lnTo>
                    <a:pt x="74" y="2"/>
                  </a:lnTo>
                  <a:lnTo>
                    <a:pt x="78" y="2"/>
                  </a:lnTo>
                  <a:lnTo>
                    <a:pt x="82" y="4"/>
                  </a:lnTo>
                  <a:lnTo>
                    <a:pt x="89" y="6"/>
                  </a:lnTo>
                  <a:lnTo>
                    <a:pt x="97" y="8"/>
                  </a:lnTo>
                  <a:lnTo>
                    <a:pt x="102" y="10"/>
                  </a:lnTo>
                  <a:lnTo>
                    <a:pt x="108" y="14"/>
                  </a:lnTo>
                  <a:lnTo>
                    <a:pt x="114" y="17"/>
                  </a:lnTo>
                  <a:lnTo>
                    <a:pt x="120" y="21"/>
                  </a:lnTo>
                  <a:lnTo>
                    <a:pt x="123" y="23"/>
                  </a:lnTo>
                  <a:lnTo>
                    <a:pt x="127" y="27"/>
                  </a:lnTo>
                  <a:lnTo>
                    <a:pt x="131" y="29"/>
                  </a:lnTo>
                  <a:lnTo>
                    <a:pt x="133" y="33"/>
                  </a:lnTo>
                  <a:lnTo>
                    <a:pt x="137" y="36"/>
                  </a:lnTo>
                  <a:lnTo>
                    <a:pt x="139" y="38"/>
                  </a:lnTo>
                  <a:lnTo>
                    <a:pt x="131" y="53"/>
                  </a:lnTo>
                  <a:lnTo>
                    <a:pt x="78" y="65"/>
                  </a:lnTo>
                  <a:lnTo>
                    <a:pt x="43" y="59"/>
                  </a:lnTo>
                  <a:lnTo>
                    <a:pt x="0" y="21"/>
                  </a:lnTo>
                  <a:lnTo>
                    <a:pt x="0" y="21"/>
                  </a:lnTo>
                  <a:close/>
                </a:path>
              </a:pathLst>
            </a:custGeom>
            <a:solidFill>
              <a:srgbClr val="94AD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9" name="Freeform 75"/>
            <p:cNvSpPr>
              <a:spLocks/>
            </p:cNvSpPr>
            <p:nvPr/>
          </p:nvSpPr>
          <p:spPr bwMode="auto">
            <a:xfrm>
              <a:off x="1398588" y="4648138"/>
              <a:ext cx="133350" cy="144463"/>
            </a:xfrm>
            <a:custGeom>
              <a:avLst/>
              <a:gdLst>
                <a:gd name="T0" fmla="*/ 167 w 167"/>
                <a:gd name="T1" fmla="*/ 76 h 183"/>
                <a:gd name="T2" fmla="*/ 167 w 167"/>
                <a:gd name="T3" fmla="*/ 63 h 183"/>
                <a:gd name="T4" fmla="*/ 163 w 167"/>
                <a:gd name="T5" fmla="*/ 50 h 183"/>
                <a:gd name="T6" fmla="*/ 154 w 167"/>
                <a:gd name="T7" fmla="*/ 38 h 183"/>
                <a:gd name="T8" fmla="*/ 142 w 167"/>
                <a:gd name="T9" fmla="*/ 27 h 183"/>
                <a:gd name="T10" fmla="*/ 131 w 167"/>
                <a:gd name="T11" fmla="*/ 21 h 183"/>
                <a:gd name="T12" fmla="*/ 127 w 167"/>
                <a:gd name="T13" fmla="*/ 31 h 183"/>
                <a:gd name="T14" fmla="*/ 138 w 167"/>
                <a:gd name="T15" fmla="*/ 40 h 183"/>
                <a:gd name="T16" fmla="*/ 148 w 167"/>
                <a:gd name="T17" fmla="*/ 54 h 183"/>
                <a:gd name="T18" fmla="*/ 152 w 167"/>
                <a:gd name="T19" fmla="*/ 69 h 183"/>
                <a:gd name="T20" fmla="*/ 138 w 167"/>
                <a:gd name="T21" fmla="*/ 86 h 183"/>
                <a:gd name="T22" fmla="*/ 125 w 167"/>
                <a:gd name="T23" fmla="*/ 92 h 183"/>
                <a:gd name="T24" fmla="*/ 112 w 167"/>
                <a:gd name="T25" fmla="*/ 93 h 183"/>
                <a:gd name="T26" fmla="*/ 97 w 167"/>
                <a:gd name="T27" fmla="*/ 93 h 183"/>
                <a:gd name="T28" fmla="*/ 83 w 167"/>
                <a:gd name="T29" fmla="*/ 93 h 183"/>
                <a:gd name="T30" fmla="*/ 70 w 167"/>
                <a:gd name="T31" fmla="*/ 92 h 183"/>
                <a:gd name="T32" fmla="*/ 55 w 167"/>
                <a:gd name="T33" fmla="*/ 86 h 183"/>
                <a:gd name="T34" fmla="*/ 39 w 167"/>
                <a:gd name="T35" fmla="*/ 76 h 183"/>
                <a:gd name="T36" fmla="*/ 30 w 167"/>
                <a:gd name="T37" fmla="*/ 67 h 183"/>
                <a:gd name="T38" fmla="*/ 24 w 167"/>
                <a:gd name="T39" fmla="*/ 54 h 183"/>
                <a:gd name="T40" fmla="*/ 28 w 167"/>
                <a:gd name="T41" fmla="*/ 40 h 183"/>
                <a:gd name="T42" fmla="*/ 38 w 167"/>
                <a:gd name="T43" fmla="*/ 29 h 183"/>
                <a:gd name="T44" fmla="*/ 53 w 167"/>
                <a:gd name="T45" fmla="*/ 21 h 183"/>
                <a:gd name="T46" fmla="*/ 66 w 167"/>
                <a:gd name="T47" fmla="*/ 16 h 183"/>
                <a:gd name="T48" fmla="*/ 83 w 167"/>
                <a:gd name="T49" fmla="*/ 12 h 183"/>
                <a:gd name="T50" fmla="*/ 98 w 167"/>
                <a:gd name="T51" fmla="*/ 12 h 183"/>
                <a:gd name="T52" fmla="*/ 114 w 167"/>
                <a:gd name="T53" fmla="*/ 17 h 183"/>
                <a:gd name="T54" fmla="*/ 119 w 167"/>
                <a:gd name="T55" fmla="*/ 12 h 183"/>
                <a:gd name="T56" fmla="*/ 108 w 167"/>
                <a:gd name="T57" fmla="*/ 4 h 183"/>
                <a:gd name="T58" fmla="*/ 87 w 167"/>
                <a:gd name="T59" fmla="*/ 0 h 183"/>
                <a:gd name="T60" fmla="*/ 68 w 167"/>
                <a:gd name="T61" fmla="*/ 2 h 183"/>
                <a:gd name="T62" fmla="*/ 47 w 167"/>
                <a:gd name="T63" fmla="*/ 6 h 183"/>
                <a:gd name="T64" fmla="*/ 28 w 167"/>
                <a:gd name="T65" fmla="*/ 16 h 183"/>
                <a:gd name="T66" fmla="*/ 15 w 167"/>
                <a:gd name="T67" fmla="*/ 29 h 183"/>
                <a:gd name="T68" fmla="*/ 5 w 167"/>
                <a:gd name="T69" fmla="*/ 40 h 183"/>
                <a:gd name="T70" fmla="*/ 1 w 167"/>
                <a:gd name="T71" fmla="*/ 52 h 183"/>
                <a:gd name="T72" fmla="*/ 13 w 167"/>
                <a:gd name="T73" fmla="*/ 183 h 183"/>
                <a:gd name="T74" fmla="*/ 22 w 167"/>
                <a:gd name="T75" fmla="*/ 84 h 183"/>
                <a:gd name="T76" fmla="*/ 38 w 167"/>
                <a:gd name="T77" fmla="*/ 95 h 183"/>
                <a:gd name="T78" fmla="*/ 53 w 167"/>
                <a:gd name="T79" fmla="*/ 105 h 183"/>
                <a:gd name="T80" fmla="*/ 70 w 167"/>
                <a:gd name="T81" fmla="*/ 109 h 183"/>
                <a:gd name="T82" fmla="*/ 87 w 167"/>
                <a:gd name="T83" fmla="*/ 111 h 183"/>
                <a:gd name="T84" fmla="*/ 106 w 167"/>
                <a:gd name="T85" fmla="*/ 111 h 183"/>
                <a:gd name="T86" fmla="*/ 125 w 167"/>
                <a:gd name="T87" fmla="*/ 109 h 183"/>
                <a:gd name="T88" fmla="*/ 142 w 167"/>
                <a:gd name="T89" fmla="*/ 101 h 183"/>
                <a:gd name="T90" fmla="*/ 165 w 167"/>
                <a:gd name="T91" fmla="*/ 152 h 183"/>
                <a:gd name="T92" fmla="*/ 165 w 167"/>
                <a:gd name="T93" fmla="*/ 99 h 183"/>
                <a:gd name="T94" fmla="*/ 163 w 167"/>
                <a:gd name="T95" fmla="*/ 8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183">
                  <a:moveTo>
                    <a:pt x="163" y="86"/>
                  </a:moveTo>
                  <a:lnTo>
                    <a:pt x="165" y="82"/>
                  </a:lnTo>
                  <a:lnTo>
                    <a:pt x="167" y="76"/>
                  </a:lnTo>
                  <a:lnTo>
                    <a:pt x="167" y="73"/>
                  </a:lnTo>
                  <a:lnTo>
                    <a:pt x="167" y="69"/>
                  </a:lnTo>
                  <a:lnTo>
                    <a:pt x="167" y="63"/>
                  </a:lnTo>
                  <a:lnTo>
                    <a:pt x="165" y="59"/>
                  </a:lnTo>
                  <a:lnTo>
                    <a:pt x="163" y="55"/>
                  </a:lnTo>
                  <a:lnTo>
                    <a:pt x="163" y="50"/>
                  </a:lnTo>
                  <a:lnTo>
                    <a:pt x="159" y="46"/>
                  </a:lnTo>
                  <a:lnTo>
                    <a:pt x="155" y="42"/>
                  </a:lnTo>
                  <a:lnTo>
                    <a:pt x="154" y="38"/>
                  </a:lnTo>
                  <a:lnTo>
                    <a:pt x="150" y="35"/>
                  </a:lnTo>
                  <a:lnTo>
                    <a:pt x="146" y="31"/>
                  </a:lnTo>
                  <a:lnTo>
                    <a:pt x="142" y="27"/>
                  </a:lnTo>
                  <a:lnTo>
                    <a:pt x="138" y="23"/>
                  </a:lnTo>
                  <a:lnTo>
                    <a:pt x="135" y="21"/>
                  </a:lnTo>
                  <a:lnTo>
                    <a:pt x="131" y="21"/>
                  </a:lnTo>
                  <a:lnTo>
                    <a:pt x="127" y="23"/>
                  </a:lnTo>
                  <a:lnTo>
                    <a:pt x="125" y="27"/>
                  </a:lnTo>
                  <a:lnTo>
                    <a:pt x="127" y="31"/>
                  </a:lnTo>
                  <a:lnTo>
                    <a:pt x="131" y="33"/>
                  </a:lnTo>
                  <a:lnTo>
                    <a:pt x="135" y="36"/>
                  </a:lnTo>
                  <a:lnTo>
                    <a:pt x="138" y="40"/>
                  </a:lnTo>
                  <a:lnTo>
                    <a:pt x="142" y="46"/>
                  </a:lnTo>
                  <a:lnTo>
                    <a:pt x="146" y="50"/>
                  </a:lnTo>
                  <a:lnTo>
                    <a:pt x="148" y="54"/>
                  </a:lnTo>
                  <a:lnTo>
                    <a:pt x="152" y="59"/>
                  </a:lnTo>
                  <a:lnTo>
                    <a:pt x="154" y="65"/>
                  </a:lnTo>
                  <a:lnTo>
                    <a:pt x="152" y="69"/>
                  </a:lnTo>
                  <a:lnTo>
                    <a:pt x="150" y="76"/>
                  </a:lnTo>
                  <a:lnTo>
                    <a:pt x="146" y="82"/>
                  </a:lnTo>
                  <a:lnTo>
                    <a:pt x="138" y="86"/>
                  </a:lnTo>
                  <a:lnTo>
                    <a:pt x="135" y="88"/>
                  </a:lnTo>
                  <a:lnTo>
                    <a:pt x="131" y="90"/>
                  </a:lnTo>
                  <a:lnTo>
                    <a:pt x="125" y="92"/>
                  </a:lnTo>
                  <a:lnTo>
                    <a:pt x="121" y="93"/>
                  </a:lnTo>
                  <a:lnTo>
                    <a:pt x="116" y="93"/>
                  </a:lnTo>
                  <a:lnTo>
                    <a:pt x="112" y="93"/>
                  </a:lnTo>
                  <a:lnTo>
                    <a:pt x="106" y="93"/>
                  </a:lnTo>
                  <a:lnTo>
                    <a:pt x="102" y="95"/>
                  </a:lnTo>
                  <a:lnTo>
                    <a:pt x="97" y="93"/>
                  </a:lnTo>
                  <a:lnTo>
                    <a:pt x="93" y="93"/>
                  </a:lnTo>
                  <a:lnTo>
                    <a:pt x="87" y="93"/>
                  </a:lnTo>
                  <a:lnTo>
                    <a:pt x="83" y="93"/>
                  </a:lnTo>
                  <a:lnTo>
                    <a:pt x="78" y="92"/>
                  </a:lnTo>
                  <a:lnTo>
                    <a:pt x="74" y="92"/>
                  </a:lnTo>
                  <a:lnTo>
                    <a:pt x="70" y="92"/>
                  </a:lnTo>
                  <a:lnTo>
                    <a:pt x="64" y="90"/>
                  </a:lnTo>
                  <a:lnTo>
                    <a:pt x="58" y="88"/>
                  </a:lnTo>
                  <a:lnTo>
                    <a:pt x="55" y="86"/>
                  </a:lnTo>
                  <a:lnTo>
                    <a:pt x="49" y="84"/>
                  </a:lnTo>
                  <a:lnTo>
                    <a:pt x="45" y="80"/>
                  </a:lnTo>
                  <a:lnTo>
                    <a:pt x="39" y="76"/>
                  </a:lnTo>
                  <a:lnTo>
                    <a:pt x="36" y="74"/>
                  </a:lnTo>
                  <a:lnTo>
                    <a:pt x="32" y="71"/>
                  </a:lnTo>
                  <a:lnTo>
                    <a:pt x="30" y="67"/>
                  </a:lnTo>
                  <a:lnTo>
                    <a:pt x="26" y="63"/>
                  </a:lnTo>
                  <a:lnTo>
                    <a:pt x="26" y="57"/>
                  </a:lnTo>
                  <a:lnTo>
                    <a:pt x="24" y="54"/>
                  </a:lnTo>
                  <a:lnTo>
                    <a:pt x="24" y="50"/>
                  </a:lnTo>
                  <a:lnTo>
                    <a:pt x="26" y="44"/>
                  </a:lnTo>
                  <a:lnTo>
                    <a:pt x="28" y="40"/>
                  </a:lnTo>
                  <a:lnTo>
                    <a:pt x="30" y="35"/>
                  </a:lnTo>
                  <a:lnTo>
                    <a:pt x="36" y="31"/>
                  </a:lnTo>
                  <a:lnTo>
                    <a:pt x="38" y="29"/>
                  </a:lnTo>
                  <a:lnTo>
                    <a:pt x="41" y="25"/>
                  </a:lnTo>
                  <a:lnTo>
                    <a:pt x="47" y="23"/>
                  </a:lnTo>
                  <a:lnTo>
                    <a:pt x="53" y="21"/>
                  </a:lnTo>
                  <a:lnTo>
                    <a:pt x="57" y="19"/>
                  </a:lnTo>
                  <a:lnTo>
                    <a:pt x="62" y="16"/>
                  </a:lnTo>
                  <a:lnTo>
                    <a:pt x="66" y="16"/>
                  </a:lnTo>
                  <a:lnTo>
                    <a:pt x="72" y="14"/>
                  </a:lnTo>
                  <a:lnTo>
                    <a:pt x="78" y="14"/>
                  </a:lnTo>
                  <a:lnTo>
                    <a:pt x="83" y="12"/>
                  </a:lnTo>
                  <a:lnTo>
                    <a:pt x="89" y="12"/>
                  </a:lnTo>
                  <a:lnTo>
                    <a:pt x="93" y="12"/>
                  </a:lnTo>
                  <a:lnTo>
                    <a:pt x="98" y="12"/>
                  </a:lnTo>
                  <a:lnTo>
                    <a:pt x="102" y="14"/>
                  </a:lnTo>
                  <a:lnTo>
                    <a:pt x="108" y="16"/>
                  </a:lnTo>
                  <a:lnTo>
                    <a:pt x="114" y="17"/>
                  </a:lnTo>
                  <a:lnTo>
                    <a:pt x="114" y="16"/>
                  </a:lnTo>
                  <a:lnTo>
                    <a:pt x="117" y="14"/>
                  </a:lnTo>
                  <a:lnTo>
                    <a:pt x="119" y="12"/>
                  </a:lnTo>
                  <a:lnTo>
                    <a:pt x="121" y="12"/>
                  </a:lnTo>
                  <a:lnTo>
                    <a:pt x="114" y="6"/>
                  </a:lnTo>
                  <a:lnTo>
                    <a:pt x="108" y="4"/>
                  </a:lnTo>
                  <a:lnTo>
                    <a:pt x="102" y="2"/>
                  </a:lnTo>
                  <a:lnTo>
                    <a:pt x="95" y="2"/>
                  </a:lnTo>
                  <a:lnTo>
                    <a:pt x="87" y="0"/>
                  </a:lnTo>
                  <a:lnTo>
                    <a:pt x="81" y="0"/>
                  </a:lnTo>
                  <a:lnTo>
                    <a:pt x="74" y="0"/>
                  </a:lnTo>
                  <a:lnTo>
                    <a:pt x="68" y="2"/>
                  </a:lnTo>
                  <a:lnTo>
                    <a:pt x="60" y="2"/>
                  </a:lnTo>
                  <a:lnTo>
                    <a:pt x="53" y="4"/>
                  </a:lnTo>
                  <a:lnTo>
                    <a:pt x="47" y="6"/>
                  </a:lnTo>
                  <a:lnTo>
                    <a:pt x="41" y="10"/>
                  </a:lnTo>
                  <a:lnTo>
                    <a:pt x="36" y="12"/>
                  </a:lnTo>
                  <a:lnTo>
                    <a:pt x="28" y="16"/>
                  </a:lnTo>
                  <a:lnTo>
                    <a:pt x="22" y="21"/>
                  </a:lnTo>
                  <a:lnTo>
                    <a:pt x="19" y="25"/>
                  </a:lnTo>
                  <a:lnTo>
                    <a:pt x="15" y="29"/>
                  </a:lnTo>
                  <a:lnTo>
                    <a:pt x="11" y="33"/>
                  </a:lnTo>
                  <a:lnTo>
                    <a:pt x="7" y="36"/>
                  </a:lnTo>
                  <a:lnTo>
                    <a:pt x="5" y="40"/>
                  </a:lnTo>
                  <a:lnTo>
                    <a:pt x="3" y="44"/>
                  </a:lnTo>
                  <a:lnTo>
                    <a:pt x="1" y="48"/>
                  </a:lnTo>
                  <a:lnTo>
                    <a:pt x="1" y="52"/>
                  </a:lnTo>
                  <a:lnTo>
                    <a:pt x="1" y="57"/>
                  </a:lnTo>
                  <a:lnTo>
                    <a:pt x="0" y="170"/>
                  </a:lnTo>
                  <a:lnTo>
                    <a:pt x="13" y="183"/>
                  </a:lnTo>
                  <a:lnTo>
                    <a:pt x="15" y="76"/>
                  </a:lnTo>
                  <a:lnTo>
                    <a:pt x="19" y="80"/>
                  </a:lnTo>
                  <a:lnTo>
                    <a:pt x="22" y="84"/>
                  </a:lnTo>
                  <a:lnTo>
                    <a:pt x="28" y="90"/>
                  </a:lnTo>
                  <a:lnTo>
                    <a:pt x="32" y="93"/>
                  </a:lnTo>
                  <a:lnTo>
                    <a:pt x="38" y="95"/>
                  </a:lnTo>
                  <a:lnTo>
                    <a:pt x="41" y="99"/>
                  </a:lnTo>
                  <a:lnTo>
                    <a:pt x="47" y="101"/>
                  </a:lnTo>
                  <a:lnTo>
                    <a:pt x="53" y="105"/>
                  </a:lnTo>
                  <a:lnTo>
                    <a:pt x="57" y="107"/>
                  </a:lnTo>
                  <a:lnTo>
                    <a:pt x="62" y="109"/>
                  </a:lnTo>
                  <a:lnTo>
                    <a:pt x="70" y="109"/>
                  </a:lnTo>
                  <a:lnTo>
                    <a:pt x="76" y="111"/>
                  </a:lnTo>
                  <a:lnTo>
                    <a:pt x="81" y="111"/>
                  </a:lnTo>
                  <a:lnTo>
                    <a:pt x="87" y="111"/>
                  </a:lnTo>
                  <a:lnTo>
                    <a:pt x="93" y="111"/>
                  </a:lnTo>
                  <a:lnTo>
                    <a:pt x="100" y="112"/>
                  </a:lnTo>
                  <a:lnTo>
                    <a:pt x="106" y="111"/>
                  </a:lnTo>
                  <a:lnTo>
                    <a:pt x="112" y="111"/>
                  </a:lnTo>
                  <a:lnTo>
                    <a:pt x="119" y="109"/>
                  </a:lnTo>
                  <a:lnTo>
                    <a:pt x="125" y="109"/>
                  </a:lnTo>
                  <a:lnTo>
                    <a:pt x="131" y="107"/>
                  </a:lnTo>
                  <a:lnTo>
                    <a:pt x="136" y="105"/>
                  </a:lnTo>
                  <a:lnTo>
                    <a:pt x="142" y="101"/>
                  </a:lnTo>
                  <a:lnTo>
                    <a:pt x="148" y="99"/>
                  </a:lnTo>
                  <a:lnTo>
                    <a:pt x="152" y="154"/>
                  </a:lnTo>
                  <a:lnTo>
                    <a:pt x="165" y="152"/>
                  </a:lnTo>
                  <a:lnTo>
                    <a:pt x="165" y="112"/>
                  </a:lnTo>
                  <a:lnTo>
                    <a:pt x="165" y="107"/>
                  </a:lnTo>
                  <a:lnTo>
                    <a:pt x="165" y="99"/>
                  </a:lnTo>
                  <a:lnTo>
                    <a:pt x="163" y="93"/>
                  </a:lnTo>
                  <a:lnTo>
                    <a:pt x="163" y="86"/>
                  </a:lnTo>
                  <a:lnTo>
                    <a:pt x="163" y="86"/>
                  </a:lnTo>
                  <a:close/>
                </a:path>
              </a:pathLst>
            </a:custGeom>
            <a:solidFill>
              <a:srgbClr val="7899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0" name="Freeform 76"/>
            <p:cNvSpPr>
              <a:spLocks/>
            </p:cNvSpPr>
            <p:nvPr/>
          </p:nvSpPr>
          <p:spPr bwMode="auto">
            <a:xfrm>
              <a:off x="963613" y="2765425"/>
              <a:ext cx="184150" cy="193675"/>
            </a:xfrm>
            <a:custGeom>
              <a:avLst/>
              <a:gdLst>
                <a:gd name="T0" fmla="*/ 27 w 232"/>
                <a:gd name="T1" fmla="*/ 8 h 246"/>
                <a:gd name="T2" fmla="*/ 19 w 232"/>
                <a:gd name="T3" fmla="*/ 12 h 246"/>
                <a:gd name="T4" fmla="*/ 11 w 232"/>
                <a:gd name="T5" fmla="*/ 19 h 246"/>
                <a:gd name="T6" fmla="*/ 0 w 232"/>
                <a:gd name="T7" fmla="*/ 40 h 246"/>
                <a:gd name="T8" fmla="*/ 8 w 232"/>
                <a:gd name="T9" fmla="*/ 38 h 246"/>
                <a:gd name="T10" fmla="*/ 15 w 232"/>
                <a:gd name="T11" fmla="*/ 38 h 246"/>
                <a:gd name="T12" fmla="*/ 25 w 232"/>
                <a:gd name="T13" fmla="*/ 38 h 246"/>
                <a:gd name="T14" fmla="*/ 36 w 232"/>
                <a:gd name="T15" fmla="*/ 37 h 246"/>
                <a:gd name="T16" fmla="*/ 51 w 232"/>
                <a:gd name="T17" fmla="*/ 35 h 246"/>
                <a:gd name="T18" fmla="*/ 65 w 232"/>
                <a:gd name="T19" fmla="*/ 33 h 246"/>
                <a:gd name="T20" fmla="*/ 78 w 232"/>
                <a:gd name="T21" fmla="*/ 31 h 246"/>
                <a:gd name="T22" fmla="*/ 91 w 232"/>
                <a:gd name="T23" fmla="*/ 27 h 246"/>
                <a:gd name="T24" fmla="*/ 106 w 232"/>
                <a:gd name="T25" fmla="*/ 25 h 246"/>
                <a:gd name="T26" fmla="*/ 120 w 232"/>
                <a:gd name="T27" fmla="*/ 23 h 246"/>
                <a:gd name="T28" fmla="*/ 135 w 232"/>
                <a:gd name="T29" fmla="*/ 25 h 246"/>
                <a:gd name="T30" fmla="*/ 148 w 232"/>
                <a:gd name="T31" fmla="*/ 25 h 246"/>
                <a:gd name="T32" fmla="*/ 160 w 232"/>
                <a:gd name="T33" fmla="*/ 29 h 246"/>
                <a:gd name="T34" fmla="*/ 169 w 232"/>
                <a:gd name="T35" fmla="*/ 31 h 246"/>
                <a:gd name="T36" fmla="*/ 177 w 232"/>
                <a:gd name="T37" fmla="*/ 33 h 246"/>
                <a:gd name="T38" fmla="*/ 186 w 232"/>
                <a:gd name="T39" fmla="*/ 40 h 246"/>
                <a:gd name="T40" fmla="*/ 194 w 232"/>
                <a:gd name="T41" fmla="*/ 48 h 246"/>
                <a:gd name="T42" fmla="*/ 198 w 232"/>
                <a:gd name="T43" fmla="*/ 59 h 246"/>
                <a:gd name="T44" fmla="*/ 198 w 232"/>
                <a:gd name="T45" fmla="*/ 67 h 246"/>
                <a:gd name="T46" fmla="*/ 200 w 232"/>
                <a:gd name="T47" fmla="*/ 76 h 246"/>
                <a:gd name="T48" fmla="*/ 198 w 232"/>
                <a:gd name="T49" fmla="*/ 84 h 246"/>
                <a:gd name="T50" fmla="*/ 198 w 232"/>
                <a:gd name="T51" fmla="*/ 94 h 246"/>
                <a:gd name="T52" fmla="*/ 198 w 232"/>
                <a:gd name="T53" fmla="*/ 101 h 246"/>
                <a:gd name="T54" fmla="*/ 196 w 232"/>
                <a:gd name="T55" fmla="*/ 111 h 246"/>
                <a:gd name="T56" fmla="*/ 196 w 232"/>
                <a:gd name="T57" fmla="*/ 118 h 246"/>
                <a:gd name="T58" fmla="*/ 194 w 232"/>
                <a:gd name="T59" fmla="*/ 128 h 246"/>
                <a:gd name="T60" fmla="*/ 192 w 232"/>
                <a:gd name="T61" fmla="*/ 137 h 246"/>
                <a:gd name="T62" fmla="*/ 192 w 232"/>
                <a:gd name="T63" fmla="*/ 147 h 246"/>
                <a:gd name="T64" fmla="*/ 188 w 232"/>
                <a:gd name="T65" fmla="*/ 156 h 246"/>
                <a:gd name="T66" fmla="*/ 188 w 232"/>
                <a:gd name="T67" fmla="*/ 164 h 246"/>
                <a:gd name="T68" fmla="*/ 186 w 232"/>
                <a:gd name="T69" fmla="*/ 175 h 246"/>
                <a:gd name="T70" fmla="*/ 183 w 232"/>
                <a:gd name="T71" fmla="*/ 189 h 246"/>
                <a:gd name="T72" fmla="*/ 179 w 232"/>
                <a:gd name="T73" fmla="*/ 196 h 246"/>
                <a:gd name="T74" fmla="*/ 177 w 232"/>
                <a:gd name="T75" fmla="*/ 206 h 246"/>
                <a:gd name="T76" fmla="*/ 171 w 232"/>
                <a:gd name="T77" fmla="*/ 213 h 246"/>
                <a:gd name="T78" fmla="*/ 167 w 232"/>
                <a:gd name="T79" fmla="*/ 223 h 246"/>
                <a:gd name="T80" fmla="*/ 162 w 232"/>
                <a:gd name="T81" fmla="*/ 229 h 246"/>
                <a:gd name="T82" fmla="*/ 158 w 232"/>
                <a:gd name="T83" fmla="*/ 234 h 246"/>
                <a:gd name="T84" fmla="*/ 150 w 232"/>
                <a:gd name="T85" fmla="*/ 242 h 246"/>
                <a:gd name="T86" fmla="*/ 148 w 232"/>
                <a:gd name="T87" fmla="*/ 246 h 246"/>
                <a:gd name="T88" fmla="*/ 196 w 232"/>
                <a:gd name="T89" fmla="*/ 208 h 246"/>
                <a:gd name="T90" fmla="*/ 213 w 232"/>
                <a:gd name="T91" fmla="*/ 99 h 246"/>
                <a:gd name="T92" fmla="*/ 203 w 232"/>
                <a:gd name="T93" fmla="*/ 8 h 246"/>
                <a:gd name="T94" fmla="*/ 29 w 232"/>
                <a:gd name="T95" fmla="*/ 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46">
                  <a:moveTo>
                    <a:pt x="29" y="8"/>
                  </a:moveTo>
                  <a:lnTo>
                    <a:pt x="27" y="8"/>
                  </a:lnTo>
                  <a:lnTo>
                    <a:pt x="23" y="10"/>
                  </a:lnTo>
                  <a:lnTo>
                    <a:pt x="19" y="12"/>
                  </a:lnTo>
                  <a:lnTo>
                    <a:pt x="17" y="16"/>
                  </a:lnTo>
                  <a:lnTo>
                    <a:pt x="11" y="19"/>
                  </a:lnTo>
                  <a:lnTo>
                    <a:pt x="9" y="21"/>
                  </a:lnTo>
                  <a:lnTo>
                    <a:pt x="0" y="40"/>
                  </a:lnTo>
                  <a:lnTo>
                    <a:pt x="2" y="38"/>
                  </a:lnTo>
                  <a:lnTo>
                    <a:pt x="8" y="38"/>
                  </a:lnTo>
                  <a:lnTo>
                    <a:pt x="9" y="38"/>
                  </a:lnTo>
                  <a:lnTo>
                    <a:pt x="15" y="38"/>
                  </a:lnTo>
                  <a:lnTo>
                    <a:pt x="19" y="38"/>
                  </a:lnTo>
                  <a:lnTo>
                    <a:pt x="25" y="38"/>
                  </a:lnTo>
                  <a:lnTo>
                    <a:pt x="30" y="37"/>
                  </a:lnTo>
                  <a:lnTo>
                    <a:pt x="36" y="37"/>
                  </a:lnTo>
                  <a:lnTo>
                    <a:pt x="44" y="35"/>
                  </a:lnTo>
                  <a:lnTo>
                    <a:pt x="51" y="35"/>
                  </a:lnTo>
                  <a:lnTo>
                    <a:pt x="57" y="33"/>
                  </a:lnTo>
                  <a:lnTo>
                    <a:pt x="65" y="33"/>
                  </a:lnTo>
                  <a:lnTo>
                    <a:pt x="70" y="31"/>
                  </a:lnTo>
                  <a:lnTo>
                    <a:pt x="78" y="31"/>
                  </a:lnTo>
                  <a:lnTo>
                    <a:pt x="84" y="29"/>
                  </a:lnTo>
                  <a:lnTo>
                    <a:pt x="91" y="27"/>
                  </a:lnTo>
                  <a:lnTo>
                    <a:pt x="99" y="25"/>
                  </a:lnTo>
                  <a:lnTo>
                    <a:pt x="106" y="25"/>
                  </a:lnTo>
                  <a:lnTo>
                    <a:pt x="112" y="23"/>
                  </a:lnTo>
                  <a:lnTo>
                    <a:pt x="120" y="23"/>
                  </a:lnTo>
                  <a:lnTo>
                    <a:pt x="127" y="23"/>
                  </a:lnTo>
                  <a:lnTo>
                    <a:pt x="135" y="25"/>
                  </a:lnTo>
                  <a:lnTo>
                    <a:pt x="141" y="25"/>
                  </a:lnTo>
                  <a:lnTo>
                    <a:pt x="148" y="25"/>
                  </a:lnTo>
                  <a:lnTo>
                    <a:pt x="154" y="25"/>
                  </a:lnTo>
                  <a:lnTo>
                    <a:pt x="160" y="29"/>
                  </a:lnTo>
                  <a:lnTo>
                    <a:pt x="163" y="29"/>
                  </a:lnTo>
                  <a:lnTo>
                    <a:pt x="169" y="31"/>
                  </a:lnTo>
                  <a:lnTo>
                    <a:pt x="173" y="31"/>
                  </a:lnTo>
                  <a:lnTo>
                    <a:pt x="177" y="33"/>
                  </a:lnTo>
                  <a:lnTo>
                    <a:pt x="181" y="37"/>
                  </a:lnTo>
                  <a:lnTo>
                    <a:pt x="186" y="40"/>
                  </a:lnTo>
                  <a:lnTo>
                    <a:pt x="188" y="44"/>
                  </a:lnTo>
                  <a:lnTo>
                    <a:pt x="194" y="48"/>
                  </a:lnTo>
                  <a:lnTo>
                    <a:pt x="196" y="54"/>
                  </a:lnTo>
                  <a:lnTo>
                    <a:pt x="198" y="59"/>
                  </a:lnTo>
                  <a:lnTo>
                    <a:pt x="198" y="63"/>
                  </a:lnTo>
                  <a:lnTo>
                    <a:pt x="198" y="67"/>
                  </a:lnTo>
                  <a:lnTo>
                    <a:pt x="198" y="71"/>
                  </a:lnTo>
                  <a:lnTo>
                    <a:pt x="200" y="76"/>
                  </a:lnTo>
                  <a:lnTo>
                    <a:pt x="198" y="80"/>
                  </a:lnTo>
                  <a:lnTo>
                    <a:pt x="198" y="84"/>
                  </a:lnTo>
                  <a:lnTo>
                    <a:pt x="198" y="88"/>
                  </a:lnTo>
                  <a:lnTo>
                    <a:pt x="198" y="94"/>
                  </a:lnTo>
                  <a:lnTo>
                    <a:pt x="198" y="97"/>
                  </a:lnTo>
                  <a:lnTo>
                    <a:pt x="198" y="101"/>
                  </a:lnTo>
                  <a:lnTo>
                    <a:pt x="196" y="105"/>
                  </a:lnTo>
                  <a:lnTo>
                    <a:pt x="196" y="111"/>
                  </a:lnTo>
                  <a:lnTo>
                    <a:pt x="196" y="115"/>
                  </a:lnTo>
                  <a:lnTo>
                    <a:pt x="196" y="118"/>
                  </a:lnTo>
                  <a:lnTo>
                    <a:pt x="194" y="122"/>
                  </a:lnTo>
                  <a:lnTo>
                    <a:pt x="194" y="128"/>
                  </a:lnTo>
                  <a:lnTo>
                    <a:pt x="192" y="132"/>
                  </a:lnTo>
                  <a:lnTo>
                    <a:pt x="192" y="137"/>
                  </a:lnTo>
                  <a:lnTo>
                    <a:pt x="192" y="141"/>
                  </a:lnTo>
                  <a:lnTo>
                    <a:pt x="192" y="147"/>
                  </a:lnTo>
                  <a:lnTo>
                    <a:pt x="190" y="151"/>
                  </a:lnTo>
                  <a:lnTo>
                    <a:pt x="188" y="156"/>
                  </a:lnTo>
                  <a:lnTo>
                    <a:pt x="188" y="160"/>
                  </a:lnTo>
                  <a:lnTo>
                    <a:pt x="188" y="164"/>
                  </a:lnTo>
                  <a:lnTo>
                    <a:pt x="186" y="170"/>
                  </a:lnTo>
                  <a:lnTo>
                    <a:pt x="186" y="175"/>
                  </a:lnTo>
                  <a:lnTo>
                    <a:pt x="184" y="181"/>
                  </a:lnTo>
                  <a:lnTo>
                    <a:pt x="183" y="189"/>
                  </a:lnTo>
                  <a:lnTo>
                    <a:pt x="181" y="191"/>
                  </a:lnTo>
                  <a:lnTo>
                    <a:pt x="179" y="196"/>
                  </a:lnTo>
                  <a:lnTo>
                    <a:pt x="179" y="200"/>
                  </a:lnTo>
                  <a:lnTo>
                    <a:pt x="177" y="206"/>
                  </a:lnTo>
                  <a:lnTo>
                    <a:pt x="175" y="210"/>
                  </a:lnTo>
                  <a:lnTo>
                    <a:pt x="171" y="213"/>
                  </a:lnTo>
                  <a:lnTo>
                    <a:pt x="169" y="217"/>
                  </a:lnTo>
                  <a:lnTo>
                    <a:pt x="167" y="223"/>
                  </a:lnTo>
                  <a:lnTo>
                    <a:pt x="163" y="225"/>
                  </a:lnTo>
                  <a:lnTo>
                    <a:pt x="162" y="229"/>
                  </a:lnTo>
                  <a:lnTo>
                    <a:pt x="160" y="232"/>
                  </a:lnTo>
                  <a:lnTo>
                    <a:pt x="158" y="234"/>
                  </a:lnTo>
                  <a:lnTo>
                    <a:pt x="152" y="240"/>
                  </a:lnTo>
                  <a:lnTo>
                    <a:pt x="150" y="242"/>
                  </a:lnTo>
                  <a:lnTo>
                    <a:pt x="148" y="244"/>
                  </a:lnTo>
                  <a:lnTo>
                    <a:pt x="148" y="246"/>
                  </a:lnTo>
                  <a:lnTo>
                    <a:pt x="177" y="234"/>
                  </a:lnTo>
                  <a:lnTo>
                    <a:pt x="196" y="208"/>
                  </a:lnTo>
                  <a:lnTo>
                    <a:pt x="230" y="124"/>
                  </a:lnTo>
                  <a:lnTo>
                    <a:pt x="213" y="99"/>
                  </a:lnTo>
                  <a:lnTo>
                    <a:pt x="232" y="21"/>
                  </a:lnTo>
                  <a:lnTo>
                    <a:pt x="203" y="8"/>
                  </a:lnTo>
                  <a:lnTo>
                    <a:pt x="150" y="0"/>
                  </a:lnTo>
                  <a:lnTo>
                    <a:pt x="29" y="8"/>
                  </a:lnTo>
                  <a:lnTo>
                    <a:pt x="29" y="8"/>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1" name="Freeform 77"/>
            <p:cNvSpPr>
              <a:spLocks/>
            </p:cNvSpPr>
            <p:nvPr/>
          </p:nvSpPr>
          <p:spPr bwMode="auto">
            <a:xfrm>
              <a:off x="1604963" y="2897188"/>
              <a:ext cx="90488" cy="398463"/>
            </a:xfrm>
            <a:custGeom>
              <a:avLst/>
              <a:gdLst>
                <a:gd name="T0" fmla="*/ 0 w 114"/>
                <a:gd name="T1" fmla="*/ 0 h 502"/>
                <a:gd name="T2" fmla="*/ 93 w 114"/>
                <a:gd name="T3" fmla="*/ 4 h 502"/>
                <a:gd name="T4" fmla="*/ 108 w 114"/>
                <a:gd name="T5" fmla="*/ 118 h 502"/>
                <a:gd name="T6" fmla="*/ 67 w 114"/>
                <a:gd name="T7" fmla="*/ 144 h 502"/>
                <a:gd name="T8" fmla="*/ 53 w 114"/>
                <a:gd name="T9" fmla="*/ 179 h 502"/>
                <a:gd name="T10" fmla="*/ 70 w 114"/>
                <a:gd name="T11" fmla="*/ 196 h 502"/>
                <a:gd name="T12" fmla="*/ 114 w 114"/>
                <a:gd name="T13" fmla="*/ 199 h 502"/>
                <a:gd name="T14" fmla="*/ 114 w 114"/>
                <a:gd name="T15" fmla="*/ 232 h 502"/>
                <a:gd name="T16" fmla="*/ 89 w 114"/>
                <a:gd name="T17" fmla="*/ 256 h 502"/>
                <a:gd name="T18" fmla="*/ 95 w 114"/>
                <a:gd name="T19" fmla="*/ 287 h 502"/>
                <a:gd name="T20" fmla="*/ 114 w 114"/>
                <a:gd name="T21" fmla="*/ 304 h 502"/>
                <a:gd name="T22" fmla="*/ 114 w 114"/>
                <a:gd name="T23" fmla="*/ 338 h 502"/>
                <a:gd name="T24" fmla="*/ 97 w 114"/>
                <a:gd name="T25" fmla="*/ 371 h 502"/>
                <a:gd name="T26" fmla="*/ 99 w 114"/>
                <a:gd name="T27" fmla="*/ 386 h 502"/>
                <a:gd name="T28" fmla="*/ 114 w 114"/>
                <a:gd name="T29" fmla="*/ 399 h 502"/>
                <a:gd name="T30" fmla="*/ 110 w 114"/>
                <a:gd name="T31" fmla="*/ 428 h 502"/>
                <a:gd name="T32" fmla="*/ 97 w 114"/>
                <a:gd name="T33" fmla="*/ 450 h 502"/>
                <a:gd name="T34" fmla="*/ 103 w 114"/>
                <a:gd name="T35" fmla="*/ 483 h 502"/>
                <a:gd name="T36" fmla="*/ 86 w 114"/>
                <a:gd name="T37" fmla="*/ 502 h 502"/>
                <a:gd name="T38" fmla="*/ 59 w 114"/>
                <a:gd name="T39" fmla="*/ 500 h 502"/>
                <a:gd name="T40" fmla="*/ 38 w 114"/>
                <a:gd name="T41" fmla="*/ 475 h 502"/>
                <a:gd name="T42" fmla="*/ 2 w 114"/>
                <a:gd name="T43" fmla="*/ 125 h 502"/>
                <a:gd name="T44" fmla="*/ 0 w 114"/>
                <a:gd name="T45" fmla="*/ 0 h 502"/>
                <a:gd name="T46" fmla="*/ 0 w 114"/>
                <a:gd name="T47"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4" h="502">
                  <a:moveTo>
                    <a:pt x="0" y="0"/>
                  </a:moveTo>
                  <a:lnTo>
                    <a:pt x="93" y="4"/>
                  </a:lnTo>
                  <a:lnTo>
                    <a:pt x="108" y="118"/>
                  </a:lnTo>
                  <a:lnTo>
                    <a:pt x="67" y="144"/>
                  </a:lnTo>
                  <a:lnTo>
                    <a:pt x="53" y="179"/>
                  </a:lnTo>
                  <a:lnTo>
                    <a:pt x="70" y="196"/>
                  </a:lnTo>
                  <a:lnTo>
                    <a:pt x="114" y="199"/>
                  </a:lnTo>
                  <a:lnTo>
                    <a:pt x="114" y="232"/>
                  </a:lnTo>
                  <a:lnTo>
                    <a:pt x="89" y="256"/>
                  </a:lnTo>
                  <a:lnTo>
                    <a:pt x="95" y="287"/>
                  </a:lnTo>
                  <a:lnTo>
                    <a:pt x="114" y="304"/>
                  </a:lnTo>
                  <a:lnTo>
                    <a:pt x="114" y="338"/>
                  </a:lnTo>
                  <a:lnTo>
                    <a:pt x="97" y="371"/>
                  </a:lnTo>
                  <a:lnTo>
                    <a:pt x="99" y="386"/>
                  </a:lnTo>
                  <a:lnTo>
                    <a:pt x="114" y="399"/>
                  </a:lnTo>
                  <a:lnTo>
                    <a:pt x="110" y="428"/>
                  </a:lnTo>
                  <a:lnTo>
                    <a:pt x="97" y="450"/>
                  </a:lnTo>
                  <a:lnTo>
                    <a:pt x="103" y="483"/>
                  </a:lnTo>
                  <a:lnTo>
                    <a:pt x="86" y="502"/>
                  </a:lnTo>
                  <a:lnTo>
                    <a:pt x="59" y="500"/>
                  </a:lnTo>
                  <a:lnTo>
                    <a:pt x="38" y="475"/>
                  </a:lnTo>
                  <a:lnTo>
                    <a:pt x="2" y="125"/>
                  </a:lnTo>
                  <a:lnTo>
                    <a:pt x="0"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2" name="Freeform 78"/>
            <p:cNvSpPr>
              <a:spLocks/>
            </p:cNvSpPr>
            <p:nvPr/>
          </p:nvSpPr>
          <p:spPr bwMode="auto">
            <a:xfrm>
              <a:off x="1208088" y="3724275"/>
              <a:ext cx="79375" cy="127000"/>
            </a:xfrm>
            <a:custGeom>
              <a:avLst/>
              <a:gdLst>
                <a:gd name="T0" fmla="*/ 2 w 99"/>
                <a:gd name="T1" fmla="*/ 159 h 159"/>
                <a:gd name="T2" fmla="*/ 0 w 99"/>
                <a:gd name="T3" fmla="*/ 5 h 159"/>
                <a:gd name="T4" fmla="*/ 57 w 99"/>
                <a:gd name="T5" fmla="*/ 0 h 159"/>
                <a:gd name="T6" fmla="*/ 95 w 99"/>
                <a:gd name="T7" fmla="*/ 5 h 159"/>
                <a:gd name="T8" fmla="*/ 99 w 99"/>
                <a:gd name="T9" fmla="*/ 156 h 159"/>
                <a:gd name="T10" fmla="*/ 46 w 99"/>
                <a:gd name="T11" fmla="*/ 150 h 159"/>
                <a:gd name="T12" fmla="*/ 2 w 99"/>
                <a:gd name="T13" fmla="*/ 159 h 159"/>
                <a:gd name="T14" fmla="*/ 2 w 99"/>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59">
                  <a:moveTo>
                    <a:pt x="2" y="159"/>
                  </a:moveTo>
                  <a:lnTo>
                    <a:pt x="0" y="5"/>
                  </a:lnTo>
                  <a:lnTo>
                    <a:pt x="57" y="0"/>
                  </a:lnTo>
                  <a:lnTo>
                    <a:pt x="95" y="5"/>
                  </a:lnTo>
                  <a:lnTo>
                    <a:pt x="99" y="156"/>
                  </a:lnTo>
                  <a:lnTo>
                    <a:pt x="46" y="150"/>
                  </a:lnTo>
                  <a:lnTo>
                    <a:pt x="2" y="159"/>
                  </a:lnTo>
                  <a:lnTo>
                    <a:pt x="2" y="15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3" name="Freeform 79"/>
            <p:cNvSpPr>
              <a:spLocks/>
            </p:cNvSpPr>
            <p:nvPr/>
          </p:nvSpPr>
          <p:spPr bwMode="auto">
            <a:xfrm>
              <a:off x="812800" y="3487738"/>
              <a:ext cx="152400" cy="509588"/>
            </a:xfrm>
            <a:custGeom>
              <a:avLst/>
              <a:gdLst>
                <a:gd name="T0" fmla="*/ 11 w 192"/>
                <a:gd name="T1" fmla="*/ 4 h 643"/>
                <a:gd name="T2" fmla="*/ 97 w 192"/>
                <a:gd name="T3" fmla="*/ 15 h 643"/>
                <a:gd name="T4" fmla="*/ 161 w 192"/>
                <a:gd name="T5" fmla="*/ 0 h 643"/>
                <a:gd name="T6" fmla="*/ 192 w 192"/>
                <a:gd name="T7" fmla="*/ 643 h 643"/>
                <a:gd name="T8" fmla="*/ 6 w 192"/>
                <a:gd name="T9" fmla="*/ 635 h 643"/>
                <a:gd name="T10" fmla="*/ 0 w 192"/>
                <a:gd name="T11" fmla="*/ 605 h 643"/>
                <a:gd name="T12" fmla="*/ 2 w 192"/>
                <a:gd name="T13" fmla="*/ 50 h 643"/>
                <a:gd name="T14" fmla="*/ 11 w 192"/>
                <a:gd name="T15" fmla="*/ 4 h 643"/>
                <a:gd name="T16" fmla="*/ 11 w 192"/>
                <a:gd name="T17" fmla="*/ 4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643">
                  <a:moveTo>
                    <a:pt x="11" y="4"/>
                  </a:moveTo>
                  <a:lnTo>
                    <a:pt x="97" y="15"/>
                  </a:lnTo>
                  <a:lnTo>
                    <a:pt x="161" y="0"/>
                  </a:lnTo>
                  <a:lnTo>
                    <a:pt x="192" y="643"/>
                  </a:lnTo>
                  <a:lnTo>
                    <a:pt x="6" y="635"/>
                  </a:lnTo>
                  <a:lnTo>
                    <a:pt x="0" y="605"/>
                  </a:lnTo>
                  <a:lnTo>
                    <a:pt x="2" y="50"/>
                  </a:lnTo>
                  <a:lnTo>
                    <a:pt x="11" y="4"/>
                  </a:lnTo>
                  <a:lnTo>
                    <a:pt x="11" y="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4" name="Freeform 80"/>
            <p:cNvSpPr>
              <a:spLocks/>
            </p:cNvSpPr>
            <p:nvPr/>
          </p:nvSpPr>
          <p:spPr bwMode="auto">
            <a:xfrm>
              <a:off x="823913" y="4184650"/>
              <a:ext cx="158750" cy="217488"/>
            </a:xfrm>
            <a:custGeom>
              <a:avLst/>
              <a:gdLst>
                <a:gd name="T0" fmla="*/ 2 w 200"/>
                <a:gd name="T1" fmla="*/ 260 h 274"/>
                <a:gd name="T2" fmla="*/ 101 w 200"/>
                <a:gd name="T3" fmla="*/ 274 h 274"/>
                <a:gd name="T4" fmla="*/ 133 w 200"/>
                <a:gd name="T5" fmla="*/ 274 h 274"/>
                <a:gd name="T6" fmla="*/ 198 w 200"/>
                <a:gd name="T7" fmla="*/ 256 h 274"/>
                <a:gd name="T8" fmla="*/ 200 w 200"/>
                <a:gd name="T9" fmla="*/ 26 h 274"/>
                <a:gd name="T10" fmla="*/ 110 w 200"/>
                <a:gd name="T11" fmla="*/ 26 h 274"/>
                <a:gd name="T12" fmla="*/ 0 w 200"/>
                <a:gd name="T13" fmla="*/ 0 h 274"/>
                <a:gd name="T14" fmla="*/ 2 w 200"/>
                <a:gd name="T15" fmla="*/ 260 h 274"/>
                <a:gd name="T16" fmla="*/ 2 w 200"/>
                <a:gd name="T17" fmla="*/ 26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74">
                  <a:moveTo>
                    <a:pt x="2" y="260"/>
                  </a:moveTo>
                  <a:lnTo>
                    <a:pt x="101" y="274"/>
                  </a:lnTo>
                  <a:lnTo>
                    <a:pt x="133" y="274"/>
                  </a:lnTo>
                  <a:lnTo>
                    <a:pt x="198" y="256"/>
                  </a:lnTo>
                  <a:lnTo>
                    <a:pt x="200" y="26"/>
                  </a:lnTo>
                  <a:lnTo>
                    <a:pt x="110" y="26"/>
                  </a:lnTo>
                  <a:lnTo>
                    <a:pt x="0" y="0"/>
                  </a:lnTo>
                  <a:lnTo>
                    <a:pt x="2" y="260"/>
                  </a:lnTo>
                  <a:lnTo>
                    <a:pt x="2" y="26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5" name="Freeform 81"/>
            <p:cNvSpPr>
              <a:spLocks/>
            </p:cNvSpPr>
            <p:nvPr/>
          </p:nvSpPr>
          <p:spPr bwMode="auto">
            <a:xfrm>
              <a:off x="962025" y="3040063"/>
              <a:ext cx="114300" cy="92075"/>
            </a:xfrm>
            <a:custGeom>
              <a:avLst/>
              <a:gdLst>
                <a:gd name="T0" fmla="*/ 4 w 145"/>
                <a:gd name="T1" fmla="*/ 3 h 115"/>
                <a:gd name="T2" fmla="*/ 12 w 145"/>
                <a:gd name="T3" fmla="*/ 11 h 115"/>
                <a:gd name="T4" fmla="*/ 21 w 145"/>
                <a:gd name="T5" fmla="*/ 17 h 115"/>
                <a:gd name="T6" fmla="*/ 31 w 145"/>
                <a:gd name="T7" fmla="*/ 24 h 115"/>
                <a:gd name="T8" fmla="*/ 38 w 145"/>
                <a:gd name="T9" fmla="*/ 30 h 115"/>
                <a:gd name="T10" fmla="*/ 48 w 145"/>
                <a:gd name="T11" fmla="*/ 36 h 115"/>
                <a:gd name="T12" fmla="*/ 55 w 145"/>
                <a:gd name="T13" fmla="*/ 43 h 115"/>
                <a:gd name="T14" fmla="*/ 65 w 145"/>
                <a:gd name="T15" fmla="*/ 51 h 115"/>
                <a:gd name="T16" fmla="*/ 72 w 145"/>
                <a:gd name="T17" fmla="*/ 58 h 115"/>
                <a:gd name="T18" fmla="*/ 80 w 145"/>
                <a:gd name="T19" fmla="*/ 66 h 115"/>
                <a:gd name="T20" fmla="*/ 90 w 145"/>
                <a:gd name="T21" fmla="*/ 74 h 115"/>
                <a:gd name="T22" fmla="*/ 97 w 145"/>
                <a:gd name="T23" fmla="*/ 81 h 115"/>
                <a:gd name="T24" fmla="*/ 105 w 145"/>
                <a:gd name="T25" fmla="*/ 89 h 115"/>
                <a:gd name="T26" fmla="*/ 112 w 145"/>
                <a:gd name="T27" fmla="*/ 96 h 115"/>
                <a:gd name="T28" fmla="*/ 122 w 145"/>
                <a:gd name="T29" fmla="*/ 104 h 115"/>
                <a:gd name="T30" fmla="*/ 129 w 145"/>
                <a:gd name="T31" fmla="*/ 112 h 115"/>
                <a:gd name="T32" fmla="*/ 139 w 145"/>
                <a:gd name="T33" fmla="*/ 115 h 115"/>
                <a:gd name="T34" fmla="*/ 145 w 145"/>
                <a:gd name="T35" fmla="*/ 108 h 115"/>
                <a:gd name="T36" fmla="*/ 139 w 145"/>
                <a:gd name="T37" fmla="*/ 98 h 115"/>
                <a:gd name="T38" fmla="*/ 131 w 145"/>
                <a:gd name="T39" fmla="*/ 91 h 115"/>
                <a:gd name="T40" fmla="*/ 124 w 145"/>
                <a:gd name="T41" fmla="*/ 83 h 115"/>
                <a:gd name="T42" fmla="*/ 114 w 145"/>
                <a:gd name="T43" fmla="*/ 77 h 115"/>
                <a:gd name="T44" fmla="*/ 107 w 145"/>
                <a:gd name="T45" fmla="*/ 70 h 115"/>
                <a:gd name="T46" fmla="*/ 97 w 145"/>
                <a:gd name="T47" fmla="*/ 62 h 115"/>
                <a:gd name="T48" fmla="*/ 88 w 145"/>
                <a:gd name="T49" fmla="*/ 57 h 115"/>
                <a:gd name="T50" fmla="*/ 78 w 145"/>
                <a:gd name="T51" fmla="*/ 49 h 115"/>
                <a:gd name="T52" fmla="*/ 71 w 145"/>
                <a:gd name="T53" fmla="*/ 43 h 115"/>
                <a:gd name="T54" fmla="*/ 61 w 145"/>
                <a:gd name="T55" fmla="*/ 36 h 115"/>
                <a:gd name="T56" fmla="*/ 53 w 145"/>
                <a:gd name="T57" fmla="*/ 28 h 115"/>
                <a:gd name="T58" fmla="*/ 44 w 145"/>
                <a:gd name="T59" fmla="*/ 22 h 115"/>
                <a:gd name="T60" fmla="*/ 34 w 145"/>
                <a:gd name="T61" fmla="*/ 17 h 115"/>
                <a:gd name="T62" fmla="*/ 25 w 145"/>
                <a:gd name="T63" fmla="*/ 11 h 115"/>
                <a:gd name="T64" fmla="*/ 15 w 145"/>
                <a:gd name="T65" fmla="*/ 7 h 115"/>
                <a:gd name="T66" fmla="*/ 6 w 145"/>
                <a:gd name="T67" fmla="*/ 1 h 115"/>
                <a:gd name="T68" fmla="*/ 0 w 145"/>
                <a:gd name="T69" fmla="*/ 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15">
                  <a:moveTo>
                    <a:pt x="0" y="1"/>
                  </a:moveTo>
                  <a:lnTo>
                    <a:pt x="4" y="3"/>
                  </a:lnTo>
                  <a:lnTo>
                    <a:pt x="8" y="7"/>
                  </a:lnTo>
                  <a:lnTo>
                    <a:pt x="12" y="11"/>
                  </a:lnTo>
                  <a:lnTo>
                    <a:pt x="15" y="15"/>
                  </a:lnTo>
                  <a:lnTo>
                    <a:pt x="21" y="17"/>
                  </a:lnTo>
                  <a:lnTo>
                    <a:pt x="25" y="20"/>
                  </a:lnTo>
                  <a:lnTo>
                    <a:pt x="31" y="24"/>
                  </a:lnTo>
                  <a:lnTo>
                    <a:pt x="34" y="28"/>
                  </a:lnTo>
                  <a:lnTo>
                    <a:pt x="38" y="30"/>
                  </a:lnTo>
                  <a:lnTo>
                    <a:pt x="42" y="34"/>
                  </a:lnTo>
                  <a:lnTo>
                    <a:pt x="48" y="36"/>
                  </a:lnTo>
                  <a:lnTo>
                    <a:pt x="52" y="41"/>
                  </a:lnTo>
                  <a:lnTo>
                    <a:pt x="55" y="43"/>
                  </a:lnTo>
                  <a:lnTo>
                    <a:pt x="59" y="47"/>
                  </a:lnTo>
                  <a:lnTo>
                    <a:pt x="65" y="51"/>
                  </a:lnTo>
                  <a:lnTo>
                    <a:pt x="69" y="55"/>
                  </a:lnTo>
                  <a:lnTo>
                    <a:pt x="72" y="58"/>
                  </a:lnTo>
                  <a:lnTo>
                    <a:pt x="76" y="62"/>
                  </a:lnTo>
                  <a:lnTo>
                    <a:pt x="80" y="66"/>
                  </a:lnTo>
                  <a:lnTo>
                    <a:pt x="84" y="70"/>
                  </a:lnTo>
                  <a:lnTo>
                    <a:pt x="90" y="74"/>
                  </a:lnTo>
                  <a:lnTo>
                    <a:pt x="93" y="77"/>
                  </a:lnTo>
                  <a:lnTo>
                    <a:pt x="97" y="81"/>
                  </a:lnTo>
                  <a:lnTo>
                    <a:pt x="101" y="85"/>
                  </a:lnTo>
                  <a:lnTo>
                    <a:pt x="105" y="89"/>
                  </a:lnTo>
                  <a:lnTo>
                    <a:pt x="109" y="93"/>
                  </a:lnTo>
                  <a:lnTo>
                    <a:pt x="112" y="96"/>
                  </a:lnTo>
                  <a:lnTo>
                    <a:pt x="118" y="102"/>
                  </a:lnTo>
                  <a:lnTo>
                    <a:pt x="122" y="104"/>
                  </a:lnTo>
                  <a:lnTo>
                    <a:pt x="126" y="108"/>
                  </a:lnTo>
                  <a:lnTo>
                    <a:pt x="129" y="112"/>
                  </a:lnTo>
                  <a:lnTo>
                    <a:pt x="135" y="115"/>
                  </a:lnTo>
                  <a:lnTo>
                    <a:pt x="139" y="115"/>
                  </a:lnTo>
                  <a:lnTo>
                    <a:pt x="143" y="114"/>
                  </a:lnTo>
                  <a:lnTo>
                    <a:pt x="145" y="108"/>
                  </a:lnTo>
                  <a:lnTo>
                    <a:pt x="143" y="104"/>
                  </a:lnTo>
                  <a:lnTo>
                    <a:pt x="139" y="98"/>
                  </a:lnTo>
                  <a:lnTo>
                    <a:pt x="135" y="95"/>
                  </a:lnTo>
                  <a:lnTo>
                    <a:pt x="131" y="91"/>
                  </a:lnTo>
                  <a:lnTo>
                    <a:pt x="128" y="87"/>
                  </a:lnTo>
                  <a:lnTo>
                    <a:pt x="124" y="83"/>
                  </a:lnTo>
                  <a:lnTo>
                    <a:pt x="120" y="79"/>
                  </a:lnTo>
                  <a:lnTo>
                    <a:pt x="114" y="77"/>
                  </a:lnTo>
                  <a:lnTo>
                    <a:pt x="110" y="74"/>
                  </a:lnTo>
                  <a:lnTo>
                    <a:pt x="107" y="70"/>
                  </a:lnTo>
                  <a:lnTo>
                    <a:pt x="101" y="66"/>
                  </a:lnTo>
                  <a:lnTo>
                    <a:pt x="97" y="62"/>
                  </a:lnTo>
                  <a:lnTo>
                    <a:pt x="93" y="60"/>
                  </a:lnTo>
                  <a:lnTo>
                    <a:pt x="88" y="57"/>
                  </a:lnTo>
                  <a:lnTo>
                    <a:pt x="84" y="53"/>
                  </a:lnTo>
                  <a:lnTo>
                    <a:pt x="78" y="49"/>
                  </a:lnTo>
                  <a:lnTo>
                    <a:pt x="74" y="47"/>
                  </a:lnTo>
                  <a:lnTo>
                    <a:pt x="71" y="43"/>
                  </a:lnTo>
                  <a:lnTo>
                    <a:pt x="67" y="39"/>
                  </a:lnTo>
                  <a:lnTo>
                    <a:pt x="61" y="36"/>
                  </a:lnTo>
                  <a:lnTo>
                    <a:pt x="57" y="34"/>
                  </a:lnTo>
                  <a:lnTo>
                    <a:pt x="53" y="28"/>
                  </a:lnTo>
                  <a:lnTo>
                    <a:pt x="48" y="26"/>
                  </a:lnTo>
                  <a:lnTo>
                    <a:pt x="44" y="22"/>
                  </a:lnTo>
                  <a:lnTo>
                    <a:pt x="40" y="20"/>
                  </a:lnTo>
                  <a:lnTo>
                    <a:pt x="34" y="17"/>
                  </a:lnTo>
                  <a:lnTo>
                    <a:pt x="31" y="15"/>
                  </a:lnTo>
                  <a:lnTo>
                    <a:pt x="25" y="11"/>
                  </a:lnTo>
                  <a:lnTo>
                    <a:pt x="21" y="9"/>
                  </a:lnTo>
                  <a:lnTo>
                    <a:pt x="15" y="7"/>
                  </a:lnTo>
                  <a:lnTo>
                    <a:pt x="10" y="3"/>
                  </a:lnTo>
                  <a:lnTo>
                    <a:pt x="6" y="1"/>
                  </a:lnTo>
                  <a:lnTo>
                    <a:pt x="0" y="0"/>
                  </a:lnTo>
                  <a:lnTo>
                    <a:pt x="0" y="1"/>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6" name="Freeform 82"/>
            <p:cNvSpPr>
              <a:spLocks/>
            </p:cNvSpPr>
            <p:nvPr/>
          </p:nvSpPr>
          <p:spPr bwMode="auto">
            <a:xfrm>
              <a:off x="957263" y="3011488"/>
              <a:ext cx="282575" cy="120650"/>
            </a:xfrm>
            <a:custGeom>
              <a:avLst/>
              <a:gdLst>
                <a:gd name="T0" fmla="*/ 341 w 358"/>
                <a:gd name="T1" fmla="*/ 4 h 152"/>
                <a:gd name="T2" fmla="*/ 327 w 358"/>
                <a:gd name="T3" fmla="*/ 12 h 152"/>
                <a:gd name="T4" fmla="*/ 312 w 358"/>
                <a:gd name="T5" fmla="*/ 17 h 152"/>
                <a:gd name="T6" fmla="*/ 297 w 358"/>
                <a:gd name="T7" fmla="*/ 19 h 152"/>
                <a:gd name="T8" fmla="*/ 286 w 358"/>
                <a:gd name="T9" fmla="*/ 23 h 152"/>
                <a:gd name="T10" fmla="*/ 272 w 358"/>
                <a:gd name="T11" fmla="*/ 25 h 152"/>
                <a:gd name="T12" fmla="*/ 261 w 358"/>
                <a:gd name="T13" fmla="*/ 29 h 152"/>
                <a:gd name="T14" fmla="*/ 248 w 358"/>
                <a:gd name="T15" fmla="*/ 29 h 152"/>
                <a:gd name="T16" fmla="*/ 234 w 358"/>
                <a:gd name="T17" fmla="*/ 31 h 152"/>
                <a:gd name="T18" fmla="*/ 219 w 358"/>
                <a:gd name="T19" fmla="*/ 35 h 152"/>
                <a:gd name="T20" fmla="*/ 198 w 358"/>
                <a:gd name="T21" fmla="*/ 37 h 152"/>
                <a:gd name="T22" fmla="*/ 177 w 358"/>
                <a:gd name="T23" fmla="*/ 38 h 152"/>
                <a:gd name="T24" fmla="*/ 156 w 358"/>
                <a:gd name="T25" fmla="*/ 40 h 152"/>
                <a:gd name="T26" fmla="*/ 135 w 358"/>
                <a:gd name="T27" fmla="*/ 40 h 152"/>
                <a:gd name="T28" fmla="*/ 115 w 358"/>
                <a:gd name="T29" fmla="*/ 42 h 152"/>
                <a:gd name="T30" fmla="*/ 92 w 358"/>
                <a:gd name="T31" fmla="*/ 40 h 152"/>
                <a:gd name="T32" fmla="*/ 71 w 358"/>
                <a:gd name="T33" fmla="*/ 38 h 152"/>
                <a:gd name="T34" fmla="*/ 50 w 358"/>
                <a:gd name="T35" fmla="*/ 37 h 152"/>
                <a:gd name="T36" fmla="*/ 29 w 358"/>
                <a:gd name="T37" fmla="*/ 35 h 152"/>
                <a:gd name="T38" fmla="*/ 8 w 358"/>
                <a:gd name="T39" fmla="*/ 33 h 152"/>
                <a:gd name="T40" fmla="*/ 2 w 358"/>
                <a:gd name="T41" fmla="*/ 35 h 152"/>
                <a:gd name="T42" fmla="*/ 10 w 358"/>
                <a:gd name="T43" fmla="*/ 40 h 152"/>
                <a:gd name="T44" fmla="*/ 29 w 358"/>
                <a:gd name="T45" fmla="*/ 46 h 152"/>
                <a:gd name="T46" fmla="*/ 50 w 358"/>
                <a:gd name="T47" fmla="*/ 50 h 152"/>
                <a:gd name="T48" fmla="*/ 71 w 358"/>
                <a:gd name="T49" fmla="*/ 52 h 152"/>
                <a:gd name="T50" fmla="*/ 92 w 358"/>
                <a:gd name="T51" fmla="*/ 54 h 152"/>
                <a:gd name="T52" fmla="*/ 115 w 358"/>
                <a:gd name="T53" fmla="*/ 56 h 152"/>
                <a:gd name="T54" fmla="*/ 135 w 358"/>
                <a:gd name="T55" fmla="*/ 54 h 152"/>
                <a:gd name="T56" fmla="*/ 156 w 358"/>
                <a:gd name="T57" fmla="*/ 54 h 152"/>
                <a:gd name="T58" fmla="*/ 177 w 358"/>
                <a:gd name="T59" fmla="*/ 52 h 152"/>
                <a:gd name="T60" fmla="*/ 198 w 358"/>
                <a:gd name="T61" fmla="*/ 50 h 152"/>
                <a:gd name="T62" fmla="*/ 219 w 358"/>
                <a:gd name="T63" fmla="*/ 46 h 152"/>
                <a:gd name="T64" fmla="*/ 236 w 358"/>
                <a:gd name="T65" fmla="*/ 44 h 152"/>
                <a:gd name="T66" fmla="*/ 251 w 358"/>
                <a:gd name="T67" fmla="*/ 40 h 152"/>
                <a:gd name="T68" fmla="*/ 267 w 358"/>
                <a:gd name="T69" fmla="*/ 40 h 152"/>
                <a:gd name="T70" fmla="*/ 261 w 358"/>
                <a:gd name="T71" fmla="*/ 52 h 152"/>
                <a:gd name="T72" fmla="*/ 255 w 358"/>
                <a:gd name="T73" fmla="*/ 63 h 152"/>
                <a:gd name="T74" fmla="*/ 244 w 358"/>
                <a:gd name="T75" fmla="*/ 76 h 152"/>
                <a:gd name="T76" fmla="*/ 227 w 358"/>
                <a:gd name="T77" fmla="*/ 97 h 152"/>
                <a:gd name="T78" fmla="*/ 208 w 358"/>
                <a:gd name="T79" fmla="*/ 116 h 152"/>
                <a:gd name="T80" fmla="*/ 189 w 358"/>
                <a:gd name="T81" fmla="*/ 135 h 152"/>
                <a:gd name="T82" fmla="*/ 177 w 358"/>
                <a:gd name="T83" fmla="*/ 149 h 152"/>
                <a:gd name="T84" fmla="*/ 181 w 358"/>
                <a:gd name="T85" fmla="*/ 152 h 152"/>
                <a:gd name="T86" fmla="*/ 194 w 358"/>
                <a:gd name="T87" fmla="*/ 145 h 152"/>
                <a:gd name="T88" fmla="*/ 206 w 358"/>
                <a:gd name="T89" fmla="*/ 137 h 152"/>
                <a:gd name="T90" fmla="*/ 219 w 358"/>
                <a:gd name="T91" fmla="*/ 126 h 152"/>
                <a:gd name="T92" fmla="*/ 240 w 358"/>
                <a:gd name="T93" fmla="*/ 109 h 152"/>
                <a:gd name="T94" fmla="*/ 257 w 358"/>
                <a:gd name="T95" fmla="*/ 88 h 152"/>
                <a:gd name="T96" fmla="*/ 269 w 358"/>
                <a:gd name="T97" fmla="*/ 73 h 152"/>
                <a:gd name="T98" fmla="*/ 278 w 358"/>
                <a:gd name="T99" fmla="*/ 57 h 152"/>
                <a:gd name="T100" fmla="*/ 284 w 358"/>
                <a:gd name="T101" fmla="*/ 44 h 152"/>
                <a:gd name="T102" fmla="*/ 286 w 358"/>
                <a:gd name="T103" fmla="*/ 37 h 152"/>
                <a:gd name="T104" fmla="*/ 303 w 358"/>
                <a:gd name="T105" fmla="*/ 33 h 152"/>
                <a:gd name="T106" fmla="*/ 312 w 358"/>
                <a:gd name="T107" fmla="*/ 31 h 152"/>
                <a:gd name="T108" fmla="*/ 326 w 358"/>
                <a:gd name="T109" fmla="*/ 27 h 152"/>
                <a:gd name="T110" fmla="*/ 337 w 358"/>
                <a:gd name="T111" fmla="*/ 23 h 152"/>
                <a:gd name="T112" fmla="*/ 348 w 358"/>
                <a:gd name="T113" fmla="*/ 17 h 152"/>
                <a:gd name="T114" fmla="*/ 356 w 358"/>
                <a:gd name="T115"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8" h="152">
                  <a:moveTo>
                    <a:pt x="350" y="0"/>
                  </a:moveTo>
                  <a:lnTo>
                    <a:pt x="345" y="0"/>
                  </a:lnTo>
                  <a:lnTo>
                    <a:pt x="341" y="4"/>
                  </a:lnTo>
                  <a:lnTo>
                    <a:pt x="337" y="8"/>
                  </a:lnTo>
                  <a:lnTo>
                    <a:pt x="331" y="10"/>
                  </a:lnTo>
                  <a:lnTo>
                    <a:pt x="327" y="12"/>
                  </a:lnTo>
                  <a:lnTo>
                    <a:pt x="322" y="14"/>
                  </a:lnTo>
                  <a:lnTo>
                    <a:pt x="316" y="14"/>
                  </a:lnTo>
                  <a:lnTo>
                    <a:pt x="312" y="17"/>
                  </a:lnTo>
                  <a:lnTo>
                    <a:pt x="307" y="17"/>
                  </a:lnTo>
                  <a:lnTo>
                    <a:pt x="303" y="19"/>
                  </a:lnTo>
                  <a:lnTo>
                    <a:pt x="297" y="19"/>
                  </a:lnTo>
                  <a:lnTo>
                    <a:pt x="293" y="21"/>
                  </a:lnTo>
                  <a:lnTo>
                    <a:pt x="289" y="21"/>
                  </a:lnTo>
                  <a:lnTo>
                    <a:pt x="286" y="23"/>
                  </a:lnTo>
                  <a:lnTo>
                    <a:pt x="280" y="23"/>
                  </a:lnTo>
                  <a:lnTo>
                    <a:pt x="276" y="25"/>
                  </a:lnTo>
                  <a:lnTo>
                    <a:pt x="272" y="25"/>
                  </a:lnTo>
                  <a:lnTo>
                    <a:pt x="269" y="27"/>
                  </a:lnTo>
                  <a:lnTo>
                    <a:pt x="265" y="27"/>
                  </a:lnTo>
                  <a:lnTo>
                    <a:pt x="261" y="29"/>
                  </a:lnTo>
                  <a:lnTo>
                    <a:pt x="255" y="29"/>
                  </a:lnTo>
                  <a:lnTo>
                    <a:pt x="251" y="29"/>
                  </a:lnTo>
                  <a:lnTo>
                    <a:pt x="248" y="29"/>
                  </a:lnTo>
                  <a:lnTo>
                    <a:pt x="244" y="31"/>
                  </a:lnTo>
                  <a:lnTo>
                    <a:pt x="240" y="31"/>
                  </a:lnTo>
                  <a:lnTo>
                    <a:pt x="234" y="31"/>
                  </a:lnTo>
                  <a:lnTo>
                    <a:pt x="231" y="31"/>
                  </a:lnTo>
                  <a:lnTo>
                    <a:pt x="227" y="33"/>
                  </a:lnTo>
                  <a:lnTo>
                    <a:pt x="219" y="35"/>
                  </a:lnTo>
                  <a:lnTo>
                    <a:pt x="213" y="35"/>
                  </a:lnTo>
                  <a:lnTo>
                    <a:pt x="206" y="35"/>
                  </a:lnTo>
                  <a:lnTo>
                    <a:pt x="198" y="37"/>
                  </a:lnTo>
                  <a:lnTo>
                    <a:pt x="191" y="37"/>
                  </a:lnTo>
                  <a:lnTo>
                    <a:pt x="185" y="38"/>
                  </a:lnTo>
                  <a:lnTo>
                    <a:pt x="177" y="38"/>
                  </a:lnTo>
                  <a:lnTo>
                    <a:pt x="170" y="38"/>
                  </a:lnTo>
                  <a:lnTo>
                    <a:pt x="162" y="38"/>
                  </a:lnTo>
                  <a:lnTo>
                    <a:pt x="156" y="40"/>
                  </a:lnTo>
                  <a:lnTo>
                    <a:pt x="149" y="40"/>
                  </a:lnTo>
                  <a:lnTo>
                    <a:pt x="143" y="40"/>
                  </a:lnTo>
                  <a:lnTo>
                    <a:pt x="135" y="40"/>
                  </a:lnTo>
                  <a:lnTo>
                    <a:pt x="128" y="40"/>
                  </a:lnTo>
                  <a:lnTo>
                    <a:pt x="120" y="40"/>
                  </a:lnTo>
                  <a:lnTo>
                    <a:pt x="115" y="42"/>
                  </a:lnTo>
                  <a:lnTo>
                    <a:pt x="107" y="40"/>
                  </a:lnTo>
                  <a:lnTo>
                    <a:pt x="99" y="40"/>
                  </a:lnTo>
                  <a:lnTo>
                    <a:pt x="92" y="40"/>
                  </a:lnTo>
                  <a:lnTo>
                    <a:pt x="86" y="40"/>
                  </a:lnTo>
                  <a:lnTo>
                    <a:pt x="78" y="40"/>
                  </a:lnTo>
                  <a:lnTo>
                    <a:pt x="71" y="38"/>
                  </a:lnTo>
                  <a:lnTo>
                    <a:pt x="63" y="38"/>
                  </a:lnTo>
                  <a:lnTo>
                    <a:pt x="58" y="38"/>
                  </a:lnTo>
                  <a:lnTo>
                    <a:pt x="50" y="37"/>
                  </a:lnTo>
                  <a:lnTo>
                    <a:pt x="42" y="37"/>
                  </a:lnTo>
                  <a:lnTo>
                    <a:pt x="37" y="37"/>
                  </a:lnTo>
                  <a:lnTo>
                    <a:pt x="29" y="35"/>
                  </a:lnTo>
                  <a:lnTo>
                    <a:pt x="21" y="35"/>
                  </a:lnTo>
                  <a:lnTo>
                    <a:pt x="16" y="33"/>
                  </a:lnTo>
                  <a:lnTo>
                    <a:pt x="8" y="33"/>
                  </a:lnTo>
                  <a:lnTo>
                    <a:pt x="2" y="31"/>
                  </a:lnTo>
                  <a:lnTo>
                    <a:pt x="0" y="33"/>
                  </a:lnTo>
                  <a:lnTo>
                    <a:pt x="2" y="35"/>
                  </a:lnTo>
                  <a:lnTo>
                    <a:pt x="2" y="37"/>
                  </a:lnTo>
                  <a:lnTo>
                    <a:pt x="2" y="38"/>
                  </a:lnTo>
                  <a:lnTo>
                    <a:pt x="10" y="40"/>
                  </a:lnTo>
                  <a:lnTo>
                    <a:pt x="16" y="42"/>
                  </a:lnTo>
                  <a:lnTo>
                    <a:pt x="23" y="44"/>
                  </a:lnTo>
                  <a:lnTo>
                    <a:pt x="29" y="46"/>
                  </a:lnTo>
                  <a:lnTo>
                    <a:pt x="37" y="46"/>
                  </a:lnTo>
                  <a:lnTo>
                    <a:pt x="44" y="48"/>
                  </a:lnTo>
                  <a:lnTo>
                    <a:pt x="50" y="50"/>
                  </a:lnTo>
                  <a:lnTo>
                    <a:pt x="58" y="52"/>
                  </a:lnTo>
                  <a:lnTo>
                    <a:pt x="65" y="52"/>
                  </a:lnTo>
                  <a:lnTo>
                    <a:pt x="71" y="52"/>
                  </a:lnTo>
                  <a:lnTo>
                    <a:pt x="78" y="54"/>
                  </a:lnTo>
                  <a:lnTo>
                    <a:pt x="86" y="54"/>
                  </a:lnTo>
                  <a:lnTo>
                    <a:pt x="92" y="54"/>
                  </a:lnTo>
                  <a:lnTo>
                    <a:pt x="99" y="54"/>
                  </a:lnTo>
                  <a:lnTo>
                    <a:pt x="107" y="56"/>
                  </a:lnTo>
                  <a:lnTo>
                    <a:pt x="115" y="56"/>
                  </a:lnTo>
                  <a:lnTo>
                    <a:pt x="120" y="56"/>
                  </a:lnTo>
                  <a:lnTo>
                    <a:pt x="128" y="56"/>
                  </a:lnTo>
                  <a:lnTo>
                    <a:pt x="135" y="54"/>
                  </a:lnTo>
                  <a:lnTo>
                    <a:pt x="143" y="54"/>
                  </a:lnTo>
                  <a:lnTo>
                    <a:pt x="149" y="54"/>
                  </a:lnTo>
                  <a:lnTo>
                    <a:pt x="156" y="54"/>
                  </a:lnTo>
                  <a:lnTo>
                    <a:pt x="162" y="54"/>
                  </a:lnTo>
                  <a:lnTo>
                    <a:pt x="170" y="54"/>
                  </a:lnTo>
                  <a:lnTo>
                    <a:pt x="177" y="52"/>
                  </a:lnTo>
                  <a:lnTo>
                    <a:pt x="185" y="52"/>
                  </a:lnTo>
                  <a:lnTo>
                    <a:pt x="191" y="50"/>
                  </a:lnTo>
                  <a:lnTo>
                    <a:pt x="198" y="50"/>
                  </a:lnTo>
                  <a:lnTo>
                    <a:pt x="206" y="48"/>
                  </a:lnTo>
                  <a:lnTo>
                    <a:pt x="213" y="48"/>
                  </a:lnTo>
                  <a:lnTo>
                    <a:pt x="219" y="46"/>
                  </a:lnTo>
                  <a:lnTo>
                    <a:pt x="227" y="46"/>
                  </a:lnTo>
                  <a:lnTo>
                    <a:pt x="231" y="44"/>
                  </a:lnTo>
                  <a:lnTo>
                    <a:pt x="236" y="44"/>
                  </a:lnTo>
                  <a:lnTo>
                    <a:pt x="242" y="44"/>
                  </a:lnTo>
                  <a:lnTo>
                    <a:pt x="248" y="42"/>
                  </a:lnTo>
                  <a:lnTo>
                    <a:pt x="251" y="40"/>
                  </a:lnTo>
                  <a:lnTo>
                    <a:pt x="257" y="40"/>
                  </a:lnTo>
                  <a:lnTo>
                    <a:pt x="261" y="40"/>
                  </a:lnTo>
                  <a:lnTo>
                    <a:pt x="267" y="40"/>
                  </a:lnTo>
                  <a:lnTo>
                    <a:pt x="265" y="44"/>
                  </a:lnTo>
                  <a:lnTo>
                    <a:pt x="263" y="48"/>
                  </a:lnTo>
                  <a:lnTo>
                    <a:pt x="261" y="52"/>
                  </a:lnTo>
                  <a:lnTo>
                    <a:pt x="259" y="56"/>
                  </a:lnTo>
                  <a:lnTo>
                    <a:pt x="257" y="59"/>
                  </a:lnTo>
                  <a:lnTo>
                    <a:pt x="255" y="63"/>
                  </a:lnTo>
                  <a:lnTo>
                    <a:pt x="251" y="67"/>
                  </a:lnTo>
                  <a:lnTo>
                    <a:pt x="250" y="71"/>
                  </a:lnTo>
                  <a:lnTo>
                    <a:pt x="244" y="76"/>
                  </a:lnTo>
                  <a:lnTo>
                    <a:pt x="238" y="84"/>
                  </a:lnTo>
                  <a:lnTo>
                    <a:pt x="232" y="90"/>
                  </a:lnTo>
                  <a:lnTo>
                    <a:pt x="227" y="97"/>
                  </a:lnTo>
                  <a:lnTo>
                    <a:pt x="221" y="103"/>
                  </a:lnTo>
                  <a:lnTo>
                    <a:pt x="213" y="109"/>
                  </a:lnTo>
                  <a:lnTo>
                    <a:pt x="208" y="116"/>
                  </a:lnTo>
                  <a:lnTo>
                    <a:pt x="202" y="122"/>
                  </a:lnTo>
                  <a:lnTo>
                    <a:pt x="194" y="128"/>
                  </a:lnTo>
                  <a:lnTo>
                    <a:pt x="189" y="135"/>
                  </a:lnTo>
                  <a:lnTo>
                    <a:pt x="183" y="141"/>
                  </a:lnTo>
                  <a:lnTo>
                    <a:pt x="177" y="149"/>
                  </a:lnTo>
                  <a:lnTo>
                    <a:pt x="177" y="149"/>
                  </a:lnTo>
                  <a:lnTo>
                    <a:pt x="179" y="151"/>
                  </a:lnTo>
                  <a:lnTo>
                    <a:pt x="181" y="152"/>
                  </a:lnTo>
                  <a:lnTo>
                    <a:pt x="181" y="152"/>
                  </a:lnTo>
                  <a:lnTo>
                    <a:pt x="185" y="151"/>
                  </a:lnTo>
                  <a:lnTo>
                    <a:pt x="189" y="149"/>
                  </a:lnTo>
                  <a:lnTo>
                    <a:pt x="194" y="145"/>
                  </a:lnTo>
                  <a:lnTo>
                    <a:pt x="198" y="143"/>
                  </a:lnTo>
                  <a:lnTo>
                    <a:pt x="202" y="141"/>
                  </a:lnTo>
                  <a:lnTo>
                    <a:pt x="206" y="137"/>
                  </a:lnTo>
                  <a:lnTo>
                    <a:pt x="208" y="135"/>
                  </a:lnTo>
                  <a:lnTo>
                    <a:pt x="213" y="133"/>
                  </a:lnTo>
                  <a:lnTo>
                    <a:pt x="219" y="126"/>
                  </a:lnTo>
                  <a:lnTo>
                    <a:pt x="227" y="122"/>
                  </a:lnTo>
                  <a:lnTo>
                    <a:pt x="234" y="114"/>
                  </a:lnTo>
                  <a:lnTo>
                    <a:pt x="240" y="109"/>
                  </a:lnTo>
                  <a:lnTo>
                    <a:pt x="246" y="101"/>
                  </a:lnTo>
                  <a:lnTo>
                    <a:pt x="251" y="95"/>
                  </a:lnTo>
                  <a:lnTo>
                    <a:pt x="257" y="88"/>
                  </a:lnTo>
                  <a:lnTo>
                    <a:pt x="265" y="80"/>
                  </a:lnTo>
                  <a:lnTo>
                    <a:pt x="267" y="76"/>
                  </a:lnTo>
                  <a:lnTo>
                    <a:pt x="269" y="73"/>
                  </a:lnTo>
                  <a:lnTo>
                    <a:pt x="270" y="69"/>
                  </a:lnTo>
                  <a:lnTo>
                    <a:pt x="274" y="65"/>
                  </a:lnTo>
                  <a:lnTo>
                    <a:pt x="278" y="57"/>
                  </a:lnTo>
                  <a:lnTo>
                    <a:pt x="284" y="52"/>
                  </a:lnTo>
                  <a:lnTo>
                    <a:pt x="284" y="48"/>
                  </a:lnTo>
                  <a:lnTo>
                    <a:pt x="284" y="44"/>
                  </a:lnTo>
                  <a:lnTo>
                    <a:pt x="282" y="40"/>
                  </a:lnTo>
                  <a:lnTo>
                    <a:pt x="280" y="38"/>
                  </a:lnTo>
                  <a:lnTo>
                    <a:pt x="286" y="37"/>
                  </a:lnTo>
                  <a:lnTo>
                    <a:pt x="291" y="37"/>
                  </a:lnTo>
                  <a:lnTo>
                    <a:pt x="297" y="35"/>
                  </a:lnTo>
                  <a:lnTo>
                    <a:pt x="303" y="33"/>
                  </a:lnTo>
                  <a:lnTo>
                    <a:pt x="305" y="31"/>
                  </a:lnTo>
                  <a:lnTo>
                    <a:pt x="308" y="31"/>
                  </a:lnTo>
                  <a:lnTo>
                    <a:pt x="312" y="31"/>
                  </a:lnTo>
                  <a:lnTo>
                    <a:pt x="316" y="31"/>
                  </a:lnTo>
                  <a:lnTo>
                    <a:pt x="322" y="29"/>
                  </a:lnTo>
                  <a:lnTo>
                    <a:pt x="326" y="27"/>
                  </a:lnTo>
                  <a:lnTo>
                    <a:pt x="329" y="27"/>
                  </a:lnTo>
                  <a:lnTo>
                    <a:pt x="333" y="25"/>
                  </a:lnTo>
                  <a:lnTo>
                    <a:pt x="337" y="23"/>
                  </a:lnTo>
                  <a:lnTo>
                    <a:pt x="341" y="21"/>
                  </a:lnTo>
                  <a:lnTo>
                    <a:pt x="345" y="19"/>
                  </a:lnTo>
                  <a:lnTo>
                    <a:pt x="348" y="17"/>
                  </a:lnTo>
                  <a:lnTo>
                    <a:pt x="354" y="12"/>
                  </a:lnTo>
                  <a:lnTo>
                    <a:pt x="358" y="8"/>
                  </a:lnTo>
                  <a:lnTo>
                    <a:pt x="356" y="0"/>
                  </a:lnTo>
                  <a:lnTo>
                    <a:pt x="350" y="0"/>
                  </a:lnTo>
                  <a:lnTo>
                    <a:pt x="3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7" name="Freeform 83"/>
            <p:cNvSpPr>
              <a:spLocks/>
            </p:cNvSpPr>
            <p:nvPr/>
          </p:nvSpPr>
          <p:spPr bwMode="auto">
            <a:xfrm>
              <a:off x="884238" y="2760663"/>
              <a:ext cx="269875" cy="233363"/>
            </a:xfrm>
            <a:custGeom>
              <a:avLst/>
              <a:gdLst>
                <a:gd name="T0" fmla="*/ 304 w 341"/>
                <a:gd name="T1" fmla="*/ 5 h 294"/>
                <a:gd name="T2" fmla="*/ 280 w 341"/>
                <a:gd name="T3" fmla="*/ 2 h 294"/>
                <a:gd name="T4" fmla="*/ 253 w 341"/>
                <a:gd name="T5" fmla="*/ 0 h 294"/>
                <a:gd name="T6" fmla="*/ 228 w 341"/>
                <a:gd name="T7" fmla="*/ 0 h 294"/>
                <a:gd name="T8" fmla="*/ 196 w 341"/>
                <a:gd name="T9" fmla="*/ 4 h 294"/>
                <a:gd name="T10" fmla="*/ 169 w 341"/>
                <a:gd name="T11" fmla="*/ 4 h 294"/>
                <a:gd name="T12" fmla="*/ 143 w 341"/>
                <a:gd name="T13" fmla="*/ 5 h 294"/>
                <a:gd name="T14" fmla="*/ 116 w 341"/>
                <a:gd name="T15" fmla="*/ 5 h 294"/>
                <a:gd name="T16" fmla="*/ 90 w 341"/>
                <a:gd name="T17" fmla="*/ 11 h 294"/>
                <a:gd name="T18" fmla="*/ 61 w 341"/>
                <a:gd name="T19" fmla="*/ 19 h 294"/>
                <a:gd name="T20" fmla="*/ 29 w 341"/>
                <a:gd name="T21" fmla="*/ 38 h 294"/>
                <a:gd name="T22" fmla="*/ 10 w 341"/>
                <a:gd name="T23" fmla="*/ 66 h 294"/>
                <a:gd name="T24" fmla="*/ 0 w 341"/>
                <a:gd name="T25" fmla="*/ 102 h 294"/>
                <a:gd name="T26" fmla="*/ 0 w 341"/>
                <a:gd name="T27" fmla="*/ 140 h 294"/>
                <a:gd name="T28" fmla="*/ 4 w 341"/>
                <a:gd name="T29" fmla="*/ 177 h 294"/>
                <a:gd name="T30" fmla="*/ 17 w 341"/>
                <a:gd name="T31" fmla="*/ 215 h 294"/>
                <a:gd name="T32" fmla="*/ 38 w 341"/>
                <a:gd name="T33" fmla="*/ 247 h 294"/>
                <a:gd name="T34" fmla="*/ 67 w 341"/>
                <a:gd name="T35" fmla="*/ 272 h 294"/>
                <a:gd name="T36" fmla="*/ 101 w 341"/>
                <a:gd name="T37" fmla="*/ 289 h 294"/>
                <a:gd name="T38" fmla="*/ 141 w 341"/>
                <a:gd name="T39" fmla="*/ 294 h 294"/>
                <a:gd name="T40" fmla="*/ 173 w 341"/>
                <a:gd name="T41" fmla="*/ 291 h 294"/>
                <a:gd name="T42" fmla="*/ 198 w 341"/>
                <a:gd name="T43" fmla="*/ 285 h 294"/>
                <a:gd name="T44" fmla="*/ 221 w 341"/>
                <a:gd name="T45" fmla="*/ 277 h 294"/>
                <a:gd name="T46" fmla="*/ 259 w 341"/>
                <a:gd name="T47" fmla="*/ 255 h 294"/>
                <a:gd name="T48" fmla="*/ 297 w 341"/>
                <a:gd name="T49" fmla="*/ 220 h 294"/>
                <a:gd name="T50" fmla="*/ 310 w 341"/>
                <a:gd name="T51" fmla="*/ 194 h 294"/>
                <a:gd name="T52" fmla="*/ 320 w 341"/>
                <a:gd name="T53" fmla="*/ 171 h 294"/>
                <a:gd name="T54" fmla="*/ 327 w 341"/>
                <a:gd name="T55" fmla="*/ 148 h 294"/>
                <a:gd name="T56" fmla="*/ 341 w 341"/>
                <a:gd name="T57" fmla="*/ 116 h 294"/>
                <a:gd name="T58" fmla="*/ 323 w 341"/>
                <a:gd name="T59" fmla="*/ 135 h 294"/>
                <a:gd name="T60" fmla="*/ 308 w 341"/>
                <a:gd name="T61" fmla="*/ 173 h 294"/>
                <a:gd name="T62" fmla="*/ 289 w 341"/>
                <a:gd name="T63" fmla="*/ 211 h 294"/>
                <a:gd name="T64" fmla="*/ 255 w 341"/>
                <a:gd name="T65" fmla="*/ 243 h 294"/>
                <a:gd name="T66" fmla="*/ 225 w 341"/>
                <a:gd name="T67" fmla="*/ 260 h 294"/>
                <a:gd name="T68" fmla="*/ 202 w 341"/>
                <a:gd name="T69" fmla="*/ 270 h 294"/>
                <a:gd name="T70" fmla="*/ 169 w 341"/>
                <a:gd name="T71" fmla="*/ 279 h 294"/>
                <a:gd name="T72" fmla="*/ 131 w 341"/>
                <a:gd name="T73" fmla="*/ 281 h 294"/>
                <a:gd name="T74" fmla="*/ 91 w 341"/>
                <a:gd name="T75" fmla="*/ 274 h 294"/>
                <a:gd name="T76" fmla="*/ 57 w 341"/>
                <a:gd name="T77" fmla="*/ 253 h 294"/>
                <a:gd name="T78" fmla="*/ 34 w 341"/>
                <a:gd name="T79" fmla="*/ 222 h 294"/>
                <a:gd name="T80" fmla="*/ 21 w 341"/>
                <a:gd name="T81" fmla="*/ 186 h 294"/>
                <a:gd name="T82" fmla="*/ 14 w 341"/>
                <a:gd name="T83" fmla="*/ 150 h 294"/>
                <a:gd name="T84" fmla="*/ 12 w 341"/>
                <a:gd name="T85" fmla="*/ 116 h 294"/>
                <a:gd name="T86" fmla="*/ 15 w 341"/>
                <a:gd name="T87" fmla="*/ 83 h 294"/>
                <a:gd name="T88" fmla="*/ 29 w 341"/>
                <a:gd name="T89" fmla="*/ 55 h 294"/>
                <a:gd name="T90" fmla="*/ 59 w 341"/>
                <a:gd name="T91" fmla="*/ 34 h 294"/>
                <a:gd name="T92" fmla="*/ 99 w 341"/>
                <a:gd name="T93" fmla="*/ 21 h 294"/>
                <a:gd name="T94" fmla="*/ 139 w 341"/>
                <a:gd name="T95" fmla="*/ 17 h 294"/>
                <a:gd name="T96" fmla="*/ 169 w 341"/>
                <a:gd name="T97" fmla="*/ 17 h 294"/>
                <a:gd name="T98" fmla="*/ 190 w 341"/>
                <a:gd name="T99" fmla="*/ 17 h 294"/>
                <a:gd name="T100" fmla="*/ 217 w 341"/>
                <a:gd name="T101" fmla="*/ 15 h 294"/>
                <a:gd name="T102" fmla="*/ 255 w 341"/>
                <a:gd name="T103" fmla="*/ 13 h 294"/>
                <a:gd name="T104" fmla="*/ 289 w 341"/>
                <a:gd name="T105" fmla="*/ 19 h 294"/>
                <a:gd name="T106" fmla="*/ 337 w 341"/>
                <a:gd name="T107" fmla="*/ 1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1" h="294">
                  <a:moveTo>
                    <a:pt x="337" y="19"/>
                  </a:moveTo>
                  <a:lnTo>
                    <a:pt x="329" y="15"/>
                  </a:lnTo>
                  <a:lnTo>
                    <a:pt x="322" y="11"/>
                  </a:lnTo>
                  <a:lnTo>
                    <a:pt x="314" y="9"/>
                  </a:lnTo>
                  <a:lnTo>
                    <a:pt x="308" y="5"/>
                  </a:lnTo>
                  <a:lnTo>
                    <a:pt x="304" y="5"/>
                  </a:lnTo>
                  <a:lnTo>
                    <a:pt x="299" y="4"/>
                  </a:lnTo>
                  <a:lnTo>
                    <a:pt x="295" y="4"/>
                  </a:lnTo>
                  <a:lnTo>
                    <a:pt x="291" y="4"/>
                  </a:lnTo>
                  <a:lnTo>
                    <a:pt x="287" y="2"/>
                  </a:lnTo>
                  <a:lnTo>
                    <a:pt x="284" y="2"/>
                  </a:lnTo>
                  <a:lnTo>
                    <a:pt x="280" y="2"/>
                  </a:lnTo>
                  <a:lnTo>
                    <a:pt x="276" y="2"/>
                  </a:lnTo>
                  <a:lnTo>
                    <a:pt x="270" y="2"/>
                  </a:lnTo>
                  <a:lnTo>
                    <a:pt x="266" y="0"/>
                  </a:lnTo>
                  <a:lnTo>
                    <a:pt x="261" y="0"/>
                  </a:lnTo>
                  <a:lnTo>
                    <a:pt x="257" y="0"/>
                  </a:lnTo>
                  <a:lnTo>
                    <a:pt x="253" y="0"/>
                  </a:lnTo>
                  <a:lnTo>
                    <a:pt x="249" y="0"/>
                  </a:lnTo>
                  <a:lnTo>
                    <a:pt x="245" y="0"/>
                  </a:lnTo>
                  <a:lnTo>
                    <a:pt x="242" y="0"/>
                  </a:lnTo>
                  <a:lnTo>
                    <a:pt x="236" y="0"/>
                  </a:lnTo>
                  <a:lnTo>
                    <a:pt x="232" y="0"/>
                  </a:lnTo>
                  <a:lnTo>
                    <a:pt x="228" y="0"/>
                  </a:lnTo>
                  <a:lnTo>
                    <a:pt x="225" y="2"/>
                  </a:lnTo>
                  <a:lnTo>
                    <a:pt x="217" y="2"/>
                  </a:lnTo>
                  <a:lnTo>
                    <a:pt x="211" y="4"/>
                  </a:lnTo>
                  <a:lnTo>
                    <a:pt x="206" y="4"/>
                  </a:lnTo>
                  <a:lnTo>
                    <a:pt x="202" y="4"/>
                  </a:lnTo>
                  <a:lnTo>
                    <a:pt x="196" y="4"/>
                  </a:lnTo>
                  <a:lnTo>
                    <a:pt x="192" y="4"/>
                  </a:lnTo>
                  <a:lnTo>
                    <a:pt x="188" y="4"/>
                  </a:lnTo>
                  <a:lnTo>
                    <a:pt x="183" y="4"/>
                  </a:lnTo>
                  <a:lnTo>
                    <a:pt x="179" y="4"/>
                  </a:lnTo>
                  <a:lnTo>
                    <a:pt x="173" y="4"/>
                  </a:lnTo>
                  <a:lnTo>
                    <a:pt x="169" y="4"/>
                  </a:lnTo>
                  <a:lnTo>
                    <a:pt x="164" y="4"/>
                  </a:lnTo>
                  <a:lnTo>
                    <a:pt x="160" y="4"/>
                  </a:lnTo>
                  <a:lnTo>
                    <a:pt x="156" y="4"/>
                  </a:lnTo>
                  <a:lnTo>
                    <a:pt x="152" y="4"/>
                  </a:lnTo>
                  <a:lnTo>
                    <a:pt x="147" y="5"/>
                  </a:lnTo>
                  <a:lnTo>
                    <a:pt x="143" y="5"/>
                  </a:lnTo>
                  <a:lnTo>
                    <a:pt x="139" y="5"/>
                  </a:lnTo>
                  <a:lnTo>
                    <a:pt x="133" y="5"/>
                  </a:lnTo>
                  <a:lnTo>
                    <a:pt x="130" y="5"/>
                  </a:lnTo>
                  <a:lnTo>
                    <a:pt x="126" y="5"/>
                  </a:lnTo>
                  <a:lnTo>
                    <a:pt x="120" y="5"/>
                  </a:lnTo>
                  <a:lnTo>
                    <a:pt x="116" y="5"/>
                  </a:lnTo>
                  <a:lnTo>
                    <a:pt x="110" y="7"/>
                  </a:lnTo>
                  <a:lnTo>
                    <a:pt x="107" y="7"/>
                  </a:lnTo>
                  <a:lnTo>
                    <a:pt x="103" y="9"/>
                  </a:lnTo>
                  <a:lnTo>
                    <a:pt x="99" y="9"/>
                  </a:lnTo>
                  <a:lnTo>
                    <a:pt x="93" y="9"/>
                  </a:lnTo>
                  <a:lnTo>
                    <a:pt x="90" y="11"/>
                  </a:lnTo>
                  <a:lnTo>
                    <a:pt x="86" y="11"/>
                  </a:lnTo>
                  <a:lnTo>
                    <a:pt x="80" y="13"/>
                  </a:lnTo>
                  <a:lnTo>
                    <a:pt x="76" y="13"/>
                  </a:lnTo>
                  <a:lnTo>
                    <a:pt x="72" y="15"/>
                  </a:lnTo>
                  <a:lnTo>
                    <a:pt x="69" y="17"/>
                  </a:lnTo>
                  <a:lnTo>
                    <a:pt x="61" y="19"/>
                  </a:lnTo>
                  <a:lnTo>
                    <a:pt x="55" y="21"/>
                  </a:lnTo>
                  <a:lnTo>
                    <a:pt x="48" y="24"/>
                  </a:lnTo>
                  <a:lnTo>
                    <a:pt x="44" y="28"/>
                  </a:lnTo>
                  <a:lnTo>
                    <a:pt x="38" y="30"/>
                  </a:lnTo>
                  <a:lnTo>
                    <a:pt x="33" y="34"/>
                  </a:lnTo>
                  <a:lnTo>
                    <a:pt x="29" y="38"/>
                  </a:lnTo>
                  <a:lnTo>
                    <a:pt x="25" y="43"/>
                  </a:lnTo>
                  <a:lnTo>
                    <a:pt x="21" y="47"/>
                  </a:lnTo>
                  <a:lnTo>
                    <a:pt x="17" y="53"/>
                  </a:lnTo>
                  <a:lnTo>
                    <a:pt x="14" y="57"/>
                  </a:lnTo>
                  <a:lnTo>
                    <a:pt x="12" y="62"/>
                  </a:lnTo>
                  <a:lnTo>
                    <a:pt x="10" y="66"/>
                  </a:lnTo>
                  <a:lnTo>
                    <a:pt x="8" y="72"/>
                  </a:lnTo>
                  <a:lnTo>
                    <a:pt x="6" y="80"/>
                  </a:lnTo>
                  <a:lnTo>
                    <a:pt x="4" y="85"/>
                  </a:lnTo>
                  <a:lnTo>
                    <a:pt x="2" y="91"/>
                  </a:lnTo>
                  <a:lnTo>
                    <a:pt x="2" y="97"/>
                  </a:lnTo>
                  <a:lnTo>
                    <a:pt x="0" y="102"/>
                  </a:lnTo>
                  <a:lnTo>
                    <a:pt x="0" y="108"/>
                  </a:lnTo>
                  <a:lnTo>
                    <a:pt x="0" y="114"/>
                  </a:lnTo>
                  <a:lnTo>
                    <a:pt x="0" y="121"/>
                  </a:lnTo>
                  <a:lnTo>
                    <a:pt x="0" y="127"/>
                  </a:lnTo>
                  <a:lnTo>
                    <a:pt x="0" y="133"/>
                  </a:lnTo>
                  <a:lnTo>
                    <a:pt x="0" y="140"/>
                  </a:lnTo>
                  <a:lnTo>
                    <a:pt x="0" y="146"/>
                  </a:lnTo>
                  <a:lnTo>
                    <a:pt x="0" y="152"/>
                  </a:lnTo>
                  <a:lnTo>
                    <a:pt x="2" y="158"/>
                  </a:lnTo>
                  <a:lnTo>
                    <a:pt x="2" y="165"/>
                  </a:lnTo>
                  <a:lnTo>
                    <a:pt x="4" y="171"/>
                  </a:lnTo>
                  <a:lnTo>
                    <a:pt x="4" y="177"/>
                  </a:lnTo>
                  <a:lnTo>
                    <a:pt x="6" y="182"/>
                  </a:lnTo>
                  <a:lnTo>
                    <a:pt x="8" y="188"/>
                  </a:lnTo>
                  <a:lnTo>
                    <a:pt x="10" y="196"/>
                  </a:lnTo>
                  <a:lnTo>
                    <a:pt x="12" y="201"/>
                  </a:lnTo>
                  <a:lnTo>
                    <a:pt x="15" y="209"/>
                  </a:lnTo>
                  <a:lnTo>
                    <a:pt x="17" y="215"/>
                  </a:lnTo>
                  <a:lnTo>
                    <a:pt x="21" y="220"/>
                  </a:lnTo>
                  <a:lnTo>
                    <a:pt x="23" y="226"/>
                  </a:lnTo>
                  <a:lnTo>
                    <a:pt x="27" y="232"/>
                  </a:lnTo>
                  <a:lnTo>
                    <a:pt x="31" y="237"/>
                  </a:lnTo>
                  <a:lnTo>
                    <a:pt x="34" y="241"/>
                  </a:lnTo>
                  <a:lnTo>
                    <a:pt x="38" y="247"/>
                  </a:lnTo>
                  <a:lnTo>
                    <a:pt x="42" y="253"/>
                  </a:lnTo>
                  <a:lnTo>
                    <a:pt x="48" y="256"/>
                  </a:lnTo>
                  <a:lnTo>
                    <a:pt x="52" y="262"/>
                  </a:lnTo>
                  <a:lnTo>
                    <a:pt x="57" y="266"/>
                  </a:lnTo>
                  <a:lnTo>
                    <a:pt x="63" y="270"/>
                  </a:lnTo>
                  <a:lnTo>
                    <a:pt x="67" y="272"/>
                  </a:lnTo>
                  <a:lnTo>
                    <a:pt x="72" y="275"/>
                  </a:lnTo>
                  <a:lnTo>
                    <a:pt x="76" y="279"/>
                  </a:lnTo>
                  <a:lnTo>
                    <a:pt x="84" y="281"/>
                  </a:lnTo>
                  <a:lnTo>
                    <a:pt x="90" y="283"/>
                  </a:lnTo>
                  <a:lnTo>
                    <a:pt x="95" y="287"/>
                  </a:lnTo>
                  <a:lnTo>
                    <a:pt x="101" y="289"/>
                  </a:lnTo>
                  <a:lnTo>
                    <a:pt x="109" y="291"/>
                  </a:lnTo>
                  <a:lnTo>
                    <a:pt x="114" y="291"/>
                  </a:lnTo>
                  <a:lnTo>
                    <a:pt x="120" y="293"/>
                  </a:lnTo>
                  <a:lnTo>
                    <a:pt x="128" y="293"/>
                  </a:lnTo>
                  <a:lnTo>
                    <a:pt x="133" y="294"/>
                  </a:lnTo>
                  <a:lnTo>
                    <a:pt x="141" y="294"/>
                  </a:lnTo>
                  <a:lnTo>
                    <a:pt x="149" y="294"/>
                  </a:lnTo>
                  <a:lnTo>
                    <a:pt x="154" y="293"/>
                  </a:lnTo>
                  <a:lnTo>
                    <a:pt x="162" y="293"/>
                  </a:lnTo>
                  <a:lnTo>
                    <a:pt x="166" y="293"/>
                  </a:lnTo>
                  <a:lnTo>
                    <a:pt x="169" y="291"/>
                  </a:lnTo>
                  <a:lnTo>
                    <a:pt x="173" y="291"/>
                  </a:lnTo>
                  <a:lnTo>
                    <a:pt x="179" y="291"/>
                  </a:lnTo>
                  <a:lnTo>
                    <a:pt x="183" y="289"/>
                  </a:lnTo>
                  <a:lnTo>
                    <a:pt x="187" y="289"/>
                  </a:lnTo>
                  <a:lnTo>
                    <a:pt x="190" y="287"/>
                  </a:lnTo>
                  <a:lnTo>
                    <a:pt x="194" y="287"/>
                  </a:lnTo>
                  <a:lnTo>
                    <a:pt x="198" y="285"/>
                  </a:lnTo>
                  <a:lnTo>
                    <a:pt x="202" y="283"/>
                  </a:lnTo>
                  <a:lnTo>
                    <a:pt x="206" y="283"/>
                  </a:lnTo>
                  <a:lnTo>
                    <a:pt x="209" y="281"/>
                  </a:lnTo>
                  <a:lnTo>
                    <a:pt x="213" y="279"/>
                  </a:lnTo>
                  <a:lnTo>
                    <a:pt x="217" y="279"/>
                  </a:lnTo>
                  <a:lnTo>
                    <a:pt x="221" y="277"/>
                  </a:lnTo>
                  <a:lnTo>
                    <a:pt x="225" y="275"/>
                  </a:lnTo>
                  <a:lnTo>
                    <a:pt x="232" y="272"/>
                  </a:lnTo>
                  <a:lnTo>
                    <a:pt x="238" y="268"/>
                  </a:lnTo>
                  <a:lnTo>
                    <a:pt x="245" y="264"/>
                  </a:lnTo>
                  <a:lnTo>
                    <a:pt x="253" y="258"/>
                  </a:lnTo>
                  <a:lnTo>
                    <a:pt x="259" y="255"/>
                  </a:lnTo>
                  <a:lnTo>
                    <a:pt x="266" y="249"/>
                  </a:lnTo>
                  <a:lnTo>
                    <a:pt x="272" y="245"/>
                  </a:lnTo>
                  <a:lnTo>
                    <a:pt x="280" y="239"/>
                  </a:lnTo>
                  <a:lnTo>
                    <a:pt x="285" y="232"/>
                  </a:lnTo>
                  <a:lnTo>
                    <a:pt x="291" y="226"/>
                  </a:lnTo>
                  <a:lnTo>
                    <a:pt x="297" y="220"/>
                  </a:lnTo>
                  <a:lnTo>
                    <a:pt x="301" y="213"/>
                  </a:lnTo>
                  <a:lnTo>
                    <a:pt x="303" y="209"/>
                  </a:lnTo>
                  <a:lnTo>
                    <a:pt x="304" y="205"/>
                  </a:lnTo>
                  <a:lnTo>
                    <a:pt x="306" y="201"/>
                  </a:lnTo>
                  <a:lnTo>
                    <a:pt x="308" y="197"/>
                  </a:lnTo>
                  <a:lnTo>
                    <a:pt x="310" y="194"/>
                  </a:lnTo>
                  <a:lnTo>
                    <a:pt x="312" y="192"/>
                  </a:lnTo>
                  <a:lnTo>
                    <a:pt x="314" y="186"/>
                  </a:lnTo>
                  <a:lnTo>
                    <a:pt x="316" y="184"/>
                  </a:lnTo>
                  <a:lnTo>
                    <a:pt x="316" y="178"/>
                  </a:lnTo>
                  <a:lnTo>
                    <a:pt x="318" y="175"/>
                  </a:lnTo>
                  <a:lnTo>
                    <a:pt x="320" y="171"/>
                  </a:lnTo>
                  <a:lnTo>
                    <a:pt x="322" y="167"/>
                  </a:lnTo>
                  <a:lnTo>
                    <a:pt x="322" y="163"/>
                  </a:lnTo>
                  <a:lnTo>
                    <a:pt x="323" y="159"/>
                  </a:lnTo>
                  <a:lnTo>
                    <a:pt x="325" y="156"/>
                  </a:lnTo>
                  <a:lnTo>
                    <a:pt x="327" y="152"/>
                  </a:lnTo>
                  <a:lnTo>
                    <a:pt x="327" y="148"/>
                  </a:lnTo>
                  <a:lnTo>
                    <a:pt x="329" y="144"/>
                  </a:lnTo>
                  <a:lnTo>
                    <a:pt x="331" y="140"/>
                  </a:lnTo>
                  <a:lnTo>
                    <a:pt x="333" y="135"/>
                  </a:lnTo>
                  <a:lnTo>
                    <a:pt x="337" y="127"/>
                  </a:lnTo>
                  <a:lnTo>
                    <a:pt x="341" y="121"/>
                  </a:lnTo>
                  <a:lnTo>
                    <a:pt x="341" y="116"/>
                  </a:lnTo>
                  <a:lnTo>
                    <a:pt x="341" y="114"/>
                  </a:lnTo>
                  <a:lnTo>
                    <a:pt x="337" y="114"/>
                  </a:lnTo>
                  <a:lnTo>
                    <a:pt x="335" y="116"/>
                  </a:lnTo>
                  <a:lnTo>
                    <a:pt x="329" y="121"/>
                  </a:lnTo>
                  <a:lnTo>
                    <a:pt x="325" y="127"/>
                  </a:lnTo>
                  <a:lnTo>
                    <a:pt x="323" y="135"/>
                  </a:lnTo>
                  <a:lnTo>
                    <a:pt x="320" y="140"/>
                  </a:lnTo>
                  <a:lnTo>
                    <a:pt x="318" y="146"/>
                  </a:lnTo>
                  <a:lnTo>
                    <a:pt x="314" y="152"/>
                  </a:lnTo>
                  <a:lnTo>
                    <a:pt x="312" y="159"/>
                  </a:lnTo>
                  <a:lnTo>
                    <a:pt x="310" y="167"/>
                  </a:lnTo>
                  <a:lnTo>
                    <a:pt x="308" y="173"/>
                  </a:lnTo>
                  <a:lnTo>
                    <a:pt x="304" y="178"/>
                  </a:lnTo>
                  <a:lnTo>
                    <a:pt x="303" y="186"/>
                  </a:lnTo>
                  <a:lnTo>
                    <a:pt x="301" y="192"/>
                  </a:lnTo>
                  <a:lnTo>
                    <a:pt x="297" y="197"/>
                  </a:lnTo>
                  <a:lnTo>
                    <a:pt x="293" y="205"/>
                  </a:lnTo>
                  <a:lnTo>
                    <a:pt x="289" y="211"/>
                  </a:lnTo>
                  <a:lnTo>
                    <a:pt x="285" y="216"/>
                  </a:lnTo>
                  <a:lnTo>
                    <a:pt x="280" y="222"/>
                  </a:lnTo>
                  <a:lnTo>
                    <a:pt x="276" y="228"/>
                  </a:lnTo>
                  <a:lnTo>
                    <a:pt x="268" y="234"/>
                  </a:lnTo>
                  <a:lnTo>
                    <a:pt x="263" y="239"/>
                  </a:lnTo>
                  <a:lnTo>
                    <a:pt x="255" y="243"/>
                  </a:lnTo>
                  <a:lnTo>
                    <a:pt x="249" y="247"/>
                  </a:lnTo>
                  <a:lnTo>
                    <a:pt x="244" y="253"/>
                  </a:lnTo>
                  <a:lnTo>
                    <a:pt x="236" y="256"/>
                  </a:lnTo>
                  <a:lnTo>
                    <a:pt x="232" y="256"/>
                  </a:lnTo>
                  <a:lnTo>
                    <a:pt x="228" y="258"/>
                  </a:lnTo>
                  <a:lnTo>
                    <a:pt x="225" y="260"/>
                  </a:lnTo>
                  <a:lnTo>
                    <a:pt x="221" y="262"/>
                  </a:lnTo>
                  <a:lnTo>
                    <a:pt x="217" y="264"/>
                  </a:lnTo>
                  <a:lnTo>
                    <a:pt x="213" y="266"/>
                  </a:lnTo>
                  <a:lnTo>
                    <a:pt x="209" y="266"/>
                  </a:lnTo>
                  <a:lnTo>
                    <a:pt x="206" y="268"/>
                  </a:lnTo>
                  <a:lnTo>
                    <a:pt x="202" y="270"/>
                  </a:lnTo>
                  <a:lnTo>
                    <a:pt x="198" y="272"/>
                  </a:lnTo>
                  <a:lnTo>
                    <a:pt x="194" y="272"/>
                  </a:lnTo>
                  <a:lnTo>
                    <a:pt x="190" y="274"/>
                  </a:lnTo>
                  <a:lnTo>
                    <a:pt x="183" y="275"/>
                  </a:lnTo>
                  <a:lnTo>
                    <a:pt x="177" y="279"/>
                  </a:lnTo>
                  <a:lnTo>
                    <a:pt x="169" y="279"/>
                  </a:lnTo>
                  <a:lnTo>
                    <a:pt x="164" y="281"/>
                  </a:lnTo>
                  <a:lnTo>
                    <a:pt x="156" y="281"/>
                  </a:lnTo>
                  <a:lnTo>
                    <a:pt x="150" y="281"/>
                  </a:lnTo>
                  <a:lnTo>
                    <a:pt x="145" y="281"/>
                  </a:lnTo>
                  <a:lnTo>
                    <a:pt x="137" y="281"/>
                  </a:lnTo>
                  <a:lnTo>
                    <a:pt x="131" y="281"/>
                  </a:lnTo>
                  <a:lnTo>
                    <a:pt x="126" y="281"/>
                  </a:lnTo>
                  <a:lnTo>
                    <a:pt x="118" y="279"/>
                  </a:lnTo>
                  <a:lnTo>
                    <a:pt x="110" y="279"/>
                  </a:lnTo>
                  <a:lnTo>
                    <a:pt x="105" y="277"/>
                  </a:lnTo>
                  <a:lnTo>
                    <a:pt x="99" y="275"/>
                  </a:lnTo>
                  <a:lnTo>
                    <a:pt x="91" y="274"/>
                  </a:lnTo>
                  <a:lnTo>
                    <a:pt x="86" y="272"/>
                  </a:lnTo>
                  <a:lnTo>
                    <a:pt x="80" y="268"/>
                  </a:lnTo>
                  <a:lnTo>
                    <a:pt x="74" y="266"/>
                  </a:lnTo>
                  <a:lnTo>
                    <a:pt x="69" y="262"/>
                  </a:lnTo>
                  <a:lnTo>
                    <a:pt x="63" y="256"/>
                  </a:lnTo>
                  <a:lnTo>
                    <a:pt x="57" y="253"/>
                  </a:lnTo>
                  <a:lnTo>
                    <a:pt x="53" y="249"/>
                  </a:lnTo>
                  <a:lnTo>
                    <a:pt x="50" y="243"/>
                  </a:lnTo>
                  <a:lnTo>
                    <a:pt x="46" y="239"/>
                  </a:lnTo>
                  <a:lnTo>
                    <a:pt x="42" y="234"/>
                  </a:lnTo>
                  <a:lnTo>
                    <a:pt x="38" y="230"/>
                  </a:lnTo>
                  <a:lnTo>
                    <a:pt x="34" y="222"/>
                  </a:lnTo>
                  <a:lnTo>
                    <a:pt x="33" y="216"/>
                  </a:lnTo>
                  <a:lnTo>
                    <a:pt x="29" y="211"/>
                  </a:lnTo>
                  <a:lnTo>
                    <a:pt x="27" y="205"/>
                  </a:lnTo>
                  <a:lnTo>
                    <a:pt x="25" y="197"/>
                  </a:lnTo>
                  <a:lnTo>
                    <a:pt x="23" y="192"/>
                  </a:lnTo>
                  <a:lnTo>
                    <a:pt x="21" y="186"/>
                  </a:lnTo>
                  <a:lnTo>
                    <a:pt x="19" y="178"/>
                  </a:lnTo>
                  <a:lnTo>
                    <a:pt x="17" y="173"/>
                  </a:lnTo>
                  <a:lnTo>
                    <a:pt x="15" y="167"/>
                  </a:lnTo>
                  <a:lnTo>
                    <a:pt x="15" y="161"/>
                  </a:lnTo>
                  <a:lnTo>
                    <a:pt x="14" y="158"/>
                  </a:lnTo>
                  <a:lnTo>
                    <a:pt x="14" y="150"/>
                  </a:lnTo>
                  <a:lnTo>
                    <a:pt x="12" y="144"/>
                  </a:lnTo>
                  <a:lnTo>
                    <a:pt x="12" y="139"/>
                  </a:lnTo>
                  <a:lnTo>
                    <a:pt x="12" y="133"/>
                  </a:lnTo>
                  <a:lnTo>
                    <a:pt x="12" y="127"/>
                  </a:lnTo>
                  <a:lnTo>
                    <a:pt x="12" y="121"/>
                  </a:lnTo>
                  <a:lnTo>
                    <a:pt x="12" y="116"/>
                  </a:lnTo>
                  <a:lnTo>
                    <a:pt x="12" y="110"/>
                  </a:lnTo>
                  <a:lnTo>
                    <a:pt x="12" y="104"/>
                  </a:lnTo>
                  <a:lnTo>
                    <a:pt x="14" y="99"/>
                  </a:lnTo>
                  <a:lnTo>
                    <a:pt x="14" y="93"/>
                  </a:lnTo>
                  <a:lnTo>
                    <a:pt x="15" y="87"/>
                  </a:lnTo>
                  <a:lnTo>
                    <a:pt x="15" y="83"/>
                  </a:lnTo>
                  <a:lnTo>
                    <a:pt x="17" y="80"/>
                  </a:lnTo>
                  <a:lnTo>
                    <a:pt x="19" y="76"/>
                  </a:lnTo>
                  <a:lnTo>
                    <a:pt x="19" y="72"/>
                  </a:lnTo>
                  <a:lnTo>
                    <a:pt x="23" y="66"/>
                  </a:lnTo>
                  <a:lnTo>
                    <a:pt x="25" y="61"/>
                  </a:lnTo>
                  <a:lnTo>
                    <a:pt x="29" y="55"/>
                  </a:lnTo>
                  <a:lnTo>
                    <a:pt x="33" y="51"/>
                  </a:lnTo>
                  <a:lnTo>
                    <a:pt x="38" y="47"/>
                  </a:lnTo>
                  <a:lnTo>
                    <a:pt x="42" y="43"/>
                  </a:lnTo>
                  <a:lnTo>
                    <a:pt x="48" y="40"/>
                  </a:lnTo>
                  <a:lnTo>
                    <a:pt x="53" y="36"/>
                  </a:lnTo>
                  <a:lnTo>
                    <a:pt x="59" y="34"/>
                  </a:lnTo>
                  <a:lnTo>
                    <a:pt x="65" y="30"/>
                  </a:lnTo>
                  <a:lnTo>
                    <a:pt x="72" y="28"/>
                  </a:lnTo>
                  <a:lnTo>
                    <a:pt x="78" y="26"/>
                  </a:lnTo>
                  <a:lnTo>
                    <a:pt x="86" y="24"/>
                  </a:lnTo>
                  <a:lnTo>
                    <a:pt x="93" y="23"/>
                  </a:lnTo>
                  <a:lnTo>
                    <a:pt x="99" y="21"/>
                  </a:lnTo>
                  <a:lnTo>
                    <a:pt x="107" y="21"/>
                  </a:lnTo>
                  <a:lnTo>
                    <a:pt x="114" y="19"/>
                  </a:lnTo>
                  <a:lnTo>
                    <a:pt x="122" y="19"/>
                  </a:lnTo>
                  <a:lnTo>
                    <a:pt x="128" y="17"/>
                  </a:lnTo>
                  <a:lnTo>
                    <a:pt x="135" y="17"/>
                  </a:lnTo>
                  <a:lnTo>
                    <a:pt x="139" y="17"/>
                  </a:lnTo>
                  <a:lnTo>
                    <a:pt x="143" y="17"/>
                  </a:lnTo>
                  <a:lnTo>
                    <a:pt x="147" y="17"/>
                  </a:lnTo>
                  <a:lnTo>
                    <a:pt x="150" y="17"/>
                  </a:lnTo>
                  <a:lnTo>
                    <a:pt x="158" y="17"/>
                  </a:lnTo>
                  <a:lnTo>
                    <a:pt x="166" y="17"/>
                  </a:lnTo>
                  <a:lnTo>
                    <a:pt x="169" y="17"/>
                  </a:lnTo>
                  <a:lnTo>
                    <a:pt x="173" y="17"/>
                  </a:lnTo>
                  <a:lnTo>
                    <a:pt x="175" y="17"/>
                  </a:lnTo>
                  <a:lnTo>
                    <a:pt x="181" y="17"/>
                  </a:lnTo>
                  <a:lnTo>
                    <a:pt x="183" y="17"/>
                  </a:lnTo>
                  <a:lnTo>
                    <a:pt x="188" y="17"/>
                  </a:lnTo>
                  <a:lnTo>
                    <a:pt x="190" y="17"/>
                  </a:lnTo>
                  <a:lnTo>
                    <a:pt x="196" y="17"/>
                  </a:lnTo>
                  <a:lnTo>
                    <a:pt x="198" y="17"/>
                  </a:lnTo>
                  <a:lnTo>
                    <a:pt x="202" y="17"/>
                  </a:lnTo>
                  <a:lnTo>
                    <a:pt x="207" y="17"/>
                  </a:lnTo>
                  <a:lnTo>
                    <a:pt x="211" y="17"/>
                  </a:lnTo>
                  <a:lnTo>
                    <a:pt x="217" y="15"/>
                  </a:lnTo>
                  <a:lnTo>
                    <a:pt x="225" y="13"/>
                  </a:lnTo>
                  <a:lnTo>
                    <a:pt x="230" y="13"/>
                  </a:lnTo>
                  <a:lnTo>
                    <a:pt x="238" y="13"/>
                  </a:lnTo>
                  <a:lnTo>
                    <a:pt x="245" y="13"/>
                  </a:lnTo>
                  <a:lnTo>
                    <a:pt x="253" y="13"/>
                  </a:lnTo>
                  <a:lnTo>
                    <a:pt x="255" y="13"/>
                  </a:lnTo>
                  <a:lnTo>
                    <a:pt x="259" y="13"/>
                  </a:lnTo>
                  <a:lnTo>
                    <a:pt x="263" y="15"/>
                  </a:lnTo>
                  <a:lnTo>
                    <a:pt x="268" y="15"/>
                  </a:lnTo>
                  <a:lnTo>
                    <a:pt x="274" y="15"/>
                  </a:lnTo>
                  <a:lnTo>
                    <a:pt x="282" y="17"/>
                  </a:lnTo>
                  <a:lnTo>
                    <a:pt x="289" y="19"/>
                  </a:lnTo>
                  <a:lnTo>
                    <a:pt x="297" y="21"/>
                  </a:lnTo>
                  <a:lnTo>
                    <a:pt x="303" y="23"/>
                  </a:lnTo>
                  <a:lnTo>
                    <a:pt x="310" y="24"/>
                  </a:lnTo>
                  <a:lnTo>
                    <a:pt x="316" y="26"/>
                  </a:lnTo>
                  <a:lnTo>
                    <a:pt x="323" y="30"/>
                  </a:lnTo>
                  <a:lnTo>
                    <a:pt x="337" y="19"/>
                  </a:lnTo>
                  <a:lnTo>
                    <a:pt x="337"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8" name="Freeform 84"/>
            <p:cNvSpPr>
              <a:spLocks/>
            </p:cNvSpPr>
            <p:nvPr/>
          </p:nvSpPr>
          <p:spPr bwMode="auto">
            <a:xfrm>
              <a:off x="1031875" y="2843213"/>
              <a:ext cx="26988" cy="39688"/>
            </a:xfrm>
            <a:custGeom>
              <a:avLst/>
              <a:gdLst>
                <a:gd name="T0" fmla="*/ 28 w 34"/>
                <a:gd name="T1" fmla="*/ 6 h 50"/>
                <a:gd name="T2" fmla="*/ 24 w 34"/>
                <a:gd name="T3" fmla="*/ 2 h 50"/>
                <a:gd name="T4" fmla="*/ 22 w 34"/>
                <a:gd name="T5" fmla="*/ 0 h 50"/>
                <a:gd name="T6" fmla="*/ 19 w 34"/>
                <a:gd name="T7" fmla="*/ 0 h 50"/>
                <a:gd name="T8" fmla="*/ 13 w 34"/>
                <a:gd name="T9" fmla="*/ 0 h 50"/>
                <a:gd name="T10" fmla="*/ 9 w 34"/>
                <a:gd name="T11" fmla="*/ 2 h 50"/>
                <a:gd name="T12" fmla="*/ 5 w 34"/>
                <a:gd name="T13" fmla="*/ 4 h 50"/>
                <a:gd name="T14" fmla="*/ 3 w 34"/>
                <a:gd name="T15" fmla="*/ 8 h 50"/>
                <a:gd name="T16" fmla="*/ 3 w 34"/>
                <a:gd name="T17" fmla="*/ 12 h 50"/>
                <a:gd name="T18" fmla="*/ 0 w 34"/>
                <a:gd name="T19" fmla="*/ 23 h 50"/>
                <a:gd name="T20" fmla="*/ 0 w 34"/>
                <a:gd name="T21" fmla="*/ 36 h 50"/>
                <a:gd name="T22" fmla="*/ 1 w 34"/>
                <a:gd name="T23" fmla="*/ 40 h 50"/>
                <a:gd name="T24" fmla="*/ 3 w 34"/>
                <a:gd name="T25" fmla="*/ 44 h 50"/>
                <a:gd name="T26" fmla="*/ 7 w 34"/>
                <a:gd name="T27" fmla="*/ 46 h 50"/>
                <a:gd name="T28" fmla="*/ 13 w 34"/>
                <a:gd name="T29" fmla="*/ 50 h 50"/>
                <a:gd name="T30" fmla="*/ 19 w 34"/>
                <a:gd name="T31" fmla="*/ 50 h 50"/>
                <a:gd name="T32" fmla="*/ 22 w 34"/>
                <a:gd name="T33" fmla="*/ 48 h 50"/>
                <a:gd name="T34" fmla="*/ 26 w 34"/>
                <a:gd name="T35" fmla="*/ 46 h 50"/>
                <a:gd name="T36" fmla="*/ 30 w 34"/>
                <a:gd name="T37" fmla="*/ 44 h 50"/>
                <a:gd name="T38" fmla="*/ 32 w 34"/>
                <a:gd name="T39" fmla="*/ 38 h 50"/>
                <a:gd name="T40" fmla="*/ 32 w 34"/>
                <a:gd name="T41" fmla="*/ 33 h 50"/>
                <a:gd name="T42" fmla="*/ 32 w 34"/>
                <a:gd name="T43" fmla="*/ 29 h 50"/>
                <a:gd name="T44" fmla="*/ 34 w 34"/>
                <a:gd name="T45" fmla="*/ 23 h 50"/>
                <a:gd name="T46" fmla="*/ 34 w 34"/>
                <a:gd name="T47" fmla="*/ 19 h 50"/>
                <a:gd name="T48" fmla="*/ 34 w 34"/>
                <a:gd name="T49" fmla="*/ 14 h 50"/>
                <a:gd name="T50" fmla="*/ 32 w 34"/>
                <a:gd name="T51" fmla="*/ 10 h 50"/>
                <a:gd name="T52" fmla="*/ 28 w 34"/>
                <a:gd name="T53" fmla="*/ 6 h 50"/>
                <a:gd name="T54" fmla="*/ 28 w 34"/>
                <a:gd name="T55"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50">
                  <a:moveTo>
                    <a:pt x="28" y="6"/>
                  </a:moveTo>
                  <a:lnTo>
                    <a:pt x="24" y="2"/>
                  </a:lnTo>
                  <a:lnTo>
                    <a:pt x="22" y="0"/>
                  </a:lnTo>
                  <a:lnTo>
                    <a:pt x="19" y="0"/>
                  </a:lnTo>
                  <a:lnTo>
                    <a:pt x="13" y="0"/>
                  </a:lnTo>
                  <a:lnTo>
                    <a:pt x="9" y="2"/>
                  </a:lnTo>
                  <a:lnTo>
                    <a:pt x="5" y="4"/>
                  </a:lnTo>
                  <a:lnTo>
                    <a:pt x="3" y="8"/>
                  </a:lnTo>
                  <a:lnTo>
                    <a:pt x="3" y="12"/>
                  </a:lnTo>
                  <a:lnTo>
                    <a:pt x="0" y="23"/>
                  </a:lnTo>
                  <a:lnTo>
                    <a:pt x="0" y="36"/>
                  </a:lnTo>
                  <a:lnTo>
                    <a:pt x="1" y="40"/>
                  </a:lnTo>
                  <a:lnTo>
                    <a:pt x="3" y="44"/>
                  </a:lnTo>
                  <a:lnTo>
                    <a:pt x="7" y="46"/>
                  </a:lnTo>
                  <a:lnTo>
                    <a:pt x="13" y="50"/>
                  </a:lnTo>
                  <a:lnTo>
                    <a:pt x="19" y="50"/>
                  </a:lnTo>
                  <a:lnTo>
                    <a:pt x="22" y="48"/>
                  </a:lnTo>
                  <a:lnTo>
                    <a:pt x="26" y="46"/>
                  </a:lnTo>
                  <a:lnTo>
                    <a:pt x="30" y="44"/>
                  </a:lnTo>
                  <a:lnTo>
                    <a:pt x="32" y="38"/>
                  </a:lnTo>
                  <a:lnTo>
                    <a:pt x="32" y="33"/>
                  </a:lnTo>
                  <a:lnTo>
                    <a:pt x="32" y="29"/>
                  </a:lnTo>
                  <a:lnTo>
                    <a:pt x="34" y="23"/>
                  </a:lnTo>
                  <a:lnTo>
                    <a:pt x="34" y="19"/>
                  </a:lnTo>
                  <a:lnTo>
                    <a:pt x="34" y="14"/>
                  </a:lnTo>
                  <a:lnTo>
                    <a:pt x="32" y="10"/>
                  </a:lnTo>
                  <a:lnTo>
                    <a:pt x="28" y="6"/>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9" name="Freeform 85"/>
            <p:cNvSpPr>
              <a:spLocks/>
            </p:cNvSpPr>
            <p:nvPr/>
          </p:nvSpPr>
          <p:spPr bwMode="auto">
            <a:xfrm>
              <a:off x="944563" y="2773363"/>
              <a:ext cx="69850" cy="211138"/>
            </a:xfrm>
            <a:custGeom>
              <a:avLst/>
              <a:gdLst>
                <a:gd name="T0" fmla="*/ 38 w 88"/>
                <a:gd name="T1" fmla="*/ 2 h 264"/>
                <a:gd name="T2" fmla="*/ 31 w 88"/>
                <a:gd name="T3" fmla="*/ 7 h 264"/>
                <a:gd name="T4" fmla="*/ 23 w 88"/>
                <a:gd name="T5" fmla="*/ 15 h 264"/>
                <a:gd name="T6" fmla="*/ 17 w 88"/>
                <a:gd name="T7" fmla="*/ 23 h 264"/>
                <a:gd name="T8" fmla="*/ 14 w 88"/>
                <a:gd name="T9" fmla="*/ 30 h 264"/>
                <a:gd name="T10" fmla="*/ 8 w 88"/>
                <a:gd name="T11" fmla="*/ 40 h 264"/>
                <a:gd name="T12" fmla="*/ 6 w 88"/>
                <a:gd name="T13" fmla="*/ 47 h 264"/>
                <a:gd name="T14" fmla="*/ 4 w 88"/>
                <a:gd name="T15" fmla="*/ 59 h 264"/>
                <a:gd name="T16" fmla="*/ 2 w 88"/>
                <a:gd name="T17" fmla="*/ 68 h 264"/>
                <a:gd name="T18" fmla="*/ 0 w 88"/>
                <a:gd name="T19" fmla="*/ 78 h 264"/>
                <a:gd name="T20" fmla="*/ 0 w 88"/>
                <a:gd name="T21" fmla="*/ 89 h 264"/>
                <a:gd name="T22" fmla="*/ 0 w 88"/>
                <a:gd name="T23" fmla="*/ 99 h 264"/>
                <a:gd name="T24" fmla="*/ 0 w 88"/>
                <a:gd name="T25" fmla="*/ 108 h 264"/>
                <a:gd name="T26" fmla="*/ 0 w 88"/>
                <a:gd name="T27" fmla="*/ 118 h 264"/>
                <a:gd name="T28" fmla="*/ 0 w 88"/>
                <a:gd name="T29" fmla="*/ 127 h 264"/>
                <a:gd name="T30" fmla="*/ 2 w 88"/>
                <a:gd name="T31" fmla="*/ 137 h 264"/>
                <a:gd name="T32" fmla="*/ 2 w 88"/>
                <a:gd name="T33" fmla="*/ 146 h 264"/>
                <a:gd name="T34" fmla="*/ 4 w 88"/>
                <a:gd name="T35" fmla="*/ 158 h 264"/>
                <a:gd name="T36" fmla="*/ 8 w 88"/>
                <a:gd name="T37" fmla="*/ 167 h 264"/>
                <a:gd name="T38" fmla="*/ 10 w 88"/>
                <a:gd name="T39" fmla="*/ 179 h 264"/>
                <a:gd name="T40" fmla="*/ 14 w 88"/>
                <a:gd name="T41" fmla="*/ 188 h 264"/>
                <a:gd name="T42" fmla="*/ 17 w 88"/>
                <a:gd name="T43" fmla="*/ 199 h 264"/>
                <a:gd name="T44" fmla="*/ 21 w 88"/>
                <a:gd name="T45" fmla="*/ 209 h 264"/>
                <a:gd name="T46" fmla="*/ 27 w 88"/>
                <a:gd name="T47" fmla="*/ 219 h 264"/>
                <a:gd name="T48" fmla="*/ 33 w 88"/>
                <a:gd name="T49" fmla="*/ 230 h 264"/>
                <a:gd name="T50" fmla="*/ 44 w 88"/>
                <a:gd name="T51" fmla="*/ 245 h 264"/>
                <a:gd name="T52" fmla="*/ 54 w 88"/>
                <a:gd name="T53" fmla="*/ 255 h 264"/>
                <a:gd name="T54" fmla="*/ 61 w 88"/>
                <a:gd name="T55" fmla="*/ 258 h 264"/>
                <a:gd name="T56" fmla="*/ 71 w 88"/>
                <a:gd name="T57" fmla="*/ 262 h 264"/>
                <a:gd name="T58" fmla="*/ 78 w 88"/>
                <a:gd name="T59" fmla="*/ 264 h 264"/>
                <a:gd name="T60" fmla="*/ 86 w 88"/>
                <a:gd name="T61" fmla="*/ 264 h 264"/>
                <a:gd name="T62" fmla="*/ 88 w 88"/>
                <a:gd name="T63" fmla="*/ 258 h 264"/>
                <a:gd name="T64" fmla="*/ 80 w 88"/>
                <a:gd name="T65" fmla="*/ 249 h 264"/>
                <a:gd name="T66" fmla="*/ 69 w 88"/>
                <a:gd name="T67" fmla="*/ 241 h 264"/>
                <a:gd name="T68" fmla="*/ 57 w 88"/>
                <a:gd name="T69" fmla="*/ 232 h 264"/>
                <a:gd name="T70" fmla="*/ 48 w 88"/>
                <a:gd name="T71" fmla="*/ 222 h 264"/>
                <a:gd name="T72" fmla="*/ 40 w 88"/>
                <a:gd name="T73" fmla="*/ 211 h 264"/>
                <a:gd name="T74" fmla="*/ 34 w 88"/>
                <a:gd name="T75" fmla="*/ 203 h 264"/>
                <a:gd name="T76" fmla="*/ 31 w 88"/>
                <a:gd name="T77" fmla="*/ 194 h 264"/>
                <a:gd name="T78" fmla="*/ 27 w 88"/>
                <a:gd name="T79" fmla="*/ 186 h 264"/>
                <a:gd name="T80" fmla="*/ 25 w 88"/>
                <a:gd name="T81" fmla="*/ 177 h 264"/>
                <a:gd name="T82" fmla="*/ 21 w 88"/>
                <a:gd name="T83" fmla="*/ 167 h 264"/>
                <a:gd name="T84" fmla="*/ 19 w 88"/>
                <a:gd name="T85" fmla="*/ 158 h 264"/>
                <a:gd name="T86" fmla="*/ 17 w 88"/>
                <a:gd name="T87" fmla="*/ 148 h 264"/>
                <a:gd name="T88" fmla="*/ 15 w 88"/>
                <a:gd name="T89" fmla="*/ 141 h 264"/>
                <a:gd name="T90" fmla="*/ 14 w 88"/>
                <a:gd name="T91" fmla="*/ 131 h 264"/>
                <a:gd name="T92" fmla="*/ 14 w 88"/>
                <a:gd name="T93" fmla="*/ 120 h 264"/>
                <a:gd name="T94" fmla="*/ 12 w 88"/>
                <a:gd name="T95" fmla="*/ 110 h 264"/>
                <a:gd name="T96" fmla="*/ 12 w 88"/>
                <a:gd name="T97" fmla="*/ 101 h 264"/>
                <a:gd name="T98" fmla="*/ 12 w 88"/>
                <a:gd name="T99" fmla="*/ 91 h 264"/>
                <a:gd name="T100" fmla="*/ 12 w 88"/>
                <a:gd name="T101" fmla="*/ 84 h 264"/>
                <a:gd name="T102" fmla="*/ 14 w 88"/>
                <a:gd name="T103" fmla="*/ 74 h 264"/>
                <a:gd name="T104" fmla="*/ 14 w 88"/>
                <a:gd name="T105" fmla="*/ 64 h 264"/>
                <a:gd name="T106" fmla="*/ 15 w 88"/>
                <a:gd name="T107" fmla="*/ 55 h 264"/>
                <a:gd name="T108" fmla="*/ 17 w 88"/>
                <a:gd name="T109" fmla="*/ 45 h 264"/>
                <a:gd name="T110" fmla="*/ 21 w 88"/>
                <a:gd name="T111" fmla="*/ 36 h 264"/>
                <a:gd name="T112" fmla="*/ 25 w 88"/>
                <a:gd name="T113" fmla="*/ 28 h 264"/>
                <a:gd name="T114" fmla="*/ 29 w 88"/>
                <a:gd name="T115" fmla="*/ 21 h 264"/>
                <a:gd name="T116" fmla="*/ 33 w 88"/>
                <a:gd name="T117" fmla="*/ 11 h 264"/>
                <a:gd name="T118" fmla="*/ 40 w 88"/>
                <a:gd name="T119" fmla="*/ 4 h 264"/>
                <a:gd name="T120" fmla="*/ 42 w 88"/>
                <a:gd name="T121" fmla="*/ 2 h 264"/>
                <a:gd name="T122" fmla="*/ 42 w 88"/>
                <a:gd name="T12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264">
                  <a:moveTo>
                    <a:pt x="42" y="0"/>
                  </a:moveTo>
                  <a:lnTo>
                    <a:pt x="38" y="2"/>
                  </a:lnTo>
                  <a:lnTo>
                    <a:pt x="34" y="6"/>
                  </a:lnTo>
                  <a:lnTo>
                    <a:pt x="31" y="7"/>
                  </a:lnTo>
                  <a:lnTo>
                    <a:pt x="27" y="11"/>
                  </a:lnTo>
                  <a:lnTo>
                    <a:pt x="23" y="15"/>
                  </a:lnTo>
                  <a:lnTo>
                    <a:pt x="19" y="19"/>
                  </a:lnTo>
                  <a:lnTo>
                    <a:pt x="17" y="23"/>
                  </a:lnTo>
                  <a:lnTo>
                    <a:pt x="15" y="26"/>
                  </a:lnTo>
                  <a:lnTo>
                    <a:pt x="14" y="30"/>
                  </a:lnTo>
                  <a:lnTo>
                    <a:pt x="10" y="36"/>
                  </a:lnTo>
                  <a:lnTo>
                    <a:pt x="8" y="40"/>
                  </a:lnTo>
                  <a:lnTo>
                    <a:pt x="8" y="44"/>
                  </a:lnTo>
                  <a:lnTo>
                    <a:pt x="6" y="47"/>
                  </a:lnTo>
                  <a:lnTo>
                    <a:pt x="4" y="53"/>
                  </a:lnTo>
                  <a:lnTo>
                    <a:pt x="4" y="59"/>
                  </a:lnTo>
                  <a:lnTo>
                    <a:pt x="4" y="64"/>
                  </a:lnTo>
                  <a:lnTo>
                    <a:pt x="2" y="68"/>
                  </a:lnTo>
                  <a:lnTo>
                    <a:pt x="0" y="74"/>
                  </a:lnTo>
                  <a:lnTo>
                    <a:pt x="0" y="78"/>
                  </a:lnTo>
                  <a:lnTo>
                    <a:pt x="0" y="84"/>
                  </a:lnTo>
                  <a:lnTo>
                    <a:pt x="0" y="89"/>
                  </a:lnTo>
                  <a:lnTo>
                    <a:pt x="0" y="93"/>
                  </a:lnTo>
                  <a:lnTo>
                    <a:pt x="0" y="99"/>
                  </a:lnTo>
                  <a:lnTo>
                    <a:pt x="0" y="104"/>
                  </a:lnTo>
                  <a:lnTo>
                    <a:pt x="0" y="108"/>
                  </a:lnTo>
                  <a:lnTo>
                    <a:pt x="0" y="114"/>
                  </a:lnTo>
                  <a:lnTo>
                    <a:pt x="0" y="118"/>
                  </a:lnTo>
                  <a:lnTo>
                    <a:pt x="0" y="123"/>
                  </a:lnTo>
                  <a:lnTo>
                    <a:pt x="0" y="127"/>
                  </a:lnTo>
                  <a:lnTo>
                    <a:pt x="0" y="133"/>
                  </a:lnTo>
                  <a:lnTo>
                    <a:pt x="2" y="137"/>
                  </a:lnTo>
                  <a:lnTo>
                    <a:pt x="2" y="142"/>
                  </a:lnTo>
                  <a:lnTo>
                    <a:pt x="2" y="146"/>
                  </a:lnTo>
                  <a:lnTo>
                    <a:pt x="4" y="152"/>
                  </a:lnTo>
                  <a:lnTo>
                    <a:pt x="4" y="158"/>
                  </a:lnTo>
                  <a:lnTo>
                    <a:pt x="6" y="163"/>
                  </a:lnTo>
                  <a:lnTo>
                    <a:pt x="8" y="167"/>
                  </a:lnTo>
                  <a:lnTo>
                    <a:pt x="8" y="173"/>
                  </a:lnTo>
                  <a:lnTo>
                    <a:pt x="10" y="179"/>
                  </a:lnTo>
                  <a:lnTo>
                    <a:pt x="12" y="184"/>
                  </a:lnTo>
                  <a:lnTo>
                    <a:pt x="14" y="188"/>
                  </a:lnTo>
                  <a:lnTo>
                    <a:pt x="15" y="194"/>
                  </a:lnTo>
                  <a:lnTo>
                    <a:pt x="17" y="199"/>
                  </a:lnTo>
                  <a:lnTo>
                    <a:pt x="19" y="205"/>
                  </a:lnTo>
                  <a:lnTo>
                    <a:pt x="21" y="209"/>
                  </a:lnTo>
                  <a:lnTo>
                    <a:pt x="23" y="215"/>
                  </a:lnTo>
                  <a:lnTo>
                    <a:pt x="27" y="219"/>
                  </a:lnTo>
                  <a:lnTo>
                    <a:pt x="31" y="224"/>
                  </a:lnTo>
                  <a:lnTo>
                    <a:pt x="33" y="230"/>
                  </a:lnTo>
                  <a:lnTo>
                    <a:pt x="38" y="238"/>
                  </a:lnTo>
                  <a:lnTo>
                    <a:pt x="44" y="245"/>
                  </a:lnTo>
                  <a:lnTo>
                    <a:pt x="52" y="251"/>
                  </a:lnTo>
                  <a:lnTo>
                    <a:pt x="54" y="255"/>
                  </a:lnTo>
                  <a:lnTo>
                    <a:pt x="57" y="257"/>
                  </a:lnTo>
                  <a:lnTo>
                    <a:pt x="61" y="258"/>
                  </a:lnTo>
                  <a:lnTo>
                    <a:pt x="67" y="262"/>
                  </a:lnTo>
                  <a:lnTo>
                    <a:pt x="71" y="262"/>
                  </a:lnTo>
                  <a:lnTo>
                    <a:pt x="74" y="264"/>
                  </a:lnTo>
                  <a:lnTo>
                    <a:pt x="78" y="264"/>
                  </a:lnTo>
                  <a:lnTo>
                    <a:pt x="84" y="264"/>
                  </a:lnTo>
                  <a:lnTo>
                    <a:pt x="86" y="264"/>
                  </a:lnTo>
                  <a:lnTo>
                    <a:pt x="88" y="260"/>
                  </a:lnTo>
                  <a:lnTo>
                    <a:pt x="88" y="258"/>
                  </a:lnTo>
                  <a:lnTo>
                    <a:pt x="86" y="255"/>
                  </a:lnTo>
                  <a:lnTo>
                    <a:pt x="80" y="249"/>
                  </a:lnTo>
                  <a:lnTo>
                    <a:pt x="74" y="245"/>
                  </a:lnTo>
                  <a:lnTo>
                    <a:pt x="69" y="241"/>
                  </a:lnTo>
                  <a:lnTo>
                    <a:pt x="63" y="238"/>
                  </a:lnTo>
                  <a:lnTo>
                    <a:pt x="57" y="232"/>
                  </a:lnTo>
                  <a:lnTo>
                    <a:pt x="52" y="228"/>
                  </a:lnTo>
                  <a:lnTo>
                    <a:pt x="48" y="222"/>
                  </a:lnTo>
                  <a:lnTo>
                    <a:pt x="42" y="217"/>
                  </a:lnTo>
                  <a:lnTo>
                    <a:pt x="40" y="211"/>
                  </a:lnTo>
                  <a:lnTo>
                    <a:pt x="36" y="207"/>
                  </a:lnTo>
                  <a:lnTo>
                    <a:pt x="34" y="203"/>
                  </a:lnTo>
                  <a:lnTo>
                    <a:pt x="33" y="199"/>
                  </a:lnTo>
                  <a:lnTo>
                    <a:pt x="31" y="194"/>
                  </a:lnTo>
                  <a:lnTo>
                    <a:pt x="29" y="190"/>
                  </a:lnTo>
                  <a:lnTo>
                    <a:pt x="27" y="186"/>
                  </a:lnTo>
                  <a:lnTo>
                    <a:pt x="27" y="180"/>
                  </a:lnTo>
                  <a:lnTo>
                    <a:pt x="25" y="177"/>
                  </a:lnTo>
                  <a:lnTo>
                    <a:pt x="23" y="171"/>
                  </a:lnTo>
                  <a:lnTo>
                    <a:pt x="21" y="167"/>
                  </a:lnTo>
                  <a:lnTo>
                    <a:pt x="19" y="163"/>
                  </a:lnTo>
                  <a:lnTo>
                    <a:pt x="19" y="158"/>
                  </a:lnTo>
                  <a:lnTo>
                    <a:pt x="17" y="154"/>
                  </a:lnTo>
                  <a:lnTo>
                    <a:pt x="17" y="148"/>
                  </a:lnTo>
                  <a:lnTo>
                    <a:pt x="17" y="144"/>
                  </a:lnTo>
                  <a:lnTo>
                    <a:pt x="15" y="141"/>
                  </a:lnTo>
                  <a:lnTo>
                    <a:pt x="15" y="135"/>
                  </a:lnTo>
                  <a:lnTo>
                    <a:pt x="14" y="131"/>
                  </a:lnTo>
                  <a:lnTo>
                    <a:pt x="14" y="125"/>
                  </a:lnTo>
                  <a:lnTo>
                    <a:pt x="14" y="120"/>
                  </a:lnTo>
                  <a:lnTo>
                    <a:pt x="12" y="116"/>
                  </a:lnTo>
                  <a:lnTo>
                    <a:pt x="12" y="110"/>
                  </a:lnTo>
                  <a:lnTo>
                    <a:pt x="12" y="106"/>
                  </a:lnTo>
                  <a:lnTo>
                    <a:pt x="12" y="101"/>
                  </a:lnTo>
                  <a:lnTo>
                    <a:pt x="12" y="97"/>
                  </a:lnTo>
                  <a:lnTo>
                    <a:pt x="12" y="91"/>
                  </a:lnTo>
                  <a:lnTo>
                    <a:pt x="12" y="87"/>
                  </a:lnTo>
                  <a:lnTo>
                    <a:pt x="12" y="84"/>
                  </a:lnTo>
                  <a:lnTo>
                    <a:pt x="12" y="78"/>
                  </a:lnTo>
                  <a:lnTo>
                    <a:pt x="14" y="74"/>
                  </a:lnTo>
                  <a:lnTo>
                    <a:pt x="14" y="70"/>
                  </a:lnTo>
                  <a:lnTo>
                    <a:pt x="14" y="64"/>
                  </a:lnTo>
                  <a:lnTo>
                    <a:pt x="15" y="59"/>
                  </a:lnTo>
                  <a:lnTo>
                    <a:pt x="15" y="55"/>
                  </a:lnTo>
                  <a:lnTo>
                    <a:pt x="17" y="49"/>
                  </a:lnTo>
                  <a:lnTo>
                    <a:pt x="17" y="45"/>
                  </a:lnTo>
                  <a:lnTo>
                    <a:pt x="19" y="40"/>
                  </a:lnTo>
                  <a:lnTo>
                    <a:pt x="21" y="36"/>
                  </a:lnTo>
                  <a:lnTo>
                    <a:pt x="23" y="32"/>
                  </a:lnTo>
                  <a:lnTo>
                    <a:pt x="25" y="28"/>
                  </a:lnTo>
                  <a:lnTo>
                    <a:pt x="27" y="25"/>
                  </a:lnTo>
                  <a:lnTo>
                    <a:pt x="29" y="21"/>
                  </a:lnTo>
                  <a:lnTo>
                    <a:pt x="31" y="17"/>
                  </a:lnTo>
                  <a:lnTo>
                    <a:pt x="33" y="11"/>
                  </a:lnTo>
                  <a:lnTo>
                    <a:pt x="36" y="7"/>
                  </a:lnTo>
                  <a:lnTo>
                    <a:pt x="40" y="4"/>
                  </a:lnTo>
                  <a:lnTo>
                    <a:pt x="42" y="2"/>
                  </a:lnTo>
                  <a:lnTo>
                    <a:pt x="42" y="2"/>
                  </a:lnTo>
                  <a:lnTo>
                    <a:pt x="42"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Freeform 86"/>
            <p:cNvSpPr>
              <a:spLocks/>
            </p:cNvSpPr>
            <p:nvPr/>
          </p:nvSpPr>
          <p:spPr bwMode="auto">
            <a:xfrm>
              <a:off x="1298575" y="2814638"/>
              <a:ext cx="20638" cy="39688"/>
            </a:xfrm>
            <a:custGeom>
              <a:avLst/>
              <a:gdLst>
                <a:gd name="T0" fmla="*/ 13 w 27"/>
                <a:gd name="T1" fmla="*/ 2 h 50"/>
                <a:gd name="T2" fmla="*/ 8 w 27"/>
                <a:gd name="T3" fmla="*/ 0 h 50"/>
                <a:gd name="T4" fmla="*/ 6 w 27"/>
                <a:gd name="T5" fmla="*/ 2 h 50"/>
                <a:gd name="T6" fmla="*/ 2 w 27"/>
                <a:gd name="T7" fmla="*/ 6 h 50"/>
                <a:gd name="T8" fmla="*/ 0 w 27"/>
                <a:gd name="T9" fmla="*/ 12 h 50"/>
                <a:gd name="T10" fmla="*/ 0 w 27"/>
                <a:gd name="T11" fmla="*/ 17 h 50"/>
                <a:gd name="T12" fmla="*/ 0 w 27"/>
                <a:gd name="T13" fmla="*/ 23 h 50"/>
                <a:gd name="T14" fmla="*/ 0 w 27"/>
                <a:gd name="T15" fmla="*/ 29 h 50"/>
                <a:gd name="T16" fmla="*/ 0 w 27"/>
                <a:gd name="T17" fmla="*/ 33 h 50"/>
                <a:gd name="T18" fmla="*/ 0 w 27"/>
                <a:gd name="T19" fmla="*/ 36 h 50"/>
                <a:gd name="T20" fmla="*/ 0 w 27"/>
                <a:gd name="T21" fmla="*/ 40 h 50"/>
                <a:gd name="T22" fmla="*/ 4 w 27"/>
                <a:gd name="T23" fmla="*/ 42 h 50"/>
                <a:gd name="T24" fmla="*/ 6 w 27"/>
                <a:gd name="T25" fmla="*/ 46 h 50"/>
                <a:gd name="T26" fmla="*/ 10 w 27"/>
                <a:gd name="T27" fmla="*/ 48 h 50"/>
                <a:gd name="T28" fmla="*/ 13 w 27"/>
                <a:gd name="T29" fmla="*/ 50 h 50"/>
                <a:gd name="T30" fmla="*/ 17 w 27"/>
                <a:gd name="T31" fmla="*/ 48 h 50"/>
                <a:gd name="T32" fmla="*/ 23 w 27"/>
                <a:gd name="T33" fmla="*/ 46 h 50"/>
                <a:gd name="T34" fmla="*/ 25 w 27"/>
                <a:gd name="T35" fmla="*/ 42 h 50"/>
                <a:gd name="T36" fmla="*/ 25 w 27"/>
                <a:gd name="T37" fmla="*/ 42 h 50"/>
                <a:gd name="T38" fmla="*/ 27 w 27"/>
                <a:gd name="T39" fmla="*/ 36 h 50"/>
                <a:gd name="T40" fmla="*/ 27 w 27"/>
                <a:gd name="T41" fmla="*/ 31 h 50"/>
                <a:gd name="T42" fmla="*/ 27 w 27"/>
                <a:gd name="T43" fmla="*/ 23 h 50"/>
                <a:gd name="T44" fmla="*/ 27 w 27"/>
                <a:gd name="T45" fmla="*/ 17 h 50"/>
                <a:gd name="T46" fmla="*/ 25 w 27"/>
                <a:gd name="T47" fmla="*/ 12 h 50"/>
                <a:gd name="T48" fmla="*/ 23 w 27"/>
                <a:gd name="T49" fmla="*/ 6 h 50"/>
                <a:gd name="T50" fmla="*/ 19 w 27"/>
                <a:gd name="T51" fmla="*/ 2 h 50"/>
                <a:gd name="T52" fmla="*/ 13 w 27"/>
                <a:gd name="T53" fmla="*/ 2 h 50"/>
                <a:gd name="T54" fmla="*/ 13 w 27"/>
                <a:gd name="T55"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 h="50">
                  <a:moveTo>
                    <a:pt x="13" y="2"/>
                  </a:moveTo>
                  <a:lnTo>
                    <a:pt x="8" y="0"/>
                  </a:lnTo>
                  <a:lnTo>
                    <a:pt x="6" y="2"/>
                  </a:lnTo>
                  <a:lnTo>
                    <a:pt x="2" y="6"/>
                  </a:lnTo>
                  <a:lnTo>
                    <a:pt x="0" y="12"/>
                  </a:lnTo>
                  <a:lnTo>
                    <a:pt x="0" y="17"/>
                  </a:lnTo>
                  <a:lnTo>
                    <a:pt x="0" y="23"/>
                  </a:lnTo>
                  <a:lnTo>
                    <a:pt x="0" y="29"/>
                  </a:lnTo>
                  <a:lnTo>
                    <a:pt x="0" y="33"/>
                  </a:lnTo>
                  <a:lnTo>
                    <a:pt x="0" y="36"/>
                  </a:lnTo>
                  <a:lnTo>
                    <a:pt x="0" y="40"/>
                  </a:lnTo>
                  <a:lnTo>
                    <a:pt x="4" y="42"/>
                  </a:lnTo>
                  <a:lnTo>
                    <a:pt x="6" y="46"/>
                  </a:lnTo>
                  <a:lnTo>
                    <a:pt x="10" y="48"/>
                  </a:lnTo>
                  <a:lnTo>
                    <a:pt x="13" y="50"/>
                  </a:lnTo>
                  <a:lnTo>
                    <a:pt x="17" y="48"/>
                  </a:lnTo>
                  <a:lnTo>
                    <a:pt x="23" y="46"/>
                  </a:lnTo>
                  <a:lnTo>
                    <a:pt x="25" y="42"/>
                  </a:lnTo>
                  <a:lnTo>
                    <a:pt x="25" y="42"/>
                  </a:lnTo>
                  <a:lnTo>
                    <a:pt x="27" y="36"/>
                  </a:lnTo>
                  <a:lnTo>
                    <a:pt x="27" y="31"/>
                  </a:lnTo>
                  <a:lnTo>
                    <a:pt x="27" y="23"/>
                  </a:lnTo>
                  <a:lnTo>
                    <a:pt x="27" y="17"/>
                  </a:lnTo>
                  <a:lnTo>
                    <a:pt x="25" y="12"/>
                  </a:lnTo>
                  <a:lnTo>
                    <a:pt x="23" y="6"/>
                  </a:lnTo>
                  <a:lnTo>
                    <a:pt x="19" y="2"/>
                  </a:lnTo>
                  <a:lnTo>
                    <a:pt x="13"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Freeform 87"/>
            <p:cNvSpPr>
              <a:spLocks/>
            </p:cNvSpPr>
            <p:nvPr/>
          </p:nvSpPr>
          <p:spPr bwMode="auto">
            <a:xfrm>
              <a:off x="1146175" y="2674938"/>
              <a:ext cx="306388" cy="307975"/>
            </a:xfrm>
            <a:custGeom>
              <a:avLst/>
              <a:gdLst>
                <a:gd name="T0" fmla="*/ 335 w 386"/>
                <a:gd name="T1" fmla="*/ 75 h 388"/>
                <a:gd name="T2" fmla="*/ 293 w 386"/>
                <a:gd name="T3" fmla="*/ 73 h 388"/>
                <a:gd name="T4" fmla="*/ 261 w 386"/>
                <a:gd name="T5" fmla="*/ 76 h 388"/>
                <a:gd name="T6" fmla="*/ 238 w 386"/>
                <a:gd name="T7" fmla="*/ 57 h 388"/>
                <a:gd name="T8" fmla="*/ 207 w 386"/>
                <a:gd name="T9" fmla="*/ 23 h 388"/>
                <a:gd name="T10" fmla="*/ 175 w 386"/>
                <a:gd name="T11" fmla="*/ 4 h 388"/>
                <a:gd name="T12" fmla="*/ 202 w 386"/>
                <a:gd name="T13" fmla="*/ 38 h 388"/>
                <a:gd name="T14" fmla="*/ 223 w 386"/>
                <a:gd name="T15" fmla="*/ 75 h 388"/>
                <a:gd name="T16" fmla="*/ 194 w 386"/>
                <a:gd name="T17" fmla="*/ 82 h 388"/>
                <a:gd name="T18" fmla="*/ 162 w 386"/>
                <a:gd name="T19" fmla="*/ 88 h 388"/>
                <a:gd name="T20" fmla="*/ 129 w 386"/>
                <a:gd name="T21" fmla="*/ 99 h 388"/>
                <a:gd name="T22" fmla="*/ 99 w 386"/>
                <a:gd name="T23" fmla="*/ 109 h 388"/>
                <a:gd name="T24" fmla="*/ 67 w 386"/>
                <a:gd name="T25" fmla="*/ 114 h 388"/>
                <a:gd name="T26" fmla="*/ 31 w 386"/>
                <a:gd name="T27" fmla="*/ 120 h 388"/>
                <a:gd name="T28" fmla="*/ 0 w 386"/>
                <a:gd name="T29" fmla="*/ 132 h 388"/>
                <a:gd name="T30" fmla="*/ 48 w 386"/>
                <a:gd name="T31" fmla="*/ 132 h 388"/>
                <a:gd name="T32" fmla="*/ 97 w 386"/>
                <a:gd name="T33" fmla="*/ 124 h 388"/>
                <a:gd name="T34" fmla="*/ 143 w 386"/>
                <a:gd name="T35" fmla="*/ 111 h 388"/>
                <a:gd name="T36" fmla="*/ 173 w 386"/>
                <a:gd name="T37" fmla="*/ 101 h 388"/>
                <a:gd name="T38" fmla="*/ 204 w 386"/>
                <a:gd name="T39" fmla="*/ 94 h 388"/>
                <a:gd name="T40" fmla="*/ 234 w 386"/>
                <a:gd name="T41" fmla="*/ 92 h 388"/>
                <a:gd name="T42" fmla="*/ 274 w 386"/>
                <a:gd name="T43" fmla="*/ 88 h 388"/>
                <a:gd name="T44" fmla="*/ 314 w 386"/>
                <a:gd name="T45" fmla="*/ 88 h 388"/>
                <a:gd name="T46" fmla="*/ 350 w 386"/>
                <a:gd name="T47" fmla="*/ 97 h 388"/>
                <a:gd name="T48" fmla="*/ 367 w 386"/>
                <a:gd name="T49" fmla="*/ 132 h 388"/>
                <a:gd name="T50" fmla="*/ 369 w 386"/>
                <a:gd name="T51" fmla="*/ 170 h 388"/>
                <a:gd name="T52" fmla="*/ 363 w 386"/>
                <a:gd name="T53" fmla="*/ 206 h 388"/>
                <a:gd name="T54" fmla="*/ 352 w 386"/>
                <a:gd name="T55" fmla="*/ 244 h 388"/>
                <a:gd name="T56" fmla="*/ 337 w 386"/>
                <a:gd name="T57" fmla="*/ 278 h 388"/>
                <a:gd name="T58" fmla="*/ 314 w 386"/>
                <a:gd name="T59" fmla="*/ 306 h 388"/>
                <a:gd name="T60" fmla="*/ 278 w 386"/>
                <a:gd name="T61" fmla="*/ 331 h 388"/>
                <a:gd name="T62" fmla="*/ 236 w 386"/>
                <a:gd name="T63" fmla="*/ 343 h 388"/>
                <a:gd name="T64" fmla="*/ 194 w 386"/>
                <a:gd name="T65" fmla="*/ 345 h 388"/>
                <a:gd name="T66" fmla="*/ 154 w 386"/>
                <a:gd name="T67" fmla="*/ 337 h 388"/>
                <a:gd name="T68" fmla="*/ 128 w 386"/>
                <a:gd name="T69" fmla="*/ 312 h 388"/>
                <a:gd name="T70" fmla="*/ 126 w 386"/>
                <a:gd name="T71" fmla="*/ 267 h 388"/>
                <a:gd name="T72" fmla="*/ 99 w 386"/>
                <a:gd name="T73" fmla="*/ 232 h 388"/>
                <a:gd name="T74" fmla="*/ 101 w 386"/>
                <a:gd name="T75" fmla="*/ 253 h 388"/>
                <a:gd name="T76" fmla="*/ 116 w 386"/>
                <a:gd name="T77" fmla="*/ 293 h 388"/>
                <a:gd name="T78" fmla="*/ 95 w 386"/>
                <a:gd name="T79" fmla="*/ 329 h 388"/>
                <a:gd name="T80" fmla="*/ 65 w 386"/>
                <a:gd name="T81" fmla="*/ 354 h 388"/>
                <a:gd name="T82" fmla="*/ 40 w 386"/>
                <a:gd name="T83" fmla="*/ 373 h 388"/>
                <a:gd name="T84" fmla="*/ 67 w 386"/>
                <a:gd name="T85" fmla="*/ 383 h 388"/>
                <a:gd name="T86" fmla="*/ 99 w 386"/>
                <a:gd name="T87" fmla="*/ 360 h 388"/>
                <a:gd name="T88" fmla="*/ 118 w 386"/>
                <a:gd name="T89" fmla="*/ 333 h 388"/>
                <a:gd name="T90" fmla="*/ 148 w 386"/>
                <a:gd name="T91" fmla="*/ 356 h 388"/>
                <a:gd name="T92" fmla="*/ 190 w 386"/>
                <a:gd name="T93" fmla="*/ 364 h 388"/>
                <a:gd name="T94" fmla="*/ 234 w 386"/>
                <a:gd name="T95" fmla="*/ 364 h 388"/>
                <a:gd name="T96" fmla="*/ 280 w 386"/>
                <a:gd name="T97" fmla="*/ 352 h 388"/>
                <a:gd name="T98" fmla="*/ 318 w 386"/>
                <a:gd name="T99" fmla="*/ 329 h 388"/>
                <a:gd name="T100" fmla="*/ 346 w 386"/>
                <a:gd name="T101" fmla="*/ 297 h 388"/>
                <a:gd name="T102" fmla="*/ 367 w 386"/>
                <a:gd name="T103" fmla="*/ 259 h 388"/>
                <a:gd name="T104" fmla="*/ 378 w 386"/>
                <a:gd name="T105" fmla="*/ 217 h 388"/>
                <a:gd name="T106" fmla="*/ 384 w 386"/>
                <a:gd name="T107" fmla="*/ 173 h 388"/>
                <a:gd name="T108" fmla="*/ 384 w 386"/>
                <a:gd name="T109" fmla="*/ 137 h 388"/>
                <a:gd name="T110" fmla="*/ 373 w 386"/>
                <a:gd name="T111" fmla="*/ 103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6" h="388">
                  <a:moveTo>
                    <a:pt x="365" y="92"/>
                  </a:moveTo>
                  <a:lnTo>
                    <a:pt x="361" y="86"/>
                  </a:lnTo>
                  <a:lnTo>
                    <a:pt x="358" y="82"/>
                  </a:lnTo>
                  <a:lnTo>
                    <a:pt x="352" y="78"/>
                  </a:lnTo>
                  <a:lnTo>
                    <a:pt x="346" y="76"/>
                  </a:lnTo>
                  <a:lnTo>
                    <a:pt x="340" y="75"/>
                  </a:lnTo>
                  <a:lnTo>
                    <a:pt x="335" y="75"/>
                  </a:lnTo>
                  <a:lnTo>
                    <a:pt x="329" y="73"/>
                  </a:lnTo>
                  <a:lnTo>
                    <a:pt x="323" y="73"/>
                  </a:lnTo>
                  <a:lnTo>
                    <a:pt x="318" y="71"/>
                  </a:lnTo>
                  <a:lnTo>
                    <a:pt x="312" y="71"/>
                  </a:lnTo>
                  <a:lnTo>
                    <a:pt x="306" y="71"/>
                  </a:lnTo>
                  <a:lnTo>
                    <a:pt x="299" y="73"/>
                  </a:lnTo>
                  <a:lnTo>
                    <a:pt x="293" y="73"/>
                  </a:lnTo>
                  <a:lnTo>
                    <a:pt x="287" y="73"/>
                  </a:lnTo>
                  <a:lnTo>
                    <a:pt x="282" y="75"/>
                  </a:lnTo>
                  <a:lnTo>
                    <a:pt x="278" y="75"/>
                  </a:lnTo>
                  <a:lnTo>
                    <a:pt x="272" y="75"/>
                  </a:lnTo>
                  <a:lnTo>
                    <a:pt x="268" y="75"/>
                  </a:lnTo>
                  <a:lnTo>
                    <a:pt x="264" y="75"/>
                  </a:lnTo>
                  <a:lnTo>
                    <a:pt x="261" y="76"/>
                  </a:lnTo>
                  <a:lnTo>
                    <a:pt x="257" y="76"/>
                  </a:lnTo>
                  <a:lnTo>
                    <a:pt x="253" y="76"/>
                  </a:lnTo>
                  <a:lnTo>
                    <a:pt x="249" y="76"/>
                  </a:lnTo>
                  <a:lnTo>
                    <a:pt x="245" y="78"/>
                  </a:lnTo>
                  <a:lnTo>
                    <a:pt x="244" y="71"/>
                  </a:lnTo>
                  <a:lnTo>
                    <a:pt x="242" y="65"/>
                  </a:lnTo>
                  <a:lnTo>
                    <a:pt x="238" y="57"/>
                  </a:lnTo>
                  <a:lnTo>
                    <a:pt x="234" y="52"/>
                  </a:lnTo>
                  <a:lnTo>
                    <a:pt x="230" y="46"/>
                  </a:lnTo>
                  <a:lnTo>
                    <a:pt x="226" y="40"/>
                  </a:lnTo>
                  <a:lnTo>
                    <a:pt x="221" y="36"/>
                  </a:lnTo>
                  <a:lnTo>
                    <a:pt x="217" y="33"/>
                  </a:lnTo>
                  <a:lnTo>
                    <a:pt x="213" y="27"/>
                  </a:lnTo>
                  <a:lnTo>
                    <a:pt x="207" y="23"/>
                  </a:lnTo>
                  <a:lnTo>
                    <a:pt x="202" y="17"/>
                  </a:lnTo>
                  <a:lnTo>
                    <a:pt x="198" y="14"/>
                  </a:lnTo>
                  <a:lnTo>
                    <a:pt x="190" y="8"/>
                  </a:lnTo>
                  <a:lnTo>
                    <a:pt x="186" y="4"/>
                  </a:lnTo>
                  <a:lnTo>
                    <a:pt x="179" y="0"/>
                  </a:lnTo>
                  <a:lnTo>
                    <a:pt x="173" y="0"/>
                  </a:lnTo>
                  <a:lnTo>
                    <a:pt x="175" y="4"/>
                  </a:lnTo>
                  <a:lnTo>
                    <a:pt x="179" y="10"/>
                  </a:lnTo>
                  <a:lnTo>
                    <a:pt x="181" y="16"/>
                  </a:lnTo>
                  <a:lnTo>
                    <a:pt x="185" y="21"/>
                  </a:lnTo>
                  <a:lnTo>
                    <a:pt x="188" y="25"/>
                  </a:lnTo>
                  <a:lnTo>
                    <a:pt x="192" y="29"/>
                  </a:lnTo>
                  <a:lnTo>
                    <a:pt x="198" y="35"/>
                  </a:lnTo>
                  <a:lnTo>
                    <a:pt x="202" y="38"/>
                  </a:lnTo>
                  <a:lnTo>
                    <a:pt x="205" y="44"/>
                  </a:lnTo>
                  <a:lnTo>
                    <a:pt x="207" y="50"/>
                  </a:lnTo>
                  <a:lnTo>
                    <a:pt x="213" y="57"/>
                  </a:lnTo>
                  <a:lnTo>
                    <a:pt x="217" y="63"/>
                  </a:lnTo>
                  <a:lnTo>
                    <a:pt x="217" y="67"/>
                  </a:lnTo>
                  <a:lnTo>
                    <a:pt x="219" y="71"/>
                  </a:lnTo>
                  <a:lnTo>
                    <a:pt x="223" y="75"/>
                  </a:lnTo>
                  <a:lnTo>
                    <a:pt x="224" y="78"/>
                  </a:lnTo>
                  <a:lnTo>
                    <a:pt x="219" y="78"/>
                  </a:lnTo>
                  <a:lnTo>
                    <a:pt x="213" y="80"/>
                  </a:lnTo>
                  <a:lnTo>
                    <a:pt x="209" y="80"/>
                  </a:lnTo>
                  <a:lnTo>
                    <a:pt x="204" y="82"/>
                  </a:lnTo>
                  <a:lnTo>
                    <a:pt x="200" y="82"/>
                  </a:lnTo>
                  <a:lnTo>
                    <a:pt x="194" y="82"/>
                  </a:lnTo>
                  <a:lnTo>
                    <a:pt x="190" y="84"/>
                  </a:lnTo>
                  <a:lnTo>
                    <a:pt x="186" y="84"/>
                  </a:lnTo>
                  <a:lnTo>
                    <a:pt x="181" y="84"/>
                  </a:lnTo>
                  <a:lnTo>
                    <a:pt x="177" y="86"/>
                  </a:lnTo>
                  <a:lnTo>
                    <a:pt x="171" y="86"/>
                  </a:lnTo>
                  <a:lnTo>
                    <a:pt x="166" y="88"/>
                  </a:lnTo>
                  <a:lnTo>
                    <a:pt x="162" y="88"/>
                  </a:lnTo>
                  <a:lnTo>
                    <a:pt x="156" y="90"/>
                  </a:lnTo>
                  <a:lnTo>
                    <a:pt x="152" y="92"/>
                  </a:lnTo>
                  <a:lnTo>
                    <a:pt x="148" y="94"/>
                  </a:lnTo>
                  <a:lnTo>
                    <a:pt x="143" y="95"/>
                  </a:lnTo>
                  <a:lnTo>
                    <a:pt x="139" y="95"/>
                  </a:lnTo>
                  <a:lnTo>
                    <a:pt x="133" y="97"/>
                  </a:lnTo>
                  <a:lnTo>
                    <a:pt x="129" y="99"/>
                  </a:lnTo>
                  <a:lnTo>
                    <a:pt x="126" y="101"/>
                  </a:lnTo>
                  <a:lnTo>
                    <a:pt x="120" y="101"/>
                  </a:lnTo>
                  <a:lnTo>
                    <a:pt x="116" y="103"/>
                  </a:lnTo>
                  <a:lnTo>
                    <a:pt x="112" y="105"/>
                  </a:lnTo>
                  <a:lnTo>
                    <a:pt x="107" y="105"/>
                  </a:lnTo>
                  <a:lnTo>
                    <a:pt x="103" y="107"/>
                  </a:lnTo>
                  <a:lnTo>
                    <a:pt x="99" y="109"/>
                  </a:lnTo>
                  <a:lnTo>
                    <a:pt x="93" y="111"/>
                  </a:lnTo>
                  <a:lnTo>
                    <a:pt x="89" y="111"/>
                  </a:lnTo>
                  <a:lnTo>
                    <a:pt x="86" y="113"/>
                  </a:lnTo>
                  <a:lnTo>
                    <a:pt x="80" y="113"/>
                  </a:lnTo>
                  <a:lnTo>
                    <a:pt x="76" y="114"/>
                  </a:lnTo>
                  <a:lnTo>
                    <a:pt x="70" y="114"/>
                  </a:lnTo>
                  <a:lnTo>
                    <a:pt x="67" y="114"/>
                  </a:lnTo>
                  <a:lnTo>
                    <a:pt x="61" y="116"/>
                  </a:lnTo>
                  <a:lnTo>
                    <a:pt x="57" y="118"/>
                  </a:lnTo>
                  <a:lnTo>
                    <a:pt x="51" y="118"/>
                  </a:lnTo>
                  <a:lnTo>
                    <a:pt x="46" y="118"/>
                  </a:lnTo>
                  <a:lnTo>
                    <a:pt x="40" y="118"/>
                  </a:lnTo>
                  <a:lnTo>
                    <a:pt x="36" y="120"/>
                  </a:lnTo>
                  <a:lnTo>
                    <a:pt x="31" y="120"/>
                  </a:lnTo>
                  <a:lnTo>
                    <a:pt x="27" y="122"/>
                  </a:lnTo>
                  <a:lnTo>
                    <a:pt x="21" y="122"/>
                  </a:lnTo>
                  <a:lnTo>
                    <a:pt x="17" y="124"/>
                  </a:lnTo>
                  <a:lnTo>
                    <a:pt x="13" y="126"/>
                  </a:lnTo>
                  <a:lnTo>
                    <a:pt x="10" y="126"/>
                  </a:lnTo>
                  <a:lnTo>
                    <a:pt x="4" y="128"/>
                  </a:lnTo>
                  <a:lnTo>
                    <a:pt x="0" y="132"/>
                  </a:lnTo>
                  <a:lnTo>
                    <a:pt x="8" y="132"/>
                  </a:lnTo>
                  <a:lnTo>
                    <a:pt x="13" y="132"/>
                  </a:lnTo>
                  <a:lnTo>
                    <a:pt x="19" y="132"/>
                  </a:lnTo>
                  <a:lnTo>
                    <a:pt x="27" y="133"/>
                  </a:lnTo>
                  <a:lnTo>
                    <a:pt x="32" y="132"/>
                  </a:lnTo>
                  <a:lnTo>
                    <a:pt x="40" y="132"/>
                  </a:lnTo>
                  <a:lnTo>
                    <a:pt x="48" y="132"/>
                  </a:lnTo>
                  <a:lnTo>
                    <a:pt x="55" y="132"/>
                  </a:lnTo>
                  <a:lnTo>
                    <a:pt x="63" y="130"/>
                  </a:lnTo>
                  <a:lnTo>
                    <a:pt x="69" y="130"/>
                  </a:lnTo>
                  <a:lnTo>
                    <a:pt x="76" y="128"/>
                  </a:lnTo>
                  <a:lnTo>
                    <a:pt x="84" y="128"/>
                  </a:lnTo>
                  <a:lnTo>
                    <a:pt x="89" y="126"/>
                  </a:lnTo>
                  <a:lnTo>
                    <a:pt x="97" y="124"/>
                  </a:lnTo>
                  <a:lnTo>
                    <a:pt x="103" y="122"/>
                  </a:lnTo>
                  <a:lnTo>
                    <a:pt x="110" y="122"/>
                  </a:lnTo>
                  <a:lnTo>
                    <a:pt x="116" y="120"/>
                  </a:lnTo>
                  <a:lnTo>
                    <a:pt x="124" y="118"/>
                  </a:lnTo>
                  <a:lnTo>
                    <a:pt x="129" y="114"/>
                  </a:lnTo>
                  <a:lnTo>
                    <a:pt x="137" y="113"/>
                  </a:lnTo>
                  <a:lnTo>
                    <a:pt x="143" y="111"/>
                  </a:lnTo>
                  <a:lnTo>
                    <a:pt x="150" y="109"/>
                  </a:lnTo>
                  <a:lnTo>
                    <a:pt x="154" y="107"/>
                  </a:lnTo>
                  <a:lnTo>
                    <a:pt x="158" y="105"/>
                  </a:lnTo>
                  <a:lnTo>
                    <a:pt x="162" y="105"/>
                  </a:lnTo>
                  <a:lnTo>
                    <a:pt x="166" y="103"/>
                  </a:lnTo>
                  <a:lnTo>
                    <a:pt x="169" y="101"/>
                  </a:lnTo>
                  <a:lnTo>
                    <a:pt x="173" y="101"/>
                  </a:lnTo>
                  <a:lnTo>
                    <a:pt x="179" y="99"/>
                  </a:lnTo>
                  <a:lnTo>
                    <a:pt x="183" y="99"/>
                  </a:lnTo>
                  <a:lnTo>
                    <a:pt x="186" y="97"/>
                  </a:lnTo>
                  <a:lnTo>
                    <a:pt x="190" y="97"/>
                  </a:lnTo>
                  <a:lnTo>
                    <a:pt x="194" y="95"/>
                  </a:lnTo>
                  <a:lnTo>
                    <a:pt x="200" y="95"/>
                  </a:lnTo>
                  <a:lnTo>
                    <a:pt x="204" y="94"/>
                  </a:lnTo>
                  <a:lnTo>
                    <a:pt x="207" y="94"/>
                  </a:lnTo>
                  <a:lnTo>
                    <a:pt x="211" y="94"/>
                  </a:lnTo>
                  <a:lnTo>
                    <a:pt x="217" y="94"/>
                  </a:lnTo>
                  <a:lnTo>
                    <a:pt x="221" y="92"/>
                  </a:lnTo>
                  <a:lnTo>
                    <a:pt x="224" y="92"/>
                  </a:lnTo>
                  <a:lnTo>
                    <a:pt x="228" y="92"/>
                  </a:lnTo>
                  <a:lnTo>
                    <a:pt x="234" y="92"/>
                  </a:lnTo>
                  <a:lnTo>
                    <a:pt x="240" y="92"/>
                  </a:lnTo>
                  <a:lnTo>
                    <a:pt x="245" y="90"/>
                  </a:lnTo>
                  <a:lnTo>
                    <a:pt x="251" y="90"/>
                  </a:lnTo>
                  <a:lnTo>
                    <a:pt x="257" y="90"/>
                  </a:lnTo>
                  <a:lnTo>
                    <a:pt x="263" y="88"/>
                  </a:lnTo>
                  <a:lnTo>
                    <a:pt x="268" y="88"/>
                  </a:lnTo>
                  <a:lnTo>
                    <a:pt x="274" y="88"/>
                  </a:lnTo>
                  <a:lnTo>
                    <a:pt x="280" y="88"/>
                  </a:lnTo>
                  <a:lnTo>
                    <a:pt x="285" y="88"/>
                  </a:lnTo>
                  <a:lnTo>
                    <a:pt x="291" y="88"/>
                  </a:lnTo>
                  <a:lnTo>
                    <a:pt x="297" y="88"/>
                  </a:lnTo>
                  <a:lnTo>
                    <a:pt x="302" y="88"/>
                  </a:lnTo>
                  <a:lnTo>
                    <a:pt x="308" y="88"/>
                  </a:lnTo>
                  <a:lnTo>
                    <a:pt x="314" y="88"/>
                  </a:lnTo>
                  <a:lnTo>
                    <a:pt x="320" y="88"/>
                  </a:lnTo>
                  <a:lnTo>
                    <a:pt x="325" y="88"/>
                  </a:lnTo>
                  <a:lnTo>
                    <a:pt x="331" y="88"/>
                  </a:lnTo>
                  <a:lnTo>
                    <a:pt x="337" y="90"/>
                  </a:lnTo>
                  <a:lnTo>
                    <a:pt x="342" y="92"/>
                  </a:lnTo>
                  <a:lnTo>
                    <a:pt x="346" y="95"/>
                  </a:lnTo>
                  <a:lnTo>
                    <a:pt x="350" y="97"/>
                  </a:lnTo>
                  <a:lnTo>
                    <a:pt x="354" y="101"/>
                  </a:lnTo>
                  <a:lnTo>
                    <a:pt x="358" y="105"/>
                  </a:lnTo>
                  <a:lnTo>
                    <a:pt x="359" y="111"/>
                  </a:lnTo>
                  <a:lnTo>
                    <a:pt x="361" y="114"/>
                  </a:lnTo>
                  <a:lnTo>
                    <a:pt x="363" y="120"/>
                  </a:lnTo>
                  <a:lnTo>
                    <a:pt x="365" y="126"/>
                  </a:lnTo>
                  <a:lnTo>
                    <a:pt x="367" y="132"/>
                  </a:lnTo>
                  <a:lnTo>
                    <a:pt x="367" y="137"/>
                  </a:lnTo>
                  <a:lnTo>
                    <a:pt x="369" y="143"/>
                  </a:lnTo>
                  <a:lnTo>
                    <a:pt x="369" y="147"/>
                  </a:lnTo>
                  <a:lnTo>
                    <a:pt x="369" y="154"/>
                  </a:lnTo>
                  <a:lnTo>
                    <a:pt x="369" y="158"/>
                  </a:lnTo>
                  <a:lnTo>
                    <a:pt x="369" y="164"/>
                  </a:lnTo>
                  <a:lnTo>
                    <a:pt x="369" y="170"/>
                  </a:lnTo>
                  <a:lnTo>
                    <a:pt x="369" y="173"/>
                  </a:lnTo>
                  <a:lnTo>
                    <a:pt x="369" y="179"/>
                  </a:lnTo>
                  <a:lnTo>
                    <a:pt x="367" y="185"/>
                  </a:lnTo>
                  <a:lnTo>
                    <a:pt x="367" y="190"/>
                  </a:lnTo>
                  <a:lnTo>
                    <a:pt x="367" y="196"/>
                  </a:lnTo>
                  <a:lnTo>
                    <a:pt x="365" y="200"/>
                  </a:lnTo>
                  <a:lnTo>
                    <a:pt x="363" y="206"/>
                  </a:lnTo>
                  <a:lnTo>
                    <a:pt x="361" y="211"/>
                  </a:lnTo>
                  <a:lnTo>
                    <a:pt x="361" y="217"/>
                  </a:lnTo>
                  <a:lnTo>
                    <a:pt x="359" y="223"/>
                  </a:lnTo>
                  <a:lnTo>
                    <a:pt x="358" y="227"/>
                  </a:lnTo>
                  <a:lnTo>
                    <a:pt x="358" y="232"/>
                  </a:lnTo>
                  <a:lnTo>
                    <a:pt x="356" y="238"/>
                  </a:lnTo>
                  <a:lnTo>
                    <a:pt x="352" y="244"/>
                  </a:lnTo>
                  <a:lnTo>
                    <a:pt x="350" y="248"/>
                  </a:lnTo>
                  <a:lnTo>
                    <a:pt x="348" y="253"/>
                  </a:lnTo>
                  <a:lnTo>
                    <a:pt x="346" y="259"/>
                  </a:lnTo>
                  <a:lnTo>
                    <a:pt x="344" y="263"/>
                  </a:lnTo>
                  <a:lnTo>
                    <a:pt x="340" y="268"/>
                  </a:lnTo>
                  <a:lnTo>
                    <a:pt x="339" y="272"/>
                  </a:lnTo>
                  <a:lnTo>
                    <a:pt x="337" y="278"/>
                  </a:lnTo>
                  <a:lnTo>
                    <a:pt x="333" y="282"/>
                  </a:lnTo>
                  <a:lnTo>
                    <a:pt x="331" y="286"/>
                  </a:lnTo>
                  <a:lnTo>
                    <a:pt x="327" y="289"/>
                  </a:lnTo>
                  <a:lnTo>
                    <a:pt x="323" y="295"/>
                  </a:lnTo>
                  <a:lnTo>
                    <a:pt x="320" y="299"/>
                  </a:lnTo>
                  <a:lnTo>
                    <a:pt x="316" y="303"/>
                  </a:lnTo>
                  <a:lnTo>
                    <a:pt x="314" y="306"/>
                  </a:lnTo>
                  <a:lnTo>
                    <a:pt x="310" y="312"/>
                  </a:lnTo>
                  <a:lnTo>
                    <a:pt x="304" y="314"/>
                  </a:lnTo>
                  <a:lnTo>
                    <a:pt x="299" y="320"/>
                  </a:lnTo>
                  <a:lnTo>
                    <a:pt x="295" y="322"/>
                  </a:lnTo>
                  <a:lnTo>
                    <a:pt x="289" y="325"/>
                  </a:lnTo>
                  <a:lnTo>
                    <a:pt x="283" y="327"/>
                  </a:lnTo>
                  <a:lnTo>
                    <a:pt x="278" y="331"/>
                  </a:lnTo>
                  <a:lnTo>
                    <a:pt x="272" y="333"/>
                  </a:lnTo>
                  <a:lnTo>
                    <a:pt x="266" y="335"/>
                  </a:lnTo>
                  <a:lnTo>
                    <a:pt x="261" y="337"/>
                  </a:lnTo>
                  <a:lnTo>
                    <a:pt x="253" y="339"/>
                  </a:lnTo>
                  <a:lnTo>
                    <a:pt x="247" y="341"/>
                  </a:lnTo>
                  <a:lnTo>
                    <a:pt x="242" y="341"/>
                  </a:lnTo>
                  <a:lnTo>
                    <a:pt x="236" y="343"/>
                  </a:lnTo>
                  <a:lnTo>
                    <a:pt x="228" y="343"/>
                  </a:lnTo>
                  <a:lnTo>
                    <a:pt x="223" y="343"/>
                  </a:lnTo>
                  <a:lnTo>
                    <a:pt x="217" y="345"/>
                  </a:lnTo>
                  <a:lnTo>
                    <a:pt x="211" y="345"/>
                  </a:lnTo>
                  <a:lnTo>
                    <a:pt x="205" y="345"/>
                  </a:lnTo>
                  <a:lnTo>
                    <a:pt x="200" y="345"/>
                  </a:lnTo>
                  <a:lnTo>
                    <a:pt x="194" y="345"/>
                  </a:lnTo>
                  <a:lnTo>
                    <a:pt x="188" y="343"/>
                  </a:lnTo>
                  <a:lnTo>
                    <a:pt x="183" y="343"/>
                  </a:lnTo>
                  <a:lnTo>
                    <a:pt x="177" y="343"/>
                  </a:lnTo>
                  <a:lnTo>
                    <a:pt x="171" y="341"/>
                  </a:lnTo>
                  <a:lnTo>
                    <a:pt x="166" y="341"/>
                  </a:lnTo>
                  <a:lnTo>
                    <a:pt x="160" y="339"/>
                  </a:lnTo>
                  <a:lnTo>
                    <a:pt x="154" y="337"/>
                  </a:lnTo>
                  <a:lnTo>
                    <a:pt x="148" y="335"/>
                  </a:lnTo>
                  <a:lnTo>
                    <a:pt x="143" y="333"/>
                  </a:lnTo>
                  <a:lnTo>
                    <a:pt x="139" y="331"/>
                  </a:lnTo>
                  <a:lnTo>
                    <a:pt x="135" y="327"/>
                  </a:lnTo>
                  <a:lnTo>
                    <a:pt x="129" y="324"/>
                  </a:lnTo>
                  <a:lnTo>
                    <a:pt x="126" y="320"/>
                  </a:lnTo>
                  <a:lnTo>
                    <a:pt x="128" y="312"/>
                  </a:lnTo>
                  <a:lnTo>
                    <a:pt x="128" y="305"/>
                  </a:lnTo>
                  <a:lnTo>
                    <a:pt x="129" y="299"/>
                  </a:lnTo>
                  <a:lnTo>
                    <a:pt x="129" y="291"/>
                  </a:lnTo>
                  <a:lnTo>
                    <a:pt x="129" y="286"/>
                  </a:lnTo>
                  <a:lnTo>
                    <a:pt x="128" y="278"/>
                  </a:lnTo>
                  <a:lnTo>
                    <a:pt x="128" y="272"/>
                  </a:lnTo>
                  <a:lnTo>
                    <a:pt x="126" y="267"/>
                  </a:lnTo>
                  <a:lnTo>
                    <a:pt x="122" y="261"/>
                  </a:lnTo>
                  <a:lnTo>
                    <a:pt x="120" y="253"/>
                  </a:lnTo>
                  <a:lnTo>
                    <a:pt x="116" y="249"/>
                  </a:lnTo>
                  <a:lnTo>
                    <a:pt x="112" y="244"/>
                  </a:lnTo>
                  <a:lnTo>
                    <a:pt x="109" y="240"/>
                  </a:lnTo>
                  <a:lnTo>
                    <a:pt x="103" y="236"/>
                  </a:lnTo>
                  <a:lnTo>
                    <a:pt x="99" y="232"/>
                  </a:lnTo>
                  <a:lnTo>
                    <a:pt x="93" y="230"/>
                  </a:lnTo>
                  <a:lnTo>
                    <a:pt x="80" y="232"/>
                  </a:lnTo>
                  <a:lnTo>
                    <a:pt x="84" y="236"/>
                  </a:lnTo>
                  <a:lnTo>
                    <a:pt x="89" y="240"/>
                  </a:lnTo>
                  <a:lnTo>
                    <a:pt x="93" y="244"/>
                  </a:lnTo>
                  <a:lnTo>
                    <a:pt x="97" y="249"/>
                  </a:lnTo>
                  <a:lnTo>
                    <a:pt x="101" y="253"/>
                  </a:lnTo>
                  <a:lnTo>
                    <a:pt x="105" y="259"/>
                  </a:lnTo>
                  <a:lnTo>
                    <a:pt x="109" y="265"/>
                  </a:lnTo>
                  <a:lnTo>
                    <a:pt x="110" y="270"/>
                  </a:lnTo>
                  <a:lnTo>
                    <a:pt x="112" y="276"/>
                  </a:lnTo>
                  <a:lnTo>
                    <a:pt x="114" y="282"/>
                  </a:lnTo>
                  <a:lnTo>
                    <a:pt x="116" y="287"/>
                  </a:lnTo>
                  <a:lnTo>
                    <a:pt x="116" y="293"/>
                  </a:lnTo>
                  <a:lnTo>
                    <a:pt x="114" y="299"/>
                  </a:lnTo>
                  <a:lnTo>
                    <a:pt x="112" y="305"/>
                  </a:lnTo>
                  <a:lnTo>
                    <a:pt x="110" y="312"/>
                  </a:lnTo>
                  <a:lnTo>
                    <a:pt x="107" y="318"/>
                  </a:lnTo>
                  <a:lnTo>
                    <a:pt x="103" y="322"/>
                  </a:lnTo>
                  <a:lnTo>
                    <a:pt x="99" y="325"/>
                  </a:lnTo>
                  <a:lnTo>
                    <a:pt x="95" y="329"/>
                  </a:lnTo>
                  <a:lnTo>
                    <a:pt x="91" y="333"/>
                  </a:lnTo>
                  <a:lnTo>
                    <a:pt x="86" y="337"/>
                  </a:lnTo>
                  <a:lnTo>
                    <a:pt x="82" y="341"/>
                  </a:lnTo>
                  <a:lnTo>
                    <a:pt x="78" y="345"/>
                  </a:lnTo>
                  <a:lnTo>
                    <a:pt x="74" y="348"/>
                  </a:lnTo>
                  <a:lnTo>
                    <a:pt x="69" y="350"/>
                  </a:lnTo>
                  <a:lnTo>
                    <a:pt x="65" y="354"/>
                  </a:lnTo>
                  <a:lnTo>
                    <a:pt x="59" y="356"/>
                  </a:lnTo>
                  <a:lnTo>
                    <a:pt x="55" y="358"/>
                  </a:lnTo>
                  <a:lnTo>
                    <a:pt x="51" y="360"/>
                  </a:lnTo>
                  <a:lnTo>
                    <a:pt x="48" y="364"/>
                  </a:lnTo>
                  <a:lnTo>
                    <a:pt x="42" y="365"/>
                  </a:lnTo>
                  <a:lnTo>
                    <a:pt x="40" y="369"/>
                  </a:lnTo>
                  <a:lnTo>
                    <a:pt x="40" y="373"/>
                  </a:lnTo>
                  <a:lnTo>
                    <a:pt x="42" y="379"/>
                  </a:lnTo>
                  <a:lnTo>
                    <a:pt x="46" y="383"/>
                  </a:lnTo>
                  <a:lnTo>
                    <a:pt x="48" y="388"/>
                  </a:lnTo>
                  <a:lnTo>
                    <a:pt x="51" y="386"/>
                  </a:lnTo>
                  <a:lnTo>
                    <a:pt x="57" y="386"/>
                  </a:lnTo>
                  <a:lnTo>
                    <a:pt x="63" y="384"/>
                  </a:lnTo>
                  <a:lnTo>
                    <a:pt x="67" y="383"/>
                  </a:lnTo>
                  <a:lnTo>
                    <a:pt x="72" y="381"/>
                  </a:lnTo>
                  <a:lnTo>
                    <a:pt x="76" y="377"/>
                  </a:lnTo>
                  <a:lnTo>
                    <a:pt x="82" y="375"/>
                  </a:lnTo>
                  <a:lnTo>
                    <a:pt x="86" y="371"/>
                  </a:lnTo>
                  <a:lnTo>
                    <a:pt x="91" y="367"/>
                  </a:lnTo>
                  <a:lnTo>
                    <a:pt x="95" y="364"/>
                  </a:lnTo>
                  <a:lnTo>
                    <a:pt x="99" y="360"/>
                  </a:lnTo>
                  <a:lnTo>
                    <a:pt x="103" y="356"/>
                  </a:lnTo>
                  <a:lnTo>
                    <a:pt x="107" y="350"/>
                  </a:lnTo>
                  <a:lnTo>
                    <a:pt x="110" y="346"/>
                  </a:lnTo>
                  <a:lnTo>
                    <a:pt x="114" y="341"/>
                  </a:lnTo>
                  <a:lnTo>
                    <a:pt x="118" y="337"/>
                  </a:lnTo>
                  <a:lnTo>
                    <a:pt x="118" y="335"/>
                  </a:lnTo>
                  <a:lnTo>
                    <a:pt x="118" y="333"/>
                  </a:lnTo>
                  <a:lnTo>
                    <a:pt x="122" y="337"/>
                  </a:lnTo>
                  <a:lnTo>
                    <a:pt x="126" y="341"/>
                  </a:lnTo>
                  <a:lnTo>
                    <a:pt x="129" y="345"/>
                  </a:lnTo>
                  <a:lnTo>
                    <a:pt x="133" y="348"/>
                  </a:lnTo>
                  <a:lnTo>
                    <a:pt x="137" y="352"/>
                  </a:lnTo>
                  <a:lnTo>
                    <a:pt x="143" y="354"/>
                  </a:lnTo>
                  <a:lnTo>
                    <a:pt x="148" y="356"/>
                  </a:lnTo>
                  <a:lnTo>
                    <a:pt x="154" y="358"/>
                  </a:lnTo>
                  <a:lnTo>
                    <a:pt x="160" y="360"/>
                  </a:lnTo>
                  <a:lnTo>
                    <a:pt x="166" y="362"/>
                  </a:lnTo>
                  <a:lnTo>
                    <a:pt x="171" y="362"/>
                  </a:lnTo>
                  <a:lnTo>
                    <a:pt x="179" y="364"/>
                  </a:lnTo>
                  <a:lnTo>
                    <a:pt x="183" y="364"/>
                  </a:lnTo>
                  <a:lnTo>
                    <a:pt x="190" y="364"/>
                  </a:lnTo>
                  <a:lnTo>
                    <a:pt x="196" y="364"/>
                  </a:lnTo>
                  <a:lnTo>
                    <a:pt x="202" y="365"/>
                  </a:lnTo>
                  <a:lnTo>
                    <a:pt x="207" y="364"/>
                  </a:lnTo>
                  <a:lnTo>
                    <a:pt x="215" y="364"/>
                  </a:lnTo>
                  <a:lnTo>
                    <a:pt x="221" y="364"/>
                  </a:lnTo>
                  <a:lnTo>
                    <a:pt x="228" y="364"/>
                  </a:lnTo>
                  <a:lnTo>
                    <a:pt x="234" y="364"/>
                  </a:lnTo>
                  <a:lnTo>
                    <a:pt x="242" y="362"/>
                  </a:lnTo>
                  <a:lnTo>
                    <a:pt x="247" y="362"/>
                  </a:lnTo>
                  <a:lnTo>
                    <a:pt x="255" y="360"/>
                  </a:lnTo>
                  <a:lnTo>
                    <a:pt x="261" y="358"/>
                  </a:lnTo>
                  <a:lnTo>
                    <a:pt x="268" y="356"/>
                  </a:lnTo>
                  <a:lnTo>
                    <a:pt x="274" y="354"/>
                  </a:lnTo>
                  <a:lnTo>
                    <a:pt x="280" y="352"/>
                  </a:lnTo>
                  <a:lnTo>
                    <a:pt x="287" y="348"/>
                  </a:lnTo>
                  <a:lnTo>
                    <a:pt x="293" y="346"/>
                  </a:lnTo>
                  <a:lnTo>
                    <a:pt x="299" y="343"/>
                  </a:lnTo>
                  <a:lnTo>
                    <a:pt x="304" y="341"/>
                  </a:lnTo>
                  <a:lnTo>
                    <a:pt x="310" y="337"/>
                  </a:lnTo>
                  <a:lnTo>
                    <a:pt x="314" y="333"/>
                  </a:lnTo>
                  <a:lnTo>
                    <a:pt x="318" y="329"/>
                  </a:lnTo>
                  <a:lnTo>
                    <a:pt x="323" y="324"/>
                  </a:lnTo>
                  <a:lnTo>
                    <a:pt x="327" y="320"/>
                  </a:lnTo>
                  <a:lnTo>
                    <a:pt x="331" y="316"/>
                  </a:lnTo>
                  <a:lnTo>
                    <a:pt x="335" y="310"/>
                  </a:lnTo>
                  <a:lnTo>
                    <a:pt x="340" y="306"/>
                  </a:lnTo>
                  <a:lnTo>
                    <a:pt x="342" y="301"/>
                  </a:lnTo>
                  <a:lnTo>
                    <a:pt x="346" y="297"/>
                  </a:lnTo>
                  <a:lnTo>
                    <a:pt x="350" y="291"/>
                  </a:lnTo>
                  <a:lnTo>
                    <a:pt x="354" y="286"/>
                  </a:lnTo>
                  <a:lnTo>
                    <a:pt x="356" y="280"/>
                  </a:lnTo>
                  <a:lnTo>
                    <a:pt x="359" y="276"/>
                  </a:lnTo>
                  <a:lnTo>
                    <a:pt x="361" y="268"/>
                  </a:lnTo>
                  <a:lnTo>
                    <a:pt x="365" y="265"/>
                  </a:lnTo>
                  <a:lnTo>
                    <a:pt x="367" y="259"/>
                  </a:lnTo>
                  <a:lnTo>
                    <a:pt x="369" y="251"/>
                  </a:lnTo>
                  <a:lnTo>
                    <a:pt x="371" y="246"/>
                  </a:lnTo>
                  <a:lnTo>
                    <a:pt x="373" y="240"/>
                  </a:lnTo>
                  <a:lnTo>
                    <a:pt x="375" y="234"/>
                  </a:lnTo>
                  <a:lnTo>
                    <a:pt x="375" y="229"/>
                  </a:lnTo>
                  <a:lnTo>
                    <a:pt x="377" y="223"/>
                  </a:lnTo>
                  <a:lnTo>
                    <a:pt x="378" y="217"/>
                  </a:lnTo>
                  <a:lnTo>
                    <a:pt x="378" y="210"/>
                  </a:lnTo>
                  <a:lnTo>
                    <a:pt x="380" y="204"/>
                  </a:lnTo>
                  <a:lnTo>
                    <a:pt x="382" y="198"/>
                  </a:lnTo>
                  <a:lnTo>
                    <a:pt x="382" y="192"/>
                  </a:lnTo>
                  <a:lnTo>
                    <a:pt x="384" y="187"/>
                  </a:lnTo>
                  <a:lnTo>
                    <a:pt x="384" y="181"/>
                  </a:lnTo>
                  <a:lnTo>
                    <a:pt x="384" y="173"/>
                  </a:lnTo>
                  <a:lnTo>
                    <a:pt x="386" y="170"/>
                  </a:lnTo>
                  <a:lnTo>
                    <a:pt x="386" y="162"/>
                  </a:lnTo>
                  <a:lnTo>
                    <a:pt x="386" y="158"/>
                  </a:lnTo>
                  <a:lnTo>
                    <a:pt x="386" y="152"/>
                  </a:lnTo>
                  <a:lnTo>
                    <a:pt x="386" y="147"/>
                  </a:lnTo>
                  <a:lnTo>
                    <a:pt x="384" y="141"/>
                  </a:lnTo>
                  <a:lnTo>
                    <a:pt x="384" y="137"/>
                  </a:lnTo>
                  <a:lnTo>
                    <a:pt x="384" y="132"/>
                  </a:lnTo>
                  <a:lnTo>
                    <a:pt x="382" y="128"/>
                  </a:lnTo>
                  <a:lnTo>
                    <a:pt x="380" y="122"/>
                  </a:lnTo>
                  <a:lnTo>
                    <a:pt x="378" y="116"/>
                  </a:lnTo>
                  <a:lnTo>
                    <a:pt x="377" y="111"/>
                  </a:lnTo>
                  <a:lnTo>
                    <a:pt x="377" y="107"/>
                  </a:lnTo>
                  <a:lnTo>
                    <a:pt x="373" y="103"/>
                  </a:lnTo>
                  <a:lnTo>
                    <a:pt x="371" y="99"/>
                  </a:lnTo>
                  <a:lnTo>
                    <a:pt x="367" y="94"/>
                  </a:lnTo>
                  <a:lnTo>
                    <a:pt x="365" y="92"/>
                  </a:lnTo>
                  <a:lnTo>
                    <a:pt x="365"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Freeform 88"/>
            <p:cNvSpPr>
              <a:spLocks/>
            </p:cNvSpPr>
            <p:nvPr/>
          </p:nvSpPr>
          <p:spPr bwMode="auto">
            <a:xfrm>
              <a:off x="928688" y="2938463"/>
              <a:ext cx="465138" cy="506413"/>
            </a:xfrm>
            <a:custGeom>
              <a:avLst/>
              <a:gdLst>
                <a:gd name="T0" fmla="*/ 575 w 607"/>
                <a:gd name="T1" fmla="*/ 86 h 628"/>
                <a:gd name="T2" fmla="*/ 565 w 607"/>
                <a:gd name="T3" fmla="*/ 108 h 628"/>
                <a:gd name="T4" fmla="*/ 556 w 607"/>
                <a:gd name="T5" fmla="*/ 131 h 628"/>
                <a:gd name="T6" fmla="*/ 542 w 607"/>
                <a:gd name="T7" fmla="*/ 154 h 628"/>
                <a:gd name="T8" fmla="*/ 531 w 607"/>
                <a:gd name="T9" fmla="*/ 177 h 628"/>
                <a:gd name="T10" fmla="*/ 517 w 607"/>
                <a:gd name="T11" fmla="*/ 196 h 628"/>
                <a:gd name="T12" fmla="*/ 502 w 607"/>
                <a:gd name="T13" fmla="*/ 217 h 628"/>
                <a:gd name="T14" fmla="*/ 478 w 607"/>
                <a:gd name="T15" fmla="*/ 245 h 628"/>
                <a:gd name="T16" fmla="*/ 449 w 607"/>
                <a:gd name="T17" fmla="*/ 274 h 628"/>
                <a:gd name="T18" fmla="*/ 421 w 607"/>
                <a:gd name="T19" fmla="*/ 297 h 628"/>
                <a:gd name="T20" fmla="*/ 388 w 607"/>
                <a:gd name="T21" fmla="*/ 316 h 628"/>
                <a:gd name="T22" fmla="*/ 358 w 607"/>
                <a:gd name="T23" fmla="*/ 333 h 628"/>
                <a:gd name="T24" fmla="*/ 325 w 607"/>
                <a:gd name="T25" fmla="*/ 350 h 628"/>
                <a:gd name="T26" fmla="*/ 293 w 607"/>
                <a:gd name="T27" fmla="*/ 365 h 628"/>
                <a:gd name="T28" fmla="*/ 261 w 607"/>
                <a:gd name="T29" fmla="*/ 380 h 628"/>
                <a:gd name="T30" fmla="*/ 228 w 607"/>
                <a:gd name="T31" fmla="*/ 398 h 628"/>
                <a:gd name="T32" fmla="*/ 198 w 607"/>
                <a:gd name="T33" fmla="*/ 415 h 628"/>
                <a:gd name="T34" fmla="*/ 168 w 607"/>
                <a:gd name="T35" fmla="*/ 434 h 628"/>
                <a:gd name="T36" fmla="*/ 139 w 607"/>
                <a:gd name="T37" fmla="*/ 453 h 628"/>
                <a:gd name="T38" fmla="*/ 113 w 607"/>
                <a:gd name="T39" fmla="*/ 472 h 628"/>
                <a:gd name="T40" fmla="*/ 88 w 607"/>
                <a:gd name="T41" fmla="*/ 494 h 628"/>
                <a:gd name="T42" fmla="*/ 65 w 607"/>
                <a:gd name="T43" fmla="*/ 515 h 628"/>
                <a:gd name="T44" fmla="*/ 46 w 607"/>
                <a:gd name="T45" fmla="*/ 540 h 628"/>
                <a:gd name="T46" fmla="*/ 25 w 607"/>
                <a:gd name="T47" fmla="*/ 565 h 628"/>
                <a:gd name="T48" fmla="*/ 10 w 607"/>
                <a:gd name="T49" fmla="*/ 593 h 628"/>
                <a:gd name="T50" fmla="*/ 0 w 607"/>
                <a:gd name="T51" fmla="*/ 624 h 628"/>
                <a:gd name="T52" fmla="*/ 17 w 607"/>
                <a:gd name="T53" fmla="*/ 624 h 628"/>
                <a:gd name="T54" fmla="*/ 36 w 607"/>
                <a:gd name="T55" fmla="*/ 593 h 628"/>
                <a:gd name="T56" fmla="*/ 55 w 607"/>
                <a:gd name="T57" fmla="*/ 565 h 628"/>
                <a:gd name="T58" fmla="*/ 76 w 607"/>
                <a:gd name="T59" fmla="*/ 536 h 628"/>
                <a:gd name="T60" fmla="*/ 99 w 607"/>
                <a:gd name="T61" fmla="*/ 513 h 628"/>
                <a:gd name="T62" fmla="*/ 126 w 607"/>
                <a:gd name="T63" fmla="*/ 489 h 628"/>
                <a:gd name="T64" fmla="*/ 152 w 607"/>
                <a:gd name="T65" fmla="*/ 470 h 628"/>
                <a:gd name="T66" fmla="*/ 183 w 607"/>
                <a:gd name="T67" fmla="*/ 449 h 628"/>
                <a:gd name="T68" fmla="*/ 215 w 607"/>
                <a:gd name="T69" fmla="*/ 430 h 628"/>
                <a:gd name="T70" fmla="*/ 246 w 607"/>
                <a:gd name="T71" fmla="*/ 411 h 628"/>
                <a:gd name="T72" fmla="*/ 280 w 607"/>
                <a:gd name="T73" fmla="*/ 396 h 628"/>
                <a:gd name="T74" fmla="*/ 312 w 607"/>
                <a:gd name="T75" fmla="*/ 378 h 628"/>
                <a:gd name="T76" fmla="*/ 346 w 607"/>
                <a:gd name="T77" fmla="*/ 363 h 628"/>
                <a:gd name="T78" fmla="*/ 379 w 607"/>
                <a:gd name="T79" fmla="*/ 346 h 628"/>
                <a:gd name="T80" fmla="*/ 409 w 607"/>
                <a:gd name="T81" fmla="*/ 329 h 628"/>
                <a:gd name="T82" fmla="*/ 438 w 607"/>
                <a:gd name="T83" fmla="*/ 310 h 628"/>
                <a:gd name="T84" fmla="*/ 464 w 607"/>
                <a:gd name="T85" fmla="*/ 287 h 628"/>
                <a:gd name="T86" fmla="*/ 489 w 607"/>
                <a:gd name="T87" fmla="*/ 263 h 628"/>
                <a:gd name="T88" fmla="*/ 512 w 607"/>
                <a:gd name="T89" fmla="*/ 238 h 628"/>
                <a:gd name="T90" fmla="*/ 533 w 607"/>
                <a:gd name="T91" fmla="*/ 209 h 628"/>
                <a:gd name="T92" fmla="*/ 552 w 607"/>
                <a:gd name="T93" fmla="*/ 183 h 628"/>
                <a:gd name="T94" fmla="*/ 569 w 607"/>
                <a:gd name="T95" fmla="*/ 152 h 628"/>
                <a:gd name="T96" fmla="*/ 586 w 607"/>
                <a:gd name="T97" fmla="*/ 120 h 628"/>
                <a:gd name="T98" fmla="*/ 597 w 607"/>
                <a:gd name="T99" fmla="*/ 86 h 628"/>
                <a:gd name="T100" fmla="*/ 605 w 607"/>
                <a:gd name="T101" fmla="*/ 51 h 628"/>
                <a:gd name="T102" fmla="*/ 605 w 607"/>
                <a:gd name="T103" fmla="*/ 17 h 628"/>
                <a:gd name="T104" fmla="*/ 582 w 607"/>
                <a:gd name="T105" fmla="*/ 12 h 628"/>
                <a:gd name="T106" fmla="*/ 582 w 607"/>
                <a:gd name="T107" fmla="*/ 36 h 628"/>
                <a:gd name="T108" fmla="*/ 580 w 607"/>
                <a:gd name="T109" fmla="*/ 61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7" h="628">
                  <a:moveTo>
                    <a:pt x="580" y="72"/>
                  </a:moveTo>
                  <a:lnTo>
                    <a:pt x="578" y="74"/>
                  </a:lnTo>
                  <a:lnTo>
                    <a:pt x="578" y="78"/>
                  </a:lnTo>
                  <a:lnTo>
                    <a:pt x="576" y="82"/>
                  </a:lnTo>
                  <a:lnTo>
                    <a:pt x="575" y="86"/>
                  </a:lnTo>
                  <a:lnTo>
                    <a:pt x="573" y="91"/>
                  </a:lnTo>
                  <a:lnTo>
                    <a:pt x="571" y="95"/>
                  </a:lnTo>
                  <a:lnTo>
                    <a:pt x="571" y="99"/>
                  </a:lnTo>
                  <a:lnTo>
                    <a:pt x="569" y="103"/>
                  </a:lnTo>
                  <a:lnTo>
                    <a:pt x="565" y="108"/>
                  </a:lnTo>
                  <a:lnTo>
                    <a:pt x="563" y="112"/>
                  </a:lnTo>
                  <a:lnTo>
                    <a:pt x="561" y="116"/>
                  </a:lnTo>
                  <a:lnTo>
                    <a:pt x="559" y="122"/>
                  </a:lnTo>
                  <a:lnTo>
                    <a:pt x="557" y="126"/>
                  </a:lnTo>
                  <a:lnTo>
                    <a:pt x="556" y="131"/>
                  </a:lnTo>
                  <a:lnTo>
                    <a:pt x="554" y="135"/>
                  </a:lnTo>
                  <a:lnTo>
                    <a:pt x="552" y="141"/>
                  </a:lnTo>
                  <a:lnTo>
                    <a:pt x="548" y="145"/>
                  </a:lnTo>
                  <a:lnTo>
                    <a:pt x="546" y="150"/>
                  </a:lnTo>
                  <a:lnTo>
                    <a:pt x="542" y="154"/>
                  </a:lnTo>
                  <a:lnTo>
                    <a:pt x="540" y="160"/>
                  </a:lnTo>
                  <a:lnTo>
                    <a:pt x="538" y="164"/>
                  </a:lnTo>
                  <a:lnTo>
                    <a:pt x="535" y="167"/>
                  </a:lnTo>
                  <a:lnTo>
                    <a:pt x="533" y="171"/>
                  </a:lnTo>
                  <a:lnTo>
                    <a:pt x="531" y="177"/>
                  </a:lnTo>
                  <a:lnTo>
                    <a:pt x="527" y="181"/>
                  </a:lnTo>
                  <a:lnTo>
                    <a:pt x="525" y="185"/>
                  </a:lnTo>
                  <a:lnTo>
                    <a:pt x="523" y="188"/>
                  </a:lnTo>
                  <a:lnTo>
                    <a:pt x="521" y="192"/>
                  </a:lnTo>
                  <a:lnTo>
                    <a:pt x="517" y="196"/>
                  </a:lnTo>
                  <a:lnTo>
                    <a:pt x="516" y="198"/>
                  </a:lnTo>
                  <a:lnTo>
                    <a:pt x="514" y="202"/>
                  </a:lnTo>
                  <a:lnTo>
                    <a:pt x="512" y="205"/>
                  </a:lnTo>
                  <a:lnTo>
                    <a:pt x="506" y="211"/>
                  </a:lnTo>
                  <a:lnTo>
                    <a:pt x="502" y="217"/>
                  </a:lnTo>
                  <a:lnTo>
                    <a:pt x="497" y="223"/>
                  </a:lnTo>
                  <a:lnTo>
                    <a:pt x="493" y="230"/>
                  </a:lnTo>
                  <a:lnTo>
                    <a:pt x="487" y="234"/>
                  </a:lnTo>
                  <a:lnTo>
                    <a:pt x="483" y="240"/>
                  </a:lnTo>
                  <a:lnTo>
                    <a:pt x="478" y="245"/>
                  </a:lnTo>
                  <a:lnTo>
                    <a:pt x="472" y="251"/>
                  </a:lnTo>
                  <a:lnTo>
                    <a:pt x="466" y="257"/>
                  </a:lnTo>
                  <a:lnTo>
                    <a:pt x="460" y="263"/>
                  </a:lnTo>
                  <a:lnTo>
                    <a:pt x="455" y="268"/>
                  </a:lnTo>
                  <a:lnTo>
                    <a:pt x="449" y="274"/>
                  </a:lnTo>
                  <a:lnTo>
                    <a:pt x="443" y="278"/>
                  </a:lnTo>
                  <a:lnTo>
                    <a:pt x="438" y="283"/>
                  </a:lnTo>
                  <a:lnTo>
                    <a:pt x="432" y="287"/>
                  </a:lnTo>
                  <a:lnTo>
                    <a:pt x="426" y="293"/>
                  </a:lnTo>
                  <a:lnTo>
                    <a:pt x="421" y="297"/>
                  </a:lnTo>
                  <a:lnTo>
                    <a:pt x="413" y="301"/>
                  </a:lnTo>
                  <a:lnTo>
                    <a:pt x="407" y="304"/>
                  </a:lnTo>
                  <a:lnTo>
                    <a:pt x="402" y="310"/>
                  </a:lnTo>
                  <a:lnTo>
                    <a:pt x="396" y="312"/>
                  </a:lnTo>
                  <a:lnTo>
                    <a:pt x="388" y="316"/>
                  </a:lnTo>
                  <a:lnTo>
                    <a:pt x="382" y="320"/>
                  </a:lnTo>
                  <a:lnTo>
                    <a:pt x="377" y="323"/>
                  </a:lnTo>
                  <a:lnTo>
                    <a:pt x="369" y="327"/>
                  </a:lnTo>
                  <a:lnTo>
                    <a:pt x="363" y="331"/>
                  </a:lnTo>
                  <a:lnTo>
                    <a:pt x="358" y="333"/>
                  </a:lnTo>
                  <a:lnTo>
                    <a:pt x="350" y="337"/>
                  </a:lnTo>
                  <a:lnTo>
                    <a:pt x="344" y="340"/>
                  </a:lnTo>
                  <a:lnTo>
                    <a:pt x="339" y="344"/>
                  </a:lnTo>
                  <a:lnTo>
                    <a:pt x="331" y="346"/>
                  </a:lnTo>
                  <a:lnTo>
                    <a:pt x="325" y="350"/>
                  </a:lnTo>
                  <a:lnTo>
                    <a:pt x="320" y="352"/>
                  </a:lnTo>
                  <a:lnTo>
                    <a:pt x="312" y="356"/>
                  </a:lnTo>
                  <a:lnTo>
                    <a:pt x="305" y="358"/>
                  </a:lnTo>
                  <a:lnTo>
                    <a:pt x="299" y="361"/>
                  </a:lnTo>
                  <a:lnTo>
                    <a:pt x="293" y="365"/>
                  </a:lnTo>
                  <a:lnTo>
                    <a:pt x="286" y="367"/>
                  </a:lnTo>
                  <a:lnTo>
                    <a:pt x="280" y="371"/>
                  </a:lnTo>
                  <a:lnTo>
                    <a:pt x="274" y="375"/>
                  </a:lnTo>
                  <a:lnTo>
                    <a:pt x="267" y="377"/>
                  </a:lnTo>
                  <a:lnTo>
                    <a:pt x="261" y="380"/>
                  </a:lnTo>
                  <a:lnTo>
                    <a:pt x="253" y="382"/>
                  </a:lnTo>
                  <a:lnTo>
                    <a:pt x="248" y="386"/>
                  </a:lnTo>
                  <a:lnTo>
                    <a:pt x="242" y="390"/>
                  </a:lnTo>
                  <a:lnTo>
                    <a:pt x="236" y="394"/>
                  </a:lnTo>
                  <a:lnTo>
                    <a:pt x="228" y="398"/>
                  </a:lnTo>
                  <a:lnTo>
                    <a:pt x="223" y="401"/>
                  </a:lnTo>
                  <a:lnTo>
                    <a:pt x="217" y="403"/>
                  </a:lnTo>
                  <a:lnTo>
                    <a:pt x="211" y="407"/>
                  </a:lnTo>
                  <a:lnTo>
                    <a:pt x="206" y="411"/>
                  </a:lnTo>
                  <a:lnTo>
                    <a:pt x="198" y="415"/>
                  </a:lnTo>
                  <a:lnTo>
                    <a:pt x="192" y="418"/>
                  </a:lnTo>
                  <a:lnTo>
                    <a:pt x="187" y="422"/>
                  </a:lnTo>
                  <a:lnTo>
                    <a:pt x="181" y="426"/>
                  </a:lnTo>
                  <a:lnTo>
                    <a:pt x="173" y="430"/>
                  </a:lnTo>
                  <a:lnTo>
                    <a:pt x="168" y="434"/>
                  </a:lnTo>
                  <a:lnTo>
                    <a:pt x="162" y="437"/>
                  </a:lnTo>
                  <a:lnTo>
                    <a:pt x="156" y="441"/>
                  </a:lnTo>
                  <a:lnTo>
                    <a:pt x="151" y="445"/>
                  </a:lnTo>
                  <a:lnTo>
                    <a:pt x="145" y="449"/>
                  </a:lnTo>
                  <a:lnTo>
                    <a:pt x="139" y="453"/>
                  </a:lnTo>
                  <a:lnTo>
                    <a:pt x="133" y="456"/>
                  </a:lnTo>
                  <a:lnTo>
                    <a:pt x="128" y="462"/>
                  </a:lnTo>
                  <a:lnTo>
                    <a:pt x="122" y="466"/>
                  </a:lnTo>
                  <a:lnTo>
                    <a:pt x="118" y="468"/>
                  </a:lnTo>
                  <a:lnTo>
                    <a:pt x="113" y="472"/>
                  </a:lnTo>
                  <a:lnTo>
                    <a:pt x="107" y="477"/>
                  </a:lnTo>
                  <a:lnTo>
                    <a:pt x="101" y="481"/>
                  </a:lnTo>
                  <a:lnTo>
                    <a:pt x="97" y="485"/>
                  </a:lnTo>
                  <a:lnTo>
                    <a:pt x="92" y="489"/>
                  </a:lnTo>
                  <a:lnTo>
                    <a:pt x="88" y="494"/>
                  </a:lnTo>
                  <a:lnTo>
                    <a:pt x="84" y="498"/>
                  </a:lnTo>
                  <a:lnTo>
                    <a:pt x="78" y="502"/>
                  </a:lnTo>
                  <a:lnTo>
                    <a:pt x="74" y="506"/>
                  </a:lnTo>
                  <a:lnTo>
                    <a:pt x="71" y="512"/>
                  </a:lnTo>
                  <a:lnTo>
                    <a:pt x="65" y="515"/>
                  </a:lnTo>
                  <a:lnTo>
                    <a:pt x="61" y="521"/>
                  </a:lnTo>
                  <a:lnTo>
                    <a:pt x="57" y="525"/>
                  </a:lnTo>
                  <a:lnTo>
                    <a:pt x="54" y="531"/>
                  </a:lnTo>
                  <a:lnTo>
                    <a:pt x="50" y="534"/>
                  </a:lnTo>
                  <a:lnTo>
                    <a:pt x="46" y="540"/>
                  </a:lnTo>
                  <a:lnTo>
                    <a:pt x="40" y="544"/>
                  </a:lnTo>
                  <a:lnTo>
                    <a:pt x="36" y="550"/>
                  </a:lnTo>
                  <a:lnTo>
                    <a:pt x="33" y="555"/>
                  </a:lnTo>
                  <a:lnTo>
                    <a:pt x="29" y="559"/>
                  </a:lnTo>
                  <a:lnTo>
                    <a:pt x="25" y="565"/>
                  </a:lnTo>
                  <a:lnTo>
                    <a:pt x="21" y="571"/>
                  </a:lnTo>
                  <a:lnTo>
                    <a:pt x="17" y="576"/>
                  </a:lnTo>
                  <a:lnTo>
                    <a:pt x="14" y="582"/>
                  </a:lnTo>
                  <a:lnTo>
                    <a:pt x="12" y="588"/>
                  </a:lnTo>
                  <a:lnTo>
                    <a:pt x="10" y="593"/>
                  </a:lnTo>
                  <a:lnTo>
                    <a:pt x="6" y="599"/>
                  </a:lnTo>
                  <a:lnTo>
                    <a:pt x="4" y="605"/>
                  </a:lnTo>
                  <a:lnTo>
                    <a:pt x="2" y="610"/>
                  </a:lnTo>
                  <a:lnTo>
                    <a:pt x="0" y="618"/>
                  </a:lnTo>
                  <a:lnTo>
                    <a:pt x="0" y="624"/>
                  </a:lnTo>
                  <a:lnTo>
                    <a:pt x="6" y="628"/>
                  </a:lnTo>
                  <a:lnTo>
                    <a:pt x="8" y="628"/>
                  </a:lnTo>
                  <a:lnTo>
                    <a:pt x="12" y="628"/>
                  </a:lnTo>
                  <a:lnTo>
                    <a:pt x="14" y="626"/>
                  </a:lnTo>
                  <a:lnTo>
                    <a:pt x="17" y="624"/>
                  </a:lnTo>
                  <a:lnTo>
                    <a:pt x="21" y="618"/>
                  </a:lnTo>
                  <a:lnTo>
                    <a:pt x="25" y="612"/>
                  </a:lnTo>
                  <a:lnTo>
                    <a:pt x="29" y="607"/>
                  </a:lnTo>
                  <a:lnTo>
                    <a:pt x="33" y="601"/>
                  </a:lnTo>
                  <a:lnTo>
                    <a:pt x="36" y="593"/>
                  </a:lnTo>
                  <a:lnTo>
                    <a:pt x="40" y="590"/>
                  </a:lnTo>
                  <a:lnTo>
                    <a:pt x="44" y="582"/>
                  </a:lnTo>
                  <a:lnTo>
                    <a:pt x="48" y="576"/>
                  </a:lnTo>
                  <a:lnTo>
                    <a:pt x="50" y="571"/>
                  </a:lnTo>
                  <a:lnTo>
                    <a:pt x="55" y="565"/>
                  </a:lnTo>
                  <a:lnTo>
                    <a:pt x="59" y="559"/>
                  </a:lnTo>
                  <a:lnTo>
                    <a:pt x="63" y="553"/>
                  </a:lnTo>
                  <a:lnTo>
                    <a:pt x="67" y="548"/>
                  </a:lnTo>
                  <a:lnTo>
                    <a:pt x="71" y="542"/>
                  </a:lnTo>
                  <a:lnTo>
                    <a:pt x="76" y="536"/>
                  </a:lnTo>
                  <a:lnTo>
                    <a:pt x="82" y="533"/>
                  </a:lnTo>
                  <a:lnTo>
                    <a:pt x="86" y="527"/>
                  </a:lnTo>
                  <a:lnTo>
                    <a:pt x="90" y="521"/>
                  </a:lnTo>
                  <a:lnTo>
                    <a:pt x="94" y="517"/>
                  </a:lnTo>
                  <a:lnTo>
                    <a:pt x="99" y="513"/>
                  </a:lnTo>
                  <a:lnTo>
                    <a:pt x="105" y="508"/>
                  </a:lnTo>
                  <a:lnTo>
                    <a:pt x="111" y="504"/>
                  </a:lnTo>
                  <a:lnTo>
                    <a:pt x="114" y="498"/>
                  </a:lnTo>
                  <a:lnTo>
                    <a:pt x="120" y="494"/>
                  </a:lnTo>
                  <a:lnTo>
                    <a:pt x="126" y="489"/>
                  </a:lnTo>
                  <a:lnTo>
                    <a:pt x="130" y="485"/>
                  </a:lnTo>
                  <a:lnTo>
                    <a:pt x="135" y="481"/>
                  </a:lnTo>
                  <a:lnTo>
                    <a:pt x="141" y="477"/>
                  </a:lnTo>
                  <a:lnTo>
                    <a:pt x="147" y="474"/>
                  </a:lnTo>
                  <a:lnTo>
                    <a:pt x="152" y="470"/>
                  </a:lnTo>
                  <a:lnTo>
                    <a:pt x="158" y="466"/>
                  </a:lnTo>
                  <a:lnTo>
                    <a:pt x="164" y="462"/>
                  </a:lnTo>
                  <a:lnTo>
                    <a:pt x="170" y="456"/>
                  </a:lnTo>
                  <a:lnTo>
                    <a:pt x="175" y="453"/>
                  </a:lnTo>
                  <a:lnTo>
                    <a:pt x="183" y="449"/>
                  </a:lnTo>
                  <a:lnTo>
                    <a:pt x="189" y="445"/>
                  </a:lnTo>
                  <a:lnTo>
                    <a:pt x="194" y="441"/>
                  </a:lnTo>
                  <a:lnTo>
                    <a:pt x="200" y="437"/>
                  </a:lnTo>
                  <a:lnTo>
                    <a:pt x="208" y="434"/>
                  </a:lnTo>
                  <a:lnTo>
                    <a:pt x="215" y="430"/>
                  </a:lnTo>
                  <a:lnTo>
                    <a:pt x="221" y="426"/>
                  </a:lnTo>
                  <a:lnTo>
                    <a:pt x="227" y="422"/>
                  </a:lnTo>
                  <a:lnTo>
                    <a:pt x="234" y="418"/>
                  </a:lnTo>
                  <a:lnTo>
                    <a:pt x="240" y="415"/>
                  </a:lnTo>
                  <a:lnTo>
                    <a:pt x="246" y="411"/>
                  </a:lnTo>
                  <a:lnTo>
                    <a:pt x="253" y="409"/>
                  </a:lnTo>
                  <a:lnTo>
                    <a:pt x="261" y="405"/>
                  </a:lnTo>
                  <a:lnTo>
                    <a:pt x="267" y="403"/>
                  </a:lnTo>
                  <a:lnTo>
                    <a:pt x="272" y="399"/>
                  </a:lnTo>
                  <a:lnTo>
                    <a:pt x="280" y="396"/>
                  </a:lnTo>
                  <a:lnTo>
                    <a:pt x="286" y="392"/>
                  </a:lnTo>
                  <a:lnTo>
                    <a:pt x="293" y="390"/>
                  </a:lnTo>
                  <a:lnTo>
                    <a:pt x="299" y="386"/>
                  </a:lnTo>
                  <a:lnTo>
                    <a:pt x="306" y="382"/>
                  </a:lnTo>
                  <a:lnTo>
                    <a:pt x="312" y="378"/>
                  </a:lnTo>
                  <a:lnTo>
                    <a:pt x="320" y="377"/>
                  </a:lnTo>
                  <a:lnTo>
                    <a:pt x="325" y="373"/>
                  </a:lnTo>
                  <a:lnTo>
                    <a:pt x="333" y="369"/>
                  </a:lnTo>
                  <a:lnTo>
                    <a:pt x="339" y="365"/>
                  </a:lnTo>
                  <a:lnTo>
                    <a:pt x="346" y="363"/>
                  </a:lnTo>
                  <a:lnTo>
                    <a:pt x="352" y="359"/>
                  </a:lnTo>
                  <a:lnTo>
                    <a:pt x="360" y="356"/>
                  </a:lnTo>
                  <a:lnTo>
                    <a:pt x="365" y="354"/>
                  </a:lnTo>
                  <a:lnTo>
                    <a:pt x="373" y="350"/>
                  </a:lnTo>
                  <a:lnTo>
                    <a:pt x="379" y="346"/>
                  </a:lnTo>
                  <a:lnTo>
                    <a:pt x="384" y="342"/>
                  </a:lnTo>
                  <a:lnTo>
                    <a:pt x="392" y="339"/>
                  </a:lnTo>
                  <a:lnTo>
                    <a:pt x="398" y="337"/>
                  </a:lnTo>
                  <a:lnTo>
                    <a:pt x="403" y="331"/>
                  </a:lnTo>
                  <a:lnTo>
                    <a:pt x="409" y="329"/>
                  </a:lnTo>
                  <a:lnTo>
                    <a:pt x="415" y="325"/>
                  </a:lnTo>
                  <a:lnTo>
                    <a:pt x="421" y="321"/>
                  </a:lnTo>
                  <a:lnTo>
                    <a:pt x="426" y="318"/>
                  </a:lnTo>
                  <a:lnTo>
                    <a:pt x="432" y="314"/>
                  </a:lnTo>
                  <a:lnTo>
                    <a:pt x="438" y="310"/>
                  </a:lnTo>
                  <a:lnTo>
                    <a:pt x="443" y="304"/>
                  </a:lnTo>
                  <a:lnTo>
                    <a:pt x="447" y="301"/>
                  </a:lnTo>
                  <a:lnTo>
                    <a:pt x="453" y="297"/>
                  </a:lnTo>
                  <a:lnTo>
                    <a:pt x="459" y="293"/>
                  </a:lnTo>
                  <a:lnTo>
                    <a:pt x="464" y="287"/>
                  </a:lnTo>
                  <a:lnTo>
                    <a:pt x="470" y="283"/>
                  </a:lnTo>
                  <a:lnTo>
                    <a:pt x="474" y="278"/>
                  </a:lnTo>
                  <a:lnTo>
                    <a:pt x="479" y="274"/>
                  </a:lnTo>
                  <a:lnTo>
                    <a:pt x="483" y="268"/>
                  </a:lnTo>
                  <a:lnTo>
                    <a:pt x="489" y="263"/>
                  </a:lnTo>
                  <a:lnTo>
                    <a:pt x="493" y="259"/>
                  </a:lnTo>
                  <a:lnTo>
                    <a:pt x="498" y="253"/>
                  </a:lnTo>
                  <a:lnTo>
                    <a:pt x="502" y="249"/>
                  </a:lnTo>
                  <a:lnTo>
                    <a:pt x="508" y="243"/>
                  </a:lnTo>
                  <a:lnTo>
                    <a:pt x="512" y="238"/>
                  </a:lnTo>
                  <a:lnTo>
                    <a:pt x="516" y="232"/>
                  </a:lnTo>
                  <a:lnTo>
                    <a:pt x="521" y="226"/>
                  </a:lnTo>
                  <a:lnTo>
                    <a:pt x="525" y="221"/>
                  </a:lnTo>
                  <a:lnTo>
                    <a:pt x="529" y="217"/>
                  </a:lnTo>
                  <a:lnTo>
                    <a:pt x="533" y="209"/>
                  </a:lnTo>
                  <a:lnTo>
                    <a:pt x="538" y="205"/>
                  </a:lnTo>
                  <a:lnTo>
                    <a:pt x="540" y="200"/>
                  </a:lnTo>
                  <a:lnTo>
                    <a:pt x="544" y="194"/>
                  </a:lnTo>
                  <a:lnTo>
                    <a:pt x="548" y="188"/>
                  </a:lnTo>
                  <a:lnTo>
                    <a:pt x="552" y="183"/>
                  </a:lnTo>
                  <a:lnTo>
                    <a:pt x="556" y="177"/>
                  </a:lnTo>
                  <a:lnTo>
                    <a:pt x="557" y="171"/>
                  </a:lnTo>
                  <a:lnTo>
                    <a:pt x="561" y="164"/>
                  </a:lnTo>
                  <a:lnTo>
                    <a:pt x="565" y="160"/>
                  </a:lnTo>
                  <a:lnTo>
                    <a:pt x="569" y="152"/>
                  </a:lnTo>
                  <a:lnTo>
                    <a:pt x="573" y="145"/>
                  </a:lnTo>
                  <a:lnTo>
                    <a:pt x="575" y="139"/>
                  </a:lnTo>
                  <a:lnTo>
                    <a:pt x="580" y="131"/>
                  </a:lnTo>
                  <a:lnTo>
                    <a:pt x="582" y="126"/>
                  </a:lnTo>
                  <a:lnTo>
                    <a:pt x="586" y="120"/>
                  </a:lnTo>
                  <a:lnTo>
                    <a:pt x="588" y="112"/>
                  </a:lnTo>
                  <a:lnTo>
                    <a:pt x="592" y="107"/>
                  </a:lnTo>
                  <a:lnTo>
                    <a:pt x="594" y="99"/>
                  </a:lnTo>
                  <a:lnTo>
                    <a:pt x="595" y="91"/>
                  </a:lnTo>
                  <a:lnTo>
                    <a:pt x="597" y="86"/>
                  </a:lnTo>
                  <a:lnTo>
                    <a:pt x="599" y="78"/>
                  </a:lnTo>
                  <a:lnTo>
                    <a:pt x="601" y="72"/>
                  </a:lnTo>
                  <a:lnTo>
                    <a:pt x="603" y="65"/>
                  </a:lnTo>
                  <a:lnTo>
                    <a:pt x="605" y="57"/>
                  </a:lnTo>
                  <a:lnTo>
                    <a:pt x="605" y="51"/>
                  </a:lnTo>
                  <a:lnTo>
                    <a:pt x="605" y="44"/>
                  </a:lnTo>
                  <a:lnTo>
                    <a:pt x="607" y="38"/>
                  </a:lnTo>
                  <a:lnTo>
                    <a:pt x="607" y="31"/>
                  </a:lnTo>
                  <a:lnTo>
                    <a:pt x="607" y="25"/>
                  </a:lnTo>
                  <a:lnTo>
                    <a:pt x="605" y="17"/>
                  </a:lnTo>
                  <a:lnTo>
                    <a:pt x="605" y="12"/>
                  </a:lnTo>
                  <a:lnTo>
                    <a:pt x="603" y="6"/>
                  </a:lnTo>
                  <a:lnTo>
                    <a:pt x="603" y="0"/>
                  </a:lnTo>
                  <a:lnTo>
                    <a:pt x="582" y="10"/>
                  </a:lnTo>
                  <a:lnTo>
                    <a:pt x="582" y="12"/>
                  </a:lnTo>
                  <a:lnTo>
                    <a:pt x="582" y="17"/>
                  </a:lnTo>
                  <a:lnTo>
                    <a:pt x="582" y="21"/>
                  </a:lnTo>
                  <a:lnTo>
                    <a:pt x="582" y="27"/>
                  </a:lnTo>
                  <a:lnTo>
                    <a:pt x="582" y="31"/>
                  </a:lnTo>
                  <a:lnTo>
                    <a:pt x="582" y="36"/>
                  </a:lnTo>
                  <a:lnTo>
                    <a:pt x="582" y="42"/>
                  </a:lnTo>
                  <a:lnTo>
                    <a:pt x="582" y="48"/>
                  </a:lnTo>
                  <a:lnTo>
                    <a:pt x="582" y="51"/>
                  </a:lnTo>
                  <a:lnTo>
                    <a:pt x="582" y="57"/>
                  </a:lnTo>
                  <a:lnTo>
                    <a:pt x="580" y="61"/>
                  </a:lnTo>
                  <a:lnTo>
                    <a:pt x="580" y="65"/>
                  </a:lnTo>
                  <a:lnTo>
                    <a:pt x="580" y="69"/>
                  </a:lnTo>
                  <a:lnTo>
                    <a:pt x="580" y="72"/>
                  </a:lnTo>
                  <a:lnTo>
                    <a:pt x="58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Freeform 89"/>
            <p:cNvSpPr>
              <a:spLocks/>
            </p:cNvSpPr>
            <p:nvPr/>
          </p:nvSpPr>
          <p:spPr bwMode="auto">
            <a:xfrm>
              <a:off x="708025" y="3359150"/>
              <a:ext cx="155575" cy="301625"/>
            </a:xfrm>
            <a:custGeom>
              <a:avLst/>
              <a:gdLst>
                <a:gd name="T0" fmla="*/ 144 w 196"/>
                <a:gd name="T1" fmla="*/ 3 h 380"/>
                <a:gd name="T2" fmla="*/ 127 w 196"/>
                <a:gd name="T3" fmla="*/ 13 h 380"/>
                <a:gd name="T4" fmla="*/ 112 w 196"/>
                <a:gd name="T5" fmla="*/ 24 h 380"/>
                <a:gd name="T6" fmla="*/ 101 w 196"/>
                <a:gd name="T7" fmla="*/ 36 h 380"/>
                <a:gd name="T8" fmla="*/ 89 w 196"/>
                <a:gd name="T9" fmla="*/ 49 h 380"/>
                <a:gd name="T10" fmla="*/ 80 w 196"/>
                <a:gd name="T11" fmla="*/ 64 h 380"/>
                <a:gd name="T12" fmla="*/ 70 w 196"/>
                <a:gd name="T13" fmla="*/ 79 h 380"/>
                <a:gd name="T14" fmla="*/ 63 w 196"/>
                <a:gd name="T15" fmla="*/ 97 h 380"/>
                <a:gd name="T16" fmla="*/ 55 w 196"/>
                <a:gd name="T17" fmla="*/ 114 h 380"/>
                <a:gd name="T18" fmla="*/ 47 w 196"/>
                <a:gd name="T19" fmla="*/ 137 h 380"/>
                <a:gd name="T20" fmla="*/ 42 w 196"/>
                <a:gd name="T21" fmla="*/ 154 h 380"/>
                <a:gd name="T22" fmla="*/ 40 w 196"/>
                <a:gd name="T23" fmla="*/ 165 h 380"/>
                <a:gd name="T24" fmla="*/ 34 w 196"/>
                <a:gd name="T25" fmla="*/ 184 h 380"/>
                <a:gd name="T26" fmla="*/ 32 w 196"/>
                <a:gd name="T27" fmla="*/ 195 h 380"/>
                <a:gd name="T28" fmla="*/ 28 w 196"/>
                <a:gd name="T29" fmla="*/ 207 h 380"/>
                <a:gd name="T30" fmla="*/ 26 w 196"/>
                <a:gd name="T31" fmla="*/ 218 h 380"/>
                <a:gd name="T32" fmla="*/ 23 w 196"/>
                <a:gd name="T33" fmla="*/ 233 h 380"/>
                <a:gd name="T34" fmla="*/ 21 w 196"/>
                <a:gd name="T35" fmla="*/ 249 h 380"/>
                <a:gd name="T36" fmla="*/ 19 w 196"/>
                <a:gd name="T37" fmla="*/ 260 h 380"/>
                <a:gd name="T38" fmla="*/ 17 w 196"/>
                <a:gd name="T39" fmla="*/ 272 h 380"/>
                <a:gd name="T40" fmla="*/ 13 w 196"/>
                <a:gd name="T41" fmla="*/ 283 h 380"/>
                <a:gd name="T42" fmla="*/ 9 w 196"/>
                <a:gd name="T43" fmla="*/ 302 h 380"/>
                <a:gd name="T44" fmla="*/ 7 w 196"/>
                <a:gd name="T45" fmla="*/ 313 h 380"/>
                <a:gd name="T46" fmla="*/ 4 w 196"/>
                <a:gd name="T47" fmla="*/ 325 h 380"/>
                <a:gd name="T48" fmla="*/ 2 w 196"/>
                <a:gd name="T49" fmla="*/ 336 h 380"/>
                <a:gd name="T50" fmla="*/ 0 w 196"/>
                <a:gd name="T51" fmla="*/ 348 h 380"/>
                <a:gd name="T52" fmla="*/ 9 w 196"/>
                <a:gd name="T53" fmla="*/ 357 h 380"/>
                <a:gd name="T54" fmla="*/ 21 w 196"/>
                <a:gd name="T55" fmla="*/ 346 h 380"/>
                <a:gd name="T56" fmla="*/ 34 w 196"/>
                <a:gd name="T57" fmla="*/ 336 h 380"/>
                <a:gd name="T58" fmla="*/ 53 w 196"/>
                <a:gd name="T59" fmla="*/ 340 h 380"/>
                <a:gd name="T60" fmla="*/ 64 w 196"/>
                <a:gd name="T61" fmla="*/ 348 h 380"/>
                <a:gd name="T62" fmla="*/ 76 w 196"/>
                <a:gd name="T63" fmla="*/ 359 h 380"/>
                <a:gd name="T64" fmla="*/ 89 w 196"/>
                <a:gd name="T65" fmla="*/ 368 h 380"/>
                <a:gd name="T66" fmla="*/ 104 w 196"/>
                <a:gd name="T67" fmla="*/ 378 h 380"/>
                <a:gd name="T68" fmla="*/ 116 w 196"/>
                <a:gd name="T69" fmla="*/ 372 h 380"/>
                <a:gd name="T70" fmla="*/ 104 w 196"/>
                <a:gd name="T71" fmla="*/ 361 h 380"/>
                <a:gd name="T72" fmla="*/ 89 w 196"/>
                <a:gd name="T73" fmla="*/ 349 h 380"/>
                <a:gd name="T74" fmla="*/ 68 w 196"/>
                <a:gd name="T75" fmla="*/ 332 h 380"/>
                <a:gd name="T76" fmla="*/ 57 w 196"/>
                <a:gd name="T77" fmla="*/ 325 h 380"/>
                <a:gd name="T78" fmla="*/ 45 w 196"/>
                <a:gd name="T79" fmla="*/ 321 h 380"/>
                <a:gd name="T80" fmla="*/ 32 w 196"/>
                <a:gd name="T81" fmla="*/ 321 h 380"/>
                <a:gd name="T82" fmla="*/ 21 w 196"/>
                <a:gd name="T83" fmla="*/ 325 h 380"/>
                <a:gd name="T84" fmla="*/ 24 w 196"/>
                <a:gd name="T85" fmla="*/ 308 h 380"/>
                <a:gd name="T86" fmla="*/ 28 w 196"/>
                <a:gd name="T87" fmla="*/ 291 h 380"/>
                <a:gd name="T88" fmla="*/ 30 w 196"/>
                <a:gd name="T89" fmla="*/ 272 h 380"/>
                <a:gd name="T90" fmla="*/ 34 w 196"/>
                <a:gd name="T91" fmla="*/ 254 h 380"/>
                <a:gd name="T92" fmla="*/ 38 w 196"/>
                <a:gd name="T93" fmla="*/ 237 h 380"/>
                <a:gd name="T94" fmla="*/ 40 w 196"/>
                <a:gd name="T95" fmla="*/ 220 h 380"/>
                <a:gd name="T96" fmla="*/ 43 w 196"/>
                <a:gd name="T97" fmla="*/ 203 h 380"/>
                <a:gd name="T98" fmla="*/ 47 w 196"/>
                <a:gd name="T99" fmla="*/ 186 h 380"/>
                <a:gd name="T100" fmla="*/ 51 w 196"/>
                <a:gd name="T101" fmla="*/ 169 h 380"/>
                <a:gd name="T102" fmla="*/ 57 w 196"/>
                <a:gd name="T103" fmla="*/ 152 h 380"/>
                <a:gd name="T104" fmla="*/ 63 w 196"/>
                <a:gd name="T105" fmla="*/ 133 h 380"/>
                <a:gd name="T106" fmla="*/ 68 w 196"/>
                <a:gd name="T107" fmla="*/ 114 h 380"/>
                <a:gd name="T108" fmla="*/ 76 w 196"/>
                <a:gd name="T109" fmla="*/ 97 h 380"/>
                <a:gd name="T110" fmla="*/ 85 w 196"/>
                <a:gd name="T111" fmla="*/ 78 h 380"/>
                <a:gd name="T112" fmla="*/ 97 w 196"/>
                <a:gd name="T113" fmla="*/ 60 h 380"/>
                <a:gd name="T114" fmla="*/ 108 w 196"/>
                <a:gd name="T115" fmla="*/ 45 h 380"/>
                <a:gd name="T116" fmla="*/ 121 w 196"/>
                <a:gd name="T117" fmla="*/ 30 h 380"/>
                <a:gd name="T118" fmla="*/ 137 w 196"/>
                <a:gd name="T119" fmla="*/ 19 h 380"/>
                <a:gd name="T120" fmla="*/ 192 w 196"/>
                <a:gd name="T121" fmla="*/ 1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 h="380">
                  <a:moveTo>
                    <a:pt x="196" y="0"/>
                  </a:moveTo>
                  <a:lnTo>
                    <a:pt x="150" y="2"/>
                  </a:lnTo>
                  <a:lnTo>
                    <a:pt x="144" y="3"/>
                  </a:lnTo>
                  <a:lnTo>
                    <a:pt x="139" y="5"/>
                  </a:lnTo>
                  <a:lnTo>
                    <a:pt x="133" y="9"/>
                  </a:lnTo>
                  <a:lnTo>
                    <a:pt x="127" y="13"/>
                  </a:lnTo>
                  <a:lnTo>
                    <a:pt x="121" y="17"/>
                  </a:lnTo>
                  <a:lnTo>
                    <a:pt x="118" y="21"/>
                  </a:lnTo>
                  <a:lnTo>
                    <a:pt x="112" y="24"/>
                  </a:lnTo>
                  <a:lnTo>
                    <a:pt x="108" y="28"/>
                  </a:lnTo>
                  <a:lnTo>
                    <a:pt x="104" y="32"/>
                  </a:lnTo>
                  <a:lnTo>
                    <a:pt x="101" y="36"/>
                  </a:lnTo>
                  <a:lnTo>
                    <a:pt x="95" y="41"/>
                  </a:lnTo>
                  <a:lnTo>
                    <a:pt x="93" y="45"/>
                  </a:lnTo>
                  <a:lnTo>
                    <a:pt x="89" y="49"/>
                  </a:lnTo>
                  <a:lnTo>
                    <a:pt x="85" y="55"/>
                  </a:lnTo>
                  <a:lnTo>
                    <a:pt x="82" y="59"/>
                  </a:lnTo>
                  <a:lnTo>
                    <a:pt x="80" y="64"/>
                  </a:lnTo>
                  <a:lnTo>
                    <a:pt x="76" y="70"/>
                  </a:lnTo>
                  <a:lnTo>
                    <a:pt x="74" y="76"/>
                  </a:lnTo>
                  <a:lnTo>
                    <a:pt x="70" y="79"/>
                  </a:lnTo>
                  <a:lnTo>
                    <a:pt x="68" y="85"/>
                  </a:lnTo>
                  <a:lnTo>
                    <a:pt x="64" y="91"/>
                  </a:lnTo>
                  <a:lnTo>
                    <a:pt x="63" y="97"/>
                  </a:lnTo>
                  <a:lnTo>
                    <a:pt x="61" y="102"/>
                  </a:lnTo>
                  <a:lnTo>
                    <a:pt x="59" y="108"/>
                  </a:lnTo>
                  <a:lnTo>
                    <a:pt x="55" y="114"/>
                  </a:lnTo>
                  <a:lnTo>
                    <a:pt x="53" y="121"/>
                  </a:lnTo>
                  <a:lnTo>
                    <a:pt x="49" y="129"/>
                  </a:lnTo>
                  <a:lnTo>
                    <a:pt x="47" y="137"/>
                  </a:lnTo>
                  <a:lnTo>
                    <a:pt x="45" y="142"/>
                  </a:lnTo>
                  <a:lnTo>
                    <a:pt x="43" y="150"/>
                  </a:lnTo>
                  <a:lnTo>
                    <a:pt x="42" y="154"/>
                  </a:lnTo>
                  <a:lnTo>
                    <a:pt x="42" y="157"/>
                  </a:lnTo>
                  <a:lnTo>
                    <a:pt x="40" y="161"/>
                  </a:lnTo>
                  <a:lnTo>
                    <a:pt x="40" y="165"/>
                  </a:lnTo>
                  <a:lnTo>
                    <a:pt x="38" y="173"/>
                  </a:lnTo>
                  <a:lnTo>
                    <a:pt x="36" y="180"/>
                  </a:lnTo>
                  <a:lnTo>
                    <a:pt x="34" y="184"/>
                  </a:lnTo>
                  <a:lnTo>
                    <a:pt x="32" y="188"/>
                  </a:lnTo>
                  <a:lnTo>
                    <a:pt x="32" y="192"/>
                  </a:lnTo>
                  <a:lnTo>
                    <a:pt x="32" y="195"/>
                  </a:lnTo>
                  <a:lnTo>
                    <a:pt x="30" y="199"/>
                  </a:lnTo>
                  <a:lnTo>
                    <a:pt x="30" y="203"/>
                  </a:lnTo>
                  <a:lnTo>
                    <a:pt x="28" y="207"/>
                  </a:lnTo>
                  <a:lnTo>
                    <a:pt x="28" y="211"/>
                  </a:lnTo>
                  <a:lnTo>
                    <a:pt x="26" y="214"/>
                  </a:lnTo>
                  <a:lnTo>
                    <a:pt x="26" y="218"/>
                  </a:lnTo>
                  <a:lnTo>
                    <a:pt x="26" y="222"/>
                  </a:lnTo>
                  <a:lnTo>
                    <a:pt x="26" y="226"/>
                  </a:lnTo>
                  <a:lnTo>
                    <a:pt x="23" y="233"/>
                  </a:lnTo>
                  <a:lnTo>
                    <a:pt x="23" y="241"/>
                  </a:lnTo>
                  <a:lnTo>
                    <a:pt x="21" y="245"/>
                  </a:lnTo>
                  <a:lnTo>
                    <a:pt x="21" y="249"/>
                  </a:lnTo>
                  <a:lnTo>
                    <a:pt x="19" y="253"/>
                  </a:lnTo>
                  <a:lnTo>
                    <a:pt x="19" y="256"/>
                  </a:lnTo>
                  <a:lnTo>
                    <a:pt x="19" y="260"/>
                  </a:lnTo>
                  <a:lnTo>
                    <a:pt x="17" y="264"/>
                  </a:lnTo>
                  <a:lnTo>
                    <a:pt x="17" y="268"/>
                  </a:lnTo>
                  <a:lnTo>
                    <a:pt x="17" y="272"/>
                  </a:lnTo>
                  <a:lnTo>
                    <a:pt x="15" y="275"/>
                  </a:lnTo>
                  <a:lnTo>
                    <a:pt x="15" y="279"/>
                  </a:lnTo>
                  <a:lnTo>
                    <a:pt x="13" y="283"/>
                  </a:lnTo>
                  <a:lnTo>
                    <a:pt x="13" y="287"/>
                  </a:lnTo>
                  <a:lnTo>
                    <a:pt x="11" y="294"/>
                  </a:lnTo>
                  <a:lnTo>
                    <a:pt x="9" y="302"/>
                  </a:lnTo>
                  <a:lnTo>
                    <a:pt x="9" y="306"/>
                  </a:lnTo>
                  <a:lnTo>
                    <a:pt x="7" y="310"/>
                  </a:lnTo>
                  <a:lnTo>
                    <a:pt x="7" y="313"/>
                  </a:lnTo>
                  <a:lnTo>
                    <a:pt x="7" y="317"/>
                  </a:lnTo>
                  <a:lnTo>
                    <a:pt x="5" y="321"/>
                  </a:lnTo>
                  <a:lnTo>
                    <a:pt x="4" y="325"/>
                  </a:lnTo>
                  <a:lnTo>
                    <a:pt x="4" y="329"/>
                  </a:lnTo>
                  <a:lnTo>
                    <a:pt x="4" y="332"/>
                  </a:lnTo>
                  <a:lnTo>
                    <a:pt x="2" y="336"/>
                  </a:lnTo>
                  <a:lnTo>
                    <a:pt x="2" y="340"/>
                  </a:lnTo>
                  <a:lnTo>
                    <a:pt x="0" y="344"/>
                  </a:lnTo>
                  <a:lnTo>
                    <a:pt x="0" y="348"/>
                  </a:lnTo>
                  <a:lnTo>
                    <a:pt x="2" y="353"/>
                  </a:lnTo>
                  <a:lnTo>
                    <a:pt x="5" y="357"/>
                  </a:lnTo>
                  <a:lnTo>
                    <a:pt x="9" y="357"/>
                  </a:lnTo>
                  <a:lnTo>
                    <a:pt x="15" y="355"/>
                  </a:lnTo>
                  <a:lnTo>
                    <a:pt x="19" y="349"/>
                  </a:lnTo>
                  <a:lnTo>
                    <a:pt x="21" y="346"/>
                  </a:lnTo>
                  <a:lnTo>
                    <a:pt x="24" y="342"/>
                  </a:lnTo>
                  <a:lnTo>
                    <a:pt x="28" y="340"/>
                  </a:lnTo>
                  <a:lnTo>
                    <a:pt x="34" y="336"/>
                  </a:lnTo>
                  <a:lnTo>
                    <a:pt x="40" y="336"/>
                  </a:lnTo>
                  <a:lnTo>
                    <a:pt x="47" y="336"/>
                  </a:lnTo>
                  <a:lnTo>
                    <a:pt x="53" y="340"/>
                  </a:lnTo>
                  <a:lnTo>
                    <a:pt x="57" y="342"/>
                  </a:lnTo>
                  <a:lnTo>
                    <a:pt x="61" y="344"/>
                  </a:lnTo>
                  <a:lnTo>
                    <a:pt x="64" y="348"/>
                  </a:lnTo>
                  <a:lnTo>
                    <a:pt x="68" y="351"/>
                  </a:lnTo>
                  <a:lnTo>
                    <a:pt x="72" y="355"/>
                  </a:lnTo>
                  <a:lnTo>
                    <a:pt x="76" y="359"/>
                  </a:lnTo>
                  <a:lnTo>
                    <a:pt x="82" y="361"/>
                  </a:lnTo>
                  <a:lnTo>
                    <a:pt x="85" y="367"/>
                  </a:lnTo>
                  <a:lnTo>
                    <a:pt x="89" y="368"/>
                  </a:lnTo>
                  <a:lnTo>
                    <a:pt x="93" y="372"/>
                  </a:lnTo>
                  <a:lnTo>
                    <a:pt x="99" y="376"/>
                  </a:lnTo>
                  <a:lnTo>
                    <a:pt x="104" y="378"/>
                  </a:lnTo>
                  <a:lnTo>
                    <a:pt x="110" y="380"/>
                  </a:lnTo>
                  <a:lnTo>
                    <a:pt x="114" y="376"/>
                  </a:lnTo>
                  <a:lnTo>
                    <a:pt x="116" y="372"/>
                  </a:lnTo>
                  <a:lnTo>
                    <a:pt x="112" y="367"/>
                  </a:lnTo>
                  <a:lnTo>
                    <a:pt x="108" y="365"/>
                  </a:lnTo>
                  <a:lnTo>
                    <a:pt x="104" y="361"/>
                  </a:lnTo>
                  <a:lnTo>
                    <a:pt x="101" y="359"/>
                  </a:lnTo>
                  <a:lnTo>
                    <a:pt x="97" y="355"/>
                  </a:lnTo>
                  <a:lnTo>
                    <a:pt x="89" y="349"/>
                  </a:lnTo>
                  <a:lnTo>
                    <a:pt x="83" y="344"/>
                  </a:lnTo>
                  <a:lnTo>
                    <a:pt x="76" y="338"/>
                  </a:lnTo>
                  <a:lnTo>
                    <a:pt x="68" y="332"/>
                  </a:lnTo>
                  <a:lnTo>
                    <a:pt x="64" y="329"/>
                  </a:lnTo>
                  <a:lnTo>
                    <a:pt x="61" y="327"/>
                  </a:lnTo>
                  <a:lnTo>
                    <a:pt x="57" y="325"/>
                  </a:lnTo>
                  <a:lnTo>
                    <a:pt x="55" y="323"/>
                  </a:lnTo>
                  <a:lnTo>
                    <a:pt x="49" y="321"/>
                  </a:lnTo>
                  <a:lnTo>
                    <a:pt x="45" y="321"/>
                  </a:lnTo>
                  <a:lnTo>
                    <a:pt x="40" y="321"/>
                  </a:lnTo>
                  <a:lnTo>
                    <a:pt x="36" y="321"/>
                  </a:lnTo>
                  <a:lnTo>
                    <a:pt x="32" y="321"/>
                  </a:lnTo>
                  <a:lnTo>
                    <a:pt x="28" y="321"/>
                  </a:lnTo>
                  <a:lnTo>
                    <a:pt x="24" y="323"/>
                  </a:lnTo>
                  <a:lnTo>
                    <a:pt x="21" y="325"/>
                  </a:lnTo>
                  <a:lnTo>
                    <a:pt x="23" y="319"/>
                  </a:lnTo>
                  <a:lnTo>
                    <a:pt x="23" y="313"/>
                  </a:lnTo>
                  <a:lnTo>
                    <a:pt x="24" y="308"/>
                  </a:lnTo>
                  <a:lnTo>
                    <a:pt x="26" y="302"/>
                  </a:lnTo>
                  <a:lnTo>
                    <a:pt x="26" y="296"/>
                  </a:lnTo>
                  <a:lnTo>
                    <a:pt x="28" y="291"/>
                  </a:lnTo>
                  <a:lnTo>
                    <a:pt x="28" y="285"/>
                  </a:lnTo>
                  <a:lnTo>
                    <a:pt x="30" y="279"/>
                  </a:lnTo>
                  <a:lnTo>
                    <a:pt x="30" y="272"/>
                  </a:lnTo>
                  <a:lnTo>
                    <a:pt x="32" y="266"/>
                  </a:lnTo>
                  <a:lnTo>
                    <a:pt x="32" y="260"/>
                  </a:lnTo>
                  <a:lnTo>
                    <a:pt x="34" y="254"/>
                  </a:lnTo>
                  <a:lnTo>
                    <a:pt x="36" y="249"/>
                  </a:lnTo>
                  <a:lnTo>
                    <a:pt x="36" y="243"/>
                  </a:lnTo>
                  <a:lnTo>
                    <a:pt x="38" y="237"/>
                  </a:lnTo>
                  <a:lnTo>
                    <a:pt x="38" y="232"/>
                  </a:lnTo>
                  <a:lnTo>
                    <a:pt x="40" y="226"/>
                  </a:lnTo>
                  <a:lnTo>
                    <a:pt x="40" y="220"/>
                  </a:lnTo>
                  <a:lnTo>
                    <a:pt x="42" y="214"/>
                  </a:lnTo>
                  <a:lnTo>
                    <a:pt x="42" y="209"/>
                  </a:lnTo>
                  <a:lnTo>
                    <a:pt x="43" y="203"/>
                  </a:lnTo>
                  <a:lnTo>
                    <a:pt x="45" y="197"/>
                  </a:lnTo>
                  <a:lnTo>
                    <a:pt x="45" y="192"/>
                  </a:lnTo>
                  <a:lnTo>
                    <a:pt x="47" y="186"/>
                  </a:lnTo>
                  <a:lnTo>
                    <a:pt x="49" y="180"/>
                  </a:lnTo>
                  <a:lnTo>
                    <a:pt x="49" y="175"/>
                  </a:lnTo>
                  <a:lnTo>
                    <a:pt x="51" y="169"/>
                  </a:lnTo>
                  <a:lnTo>
                    <a:pt x="53" y="163"/>
                  </a:lnTo>
                  <a:lnTo>
                    <a:pt x="55" y="157"/>
                  </a:lnTo>
                  <a:lnTo>
                    <a:pt x="57" y="152"/>
                  </a:lnTo>
                  <a:lnTo>
                    <a:pt x="59" y="146"/>
                  </a:lnTo>
                  <a:lnTo>
                    <a:pt x="61" y="140"/>
                  </a:lnTo>
                  <a:lnTo>
                    <a:pt x="63" y="133"/>
                  </a:lnTo>
                  <a:lnTo>
                    <a:pt x="64" y="127"/>
                  </a:lnTo>
                  <a:lnTo>
                    <a:pt x="66" y="121"/>
                  </a:lnTo>
                  <a:lnTo>
                    <a:pt x="68" y="114"/>
                  </a:lnTo>
                  <a:lnTo>
                    <a:pt x="72" y="108"/>
                  </a:lnTo>
                  <a:lnTo>
                    <a:pt x="74" y="102"/>
                  </a:lnTo>
                  <a:lnTo>
                    <a:pt x="76" y="97"/>
                  </a:lnTo>
                  <a:lnTo>
                    <a:pt x="80" y="91"/>
                  </a:lnTo>
                  <a:lnTo>
                    <a:pt x="83" y="85"/>
                  </a:lnTo>
                  <a:lnTo>
                    <a:pt x="85" y="78"/>
                  </a:lnTo>
                  <a:lnTo>
                    <a:pt x="89" y="72"/>
                  </a:lnTo>
                  <a:lnTo>
                    <a:pt x="93" y="68"/>
                  </a:lnTo>
                  <a:lnTo>
                    <a:pt x="97" y="60"/>
                  </a:lnTo>
                  <a:lnTo>
                    <a:pt x="101" y="57"/>
                  </a:lnTo>
                  <a:lnTo>
                    <a:pt x="104" y="51"/>
                  </a:lnTo>
                  <a:lnTo>
                    <a:pt x="108" y="45"/>
                  </a:lnTo>
                  <a:lnTo>
                    <a:pt x="112" y="40"/>
                  </a:lnTo>
                  <a:lnTo>
                    <a:pt x="118" y="36"/>
                  </a:lnTo>
                  <a:lnTo>
                    <a:pt x="121" y="30"/>
                  </a:lnTo>
                  <a:lnTo>
                    <a:pt x="127" y="26"/>
                  </a:lnTo>
                  <a:lnTo>
                    <a:pt x="131" y="22"/>
                  </a:lnTo>
                  <a:lnTo>
                    <a:pt x="137" y="19"/>
                  </a:lnTo>
                  <a:lnTo>
                    <a:pt x="142" y="15"/>
                  </a:lnTo>
                  <a:lnTo>
                    <a:pt x="150" y="15"/>
                  </a:lnTo>
                  <a:lnTo>
                    <a:pt x="192" y="11"/>
                  </a:lnTo>
                  <a:lnTo>
                    <a:pt x="196" y="0"/>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Freeform 90"/>
            <p:cNvSpPr>
              <a:spLocks/>
            </p:cNvSpPr>
            <p:nvPr/>
          </p:nvSpPr>
          <p:spPr bwMode="auto">
            <a:xfrm>
              <a:off x="808038" y="3386138"/>
              <a:ext cx="41275" cy="606425"/>
            </a:xfrm>
            <a:custGeom>
              <a:avLst/>
              <a:gdLst>
                <a:gd name="T0" fmla="*/ 36 w 53"/>
                <a:gd name="T1" fmla="*/ 19 h 762"/>
                <a:gd name="T2" fmla="*/ 29 w 53"/>
                <a:gd name="T3" fmla="*/ 42 h 762"/>
                <a:gd name="T4" fmla="*/ 23 w 53"/>
                <a:gd name="T5" fmla="*/ 64 h 762"/>
                <a:gd name="T6" fmla="*/ 17 w 53"/>
                <a:gd name="T7" fmla="*/ 89 h 762"/>
                <a:gd name="T8" fmla="*/ 12 w 53"/>
                <a:gd name="T9" fmla="*/ 112 h 762"/>
                <a:gd name="T10" fmla="*/ 8 w 53"/>
                <a:gd name="T11" fmla="*/ 137 h 762"/>
                <a:gd name="T12" fmla="*/ 6 w 53"/>
                <a:gd name="T13" fmla="*/ 160 h 762"/>
                <a:gd name="T14" fmla="*/ 4 w 53"/>
                <a:gd name="T15" fmla="*/ 182 h 762"/>
                <a:gd name="T16" fmla="*/ 0 w 53"/>
                <a:gd name="T17" fmla="*/ 401 h 762"/>
                <a:gd name="T18" fmla="*/ 0 w 53"/>
                <a:gd name="T19" fmla="*/ 428 h 762"/>
                <a:gd name="T20" fmla="*/ 0 w 53"/>
                <a:gd name="T21" fmla="*/ 454 h 762"/>
                <a:gd name="T22" fmla="*/ 0 w 53"/>
                <a:gd name="T23" fmla="*/ 481 h 762"/>
                <a:gd name="T24" fmla="*/ 0 w 53"/>
                <a:gd name="T25" fmla="*/ 508 h 762"/>
                <a:gd name="T26" fmla="*/ 0 w 53"/>
                <a:gd name="T27" fmla="*/ 534 h 762"/>
                <a:gd name="T28" fmla="*/ 0 w 53"/>
                <a:gd name="T29" fmla="*/ 561 h 762"/>
                <a:gd name="T30" fmla="*/ 0 w 53"/>
                <a:gd name="T31" fmla="*/ 589 h 762"/>
                <a:gd name="T32" fmla="*/ 0 w 53"/>
                <a:gd name="T33" fmla="*/ 614 h 762"/>
                <a:gd name="T34" fmla="*/ 0 w 53"/>
                <a:gd name="T35" fmla="*/ 637 h 762"/>
                <a:gd name="T36" fmla="*/ 0 w 53"/>
                <a:gd name="T37" fmla="*/ 662 h 762"/>
                <a:gd name="T38" fmla="*/ 0 w 53"/>
                <a:gd name="T39" fmla="*/ 684 h 762"/>
                <a:gd name="T40" fmla="*/ 0 w 53"/>
                <a:gd name="T41" fmla="*/ 703 h 762"/>
                <a:gd name="T42" fmla="*/ 0 w 53"/>
                <a:gd name="T43" fmla="*/ 720 h 762"/>
                <a:gd name="T44" fmla="*/ 2 w 53"/>
                <a:gd name="T45" fmla="*/ 736 h 762"/>
                <a:gd name="T46" fmla="*/ 6 w 53"/>
                <a:gd name="T47" fmla="*/ 753 h 762"/>
                <a:gd name="T48" fmla="*/ 19 w 53"/>
                <a:gd name="T49" fmla="*/ 762 h 762"/>
                <a:gd name="T50" fmla="*/ 19 w 53"/>
                <a:gd name="T51" fmla="*/ 743 h 762"/>
                <a:gd name="T52" fmla="*/ 15 w 53"/>
                <a:gd name="T53" fmla="*/ 726 h 762"/>
                <a:gd name="T54" fmla="*/ 15 w 53"/>
                <a:gd name="T55" fmla="*/ 707 h 762"/>
                <a:gd name="T56" fmla="*/ 17 w 53"/>
                <a:gd name="T57" fmla="*/ 690 h 762"/>
                <a:gd name="T58" fmla="*/ 17 w 53"/>
                <a:gd name="T59" fmla="*/ 669 h 762"/>
                <a:gd name="T60" fmla="*/ 17 w 53"/>
                <a:gd name="T61" fmla="*/ 644 h 762"/>
                <a:gd name="T62" fmla="*/ 17 w 53"/>
                <a:gd name="T63" fmla="*/ 622 h 762"/>
                <a:gd name="T64" fmla="*/ 17 w 53"/>
                <a:gd name="T65" fmla="*/ 597 h 762"/>
                <a:gd name="T66" fmla="*/ 15 w 53"/>
                <a:gd name="T67" fmla="*/ 574 h 762"/>
                <a:gd name="T68" fmla="*/ 15 w 53"/>
                <a:gd name="T69" fmla="*/ 549 h 762"/>
                <a:gd name="T70" fmla="*/ 15 w 53"/>
                <a:gd name="T71" fmla="*/ 523 h 762"/>
                <a:gd name="T72" fmla="*/ 15 w 53"/>
                <a:gd name="T73" fmla="*/ 498 h 762"/>
                <a:gd name="T74" fmla="*/ 15 w 53"/>
                <a:gd name="T75" fmla="*/ 473 h 762"/>
                <a:gd name="T76" fmla="*/ 15 w 53"/>
                <a:gd name="T77" fmla="*/ 449 h 762"/>
                <a:gd name="T78" fmla="*/ 15 w 53"/>
                <a:gd name="T79" fmla="*/ 424 h 762"/>
                <a:gd name="T80" fmla="*/ 15 w 53"/>
                <a:gd name="T81" fmla="*/ 399 h 762"/>
                <a:gd name="T82" fmla="*/ 19 w 53"/>
                <a:gd name="T83" fmla="*/ 184 h 762"/>
                <a:gd name="T84" fmla="*/ 21 w 53"/>
                <a:gd name="T85" fmla="*/ 163 h 762"/>
                <a:gd name="T86" fmla="*/ 23 w 53"/>
                <a:gd name="T87" fmla="*/ 141 h 762"/>
                <a:gd name="T88" fmla="*/ 27 w 53"/>
                <a:gd name="T89" fmla="*/ 116 h 762"/>
                <a:gd name="T90" fmla="*/ 31 w 53"/>
                <a:gd name="T91" fmla="*/ 95 h 762"/>
                <a:gd name="T92" fmla="*/ 34 w 53"/>
                <a:gd name="T93" fmla="*/ 70 h 762"/>
                <a:gd name="T94" fmla="*/ 40 w 53"/>
                <a:gd name="T95" fmla="*/ 49 h 762"/>
                <a:gd name="T96" fmla="*/ 46 w 53"/>
                <a:gd name="T97" fmla="*/ 26 h 762"/>
                <a:gd name="T98" fmla="*/ 52 w 53"/>
                <a:gd name="T99" fmla="*/ 9 h 762"/>
                <a:gd name="T100" fmla="*/ 48 w 53"/>
                <a:gd name="T101" fmla="*/ 2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762">
                  <a:moveTo>
                    <a:pt x="44" y="6"/>
                  </a:moveTo>
                  <a:lnTo>
                    <a:pt x="40" y="9"/>
                  </a:lnTo>
                  <a:lnTo>
                    <a:pt x="38" y="15"/>
                  </a:lnTo>
                  <a:lnTo>
                    <a:pt x="36" y="19"/>
                  </a:lnTo>
                  <a:lnTo>
                    <a:pt x="34" y="25"/>
                  </a:lnTo>
                  <a:lnTo>
                    <a:pt x="33" y="30"/>
                  </a:lnTo>
                  <a:lnTo>
                    <a:pt x="31" y="36"/>
                  </a:lnTo>
                  <a:lnTo>
                    <a:pt x="29" y="42"/>
                  </a:lnTo>
                  <a:lnTo>
                    <a:pt x="29" y="47"/>
                  </a:lnTo>
                  <a:lnTo>
                    <a:pt x="27" y="53"/>
                  </a:lnTo>
                  <a:lnTo>
                    <a:pt x="23" y="59"/>
                  </a:lnTo>
                  <a:lnTo>
                    <a:pt x="23" y="64"/>
                  </a:lnTo>
                  <a:lnTo>
                    <a:pt x="21" y="70"/>
                  </a:lnTo>
                  <a:lnTo>
                    <a:pt x="19" y="76"/>
                  </a:lnTo>
                  <a:lnTo>
                    <a:pt x="19" y="82"/>
                  </a:lnTo>
                  <a:lnTo>
                    <a:pt x="17" y="89"/>
                  </a:lnTo>
                  <a:lnTo>
                    <a:pt x="17" y="95"/>
                  </a:lnTo>
                  <a:lnTo>
                    <a:pt x="14" y="101"/>
                  </a:lnTo>
                  <a:lnTo>
                    <a:pt x="14" y="106"/>
                  </a:lnTo>
                  <a:lnTo>
                    <a:pt x="12" y="112"/>
                  </a:lnTo>
                  <a:lnTo>
                    <a:pt x="12" y="120"/>
                  </a:lnTo>
                  <a:lnTo>
                    <a:pt x="10" y="123"/>
                  </a:lnTo>
                  <a:lnTo>
                    <a:pt x="10" y="131"/>
                  </a:lnTo>
                  <a:lnTo>
                    <a:pt x="8" y="137"/>
                  </a:lnTo>
                  <a:lnTo>
                    <a:pt x="8" y="142"/>
                  </a:lnTo>
                  <a:lnTo>
                    <a:pt x="8" y="148"/>
                  </a:lnTo>
                  <a:lnTo>
                    <a:pt x="6" y="154"/>
                  </a:lnTo>
                  <a:lnTo>
                    <a:pt x="6" y="160"/>
                  </a:lnTo>
                  <a:lnTo>
                    <a:pt x="6" y="165"/>
                  </a:lnTo>
                  <a:lnTo>
                    <a:pt x="4" y="171"/>
                  </a:lnTo>
                  <a:lnTo>
                    <a:pt x="4" y="177"/>
                  </a:lnTo>
                  <a:lnTo>
                    <a:pt x="4" y="182"/>
                  </a:lnTo>
                  <a:lnTo>
                    <a:pt x="4" y="188"/>
                  </a:lnTo>
                  <a:lnTo>
                    <a:pt x="0" y="388"/>
                  </a:lnTo>
                  <a:lnTo>
                    <a:pt x="0" y="393"/>
                  </a:lnTo>
                  <a:lnTo>
                    <a:pt x="0" y="401"/>
                  </a:lnTo>
                  <a:lnTo>
                    <a:pt x="0" y="407"/>
                  </a:lnTo>
                  <a:lnTo>
                    <a:pt x="0" y="414"/>
                  </a:lnTo>
                  <a:lnTo>
                    <a:pt x="0" y="420"/>
                  </a:lnTo>
                  <a:lnTo>
                    <a:pt x="0" y="428"/>
                  </a:lnTo>
                  <a:lnTo>
                    <a:pt x="0" y="433"/>
                  </a:lnTo>
                  <a:lnTo>
                    <a:pt x="0" y="441"/>
                  </a:lnTo>
                  <a:lnTo>
                    <a:pt x="0" y="447"/>
                  </a:lnTo>
                  <a:lnTo>
                    <a:pt x="0" y="454"/>
                  </a:lnTo>
                  <a:lnTo>
                    <a:pt x="0" y="460"/>
                  </a:lnTo>
                  <a:lnTo>
                    <a:pt x="0" y="468"/>
                  </a:lnTo>
                  <a:lnTo>
                    <a:pt x="0" y="473"/>
                  </a:lnTo>
                  <a:lnTo>
                    <a:pt x="0" y="481"/>
                  </a:lnTo>
                  <a:lnTo>
                    <a:pt x="0" y="487"/>
                  </a:lnTo>
                  <a:lnTo>
                    <a:pt x="0" y="494"/>
                  </a:lnTo>
                  <a:lnTo>
                    <a:pt x="0" y="500"/>
                  </a:lnTo>
                  <a:lnTo>
                    <a:pt x="0" y="508"/>
                  </a:lnTo>
                  <a:lnTo>
                    <a:pt x="0" y="515"/>
                  </a:lnTo>
                  <a:lnTo>
                    <a:pt x="0" y="521"/>
                  </a:lnTo>
                  <a:lnTo>
                    <a:pt x="0" y="527"/>
                  </a:lnTo>
                  <a:lnTo>
                    <a:pt x="0" y="534"/>
                  </a:lnTo>
                  <a:lnTo>
                    <a:pt x="0" y="542"/>
                  </a:lnTo>
                  <a:lnTo>
                    <a:pt x="0" y="549"/>
                  </a:lnTo>
                  <a:lnTo>
                    <a:pt x="0" y="555"/>
                  </a:lnTo>
                  <a:lnTo>
                    <a:pt x="0" y="561"/>
                  </a:lnTo>
                  <a:lnTo>
                    <a:pt x="0" y="568"/>
                  </a:lnTo>
                  <a:lnTo>
                    <a:pt x="0" y="576"/>
                  </a:lnTo>
                  <a:lnTo>
                    <a:pt x="0" y="582"/>
                  </a:lnTo>
                  <a:lnTo>
                    <a:pt x="0" y="589"/>
                  </a:lnTo>
                  <a:lnTo>
                    <a:pt x="0" y="595"/>
                  </a:lnTo>
                  <a:lnTo>
                    <a:pt x="0" y="603"/>
                  </a:lnTo>
                  <a:lnTo>
                    <a:pt x="0" y="608"/>
                  </a:lnTo>
                  <a:lnTo>
                    <a:pt x="0" y="614"/>
                  </a:lnTo>
                  <a:lnTo>
                    <a:pt x="0" y="620"/>
                  </a:lnTo>
                  <a:lnTo>
                    <a:pt x="0" y="625"/>
                  </a:lnTo>
                  <a:lnTo>
                    <a:pt x="0" y="631"/>
                  </a:lnTo>
                  <a:lnTo>
                    <a:pt x="0" y="637"/>
                  </a:lnTo>
                  <a:lnTo>
                    <a:pt x="0" y="644"/>
                  </a:lnTo>
                  <a:lnTo>
                    <a:pt x="0" y="650"/>
                  </a:lnTo>
                  <a:lnTo>
                    <a:pt x="0" y="656"/>
                  </a:lnTo>
                  <a:lnTo>
                    <a:pt x="0" y="662"/>
                  </a:lnTo>
                  <a:lnTo>
                    <a:pt x="0" y="667"/>
                  </a:lnTo>
                  <a:lnTo>
                    <a:pt x="0" y="673"/>
                  </a:lnTo>
                  <a:lnTo>
                    <a:pt x="0" y="679"/>
                  </a:lnTo>
                  <a:lnTo>
                    <a:pt x="0" y="684"/>
                  </a:lnTo>
                  <a:lnTo>
                    <a:pt x="0" y="690"/>
                  </a:lnTo>
                  <a:lnTo>
                    <a:pt x="2" y="698"/>
                  </a:lnTo>
                  <a:lnTo>
                    <a:pt x="0" y="700"/>
                  </a:lnTo>
                  <a:lnTo>
                    <a:pt x="0" y="703"/>
                  </a:lnTo>
                  <a:lnTo>
                    <a:pt x="0" y="709"/>
                  </a:lnTo>
                  <a:lnTo>
                    <a:pt x="0" y="713"/>
                  </a:lnTo>
                  <a:lnTo>
                    <a:pt x="0" y="717"/>
                  </a:lnTo>
                  <a:lnTo>
                    <a:pt x="0" y="720"/>
                  </a:lnTo>
                  <a:lnTo>
                    <a:pt x="0" y="724"/>
                  </a:lnTo>
                  <a:lnTo>
                    <a:pt x="2" y="728"/>
                  </a:lnTo>
                  <a:lnTo>
                    <a:pt x="2" y="732"/>
                  </a:lnTo>
                  <a:lnTo>
                    <a:pt x="2" y="736"/>
                  </a:lnTo>
                  <a:lnTo>
                    <a:pt x="2" y="741"/>
                  </a:lnTo>
                  <a:lnTo>
                    <a:pt x="4" y="745"/>
                  </a:lnTo>
                  <a:lnTo>
                    <a:pt x="4" y="747"/>
                  </a:lnTo>
                  <a:lnTo>
                    <a:pt x="6" y="753"/>
                  </a:lnTo>
                  <a:lnTo>
                    <a:pt x="8" y="757"/>
                  </a:lnTo>
                  <a:lnTo>
                    <a:pt x="10" y="760"/>
                  </a:lnTo>
                  <a:lnTo>
                    <a:pt x="14" y="762"/>
                  </a:lnTo>
                  <a:lnTo>
                    <a:pt x="19" y="762"/>
                  </a:lnTo>
                  <a:lnTo>
                    <a:pt x="21" y="759"/>
                  </a:lnTo>
                  <a:lnTo>
                    <a:pt x="23" y="753"/>
                  </a:lnTo>
                  <a:lnTo>
                    <a:pt x="21" y="747"/>
                  </a:lnTo>
                  <a:lnTo>
                    <a:pt x="19" y="743"/>
                  </a:lnTo>
                  <a:lnTo>
                    <a:pt x="17" y="738"/>
                  </a:lnTo>
                  <a:lnTo>
                    <a:pt x="17" y="734"/>
                  </a:lnTo>
                  <a:lnTo>
                    <a:pt x="15" y="730"/>
                  </a:lnTo>
                  <a:lnTo>
                    <a:pt x="15" y="726"/>
                  </a:lnTo>
                  <a:lnTo>
                    <a:pt x="15" y="720"/>
                  </a:lnTo>
                  <a:lnTo>
                    <a:pt x="15" y="717"/>
                  </a:lnTo>
                  <a:lnTo>
                    <a:pt x="15" y="711"/>
                  </a:lnTo>
                  <a:lnTo>
                    <a:pt x="15" y="707"/>
                  </a:lnTo>
                  <a:lnTo>
                    <a:pt x="15" y="701"/>
                  </a:lnTo>
                  <a:lnTo>
                    <a:pt x="17" y="698"/>
                  </a:lnTo>
                  <a:lnTo>
                    <a:pt x="17" y="694"/>
                  </a:lnTo>
                  <a:lnTo>
                    <a:pt x="17" y="690"/>
                  </a:lnTo>
                  <a:lnTo>
                    <a:pt x="17" y="684"/>
                  </a:lnTo>
                  <a:lnTo>
                    <a:pt x="17" y="681"/>
                  </a:lnTo>
                  <a:lnTo>
                    <a:pt x="17" y="675"/>
                  </a:lnTo>
                  <a:lnTo>
                    <a:pt x="17" y="669"/>
                  </a:lnTo>
                  <a:lnTo>
                    <a:pt x="17" y="663"/>
                  </a:lnTo>
                  <a:lnTo>
                    <a:pt x="17" y="658"/>
                  </a:lnTo>
                  <a:lnTo>
                    <a:pt x="17" y="650"/>
                  </a:lnTo>
                  <a:lnTo>
                    <a:pt x="17" y="644"/>
                  </a:lnTo>
                  <a:lnTo>
                    <a:pt x="17" y="639"/>
                  </a:lnTo>
                  <a:lnTo>
                    <a:pt x="17" y="633"/>
                  </a:lnTo>
                  <a:lnTo>
                    <a:pt x="17" y="627"/>
                  </a:lnTo>
                  <a:lnTo>
                    <a:pt x="17" y="622"/>
                  </a:lnTo>
                  <a:lnTo>
                    <a:pt x="17" y="614"/>
                  </a:lnTo>
                  <a:lnTo>
                    <a:pt x="17" y="610"/>
                  </a:lnTo>
                  <a:lnTo>
                    <a:pt x="17" y="603"/>
                  </a:lnTo>
                  <a:lnTo>
                    <a:pt x="17" y="597"/>
                  </a:lnTo>
                  <a:lnTo>
                    <a:pt x="17" y="593"/>
                  </a:lnTo>
                  <a:lnTo>
                    <a:pt x="17" y="587"/>
                  </a:lnTo>
                  <a:lnTo>
                    <a:pt x="15" y="580"/>
                  </a:lnTo>
                  <a:lnTo>
                    <a:pt x="15" y="574"/>
                  </a:lnTo>
                  <a:lnTo>
                    <a:pt x="15" y="568"/>
                  </a:lnTo>
                  <a:lnTo>
                    <a:pt x="15" y="561"/>
                  </a:lnTo>
                  <a:lnTo>
                    <a:pt x="15" y="555"/>
                  </a:lnTo>
                  <a:lnTo>
                    <a:pt x="15" y="549"/>
                  </a:lnTo>
                  <a:lnTo>
                    <a:pt x="15" y="542"/>
                  </a:lnTo>
                  <a:lnTo>
                    <a:pt x="15" y="536"/>
                  </a:lnTo>
                  <a:lnTo>
                    <a:pt x="15" y="528"/>
                  </a:lnTo>
                  <a:lnTo>
                    <a:pt x="15" y="523"/>
                  </a:lnTo>
                  <a:lnTo>
                    <a:pt x="15" y="517"/>
                  </a:lnTo>
                  <a:lnTo>
                    <a:pt x="15" y="511"/>
                  </a:lnTo>
                  <a:lnTo>
                    <a:pt x="15" y="506"/>
                  </a:lnTo>
                  <a:lnTo>
                    <a:pt x="15" y="498"/>
                  </a:lnTo>
                  <a:lnTo>
                    <a:pt x="15" y="492"/>
                  </a:lnTo>
                  <a:lnTo>
                    <a:pt x="15" y="487"/>
                  </a:lnTo>
                  <a:lnTo>
                    <a:pt x="15" y="479"/>
                  </a:lnTo>
                  <a:lnTo>
                    <a:pt x="15" y="473"/>
                  </a:lnTo>
                  <a:lnTo>
                    <a:pt x="15" y="468"/>
                  </a:lnTo>
                  <a:lnTo>
                    <a:pt x="15" y="462"/>
                  </a:lnTo>
                  <a:lnTo>
                    <a:pt x="15" y="454"/>
                  </a:lnTo>
                  <a:lnTo>
                    <a:pt x="15" y="449"/>
                  </a:lnTo>
                  <a:lnTo>
                    <a:pt x="15" y="443"/>
                  </a:lnTo>
                  <a:lnTo>
                    <a:pt x="15" y="437"/>
                  </a:lnTo>
                  <a:lnTo>
                    <a:pt x="15" y="430"/>
                  </a:lnTo>
                  <a:lnTo>
                    <a:pt x="15" y="424"/>
                  </a:lnTo>
                  <a:lnTo>
                    <a:pt x="15" y="418"/>
                  </a:lnTo>
                  <a:lnTo>
                    <a:pt x="15" y="412"/>
                  </a:lnTo>
                  <a:lnTo>
                    <a:pt x="15" y="405"/>
                  </a:lnTo>
                  <a:lnTo>
                    <a:pt x="15" y="399"/>
                  </a:lnTo>
                  <a:lnTo>
                    <a:pt x="15" y="393"/>
                  </a:lnTo>
                  <a:lnTo>
                    <a:pt x="17" y="388"/>
                  </a:lnTo>
                  <a:lnTo>
                    <a:pt x="19" y="190"/>
                  </a:lnTo>
                  <a:lnTo>
                    <a:pt x="19" y="184"/>
                  </a:lnTo>
                  <a:lnTo>
                    <a:pt x="19" y="179"/>
                  </a:lnTo>
                  <a:lnTo>
                    <a:pt x="21" y="173"/>
                  </a:lnTo>
                  <a:lnTo>
                    <a:pt x="21" y="167"/>
                  </a:lnTo>
                  <a:lnTo>
                    <a:pt x="21" y="163"/>
                  </a:lnTo>
                  <a:lnTo>
                    <a:pt x="21" y="158"/>
                  </a:lnTo>
                  <a:lnTo>
                    <a:pt x="23" y="152"/>
                  </a:lnTo>
                  <a:lnTo>
                    <a:pt x="23" y="146"/>
                  </a:lnTo>
                  <a:lnTo>
                    <a:pt x="23" y="141"/>
                  </a:lnTo>
                  <a:lnTo>
                    <a:pt x="25" y="135"/>
                  </a:lnTo>
                  <a:lnTo>
                    <a:pt x="25" y="129"/>
                  </a:lnTo>
                  <a:lnTo>
                    <a:pt x="27" y="123"/>
                  </a:lnTo>
                  <a:lnTo>
                    <a:pt x="27" y="116"/>
                  </a:lnTo>
                  <a:lnTo>
                    <a:pt x="29" y="112"/>
                  </a:lnTo>
                  <a:lnTo>
                    <a:pt x="29" y="106"/>
                  </a:lnTo>
                  <a:lnTo>
                    <a:pt x="31" y="101"/>
                  </a:lnTo>
                  <a:lnTo>
                    <a:pt x="31" y="95"/>
                  </a:lnTo>
                  <a:lnTo>
                    <a:pt x="33" y="89"/>
                  </a:lnTo>
                  <a:lnTo>
                    <a:pt x="33" y="82"/>
                  </a:lnTo>
                  <a:lnTo>
                    <a:pt x="34" y="78"/>
                  </a:lnTo>
                  <a:lnTo>
                    <a:pt x="34" y="70"/>
                  </a:lnTo>
                  <a:lnTo>
                    <a:pt x="36" y="64"/>
                  </a:lnTo>
                  <a:lnTo>
                    <a:pt x="36" y="61"/>
                  </a:lnTo>
                  <a:lnTo>
                    <a:pt x="38" y="55"/>
                  </a:lnTo>
                  <a:lnTo>
                    <a:pt x="40" y="49"/>
                  </a:lnTo>
                  <a:lnTo>
                    <a:pt x="42" y="44"/>
                  </a:lnTo>
                  <a:lnTo>
                    <a:pt x="44" y="38"/>
                  </a:lnTo>
                  <a:lnTo>
                    <a:pt x="46" y="32"/>
                  </a:lnTo>
                  <a:lnTo>
                    <a:pt x="46" y="26"/>
                  </a:lnTo>
                  <a:lnTo>
                    <a:pt x="48" y="23"/>
                  </a:lnTo>
                  <a:lnTo>
                    <a:pt x="50" y="17"/>
                  </a:lnTo>
                  <a:lnTo>
                    <a:pt x="52" y="11"/>
                  </a:lnTo>
                  <a:lnTo>
                    <a:pt x="52" y="9"/>
                  </a:lnTo>
                  <a:lnTo>
                    <a:pt x="53" y="4"/>
                  </a:lnTo>
                  <a:lnTo>
                    <a:pt x="52" y="2"/>
                  </a:lnTo>
                  <a:lnTo>
                    <a:pt x="52" y="0"/>
                  </a:lnTo>
                  <a:lnTo>
                    <a:pt x="48" y="2"/>
                  </a:lnTo>
                  <a:lnTo>
                    <a:pt x="44" y="6"/>
                  </a:lnTo>
                  <a:lnTo>
                    <a:pt x="4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Freeform 91"/>
            <p:cNvSpPr>
              <a:spLocks/>
            </p:cNvSpPr>
            <p:nvPr/>
          </p:nvSpPr>
          <p:spPr bwMode="auto">
            <a:xfrm>
              <a:off x="822325" y="3406775"/>
              <a:ext cx="149225" cy="588963"/>
            </a:xfrm>
            <a:custGeom>
              <a:avLst/>
              <a:gdLst>
                <a:gd name="T0" fmla="*/ 185 w 188"/>
                <a:gd name="T1" fmla="*/ 711 h 741"/>
                <a:gd name="T2" fmla="*/ 181 w 188"/>
                <a:gd name="T3" fmla="*/ 682 h 741"/>
                <a:gd name="T4" fmla="*/ 179 w 188"/>
                <a:gd name="T5" fmla="*/ 657 h 741"/>
                <a:gd name="T6" fmla="*/ 179 w 188"/>
                <a:gd name="T7" fmla="*/ 629 h 741"/>
                <a:gd name="T8" fmla="*/ 179 w 188"/>
                <a:gd name="T9" fmla="*/ 604 h 741"/>
                <a:gd name="T10" fmla="*/ 179 w 188"/>
                <a:gd name="T11" fmla="*/ 578 h 741"/>
                <a:gd name="T12" fmla="*/ 179 w 188"/>
                <a:gd name="T13" fmla="*/ 549 h 741"/>
                <a:gd name="T14" fmla="*/ 179 w 188"/>
                <a:gd name="T15" fmla="*/ 519 h 741"/>
                <a:gd name="T16" fmla="*/ 177 w 188"/>
                <a:gd name="T17" fmla="*/ 490 h 741"/>
                <a:gd name="T18" fmla="*/ 177 w 188"/>
                <a:gd name="T19" fmla="*/ 462 h 741"/>
                <a:gd name="T20" fmla="*/ 173 w 188"/>
                <a:gd name="T21" fmla="*/ 431 h 741"/>
                <a:gd name="T22" fmla="*/ 171 w 188"/>
                <a:gd name="T23" fmla="*/ 403 h 741"/>
                <a:gd name="T24" fmla="*/ 171 w 188"/>
                <a:gd name="T25" fmla="*/ 376 h 741"/>
                <a:gd name="T26" fmla="*/ 168 w 188"/>
                <a:gd name="T27" fmla="*/ 344 h 741"/>
                <a:gd name="T28" fmla="*/ 166 w 188"/>
                <a:gd name="T29" fmla="*/ 313 h 741"/>
                <a:gd name="T30" fmla="*/ 164 w 188"/>
                <a:gd name="T31" fmla="*/ 281 h 741"/>
                <a:gd name="T32" fmla="*/ 164 w 188"/>
                <a:gd name="T33" fmla="*/ 251 h 741"/>
                <a:gd name="T34" fmla="*/ 162 w 188"/>
                <a:gd name="T35" fmla="*/ 220 h 741"/>
                <a:gd name="T36" fmla="*/ 162 w 188"/>
                <a:gd name="T37" fmla="*/ 190 h 741"/>
                <a:gd name="T38" fmla="*/ 160 w 188"/>
                <a:gd name="T39" fmla="*/ 163 h 741"/>
                <a:gd name="T40" fmla="*/ 160 w 188"/>
                <a:gd name="T41" fmla="*/ 142 h 741"/>
                <a:gd name="T42" fmla="*/ 158 w 188"/>
                <a:gd name="T43" fmla="*/ 117 h 741"/>
                <a:gd name="T44" fmla="*/ 162 w 188"/>
                <a:gd name="T45" fmla="*/ 98 h 741"/>
                <a:gd name="T46" fmla="*/ 147 w 188"/>
                <a:gd name="T47" fmla="*/ 93 h 741"/>
                <a:gd name="T48" fmla="*/ 120 w 188"/>
                <a:gd name="T49" fmla="*/ 106 h 741"/>
                <a:gd name="T50" fmla="*/ 93 w 188"/>
                <a:gd name="T51" fmla="*/ 110 h 741"/>
                <a:gd name="T52" fmla="*/ 2 w 188"/>
                <a:gd name="T53" fmla="*/ 106 h 741"/>
                <a:gd name="T54" fmla="*/ 88 w 188"/>
                <a:gd name="T55" fmla="*/ 125 h 741"/>
                <a:gd name="T56" fmla="*/ 109 w 188"/>
                <a:gd name="T57" fmla="*/ 125 h 741"/>
                <a:gd name="T58" fmla="*/ 130 w 188"/>
                <a:gd name="T59" fmla="*/ 121 h 741"/>
                <a:gd name="T60" fmla="*/ 147 w 188"/>
                <a:gd name="T61" fmla="*/ 121 h 741"/>
                <a:gd name="T62" fmla="*/ 147 w 188"/>
                <a:gd name="T63" fmla="*/ 155 h 741"/>
                <a:gd name="T64" fmla="*/ 149 w 188"/>
                <a:gd name="T65" fmla="*/ 188 h 741"/>
                <a:gd name="T66" fmla="*/ 149 w 188"/>
                <a:gd name="T67" fmla="*/ 220 h 741"/>
                <a:gd name="T68" fmla="*/ 149 w 188"/>
                <a:gd name="T69" fmla="*/ 252 h 741"/>
                <a:gd name="T70" fmla="*/ 150 w 188"/>
                <a:gd name="T71" fmla="*/ 283 h 741"/>
                <a:gd name="T72" fmla="*/ 150 w 188"/>
                <a:gd name="T73" fmla="*/ 315 h 741"/>
                <a:gd name="T74" fmla="*/ 152 w 188"/>
                <a:gd name="T75" fmla="*/ 349 h 741"/>
                <a:gd name="T76" fmla="*/ 154 w 188"/>
                <a:gd name="T77" fmla="*/ 380 h 741"/>
                <a:gd name="T78" fmla="*/ 158 w 188"/>
                <a:gd name="T79" fmla="*/ 410 h 741"/>
                <a:gd name="T80" fmla="*/ 160 w 188"/>
                <a:gd name="T81" fmla="*/ 441 h 741"/>
                <a:gd name="T82" fmla="*/ 162 w 188"/>
                <a:gd name="T83" fmla="*/ 471 h 741"/>
                <a:gd name="T84" fmla="*/ 162 w 188"/>
                <a:gd name="T85" fmla="*/ 500 h 741"/>
                <a:gd name="T86" fmla="*/ 164 w 188"/>
                <a:gd name="T87" fmla="*/ 532 h 741"/>
                <a:gd name="T88" fmla="*/ 164 w 188"/>
                <a:gd name="T89" fmla="*/ 562 h 741"/>
                <a:gd name="T90" fmla="*/ 164 w 188"/>
                <a:gd name="T91" fmla="*/ 589 h 741"/>
                <a:gd name="T92" fmla="*/ 162 w 188"/>
                <a:gd name="T93" fmla="*/ 614 h 741"/>
                <a:gd name="T94" fmla="*/ 164 w 188"/>
                <a:gd name="T95" fmla="*/ 640 h 741"/>
                <a:gd name="T96" fmla="*/ 164 w 188"/>
                <a:gd name="T97" fmla="*/ 667 h 741"/>
                <a:gd name="T98" fmla="*/ 168 w 188"/>
                <a:gd name="T99" fmla="*/ 694 h 741"/>
                <a:gd name="T100" fmla="*/ 169 w 188"/>
                <a:gd name="T101" fmla="*/ 718 h 741"/>
                <a:gd name="T102" fmla="*/ 177 w 188"/>
                <a:gd name="T103" fmla="*/ 739 h 741"/>
                <a:gd name="T104" fmla="*/ 188 w 188"/>
                <a:gd name="T105" fmla="*/ 73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8" h="741">
                  <a:moveTo>
                    <a:pt x="188" y="732"/>
                  </a:moveTo>
                  <a:lnTo>
                    <a:pt x="187" y="726"/>
                  </a:lnTo>
                  <a:lnTo>
                    <a:pt x="187" y="720"/>
                  </a:lnTo>
                  <a:lnTo>
                    <a:pt x="185" y="715"/>
                  </a:lnTo>
                  <a:lnTo>
                    <a:pt x="185" y="711"/>
                  </a:lnTo>
                  <a:lnTo>
                    <a:pt x="183" y="705"/>
                  </a:lnTo>
                  <a:lnTo>
                    <a:pt x="183" y="699"/>
                  </a:lnTo>
                  <a:lnTo>
                    <a:pt x="181" y="694"/>
                  </a:lnTo>
                  <a:lnTo>
                    <a:pt x="181" y="690"/>
                  </a:lnTo>
                  <a:lnTo>
                    <a:pt x="181" y="682"/>
                  </a:lnTo>
                  <a:lnTo>
                    <a:pt x="181" y="678"/>
                  </a:lnTo>
                  <a:lnTo>
                    <a:pt x="179" y="673"/>
                  </a:lnTo>
                  <a:lnTo>
                    <a:pt x="179" y="667"/>
                  </a:lnTo>
                  <a:lnTo>
                    <a:pt x="179" y="661"/>
                  </a:lnTo>
                  <a:lnTo>
                    <a:pt x="179" y="657"/>
                  </a:lnTo>
                  <a:lnTo>
                    <a:pt x="179" y="652"/>
                  </a:lnTo>
                  <a:lnTo>
                    <a:pt x="179" y="646"/>
                  </a:lnTo>
                  <a:lnTo>
                    <a:pt x="179" y="640"/>
                  </a:lnTo>
                  <a:lnTo>
                    <a:pt x="179" y="635"/>
                  </a:lnTo>
                  <a:lnTo>
                    <a:pt x="179" y="629"/>
                  </a:lnTo>
                  <a:lnTo>
                    <a:pt x="179" y="625"/>
                  </a:lnTo>
                  <a:lnTo>
                    <a:pt x="179" y="619"/>
                  </a:lnTo>
                  <a:lnTo>
                    <a:pt x="179" y="614"/>
                  </a:lnTo>
                  <a:lnTo>
                    <a:pt x="179" y="608"/>
                  </a:lnTo>
                  <a:lnTo>
                    <a:pt x="179" y="604"/>
                  </a:lnTo>
                  <a:lnTo>
                    <a:pt x="179" y="599"/>
                  </a:lnTo>
                  <a:lnTo>
                    <a:pt x="179" y="593"/>
                  </a:lnTo>
                  <a:lnTo>
                    <a:pt x="179" y="587"/>
                  </a:lnTo>
                  <a:lnTo>
                    <a:pt x="179" y="581"/>
                  </a:lnTo>
                  <a:lnTo>
                    <a:pt x="179" y="578"/>
                  </a:lnTo>
                  <a:lnTo>
                    <a:pt x="179" y="572"/>
                  </a:lnTo>
                  <a:lnTo>
                    <a:pt x="179" y="566"/>
                  </a:lnTo>
                  <a:lnTo>
                    <a:pt x="181" y="562"/>
                  </a:lnTo>
                  <a:lnTo>
                    <a:pt x="179" y="555"/>
                  </a:lnTo>
                  <a:lnTo>
                    <a:pt x="179" y="549"/>
                  </a:lnTo>
                  <a:lnTo>
                    <a:pt x="179" y="543"/>
                  </a:lnTo>
                  <a:lnTo>
                    <a:pt x="179" y="538"/>
                  </a:lnTo>
                  <a:lnTo>
                    <a:pt x="179" y="532"/>
                  </a:lnTo>
                  <a:lnTo>
                    <a:pt x="179" y="526"/>
                  </a:lnTo>
                  <a:lnTo>
                    <a:pt x="179" y="519"/>
                  </a:lnTo>
                  <a:lnTo>
                    <a:pt x="179" y="515"/>
                  </a:lnTo>
                  <a:lnTo>
                    <a:pt x="179" y="507"/>
                  </a:lnTo>
                  <a:lnTo>
                    <a:pt x="179" y="502"/>
                  </a:lnTo>
                  <a:lnTo>
                    <a:pt x="177" y="496"/>
                  </a:lnTo>
                  <a:lnTo>
                    <a:pt x="177" y="490"/>
                  </a:lnTo>
                  <a:lnTo>
                    <a:pt x="177" y="484"/>
                  </a:lnTo>
                  <a:lnTo>
                    <a:pt x="177" y="479"/>
                  </a:lnTo>
                  <a:lnTo>
                    <a:pt x="177" y="473"/>
                  </a:lnTo>
                  <a:lnTo>
                    <a:pt x="177" y="467"/>
                  </a:lnTo>
                  <a:lnTo>
                    <a:pt x="177" y="462"/>
                  </a:lnTo>
                  <a:lnTo>
                    <a:pt x="175" y="456"/>
                  </a:lnTo>
                  <a:lnTo>
                    <a:pt x="175" y="450"/>
                  </a:lnTo>
                  <a:lnTo>
                    <a:pt x="175" y="444"/>
                  </a:lnTo>
                  <a:lnTo>
                    <a:pt x="173" y="439"/>
                  </a:lnTo>
                  <a:lnTo>
                    <a:pt x="173" y="431"/>
                  </a:lnTo>
                  <a:lnTo>
                    <a:pt x="173" y="427"/>
                  </a:lnTo>
                  <a:lnTo>
                    <a:pt x="173" y="422"/>
                  </a:lnTo>
                  <a:lnTo>
                    <a:pt x="173" y="414"/>
                  </a:lnTo>
                  <a:lnTo>
                    <a:pt x="171" y="410"/>
                  </a:lnTo>
                  <a:lnTo>
                    <a:pt x="171" y="403"/>
                  </a:lnTo>
                  <a:lnTo>
                    <a:pt x="171" y="397"/>
                  </a:lnTo>
                  <a:lnTo>
                    <a:pt x="171" y="391"/>
                  </a:lnTo>
                  <a:lnTo>
                    <a:pt x="171" y="386"/>
                  </a:lnTo>
                  <a:lnTo>
                    <a:pt x="171" y="380"/>
                  </a:lnTo>
                  <a:lnTo>
                    <a:pt x="171" y="376"/>
                  </a:lnTo>
                  <a:lnTo>
                    <a:pt x="169" y="368"/>
                  </a:lnTo>
                  <a:lnTo>
                    <a:pt x="169" y="363"/>
                  </a:lnTo>
                  <a:lnTo>
                    <a:pt x="168" y="357"/>
                  </a:lnTo>
                  <a:lnTo>
                    <a:pt x="168" y="349"/>
                  </a:lnTo>
                  <a:lnTo>
                    <a:pt x="168" y="344"/>
                  </a:lnTo>
                  <a:lnTo>
                    <a:pt x="168" y="336"/>
                  </a:lnTo>
                  <a:lnTo>
                    <a:pt x="166" y="330"/>
                  </a:lnTo>
                  <a:lnTo>
                    <a:pt x="166" y="325"/>
                  </a:lnTo>
                  <a:lnTo>
                    <a:pt x="166" y="319"/>
                  </a:lnTo>
                  <a:lnTo>
                    <a:pt x="166" y="313"/>
                  </a:lnTo>
                  <a:lnTo>
                    <a:pt x="164" y="306"/>
                  </a:lnTo>
                  <a:lnTo>
                    <a:pt x="164" y="300"/>
                  </a:lnTo>
                  <a:lnTo>
                    <a:pt x="164" y="294"/>
                  </a:lnTo>
                  <a:lnTo>
                    <a:pt x="164" y="289"/>
                  </a:lnTo>
                  <a:lnTo>
                    <a:pt x="164" y="281"/>
                  </a:lnTo>
                  <a:lnTo>
                    <a:pt x="164" y="275"/>
                  </a:lnTo>
                  <a:lnTo>
                    <a:pt x="164" y="270"/>
                  </a:lnTo>
                  <a:lnTo>
                    <a:pt x="164" y="264"/>
                  </a:lnTo>
                  <a:lnTo>
                    <a:pt x="164" y="256"/>
                  </a:lnTo>
                  <a:lnTo>
                    <a:pt x="164" y="251"/>
                  </a:lnTo>
                  <a:lnTo>
                    <a:pt x="162" y="245"/>
                  </a:lnTo>
                  <a:lnTo>
                    <a:pt x="162" y="239"/>
                  </a:lnTo>
                  <a:lnTo>
                    <a:pt x="162" y="232"/>
                  </a:lnTo>
                  <a:lnTo>
                    <a:pt x="162" y="226"/>
                  </a:lnTo>
                  <a:lnTo>
                    <a:pt x="162" y="220"/>
                  </a:lnTo>
                  <a:lnTo>
                    <a:pt x="162" y="214"/>
                  </a:lnTo>
                  <a:lnTo>
                    <a:pt x="162" y="209"/>
                  </a:lnTo>
                  <a:lnTo>
                    <a:pt x="162" y="201"/>
                  </a:lnTo>
                  <a:lnTo>
                    <a:pt x="162" y="195"/>
                  </a:lnTo>
                  <a:lnTo>
                    <a:pt x="162" y="190"/>
                  </a:lnTo>
                  <a:lnTo>
                    <a:pt x="162" y="184"/>
                  </a:lnTo>
                  <a:lnTo>
                    <a:pt x="162" y="176"/>
                  </a:lnTo>
                  <a:lnTo>
                    <a:pt x="160" y="173"/>
                  </a:lnTo>
                  <a:lnTo>
                    <a:pt x="160" y="169"/>
                  </a:lnTo>
                  <a:lnTo>
                    <a:pt x="160" y="163"/>
                  </a:lnTo>
                  <a:lnTo>
                    <a:pt x="160" y="159"/>
                  </a:lnTo>
                  <a:lnTo>
                    <a:pt x="160" y="154"/>
                  </a:lnTo>
                  <a:lnTo>
                    <a:pt x="160" y="150"/>
                  </a:lnTo>
                  <a:lnTo>
                    <a:pt x="160" y="146"/>
                  </a:lnTo>
                  <a:lnTo>
                    <a:pt x="160" y="142"/>
                  </a:lnTo>
                  <a:lnTo>
                    <a:pt x="160" y="136"/>
                  </a:lnTo>
                  <a:lnTo>
                    <a:pt x="160" y="133"/>
                  </a:lnTo>
                  <a:lnTo>
                    <a:pt x="158" y="127"/>
                  </a:lnTo>
                  <a:lnTo>
                    <a:pt x="158" y="123"/>
                  </a:lnTo>
                  <a:lnTo>
                    <a:pt x="158" y="117"/>
                  </a:lnTo>
                  <a:lnTo>
                    <a:pt x="158" y="114"/>
                  </a:lnTo>
                  <a:lnTo>
                    <a:pt x="158" y="110"/>
                  </a:lnTo>
                  <a:lnTo>
                    <a:pt x="158" y="106"/>
                  </a:lnTo>
                  <a:lnTo>
                    <a:pt x="160" y="102"/>
                  </a:lnTo>
                  <a:lnTo>
                    <a:pt x="162" y="98"/>
                  </a:lnTo>
                  <a:lnTo>
                    <a:pt x="160" y="93"/>
                  </a:lnTo>
                  <a:lnTo>
                    <a:pt x="156" y="91"/>
                  </a:lnTo>
                  <a:lnTo>
                    <a:pt x="150" y="0"/>
                  </a:lnTo>
                  <a:lnTo>
                    <a:pt x="141" y="3"/>
                  </a:lnTo>
                  <a:lnTo>
                    <a:pt x="147" y="93"/>
                  </a:lnTo>
                  <a:lnTo>
                    <a:pt x="141" y="95"/>
                  </a:lnTo>
                  <a:lnTo>
                    <a:pt x="137" y="98"/>
                  </a:lnTo>
                  <a:lnTo>
                    <a:pt x="131" y="100"/>
                  </a:lnTo>
                  <a:lnTo>
                    <a:pt x="128" y="104"/>
                  </a:lnTo>
                  <a:lnTo>
                    <a:pt x="120" y="106"/>
                  </a:lnTo>
                  <a:lnTo>
                    <a:pt x="116" y="106"/>
                  </a:lnTo>
                  <a:lnTo>
                    <a:pt x="111" y="108"/>
                  </a:lnTo>
                  <a:lnTo>
                    <a:pt x="105" y="108"/>
                  </a:lnTo>
                  <a:lnTo>
                    <a:pt x="99" y="110"/>
                  </a:lnTo>
                  <a:lnTo>
                    <a:pt x="93" y="110"/>
                  </a:lnTo>
                  <a:lnTo>
                    <a:pt x="88" y="110"/>
                  </a:lnTo>
                  <a:lnTo>
                    <a:pt x="82" y="112"/>
                  </a:lnTo>
                  <a:lnTo>
                    <a:pt x="4" y="100"/>
                  </a:lnTo>
                  <a:lnTo>
                    <a:pt x="2" y="102"/>
                  </a:lnTo>
                  <a:lnTo>
                    <a:pt x="2" y="106"/>
                  </a:lnTo>
                  <a:lnTo>
                    <a:pt x="0" y="110"/>
                  </a:lnTo>
                  <a:lnTo>
                    <a:pt x="0" y="116"/>
                  </a:lnTo>
                  <a:lnTo>
                    <a:pt x="82" y="127"/>
                  </a:lnTo>
                  <a:lnTo>
                    <a:pt x="84" y="125"/>
                  </a:lnTo>
                  <a:lnTo>
                    <a:pt x="88" y="125"/>
                  </a:lnTo>
                  <a:lnTo>
                    <a:pt x="92" y="125"/>
                  </a:lnTo>
                  <a:lnTo>
                    <a:pt x="95" y="125"/>
                  </a:lnTo>
                  <a:lnTo>
                    <a:pt x="99" y="125"/>
                  </a:lnTo>
                  <a:lnTo>
                    <a:pt x="103" y="125"/>
                  </a:lnTo>
                  <a:lnTo>
                    <a:pt x="109" y="125"/>
                  </a:lnTo>
                  <a:lnTo>
                    <a:pt x="112" y="125"/>
                  </a:lnTo>
                  <a:lnTo>
                    <a:pt x="116" y="123"/>
                  </a:lnTo>
                  <a:lnTo>
                    <a:pt x="120" y="123"/>
                  </a:lnTo>
                  <a:lnTo>
                    <a:pt x="126" y="121"/>
                  </a:lnTo>
                  <a:lnTo>
                    <a:pt x="130" y="121"/>
                  </a:lnTo>
                  <a:lnTo>
                    <a:pt x="133" y="119"/>
                  </a:lnTo>
                  <a:lnTo>
                    <a:pt x="137" y="117"/>
                  </a:lnTo>
                  <a:lnTo>
                    <a:pt x="143" y="117"/>
                  </a:lnTo>
                  <a:lnTo>
                    <a:pt x="147" y="116"/>
                  </a:lnTo>
                  <a:lnTo>
                    <a:pt x="147" y="121"/>
                  </a:lnTo>
                  <a:lnTo>
                    <a:pt x="147" y="129"/>
                  </a:lnTo>
                  <a:lnTo>
                    <a:pt x="147" y="135"/>
                  </a:lnTo>
                  <a:lnTo>
                    <a:pt x="147" y="142"/>
                  </a:lnTo>
                  <a:lnTo>
                    <a:pt x="147" y="148"/>
                  </a:lnTo>
                  <a:lnTo>
                    <a:pt x="147" y="155"/>
                  </a:lnTo>
                  <a:lnTo>
                    <a:pt x="147" y="161"/>
                  </a:lnTo>
                  <a:lnTo>
                    <a:pt x="149" y="169"/>
                  </a:lnTo>
                  <a:lnTo>
                    <a:pt x="149" y="174"/>
                  </a:lnTo>
                  <a:lnTo>
                    <a:pt x="149" y="182"/>
                  </a:lnTo>
                  <a:lnTo>
                    <a:pt x="149" y="188"/>
                  </a:lnTo>
                  <a:lnTo>
                    <a:pt x="149" y="194"/>
                  </a:lnTo>
                  <a:lnTo>
                    <a:pt x="149" y="201"/>
                  </a:lnTo>
                  <a:lnTo>
                    <a:pt x="149" y="207"/>
                  </a:lnTo>
                  <a:lnTo>
                    <a:pt x="149" y="213"/>
                  </a:lnTo>
                  <a:lnTo>
                    <a:pt x="149" y="220"/>
                  </a:lnTo>
                  <a:lnTo>
                    <a:pt x="149" y="226"/>
                  </a:lnTo>
                  <a:lnTo>
                    <a:pt x="149" y="232"/>
                  </a:lnTo>
                  <a:lnTo>
                    <a:pt x="149" y="239"/>
                  </a:lnTo>
                  <a:lnTo>
                    <a:pt x="149" y="245"/>
                  </a:lnTo>
                  <a:lnTo>
                    <a:pt x="149" y="252"/>
                  </a:lnTo>
                  <a:lnTo>
                    <a:pt x="149" y="258"/>
                  </a:lnTo>
                  <a:lnTo>
                    <a:pt x="149" y="264"/>
                  </a:lnTo>
                  <a:lnTo>
                    <a:pt x="150" y="271"/>
                  </a:lnTo>
                  <a:lnTo>
                    <a:pt x="150" y="277"/>
                  </a:lnTo>
                  <a:lnTo>
                    <a:pt x="150" y="283"/>
                  </a:lnTo>
                  <a:lnTo>
                    <a:pt x="150" y="290"/>
                  </a:lnTo>
                  <a:lnTo>
                    <a:pt x="150" y="296"/>
                  </a:lnTo>
                  <a:lnTo>
                    <a:pt x="150" y="302"/>
                  </a:lnTo>
                  <a:lnTo>
                    <a:pt x="150" y="309"/>
                  </a:lnTo>
                  <a:lnTo>
                    <a:pt x="150" y="315"/>
                  </a:lnTo>
                  <a:lnTo>
                    <a:pt x="150" y="323"/>
                  </a:lnTo>
                  <a:lnTo>
                    <a:pt x="150" y="329"/>
                  </a:lnTo>
                  <a:lnTo>
                    <a:pt x="150" y="336"/>
                  </a:lnTo>
                  <a:lnTo>
                    <a:pt x="152" y="342"/>
                  </a:lnTo>
                  <a:lnTo>
                    <a:pt x="152" y="349"/>
                  </a:lnTo>
                  <a:lnTo>
                    <a:pt x="152" y="355"/>
                  </a:lnTo>
                  <a:lnTo>
                    <a:pt x="152" y="361"/>
                  </a:lnTo>
                  <a:lnTo>
                    <a:pt x="154" y="368"/>
                  </a:lnTo>
                  <a:lnTo>
                    <a:pt x="154" y="376"/>
                  </a:lnTo>
                  <a:lnTo>
                    <a:pt x="154" y="380"/>
                  </a:lnTo>
                  <a:lnTo>
                    <a:pt x="154" y="387"/>
                  </a:lnTo>
                  <a:lnTo>
                    <a:pt x="156" y="393"/>
                  </a:lnTo>
                  <a:lnTo>
                    <a:pt x="156" y="399"/>
                  </a:lnTo>
                  <a:lnTo>
                    <a:pt x="156" y="405"/>
                  </a:lnTo>
                  <a:lnTo>
                    <a:pt x="158" y="410"/>
                  </a:lnTo>
                  <a:lnTo>
                    <a:pt x="158" y="416"/>
                  </a:lnTo>
                  <a:lnTo>
                    <a:pt x="158" y="424"/>
                  </a:lnTo>
                  <a:lnTo>
                    <a:pt x="158" y="429"/>
                  </a:lnTo>
                  <a:lnTo>
                    <a:pt x="158" y="435"/>
                  </a:lnTo>
                  <a:lnTo>
                    <a:pt x="160" y="441"/>
                  </a:lnTo>
                  <a:lnTo>
                    <a:pt x="160" y="446"/>
                  </a:lnTo>
                  <a:lnTo>
                    <a:pt x="160" y="454"/>
                  </a:lnTo>
                  <a:lnTo>
                    <a:pt x="160" y="460"/>
                  </a:lnTo>
                  <a:lnTo>
                    <a:pt x="160" y="465"/>
                  </a:lnTo>
                  <a:lnTo>
                    <a:pt x="162" y="471"/>
                  </a:lnTo>
                  <a:lnTo>
                    <a:pt x="162" y="477"/>
                  </a:lnTo>
                  <a:lnTo>
                    <a:pt x="162" y="483"/>
                  </a:lnTo>
                  <a:lnTo>
                    <a:pt x="162" y="488"/>
                  </a:lnTo>
                  <a:lnTo>
                    <a:pt x="162" y="494"/>
                  </a:lnTo>
                  <a:lnTo>
                    <a:pt x="162" y="500"/>
                  </a:lnTo>
                  <a:lnTo>
                    <a:pt x="162" y="507"/>
                  </a:lnTo>
                  <a:lnTo>
                    <a:pt x="162" y="513"/>
                  </a:lnTo>
                  <a:lnTo>
                    <a:pt x="164" y="519"/>
                  </a:lnTo>
                  <a:lnTo>
                    <a:pt x="164" y="524"/>
                  </a:lnTo>
                  <a:lnTo>
                    <a:pt x="164" y="532"/>
                  </a:lnTo>
                  <a:lnTo>
                    <a:pt x="164" y="538"/>
                  </a:lnTo>
                  <a:lnTo>
                    <a:pt x="164" y="543"/>
                  </a:lnTo>
                  <a:lnTo>
                    <a:pt x="164" y="549"/>
                  </a:lnTo>
                  <a:lnTo>
                    <a:pt x="164" y="555"/>
                  </a:lnTo>
                  <a:lnTo>
                    <a:pt x="164" y="562"/>
                  </a:lnTo>
                  <a:lnTo>
                    <a:pt x="164" y="568"/>
                  </a:lnTo>
                  <a:lnTo>
                    <a:pt x="164" y="572"/>
                  </a:lnTo>
                  <a:lnTo>
                    <a:pt x="164" y="578"/>
                  </a:lnTo>
                  <a:lnTo>
                    <a:pt x="164" y="583"/>
                  </a:lnTo>
                  <a:lnTo>
                    <a:pt x="164" y="589"/>
                  </a:lnTo>
                  <a:lnTo>
                    <a:pt x="162" y="593"/>
                  </a:lnTo>
                  <a:lnTo>
                    <a:pt x="162" y="599"/>
                  </a:lnTo>
                  <a:lnTo>
                    <a:pt x="162" y="604"/>
                  </a:lnTo>
                  <a:lnTo>
                    <a:pt x="162" y="610"/>
                  </a:lnTo>
                  <a:lnTo>
                    <a:pt x="162" y="614"/>
                  </a:lnTo>
                  <a:lnTo>
                    <a:pt x="162" y="619"/>
                  </a:lnTo>
                  <a:lnTo>
                    <a:pt x="162" y="625"/>
                  </a:lnTo>
                  <a:lnTo>
                    <a:pt x="162" y="631"/>
                  </a:lnTo>
                  <a:lnTo>
                    <a:pt x="162" y="635"/>
                  </a:lnTo>
                  <a:lnTo>
                    <a:pt x="164" y="640"/>
                  </a:lnTo>
                  <a:lnTo>
                    <a:pt x="164" y="646"/>
                  </a:lnTo>
                  <a:lnTo>
                    <a:pt x="164" y="652"/>
                  </a:lnTo>
                  <a:lnTo>
                    <a:pt x="164" y="657"/>
                  </a:lnTo>
                  <a:lnTo>
                    <a:pt x="164" y="663"/>
                  </a:lnTo>
                  <a:lnTo>
                    <a:pt x="164" y="667"/>
                  </a:lnTo>
                  <a:lnTo>
                    <a:pt x="164" y="673"/>
                  </a:lnTo>
                  <a:lnTo>
                    <a:pt x="164" y="676"/>
                  </a:lnTo>
                  <a:lnTo>
                    <a:pt x="166" y="682"/>
                  </a:lnTo>
                  <a:lnTo>
                    <a:pt x="166" y="688"/>
                  </a:lnTo>
                  <a:lnTo>
                    <a:pt x="168" y="694"/>
                  </a:lnTo>
                  <a:lnTo>
                    <a:pt x="168" y="699"/>
                  </a:lnTo>
                  <a:lnTo>
                    <a:pt x="168" y="703"/>
                  </a:lnTo>
                  <a:lnTo>
                    <a:pt x="168" y="709"/>
                  </a:lnTo>
                  <a:lnTo>
                    <a:pt x="169" y="715"/>
                  </a:lnTo>
                  <a:lnTo>
                    <a:pt x="169" y="718"/>
                  </a:lnTo>
                  <a:lnTo>
                    <a:pt x="171" y="724"/>
                  </a:lnTo>
                  <a:lnTo>
                    <a:pt x="171" y="730"/>
                  </a:lnTo>
                  <a:lnTo>
                    <a:pt x="173" y="735"/>
                  </a:lnTo>
                  <a:lnTo>
                    <a:pt x="175" y="737"/>
                  </a:lnTo>
                  <a:lnTo>
                    <a:pt x="177" y="739"/>
                  </a:lnTo>
                  <a:lnTo>
                    <a:pt x="179" y="741"/>
                  </a:lnTo>
                  <a:lnTo>
                    <a:pt x="183" y="741"/>
                  </a:lnTo>
                  <a:lnTo>
                    <a:pt x="187" y="737"/>
                  </a:lnTo>
                  <a:lnTo>
                    <a:pt x="188" y="732"/>
                  </a:lnTo>
                  <a:lnTo>
                    <a:pt x="188" y="7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Freeform 92"/>
            <p:cNvSpPr>
              <a:spLocks/>
            </p:cNvSpPr>
            <p:nvPr/>
          </p:nvSpPr>
          <p:spPr bwMode="auto">
            <a:xfrm>
              <a:off x="955675" y="3368675"/>
              <a:ext cx="109538" cy="280988"/>
            </a:xfrm>
            <a:custGeom>
              <a:avLst/>
              <a:gdLst>
                <a:gd name="T0" fmla="*/ 131 w 138"/>
                <a:gd name="T1" fmla="*/ 293 h 354"/>
                <a:gd name="T2" fmla="*/ 125 w 138"/>
                <a:gd name="T3" fmla="*/ 276 h 354"/>
                <a:gd name="T4" fmla="*/ 117 w 138"/>
                <a:gd name="T5" fmla="*/ 259 h 354"/>
                <a:gd name="T6" fmla="*/ 112 w 138"/>
                <a:gd name="T7" fmla="*/ 240 h 354"/>
                <a:gd name="T8" fmla="*/ 108 w 138"/>
                <a:gd name="T9" fmla="*/ 221 h 354"/>
                <a:gd name="T10" fmla="*/ 104 w 138"/>
                <a:gd name="T11" fmla="*/ 203 h 354"/>
                <a:gd name="T12" fmla="*/ 100 w 138"/>
                <a:gd name="T13" fmla="*/ 184 h 354"/>
                <a:gd name="T14" fmla="*/ 97 w 138"/>
                <a:gd name="T15" fmla="*/ 165 h 354"/>
                <a:gd name="T16" fmla="*/ 93 w 138"/>
                <a:gd name="T17" fmla="*/ 148 h 354"/>
                <a:gd name="T18" fmla="*/ 89 w 138"/>
                <a:gd name="T19" fmla="*/ 129 h 354"/>
                <a:gd name="T20" fmla="*/ 87 w 138"/>
                <a:gd name="T21" fmla="*/ 112 h 354"/>
                <a:gd name="T22" fmla="*/ 83 w 138"/>
                <a:gd name="T23" fmla="*/ 99 h 354"/>
                <a:gd name="T24" fmla="*/ 79 w 138"/>
                <a:gd name="T25" fmla="*/ 86 h 354"/>
                <a:gd name="T26" fmla="*/ 76 w 138"/>
                <a:gd name="T27" fmla="*/ 72 h 354"/>
                <a:gd name="T28" fmla="*/ 72 w 138"/>
                <a:gd name="T29" fmla="*/ 59 h 354"/>
                <a:gd name="T30" fmla="*/ 66 w 138"/>
                <a:gd name="T31" fmla="*/ 48 h 354"/>
                <a:gd name="T32" fmla="*/ 59 w 138"/>
                <a:gd name="T33" fmla="*/ 36 h 354"/>
                <a:gd name="T34" fmla="*/ 47 w 138"/>
                <a:gd name="T35" fmla="*/ 21 h 354"/>
                <a:gd name="T36" fmla="*/ 28 w 138"/>
                <a:gd name="T37" fmla="*/ 6 h 354"/>
                <a:gd name="T38" fmla="*/ 15 w 138"/>
                <a:gd name="T39" fmla="*/ 0 h 354"/>
                <a:gd name="T40" fmla="*/ 1 w 138"/>
                <a:gd name="T41" fmla="*/ 6 h 354"/>
                <a:gd name="T42" fmla="*/ 9 w 138"/>
                <a:gd name="T43" fmla="*/ 19 h 354"/>
                <a:gd name="T44" fmla="*/ 20 w 138"/>
                <a:gd name="T45" fmla="*/ 27 h 354"/>
                <a:gd name="T46" fmla="*/ 32 w 138"/>
                <a:gd name="T47" fmla="*/ 36 h 354"/>
                <a:gd name="T48" fmla="*/ 47 w 138"/>
                <a:gd name="T49" fmla="*/ 53 h 354"/>
                <a:gd name="T50" fmla="*/ 53 w 138"/>
                <a:gd name="T51" fmla="*/ 65 h 354"/>
                <a:gd name="T52" fmla="*/ 59 w 138"/>
                <a:gd name="T53" fmla="*/ 78 h 354"/>
                <a:gd name="T54" fmla="*/ 62 w 138"/>
                <a:gd name="T55" fmla="*/ 91 h 354"/>
                <a:gd name="T56" fmla="*/ 68 w 138"/>
                <a:gd name="T57" fmla="*/ 105 h 354"/>
                <a:gd name="T58" fmla="*/ 70 w 138"/>
                <a:gd name="T59" fmla="*/ 120 h 354"/>
                <a:gd name="T60" fmla="*/ 74 w 138"/>
                <a:gd name="T61" fmla="*/ 135 h 354"/>
                <a:gd name="T62" fmla="*/ 76 w 138"/>
                <a:gd name="T63" fmla="*/ 148 h 354"/>
                <a:gd name="T64" fmla="*/ 79 w 138"/>
                <a:gd name="T65" fmla="*/ 162 h 354"/>
                <a:gd name="T66" fmla="*/ 81 w 138"/>
                <a:gd name="T67" fmla="*/ 175 h 354"/>
                <a:gd name="T68" fmla="*/ 85 w 138"/>
                <a:gd name="T69" fmla="*/ 190 h 354"/>
                <a:gd name="T70" fmla="*/ 87 w 138"/>
                <a:gd name="T71" fmla="*/ 205 h 354"/>
                <a:gd name="T72" fmla="*/ 91 w 138"/>
                <a:gd name="T73" fmla="*/ 219 h 354"/>
                <a:gd name="T74" fmla="*/ 93 w 138"/>
                <a:gd name="T75" fmla="*/ 234 h 354"/>
                <a:gd name="T76" fmla="*/ 98 w 138"/>
                <a:gd name="T77" fmla="*/ 247 h 354"/>
                <a:gd name="T78" fmla="*/ 102 w 138"/>
                <a:gd name="T79" fmla="*/ 261 h 354"/>
                <a:gd name="T80" fmla="*/ 108 w 138"/>
                <a:gd name="T81" fmla="*/ 276 h 354"/>
                <a:gd name="T82" fmla="*/ 112 w 138"/>
                <a:gd name="T83" fmla="*/ 289 h 354"/>
                <a:gd name="T84" fmla="*/ 106 w 138"/>
                <a:gd name="T85" fmla="*/ 289 h 354"/>
                <a:gd name="T86" fmla="*/ 93 w 138"/>
                <a:gd name="T87" fmla="*/ 283 h 354"/>
                <a:gd name="T88" fmla="*/ 81 w 138"/>
                <a:gd name="T89" fmla="*/ 278 h 354"/>
                <a:gd name="T90" fmla="*/ 68 w 138"/>
                <a:gd name="T91" fmla="*/ 276 h 354"/>
                <a:gd name="T92" fmla="*/ 55 w 138"/>
                <a:gd name="T93" fmla="*/ 278 h 354"/>
                <a:gd name="T94" fmla="*/ 41 w 138"/>
                <a:gd name="T95" fmla="*/ 283 h 354"/>
                <a:gd name="T96" fmla="*/ 30 w 138"/>
                <a:gd name="T97" fmla="*/ 295 h 354"/>
                <a:gd name="T98" fmla="*/ 20 w 138"/>
                <a:gd name="T99" fmla="*/ 308 h 354"/>
                <a:gd name="T100" fmla="*/ 13 w 138"/>
                <a:gd name="T101" fmla="*/ 323 h 354"/>
                <a:gd name="T102" fmla="*/ 7 w 138"/>
                <a:gd name="T103" fmla="*/ 338 h 354"/>
                <a:gd name="T104" fmla="*/ 1 w 138"/>
                <a:gd name="T105" fmla="*/ 354 h 354"/>
                <a:gd name="T106" fmla="*/ 17 w 138"/>
                <a:gd name="T107" fmla="*/ 331 h 354"/>
                <a:gd name="T108" fmla="*/ 30 w 138"/>
                <a:gd name="T109" fmla="*/ 312 h 354"/>
                <a:gd name="T110" fmla="*/ 47 w 138"/>
                <a:gd name="T111" fmla="*/ 295 h 354"/>
                <a:gd name="T112" fmla="*/ 62 w 138"/>
                <a:gd name="T113" fmla="*/ 289 h 354"/>
                <a:gd name="T114" fmla="*/ 78 w 138"/>
                <a:gd name="T115" fmla="*/ 293 h 354"/>
                <a:gd name="T116" fmla="*/ 95 w 138"/>
                <a:gd name="T117" fmla="*/ 300 h 354"/>
                <a:gd name="T118" fmla="*/ 110 w 138"/>
                <a:gd name="T119" fmla="*/ 308 h 354"/>
                <a:gd name="T120" fmla="*/ 127 w 138"/>
                <a:gd name="T121" fmla="*/ 316 h 354"/>
                <a:gd name="T122" fmla="*/ 138 w 138"/>
                <a:gd name="T123" fmla="*/ 31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354">
                  <a:moveTo>
                    <a:pt x="136" y="304"/>
                  </a:moveTo>
                  <a:lnTo>
                    <a:pt x="135" y="299"/>
                  </a:lnTo>
                  <a:lnTo>
                    <a:pt x="131" y="293"/>
                  </a:lnTo>
                  <a:lnTo>
                    <a:pt x="129" y="287"/>
                  </a:lnTo>
                  <a:lnTo>
                    <a:pt x="127" y="281"/>
                  </a:lnTo>
                  <a:lnTo>
                    <a:pt x="125" y="276"/>
                  </a:lnTo>
                  <a:lnTo>
                    <a:pt x="121" y="270"/>
                  </a:lnTo>
                  <a:lnTo>
                    <a:pt x="119" y="262"/>
                  </a:lnTo>
                  <a:lnTo>
                    <a:pt x="117" y="259"/>
                  </a:lnTo>
                  <a:lnTo>
                    <a:pt x="116" y="251"/>
                  </a:lnTo>
                  <a:lnTo>
                    <a:pt x="114" y="245"/>
                  </a:lnTo>
                  <a:lnTo>
                    <a:pt x="112" y="240"/>
                  </a:lnTo>
                  <a:lnTo>
                    <a:pt x="112" y="234"/>
                  </a:lnTo>
                  <a:lnTo>
                    <a:pt x="110" y="226"/>
                  </a:lnTo>
                  <a:lnTo>
                    <a:pt x="108" y="221"/>
                  </a:lnTo>
                  <a:lnTo>
                    <a:pt x="106" y="215"/>
                  </a:lnTo>
                  <a:lnTo>
                    <a:pt x="106" y="209"/>
                  </a:lnTo>
                  <a:lnTo>
                    <a:pt x="104" y="203"/>
                  </a:lnTo>
                  <a:lnTo>
                    <a:pt x="102" y="198"/>
                  </a:lnTo>
                  <a:lnTo>
                    <a:pt x="100" y="190"/>
                  </a:lnTo>
                  <a:lnTo>
                    <a:pt x="100" y="184"/>
                  </a:lnTo>
                  <a:lnTo>
                    <a:pt x="98" y="179"/>
                  </a:lnTo>
                  <a:lnTo>
                    <a:pt x="98" y="173"/>
                  </a:lnTo>
                  <a:lnTo>
                    <a:pt x="97" y="165"/>
                  </a:lnTo>
                  <a:lnTo>
                    <a:pt x="97" y="160"/>
                  </a:lnTo>
                  <a:lnTo>
                    <a:pt x="93" y="154"/>
                  </a:lnTo>
                  <a:lnTo>
                    <a:pt x="93" y="148"/>
                  </a:lnTo>
                  <a:lnTo>
                    <a:pt x="91" y="143"/>
                  </a:lnTo>
                  <a:lnTo>
                    <a:pt x="91" y="135"/>
                  </a:lnTo>
                  <a:lnTo>
                    <a:pt x="89" y="129"/>
                  </a:lnTo>
                  <a:lnTo>
                    <a:pt x="89" y="124"/>
                  </a:lnTo>
                  <a:lnTo>
                    <a:pt x="87" y="118"/>
                  </a:lnTo>
                  <a:lnTo>
                    <a:pt x="87" y="112"/>
                  </a:lnTo>
                  <a:lnTo>
                    <a:pt x="85" y="108"/>
                  </a:lnTo>
                  <a:lnTo>
                    <a:pt x="85" y="103"/>
                  </a:lnTo>
                  <a:lnTo>
                    <a:pt x="83" y="99"/>
                  </a:lnTo>
                  <a:lnTo>
                    <a:pt x="83" y="95"/>
                  </a:lnTo>
                  <a:lnTo>
                    <a:pt x="81" y="91"/>
                  </a:lnTo>
                  <a:lnTo>
                    <a:pt x="79" y="86"/>
                  </a:lnTo>
                  <a:lnTo>
                    <a:pt x="79" y="82"/>
                  </a:lnTo>
                  <a:lnTo>
                    <a:pt x="78" y="78"/>
                  </a:lnTo>
                  <a:lnTo>
                    <a:pt x="76" y="72"/>
                  </a:lnTo>
                  <a:lnTo>
                    <a:pt x="74" y="68"/>
                  </a:lnTo>
                  <a:lnTo>
                    <a:pt x="74" y="65"/>
                  </a:lnTo>
                  <a:lnTo>
                    <a:pt x="72" y="59"/>
                  </a:lnTo>
                  <a:lnTo>
                    <a:pt x="70" y="55"/>
                  </a:lnTo>
                  <a:lnTo>
                    <a:pt x="68" y="51"/>
                  </a:lnTo>
                  <a:lnTo>
                    <a:pt x="66" y="48"/>
                  </a:lnTo>
                  <a:lnTo>
                    <a:pt x="64" y="44"/>
                  </a:lnTo>
                  <a:lnTo>
                    <a:pt x="62" y="40"/>
                  </a:lnTo>
                  <a:lnTo>
                    <a:pt x="59" y="36"/>
                  </a:lnTo>
                  <a:lnTo>
                    <a:pt x="57" y="32"/>
                  </a:lnTo>
                  <a:lnTo>
                    <a:pt x="55" y="29"/>
                  </a:lnTo>
                  <a:lnTo>
                    <a:pt x="47" y="21"/>
                  </a:lnTo>
                  <a:lnTo>
                    <a:pt x="41" y="15"/>
                  </a:lnTo>
                  <a:lnTo>
                    <a:pt x="34" y="10"/>
                  </a:lnTo>
                  <a:lnTo>
                    <a:pt x="28" y="6"/>
                  </a:lnTo>
                  <a:lnTo>
                    <a:pt x="22" y="4"/>
                  </a:lnTo>
                  <a:lnTo>
                    <a:pt x="19" y="2"/>
                  </a:lnTo>
                  <a:lnTo>
                    <a:pt x="15" y="0"/>
                  </a:lnTo>
                  <a:lnTo>
                    <a:pt x="11" y="0"/>
                  </a:lnTo>
                  <a:lnTo>
                    <a:pt x="3" y="2"/>
                  </a:lnTo>
                  <a:lnTo>
                    <a:pt x="1" y="6"/>
                  </a:lnTo>
                  <a:lnTo>
                    <a:pt x="0" y="11"/>
                  </a:lnTo>
                  <a:lnTo>
                    <a:pt x="3" y="17"/>
                  </a:lnTo>
                  <a:lnTo>
                    <a:pt x="9" y="19"/>
                  </a:lnTo>
                  <a:lnTo>
                    <a:pt x="13" y="23"/>
                  </a:lnTo>
                  <a:lnTo>
                    <a:pt x="17" y="25"/>
                  </a:lnTo>
                  <a:lnTo>
                    <a:pt x="20" y="27"/>
                  </a:lnTo>
                  <a:lnTo>
                    <a:pt x="24" y="30"/>
                  </a:lnTo>
                  <a:lnTo>
                    <a:pt x="28" y="32"/>
                  </a:lnTo>
                  <a:lnTo>
                    <a:pt x="32" y="36"/>
                  </a:lnTo>
                  <a:lnTo>
                    <a:pt x="36" y="40"/>
                  </a:lnTo>
                  <a:lnTo>
                    <a:pt x="41" y="46"/>
                  </a:lnTo>
                  <a:lnTo>
                    <a:pt x="47" y="53"/>
                  </a:lnTo>
                  <a:lnTo>
                    <a:pt x="49" y="57"/>
                  </a:lnTo>
                  <a:lnTo>
                    <a:pt x="51" y="61"/>
                  </a:lnTo>
                  <a:lnTo>
                    <a:pt x="53" y="65"/>
                  </a:lnTo>
                  <a:lnTo>
                    <a:pt x="55" y="68"/>
                  </a:lnTo>
                  <a:lnTo>
                    <a:pt x="57" y="74"/>
                  </a:lnTo>
                  <a:lnTo>
                    <a:pt x="59" y="78"/>
                  </a:lnTo>
                  <a:lnTo>
                    <a:pt x="60" y="82"/>
                  </a:lnTo>
                  <a:lnTo>
                    <a:pt x="62" y="86"/>
                  </a:lnTo>
                  <a:lnTo>
                    <a:pt x="62" y="91"/>
                  </a:lnTo>
                  <a:lnTo>
                    <a:pt x="64" y="95"/>
                  </a:lnTo>
                  <a:lnTo>
                    <a:pt x="66" y="101"/>
                  </a:lnTo>
                  <a:lnTo>
                    <a:pt x="68" y="105"/>
                  </a:lnTo>
                  <a:lnTo>
                    <a:pt x="68" y="110"/>
                  </a:lnTo>
                  <a:lnTo>
                    <a:pt x="70" y="114"/>
                  </a:lnTo>
                  <a:lnTo>
                    <a:pt x="70" y="120"/>
                  </a:lnTo>
                  <a:lnTo>
                    <a:pt x="72" y="126"/>
                  </a:lnTo>
                  <a:lnTo>
                    <a:pt x="72" y="129"/>
                  </a:lnTo>
                  <a:lnTo>
                    <a:pt x="74" y="135"/>
                  </a:lnTo>
                  <a:lnTo>
                    <a:pt x="74" y="139"/>
                  </a:lnTo>
                  <a:lnTo>
                    <a:pt x="76" y="145"/>
                  </a:lnTo>
                  <a:lnTo>
                    <a:pt x="76" y="148"/>
                  </a:lnTo>
                  <a:lnTo>
                    <a:pt x="78" y="152"/>
                  </a:lnTo>
                  <a:lnTo>
                    <a:pt x="78" y="158"/>
                  </a:lnTo>
                  <a:lnTo>
                    <a:pt x="79" y="162"/>
                  </a:lnTo>
                  <a:lnTo>
                    <a:pt x="79" y="165"/>
                  </a:lnTo>
                  <a:lnTo>
                    <a:pt x="81" y="171"/>
                  </a:lnTo>
                  <a:lnTo>
                    <a:pt x="81" y="175"/>
                  </a:lnTo>
                  <a:lnTo>
                    <a:pt x="83" y="181"/>
                  </a:lnTo>
                  <a:lnTo>
                    <a:pt x="83" y="186"/>
                  </a:lnTo>
                  <a:lnTo>
                    <a:pt x="85" y="190"/>
                  </a:lnTo>
                  <a:lnTo>
                    <a:pt x="85" y="196"/>
                  </a:lnTo>
                  <a:lnTo>
                    <a:pt x="87" y="200"/>
                  </a:lnTo>
                  <a:lnTo>
                    <a:pt x="87" y="205"/>
                  </a:lnTo>
                  <a:lnTo>
                    <a:pt x="89" y="209"/>
                  </a:lnTo>
                  <a:lnTo>
                    <a:pt x="89" y="215"/>
                  </a:lnTo>
                  <a:lnTo>
                    <a:pt x="91" y="219"/>
                  </a:lnTo>
                  <a:lnTo>
                    <a:pt x="91" y="224"/>
                  </a:lnTo>
                  <a:lnTo>
                    <a:pt x="93" y="228"/>
                  </a:lnTo>
                  <a:lnTo>
                    <a:pt x="93" y="234"/>
                  </a:lnTo>
                  <a:lnTo>
                    <a:pt x="95" y="238"/>
                  </a:lnTo>
                  <a:lnTo>
                    <a:pt x="97" y="242"/>
                  </a:lnTo>
                  <a:lnTo>
                    <a:pt x="98" y="247"/>
                  </a:lnTo>
                  <a:lnTo>
                    <a:pt x="98" y="251"/>
                  </a:lnTo>
                  <a:lnTo>
                    <a:pt x="100" y="257"/>
                  </a:lnTo>
                  <a:lnTo>
                    <a:pt x="102" y="261"/>
                  </a:lnTo>
                  <a:lnTo>
                    <a:pt x="104" y="266"/>
                  </a:lnTo>
                  <a:lnTo>
                    <a:pt x="106" y="270"/>
                  </a:lnTo>
                  <a:lnTo>
                    <a:pt x="108" y="276"/>
                  </a:lnTo>
                  <a:lnTo>
                    <a:pt x="108" y="280"/>
                  </a:lnTo>
                  <a:lnTo>
                    <a:pt x="110" y="283"/>
                  </a:lnTo>
                  <a:lnTo>
                    <a:pt x="112" y="289"/>
                  </a:lnTo>
                  <a:lnTo>
                    <a:pt x="116" y="293"/>
                  </a:lnTo>
                  <a:lnTo>
                    <a:pt x="110" y="291"/>
                  </a:lnTo>
                  <a:lnTo>
                    <a:pt x="106" y="289"/>
                  </a:lnTo>
                  <a:lnTo>
                    <a:pt x="102" y="287"/>
                  </a:lnTo>
                  <a:lnTo>
                    <a:pt x="98" y="285"/>
                  </a:lnTo>
                  <a:lnTo>
                    <a:pt x="93" y="283"/>
                  </a:lnTo>
                  <a:lnTo>
                    <a:pt x="89" y="280"/>
                  </a:lnTo>
                  <a:lnTo>
                    <a:pt x="85" y="280"/>
                  </a:lnTo>
                  <a:lnTo>
                    <a:pt x="81" y="278"/>
                  </a:lnTo>
                  <a:lnTo>
                    <a:pt x="76" y="276"/>
                  </a:lnTo>
                  <a:lnTo>
                    <a:pt x="72" y="276"/>
                  </a:lnTo>
                  <a:lnTo>
                    <a:pt x="68" y="276"/>
                  </a:lnTo>
                  <a:lnTo>
                    <a:pt x="64" y="276"/>
                  </a:lnTo>
                  <a:lnTo>
                    <a:pt x="59" y="276"/>
                  </a:lnTo>
                  <a:lnTo>
                    <a:pt x="55" y="278"/>
                  </a:lnTo>
                  <a:lnTo>
                    <a:pt x="51" y="280"/>
                  </a:lnTo>
                  <a:lnTo>
                    <a:pt x="47" y="281"/>
                  </a:lnTo>
                  <a:lnTo>
                    <a:pt x="41" y="283"/>
                  </a:lnTo>
                  <a:lnTo>
                    <a:pt x="38" y="287"/>
                  </a:lnTo>
                  <a:lnTo>
                    <a:pt x="34" y="291"/>
                  </a:lnTo>
                  <a:lnTo>
                    <a:pt x="30" y="295"/>
                  </a:lnTo>
                  <a:lnTo>
                    <a:pt x="26" y="299"/>
                  </a:lnTo>
                  <a:lnTo>
                    <a:pt x="22" y="302"/>
                  </a:lnTo>
                  <a:lnTo>
                    <a:pt x="20" y="308"/>
                  </a:lnTo>
                  <a:lnTo>
                    <a:pt x="19" y="314"/>
                  </a:lnTo>
                  <a:lnTo>
                    <a:pt x="17" y="318"/>
                  </a:lnTo>
                  <a:lnTo>
                    <a:pt x="13" y="323"/>
                  </a:lnTo>
                  <a:lnTo>
                    <a:pt x="11" y="329"/>
                  </a:lnTo>
                  <a:lnTo>
                    <a:pt x="9" y="333"/>
                  </a:lnTo>
                  <a:lnTo>
                    <a:pt x="7" y="338"/>
                  </a:lnTo>
                  <a:lnTo>
                    <a:pt x="5" y="344"/>
                  </a:lnTo>
                  <a:lnTo>
                    <a:pt x="3" y="348"/>
                  </a:lnTo>
                  <a:lnTo>
                    <a:pt x="1" y="354"/>
                  </a:lnTo>
                  <a:lnTo>
                    <a:pt x="5" y="346"/>
                  </a:lnTo>
                  <a:lnTo>
                    <a:pt x="11" y="338"/>
                  </a:lnTo>
                  <a:lnTo>
                    <a:pt x="17" y="331"/>
                  </a:lnTo>
                  <a:lnTo>
                    <a:pt x="20" y="325"/>
                  </a:lnTo>
                  <a:lnTo>
                    <a:pt x="24" y="319"/>
                  </a:lnTo>
                  <a:lnTo>
                    <a:pt x="30" y="312"/>
                  </a:lnTo>
                  <a:lnTo>
                    <a:pt x="36" y="306"/>
                  </a:lnTo>
                  <a:lnTo>
                    <a:pt x="41" y="300"/>
                  </a:lnTo>
                  <a:lnTo>
                    <a:pt x="47" y="295"/>
                  </a:lnTo>
                  <a:lnTo>
                    <a:pt x="53" y="293"/>
                  </a:lnTo>
                  <a:lnTo>
                    <a:pt x="57" y="289"/>
                  </a:lnTo>
                  <a:lnTo>
                    <a:pt x="62" y="289"/>
                  </a:lnTo>
                  <a:lnTo>
                    <a:pt x="66" y="289"/>
                  </a:lnTo>
                  <a:lnTo>
                    <a:pt x="74" y="291"/>
                  </a:lnTo>
                  <a:lnTo>
                    <a:pt x="78" y="293"/>
                  </a:lnTo>
                  <a:lnTo>
                    <a:pt x="83" y="295"/>
                  </a:lnTo>
                  <a:lnTo>
                    <a:pt x="89" y="297"/>
                  </a:lnTo>
                  <a:lnTo>
                    <a:pt x="95" y="300"/>
                  </a:lnTo>
                  <a:lnTo>
                    <a:pt x="100" y="302"/>
                  </a:lnTo>
                  <a:lnTo>
                    <a:pt x="106" y="306"/>
                  </a:lnTo>
                  <a:lnTo>
                    <a:pt x="110" y="308"/>
                  </a:lnTo>
                  <a:lnTo>
                    <a:pt x="117" y="312"/>
                  </a:lnTo>
                  <a:lnTo>
                    <a:pt x="121" y="314"/>
                  </a:lnTo>
                  <a:lnTo>
                    <a:pt x="127" y="316"/>
                  </a:lnTo>
                  <a:lnTo>
                    <a:pt x="133" y="316"/>
                  </a:lnTo>
                  <a:lnTo>
                    <a:pt x="136" y="314"/>
                  </a:lnTo>
                  <a:lnTo>
                    <a:pt x="138" y="310"/>
                  </a:lnTo>
                  <a:lnTo>
                    <a:pt x="136" y="304"/>
                  </a:lnTo>
                  <a:lnTo>
                    <a:pt x="136" y="3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 name="Freeform 93"/>
            <p:cNvSpPr>
              <a:spLocks/>
            </p:cNvSpPr>
            <p:nvPr/>
          </p:nvSpPr>
          <p:spPr bwMode="auto">
            <a:xfrm>
              <a:off x="606425" y="3656013"/>
              <a:ext cx="87313" cy="311150"/>
            </a:xfrm>
            <a:custGeom>
              <a:avLst/>
              <a:gdLst>
                <a:gd name="T0" fmla="*/ 94 w 111"/>
                <a:gd name="T1" fmla="*/ 373 h 394"/>
                <a:gd name="T2" fmla="*/ 88 w 111"/>
                <a:gd name="T3" fmla="*/ 356 h 394"/>
                <a:gd name="T4" fmla="*/ 82 w 111"/>
                <a:gd name="T5" fmla="*/ 343 h 394"/>
                <a:gd name="T6" fmla="*/ 76 w 111"/>
                <a:gd name="T7" fmla="*/ 325 h 394"/>
                <a:gd name="T8" fmla="*/ 69 w 111"/>
                <a:gd name="T9" fmla="*/ 310 h 394"/>
                <a:gd name="T10" fmla="*/ 65 w 111"/>
                <a:gd name="T11" fmla="*/ 293 h 394"/>
                <a:gd name="T12" fmla="*/ 59 w 111"/>
                <a:gd name="T13" fmla="*/ 276 h 394"/>
                <a:gd name="T14" fmla="*/ 54 w 111"/>
                <a:gd name="T15" fmla="*/ 259 h 394"/>
                <a:gd name="T16" fmla="*/ 50 w 111"/>
                <a:gd name="T17" fmla="*/ 240 h 394"/>
                <a:gd name="T18" fmla="*/ 46 w 111"/>
                <a:gd name="T19" fmla="*/ 221 h 394"/>
                <a:gd name="T20" fmla="*/ 42 w 111"/>
                <a:gd name="T21" fmla="*/ 202 h 394"/>
                <a:gd name="T22" fmla="*/ 42 w 111"/>
                <a:gd name="T23" fmla="*/ 185 h 394"/>
                <a:gd name="T24" fmla="*/ 40 w 111"/>
                <a:gd name="T25" fmla="*/ 166 h 394"/>
                <a:gd name="T26" fmla="*/ 40 w 111"/>
                <a:gd name="T27" fmla="*/ 147 h 394"/>
                <a:gd name="T28" fmla="*/ 42 w 111"/>
                <a:gd name="T29" fmla="*/ 130 h 394"/>
                <a:gd name="T30" fmla="*/ 44 w 111"/>
                <a:gd name="T31" fmla="*/ 112 h 394"/>
                <a:gd name="T32" fmla="*/ 50 w 111"/>
                <a:gd name="T33" fmla="*/ 97 h 394"/>
                <a:gd name="T34" fmla="*/ 52 w 111"/>
                <a:gd name="T35" fmla="*/ 80 h 394"/>
                <a:gd name="T36" fmla="*/ 57 w 111"/>
                <a:gd name="T37" fmla="*/ 63 h 394"/>
                <a:gd name="T38" fmla="*/ 61 w 111"/>
                <a:gd name="T39" fmla="*/ 46 h 394"/>
                <a:gd name="T40" fmla="*/ 67 w 111"/>
                <a:gd name="T41" fmla="*/ 29 h 394"/>
                <a:gd name="T42" fmla="*/ 75 w 111"/>
                <a:gd name="T43" fmla="*/ 12 h 394"/>
                <a:gd name="T44" fmla="*/ 63 w 111"/>
                <a:gd name="T45" fmla="*/ 4 h 394"/>
                <a:gd name="T46" fmla="*/ 54 w 111"/>
                <a:gd name="T47" fmla="*/ 21 h 394"/>
                <a:gd name="T48" fmla="*/ 48 w 111"/>
                <a:gd name="T49" fmla="*/ 40 h 394"/>
                <a:gd name="T50" fmla="*/ 40 w 111"/>
                <a:gd name="T51" fmla="*/ 57 h 394"/>
                <a:gd name="T52" fmla="*/ 35 w 111"/>
                <a:gd name="T53" fmla="*/ 76 h 394"/>
                <a:gd name="T54" fmla="*/ 33 w 111"/>
                <a:gd name="T55" fmla="*/ 97 h 394"/>
                <a:gd name="T56" fmla="*/ 29 w 111"/>
                <a:gd name="T57" fmla="*/ 114 h 394"/>
                <a:gd name="T58" fmla="*/ 27 w 111"/>
                <a:gd name="T59" fmla="*/ 135 h 394"/>
                <a:gd name="T60" fmla="*/ 27 w 111"/>
                <a:gd name="T61" fmla="*/ 154 h 394"/>
                <a:gd name="T62" fmla="*/ 27 w 111"/>
                <a:gd name="T63" fmla="*/ 173 h 394"/>
                <a:gd name="T64" fmla="*/ 27 w 111"/>
                <a:gd name="T65" fmla="*/ 190 h 394"/>
                <a:gd name="T66" fmla="*/ 27 w 111"/>
                <a:gd name="T67" fmla="*/ 209 h 394"/>
                <a:gd name="T68" fmla="*/ 31 w 111"/>
                <a:gd name="T69" fmla="*/ 227 h 394"/>
                <a:gd name="T70" fmla="*/ 33 w 111"/>
                <a:gd name="T71" fmla="*/ 244 h 394"/>
                <a:gd name="T72" fmla="*/ 37 w 111"/>
                <a:gd name="T73" fmla="*/ 259 h 394"/>
                <a:gd name="T74" fmla="*/ 40 w 111"/>
                <a:gd name="T75" fmla="*/ 276 h 394"/>
                <a:gd name="T76" fmla="*/ 44 w 111"/>
                <a:gd name="T77" fmla="*/ 291 h 394"/>
                <a:gd name="T78" fmla="*/ 48 w 111"/>
                <a:gd name="T79" fmla="*/ 306 h 394"/>
                <a:gd name="T80" fmla="*/ 54 w 111"/>
                <a:gd name="T81" fmla="*/ 320 h 394"/>
                <a:gd name="T82" fmla="*/ 57 w 111"/>
                <a:gd name="T83" fmla="*/ 335 h 394"/>
                <a:gd name="T84" fmla="*/ 63 w 111"/>
                <a:gd name="T85" fmla="*/ 348 h 394"/>
                <a:gd name="T86" fmla="*/ 71 w 111"/>
                <a:gd name="T87" fmla="*/ 362 h 394"/>
                <a:gd name="T88" fmla="*/ 59 w 111"/>
                <a:gd name="T89" fmla="*/ 358 h 394"/>
                <a:gd name="T90" fmla="*/ 42 w 111"/>
                <a:gd name="T91" fmla="*/ 350 h 394"/>
                <a:gd name="T92" fmla="*/ 21 w 111"/>
                <a:gd name="T93" fmla="*/ 339 h 394"/>
                <a:gd name="T94" fmla="*/ 2 w 111"/>
                <a:gd name="T95" fmla="*/ 335 h 394"/>
                <a:gd name="T96" fmla="*/ 6 w 111"/>
                <a:gd name="T97" fmla="*/ 341 h 394"/>
                <a:gd name="T98" fmla="*/ 27 w 111"/>
                <a:gd name="T99" fmla="*/ 354 h 394"/>
                <a:gd name="T100" fmla="*/ 48 w 111"/>
                <a:gd name="T101" fmla="*/ 365 h 394"/>
                <a:gd name="T102" fmla="*/ 63 w 111"/>
                <a:gd name="T103" fmla="*/ 377 h 394"/>
                <a:gd name="T104" fmla="*/ 84 w 111"/>
                <a:gd name="T105" fmla="*/ 386 h 394"/>
                <a:gd name="T106" fmla="*/ 95 w 111"/>
                <a:gd name="T107" fmla="*/ 392 h 394"/>
                <a:gd name="T108" fmla="*/ 107 w 111"/>
                <a:gd name="T109" fmla="*/ 392 h 394"/>
                <a:gd name="T110" fmla="*/ 107 w 111"/>
                <a:gd name="T111" fmla="*/ 38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394">
                  <a:moveTo>
                    <a:pt x="107" y="381"/>
                  </a:moveTo>
                  <a:lnTo>
                    <a:pt x="99" y="377"/>
                  </a:lnTo>
                  <a:lnTo>
                    <a:pt x="94" y="373"/>
                  </a:lnTo>
                  <a:lnTo>
                    <a:pt x="92" y="367"/>
                  </a:lnTo>
                  <a:lnTo>
                    <a:pt x="90" y="362"/>
                  </a:lnTo>
                  <a:lnTo>
                    <a:pt x="88" y="356"/>
                  </a:lnTo>
                  <a:lnTo>
                    <a:pt x="86" y="352"/>
                  </a:lnTo>
                  <a:lnTo>
                    <a:pt x="84" y="346"/>
                  </a:lnTo>
                  <a:lnTo>
                    <a:pt x="82" y="343"/>
                  </a:lnTo>
                  <a:lnTo>
                    <a:pt x="80" y="337"/>
                  </a:lnTo>
                  <a:lnTo>
                    <a:pt x="78" y="331"/>
                  </a:lnTo>
                  <a:lnTo>
                    <a:pt x="76" y="325"/>
                  </a:lnTo>
                  <a:lnTo>
                    <a:pt x="75" y="320"/>
                  </a:lnTo>
                  <a:lnTo>
                    <a:pt x="71" y="316"/>
                  </a:lnTo>
                  <a:lnTo>
                    <a:pt x="69" y="310"/>
                  </a:lnTo>
                  <a:lnTo>
                    <a:pt x="67" y="305"/>
                  </a:lnTo>
                  <a:lnTo>
                    <a:pt x="67" y="299"/>
                  </a:lnTo>
                  <a:lnTo>
                    <a:pt x="65" y="293"/>
                  </a:lnTo>
                  <a:lnTo>
                    <a:pt x="63" y="289"/>
                  </a:lnTo>
                  <a:lnTo>
                    <a:pt x="61" y="284"/>
                  </a:lnTo>
                  <a:lnTo>
                    <a:pt x="59" y="276"/>
                  </a:lnTo>
                  <a:lnTo>
                    <a:pt x="57" y="270"/>
                  </a:lnTo>
                  <a:lnTo>
                    <a:pt x="56" y="265"/>
                  </a:lnTo>
                  <a:lnTo>
                    <a:pt x="54" y="259"/>
                  </a:lnTo>
                  <a:lnTo>
                    <a:pt x="52" y="251"/>
                  </a:lnTo>
                  <a:lnTo>
                    <a:pt x="50" y="246"/>
                  </a:lnTo>
                  <a:lnTo>
                    <a:pt x="50" y="240"/>
                  </a:lnTo>
                  <a:lnTo>
                    <a:pt x="48" y="232"/>
                  </a:lnTo>
                  <a:lnTo>
                    <a:pt x="48" y="227"/>
                  </a:lnTo>
                  <a:lnTo>
                    <a:pt x="46" y="221"/>
                  </a:lnTo>
                  <a:lnTo>
                    <a:pt x="44" y="215"/>
                  </a:lnTo>
                  <a:lnTo>
                    <a:pt x="44" y="208"/>
                  </a:lnTo>
                  <a:lnTo>
                    <a:pt x="42" y="202"/>
                  </a:lnTo>
                  <a:lnTo>
                    <a:pt x="42" y="196"/>
                  </a:lnTo>
                  <a:lnTo>
                    <a:pt x="42" y="190"/>
                  </a:lnTo>
                  <a:lnTo>
                    <a:pt x="42" y="185"/>
                  </a:lnTo>
                  <a:lnTo>
                    <a:pt x="40" y="177"/>
                  </a:lnTo>
                  <a:lnTo>
                    <a:pt x="40" y="171"/>
                  </a:lnTo>
                  <a:lnTo>
                    <a:pt x="40" y="166"/>
                  </a:lnTo>
                  <a:lnTo>
                    <a:pt x="40" y="160"/>
                  </a:lnTo>
                  <a:lnTo>
                    <a:pt x="40" y="152"/>
                  </a:lnTo>
                  <a:lnTo>
                    <a:pt x="40" y="147"/>
                  </a:lnTo>
                  <a:lnTo>
                    <a:pt x="42" y="143"/>
                  </a:lnTo>
                  <a:lnTo>
                    <a:pt x="42" y="135"/>
                  </a:lnTo>
                  <a:lnTo>
                    <a:pt x="42" y="130"/>
                  </a:lnTo>
                  <a:lnTo>
                    <a:pt x="42" y="124"/>
                  </a:lnTo>
                  <a:lnTo>
                    <a:pt x="44" y="118"/>
                  </a:lnTo>
                  <a:lnTo>
                    <a:pt x="44" y="112"/>
                  </a:lnTo>
                  <a:lnTo>
                    <a:pt x="46" y="107"/>
                  </a:lnTo>
                  <a:lnTo>
                    <a:pt x="48" y="101"/>
                  </a:lnTo>
                  <a:lnTo>
                    <a:pt x="50" y="97"/>
                  </a:lnTo>
                  <a:lnTo>
                    <a:pt x="50" y="90"/>
                  </a:lnTo>
                  <a:lnTo>
                    <a:pt x="52" y="84"/>
                  </a:lnTo>
                  <a:lnTo>
                    <a:pt x="52" y="80"/>
                  </a:lnTo>
                  <a:lnTo>
                    <a:pt x="54" y="74"/>
                  </a:lnTo>
                  <a:lnTo>
                    <a:pt x="56" y="67"/>
                  </a:lnTo>
                  <a:lnTo>
                    <a:pt x="57" y="63"/>
                  </a:lnTo>
                  <a:lnTo>
                    <a:pt x="59" y="57"/>
                  </a:lnTo>
                  <a:lnTo>
                    <a:pt x="61" y="52"/>
                  </a:lnTo>
                  <a:lnTo>
                    <a:pt x="61" y="46"/>
                  </a:lnTo>
                  <a:lnTo>
                    <a:pt x="63" y="40"/>
                  </a:lnTo>
                  <a:lnTo>
                    <a:pt x="65" y="35"/>
                  </a:lnTo>
                  <a:lnTo>
                    <a:pt x="67" y="29"/>
                  </a:lnTo>
                  <a:lnTo>
                    <a:pt x="69" y="23"/>
                  </a:lnTo>
                  <a:lnTo>
                    <a:pt x="71" y="17"/>
                  </a:lnTo>
                  <a:lnTo>
                    <a:pt x="75" y="12"/>
                  </a:lnTo>
                  <a:lnTo>
                    <a:pt x="76" y="6"/>
                  </a:lnTo>
                  <a:lnTo>
                    <a:pt x="67" y="0"/>
                  </a:lnTo>
                  <a:lnTo>
                    <a:pt x="63" y="4"/>
                  </a:lnTo>
                  <a:lnTo>
                    <a:pt x="59" y="10"/>
                  </a:lnTo>
                  <a:lnTo>
                    <a:pt x="57" y="16"/>
                  </a:lnTo>
                  <a:lnTo>
                    <a:pt x="54" y="21"/>
                  </a:lnTo>
                  <a:lnTo>
                    <a:pt x="52" y="27"/>
                  </a:lnTo>
                  <a:lnTo>
                    <a:pt x="50" y="33"/>
                  </a:lnTo>
                  <a:lnTo>
                    <a:pt x="48" y="40"/>
                  </a:lnTo>
                  <a:lnTo>
                    <a:pt x="46" y="46"/>
                  </a:lnTo>
                  <a:lnTo>
                    <a:pt x="42" y="52"/>
                  </a:lnTo>
                  <a:lnTo>
                    <a:pt x="40" y="57"/>
                  </a:lnTo>
                  <a:lnTo>
                    <a:pt x="38" y="65"/>
                  </a:lnTo>
                  <a:lnTo>
                    <a:pt x="37" y="71"/>
                  </a:lnTo>
                  <a:lnTo>
                    <a:pt x="35" y="76"/>
                  </a:lnTo>
                  <a:lnTo>
                    <a:pt x="35" y="84"/>
                  </a:lnTo>
                  <a:lnTo>
                    <a:pt x="33" y="90"/>
                  </a:lnTo>
                  <a:lnTo>
                    <a:pt x="33" y="97"/>
                  </a:lnTo>
                  <a:lnTo>
                    <a:pt x="31" y="103"/>
                  </a:lnTo>
                  <a:lnTo>
                    <a:pt x="31" y="109"/>
                  </a:lnTo>
                  <a:lnTo>
                    <a:pt x="29" y="114"/>
                  </a:lnTo>
                  <a:lnTo>
                    <a:pt x="29" y="122"/>
                  </a:lnTo>
                  <a:lnTo>
                    <a:pt x="27" y="128"/>
                  </a:lnTo>
                  <a:lnTo>
                    <a:pt x="27" y="135"/>
                  </a:lnTo>
                  <a:lnTo>
                    <a:pt x="27" y="141"/>
                  </a:lnTo>
                  <a:lnTo>
                    <a:pt x="27" y="147"/>
                  </a:lnTo>
                  <a:lnTo>
                    <a:pt x="27" y="154"/>
                  </a:lnTo>
                  <a:lnTo>
                    <a:pt x="27" y="160"/>
                  </a:lnTo>
                  <a:lnTo>
                    <a:pt x="27" y="166"/>
                  </a:lnTo>
                  <a:lnTo>
                    <a:pt x="27" y="173"/>
                  </a:lnTo>
                  <a:lnTo>
                    <a:pt x="27" y="179"/>
                  </a:lnTo>
                  <a:lnTo>
                    <a:pt x="27" y="185"/>
                  </a:lnTo>
                  <a:lnTo>
                    <a:pt x="27" y="190"/>
                  </a:lnTo>
                  <a:lnTo>
                    <a:pt x="27" y="198"/>
                  </a:lnTo>
                  <a:lnTo>
                    <a:pt x="27" y="204"/>
                  </a:lnTo>
                  <a:lnTo>
                    <a:pt x="27" y="209"/>
                  </a:lnTo>
                  <a:lnTo>
                    <a:pt x="29" y="215"/>
                  </a:lnTo>
                  <a:lnTo>
                    <a:pt x="29" y="221"/>
                  </a:lnTo>
                  <a:lnTo>
                    <a:pt x="31" y="227"/>
                  </a:lnTo>
                  <a:lnTo>
                    <a:pt x="31" y="232"/>
                  </a:lnTo>
                  <a:lnTo>
                    <a:pt x="33" y="238"/>
                  </a:lnTo>
                  <a:lnTo>
                    <a:pt x="33" y="244"/>
                  </a:lnTo>
                  <a:lnTo>
                    <a:pt x="35" y="247"/>
                  </a:lnTo>
                  <a:lnTo>
                    <a:pt x="35" y="253"/>
                  </a:lnTo>
                  <a:lnTo>
                    <a:pt x="37" y="259"/>
                  </a:lnTo>
                  <a:lnTo>
                    <a:pt x="38" y="265"/>
                  </a:lnTo>
                  <a:lnTo>
                    <a:pt x="40" y="268"/>
                  </a:lnTo>
                  <a:lnTo>
                    <a:pt x="40" y="276"/>
                  </a:lnTo>
                  <a:lnTo>
                    <a:pt x="42" y="282"/>
                  </a:lnTo>
                  <a:lnTo>
                    <a:pt x="44" y="287"/>
                  </a:lnTo>
                  <a:lnTo>
                    <a:pt x="44" y="291"/>
                  </a:lnTo>
                  <a:lnTo>
                    <a:pt x="46" y="295"/>
                  </a:lnTo>
                  <a:lnTo>
                    <a:pt x="48" y="301"/>
                  </a:lnTo>
                  <a:lnTo>
                    <a:pt x="48" y="306"/>
                  </a:lnTo>
                  <a:lnTo>
                    <a:pt x="50" y="310"/>
                  </a:lnTo>
                  <a:lnTo>
                    <a:pt x="52" y="316"/>
                  </a:lnTo>
                  <a:lnTo>
                    <a:pt x="54" y="320"/>
                  </a:lnTo>
                  <a:lnTo>
                    <a:pt x="56" y="325"/>
                  </a:lnTo>
                  <a:lnTo>
                    <a:pt x="57" y="329"/>
                  </a:lnTo>
                  <a:lnTo>
                    <a:pt x="57" y="335"/>
                  </a:lnTo>
                  <a:lnTo>
                    <a:pt x="59" y="339"/>
                  </a:lnTo>
                  <a:lnTo>
                    <a:pt x="61" y="344"/>
                  </a:lnTo>
                  <a:lnTo>
                    <a:pt x="63" y="348"/>
                  </a:lnTo>
                  <a:lnTo>
                    <a:pt x="65" y="352"/>
                  </a:lnTo>
                  <a:lnTo>
                    <a:pt x="67" y="358"/>
                  </a:lnTo>
                  <a:lnTo>
                    <a:pt x="71" y="362"/>
                  </a:lnTo>
                  <a:lnTo>
                    <a:pt x="67" y="362"/>
                  </a:lnTo>
                  <a:lnTo>
                    <a:pt x="63" y="360"/>
                  </a:lnTo>
                  <a:lnTo>
                    <a:pt x="59" y="358"/>
                  </a:lnTo>
                  <a:lnTo>
                    <a:pt x="56" y="356"/>
                  </a:lnTo>
                  <a:lnTo>
                    <a:pt x="48" y="352"/>
                  </a:lnTo>
                  <a:lnTo>
                    <a:pt x="42" y="350"/>
                  </a:lnTo>
                  <a:lnTo>
                    <a:pt x="35" y="346"/>
                  </a:lnTo>
                  <a:lnTo>
                    <a:pt x="29" y="343"/>
                  </a:lnTo>
                  <a:lnTo>
                    <a:pt x="21" y="339"/>
                  </a:lnTo>
                  <a:lnTo>
                    <a:pt x="16" y="337"/>
                  </a:lnTo>
                  <a:lnTo>
                    <a:pt x="8" y="335"/>
                  </a:lnTo>
                  <a:lnTo>
                    <a:pt x="2" y="335"/>
                  </a:lnTo>
                  <a:lnTo>
                    <a:pt x="0" y="335"/>
                  </a:lnTo>
                  <a:lnTo>
                    <a:pt x="0" y="337"/>
                  </a:lnTo>
                  <a:lnTo>
                    <a:pt x="6" y="341"/>
                  </a:lnTo>
                  <a:lnTo>
                    <a:pt x="14" y="344"/>
                  </a:lnTo>
                  <a:lnTo>
                    <a:pt x="19" y="350"/>
                  </a:lnTo>
                  <a:lnTo>
                    <a:pt x="27" y="354"/>
                  </a:lnTo>
                  <a:lnTo>
                    <a:pt x="33" y="358"/>
                  </a:lnTo>
                  <a:lnTo>
                    <a:pt x="40" y="362"/>
                  </a:lnTo>
                  <a:lnTo>
                    <a:pt x="48" y="365"/>
                  </a:lnTo>
                  <a:lnTo>
                    <a:pt x="54" y="371"/>
                  </a:lnTo>
                  <a:lnTo>
                    <a:pt x="59" y="373"/>
                  </a:lnTo>
                  <a:lnTo>
                    <a:pt x="63" y="377"/>
                  </a:lnTo>
                  <a:lnTo>
                    <a:pt x="71" y="381"/>
                  </a:lnTo>
                  <a:lnTo>
                    <a:pt x="76" y="384"/>
                  </a:lnTo>
                  <a:lnTo>
                    <a:pt x="84" y="386"/>
                  </a:lnTo>
                  <a:lnTo>
                    <a:pt x="90" y="390"/>
                  </a:lnTo>
                  <a:lnTo>
                    <a:pt x="94" y="390"/>
                  </a:lnTo>
                  <a:lnTo>
                    <a:pt x="95" y="392"/>
                  </a:lnTo>
                  <a:lnTo>
                    <a:pt x="101" y="392"/>
                  </a:lnTo>
                  <a:lnTo>
                    <a:pt x="105" y="394"/>
                  </a:lnTo>
                  <a:lnTo>
                    <a:pt x="107" y="392"/>
                  </a:lnTo>
                  <a:lnTo>
                    <a:pt x="111" y="388"/>
                  </a:lnTo>
                  <a:lnTo>
                    <a:pt x="111" y="382"/>
                  </a:lnTo>
                  <a:lnTo>
                    <a:pt x="107" y="381"/>
                  </a:lnTo>
                  <a:lnTo>
                    <a:pt x="107" y="3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Freeform 94"/>
            <p:cNvSpPr>
              <a:spLocks/>
            </p:cNvSpPr>
            <p:nvPr/>
          </p:nvSpPr>
          <p:spPr bwMode="auto">
            <a:xfrm>
              <a:off x="625475" y="3963988"/>
              <a:ext cx="361950" cy="41275"/>
            </a:xfrm>
            <a:custGeom>
              <a:avLst/>
              <a:gdLst>
                <a:gd name="T0" fmla="*/ 2 w 457"/>
                <a:gd name="T1" fmla="*/ 15 h 53"/>
                <a:gd name="T2" fmla="*/ 213 w 457"/>
                <a:gd name="T3" fmla="*/ 46 h 53"/>
                <a:gd name="T4" fmla="*/ 445 w 457"/>
                <a:gd name="T5" fmla="*/ 53 h 53"/>
                <a:gd name="T6" fmla="*/ 451 w 457"/>
                <a:gd name="T7" fmla="*/ 52 h 53"/>
                <a:gd name="T8" fmla="*/ 453 w 457"/>
                <a:gd name="T9" fmla="*/ 50 h 53"/>
                <a:gd name="T10" fmla="*/ 455 w 457"/>
                <a:gd name="T11" fmla="*/ 46 h 53"/>
                <a:gd name="T12" fmla="*/ 457 w 457"/>
                <a:gd name="T13" fmla="*/ 42 h 53"/>
                <a:gd name="T14" fmla="*/ 455 w 457"/>
                <a:gd name="T15" fmla="*/ 38 h 53"/>
                <a:gd name="T16" fmla="*/ 453 w 457"/>
                <a:gd name="T17" fmla="*/ 34 h 53"/>
                <a:gd name="T18" fmla="*/ 451 w 457"/>
                <a:gd name="T19" fmla="*/ 33 h 53"/>
                <a:gd name="T20" fmla="*/ 445 w 457"/>
                <a:gd name="T21" fmla="*/ 31 h 53"/>
                <a:gd name="T22" fmla="*/ 223 w 457"/>
                <a:gd name="T23" fmla="*/ 27 h 53"/>
                <a:gd name="T24" fmla="*/ 0 w 457"/>
                <a:gd name="T25" fmla="*/ 0 h 53"/>
                <a:gd name="T26" fmla="*/ 2 w 457"/>
                <a:gd name="T27" fmla="*/ 15 h 53"/>
                <a:gd name="T28" fmla="*/ 2 w 457"/>
                <a:gd name="T29" fmla="*/ 1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53">
                  <a:moveTo>
                    <a:pt x="2" y="15"/>
                  </a:moveTo>
                  <a:lnTo>
                    <a:pt x="213" y="46"/>
                  </a:lnTo>
                  <a:lnTo>
                    <a:pt x="445" y="53"/>
                  </a:lnTo>
                  <a:lnTo>
                    <a:pt x="451" y="52"/>
                  </a:lnTo>
                  <a:lnTo>
                    <a:pt x="453" y="50"/>
                  </a:lnTo>
                  <a:lnTo>
                    <a:pt x="455" y="46"/>
                  </a:lnTo>
                  <a:lnTo>
                    <a:pt x="457" y="42"/>
                  </a:lnTo>
                  <a:lnTo>
                    <a:pt x="455" y="38"/>
                  </a:lnTo>
                  <a:lnTo>
                    <a:pt x="453" y="34"/>
                  </a:lnTo>
                  <a:lnTo>
                    <a:pt x="451" y="33"/>
                  </a:lnTo>
                  <a:lnTo>
                    <a:pt x="445" y="31"/>
                  </a:lnTo>
                  <a:lnTo>
                    <a:pt x="223" y="27"/>
                  </a:lnTo>
                  <a:lnTo>
                    <a:pt x="0" y="0"/>
                  </a:lnTo>
                  <a:lnTo>
                    <a:pt x="2" y="15"/>
                  </a:lnTo>
                  <a:lnTo>
                    <a:pt x="2"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Freeform 95"/>
            <p:cNvSpPr>
              <a:spLocks/>
            </p:cNvSpPr>
            <p:nvPr/>
          </p:nvSpPr>
          <p:spPr bwMode="auto">
            <a:xfrm>
              <a:off x="976313" y="3741738"/>
              <a:ext cx="234950" cy="266700"/>
            </a:xfrm>
            <a:custGeom>
              <a:avLst/>
              <a:gdLst>
                <a:gd name="T0" fmla="*/ 17 w 297"/>
                <a:gd name="T1" fmla="*/ 336 h 336"/>
                <a:gd name="T2" fmla="*/ 34 w 297"/>
                <a:gd name="T3" fmla="*/ 334 h 336"/>
                <a:gd name="T4" fmla="*/ 61 w 297"/>
                <a:gd name="T5" fmla="*/ 327 h 336"/>
                <a:gd name="T6" fmla="*/ 82 w 297"/>
                <a:gd name="T7" fmla="*/ 310 h 336"/>
                <a:gd name="T8" fmla="*/ 90 w 297"/>
                <a:gd name="T9" fmla="*/ 285 h 336"/>
                <a:gd name="T10" fmla="*/ 91 w 297"/>
                <a:gd name="T11" fmla="*/ 268 h 336"/>
                <a:gd name="T12" fmla="*/ 90 w 297"/>
                <a:gd name="T13" fmla="*/ 247 h 336"/>
                <a:gd name="T14" fmla="*/ 90 w 297"/>
                <a:gd name="T15" fmla="*/ 230 h 336"/>
                <a:gd name="T16" fmla="*/ 90 w 297"/>
                <a:gd name="T17" fmla="*/ 209 h 336"/>
                <a:gd name="T18" fmla="*/ 93 w 297"/>
                <a:gd name="T19" fmla="*/ 188 h 336"/>
                <a:gd name="T20" fmla="*/ 105 w 297"/>
                <a:gd name="T21" fmla="*/ 171 h 336"/>
                <a:gd name="T22" fmla="*/ 120 w 297"/>
                <a:gd name="T23" fmla="*/ 156 h 336"/>
                <a:gd name="T24" fmla="*/ 137 w 297"/>
                <a:gd name="T25" fmla="*/ 142 h 336"/>
                <a:gd name="T26" fmla="*/ 156 w 297"/>
                <a:gd name="T27" fmla="*/ 131 h 336"/>
                <a:gd name="T28" fmla="*/ 175 w 297"/>
                <a:gd name="T29" fmla="*/ 118 h 336"/>
                <a:gd name="T30" fmla="*/ 192 w 297"/>
                <a:gd name="T31" fmla="*/ 104 h 336"/>
                <a:gd name="T32" fmla="*/ 207 w 297"/>
                <a:gd name="T33" fmla="*/ 89 h 336"/>
                <a:gd name="T34" fmla="*/ 213 w 297"/>
                <a:gd name="T35" fmla="*/ 74 h 336"/>
                <a:gd name="T36" fmla="*/ 213 w 297"/>
                <a:gd name="T37" fmla="*/ 55 h 336"/>
                <a:gd name="T38" fmla="*/ 211 w 297"/>
                <a:gd name="T39" fmla="*/ 26 h 336"/>
                <a:gd name="T40" fmla="*/ 223 w 297"/>
                <a:gd name="T41" fmla="*/ 17 h 336"/>
                <a:gd name="T42" fmla="*/ 238 w 297"/>
                <a:gd name="T43" fmla="*/ 19 h 336"/>
                <a:gd name="T44" fmla="*/ 255 w 297"/>
                <a:gd name="T45" fmla="*/ 28 h 336"/>
                <a:gd name="T46" fmla="*/ 268 w 297"/>
                <a:gd name="T47" fmla="*/ 45 h 336"/>
                <a:gd name="T48" fmla="*/ 276 w 297"/>
                <a:gd name="T49" fmla="*/ 61 h 336"/>
                <a:gd name="T50" fmla="*/ 280 w 297"/>
                <a:gd name="T51" fmla="*/ 85 h 336"/>
                <a:gd name="T52" fmla="*/ 272 w 297"/>
                <a:gd name="T53" fmla="*/ 112 h 336"/>
                <a:gd name="T54" fmla="*/ 255 w 297"/>
                <a:gd name="T55" fmla="*/ 137 h 336"/>
                <a:gd name="T56" fmla="*/ 236 w 297"/>
                <a:gd name="T57" fmla="*/ 156 h 336"/>
                <a:gd name="T58" fmla="*/ 234 w 297"/>
                <a:gd name="T59" fmla="*/ 171 h 336"/>
                <a:gd name="T60" fmla="*/ 253 w 297"/>
                <a:gd name="T61" fmla="*/ 165 h 336"/>
                <a:gd name="T62" fmla="*/ 270 w 297"/>
                <a:gd name="T63" fmla="*/ 152 h 336"/>
                <a:gd name="T64" fmla="*/ 283 w 297"/>
                <a:gd name="T65" fmla="*/ 133 h 336"/>
                <a:gd name="T66" fmla="*/ 291 w 297"/>
                <a:gd name="T67" fmla="*/ 112 h 336"/>
                <a:gd name="T68" fmla="*/ 297 w 297"/>
                <a:gd name="T69" fmla="*/ 91 h 336"/>
                <a:gd name="T70" fmla="*/ 297 w 297"/>
                <a:gd name="T71" fmla="*/ 70 h 336"/>
                <a:gd name="T72" fmla="*/ 291 w 297"/>
                <a:gd name="T73" fmla="*/ 51 h 336"/>
                <a:gd name="T74" fmla="*/ 282 w 297"/>
                <a:gd name="T75" fmla="*/ 36 h 336"/>
                <a:gd name="T76" fmla="*/ 261 w 297"/>
                <a:gd name="T77" fmla="*/ 15 h 336"/>
                <a:gd name="T78" fmla="*/ 245 w 297"/>
                <a:gd name="T79" fmla="*/ 5 h 336"/>
                <a:gd name="T80" fmla="*/ 230 w 297"/>
                <a:gd name="T81" fmla="*/ 0 h 336"/>
                <a:gd name="T82" fmla="*/ 209 w 297"/>
                <a:gd name="T83" fmla="*/ 3 h 336"/>
                <a:gd name="T84" fmla="*/ 198 w 297"/>
                <a:gd name="T85" fmla="*/ 17 h 336"/>
                <a:gd name="T86" fmla="*/ 196 w 297"/>
                <a:gd name="T87" fmla="*/ 34 h 336"/>
                <a:gd name="T88" fmla="*/ 198 w 297"/>
                <a:gd name="T89" fmla="*/ 53 h 336"/>
                <a:gd name="T90" fmla="*/ 198 w 297"/>
                <a:gd name="T91" fmla="*/ 74 h 336"/>
                <a:gd name="T92" fmla="*/ 177 w 297"/>
                <a:gd name="T93" fmla="*/ 97 h 336"/>
                <a:gd name="T94" fmla="*/ 162 w 297"/>
                <a:gd name="T95" fmla="*/ 108 h 336"/>
                <a:gd name="T96" fmla="*/ 147 w 297"/>
                <a:gd name="T97" fmla="*/ 118 h 336"/>
                <a:gd name="T98" fmla="*/ 128 w 297"/>
                <a:gd name="T99" fmla="*/ 131 h 336"/>
                <a:gd name="T100" fmla="*/ 110 w 297"/>
                <a:gd name="T101" fmla="*/ 142 h 336"/>
                <a:gd name="T102" fmla="*/ 93 w 297"/>
                <a:gd name="T103" fmla="*/ 159 h 336"/>
                <a:gd name="T104" fmla="*/ 82 w 297"/>
                <a:gd name="T105" fmla="*/ 178 h 336"/>
                <a:gd name="T106" fmla="*/ 76 w 297"/>
                <a:gd name="T107" fmla="*/ 196 h 336"/>
                <a:gd name="T108" fmla="*/ 74 w 297"/>
                <a:gd name="T109" fmla="*/ 216 h 336"/>
                <a:gd name="T110" fmla="*/ 74 w 297"/>
                <a:gd name="T111" fmla="*/ 239 h 336"/>
                <a:gd name="T112" fmla="*/ 74 w 297"/>
                <a:gd name="T113" fmla="*/ 262 h 336"/>
                <a:gd name="T114" fmla="*/ 74 w 297"/>
                <a:gd name="T115" fmla="*/ 287 h 336"/>
                <a:gd name="T116" fmla="*/ 67 w 297"/>
                <a:gd name="T117" fmla="*/ 306 h 336"/>
                <a:gd name="T118" fmla="*/ 55 w 297"/>
                <a:gd name="T119" fmla="*/ 315 h 336"/>
                <a:gd name="T120" fmla="*/ 36 w 297"/>
                <a:gd name="T121" fmla="*/ 321 h 336"/>
                <a:gd name="T122" fmla="*/ 19 w 297"/>
                <a:gd name="T123" fmla="*/ 32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7" h="336">
                  <a:moveTo>
                    <a:pt x="0" y="336"/>
                  </a:moveTo>
                  <a:lnTo>
                    <a:pt x="6" y="336"/>
                  </a:lnTo>
                  <a:lnTo>
                    <a:pt x="14" y="336"/>
                  </a:lnTo>
                  <a:lnTo>
                    <a:pt x="17" y="336"/>
                  </a:lnTo>
                  <a:lnTo>
                    <a:pt x="21" y="336"/>
                  </a:lnTo>
                  <a:lnTo>
                    <a:pt x="23" y="336"/>
                  </a:lnTo>
                  <a:lnTo>
                    <a:pt x="29" y="336"/>
                  </a:lnTo>
                  <a:lnTo>
                    <a:pt x="34" y="334"/>
                  </a:lnTo>
                  <a:lnTo>
                    <a:pt x="42" y="334"/>
                  </a:lnTo>
                  <a:lnTo>
                    <a:pt x="48" y="332"/>
                  </a:lnTo>
                  <a:lnTo>
                    <a:pt x="55" y="331"/>
                  </a:lnTo>
                  <a:lnTo>
                    <a:pt x="61" y="327"/>
                  </a:lnTo>
                  <a:lnTo>
                    <a:pt x="67" y="323"/>
                  </a:lnTo>
                  <a:lnTo>
                    <a:pt x="72" y="319"/>
                  </a:lnTo>
                  <a:lnTo>
                    <a:pt x="78" y="315"/>
                  </a:lnTo>
                  <a:lnTo>
                    <a:pt x="82" y="310"/>
                  </a:lnTo>
                  <a:lnTo>
                    <a:pt x="86" y="304"/>
                  </a:lnTo>
                  <a:lnTo>
                    <a:pt x="88" y="298"/>
                  </a:lnTo>
                  <a:lnTo>
                    <a:pt x="90" y="291"/>
                  </a:lnTo>
                  <a:lnTo>
                    <a:pt x="90" y="285"/>
                  </a:lnTo>
                  <a:lnTo>
                    <a:pt x="90" y="281"/>
                  </a:lnTo>
                  <a:lnTo>
                    <a:pt x="90" y="275"/>
                  </a:lnTo>
                  <a:lnTo>
                    <a:pt x="91" y="272"/>
                  </a:lnTo>
                  <a:lnTo>
                    <a:pt x="91" y="268"/>
                  </a:lnTo>
                  <a:lnTo>
                    <a:pt x="91" y="262"/>
                  </a:lnTo>
                  <a:lnTo>
                    <a:pt x="91" y="256"/>
                  </a:lnTo>
                  <a:lnTo>
                    <a:pt x="91" y="253"/>
                  </a:lnTo>
                  <a:lnTo>
                    <a:pt x="90" y="247"/>
                  </a:lnTo>
                  <a:lnTo>
                    <a:pt x="90" y="243"/>
                  </a:lnTo>
                  <a:lnTo>
                    <a:pt x="90" y="237"/>
                  </a:lnTo>
                  <a:lnTo>
                    <a:pt x="90" y="234"/>
                  </a:lnTo>
                  <a:lnTo>
                    <a:pt x="90" y="230"/>
                  </a:lnTo>
                  <a:lnTo>
                    <a:pt x="90" y="224"/>
                  </a:lnTo>
                  <a:lnTo>
                    <a:pt x="90" y="220"/>
                  </a:lnTo>
                  <a:lnTo>
                    <a:pt x="90" y="216"/>
                  </a:lnTo>
                  <a:lnTo>
                    <a:pt x="90" y="209"/>
                  </a:lnTo>
                  <a:lnTo>
                    <a:pt x="90" y="203"/>
                  </a:lnTo>
                  <a:lnTo>
                    <a:pt x="91" y="197"/>
                  </a:lnTo>
                  <a:lnTo>
                    <a:pt x="93" y="194"/>
                  </a:lnTo>
                  <a:lnTo>
                    <a:pt x="93" y="188"/>
                  </a:lnTo>
                  <a:lnTo>
                    <a:pt x="95" y="184"/>
                  </a:lnTo>
                  <a:lnTo>
                    <a:pt x="99" y="180"/>
                  </a:lnTo>
                  <a:lnTo>
                    <a:pt x="101" y="175"/>
                  </a:lnTo>
                  <a:lnTo>
                    <a:pt x="105" y="171"/>
                  </a:lnTo>
                  <a:lnTo>
                    <a:pt x="109" y="167"/>
                  </a:lnTo>
                  <a:lnTo>
                    <a:pt x="110" y="163"/>
                  </a:lnTo>
                  <a:lnTo>
                    <a:pt x="116" y="159"/>
                  </a:lnTo>
                  <a:lnTo>
                    <a:pt x="120" y="156"/>
                  </a:lnTo>
                  <a:lnTo>
                    <a:pt x="124" y="152"/>
                  </a:lnTo>
                  <a:lnTo>
                    <a:pt x="128" y="148"/>
                  </a:lnTo>
                  <a:lnTo>
                    <a:pt x="133" y="146"/>
                  </a:lnTo>
                  <a:lnTo>
                    <a:pt x="137" y="142"/>
                  </a:lnTo>
                  <a:lnTo>
                    <a:pt x="143" y="140"/>
                  </a:lnTo>
                  <a:lnTo>
                    <a:pt x="147" y="137"/>
                  </a:lnTo>
                  <a:lnTo>
                    <a:pt x="152" y="133"/>
                  </a:lnTo>
                  <a:lnTo>
                    <a:pt x="156" y="131"/>
                  </a:lnTo>
                  <a:lnTo>
                    <a:pt x="162" y="127"/>
                  </a:lnTo>
                  <a:lnTo>
                    <a:pt x="166" y="123"/>
                  </a:lnTo>
                  <a:lnTo>
                    <a:pt x="171" y="121"/>
                  </a:lnTo>
                  <a:lnTo>
                    <a:pt x="175" y="118"/>
                  </a:lnTo>
                  <a:lnTo>
                    <a:pt x="181" y="114"/>
                  </a:lnTo>
                  <a:lnTo>
                    <a:pt x="185" y="112"/>
                  </a:lnTo>
                  <a:lnTo>
                    <a:pt x="188" y="108"/>
                  </a:lnTo>
                  <a:lnTo>
                    <a:pt x="192" y="104"/>
                  </a:lnTo>
                  <a:lnTo>
                    <a:pt x="198" y="100"/>
                  </a:lnTo>
                  <a:lnTo>
                    <a:pt x="202" y="97"/>
                  </a:lnTo>
                  <a:lnTo>
                    <a:pt x="206" y="93"/>
                  </a:lnTo>
                  <a:lnTo>
                    <a:pt x="207" y="89"/>
                  </a:lnTo>
                  <a:lnTo>
                    <a:pt x="209" y="85"/>
                  </a:lnTo>
                  <a:lnTo>
                    <a:pt x="211" y="81"/>
                  </a:lnTo>
                  <a:lnTo>
                    <a:pt x="213" y="78"/>
                  </a:lnTo>
                  <a:lnTo>
                    <a:pt x="213" y="74"/>
                  </a:lnTo>
                  <a:lnTo>
                    <a:pt x="215" y="70"/>
                  </a:lnTo>
                  <a:lnTo>
                    <a:pt x="215" y="66"/>
                  </a:lnTo>
                  <a:lnTo>
                    <a:pt x="215" y="62"/>
                  </a:lnTo>
                  <a:lnTo>
                    <a:pt x="213" y="55"/>
                  </a:lnTo>
                  <a:lnTo>
                    <a:pt x="213" y="49"/>
                  </a:lnTo>
                  <a:lnTo>
                    <a:pt x="211" y="42"/>
                  </a:lnTo>
                  <a:lnTo>
                    <a:pt x="211" y="34"/>
                  </a:lnTo>
                  <a:lnTo>
                    <a:pt x="211" y="26"/>
                  </a:lnTo>
                  <a:lnTo>
                    <a:pt x="213" y="22"/>
                  </a:lnTo>
                  <a:lnTo>
                    <a:pt x="215" y="19"/>
                  </a:lnTo>
                  <a:lnTo>
                    <a:pt x="217" y="17"/>
                  </a:lnTo>
                  <a:lnTo>
                    <a:pt x="223" y="17"/>
                  </a:lnTo>
                  <a:lnTo>
                    <a:pt x="226" y="17"/>
                  </a:lnTo>
                  <a:lnTo>
                    <a:pt x="230" y="15"/>
                  </a:lnTo>
                  <a:lnTo>
                    <a:pt x="234" y="17"/>
                  </a:lnTo>
                  <a:lnTo>
                    <a:pt x="238" y="19"/>
                  </a:lnTo>
                  <a:lnTo>
                    <a:pt x="242" y="21"/>
                  </a:lnTo>
                  <a:lnTo>
                    <a:pt x="245" y="22"/>
                  </a:lnTo>
                  <a:lnTo>
                    <a:pt x="251" y="26"/>
                  </a:lnTo>
                  <a:lnTo>
                    <a:pt x="255" y="28"/>
                  </a:lnTo>
                  <a:lnTo>
                    <a:pt x="259" y="34"/>
                  </a:lnTo>
                  <a:lnTo>
                    <a:pt x="261" y="36"/>
                  </a:lnTo>
                  <a:lnTo>
                    <a:pt x="264" y="42"/>
                  </a:lnTo>
                  <a:lnTo>
                    <a:pt x="268" y="45"/>
                  </a:lnTo>
                  <a:lnTo>
                    <a:pt x="270" y="49"/>
                  </a:lnTo>
                  <a:lnTo>
                    <a:pt x="272" y="53"/>
                  </a:lnTo>
                  <a:lnTo>
                    <a:pt x="276" y="57"/>
                  </a:lnTo>
                  <a:lnTo>
                    <a:pt x="276" y="61"/>
                  </a:lnTo>
                  <a:lnTo>
                    <a:pt x="278" y="66"/>
                  </a:lnTo>
                  <a:lnTo>
                    <a:pt x="280" y="72"/>
                  </a:lnTo>
                  <a:lnTo>
                    <a:pt x="280" y="80"/>
                  </a:lnTo>
                  <a:lnTo>
                    <a:pt x="280" y="85"/>
                  </a:lnTo>
                  <a:lnTo>
                    <a:pt x="280" y="93"/>
                  </a:lnTo>
                  <a:lnTo>
                    <a:pt x="278" y="99"/>
                  </a:lnTo>
                  <a:lnTo>
                    <a:pt x="276" y="106"/>
                  </a:lnTo>
                  <a:lnTo>
                    <a:pt x="272" y="112"/>
                  </a:lnTo>
                  <a:lnTo>
                    <a:pt x="268" y="119"/>
                  </a:lnTo>
                  <a:lnTo>
                    <a:pt x="264" y="125"/>
                  </a:lnTo>
                  <a:lnTo>
                    <a:pt x="261" y="131"/>
                  </a:lnTo>
                  <a:lnTo>
                    <a:pt x="255" y="137"/>
                  </a:lnTo>
                  <a:lnTo>
                    <a:pt x="251" y="140"/>
                  </a:lnTo>
                  <a:lnTo>
                    <a:pt x="245" y="146"/>
                  </a:lnTo>
                  <a:lnTo>
                    <a:pt x="242" y="152"/>
                  </a:lnTo>
                  <a:lnTo>
                    <a:pt x="236" y="156"/>
                  </a:lnTo>
                  <a:lnTo>
                    <a:pt x="232" y="161"/>
                  </a:lnTo>
                  <a:lnTo>
                    <a:pt x="228" y="165"/>
                  </a:lnTo>
                  <a:lnTo>
                    <a:pt x="230" y="169"/>
                  </a:lnTo>
                  <a:lnTo>
                    <a:pt x="234" y="171"/>
                  </a:lnTo>
                  <a:lnTo>
                    <a:pt x="240" y="173"/>
                  </a:lnTo>
                  <a:lnTo>
                    <a:pt x="244" y="169"/>
                  </a:lnTo>
                  <a:lnTo>
                    <a:pt x="249" y="167"/>
                  </a:lnTo>
                  <a:lnTo>
                    <a:pt x="253" y="165"/>
                  </a:lnTo>
                  <a:lnTo>
                    <a:pt x="259" y="163"/>
                  </a:lnTo>
                  <a:lnTo>
                    <a:pt x="263" y="159"/>
                  </a:lnTo>
                  <a:lnTo>
                    <a:pt x="266" y="156"/>
                  </a:lnTo>
                  <a:lnTo>
                    <a:pt x="270" y="152"/>
                  </a:lnTo>
                  <a:lnTo>
                    <a:pt x="276" y="148"/>
                  </a:lnTo>
                  <a:lnTo>
                    <a:pt x="278" y="142"/>
                  </a:lnTo>
                  <a:lnTo>
                    <a:pt x="282" y="137"/>
                  </a:lnTo>
                  <a:lnTo>
                    <a:pt x="283" y="133"/>
                  </a:lnTo>
                  <a:lnTo>
                    <a:pt x="287" y="127"/>
                  </a:lnTo>
                  <a:lnTo>
                    <a:pt x="289" y="121"/>
                  </a:lnTo>
                  <a:lnTo>
                    <a:pt x="291" y="118"/>
                  </a:lnTo>
                  <a:lnTo>
                    <a:pt x="291" y="112"/>
                  </a:lnTo>
                  <a:lnTo>
                    <a:pt x="295" y="106"/>
                  </a:lnTo>
                  <a:lnTo>
                    <a:pt x="295" y="100"/>
                  </a:lnTo>
                  <a:lnTo>
                    <a:pt x="297" y="97"/>
                  </a:lnTo>
                  <a:lnTo>
                    <a:pt x="297" y="91"/>
                  </a:lnTo>
                  <a:lnTo>
                    <a:pt x="297" y="85"/>
                  </a:lnTo>
                  <a:lnTo>
                    <a:pt x="297" y="80"/>
                  </a:lnTo>
                  <a:lnTo>
                    <a:pt x="297" y="76"/>
                  </a:lnTo>
                  <a:lnTo>
                    <a:pt x="297" y="70"/>
                  </a:lnTo>
                  <a:lnTo>
                    <a:pt x="295" y="66"/>
                  </a:lnTo>
                  <a:lnTo>
                    <a:pt x="295" y="61"/>
                  </a:lnTo>
                  <a:lnTo>
                    <a:pt x="293" y="57"/>
                  </a:lnTo>
                  <a:lnTo>
                    <a:pt x="291" y="51"/>
                  </a:lnTo>
                  <a:lnTo>
                    <a:pt x="289" y="47"/>
                  </a:lnTo>
                  <a:lnTo>
                    <a:pt x="285" y="43"/>
                  </a:lnTo>
                  <a:lnTo>
                    <a:pt x="283" y="40"/>
                  </a:lnTo>
                  <a:lnTo>
                    <a:pt x="282" y="36"/>
                  </a:lnTo>
                  <a:lnTo>
                    <a:pt x="278" y="32"/>
                  </a:lnTo>
                  <a:lnTo>
                    <a:pt x="272" y="24"/>
                  </a:lnTo>
                  <a:lnTo>
                    <a:pt x="264" y="19"/>
                  </a:lnTo>
                  <a:lnTo>
                    <a:pt x="261" y="15"/>
                  </a:lnTo>
                  <a:lnTo>
                    <a:pt x="259" y="11"/>
                  </a:lnTo>
                  <a:lnTo>
                    <a:pt x="253" y="9"/>
                  </a:lnTo>
                  <a:lnTo>
                    <a:pt x="251" y="7"/>
                  </a:lnTo>
                  <a:lnTo>
                    <a:pt x="245" y="5"/>
                  </a:lnTo>
                  <a:lnTo>
                    <a:pt x="242" y="2"/>
                  </a:lnTo>
                  <a:lnTo>
                    <a:pt x="238" y="2"/>
                  </a:lnTo>
                  <a:lnTo>
                    <a:pt x="234" y="0"/>
                  </a:lnTo>
                  <a:lnTo>
                    <a:pt x="230" y="0"/>
                  </a:lnTo>
                  <a:lnTo>
                    <a:pt x="225" y="0"/>
                  </a:lnTo>
                  <a:lnTo>
                    <a:pt x="221" y="0"/>
                  </a:lnTo>
                  <a:lnTo>
                    <a:pt x="217" y="2"/>
                  </a:lnTo>
                  <a:lnTo>
                    <a:pt x="209" y="3"/>
                  </a:lnTo>
                  <a:lnTo>
                    <a:pt x="206" y="5"/>
                  </a:lnTo>
                  <a:lnTo>
                    <a:pt x="202" y="9"/>
                  </a:lnTo>
                  <a:lnTo>
                    <a:pt x="200" y="13"/>
                  </a:lnTo>
                  <a:lnTo>
                    <a:pt x="198" y="17"/>
                  </a:lnTo>
                  <a:lnTo>
                    <a:pt x="196" y="21"/>
                  </a:lnTo>
                  <a:lnTo>
                    <a:pt x="196" y="24"/>
                  </a:lnTo>
                  <a:lnTo>
                    <a:pt x="196" y="30"/>
                  </a:lnTo>
                  <a:lnTo>
                    <a:pt x="196" y="34"/>
                  </a:lnTo>
                  <a:lnTo>
                    <a:pt x="196" y="38"/>
                  </a:lnTo>
                  <a:lnTo>
                    <a:pt x="196" y="43"/>
                  </a:lnTo>
                  <a:lnTo>
                    <a:pt x="198" y="49"/>
                  </a:lnTo>
                  <a:lnTo>
                    <a:pt x="198" y="53"/>
                  </a:lnTo>
                  <a:lnTo>
                    <a:pt x="200" y="59"/>
                  </a:lnTo>
                  <a:lnTo>
                    <a:pt x="200" y="62"/>
                  </a:lnTo>
                  <a:lnTo>
                    <a:pt x="200" y="66"/>
                  </a:lnTo>
                  <a:lnTo>
                    <a:pt x="198" y="74"/>
                  </a:lnTo>
                  <a:lnTo>
                    <a:pt x="194" y="81"/>
                  </a:lnTo>
                  <a:lnTo>
                    <a:pt x="188" y="87"/>
                  </a:lnTo>
                  <a:lnTo>
                    <a:pt x="181" y="95"/>
                  </a:lnTo>
                  <a:lnTo>
                    <a:pt x="177" y="97"/>
                  </a:lnTo>
                  <a:lnTo>
                    <a:pt x="173" y="100"/>
                  </a:lnTo>
                  <a:lnTo>
                    <a:pt x="169" y="102"/>
                  </a:lnTo>
                  <a:lnTo>
                    <a:pt x="166" y="106"/>
                  </a:lnTo>
                  <a:lnTo>
                    <a:pt x="162" y="108"/>
                  </a:lnTo>
                  <a:lnTo>
                    <a:pt x="156" y="110"/>
                  </a:lnTo>
                  <a:lnTo>
                    <a:pt x="154" y="112"/>
                  </a:lnTo>
                  <a:lnTo>
                    <a:pt x="152" y="116"/>
                  </a:lnTo>
                  <a:lnTo>
                    <a:pt x="147" y="118"/>
                  </a:lnTo>
                  <a:lnTo>
                    <a:pt x="143" y="121"/>
                  </a:lnTo>
                  <a:lnTo>
                    <a:pt x="137" y="123"/>
                  </a:lnTo>
                  <a:lnTo>
                    <a:pt x="133" y="127"/>
                  </a:lnTo>
                  <a:lnTo>
                    <a:pt x="128" y="131"/>
                  </a:lnTo>
                  <a:lnTo>
                    <a:pt x="124" y="133"/>
                  </a:lnTo>
                  <a:lnTo>
                    <a:pt x="118" y="137"/>
                  </a:lnTo>
                  <a:lnTo>
                    <a:pt x="114" y="140"/>
                  </a:lnTo>
                  <a:lnTo>
                    <a:pt x="110" y="142"/>
                  </a:lnTo>
                  <a:lnTo>
                    <a:pt x="107" y="146"/>
                  </a:lnTo>
                  <a:lnTo>
                    <a:pt x="103" y="150"/>
                  </a:lnTo>
                  <a:lnTo>
                    <a:pt x="99" y="154"/>
                  </a:lnTo>
                  <a:lnTo>
                    <a:pt x="93" y="159"/>
                  </a:lnTo>
                  <a:lnTo>
                    <a:pt x="90" y="167"/>
                  </a:lnTo>
                  <a:lnTo>
                    <a:pt x="86" y="169"/>
                  </a:lnTo>
                  <a:lnTo>
                    <a:pt x="84" y="175"/>
                  </a:lnTo>
                  <a:lnTo>
                    <a:pt x="82" y="178"/>
                  </a:lnTo>
                  <a:lnTo>
                    <a:pt x="80" y="182"/>
                  </a:lnTo>
                  <a:lnTo>
                    <a:pt x="78" y="186"/>
                  </a:lnTo>
                  <a:lnTo>
                    <a:pt x="76" y="190"/>
                  </a:lnTo>
                  <a:lnTo>
                    <a:pt x="76" y="196"/>
                  </a:lnTo>
                  <a:lnTo>
                    <a:pt x="76" y="199"/>
                  </a:lnTo>
                  <a:lnTo>
                    <a:pt x="74" y="205"/>
                  </a:lnTo>
                  <a:lnTo>
                    <a:pt x="74" y="211"/>
                  </a:lnTo>
                  <a:lnTo>
                    <a:pt x="74" y="216"/>
                  </a:lnTo>
                  <a:lnTo>
                    <a:pt x="74" y="222"/>
                  </a:lnTo>
                  <a:lnTo>
                    <a:pt x="74" y="228"/>
                  </a:lnTo>
                  <a:lnTo>
                    <a:pt x="74" y="234"/>
                  </a:lnTo>
                  <a:lnTo>
                    <a:pt x="74" y="239"/>
                  </a:lnTo>
                  <a:lnTo>
                    <a:pt x="74" y="245"/>
                  </a:lnTo>
                  <a:lnTo>
                    <a:pt x="74" y="251"/>
                  </a:lnTo>
                  <a:lnTo>
                    <a:pt x="74" y="256"/>
                  </a:lnTo>
                  <a:lnTo>
                    <a:pt x="74" y="262"/>
                  </a:lnTo>
                  <a:lnTo>
                    <a:pt x="74" y="270"/>
                  </a:lnTo>
                  <a:lnTo>
                    <a:pt x="74" y="273"/>
                  </a:lnTo>
                  <a:lnTo>
                    <a:pt x="74" y="279"/>
                  </a:lnTo>
                  <a:lnTo>
                    <a:pt x="74" y="287"/>
                  </a:lnTo>
                  <a:lnTo>
                    <a:pt x="74" y="293"/>
                  </a:lnTo>
                  <a:lnTo>
                    <a:pt x="72" y="298"/>
                  </a:lnTo>
                  <a:lnTo>
                    <a:pt x="71" y="302"/>
                  </a:lnTo>
                  <a:lnTo>
                    <a:pt x="67" y="306"/>
                  </a:lnTo>
                  <a:lnTo>
                    <a:pt x="65" y="310"/>
                  </a:lnTo>
                  <a:lnTo>
                    <a:pt x="63" y="312"/>
                  </a:lnTo>
                  <a:lnTo>
                    <a:pt x="59" y="315"/>
                  </a:lnTo>
                  <a:lnTo>
                    <a:pt x="55" y="315"/>
                  </a:lnTo>
                  <a:lnTo>
                    <a:pt x="52" y="317"/>
                  </a:lnTo>
                  <a:lnTo>
                    <a:pt x="46" y="319"/>
                  </a:lnTo>
                  <a:lnTo>
                    <a:pt x="42" y="319"/>
                  </a:lnTo>
                  <a:lnTo>
                    <a:pt x="36" y="321"/>
                  </a:lnTo>
                  <a:lnTo>
                    <a:pt x="33" y="321"/>
                  </a:lnTo>
                  <a:lnTo>
                    <a:pt x="27" y="321"/>
                  </a:lnTo>
                  <a:lnTo>
                    <a:pt x="23" y="321"/>
                  </a:lnTo>
                  <a:lnTo>
                    <a:pt x="19" y="321"/>
                  </a:lnTo>
                  <a:lnTo>
                    <a:pt x="14" y="323"/>
                  </a:lnTo>
                  <a:lnTo>
                    <a:pt x="0" y="336"/>
                  </a:lnTo>
                  <a:lnTo>
                    <a:pt x="0"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Freeform 96"/>
            <p:cNvSpPr>
              <a:spLocks/>
            </p:cNvSpPr>
            <p:nvPr/>
          </p:nvSpPr>
          <p:spPr bwMode="auto">
            <a:xfrm>
              <a:off x="1168400" y="3676650"/>
              <a:ext cx="152400" cy="174625"/>
            </a:xfrm>
            <a:custGeom>
              <a:avLst/>
              <a:gdLst>
                <a:gd name="T0" fmla="*/ 38 w 192"/>
                <a:gd name="T1" fmla="*/ 63 h 220"/>
                <a:gd name="T2" fmla="*/ 34 w 192"/>
                <a:gd name="T3" fmla="*/ 53 h 220"/>
                <a:gd name="T4" fmla="*/ 30 w 192"/>
                <a:gd name="T5" fmla="*/ 46 h 220"/>
                <a:gd name="T6" fmla="*/ 24 w 192"/>
                <a:gd name="T7" fmla="*/ 38 h 220"/>
                <a:gd name="T8" fmla="*/ 17 w 192"/>
                <a:gd name="T9" fmla="*/ 32 h 220"/>
                <a:gd name="T10" fmla="*/ 13 w 192"/>
                <a:gd name="T11" fmla="*/ 28 h 220"/>
                <a:gd name="T12" fmla="*/ 19 w 192"/>
                <a:gd name="T13" fmla="*/ 25 h 220"/>
                <a:gd name="T14" fmla="*/ 26 w 192"/>
                <a:gd name="T15" fmla="*/ 23 h 220"/>
                <a:gd name="T16" fmla="*/ 32 w 192"/>
                <a:gd name="T17" fmla="*/ 19 h 220"/>
                <a:gd name="T18" fmla="*/ 40 w 192"/>
                <a:gd name="T19" fmla="*/ 17 h 220"/>
                <a:gd name="T20" fmla="*/ 49 w 192"/>
                <a:gd name="T21" fmla="*/ 15 h 220"/>
                <a:gd name="T22" fmla="*/ 110 w 192"/>
                <a:gd name="T23" fmla="*/ 13 h 220"/>
                <a:gd name="T24" fmla="*/ 123 w 192"/>
                <a:gd name="T25" fmla="*/ 13 h 220"/>
                <a:gd name="T26" fmla="*/ 137 w 192"/>
                <a:gd name="T27" fmla="*/ 13 h 220"/>
                <a:gd name="T28" fmla="*/ 148 w 192"/>
                <a:gd name="T29" fmla="*/ 15 h 220"/>
                <a:gd name="T30" fmla="*/ 159 w 192"/>
                <a:gd name="T31" fmla="*/ 17 h 220"/>
                <a:gd name="T32" fmla="*/ 167 w 192"/>
                <a:gd name="T33" fmla="*/ 19 h 220"/>
                <a:gd name="T34" fmla="*/ 175 w 192"/>
                <a:gd name="T35" fmla="*/ 23 h 220"/>
                <a:gd name="T36" fmla="*/ 176 w 192"/>
                <a:gd name="T37" fmla="*/ 28 h 220"/>
                <a:gd name="T38" fmla="*/ 173 w 192"/>
                <a:gd name="T39" fmla="*/ 38 h 220"/>
                <a:gd name="T40" fmla="*/ 165 w 192"/>
                <a:gd name="T41" fmla="*/ 49 h 220"/>
                <a:gd name="T42" fmla="*/ 161 w 192"/>
                <a:gd name="T43" fmla="*/ 59 h 220"/>
                <a:gd name="T44" fmla="*/ 161 w 192"/>
                <a:gd name="T45" fmla="*/ 68 h 220"/>
                <a:gd name="T46" fmla="*/ 161 w 192"/>
                <a:gd name="T47" fmla="*/ 76 h 220"/>
                <a:gd name="T48" fmla="*/ 169 w 192"/>
                <a:gd name="T49" fmla="*/ 220 h 220"/>
                <a:gd name="T50" fmla="*/ 176 w 192"/>
                <a:gd name="T51" fmla="*/ 80 h 220"/>
                <a:gd name="T52" fmla="*/ 175 w 192"/>
                <a:gd name="T53" fmla="*/ 68 h 220"/>
                <a:gd name="T54" fmla="*/ 176 w 192"/>
                <a:gd name="T55" fmla="*/ 63 h 220"/>
                <a:gd name="T56" fmla="*/ 176 w 192"/>
                <a:gd name="T57" fmla="*/ 55 h 220"/>
                <a:gd name="T58" fmla="*/ 182 w 192"/>
                <a:gd name="T59" fmla="*/ 46 h 220"/>
                <a:gd name="T60" fmla="*/ 188 w 192"/>
                <a:gd name="T61" fmla="*/ 36 h 220"/>
                <a:gd name="T62" fmla="*/ 192 w 192"/>
                <a:gd name="T63" fmla="*/ 27 h 220"/>
                <a:gd name="T64" fmla="*/ 188 w 192"/>
                <a:gd name="T65" fmla="*/ 17 h 220"/>
                <a:gd name="T66" fmla="*/ 182 w 192"/>
                <a:gd name="T67" fmla="*/ 9 h 220"/>
                <a:gd name="T68" fmla="*/ 171 w 192"/>
                <a:gd name="T69" fmla="*/ 6 h 220"/>
                <a:gd name="T70" fmla="*/ 157 w 192"/>
                <a:gd name="T71" fmla="*/ 2 h 220"/>
                <a:gd name="T72" fmla="*/ 150 w 192"/>
                <a:gd name="T73" fmla="*/ 2 h 220"/>
                <a:gd name="T74" fmla="*/ 142 w 192"/>
                <a:gd name="T75" fmla="*/ 0 h 220"/>
                <a:gd name="T76" fmla="*/ 129 w 192"/>
                <a:gd name="T77" fmla="*/ 0 h 220"/>
                <a:gd name="T78" fmla="*/ 118 w 192"/>
                <a:gd name="T79" fmla="*/ 0 h 220"/>
                <a:gd name="T80" fmla="*/ 110 w 192"/>
                <a:gd name="T81" fmla="*/ 2 h 220"/>
                <a:gd name="T82" fmla="*/ 40 w 192"/>
                <a:gd name="T83" fmla="*/ 4 h 220"/>
                <a:gd name="T84" fmla="*/ 30 w 192"/>
                <a:gd name="T85" fmla="*/ 6 h 220"/>
                <a:gd name="T86" fmla="*/ 19 w 192"/>
                <a:gd name="T87" fmla="*/ 9 h 220"/>
                <a:gd name="T88" fmla="*/ 11 w 192"/>
                <a:gd name="T89" fmla="*/ 13 h 220"/>
                <a:gd name="T90" fmla="*/ 2 w 192"/>
                <a:gd name="T91" fmla="*/ 19 h 220"/>
                <a:gd name="T92" fmla="*/ 0 w 192"/>
                <a:gd name="T93" fmla="*/ 27 h 220"/>
                <a:gd name="T94" fmla="*/ 0 w 192"/>
                <a:gd name="T95" fmla="*/ 34 h 220"/>
                <a:gd name="T96" fmla="*/ 5 w 192"/>
                <a:gd name="T97" fmla="*/ 42 h 220"/>
                <a:gd name="T98" fmla="*/ 15 w 192"/>
                <a:gd name="T99" fmla="*/ 47 h 220"/>
                <a:gd name="T100" fmla="*/ 21 w 192"/>
                <a:gd name="T101" fmla="*/ 55 h 220"/>
                <a:gd name="T102" fmla="*/ 22 w 192"/>
                <a:gd name="T103" fmla="*/ 114 h 220"/>
                <a:gd name="T104" fmla="*/ 38 w 192"/>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2" h="220">
                  <a:moveTo>
                    <a:pt x="38" y="124"/>
                  </a:moveTo>
                  <a:lnTo>
                    <a:pt x="38" y="63"/>
                  </a:lnTo>
                  <a:lnTo>
                    <a:pt x="36" y="57"/>
                  </a:lnTo>
                  <a:lnTo>
                    <a:pt x="34" y="53"/>
                  </a:lnTo>
                  <a:lnTo>
                    <a:pt x="32" y="49"/>
                  </a:lnTo>
                  <a:lnTo>
                    <a:pt x="30" y="46"/>
                  </a:lnTo>
                  <a:lnTo>
                    <a:pt x="28" y="42"/>
                  </a:lnTo>
                  <a:lnTo>
                    <a:pt x="24" y="38"/>
                  </a:lnTo>
                  <a:lnTo>
                    <a:pt x="21" y="36"/>
                  </a:lnTo>
                  <a:lnTo>
                    <a:pt x="17" y="32"/>
                  </a:lnTo>
                  <a:lnTo>
                    <a:pt x="13" y="30"/>
                  </a:lnTo>
                  <a:lnTo>
                    <a:pt x="13" y="28"/>
                  </a:lnTo>
                  <a:lnTo>
                    <a:pt x="15" y="27"/>
                  </a:lnTo>
                  <a:lnTo>
                    <a:pt x="19" y="25"/>
                  </a:lnTo>
                  <a:lnTo>
                    <a:pt x="21" y="23"/>
                  </a:lnTo>
                  <a:lnTo>
                    <a:pt x="26" y="23"/>
                  </a:lnTo>
                  <a:lnTo>
                    <a:pt x="28" y="21"/>
                  </a:lnTo>
                  <a:lnTo>
                    <a:pt x="32" y="19"/>
                  </a:lnTo>
                  <a:lnTo>
                    <a:pt x="36" y="19"/>
                  </a:lnTo>
                  <a:lnTo>
                    <a:pt x="40" y="17"/>
                  </a:lnTo>
                  <a:lnTo>
                    <a:pt x="45" y="15"/>
                  </a:lnTo>
                  <a:lnTo>
                    <a:pt x="49" y="15"/>
                  </a:lnTo>
                  <a:lnTo>
                    <a:pt x="104" y="13"/>
                  </a:lnTo>
                  <a:lnTo>
                    <a:pt x="110" y="13"/>
                  </a:lnTo>
                  <a:lnTo>
                    <a:pt x="118" y="13"/>
                  </a:lnTo>
                  <a:lnTo>
                    <a:pt x="123" y="13"/>
                  </a:lnTo>
                  <a:lnTo>
                    <a:pt x="131" y="13"/>
                  </a:lnTo>
                  <a:lnTo>
                    <a:pt x="137" y="13"/>
                  </a:lnTo>
                  <a:lnTo>
                    <a:pt x="142" y="15"/>
                  </a:lnTo>
                  <a:lnTo>
                    <a:pt x="148" y="15"/>
                  </a:lnTo>
                  <a:lnTo>
                    <a:pt x="154" y="17"/>
                  </a:lnTo>
                  <a:lnTo>
                    <a:pt x="159" y="17"/>
                  </a:lnTo>
                  <a:lnTo>
                    <a:pt x="163" y="19"/>
                  </a:lnTo>
                  <a:lnTo>
                    <a:pt x="167" y="19"/>
                  </a:lnTo>
                  <a:lnTo>
                    <a:pt x="171" y="23"/>
                  </a:lnTo>
                  <a:lnTo>
                    <a:pt x="175" y="23"/>
                  </a:lnTo>
                  <a:lnTo>
                    <a:pt x="176" y="27"/>
                  </a:lnTo>
                  <a:lnTo>
                    <a:pt x="176" y="28"/>
                  </a:lnTo>
                  <a:lnTo>
                    <a:pt x="176" y="30"/>
                  </a:lnTo>
                  <a:lnTo>
                    <a:pt x="173" y="38"/>
                  </a:lnTo>
                  <a:lnTo>
                    <a:pt x="169" y="44"/>
                  </a:lnTo>
                  <a:lnTo>
                    <a:pt x="165" y="49"/>
                  </a:lnTo>
                  <a:lnTo>
                    <a:pt x="163" y="55"/>
                  </a:lnTo>
                  <a:lnTo>
                    <a:pt x="161" y="59"/>
                  </a:lnTo>
                  <a:lnTo>
                    <a:pt x="161" y="65"/>
                  </a:lnTo>
                  <a:lnTo>
                    <a:pt x="161" y="68"/>
                  </a:lnTo>
                  <a:lnTo>
                    <a:pt x="161" y="72"/>
                  </a:lnTo>
                  <a:lnTo>
                    <a:pt x="161" y="76"/>
                  </a:lnTo>
                  <a:lnTo>
                    <a:pt x="163" y="82"/>
                  </a:lnTo>
                  <a:lnTo>
                    <a:pt x="169" y="220"/>
                  </a:lnTo>
                  <a:lnTo>
                    <a:pt x="188" y="220"/>
                  </a:lnTo>
                  <a:lnTo>
                    <a:pt x="176" y="80"/>
                  </a:lnTo>
                  <a:lnTo>
                    <a:pt x="175" y="72"/>
                  </a:lnTo>
                  <a:lnTo>
                    <a:pt x="175" y="68"/>
                  </a:lnTo>
                  <a:lnTo>
                    <a:pt x="175" y="65"/>
                  </a:lnTo>
                  <a:lnTo>
                    <a:pt x="176" y="63"/>
                  </a:lnTo>
                  <a:lnTo>
                    <a:pt x="176" y="59"/>
                  </a:lnTo>
                  <a:lnTo>
                    <a:pt x="176" y="55"/>
                  </a:lnTo>
                  <a:lnTo>
                    <a:pt x="178" y="49"/>
                  </a:lnTo>
                  <a:lnTo>
                    <a:pt x="182" y="46"/>
                  </a:lnTo>
                  <a:lnTo>
                    <a:pt x="184" y="40"/>
                  </a:lnTo>
                  <a:lnTo>
                    <a:pt x="188" y="36"/>
                  </a:lnTo>
                  <a:lnTo>
                    <a:pt x="190" y="30"/>
                  </a:lnTo>
                  <a:lnTo>
                    <a:pt x="192" y="27"/>
                  </a:lnTo>
                  <a:lnTo>
                    <a:pt x="190" y="21"/>
                  </a:lnTo>
                  <a:lnTo>
                    <a:pt x="188" y="17"/>
                  </a:lnTo>
                  <a:lnTo>
                    <a:pt x="186" y="13"/>
                  </a:lnTo>
                  <a:lnTo>
                    <a:pt x="182" y="9"/>
                  </a:lnTo>
                  <a:lnTo>
                    <a:pt x="176" y="8"/>
                  </a:lnTo>
                  <a:lnTo>
                    <a:pt x="171" y="6"/>
                  </a:lnTo>
                  <a:lnTo>
                    <a:pt x="163" y="4"/>
                  </a:lnTo>
                  <a:lnTo>
                    <a:pt x="157" y="2"/>
                  </a:lnTo>
                  <a:lnTo>
                    <a:pt x="154" y="2"/>
                  </a:lnTo>
                  <a:lnTo>
                    <a:pt x="150" y="2"/>
                  </a:lnTo>
                  <a:lnTo>
                    <a:pt x="146" y="0"/>
                  </a:lnTo>
                  <a:lnTo>
                    <a:pt x="142" y="0"/>
                  </a:lnTo>
                  <a:lnTo>
                    <a:pt x="135" y="0"/>
                  </a:lnTo>
                  <a:lnTo>
                    <a:pt x="129" y="0"/>
                  </a:lnTo>
                  <a:lnTo>
                    <a:pt x="123" y="0"/>
                  </a:lnTo>
                  <a:lnTo>
                    <a:pt x="118" y="0"/>
                  </a:lnTo>
                  <a:lnTo>
                    <a:pt x="114" y="0"/>
                  </a:lnTo>
                  <a:lnTo>
                    <a:pt x="110" y="2"/>
                  </a:lnTo>
                  <a:lnTo>
                    <a:pt x="45" y="4"/>
                  </a:lnTo>
                  <a:lnTo>
                    <a:pt x="40" y="4"/>
                  </a:lnTo>
                  <a:lnTo>
                    <a:pt x="36" y="6"/>
                  </a:lnTo>
                  <a:lnTo>
                    <a:pt x="30" y="6"/>
                  </a:lnTo>
                  <a:lnTo>
                    <a:pt x="24" y="8"/>
                  </a:lnTo>
                  <a:lnTo>
                    <a:pt x="19" y="9"/>
                  </a:lnTo>
                  <a:lnTo>
                    <a:pt x="15" y="11"/>
                  </a:lnTo>
                  <a:lnTo>
                    <a:pt x="11" y="13"/>
                  </a:lnTo>
                  <a:lnTo>
                    <a:pt x="7" y="17"/>
                  </a:lnTo>
                  <a:lnTo>
                    <a:pt x="2" y="19"/>
                  </a:lnTo>
                  <a:lnTo>
                    <a:pt x="0" y="23"/>
                  </a:lnTo>
                  <a:lnTo>
                    <a:pt x="0" y="27"/>
                  </a:lnTo>
                  <a:lnTo>
                    <a:pt x="0" y="30"/>
                  </a:lnTo>
                  <a:lnTo>
                    <a:pt x="0" y="34"/>
                  </a:lnTo>
                  <a:lnTo>
                    <a:pt x="2" y="38"/>
                  </a:lnTo>
                  <a:lnTo>
                    <a:pt x="5" y="42"/>
                  </a:lnTo>
                  <a:lnTo>
                    <a:pt x="11" y="46"/>
                  </a:lnTo>
                  <a:lnTo>
                    <a:pt x="15" y="47"/>
                  </a:lnTo>
                  <a:lnTo>
                    <a:pt x="19" y="51"/>
                  </a:lnTo>
                  <a:lnTo>
                    <a:pt x="21" y="55"/>
                  </a:lnTo>
                  <a:lnTo>
                    <a:pt x="24" y="61"/>
                  </a:lnTo>
                  <a:lnTo>
                    <a:pt x="22" y="114"/>
                  </a:lnTo>
                  <a:lnTo>
                    <a:pt x="38" y="124"/>
                  </a:lnTo>
                  <a:lnTo>
                    <a:pt x="38"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Freeform 97"/>
            <p:cNvSpPr>
              <a:spLocks/>
            </p:cNvSpPr>
            <p:nvPr/>
          </p:nvSpPr>
          <p:spPr bwMode="auto">
            <a:xfrm>
              <a:off x="1189038" y="3840163"/>
              <a:ext cx="212725" cy="100013"/>
            </a:xfrm>
            <a:custGeom>
              <a:avLst/>
              <a:gdLst>
                <a:gd name="T0" fmla="*/ 247 w 268"/>
                <a:gd name="T1" fmla="*/ 103 h 128"/>
                <a:gd name="T2" fmla="*/ 259 w 268"/>
                <a:gd name="T3" fmla="*/ 97 h 128"/>
                <a:gd name="T4" fmla="*/ 268 w 268"/>
                <a:gd name="T5" fmla="*/ 80 h 128"/>
                <a:gd name="T6" fmla="*/ 268 w 268"/>
                <a:gd name="T7" fmla="*/ 71 h 128"/>
                <a:gd name="T8" fmla="*/ 265 w 268"/>
                <a:gd name="T9" fmla="*/ 57 h 128"/>
                <a:gd name="T10" fmla="*/ 253 w 268"/>
                <a:gd name="T11" fmla="*/ 42 h 128"/>
                <a:gd name="T12" fmla="*/ 236 w 268"/>
                <a:gd name="T13" fmla="*/ 31 h 128"/>
                <a:gd name="T14" fmla="*/ 217 w 268"/>
                <a:gd name="T15" fmla="*/ 25 h 128"/>
                <a:gd name="T16" fmla="*/ 206 w 268"/>
                <a:gd name="T17" fmla="*/ 21 h 128"/>
                <a:gd name="T18" fmla="*/ 187 w 268"/>
                <a:gd name="T19" fmla="*/ 17 h 128"/>
                <a:gd name="T20" fmla="*/ 168 w 268"/>
                <a:gd name="T21" fmla="*/ 14 h 128"/>
                <a:gd name="T22" fmla="*/ 150 w 268"/>
                <a:gd name="T23" fmla="*/ 10 h 128"/>
                <a:gd name="T24" fmla="*/ 135 w 268"/>
                <a:gd name="T25" fmla="*/ 6 h 128"/>
                <a:gd name="T26" fmla="*/ 122 w 268"/>
                <a:gd name="T27" fmla="*/ 4 h 128"/>
                <a:gd name="T28" fmla="*/ 105 w 268"/>
                <a:gd name="T29" fmla="*/ 0 h 128"/>
                <a:gd name="T30" fmla="*/ 90 w 268"/>
                <a:gd name="T31" fmla="*/ 0 h 128"/>
                <a:gd name="T32" fmla="*/ 73 w 268"/>
                <a:gd name="T33" fmla="*/ 0 h 128"/>
                <a:gd name="T34" fmla="*/ 57 w 268"/>
                <a:gd name="T35" fmla="*/ 2 h 128"/>
                <a:gd name="T36" fmla="*/ 42 w 268"/>
                <a:gd name="T37" fmla="*/ 4 h 128"/>
                <a:gd name="T38" fmla="*/ 29 w 268"/>
                <a:gd name="T39" fmla="*/ 10 h 128"/>
                <a:gd name="T40" fmla="*/ 14 w 268"/>
                <a:gd name="T41" fmla="*/ 15 h 128"/>
                <a:gd name="T42" fmla="*/ 2 w 268"/>
                <a:gd name="T43" fmla="*/ 25 h 128"/>
                <a:gd name="T44" fmla="*/ 4 w 268"/>
                <a:gd name="T45" fmla="*/ 35 h 128"/>
                <a:gd name="T46" fmla="*/ 17 w 268"/>
                <a:gd name="T47" fmla="*/ 33 h 128"/>
                <a:gd name="T48" fmla="*/ 29 w 268"/>
                <a:gd name="T49" fmla="*/ 29 h 128"/>
                <a:gd name="T50" fmla="*/ 44 w 268"/>
                <a:gd name="T51" fmla="*/ 27 h 128"/>
                <a:gd name="T52" fmla="*/ 55 w 268"/>
                <a:gd name="T53" fmla="*/ 23 h 128"/>
                <a:gd name="T54" fmla="*/ 69 w 268"/>
                <a:gd name="T55" fmla="*/ 21 h 128"/>
                <a:gd name="T56" fmla="*/ 82 w 268"/>
                <a:gd name="T57" fmla="*/ 21 h 128"/>
                <a:gd name="T58" fmla="*/ 95 w 268"/>
                <a:gd name="T59" fmla="*/ 21 h 128"/>
                <a:gd name="T60" fmla="*/ 109 w 268"/>
                <a:gd name="T61" fmla="*/ 23 h 128"/>
                <a:gd name="T62" fmla="*/ 122 w 268"/>
                <a:gd name="T63" fmla="*/ 25 h 128"/>
                <a:gd name="T64" fmla="*/ 135 w 268"/>
                <a:gd name="T65" fmla="*/ 27 h 128"/>
                <a:gd name="T66" fmla="*/ 149 w 268"/>
                <a:gd name="T67" fmla="*/ 31 h 128"/>
                <a:gd name="T68" fmla="*/ 166 w 268"/>
                <a:gd name="T69" fmla="*/ 33 h 128"/>
                <a:gd name="T70" fmla="*/ 185 w 268"/>
                <a:gd name="T71" fmla="*/ 35 h 128"/>
                <a:gd name="T72" fmla="*/ 204 w 268"/>
                <a:gd name="T73" fmla="*/ 40 h 128"/>
                <a:gd name="T74" fmla="*/ 223 w 268"/>
                <a:gd name="T75" fmla="*/ 46 h 128"/>
                <a:gd name="T76" fmla="*/ 238 w 268"/>
                <a:gd name="T77" fmla="*/ 55 h 128"/>
                <a:gd name="T78" fmla="*/ 251 w 268"/>
                <a:gd name="T79" fmla="*/ 67 h 128"/>
                <a:gd name="T80" fmla="*/ 251 w 268"/>
                <a:gd name="T81" fmla="*/ 80 h 128"/>
                <a:gd name="T82" fmla="*/ 238 w 268"/>
                <a:gd name="T83" fmla="*/ 90 h 128"/>
                <a:gd name="T84" fmla="*/ 225 w 268"/>
                <a:gd name="T85" fmla="*/ 95 h 128"/>
                <a:gd name="T86" fmla="*/ 215 w 268"/>
                <a:gd name="T87" fmla="*/ 99 h 128"/>
                <a:gd name="T88" fmla="*/ 156 w 268"/>
                <a:gd name="T89"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8" h="128">
                  <a:moveTo>
                    <a:pt x="156" y="128"/>
                  </a:moveTo>
                  <a:lnTo>
                    <a:pt x="244" y="105"/>
                  </a:lnTo>
                  <a:lnTo>
                    <a:pt x="247" y="103"/>
                  </a:lnTo>
                  <a:lnTo>
                    <a:pt x="251" y="101"/>
                  </a:lnTo>
                  <a:lnTo>
                    <a:pt x="255" y="99"/>
                  </a:lnTo>
                  <a:lnTo>
                    <a:pt x="259" y="97"/>
                  </a:lnTo>
                  <a:lnTo>
                    <a:pt x="263" y="92"/>
                  </a:lnTo>
                  <a:lnTo>
                    <a:pt x="268" y="86"/>
                  </a:lnTo>
                  <a:lnTo>
                    <a:pt x="268" y="80"/>
                  </a:lnTo>
                  <a:lnTo>
                    <a:pt x="268" y="78"/>
                  </a:lnTo>
                  <a:lnTo>
                    <a:pt x="268" y="74"/>
                  </a:lnTo>
                  <a:lnTo>
                    <a:pt x="268" y="71"/>
                  </a:lnTo>
                  <a:lnTo>
                    <a:pt x="266" y="67"/>
                  </a:lnTo>
                  <a:lnTo>
                    <a:pt x="266" y="61"/>
                  </a:lnTo>
                  <a:lnTo>
                    <a:pt x="265" y="57"/>
                  </a:lnTo>
                  <a:lnTo>
                    <a:pt x="263" y="54"/>
                  </a:lnTo>
                  <a:lnTo>
                    <a:pt x="259" y="48"/>
                  </a:lnTo>
                  <a:lnTo>
                    <a:pt x="253" y="42"/>
                  </a:lnTo>
                  <a:lnTo>
                    <a:pt x="249" y="38"/>
                  </a:lnTo>
                  <a:lnTo>
                    <a:pt x="244" y="35"/>
                  </a:lnTo>
                  <a:lnTo>
                    <a:pt x="236" y="31"/>
                  </a:lnTo>
                  <a:lnTo>
                    <a:pt x="230" y="29"/>
                  </a:lnTo>
                  <a:lnTo>
                    <a:pt x="223" y="27"/>
                  </a:lnTo>
                  <a:lnTo>
                    <a:pt x="217" y="25"/>
                  </a:lnTo>
                  <a:lnTo>
                    <a:pt x="213" y="23"/>
                  </a:lnTo>
                  <a:lnTo>
                    <a:pt x="209" y="23"/>
                  </a:lnTo>
                  <a:lnTo>
                    <a:pt x="206" y="21"/>
                  </a:lnTo>
                  <a:lnTo>
                    <a:pt x="202" y="19"/>
                  </a:lnTo>
                  <a:lnTo>
                    <a:pt x="194" y="19"/>
                  </a:lnTo>
                  <a:lnTo>
                    <a:pt x="187" y="17"/>
                  </a:lnTo>
                  <a:lnTo>
                    <a:pt x="179" y="15"/>
                  </a:lnTo>
                  <a:lnTo>
                    <a:pt x="173" y="15"/>
                  </a:lnTo>
                  <a:lnTo>
                    <a:pt x="168" y="14"/>
                  </a:lnTo>
                  <a:lnTo>
                    <a:pt x="162" y="12"/>
                  </a:lnTo>
                  <a:lnTo>
                    <a:pt x="156" y="10"/>
                  </a:lnTo>
                  <a:lnTo>
                    <a:pt x="150" y="10"/>
                  </a:lnTo>
                  <a:lnTo>
                    <a:pt x="147" y="8"/>
                  </a:lnTo>
                  <a:lnTo>
                    <a:pt x="141" y="8"/>
                  </a:lnTo>
                  <a:lnTo>
                    <a:pt x="135" y="6"/>
                  </a:lnTo>
                  <a:lnTo>
                    <a:pt x="131" y="6"/>
                  </a:lnTo>
                  <a:lnTo>
                    <a:pt x="126" y="4"/>
                  </a:lnTo>
                  <a:lnTo>
                    <a:pt x="122" y="4"/>
                  </a:lnTo>
                  <a:lnTo>
                    <a:pt x="116" y="2"/>
                  </a:lnTo>
                  <a:lnTo>
                    <a:pt x="111" y="2"/>
                  </a:lnTo>
                  <a:lnTo>
                    <a:pt x="105" y="0"/>
                  </a:lnTo>
                  <a:lnTo>
                    <a:pt x="99" y="0"/>
                  </a:lnTo>
                  <a:lnTo>
                    <a:pt x="93" y="0"/>
                  </a:lnTo>
                  <a:lnTo>
                    <a:pt x="90" y="0"/>
                  </a:lnTo>
                  <a:lnTo>
                    <a:pt x="84" y="0"/>
                  </a:lnTo>
                  <a:lnTo>
                    <a:pt x="80" y="0"/>
                  </a:lnTo>
                  <a:lnTo>
                    <a:pt x="73" y="0"/>
                  </a:lnTo>
                  <a:lnTo>
                    <a:pt x="69" y="0"/>
                  </a:lnTo>
                  <a:lnTo>
                    <a:pt x="63" y="0"/>
                  </a:lnTo>
                  <a:lnTo>
                    <a:pt x="57" y="2"/>
                  </a:lnTo>
                  <a:lnTo>
                    <a:pt x="54" y="2"/>
                  </a:lnTo>
                  <a:lnTo>
                    <a:pt x="48" y="4"/>
                  </a:lnTo>
                  <a:lnTo>
                    <a:pt x="42" y="4"/>
                  </a:lnTo>
                  <a:lnTo>
                    <a:pt x="38" y="6"/>
                  </a:lnTo>
                  <a:lnTo>
                    <a:pt x="33" y="8"/>
                  </a:lnTo>
                  <a:lnTo>
                    <a:pt x="29" y="10"/>
                  </a:lnTo>
                  <a:lnTo>
                    <a:pt x="23" y="12"/>
                  </a:lnTo>
                  <a:lnTo>
                    <a:pt x="19" y="14"/>
                  </a:lnTo>
                  <a:lnTo>
                    <a:pt x="14" y="15"/>
                  </a:lnTo>
                  <a:lnTo>
                    <a:pt x="10" y="17"/>
                  </a:lnTo>
                  <a:lnTo>
                    <a:pt x="6" y="21"/>
                  </a:lnTo>
                  <a:lnTo>
                    <a:pt x="2" y="25"/>
                  </a:lnTo>
                  <a:lnTo>
                    <a:pt x="0" y="27"/>
                  </a:lnTo>
                  <a:lnTo>
                    <a:pt x="2" y="31"/>
                  </a:lnTo>
                  <a:lnTo>
                    <a:pt x="4" y="35"/>
                  </a:lnTo>
                  <a:lnTo>
                    <a:pt x="8" y="35"/>
                  </a:lnTo>
                  <a:lnTo>
                    <a:pt x="12" y="33"/>
                  </a:lnTo>
                  <a:lnTo>
                    <a:pt x="17" y="33"/>
                  </a:lnTo>
                  <a:lnTo>
                    <a:pt x="21" y="31"/>
                  </a:lnTo>
                  <a:lnTo>
                    <a:pt x="25" y="31"/>
                  </a:lnTo>
                  <a:lnTo>
                    <a:pt x="29" y="29"/>
                  </a:lnTo>
                  <a:lnTo>
                    <a:pt x="34" y="29"/>
                  </a:lnTo>
                  <a:lnTo>
                    <a:pt x="38" y="27"/>
                  </a:lnTo>
                  <a:lnTo>
                    <a:pt x="44" y="27"/>
                  </a:lnTo>
                  <a:lnTo>
                    <a:pt x="48" y="25"/>
                  </a:lnTo>
                  <a:lnTo>
                    <a:pt x="52" y="25"/>
                  </a:lnTo>
                  <a:lnTo>
                    <a:pt x="55" y="23"/>
                  </a:lnTo>
                  <a:lnTo>
                    <a:pt x="61" y="23"/>
                  </a:lnTo>
                  <a:lnTo>
                    <a:pt x="65" y="23"/>
                  </a:lnTo>
                  <a:lnTo>
                    <a:pt x="69" y="21"/>
                  </a:lnTo>
                  <a:lnTo>
                    <a:pt x="73" y="21"/>
                  </a:lnTo>
                  <a:lnTo>
                    <a:pt x="78" y="21"/>
                  </a:lnTo>
                  <a:lnTo>
                    <a:pt x="82" y="21"/>
                  </a:lnTo>
                  <a:lnTo>
                    <a:pt x="88" y="21"/>
                  </a:lnTo>
                  <a:lnTo>
                    <a:pt x="92" y="21"/>
                  </a:lnTo>
                  <a:lnTo>
                    <a:pt x="95" y="21"/>
                  </a:lnTo>
                  <a:lnTo>
                    <a:pt x="99" y="21"/>
                  </a:lnTo>
                  <a:lnTo>
                    <a:pt x="105" y="21"/>
                  </a:lnTo>
                  <a:lnTo>
                    <a:pt x="109" y="23"/>
                  </a:lnTo>
                  <a:lnTo>
                    <a:pt x="114" y="23"/>
                  </a:lnTo>
                  <a:lnTo>
                    <a:pt x="118" y="23"/>
                  </a:lnTo>
                  <a:lnTo>
                    <a:pt x="122" y="25"/>
                  </a:lnTo>
                  <a:lnTo>
                    <a:pt x="126" y="25"/>
                  </a:lnTo>
                  <a:lnTo>
                    <a:pt x="131" y="25"/>
                  </a:lnTo>
                  <a:lnTo>
                    <a:pt x="135" y="27"/>
                  </a:lnTo>
                  <a:lnTo>
                    <a:pt x="139" y="27"/>
                  </a:lnTo>
                  <a:lnTo>
                    <a:pt x="143" y="29"/>
                  </a:lnTo>
                  <a:lnTo>
                    <a:pt x="149" y="31"/>
                  </a:lnTo>
                  <a:lnTo>
                    <a:pt x="154" y="31"/>
                  </a:lnTo>
                  <a:lnTo>
                    <a:pt x="160" y="31"/>
                  </a:lnTo>
                  <a:lnTo>
                    <a:pt x="166" y="33"/>
                  </a:lnTo>
                  <a:lnTo>
                    <a:pt x="171" y="33"/>
                  </a:lnTo>
                  <a:lnTo>
                    <a:pt x="179" y="35"/>
                  </a:lnTo>
                  <a:lnTo>
                    <a:pt x="185" y="35"/>
                  </a:lnTo>
                  <a:lnTo>
                    <a:pt x="190" y="36"/>
                  </a:lnTo>
                  <a:lnTo>
                    <a:pt x="198" y="38"/>
                  </a:lnTo>
                  <a:lnTo>
                    <a:pt x="204" y="40"/>
                  </a:lnTo>
                  <a:lnTo>
                    <a:pt x="209" y="42"/>
                  </a:lnTo>
                  <a:lnTo>
                    <a:pt x="215" y="44"/>
                  </a:lnTo>
                  <a:lnTo>
                    <a:pt x="223" y="46"/>
                  </a:lnTo>
                  <a:lnTo>
                    <a:pt x="227" y="48"/>
                  </a:lnTo>
                  <a:lnTo>
                    <a:pt x="232" y="52"/>
                  </a:lnTo>
                  <a:lnTo>
                    <a:pt x="238" y="55"/>
                  </a:lnTo>
                  <a:lnTo>
                    <a:pt x="244" y="59"/>
                  </a:lnTo>
                  <a:lnTo>
                    <a:pt x="247" y="63"/>
                  </a:lnTo>
                  <a:lnTo>
                    <a:pt x="251" y="67"/>
                  </a:lnTo>
                  <a:lnTo>
                    <a:pt x="253" y="71"/>
                  </a:lnTo>
                  <a:lnTo>
                    <a:pt x="253" y="74"/>
                  </a:lnTo>
                  <a:lnTo>
                    <a:pt x="251" y="80"/>
                  </a:lnTo>
                  <a:lnTo>
                    <a:pt x="247" y="86"/>
                  </a:lnTo>
                  <a:lnTo>
                    <a:pt x="242" y="88"/>
                  </a:lnTo>
                  <a:lnTo>
                    <a:pt x="238" y="90"/>
                  </a:lnTo>
                  <a:lnTo>
                    <a:pt x="234" y="92"/>
                  </a:lnTo>
                  <a:lnTo>
                    <a:pt x="230" y="93"/>
                  </a:lnTo>
                  <a:lnTo>
                    <a:pt x="225" y="95"/>
                  </a:lnTo>
                  <a:lnTo>
                    <a:pt x="221" y="97"/>
                  </a:lnTo>
                  <a:lnTo>
                    <a:pt x="217" y="97"/>
                  </a:lnTo>
                  <a:lnTo>
                    <a:pt x="215" y="99"/>
                  </a:lnTo>
                  <a:lnTo>
                    <a:pt x="158" y="114"/>
                  </a:lnTo>
                  <a:lnTo>
                    <a:pt x="156" y="128"/>
                  </a:lnTo>
                  <a:lnTo>
                    <a:pt x="156" y="1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Freeform 98"/>
            <p:cNvSpPr>
              <a:spLocks/>
            </p:cNvSpPr>
            <p:nvPr/>
          </p:nvSpPr>
          <p:spPr bwMode="auto">
            <a:xfrm>
              <a:off x="976313" y="3927475"/>
              <a:ext cx="393700" cy="223838"/>
            </a:xfrm>
            <a:custGeom>
              <a:avLst/>
              <a:gdLst>
                <a:gd name="T0" fmla="*/ 451 w 496"/>
                <a:gd name="T1" fmla="*/ 11 h 283"/>
                <a:gd name="T2" fmla="*/ 476 w 496"/>
                <a:gd name="T3" fmla="*/ 26 h 283"/>
                <a:gd name="T4" fmla="*/ 474 w 496"/>
                <a:gd name="T5" fmla="*/ 47 h 283"/>
                <a:gd name="T6" fmla="*/ 451 w 496"/>
                <a:gd name="T7" fmla="*/ 64 h 283"/>
                <a:gd name="T8" fmla="*/ 436 w 496"/>
                <a:gd name="T9" fmla="*/ 78 h 283"/>
                <a:gd name="T10" fmla="*/ 430 w 496"/>
                <a:gd name="T11" fmla="*/ 91 h 283"/>
                <a:gd name="T12" fmla="*/ 437 w 496"/>
                <a:gd name="T13" fmla="*/ 106 h 283"/>
                <a:gd name="T14" fmla="*/ 457 w 496"/>
                <a:gd name="T15" fmla="*/ 121 h 283"/>
                <a:gd name="T16" fmla="*/ 455 w 496"/>
                <a:gd name="T17" fmla="*/ 135 h 283"/>
                <a:gd name="T18" fmla="*/ 439 w 496"/>
                <a:gd name="T19" fmla="*/ 142 h 283"/>
                <a:gd name="T20" fmla="*/ 424 w 496"/>
                <a:gd name="T21" fmla="*/ 154 h 283"/>
                <a:gd name="T22" fmla="*/ 422 w 496"/>
                <a:gd name="T23" fmla="*/ 178 h 283"/>
                <a:gd name="T24" fmla="*/ 434 w 496"/>
                <a:gd name="T25" fmla="*/ 190 h 283"/>
                <a:gd name="T26" fmla="*/ 449 w 496"/>
                <a:gd name="T27" fmla="*/ 199 h 283"/>
                <a:gd name="T28" fmla="*/ 443 w 496"/>
                <a:gd name="T29" fmla="*/ 214 h 283"/>
                <a:gd name="T30" fmla="*/ 418 w 496"/>
                <a:gd name="T31" fmla="*/ 224 h 283"/>
                <a:gd name="T32" fmla="*/ 407 w 496"/>
                <a:gd name="T33" fmla="*/ 226 h 283"/>
                <a:gd name="T34" fmla="*/ 388 w 496"/>
                <a:gd name="T35" fmla="*/ 230 h 283"/>
                <a:gd name="T36" fmla="*/ 369 w 496"/>
                <a:gd name="T37" fmla="*/ 233 h 283"/>
                <a:gd name="T38" fmla="*/ 352 w 496"/>
                <a:gd name="T39" fmla="*/ 237 h 283"/>
                <a:gd name="T40" fmla="*/ 217 w 496"/>
                <a:gd name="T41" fmla="*/ 262 h 283"/>
                <a:gd name="T42" fmla="*/ 202 w 496"/>
                <a:gd name="T43" fmla="*/ 262 h 283"/>
                <a:gd name="T44" fmla="*/ 183 w 496"/>
                <a:gd name="T45" fmla="*/ 262 h 283"/>
                <a:gd name="T46" fmla="*/ 154 w 496"/>
                <a:gd name="T47" fmla="*/ 260 h 283"/>
                <a:gd name="T48" fmla="*/ 126 w 496"/>
                <a:gd name="T49" fmla="*/ 256 h 283"/>
                <a:gd name="T50" fmla="*/ 99 w 496"/>
                <a:gd name="T51" fmla="*/ 251 h 283"/>
                <a:gd name="T52" fmla="*/ 72 w 496"/>
                <a:gd name="T53" fmla="*/ 243 h 283"/>
                <a:gd name="T54" fmla="*/ 46 w 496"/>
                <a:gd name="T55" fmla="*/ 235 h 283"/>
                <a:gd name="T56" fmla="*/ 17 w 496"/>
                <a:gd name="T57" fmla="*/ 233 h 283"/>
                <a:gd name="T58" fmla="*/ 4 w 496"/>
                <a:gd name="T59" fmla="*/ 245 h 283"/>
                <a:gd name="T60" fmla="*/ 128 w 496"/>
                <a:gd name="T61" fmla="*/ 275 h 283"/>
                <a:gd name="T62" fmla="*/ 156 w 496"/>
                <a:gd name="T63" fmla="*/ 279 h 283"/>
                <a:gd name="T64" fmla="*/ 185 w 496"/>
                <a:gd name="T65" fmla="*/ 281 h 283"/>
                <a:gd name="T66" fmla="*/ 209 w 496"/>
                <a:gd name="T67" fmla="*/ 283 h 283"/>
                <a:gd name="T68" fmla="*/ 333 w 496"/>
                <a:gd name="T69" fmla="*/ 264 h 283"/>
                <a:gd name="T70" fmla="*/ 356 w 496"/>
                <a:gd name="T71" fmla="*/ 260 h 283"/>
                <a:gd name="T72" fmla="*/ 371 w 496"/>
                <a:gd name="T73" fmla="*/ 256 h 283"/>
                <a:gd name="T74" fmla="*/ 386 w 496"/>
                <a:gd name="T75" fmla="*/ 254 h 283"/>
                <a:gd name="T76" fmla="*/ 409 w 496"/>
                <a:gd name="T77" fmla="*/ 251 h 283"/>
                <a:gd name="T78" fmla="*/ 436 w 496"/>
                <a:gd name="T79" fmla="*/ 245 h 283"/>
                <a:gd name="T80" fmla="*/ 453 w 496"/>
                <a:gd name="T81" fmla="*/ 230 h 283"/>
                <a:gd name="T82" fmla="*/ 468 w 496"/>
                <a:gd name="T83" fmla="*/ 211 h 283"/>
                <a:gd name="T84" fmla="*/ 464 w 496"/>
                <a:gd name="T85" fmla="*/ 186 h 283"/>
                <a:gd name="T86" fmla="*/ 447 w 496"/>
                <a:gd name="T87" fmla="*/ 174 h 283"/>
                <a:gd name="T88" fmla="*/ 441 w 496"/>
                <a:gd name="T89" fmla="*/ 165 h 283"/>
                <a:gd name="T90" fmla="*/ 458 w 496"/>
                <a:gd name="T91" fmla="*/ 154 h 283"/>
                <a:gd name="T92" fmla="*/ 474 w 496"/>
                <a:gd name="T93" fmla="*/ 142 h 283"/>
                <a:gd name="T94" fmla="*/ 477 w 496"/>
                <a:gd name="T95" fmla="*/ 121 h 283"/>
                <a:gd name="T96" fmla="*/ 468 w 496"/>
                <a:gd name="T97" fmla="*/ 106 h 283"/>
                <a:gd name="T98" fmla="*/ 453 w 496"/>
                <a:gd name="T99" fmla="*/ 93 h 283"/>
                <a:gd name="T100" fmla="*/ 460 w 496"/>
                <a:gd name="T101" fmla="*/ 81 h 283"/>
                <a:gd name="T102" fmla="*/ 479 w 496"/>
                <a:gd name="T103" fmla="*/ 66 h 283"/>
                <a:gd name="T104" fmla="*/ 493 w 496"/>
                <a:gd name="T105" fmla="*/ 45 h 283"/>
                <a:gd name="T106" fmla="*/ 495 w 496"/>
                <a:gd name="T107" fmla="*/ 24 h 283"/>
                <a:gd name="T108" fmla="*/ 487 w 496"/>
                <a:gd name="T109" fmla="*/ 9 h 283"/>
                <a:gd name="T110" fmla="*/ 468 w 496"/>
                <a:gd name="T111" fmla="*/ 1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6" h="283">
                  <a:moveTo>
                    <a:pt x="458" y="0"/>
                  </a:moveTo>
                  <a:lnTo>
                    <a:pt x="439" y="7"/>
                  </a:lnTo>
                  <a:lnTo>
                    <a:pt x="445" y="9"/>
                  </a:lnTo>
                  <a:lnTo>
                    <a:pt x="451" y="11"/>
                  </a:lnTo>
                  <a:lnTo>
                    <a:pt x="458" y="15"/>
                  </a:lnTo>
                  <a:lnTo>
                    <a:pt x="466" y="19"/>
                  </a:lnTo>
                  <a:lnTo>
                    <a:pt x="472" y="20"/>
                  </a:lnTo>
                  <a:lnTo>
                    <a:pt x="476" y="26"/>
                  </a:lnTo>
                  <a:lnTo>
                    <a:pt x="477" y="30"/>
                  </a:lnTo>
                  <a:lnTo>
                    <a:pt x="479" y="38"/>
                  </a:lnTo>
                  <a:lnTo>
                    <a:pt x="476" y="43"/>
                  </a:lnTo>
                  <a:lnTo>
                    <a:pt x="474" y="47"/>
                  </a:lnTo>
                  <a:lnTo>
                    <a:pt x="468" y="53"/>
                  </a:lnTo>
                  <a:lnTo>
                    <a:pt x="464" y="57"/>
                  </a:lnTo>
                  <a:lnTo>
                    <a:pt x="457" y="60"/>
                  </a:lnTo>
                  <a:lnTo>
                    <a:pt x="451" y="64"/>
                  </a:lnTo>
                  <a:lnTo>
                    <a:pt x="447" y="66"/>
                  </a:lnTo>
                  <a:lnTo>
                    <a:pt x="441" y="72"/>
                  </a:lnTo>
                  <a:lnTo>
                    <a:pt x="437" y="74"/>
                  </a:lnTo>
                  <a:lnTo>
                    <a:pt x="436" y="78"/>
                  </a:lnTo>
                  <a:lnTo>
                    <a:pt x="432" y="79"/>
                  </a:lnTo>
                  <a:lnTo>
                    <a:pt x="432" y="83"/>
                  </a:lnTo>
                  <a:lnTo>
                    <a:pt x="430" y="87"/>
                  </a:lnTo>
                  <a:lnTo>
                    <a:pt x="430" y="91"/>
                  </a:lnTo>
                  <a:lnTo>
                    <a:pt x="430" y="95"/>
                  </a:lnTo>
                  <a:lnTo>
                    <a:pt x="432" y="98"/>
                  </a:lnTo>
                  <a:lnTo>
                    <a:pt x="434" y="102"/>
                  </a:lnTo>
                  <a:lnTo>
                    <a:pt x="437" y="106"/>
                  </a:lnTo>
                  <a:lnTo>
                    <a:pt x="441" y="110"/>
                  </a:lnTo>
                  <a:lnTo>
                    <a:pt x="447" y="114"/>
                  </a:lnTo>
                  <a:lnTo>
                    <a:pt x="451" y="117"/>
                  </a:lnTo>
                  <a:lnTo>
                    <a:pt x="457" y="121"/>
                  </a:lnTo>
                  <a:lnTo>
                    <a:pt x="458" y="123"/>
                  </a:lnTo>
                  <a:lnTo>
                    <a:pt x="460" y="127"/>
                  </a:lnTo>
                  <a:lnTo>
                    <a:pt x="458" y="131"/>
                  </a:lnTo>
                  <a:lnTo>
                    <a:pt x="455" y="135"/>
                  </a:lnTo>
                  <a:lnTo>
                    <a:pt x="451" y="136"/>
                  </a:lnTo>
                  <a:lnTo>
                    <a:pt x="449" y="138"/>
                  </a:lnTo>
                  <a:lnTo>
                    <a:pt x="443" y="140"/>
                  </a:lnTo>
                  <a:lnTo>
                    <a:pt x="439" y="142"/>
                  </a:lnTo>
                  <a:lnTo>
                    <a:pt x="436" y="144"/>
                  </a:lnTo>
                  <a:lnTo>
                    <a:pt x="434" y="146"/>
                  </a:lnTo>
                  <a:lnTo>
                    <a:pt x="428" y="150"/>
                  </a:lnTo>
                  <a:lnTo>
                    <a:pt x="424" y="154"/>
                  </a:lnTo>
                  <a:lnTo>
                    <a:pt x="422" y="161"/>
                  </a:lnTo>
                  <a:lnTo>
                    <a:pt x="420" y="167"/>
                  </a:lnTo>
                  <a:lnTo>
                    <a:pt x="420" y="173"/>
                  </a:lnTo>
                  <a:lnTo>
                    <a:pt x="422" y="178"/>
                  </a:lnTo>
                  <a:lnTo>
                    <a:pt x="424" y="182"/>
                  </a:lnTo>
                  <a:lnTo>
                    <a:pt x="428" y="184"/>
                  </a:lnTo>
                  <a:lnTo>
                    <a:pt x="430" y="186"/>
                  </a:lnTo>
                  <a:lnTo>
                    <a:pt x="434" y="190"/>
                  </a:lnTo>
                  <a:lnTo>
                    <a:pt x="437" y="192"/>
                  </a:lnTo>
                  <a:lnTo>
                    <a:pt x="441" y="194"/>
                  </a:lnTo>
                  <a:lnTo>
                    <a:pt x="445" y="195"/>
                  </a:lnTo>
                  <a:lnTo>
                    <a:pt x="449" y="199"/>
                  </a:lnTo>
                  <a:lnTo>
                    <a:pt x="449" y="201"/>
                  </a:lnTo>
                  <a:lnTo>
                    <a:pt x="449" y="205"/>
                  </a:lnTo>
                  <a:lnTo>
                    <a:pt x="447" y="209"/>
                  </a:lnTo>
                  <a:lnTo>
                    <a:pt x="443" y="214"/>
                  </a:lnTo>
                  <a:lnTo>
                    <a:pt x="437" y="216"/>
                  </a:lnTo>
                  <a:lnTo>
                    <a:pt x="432" y="220"/>
                  </a:lnTo>
                  <a:lnTo>
                    <a:pt x="426" y="222"/>
                  </a:lnTo>
                  <a:lnTo>
                    <a:pt x="418" y="224"/>
                  </a:lnTo>
                  <a:lnTo>
                    <a:pt x="418" y="224"/>
                  </a:lnTo>
                  <a:lnTo>
                    <a:pt x="418" y="226"/>
                  </a:lnTo>
                  <a:lnTo>
                    <a:pt x="413" y="226"/>
                  </a:lnTo>
                  <a:lnTo>
                    <a:pt x="407" y="226"/>
                  </a:lnTo>
                  <a:lnTo>
                    <a:pt x="403" y="228"/>
                  </a:lnTo>
                  <a:lnTo>
                    <a:pt x="398" y="228"/>
                  </a:lnTo>
                  <a:lnTo>
                    <a:pt x="392" y="228"/>
                  </a:lnTo>
                  <a:lnTo>
                    <a:pt x="388" y="230"/>
                  </a:lnTo>
                  <a:lnTo>
                    <a:pt x="382" y="230"/>
                  </a:lnTo>
                  <a:lnTo>
                    <a:pt x="379" y="232"/>
                  </a:lnTo>
                  <a:lnTo>
                    <a:pt x="375" y="232"/>
                  </a:lnTo>
                  <a:lnTo>
                    <a:pt x="369" y="233"/>
                  </a:lnTo>
                  <a:lnTo>
                    <a:pt x="365" y="235"/>
                  </a:lnTo>
                  <a:lnTo>
                    <a:pt x="360" y="235"/>
                  </a:lnTo>
                  <a:lnTo>
                    <a:pt x="356" y="237"/>
                  </a:lnTo>
                  <a:lnTo>
                    <a:pt x="352" y="237"/>
                  </a:lnTo>
                  <a:lnTo>
                    <a:pt x="348" y="239"/>
                  </a:lnTo>
                  <a:lnTo>
                    <a:pt x="342" y="239"/>
                  </a:lnTo>
                  <a:lnTo>
                    <a:pt x="223" y="262"/>
                  </a:lnTo>
                  <a:lnTo>
                    <a:pt x="217" y="262"/>
                  </a:lnTo>
                  <a:lnTo>
                    <a:pt x="213" y="262"/>
                  </a:lnTo>
                  <a:lnTo>
                    <a:pt x="209" y="262"/>
                  </a:lnTo>
                  <a:lnTo>
                    <a:pt x="206" y="262"/>
                  </a:lnTo>
                  <a:lnTo>
                    <a:pt x="202" y="262"/>
                  </a:lnTo>
                  <a:lnTo>
                    <a:pt x="198" y="262"/>
                  </a:lnTo>
                  <a:lnTo>
                    <a:pt x="194" y="262"/>
                  </a:lnTo>
                  <a:lnTo>
                    <a:pt x="190" y="262"/>
                  </a:lnTo>
                  <a:lnTo>
                    <a:pt x="183" y="262"/>
                  </a:lnTo>
                  <a:lnTo>
                    <a:pt x="177" y="262"/>
                  </a:lnTo>
                  <a:lnTo>
                    <a:pt x="169" y="262"/>
                  </a:lnTo>
                  <a:lnTo>
                    <a:pt x="162" y="262"/>
                  </a:lnTo>
                  <a:lnTo>
                    <a:pt x="154" y="260"/>
                  </a:lnTo>
                  <a:lnTo>
                    <a:pt x="148" y="260"/>
                  </a:lnTo>
                  <a:lnTo>
                    <a:pt x="141" y="258"/>
                  </a:lnTo>
                  <a:lnTo>
                    <a:pt x="133" y="258"/>
                  </a:lnTo>
                  <a:lnTo>
                    <a:pt x="126" y="256"/>
                  </a:lnTo>
                  <a:lnTo>
                    <a:pt x="120" y="256"/>
                  </a:lnTo>
                  <a:lnTo>
                    <a:pt x="112" y="254"/>
                  </a:lnTo>
                  <a:lnTo>
                    <a:pt x="105" y="252"/>
                  </a:lnTo>
                  <a:lnTo>
                    <a:pt x="99" y="251"/>
                  </a:lnTo>
                  <a:lnTo>
                    <a:pt x="91" y="249"/>
                  </a:lnTo>
                  <a:lnTo>
                    <a:pt x="86" y="247"/>
                  </a:lnTo>
                  <a:lnTo>
                    <a:pt x="80" y="245"/>
                  </a:lnTo>
                  <a:lnTo>
                    <a:pt x="72" y="243"/>
                  </a:lnTo>
                  <a:lnTo>
                    <a:pt x="67" y="241"/>
                  </a:lnTo>
                  <a:lnTo>
                    <a:pt x="59" y="239"/>
                  </a:lnTo>
                  <a:lnTo>
                    <a:pt x="53" y="237"/>
                  </a:lnTo>
                  <a:lnTo>
                    <a:pt x="46" y="235"/>
                  </a:lnTo>
                  <a:lnTo>
                    <a:pt x="38" y="235"/>
                  </a:lnTo>
                  <a:lnTo>
                    <a:pt x="31" y="233"/>
                  </a:lnTo>
                  <a:lnTo>
                    <a:pt x="25" y="233"/>
                  </a:lnTo>
                  <a:lnTo>
                    <a:pt x="17" y="233"/>
                  </a:lnTo>
                  <a:lnTo>
                    <a:pt x="12" y="233"/>
                  </a:lnTo>
                  <a:lnTo>
                    <a:pt x="6" y="235"/>
                  </a:lnTo>
                  <a:lnTo>
                    <a:pt x="0" y="237"/>
                  </a:lnTo>
                  <a:lnTo>
                    <a:pt x="4" y="245"/>
                  </a:lnTo>
                  <a:lnTo>
                    <a:pt x="107" y="271"/>
                  </a:lnTo>
                  <a:lnTo>
                    <a:pt x="112" y="271"/>
                  </a:lnTo>
                  <a:lnTo>
                    <a:pt x="120" y="273"/>
                  </a:lnTo>
                  <a:lnTo>
                    <a:pt x="128" y="275"/>
                  </a:lnTo>
                  <a:lnTo>
                    <a:pt x="135" y="277"/>
                  </a:lnTo>
                  <a:lnTo>
                    <a:pt x="143" y="277"/>
                  </a:lnTo>
                  <a:lnTo>
                    <a:pt x="148" y="279"/>
                  </a:lnTo>
                  <a:lnTo>
                    <a:pt x="156" y="279"/>
                  </a:lnTo>
                  <a:lnTo>
                    <a:pt x="164" y="281"/>
                  </a:lnTo>
                  <a:lnTo>
                    <a:pt x="171" y="281"/>
                  </a:lnTo>
                  <a:lnTo>
                    <a:pt x="179" y="281"/>
                  </a:lnTo>
                  <a:lnTo>
                    <a:pt x="185" y="281"/>
                  </a:lnTo>
                  <a:lnTo>
                    <a:pt x="192" y="283"/>
                  </a:lnTo>
                  <a:lnTo>
                    <a:pt x="200" y="283"/>
                  </a:lnTo>
                  <a:lnTo>
                    <a:pt x="207" y="283"/>
                  </a:lnTo>
                  <a:lnTo>
                    <a:pt x="209" y="283"/>
                  </a:lnTo>
                  <a:lnTo>
                    <a:pt x="213" y="283"/>
                  </a:lnTo>
                  <a:lnTo>
                    <a:pt x="217" y="283"/>
                  </a:lnTo>
                  <a:lnTo>
                    <a:pt x="223" y="283"/>
                  </a:lnTo>
                  <a:lnTo>
                    <a:pt x="333" y="264"/>
                  </a:lnTo>
                  <a:lnTo>
                    <a:pt x="341" y="262"/>
                  </a:lnTo>
                  <a:lnTo>
                    <a:pt x="348" y="262"/>
                  </a:lnTo>
                  <a:lnTo>
                    <a:pt x="350" y="260"/>
                  </a:lnTo>
                  <a:lnTo>
                    <a:pt x="356" y="260"/>
                  </a:lnTo>
                  <a:lnTo>
                    <a:pt x="360" y="258"/>
                  </a:lnTo>
                  <a:lnTo>
                    <a:pt x="363" y="258"/>
                  </a:lnTo>
                  <a:lnTo>
                    <a:pt x="367" y="256"/>
                  </a:lnTo>
                  <a:lnTo>
                    <a:pt x="371" y="256"/>
                  </a:lnTo>
                  <a:lnTo>
                    <a:pt x="375" y="256"/>
                  </a:lnTo>
                  <a:lnTo>
                    <a:pt x="379" y="254"/>
                  </a:lnTo>
                  <a:lnTo>
                    <a:pt x="382" y="254"/>
                  </a:lnTo>
                  <a:lnTo>
                    <a:pt x="386" y="254"/>
                  </a:lnTo>
                  <a:lnTo>
                    <a:pt x="392" y="252"/>
                  </a:lnTo>
                  <a:lnTo>
                    <a:pt x="396" y="252"/>
                  </a:lnTo>
                  <a:lnTo>
                    <a:pt x="401" y="251"/>
                  </a:lnTo>
                  <a:lnTo>
                    <a:pt x="409" y="251"/>
                  </a:lnTo>
                  <a:lnTo>
                    <a:pt x="415" y="249"/>
                  </a:lnTo>
                  <a:lnTo>
                    <a:pt x="422" y="249"/>
                  </a:lnTo>
                  <a:lnTo>
                    <a:pt x="428" y="247"/>
                  </a:lnTo>
                  <a:lnTo>
                    <a:pt x="436" y="245"/>
                  </a:lnTo>
                  <a:lnTo>
                    <a:pt x="441" y="241"/>
                  </a:lnTo>
                  <a:lnTo>
                    <a:pt x="449" y="239"/>
                  </a:lnTo>
                  <a:lnTo>
                    <a:pt x="453" y="235"/>
                  </a:lnTo>
                  <a:lnTo>
                    <a:pt x="453" y="230"/>
                  </a:lnTo>
                  <a:lnTo>
                    <a:pt x="458" y="226"/>
                  </a:lnTo>
                  <a:lnTo>
                    <a:pt x="462" y="222"/>
                  </a:lnTo>
                  <a:lnTo>
                    <a:pt x="466" y="216"/>
                  </a:lnTo>
                  <a:lnTo>
                    <a:pt x="468" y="211"/>
                  </a:lnTo>
                  <a:lnTo>
                    <a:pt x="468" y="205"/>
                  </a:lnTo>
                  <a:lnTo>
                    <a:pt x="470" y="197"/>
                  </a:lnTo>
                  <a:lnTo>
                    <a:pt x="468" y="192"/>
                  </a:lnTo>
                  <a:lnTo>
                    <a:pt x="464" y="186"/>
                  </a:lnTo>
                  <a:lnTo>
                    <a:pt x="460" y="182"/>
                  </a:lnTo>
                  <a:lnTo>
                    <a:pt x="457" y="178"/>
                  </a:lnTo>
                  <a:lnTo>
                    <a:pt x="451" y="176"/>
                  </a:lnTo>
                  <a:lnTo>
                    <a:pt x="447" y="174"/>
                  </a:lnTo>
                  <a:lnTo>
                    <a:pt x="443" y="171"/>
                  </a:lnTo>
                  <a:lnTo>
                    <a:pt x="441" y="169"/>
                  </a:lnTo>
                  <a:lnTo>
                    <a:pt x="439" y="167"/>
                  </a:lnTo>
                  <a:lnTo>
                    <a:pt x="441" y="165"/>
                  </a:lnTo>
                  <a:lnTo>
                    <a:pt x="445" y="161"/>
                  </a:lnTo>
                  <a:lnTo>
                    <a:pt x="451" y="159"/>
                  </a:lnTo>
                  <a:lnTo>
                    <a:pt x="455" y="155"/>
                  </a:lnTo>
                  <a:lnTo>
                    <a:pt x="458" y="154"/>
                  </a:lnTo>
                  <a:lnTo>
                    <a:pt x="464" y="150"/>
                  </a:lnTo>
                  <a:lnTo>
                    <a:pt x="468" y="148"/>
                  </a:lnTo>
                  <a:lnTo>
                    <a:pt x="470" y="144"/>
                  </a:lnTo>
                  <a:lnTo>
                    <a:pt x="474" y="142"/>
                  </a:lnTo>
                  <a:lnTo>
                    <a:pt x="476" y="138"/>
                  </a:lnTo>
                  <a:lnTo>
                    <a:pt x="477" y="133"/>
                  </a:lnTo>
                  <a:lnTo>
                    <a:pt x="477" y="127"/>
                  </a:lnTo>
                  <a:lnTo>
                    <a:pt x="477" y="121"/>
                  </a:lnTo>
                  <a:lnTo>
                    <a:pt x="477" y="117"/>
                  </a:lnTo>
                  <a:lnTo>
                    <a:pt x="476" y="114"/>
                  </a:lnTo>
                  <a:lnTo>
                    <a:pt x="472" y="110"/>
                  </a:lnTo>
                  <a:lnTo>
                    <a:pt x="468" y="106"/>
                  </a:lnTo>
                  <a:lnTo>
                    <a:pt x="464" y="102"/>
                  </a:lnTo>
                  <a:lnTo>
                    <a:pt x="460" y="100"/>
                  </a:lnTo>
                  <a:lnTo>
                    <a:pt x="455" y="97"/>
                  </a:lnTo>
                  <a:lnTo>
                    <a:pt x="453" y="93"/>
                  </a:lnTo>
                  <a:lnTo>
                    <a:pt x="453" y="89"/>
                  </a:lnTo>
                  <a:lnTo>
                    <a:pt x="455" y="87"/>
                  </a:lnTo>
                  <a:lnTo>
                    <a:pt x="457" y="83"/>
                  </a:lnTo>
                  <a:lnTo>
                    <a:pt x="460" y="81"/>
                  </a:lnTo>
                  <a:lnTo>
                    <a:pt x="466" y="78"/>
                  </a:lnTo>
                  <a:lnTo>
                    <a:pt x="470" y="76"/>
                  </a:lnTo>
                  <a:lnTo>
                    <a:pt x="476" y="72"/>
                  </a:lnTo>
                  <a:lnTo>
                    <a:pt x="479" y="66"/>
                  </a:lnTo>
                  <a:lnTo>
                    <a:pt x="483" y="62"/>
                  </a:lnTo>
                  <a:lnTo>
                    <a:pt x="489" y="57"/>
                  </a:lnTo>
                  <a:lnTo>
                    <a:pt x="491" y="51"/>
                  </a:lnTo>
                  <a:lnTo>
                    <a:pt x="493" y="45"/>
                  </a:lnTo>
                  <a:lnTo>
                    <a:pt x="495" y="39"/>
                  </a:lnTo>
                  <a:lnTo>
                    <a:pt x="496" y="36"/>
                  </a:lnTo>
                  <a:lnTo>
                    <a:pt x="495" y="30"/>
                  </a:lnTo>
                  <a:lnTo>
                    <a:pt x="495" y="24"/>
                  </a:lnTo>
                  <a:lnTo>
                    <a:pt x="495" y="20"/>
                  </a:lnTo>
                  <a:lnTo>
                    <a:pt x="493" y="17"/>
                  </a:lnTo>
                  <a:lnTo>
                    <a:pt x="489" y="13"/>
                  </a:lnTo>
                  <a:lnTo>
                    <a:pt x="487" y="9"/>
                  </a:lnTo>
                  <a:lnTo>
                    <a:pt x="483" y="7"/>
                  </a:lnTo>
                  <a:lnTo>
                    <a:pt x="479" y="5"/>
                  </a:lnTo>
                  <a:lnTo>
                    <a:pt x="474" y="3"/>
                  </a:lnTo>
                  <a:lnTo>
                    <a:pt x="468" y="1"/>
                  </a:lnTo>
                  <a:lnTo>
                    <a:pt x="464" y="0"/>
                  </a:lnTo>
                  <a:lnTo>
                    <a:pt x="458" y="0"/>
                  </a:lnTo>
                  <a:lnTo>
                    <a:pt x="4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 name="Freeform 99"/>
            <p:cNvSpPr>
              <a:spLocks/>
            </p:cNvSpPr>
            <p:nvPr/>
          </p:nvSpPr>
          <p:spPr bwMode="auto">
            <a:xfrm>
              <a:off x="485775" y="3441700"/>
              <a:ext cx="273050" cy="479425"/>
            </a:xfrm>
            <a:custGeom>
              <a:avLst/>
              <a:gdLst>
                <a:gd name="T0" fmla="*/ 323 w 344"/>
                <a:gd name="T1" fmla="*/ 0 h 605"/>
                <a:gd name="T2" fmla="*/ 299 w 344"/>
                <a:gd name="T3" fmla="*/ 8 h 605"/>
                <a:gd name="T4" fmla="*/ 274 w 344"/>
                <a:gd name="T5" fmla="*/ 19 h 605"/>
                <a:gd name="T6" fmla="*/ 247 w 344"/>
                <a:gd name="T7" fmla="*/ 35 h 605"/>
                <a:gd name="T8" fmla="*/ 227 w 344"/>
                <a:gd name="T9" fmla="*/ 52 h 605"/>
                <a:gd name="T10" fmla="*/ 204 w 344"/>
                <a:gd name="T11" fmla="*/ 69 h 605"/>
                <a:gd name="T12" fmla="*/ 185 w 344"/>
                <a:gd name="T13" fmla="*/ 86 h 605"/>
                <a:gd name="T14" fmla="*/ 162 w 344"/>
                <a:gd name="T15" fmla="*/ 107 h 605"/>
                <a:gd name="T16" fmla="*/ 143 w 344"/>
                <a:gd name="T17" fmla="*/ 130 h 605"/>
                <a:gd name="T18" fmla="*/ 126 w 344"/>
                <a:gd name="T19" fmla="*/ 152 h 605"/>
                <a:gd name="T20" fmla="*/ 109 w 344"/>
                <a:gd name="T21" fmla="*/ 177 h 605"/>
                <a:gd name="T22" fmla="*/ 93 w 344"/>
                <a:gd name="T23" fmla="*/ 202 h 605"/>
                <a:gd name="T24" fmla="*/ 78 w 344"/>
                <a:gd name="T25" fmla="*/ 228 h 605"/>
                <a:gd name="T26" fmla="*/ 61 w 344"/>
                <a:gd name="T27" fmla="*/ 253 h 605"/>
                <a:gd name="T28" fmla="*/ 50 w 344"/>
                <a:gd name="T29" fmla="*/ 280 h 605"/>
                <a:gd name="T30" fmla="*/ 38 w 344"/>
                <a:gd name="T31" fmla="*/ 308 h 605"/>
                <a:gd name="T32" fmla="*/ 29 w 344"/>
                <a:gd name="T33" fmla="*/ 337 h 605"/>
                <a:gd name="T34" fmla="*/ 19 w 344"/>
                <a:gd name="T35" fmla="*/ 365 h 605"/>
                <a:gd name="T36" fmla="*/ 14 w 344"/>
                <a:gd name="T37" fmla="*/ 396 h 605"/>
                <a:gd name="T38" fmla="*/ 8 w 344"/>
                <a:gd name="T39" fmla="*/ 424 h 605"/>
                <a:gd name="T40" fmla="*/ 6 w 344"/>
                <a:gd name="T41" fmla="*/ 455 h 605"/>
                <a:gd name="T42" fmla="*/ 2 w 344"/>
                <a:gd name="T43" fmla="*/ 485 h 605"/>
                <a:gd name="T44" fmla="*/ 0 w 344"/>
                <a:gd name="T45" fmla="*/ 517 h 605"/>
                <a:gd name="T46" fmla="*/ 0 w 344"/>
                <a:gd name="T47" fmla="*/ 548 h 605"/>
                <a:gd name="T48" fmla="*/ 2 w 344"/>
                <a:gd name="T49" fmla="*/ 578 h 605"/>
                <a:gd name="T50" fmla="*/ 6 w 344"/>
                <a:gd name="T51" fmla="*/ 605 h 605"/>
                <a:gd name="T52" fmla="*/ 17 w 344"/>
                <a:gd name="T53" fmla="*/ 588 h 605"/>
                <a:gd name="T54" fmla="*/ 17 w 344"/>
                <a:gd name="T55" fmla="*/ 559 h 605"/>
                <a:gd name="T56" fmla="*/ 17 w 344"/>
                <a:gd name="T57" fmla="*/ 531 h 605"/>
                <a:gd name="T58" fmla="*/ 19 w 344"/>
                <a:gd name="T59" fmla="*/ 502 h 605"/>
                <a:gd name="T60" fmla="*/ 19 w 344"/>
                <a:gd name="T61" fmla="*/ 474 h 605"/>
                <a:gd name="T62" fmla="*/ 23 w 344"/>
                <a:gd name="T63" fmla="*/ 445 h 605"/>
                <a:gd name="T64" fmla="*/ 27 w 344"/>
                <a:gd name="T65" fmla="*/ 419 h 605"/>
                <a:gd name="T66" fmla="*/ 31 w 344"/>
                <a:gd name="T67" fmla="*/ 390 h 605"/>
                <a:gd name="T68" fmla="*/ 36 w 344"/>
                <a:gd name="T69" fmla="*/ 363 h 605"/>
                <a:gd name="T70" fmla="*/ 44 w 344"/>
                <a:gd name="T71" fmla="*/ 337 h 605"/>
                <a:gd name="T72" fmla="*/ 54 w 344"/>
                <a:gd name="T73" fmla="*/ 310 h 605"/>
                <a:gd name="T74" fmla="*/ 65 w 344"/>
                <a:gd name="T75" fmla="*/ 284 h 605"/>
                <a:gd name="T76" fmla="*/ 78 w 344"/>
                <a:gd name="T77" fmla="*/ 257 h 605"/>
                <a:gd name="T78" fmla="*/ 93 w 344"/>
                <a:gd name="T79" fmla="*/ 230 h 605"/>
                <a:gd name="T80" fmla="*/ 109 w 344"/>
                <a:gd name="T81" fmla="*/ 206 h 605"/>
                <a:gd name="T82" fmla="*/ 126 w 344"/>
                <a:gd name="T83" fmla="*/ 181 h 605"/>
                <a:gd name="T84" fmla="*/ 145 w 344"/>
                <a:gd name="T85" fmla="*/ 156 h 605"/>
                <a:gd name="T86" fmla="*/ 164 w 344"/>
                <a:gd name="T87" fmla="*/ 133 h 605"/>
                <a:gd name="T88" fmla="*/ 185 w 344"/>
                <a:gd name="T89" fmla="*/ 111 h 605"/>
                <a:gd name="T90" fmla="*/ 204 w 344"/>
                <a:gd name="T91" fmla="*/ 90 h 605"/>
                <a:gd name="T92" fmla="*/ 221 w 344"/>
                <a:gd name="T93" fmla="*/ 71 h 605"/>
                <a:gd name="T94" fmla="*/ 242 w 344"/>
                <a:gd name="T95" fmla="*/ 54 h 605"/>
                <a:gd name="T96" fmla="*/ 265 w 344"/>
                <a:gd name="T97" fmla="*/ 38 h 605"/>
                <a:gd name="T98" fmla="*/ 287 w 344"/>
                <a:gd name="T99" fmla="*/ 23 h 605"/>
                <a:gd name="T100" fmla="*/ 310 w 344"/>
                <a:gd name="T101" fmla="*/ 14 h 605"/>
                <a:gd name="T102" fmla="*/ 335 w 344"/>
                <a:gd name="T103" fmla="*/ 1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4" h="605">
                  <a:moveTo>
                    <a:pt x="344" y="0"/>
                  </a:moveTo>
                  <a:lnTo>
                    <a:pt x="339" y="0"/>
                  </a:lnTo>
                  <a:lnTo>
                    <a:pt x="333" y="0"/>
                  </a:lnTo>
                  <a:lnTo>
                    <a:pt x="329" y="0"/>
                  </a:lnTo>
                  <a:lnTo>
                    <a:pt x="323" y="0"/>
                  </a:lnTo>
                  <a:lnTo>
                    <a:pt x="318" y="0"/>
                  </a:lnTo>
                  <a:lnTo>
                    <a:pt x="314" y="2"/>
                  </a:lnTo>
                  <a:lnTo>
                    <a:pt x="308" y="4"/>
                  </a:lnTo>
                  <a:lnTo>
                    <a:pt x="304" y="6"/>
                  </a:lnTo>
                  <a:lnTo>
                    <a:pt x="299" y="8"/>
                  </a:lnTo>
                  <a:lnTo>
                    <a:pt x="293" y="10"/>
                  </a:lnTo>
                  <a:lnTo>
                    <a:pt x="289" y="12"/>
                  </a:lnTo>
                  <a:lnTo>
                    <a:pt x="284" y="14"/>
                  </a:lnTo>
                  <a:lnTo>
                    <a:pt x="278" y="16"/>
                  </a:lnTo>
                  <a:lnTo>
                    <a:pt x="274" y="19"/>
                  </a:lnTo>
                  <a:lnTo>
                    <a:pt x="268" y="21"/>
                  </a:lnTo>
                  <a:lnTo>
                    <a:pt x="265" y="25"/>
                  </a:lnTo>
                  <a:lnTo>
                    <a:pt x="259" y="29"/>
                  </a:lnTo>
                  <a:lnTo>
                    <a:pt x="253" y="31"/>
                  </a:lnTo>
                  <a:lnTo>
                    <a:pt x="247" y="35"/>
                  </a:lnTo>
                  <a:lnTo>
                    <a:pt x="244" y="38"/>
                  </a:lnTo>
                  <a:lnTo>
                    <a:pt x="238" y="40"/>
                  </a:lnTo>
                  <a:lnTo>
                    <a:pt x="234" y="44"/>
                  </a:lnTo>
                  <a:lnTo>
                    <a:pt x="230" y="48"/>
                  </a:lnTo>
                  <a:lnTo>
                    <a:pt x="227" y="52"/>
                  </a:lnTo>
                  <a:lnTo>
                    <a:pt x="221" y="55"/>
                  </a:lnTo>
                  <a:lnTo>
                    <a:pt x="217" y="57"/>
                  </a:lnTo>
                  <a:lnTo>
                    <a:pt x="213" y="61"/>
                  </a:lnTo>
                  <a:lnTo>
                    <a:pt x="209" y="65"/>
                  </a:lnTo>
                  <a:lnTo>
                    <a:pt x="204" y="69"/>
                  </a:lnTo>
                  <a:lnTo>
                    <a:pt x="200" y="73"/>
                  </a:lnTo>
                  <a:lnTo>
                    <a:pt x="196" y="74"/>
                  </a:lnTo>
                  <a:lnTo>
                    <a:pt x="194" y="78"/>
                  </a:lnTo>
                  <a:lnTo>
                    <a:pt x="189" y="82"/>
                  </a:lnTo>
                  <a:lnTo>
                    <a:pt x="185" y="86"/>
                  </a:lnTo>
                  <a:lnTo>
                    <a:pt x="179" y="90"/>
                  </a:lnTo>
                  <a:lnTo>
                    <a:pt x="175" y="95"/>
                  </a:lnTo>
                  <a:lnTo>
                    <a:pt x="171" y="99"/>
                  </a:lnTo>
                  <a:lnTo>
                    <a:pt x="168" y="103"/>
                  </a:lnTo>
                  <a:lnTo>
                    <a:pt x="162" y="107"/>
                  </a:lnTo>
                  <a:lnTo>
                    <a:pt x="160" y="111"/>
                  </a:lnTo>
                  <a:lnTo>
                    <a:pt x="156" y="116"/>
                  </a:lnTo>
                  <a:lnTo>
                    <a:pt x="150" y="120"/>
                  </a:lnTo>
                  <a:lnTo>
                    <a:pt x="147" y="124"/>
                  </a:lnTo>
                  <a:lnTo>
                    <a:pt x="143" y="130"/>
                  </a:lnTo>
                  <a:lnTo>
                    <a:pt x="139" y="133"/>
                  </a:lnTo>
                  <a:lnTo>
                    <a:pt x="135" y="139"/>
                  </a:lnTo>
                  <a:lnTo>
                    <a:pt x="133" y="143"/>
                  </a:lnTo>
                  <a:lnTo>
                    <a:pt x="130" y="149"/>
                  </a:lnTo>
                  <a:lnTo>
                    <a:pt x="126" y="152"/>
                  </a:lnTo>
                  <a:lnTo>
                    <a:pt x="122" y="158"/>
                  </a:lnTo>
                  <a:lnTo>
                    <a:pt x="118" y="162"/>
                  </a:lnTo>
                  <a:lnTo>
                    <a:pt x="114" y="168"/>
                  </a:lnTo>
                  <a:lnTo>
                    <a:pt x="112" y="171"/>
                  </a:lnTo>
                  <a:lnTo>
                    <a:pt x="109" y="177"/>
                  </a:lnTo>
                  <a:lnTo>
                    <a:pt x="105" y="183"/>
                  </a:lnTo>
                  <a:lnTo>
                    <a:pt x="103" y="187"/>
                  </a:lnTo>
                  <a:lnTo>
                    <a:pt x="99" y="192"/>
                  </a:lnTo>
                  <a:lnTo>
                    <a:pt x="95" y="196"/>
                  </a:lnTo>
                  <a:lnTo>
                    <a:pt x="93" y="202"/>
                  </a:lnTo>
                  <a:lnTo>
                    <a:pt x="90" y="208"/>
                  </a:lnTo>
                  <a:lnTo>
                    <a:pt x="86" y="211"/>
                  </a:lnTo>
                  <a:lnTo>
                    <a:pt x="84" y="217"/>
                  </a:lnTo>
                  <a:lnTo>
                    <a:pt x="80" y="223"/>
                  </a:lnTo>
                  <a:lnTo>
                    <a:pt x="78" y="228"/>
                  </a:lnTo>
                  <a:lnTo>
                    <a:pt x="74" y="232"/>
                  </a:lnTo>
                  <a:lnTo>
                    <a:pt x="71" y="238"/>
                  </a:lnTo>
                  <a:lnTo>
                    <a:pt x="67" y="242"/>
                  </a:lnTo>
                  <a:lnTo>
                    <a:pt x="65" y="247"/>
                  </a:lnTo>
                  <a:lnTo>
                    <a:pt x="61" y="253"/>
                  </a:lnTo>
                  <a:lnTo>
                    <a:pt x="59" y="259"/>
                  </a:lnTo>
                  <a:lnTo>
                    <a:pt x="57" y="263"/>
                  </a:lnTo>
                  <a:lnTo>
                    <a:pt x="54" y="270"/>
                  </a:lnTo>
                  <a:lnTo>
                    <a:pt x="52" y="274"/>
                  </a:lnTo>
                  <a:lnTo>
                    <a:pt x="50" y="280"/>
                  </a:lnTo>
                  <a:lnTo>
                    <a:pt x="46" y="286"/>
                  </a:lnTo>
                  <a:lnTo>
                    <a:pt x="44" y="291"/>
                  </a:lnTo>
                  <a:lnTo>
                    <a:pt x="42" y="297"/>
                  </a:lnTo>
                  <a:lnTo>
                    <a:pt x="40" y="303"/>
                  </a:lnTo>
                  <a:lnTo>
                    <a:pt x="38" y="308"/>
                  </a:lnTo>
                  <a:lnTo>
                    <a:pt x="36" y="314"/>
                  </a:lnTo>
                  <a:lnTo>
                    <a:pt x="35" y="320"/>
                  </a:lnTo>
                  <a:lnTo>
                    <a:pt x="33" y="325"/>
                  </a:lnTo>
                  <a:lnTo>
                    <a:pt x="31" y="329"/>
                  </a:lnTo>
                  <a:lnTo>
                    <a:pt x="29" y="337"/>
                  </a:lnTo>
                  <a:lnTo>
                    <a:pt x="27" y="343"/>
                  </a:lnTo>
                  <a:lnTo>
                    <a:pt x="25" y="346"/>
                  </a:lnTo>
                  <a:lnTo>
                    <a:pt x="23" y="354"/>
                  </a:lnTo>
                  <a:lnTo>
                    <a:pt x="23" y="360"/>
                  </a:lnTo>
                  <a:lnTo>
                    <a:pt x="19" y="365"/>
                  </a:lnTo>
                  <a:lnTo>
                    <a:pt x="19" y="371"/>
                  </a:lnTo>
                  <a:lnTo>
                    <a:pt x="17" y="377"/>
                  </a:lnTo>
                  <a:lnTo>
                    <a:pt x="15" y="382"/>
                  </a:lnTo>
                  <a:lnTo>
                    <a:pt x="15" y="388"/>
                  </a:lnTo>
                  <a:lnTo>
                    <a:pt x="14" y="396"/>
                  </a:lnTo>
                  <a:lnTo>
                    <a:pt x="14" y="401"/>
                  </a:lnTo>
                  <a:lnTo>
                    <a:pt x="12" y="407"/>
                  </a:lnTo>
                  <a:lnTo>
                    <a:pt x="10" y="413"/>
                  </a:lnTo>
                  <a:lnTo>
                    <a:pt x="10" y="419"/>
                  </a:lnTo>
                  <a:lnTo>
                    <a:pt x="8" y="424"/>
                  </a:lnTo>
                  <a:lnTo>
                    <a:pt x="8" y="430"/>
                  </a:lnTo>
                  <a:lnTo>
                    <a:pt x="6" y="438"/>
                  </a:lnTo>
                  <a:lnTo>
                    <a:pt x="6" y="443"/>
                  </a:lnTo>
                  <a:lnTo>
                    <a:pt x="6" y="449"/>
                  </a:lnTo>
                  <a:lnTo>
                    <a:pt x="6" y="455"/>
                  </a:lnTo>
                  <a:lnTo>
                    <a:pt x="4" y="460"/>
                  </a:lnTo>
                  <a:lnTo>
                    <a:pt x="2" y="468"/>
                  </a:lnTo>
                  <a:lnTo>
                    <a:pt x="2" y="474"/>
                  </a:lnTo>
                  <a:lnTo>
                    <a:pt x="2" y="479"/>
                  </a:lnTo>
                  <a:lnTo>
                    <a:pt x="2" y="485"/>
                  </a:lnTo>
                  <a:lnTo>
                    <a:pt x="2" y="493"/>
                  </a:lnTo>
                  <a:lnTo>
                    <a:pt x="2" y="498"/>
                  </a:lnTo>
                  <a:lnTo>
                    <a:pt x="2" y="504"/>
                  </a:lnTo>
                  <a:lnTo>
                    <a:pt x="0" y="510"/>
                  </a:lnTo>
                  <a:lnTo>
                    <a:pt x="0" y="517"/>
                  </a:lnTo>
                  <a:lnTo>
                    <a:pt x="0" y="523"/>
                  </a:lnTo>
                  <a:lnTo>
                    <a:pt x="0" y="529"/>
                  </a:lnTo>
                  <a:lnTo>
                    <a:pt x="0" y="535"/>
                  </a:lnTo>
                  <a:lnTo>
                    <a:pt x="0" y="542"/>
                  </a:lnTo>
                  <a:lnTo>
                    <a:pt x="0" y="548"/>
                  </a:lnTo>
                  <a:lnTo>
                    <a:pt x="2" y="554"/>
                  </a:lnTo>
                  <a:lnTo>
                    <a:pt x="2" y="559"/>
                  </a:lnTo>
                  <a:lnTo>
                    <a:pt x="2" y="565"/>
                  </a:lnTo>
                  <a:lnTo>
                    <a:pt x="2" y="573"/>
                  </a:lnTo>
                  <a:lnTo>
                    <a:pt x="2" y="578"/>
                  </a:lnTo>
                  <a:lnTo>
                    <a:pt x="2" y="584"/>
                  </a:lnTo>
                  <a:lnTo>
                    <a:pt x="2" y="590"/>
                  </a:lnTo>
                  <a:lnTo>
                    <a:pt x="4" y="597"/>
                  </a:lnTo>
                  <a:lnTo>
                    <a:pt x="4" y="603"/>
                  </a:lnTo>
                  <a:lnTo>
                    <a:pt x="6" y="605"/>
                  </a:lnTo>
                  <a:lnTo>
                    <a:pt x="10" y="605"/>
                  </a:lnTo>
                  <a:lnTo>
                    <a:pt x="15" y="603"/>
                  </a:lnTo>
                  <a:lnTo>
                    <a:pt x="17" y="599"/>
                  </a:lnTo>
                  <a:lnTo>
                    <a:pt x="17" y="594"/>
                  </a:lnTo>
                  <a:lnTo>
                    <a:pt x="17" y="588"/>
                  </a:lnTo>
                  <a:lnTo>
                    <a:pt x="17" y="582"/>
                  </a:lnTo>
                  <a:lnTo>
                    <a:pt x="17" y="576"/>
                  </a:lnTo>
                  <a:lnTo>
                    <a:pt x="17" y="571"/>
                  </a:lnTo>
                  <a:lnTo>
                    <a:pt x="17" y="565"/>
                  </a:lnTo>
                  <a:lnTo>
                    <a:pt x="17" y="559"/>
                  </a:lnTo>
                  <a:lnTo>
                    <a:pt x="17" y="554"/>
                  </a:lnTo>
                  <a:lnTo>
                    <a:pt x="17" y="546"/>
                  </a:lnTo>
                  <a:lnTo>
                    <a:pt x="17" y="542"/>
                  </a:lnTo>
                  <a:lnTo>
                    <a:pt x="17" y="537"/>
                  </a:lnTo>
                  <a:lnTo>
                    <a:pt x="17" y="531"/>
                  </a:lnTo>
                  <a:lnTo>
                    <a:pt x="17" y="525"/>
                  </a:lnTo>
                  <a:lnTo>
                    <a:pt x="17" y="519"/>
                  </a:lnTo>
                  <a:lnTo>
                    <a:pt x="17" y="514"/>
                  </a:lnTo>
                  <a:lnTo>
                    <a:pt x="19" y="508"/>
                  </a:lnTo>
                  <a:lnTo>
                    <a:pt x="19" y="502"/>
                  </a:lnTo>
                  <a:lnTo>
                    <a:pt x="19" y="497"/>
                  </a:lnTo>
                  <a:lnTo>
                    <a:pt x="19" y="491"/>
                  </a:lnTo>
                  <a:lnTo>
                    <a:pt x="19" y="485"/>
                  </a:lnTo>
                  <a:lnTo>
                    <a:pt x="19" y="479"/>
                  </a:lnTo>
                  <a:lnTo>
                    <a:pt x="19" y="474"/>
                  </a:lnTo>
                  <a:lnTo>
                    <a:pt x="21" y="468"/>
                  </a:lnTo>
                  <a:lnTo>
                    <a:pt x="21" y="462"/>
                  </a:lnTo>
                  <a:lnTo>
                    <a:pt x="21" y="457"/>
                  </a:lnTo>
                  <a:lnTo>
                    <a:pt x="23" y="451"/>
                  </a:lnTo>
                  <a:lnTo>
                    <a:pt x="23" y="445"/>
                  </a:lnTo>
                  <a:lnTo>
                    <a:pt x="23" y="440"/>
                  </a:lnTo>
                  <a:lnTo>
                    <a:pt x="23" y="434"/>
                  </a:lnTo>
                  <a:lnTo>
                    <a:pt x="25" y="428"/>
                  </a:lnTo>
                  <a:lnTo>
                    <a:pt x="25" y="422"/>
                  </a:lnTo>
                  <a:lnTo>
                    <a:pt x="27" y="419"/>
                  </a:lnTo>
                  <a:lnTo>
                    <a:pt x="27" y="413"/>
                  </a:lnTo>
                  <a:lnTo>
                    <a:pt x="29" y="407"/>
                  </a:lnTo>
                  <a:lnTo>
                    <a:pt x="29" y="401"/>
                  </a:lnTo>
                  <a:lnTo>
                    <a:pt x="31" y="396"/>
                  </a:lnTo>
                  <a:lnTo>
                    <a:pt x="31" y="390"/>
                  </a:lnTo>
                  <a:lnTo>
                    <a:pt x="33" y="384"/>
                  </a:lnTo>
                  <a:lnTo>
                    <a:pt x="33" y="379"/>
                  </a:lnTo>
                  <a:lnTo>
                    <a:pt x="35" y="373"/>
                  </a:lnTo>
                  <a:lnTo>
                    <a:pt x="35" y="367"/>
                  </a:lnTo>
                  <a:lnTo>
                    <a:pt x="36" y="363"/>
                  </a:lnTo>
                  <a:lnTo>
                    <a:pt x="38" y="358"/>
                  </a:lnTo>
                  <a:lnTo>
                    <a:pt x="40" y="352"/>
                  </a:lnTo>
                  <a:lnTo>
                    <a:pt x="42" y="346"/>
                  </a:lnTo>
                  <a:lnTo>
                    <a:pt x="42" y="343"/>
                  </a:lnTo>
                  <a:lnTo>
                    <a:pt x="44" y="337"/>
                  </a:lnTo>
                  <a:lnTo>
                    <a:pt x="46" y="331"/>
                  </a:lnTo>
                  <a:lnTo>
                    <a:pt x="48" y="325"/>
                  </a:lnTo>
                  <a:lnTo>
                    <a:pt x="50" y="320"/>
                  </a:lnTo>
                  <a:lnTo>
                    <a:pt x="52" y="314"/>
                  </a:lnTo>
                  <a:lnTo>
                    <a:pt x="54" y="310"/>
                  </a:lnTo>
                  <a:lnTo>
                    <a:pt x="55" y="305"/>
                  </a:lnTo>
                  <a:lnTo>
                    <a:pt x="57" y="299"/>
                  </a:lnTo>
                  <a:lnTo>
                    <a:pt x="59" y="293"/>
                  </a:lnTo>
                  <a:lnTo>
                    <a:pt x="63" y="289"/>
                  </a:lnTo>
                  <a:lnTo>
                    <a:pt x="65" y="284"/>
                  </a:lnTo>
                  <a:lnTo>
                    <a:pt x="67" y="278"/>
                  </a:lnTo>
                  <a:lnTo>
                    <a:pt x="69" y="272"/>
                  </a:lnTo>
                  <a:lnTo>
                    <a:pt x="73" y="268"/>
                  </a:lnTo>
                  <a:lnTo>
                    <a:pt x="74" y="263"/>
                  </a:lnTo>
                  <a:lnTo>
                    <a:pt x="78" y="257"/>
                  </a:lnTo>
                  <a:lnTo>
                    <a:pt x="80" y="253"/>
                  </a:lnTo>
                  <a:lnTo>
                    <a:pt x="84" y="247"/>
                  </a:lnTo>
                  <a:lnTo>
                    <a:pt x="86" y="242"/>
                  </a:lnTo>
                  <a:lnTo>
                    <a:pt x="90" y="236"/>
                  </a:lnTo>
                  <a:lnTo>
                    <a:pt x="93" y="230"/>
                  </a:lnTo>
                  <a:lnTo>
                    <a:pt x="95" y="227"/>
                  </a:lnTo>
                  <a:lnTo>
                    <a:pt x="99" y="221"/>
                  </a:lnTo>
                  <a:lnTo>
                    <a:pt x="103" y="215"/>
                  </a:lnTo>
                  <a:lnTo>
                    <a:pt x="105" y="211"/>
                  </a:lnTo>
                  <a:lnTo>
                    <a:pt x="109" y="206"/>
                  </a:lnTo>
                  <a:lnTo>
                    <a:pt x="112" y="200"/>
                  </a:lnTo>
                  <a:lnTo>
                    <a:pt x="114" y="196"/>
                  </a:lnTo>
                  <a:lnTo>
                    <a:pt x="118" y="190"/>
                  </a:lnTo>
                  <a:lnTo>
                    <a:pt x="122" y="187"/>
                  </a:lnTo>
                  <a:lnTo>
                    <a:pt x="126" y="181"/>
                  </a:lnTo>
                  <a:lnTo>
                    <a:pt x="130" y="177"/>
                  </a:lnTo>
                  <a:lnTo>
                    <a:pt x="133" y="171"/>
                  </a:lnTo>
                  <a:lnTo>
                    <a:pt x="137" y="168"/>
                  </a:lnTo>
                  <a:lnTo>
                    <a:pt x="141" y="162"/>
                  </a:lnTo>
                  <a:lnTo>
                    <a:pt x="145" y="156"/>
                  </a:lnTo>
                  <a:lnTo>
                    <a:pt x="149" y="152"/>
                  </a:lnTo>
                  <a:lnTo>
                    <a:pt x="152" y="149"/>
                  </a:lnTo>
                  <a:lnTo>
                    <a:pt x="156" y="143"/>
                  </a:lnTo>
                  <a:lnTo>
                    <a:pt x="160" y="139"/>
                  </a:lnTo>
                  <a:lnTo>
                    <a:pt x="164" y="133"/>
                  </a:lnTo>
                  <a:lnTo>
                    <a:pt x="168" y="130"/>
                  </a:lnTo>
                  <a:lnTo>
                    <a:pt x="171" y="124"/>
                  </a:lnTo>
                  <a:lnTo>
                    <a:pt x="177" y="120"/>
                  </a:lnTo>
                  <a:lnTo>
                    <a:pt x="181" y="114"/>
                  </a:lnTo>
                  <a:lnTo>
                    <a:pt x="185" y="111"/>
                  </a:lnTo>
                  <a:lnTo>
                    <a:pt x="189" y="107"/>
                  </a:lnTo>
                  <a:lnTo>
                    <a:pt x="192" y="101"/>
                  </a:lnTo>
                  <a:lnTo>
                    <a:pt x="196" y="97"/>
                  </a:lnTo>
                  <a:lnTo>
                    <a:pt x="202" y="93"/>
                  </a:lnTo>
                  <a:lnTo>
                    <a:pt x="204" y="90"/>
                  </a:lnTo>
                  <a:lnTo>
                    <a:pt x="208" y="86"/>
                  </a:lnTo>
                  <a:lnTo>
                    <a:pt x="209" y="82"/>
                  </a:lnTo>
                  <a:lnTo>
                    <a:pt x="213" y="78"/>
                  </a:lnTo>
                  <a:lnTo>
                    <a:pt x="217" y="74"/>
                  </a:lnTo>
                  <a:lnTo>
                    <a:pt x="221" y="71"/>
                  </a:lnTo>
                  <a:lnTo>
                    <a:pt x="227" y="67"/>
                  </a:lnTo>
                  <a:lnTo>
                    <a:pt x="230" y="65"/>
                  </a:lnTo>
                  <a:lnTo>
                    <a:pt x="234" y="61"/>
                  </a:lnTo>
                  <a:lnTo>
                    <a:pt x="238" y="57"/>
                  </a:lnTo>
                  <a:lnTo>
                    <a:pt x="242" y="54"/>
                  </a:lnTo>
                  <a:lnTo>
                    <a:pt x="246" y="50"/>
                  </a:lnTo>
                  <a:lnTo>
                    <a:pt x="249" y="46"/>
                  </a:lnTo>
                  <a:lnTo>
                    <a:pt x="255" y="44"/>
                  </a:lnTo>
                  <a:lnTo>
                    <a:pt x="259" y="40"/>
                  </a:lnTo>
                  <a:lnTo>
                    <a:pt x="265" y="38"/>
                  </a:lnTo>
                  <a:lnTo>
                    <a:pt x="268" y="35"/>
                  </a:lnTo>
                  <a:lnTo>
                    <a:pt x="272" y="31"/>
                  </a:lnTo>
                  <a:lnTo>
                    <a:pt x="278" y="29"/>
                  </a:lnTo>
                  <a:lnTo>
                    <a:pt x="282" y="27"/>
                  </a:lnTo>
                  <a:lnTo>
                    <a:pt x="287" y="23"/>
                  </a:lnTo>
                  <a:lnTo>
                    <a:pt x="291" y="21"/>
                  </a:lnTo>
                  <a:lnTo>
                    <a:pt x="297" y="19"/>
                  </a:lnTo>
                  <a:lnTo>
                    <a:pt x="301" y="17"/>
                  </a:lnTo>
                  <a:lnTo>
                    <a:pt x="306" y="16"/>
                  </a:lnTo>
                  <a:lnTo>
                    <a:pt x="310" y="14"/>
                  </a:lnTo>
                  <a:lnTo>
                    <a:pt x="316" y="12"/>
                  </a:lnTo>
                  <a:lnTo>
                    <a:pt x="320" y="12"/>
                  </a:lnTo>
                  <a:lnTo>
                    <a:pt x="325" y="12"/>
                  </a:lnTo>
                  <a:lnTo>
                    <a:pt x="329" y="10"/>
                  </a:lnTo>
                  <a:lnTo>
                    <a:pt x="335" y="10"/>
                  </a:lnTo>
                  <a:lnTo>
                    <a:pt x="341" y="10"/>
                  </a:lnTo>
                  <a:lnTo>
                    <a:pt x="344" y="0"/>
                  </a:lnTo>
                  <a:lnTo>
                    <a:pt x="3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Freeform 100"/>
            <p:cNvSpPr>
              <a:spLocks/>
            </p:cNvSpPr>
            <p:nvPr/>
          </p:nvSpPr>
          <p:spPr bwMode="auto">
            <a:xfrm>
              <a:off x="1014413" y="3449638"/>
              <a:ext cx="420688" cy="207963"/>
            </a:xfrm>
            <a:custGeom>
              <a:avLst/>
              <a:gdLst>
                <a:gd name="T0" fmla="*/ 504 w 530"/>
                <a:gd name="T1" fmla="*/ 237 h 260"/>
                <a:gd name="T2" fmla="*/ 490 w 530"/>
                <a:gd name="T3" fmla="*/ 226 h 260"/>
                <a:gd name="T4" fmla="*/ 464 w 530"/>
                <a:gd name="T5" fmla="*/ 216 h 260"/>
                <a:gd name="T6" fmla="*/ 443 w 530"/>
                <a:gd name="T7" fmla="*/ 209 h 260"/>
                <a:gd name="T8" fmla="*/ 424 w 530"/>
                <a:gd name="T9" fmla="*/ 203 h 260"/>
                <a:gd name="T10" fmla="*/ 401 w 530"/>
                <a:gd name="T11" fmla="*/ 194 h 260"/>
                <a:gd name="T12" fmla="*/ 376 w 530"/>
                <a:gd name="T13" fmla="*/ 182 h 260"/>
                <a:gd name="T14" fmla="*/ 353 w 530"/>
                <a:gd name="T15" fmla="*/ 171 h 260"/>
                <a:gd name="T16" fmla="*/ 331 w 530"/>
                <a:gd name="T17" fmla="*/ 158 h 260"/>
                <a:gd name="T18" fmla="*/ 310 w 530"/>
                <a:gd name="T19" fmla="*/ 146 h 260"/>
                <a:gd name="T20" fmla="*/ 289 w 530"/>
                <a:gd name="T21" fmla="*/ 133 h 260"/>
                <a:gd name="T22" fmla="*/ 268 w 530"/>
                <a:gd name="T23" fmla="*/ 121 h 260"/>
                <a:gd name="T24" fmla="*/ 249 w 530"/>
                <a:gd name="T25" fmla="*/ 108 h 260"/>
                <a:gd name="T26" fmla="*/ 222 w 530"/>
                <a:gd name="T27" fmla="*/ 91 h 260"/>
                <a:gd name="T28" fmla="*/ 197 w 530"/>
                <a:gd name="T29" fmla="*/ 74 h 260"/>
                <a:gd name="T30" fmla="*/ 178 w 530"/>
                <a:gd name="T31" fmla="*/ 61 h 260"/>
                <a:gd name="T32" fmla="*/ 158 w 530"/>
                <a:gd name="T33" fmla="*/ 47 h 260"/>
                <a:gd name="T34" fmla="*/ 139 w 530"/>
                <a:gd name="T35" fmla="*/ 36 h 260"/>
                <a:gd name="T36" fmla="*/ 118 w 530"/>
                <a:gd name="T37" fmla="*/ 26 h 260"/>
                <a:gd name="T38" fmla="*/ 97 w 530"/>
                <a:gd name="T39" fmla="*/ 17 h 260"/>
                <a:gd name="T40" fmla="*/ 78 w 530"/>
                <a:gd name="T41" fmla="*/ 9 h 260"/>
                <a:gd name="T42" fmla="*/ 55 w 530"/>
                <a:gd name="T43" fmla="*/ 2 h 260"/>
                <a:gd name="T44" fmla="*/ 34 w 530"/>
                <a:gd name="T45" fmla="*/ 0 h 260"/>
                <a:gd name="T46" fmla="*/ 11 w 530"/>
                <a:gd name="T47" fmla="*/ 0 h 260"/>
                <a:gd name="T48" fmla="*/ 0 w 530"/>
                <a:gd name="T49" fmla="*/ 7 h 260"/>
                <a:gd name="T50" fmla="*/ 15 w 530"/>
                <a:gd name="T51" fmla="*/ 11 h 260"/>
                <a:gd name="T52" fmla="*/ 40 w 530"/>
                <a:gd name="T53" fmla="*/ 13 h 260"/>
                <a:gd name="T54" fmla="*/ 62 w 530"/>
                <a:gd name="T55" fmla="*/ 17 h 260"/>
                <a:gd name="T56" fmla="*/ 85 w 530"/>
                <a:gd name="T57" fmla="*/ 24 h 260"/>
                <a:gd name="T58" fmla="*/ 106 w 530"/>
                <a:gd name="T59" fmla="*/ 34 h 260"/>
                <a:gd name="T60" fmla="*/ 127 w 530"/>
                <a:gd name="T61" fmla="*/ 45 h 260"/>
                <a:gd name="T62" fmla="*/ 148 w 530"/>
                <a:gd name="T63" fmla="*/ 59 h 260"/>
                <a:gd name="T64" fmla="*/ 169 w 530"/>
                <a:gd name="T65" fmla="*/ 70 h 260"/>
                <a:gd name="T66" fmla="*/ 188 w 530"/>
                <a:gd name="T67" fmla="*/ 85 h 260"/>
                <a:gd name="T68" fmla="*/ 209 w 530"/>
                <a:gd name="T69" fmla="*/ 100 h 260"/>
                <a:gd name="T70" fmla="*/ 228 w 530"/>
                <a:gd name="T71" fmla="*/ 116 h 260"/>
                <a:gd name="T72" fmla="*/ 247 w 530"/>
                <a:gd name="T73" fmla="*/ 131 h 260"/>
                <a:gd name="T74" fmla="*/ 268 w 530"/>
                <a:gd name="T75" fmla="*/ 142 h 260"/>
                <a:gd name="T76" fmla="*/ 289 w 530"/>
                <a:gd name="T77" fmla="*/ 158 h 260"/>
                <a:gd name="T78" fmla="*/ 310 w 530"/>
                <a:gd name="T79" fmla="*/ 169 h 260"/>
                <a:gd name="T80" fmla="*/ 331 w 530"/>
                <a:gd name="T81" fmla="*/ 182 h 260"/>
                <a:gd name="T82" fmla="*/ 353 w 530"/>
                <a:gd name="T83" fmla="*/ 194 h 260"/>
                <a:gd name="T84" fmla="*/ 376 w 530"/>
                <a:gd name="T85" fmla="*/ 205 h 260"/>
                <a:gd name="T86" fmla="*/ 399 w 530"/>
                <a:gd name="T87" fmla="*/ 215 h 260"/>
                <a:gd name="T88" fmla="*/ 426 w 530"/>
                <a:gd name="T89" fmla="*/ 226 h 260"/>
                <a:gd name="T90" fmla="*/ 456 w 530"/>
                <a:gd name="T91" fmla="*/ 235 h 260"/>
                <a:gd name="T92" fmla="*/ 466 w 530"/>
                <a:gd name="T93" fmla="*/ 245 h 260"/>
                <a:gd name="T94" fmla="*/ 447 w 530"/>
                <a:gd name="T95" fmla="*/ 253 h 260"/>
                <a:gd name="T96" fmla="*/ 456 w 530"/>
                <a:gd name="T97" fmla="*/ 258 h 260"/>
                <a:gd name="T98" fmla="*/ 485 w 530"/>
                <a:gd name="T99" fmla="*/ 253 h 260"/>
                <a:gd name="T100" fmla="*/ 511 w 530"/>
                <a:gd name="T101" fmla="*/ 253 h 260"/>
                <a:gd name="T102" fmla="*/ 530 w 530"/>
                <a:gd name="T103" fmla="*/ 24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0" h="260">
                  <a:moveTo>
                    <a:pt x="526" y="239"/>
                  </a:moveTo>
                  <a:lnTo>
                    <a:pt x="521" y="235"/>
                  </a:lnTo>
                  <a:lnTo>
                    <a:pt x="515" y="235"/>
                  </a:lnTo>
                  <a:lnTo>
                    <a:pt x="509" y="235"/>
                  </a:lnTo>
                  <a:lnTo>
                    <a:pt x="504" y="237"/>
                  </a:lnTo>
                  <a:lnTo>
                    <a:pt x="504" y="234"/>
                  </a:lnTo>
                  <a:lnTo>
                    <a:pt x="504" y="230"/>
                  </a:lnTo>
                  <a:lnTo>
                    <a:pt x="500" y="226"/>
                  </a:lnTo>
                  <a:lnTo>
                    <a:pt x="496" y="226"/>
                  </a:lnTo>
                  <a:lnTo>
                    <a:pt x="490" y="226"/>
                  </a:lnTo>
                  <a:lnTo>
                    <a:pt x="485" y="224"/>
                  </a:lnTo>
                  <a:lnTo>
                    <a:pt x="479" y="222"/>
                  </a:lnTo>
                  <a:lnTo>
                    <a:pt x="475" y="220"/>
                  </a:lnTo>
                  <a:lnTo>
                    <a:pt x="469" y="218"/>
                  </a:lnTo>
                  <a:lnTo>
                    <a:pt x="464" y="216"/>
                  </a:lnTo>
                  <a:lnTo>
                    <a:pt x="460" y="215"/>
                  </a:lnTo>
                  <a:lnTo>
                    <a:pt x="456" y="215"/>
                  </a:lnTo>
                  <a:lnTo>
                    <a:pt x="452" y="213"/>
                  </a:lnTo>
                  <a:lnTo>
                    <a:pt x="447" y="211"/>
                  </a:lnTo>
                  <a:lnTo>
                    <a:pt x="443" y="209"/>
                  </a:lnTo>
                  <a:lnTo>
                    <a:pt x="439" y="209"/>
                  </a:lnTo>
                  <a:lnTo>
                    <a:pt x="435" y="207"/>
                  </a:lnTo>
                  <a:lnTo>
                    <a:pt x="431" y="205"/>
                  </a:lnTo>
                  <a:lnTo>
                    <a:pt x="428" y="203"/>
                  </a:lnTo>
                  <a:lnTo>
                    <a:pt x="424" y="203"/>
                  </a:lnTo>
                  <a:lnTo>
                    <a:pt x="420" y="201"/>
                  </a:lnTo>
                  <a:lnTo>
                    <a:pt x="416" y="199"/>
                  </a:lnTo>
                  <a:lnTo>
                    <a:pt x="412" y="197"/>
                  </a:lnTo>
                  <a:lnTo>
                    <a:pt x="409" y="197"/>
                  </a:lnTo>
                  <a:lnTo>
                    <a:pt x="401" y="194"/>
                  </a:lnTo>
                  <a:lnTo>
                    <a:pt x="393" y="190"/>
                  </a:lnTo>
                  <a:lnTo>
                    <a:pt x="389" y="188"/>
                  </a:lnTo>
                  <a:lnTo>
                    <a:pt x="384" y="186"/>
                  </a:lnTo>
                  <a:lnTo>
                    <a:pt x="380" y="184"/>
                  </a:lnTo>
                  <a:lnTo>
                    <a:pt x="376" y="182"/>
                  </a:lnTo>
                  <a:lnTo>
                    <a:pt x="370" y="178"/>
                  </a:lnTo>
                  <a:lnTo>
                    <a:pt x="367" y="177"/>
                  </a:lnTo>
                  <a:lnTo>
                    <a:pt x="361" y="175"/>
                  </a:lnTo>
                  <a:lnTo>
                    <a:pt x="357" y="173"/>
                  </a:lnTo>
                  <a:lnTo>
                    <a:pt x="353" y="171"/>
                  </a:lnTo>
                  <a:lnTo>
                    <a:pt x="348" y="167"/>
                  </a:lnTo>
                  <a:lnTo>
                    <a:pt x="344" y="165"/>
                  </a:lnTo>
                  <a:lnTo>
                    <a:pt x="340" y="163"/>
                  </a:lnTo>
                  <a:lnTo>
                    <a:pt x="336" y="159"/>
                  </a:lnTo>
                  <a:lnTo>
                    <a:pt x="331" y="158"/>
                  </a:lnTo>
                  <a:lnTo>
                    <a:pt x="327" y="156"/>
                  </a:lnTo>
                  <a:lnTo>
                    <a:pt x="323" y="154"/>
                  </a:lnTo>
                  <a:lnTo>
                    <a:pt x="319" y="152"/>
                  </a:lnTo>
                  <a:lnTo>
                    <a:pt x="313" y="148"/>
                  </a:lnTo>
                  <a:lnTo>
                    <a:pt x="310" y="146"/>
                  </a:lnTo>
                  <a:lnTo>
                    <a:pt x="306" y="144"/>
                  </a:lnTo>
                  <a:lnTo>
                    <a:pt x="302" y="140"/>
                  </a:lnTo>
                  <a:lnTo>
                    <a:pt x="298" y="139"/>
                  </a:lnTo>
                  <a:lnTo>
                    <a:pt x="293" y="137"/>
                  </a:lnTo>
                  <a:lnTo>
                    <a:pt x="289" y="133"/>
                  </a:lnTo>
                  <a:lnTo>
                    <a:pt x="285" y="131"/>
                  </a:lnTo>
                  <a:lnTo>
                    <a:pt x="281" y="129"/>
                  </a:lnTo>
                  <a:lnTo>
                    <a:pt x="277" y="125"/>
                  </a:lnTo>
                  <a:lnTo>
                    <a:pt x="274" y="123"/>
                  </a:lnTo>
                  <a:lnTo>
                    <a:pt x="268" y="121"/>
                  </a:lnTo>
                  <a:lnTo>
                    <a:pt x="264" y="119"/>
                  </a:lnTo>
                  <a:lnTo>
                    <a:pt x="260" y="116"/>
                  </a:lnTo>
                  <a:lnTo>
                    <a:pt x="256" y="114"/>
                  </a:lnTo>
                  <a:lnTo>
                    <a:pt x="253" y="112"/>
                  </a:lnTo>
                  <a:lnTo>
                    <a:pt x="249" y="108"/>
                  </a:lnTo>
                  <a:lnTo>
                    <a:pt x="245" y="106"/>
                  </a:lnTo>
                  <a:lnTo>
                    <a:pt x="241" y="104"/>
                  </a:lnTo>
                  <a:lnTo>
                    <a:pt x="234" y="99"/>
                  </a:lnTo>
                  <a:lnTo>
                    <a:pt x="228" y="95"/>
                  </a:lnTo>
                  <a:lnTo>
                    <a:pt x="222" y="91"/>
                  </a:lnTo>
                  <a:lnTo>
                    <a:pt x="220" y="89"/>
                  </a:lnTo>
                  <a:lnTo>
                    <a:pt x="215" y="85"/>
                  </a:lnTo>
                  <a:lnTo>
                    <a:pt x="213" y="83"/>
                  </a:lnTo>
                  <a:lnTo>
                    <a:pt x="205" y="78"/>
                  </a:lnTo>
                  <a:lnTo>
                    <a:pt x="197" y="74"/>
                  </a:lnTo>
                  <a:lnTo>
                    <a:pt x="194" y="70"/>
                  </a:lnTo>
                  <a:lnTo>
                    <a:pt x="190" y="68"/>
                  </a:lnTo>
                  <a:lnTo>
                    <a:pt x="186" y="66"/>
                  </a:lnTo>
                  <a:lnTo>
                    <a:pt x="182" y="62"/>
                  </a:lnTo>
                  <a:lnTo>
                    <a:pt x="178" y="61"/>
                  </a:lnTo>
                  <a:lnTo>
                    <a:pt x="175" y="59"/>
                  </a:lnTo>
                  <a:lnTo>
                    <a:pt x="169" y="55"/>
                  </a:lnTo>
                  <a:lnTo>
                    <a:pt x="167" y="53"/>
                  </a:lnTo>
                  <a:lnTo>
                    <a:pt x="161" y="51"/>
                  </a:lnTo>
                  <a:lnTo>
                    <a:pt x="158" y="47"/>
                  </a:lnTo>
                  <a:lnTo>
                    <a:pt x="154" y="45"/>
                  </a:lnTo>
                  <a:lnTo>
                    <a:pt x="150" y="43"/>
                  </a:lnTo>
                  <a:lnTo>
                    <a:pt x="146" y="42"/>
                  </a:lnTo>
                  <a:lnTo>
                    <a:pt x="142" y="40"/>
                  </a:lnTo>
                  <a:lnTo>
                    <a:pt x="139" y="36"/>
                  </a:lnTo>
                  <a:lnTo>
                    <a:pt x="135" y="34"/>
                  </a:lnTo>
                  <a:lnTo>
                    <a:pt x="131" y="32"/>
                  </a:lnTo>
                  <a:lnTo>
                    <a:pt x="125" y="30"/>
                  </a:lnTo>
                  <a:lnTo>
                    <a:pt x="121" y="28"/>
                  </a:lnTo>
                  <a:lnTo>
                    <a:pt x="118" y="26"/>
                  </a:lnTo>
                  <a:lnTo>
                    <a:pt x="114" y="24"/>
                  </a:lnTo>
                  <a:lnTo>
                    <a:pt x="110" y="23"/>
                  </a:lnTo>
                  <a:lnTo>
                    <a:pt x="106" y="19"/>
                  </a:lnTo>
                  <a:lnTo>
                    <a:pt x="100" y="19"/>
                  </a:lnTo>
                  <a:lnTo>
                    <a:pt x="97" y="17"/>
                  </a:lnTo>
                  <a:lnTo>
                    <a:pt x="93" y="15"/>
                  </a:lnTo>
                  <a:lnTo>
                    <a:pt x="89" y="13"/>
                  </a:lnTo>
                  <a:lnTo>
                    <a:pt x="85" y="11"/>
                  </a:lnTo>
                  <a:lnTo>
                    <a:pt x="81" y="9"/>
                  </a:lnTo>
                  <a:lnTo>
                    <a:pt x="78" y="9"/>
                  </a:lnTo>
                  <a:lnTo>
                    <a:pt x="72" y="7"/>
                  </a:lnTo>
                  <a:lnTo>
                    <a:pt x="68" y="7"/>
                  </a:lnTo>
                  <a:lnTo>
                    <a:pt x="64" y="5"/>
                  </a:lnTo>
                  <a:lnTo>
                    <a:pt x="61" y="4"/>
                  </a:lnTo>
                  <a:lnTo>
                    <a:pt x="55" y="2"/>
                  </a:lnTo>
                  <a:lnTo>
                    <a:pt x="51" y="2"/>
                  </a:lnTo>
                  <a:lnTo>
                    <a:pt x="45" y="2"/>
                  </a:lnTo>
                  <a:lnTo>
                    <a:pt x="42" y="0"/>
                  </a:lnTo>
                  <a:lnTo>
                    <a:pt x="38" y="0"/>
                  </a:lnTo>
                  <a:lnTo>
                    <a:pt x="34" y="0"/>
                  </a:lnTo>
                  <a:lnTo>
                    <a:pt x="28" y="0"/>
                  </a:lnTo>
                  <a:lnTo>
                    <a:pt x="24" y="0"/>
                  </a:lnTo>
                  <a:lnTo>
                    <a:pt x="21" y="0"/>
                  </a:lnTo>
                  <a:lnTo>
                    <a:pt x="17" y="0"/>
                  </a:lnTo>
                  <a:lnTo>
                    <a:pt x="11" y="0"/>
                  </a:lnTo>
                  <a:lnTo>
                    <a:pt x="7" y="0"/>
                  </a:lnTo>
                  <a:lnTo>
                    <a:pt x="4" y="0"/>
                  </a:lnTo>
                  <a:lnTo>
                    <a:pt x="0" y="2"/>
                  </a:lnTo>
                  <a:lnTo>
                    <a:pt x="0" y="4"/>
                  </a:lnTo>
                  <a:lnTo>
                    <a:pt x="0" y="7"/>
                  </a:lnTo>
                  <a:lnTo>
                    <a:pt x="0" y="11"/>
                  </a:lnTo>
                  <a:lnTo>
                    <a:pt x="2" y="13"/>
                  </a:lnTo>
                  <a:lnTo>
                    <a:pt x="5" y="13"/>
                  </a:lnTo>
                  <a:lnTo>
                    <a:pt x="11" y="11"/>
                  </a:lnTo>
                  <a:lnTo>
                    <a:pt x="15" y="11"/>
                  </a:lnTo>
                  <a:lnTo>
                    <a:pt x="21" y="11"/>
                  </a:lnTo>
                  <a:lnTo>
                    <a:pt x="24" y="11"/>
                  </a:lnTo>
                  <a:lnTo>
                    <a:pt x="30" y="11"/>
                  </a:lnTo>
                  <a:lnTo>
                    <a:pt x="34" y="13"/>
                  </a:lnTo>
                  <a:lnTo>
                    <a:pt x="40" y="13"/>
                  </a:lnTo>
                  <a:lnTo>
                    <a:pt x="43" y="13"/>
                  </a:lnTo>
                  <a:lnTo>
                    <a:pt x="47" y="15"/>
                  </a:lnTo>
                  <a:lnTo>
                    <a:pt x="53" y="15"/>
                  </a:lnTo>
                  <a:lnTo>
                    <a:pt x="57" y="17"/>
                  </a:lnTo>
                  <a:lnTo>
                    <a:pt x="62" y="17"/>
                  </a:lnTo>
                  <a:lnTo>
                    <a:pt x="66" y="19"/>
                  </a:lnTo>
                  <a:lnTo>
                    <a:pt x="72" y="21"/>
                  </a:lnTo>
                  <a:lnTo>
                    <a:pt x="76" y="23"/>
                  </a:lnTo>
                  <a:lnTo>
                    <a:pt x="80" y="23"/>
                  </a:lnTo>
                  <a:lnTo>
                    <a:pt x="85" y="24"/>
                  </a:lnTo>
                  <a:lnTo>
                    <a:pt x="89" y="26"/>
                  </a:lnTo>
                  <a:lnTo>
                    <a:pt x="93" y="28"/>
                  </a:lnTo>
                  <a:lnTo>
                    <a:pt x="97" y="30"/>
                  </a:lnTo>
                  <a:lnTo>
                    <a:pt x="102" y="32"/>
                  </a:lnTo>
                  <a:lnTo>
                    <a:pt x="106" y="34"/>
                  </a:lnTo>
                  <a:lnTo>
                    <a:pt x="112" y="36"/>
                  </a:lnTo>
                  <a:lnTo>
                    <a:pt x="116" y="40"/>
                  </a:lnTo>
                  <a:lnTo>
                    <a:pt x="120" y="42"/>
                  </a:lnTo>
                  <a:lnTo>
                    <a:pt x="123" y="43"/>
                  </a:lnTo>
                  <a:lnTo>
                    <a:pt x="127" y="45"/>
                  </a:lnTo>
                  <a:lnTo>
                    <a:pt x="131" y="47"/>
                  </a:lnTo>
                  <a:lnTo>
                    <a:pt x="135" y="51"/>
                  </a:lnTo>
                  <a:lnTo>
                    <a:pt x="140" y="53"/>
                  </a:lnTo>
                  <a:lnTo>
                    <a:pt x="144" y="55"/>
                  </a:lnTo>
                  <a:lnTo>
                    <a:pt x="148" y="59"/>
                  </a:lnTo>
                  <a:lnTo>
                    <a:pt x="152" y="61"/>
                  </a:lnTo>
                  <a:lnTo>
                    <a:pt x="156" y="62"/>
                  </a:lnTo>
                  <a:lnTo>
                    <a:pt x="159" y="66"/>
                  </a:lnTo>
                  <a:lnTo>
                    <a:pt x="165" y="68"/>
                  </a:lnTo>
                  <a:lnTo>
                    <a:pt x="169" y="70"/>
                  </a:lnTo>
                  <a:lnTo>
                    <a:pt x="173" y="74"/>
                  </a:lnTo>
                  <a:lnTo>
                    <a:pt x="177" y="78"/>
                  </a:lnTo>
                  <a:lnTo>
                    <a:pt x="180" y="80"/>
                  </a:lnTo>
                  <a:lnTo>
                    <a:pt x="184" y="83"/>
                  </a:lnTo>
                  <a:lnTo>
                    <a:pt x="188" y="85"/>
                  </a:lnTo>
                  <a:lnTo>
                    <a:pt x="192" y="89"/>
                  </a:lnTo>
                  <a:lnTo>
                    <a:pt x="196" y="91"/>
                  </a:lnTo>
                  <a:lnTo>
                    <a:pt x="201" y="95"/>
                  </a:lnTo>
                  <a:lnTo>
                    <a:pt x="205" y="97"/>
                  </a:lnTo>
                  <a:lnTo>
                    <a:pt x="209" y="100"/>
                  </a:lnTo>
                  <a:lnTo>
                    <a:pt x="213" y="104"/>
                  </a:lnTo>
                  <a:lnTo>
                    <a:pt x="216" y="106"/>
                  </a:lnTo>
                  <a:lnTo>
                    <a:pt x="220" y="110"/>
                  </a:lnTo>
                  <a:lnTo>
                    <a:pt x="224" y="112"/>
                  </a:lnTo>
                  <a:lnTo>
                    <a:pt x="228" y="116"/>
                  </a:lnTo>
                  <a:lnTo>
                    <a:pt x="232" y="119"/>
                  </a:lnTo>
                  <a:lnTo>
                    <a:pt x="235" y="121"/>
                  </a:lnTo>
                  <a:lnTo>
                    <a:pt x="239" y="125"/>
                  </a:lnTo>
                  <a:lnTo>
                    <a:pt x="243" y="127"/>
                  </a:lnTo>
                  <a:lnTo>
                    <a:pt x="247" y="131"/>
                  </a:lnTo>
                  <a:lnTo>
                    <a:pt x="251" y="133"/>
                  </a:lnTo>
                  <a:lnTo>
                    <a:pt x="256" y="137"/>
                  </a:lnTo>
                  <a:lnTo>
                    <a:pt x="260" y="139"/>
                  </a:lnTo>
                  <a:lnTo>
                    <a:pt x="264" y="140"/>
                  </a:lnTo>
                  <a:lnTo>
                    <a:pt x="268" y="142"/>
                  </a:lnTo>
                  <a:lnTo>
                    <a:pt x="272" y="146"/>
                  </a:lnTo>
                  <a:lnTo>
                    <a:pt x="275" y="148"/>
                  </a:lnTo>
                  <a:lnTo>
                    <a:pt x="281" y="152"/>
                  </a:lnTo>
                  <a:lnTo>
                    <a:pt x="285" y="154"/>
                  </a:lnTo>
                  <a:lnTo>
                    <a:pt x="289" y="158"/>
                  </a:lnTo>
                  <a:lnTo>
                    <a:pt x="293" y="159"/>
                  </a:lnTo>
                  <a:lnTo>
                    <a:pt x="296" y="161"/>
                  </a:lnTo>
                  <a:lnTo>
                    <a:pt x="300" y="165"/>
                  </a:lnTo>
                  <a:lnTo>
                    <a:pt x="306" y="167"/>
                  </a:lnTo>
                  <a:lnTo>
                    <a:pt x="310" y="169"/>
                  </a:lnTo>
                  <a:lnTo>
                    <a:pt x="313" y="173"/>
                  </a:lnTo>
                  <a:lnTo>
                    <a:pt x="317" y="175"/>
                  </a:lnTo>
                  <a:lnTo>
                    <a:pt x="323" y="177"/>
                  </a:lnTo>
                  <a:lnTo>
                    <a:pt x="327" y="178"/>
                  </a:lnTo>
                  <a:lnTo>
                    <a:pt x="331" y="182"/>
                  </a:lnTo>
                  <a:lnTo>
                    <a:pt x="336" y="184"/>
                  </a:lnTo>
                  <a:lnTo>
                    <a:pt x="340" y="186"/>
                  </a:lnTo>
                  <a:lnTo>
                    <a:pt x="344" y="190"/>
                  </a:lnTo>
                  <a:lnTo>
                    <a:pt x="348" y="192"/>
                  </a:lnTo>
                  <a:lnTo>
                    <a:pt x="353" y="194"/>
                  </a:lnTo>
                  <a:lnTo>
                    <a:pt x="357" y="196"/>
                  </a:lnTo>
                  <a:lnTo>
                    <a:pt x="363" y="197"/>
                  </a:lnTo>
                  <a:lnTo>
                    <a:pt x="367" y="199"/>
                  </a:lnTo>
                  <a:lnTo>
                    <a:pt x="370" y="201"/>
                  </a:lnTo>
                  <a:lnTo>
                    <a:pt x="376" y="205"/>
                  </a:lnTo>
                  <a:lnTo>
                    <a:pt x="380" y="207"/>
                  </a:lnTo>
                  <a:lnTo>
                    <a:pt x="384" y="209"/>
                  </a:lnTo>
                  <a:lnTo>
                    <a:pt x="389" y="211"/>
                  </a:lnTo>
                  <a:lnTo>
                    <a:pt x="393" y="213"/>
                  </a:lnTo>
                  <a:lnTo>
                    <a:pt x="399" y="215"/>
                  </a:lnTo>
                  <a:lnTo>
                    <a:pt x="403" y="216"/>
                  </a:lnTo>
                  <a:lnTo>
                    <a:pt x="409" y="218"/>
                  </a:lnTo>
                  <a:lnTo>
                    <a:pt x="412" y="220"/>
                  </a:lnTo>
                  <a:lnTo>
                    <a:pt x="420" y="224"/>
                  </a:lnTo>
                  <a:lnTo>
                    <a:pt x="426" y="226"/>
                  </a:lnTo>
                  <a:lnTo>
                    <a:pt x="431" y="228"/>
                  </a:lnTo>
                  <a:lnTo>
                    <a:pt x="439" y="230"/>
                  </a:lnTo>
                  <a:lnTo>
                    <a:pt x="445" y="232"/>
                  </a:lnTo>
                  <a:lnTo>
                    <a:pt x="450" y="234"/>
                  </a:lnTo>
                  <a:lnTo>
                    <a:pt x="456" y="235"/>
                  </a:lnTo>
                  <a:lnTo>
                    <a:pt x="464" y="239"/>
                  </a:lnTo>
                  <a:lnTo>
                    <a:pt x="469" y="241"/>
                  </a:lnTo>
                  <a:lnTo>
                    <a:pt x="475" y="243"/>
                  </a:lnTo>
                  <a:lnTo>
                    <a:pt x="469" y="243"/>
                  </a:lnTo>
                  <a:lnTo>
                    <a:pt x="466" y="245"/>
                  </a:lnTo>
                  <a:lnTo>
                    <a:pt x="462" y="245"/>
                  </a:lnTo>
                  <a:lnTo>
                    <a:pt x="458" y="247"/>
                  </a:lnTo>
                  <a:lnTo>
                    <a:pt x="454" y="249"/>
                  </a:lnTo>
                  <a:lnTo>
                    <a:pt x="450" y="251"/>
                  </a:lnTo>
                  <a:lnTo>
                    <a:pt x="447" y="253"/>
                  </a:lnTo>
                  <a:lnTo>
                    <a:pt x="443" y="254"/>
                  </a:lnTo>
                  <a:lnTo>
                    <a:pt x="443" y="258"/>
                  </a:lnTo>
                  <a:lnTo>
                    <a:pt x="445" y="260"/>
                  </a:lnTo>
                  <a:lnTo>
                    <a:pt x="450" y="258"/>
                  </a:lnTo>
                  <a:lnTo>
                    <a:pt x="456" y="258"/>
                  </a:lnTo>
                  <a:lnTo>
                    <a:pt x="462" y="256"/>
                  </a:lnTo>
                  <a:lnTo>
                    <a:pt x="467" y="256"/>
                  </a:lnTo>
                  <a:lnTo>
                    <a:pt x="473" y="254"/>
                  </a:lnTo>
                  <a:lnTo>
                    <a:pt x="479" y="254"/>
                  </a:lnTo>
                  <a:lnTo>
                    <a:pt x="485" y="253"/>
                  </a:lnTo>
                  <a:lnTo>
                    <a:pt x="490" y="253"/>
                  </a:lnTo>
                  <a:lnTo>
                    <a:pt x="496" y="253"/>
                  </a:lnTo>
                  <a:lnTo>
                    <a:pt x="500" y="253"/>
                  </a:lnTo>
                  <a:lnTo>
                    <a:pt x="505" y="253"/>
                  </a:lnTo>
                  <a:lnTo>
                    <a:pt x="511" y="253"/>
                  </a:lnTo>
                  <a:lnTo>
                    <a:pt x="515" y="253"/>
                  </a:lnTo>
                  <a:lnTo>
                    <a:pt x="521" y="253"/>
                  </a:lnTo>
                  <a:lnTo>
                    <a:pt x="524" y="251"/>
                  </a:lnTo>
                  <a:lnTo>
                    <a:pt x="528" y="249"/>
                  </a:lnTo>
                  <a:lnTo>
                    <a:pt x="530" y="243"/>
                  </a:lnTo>
                  <a:lnTo>
                    <a:pt x="526" y="239"/>
                  </a:lnTo>
                  <a:lnTo>
                    <a:pt x="526"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Freeform 101"/>
            <p:cNvSpPr>
              <a:spLocks/>
            </p:cNvSpPr>
            <p:nvPr/>
          </p:nvSpPr>
          <p:spPr bwMode="auto">
            <a:xfrm>
              <a:off x="1403350" y="3425825"/>
              <a:ext cx="222250" cy="250825"/>
            </a:xfrm>
            <a:custGeom>
              <a:avLst/>
              <a:gdLst>
                <a:gd name="T0" fmla="*/ 14 w 280"/>
                <a:gd name="T1" fmla="*/ 306 h 316"/>
                <a:gd name="T2" fmla="*/ 33 w 280"/>
                <a:gd name="T3" fmla="*/ 295 h 316"/>
                <a:gd name="T4" fmla="*/ 53 w 280"/>
                <a:gd name="T5" fmla="*/ 285 h 316"/>
                <a:gd name="T6" fmla="*/ 73 w 280"/>
                <a:gd name="T7" fmla="*/ 278 h 316"/>
                <a:gd name="T8" fmla="*/ 93 w 280"/>
                <a:gd name="T9" fmla="*/ 268 h 316"/>
                <a:gd name="T10" fmla="*/ 112 w 280"/>
                <a:gd name="T11" fmla="*/ 261 h 316"/>
                <a:gd name="T12" fmla="*/ 133 w 280"/>
                <a:gd name="T13" fmla="*/ 253 h 316"/>
                <a:gd name="T14" fmla="*/ 150 w 280"/>
                <a:gd name="T15" fmla="*/ 244 h 316"/>
                <a:gd name="T16" fmla="*/ 169 w 280"/>
                <a:gd name="T17" fmla="*/ 232 h 316"/>
                <a:gd name="T18" fmla="*/ 188 w 280"/>
                <a:gd name="T19" fmla="*/ 221 h 316"/>
                <a:gd name="T20" fmla="*/ 206 w 280"/>
                <a:gd name="T21" fmla="*/ 206 h 316"/>
                <a:gd name="T22" fmla="*/ 217 w 280"/>
                <a:gd name="T23" fmla="*/ 190 h 316"/>
                <a:gd name="T24" fmla="*/ 228 w 280"/>
                <a:gd name="T25" fmla="*/ 173 h 316"/>
                <a:gd name="T26" fmla="*/ 240 w 280"/>
                <a:gd name="T27" fmla="*/ 158 h 316"/>
                <a:gd name="T28" fmla="*/ 249 w 280"/>
                <a:gd name="T29" fmla="*/ 139 h 316"/>
                <a:gd name="T30" fmla="*/ 257 w 280"/>
                <a:gd name="T31" fmla="*/ 120 h 316"/>
                <a:gd name="T32" fmla="*/ 265 w 280"/>
                <a:gd name="T33" fmla="*/ 101 h 316"/>
                <a:gd name="T34" fmla="*/ 270 w 280"/>
                <a:gd name="T35" fmla="*/ 82 h 316"/>
                <a:gd name="T36" fmla="*/ 276 w 280"/>
                <a:gd name="T37" fmla="*/ 61 h 316"/>
                <a:gd name="T38" fmla="*/ 280 w 280"/>
                <a:gd name="T39" fmla="*/ 40 h 316"/>
                <a:gd name="T40" fmla="*/ 280 w 280"/>
                <a:gd name="T41" fmla="*/ 19 h 316"/>
                <a:gd name="T42" fmla="*/ 274 w 280"/>
                <a:gd name="T43" fmla="*/ 2 h 316"/>
                <a:gd name="T44" fmla="*/ 261 w 280"/>
                <a:gd name="T45" fmla="*/ 6 h 316"/>
                <a:gd name="T46" fmla="*/ 257 w 280"/>
                <a:gd name="T47" fmla="*/ 25 h 316"/>
                <a:gd name="T48" fmla="*/ 257 w 280"/>
                <a:gd name="T49" fmla="*/ 46 h 316"/>
                <a:gd name="T50" fmla="*/ 253 w 280"/>
                <a:gd name="T51" fmla="*/ 65 h 316"/>
                <a:gd name="T52" fmla="*/ 249 w 280"/>
                <a:gd name="T53" fmla="*/ 84 h 316"/>
                <a:gd name="T54" fmla="*/ 244 w 280"/>
                <a:gd name="T55" fmla="*/ 103 h 316"/>
                <a:gd name="T56" fmla="*/ 236 w 280"/>
                <a:gd name="T57" fmla="*/ 122 h 316"/>
                <a:gd name="T58" fmla="*/ 227 w 280"/>
                <a:gd name="T59" fmla="*/ 143 h 316"/>
                <a:gd name="T60" fmla="*/ 215 w 280"/>
                <a:gd name="T61" fmla="*/ 162 h 316"/>
                <a:gd name="T62" fmla="*/ 202 w 280"/>
                <a:gd name="T63" fmla="*/ 179 h 316"/>
                <a:gd name="T64" fmla="*/ 187 w 280"/>
                <a:gd name="T65" fmla="*/ 196 h 316"/>
                <a:gd name="T66" fmla="*/ 173 w 280"/>
                <a:gd name="T67" fmla="*/ 209 h 316"/>
                <a:gd name="T68" fmla="*/ 156 w 280"/>
                <a:gd name="T69" fmla="*/ 221 h 316"/>
                <a:gd name="T70" fmla="*/ 139 w 280"/>
                <a:gd name="T71" fmla="*/ 230 h 316"/>
                <a:gd name="T72" fmla="*/ 122 w 280"/>
                <a:gd name="T73" fmla="*/ 240 h 316"/>
                <a:gd name="T74" fmla="*/ 105 w 280"/>
                <a:gd name="T75" fmla="*/ 247 h 316"/>
                <a:gd name="T76" fmla="*/ 86 w 280"/>
                <a:gd name="T77" fmla="*/ 255 h 316"/>
                <a:gd name="T78" fmla="*/ 69 w 280"/>
                <a:gd name="T79" fmla="*/ 263 h 316"/>
                <a:gd name="T80" fmla="*/ 50 w 280"/>
                <a:gd name="T81" fmla="*/ 272 h 316"/>
                <a:gd name="T82" fmla="*/ 33 w 280"/>
                <a:gd name="T83" fmla="*/ 282 h 316"/>
                <a:gd name="T84" fmla="*/ 19 w 280"/>
                <a:gd name="T85" fmla="*/ 293 h 316"/>
                <a:gd name="T86" fmla="*/ 6 w 280"/>
                <a:gd name="T87" fmla="*/ 306 h 316"/>
                <a:gd name="T88" fmla="*/ 2 w 280"/>
                <a:gd name="T89"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316">
                  <a:moveTo>
                    <a:pt x="2" y="316"/>
                  </a:moveTo>
                  <a:lnTo>
                    <a:pt x="8" y="310"/>
                  </a:lnTo>
                  <a:lnTo>
                    <a:pt x="14" y="306"/>
                  </a:lnTo>
                  <a:lnTo>
                    <a:pt x="21" y="303"/>
                  </a:lnTo>
                  <a:lnTo>
                    <a:pt x="27" y="299"/>
                  </a:lnTo>
                  <a:lnTo>
                    <a:pt x="33" y="295"/>
                  </a:lnTo>
                  <a:lnTo>
                    <a:pt x="40" y="293"/>
                  </a:lnTo>
                  <a:lnTo>
                    <a:pt x="46" y="289"/>
                  </a:lnTo>
                  <a:lnTo>
                    <a:pt x="53" y="285"/>
                  </a:lnTo>
                  <a:lnTo>
                    <a:pt x="59" y="284"/>
                  </a:lnTo>
                  <a:lnTo>
                    <a:pt x="67" y="280"/>
                  </a:lnTo>
                  <a:lnTo>
                    <a:pt x="73" y="278"/>
                  </a:lnTo>
                  <a:lnTo>
                    <a:pt x="80" y="276"/>
                  </a:lnTo>
                  <a:lnTo>
                    <a:pt x="86" y="272"/>
                  </a:lnTo>
                  <a:lnTo>
                    <a:pt x="93" y="268"/>
                  </a:lnTo>
                  <a:lnTo>
                    <a:pt x="99" y="266"/>
                  </a:lnTo>
                  <a:lnTo>
                    <a:pt x="107" y="265"/>
                  </a:lnTo>
                  <a:lnTo>
                    <a:pt x="112" y="261"/>
                  </a:lnTo>
                  <a:lnTo>
                    <a:pt x="120" y="259"/>
                  </a:lnTo>
                  <a:lnTo>
                    <a:pt x="126" y="255"/>
                  </a:lnTo>
                  <a:lnTo>
                    <a:pt x="133" y="253"/>
                  </a:lnTo>
                  <a:lnTo>
                    <a:pt x="139" y="249"/>
                  </a:lnTo>
                  <a:lnTo>
                    <a:pt x="145" y="247"/>
                  </a:lnTo>
                  <a:lnTo>
                    <a:pt x="150" y="244"/>
                  </a:lnTo>
                  <a:lnTo>
                    <a:pt x="158" y="240"/>
                  </a:lnTo>
                  <a:lnTo>
                    <a:pt x="164" y="236"/>
                  </a:lnTo>
                  <a:lnTo>
                    <a:pt x="169" y="232"/>
                  </a:lnTo>
                  <a:lnTo>
                    <a:pt x="177" y="228"/>
                  </a:lnTo>
                  <a:lnTo>
                    <a:pt x="183" y="225"/>
                  </a:lnTo>
                  <a:lnTo>
                    <a:pt x="188" y="221"/>
                  </a:lnTo>
                  <a:lnTo>
                    <a:pt x="194" y="215"/>
                  </a:lnTo>
                  <a:lnTo>
                    <a:pt x="200" y="211"/>
                  </a:lnTo>
                  <a:lnTo>
                    <a:pt x="206" y="206"/>
                  </a:lnTo>
                  <a:lnTo>
                    <a:pt x="209" y="202"/>
                  </a:lnTo>
                  <a:lnTo>
                    <a:pt x="213" y="196"/>
                  </a:lnTo>
                  <a:lnTo>
                    <a:pt x="217" y="190"/>
                  </a:lnTo>
                  <a:lnTo>
                    <a:pt x="221" y="185"/>
                  </a:lnTo>
                  <a:lnTo>
                    <a:pt x="225" y="179"/>
                  </a:lnTo>
                  <a:lnTo>
                    <a:pt x="228" y="173"/>
                  </a:lnTo>
                  <a:lnTo>
                    <a:pt x="232" y="170"/>
                  </a:lnTo>
                  <a:lnTo>
                    <a:pt x="236" y="164"/>
                  </a:lnTo>
                  <a:lnTo>
                    <a:pt x="240" y="158"/>
                  </a:lnTo>
                  <a:lnTo>
                    <a:pt x="244" y="150"/>
                  </a:lnTo>
                  <a:lnTo>
                    <a:pt x="246" y="145"/>
                  </a:lnTo>
                  <a:lnTo>
                    <a:pt x="249" y="139"/>
                  </a:lnTo>
                  <a:lnTo>
                    <a:pt x="251" y="133"/>
                  </a:lnTo>
                  <a:lnTo>
                    <a:pt x="255" y="126"/>
                  </a:lnTo>
                  <a:lnTo>
                    <a:pt x="257" y="120"/>
                  </a:lnTo>
                  <a:lnTo>
                    <a:pt x="261" y="114"/>
                  </a:lnTo>
                  <a:lnTo>
                    <a:pt x="263" y="107"/>
                  </a:lnTo>
                  <a:lnTo>
                    <a:pt x="265" y="101"/>
                  </a:lnTo>
                  <a:lnTo>
                    <a:pt x="266" y="95"/>
                  </a:lnTo>
                  <a:lnTo>
                    <a:pt x="270" y="90"/>
                  </a:lnTo>
                  <a:lnTo>
                    <a:pt x="270" y="82"/>
                  </a:lnTo>
                  <a:lnTo>
                    <a:pt x="272" y="74"/>
                  </a:lnTo>
                  <a:lnTo>
                    <a:pt x="274" y="67"/>
                  </a:lnTo>
                  <a:lnTo>
                    <a:pt x="276" y="61"/>
                  </a:lnTo>
                  <a:lnTo>
                    <a:pt x="276" y="54"/>
                  </a:lnTo>
                  <a:lnTo>
                    <a:pt x="278" y="48"/>
                  </a:lnTo>
                  <a:lnTo>
                    <a:pt x="280" y="40"/>
                  </a:lnTo>
                  <a:lnTo>
                    <a:pt x="280" y="33"/>
                  </a:lnTo>
                  <a:lnTo>
                    <a:pt x="280" y="27"/>
                  </a:lnTo>
                  <a:lnTo>
                    <a:pt x="280" y="19"/>
                  </a:lnTo>
                  <a:lnTo>
                    <a:pt x="280" y="14"/>
                  </a:lnTo>
                  <a:lnTo>
                    <a:pt x="278" y="6"/>
                  </a:lnTo>
                  <a:lnTo>
                    <a:pt x="274" y="2"/>
                  </a:lnTo>
                  <a:lnTo>
                    <a:pt x="270" y="0"/>
                  </a:lnTo>
                  <a:lnTo>
                    <a:pt x="263" y="2"/>
                  </a:lnTo>
                  <a:lnTo>
                    <a:pt x="261" y="6"/>
                  </a:lnTo>
                  <a:lnTo>
                    <a:pt x="259" y="14"/>
                  </a:lnTo>
                  <a:lnTo>
                    <a:pt x="257" y="19"/>
                  </a:lnTo>
                  <a:lnTo>
                    <a:pt x="257" y="25"/>
                  </a:lnTo>
                  <a:lnTo>
                    <a:pt x="257" y="33"/>
                  </a:lnTo>
                  <a:lnTo>
                    <a:pt x="257" y="38"/>
                  </a:lnTo>
                  <a:lnTo>
                    <a:pt x="257" y="46"/>
                  </a:lnTo>
                  <a:lnTo>
                    <a:pt x="255" y="52"/>
                  </a:lnTo>
                  <a:lnTo>
                    <a:pt x="255" y="59"/>
                  </a:lnTo>
                  <a:lnTo>
                    <a:pt x="253" y="65"/>
                  </a:lnTo>
                  <a:lnTo>
                    <a:pt x="253" y="71"/>
                  </a:lnTo>
                  <a:lnTo>
                    <a:pt x="251" y="76"/>
                  </a:lnTo>
                  <a:lnTo>
                    <a:pt x="249" y="84"/>
                  </a:lnTo>
                  <a:lnTo>
                    <a:pt x="247" y="90"/>
                  </a:lnTo>
                  <a:lnTo>
                    <a:pt x="246" y="97"/>
                  </a:lnTo>
                  <a:lnTo>
                    <a:pt x="244" y="103"/>
                  </a:lnTo>
                  <a:lnTo>
                    <a:pt x="242" y="109"/>
                  </a:lnTo>
                  <a:lnTo>
                    <a:pt x="238" y="116"/>
                  </a:lnTo>
                  <a:lnTo>
                    <a:pt x="236" y="122"/>
                  </a:lnTo>
                  <a:lnTo>
                    <a:pt x="232" y="130"/>
                  </a:lnTo>
                  <a:lnTo>
                    <a:pt x="228" y="135"/>
                  </a:lnTo>
                  <a:lnTo>
                    <a:pt x="227" y="143"/>
                  </a:lnTo>
                  <a:lnTo>
                    <a:pt x="223" y="149"/>
                  </a:lnTo>
                  <a:lnTo>
                    <a:pt x="219" y="154"/>
                  </a:lnTo>
                  <a:lnTo>
                    <a:pt x="215" y="162"/>
                  </a:lnTo>
                  <a:lnTo>
                    <a:pt x="209" y="168"/>
                  </a:lnTo>
                  <a:lnTo>
                    <a:pt x="206" y="173"/>
                  </a:lnTo>
                  <a:lnTo>
                    <a:pt x="202" y="179"/>
                  </a:lnTo>
                  <a:lnTo>
                    <a:pt x="196" y="185"/>
                  </a:lnTo>
                  <a:lnTo>
                    <a:pt x="192" y="190"/>
                  </a:lnTo>
                  <a:lnTo>
                    <a:pt x="187" y="196"/>
                  </a:lnTo>
                  <a:lnTo>
                    <a:pt x="183" y="202"/>
                  </a:lnTo>
                  <a:lnTo>
                    <a:pt x="177" y="206"/>
                  </a:lnTo>
                  <a:lnTo>
                    <a:pt x="173" y="209"/>
                  </a:lnTo>
                  <a:lnTo>
                    <a:pt x="168" y="213"/>
                  </a:lnTo>
                  <a:lnTo>
                    <a:pt x="162" y="217"/>
                  </a:lnTo>
                  <a:lnTo>
                    <a:pt x="156" y="221"/>
                  </a:lnTo>
                  <a:lnTo>
                    <a:pt x="150" y="225"/>
                  </a:lnTo>
                  <a:lnTo>
                    <a:pt x="145" y="228"/>
                  </a:lnTo>
                  <a:lnTo>
                    <a:pt x="139" y="230"/>
                  </a:lnTo>
                  <a:lnTo>
                    <a:pt x="133" y="234"/>
                  </a:lnTo>
                  <a:lnTo>
                    <a:pt x="128" y="236"/>
                  </a:lnTo>
                  <a:lnTo>
                    <a:pt x="122" y="240"/>
                  </a:lnTo>
                  <a:lnTo>
                    <a:pt x="116" y="242"/>
                  </a:lnTo>
                  <a:lnTo>
                    <a:pt x="111" y="246"/>
                  </a:lnTo>
                  <a:lnTo>
                    <a:pt x="105" y="247"/>
                  </a:lnTo>
                  <a:lnTo>
                    <a:pt x="97" y="249"/>
                  </a:lnTo>
                  <a:lnTo>
                    <a:pt x="92" y="253"/>
                  </a:lnTo>
                  <a:lnTo>
                    <a:pt x="86" y="255"/>
                  </a:lnTo>
                  <a:lnTo>
                    <a:pt x="80" y="257"/>
                  </a:lnTo>
                  <a:lnTo>
                    <a:pt x="74" y="261"/>
                  </a:lnTo>
                  <a:lnTo>
                    <a:pt x="69" y="263"/>
                  </a:lnTo>
                  <a:lnTo>
                    <a:pt x="61" y="266"/>
                  </a:lnTo>
                  <a:lnTo>
                    <a:pt x="55" y="268"/>
                  </a:lnTo>
                  <a:lnTo>
                    <a:pt x="50" y="272"/>
                  </a:lnTo>
                  <a:lnTo>
                    <a:pt x="44" y="274"/>
                  </a:lnTo>
                  <a:lnTo>
                    <a:pt x="40" y="278"/>
                  </a:lnTo>
                  <a:lnTo>
                    <a:pt x="33" y="282"/>
                  </a:lnTo>
                  <a:lnTo>
                    <a:pt x="29" y="284"/>
                  </a:lnTo>
                  <a:lnTo>
                    <a:pt x="23" y="289"/>
                  </a:lnTo>
                  <a:lnTo>
                    <a:pt x="19" y="293"/>
                  </a:lnTo>
                  <a:lnTo>
                    <a:pt x="14" y="297"/>
                  </a:lnTo>
                  <a:lnTo>
                    <a:pt x="10" y="301"/>
                  </a:lnTo>
                  <a:lnTo>
                    <a:pt x="6" y="306"/>
                  </a:lnTo>
                  <a:lnTo>
                    <a:pt x="0" y="312"/>
                  </a:lnTo>
                  <a:lnTo>
                    <a:pt x="0" y="314"/>
                  </a:lnTo>
                  <a:lnTo>
                    <a:pt x="2" y="316"/>
                  </a:lnTo>
                  <a:lnTo>
                    <a:pt x="2" y="3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 name="Freeform 102"/>
            <p:cNvSpPr>
              <a:spLocks/>
            </p:cNvSpPr>
            <p:nvPr/>
          </p:nvSpPr>
          <p:spPr bwMode="auto">
            <a:xfrm>
              <a:off x="1304925" y="3416300"/>
              <a:ext cx="496888" cy="398463"/>
            </a:xfrm>
            <a:custGeom>
              <a:avLst/>
              <a:gdLst>
                <a:gd name="T0" fmla="*/ 24 w 625"/>
                <a:gd name="T1" fmla="*/ 477 h 502"/>
                <a:gd name="T2" fmla="*/ 57 w 625"/>
                <a:gd name="T3" fmla="*/ 489 h 502"/>
                <a:gd name="T4" fmla="*/ 89 w 625"/>
                <a:gd name="T5" fmla="*/ 496 h 502"/>
                <a:gd name="T6" fmla="*/ 123 w 625"/>
                <a:gd name="T7" fmla="*/ 500 h 502"/>
                <a:gd name="T8" fmla="*/ 157 w 625"/>
                <a:gd name="T9" fmla="*/ 502 h 502"/>
                <a:gd name="T10" fmla="*/ 192 w 625"/>
                <a:gd name="T11" fmla="*/ 496 h 502"/>
                <a:gd name="T12" fmla="*/ 215 w 625"/>
                <a:gd name="T13" fmla="*/ 494 h 502"/>
                <a:gd name="T14" fmla="*/ 249 w 625"/>
                <a:gd name="T15" fmla="*/ 483 h 502"/>
                <a:gd name="T16" fmla="*/ 283 w 625"/>
                <a:gd name="T17" fmla="*/ 471 h 502"/>
                <a:gd name="T18" fmla="*/ 317 w 625"/>
                <a:gd name="T19" fmla="*/ 456 h 502"/>
                <a:gd name="T20" fmla="*/ 350 w 625"/>
                <a:gd name="T21" fmla="*/ 439 h 502"/>
                <a:gd name="T22" fmla="*/ 380 w 625"/>
                <a:gd name="T23" fmla="*/ 418 h 502"/>
                <a:gd name="T24" fmla="*/ 408 w 625"/>
                <a:gd name="T25" fmla="*/ 397 h 502"/>
                <a:gd name="T26" fmla="*/ 435 w 625"/>
                <a:gd name="T27" fmla="*/ 376 h 502"/>
                <a:gd name="T28" fmla="*/ 460 w 625"/>
                <a:gd name="T29" fmla="*/ 355 h 502"/>
                <a:gd name="T30" fmla="*/ 483 w 625"/>
                <a:gd name="T31" fmla="*/ 331 h 502"/>
                <a:gd name="T32" fmla="*/ 505 w 625"/>
                <a:gd name="T33" fmla="*/ 306 h 502"/>
                <a:gd name="T34" fmla="*/ 526 w 625"/>
                <a:gd name="T35" fmla="*/ 279 h 502"/>
                <a:gd name="T36" fmla="*/ 543 w 625"/>
                <a:gd name="T37" fmla="*/ 253 h 502"/>
                <a:gd name="T38" fmla="*/ 562 w 625"/>
                <a:gd name="T39" fmla="*/ 224 h 502"/>
                <a:gd name="T40" fmla="*/ 576 w 625"/>
                <a:gd name="T41" fmla="*/ 194 h 502"/>
                <a:gd name="T42" fmla="*/ 591 w 625"/>
                <a:gd name="T43" fmla="*/ 163 h 502"/>
                <a:gd name="T44" fmla="*/ 602 w 625"/>
                <a:gd name="T45" fmla="*/ 131 h 502"/>
                <a:gd name="T46" fmla="*/ 608 w 625"/>
                <a:gd name="T47" fmla="*/ 104 h 502"/>
                <a:gd name="T48" fmla="*/ 614 w 625"/>
                <a:gd name="T49" fmla="*/ 84 h 502"/>
                <a:gd name="T50" fmla="*/ 618 w 625"/>
                <a:gd name="T51" fmla="*/ 61 h 502"/>
                <a:gd name="T52" fmla="*/ 619 w 625"/>
                <a:gd name="T53" fmla="*/ 40 h 502"/>
                <a:gd name="T54" fmla="*/ 623 w 625"/>
                <a:gd name="T55" fmla="*/ 17 h 502"/>
                <a:gd name="T56" fmla="*/ 625 w 625"/>
                <a:gd name="T57" fmla="*/ 0 h 502"/>
                <a:gd name="T58" fmla="*/ 576 w 625"/>
                <a:gd name="T59" fmla="*/ 131 h 502"/>
                <a:gd name="T60" fmla="*/ 564 w 625"/>
                <a:gd name="T61" fmla="*/ 161 h 502"/>
                <a:gd name="T62" fmla="*/ 551 w 625"/>
                <a:gd name="T63" fmla="*/ 188 h 502"/>
                <a:gd name="T64" fmla="*/ 536 w 625"/>
                <a:gd name="T65" fmla="*/ 217 h 502"/>
                <a:gd name="T66" fmla="*/ 519 w 625"/>
                <a:gd name="T67" fmla="*/ 243 h 502"/>
                <a:gd name="T68" fmla="*/ 502 w 625"/>
                <a:gd name="T69" fmla="*/ 270 h 502"/>
                <a:gd name="T70" fmla="*/ 483 w 625"/>
                <a:gd name="T71" fmla="*/ 295 h 502"/>
                <a:gd name="T72" fmla="*/ 462 w 625"/>
                <a:gd name="T73" fmla="*/ 317 h 502"/>
                <a:gd name="T74" fmla="*/ 439 w 625"/>
                <a:gd name="T75" fmla="*/ 340 h 502"/>
                <a:gd name="T76" fmla="*/ 416 w 625"/>
                <a:gd name="T77" fmla="*/ 363 h 502"/>
                <a:gd name="T78" fmla="*/ 388 w 625"/>
                <a:gd name="T79" fmla="*/ 382 h 502"/>
                <a:gd name="T80" fmla="*/ 359 w 625"/>
                <a:gd name="T81" fmla="*/ 403 h 502"/>
                <a:gd name="T82" fmla="*/ 330 w 625"/>
                <a:gd name="T83" fmla="*/ 420 h 502"/>
                <a:gd name="T84" fmla="*/ 300 w 625"/>
                <a:gd name="T85" fmla="*/ 437 h 502"/>
                <a:gd name="T86" fmla="*/ 268 w 625"/>
                <a:gd name="T87" fmla="*/ 452 h 502"/>
                <a:gd name="T88" fmla="*/ 235 w 625"/>
                <a:gd name="T89" fmla="*/ 464 h 502"/>
                <a:gd name="T90" fmla="*/ 201 w 625"/>
                <a:gd name="T91" fmla="*/ 473 h 502"/>
                <a:gd name="T92" fmla="*/ 165 w 625"/>
                <a:gd name="T93" fmla="*/ 479 h 502"/>
                <a:gd name="T94" fmla="*/ 129 w 625"/>
                <a:gd name="T95" fmla="*/ 477 h 502"/>
                <a:gd name="T96" fmla="*/ 95 w 625"/>
                <a:gd name="T97" fmla="*/ 473 h 502"/>
                <a:gd name="T98" fmla="*/ 61 w 625"/>
                <a:gd name="T99" fmla="*/ 466 h 502"/>
                <a:gd name="T100" fmla="*/ 26 w 625"/>
                <a:gd name="T101" fmla="*/ 458 h 502"/>
                <a:gd name="T102" fmla="*/ 0 w 625"/>
                <a:gd name="T103" fmla="*/ 464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25" h="502">
                  <a:moveTo>
                    <a:pt x="0" y="464"/>
                  </a:moveTo>
                  <a:lnTo>
                    <a:pt x="5" y="468"/>
                  </a:lnTo>
                  <a:lnTo>
                    <a:pt x="11" y="470"/>
                  </a:lnTo>
                  <a:lnTo>
                    <a:pt x="17" y="473"/>
                  </a:lnTo>
                  <a:lnTo>
                    <a:pt x="24" y="477"/>
                  </a:lnTo>
                  <a:lnTo>
                    <a:pt x="30" y="479"/>
                  </a:lnTo>
                  <a:lnTo>
                    <a:pt x="38" y="481"/>
                  </a:lnTo>
                  <a:lnTo>
                    <a:pt x="43" y="485"/>
                  </a:lnTo>
                  <a:lnTo>
                    <a:pt x="51" y="487"/>
                  </a:lnTo>
                  <a:lnTo>
                    <a:pt x="57" y="489"/>
                  </a:lnTo>
                  <a:lnTo>
                    <a:pt x="62" y="490"/>
                  </a:lnTo>
                  <a:lnTo>
                    <a:pt x="70" y="492"/>
                  </a:lnTo>
                  <a:lnTo>
                    <a:pt x="76" y="494"/>
                  </a:lnTo>
                  <a:lnTo>
                    <a:pt x="83" y="494"/>
                  </a:lnTo>
                  <a:lnTo>
                    <a:pt x="89" y="496"/>
                  </a:lnTo>
                  <a:lnTo>
                    <a:pt x="97" y="498"/>
                  </a:lnTo>
                  <a:lnTo>
                    <a:pt x="102" y="498"/>
                  </a:lnTo>
                  <a:lnTo>
                    <a:pt x="110" y="498"/>
                  </a:lnTo>
                  <a:lnTo>
                    <a:pt x="116" y="500"/>
                  </a:lnTo>
                  <a:lnTo>
                    <a:pt x="123" y="500"/>
                  </a:lnTo>
                  <a:lnTo>
                    <a:pt x="129" y="502"/>
                  </a:lnTo>
                  <a:lnTo>
                    <a:pt x="137" y="502"/>
                  </a:lnTo>
                  <a:lnTo>
                    <a:pt x="144" y="502"/>
                  </a:lnTo>
                  <a:lnTo>
                    <a:pt x="150" y="502"/>
                  </a:lnTo>
                  <a:lnTo>
                    <a:pt x="157" y="502"/>
                  </a:lnTo>
                  <a:lnTo>
                    <a:pt x="163" y="500"/>
                  </a:lnTo>
                  <a:lnTo>
                    <a:pt x="171" y="500"/>
                  </a:lnTo>
                  <a:lnTo>
                    <a:pt x="178" y="498"/>
                  </a:lnTo>
                  <a:lnTo>
                    <a:pt x="186" y="498"/>
                  </a:lnTo>
                  <a:lnTo>
                    <a:pt x="192" y="496"/>
                  </a:lnTo>
                  <a:lnTo>
                    <a:pt x="199" y="496"/>
                  </a:lnTo>
                  <a:lnTo>
                    <a:pt x="203" y="494"/>
                  </a:lnTo>
                  <a:lnTo>
                    <a:pt x="207" y="494"/>
                  </a:lnTo>
                  <a:lnTo>
                    <a:pt x="211" y="494"/>
                  </a:lnTo>
                  <a:lnTo>
                    <a:pt x="215" y="494"/>
                  </a:lnTo>
                  <a:lnTo>
                    <a:pt x="222" y="490"/>
                  </a:lnTo>
                  <a:lnTo>
                    <a:pt x="228" y="489"/>
                  </a:lnTo>
                  <a:lnTo>
                    <a:pt x="235" y="487"/>
                  </a:lnTo>
                  <a:lnTo>
                    <a:pt x="243" y="487"/>
                  </a:lnTo>
                  <a:lnTo>
                    <a:pt x="249" y="483"/>
                  </a:lnTo>
                  <a:lnTo>
                    <a:pt x="256" y="481"/>
                  </a:lnTo>
                  <a:lnTo>
                    <a:pt x="262" y="479"/>
                  </a:lnTo>
                  <a:lnTo>
                    <a:pt x="270" y="477"/>
                  </a:lnTo>
                  <a:lnTo>
                    <a:pt x="275" y="473"/>
                  </a:lnTo>
                  <a:lnTo>
                    <a:pt x="283" y="471"/>
                  </a:lnTo>
                  <a:lnTo>
                    <a:pt x="291" y="468"/>
                  </a:lnTo>
                  <a:lnTo>
                    <a:pt x="296" y="466"/>
                  </a:lnTo>
                  <a:lnTo>
                    <a:pt x="304" y="462"/>
                  </a:lnTo>
                  <a:lnTo>
                    <a:pt x="310" y="460"/>
                  </a:lnTo>
                  <a:lnTo>
                    <a:pt x="317" y="456"/>
                  </a:lnTo>
                  <a:lnTo>
                    <a:pt x="325" y="454"/>
                  </a:lnTo>
                  <a:lnTo>
                    <a:pt x="330" y="451"/>
                  </a:lnTo>
                  <a:lnTo>
                    <a:pt x="336" y="447"/>
                  </a:lnTo>
                  <a:lnTo>
                    <a:pt x="342" y="443"/>
                  </a:lnTo>
                  <a:lnTo>
                    <a:pt x="350" y="439"/>
                  </a:lnTo>
                  <a:lnTo>
                    <a:pt x="355" y="435"/>
                  </a:lnTo>
                  <a:lnTo>
                    <a:pt x="361" y="431"/>
                  </a:lnTo>
                  <a:lnTo>
                    <a:pt x="367" y="426"/>
                  </a:lnTo>
                  <a:lnTo>
                    <a:pt x="374" y="424"/>
                  </a:lnTo>
                  <a:lnTo>
                    <a:pt x="380" y="418"/>
                  </a:lnTo>
                  <a:lnTo>
                    <a:pt x="386" y="414"/>
                  </a:lnTo>
                  <a:lnTo>
                    <a:pt x="391" y="411"/>
                  </a:lnTo>
                  <a:lnTo>
                    <a:pt x="397" y="407"/>
                  </a:lnTo>
                  <a:lnTo>
                    <a:pt x="403" y="401"/>
                  </a:lnTo>
                  <a:lnTo>
                    <a:pt x="408" y="397"/>
                  </a:lnTo>
                  <a:lnTo>
                    <a:pt x="414" y="393"/>
                  </a:lnTo>
                  <a:lnTo>
                    <a:pt x="422" y="390"/>
                  </a:lnTo>
                  <a:lnTo>
                    <a:pt x="426" y="384"/>
                  </a:lnTo>
                  <a:lnTo>
                    <a:pt x="431" y="380"/>
                  </a:lnTo>
                  <a:lnTo>
                    <a:pt x="435" y="376"/>
                  </a:lnTo>
                  <a:lnTo>
                    <a:pt x="441" y="373"/>
                  </a:lnTo>
                  <a:lnTo>
                    <a:pt x="445" y="367"/>
                  </a:lnTo>
                  <a:lnTo>
                    <a:pt x="450" y="363"/>
                  </a:lnTo>
                  <a:lnTo>
                    <a:pt x="454" y="359"/>
                  </a:lnTo>
                  <a:lnTo>
                    <a:pt x="460" y="355"/>
                  </a:lnTo>
                  <a:lnTo>
                    <a:pt x="465" y="350"/>
                  </a:lnTo>
                  <a:lnTo>
                    <a:pt x="469" y="346"/>
                  </a:lnTo>
                  <a:lnTo>
                    <a:pt x="475" y="340"/>
                  </a:lnTo>
                  <a:lnTo>
                    <a:pt x="479" y="336"/>
                  </a:lnTo>
                  <a:lnTo>
                    <a:pt x="483" y="331"/>
                  </a:lnTo>
                  <a:lnTo>
                    <a:pt x="488" y="327"/>
                  </a:lnTo>
                  <a:lnTo>
                    <a:pt x="492" y="321"/>
                  </a:lnTo>
                  <a:lnTo>
                    <a:pt x="498" y="317"/>
                  </a:lnTo>
                  <a:lnTo>
                    <a:pt x="502" y="312"/>
                  </a:lnTo>
                  <a:lnTo>
                    <a:pt x="505" y="306"/>
                  </a:lnTo>
                  <a:lnTo>
                    <a:pt x="509" y="300"/>
                  </a:lnTo>
                  <a:lnTo>
                    <a:pt x="513" y="296"/>
                  </a:lnTo>
                  <a:lnTo>
                    <a:pt x="517" y="291"/>
                  </a:lnTo>
                  <a:lnTo>
                    <a:pt x="521" y="285"/>
                  </a:lnTo>
                  <a:lnTo>
                    <a:pt x="526" y="279"/>
                  </a:lnTo>
                  <a:lnTo>
                    <a:pt x="530" y="276"/>
                  </a:lnTo>
                  <a:lnTo>
                    <a:pt x="532" y="268"/>
                  </a:lnTo>
                  <a:lnTo>
                    <a:pt x="536" y="262"/>
                  </a:lnTo>
                  <a:lnTo>
                    <a:pt x="540" y="258"/>
                  </a:lnTo>
                  <a:lnTo>
                    <a:pt x="543" y="253"/>
                  </a:lnTo>
                  <a:lnTo>
                    <a:pt x="547" y="247"/>
                  </a:lnTo>
                  <a:lnTo>
                    <a:pt x="551" y="241"/>
                  </a:lnTo>
                  <a:lnTo>
                    <a:pt x="555" y="236"/>
                  </a:lnTo>
                  <a:lnTo>
                    <a:pt x="559" y="230"/>
                  </a:lnTo>
                  <a:lnTo>
                    <a:pt x="562" y="224"/>
                  </a:lnTo>
                  <a:lnTo>
                    <a:pt x="564" y="219"/>
                  </a:lnTo>
                  <a:lnTo>
                    <a:pt x="568" y="213"/>
                  </a:lnTo>
                  <a:lnTo>
                    <a:pt x="572" y="205"/>
                  </a:lnTo>
                  <a:lnTo>
                    <a:pt x="574" y="200"/>
                  </a:lnTo>
                  <a:lnTo>
                    <a:pt x="576" y="194"/>
                  </a:lnTo>
                  <a:lnTo>
                    <a:pt x="580" y="188"/>
                  </a:lnTo>
                  <a:lnTo>
                    <a:pt x="583" y="182"/>
                  </a:lnTo>
                  <a:lnTo>
                    <a:pt x="585" y="175"/>
                  </a:lnTo>
                  <a:lnTo>
                    <a:pt x="587" y="169"/>
                  </a:lnTo>
                  <a:lnTo>
                    <a:pt x="591" y="163"/>
                  </a:lnTo>
                  <a:lnTo>
                    <a:pt x="593" y="156"/>
                  </a:lnTo>
                  <a:lnTo>
                    <a:pt x="595" y="150"/>
                  </a:lnTo>
                  <a:lnTo>
                    <a:pt x="599" y="144"/>
                  </a:lnTo>
                  <a:lnTo>
                    <a:pt x="600" y="137"/>
                  </a:lnTo>
                  <a:lnTo>
                    <a:pt x="602" y="131"/>
                  </a:lnTo>
                  <a:lnTo>
                    <a:pt x="604" y="125"/>
                  </a:lnTo>
                  <a:lnTo>
                    <a:pt x="606" y="118"/>
                  </a:lnTo>
                  <a:lnTo>
                    <a:pt x="606" y="114"/>
                  </a:lnTo>
                  <a:lnTo>
                    <a:pt x="608" y="110"/>
                  </a:lnTo>
                  <a:lnTo>
                    <a:pt x="608" y="104"/>
                  </a:lnTo>
                  <a:lnTo>
                    <a:pt x="610" y="103"/>
                  </a:lnTo>
                  <a:lnTo>
                    <a:pt x="610" y="97"/>
                  </a:lnTo>
                  <a:lnTo>
                    <a:pt x="612" y="93"/>
                  </a:lnTo>
                  <a:lnTo>
                    <a:pt x="612" y="87"/>
                  </a:lnTo>
                  <a:lnTo>
                    <a:pt x="614" y="84"/>
                  </a:lnTo>
                  <a:lnTo>
                    <a:pt x="614" y="80"/>
                  </a:lnTo>
                  <a:lnTo>
                    <a:pt x="614" y="76"/>
                  </a:lnTo>
                  <a:lnTo>
                    <a:pt x="616" y="70"/>
                  </a:lnTo>
                  <a:lnTo>
                    <a:pt x="618" y="66"/>
                  </a:lnTo>
                  <a:lnTo>
                    <a:pt x="618" y="61"/>
                  </a:lnTo>
                  <a:lnTo>
                    <a:pt x="618" y="57"/>
                  </a:lnTo>
                  <a:lnTo>
                    <a:pt x="618" y="51"/>
                  </a:lnTo>
                  <a:lnTo>
                    <a:pt x="619" y="47"/>
                  </a:lnTo>
                  <a:lnTo>
                    <a:pt x="619" y="44"/>
                  </a:lnTo>
                  <a:lnTo>
                    <a:pt x="619" y="40"/>
                  </a:lnTo>
                  <a:lnTo>
                    <a:pt x="621" y="34"/>
                  </a:lnTo>
                  <a:lnTo>
                    <a:pt x="621" y="30"/>
                  </a:lnTo>
                  <a:lnTo>
                    <a:pt x="621" y="26"/>
                  </a:lnTo>
                  <a:lnTo>
                    <a:pt x="621" y="23"/>
                  </a:lnTo>
                  <a:lnTo>
                    <a:pt x="623" y="17"/>
                  </a:lnTo>
                  <a:lnTo>
                    <a:pt x="623" y="15"/>
                  </a:lnTo>
                  <a:lnTo>
                    <a:pt x="623" y="9"/>
                  </a:lnTo>
                  <a:lnTo>
                    <a:pt x="623" y="6"/>
                  </a:lnTo>
                  <a:lnTo>
                    <a:pt x="623" y="4"/>
                  </a:lnTo>
                  <a:lnTo>
                    <a:pt x="625" y="0"/>
                  </a:lnTo>
                  <a:lnTo>
                    <a:pt x="604" y="11"/>
                  </a:lnTo>
                  <a:lnTo>
                    <a:pt x="583" y="112"/>
                  </a:lnTo>
                  <a:lnTo>
                    <a:pt x="580" y="118"/>
                  </a:lnTo>
                  <a:lnTo>
                    <a:pt x="578" y="125"/>
                  </a:lnTo>
                  <a:lnTo>
                    <a:pt x="576" y="131"/>
                  </a:lnTo>
                  <a:lnTo>
                    <a:pt x="574" y="137"/>
                  </a:lnTo>
                  <a:lnTo>
                    <a:pt x="572" y="142"/>
                  </a:lnTo>
                  <a:lnTo>
                    <a:pt x="568" y="148"/>
                  </a:lnTo>
                  <a:lnTo>
                    <a:pt x="566" y="154"/>
                  </a:lnTo>
                  <a:lnTo>
                    <a:pt x="564" y="161"/>
                  </a:lnTo>
                  <a:lnTo>
                    <a:pt x="562" y="165"/>
                  </a:lnTo>
                  <a:lnTo>
                    <a:pt x="559" y="171"/>
                  </a:lnTo>
                  <a:lnTo>
                    <a:pt x="557" y="177"/>
                  </a:lnTo>
                  <a:lnTo>
                    <a:pt x="553" y="182"/>
                  </a:lnTo>
                  <a:lnTo>
                    <a:pt x="551" y="188"/>
                  </a:lnTo>
                  <a:lnTo>
                    <a:pt x="547" y="196"/>
                  </a:lnTo>
                  <a:lnTo>
                    <a:pt x="545" y="200"/>
                  </a:lnTo>
                  <a:lnTo>
                    <a:pt x="542" y="207"/>
                  </a:lnTo>
                  <a:lnTo>
                    <a:pt x="540" y="211"/>
                  </a:lnTo>
                  <a:lnTo>
                    <a:pt x="536" y="217"/>
                  </a:lnTo>
                  <a:lnTo>
                    <a:pt x="532" y="222"/>
                  </a:lnTo>
                  <a:lnTo>
                    <a:pt x="530" y="228"/>
                  </a:lnTo>
                  <a:lnTo>
                    <a:pt x="526" y="234"/>
                  </a:lnTo>
                  <a:lnTo>
                    <a:pt x="523" y="239"/>
                  </a:lnTo>
                  <a:lnTo>
                    <a:pt x="519" y="243"/>
                  </a:lnTo>
                  <a:lnTo>
                    <a:pt x="517" y="249"/>
                  </a:lnTo>
                  <a:lnTo>
                    <a:pt x="513" y="255"/>
                  </a:lnTo>
                  <a:lnTo>
                    <a:pt x="509" y="260"/>
                  </a:lnTo>
                  <a:lnTo>
                    <a:pt x="505" y="264"/>
                  </a:lnTo>
                  <a:lnTo>
                    <a:pt x="502" y="270"/>
                  </a:lnTo>
                  <a:lnTo>
                    <a:pt x="498" y="276"/>
                  </a:lnTo>
                  <a:lnTo>
                    <a:pt x="494" y="279"/>
                  </a:lnTo>
                  <a:lnTo>
                    <a:pt x="490" y="285"/>
                  </a:lnTo>
                  <a:lnTo>
                    <a:pt x="486" y="291"/>
                  </a:lnTo>
                  <a:lnTo>
                    <a:pt x="483" y="295"/>
                  </a:lnTo>
                  <a:lnTo>
                    <a:pt x="479" y="300"/>
                  </a:lnTo>
                  <a:lnTo>
                    <a:pt x="475" y="304"/>
                  </a:lnTo>
                  <a:lnTo>
                    <a:pt x="469" y="310"/>
                  </a:lnTo>
                  <a:lnTo>
                    <a:pt x="465" y="314"/>
                  </a:lnTo>
                  <a:lnTo>
                    <a:pt x="462" y="317"/>
                  </a:lnTo>
                  <a:lnTo>
                    <a:pt x="458" y="323"/>
                  </a:lnTo>
                  <a:lnTo>
                    <a:pt x="452" y="327"/>
                  </a:lnTo>
                  <a:lnTo>
                    <a:pt x="448" y="331"/>
                  </a:lnTo>
                  <a:lnTo>
                    <a:pt x="443" y="336"/>
                  </a:lnTo>
                  <a:lnTo>
                    <a:pt x="439" y="340"/>
                  </a:lnTo>
                  <a:lnTo>
                    <a:pt x="435" y="346"/>
                  </a:lnTo>
                  <a:lnTo>
                    <a:pt x="429" y="350"/>
                  </a:lnTo>
                  <a:lnTo>
                    <a:pt x="426" y="354"/>
                  </a:lnTo>
                  <a:lnTo>
                    <a:pt x="420" y="357"/>
                  </a:lnTo>
                  <a:lnTo>
                    <a:pt x="416" y="363"/>
                  </a:lnTo>
                  <a:lnTo>
                    <a:pt x="410" y="367"/>
                  </a:lnTo>
                  <a:lnTo>
                    <a:pt x="405" y="371"/>
                  </a:lnTo>
                  <a:lnTo>
                    <a:pt x="399" y="374"/>
                  </a:lnTo>
                  <a:lnTo>
                    <a:pt x="393" y="378"/>
                  </a:lnTo>
                  <a:lnTo>
                    <a:pt x="388" y="382"/>
                  </a:lnTo>
                  <a:lnTo>
                    <a:pt x="382" y="388"/>
                  </a:lnTo>
                  <a:lnTo>
                    <a:pt x="376" y="392"/>
                  </a:lnTo>
                  <a:lnTo>
                    <a:pt x="370" y="395"/>
                  </a:lnTo>
                  <a:lnTo>
                    <a:pt x="365" y="399"/>
                  </a:lnTo>
                  <a:lnTo>
                    <a:pt x="359" y="403"/>
                  </a:lnTo>
                  <a:lnTo>
                    <a:pt x="353" y="407"/>
                  </a:lnTo>
                  <a:lnTo>
                    <a:pt x="348" y="411"/>
                  </a:lnTo>
                  <a:lnTo>
                    <a:pt x="342" y="414"/>
                  </a:lnTo>
                  <a:lnTo>
                    <a:pt x="336" y="418"/>
                  </a:lnTo>
                  <a:lnTo>
                    <a:pt x="330" y="420"/>
                  </a:lnTo>
                  <a:lnTo>
                    <a:pt x="325" y="426"/>
                  </a:lnTo>
                  <a:lnTo>
                    <a:pt x="317" y="428"/>
                  </a:lnTo>
                  <a:lnTo>
                    <a:pt x="311" y="431"/>
                  </a:lnTo>
                  <a:lnTo>
                    <a:pt x="306" y="433"/>
                  </a:lnTo>
                  <a:lnTo>
                    <a:pt x="300" y="437"/>
                  </a:lnTo>
                  <a:lnTo>
                    <a:pt x="292" y="441"/>
                  </a:lnTo>
                  <a:lnTo>
                    <a:pt x="287" y="443"/>
                  </a:lnTo>
                  <a:lnTo>
                    <a:pt x="281" y="447"/>
                  </a:lnTo>
                  <a:lnTo>
                    <a:pt x="275" y="451"/>
                  </a:lnTo>
                  <a:lnTo>
                    <a:pt x="268" y="452"/>
                  </a:lnTo>
                  <a:lnTo>
                    <a:pt x="262" y="454"/>
                  </a:lnTo>
                  <a:lnTo>
                    <a:pt x="254" y="458"/>
                  </a:lnTo>
                  <a:lnTo>
                    <a:pt x="249" y="460"/>
                  </a:lnTo>
                  <a:lnTo>
                    <a:pt x="241" y="462"/>
                  </a:lnTo>
                  <a:lnTo>
                    <a:pt x="235" y="464"/>
                  </a:lnTo>
                  <a:lnTo>
                    <a:pt x="230" y="466"/>
                  </a:lnTo>
                  <a:lnTo>
                    <a:pt x="222" y="470"/>
                  </a:lnTo>
                  <a:lnTo>
                    <a:pt x="216" y="470"/>
                  </a:lnTo>
                  <a:lnTo>
                    <a:pt x="209" y="471"/>
                  </a:lnTo>
                  <a:lnTo>
                    <a:pt x="201" y="473"/>
                  </a:lnTo>
                  <a:lnTo>
                    <a:pt x="194" y="475"/>
                  </a:lnTo>
                  <a:lnTo>
                    <a:pt x="188" y="475"/>
                  </a:lnTo>
                  <a:lnTo>
                    <a:pt x="180" y="477"/>
                  </a:lnTo>
                  <a:lnTo>
                    <a:pt x="173" y="477"/>
                  </a:lnTo>
                  <a:lnTo>
                    <a:pt x="165" y="479"/>
                  </a:lnTo>
                  <a:lnTo>
                    <a:pt x="157" y="479"/>
                  </a:lnTo>
                  <a:lnTo>
                    <a:pt x="152" y="479"/>
                  </a:lnTo>
                  <a:lnTo>
                    <a:pt x="144" y="479"/>
                  </a:lnTo>
                  <a:lnTo>
                    <a:pt x="137" y="479"/>
                  </a:lnTo>
                  <a:lnTo>
                    <a:pt x="129" y="477"/>
                  </a:lnTo>
                  <a:lnTo>
                    <a:pt x="123" y="477"/>
                  </a:lnTo>
                  <a:lnTo>
                    <a:pt x="116" y="477"/>
                  </a:lnTo>
                  <a:lnTo>
                    <a:pt x="110" y="477"/>
                  </a:lnTo>
                  <a:lnTo>
                    <a:pt x="102" y="475"/>
                  </a:lnTo>
                  <a:lnTo>
                    <a:pt x="95" y="473"/>
                  </a:lnTo>
                  <a:lnTo>
                    <a:pt x="87" y="471"/>
                  </a:lnTo>
                  <a:lnTo>
                    <a:pt x="81" y="471"/>
                  </a:lnTo>
                  <a:lnTo>
                    <a:pt x="74" y="470"/>
                  </a:lnTo>
                  <a:lnTo>
                    <a:pt x="68" y="468"/>
                  </a:lnTo>
                  <a:lnTo>
                    <a:pt x="61" y="466"/>
                  </a:lnTo>
                  <a:lnTo>
                    <a:pt x="53" y="464"/>
                  </a:lnTo>
                  <a:lnTo>
                    <a:pt x="45" y="462"/>
                  </a:lnTo>
                  <a:lnTo>
                    <a:pt x="40" y="460"/>
                  </a:lnTo>
                  <a:lnTo>
                    <a:pt x="32" y="458"/>
                  </a:lnTo>
                  <a:lnTo>
                    <a:pt x="26" y="458"/>
                  </a:lnTo>
                  <a:lnTo>
                    <a:pt x="19" y="454"/>
                  </a:lnTo>
                  <a:lnTo>
                    <a:pt x="13" y="452"/>
                  </a:lnTo>
                  <a:lnTo>
                    <a:pt x="5" y="451"/>
                  </a:lnTo>
                  <a:lnTo>
                    <a:pt x="0" y="451"/>
                  </a:lnTo>
                  <a:lnTo>
                    <a:pt x="0" y="464"/>
                  </a:lnTo>
                  <a:lnTo>
                    <a:pt x="0"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 name="Freeform 103"/>
            <p:cNvSpPr>
              <a:spLocks/>
            </p:cNvSpPr>
            <p:nvPr/>
          </p:nvSpPr>
          <p:spPr bwMode="auto">
            <a:xfrm>
              <a:off x="1544638" y="2989263"/>
              <a:ext cx="111125" cy="387350"/>
            </a:xfrm>
            <a:custGeom>
              <a:avLst/>
              <a:gdLst>
                <a:gd name="T0" fmla="*/ 63 w 141"/>
                <a:gd name="T1" fmla="*/ 184 h 487"/>
                <a:gd name="T2" fmla="*/ 74 w 141"/>
                <a:gd name="T3" fmla="*/ 167 h 487"/>
                <a:gd name="T4" fmla="*/ 84 w 141"/>
                <a:gd name="T5" fmla="*/ 146 h 487"/>
                <a:gd name="T6" fmla="*/ 91 w 141"/>
                <a:gd name="T7" fmla="*/ 123 h 487"/>
                <a:gd name="T8" fmla="*/ 95 w 141"/>
                <a:gd name="T9" fmla="*/ 101 h 487"/>
                <a:gd name="T10" fmla="*/ 95 w 141"/>
                <a:gd name="T11" fmla="*/ 78 h 487"/>
                <a:gd name="T12" fmla="*/ 95 w 141"/>
                <a:gd name="T13" fmla="*/ 55 h 487"/>
                <a:gd name="T14" fmla="*/ 89 w 141"/>
                <a:gd name="T15" fmla="*/ 36 h 487"/>
                <a:gd name="T16" fmla="*/ 82 w 141"/>
                <a:gd name="T17" fmla="*/ 19 h 487"/>
                <a:gd name="T18" fmla="*/ 63 w 141"/>
                <a:gd name="T19" fmla="*/ 2 h 487"/>
                <a:gd name="T20" fmla="*/ 48 w 141"/>
                <a:gd name="T21" fmla="*/ 0 h 487"/>
                <a:gd name="T22" fmla="*/ 30 w 141"/>
                <a:gd name="T23" fmla="*/ 17 h 487"/>
                <a:gd name="T24" fmla="*/ 15 w 141"/>
                <a:gd name="T25" fmla="*/ 43 h 487"/>
                <a:gd name="T26" fmla="*/ 10 w 141"/>
                <a:gd name="T27" fmla="*/ 63 h 487"/>
                <a:gd name="T28" fmla="*/ 2 w 141"/>
                <a:gd name="T29" fmla="*/ 83 h 487"/>
                <a:gd name="T30" fmla="*/ 0 w 141"/>
                <a:gd name="T31" fmla="*/ 101 h 487"/>
                <a:gd name="T32" fmla="*/ 0 w 141"/>
                <a:gd name="T33" fmla="*/ 116 h 487"/>
                <a:gd name="T34" fmla="*/ 0 w 141"/>
                <a:gd name="T35" fmla="*/ 133 h 487"/>
                <a:gd name="T36" fmla="*/ 2 w 141"/>
                <a:gd name="T37" fmla="*/ 152 h 487"/>
                <a:gd name="T38" fmla="*/ 4 w 141"/>
                <a:gd name="T39" fmla="*/ 169 h 487"/>
                <a:gd name="T40" fmla="*/ 6 w 141"/>
                <a:gd name="T41" fmla="*/ 188 h 487"/>
                <a:gd name="T42" fmla="*/ 8 w 141"/>
                <a:gd name="T43" fmla="*/ 279 h 487"/>
                <a:gd name="T44" fmla="*/ 10 w 141"/>
                <a:gd name="T45" fmla="*/ 306 h 487"/>
                <a:gd name="T46" fmla="*/ 17 w 141"/>
                <a:gd name="T47" fmla="*/ 333 h 487"/>
                <a:gd name="T48" fmla="*/ 27 w 141"/>
                <a:gd name="T49" fmla="*/ 357 h 487"/>
                <a:gd name="T50" fmla="*/ 36 w 141"/>
                <a:gd name="T51" fmla="*/ 384 h 487"/>
                <a:gd name="T52" fmla="*/ 42 w 141"/>
                <a:gd name="T53" fmla="*/ 399 h 487"/>
                <a:gd name="T54" fmla="*/ 50 w 141"/>
                <a:gd name="T55" fmla="*/ 418 h 487"/>
                <a:gd name="T56" fmla="*/ 59 w 141"/>
                <a:gd name="T57" fmla="*/ 437 h 487"/>
                <a:gd name="T58" fmla="*/ 72 w 141"/>
                <a:gd name="T59" fmla="*/ 456 h 487"/>
                <a:gd name="T60" fmla="*/ 86 w 141"/>
                <a:gd name="T61" fmla="*/ 471 h 487"/>
                <a:gd name="T62" fmla="*/ 101 w 141"/>
                <a:gd name="T63" fmla="*/ 483 h 487"/>
                <a:gd name="T64" fmla="*/ 118 w 141"/>
                <a:gd name="T65" fmla="*/ 487 h 487"/>
                <a:gd name="T66" fmla="*/ 139 w 141"/>
                <a:gd name="T67" fmla="*/ 481 h 487"/>
                <a:gd name="T68" fmla="*/ 135 w 141"/>
                <a:gd name="T69" fmla="*/ 468 h 487"/>
                <a:gd name="T70" fmla="*/ 118 w 141"/>
                <a:gd name="T71" fmla="*/ 468 h 487"/>
                <a:gd name="T72" fmla="*/ 103 w 141"/>
                <a:gd name="T73" fmla="*/ 464 h 487"/>
                <a:gd name="T74" fmla="*/ 80 w 141"/>
                <a:gd name="T75" fmla="*/ 441 h 487"/>
                <a:gd name="T76" fmla="*/ 21 w 141"/>
                <a:gd name="T77" fmla="*/ 173 h 487"/>
                <a:gd name="T78" fmla="*/ 19 w 141"/>
                <a:gd name="T79" fmla="*/ 146 h 487"/>
                <a:gd name="T80" fmla="*/ 17 w 141"/>
                <a:gd name="T81" fmla="*/ 121 h 487"/>
                <a:gd name="T82" fmla="*/ 17 w 141"/>
                <a:gd name="T83" fmla="*/ 95 h 487"/>
                <a:gd name="T84" fmla="*/ 23 w 141"/>
                <a:gd name="T85" fmla="*/ 70 h 487"/>
                <a:gd name="T86" fmla="*/ 34 w 141"/>
                <a:gd name="T87" fmla="*/ 45 h 487"/>
                <a:gd name="T88" fmla="*/ 46 w 141"/>
                <a:gd name="T89" fmla="*/ 23 h 487"/>
                <a:gd name="T90" fmla="*/ 59 w 141"/>
                <a:gd name="T91" fmla="*/ 19 h 487"/>
                <a:gd name="T92" fmla="*/ 74 w 141"/>
                <a:gd name="T93" fmla="*/ 40 h 487"/>
                <a:gd name="T94" fmla="*/ 80 w 141"/>
                <a:gd name="T95" fmla="*/ 61 h 487"/>
                <a:gd name="T96" fmla="*/ 80 w 141"/>
                <a:gd name="T97" fmla="*/ 82 h 487"/>
                <a:gd name="T98" fmla="*/ 80 w 141"/>
                <a:gd name="T99" fmla="*/ 104 h 487"/>
                <a:gd name="T100" fmla="*/ 78 w 141"/>
                <a:gd name="T101" fmla="*/ 123 h 487"/>
                <a:gd name="T102" fmla="*/ 72 w 141"/>
                <a:gd name="T103" fmla="*/ 142 h 487"/>
                <a:gd name="T104" fmla="*/ 69 w 141"/>
                <a:gd name="T105" fmla="*/ 159 h 487"/>
                <a:gd name="T106" fmla="*/ 63 w 141"/>
                <a:gd name="T107" fmla="*/ 177 h 487"/>
                <a:gd name="T108" fmla="*/ 55 w 141"/>
                <a:gd name="T109" fmla="*/ 192 h 487"/>
                <a:gd name="T110" fmla="*/ 53 w 141"/>
                <a:gd name="T111" fmla="*/ 198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1" h="487">
                  <a:moveTo>
                    <a:pt x="53" y="198"/>
                  </a:moveTo>
                  <a:lnTo>
                    <a:pt x="57" y="194"/>
                  </a:lnTo>
                  <a:lnTo>
                    <a:pt x="61" y="188"/>
                  </a:lnTo>
                  <a:lnTo>
                    <a:pt x="63" y="184"/>
                  </a:lnTo>
                  <a:lnTo>
                    <a:pt x="67" y="180"/>
                  </a:lnTo>
                  <a:lnTo>
                    <a:pt x="69" y="177"/>
                  </a:lnTo>
                  <a:lnTo>
                    <a:pt x="72" y="171"/>
                  </a:lnTo>
                  <a:lnTo>
                    <a:pt x="74" y="167"/>
                  </a:lnTo>
                  <a:lnTo>
                    <a:pt x="78" y="161"/>
                  </a:lnTo>
                  <a:lnTo>
                    <a:pt x="80" y="158"/>
                  </a:lnTo>
                  <a:lnTo>
                    <a:pt x="82" y="152"/>
                  </a:lnTo>
                  <a:lnTo>
                    <a:pt x="84" y="146"/>
                  </a:lnTo>
                  <a:lnTo>
                    <a:pt x="86" y="140"/>
                  </a:lnTo>
                  <a:lnTo>
                    <a:pt x="88" y="135"/>
                  </a:lnTo>
                  <a:lnTo>
                    <a:pt x="89" y="129"/>
                  </a:lnTo>
                  <a:lnTo>
                    <a:pt x="91" y="123"/>
                  </a:lnTo>
                  <a:lnTo>
                    <a:pt x="93" y="118"/>
                  </a:lnTo>
                  <a:lnTo>
                    <a:pt x="93" y="112"/>
                  </a:lnTo>
                  <a:lnTo>
                    <a:pt x="95" y="106"/>
                  </a:lnTo>
                  <a:lnTo>
                    <a:pt x="95" y="101"/>
                  </a:lnTo>
                  <a:lnTo>
                    <a:pt x="95" y="95"/>
                  </a:lnTo>
                  <a:lnTo>
                    <a:pt x="95" y="89"/>
                  </a:lnTo>
                  <a:lnTo>
                    <a:pt x="95" y="83"/>
                  </a:lnTo>
                  <a:lnTo>
                    <a:pt x="95" y="78"/>
                  </a:lnTo>
                  <a:lnTo>
                    <a:pt x="97" y="72"/>
                  </a:lnTo>
                  <a:lnTo>
                    <a:pt x="95" y="66"/>
                  </a:lnTo>
                  <a:lnTo>
                    <a:pt x="95" y="61"/>
                  </a:lnTo>
                  <a:lnTo>
                    <a:pt x="95" y="55"/>
                  </a:lnTo>
                  <a:lnTo>
                    <a:pt x="93" y="51"/>
                  </a:lnTo>
                  <a:lnTo>
                    <a:pt x="93" y="45"/>
                  </a:lnTo>
                  <a:lnTo>
                    <a:pt x="91" y="40"/>
                  </a:lnTo>
                  <a:lnTo>
                    <a:pt x="89" y="36"/>
                  </a:lnTo>
                  <a:lnTo>
                    <a:pt x="88" y="32"/>
                  </a:lnTo>
                  <a:lnTo>
                    <a:pt x="86" y="28"/>
                  </a:lnTo>
                  <a:lnTo>
                    <a:pt x="84" y="23"/>
                  </a:lnTo>
                  <a:lnTo>
                    <a:pt x="82" y="19"/>
                  </a:lnTo>
                  <a:lnTo>
                    <a:pt x="80" y="17"/>
                  </a:lnTo>
                  <a:lnTo>
                    <a:pt x="72" y="9"/>
                  </a:lnTo>
                  <a:lnTo>
                    <a:pt x="67" y="4"/>
                  </a:lnTo>
                  <a:lnTo>
                    <a:pt x="63" y="2"/>
                  </a:lnTo>
                  <a:lnTo>
                    <a:pt x="59" y="0"/>
                  </a:lnTo>
                  <a:lnTo>
                    <a:pt x="55" y="0"/>
                  </a:lnTo>
                  <a:lnTo>
                    <a:pt x="51" y="0"/>
                  </a:lnTo>
                  <a:lnTo>
                    <a:pt x="48" y="0"/>
                  </a:lnTo>
                  <a:lnTo>
                    <a:pt x="44" y="2"/>
                  </a:lnTo>
                  <a:lnTo>
                    <a:pt x="40" y="5"/>
                  </a:lnTo>
                  <a:lnTo>
                    <a:pt x="36" y="11"/>
                  </a:lnTo>
                  <a:lnTo>
                    <a:pt x="30" y="17"/>
                  </a:lnTo>
                  <a:lnTo>
                    <a:pt x="27" y="23"/>
                  </a:lnTo>
                  <a:lnTo>
                    <a:pt x="23" y="30"/>
                  </a:lnTo>
                  <a:lnTo>
                    <a:pt x="19" y="38"/>
                  </a:lnTo>
                  <a:lnTo>
                    <a:pt x="15" y="43"/>
                  </a:lnTo>
                  <a:lnTo>
                    <a:pt x="13" y="51"/>
                  </a:lnTo>
                  <a:lnTo>
                    <a:pt x="11" y="55"/>
                  </a:lnTo>
                  <a:lnTo>
                    <a:pt x="10" y="57"/>
                  </a:lnTo>
                  <a:lnTo>
                    <a:pt x="10" y="63"/>
                  </a:lnTo>
                  <a:lnTo>
                    <a:pt x="8" y="66"/>
                  </a:lnTo>
                  <a:lnTo>
                    <a:pt x="6" y="72"/>
                  </a:lnTo>
                  <a:lnTo>
                    <a:pt x="4" y="80"/>
                  </a:lnTo>
                  <a:lnTo>
                    <a:pt x="2" y="83"/>
                  </a:lnTo>
                  <a:lnTo>
                    <a:pt x="2" y="89"/>
                  </a:lnTo>
                  <a:lnTo>
                    <a:pt x="2" y="93"/>
                  </a:lnTo>
                  <a:lnTo>
                    <a:pt x="2" y="97"/>
                  </a:lnTo>
                  <a:lnTo>
                    <a:pt x="0" y="101"/>
                  </a:lnTo>
                  <a:lnTo>
                    <a:pt x="0" y="104"/>
                  </a:lnTo>
                  <a:lnTo>
                    <a:pt x="0" y="108"/>
                  </a:lnTo>
                  <a:lnTo>
                    <a:pt x="0" y="112"/>
                  </a:lnTo>
                  <a:lnTo>
                    <a:pt x="0" y="116"/>
                  </a:lnTo>
                  <a:lnTo>
                    <a:pt x="0" y="121"/>
                  </a:lnTo>
                  <a:lnTo>
                    <a:pt x="0" y="125"/>
                  </a:lnTo>
                  <a:lnTo>
                    <a:pt x="0" y="129"/>
                  </a:lnTo>
                  <a:lnTo>
                    <a:pt x="0" y="133"/>
                  </a:lnTo>
                  <a:lnTo>
                    <a:pt x="0" y="139"/>
                  </a:lnTo>
                  <a:lnTo>
                    <a:pt x="0" y="142"/>
                  </a:lnTo>
                  <a:lnTo>
                    <a:pt x="2" y="148"/>
                  </a:lnTo>
                  <a:lnTo>
                    <a:pt x="2" y="152"/>
                  </a:lnTo>
                  <a:lnTo>
                    <a:pt x="2" y="156"/>
                  </a:lnTo>
                  <a:lnTo>
                    <a:pt x="2" y="161"/>
                  </a:lnTo>
                  <a:lnTo>
                    <a:pt x="4" y="165"/>
                  </a:lnTo>
                  <a:lnTo>
                    <a:pt x="4" y="169"/>
                  </a:lnTo>
                  <a:lnTo>
                    <a:pt x="4" y="175"/>
                  </a:lnTo>
                  <a:lnTo>
                    <a:pt x="4" y="178"/>
                  </a:lnTo>
                  <a:lnTo>
                    <a:pt x="6" y="184"/>
                  </a:lnTo>
                  <a:lnTo>
                    <a:pt x="6" y="188"/>
                  </a:lnTo>
                  <a:lnTo>
                    <a:pt x="6" y="192"/>
                  </a:lnTo>
                  <a:lnTo>
                    <a:pt x="6" y="198"/>
                  </a:lnTo>
                  <a:lnTo>
                    <a:pt x="8" y="201"/>
                  </a:lnTo>
                  <a:lnTo>
                    <a:pt x="8" y="279"/>
                  </a:lnTo>
                  <a:lnTo>
                    <a:pt x="8" y="285"/>
                  </a:lnTo>
                  <a:lnTo>
                    <a:pt x="8" y="291"/>
                  </a:lnTo>
                  <a:lnTo>
                    <a:pt x="8" y="298"/>
                  </a:lnTo>
                  <a:lnTo>
                    <a:pt x="10" y="306"/>
                  </a:lnTo>
                  <a:lnTo>
                    <a:pt x="11" y="312"/>
                  </a:lnTo>
                  <a:lnTo>
                    <a:pt x="13" y="317"/>
                  </a:lnTo>
                  <a:lnTo>
                    <a:pt x="15" y="325"/>
                  </a:lnTo>
                  <a:lnTo>
                    <a:pt x="17" y="333"/>
                  </a:lnTo>
                  <a:lnTo>
                    <a:pt x="19" y="338"/>
                  </a:lnTo>
                  <a:lnTo>
                    <a:pt x="21" y="344"/>
                  </a:lnTo>
                  <a:lnTo>
                    <a:pt x="23" y="350"/>
                  </a:lnTo>
                  <a:lnTo>
                    <a:pt x="27" y="357"/>
                  </a:lnTo>
                  <a:lnTo>
                    <a:pt x="29" y="363"/>
                  </a:lnTo>
                  <a:lnTo>
                    <a:pt x="30" y="371"/>
                  </a:lnTo>
                  <a:lnTo>
                    <a:pt x="34" y="376"/>
                  </a:lnTo>
                  <a:lnTo>
                    <a:pt x="36" y="384"/>
                  </a:lnTo>
                  <a:lnTo>
                    <a:pt x="36" y="388"/>
                  </a:lnTo>
                  <a:lnTo>
                    <a:pt x="38" y="391"/>
                  </a:lnTo>
                  <a:lnTo>
                    <a:pt x="40" y="395"/>
                  </a:lnTo>
                  <a:lnTo>
                    <a:pt x="42" y="399"/>
                  </a:lnTo>
                  <a:lnTo>
                    <a:pt x="44" y="403"/>
                  </a:lnTo>
                  <a:lnTo>
                    <a:pt x="46" y="409"/>
                  </a:lnTo>
                  <a:lnTo>
                    <a:pt x="48" y="412"/>
                  </a:lnTo>
                  <a:lnTo>
                    <a:pt x="50" y="418"/>
                  </a:lnTo>
                  <a:lnTo>
                    <a:pt x="51" y="422"/>
                  </a:lnTo>
                  <a:lnTo>
                    <a:pt x="53" y="428"/>
                  </a:lnTo>
                  <a:lnTo>
                    <a:pt x="57" y="431"/>
                  </a:lnTo>
                  <a:lnTo>
                    <a:pt x="59" y="437"/>
                  </a:lnTo>
                  <a:lnTo>
                    <a:pt x="61" y="443"/>
                  </a:lnTo>
                  <a:lnTo>
                    <a:pt x="65" y="447"/>
                  </a:lnTo>
                  <a:lnTo>
                    <a:pt x="69" y="452"/>
                  </a:lnTo>
                  <a:lnTo>
                    <a:pt x="72" y="456"/>
                  </a:lnTo>
                  <a:lnTo>
                    <a:pt x="74" y="460"/>
                  </a:lnTo>
                  <a:lnTo>
                    <a:pt x="78" y="464"/>
                  </a:lnTo>
                  <a:lnTo>
                    <a:pt x="80" y="468"/>
                  </a:lnTo>
                  <a:lnTo>
                    <a:pt x="86" y="471"/>
                  </a:lnTo>
                  <a:lnTo>
                    <a:pt x="88" y="475"/>
                  </a:lnTo>
                  <a:lnTo>
                    <a:pt x="93" y="477"/>
                  </a:lnTo>
                  <a:lnTo>
                    <a:pt x="97" y="481"/>
                  </a:lnTo>
                  <a:lnTo>
                    <a:pt x="101" y="483"/>
                  </a:lnTo>
                  <a:lnTo>
                    <a:pt x="105" y="483"/>
                  </a:lnTo>
                  <a:lnTo>
                    <a:pt x="108" y="485"/>
                  </a:lnTo>
                  <a:lnTo>
                    <a:pt x="112" y="485"/>
                  </a:lnTo>
                  <a:lnTo>
                    <a:pt x="118" y="487"/>
                  </a:lnTo>
                  <a:lnTo>
                    <a:pt x="122" y="485"/>
                  </a:lnTo>
                  <a:lnTo>
                    <a:pt x="127" y="485"/>
                  </a:lnTo>
                  <a:lnTo>
                    <a:pt x="133" y="483"/>
                  </a:lnTo>
                  <a:lnTo>
                    <a:pt x="139" y="481"/>
                  </a:lnTo>
                  <a:lnTo>
                    <a:pt x="141" y="477"/>
                  </a:lnTo>
                  <a:lnTo>
                    <a:pt x="141" y="473"/>
                  </a:lnTo>
                  <a:lnTo>
                    <a:pt x="139" y="469"/>
                  </a:lnTo>
                  <a:lnTo>
                    <a:pt x="135" y="468"/>
                  </a:lnTo>
                  <a:lnTo>
                    <a:pt x="129" y="468"/>
                  </a:lnTo>
                  <a:lnTo>
                    <a:pt x="126" y="468"/>
                  </a:lnTo>
                  <a:lnTo>
                    <a:pt x="122" y="468"/>
                  </a:lnTo>
                  <a:lnTo>
                    <a:pt x="118" y="468"/>
                  </a:lnTo>
                  <a:lnTo>
                    <a:pt x="114" y="466"/>
                  </a:lnTo>
                  <a:lnTo>
                    <a:pt x="108" y="466"/>
                  </a:lnTo>
                  <a:lnTo>
                    <a:pt x="107" y="464"/>
                  </a:lnTo>
                  <a:lnTo>
                    <a:pt x="103" y="464"/>
                  </a:lnTo>
                  <a:lnTo>
                    <a:pt x="97" y="458"/>
                  </a:lnTo>
                  <a:lnTo>
                    <a:pt x="91" y="454"/>
                  </a:lnTo>
                  <a:lnTo>
                    <a:pt x="86" y="447"/>
                  </a:lnTo>
                  <a:lnTo>
                    <a:pt x="80" y="441"/>
                  </a:lnTo>
                  <a:lnTo>
                    <a:pt x="51" y="376"/>
                  </a:lnTo>
                  <a:lnTo>
                    <a:pt x="25" y="293"/>
                  </a:lnTo>
                  <a:lnTo>
                    <a:pt x="23" y="178"/>
                  </a:lnTo>
                  <a:lnTo>
                    <a:pt x="21" y="173"/>
                  </a:lnTo>
                  <a:lnTo>
                    <a:pt x="21" y="165"/>
                  </a:lnTo>
                  <a:lnTo>
                    <a:pt x="19" y="159"/>
                  </a:lnTo>
                  <a:lnTo>
                    <a:pt x="19" y="152"/>
                  </a:lnTo>
                  <a:lnTo>
                    <a:pt x="19" y="146"/>
                  </a:lnTo>
                  <a:lnTo>
                    <a:pt x="17" y="140"/>
                  </a:lnTo>
                  <a:lnTo>
                    <a:pt x="17" y="133"/>
                  </a:lnTo>
                  <a:lnTo>
                    <a:pt x="17" y="127"/>
                  </a:lnTo>
                  <a:lnTo>
                    <a:pt x="17" y="121"/>
                  </a:lnTo>
                  <a:lnTo>
                    <a:pt x="17" y="114"/>
                  </a:lnTo>
                  <a:lnTo>
                    <a:pt x="17" y="108"/>
                  </a:lnTo>
                  <a:lnTo>
                    <a:pt x="17" y="101"/>
                  </a:lnTo>
                  <a:lnTo>
                    <a:pt x="17" y="95"/>
                  </a:lnTo>
                  <a:lnTo>
                    <a:pt x="19" y="89"/>
                  </a:lnTo>
                  <a:lnTo>
                    <a:pt x="19" y="82"/>
                  </a:lnTo>
                  <a:lnTo>
                    <a:pt x="23" y="76"/>
                  </a:lnTo>
                  <a:lnTo>
                    <a:pt x="23" y="70"/>
                  </a:lnTo>
                  <a:lnTo>
                    <a:pt x="25" y="63"/>
                  </a:lnTo>
                  <a:lnTo>
                    <a:pt x="29" y="57"/>
                  </a:lnTo>
                  <a:lnTo>
                    <a:pt x="30" y="51"/>
                  </a:lnTo>
                  <a:lnTo>
                    <a:pt x="34" y="45"/>
                  </a:lnTo>
                  <a:lnTo>
                    <a:pt x="36" y="38"/>
                  </a:lnTo>
                  <a:lnTo>
                    <a:pt x="40" y="32"/>
                  </a:lnTo>
                  <a:lnTo>
                    <a:pt x="44" y="26"/>
                  </a:lnTo>
                  <a:lnTo>
                    <a:pt x="46" y="23"/>
                  </a:lnTo>
                  <a:lnTo>
                    <a:pt x="50" y="21"/>
                  </a:lnTo>
                  <a:lnTo>
                    <a:pt x="51" y="19"/>
                  </a:lnTo>
                  <a:lnTo>
                    <a:pt x="53" y="19"/>
                  </a:lnTo>
                  <a:lnTo>
                    <a:pt x="59" y="19"/>
                  </a:lnTo>
                  <a:lnTo>
                    <a:pt x="63" y="23"/>
                  </a:lnTo>
                  <a:lnTo>
                    <a:pt x="67" y="28"/>
                  </a:lnTo>
                  <a:lnTo>
                    <a:pt x="70" y="34"/>
                  </a:lnTo>
                  <a:lnTo>
                    <a:pt x="74" y="40"/>
                  </a:lnTo>
                  <a:lnTo>
                    <a:pt x="78" y="45"/>
                  </a:lnTo>
                  <a:lnTo>
                    <a:pt x="78" y="51"/>
                  </a:lnTo>
                  <a:lnTo>
                    <a:pt x="78" y="55"/>
                  </a:lnTo>
                  <a:lnTo>
                    <a:pt x="80" y="61"/>
                  </a:lnTo>
                  <a:lnTo>
                    <a:pt x="80" y="66"/>
                  </a:lnTo>
                  <a:lnTo>
                    <a:pt x="80" y="70"/>
                  </a:lnTo>
                  <a:lnTo>
                    <a:pt x="80" y="78"/>
                  </a:lnTo>
                  <a:lnTo>
                    <a:pt x="80" y="82"/>
                  </a:lnTo>
                  <a:lnTo>
                    <a:pt x="82" y="87"/>
                  </a:lnTo>
                  <a:lnTo>
                    <a:pt x="80" y="93"/>
                  </a:lnTo>
                  <a:lnTo>
                    <a:pt x="80" y="99"/>
                  </a:lnTo>
                  <a:lnTo>
                    <a:pt x="80" y="104"/>
                  </a:lnTo>
                  <a:lnTo>
                    <a:pt x="80" y="108"/>
                  </a:lnTo>
                  <a:lnTo>
                    <a:pt x="78" y="114"/>
                  </a:lnTo>
                  <a:lnTo>
                    <a:pt x="78" y="120"/>
                  </a:lnTo>
                  <a:lnTo>
                    <a:pt x="78" y="123"/>
                  </a:lnTo>
                  <a:lnTo>
                    <a:pt x="78" y="129"/>
                  </a:lnTo>
                  <a:lnTo>
                    <a:pt x="76" y="133"/>
                  </a:lnTo>
                  <a:lnTo>
                    <a:pt x="74" y="139"/>
                  </a:lnTo>
                  <a:lnTo>
                    <a:pt x="72" y="142"/>
                  </a:lnTo>
                  <a:lnTo>
                    <a:pt x="72" y="146"/>
                  </a:lnTo>
                  <a:lnTo>
                    <a:pt x="70" y="150"/>
                  </a:lnTo>
                  <a:lnTo>
                    <a:pt x="70" y="154"/>
                  </a:lnTo>
                  <a:lnTo>
                    <a:pt x="69" y="159"/>
                  </a:lnTo>
                  <a:lnTo>
                    <a:pt x="69" y="165"/>
                  </a:lnTo>
                  <a:lnTo>
                    <a:pt x="67" y="169"/>
                  </a:lnTo>
                  <a:lnTo>
                    <a:pt x="65" y="173"/>
                  </a:lnTo>
                  <a:lnTo>
                    <a:pt x="63" y="177"/>
                  </a:lnTo>
                  <a:lnTo>
                    <a:pt x="61" y="180"/>
                  </a:lnTo>
                  <a:lnTo>
                    <a:pt x="59" y="184"/>
                  </a:lnTo>
                  <a:lnTo>
                    <a:pt x="57" y="188"/>
                  </a:lnTo>
                  <a:lnTo>
                    <a:pt x="55" y="192"/>
                  </a:lnTo>
                  <a:lnTo>
                    <a:pt x="53" y="196"/>
                  </a:lnTo>
                  <a:lnTo>
                    <a:pt x="53" y="196"/>
                  </a:lnTo>
                  <a:lnTo>
                    <a:pt x="53" y="198"/>
                  </a:lnTo>
                  <a:lnTo>
                    <a:pt x="53"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Freeform 104"/>
            <p:cNvSpPr>
              <a:spLocks/>
            </p:cNvSpPr>
            <p:nvPr/>
          </p:nvSpPr>
          <p:spPr bwMode="auto">
            <a:xfrm>
              <a:off x="1597025" y="3119438"/>
              <a:ext cx="101600" cy="209550"/>
            </a:xfrm>
            <a:custGeom>
              <a:avLst/>
              <a:gdLst>
                <a:gd name="T0" fmla="*/ 11 w 127"/>
                <a:gd name="T1" fmla="*/ 194 h 265"/>
                <a:gd name="T2" fmla="*/ 13 w 127"/>
                <a:gd name="T3" fmla="*/ 204 h 265"/>
                <a:gd name="T4" fmla="*/ 15 w 127"/>
                <a:gd name="T5" fmla="*/ 215 h 265"/>
                <a:gd name="T6" fmla="*/ 17 w 127"/>
                <a:gd name="T7" fmla="*/ 219 h 265"/>
                <a:gd name="T8" fmla="*/ 21 w 127"/>
                <a:gd name="T9" fmla="*/ 227 h 265"/>
                <a:gd name="T10" fmla="*/ 26 w 127"/>
                <a:gd name="T11" fmla="*/ 234 h 265"/>
                <a:gd name="T12" fmla="*/ 32 w 127"/>
                <a:gd name="T13" fmla="*/ 246 h 265"/>
                <a:gd name="T14" fmla="*/ 41 w 127"/>
                <a:gd name="T15" fmla="*/ 255 h 265"/>
                <a:gd name="T16" fmla="*/ 47 w 127"/>
                <a:gd name="T17" fmla="*/ 259 h 265"/>
                <a:gd name="T18" fmla="*/ 57 w 127"/>
                <a:gd name="T19" fmla="*/ 261 h 265"/>
                <a:gd name="T20" fmla="*/ 64 w 127"/>
                <a:gd name="T21" fmla="*/ 263 h 265"/>
                <a:gd name="T22" fmla="*/ 72 w 127"/>
                <a:gd name="T23" fmla="*/ 265 h 265"/>
                <a:gd name="T24" fmla="*/ 81 w 127"/>
                <a:gd name="T25" fmla="*/ 265 h 265"/>
                <a:gd name="T26" fmla="*/ 89 w 127"/>
                <a:gd name="T27" fmla="*/ 265 h 265"/>
                <a:gd name="T28" fmla="*/ 97 w 127"/>
                <a:gd name="T29" fmla="*/ 263 h 265"/>
                <a:gd name="T30" fmla="*/ 104 w 127"/>
                <a:gd name="T31" fmla="*/ 261 h 265"/>
                <a:gd name="T32" fmla="*/ 117 w 127"/>
                <a:gd name="T33" fmla="*/ 253 h 265"/>
                <a:gd name="T34" fmla="*/ 125 w 127"/>
                <a:gd name="T35" fmla="*/ 240 h 265"/>
                <a:gd name="T36" fmla="*/ 127 w 127"/>
                <a:gd name="T37" fmla="*/ 232 h 265"/>
                <a:gd name="T38" fmla="*/ 127 w 127"/>
                <a:gd name="T39" fmla="*/ 223 h 265"/>
                <a:gd name="T40" fmla="*/ 121 w 127"/>
                <a:gd name="T41" fmla="*/ 219 h 265"/>
                <a:gd name="T42" fmla="*/ 117 w 127"/>
                <a:gd name="T43" fmla="*/ 221 h 265"/>
                <a:gd name="T44" fmla="*/ 110 w 127"/>
                <a:gd name="T45" fmla="*/ 234 h 265"/>
                <a:gd name="T46" fmla="*/ 102 w 127"/>
                <a:gd name="T47" fmla="*/ 246 h 265"/>
                <a:gd name="T48" fmla="*/ 91 w 127"/>
                <a:gd name="T49" fmla="*/ 253 h 265"/>
                <a:gd name="T50" fmla="*/ 85 w 127"/>
                <a:gd name="T51" fmla="*/ 253 h 265"/>
                <a:gd name="T52" fmla="*/ 76 w 127"/>
                <a:gd name="T53" fmla="*/ 255 h 265"/>
                <a:gd name="T54" fmla="*/ 66 w 127"/>
                <a:gd name="T55" fmla="*/ 253 h 265"/>
                <a:gd name="T56" fmla="*/ 59 w 127"/>
                <a:gd name="T57" fmla="*/ 249 h 265"/>
                <a:gd name="T58" fmla="*/ 45 w 127"/>
                <a:gd name="T59" fmla="*/ 238 h 265"/>
                <a:gd name="T60" fmla="*/ 38 w 127"/>
                <a:gd name="T61" fmla="*/ 230 h 265"/>
                <a:gd name="T62" fmla="*/ 32 w 127"/>
                <a:gd name="T63" fmla="*/ 221 h 265"/>
                <a:gd name="T64" fmla="*/ 28 w 127"/>
                <a:gd name="T65" fmla="*/ 211 h 265"/>
                <a:gd name="T66" fmla="*/ 24 w 127"/>
                <a:gd name="T67" fmla="*/ 204 h 265"/>
                <a:gd name="T68" fmla="*/ 22 w 127"/>
                <a:gd name="T69" fmla="*/ 194 h 265"/>
                <a:gd name="T70" fmla="*/ 21 w 127"/>
                <a:gd name="T71" fmla="*/ 185 h 265"/>
                <a:gd name="T72" fmla="*/ 0 w 127"/>
                <a:gd name="T73" fmla="*/ 19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65">
                  <a:moveTo>
                    <a:pt x="0" y="19"/>
                  </a:moveTo>
                  <a:lnTo>
                    <a:pt x="11" y="194"/>
                  </a:lnTo>
                  <a:lnTo>
                    <a:pt x="11" y="200"/>
                  </a:lnTo>
                  <a:lnTo>
                    <a:pt x="13" y="204"/>
                  </a:lnTo>
                  <a:lnTo>
                    <a:pt x="13" y="209"/>
                  </a:lnTo>
                  <a:lnTo>
                    <a:pt x="15" y="215"/>
                  </a:lnTo>
                  <a:lnTo>
                    <a:pt x="17" y="217"/>
                  </a:lnTo>
                  <a:lnTo>
                    <a:pt x="17" y="219"/>
                  </a:lnTo>
                  <a:lnTo>
                    <a:pt x="19" y="223"/>
                  </a:lnTo>
                  <a:lnTo>
                    <a:pt x="21" y="227"/>
                  </a:lnTo>
                  <a:lnTo>
                    <a:pt x="22" y="230"/>
                  </a:lnTo>
                  <a:lnTo>
                    <a:pt x="26" y="234"/>
                  </a:lnTo>
                  <a:lnTo>
                    <a:pt x="28" y="240"/>
                  </a:lnTo>
                  <a:lnTo>
                    <a:pt x="32" y="246"/>
                  </a:lnTo>
                  <a:lnTo>
                    <a:pt x="36" y="249"/>
                  </a:lnTo>
                  <a:lnTo>
                    <a:pt x="41" y="255"/>
                  </a:lnTo>
                  <a:lnTo>
                    <a:pt x="45" y="257"/>
                  </a:lnTo>
                  <a:lnTo>
                    <a:pt x="47" y="259"/>
                  </a:lnTo>
                  <a:lnTo>
                    <a:pt x="51" y="259"/>
                  </a:lnTo>
                  <a:lnTo>
                    <a:pt x="57" y="261"/>
                  </a:lnTo>
                  <a:lnTo>
                    <a:pt x="59" y="263"/>
                  </a:lnTo>
                  <a:lnTo>
                    <a:pt x="64" y="263"/>
                  </a:lnTo>
                  <a:lnTo>
                    <a:pt x="68" y="265"/>
                  </a:lnTo>
                  <a:lnTo>
                    <a:pt x="72" y="265"/>
                  </a:lnTo>
                  <a:lnTo>
                    <a:pt x="76" y="265"/>
                  </a:lnTo>
                  <a:lnTo>
                    <a:pt x="81" y="265"/>
                  </a:lnTo>
                  <a:lnTo>
                    <a:pt x="85" y="265"/>
                  </a:lnTo>
                  <a:lnTo>
                    <a:pt x="89" y="265"/>
                  </a:lnTo>
                  <a:lnTo>
                    <a:pt x="93" y="265"/>
                  </a:lnTo>
                  <a:lnTo>
                    <a:pt x="97" y="263"/>
                  </a:lnTo>
                  <a:lnTo>
                    <a:pt x="100" y="261"/>
                  </a:lnTo>
                  <a:lnTo>
                    <a:pt x="104" y="261"/>
                  </a:lnTo>
                  <a:lnTo>
                    <a:pt x="112" y="257"/>
                  </a:lnTo>
                  <a:lnTo>
                    <a:pt x="117" y="253"/>
                  </a:lnTo>
                  <a:lnTo>
                    <a:pt x="121" y="247"/>
                  </a:lnTo>
                  <a:lnTo>
                    <a:pt x="125" y="240"/>
                  </a:lnTo>
                  <a:lnTo>
                    <a:pt x="125" y="236"/>
                  </a:lnTo>
                  <a:lnTo>
                    <a:pt x="127" y="232"/>
                  </a:lnTo>
                  <a:lnTo>
                    <a:pt x="127" y="227"/>
                  </a:lnTo>
                  <a:lnTo>
                    <a:pt x="127" y="223"/>
                  </a:lnTo>
                  <a:lnTo>
                    <a:pt x="125" y="219"/>
                  </a:lnTo>
                  <a:lnTo>
                    <a:pt x="121" y="219"/>
                  </a:lnTo>
                  <a:lnTo>
                    <a:pt x="117" y="219"/>
                  </a:lnTo>
                  <a:lnTo>
                    <a:pt x="117" y="221"/>
                  </a:lnTo>
                  <a:lnTo>
                    <a:pt x="112" y="227"/>
                  </a:lnTo>
                  <a:lnTo>
                    <a:pt x="110" y="234"/>
                  </a:lnTo>
                  <a:lnTo>
                    <a:pt x="104" y="240"/>
                  </a:lnTo>
                  <a:lnTo>
                    <a:pt x="102" y="246"/>
                  </a:lnTo>
                  <a:lnTo>
                    <a:pt x="97" y="249"/>
                  </a:lnTo>
                  <a:lnTo>
                    <a:pt x="91" y="253"/>
                  </a:lnTo>
                  <a:lnTo>
                    <a:pt x="87" y="253"/>
                  </a:lnTo>
                  <a:lnTo>
                    <a:pt x="85" y="253"/>
                  </a:lnTo>
                  <a:lnTo>
                    <a:pt x="81" y="253"/>
                  </a:lnTo>
                  <a:lnTo>
                    <a:pt x="76" y="255"/>
                  </a:lnTo>
                  <a:lnTo>
                    <a:pt x="72" y="253"/>
                  </a:lnTo>
                  <a:lnTo>
                    <a:pt x="66" y="253"/>
                  </a:lnTo>
                  <a:lnTo>
                    <a:pt x="62" y="251"/>
                  </a:lnTo>
                  <a:lnTo>
                    <a:pt x="59" y="249"/>
                  </a:lnTo>
                  <a:lnTo>
                    <a:pt x="51" y="244"/>
                  </a:lnTo>
                  <a:lnTo>
                    <a:pt x="45" y="238"/>
                  </a:lnTo>
                  <a:lnTo>
                    <a:pt x="40" y="234"/>
                  </a:lnTo>
                  <a:lnTo>
                    <a:pt x="38" y="230"/>
                  </a:lnTo>
                  <a:lnTo>
                    <a:pt x="36" y="225"/>
                  </a:lnTo>
                  <a:lnTo>
                    <a:pt x="32" y="221"/>
                  </a:lnTo>
                  <a:lnTo>
                    <a:pt x="30" y="217"/>
                  </a:lnTo>
                  <a:lnTo>
                    <a:pt x="28" y="211"/>
                  </a:lnTo>
                  <a:lnTo>
                    <a:pt x="26" y="208"/>
                  </a:lnTo>
                  <a:lnTo>
                    <a:pt x="24" y="204"/>
                  </a:lnTo>
                  <a:lnTo>
                    <a:pt x="22" y="198"/>
                  </a:lnTo>
                  <a:lnTo>
                    <a:pt x="22" y="194"/>
                  </a:lnTo>
                  <a:lnTo>
                    <a:pt x="22" y="189"/>
                  </a:lnTo>
                  <a:lnTo>
                    <a:pt x="21" y="185"/>
                  </a:lnTo>
                  <a:lnTo>
                    <a:pt x="7" y="0"/>
                  </a:lnTo>
                  <a:lnTo>
                    <a:pt x="0" y="19"/>
                  </a:lnTo>
                  <a:lnTo>
                    <a:pt x="0"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 name="Freeform 105"/>
            <p:cNvSpPr>
              <a:spLocks/>
            </p:cNvSpPr>
            <p:nvPr/>
          </p:nvSpPr>
          <p:spPr bwMode="auto">
            <a:xfrm>
              <a:off x="1641475" y="2963863"/>
              <a:ext cx="163513" cy="115888"/>
            </a:xfrm>
            <a:custGeom>
              <a:avLst/>
              <a:gdLst>
                <a:gd name="T0" fmla="*/ 205 w 205"/>
                <a:gd name="T1" fmla="*/ 54 h 147"/>
                <a:gd name="T2" fmla="*/ 201 w 205"/>
                <a:gd name="T3" fmla="*/ 40 h 147"/>
                <a:gd name="T4" fmla="*/ 195 w 205"/>
                <a:gd name="T5" fmla="*/ 29 h 147"/>
                <a:gd name="T6" fmla="*/ 186 w 205"/>
                <a:gd name="T7" fmla="*/ 18 h 147"/>
                <a:gd name="T8" fmla="*/ 175 w 205"/>
                <a:gd name="T9" fmla="*/ 10 h 147"/>
                <a:gd name="T10" fmla="*/ 163 w 205"/>
                <a:gd name="T11" fmla="*/ 2 h 147"/>
                <a:gd name="T12" fmla="*/ 150 w 205"/>
                <a:gd name="T13" fmla="*/ 0 h 147"/>
                <a:gd name="T14" fmla="*/ 135 w 205"/>
                <a:gd name="T15" fmla="*/ 0 h 147"/>
                <a:gd name="T16" fmla="*/ 123 w 205"/>
                <a:gd name="T17" fmla="*/ 2 h 147"/>
                <a:gd name="T18" fmla="*/ 108 w 205"/>
                <a:gd name="T19" fmla="*/ 6 h 147"/>
                <a:gd name="T20" fmla="*/ 97 w 205"/>
                <a:gd name="T21" fmla="*/ 12 h 147"/>
                <a:gd name="T22" fmla="*/ 21 w 205"/>
                <a:gd name="T23" fmla="*/ 52 h 147"/>
                <a:gd name="T24" fmla="*/ 5 w 205"/>
                <a:gd name="T25" fmla="*/ 67 h 147"/>
                <a:gd name="T26" fmla="*/ 0 w 205"/>
                <a:gd name="T27" fmla="*/ 84 h 147"/>
                <a:gd name="T28" fmla="*/ 2 w 205"/>
                <a:gd name="T29" fmla="*/ 101 h 147"/>
                <a:gd name="T30" fmla="*/ 11 w 205"/>
                <a:gd name="T31" fmla="*/ 115 h 147"/>
                <a:gd name="T32" fmla="*/ 24 w 205"/>
                <a:gd name="T33" fmla="*/ 122 h 147"/>
                <a:gd name="T34" fmla="*/ 38 w 205"/>
                <a:gd name="T35" fmla="*/ 124 h 147"/>
                <a:gd name="T36" fmla="*/ 49 w 205"/>
                <a:gd name="T37" fmla="*/ 124 h 147"/>
                <a:gd name="T38" fmla="*/ 60 w 205"/>
                <a:gd name="T39" fmla="*/ 122 h 147"/>
                <a:gd name="T40" fmla="*/ 74 w 205"/>
                <a:gd name="T41" fmla="*/ 120 h 147"/>
                <a:gd name="T42" fmla="*/ 87 w 205"/>
                <a:gd name="T43" fmla="*/ 116 h 147"/>
                <a:gd name="T44" fmla="*/ 99 w 205"/>
                <a:gd name="T45" fmla="*/ 115 h 147"/>
                <a:gd name="T46" fmla="*/ 114 w 205"/>
                <a:gd name="T47" fmla="*/ 107 h 147"/>
                <a:gd name="T48" fmla="*/ 131 w 205"/>
                <a:gd name="T49" fmla="*/ 99 h 147"/>
                <a:gd name="T50" fmla="*/ 144 w 205"/>
                <a:gd name="T51" fmla="*/ 88 h 147"/>
                <a:gd name="T52" fmla="*/ 140 w 205"/>
                <a:gd name="T53" fmla="*/ 76 h 147"/>
                <a:gd name="T54" fmla="*/ 127 w 205"/>
                <a:gd name="T55" fmla="*/ 82 h 147"/>
                <a:gd name="T56" fmla="*/ 114 w 205"/>
                <a:gd name="T57" fmla="*/ 88 h 147"/>
                <a:gd name="T58" fmla="*/ 100 w 205"/>
                <a:gd name="T59" fmla="*/ 96 h 147"/>
                <a:gd name="T60" fmla="*/ 85 w 205"/>
                <a:gd name="T61" fmla="*/ 99 h 147"/>
                <a:gd name="T62" fmla="*/ 72 w 205"/>
                <a:gd name="T63" fmla="*/ 105 h 147"/>
                <a:gd name="T64" fmla="*/ 57 w 205"/>
                <a:gd name="T65" fmla="*/ 107 h 147"/>
                <a:gd name="T66" fmla="*/ 40 w 205"/>
                <a:gd name="T67" fmla="*/ 109 h 147"/>
                <a:gd name="T68" fmla="*/ 24 w 205"/>
                <a:gd name="T69" fmla="*/ 105 h 147"/>
                <a:gd name="T70" fmla="*/ 13 w 205"/>
                <a:gd name="T71" fmla="*/ 90 h 147"/>
                <a:gd name="T72" fmla="*/ 22 w 205"/>
                <a:gd name="T73" fmla="*/ 71 h 147"/>
                <a:gd name="T74" fmla="*/ 38 w 205"/>
                <a:gd name="T75" fmla="*/ 59 h 147"/>
                <a:gd name="T76" fmla="*/ 55 w 205"/>
                <a:gd name="T77" fmla="*/ 46 h 147"/>
                <a:gd name="T78" fmla="*/ 74 w 205"/>
                <a:gd name="T79" fmla="*/ 37 h 147"/>
                <a:gd name="T80" fmla="*/ 93 w 205"/>
                <a:gd name="T81" fmla="*/ 27 h 147"/>
                <a:gd name="T82" fmla="*/ 114 w 205"/>
                <a:gd name="T83" fmla="*/ 21 h 147"/>
                <a:gd name="T84" fmla="*/ 135 w 205"/>
                <a:gd name="T85" fmla="*/ 18 h 147"/>
                <a:gd name="T86" fmla="*/ 150 w 205"/>
                <a:gd name="T87" fmla="*/ 18 h 147"/>
                <a:gd name="T88" fmla="*/ 163 w 205"/>
                <a:gd name="T89" fmla="*/ 21 h 147"/>
                <a:gd name="T90" fmla="*/ 175 w 205"/>
                <a:gd name="T91" fmla="*/ 29 h 147"/>
                <a:gd name="T92" fmla="*/ 182 w 205"/>
                <a:gd name="T93" fmla="*/ 40 h 147"/>
                <a:gd name="T94" fmla="*/ 186 w 205"/>
                <a:gd name="T95" fmla="*/ 52 h 147"/>
                <a:gd name="T96" fmla="*/ 161 w 205"/>
                <a:gd name="T97" fmla="*/ 13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5" h="147">
                  <a:moveTo>
                    <a:pt x="178" y="147"/>
                  </a:moveTo>
                  <a:lnTo>
                    <a:pt x="205" y="82"/>
                  </a:lnTo>
                  <a:lnTo>
                    <a:pt x="205" y="54"/>
                  </a:lnTo>
                  <a:lnTo>
                    <a:pt x="205" y="50"/>
                  </a:lnTo>
                  <a:lnTo>
                    <a:pt x="203" y="44"/>
                  </a:lnTo>
                  <a:lnTo>
                    <a:pt x="201" y="40"/>
                  </a:lnTo>
                  <a:lnTo>
                    <a:pt x="199" y="37"/>
                  </a:lnTo>
                  <a:lnTo>
                    <a:pt x="197" y="33"/>
                  </a:lnTo>
                  <a:lnTo>
                    <a:pt x="195" y="29"/>
                  </a:lnTo>
                  <a:lnTo>
                    <a:pt x="192" y="25"/>
                  </a:lnTo>
                  <a:lnTo>
                    <a:pt x="190" y="21"/>
                  </a:lnTo>
                  <a:lnTo>
                    <a:pt x="186" y="18"/>
                  </a:lnTo>
                  <a:lnTo>
                    <a:pt x="182" y="16"/>
                  </a:lnTo>
                  <a:lnTo>
                    <a:pt x="178" y="12"/>
                  </a:lnTo>
                  <a:lnTo>
                    <a:pt x="175" y="10"/>
                  </a:lnTo>
                  <a:lnTo>
                    <a:pt x="171" y="8"/>
                  </a:lnTo>
                  <a:lnTo>
                    <a:pt x="167" y="6"/>
                  </a:lnTo>
                  <a:lnTo>
                    <a:pt x="163" y="2"/>
                  </a:lnTo>
                  <a:lnTo>
                    <a:pt x="159" y="2"/>
                  </a:lnTo>
                  <a:lnTo>
                    <a:pt x="154" y="0"/>
                  </a:lnTo>
                  <a:lnTo>
                    <a:pt x="150" y="0"/>
                  </a:lnTo>
                  <a:lnTo>
                    <a:pt x="144" y="0"/>
                  </a:lnTo>
                  <a:lnTo>
                    <a:pt x="140" y="0"/>
                  </a:lnTo>
                  <a:lnTo>
                    <a:pt x="135" y="0"/>
                  </a:lnTo>
                  <a:lnTo>
                    <a:pt x="131" y="0"/>
                  </a:lnTo>
                  <a:lnTo>
                    <a:pt x="127" y="2"/>
                  </a:lnTo>
                  <a:lnTo>
                    <a:pt x="123" y="2"/>
                  </a:lnTo>
                  <a:lnTo>
                    <a:pt x="118" y="4"/>
                  </a:lnTo>
                  <a:lnTo>
                    <a:pt x="114" y="6"/>
                  </a:lnTo>
                  <a:lnTo>
                    <a:pt x="108" y="6"/>
                  </a:lnTo>
                  <a:lnTo>
                    <a:pt x="104" y="8"/>
                  </a:lnTo>
                  <a:lnTo>
                    <a:pt x="100" y="10"/>
                  </a:lnTo>
                  <a:lnTo>
                    <a:pt x="97" y="12"/>
                  </a:lnTo>
                  <a:lnTo>
                    <a:pt x="91" y="14"/>
                  </a:lnTo>
                  <a:lnTo>
                    <a:pt x="87" y="16"/>
                  </a:lnTo>
                  <a:lnTo>
                    <a:pt x="21" y="52"/>
                  </a:lnTo>
                  <a:lnTo>
                    <a:pt x="15" y="56"/>
                  </a:lnTo>
                  <a:lnTo>
                    <a:pt x="9" y="61"/>
                  </a:lnTo>
                  <a:lnTo>
                    <a:pt x="5" y="67"/>
                  </a:lnTo>
                  <a:lnTo>
                    <a:pt x="3" y="73"/>
                  </a:lnTo>
                  <a:lnTo>
                    <a:pt x="2" y="78"/>
                  </a:lnTo>
                  <a:lnTo>
                    <a:pt x="0" y="84"/>
                  </a:lnTo>
                  <a:lnTo>
                    <a:pt x="0" y="90"/>
                  </a:lnTo>
                  <a:lnTo>
                    <a:pt x="0" y="96"/>
                  </a:lnTo>
                  <a:lnTo>
                    <a:pt x="2" y="101"/>
                  </a:lnTo>
                  <a:lnTo>
                    <a:pt x="3" y="105"/>
                  </a:lnTo>
                  <a:lnTo>
                    <a:pt x="5" y="111"/>
                  </a:lnTo>
                  <a:lnTo>
                    <a:pt x="11" y="115"/>
                  </a:lnTo>
                  <a:lnTo>
                    <a:pt x="15" y="116"/>
                  </a:lnTo>
                  <a:lnTo>
                    <a:pt x="21" y="120"/>
                  </a:lnTo>
                  <a:lnTo>
                    <a:pt x="24" y="122"/>
                  </a:lnTo>
                  <a:lnTo>
                    <a:pt x="28" y="122"/>
                  </a:lnTo>
                  <a:lnTo>
                    <a:pt x="32" y="124"/>
                  </a:lnTo>
                  <a:lnTo>
                    <a:pt x="38" y="124"/>
                  </a:lnTo>
                  <a:lnTo>
                    <a:pt x="41" y="124"/>
                  </a:lnTo>
                  <a:lnTo>
                    <a:pt x="45" y="124"/>
                  </a:lnTo>
                  <a:lnTo>
                    <a:pt x="49" y="124"/>
                  </a:lnTo>
                  <a:lnTo>
                    <a:pt x="53" y="124"/>
                  </a:lnTo>
                  <a:lnTo>
                    <a:pt x="57" y="124"/>
                  </a:lnTo>
                  <a:lnTo>
                    <a:pt x="60" y="122"/>
                  </a:lnTo>
                  <a:lnTo>
                    <a:pt x="64" y="122"/>
                  </a:lnTo>
                  <a:lnTo>
                    <a:pt x="70" y="122"/>
                  </a:lnTo>
                  <a:lnTo>
                    <a:pt x="74" y="120"/>
                  </a:lnTo>
                  <a:lnTo>
                    <a:pt x="78" y="120"/>
                  </a:lnTo>
                  <a:lnTo>
                    <a:pt x="81" y="118"/>
                  </a:lnTo>
                  <a:lnTo>
                    <a:pt x="87" y="116"/>
                  </a:lnTo>
                  <a:lnTo>
                    <a:pt x="89" y="116"/>
                  </a:lnTo>
                  <a:lnTo>
                    <a:pt x="95" y="115"/>
                  </a:lnTo>
                  <a:lnTo>
                    <a:pt x="99" y="115"/>
                  </a:lnTo>
                  <a:lnTo>
                    <a:pt x="102" y="113"/>
                  </a:lnTo>
                  <a:lnTo>
                    <a:pt x="106" y="111"/>
                  </a:lnTo>
                  <a:lnTo>
                    <a:pt x="114" y="107"/>
                  </a:lnTo>
                  <a:lnTo>
                    <a:pt x="119" y="105"/>
                  </a:lnTo>
                  <a:lnTo>
                    <a:pt x="125" y="103"/>
                  </a:lnTo>
                  <a:lnTo>
                    <a:pt x="131" y="99"/>
                  </a:lnTo>
                  <a:lnTo>
                    <a:pt x="135" y="96"/>
                  </a:lnTo>
                  <a:lnTo>
                    <a:pt x="140" y="92"/>
                  </a:lnTo>
                  <a:lnTo>
                    <a:pt x="144" y="88"/>
                  </a:lnTo>
                  <a:lnTo>
                    <a:pt x="144" y="82"/>
                  </a:lnTo>
                  <a:lnTo>
                    <a:pt x="144" y="78"/>
                  </a:lnTo>
                  <a:lnTo>
                    <a:pt x="140" y="76"/>
                  </a:lnTo>
                  <a:lnTo>
                    <a:pt x="137" y="78"/>
                  </a:lnTo>
                  <a:lnTo>
                    <a:pt x="131" y="80"/>
                  </a:lnTo>
                  <a:lnTo>
                    <a:pt x="127" y="82"/>
                  </a:lnTo>
                  <a:lnTo>
                    <a:pt x="121" y="84"/>
                  </a:lnTo>
                  <a:lnTo>
                    <a:pt x="118" y="86"/>
                  </a:lnTo>
                  <a:lnTo>
                    <a:pt x="114" y="88"/>
                  </a:lnTo>
                  <a:lnTo>
                    <a:pt x="108" y="90"/>
                  </a:lnTo>
                  <a:lnTo>
                    <a:pt x="104" y="94"/>
                  </a:lnTo>
                  <a:lnTo>
                    <a:pt x="100" y="96"/>
                  </a:lnTo>
                  <a:lnTo>
                    <a:pt x="95" y="97"/>
                  </a:lnTo>
                  <a:lnTo>
                    <a:pt x="91" y="97"/>
                  </a:lnTo>
                  <a:lnTo>
                    <a:pt x="85" y="99"/>
                  </a:lnTo>
                  <a:lnTo>
                    <a:pt x="81" y="101"/>
                  </a:lnTo>
                  <a:lnTo>
                    <a:pt x="76" y="103"/>
                  </a:lnTo>
                  <a:lnTo>
                    <a:pt x="72" y="105"/>
                  </a:lnTo>
                  <a:lnTo>
                    <a:pt x="66" y="105"/>
                  </a:lnTo>
                  <a:lnTo>
                    <a:pt x="62" y="107"/>
                  </a:lnTo>
                  <a:lnTo>
                    <a:pt x="57" y="107"/>
                  </a:lnTo>
                  <a:lnTo>
                    <a:pt x="51" y="109"/>
                  </a:lnTo>
                  <a:lnTo>
                    <a:pt x="45" y="109"/>
                  </a:lnTo>
                  <a:lnTo>
                    <a:pt x="40" y="109"/>
                  </a:lnTo>
                  <a:lnTo>
                    <a:pt x="34" y="109"/>
                  </a:lnTo>
                  <a:lnTo>
                    <a:pt x="28" y="107"/>
                  </a:lnTo>
                  <a:lnTo>
                    <a:pt x="24" y="105"/>
                  </a:lnTo>
                  <a:lnTo>
                    <a:pt x="19" y="103"/>
                  </a:lnTo>
                  <a:lnTo>
                    <a:pt x="15" y="97"/>
                  </a:lnTo>
                  <a:lnTo>
                    <a:pt x="13" y="90"/>
                  </a:lnTo>
                  <a:lnTo>
                    <a:pt x="15" y="84"/>
                  </a:lnTo>
                  <a:lnTo>
                    <a:pt x="19" y="78"/>
                  </a:lnTo>
                  <a:lnTo>
                    <a:pt x="22" y="71"/>
                  </a:lnTo>
                  <a:lnTo>
                    <a:pt x="28" y="67"/>
                  </a:lnTo>
                  <a:lnTo>
                    <a:pt x="34" y="61"/>
                  </a:lnTo>
                  <a:lnTo>
                    <a:pt x="38" y="59"/>
                  </a:lnTo>
                  <a:lnTo>
                    <a:pt x="43" y="54"/>
                  </a:lnTo>
                  <a:lnTo>
                    <a:pt x="49" y="50"/>
                  </a:lnTo>
                  <a:lnTo>
                    <a:pt x="55" y="46"/>
                  </a:lnTo>
                  <a:lnTo>
                    <a:pt x="60" y="44"/>
                  </a:lnTo>
                  <a:lnTo>
                    <a:pt x="68" y="40"/>
                  </a:lnTo>
                  <a:lnTo>
                    <a:pt x="74" y="37"/>
                  </a:lnTo>
                  <a:lnTo>
                    <a:pt x="80" y="33"/>
                  </a:lnTo>
                  <a:lnTo>
                    <a:pt x="87" y="31"/>
                  </a:lnTo>
                  <a:lnTo>
                    <a:pt x="93" y="27"/>
                  </a:lnTo>
                  <a:lnTo>
                    <a:pt x="100" y="25"/>
                  </a:lnTo>
                  <a:lnTo>
                    <a:pt x="106" y="23"/>
                  </a:lnTo>
                  <a:lnTo>
                    <a:pt x="114" y="21"/>
                  </a:lnTo>
                  <a:lnTo>
                    <a:pt x="121" y="19"/>
                  </a:lnTo>
                  <a:lnTo>
                    <a:pt x="127" y="18"/>
                  </a:lnTo>
                  <a:lnTo>
                    <a:pt x="135" y="18"/>
                  </a:lnTo>
                  <a:lnTo>
                    <a:pt x="140" y="18"/>
                  </a:lnTo>
                  <a:lnTo>
                    <a:pt x="146" y="18"/>
                  </a:lnTo>
                  <a:lnTo>
                    <a:pt x="150" y="18"/>
                  </a:lnTo>
                  <a:lnTo>
                    <a:pt x="156" y="18"/>
                  </a:lnTo>
                  <a:lnTo>
                    <a:pt x="159" y="19"/>
                  </a:lnTo>
                  <a:lnTo>
                    <a:pt x="163" y="21"/>
                  </a:lnTo>
                  <a:lnTo>
                    <a:pt x="167" y="23"/>
                  </a:lnTo>
                  <a:lnTo>
                    <a:pt x="171" y="25"/>
                  </a:lnTo>
                  <a:lnTo>
                    <a:pt x="175" y="29"/>
                  </a:lnTo>
                  <a:lnTo>
                    <a:pt x="176" y="33"/>
                  </a:lnTo>
                  <a:lnTo>
                    <a:pt x="180" y="35"/>
                  </a:lnTo>
                  <a:lnTo>
                    <a:pt x="182" y="40"/>
                  </a:lnTo>
                  <a:lnTo>
                    <a:pt x="184" y="44"/>
                  </a:lnTo>
                  <a:lnTo>
                    <a:pt x="184" y="48"/>
                  </a:lnTo>
                  <a:lnTo>
                    <a:pt x="186" y="52"/>
                  </a:lnTo>
                  <a:lnTo>
                    <a:pt x="186" y="57"/>
                  </a:lnTo>
                  <a:lnTo>
                    <a:pt x="186" y="63"/>
                  </a:lnTo>
                  <a:lnTo>
                    <a:pt x="161" y="139"/>
                  </a:lnTo>
                  <a:lnTo>
                    <a:pt x="178" y="147"/>
                  </a:lnTo>
                  <a:lnTo>
                    <a:pt x="178"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 name="Freeform 106"/>
            <p:cNvSpPr>
              <a:spLocks/>
            </p:cNvSpPr>
            <p:nvPr/>
          </p:nvSpPr>
          <p:spPr bwMode="auto">
            <a:xfrm>
              <a:off x="1668463" y="3062288"/>
              <a:ext cx="149225" cy="103188"/>
            </a:xfrm>
            <a:custGeom>
              <a:avLst/>
              <a:gdLst>
                <a:gd name="T0" fmla="*/ 182 w 186"/>
                <a:gd name="T1" fmla="*/ 122 h 129"/>
                <a:gd name="T2" fmla="*/ 186 w 186"/>
                <a:gd name="T3" fmla="*/ 108 h 129"/>
                <a:gd name="T4" fmla="*/ 186 w 186"/>
                <a:gd name="T5" fmla="*/ 97 h 129"/>
                <a:gd name="T6" fmla="*/ 182 w 186"/>
                <a:gd name="T7" fmla="*/ 84 h 129"/>
                <a:gd name="T8" fmla="*/ 181 w 186"/>
                <a:gd name="T9" fmla="*/ 72 h 129"/>
                <a:gd name="T10" fmla="*/ 175 w 186"/>
                <a:gd name="T11" fmla="*/ 59 h 129"/>
                <a:gd name="T12" fmla="*/ 169 w 186"/>
                <a:gd name="T13" fmla="*/ 48 h 129"/>
                <a:gd name="T14" fmla="*/ 152 w 186"/>
                <a:gd name="T15" fmla="*/ 27 h 129"/>
                <a:gd name="T16" fmla="*/ 137 w 186"/>
                <a:gd name="T17" fmla="*/ 13 h 129"/>
                <a:gd name="T18" fmla="*/ 114 w 186"/>
                <a:gd name="T19" fmla="*/ 2 h 129"/>
                <a:gd name="T20" fmla="*/ 99 w 186"/>
                <a:gd name="T21" fmla="*/ 0 h 129"/>
                <a:gd name="T22" fmla="*/ 87 w 186"/>
                <a:gd name="T23" fmla="*/ 2 h 129"/>
                <a:gd name="T24" fmla="*/ 76 w 186"/>
                <a:gd name="T25" fmla="*/ 4 h 129"/>
                <a:gd name="T26" fmla="*/ 63 w 186"/>
                <a:gd name="T27" fmla="*/ 6 h 129"/>
                <a:gd name="T28" fmla="*/ 46 w 186"/>
                <a:gd name="T29" fmla="*/ 15 h 129"/>
                <a:gd name="T30" fmla="*/ 25 w 186"/>
                <a:gd name="T31" fmla="*/ 27 h 129"/>
                <a:gd name="T32" fmla="*/ 9 w 186"/>
                <a:gd name="T33" fmla="*/ 40 h 129"/>
                <a:gd name="T34" fmla="*/ 2 w 186"/>
                <a:gd name="T35" fmla="*/ 55 h 129"/>
                <a:gd name="T36" fmla="*/ 2 w 186"/>
                <a:gd name="T37" fmla="*/ 70 h 129"/>
                <a:gd name="T38" fmla="*/ 7 w 186"/>
                <a:gd name="T39" fmla="*/ 84 h 129"/>
                <a:gd name="T40" fmla="*/ 21 w 186"/>
                <a:gd name="T41" fmla="*/ 95 h 129"/>
                <a:gd name="T42" fmla="*/ 40 w 186"/>
                <a:gd name="T43" fmla="*/ 103 h 129"/>
                <a:gd name="T44" fmla="*/ 55 w 186"/>
                <a:gd name="T45" fmla="*/ 103 h 129"/>
                <a:gd name="T46" fmla="*/ 68 w 186"/>
                <a:gd name="T47" fmla="*/ 103 h 129"/>
                <a:gd name="T48" fmla="*/ 80 w 186"/>
                <a:gd name="T49" fmla="*/ 103 h 129"/>
                <a:gd name="T50" fmla="*/ 91 w 186"/>
                <a:gd name="T51" fmla="*/ 101 h 129"/>
                <a:gd name="T52" fmla="*/ 108 w 186"/>
                <a:gd name="T53" fmla="*/ 99 h 129"/>
                <a:gd name="T54" fmla="*/ 127 w 186"/>
                <a:gd name="T55" fmla="*/ 97 h 129"/>
                <a:gd name="T56" fmla="*/ 146 w 186"/>
                <a:gd name="T57" fmla="*/ 91 h 129"/>
                <a:gd name="T58" fmla="*/ 146 w 186"/>
                <a:gd name="T59" fmla="*/ 80 h 129"/>
                <a:gd name="T60" fmla="*/ 135 w 186"/>
                <a:gd name="T61" fmla="*/ 76 h 129"/>
                <a:gd name="T62" fmla="*/ 122 w 186"/>
                <a:gd name="T63" fmla="*/ 76 h 129"/>
                <a:gd name="T64" fmla="*/ 108 w 186"/>
                <a:gd name="T65" fmla="*/ 80 h 129"/>
                <a:gd name="T66" fmla="*/ 95 w 186"/>
                <a:gd name="T67" fmla="*/ 82 h 129"/>
                <a:gd name="T68" fmla="*/ 82 w 186"/>
                <a:gd name="T69" fmla="*/ 86 h 129"/>
                <a:gd name="T70" fmla="*/ 66 w 186"/>
                <a:gd name="T71" fmla="*/ 87 h 129"/>
                <a:gd name="T72" fmla="*/ 51 w 186"/>
                <a:gd name="T73" fmla="*/ 87 h 129"/>
                <a:gd name="T74" fmla="*/ 36 w 186"/>
                <a:gd name="T75" fmla="*/ 84 h 129"/>
                <a:gd name="T76" fmla="*/ 25 w 186"/>
                <a:gd name="T77" fmla="*/ 80 h 129"/>
                <a:gd name="T78" fmla="*/ 17 w 186"/>
                <a:gd name="T79" fmla="*/ 72 h 129"/>
                <a:gd name="T80" fmla="*/ 17 w 186"/>
                <a:gd name="T81" fmla="*/ 55 h 129"/>
                <a:gd name="T82" fmla="*/ 30 w 186"/>
                <a:gd name="T83" fmla="*/ 40 h 129"/>
                <a:gd name="T84" fmla="*/ 47 w 186"/>
                <a:gd name="T85" fmla="*/ 29 h 129"/>
                <a:gd name="T86" fmla="*/ 68 w 186"/>
                <a:gd name="T87" fmla="*/ 21 h 129"/>
                <a:gd name="T88" fmla="*/ 89 w 186"/>
                <a:gd name="T89" fmla="*/ 17 h 129"/>
                <a:gd name="T90" fmla="*/ 108 w 186"/>
                <a:gd name="T91" fmla="*/ 17 h 129"/>
                <a:gd name="T92" fmla="*/ 127 w 186"/>
                <a:gd name="T93" fmla="*/ 25 h 129"/>
                <a:gd name="T94" fmla="*/ 144 w 186"/>
                <a:gd name="T95" fmla="*/ 38 h 129"/>
                <a:gd name="T96" fmla="*/ 158 w 186"/>
                <a:gd name="T97" fmla="*/ 57 h 129"/>
                <a:gd name="T98" fmla="*/ 169 w 186"/>
                <a:gd name="T99" fmla="*/ 76 h 129"/>
                <a:gd name="T100" fmla="*/ 173 w 186"/>
                <a:gd name="T101" fmla="*/ 91 h 129"/>
                <a:gd name="T102" fmla="*/ 175 w 186"/>
                <a:gd name="T103" fmla="*/ 103 h 129"/>
                <a:gd name="T104" fmla="*/ 177 w 186"/>
                <a:gd name="T105" fmla="*/ 114 h 129"/>
                <a:gd name="T106" fmla="*/ 179 w 186"/>
                <a:gd name="T107" fmla="*/ 12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 h="129">
                  <a:moveTo>
                    <a:pt x="181" y="129"/>
                  </a:moveTo>
                  <a:lnTo>
                    <a:pt x="182" y="126"/>
                  </a:lnTo>
                  <a:lnTo>
                    <a:pt x="182" y="122"/>
                  </a:lnTo>
                  <a:lnTo>
                    <a:pt x="184" y="118"/>
                  </a:lnTo>
                  <a:lnTo>
                    <a:pt x="186" y="112"/>
                  </a:lnTo>
                  <a:lnTo>
                    <a:pt x="186" y="108"/>
                  </a:lnTo>
                  <a:lnTo>
                    <a:pt x="186" y="105"/>
                  </a:lnTo>
                  <a:lnTo>
                    <a:pt x="186" y="101"/>
                  </a:lnTo>
                  <a:lnTo>
                    <a:pt x="186" y="97"/>
                  </a:lnTo>
                  <a:lnTo>
                    <a:pt x="184" y="93"/>
                  </a:lnTo>
                  <a:lnTo>
                    <a:pt x="184" y="87"/>
                  </a:lnTo>
                  <a:lnTo>
                    <a:pt x="182" y="84"/>
                  </a:lnTo>
                  <a:lnTo>
                    <a:pt x="182" y="80"/>
                  </a:lnTo>
                  <a:lnTo>
                    <a:pt x="181" y="76"/>
                  </a:lnTo>
                  <a:lnTo>
                    <a:pt x="181" y="72"/>
                  </a:lnTo>
                  <a:lnTo>
                    <a:pt x="179" y="68"/>
                  </a:lnTo>
                  <a:lnTo>
                    <a:pt x="177" y="63"/>
                  </a:lnTo>
                  <a:lnTo>
                    <a:pt x="175" y="59"/>
                  </a:lnTo>
                  <a:lnTo>
                    <a:pt x="173" y="55"/>
                  </a:lnTo>
                  <a:lnTo>
                    <a:pt x="171" y="51"/>
                  </a:lnTo>
                  <a:lnTo>
                    <a:pt x="169" y="48"/>
                  </a:lnTo>
                  <a:lnTo>
                    <a:pt x="163" y="40"/>
                  </a:lnTo>
                  <a:lnTo>
                    <a:pt x="160" y="34"/>
                  </a:lnTo>
                  <a:lnTo>
                    <a:pt x="152" y="27"/>
                  </a:lnTo>
                  <a:lnTo>
                    <a:pt x="146" y="21"/>
                  </a:lnTo>
                  <a:lnTo>
                    <a:pt x="142" y="15"/>
                  </a:lnTo>
                  <a:lnTo>
                    <a:pt x="137" y="13"/>
                  </a:lnTo>
                  <a:lnTo>
                    <a:pt x="129" y="8"/>
                  </a:lnTo>
                  <a:lnTo>
                    <a:pt x="122" y="6"/>
                  </a:lnTo>
                  <a:lnTo>
                    <a:pt x="114" y="2"/>
                  </a:lnTo>
                  <a:lnTo>
                    <a:pt x="108" y="2"/>
                  </a:lnTo>
                  <a:lnTo>
                    <a:pt x="104" y="0"/>
                  </a:lnTo>
                  <a:lnTo>
                    <a:pt x="99" y="0"/>
                  </a:lnTo>
                  <a:lnTo>
                    <a:pt x="95" y="0"/>
                  </a:lnTo>
                  <a:lnTo>
                    <a:pt x="91" y="2"/>
                  </a:lnTo>
                  <a:lnTo>
                    <a:pt x="87" y="2"/>
                  </a:lnTo>
                  <a:lnTo>
                    <a:pt x="84" y="2"/>
                  </a:lnTo>
                  <a:lnTo>
                    <a:pt x="80" y="2"/>
                  </a:lnTo>
                  <a:lnTo>
                    <a:pt x="76" y="4"/>
                  </a:lnTo>
                  <a:lnTo>
                    <a:pt x="72" y="4"/>
                  </a:lnTo>
                  <a:lnTo>
                    <a:pt x="68" y="6"/>
                  </a:lnTo>
                  <a:lnTo>
                    <a:pt x="63" y="6"/>
                  </a:lnTo>
                  <a:lnTo>
                    <a:pt x="59" y="8"/>
                  </a:lnTo>
                  <a:lnTo>
                    <a:pt x="51" y="10"/>
                  </a:lnTo>
                  <a:lnTo>
                    <a:pt x="46" y="15"/>
                  </a:lnTo>
                  <a:lnTo>
                    <a:pt x="38" y="17"/>
                  </a:lnTo>
                  <a:lnTo>
                    <a:pt x="30" y="23"/>
                  </a:lnTo>
                  <a:lnTo>
                    <a:pt x="25" y="27"/>
                  </a:lnTo>
                  <a:lnTo>
                    <a:pt x="19" y="32"/>
                  </a:lnTo>
                  <a:lnTo>
                    <a:pt x="13" y="36"/>
                  </a:lnTo>
                  <a:lnTo>
                    <a:pt x="9" y="40"/>
                  </a:lnTo>
                  <a:lnTo>
                    <a:pt x="6" y="44"/>
                  </a:lnTo>
                  <a:lnTo>
                    <a:pt x="4" y="49"/>
                  </a:lnTo>
                  <a:lnTo>
                    <a:pt x="2" y="55"/>
                  </a:lnTo>
                  <a:lnTo>
                    <a:pt x="0" y="61"/>
                  </a:lnTo>
                  <a:lnTo>
                    <a:pt x="0" y="67"/>
                  </a:lnTo>
                  <a:lnTo>
                    <a:pt x="2" y="70"/>
                  </a:lnTo>
                  <a:lnTo>
                    <a:pt x="2" y="76"/>
                  </a:lnTo>
                  <a:lnTo>
                    <a:pt x="4" y="80"/>
                  </a:lnTo>
                  <a:lnTo>
                    <a:pt x="7" y="84"/>
                  </a:lnTo>
                  <a:lnTo>
                    <a:pt x="11" y="89"/>
                  </a:lnTo>
                  <a:lnTo>
                    <a:pt x="15" y="93"/>
                  </a:lnTo>
                  <a:lnTo>
                    <a:pt x="21" y="95"/>
                  </a:lnTo>
                  <a:lnTo>
                    <a:pt x="26" y="99"/>
                  </a:lnTo>
                  <a:lnTo>
                    <a:pt x="34" y="101"/>
                  </a:lnTo>
                  <a:lnTo>
                    <a:pt x="40" y="103"/>
                  </a:lnTo>
                  <a:lnTo>
                    <a:pt x="47" y="103"/>
                  </a:lnTo>
                  <a:lnTo>
                    <a:pt x="51" y="103"/>
                  </a:lnTo>
                  <a:lnTo>
                    <a:pt x="55" y="103"/>
                  </a:lnTo>
                  <a:lnTo>
                    <a:pt x="61" y="103"/>
                  </a:lnTo>
                  <a:lnTo>
                    <a:pt x="65" y="105"/>
                  </a:lnTo>
                  <a:lnTo>
                    <a:pt x="68" y="103"/>
                  </a:lnTo>
                  <a:lnTo>
                    <a:pt x="72" y="103"/>
                  </a:lnTo>
                  <a:lnTo>
                    <a:pt x="76" y="103"/>
                  </a:lnTo>
                  <a:lnTo>
                    <a:pt x="80" y="103"/>
                  </a:lnTo>
                  <a:lnTo>
                    <a:pt x="84" y="103"/>
                  </a:lnTo>
                  <a:lnTo>
                    <a:pt x="87" y="103"/>
                  </a:lnTo>
                  <a:lnTo>
                    <a:pt x="91" y="101"/>
                  </a:lnTo>
                  <a:lnTo>
                    <a:pt x="95" y="101"/>
                  </a:lnTo>
                  <a:lnTo>
                    <a:pt x="101" y="101"/>
                  </a:lnTo>
                  <a:lnTo>
                    <a:pt x="108" y="99"/>
                  </a:lnTo>
                  <a:lnTo>
                    <a:pt x="114" y="99"/>
                  </a:lnTo>
                  <a:lnTo>
                    <a:pt x="122" y="97"/>
                  </a:lnTo>
                  <a:lnTo>
                    <a:pt x="127" y="97"/>
                  </a:lnTo>
                  <a:lnTo>
                    <a:pt x="133" y="95"/>
                  </a:lnTo>
                  <a:lnTo>
                    <a:pt x="141" y="93"/>
                  </a:lnTo>
                  <a:lnTo>
                    <a:pt x="146" y="91"/>
                  </a:lnTo>
                  <a:lnTo>
                    <a:pt x="148" y="87"/>
                  </a:lnTo>
                  <a:lnTo>
                    <a:pt x="150" y="84"/>
                  </a:lnTo>
                  <a:lnTo>
                    <a:pt x="146" y="80"/>
                  </a:lnTo>
                  <a:lnTo>
                    <a:pt x="144" y="78"/>
                  </a:lnTo>
                  <a:lnTo>
                    <a:pt x="141" y="76"/>
                  </a:lnTo>
                  <a:lnTo>
                    <a:pt x="135" y="76"/>
                  </a:lnTo>
                  <a:lnTo>
                    <a:pt x="129" y="76"/>
                  </a:lnTo>
                  <a:lnTo>
                    <a:pt x="125" y="76"/>
                  </a:lnTo>
                  <a:lnTo>
                    <a:pt x="122" y="76"/>
                  </a:lnTo>
                  <a:lnTo>
                    <a:pt x="118" y="78"/>
                  </a:lnTo>
                  <a:lnTo>
                    <a:pt x="112" y="78"/>
                  </a:lnTo>
                  <a:lnTo>
                    <a:pt x="108" y="80"/>
                  </a:lnTo>
                  <a:lnTo>
                    <a:pt x="104" y="80"/>
                  </a:lnTo>
                  <a:lnTo>
                    <a:pt x="99" y="80"/>
                  </a:lnTo>
                  <a:lnTo>
                    <a:pt x="95" y="82"/>
                  </a:lnTo>
                  <a:lnTo>
                    <a:pt x="89" y="84"/>
                  </a:lnTo>
                  <a:lnTo>
                    <a:pt x="85" y="84"/>
                  </a:lnTo>
                  <a:lnTo>
                    <a:pt x="82" y="86"/>
                  </a:lnTo>
                  <a:lnTo>
                    <a:pt x="78" y="86"/>
                  </a:lnTo>
                  <a:lnTo>
                    <a:pt x="72" y="87"/>
                  </a:lnTo>
                  <a:lnTo>
                    <a:pt x="66" y="87"/>
                  </a:lnTo>
                  <a:lnTo>
                    <a:pt x="63" y="87"/>
                  </a:lnTo>
                  <a:lnTo>
                    <a:pt x="57" y="87"/>
                  </a:lnTo>
                  <a:lnTo>
                    <a:pt x="51" y="87"/>
                  </a:lnTo>
                  <a:lnTo>
                    <a:pt x="46" y="86"/>
                  </a:lnTo>
                  <a:lnTo>
                    <a:pt x="40" y="86"/>
                  </a:lnTo>
                  <a:lnTo>
                    <a:pt x="36" y="84"/>
                  </a:lnTo>
                  <a:lnTo>
                    <a:pt x="30" y="84"/>
                  </a:lnTo>
                  <a:lnTo>
                    <a:pt x="26" y="82"/>
                  </a:lnTo>
                  <a:lnTo>
                    <a:pt x="25" y="80"/>
                  </a:lnTo>
                  <a:lnTo>
                    <a:pt x="21" y="78"/>
                  </a:lnTo>
                  <a:lnTo>
                    <a:pt x="19" y="76"/>
                  </a:lnTo>
                  <a:lnTo>
                    <a:pt x="17" y="72"/>
                  </a:lnTo>
                  <a:lnTo>
                    <a:pt x="15" y="67"/>
                  </a:lnTo>
                  <a:lnTo>
                    <a:pt x="15" y="61"/>
                  </a:lnTo>
                  <a:lnTo>
                    <a:pt x="17" y="55"/>
                  </a:lnTo>
                  <a:lnTo>
                    <a:pt x="21" y="49"/>
                  </a:lnTo>
                  <a:lnTo>
                    <a:pt x="26" y="44"/>
                  </a:lnTo>
                  <a:lnTo>
                    <a:pt x="30" y="40"/>
                  </a:lnTo>
                  <a:lnTo>
                    <a:pt x="36" y="36"/>
                  </a:lnTo>
                  <a:lnTo>
                    <a:pt x="42" y="32"/>
                  </a:lnTo>
                  <a:lnTo>
                    <a:pt x="47" y="29"/>
                  </a:lnTo>
                  <a:lnTo>
                    <a:pt x="55" y="25"/>
                  </a:lnTo>
                  <a:lnTo>
                    <a:pt x="61" y="23"/>
                  </a:lnTo>
                  <a:lnTo>
                    <a:pt x="68" y="21"/>
                  </a:lnTo>
                  <a:lnTo>
                    <a:pt x="74" y="19"/>
                  </a:lnTo>
                  <a:lnTo>
                    <a:pt x="82" y="17"/>
                  </a:lnTo>
                  <a:lnTo>
                    <a:pt x="89" y="17"/>
                  </a:lnTo>
                  <a:lnTo>
                    <a:pt x="95" y="17"/>
                  </a:lnTo>
                  <a:lnTo>
                    <a:pt x="103" y="17"/>
                  </a:lnTo>
                  <a:lnTo>
                    <a:pt x="108" y="17"/>
                  </a:lnTo>
                  <a:lnTo>
                    <a:pt x="116" y="19"/>
                  </a:lnTo>
                  <a:lnTo>
                    <a:pt x="122" y="23"/>
                  </a:lnTo>
                  <a:lnTo>
                    <a:pt x="127" y="25"/>
                  </a:lnTo>
                  <a:lnTo>
                    <a:pt x="133" y="29"/>
                  </a:lnTo>
                  <a:lnTo>
                    <a:pt x="141" y="34"/>
                  </a:lnTo>
                  <a:lnTo>
                    <a:pt x="144" y="38"/>
                  </a:lnTo>
                  <a:lnTo>
                    <a:pt x="150" y="44"/>
                  </a:lnTo>
                  <a:lnTo>
                    <a:pt x="154" y="49"/>
                  </a:lnTo>
                  <a:lnTo>
                    <a:pt x="158" y="57"/>
                  </a:lnTo>
                  <a:lnTo>
                    <a:pt x="161" y="63"/>
                  </a:lnTo>
                  <a:lnTo>
                    <a:pt x="165" y="68"/>
                  </a:lnTo>
                  <a:lnTo>
                    <a:pt x="169" y="76"/>
                  </a:lnTo>
                  <a:lnTo>
                    <a:pt x="171" y="84"/>
                  </a:lnTo>
                  <a:lnTo>
                    <a:pt x="171" y="87"/>
                  </a:lnTo>
                  <a:lnTo>
                    <a:pt x="173" y="91"/>
                  </a:lnTo>
                  <a:lnTo>
                    <a:pt x="173" y="95"/>
                  </a:lnTo>
                  <a:lnTo>
                    <a:pt x="175" y="99"/>
                  </a:lnTo>
                  <a:lnTo>
                    <a:pt x="175" y="103"/>
                  </a:lnTo>
                  <a:lnTo>
                    <a:pt x="175" y="107"/>
                  </a:lnTo>
                  <a:lnTo>
                    <a:pt x="177" y="110"/>
                  </a:lnTo>
                  <a:lnTo>
                    <a:pt x="177" y="114"/>
                  </a:lnTo>
                  <a:lnTo>
                    <a:pt x="177" y="118"/>
                  </a:lnTo>
                  <a:lnTo>
                    <a:pt x="179" y="122"/>
                  </a:lnTo>
                  <a:lnTo>
                    <a:pt x="179" y="126"/>
                  </a:lnTo>
                  <a:lnTo>
                    <a:pt x="181" y="129"/>
                  </a:lnTo>
                  <a:lnTo>
                    <a:pt x="181" y="1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Freeform 107"/>
            <p:cNvSpPr>
              <a:spLocks/>
            </p:cNvSpPr>
            <p:nvPr/>
          </p:nvSpPr>
          <p:spPr bwMode="auto">
            <a:xfrm>
              <a:off x="1738313" y="3136900"/>
              <a:ext cx="82550" cy="292100"/>
            </a:xfrm>
            <a:custGeom>
              <a:avLst/>
              <a:gdLst>
                <a:gd name="T0" fmla="*/ 88 w 103"/>
                <a:gd name="T1" fmla="*/ 118 h 369"/>
                <a:gd name="T2" fmla="*/ 86 w 103"/>
                <a:gd name="T3" fmla="*/ 133 h 369"/>
                <a:gd name="T4" fmla="*/ 86 w 103"/>
                <a:gd name="T5" fmla="*/ 145 h 369"/>
                <a:gd name="T6" fmla="*/ 82 w 103"/>
                <a:gd name="T7" fmla="*/ 158 h 369"/>
                <a:gd name="T8" fmla="*/ 78 w 103"/>
                <a:gd name="T9" fmla="*/ 171 h 369"/>
                <a:gd name="T10" fmla="*/ 73 w 103"/>
                <a:gd name="T11" fmla="*/ 183 h 369"/>
                <a:gd name="T12" fmla="*/ 67 w 103"/>
                <a:gd name="T13" fmla="*/ 194 h 369"/>
                <a:gd name="T14" fmla="*/ 57 w 103"/>
                <a:gd name="T15" fmla="*/ 204 h 369"/>
                <a:gd name="T16" fmla="*/ 50 w 103"/>
                <a:gd name="T17" fmla="*/ 217 h 369"/>
                <a:gd name="T18" fmla="*/ 40 w 103"/>
                <a:gd name="T19" fmla="*/ 225 h 369"/>
                <a:gd name="T20" fmla="*/ 31 w 103"/>
                <a:gd name="T21" fmla="*/ 232 h 369"/>
                <a:gd name="T22" fmla="*/ 23 w 103"/>
                <a:gd name="T23" fmla="*/ 242 h 369"/>
                <a:gd name="T24" fmla="*/ 16 w 103"/>
                <a:gd name="T25" fmla="*/ 251 h 369"/>
                <a:gd name="T26" fmla="*/ 8 w 103"/>
                <a:gd name="T27" fmla="*/ 261 h 369"/>
                <a:gd name="T28" fmla="*/ 4 w 103"/>
                <a:gd name="T29" fmla="*/ 272 h 369"/>
                <a:gd name="T30" fmla="*/ 0 w 103"/>
                <a:gd name="T31" fmla="*/ 282 h 369"/>
                <a:gd name="T32" fmla="*/ 0 w 103"/>
                <a:gd name="T33" fmla="*/ 293 h 369"/>
                <a:gd name="T34" fmla="*/ 19 w 103"/>
                <a:gd name="T35" fmla="*/ 365 h 369"/>
                <a:gd name="T36" fmla="*/ 19 w 103"/>
                <a:gd name="T37" fmla="*/ 287 h 369"/>
                <a:gd name="T38" fmla="*/ 21 w 103"/>
                <a:gd name="T39" fmla="*/ 280 h 369"/>
                <a:gd name="T40" fmla="*/ 27 w 103"/>
                <a:gd name="T41" fmla="*/ 270 h 369"/>
                <a:gd name="T42" fmla="*/ 33 w 103"/>
                <a:gd name="T43" fmla="*/ 261 h 369"/>
                <a:gd name="T44" fmla="*/ 40 w 103"/>
                <a:gd name="T45" fmla="*/ 253 h 369"/>
                <a:gd name="T46" fmla="*/ 48 w 103"/>
                <a:gd name="T47" fmla="*/ 244 h 369"/>
                <a:gd name="T48" fmla="*/ 55 w 103"/>
                <a:gd name="T49" fmla="*/ 236 h 369"/>
                <a:gd name="T50" fmla="*/ 65 w 103"/>
                <a:gd name="T51" fmla="*/ 228 h 369"/>
                <a:gd name="T52" fmla="*/ 73 w 103"/>
                <a:gd name="T53" fmla="*/ 221 h 369"/>
                <a:gd name="T54" fmla="*/ 78 w 103"/>
                <a:gd name="T55" fmla="*/ 211 h 369"/>
                <a:gd name="T56" fmla="*/ 86 w 103"/>
                <a:gd name="T57" fmla="*/ 204 h 369"/>
                <a:gd name="T58" fmla="*/ 90 w 103"/>
                <a:gd name="T59" fmla="*/ 194 h 369"/>
                <a:gd name="T60" fmla="*/ 94 w 103"/>
                <a:gd name="T61" fmla="*/ 185 h 369"/>
                <a:gd name="T62" fmla="*/ 97 w 103"/>
                <a:gd name="T63" fmla="*/ 175 h 369"/>
                <a:gd name="T64" fmla="*/ 99 w 103"/>
                <a:gd name="T65" fmla="*/ 164 h 369"/>
                <a:gd name="T66" fmla="*/ 101 w 103"/>
                <a:gd name="T67" fmla="*/ 154 h 369"/>
                <a:gd name="T68" fmla="*/ 101 w 103"/>
                <a:gd name="T69" fmla="*/ 143 h 369"/>
                <a:gd name="T70" fmla="*/ 101 w 103"/>
                <a:gd name="T71" fmla="*/ 133 h 369"/>
                <a:gd name="T72" fmla="*/ 101 w 103"/>
                <a:gd name="T73" fmla="*/ 23 h 369"/>
                <a:gd name="T74" fmla="*/ 88 w 103"/>
                <a:gd name="T7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3" h="369">
                  <a:moveTo>
                    <a:pt x="88" y="0"/>
                  </a:moveTo>
                  <a:lnTo>
                    <a:pt x="88" y="118"/>
                  </a:lnTo>
                  <a:lnTo>
                    <a:pt x="88" y="126"/>
                  </a:lnTo>
                  <a:lnTo>
                    <a:pt x="86" y="133"/>
                  </a:lnTo>
                  <a:lnTo>
                    <a:pt x="86" y="139"/>
                  </a:lnTo>
                  <a:lnTo>
                    <a:pt x="86" y="145"/>
                  </a:lnTo>
                  <a:lnTo>
                    <a:pt x="84" y="152"/>
                  </a:lnTo>
                  <a:lnTo>
                    <a:pt x="82" y="158"/>
                  </a:lnTo>
                  <a:lnTo>
                    <a:pt x="80" y="164"/>
                  </a:lnTo>
                  <a:lnTo>
                    <a:pt x="78" y="171"/>
                  </a:lnTo>
                  <a:lnTo>
                    <a:pt x="74" y="177"/>
                  </a:lnTo>
                  <a:lnTo>
                    <a:pt x="73" y="183"/>
                  </a:lnTo>
                  <a:lnTo>
                    <a:pt x="69" y="187"/>
                  </a:lnTo>
                  <a:lnTo>
                    <a:pt x="67" y="194"/>
                  </a:lnTo>
                  <a:lnTo>
                    <a:pt x="63" y="200"/>
                  </a:lnTo>
                  <a:lnTo>
                    <a:pt x="57" y="204"/>
                  </a:lnTo>
                  <a:lnTo>
                    <a:pt x="54" y="209"/>
                  </a:lnTo>
                  <a:lnTo>
                    <a:pt x="50" y="217"/>
                  </a:lnTo>
                  <a:lnTo>
                    <a:pt x="44" y="221"/>
                  </a:lnTo>
                  <a:lnTo>
                    <a:pt x="40" y="225"/>
                  </a:lnTo>
                  <a:lnTo>
                    <a:pt x="35" y="228"/>
                  </a:lnTo>
                  <a:lnTo>
                    <a:pt x="31" y="232"/>
                  </a:lnTo>
                  <a:lnTo>
                    <a:pt x="27" y="236"/>
                  </a:lnTo>
                  <a:lnTo>
                    <a:pt x="23" y="242"/>
                  </a:lnTo>
                  <a:lnTo>
                    <a:pt x="19" y="245"/>
                  </a:lnTo>
                  <a:lnTo>
                    <a:pt x="16" y="251"/>
                  </a:lnTo>
                  <a:lnTo>
                    <a:pt x="12" y="255"/>
                  </a:lnTo>
                  <a:lnTo>
                    <a:pt x="8" y="261"/>
                  </a:lnTo>
                  <a:lnTo>
                    <a:pt x="6" y="266"/>
                  </a:lnTo>
                  <a:lnTo>
                    <a:pt x="4" y="272"/>
                  </a:lnTo>
                  <a:lnTo>
                    <a:pt x="2" y="276"/>
                  </a:lnTo>
                  <a:lnTo>
                    <a:pt x="0" y="282"/>
                  </a:lnTo>
                  <a:lnTo>
                    <a:pt x="0" y="287"/>
                  </a:lnTo>
                  <a:lnTo>
                    <a:pt x="0" y="293"/>
                  </a:lnTo>
                  <a:lnTo>
                    <a:pt x="4" y="369"/>
                  </a:lnTo>
                  <a:lnTo>
                    <a:pt x="19" y="365"/>
                  </a:lnTo>
                  <a:lnTo>
                    <a:pt x="19" y="293"/>
                  </a:lnTo>
                  <a:lnTo>
                    <a:pt x="19" y="287"/>
                  </a:lnTo>
                  <a:lnTo>
                    <a:pt x="21" y="284"/>
                  </a:lnTo>
                  <a:lnTo>
                    <a:pt x="21" y="280"/>
                  </a:lnTo>
                  <a:lnTo>
                    <a:pt x="25" y="276"/>
                  </a:lnTo>
                  <a:lnTo>
                    <a:pt x="27" y="270"/>
                  </a:lnTo>
                  <a:lnTo>
                    <a:pt x="31" y="266"/>
                  </a:lnTo>
                  <a:lnTo>
                    <a:pt x="33" y="261"/>
                  </a:lnTo>
                  <a:lnTo>
                    <a:pt x="38" y="257"/>
                  </a:lnTo>
                  <a:lnTo>
                    <a:pt x="40" y="253"/>
                  </a:lnTo>
                  <a:lnTo>
                    <a:pt x="44" y="247"/>
                  </a:lnTo>
                  <a:lnTo>
                    <a:pt x="48" y="244"/>
                  </a:lnTo>
                  <a:lnTo>
                    <a:pt x="54" y="240"/>
                  </a:lnTo>
                  <a:lnTo>
                    <a:pt x="55" y="236"/>
                  </a:lnTo>
                  <a:lnTo>
                    <a:pt x="59" y="232"/>
                  </a:lnTo>
                  <a:lnTo>
                    <a:pt x="65" y="228"/>
                  </a:lnTo>
                  <a:lnTo>
                    <a:pt x="69" y="225"/>
                  </a:lnTo>
                  <a:lnTo>
                    <a:pt x="73" y="221"/>
                  </a:lnTo>
                  <a:lnTo>
                    <a:pt x="76" y="217"/>
                  </a:lnTo>
                  <a:lnTo>
                    <a:pt x="78" y="211"/>
                  </a:lnTo>
                  <a:lnTo>
                    <a:pt x="84" y="207"/>
                  </a:lnTo>
                  <a:lnTo>
                    <a:pt x="86" y="204"/>
                  </a:lnTo>
                  <a:lnTo>
                    <a:pt x="88" y="198"/>
                  </a:lnTo>
                  <a:lnTo>
                    <a:pt x="90" y="194"/>
                  </a:lnTo>
                  <a:lnTo>
                    <a:pt x="94" y="188"/>
                  </a:lnTo>
                  <a:lnTo>
                    <a:pt x="94" y="185"/>
                  </a:lnTo>
                  <a:lnTo>
                    <a:pt x="95" y="179"/>
                  </a:lnTo>
                  <a:lnTo>
                    <a:pt x="97" y="175"/>
                  </a:lnTo>
                  <a:lnTo>
                    <a:pt x="99" y="169"/>
                  </a:lnTo>
                  <a:lnTo>
                    <a:pt x="99" y="164"/>
                  </a:lnTo>
                  <a:lnTo>
                    <a:pt x="101" y="160"/>
                  </a:lnTo>
                  <a:lnTo>
                    <a:pt x="101" y="154"/>
                  </a:lnTo>
                  <a:lnTo>
                    <a:pt x="101" y="149"/>
                  </a:lnTo>
                  <a:lnTo>
                    <a:pt x="101" y="143"/>
                  </a:lnTo>
                  <a:lnTo>
                    <a:pt x="101" y="139"/>
                  </a:lnTo>
                  <a:lnTo>
                    <a:pt x="101" y="133"/>
                  </a:lnTo>
                  <a:lnTo>
                    <a:pt x="103" y="129"/>
                  </a:lnTo>
                  <a:lnTo>
                    <a:pt x="101" y="23"/>
                  </a:lnTo>
                  <a:lnTo>
                    <a:pt x="88" y="0"/>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Freeform 108"/>
            <p:cNvSpPr>
              <a:spLocks/>
            </p:cNvSpPr>
            <p:nvPr/>
          </p:nvSpPr>
          <p:spPr bwMode="auto">
            <a:xfrm>
              <a:off x="1635125" y="3362325"/>
              <a:ext cx="14288" cy="73025"/>
            </a:xfrm>
            <a:custGeom>
              <a:avLst/>
              <a:gdLst>
                <a:gd name="T0" fmla="*/ 0 w 19"/>
                <a:gd name="T1" fmla="*/ 0 h 92"/>
                <a:gd name="T2" fmla="*/ 4 w 19"/>
                <a:gd name="T3" fmla="*/ 92 h 92"/>
                <a:gd name="T4" fmla="*/ 19 w 19"/>
                <a:gd name="T5" fmla="*/ 90 h 92"/>
                <a:gd name="T6" fmla="*/ 15 w 19"/>
                <a:gd name="T7" fmla="*/ 18 h 92"/>
                <a:gd name="T8" fmla="*/ 0 w 19"/>
                <a:gd name="T9" fmla="*/ 0 h 92"/>
                <a:gd name="T10" fmla="*/ 0 w 19"/>
                <a:gd name="T11" fmla="*/ 0 h 92"/>
              </a:gdLst>
              <a:ahLst/>
              <a:cxnLst>
                <a:cxn ang="0">
                  <a:pos x="T0" y="T1"/>
                </a:cxn>
                <a:cxn ang="0">
                  <a:pos x="T2" y="T3"/>
                </a:cxn>
                <a:cxn ang="0">
                  <a:pos x="T4" y="T5"/>
                </a:cxn>
                <a:cxn ang="0">
                  <a:pos x="T6" y="T7"/>
                </a:cxn>
                <a:cxn ang="0">
                  <a:pos x="T8" y="T9"/>
                </a:cxn>
                <a:cxn ang="0">
                  <a:pos x="T10" y="T11"/>
                </a:cxn>
              </a:cxnLst>
              <a:rect l="0" t="0" r="r" b="b"/>
              <a:pathLst>
                <a:path w="19" h="92">
                  <a:moveTo>
                    <a:pt x="0" y="0"/>
                  </a:moveTo>
                  <a:lnTo>
                    <a:pt x="4" y="92"/>
                  </a:lnTo>
                  <a:lnTo>
                    <a:pt x="19" y="90"/>
                  </a:lnTo>
                  <a:lnTo>
                    <a:pt x="15" y="1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Freeform 109"/>
            <p:cNvSpPr>
              <a:spLocks/>
            </p:cNvSpPr>
            <p:nvPr/>
          </p:nvSpPr>
          <p:spPr bwMode="auto">
            <a:xfrm>
              <a:off x="1620838" y="3387725"/>
              <a:ext cx="179388" cy="57150"/>
            </a:xfrm>
            <a:custGeom>
              <a:avLst/>
              <a:gdLst>
                <a:gd name="T0" fmla="*/ 4 w 226"/>
                <a:gd name="T1" fmla="*/ 51 h 72"/>
                <a:gd name="T2" fmla="*/ 11 w 226"/>
                <a:gd name="T3" fmla="*/ 62 h 72"/>
                <a:gd name="T4" fmla="*/ 25 w 226"/>
                <a:gd name="T5" fmla="*/ 68 h 72"/>
                <a:gd name="T6" fmla="*/ 34 w 226"/>
                <a:gd name="T7" fmla="*/ 70 h 72"/>
                <a:gd name="T8" fmla="*/ 42 w 226"/>
                <a:gd name="T9" fmla="*/ 70 h 72"/>
                <a:gd name="T10" fmla="*/ 95 w 226"/>
                <a:gd name="T11" fmla="*/ 70 h 72"/>
                <a:gd name="T12" fmla="*/ 105 w 226"/>
                <a:gd name="T13" fmla="*/ 68 h 72"/>
                <a:gd name="T14" fmla="*/ 112 w 226"/>
                <a:gd name="T15" fmla="*/ 68 h 72"/>
                <a:gd name="T16" fmla="*/ 122 w 226"/>
                <a:gd name="T17" fmla="*/ 66 h 72"/>
                <a:gd name="T18" fmla="*/ 131 w 226"/>
                <a:gd name="T19" fmla="*/ 66 h 72"/>
                <a:gd name="T20" fmla="*/ 143 w 226"/>
                <a:gd name="T21" fmla="*/ 64 h 72"/>
                <a:gd name="T22" fmla="*/ 154 w 226"/>
                <a:gd name="T23" fmla="*/ 62 h 72"/>
                <a:gd name="T24" fmla="*/ 165 w 226"/>
                <a:gd name="T25" fmla="*/ 61 h 72"/>
                <a:gd name="T26" fmla="*/ 177 w 226"/>
                <a:gd name="T27" fmla="*/ 59 h 72"/>
                <a:gd name="T28" fmla="*/ 186 w 226"/>
                <a:gd name="T29" fmla="*/ 57 h 72"/>
                <a:gd name="T30" fmla="*/ 196 w 226"/>
                <a:gd name="T31" fmla="*/ 53 h 72"/>
                <a:gd name="T32" fmla="*/ 205 w 226"/>
                <a:gd name="T33" fmla="*/ 51 h 72"/>
                <a:gd name="T34" fmla="*/ 213 w 226"/>
                <a:gd name="T35" fmla="*/ 47 h 72"/>
                <a:gd name="T36" fmla="*/ 221 w 226"/>
                <a:gd name="T37" fmla="*/ 43 h 72"/>
                <a:gd name="T38" fmla="*/ 226 w 226"/>
                <a:gd name="T39" fmla="*/ 36 h 72"/>
                <a:gd name="T40" fmla="*/ 224 w 226"/>
                <a:gd name="T41" fmla="*/ 24 h 72"/>
                <a:gd name="T42" fmla="*/ 222 w 226"/>
                <a:gd name="T43" fmla="*/ 17 h 72"/>
                <a:gd name="T44" fmla="*/ 215 w 226"/>
                <a:gd name="T45" fmla="*/ 9 h 72"/>
                <a:gd name="T46" fmla="*/ 207 w 226"/>
                <a:gd name="T47" fmla="*/ 5 h 72"/>
                <a:gd name="T48" fmla="*/ 196 w 226"/>
                <a:gd name="T49" fmla="*/ 2 h 72"/>
                <a:gd name="T50" fmla="*/ 186 w 226"/>
                <a:gd name="T51" fmla="*/ 0 h 72"/>
                <a:gd name="T52" fmla="*/ 177 w 226"/>
                <a:gd name="T53" fmla="*/ 0 h 72"/>
                <a:gd name="T54" fmla="*/ 167 w 226"/>
                <a:gd name="T55" fmla="*/ 2 h 72"/>
                <a:gd name="T56" fmla="*/ 162 w 226"/>
                <a:gd name="T57" fmla="*/ 9 h 72"/>
                <a:gd name="T58" fmla="*/ 167 w 226"/>
                <a:gd name="T59" fmla="*/ 17 h 72"/>
                <a:gd name="T60" fmla="*/ 175 w 226"/>
                <a:gd name="T61" fmla="*/ 19 h 72"/>
                <a:gd name="T62" fmla="*/ 183 w 226"/>
                <a:gd name="T63" fmla="*/ 23 h 72"/>
                <a:gd name="T64" fmla="*/ 192 w 226"/>
                <a:gd name="T65" fmla="*/ 24 h 72"/>
                <a:gd name="T66" fmla="*/ 202 w 226"/>
                <a:gd name="T67" fmla="*/ 28 h 72"/>
                <a:gd name="T68" fmla="*/ 203 w 226"/>
                <a:gd name="T69" fmla="*/ 32 h 72"/>
                <a:gd name="T70" fmla="*/ 198 w 226"/>
                <a:gd name="T71" fmla="*/ 36 h 72"/>
                <a:gd name="T72" fmla="*/ 186 w 226"/>
                <a:gd name="T73" fmla="*/ 40 h 72"/>
                <a:gd name="T74" fmla="*/ 177 w 226"/>
                <a:gd name="T75" fmla="*/ 43 h 72"/>
                <a:gd name="T76" fmla="*/ 167 w 226"/>
                <a:gd name="T77" fmla="*/ 43 h 72"/>
                <a:gd name="T78" fmla="*/ 158 w 226"/>
                <a:gd name="T79" fmla="*/ 45 h 72"/>
                <a:gd name="T80" fmla="*/ 143 w 226"/>
                <a:gd name="T81" fmla="*/ 45 h 72"/>
                <a:gd name="T82" fmla="*/ 129 w 226"/>
                <a:gd name="T83" fmla="*/ 49 h 72"/>
                <a:gd name="T84" fmla="*/ 116 w 226"/>
                <a:gd name="T85" fmla="*/ 49 h 72"/>
                <a:gd name="T86" fmla="*/ 103 w 226"/>
                <a:gd name="T87" fmla="*/ 51 h 72"/>
                <a:gd name="T88" fmla="*/ 91 w 226"/>
                <a:gd name="T89" fmla="*/ 53 h 72"/>
                <a:gd name="T90" fmla="*/ 84 w 226"/>
                <a:gd name="T91" fmla="*/ 53 h 72"/>
                <a:gd name="T92" fmla="*/ 70 w 226"/>
                <a:gd name="T93" fmla="*/ 55 h 72"/>
                <a:gd name="T94" fmla="*/ 59 w 226"/>
                <a:gd name="T95" fmla="*/ 57 h 72"/>
                <a:gd name="T96" fmla="*/ 49 w 226"/>
                <a:gd name="T97" fmla="*/ 57 h 72"/>
                <a:gd name="T98" fmla="*/ 42 w 226"/>
                <a:gd name="T99" fmla="*/ 59 h 72"/>
                <a:gd name="T100" fmla="*/ 30 w 226"/>
                <a:gd name="T101" fmla="*/ 57 h 72"/>
                <a:gd name="T102" fmla="*/ 23 w 226"/>
                <a:gd name="T103" fmla="*/ 53 h 72"/>
                <a:gd name="T104" fmla="*/ 11 w 226"/>
                <a:gd name="T105" fmla="*/ 49 h 72"/>
                <a:gd name="T106" fmla="*/ 0 w 226"/>
                <a:gd name="T107" fmla="*/ 43 h 72"/>
                <a:gd name="T108" fmla="*/ 0 w 226"/>
                <a:gd name="T109" fmla="*/ 4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72">
                  <a:moveTo>
                    <a:pt x="0" y="45"/>
                  </a:moveTo>
                  <a:lnTo>
                    <a:pt x="4" y="51"/>
                  </a:lnTo>
                  <a:lnTo>
                    <a:pt x="8" y="59"/>
                  </a:lnTo>
                  <a:lnTo>
                    <a:pt x="11" y="62"/>
                  </a:lnTo>
                  <a:lnTo>
                    <a:pt x="19" y="66"/>
                  </a:lnTo>
                  <a:lnTo>
                    <a:pt x="25" y="68"/>
                  </a:lnTo>
                  <a:lnTo>
                    <a:pt x="30" y="70"/>
                  </a:lnTo>
                  <a:lnTo>
                    <a:pt x="34" y="70"/>
                  </a:lnTo>
                  <a:lnTo>
                    <a:pt x="36" y="70"/>
                  </a:lnTo>
                  <a:lnTo>
                    <a:pt x="42" y="70"/>
                  </a:lnTo>
                  <a:lnTo>
                    <a:pt x="46" y="72"/>
                  </a:lnTo>
                  <a:lnTo>
                    <a:pt x="95" y="70"/>
                  </a:lnTo>
                  <a:lnTo>
                    <a:pt x="99" y="68"/>
                  </a:lnTo>
                  <a:lnTo>
                    <a:pt x="105" y="68"/>
                  </a:lnTo>
                  <a:lnTo>
                    <a:pt x="108" y="68"/>
                  </a:lnTo>
                  <a:lnTo>
                    <a:pt x="112" y="68"/>
                  </a:lnTo>
                  <a:lnTo>
                    <a:pt x="116" y="66"/>
                  </a:lnTo>
                  <a:lnTo>
                    <a:pt x="122" y="66"/>
                  </a:lnTo>
                  <a:lnTo>
                    <a:pt x="126" y="66"/>
                  </a:lnTo>
                  <a:lnTo>
                    <a:pt x="131" y="66"/>
                  </a:lnTo>
                  <a:lnTo>
                    <a:pt x="137" y="64"/>
                  </a:lnTo>
                  <a:lnTo>
                    <a:pt x="143" y="64"/>
                  </a:lnTo>
                  <a:lnTo>
                    <a:pt x="148" y="62"/>
                  </a:lnTo>
                  <a:lnTo>
                    <a:pt x="154" y="62"/>
                  </a:lnTo>
                  <a:lnTo>
                    <a:pt x="160" y="61"/>
                  </a:lnTo>
                  <a:lnTo>
                    <a:pt x="165" y="61"/>
                  </a:lnTo>
                  <a:lnTo>
                    <a:pt x="171" y="61"/>
                  </a:lnTo>
                  <a:lnTo>
                    <a:pt x="177" y="59"/>
                  </a:lnTo>
                  <a:lnTo>
                    <a:pt x="181" y="57"/>
                  </a:lnTo>
                  <a:lnTo>
                    <a:pt x="186" y="57"/>
                  </a:lnTo>
                  <a:lnTo>
                    <a:pt x="192" y="55"/>
                  </a:lnTo>
                  <a:lnTo>
                    <a:pt x="196" y="53"/>
                  </a:lnTo>
                  <a:lnTo>
                    <a:pt x="202" y="53"/>
                  </a:lnTo>
                  <a:lnTo>
                    <a:pt x="205" y="51"/>
                  </a:lnTo>
                  <a:lnTo>
                    <a:pt x="209" y="49"/>
                  </a:lnTo>
                  <a:lnTo>
                    <a:pt x="213" y="47"/>
                  </a:lnTo>
                  <a:lnTo>
                    <a:pt x="217" y="45"/>
                  </a:lnTo>
                  <a:lnTo>
                    <a:pt x="221" y="43"/>
                  </a:lnTo>
                  <a:lnTo>
                    <a:pt x="224" y="40"/>
                  </a:lnTo>
                  <a:lnTo>
                    <a:pt x="226" y="36"/>
                  </a:lnTo>
                  <a:lnTo>
                    <a:pt x="226" y="30"/>
                  </a:lnTo>
                  <a:lnTo>
                    <a:pt x="224" y="24"/>
                  </a:lnTo>
                  <a:lnTo>
                    <a:pt x="222" y="21"/>
                  </a:lnTo>
                  <a:lnTo>
                    <a:pt x="222" y="17"/>
                  </a:lnTo>
                  <a:lnTo>
                    <a:pt x="219" y="13"/>
                  </a:lnTo>
                  <a:lnTo>
                    <a:pt x="215" y="9"/>
                  </a:lnTo>
                  <a:lnTo>
                    <a:pt x="211" y="7"/>
                  </a:lnTo>
                  <a:lnTo>
                    <a:pt x="207" y="5"/>
                  </a:lnTo>
                  <a:lnTo>
                    <a:pt x="202" y="4"/>
                  </a:lnTo>
                  <a:lnTo>
                    <a:pt x="196" y="2"/>
                  </a:lnTo>
                  <a:lnTo>
                    <a:pt x="190" y="0"/>
                  </a:lnTo>
                  <a:lnTo>
                    <a:pt x="186" y="0"/>
                  </a:lnTo>
                  <a:lnTo>
                    <a:pt x="181" y="0"/>
                  </a:lnTo>
                  <a:lnTo>
                    <a:pt x="177" y="0"/>
                  </a:lnTo>
                  <a:lnTo>
                    <a:pt x="171" y="0"/>
                  </a:lnTo>
                  <a:lnTo>
                    <a:pt x="167" y="2"/>
                  </a:lnTo>
                  <a:lnTo>
                    <a:pt x="164" y="5"/>
                  </a:lnTo>
                  <a:lnTo>
                    <a:pt x="162" y="9"/>
                  </a:lnTo>
                  <a:lnTo>
                    <a:pt x="162" y="13"/>
                  </a:lnTo>
                  <a:lnTo>
                    <a:pt x="167" y="17"/>
                  </a:lnTo>
                  <a:lnTo>
                    <a:pt x="171" y="17"/>
                  </a:lnTo>
                  <a:lnTo>
                    <a:pt x="175" y="19"/>
                  </a:lnTo>
                  <a:lnTo>
                    <a:pt x="179" y="21"/>
                  </a:lnTo>
                  <a:lnTo>
                    <a:pt x="183" y="23"/>
                  </a:lnTo>
                  <a:lnTo>
                    <a:pt x="186" y="23"/>
                  </a:lnTo>
                  <a:lnTo>
                    <a:pt x="192" y="24"/>
                  </a:lnTo>
                  <a:lnTo>
                    <a:pt x="196" y="26"/>
                  </a:lnTo>
                  <a:lnTo>
                    <a:pt x="202" y="28"/>
                  </a:lnTo>
                  <a:lnTo>
                    <a:pt x="203" y="30"/>
                  </a:lnTo>
                  <a:lnTo>
                    <a:pt x="203" y="32"/>
                  </a:lnTo>
                  <a:lnTo>
                    <a:pt x="202" y="34"/>
                  </a:lnTo>
                  <a:lnTo>
                    <a:pt x="198" y="36"/>
                  </a:lnTo>
                  <a:lnTo>
                    <a:pt x="190" y="38"/>
                  </a:lnTo>
                  <a:lnTo>
                    <a:pt x="186" y="40"/>
                  </a:lnTo>
                  <a:lnTo>
                    <a:pt x="181" y="42"/>
                  </a:lnTo>
                  <a:lnTo>
                    <a:pt x="177" y="43"/>
                  </a:lnTo>
                  <a:lnTo>
                    <a:pt x="173" y="43"/>
                  </a:lnTo>
                  <a:lnTo>
                    <a:pt x="167" y="43"/>
                  </a:lnTo>
                  <a:lnTo>
                    <a:pt x="162" y="43"/>
                  </a:lnTo>
                  <a:lnTo>
                    <a:pt x="158" y="45"/>
                  </a:lnTo>
                  <a:lnTo>
                    <a:pt x="150" y="45"/>
                  </a:lnTo>
                  <a:lnTo>
                    <a:pt x="143" y="45"/>
                  </a:lnTo>
                  <a:lnTo>
                    <a:pt x="137" y="47"/>
                  </a:lnTo>
                  <a:lnTo>
                    <a:pt x="129" y="49"/>
                  </a:lnTo>
                  <a:lnTo>
                    <a:pt x="122" y="49"/>
                  </a:lnTo>
                  <a:lnTo>
                    <a:pt x="116" y="49"/>
                  </a:lnTo>
                  <a:lnTo>
                    <a:pt x="108" y="51"/>
                  </a:lnTo>
                  <a:lnTo>
                    <a:pt x="103" y="51"/>
                  </a:lnTo>
                  <a:lnTo>
                    <a:pt x="97" y="51"/>
                  </a:lnTo>
                  <a:lnTo>
                    <a:pt x="91" y="53"/>
                  </a:lnTo>
                  <a:lnTo>
                    <a:pt x="87" y="53"/>
                  </a:lnTo>
                  <a:lnTo>
                    <a:pt x="84" y="53"/>
                  </a:lnTo>
                  <a:lnTo>
                    <a:pt x="76" y="53"/>
                  </a:lnTo>
                  <a:lnTo>
                    <a:pt x="70" y="55"/>
                  </a:lnTo>
                  <a:lnTo>
                    <a:pt x="65" y="55"/>
                  </a:lnTo>
                  <a:lnTo>
                    <a:pt x="59" y="57"/>
                  </a:lnTo>
                  <a:lnTo>
                    <a:pt x="53" y="57"/>
                  </a:lnTo>
                  <a:lnTo>
                    <a:pt x="49" y="57"/>
                  </a:lnTo>
                  <a:lnTo>
                    <a:pt x="46" y="57"/>
                  </a:lnTo>
                  <a:lnTo>
                    <a:pt x="42" y="59"/>
                  </a:lnTo>
                  <a:lnTo>
                    <a:pt x="36" y="57"/>
                  </a:lnTo>
                  <a:lnTo>
                    <a:pt x="30" y="57"/>
                  </a:lnTo>
                  <a:lnTo>
                    <a:pt x="27" y="55"/>
                  </a:lnTo>
                  <a:lnTo>
                    <a:pt x="23" y="53"/>
                  </a:lnTo>
                  <a:lnTo>
                    <a:pt x="17" y="51"/>
                  </a:lnTo>
                  <a:lnTo>
                    <a:pt x="11" y="49"/>
                  </a:lnTo>
                  <a:lnTo>
                    <a:pt x="6" y="47"/>
                  </a:lnTo>
                  <a:lnTo>
                    <a:pt x="0" y="43"/>
                  </a:lnTo>
                  <a:lnTo>
                    <a:pt x="0" y="43"/>
                  </a:lnTo>
                  <a:lnTo>
                    <a:pt x="0" y="45"/>
                  </a:lnTo>
                  <a:lnTo>
                    <a:pt x="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Freeform 110"/>
            <p:cNvSpPr>
              <a:spLocks/>
            </p:cNvSpPr>
            <p:nvPr/>
          </p:nvSpPr>
          <p:spPr bwMode="auto">
            <a:xfrm>
              <a:off x="1558925" y="2849563"/>
              <a:ext cx="36513" cy="147638"/>
            </a:xfrm>
            <a:custGeom>
              <a:avLst/>
              <a:gdLst>
                <a:gd name="T0" fmla="*/ 46 w 46"/>
                <a:gd name="T1" fmla="*/ 184 h 186"/>
                <a:gd name="T2" fmla="*/ 44 w 46"/>
                <a:gd name="T3" fmla="*/ 135 h 186"/>
                <a:gd name="T4" fmla="*/ 40 w 46"/>
                <a:gd name="T5" fmla="*/ 72 h 186"/>
                <a:gd name="T6" fmla="*/ 40 w 46"/>
                <a:gd name="T7" fmla="*/ 66 h 186"/>
                <a:gd name="T8" fmla="*/ 38 w 46"/>
                <a:gd name="T9" fmla="*/ 63 h 186"/>
                <a:gd name="T10" fmla="*/ 38 w 46"/>
                <a:gd name="T11" fmla="*/ 59 h 186"/>
                <a:gd name="T12" fmla="*/ 38 w 46"/>
                <a:gd name="T13" fmla="*/ 57 h 186"/>
                <a:gd name="T14" fmla="*/ 36 w 46"/>
                <a:gd name="T15" fmla="*/ 55 h 186"/>
                <a:gd name="T16" fmla="*/ 34 w 46"/>
                <a:gd name="T17" fmla="*/ 53 h 186"/>
                <a:gd name="T18" fmla="*/ 32 w 46"/>
                <a:gd name="T19" fmla="*/ 49 h 186"/>
                <a:gd name="T20" fmla="*/ 31 w 46"/>
                <a:gd name="T21" fmla="*/ 47 h 186"/>
                <a:gd name="T22" fmla="*/ 27 w 46"/>
                <a:gd name="T23" fmla="*/ 42 h 186"/>
                <a:gd name="T24" fmla="*/ 25 w 46"/>
                <a:gd name="T25" fmla="*/ 40 h 186"/>
                <a:gd name="T26" fmla="*/ 23 w 46"/>
                <a:gd name="T27" fmla="*/ 36 h 186"/>
                <a:gd name="T28" fmla="*/ 21 w 46"/>
                <a:gd name="T29" fmla="*/ 34 h 186"/>
                <a:gd name="T30" fmla="*/ 17 w 46"/>
                <a:gd name="T31" fmla="*/ 27 h 186"/>
                <a:gd name="T32" fmla="*/ 17 w 46"/>
                <a:gd name="T33" fmla="*/ 21 h 186"/>
                <a:gd name="T34" fmla="*/ 19 w 46"/>
                <a:gd name="T35" fmla="*/ 13 h 186"/>
                <a:gd name="T36" fmla="*/ 21 w 46"/>
                <a:gd name="T37" fmla="*/ 6 h 186"/>
                <a:gd name="T38" fmla="*/ 19 w 46"/>
                <a:gd name="T39" fmla="*/ 2 h 186"/>
                <a:gd name="T40" fmla="*/ 15 w 46"/>
                <a:gd name="T41" fmla="*/ 0 h 186"/>
                <a:gd name="T42" fmla="*/ 10 w 46"/>
                <a:gd name="T43" fmla="*/ 0 h 186"/>
                <a:gd name="T44" fmla="*/ 8 w 46"/>
                <a:gd name="T45" fmla="*/ 2 h 186"/>
                <a:gd name="T46" fmla="*/ 4 w 46"/>
                <a:gd name="T47" fmla="*/ 6 h 186"/>
                <a:gd name="T48" fmla="*/ 2 w 46"/>
                <a:gd name="T49" fmla="*/ 11 h 186"/>
                <a:gd name="T50" fmla="*/ 0 w 46"/>
                <a:gd name="T51" fmla="*/ 15 h 186"/>
                <a:gd name="T52" fmla="*/ 0 w 46"/>
                <a:gd name="T53" fmla="*/ 21 h 186"/>
                <a:gd name="T54" fmla="*/ 0 w 46"/>
                <a:gd name="T55" fmla="*/ 25 h 186"/>
                <a:gd name="T56" fmla="*/ 0 w 46"/>
                <a:gd name="T57" fmla="*/ 28 h 186"/>
                <a:gd name="T58" fmla="*/ 2 w 46"/>
                <a:gd name="T59" fmla="*/ 32 h 186"/>
                <a:gd name="T60" fmla="*/ 4 w 46"/>
                <a:gd name="T61" fmla="*/ 36 h 186"/>
                <a:gd name="T62" fmla="*/ 6 w 46"/>
                <a:gd name="T63" fmla="*/ 40 h 186"/>
                <a:gd name="T64" fmla="*/ 8 w 46"/>
                <a:gd name="T65" fmla="*/ 44 h 186"/>
                <a:gd name="T66" fmla="*/ 11 w 46"/>
                <a:gd name="T67" fmla="*/ 47 h 186"/>
                <a:gd name="T68" fmla="*/ 13 w 46"/>
                <a:gd name="T69" fmla="*/ 51 h 186"/>
                <a:gd name="T70" fmla="*/ 15 w 46"/>
                <a:gd name="T71" fmla="*/ 55 h 186"/>
                <a:gd name="T72" fmla="*/ 19 w 46"/>
                <a:gd name="T73" fmla="*/ 59 h 186"/>
                <a:gd name="T74" fmla="*/ 21 w 46"/>
                <a:gd name="T75" fmla="*/ 63 h 186"/>
                <a:gd name="T76" fmla="*/ 25 w 46"/>
                <a:gd name="T77" fmla="*/ 66 h 186"/>
                <a:gd name="T78" fmla="*/ 25 w 46"/>
                <a:gd name="T79" fmla="*/ 72 h 186"/>
                <a:gd name="T80" fmla="*/ 27 w 46"/>
                <a:gd name="T81" fmla="*/ 76 h 186"/>
                <a:gd name="T82" fmla="*/ 32 w 46"/>
                <a:gd name="T83" fmla="*/ 186 h 186"/>
                <a:gd name="T84" fmla="*/ 46 w 46"/>
                <a:gd name="T85" fmla="*/ 184 h 186"/>
                <a:gd name="T86" fmla="*/ 46 w 46"/>
                <a:gd name="T87" fmla="*/ 18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186">
                  <a:moveTo>
                    <a:pt x="46" y="184"/>
                  </a:moveTo>
                  <a:lnTo>
                    <a:pt x="44" y="135"/>
                  </a:lnTo>
                  <a:lnTo>
                    <a:pt x="40" y="72"/>
                  </a:lnTo>
                  <a:lnTo>
                    <a:pt x="40" y="66"/>
                  </a:lnTo>
                  <a:lnTo>
                    <a:pt x="38" y="63"/>
                  </a:lnTo>
                  <a:lnTo>
                    <a:pt x="38" y="59"/>
                  </a:lnTo>
                  <a:lnTo>
                    <a:pt x="38" y="57"/>
                  </a:lnTo>
                  <a:lnTo>
                    <a:pt x="36" y="55"/>
                  </a:lnTo>
                  <a:lnTo>
                    <a:pt x="34" y="53"/>
                  </a:lnTo>
                  <a:lnTo>
                    <a:pt x="32" y="49"/>
                  </a:lnTo>
                  <a:lnTo>
                    <a:pt x="31" y="47"/>
                  </a:lnTo>
                  <a:lnTo>
                    <a:pt x="27" y="42"/>
                  </a:lnTo>
                  <a:lnTo>
                    <a:pt x="25" y="40"/>
                  </a:lnTo>
                  <a:lnTo>
                    <a:pt x="23" y="36"/>
                  </a:lnTo>
                  <a:lnTo>
                    <a:pt x="21" y="34"/>
                  </a:lnTo>
                  <a:lnTo>
                    <a:pt x="17" y="27"/>
                  </a:lnTo>
                  <a:lnTo>
                    <a:pt x="17" y="21"/>
                  </a:lnTo>
                  <a:lnTo>
                    <a:pt x="19" y="13"/>
                  </a:lnTo>
                  <a:lnTo>
                    <a:pt x="21" y="6"/>
                  </a:lnTo>
                  <a:lnTo>
                    <a:pt x="19" y="2"/>
                  </a:lnTo>
                  <a:lnTo>
                    <a:pt x="15" y="0"/>
                  </a:lnTo>
                  <a:lnTo>
                    <a:pt x="10" y="0"/>
                  </a:lnTo>
                  <a:lnTo>
                    <a:pt x="8" y="2"/>
                  </a:lnTo>
                  <a:lnTo>
                    <a:pt x="4" y="6"/>
                  </a:lnTo>
                  <a:lnTo>
                    <a:pt x="2" y="11"/>
                  </a:lnTo>
                  <a:lnTo>
                    <a:pt x="0" y="15"/>
                  </a:lnTo>
                  <a:lnTo>
                    <a:pt x="0" y="21"/>
                  </a:lnTo>
                  <a:lnTo>
                    <a:pt x="0" y="25"/>
                  </a:lnTo>
                  <a:lnTo>
                    <a:pt x="0" y="28"/>
                  </a:lnTo>
                  <a:lnTo>
                    <a:pt x="2" y="32"/>
                  </a:lnTo>
                  <a:lnTo>
                    <a:pt x="4" y="36"/>
                  </a:lnTo>
                  <a:lnTo>
                    <a:pt x="6" y="40"/>
                  </a:lnTo>
                  <a:lnTo>
                    <a:pt x="8" y="44"/>
                  </a:lnTo>
                  <a:lnTo>
                    <a:pt x="11" y="47"/>
                  </a:lnTo>
                  <a:lnTo>
                    <a:pt x="13" y="51"/>
                  </a:lnTo>
                  <a:lnTo>
                    <a:pt x="15" y="55"/>
                  </a:lnTo>
                  <a:lnTo>
                    <a:pt x="19" y="59"/>
                  </a:lnTo>
                  <a:lnTo>
                    <a:pt x="21" y="63"/>
                  </a:lnTo>
                  <a:lnTo>
                    <a:pt x="25" y="66"/>
                  </a:lnTo>
                  <a:lnTo>
                    <a:pt x="25" y="72"/>
                  </a:lnTo>
                  <a:lnTo>
                    <a:pt x="27" y="76"/>
                  </a:lnTo>
                  <a:lnTo>
                    <a:pt x="32" y="186"/>
                  </a:lnTo>
                  <a:lnTo>
                    <a:pt x="46" y="184"/>
                  </a:lnTo>
                  <a:lnTo>
                    <a:pt x="46" y="1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Freeform 111"/>
            <p:cNvSpPr>
              <a:spLocks/>
            </p:cNvSpPr>
            <p:nvPr/>
          </p:nvSpPr>
          <p:spPr bwMode="auto">
            <a:xfrm>
              <a:off x="1695450" y="2851150"/>
              <a:ext cx="30163" cy="134938"/>
            </a:xfrm>
            <a:custGeom>
              <a:avLst/>
              <a:gdLst>
                <a:gd name="T0" fmla="*/ 19 w 38"/>
                <a:gd name="T1" fmla="*/ 167 h 171"/>
                <a:gd name="T2" fmla="*/ 15 w 38"/>
                <a:gd name="T3" fmla="*/ 76 h 171"/>
                <a:gd name="T4" fmla="*/ 15 w 38"/>
                <a:gd name="T5" fmla="*/ 70 h 171"/>
                <a:gd name="T6" fmla="*/ 19 w 38"/>
                <a:gd name="T7" fmla="*/ 64 h 171"/>
                <a:gd name="T8" fmla="*/ 21 w 38"/>
                <a:gd name="T9" fmla="*/ 61 h 171"/>
                <a:gd name="T10" fmla="*/ 23 w 38"/>
                <a:gd name="T11" fmla="*/ 57 h 171"/>
                <a:gd name="T12" fmla="*/ 25 w 38"/>
                <a:gd name="T13" fmla="*/ 53 h 171"/>
                <a:gd name="T14" fmla="*/ 29 w 38"/>
                <a:gd name="T15" fmla="*/ 47 h 171"/>
                <a:gd name="T16" fmla="*/ 31 w 38"/>
                <a:gd name="T17" fmla="*/ 44 h 171"/>
                <a:gd name="T18" fmla="*/ 33 w 38"/>
                <a:gd name="T19" fmla="*/ 40 h 171"/>
                <a:gd name="T20" fmla="*/ 34 w 38"/>
                <a:gd name="T21" fmla="*/ 36 h 171"/>
                <a:gd name="T22" fmla="*/ 36 w 38"/>
                <a:gd name="T23" fmla="*/ 30 h 171"/>
                <a:gd name="T24" fmla="*/ 36 w 38"/>
                <a:gd name="T25" fmla="*/ 26 h 171"/>
                <a:gd name="T26" fmla="*/ 38 w 38"/>
                <a:gd name="T27" fmla="*/ 23 h 171"/>
                <a:gd name="T28" fmla="*/ 36 w 38"/>
                <a:gd name="T29" fmla="*/ 17 h 171"/>
                <a:gd name="T30" fmla="*/ 36 w 38"/>
                <a:gd name="T31" fmla="*/ 11 h 171"/>
                <a:gd name="T32" fmla="*/ 33 w 38"/>
                <a:gd name="T33" fmla="*/ 7 h 171"/>
                <a:gd name="T34" fmla="*/ 31 w 38"/>
                <a:gd name="T35" fmla="*/ 2 h 171"/>
                <a:gd name="T36" fmla="*/ 27 w 38"/>
                <a:gd name="T37" fmla="*/ 0 h 171"/>
                <a:gd name="T38" fmla="*/ 23 w 38"/>
                <a:gd name="T39" fmla="*/ 0 h 171"/>
                <a:gd name="T40" fmla="*/ 19 w 38"/>
                <a:gd name="T41" fmla="*/ 2 h 171"/>
                <a:gd name="T42" fmla="*/ 19 w 38"/>
                <a:gd name="T43" fmla="*/ 7 h 171"/>
                <a:gd name="T44" fmla="*/ 19 w 38"/>
                <a:gd name="T45" fmla="*/ 13 h 171"/>
                <a:gd name="T46" fmla="*/ 19 w 38"/>
                <a:gd name="T47" fmla="*/ 19 h 171"/>
                <a:gd name="T48" fmla="*/ 21 w 38"/>
                <a:gd name="T49" fmla="*/ 23 h 171"/>
                <a:gd name="T50" fmla="*/ 21 w 38"/>
                <a:gd name="T51" fmla="*/ 28 h 171"/>
                <a:gd name="T52" fmla="*/ 21 w 38"/>
                <a:gd name="T53" fmla="*/ 32 h 171"/>
                <a:gd name="T54" fmla="*/ 19 w 38"/>
                <a:gd name="T55" fmla="*/ 36 h 171"/>
                <a:gd name="T56" fmla="*/ 15 w 38"/>
                <a:gd name="T57" fmla="*/ 40 h 171"/>
                <a:gd name="T58" fmla="*/ 14 w 38"/>
                <a:gd name="T59" fmla="*/ 45 h 171"/>
                <a:gd name="T60" fmla="*/ 12 w 38"/>
                <a:gd name="T61" fmla="*/ 49 h 171"/>
                <a:gd name="T62" fmla="*/ 8 w 38"/>
                <a:gd name="T63" fmla="*/ 53 h 171"/>
                <a:gd name="T64" fmla="*/ 6 w 38"/>
                <a:gd name="T65" fmla="*/ 59 h 171"/>
                <a:gd name="T66" fmla="*/ 4 w 38"/>
                <a:gd name="T67" fmla="*/ 63 h 171"/>
                <a:gd name="T68" fmla="*/ 2 w 38"/>
                <a:gd name="T69" fmla="*/ 68 h 171"/>
                <a:gd name="T70" fmla="*/ 2 w 38"/>
                <a:gd name="T71" fmla="*/ 74 h 171"/>
                <a:gd name="T72" fmla="*/ 0 w 38"/>
                <a:gd name="T73" fmla="*/ 78 h 171"/>
                <a:gd name="T74" fmla="*/ 0 w 38"/>
                <a:gd name="T75" fmla="*/ 83 h 171"/>
                <a:gd name="T76" fmla="*/ 8 w 38"/>
                <a:gd name="T77" fmla="*/ 171 h 171"/>
                <a:gd name="T78" fmla="*/ 14 w 38"/>
                <a:gd name="T79" fmla="*/ 169 h 171"/>
                <a:gd name="T80" fmla="*/ 19 w 38"/>
                <a:gd name="T81" fmla="*/ 167 h 171"/>
                <a:gd name="T82" fmla="*/ 19 w 38"/>
                <a:gd name="T83" fmla="*/ 167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 h="171">
                  <a:moveTo>
                    <a:pt x="19" y="167"/>
                  </a:moveTo>
                  <a:lnTo>
                    <a:pt x="15" y="76"/>
                  </a:lnTo>
                  <a:lnTo>
                    <a:pt x="15" y="70"/>
                  </a:lnTo>
                  <a:lnTo>
                    <a:pt x="19" y="64"/>
                  </a:lnTo>
                  <a:lnTo>
                    <a:pt x="21" y="61"/>
                  </a:lnTo>
                  <a:lnTo>
                    <a:pt x="23" y="57"/>
                  </a:lnTo>
                  <a:lnTo>
                    <a:pt x="25" y="53"/>
                  </a:lnTo>
                  <a:lnTo>
                    <a:pt x="29" y="47"/>
                  </a:lnTo>
                  <a:lnTo>
                    <a:pt x="31" y="44"/>
                  </a:lnTo>
                  <a:lnTo>
                    <a:pt x="33" y="40"/>
                  </a:lnTo>
                  <a:lnTo>
                    <a:pt x="34" y="36"/>
                  </a:lnTo>
                  <a:lnTo>
                    <a:pt x="36" y="30"/>
                  </a:lnTo>
                  <a:lnTo>
                    <a:pt x="36" y="26"/>
                  </a:lnTo>
                  <a:lnTo>
                    <a:pt x="38" y="23"/>
                  </a:lnTo>
                  <a:lnTo>
                    <a:pt x="36" y="17"/>
                  </a:lnTo>
                  <a:lnTo>
                    <a:pt x="36" y="11"/>
                  </a:lnTo>
                  <a:lnTo>
                    <a:pt x="33" y="7"/>
                  </a:lnTo>
                  <a:lnTo>
                    <a:pt x="31" y="2"/>
                  </a:lnTo>
                  <a:lnTo>
                    <a:pt x="27" y="0"/>
                  </a:lnTo>
                  <a:lnTo>
                    <a:pt x="23" y="0"/>
                  </a:lnTo>
                  <a:lnTo>
                    <a:pt x="19" y="2"/>
                  </a:lnTo>
                  <a:lnTo>
                    <a:pt x="19" y="7"/>
                  </a:lnTo>
                  <a:lnTo>
                    <a:pt x="19" y="13"/>
                  </a:lnTo>
                  <a:lnTo>
                    <a:pt x="19" y="19"/>
                  </a:lnTo>
                  <a:lnTo>
                    <a:pt x="21" y="23"/>
                  </a:lnTo>
                  <a:lnTo>
                    <a:pt x="21" y="28"/>
                  </a:lnTo>
                  <a:lnTo>
                    <a:pt x="21" y="32"/>
                  </a:lnTo>
                  <a:lnTo>
                    <a:pt x="19" y="36"/>
                  </a:lnTo>
                  <a:lnTo>
                    <a:pt x="15" y="40"/>
                  </a:lnTo>
                  <a:lnTo>
                    <a:pt x="14" y="45"/>
                  </a:lnTo>
                  <a:lnTo>
                    <a:pt x="12" y="49"/>
                  </a:lnTo>
                  <a:lnTo>
                    <a:pt x="8" y="53"/>
                  </a:lnTo>
                  <a:lnTo>
                    <a:pt x="6" y="59"/>
                  </a:lnTo>
                  <a:lnTo>
                    <a:pt x="4" y="63"/>
                  </a:lnTo>
                  <a:lnTo>
                    <a:pt x="2" y="68"/>
                  </a:lnTo>
                  <a:lnTo>
                    <a:pt x="2" y="74"/>
                  </a:lnTo>
                  <a:lnTo>
                    <a:pt x="0" y="78"/>
                  </a:lnTo>
                  <a:lnTo>
                    <a:pt x="0" y="83"/>
                  </a:lnTo>
                  <a:lnTo>
                    <a:pt x="8" y="171"/>
                  </a:lnTo>
                  <a:lnTo>
                    <a:pt x="14" y="169"/>
                  </a:lnTo>
                  <a:lnTo>
                    <a:pt x="19" y="167"/>
                  </a:lnTo>
                  <a:lnTo>
                    <a:pt x="19"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Freeform 112"/>
            <p:cNvSpPr>
              <a:spLocks/>
            </p:cNvSpPr>
            <p:nvPr/>
          </p:nvSpPr>
          <p:spPr bwMode="auto">
            <a:xfrm>
              <a:off x="1568450" y="2832100"/>
              <a:ext cx="144463" cy="20638"/>
            </a:xfrm>
            <a:custGeom>
              <a:avLst/>
              <a:gdLst>
                <a:gd name="T0" fmla="*/ 6 w 183"/>
                <a:gd name="T1" fmla="*/ 25 h 27"/>
                <a:gd name="T2" fmla="*/ 16 w 183"/>
                <a:gd name="T3" fmla="*/ 21 h 27"/>
                <a:gd name="T4" fmla="*/ 27 w 183"/>
                <a:gd name="T5" fmla="*/ 19 h 27"/>
                <a:gd name="T6" fmla="*/ 39 w 183"/>
                <a:gd name="T7" fmla="*/ 17 h 27"/>
                <a:gd name="T8" fmla="*/ 48 w 183"/>
                <a:gd name="T9" fmla="*/ 15 h 27"/>
                <a:gd name="T10" fmla="*/ 59 w 183"/>
                <a:gd name="T11" fmla="*/ 13 h 27"/>
                <a:gd name="T12" fmla="*/ 69 w 183"/>
                <a:gd name="T13" fmla="*/ 12 h 27"/>
                <a:gd name="T14" fmla="*/ 80 w 183"/>
                <a:gd name="T15" fmla="*/ 12 h 27"/>
                <a:gd name="T16" fmla="*/ 92 w 183"/>
                <a:gd name="T17" fmla="*/ 12 h 27"/>
                <a:gd name="T18" fmla="*/ 101 w 183"/>
                <a:gd name="T19" fmla="*/ 12 h 27"/>
                <a:gd name="T20" fmla="*/ 113 w 183"/>
                <a:gd name="T21" fmla="*/ 12 h 27"/>
                <a:gd name="T22" fmla="*/ 122 w 183"/>
                <a:gd name="T23" fmla="*/ 13 h 27"/>
                <a:gd name="T24" fmla="*/ 134 w 183"/>
                <a:gd name="T25" fmla="*/ 13 h 27"/>
                <a:gd name="T26" fmla="*/ 145 w 183"/>
                <a:gd name="T27" fmla="*/ 15 h 27"/>
                <a:gd name="T28" fmla="*/ 156 w 183"/>
                <a:gd name="T29" fmla="*/ 17 h 27"/>
                <a:gd name="T30" fmla="*/ 168 w 183"/>
                <a:gd name="T31" fmla="*/ 17 h 27"/>
                <a:gd name="T32" fmla="*/ 177 w 183"/>
                <a:gd name="T33" fmla="*/ 19 h 27"/>
                <a:gd name="T34" fmla="*/ 181 w 183"/>
                <a:gd name="T35" fmla="*/ 17 h 27"/>
                <a:gd name="T36" fmla="*/ 181 w 183"/>
                <a:gd name="T37" fmla="*/ 12 h 27"/>
                <a:gd name="T38" fmla="*/ 174 w 183"/>
                <a:gd name="T39" fmla="*/ 8 h 27"/>
                <a:gd name="T40" fmla="*/ 166 w 183"/>
                <a:gd name="T41" fmla="*/ 6 h 27"/>
                <a:gd name="T42" fmla="*/ 156 w 183"/>
                <a:gd name="T43" fmla="*/ 4 h 27"/>
                <a:gd name="T44" fmla="*/ 147 w 183"/>
                <a:gd name="T45" fmla="*/ 2 h 27"/>
                <a:gd name="T46" fmla="*/ 135 w 183"/>
                <a:gd name="T47" fmla="*/ 0 h 27"/>
                <a:gd name="T48" fmla="*/ 124 w 183"/>
                <a:gd name="T49" fmla="*/ 0 h 27"/>
                <a:gd name="T50" fmla="*/ 111 w 183"/>
                <a:gd name="T51" fmla="*/ 0 h 27"/>
                <a:gd name="T52" fmla="*/ 97 w 183"/>
                <a:gd name="T53" fmla="*/ 0 h 27"/>
                <a:gd name="T54" fmla="*/ 84 w 183"/>
                <a:gd name="T55" fmla="*/ 0 h 27"/>
                <a:gd name="T56" fmla="*/ 71 w 183"/>
                <a:gd name="T57" fmla="*/ 0 h 27"/>
                <a:gd name="T58" fmla="*/ 58 w 183"/>
                <a:gd name="T59" fmla="*/ 0 h 27"/>
                <a:gd name="T60" fmla="*/ 46 w 183"/>
                <a:gd name="T61" fmla="*/ 2 h 27"/>
                <a:gd name="T62" fmla="*/ 33 w 183"/>
                <a:gd name="T63" fmla="*/ 6 h 27"/>
                <a:gd name="T64" fmla="*/ 21 w 183"/>
                <a:gd name="T65" fmla="*/ 10 h 27"/>
                <a:gd name="T66" fmla="*/ 12 w 183"/>
                <a:gd name="T67" fmla="*/ 13 h 27"/>
                <a:gd name="T68" fmla="*/ 4 w 183"/>
                <a:gd name="T69" fmla="*/ 19 h 27"/>
                <a:gd name="T70" fmla="*/ 0 w 183"/>
                <a:gd name="T71" fmla="*/ 27 h 27"/>
                <a:gd name="T72" fmla="*/ 2 w 183"/>
                <a:gd name="T7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3" h="27">
                  <a:moveTo>
                    <a:pt x="2" y="27"/>
                  </a:moveTo>
                  <a:lnTo>
                    <a:pt x="6" y="25"/>
                  </a:lnTo>
                  <a:lnTo>
                    <a:pt x="12" y="23"/>
                  </a:lnTo>
                  <a:lnTo>
                    <a:pt x="16" y="21"/>
                  </a:lnTo>
                  <a:lnTo>
                    <a:pt x="21" y="21"/>
                  </a:lnTo>
                  <a:lnTo>
                    <a:pt x="27" y="19"/>
                  </a:lnTo>
                  <a:lnTo>
                    <a:pt x="33" y="17"/>
                  </a:lnTo>
                  <a:lnTo>
                    <a:pt x="39" y="17"/>
                  </a:lnTo>
                  <a:lnTo>
                    <a:pt x="44" y="15"/>
                  </a:lnTo>
                  <a:lnTo>
                    <a:pt x="48" y="15"/>
                  </a:lnTo>
                  <a:lnTo>
                    <a:pt x="54" y="13"/>
                  </a:lnTo>
                  <a:lnTo>
                    <a:pt x="59" y="13"/>
                  </a:lnTo>
                  <a:lnTo>
                    <a:pt x="65" y="13"/>
                  </a:lnTo>
                  <a:lnTo>
                    <a:pt x="69" y="12"/>
                  </a:lnTo>
                  <a:lnTo>
                    <a:pt x="75" y="12"/>
                  </a:lnTo>
                  <a:lnTo>
                    <a:pt x="80" y="12"/>
                  </a:lnTo>
                  <a:lnTo>
                    <a:pt x="86" y="12"/>
                  </a:lnTo>
                  <a:lnTo>
                    <a:pt x="92" y="12"/>
                  </a:lnTo>
                  <a:lnTo>
                    <a:pt x="96" y="12"/>
                  </a:lnTo>
                  <a:lnTo>
                    <a:pt x="101" y="12"/>
                  </a:lnTo>
                  <a:lnTo>
                    <a:pt x="107" y="12"/>
                  </a:lnTo>
                  <a:lnTo>
                    <a:pt x="113" y="12"/>
                  </a:lnTo>
                  <a:lnTo>
                    <a:pt x="118" y="12"/>
                  </a:lnTo>
                  <a:lnTo>
                    <a:pt x="122" y="13"/>
                  </a:lnTo>
                  <a:lnTo>
                    <a:pt x="130" y="13"/>
                  </a:lnTo>
                  <a:lnTo>
                    <a:pt x="134" y="13"/>
                  </a:lnTo>
                  <a:lnTo>
                    <a:pt x="139" y="15"/>
                  </a:lnTo>
                  <a:lnTo>
                    <a:pt x="145" y="15"/>
                  </a:lnTo>
                  <a:lnTo>
                    <a:pt x="151" y="15"/>
                  </a:lnTo>
                  <a:lnTo>
                    <a:pt x="156" y="17"/>
                  </a:lnTo>
                  <a:lnTo>
                    <a:pt x="162" y="17"/>
                  </a:lnTo>
                  <a:lnTo>
                    <a:pt x="168" y="17"/>
                  </a:lnTo>
                  <a:lnTo>
                    <a:pt x="174" y="19"/>
                  </a:lnTo>
                  <a:lnTo>
                    <a:pt x="177" y="19"/>
                  </a:lnTo>
                  <a:lnTo>
                    <a:pt x="179" y="19"/>
                  </a:lnTo>
                  <a:lnTo>
                    <a:pt x="181" y="17"/>
                  </a:lnTo>
                  <a:lnTo>
                    <a:pt x="183" y="15"/>
                  </a:lnTo>
                  <a:lnTo>
                    <a:pt x="181" y="12"/>
                  </a:lnTo>
                  <a:lnTo>
                    <a:pt x="177" y="10"/>
                  </a:lnTo>
                  <a:lnTo>
                    <a:pt x="174" y="8"/>
                  </a:lnTo>
                  <a:lnTo>
                    <a:pt x="170" y="8"/>
                  </a:lnTo>
                  <a:lnTo>
                    <a:pt x="166" y="6"/>
                  </a:lnTo>
                  <a:lnTo>
                    <a:pt x="162" y="6"/>
                  </a:lnTo>
                  <a:lnTo>
                    <a:pt x="156" y="4"/>
                  </a:lnTo>
                  <a:lnTo>
                    <a:pt x="153" y="4"/>
                  </a:lnTo>
                  <a:lnTo>
                    <a:pt x="147" y="2"/>
                  </a:lnTo>
                  <a:lnTo>
                    <a:pt x="141" y="2"/>
                  </a:lnTo>
                  <a:lnTo>
                    <a:pt x="135" y="0"/>
                  </a:lnTo>
                  <a:lnTo>
                    <a:pt x="130" y="0"/>
                  </a:lnTo>
                  <a:lnTo>
                    <a:pt x="124" y="0"/>
                  </a:lnTo>
                  <a:lnTo>
                    <a:pt x="118" y="0"/>
                  </a:lnTo>
                  <a:lnTo>
                    <a:pt x="111" y="0"/>
                  </a:lnTo>
                  <a:lnTo>
                    <a:pt x="105" y="0"/>
                  </a:lnTo>
                  <a:lnTo>
                    <a:pt x="97" y="0"/>
                  </a:lnTo>
                  <a:lnTo>
                    <a:pt x="92" y="0"/>
                  </a:lnTo>
                  <a:lnTo>
                    <a:pt x="84" y="0"/>
                  </a:lnTo>
                  <a:lnTo>
                    <a:pt x="78" y="0"/>
                  </a:lnTo>
                  <a:lnTo>
                    <a:pt x="71" y="0"/>
                  </a:lnTo>
                  <a:lnTo>
                    <a:pt x="65" y="0"/>
                  </a:lnTo>
                  <a:lnTo>
                    <a:pt x="58" y="0"/>
                  </a:lnTo>
                  <a:lnTo>
                    <a:pt x="52" y="2"/>
                  </a:lnTo>
                  <a:lnTo>
                    <a:pt x="46" y="2"/>
                  </a:lnTo>
                  <a:lnTo>
                    <a:pt x="40" y="4"/>
                  </a:lnTo>
                  <a:lnTo>
                    <a:pt x="33" y="6"/>
                  </a:lnTo>
                  <a:lnTo>
                    <a:pt x="27" y="8"/>
                  </a:lnTo>
                  <a:lnTo>
                    <a:pt x="21" y="10"/>
                  </a:lnTo>
                  <a:lnTo>
                    <a:pt x="18" y="12"/>
                  </a:lnTo>
                  <a:lnTo>
                    <a:pt x="12" y="13"/>
                  </a:lnTo>
                  <a:lnTo>
                    <a:pt x="8" y="17"/>
                  </a:lnTo>
                  <a:lnTo>
                    <a:pt x="4" y="19"/>
                  </a:lnTo>
                  <a:lnTo>
                    <a:pt x="0" y="23"/>
                  </a:lnTo>
                  <a:lnTo>
                    <a:pt x="0" y="27"/>
                  </a:lnTo>
                  <a:lnTo>
                    <a:pt x="2" y="27"/>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Freeform 113"/>
            <p:cNvSpPr>
              <a:spLocks/>
            </p:cNvSpPr>
            <p:nvPr/>
          </p:nvSpPr>
          <p:spPr bwMode="auto">
            <a:xfrm>
              <a:off x="1582738" y="2847975"/>
              <a:ext cx="109538" cy="15875"/>
            </a:xfrm>
            <a:custGeom>
              <a:avLst/>
              <a:gdLst>
                <a:gd name="T0" fmla="*/ 127 w 136"/>
                <a:gd name="T1" fmla="*/ 0 h 21"/>
                <a:gd name="T2" fmla="*/ 112 w 136"/>
                <a:gd name="T3" fmla="*/ 0 h 21"/>
                <a:gd name="T4" fmla="*/ 100 w 136"/>
                <a:gd name="T5" fmla="*/ 2 h 21"/>
                <a:gd name="T6" fmla="*/ 87 w 136"/>
                <a:gd name="T7" fmla="*/ 4 h 21"/>
                <a:gd name="T8" fmla="*/ 76 w 136"/>
                <a:gd name="T9" fmla="*/ 6 h 21"/>
                <a:gd name="T10" fmla="*/ 66 w 136"/>
                <a:gd name="T11" fmla="*/ 8 h 21"/>
                <a:gd name="T12" fmla="*/ 57 w 136"/>
                <a:gd name="T13" fmla="*/ 10 h 21"/>
                <a:gd name="T14" fmla="*/ 49 w 136"/>
                <a:gd name="T15" fmla="*/ 11 h 21"/>
                <a:gd name="T16" fmla="*/ 39 w 136"/>
                <a:gd name="T17" fmla="*/ 11 h 21"/>
                <a:gd name="T18" fmla="*/ 30 w 136"/>
                <a:gd name="T19" fmla="*/ 11 h 21"/>
                <a:gd name="T20" fmla="*/ 22 w 136"/>
                <a:gd name="T21" fmla="*/ 11 h 21"/>
                <a:gd name="T22" fmla="*/ 13 w 136"/>
                <a:gd name="T23" fmla="*/ 11 h 21"/>
                <a:gd name="T24" fmla="*/ 13 w 136"/>
                <a:gd name="T25" fmla="*/ 8 h 21"/>
                <a:gd name="T26" fmla="*/ 22 w 136"/>
                <a:gd name="T27" fmla="*/ 6 h 21"/>
                <a:gd name="T28" fmla="*/ 24 w 136"/>
                <a:gd name="T29" fmla="*/ 6 h 21"/>
                <a:gd name="T30" fmla="*/ 17 w 136"/>
                <a:gd name="T31" fmla="*/ 6 h 21"/>
                <a:gd name="T32" fmla="*/ 7 w 136"/>
                <a:gd name="T33" fmla="*/ 8 h 21"/>
                <a:gd name="T34" fmla="*/ 0 w 136"/>
                <a:gd name="T35" fmla="*/ 13 h 21"/>
                <a:gd name="T36" fmla="*/ 9 w 136"/>
                <a:gd name="T37" fmla="*/ 17 h 21"/>
                <a:gd name="T38" fmla="*/ 22 w 136"/>
                <a:gd name="T39" fmla="*/ 21 h 21"/>
                <a:gd name="T40" fmla="*/ 34 w 136"/>
                <a:gd name="T41" fmla="*/ 21 h 21"/>
                <a:gd name="T42" fmla="*/ 41 w 136"/>
                <a:gd name="T43" fmla="*/ 21 h 21"/>
                <a:gd name="T44" fmla="*/ 49 w 136"/>
                <a:gd name="T45" fmla="*/ 21 h 21"/>
                <a:gd name="T46" fmla="*/ 57 w 136"/>
                <a:gd name="T47" fmla="*/ 19 h 21"/>
                <a:gd name="T48" fmla="*/ 64 w 136"/>
                <a:gd name="T49" fmla="*/ 17 h 21"/>
                <a:gd name="T50" fmla="*/ 74 w 136"/>
                <a:gd name="T51" fmla="*/ 17 h 21"/>
                <a:gd name="T52" fmla="*/ 83 w 136"/>
                <a:gd name="T53" fmla="*/ 15 h 21"/>
                <a:gd name="T54" fmla="*/ 93 w 136"/>
                <a:gd name="T55" fmla="*/ 15 h 21"/>
                <a:gd name="T56" fmla="*/ 100 w 136"/>
                <a:gd name="T57" fmla="*/ 15 h 21"/>
                <a:gd name="T58" fmla="*/ 110 w 136"/>
                <a:gd name="T59" fmla="*/ 13 h 21"/>
                <a:gd name="T60" fmla="*/ 119 w 136"/>
                <a:gd name="T61" fmla="*/ 13 h 21"/>
                <a:gd name="T62" fmla="*/ 129 w 136"/>
                <a:gd name="T63" fmla="*/ 11 h 21"/>
                <a:gd name="T64" fmla="*/ 134 w 136"/>
                <a:gd name="T65" fmla="*/ 10 h 21"/>
                <a:gd name="T66" fmla="*/ 134 w 136"/>
                <a:gd name="T67" fmla="*/ 4 h 21"/>
                <a:gd name="T68" fmla="*/ 134 w 136"/>
                <a:gd name="T6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21">
                  <a:moveTo>
                    <a:pt x="134" y="4"/>
                  </a:moveTo>
                  <a:lnTo>
                    <a:pt x="127" y="0"/>
                  </a:lnTo>
                  <a:lnTo>
                    <a:pt x="119" y="0"/>
                  </a:lnTo>
                  <a:lnTo>
                    <a:pt x="112" y="0"/>
                  </a:lnTo>
                  <a:lnTo>
                    <a:pt x="106" y="2"/>
                  </a:lnTo>
                  <a:lnTo>
                    <a:pt x="100" y="2"/>
                  </a:lnTo>
                  <a:lnTo>
                    <a:pt x="93" y="4"/>
                  </a:lnTo>
                  <a:lnTo>
                    <a:pt x="87" y="4"/>
                  </a:lnTo>
                  <a:lnTo>
                    <a:pt x="81" y="6"/>
                  </a:lnTo>
                  <a:lnTo>
                    <a:pt x="76" y="6"/>
                  </a:lnTo>
                  <a:lnTo>
                    <a:pt x="72" y="8"/>
                  </a:lnTo>
                  <a:lnTo>
                    <a:pt x="66" y="8"/>
                  </a:lnTo>
                  <a:lnTo>
                    <a:pt x="62" y="10"/>
                  </a:lnTo>
                  <a:lnTo>
                    <a:pt x="57" y="10"/>
                  </a:lnTo>
                  <a:lnTo>
                    <a:pt x="53" y="11"/>
                  </a:lnTo>
                  <a:lnTo>
                    <a:pt x="49" y="11"/>
                  </a:lnTo>
                  <a:lnTo>
                    <a:pt x="45" y="11"/>
                  </a:lnTo>
                  <a:lnTo>
                    <a:pt x="39" y="11"/>
                  </a:lnTo>
                  <a:lnTo>
                    <a:pt x="36" y="11"/>
                  </a:lnTo>
                  <a:lnTo>
                    <a:pt x="30" y="11"/>
                  </a:lnTo>
                  <a:lnTo>
                    <a:pt x="26" y="11"/>
                  </a:lnTo>
                  <a:lnTo>
                    <a:pt x="22" y="11"/>
                  </a:lnTo>
                  <a:lnTo>
                    <a:pt x="19" y="11"/>
                  </a:lnTo>
                  <a:lnTo>
                    <a:pt x="13" y="11"/>
                  </a:lnTo>
                  <a:lnTo>
                    <a:pt x="9" y="11"/>
                  </a:lnTo>
                  <a:lnTo>
                    <a:pt x="13" y="8"/>
                  </a:lnTo>
                  <a:lnTo>
                    <a:pt x="19" y="8"/>
                  </a:lnTo>
                  <a:lnTo>
                    <a:pt x="22" y="6"/>
                  </a:lnTo>
                  <a:lnTo>
                    <a:pt x="28" y="6"/>
                  </a:lnTo>
                  <a:lnTo>
                    <a:pt x="24" y="6"/>
                  </a:lnTo>
                  <a:lnTo>
                    <a:pt x="20" y="6"/>
                  </a:lnTo>
                  <a:lnTo>
                    <a:pt x="17" y="6"/>
                  </a:lnTo>
                  <a:lnTo>
                    <a:pt x="13" y="6"/>
                  </a:lnTo>
                  <a:lnTo>
                    <a:pt x="7" y="8"/>
                  </a:lnTo>
                  <a:lnTo>
                    <a:pt x="1" y="11"/>
                  </a:lnTo>
                  <a:lnTo>
                    <a:pt x="0" y="13"/>
                  </a:lnTo>
                  <a:lnTo>
                    <a:pt x="1" y="15"/>
                  </a:lnTo>
                  <a:lnTo>
                    <a:pt x="9" y="17"/>
                  </a:lnTo>
                  <a:lnTo>
                    <a:pt x="17" y="19"/>
                  </a:lnTo>
                  <a:lnTo>
                    <a:pt x="22" y="21"/>
                  </a:lnTo>
                  <a:lnTo>
                    <a:pt x="30" y="21"/>
                  </a:lnTo>
                  <a:lnTo>
                    <a:pt x="34" y="21"/>
                  </a:lnTo>
                  <a:lnTo>
                    <a:pt x="38" y="21"/>
                  </a:lnTo>
                  <a:lnTo>
                    <a:pt x="41" y="21"/>
                  </a:lnTo>
                  <a:lnTo>
                    <a:pt x="45" y="21"/>
                  </a:lnTo>
                  <a:lnTo>
                    <a:pt x="49" y="21"/>
                  </a:lnTo>
                  <a:lnTo>
                    <a:pt x="53" y="21"/>
                  </a:lnTo>
                  <a:lnTo>
                    <a:pt x="57" y="19"/>
                  </a:lnTo>
                  <a:lnTo>
                    <a:pt x="60" y="19"/>
                  </a:lnTo>
                  <a:lnTo>
                    <a:pt x="64" y="17"/>
                  </a:lnTo>
                  <a:lnTo>
                    <a:pt x="70" y="17"/>
                  </a:lnTo>
                  <a:lnTo>
                    <a:pt x="74" y="17"/>
                  </a:lnTo>
                  <a:lnTo>
                    <a:pt x="77" y="17"/>
                  </a:lnTo>
                  <a:lnTo>
                    <a:pt x="83" y="15"/>
                  </a:lnTo>
                  <a:lnTo>
                    <a:pt x="87" y="15"/>
                  </a:lnTo>
                  <a:lnTo>
                    <a:pt x="93" y="15"/>
                  </a:lnTo>
                  <a:lnTo>
                    <a:pt x="96" y="15"/>
                  </a:lnTo>
                  <a:lnTo>
                    <a:pt x="100" y="15"/>
                  </a:lnTo>
                  <a:lnTo>
                    <a:pt x="106" y="13"/>
                  </a:lnTo>
                  <a:lnTo>
                    <a:pt x="110" y="13"/>
                  </a:lnTo>
                  <a:lnTo>
                    <a:pt x="115" y="13"/>
                  </a:lnTo>
                  <a:lnTo>
                    <a:pt x="119" y="13"/>
                  </a:lnTo>
                  <a:lnTo>
                    <a:pt x="125" y="11"/>
                  </a:lnTo>
                  <a:lnTo>
                    <a:pt x="129" y="11"/>
                  </a:lnTo>
                  <a:lnTo>
                    <a:pt x="134" y="11"/>
                  </a:lnTo>
                  <a:lnTo>
                    <a:pt x="134" y="10"/>
                  </a:lnTo>
                  <a:lnTo>
                    <a:pt x="136" y="6"/>
                  </a:lnTo>
                  <a:lnTo>
                    <a:pt x="134" y="4"/>
                  </a:lnTo>
                  <a:lnTo>
                    <a:pt x="134" y="4"/>
                  </a:lnTo>
                  <a:lnTo>
                    <a:pt x="13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Freeform 114"/>
            <p:cNvSpPr>
              <a:spLocks/>
            </p:cNvSpPr>
            <p:nvPr/>
          </p:nvSpPr>
          <p:spPr bwMode="auto">
            <a:xfrm>
              <a:off x="1603375" y="2894013"/>
              <a:ext cx="7938" cy="117475"/>
            </a:xfrm>
            <a:custGeom>
              <a:avLst/>
              <a:gdLst>
                <a:gd name="T0" fmla="*/ 0 w 12"/>
                <a:gd name="T1" fmla="*/ 0 h 146"/>
                <a:gd name="T2" fmla="*/ 0 w 12"/>
                <a:gd name="T3" fmla="*/ 146 h 146"/>
                <a:gd name="T4" fmla="*/ 12 w 12"/>
                <a:gd name="T5" fmla="*/ 143 h 146"/>
                <a:gd name="T6" fmla="*/ 6 w 12"/>
                <a:gd name="T7" fmla="*/ 4 h 146"/>
                <a:gd name="T8" fmla="*/ 0 w 12"/>
                <a:gd name="T9" fmla="*/ 0 h 146"/>
                <a:gd name="T10" fmla="*/ 0 w 12"/>
                <a:gd name="T11" fmla="*/ 0 h 146"/>
              </a:gdLst>
              <a:ahLst/>
              <a:cxnLst>
                <a:cxn ang="0">
                  <a:pos x="T0" y="T1"/>
                </a:cxn>
                <a:cxn ang="0">
                  <a:pos x="T2" y="T3"/>
                </a:cxn>
                <a:cxn ang="0">
                  <a:pos x="T4" y="T5"/>
                </a:cxn>
                <a:cxn ang="0">
                  <a:pos x="T6" y="T7"/>
                </a:cxn>
                <a:cxn ang="0">
                  <a:pos x="T8" y="T9"/>
                </a:cxn>
                <a:cxn ang="0">
                  <a:pos x="T10" y="T11"/>
                </a:cxn>
              </a:cxnLst>
              <a:rect l="0" t="0" r="r" b="b"/>
              <a:pathLst>
                <a:path w="12" h="146">
                  <a:moveTo>
                    <a:pt x="0" y="0"/>
                  </a:moveTo>
                  <a:lnTo>
                    <a:pt x="0" y="146"/>
                  </a:lnTo>
                  <a:lnTo>
                    <a:pt x="12" y="143"/>
                  </a:lnTo>
                  <a:lnTo>
                    <a:pt x="6" y="4"/>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Freeform 115"/>
            <p:cNvSpPr>
              <a:spLocks/>
            </p:cNvSpPr>
            <p:nvPr/>
          </p:nvSpPr>
          <p:spPr bwMode="auto">
            <a:xfrm>
              <a:off x="1606550" y="2892425"/>
              <a:ext cx="85725" cy="103188"/>
            </a:xfrm>
            <a:custGeom>
              <a:avLst/>
              <a:gdLst>
                <a:gd name="T0" fmla="*/ 97 w 108"/>
                <a:gd name="T1" fmla="*/ 12 h 131"/>
                <a:gd name="T2" fmla="*/ 89 w 108"/>
                <a:gd name="T3" fmla="*/ 0 h 131"/>
                <a:gd name="T4" fmla="*/ 48 w 108"/>
                <a:gd name="T5" fmla="*/ 4 h 131"/>
                <a:gd name="T6" fmla="*/ 0 w 108"/>
                <a:gd name="T7" fmla="*/ 4 h 131"/>
                <a:gd name="T8" fmla="*/ 0 w 108"/>
                <a:gd name="T9" fmla="*/ 13 h 131"/>
                <a:gd name="T10" fmla="*/ 53 w 108"/>
                <a:gd name="T11" fmla="*/ 15 h 131"/>
                <a:gd name="T12" fmla="*/ 87 w 108"/>
                <a:gd name="T13" fmla="*/ 13 h 131"/>
                <a:gd name="T14" fmla="*/ 99 w 108"/>
                <a:gd name="T15" fmla="*/ 131 h 131"/>
                <a:gd name="T16" fmla="*/ 108 w 108"/>
                <a:gd name="T17" fmla="*/ 126 h 131"/>
                <a:gd name="T18" fmla="*/ 97 w 108"/>
                <a:gd name="T19" fmla="*/ 12 h 131"/>
                <a:gd name="T20" fmla="*/ 97 w 108"/>
                <a:gd name="T21" fmla="*/ 1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31">
                  <a:moveTo>
                    <a:pt x="97" y="12"/>
                  </a:moveTo>
                  <a:lnTo>
                    <a:pt x="89" y="0"/>
                  </a:lnTo>
                  <a:lnTo>
                    <a:pt x="48" y="4"/>
                  </a:lnTo>
                  <a:lnTo>
                    <a:pt x="0" y="4"/>
                  </a:lnTo>
                  <a:lnTo>
                    <a:pt x="0" y="13"/>
                  </a:lnTo>
                  <a:lnTo>
                    <a:pt x="53" y="15"/>
                  </a:lnTo>
                  <a:lnTo>
                    <a:pt x="87" y="13"/>
                  </a:lnTo>
                  <a:lnTo>
                    <a:pt x="99" y="131"/>
                  </a:lnTo>
                  <a:lnTo>
                    <a:pt x="108" y="126"/>
                  </a:lnTo>
                  <a:lnTo>
                    <a:pt x="97" y="12"/>
                  </a:lnTo>
                  <a:lnTo>
                    <a:pt x="9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Freeform 116"/>
            <p:cNvSpPr>
              <a:spLocks/>
            </p:cNvSpPr>
            <p:nvPr/>
          </p:nvSpPr>
          <p:spPr bwMode="auto">
            <a:xfrm>
              <a:off x="1612900" y="3046413"/>
              <a:ext cx="65088" cy="255588"/>
            </a:xfrm>
            <a:custGeom>
              <a:avLst/>
              <a:gdLst>
                <a:gd name="T0" fmla="*/ 0 w 81"/>
                <a:gd name="T1" fmla="*/ 53 h 323"/>
                <a:gd name="T2" fmla="*/ 19 w 81"/>
                <a:gd name="T3" fmla="*/ 287 h 323"/>
                <a:gd name="T4" fmla="*/ 19 w 81"/>
                <a:gd name="T5" fmla="*/ 291 h 323"/>
                <a:gd name="T6" fmla="*/ 20 w 81"/>
                <a:gd name="T7" fmla="*/ 297 h 323"/>
                <a:gd name="T8" fmla="*/ 22 w 81"/>
                <a:gd name="T9" fmla="*/ 302 h 323"/>
                <a:gd name="T10" fmla="*/ 26 w 81"/>
                <a:gd name="T11" fmla="*/ 306 h 323"/>
                <a:gd name="T12" fmla="*/ 30 w 81"/>
                <a:gd name="T13" fmla="*/ 310 h 323"/>
                <a:gd name="T14" fmla="*/ 36 w 81"/>
                <a:gd name="T15" fmla="*/ 314 h 323"/>
                <a:gd name="T16" fmla="*/ 39 w 81"/>
                <a:gd name="T17" fmla="*/ 318 h 323"/>
                <a:gd name="T18" fmla="*/ 45 w 81"/>
                <a:gd name="T19" fmla="*/ 320 h 323"/>
                <a:gd name="T20" fmla="*/ 51 w 81"/>
                <a:gd name="T21" fmla="*/ 321 h 323"/>
                <a:gd name="T22" fmla="*/ 55 w 81"/>
                <a:gd name="T23" fmla="*/ 321 h 323"/>
                <a:gd name="T24" fmla="*/ 60 w 81"/>
                <a:gd name="T25" fmla="*/ 321 h 323"/>
                <a:gd name="T26" fmla="*/ 64 w 81"/>
                <a:gd name="T27" fmla="*/ 323 h 323"/>
                <a:gd name="T28" fmla="*/ 70 w 81"/>
                <a:gd name="T29" fmla="*/ 321 h 323"/>
                <a:gd name="T30" fmla="*/ 74 w 81"/>
                <a:gd name="T31" fmla="*/ 320 h 323"/>
                <a:gd name="T32" fmla="*/ 77 w 81"/>
                <a:gd name="T33" fmla="*/ 318 h 323"/>
                <a:gd name="T34" fmla="*/ 79 w 81"/>
                <a:gd name="T35" fmla="*/ 316 h 323"/>
                <a:gd name="T36" fmla="*/ 81 w 81"/>
                <a:gd name="T37" fmla="*/ 312 h 323"/>
                <a:gd name="T38" fmla="*/ 79 w 81"/>
                <a:gd name="T39" fmla="*/ 310 h 323"/>
                <a:gd name="T40" fmla="*/ 77 w 81"/>
                <a:gd name="T41" fmla="*/ 308 h 323"/>
                <a:gd name="T42" fmla="*/ 74 w 81"/>
                <a:gd name="T43" fmla="*/ 308 h 323"/>
                <a:gd name="T44" fmla="*/ 66 w 81"/>
                <a:gd name="T45" fmla="*/ 308 h 323"/>
                <a:gd name="T46" fmla="*/ 58 w 81"/>
                <a:gd name="T47" fmla="*/ 308 h 323"/>
                <a:gd name="T48" fmla="*/ 53 w 81"/>
                <a:gd name="T49" fmla="*/ 306 h 323"/>
                <a:gd name="T50" fmla="*/ 45 w 81"/>
                <a:gd name="T51" fmla="*/ 304 h 323"/>
                <a:gd name="T52" fmla="*/ 39 w 81"/>
                <a:gd name="T53" fmla="*/ 301 h 323"/>
                <a:gd name="T54" fmla="*/ 34 w 81"/>
                <a:gd name="T55" fmla="*/ 295 h 323"/>
                <a:gd name="T56" fmla="*/ 30 w 81"/>
                <a:gd name="T57" fmla="*/ 289 h 323"/>
                <a:gd name="T58" fmla="*/ 26 w 81"/>
                <a:gd name="T59" fmla="*/ 282 h 323"/>
                <a:gd name="T60" fmla="*/ 9 w 81"/>
                <a:gd name="T61" fmla="*/ 0 h 323"/>
                <a:gd name="T62" fmla="*/ 0 w 81"/>
                <a:gd name="T63" fmla="*/ 53 h 323"/>
                <a:gd name="T64" fmla="*/ 0 w 81"/>
                <a:gd name="T65" fmla="*/ 5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323">
                  <a:moveTo>
                    <a:pt x="0" y="53"/>
                  </a:moveTo>
                  <a:lnTo>
                    <a:pt x="19" y="287"/>
                  </a:lnTo>
                  <a:lnTo>
                    <a:pt x="19" y="291"/>
                  </a:lnTo>
                  <a:lnTo>
                    <a:pt x="20" y="297"/>
                  </a:lnTo>
                  <a:lnTo>
                    <a:pt x="22" y="302"/>
                  </a:lnTo>
                  <a:lnTo>
                    <a:pt x="26" y="306"/>
                  </a:lnTo>
                  <a:lnTo>
                    <a:pt x="30" y="310"/>
                  </a:lnTo>
                  <a:lnTo>
                    <a:pt x="36" y="314"/>
                  </a:lnTo>
                  <a:lnTo>
                    <a:pt x="39" y="318"/>
                  </a:lnTo>
                  <a:lnTo>
                    <a:pt x="45" y="320"/>
                  </a:lnTo>
                  <a:lnTo>
                    <a:pt x="51" y="321"/>
                  </a:lnTo>
                  <a:lnTo>
                    <a:pt x="55" y="321"/>
                  </a:lnTo>
                  <a:lnTo>
                    <a:pt x="60" y="321"/>
                  </a:lnTo>
                  <a:lnTo>
                    <a:pt x="64" y="323"/>
                  </a:lnTo>
                  <a:lnTo>
                    <a:pt x="70" y="321"/>
                  </a:lnTo>
                  <a:lnTo>
                    <a:pt x="74" y="320"/>
                  </a:lnTo>
                  <a:lnTo>
                    <a:pt x="77" y="318"/>
                  </a:lnTo>
                  <a:lnTo>
                    <a:pt x="79" y="316"/>
                  </a:lnTo>
                  <a:lnTo>
                    <a:pt x="81" y="312"/>
                  </a:lnTo>
                  <a:lnTo>
                    <a:pt x="79" y="310"/>
                  </a:lnTo>
                  <a:lnTo>
                    <a:pt x="77" y="308"/>
                  </a:lnTo>
                  <a:lnTo>
                    <a:pt x="74" y="308"/>
                  </a:lnTo>
                  <a:lnTo>
                    <a:pt x="66" y="308"/>
                  </a:lnTo>
                  <a:lnTo>
                    <a:pt x="58" y="308"/>
                  </a:lnTo>
                  <a:lnTo>
                    <a:pt x="53" y="306"/>
                  </a:lnTo>
                  <a:lnTo>
                    <a:pt x="45" y="304"/>
                  </a:lnTo>
                  <a:lnTo>
                    <a:pt x="39" y="301"/>
                  </a:lnTo>
                  <a:lnTo>
                    <a:pt x="34" y="295"/>
                  </a:lnTo>
                  <a:lnTo>
                    <a:pt x="30" y="289"/>
                  </a:lnTo>
                  <a:lnTo>
                    <a:pt x="26" y="282"/>
                  </a:lnTo>
                  <a:lnTo>
                    <a:pt x="9" y="0"/>
                  </a:lnTo>
                  <a:lnTo>
                    <a:pt x="0" y="53"/>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Freeform 117"/>
            <p:cNvSpPr>
              <a:spLocks/>
            </p:cNvSpPr>
            <p:nvPr/>
          </p:nvSpPr>
          <p:spPr bwMode="auto">
            <a:xfrm>
              <a:off x="1676400" y="3149600"/>
              <a:ext cx="107950" cy="198438"/>
            </a:xfrm>
            <a:custGeom>
              <a:avLst/>
              <a:gdLst>
                <a:gd name="T0" fmla="*/ 61 w 135"/>
                <a:gd name="T1" fmla="*/ 16 h 249"/>
                <a:gd name="T2" fmla="*/ 84 w 135"/>
                <a:gd name="T3" fmla="*/ 12 h 249"/>
                <a:gd name="T4" fmla="*/ 107 w 135"/>
                <a:gd name="T5" fmla="*/ 12 h 249"/>
                <a:gd name="T6" fmla="*/ 130 w 135"/>
                <a:gd name="T7" fmla="*/ 19 h 249"/>
                <a:gd name="T8" fmla="*/ 122 w 135"/>
                <a:gd name="T9" fmla="*/ 12 h 249"/>
                <a:gd name="T10" fmla="*/ 101 w 135"/>
                <a:gd name="T11" fmla="*/ 4 h 249"/>
                <a:gd name="T12" fmla="*/ 78 w 135"/>
                <a:gd name="T13" fmla="*/ 0 h 249"/>
                <a:gd name="T14" fmla="*/ 56 w 135"/>
                <a:gd name="T15" fmla="*/ 2 h 249"/>
                <a:gd name="T16" fmla="*/ 33 w 135"/>
                <a:gd name="T17" fmla="*/ 10 h 249"/>
                <a:gd name="T18" fmla="*/ 16 w 135"/>
                <a:gd name="T19" fmla="*/ 23 h 249"/>
                <a:gd name="T20" fmla="*/ 4 w 135"/>
                <a:gd name="T21" fmla="*/ 40 h 249"/>
                <a:gd name="T22" fmla="*/ 0 w 135"/>
                <a:gd name="T23" fmla="*/ 63 h 249"/>
                <a:gd name="T24" fmla="*/ 10 w 135"/>
                <a:gd name="T25" fmla="*/ 82 h 249"/>
                <a:gd name="T26" fmla="*/ 33 w 135"/>
                <a:gd name="T27" fmla="*/ 90 h 249"/>
                <a:gd name="T28" fmla="*/ 27 w 135"/>
                <a:gd name="T29" fmla="*/ 99 h 249"/>
                <a:gd name="T30" fmla="*/ 12 w 135"/>
                <a:gd name="T31" fmla="*/ 111 h 249"/>
                <a:gd name="T32" fmla="*/ 2 w 135"/>
                <a:gd name="T33" fmla="*/ 126 h 249"/>
                <a:gd name="T34" fmla="*/ 0 w 135"/>
                <a:gd name="T35" fmla="*/ 143 h 249"/>
                <a:gd name="T36" fmla="*/ 2 w 135"/>
                <a:gd name="T37" fmla="*/ 158 h 249"/>
                <a:gd name="T38" fmla="*/ 19 w 135"/>
                <a:gd name="T39" fmla="*/ 173 h 249"/>
                <a:gd name="T40" fmla="*/ 37 w 135"/>
                <a:gd name="T41" fmla="*/ 175 h 249"/>
                <a:gd name="T42" fmla="*/ 35 w 135"/>
                <a:gd name="T43" fmla="*/ 187 h 249"/>
                <a:gd name="T44" fmla="*/ 27 w 135"/>
                <a:gd name="T45" fmla="*/ 202 h 249"/>
                <a:gd name="T46" fmla="*/ 25 w 135"/>
                <a:gd name="T47" fmla="*/ 221 h 249"/>
                <a:gd name="T48" fmla="*/ 29 w 135"/>
                <a:gd name="T49" fmla="*/ 238 h 249"/>
                <a:gd name="T50" fmla="*/ 40 w 135"/>
                <a:gd name="T51" fmla="*/ 249 h 249"/>
                <a:gd name="T52" fmla="*/ 42 w 135"/>
                <a:gd name="T53" fmla="*/ 236 h 249"/>
                <a:gd name="T54" fmla="*/ 40 w 135"/>
                <a:gd name="T55" fmla="*/ 209 h 249"/>
                <a:gd name="T56" fmla="*/ 52 w 135"/>
                <a:gd name="T57" fmla="*/ 183 h 249"/>
                <a:gd name="T58" fmla="*/ 69 w 135"/>
                <a:gd name="T59" fmla="*/ 170 h 249"/>
                <a:gd name="T60" fmla="*/ 88 w 135"/>
                <a:gd name="T61" fmla="*/ 162 h 249"/>
                <a:gd name="T62" fmla="*/ 103 w 135"/>
                <a:gd name="T63" fmla="*/ 156 h 249"/>
                <a:gd name="T64" fmla="*/ 116 w 135"/>
                <a:gd name="T65" fmla="*/ 147 h 249"/>
                <a:gd name="T66" fmla="*/ 105 w 135"/>
                <a:gd name="T67" fmla="*/ 135 h 249"/>
                <a:gd name="T68" fmla="*/ 82 w 135"/>
                <a:gd name="T69" fmla="*/ 141 h 249"/>
                <a:gd name="T70" fmla="*/ 59 w 135"/>
                <a:gd name="T71" fmla="*/ 152 h 249"/>
                <a:gd name="T72" fmla="*/ 35 w 135"/>
                <a:gd name="T73" fmla="*/ 158 h 249"/>
                <a:gd name="T74" fmla="*/ 16 w 135"/>
                <a:gd name="T75" fmla="*/ 147 h 249"/>
                <a:gd name="T76" fmla="*/ 17 w 135"/>
                <a:gd name="T77" fmla="*/ 128 h 249"/>
                <a:gd name="T78" fmla="*/ 38 w 135"/>
                <a:gd name="T79" fmla="*/ 107 h 249"/>
                <a:gd name="T80" fmla="*/ 63 w 135"/>
                <a:gd name="T81" fmla="*/ 95 h 249"/>
                <a:gd name="T82" fmla="*/ 82 w 135"/>
                <a:gd name="T83" fmla="*/ 90 h 249"/>
                <a:gd name="T84" fmla="*/ 109 w 135"/>
                <a:gd name="T85" fmla="*/ 84 h 249"/>
                <a:gd name="T86" fmla="*/ 126 w 135"/>
                <a:gd name="T87" fmla="*/ 74 h 249"/>
                <a:gd name="T88" fmla="*/ 116 w 135"/>
                <a:gd name="T89" fmla="*/ 65 h 249"/>
                <a:gd name="T90" fmla="*/ 95 w 135"/>
                <a:gd name="T91" fmla="*/ 69 h 249"/>
                <a:gd name="T92" fmla="*/ 78 w 135"/>
                <a:gd name="T93" fmla="*/ 73 h 249"/>
                <a:gd name="T94" fmla="*/ 63 w 135"/>
                <a:gd name="T95" fmla="*/ 74 h 249"/>
                <a:gd name="T96" fmla="*/ 48 w 135"/>
                <a:gd name="T97" fmla="*/ 76 h 249"/>
                <a:gd name="T98" fmla="*/ 29 w 135"/>
                <a:gd name="T99" fmla="*/ 74 h 249"/>
                <a:gd name="T100" fmla="*/ 16 w 135"/>
                <a:gd name="T101" fmla="*/ 63 h 249"/>
                <a:gd name="T102" fmla="*/ 17 w 135"/>
                <a:gd name="T103" fmla="*/ 48 h 249"/>
                <a:gd name="T104" fmla="*/ 29 w 135"/>
                <a:gd name="T105" fmla="*/ 35 h 249"/>
                <a:gd name="T106" fmla="*/ 46 w 135"/>
                <a:gd name="T107" fmla="*/ 2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49">
                  <a:moveTo>
                    <a:pt x="46" y="21"/>
                  </a:moveTo>
                  <a:lnTo>
                    <a:pt x="50" y="19"/>
                  </a:lnTo>
                  <a:lnTo>
                    <a:pt x="56" y="17"/>
                  </a:lnTo>
                  <a:lnTo>
                    <a:pt x="61" y="16"/>
                  </a:lnTo>
                  <a:lnTo>
                    <a:pt x="67" y="14"/>
                  </a:lnTo>
                  <a:lnTo>
                    <a:pt x="73" y="12"/>
                  </a:lnTo>
                  <a:lnTo>
                    <a:pt x="78" y="12"/>
                  </a:lnTo>
                  <a:lnTo>
                    <a:pt x="84" y="12"/>
                  </a:lnTo>
                  <a:lnTo>
                    <a:pt x="90" y="12"/>
                  </a:lnTo>
                  <a:lnTo>
                    <a:pt x="95" y="12"/>
                  </a:lnTo>
                  <a:lnTo>
                    <a:pt x="101" y="12"/>
                  </a:lnTo>
                  <a:lnTo>
                    <a:pt x="107" y="12"/>
                  </a:lnTo>
                  <a:lnTo>
                    <a:pt x="114" y="14"/>
                  </a:lnTo>
                  <a:lnTo>
                    <a:pt x="118" y="16"/>
                  </a:lnTo>
                  <a:lnTo>
                    <a:pt x="124" y="17"/>
                  </a:lnTo>
                  <a:lnTo>
                    <a:pt x="130" y="19"/>
                  </a:lnTo>
                  <a:lnTo>
                    <a:pt x="135" y="21"/>
                  </a:lnTo>
                  <a:lnTo>
                    <a:pt x="132" y="17"/>
                  </a:lnTo>
                  <a:lnTo>
                    <a:pt x="126" y="14"/>
                  </a:lnTo>
                  <a:lnTo>
                    <a:pt x="122" y="12"/>
                  </a:lnTo>
                  <a:lnTo>
                    <a:pt x="118" y="10"/>
                  </a:lnTo>
                  <a:lnTo>
                    <a:pt x="113" y="8"/>
                  </a:lnTo>
                  <a:lnTo>
                    <a:pt x="107" y="4"/>
                  </a:lnTo>
                  <a:lnTo>
                    <a:pt x="101" y="4"/>
                  </a:lnTo>
                  <a:lnTo>
                    <a:pt x="97" y="2"/>
                  </a:lnTo>
                  <a:lnTo>
                    <a:pt x="90" y="2"/>
                  </a:lnTo>
                  <a:lnTo>
                    <a:pt x="86" y="0"/>
                  </a:lnTo>
                  <a:lnTo>
                    <a:pt x="78" y="0"/>
                  </a:lnTo>
                  <a:lnTo>
                    <a:pt x="73" y="0"/>
                  </a:lnTo>
                  <a:lnTo>
                    <a:pt x="67" y="0"/>
                  </a:lnTo>
                  <a:lnTo>
                    <a:pt x="61" y="2"/>
                  </a:lnTo>
                  <a:lnTo>
                    <a:pt x="56" y="2"/>
                  </a:lnTo>
                  <a:lnTo>
                    <a:pt x="50" y="4"/>
                  </a:lnTo>
                  <a:lnTo>
                    <a:pt x="44" y="6"/>
                  </a:lnTo>
                  <a:lnTo>
                    <a:pt x="38" y="8"/>
                  </a:lnTo>
                  <a:lnTo>
                    <a:pt x="33" y="10"/>
                  </a:lnTo>
                  <a:lnTo>
                    <a:pt x="29" y="14"/>
                  </a:lnTo>
                  <a:lnTo>
                    <a:pt x="25" y="16"/>
                  </a:lnTo>
                  <a:lnTo>
                    <a:pt x="19" y="19"/>
                  </a:lnTo>
                  <a:lnTo>
                    <a:pt x="16" y="23"/>
                  </a:lnTo>
                  <a:lnTo>
                    <a:pt x="12" y="27"/>
                  </a:lnTo>
                  <a:lnTo>
                    <a:pt x="8" y="31"/>
                  </a:lnTo>
                  <a:lnTo>
                    <a:pt x="6" y="35"/>
                  </a:lnTo>
                  <a:lnTo>
                    <a:pt x="4" y="40"/>
                  </a:lnTo>
                  <a:lnTo>
                    <a:pt x="2" y="46"/>
                  </a:lnTo>
                  <a:lnTo>
                    <a:pt x="0" y="52"/>
                  </a:lnTo>
                  <a:lnTo>
                    <a:pt x="0" y="55"/>
                  </a:lnTo>
                  <a:lnTo>
                    <a:pt x="0" y="63"/>
                  </a:lnTo>
                  <a:lnTo>
                    <a:pt x="0" y="69"/>
                  </a:lnTo>
                  <a:lnTo>
                    <a:pt x="2" y="74"/>
                  </a:lnTo>
                  <a:lnTo>
                    <a:pt x="6" y="78"/>
                  </a:lnTo>
                  <a:lnTo>
                    <a:pt x="10" y="82"/>
                  </a:lnTo>
                  <a:lnTo>
                    <a:pt x="16" y="86"/>
                  </a:lnTo>
                  <a:lnTo>
                    <a:pt x="21" y="88"/>
                  </a:lnTo>
                  <a:lnTo>
                    <a:pt x="27" y="90"/>
                  </a:lnTo>
                  <a:lnTo>
                    <a:pt x="33" y="90"/>
                  </a:lnTo>
                  <a:lnTo>
                    <a:pt x="40" y="92"/>
                  </a:lnTo>
                  <a:lnTo>
                    <a:pt x="35" y="93"/>
                  </a:lnTo>
                  <a:lnTo>
                    <a:pt x="31" y="95"/>
                  </a:lnTo>
                  <a:lnTo>
                    <a:pt x="27" y="99"/>
                  </a:lnTo>
                  <a:lnTo>
                    <a:pt x="21" y="101"/>
                  </a:lnTo>
                  <a:lnTo>
                    <a:pt x="17" y="105"/>
                  </a:lnTo>
                  <a:lnTo>
                    <a:pt x="16" y="107"/>
                  </a:lnTo>
                  <a:lnTo>
                    <a:pt x="12" y="111"/>
                  </a:lnTo>
                  <a:lnTo>
                    <a:pt x="10" y="114"/>
                  </a:lnTo>
                  <a:lnTo>
                    <a:pt x="6" y="118"/>
                  </a:lnTo>
                  <a:lnTo>
                    <a:pt x="4" y="122"/>
                  </a:lnTo>
                  <a:lnTo>
                    <a:pt x="2" y="126"/>
                  </a:lnTo>
                  <a:lnTo>
                    <a:pt x="0" y="130"/>
                  </a:lnTo>
                  <a:lnTo>
                    <a:pt x="0" y="133"/>
                  </a:lnTo>
                  <a:lnTo>
                    <a:pt x="0" y="137"/>
                  </a:lnTo>
                  <a:lnTo>
                    <a:pt x="0" y="143"/>
                  </a:lnTo>
                  <a:lnTo>
                    <a:pt x="0" y="147"/>
                  </a:lnTo>
                  <a:lnTo>
                    <a:pt x="0" y="151"/>
                  </a:lnTo>
                  <a:lnTo>
                    <a:pt x="2" y="154"/>
                  </a:lnTo>
                  <a:lnTo>
                    <a:pt x="2" y="158"/>
                  </a:lnTo>
                  <a:lnTo>
                    <a:pt x="4" y="160"/>
                  </a:lnTo>
                  <a:lnTo>
                    <a:pt x="10" y="166"/>
                  </a:lnTo>
                  <a:lnTo>
                    <a:pt x="16" y="170"/>
                  </a:lnTo>
                  <a:lnTo>
                    <a:pt x="19" y="173"/>
                  </a:lnTo>
                  <a:lnTo>
                    <a:pt x="27" y="175"/>
                  </a:lnTo>
                  <a:lnTo>
                    <a:pt x="29" y="175"/>
                  </a:lnTo>
                  <a:lnTo>
                    <a:pt x="33" y="175"/>
                  </a:lnTo>
                  <a:lnTo>
                    <a:pt x="37" y="175"/>
                  </a:lnTo>
                  <a:lnTo>
                    <a:pt x="42" y="177"/>
                  </a:lnTo>
                  <a:lnTo>
                    <a:pt x="38" y="179"/>
                  </a:lnTo>
                  <a:lnTo>
                    <a:pt x="37" y="183"/>
                  </a:lnTo>
                  <a:lnTo>
                    <a:pt x="35" y="187"/>
                  </a:lnTo>
                  <a:lnTo>
                    <a:pt x="31" y="190"/>
                  </a:lnTo>
                  <a:lnTo>
                    <a:pt x="29" y="194"/>
                  </a:lnTo>
                  <a:lnTo>
                    <a:pt x="29" y="198"/>
                  </a:lnTo>
                  <a:lnTo>
                    <a:pt x="27" y="202"/>
                  </a:lnTo>
                  <a:lnTo>
                    <a:pt x="25" y="208"/>
                  </a:lnTo>
                  <a:lnTo>
                    <a:pt x="25" y="211"/>
                  </a:lnTo>
                  <a:lnTo>
                    <a:pt x="25" y="217"/>
                  </a:lnTo>
                  <a:lnTo>
                    <a:pt x="25" y="221"/>
                  </a:lnTo>
                  <a:lnTo>
                    <a:pt x="25" y="225"/>
                  </a:lnTo>
                  <a:lnTo>
                    <a:pt x="25" y="228"/>
                  </a:lnTo>
                  <a:lnTo>
                    <a:pt x="27" y="234"/>
                  </a:lnTo>
                  <a:lnTo>
                    <a:pt x="29" y="238"/>
                  </a:lnTo>
                  <a:lnTo>
                    <a:pt x="31" y="242"/>
                  </a:lnTo>
                  <a:lnTo>
                    <a:pt x="33" y="246"/>
                  </a:lnTo>
                  <a:lnTo>
                    <a:pt x="37" y="249"/>
                  </a:lnTo>
                  <a:lnTo>
                    <a:pt x="40" y="249"/>
                  </a:lnTo>
                  <a:lnTo>
                    <a:pt x="44" y="249"/>
                  </a:lnTo>
                  <a:lnTo>
                    <a:pt x="44" y="246"/>
                  </a:lnTo>
                  <a:lnTo>
                    <a:pt x="44" y="244"/>
                  </a:lnTo>
                  <a:lnTo>
                    <a:pt x="42" y="236"/>
                  </a:lnTo>
                  <a:lnTo>
                    <a:pt x="40" y="228"/>
                  </a:lnTo>
                  <a:lnTo>
                    <a:pt x="38" y="223"/>
                  </a:lnTo>
                  <a:lnTo>
                    <a:pt x="40" y="215"/>
                  </a:lnTo>
                  <a:lnTo>
                    <a:pt x="40" y="209"/>
                  </a:lnTo>
                  <a:lnTo>
                    <a:pt x="42" y="202"/>
                  </a:lnTo>
                  <a:lnTo>
                    <a:pt x="44" y="196"/>
                  </a:lnTo>
                  <a:lnTo>
                    <a:pt x="48" y="189"/>
                  </a:lnTo>
                  <a:lnTo>
                    <a:pt x="52" y="183"/>
                  </a:lnTo>
                  <a:lnTo>
                    <a:pt x="56" y="179"/>
                  </a:lnTo>
                  <a:lnTo>
                    <a:pt x="59" y="175"/>
                  </a:lnTo>
                  <a:lnTo>
                    <a:pt x="63" y="171"/>
                  </a:lnTo>
                  <a:lnTo>
                    <a:pt x="69" y="170"/>
                  </a:lnTo>
                  <a:lnTo>
                    <a:pt x="75" y="168"/>
                  </a:lnTo>
                  <a:lnTo>
                    <a:pt x="80" y="166"/>
                  </a:lnTo>
                  <a:lnTo>
                    <a:pt x="86" y="164"/>
                  </a:lnTo>
                  <a:lnTo>
                    <a:pt x="88" y="162"/>
                  </a:lnTo>
                  <a:lnTo>
                    <a:pt x="92" y="160"/>
                  </a:lnTo>
                  <a:lnTo>
                    <a:pt x="95" y="158"/>
                  </a:lnTo>
                  <a:lnTo>
                    <a:pt x="99" y="158"/>
                  </a:lnTo>
                  <a:lnTo>
                    <a:pt x="103" y="156"/>
                  </a:lnTo>
                  <a:lnTo>
                    <a:pt x="107" y="154"/>
                  </a:lnTo>
                  <a:lnTo>
                    <a:pt x="111" y="152"/>
                  </a:lnTo>
                  <a:lnTo>
                    <a:pt x="114" y="152"/>
                  </a:lnTo>
                  <a:lnTo>
                    <a:pt x="116" y="147"/>
                  </a:lnTo>
                  <a:lnTo>
                    <a:pt x="116" y="143"/>
                  </a:lnTo>
                  <a:lnTo>
                    <a:pt x="113" y="139"/>
                  </a:lnTo>
                  <a:lnTo>
                    <a:pt x="109" y="137"/>
                  </a:lnTo>
                  <a:lnTo>
                    <a:pt x="105" y="135"/>
                  </a:lnTo>
                  <a:lnTo>
                    <a:pt x="99" y="135"/>
                  </a:lnTo>
                  <a:lnTo>
                    <a:pt x="94" y="137"/>
                  </a:lnTo>
                  <a:lnTo>
                    <a:pt x="88" y="139"/>
                  </a:lnTo>
                  <a:lnTo>
                    <a:pt x="82" y="141"/>
                  </a:lnTo>
                  <a:lnTo>
                    <a:pt x="76" y="145"/>
                  </a:lnTo>
                  <a:lnTo>
                    <a:pt x="71" y="147"/>
                  </a:lnTo>
                  <a:lnTo>
                    <a:pt x="65" y="151"/>
                  </a:lnTo>
                  <a:lnTo>
                    <a:pt x="59" y="152"/>
                  </a:lnTo>
                  <a:lnTo>
                    <a:pt x="52" y="156"/>
                  </a:lnTo>
                  <a:lnTo>
                    <a:pt x="46" y="158"/>
                  </a:lnTo>
                  <a:lnTo>
                    <a:pt x="42" y="160"/>
                  </a:lnTo>
                  <a:lnTo>
                    <a:pt x="35" y="158"/>
                  </a:lnTo>
                  <a:lnTo>
                    <a:pt x="29" y="158"/>
                  </a:lnTo>
                  <a:lnTo>
                    <a:pt x="25" y="156"/>
                  </a:lnTo>
                  <a:lnTo>
                    <a:pt x="19" y="154"/>
                  </a:lnTo>
                  <a:lnTo>
                    <a:pt x="16" y="147"/>
                  </a:lnTo>
                  <a:lnTo>
                    <a:pt x="14" y="139"/>
                  </a:lnTo>
                  <a:lnTo>
                    <a:pt x="14" y="135"/>
                  </a:lnTo>
                  <a:lnTo>
                    <a:pt x="16" y="132"/>
                  </a:lnTo>
                  <a:lnTo>
                    <a:pt x="17" y="128"/>
                  </a:lnTo>
                  <a:lnTo>
                    <a:pt x="19" y="126"/>
                  </a:lnTo>
                  <a:lnTo>
                    <a:pt x="25" y="118"/>
                  </a:lnTo>
                  <a:lnTo>
                    <a:pt x="31" y="112"/>
                  </a:lnTo>
                  <a:lnTo>
                    <a:pt x="38" y="107"/>
                  </a:lnTo>
                  <a:lnTo>
                    <a:pt x="44" y="105"/>
                  </a:lnTo>
                  <a:lnTo>
                    <a:pt x="52" y="99"/>
                  </a:lnTo>
                  <a:lnTo>
                    <a:pt x="59" y="97"/>
                  </a:lnTo>
                  <a:lnTo>
                    <a:pt x="63" y="95"/>
                  </a:lnTo>
                  <a:lnTo>
                    <a:pt x="67" y="93"/>
                  </a:lnTo>
                  <a:lnTo>
                    <a:pt x="71" y="92"/>
                  </a:lnTo>
                  <a:lnTo>
                    <a:pt x="75" y="92"/>
                  </a:lnTo>
                  <a:lnTo>
                    <a:pt x="82" y="90"/>
                  </a:lnTo>
                  <a:lnTo>
                    <a:pt x="90" y="90"/>
                  </a:lnTo>
                  <a:lnTo>
                    <a:pt x="95" y="88"/>
                  </a:lnTo>
                  <a:lnTo>
                    <a:pt x="103" y="88"/>
                  </a:lnTo>
                  <a:lnTo>
                    <a:pt x="109" y="84"/>
                  </a:lnTo>
                  <a:lnTo>
                    <a:pt x="116" y="82"/>
                  </a:lnTo>
                  <a:lnTo>
                    <a:pt x="120" y="80"/>
                  </a:lnTo>
                  <a:lnTo>
                    <a:pt x="126" y="78"/>
                  </a:lnTo>
                  <a:lnTo>
                    <a:pt x="126" y="74"/>
                  </a:lnTo>
                  <a:lnTo>
                    <a:pt x="126" y="71"/>
                  </a:lnTo>
                  <a:lnTo>
                    <a:pt x="124" y="67"/>
                  </a:lnTo>
                  <a:lnTo>
                    <a:pt x="122" y="65"/>
                  </a:lnTo>
                  <a:lnTo>
                    <a:pt x="116" y="65"/>
                  </a:lnTo>
                  <a:lnTo>
                    <a:pt x="113" y="65"/>
                  </a:lnTo>
                  <a:lnTo>
                    <a:pt x="107" y="67"/>
                  </a:lnTo>
                  <a:lnTo>
                    <a:pt x="101" y="69"/>
                  </a:lnTo>
                  <a:lnTo>
                    <a:pt x="95" y="69"/>
                  </a:lnTo>
                  <a:lnTo>
                    <a:pt x="92" y="71"/>
                  </a:lnTo>
                  <a:lnTo>
                    <a:pt x="86" y="71"/>
                  </a:lnTo>
                  <a:lnTo>
                    <a:pt x="82" y="73"/>
                  </a:lnTo>
                  <a:lnTo>
                    <a:pt x="78" y="73"/>
                  </a:lnTo>
                  <a:lnTo>
                    <a:pt x="75" y="73"/>
                  </a:lnTo>
                  <a:lnTo>
                    <a:pt x="71" y="74"/>
                  </a:lnTo>
                  <a:lnTo>
                    <a:pt x="67" y="74"/>
                  </a:lnTo>
                  <a:lnTo>
                    <a:pt x="63" y="74"/>
                  </a:lnTo>
                  <a:lnTo>
                    <a:pt x="59" y="74"/>
                  </a:lnTo>
                  <a:lnTo>
                    <a:pt x="56" y="76"/>
                  </a:lnTo>
                  <a:lnTo>
                    <a:pt x="52" y="76"/>
                  </a:lnTo>
                  <a:lnTo>
                    <a:pt x="48" y="76"/>
                  </a:lnTo>
                  <a:lnTo>
                    <a:pt x="44" y="76"/>
                  </a:lnTo>
                  <a:lnTo>
                    <a:pt x="40" y="76"/>
                  </a:lnTo>
                  <a:lnTo>
                    <a:pt x="37" y="76"/>
                  </a:lnTo>
                  <a:lnTo>
                    <a:pt x="29" y="74"/>
                  </a:lnTo>
                  <a:lnTo>
                    <a:pt x="23" y="73"/>
                  </a:lnTo>
                  <a:lnTo>
                    <a:pt x="19" y="69"/>
                  </a:lnTo>
                  <a:lnTo>
                    <a:pt x="17" y="67"/>
                  </a:lnTo>
                  <a:lnTo>
                    <a:pt x="16" y="63"/>
                  </a:lnTo>
                  <a:lnTo>
                    <a:pt x="16" y="61"/>
                  </a:lnTo>
                  <a:lnTo>
                    <a:pt x="16" y="55"/>
                  </a:lnTo>
                  <a:lnTo>
                    <a:pt x="16" y="54"/>
                  </a:lnTo>
                  <a:lnTo>
                    <a:pt x="17" y="48"/>
                  </a:lnTo>
                  <a:lnTo>
                    <a:pt x="21" y="46"/>
                  </a:lnTo>
                  <a:lnTo>
                    <a:pt x="23" y="40"/>
                  </a:lnTo>
                  <a:lnTo>
                    <a:pt x="27" y="36"/>
                  </a:lnTo>
                  <a:lnTo>
                    <a:pt x="29" y="35"/>
                  </a:lnTo>
                  <a:lnTo>
                    <a:pt x="35" y="31"/>
                  </a:lnTo>
                  <a:lnTo>
                    <a:pt x="40" y="25"/>
                  </a:lnTo>
                  <a:lnTo>
                    <a:pt x="46" y="21"/>
                  </a:lnTo>
                  <a:lnTo>
                    <a:pt x="4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Freeform 118"/>
            <p:cNvSpPr>
              <a:spLocks/>
            </p:cNvSpPr>
            <p:nvPr/>
          </p:nvSpPr>
          <p:spPr bwMode="auto">
            <a:xfrm>
              <a:off x="566738" y="4364038"/>
              <a:ext cx="152400" cy="74613"/>
            </a:xfrm>
            <a:custGeom>
              <a:avLst/>
              <a:gdLst>
                <a:gd name="T0" fmla="*/ 6 w 190"/>
                <a:gd name="T1" fmla="*/ 86 h 93"/>
                <a:gd name="T2" fmla="*/ 0 w 190"/>
                <a:gd name="T3" fmla="*/ 87 h 93"/>
                <a:gd name="T4" fmla="*/ 0 w 190"/>
                <a:gd name="T5" fmla="*/ 91 h 93"/>
                <a:gd name="T6" fmla="*/ 2 w 190"/>
                <a:gd name="T7" fmla="*/ 91 h 93"/>
                <a:gd name="T8" fmla="*/ 8 w 190"/>
                <a:gd name="T9" fmla="*/ 93 h 93"/>
                <a:gd name="T10" fmla="*/ 11 w 190"/>
                <a:gd name="T11" fmla="*/ 93 h 93"/>
                <a:gd name="T12" fmla="*/ 17 w 190"/>
                <a:gd name="T13" fmla="*/ 93 h 93"/>
                <a:gd name="T14" fmla="*/ 19 w 190"/>
                <a:gd name="T15" fmla="*/ 93 h 93"/>
                <a:gd name="T16" fmla="*/ 21 w 190"/>
                <a:gd name="T17" fmla="*/ 93 h 93"/>
                <a:gd name="T18" fmla="*/ 190 w 190"/>
                <a:gd name="T19" fmla="*/ 11 h 93"/>
                <a:gd name="T20" fmla="*/ 190 w 190"/>
                <a:gd name="T21" fmla="*/ 8 h 93"/>
                <a:gd name="T22" fmla="*/ 190 w 190"/>
                <a:gd name="T23" fmla="*/ 4 h 93"/>
                <a:gd name="T24" fmla="*/ 188 w 190"/>
                <a:gd name="T25" fmla="*/ 0 h 93"/>
                <a:gd name="T26" fmla="*/ 184 w 190"/>
                <a:gd name="T27" fmla="*/ 0 h 93"/>
                <a:gd name="T28" fmla="*/ 112 w 190"/>
                <a:gd name="T29" fmla="*/ 30 h 93"/>
                <a:gd name="T30" fmla="*/ 21 w 190"/>
                <a:gd name="T31" fmla="*/ 74 h 93"/>
                <a:gd name="T32" fmla="*/ 19 w 190"/>
                <a:gd name="T33" fmla="*/ 78 h 93"/>
                <a:gd name="T34" fmla="*/ 13 w 190"/>
                <a:gd name="T35" fmla="*/ 80 h 93"/>
                <a:gd name="T36" fmla="*/ 8 w 190"/>
                <a:gd name="T37" fmla="*/ 84 h 93"/>
                <a:gd name="T38" fmla="*/ 6 w 190"/>
                <a:gd name="T39" fmla="*/ 86 h 93"/>
                <a:gd name="T40" fmla="*/ 6 w 190"/>
                <a:gd name="T41" fmla="*/ 8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0" h="93">
                  <a:moveTo>
                    <a:pt x="6" y="86"/>
                  </a:moveTo>
                  <a:lnTo>
                    <a:pt x="0" y="87"/>
                  </a:lnTo>
                  <a:lnTo>
                    <a:pt x="0" y="91"/>
                  </a:lnTo>
                  <a:lnTo>
                    <a:pt x="2" y="91"/>
                  </a:lnTo>
                  <a:lnTo>
                    <a:pt x="8" y="93"/>
                  </a:lnTo>
                  <a:lnTo>
                    <a:pt x="11" y="93"/>
                  </a:lnTo>
                  <a:lnTo>
                    <a:pt x="17" y="93"/>
                  </a:lnTo>
                  <a:lnTo>
                    <a:pt x="19" y="93"/>
                  </a:lnTo>
                  <a:lnTo>
                    <a:pt x="21" y="93"/>
                  </a:lnTo>
                  <a:lnTo>
                    <a:pt x="190" y="11"/>
                  </a:lnTo>
                  <a:lnTo>
                    <a:pt x="190" y="8"/>
                  </a:lnTo>
                  <a:lnTo>
                    <a:pt x="190" y="4"/>
                  </a:lnTo>
                  <a:lnTo>
                    <a:pt x="188" y="0"/>
                  </a:lnTo>
                  <a:lnTo>
                    <a:pt x="184" y="0"/>
                  </a:lnTo>
                  <a:lnTo>
                    <a:pt x="112" y="30"/>
                  </a:lnTo>
                  <a:lnTo>
                    <a:pt x="21" y="74"/>
                  </a:lnTo>
                  <a:lnTo>
                    <a:pt x="19" y="78"/>
                  </a:lnTo>
                  <a:lnTo>
                    <a:pt x="13" y="80"/>
                  </a:lnTo>
                  <a:lnTo>
                    <a:pt x="8" y="84"/>
                  </a:lnTo>
                  <a:lnTo>
                    <a:pt x="6" y="86"/>
                  </a:lnTo>
                  <a:lnTo>
                    <a:pt x="6"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Freeform 119"/>
            <p:cNvSpPr>
              <a:spLocks/>
            </p:cNvSpPr>
            <p:nvPr/>
          </p:nvSpPr>
          <p:spPr bwMode="auto">
            <a:xfrm>
              <a:off x="1074738" y="4362450"/>
              <a:ext cx="141288" cy="31750"/>
            </a:xfrm>
            <a:custGeom>
              <a:avLst/>
              <a:gdLst>
                <a:gd name="T0" fmla="*/ 4 w 178"/>
                <a:gd name="T1" fmla="*/ 2 h 40"/>
                <a:gd name="T2" fmla="*/ 15 w 178"/>
                <a:gd name="T3" fmla="*/ 6 h 40"/>
                <a:gd name="T4" fmla="*/ 24 w 178"/>
                <a:gd name="T5" fmla="*/ 10 h 40"/>
                <a:gd name="T6" fmla="*/ 36 w 178"/>
                <a:gd name="T7" fmla="*/ 13 h 40"/>
                <a:gd name="T8" fmla="*/ 45 w 178"/>
                <a:gd name="T9" fmla="*/ 15 h 40"/>
                <a:gd name="T10" fmla="*/ 57 w 178"/>
                <a:gd name="T11" fmla="*/ 17 h 40"/>
                <a:gd name="T12" fmla="*/ 66 w 178"/>
                <a:gd name="T13" fmla="*/ 21 h 40"/>
                <a:gd name="T14" fmla="*/ 78 w 178"/>
                <a:gd name="T15" fmla="*/ 23 h 40"/>
                <a:gd name="T16" fmla="*/ 87 w 178"/>
                <a:gd name="T17" fmla="*/ 27 h 40"/>
                <a:gd name="T18" fmla="*/ 97 w 178"/>
                <a:gd name="T19" fmla="*/ 31 h 40"/>
                <a:gd name="T20" fmla="*/ 108 w 178"/>
                <a:gd name="T21" fmla="*/ 33 h 40"/>
                <a:gd name="T22" fmla="*/ 120 w 178"/>
                <a:gd name="T23" fmla="*/ 34 h 40"/>
                <a:gd name="T24" fmla="*/ 131 w 178"/>
                <a:gd name="T25" fmla="*/ 38 h 40"/>
                <a:gd name="T26" fmla="*/ 142 w 178"/>
                <a:gd name="T27" fmla="*/ 38 h 40"/>
                <a:gd name="T28" fmla="*/ 154 w 178"/>
                <a:gd name="T29" fmla="*/ 40 h 40"/>
                <a:gd name="T30" fmla="*/ 165 w 178"/>
                <a:gd name="T31" fmla="*/ 40 h 40"/>
                <a:gd name="T32" fmla="*/ 175 w 178"/>
                <a:gd name="T33" fmla="*/ 36 h 40"/>
                <a:gd name="T34" fmla="*/ 178 w 178"/>
                <a:gd name="T35" fmla="*/ 29 h 40"/>
                <a:gd name="T36" fmla="*/ 175 w 178"/>
                <a:gd name="T37" fmla="*/ 23 h 40"/>
                <a:gd name="T38" fmla="*/ 165 w 178"/>
                <a:gd name="T39" fmla="*/ 21 h 40"/>
                <a:gd name="T40" fmla="*/ 156 w 178"/>
                <a:gd name="T41" fmla="*/ 17 h 40"/>
                <a:gd name="T42" fmla="*/ 144 w 178"/>
                <a:gd name="T43" fmla="*/ 15 h 40"/>
                <a:gd name="T44" fmla="*/ 135 w 178"/>
                <a:gd name="T45" fmla="*/ 15 h 40"/>
                <a:gd name="T46" fmla="*/ 123 w 178"/>
                <a:gd name="T47" fmla="*/ 13 h 40"/>
                <a:gd name="T48" fmla="*/ 112 w 178"/>
                <a:gd name="T49" fmla="*/ 12 h 40"/>
                <a:gd name="T50" fmla="*/ 102 w 178"/>
                <a:gd name="T51" fmla="*/ 12 h 40"/>
                <a:gd name="T52" fmla="*/ 93 w 178"/>
                <a:gd name="T53" fmla="*/ 10 h 40"/>
                <a:gd name="T54" fmla="*/ 82 w 178"/>
                <a:gd name="T55" fmla="*/ 8 h 40"/>
                <a:gd name="T56" fmla="*/ 70 w 178"/>
                <a:gd name="T57" fmla="*/ 6 h 40"/>
                <a:gd name="T58" fmla="*/ 59 w 178"/>
                <a:gd name="T59" fmla="*/ 4 h 40"/>
                <a:gd name="T60" fmla="*/ 49 w 178"/>
                <a:gd name="T61" fmla="*/ 2 h 40"/>
                <a:gd name="T62" fmla="*/ 38 w 178"/>
                <a:gd name="T63" fmla="*/ 0 h 40"/>
                <a:gd name="T64" fmla="*/ 26 w 178"/>
                <a:gd name="T65" fmla="*/ 0 h 40"/>
                <a:gd name="T66" fmla="*/ 15 w 178"/>
                <a:gd name="T67" fmla="*/ 0 h 40"/>
                <a:gd name="T68" fmla="*/ 5 w 178"/>
                <a:gd name="T69" fmla="*/ 0 h 40"/>
                <a:gd name="T70" fmla="*/ 0 w 178"/>
                <a:gd name="T7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40">
                  <a:moveTo>
                    <a:pt x="0" y="0"/>
                  </a:moveTo>
                  <a:lnTo>
                    <a:pt x="4" y="2"/>
                  </a:lnTo>
                  <a:lnTo>
                    <a:pt x="9" y="4"/>
                  </a:lnTo>
                  <a:lnTo>
                    <a:pt x="15" y="6"/>
                  </a:lnTo>
                  <a:lnTo>
                    <a:pt x="21" y="8"/>
                  </a:lnTo>
                  <a:lnTo>
                    <a:pt x="24" y="10"/>
                  </a:lnTo>
                  <a:lnTo>
                    <a:pt x="30" y="12"/>
                  </a:lnTo>
                  <a:lnTo>
                    <a:pt x="36" y="13"/>
                  </a:lnTo>
                  <a:lnTo>
                    <a:pt x="40" y="15"/>
                  </a:lnTo>
                  <a:lnTo>
                    <a:pt x="45" y="15"/>
                  </a:lnTo>
                  <a:lnTo>
                    <a:pt x="51" y="17"/>
                  </a:lnTo>
                  <a:lnTo>
                    <a:pt x="57" y="17"/>
                  </a:lnTo>
                  <a:lnTo>
                    <a:pt x="63" y="21"/>
                  </a:lnTo>
                  <a:lnTo>
                    <a:pt x="66" y="21"/>
                  </a:lnTo>
                  <a:lnTo>
                    <a:pt x="72" y="23"/>
                  </a:lnTo>
                  <a:lnTo>
                    <a:pt x="78" y="23"/>
                  </a:lnTo>
                  <a:lnTo>
                    <a:pt x="83" y="25"/>
                  </a:lnTo>
                  <a:lnTo>
                    <a:pt x="87" y="27"/>
                  </a:lnTo>
                  <a:lnTo>
                    <a:pt x="93" y="29"/>
                  </a:lnTo>
                  <a:lnTo>
                    <a:pt x="97" y="31"/>
                  </a:lnTo>
                  <a:lnTo>
                    <a:pt x="102" y="31"/>
                  </a:lnTo>
                  <a:lnTo>
                    <a:pt x="108" y="33"/>
                  </a:lnTo>
                  <a:lnTo>
                    <a:pt x="114" y="34"/>
                  </a:lnTo>
                  <a:lnTo>
                    <a:pt x="120" y="34"/>
                  </a:lnTo>
                  <a:lnTo>
                    <a:pt x="125" y="36"/>
                  </a:lnTo>
                  <a:lnTo>
                    <a:pt x="131" y="38"/>
                  </a:lnTo>
                  <a:lnTo>
                    <a:pt x="137" y="38"/>
                  </a:lnTo>
                  <a:lnTo>
                    <a:pt x="142" y="38"/>
                  </a:lnTo>
                  <a:lnTo>
                    <a:pt x="148" y="40"/>
                  </a:lnTo>
                  <a:lnTo>
                    <a:pt x="154" y="40"/>
                  </a:lnTo>
                  <a:lnTo>
                    <a:pt x="159" y="40"/>
                  </a:lnTo>
                  <a:lnTo>
                    <a:pt x="165" y="40"/>
                  </a:lnTo>
                  <a:lnTo>
                    <a:pt x="171" y="40"/>
                  </a:lnTo>
                  <a:lnTo>
                    <a:pt x="175" y="36"/>
                  </a:lnTo>
                  <a:lnTo>
                    <a:pt x="178" y="33"/>
                  </a:lnTo>
                  <a:lnTo>
                    <a:pt x="178" y="29"/>
                  </a:lnTo>
                  <a:lnTo>
                    <a:pt x="178" y="25"/>
                  </a:lnTo>
                  <a:lnTo>
                    <a:pt x="175" y="23"/>
                  </a:lnTo>
                  <a:lnTo>
                    <a:pt x="173" y="23"/>
                  </a:lnTo>
                  <a:lnTo>
                    <a:pt x="165" y="21"/>
                  </a:lnTo>
                  <a:lnTo>
                    <a:pt x="161" y="19"/>
                  </a:lnTo>
                  <a:lnTo>
                    <a:pt x="156" y="17"/>
                  </a:lnTo>
                  <a:lnTo>
                    <a:pt x="150" y="17"/>
                  </a:lnTo>
                  <a:lnTo>
                    <a:pt x="144" y="15"/>
                  </a:lnTo>
                  <a:lnTo>
                    <a:pt x="140" y="15"/>
                  </a:lnTo>
                  <a:lnTo>
                    <a:pt x="135" y="15"/>
                  </a:lnTo>
                  <a:lnTo>
                    <a:pt x="129" y="15"/>
                  </a:lnTo>
                  <a:lnTo>
                    <a:pt x="123" y="13"/>
                  </a:lnTo>
                  <a:lnTo>
                    <a:pt x="120" y="13"/>
                  </a:lnTo>
                  <a:lnTo>
                    <a:pt x="112" y="12"/>
                  </a:lnTo>
                  <a:lnTo>
                    <a:pt x="108" y="12"/>
                  </a:lnTo>
                  <a:lnTo>
                    <a:pt x="102" y="12"/>
                  </a:lnTo>
                  <a:lnTo>
                    <a:pt x="99" y="12"/>
                  </a:lnTo>
                  <a:lnTo>
                    <a:pt x="93" y="10"/>
                  </a:lnTo>
                  <a:lnTo>
                    <a:pt x="87" y="10"/>
                  </a:lnTo>
                  <a:lnTo>
                    <a:pt x="82" y="8"/>
                  </a:lnTo>
                  <a:lnTo>
                    <a:pt x="76" y="8"/>
                  </a:lnTo>
                  <a:lnTo>
                    <a:pt x="70" y="6"/>
                  </a:lnTo>
                  <a:lnTo>
                    <a:pt x="66" y="6"/>
                  </a:lnTo>
                  <a:lnTo>
                    <a:pt x="59" y="4"/>
                  </a:lnTo>
                  <a:lnTo>
                    <a:pt x="55" y="4"/>
                  </a:lnTo>
                  <a:lnTo>
                    <a:pt x="49" y="2"/>
                  </a:lnTo>
                  <a:lnTo>
                    <a:pt x="44" y="2"/>
                  </a:lnTo>
                  <a:lnTo>
                    <a:pt x="38" y="0"/>
                  </a:lnTo>
                  <a:lnTo>
                    <a:pt x="32" y="0"/>
                  </a:lnTo>
                  <a:lnTo>
                    <a:pt x="26" y="0"/>
                  </a:lnTo>
                  <a:lnTo>
                    <a:pt x="23" y="0"/>
                  </a:lnTo>
                  <a:lnTo>
                    <a:pt x="15" y="0"/>
                  </a:lnTo>
                  <a:lnTo>
                    <a:pt x="11" y="0"/>
                  </a:lnTo>
                  <a:lnTo>
                    <a:pt x="5"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Freeform 120"/>
            <p:cNvSpPr>
              <a:spLocks/>
            </p:cNvSpPr>
            <p:nvPr/>
          </p:nvSpPr>
          <p:spPr bwMode="auto">
            <a:xfrm>
              <a:off x="1204913" y="3721100"/>
              <a:ext cx="87313" cy="136525"/>
            </a:xfrm>
            <a:custGeom>
              <a:avLst/>
              <a:gdLst>
                <a:gd name="T0" fmla="*/ 2 w 111"/>
                <a:gd name="T1" fmla="*/ 171 h 171"/>
                <a:gd name="T2" fmla="*/ 14 w 111"/>
                <a:gd name="T3" fmla="*/ 165 h 171"/>
                <a:gd name="T4" fmla="*/ 10 w 111"/>
                <a:gd name="T5" fmla="*/ 9 h 171"/>
                <a:gd name="T6" fmla="*/ 93 w 111"/>
                <a:gd name="T7" fmla="*/ 9 h 171"/>
                <a:gd name="T8" fmla="*/ 99 w 111"/>
                <a:gd name="T9" fmla="*/ 156 h 171"/>
                <a:gd name="T10" fmla="*/ 111 w 111"/>
                <a:gd name="T11" fmla="*/ 160 h 171"/>
                <a:gd name="T12" fmla="*/ 103 w 111"/>
                <a:gd name="T13" fmla="*/ 4 h 171"/>
                <a:gd name="T14" fmla="*/ 92 w 111"/>
                <a:gd name="T15" fmla="*/ 0 h 171"/>
                <a:gd name="T16" fmla="*/ 50 w 111"/>
                <a:gd name="T17" fmla="*/ 0 h 171"/>
                <a:gd name="T18" fmla="*/ 0 w 111"/>
                <a:gd name="T19" fmla="*/ 4 h 171"/>
                <a:gd name="T20" fmla="*/ 2 w 111"/>
                <a:gd name="T21" fmla="*/ 171 h 171"/>
                <a:gd name="T22" fmla="*/ 2 w 111"/>
                <a:gd name="T23"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171">
                  <a:moveTo>
                    <a:pt x="2" y="171"/>
                  </a:moveTo>
                  <a:lnTo>
                    <a:pt x="14" y="165"/>
                  </a:lnTo>
                  <a:lnTo>
                    <a:pt x="10" y="9"/>
                  </a:lnTo>
                  <a:lnTo>
                    <a:pt x="93" y="9"/>
                  </a:lnTo>
                  <a:lnTo>
                    <a:pt x="99" y="156"/>
                  </a:lnTo>
                  <a:lnTo>
                    <a:pt x="111" y="160"/>
                  </a:lnTo>
                  <a:lnTo>
                    <a:pt x="103" y="4"/>
                  </a:lnTo>
                  <a:lnTo>
                    <a:pt x="92" y="0"/>
                  </a:lnTo>
                  <a:lnTo>
                    <a:pt x="50" y="0"/>
                  </a:lnTo>
                  <a:lnTo>
                    <a:pt x="0" y="4"/>
                  </a:lnTo>
                  <a:lnTo>
                    <a:pt x="2" y="171"/>
                  </a:lnTo>
                  <a:lnTo>
                    <a:pt x="2" y="1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Freeform 121"/>
            <p:cNvSpPr>
              <a:spLocks/>
            </p:cNvSpPr>
            <p:nvPr/>
          </p:nvSpPr>
          <p:spPr bwMode="auto">
            <a:xfrm>
              <a:off x="815975" y="4187825"/>
              <a:ext cx="22225" cy="428625"/>
            </a:xfrm>
            <a:custGeom>
              <a:avLst/>
              <a:gdLst>
                <a:gd name="T0" fmla="*/ 0 w 26"/>
                <a:gd name="T1" fmla="*/ 0 h 540"/>
                <a:gd name="T2" fmla="*/ 7 w 26"/>
                <a:gd name="T3" fmla="*/ 540 h 540"/>
                <a:gd name="T4" fmla="*/ 26 w 26"/>
                <a:gd name="T5" fmla="*/ 538 h 540"/>
                <a:gd name="T6" fmla="*/ 19 w 26"/>
                <a:gd name="T7" fmla="*/ 7 h 540"/>
                <a:gd name="T8" fmla="*/ 0 w 26"/>
                <a:gd name="T9" fmla="*/ 0 h 540"/>
                <a:gd name="T10" fmla="*/ 0 w 26"/>
                <a:gd name="T11" fmla="*/ 0 h 540"/>
              </a:gdLst>
              <a:ahLst/>
              <a:cxnLst>
                <a:cxn ang="0">
                  <a:pos x="T0" y="T1"/>
                </a:cxn>
                <a:cxn ang="0">
                  <a:pos x="T2" y="T3"/>
                </a:cxn>
                <a:cxn ang="0">
                  <a:pos x="T4" y="T5"/>
                </a:cxn>
                <a:cxn ang="0">
                  <a:pos x="T6" y="T7"/>
                </a:cxn>
                <a:cxn ang="0">
                  <a:pos x="T8" y="T9"/>
                </a:cxn>
                <a:cxn ang="0">
                  <a:pos x="T10" y="T11"/>
                </a:cxn>
              </a:cxnLst>
              <a:rect l="0" t="0" r="r" b="b"/>
              <a:pathLst>
                <a:path w="26" h="540">
                  <a:moveTo>
                    <a:pt x="0" y="0"/>
                  </a:moveTo>
                  <a:lnTo>
                    <a:pt x="7" y="540"/>
                  </a:lnTo>
                  <a:lnTo>
                    <a:pt x="26" y="538"/>
                  </a:lnTo>
                  <a:lnTo>
                    <a:pt x="19" y="7"/>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Freeform 122"/>
            <p:cNvSpPr>
              <a:spLocks/>
            </p:cNvSpPr>
            <p:nvPr/>
          </p:nvSpPr>
          <p:spPr bwMode="auto">
            <a:xfrm>
              <a:off x="973138" y="4202113"/>
              <a:ext cx="20638" cy="376238"/>
            </a:xfrm>
            <a:custGeom>
              <a:avLst/>
              <a:gdLst>
                <a:gd name="T0" fmla="*/ 0 w 25"/>
                <a:gd name="T1" fmla="*/ 0 h 475"/>
                <a:gd name="T2" fmla="*/ 6 w 25"/>
                <a:gd name="T3" fmla="*/ 475 h 475"/>
                <a:gd name="T4" fmla="*/ 25 w 25"/>
                <a:gd name="T5" fmla="*/ 473 h 475"/>
                <a:gd name="T6" fmla="*/ 18 w 25"/>
                <a:gd name="T7" fmla="*/ 5 h 475"/>
                <a:gd name="T8" fmla="*/ 0 w 25"/>
                <a:gd name="T9" fmla="*/ 0 h 475"/>
                <a:gd name="T10" fmla="*/ 0 w 25"/>
                <a:gd name="T11" fmla="*/ 0 h 475"/>
              </a:gdLst>
              <a:ahLst/>
              <a:cxnLst>
                <a:cxn ang="0">
                  <a:pos x="T0" y="T1"/>
                </a:cxn>
                <a:cxn ang="0">
                  <a:pos x="T2" y="T3"/>
                </a:cxn>
                <a:cxn ang="0">
                  <a:pos x="T4" y="T5"/>
                </a:cxn>
                <a:cxn ang="0">
                  <a:pos x="T6" y="T7"/>
                </a:cxn>
                <a:cxn ang="0">
                  <a:pos x="T8" y="T9"/>
                </a:cxn>
                <a:cxn ang="0">
                  <a:pos x="T10" y="T11"/>
                </a:cxn>
              </a:cxnLst>
              <a:rect l="0" t="0" r="r" b="b"/>
              <a:pathLst>
                <a:path w="25" h="475">
                  <a:moveTo>
                    <a:pt x="0" y="0"/>
                  </a:moveTo>
                  <a:lnTo>
                    <a:pt x="6" y="475"/>
                  </a:lnTo>
                  <a:lnTo>
                    <a:pt x="25" y="473"/>
                  </a:lnTo>
                  <a:lnTo>
                    <a:pt x="18" y="5"/>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 name="Freeform 123"/>
            <p:cNvSpPr>
              <a:spLocks/>
            </p:cNvSpPr>
            <p:nvPr/>
          </p:nvSpPr>
          <p:spPr bwMode="auto">
            <a:xfrm>
              <a:off x="1130300" y="2776538"/>
              <a:ext cx="96838" cy="90488"/>
            </a:xfrm>
            <a:custGeom>
              <a:avLst/>
              <a:gdLst>
                <a:gd name="T0" fmla="*/ 27 w 122"/>
                <a:gd name="T1" fmla="*/ 112 h 114"/>
                <a:gd name="T2" fmla="*/ 36 w 122"/>
                <a:gd name="T3" fmla="*/ 106 h 114"/>
                <a:gd name="T4" fmla="*/ 48 w 122"/>
                <a:gd name="T5" fmla="*/ 100 h 114"/>
                <a:gd name="T6" fmla="*/ 57 w 122"/>
                <a:gd name="T7" fmla="*/ 97 h 114"/>
                <a:gd name="T8" fmla="*/ 69 w 122"/>
                <a:gd name="T9" fmla="*/ 97 h 114"/>
                <a:gd name="T10" fmla="*/ 78 w 122"/>
                <a:gd name="T11" fmla="*/ 97 h 114"/>
                <a:gd name="T12" fmla="*/ 88 w 122"/>
                <a:gd name="T13" fmla="*/ 100 h 114"/>
                <a:gd name="T14" fmla="*/ 99 w 122"/>
                <a:gd name="T15" fmla="*/ 104 h 114"/>
                <a:gd name="T16" fmla="*/ 108 w 122"/>
                <a:gd name="T17" fmla="*/ 106 h 114"/>
                <a:gd name="T18" fmla="*/ 112 w 122"/>
                <a:gd name="T19" fmla="*/ 99 h 114"/>
                <a:gd name="T20" fmla="*/ 108 w 122"/>
                <a:gd name="T21" fmla="*/ 93 h 114"/>
                <a:gd name="T22" fmla="*/ 108 w 122"/>
                <a:gd name="T23" fmla="*/ 85 h 114"/>
                <a:gd name="T24" fmla="*/ 114 w 122"/>
                <a:gd name="T25" fmla="*/ 76 h 114"/>
                <a:gd name="T26" fmla="*/ 120 w 122"/>
                <a:gd name="T27" fmla="*/ 64 h 114"/>
                <a:gd name="T28" fmla="*/ 122 w 122"/>
                <a:gd name="T29" fmla="*/ 51 h 114"/>
                <a:gd name="T30" fmla="*/ 122 w 122"/>
                <a:gd name="T31" fmla="*/ 36 h 114"/>
                <a:gd name="T32" fmla="*/ 120 w 122"/>
                <a:gd name="T33" fmla="*/ 24 h 114"/>
                <a:gd name="T34" fmla="*/ 114 w 122"/>
                <a:gd name="T35" fmla="*/ 11 h 114"/>
                <a:gd name="T36" fmla="*/ 108 w 122"/>
                <a:gd name="T37" fmla="*/ 2 h 114"/>
                <a:gd name="T38" fmla="*/ 105 w 122"/>
                <a:gd name="T39" fmla="*/ 0 h 114"/>
                <a:gd name="T40" fmla="*/ 103 w 122"/>
                <a:gd name="T41" fmla="*/ 2 h 114"/>
                <a:gd name="T42" fmla="*/ 103 w 122"/>
                <a:gd name="T43" fmla="*/ 7 h 114"/>
                <a:gd name="T44" fmla="*/ 105 w 122"/>
                <a:gd name="T45" fmla="*/ 15 h 114"/>
                <a:gd name="T46" fmla="*/ 108 w 122"/>
                <a:gd name="T47" fmla="*/ 24 h 114"/>
                <a:gd name="T48" fmla="*/ 110 w 122"/>
                <a:gd name="T49" fmla="*/ 34 h 114"/>
                <a:gd name="T50" fmla="*/ 108 w 122"/>
                <a:gd name="T51" fmla="*/ 45 h 114"/>
                <a:gd name="T52" fmla="*/ 107 w 122"/>
                <a:gd name="T53" fmla="*/ 57 h 114"/>
                <a:gd name="T54" fmla="*/ 105 w 122"/>
                <a:gd name="T55" fmla="*/ 64 h 114"/>
                <a:gd name="T56" fmla="*/ 101 w 122"/>
                <a:gd name="T57" fmla="*/ 72 h 114"/>
                <a:gd name="T58" fmla="*/ 97 w 122"/>
                <a:gd name="T59" fmla="*/ 81 h 114"/>
                <a:gd name="T60" fmla="*/ 91 w 122"/>
                <a:gd name="T61" fmla="*/ 83 h 114"/>
                <a:gd name="T62" fmla="*/ 82 w 122"/>
                <a:gd name="T63" fmla="*/ 81 h 114"/>
                <a:gd name="T64" fmla="*/ 72 w 122"/>
                <a:gd name="T65" fmla="*/ 81 h 114"/>
                <a:gd name="T66" fmla="*/ 63 w 122"/>
                <a:gd name="T67" fmla="*/ 81 h 114"/>
                <a:gd name="T68" fmla="*/ 53 w 122"/>
                <a:gd name="T69" fmla="*/ 83 h 114"/>
                <a:gd name="T70" fmla="*/ 46 w 122"/>
                <a:gd name="T71" fmla="*/ 85 h 114"/>
                <a:gd name="T72" fmla="*/ 36 w 122"/>
                <a:gd name="T73" fmla="*/ 87 h 114"/>
                <a:gd name="T74" fmla="*/ 29 w 122"/>
                <a:gd name="T75" fmla="*/ 91 h 114"/>
                <a:gd name="T76" fmla="*/ 21 w 122"/>
                <a:gd name="T77" fmla="*/ 85 h 114"/>
                <a:gd name="T78" fmla="*/ 15 w 122"/>
                <a:gd name="T79" fmla="*/ 76 h 114"/>
                <a:gd name="T80" fmla="*/ 15 w 122"/>
                <a:gd name="T81" fmla="*/ 66 h 114"/>
                <a:gd name="T82" fmla="*/ 29 w 122"/>
                <a:gd name="T83" fmla="*/ 2 h 114"/>
                <a:gd name="T84" fmla="*/ 13 w 122"/>
                <a:gd name="T85" fmla="*/ 21 h 114"/>
                <a:gd name="T86" fmla="*/ 10 w 122"/>
                <a:gd name="T87" fmla="*/ 30 h 114"/>
                <a:gd name="T88" fmla="*/ 6 w 122"/>
                <a:gd name="T89" fmla="*/ 41 h 114"/>
                <a:gd name="T90" fmla="*/ 2 w 122"/>
                <a:gd name="T91" fmla="*/ 57 h 114"/>
                <a:gd name="T92" fmla="*/ 2 w 122"/>
                <a:gd name="T93" fmla="*/ 70 h 114"/>
                <a:gd name="T94" fmla="*/ 0 w 122"/>
                <a:gd name="T95" fmla="*/ 83 h 114"/>
                <a:gd name="T96" fmla="*/ 2 w 122"/>
                <a:gd name="T97" fmla="*/ 95 h 114"/>
                <a:gd name="T98" fmla="*/ 8 w 122"/>
                <a:gd name="T99" fmla="*/ 104 h 114"/>
                <a:gd name="T100" fmla="*/ 17 w 122"/>
                <a:gd name="T101" fmla="*/ 108 h 114"/>
                <a:gd name="T102" fmla="*/ 23 w 122"/>
                <a:gd name="T10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14">
                  <a:moveTo>
                    <a:pt x="23" y="114"/>
                  </a:moveTo>
                  <a:lnTo>
                    <a:pt x="27" y="112"/>
                  </a:lnTo>
                  <a:lnTo>
                    <a:pt x="32" y="110"/>
                  </a:lnTo>
                  <a:lnTo>
                    <a:pt x="36" y="106"/>
                  </a:lnTo>
                  <a:lnTo>
                    <a:pt x="42" y="104"/>
                  </a:lnTo>
                  <a:lnTo>
                    <a:pt x="48" y="100"/>
                  </a:lnTo>
                  <a:lnTo>
                    <a:pt x="53" y="99"/>
                  </a:lnTo>
                  <a:lnTo>
                    <a:pt x="57" y="97"/>
                  </a:lnTo>
                  <a:lnTo>
                    <a:pt x="63" y="97"/>
                  </a:lnTo>
                  <a:lnTo>
                    <a:pt x="69" y="97"/>
                  </a:lnTo>
                  <a:lnTo>
                    <a:pt x="74" y="97"/>
                  </a:lnTo>
                  <a:lnTo>
                    <a:pt x="78" y="97"/>
                  </a:lnTo>
                  <a:lnTo>
                    <a:pt x="84" y="99"/>
                  </a:lnTo>
                  <a:lnTo>
                    <a:pt x="88" y="100"/>
                  </a:lnTo>
                  <a:lnTo>
                    <a:pt x="93" y="102"/>
                  </a:lnTo>
                  <a:lnTo>
                    <a:pt x="99" y="104"/>
                  </a:lnTo>
                  <a:lnTo>
                    <a:pt x="105" y="106"/>
                  </a:lnTo>
                  <a:lnTo>
                    <a:pt x="108" y="106"/>
                  </a:lnTo>
                  <a:lnTo>
                    <a:pt x="112" y="102"/>
                  </a:lnTo>
                  <a:lnTo>
                    <a:pt x="112" y="99"/>
                  </a:lnTo>
                  <a:lnTo>
                    <a:pt x="112" y="95"/>
                  </a:lnTo>
                  <a:lnTo>
                    <a:pt x="108" y="93"/>
                  </a:lnTo>
                  <a:lnTo>
                    <a:pt x="105" y="91"/>
                  </a:lnTo>
                  <a:lnTo>
                    <a:pt x="108" y="85"/>
                  </a:lnTo>
                  <a:lnTo>
                    <a:pt x="112" y="81"/>
                  </a:lnTo>
                  <a:lnTo>
                    <a:pt x="114" y="76"/>
                  </a:lnTo>
                  <a:lnTo>
                    <a:pt x="118" y="70"/>
                  </a:lnTo>
                  <a:lnTo>
                    <a:pt x="120" y="64"/>
                  </a:lnTo>
                  <a:lnTo>
                    <a:pt x="120" y="57"/>
                  </a:lnTo>
                  <a:lnTo>
                    <a:pt x="122" y="51"/>
                  </a:lnTo>
                  <a:lnTo>
                    <a:pt x="122" y="43"/>
                  </a:lnTo>
                  <a:lnTo>
                    <a:pt x="122" y="36"/>
                  </a:lnTo>
                  <a:lnTo>
                    <a:pt x="120" y="30"/>
                  </a:lnTo>
                  <a:lnTo>
                    <a:pt x="120" y="24"/>
                  </a:lnTo>
                  <a:lnTo>
                    <a:pt x="118" y="17"/>
                  </a:lnTo>
                  <a:lnTo>
                    <a:pt x="114" y="11"/>
                  </a:lnTo>
                  <a:lnTo>
                    <a:pt x="112" y="7"/>
                  </a:lnTo>
                  <a:lnTo>
                    <a:pt x="108" y="2"/>
                  </a:lnTo>
                  <a:lnTo>
                    <a:pt x="105" y="0"/>
                  </a:lnTo>
                  <a:lnTo>
                    <a:pt x="105" y="0"/>
                  </a:lnTo>
                  <a:lnTo>
                    <a:pt x="103" y="2"/>
                  </a:lnTo>
                  <a:lnTo>
                    <a:pt x="103" y="2"/>
                  </a:lnTo>
                  <a:lnTo>
                    <a:pt x="103" y="3"/>
                  </a:lnTo>
                  <a:lnTo>
                    <a:pt x="103" y="7"/>
                  </a:lnTo>
                  <a:lnTo>
                    <a:pt x="103" y="11"/>
                  </a:lnTo>
                  <a:lnTo>
                    <a:pt x="105" y="15"/>
                  </a:lnTo>
                  <a:lnTo>
                    <a:pt x="108" y="21"/>
                  </a:lnTo>
                  <a:lnTo>
                    <a:pt x="108" y="24"/>
                  </a:lnTo>
                  <a:lnTo>
                    <a:pt x="110" y="30"/>
                  </a:lnTo>
                  <a:lnTo>
                    <a:pt x="110" y="34"/>
                  </a:lnTo>
                  <a:lnTo>
                    <a:pt x="110" y="40"/>
                  </a:lnTo>
                  <a:lnTo>
                    <a:pt x="108" y="45"/>
                  </a:lnTo>
                  <a:lnTo>
                    <a:pt x="108" y="51"/>
                  </a:lnTo>
                  <a:lnTo>
                    <a:pt x="107" y="57"/>
                  </a:lnTo>
                  <a:lnTo>
                    <a:pt x="107" y="60"/>
                  </a:lnTo>
                  <a:lnTo>
                    <a:pt x="105" y="64"/>
                  </a:lnTo>
                  <a:lnTo>
                    <a:pt x="103" y="68"/>
                  </a:lnTo>
                  <a:lnTo>
                    <a:pt x="101" y="72"/>
                  </a:lnTo>
                  <a:lnTo>
                    <a:pt x="99" y="78"/>
                  </a:lnTo>
                  <a:lnTo>
                    <a:pt x="97" y="81"/>
                  </a:lnTo>
                  <a:lnTo>
                    <a:pt x="95" y="85"/>
                  </a:lnTo>
                  <a:lnTo>
                    <a:pt x="91" y="83"/>
                  </a:lnTo>
                  <a:lnTo>
                    <a:pt x="86" y="83"/>
                  </a:lnTo>
                  <a:lnTo>
                    <a:pt x="82" y="81"/>
                  </a:lnTo>
                  <a:lnTo>
                    <a:pt x="76" y="81"/>
                  </a:lnTo>
                  <a:lnTo>
                    <a:pt x="72" y="81"/>
                  </a:lnTo>
                  <a:lnTo>
                    <a:pt x="67" y="81"/>
                  </a:lnTo>
                  <a:lnTo>
                    <a:pt x="63" y="81"/>
                  </a:lnTo>
                  <a:lnTo>
                    <a:pt x="59" y="83"/>
                  </a:lnTo>
                  <a:lnTo>
                    <a:pt x="53" y="83"/>
                  </a:lnTo>
                  <a:lnTo>
                    <a:pt x="50" y="83"/>
                  </a:lnTo>
                  <a:lnTo>
                    <a:pt x="46" y="85"/>
                  </a:lnTo>
                  <a:lnTo>
                    <a:pt x="40" y="85"/>
                  </a:lnTo>
                  <a:lnTo>
                    <a:pt x="36" y="87"/>
                  </a:lnTo>
                  <a:lnTo>
                    <a:pt x="32" y="89"/>
                  </a:lnTo>
                  <a:lnTo>
                    <a:pt x="29" y="91"/>
                  </a:lnTo>
                  <a:lnTo>
                    <a:pt x="27" y="93"/>
                  </a:lnTo>
                  <a:lnTo>
                    <a:pt x="21" y="85"/>
                  </a:lnTo>
                  <a:lnTo>
                    <a:pt x="17" y="80"/>
                  </a:lnTo>
                  <a:lnTo>
                    <a:pt x="15" y="76"/>
                  </a:lnTo>
                  <a:lnTo>
                    <a:pt x="15" y="70"/>
                  </a:lnTo>
                  <a:lnTo>
                    <a:pt x="15" y="66"/>
                  </a:lnTo>
                  <a:lnTo>
                    <a:pt x="15" y="62"/>
                  </a:lnTo>
                  <a:lnTo>
                    <a:pt x="29" y="2"/>
                  </a:lnTo>
                  <a:lnTo>
                    <a:pt x="17" y="2"/>
                  </a:lnTo>
                  <a:lnTo>
                    <a:pt x="13" y="21"/>
                  </a:lnTo>
                  <a:lnTo>
                    <a:pt x="12" y="24"/>
                  </a:lnTo>
                  <a:lnTo>
                    <a:pt x="10" y="30"/>
                  </a:lnTo>
                  <a:lnTo>
                    <a:pt x="8" y="36"/>
                  </a:lnTo>
                  <a:lnTo>
                    <a:pt x="6" y="41"/>
                  </a:lnTo>
                  <a:lnTo>
                    <a:pt x="4" y="49"/>
                  </a:lnTo>
                  <a:lnTo>
                    <a:pt x="2" y="57"/>
                  </a:lnTo>
                  <a:lnTo>
                    <a:pt x="2" y="62"/>
                  </a:lnTo>
                  <a:lnTo>
                    <a:pt x="2" y="70"/>
                  </a:lnTo>
                  <a:lnTo>
                    <a:pt x="0" y="78"/>
                  </a:lnTo>
                  <a:lnTo>
                    <a:pt x="0" y="83"/>
                  </a:lnTo>
                  <a:lnTo>
                    <a:pt x="0" y="89"/>
                  </a:lnTo>
                  <a:lnTo>
                    <a:pt x="2" y="95"/>
                  </a:lnTo>
                  <a:lnTo>
                    <a:pt x="4" y="100"/>
                  </a:lnTo>
                  <a:lnTo>
                    <a:pt x="8" y="104"/>
                  </a:lnTo>
                  <a:lnTo>
                    <a:pt x="12" y="106"/>
                  </a:lnTo>
                  <a:lnTo>
                    <a:pt x="17" y="108"/>
                  </a:lnTo>
                  <a:lnTo>
                    <a:pt x="23" y="114"/>
                  </a:lnTo>
                  <a:lnTo>
                    <a:pt x="23"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Freeform 124"/>
            <p:cNvSpPr>
              <a:spLocks/>
            </p:cNvSpPr>
            <p:nvPr/>
          </p:nvSpPr>
          <p:spPr bwMode="auto">
            <a:xfrm>
              <a:off x="568325" y="2443163"/>
              <a:ext cx="741363" cy="966788"/>
            </a:xfrm>
            <a:custGeom>
              <a:avLst/>
              <a:gdLst>
                <a:gd name="T0" fmla="*/ 485 w 933"/>
                <a:gd name="T1" fmla="*/ 261 h 1217"/>
                <a:gd name="T2" fmla="*/ 561 w 933"/>
                <a:gd name="T3" fmla="*/ 242 h 1217"/>
                <a:gd name="T4" fmla="*/ 627 w 933"/>
                <a:gd name="T5" fmla="*/ 232 h 1217"/>
                <a:gd name="T6" fmla="*/ 692 w 933"/>
                <a:gd name="T7" fmla="*/ 251 h 1217"/>
                <a:gd name="T8" fmla="*/ 757 w 933"/>
                <a:gd name="T9" fmla="*/ 250 h 1217"/>
                <a:gd name="T10" fmla="*/ 823 w 933"/>
                <a:gd name="T11" fmla="*/ 240 h 1217"/>
                <a:gd name="T12" fmla="*/ 888 w 933"/>
                <a:gd name="T13" fmla="*/ 276 h 1217"/>
                <a:gd name="T14" fmla="*/ 930 w 933"/>
                <a:gd name="T15" fmla="*/ 289 h 1217"/>
                <a:gd name="T16" fmla="*/ 933 w 933"/>
                <a:gd name="T17" fmla="*/ 211 h 1217"/>
                <a:gd name="T18" fmla="*/ 909 w 933"/>
                <a:gd name="T19" fmla="*/ 141 h 1217"/>
                <a:gd name="T20" fmla="*/ 863 w 933"/>
                <a:gd name="T21" fmla="*/ 84 h 1217"/>
                <a:gd name="T22" fmla="*/ 798 w 933"/>
                <a:gd name="T23" fmla="*/ 56 h 1217"/>
                <a:gd name="T24" fmla="*/ 732 w 933"/>
                <a:gd name="T25" fmla="*/ 29 h 1217"/>
                <a:gd name="T26" fmla="*/ 652 w 933"/>
                <a:gd name="T27" fmla="*/ 25 h 1217"/>
                <a:gd name="T28" fmla="*/ 570 w 933"/>
                <a:gd name="T29" fmla="*/ 2 h 1217"/>
                <a:gd name="T30" fmla="*/ 490 w 933"/>
                <a:gd name="T31" fmla="*/ 2 h 1217"/>
                <a:gd name="T32" fmla="*/ 414 w 933"/>
                <a:gd name="T33" fmla="*/ 14 h 1217"/>
                <a:gd name="T34" fmla="*/ 314 w 933"/>
                <a:gd name="T35" fmla="*/ 27 h 1217"/>
                <a:gd name="T36" fmla="*/ 232 w 933"/>
                <a:gd name="T37" fmla="*/ 63 h 1217"/>
                <a:gd name="T38" fmla="*/ 165 w 933"/>
                <a:gd name="T39" fmla="*/ 113 h 1217"/>
                <a:gd name="T40" fmla="*/ 95 w 933"/>
                <a:gd name="T41" fmla="*/ 183 h 1217"/>
                <a:gd name="T42" fmla="*/ 64 w 933"/>
                <a:gd name="T43" fmla="*/ 248 h 1217"/>
                <a:gd name="T44" fmla="*/ 32 w 933"/>
                <a:gd name="T45" fmla="*/ 329 h 1217"/>
                <a:gd name="T46" fmla="*/ 0 w 933"/>
                <a:gd name="T47" fmla="*/ 404 h 1217"/>
                <a:gd name="T48" fmla="*/ 2 w 933"/>
                <a:gd name="T49" fmla="*/ 483 h 1217"/>
                <a:gd name="T50" fmla="*/ 19 w 933"/>
                <a:gd name="T51" fmla="*/ 558 h 1217"/>
                <a:gd name="T52" fmla="*/ 25 w 933"/>
                <a:gd name="T53" fmla="*/ 637 h 1217"/>
                <a:gd name="T54" fmla="*/ 63 w 933"/>
                <a:gd name="T55" fmla="*/ 712 h 1217"/>
                <a:gd name="T56" fmla="*/ 125 w 933"/>
                <a:gd name="T57" fmla="*/ 759 h 1217"/>
                <a:gd name="T58" fmla="*/ 190 w 933"/>
                <a:gd name="T59" fmla="*/ 797 h 1217"/>
                <a:gd name="T60" fmla="*/ 359 w 933"/>
                <a:gd name="T61" fmla="*/ 972 h 1217"/>
                <a:gd name="T62" fmla="*/ 380 w 933"/>
                <a:gd name="T63" fmla="*/ 1033 h 1217"/>
                <a:gd name="T64" fmla="*/ 378 w 933"/>
                <a:gd name="T65" fmla="*/ 1099 h 1217"/>
                <a:gd name="T66" fmla="*/ 357 w 933"/>
                <a:gd name="T67" fmla="*/ 1164 h 1217"/>
                <a:gd name="T68" fmla="*/ 361 w 933"/>
                <a:gd name="T69" fmla="*/ 1210 h 1217"/>
                <a:gd name="T70" fmla="*/ 388 w 933"/>
                <a:gd name="T71" fmla="*/ 1145 h 1217"/>
                <a:gd name="T72" fmla="*/ 401 w 933"/>
                <a:gd name="T73" fmla="*/ 1080 h 1217"/>
                <a:gd name="T74" fmla="*/ 395 w 933"/>
                <a:gd name="T75" fmla="*/ 1016 h 1217"/>
                <a:gd name="T76" fmla="*/ 371 w 933"/>
                <a:gd name="T77" fmla="*/ 957 h 1217"/>
                <a:gd name="T78" fmla="*/ 310 w 933"/>
                <a:gd name="T79" fmla="*/ 871 h 1217"/>
                <a:gd name="T80" fmla="*/ 161 w 933"/>
                <a:gd name="T81" fmla="*/ 732 h 1217"/>
                <a:gd name="T82" fmla="*/ 95 w 933"/>
                <a:gd name="T83" fmla="*/ 670 h 1217"/>
                <a:gd name="T84" fmla="*/ 80 w 933"/>
                <a:gd name="T85" fmla="*/ 578 h 1217"/>
                <a:gd name="T86" fmla="*/ 150 w 933"/>
                <a:gd name="T87" fmla="*/ 529 h 1217"/>
                <a:gd name="T88" fmla="*/ 203 w 933"/>
                <a:gd name="T89" fmla="*/ 607 h 1217"/>
                <a:gd name="T90" fmla="*/ 209 w 933"/>
                <a:gd name="T91" fmla="*/ 685 h 1217"/>
                <a:gd name="T92" fmla="*/ 268 w 933"/>
                <a:gd name="T93" fmla="*/ 757 h 1217"/>
                <a:gd name="T94" fmla="*/ 304 w 933"/>
                <a:gd name="T95" fmla="*/ 687 h 1217"/>
                <a:gd name="T96" fmla="*/ 257 w 933"/>
                <a:gd name="T97" fmla="*/ 632 h 1217"/>
                <a:gd name="T98" fmla="*/ 300 w 933"/>
                <a:gd name="T99" fmla="*/ 586 h 1217"/>
                <a:gd name="T100" fmla="*/ 374 w 933"/>
                <a:gd name="T101" fmla="*/ 571 h 1217"/>
                <a:gd name="T102" fmla="*/ 262 w 933"/>
                <a:gd name="T103" fmla="*/ 554 h 1217"/>
                <a:gd name="T104" fmla="*/ 312 w 933"/>
                <a:gd name="T105" fmla="*/ 529 h 1217"/>
                <a:gd name="T106" fmla="*/ 390 w 933"/>
                <a:gd name="T107" fmla="*/ 514 h 1217"/>
                <a:gd name="T108" fmla="*/ 353 w 933"/>
                <a:gd name="T109" fmla="*/ 508 h 1217"/>
                <a:gd name="T110" fmla="*/ 262 w 933"/>
                <a:gd name="T111" fmla="*/ 523 h 1217"/>
                <a:gd name="T112" fmla="*/ 272 w 933"/>
                <a:gd name="T113" fmla="*/ 481 h 1217"/>
                <a:gd name="T114" fmla="*/ 312 w 933"/>
                <a:gd name="T115" fmla="*/ 413 h 1217"/>
                <a:gd name="T116" fmla="*/ 302 w 933"/>
                <a:gd name="T117" fmla="*/ 350 h 1217"/>
                <a:gd name="T118" fmla="*/ 380 w 933"/>
                <a:gd name="T119" fmla="*/ 316 h 1217"/>
                <a:gd name="connsiteX0" fmla="*/ 4480 w 10000"/>
                <a:gd name="connsiteY0" fmla="*/ 2095 h 10000"/>
                <a:gd name="connsiteX1" fmla="*/ 4523 w 10000"/>
                <a:gd name="connsiteY1" fmla="*/ 2095 h 10000"/>
                <a:gd name="connsiteX2" fmla="*/ 4566 w 10000"/>
                <a:gd name="connsiteY2" fmla="*/ 2095 h 10000"/>
                <a:gd name="connsiteX3" fmla="*/ 4609 w 10000"/>
                <a:gd name="connsiteY3" fmla="*/ 2095 h 10000"/>
                <a:gd name="connsiteX4" fmla="*/ 4662 w 10000"/>
                <a:gd name="connsiteY4" fmla="*/ 2095 h 10000"/>
                <a:gd name="connsiteX5" fmla="*/ 4705 w 10000"/>
                <a:gd name="connsiteY5" fmla="*/ 2095 h 10000"/>
                <a:gd name="connsiteX6" fmla="*/ 4748 w 10000"/>
                <a:gd name="connsiteY6" fmla="*/ 2079 h 10000"/>
                <a:gd name="connsiteX7" fmla="*/ 4791 w 10000"/>
                <a:gd name="connsiteY7" fmla="*/ 2079 h 10000"/>
                <a:gd name="connsiteX8" fmla="*/ 4823 w 10000"/>
                <a:gd name="connsiteY8" fmla="*/ 2062 h 10000"/>
                <a:gd name="connsiteX9" fmla="*/ 4866 w 10000"/>
                <a:gd name="connsiteY9" fmla="*/ 2095 h 10000"/>
                <a:gd name="connsiteX10" fmla="*/ 4930 w 10000"/>
                <a:gd name="connsiteY10" fmla="*/ 2128 h 10000"/>
                <a:gd name="connsiteX11" fmla="*/ 4995 w 10000"/>
                <a:gd name="connsiteY11" fmla="*/ 2145 h 10000"/>
                <a:gd name="connsiteX12" fmla="*/ 5048 w 10000"/>
                <a:gd name="connsiteY12" fmla="*/ 2161 h 10000"/>
                <a:gd name="connsiteX13" fmla="*/ 5134 w 10000"/>
                <a:gd name="connsiteY13" fmla="*/ 2161 h 10000"/>
                <a:gd name="connsiteX14" fmla="*/ 5198 w 10000"/>
                <a:gd name="connsiteY14" fmla="*/ 2145 h 10000"/>
                <a:gd name="connsiteX15" fmla="*/ 5252 w 10000"/>
                <a:gd name="connsiteY15" fmla="*/ 2145 h 10000"/>
                <a:gd name="connsiteX16" fmla="*/ 5338 w 10000"/>
                <a:gd name="connsiteY16" fmla="*/ 2128 h 10000"/>
                <a:gd name="connsiteX17" fmla="*/ 5402 w 10000"/>
                <a:gd name="connsiteY17" fmla="*/ 2095 h 10000"/>
                <a:gd name="connsiteX18" fmla="*/ 5456 w 10000"/>
                <a:gd name="connsiteY18" fmla="*/ 2079 h 10000"/>
                <a:gd name="connsiteX19" fmla="*/ 5520 w 10000"/>
                <a:gd name="connsiteY19" fmla="*/ 2054 h 10000"/>
                <a:gd name="connsiteX20" fmla="*/ 5584 w 10000"/>
                <a:gd name="connsiteY20" fmla="*/ 2038 h 10000"/>
                <a:gd name="connsiteX21" fmla="*/ 5648 w 10000"/>
                <a:gd name="connsiteY21" fmla="*/ 2005 h 10000"/>
                <a:gd name="connsiteX22" fmla="*/ 5702 w 10000"/>
                <a:gd name="connsiteY22" fmla="*/ 1972 h 10000"/>
                <a:gd name="connsiteX23" fmla="*/ 5745 w 10000"/>
                <a:gd name="connsiteY23" fmla="*/ 1939 h 10000"/>
                <a:gd name="connsiteX24" fmla="*/ 5788 w 10000"/>
                <a:gd name="connsiteY24" fmla="*/ 1923 h 10000"/>
                <a:gd name="connsiteX25" fmla="*/ 5831 w 10000"/>
                <a:gd name="connsiteY25" fmla="*/ 1939 h 10000"/>
                <a:gd name="connsiteX26" fmla="*/ 5884 w 10000"/>
                <a:gd name="connsiteY26" fmla="*/ 1956 h 10000"/>
                <a:gd name="connsiteX27" fmla="*/ 5927 w 10000"/>
                <a:gd name="connsiteY27" fmla="*/ 1972 h 10000"/>
                <a:gd name="connsiteX28" fmla="*/ 5970 w 10000"/>
                <a:gd name="connsiteY28" fmla="*/ 1988 h 10000"/>
                <a:gd name="connsiteX29" fmla="*/ 6013 w 10000"/>
                <a:gd name="connsiteY29" fmla="*/ 1988 h 10000"/>
                <a:gd name="connsiteX30" fmla="*/ 6066 w 10000"/>
                <a:gd name="connsiteY30" fmla="*/ 1988 h 10000"/>
                <a:gd name="connsiteX31" fmla="*/ 6109 w 10000"/>
                <a:gd name="connsiteY31" fmla="*/ 1988 h 10000"/>
                <a:gd name="connsiteX32" fmla="*/ 6174 w 10000"/>
                <a:gd name="connsiteY32" fmla="*/ 1988 h 10000"/>
                <a:gd name="connsiteX33" fmla="*/ 6217 w 10000"/>
                <a:gd name="connsiteY33" fmla="*/ 1972 h 10000"/>
                <a:gd name="connsiteX34" fmla="*/ 6259 w 10000"/>
                <a:gd name="connsiteY34" fmla="*/ 1972 h 10000"/>
                <a:gd name="connsiteX35" fmla="*/ 6292 w 10000"/>
                <a:gd name="connsiteY35" fmla="*/ 1956 h 10000"/>
                <a:gd name="connsiteX36" fmla="*/ 6356 w 10000"/>
                <a:gd name="connsiteY36" fmla="*/ 1939 h 10000"/>
                <a:gd name="connsiteX37" fmla="*/ 6399 w 10000"/>
                <a:gd name="connsiteY37" fmla="*/ 1923 h 10000"/>
                <a:gd name="connsiteX38" fmla="*/ 6442 w 10000"/>
                <a:gd name="connsiteY38" fmla="*/ 1898 h 10000"/>
                <a:gd name="connsiteX39" fmla="*/ 6474 w 10000"/>
                <a:gd name="connsiteY39" fmla="*/ 1882 h 10000"/>
                <a:gd name="connsiteX40" fmla="*/ 6517 w 10000"/>
                <a:gd name="connsiteY40" fmla="*/ 1865 h 10000"/>
                <a:gd name="connsiteX41" fmla="*/ 6559 w 10000"/>
                <a:gd name="connsiteY41" fmla="*/ 1882 h 10000"/>
                <a:gd name="connsiteX42" fmla="*/ 6602 w 10000"/>
                <a:gd name="connsiteY42" fmla="*/ 1898 h 10000"/>
                <a:gd name="connsiteX43" fmla="*/ 6667 w 10000"/>
                <a:gd name="connsiteY43" fmla="*/ 1898 h 10000"/>
                <a:gd name="connsiteX44" fmla="*/ 6720 w 10000"/>
                <a:gd name="connsiteY44" fmla="*/ 1906 h 10000"/>
                <a:gd name="connsiteX45" fmla="*/ 6785 w 10000"/>
                <a:gd name="connsiteY45" fmla="*/ 1906 h 10000"/>
                <a:gd name="connsiteX46" fmla="*/ 6849 w 10000"/>
                <a:gd name="connsiteY46" fmla="*/ 1906 h 10000"/>
                <a:gd name="connsiteX47" fmla="*/ 6881 w 10000"/>
                <a:gd name="connsiteY47" fmla="*/ 1898 h 10000"/>
                <a:gd name="connsiteX48" fmla="*/ 6945 w 10000"/>
                <a:gd name="connsiteY48" fmla="*/ 1898 h 10000"/>
                <a:gd name="connsiteX49" fmla="*/ 6967 w 10000"/>
                <a:gd name="connsiteY49" fmla="*/ 1923 h 10000"/>
                <a:gd name="connsiteX50" fmla="*/ 7010 w 10000"/>
                <a:gd name="connsiteY50" fmla="*/ 1956 h 10000"/>
                <a:gd name="connsiteX51" fmla="*/ 7053 w 10000"/>
                <a:gd name="connsiteY51" fmla="*/ 1988 h 10000"/>
                <a:gd name="connsiteX52" fmla="*/ 7085 w 10000"/>
                <a:gd name="connsiteY52" fmla="*/ 2005 h 10000"/>
                <a:gd name="connsiteX53" fmla="*/ 7128 w 10000"/>
                <a:gd name="connsiteY53" fmla="*/ 2021 h 10000"/>
                <a:gd name="connsiteX54" fmla="*/ 7170 w 10000"/>
                <a:gd name="connsiteY54" fmla="*/ 2038 h 10000"/>
                <a:gd name="connsiteX55" fmla="*/ 7235 w 10000"/>
                <a:gd name="connsiteY55" fmla="*/ 2054 h 10000"/>
                <a:gd name="connsiteX56" fmla="*/ 7278 w 10000"/>
                <a:gd name="connsiteY56" fmla="*/ 2062 h 10000"/>
                <a:gd name="connsiteX57" fmla="*/ 7331 w 10000"/>
                <a:gd name="connsiteY57" fmla="*/ 2062 h 10000"/>
                <a:gd name="connsiteX58" fmla="*/ 7374 w 10000"/>
                <a:gd name="connsiteY58" fmla="*/ 2062 h 10000"/>
                <a:gd name="connsiteX59" fmla="*/ 7417 w 10000"/>
                <a:gd name="connsiteY59" fmla="*/ 2062 h 10000"/>
                <a:gd name="connsiteX60" fmla="*/ 7481 w 10000"/>
                <a:gd name="connsiteY60" fmla="*/ 2062 h 10000"/>
                <a:gd name="connsiteX61" fmla="*/ 7513 w 10000"/>
                <a:gd name="connsiteY61" fmla="*/ 2054 h 10000"/>
                <a:gd name="connsiteX62" fmla="*/ 7578 w 10000"/>
                <a:gd name="connsiteY62" fmla="*/ 2038 h 10000"/>
                <a:gd name="connsiteX63" fmla="*/ 7621 w 10000"/>
                <a:gd name="connsiteY63" fmla="*/ 2021 h 10000"/>
                <a:gd name="connsiteX64" fmla="*/ 7685 w 10000"/>
                <a:gd name="connsiteY64" fmla="*/ 2021 h 10000"/>
                <a:gd name="connsiteX65" fmla="*/ 7717 w 10000"/>
                <a:gd name="connsiteY65" fmla="*/ 2038 h 10000"/>
                <a:gd name="connsiteX66" fmla="*/ 7760 w 10000"/>
                <a:gd name="connsiteY66" fmla="*/ 2054 h 10000"/>
                <a:gd name="connsiteX67" fmla="*/ 7803 w 10000"/>
                <a:gd name="connsiteY67" fmla="*/ 2062 h 10000"/>
                <a:gd name="connsiteX68" fmla="*/ 7846 w 10000"/>
                <a:gd name="connsiteY68" fmla="*/ 2079 h 10000"/>
                <a:gd name="connsiteX69" fmla="*/ 7889 w 10000"/>
                <a:gd name="connsiteY69" fmla="*/ 2079 h 10000"/>
                <a:gd name="connsiteX70" fmla="*/ 7921 w 10000"/>
                <a:gd name="connsiteY70" fmla="*/ 2079 h 10000"/>
                <a:gd name="connsiteX71" fmla="*/ 7985 w 10000"/>
                <a:gd name="connsiteY71" fmla="*/ 2079 h 10000"/>
                <a:gd name="connsiteX72" fmla="*/ 8028 w 10000"/>
                <a:gd name="connsiteY72" fmla="*/ 2079 h 10000"/>
                <a:gd name="connsiteX73" fmla="*/ 8071 w 10000"/>
                <a:gd name="connsiteY73" fmla="*/ 2062 h 10000"/>
                <a:gd name="connsiteX74" fmla="*/ 8114 w 10000"/>
                <a:gd name="connsiteY74" fmla="*/ 2054 h 10000"/>
                <a:gd name="connsiteX75" fmla="*/ 8146 w 10000"/>
                <a:gd name="connsiteY75" fmla="*/ 2038 h 10000"/>
                <a:gd name="connsiteX76" fmla="*/ 8189 w 10000"/>
                <a:gd name="connsiteY76" fmla="*/ 2021 h 10000"/>
                <a:gd name="connsiteX77" fmla="*/ 8232 w 10000"/>
                <a:gd name="connsiteY77" fmla="*/ 2005 h 10000"/>
                <a:gd name="connsiteX78" fmla="*/ 8274 w 10000"/>
                <a:gd name="connsiteY78" fmla="*/ 1988 h 10000"/>
                <a:gd name="connsiteX79" fmla="*/ 8317 w 10000"/>
                <a:gd name="connsiteY79" fmla="*/ 1956 h 10000"/>
                <a:gd name="connsiteX80" fmla="*/ 8349 w 10000"/>
                <a:gd name="connsiteY80" fmla="*/ 1939 h 10000"/>
                <a:gd name="connsiteX81" fmla="*/ 8414 w 10000"/>
                <a:gd name="connsiteY81" fmla="*/ 1939 h 10000"/>
                <a:gd name="connsiteX82" fmla="*/ 8478 w 10000"/>
                <a:gd name="connsiteY82" fmla="*/ 1956 h 10000"/>
                <a:gd name="connsiteX83" fmla="*/ 8521 w 10000"/>
                <a:gd name="connsiteY83" fmla="*/ 1956 h 10000"/>
                <a:gd name="connsiteX84" fmla="*/ 8574 w 10000"/>
                <a:gd name="connsiteY84" fmla="*/ 1972 h 10000"/>
                <a:gd name="connsiteX85" fmla="*/ 8617 w 10000"/>
                <a:gd name="connsiteY85" fmla="*/ 1972 h 10000"/>
                <a:gd name="connsiteX86" fmla="*/ 8682 w 10000"/>
                <a:gd name="connsiteY86" fmla="*/ 1956 h 10000"/>
                <a:gd name="connsiteX87" fmla="*/ 8735 w 10000"/>
                <a:gd name="connsiteY87" fmla="*/ 1956 h 10000"/>
                <a:gd name="connsiteX88" fmla="*/ 8778 w 10000"/>
                <a:gd name="connsiteY88" fmla="*/ 1939 h 10000"/>
                <a:gd name="connsiteX89" fmla="*/ 8821 w 10000"/>
                <a:gd name="connsiteY89" fmla="*/ 1972 h 10000"/>
                <a:gd name="connsiteX90" fmla="*/ 8864 w 10000"/>
                <a:gd name="connsiteY90" fmla="*/ 2005 h 10000"/>
                <a:gd name="connsiteX91" fmla="*/ 8907 w 10000"/>
                <a:gd name="connsiteY91" fmla="*/ 2021 h 10000"/>
                <a:gd name="connsiteX92" fmla="*/ 8960 w 10000"/>
                <a:gd name="connsiteY92" fmla="*/ 2038 h 10000"/>
                <a:gd name="connsiteX93" fmla="*/ 9003 w 10000"/>
                <a:gd name="connsiteY93" fmla="*/ 2038 h 10000"/>
                <a:gd name="connsiteX94" fmla="*/ 9068 w 10000"/>
                <a:gd name="connsiteY94" fmla="*/ 2054 h 10000"/>
                <a:gd name="connsiteX95" fmla="*/ 9132 w 10000"/>
                <a:gd name="connsiteY95" fmla="*/ 2054 h 10000"/>
                <a:gd name="connsiteX96" fmla="*/ 9185 w 10000"/>
                <a:gd name="connsiteY96" fmla="*/ 2062 h 10000"/>
                <a:gd name="connsiteX97" fmla="*/ 9250 w 10000"/>
                <a:gd name="connsiteY97" fmla="*/ 2095 h 10000"/>
                <a:gd name="connsiteX98" fmla="*/ 9314 w 10000"/>
                <a:gd name="connsiteY98" fmla="*/ 2128 h 10000"/>
                <a:gd name="connsiteX99" fmla="*/ 9357 w 10000"/>
                <a:gd name="connsiteY99" fmla="*/ 2177 h 10000"/>
                <a:gd name="connsiteX100" fmla="*/ 9411 w 10000"/>
                <a:gd name="connsiteY100" fmla="*/ 2219 h 10000"/>
                <a:gd name="connsiteX101" fmla="*/ 9432 w 10000"/>
                <a:gd name="connsiteY101" fmla="*/ 2219 h 10000"/>
                <a:gd name="connsiteX102" fmla="*/ 9496 w 10000"/>
                <a:gd name="connsiteY102" fmla="*/ 2235 h 10000"/>
                <a:gd name="connsiteX103" fmla="*/ 9518 w 10000"/>
                <a:gd name="connsiteY103" fmla="*/ 2251 h 10000"/>
                <a:gd name="connsiteX104" fmla="*/ 9518 w 10000"/>
                <a:gd name="connsiteY104" fmla="*/ 2268 h 10000"/>
                <a:gd name="connsiteX105" fmla="*/ 9496 w 10000"/>
                <a:gd name="connsiteY105" fmla="*/ 2301 h 10000"/>
                <a:gd name="connsiteX106" fmla="*/ 9475 w 10000"/>
                <a:gd name="connsiteY106" fmla="*/ 2350 h 10000"/>
                <a:gd name="connsiteX107" fmla="*/ 9453 w 10000"/>
                <a:gd name="connsiteY107" fmla="*/ 2375 h 10000"/>
                <a:gd name="connsiteX108" fmla="*/ 9496 w 10000"/>
                <a:gd name="connsiteY108" fmla="*/ 2424 h 10000"/>
                <a:gd name="connsiteX109" fmla="*/ 9518 w 10000"/>
                <a:gd name="connsiteY109" fmla="*/ 2440 h 10000"/>
                <a:gd name="connsiteX110" fmla="*/ 9561 w 10000"/>
                <a:gd name="connsiteY110" fmla="*/ 2457 h 10000"/>
                <a:gd name="connsiteX111" fmla="*/ 9593 w 10000"/>
                <a:gd name="connsiteY111" fmla="*/ 2457 h 10000"/>
                <a:gd name="connsiteX112" fmla="*/ 9636 w 10000"/>
                <a:gd name="connsiteY112" fmla="*/ 2490 h 10000"/>
                <a:gd name="connsiteX113" fmla="*/ 9700 w 10000"/>
                <a:gd name="connsiteY113" fmla="*/ 2490 h 10000"/>
                <a:gd name="connsiteX114" fmla="*/ 9743 w 10000"/>
                <a:gd name="connsiteY114" fmla="*/ 2490 h 10000"/>
                <a:gd name="connsiteX115" fmla="*/ 9775 w 10000"/>
                <a:gd name="connsiteY115" fmla="*/ 2490 h 10000"/>
                <a:gd name="connsiteX116" fmla="*/ 9818 w 10000"/>
                <a:gd name="connsiteY116" fmla="*/ 2490 h 10000"/>
                <a:gd name="connsiteX117" fmla="*/ 9882 w 10000"/>
                <a:gd name="connsiteY117" fmla="*/ 2473 h 10000"/>
                <a:gd name="connsiteX118" fmla="*/ 9946 w 10000"/>
                <a:gd name="connsiteY118" fmla="*/ 2440 h 10000"/>
                <a:gd name="connsiteX119" fmla="*/ 9968 w 10000"/>
                <a:gd name="connsiteY119" fmla="*/ 2375 h 10000"/>
                <a:gd name="connsiteX120" fmla="*/ 9979 w 10000"/>
                <a:gd name="connsiteY120" fmla="*/ 2334 h 10000"/>
                <a:gd name="connsiteX121" fmla="*/ 10000 w 10000"/>
                <a:gd name="connsiteY121" fmla="*/ 2268 h 10000"/>
                <a:gd name="connsiteX122" fmla="*/ 10000 w 10000"/>
                <a:gd name="connsiteY122" fmla="*/ 2219 h 10000"/>
                <a:gd name="connsiteX123" fmla="*/ 10000 w 10000"/>
                <a:gd name="connsiteY123" fmla="*/ 2161 h 10000"/>
                <a:gd name="connsiteX124" fmla="*/ 9979 w 10000"/>
                <a:gd name="connsiteY124" fmla="*/ 2112 h 10000"/>
                <a:gd name="connsiteX125" fmla="*/ 9968 w 10000"/>
                <a:gd name="connsiteY125" fmla="*/ 2062 h 10000"/>
                <a:gd name="connsiteX126" fmla="*/ 9946 w 10000"/>
                <a:gd name="connsiteY126" fmla="*/ 2021 h 10000"/>
                <a:gd name="connsiteX127" fmla="*/ 9968 w 10000"/>
                <a:gd name="connsiteY127" fmla="*/ 1972 h 10000"/>
                <a:gd name="connsiteX128" fmla="*/ 9979 w 10000"/>
                <a:gd name="connsiteY128" fmla="*/ 1939 h 10000"/>
                <a:gd name="connsiteX129" fmla="*/ 10000 w 10000"/>
                <a:gd name="connsiteY129" fmla="*/ 1898 h 10000"/>
                <a:gd name="connsiteX130" fmla="*/ 10000 w 10000"/>
                <a:gd name="connsiteY130" fmla="*/ 1865 h 10000"/>
                <a:gd name="connsiteX131" fmla="*/ 10000 w 10000"/>
                <a:gd name="connsiteY131" fmla="*/ 1832 h 10000"/>
                <a:gd name="connsiteX132" fmla="*/ 10000 w 10000"/>
                <a:gd name="connsiteY132" fmla="*/ 1800 h 10000"/>
                <a:gd name="connsiteX133" fmla="*/ 10000 w 10000"/>
                <a:gd name="connsiteY133" fmla="*/ 1767 h 10000"/>
                <a:gd name="connsiteX134" fmla="*/ 10000 w 10000"/>
                <a:gd name="connsiteY134" fmla="*/ 1734 h 10000"/>
                <a:gd name="connsiteX135" fmla="*/ 9979 w 10000"/>
                <a:gd name="connsiteY135" fmla="*/ 1709 h 10000"/>
                <a:gd name="connsiteX136" fmla="*/ 9968 w 10000"/>
                <a:gd name="connsiteY136" fmla="*/ 1660 h 10000"/>
                <a:gd name="connsiteX137" fmla="*/ 9946 w 10000"/>
                <a:gd name="connsiteY137" fmla="*/ 1627 h 10000"/>
                <a:gd name="connsiteX138" fmla="*/ 9925 w 10000"/>
                <a:gd name="connsiteY138" fmla="*/ 1611 h 10000"/>
                <a:gd name="connsiteX139" fmla="*/ 9861 w 10000"/>
                <a:gd name="connsiteY139" fmla="*/ 1553 h 10000"/>
                <a:gd name="connsiteX140" fmla="*/ 9775 w 10000"/>
                <a:gd name="connsiteY140" fmla="*/ 1520 h 10000"/>
                <a:gd name="connsiteX141" fmla="*/ 9796 w 10000"/>
                <a:gd name="connsiteY141" fmla="*/ 1471 h 10000"/>
                <a:gd name="connsiteX142" fmla="*/ 9818 w 10000"/>
                <a:gd name="connsiteY142" fmla="*/ 1438 h 10000"/>
                <a:gd name="connsiteX143" fmla="*/ 9818 w 10000"/>
                <a:gd name="connsiteY143" fmla="*/ 1397 h 10000"/>
                <a:gd name="connsiteX144" fmla="*/ 9839 w 10000"/>
                <a:gd name="connsiteY144" fmla="*/ 1348 h 10000"/>
                <a:gd name="connsiteX145" fmla="*/ 9818 w 10000"/>
                <a:gd name="connsiteY145" fmla="*/ 1298 h 10000"/>
                <a:gd name="connsiteX146" fmla="*/ 9818 w 10000"/>
                <a:gd name="connsiteY146" fmla="*/ 1265 h 10000"/>
                <a:gd name="connsiteX147" fmla="*/ 9796 w 10000"/>
                <a:gd name="connsiteY147" fmla="*/ 1224 h 10000"/>
                <a:gd name="connsiteX148" fmla="*/ 9775 w 10000"/>
                <a:gd name="connsiteY148" fmla="*/ 1191 h 10000"/>
                <a:gd name="connsiteX149" fmla="*/ 9743 w 10000"/>
                <a:gd name="connsiteY149" fmla="*/ 1159 h 10000"/>
                <a:gd name="connsiteX150" fmla="*/ 9721 w 10000"/>
                <a:gd name="connsiteY150" fmla="*/ 1126 h 10000"/>
                <a:gd name="connsiteX151" fmla="*/ 9678 w 10000"/>
                <a:gd name="connsiteY151" fmla="*/ 1085 h 10000"/>
                <a:gd name="connsiteX152" fmla="*/ 9636 w 10000"/>
                <a:gd name="connsiteY152" fmla="*/ 1068 h 10000"/>
                <a:gd name="connsiteX153" fmla="*/ 9593 w 10000"/>
                <a:gd name="connsiteY153" fmla="*/ 1019 h 10000"/>
                <a:gd name="connsiteX154" fmla="*/ 9561 w 10000"/>
                <a:gd name="connsiteY154" fmla="*/ 1002 h 10000"/>
                <a:gd name="connsiteX155" fmla="*/ 9518 w 10000"/>
                <a:gd name="connsiteY155" fmla="*/ 986 h 10000"/>
                <a:gd name="connsiteX156" fmla="*/ 9453 w 10000"/>
                <a:gd name="connsiteY156" fmla="*/ 970 h 10000"/>
                <a:gd name="connsiteX157" fmla="*/ 9432 w 10000"/>
                <a:gd name="connsiteY157" fmla="*/ 929 h 10000"/>
                <a:gd name="connsiteX158" fmla="*/ 9432 w 10000"/>
                <a:gd name="connsiteY158" fmla="*/ 879 h 10000"/>
                <a:gd name="connsiteX159" fmla="*/ 9411 w 10000"/>
                <a:gd name="connsiteY159" fmla="*/ 846 h 10000"/>
                <a:gd name="connsiteX160" fmla="*/ 9368 w 10000"/>
                <a:gd name="connsiteY160" fmla="*/ 797 h 10000"/>
                <a:gd name="connsiteX161" fmla="*/ 9357 w 10000"/>
                <a:gd name="connsiteY161" fmla="*/ 772 h 10000"/>
                <a:gd name="connsiteX162" fmla="*/ 9314 w 10000"/>
                <a:gd name="connsiteY162" fmla="*/ 740 h 10000"/>
                <a:gd name="connsiteX163" fmla="*/ 9271 w 10000"/>
                <a:gd name="connsiteY163" fmla="*/ 707 h 10000"/>
                <a:gd name="connsiteX164" fmla="*/ 9250 w 10000"/>
                <a:gd name="connsiteY164" fmla="*/ 690 h 10000"/>
                <a:gd name="connsiteX165" fmla="*/ 9185 w 10000"/>
                <a:gd name="connsiteY165" fmla="*/ 657 h 10000"/>
                <a:gd name="connsiteX166" fmla="*/ 9153 w 10000"/>
                <a:gd name="connsiteY166" fmla="*/ 641 h 10000"/>
                <a:gd name="connsiteX167" fmla="*/ 9089 w 10000"/>
                <a:gd name="connsiteY167" fmla="*/ 624 h 10000"/>
                <a:gd name="connsiteX168" fmla="*/ 9046 w 10000"/>
                <a:gd name="connsiteY168" fmla="*/ 624 h 10000"/>
                <a:gd name="connsiteX169" fmla="*/ 9003 w 10000"/>
                <a:gd name="connsiteY169" fmla="*/ 624 h 10000"/>
                <a:gd name="connsiteX170" fmla="*/ 8950 w 10000"/>
                <a:gd name="connsiteY170" fmla="*/ 624 h 10000"/>
                <a:gd name="connsiteX171" fmla="*/ 8907 w 10000"/>
                <a:gd name="connsiteY171" fmla="*/ 624 h 10000"/>
                <a:gd name="connsiteX172" fmla="*/ 8842 w 10000"/>
                <a:gd name="connsiteY172" fmla="*/ 641 h 10000"/>
                <a:gd name="connsiteX173" fmla="*/ 8800 w 10000"/>
                <a:gd name="connsiteY173" fmla="*/ 600 h 10000"/>
                <a:gd name="connsiteX174" fmla="*/ 8778 w 10000"/>
                <a:gd name="connsiteY174" fmla="*/ 567 h 10000"/>
                <a:gd name="connsiteX175" fmla="*/ 8735 w 10000"/>
                <a:gd name="connsiteY175" fmla="*/ 551 h 10000"/>
                <a:gd name="connsiteX176" fmla="*/ 8703 w 10000"/>
                <a:gd name="connsiteY176" fmla="*/ 518 h 10000"/>
                <a:gd name="connsiteX177" fmla="*/ 8639 w 10000"/>
                <a:gd name="connsiteY177" fmla="*/ 501 h 10000"/>
                <a:gd name="connsiteX178" fmla="*/ 8596 w 10000"/>
                <a:gd name="connsiteY178" fmla="*/ 485 h 10000"/>
                <a:gd name="connsiteX179" fmla="*/ 8553 w 10000"/>
                <a:gd name="connsiteY179" fmla="*/ 460 h 10000"/>
                <a:gd name="connsiteX180" fmla="*/ 8521 w 10000"/>
                <a:gd name="connsiteY180" fmla="*/ 460 h 10000"/>
                <a:gd name="connsiteX181" fmla="*/ 8457 w 10000"/>
                <a:gd name="connsiteY181" fmla="*/ 444 h 10000"/>
                <a:gd name="connsiteX182" fmla="*/ 8392 w 10000"/>
                <a:gd name="connsiteY182" fmla="*/ 427 h 10000"/>
                <a:gd name="connsiteX183" fmla="*/ 8349 w 10000"/>
                <a:gd name="connsiteY183" fmla="*/ 427 h 10000"/>
                <a:gd name="connsiteX184" fmla="*/ 8296 w 10000"/>
                <a:gd name="connsiteY184" fmla="*/ 427 h 10000"/>
                <a:gd name="connsiteX185" fmla="*/ 8232 w 10000"/>
                <a:gd name="connsiteY185" fmla="*/ 427 h 10000"/>
                <a:gd name="connsiteX186" fmla="*/ 8189 w 10000"/>
                <a:gd name="connsiteY186" fmla="*/ 427 h 10000"/>
                <a:gd name="connsiteX187" fmla="*/ 8124 w 10000"/>
                <a:gd name="connsiteY187" fmla="*/ 427 h 10000"/>
                <a:gd name="connsiteX188" fmla="*/ 8092 w 10000"/>
                <a:gd name="connsiteY188" fmla="*/ 427 h 10000"/>
                <a:gd name="connsiteX189" fmla="*/ 8071 w 10000"/>
                <a:gd name="connsiteY189" fmla="*/ 394 h 10000"/>
                <a:gd name="connsiteX190" fmla="*/ 8049 w 10000"/>
                <a:gd name="connsiteY190" fmla="*/ 362 h 10000"/>
                <a:gd name="connsiteX191" fmla="*/ 8006 w 10000"/>
                <a:gd name="connsiteY191" fmla="*/ 329 h 10000"/>
                <a:gd name="connsiteX192" fmla="*/ 7985 w 10000"/>
                <a:gd name="connsiteY192" fmla="*/ 304 h 10000"/>
                <a:gd name="connsiteX193" fmla="*/ 7910 w 10000"/>
                <a:gd name="connsiteY193" fmla="*/ 271 h 10000"/>
                <a:gd name="connsiteX194" fmla="*/ 7846 w 10000"/>
                <a:gd name="connsiteY194" fmla="*/ 238 h 10000"/>
                <a:gd name="connsiteX195" fmla="*/ 7803 w 10000"/>
                <a:gd name="connsiteY195" fmla="*/ 222 h 10000"/>
                <a:gd name="connsiteX196" fmla="*/ 7738 w 10000"/>
                <a:gd name="connsiteY196" fmla="*/ 205 h 10000"/>
                <a:gd name="connsiteX197" fmla="*/ 7706 w 10000"/>
                <a:gd name="connsiteY197" fmla="*/ 205 h 10000"/>
                <a:gd name="connsiteX198" fmla="*/ 7663 w 10000"/>
                <a:gd name="connsiteY198" fmla="*/ 205 h 10000"/>
                <a:gd name="connsiteX199" fmla="*/ 7621 w 10000"/>
                <a:gd name="connsiteY199" fmla="*/ 205 h 10000"/>
                <a:gd name="connsiteX200" fmla="*/ 7556 w 10000"/>
                <a:gd name="connsiteY200" fmla="*/ 205 h 10000"/>
                <a:gd name="connsiteX201" fmla="*/ 7513 w 10000"/>
                <a:gd name="connsiteY201" fmla="*/ 222 h 10000"/>
                <a:gd name="connsiteX202" fmla="*/ 7460 w 10000"/>
                <a:gd name="connsiteY202" fmla="*/ 222 h 10000"/>
                <a:gd name="connsiteX203" fmla="*/ 7395 w 10000"/>
                <a:gd name="connsiteY203" fmla="*/ 222 h 10000"/>
                <a:gd name="connsiteX204" fmla="*/ 7310 w 10000"/>
                <a:gd name="connsiteY204" fmla="*/ 238 h 10000"/>
                <a:gd name="connsiteX205" fmla="*/ 7256 w 10000"/>
                <a:gd name="connsiteY205" fmla="*/ 222 h 10000"/>
                <a:gd name="connsiteX206" fmla="*/ 7192 w 10000"/>
                <a:gd name="connsiteY206" fmla="*/ 222 h 10000"/>
                <a:gd name="connsiteX207" fmla="*/ 7128 w 10000"/>
                <a:gd name="connsiteY207" fmla="*/ 222 h 10000"/>
                <a:gd name="connsiteX208" fmla="*/ 7053 w 10000"/>
                <a:gd name="connsiteY208" fmla="*/ 205 h 10000"/>
                <a:gd name="connsiteX209" fmla="*/ 6988 w 10000"/>
                <a:gd name="connsiteY209" fmla="*/ 205 h 10000"/>
                <a:gd name="connsiteX210" fmla="*/ 6924 w 10000"/>
                <a:gd name="connsiteY210" fmla="*/ 189 h 10000"/>
                <a:gd name="connsiteX211" fmla="*/ 6870 w 10000"/>
                <a:gd name="connsiteY211" fmla="*/ 189 h 10000"/>
                <a:gd name="connsiteX212" fmla="*/ 6806 w 10000"/>
                <a:gd name="connsiteY212" fmla="*/ 173 h 10000"/>
                <a:gd name="connsiteX213" fmla="*/ 6742 w 10000"/>
                <a:gd name="connsiteY213" fmla="*/ 156 h 10000"/>
                <a:gd name="connsiteX214" fmla="*/ 6677 w 10000"/>
                <a:gd name="connsiteY214" fmla="*/ 156 h 10000"/>
                <a:gd name="connsiteX215" fmla="*/ 6602 w 10000"/>
                <a:gd name="connsiteY215" fmla="*/ 156 h 10000"/>
                <a:gd name="connsiteX216" fmla="*/ 6559 w 10000"/>
                <a:gd name="connsiteY216" fmla="*/ 156 h 10000"/>
                <a:gd name="connsiteX217" fmla="*/ 6474 w 10000"/>
                <a:gd name="connsiteY217" fmla="*/ 173 h 10000"/>
                <a:gd name="connsiteX218" fmla="*/ 6420 w 10000"/>
                <a:gd name="connsiteY218" fmla="*/ 189 h 10000"/>
                <a:gd name="connsiteX219" fmla="*/ 6377 w 10000"/>
                <a:gd name="connsiteY219" fmla="*/ 148 h 10000"/>
                <a:gd name="connsiteX220" fmla="*/ 6334 w 10000"/>
                <a:gd name="connsiteY220" fmla="*/ 99 h 10000"/>
                <a:gd name="connsiteX221" fmla="*/ 6292 w 10000"/>
                <a:gd name="connsiteY221" fmla="*/ 66 h 10000"/>
                <a:gd name="connsiteX222" fmla="*/ 6238 w 10000"/>
                <a:gd name="connsiteY222" fmla="*/ 49 h 10000"/>
                <a:gd name="connsiteX223" fmla="*/ 6174 w 10000"/>
                <a:gd name="connsiteY223" fmla="*/ 33 h 10000"/>
                <a:gd name="connsiteX224" fmla="*/ 6109 w 10000"/>
                <a:gd name="connsiteY224" fmla="*/ 16 h 10000"/>
                <a:gd name="connsiteX225" fmla="*/ 6066 w 10000"/>
                <a:gd name="connsiteY225" fmla="*/ 0 h 10000"/>
                <a:gd name="connsiteX226" fmla="*/ 6013 w 10000"/>
                <a:gd name="connsiteY226" fmla="*/ 0 h 10000"/>
                <a:gd name="connsiteX227" fmla="*/ 5927 w 10000"/>
                <a:gd name="connsiteY227" fmla="*/ 0 h 10000"/>
                <a:gd name="connsiteX228" fmla="*/ 5863 w 10000"/>
                <a:gd name="connsiteY228" fmla="*/ 0 h 10000"/>
                <a:gd name="connsiteX229" fmla="*/ 5809 w 10000"/>
                <a:gd name="connsiteY229" fmla="*/ 0 h 10000"/>
                <a:gd name="connsiteX230" fmla="*/ 5745 w 10000"/>
                <a:gd name="connsiteY230" fmla="*/ 16 h 10000"/>
                <a:gd name="connsiteX231" fmla="*/ 5681 w 10000"/>
                <a:gd name="connsiteY231" fmla="*/ 16 h 10000"/>
                <a:gd name="connsiteX232" fmla="*/ 5606 w 10000"/>
                <a:gd name="connsiteY232" fmla="*/ 49 h 10000"/>
                <a:gd name="connsiteX233" fmla="*/ 5541 w 10000"/>
                <a:gd name="connsiteY233" fmla="*/ 66 h 10000"/>
                <a:gd name="connsiteX234" fmla="*/ 5498 w 10000"/>
                <a:gd name="connsiteY234" fmla="*/ 82 h 10000"/>
                <a:gd name="connsiteX235" fmla="*/ 5434 w 10000"/>
                <a:gd name="connsiteY235" fmla="*/ 66 h 10000"/>
                <a:gd name="connsiteX236" fmla="*/ 5402 w 10000"/>
                <a:gd name="connsiteY236" fmla="*/ 49 h 10000"/>
                <a:gd name="connsiteX237" fmla="*/ 5359 w 10000"/>
                <a:gd name="connsiteY237" fmla="*/ 33 h 10000"/>
                <a:gd name="connsiteX238" fmla="*/ 5316 w 10000"/>
                <a:gd name="connsiteY238" fmla="*/ 16 h 10000"/>
                <a:gd name="connsiteX239" fmla="*/ 5252 w 10000"/>
                <a:gd name="connsiteY239" fmla="*/ 16 h 10000"/>
                <a:gd name="connsiteX240" fmla="*/ 5220 w 10000"/>
                <a:gd name="connsiteY240" fmla="*/ 16 h 10000"/>
                <a:gd name="connsiteX241" fmla="*/ 5177 w 10000"/>
                <a:gd name="connsiteY241" fmla="*/ 16 h 10000"/>
                <a:gd name="connsiteX242" fmla="*/ 5134 w 10000"/>
                <a:gd name="connsiteY242" fmla="*/ 16 h 10000"/>
                <a:gd name="connsiteX243" fmla="*/ 5070 w 10000"/>
                <a:gd name="connsiteY243" fmla="*/ 16 h 10000"/>
                <a:gd name="connsiteX244" fmla="*/ 5027 w 10000"/>
                <a:gd name="connsiteY244" fmla="*/ 16 h 10000"/>
                <a:gd name="connsiteX245" fmla="*/ 4973 w 10000"/>
                <a:gd name="connsiteY245" fmla="*/ 33 h 10000"/>
                <a:gd name="connsiteX246" fmla="*/ 4930 w 10000"/>
                <a:gd name="connsiteY246" fmla="*/ 49 h 10000"/>
                <a:gd name="connsiteX247" fmla="*/ 4887 w 10000"/>
                <a:gd name="connsiteY247" fmla="*/ 49 h 10000"/>
                <a:gd name="connsiteX248" fmla="*/ 4845 w 10000"/>
                <a:gd name="connsiteY248" fmla="*/ 66 h 10000"/>
                <a:gd name="connsiteX249" fmla="*/ 4791 w 10000"/>
                <a:gd name="connsiteY249" fmla="*/ 66 h 10000"/>
                <a:gd name="connsiteX250" fmla="*/ 4748 w 10000"/>
                <a:gd name="connsiteY250" fmla="*/ 82 h 10000"/>
                <a:gd name="connsiteX251" fmla="*/ 4662 w 10000"/>
                <a:gd name="connsiteY251" fmla="*/ 99 h 10000"/>
                <a:gd name="connsiteX252" fmla="*/ 4587 w 10000"/>
                <a:gd name="connsiteY252" fmla="*/ 99 h 10000"/>
                <a:gd name="connsiteX253" fmla="*/ 4502 w 10000"/>
                <a:gd name="connsiteY253" fmla="*/ 115 h 10000"/>
                <a:gd name="connsiteX254" fmla="*/ 4437 w 10000"/>
                <a:gd name="connsiteY254" fmla="*/ 115 h 10000"/>
                <a:gd name="connsiteX255" fmla="*/ 4362 w 10000"/>
                <a:gd name="connsiteY255" fmla="*/ 115 h 10000"/>
                <a:gd name="connsiteX256" fmla="*/ 4277 w 10000"/>
                <a:gd name="connsiteY256" fmla="*/ 115 h 10000"/>
                <a:gd name="connsiteX257" fmla="*/ 4202 w 10000"/>
                <a:gd name="connsiteY257" fmla="*/ 115 h 10000"/>
                <a:gd name="connsiteX258" fmla="*/ 4137 w 10000"/>
                <a:gd name="connsiteY258" fmla="*/ 115 h 10000"/>
                <a:gd name="connsiteX259" fmla="*/ 4051 w 10000"/>
                <a:gd name="connsiteY259" fmla="*/ 115 h 10000"/>
                <a:gd name="connsiteX260" fmla="*/ 3976 w 10000"/>
                <a:gd name="connsiteY260" fmla="*/ 115 h 10000"/>
                <a:gd name="connsiteX261" fmla="*/ 3912 w 10000"/>
                <a:gd name="connsiteY261" fmla="*/ 115 h 10000"/>
                <a:gd name="connsiteX262" fmla="*/ 3826 w 10000"/>
                <a:gd name="connsiteY262" fmla="*/ 131 h 10000"/>
                <a:gd name="connsiteX263" fmla="*/ 3773 w 10000"/>
                <a:gd name="connsiteY263" fmla="*/ 131 h 10000"/>
                <a:gd name="connsiteX264" fmla="*/ 3687 w 10000"/>
                <a:gd name="connsiteY264" fmla="*/ 148 h 10000"/>
                <a:gd name="connsiteX265" fmla="*/ 3601 w 10000"/>
                <a:gd name="connsiteY265" fmla="*/ 148 h 10000"/>
                <a:gd name="connsiteX266" fmla="*/ 3548 w 10000"/>
                <a:gd name="connsiteY266" fmla="*/ 173 h 10000"/>
                <a:gd name="connsiteX267" fmla="*/ 3483 w 10000"/>
                <a:gd name="connsiteY267" fmla="*/ 189 h 10000"/>
                <a:gd name="connsiteX268" fmla="*/ 3419 w 10000"/>
                <a:gd name="connsiteY268" fmla="*/ 205 h 10000"/>
                <a:gd name="connsiteX269" fmla="*/ 3365 w 10000"/>
                <a:gd name="connsiteY269" fmla="*/ 222 h 10000"/>
                <a:gd name="connsiteX270" fmla="*/ 3323 w 10000"/>
                <a:gd name="connsiteY270" fmla="*/ 238 h 10000"/>
                <a:gd name="connsiteX271" fmla="*/ 3258 w 10000"/>
                <a:gd name="connsiteY271" fmla="*/ 255 h 10000"/>
                <a:gd name="connsiteX272" fmla="*/ 3215 w 10000"/>
                <a:gd name="connsiteY272" fmla="*/ 288 h 10000"/>
                <a:gd name="connsiteX273" fmla="*/ 3173 w 10000"/>
                <a:gd name="connsiteY273" fmla="*/ 304 h 10000"/>
                <a:gd name="connsiteX274" fmla="*/ 3140 w 10000"/>
                <a:gd name="connsiteY274" fmla="*/ 329 h 10000"/>
                <a:gd name="connsiteX275" fmla="*/ 3055 w 10000"/>
                <a:gd name="connsiteY275" fmla="*/ 345 h 10000"/>
                <a:gd name="connsiteX276" fmla="*/ 2990 w 10000"/>
                <a:gd name="connsiteY276" fmla="*/ 378 h 10000"/>
                <a:gd name="connsiteX277" fmla="*/ 2937 w 10000"/>
                <a:gd name="connsiteY277" fmla="*/ 394 h 10000"/>
                <a:gd name="connsiteX278" fmla="*/ 2851 w 10000"/>
                <a:gd name="connsiteY278" fmla="*/ 411 h 10000"/>
                <a:gd name="connsiteX279" fmla="*/ 2787 w 10000"/>
                <a:gd name="connsiteY279" fmla="*/ 427 h 10000"/>
                <a:gd name="connsiteX280" fmla="*/ 2712 w 10000"/>
                <a:gd name="connsiteY280" fmla="*/ 460 h 10000"/>
                <a:gd name="connsiteX281" fmla="*/ 2647 w 10000"/>
                <a:gd name="connsiteY281" fmla="*/ 468 h 10000"/>
                <a:gd name="connsiteX282" fmla="*/ 2583 w 10000"/>
                <a:gd name="connsiteY282" fmla="*/ 485 h 10000"/>
                <a:gd name="connsiteX283" fmla="*/ 2529 w 10000"/>
                <a:gd name="connsiteY283" fmla="*/ 501 h 10000"/>
                <a:gd name="connsiteX284" fmla="*/ 2487 w 10000"/>
                <a:gd name="connsiteY284" fmla="*/ 518 h 10000"/>
                <a:gd name="connsiteX285" fmla="*/ 2422 w 10000"/>
                <a:gd name="connsiteY285" fmla="*/ 551 h 10000"/>
                <a:gd name="connsiteX286" fmla="*/ 2379 w 10000"/>
                <a:gd name="connsiteY286" fmla="*/ 567 h 10000"/>
                <a:gd name="connsiteX287" fmla="*/ 2326 w 10000"/>
                <a:gd name="connsiteY287" fmla="*/ 583 h 10000"/>
                <a:gd name="connsiteX288" fmla="*/ 2283 w 10000"/>
                <a:gd name="connsiteY288" fmla="*/ 600 h 10000"/>
                <a:gd name="connsiteX289" fmla="*/ 2219 w 10000"/>
                <a:gd name="connsiteY289" fmla="*/ 624 h 10000"/>
                <a:gd name="connsiteX290" fmla="*/ 2176 w 10000"/>
                <a:gd name="connsiteY290" fmla="*/ 657 h 10000"/>
                <a:gd name="connsiteX291" fmla="*/ 2133 w 10000"/>
                <a:gd name="connsiteY291" fmla="*/ 674 h 10000"/>
                <a:gd name="connsiteX292" fmla="*/ 2101 w 10000"/>
                <a:gd name="connsiteY292" fmla="*/ 707 h 10000"/>
                <a:gd name="connsiteX293" fmla="*/ 2036 w 10000"/>
                <a:gd name="connsiteY293" fmla="*/ 723 h 10000"/>
                <a:gd name="connsiteX294" fmla="*/ 1994 w 10000"/>
                <a:gd name="connsiteY294" fmla="*/ 756 h 10000"/>
                <a:gd name="connsiteX295" fmla="*/ 1951 w 10000"/>
                <a:gd name="connsiteY295" fmla="*/ 772 h 10000"/>
                <a:gd name="connsiteX296" fmla="*/ 1919 w 10000"/>
                <a:gd name="connsiteY296" fmla="*/ 797 h 10000"/>
                <a:gd name="connsiteX297" fmla="*/ 1876 w 10000"/>
                <a:gd name="connsiteY297" fmla="*/ 830 h 10000"/>
                <a:gd name="connsiteX298" fmla="*/ 1833 w 10000"/>
                <a:gd name="connsiteY298" fmla="*/ 863 h 10000"/>
                <a:gd name="connsiteX299" fmla="*/ 1768 w 10000"/>
                <a:gd name="connsiteY299" fmla="*/ 929 h 10000"/>
                <a:gd name="connsiteX300" fmla="*/ 1715 w 10000"/>
                <a:gd name="connsiteY300" fmla="*/ 970 h 10000"/>
                <a:gd name="connsiteX301" fmla="*/ 1672 w 10000"/>
                <a:gd name="connsiteY301" fmla="*/ 1002 h 10000"/>
                <a:gd name="connsiteX302" fmla="*/ 1651 w 10000"/>
                <a:gd name="connsiteY302" fmla="*/ 1035 h 10000"/>
                <a:gd name="connsiteX303" fmla="*/ 1608 w 10000"/>
                <a:gd name="connsiteY303" fmla="*/ 1068 h 10000"/>
                <a:gd name="connsiteX304" fmla="*/ 1586 w 10000"/>
                <a:gd name="connsiteY304" fmla="*/ 1101 h 10000"/>
                <a:gd name="connsiteX305" fmla="*/ 1522 w 10000"/>
                <a:gd name="connsiteY305" fmla="*/ 1159 h 10000"/>
                <a:gd name="connsiteX306" fmla="*/ 1468 w 10000"/>
                <a:gd name="connsiteY306" fmla="*/ 1224 h 10000"/>
                <a:gd name="connsiteX307" fmla="*/ 1404 w 10000"/>
                <a:gd name="connsiteY307" fmla="*/ 1265 h 10000"/>
                <a:gd name="connsiteX308" fmla="*/ 1318 w 10000"/>
                <a:gd name="connsiteY308" fmla="*/ 1298 h 10000"/>
                <a:gd name="connsiteX309" fmla="*/ 1265 w 10000"/>
                <a:gd name="connsiteY309" fmla="*/ 1315 h 10000"/>
                <a:gd name="connsiteX310" fmla="*/ 1222 w 10000"/>
                <a:gd name="connsiteY310" fmla="*/ 1348 h 10000"/>
                <a:gd name="connsiteX311" fmla="*/ 1179 w 10000"/>
                <a:gd name="connsiteY311" fmla="*/ 1364 h 10000"/>
                <a:gd name="connsiteX312" fmla="*/ 1158 w 10000"/>
                <a:gd name="connsiteY312" fmla="*/ 1397 h 10000"/>
                <a:gd name="connsiteX313" fmla="*/ 1083 w 10000"/>
                <a:gd name="connsiteY313" fmla="*/ 1438 h 10000"/>
                <a:gd name="connsiteX314" fmla="*/ 1018 w 10000"/>
                <a:gd name="connsiteY314" fmla="*/ 1504 h 10000"/>
                <a:gd name="connsiteX315" fmla="*/ 975 w 10000"/>
                <a:gd name="connsiteY315" fmla="*/ 1520 h 10000"/>
                <a:gd name="connsiteX316" fmla="*/ 954 w 10000"/>
                <a:gd name="connsiteY316" fmla="*/ 1553 h 10000"/>
                <a:gd name="connsiteX317" fmla="*/ 932 w 10000"/>
                <a:gd name="connsiteY317" fmla="*/ 1578 h 10000"/>
                <a:gd name="connsiteX318" fmla="*/ 911 w 10000"/>
                <a:gd name="connsiteY318" fmla="*/ 1627 h 10000"/>
                <a:gd name="connsiteX319" fmla="*/ 900 w 10000"/>
                <a:gd name="connsiteY319" fmla="*/ 1660 h 10000"/>
                <a:gd name="connsiteX320" fmla="*/ 879 w 10000"/>
                <a:gd name="connsiteY320" fmla="*/ 1693 h 10000"/>
                <a:gd name="connsiteX321" fmla="*/ 857 w 10000"/>
                <a:gd name="connsiteY321" fmla="*/ 1726 h 10000"/>
                <a:gd name="connsiteX322" fmla="*/ 857 w 10000"/>
                <a:gd name="connsiteY322" fmla="*/ 1767 h 10000"/>
                <a:gd name="connsiteX323" fmla="*/ 836 w 10000"/>
                <a:gd name="connsiteY323" fmla="*/ 1816 h 10000"/>
                <a:gd name="connsiteX324" fmla="*/ 815 w 10000"/>
                <a:gd name="connsiteY324" fmla="*/ 1849 h 10000"/>
                <a:gd name="connsiteX325" fmla="*/ 793 w 10000"/>
                <a:gd name="connsiteY325" fmla="*/ 1898 h 10000"/>
                <a:gd name="connsiteX326" fmla="*/ 772 w 10000"/>
                <a:gd name="connsiteY326" fmla="*/ 1923 h 10000"/>
                <a:gd name="connsiteX327" fmla="*/ 729 w 10000"/>
                <a:gd name="connsiteY327" fmla="*/ 1956 h 10000"/>
                <a:gd name="connsiteX328" fmla="*/ 707 w 10000"/>
                <a:gd name="connsiteY328" fmla="*/ 2005 h 10000"/>
                <a:gd name="connsiteX329" fmla="*/ 686 w 10000"/>
                <a:gd name="connsiteY329" fmla="*/ 2038 h 10000"/>
                <a:gd name="connsiteX330" fmla="*/ 675 w 10000"/>
                <a:gd name="connsiteY330" fmla="*/ 2079 h 10000"/>
                <a:gd name="connsiteX331" fmla="*/ 632 w 10000"/>
                <a:gd name="connsiteY331" fmla="*/ 2095 h 10000"/>
                <a:gd name="connsiteX332" fmla="*/ 589 w 10000"/>
                <a:gd name="connsiteY332" fmla="*/ 2145 h 10000"/>
                <a:gd name="connsiteX333" fmla="*/ 568 w 10000"/>
                <a:gd name="connsiteY333" fmla="*/ 2177 h 10000"/>
                <a:gd name="connsiteX334" fmla="*/ 547 w 10000"/>
                <a:gd name="connsiteY334" fmla="*/ 2210 h 10000"/>
                <a:gd name="connsiteX335" fmla="*/ 504 w 10000"/>
                <a:gd name="connsiteY335" fmla="*/ 2235 h 10000"/>
                <a:gd name="connsiteX336" fmla="*/ 482 w 10000"/>
                <a:gd name="connsiteY336" fmla="*/ 2268 h 10000"/>
                <a:gd name="connsiteX337" fmla="*/ 450 w 10000"/>
                <a:gd name="connsiteY337" fmla="*/ 2317 h 10000"/>
                <a:gd name="connsiteX338" fmla="*/ 429 w 10000"/>
                <a:gd name="connsiteY338" fmla="*/ 2350 h 10000"/>
                <a:gd name="connsiteX339" fmla="*/ 364 w 10000"/>
                <a:gd name="connsiteY339" fmla="*/ 2408 h 10000"/>
                <a:gd name="connsiteX340" fmla="*/ 322 w 10000"/>
                <a:gd name="connsiteY340" fmla="*/ 2473 h 10000"/>
                <a:gd name="connsiteX341" fmla="*/ 300 w 10000"/>
                <a:gd name="connsiteY341" fmla="*/ 2523 h 10000"/>
                <a:gd name="connsiteX342" fmla="*/ 300 w 10000"/>
                <a:gd name="connsiteY342" fmla="*/ 2580 h 10000"/>
                <a:gd name="connsiteX343" fmla="*/ 322 w 10000"/>
                <a:gd name="connsiteY343" fmla="*/ 2646 h 10000"/>
                <a:gd name="connsiteX344" fmla="*/ 343 w 10000"/>
                <a:gd name="connsiteY344" fmla="*/ 2703 h 10000"/>
                <a:gd name="connsiteX345" fmla="*/ 364 w 10000"/>
                <a:gd name="connsiteY345" fmla="*/ 2736 h 10000"/>
                <a:gd name="connsiteX346" fmla="*/ 364 w 10000"/>
                <a:gd name="connsiteY346" fmla="*/ 2769 h 10000"/>
                <a:gd name="connsiteX347" fmla="*/ 386 w 10000"/>
                <a:gd name="connsiteY347" fmla="*/ 2802 h 10000"/>
                <a:gd name="connsiteX348" fmla="*/ 429 w 10000"/>
                <a:gd name="connsiteY348" fmla="*/ 2835 h 10000"/>
                <a:gd name="connsiteX349" fmla="*/ 364 w 10000"/>
                <a:gd name="connsiteY349" fmla="*/ 2859 h 10000"/>
                <a:gd name="connsiteX350" fmla="*/ 279 w 10000"/>
                <a:gd name="connsiteY350" fmla="*/ 2909 h 10000"/>
                <a:gd name="connsiteX351" fmla="*/ 225 w 10000"/>
                <a:gd name="connsiteY351" fmla="*/ 2958 h 10000"/>
                <a:gd name="connsiteX352" fmla="*/ 182 w 10000"/>
                <a:gd name="connsiteY352" fmla="*/ 3016 h 10000"/>
                <a:gd name="connsiteX353" fmla="*/ 118 w 10000"/>
                <a:gd name="connsiteY353" fmla="*/ 3065 h 10000"/>
                <a:gd name="connsiteX354" fmla="*/ 96 w 10000"/>
                <a:gd name="connsiteY354" fmla="*/ 3131 h 10000"/>
                <a:gd name="connsiteX355" fmla="*/ 75 w 10000"/>
                <a:gd name="connsiteY355" fmla="*/ 3164 h 10000"/>
                <a:gd name="connsiteX356" fmla="*/ 64 w 10000"/>
                <a:gd name="connsiteY356" fmla="*/ 3188 h 10000"/>
                <a:gd name="connsiteX357" fmla="*/ 43 w 10000"/>
                <a:gd name="connsiteY357" fmla="*/ 3221 h 10000"/>
                <a:gd name="connsiteX358" fmla="*/ 43 w 10000"/>
                <a:gd name="connsiteY358" fmla="*/ 3254 h 10000"/>
                <a:gd name="connsiteX359" fmla="*/ 0 w 10000"/>
                <a:gd name="connsiteY359" fmla="*/ 3320 h 10000"/>
                <a:gd name="connsiteX360" fmla="*/ 0 w 10000"/>
                <a:gd name="connsiteY360" fmla="*/ 3377 h 10000"/>
                <a:gd name="connsiteX361" fmla="*/ 0 w 10000"/>
                <a:gd name="connsiteY361" fmla="*/ 3394 h 10000"/>
                <a:gd name="connsiteX362" fmla="*/ 0 w 10000"/>
                <a:gd name="connsiteY362" fmla="*/ 3443 h 10000"/>
                <a:gd name="connsiteX363" fmla="*/ 0 w 10000"/>
                <a:gd name="connsiteY363" fmla="*/ 3459 h 10000"/>
                <a:gd name="connsiteX364" fmla="*/ 0 w 10000"/>
                <a:gd name="connsiteY364" fmla="*/ 3500 h 10000"/>
                <a:gd name="connsiteX365" fmla="*/ 21 w 10000"/>
                <a:gd name="connsiteY365" fmla="*/ 3550 h 10000"/>
                <a:gd name="connsiteX366" fmla="*/ 64 w 10000"/>
                <a:gd name="connsiteY366" fmla="*/ 3615 h 10000"/>
                <a:gd name="connsiteX367" fmla="*/ 96 w 10000"/>
                <a:gd name="connsiteY367" fmla="*/ 3657 h 10000"/>
                <a:gd name="connsiteX368" fmla="*/ 161 w 10000"/>
                <a:gd name="connsiteY368" fmla="*/ 3722 h 10000"/>
                <a:gd name="connsiteX369" fmla="*/ 118 w 10000"/>
                <a:gd name="connsiteY369" fmla="*/ 3755 h 10000"/>
                <a:gd name="connsiteX370" fmla="*/ 96 w 10000"/>
                <a:gd name="connsiteY370" fmla="*/ 3796 h 10000"/>
                <a:gd name="connsiteX371" fmla="*/ 64 w 10000"/>
                <a:gd name="connsiteY371" fmla="*/ 3829 h 10000"/>
                <a:gd name="connsiteX372" fmla="*/ 64 w 10000"/>
                <a:gd name="connsiteY372" fmla="*/ 3878 h 10000"/>
                <a:gd name="connsiteX373" fmla="*/ 21 w 10000"/>
                <a:gd name="connsiteY373" fmla="*/ 3928 h 10000"/>
                <a:gd name="connsiteX374" fmla="*/ 21 w 10000"/>
                <a:gd name="connsiteY374" fmla="*/ 3969 h 10000"/>
                <a:gd name="connsiteX375" fmla="*/ 21 w 10000"/>
                <a:gd name="connsiteY375" fmla="*/ 4018 h 10000"/>
                <a:gd name="connsiteX376" fmla="*/ 21 w 10000"/>
                <a:gd name="connsiteY376" fmla="*/ 4051 h 10000"/>
                <a:gd name="connsiteX377" fmla="*/ 21 w 10000"/>
                <a:gd name="connsiteY377" fmla="*/ 4100 h 10000"/>
                <a:gd name="connsiteX378" fmla="*/ 43 w 10000"/>
                <a:gd name="connsiteY378" fmla="*/ 4141 h 10000"/>
                <a:gd name="connsiteX379" fmla="*/ 64 w 10000"/>
                <a:gd name="connsiteY379" fmla="*/ 4174 h 10000"/>
                <a:gd name="connsiteX380" fmla="*/ 75 w 10000"/>
                <a:gd name="connsiteY380" fmla="*/ 4224 h 10000"/>
                <a:gd name="connsiteX381" fmla="*/ 96 w 10000"/>
                <a:gd name="connsiteY381" fmla="*/ 4256 h 10000"/>
                <a:gd name="connsiteX382" fmla="*/ 161 w 10000"/>
                <a:gd name="connsiteY382" fmla="*/ 4281 h 10000"/>
                <a:gd name="connsiteX383" fmla="*/ 182 w 10000"/>
                <a:gd name="connsiteY383" fmla="*/ 4314 h 10000"/>
                <a:gd name="connsiteX384" fmla="*/ 247 w 10000"/>
                <a:gd name="connsiteY384" fmla="*/ 4347 h 10000"/>
                <a:gd name="connsiteX385" fmla="*/ 225 w 10000"/>
                <a:gd name="connsiteY385" fmla="*/ 4396 h 10000"/>
                <a:gd name="connsiteX386" fmla="*/ 204 w 10000"/>
                <a:gd name="connsiteY386" fmla="*/ 4437 h 10000"/>
                <a:gd name="connsiteX387" fmla="*/ 204 w 10000"/>
                <a:gd name="connsiteY387" fmla="*/ 4486 h 10000"/>
                <a:gd name="connsiteX388" fmla="*/ 204 w 10000"/>
                <a:gd name="connsiteY388" fmla="*/ 4536 h 10000"/>
                <a:gd name="connsiteX389" fmla="*/ 204 w 10000"/>
                <a:gd name="connsiteY389" fmla="*/ 4585 h 10000"/>
                <a:gd name="connsiteX390" fmla="*/ 225 w 10000"/>
                <a:gd name="connsiteY390" fmla="*/ 4626 h 10000"/>
                <a:gd name="connsiteX391" fmla="*/ 247 w 10000"/>
                <a:gd name="connsiteY391" fmla="*/ 4675 h 10000"/>
                <a:gd name="connsiteX392" fmla="*/ 279 w 10000"/>
                <a:gd name="connsiteY392" fmla="*/ 4725 h 10000"/>
                <a:gd name="connsiteX393" fmla="*/ 300 w 10000"/>
                <a:gd name="connsiteY393" fmla="*/ 4749 h 10000"/>
                <a:gd name="connsiteX394" fmla="*/ 322 w 10000"/>
                <a:gd name="connsiteY394" fmla="*/ 4799 h 10000"/>
                <a:gd name="connsiteX395" fmla="*/ 322 w 10000"/>
                <a:gd name="connsiteY395" fmla="*/ 4848 h 10000"/>
                <a:gd name="connsiteX396" fmla="*/ 343 w 10000"/>
                <a:gd name="connsiteY396" fmla="*/ 4897 h 10000"/>
                <a:gd name="connsiteX397" fmla="*/ 322 w 10000"/>
                <a:gd name="connsiteY397" fmla="*/ 4922 h 10000"/>
                <a:gd name="connsiteX398" fmla="*/ 322 w 10000"/>
                <a:gd name="connsiteY398" fmla="*/ 4971 h 10000"/>
                <a:gd name="connsiteX399" fmla="*/ 322 w 10000"/>
                <a:gd name="connsiteY399" fmla="*/ 5021 h 10000"/>
                <a:gd name="connsiteX400" fmla="*/ 300 w 10000"/>
                <a:gd name="connsiteY400" fmla="*/ 5062 h 10000"/>
                <a:gd name="connsiteX401" fmla="*/ 300 w 10000"/>
                <a:gd name="connsiteY401" fmla="*/ 5094 h 10000"/>
                <a:gd name="connsiteX402" fmla="*/ 279 w 10000"/>
                <a:gd name="connsiteY402" fmla="*/ 5144 h 10000"/>
                <a:gd name="connsiteX403" fmla="*/ 268 w 10000"/>
                <a:gd name="connsiteY403" fmla="*/ 5193 h 10000"/>
                <a:gd name="connsiteX404" fmla="*/ 268 w 10000"/>
                <a:gd name="connsiteY404" fmla="*/ 5234 h 10000"/>
                <a:gd name="connsiteX405" fmla="*/ 247 w 10000"/>
                <a:gd name="connsiteY405" fmla="*/ 5267 h 10000"/>
                <a:gd name="connsiteX406" fmla="*/ 247 w 10000"/>
                <a:gd name="connsiteY406" fmla="*/ 5316 h 10000"/>
                <a:gd name="connsiteX407" fmla="*/ 247 w 10000"/>
                <a:gd name="connsiteY407" fmla="*/ 5366 h 10000"/>
                <a:gd name="connsiteX408" fmla="*/ 268 w 10000"/>
                <a:gd name="connsiteY408" fmla="*/ 5407 h 10000"/>
                <a:gd name="connsiteX409" fmla="*/ 279 w 10000"/>
                <a:gd name="connsiteY409" fmla="*/ 5472 h 10000"/>
                <a:gd name="connsiteX410" fmla="*/ 322 w 10000"/>
                <a:gd name="connsiteY410" fmla="*/ 5522 h 10000"/>
                <a:gd name="connsiteX411" fmla="*/ 364 w 10000"/>
                <a:gd name="connsiteY411" fmla="*/ 5563 h 10000"/>
                <a:gd name="connsiteX412" fmla="*/ 429 w 10000"/>
                <a:gd name="connsiteY412" fmla="*/ 5596 h 10000"/>
                <a:gd name="connsiteX413" fmla="*/ 482 w 10000"/>
                <a:gd name="connsiteY413" fmla="*/ 5645 h 10000"/>
                <a:gd name="connsiteX414" fmla="*/ 568 w 10000"/>
                <a:gd name="connsiteY414" fmla="*/ 5678 h 10000"/>
                <a:gd name="connsiteX415" fmla="*/ 611 w 10000"/>
                <a:gd name="connsiteY415" fmla="*/ 5703 h 10000"/>
                <a:gd name="connsiteX416" fmla="*/ 654 w 10000"/>
                <a:gd name="connsiteY416" fmla="*/ 5768 h 10000"/>
                <a:gd name="connsiteX417" fmla="*/ 654 w 10000"/>
                <a:gd name="connsiteY417" fmla="*/ 5801 h 10000"/>
                <a:gd name="connsiteX418" fmla="*/ 675 w 10000"/>
                <a:gd name="connsiteY418" fmla="*/ 5818 h 10000"/>
                <a:gd name="connsiteX419" fmla="*/ 675 w 10000"/>
                <a:gd name="connsiteY419" fmla="*/ 5850 h 10000"/>
                <a:gd name="connsiteX420" fmla="*/ 686 w 10000"/>
                <a:gd name="connsiteY420" fmla="*/ 5875 h 10000"/>
                <a:gd name="connsiteX421" fmla="*/ 750 w 10000"/>
                <a:gd name="connsiteY421" fmla="*/ 5924 h 10000"/>
                <a:gd name="connsiteX422" fmla="*/ 815 w 10000"/>
                <a:gd name="connsiteY422" fmla="*/ 5974 h 10000"/>
                <a:gd name="connsiteX423" fmla="*/ 879 w 10000"/>
                <a:gd name="connsiteY423" fmla="*/ 6007 h 10000"/>
                <a:gd name="connsiteX424" fmla="*/ 932 w 10000"/>
                <a:gd name="connsiteY424" fmla="*/ 6031 h 10000"/>
                <a:gd name="connsiteX425" fmla="*/ 1018 w 10000"/>
                <a:gd name="connsiteY425" fmla="*/ 6064 h 10000"/>
                <a:gd name="connsiteX426" fmla="*/ 1083 w 10000"/>
                <a:gd name="connsiteY426" fmla="*/ 6081 h 10000"/>
                <a:gd name="connsiteX427" fmla="*/ 1115 w 10000"/>
                <a:gd name="connsiteY427" fmla="*/ 6097 h 10000"/>
                <a:gd name="connsiteX428" fmla="*/ 1158 w 10000"/>
                <a:gd name="connsiteY428" fmla="*/ 6097 h 10000"/>
                <a:gd name="connsiteX429" fmla="*/ 1222 w 10000"/>
                <a:gd name="connsiteY429" fmla="*/ 6097 h 10000"/>
                <a:gd name="connsiteX430" fmla="*/ 1265 w 10000"/>
                <a:gd name="connsiteY430" fmla="*/ 6113 h 10000"/>
                <a:gd name="connsiteX431" fmla="*/ 1265 w 10000"/>
                <a:gd name="connsiteY431" fmla="*/ 6146 h 10000"/>
                <a:gd name="connsiteX432" fmla="*/ 1286 w 10000"/>
                <a:gd name="connsiteY432" fmla="*/ 6179 h 10000"/>
                <a:gd name="connsiteX433" fmla="*/ 1308 w 10000"/>
                <a:gd name="connsiteY433" fmla="*/ 6204 h 10000"/>
                <a:gd name="connsiteX434" fmla="*/ 1340 w 10000"/>
                <a:gd name="connsiteY434" fmla="*/ 6237 h 10000"/>
                <a:gd name="connsiteX435" fmla="*/ 1361 w 10000"/>
                <a:gd name="connsiteY435" fmla="*/ 6270 h 10000"/>
                <a:gd name="connsiteX436" fmla="*/ 1404 w 10000"/>
                <a:gd name="connsiteY436" fmla="*/ 6302 h 10000"/>
                <a:gd name="connsiteX437" fmla="*/ 1447 w 10000"/>
                <a:gd name="connsiteY437" fmla="*/ 6319 h 10000"/>
                <a:gd name="connsiteX438" fmla="*/ 1490 w 10000"/>
                <a:gd name="connsiteY438" fmla="*/ 6343 h 10000"/>
                <a:gd name="connsiteX439" fmla="*/ 1522 w 10000"/>
                <a:gd name="connsiteY439" fmla="*/ 6360 h 10000"/>
                <a:gd name="connsiteX440" fmla="*/ 1586 w 10000"/>
                <a:gd name="connsiteY440" fmla="*/ 6376 h 10000"/>
                <a:gd name="connsiteX441" fmla="*/ 1629 w 10000"/>
                <a:gd name="connsiteY441" fmla="*/ 6393 h 10000"/>
                <a:gd name="connsiteX442" fmla="*/ 1693 w 10000"/>
                <a:gd name="connsiteY442" fmla="*/ 6409 h 10000"/>
                <a:gd name="connsiteX443" fmla="*/ 1726 w 10000"/>
                <a:gd name="connsiteY443" fmla="*/ 6409 h 10000"/>
                <a:gd name="connsiteX444" fmla="*/ 1790 w 10000"/>
                <a:gd name="connsiteY444" fmla="*/ 6426 h 10000"/>
                <a:gd name="connsiteX445" fmla="*/ 1833 w 10000"/>
                <a:gd name="connsiteY445" fmla="*/ 6442 h 10000"/>
                <a:gd name="connsiteX446" fmla="*/ 1897 w 10000"/>
                <a:gd name="connsiteY446" fmla="*/ 6442 h 10000"/>
                <a:gd name="connsiteX447" fmla="*/ 1929 w 10000"/>
                <a:gd name="connsiteY447" fmla="*/ 6491 h 10000"/>
                <a:gd name="connsiteX448" fmla="*/ 1994 w 10000"/>
                <a:gd name="connsiteY448" fmla="*/ 6532 h 10000"/>
                <a:gd name="connsiteX449" fmla="*/ 2036 w 10000"/>
                <a:gd name="connsiteY449" fmla="*/ 6549 h 10000"/>
                <a:gd name="connsiteX450" fmla="*/ 2101 w 10000"/>
                <a:gd name="connsiteY450" fmla="*/ 6582 h 10000"/>
                <a:gd name="connsiteX451" fmla="*/ 2176 w 10000"/>
                <a:gd name="connsiteY451" fmla="*/ 6582 h 10000"/>
                <a:gd name="connsiteX452" fmla="*/ 2240 w 10000"/>
                <a:gd name="connsiteY452" fmla="*/ 6582 h 10000"/>
                <a:gd name="connsiteX453" fmla="*/ 2326 w 10000"/>
                <a:gd name="connsiteY453" fmla="*/ 6565 h 10000"/>
                <a:gd name="connsiteX454" fmla="*/ 2562 w 10000"/>
                <a:gd name="connsiteY454" fmla="*/ 6442 h 10000"/>
                <a:gd name="connsiteX455" fmla="*/ 3623 w 10000"/>
                <a:gd name="connsiteY455" fmla="*/ 7707 h 10000"/>
                <a:gd name="connsiteX456" fmla="*/ 3644 w 10000"/>
                <a:gd name="connsiteY456" fmla="*/ 7740 h 10000"/>
                <a:gd name="connsiteX457" fmla="*/ 3687 w 10000"/>
                <a:gd name="connsiteY457" fmla="*/ 7765 h 10000"/>
                <a:gd name="connsiteX458" fmla="*/ 3708 w 10000"/>
                <a:gd name="connsiteY458" fmla="*/ 7798 h 10000"/>
                <a:gd name="connsiteX459" fmla="*/ 3730 w 10000"/>
                <a:gd name="connsiteY459" fmla="*/ 7831 h 10000"/>
                <a:gd name="connsiteX460" fmla="*/ 3773 w 10000"/>
                <a:gd name="connsiteY460" fmla="*/ 7864 h 10000"/>
                <a:gd name="connsiteX461" fmla="*/ 3783 w 10000"/>
                <a:gd name="connsiteY461" fmla="*/ 7896 h 10000"/>
                <a:gd name="connsiteX462" fmla="*/ 3805 w 10000"/>
                <a:gd name="connsiteY462" fmla="*/ 7921 h 10000"/>
                <a:gd name="connsiteX463" fmla="*/ 3826 w 10000"/>
                <a:gd name="connsiteY463" fmla="*/ 7954 h 10000"/>
                <a:gd name="connsiteX464" fmla="*/ 3848 w 10000"/>
                <a:gd name="connsiteY464" fmla="*/ 7987 h 10000"/>
                <a:gd name="connsiteX465" fmla="*/ 3869 w 10000"/>
                <a:gd name="connsiteY465" fmla="*/ 8020 h 10000"/>
                <a:gd name="connsiteX466" fmla="*/ 3891 w 10000"/>
                <a:gd name="connsiteY466" fmla="*/ 8053 h 10000"/>
                <a:gd name="connsiteX467" fmla="*/ 3912 w 10000"/>
                <a:gd name="connsiteY467" fmla="*/ 8094 h 10000"/>
                <a:gd name="connsiteX468" fmla="*/ 3934 w 10000"/>
                <a:gd name="connsiteY468" fmla="*/ 8127 h 10000"/>
                <a:gd name="connsiteX469" fmla="*/ 3955 w 10000"/>
                <a:gd name="connsiteY469" fmla="*/ 8159 h 10000"/>
                <a:gd name="connsiteX470" fmla="*/ 3976 w 10000"/>
                <a:gd name="connsiteY470" fmla="*/ 8192 h 10000"/>
                <a:gd name="connsiteX471" fmla="*/ 3987 w 10000"/>
                <a:gd name="connsiteY471" fmla="*/ 8225 h 10000"/>
                <a:gd name="connsiteX472" fmla="*/ 3987 w 10000"/>
                <a:gd name="connsiteY472" fmla="*/ 8250 h 10000"/>
                <a:gd name="connsiteX473" fmla="*/ 4009 w 10000"/>
                <a:gd name="connsiteY473" fmla="*/ 8283 h 10000"/>
                <a:gd name="connsiteX474" fmla="*/ 4009 w 10000"/>
                <a:gd name="connsiteY474" fmla="*/ 8316 h 10000"/>
                <a:gd name="connsiteX475" fmla="*/ 4030 w 10000"/>
                <a:gd name="connsiteY475" fmla="*/ 8348 h 10000"/>
                <a:gd name="connsiteX476" fmla="*/ 4051 w 10000"/>
                <a:gd name="connsiteY476" fmla="*/ 8398 h 10000"/>
                <a:gd name="connsiteX477" fmla="*/ 4051 w 10000"/>
                <a:gd name="connsiteY477" fmla="*/ 8422 h 10000"/>
                <a:gd name="connsiteX478" fmla="*/ 4073 w 10000"/>
                <a:gd name="connsiteY478" fmla="*/ 8455 h 10000"/>
                <a:gd name="connsiteX479" fmla="*/ 4073 w 10000"/>
                <a:gd name="connsiteY479" fmla="*/ 8488 h 10000"/>
                <a:gd name="connsiteX480" fmla="*/ 4073 w 10000"/>
                <a:gd name="connsiteY480" fmla="*/ 8537 h 10000"/>
                <a:gd name="connsiteX481" fmla="*/ 4094 w 10000"/>
                <a:gd name="connsiteY481" fmla="*/ 8562 h 10000"/>
                <a:gd name="connsiteX482" fmla="*/ 4094 w 10000"/>
                <a:gd name="connsiteY482" fmla="*/ 8595 h 10000"/>
                <a:gd name="connsiteX483" fmla="*/ 4094 w 10000"/>
                <a:gd name="connsiteY483" fmla="*/ 8644 h 10000"/>
                <a:gd name="connsiteX484" fmla="*/ 4094 w 10000"/>
                <a:gd name="connsiteY484" fmla="*/ 8677 h 10000"/>
                <a:gd name="connsiteX485" fmla="*/ 4094 w 10000"/>
                <a:gd name="connsiteY485" fmla="*/ 8710 h 10000"/>
                <a:gd name="connsiteX486" fmla="*/ 4094 w 10000"/>
                <a:gd name="connsiteY486" fmla="*/ 8751 h 10000"/>
                <a:gd name="connsiteX487" fmla="*/ 4094 w 10000"/>
                <a:gd name="connsiteY487" fmla="*/ 8784 h 10000"/>
                <a:gd name="connsiteX488" fmla="*/ 4094 w 10000"/>
                <a:gd name="connsiteY488" fmla="*/ 8833 h 10000"/>
                <a:gd name="connsiteX489" fmla="*/ 4094 w 10000"/>
                <a:gd name="connsiteY489" fmla="*/ 8866 h 10000"/>
                <a:gd name="connsiteX490" fmla="*/ 4073 w 10000"/>
                <a:gd name="connsiteY490" fmla="*/ 8891 h 10000"/>
                <a:gd name="connsiteX491" fmla="*/ 4073 w 10000"/>
                <a:gd name="connsiteY491" fmla="*/ 8924 h 10000"/>
                <a:gd name="connsiteX492" fmla="*/ 4073 w 10000"/>
                <a:gd name="connsiteY492" fmla="*/ 8973 h 10000"/>
                <a:gd name="connsiteX493" fmla="*/ 4051 w 10000"/>
                <a:gd name="connsiteY493" fmla="*/ 9006 h 10000"/>
                <a:gd name="connsiteX494" fmla="*/ 4051 w 10000"/>
                <a:gd name="connsiteY494" fmla="*/ 9030 h 10000"/>
                <a:gd name="connsiteX495" fmla="*/ 4051 w 10000"/>
                <a:gd name="connsiteY495" fmla="*/ 9080 h 10000"/>
                <a:gd name="connsiteX496" fmla="*/ 4009 w 10000"/>
                <a:gd name="connsiteY496" fmla="*/ 9113 h 10000"/>
                <a:gd name="connsiteX497" fmla="*/ 4009 w 10000"/>
                <a:gd name="connsiteY497" fmla="*/ 9145 h 10000"/>
                <a:gd name="connsiteX498" fmla="*/ 3987 w 10000"/>
                <a:gd name="connsiteY498" fmla="*/ 9178 h 10000"/>
                <a:gd name="connsiteX499" fmla="*/ 3987 w 10000"/>
                <a:gd name="connsiteY499" fmla="*/ 9219 h 10000"/>
                <a:gd name="connsiteX500" fmla="*/ 3976 w 10000"/>
                <a:gd name="connsiteY500" fmla="*/ 9252 h 10000"/>
                <a:gd name="connsiteX501" fmla="*/ 3955 w 10000"/>
                <a:gd name="connsiteY501" fmla="*/ 9285 h 10000"/>
                <a:gd name="connsiteX502" fmla="*/ 3934 w 10000"/>
                <a:gd name="connsiteY502" fmla="*/ 9318 h 10000"/>
                <a:gd name="connsiteX503" fmla="*/ 3934 w 10000"/>
                <a:gd name="connsiteY503" fmla="*/ 9359 h 10000"/>
                <a:gd name="connsiteX504" fmla="*/ 3912 w 10000"/>
                <a:gd name="connsiteY504" fmla="*/ 9392 h 10000"/>
                <a:gd name="connsiteX505" fmla="*/ 3891 w 10000"/>
                <a:gd name="connsiteY505" fmla="*/ 9425 h 10000"/>
                <a:gd name="connsiteX506" fmla="*/ 3869 w 10000"/>
                <a:gd name="connsiteY506" fmla="*/ 9458 h 10000"/>
                <a:gd name="connsiteX507" fmla="*/ 3869 w 10000"/>
                <a:gd name="connsiteY507" fmla="*/ 9491 h 10000"/>
                <a:gd name="connsiteX508" fmla="*/ 3826 w 10000"/>
                <a:gd name="connsiteY508" fmla="*/ 9532 h 10000"/>
                <a:gd name="connsiteX509" fmla="*/ 3826 w 10000"/>
                <a:gd name="connsiteY509" fmla="*/ 9565 h 10000"/>
                <a:gd name="connsiteX510" fmla="*/ 3805 w 10000"/>
                <a:gd name="connsiteY510" fmla="*/ 9597 h 10000"/>
                <a:gd name="connsiteX511" fmla="*/ 3805 w 10000"/>
                <a:gd name="connsiteY511" fmla="*/ 9630 h 10000"/>
                <a:gd name="connsiteX512" fmla="*/ 3783 w 10000"/>
                <a:gd name="connsiteY512" fmla="*/ 9671 h 10000"/>
                <a:gd name="connsiteX513" fmla="*/ 3773 w 10000"/>
                <a:gd name="connsiteY513" fmla="*/ 9704 h 10000"/>
                <a:gd name="connsiteX514" fmla="*/ 3773 w 10000"/>
                <a:gd name="connsiteY514" fmla="*/ 9737 h 10000"/>
                <a:gd name="connsiteX515" fmla="*/ 3751 w 10000"/>
                <a:gd name="connsiteY515" fmla="*/ 9770 h 10000"/>
                <a:gd name="connsiteX516" fmla="*/ 3730 w 10000"/>
                <a:gd name="connsiteY516" fmla="*/ 9803 h 10000"/>
                <a:gd name="connsiteX517" fmla="*/ 3730 w 10000"/>
                <a:gd name="connsiteY517" fmla="*/ 9844 h 10000"/>
                <a:gd name="connsiteX518" fmla="*/ 3730 w 10000"/>
                <a:gd name="connsiteY518" fmla="*/ 9893 h 10000"/>
                <a:gd name="connsiteX519" fmla="*/ 3730 w 10000"/>
                <a:gd name="connsiteY519" fmla="*/ 9926 h 10000"/>
                <a:gd name="connsiteX520" fmla="*/ 3730 w 10000"/>
                <a:gd name="connsiteY520" fmla="*/ 9975 h 10000"/>
                <a:gd name="connsiteX521" fmla="*/ 3773 w 10000"/>
                <a:gd name="connsiteY521" fmla="*/ 9984 h 10000"/>
                <a:gd name="connsiteX522" fmla="*/ 3805 w 10000"/>
                <a:gd name="connsiteY522" fmla="*/ 10000 h 10000"/>
                <a:gd name="connsiteX523" fmla="*/ 3869 w 10000"/>
                <a:gd name="connsiteY523" fmla="*/ 9975 h 10000"/>
                <a:gd name="connsiteX524" fmla="*/ 3869 w 10000"/>
                <a:gd name="connsiteY524" fmla="*/ 9942 h 10000"/>
                <a:gd name="connsiteX525" fmla="*/ 3891 w 10000"/>
                <a:gd name="connsiteY525" fmla="*/ 9910 h 10000"/>
                <a:gd name="connsiteX526" fmla="*/ 3912 w 10000"/>
                <a:gd name="connsiteY526" fmla="*/ 9877 h 10000"/>
                <a:gd name="connsiteX527" fmla="*/ 3934 w 10000"/>
                <a:gd name="connsiteY527" fmla="*/ 9844 h 10000"/>
                <a:gd name="connsiteX528" fmla="*/ 3955 w 10000"/>
                <a:gd name="connsiteY528" fmla="*/ 9819 h 10000"/>
                <a:gd name="connsiteX529" fmla="*/ 3976 w 10000"/>
                <a:gd name="connsiteY529" fmla="*/ 9786 h 10000"/>
                <a:gd name="connsiteX530" fmla="*/ 3976 w 10000"/>
                <a:gd name="connsiteY530" fmla="*/ 9753 h 10000"/>
                <a:gd name="connsiteX531" fmla="*/ 3987 w 10000"/>
                <a:gd name="connsiteY531" fmla="*/ 9721 h 10000"/>
                <a:gd name="connsiteX532" fmla="*/ 4009 w 10000"/>
                <a:gd name="connsiteY532" fmla="*/ 9688 h 10000"/>
                <a:gd name="connsiteX533" fmla="*/ 4030 w 10000"/>
                <a:gd name="connsiteY533" fmla="*/ 9663 h 10000"/>
                <a:gd name="connsiteX534" fmla="*/ 4030 w 10000"/>
                <a:gd name="connsiteY534" fmla="*/ 9630 h 10000"/>
                <a:gd name="connsiteX535" fmla="*/ 4051 w 10000"/>
                <a:gd name="connsiteY535" fmla="*/ 9597 h 10000"/>
                <a:gd name="connsiteX536" fmla="*/ 4094 w 10000"/>
                <a:gd name="connsiteY536" fmla="*/ 9532 h 10000"/>
                <a:gd name="connsiteX537" fmla="*/ 4116 w 10000"/>
                <a:gd name="connsiteY537" fmla="*/ 9491 h 10000"/>
                <a:gd name="connsiteX538" fmla="*/ 4137 w 10000"/>
                <a:gd name="connsiteY538" fmla="*/ 9441 h 10000"/>
                <a:gd name="connsiteX539" fmla="*/ 4159 w 10000"/>
                <a:gd name="connsiteY539" fmla="*/ 9408 h 10000"/>
                <a:gd name="connsiteX540" fmla="*/ 4159 w 10000"/>
                <a:gd name="connsiteY540" fmla="*/ 9376 h 10000"/>
                <a:gd name="connsiteX541" fmla="*/ 4180 w 10000"/>
                <a:gd name="connsiteY541" fmla="*/ 9343 h 10000"/>
                <a:gd name="connsiteX542" fmla="*/ 4180 w 10000"/>
                <a:gd name="connsiteY542" fmla="*/ 9302 h 10000"/>
                <a:gd name="connsiteX543" fmla="*/ 4202 w 10000"/>
                <a:gd name="connsiteY543" fmla="*/ 9269 h 10000"/>
                <a:gd name="connsiteX544" fmla="*/ 4202 w 10000"/>
                <a:gd name="connsiteY544" fmla="*/ 9236 h 10000"/>
                <a:gd name="connsiteX545" fmla="*/ 4212 w 10000"/>
                <a:gd name="connsiteY545" fmla="*/ 9203 h 10000"/>
                <a:gd name="connsiteX546" fmla="*/ 4212 w 10000"/>
                <a:gd name="connsiteY546" fmla="*/ 9162 h 10000"/>
                <a:gd name="connsiteX547" fmla="*/ 4234 w 10000"/>
                <a:gd name="connsiteY547" fmla="*/ 9129 h 10000"/>
                <a:gd name="connsiteX548" fmla="*/ 4234 w 10000"/>
                <a:gd name="connsiteY548" fmla="*/ 9096 h 10000"/>
                <a:gd name="connsiteX549" fmla="*/ 4255 w 10000"/>
                <a:gd name="connsiteY549" fmla="*/ 9063 h 10000"/>
                <a:gd name="connsiteX550" fmla="*/ 4255 w 10000"/>
                <a:gd name="connsiteY550" fmla="*/ 9022 h 10000"/>
                <a:gd name="connsiteX551" fmla="*/ 4277 w 10000"/>
                <a:gd name="connsiteY551" fmla="*/ 8989 h 10000"/>
                <a:gd name="connsiteX552" fmla="*/ 4277 w 10000"/>
                <a:gd name="connsiteY552" fmla="*/ 8956 h 10000"/>
                <a:gd name="connsiteX553" fmla="*/ 4298 w 10000"/>
                <a:gd name="connsiteY553" fmla="*/ 8924 h 10000"/>
                <a:gd name="connsiteX554" fmla="*/ 4298 w 10000"/>
                <a:gd name="connsiteY554" fmla="*/ 8874 h 10000"/>
                <a:gd name="connsiteX555" fmla="*/ 4298 w 10000"/>
                <a:gd name="connsiteY555" fmla="*/ 8850 h 10000"/>
                <a:gd name="connsiteX556" fmla="*/ 4298 w 10000"/>
                <a:gd name="connsiteY556" fmla="*/ 8800 h 10000"/>
                <a:gd name="connsiteX557" fmla="*/ 4298 w 10000"/>
                <a:gd name="connsiteY557" fmla="*/ 8767 h 10000"/>
                <a:gd name="connsiteX558" fmla="*/ 4298 w 10000"/>
                <a:gd name="connsiteY558" fmla="*/ 8718 h 10000"/>
                <a:gd name="connsiteX559" fmla="*/ 4298 w 10000"/>
                <a:gd name="connsiteY559" fmla="*/ 8694 h 10000"/>
                <a:gd name="connsiteX560" fmla="*/ 4298 w 10000"/>
                <a:gd name="connsiteY560" fmla="*/ 8661 h 10000"/>
                <a:gd name="connsiteX561" fmla="*/ 4298 w 10000"/>
                <a:gd name="connsiteY561" fmla="*/ 8628 h 10000"/>
                <a:gd name="connsiteX562" fmla="*/ 4277 w 10000"/>
                <a:gd name="connsiteY562" fmla="*/ 8595 h 10000"/>
                <a:gd name="connsiteX563" fmla="*/ 4277 w 10000"/>
                <a:gd name="connsiteY563" fmla="*/ 8554 h 10000"/>
                <a:gd name="connsiteX564" fmla="*/ 4277 w 10000"/>
                <a:gd name="connsiteY564" fmla="*/ 8521 h 10000"/>
                <a:gd name="connsiteX565" fmla="*/ 4255 w 10000"/>
                <a:gd name="connsiteY565" fmla="*/ 8488 h 10000"/>
                <a:gd name="connsiteX566" fmla="*/ 4255 w 10000"/>
                <a:gd name="connsiteY566" fmla="*/ 8455 h 10000"/>
                <a:gd name="connsiteX567" fmla="*/ 4255 w 10000"/>
                <a:gd name="connsiteY567" fmla="*/ 8422 h 10000"/>
                <a:gd name="connsiteX568" fmla="*/ 4234 w 10000"/>
                <a:gd name="connsiteY568" fmla="*/ 8398 h 10000"/>
                <a:gd name="connsiteX569" fmla="*/ 4234 w 10000"/>
                <a:gd name="connsiteY569" fmla="*/ 8348 h 10000"/>
                <a:gd name="connsiteX570" fmla="*/ 4212 w 10000"/>
                <a:gd name="connsiteY570" fmla="*/ 8316 h 10000"/>
                <a:gd name="connsiteX571" fmla="*/ 4202 w 10000"/>
                <a:gd name="connsiteY571" fmla="*/ 8283 h 10000"/>
                <a:gd name="connsiteX572" fmla="*/ 4202 w 10000"/>
                <a:gd name="connsiteY572" fmla="*/ 8250 h 10000"/>
                <a:gd name="connsiteX573" fmla="*/ 4180 w 10000"/>
                <a:gd name="connsiteY573" fmla="*/ 8225 h 10000"/>
                <a:gd name="connsiteX574" fmla="*/ 4159 w 10000"/>
                <a:gd name="connsiteY574" fmla="*/ 8192 h 10000"/>
                <a:gd name="connsiteX575" fmla="*/ 4137 w 10000"/>
                <a:gd name="connsiteY575" fmla="*/ 8143 h 10000"/>
                <a:gd name="connsiteX576" fmla="*/ 4116 w 10000"/>
                <a:gd name="connsiteY576" fmla="*/ 8110 h 10000"/>
                <a:gd name="connsiteX577" fmla="*/ 4116 w 10000"/>
                <a:gd name="connsiteY577" fmla="*/ 8077 h 10000"/>
                <a:gd name="connsiteX578" fmla="*/ 4094 w 10000"/>
                <a:gd name="connsiteY578" fmla="*/ 8053 h 10000"/>
                <a:gd name="connsiteX579" fmla="*/ 4073 w 10000"/>
                <a:gd name="connsiteY579" fmla="*/ 8020 h 10000"/>
                <a:gd name="connsiteX580" fmla="*/ 4051 w 10000"/>
                <a:gd name="connsiteY580" fmla="*/ 7987 h 10000"/>
                <a:gd name="connsiteX581" fmla="*/ 4030 w 10000"/>
                <a:gd name="connsiteY581" fmla="*/ 7954 h 10000"/>
                <a:gd name="connsiteX582" fmla="*/ 4009 w 10000"/>
                <a:gd name="connsiteY582" fmla="*/ 7921 h 10000"/>
                <a:gd name="connsiteX583" fmla="*/ 3987 w 10000"/>
                <a:gd name="connsiteY583" fmla="*/ 7896 h 10000"/>
                <a:gd name="connsiteX584" fmla="*/ 3976 w 10000"/>
                <a:gd name="connsiteY584" fmla="*/ 7864 h 10000"/>
                <a:gd name="connsiteX585" fmla="*/ 3955 w 10000"/>
                <a:gd name="connsiteY585" fmla="*/ 7831 h 10000"/>
                <a:gd name="connsiteX586" fmla="*/ 3912 w 10000"/>
                <a:gd name="connsiteY586" fmla="*/ 7798 h 10000"/>
                <a:gd name="connsiteX587" fmla="*/ 3891 w 10000"/>
                <a:gd name="connsiteY587" fmla="*/ 7765 h 10000"/>
                <a:gd name="connsiteX588" fmla="*/ 3869 w 10000"/>
                <a:gd name="connsiteY588" fmla="*/ 7740 h 10000"/>
                <a:gd name="connsiteX589" fmla="*/ 3848 w 10000"/>
                <a:gd name="connsiteY589" fmla="*/ 7707 h 10000"/>
                <a:gd name="connsiteX590" fmla="*/ 3805 w 10000"/>
                <a:gd name="connsiteY590" fmla="*/ 7642 h 10000"/>
                <a:gd name="connsiteX591" fmla="*/ 3773 w 10000"/>
                <a:gd name="connsiteY591" fmla="*/ 7601 h 10000"/>
                <a:gd name="connsiteX592" fmla="*/ 3708 w 10000"/>
                <a:gd name="connsiteY592" fmla="*/ 7535 h 10000"/>
                <a:gd name="connsiteX593" fmla="*/ 3644 w 10000"/>
                <a:gd name="connsiteY593" fmla="*/ 7469 h 10000"/>
                <a:gd name="connsiteX594" fmla="*/ 3601 w 10000"/>
                <a:gd name="connsiteY594" fmla="*/ 7428 h 10000"/>
                <a:gd name="connsiteX595" fmla="*/ 3548 w 10000"/>
                <a:gd name="connsiteY595" fmla="*/ 7379 h 10000"/>
                <a:gd name="connsiteX596" fmla="*/ 3505 w 10000"/>
                <a:gd name="connsiteY596" fmla="*/ 7313 h 10000"/>
                <a:gd name="connsiteX597" fmla="*/ 3441 w 10000"/>
                <a:gd name="connsiteY597" fmla="*/ 7272 h 10000"/>
                <a:gd name="connsiteX598" fmla="*/ 3376 w 10000"/>
                <a:gd name="connsiteY598" fmla="*/ 7206 h 10000"/>
                <a:gd name="connsiteX599" fmla="*/ 3323 w 10000"/>
                <a:gd name="connsiteY599" fmla="*/ 7157 h 10000"/>
                <a:gd name="connsiteX600" fmla="*/ 3258 w 10000"/>
                <a:gd name="connsiteY600" fmla="*/ 7116 h 10000"/>
                <a:gd name="connsiteX601" fmla="*/ 3194 w 10000"/>
                <a:gd name="connsiteY601" fmla="*/ 7067 h 10000"/>
                <a:gd name="connsiteX602" fmla="*/ 3140 w 10000"/>
                <a:gd name="connsiteY602" fmla="*/ 7017 h 10000"/>
                <a:gd name="connsiteX603" fmla="*/ 3098 w 10000"/>
                <a:gd name="connsiteY603" fmla="*/ 6960 h 10000"/>
                <a:gd name="connsiteX604" fmla="*/ 2219 w 10000"/>
                <a:gd name="connsiteY604" fmla="*/ 6130 h 10000"/>
                <a:gd name="connsiteX605" fmla="*/ 2240 w 10000"/>
                <a:gd name="connsiteY605" fmla="*/ 6097 h 10000"/>
                <a:gd name="connsiteX606" fmla="*/ 2219 w 10000"/>
                <a:gd name="connsiteY606" fmla="*/ 6081 h 10000"/>
                <a:gd name="connsiteX607" fmla="*/ 2176 w 10000"/>
                <a:gd name="connsiteY607" fmla="*/ 6064 h 10000"/>
                <a:gd name="connsiteX608" fmla="*/ 2133 w 10000"/>
                <a:gd name="connsiteY608" fmla="*/ 6048 h 10000"/>
                <a:gd name="connsiteX609" fmla="*/ 2079 w 10000"/>
                <a:gd name="connsiteY609" fmla="*/ 6048 h 10000"/>
                <a:gd name="connsiteX610" fmla="*/ 1994 w 10000"/>
                <a:gd name="connsiteY610" fmla="*/ 6048 h 10000"/>
                <a:gd name="connsiteX611" fmla="*/ 1929 w 10000"/>
                <a:gd name="connsiteY611" fmla="*/ 6048 h 10000"/>
                <a:gd name="connsiteX612" fmla="*/ 1876 w 10000"/>
                <a:gd name="connsiteY612" fmla="*/ 6048 h 10000"/>
                <a:gd name="connsiteX613" fmla="*/ 1811 w 10000"/>
                <a:gd name="connsiteY613" fmla="*/ 6031 h 10000"/>
                <a:gd name="connsiteX614" fmla="*/ 1726 w 10000"/>
                <a:gd name="connsiteY614" fmla="*/ 6015 h 10000"/>
                <a:gd name="connsiteX615" fmla="*/ 1693 w 10000"/>
                <a:gd name="connsiteY615" fmla="*/ 6007 h 10000"/>
                <a:gd name="connsiteX616" fmla="*/ 1629 w 10000"/>
                <a:gd name="connsiteY616" fmla="*/ 5990 h 10000"/>
                <a:gd name="connsiteX617" fmla="*/ 1565 w 10000"/>
                <a:gd name="connsiteY617" fmla="*/ 5957 h 10000"/>
                <a:gd name="connsiteX618" fmla="*/ 1511 w 10000"/>
                <a:gd name="connsiteY618" fmla="*/ 5941 h 10000"/>
                <a:gd name="connsiteX619" fmla="*/ 1447 w 10000"/>
                <a:gd name="connsiteY619" fmla="*/ 5908 h 10000"/>
                <a:gd name="connsiteX620" fmla="*/ 1404 w 10000"/>
                <a:gd name="connsiteY620" fmla="*/ 5875 h 10000"/>
                <a:gd name="connsiteX621" fmla="*/ 1340 w 10000"/>
                <a:gd name="connsiteY621" fmla="*/ 5834 h 10000"/>
                <a:gd name="connsiteX622" fmla="*/ 1308 w 10000"/>
                <a:gd name="connsiteY622" fmla="*/ 5801 h 10000"/>
                <a:gd name="connsiteX623" fmla="*/ 1265 w 10000"/>
                <a:gd name="connsiteY623" fmla="*/ 5768 h 10000"/>
                <a:gd name="connsiteX624" fmla="*/ 1222 w 10000"/>
                <a:gd name="connsiteY624" fmla="*/ 5735 h 10000"/>
                <a:gd name="connsiteX625" fmla="*/ 1158 w 10000"/>
                <a:gd name="connsiteY625" fmla="*/ 5694 h 10000"/>
                <a:gd name="connsiteX626" fmla="*/ 1115 w 10000"/>
                <a:gd name="connsiteY626" fmla="*/ 5645 h 10000"/>
                <a:gd name="connsiteX627" fmla="*/ 1083 w 10000"/>
                <a:gd name="connsiteY627" fmla="*/ 5596 h 10000"/>
                <a:gd name="connsiteX628" fmla="*/ 1061 w 10000"/>
                <a:gd name="connsiteY628" fmla="*/ 5546 h 10000"/>
                <a:gd name="connsiteX629" fmla="*/ 1018 w 10000"/>
                <a:gd name="connsiteY629" fmla="*/ 5505 h 10000"/>
                <a:gd name="connsiteX630" fmla="*/ 975 w 10000"/>
                <a:gd name="connsiteY630" fmla="*/ 5456 h 10000"/>
                <a:gd name="connsiteX631" fmla="*/ 954 w 10000"/>
                <a:gd name="connsiteY631" fmla="*/ 5407 h 10000"/>
                <a:gd name="connsiteX632" fmla="*/ 932 w 10000"/>
                <a:gd name="connsiteY632" fmla="*/ 5366 h 10000"/>
                <a:gd name="connsiteX633" fmla="*/ 900 w 10000"/>
                <a:gd name="connsiteY633" fmla="*/ 5316 h 10000"/>
                <a:gd name="connsiteX634" fmla="*/ 879 w 10000"/>
                <a:gd name="connsiteY634" fmla="*/ 5267 h 10000"/>
                <a:gd name="connsiteX635" fmla="*/ 857 w 10000"/>
                <a:gd name="connsiteY635" fmla="*/ 5226 h 10000"/>
                <a:gd name="connsiteX636" fmla="*/ 857 w 10000"/>
                <a:gd name="connsiteY636" fmla="*/ 5160 h 10000"/>
                <a:gd name="connsiteX637" fmla="*/ 836 w 10000"/>
                <a:gd name="connsiteY637" fmla="*/ 5111 h 10000"/>
                <a:gd name="connsiteX638" fmla="*/ 836 w 10000"/>
                <a:gd name="connsiteY638" fmla="*/ 5062 h 10000"/>
                <a:gd name="connsiteX639" fmla="*/ 815 w 10000"/>
                <a:gd name="connsiteY639" fmla="*/ 5021 h 10000"/>
                <a:gd name="connsiteX640" fmla="*/ 815 w 10000"/>
                <a:gd name="connsiteY640" fmla="*/ 4971 h 10000"/>
                <a:gd name="connsiteX641" fmla="*/ 815 w 10000"/>
                <a:gd name="connsiteY641" fmla="*/ 4906 h 10000"/>
                <a:gd name="connsiteX642" fmla="*/ 815 w 10000"/>
                <a:gd name="connsiteY642" fmla="*/ 4864 h 10000"/>
                <a:gd name="connsiteX643" fmla="*/ 836 w 10000"/>
                <a:gd name="connsiteY643" fmla="*/ 4799 h 10000"/>
                <a:gd name="connsiteX644" fmla="*/ 857 w 10000"/>
                <a:gd name="connsiteY644" fmla="*/ 4749 h 10000"/>
                <a:gd name="connsiteX645" fmla="*/ 857 w 10000"/>
                <a:gd name="connsiteY645" fmla="*/ 4692 h 10000"/>
                <a:gd name="connsiteX646" fmla="*/ 900 w 10000"/>
                <a:gd name="connsiteY646" fmla="*/ 4643 h 10000"/>
                <a:gd name="connsiteX647" fmla="*/ 911 w 10000"/>
                <a:gd name="connsiteY647" fmla="*/ 4593 h 10000"/>
                <a:gd name="connsiteX648" fmla="*/ 954 w 10000"/>
                <a:gd name="connsiteY648" fmla="*/ 4552 h 10000"/>
                <a:gd name="connsiteX649" fmla="*/ 997 w 10000"/>
                <a:gd name="connsiteY649" fmla="*/ 4503 h 10000"/>
                <a:gd name="connsiteX650" fmla="*/ 1040 w 10000"/>
                <a:gd name="connsiteY650" fmla="*/ 4454 h 10000"/>
                <a:gd name="connsiteX651" fmla="*/ 1104 w 10000"/>
                <a:gd name="connsiteY651" fmla="*/ 4429 h 10000"/>
                <a:gd name="connsiteX652" fmla="*/ 1158 w 10000"/>
                <a:gd name="connsiteY652" fmla="*/ 4396 h 10000"/>
                <a:gd name="connsiteX653" fmla="*/ 1222 w 10000"/>
                <a:gd name="connsiteY653" fmla="*/ 4363 h 10000"/>
                <a:gd name="connsiteX654" fmla="*/ 1286 w 10000"/>
                <a:gd name="connsiteY654" fmla="*/ 4347 h 10000"/>
                <a:gd name="connsiteX655" fmla="*/ 1340 w 10000"/>
                <a:gd name="connsiteY655" fmla="*/ 4330 h 10000"/>
                <a:gd name="connsiteX656" fmla="*/ 1426 w 10000"/>
                <a:gd name="connsiteY656" fmla="*/ 4330 h 10000"/>
                <a:gd name="connsiteX657" fmla="*/ 1490 w 10000"/>
                <a:gd name="connsiteY657" fmla="*/ 4330 h 10000"/>
                <a:gd name="connsiteX658" fmla="*/ 1543 w 10000"/>
                <a:gd name="connsiteY658" fmla="*/ 4330 h 10000"/>
                <a:gd name="connsiteX659" fmla="*/ 1608 w 10000"/>
                <a:gd name="connsiteY659" fmla="*/ 4347 h 10000"/>
                <a:gd name="connsiteX660" fmla="*/ 1693 w 10000"/>
                <a:gd name="connsiteY660" fmla="*/ 4380 h 10000"/>
                <a:gd name="connsiteX661" fmla="*/ 1726 w 10000"/>
                <a:gd name="connsiteY661" fmla="*/ 4396 h 10000"/>
                <a:gd name="connsiteX662" fmla="*/ 1790 w 10000"/>
                <a:gd name="connsiteY662" fmla="*/ 4437 h 10000"/>
                <a:gd name="connsiteX663" fmla="*/ 1833 w 10000"/>
                <a:gd name="connsiteY663" fmla="*/ 4470 h 10000"/>
                <a:gd name="connsiteX664" fmla="*/ 1897 w 10000"/>
                <a:gd name="connsiteY664" fmla="*/ 4519 h 10000"/>
                <a:gd name="connsiteX665" fmla="*/ 1951 w 10000"/>
                <a:gd name="connsiteY665" fmla="*/ 4552 h 10000"/>
                <a:gd name="connsiteX666" fmla="*/ 1994 w 10000"/>
                <a:gd name="connsiteY666" fmla="*/ 4593 h 10000"/>
                <a:gd name="connsiteX667" fmla="*/ 2036 w 10000"/>
                <a:gd name="connsiteY667" fmla="*/ 4643 h 10000"/>
                <a:gd name="connsiteX668" fmla="*/ 2101 w 10000"/>
                <a:gd name="connsiteY668" fmla="*/ 4692 h 10000"/>
                <a:gd name="connsiteX669" fmla="*/ 2122 w 10000"/>
                <a:gd name="connsiteY669" fmla="*/ 4741 h 10000"/>
                <a:gd name="connsiteX670" fmla="*/ 2176 w 10000"/>
                <a:gd name="connsiteY670" fmla="*/ 4782 h 10000"/>
                <a:gd name="connsiteX671" fmla="*/ 2197 w 10000"/>
                <a:gd name="connsiteY671" fmla="*/ 4832 h 10000"/>
                <a:gd name="connsiteX672" fmla="*/ 2240 w 10000"/>
                <a:gd name="connsiteY672" fmla="*/ 4881 h 10000"/>
                <a:gd name="connsiteX673" fmla="*/ 2197 w 10000"/>
                <a:gd name="connsiteY673" fmla="*/ 4938 h 10000"/>
                <a:gd name="connsiteX674" fmla="*/ 2176 w 10000"/>
                <a:gd name="connsiteY674" fmla="*/ 4988 h 10000"/>
                <a:gd name="connsiteX675" fmla="*/ 2154 w 10000"/>
                <a:gd name="connsiteY675" fmla="*/ 5037 h 10000"/>
                <a:gd name="connsiteX676" fmla="*/ 2133 w 10000"/>
                <a:gd name="connsiteY676" fmla="*/ 5094 h 10000"/>
                <a:gd name="connsiteX677" fmla="*/ 2122 w 10000"/>
                <a:gd name="connsiteY677" fmla="*/ 5160 h 10000"/>
                <a:gd name="connsiteX678" fmla="*/ 2133 w 10000"/>
                <a:gd name="connsiteY678" fmla="*/ 5210 h 10000"/>
                <a:gd name="connsiteX679" fmla="*/ 2154 w 10000"/>
                <a:gd name="connsiteY679" fmla="*/ 5251 h 10000"/>
                <a:gd name="connsiteX680" fmla="*/ 2197 w 10000"/>
                <a:gd name="connsiteY680" fmla="*/ 5316 h 10000"/>
                <a:gd name="connsiteX681" fmla="*/ 2176 w 10000"/>
                <a:gd name="connsiteY681" fmla="*/ 5349 h 10000"/>
                <a:gd name="connsiteX682" fmla="*/ 2154 w 10000"/>
                <a:gd name="connsiteY682" fmla="*/ 5382 h 10000"/>
                <a:gd name="connsiteX683" fmla="*/ 2133 w 10000"/>
                <a:gd name="connsiteY683" fmla="*/ 5423 h 10000"/>
                <a:gd name="connsiteX684" fmla="*/ 2133 w 10000"/>
                <a:gd name="connsiteY684" fmla="*/ 5456 h 10000"/>
                <a:gd name="connsiteX685" fmla="*/ 2154 w 10000"/>
                <a:gd name="connsiteY685" fmla="*/ 5489 h 10000"/>
                <a:gd name="connsiteX686" fmla="*/ 2176 w 10000"/>
                <a:gd name="connsiteY686" fmla="*/ 5538 h 10000"/>
                <a:gd name="connsiteX687" fmla="*/ 2197 w 10000"/>
                <a:gd name="connsiteY687" fmla="*/ 5546 h 10000"/>
                <a:gd name="connsiteX688" fmla="*/ 2262 w 10000"/>
                <a:gd name="connsiteY688" fmla="*/ 5596 h 10000"/>
                <a:gd name="connsiteX689" fmla="*/ 2240 w 10000"/>
                <a:gd name="connsiteY689" fmla="*/ 5629 h 10000"/>
                <a:gd name="connsiteX690" fmla="*/ 2240 w 10000"/>
                <a:gd name="connsiteY690" fmla="*/ 5678 h 10000"/>
                <a:gd name="connsiteX691" fmla="*/ 2262 w 10000"/>
                <a:gd name="connsiteY691" fmla="*/ 5719 h 10000"/>
                <a:gd name="connsiteX692" fmla="*/ 2304 w 10000"/>
                <a:gd name="connsiteY692" fmla="*/ 5752 h 10000"/>
                <a:gd name="connsiteX693" fmla="*/ 2326 w 10000"/>
                <a:gd name="connsiteY693" fmla="*/ 5785 h 10000"/>
                <a:gd name="connsiteX694" fmla="*/ 2358 w 10000"/>
                <a:gd name="connsiteY694" fmla="*/ 5834 h 10000"/>
                <a:gd name="connsiteX695" fmla="*/ 2401 w 10000"/>
                <a:gd name="connsiteY695" fmla="*/ 5875 h 10000"/>
                <a:gd name="connsiteX696" fmla="*/ 2465 w 10000"/>
                <a:gd name="connsiteY696" fmla="*/ 5924 h 10000"/>
                <a:gd name="connsiteX697" fmla="*/ 2487 w 10000"/>
                <a:gd name="connsiteY697" fmla="*/ 5974 h 10000"/>
                <a:gd name="connsiteX698" fmla="*/ 2529 w 10000"/>
                <a:gd name="connsiteY698" fmla="*/ 6031 h 10000"/>
                <a:gd name="connsiteX699" fmla="*/ 2583 w 10000"/>
                <a:gd name="connsiteY699" fmla="*/ 6081 h 10000"/>
                <a:gd name="connsiteX700" fmla="*/ 2647 w 10000"/>
                <a:gd name="connsiteY700" fmla="*/ 6146 h 10000"/>
                <a:gd name="connsiteX701" fmla="*/ 2712 w 10000"/>
                <a:gd name="connsiteY701" fmla="*/ 6179 h 10000"/>
                <a:gd name="connsiteX702" fmla="*/ 2787 w 10000"/>
                <a:gd name="connsiteY702" fmla="*/ 6204 h 10000"/>
                <a:gd name="connsiteX703" fmla="*/ 2830 w 10000"/>
                <a:gd name="connsiteY703" fmla="*/ 6204 h 10000"/>
                <a:gd name="connsiteX704" fmla="*/ 2872 w 10000"/>
                <a:gd name="connsiteY704" fmla="*/ 6220 h 10000"/>
                <a:gd name="connsiteX705" fmla="*/ 2915 w 10000"/>
                <a:gd name="connsiteY705" fmla="*/ 6220 h 10000"/>
                <a:gd name="connsiteX706" fmla="*/ 2969 w 10000"/>
                <a:gd name="connsiteY706" fmla="*/ 6237 h 10000"/>
                <a:gd name="connsiteX707" fmla="*/ 3033 w 10000"/>
                <a:gd name="connsiteY707" fmla="*/ 6204 h 10000"/>
                <a:gd name="connsiteX708" fmla="*/ 3119 w 10000"/>
                <a:gd name="connsiteY708" fmla="*/ 6187 h 10000"/>
                <a:gd name="connsiteX709" fmla="*/ 3162 w 10000"/>
                <a:gd name="connsiteY709" fmla="*/ 6163 h 10000"/>
                <a:gd name="connsiteX710" fmla="*/ 3215 w 10000"/>
                <a:gd name="connsiteY710" fmla="*/ 6113 h 10000"/>
                <a:gd name="connsiteX711" fmla="*/ 3258 w 10000"/>
                <a:gd name="connsiteY711" fmla="*/ 6064 h 10000"/>
                <a:gd name="connsiteX712" fmla="*/ 3301 w 10000"/>
                <a:gd name="connsiteY712" fmla="*/ 6015 h 10000"/>
                <a:gd name="connsiteX713" fmla="*/ 3323 w 10000"/>
                <a:gd name="connsiteY713" fmla="*/ 5957 h 10000"/>
                <a:gd name="connsiteX714" fmla="*/ 3344 w 10000"/>
                <a:gd name="connsiteY714" fmla="*/ 5908 h 10000"/>
                <a:gd name="connsiteX715" fmla="*/ 3344 w 10000"/>
                <a:gd name="connsiteY715" fmla="*/ 5850 h 10000"/>
                <a:gd name="connsiteX716" fmla="*/ 3344 w 10000"/>
                <a:gd name="connsiteY716" fmla="*/ 5785 h 10000"/>
                <a:gd name="connsiteX717" fmla="*/ 3323 w 10000"/>
                <a:gd name="connsiteY717" fmla="*/ 5735 h 10000"/>
                <a:gd name="connsiteX718" fmla="*/ 3301 w 10000"/>
                <a:gd name="connsiteY718" fmla="*/ 5694 h 10000"/>
                <a:gd name="connsiteX719" fmla="*/ 3258 w 10000"/>
                <a:gd name="connsiteY719" fmla="*/ 5645 h 10000"/>
                <a:gd name="connsiteX720" fmla="*/ 3215 w 10000"/>
                <a:gd name="connsiteY720" fmla="*/ 5612 h 10000"/>
                <a:gd name="connsiteX721" fmla="*/ 3140 w 10000"/>
                <a:gd name="connsiteY721" fmla="*/ 5579 h 10000"/>
                <a:gd name="connsiteX722" fmla="*/ 3076 w 10000"/>
                <a:gd name="connsiteY722" fmla="*/ 5579 h 10000"/>
                <a:gd name="connsiteX723" fmla="*/ 3119 w 10000"/>
                <a:gd name="connsiteY723" fmla="*/ 5538 h 10000"/>
                <a:gd name="connsiteX724" fmla="*/ 3162 w 10000"/>
                <a:gd name="connsiteY724" fmla="*/ 5489 h 10000"/>
                <a:gd name="connsiteX725" fmla="*/ 3162 w 10000"/>
                <a:gd name="connsiteY725" fmla="*/ 5456 h 10000"/>
                <a:gd name="connsiteX726" fmla="*/ 3140 w 10000"/>
                <a:gd name="connsiteY726" fmla="*/ 5423 h 10000"/>
                <a:gd name="connsiteX727" fmla="*/ 3055 w 10000"/>
                <a:gd name="connsiteY727" fmla="*/ 5390 h 10000"/>
                <a:gd name="connsiteX728" fmla="*/ 2990 w 10000"/>
                <a:gd name="connsiteY728" fmla="*/ 5382 h 10000"/>
                <a:gd name="connsiteX729" fmla="*/ 2915 w 10000"/>
                <a:gd name="connsiteY729" fmla="*/ 5366 h 10000"/>
                <a:gd name="connsiteX730" fmla="*/ 2851 w 10000"/>
                <a:gd name="connsiteY730" fmla="*/ 5366 h 10000"/>
                <a:gd name="connsiteX731" fmla="*/ 2851 w 10000"/>
                <a:gd name="connsiteY731" fmla="*/ 5316 h 10000"/>
                <a:gd name="connsiteX732" fmla="*/ 2851 w 10000"/>
                <a:gd name="connsiteY732" fmla="*/ 5267 h 10000"/>
                <a:gd name="connsiteX733" fmla="*/ 2787 w 10000"/>
                <a:gd name="connsiteY733" fmla="*/ 5226 h 10000"/>
                <a:gd name="connsiteX734" fmla="*/ 2755 w 10000"/>
                <a:gd name="connsiteY734" fmla="*/ 5193 h 10000"/>
                <a:gd name="connsiteX735" fmla="*/ 2808 w 10000"/>
                <a:gd name="connsiteY735" fmla="*/ 5144 h 10000"/>
                <a:gd name="connsiteX736" fmla="*/ 2872 w 10000"/>
                <a:gd name="connsiteY736" fmla="*/ 5094 h 10000"/>
                <a:gd name="connsiteX737" fmla="*/ 2937 w 10000"/>
                <a:gd name="connsiteY737" fmla="*/ 5037 h 10000"/>
                <a:gd name="connsiteX738" fmla="*/ 2969 w 10000"/>
                <a:gd name="connsiteY738" fmla="*/ 4988 h 10000"/>
                <a:gd name="connsiteX739" fmla="*/ 2969 w 10000"/>
                <a:gd name="connsiteY739" fmla="*/ 4938 h 10000"/>
                <a:gd name="connsiteX740" fmla="*/ 2969 w 10000"/>
                <a:gd name="connsiteY740" fmla="*/ 4906 h 10000"/>
                <a:gd name="connsiteX741" fmla="*/ 2958 w 10000"/>
                <a:gd name="connsiteY741" fmla="*/ 4881 h 10000"/>
                <a:gd name="connsiteX742" fmla="*/ 2937 w 10000"/>
                <a:gd name="connsiteY742" fmla="*/ 4864 h 10000"/>
                <a:gd name="connsiteX743" fmla="*/ 2958 w 10000"/>
                <a:gd name="connsiteY743" fmla="*/ 4848 h 10000"/>
                <a:gd name="connsiteX744" fmla="*/ 2969 w 10000"/>
                <a:gd name="connsiteY744" fmla="*/ 4848 h 10000"/>
                <a:gd name="connsiteX745" fmla="*/ 3033 w 10000"/>
                <a:gd name="connsiteY745" fmla="*/ 4832 h 10000"/>
                <a:gd name="connsiteX746" fmla="*/ 3076 w 10000"/>
                <a:gd name="connsiteY746" fmla="*/ 4832 h 10000"/>
                <a:gd name="connsiteX747" fmla="*/ 3119 w 10000"/>
                <a:gd name="connsiteY747" fmla="*/ 4815 h 10000"/>
                <a:gd name="connsiteX748" fmla="*/ 3162 w 10000"/>
                <a:gd name="connsiteY748" fmla="*/ 4815 h 10000"/>
                <a:gd name="connsiteX749" fmla="*/ 3215 w 10000"/>
                <a:gd name="connsiteY749" fmla="*/ 4815 h 10000"/>
                <a:gd name="connsiteX750" fmla="*/ 3258 w 10000"/>
                <a:gd name="connsiteY750" fmla="*/ 4799 h 10000"/>
                <a:gd name="connsiteX751" fmla="*/ 3323 w 10000"/>
                <a:gd name="connsiteY751" fmla="*/ 4799 h 10000"/>
                <a:gd name="connsiteX752" fmla="*/ 3365 w 10000"/>
                <a:gd name="connsiteY752" fmla="*/ 4782 h 10000"/>
                <a:gd name="connsiteX753" fmla="*/ 3419 w 10000"/>
                <a:gd name="connsiteY753" fmla="*/ 4766 h 10000"/>
                <a:gd name="connsiteX754" fmla="*/ 3483 w 10000"/>
                <a:gd name="connsiteY754" fmla="*/ 4766 h 10000"/>
                <a:gd name="connsiteX755" fmla="*/ 3548 w 10000"/>
                <a:gd name="connsiteY755" fmla="*/ 4749 h 10000"/>
                <a:gd name="connsiteX756" fmla="*/ 3601 w 10000"/>
                <a:gd name="connsiteY756" fmla="*/ 4749 h 10000"/>
                <a:gd name="connsiteX757" fmla="*/ 3644 w 10000"/>
                <a:gd name="connsiteY757" fmla="*/ 4749 h 10000"/>
                <a:gd name="connsiteX758" fmla="*/ 3730 w 10000"/>
                <a:gd name="connsiteY758" fmla="*/ 4741 h 10000"/>
                <a:gd name="connsiteX759" fmla="*/ 3773 w 10000"/>
                <a:gd name="connsiteY759" fmla="*/ 4741 h 10000"/>
                <a:gd name="connsiteX760" fmla="*/ 3826 w 10000"/>
                <a:gd name="connsiteY760" fmla="*/ 4725 h 10000"/>
                <a:gd name="connsiteX761" fmla="*/ 3869 w 10000"/>
                <a:gd name="connsiteY761" fmla="*/ 4725 h 10000"/>
                <a:gd name="connsiteX762" fmla="*/ 3934 w 10000"/>
                <a:gd name="connsiteY762" fmla="*/ 4708 h 10000"/>
                <a:gd name="connsiteX763" fmla="*/ 3976 w 10000"/>
                <a:gd name="connsiteY763" fmla="*/ 4692 h 10000"/>
                <a:gd name="connsiteX764" fmla="*/ 4009 w 10000"/>
                <a:gd name="connsiteY764" fmla="*/ 4692 h 10000"/>
                <a:gd name="connsiteX765" fmla="*/ 4073 w 10000"/>
                <a:gd name="connsiteY765" fmla="*/ 4692 h 10000"/>
                <a:gd name="connsiteX766" fmla="*/ 4116 w 10000"/>
                <a:gd name="connsiteY766" fmla="*/ 4692 h 10000"/>
                <a:gd name="connsiteX767" fmla="*/ 4180 w 10000"/>
                <a:gd name="connsiteY767" fmla="*/ 4675 h 10000"/>
                <a:gd name="connsiteX768" fmla="*/ 4212 w 10000"/>
                <a:gd name="connsiteY768" fmla="*/ 4675 h 10000"/>
                <a:gd name="connsiteX769" fmla="*/ 4255 w 10000"/>
                <a:gd name="connsiteY769" fmla="*/ 4675 h 10000"/>
                <a:gd name="connsiteX770" fmla="*/ 4277 w 10000"/>
                <a:gd name="connsiteY770" fmla="*/ 4675 h 10000"/>
                <a:gd name="connsiteX771" fmla="*/ 4298 w 10000"/>
                <a:gd name="connsiteY771" fmla="*/ 4552 h 10000"/>
                <a:gd name="connsiteX772" fmla="*/ 2787 w 10000"/>
                <a:gd name="connsiteY772" fmla="*/ 4766 h 10000"/>
                <a:gd name="connsiteX773" fmla="*/ 2765 w 10000"/>
                <a:gd name="connsiteY773" fmla="*/ 4766 h 10000"/>
                <a:gd name="connsiteX774" fmla="*/ 2755 w 10000"/>
                <a:gd name="connsiteY774" fmla="*/ 4766 h 10000"/>
                <a:gd name="connsiteX775" fmla="*/ 2787 w 10000"/>
                <a:gd name="connsiteY775" fmla="*/ 4741 h 10000"/>
                <a:gd name="connsiteX776" fmla="*/ 2808 w 10000"/>
                <a:gd name="connsiteY776" fmla="*/ 4708 h 10000"/>
                <a:gd name="connsiteX777" fmla="*/ 2830 w 10000"/>
                <a:gd name="connsiteY777" fmla="*/ 4659 h 10000"/>
                <a:gd name="connsiteX778" fmla="*/ 2830 w 10000"/>
                <a:gd name="connsiteY778" fmla="*/ 4610 h 10000"/>
                <a:gd name="connsiteX779" fmla="*/ 2808 w 10000"/>
                <a:gd name="connsiteY779" fmla="*/ 4552 h 10000"/>
                <a:gd name="connsiteX780" fmla="*/ 2787 w 10000"/>
                <a:gd name="connsiteY780" fmla="*/ 4519 h 10000"/>
                <a:gd name="connsiteX781" fmla="*/ 2755 w 10000"/>
                <a:gd name="connsiteY781" fmla="*/ 4454 h 10000"/>
                <a:gd name="connsiteX782" fmla="*/ 2712 w 10000"/>
                <a:gd name="connsiteY782" fmla="*/ 4429 h 10000"/>
                <a:gd name="connsiteX783" fmla="*/ 2733 w 10000"/>
                <a:gd name="connsiteY783" fmla="*/ 4412 h 10000"/>
                <a:gd name="connsiteX784" fmla="*/ 2765 w 10000"/>
                <a:gd name="connsiteY784" fmla="*/ 4412 h 10000"/>
                <a:gd name="connsiteX785" fmla="*/ 2830 w 10000"/>
                <a:gd name="connsiteY785" fmla="*/ 4412 h 10000"/>
                <a:gd name="connsiteX786" fmla="*/ 2872 w 10000"/>
                <a:gd name="connsiteY786" fmla="*/ 4396 h 10000"/>
                <a:gd name="connsiteX787" fmla="*/ 2915 w 10000"/>
                <a:gd name="connsiteY787" fmla="*/ 4396 h 10000"/>
                <a:gd name="connsiteX788" fmla="*/ 2969 w 10000"/>
                <a:gd name="connsiteY788" fmla="*/ 4396 h 10000"/>
                <a:gd name="connsiteX789" fmla="*/ 3033 w 10000"/>
                <a:gd name="connsiteY789" fmla="*/ 4380 h 10000"/>
                <a:gd name="connsiteX790" fmla="*/ 3098 w 10000"/>
                <a:gd name="connsiteY790" fmla="*/ 4380 h 10000"/>
                <a:gd name="connsiteX791" fmla="*/ 3162 w 10000"/>
                <a:gd name="connsiteY791" fmla="*/ 4363 h 10000"/>
                <a:gd name="connsiteX792" fmla="*/ 3215 w 10000"/>
                <a:gd name="connsiteY792" fmla="*/ 4363 h 10000"/>
                <a:gd name="connsiteX793" fmla="*/ 3280 w 10000"/>
                <a:gd name="connsiteY793" fmla="*/ 4347 h 10000"/>
                <a:gd name="connsiteX794" fmla="*/ 3344 w 10000"/>
                <a:gd name="connsiteY794" fmla="*/ 4347 h 10000"/>
                <a:gd name="connsiteX795" fmla="*/ 3398 w 10000"/>
                <a:gd name="connsiteY795" fmla="*/ 4330 h 10000"/>
                <a:gd name="connsiteX796" fmla="*/ 3462 w 10000"/>
                <a:gd name="connsiteY796" fmla="*/ 4330 h 10000"/>
                <a:gd name="connsiteX797" fmla="*/ 3548 w 10000"/>
                <a:gd name="connsiteY797" fmla="*/ 4314 h 10000"/>
                <a:gd name="connsiteX798" fmla="*/ 3601 w 10000"/>
                <a:gd name="connsiteY798" fmla="*/ 4314 h 10000"/>
                <a:gd name="connsiteX799" fmla="*/ 3666 w 10000"/>
                <a:gd name="connsiteY799" fmla="*/ 4297 h 10000"/>
                <a:gd name="connsiteX800" fmla="*/ 3730 w 10000"/>
                <a:gd name="connsiteY800" fmla="*/ 4297 h 10000"/>
                <a:gd name="connsiteX801" fmla="*/ 3783 w 10000"/>
                <a:gd name="connsiteY801" fmla="*/ 4281 h 10000"/>
                <a:gd name="connsiteX802" fmla="*/ 3869 w 10000"/>
                <a:gd name="connsiteY802" fmla="*/ 4281 h 10000"/>
                <a:gd name="connsiteX803" fmla="*/ 3912 w 10000"/>
                <a:gd name="connsiteY803" fmla="*/ 4273 h 10000"/>
                <a:gd name="connsiteX804" fmla="*/ 3976 w 10000"/>
                <a:gd name="connsiteY804" fmla="*/ 4256 h 10000"/>
                <a:gd name="connsiteX805" fmla="*/ 4009 w 10000"/>
                <a:gd name="connsiteY805" fmla="*/ 4256 h 10000"/>
                <a:gd name="connsiteX806" fmla="*/ 4073 w 10000"/>
                <a:gd name="connsiteY806" fmla="*/ 4256 h 10000"/>
                <a:gd name="connsiteX807" fmla="*/ 4116 w 10000"/>
                <a:gd name="connsiteY807" fmla="*/ 4240 h 10000"/>
                <a:gd name="connsiteX808" fmla="*/ 4159 w 10000"/>
                <a:gd name="connsiteY808" fmla="*/ 4240 h 10000"/>
                <a:gd name="connsiteX809" fmla="*/ 4180 w 10000"/>
                <a:gd name="connsiteY809" fmla="*/ 4224 h 10000"/>
                <a:gd name="connsiteX810" fmla="*/ 4212 w 10000"/>
                <a:gd name="connsiteY810" fmla="*/ 4224 h 10000"/>
                <a:gd name="connsiteX811" fmla="*/ 4255 w 10000"/>
                <a:gd name="connsiteY811" fmla="*/ 4224 h 10000"/>
                <a:gd name="connsiteX812" fmla="*/ 4277 w 10000"/>
                <a:gd name="connsiteY812" fmla="*/ 4224 h 10000"/>
                <a:gd name="connsiteX813" fmla="*/ 4298 w 10000"/>
                <a:gd name="connsiteY813" fmla="*/ 4117 h 10000"/>
                <a:gd name="connsiteX814" fmla="*/ 4277 w 10000"/>
                <a:gd name="connsiteY814" fmla="*/ 4117 h 10000"/>
                <a:gd name="connsiteX815" fmla="*/ 4212 w 10000"/>
                <a:gd name="connsiteY815" fmla="*/ 4117 h 10000"/>
                <a:gd name="connsiteX816" fmla="*/ 4202 w 10000"/>
                <a:gd name="connsiteY816" fmla="*/ 4117 h 10000"/>
                <a:gd name="connsiteX817" fmla="*/ 4159 w 10000"/>
                <a:gd name="connsiteY817" fmla="*/ 4117 h 10000"/>
                <a:gd name="connsiteX818" fmla="*/ 4116 w 10000"/>
                <a:gd name="connsiteY818" fmla="*/ 4125 h 10000"/>
                <a:gd name="connsiteX819" fmla="*/ 4073 w 10000"/>
                <a:gd name="connsiteY819" fmla="*/ 4141 h 10000"/>
                <a:gd name="connsiteX820" fmla="*/ 4009 w 10000"/>
                <a:gd name="connsiteY820" fmla="*/ 4141 h 10000"/>
                <a:gd name="connsiteX821" fmla="*/ 3976 w 10000"/>
                <a:gd name="connsiteY821" fmla="*/ 4141 h 10000"/>
                <a:gd name="connsiteX822" fmla="*/ 3912 w 10000"/>
                <a:gd name="connsiteY822" fmla="*/ 4158 h 10000"/>
                <a:gd name="connsiteX823" fmla="*/ 3848 w 10000"/>
                <a:gd name="connsiteY823" fmla="*/ 4158 h 10000"/>
                <a:gd name="connsiteX824" fmla="*/ 3783 w 10000"/>
                <a:gd name="connsiteY824" fmla="*/ 4174 h 10000"/>
                <a:gd name="connsiteX825" fmla="*/ 3708 w 10000"/>
                <a:gd name="connsiteY825" fmla="*/ 4174 h 10000"/>
                <a:gd name="connsiteX826" fmla="*/ 3644 w 10000"/>
                <a:gd name="connsiteY826" fmla="*/ 4191 h 10000"/>
                <a:gd name="connsiteX827" fmla="*/ 3580 w 10000"/>
                <a:gd name="connsiteY827" fmla="*/ 4207 h 10000"/>
                <a:gd name="connsiteX828" fmla="*/ 3505 w 10000"/>
                <a:gd name="connsiteY828" fmla="*/ 4207 h 10000"/>
                <a:gd name="connsiteX829" fmla="*/ 3441 w 10000"/>
                <a:gd name="connsiteY829" fmla="*/ 4224 h 10000"/>
                <a:gd name="connsiteX830" fmla="*/ 3365 w 10000"/>
                <a:gd name="connsiteY830" fmla="*/ 4224 h 10000"/>
                <a:gd name="connsiteX831" fmla="*/ 3301 w 10000"/>
                <a:gd name="connsiteY831" fmla="*/ 4240 h 10000"/>
                <a:gd name="connsiteX832" fmla="*/ 3215 w 10000"/>
                <a:gd name="connsiteY832" fmla="*/ 4240 h 10000"/>
                <a:gd name="connsiteX833" fmla="*/ 3162 w 10000"/>
                <a:gd name="connsiteY833" fmla="*/ 4256 h 10000"/>
                <a:gd name="connsiteX834" fmla="*/ 3098 w 10000"/>
                <a:gd name="connsiteY834" fmla="*/ 4273 h 10000"/>
                <a:gd name="connsiteX835" fmla="*/ 3033 w 10000"/>
                <a:gd name="connsiteY835" fmla="*/ 4281 h 10000"/>
                <a:gd name="connsiteX836" fmla="*/ 2969 w 10000"/>
                <a:gd name="connsiteY836" fmla="*/ 4281 h 10000"/>
                <a:gd name="connsiteX837" fmla="*/ 2915 w 10000"/>
                <a:gd name="connsiteY837" fmla="*/ 4281 h 10000"/>
                <a:gd name="connsiteX838" fmla="*/ 2851 w 10000"/>
                <a:gd name="connsiteY838" fmla="*/ 4297 h 10000"/>
                <a:gd name="connsiteX839" fmla="*/ 2808 w 10000"/>
                <a:gd name="connsiteY839" fmla="*/ 4297 h 10000"/>
                <a:gd name="connsiteX840" fmla="*/ 2765 w 10000"/>
                <a:gd name="connsiteY840" fmla="*/ 4314 h 10000"/>
                <a:gd name="connsiteX841" fmla="*/ 2712 w 10000"/>
                <a:gd name="connsiteY841" fmla="*/ 4314 h 10000"/>
                <a:gd name="connsiteX842" fmla="*/ 2690 w 10000"/>
                <a:gd name="connsiteY842" fmla="*/ 4314 h 10000"/>
                <a:gd name="connsiteX843" fmla="*/ 2669 w 10000"/>
                <a:gd name="connsiteY843" fmla="*/ 4330 h 10000"/>
                <a:gd name="connsiteX844" fmla="*/ 2690 w 10000"/>
                <a:gd name="connsiteY844" fmla="*/ 4281 h 10000"/>
                <a:gd name="connsiteX845" fmla="*/ 2733 w 10000"/>
                <a:gd name="connsiteY845" fmla="*/ 4224 h 10000"/>
                <a:gd name="connsiteX846" fmla="*/ 2755 w 10000"/>
                <a:gd name="connsiteY846" fmla="*/ 4191 h 10000"/>
                <a:gd name="connsiteX847" fmla="*/ 2765 w 10000"/>
                <a:gd name="connsiteY847" fmla="*/ 4158 h 10000"/>
                <a:gd name="connsiteX848" fmla="*/ 2787 w 10000"/>
                <a:gd name="connsiteY848" fmla="*/ 4125 h 10000"/>
                <a:gd name="connsiteX849" fmla="*/ 2830 w 10000"/>
                <a:gd name="connsiteY849" fmla="*/ 4100 h 10000"/>
                <a:gd name="connsiteX850" fmla="*/ 2830 w 10000"/>
                <a:gd name="connsiteY850" fmla="*/ 4067 h 10000"/>
                <a:gd name="connsiteX851" fmla="*/ 2851 w 10000"/>
                <a:gd name="connsiteY851" fmla="*/ 4035 h 10000"/>
                <a:gd name="connsiteX852" fmla="*/ 2872 w 10000"/>
                <a:gd name="connsiteY852" fmla="*/ 4002 h 10000"/>
                <a:gd name="connsiteX853" fmla="*/ 2894 w 10000"/>
                <a:gd name="connsiteY853" fmla="*/ 3985 h 10000"/>
                <a:gd name="connsiteX854" fmla="*/ 2915 w 10000"/>
                <a:gd name="connsiteY854" fmla="*/ 3952 h 10000"/>
                <a:gd name="connsiteX855" fmla="*/ 2937 w 10000"/>
                <a:gd name="connsiteY855" fmla="*/ 3952 h 10000"/>
                <a:gd name="connsiteX856" fmla="*/ 2958 w 10000"/>
                <a:gd name="connsiteY856" fmla="*/ 3895 h 10000"/>
                <a:gd name="connsiteX857" fmla="*/ 2990 w 10000"/>
                <a:gd name="connsiteY857" fmla="*/ 3862 h 10000"/>
                <a:gd name="connsiteX858" fmla="*/ 3055 w 10000"/>
                <a:gd name="connsiteY858" fmla="*/ 3813 h 10000"/>
                <a:gd name="connsiteX859" fmla="*/ 3098 w 10000"/>
                <a:gd name="connsiteY859" fmla="*/ 3788 h 10000"/>
                <a:gd name="connsiteX860" fmla="*/ 3140 w 10000"/>
                <a:gd name="connsiteY860" fmla="*/ 3739 h 10000"/>
                <a:gd name="connsiteX861" fmla="*/ 3173 w 10000"/>
                <a:gd name="connsiteY861" fmla="*/ 3689 h 10000"/>
                <a:gd name="connsiteX862" fmla="*/ 3215 w 10000"/>
                <a:gd name="connsiteY862" fmla="*/ 3657 h 10000"/>
                <a:gd name="connsiteX863" fmla="*/ 3258 w 10000"/>
                <a:gd name="connsiteY863" fmla="*/ 3615 h 10000"/>
                <a:gd name="connsiteX864" fmla="*/ 3280 w 10000"/>
                <a:gd name="connsiteY864" fmla="*/ 3583 h 10000"/>
                <a:gd name="connsiteX865" fmla="*/ 3301 w 10000"/>
                <a:gd name="connsiteY865" fmla="*/ 3533 h 10000"/>
                <a:gd name="connsiteX866" fmla="*/ 3323 w 10000"/>
                <a:gd name="connsiteY866" fmla="*/ 3500 h 10000"/>
                <a:gd name="connsiteX867" fmla="*/ 3323 w 10000"/>
                <a:gd name="connsiteY867" fmla="*/ 3476 h 10000"/>
                <a:gd name="connsiteX868" fmla="*/ 3323 w 10000"/>
                <a:gd name="connsiteY868" fmla="*/ 3443 h 10000"/>
                <a:gd name="connsiteX869" fmla="*/ 3344 w 10000"/>
                <a:gd name="connsiteY869" fmla="*/ 3394 h 10000"/>
                <a:gd name="connsiteX870" fmla="*/ 3323 w 10000"/>
                <a:gd name="connsiteY870" fmla="*/ 3377 h 10000"/>
                <a:gd name="connsiteX871" fmla="*/ 3323 w 10000"/>
                <a:gd name="connsiteY871" fmla="*/ 3344 h 10000"/>
                <a:gd name="connsiteX872" fmla="*/ 3280 w 10000"/>
                <a:gd name="connsiteY872" fmla="*/ 3287 h 10000"/>
                <a:gd name="connsiteX873" fmla="*/ 3237 w 10000"/>
                <a:gd name="connsiteY873" fmla="*/ 3237 h 10000"/>
                <a:gd name="connsiteX874" fmla="*/ 3162 w 10000"/>
                <a:gd name="connsiteY874" fmla="*/ 3188 h 10000"/>
                <a:gd name="connsiteX875" fmla="*/ 3098 w 10000"/>
                <a:gd name="connsiteY875" fmla="*/ 3164 h 10000"/>
                <a:gd name="connsiteX876" fmla="*/ 3119 w 10000"/>
                <a:gd name="connsiteY876" fmla="*/ 3131 h 10000"/>
                <a:gd name="connsiteX877" fmla="*/ 3140 w 10000"/>
                <a:gd name="connsiteY877" fmla="*/ 3098 h 10000"/>
                <a:gd name="connsiteX878" fmla="*/ 3162 w 10000"/>
                <a:gd name="connsiteY878" fmla="*/ 3065 h 10000"/>
                <a:gd name="connsiteX879" fmla="*/ 3173 w 10000"/>
                <a:gd name="connsiteY879" fmla="*/ 3032 h 10000"/>
                <a:gd name="connsiteX880" fmla="*/ 3173 w 10000"/>
                <a:gd name="connsiteY880" fmla="*/ 3007 h 10000"/>
                <a:gd name="connsiteX881" fmla="*/ 3194 w 10000"/>
                <a:gd name="connsiteY881" fmla="*/ 2958 h 10000"/>
                <a:gd name="connsiteX882" fmla="*/ 3194 w 10000"/>
                <a:gd name="connsiteY882" fmla="*/ 2925 h 10000"/>
                <a:gd name="connsiteX883" fmla="*/ 3194 w 10000"/>
                <a:gd name="connsiteY883" fmla="*/ 2892 h 10000"/>
                <a:gd name="connsiteX884" fmla="*/ 3237 w 10000"/>
                <a:gd name="connsiteY884" fmla="*/ 2876 h 10000"/>
                <a:gd name="connsiteX885" fmla="*/ 3280 w 10000"/>
                <a:gd name="connsiteY885" fmla="*/ 2876 h 10000"/>
                <a:gd name="connsiteX886" fmla="*/ 3323 w 10000"/>
                <a:gd name="connsiteY886" fmla="*/ 2859 h 10000"/>
                <a:gd name="connsiteX887" fmla="*/ 3365 w 10000"/>
                <a:gd name="connsiteY887" fmla="*/ 2843 h 10000"/>
                <a:gd name="connsiteX888" fmla="*/ 3398 w 10000"/>
                <a:gd name="connsiteY888" fmla="*/ 2835 h 10000"/>
                <a:gd name="connsiteX889" fmla="*/ 3441 w 10000"/>
                <a:gd name="connsiteY889" fmla="*/ 2818 h 10000"/>
                <a:gd name="connsiteX890" fmla="*/ 3483 w 10000"/>
                <a:gd name="connsiteY890" fmla="*/ 2802 h 10000"/>
                <a:gd name="connsiteX891" fmla="*/ 3526 w 10000"/>
                <a:gd name="connsiteY891" fmla="*/ 2786 h 10000"/>
                <a:gd name="connsiteX892" fmla="*/ 3601 w 10000"/>
                <a:gd name="connsiteY892" fmla="*/ 2753 h 10000"/>
                <a:gd name="connsiteX893" fmla="*/ 3687 w 10000"/>
                <a:gd name="connsiteY893" fmla="*/ 2703 h 10000"/>
                <a:gd name="connsiteX894" fmla="*/ 3751 w 10000"/>
                <a:gd name="connsiteY894" fmla="*/ 2662 h 10000"/>
                <a:gd name="connsiteX895" fmla="*/ 3805 w 10000"/>
                <a:gd name="connsiteY895" fmla="*/ 2597 h 10000"/>
                <a:gd name="connsiteX896" fmla="*/ 3869 w 10000"/>
                <a:gd name="connsiteY896" fmla="*/ 2613 h 10000"/>
                <a:gd name="connsiteX897" fmla="*/ 3955 w 10000"/>
                <a:gd name="connsiteY897" fmla="*/ 2613 h 10000"/>
                <a:gd name="connsiteX898" fmla="*/ 4009 w 10000"/>
                <a:gd name="connsiteY898" fmla="*/ 2613 h 10000"/>
                <a:gd name="connsiteX899" fmla="*/ 4073 w 10000"/>
                <a:gd name="connsiteY899" fmla="*/ 2597 h 10000"/>
                <a:gd name="connsiteX900" fmla="*/ 4116 w 10000"/>
                <a:gd name="connsiteY900" fmla="*/ 2580 h 10000"/>
                <a:gd name="connsiteX901" fmla="*/ 4180 w 10000"/>
                <a:gd name="connsiteY901" fmla="*/ 2547 h 10000"/>
                <a:gd name="connsiteX902" fmla="*/ 4212 w 10000"/>
                <a:gd name="connsiteY902" fmla="*/ 2523 h 10000"/>
                <a:gd name="connsiteX903" fmla="*/ 4277 w 10000"/>
                <a:gd name="connsiteY903" fmla="*/ 2490 h 10000"/>
                <a:gd name="connsiteX904" fmla="*/ 4298 w 10000"/>
                <a:gd name="connsiteY904" fmla="*/ 2440 h 10000"/>
                <a:gd name="connsiteX905" fmla="*/ 4341 w 10000"/>
                <a:gd name="connsiteY905" fmla="*/ 2391 h 10000"/>
                <a:gd name="connsiteX906" fmla="*/ 4384 w 10000"/>
                <a:gd name="connsiteY906" fmla="*/ 2350 h 10000"/>
                <a:gd name="connsiteX907" fmla="*/ 4405 w 10000"/>
                <a:gd name="connsiteY907" fmla="*/ 2301 h 10000"/>
                <a:gd name="connsiteX908" fmla="*/ 4416 w 10000"/>
                <a:gd name="connsiteY908" fmla="*/ 2235 h 10000"/>
                <a:gd name="connsiteX909" fmla="*/ 4437 w 10000"/>
                <a:gd name="connsiteY909" fmla="*/ 2194 h 10000"/>
                <a:gd name="connsiteX910" fmla="*/ 4459 w 10000"/>
                <a:gd name="connsiteY910" fmla="*/ 2145 h 10000"/>
                <a:gd name="connsiteX911" fmla="*/ 4480 w 10000"/>
                <a:gd name="connsiteY911" fmla="*/ 2095 h 10000"/>
                <a:gd name="connsiteX912" fmla="*/ 4480 w 10000"/>
                <a:gd name="connsiteY912" fmla="*/ 209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Lst>
              <a:rect l="l" t="t" r="r" b="b"/>
              <a:pathLst>
                <a:path w="10000" h="10000">
                  <a:moveTo>
                    <a:pt x="4480" y="2095"/>
                  </a:moveTo>
                  <a:lnTo>
                    <a:pt x="4523" y="2095"/>
                  </a:lnTo>
                  <a:lnTo>
                    <a:pt x="4566" y="2095"/>
                  </a:lnTo>
                  <a:lnTo>
                    <a:pt x="4609" y="2095"/>
                  </a:lnTo>
                  <a:lnTo>
                    <a:pt x="4662" y="2095"/>
                  </a:lnTo>
                  <a:lnTo>
                    <a:pt x="4705" y="2095"/>
                  </a:lnTo>
                  <a:cubicBezTo>
                    <a:pt x="4719" y="2090"/>
                    <a:pt x="4734" y="2084"/>
                    <a:pt x="4748" y="2079"/>
                  </a:cubicBezTo>
                  <a:lnTo>
                    <a:pt x="4791" y="2079"/>
                  </a:lnTo>
                  <a:cubicBezTo>
                    <a:pt x="4802" y="2073"/>
                    <a:pt x="4812" y="2068"/>
                    <a:pt x="4823" y="2062"/>
                  </a:cubicBezTo>
                  <a:cubicBezTo>
                    <a:pt x="4837" y="2073"/>
                    <a:pt x="4852" y="2084"/>
                    <a:pt x="4866" y="2095"/>
                  </a:cubicBezTo>
                  <a:lnTo>
                    <a:pt x="4930" y="2128"/>
                  </a:lnTo>
                  <a:cubicBezTo>
                    <a:pt x="4952" y="2134"/>
                    <a:pt x="4973" y="2139"/>
                    <a:pt x="4995" y="2145"/>
                  </a:cubicBezTo>
                  <a:cubicBezTo>
                    <a:pt x="5013" y="2150"/>
                    <a:pt x="5030" y="2156"/>
                    <a:pt x="5048" y="2161"/>
                  </a:cubicBezTo>
                  <a:lnTo>
                    <a:pt x="5134" y="2161"/>
                  </a:lnTo>
                  <a:cubicBezTo>
                    <a:pt x="5155" y="2156"/>
                    <a:pt x="5177" y="2150"/>
                    <a:pt x="5198" y="2145"/>
                  </a:cubicBezTo>
                  <a:lnTo>
                    <a:pt x="5252" y="2145"/>
                  </a:lnTo>
                  <a:lnTo>
                    <a:pt x="5338" y="2128"/>
                  </a:lnTo>
                  <a:lnTo>
                    <a:pt x="5402" y="2095"/>
                  </a:lnTo>
                  <a:cubicBezTo>
                    <a:pt x="5420" y="2090"/>
                    <a:pt x="5438" y="2084"/>
                    <a:pt x="5456" y="2079"/>
                  </a:cubicBezTo>
                  <a:lnTo>
                    <a:pt x="5520" y="2054"/>
                  </a:lnTo>
                  <a:cubicBezTo>
                    <a:pt x="5541" y="2049"/>
                    <a:pt x="5563" y="2043"/>
                    <a:pt x="5584" y="2038"/>
                  </a:cubicBezTo>
                  <a:lnTo>
                    <a:pt x="5648" y="2005"/>
                  </a:lnTo>
                  <a:lnTo>
                    <a:pt x="5702" y="1972"/>
                  </a:lnTo>
                  <a:cubicBezTo>
                    <a:pt x="5716" y="1961"/>
                    <a:pt x="5731" y="1950"/>
                    <a:pt x="5745" y="1939"/>
                  </a:cubicBezTo>
                  <a:cubicBezTo>
                    <a:pt x="5759" y="1934"/>
                    <a:pt x="5774" y="1928"/>
                    <a:pt x="5788" y="1923"/>
                  </a:cubicBezTo>
                  <a:cubicBezTo>
                    <a:pt x="5802" y="1928"/>
                    <a:pt x="5817" y="1934"/>
                    <a:pt x="5831" y="1939"/>
                  </a:cubicBezTo>
                  <a:cubicBezTo>
                    <a:pt x="5849" y="1945"/>
                    <a:pt x="5866" y="1950"/>
                    <a:pt x="5884" y="1956"/>
                  </a:cubicBezTo>
                  <a:cubicBezTo>
                    <a:pt x="5898" y="1961"/>
                    <a:pt x="5913" y="1967"/>
                    <a:pt x="5927" y="1972"/>
                  </a:cubicBezTo>
                  <a:cubicBezTo>
                    <a:pt x="5941" y="1977"/>
                    <a:pt x="5956" y="1983"/>
                    <a:pt x="5970" y="1988"/>
                  </a:cubicBezTo>
                  <a:lnTo>
                    <a:pt x="6013" y="1988"/>
                  </a:lnTo>
                  <a:lnTo>
                    <a:pt x="6066" y="1988"/>
                  </a:lnTo>
                  <a:lnTo>
                    <a:pt x="6109" y="1988"/>
                  </a:lnTo>
                  <a:lnTo>
                    <a:pt x="6174" y="1988"/>
                  </a:lnTo>
                  <a:cubicBezTo>
                    <a:pt x="6188" y="1983"/>
                    <a:pt x="6203" y="1977"/>
                    <a:pt x="6217" y="1972"/>
                  </a:cubicBezTo>
                  <a:lnTo>
                    <a:pt x="6259" y="1972"/>
                  </a:lnTo>
                  <a:cubicBezTo>
                    <a:pt x="6270" y="1967"/>
                    <a:pt x="6281" y="1961"/>
                    <a:pt x="6292" y="1956"/>
                  </a:cubicBezTo>
                  <a:cubicBezTo>
                    <a:pt x="6313" y="1950"/>
                    <a:pt x="6335" y="1945"/>
                    <a:pt x="6356" y="1939"/>
                  </a:cubicBezTo>
                  <a:cubicBezTo>
                    <a:pt x="6370" y="1934"/>
                    <a:pt x="6385" y="1928"/>
                    <a:pt x="6399" y="1923"/>
                  </a:cubicBezTo>
                  <a:lnTo>
                    <a:pt x="6442" y="1898"/>
                  </a:lnTo>
                  <a:cubicBezTo>
                    <a:pt x="6453" y="1893"/>
                    <a:pt x="6463" y="1887"/>
                    <a:pt x="6474" y="1882"/>
                  </a:cubicBezTo>
                  <a:cubicBezTo>
                    <a:pt x="6488" y="1876"/>
                    <a:pt x="6503" y="1871"/>
                    <a:pt x="6517" y="1865"/>
                  </a:cubicBezTo>
                  <a:cubicBezTo>
                    <a:pt x="6531" y="1871"/>
                    <a:pt x="6545" y="1876"/>
                    <a:pt x="6559" y="1882"/>
                  </a:cubicBezTo>
                  <a:cubicBezTo>
                    <a:pt x="6573" y="1887"/>
                    <a:pt x="6588" y="1893"/>
                    <a:pt x="6602" y="1898"/>
                  </a:cubicBezTo>
                  <a:lnTo>
                    <a:pt x="6667" y="1898"/>
                  </a:lnTo>
                  <a:cubicBezTo>
                    <a:pt x="6685" y="1901"/>
                    <a:pt x="6702" y="1903"/>
                    <a:pt x="6720" y="1906"/>
                  </a:cubicBezTo>
                  <a:lnTo>
                    <a:pt x="6785" y="1906"/>
                  </a:lnTo>
                  <a:lnTo>
                    <a:pt x="6849" y="1906"/>
                  </a:lnTo>
                  <a:cubicBezTo>
                    <a:pt x="6860" y="1903"/>
                    <a:pt x="6870" y="1901"/>
                    <a:pt x="6881" y="1898"/>
                  </a:cubicBezTo>
                  <a:lnTo>
                    <a:pt x="6945" y="1898"/>
                  </a:lnTo>
                  <a:lnTo>
                    <a:pt x="6967" y="1923"/>
                  </a:lnTo>
                  <a:cubicBezTo>
                    <a:pt x="6981" y="1934"/>
                    <a:pt x="6996" y="1945"/>
                    <a:pt x="7010" y="1956"/>
                  </a:cubicBezTo>
                  <a:cubicBezTo>
                    <a:pt x="7024" y="1967"/>
                    <a:pt x="7039" y="1977"/>
                    <a:pt x="7053" y="1988"/>
                  </a:cubicBezTo>
                  <a:cubicBezTo>
                    <a:pt x="7064" y="1994"/>
                    <a:pt x="7074" y="1999"/>
                    <a:pt x="7085" y="2005"/>
                  </a:cubicBezTo>
                  <a:cubicBezTo>
                    <a:pt x="7099" y="2010"/>
                    <a:pt x="7114" y="2016"/>
                    <a:pt x="7128" y="2021"/>
                  </a:cubicBezTo>
                  <a:cubicBezTo>
                    <a:pt x="7142" y="2027"/>
                    <a:pt x="7156" y="2032"/>
                    <a:pt x="7170" y="2038"/>
                  </a:cubicBezTo>
                  <a:cubicBezTo>
                    <a:pt x="7192" y="2043"/>
                    <a:pt x="7213" y="2049"/>
                    <a:pt x="7235" y="2054"/>
                  </a:cubicBezTo>
                  <a:cubicBezTo>
                    <a:pt x="7249" y="2057"/>
                    <a:pt x="7264" y="2059"/>
                    <a:pt x="7278" y="2062"/>
                  </a:cubicBezTo>
                  <a:lnTo>
                    <a:pt x="7331" y="2062"/>
                  </a:lnTo>
                  <a:lnTo>
                    <a:pt x="7374" y="2062"/>
                  </a:lnTo>
                  <a:lnTo>
                    <a:pt x="7417" y="2062"/>
                  </a:lnTo>
                  <a:lnTo>
                    <a:pt x="7481" y="2062"/>
                  </a:lnTo>
                  <a:cubicBezTo>
                    <a:pt x="7492" y="2059"/>
                    <a:pt x="7502" y="2057"/>
                    <a:pt x="7513" y="2054"/>
                  </a:cubicBezTo>
                  <a:cubicBezTo>
                    <a:pt x="7535" y="2049"/>
                    <a:pt x="7556" y="2043"/>
                    <a:pt x="7578" y="2038"/>
                  </a:cubicBezTo>
                  <a:cubicBezTo>
                    <a:pt x="7592" y="2032"/>
                    <a:pt x="7607" y="2027"/>
                    <a:pt x="7621" y="2021"/>
                  </a:cubicBezTo>
                  <a:lnTo>
                    <a:pt x="7685" y="2021"/>
                  </a:lnTo>
                  <a:cubicBezTo>
                    <a:pt x="7696" y="2027"/>
                    <a:pt x="7706" y="2032"/>
                    <a:pt x="7717" y="2038"/>
                  </a:cubicBezTo>
                  <a:cubicBezTo>
                    <a:pt x="7731" y="2043"/>
                    <a:pt x="7746" y="2049"/>
                    <a:pt x="7760" y="2054"/>
                  </a:cubicBezTo>
                  <a:cubicBezTo>
                    <a:pt x="7774" y="2057"/>
                    <a:pt x="7789" y="2059"/>
                    <a:pt x="7803" y="2062"/>
                  </a:cubicBezTo>
                  <a:cubicBezTo>
                    <a:pt x="7817" y="2068"/>
                    <a:pt x="7832" y="2073"/>
                    <a:pt x="7846" y="2079"/>
                  </a:cubicBezTo>
                  <a:lnTo>
                    <a:pt x="7889" y="2079"/>
                  </a:lnTo>
                  <a:lnTo>
                    <a:pt x="7921" y="2079"/>
                  </a:lnTo>
                  <a:lnTo>
                    <a:pt x="7985" y="2079"/>
                  </a:lnTo>
                  <a:lnTo>
                    <a:pt x="8028" y="2079"/>
                  </a:lnTo>
                  <a:cubicBezTo>
                    <a:pt x="8042" y="2073"/>
                    <a:pt x="8057" y="2068"/>
                    <a:pt x="8071" y="2062"/>
                  </a:cubicBezTo>
                  <a:cubicBezTo>
                    <a:pt x="8085" y="2059"/>
                    <a:pt x="8100" y="2057"/>
                    <a:pt x="8114" y="2054"/>
                  </a:cubicBezTo>
                  <a:cubicBezTo>
                    <a:pt x="8125" y="2049"/>
                    <a:pt x="8135" y="2043"/>
                    <a:pt x="8146" y="2038"/>
                  </a:cubicBezTo>
                  <a:cubicBezTo>
                    <a:pt x="8160" y="2032"/>
                    <a:pt x="8175" y="2027"/>
                    <a:pt x="8189" y="2021"/>
                  </a:cubicBezTo>
                  <a:cubicBezTo>
                    <a:pt x="8203" y="2016"/>
                    <a:pt x="8218" y="2010"/>
                    <a:pt x="8232" y="2005"/>
                  </a:cubicBezTo>
                  <a:cubicBezTo>
                    <a:pt x="8246" y="1999"/>
                    <a:pt x="8260" y="1994"/>
                    <a:pt x="8274" y="1988"/>
                  </a:cubicBezTo>
                  <a:cubicBezTo>
                    <a:pt x="8288" y="1977"/>
                    <a:pt x="8303" y="1967"/>
                    <a:pt x="8317" y="1956"/>
                  </a:cubicBezTo>
                  <a:cubicBezTo>
                    <a:pt x="8328" y="1950"/>
                    <a:pt x="8338" y="1945"/>
                    <a:pt x="8349" y="1939"/>
                  </a:cubicBezTo>
                  <a:lnTo>
                    <a:pt x="8414" y="1939"/>
                  </a:lnTo>
                  <a:cubicBezTo>
                    <a:pt x="8435" y="1945"/>
                    <a:pt x="8457" y="1950"/>
                    <a:pt x="8478" y="1956"/>
                  </a:cubicBezTo>
                  <a:lnTo>
                    <a:pt x="8521" y="1956"/>
                  </a:lnTo>
                  <a:cubicBezTo>
                    <a:pt x="8539" y="1961"/>
                    <a:pt x="8556" y="1967"/>
                    <a:pt x="8574" y="1972"/>
                  </a:cubicBezTo>
                  <a:lnTo>
                    <a:pt x="8617" y="1972"/>
                  </a:lnTo>
                  <a:cubicBezTo>
                    <a:pt x="8639" y="1967"/>
                    <a:pt x="8660" y="1961"/>
                    <a:pt x="8682" y="1956"/>
                  </a:cubicBezTo>
                  <a:lnTo>
                    <a:pt x="8735" y="1956"/>
                  </a:lnTo>
                  <a:cubicBezTo>
                    <a:pt x="8749" y="1950"/>
                    <a:pt x="8764" y="1945"/>
                    <a:pt x="8778" y="1939"/>
                  </a:cubicBezTo>
                  <a:cubicBezTo>
                    <a:pt x="8792" y="1950"/>
                    <a:pt x="8807" y="1961"/>
                    <a:pt x="8821" y="1972"/>
                  </a:cubicBezTo>
                  <a:cubicBezTo>
                    <a:pt x="8835" y="1983"/>
                    <a:pt x="8850" y="1994"/>
                    <a:pt x="8864" y="2005"/>
                  </a:cubicBezTo>
                  <a:cubicBezTo>
                    <a:pt x="8878" y="2010"/>
                    <a:pt x="8893" y="2016"/>
                    <a:pt x="8907" y="2021"/>
                  </a:cubicBezTo>
                  <a:cubicBezTo>
                    <a:pt x="8925" y="2027"/>
                    <a:pt x="8942" y="2032"/>
                    <a:pt x="8960" y="2038"/>
                  </a:cubicBezTo>
                  <a:lnTo>
                    <a:pt x="9003" y="2038"/>
                  </a:lnTo>
                  <a:cubicBezTo>
                    <a:pt x="9025" y="2043"/>
                    <a:pt x="9046" y="2049"/>
                    <a:pt x="9068" y="2054"/>
                  </a:cubicBezTo>
                  <a:lnTo>
                    <a:pt x="9132" y="2054"/>
                  </a:lnTo>
                  <a:cubicBezTo>
                    <a:pt x="9150" y="2057"/>
                    <a:pt x="9167" y="2059"/>
                    <a:pt x="9185" y="2062"/>
                  </a:cubicBezTo>
                  <a:lnTo>
                    <a:pt x="9250" y="2095"/>
                  </a:lnTo>
                  <a:lnTo>
                    <a:pt x="9314" y="2128"/>
                  </a:lnTo>
                  <a:lnTo>
                    <a:pt x="9357" y="2177"/>
                  </a:lnTo>
                  <a:lnTo>
                    <a:pt x="9411" y="2219"/>
                  </a:lnTo>
                  <a:lnTo>
                    <a:pt x="9432" y="2219"/>
                  </a:lnTo>
                  <a:cubicBezTo>
                    <a:pt x="9453" y="2224"/>
                    <a:pt x="9475" y="2230"/>
                    <a:pt x="9496" y="2235"/>
                  </a:cubicBezTo>
                  <a:cubicBezTo>
                    <a:pt x="9503" y="2240"/>
                    <a:pt x="9511" y="2246"/>
                    <a:pt x="9518" y="2251"/>
                  </a:cubicBezTo>
                  <a:lnTo>
                    <a:pt x="9518" y="2268"/>
                  </a:lnTo>
                  <a:cubicBezTo>
                    <a:pt x="9511" y="2279"/>
                    <a:pt x="9503" y="2290"/>
                    <a:pt x="9496" y="2301"/>
                  </a:cubicBezTo>
                  <a:cubicBezTo>
                    <a:pt x="9489" y="2317"/>
                    <a:pt x="9482" y="2334"/>
                    <a:pt x="9475" y="2350"/>
                  </a:cubicBezTo>
                  <a:lnTo>
                    <a:pt x="9453" y="2375"/>
                  </a:lnTo>
                  <a:lnTo>
                    <a:pt x="9496" y="2424"/>
                  </a:lnTo>
                  <a:cubicBezTo>
                    <a:pt x="9503" y="2429"/>
                    <a:pt x="9511" y="2435"/>
                    <a:pt x="9518" y="2440"/>
                  </a:cubicBezTo>
                  <a:cubicBezTo>
                    <a:pt x="9532" y="2446"/>
                    <a:pt x="9547" y="2451"/>
                    <a:pt x="9561" y="2457"/>
                  </a:cubicBezTo>
                  <a:lnTo>
                    <a:pt x="9593" y="2457"/>
                  </a:lnTo>
                  <a:cubicBezTo>
                    <a:pt x="9607" y="2468"/>
                    <a:pt x="9622" y="2479"/>
                    <a:pt x="9636" y="2490"/>
                  </a:cubicBezTo>
                  <a:lnTo>
                    <a:pt x="9700" y="2490"/>
                  </a:lnTo>
                  <a:lnTo>
                    <a:pt x="9743" y="2490"/>
                  </a:lnTo>
                  <a:lnTo>
                    <a:pt x="9775" y="2490"/>
                  </a:lnTo>
                  <a:lnTo>
                    <a:pt x="9818" y="2490"/>
                  </a:lnTo>
                  <a:cubicBezTo>
                    <a:pt x="9839" y="2484"/>
                    <a:pt x="9861" y="2479"/>
                    <a:pt x="9882" y="2473"/>
                  </a:cubicBezTo>
                  <a:lnTo>
                    <a:pt x="9946" y="2440"/>
                  </a:lnTo>
                  <a:cubicBezTo>
                    <a:pt x="9953" y="2418"/>
                    <a:pt x="9961" y="2397"/>
                    <a:pt x="9968" y="2375"/>
                  </a:cubicBezTo>
                  <a:cubicBezTo>
                    <a:pt x="9972" y="2361"/>
                    <a:pt x="9975" y="2348"/>
                    <a:pt x="9979" y="2334"/>
                  </a:cubicBezTo>
                  <a:lnTo>
                    <a:pt x="10000" y="2268"/>
                  </a:lnTo>
                  <a:lnTo>
                    <a:pt x="10000" y="2219"/>
                  </a:lnTo>
                  <a:lnTo>
                    <a:pt x="10000" y="2161"/>
                  </a:lnTo>
                  <a:cubicBezTo>
                    <a:pt x="9993" y="2145"/>
                    <a:pt x="9986" y="2128"/>
                    <a:pt x="9979" y="2112"/>
                  </a:cubicBezTo>
                  <a:cubicBezTo>
                    <a:pt x="9975" y="2095"/>
                    <a:pt x="9972" y="2079"/>
                    <a:pt x="9968" y="2062"/>
                  </a:cubicBezTo>
                  <a:cubicBezTo>
                    <a:pt x="9961" y="2048"/>
                    <a:pt x="9953" y="2035"/>
                    <a:pt x="9946" y="2021"/>
                  </a:cubicBezTo>
                  <a:cubicBezTo>
                    <a:pt x="9953" y="2005"/>
                    <a:pt x="9961" y="1988"/>
                    <a:pt x="9968" y="1972"/>
                  </a:cubicBezTo>
                  <a:cubicBezTo>
                    <a:pt x="9972" y="1961"/>
                    <a:pt x="9975" y="1950"/>
                    <a:pt x="9979" y="1939"/>
                  </a:cubicBezTo>
                  <a:cubicBezTo>
                    <a:pt x="9986" y="1925"/>
                    <a:pt x="9993" y="1912"/>
                    <a:pt x="10000" y="1898"/>
                  </a:cubicBezTo>
                  <a:lnTo>
                    <a:pt x="10000" y="1865"/>
                  </a:lnTo>
                  <a:lnTo>
                    <a:pt x="10000" y="1832"/>
                  </a:lnTo>
                  <a:lnTo>
                    <a:pt x="10000" y="1800"/>
                  </a:lnTo>
                  <a:lnTo>
                    <a:pt x="10000" y="1767"/>
                  </a:lnTo>
                  <a:lnTo>
                    <a:pt x="10000" y="1734"/>
                  </a:lnTo>
                  <a:cubicBezTo>
                    <a:pt x="9993" y="1726"/>
                    <a:pt x="9986" y="1717"/>
                    <a:pt x="9979" y="1709"/>
                  </a:cubicBezTo>
                  <a:cubicBezTo>
                    <a:pt x="9975" y="1693"/>
                    <a:pt x="9972" y="1676"/>
                    <a:pt x="9968" y="1660"/>
                  </a:cubicBezTo>
                  <a:cubicBezTo>
                    <a:pt x="9961" y="1649"/>
                    <a:pt x="9953" y="1638"/>
                    <a:pt x="9946" y="1627"/>
                  </a:cubicBezTo>
                  <a:cubicBezTo>
                    <a:pt x="9939" y="1622"/>
                    <a:pt x="9932" y="1616"/>
                    <a:pt x="9925" y="1611"/>
                  </a:cubicBezTo>
                  <a:lnTo>
                    <a:pt x="9861" y="1553"/>
                  </a:lnTo>
                  <a:lnTo>
                    <a:pt x="9775" y="1520"/>
                  </a:lnTo>
                  <a:cubicBezTo>
                    <a:pt x="9782" y="1504"/>
                    <a:pt x="9789" y="1487"/>
                    <a:pt x="9796" y="1471"/>
                  </a:cubicBezTo>
                  <a:cubicBezTo>
                    <a:pt x="9803" y="1460"/>
                    <a:pt x="9811" y="1449"/>
                    <a:pt x="9818" y="1438"/>
                  </a:cubicBezTo>
                  <a:lnTo>
                    <a:pt x="9818" y="1397"/>
                  </a:lnTo>
                  <a:cubicBezTo>
                    <a:pt x="9825" y="1381"/>
                    <a:pt x="9832" y="1364"/>
                    <a:pt x="9839" y="1348"/>
                  </a:cubicBezTo>
                  <a:cubicBezTo>
                    <a:pt x="9832" y="1331"/>
                    <a:pt x="9825" y="1315"/>
                    <a:pt x="9818" y="1298"/>
                  </a:cubicBezTo>
                  <a:lnTo>
                    <a:pt x="9818" y="1265"/>
                  </a:lnTo>
                  <a:cubicBezTo>
                    <a:pt x="9811" y="1251"/>
                    <a:pt x="9803" y="1238"/>
                    <a:pt x="9796" y="1224"/>
                  </a:cubicBezTo>
                  <a:lnTo>
                    <a:pt x="9775" y="1191"/>
                  </a:lnTo>
                  <a:lnTo>
                    <a:pt x="9743" y="1159"/>
                  </a:lnTo>
                  <a:cubicBezTo>
                    <a:pt x="9736" y="1148"/>
                    <a:pt x="9728" y="1137"/>
                    <a:pt x="9721" y="1126"/>
                  </a:cubicBezTo>
                  <a:cubicBezTo>
                    <a:pt x="9707" y="1112"/>
                    <a:pt x="9692" y="1099"/>
                    <a:pt x="9678" y="1085"/>
                  </a:cubicBezTo>
                  <a:cubicBezTo>
                    <a:pt x="9664" y="1079"/>
                    <a:pt x="9650" y="1074"/>
                    <a:pt x="9636" y="1068"/>
                  </a:cubicBezTo>
                  <a:lnTo>
                    <a:pt x="9593" y="1019"/>
                  </a:lnTo>
                  <a:cubicBezTo>
                    <a:pt x="9582" y="1013"/>
                    <a:pt x="9572" y="1008"/>
                    <a:pt x="9561" y="1002"/>
                  </a:cubicBezTo>
                  <a:cubicBezTo>
                    <a:pt x="9547" y="997"/>
                    <a:pt x="9532" y="991"/>
                    <a:pt x="9518" y="986"/>
                  </a:cubicBezTo>
                  <a:cubicBezTo>
                    <a:pt x="9496" y="981"/>
                    <a:pt x="9475" y="975"/>
                    <a:pt x="9453" y="970"/>
                  </a:cubicBezTo>
                  <a:cubicBezTo>
                    <a:pt x="9446" y="956"/>
                    <a:pt x="9439" y="943"/>
                    <a:pt x="9432" y="929"/>
                  </a:cubicBezTo>
                  <a:lnTo>
                    <a:pt x="9432" y="879"/>
                  </a:lnTo>
                  <a:lnTo>
                    <a:pt x="9411" y="846"/>
                  </a:lnTo>
                  <a:lnTo>
                    <a:pt x="9368" y="797"/>
                  </a:lnTo>
                  <a:cubicBezTo>
                    <a:pt x="9364" y="789"/>
                    <a:pt x="9361" y="780"/>
                    <a:pt x="9357" y="772"/>
                  </a:cubicBezTo>
                  <a:cubicBezTo>
                    <a:pt x="9343" y="761"/>
                    <a:pt x="9328" y="751"/>
                    <a:pt x="9314" y="740"/>
                  </a:cubicBezTo>
                  <a:cubicBezTo>
                    <a:pt x="9300" y="729"/>
                    <a:pt x="9285" y="718"/>
                    <a:pt x="9271" y="707"/>
                  </a:cubicBezTo>
                  <a:cubicBezTo>
                    <a:pt x="9264" y="701"/>
                    <a:pt x="9257" y="696"/>
                    <a:pt x="9250" y="690"/>
                  </a:cubicBezTo>
                  <a:lnTo>
                    <a:pt x="9185" y="657"/>
                  </a:lnTo>
                  <a:cubicBezTo>
                    <a:pt x="9174" y="652"/>
                    <a:pt x="9164" y="646"/>
                    <a:pt x="9153" y="641"/>
                  </a:cubicBezTo>
                  <a:cubicBezTo>
                    <a:pt x="9132" y="635"/>
                    <a:pt x="9110" y="630"/>
                    <a:pt x="9089" y="624"/>
                  </a:cubicBezTo>
                  <a:lnTo>
                    <a:pt x="9046" y="624"/>
                  </a:lnTo>
                  <a:lnTo>
                    <a:pt x="9003" y="624"/>
                  </a:lnTo>
                  <a:lnTo>
                    <a:pt x="8950" y="624"/>
                  </a:lnTo>
                  <a:lnTo>
                    <a:pt x="8907" y="624"/>
                  </a:lnTo>
                  <a:cubicBezTo>
                    <a:pt x="8885" y="630"/>
                    <a:pt x="8864" y="635"/>
                    <a:pt x="8842" y="641"/>
                  </a:cubicBezTo>
                  <a:cubicBezTo>
                    <a:pt x="8828" y="627"/>
                    <a:pt x="8814" y="614"/>
                    <a:pt x="8800" y="600"/>
                  </a:cubicBezTo>
                  <a:cubicBezTo>
                    <a:pt x="8793" y="589"/>
                    <a:pt x="8785" y="578"/>
                    <a:pt x="8778" y="567"/>
                  </a:cubicBezTo>
                  <a:cubicBezTo>
                    <a:pt x="8764" y="562"/>
                    <a:pt x="8749" y="556"/>
                    <a:pt x="8735" y="551"/>
                  </a:cubicBezTo>
                  <a:cubicBezTo>
                    <a:pt x="8724" y="540"/>
                    <a:pt x="8714" y="529"/>
                    <a:pt x="8703" y="518"/>
                  </a:cubicBezTo>
                  <a:cubicBezTo>
                    <a:pt x="8682" y="512"/>
                    <a:pt x="8660" y="507"/>
                    <a:pt x="8639" y="501"/>
                  </a:cubicBezTo>
                  <a:cubicBezTo>
                    <a:pt x="8625" y="496"/>
                    <a:pt x="8610" y="490"/>
                    <a:pt x="8596" y="485"/>
                  </a:cubicBezTo>
                  <a:lnTo>
                    <a:pt x="8553" y="460"/>
                  </a:lnTo>
                  <a:lnTo>
                    <a:pt x="8521" y="460"/>
                  </a:lnTo>
                  <a:cubicBezTo>
                    <a:pt x="8500" y="455"/>
                    <a:pt x="8478" y="449"/>
                    <a:pt x="8457" y="444"/>
                  </a:cubicBezTo>
                  <a:cubicBezTo>
                    <a:pt x="8435" y="438"/>
                    <a:pt x="8414" y="433"/>
                    <a:pt x="8392" y="427"/>
                  </a:cubicBezTo>
                  <a:lnTo>
                    <a:pt x="8349" y="427"/>
                  </a:lnTo>
                  <a:lnTo>
                    <a:pt x="8296" y="427"/>
                  </a:lnTo>
                  <a:lnTo>
                    <a:pt x="8232" y="427"/>
                  </a:lnTo>
                  <a:lnTo>
                    <a:pt x="8189" y="427"/>
                  </a:lnTo>
                  <a:lnTo>
                    <a:pt x="8124" y="427"/>
                  </a:lnTo>
                  <a:lnTo>
                    <a:pt x="8092" y="427"/>
                  </a:lnTo>
                  <a:lnTo>
                    <a:pt x="8071" y="394"/>
                  </a:lnTo>
                  <a:cubicBezTo>
                    <a:pt x="8064" y="383"/>
                    <a:pt x="8056" y="373"/>
                    <a:pt x="8049" y="362"/>
                  </a:cubicBezTo>
                  <a:cubicBezTo>
                    <a:pt x="8035" y="351"/>
                    <a:pt x="8020" y="340"/>
                    <a:pt x="8006" y="329"/>
                  </a:cubicBezTo>
                  <a:cubicBezTo>
                    <a:pt x="7999" y="321"/>
                    <a:pt x="7992" y="312"/>
                    <a:pt x="7985" y="304"/>
                  </a:cubicBezTo>
                  <a:lnTo>
                    <a:pt x="7910" y="271"/>
                  </a:lnTo>
                  <a:lnTo>
                    <a:pt x="7846" y="238"/>
                  </a:lnTo>
                  <a:cubicBezTo>
                    <a:pt x="7832" y="233"/>
                    <a:pt x="7817" y="227"/>
                    <a:pt x="7803" y="222"/>
                  </a:cubicBezTo>
                  <a:cubicBezTo>
                    <a:pt x="7781" y="216"/>
                    <a:pt x="7760" y="211"/>
                    <a:pt x="7738" y="205"/>
                  </a:cubicBezTo>
                  <a:lnTo>
                    <a:pt x="7706" y="205"/>
                  </a:lnTo>
                  <a:lnTo>
                    <a:pt x="7663" y="205"/>
                  </a:lnTo>
                  <a:lnTo>
                    <a:pt x="7621" y="205"/>
                  </a:lnTo>
                  <a:lnTo>
                    <a:pt x="7556" y="205"/>
                  </a:lnTo>
                  <a:cubicBezTo>
                    <a:pt x="7542" y="211"/>
                    <a:pt x="7527" y="216"/>
                    <a:pt x="7513" y="222"/>
                  </a:cubicBezTo>
                  <a:lnTo>
                    <a:pt x="7460" y="222"/>
                  </a:lnTo>
                  <a:lnTo>
                    <a:pt x="7395" y="222"/>
                  </a:lnTo>
                  <a:lnTo>
                    <a:pt x="7310" y="238"/>
                  </a:lnTo>
                  <a:cubicBezTo>
                    <a:pt x="7292" y="233"/>
                    <a:pt x="7274" y="227"/>
                    <a:pt x="7256" y="222"/>
                  </a:cubicBezTo>
                  <a:lnTo>
                    <a:pt x="7192" y="222"/>
                  </a:lnTo>
                  <a:lnTo>
                    <a:pt x="7128" y="222"/>
                  </a:lnTo>
                  <a:cubicBezTo>
                    <a:pt x="7103" y="216"/>
                    <a:pt x="7078" y="211"/>
                    <a:pt x="7053" y="205"/>
                  </a:cubicBezTo>
                  <a:lnTo>
                    <a:pt x="6988" y="205"/>
                  </a:lnTo>
                  <a:cubicBezTo>
                    <a:pt x="6967" y="200"/>
                    <a:pt x="6945" y="194"/>
                    <a:pt x="6924" y="189"/>
                  </a:cubicBezTo>
                  <a:lnTo>
                    <a:pt x="6870" y="189"/>
                  </a:lnTo>
                  <a:cubicBezTo>
                    <a:pt x="6849" y="184"/>
                    <a:pt x="6827" y="178"/>
                    <a:pt x="6806" y="173"/>
                  </a:cubicBezTo>
                  <a:cubicBezTo>
                    <a:pt x="6785" y="167"/>
                    <a:pt x="6763" y="162"/>
                    <a:pt x="6742" y="156"/>
                  </a:cubicBezTo>
                  <a:lnTo>
                    <a:pt x="6677" y="156"/>
                  </a:lnTo>
                  <a:lnTo>
                    <a:pt x="6602" y="156"/>
                  </a:lnTo>
                  <a:lnTo>
                    <a:pt x="6559" y="156"/>
                  </a:lnTo>
                  <a:cubicBezTo>
                    <a:pt x="6531" y="162"/>
                    <a:pt x="6502" y="167"/>
                    <a:pt x="6474" y="173"/>
                  </a:cubicBezTo>
                  <a:cubicBezTo>
                    <a:pt x="6456" y="178"/>
                    <a:pt x="6438" y="184"/>
                    <a:pt x="6420" y="189"/>
                  </a:cubicBezTo>
                  <a:cubicBezTo>
                    <a:pt x="6406" y="175"/>
                    <a:pt x="6391" y="162"/>
                    <a:pt x="6377" y="148"/>
                  </a:cubicBezTo>
                  <a:lnTo>
                    <a:pt x="6334" y="99"/>
                  </a:lnTo>
                  <a:lnTo>
                    <a:pt x="6292" y="66"/>
                  </a:lnTo>
                  <a:cubicBezTo>
                    <a:pt x="6274" y="60"/>
                    <a:pt x="6256" y="55"/>
                    <a:pt x="6238" y="49"/>
                  </a:cubicBezTo>
                  <a:cubicBezTo>
                    <a:pt x="6217" y="44"/>
                    <a:pt x="6195" y="38"/>
                    <a:pt x="6174" y="33"/>
                  </a:cubicBezTo>
                  <a:cubicBezTo>
                    <a:pt x="6152" y="27"/>
                    <a:pt x="6131" y="22"/>
                    <a:pt x="6109" y="16"/>
                  </a:cubicBezTo>
                  <a:cubicBezTo>
                    <a:pt x="6095" y="11"/>
                    <a:pt x="6080" y="5"/>
                    <a:pt x="6066" y="0"/>
                  </a:cubicBezTo>
                  <a:lnTo>
                    <a:pt x="6013" y="0"/>
                  </a:lnTo>
                  <a:lnTo>
                    <a:pt x="5927" y="0"/>
                  </a:lnTo>
                  <a:lnTo>
                    <a:pt x="5863" y="0"/>
                  </a:lnTo>
                  <a:lnTo>
                    <a:pt x="5809" y="0"/>
                  </a:lnTo>
                  <a:cubicBezTo>
                    <a:pt x="5788" y="5"/>
                    <a:pt x="5766" y="11"/>
                    <a:pt x="5745" y="16"/>
                  </a:cubicBezTo>
                  <a:lnTo>
                    <a:pt x="5681" y="16"/>
                  </a:lnTo>
                  <a:lnTo>
                    <a:pt x="5606" y="49"/>
                  </a:lnTo>
                  <a:cubicBezTo>
                    <a:pt x="5584" y="55"/>
                    <a:pt x="5563" y="60"/>
                    <a:pt x="5541" y="66"/>
                  </a:cubicBezTo>
                  <a:cubicBezTo>
                    <a:pt x="5527" y="71"/>
                    <a:pt x="5512" y="77"/>
                    <a:pt x="5498" y="82"/>
                  </a:cubicBezTo>
                  <a:cubicBezTo>
                    <a:pt x="5477" y="77"/>
                    <a:pt x="5455" y="71"/>
                    <a:pt x="5434" y="66"/>
                  </a:cubicBezTo>
                  <a:cubicBezTo>
                    <a:pt x="5423" y="60"/>
                    <a:pt x="5413" y="55"/>
                    <a:pt x="5402" y="49"/>
                  </a:cubicBezTo>
                  <a:cubicBezTo>
                    <a:pt x="5388" y="44"/>
                    <a:pt x="5373" y="38"/>
                    <a:pt x="5359" y="33"/>
                  </a:cubicBezTo>
                  <a:cubicBezTo>
                    <a:pt x="5345" y="27"/>
                    <a:pt x="5330" y="22"/>
                    <a:pt x="5316" y="16"/>
                  </a:cubicBezTo>
                  <a:lnTo>
                    <a:pt x="5252" y="16"/>
                  </a:lnTo>
                  <a:lnTo>
                    <a:pt x="5220" y="16"/>
                  </a:lnTo>
                  <a:lnTo>
                    <a:pt x="5177" y="16"/>
                  </a:lnTo>
                  <a:lnTo>
                    <a:pt x="5134" y="16"/>
                  </a:lnTo>
                  <a:lnTo>
                    <a:pt x="5070" y="16"/>
                  </a:lnTo>
                  <a:lnTo>
                    <a:pt x="5027" y="16"/>
                  </a:lnTo>
                  <a:cubicBezTo>
                    <a:pt x="5009" y="22"/>
                    <a:pt x="4991" y="27"/>
                    <a:pt x="4973" y="33"/>
                  </a:cubicBezTo>
                  <a:cubicBezTo>
                    <a:pt x="4959" y="38"/>
                    <a:pt x="4944" y="44"/>
                    <a:pt x="4930" y="49"/>
                  </a:cubicBezTo>
                  <a:lnTo>
                    <a:pt x="4887" y="49"/>
                  </a:lnTo>
                  <a:cubicBezTo>
                    <a:pt x="4873" y="55"/>
                    <a:pt x="4859" y="60"/>
                    <a:pt x="4845" y="66"/>
                  </a:cubicBezTo>
                  <a:lnTo>
                    <a:pt x="4791" y="66"/>
                  </a:lnTo>
                  <a:cubicBezTo>
                    <a:pt x="4777" y="71"/>
                    <a:pt x="4762" y="77"/>
                    <a:pt x="4748" y="82"/>
                  </a:cubicBezTo>
                  <a:lnTo>
                    <a:pt x="4662" y="99"/>
                  </a:lnTo>
                  <a:lnTo>
                    <a:pt x="4587" y="99"/>
                  </a:lnTo>
                  <a:lnTo>
                    <a:pt x="4502" y="115"/>
                  </a:lnTo>
                  <a:lnTo>
                    <a:pt x="4437" y="115"/>
                  </a:lnTo>
                  <a:lnTo>
                    <a:pt x="4362" y="115"/>
                  </a:lnTo>
                  <a:lnTo>
                    <a:pt x="4277" y="115"/>
                  </a:lnTo>
                  <a:lnTo>
                    <a:pt x="4202" y="115"/>
                  </a:lnTo>
                  <a:lnTo>
                    <a:pt x="4137" y="115"/>
                  </a:lnTo>
                  <a:lnTo>
                    <a:pt x="4051" y="115"/>
                  </a:lnTo>
                  <a:lnTo>
                    <a:pt x="3976" y="115"/>
                  </a:lnTo>
                  <a:lnTo>
                    <a:pt x="3912" y="115"/>
                  </a:lnTo>
                  <a:cubicBezTo>
                    <a:pt x="3883" y="120"/>
                    <a:pt x="3855" y="126"/>
                    <a:pt x="3826" y="131"/>
                  </a:cubicBezTo>
                  <a:lnTo>
                    <a:pt x="3773" y="131"/>
                  </a:lnTo>
                  <a:lnTo>
                    <a:pt x="3687" y="148"/>
                  </a:lnTo>
                  <a:lnTo>
                    <a:pt x="3601" y="148"/>
                  </a:lnTo>
                  <a:cubicBezTo>
                    <a:pt x="3583" y="156"/>
                    <a:pt x="3566" y="165"/>
                    <a:pt x="3548" y="173"/>
                  </a:cubicBezTo>
                  <a:cubicBezTo>
                    <a:pt x="3526" y="178"/>
                    <a:pt x="3505" y="184"/>
                    <a:pt x="3483" y="189"/>
                  </a:cubicBezTo>
                  <a:cubicBezTo>
                    <a:pt x="3462" y="194"/>
                    <a:pt x="3440" y="200"/>
                    <a:pt x="3419" y="205"/>
                  </a:cubicBezTo>
                  <a:cubicBezTo>
                    <a:pt x="3401" y="211"/>
                    <a:pt x="3383" y="216"/>
                    <a:pt x="3365" y="222"/>
                  </a:cubicBezTo>
                  <a:cubicBezTo>
                    <a:pt x="3351" y="227"/>
                    <a:pt x="3337" y="233"/>
                    <a:pt x="3323" y="238"/>
                  </a:cubicBezTo>
                  <a:cubicBezTo>
                    <a:pt x="3301" y="244"/>
                    <a:pt x="3280" y="249"/>
                    <a:pt x="3258" y="255"/>
                  </a:cubicBezTo>
                  <a:cubicBezTo>
                    <a:pt x="3244" y="266"/>
                    <a:pt x="3229" y="277"/>
                    <a:pt x="3215" y="288"/>
                  </a:cubicBezTo>
                  <a:cubicBezTo>
                    <a:pt x="3201" y="293"/>
                    <a:pt x="3187" y="299"/>
                    <a:pt x="3173" y="304"/>
                  </a:cubicBezTo>
                  <a:cubicBezTo>
                    <a:pt x="3162" y="312"/>
                    <a:pt x="3151" y="321"/>
                    <a:pt x="3140" y="329"/>
                  </a:cubicBezTo>
                  <a:lnTo>
                    <a:pt x="3055" y="345"/>
                  </a:lnTo>
                  <a:lnTo>
                    <a:pt x="2990" y="378"/>
                  </a:lnTo>
                  <a:cubicBezTo>
                    <a:pt x="2972" y="383"/>
                    <a:pt x="2955" y="389"/>
                    <a:pt x="2937" y="394"/>
                  </a:cubicBezTo>
                  <a:lnTo>
                    <a:pt x="2851" y="411"/>
                  </a:lnTo>
                  <a:cubicBezTo>
                    <a:pt x="2830" y="416"/>
                    <a:pt x="2808" y="422"/>
                    <a:pt x="2787" y="427"/>
                  </a:cubicBezTo>
                  <a:lnTo>
                    <a:pt x="2712" y="460"/>
                  </a:lnTo>
                  <a:cubicBezTo>
                    <a:pt x="2690" y="463"/>
                    <a:pt x="2669" y="465"/>
                    <a:pt x="2647" y="468"/>
                  </a:cubicBezTo>
                  <a:cubicBezTo>
                    <a:pt x="2626" y="474"/>
                    <a:pt x="2604" y="479"/>
                    <a:pt x="2583" y="485"/>
                  </a:cubicBezTo>
                  <a:cubicBezTo>
                    <a:pt x="2565" y="490"/>
                    <a:pt x="2547" y="496"/>
                    <a:pt x="2529" y="501"/>
                  </a:cubicBezTo>
                  <a:cubicBezTo>
                    <a:pt x="2515" y="507"/>
                    <a:pt x="2501" y="512"/>
                    <a:pt x="2487" y="518"/>
                  </a:cubicBezTo>
                  <a:lnTo>
                    <a:pt x="2422" y="551"/>
                  </a:lnTo>
                  <a:cubicBezTo>
                    <a:pt x="2408" y="556"/>
                    <a:pt x="2393" y="562"/>
                    <a:pt x="2379" y="567"/>
                  </a:cubicBezTo>
                  <a:cubicBezTo>
                    <a:pt x="2361" y="572"/>
                    <a:pt x="2344" y="578"/>
                    <a:pt x="2326" y="583"/>
                  </a:cubicBezTo>
                  <a:cubicBezTo>
                    <a:pt x="2312" y="589"/>
                    <a:pt x="2297" y="594"/>
                    <a:pt x="2283" y="600"/>
                  </a:cubicBezTo>
                  <a:lnTo>
                    <a:pt x="2219" y="624"/>
                  </a:lnTo>
                  <a:cubicBezTo>
                    <a:pt x="2205" y="635"/>
                    <a:pt x="2190" y="646"/>
                    <a:pt x="2176" y="657"/>
                  </a:cubicBezTo>
                  <a:cubicBezTo>
                    <a:pt x="2162" y="663"/>
                    <a:pt x="2147" y="668"/>
                    <a:pt x="2133" y="674"/>
                  </a:cubicBezTo>
                  <a:cubicBezTo>
                    <a:pt x="2122" y="685"/>
                    <a:pt x="2112" y="696"/>
                    <a:pt x="2101" y="707"/>
                  </a:cubicBezTo>
                  <a:cubicBezTo>
                    <a:pt x="2079" y="712"/>
                    <a:pt x="2058" y="718"/>
                    <a:pt x="2036" y="723"/>
                  </a:cubicBezTo>
                  <a:lnTo>
                    <a:pt x="1994" y="756"/>
                  </a:lnTo>
                  <a:cubicBezTo>
                    <a:pt x="1980" y="761"/>
                    <a:pt x="1965" y="767"/>
                    <a:pt x="1951" y="772"/>
                  </a:cubicBezTo>
                  <a:cubicBezTo>
                    <a:pt x="1940" y="780"/>
                    <a:pt x="1930" y="789"/>
                    <a:pt x="1919" y="797"/>
                  </a:cubicBezTo>
                  <a:cubicBezTo>
                    <a:pt x="1905" y="808"/>
                    <a:pt x="1890" y="819"/>
                    <a:pt x="1876" y="830"/>
                  </a:cubicBezTo>
                  <a:cubicBezTo>
                    <a:pt x="1862" y="841"/>
                    <a:pt x="1847" y="852"/>
                    <a:pt x="1833" y="863"/>
                  </a:cubicBezTo>
                  <a:cubicBezTo>
                    <a:pt x="1811" y="885"/>
                    <a:pt x="1790" y="907"/>
                    <a:pt x="1768" y="929"/>
                  </a:cubicBezTo>
                  <a:lnTo>
                    <a:pt x="1715" y="970"/>
                  </a:lnTo>
                  <a:cubicBezTo>
                    <a:pt x="1701" y="981"/>
                    <a:pt x="1686" y="991"/>
                    <a:pt x="1672" y="1002"/>
                  </a:cubicBezTo>
                  <a:lnTo>
                    <a:pt x="1651" y="1035"/>
                  </a:lnTo>
                  <a:cubicBezTo>
                    <a:pt x="1637" y="1046"/>
                    <a:pt x="1622" y="1057"/>
                    <a:pt x="1608" y="1068"/>
                  </a:cubicBezTo>
                  <a:cubicBezTo>
                    <a:pt x="1601" y="1079"/>
                    <a:pt x="1593" y="1090"/>
                    <a:pt x="1586" y="1101"/>
                  </a:cubicBezTo>
                  <a:lnTo>
                    <a:pt x="1522" y="1159"/>
                  </a:lnTo>
                  <a:cubicBezTo>
                    <a:pt x="1504" y="1181"/>
                    <a:pt x="1486" y="1202"/>
                    <a:pt x="1468" y="1224"/>
                  </a:cubicBezTo>
                  <a:cubicBezTo>
                    <a:pt x="1447" y="1238"/>
                    <a:pt x="1425" y="1251"/>
                    <a:pt x="1404" y="1265"/>
                  </a:cubicBezTo>
                  <a:lnTo>
                    <a:pt x="1318" y="1298"/>
                  </a:lnTo>
                  <a:cubicBezTo>
                    <a:pt x="1300" y="1304"/>
                    <a:pt x="1283" y="1309"/>
                    <a:pt x="1265" y="1315"/>
                  </a:cubicBezTo>
                  <a:cubicBezTo>
                    <a:pt x="1251" y="1326"/>
                    <a:pt x="1236" y="1337"/>
                    <a:pt x="1222" y="1348"/>
                  </a:cubicBezTo>
                  <a:cubicBezTo>
                    <a:pt x="1208" y="1353"/>
                    <a:pt x="1193" y="1359"/>
                    <a:pt x="1179" y="1364"/>
                  </a:cubicBezTo>
                  <a:lnTo>
                    <a:pt x="1158" y="1397"/>
                  </a:lnTo>
                  <a:cubicBezTo>
                    <a:pt x="1133" y="1411"/>
                    <a:pt x="1108" y="1424"/>
                    <a:pt x="1083" y="1438"/>
                  </a:cubicBezTo>
                  <a:cubicBezTo>
                    <a:pt x="1061" y="1460"/>
                    <a:pt x="1040" y="1482"/>
                    <a:pt x="1018" y="1504"/>
                  </a:cubicBezTo>
                  <a:cubicBezTo>
                    <a:pt x="1004" y="1509"/>
                    <a:pt x="989" y="1515"/>
                    <a:pt x="975" y="1520"/>
                  </a:cubicBezTo>
                  <a:lnTo>
                    <a:pt x="954" y="1553"/>
                  </a:lnTo>
                  <a:lnTo>
                    <a:pt x="932" y="1578"/>
                  </a:lnTo>
                  <a:cubicBezTo>
                    <a:pt x="925" y="1594"/>
                    <a:pt x="918" y="1611"/>
                    <a:pt x="911" y="1627"/>
                  </a:cubicBezTo>
                  <a:cubicBezTo>
                    <a:pt x="907" y="1638"/>
                    <a:pt x="904" y="1649"/>
                    <a:pt x="900" y="1660"/>
                  </a:cubicBezTo>
                  <a:lnTo>
                    <a:pt x="879" y="1693"/>
                  </a:lnTo>
                  <a:cubicBezTo>
                    <a:pt x="872" y="1704"/>
                    <a:pt x="864" y="1715"/>
                    <a:pt x="857" y="1726"/>
                  </a:cubicBezTo>
                  <a:lnTo>
                    <a:pt x="857" y="1767"/>
                  </a:lnTo>
                  <a:cubicBezTo>
                    <a:pt x="850" y="1783"/>
                    <a:pt x="843" y="1800"/>
                    <a:pt x="836" y="1816"/>
                  </a:cubicBezTo>
                  <a:lnTo>
                    <a:pt x="815" y="1849"/>
                  </a:lnTo>
                  <a:cubicBezTo>
                    <a:pt x="808" y="1865"/>
                    <a:pt x="800" y="1882"/>
                    <a:pt x="793" y="1898"/>
                  </a:cubicBezTo>
                  <a:cubicBezTo>
                    <a:pt x="786" y="1906"/>
                    <a:pt x="779" y="1915"/>
                    <a:pt x="772" y="1923"/>
                  </a:cubicBezTo>
                  <a:cubicBezTo>
                    <a:pt x="758" y="1934"/>
                    <a:pt x="743" y="1945"/>
                    <a:pt x="729" y="1956"/>
                  </a:cubicBezTo>
                  <a:cubicBezTo>
                    <a:pt x="722" y="1972"/>
                    <a:pt x="714" y="1989"/>
                    <a:pt x="707" y="2005"/>
                  </a:cubicBezTo>
                  <a:lnTo>
                    <a:pt x="686" y="2038"/>
                  </a:lnTo>
                  <a:cubicBezTo>
                    <a:pt x="682" y="2052"/>
                    <a:pt x="679" y="2065"/>
                    <a:pt x="675" y="2079"/>
                  </a:cubicBezTo>
                  <a:cubicBezTo>
                    <a:pt x="661" y="2084"/>
                    <a:pt x="646" y="2090"/>
                    <a:pt x="632" y="2095"/>
                  </a:cubicBezTo>
                  <a:cubicBezTo>
                    <a:pt x="618" y="2112"/>
                    <a:pt x="603" y="2128"/>
                    <a:pt x="589" y="2145"/>
                  </a:cubicBezTo>
                  <a:cubicBezTo>
                    <a:pt x="582" y="2156"/>
                    <a:pt x="575" y="2166"/>
                    <a:pt x="568" y="2177"/>
                  </a:cubicBezTo>
                  <a:lnTo>
                    <a:pt x="547" y="2210"/>
                  </a:lnTo>
                  <a:lnTo>
                    <a:pt x="504" y="2235"/>
                  </a:lnTo>
                  <a:cubicBezTo>
                    <a:pt x="497" y="2246"/>
                    <a:pt x="489" y="2257"/>
                    <a:pt x="482" y="2268"/>
                  </a:cubicBezTo>
                  <a:cubicBezTo>
                    <a:pt x="471" y="2284"/>
                    <a:pt x="461" y="2301"/>
                    <a:pt x="450" y="2317"/>
                  </a:cubicBezTo>
                  <a:lnTo>
                    <a:pt x="429" y="2350"/>
                  </a:lnTo>
                  <a:cubicBezTo>
                    <a:pt x="407" y="2369"/>
                    <a:pt x="386" y="2389"/>
                    <a:pt x="364" y="2408"/>
                  </a:cubicBezTo>
                  <a:cubicBezTo>
                    <a:pt x="350" y="2430"/>
                    <a:pt x="336" y="2451"/>
                    <a:pt x="322" y="2473"/>
                  </a:cubicBezTo>
                  <a:cubicBezTo>
                    <a:pt x="315" y="2490"/>
                    <a:pt x="307" y="2506"/>
                    <a:pt x="300" y="2523"/>
                  </a:cubicBezTo>
                  <a:lnTo>
                    <a:pt x="300" y="2580"/>
                  </a:lnTo>
                  <a:cubicBezTo>
                    <a:pt x="307" y="2602"/>
                    <a:pt x="315" y="2624"/>
                    <a:pt x="322" y="2646"/>
                  </a:cubicBezTo>
                  <a:lnTo>
                    <a:pt x="343" y="2703"/>
                  </a:lnTo>
                  <a:lnTo>
                    <a:pt x="364" y="2736"/>
                  </a:lnTo>
                  <a:lnTo>
                    <a:pt x="364" y="2769"/>
                  </a:lnTo>
                  <a:cubicBezTo>
                    <a:pt x="371" y="2780"/>
                    <a:pt x="379" y="2791"/>
                    <a:pt x="386" y="2802"/>
                  </a:cubicBezTo>
                  <a:cubicBezTo>
                    <a:pt x="400" y="2813"/>
                    <a:pt x="415" y="2824"/>
                    <a:pt x="429" y="2835"/>
                  </a:cubicBezTo>
                  <a:lnTo>
                    <a:pt x="364" y="2859"/>
                  </a:lnTo>
                  <a:cubicBezTo>
                    <a:pt x="336" y="2876"/>
                    <a:pt x="307" y="2892"/>
                    <a:pt x="279" y="2909"/>
                  </a:cubicBezTo>
                  <a:cubicBezTo>
                    <a:pt x="261" y="2925"/>
                    <a:pt x="243" y="2942"/>
                    <a:pt x="225" y="2958"/>
                  </a:cubicBezTo>
                  <a:lnTo>
                    <a:pt x="182" y="3016"/>
                  </a:lnTo>
                  <a:lnTo>
                    <a:pt x="118" y="3065"/>
                  </a:lnTo>
                  <a:cubicBezTo>
                    <a:pt x="111" y="3087"/>
                    <a:pt x="103" y="3109"/>
                    <a:pt x="96" y="3131"/>
                  </a:cubicBezTo>
                  <a:lnTo>
                    <a:pt x="75" y="3164"/>
                  </a:lnTo>
                  <a:cubicBezTo>
                    <a:pt x="71" y="3172"/>
                    <a:pt x="68" y="3180"/>
                    <a:pt x="64" y="3188"/>
                  </a:cubicBezTo>
                  <a:lnTo>
                    <a:pt x="43" y="3221"/>
                  </a:lnTo>
                  <a:lnTo>
                    <a:pt x="43" y="3254"/>
                  </a:lnTo>
                  <a:cubicBezTo>
                    <a:pt x="29" y="3276"/>
                    <a:pt x="14" y="3298"/>
                    <a:pt x="0" y="3320"/>
                  </a:cubicBezTo>
                  <a:lnTo>
                    <a:pt x="0" y="3377"/>
                  </a:lnTo>
                  <a:lnTo>
                    <a:pt x="0" y="3394"/>
                  </a:lnTo>
                  <a:lnTo>
                    <a:pt x="0" y="3443"/>
                  </a:lnTo>
                  <a:lnTo>
                    <a:pt x="0" y="3459"/>
                  </a:lnTo>
                  <a:lnTo>
                    <a:pt x="0" y="3500"/>
                  </a:lnTo>
                  <a:cubicBezTo>
                    <a:pt x="7" y="3517"/>
                    <a:pt x="14" y="3533"/>
                    <a:pt x="21" y="3550"/>
                  </a:cubicBezTo>
                  <a:cubicBezTo>
                    <a:pt x="35" y="3572"/>
                    <a:pt x="50" y="3593"/>
                    <a:pt x="64" y="3615"/>
                  </a:cubicBezTo>
                  <a:cubicBezTo>
                    <a:pt x="75" y="3629"/>
                    <a:pt x="85" y="3643"/>
                    <a:pt x="96" y="3657"/>
                  </a:cubicBezTo>
                  <a:lnTo>
                    <a:pt x="161" y="3722"/>
                  </a:lnTo>
                  <a:cubicBezTo>
                    <a:pt x="147" y="3733"/>
                    <a:pt x="132" y="3744"/>
                    <a:pt x="118" y="3755"/>
                  </a:cubicBezTo>
                  <a:cubicBezTo>
                    <a:pt x="111" y="3769"/>
                    <a:pt x="103" y="3782"/>
                    <a:pt x="96" y="3796"/>
                  </a:cubicBezTo>
                  <a:cubicBezTo>
                    <a:pt x="85" y="3807"/>
                    <a:pt x="75" y="3818"/>
                    <a:pt x="64" y="3829"/>
                  </a:cubicBezTo>
                  <a:lnTo>
                    <a:pt x="64" y="3878"/>
                  </a:lnTo>
                  <a:cubicBezTo>
                    <a:pt x="50" y="3895"/>
                    <a:pt x="35" y="3911"/>
                    <a:pt x="21" y="3928"/>
                  </a:cubicBezTo>
                  <a:lnTo>
                    <a:pt x="21" y="3969"/>
                  </a:lnTo>
                  <a:lnTo>
                    <a:pt x="21" y="4018"/>
                  </a:lnTo>
                  <a:lnTo>
                    <a:pt x="21" y="4051"/>
                  </a:lnTo>
                  <a:lnTo>
                    <a:pt x="21" y="4100"/>
                  </a:lnTo>
                  <a:cubicBezTo>
                    <a:pt x="28" y="4114"/>
                    <a:pt x="36" y="4127"/>
                    <a:pt x="43" y="4141"/>
                  </a:cubicBezTo>
                  <a:lnTo>
                    <a:pt x="64" y="4174"/>
                  </a:lnTo>
                  <a:cubicBezTo>
                    <a:pt x="68" y="4191"/>
                    <a:pt x="71" y="4207"/>
                    <a:pt x="75" y="4224"/>
                  </a:cubicBezTo>
                  <a:cubicBezTo>
                    <a:pt x="82" y="4235"/>
                    <a:pt x="89" y="4245"/>
                    <a:pt x="96" y="4256"/>
                  </a:cubicBezTo>
                  <a:cubicBezTo>
                    <a:pt x="118" y="4264"/>
                    <a:pt x="139" y="4273"/>
                    <a:pt x="161" y="4281"/>
                  </a:cubicBezTo>
                  <a:lnTo>
                    <a:pt x="182" y="4314"/>
                  </a:lnTo>
                  <a:lnTo>
                    <a:pt x="247" y="4347"/>
                  </a:lnTo>
                  <a:cubicBezTo>
                    <a:pt x="240" y="4363"/>
                    <a:pt x="232" y="4380"/>
                    <a:pt x="225" y="4396"/>
                  </a:cubicBezTo>
                  <a:cubicBezTo>
                    <a:pt x="218" y="4410"/>
                    <a:pt x="211" y="4423"/>
                    <a:pt x="204" y="4437"/>
                  </a:cubicBezTo>
                  <a:lnTo>
                    <a:pt x="204" y="4486"/>
                  </a:lnTo>
                  <a:lnTo>
                    <a:pt x="204" y="4536"/>
                  </a:lnTo>
                  <a:lnTo>
                    <a:pt x="204" y="4585"/>
                  </a:lnTo>
                  <a:cubicBezTo>
                    <a:pt x="211" y="4599"/>
                    <a:pt x="218" y="4612"/>
                    <a:pt x="225" y="4626"/>
                  </a:cubicBezTo>
                  <a:cubicBezTo>
                    <a:pt x="232" y="4642"/>
                    <a:pt x="240" y="4659"/>
                    <a:pt x="247" y="4675"/>
                  </a:cubicBezTo>
                  <a:cubicBezTo>
                    <a:pt x="258" y="4692"/>
                    <a:pt x="268" y="4708"/>
                    <a:pt x="279" y="4725"/>
                  </a:cubicBezTo>
                  <a:lnTo>
                    <a:pt x="300" y="4749"/>
                  </a:lnTo>
                  <a:cubicBezTo>
                    <a:pt x="307" y="4766"/>
                    <a:pt x="315" y="4782"/>
                    <a:pt x="322" y="4799"/>
                  </a:cubicBezTo>
                  <a:lnTo>
                    <a:pt x="322" y="4848"/>
                  </a:lnTo>
                  <a:cubicBezTo>
                    <a:pt x="329" y="4864"/>
                    <a:pt x="336" y="4881"/>
                    <a:pt x="343" y="4897"/>
                  </a:cubicBezTo>
                  <a:cubicBezTo>
                    <a:pt x="336" y="4905"/>
                    <a:pt x="329" y="4914"/>
                    <a:pt x="322" y="4922"/>
                  </a:cubicBezTo>
                  <a:lnTo>
                    <a:pt x="322" y="4971"/>
                  </a:lnTo>
                  <a:lnTo>
                    <a:pt x="322" y="5021"/>
                  </a:lnTo>
                  <a:cubicBezTo>
                    <a:pt x="315" y="5035"/>
                    <a:pt x="307" y="5048"/>
                    <a:pt x="300" y="5062"/>
                  </a:cubicBezTo>
                  <a:lnTo>
                    <a:pt x="300" y="5094"/>
                  </a:lnTo>
                  <a:cubicBezTo>
                    <a:pt x="293" y="5111"/>
                    <a:pt x="286" y="5127"/>
                    <a:pt x="279" y="5144"/>
                  </a:cubicBezTo>
                  <a:cubicBezTo>
                    <a:pt x="275" y="5160"/>
                    <a:pt x="272" y="5177"/>
                    <a:pt x="268" y="5193"/>
                  </a:cubicBezTo>
                  <a:lnTo>
                    <a:pt x="268" y="5234"/>
                  </a:lnTo>
                  <a:lnTo>
                    <a:pt x="247" y="5267"/>
                  </a:lnTo>
                  <a:lnTo>
                    <a:pt x="247" y="5316"/>
                  </a:lnTo>
                  <a:lnTo>
                    <a:pt x="247" y="5366"/>
                  </a:lnTo>
                  <a:cubicBezTo>
                    <a:pt x="254" y="5380"/>
                    <a:pt x="261" y="5393"/>
                    <a:pt x="268" y="5407"/>
                  </a:cubicBezTo>
                  <a:cubicBezTo>
                    <a:pt x="272" y="5429"/>
                    <a:pt x="275" y="5450"/>
                    <a:pt x="279" y="5472"/>
                  </a:cubicBezTo>
                  <a:cubicBezTo>
                    <a:pt x="293" y="5489"/>
                    <a:pt x="308" y="5505"/>
                    <a:pt x="322" y="5522"/>
                  </a:cubicBezTo>
                  <a:cubicBezTo>
                    <a:pt x="336" y="5536"/>
                    <a:pt x="350" y="5549"/>
                    <a:pt x="364" y="5563"/>
                  </a:cubicBezTo>
                  <a:lnTo>
                    <a:pt x="429" y="5596"/>
                  </a:lnTo>
                  <a:cubicBezTo>
                    <a:pt x="447" y="5612"/>
                    <a:pt x="464" y="5629"/>
                    <a:pt x="482" y="5645"/>
                  </a:cubicBezTo>
                  <a:lnTo>
                    <a:pt x="568" y="5678"/>
                  </a:lnTo>
                  <a:lnTo>
                    <a:pt x="611" y="5703"/>
                  </a:lnTo>
                  <a:cubicBezTo>
                    <a:pt x="625" y="5725"/>
                    <a:pt x="640" y="5746"/>
                    <a:pt x="654" y="5768"/>
                  </a:cubicBezTo>
                  <a:lnTo>
                    <a:pt x="654" y="5801"/>
                  </a:lnTo>
                  <a:cubicBezTo>
                    <a:pt x="661" y="5807"/>
                    <a:pt x="668" y="5812"/>
                    <a:pt x="675" y="5818"/>
                  </a:cubicBezTo>
                  <a:lnTo>
                    <a:pt x="675" y="5850"/>
                  </a:lnTo>
                  <a:cubicBezTo>
                    <a:pt x="679" y="5858"/>
                    <a:pt x="682" y="5867"/>
                    <a:pt x="686" y="5875"/>
                  </a:cubicBezTo>
                  <a:lnTo>
                    <a:pt x="750" y="5924"/>
                  </a:lnTo>
                  <a:lnTo>
                    <a:pt x="815" y="5974"/>
                  </a:lnTo>
                  <a:lnTo>
                    <a:pt x="879" y="6007"/>
                  </a:lnTo>
                  <a:lnTo>
                    <a:pt x="932" y="6031"/>
                  </a:lnTo>
                  <a:lnTo>
                    <a:pt x="1018" y="6064"/>
                  </a:lnTo>
                  <a:cubicBezTo>
                    <a:pt x="1040" y="6070"/>
                    <a:pt x="1061" y="6075"/>
                    <a:pt x="1083" y="6081"/>
                  </a:cubicBezTo>
                  <a:cubicBezTo>
                    <a:pt x="1094" y="6086"/>
                    <a:pt x="1104" y="6092"/>
                    <a:pt x="1115" y="6097"/>
                  </a:cubicBezTo>
                  <a:lnTo>
                    <a:pt x="1158" y="6097"/>
                  </a:lnTo>
                  <a:lnTo>
                    <a:pt x="1222" y="6097"/>
                  </a:lnTo>
                  <a:cubicBezTo>
                    <a:pt x="1236" y="6102"/>
                    <a:pt x="1251" y="6108"/>
                    <a:pt x="1265" y="6113"/>
                  </a:cubicBezTo>
                  <a:lnTo>
                    <a:pt x="1265" y="6146"/>
                  </a:lnTo>
                  <a:lnTo>
                    <a:pt x="1286" y="6179"/>
                  </a:lnTo>
                  <a:lnTo>
                    <a:pt x="1308" y="6204"/>
                  </a:lnTo>
                  <a:cubicBezTo>
                    <a:pt x="1319" y="6215"/>
                    <a:pt x="1329" y="6226"/>
                    <a:pt x="1340" y="6237"/>
                  </a:cubicBezTo>
                  <a:lnTo>
                    <a:pt x="1361" y="6270"/>
                  </a:lnTo>
                  <a:cubicBezTo>
                    <a:pt x="1375" y="6281"/>
                    <a:pt x="1390" y="6291"/>
                    <a:pt x="1404" y="6302"/>
                  </a:cubicBezTo>
                  <a:cubicBezTo>
                    <a:pt x="1418" y="6308"/>
                    <a:pt x="1433" y="6313"/>
                    <a:pt x="1447" y="6319"/>
                  </a:cubicBezTo>
                  <a:cubicBezTo>
                    <a:pt x="1461" y="6327"/>
                    <a:pt x="1476" y="6335"/>
                    <a:pt x="1490" y="6343"/>
                  </a:cubicBezTo>
                  <a:cubicBezTo>
                    <a:pt x="1501" y="6349"/>
                    <a:pt x="1511" y="6354"/>
                    <a:pt x="1522" y="6360"/>
                  </a:cubicBezTo>
                  <a:cubicBezTo>
                    <a:pt x="1543" y="6365"/>
                    <a:pt x="1565" y="6371"/>
                    <a:pt x="1586" y="6376"/>
                  </a:cubicBezTo>
                  <a:cubicBezTo>
                    <a:pt x="1600" y="6382"/>
                    <a:pt x="1615" y="6387"/>
                    <a:pt x="1629" y="6393"/>
                  </a:cubicBezTo>
                  <a:cubicBezTo>
                    <a:pt x="1650" y="6398"/>
                    <a:pt x="1672" y="6404"/>
                    <a:pt x="1693" y="6409"/>
                  </a:cubicBezTo>
                  <a:lnTo>
                    <a:pt x="1726" y="6409"/>
                  </a:lnTo>
                  <a:cubicBezTo>
                    <a:pt x="1747" y="6415"/>
                    <a:pt x="1769" y="6420"/>
                    <a:pt x="1790" y="6426"/>
                  </a:cubicBezTo>
                  <a:cubicBezTo>
                    <a:pt x="1804" y="6431"/>
                    <a:pt x="1819" y="6437"/>
                    <a:pt x="1833" y="6442"/>
                  </a:cubicBezTo>
                  <a:lnTo>
                    <a:pt x="1897" y="6442"/>
                  </a:lnTo>
                  <a:cubicBezTo>
                    <a:pt x="1908" y="6458"/>
                    <a:pt x="1918" y="6475"/>
                    <a:pt x="1929" y="6491"/>
                  </a:cubicBezTo>
                  <a:lnTo>
                    <a:pt x="1994" y="6532"/>
                  </a:lnTo>
                  <a:cubicBezTo>
                    <a:pt x="2008" y="6538"/>
                    <a:pt x="2022" y="6543"/>
                    <a:pt x="2036" y="6549"/>
                  </a:cubicBezTo>
                  <a:lnTo>
                    <a:pt x="2101" y="6582"/>
                  </a:lnTo>
                  <a:lnTo>
                    <a:pt x="2176" y="6582"/>
                  </a:lnTo>
                  <a:lnTo>
                    <a:pt x="2240" y="6582"/>
                  </a:lnTo>
                  <a:lnTo>
                    <a:pt x="2326" y="6565"/>
                  </a:lnTo>
                  <a:lnTo>
                    <a:pt x="2562" y="6442"/>
                  </a:lnTo>
                  <a:lnTo>
                    <a:pt x="3623" y="7707"/>
                  </a:lnTo>
                  <a:lnTo>
                    <a:pt x="3644" y="7740"/>
                  </a:lnTo>
                  <a:lnTo>
                    <a:pt x="3687" y="7765"/>
                  </a:lnTo>
                  <a:lnTo>
                    <a:pt x="3708" y="7798"/>
                  </a:lnTo>
                  <a:cubicBezTo>
                    <a:pt x="3715" y="7809"/>
                    <a:pt x="3723" y="7820"/>
                    <a:pt x="3730" y="7831"/>
                  </a:cubicBezTo>
                  <a:cubicBezTo>
                    <a:pt x="3744" y="7842"/>
                    <a:pt x="3759" y="7853"/>
                    <a:pt x="3773" y="7864"/>
                  </a:cubicBezTo>
                  <a:cubicBezTo>
                    <a:pt x="3776" y="7875"/>
                    <a:pt x="3780" y="7885"/>
                    <a:pt x="3783" y="7896"/>
                  </a:cubicBezTo>
                  <a:lnTo>
                    <a:pt x="3805" y="7921"/>
                  </a:lnTo>
                  <a:lnTo>
                    <a:pt x="3826" y="7954"/>
                  </a:lnTo>
                  <a:cubicBezTo>
                    <a:pt x="3833" y="7965"/>
                    <a:pt x="3841" y="7976"/>
                    <a:pt x="3848" y="7987"/>
                  </a:cubicBezTo>
                  <a:lnTo>
                    <a:pt x="3869" y="8020"/>
                  </a:lnTo>
                  <a:cubicBezTo>
                    <a:pt x="3876" y="8031"/>
                    <a:pt x="3884" y="8042"/>
                    <a:pt x="3891" y="8053"/>
                  </a:cubicBezTo>
                  <a:cubicBezTo>
                    <a:pt x="3898" y="8067"/>
                    <a:pt x="3905" y="8080"/>
                    <a:pt x="3912" y="8094"/>
                  </a:cubicBezTo>
                  <a:cubicBezTo>
                    <a:pt x="3919" y="8105"/>
                    <a:pt x="3927" y="8116"/>
                    <a:pt x="3934" y="8127"/>
                  </a:cubicBezTo>
                  <a:cubicBezTo>
                    <a:pt x="3941" y="8138"/>
                    <a:pt x="3948" y="8148"/>
                    <a:pt x="3955" y="8159"/>
                  </a:cubicBezTo>
                  <a:lnTo>
                    <a:pt x="3976" y="8192"/>
                  </a:lnTo>
                  <a:cubicBezTo>
                    <a:pt x="3980" y="8203"/>
                    <a:pt x="3983" y="8214"/>
                    <a:pt x="3987" y="8225"/>
                  </a:cubicBezTo>
                  <a:lnTo>
                    <a:pt x="3987" y="8250"/>
                  </a:lnTo>
                  <a:cubicBezTo>
                    <a:pt x="3994" y="8261"/>
                    <a:pt x="4002" y="8272"/>
                    <a:pt x="4009" y="8283"/>
                  </a:cubicBezTo>
                  <a:lnTo>
                    <a:pt x="4009" y="8316"/>
                  </a:lnTo>
                  <a:cubicBezTo>
                    <a:pt x="4016" y="8327"/>
                    <a:pt x="4023" y="8337"/>
                    <a:pt x="4030" y="8348"/>
                  </a:cubicBezTo>
                  <a:cubicBezTo>
                    <a:pt x="4037" y="8365"/>
                    <a:pt x="4044" y="8381"/>
                    <a:pt x="4051" y="8398"/>
                  </a:cubicBezTo>
                  <a:lnTo>
                    <a:pt x="4051" y="8422"/>
                  </a:lnTo>
                  <a:cubicBezTo>
                    <a:pt x="4058" y="8433"/>
                    <a:pt x="4066" y="8444"/>
                    <a:pt x="4073" y="8455"/>
                  </a:cubicBezTo>
                  <a:lnTo>
                    <a:pt x="4073" y="8488"/>
                  </a:lnTo>
                  <a:lnTo>
                    <a:pt x="4073" y="8537"/>
                  </a:lnTo>
                  <a:cubicBezTo>
                    <a:pt x="4080" y="8545"/>
                    <a:pt x="4087" y="8554"/>
                    <a:pt x="4094" y="8562"/>
                  </a:cubicBezTo>
                  <a:lnTo>
                    <a:pt x="4094" y="8595"/>
                  </a:lnTo>
                  <a:lnTo>
                    <a:pt x="4094" y="8644"/>
                  </a:lnTo>
                  <a:lnTo>
                    <a:pt x="4094" y="8677"/>
                  </a:lnTo>
                  <a:lnTo>
                    <a:pt x="4094" y="8710"/>
                  </a:lnTo>
                  <a:lnTo>
                    <a:pt x="4094" y="8751"/>
                  </a:lnTo>
                  <a:lnTo>
                    <a:pt x="4094" y="8784"/>
                  </a:lnTo>
                  <a:lnTo>
                    <a:pt x="4094" y="8833"/>
                  </a:lnTo>
                  <a:lnTo>
                    <a:pt x="4094" y="8866"/>
                  </a:lnTo>
                  <a:cubicBezTo>
                    <a:pt x="4087" y="8874"/>
                    <a:pt x="4080" y="8883"/>
                    <a:pt x="4073" y="8891"/>
                  </a:cubicBezTo>
                  <a:lnTo>
                    <a:pt x="4073" y="8924"/>
                  </a:lnTo>
                  <a:lnTo>
                    <a:pt x="4073" y="8973"/>
                  </a:lnTo>
                  <a:cubicBezTo>
                    <a:pt x="4066" y="8984"/>
                    <a:pt x="4058" y="8995"/>
                    <a:pt x="4051" y="9006"/>
                  </a:cubicBezTo>
                  <a:lnTo>
                    <a:pt x="4051" y="9030"/>
                  </a:lnTo>
                  <a:lnTo>
                    <a:pt x="4051" y="9080"/>
                  </a:lnTo>
                  <a:lnTo>
                    <a:pt x="4009" y="9113"/>
                  </a:lnTo>
                  <a:lnTo>
                    <a:pt x="4009" y="9145"/>
                  </a:lnTo>
                  <a:cubicBezTo>
                    <a:pt x="4002" y="9156"/>
                    <a:pt x="3994" y="9167"/>
                    <a:pt x="3987" y="9178"/>
                  </a:cubicBezTo>
                  <a:lnTo>
                    <a:pt x="3987" y="9219"/>
                  </a:lnTo>
                  <a:cubicBezTo>
                    <a:pt x="3983" y="9230"/>
                    <a:pt x="3980" y="9241"/>
                    <a:pt x="3976" y="9252"/>
                  </a:cubicBezTo>
                  <a:lnTo>
                    <a:pt x="3955" y="9285"/>
                  </a:lnTo>
                  <a:lnTo>
                    <a:pt x="3934" y="9318"/>
                  </a:lnTo>
                  <a:lnTo>
                    <a:pt x="3934" y="9359"/>
                  </a:lnTo>
                  <a:cubicBezTo>
                    <a:pt x="3927" y="9370"/>
                    <a:pt x="3919" y="9381"/>
                    <a:pt x="3912" y="9392"/>
                  </a:cubicBezTo>
                  <a:lnTo>
                    <a:pt x="3891" y="9425"/>
                  </a:lnTo>
                  <a:cubicBezTo>
                    <a:pt x="3884" y="9436"/>
                    <a:pt x="3876" y="9447"/>
                    <a:pt x="3869" y="9458"/>
                  </a:cubicBezTo>
                  <a:lnTo>
                    <a:pt x="3869" y="9491"/>
                  </a:lnTo>
                  <a:cubicBezTo>
                    <a:pt x="3855" y="9505"/>
                    <a:pt x="3840" y="9518"/>
                    <a:pt x="3826" y="9532"/>
                  </a:cubicBezTo>
                  <a:lnTo>
                    <a:pt x="3826" y="9565"/>
                  </a:lnTo>
                  <a:cubicBezTo>
                    <a:pt x="3819" y="9576"/>
                    <a:pt x="3812" y="9586"/>
                    <a:pt x="3805" y="9597"/>
                  </a:cubicBezTo>
                  <a:lnTo>
                    <a:pt x="3805" y="9630"/>
                  </a:lnTo>
                  <a:cubicBezTo>
                    <a:pt x="3798" y="9644"/>
                    <a:pt x="3790" y="9657"/>
                    <a:pt x="3783" y="9671"/>
                  </a:cubicBezTo>
                  <a:cubicBezTo>
                    <a:pt x="3780" y="9682"/>
                    <a:pt x="3776" y="9693"/>
                    <a:pt x="3773" y="9704"/>
                  </a:cubicBezTo>
                  <a:lnTo>
                    <a:pt x="3773" y="9737"/>
                  </a:lnTo>
                  <a:cubicBezTo>
                    <a:pt x="3766" y="9748"/>
                    <a:pt x="3758" y="9759"/>
                    <a:pt x="3751" y="9770"/>
                  </a:cubicBezTo>
                  <a:lnTo>
                    <a:pt x="3730" y="9803"/>
                  </a:lnTo>
                  <a:lnTo>
                    <a:pt x="3730" y="9844"/>
                  </a:lnTo>
                  <a:lnTo>
                    <a:pt x="3730" y="9893"/>
                  </a:lnTo>
                  <a:lnTo>
                    <a:pt x="3730" y="9926"/>
                  </a:lnTo>
                  <a:lnTo>
                    <a:pt x="3730" y="9975"/>
                  </a:lnTo>
                  <a:lnTo>
                    <a:pt x="3773" y="9984"/>
                  </a:lnTo>
                  <a:cubicBezTo>
                    <a:pt x="3784" y="9989"/>
                    <a:pt x="3794" y="9995"/>
                    <a:pt x="3805" y="10000"/>
                  </a:cubicBezTo>
                  <a:lnTo>
                    <a:pt x="3869" y="9975"/>
                  </a:lnTo>
                  <a:lnTo>
                    <a:pt x="3869" y="9942"/>
                  </a:lnTo>
                  <a:cubicBezTo>
                    <a:pt x="3876" y="9931"/>
                    <a:pt x="3884" y="9921"/>
                    <a:pt x="3891" y="9910"/>
                  </a:cubicBezTo>
                  <a:lnTo>
                    <a:pt x="3912" y="9877"/>
                  </a:lnTo>
                  <a:cubicBezTo>
                    <a:pt x="3919" y="9866"/>
                    <a:pt x="3927" y="9855"/>
                    <a:pt x="3934" y="9844"/>
                  </a:cubicBezTo>
                  <a:cubicBezTo>
                    <a:pt x="3941" y="9836"/>
                    <a:pt x="3948" y="9827"/>
                    <a:pt x="3955" y="9819"/>
                  </a:cubicBezTo>
                  <a:lnTo>
                    <a:pt x="3976" y="9786"/>
                  </a:lnTo>
                  <a:lnTo>
                    <a:pt x="3976" y="9753"/>
                  </a:lnTo>
                  <a:cubicBezTo>
                    <a:pt x="3980" y="9742"/>
                    <a:pt x="3983" y="9732"/>
                    <a:pt x="3987" y="9721"/>
                  </a:cubicBezTo>
                  <a:cubicBezTo>
                    <a:pt x="3994" y="9710"/>
                    <a:pt x="4002" y="9699"/>
                    <a:pt x="4009" y="9688"/>
                  </a:cubicBezTo>
                  <a:cubicBezTo>
                    <a:pt x="4016" y="9680"/>
                    <a:pt x="4023" y="9671"/>
                    <a:pt x="4030" y="9663"/>
                  </a:cubicBezTo>
                  <a:lnTo>
                    <a:pt x="4030" y="9630"/>
                  </a:lnTo>
                  <a:lnTo>
                    <a:pt x="4051" y="9597"/>
                  </a:lnTo>
                  <a:cubicBezTo>
                    <a:pt x="4065" y="9575"/>
                    <a:pt x="4080" y="9554"/>
                    <a:pt x="4094" y="9532"/>
                  </a:cubicBezTo>
                  <a:cubicBezTo>
                    <a:pt x="4101" y="9518"/>
                    <a:pt x="4109" y="9505"/>
                    <a:pt x="4116" y="9491"/>
                  </a:cubicBezTo>
                  <a:cubicBezTo>
                    <a:pt x="4123" y="9474"/>
                    <a:pt x="4130" y="9458"/>
                    <a:pt x="4137" y="9441"/>
                  </a:cubicBezTo>
                  <a:cubicBezTo>
                    <a:pt x="4144" y="9430"/>
                    <a:pt x="4152" y="9419"/>
                    <a:pt x="4159" y="9408"/>
                  </a:cubicBezTo>
                  <a:lnTo>
                    <a:pt x="4159" y="9376"/>
                  </a:lnTo>
                  <a:lnTo>
                    <a:pt x="4180" y="9343"/>
                  </a:lnTo>
                  <a:lnTo>
                    <a:pt x="4180" y="9302"/>
                  </a:lnTo>
                  <a:cubicBezTo>
                    <a:pt x="4187" y="9291"/>
                    <a:pt x="4195" y="9280"/>
                    <a:pt x="4202" y="9269"/>
                  </a:cubicBezTo>
                  <a:lnTo>
                    <a:pt x="4202" y="9236"/>
                  </a:lnTo>
                  <a:cubicBezTo>
                    <a:pt x="4205" y="9225"/>
                    <a:pt x="4209" y="9214"/>
                    <a:pt x="4212" y="9203"/>
                  </a:cubicBezTo>
                  <a:lnTo>
                    <a:pt x="4212" y="9162"/>
                  </a:lnTo>
                  <a:cubicBezTo>
                    <a:pt x="4219" y="9151"/>
                    <a:pt x="4227" y="9140"/>
                    <a:pt x="4234" y="9129"/>
                  </a:cubicBezTo>
                  <a:lnTo>
                    <a:pt x="4234" y="9096"/>
                  </a:lnTo>
                  <a:lnTo>
                    <a:pt x="4255" y="9063"/>
                  </a:lnTo>
                  <a:lnTo>
                    <a:pt x="4255" y="9022"/>
                  </a:lnTo>
                  <a:cubicBezTo>
                    <a:pt x="4262" y="9011"/>
                    <a:pt x="4270" y="9000"/>
                    <a:pt x="4277" y="8989"/>
                  </a:cubicBezTo>
                  <a:lnTo>
                    <a:pt x="4277" y="8956"/>
                  </a:lnTo>
                  <a:cubicBezTo>
                    <a:pt x="4284" y="8945"/>
                    <a:pt x="4291" y="8935"/>
                    <a:pt x="4298" y="8924"/>
                  </a:cubicBezTo>
                  <a:lnTo>
                    <a:pt x="4298" y="8874"/>
                  </a:lnTo>
                  <a:lnTo>
                    <a:pt x="4298" y="8850"/>
                  </a:lnTo>
                  <a:lnTo>
                    <a:pt x="4298" y="8800"/>
                  </a:lnTo>
                  <a:lnTo>
                    <a:pt x="4298" y="8767"/>
                  </a:lnTo>
                  <a:lnTo>
                    <a:pt x="4298" y="8718"/>
                  </a:lnTo>
                  <a:lnTo>
                    <a:pt x="4298" y="8694"/>
                  </a:lnTo>
                  <a:lnTo>
                    <a:pt x="4298" y="8661"/>
                  </a:lnTo>
                  <a:lnTo>
                    <a:pt x="4298" y="8628"/>
                  </a:lnTo>
                  <a:lnTo>
                    <a:pt x="4277" y="8595"/>
                  </a:lnTo>
                  <a:lnTo>
                    <a:pt x="4277" y="8554"/>
                  </a:lnTo>
                  <a:lnTo>
                    <a:pt x="4277" y="8521"/>
                  </a:lnTo>
                  <a:cubicBezTo>
                    <a:pt x="4270" y="8510"/>
                    <a:pt x="4262" y="8499"/>
                    <a:pt x="4255" y="8488"/>
                  </a:cubicBezTo>
                  <a:lnTo>
                    <a:pt x="4255" y="8455"/>
                  </a:lnTo>
                  <a:lnTo>
                    <a:pt x="4255" y="8422"/>
                  </a:lnTo>
                  <a:lnTo>
                    <a:pt x="4234" y="8398"/>
                  </a:lnTo>
                  <a:lnTo>
                    <a:pt x="4234" y="8348"/>
                  </a:lnTo>
                  <a:cubicBezTo>
                    <a:pt x="4227" y="8337"/>
                    <a:pt x="4219" y="8327"/>
                    <a:pt x="4212" y="8316"/>
                  </a:cubicBezTo>
                  <a:cubicBezTo>
                    <a:pt x="4209" y="8305"/>
                    <a:pt x="4205" y="8294"/>
                    <a:pt x="4202" y="8283"/>
                  </a:cubicBezTo>
                  <a:lnTo>
                    <a:pt x="4202" y="8250"/>
                  </a:lnTo>
                  <a:lnTo>
                    <a:pt x="4180" y="8225"/>
                  </a:lnTo>
                  <a:lnTo>
                    <a:pt x="4159" y="8192"/>
                  </a:lnTo>
                  <a:cubicBezTo>
                    <a:pt x="4152" y="8176"/>
                    <a:pt x="4144" y="8159"/>
                    <a:pt x="4137" y="8143"/>
                  </a:cubicBezTo>
                  <a:lnTo>
                    <a:pt x="4116" y="8110"/>
                  </a:lnTo>
                  <a:lnTo>
                    <a:pt x="4116" y="8077"/>
                  </a:lnTo>
                  <a:cubicBezTo>
                    <a:pt x="4109" y="8069"/>
                    <a:pt x="4101" y="8061"/>
                    <a:pt x="4094" y="8053"/>
                  </a:cubicBezTo>
                  <a:lnTo>
                    <a:pt x="4073" y="8020"/>
                  </a:lnTo>
                  <a:cubicBezTo>
                    <a:pt x="4066" y="8009"/>
                    <a:pt x="4058" y="7998"/>
                    <a:pt x="4051" y="7987"/>
                  </a:cubicBezTo>
                  <a:lnTo>
                    <a:pt x="4030" y="7954"/>
                  </a:lnTo>
                  <a:lnTo>
                    <a:pt x="4009" y="7921"/>
                  </a:lnTo>
                  <a:lnTo>
                    <a:pt x="3987" y="7896"/>
                  </a:lnTo>
                  <a:cubicBezTo>
                    <a:pt x="3983" y="7885"/>
                    <a:pt x="3980" y="7875"/>
                    <a:pt x="3976" y="7864"/>
                  </a:cubicBezTo>
                  <a:lnTo>
                    <a:pt x="3955" y="7831"/>
                  </a:lnTo>
                  <a:cubicBezTo>
                    <a:pt x="3941" y="7820"/>
                    <a:pt x="3926" y="7809"/>
                    <a:pt x="3912" y="7798"/>
                  </a:cubicBezTo>
                  <a:lnTo>
                    <a:pt x="3891" y="7765"/>
                  </a:lnTo>
                  <a:lnTo>
                    <a:pt x="3869" y="7740"/>
                  </a:lnTo>
                  <a:lnTo>
                    <a:pt x="3848" y="7707"/>
                  </a:lnTo>
                  <a:cubicBezTo>
                    <a:pt x="3834" y="7685"/>
                    <a:pt x="3819" y="7664"/>
                    <a:pt x="3805" y="7642"/>
                  </a:cubicBezTo>
                  <a:lnTo>
                    <a:pt x="3773" y="7601"/>
                  </a:lnTo>
                  <a:cubicBezTo>
                    <a:pt x="3751" y="7579"/>
                    <a:pt x="3730" y="7557"/>
                    <a:pt x="3708" y="7535"/>
                  </a:cubicBezTo>
                  <a:cubicBezTo>
                    <a:pt x="3687" y="7513"/>
                    <a:pt x="3665" y="7491"/>
                    <a:pt x="3644" y="7469"/>
                  </a:cubicBezTo>
                  <a:cubicBezTo>
                    <a:pt x="3630" y="7455"/>
                    <a:pt x="3615" y="7442"/>
                    <a:pt x="3601" y="7428"/>
                  </a:cubicBezTo>
                  <a:cubicBezTo>
                    <a:pt x="3583" y="7412"/>
                    <a:pt x="3566" y="7395"/>
                    <a:pt x="3548" y="7379"/>
                  </a:cubicBezTo>
                  <a:cubicBezTo>
                    <a:pt x="3534" y="7357"/>
                    <a:pt x="3519" y="7335"/>
                    <a:pt x="3505" y="7313"/>
                  </a:cubicBezTo>
                  <a:cubicBezTo>
                    <a:pt x="3484" y="7299"/>
                    <a:pt x="3462" y="7286"/>
                    <a:pt x="3441" y="7272"/>
                  </a:cubicBezTo>
                  <a:cubicBezTo>
                    <a:pt x="3419" y="7250"/>
                    <a:pt x="3398" y="7228"/>
                    <a:pt x="3376" y="7206"/>
                  </a:cubicBezTo>
                  <a:cubicBezTo>
                    <a:pt x="3358" y="7190"/>
                    <a:pt x="3341" y="7173"/>
                    <a:pt x="3323" y="7157"/>
                  </a:cubicBezTo>
                  <a:lnTo>
                    <a:pt x="3258" y="7116"/>
                  </a:lnTo>
                  <a:lnTo>
                    <a:pt x="3194" y="7067"/>
                  </a:lnTo>
                  <a:cubicBezTo>
                    <a:pt x="3176" y="7050"/>
                    <a:pt x="3158" y="7034"/>
                    <a:pt x="3140" y="7017"/>
                  </a:cubicBezTo>
                  <a:lnTo>
                    <a:pt x="3098" y="6960"/>
                  </a:lnTo>
                  <a:lnTo>
                    <a:pt x="2219" y="6130"/>
                  </a:lnTo>
                  <a:lnTo>
                    <a:pt x="2240" y="6097"/>
                  </a:lnTo>
                  <a:cubicBezTo>
                    <a:pt x="2233" y="6092"/>
                    <a:pt x="2226" y="6086"/>
                    <a:pt x="2219" y="6081"/>
                  </a:cubicBezTo>
                  <a:cubicBezTo>
                    <a:pt x="2205" y="6075"/>
                    <a:pt x="2190" y="6070"/>
                    <a:pt x="2176" y="6064"/>
                  </a:cubicBezTo>
                  <a:cubicBezTo>
                    <a:pt x="2162" y="6059"/>
                    <a:pt x="2147" y="6053"/>
                    <a:pt x="2133" y="6048"/>
                  </a:cubicBezTo>
                  <a:lnTo>
                    <a:pt x="2079" y="6048"/>
                  </a:lnTo>
                  <a:lnTo>
                    <a:pt x="1994" y="6048"/>
                  </a:lnTo>
                  <a:lnTo>
                    <a:pt x="1929" y="6048"/>
                  </a:lnTo>
                  <a:lnTo>
                    <a:pt x="1876" y="6048"/>
                  </a:lnTo>
                  <a:cubicBezTo>
                    <a:pt x="1854" y="6042"/>
                    <a:pt x="1833" y="6037"/>
                    <a:pt x="1811" y="6031"/>
                  </a:cubicBezTo>
                  <a:lnTo>
                    <a:pt x="1726" y="6015"/>
                  </a:lnTo>
                  <a:cubicBezTo>
                    <a:pt x="1715" y="6012"/>
                    <a:pt x="1704" y="6010"/>
                    <a:pt x="1693" y="6007"/>
                  </a:cubicBezTo>
                  <a:cubicBezTo>
                    <a:pt x="1672" y="6001"/>
                    <a:pt x="1650" y="5996"/>
                    <a:pt x="1629" y="5990"/>
                  </a:cubicBezTo>
                  <a:lnTo>
                    <a:pt x="1565" y="5957"/>
                  </a:lnTo>
                  <a:cubicBezTo>
                    <a:pt x="1547" y="5952"/>
                    <a:pt x="1529" y="5946"/>
                    <a:pt x="1511" y="5941"/>
                  </a:cubicBezTo>
                  <a:lnTo>
                    <a:pt x="1447" y="5908"/>
                  </a:lnTo>
                  <a:cubicBezTo>
                    <a:pt x="1433" y="5897"/>
                    <a:pt x="1418" y="5886"/>
                    <a:pt x="1404" y="5875"/>
                  </a:cubicBezTo>
                  <a:cubicBezTo>
                    <a:pt x="1383" y="5861"/>
                    <a:pt x="1361" y="5848"/>
                    <a:pt x="1340" y="5834"/>
                  </a:cubicBezTo>
                  <a:cubicBezTo>
                    <a:pt x="1329" y="5823"/>
                    <a:pt x="1319" y="5812"/>
                    <a:pt x="1308" y="5801"/>
                  </a:cubicBezTo>
                  <a:cubicBezTo>
                    <a:pt x="1294" y="5790"/>
                    <a:pt x="1279" y="5779"/>
                    <a:pt x="1265" y="5768"/>
                  </a:cubicBezTo>
                  <a:cubicBezTo>
                    <a:pt x="1251" y="5757"/>
                    <a:pt x="1236" y="5746"/>
                    <a:pt x="1222" y="5735"/>
                  </a:cubicBezTo>
                  <a:cubicBezTo>
                    <a:pt x="1201" y="5721"/>
                    <a:pt x="1179" y="5708"/>
                    <a:pt x="1158" y="5694"/>
                  </a:cubicBezTo>
                  <a:lnTo>
                    <a:pt x="1115" y="5645"/>
                  </a:lnTo>
                  <a:cubicBezTo>
                    <a:pt x="1104" y="5629"/>
                    <a:pt x="1094" y="5612"/>
                    <a:pt x="1083" y="5596"/>
                  </a:cubicBezTo>
                  <a:cubicBezTo>
                    <a:pt x="1076" y="5579"/>
                    <a:pt x="1068" y="5563"/>
                    <a:pt x="1061" y="5546"/>
                  </a:cubicBezTo>
                  <a:cubicBezTo>
                    <a:pt x="1047" y="5532"/>
                    <a:pt x="1032" y="5519"/>
                    <a:pt x="1018" y="5505"/>
                  </a:cubicBezTo>
                  <a:lnTo>
                    <a:pt x="975" y="5456"/>
                  </a:lnTo>
                  <a:cubicBezTo>
                    <a:pt x="968" y="5440"/>
                    <a:pt x="961" y="5423"/>
                    <a:pt x="954" y="5407"/>
                  </a:cubicBezTo>
                  <a:cubicBezTo>
                    <a:pt x="947" y="5393"/>
                    <a:pt x="939" y="5380"/>
                    <a:pt x="932" y="5366"/>
                  </a:cubicBezTo>
                  <a:cubicBezTo>
                    <a:pt x="921" y="5349"/>
                    <a:pt x="911" y="5333"/>
                    <a:pt x="900" y="5316"/>
                  </a:cubicBezTo>
                  <a:cubicBezTo>
                    <a:pt x="893" y="5300"/>
                    <a:pt x="886" y="5283"/>
                    <a:pt x="879" y="5267"/>
                  </a:cubicBezTo>
                  <a:cubicBezTo>
                    <a:pt x="872" y="5253"/>
                    <a:pt x="864" y="5240"/>
                    <a:pt x="857" y="5226"/>
                  </a:cubicBezTo>
                  <a:lnTo>
                    <a:pt x="857" y="5160"/>
                  </a:lnTo>
                  <a:cubicBezTo>
                    <a:pt x="850" y="5144"/>
                    <a:pt x="843" y="5127"/>
                    <a:pt x="836" y="5111"/>
                  </a:cubicBezTo>
                  <a:lnTo>
                    <a:pt x="836" y="5062"/>
                  </a:lnTo>
                  <a:cubicBezTo>
                    <a:pt x="829" y="5048"/>
                    <a:pt x="822" y="5035"/>
                    <a:pt x="815" y="5021"/>
                  </a:cubicBezTo>
                  <a:lnTo>
                    <a:pt x="815" y="4971"/>
                  </a:lnTo>
                  <a:lnTo>
                    <a:pt x="815" y="4906"/>
                  </a:lnTo>
                  <a:lnTo>
                    <a:pt x="815" y="4864"/>
                  </a:lnTo>
                  <a:cubicBezTo>
                    <a:pt x="822" y="4842"/>
                    <a:pt x="829" y="4821"/>
                    <a:pt x="836" y="4799"/>
                  </a:cubicBezTo>
                  <a:cubicBezTo>
                    <a:pt x="843" y="4782"/>
                    <a:pt x="850" y="4766"/>
                    <a:pt x="857" y="4749"/>
                  </a:cubicBezTo>
                  <a:lnTo>
                    <a:pt x="857" y="4692"/>
                  </a:lnTo>
                  <a:lnTo>
                    <a:pt x="900" y="4643"/>
                  </a:lnTo>
                  <a:cubicBezTo>
                    <a:pt x="904" y="4626"/>
                    <a:pt x="907" y="4610"/>
                    <a:pt x="911" y="4593"/>
                  </a:cubicBezTo>
                  <a:cubicBezTo>
                    <a:pt x="925" y="4579"/>
                    <a:pt x="940" y="4566"/>
                    <a:pt x="954" y="4552"/>
                  </a:cubicBezTo>
                  <a:lnTo>
                    <a:pt x="997" y="4503"/>
                  </a:lnTo>
                  <a:lnTo>
                    <a:pt x="1040" y="4454"/>
                  </a:lnTo>
                  <a:lnTo>
                    <a:pt x="1104" y="4429"/>
                  </a:lnTo>
                  <a:lnTo>
                    <a:pt x="1158" y="4396"/>
                  </a:lnTo>
                  <a:lnTo>
                    <a:pt x="1222" y="4363"/>
                  </a:lnTo>
                  <a:cubicBezTo>
                    <a:pt x="1243" y="4358"/>
                    <a:pt x="1265" y="4352"/>
                    <a:pt x="1286" y="4347"/>
                  </a:cubicBezTo>
                  <a:cubicBezTo>
                    <a:pt x="1304" y="4341"/>
                    <a:pt x="1322" y="4336"/>
                    <a:pt x="1340" y="4330"/>
                  </a:cubicBezTo>
                  <a:lnTo>
                    <a:pt x="1426" y="4330"/>
                  </a:lnTo>
                  <a:lnTo>
                    <a:pt x="1490" y="4330"/>
                  </a:lnTo>
                  <a:lnTo>
                    <a:pt x="1543" y="4330"/>
                  </a:lnTo>
                  <a:cubicBezTo>
                    <a:pt x="1565" y="4336"/>
                    <a:pt x="1586" y="4341"/>
                    <a:pt x="1608" y="4347"/>
                  </a:cubicBezTo>
                  <a:lnTo>
                    <a:pt x="1693" y="4380"/>
                  </a:lnTo>
                  <a:cubicBezTo>
                    <a:pt x="1704" y="4385"/>
                    <a:pt x="1715" y="4391"/>
                    <a:pt x="1726" y="4396"/>
                  </a:cubicBezTo>
                  <a:cubicBezTo>
                    <a:pt x="1747" y="4410"/>
                    <a:pt x="1769" y="4423"/>
                    <a:pt x="1790" y="4437"/>
                  </a:cubicBezTo>
                  <a:cubicBezTo>
                    <a:pt x="1804" y="4448"/>
                    <a:pt x="1819" y="4459"/>
                    <a:pt x="1833" y="4470"/>
                  </a:cubicBezTo>
                  <a:lnTo>
                    <a:pt x="1897" y="4519"/>
                  </a:lnTo>
                  <a:lnTo>
                    <a:pt x="1951" y="4552"/>
                  </a:lnTo>
                  <a:cubicBezTo>
                    <a:pt x="1965" y="4566"/>
                    <a:pt x="1980" y="4579"/>
                    <a:pt x="1994" y="4593"/>
                  </a:cubicBezTo>
                  <a:cubicBezTo>
                    <a:pt x="2008" y="4610"/>
                    <a:pt x="2022" y="4626"/>
                    <a:pt x="2036" y="4643"/>
                  </a:cubicBezTo>
                  <a:cubicBezTo>
                    <a:pt x="2058" y="4659"/>
                    <a:pt x="2079" y="4676"/>
                    <a:pt x="2101" y="4692"/>
                  </a:cubicBezTo>
                  <a:cubicBezTo>
                    <a:pt x="2108" y="4708"/>
                    <a:pt x="2115" y="4725"/>
                    <a:pt x="2122" y="4741"/>
                  </a:cubicBezTo>
                  <a:cubicBezTo>
                    <a:pt x="2140" y="4755"/>
                    <a:pt x="2158" y="4768"/>
                    <a:pt x="2176" y="4782"/>
                  </a:cubicBezTo>
                  <a:cubicBezTo>
                    <a:pt x="2183" y="4799"/>
                    <a:pt x="2190" y="4815"/>
                    <a:pt x="2197" y="4832"/>
                  </a:cubicBezTo>
                  <a:lnTo>
                    <a:pt x="2240" y="4881"/>
                  </a:lnTo>
                  <a:cubicBezTo>
                    <a:pt x="2226" y="4900"/>
                    <a:pt x="2211" y="4919"/>
                    <a:pt x="2197" y="4938"/>
                  </a:cubicBezTo>
                  <a:cubicBezTo>
                    <a:pt x="2190" y="4955"/>
                    <a:pt x="2183" y="4971"/>
                    <a:pt x="2176" y="4988"/>
                  </a:cubicBezTo>
                  <a:cubicBezTo>
                    <a:pt x="2169" y="5004"/>
                    <a:pt x="2161" y="5021"/>
                    <a:pt x="2154" y="5037"/>
                  </a:cubicBezTo>
                  <a:lnTo>
                    <a:pt x="2133" y="5094"/>
                  </a:lnTo>
                  <a:cubicBezTo>
                    <a:pt x="2129" y="5116"/>
                    <a:pt x="2126" y="5138"/>
                    <a:pt x="2122" y="5160"/>
                  </a:cubicBezTo>
                  <a:cubicBezTo>
                    <a:pt x="2126" y="5177"/>
                    <a:pt x="2129" y="5193"/>
                    <a:pt x="2133" y="5210"/>
                  </a:cubicBezTo>
                  <a:cubicBezTo>
                    <a:pt x="2140" y="5224"/>
                    <a:pt x="2147" y="5237"/>
                    <a:pt x="2154" y="5251"/>
                  </a:cubicBezTo>
                  <a:cubicBezTo>
                    <a:pt x="2168" y="5273"/>
                    <a:pt x="2183" y="5294"/>
                    <a:pt x="2197" y="5316"/>
                  </a:cubicBezTo>
                  <a:lnTo>
                    <a:pt x="2176" y="5349"/>
                  </a:lnTo>
                  <a:cubicBezTo>
                    <a:pt x="2169" y="5360"/>
                    <a:pt x="2161" y="5371"/>
                    <a:pt x="2154" y="5382"/>
                  </a:cubicBezTo>
                  <a:cubicBezTo>
                    <a:pt x="2147" y="5396"/>
                    <a:pt x="2140" y="5409"/>
                    <a:pt x="2133" y="5423"/>
                  </a:cubicBezTo>
                  <a:lnTo>
                    <a:pt x="2133" y="5456"/>
                  </a:lnTo>
                  <a:lnTo>
                    <a:pt x="2154" y="5489"/>
                  </a:lnTo>
                  <a:cubicBezTo>
                    <a:pt x="2161" y="5505"/>
                    <a:pt x="2169" y="5522"/>
                    <a:pt x="2176" y="5538"/>
                  </a:cubicBezTo>
                  <a:cubicBezTo>
                    <a:pt x="2183" y="5541"/>
                    <a:pt x="2190" y="5543"/>
                    <a:pt x="2197" y="5546"/>
                  </a:cubicBezTo>
                  <a:lnTo>
                    <a:pt x="2262" y="5596"/>
                  </a:lnTo>
                  <a:cubicBezTo>
                    <a:pt x="2255" y="5607"/>
                    <a:pt x="2247" y="5618"/>
                    <a:pt x="2240" y="5629"/>
                  </a:cubicBezTo>
                  <a:lnTo>
                    <a:pt x="2240" y="5678"/>
                  </a:lnTo>
                  <a:cubicBezTo>
                    <a:pt x="2247" y="5692"/>
                    <a:pt x="2255" y="5705"/>
                    <a:pt x="2262" y="5719"/>
                  </a:cubicBezTo>
                  <a:lnTo>
                    <a:pt x="2304" y="5752"/>
                  </a:lnTo>
                  <a:cubicBezTo>
                    <a:pt x="2311" y="5763"/>
                    <a:pt x="2319" y="5774"/>
                    <a:pt x="2326" y="5785"/>
                  </a:cubicBezTo>
                  <a:cubicBezTo>
                    <a:pt x="2337" y="5801"/>
                    <a:pt x="2347" y="5818"/>
                    <a:pt x="2358" y="5834"/>
                  </a:cubicBezTo>
                  <a:cubicBezTo>
                    <a:pt x="2372" y="5848"/>
                    <a:pt x="2387" y="5861"/>
                    <a:pt x="2401" y="5875"/>
                  </a:cubicBezTo>
                  <a:lnTo>
                    <a:pt x="2465" y="5924"/>
                  </a:lnTo>
                  <a:cubicBezTo>
                    <a:pt x="2472" y="5941"/>
                    <a:pt x="2480" y="5957"/>
                    <a:pt x="2487" y="5974"/>
                  </a:cubicBezTo>
                  <a:lnTo>
                    <a:pt x="2529" y="6031"/>
                  </a:lnTo>
                  <a:cubicBezTo>
                    <a:pt x="2547" y="6048"/>
                    <a:pt x="2565" y="6064"/>
                    <a:pt x="2583" y="6081"/>
                  </a:cubicBezTo>
                  <a:cubicBezTo>
                    <a:pt x="2604" y="6103"/>
                    <a:pt x="2626" y="6124"/>
                    <a:pt x="2647" y="6146"/>
                  </a:cubicBezTo>
                  <a:lnTo>
                    <a:pt x="2712" y="6179"/>
                  </a:lnTo>
                  <a:cubicBezTo>
                    <a:pt x="2737" y="6187"/>
                    <a:pt x="2762" y="6196"/>
                    <a:pt x="2787" y="6204"/>
                  </a:cubicBezTo>
                  <a:lnTo>
                    <a:pt x="2830" y="6204"/>
                  </a:lnTo>
                  <a:cubicBezTo>
                    <a:pt x="2844" y="6209"/>
                    <a:pt x="2858" y="6215"/>
                    <a:pt x="2872" y="6220"/>
                  </a:cubicBezTo>
                  <a:lnTo>
                    <a:pt x="2915" y="6220"/>
                  </a:lnTo>
                  <a:cubicBezTo>
                    <a:pt x="2933" y="6226"/>
                    <a:pt x="2951" y="6231"/>
                    <a:pt x="2969" y="6237"/>
                  </a:cubicBezTo>
                  <a:lnTo>
                    <a:pt x="3033" y="6204"/>
                  </a:lnTo>
                  <a:lnTo>
                    <a:pt x="3119" y="6187"/>
                  </a:lnTo>
                  <a:cubicBezTo>
                    <a:pt x="3133" y="6179"/>
                    <a:pt x="3148" y="6171"/>
                    <a:pt x="3162" y="6163"/>
                  </a:cubicBezTo>
                  <a:lnTo>
                    <a:pt x="3215" y="6113"/>
                  </a:lnTo>
                  <a:lnTo>
                    <a:pt x="3258" y="6064"/>
                  </a:lnTo>
                  <a:lnTo>
                    <a:pt x="3301" y="6015"/>
                  </a:lnTo>
                  <a:cubicBezTo>
                    <a:pt x="3308" y="5996"/>
                    <a:pt x="3316" y="5976"/>
                    <a:pt x="3323" y="5957"/>
                  </a:cubicBezTo>
                  <a:cubicBezTo>
                    <a:pt x="3330" y="5941"/>
                    <a:pt x="3337" y="5924"/>
                    <a:pt x="3344" y="5908"/>
                  </a:cubicBezTo>
                  <a:lnTo>
                    <a:pt x="3344" y="5850"/>
                  </a:lnTo>
                  <a:lnTo>
                    <a:pt x="3344" y="5785"/>
                  </a:lnTo>
                  <a:cubicBezTo>
                    <a:pt x="3337" y="5768"/>
                    <a:pt x="3330" y="5752"/>
                    <a:pt x="3323" y="5735"/>
                  </a:cubicBezTo>
                  <a:cubicBezTo>
                    <a:pt x="3316" y="5721"/>
                    <a:pt x="3308" y="5708"/>
                    <a:pt x="3301" y="5694"/>
                  </a:cubicBezTo>
                  <a:lnTo>
                    <a:pt x="3258" y="5645"/>
                  </a:lnTo>
                  <a:cubicBezTo>
                    <a:pt x="3244" y="5634"/>
                    <a:pt x="3229" y="5623"/>
                    <a:pt x="3215" y="5612"/>
                  </a:cubicBezTo>
                  <a:lnTo>
                    <a:pt x="3140" y="5579"/>
                  </a:lnTo>
                  <a:lnTo>
                    <a:pt x="3076" y="5579"/>
                  </a:lnTo>
                  <a:cubicBezTo>
                    <a:pt x="3090" y="5565"/>
                    <a:pt x="3105" y="5552"/>
                    <a:pt x="3119" y="5538"/>
                  </a:cubicBezTo>
                  <a:lnTo>
                    <a:pt x="3162" y="5489"/>
                  </a:lnTo>
                  <a:lnTo>
                    <a:pt x="3162" y="5456"/>
                  </a:lnTo>
                  <a:cubicBezTo>
                    <a:pt x="3155" y="5445"/>
                    <a:pt x="3147" y="5434"/>
                    <a:pt x="3140" y="5423"/>
                  </a:cubicBezTo>
                  <a:lnTo>
                    <a:pt x="3055" y="5390"/>
                  </a:lnTo>
                  <a:cubicBezTo>
                    <a:pt x="3033" y="5387"/>
                    <a:pt x="3012" y="5385"/>
                    <a:pt x="2990" y="5382"/>
                  </a:cubicBezTo>
                  <a:cubicBezTo>
                    <a:pt x="2965" y="5377"/>
                    <a:pt x="2940" y="5371"/>
                    <a:pt x="2915" y="5366"/>
                  </a:cubicBezTo>
                  <a:lnTo>
                    <a:pt x="2851" y="5366"/>
                  </a:lnTo>
                  <a:lnTo>
                    <a:pt x="2851" y="5316"/>
                  </a:lnTo>
                  <a:lnTo>
                    <a:pt x="2851" y="5267"/>
                  </a:lnTo>
                  <a:cubicBezTo>
                    <a:pt x="2830" y="5253"/>
                    <a:pt x="2808" y="5240"/>
                    <a:pt x="2787" y="5226"/>
                  </a:cubicBezTo>
                  <a:cubicBezTo>
                    <a:pt x="2776" y="5215"/>
                    <a:pt x="2766" y="5204"/>
                    <a:pt x="2755" y="5193"/>
                  </a:cubicBezTo>
                  <a:cubicBezTo>
                    <a:pt x="2773" y="5177"/>
                    <a:pt x="2790" y="5160"/>
                    <a:pt x="2808" y="5144"/>
                  </a:cubicBezTo>
                  <a:cubicBezTo>
                    <a:pt x="2829" y="5127"/>
                    <a:pt x="2851" y="5111"/>
                    <a:pt x="2872" y="5094"/>
                  </a:cubicBezTo>
                  <a:cubicBezTo>
                    <a:pt x="2894" y="5075"/>
                    <a:pt x="2915" y="5056"/>
                    <a:pt x="2937" y="5037"/>
                  </a:cubicBezTo>
                  <a:cubicBezTo>
                    <a:pt x="2948" y="5021"/>
                    <a:pt x="2958" y="5004"/>
                    <a:pt x="2969" y="4988"/>
                  </a:cubicBezTo>
                  <a:lnTo>
                    <a:pt x="2969" y="4938"/>
                  </a:lnTo>
                  <a:lnTo>
                    <a:pt x="2969" y="4906"/>
                  </a:lnTo>
                  <a:cubicBezTo>
                    <a:pt x="2965" y="4898"/>
                    <a:pt x="2962" y="4889"/>
                    <a:pt x="2958" y="4881"/>
                  </a:cubicBezTo>
                  <a:cubicBezTo>
                    <a:pt x="2951" y="4875"/>
                    <a:pt x="2944" y="4870"/>
                    <a:pt x="2937" y="4864"/>
                  </a:cubicBezTo>
                  <a:cubicBezTo>
                    <a:pt x="2944" y="4859"/>
                    <a:pt x="2951" y="4853"/>
                    <a:pt x="2958" y="4848"/>
                  </a:cubicBezTo>
                  <a:lnTo>
                    <a:pt x="2969" y="4848"/>
                  </a:lnTo>
                  <a:cubicBezTo>
                    <a:pt x="2990" y="4843"/>
                    <a:pt x="3012" y="4837"/>
                    <a:pt x="3033" y="4832"/>
                  </a:cubicBezTo>
                  <a:lnTo>
                    <a:pt x="3076" y="4832"/>
                  </a:lnTo>
                  <a:cubicBezTo>
                    <a:pt x="3090" y="4826"/>
                    <a:pt x="3105" y="4821"/>
                    <a:pt x="3119" y="4815"/>
                  </a:cubicBezTo>
                  <a:lnTo>
                    <a:pt x="3162" y="4815"/>
                  </a:lnTo>
                  <a:lnTo>
                    <a:pt x="3215" y="4815"/>
                  </a:lnTo>
                  <a:cubicBezTo>
                    <a:pt x="3229" y="4810"/>
                    <a:pt x="3244" y="4804"/>
                    <a:pt x="3258" y="4799"/>
                  </a:cubicBezTo>
                  <a:lnTo>
                    <a:pt x="3323" y="4799"/>
                  </a:lnTo>
                  <a:cubicBezTo>
                    <a:pt x="3337" y="4793"/>
                    <a:pt x="3351" y="4788"/>
                    <a:pt x="3365" y="4782"/>
                  </a:cubicBezTo>
                  <a:cubicBezTo>
                    <a:pt x="3383" y="4777"/>
                    <a:pt x="3401" y="4771"/>
                    <a:pt x="3419" y="4766"/>
                  </a:cubicBezTo>
                  <a:lnTo>
                    <a:pt x="3483" y="4766"/>
                  </a:lnTo>
                  <a:cubicBezTo>
                    <a:pt x="3505" y="4760"/>
                    <a:pt x="3526" y="4755"/>
                    <a:pt x="3548" y="4749"/>
                  </a:cubicBezTo>
                  <a:lnTo>
                    <a:pt x="3601" y="4749"/>
                  </a:lnTo>
                  <a:lnTo>
                    <a:pt x="3644" y="4749"/>
                  </a:lnTo>
                  <a:cubicBezTo>
                    <a:pt x="3673" y="4746"/>
                    <a:pt x="3701" y="4744"/>
                    <a:pt x="3730" y="4741"/>
                  </a:cubicBezTo>
                  <a:lnTo>
                    <a:pt x="3773" y="4741"/>
                  </a:lnTo>
                  <a:cubicBezTo>
                    <a:pt x="3791" y="4736"/>
                    <a:pt x="3808" y="4730"/>
                    <a:pt x="3826" y="4725"/>
                  </a:cubicBezTo>
                  <a:lnTo>
                    <a:pt x="3869" y="4725"/>
                  </a:lnTo>
                  <a:cubicBezTo>
                    <a:pt x="3891" y="4719"/>
                    <a:pt x="3912" y="4714"/>
                    <a:pt x="3934" y="4708"/>
                  </a:cubicBezTo>
                  <a:cubicBezTo>
                    <a:pt x="3948" y="4703"/>
                    <a:pt x="3962" y="4697"/>
                    <a:pt x="3976" y="4692"/>
                  </a:cubicBezTo>
                  <a:lnTo>
                    <a:pt x="4009" y="4692"/>
                  </a:lnTo>
                  <a:lnTo>
                    <a:pt x="4073" y="4692"/>
                  </a:lnTo>
                  <a:lnTo>
                    <a:pt x="4116" y="4692"/>
                  </a:lnTo>
                  <a:cubicBezTo>
                    <a:pt x="4137" y="4686"/>
                    <a:pt x="4159" y="4681"/>
                    <a:pt x="4180" y="4675"/>
                  </a:cubicBezTo>
                  <a:lnTo>
                    <a:pt x="4212" y="4675"/>
                  </a:lnTo>
                  <a:lnTo>
                    <a:pt x="4255" y="4675"/>
                  </a:lnTo>
                  <a:lnTo>
                    <a:pt x="4277" y="4675"/>
                  </a:lnTo>
                  <a:lnTo>
                    <a:pt x="4298" y="4552"/>
                  </a:lnTo>
                  <a:lnTo>
                    <a:pt x="2787" y="4766"/>
                  </a:lnTo>
                  <a:lnTo>
                    <a:pt x="2765" y="4766"/>
                  </a:lnTo>
                  <a:lnTo>
                    <a:pt x="2755" y="4766"/>
                  </a:lnTo>
                  <a:cubicBezTo>
                    <a:pt x="2766" y="4758"/>
                    <a:pt x="2776" y="4749"/>
                    <a:pt x="2787" y="4741"/>
                  </a:cubicBezTo>
                  <a:lnTo>
                    <a:pt x="2808" y="4708"/>
                  </a:lnTo>
                  <a:cubicBezTo>
                    <a:pt x="2815" y="4692"/>
                    <a:pt x="2823" y="4675"/>
                    <a:pt x="2830" y="4659"/>
                  </a:cubicBezTo>
                  <a:lnTo>
                    <a:pt x="2830" y="4610"/>
                  </a:lnTo>
                  <a:cubicBezTo>
                    <a:pt x="2823" y="4591"/>
                    <a:pt x="2815" y="4571"/>
                    <a:pt x="2808" y="4552"/>
                  </a:cubicBezTo>
                  <a:lnTo>
                    <a:pt x="2787" y="4519"/>
                  </a:lnTo>
                  <a:cubicBezTo>
                    <a:pt x="2776" y="4497"/>
                    <a:pt x="2766" y="4476"/>
                    <a:pt x="2755" y="4454"/>
                  </a:cubicBezTo>
                  <a:lnTo>
                    <a:pt x="2712" y="4429"/>
                  </a:lnTo>
                  <a:cubicBezTo>
                    <a:pt x="2719" y="4423"/>
                    <a:pt x="2726" y="4418"/>
                    <a:pt x="2733" y="4412"/>
                  </a:cubicBezTo>
                  <a:lnTo>
                    <a:pt x="2765" y="4412"/>
                  </a:lnTo>
                  <a:lnTo>
                    <a:pt x="2830" y="4412"/>
                  </a:lnTo>
                  <a:cubicBezTo>
                    <a:pt x="2844" y="4407"/>
                    <a:pt x="2858" y="4401"/>
                    <a:pt x="2872" y="4396"/>
                  </a:cubicBezTo>
                  <a:lnTo>
                    <a:pt x="2915" y="4396"/>
                  </a:lnTo>
                  <a:lnTo>
                    <a:pt x="2969" y="4396"/>
                  </a:lnTo>
                  <a:cubicBezTo>
                    <a:pt x="2990" y="4391"/>
                    <a:pt x="3012" y="4385"/>
                    <a:pt x="3033" y="4380"/>
                  </a:cubicBezTo>
                  <a:lnTo>
                    <a:pt x="3098" y="4380"/>
                  </a:lnTo>
                  <a:cubicBezTo>
                    <a:pt x="3119" y="4374"/>
                    <a:pt x="3141" y="4369"/>
                    <a:pt x="3162" y="4363"/>
                  </a:cubicBezTo>
                  <a:lnTo>
                    <a:pt x="3215" y="4363"/>
                  </a:lnTo>
                  <a:cubicBezTo>
                    <a:pt x="3237" y="4358"/>
                    <a:pt x="3258" y="4352"/>
                    <a:pt x="3280" y="4347"/>
                  </a:cubicBezTo>
                  <a:lnTo>
                    <a:pt x="3344" y="4347"/>
                  </a:lnTo>
                  <a:cubicBezTo>
                    <a:pt x="3362" y="4341"/>
                    <a:pt x="3380" y="4336"/>
                    <a:pt x="3398" y="4330"/>
                  </a:cubicBezTo>
                  <a:lnTo>
                    <a:pt x="3462" y="4330"/>
                  </a:lnTo>
                  <a:cubicBezTo>
                    <a:pt x="3491" y="4325"/>
                    <a:pt x="3519" y="4319"/>
                    <a:pt x="3548" y="4314"/>
                  </a:cubicBezTo>
                  <a:lnTo>
                    <a:pt x="3601" y="4314"/>
                  </a:lnTo>
                  <a:cubicBezTo>
                    <a:pt x="3623" y="4308"/>
                    <a:pt x="3644" y="4303"/>
                    <a:pt x="3666" y="4297"/>
                  </a:cubicBezTo>
                  <a:lnTo>
                    <a:pt x="3730" y="4297"/>
                  </a:lnTo>
                  <a:cubicBezTo>
                    <a:pt x="3748" y="4292"/>
                    <a:pt x="3765" y="4286"/>
                    <a:pt x="3783" y="4281"/>
                  </a:cubicBezTo>
                  <a:lnTo>
                    <a:pt x="3869" y="4281"/>
                  </a:lnTo>
                  <a:cubicBezTo>
                    <a:pt x="3883" y="4278"/>
                    <a:pt x="3898" y="4276"/>
                    <a:pt x="3912" y="4273"/>
                  </a:cubicBezTo>
                  <a:cubicBezTo>
                    <a:pt x="3933" y="4267"/>
                    <a:pt x="3955" y="4262"/>
                    <a:pt x="3976" y="4256"/>
                  </a:cubicBezTo>
                  <a:lnTo>
                    <a:pt x="4009" y="4256"/>
                  </a:lnTo>
                  <a:lnTo>
                    <a:pt x="4073" y="4256"/>
                  </a:lnTo>
                  <a:cubicBezTo>
                    <a:pt x="4087" y="4251"/>
                    <a:pt x="4102" y="4245"/>
                    <a:pt x="4116" y="4240"/>
                  </a:cubicBezTo>
                  <a:lnTo>
                    <a:pt x="4159" y="4240"/>
                  </a:lnTo>
                  <a:cubicBezTo>
                    <a:pt x="4166" y="4235"/>
                    <a:pt x="4173" y="4229"/>
                    <a:pt x="4180" y="4224"/>
                  </a:cubicBezTo>
                  <a:lnTo>
                    <a:pt x="4212" y="4224"/>
                  </a:lnTo>
                  <a:lnTo>
                    <a:pt x="4255" y="4224"/>
                  </a:lnTo>
                  <a:lnTo>
                    <a:pt x="4277" y="4224"/>
                  </a:lnTo>
                  <a:cubicBezTo>
                    <a:pt x="4284" y="4188"/>
                    <a:pt x="4291" y="4153"/>
                    <a:pt x="4298" y="4117"/>
                  </a:cubicBezTo>
                  <a:lnTo>
                    <a:pt x="4277" y="4117"/>
                  </a:lnTo>
                  <a:lnTo>
                    <a:pt x="4212" y="4117"/>
                  </a:lnTo>
                  <a:lnTo>
                    <a:pt x="4202" y="4117"/>
                  </a:lnTo>
                  <a:lnTo>
                    <a:pt x="4159" y="4117"/>
                  </a:lnTo>
                  <a:cubicBezTo>
                    <a:pt x="4145" y="4120"/>
                    <a:pt x="4130" y="4122"/>
                    <a:pt x="4116" y="4125"/>
                  </a:cubicBezTo>
                  <a:cubicBezTo>
                    <a:pt x="4102" y="4130"/>
                    <a:pt x="4087" y="4136"/>
                    <a:pt x="4073" y="4141"/>
                  </a:cubicBezTo>
                  <a:lnTo>
                    <a:pt x="4009" y="4141"/>
                  </a:lnTo>
                  <a:lnTo>
                    <a:pt x="3976" y="4141"/>
                  </a:lnTo>
                  <a:cubicBezTo>
                    <a:pt x="3955" y="4147"/>
                    <a:pt x="3933" y="4152"/>
                    <a:pt x="3912" y="4158"/>
                  </a:cubicBezTo>
                  <a:lnTo>
                    <a:pt x="3848" y="4158"/>
                  </a:lnTo>
                  <a:cubicBezTo>
                    <a:pt x="3826" y="4163"/>
                    <a:pt x="3805" y="4169"/>
                    <a:pt x="3783" y="4174"/>
                  </a:cubicBezTo>
                  <a:lnTo>
                    <a:pt x="3708" y="4174"/>
                  </a:lnTo>
                  <a:cubicBezTo>
                    <a:pt x="3687" y="4180"/>
                    <a:pt x="3665" y="4185"/>
                    <a:pt x="3644" y="4191"/>
                  </a:cubicBezTo>
                  <a:cubicBezTo>
                    <a:pt x="3623" y="4196"/>
                    <a:pt x="3601" y="4202"/>
                    <a:pt x="3580" y="4207"/>
                  </a:cubicBezTo>
                  <a:lnTo>
                    <a:pt x="3505" y="4207"/>
                  </a:lnTo>
                  <a:cubicBezTo>
                    <a:pt x="3484" y="4213"/>
                    <a:pt x="3462" y="4218"/>
                    <a:pt x="3441" y="4224"/>
                  </a:cubicBezTo>
                  <a:lnTo>
                    <a:pt x="3365" y="4224"/>
                  </a:lnTo>
                  <a:cubicBezTo>
                    <a:pt x="3344" y="4229"/>
                    <a:pt x="3322" y="4235"/>
                    <a:pt x="3301" y="4240"/>
                  </a:cubicBezTo>
                  <a:lnTo>
                    <a:pt x="3215" y="4240"/>
                  </a:lnTo>
                  <a:cubicBezTo>
                    <a:pt x="3197" y="4245"/>
                    <a:pt x="3180" y="4251"/>
                    <a:pt x="3162" y="4256"/>
                  </a:cubicBezTo>
                  <a:cubicBezTo>
                    <a:pt x="3141" y="4262"/>
                    <a:pt x="3119" y="4267"/>
                    <a:pt x="3098" y="4273"/>
                  </a:cubicBezTo>
                  <a:cubicBezTo>
                    <a:pt x="3076" y="4276"/>
                    <a:pt x="3055" y="4278"/>
                    <a:pt x="3033" y="4281"/>
                  </a:cubicBezTo>
                  <a:lnTo>
                    <a:pt x="2969" y="4281"/>
                  </a:lnTo>
                  <a:lnTo>
                    <a:pt x="2915" y="4281"/>
                  </a:lnTo>
                  <a:cubicBezTo>
                    <a:pt x="2894" y="4286"/>
                    <a:pt x="2872" y="4292"/>
                    <a:pt x="2851" y="4297"/>
                  </a:cubicBezTo>
                  <a:lnTo>
                    <a:pt x="2808" y="4297"/>
                  </a:lnTo>
                  <a:cubicBezTo>
                    <a:pt x="2794" y="4303"/>
                    <a:pt x="2779" y="4308"/>
                    <a:pt x="2765" y="4314"/>
                  </a:cubicBezTo>
                  <a:lnTo>
                    <a:pt x="2712" y="4314"/>
                  </a:lnTo>
                  <a:lnTo>
                    <a:pt x="2690" y="4314"/>
                  </a:lnTo>
                  <a:cubicBezTo>
                    <a:pt x="2683" y="4319"/>
                    <a:pt x="2676" y="4325"/>
                    <a:pt x="2669" y="4330"/>
                  </a:cubicBezTo>
                  <a:cubicBezTo>
                    <a:pt x="2676" y="4314"/>
                    <a:pt x="2683" y="4297"/>
                    <a:pt x="2690" y="4281"/>
                  </a:cubicBezTo>
                  <a:cubicBezTo>
                    <a:pt x="2704" y="4262"/>
                    <a:pt x="2719" y="4243"/>
                    <a:pt x="2733" y="4224"/>
                  </a:cubicBezTo>
                  <a:cubicBezTo>
                    <a:pt x="2740" y="4213"/>
                    <a:pt x="2748" y="4202"/>
                    <a:pt x="2755" y="4191"/>
                  </a:cubicBezTo>
                  <a:cubicBezTo>
                    <a:pt x="2758" y="4180"/>
                    <a:pt x="2762" y="4169"/>
                    <a:pt x="2765" y="4158"/>
                  </a:cubicBezTo>
                  <a:cubicBezTo>
                    <a:pt x="2772" y="4147"/>
                    <a:pt x="2780" y="4136"/>
                    <a:pt x="2787" y="4125"/>
                  </a:cubicBezTo>
                  <a:lnTo>
                    <a:pt x="2830" y="4100"/>
                  </a:lnTo>
                  <a:lnTo>
                    <a:pt x="2830" y="4067"/>
                  </a:lnTo>
                  <a:cubicBezTo>
                    <a:pt x="2837" y="4056"/>
                    <a:pt x="2844" y="4046"/>
                    <a:pt x="2851" y="4035"/>
                  </a:cubicBezTo>
                  <a:lnTo>
                    <a:pt x="2872" y="4002"/>
                  </a:lnTo>
                  <a:cubicBezTo>
                    <a:pt x="2879" y="3996"/>
                    <a:pt x="2887" y="3991"/>
                    <a:pt x="2894" y="3985"/>
                  </a:cubicBezTo>
                  <a:lnTo>
                    <a:pt x="2915" y="3952"/>
                  </a:lnTo>
                  <a:lnTo>
                    <a:pt x="2937" y="3952"/>
                  </a:lnTo>
                  <a:lnTo>
                    <a:pt x="2958" y="3895"/>
                  </a:lnTo>
                  <a:cubicBezTo>
                    <a:pt x="2969" y="3884"/>
                    <a:pt x="2979" y="3873"/>
                    <a:pt x="2990" y="3862"/>
                  </a:cubicBezTo>
                  <a:cubicBezTo>
                    <a:pt x="3012" y="3846"/>
                    <a:pt x="3033" y="3829"/>
                    <a:pt x="3055" y="3813"/>
                  </a:cubicBezTo>
                  <a:lnTo>
                    <a:pt x="3098" y="3788"/>
                  </a:lnTo>
                  <a:cubicBezTo>
                    <a:pt x="3112" y="3772"/>
                    <a:pt x="3126" y="3755"/>
                    <a:pt x="3140" y="3739"/>
                  </a:cubicBezTo>
                  <a:cubicBezTo>
                    <a:pt x="3151" y="3722"/>
                    <a:pt x="3162" y="3706"/>
                    <a:pt x="3173" y="3689"/>
                  </a:cubicBezTo>
                  <a:cubicBezTo>
                    <a:pt x="3187" y="3678"/>
                    <a:pt x="3201" y="3668"/>
                    <a:pt x="3215" y="3657"/>
                  </a:cubicBezTo>
                  <a:cubicBezTo>
                    <a:pt x="3229" y="3643"/>
                    <a:pt x="3244" y="3629"/>
                    <a:pt x="3258" y="3615"/>
                  </a:cubicBezTo>
                  <a:cubicBezTo>
                    <a:pt x="3265" y="3604"/>
                    <a:pt x="3273" y="3594"/>
                    <a:pt x="3280" y="3583"/>
                  </a:cubicBezTo>
                  <a:cubicBezTo>
                    <a:pt x="3287" y="3566"/>
                    <a:pt x="3294" y="3550"/>
                    <a:pt x="3301" y="3533"/>
                  </a:cubicBezTo>
                  <a:cubicBezTo>
                    <a:pt x="3308" y="3522"/>
                    <a:pt x="3316" y="3511"/>
                    <a:pt x="3323" y="3500"/>
                  </a:cubicBezTo>
                  <a:lnTo>
                    <a:pt x="3323" y="3476"/>
                  </a:lnTo>
                  <a:lnTo>
                    <a:pt x="3323" y="3443"/>
                  </a:lnTo>
                  <a:cubicBezTo>
                    <a:pt x="3330" y="3427"/>
                    <a:pt x="3337" y="3410"/>
                    <a:pt x="3344" y="3394"/>
                  </a:cubicBezTo>
                  <a:cubicBezTo>
                    <a:pt x="3337" y="3388"/>
                    <a:pt x="3330" y="3383"/>
                    <a:pt x="3323" y="3377"/>
                  </a:cubicBezTo>
                  <a:lnTo>
                    <a:pt x="3323" y="3344"/>
                  </a:lnTo>
                  <a:cubicBezTo>
                    <a:pt x="3309" y="3325"/>
                    <a:pt x="3294" y="3306"/>
                    <a:pt x="3280" y="3287"/>
                  </a:cubicBezTo>
                  <a:cubicBezTo>
                    <a:pt x="3266" y="3270"/>
                    <a:pt x="3251" y="3254"/>
                    <a:pt x="3237" y="3237"/>
                  </a:cubicBezTo>
                  <a:cubicBezTo>
                    <a:pt x="3212" y="3221"/>
                    <a:pt x="3187" y="3204"/>
                    <a:pt x="3162" y="3188"/>
                  </a:cubicBezTo>
                  <a:lnTo>
                    <a:pt x="3098" y="3164"/>
                  </a:lnTo>
                  <a:lnTo>
                    <a:pt x="3119" y="3131"/>
                  </a:lnTo>
                  <a:lnTo>
                    <a:pt x="3140" y="3098"/>
                  </a:lnTo>
                  <a:cubicBezTo>
                    <a:pt x="3147" y="3087"/>
                    <a:pt x="3155" y="3076"/>
                    <a:pt x="3162" y="3065"/>
                  </a:cubicBezTo>
                  <a:cubicBezTo>
                    <a:pt x="3166" y="3054"/>
                    <a:pt x="3169" y="3043"/>
                    <a:pt x="3173" y="3032"/>
                  </a:cubicBezTo>
                  <a:lnTo>
                    <a:pt x="3173" y="3007"/>
                  </a:lnTo>
                  <a:cubicBezTo>
                    <a:pt x="3180" y="2991"/>
                    <a:pt x="3187" y="2974"/>
                    <a:pt x="3194" y="2958"/>
                  </a:cubicBezTo>
                  <a:lnTo>
                    <a:pt x="3194" y="2925"/>
                  </a:lnTo>
                  <a:lnTo>
                    <a:pt x="3194" y="2892"/>
                  </a:lnTo>
                  <a:cubicBezTo>
                    <a:pt x="3208" y="2887"/>
                    <a:pt x="3223" y="2881"/>
                    <a:pt x="3237" y="2876"/>
                  </a:cubicBezTo>
                  <a:lnTo>
                    <a:pt x="3280" y="2876"/>
                  </a:lnTo>
                  <a:cubicBezTo>
                    <a:pt x="3294" y="2870"/>
                    <a:pt x="3309" y="2865"/>
                    <a:pt x="3323" y="2859"/>
                  </a:cubicBezTo>
                  <a:cubicBezTo>
                    <a:pt x="3337" y="2854"/>
                    <a:pt x="3351" y="2848"/>
                    <a:pt x="3365" y="2843"/>
                  </a:cubicBezTo>
                  <a:cubicBezTo>
                    <a:pt x="3376" y="2840"/>
                    <a:pt x="3387" y="2838"/>
                    <a:pt x="3398" y="2835"/>
                  </a:cubicBezTo>
                  <a:cubicBezTo>
                    <a:pt x="3412" y="2829"/>
                    <a:pt x="3427" y="2824"/>
                    <a:pt x="3441" y="2818"/>
                  </a:cubicBezTo>
                  <a:cubicBezTo>
                    <a:pt x="3455" y="2813"/>
                    <a:pt x="3469" y="2807"/>
                    <a:pt x="3483" y="2802"/>
                  </a:cubicBezTo>
                  <a:cubicBezTo>
                    <a:pt x="3497" y="2797"/>
                    <a:pt x="3512" y="2791"/>
                    <a:pt x="3526" y="2786"/>
                  </a:cubicBezTo>
                  <a:lnTo>
                    <a:pt x="3601" y="2753"/>
                  </a:lnTo>
                  <a:lnTo>
                    <a:pt x="3687" y="2703"/>
                  </a:lnTo>
                  <a:cubicBezTo>
                    <a:pt x="3708" y="2689"/>
                    <a:pt x="3730" y="2676"/>
                    <a:pt x="3751" y="2662"/>
                  </a:cubicBezTo>
                  <a:cubicBezTo>
                    <a:pt x="3769" y="2640"/>
                    <a:pt x="3787" y="2619"/>
                    <a:pt x="3805" y="2597"/>
                  </a:cubicBezTo>
                  <a:cubicBezTo>
                    <a:pt x="3826" y="2602"/>
                    <a:pt x="3848" y="2608"/>
                    <a:pt x="3869" y="2613"/>
                  </a:cubicBezTo>
                  <a:lnTo>
                    <a:pt x="3955" y="2613"/>
                  </a:lnTo>
                  <a:lnTo>
                    <a:pt x="4009" y="2613"/>
                  </a:lnTo>
                  <a:cubicBezTo>
                    <a:pt x="4030" y="2608"/>
                    <a:pt x="4052" y="2602"/>
                    <a:pt x="4073" y="2597"/>
                  </a:cubicBezTo>
                  <a:cubicBezTo>
                    <a:pt x="4087" y="2591"/>
                    <a:pt x="4102" y="2586"/>
                    <a:pt x="4116" y="2580"/>
                  </a:cubicBezTo>
                  <a:lnTo>
                    <a:pt x="4180" y="2547"/>
                  </a:lnTo>
                  <a:cubicBezTo>
                    <a:pt x="4191" y="2539"/>
                    <a:pt x="4201" y="2531"/>
                    <a:pt x="4212" y="2523"/>
                  </a:cubicBezTo>
                  <a:lnTo>
                    <a:pt x="4277" y="2490"/>
                  </a:lnTo>
                  <a:cubicBezTo>
                    <a:pt x="4284" y="2473"/>
                    <a:pt x="4291" y="2457"/>
                    <a:pt x="4298" y="2440"/>
                  </a:cubicBezTo>
                  <a:lnTo>
                    <a:pt x="4341" y="2391"/>
                  </a:lnTo>
                  <a:cubicBezTo>
                    <a:pt x="4355" y="2377"/>
                    <a:pt x="4370" y="2364"/>
                    <a:pt x="4384" y="2350"/>
                  </a:cubicBezTo>
                  <a:cubicBezTo>
                    <a:pt x="4391" y="2334"/>
                    <a:pt x="4398" y="2317"/>
                    <a:pt x="4405" y="2301"/>
                  </a:cubicBezTo>
                  <a:cubicBezTo>
                    <a:pt x="4409" y="2279"/>
                    <a:pt x="4412" y="2257"/>
                    <a:pt x="4416" y="2235"/>
                  </a:cubicBezTo>
                  <a:cubicBezTo>
                    <a:pt x="4423" y="2221"/>
                    <a:pt x="4430" y="2208"/>
                    <a:pt x="4437" y="2194"/>
                  </a:cubicBezTo>
                  <a:cubicBezTo>
                    <a:pt x="4444" y="2178"/>
                    <a:pt x="4452" y="2161"/>
                    <a:pt x="4459" y="2145"/>
                  </a:cubicBezTo>
                  <a:cubicBezTo>
                    <a:pt x="4466" y="2128"/>
                    <a:pt x="4473" y="2112"/>
                    <a:pt x="4480" y="2095"/>
                  </a:cubicBezTo>
                  <a:lnTo>
                    <a:pt x="4480" y="20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89" name="Freeform 125"/>
            <p:cNvSpPr>
              <a:spLocks/>
            </p:cNvSpPr>
            <p:nvPr/>
          </p:nvSpPr>
          <p:spPr bwMode="auto">
            <a:xfrm>
              <a:off x="1087438" y="3651250"/>
              <a:ext cx="74613" cy="187325"/>
            </a:xfrm>
            <a:custGeom>
              <a:avLst/>
              <a:gdLst>
                <a:gd name="T0" fmla="*/ 11 w 93"/>
                <a:gd name="T1" fmla="*/ 0 h 235"/>
                <a:gd name="T2" fmla="*/ 0 w 93"/>
                <a:gd name="T3" fmla="*/ 7 h 235"/>
                <a:gd name="T4" fmla="*/ 0 w 93"/>
                <a:gd name="T5" fmla="*/ 108 h 235"/>
                <a:gd name="T6" fmla="*/ 6 w 93"/>
                <a:gd name="T7" fmla="*/ 176 h 235"/>
                <a:gd name="T8" fmla="*/ 13 w 93"/>
                <a:gd name="T9" fmla="*/ 235 h 235"/>
                <a:gd name="T10" fmla="*/ 32 w 93"/>
                <a:gd name="T11" fmla="*/ 233 h 235"/>
                <a:gd name="T12" fmla="*/ 27 w 93"/>
                <a:gd name="T13" fmla="*/ 180 h 235"/>
                <a:gd name="T14" fmla="*/ 17 w 93"/>
                <a:gd name="T15" fmla="*/ 116 h 235"/>
                <a:gd name="T16" fmla="*/ 17 w 93"/>
                <a:gd name="T17" fmla="*/ 110 h 235"/>
                <a:gd name="T18" fmla="*/ 17 w 93"/>
                <a:gd name="T19" fmla="*/ 104 h 235"/>
                <a:gd name="T20" fmla="*/ 15 w 93"/>
                <a:gd name="T21" fmla="*/ 97 h 235"/>
                <a:gd name="T22" fmla="*/ 15 w 93"/>
                <a:gd name="T23" fmla="*/ 91 h 235"/>
                <a:gd name="T24" fmla="*/ 46 w 93"/>
                <a:gd name="T25" fmla="*/ 102 h 235"/>
                <a:gd name="T26" fmla="*/ 89 w 93"/>
                <a:gd name="T27" fmla="*/ 117 h 235"/>
                <a:gd name="T28" fmla="*/ 91 w 93"/>
                <a:gd name="T29" fmla="*/ 116 h 235"/>
                <a:gd name="T30" fmla="*/ 93 w 93"/>
                <a:gd name="T31" fmla="*/ 112 h 235"/>
                <a:gd name="T32" fmla="*/ 93 w 93"/>
                <a:gd name="T33" fmla="*/ 108 h 235"/>
                <a:gd name="T34" fmla="*/ 91 w 93"/>
                <a:gd name="T35" fmla="*/ 106 h 235"/>
                <a:gd name="T36" fmla="*/ 51 w 93"/>
                <a:gd name="T37" fmla="*/ 89 h 235"/>
                <a:gd name="T38" fmla="*/ 15 w 93"/>
                <a:gd name="T39" fmla="*/ 79 h 235"/>
                <a:gd name="T40" fmla="*/ 11 w 93"/>
                <a:gd name="T41" fmla="*/ 0 h 235"/>
                <a:gd name="T42" fmla="*/ 11 w 93"/>
                <a:gd name="T4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235">
                  <a:moveTo>
                    <a:pt x="11" y="0"/>
                  </a:moveTo>
                  <a:lnTo>
                    <a:pt x="0" y="7"/>
                  </a:lnTo>
                  <a:lnTo>
                    <a:pt x="0" y="108"/>
                  </a:lnTo>
                  <a:lnTo>
                    <a:pt x="6" y="176"/>
                  </a:lnTo>
                  <a:lnTo>
                    <a:pt x="13" y="235"/>
                  </a:lnTo>
                  <a:lnTo>
                    <a:pt x="32" y="233"/>
                  </a:lnTo>
                  <a:lnTo>
                    <a:pt x="27" y="180"/>
                  </a:lnTo>
                  <a:lnTo>
                    <a:pt x="17" y="116"/>
                  </a:lnTo>
                  <a:lnTo>
                    <a:pt x="17" y="110"/>
                  </a:lnTo>
                  <a:lnTo>
                    <a:pt x="17" y="104"/>
                  </a:lnTo>
                  <a:lnTo>
                    <a:pt x="15" y="97"/>
                  </a:lnTo>
                  <a:lnTo>
                    <a:pt x="15" y="91"/>
                  </a:lnTo>
                  <a:lnTo>
                    <a:pt x="46" y="102"/>
                  </a:lnTo>
                  <a:lnTo>
                    <a:pt x="89" y="117"/>
                  </a:lnTo>
                  <a:lnTo>
                    <a:pt x="91" y="116"/>
                  </a:lnTo>
                  <a:lnTo>
                    <a:pt x="93" y="112"/>
                  </a:lnTo>
                  <a:lnTo>
                    <a:pt x="93" y="108"/>
                  </a:lnTo>
                  <a:lnTo>
                    <a:pt x="91" y="106"/>
                  </a:lnTo>
                  <a:lnTo>
                    <a:pt x="51" y="89"/>
                  </a:lnTo>
                  <a:lnTo>
                    <a:pt x="15" y="79"/>
                  </a:lnTo>
                  <a:lnTo>
                    <a:pt x="11"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Freeform 126"/>
            <p:cNvSpPr>
              <a:spLocks/>
            </p:cNvSpPr>
            <p:nvPr/>
          </p:nvSpPr>
          <p:spPr bwMode="auto">
            <a:xfrm>
              <a:off x="1168400" y="4140200"/>
              <a:ext cx="101600" cy="360363"/>
            </a:xfrm>
            <a:custGeom>
              <a:avLst/>
              <a:gdLst>
                <a:gd name="T0" fmla="*/ 0 w 127"/>
                <a:gd name="T1" fmla="*/ 7 h 454"/>
                <a:gd name="T2" fmla="*/ 78 w 127"/>
                <a:gd name="T3" fmla="*/ 302 h 454"/>
                <a:gd name="T4" fmla="*/ 76 w 127"/>
                <a:gd name="T5" fmla="*/ 321 h 454"/>
                <a:gd name="T6" fmla="*/ 114 w 127"/>
                <a:gd name="T7" fmla="*/ 454 h 454"/>
                <a:gd name="T8" fmla="*/ 127 w 127"/>
                <a:gd name="T9" fmla="*/ 450 h 454"/>
                <a:gd name="T10" fmla="*/ 97 w 127"/>
                <a:gd name="T11" fmla="*/ 317 h 454"/>
                <a:gd name="T12" fmla="*/ 93 w 127"/>
                <a:gd name="T13" fmla="*/ 296 h 454"/>
                <a:gd name="T14" fmla="*/ 19 w 127"/>
                <a:gd name="T15" fmla="*/ 0 h 454"/>
                <a:gd name="T16" fmla="*/ 0 w 127"/>
                <a:gd name="T17" fmla="*/ 7 h 454"/>
                <a:gd name="T18" fmla="*/ 0 w 127"/>
                <a:gd name="T19" fmla="*/ 7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454">
                  <a:moveTo>
                    <a:pt x="0" y="7"/>
                  </a:moveTo>
                  <a:lnTo>
                    <a:pt x="78" y="302"/>
                  </a:lnTo>
                  <a:lnTo>
                    <a:pt x="76" y="321"/>
                  </a:lnTo>
                  <a:lnTo>
                    <a:pt x="114" y="454"/>
                  </a:lnTo>
                  <a:lnTo>
                    <a:pt x="127" y="450"/>
                  </a:lnTo>
                  <a:lnTo>
                    <a:pt x="97" y="317"/>
                  </a:lnTo>
                  <a:lnTo>
                    <a:pt x="93" y="296"/>
                  </a:lnTo>
                  <a:lnTo>
                    <a:pt x="19" y="0"/>
                  </a:lnTo>
                  <a:lnTo>
                    <a:pt x="0" y="7"/>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Freeform 127"/>
            <p:cNvSpPr>
              <a:spLocks/>
            </p:cNvSpPr>
            <p:nvPr/>
          </p:nvSpPr>
          <p:spPr bwMode="auto">
            <a:xfrm>
              <a:off x="493713" y="3927475"/>
              <a:ext cx="519113" cy="288925"/>
            </a:xfrm>
            <a:custGeom>
              <a:avLst/>
              <a:gdLst>
                <a:gd name="T0" fmla="*/ 652 w 654"/>
                <a:gd name="T1" fmla="*/ 319 h 365"/>
                <a:gd name="T2" fmla="*/ 652 w 654"/>
                <a:gd name="T3" fmla="*/ 281 h 365"/>
                <a:gd name="T4" fmla="*/ 646 w 654"/>
                <a:gd name="T5" fmla="*/ 245 h 365"/>
                <a:gd name="T6" fmla="*/ 642 w 654"/>
                <a:gd name="T7" fmla="*/ 266 h 365"/>
                <a:gd name="T8" fmla="*/ 637 w 654"/>
                <a:gd name="T9" fmla="*/ 302 h 365"/>
                <a:gd name="T10" fmla="*/ 623 w 654"/>
                <a:gd name="T11" fmla="*/ 279 h 365"/>
                <a:gd name="T12" fmla="*/ 614 w 654"/>
                <a:gd name="T13" fmla="*/ 245 h 365"/>
                <a:gd name="T14" fmla="*/ 610 w 654"/>
                <a:gd name="T15" fmla="*/ 216 h 365"/>
                <a:gd name="T16" fmla="*/ 608 w 654"/>
                <a:gd name="T17" fmla="*/ 184 h 365"/>
                <a:gd name="T18" fmla="*/ 604 w 654"/>
                <a:gd name="T19" fmla="*/ 138 h 365"/>
                <a:gd name="T20" fmla="*/ 616 w 654"/>
                <a:gd name="T21" fmla="*/ 97 h 365"/>
                <a:gd name="T22" fmla="*/ 597 w 654"/>
                <a:gd name="T23" fmla="*/ 116 h 365"/>
                <a:gd name="T24" fmla="*/ 591 w 654"/>
                <a:gd name="T25" fmla="*/ 146 h 365"/>
                <a:gd name="T26" fmla="*/ 591 w 654"/>
                <a:gd name="T27" fmla="*/ 174 h 365"/>
                <a:gd name="T28" fmla="*/ 593 w 654"/>
                <a:gd name="T29" fmla="*/ 211 h 365"/>
                <a:gd name="T30" fmla="*/ 595 w 654"/>
                <a:gd name="T31" fmla="*/ 243 h 365"/>
                <a:gd name="T32" fmla="*/ 602 w 654"/>
                <a:gd name="T33" fmla="*/ 277 h 365"/>
                <a:gd name="T34" fmla="*/ 612 w 654"/>
                <a:gd name="T35" fmla="*/ 309 h 365"/>
                <a:gd name="T36" fmla="*/ 622 w 654"/>
                <a:gd name="T37" fmla="*/ 336 h 365"/>
                <a:gd name="T38" fmla="*/ 585 w 654"/>
                <a:gd name="T39" fmla="*/ 340 h 365"/>
                <a:gd name="T40" fmla="*/ 551 w 654"/>
                <a:gd name="T41" fmla="*/ 340 h 365"/>
                <a:gd name="T42" fmla="*/ 509 w 654"/>
                <a:gd name="T43" fmla="*/ 334 h 365"/>
                <a:gd name="T44" fmla="*/ 467 w 654"/>
                <a:gd name="T45" fmla="*/ 325 h 365"/>
                <a:gd name="T46" fmla="*/ 426 w 654"/>
                <a:gd name="T47" fmla="*/ 313 h 365"/>
                <a:gd name="T48" fmla="*/ 382 w 654"/>
                <a:gd name="T49" fmla="*/ 306 h 365"/>
                <a:gd name="T50" fmla="*/ 340 w 654"/>
                <a:gd name="T51" fmla="*/ 296 h 365"/>
                <a:gd name="T52" fmla="*/ 298 w 654"/>
                <a:gd name="T53" fmla="*/ 285 h 365"/>
                <a:gd name="T54" fmla="*/ 256 w 654"/>
                <a:gd name="T55" fmla="*/ 270 h 365"/>
                <a:gd name="T56" fmla="*/ 213 w 654"/>
                <a:gd name="T57" fmla="*/ 252 h 365"/>
                <a:gd name="T58" fmla="*/ 163 w 654"/>
                <a:gd name="T59" fmla="*/ 230 h 365"/>
                <a:gd name="T60" fmla="*/ 116 w 654"/>
                <a:gd name="T61" fmla="*/ 205 h 365"/>
                <a:gd name="T62" fmla="*/ 78 w 654"/>
                <a:gd name="T63" fmla="*/ 176 h 365"/>
                <a:gd name="T64" fmla="*/ 51 w 654"/>
                <a:gd name="T65" fmla="*/ 144 h 365"/>
                <a:gd name="T66" fmla="*/ 32 w 654"/>
                <a:gd name="T67" fmla="*/ 110 h 365"/>
                <a:gd name="T68" fmla="*/ 21 w 654"/>
                <a:gd name="T69" fmla="*/ 74 h 365"/>
                <a:gd name="T70" fmla="*/ 15 w 654"/>
                <a:gd name="T71" fmla="*/ 38 h 365"/>
                <a:gd name="T72" fmla="*/ 11 w 654"/>
                <a:gd name="T73" fmla="*/ 1 h 365"/>
                <a:gd name="T74" fmla="*/ 0 w 654"/>
                <a:gd name="T75" fmla="*/ 13 h 365"/>
                <a:gd name="T76" fmla="*/ 4 w 654"/>
                <a:gd name="T77" fmla="*/ 55 h 365"/>
                <a:gd name="T78" fmla="*/ 11 w 654"/>
                <a:gd name="T79" fmla="*/ 97 h 365"/>
                <a:gd name="T80" fmla="*/ 23 w 654"/>
                <a:gd name="T81" fmla="*/ 135 h 365"/>
                <a:gd name="T82" fmla="*/ 42 w 654"/>
                <a:gd name="T83" fmla="*/ 171 h 365"/>
                <a:gd name="T84" fmla="*/ 70 w 654"/>
                <a:gd name="T85" fmla="*/ 205 h 365"/>
                <a:gd name="T86" fmla="*/ 110 w 654"/>
                <a:gd name="T87" fmla="*/ 232 h 365"/>
                <a:gd name="T88" fmla="*/ 156 w 654"/>
                <a:gd name="T89" fmla="*/ 254 h 365"/>
                <a:gd name="T90" fmla="*/ 203 w 654"/>
                <a:gd name="T91" fmla="*/ 273 h 365"/>
                <a:gd name="T92" fmla="*/ 247 w 654"/>
                <a:gd name="T93" fmla="*/ 290 h 365"/>
                <a:gd name="T94" fmla="*/ 291 w 654"/>
                <a:gd name="T95" fmla="*/ 306 h 365"/>
                <a:gd name="T96" fmla="*/ 336 w 654"/>
                <a:gd name="T97" fmla="*/ 319 h 365"/>
                <a:gd name="T98" fmla="*/ 382 w 654"/>
                <a:gd name="T99" fmla="*/ 329 h 365"/>
                <a:gd name="T100" fmla="*/ 429 w 654"/>
                <a:gd name="T101" fmla="*/ 338 h 365"/>
                <a:gd name="T102" fmla="*/ 473 w 654"/>
                <a:gd name="T103" fmla="*/ 349 h 365"/>
                <a:gd name="T104" fmla="*/ 515 w 654"/>
                <a:gd name="T105" fmla="*/ 359 h 365"/>
                <a:gd name="T106" fmla="*/ 559 w 654"/>
                <a:gd name="T107" fmla="*/ 363 h 365"/>
                <a:gd name="T108" fmla="*/ 601 w 654"/>
                <a:gd name="T109" fmla="*/ 363 h 365"/>
                <a:gd name="T110" fmla="*/ 642 w 654"/>
                <a:gd name="T111" fmla="*/ 353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4" h="365">
                  <a:moveTo>
                    <a:pt x="646" y="334"/>
                  </a:moveTo>
                  <a:lnTo>
                    <a:pt x="646" y="332"/>
                  </a:lnTo>
                  <a:lnTo>
                    <a:pt x="646" y="332"/>
                  </a:lnTo>
                  <a:lnTo>
                    <a:pt x="648" y="330"/>
                  </a:lnTo>
                  <a:lnTo>
                    <a:pt x="650" y="329"/>
                  </a:lnTo>
                  <a:lnTo>
                    <a:pt x="650" y="325"/>
                  </a:lnTo>
                  <a:lnTo>
                    <a:pt x="652" y="319"/>
                  </a:lnTo>
                  <a:lnTo>
                    <a:pt x="652" y="313"/>
                  </a:lnTo>
                  <a:lnTo>
                    <a:pt x="654" y="308"/>
                  </a:lnTo>
                  <a:lnTo>
                    <a:pt x="654" y="302"/>
                  </a:lnTo>
                  <a:lnTo>
                    <a:pt x="654" y="296"/>
                  </a:lnTo>
                  <a:lnTo>
                    <a:pt x="654" y="290"/>
                  </a:lnTo>
                  <a:lnTo>
                    <a:pt x="654" y="285"/>
                  </a:lnTo>
                  <a:lnTo>
                    <a:pt x="652" y="281"/>
                  </a:lnTo>
                  <a:lnTo>
                    <a:pt x="652" y="275"/>
                  </a:lnTo>
                  <a:lnTo>
                    <a:pt x="652" y="270"/>
                  </a:lnTo>
                  <a:lnTo>
                    <a:pt x="652" y="266"/>
                  </a:lnTo>
                  <a:lnTo>
                    <a:pt x="650" y="258"/>
                  </a:lnTo>
                  <a:lnTo>
                    <a:pt x="648" y="254"/>
                  </a:lnTo>
                  <a:lnTo>
                    <a:pt x="648" y="249"/>
                  </a:lnTo>
                  <a:lnTo>
                    <a:pt x="646" y="245"/>
                  </a:lnTo>
                  <a:lnTo>
                    <a:pt x="644" y="243"/>
                  </a:lnTo>
                  <a:lnTo>
                    <a:pt x="644" y="245"/>
                  </a:lnTo>
                  <a:lnTo>
                    <a:pt x="642" y="249"/>
                  </a:lnTo>
                  <a:lnTo>
                    <a:pt x="642" y="252"/>
                  </a:lnTo>
                  <a:lnTo>
                    <a:pt x="642" y="256"/>
                  </a:lnTo>
                  <a:lnTo>
                    <a:pt x="642" y="262"/>
                  </a:lnTo>
                  <a:lnTo>
                    <a:pt x="642" y="266"/>
                  </a:lnTo>
                  <a:lnTo>
                    <a:pt x="642" y="270"/>
                  </a:lnTo>
                  <a:lnTo>
                    <a:pt x="642" y="275"/>
                  </a:lnTo>
                  <a:lnTo>
                    <a:pt x="642" y="281"/>
                  </a:lnTo>
                  <a:lnTo>
                    <a:pt x="641" y="287"/>
                  </a:lnTo>
                  <a:lnTo>
                    <a:pt x="639" y="294"/>
                  </a:lnTo>
                  <a:lnTo>
                    <a:pt x="639" y="298"/>
                  </a:lnTo>
                  <a:lnTo>
                    <a:pt x="637" y="302"/>
                  </a:lnTo>
                  <a:lnTo>
                    <a:pt x="637" y="306"/>
                  </a:lnTo>
                  <a:lnTo>
                    <a:pt x="637" y="309"/>
                  </a:lnTo>
                  <a:lnTo>
                    <a:pt x="633" y="304"/>
                  </a:lnTo>
                  <a:lnTo>
                    <a:pt x="631" y="298"/>
                  </a:lnTo>
                  <a:lnTo>
                    <a:pt x="627" y="290"/>
                  </a:lnTo>
                  <a:lnTo>
                    <a:pt x="625" y="285"/>
                  </a:lnTo>
                  <a:lnTo>
                    <a:pt x="623" y="279"/>
                  </a:lnTo>
                  <a:lnTo>
                    <a:pt x="622" y="273"/>
                  </a:lnTo>
                  <a:lnTo>
                    <a:pt x="620" y="268"/>
                  </a:lnTo>
                  <a:lnTo>
                    <a:pt x="618" y="262"/>
                  </a:lnTo>
                  <a:lnTo>
                    <a:pt x="616" y="256"/>
                  </a:lnTo>
                  <a:lnTo>
                    <a:pt x="616" y="252"/>
                  </a:lnTo>
                  <a:lnTo>
                    <a:pt x="614" y="249"/>
                  </a:lnTo>
                  <a:lnTo>
                    <a:pt x="614" y="245"/>
                  </a:lnTo>
                  <a:lnTo>
                    <a:pt x="612" y="241"/>
                  </a:lnTo>
                  <a:lnTo>
                    <a:pt x="612" y="237"/>
                  </a:lnTo>
                  <a:lnTo>
                    <a:pt x="612" y="232"/>
                  </a:lnTo>
                  <a:lnTo>
                    <a:pt x="612" y="230"/>
                  </a:lnTo>
                  <a:lnTo>
                    <a:pt x="610" y="226"/>
                  </a:lnTo>
                  <a:lnTo>
                    <a:pt x="610" y="220"/>
                  </a:lnTo>
                  <a:lnTo>
                    <a:pt x="610" y="216"/>
                  </a:lnTo>
                  <a:lnTo>
                    <a:pt x="610" y="213"/>
                  </a:lnTo>
                  <a:lnTo>
                    <a:pt x="610" y="209"/>
                  </a:lnTo>
                  <a:lnTo>
                    <a:pt x="610" y="205"/>
                  </a:lnTo>
                  <a:lnTo>
                    <a:pt x="610" y="201"/>
                  </a:lnTo>
                  <a:lnTo>
                    <a:pt x="610" y="197"/>
                  </a:lnTo>
                  <a:lnTo>
                    <a:pt x="608" y="192"/>
                  </a:lnTo>
                  <a:lnTo>
                    <a:pt x="608" y="184"/>
                  </a:lnTo>
                  <a:lnTo>
                    <a:pt x="606" y="176"/>
                  </a:lnTo>
                  <a:lnTo>
                    <a:pt x="606" y="171"/>
                  </a:lnTo>
                  <a:lnTo>
                    <a:pt x="604" y="165"/>
                  </a:lnTo>
                  <a:lnTo>
                    <a:pt x="604" y="157"/>
                  </a:lnTo>
                  <a:lnTo>
                    <a:pt x="604" y="152"/>
                  </a:lnTo>
                  <a:lnTo>
                    <a:pt x="604" y="144"/>
                  </a:lnTo>
                  <a:lnTo>
                    <a:pt x="604" y="138"/>
                  </a:lnTo>
                  <a:lnTo>
                    <a:pt x="604" y="133"/>
                  </a:lnTo>
                  <a:lnTo>
                    <a:pt x="604" y="125"/>
                  </a:lnTo>
                  <a:lnTo>
                    <a:pt x="608" y="119"/>
                  </a:lnTo>
                  <a:lnTo>
                    <a:pt x="608" y="114"/>
                  </a:lnTo>
                  <a:lnTo>
                    <a:pt x="610" y="106"/>
                  </a:lnTo>
                  <a:lnTo>
                    <a:pt x="612" y="100"/>
                  </a:lnTo>
                  <a:lnTo>
                    <a:pt x="616" y="97"/>
                  </a:lnTo>
                  <a:lnTo>
                    <a:pt x="616" y="95"/>
                  </a:lnTo>
                  <a:lnTo>
                    <a:pt x="616" y="95"/>
                  </a:lnTo>
                  <a:lnTo>
                    <a:pt x="610" y="97"/>
                  </a:lnTo>
                  <a:lnTo>
                    <a:pt x="604" y="100"/>
                  </a:lnTo>
                  <a:lnTo>
                    <a:pt x="601" y="104"/>
                  </a:lnTo>
                  <a:lnTo>
                    <a:pt x="599" y="110"/>
                  </a:lnTo>
                  <a:lnTo>
                    <a:pt x="597" y="116"/>
                  </a:lnTo>
                  <a:lnTo>
                    <a:pt x="595" y="123"/>
                  </a:lnTo>
                  <a:lnTo>
                    <a:pt x="593" y="127"/>
                  </a:lnTo>
                  <a:lnTo>
                    <a:pt x="593" y="131"/>
                  </a:lnTo>
                  <a:lnTo>
                    <a:pt x="593" y="135"/>
                  </a:lnTo>
                  <a:lnTo>
                    <a:pt x="593" y="138"/>
                  </a:lnTo>
                  <a:lnTo>
                    <a:pt x="593" y="142"/>
                  </a:lnTo>
                  <a:lnTo>
                    <a:pt x="591" y="146"/>
                  </a:lnTo>
                  <a:lnTo>
                    <a:pt x="591" y="150"/>
                  </a:lnTo>
                  <a:lnTo>
                    <a:pt x="591" y="154"/>
                  </a:lnTo>
                  <a:lnTo>
                    <a:pt x="591" y="157"/>
                  </a:lnTo>
                  <a:lnTo>
                    <a:pt x="591" y="161"/>
                  </a:lnTo>
                  <a:lnTo>
                    <a:pt x="591" y="165"/>
                  </a:lnTo>
                  <a:lnTo>
                    <a:pt x="591" y="169"/>
                  </a:lnTo>
                  <a:lnTo>
                    <a:pt x="591" y="174"/>
                  </a:lnTo>
                  <a:lnTo>
                    <a:pt x="593" y="182"/>
                  </a:lnTo>
                  <a:lnTo>
                    <a:pt x="593" y="188"/>
                  </a:lnTo>
                  <a:lnTo>
                    <a:pt x="593" y="194"/>
                  </a:lnTo>
                  <a:lnTo>
                    <a:pt x="593" y="197"/>
                  </a:lnTo>
                  <a:lnTo>
                    <a:pt x="593" y="201"/>
                  </a:lnTo>
                  <a:lnTo>
                    <a:pt x="593" y="205"/>
                  </a:lnTo>
                  <a:lnTo>
                    <a:pt x="593" y="211"/>
                  </a:lnTo>
                  <a:lnTo>
                    <a:pt x="593" y="214"/>
                  </a:lnTo>
                  <a:lnTo>
                    <a:pt x="593" y="218"/>
                  </a:lnTo>
                  <a:lnTo>
                    <a:pt x="593" y="224"/>
                  </a:lnTo>
                  <a:lnTo>
                    <a:pt x="595" y="230"/>
                  </a:lnTo>
                  <a:lnTo>
                    <a:pt x="595" y="233"/>
                  </a:lnTo>
                  <a:lnTo>
                    <a:pt x="595" y="239"/>
                  </a:lnTo>
                  <a:lnTo>
                    <a:pt x="595" y="243"/>
                  </a:lnTo>
                  <a:lnTo>
                    <a:pt x="595" y="249"/>
                  </a:lnTo>
                  <a:lnTo>
                    <a:pt x="597" y="252"/>
                  </a:lnTo>
                  <a:lnTo>
                    <a:pt x="599" y="258"/>
                  </a:lnTo>
                  <a:lnTo>
                    <a:pt x="599" y="262"/>
                  </a:lnTo>
                  <a:lnTo>
                    <a:pt x="601" y="268"/>
                  </a:lnTo>
                  <a:lnTo>
                    <a:pt x="601" y="271"/>
                  </a:lnTo>
                  <a:lnTo>
                    <a:pt x="602" y="277"/>
                  </a:lnTo>
                  <a:lnTo>
                    <a:pt x="602" y="281"/>
                  </a:lnTo>
                  <a:lnTo>
                    <a:pt x="604" y="287"/>
                  </a:lnTo>
                  <a:lnTo>
                    <a:pt x="604" y="290"/>
                  </a:lnTo>
                  <a:lnTo>
                    <a:pt x="608" y="296"/>
                  </a:lnTo>
                  <a:lnTo>
                    <a:pt x="610" y="300"/>
                  </a:lnTo>
                  <a:lnTo>
                    <a:pt x="612" y="306"/>
                  </a:lnTo>
                  <a:lnTo>
                    <a:pt x="612" y="309"/>
                  </a:lnTo>
                  <a:lnTo>
                    <a:pt x="616" y="313"/>
                  </a:lnTo>
                  <a:lnTo>
                    <a:pt x="618" y="317"/>
                  </a:lnTo>
                  <a:lnTo>
                    <a:pt x="620" y="321"/>
                  </a:lnTo>
                  <a:lnTo>
                    <a:pt x="625" y="329"/>
                  </a:lnTo>
                  <a:lnTo>
                    <a:pt x="631" y="336"/>
                  </a:lnTo>
                  <a:lnTo>
                    <a:pt x="625" y="336"/>
                  </a:lnTo>
                  <a:lnTo>
                    <a:pt x="622" y="336"/>
                  </a:lnTo>
                  <a:lnTo>
                    <a:pt x="616" y="336"/>
                  </a:lnTo>
                  <a:lnTo>
                    <a:pt x="610" y="338"/>
                  </a:lnTo>
                  <a:lnTo>
                    <a:pt x="604" y="338"/>
                  </a:lnTo>
                  <a:lnTo>
                    <a:pt x="601" y="340"/>
                  </a:lnTo>
                  <a:lnTo>
                    <a:pt x="595" y="340"/>
                  </a:lnTo>
                  <a:lnTo>
                    <a:pt x="591" y="340"/>
                  </a:lnTo>
                  <a:lnTo>
                    <a:pt x="585" y="340"/>
                  </a:lnTo>
                  <a:lnTo>
                    <a:pt x="582" y="340"/>
                  </a:lnTo>
                  <a:lnTo>
                    <a:pt x="576" y="340"/>
                  </a:lnTo>
                  <a:lnTo>
                    <a:pt x="572" y="340"/>
                  </a:lnTo>
                  <a:lnTo>
                    <a:pt x="566" y="340"/>
                  </a:lnTo>
                  <a:lnTo>
                    <a:pt x="561" y="340"/>
                  </a:lnTo>
                  <a:lnTo>
                    <a:pt x="557" y="340"/>
                  </a:lnTo>
                  <a:lnTo>
                    <a:pt x="551" y="340"/>
                  </a:lnTo>
                  <a:lnTo>
                    <a:pt x="545" y="340"/>
                  </a:lnTo>
                  <a:lnTo>
                    <a:pt x="540" y="338"/>
                  </a:lnTo>
                  <a:lnTo>
                    <a:pt x="534" y="338"/>
                  </a:lnTo>
                  <a:lnTo>
                    <a:pt x="528" y="336"/>
                  </a:lnTo>
                  <a:lnTo>
                    <a:pt x="521" y="336"/>
                  </a:lnTo>
                  <a:lnTo>
                    <a:pt x="515" y="334"/>
                  </a:lnTo>
                  <a:lnTo>
                    <a:pt x="509" y="334"/>
                  </a:lnTo>
                  <a:lnTo>
                    <a:pt x="504" y="332"/>
                  </a:lnTo>
                  <a:lnTo>
                    <a:pt x="498" y="330"/>
                  </a:lnTo>
                  <a:lnTo>
                    <a:pt x="492" y="330"/>
                  </a:lnTo>
                  <a:lnTo>
                    <a:pt x="485" y="329"/>
                  </a:lnTo>
                  <a:lnTo>
                    <a:pt x="479" y="327"/>
                  </a:lnTo>
                  <a:lnTo>
                    <a:pt x="473" y="327"/>
                  </a:lnTo>
                  <a:lnTo>
                    <a:pt x="467" y="325"/>
                  </a:lnTo>
                  <a:lnTo>
                    <a:pt x="462" y="323"/>
                  </a:lnTo>
                  <a:lnTo>
                    <a:pt x="456" y="323"/>
                  </a:lnTo>
                  <a:lnTo>
                    <a:pt x="450" y="321"/>
                  </a:lnTo>
                  <a:lnTo>
                    <a:pt x="445" y="319"/>
                  </a:lnTo>
                  <a:lnTo>
                    <a:pt x="439" y="317"/>
                  </a:lnTo>
                  <a:lnTo>
                    <a:pt x="431" y="315"/>
                  </a:lnTo>
                  <a:lnTo>
                    <a:pt x="426" y="313"/>
                  </a:lnTo>
                  <a:lnTo>
                    <a:pt x="420" y="313"/>
                  </a:lnTo>
                  <a:lnTo>
                    <a:pt x="414" y="311"/>
                  </a:lnTo>
                  <a:lnTo>
                    <a:pt x="407" y="309"/>
                  </a:lnTo>
                  <a:lnTo>
                    <a:pt x="401" y="308"/>
                  </a:lnTo>
                  <a:lnTo>
                    <a:pt x="395" y="308"/>
                  </a:lnTo>
                  <a:lnTo>
                    <a:pt x="390" y="306"/>
                  </a:lnTo>
                  <a:lnTo>
                    <a:pt x="382" y="306"/>
                  </a:lnTo>
                  <a:lnTo>
                    <a:pt x="376" y="304"/>
                  </a:lnTo>
                  <a:lnTo>
                    <a:pt x="371" y="302"/>
                  </a:lnTo>
                  <a:lnTo>
                    <a:pt x="365" y="302"/>
                  </a:lnTo>
                  <a:lnTo>
                    <a:pt x="359" y="300"/>
                  </a:lnTo>
                  <a:lnTo>
                    <a:pt x="352" y="298"/>
                  </a:lnTo>
                  <a:lnTo>
                    <a:pt x="346" y="298"/>
                  </a:lnTo>
                  <a:lnTo>
                    <a:pt x="340" y="296"/>
                  </a:lnTo>
                  <a:lnTo>
                    <a:pt x="334" y="294"/>
                  </a:lnTo>
                  <a:lnTo>
                    <a:pt x="327" y="292"/>
                  </a:lnTo>
                  <a:lnTo>
                    <a:pt x="321" y="290"/>
                  </a:lnTo>
                  <a:lnTo>
                    <a:pt x="315" y="290"/>
                  </a:lnTo>
                  <a:lnTo>
                    <a:pt x="310" y="289"/>
                  </a:lnTo>
                  <a:lnTo>
                    <a:pt x="304" y="287"/>
                  </a:lnTo>
                  <a:lnTo>
                    <a:pt x="298" y="285"/>
                  </a:lnTo>
                  <a:lnTo>
                    <a:pt x="291" y="283"/>
                  </a:lnTo>
                  <a:lnTo>
                    <a:pt x="285" y="281"/>
                  </a:lnTo>
                  <a:lnTo>
                    <a:pt x="279" y="279"/>
                  </a:lnTo>
                  <a:lnTo>
                    <a:pt x="274" y="277"/>
                  </a:lnTo>
                  <a:lnTo>
                    <a:pt x="268" y="275"/>
                  </a:lnTo>
                  <a:lnTo>
                    <a:pt x="262" y="273"/>
                  </a:lnTo>
                  <a:lnTo>
                    <a:pt x="256" y="270"/>
                  </a:lnTo>
                  <a:lnTo>
                    <a:pt x="251" y="268"/>
                  </a:lnTo>
                  <a:lnTo>
                    <a:pt x="245" y="264"/>
                  </a:lnTo>
                  <a:lnTo>
                    <a:pt x="237" y="262"/>
                  </a:lnTo>
                  <a:lnTo>
                    <a:pt x="232" y="260"/>
                  </a:lnTo>
                  <a:lnTo>
                    <a:pt x="226" y="256"/>
                  </a:lnTo>
                  <a:lnTo>
                    <a:pt x="218" y="254"/>
                  </a:lnTo>
                  <a:lnTo>
                    <a:pt x="213" y="252"/>
                  </a:lnTo>
                  <a:lnTo>
                    <a:pt x="205" y="249"/>
                  </a:lnTo>
                  <a:lnTo>
                    <a:pt x="199" y="247"/>
                  </a:lnTo>
                  <a:lnTo>
                    <a:pt x="192" y="243"/>
                  </a:lnTo>
                  <a:lnTo>
                    <a:pt x="184" y="239"/>
                  </a:lnTo>
                  <a:lnTo>
                    <a:pt x="177" y="237"/>
                  </a:lnTo>
                  <a:lnTo>
                    <a:pt x="171" y="233"/>
                  </a:lnTo>
                  <a:lnTo>
                    <a:pt x="163" y="230"/>
                  </a:lnTo>
                  <a:lnTo>
                    <a:pt x="158" y="228"/>
                  </a:lnTo>
                  <a:lnTo>
                    <a:pt x="150" y="222"/>
                  </a:lnTo>
                  <a:lnTo>
                    <a:pt x="142" y="220"/>
                  </a:lnTo>
                  <a:lnTo>
                    <a:pt x="137" y="214"/>
                  </a:lnTo>
                  <a:lnTo>
                    <a:pt x="131" y="213"/>
                  </a:lnTo>
                  <a:lnTo>
                    <a:pt x="123" y="209"/>
                  </a:lnTo>
                  <a:lnTo>
                    <a:pt x="116" y="205"/>
                  </a:lnTo>
                  <a:lnTo>
                    <a:pt x="110" y="201"/>
                  </a:lnTo>
                  <a:lnTo>
                    <a:pt x="104" y="197"/>
                  </a:lnTo>
                  <a:lnTo>
                    <a:pt x="99" y="192"/>
                  </a:lnTo>
                  <a:lnTo>
                    <a:pt x="93" y="188"/>
                  </a:lnTo>
                  <a:lnTo>
                    <a:pt x="87" y="184"/>
                  </a:lnTo>
                  <a:lnTo>
                    <a:pt x="83" y="180"/>
                  </a:lnTo>
                  <a:lnTo>
                    <a:pt x="78" y="176"/>
                  </a:lnTo>
                  <a:lnTo>
                    <a:pt x="74" y="171"/>
                  </a:lnTo>
                  <a:lnTo>
                    <a:pt x="70" y="167"/>
                  </a:lnTo>
                  <a:lnTo>
                    <a:pt x="66" y="163"/>
                  </a:lnTo>
                  <a:lnTo>
                    <a:pt x="63" y="159"/>
                  </a:lnTo>
                  <a:lnTo>
                    <a:pt x="59" y="154"/>
                  </a:lnTo>
                  <a:lnTo>
                    <a:pt x="53" y="150"/>
                  </a:lnTo>
                  <a:lnTo>
                    <a:pt x="51" y="144"/>
                  </a:lnTo>
                  <a:lnTo>
                    <a:pt x="47" y="140"/>
                  </a:lnTo>
                  <a:lnTo>
                    <a:pt x="44" y="135"/>
                  </a:lnTo>
                  <a:lnTo>
                    <a:pt x="42" y="131"/>
                  </a:lnTo>
                  <a:lnTo>
                    <a:pt x="40" y="125"/>
                  </a:lnTo>
                  <a:lnTo>
                    <a:pt x="36" y="121"/>
                  </a:lnTo>
                  <a:lnTo>
                    <a:pt x="34" y="116"/>
                  </a:lnTo>
                  <a:lnTo>
                    <a:pt x="32" y="110"/>
                  </a:lnTo>
                  <a:lnTo>
                    <a:pt x="30" y="106"/>
                  </a:lnTo>
                  <a:lnTo>
                    <a:pt x="28" y="100"/>
                  </a:lnTo>
                  <a:lnTo>
                    <a:pt x="26" y="95"/>
                  </a:lnTo>
                  <a:lnTo>
                    <a:pt x="25" y="91"/>
                  </a:lnTo>
                  <a:lnTo>
                    <a:pt x="25" y="85"/>
                  </a:lnTo>
                  <a:lnTo>
                    <a:pt x="23" y="79"/>
                  </a:lnTo>
                  <a:lnTo>
                    <a:pt x="21" y="74"/>
                  </a:lnTo>
                  <a:lnTo>
                    <a:pt x="21" y="68"/>
                  </a:lnTo>
                  <a:lnTo>
                    <a:pt x="19" y="64"/>
                  </a:lnTo>
                  <a:lnTo>
                    <a:pt x="17" y="59"/>
                  </a:lnTo>
                  <a:lnTo>
                    <a:pt x="17" y="53"/>
                  </a:lnTo>
                  <a:lnTo>
                    <a:pt x="15" y="47"/>
                  </a:lnTo>
                  <a:lnTo>
                    <a:pt x="15" y="43"/>
                  </a:lnTo>
                  <a:lnTo>
                    <a:pt x="15" y="38"/>
                  </a:lnTo>
                  <a:lnTo>
                    <a:pt x="13" y="32"/>
                  </a:lnTo>
                  <a:lnTo>
                    <a:pt x="13" y="26"/>
                  </a:lnTo>
                  <a:lnTo>
                    <a:pt x="13" y="22"/>
                  </a:lnTo>
                  <a:lnTo>
                    <a:pt x="13" y="17"/>
                  </a:lnTo>
                  <a:lnTo>
                    <a:pt x="11" y="11"/>
                  </a:lnTo>
                  <a:lnTo>
                    <a:pt x="11" y="7"/>
                  </a:lnTo>
                  <a:lnTo>
                    <a:pt x="11" y="1"/>
                  </a:lnTo>
                  <a:lnTo>
                    <a:pt x="9" y="0"/>
                  </a:lnTo>
                  <a:lnTo>
                    <a:pt x="5" y="0"/>
                  </a:lnTo>
                  <a:lnTo>
                    <a:pt x="4" y="0"/>
                  </a:lnTo>
                  <a:lnTo>
                    <a:pt x="2" y="0"/>
                  </a:lnTo>
                  <a:lnTo>
                    <a:pt x="0" y="3"/>
                  </a:lnTo>
                  <a:lnTo>
                    <a:pt x="0" y="7"/>
                  </a:lnTo>
                  <a:lnTo>
                    <a:pt x="0" y="13"/>
                  </a:lnTo>
                  <a:lnTo>
                    <a:pt x="0" y="19"/>
                  </a:lnTo>
                  <a:lnTo>
                    <a:pt x="0" y="24"/>
                  </a:lnTo>
                  <a:lnTo>
                    <a:pt x="2" y="30"/>
                  </a:lnTo>
                  <a:lnTo>
                    <a:pt x="2" y="36"/>
                  </a:lnTo>
                  <a:lnTo>
                    <a:pt x="2" y="43"/>
                  </a:lnTo>
                  <a:lnTo>
                    <a:pt x="4" y="49"/>
                  </a:lnTo>
                  <a:lnTo>
                    <a:pt x="4" y="55"/>
                  </a:lnTo>
                  <a:lnTo>
                    <a:pt x="4" y="60"/>
                  </a:lnTo>
                  <a:lnTo>
                    <a:pt x="5" y="66"/>
                  </a:lnTo>
                  <a:lnTo>
                    <a:pt x="5" y="72"/>
                  </a:lnTo>
                  <a:lnTo>
                    <a:pt x="7" y="78"/>
                  </a:lnTo>
                  <a:lnTo>
                    <a:pt x="9" y="83"/>
                  </a:lnTo>
                  <a:lnTo>
                    <a:pt x="9" y="89"/>
                  </a:lnTo>
                  <a:lnTo>
                    <a:pt x="11" y="97"/>
                  </a:lnTo>
                  <a:lnTo>
                    <a:pt x="13" y="102"/>
                  </a:lnTo>
                  <a:lnTo>
                    <a:pt x="15" y="106"/>
                  </a:lnTo>
                  <a:lnTo>
                    <a:pt x="15" y="114"/>
                  </a:lnTo>
                  <a:lnTo>
                    <a:pt x="17" y="117"/>
                  </a:lnTo>
                  <a:lnTo>
                    <a:pt x="21" y="123"/>
                  </a:lnTo>
                  <a:lnTo>
                    <a:pt x="21" y="129"/>
                  </a:lnTo>
                  <a:lnTo>
                    <a:pt x="23" y="135"/>
                  </a:lnTo>
                  <a:lnTo>
                    <a:pt x="26" y="140"/>
                  </a:lnTo>
                  <a:lnTo>
                    <a:pt x="28" y="146"/>
                  </a:lnTo>
                  <a:lnTo>
                    <a:pt x="30" y="150"/>
                  </a:lnTo>
                  <a:lnTo>
                    <a:pt x="32" y="155"/>
                  </a:lnTo>
                  <a:lnTo>
                    <a:pt x="36" y="161"/>
                  </a:lnTo>
                  <a:lnTo>
                    <a:pt x="40" y="167"/>
                  </a:lnTo>
                  <a:lnTo>
                    <a:pt x="42" y="171"/>
                  </a:lnTo>
                  <a:lnTo>
                    <a:pt x="45" y="176"/>
                  </a:lnTo>
                  <a:lnTo>
                    <a:pt x="49" y="182"/>
                  </a:lnTo>
                  <a:lnTo>
                    <a:pt x="53" y="186"/>
                  </a:lnTo>
                  <a:lnTo>
                    <a:pt x="57" y="192"/>
                  </a:lnTo>
                  <a:lnTo>
                    <a:pt x="61" y="195"/>
                  </a:lnTo>
                  <a:lnTo>
                    <a:pt x="64" y="199"/>
                  </a:lnTo>
                  <a:lnTo>
                    <a:pt x="70" y="205"/>
                  </a:lnTo>
                  <a:lnTo>
                    <a:pt x="74" y="209"/>
                  </a:lnTo>
                  <a:lnTo>
                    <a:pt x="80" y="213"/>
                  </a:lnTo>
                  <a:lnTo>
                    <a:pt x="85" y="216"/>
                  </a:lnTo>
                  <a:lnTo>
                    <a:pt x="91" y="220"/>
                  </a:lnTo>
                  <a:lnTo>
                    <a:pt x="97" y="224"/>
                  </a:lnTo>
                  <a:lnTo>
                    <a:pt x="102" y="228"/>
                  </a:lnTo>
                  <a:lnTo>
                    <a:pt x="110" y="232"/>
                  </a:lnTo>
                  <a:lnTo>
                    <a:pt x="116" y="235"/>
                  </a:lnTo>
                  <a:lnTo>
                    <a:pt x="121" y="239"/>
                  </a:lnTo>
                  <a:lnTo>
                    <a:pt x="129" y="241"/>
                  </a:lnTo>
                  <a:lnTo>
                    <a:pt x="135" y="245"/>
                  </a:lnTo>
                  <a:lnTo>
                    <a:pt x="142" y="249"/>
                  </a:lnTo>
                  <a:lnTo>
                    <a:pt x="148" y="252"/>
                  </a:lnTo>
                  <a:lnTo>
                    <a:pt x="156" y="254"/>
                  </a:lnTo>
                  <a:lnTo>
                    <a:pt x="161" y="256"/>
                  </a:lnTo>
                  <a:lnTo>
                    <a:pt x="169" y="260"/>
                  </a:lnTo>
                  <a:lnTo>
                    <a:pt x="177" y="262"/>
                  </a:lnTo>
                  <a:lnTo>
                    <a:pt x="184" y="266"/>
                  </a:lnTo>
                  <a:lnTo>
                    <a:pt x="190" y="268"/>
                  </a:lnTo>
                  <a:lnTo>
                    <a:pt x="198" y="271"/>
                  </a:lnTo>
                  <a:lnTo>
                    <a:pt x="203" y="273"/>
                  </a:lnTo>
                  <a:lnTo>
                    <a:pt x="211" y="275"/>
                  </a:lnTo>
                  <a:lnTo>
                    <a:pt x="217" y="277"/>
                  </a:lnTo>
                  <a:lnTo>
                    <a:pt x="222" y="281"/>
                  </a:lnTo>
                  <a:lnTo>
                    <a:pt x="230" y="283"/>
                  </a:lnTo>
                  <a:lnTo>
                    <a:pt x="236" y="285"/>
                  </a:lnTo>
                  <a:lnTo>
                    <a:pt x="241" y="289"/>
                  </a:lnTo>
                  <a:lnTo>
                    <a:pt x="247" y="290"/>
                  </a:lnTo>
                  <a:lnTo>
                    <a:pt x="255" y="292"/>
                  </a:lnTo>
                  <a:lnTo>
                    <a:pt x="260" y="296"/>
                  </a:lnTo>
                  <a:lnTo>
                    <a:pt x="266" y="298"/>
                  </a:lnTo>
                  <a:lnTo>
                    <a:pt x="272" y="300"/>
                  </a:lnTo>
                  <a:lnTo>
                    <a:pt x="279" y="302"/>
                  </a:lnTo>
                  <a:lnTo>
                    <a:pt x="285" y="304"/>
                  </a:lnTo>
                  <a:lnTo>
                    <a:pt x="291" y="306"/>
                  </a:lnTo>
                  <a:lnTo>
                    <a:pt x="298" y="308"/>
                  </a:lnTo>
                  <a:lnTo>
                    <a:pt x="304" y="309"/>
                  </a:lnTo>
                  <a:lnTo>
                    <a:pt x="310" y="311"/>
                  </a:lnTo>
                  <a:lnTo>
                    <a:pt x="317" y="313"/>
                  </a:lnTo>
                  <a:lnTo>
                    <a:pt x="325" y="315"/>
                  </a:lnTo>
                  <a:lnTo>
                    <a:pt x="331" y="317"/>
                  </a:lnTo>
                  <a:lnTo>
                    <a:pt x="336" y="319"/>
                  </a:lnTo>
                  <a:lnTo>
                    <a:pt x="344" y="319"/>
                  </a:lnTo>
                  <a:lnTo>
                    <a:pt x="352" y="323"/>
                  </a:lnTo>
                  <a:lnTo>
                    <a:pt x="357" y="323"/>
                  </a:lnTo>
                  <a:lnTo>
                    <a:pt x="363" y="325"/>
                  </a:lnTo>
                  <a:lnTo>
                    <a:pt x="371" y="325"/>
                  </a:lnTo>
                  <a:lnTo>
                    <a:pt x="376" y="327"/>
                  </a:lnTo>
                  <a:lnTo>
                    <a:pt x="382" y="329"/>
                  </a:lnTo>
                  <a:lnTo>
                    <a:pt x="390" y="329"/>
                  </a:lnTo>
                  <a:lnTo>
                    <a:pt x="397" y="330"/>
                  </a:lnTo>
                  <a:lnTo>
                    <a:pt x="403" y="332"/>
                  </a:lnTo>
                  <a:lnTo>
                    <a:pt x="409" y="334"/>
                  </a:lnTo>
                  <a:lnTo>
                    <a:pt x="416" y="334"/>
                  </a:lnTo>
                  <a:lnTo>
                    <a:pt x="424" y="336"/>
                  </a:lnTo>
                  <a:lnTo>
                    <a:pt x="429" y="338"/>
                  </a:lnTo>
                  <a:lnTo>
                    <a:pt x="435" y="340"/>
                  </a:lnTo>
                  <a:lnTo>
                    <a:pt x="443" y="342"/>
                  </a:lnTo>
                  <a:lnTo>
                    <a:pt x="450" y="344"/>
                  </a:lnTo>
                  <a:lnTo>
                    <a:pt x="456" y="346"/>
                  </a:lnTo>
                  <a:lnTo>
                    <a:pt x="462" y="346"/>
                  </a:lnTo>
                  <a:lnTo>
                    <a:pt x="467" y="348"/>
                  </a:lnTo>
                  <a:lnTo>
                    <a:pt x="473" y="349"/>
                  </a:lnTo>
                  <a:lnTo>
                    <a:pt x="479" y="351"/>
                  </a:lnTo>
                  <a:lnTo>
                    <a:pt x="485" y="351"/>
                  </a:lnTo>
                  <a:lnTo>
                    <a:pt x="490" y="353"/>
                  </a:lnTo>
                  <a:lnTo>
                    <a:pt x="496" y="353"/>
                  </a:lnTo>
                  <a:lnTo>
                    <a:pt x="502" y="357"/>
                  </a:lnTo>
                  <a:lnTo>
                    <a:pt x="507" y="357"/>
                  </a:lnTo>
                  <a:lnTo>
                    <a:pt x="515" y="359"/>
                  </a:lnTo>
                  <a:lnTo>
                    <a:pt x="521" y="359"/>
                  </a:lnTo>
                  <a:lnTo>
                    <a:pt x="526" y="361"/>
                  </a:lnTo>
                  <a:lnTo>
                    <a:pt x="532" y="361"/>
                  </a:lnTo>
                  <a:lnTo>
                    <a:pt x="540" y="361"/>
                  </a:lnTo>
                  <a:lnTo>
                    <a:pt x="545" y="363"/>
                  </a:lnTo>
                  <a:lnTo>
                    <a:pt x="551" y="363"/>
                  </a:lnTo>
                  <a:lnTo>
                    <a:pt x="559" y="363"/>
                  </a:lnTo>
                  <a:lnTo>
                    <a:pt x="564" y="363"/>
                  </a:lnTo>
                  <a:lnTo>
                    <a:pt x="570" y="363"/>
                  </a:lnTo>
                  <a:lnTo>
                    <a:pt x="576" y="365"/>
                  </a:lnTo>
                  <a:lnTo>
                    <a:pt x="583" y="365"/>
                  </a:lnTo>
                  <a:lnTo>
                    <a:pt x="589" y="365"/>
                  </a:lnTo>
                  <a:lnTo>
                    <a:pt x="595" y="363"/>
                  </a:lnTo>
                  <a:lnTo>
                    <a:pt x="601" y="363"/>
                  </a:lnTo>
                  <a:lnTo>
                    <a:pt x="606" y="363"/>
                  </a:lnTo>
                  <a:lnTo>
                    <a:pt x="612" y="361"/>
                  </a:lnTo>
                  <a:lnTo>
                    <a:pt x="620" y="361"/>
                  </a:lnTo>
                  <a:lnTo>
                    <a:pt x="625" y="359"/>
                  </a:lnTo>
                  <a:lnTo>
                    <a:pt x="631" y="357"/>
                  </a:lnTo>
                  <a:lnTo>
                    <a:pt x="637" y="355"/>
                  </a:lnTo>
                  <a:lnTo>
                    <a:pt x="642" y="353"/>
                  </a:lnTo>
                  <a:lnTo>
                    <a:pt x="648" y="351"/>
                  </a:lnTo>
                  <a:lnTo>
                    <a:pt x="652" y="348"/>
                  </a:lnTo>
                  <a:lnTo>
                    <a:pt x="652" y="342"/>
                  </a:lnTo>
                  <a:lnTo>
                    <a:pt x="650" y="336"/>
                  </a:lnTo>
                  <a:lnTo>
                    <a:pt x="646" y="334"/>
                  </a:lnTo>
                  <a:lnTo>
                    <a:pt x="646" y="3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Freeform 128"/>
            <p:cNvSpPr>
              <a:spLocks/>
            </p:cNvSpPr>
            <p:nvPr/>
          </p:nvSpPr>
          <p:spPr bwMode="auto">
            <a:xfrm>
              <a:off x="471488" y="4057650"/>
              <a:ext cx="214313" cy="638175"/>
            </a:xfrm>
            <a:custGeom>
              <a:avLst/>
              <a:gdLst>
                <a:gd name="T0" fmla="*/ 263 w 270"/>
                <a:gd name="T1" fmla="*/ 753 h 802"/>
                <a:gd name="T2" fmla="*/ 251 w 270"/>
                <a:gd name="T3" fmla="*/ 747 h 802"/>
                <a:gd name="T4" fmla="*/ 240 w 270"/>
                <a:gd name="T5" fmla="*/ 742 h 802"/>
                <a:gd name="T6" fmla="*/ 228 w 270"/>
                <a:gd name="T7" fmla="*/ 738 h 802"/>
                <a:gd name="T8" fmla="*/ 217 w 270"/>
                <a:gd name="T9" fmla="*/ 732 h 802"/>
                <a:gd name="T10" fmla="*/ 204 w 270"/>
                <a:gd name="T11" fmla="*/ 728 h 802"/>
                <a:gd name="T12" fmla="*/ 192 w 270"/>
                <a:gd name="T13" fmla="*/ 723 h 802"/>
                <a:gd name="T14" fmla="*/ 181 w 270"/>
                <a:gd name="T15" fmla="*/ 719 h 802"/>
                <a:gd name="T16" fmla="*/ 44 w 270"/>
                <a:gd name="T17" fmla="*/ 633 h 802"/>
                <a:gd name="T18" fmla="*/ 36 w 270"/>
                <a:gd name="T19" fmla="*/ 627 h 802"/>
                <a:gd name="T20" fmla="*/ 31 w 270"/>
                <a:gd name="T21" fmla="*/ 622 h 802"/>
                <a:gd name="T22" fmla="*/ 23 w 270"/>
                <a:gd name="T23" fmla="*/ 610 h 802"/>
                <a:gd name="T24" fmla="*/ 17 w 270"/>
                <a:gd name="T25" fmla="*/ 595 h 802"/>
                <a:gd name="T26" fmla="*/ 17 w 270"/>
                <a:gd name="T27" fmla="*/ 588 h 802"/>
                <a:gd name="T28" fmla="*/ 17 w 270"/>
                <a:gd name="T29" fmla="*/ 580 h 802"/>
                <a:gd name="T30" fmla="*/ 17 w 270"/>
                <a:gd name="T31" fmla="*/ 572 h 802"/>
                <a:gd name="T32" fmla="*/ 17 w 270"/>
                <a:gd name="T33" fmla="*/ 565 h 802"/>
                <a:gd name="T34" fmla="*/ 17 w 270"/>
                <a:gd name="T35" fmla="*/ 557 h 802"/>
                <a:gd name="T36" fmla="*/ 17 w 270"/>
                <a:gd name="T37" fmla="*/ 550 h 802"/>
                <a:gd name="T38" fmla="*/ 17 w 270"/>
                <a:gd name="T39" fmla="*/ 542 h 802"/>
                <a:gd name="T40" fmla="*/ 19 w 270"/>
                <a:gd name="T41" fmla="*/ 534 h 802"/>
                <a:gd name="T42" fmla="*/ 19 w 270"/>
                <a:gd name="T43" fmla="*/ 527 h 802"/>
                <a:gd name="T44" fmla="*/ 21 w 270"/>
                <a:gd name="T45" fmla="*/ 519 h 802"/>
                <a:gd name="T46" fmla="*/ 21 w 270"/>
                <a:gd name="T47" fmla="*/ 510 h 802"/>
                <a:gd name="T48" fmla="*/ 21 w 270"/>
                <a:gd name="T49" fmla="*/ 502 h 802"/>
                <a:gd name="T50" fmla="*/ 23 w 270"/>
                <a:gd name="T51" fmla="*/ 489 h 802"/>
                <a:gd name="T52" fmla="*/ 23 w 270"/>
                <a:gd name="T53" fmla="*/ 481 h 802"/>
                <a:gd name="T54" fmla="*/ 25 w 270"/>
                <a:gd name="T55" fmla="*/ 473 h 802"/>
                <a:gd name="T56" fmla="*/ 27 w 270"/>
                <a:gd name="T57" fmla="*/ 458 h 802"/>
                <a:gd name="T58" fmla="*/ 71 w 270"/>
                <a:gd name="T59" fmla="*/ 0 h 802"/>
                <a:gd name="T60" fmla="*/ 8 w 270"/>
                <a:gd name="T61" fmla="*/ 487 h 802"/>
                <a:gd name="T62" fmla="*/ 6 w 270"/>
                <a:gd name="T63" fmla="*/ 494 h 802"/>
                <a:gd name="T64" fmla="*/ 6 w 270"/>
                <a:gd name="T65" fmla="*/ 502 h 802"/>
                <a:gd name="T66" fmla="*/ 6 w 270"/>
                <a:gd name="T67" fmla="*/ 511 h 802"/>
                <a:gd name="T68" fmla="*/ 4 w 270"/>
                <a:gd name="T69" fmla="*/ 519 h 802"/>
                <a:gd name="T70" fmla="*/ 4 w 270"/>
                <a:gd name="T71" fmla="*/ 529 h 802"/>
                <a:gd name="T72" fmla="*/ 2 w 270"/>
                <a:gd name="T73" fmla="*/ 536 h 802"/>
                <a:gd name="T74" fmla="*/ 2 w 270"/>
                <a:gd name="T75" fmla="*/ 544 h 802"/>
                <a:gd name="T76" fmla="*/ 2 w 270"/>
                <a:gd name="T77" fmla="*/ 555 h 802"/>
                <a:gd name="T78" fmla="*/ 0 w 270"/>
                <a:gd name="T79" fmla="*/ 569 h 802"/>
                <a:gd name="T80" fmla="*/ 0 w 270"/>
                <a:gd name="T81" fmla="*/ 582 h 802"/>
                <a:gd name="T82" fmla="*/ 0 w 270"/>
                <a:gd name="T83" fmla="*/ 595 h 802"/>
                <a:gd name="T84" fmla="*/ 2 w 270"/>
                <a:gd name="T85" fmla="*/ 607 h 802"/>
                <a:gd name="T86" fmla="*/ 6 w 270"/>
                <a:gd name="T87" fmla="*/ 616 h 802"/>
                <a:gd name="T88" fmla="*/ 12 w 270"/>
                <a:gd name="T89" fmla="*/ 626 h 802"/>
                <a:gd name="T90" fmla="*/ 19 w 270"/>
                <a:gd name="T91" fmla="*/ 633 h 802"/>
                <a:gd name="T92" fmla="*/ 29 w 270"/>
                <a:gd name="T93" fmla="*/ 643 h 802"/>
                <a:gd name="T94" fmla="*/ 38 w 270"/>
                <a:gd name="T95" fmla="*/ 648 h 802"/>
                <a:gd name="T96" fmla="*/ 48 w 270"/>
                <a:gd name="T97" fmla="*/ 656 h 802"/>
                <a:gd name="T98" fmla="*/ 57 w 270"/>
                <a:gd name="T99" fmla="*/ 662 h 802"/>
                <a:gd name="T100" fmla="*/ 114 w 270"/>
                <a:gd name="T101" fmla="*/ 702 h 802"/>
                <a:gd name="T102" fmla="*/ 133 w 270"/>
                <a:gd name="T103" fmla="*/ 793 h 802"/>
                <a:gd name="T104" fmla="*/ 160 w 270"/>
                <a:gd name="T105" fmla="*/ 728 h 802"/>
                <a:gd name="T106" fmla="*/ 171 w 270"/>
                <a:gd name="T107" fmla="*/ 732 h 802"/>
                <a:gd name="T108" fmla="*/ 185 w 270"/>
                <a:gd name="T109" fmla="*/ 738 h 802"/>
                <a:gd name="T110" fmla="*/ 198 w 270"/>
                <a:gd name="T111" fmla="*/ 743 h 802"/>
                <a:gd name="T112" fmla="*/ 211 w 270"/>
                <a:gd name="T113" fmla="*/ 747 h 802"/>
                <a:gd name="T114" fmla="*/ 225 w 270"/>
                <a:gd name="T115" fmla="*/ 753 h 802"/>
                <a:gd name="T116" fmla="*/ 238 w 270"/>
                <a:gd name="T117" fmla="*/ 757 h 802"/>
                <a:gd name="T118" fmla="*/ 251 w 270"/>
                <a:gd name="T119" fmla="*/ 761 h 802"/>
                <a:gd name="T120" fmla="*/ 265 w 270"/>
                <a:gd name="T121" fmla="*/ 766 h 802"/>
                <a:gd name="T122" fmla="*/ 270 w 270"/>
                <a:gd name="T123" fmla="*/ 762 h 802"/>
                <a:gd name="T124" fmla="*/ 268 w 270"/>
                <a:gd name="T125" fmla="*/ 757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802">
                  <a:moveTo>
                    <a:pt x="268" y="757"/>
                  </a:moveTo>
                  <a:lnTo>
                    <a:pt x="263" y="753"/>
                  </a:lnTo>
                  <a:lnTo>
                    <a:pt x="257" y="749"/>
                  </a:lnTo>
                  <a:lnTo>
                    <a:pt x="251" y="747"/>
                  </a:lnTo>
                  <a:lnTo>
                    <a:pt x="246" y="745"/>
                  </a:lnTo>
                  <a:lnTo>
                    <a:pt x="240" y="742"/>
                  </a:lnTo>
                  <a:lnTo>
                    <a:pt x="234" y="740"/>
                  </a:lnTo>
                  <a:lnTo>
                    <a:pt x="228" y="738"/>
                  </a:lnTo>
                  <a:lnTo>
                    <a:pt x="223" y="736"/>
                  </a:lnTo>
                  <a:lnTo>
                    <a:pt x="217" y="732"/>
                  </a:lnTo>
                  <a:lnTo>
                    <a:pt x="211" y="730"/>
                  </a:lnTo>
                  <a:lnTo>
                    <a:pt x="204" y="728"/>
                  </a:lnTo>
                  <a:lnTo>
                    <a:pt x="198" y="726"/>
                  </a:lnTo>
                  <a:lnTo>
                    <a:pt x="192" y="723"/>
                  </a:lnTo>
                  <a:lnTo>
                    <a:pt x="187" y="721"/>
                  </a:lnTo>
                  <a:lnTo>
                    <a:pt x="181" y="719"/>
                  </a:lnTo>
                  <a:lnTo>
                    <a:pt x="177" y="717"/>
                  </a:lnTo>
                  <a:lnTo>
                    <a:pt x="44" y="633"/>
                  </a:lnTo>
                  <a:lnTo>
                    <a:pt x="38" y="629"/>
                  </a:lnTo>
                  <a:lnTo>
                    <a:pt x="36" y="627"/>
                  </a:lnTo>
                  <a:lnTo>
                    <a:pt x="33" y="624"/>
                  </a:lnTo>
                  <a:lnTo>
                    <a:pt x="31" y="622"/>
                  </a:lnTo>
                  <a:lnTo>
                    <a:pt x="25" y="616"/>
                  </a:lnTo>
                  <a:lnTo>
                    <a:pt x="23" y="610"/>
                  </a:lnTo>
                  <a:lnTo>
                    <a:pt x="19" y="603"/>
                  </a:lnTo>
                  <a:lnTo>
                    <a:pt x="17" y="595"/>
                  </a:lnTo>
                  <a:lnTo>
                    <a:pt x="17" y="591"/>
                  </a:lnTo>
                  <a:lnTo>
                    <a:pt x="17" y="588"/>
                  </a:lnTo>
                  <a:lnTo>
                    <a:pt x="17" y="584"/>
                  </a:lnTo>
                  <a:lnTo>
                    <a:pt x="17" y="580"/>
                  </a:lnTo>
                  <a:lnTo>
                    <a:pt x="17" y="576"/>
                  </a:lnTo>
                  <a:lnTo>
                    <a:pt x="17" y="572"/>
                  </a:lnTo>
                  <a:lnTo>
                    <a:pt x="17" y="569"/>
                  </a:lnTo>
                  <a:lnTo>
                    <a:pt x="17" y="565"/>
                  </a:lnTo>
                  <a:lnTo>
                    <a:pt x="17" y="561"/>
                  </a:lnTo>
                  <a:lnTo>
                    <a:pt x="17" y="557"/>
                  </a:lnTo>
                  <a:lnTo>
                    <a:pt x="17" y="553"/>
                  </a:lnTo>
                  <a:lnTo>
                    <a:pt x="17" y="550"/>
                  </a:lnTo>
                  <a:lnTo>
                    <a:pt x="17" y="546"/>
                  </a:lnTo>
                  <a:lnTo>
                    <a:pt x="17" y="542"/>
                  </a:lnTo>
                  <a:lnTo>
                    <a:pt x="17" y="536"/>
                  </a:lnTo>
                  <a:lnTo>
                    <a:pt x="19" y="534"/>
                  </a:lnTo>
                  <a:lnTo>
                    <a:pt x="19" y="529"/>
                  </a:lnTo>
                  <a:lnTo>
                    <a:pt x="19" y="527"/>
                  </a:lnTo>
                  <a:lnTo>
                    <a:pt x="19" y="521"/>
                  </a:lnTo>
                  <a:lnTo>
                    <a:pt x="21" y="519"/>
                  </a:lnTo>
                  <a:lnTo>
                    <a:pt x="21" y="513"/>
                  </a:lnTo>
                  <a:lnTo>
                    <a:pt x="21" y="510"/>
                  </a:lnTo>
                  <a:lnTo>
                    <a:pt x="21" y="506"/>
                  </a:lnTo>
                  <a:lnTo>
                    <a:pt x="21" y="502"/>
                  </a:lnTo>
                  <a:lnTo>
                    <a:pt x="21" y="494"/>
                  </a:lnTo>
                  <a:lnTo>
                    <a:pt x="23" y="489"/>
                  </a:lnTo>
                  <a:lnTo>
                    <a:pt x="23" y="485"/>
                  </a:lnTo>
                  <a:lnTo>
                    <a:pt x="23" y="481"/>
                  </a:lnTo>
                  <a:lnTo>
                    <a:pt x="25" y="475"/>
                  </a:lnTo>
                  <a:lnTo>
                    <a:pt x="25" y="473"/>
                  </a:lnTo>
                  <a:lnTo>
                    <a:pt x="25" y="466"/>
                  </a:lnTo>
                  <a:lnTo>
                    <a:pt x="27" y="458"/>
                  </a:lnTo>
                  <a:lnTo>
                    <a:pt x="86" y="0"/>
                  </a:lnTo>
                  <a:lnTo>
                    <a:pt x="71" y="0"/>
                  </a:lnTo>
                  <a:lnTo>
                    <a:pt x="8" y="483"/>
                  </a:lnTo>
                  <a:lnTo>
                    <a:pt x="8" y="487"/>
                  </a:lnTo>
                  <a:lnTo>
                    <a:pt x="6" y="491"/>
                  </a:lnTo>
                  <a:lnTo>
                    <a:pt x="6" y="494"/>
                  </a:lnTo>
                  <a:lnTo>
                    <a:pt x="6" y="498"/>
                  </a:lnTo>
                  <a:lnTo>
                    <a:pt x="6" y="502"/>
                  </a:lnTo>
                  <a:lnTo>
                    <a:pt x="6" y="508"/>
                  </a:lnTo>
                  <a:lnTo>
                    <a:pt x="6" y="511"/>
                  </a:lnTo>
                  <a:lnTo>
                    <a:pt x="6" y="515"/>
                  </a:lnTo>
                  <a:lnTo>
                    <a:pt x="4" y="519"/>
                  </a:lnTo>
                  <a:lnTo>
                    <a:pt x="4" y="525"/>
                  </a:lnTo>
                  <a:lnTo>
                    <a:pt x="4" y="529"/>
                  </a:lnTo>
                  <a:lnTo>
                    <a:pt x="4" y="532"/>
                  </a:lnTo>
                  <a:lnTo>
                    <a:pt x="2" y="536"/>
                  </a:lnTo>
                  <a:lnTo>
                    <a:pt x="2" y="540"/>
                  </a:lnTo>
                  <a:lnTo>
                    <a:pt x="2" y="544"/>
                  </a:lnTo>
                  <a:lnTo>
                    <a:pt x="2" y="550"/>
                  </a:lnTo>
                  <a:lnTo>
                    <a:pt x="2" y="555"/>
                  </a:lnTo>
                  <a:lnTo>
                    <a:pt x="2" y="563"/>
                  </a:lnTo>
                  <a:lnTo>
                    <a:pt x="0" y="569"/>
                  </a:lnTo>
                  <a:lnTo>
                    <a:pt x="0" y="574"/>
                  </a:lnTo>
                  <a:lnTo>
                    <a:pt x="0" y="582"/>
                  </a:lnTo>
                  <a:lnTo>
                    <a:pt x="0" y="588"/>
                  </a:lnTo>
                  <a:lnTo>
                    <a:pt x="0" y="595"/>
                  </a:lnTo>
                  <a:lnTo>
                    <a:pt x="0" y="601"/>
                  </a:lnTo>
                  <a:lnTo>
                    <a:pt x="2" y="607"/>
                  </a:lnTo>
                  <a:lnTo>
                    <a:pt x="4" y="612"/>
                  </a:lnTo>
                  <a:lnTo>
                    <a:pt x="6" y="616"/>
                  </a:lnTo>
                  <a:lnTo>
                    <a:pt x="10" y="622"/>
                  </a:lnTo>
                  <a:lnTo>
                    <a:pt x="12" y="626"/>
                  </a:lnTo>
                  <a:lnTo>
                    <a:pt x="15" y="629"/>
                  </a:lnTo>
                  <a:lnTo>
                    <a:pt x="19" y="633"/>
                  </a:lnTo>
                  <a:lnTo>
                    <a:pt x="25" y="639"/>
                  </a:lnTo>
                  <a:lnTo>
                    <a:pt x="29" y="643"/>
                  </a:lnTo>
                  <a:lnTo>
                    <a:pt x="33" y="645"/>
                  </a:lnTo>
                  <a:lnTo>
                    <a:pt x="38" y="648"/>
                  </a:lnTo>
                  <a:lnTo>
                    <a:pt x="44" y="652"/>
                  </a:lnTo>
                  <a:lnTo>
                    <a:pt x="48" y="656"/>
                  </a:lnTo>
                  <a:lnTo>
                    <a:pt x="54" y="660"/>
                  </a:lnTo>
                  <a:lnTo>
                    <a:pt x="57" y="662"/>
                  </a:lnTo>
                  <a:lnTo>
                    <a:pt x="63" y="665"/>
                  </a:lnTo>
                  <a:lnTo>
                    <a:pt x="114" y="702"/>
                  </a:lnTo>
                  <a:lnTo>
                    <a:pt x="112" y="802"/>
                  </a:lnTo>
                  <a:lnTo>
                    <a:pt x="133" y="793"/>
                  </a:lnTo>
                  <a:lnTo>
                    <a:pt x="131" y="711"/>
                  </a:lnTo>
                  <a:lnTo>
                    <a:pt x="160" y="728"/>
                  </a:lnTo>
                  <a:lnTo>
                    <a:pt x="166" y="730"/>
                  </a:lnTo>
                  <a:lnTo>
                    <a:pt x="171" y="732"/>
                  </a:lnTo>
                  <a:lnTo>
                    <a:pt x="179" y="736"/>
                  </a:lnTo>
                  <a:lnTo>
                    <a:pt x="185" y="738"/>
                  </a:lnTo>
                  <a:lnTo>
                    <a:pt x="190" y="740"/>
                  </a:lnTo>
                  <a:lnTo>
                    <a:pt x="198" y="743"/>
                  </a:lnTo>
                  <a:lnTo>
                    <a:pt x="206" y="745"/>
                  </a:lnTo>
                  <a:lnTo>
                    <a:pt x="211" y="747"/>
                  </a:lnTo>
                  <a:lnTo>
                    <a:pt x="219" y="749"/>
                  </a:lnTo>
                  <a:lnTo>
                    <a:pt x="225" y="753"/>
                  </a:lnTo>
                  <a:lnTo>
                    <a:pt x="232" y="755"/>
                  </a:lnTo>
                  <a:lnTo>
                    <a:pt x="238" y="757"/>
                  </a:lnTo>
                  <a:lnTo>
                    <a:pt x="246" y="759"/>
                  </a:lnTo>
                  <a:lnTo>
                    <a:pt x="251" y="761"/>
                  </a:lnTo>
                  <a:lnTo>
                    <a:pt x="259" y="762"/>
                  </a:lnTo>
                  <a:lnTo>
                    <a:pt x="265" y="766"/>
                  </a:lnTo>
                  <a:lnTo>
                    <a:pt x="268" y="766"/>
                  </a:lnTo>
                  <a:lnTo>
                    <a:pt x="270" y="762"/>
                  </a:lnTo>
                  <a:lnTo>
                    <a:pt x="270" y="761"/>
                  </a:lnTo>
                  <a:lnTo>
                    <a:pt x="268" y="757"/>
                  </a:lnTo>
                  <a:lnTo>
                    <a:pt x="268" y="7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Freeform 129"/>
            <p:cNvSpPr>
              <a:spLocks/>
            </p:cNvSpPr>
            <p:nvPr/>
          </p:nvSpPr>
          <p:spPr bwMode="auto">
            <a:xfrm>
              <a:off x="823913" y="4381500"/>
              <a:ext cx="157163" cy="28575"/>
            </a:xfrm>
            <a:custGeom>
              <a:avLst/>
              <a:gdLst>
                <a:gd name="T0" fmla="*/ 2 w 198"/>
                <a:gd name="T1" fmla="*/ 4 h 36"/>
                <a:gd name="T2" fmla="*/ 12 w 198"/>
                <a:gd name="T3" fmla="*/ 8 h 36"/>
                <a:gd name="T4" fmla="*/ 23 w 198"/>
                <a:gd name="T5" fmla="*/ 9 h 36"/>
                <a:gd name="T6" fmla="*/ 31 w 198"/>
                <a:gd name="T7" fmla="*/ 11 h 36"/>
                <a:gd name="T8" fmla="*/ 40 w 198"/>
                <a:gd name="T9" fmla="*/ 13 h 36"/>
                <a:gd name="T10" fmla="*/ 48 w 198"/>
                <a:gd name="T11" fmla="*/ 13 h 36"/>
                <a:gd name="T12" fmla="*/ 57 w 198"/>
                <a:gd name="T13" fmla="*/ 15 h 36"/>
                <a:gd name="T14" fmla="*/ 67 w 198"/>
                <a:gd name="T15" fmla="*/ 17 h 36"/>
                <a:gd name="T16" fmla="*/ 76 w 198"/>
                <a:gd name="T17" fmla="*/ 17 h 36"/>
                <a:gd name="T18" fmla="*/ 86 w 198"/>
                <a:gd name="T19" fmla="*/ 17 h 36"/>
                <a:gd name="T20" fmla="*/ 95 w 198"/>
                <a:gd name="T21" fmla="*/ 19 h 36"/>
                <a:gd name="T22" fmla="*/ 103 w 198"/>
                <a:gd name="T23" fmla="*/ 19 h 36"/>
                <a:gd name="T24" fmla="*/ 112 w 198"/>
                <a:gd name="T25" fmla="*/ 19 h 36"/>
                <a:gd name="T26" fmla="*/ 120 w 198"/>
                <a:gd name="T27" fmla="*/ 17 h 36"/>
                <a:gd name="T28" fmla="*/ 128 w 198"/>
                <a:gd name="T29" fmla="*/ 15 h 36"/>
                <a:gd name="T30" fmla="*/ 135 w 198"/>
                <a:gd name="T31" fmla="*/ 15 h 36"/>
                <a:gd name="T32" fmla="*/ 143 w 198"/>
                <a:gd name="T33" fmla="*/ 13 h 36"/>
                <a:gd name="T34" fmla="*/ 158 w 198"/>
                <a:gd name="T35" fmla="*/ 11 h 36"/>
                <a:gd name="T36" fmla="*/ 171 w 198"/>
                <a:gd name="T37" fmla="*/ 8 h 36"/>
                <a:gd name="T38" fmla="*/ 183 w 198"/>
                <a:gd name="T39" fmla="*/ 6 h 36"/>
                <a:gd name="T40" fmla="*/ 190 w 198"/>
                <a:gd name="T41" fmla="*/ 4 h 36"/>
                <a:gd name="T42" fmla="*/ 198 w 198"/>
                <a:gd name="T43" fmla="*/ 0 h 36"/>
                <a:gd name="T44" fmla="*/ 194 w 198"/>
                <a:gd name="T45" fmla="*/ 23 h 36"/>
                <a:gd name="T46" fmla="*/ 188 w 198"/>
                <a:gd name="T47" fmla="*/ 23 h 36"/>
                <a:gd name="T48" fmla="*/ 179 w 198"/>
                <a:gd name="T49" fmla="*/ 25 h 36"/>
                <a:gd name="T50" fmla="*/ 167 w 198"/>
                <a:gd name="T51" fmla="*/ 27 h 36"/>
                <a:gd name="T52" fmla="*/ 156 w 198"/>
                <a:gd name="T53" fmla="*/ 30 h 36"/>
                <a:gd name="T54" fmla="*/ 148 w 198"/>
                <a:gd name="T55" fmla="*/ 30 h 36"/>
                <a:gd name="T56" fmla="*/ 139 w 198"/>
                <a:gd name="T57" fmla="*/ 32 h 36"/>
                <a:gd name="T58" fmla="*/ 131 w 198"/>
                <a:gd name="T59" fmla="*/ 34 h 36"/>
                <a:gd name="T60" fmla="*/ 122 w 198"/>
                <a:gd name="T61" fmla="*/ 34 h 36"/>
                <a:gd name="T62" fmla="*/ 114 w 198"/>
                <a:gd name="T63" fmla="*/ 34 h 36"/>
                <a:gd name="T64" fmla="*/ 107 w 198"/>
                <a:gd name="T65" fmla="*/ 36 h 36"/>
                <a:gd name="T66" fmla="*/ 99 w 198"/>
                <a:gd name="T67" fmla="*/ 36 h 36"/>
                <a:gd name="T68" fmla="*/ 91 w 198"/>
                <a:gd name="T69" fmla="*/ 36 h 36"/>
                <a:gd name="T70" fmla="*/ 84 w 198"/>
                <a:gd name="T71" fmla="*/ 34 h 36"/>
                <a:gd name="T72" fmla="*/ 76 w 198"/>
                <a:gd name="T73" fmla="*/ 34 h 36"/>
                <a:gd name="T74" fmla="*/ 69 w 198"/>
                <a:gd name="T75" fmla="*/ 34 h 36"/>
                <a:gd name="T76" fmla="*/ 61 w 198"/>
                <a:gd name="T77" fmla="*/ 32 h 36"/>
                <a:gd name="T78" fmla="*/ 53 w 198"/>
                <a:gd name="T79" fmla="*/ 32 h 36"/>
                <a:gd name="T80" fmla="*/ 42 w 198"/>
                <a:gd name="T81" fmla="*/ 30 h 36"/>
                <a:gd name="T82" fmla="*/ 29 w 198"/>
                <a:gd name="T83" fmla="*/ 28 h 36"/>
                <a:gd name="T84" fmla="*/ 17 w 198"/>
                <a:gd name="T85" fmla="*/ 27 h 36"/>
                <a:gd name="T86" fmla="*/ 10 w 198"/>
                <a:gd name="T87" fmla="*/ 25 h 36"/>
                <a:gd name="T88" fmla="*/ 6 w 198"/>
                <a:gd name="T89" fmla="*/ 25 h 36"/>
                <a:gd name="T90" fmla="*/ 0 w 198"/>
                <a:gd name="T9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36">
                  <a:moveTo>
                    <a:pt x="0" y="4"/>
                  </a:moveTo>
                  <a:lnTo>
                    <a:pt x="2" y="4"/>
                  </a:lnTo>
                  <a:lnTo>
                    <a:pt x="6" y="6"/>
                  </a:lnTo>
                  <a:lnTo>
                    <a:pt x="12" y="8"/>
                  </a:lnTo>
                  <a:lnTo>
                    <a:pt x="17" y="8"/>
                  </a:lnTo>
                  <a:lnTo>
                    <a:pt x="23" y="9"/>
                  </a:lnTo>
                  <a:lnTo>
                    <a:pt x="27" y="9"/>
                  </a:lnTo>
                  <a:lnTo>
                    <a:pt x="31" y="11"/>
                  </a:lnTo>
                  <a:lnTo>
                    <a:pt x="34" y="11"/>
                  </a:lnTo>
                  <a:lnTo>
                    <a:pt x="40" y="13"/>
                  </a:lnTo>
                  <a:lnTo>
                    <a:pt x="44" y="13"/>
                  </a:lnTo>
                  <a:lnTo>
                    <a:pt x="48" y="13"/>
                  </a:lnTo>
                  <a:lnTo>
                    <a:pt x="53" y="15"/>
                  </a:lnTo>
                  <a:lnTo>
                    <a:pt x="57" y="15"/>
                  </a:lnTo>
                  <a:lnTo>
                    <a:pt x="61" y="15"/>
                  </a:lnTo>
                  <a:lnTo>
                    <a:pt x="67" y="17"/>
                  </a:lnTo>
                  <a:lnTo>
                    <a:pt x="71" y="17"/>
                  </a:lnTo>
                  <a:lnTo>
                    <a:pt x="76" y="17"/>
                  </a:lnTo>
                  <a:lnTo>
                    <a:pt x="80" y="17"/>
                  </a:lnTo>
                  <a:lnTo>
                    <a:pt x="86" y="17"/>
                  </a:lnTo>
                  <a:lnTo>
                    <a:pt x="90" y="17"/>
                  </a:lnTo>
                  <a:lnTo>
                    <a:pt x="95" y="19"/>
                  </a:lnTo>
                  <a:lnTo>
                    <a:pt x="99" y="19"/>
                  </a:lnTo>
                  <a:lnTo>
                    <a:pt x="103" y="19"/>
                  </a:lnTo>
                  <a:lnTo>
                    <a:pt x="107" y="19"/>
                  </a:lnTo>
                  <a:lnTo>
                    <a:pt x="112" y="19"/>
                  </a:lnTo>
                  <a:lnTo>
                    <a:pt x="116" y="17"/>
                  </a:lnTo>
                  <a:lnTo>
                    <a:pt x="120" y="17"/>
                  </a:lnTo>
                  <a:lnTo>
                    <a:pt x="124" y="17"/>
                  </a:lnTo>
                  <a:lnTo>
                    <a:pt x="128" y="15"/>
                  </a:lnTo>
                  <a:lnTo>
                    <a:pt x="131" y="15"/>
                  </a:lnTo>
                  <a:lnTo>
                    <a:pt x="135" y="15"/>
                  </a:lnTo>
                  <a:lnTo>
                    <a:pt x="139" y="13"/>
                  </a:lnTo>
                  <a:lnTo>
                    <a:pt x="143" y="13"/>
                  </a:lnTo>
                  <a:lnTo>
                    <a:pt x="150" y="13"/>
                  </a:lnTo>
                  <a:lnTo>
                    <a:pt x="158" y="11"/>
                  </a:lnTo>
                  <a:lnTo>
                    <a:pt x="164" y="9"/>
                  </a:lnTo>
                  <a:lnTo>
                    <a:pt x="171" y="8"/>
                  </a:lnTo>
                  <a:lnTo>
                    <a:pt x="177" y="6"/>
                  </a:lnTo>
                  <a:lnTo>
                    <a:pt x="183" y="6"/>
                  </a:lnTo>
                  <a:lnTo>
                    <a:pt x="186" y="4"/>
                  </a:lnTo>
                  <a:lnTo>
                    <a:pt x="190" y="4"/>
                  </a:lnTo>
                  <a:lnTo>
                    <a:pt x="196" y="0"/>
                  </a:lnTo>
                  <a:lnTo>
                    <a:pt x="198" y="0"/>
                  </a:lnTo>
                  <a:lnTo>
                    <a:pt x="196" y="23"/>
                  </a:lnTo>
                  <a:lnTo>
                    <a:pt x="194" y="23"/>
                  </a:lnTo>
                  <a:lnTo>
                    <a:pt x="192" y="23"/>
                  </a:lnTo>
                  <a:lnTo>
                    <a:pt x="188" y="23"/>
                  </a:lnTo>
                  <a:lnTo>
                    <a:pt x="185" y="25"/>
                  </a:lnTo>
                  <a:lnTo>
                    <a:pt x="179" y="25"/>
                  </a:lnTo>
                  <a:lnTo>
                    <a:pt x="173" y="27"/>
                  </a:lnTo>
                  <a:lnTo>
                    <a:pt x="167" y="27"/>
                  </a:lnTo>
                  <a:lnTo>
                    <a:pt x="160" y="30"/>
                  </a:lnTo>
                  <a:lnTo>
                    <a:pt x="156" y="30"/>
                  </a:lnTo>
                  <a:lnTo>
                    <a:pt x="152" y="30"/>
                  </a:lnTo>
                  <a:lnTo>
                    <a:pt x="148" y="30"/>
                  </a:lnTo>
                  <a:lnTo>
                    <a:pt x="143" y="32"/>
                  </a:lnTo>
                  <a:lnTo>
                    <a:pt x="139" y="32"/>
                  </a:lnTo>
                  <a:lnTo>
                    <a:pt x="135" y="32"/>
                  </a:lnTo>
                  <a:lnTo>
                    <a:pt x="131" y="34"/>
                  </a:lnTo>
                  <a:lnTo>
                    <a:pt x="126" y="34"/>
                  </a:lnTo>
                  <a:lnTo>
                    <a:pt x="122" y="34"/>
                  </a:lnTo>
                  <a:lnTo>
                    <a:pt x="118" y="34"/>
                  </a:lnTo>
                  <a:lnTo>
                    <a:pt x="114" y="34"/>
                  </a:lnTo>
                  <a:lnTo>
                    <a:pt x="110" y="36"/>
                  </a:lnTo>
                  <a:lnTo>
                    <a:pt x="107" y="36"/>
                  </a:lnTo>
                  <a:lnTo>
                    <a:pt x="101" y="36"/>
                  </a:lnTo>
                  <a:lnTo>
                    <a:pt x="99" y="36"/>
                  </a:lnTo>
                  <a:lnTo>
                    <a:pt x="95" y="36"/>
                  </a:lnTo>
                  <a:lnTo>
                    <a:pt x="91" y="36"/>
                  </a:lnTo>
                  <a:lnTo>
                    <a:pt x="88" y="36"/>
                  </a:lnTo>
                  <a:lnTo>
                    <a:pt x="84" y="34"/>
                  </a:lnTo>
                  <a:lnTo>
                    <a:pt x="80" y="34"/>
                  </a:lnTo>
                  <a:lnTo>
                    <a:pt x="76" y="34"/>
                  </a:lnTo>
                  <a:lnTo>
                    <a:pt x="72" y="34"/>
                  </a:lnTo>
                  <a:lnTo>
                    <a:pt x="69" y="34"/>
                  </a:lnTo>
                  <a:lnTo>
                    <a:pt x="65" y="34"/>
                  </a:lnTo>
                  <a:lnTo>
                    <a:pt x="61" y="32"/>
                  </a:lnTo>
                  <a:lnTo>
                    <a:pt x="57" y="32"/>
                  </a:lnTo>
                  <a:lnTo>
                    <a:pt x="53" y="32"/>
                  </a:lnTo>
                  <a:lnTo>
                    <a:pt x="50" y="32"/>
                  </a:lnTo>
                  <a:lnTo>
                    <a:pt x="42" y="30"/>
                  </a:lnTo>
                  <a:lnTo>
                    <a:pt x="36" y="30"/>
                  </a:lnTo>
                  <a:lnTo>
                    <a:pt x="29" y="28"/>
                  </a:lnTo>
                  <a:lnTo>
                    <a:pt x="23" y="28"/>
                  </a:lnTo>
                  <a:lnTo>
                    <a:pt x="17" y="27"/>
                  </a:lnTo>
                  <a:lnTo>
                    <a:pt x="13" y="27"/>
                  </a:lnTo>
                  <a:lnTo>
                    <a:pt x="10" y="25"/>
                  </a:lnTo>
                  <a:lnTo>
                    <a:pt x="8" y="25"/>
                  </a:lnTo>
                  <a:lnTo>
                    <a:pt x="6" y="25"/>
                  </a:lnTo>
                  <a:lnTo>
                    <a:pt x="0" y="4"/>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60" name="Group 1159"/>
          <p:cNvGrpSpPr/>
          <p:nvPr/>
        </p:nvGrpSpPr>
        <p:grpSpPr>
          <a:xfrm>
            <a:off x="5123803" y="1954664"/>
            <a:ext cx="3221430" cy="4944195"/>
            <a:chOff x="5962086" y="1425276"/>
            <a:chExt cx="2893957" cy="4441595"/>
          </a:xfrm>
        </p:grpSpPr>
        <p:sp>
          <p:nvSpPr>
            <p:cNvPr id="1097" name="Freeform 134"/>
            <p:cNvSpPr>
              <a:spLocks/>
            </p:cNvSpPr>
            <p:nvPr/>
          </p:nvSpPr>
          <p:spPr bwMode="auto">
            <a:xfrm>
              <a:off x="7058531" y="1425276"/>
              <a:ext cx="689764" cy="478448"/>
            </a:xfrm>
            <a:custGeom>
              <a:avLst/>
              <a:gdLst>
                <a:gd name="T0" fmla="*/ 270 w 346"/>
                <a:gd name="T1" fmla="*/ 122 h 240"/>
                <a:gd name="T2" fmla="*/ 278 w 346"/>
                <a:gd name="T3" fmla="*/ 137 h 240"/>
                <a:gd name="T4" fmla="*/ 287 w 346"/>
                <a:gd name="T5" fmla="*/ 152 h 240"/>
                <a:gd name="T6" fmla="*/ 296 w 346"/>
                <a:gd name="T7" fmla="*/ 167 h 240"/>
                <a:gd name="T8" fmla="*/ 307 w 346"/>
                <a:gd name="T9" fmla="*/ 181 h 240"/>
                <a:gd name="T10" fmla="*/ 317 w 346"/>
                <a:gd name="T11" fmla="*/ 196 h 240"/>
                <a:gd name="T12" fmla="*/ 327 w 346"/>
                <a:gd name="T13" fmla="*/ 210 h 240"/>
                <a:gd name="T14" fmla="*/ 337 w 346"/>
                <a:gd name="T15" fmla="*/ 225 h 240"/>
                <a:gd name="T16" fmla="*/ 346 w 346"/>
                <a:gd name="T17" fmla="*/ 240 h 240"/>
                <a:gd name="T18" fmla="*/ 325 w 346"/>
                <a:gd name="T19" fmla="*/ 227 h 240"/>
                <a:gd name="T20" fmla="*/ 308 w 346"/>
                <a:gd name="T21" fmla="*/ 211 h 240"/>
                <a:gd name="T22" fmla="*/ 290 w 346"/>
                <a:gd name="T23" fmla="*/ 192 h 240"/>
                <a:gd name="T24" fmla="*/ 275 w 346"/>
                <a:gd name="T25" fmla="*/ 174 h 240"/>
                <a:gd name="T26" fmla="*/ 259 w 346"/>
                <a:gd name="T27" fmla="*/ 153 h 240"/>
                <a:gd name="T28" fmla="*/ 243 w 346"/>
                <a:gd name="T29" fmla="*/ 134 h 240"/>
                <a:gd name="T30" fmla="*/ 226 w 346"/>
                <a:gd name="T31" fmla="*/ 115 h 240"/>
                <a:gd name="T32" fmla="*/ 207 w 346"/>
                <a:gd name="T33" fmla="*/ 98 h 240"/>
                <a:gd name="T34" fmla="*/ 196 w 346"/>
                <a:gd name="T35" fmla="*/ 90 h 240"/>
                <a:gd name="T36" fmla="*/ 184 w 346"/>
                <a:gd name="T37" fmla="*/ 82 h 240"/>
                <a:gd name="T38" fmla="*/ 173 w 346"/>
                <a:gd name="T39" fmla="*/ 74 h 240"/>
                <a:gd name="T40" fmla="*/ 160 w 346"/>
                <a:gd name="T41" fmla="*/ 66 h 240"/>
                <a:gd name="T42" fmla="*/ 148 w 346"/>
                <a:gd name="T43" fmla="*/ 58 h 240"/>
                <a:gd name="T44" fmla="*/ 135 w 346"/>
                <a:gd name="T45" fmla="*/ 51 h 240"/>
                <a:gd name="T46" fmla="*/ 122 w 346"/>
                <a:gd name="T47" fmla="*/ 44 h 240"/>
                <a:gd name="T48" fmla="*/ 108 w 346"/>
                <a:gd name="T49" fmla="*/ 38 h 240"/>
                <a:gd name="T50" fmla="*/ 95 w 346"/>
                <a:gd name="T51" fmla="*/ 32 h 240"/>
                <a:gd name="T52" fmla="*/ 82 w 346"/>
                <a:gd name="T53" fmla="*/ 26 h 240"/>
                <a:gd name="T54" fmla="*/ 68 w 346"/>
                <a:gd name="T55" fmla="*/ 22 h 240"/>
                <a:gd name="T56" fmla="*/ 54 w 346"/>
                <a:gd name="T57" fmla="*/ 17 h 240"/>
                <a:gd name="T58" fmla="*/ 40 w 346"/>
                <a:gd name="T59" fmla="*/ 14 h 240"/>
                <a:gd name="T60" fmla="*/ 27 w 346"/>
                <a:gd name="T61" fmla="*/ 10 h 240"/>
                <a:gd name="T62" fmla="*/ 14 w 346"/>
                <a:gd name="T63" fmla="*/ 8 h 240"/>
                <a:gd name="T64" fmla="*/ 0 w 346"/>
                <a:gd name="T65" fmla="*/ 7 h 240"/>
                <a:gd name="T66" fmla="*/ 22 w 346"/>
                <a:gd name="T67" fmla="*/ 2 h 240"/>
                <a:gd name="T68" fmla="*/ 43 w 346"/>
                <a:gd name="T69" fmla="*/ 0 h 240"/>
                <a:gd name="T70" fmla="*/ 62 w 346"/>
                <a:gd name="T71" fmla="*/ 0 h 240"/>
                <a:gd name="T72" fmla="*/ 82 w 346"/>
                <a:gd name="T73" fmla="*/ 2 h 240"/>
                <a:gd name="T74" fmla="*/ 101 w 346"/>
                <a:gd name="T75" fmla="*/ 7 h 240"/>
                <a:gd name="T76" fmla="*/ 119 w 346"/>
                <a:gd name="T77" fmla="*/ 14 h 240"/>
                <a:gd name="T78" fmla="*/ 137 w 346"/>
                <a:gd name="T79" fmla="*/ 22 h 240"/>
                <a:gd name="T80" fmla="*/ 154 w 346"/>
                <a:gd name="T81" fmla="*/ 31 h 240"/>
                <a:gd name="T82" fmla="*/ 171 w 346"/>
                <a:gd name="T83" fmla="*/ 43 h 240"/>
                <a:gd name="T84" fmla="*/ 187 w 346"/>
                <a:gd name="T85" fmla="*/ 53 h 240"/>
                <a:gd name="T86" fmla="*/ 202 w 346"/>
                <a:gd name="T87" fmla="*/ 66 h 240"/>
                <a:gd name="T88" fmla="*/ 217 w 346"/>
                <a:gd name="T89" fmla="*/ 77 h 240"/>
                <a:gd name="T90" fmla="*/ 231 w 346"/>
                <a:gd name="T91" fmla="*/ 89 h 240"/>
                <a:gd name="T92" fmla="*/ 244 w 346"/>
                <a:gd name="T93" fmla="*/ 101 h 240"/>
                <a:gd name="T94" fmla="*/ 257 w 346"/>
                <a:gd name="T95" fmla="*/ 112 h 240"/>
                <a:gd name="T96" fmla="*/ 270 w 346"/>
                <a:gd name="T97" fmla="*/ 1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6" h="240">
                  <a:moveTo>
                    <a:pt x="270" y="122"/>
                  </a:moveTo>
                  <a:lnTo>
                    <a:pt x="278" y="137"/>
                  </a:lnTo>
                  <a:lnTo>
                    <a:pt x="287" y="152"/>
                  </a:lnTo>
                  <a:lnTo>
                    <a:pt x="296" y="167"/>
                  </a:lnTo>
                  <a:lnTo>
                    <a:pt x="307" y="181"/>
                  </a:lnTo>
                  <a:lnTo>
                    <a:pt x="317" y="196"/>
                  </a:lnTo>
                  <a:lnTo>
                    <a:pt x="327" y="210"/>
                  </a:lnTo>
                  <a:lnTo>
                    <a:pt x="337" y="225"/>
                  </a:lnTo>
                  <a:lnTo>
                    <a:pt x="346" y="240"/>
                  </a:lnTo>
                  <a:lnTo>
                    <a:pt x="325" y="227"/>
                  </a:lnTo>
                  <a:lnTo>
                    <a:pt x="308" y="211"/>
                  </a:lnTo>
                  <a:lnTo>
                    <a:pt x="290" y="192"/>
                  </a:lnTo>
                  <a:lnTo>
                    <a:pt x="275" y="174"/>
                  </a:lnTo>
                  <a:lnTo>
                    <a:pt x="259" y="153"/>
                  </a:lnTo>
                  <a:lnTo>
                    <a:pt x="243" y="134"/>
                  </a:lnTo>
                  <a:lnTo>
                    <a:pt x="226" y="115"/>
                  </a:lnTo>
                  <a:lnTo>
                    <a:pt x="207" y="98"/>
                  </a:lnTo>
                  <a:lnTo>
                    <a:pt x="196" y="90"/>
                  </a:lnTo>
                  <a:lnTo>
                    <a:pt x="184" y="82"/>
                  </a:lnTo>
                  <a:lnTo>
                    <a:pt x="173" y="74"/>
                  </a:lnTo>
                  <a:lnTo>
                    <a:pt x="160" y="66"/>
                  </a:lnTo>
                  <a:lnTo>
                    <a:pt x="148" y="58"/>
                  </a:lnTo>
                  <a:lnTo>
                    <a:pt x="135" y="51"/>
                  </a:lnTo>
                  <a:lnTo>
                    <a:pt x="122" y="44"/>
                  </a:lnTo>
                  <a:lnTo>
                    <a:pt x="108" y="38"/>
                  </a:lnTo>
                  <a:lnTo>
                    <a:pt x="95" y="32"/>
                  </a:lnTo>
                  <a:lnTo>
                    <a:pt x="82" y="26"/>
                  </a:lnTo>
                  <a:lnTo>
                    <a:pt x="68" y="22"/>
                  </a:lnTo>
                  <a:lnTo>
                    <a:pt x="54" y="17"/>
                  </a:lnTo>
                  <a:lnTo>
                    <a:pt x="40" y="14"/>
                  </a:lnTo>
                  <a:lnTo>
                    <a:pt x="27" y="10"/>
                  </a:lnTo>
                  <a:lnTo>
                    <a:pt x="14" y="8"/>
                  </a:lnTo>
                  <a:lnTo>
                    <a:pt x="0" y="7"/>
                  </a:lnTo>
                  <a:lnTo>
                    <a:pt x="22" y="2"/>
                  </a:lnTo>
                  <a:lnTo>
                    <a:pt x="43" y="0"/>
                  </a:lnTo>
                  <a:lnTo>
                    <a:pt x="62" y="0"/>
                  </a:lnTo>
                  <a:lnTo>
                    <a:pt x="82" y="2"/>
                  </a:lnTo>
                  <a:lnTo>
                    <a:pt x="101" y="7"/>
                  </a:lnTo>
                  <a:lnTo>
                    <a:pt x="119" y="14"/>
                  </a:lnTo>
                  <a:lnTo>
                    <a:pt x="137" y="22"/>
                  </a:lnTo>
                  <a:lnTo>
                    <a:pt x="154" y="31"/>
                  </a:lnTo>
                  <a:lnTo>
                    <a:pt x="171" y="43"/>
                  </a:lnTo>
                  <a:lnTo>
                    <a:pt x="187" y="53"/>
                  </a:lnTo>
                  <a:lnTo>
                    <a:pt x="202" y="66"/>
                  </a:lnTo>
                  <a:lnTo>
                    <a:pt x="217" y="77"/>
                  </a:lnTo>
                  <a:lnTo>
                    <a:pt x="231" y="89"/>
                  </a:lnTo>
                  <a:lnTo>
                    <a:pt x="244" y="101"/>
                  </a:lnTo>
                  <a:lnTo>
                    <a:pt x="257" y="112"/>
                  </a:lnTo>
                  <a:lnTo>
                    <a:pt x="270" y="122"/>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8" name="Freeform 135"/>
            <p:cNvSpPr>
              <a:spLocks/>
            </p:cNvSpPr>
            <p:nvPr/>
          </p:nvSpPr>
          <p:spPr bwMode="auto">
            <a:xfrm>
              <a:off x="6954867" y="1516977"/>
              <a:ext cx="279095" cy="215302"/>
            </a:xfrm>
            <a:custGeom>
              <a:avLst/>
              <a:gdLst>
                <a:gd name="T0" fmla="*/ 140 w 140"/>
                <a:gd name="T1" fmla="*/ 44 h 108"/>
                <a:gd name="T2" fmla="*/ 135 w 140"/>
                <a:gd name="T3" fmla="*/ 44 h 108"/>
                <a:gd name="T4" fmla="*/ 130 w 140"/>
                <a:gd name="T5" fmla="*/ 44 h 108"/>
                <a:gd name="T6" fmla="*/ 125 w 140"/>
                <a:gd name="T7" fmla="*/ 44 h 108"/>
                <a:gd name="T8" fmla="*/ 120 w 140"/>
                <a:gd name="T9" fmla="*/ 44 h 108"/>
                <a:gd name="T10" fmla="*/ 115 w 140"/>
                <a:gd name="T11" fmla="*/ 45 h 108"/>
                <a:gd name="T12" fmla="*/ 112 w 140"/>
                <a:gd name="T13" fmla="*/ 46 h 108"/>
                <a:gd name="T14" fmla="*/ 107 w 140"/>
                <a:gd name="T15" fmla="*/ 47 h 108"/>
                <a:gd name="T16" fmla="*/ 104 w 140"/>
                <a:gd name="T17" fmla="*/ 51 h 108"/>
                <a:gd name="T18" fmla="*/ 125 w 140"/>
                <a:gd name="T19" fmla="*/ 90 h 108"/>
                <a:gd name="T20" fmla="*/ 120 w 140"/>
                <a:gd name="T21" fmla="*/ 86 h 108"/>
                <a:gd name="T22" fmla="*/ 115 w 140"/>
                <a:gd name="T23" fmla="*/ 83 h 108"/>
                <a:gd name="T24" fmla="*/ 110 w 140"/>
                <a:gd name="T25" fmla="*/ 81 h 108"/>
                <a:gd name="T26" fmla="*/ 104 w 140"/>
                <a:gd name="T27" fmla="*/ 78 h 108"/>
                <a:gd name="T28" fmla="*/ 98 w 140"/>
                <a:gd name="T29" fmla="*/ 77 h 108"/>
                <a:gd name="T30" fmla="*/ 92 w 140"/>
                <a:gd name="T31" fmla="*/ 77 h 108"/>
                <a:gd name="T32" fmla="*/ 87 w 140"/>
                <a:gd name="T33" fmla="*/ 77 h 108"/>
                <a:gd name="T34" fmla="*/ 81 w 140"/>
                <a:gd name="T35" fmla="*/ 77 h 108"/>
                <a:gd name="T36" fmla="*/ 77 w 140"/>
                <a:gd name="T37" fmla="*/ 84 h 108"/>
                <a:gd name="T38" fmla="*/ 79 w 140"/>
                <a:gd name="T39" fmla="*/ 92 h 108"/>
                <a:gd name="T40" fmla="*/ 80 w 140"/>
                <a:gd name="T41" fmla="*/ 100 h 108"/>
                <a:gd name="T42" fmla="*/ 79 w 140"/>
                <a:gd name="T43" fmla="*/ 108 h 108"/>
                <a:gd name="T44" fmla="*/ 69 w 140"/>
                <a:gd name="T45" fmla="*/ 99 h 108"/>
                <a:gd name="T46" fmla="*/ 61 w 140"/>
                <a:gd name="T47" fmla="*/ 90 h 108"/>
                <a:gd name="T48" fmla="*/ 52 w 140"/>
                <a:gd name="T49" fmla="*/ 81 h 108"/>
                <a:gd name="T50" fmla="*/ 43 w 140"/>
                <a:gd name="T51" fmla="*/ 71 h 108"/>
                <a:gd name="T52" fmla="*/ 32 w 140"/>
                <a:gd name="T53" fmla="*/ 63 h 108"/>
                <a:gd name="T54" fmla="*/ 22 w 140"/>
                <a:gd name="T55" fmla="*/ 56 h 108"/>
                <a:gd name="T56" fmla="*/ 12 w 140"/>
                <a:gd name="T57" fmla="*/ 51 h 108"/>
                <a:gd name="T58" fmla="*/ 0 w 140"/>
                <a:gd name="T59" fmla="*/ 46 h 108"/>
                <a:gd name="T60" fmla="*/ 3 w 140"/>
                <a:gd name="T61" fmla="*/ 46 h 108"/>
                <a:gd name="T62" fmla="*/ 6 w 140"/>
                <a:gd name="T63" fmla="*/ 46 h 108"/>
                <a:gd name="T64" fmla="*/ 11 w 140"/>
                <a:gd name="T65" fmla="*/ 46 h 108"/>
                <a:gd name="T66" fmla="*/ 18 w 140"/>
                <a:gd name="T67" fmla="*/ 46 h 108"/>
                <a:gd name="T68" fmla="*/ 23 w 140"/>
                <a:gd name="T69" fmla="*/ 47 h 108"/>
                <a:gd name="T70" fmla="*/ 29 w 140"/>
                <a:gd name="T71" fmla="*/ 48 h 108"/>
                <a:gd name="T72" fmla="*/ 35 w 140"/>
                <a:gd name="T73" fmla="*/ 50 h 108"/>
                <a:gd name="T74" fmla="*/ 41 w 140"/>
                <a:gd name="T75" fmla="*/ 51 h 108"/>
                <a:gd name="T76" fmla="*/ 45 w 140"/>
                <a:gd name="T77" fmla="*/ 44 h 108"/>
                <a:gd name="T78" fmla="*/ 43 w 140"/>
                <a:gd name="T79" fmla="*/ 36 h 108"/>
                <a:gd name="T80" fmla="*/ 37 w 140"/>
                <a:gd name="T81" fmla="*/ 28 h 108"/>
                <a:gd name="T82" fmla="*/ 34 w 140"/>
                <a:gd name="T83" fmla="*/ 22 h 108"/>
                <a:gd name="T84" fmla="*/ 39 w 140"/>
                <a:gd name="T85" fmla="*/ 20 h 108"/>
                <a:gd name="T86" fmla="*/ 46 w 140"/>
                <a:gd name="T87" fmla="*/ 20 h 108"/>
                <a:gd name="T88" fmla="*/ 51 w 140"/>
                <a:gd name="T89" fmla="*/ 20 h 108"/>
                <a:gd name="T90" fmla="*/ 54 w 140"/>
                <a:gd name="T91" fmla="*/ 15 h 108"/>
                <a:gd name="T92" fmla="*/ 49 w 140"/>
                <a:gd name="T93" fmla="*/ 0 h 108"/>
                <a:gd name="T94" fmla="*/ 61 w 140"/>
                <a:gd name="T95" fmla="*/ 2 h 108"/>
                <a:gd name="T96" fmla="*/ 74 w 140"/>
                <a:gd name="T97" fmla="*/ 5 h 108"/>
                <a:gd name="T98" fmla="*/ 86 w 140"/>
                <a:gd name="T99" fmla="*/ 9 h 108"/>
                <a:gd name="T100" fmla="*/ 98 w 140"/>
                <a:gd name="T101" fmla="*/ 15 h 108"/>
                <a:gd name="T102" fmla="*/ 109 w 140"/>
                <a:gd name="T103" fmla="*/ 21 h 108"/>
                <a:gd name="T104" fmla="*/ 120 w 140"/>
                <a:gd name="T105" fmla="*/ 28 h 108"/>
                <a:gd name="T106" fmla="*/ 130 w 140"/>
                <a:gd name="T107" fmla="*/ 36 h 108"/>
                <a:gd name="T108" fmla="*/ 140 w 140"/>
                <a:gd name="T109"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0" h="108">
                  <a:moveTo>
                    <a:pt x="140" y="44"/>
                  </a:moveTo>
                  <a:lnTo>
                    <a:pt x="135" y="44"/>
                  </a:lnTo>
                  <a:lnTo>
                    <a:pt x="130" y="44"/>
                  </a:lnTo>
                  <a:lnTo>
                    <a:pt x="125" y="44"/>
                  </a:lnTo>
                  <a:lnTo>
                    <a:pt x="120" y="44"/>
                  </a:lnTo>
                  <a:lnTo>
                    <a:pt x="115" y="45"/>
                  </a:lnTo>
                  <a:lnTo>
                    <a:pt x="112" y="46"/>
                  </a:lnTo>
                  <a:lnTo>
                    <a:pt x="107" y="47"/>
                  </a:lnTo>
                  <a:lnTo>
                    <a:pt x="104" y="51"/>
                  </a:lnTo>
                  <a:lnTo>
                    <a:pt x="125" y="90"/>
                  </a:lnTo>
                  <a:lnTo>
                    <a:pt x="120" y="86"/>
                  </a:lnTo>
                  <a:lnTo>
                    <a:pt x="115" y="83"/>
                  </a:lnTo>
                  <a:lnTo>
                    <a:pt x="110" y="81"/>
                  </a:lnTo>
                  <a:lnTo>
                    <a:pt x="104" y="78"/>
                  </a:lnTo>
                  <a:lnTo>
                    <a:pt x="98" y="77"/>
                  </a:lnTo>
                  <a:lnTo>
                    <a:pt x="92" y="77"/>
                  </a:lnTo>
                  <a:lnTo>
                    <a:pt x="87" y="77"/>
                  </a:lnTo>
                  <a:lnTo>
                    <a:pt x="81" y="77"/>
                  </a:lnTo>
                  <a:lnTo>
                    <a:pt x="77" y="84"/>
                  </a:lnTo>
                  <a:lnTo>
                    <a:pt x="79" y="92"/>
                  </a:lnTo>
                  <a:lnTo>
                    <a:pt x="80" y="100"/>
                  </a:lnTo>
                  <a:lnTo>
                    <a:pt x="79" y="108"/>
                  </a:lnTo>
                  <a:lnTo>
                    <a:pt x="69" y="99"/>
                  </a:lnTo>
                  <a:lnTo>
                    <a:pt x="61" y="90"/>
                  </a:lnTo>
                  <a:lnTo>
                    <a:pt x="52" y="81"/>
                  </a:lnTo>
                  <a:lnTo>
                    <a:pt x="43" y="71"/>
                  </a:lnTo>
                  <a:lnTo>
                    <a:pt x="32" y="63"/>
                  </a:lnTo>
                  <a:lnTo>
                    <a:pt x="22" y="56"/>
                  </a:lnTo>
                  <a:lnTo>
                    <a:pt x="12" y="51"/>
                  </a:lnTo>
                  <a:lnTo>
                    <a:pt x="0" y="46"/>
                  </a:lnTo>
                  <a:lnTo>
                    <a:pt x="3" y="46"/>
                  </a:lnTo>
                  <a:lnTo>
                    <a:pt x="6" y="46"/>
                  </a:lnTo>
                  <a:lnTo>
                    <a:pt x="11" y="46"/>
                  </a:lnTo>
                  <a:lnTo>
                    <a:pt x="18" y="46"/>
                  </a:lnTo>
                  <a:lnTo>
                    <a:pt x="23" y="47"/>
                  </a:lnTo>
                  <a:lnTo>
                    <a:pt x="29" y="48"/>
                  </a:lnTo>
                  <a:lnTo>
                    <a:pt x="35" y="50"/>
                  </a:lnTo>
                  <a:lnTo>
                    <a:pt x="41" y="51"/>
                  </a:lnTo>
                  <a:lnTo>
                    <a:pt x="45" y="44"/>
                  </a:lnTo>
                  <a:lnTo>
                    <a:pt x="43" y="36"/>
                  </a:lnTo>
                  <a:lnTo>
                    <a:pt x="37" y="28"/>
                  </a:lnTo>
                  <a:lnTo>
                    <a:pt x="34" y="22"/>
                  </a:lnTo>
                  <a:lnTo>
                    <a:pt x="39" y="20"/>
                  </a:lnTo>
                  <a:lnTo>
                    <a:pt x="46" y="20"/>
                  </a:lnTo>
                  <a:lnTo>
                    <a:pt x="51" y="20"/>
                  </a:lnTo>
                  <a:lnTo>
                    <a:pt x="54" y="15"/>
                  </a:lnTo>
                  <a:lnTo>
                    <a:pt x="49" y="0"/>
                  </a:lnTo>
                  <a:lnTo>
                    <a:pt x="61" y="2"/>
                  </a:lnTo>
                  <a:lnTo>
                    <a:pt x="74" y="5"/>
                  </a:lnTo>
                  <a:lnTo>
                    <a:pt x="86" y="9"/>
                  </a:lnTo>
                  <a:lnTo>
                    <a:pt x="98" y="15"/>
                  </a:lnTo>
                  <a:lnTo>
                    <a:pt x="109" y="21"/>
                  </a:lnTo>
                  <a:lnTo>
                    <a:pt x="120" y="28"/>
                  </a:lnTo>
                  <a:lnTo>
                    <a:pt x="130" y="36"/>
                  </a:lnTo>
                  <a:lnTo>
                    <a:pt x="140" y="44"/>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Freeform 136"/>
            <p:cNvSpPr>
              <a:spLocks/>
            </p:cNvSpPr>
            <p:nvPr/>
          </p:nvSpPr>
          <p:spPr bwMode="auto">
            <a:xfrm>
              <a:off x="6488379" y="1536914"/>
              <a:ext cx="211316" cy="95690"/>
            </a:xfrm>
            <a:custGeom>
              <a:avLst/>
              <a:gdLst>
                <a:gd name="T0" fmla="*/ 76 w 106"/>
                <a:gd name="T1" fmla="*/ 29 h 50"/>
                <a:gd name="T2" fmla="*/ 66 w 106"/>
                <a:gd name="T3" fmla="*/ 31 h 50"/>
                <a:gd name="T4" fmla="*/ 57 w 106"/>
                <a:gd name="T5" fmla="*/ 32 h 50"/>
                <a:gd name="T6" fmla="*/ 47 w 106"/>
                <a:gd name="T7" fmla="*/ 35 h 50"/>
                <a:gd name="T8" fmla="*/ 37 w 106"/>
                <a:gd name="T9" fmla="*/ 37 h 50"/>
                <a:gd name="T10" fmla="*/ 28 w 106"/>
                <a:gd name="T11" fmla="*/ 41 h 50"/>
                <a:gd name="T12" fmla="*/ 19 w 106"/>
                <a:gd name="T13" fmla="*/ 43 h 50"/>
                <a:gd name="T14" fmla="*/ 9 w 106"/>
                <a:gd name="T15" fmla="*/ 46 h 50"/>
                <a:gd name="T16" fmla="*/ 0 w 106"/>
                <a:gd name="T17" fmla="*/ 50 h 50"/>
                <a:gd name="T18" fmla="*/ 106 w 106"/>
                <a:gd name="T19" fmla="*/ 0 h 50"/>
                <a:gd name="T20" fmla="*/ 96 w 106"/>
                <a:gd name="T21" fmla="*/ 7 h 50"/>
                <a:gd name="T22" fmla="*/ 85 w 106"/>
                <a:gd name="T23" fmla="*/ 16 h 50"/>
                <a:gd name="T24" fmla="*/ 79 w 106"/>
                <a:gd name="T25" fmla="*/ 26 h 50"/>
                <a:gd name="T26" fmla="*/ 76 w 106"/>
                <a:gd name="T2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 h="50">
                  <a:moveTo>
                    <a:pt x="76" y="29"/>
                  </a:moveTo>
                  <a:lnTo>
                    <a:pt x="66" y="31"/>
                  </a:lnTo>
                  <a:lnTo>
                    <a:pt x="57" y="32"/>
                  </a:lnTo>
                  <a:lnTo>
                    <a:pt x="47" y="35"/>
                  </a:lnTo>
                  <a:lnTo>
                    <a:pt x="37" y="37"/>
                  </a:lnTo>
                  <a:lnTo>
                    <a:pt x="28" y="41"/>
                  </a:lnTo>
                  <a:lnTo>
                    <a:pt x="19" y="43"/>
                  </a:lnTo>
                  <a:lnTo>
                    <a:pt x="9" y="46"/>
                  </a:lnTo>
                  <a:lnTo>
                    <a:pt x="0" y="50"/>
                  </a:lnTo>
                  <a:lnTo>
                    <a:pt x="106" y="0"/>
                  </a:lnTo>
                  <a:lnTo>
                    <a:pt x="96" y="7"/>
                  </a:lnTo>
                  <a:lnTo>
                    <a:pt x="85" y="16"/>
                  </a:lnTo>
                  <a:lnTo>
                    <a:pt x="79" y="26"/>
                  </a:lnTo>
                  <a:lnTo>
                    <a:pt x="76" y="29"/>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0" name="Freeform 137"/>
            <p:cNvSpPr>
              <a:spLocks/>
            </p:cNvSpPr>
            <p:nvPr/>
          </p:nvSpPr>
          <p:spPr bwMode="auto">
            <a:xfrm>
              <a:off x="6855189" y="1688423"/>
              <a:ext cx="721661" cy="677802"/>
            </a:xfrm>
            <a:custGeom>
              <a:avLst/>
              <a:gdLst>
                <a:gd name="T0" fmla="*/ 197 w 362"/>
                <a:gd name="T1" fmla="*/ 212 h 341"/>
                <a:gd name="T2" fmla="*/ 219 w 362"/>
                <a:gd name="T3" fmla="*/ 225 h 341"/>
                <a:gd name="T4" fmla="*/ 238 w 362"/>
                <a:gd name="T5" fmla="*/ 241 h 341"/>
                <a:gd name="T6" fmla="*/ 257 w 362"/>
                <a:gd name="T7" fmla="*/ 259 h 341"/>
                <a:gd name="T8" fmla="*/ 275 w 362"/>
                <a:gd name="T9" fmla="*/ 279 h 341"/>
                <a:gd name="T10" fmla="*/ 294 w 362"/>
                <a:gd name="T11" fmla="*/ 296 h 341"/>
                <a:gd name="T12" fmla="*/ 314 w 362"/>
                <a:gd name="T13" fmla="*/ 312 h 341"/>
                <a:gd name="T14" fmla="*/ 336 w 362"/>
                <a:gd name="T15" fmla="*/ 323 h 341"/>
                <a:gd name="T16" fmla="*/ 362 w 362"/>
                <a:gd name="T17" fmla="*/ 329 h 341"/>
                <a:gd name="T18" fmla="*/ 358 w 362"/>
                <a:gd name="T19" fmla="*/ 335 h 341"/>
                <a:gd name="T20" fmla="*/ 352 w 362"/>
                <a:gd name="T21" fmla="*/ 340 h 341"/>
                <a:gd name="T22" fmla="*/ 345 w 362"/>
                <a:gd name="T23" fmla="*/ 341 h 341"/>
                <a:gd name="T24" fmla="*/ 338 w 362"/>
                <a:gd name="T25" fmla="*/ 340 h 341"/>
                <a:gd name="T26" fmla="*/ 330 w 362"/>
                <a:gd name="T27" fmla="*/ 338 h 341"/>
                <a:gd name="T28" fmla="*/ 323 w 362"/>
                <a:gd name="T29" fmla="*/ 335 h 341"/>
                <a:gd name="T30" fmla="*/ 315 w 362"/>
                <a:gd name="T31" fmla="*/ 332 h 341"/>
                <a:gd name="T32" fmla="*/ 310 w 362"/>
                <a:gd name="T33" fmla="*/ 330 h 341"/>
                <a:gd name="T34" fmla="*/ 297 w 362"/>
                <a:gd name="T35" fmla="*/ 320 h 341"/>
                <a:gd name="T36" fmla="*/ 283 w 362"/>
                <a:gd name="T37" fmla="*/ 312 h 341"/>
                <a:gd name="T38" fmla="*/ 270 w 362"/>
                <a:gd name="T39" fmla="*/ 302 h 341"/>
                <a:gd name="T40" fmla="*/ 259 w 362"/>
                <a:gd name="T41" fmla="*/ 293 h 341"/>
                <a:gd name="T42" fmla="*/ 246 w 362"/>
                <a:gd name="T43" fmla="*/ 282 h 341"/>
                <a:gd name="T44" fmla="*/ 234 w 362"/>
                <a:gd name="T45" fmla="*/ 272 h 341"/>
                <a:gd name="T46" fmla="*/ 221 w 362"/>
                <a:gd name="T47" fmla="*/ 262 h 341"/>
                <a:gd name="T48" fmla="*/ 209 w 362"/>
                <a:gd name="T49" fmla="*/ 251 h 341"/>
                <a:gd name="T50" fmla="*/ 197 w 362"/>
                <a:gd name="T51" fmla="*/ 241 h 341"/>
                <a:gd name="T52" fmla="*/ 184 w 362"/>
                <a:gd name="T53" fmla="*/ 231 h 341"/>
                <a:gd name="T54" fmla="*/ 171 w 362"/>
                <a:gd name="T55" fmla="*/ 220 h 341"/>
                <a:gd name="T56" fmla="*/ 160 w 362"/>
                <a:gd name="T57" fmla="*/ 210 h 341"/>
                <a:gd name="T58" fmla="*/ 147 w 362"/>
                <a:gd name="T59" fmla="*/ 201 h 341"/>
                <a:gd name="T60" fmla="*/ 135 w 362"/>
                <a:gd name="T61" fmla="*/ 190 h 341"/>
                <a:gd name="T62" fmla="*/ 121 w 362"/>
                <a:gd name="T63" fmla="*/ 181 h 341"/>
                <a:gd name="T64" fmla="*/ 108 w 362"/>
                <a:gd name="T65" fmla="*/ 172 h 341"/>
                <a:gd name="T66" fmla="*/ 101 w 362"/>
                <a:gd name="T67" fmla="*/ 166 h 341"/>
                <a:gd name="T68" fmla="*/ 96 w 362"/>
                <a:gd name="T69" fmla="*/ 159 h 341"/>
                <a:gd name="T70" fmla="*/ 91 w 362"/>
                <a:gd name="T71" fmla="*/ 151 h 341"/>
                <a:gd name="T72" fmla="*/ 87 w 362"/>
                <a:gd name="T73" fmla="*/ 143 h 341"/>
                <a:gd name="T74" fmla="*/ 83 w 362"/>
                <a:gd name="T75" fmla="*/ 134 h 341"/>
                <a:gd name="T76" fmla="*/ 79 w 362"/>
                <a:gd name="T77" fmla="*/ 125 h 341"/>
                <a:gd name="T78" fmla="*/ 77 w 362"/>
                <a:gd name="T79" fmla="*/ 117 h 341"/>
                <a:gd name="T80" fmla="*/ 73 w 362"/>
                <a:gd name="T81" fmla="*/ 107 h 341"/>
                <a:gd name="T82" fmla="*/ 0 w 362"/>
                <a:gd name="T83" fmla="*/ 0 h 341"/>
                <a:gd name="T84" fmla="*/ 17 w 362"/>
                <a:gd name="T85" fmla="*/ 9 h 341"/>
                <a:gd name="T86" fmla="*/ 32 w 362"/>
                <a:gd name="T87" fmla="*/ 20 h 341"/>
                <a:gd name="T88" fmla="*/ 46 w 362"/>
                <a:gd name="T89" fmla="*/ 33 h 341"/>
                <a:gd name="T90" fmla="*/ 58 w 362"/>
                <a:gd name="T91" fmla="*/ 46 h 341"/>
                <a:gd name="T92" fmla="*/ 70 w 362"/>
                <a:gd name="T93" fmla="*/ 60 h 341"/>
                <a:gd name="T94" fmla="*/ 80 w 362"/>
                <a:gd name="T95" fmla="*/ 75 h 341"/>
                <a:gd name="T96" fmla="*/ 90 w 362"/>
                <a:gd name="T97" fmla="*/ 91 h 341"/>
                <a:gd name="T98" fmla="*/ 100 w 362"/>
                <a:gd name="T99" fmla="*/ 106 h 341"/>
                <a:gd name="T100" fmla="*/ 109 w 362"/>
                <a:gd name="T101" fmla="*/ 122 h 341"/>
                <a:gd name="T102" fmla="*/ 118 w 362"/>
                <a:gd name="T103" fmla="*/ 138 h 341"/>
                <a:gd name="T104" fmla="*/ 129 w 362"/>
                <a:gd name="T105" fmla="*/ 153 h 341"/>
                <a:gd name="T106" fmla="*/ 140 w 362"/>
                <a:gd name="T107" fmla="*/ 167 h 341"/>
                <a:gd name="T108" fmla="*/ 152 w 362"/>
                <a:gd name="T109" fmla="*/ 181 h 341"/>
                <a:gd name="T110" fmla="*/ 166 w 362"/>
                <a:gd name="T111" fmla="*/ 193 h 341"/>
                <a:gd name="T112" fmla="*/ 181 w 362"/>
                <a:gd name="T113" fmla="*/ 203 h 341"/>
                <a:gd name="T114" fmla="*/ 197 w 362"/>
                <a:gd name="T115" fmla="*/ 21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2" h="341">
                  <a:moveTo>
                    <a:pt x="197" y="212"/>
                  </a:moveTo>
                  <a:lnTo>
                    <a:pt x="219" y="225"/>
                  </a:lnTo>
                  <a:lnTo>
                    <a:pt x="238" y="241"/>
                  </a:lnTo>
                  <a:lnTo>
                    <a:pt x="257" y="259"/>
                  </a:lnTo>
                  <a:lnTo>
                    <a:pt x="275" y="279"/>
                  </a:lnTo>
                  <a:lnTo>
                    <a:pt x="294" y="296"/>
                  </a:lnTo>
                  <a:lnTo>
                    <a:pt x="314" y="312"/>
                  </a:lnTo>
                  <a:lnTo>
                    <a:pt x="336" y="323"/>
                  </a:lnTo>
                  <a:lnTo>
                    <a:pt x="362" y="329"/>
                  </a:lnTo>
                  <a:lnTo>
                    <a:pt x="358" y="335"/>
                  </a:lnTo>
                  <a:lnTo>
                    <a:pt x="352" y="340"/>
                  </a:lnTo>
                  <a:lnTo>
                    <a:pt x="345" y="341"/>
                  </a:lnTo>
                  <a:lnTo>
                    <a:pt x="338" y="340"/>
                  </a:lnTo>
                  <a:lnTo>
                    <a:pt x="330" y="338"/>
                  </a:lnTo>
                  <a:lnTo>
                    <a:pt x="323" y="335"/>
                  </a:lnTo>
                  <a:lnTo>
                    <a:pt x="315" y="332"/>
                  </a:lnTo>
                  <a:lnTo>
                    <a:pt x="310" y="330"/>
                  </a:lnTo>
                  <a:lnTo>
                    <a:pt x="297" y="320"/>
                  </a:lnTo>
                  <a:lnTo>
                    <a:pt x="283" y="312"/>
                  </a:lnTo>
                  <a:lnTo>
                    <a:pt x="270" y="302"/>
                  </a:lnTo>
                  <a:lnTo>
                    <a:pt x="259" y="293"/>
                  </a:lnTo>
                  <a:lnTo>
                    <a:pt x="246" y="282"/>
                  </a:lnTo>
                  <a:lnTo>
                    <a:pt x="234" y="272"/>
                  </a:lnTo>
                  <a:lnTo>
                    <a:pt x="221" y="262"/>
                  </a:lnTo>
                  <a:lnTo>
                    <a:pt x="209" y="251"/>
                  </a:lnTo>
                  <a:lnTo>
                    <a:pt x="197" y="241"/>
                  </a:lnTo>
                  <a:lnTo>
                    <a:pt x="184" y="231"/>
                  </a:lnTo>
                  <a:lnTo>
                    <a:pt x="171" y="220"/>
                  </a:lnTo>
                  <a:lnTo>
                    <a:pt x="160" y="210"/>
                  </a:lnTo>
                  <a:lnTo>
                    <a:pt x="147" y="201"/>
                  </a:lnTo>
                  <a:lnTo>
                    <a:pt x="135" y="190"/>
                  </a:lnTo>
                  <a:lnTo>
                    <a:pt x="121" y="181"/>
                  </a:lnTo>
                  <a:lnTo>
                    <a:pt x="108" y="172"/>
                  </a:lnTo>
                  <a:lnTo>
                    <a:pt x="101" y="166"/>
                  </a:lnTo>
                  <a:lnTo>
                    <a:pt x="96" y="159"/>
                  </a:lnTo>
                  <a:lnTo>
                    <a:pt x="91" y="151"/>
                  </a:lnTo>
                  <a:lnTo>
                    <a:pt x="87" y="143"/>
                  </a:lnTo>
                  <a:lnTo>
                    <a:pt x="83" y="134"/>
                  </a:lnTo>
                  <a:lnTo>
                    <a:pt x="79" y="125"/>
                  </a:lnTo>
                  <a:lnTo>
                    <a:pt x="77" y="117"/>
                  </a:lnTo>
                  <a:lnTo>
                    <a:pt x="73" y="107"/>
                  </a:lnTo>
                  <a:lnTo>
                    <a:pt x="0" y="0"/>
                  </a:lnTo>
                  <a:lnTo>
                    <a:pt x="17" y="9"/>
                  </a:lnTo>
                  <a:lnTo>
                    <a:pt x="32" y="20"/>
                  </a:lnTo>
                  <a:lnTo>
                    <a:pt x="46" y="33"/>
                  </a:lnTo>
                  <a:lnTo>
                    <a:pt x="58" y="46"/>
                  </a:lnTo>
                  <a:lnTo>
                    <a:pt x="70" y="60"/>
                  </a:lnTo>
                  <a:lnTo>
                    <a:pt x="80" y="75"/>
                  </a:lnTo>
                  <a:lnTo>
                    <a:pt x="90" y="91"/>
                  </a:lnTo>
                  <a:lnTo>
                    <a:pt x="100" y="106"/>
                  </a:lnTo>
                  <a:lnTo>
                    <a:pt x="109" y="122"/>
                  </a:lnTo>
                  <a:lnTo>
                    <a:pt x="118" y="138"/>
                  </a:lnTo>
                  <a:lnTo>
                    <a:pt x="129" y="153"/>
                  </a:lnTo>
                  <a:lnTo>
                    <a:pt x="140" y="167"/>
                  </a:lnTo>
                  <a:lnTo>
                    <a:pt x="152" y="181"/>
                  </a:lnTo>
                  <a:lnTo>
                    <a:pt x="166" y="193"/>
                  </a:lnTo>
                  <a:lnTo>
                    <a:pt x="181" y="203"/>
                  </a:lnTo>
                  <a:lnTo>
                    <a:pt x="197" y="212"/>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1" name="Freeform 138"/>
            <p:cNvSpPr>
              <a:spLocks/>
            </p:cNvSpPr>
            <p:nvPr/>
          </p:nvSpPr>
          <p:spPr bwMode="auto">
            <a:xfrm>
              <a:off x="6297000" y="1724305"/>
              <a:ext cx="825325" cy="1092457"/>
            </a:xfrm>
            <a:custGeom>
              <a:avLst/>
              <a:gdLst>
                <a:gd name="T0" fmla="*/ 319 w 412"/>
                <a:gd name="T1" fmla="*/ 110 h 548"/>
                <a:gd name="T2" fmla="*/ 322 w 412"/>
                <a:gd name="T3" fmla="*/ 167 h 548"/>
                <a:gd name="T4" fmla="*/ 345 w 412"/>
                <a:gd name="T5" fmla="*/ 214 h 548"/>
                <a:gd name="T6" fmla="*/ 372 w 412"/>
                <a:gd name="T7" fmla="*/ 222 h 548"/>
                <a:gd name="T8" fmla="*/ 397 w 412"/>
                <a:gd name="T9" fmla="*/ 236 h 548"/>
                <a:gd name="T10" fmla="*/ 401 w 412"/>
                <a:gd name="T11" fmla="*/ 246 h 548"/>
                <a:gd name="T12" fmla="*/ 363 w 412"/>
                <a:gd name="T13" fmla="*/ 244 h 548"/>
                <a:gd name="T14" fmla="*/ 323 w 412"/>
                <a:gd name="T15" fmla="*/ 246 h 548"/>
                <a:gd name="T16" fmla="*/ 287 w 412"/>
                <a:gd name="T17" fmla="*/ 254 h 548"/>
                <a:gd name="T18" fmla="*/ 254 w 412"/>
                <a:gd name="T19" fmla="*/ 272 h 548"/>
                <a:gd name="T20" fmla="*/ 228 w 412"/>
                <a:gd name="T21" fmla="*/ 299 h 548"/>
                <a:gd name="T22" fmla="*/ 215 w 412"/>
                <a:gd name="T23" fmla="*/ 353 h 548"/>
                <a:gd name="T24" fmla="*/ 223 w 412"/>
                <a:gd name="T25" fmla="*/ 404 h 548"/>
                <a:gd name="T26" fmla="*/ 215 w 412"/>
                <a:gd name="T27" fmla="*/ 439 h 548"/>
                <a:gd name="T28" fmla="*/ 170 w 412"/>
                <a:gd name="T29" fmla="*/ 466 h 548"/>
                <a:gd name="T30" fmla="*/ 129 w 412"/>
                <a:gd name="T31" fmla="*/ 506 h 548"/>
                <a:gd name="T32" fmla="*/ 93 w 412"/>
                <a:gd name="T33" fmla="*/ 524 h 548"/>
                <a:gd name="T34" fmla="*/ 62 w 412"/>
                <a:gd name="T35" fmla="*/ 534 h 548"/>
                <a:gd name="T36" fmla="*/ 32 w 412"/>
                <a:gd name="T37" fmla="*/ 548 h 548"/>
                <a:gd name="T38" fmla="*/ 32 w 412"/>
                <a:gd name="T39" fmla="*/ 487 h 548"/>
                <a:gd name="T40" fmla="*/ 33 w 412"/>
                <a:gd name="T41" fmla="*/ 472 h 548"/>
                <a:gd name="T42" fmla="*/ 57 w 412"/>
                <a:gd name="T43" fmla="*/ 475 h 548"/>
                <a:gd name="T44" fmla="*/ 111 w 412"/>
                <a:gd name="T45" fmla="*/ 466 h 548"/>
                <a:gd name="T46" fmla="*/ 158 w 412"/>
                <a:gd name="T47" fmla="*/ 437 h 548"/>
                <a:gd name="T48" fmla="*/ 170 w 412"/>
                <a:gd name="T49" fmla="*/ 421 h 548"/>
                <a:gd name="T50" fmla="*/ 178 w 412"/>
                <a:gd name="T51" fmla="*/ 413 h 548"/>
                <a:gd name="T52" fmla="*/ 164 w 412"/>
                <a:gd name="T53" fmla="*/ 390 h 548"/>
                <a:gd name="T54" fmla="*/ 148 w 412"/>
                <a:gd name="T55" fmla="*/ 367 h 548"/>
                <a:gd name="T56" fmla="*/ 131 w 412"/>
                <a:gd name="T57" fmla="*/ 350 h 548"/>
                <a:gd name="T58" fmla="*/ 106 w 412"/>
                <a:gd name="T59" fmla="*/ 341 h 548"/>
                <a:gd name="T60" fmla="*/ 76 w 412"/>
                <a:gd name="T61" fmla="*/ 341 h 548"/>
                <a:gd name="T62" fmla="*/ 49 w 412"/>
                <a:gd name="T63" fmla="*/ 348 h 548"/>
                <a:gd name="T64" fmla="*/ 30 w 412"/>
                <a:gd name="T65" fmla="*/ 360 h 548"/>
                <a:gd name="T66" fmla="*/ 7 w 412"/>
                <a:gd name="T67" fmla="*/ 374 h 548"/>
                <a:gd name="T68" fmla="*/ 2 w 412"/>
                <a:gd name="T69" fmla="*/ 291 h 548"/>
                <a:gd name="T70" fmla="*/ 22 w 412"/>
                <a:gd name="T71" fmla="*/ 221 h 548"/>
                <a:gd name="T72" fmla="*/ 25 w 412"/>
                <a:gd name="T73" fmla="*/ 151 h 548"/>
                <a:gd name="T74" fmla="*/ 49 w 412"/>
                <a:gd name="T75" fmla="*/ 88 h 548"/>
                <a:gd name="T76" fmla="*/ 103 w 412"/>
                <a:gd name="T77" fmla="*/ 35 h 548"/>
                <a:gd name="T78" fmla="*/ 169 w 412"/>
                <a:gd name="T79" fmla="*/ 2 h 548"/>
                <a:gd name="T80" fmla="*/ 230 w 412"/>
                <a:gd name="T81" fmla="*/ 8 h 548"/>
                <a:gd name="T82" fmla="*/ 268 w 412"/>
                <a:gd name="T83" fmla="*/ 31 h 548"/>
                <a:gd name="T84" fmla="*/ 298 w 412"/>
                <a:gd name="T85" fmla="*/ 64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2" h="548">
                  <a:moveTo>
                    <a:pt x="305" y="78"/>
                  </a:moveTo>
                  <a:lnTo>
                    <a:pt x="314" y="93"/>
                  </a:lnTo>
                  <a:lnTo>
                    <a:pt x="319" y="110"/>
                  </a:lnTo>
                  <a:lnTo>
                    <a:pt x="320" y="129"/>
                  </a:lnTo>
                  <a:lnTo>
                    <a:pt x="321" y="147"/>
                  </a:lnTo>
                  <a:lnTo>
                    <a:pt x="322" y="167"/>
                  </a:lnTo>
                  <a:lnTo>
                    <a:pt x="326" y="184"/>
                  </a:lnTo>
                  <a:lnTo>
                    <a:pt x="333" y="200"/>
                  </a:lnTo>
                  <a:lnTo>
                    <a:pt x="345" y="214"/>
                  </a:lnTo>
                  <a:lnTo>
                    <a:pt x="355" y="216"/>
                  </a:lnTo>
                  <a:lnTo>
                    <a:pt x="364" y="220"/>
                  </a:lnTo>
                  <a:lnTo>
                    <a:pt x="372" y="222"/>
                  </a:lnTo>
                  <a:lnTo>
                    <a:pt x="381" y="225"/>
                  </a:lnTo>
                  <a:lnTo>
                    <a:pt x="389" y="230"/>
                  </a:lnTo>
                  <a:lnTo>
                    <a:pt x="397" y="236"/>
                  </a:lnTo>
                  <a:lnTo>
                    <a:pt x="405" y="242"/>
                  </a:lnTo>
                  <a:lnTo>
                    <a:pt x="412" y="248"/>
                  </a:lnTo>
                  <a:lnTo>
                    <a:pt x="401" y="246"/>
                  </a:lnTo>
                  <a:lnTo>
                    <a:pt x="388" y="245"/>
                  </a:lnTo>
                  <a:lnTo>
                    <a:pt x="375" y="244"/>
                  </a:lnTo>
                  <a:lnTo>
                    <a:pt x="363" y="244"/>
                  </a:lnTo>
                  <a:lnTo>
                    <a:pt x="349" y="244"/>
                  </a:lnTo>
                  <a:lnTo>
                    <a:pt x="336" y="245"/>
                  </a:lnTo>
                  <a:lnTo>
                    <a:pt x="323" y="246"/>
                  </a:lnTo>
                  <a:lnTo>
                    <a:pt x="311" y="247"/>
                  </a:lnTo>
                  <a:lnTo>
                    <a:pt x="298" y="251"/>
                  </a:lnTo>
                  <a:lnTo>
                    <a:pt x="287" y="254"/>
                  </a:lnTo>
                  <a:lnTo>
                    <a:pt x="275" y="259"/>
                  </a:lnTo>
                  <a:lnTo>
                    <a:pt x="265" y="265"/>
                  </a:lnTo>
                  <a:lnTo>
                    <a:pt x="254" y="272"/>
                  </a:lnTo>
                  <a:lnTo>
                    <a:pt x="244" y="280"/>
                  </a:lnTo>
                  <a:lnTo>
                    <a:pt x="236" y="289"/>
                  </a:lnTo>
                  <a:lnTo>
                    <a:pt x="228" y="299"/>
                  </a:lnTo>
                  <a:lnTo>
                    <a:pt x="222" y="315"/>
                  </a:lnTo>
                  <a:lnTo>
                    <a:pt x="219" y="334"/>
                  </a:lnTo>
                  <a:lnTo>
                    <a:pt x="215" y="353"/>
                  </a:lnTo>
                  <a:lnTo>
                    <a:pt x="213" y="372"/>
                  </a:lnTo>
                  <a:lnTo>
                    <a:pt x="217" y="387"/>
                  </a:lnTo>
                  <a:lnTo>
                    <a:pt x="223" y="404"/>
                  </a:lnTo>
                  <a:lnTo>
                    <a:pt x="228" y="420"/>
                  </a:lnTo>
                  <a:lnTo>
                    <a:pt x="234" y="437"/>
                  </a:lnTo>
                  <a:lnTo>
                    <a:pt x="215" y="439"/>
                  </a:lnTo>
                  <a:lnTo>
                    <a:pt x="199" y="444"/>
                  </a:lnTo>
                  <a:lnTo>
                    <a:pt x="184" y="455"/>
                  </a:lnTo>
                  <a:lnTo>
                    <a:pt x="170" y="466"/>
                  </a:lnTo>
                  <a:lnTo>
                    <a:pt x="156" y="480"/>
                  </a:lnTo>
                  <a:lnTo>
                    <a:pt x="143" y="494"/>
                  </a:lnTo>
                  <a:lnTo>
                    <a:pt x="129" y="506"/>
                  </a:lnTo>
                  <a:lnTo>
                    <a:pt x="114" y="517"/>
                  </a:lnTo>
                  <a:lnTo>
                    <a:pt x="103" y="520"/>
                  </a:lnTo>
                  <a:lnTo>
                    <a:pt x="93" y="524"/>
                  </a:lnTo>
                  <a:lnTo>
                    <a:pt x="83" y="527"/>
                  </a:lnTo>
                  <a:lnTo>
                    <a:pt x="72" y="531"/>
                  </a:lnTo>
                  <a:lnTo>
                    <a:pt x="62" y="534"/>
                  </a:lnTo>
                  <a:lnTo>
                    <a:pt x="52" y="539"/>
                  </a:lnTo>
                  <a:lnTo>
                    <a:pt x="41" y="542"/>
                  </a:lnTo>
                  <a:lnTo>
                    <a:pt x="32" y="548"/>
                  </a:lnTo>
                  <a:lnTo>
                    <a:pt x="30" y="527"/>
                  </a:lnTo>
                  <a:lnTo>
                    <a:pt x="31" y="506"/>
                  </a:lnTo>
                  <a:lnTo>
                    <a:pt x="32" y="487"/>
                  </a:lnTo>
                  <a:lnTo>
                    <a:pt x="30" y="466"/>
                  </a:lnTo>
                  <a:lnTo>
                    <a:pt x="30" y="471"/>
                  </a:lnTo>
                  <a:lnTo>
                    <a:pt x="33" y="472"/>
                  </a:lnTo>
                  <a:lnTo>
                    <a:pt x="37" y="472"/>
                  </a:lnTo>
                  <a:lnTo>
                    <a:pt x="40" y="473"/>
                  </a:lnTo>
                  <a:lnTo>
                    <a:pt x="57" y="475"/>
                  </a:lnTo>
                  <a:lnTo>
                    <a:pt x="76" y="474"/>
                  </a:lnTo>
                  <a:lnTo>
                    <a:pt x="94" y="472"/>
                  </a:lnTo>
                  <a:lnTo>
                    <a:pt x="111" y="466"/>
                  </a:lnTo>
                  <a:lnTo>
                    <a:pt x="129" y="459"/>
                  </a:lnTo>
                  <a:lnTo>
                    <a:pt x="144" y="449"/>
                  </a:lnTo>
                  <a:lnTo>
                    <a:pt x="158" y="437"/>
                  </a:lnTo>
                  <a:lnTo>
                    <a:pt x="169" y="422"/>
                  </a:lnTo>
                  <a:lnTo>
                    <a:pt x="168" y="420"/>
                  </a:lnTo>
                  <a:lnTo>
                    <a:pt x="170" y="421"/>
                  </a:lnTo>
                  <a:lnTo>
                    <a:pt x="174" y="419"/>
                  </a:lnTo>
                  <a:lnTo>
                    <a:pt x="176" y="415"/>
                  </a:lnTo>
                  <a:lnTo>
                    <a:pt x="178" y="413"/>
                  </a:lnTo>
                  <a:lnTo>
                    <a:pt x="175" y="405"/>
                  </a:lnTo>
                  <a:lnTo>
                    <a:pt x="170" y="398"/>
                  </a:lnTo>
                  <a:lnTo>
                    <a:pt x="164" y="390"/>
                  </a:lnTo>
                  <a:lnTo>
                    <a:pt x="159" y="382"/>
                  </a:lnTo>
                  <a:lnTo>
                    <a:pt x="153" y="374"/>
                  </a:lnTo>
                  <a:lnTo>
                    <a:pt x="148" y="367"/>
                  </a:lnTo>
                  <a:lnTo>
                    <a:pt x="143" y="361"/>
                  </a:lnTo>
                  <a:lnTo>
                    <a:pt x="138" y="357"/>
                  </a:lnTo>
                  <a:lnTo>
                    <a:pt x="131" y="350"/>
                  </a:lnTo>
                  <a:lnTo>
                    <a:pt x="123" y="345"/>
                  </a:lnTo>
                  <a:lnTo>
                    <a:pt x="115" y="343"/>
                  </a:lnTo>
                  <a:lnTo>
                    <a:pt x="106" y="341"/>
                  </a:lnTo>
                  <a:lnTo>
                    <a:pt x="95" y="339"/>
                  </a:lnTo>
                  <a:lnTo>
                    <a:pt x="86" y="339"/>
                  </a:lnTo>
                  <a:lnTo>
                    <a:pt x="76" y="341"/>
                  </a:lnTo>
                  <a:lnTo>
                    <a:pt x="67" y="342"/>
                  </a:lnTo>
                  <a:lnTo>
                    <a:pt x="57" y="344"/>
                  </a:lnTo>
                  <a:lnTo>
                    <a:pt x="49" y="348"/>
                  </a:lnTo>
                  <a:lnTo>
                    <a:pt x="42" y="351"/>
                  </a:lnTo>
                  <a:lnTo>
                    <a:pt x="37" y="356"/>
                  </a:lnTo>
                  <a:lnTo>
                    <a:pt x="30" y="360"/>
                  </a:lnTo>
                  <a:lnTo>
                    <a:pt x="23" y="365"/>
                  </a:lnTo>
                  <a:lnTo>
                    <a:pt x="16" y="369"/>
                  </a:lnTo>
                  <a:lnTo>
                    <a:pt x="7" y="374"/>
                  </a:lnTo>
                  <a:lnTo>
                    <a:pt x="0" y="349"/>
                  </a:lnTo>
                  <a:lnTo>
                    <a:pt x="0" y="321"/>
                  </a:lnTo>
                  <a:lnTo>
                    <a:pt x="2" y="291"/>
                  </a:lnTo>
                  <a:lnTo>
                    <a:pt x="5" y="261"/>
                  </a:lnTo>
                  <a:lnTo>
                    <a:pt x="16" y="242"/>
                  </a:lnTo>
                  <a:lnTo>
                    <a:pt x="22" y="221"/>
                  </a:lnTo>
                  <a:lnTo>
                    <a:pt x="24" y="198"/>
                  </a:lnTo>
                  <a:lnTo>
                    <a:pt x="24" y="174"/>
                  </a:lnTo>
                  <a:lnTo>
                    <a:pt x="25" y="151"/>
                  </a:lnTo>
                  <a:lnTo>
                    <a:pt x="28" y="128"/>
                  </a:lnTo>
                  <a:lnTo>
                    <a:pt x="35" y="107"/>
                  </a:lnTo>
                  <a:lnTo>
                    <a:pt x="49" y="88"/>
                  </a:lnTo>
                  <a:lnTo>
                    <a:pt x="67" y="69"/>
                  </a:lnTo>
                  <a:lnTo>
                    <a:pt x="84" y="52"/>
                  </a:lnTo>
                  <a:lnTo>
                    <a:pt x="103" y="35"/>
                  </a:lnTo>
                  <a:lnTo>
                    <a:pt x="124" y="20"/>
                  </a:lnTo>
                  <a:lnTo>
                    <a:pt x="146" y="10"/>
                  </a:lnTo>
                  <a:lnTo>
                    <a:pt x="169" y="2"/>
                  </a:lnTo>
                  <a:lnTo>
                    <a:pt x="193" y="0"/>
                  </a:lnTo>
                  <a:lnTo>
                    <a:pt x="217" y="1"/>
                  </a:lnTo>
                  <a:lnTo>
                    <a:pt x="230" y="8"/>
                  </a:lnTo>
                  <a:lnTo>
                    <a:pt x="243" y="15"/>
                  </a:lnTo>
                  <a:lnTo>
                    <a:pt x="255" y="23"/>
                  </a:lnTo>
                  <a:lnTo>
                    <a:pt x="268" y="31"/>
                  </a:lnTo>
                  <a:lnTo>
                    <a:pt x="280" y="41"/>
                  </a:lnTo>
                  <a:lnTo>
                    <a:pt x="290" y="53"/>
                  </a:lnTo>
                  <a:lnTo>
                    <a:pt x="298" y="64"/>
                  </a:lnTo>
                  <a:lnTo>
                    <a:pt x="305" y="78"/>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Freeform 139"/>
            <p:cNvSpPr>
              <a:spLocks/>
            </p:cNvSpPr>
            <p:nvPr/>
          </p:nvSpPr>
          <p:spPr bwMode="auto">
            <a:xfrm>
              <a:off x="6117583" y="1748227"/>
              <a:ext cx="299032" cy="972845"/>
            </a:xfrm>
            <a:custGeom>
              <a:avLst/>
              <a:gdLst>
                <a:gd name="T0" fmla="*/ 65 w 150"/>
                <a:gd name="T1" fmla="*/ 266 h 489"/>
                <a:gd name="T2" fmla="*/ 54 w 150"/>
                <a:gd name="T3" fmla="*/ 284 h 489"/>
                <a:gd name="T4" fmla="*/ 44 w 150"/>
                <a:gd name="T5" fmla="*/ 302 h 489"/>
                <a:gd name="T6" fmla="*/ 33 w 150"/>
                <a:gd name="T7" fmla="*/ 322 h 489"/>
                <a:gd name="T8" fmla="*/ 26 w 150"/>
                <a:gd name="T9" fmla="*/ 341 h 489"/>
                <a:gd name="T10" fmla="*/ 21 w 150"/>
                <a:gd name="T11" fmla="*/ 361 h 489"/>
                <a:gd name="T12" fmla="*/ 18 w 150"/>
                <a:gd name="T13" fmla="*/ 383 h 489"/>
                <a:gd name="T14" fmla="*/ 17 w 150"/>
                <a:gd name="T15" fmla="*/ 403 h 489"/>
                <a:gd name="T16" fmla="*/ 21 w 150"/>
                <a:gd name="T17" fmla="*/ 426 h 489"/>
                <a:gd name="T18" fmla="*/ 27 w 150"/>
                <a:gd name="T19" fmla="*/ 438 h 489"/>
                <a:gd name="T20" fmla="*/ 38 w 150"/>
                <a:gd name="T21" fmla="*/ 445 h 489"/>
                <a:gd name="T22" fmla="*/ 49 w 150"/>
                <a:gd name="T23" fmla="*/ 449 h 489"/>
                <a:gd name="T24" fmla="*/ 62 w 150"/>
                <a:gd name="T25" fmla="*/ 452 h 489"/>
                <a:gd name="T26" fmla="*/ 75 w 150"/>
                <a:gd name="T27" fmla="*/ 456 h 489"/>
                <a:gd name="T28" fmla="*/ 85 w 150"/>
                <a:gd name="T29" fmla="*/ 462 h 489"/>
                <a:gd name="T30" fmla="*/ 92 w 150"/>
                <a:gd name="T31" fmla="*/ 472 h 489"/>
                <a:gd name="T32" fmla="*/ 94 w 150"/>
                <a:gd name="T33" fmla="*/ 489 h 489"/>
                <a:gd name="T34" fmla="*/ 84 w 150"/>
                <a:gd name="T35" fmla="*/ 480 h 489"/>
                <a:gd name="T36" fmla="*/ 71 w 150"/>
                <a:gd name="T37" fmla="*/ 474 h 489"/>
                <a:gd name="T38" fmla="*/ 56 w 150"/>
                <a:gd name="T39" fmla="*/ 467 h 489"/>
                <a:gd name="T40" fmla="*/ 42 w 150"/>
                <a:gd name="T41" fmla="*/ 461 h 489"/>
                <a:gd name="T42" fmla="*/ 30 w 150"/>
                <a:gd name="T43" fmla="*/ 453 h 489"/>
                <a:gd name="T44" fmla="*/ 18 w 150"/>
                <a:gd name="T45" fmla="*/ 444 h 489"/>
                <a:gd name="T46" fmla="*/ 9 w 150"/>
                <a:gd name="T47" fmla="*/ 432 h 489"/>
                <a:gd name="T48" fmla="*/ 3 w 150"/>
                <a:gd name="T49" fmla="*/ 417 h 489"/>
                <a:gd name="T50" fmla="*/ 0 w 150"/>
                <a:gd name="T51" fmla="*/ 380 h 489"/>
                <a:gd name="T52" fmla="*/ 8 w 150"/>
                <a:gd name="T53" fmla="*/ 360 h 489"/>
                <a:gd name="T54" fmla="*/ 18 w 150"/>
                <a:gd name="T55" fmla="*/ 339 h 489"/>
                <a:gd name="T56" fmla="*/ 29 w 150"/>
                <a:gd name="T57" fmla="*/ 318 h 489"/>
                <a:gd name="T58" fmla="*/ 39 w 150"/>
                <a:gd name="T59" fmla="*/ 299 h 489"/>
                <a:gd name="T60" fmla="*/ 49 w 150"/>
                <a:gd name="T61" fmla="*/ 278 h 489"/>
                <a:gd name="T62" fmla="*/ 57 w 150"/>
                <a:gd name="T63" fmla="*/ 257 h 489"/>
                <a:gd name="T64" fmla="*/ 64 w 150"/>
                <a:gd name="T65" fmla="*/ 234 h 489"/>
                <a:gd name="T66" fmla="*/ 68 w 150"/>
                <a:gd name="T67" fmla="*/ 211 h 489"/>
                <a:gd name="T68" fmla="*/ 65 w 150"/>
                <a:gd name="T69" fmla="*/ 180 h 489"/>
                <a:gd name="T70" fmla="*/ 67 w 150"/>
                <a:gd name="T71" fmla="*/ 149 h 489"/>
                <a:gd name="T72" fmla="*/ 71 w 150"/>
                <a:gd name="T73" fmla="*/ 120 h 489"/>
                <a:gd name="T74" fmla="*/ 79 w 150"/>
                <a:gd name="T75" fmla="*/ 92 h 489"/>
                <a:gd name="T76" fmla="*/ 91 w 150"/>
                <a:gd name="T77" fmla="*/ 67 h 489"/>
                <a:gd name="T78" fmla="*/ 107 w 150"/>
                <a:gd name="T79" fmla="*/ 43 h 489"/>
                <a:gd name="T80" fmla="*/ 127 w 150"/>
                <a:gd name="T81" fmla="*/ 20 h 489"/>
                <a:gd name="T82" fmla="*/ 150 w 150"/>
                <a:gd name="T83" fmla="*/ 0 h 489"/>
                <a:gd name="T84" fmla="*/ 123 w 150"/>
                <a:gd name="T85" fmla="*/ 27 h 489"/>
                <a:gd name="T86" fmla="*/ 107 w 150"/>
                <a:gd name="T87" fmla="*/ 58 h 489"/>
                <a:gd name="T88" fmla="*/ 99 w 150"/>
                <a:gd name="T89" fmla="*/ 91 h 489"/>
                <a:gd name="T90" fmla="*/ 94 w 150"/>
                <a:gd name="T91" fmla="*/ 128 h 489"/>
                <a:gd name="T92" fmla="*/ 92 w 150"/>
                <a:gd name="T93" fmla="*/ 165 h 489"/>
                <a:gd name="T94" fmla="*/ 89 w 150"/>
                <a:gd name="T95" fmla="*/ 201 h 489"/>
                <a:gd name="T96" fmla="*/ 80 w 150"/>
                <a:gd name="T97" fmla="*/ 235 h 489"/>
                <a:gd name="T98" fmla="*/ 65 w 150"/>
                <a:gd name="T99" fmla="*/ 266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0" h="489">
                  <a:moveTo>
                    <a:pt x="65" y="266"/>
                  </a:moveTo>
                  <a:lnTo>
                    <a:pt x="54" y="284"/>
                  </a:lnTo>
                  <a:lnTo>
                    <a:pt x="44" y="302"/>
                  </a:lnTo>
                  <a:lnTo>
                    <a:pt x="33" y="322"/>
                  </a:lnTo>
                  <a:lnTo>
                    <a:pt x="26" y="341"/>
                  </a:lnTo>
                  <a:lnTo>
                    <a:pt x="21" y="361"/>
                  </a:lnTo>
                  <a:lnTo>
                    <a:pt x="18" y="383"/>
                  </a:lnTo>
                  <a:lnTo>
                    <a:pt x="17" y="403"/>
                  </a:lnTo>
                  <a:lnTo>
                    <a:pt x="21" y="426"/>
                  </a:lnTo>
                  <a:lnTo>
                    <a:pt x="27" y="438"/>
                  </a:lnTo>
                  <a:lnTo>
                    <a:pt x="38" y="445"/>
                  </a:lnTo>
                  <a:lnTo>
                    <a:pt x="49" y="449"/>
                  </a:lnTo>
                  <a:lnTo>
                    <a:pt x="62" y="452"/>
                  </a:lnTo>
                  <a:lnTo>
                    <a:pt x="75" y="456"/>
                  </a:lnTo>
                  <a:lnTo>
                    <a:pt x="85" y="462"/>
                  </a:lnTo>
                  <a:lnTo>
                    <a:pt x="92" y="472"/>
                  </a:lnTo>
                  <a:lnTo>
                    <a:pt x="94" y="489"/>
                  </a:lnTo>
                  <a:lnTo>
                    <a:pt x="84" y="480"/>
                  </a:lnTo>
                  <a:lnTo>
                    <a:pt x="71" y="474"/>
                  </a:lnTo>
                  <a:lnTo>
                    <a:pt x="56" y="467"/>
                  </a:lnTo>
                  <a:lnTo>
                    <a:pt x="42" y="461"/>
                  </a:lnTo>
                  <a:lnTo>
                    <a:pt x="30" y="453"/>
                  </a:lnTo>
                  <a:lnTo>
                    <a:pt x="18" y="444"/>
                  </a:lnTo>
                  <a:lnTo>
                    <a:pt x="9" y="432"/>
                  </a:lnTo>
                  <a:lnTo>
                    <a:pt x="3" y="417"/>
                  </a:lnTo>
                  <a:lnTo>
                    <a:pt x="0" y="380"/>
                  </a:lnTo>
                  <a:lnTo>
                    <a:pt x="8" y="360"/>
                  </a:lnTo>
                  <a:lnTo>
                    <a:pt x="18" y="339"/>
                  </a:lnTo>
                  <a:lnTo>
                    <a:pt x="29" y="318"/>
                  </a:lnTo>
                  <a:lnTo>
                    <a:pt x="39" y="299"/>
                  </a:lnTo>
                  <a:lnTo>
                    <a:pt x="49" y="278"/>
                  </a:lnTo>
                  <a:lnTo>
                    <a:pt x="57" y="257"/>
                  </a:lnTo>
                  <a:lnTo>
                    <a:pt x="64" y="234"/>
                  </a:lnTo>
                  <a:lnTo>
                    <a:pt x="68" y="211"/>
                  </a:lnTo>
                  <a:lnTo>
                    <a:pt x="65" y="180"/>
                  </a:lnTo>
                  <a:lnTo>
                    <a:pt x="67" y="149"/>
                  </a:lnTo>
                  <a:lnTo>
                    <a:pt x="71" y="120"/>
                  </a:lnTo>
                  <a:lnTo>
                    <a:pt x="79" y="92"/>
                  </a:lnTo>
                  <a:lnTo>
                    <a:pt x="91" y="67"/>
                  </a:lnTo>
                  <a:lnTo>
                    <a:pt x="107" y="43"/>
                  </a:lnTo>
                  <a:lnTo>
                    <a:pt x="127" y="20"/>
                  </a:lnTo>
                  <a:lnTo>
                    <a:pt x="150" y="0"/>
                  </a:lnTo>
                  <a:lnTo>
                    <a:pt x="123" y="27"/>
                  </a:lnTo>
                  <a:lnTo>
                    <a:pt x="107" y="58"/>
                  </a:lnTo>
                  <a:lnTo>
                    <a:pt x="99" y="91"/>
                  </a:lnTo>
                  <a:lnTo>
                    <a:pt x="94" y="128"/>
                  </a:lnTo>
                  <a:lnTo>
                    <a:pt x="92" y="165"/>
                  </a:lnTo>
                  <a:lnTo>
                    <a:pt x="89" y="201"/>
                  </a:lnTo>
                  <a:lnTo>
                    <a:pt x="80" y="235"/>
                  </a:lnTo>
                  <a:lnTo>
                    <a:pt x="65" y="266"/>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Freeform 140"/>
            <p:cNvSpPr>
              <a:spLocks/>
            </p:cNvSpPr>
            <p:nvPr/>
          </p:nvSpPr>
          <p:spPr bwMode="auto">
            <a:xfrm>
              <a:off x="7536980" y="1995426"/>
              <a:ext cx="247198" cy="538256"/>
            </a:xfrm>
            <a:custGeom>
              <a:avLst/>
              <a:gdLst>
                <a:gd name="T0" fmla="*/ 121 w 122"/>
                <a:gd name="T1" fmla="*/ 26 h 269"/>
                <a:gd name="T2" fmla="*/ 108 w 122"/>
                <a:gd name="T3" fmla="*/ 57 h 269"/>
                <a:gd name="T4" fmla="*/ 94 w 122"/>
                <a:gd name="T5" fmla="*/ 87 h 269"/>
                <a:gd name="T6" fmla="*/ 79 w 122"/>
                <a:gd name="T7" fmla="*/ 116 h 269"/>
                <a:gd name="T8" fmla="*/ 63 w 122"/>
                <a:gd name="T9" fmla="*/ 146 h 269"/>
                <a:gd name="T10" fmla="*/ 48 w 122"/>
                <a:gd name="T11" fmla="*/ 176 h 269"/>
                <a:gd name="T12" fmla="*/ 33 w 122"/>
                <a:gd name="T13" fmla="*/ 205 h 269"/>
                <a:gd name="T14" fmla="*/ 21 w 122"/>
                <a:gd name="T15" fmla="*/ 235 h 269"/>
                <a:gd name="T16" fmla="*/ 9 w 122"/>
                <a:gd name="T17" fmla="*/ 266 h 269"/>
                <a:gd name="T18" fmla="*/ 6 w 122"/>
                <a:gd name="T19" fmla="*/ 269 h 269"/>
                <a:gd name="T20" fmla="*/ 0 w 122"/>
                <a:gd name="T21" fmla="*/ 258 h 269"/>
                <a:gd name="T22" fmla="*/ 3 w 122"/>
                <a:gd name="T23" fmla="*/ 243 h 269"/>
                <a:gd name="T24" fmla="*/ 10 w 122"/>
                <a:gd name="T25" fmla="*/ 228 h 269"/>
                <a:gd name="T26" fmla="*/ 16 w 122"/>
                <a:gd name="T27" fmla="*/ 215 h 269"/>
                <a:gd name="T28" fmla="*/ 30 w 122"/>
                <a:gd name="T29" fmla="*/ 187 h 269"/>
                <a:gd name="T30" fmla="*/ 43 w 122"/>
                <a:gd name="T31" fmla="*/ 160 h 269"/>
                <a:gd name="T32" fmla="*/ 56 w 122"/>
                <a:gd name="T33" fmla="*/ 133 h 269"/>
                <a:gd name="T34" fmla="*/ 69 w 122"/>
                <a:gd name="T35" fmla="*/ 107 h 269"/>
                <a:gd name="T36" fmla="*/ 82 w 122"/>
                <a:gd name="T37" fmla="*/ 82 h 269"/>
                <a:gd name="T38" fmla="*/ 96 w 122"/>
                <a:gd name="T39" fmla="*/ 54 h 269"/>
                <a:gd name="T40" fmla="*/ 108 w 122"/>
                <a:gd name="T41" fmla="*/ 27 h 269"/>
                <a:gd name="T42" fmla="*/ 122 w 122"/>
                <a:gd name="T43" fmla="*/ 0 h 269"/>
                <a:gd name="T44" fmla="*/ 121 w 122"/>
                <a:gd name="T45" fmla="*/ 2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269">
                  <a:moveTo>
                    <a:pt x="121" y="26"/>
                  </a:moveTo>
                  <a:lnTo>
                    <a:pt x="108" y="57"/>
                  </a:lnTo>
                  <a:lnTo>
                    <a:pt x="94" y="87"/>
                  </a:lnTo>
                  <a:lnTo>
                    <a:pt x="79" y="116"/>
                  </a:lnTo>
                  <a:lnTo>
                    <a:pt x="63" y="146"/>
                  </a:lnTo>
                  <a:lnTo>
                    <a:pt x="48" y="176"/>
                  </a:lnTo>
                  <a:lnTo>
                    <a:pt x="33" y="205"/>
                  </a:lnTo>
                  <a:lnTo>
                    <a:pt x="21" y="235"/>
                  </a:lnTo>
                  <a:lnTo>
                    <a:pt x="9" y="266"/>
                  </a:lnTo>
                  <a:lnTo>
                    <a:pt x="6" y="269"/>
                  </a:lnTo>
                  <a:lnTo>
                    <a:pt x="0" y="258"/>
                  </a:lnTo>
                  <a:lnTo>
                    <a:pt x="3" y="243"/>
                  </a:lnTo>
                  <a:lnTo>
                    <a:pt x="10" y="228"/>
                  </a:lnTo>
                  <a:lnTo>
                    <a:pt x="16" y="215"/>
                  </a:lnTo>
                  <a:lnTo>
                    <a:pt x="30" y="187"/>
                  </a:lnTo>
                  <a:lnTo>
                    <a:pt x="43" y="160"/>
                  </a:lnTo>
                  <a:lnTo>
                    <a:pt x="56" y="133"/>
                  </a:lnTo>
                  <a:lnTo>
                    <a:pt x="69" y="107"/>
                  </a:lnTo>
                  <a:lnTo>
                    <a:pt x="82" y="82"/>
                  </a:lnTo>
                  <a:lnTo>
                    <a:pt x="96" y="54"/>
                  </a:lnTo>
                  <a:lnTo>
                    <a:pt x="108" y="27"/>
                  </a:lnTo>
                  <a:lnTo>
                    <a:pt x="122" y="0"/>
                  </a:lnTo>
                  <a:lnTo>
                    <a:pt x="121" y="26"/>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4" name="Freeform 141"/>
            <p:cNvSpPr>
              <a:spLocks/>
            </p:cNvSpPr>
            <p:nvPr/>
          </p:nvSpPr>
          <p:spPr bwMode="auto">
            <a:xfrm>
              <a:off x="6851204" y="2246612"/>
              <a:ext cx="203342" cy="123600"/>
            </a:xfrm>
            <a:custGeom>
              <a:avLst/>
              <a:gdLst>
                <a:gd name="T0" fmla="*/ 104 w 104"/>
                <a:gd name="T1" fmla="*/ 0 h 61"/>
                <a:gd name="T2" fmla="*/ 100 w 104"/>
                <a:gd name="T3" fmla="*/ 6 h 61"/>
                <a:gd name="T4" fmla="*/ 97 w 104"/>
                <a:gd name="T5" fmla="*/ 14 h 61"/>
                <a:gd name="T6" fmla="*/ 95 w 104"/>
                <a:gd name="T7" fmla="*/ 23 h 61"/>
                <a:gd name="T8" fmla="*/ 94 w 104"/>
                <a:gd name="T9" fmla="*/ 33 h 61"/>
                <a:gd name="T10" fmla="*/ 82 w 104"/>
                <a:gd name="T11" fmla="*/ 37 h 61"/>
                <a:gd name="T12" fmla="*/ 72 w 104"/>
                <a:gd name="T13" fmla="*/ 42 h 61"/>
                <a:gd name="T14" fmla="*/ 60 w 104"/>
                <a:gd name="T15" fmla="*/ 46 h 61"/>
                <a:gd name="T16" fmla="*/ 49 w 104"/>
                <a:gd name="T17" fmla="*/ 51 h 61"/>
                <a:gd name="T18" fmla="*/ 37 w 104"/>
                <a:gd name="T19" fmla="*/ 54 h 61"/>
                <a:gd name="T20" fmla="*/ 26 w 104"/>
                <a:gd name="T21" fmla="*/ 58 h 61"/>
                <a:gd name="T22" fmla="*/ 13 w 104"/>
                <a:gd name="T23" fmla="*/ 60 h 61"/>
                <a:gd name="T24" fmla="*/ 0 w 104"/>
                <a:gd name="T25" fmla="*/ 61 h 61"/>
                <a:gd name="T26" fmla="*/ 9 w 104"/>
                <a:gd name="T27" fmla="*/ 48 h 61"/>
                <a:gd name="T28" fmla="*/ 20 w 104"/>
                <a:gd name="T29" fmla="*/ 36 h 61"/>
                <a:gd name="T30" fmla="*/ 31 w 104"/>
                <a:gd name="T31" fmla="*/ 24 h 61"/>
                <a:gd name="T32" fmla="*/ 44 w 104"/>
                <a:gd name="T33" fmla="*/ 15 h 61"/>
                <a:gd name="T34" fmla="*/ 58 w 104"/>
                <a:gd name="T35" fmla="*/ 7 h 61"/>
                <a:gd name="T36" fmla="*/ 73 w 104"/>
                <a:gd name="T37" fmla="*/ 3 h 61"/>
                <a:gd name="T38" fmla="*/ 88 w 104"/>
                <a:gd name="T39" fmla="*/ 0 h 61"/>
                <a:gd name="T40" fmla="*/ 104 w 104"/>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61">
                  <a:moveTo>
                    <a:pt x="104" y="0"/>
                  </a:moveTo>
                  <a:lnTo>
                    <a:pt x="100" y="6"/>
                  </a:lnTo>
                  <a:lnTo>
                    <a:pt x="97" y="14"/>
                  </a:lnTo>
                  <a:lnTo>
                    <a:pt x="95" y="23"/>
                  </a:lnTo>
                  <a:lnTo>
                    <a:pt x="94" y="33"/>
                  </a:lnTo>
                  <a:lnTo>
                    <a:pt x="82" y="37"/>
                  </a:lnTo>
                  <a:lnTo>
                    <a:pt x="72" y="42"/>
                  </a:lnTo>
                  <a:lnTo>
                    <a:pt x="60" y="46"/>
                  </a:lnTo>
                  <a:lnTo>
                    <a:pt x="49" y="51"/>
                  </a:lnTo>
                  <a:lnTo>
                    <a:pt x="37" y="54"/>
                  </a:lnTo>
                  <a:lnTo>
                    <a:pt x="26" y="58"/>
                  </a:lnTo>
                  <a:lnTo>
                    <a:pt x="13" y="60"/>
                  </a:lnTo>
                  <a:lnTo>
                    <a:pt x="0" y="61"/>
                  </a:lnTo>
                  <a:lnTo>
                    <a:pt x="9" y="48"/>
                  </a:lnTo>
                  <a:lnTo>
                    <a:pt x="20" y="36"/>
                  </a:lnTo>
                  <a:lnTo>
                    <a:pt x="31" y="24"/>
                  </a:lnTo>
                  <a:lnTo>
                    <a:pt x="44" y="15"/>
                  </a:lnTo>
                  <a:lnTo>
                    <a:pt x="58" y="7"/>
                  </a:lnTo>
                  <a:lnTo>
                    <a:pt x="73" y="3"/>
                  </a:lnTo>
                  <a:lnTo>
                    <a:pt x="88" y="0"/>
                  </a:lnTo>
                  <a:lnTo>
                    <a:pt x="104" y="0"/>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Freeform 142"/>
            <p:cNvSpPr>
              <a:spLocks/>
            </p:cNvSpPr>
            <p:nvPr/>
          </p:nvSpPr>
          <p:spPr bwMode="auto">
            <a:xfrm>
              <a:off x="7548940" y="2278509"/>
              <a:ext cx="271121" cy="570152"/>
            </a:xfrm>
            <a:custGeom>
              <a:avLst/>
              <a:gdLst>
                <a:gd name="T0" fmla="*/ 134 w 134"/>
                <a:gd name="T1" fmla="*/ 62 h 287"/>
                <a:gd name="T2" fmla="*/ 134 w 134"/>
                <a:gd name="T3" fmla="*/ 87 h 287"/>
                <a:gd name="T4" fmla="*/ 133 w 134"/>
                <a:gd name="T5" fmla="*/ 110 h 287"/>
                <a:gd name="T6" fmla="*/ 131 w 134"/>
                <a:gd name="T7" fmla="*/ 132 h 287"/>
                <a:gd name="T8" fmla="*/ 128 w 134"/>
                <a:gd name="T9" fmla="*/ 155 h 287"/>
                <a:gd name="T10" fmla="*/ 122 w 134"/>
                <a:gd name="T11" fmla="*/ 175 h 287"/>
                <a:gd name="T12" fmla="*/ 114 w 134"/>
                <a:gd name="T13" fmla="*/ 196 h 287"/>
                <a:gd name="T14" fmla="*/ 102 w 134"/>
                <a:gd name="T15" fmla="*/ 214 h 287"/>
                <a:gd name="T16" fmla="*/ 88 w 134"/>
                <a:gd name="T17" fmla="*/ 233 h 287"/>
                <a:gd name="T18" fmla="*/ 83 w 134"/>
                <a:gd name="T19" fmla="*/ 233 h 287"/>
                <a:gd name="T20" fmla="*/ 77 w 134"/>
                <a:gd name="T21" fmla="*/ 231 h 287"/>
                <a:gd name="T22" fmla="*/ 72 w 134"/>
                <a:gd name="T23" fmla="*/ 227 h 287"/>
                <a:gd name="T24" fmla="*/ 71 w 134"/>
                <a:gd name="T25" fmla="*/ 221 h 287"/>
                <a:gd name="T26" fmla="*/ 69 w 134"/>
                <a:gd name="T27" fmla="*/ 214 h 287"/>
                <a:gd name="T28" fmla="*/ 70 w 134"/>
                <a:gd name="T29" fmla="*/ 209 h 287"/>
                <a:gd name="T30" fmla="*/ 70 w 134"/>
                <a:gd name="T31" fmla="*/ 202 h 287"/>
                <a:gd name="T32" fmla="*/ 64 w 134"/>
                <a:gd name="T33" fmla="*/ 197 h 287"/>
                <a:gd name="T34" fmla="*/ 56 w 134"/>
                <a:gd name="T35" fmla="*/ 205 h 287"/>
                <a:gd name="T36" fmla="*/ 55 w 134"/>
                <a:gd name="T37" fmla="*/ 218 h 287"/>
                <a:gd name="T38" fmla="*/ 55 w 134"/>
                <a:gd name="T39" fmla="*/ 232 h 287"/>
                <a:gd name="T40" fmla="*/ 53 w 134"/>
                <a:gd name="T41" fmla="*/ 243 h 287"/>
                <a:gd name="T42" fmla="*/ 48 w 134"/>
                <a:gd name="T43" fmla="*/ 254 h 287"/>
                <a:gd name="T44" fmla="*/ 41 w 134"/>
                <a:gd name="T45" fmla="*/ 264 h 287"/>
                <a:gd name="T46" fmla="*/ 35 w 134"/>
                <a:gd name="T47" fmla="*/ 274 h 287"/>
                <a:gd name="T48" fmla="*/ 34 w 134"/>
                <a:gd name="T49" fmla="*/ 287 h 287"/>
                <a:gd name="T50" fmla="*/ 27 w 134"/>
                <a:gd name="T51" fmla="*/ 274 h 287"/>
                <a:gd name="T52" fmla="*/ 20 w 134"/>
                <a:gd name="T53" fmla="*/ 261 h 287"/>
                <a:gd name="T54" fmla="*/ 15 w 134"/>
                <a:gd name="T55" fmla="*/ 247 h 287"/>
                <a:gd name="T56" fmla="*/ 10 w 134"/>
                <a:gd name="T57" fmla="*/ 233 h 287"/>
                <a:gd name="T58" fmla="*/ 5 w 134"/>
                <a:gd name="T59" fmla="*/ 218 h 287"/>
                <a:gd name="T60" fmla="*/ 2 w 134"/>
                <a:gd name="T61" fmla="*/ 204 h 287"/>
                <a:gd name="T62" fmla="*/ 0 w 134"/>
                <a:gd name="T63" fmla="*/ 189 h 287"/>
                <a:gd name="T64" fmla="*/ 0 w 134"/>
                <a:gd name="T65" fmla="*/ 174 h 287"/>
                <a:gd name="T66" fmla="*/ 5 w 134"/>
                <a:gd name="T67" fmla="*/ 159 h 287"/>
                <a:gd name="T68" fmla="*/ 11 w 134"/>
                <a:gd name="T69" fmla="*/ 145 h 287"/>
                <a:gd name="T70" fmla="*/ 17 w 134"/>
                <a:gd name="T71" fmla="*/ 132 h 287"/>
                <a:gd name="T72" fmla="*/ 24 w 134"/>
                <a:gd name="T73" fmla="*/ 118 h 287"/>
                <a:gd name="T74" fmla="*/ 30 w 134"/>
                <a:gd name="T75" fmla="*/ 122 h 287"/>
                <a:gd name="T76" fmla="*/ 34 w 134"/>
                <a:gd name="T77" fmla="*/ 129 h 287"/>
                <a:gd name="T78" fmla="*/ 40 w 134"/>
                <a:gd name="T79" fmla="*/ 135 h 287"/>
                <a:gd name="T80" fmla="*/ 48 w 134"/>
                <a:gd name="T81" fmla="*/ 137 h 287"/>
                <a:gd name="T82" fmla="*/ 53 w 134"/>
                <a:gd name="T83" fmla="*/ 132 h 287"/>
                <a:gd name="T84" fmla="*/ 53 w 134"/>
                <a:gd name="T85" fmla="*/ 113 h 287"/>
                <a:gd name="T86" fmla="*/ 55 w 134"/>
                <a:gd name="T87" fmla="*/ 95 h 287"/>
                <a:gd name="T88" fmla="*/ 58 w 134"/>
                <a:gd name="T89" fmla="*/ 77 h 287"/>
                <a:gd name="T90" fmla="*/ 64 w 134"/>
                <a:gd name="T91" fmla="*/ 60 h 287"/>
                <a:gd name="T92" fmla="*/ 71 w 134"/>
                <a:gd name="T93" fmla="*/ 45 h 287"/>
                <a:gd name="T94" fmla="*/ 79 w 134"/>
                <a:gd name="T95" fmla="*/ 29 h 287"/>
                <a:gd name="T96" fmla="*/ 87 w 134"/>
                <a:gd name="T97" fmla="*/ 15 h 287"/>
                <a:gd name="T98" fmla="*/ 96 w 134"/>
                <a:gd name="T99" fmla="*/ 0 h 287"/>
                <a:gd name="T100" fmla="*/ 106 w 134"/>
                <a:gd name="T101" fmla="*/ 4 h 287"/>
                <a:gd name="T102" fmla="*/ 114 w 134"/>
                <a:gd name="T103" fmla="*/ 9 h 287"/>
                <a:gd name="T104" fmla="*/ 120 w 134"/>
                <a:gd name="T105" fmla="*/ 16 h 287"/>
                <a:gd name="T106" fmla="*/ 124 w 134"/>
                <a:gd name="T107" fmla="*/ 26 h 287"/>
                <a:gd name="T108" fmla="*/ 128 w 134"/>
                <a:gd name="T109" fmla="*/ 35 h 287"/>
                <a:gd name="T110" fmla="*/ 130 w 134"/>
                <a:gd name="T111" fmla="*/ 44 h 287"/>
                <a:gd name="T112" fmla="*/ 132 w 134"/>
                <a:gd name="T113" fmla="*/ 53 h 287"/>
                <a:gd name="T114" fmla="*/ 134 w 134"/>
                <a:gd name="T115" fmla="*/ 6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 h="287">
                  <a:moveTo>
                    <a:pt x="134" y="62"/>
                  </a:moveTo>
                  <a:lnTo>
                    <a:pt x="134" y="87"/>
                  </a:lnTo>
                  <a:lnTo>
                    <a:pt x="133" y="110"/>
                  </a:lnTo>
                  <a:lnTo>
                    <a:pt x="131" y="132"/>
                  </a:lnTo>
                  <a:lnTo>
                    <a:pt x="128" y="155"/>
                  </a:lnTo>
                  <a:lnTo>
                    <a:pt x="122" y="175"/>
                  </a:lnTo>
                  <a:lnTo>
                    <a:pt x="114" y="196"/>
                  </a:lnTo>
                  <a:lnTo>
                    <a:pt x="102" y="214"/>
                  </a:lnTo>
                  <a:lnTo>
                    <a:pt x="88" y="233"/>
                  </a:lnTo>
                  <a:lnTo>
                    <a:pt x="83" y="233"/>
                  </a:lnTo>
                  <a:lnTo>
                    <a:pt x="77" y="231"/>
                  </a:lnTo>
                  <a:lnTo>
                    <a:pt x="72" y="227"/>
                  </a:lnTo>
                  <a:lnTo>
                    <a:pt x="71" y="221"/>
                  </a:lnTo>
                  <a:lnTo>
                    <a:pt x="69" y="214"/>
                  </a:lnTo>
                  <a:lnTo>
                    <a:pt x="70" y="209"/>
                  </a:lnTo>
                  <a:lnTo>
                    <a:pt x="70" y="202"/>
                  </a:lnTo>
                  <a:lnTo>
                    <a:pt x="64" y="197"/>
                  </a:lnTo>
                  <a:lnTo>
                    <a:pt x="56" y="205"/>
                  </a:lnTo>
                  <a:lnTo>
                    <a:pt x="55" y="218"/>
                  </a:lnTo>
                  <a:lnTo>
                    <a:pt x="55" y="232"/>
                  </a:lnTo>
                  <a:lnTo>
                    <a:pt x="53" y="243"/>
                  </a:lnTo>
                  <a:lnTo>
                    <a:pt x="48" y="254"/>
                  </a:lnTo>
                  <a:lnTo>
                    <a:pt x="41" y="264"/>
                  </a:lnTo>
                  <a:lnTo>
                    <a:pt x="35" y="274"/>
                  </a:lnTo>
                  <a:lnTo>
                    <a:pt x="34" y="287"/>
                  </a:lnTo>
                  <a:lnTo>
                    <a:pt x="27" y="274"/>
                  </a:lnTo>
                  <a:lnTo>
                    <a:pt x="20" y="261"/>
                  </a:lnTo>
                  <a:lnTo>
                    <a:pt x="15" y="247"/>
                  </a:lnTo>
                  <a:lnTo>
                    <a:pt x="10" y="233"/>
                  </a:lnTo>
                  <a:lnTo>
                    <a:pt x="5" y="218"/>
                  </a:lnTo>
                  <a:lnTo>
                    <a:pt x="2" y="204"/>
                  </a:lnTo>
                  <a:lnTo>
                    <a:pt x="0" y="189"/>
                  </a:lnTo>
                  <a:lnTo>
                    <a:pt x="0" y="174"/>
                  </a:lnTo>
                  <a:lnTo>
                    <a:pt x="5" y="159"/>
                  </a:lnTo>
                  <a:lnTo>
                    <a:pt x="11" y="145"/>
                  </a:lnTo>
                  <a:lnTo>
                    <a:pt x="17" y="132"/>
                  </a:lnTo>
                  <a:lnTo>
                    <a:pt x="24" y="118"/>
                  </a:lnTo>
                  <a:lnTo>
                    <a:pt x="30" y="122"/>
                  </a:lnTo>
                  <a:lnTo>
                    <a:pt x="34" y="129"/>
                  </a:lnTo>
                  <a:lnTo>
                    <a:pt x="40" y="135"/>
                  </a:lnTo>
                  <a:lnTo>
                    <a:pt x="48" y="137"/>
                  </a:lnTo>
                  <a:lnTo>
                    <a:pt x="53" y="132"/>
                  </a:lnTo>
                  <a:lnTo>
                    <a:pt x="53" y="113"/>
                  </a:lnTo>
                  <a:lnTo>
                    <a:pt x="55" y="95"/>
                  </a:lnTo>
                  <a:lnTo>
                    <a:pt x="58" y="77"/>
                  </a:lnTo>
                  <a:lnTo>
                    <a:pt x="64" y="60"/>
                  </a:lnTo>
                  <a:lnTo>
                    <a:pt x="71" y="45"/>
                  </a:lnTo>
                  <a:lnTo>
                    <a:pt x="79" y="29"/>
                  </a:lnTo>
                  <a:lnTo>
                    <a:pt x="87" y="15"/>
                  </a:lnTo>
                  <a:lnTo>
                    <a:pt x="96" y="0"/>
                  </a:lnTo>
                  <a:lnTo>
                    <a:pt x="106" y="4"/>
                  </a:lnTo>
                  <a:lnTo>
                    <a:pt x="114" y="9"/>
                  </a:lnTo>
                  <a:lnTo>
                    <a:pt x="120" y="16"/>
                  </a:lnTo>
                  <a:lnTo>
                    <a:pt x="124" y="26"/>
                  </a:lnTo>
                  <a:lnTo>
                    <a:pt x="128" y="35"/>
                  </a:lnTo>
                  <a:lnTo>
                    <a:pt x="130" y="44"/>
                  </a:lnTo>
                  <a:lnTo>
                    <a:pt x="132" y="53"/>
                  </a:lnTo>
                  <a:lnTo>
                    <a:pt x="134" y="62"/>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6" name="Freeform 143"/>
            <p:cNvSpPr>
              <a:spLocks/>
            </p:cNvSpPr>
            <p:nvPr/>
          </p:nvSpPr>
          <p:spPr bwMode="auto">
            <a:xfrm>
              <a:off x="6855189" y="2350276"/>
              <a:ext cx="267135" cy="187394"/>
            </a:xfrm>
            <a:custGeom>
              <a:avLst/>
              <a:gdLst>
                <a:gd name="T0" fmla="*/ 120 w 132"/>
                <a:gd name="T1" fmla="*/ 4 h 93"/>
                <a:gd name="T2" fmla="*/ 105 w 132"/>
                <a:gd name="T3" fmla="*/ 5 h 93"/>
                <a:gd name="T4" fmla="*/ 90 w 132"/>
                <a:gd name="T5" fmla="*/ 8 h 93"/>
                <a:gd name="T6" fmla="*/ 76 w 132"/>
                <a:gd name="T7" fmla="*/ 14 h 93"/>
                <a:gd name="T8" fmla="*/ 62 w 132"/>
                <a:gd name="T9" fmla="*/ 20 h 93"/>
                <a:gd name="T10" fmla="*/ 49 w 132"/>
                <a:gd name="T11" fmla="*/ 29 h 93"/>
                <a:gd name="T12" fmla="*/ 38 w 132"/>
                <a:gd name="T13" fmla="*/ 38 h 93"/>
                <a:gd name="T14" fmla="*/ 28 w 132"/>
                <a:gd name="T15" fmla="*/ 50 h 93"/>
                <a:gd name="T16" fmla="*/ 22 w 132"/>
                <a:gd name="T17" fmla="*/ 63 h 93"/>
                <a:gd name="T18" fmla="*/ 18 w 132"/>
                <a:gd name="T19" fmla="*/ 66 h 93"/>
                <a:gd name="T20" fmla="*/ 16 w 132"/>
                <a:gd name="T21" fmla="*/ 68 h 93"/>
                <a:gd name="T22" fmla="*/ 15 w 132"/>
                <a:gd name="T23" fmla="*/ 72 h 93"/>
                <a:gd name="T24" fmla="*/ 16 w 132"/>
                <a:gd name="T25" fmla="*/ 74 h 93"/>
                <a:gd name="T26" fmla="*/ 22 w 132"/>
                <a:gd name="T27" fmla="*/ 76 h 93"/>
                <a:gd name="T28" fmla="*/ 28 w 132"/>
                <a:gd name="T29" fmla="*/ 76 h 93"/>
                <a:gd name="T30" fmla="*/ 35 w 132"/>
                <a:gd name="T31" fmla="*/ 77 h 93"/>
                <a:gd name="T32" fmla="*/ 42 w 132"/>
                <a:gd name="T33" fmla="*/ 82 h 93"/>
                <a:gd name="T34" fmla="*/ 53 w 132"/>
                <a:gd name="T35" fmla="*/ 81 h 93"/>
                <a:gd name="T36" fmla="*/ 62 w 132"/>
                <a:gd name="T37" fmla="*/ 78 h 93"/>
                <a:gd name="T38" fmla="*/ 72 w 132"/>
                <a:gd name="T39" fmla="*/ 75 h 93"/>
                <a:gd name="T40" fmla="*/ 81 w 132"/>
                <a:gd name="T41" fmla="*/ 72 h 93"/>
                <a:gd name="T42" fmla="*/ 90 w 132"/>
                <a:gd name="T43" fmla="*/ 68 h 93"/>
                <a:gd name="T44" fmla="*/ 99 w 132"/>
                <a:gd name="T45" fmla="*/ 63 h 93"/>
                <a:gd name="T46" fmla="*/ 107 w 132"/>
                <a:gd name="T47" fmla="*/ 58 h 93"/>
                <a:gd name="T48" fmla="*/ 116 w 132"/>
                <a:gd name="T49" fmla="*/ 52 h 93"/>
                <a:gd name="T50" fmla="*/ 120 w 132"/>
                <a:gd name="T51" fmla="*/ 55 h 93"/>
                <a:gd name="T52" fmla="*/ 123 w 132"/>
                <a:gd name="T53" fmla="*/ 59 h 93"/>
                <a:gd name="T54" fmla="*/ 128 w 132"/>
                <a:gd name="T55" fmla="*/ 60 h 93"/>
                <a:gd name="T56" fmla="*/ 132 w 132"/>
                <a:gd name="T57" fmla="*/ 60 h 93"/>
                <a:gd name="T58" fmla="*/ 118 w 132"/>
                <a:gd name="T59" fmla="*/ 68 h 93"/>
                <a:gd name="T60" fmla="*/ 105 w 132"/>
                <a:gd name="T61" fmla="*/ 75 h 93"/>
                <a:gd name="T62" fmla="*/ 91 w 132"/>
                <a:gd name="T63" fmla="*/ 81 h 93"/>
                <a:gd name="T64" fmla="*/ 76 w 132"/>
                <a:gd name="T65" fmla="*/ 85 h 93"/>
                <a:gd name="T66" fmla="*/ 60 w 132"/>
                <a:gd name="T67" fmla="*/ 89 h 93"/>
                <a:gd name="T68" fmla="*/ 43 w 132"/>
                <a:gd name="T69" fmla="*/ 91 h 93"/>
                <a:gd name="T70" fmla="*/ 27 w 132"/>
                <a:gd name="T71" fmla="*/ 91 h 93"/>
                <a:gd name="T72" fmla="*/ 10 w 132"/>
                <a:gd name="T73" fmla="*/ 89 h 93"/>
                <a:gd name="T74" fmla="*/ 8 w 132"/>
                <a:gd name="T75" fmla="*/ 91 h 93"/>
                <a:gd name="T76" fmla="*/ 5 w 132"/>
                <a:gd name="T77" fmla="*/ 93 h 93"/>
                <a:gd name="T78" fmla="*/ 3 w 132"/>
                <a:gd name="T79" fmla="*/ 93 h 93"/>
                <a:gd name="T80" fmla="*/ 1 w 132"/>
                <a:gd name="T81" fmla="*/ 91 h 93"/>
                <a:gd name="T82" fmla="*/ 0 w 132"/>
                <a:gd name="T83" fmla="*/ 78 h 93"/>
                <a:gd name="T84" fmla="*/ 7 w 132"/>
                <a:gd name="T85" fmla="*/ 66 h 93"/>
                <a:gd name="T86" fmla="*/ 15 w 132"/>
                <a:gd name="T87" fmla="*/ 54 h 93"/>
                <a:gd name="T88" fmla="*/ 19 w 132"/>
                <a:gd name="T89" fmla="*/ 42 h 93"/>
                <a:gd name="T90" fmla="*/ 27 w 132"/>
                <a:gd name="T91" fmla="*/ 30 h 93"/>
                <a:gd name="T92" fmla="*/ 38 w 132"/>
                <a:gd name="T93" fmla="*/ 21 h 93"/>
                <a:gd name="T94" fmla="*/ 48 w 132"/>
                <a:gd name="T95" fmla="*/ 14 h 93"/>
                <a:gd name="T96" fmla="*/ 58 w 132"/>
                <a:gd name="T97" fmla="*/ 7 h 93"/>
                <a:gd name="T98" fmla="*/ 71 w 132"/>
                <a:gd name="T99" fmla="*/ 4 h 93"/>
                <a:gd name="T100" fmla="*/ 83 w 132"/>
                <a:gd name="T101" fmla="*/ 1 h 93"/>
                <a:gd name="T102" fmla="*/ 95 w 132"/>
                <a:gd name="T103" fmla="*/ 0 h 93"/>
                <a:gd name="T104" fmla="*/ 108 w 132"/>
                <a:gd name="T105" fmla="*/ 1 h 93"/>
                <a:gd name="T106" fmla="*/ 110 w 132"/>
                <a:gd name="T107" fmla="*/ 2 h 93"/>
                <a:gd name="T108" fmla="*/ 113 w 132"/>
                <a:gd name="T109" fmla="*/ 4 h 93"/>
                <a:gd name="T110" fmla="*/ 116 w 132"/>
                <a:gd name="T111" fmla="*/ 4 h 93"/>
                <a:gd name="T112" fmla="*/ 120 w 132"/>
                <a:gd name="T11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93">
                  <a:moveTo>
                    <a:pt x="120" y="4"/>
                  </a:moveTo>
                  <a:lnTo>
                    <a:pt x="105" y="5"/>
                  </a:lnTo>
                  <a:lnTo>
                    <a:pt x="90" y="8"/>
                  </a:lnTo>
                  <a:lnTo>
                    <a:pt x="76" y="14"/>
                  </a:lnTo>
                  <a:lnTo>
                    <a:pt x="62" y="20"/>
                  </a:lnTo>
                  <a:lnTo>
                    <a:pt x="49" y="29"/>
                  </a:lnTo>
                  <a:lnTo>
                    <a:pt x="38" y="38"/>
                  </a:lnTo>
                  <a:lnTo>
                    <a:pt x="28" y="50"/>
                  </a:lnTo>
                  <a:lnTo>
                    <a:pt x="22" y="63"/>
                  </a:lnTo>
                  <a:lnTo>
                    <a:pt x="18" y="66"/>
                  </a:lnTo>
                  <a:lnTo>
                    <a:pt x="16" y="68"/>
                  </a:lnTo>
                  <a:lnTo>
                    <a:pt x="15" y="72"/>
                  </a:lnTo>
                  <a:lnTo>
                    <a:pt x="16" y="74"/>
                  </a:lnTo>
                  <a:lnTo>
                    <a:pt x="22" y="76"/>
                  </a:lnTo>
                  <a:lnTo>
                    <a:pt x="28" y="76"/>
                  </a:lnTo>
                  <a:lnTo>
                    <a:pt x="35" y="77"/>
                  </a:lnTo>
                  <a:lnTo>
                    <a:pt x="42" y="82"/>
                  </a:lnTo>
                  <a:lnTo>
                    <a:pt x="53" y="81"/>
                  </a:lnTo>
                  <a:lnTo>
                    <a:pt x="62" y="78"/>
                  </a:lnTo>
                  <a:lnTo>
                    <a:pt x="72" y="75"/>
                  </a:lnTo>
                  <a:lnTo>
                    <a:pt x="81" y="72"/>
                  </a:lnTo>
                  <a:lnTo>
                    <a:pt x="90" y="68"/>
                  </a:lnTo>
                  <a:lnTo>
                    <a:pt x="99" y="63"/>
                  </a:lnTo>
                  <a:lnTo>
                    <a:pt x="107" y="58"/>
                  </a:lnTo>
                  <a:lnTo>
                    <a:pt x="116" y="52"/>
                  </a:lnTo>
                  <a:lnTo>
                    <a:pt x="120" y="55"/>
                  </a:lnTo>
                  <a:lnTo>
                    <a:pt x="123" y="59"/>
                  </a:lnTo>
                  <a:lnTo>
                    <a:pt x="128" y="60"/>
                  </a:lnTo>
                  <a:lnTo>
                    <a:pt x="132" y="60"/>
                  </a:lnTo>
                  <a:lnTo>
                    <a:pt x="118" y="68"/>
                  </a:lnTo>
                  <a:lnTo>
                    <a:pt x="105" y="75"/>
                  </a:lnTo>
                  <a:lnTo>
                    <a:pt x="91" y="81"/>
                  </a:lnTo>
                  <a:lnTo>
                    <a:pt x="76" y="85"/>
                  </a:lnTo>
                  <a:lnTo>
                    <a:pt x="60" y="89"/>
                  </a:lnTo>
                  <a:lnTo>
                    <a:pt x="43" y="91"/>
                  </a:lnTo>
                  <a:lnTo>
                    <a:pt x="27" y="91"/>
                  </a:lnTo>
                  <a:lnTo>
                    <a:pt x="10" y="89"/>
                  </a:lnTo>
                  <a:lnTo>
                    <a:pt x="8" y="91"/>
                  </a:lnTo>
                  <a:lnTo>
                    <a:pt x="5" y="93"/>
                  </a:lnTo>
                  <a:lnTo>
                    <a:pt x="3" y="93"/>
                  </a:lnTo>
                  <a:lnTo>
                    <a:pt x="1" y="91"/>
                  </a:lnTo>
                  <a:lnTo>
                    <a:pt x="0" y="78"/>
                  </a:lnTo>
                  <a:lnTo>
                    <a:pt x="7" y="66"/>
                  </a:lnTo>
                  <a:lnTo>
                    <a:pt x="15" y="54"/>
                  </a:lnTo>
                  <a:lnTo>
                    <a:pt x="19" y="42"/>
                  </a:lnTo>
                  <a:lnTo>
                    <a:pt x="27" y="30"/>
                  </a:lnTo>
                  <a:lnTo>
                    <a:pt x="38" y="21"/>
                  </a:lnTo>
                  <a:lnTo>
                    <a:pt x="48" y="14"/>
                  </a:lnTo>
                  <a:lnTo>
                    <a:pt x="58" y="7"/>
                  </a:lnTo>
                  <a:lnTo>
                    <a:pt x="71" y="4"/>
                  </a:lnTo>
                  <a:lnTo>
                    <a:pt x="83" y="1"/>
                  </a:lnTo>
                  <a:lnTo>
                    <a:pt x="95" y="0"/>
                  </a:lnTo>
                  <a:lnTo>
                    <a:pt x="108" y="1"/>
                  </a:lnTo>
                  <a:lnTo>
                    <a:pt x="110" y="2"/>
                  </a:lnTo>
                  <a:lnTo>
                    <a:pt x="113" y="4"/>
                  </a:lnTo>
                  <a:lnTo>
                    <a:pt x="116" y="4"/>
                  </a:lnTo>
                  <a:lnTo>
                    <a:pt x="120" y="4"/>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Freeform 144"/>
            <p:cNvSpPr>
              <a:spLocks/>
            </p:cNvSpPr>
            <p:nvPr/>
          </p:nvSpPr>
          <p:spPr bwMode="auto">
            <a:xfrm>
              <a:off x="7700448" y="2366224"/>
              <a:ext cx="91704" cy="291057"/>
            </a:xfrm>
            <a:custGeom>
              <a:avLst/>
              <a:gdLst>
                <a:gd name="T0" fmla="*/ 46 w 46"/>
                <a:gd name="T1" fmla="*/ 24 h 146"/>
                <a:gd name="T2" fmla="*/ 43 w 46"/>
                <a:gd name="T3" fmla="*/ 55 h 146"/>
                <a:gd name="T4" fmla="*/ 35 w 46"/>
                <a:gd name="T5" fmla="*/ 84 h 146"/>
                <a:gd name="T6" fmla="*/ 26 w 46"/>
                <a:gd name="T7" fmla="*/ 113 h 146"/>
                <a:gd name="T8" fmla="*/ 21 w 46"/>
                <a:gd name="T9" fmla="*/ 144 h 146"/>
                <a:gd name="T10" fmla="*/ 17 w 46"/>
                <a:gd name="T11" fmla="*/ 146 h 146"/>
                <a:gd name="T12" fmla="*/ 13 w 46"/>
                <a:gd name="T13" fmla="*/ 144 h 146"/>
                <a:gd name="T14" fmla="*/ 10 w 46"/>
                <a:gd name="T15" fmla="*/ 140 h 146"/>
                <a:gd name="T16" fmla="*/ 8 w 46"/>
                <a:gd name="T17" fmla="*/ 136 h 146"/>
                <a:gd name="T18" fmla="*/ 9 w 46"/>
                <a:gd name="T19" fmla="*/ 117 h 146"/>
                <a:gd name="T20" fmla="*/ 11 w 46"/>
                <a:gd name="T21" fmla="*/ 97 h 146"/>
                <a:gd name="T22" fmla="*/ 11 w 46"/>
                <a:gd name="T23" fmla="*/ 80 h 146"/>
                <a:gd name="T24" fmla="*/ 0 w 46"/>
                <a:gd name="T25" fmla="*/ 65 h 146"/>
                <a:gd name="T26" fmla="*/ 3 w 46"/>
                <a:gd name="T27" fmla="*/ 61 h 146"/>
                <a:gd name="T28" fmla="*/ 9 w 46"/>
                <a:gd name="T29" fmla="*/ 61 h 146"/>
                <a:gd name="T30" fmla="*/ 13 w 46"/>
                <a:gd name="T31" fmla="*/ 64 h 146"/>
                <a:gd name="T32" fmla="*/ 18 w 46"/>
                <a:gd name="T33" fmla="*/ 65 h 146"/>
                <a:gd name="T34" fmla="*/ 26 w 46"/>
                <a:gd name="T35" fmla="*/ 77 h 146"/>
                <a:gd name="T36" fmla="*/ 28 w 46"/>
                <a:gd name="T37" fmla="*/ 67 h 146"/>
                <a:gd name="T38" fmla="*/ 32 w 46"/>
                <a:gd name="T39" fmla="*/ 57 h 146"/>
                <a:gd name="T40" fmla="*/ 32 w 46"/>
                <a:gd name="T41" fmla="*/ 47 h 146"/>
                <a:gd name="T42" fmla="*/ 27 w 46"/>
                <a:gd name="T43" fmla="*/ 39 h 146"/>
                <a:gd name="T44" fmla="*/ 25 w 46"/>
                <a:gd name="T45" fmla="*/ 35 h 146"/>
                <a:gd name="T46" fmla="*/ 24 w 46"/>
                <a:gd name="T47" fmla="*/ 30 h 146"/>
                <a:gd name="T48" fmla="*/ 21 w 46"/>
                <a:gd name="T49" fmla="*/ 26 h 146"/>
                <a:gd name="T50" fmla="*/ 18 w 46"/>
                <a:gd name="T51" fmla="*/ 22 h 146"/>
                <a:gd name="T52" fmla="*/ 6 w 46"/>
                <a:gd name="T53" fmla="*/ 44 h 146"/>
                <a:gd name="T54" fmla="*/ 8 w 46"/>
                <a:gd name="T55" fmla="*/ 43 h 146"/>
                <a:gd name="T56" fmla="*/ 4 w 46"/>
                <a:gd name="T57" fmla="*/ 39 h 146"/>
                <a:gd name="T58" fmla="*/ 1 w 46"/>
                <a:gd name="T59" fmla="*/ 35 h 146"/>
                <a:gd name="T60" fmla="*/ 1 w 46"/>
                <a:gd name="T61" fmla="*/ 29 h 146"/>
                <a:gd name="T62" fmla="*/ 5 w 46"/>
                <a:gd name="T63" fmla="*/ 21 h 146"/>
                <a:gd name="T64" fmla="*/ 10 w 46"/>
                <a:gd name="T65" fmla="*/ 12 h 146"/>
                <a:gd name="T66" fmla="*/ 16 w 46"/>
                <a:gd name="T67" fmla="*/ 4 h 146"/>
                <a:gd name="T68" fmla="*/ 25 w 46"/>
                <a:gd name="T69" fmla="*/ 0 h 146"/>
                <a:gd name="T70" fmla="*/ 33 w 46"/>
                <a:gd name="T71" fmla="*/ 2 h 146"/>
                <a:gd name="T72" fmla="*/ 39 w 46"/>
                <a:gd name="T73" fmla="*/ 8 h 146"/>
                <a:gd name="T74" fmla="*/ 42 w 46"/>
                <a:gd name="T75" fmla="*/ 16 h 146"/>
                <a:gd name="T76" fmla="*/ 46 w 46"/>
                <a:gd name="T77"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146">
                  <a:moveTo>
                    <a:pt x="46" y="24"/>
                  </a:moveTo>
                  <a:lnTo>
                    <a:pt x="43" y="55"/>
                  </a:lnTo>
                  <a:lnTo>
                    <a:pt x="35" y="84"/>
                  </a:lnTo>
                  <a:lnTo>
                    <a:pt x="26" y="113"/>
                  </a:lnTo>
                  <a:lnTo>
                    <a:pt x="21" y="144"/>
                  </a:lnTo>
                  <a:lnTo>
                    <a:pt x="17" y="146"/>
                  </a:lnTo>
                  <a:lnTo>
                    <a:pt x="13" y="144"/>
                  </a:lnTo>
                  <a:lnTo>
                    <a:pt x="10" y="140"/>
                  </a:lnTo>
                  <a:lnTo>
                    <a:pt x="8" y="136"/>
                  </a:lnTo>
                  <a:lnTo>
                    <a:pt x="9" y="117"/>
                  </a:lnTo>
                  <a:lnTo>
                    <a:pt x="11" y="97"/>
                  </a:lnTo>
                  <a:lnTo>
                    <a:pt x="11" y="80"/>
                  </a:lnTo>
                  <a:lnTo>
                    <a:pt x="0" y="65"/>
                  </a:lnTo>
                  <a:lnTo>
                    <a:pt x="3" y="61"/>
                  </a:lnTo>
                  <a:lnTo>
                    <a:pt x="9" y="61"/>
                  </a:lnTo>
                  <a:lnTo>
                    <a:pt x="13" y="64"/>
                  </a:lnTo>
                  <a:lnTo>
                    <a:pt x="18" y="65"/>
                  </a:lnTo>
                  <a:lnTo>
                    <a:pt x="26" y="77"/>
                  </a:lnTo>
                  <a:lnTo>
                    <a:pt x="28" y="67"/>
                  </a:lnTo>
                  <a:lnTo>
                    <a:pt x="32" y="57"/>
                  </a:lnTo>
                  <a:lnTo>
                    <a:pt x="32" y="47"/>
                  </a:lnTo>
                  <a:lnTo>
                    <a:pt x="27" y="39"/>
                  </a:lnTo>
                  <a:lnTo>
                    <a:pt x="25" y="35"/>
                  </a:lnTo>
                  <a:lnTo>
                    <a:pt x="24" y="30"/>
                  </a:lnTo>
                  <a:lnTo>
                    <a:pt x="21" y="26"/>
                  </a:lnTo>
                  <a:lnTo>
                    <a:pt x="18" y="22"/>
                  </a:lnTo>
                  <a:lnTo>
                    <a:pt x="6" y="44"/>
                  </a:lnTo>
                  <a:lnTo>
                    <a:pt x="8" y="43"/>
                  </a:lnTo>
                  <a:lnTo>
                    <a:pt x="4" y="39"/>
                  </a:lnTo>
                  <a:lnTo>
                    <a:pt x="1" y="35"/>
                  </a:lnTo>
                  <a:lnTo>
                    <a:pt x="1" y="29"/>
                  </a:lnTo>
                  <a:lnTo>
                    <a:pt x="5" y="21"/>
                  </a:lnTo>
                  <a:lnTo>
                    <a:pt x="10" y="12"/>
                  </a:lnTo>
                  <a:lnTo>
                    <a:pt x="16" y="4"/>
                  </a:lnTo>
                  <a:lnTo>
                    <a:pt x="25" y="0"/>
                  </a:lnTo>
                  <a:lnTo>
                    <a:pt x="33" y="2"/>
                  </a:lnTo>
                  <a:lnTo>
                    <a:pt x="39" y="8"/>
                  </a:lnTo>
                  <a:lnTo>
                    <a:pt x="42" y="16"/>
                  </a:lnTo>
                  <a:lnTo>
                    <a:pt x="4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Freeform 145"/>
            <p:cNvSpPr>
              <a:spLocks/>
            </p:cNvSpPr>
            <p:nvPr/>
          </p:nvSpPr>
          <p:spPr bwMode="auto">
            <a:xfrm>
              <a:off x="6918982" y="2382173"/>
              <a:ext cx="402695" cy="247198"/>
            </a:xfrm>
            <a:custGeom>
              <a:avLst/>
              <a:gdLst>
                <a:gd name="T0" fmla="*/ 203 w 203"/>
                <a:gd name="T1" fmla="*/ 42 h 124"/>
                <a:gd name="T2" fmla="*/ 193 w 203"/>
                <a:gd name="T3" fmla="*/ 60 h 124"/>
                <a:gd name="T4" fmla="*/ 181 w 203"/>
                <a:gd name="T5" fmla="*/ 74 h 124"/>
                <a:gd name="T6" fmla="*/ 166 w 203"/>
                <a:gd name="T7" fmla="*/ 83 h 124"/>
                <a:gd name="T8" fmla="*/ 148 w 203"/>
                <a:gd name="T9" fmla="*/ 90 h 124"/>
                <a:gd name="T10" fmla="*/ 131 w 203"/>
                <a:gd name="T11" fmla="*/ 95 h 124"/>
                <a:gd name="T12" fmla="*/ 113 w 203"/>
                <a:gd name="T13" fmla="*/ 99 h 124"/>
                <a:gd name="T14" fmla="*/ 94 w 203"/>
                <a:gd name="T15" fmla="*/ 104 h 124"/>
                <a:gd name="T16" fmla="*/ 78 w 203"/>
                <a:gd name="T17" fmla="*/ 111 h 124"/>
                <a:gd name="T18" fmla="*/ 0 w 203"/>
                <a:gd name="T19" fmla="*/ 124 h 124"/>
                <a:gd name="T20" fmla="*/ 0 w 203"/>
                <a:gd name="T21" fmla="*/ 95 h 124"/>
                <a:gd name="T22" fmla="*/ 6 w 203"/>
                <a:gd name="T23" fmla="*/ 92 h 124"/>
                <a:gd name="T24" fmla="*/ 12 w 203"/>
                <a:gd name="T25" fmla="*/ 93 h 124"/>
                <a:gd name="T26" fmla="*/ 21 w 203"/>
                <a:gd name="T27" fmla="*/ 95 h 124"/>
                <a:gd name="T28" fmla="*/ 27 w 203"/>
                <a:gd name="T29" fmla="*/ 96 h 124"/>
                <a:gd name="T30" fmla="*/ 33 w 203"/>
                <a:gd name="T31" fmla="*/ 96 h 124"/>
                <a:gd name="T32" fmla="*/ 38 w 203"/>
                <a:gd name="T33" fmla="*/ 95 h 124"/>
                <a:gd name="T34" fmla="*/ 40 w 203"/>
                <a:gd name="T35" fmla="*/ 90 h 124"/>
                <a:gd name="T36" fmla="*/ 39 w 203"/>
                <a:gd name="T37" fmla="*/ 83 h 124"/>
                <a:gd name="T38" fmla="*/ 52 w 203"/>
                <a:gd name="T39" fmla="*/ 82 h 124"/>
                <a:gd name="T40" fmla="*/ 63 w 203"/>
                <a:gd name="T41" fmla="*/ 78 h 124"/>
                <a:gd name="T42" fmla="*/ 75 w 203"/>
                <a:gd name="T43" fmla="*/ 75 h 124"/>
                <a:gd name="T44" fmla="*/ 85 w 203"/>
                <a:gd name="T45" fmla="*/ 69 h 124"/>
                <a:gd name="T46" fmla="*/ 95 w 203"/>
                <a:gd name="T47" fmla="*/ 63 h 124"/>
                <a:gd name="T48" fmla="*/ 107 w 203"/>
                <a:gd name="T49" fmla="*/ 59 h 124"/>
                <a:gd name="T50" fmla="*/ 117 w 203"/>
                <a:gd name="T51" fmla="*/ 54 h 124"/>
                <a:gd name="T52" fmla="*/ 129 w 203"/>
                <a:gd name="T53" fmla="*/ 51 h 124"/>
                <a:gd name="T54" fmla="*/ 138 w 203"/>
                <a:gd name="T55" fmla="*/ 45 h 124"/>
                <a:gd name="T56" fmla="*/ 145 w 203"/>
                <a:gd name="T57" fmla="*/ 39 h 124"/>
                <a:gd name="T58" fmla="*/ 152 w 203"/>
                <a:gd name="T59" fmla="*/ 33 h 124"/>
                <a:gd name="T60" fmla="*/ 158 w 203"/>
                <a:gd name="T61" fmla="*/ 27 h 124"/>
                <a:gd name="T62" fmla="*/ 163 w 203"/>
                <a:gd name="T63" fmla="*/ 20 h 124"/>
                <a:gd name="T64" fmla="*/ 169 w 203"/>
                <a:gd name="T65" fmla="*/ 13 h 124"/>
                <a:gd name="T66" fmla="*/ 175 w 203"/>
                <a:gd name="T67" fmla="*/ 6 h 124"/>
                <a:gd name="T68" fmla="*/ 183 w 203"/>
                <a:gd name="T69" fmla="*/ 0 h 124"/>
                <a:gd name="T70" fmla="*/ 191 w 203"/>
                <a:gd name="T71" fmla="*/ 8 h 124"/>
                <a:gd name="T72" fmla="*/ 197 w 203"/>
                <a:gd name="T73" fmla="*/ 19 h 124"/>
                <a:gd name="T74" fmla="*/ 199 w 203"/>
                <a:gd name="T75" fmla="*/ 30 h 124"/>
                <a:gd name="T76" fmla="*/ 203 w 203"/>
                <a:gd name="T77" fmla="*/ 4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124">
                  <a:moveTo>
                    <a:pt x="203" y="42"/>
                  </a:moveTo>
                  <a:lnTo>
                    <a:pt x="193" y="60"/>
                  </a:lnTo>
                  <a:lnTo>
                    <a:pt x="181" y="74"/>
                  </a:lnTo>
                  <a:lnTo>
                    <a:pt x="166" y="83"/>
                  </a:lnTo>
                  <a:lnTo>
                    <a:pt x="148" y="90"/>
                  </a:lnTo>
                  <a:lnTo>
                    <a:pt x="131" y="95"/>
                  </a:lnTo>
                  <a:lnTo>
                    <a:pt x="113" y="99"/>
                  </a:lnTo>
                  <a:lnTo>
                    <a:pt x="94" y="104"/>
                  </a:lnTo>
                  <a:lnTo>
                    <a:pt x="78" y="111"/>
                  </a:lnTo>
                  <a:lnTo>
                    <a:pt x="0" y="124"/>
                  </a:lnTo>
                  <a:lnTo>
                    <a:pt x="0" y="95"/>
                  </a:lnTo>
                  <a:lnTo>
                    <a:pt x="6" y="92"/>
                  </a:lnTo>
                  <a:lnTo>
                    <a:pt x="12" y="93"/>
                  </a:lnTo>
                  <a:lnTo>
                    <a:pt x="21" y="95"/>
                  </a:lnTo>
                  <a:lnTo>
                    <a:pt x="27" y="96"/>
                  </a:lnTo>
                  <a:lnTo>
                    <a:pt x="33" y="96"/>
                  </a:lnTo>
                  <a:lnTo>
                    <a:pt x="38" y="95"/>
                  </a:lnTo>
                  <a:lnTo>
                    <a:pt x="40" y="90"/>
                  </a:lnTo>
                  <a:lnTo>
                    <a:pt x="39" y="83"/>
                  </a:lnTo>
                  <a:lnTo>
                    <a:pt x="52" y="82"/>
                  </a:lnTo>
                  <a:lnTo>
                    <a:pt x="63" y="78"/>
                  </a:lnTo>
                  <a:lnTo>
                    <a:pt x="75" y="75"/>
                  </a:lnTo>
                  <a:lnTo>
                    <a:pt x="85" y="69"/>
                  </a:lnTo>
                  <a:lnTo>
                    <a:pt x="95" y="63"/>
                  </a:lnTo>
                  <a:lnTo>
                    <a:pt x="107" y="59"/>
                  </a:lnTo>
                  <a:lnTo>
                    <a:pt x="117" y="54"/>
                  </a:lnTo>
                  <a:lnTo>
                    <a:pt x="129" y="51"/>
                  </a:lnTo>
                  <a:lnTo>
                    <a:pt x="138" y="45"/>
                  </a:lnTo>
                  <a:lnTo>
                    <a:pt x="145" y="39"/>
                  </a:lnTo>
                  <a:lnTo>
                    <a:pt x="152" y="33"/>
                  </a:lnTo>
                  <a:lnTo>
                    <a:pt x="158" y="27"/>
                  </a:lnTo>
                  <a:lnTo>
                    <a:pt x="163" y="20"/>
                  </a:lnTo>
                  <a:lnTo>
                    <a:pt x="169" y="13"/>
                  </a:lnTo>
                  <a:lnTo>
                    <a:pt x="175" y="6"/>
                  </a:lnTo>
                  <a:lnTo>
                    <a:pt x="183" y="0"/>
                  </a:lnTo>
                  <a:lnTo>
                    <a:pt x="191" y="8"/>
                  </a:lnTo>
                  <a:lnTo>
                    <a:pt x="197" y="19"/>
                  </a:lnTo>
                  <a:lnTo>
                    <a:pt x="199" y="30"/>
                  </a:lnTo>
                  <a:lnTo>
                    <a:pt x="203" y="42"/>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Freeform 146"/>
            <p:cNvSpPr>
              <a:spLocks/>
            </p:cNvSpPr>
            <p:nvPr/>
          </p:nvSpPr>
          <p:spPr bwMode="auto">
            <a:xfrm>
              <a:off x="7094414" y="2390147"/>
              <a:ext cx="11962" cy="19937"/>
            </a:xfrm>
            <a:custGeom>
              <a:avLst/>
              <a:gdLst>
                <a:gd name="T0" fmla="*/ 3 w 7"/>
                <a:gd name="T1" fmla="*/ 10 h 10"/>
                <a:gd name="T2" fmla="*/ 0 w 7"/>
                <a:gd name="T3" fmla="*/ 0 h 10"/>
                <a:gd name="T4" fmla="*/ 7 w 7"/>
                <a:gd name="T5" fmla="*/ 0 h 10"/>
                <a:gd name="T6" fmla="*/ 3 w 7"/>
                <a:gd name="T7" fmla="*/ 10 h 10"/>
              </a:gdLst>
              <a:ahLst/>
              <a:cxnLst>
                <a:cxn ang="0">
                  <a:pos x="T0" y="T1"/>
                </a:cxn>
                <a:cxn ang="0">
                  <a:pos x="T2" y="T3"/>
                </a:cxn>
                <a:cxn ang="0">
                  <a:pos x="T4" y="T5"/>
                </a:cxn>
                <a:cxn ang="0">
                  <a:pos x="T6" y="T7"/>
                </a:cxn>
              </a:cxnLst>
              <a:rect l="0" t="0" r="r" b="b"/>
              <a:pathLst>
                <a:path w="7" h="10">
                  <a:moveTo>
                    <a:pt x="3" y="10"/>
                  </a:moveTo>
                  <a:lnTo>
                    <a:pt x="0" y="0"/>
                  </a:lnTo>
                  <a:lnTo>
                    <a:pt x="7" y="0"/>
                  </a:lnTo>
                  <a:lnTo>
                    <a:pt x="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Freeform 147"/>
            <p:cNvSpPr>
              <a:spLocks/>
            </p:cNvSpPr>
            <p:nvPr/>
          </p:nvSpPr>
          <p:spPr bwMode="auto">
            <a:xfrm>
              <a:off x="6994738" y="2398121"/>
              <a:ext cx="39871" cy="23922"/>
            </a:xfrm>
            <a:custGeom>
              <a:avLst/>
              <a:gdLst>
                <a:gd name="T0" fmla="*/ 14 w 19"/>
                <a:gd name="T1" fmla="*/ 13 h 13"/>
                <a:gd name="T2" fmla="*/ 10 w 19"/>
                <a:gd name="T3" fmla="*/ 12 h 13"/>
                <a:gd name="T4" fmla="*/ 7 w 19"/>
                <a:gd name="T5" fmla="*/ 8 h 13"/>
                <a:gd name="T6" fmla="*/ 4 w 19"/>
                <a:gd name="T7" fmla="*/ 6 h 13"/>
                <a:gd name="T8" fmla="*/ 0 w 19"/>
                <a:gd name="T9" fmla="*/ 6 h 13"/>
                <a:gd name="T10" fmla="*/ 18 w 19"/>
                <a:gd name="T11" fmla="*/ 0 h 13"/>
                <a:gd name="T12" fmla="*/ 19 w 19"/>
                <a:gd name="T13" fmla="*/ 3 h 13"/>
                <a:gd name="T14" fmla="*/ 19 w 19"/>
                <a:gd name="T15" fmla="*/ 6 h 13"/>
                <a:gd name="T16" fmla="*/ 17 w 19"/>
                <a:gd name="T17" fmla="*/ 10 h 13"/>
                <a:gd name="T18" fmla="*/ 14 w 19"/>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3">
                  <a:moveTo>
                    <a:pt x="14" y="13"/>
                  </a:moveTo>
                  <a:lnTo>
                    <a:pt x="10" y="12"/>
                  </a:lnTo>
                  <a:lnTo>
                    <a:pt x="7" y="8"/>
                  </a:lnTo>
                  <a:lnTo>
                    <a:pt x="4" y="6"/>
                  </a:lnTo>
                  <a:lnTo>
                    <a:pt x="0" y="6"/>
                  </a:lnTo>
                  <a:lnTo>
                    <a:pt x="18" y="0"/>
                  </a:lnTo>
                  <a:lnTo>
                    <a:pt x="19" y="3"/>
                  </a:lnTo>
                  <a:lnTo>
                    <a:pt x="19" y="6"/>
                  </a:lnTo>
                  <a:lnTo>
                    <a:pt x="17" y="10"/>
                  </a:lnTo>
                  <a:lnTo>
                    <a:pt x="1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Freeform 148"/>
            <p:cNvSpPr>
              <a:spLocks/>
            </p:cNvSpPr>
            <p:nvPr/>
          </p:nvSpPr>
          <p:spPr bwMode="auto">
            <a:xfrm>
              <a:off x="6938919" y="2430017"/>
              <a:ext cx="67781" cy="51833"/>
            </a:xfrm>
            <a:custGeom>
              <a:avLst/>
              <a:gdLst>
                <a:gd name="T0" fmla="*/ 35 w 35"/>
                <a:gd name="T1" fmla="*/ 24 h 27"/>
                <a:gd name="T2" fmla="*/ 25 w 35"/>
                <a:gd name="T3" fmla="*/ 24 h 27"/>
                <a:gd name="T4" fmla="*/ 18 w 35"/>
                <a:gd name="T5" fmla="*/ 26 h 27"/>
                <a:gd name="T6" fmla="*/ 10 w 35"/>
                <a:gd name="T7" fmla="*/ 27 h 27"/>
                <a:gd name="T8" fmla="*/ 3 w 35"/>
                <a:gd name="T9" fmla="*/ 27 h 27"/>
                <a:gd name="T10" fmla="*/ 3 w 35"/>
                <a:gd name="T11" fmla="*/ 26 h 27"/>
                <a:gd name="T12" fmla="*/ 2 w 35"/>
                <a:gd name="T13" fmla="*/ 23 h 27"/>
                <a:gd name="T14" fmla="*/ 1 w 35"/>
                <a:gd name="T15" fmla="*/ 22 h 27"/>
                <a:gd name="T16" fmla="*/ 0 w 35"/>
                <a:gd name="T17" fmla="*/ 21 h 27"/>
                <a:gd name="T18" fmla="*/ 16 w 35"/>
                <a:gd name="T19" fmla="*/ 0 h 27"/>
                <a:gd name="T20" fmla="*/ 18 w 35"/>
                <a:gd name="T21" fmla="*/ 7 h 27"/>
                <a:gd name="T22" fmla="*/ 22 w 35"/>
                <a:gd name="T23" fmla="*/ 14 h 27"/>
                <a:gd name="T24" fmla="*/ 28 w 35"/>
                <a:gd name="T25" fmla="*/ 21 h 27"/>
                <a:gd name="T26" fmla="*/ 35 w 35"/>
                <a:gd name="T2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7">
                  <a:moveTo>
                    <a:pt x="35" y="24"/>
                  </a:moveTo>
                  <a:lnTo>
                    <a:pt x="25" y="24"/>
                  </a:lnTo>
                  <a:lnTo>
                    <a:pt x="18" y="26"/>
                  </a:lnTo>
                  <a:lnTo>
                    <a:pt x="10" y="27"/>
                  </a:lnTo>
                  <a:lnTo>
                    <a:pt x="3" y="27"/>
                  </a:lnTo>
                  <a:lnTo>
                    <a:pt x="3" y="26"/>
                  </a:lnTo>
                  <a:lnTo>
                    <a:pt x="2" y="23"/>
                  </a:lnTo>
                  <a:lnTo>
                    <a:pt x="1" y="22"/>
                  </a:lnTo>
                  <a:lnTo>
                    <a:pt x="0" y="21"/>
                  </a:lnTo>
                  <a:lnTo>
                    <a:pt x="16" y="0"/>
                  </a:lnTo>
                  <a:lnTo>
                    <a:pt x="18" y="7"/>
                  </a:lnTo>
                  <a:lnTo>
                    <a:pt x="22" y="14"/>
                  </a:lnTo>
                  <a:lnTo>
                    <a:pt x="28" y="21"/>
                  </a:lnTo>
                  <a:lnTo>
                    <a:pt x="35"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Freeform 149"/>
            <p:cNvSpPr>
              <a:spLocks/>
            </p:cNvSpPr>
            <p:nvPr/>
          </p:nvSpPr>
          <p:spPr bwMode="auto">
            <a:xfrm>
              <a:off x="6328896" y="2453940"/>
              <a:ext cx="183405" cy="187394"/>
            </a:xfrm>
            <a:custGeom>
              <a:avLst/>
              <a:gdLst>
                <a:gd name="T0" fmla="*/ 92 w 92"/>
                <a:gd name="T1" fmla="*/ 22 h 93"/>
                <a:gd name="T2" fmla="*/ 86 w 92"/>
                <a:gd name="T3" fmla="*/ 25 h 93"/>
                <a:gd name="T4" fmla="*/ 79 w 92"/>
                <a:gd name="T5" fmla="*/ 28 h 93"/>
                <a:gd name="T6" fmla="*/ 71 w 92"/>
                <a:gd name="T7" fmla="*/ 30 h 93"/>
                <a:gd name="T8" fmla="*/ 64 w 92"/>
                <a:gd name="T9" fmla="*/ 31 h 93"/>
                <a:gd name="T10" fmla="*/ 56 w 92"/>
                <a:gd name="T11" fmla="*/ 38 h 93"/>
                <a:gd name="T12" fmla="*/ 48 w 92"/>
                <a:gd name="T13" fmla="*/ 44 h 93"/>
                <a:gd name="T14" fmla="*/ 39 w 92"/>
                <a:gd name="T15" fmla="*/ 51 h 93"/>
                <a:gd name="T16" fmla="*/ 31 w 92"/>
                <a:gd name="T17" fmla="*/ 58 h 93"/>
                <a:gd name="T18" fmla="*/ 24 w 92"/>
                <a:gd name="T19" fmla="*/ 66 h 93"/>
                <a:gd name="T20" fmla="*/ 18 w 92"/>
                <a:gd name="T21" fmla="*/ 74 h 93"/>
                <a:gd name="T22" fmla="*/ 14 w 92"/>
                <a:gd name="T23" fmla="*/ 83 h 93"/>
                <a:gd name="T24" fmla="*/ 11 w 92"/>
                <a:gd name="T25" fmla="*/ 93 h 93"/>
                <a:gd name="T26" fmla="*/ 8 w 92"/>
                <a:gd name="T27" fmla="*/ 73 h 93"/>
                <a:gd name="T28" fmla="*/ 1 w 92"/>
                <a:gd name="T29" fmla="*/ 52 h 93"/>
                <a:gd name="T30" fmla="*/ 0 w 92"/>
                <a:gd name="T31" fmla="*/ 31 h 93"/>
                <a:gd name="T32" fmla="*/ 15 w 92"/>
                <a:gd name="T33" fmla="*/ 14 h 93"/>
                <a:gd name="T34" fmla="*/ 23 w 92"/>
                <a:gd name="T35" fmla="*/ 9 h 93"/>
                <a:gd name="T36" fmla="*/ 31 w 92"/>
                <a:gd name="T37" fmla="*/ 6 h 93"/>
                <a:gd name="T38" fmla="*/ 39 w 92"/>
                <a:gd name="T39" fmla="*/ 3 h 93"/>
                <a:gd name="T40" fmla="*/ 47 w 92"/>
                <a:gd name="T41" fmla="*/ 1 h 93"/>
                <a:gd name="T42" fmla="*/ 56 w 92"/>
                <a:gd name="T43" fmla="*/ 0 h 93"/>
                <a:gd name="T44" fmla="*/ 65 w 92"/>
                <a:gd name="T45" fmla="*/ 0 h 93"/>
                <a:gd name="T46" fmla="*/ 74 w 92"/>
                <a:gd name="T47" fmla="*/ 1 h 93"/>
                <a:gd name="T48" fmla="*/ 83 w 92"/>
                <a:gd name="T49" fmla="*/ 2 h 93"/>
                <a:gd name="T50" fmla="*/ 92 w 92"/>
                <a:gd name="T51"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2" h="93">
                  <a:moveTo>
                    <a:pt x="92" y="22"/>
                  </a:moveTo>
                  <a:lnTo>
                    <a:pt x="86" y="25"/>
                  </a:lnTo>
                  <a:lnTo>
                    <a:pt x="79" y="28"/>
                  </a:lnTo>
                  <a:lnTo>
                    <a:pt x="71" y="30"/>
                  </a:lnTo>
                  <a:lnTo>
                    <a:pt x="64" y="31"/>
                  </a:lnTo>
                  <a:lnTo>
                    <a:pt x="56" y="38"/>
                  </a:lnTo>
                  <a:lnTo>
                    <a:pt x="48" y="44"/>
                  </a:lnTo>
                  <a:lnTo>
                    <a:pt x="39" y="51"/>
                  </a:lnTo>
                  <a:lnTo>
                    <a:pt x="31" y="58"/>
                  </a:lnTo>
                  <a:lnTo>
                    <a:pt x="24" y="66"/>
                  </a:lnTo>
                  <a:lnTo>
                    <a:pt x="18" y="74"/>
                  </a:lnTo>
                  <a:lnTo>
                    <a:pt x="14" y="83"/>
                  </a:lnTo>
                  <a:lnTo>
                    <a:pt x="11" y="93"/>
                  </a:lnTo>
                  <a:lnTo>
                    <a:pt x="8" y="73"/>
                  </a:lnTo>
                  <a:lnTo>
                    <a:pt x="1" y="52"/>
                  </a:lnTo>
                  <a:lnTo>
                    <a:pt x="0" y="31"/>
                  </a:lnTo>
                  <a:lnTo>
                    <a:pt x="15" y="14"/>
                  </a:lnTo>
                  <a:lnTo>
                    <a:pt x="23" y="9"/>
                  </a:lnTo>
                  <a:lnTo>
                    <a:pt x="31" y="6"/>
                  </a:lnTo>
                  <a:lnTo>
                    <a:pt x="39" y="3"/>
                  </a:lnTo>
                  <a:lnTo>
                    <a:pt x="47" y="1"/>
                  </a:lnTo>
                  <a:lnTo>
                    <a:pt x="56" y="0"/>
                  </a:lnTo>
                  <a:lnTo>
                    <a:pt x="65" y="0"/>
                  </a:lnTo>
                  <a:lnTo>
                    <a:pt x="74" y="1"/>
                  </a:lnTo>
                  <a:lnTo>
                    <a:pt x="83" y="2"/>
                  </a:lnTo>
                  <a:lnTo>
                    <a:pt x="92" y="22"/>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Freeform 150"/>
            <p:cNvSpPr>
              <a:spLocks/>
            </p:cNvSpPr>
            <p:nvPr/>
          </p:nvSpPr>
          <p:spPr bwMode="auto">
            <a:xfrm>
              <a:off x="7839997" y="2521719"/>
              <a:ext cx="55819" cy="91704"/>
            </a:xfrm>
            <a:custGeom>
              <a:avLst/>
              <a:gdLst>
                <a:gd name="T0" fmla="*/ 28 w 28"/>
                <a:gd name="T1" fmla="*/ 46 h 48"/>
                <a:gd name="T2" fmla="*/ 21 w 28"/>
                <a:gd name="T3" fmla="*/ 48 h 48"/>
                <a:gd name="T4" fmla="*/ 13 w 28"/>
                <a:gd name="T5" fmla="*/ 46 h 48"/>
                <a:gd name="T6" fmla="*/ 6 w 28"/>
                <a:gd name="T7" fmla="*/ 45 h 48"/>
                <a:gd name="T8" fmla="*/ 0 w 28"/>
                <a:gd name="T9" fmla="*/ 41 h 48"/>
                <a:gd name="T10" fmla="*/ 3 w 28"/>
                <a:gd name="T11" fmla="*/ 0 h 48"/>
                <a:gd name="T12" fmla="*/ 9 w 28"/>
                <a:gd name="T13" fmla="*/ 12 h 48"/>
                <a:gd name="T14" fmla="*/ 13 w 28"/>
                <a:gd name="T15" fmla="*/ 25 h 48"/>
                <a:gd name="T16" fmla="*/ 17 w 28"/>
                <a:gd name="T17" fmla="*/ 37 h 48"/>
                <a:gd name="T18" fmla="*/ 28 w 28"/>
                <a:gd name="T1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8">
                  <a:moveTo>
                    <a:pt x="28" y="46"/>
                  </a:moveTo>
                  <a:lnTo>
                    <a:pt x="21" y="48"/>
                  </a:lnTo>
                  <a:lnTo>
                    <a:pt x="13" y="46"/>
                  </a:lnTo>
                  <a:lnTo>
                    <a:pt x="6" y="45"/>
                  </a:lnTo>
                  <a:lnTo>
                    <a:pt x="0" y="41"/>
                  </a:lnTo>
                  <a:lnTo>
                    <a:pt x="3" y="0"/>
                  </a:lnTo>
                  <a:lnTo>
                    <a:pt x="9" y="12"/>
                  </a:lnTo>
                  <a:lnTo>
                    <a:pt x="13" y="25"/>
                  </a:lnTo>
                  <a:lnTo>
                    <a:pt x="17" y="37"/>
                  </a:lnTo>
                  <a:lnTo>
                    <a:pt x="28" y="46"/>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Freeform 151"/>
            <p:cNvSpPr>
              <a:spLocks/>
            </p:cNvSpPr>
            <p:nvPr/>
          </p:nvSpPr>
          <p:spPr bwMode="auto">
            <a:xfrm>
              <a:off x="6380729" y="2529693"/>
              <a:ext cx="191379" cy="111638"/>
            </a:xfrm>
            <a:custGeom>
              <a:avLst/>
              <a:gdLst>
                <a:gd name="T0" fmla="*/ 96 w 96"/>
                <a:gd name="T1" fmla="*/ 6 h 55"/>
                <a:gd name="T2" fmla="*/ 83 w 96"/>
                <a:gd name="T3" fmla="*/ 3 h 55"/>
                <a:gd name="T4" fmla="*/ 72 w 96"/>
                <a:gd name="T5" fmla="*/ 6 h 55"/>
                <a:gd name="T6" fmla="*/ 59 w 96"/>
                <a:gd name="T7" fmla="*/ 11 h 55"/>
                <a:gd name="T8" fmla="*/ 46 w 96"/>
                <a:gd name="T9" fmla="*/ 18 h 55"/>
                <a:gd name="T10" fmla="*/ 34 w 96"/>
                <a:gd name="T11" fmla="*/ 28 h 55"/>
                <a:gd name="T12" fmla="*/ 22 w 96"/>
                <a:gd name="T13" fmla="*/ 37 h 55"/>
                <a:gd name="T14" fmla="*/ 11 w 96"/>
                <a:gd name="T15" fmla="*/ 46 h 55"/>
                <a:gd name="T16" fmla="*/ 0 w 96"/>
                <a:gd name="T17" fmla="*/ 55 h 55"/>
                <a:gd name="T18" fmla="*/ 6 w 96"/>
                <a:gd name="T19" fmla="*/ 45 h 55"/>
                <a:gd name="T20" fmla="*/ 12 w 96"/>
                <a:gd name="T21" fmla="*/ 36 h 55"/>
                <a:gd name="T22" fmla="*/ 20 w 96"/>
                <a:gd name="T23" fmla="*/ 26 h 55"/>
                <a:gd name="T24" fmla="*/ 28 w 96"/>
                <a:gd name="T25" fmla="*/ 18 h 55"/>
                <a:gd name="T26" fmla="*/ 37 w 96"/>
                <a:gd name="T27" fmla="*/ 11 h 55"/>
                <a:gd name="T28" fmla="*/ 47 w 96"/>
                <a:gd name="T29" fmla="*/ 7 h 55"/>
                <a:gd name="T30" fmla="*/ 58 w 96"/>
                <a:gd name="T31" fmla="*/ 2 h 55"/>
                <a:gd name="T32" fmla="*/ 69 w 96"/>
                <a:gd name="T33" fmla="*/ 0 h 55"/>
                <a:gd name="T34" fmla="*/ 96 w 96"/>
                <a:gd name="T35" fmla="*/ 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55">
                  <a:moveTo>
                    <a:pt x="96" y="6"/>
                  </a:moveTo>
                  <a:lnTo>
                    <a:pt x="83" y="3"/>
                  </a:lnTo>
                  <a:lnTo>
                    <a:pt x="72" y="6"/>
                  </a:lnTo>
                  <a:lnTo>
                    <a:pt x="59" y="11"/>
                  </a:lnTo>
                  <a:lnTo>
                    <a:pt x="46" y="18"/>
                  </a:lnTo>
                  <a:lnTo>
                    <a:pt x="34" y="28"/>
                  </a:lnTo>
                  <a:lnTo>
                    <a:pt x="22" y="37"/>
                  </a:lnTo>
                  <a:lnTo>
                    <a:pt x="11" y="46"/>
                  </a:lnTo>
                  <a:lnTo>
                    <a:pt x="0" y="55"/>
                  </a:lnTo>
                  <a:lnTo>
                    <a:pt x="6" y="45"/>
                  </a:lnTo>
                  <a:lnTo>
                    <a:pt x="12" y="36"/>
                  </a:lnTo>
                  <a:lnTo>
                    <a:pt x="20" y="26"/>
                  </a:lnTo>
                  <a:lnTo>
                    <a:pt x="28" y="18"/>
                  </a:lnTo>
                  <a:lnTo>
                    <a:pt x="37" y="11"/>
                  </a:lnTo>
                  <a:lnTo>
                    <a:pt x="47" y="7"/>
                  </a:lnTo>
                  <a:lnTo>
                    <a:pt x="58" y="2"/>
                  </a:lnTo>
                  <a:lnTo>
                    <a:pt x="69" y="0"/>
                  </a:lnTo>
                  <a:lnTo>
                    <a:pt x="96" y="6"/>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Freeform 152"/>
            <p:cNvSpPr>
              <a:spLocks/>
            </p:cNvSpPr>
            <p:nvPr/>
          </p:nvSpPr>
          <p:spPr bwMode="auto">
            <a:xfrm>
              <a:off x="6372755" y="2553615"/>
              <a:ext cx="1307759" cy="1000756"/>
            </a:xfrm>
            <a:custGeom>
              <a:avLst/>
              <a:gdLst>
                <a:gd name="T0" fmla="*/ 527 w 655"/>
                <a:gd name="T1" fmla="*/ 223 h 504"/>
                <a:gd name="T2" fmla="*/ 495 w 655"/>
                <a:gd name="T3" fmla="*/ 294 h 504"/>
                <a:gd name="T4" fmla="*/ 437 w 655"/>
                <a:gd name="T5" fmla="*/ 341 h 504"/>
                <a:gd name="T6" fmla="*/ 417 w 655"/>
                <a:gd name="T7" fmla="*/ 389 h 504"/>
                <a:gd name="T8" fmla="*/ 391 w 655"/>
                <a:gd name="T9" fmla="*/ 425 h 504"/>
                <a:gd name="T10" fmla="*/ 395 w 655"/>
                <a:gd name="T11" fmla="*/ 442 h 504"/>
                <a:gd name="T12" fmla="*/ 433 w 655"/>
                <a:gd name="T13" fmla="*/ 393 h 504"/>
                <a:gd name="T14" fmla="*/ 474 w 655"/>
                <a:gd name="T15" fmla="*/ 329 h 504"/>
                <a:gd name="T16" fmla="*/ 532 w 655"/>
                <a:gd name="T17" fmla="*/ 287 h 504"/>
                <a:gd name="T18" fmla="*/ 564 w 655"/>
                <a:gd name="T19" fmla="*/ 229 h 504"/>
                <a:gd name="T20" fmla="*/ 569 w 655"/>
                <a:gd name="T21" fmla="*/ 124 h 504"/>
                <a:gd name="T22" fmla="*/ 596 w 655"/>
                <a:gd name="T23" fmla="*/ 191 h 504"/>
                <a:gd name="T24" fmla="*/ 595 w 655"/>
                <a:gd name="T25" fmla="*/ 244 h 504"/>
                <a:gd name="T26" fmla="*/ 641 w 655"/>
                <a:gd name="T27" fmla="*/ 216 h 504"/>
                <a:gd name="T28" fmla="*/ 655 w 655"/>
                <a:gd name="T29" fmla="*/ 240 h 504"/>
                <a:gd name="T30" fmla="*/ 631 w 655"/>
                <a:gd name="T31" fmla="*/ 264 h 504"/>
                <a:gd name="T32" fmla="*/ 599 w 655"/>
                <a:gd name="T33" fmla="*/ 280 h 504"/>
                <a:gd name="T34" fmla="*/ 592 w 655"/>
                <a:gd name="T35" fmla="*/ 267 h 504"/>
                <a:gd name="T36" fmla="*/ 580 w 655"/>
                <a:gd name="T37" fmla="*/ 256 h 504"/>
                <a:gd name="T38" fmla="*/ 540 w 655"/>
                <a:gd name="T39" fmla="*/ 308 h 504"/>
                <a:gd name="T40" fmla="*/ 490 w 655"/>
                <a:gd name="T41" fmla="*/ 355 h 504"/>
                <a:gd name="T42" fmla="*/ 444 w 655"/>
                <a:gd name="T43" fmla="*/ 414 h 504"/>
                <a:gd name="T44" fmla="*/ 410 w 655"/>
                <a:gd name="T45" fmla="*/ 446 h 504"/>
                <a:gd name="T46" fmla="*/ 391 w 655"/>
                <a:gd name="T47" fmla="*/ 451 h 504"/>
                <a:gd name="T48" fmla="*/ 378 w 655"/>
                <a:gd name="T49" fmla="*/ 444 h 504"/>
                <a:gd name="T50" fmla="*/ 346 w 655"/>
                <a:gd name="T51" fmla="*/ 465 h 504"/>
                <a:gd name="T52" fmla="*/ 291 w 655"/>
                <a:gd name="T53" fmla="*/ 492 h 504"/>
                <a:gd name="T54" fmla="*/ 245 w 655"/>
                <a:gd name="T55" fmla="*/ 503 h 504"/>
                <a:gd name="T56" fmla="*/ 214 w 655"/>
                <a:gd name="T57" fmla="*/ 487 h 504"/>
                <a:gd name="T58" fmla="*/ 95 w 655"/>
                <a:gd name="T59" fmla="*/ 349 h 504"/>
                <a:gd name="T60" fmla="*/ 91 w 655"/>
                <a:gd name="T61" fmla="*/ 288 h 504"/>
                <a:gd name="T62" fmla="*/ 79 w 655"/>
                <a:gd name="T63" fmla="*/ 293 h 504"/>
                <a:gd name="T64" fmla="*/ 50 w 655"/>
                <a:gd name="T65" fmla="*/ 296 h 504"/>
                <a:gd name="T66" fmla="*/ 16 w 655"/>
                <a:gd name="T67" fmla="*/ 235 h 504"/>
                <a:gd name="T68" fmla="*/ 12 w 655"/>
                <a:gd name="T69" fmla="*/ 177 h 504"/>
                <a:gd name="T70" fmla="*/ 58 w 655"/>
                <a:gd name="T71" fmla="*/ 153 h 504"/>
                <a:gd name="T72" fmla="*/ 80 w 655"/>
                <a:gd name="T73" fmla="*/ 136 h 504"/>
                <a:gd name="T74" fmla="*/ 66 w 655"/>
                <a:gd name="T75" fmla="*/ 133 h 504"/>
                <a:gd name="T76" fmla="*/ 21 w 655"/>
                <a:gd name="T77" fmla="*/ 154 h 504"/>
                <a:gd name="T78" fmla="*/ 0 w 655"/>
                <a:gd name="T79" fmla="*/ 163 h 504"/>
                <a:gd name="T80" fmla="*/ 15 w 655"/>
                <a:gd name="T81" fmla="*/ 142 h 504"/>
                <a:gd name="T82" fmla="*/ 80 w 655"/>
                <a:gd name="T83" fmla="*/ 116 h 504"/>
                <a:gd name="T84" fmla="*/ 118 w 655"/>
                <a:gd name="T85" fmla="*/ 91 h 504"/>
                <a:gd name="T86" fmla="*/ 119 w 655"/>
                <a:gd name="T87" fmla="*/ 126 h 504"/>
                <a:gd name="T88" fmla="*/ 126 w 655"/>
                <a:gd name="T89" fmla="*/ 120 h 504"/>
                <a:gd name="T90" fmla="*/ 133 w 655"/>
                <a:gd name="T91" fmla="*/ 151 h 504"/>
                <a:gd name="T92" fmla="*/ 146 w 655"/>
                <a:gd name="T93" fmla="*/ 132 h 504"/>
                <a:gd name="T94" fmla="*/ 145 w 655"/>
                <a:gd name="T95" fmla="*/ 72 h 504"/>
                <a:gd name="T96" fmla="*/ 180 w 655"/>
                <a:gd name="T97" fmla="*/ 44 h 504"/>
                <a:gd name="T98" fmla="*/ 200 w 655"/>
                <a:gd name="T99" fmla="*/ 71 h 504"/>
                <a:gd name="T100" fmla="*/ 218 w 655"/>
                <a:gd name="T101" fmla="*/ 138 h 504"/>
                <a:gd name="T102" fmla="*/ 253 w 655"/>
                <a:gd name="T103" fmla="*/ 118 h 504"/>
                <a:gd name="T104" fmla="*/ 273 w 655"/>
                <a:gd name="T105" fmla="*/ 120 h 504"/>
                <a:gd name="T106" fmla="*/ 289 w 655"/>
                <a:gd name="T107" fmla="*/ 113 h 504"/>
                <a:gd name="T108" fmla="*/ 260 w 655"/>
                <a:gd name="T109" fmla="*/ 74 h 504"/>
                <a:gd name="T110" fmla="*/ 242 w 655"/>
                <a:gd name="T111" fmla="*/ 71 h 504"/>
                <a:gd name="T112" fmla="*/ 220 w 655"/>
                <a:gd name="T113" fmla="*/ 70 h 504"/>
                <a:gd name="T114" fmla="*/ 259 w 655"/>
                <a:gd name="T115" fmla="*/ 59 h 504"/>
                <a:gd name="T116" fmla="*/ 350 w 655"/>
                <a:gd name="T117" fmla="*/ 49 h 504"/>
                <a:gd name="T118" fmla="*/ 452 w 655"/>
                <a:gd name="T119" fmla="*/ 26 h 504"/>
                <a:gd name="T120" fmla="*/ 538 w 655"/>
                <a:gd name="T121" fmla="*/ 4 h 504"/>
                <a:gd name="T122" fmla="*/ 555 w 655"/>
                <a:gd name="T123" fmla="*/ 60 h 504"/>
                <a:gd name="T124" fmla="*/ 531 w 655"/>
                <a:gd name="T125" fmla="*/ 13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5" h="504">
                  <a:moveTo>
                    <a:pt x="524" y="151"/>
                  </a:moveTo>
                  <a:lnTo>
                    <a:pt x="524" y="176"/>
                  </a:lnTo>
                  <a:lnTo>
                    <a:pt x="527" y="199"/>
                  </a:lnTo>
                  <a:lnTo>
                    <a:pt x="527" y="223"/>
                  </a:lnTo>
                  <a:lnTo>
                    <a:pt x="523" y="247"/>
                  </a:lnTo>
                  <a:lnTo>
                    <a:pt x="518" y="267"/>
                  </a:lnTo>
                  <a:lnTo>
                    <a:pt x="508" y="282"/>
                  </a:lnTo>
                  <a:lnTo>
                    <a:pt x="495" y="294"/>
                  </a:lnTo>
                  <a:lnTo>
                    <a:pt x="480" y="305"/>
                  </a:lnTo>
                  <a:lnTo>
                    <a:pt x="464" y="316"/>
                  </a:lnTo>
                  <a:lnTo>
                    <a:pt x="450" y="328"/>
                  </a:lnTo>
                  <a:lnTo>
                    <a:pt x="437" y="341"/>
                  </a:lnTo>
                  <a:lnTo>
                    <a:pt x="431" y="359"/>
                  </a:lnTo>
                  <a:lnTo>
                    <a:pt x="428" y="369"/>
                  </a:lnTo>
                  <a:lnTo>
                    <a:pt x="424" y="379"/>
                  </a:lnTo>
                  <a:lnTo>
                    <a:pt x="417" y="389"/>
                  </a:lnTo>
                  <a:lnTo>
                    <a:pt x="411" y="398"/>
                  </a:lnTo>
                  <a:lnTo>
                    <a:pt x="404" y="407"/>
                  </a:lnTo>
                  <a:lnTo>
                    <a:pt x="397" y="416"/>
                  </a:lnTo>
                  <a:lnTo>
                    <a:pt x="391" y="425"/>
                  </a:lnTo>
                  <a:lnTo>
                    <a:pt x="388" y="436"/>
                  </a:lnTo>
                  <a:lnTo>
                    <a:pt x="390" y="438"/>
                  </a:lnTo>
                  <a:lnTo>
                    <a:pt x="392" y="440"/>
                  </a:lnTo>
                  <a:lnTo>
                    <a:pt x="395" y="442"/>
                  </a:lnTo>
                  <a:lnTo>
                    <a:pt x="397" y="442"/>
                  </a:lnTo>
                  <a:lnTo>
                    <a:pt x="411" y="427"/>
                  </a:lnTo>
                  <a:lnTo>
                    <a:pt x="422" y="411"/>
                  </a:lnTo>
                  <a:lnTo>
                    <a:pt x="433" y="393"/>
                  </a:lnTo>
                  <a:lnTo>
                    <a:pt x="441" y="376"/>
                  </a:lnTo>
                  <a:lnTo>
                    <a:pt x="450" y="359"/>
                  </a:lnTo>
                  <a:lnTo>
                    <a:pt x="462" y="343"/>
                  </a:lnTo>
                  <a:lnTo>
                    <a:pt x="474" y="329"/>
                  </a:lnTo>
                  <a:lnTo>
                    <a:pt x="492" y="317"/>
                  </a:lnTo>
                  <a:lnTo>
                    <a:pt x="507" y="309"/>
                  </a:lnTo>
                  <a:lnTo>
                    <a:pt x="520" y="300"/>
                  </a:lnTo>
                  <a:lnTo>
                    <a:pt x="532" y="287"/>
                  </a:lnTo>
                  <a:lnTo>
                    <a:pt x="542" y="273"/>
                  </a:lnTo>
                  <a:lnTo>
                    <a:pt x="551" y="260"/>
                  </a:lnTo>
                  <a:lnTo>
                    <a:pt x="558" y="245"/>
                  </a:lnTo>
                  <a:lnTo>
                    <a:pt x="564" y="229"/>
                  </a:lnTo>
                  <a:lnTo>
                    <a:pt x="570" y="214"/>
                  </a:lnTo>
                  <a:lnTo>
                    <a:pt x="568" y="182"/>
                  </a:lnTo>
                  <a:lnTo>
                    <a:pt x="566" y="153"/>
                  </a:lnTo>
                  <a:lnTo>
                    <a:pt x="569" y="124"/>
                  </a:lnTo>
                  <a:lnTo>
                    <a:pt x="577" y="95"/>
                  </a:lnTo>
                  <a:lnTo>
                    <a:pt x="590" y="124"/>
                  </a:lnTo>
                  <a:lnTo>
                    <a:pt x="596" y="157"/>
                  </a:lnTo>
                  <a:lnTo>
                    <a:pt x="596" y="191"/>
                  </a:lnTo>
                  <a:lnTo>
                    <a:pt x="592" y="224"/>
                  </a:lnTo>
                  <a:lnTo>
                    <a:pt x="593" y="230"/>
                  </a:lnTo>
                  <a:lnTo>
                    <a:pt x="593" y="238"/>
                  </a:lnTo>
                  <a:lnTo>
                    <a:pt x="595" y="244"/>
                  </a:lnTo>
                  <a:lnTo>
                    <a:pt x="603" y="245"/>
                  </a:lnTo>
                  <a:lnTo>
                    <a:pt x="632" y="205"/>
                  </a:lnTo>
                  <a:lnTo>
                    <a:pt x="636" y="211"/>
                  </a:lnTo>
                  <a:lnTo>
                    <a:pt x="641" y="216"/>
                  </a:lnTo>
                  <a:lnTo>
                    <a:pt x="646" y="223"/>
                  </a:lnTo>
                  <a:lnTo>
                    <a:pt x="651" y="229"/>
                  </a:lnTo>
                  <a:lnTo>
                    <a:pt x="654" y="234"/>
                  </a:lnTo>
                  <a:lnTo>
                    <a:pt x="655" y="240"/>
                  </a:lnTo>
                  <a:lnTo>
                    <a:pt x="652" y="246"/>
                  </a:lnTo>
                  <a:lnTo>
                    <a:pt x="645" y="252"/>
                  </a:lnTo>
                  <a:lnTo>
                    <a:pt x="638" y="258"/>
                  </a:lnTo>
                  <a:lnTo>
                    <a:pt x="631" y="264"/>
                  </a:lnTo>
                  <a:lnTo>
                    <a:pt x="623" y="269"/>
                  </a:lnTo>
                  <a:lnTo>
                    <a:pt x="615" y="273"/>
                  </a:lnTo>
                  <a:lnTo>
                    <a:pt x="607" y="277"/>
                  </a:lnTo>
                  <a:lnTo>
                    <a:pt x="599" y="280"/>
                  </a:lnTo>
                  <a:lnTo>
                    <a:pt x="592" y="284"/>
                  </a:lnTo>
                  <a:lnTo>
                    <a:pt x="584" y="288"/>
                  </a:lnTo>
                  <a:lnTo>
                    <a:pt x="587" y="278"/>
                  </a:lnTo>
                  <a:lnTo>
                    <a:pt x="592" y="267"/>
                  </a:lnTo>
                  <a:lnTo>
                    <a:pt x="593" y="256"/>
                  </a:lnTo>
                  <a:lnTo>
                    <a:pt x="586" y="246"/>
                  </a:lnTo>
                  <a:lnTo>
                    <a:pt x="585" y="249"/>
                  </a:lnTo>
                  <a:lnTo>
                    <a:pt x="580" y="256"/>
                  </a:lnTo>
                  <a:lnTo>
                    <a:pt x="572" y="268"/>
                  </a:lnTo>
                  <a:lnTo>
                    <a:pt x="563" y="282"/>
                  </a:lnTo>
                  <a:lnTo>
                    <a:pt x="553" y="295"/>
                  </a:lnTo>
                  <a:lnTo>
                    <a:pt x="540" y="308"/>
                  </a:lnTo>
                  <a:lnTo>
                    <a:pt x="527" y="317"/>
                  </a:lnTo>
                  <a:lnTo>
                    <a:pt x="513" y="324"/>
                  </a:lnTo>
                  <a:lnTo>
                    <a:pt x="502" y="339"/>
                  </a:lnTo>
                  <a:lnTo>
                    <a:pt x="490" y="355"/>
                  </a:lnTo>
                  <a:lnTo>
                    <a:pt x="480" y="370"/>
                  </a:lnTo>
                  <a:lnTo>
                    <a:pt x="469" y="385"/>
                  </a:lnTo>
                  <a:lnTo>
                    <a:pt x="457" y="400"/>
                  </a:lnTo>
                  <a:lnTo>
                    <a:pt x="444" y="414"/>
                  </a:lnTo>
                  <a:lnTo>
                    <a:pt x="432" y="428"/>
                  </a:lnTo>
                  <a:lnTo>
                    <a:pt x="418" y="442"/>
                  </a:lnTo>
                  <a:lnTo>
                    <a:pt x="414" y="444"/>
                  </a:lnTo>
                  <a:lnTo>
                    <a:pt x="410" y="446"/>
                  </a:lnTo>
                  <a:lnTo>
                    <a:pt x="405" y="447"/>
                  </a:lnTo>
                  <a:lnTo>
                    <a:pt x="401" y="450"/>
                  </a:lnTo>
                  <a:lnTo>
                    <a:pt x="396" y="451"/>
                  </a:lnTo>
                  <a:lnTo>
                    <a:pt x="391" y="451"/>
                  </a:lnTo>
                  <a:lnTo>
                    <a:pt x="387" y="450"/>
                  </a:lnTo>
                  <a:lnTo>
                    <a:pt x="382" y="449"/>
                  </a:lnTo>
                  <a:lnTo>
                    <a:pt x="380" y="446"/>
                  </a:lnTo>
                  <a:lnTo>
                    <a:pt x="378" y="444"/>
                  </a:lnTo>
                  <a:lnTo>
                    <a:pt x="374" y="443"/>
                  </a:lnTo>
                  <a:lnTo>
                    <a:pt x="371" y="443"/>
                  </a:lnTo>
                  <a:lnTo>
                    <a:pt x="359" y="454"/>
                  </a:lnTo>
                  <a:lnTo>
                    <a:pt x="346" y="465"/>
                  </a:lnTo>
                  <a:lnTo>
                    <a:pt x="334" y="473"/>
                  </a:lnTo>
                  <a:lnTo>
                    <a:pt x="320" y="481"/>
                  </a:lnTo>
                  <a:lnTo>
                    <a:pt x="306" y="487"/>
                  </a:lnTo>
                  <a:lnTo>
                    <a:pt x="291" y="492"/>
                  </a:lnTo>
                  <a:lnTo>
                    <a:pt x="276" y="497"/>
                  </a:lnTo>
                  <a:lnTo>
                    <a:pt x="262" y="502"/>
                  </a:lnTo>
                  <a:lnTo>
                    <a:pt x="253" y="504"/>
                  </a:lnTo>
                  <a:lnTo>
                    <a:pt x="245" y="503"/>
                  </a:lnTo>
                  <a:lnTo>
                    <a:pt x="236" y="500"/>
                  </a:lnTo>
                  <a:lnTo>
                    <a:pt x="229" y="497"/>
                  </a:lnTo>
                  <a:lnTo>
                    <a:pt x="221" y="492"/>
                  </a:lnTo>
                  <a:lnTo>
                    <a:pt x="214" y="487"/>
                  </a:lnTo>
                  <a:lnTo>
                    <a:pt x="207" y="482"/>
                  </a:lnTo>
                  <a:lnTo>
                    <a:pt x="200" y="476"/>
                  </a:lnTo>
                  <a:lnTo>
                    <a:pt x="98" y="368"/>
                  </a:lnTo>
                  <a:lnTo>
                    <a:pt x="95" y="349"/>
                  </a:lnTo>
                  <a:lnTo>
                    <a:pt x="94" y="330"/>
                  </a:lnTo>
                  <a:lnTo>
                    <a:pt x="94" y="310"/>
                  </a:lnTo>
                  <a:lnTo>
                    <a:pt x="94" y="292"/>
                  </a:lnTo>
                  <a:lnTo>
                    <a:pt x="91" y="288"/>
                  </a:lnTo>
                  <a:lnTo>
                    <a:pt x="87" y="286"/>
                  </a:lnTo>
                  <a:lnTo>
                    <a:pt x="84" y="286"/>
                  </a:lnTo>
                  <a:lnTo>
                    <a:pt x="80" y="287"/>
                  </a:lnTo>
                  <a:lnTo>
                    <a:pt x="79" y="293"/>
                  </a:lnTo>
                  <a:lnTo>
                    <a:pt x="76" y="298"/>
                  </a:lnTo>
                  <a:lnTo>
                    <a:pt x="72" y="302"/>
                  </a:lnTo>
                  <a:lnTo>
                    <a:pt x="68" y="307"/>
                  </a:lnTo>
                  <a:lnTo>
                    <a:pt x="50" y="296"/>
                  </a:lnTo>
                  <a:lnTo>
                    <a:pt x="38" y="284"/>
                  </a:lnTo>
                  <a:lnTo>
                    <a:pt x="27" y="269"/>
                  </a:lnTo>
                  <a:lnTo>
                    <a:pt x="20" y="253"/>
                  </a:lnTo>
                  <a:lnTo>
                    <a:pt x="16" y="235"/>
                  </a:lnTo>
                  <a:lnTo>
                    <a:pt x="11" y="218"/>
                  </a:lnTo>
                  <a:lnTo>
                    <a:pt x="8" y="200"/>
                  </a:lnTo>
                  <a:lnTo>
                    <a:pt x="3" y="182"/>
                  </a:lnTo>
                  <a:lnTo>
                    <a:pt x="12" y="177"/>
                  </a:lnTo>
                  <a:lnTo>
                    <a:pt x="23" y="171"/>
                  </a:lnTo>
                  <a:lnTo>
                    <a:pt x="34" y="165"/>
                  </a:lnTo>
                  <a:lnTo>
                    <a:pt x="47" y="158"/>
                  </a:lnTo>
                  <a:lnTo>
                    <a:pt x="58" y="153"/>
                  </a:lnTo>
                  <a:lnTo>
                    <a:pt x="69" y="148"/>
                  </a:lnTo>
                  <a:lnTo>
                    <a:pt x="77" y="142"/>
                  </a:lnTo>
                  <a:lnTo>
                    <a:pt x="81" y="139"/>
                  </a:lnTo>
                  <a:lnTo>
                    <a:pt x="80" y="136"/>
                  </a:lnTo>
                  <a:lnTo>
                    <a:pt x="79" y="134"/>
                  </a:lnTo>
                  <a:lnTo>
                    <a:pt x="77" y="131"/>
                  </a:lnTo>
                  <a:lnTo>
                    <a:pt x="74" y="129"/>
                  </a:lnTo>
                  <a:lnTo>
                    <a:pt x="66" y="133"/>
                  </a:lnTo>
                  <a:lnTo>
                    <a:pt x="57" y="136"/>
                  </a:lnTo>
                  <a:lnTo>
                    <a:pt x="46" y="142"/>
                  </a:lnTo>
                  <a:lnTo>
                    <a:pt x="33" y="147"/>
                  </a:lnTo>
                  <a:lnTo>
                    <a:pt x="21" y="154"/>
                  </a:lnTo>
                  <a:lnTo>
                    <a:pt x="11" y="159"/>
                  </a:lnTo>
                  <a:lnTo>
                    <a:pt x="4" y="164"/>
                  </a:lnTo>
                  <a:lnTo>
                    <a:pt x="0" y="169"/>
                  </a:lnTo>
                  <a:lnTo>
                    <a:pt x="0" y="163"/>
                  </a:lnTo>
                  <a:lnTo>
                    <a:pt x="1" y="158"/>
                  </a:lnTo>
                  <a:lnTo>
                    <a:pt x="2" y="154"/>
                  </a:lnTo>
                  <a:lnTo>
                    <a:pt x="2" y="153"/>
                  </a:lnTo>
                  <a:lnTo>
                    <a:pt x="15" y="142"/>
                  </a:lnTo>
                  <a:lnTo>
                    <a:pt x="30" y="134"/>
                  </a:lnTo>
                  <a:lnTo>
                    <a:pt x="46" y="128"/>
                  </a:lnTo>
                  <a:lnTo>
                    <a:pt x="63" y="123"/>
                  </a:lnTo>
                  <a:lnTo>
                    <a:pt x="80" y="116"/>
                  </a:lnTo>
                  <a:lnTo>
                    <a:pt x="96" y="108"/>
                  </a:lnTo>
                  <a:lnTo>
                    <a:pt x="111" y="97"/>
                  </a:lnTo>
                  <a:lnTo>
                    <a:pt x="123" y="82"/>
                  </a:lnTo>
                  <a:lnTo>
                    <a:pt x="118" y="91"/>
                  </a:lnTo>
                  <a:lnTo>
                    <a:pt x="110" y="102"/>
                  </a:lnTo>
                  <a:lnTo>
                    <a:pt x="108" y="115"/>
                  </a:lnTo>
                  <a:lnTo>
                    <a:pt x="116" y="129"/>
                  </a:lnTo>
                  <a:lnTo>
                    <a:pt x="119" y="126"/>
                  </a:lnTo>
                  <a:lnTo>
                    <a:pt x="122" y="120"/>
                  </a:lnTo>
                  <a:lnTo>
                    <a:pt x="124" y="116"/>
                  </a:lnTo>
                  <a:lnTo>
                    <a:pt x="126" y="111"/>
                  </a:lnTo>
                  <a:lnTo>
                    <a:pt x="126" y="120"/>
                  </a:lnTo>
                  <a:lnTo>
                    <a:pt x="126" y="129"/>
                  </a:lnTo>
                  <a:lnTo>
                    <a:pt x="126" y="139"/>
                  </a:lnTo>
                  <a:lnTo>
                    <a:pt x="130" y="148"/>
                  </a:lnTo>
                  <a:lnTo>
                    <a:pt x="133" y="151"/>
                  </a:lnTo>
                  <a:lnTo>
                    <a:pt x="138" y="153"/>
                  </a:lnTo>
                  <a:lnTo>
                    <a:pt x="142" y="150"/>
                  </a:lnTo>
                  <a:lnTo>
                    <a:pt x="145" y="146"/>
                  </a:lnTo>
                  <a:lnTo>
                    <a:pt x="146" y="132"/>
                  </a:lnTo>
                  <a:lnTo>
                    <a:pt x="145" y="117"/>
                  </a:lnTo>
                  <a:lnTo>
                    <a:pt x="144" y="102"/>
                  </a:lnTo>
                  <a:lnTo>
                    <a:pt x="142" y="86"/>
                  </a:lnTo>
                  <a:lnTo>
                    <a:pt x="145" y="72"/>
                  </a:lnTo>
                  <a:lnTo>
                    <a:pt x="149" y="59"/>
                  </a:lnTo>
                  <a:lnTo>
                    <a:pt x="160" y="51"/>
                  </a:lnTo>
                  <a:lnTo>
                    <a:pt x="175" y="45"/>
                  </a:lnTo>
                  <a:lnTo>
                    <a:pt x="180" y="44"/>
                  </a:lnTo>
                  <a:lnTo>
                    <a:pt x="185" y="44"/>
                  </a:lnTo>
                  <a:lnTo>
                    <a:pt x="190" y="45"/>
                  </a:lnTo>
                  <a:lnTo>
                    <a:pt x="195" y="47"/>
                  </a:lnTo>
                  <a:lnTo>
                    <a:pt x="200" y="71"/>
                  </a:lnTo>
                  <a:lnTo>
                    <a:pt x="202" y="94"/>
                  </a:lnTo>
                  <a:lnTo>
                    <a:pt x="207" y="117"/>
                  </a:lnTo>
                  <a:lnTo>
                    <a:pt x="215" y="139"/>
                  </a:lnTo>
                  <a:lnTo>
                    <a:pt x="218" y="138"/>
                  </a:lnTo>
                  <a:lnTo>
                    <a:pt x="222" y="136"/>
                  </a:lnTo>
                  <a:lnTo>
                    <a:pt x="225" y="134"/>
                  </a:lnTo>
                  <a:lnTo>
                    <a:pt x="227" y="131"/>
                  </a:lnTo>
                  <a:lnTo>
                    <a:pt x="253" y="118"/>
                  </a:lnTo>
                  <a:lnTo>
                    <a:pt x="258" y="119"/>
                  </a:lnTo>
                  <a:lnTo>
                    <a:pt x="262" y="120"/>
                  </a:lnTo>
                  <a:lnTo>
                    <a:pt x="268" y="120"/>
                  </a:lnTo>
                  <a:lnTo>
                    <a:pt x="273" y="120"/>
                  </a:lnTo>
                  <a:lnTo>
                    <a:pt x="278" y="119"/>
                  </a:lnTo>
                  <a:lnTo>
                    <a:pt x="282" y="118"/>
                  </a:lnTo>
                  <a:lnTo>
                    <a:pt x="286" y="116"/>
                  </a:lnTo>
                  <a:lnTo>
                    <a:pt x="289" y="113"/>
                  </a:lnTo>
                  <a:lnTo>
                    <a:pt x="283" y="104"/>
                  </a:lnTo>
                  <a:lnTo>
                    <a:pt x="274" y="95"/>
                  </a:lnTo>
                  <a:lnTo>
                    <a:pt x="265" y="86"/>
                  </a:lnTo>
                  <a:lnTo>
                    <a:pt x="260" y="74"/>
                  </a:lnTo>
                  <a:lnTo>
                    <a:pt x="255" y="73"/>
                  </a:lnTo>
                  <a:lnTo>
                    <a:pt x="251" y="73"/>
                  </a:lnTo>
                  <a:lnTo>
                    <a:pt x="246" y="72"/>
                  </a:lnTo>
                  <a:lnTo>
                    <a:pt x="242" y="71"/>
                  </a:lnTo>
                  <a:lnTo>
                    <a:pt x="236" y="71"/>
                  </a:lnTo>
                  <a:lnTo>
                    <a:pt x="230" y="70"/>
                  </a:lnTo>
                  <a:lnTo>
                    <a:pt x="225" y="70"/>
                  </a:lnTo>
                  <a:lnTo>
                    <a:pt x="220" y="70"/>
                  </a:lnTo>
                  <a:lnTo>
                    <a:pt x="218" y="52"/>
                  </a:lnTo>
                  <a:lnTo>
                    <a:pt x="229" y="57"/>
                  </a:lnTo>
                  <a:lnTo>
                    <a:pt x="242" y="59"/>
                  </a:lnTo>
                  <a:lnTo>
                    <a:pt x="259" y="59"/>
                  </a:lnTo>
                  <a:lnTo>
                    <a:pt x="278" y="58"/>
                  </a:lnTo>
                  <a:lnTo>
                    <a:pt x="300" y="56"/>
                  </a:lnTo>
                  <a:lnTo>
                    <a:pt x="324" y="52"/>
                  </a:lnTo>
                  <a:lnTo>
                    <a:pt x="350" y="49"/>
                  </a:lnTo>
                  <a:lnTo>
                    <a:pt x="375" y="43"/>
                  </a:lnTo>
                  <a:lnTo>
                    <a:pt x="402" y="37"/>
                  </a:lnTo>
                  <a:lnTo>
                    <a:pt x="427" y="32"/>
                  </a:lnTo>
                  <a:lnTo>
                    <a:pt x="452" y="26"/>
                  </a:lnTo>
                  <a:lnTo>
                    <a:pt x="477" y="20"/>
                  </a:lnTo>
                  <a:lnTo>
                    <a:pt x="500" y="14"/>
                  </a:lnTo>
                  <a:lnTo>
                    <a:pt x="520" y="9"/>
                  </a:lnTo>
                  <a:lnTo>
                    <a:pt x="538" y="4"/>
                  </a:lnTo>
                  <a:lnTo>
                    <a:pt x="553" y="0"/>
                  </a:lnTo>
                  <a:lnTo>
                    <a:pt x="556" y="20"/>
                  </a:lnTo>
                  <a:lnTo>
                    <a:pt x="557" y="41"/>
                  </a:lnTo>
                  <a:lnTo>
                    <a:pt x="555" y="60"/>
                  </a:lnTo>
                  <a:lnTo>
                    <a:pt x="551" y="79"/>
                  </a:lnTo>
                  <a:lnTo>
                    <a:pt x="546" y="97"/>
                  </a:lnTo>
                  <a:lnTo>
                    <a:pt x="539" y="116"/>
                  </a:lnTo>
                  <a:lnTo>
                    <a:pt x="531" y="134"/>
                  </a:lnTo>
                  <a:lnTo>
                    <a:pt x="524" y="151"/>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Freeform 153"/>
            <p:cNvSpPr>
              <a:spLocks/>
            </p:cNvSpPr>
            <p:nvPr/>
          </p:nvSpPr>
          <p:spPr bwMode="auto">
            <a:xfrm>
              <a:off x="6496353" y="2569564"/>
              <a:ext cx="39871" cy="19937"/>
            </a:xfrm>
            <a:custGeom>
              <a:avLst/>
              <a:gdLst>
                <a:gd name="T0" fmla="*/ 21 w 21"/>
                <a:gd name="T1" fmla="*/ 0 h 9"/>
                <a:gd name="T2" fmla="*/ 16 w 21"/>
                <a:gd name="T3" fmla="*/ 4 h 9"/>
                <a:gd name="T4" fmla="*/ 11 w 21"/>
                <a:gd name="T5" fmla="*/ 8 h 9"/>
                <a:gd name="T6" fmla="*/ 6 w 21"/>
                <a:gd name="T7" fmla="*/ 9 h 9"/>
                <a:gd name="T8" fmla="*/ 0 w 21"/>
                <a:gd name="T9" fmla="*/ 8 h 9"/>
                <a:gd name="T10" fmla="*/ 4 w 21"/>
                <a:gd name="T11" fmla="*/ 5 h 9"/>
                <a:gd name="T12" fmla="*/ 10 w 21"/>
                <a:gd name="T13" fmla="*/ 2 h 9"/>
                <a:gd name="T14" fmla="*/ 15 w 21"/>
                <a:gd name="T15" fmla="*/ 0 h 9"/>
                <a:gd name="T16" fmla="*/ 2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21" y="0"/>
                  </a:moveTo>
                  <a:lnTo>
                    <a:pt x="16" y="4"/>
                  </a:lnTo>
                  <a:lnTo>
                    <a:pt x="11" y="8"/>
                  </a:lnTo>
                  <a:lnTo>
                    <a:pt x="6" y="9"/>
                  </a:lnTo>
                  <a:lnTo>
                    <a:pt x="0" y="8"/>
                  </a:lnTo>
                  <a:lnTo>
                    <a:pt x="4" y="5"/>
                  </a:lnTo>
                  <a:lnTo>
                    <a:pt x="10" y="2"/>
                  </a:lnTo>
                  <a:lnTo>
                    <a:pt x="15" y="0"/>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Freeform 154"/>
            <p:cNvSpPr>
              <a:spLocks/>
            </p:cNvSpPr>
            <p:nvPr/>
          </p:nvSpPr>
          <p:spPr bwMode="auto">
            <a:xfrm>
              <a:off x="6588057" y="2573552"/>
              <a:ext cx="11962" cy="11962"/>
            </a:xfrm>
            <a:custGeom>
              <a:avLst/>
              <a:gdLst>
                <a:gd name="T0" fmla="*/ 6 w 6"/>
                <a:gd name="T1" fmla="*/ 0 h 7"/>
                <a:gd name="T2" fmla="*/ 4 w 6"/>
                <a:gd name="T3" fmla="*/ 1 h 7"/>
                <a:gd name="T4" fmla="*/ 3 w 6"/>
                <a:gd name="T5" fmla="*/ 3 h 7"/>
                <a:gd name="T6" fmla="*/ 1 w 6"/>
                <a:gd name="T7" fmla="*/ 4 h 7"/>
                <a:gd name="T8" fmla="*/ 0 w 6"/>
                <a:gd name="T9" fmla="*/ 7 h 7"/>
                <a:gd name="T10" fmla="*/ 0 w 6"/>
                <a:gd name="T11" fmla="*/ 0 h 7"/>
                <a:gd name="T12" fmla="*/ 6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6" y="0"/>
                  </a:moveTo>
                  <a:lnTo>
                    <a:pt x="4" y="1"/>
                  </a:lnTo>
                  <a:lnTo>
                    <a:pt x="3" y="3"/>
                  </a:lnTo>
                  <a:lnTo>
                    <a:pt x="1" y="4"/>
                  </a:lnTo>
                  <a:lnTo>
                    <a:pt x="0" y="7"/>
                  </a:lnTo>
                  <a:lnTo>
                    <a:pt x="0"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8" name="Freeform 155"/>
            <p:cNvSpPr>
              <a:spLocks/>
            </p:cNvSpPr>
            <p:nvPr/>
          </p:nvSpPr>
          <p:spPr bwMode="auto">
            <a:xfrm>
              <a:off x="7349586" y="2589500"/>
              <a:ext cx="107652" cy="338902"/>
            </a:xfrm>
            <a:custGeom>
              <a:avLst/>
              <a:gdLst>
                <a:gd name="T0" fmla="*/ 54 w 54"/>
                <a:gd name="T1" fmla="*/ 13 h 169"/>
                <a:gd name="T2" fmla="*/ 49 w 54"/>
                <a:gd name="T3" fmla="*/ 32 h 169"/>
                <a:gd name="T4" fmla="*/ 42 w 54"/>
                <a:gd name="T5" fmla="*/ 51 h 169"/>
                <a:gd name="T6" fmla="*/ 35 w 54"/>
                <a:gd name="T7" fmla="*/ 69 h 169"/>
                <a:gd name="T8" fmla="*/ 27 w 54"/>
                <a:gd name="T9" fmla="*/ 89 h 169"/>
                <a:gd name="T10" fmla="*/ 21 w 54"/>
                <a:gd name="T11" fmla="*/ 107 h 169"/>
                <a:gd name="T12" fmla="*/ 16 w 54"/>
                <a:gd name="T13" fmla="*/ 128 h 169"/>
                <a:gd name="T14" fmla="*/ 15 w 54"/>
                <a:gd name="T15" fmla="*/ 147 h 169"/>
                <a:gd name="T16" fmla="*/ 18 w 54"/>
                <a:gd name="T17" fmla="*/ 169 h 169"/>
                <a:gd name="T18" fmla="*/ 8 w 54"/>
                <a:gd name="T19" fmla="*/ 169 h 169"/>
                <a:gd name="T20" fmla="*/ 1 w 54"/>
                <a:gd name="T21" fmla="*/ 150 h 169"/>
                <a:gd name="T22" fmla="*/ 0 w 54"/>
                <a:gd name="T23" fmla="*/ 130 h 169"/>
                <a:gd name="T24" fmla="*/ 1 w 54"/>
                <a:gd name="T25" fmla="*/ 110 h 169"/>
                <a:gd name="T26" fmla="*/ 5 w 54"/>
                <a:gd name="T27" fmla="*/ 91 h 169"/>
                <a:gd name="T28" fmla="*/ 8 w 54"/>
                <a:gd name="T29" fmla="*/ 71 h 169"/>
                <a:gd name="T30" fmla="*/ 13 w 54"/>
                <a:gd name="T31" fmla="*/ 51 h 169"/>
                <a:gd name="T32" fmla="*/ 16 w 54"/>
                <a:gd name="T33" fmla="*/ 31 h 169"/>
                <a:gd name="T34" fmla="*/ 18 w 54"/>
                <a:gd name="T35" fmla="*/ 10 h 169"/>
                <a:gd name="T36" fmla="*/ 22 w 54"/>
                <a:gd name="T37" fmla="*/ 7 h 169"/>
                <a:gd name="T38" fmla="*/ 28 w 54"/>
                <a:gd name="T39" fmla="*/ 5 h 169"/>
                <a:gd name="T40" fmla="*/ 34 w 54"/>
                <a:gd name="T41" fmla="*/ 1 h 169"/>
                <a:gd name="T42" fmla="*/ 39 w 54"/>
                <a:gd name="T43" fmla="*/ 0 h 169"/>
                <a:gd name="T44" fmla="*/ 45 w 54"/>
                <a:gd name="T45" fmla="*/ 0 h 169"/>
                <a:gd name="T46" fmla="*/ 51 w 54"/>
                <a:gd name="T47" fmla="*/ 1 h 169"/>
                <a:gd name="T48" fmla="*/ 53 w 54"/>
                <a:gd name="T49" fmla="*/ 6 h 169"/>
                <a:gd name="T50" fmla="*/ 54 w 54"/>
                <a:gd name="T51" fmla="*/ 1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169">
                  <a:moveTo>
                    <a:pt x="54" y="13"/>
                  </a:moveTo>
                  <a:lnTo>
                    <a:pt x="49" y="32"/>
                  </a:lnTo>
                  <a:lnTo>
                    <a:pt x="42" y="51"/>
                  </a:lnTo>
                  <a:lnTo>
                    <a:pt x="35" y="69"/>
                  </a:lnTo>
                  <a:lnTo>
                    <a:pt x="27" y="89"/>
                  </a:lnTo>
                  <a:lnTo>
                    <a:pt x="21" y="107"/>
                  </a:lnTo>
                  <a:lnTo>
                    <a:pt x="16" y="128"/>
                  </a:lnTo>
                  <a:lnTo>
                    <a:pt x="15" y="147"/>
                  </a:lnTo>
                  <a:lnTo>
                    <a:pt x="18" y="169"/>
                  </a:lnTo>
                  <a:lnTo>
                    <a:pt x="8" y="169"/>
                  </a:lnTo>
                  <a:lnTo>
                    <a:pt x="1" y="150"/>
                  </a:lnTo>
                  <a:lnTo>
                    <a:pt x="0" y="130"/>
                  </a:lnTo>
                  <a:lnTo>
                    <a:pt x="1" y="110"/>
                  </a:lnTo>
                  <a:lnTo>
                    <a:pt x="5" y="91"/>
                  </a:lnTo>
                  <a:lnTo>
                    <a:pt x="8" y="71"/>
                  </a:lnTo>
                  <a:lnTo>
                    <a:pt x="13" y="51"/>
                  </a:lnTo>
                  <a:lnTo>
                    <a:pt x="16" y="31"/>
                  </a:lnTo>
                  <a:lnTo>
                    <a:pt x="18" y="10"/>
                  </a:lnTo>
                  <a:lnTo>
                    <a:pt x="22" y="7"/>
                  </a:lnTo>
                  <a:lnTo>
                    <a:pt x="28" y="5"/>
                  </a:lnTo>
                  <a:lnTo>
                    <a:pt x="34" y="1"/>
                  </a:lnTo>
                  <a:lnTo>
                    <a:pt x="39" y="0"/>
                  </a:lnTo>
                  <a:lnTo>
                    <a:pt x="45" y="0"/>
                  </a:lnTo>
                  <a:lnTo>
                    <a:pt x="51" y="1"/>
                  </a:lnTo>
                  <a:lnTo>
                    <a:pt x="53" y="6"/>
                  </a:lnTo>
                  <a:lnTo>
                    <a:pt x="54"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Freeform 156"/>
            <p:cNvSpPr>
              <a:spLocks/>
            </p:cNvSpPr>
            <p:nvPr/>
          </p:nvSpPr>
          <p:spPr bwMode="auto">
            <a:xfrm>
              <a:off x="6432560" y="2597474"/>
              <a:ext cx="67781" cy="47845"/>
            </a:xfrm>
            <a:custGeom>
              <a:avLst/>
              <a:gdLst>
                <a:gd name="T0" fmla="*/ 33 w 33"/>
                <a:gd name="T1" fmla="*/ 12 h 23"/>
                <a:gd name="T2" fmla="*/ 30 w 33"/>
                <a:gd name="T3" fmla="*/ 17 h 23"/>
                <a:gd name="T4" fmla="*/ 23 w 33"/>
                <a:gd name="T5" fmla="*/ 19 h 23"/>
                <a:gd name="T6" fmla="*/ 13 w 33"/>
                <a:gd name="T7" fmla="*/ 21 h 23"/>
                <a:gd name="T8" fmla="*/ 5 w 33"/>
                <a:gd name="T9" fmla="*/ 23 h 23"/>
                <a:gd name="T10" fmla="*/ 5 w 33"/>
                <a:gd name="T11" fmla="*/ 20 h 23"/>
                <a:gd name="T12" fmla="*/ 3 w 33"/>
                <a:gd name="T13" fmla="*/ 19 h 23"/>
                <a:gd name="T14" fmla="*/ 2 w 33"/>
                <a:gd name="T15" fmla="*/ 17 h 23"/>
                <a:gd name="T16" fmla="*/ 0 w 33"/>
                <a:gd name="T17" fmla="*/ 16 h 23"/>
                <a:gd name="T18" fmla="*/ 22 w 33"/>
                <a:gd name="T19" fmla="*/ 0 h 23"/>
                <a:gd name="T20" fmla="*/ 23 w 33"/>
                <a:gd name="T21" fmla="*/ 4 h 23"/>
                <a:gd name="T22" fmla="*/ 26 w 33"/>
                <a:gd name="T23" fmla="*/ 8 h 23"/>
                <a:gd name="T24" fmla="*/ 30 w 33"/>
                <a:gd name="T25" fmla="*/ 10 h 23"/>
                <a:gd name="T26" fmla="*/ 33 w 33"/>
                <a:gd name="T27"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3">
                  <a:moveTo>
                    <a:pt x="33" y="12"/>
                  </a:moveTo>
                  <a:lnTo>
                    <a:pt x="30" y="17"/>
                  </a:lnTo>
                  <a:lnTo>
                    <a:pt x="23" y="19"/>
                  </a:lnTo>
                  <a:lnTo>
                    <a:pt x="13" y="21"/>
                  </a:lnTo>
                  <a:lnTo>
                    <a:pt x="5" y="23"/>
                  </a:lnTo>
                  <a:lnTo>
                    <a:pt x="5" y="20"/>
                  </a:lnTo>
                  <a:lnTo>
                    <a:pt x="3" y="19"/>
                  </a:lnTo>
                  <a:lnTo>
                    <a:pt x="2" y="17"/>
                  </a:lnTo>
                  <a:lnTo>
                    <a:pt x="0" y="16"/>
                  </a:lnTo>
                  <a:lnTo>
                    <a:pt x="22" y="0"/>
                  </a:lnTo>
                  <a:lnTo>
                    <a:pt x="23" y="4"/>
                  </a:lnTo>
                  <a:lnTo>
                    <a:pt x="26" y="8"/>
                  </a:lnTo>
                  <a:lnTo>
                    <a:pt x="30" y="10"/>
                  </a:lnTo>
                  <a:lnTo>
                    <a:pt x="33"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Freeform 157"/>
            <p:cNvSpPr>
              <a:spLocks/>
            </p:cNvSpPr>
            <p:nvPr/>
          </p:nvSpPr>
          <p:spPr bwMode="auto">
            <a:xfrm>
              <a:off x="7138273" y="2625383"/>
              <a:ext cx="219290" cy="299031"/>
            </a:xfrm>
            <a:custGeom>
              <a:avLst/>
              <a:gdLst>
                <a:gd name="T0" fmla="*/ 110 w 110"/>
                <a:gd name="T1" fmla="*/ 5 h 150"/>
                <a:gd name="T2" fmla="*/ 110 w 110"/>
                <a:gd name="T3" fmla="*/ 8 h 150"/>
                <a:gd name="T4" fmla="*/ 108 w 110"/>
                <a:gd name="T5" fmla="*/ 11 h 150"/>
                <a:gd name="T6" fmla="*/ 103 w 110"/>
                <a:gd name="T7" fmla="*/ 12 h 150"/>
                <a:gd name="T8" fmla="*/ 100 w 110"/>
                <a:gd name="T9" fmla="*/ 13 h 150"/>
                <a:gd name="T10" fmla="*/ 94 w 110"/>
                <a:gd name="T11" fmla="*/ 46 h 150"/>
                <a:gd name="T12" fmla="*/ 89 w 110"/>
                <a:gd name="T13" fmla="*/ 80 h 150"/>
                <a:gd name="T14" fmla="*/ 88 w 110"/>
                <a:gd name="T15" fmla="*/ 114 h 150"/>
                <a:gd name="T16" fmla="*/ 89 w 110"/>
                <a:gd name="T17" fmla="*/ 149 h 150"/>
                <a:gd name="T18" fmla="*/ 80 w 110"/>
                <a:gd name="T19" fmla="*/ 150 h 150"/>
                <a:gd name="T20" fmla="*/ 76 w 110"/>
                <a:gd name="T21" fmla="*/ 143 h 150"/>
                <a:gd name="T22" fmla="*/ 74 w 110"/>
                <a:gd name="T23" fmla="*/ 134 h 150"/>
                <a:gd name="T24" fmla="*/ 70 w 110"/>
                <a:gd name="T25" fmla="*/ 126 h 150"/>
                <a:gd name="T26" fmla="*/ 64 w 110"/>
                <a:gd name="T27" fmla="*/ 113 h 150"/>
                <a:gd name="T28" fmla="*/ 56 w 110"/>
                <a:gd name="T29" fmla="*/ 101 h 150"/>
                <a:gd name="T30" fmla="*/ 47 w 110"/>
                <a:gd name="T31" fmla="*/ 89 h 150"/>
                <a:gd name="T32" fmla="*/ 38 w 110"/>
                <a:gd name="T33" fmla="*/ 76 h 150"/>
                <a:gd name="T34" fmla="*/ 38 w 110"/>
                <a:gd name="T35" fmla="*/ 64 h 150"/>
                <a:gd name="T36" fmla="*/ 40 w 110"/>
                <a:gd name="T37" fmla="*/ 50 h 150"/>
                <a:gd name="T38" fmla="*/ 38 w 110"/>
                <a:gd name="T39" fmla="*/ 37 h 150"/>
                <a:gd name="T40" fmla="*/ 36 w 110"/>
                <a:gd name="T41" fmla="*/ 25 h 150"/>
                <a:gd name="T42" fmla="*/ 32 w 110"/>
                <a:gd name="T43" fmla="*/ 25 h 150"/>
                <a:gd name="T44" fmla="*/ 28 w 110"/>
                <a:gd name="T45" fmla="*/ 25 h 150"/>
                <a:gd name="T46" fmla="*/ 23 w 110"/>
                <a:gd name="T47" fmla="*/ 25 h 150"/>
                <a:gd name="T48" fmla="*/ 19 w 110"/>
                <a:gd name="T49" fmla="*/ 25 h 150"/>
                <a:gd name="T50" fmla="*/ 14 w 110"/>
                <a:gd name="T51" fmla="*/ 26 h 150"/>
                <a:gd name="T52" fmla="*/ 10 w 110"/>
                <a:gd name="T53" fmla="*/ 26 h 150"/>
                <a:gd name="T54" fmla="*/ 5 w 110"/>
                <a:gd name="T55" fmla="*/ 26 h 150"/>
                <a:gd name="T56" fmla="*/ 0 w 110"/>
                <a:gd name="T57" fmla="*/ 26 h 150"/>
                <a:gd name="T58" fmla="*/ 4 w 110"/>
                <a:gd name="T59" fmla="*/ 22 h 150"/>
                <a:gd name="T60" fmla="*/ 8 w 110"/>
                <a:gd name="T61" fmla="*/ 19 h 150"/>
                <a:gd name="T62" fmla="*/ 14 w 110"/>
                <a:gd name="T63" fmla="*/ 16 h 150"/>
                <a:gd name="T64" fmla="*/ 20 w 110"/>
                <a:gd name="T65" fmla="*/ 15 h 150"/>
                <a:gd name="T66" fmla="*/ 30 w 110"/>
                <a:gd name="T67" fmla="*/ 16 h 150"/>
                <a:gd name="T68" fmla="*/ 41 w 110"/>
                <a:gd name="T69" fmla="*/ 16 h 150"/>
                <a:gd name="T70" fmla="*/ 51 w 110"/>
                <a:gd name="T71" fmla="*/ 15 h 150"/>
                <a:gd name="T72" fmla="*/ 60 w 110"/>
                <a:gd name="T73" fmla="*/ 14 h 150"/>
                <a:gd name="T74" fmla="*/ 70 w 110"/>
                <a:gd name="T75" fmla="*/ 12 h 150"/>
                <a:gd name="T76" fmla="*/ 79 w 110"/>
                <a:gd name="T77" fmla="*/ 8 h 150"/>
                <a:gd name="T78" fmla="*/ 88 w 110"/>
                <a:gd name="T79" fmla="*/ 5 h 150"/>
                <a:gd name="T80" fmla="*/ 96 w 110"/>
                <a:gd name="T81" fmla="*/ 0 h 150"/>
                <a:gd name="T82" fmla="*/ 101 w 110"/>
                <a:gd name="T83" fmla="*/ 0 h 150"/>
                <a:gd name="T84" fmla="*/ 104 w 110"/>
                <a:gd name="T85" fmla="*/ 1 h 150"/>
                <a:gd name="T86" fmla="*/ 108 w 110"/>
                <a:gd name="T87" fmla="*/ 3 h 150"/>
                <a:gd name="T88" fmla="*/ 110 w 110"/>
                <a:gd name="T89" fmla="*/ 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150">
                  <a:moveTo>
                    <a:pt x="110" y="5"/>
                  </a:moveTo>
                  <a:lnTo>
                    <a:pt x="110" y="8"/>
                  </a:lnTo>
                  <a:lnTo>
                    <a:pt x="108" y="11"/>
                  </a:lnTo>
                  <a:lnTo>
                    <a:pt x="103" y="12"/>
                  </a:lnTo>
                  <a:lnTo>
                    <a:pt x="100" y="13"/>
                  </a:lnTo>
                  <a:lnTo>
                    <a:pt x="94" y="46"/>
                  </a:lnTo>
                  <a:lnTo>
                    <a:pt x="89" y="80"/>
                  </a:lnTo>
                  <a:lnTo>
                    <a:pt x="88" y="114"/>
                  </a:lnTo>
                  <a:lnTo>
                    <a:pt x="89" y="149"/>
                  </a:lnTo>
                  <a:lnTo>
                    <a:pt x="80" y="150"/>
                  </a:lnTo>
                  <a:lnTo>
                    <a:pt x="76" y="143"/>
                  </a:lnTo>
                  <a:lnTo>
                    <a:pt x="74" y="134"/>
                  </a:lnTo>
                  <a:lnTo>
                    <a:pt x="70" y="126"/>
                  </a:lnTo>
                  <a:lnTo>
                    <a:pt x="64" y="113"/>
                  </a:lnTo>
                  <a:lnTo>
                    <a:pt x="56" y="101"/>
                  </a:lnTo>
                  <a:lnTo>
                    <a:pt x="47" y="89"/>
                  </a:lnTo>
                  <a:lnTo>
                    <a:pt x="38" y="76"/>
                  </a:lnTo>
                  <a:lnTo>
                    <a:pt x="38" y="64"/>
                  </a:lnTo>
                  <a:lnTo>
                    <a:pt x="40" y="50"/>
                  </a:lnTo>
                  <a:lnTo>
                    <a:pt x="38" y="37"/>
                  </a:lnTo>
                  <a:lnTo>
                    <a:pt x="36" y="25"/>
                  </a:lnTo>
                  <a:lnTo>
                    <a:pt x="32" y="25"/>
                  </a:lnTo>
                  <a:lnTo>
                    <a:pt x="28" y="25"/>
                  </a:lnTo>
                  <a:lnTo>
                    <a:pt x="23" y="25"/>
                  </a:lnTo>
                  <a:lnTo>
                    <a:pt x="19" y="25"/>
                  </a:lnTo>
                  <a:lnTo>
                    <a:pt x="14" y="26"/>
                  </a:lnTo>
                  <a:lnTo>
                    <a:pt x="10" y="26"/>
                  </a:lnTo>
                  <a:lnTo>
                    <a:pt x="5" y="26"/>
                  </a:lnTo>
                  <a:lnTo>
                    <a:pt x="0" y="26"/>
                  </a:lnTo>
                  <a:lnTo>
                    <a:pt x="4" y="22"/>
                  </a:lnTo>
                  <a:lnTo>
                    <a:pt x="8" y="19"/>
                  </a:lnTo>
                  <a:lnTo>
                    <a:pt x="14" y="16"/>
                  </a:lnTo>
                  <a:lnTo>
                    <a:pt x="20" y="15"/>
                  </a:lnTo>
                  <a:lnTo>
                    <a:pt x="30" y="16"/>
                  </a:lnTo>
                  <a:lnTo>
                    <a:pt x="41" y="16"/>
                  </a:lnTo>
                  <a:lnTo>
                    <a:pt x="51" y="15"/>
                  </a:lnTo>
                  <a:lnTo>
                    <a:pt x="60" y="14"/>
                  </a:lnTo>
                  <a:lnTo>
                    <a:pt x="70" y="12"/>
                  </a:lnTo>
                  <a:lnTo>
                    <a:pt x="79" y="8"/>
                  </a:lnTo>
                  <a:lnTo>
                    <a:pt x="88" y="5"/>
                  </a:lnTo>
                  <a:lnTo>
                    <a:pt x="96" y="0"/>
                  </a:lnTo>
                  <a:lnTo>
                    <a:pt x="101" y="0"/>
                  </a:lnTo>
                  <a:lnTo>
                    <a:pt x="104" y="1"/>
                  </a:lnTo>
                  <a:lnTo>
                    <a:pt x="108" y="3"/>
                  </a:lnTo>
                  <a:lnTo>
                    <a:pt x="1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Freeform 158"/>
            <p:cNvSpPr>
              <a:spLocks/>
            </p:cNvSpPr>
            <p:nvPr/>
          </p:nvSpPr>
          <p:spPr bwMode="auto">
            <a:xfrm>
              <a:off x="6468445" y="2633357"/>
              <a:ext cx="155497" cy="87716"/>
            </a:xfrm>
            <a:custGeom>
              <a:avLst/>
              <a:gdLst>
                <a:gd name="T0" fmla="*/ 77 w 77"/>
                <a:gd name="T1" fmla="*/ 1 h 45"/>
                <a:gd name="T2" fmla="*/ 77 w 77"/>
                <a:gd name="T3" fmla="*/ 7 h 45"/>
                <a:gd name="T4" fmla="*/ 69 w 77"/>
                <a:gd name="T5" fmla="*/ 14 h 45"/>
                <a:gd name="T6" fmla="*/ 61 w 77"/>
                <a:gd name="T7" fmla="*/ 19 h 45"/>
                <a:gd name="T8" fmla="*/ 52 w 77"/>
                <a:gd name="T9" fmla="*/ 26 h 45"/>
                <a:gd name="T10" fmla="*/ 44 w 77"/>
                <a:gd name="T11" fmla="*/ 31 h 45"/>
                <a:gd name="T12" fmla="*/ 35 w 77"/>
                <a:gd name="T13" fmla="*/ 37 h 45"/>
                <a:gd name="T14" fmla="*/ 25 w 77"/>
                <a:gd name="T15" fmla="*/ 40 h 45"/>
                <a:gd name="T16" fmla="*/ 16 w 77"/>
                <a:gd name="T17" fmla="*/ 44 h 45"/>
                <a:gd name="T18" fmla="*/ 6 w 77"/>
                <a:gd name="T19" fmla="*/ 45 h 45"/>
                <a:gd name="T20" fmla="*/ 3 w 77"/>
                <a:gd name="T21" fmla="*/ 44 h 45"/>
                <a:gd name="T22" fmla="*/ 1 w 77"/>
                <a:gd name="T23" fmla="*/ 41 h 45"/>
                <a:gd name="T24" fmla="*/ 0 w 77"/>
                <a:gd name="T25" fmla="*/ 39 h 45"/>
                <a:gd name="T26" fmla="*/ 0 w 77"/>
                <a:gd name="T27" fmla="*/ 35 h 45"/>
                <a:gd name="T28" fmla="*/ 9 w 77"/>
                <a:gd name="T29" fmla="*/ 31 h 45"/>
                <a:gd name="T30" fmla="*/ 17 w 77"/>
                <a:gd name="T31" fmla="*/ 27 h 45"/>
                <a:gd name="T32" fmla="*/ 26 w 77"/>
                <a:gd name="T33" fmla="*/ 24 h 45"/>
                <a:gd name="T34" fmla="*/ 36 w 77"/>
                <a:gd name="T35" fmla="*/ 21 h 45"/>
                <a:gd name="T36" fmla="*/ 44 w 77"/>
                <a:gd name="T37" fmla="*/ 17 h 45"/>
                <a:gd name="T38" fmla="*/ 53 w 77"/>
                <a:gd name="T39" fmla="*/ 12 h 45"/>
                <a:gd name="T40" fmla="*/ 61 w 77"/>
                <a:gd name="T41" fmla="*/ 7 h 45"/>
                <a:gd name="T42" fmla="*/ 69 w 77"/>
                <a:gd name="T43" fmla="*/ 0 h 45"/>
                <a:gd name="T44" fmla="*/ 71 w 77"/>
                <a:gd name="T45" fmla="*/ 0 h 45"/>
                <a:gd name="T46" fmla="*/ 74 w 77"/>
                <a:gd name="T47" fmla="*/ 0 h 45"/>
                <a:gd name="T48" fmla="*/ 75 w 77"/>
                <a:gd name="T49" fmla="*/ 0 h 45"/>
                <a:gd name="T50" fmla="*/ 77 w 77"/>
                <a:gd name="T51"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45">
                  <a:moveTo>
                    <a:pt x="77" y="1"/>
                  </a:moveTo>
                  <a:lnTo>
                    <a:pt x="77" y="7"/>
                  </a:lnTo>
                  <a:lnTo>
                    <a:pt x="69" y="14"/>
                  </a:lnTo>
                  <a:lnTo>
                    <a:pt x="61" y="19"/>
                  </a:lnTo>
                  <a:lnTo>
                    <a:pt x="52" y="26"/>
                  </a:lnTo>
                  <a:lnTo>
                    <a:pt x="44" y="31"/>
                  </a:lnTo>
                  <a:lnTo>
                    <a:pt x="35" y="37"/>
                  </a:lnTo>
                  <a:lnTo>
                    <a:pt x="25" y="40"/>
                  </a:lnTo>
                  <a:lnTo>
                    <a:pt x="16" y="44"/>
                  </a:lnTo>
                  <a:lnTo>
                    <a:pt x="6" y="45"/>
                  </a:lnTo>
                  <a:lnTo>
                    <a:pt x="3" y="44"/>
                  </a:lnTo>
                  <a:lnTo>
                    <a:pt x="1" y="41"/>
                  </a:lnTo>
                  <a:lnTo>
                    <a:pt x="0" y="39"/>
                  </a:lnTo>
                  <a:lnTo>
                    <a:pt x="0" y="35"/>
                  </a:lnTo>
                  <a:lnTo>
                    <a:pt x="9" y="31"/>
                  </a:lnTo>
                  <a:lnTo>
                    <a:pt x="17" y="27"/>
                  </a:lnTo>
                  <a:lnTo>
                    <a:pt x="26" y="24"/>
                  </a:lnTo>
                  <a:lnTo>
                    <a:pt x="36" y="21"/>
                  </a:lnTo>
                  <a:lnTo>
                    <a:pt x="44" y="17"/>
                  </a:lnTo>
                  <a:lnTo>
                    <a:pt x="53" y="12"/>
                  </a:lnTo>
                  <a:lnTo>
                    <a:pt x="61" y="7"/>
                  </a:lnTo>
                  <a:lnTo>
                    <a:pt x="69" y="0"/>
                  </a:lnTo>
                  <a:lnTo>
                    <a:pt x="71" y="0"/>
                  </a:lnTo>
                  <a:lnTo>
                    <a:pt x="74" y="0"/>
                  </a:lnTo>
                  <a:lnTo>
                    <a:pt x="75" y="0"/>
                  </a:lnTo>
                  <a:lnTo>
                    <a:pt x="77"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Freeform 159"/>
            <p:cNvSpPr>
              <a:spLocks/>
            </p:cNvSpPr>
            <p:nvPr/>
          </p:nvSpPr>
          <p:spPr bwMode="auto">
            <a:xfrm>
              <a:off x="6819307" y="2812776"/>
              <a:ext cx="235238" cy="67781"/>
            </a:xfrm>
            <a:custGeom>
              <a:avLst/>
              <a:gdLst>
                <a:gd name="T0" fmla="*/ 120 w 120"/>
                <a:gd name="T1" fmla="*/ 14 h 33"/>
                <a:gd name="T2" fmla="*/ 113 w 120"/>
                <a:gd name="T3" fmla="*/ 16 h 33"/>
                <a:gd name="T4" fmla="*/ 106 w 120"/>
                <a:gd name="T5" fmla="*/ 16 h 33"/>
                <a:gd name="T6" fmla="*/ 98 w 120"/>
                <a:gd name="T7" fmla="*/ 15 h 33"/>
                <a:gd name="T8" fmla="*/ 91 w 120"/>
                <a:gd name="T9" fmla="*/ 14 h 33"/>
                <a:gd name="T10" fmla="*/ 83 w 120"/>
                <a:gd name="T11" fmla="*/ 12 h 33"/>
                <a:gd name="T12" fmla="*/ 76 w 120"/>
                <a:gd name="T13" fmla="*/ 11 h 33"/>
                <a:gd name="T14" fmla="*/ 68 w 120"/>
                <a:gd name="T15" fmla="*/ 12 h 33"/>
                <a:gd name="T16" fmla="*/ 61 w 120"/>
                <a:gd name="T17" fmla="*/ 15 h 33"/>
                <a:gd name="T18" fmla="*/ 51 w 120"/>
                <a:gd name="T19" fmla="*/ 15 h 33"/>
                <a:gd name="T20" fmla="*/ 43 w 120"/>
                <a:gd name="T21" fmla="*/ 18 h 33"/>
                <a:gd name="T22" fmla="*/ 36 w 120"/>
                <a:gd name="T23" fmla="*/ 23 h 33"/>
                <a:gd name="T24" fmla="*/ 31 w 120"/>
                <a:gd name="T25" fmla="*/ 29 h 33"/>
                <a:gd name="T26" fmla="*/ 25 w 120"/>
                <a:gd name="T27" fmla="*/ 32 h 33"/>
                <a:gd name="T28" fmla="*/ 20 w 120"/>
                <a:gd name="T29" fmla="*/ 33 h 33"/>
                <a:gd name="T30" fmla="*/ 13 w 120"/>
                <a:gd name="T31" fmla="*/ 32 h 33"/>
                <a:gd name="T32" fmla="*/ 4 w 120"/>
                <a:gd name="T33" fmla="*/ 25 h 33"/>
                <a:gd name="T34" fmla="*/ 5 w 120"/>
                <a:gd name="T35" fmla="*/ 25 h 33"/>
                <a:gd name="T36" fmla="*/ 0 w 120"/>
                <a:gd name="T37" fmla="*/ 12 h 33"/>
                <a:gd name="T38" fmla="*/ 7 w 120"/>
                <a:gd name="T39" fmla="*/ 14 h 33"/>
                <a:gd name="T40" fmla="*/ 14 w 120"/>
                <a:gd name="T41" fmla="*/ 11 h 33"/>
                <a:gd name="T42" fmla="*/ 21 w 120"/>
                <a:gd name="T43" fmla="*/ 8 h 33"/>
                <a:gd name="T44" fmla="*/ 27 w 120"/>
                <a:gd name="T45" fmla="*/ 2 h 33"/>
                <a:gd name="T46" fmla="*/ 38 w 120"/>
                <a:gd name="T47" fmla="*/ 2 h 33"/>
                <a:gd name="T48" fmla="*/ 50 w 120"/>
                <a:gd name="T49" fmla="*/ 2 h 33"/>
                <a:gd name="T50" fmla="*/ 61 w 120"/>
                <a:gd name="T51" fmla="*/ 1 h 33"/>
                <a:gd name="T52" fmla="*/ 72 w 120"/>
                <a:gd name="T53" fmla="*/ 0 h 33"/>
                <a:gd name="T54" fmla="*/ 83 w 120"/>
                <a:gd name="T55" fmla="*/ 0 h 33"/>
                <a:gd name="T56" fmla="*/ 95 w 120"/>
                <a:gd name="T57" fmla="*/ 0 h 33"/>
                <a:gd name="T58" fmla="*/ 106 w 120"/>
                <a:gd name="T59" fmla="*/ 2 h 33"/>
                <a:gd name="T60" fmla="*/ 116 w 120"/>
                <a:gd name="T61" fmla="*/ 7 h 33"/>
                <a:gd name="T62" fmla="*/ 118 w 120"/>
                <a:gd name="T63" fmla="*/ 8 h 33"/>
                <a:gd name="T64" fmla="*/ 119 w 120"/>
                <a:gd name="T65" fmla="*/ 9 h 33"/>
                <a:gd name="T66" fmla="*/ 120 w 120"/>
                <a:gd name="T67" fmla="*/ 11 h 33"/>
                <a:gd name="T68" fmla="*/ 120 w 120"/>
                <a:gd name="T69"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 h="33">
                  <a:moveTo>
                    <a:pt x="120" y="14"/>
                  </a:moveTo>
                  <a:lnTo>
                    <a:pt x="113" y="16"/>
                  </a:lnTo>
                  <a:lnTo>
                    <a:pt x="106" y="16"/>
                  </a:lnTo>
                  <a:lnTo>
                    <a:pt x="98" y="15"/>
                  </a:lnTo>
                  <a:lnTo>
                    <a:pt x="91" y="14"/>
                  </a:lnTo>
                  <a:lnTo>
                    <a:pt x="83" y="12"/>
                  </a:lnTo>
                  <a:lnTo>
                    <a:pt x="76" y="11"/>
                  </a:lnTo>
                  <a:lnTo>
                    <a:pt x="68" y="12"/>
                  </a:lnTo>
                  <a:lnTo>
                    <a:pt x="61" y="15"/>
                  </a:lnTo>
                  <a:lnTo>
                    <a:pt x="51" y="15"/>
                  </a:lnTo>
                  <a:lnTo>
                    <a:pt x="43" y="18"/>
                  </a:lnTo>
                  <a:lnTo>
                    <a:pt x="36" y="23"/>
                  </a:lnTo>
                  <a:lnTo>
                    <a:pt x="31" y="29"/>
                  </a:lnTo>
                  <a:lnTo>
                    <a:pt x="25" y="32"/>
                  </a:lnTo>
                  <a:lnTo>
                    <a:pt x="20" y="33"/>
                  </a:lnTo>
                  <a:lnTo>
                    <a:pt x="13" y="32"/>
                  </a:lnTo>
                  <a:lnTo>
                    <a:pt x="4" y="25"/>
                  </a:lnTo>
                  <a:lnTo>
                    <a:pt x="5" y="25"/>
                  </a:lnTo>
                  <a:lnTo>
                    <a:pt x="0" y="12"/>
                  </a:lnTo>
                  <a:lnTo>
                    <a:pt x="7" y="14"/>
                  </a:lnTo>
                  <a:lnTo>
                    <a:pt x="14" y="11"/>
                  </a:lnTo>
                  <a:lnTo>
                    <a:pt x="21" y="8"/>
                  </a:lnTo>
                  <a:lnTo>
                    <a:pt x="27" y="2"/>
                  </a:lnTo>
                  <a:lnTo>
                    <a:pt x="38" y="2"/>
                  </a:lnTo>
                  <a:lnTo>
                    <a:pt x="50" y="2"/>
                  </a:lnTo>
                  <a:lnTo>
                    <a:pt x="61" y="1"/>
                  </a:lnTo>
                  <a:lnTo>
                    <a:pt x="72" y="0"/>
                  </a:lnTo>
                  <a:lnTo>
                    <a:pt x="83" y="0"/>
                  </a:lnTo>
                  <a:lnTo>
                    <a:pt x="95" y="0"/>
                  </a:lnTo>
                  <a:lnTo>
                    <a:pt x="106" y="2"/>
                  </a:lnTo>
                  <a:lnTo>
                    <a:pt x="116" y="7"/>
                  </a:lnTo>
                  <a:lnTo>
                    <a:pt x="118" y="8"/>
                  </a:lnTo>
                  <a:lnTo>
                    <a:pt x="119" y="9"/>
                  </a:lnTo>
                  <a:lnTo>
                    <a:pt x="120" y="11"/>
                  </a:lnTo>
                  <a:lnTo>
                    <a:pt x="12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Freeform 160"/>
            <p:cNvSpPr>
              <a:spLocks/>
            </p:cNvSpPr>
            <p:nvPr/>
          </p:nvSpPr>
          <p:spPr bwMode="auto">
            <a:xfrm>
              <a:off x="7740319" y="2852647"/>
              <a:ext cx="159483" cy="143534"/>
            </a:xfrm>
            <a:custGeom>
              <a:avLst/>
              <a:gdLst>
                <a:gd name="T0" fmla="*/ 1 w 81"/>
                <a:gd name="T1" fmla="*/ 74 h 74"/>
                <a:gd name="T2" fmla="*/ 0 w 81"/>
                <a:gd name="T3" fmla="*/ 67 h 74"/>
                <a:gd name="T4" fmla="*/ 2 w 81"/>
                <a:gd name="T5" fmla="*/ 62 h 74"/>
                <a:gd name="T6" fmla="*/ 6 w 81"/>
                <a:gd name="T7" fmla="*/ 58 h 74"/>
                <a:gd name="T8" fmla="*/ 11 w 81"/>
                <a:gd name="T9" fmla="*/ 54 h 74"/>
                <a:gd name="T10" fmla="*/ 16 w 81"/>
                <a:gd name="T11" fmla="*/ 51 h 74"/>
                <a:gd name="T12" fmla="*/ 22 w 81"/>
                <a:gd name="T13" fmla="*/ 47 h 74"/>
                <a:gd name="T14" fmla="*/ 27 w 81"/>
                <a:gd name="T15" fmla="*/ 44 h 74"/>
                <a:gd name="T16" fmla="*/ 31 w 81"/>
                <a:gd name="T17" fmla="*/ 39 h 74"/>
                <a:gd name="T18" fmla="*/ 38 w 81"/>
                <a:gd name="T19" fmla="*/ 36 h 74"/>
                <a:gd name="T20" fmla="*/ 45 w 81"/>
                <a:gd name="T21" fmla="*/ 32 h 74"/>
                <a:gd name="T22" fmla="*/ 52 w 81"/>
                <a:gd name="T23" fmla="*/ 28 h 74"/>
                <a:gd name="T24" fmla="*/ 60 w 81"/>
                <a:gd name="T25" fmla="*/ 23 h 74"/>
                <a:gd name="T26" fmla="*/ 66 w 81"/>
                <a:gd name="T27" fmla="*/ 19 h 74"/>
                <a:gd name="T28" fmla="*/ 72 w 81"/>
                <a:gd name="T29" fmla="*/ 13 h 74"/>
                <a:gd name="T30" fmla="*/ 77 w 81"/>
                <a:gd name="T31" fmla="*/ 7 h 74"/>
                <a:gd name="T32" fmla="*/ 81 w 81"/>
                <a:gd name="T33" fmla="*/ 0 h 74"/>
                <a:gd name="T34" fmla="*/ 75 w 81"/>
                <a:gd name="T35" fmla="*/ 12 h 74"/>
                <a:gd name="T36" fmla="*/ 67 w 81"/>
                <a:gd name="T37" fmla="*/ 22 h 74"/>
                <a:gd name="T38" fmla="*/ 58 w 81"/>
                <a:gd name="T39" fmla="*/ 34 h 74"/>
                <a:gd name="T40" fmla="*/ 49 w 81"/>
                <a:gd name="T41" fmla="*/ 43 h 74"/>
                <a:gd name="T42" fmla="*/ 37 w 81"/>
                <a:gd name="T43" fmla="*/ 52 h 74"/>
                <a:gd name="T44" fmla="*/ 26 w 81"/>
                <a:gd name="T45" fmla="*/ 61 h 74"/>
                <a:gd name="T46" fmla="*/ 13 w 81"/>
                <a:gd name="T47" fmla="*/ 68 h 74"/>
                <a:gd name="T48" fmla="*/ 1 w 81"/>
                <a:gd name="T4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4">
                  <a:moveTo>
                    <a:pt x="1" y="74"/>
                  </a:moveTo>
                  <a:lnTo>
                    <a:pt x="0" y="67"/>
                  </a:lnTo>
                  <a:lnTo>
                    <a:pt x="2" y="62"/>
                  </a:lnTo>
                  <a:lnTo>
                    <a:pt x="6" y="58"/>
                  </a:lnTo>
                  <a:lnTo>
                    <a:pt x="11" y="54"/>
                  </a:lnTo>
                  <a:lnTo>
                    <a:pt x="16" y="51"/>
                  </a:lnTo>
                  <a:lnTo>
                    <a:pt x="22" y="47"/>
                  </a:lnTo>
                  <a:lnTo>
                    <a:pt x="27" y="44"/>
                  </a:lnTo>
                  <a:lnTo>
                    <a:pt x="31" y="39"/>
                  </a:lnTo>
                  <a:lnTo>
                    <a:pt x="38" y="36"/>
                  </a:lnTo>
                  <a:lnTo>
                    <a:pt x="45" y="32"/>
                  </a:lnTo>
                  <a:lnTo>
                    <a:pt x="52" y="28"/>
                  </a:lnTo>
                  <a:lnTo>
                    <a:pt x="60" y="23"/>
                  </a:lnTo>
                  <a:lnTo>
                    <a:pt x="66" y="19"/>
                  </a:lnTo>
                  <a:lnTo>
                    <a:pt x="72" y="13"/>
                  </a:lnTo>
                  <a:lnTo>
                    <a:pt x="77" y="7"/>
                  </a:lnTo>
                  <a:lnTo>
                    <a:pt x="81" y="0"/>
                  </a:lnTo>
                  <a:lnTo>
                    <a:pt x="75" y="12"/>
                  </a:lnTo>
                  <a:lnTo>
                    <a:pt x="67" y="22"/>
                  </a:lnTo>
                  <a:lnTo>
                    <a:pt x="58" y="34"/>
                  </a:lnTo>
                  <a:lnTo>
                    <a:pt x="49" y="43"/>
                  </a:lnTo>
                  <a:lnTo>
                    <a:pt x="37" y="52"/>
                  </a:lnTo>
                  <a:lnTo>
                    <a:pt x="26" y="61"/>
                  </a:lnTo>
                  <a:lnTo>
                    <a:pt x="13" y="68"/>
                  </a:lnTo>
                  <a:lnTo>
                    <a:pt x="1" y="74"/>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4" name="Freeform 161"/>
            <p:cNvSpPr>
              <a:spLocks/>
            </p:cNvSpPr>
            <p:nvPr/>
          </p:nvSpPr>
          <p:spPr bwMode="auto">
            <a:xfrm>
              <a:off x="6647862" y="2908466"/>
              <a:ext cx="191379" cy="67781"/>
            </a:xfrm>
            <a:custGeom>
              <a:avLst/>
              <a:gdLst>
                <a:gd name="T0" fmla="*/ 96 w 96"/>
                <a:gd name="T1" fmla="*/ 9 h 35"/>
                <a:gd name="T2" fmla="*/ 85 w 96"/>
                <a:gd name="T3" fmla="*/ 9 h 35"/>
                <a:gd name="T4" fmla="*/ 76 w 96"/>
                <a:gd name="T5" fmla="*/ 13 h 35"/>
                <a:gd name="T6" fmla="*/ 68 w 96"/>
                <a:gd name="T7" fmla="*/ 18 h 35"/>
                <a:gd name="T8" fmla="*/ 61 w 96"/>
                <a:gd name="T9" fmla="*/ 25 h 35"/>
                <a:gd name="T10" fmla="*/ 53 w 96"/>
                <a:gd name="T11" fmla="*/ 31 h 35"/>
                <a:gd name="T12" fmla="*/ 46 w 96"/>
                <a:gd name="T13" fmla="*/ 35 h 35"/>
                <a:gd name="T14" fmla="*/ 37 w 96"/>
                <a:gd name="T15" fmla="*/ 35 h 35"/>
                <a:gd name="T16" fmla="*/ 25 w 96"/>
                <a:gd name="T17" fmla="*/ 29 h 35"/>
                <a:gd name="T18" fmla="*/ 18 w 96"/>
                <a:gd name="T19" fmla="*/ 24 h 35"/>
                <a:gd name="T20" fmla="*/ 12 w 96"/>
                <a:gd name="T21" fmla="*/ 21 h 35"/>
                <a:gd name="T22" fmla="*/ 5 w 96"/>
                <a:gd name="T23" fmla="*/ 15 h 35"/>
                <a:gd name="T24" fmla="*/ 0 w 96"/>
                <a:gd name="T25" fmla="*/ 8 h 35"/>
                <a:gd name="T26" fmla="*/ 6 w 96"/>
                <a:gd name="T27" fmla="*/ 7 h 35"/>
                <a:gd name="T28" fmla="*/ 12 w 96"/>
                <a:gd name="T29" fmla="*/ 6 h 35"/>
                <a:gd name="T30" fmla="*/ 17 w 96"/>
                <a:gd name="T31" fmla="*/ 6 h 35"/>
                <a:gd name="T32" fmla="*/ 23 w 96"/>
                <a:gd name="T33" fmla="*/ 7 h 35"/>
                <a:gd name="T34" fmla="*/ 29 w 96"/>
                <a:gd name="T35" fmla="*/ 8 h 35"/>
                <a:gd name="T36" fmla="*/ 36 w 96"/>
                <a:gd name="T37" fmla="*/ 8 h 35"/>
                <a:gd name="T38" fmla="*/ 41 w 96"/>
                <a:gd name="T39" fmla="*/ 7 h 35"/>
                <a:gd name="T40" fmla="*/ 48 w 96"/>
                <a:gd name="T41" fmla="*/ 6 h 35"/>
                <a:gd name="T42" fmla="*/ 54 w 96"/>
                <a:gd name="T43" fmla="*/ 2 h 35"/>
                <a:gd name="T44" fmla="*/ 60 w 96"/>
                <a:gd name="T45" fmla="*/ 1 h 35"/>
                <a:gd name="T46" fmla="*/ 66 w 96"/>
                <a:gd name="T47" fmla="*/ 0 h 35"/>
                <a:gd name="T48" fmla="*/ 73 w 96"/>
                <a:gd name="T49" fmla="*/ 1 h 35"/>
                <a:gd name="T50" fmla="*/ 78 w 96"/>
                <a:gd name="T51" fmla="*/ 2 h 35"/>
                <a:gd name="T52" fmla="*/ 84 w 96"/>
                <a:gd name="T53" fmla="*/ 3 h 35"/>
                <a:gd name="T54" fmla="*/ 90 w 96"/>
                <a:gd name="T55" fmla="*/ 5 h 35"/>
                <a:gd name="T56" fmla="*/ 96 w 96"/>
                <a:gd name="T57" fmla="*/ 5 h 35"/>
                <a:gd name="T58" fmla="*/ 96 w 96"/>
                <a:gd name="T5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35">
                  <a:moveTo>
                    <a:pt x="96" y="9"/>
                  </a:moveTo>
                  <a:lnTo>
                    <a:pt x="85" y="9"/>
                  </a:lnTo>
                  <a:lnTo>
                    <a:pt x="76" y="13"/>
                  </a:lnTo>
                  <a:lnTo>
                    <a:pt x="68" y="18"/>
                  </a:lnTo>
                  <a:lnTo>
                    <a:pt x="61" y="25"/>
                  </a:lnTo>
                  <a:lnTo>
                    <a:pt x="53" y="31"/>
                  </a:lnTo>
                  <a:lnTo>
                    <a:pt x="46" y="35"/>
                  </a:lnTo>
                  <a:lnTo>
                    <a:pt x="37" y="35"/>
                  </a:lnTo>
                  <a:lnTo>
                    <a:pt x="25" y="29"/>
                  </a:lnTo>
                  <a:lnTo>
                    <a:pt x="18" y="24"/>
                  </a:lnTo>
                  <a:lnTo>
                    <a:pt x="12" y="21"/>
                  </a:lnTo>
                  <a:lnTo>
                    <a:pt x="5" y="15"/>
                  </a:lnTo>
                  <a:lnTo>
                    <a:pt x="0" y="8"/>
                  </a:lnTo>
                  <a:lnTo>
                    <a:pt x="6" y="7"/>
                  </a:lnTo>
                  <a:lnTo>
                    <a:pt x="12" y="6"/>
                  </a:lnTo>
                  <a:lnTo>
                    <a:pt x="17" y="6"/>
                  </a:lnTo>
                  <a:lnTo>
                    <a:pt x="23" y="7"/>
                  </a:lnTo>
                  <a:lnTo>
                    <a:pt x="29" y="8"/>
                  </a:lnTo>
                  <a:lnTo>
                    <a:pt x="36" y="8"/>
                  </a:lnTo>
                  <a:lnTo>
                    <a:pt x="41" y="7"/>
                  </a:lnTo>
                  <a:lnTo>
                    <a:pt x="48" y="6"/>
                  </a:lnTo>
                  <a:lnTo>
                    <a:pt x="54" y="2"/>
                  </a:lnTo>
                  <a:lnTo>
                    <a:pt x="60" y="1"/>
                  </a:lnTo>
                  <a:lnTo>
                    <a:pt x="66" y="0"/>
                  </a:lnTo>
                  <a:lnTo>
                    <a:pt x="73" y="1"/>
                  </a:lnTo>
                  <a:lnTo>
                    <a:pt x="78" y="2"/>
                  </a:lnTo>
                  <a:lnTo>
                    <a:pt x="84" y="3"/>
                  </a:lnTo>
                  <a:lnTo>
                    <a:pt x="90" y="5"/>
                  </a:lnTo>
                  <a:lnTo>
                    <a:pt x="96" y="5"/>
                  </a:lnTo>
                  <a:lnTo>
                    <a:pt x="9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Freeform 162"/>
            <p:cNvSpPr>
              <a:spLocks/>
            </p:cNvSpPr>
            <p:nvPr/>
          </p:nvSpPr>
          <p:spPr bwMode="auto">
            <a:xfrm>
              <a:off x="7907776" y="2936374"/>
              <a:ext cx="219290" cy="267135"/>
            </a:xfrm>
            <a:custGeom>
              <a:avLst/>
              <a:gdLst>
                <a:gd name="T0" fmla="*/ 91 w 110"/>
                <a:gd name="T1" fmla="*/ 51 h 135"/>
                <a:gd name="T2" fmla="*/ 97 w 110"/>
                <a:gd name="T3" fmla="*/ 71 h 135"/>
                <a:gd name="T4" fmla="*/ 100 w 110"/>
                <a:gd name="T5" fmla="*/ 93 h 135"/>
                <a:gd name="T6" fmla="*/ 103 w 110"/>
                <a:gd name="T7" fmla="*/ 115 h 135"/>
                <a:gd name="T8" fmla="*/ 110 w 110"/>
                <a:gd name="T9" fmla="*/ 135 h 135"/>
                <a:gd name="T10" fmla="*/ 94 w 110"/>
                <a:gd name="T11" fmla="*/ 125 h 135"/>
                <a:gd name="T12" fmla="*/ 83 w 110"/>
                <a:gd name="T13" fmla="*/ 112 h 135"/>
                <a:gd name="T14" fmla="*/ 75 w 110"/>
                <a:gd name="T15" fmla="*/ 97 h 135"/>
                <a:gd name="T16" fmla="*/ 70 w 110"/>
                <a:gd name="T17" fmla="*/ 78 h 135"/>
                <a:gd name="T18" fmla="*/ 64 w 110"/>
                <a:gd name="T19" fmla="*/ 61 h 135"/>
                <a:gd name="T20" fmla="*/ 56 w 110"/>
                <a:gd name="T21" fmla="*/ 44 h 135"/>
                <a:gd name="T22" fmla="*/ 44 w 110"/>
                <a:gd name="T23" fmla="*/ 30 h 135"/>
                <a:gd name="T24" fmla="*/ 27 w 110"/>
                <a:gd name="T25" fmla="*/ 18 h 135"/>
                <a:gd name="T26" fmla="*/ 0 w 110"/>
                <a:gd name="T27" fmla="*/ 9 h 135"/>
                <a:gd name="T28" fmla="*/ 6 w 110"/>
                <a:gd name="T29" fmla="*/ 4 h 135"/>
                <a:gd name="T30" fmla="*/ 12 w 110"/>
                <a:gd name="T31" fmla="*/ 1 h 135"/>
                <a:gd name="T32" fmla="*/ 19 w 110"/>
                <a:gd name="T33" fmla="*/ 0 h 135"/>
                <a:gd name="T34" fmla="*/ 27 w 110"/>
                <a:gd name="T35" fmla="*/ 0 h 135"/>
                <a:gd name="T36" fmla="*/ 34 w 110"/>
                <a:gd name="T37" fmla="*/ 1 h 135"/>
                <a:gd name="T38" fmla="*/ 42 w 110"/>
                <a:gd name="T39" fmla="*/ 2 h 135"/>
                <a:gd name="T40" fmla="*/ 49 w 110"/>
                <a:gd name="T41" fmla="*/ 3 h 135"/>
                <a:gd name="T42" fmla="*/ 55 w 110"/>
                <a:gd name="T43" fmla="*/ 4 h 135"/>
                <a:gd name="T44" fmla="*/ 91 w 110"/>
                <a:gd name="T45" fmla="*/ 5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35">
                  <a:moveTo>
                    <a:pt x="91" y="51"/>
                  </a:moveTo>
                  <a:lnTo>
                    <a:pt x="97" y="71"/>
                  </a:lnTo>
                  <a:lnTo>
                    <a:pt x="100" y="93"/>
                  </a:lnTo>
                  <a:lnTo>
                    <a:pt x="103" y="115"/>
                  </a:lnTo>
                  <a:lnTo>
                    <a:pt x="110" y="135"/>
                  </a:lnTo>
                  <a:lnTo>
                    <a:pt x="94" y="125"/>
                  </a:lnTo>
                  <a:lnTo>
                    <a:pt x="83" y="112"/>
                  </a:lnTo>
                  <a:lnTo>
                    <a:pt x="75" y="97"/>
                  </a:lnTo>
                  <a:lnTo>
                    <a:pt x="70" y="78"/>
                  </a:lnTo>
                  <a:lnTo>
                    <a:pt x="64" y="61"/>
                  </a:lnTo>
                  <a:lnTo>
                    <a:pt x="56" y="44"/>
                  </a:lnTo>
                  <a:lnTo>
                    <a:pt x="44" y="30"/>
                  </a:lnTo>
                  <a:lnTo>
                    <a:pt x="27" y="18"/>
                  </a:lnTo>
                  <a:lnTo>
                    <a:pt x="0" y="9"/>
                  </a:lnTo>
                  <a:lnTo>
                    <a:pt x="6" y="4"/>
                  </a:lnTo>
                  <a:lnTo>
                    <a:pt x="12" y="1"/>
                  </a:lnTo>
                  <a:lnTo>
                    <a:pt x="19" y="0"/>
                  </a:lnTo>
                  <a:lnTo>
                    <a:pt x="27" y="0"/>
                  </a:lnTo>
                  <a:lnTo>
                    <a:pt x="34" y="1"/>
                  </a:lnTo>
                  <a:lnTo>
                    <a:pt x="42" y="2"/>
                  </a:lnTo>
                  <a:lnTo>
                    <a:pt x="49" y="3"/>
                  </a:lnTo>
                  <a:lnTo>
                    <a:pt x="55" y="4"/>
                  </a:lnTo>
                  <a:lnTo>
                    <a:pt x="91" y="5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 name="Freeform 163"/>
            <p:cNvSpPr>
              <a:spLocks/>
            </p:cNvSpPr>
            <p:nvPr/>
          </p:nvSpPr>
          <p:spPr bwMode="auto">
            <a:xfrm>
              <a:off x="6918985" y="3052000"/>
              <a:ext cx="1937058" cy="2814871"/>
            </a:xfrm>
            <a:custGeom>
              <a:avLst/>
              <a:gdLst>
                <a:gd name="T0" fmla="*/ 469 w 734"/>
                <a:gd name="T1" fmla="*/ 36 h 1413"/>
                <a:gd name="T2" fmla="*/ 477 w 734"/>
                <a:gd name="T3" fmla="*/ 52 h 1413"/>
                <a:gd name="T4" fmla="*/ 508 w 734"/>
                <a:gd name="T5" fmla="*/ 68 h 1413"/>
                <a:gd name="T6" fmla="*/ 535 w 734"/>
                <a:gd name="T7" fmla="*/ 91 h 1413"/>
                <a:gd name="T8" fmla="*/ 531 w 734"/>
                <a:gd name="T9" fmla="*/ 102 h 1413"/>
                <a:gd name="T10" fmla="*/ 533 w 734"/>
                <a:gd name="T11" fmla="*/ 112 h 1413"/>
                <a:gd name="T12" fmla="*/ 577 w 734"/>
                <a:gd name="T13" fmla="*/ 132 h 1413"/>
                <a:gd name="T14" fmla="*/ 626 w 734"/>
                <a:gd name="T15" fmla="*/ 158 h 1413"/>
                <a:gd name="T16" fmla="*/ 672 w 734"/>
                <a:gd name="T17" fmla="*/ 187 h 1413"/>
                <a:gd name="T18" fmla="*/ 707 w 734"/>
                <a:gd name="T19" fmla="*/ 216 h 1413"/>
                <a:gd name="T20" fmla="*/ 728 w 734"/>
                <a:gd name="T21" fmla="*/ 241 h 1413"/>
                <a:gd name="T22" fmla="*/ 101 w 734"/>
                <a:gd name="T23" fmla="*/ 1407 h 1413"/>
                <a:gd name="T24" fmla="*/ 76 w 734"/>
                <a:gd name="T25" fmla="*/ 1370 h 1413"/>
                <a:gd name="T26" fmla="*/ 54 w 734"/>
                <a:gd name="T27" fmla="*/ 1324 h 1413"/>
                <a:gd name="T28" fmla="*/ 59 w 734"/>
                <a:gd name="T29" fmla="*/ 1281 h 1413"/>
                <a:gd name="T30" fmla="*/ 77 w 734"/>
                <a:gd name="T31" fmla="*/ 1241 h 1413"/>
                <a:gd name="T32" fmla="*/ 93 w 734"/>
                <a:gd name="T33" fmla="*/ 1199 h 1413"/>
                <a:gd name="T34" fmla="*/ 85 w 734"/>
                <a:gd name="T35" fmla="*/ 1197 h 1413"/>
                <a:gd name="T36" fmla="*/ 71 w 734"/>
                <a:gd name="T37" fmla="*/ 1210 h 1413"/>
                <a:gd name="T38" fmla="*/ 60 w 734"/>
                <a:gd name="T39" fmla="*/ 1232 h 1413"/>
                <a:gd name="T40" fmla="*/ 48 w 734"/>
                <a:gd name="T41" fmla="*/ 1255 h 1413"/>
                <a:gd name="T42" fmla="*/ 29 w 734"/>
                <a:gd name="T43" fmla="*/ 1143 h 1413"/>
                <a:gd name="T44" fmla="*/ 90 w 734"/>
                <a:gd name="T45" fmla="*/ 1060 h 1413"/>
                <a:gd name="T46" fmla="*/ 182 w 734"/>
                <a:gd name="T47" fmla="*/ 1027 h 1413"/>
                <a:gd name="T48" fmla="*/ 176 w 734"/>
                <a:gd name="T49" fmla="*/ 1001 h 1413"/>
                <a:gd name="T50" fmla="*/ 156 w 734"/>
                <a:gd name="T51" fmla="*/ 982 h 1413"/>
                <a:gd name="T52" fmla="*/ 128 w 734"/>
                <a:gd name="T53" fmla="*/ 955 h 1413"/>
                <a:gd name="T54" fmla="*/ 92 w 734"/>
                <a:gd name="T55" fmla="*/ 905 h 1413"/>
                <a:gd name="T56" fmla="*/ 56 w 734"/>
                <a:gd name="T57" fmla="*/ 853 h 1413"/>
                <a:gd name="T58" fmla="*/ 58 w 734"/>
                <a:gd name="T59" fmla="*/ 718 h 1413"/>
                <a:gd name="T60" fmla="*/ 96 w 734"/>
                <a:gd name="T61" fmla="*/ 550 h 1413"/>
                <a:gd name="T62" fmla="*/ 151 w 734"/>
                <a:gd name="T63" fmla="*/ 387 h 1413"/>
                <a:gd name="T64" fmla="*/ 159 w 734"/>
                <a:gd name="T65" fmla="*/ 374 h 1413"/>
                <a:gd name="T66" fmla="*/ 180 w 734"/>
                <a:gd name="T67" fmla="*/ 337 h 1413"/>
                <a:gd name="T68" fmla="*/ 209 w 734"/>
                <a:gd name="T69" fmla="*/ 286 h 1413"/>
                <a:gd name="T70" fmla="*/ 228 w 734"/>
                <a:gd name="T71" fmla="*/ 232 h 1413"/>
                <a:gd name="T72" fmla="*/ 267 w 734"/>
                <a:gd name="T73" fmla="*/ 187 h 1413"/>
                <a:gd name="T74" fmla="*/ 302 w 734"/>
                <a:gd name="T75" fmla="*/ 141 h 1413"/>
                <a:gd name="T76" fmla="*/ 338 w 734"/>
                <a:gd name="T77" fmla="*/ 96 h 1413"/>
                <a:gd name="T78" fmla="*/ 376 w 734"/>
                <a:gd name="T79" fmla="*/ 52 h 1413"/>
                <a:gd name="T80" fmla="*/ 418 w 734"/>
                <a:gd name="T81" fmla="*/ 13 h 1413"/>
                <a:gd name="T82" fmla="*/ 447 w 734"/>
                <a:gd name="T83" fmla="*/ 2 h 1413"/>
                <a:gd name="T84" fmla="*/ 462 w 734"/>
                <a:gd name="T85" fmla="*/ 11 h 1413"/>
                <a:gd name="T86" fmla="*/ 474 w 734"/>
                <a:gd name="T87" fmla="*/ 25 h 1413"/>
                <a:gd name="connsiteX0" fmla="*/ 6458 w 12207"/>
                <a:gd name="connsiteY0" fmla="*/ 177 h 10000"/>
                <a:gd name="connsiteX1" fmla="*/ 6458 w 12207"/>
                <a:gd name="connsiteY1" fmla="*/ 226 h 10000"/>
                <a:gd name="connsiteX2" fmla="*/ 6390 w 12207"/>
                <a:gd name="connsiteY2" fmla="*/ 255 h 10000"/>
                <a:gd name="connsiteX3" fmla="*/ 6362 w 12207"/>
                <a:gd name="connsiteY3" fmla="*/ 290 h 10000"/>
                <a:gd name="connsiteX4" fmla="*/ 6376 w 12207"/>
                <a:gd name="connsiteY4" fmla="*/ 326 h 10000"/>
                <a:gd name="connsiteX5" fmla="*/ 6499 w 12207"/>
                <a:gd name="connsiteY5" fmla="*/ 368 h 10000"/>
                <a:gd name="connsiteX6" fmla="*/ 6635 w 12207"/>
                <a:gd name="connsiteY6" fmla="*/ 403 h 10000"/>
                <a:gd name="connsiteX7" fmla="*/ 6785 w 12207"/>
                <a:gd name="connsiteY7" fmla="*/ 446 h 10000"/>
                <a:gd name="connsiteX8" fmla="*/ 6921 w 12207"/>
                <a:gd name="connsiteY8" fmla="*/ 481 h 10000"/>
                <a:gd name="connsiteX9" fmla="*/ 7044 w 12207"/>
                <a:gd name="connsiteY9" fmla="*/ 531 h 10000"/>
                <a:gd name="connsiteX10" fmla="*/ 7180 w 12207"/>
                <a:gd name="connsiteY10" fmla="*/ 587 h 10000"/>
                <a:gd name="connsiteX11" fmla="*/ 7289 w 12207"/>
                <a:gd name="connsiteY11" fmla="*/ 644 h 10000"/>
                <a:gd name="connsiteX12" fmla="*/ 7357 w 12207"/>
                <a:gd name="connsiteY12" fmla="*/ 715 h 10000"/>
                <a:gd name="connsiteX13" fmla="*/ 7302 w 12207"/>
                <a:gd name="connsiteY13" fmla="*/ 715 h 10000"/>
                <a:gd name="connsiteX14" fmla="*/ 7234 w 12207"/>
                <a:gd name="connsiteY14" fmla="*/ 722 h 10000"/>
                <a:gd name="connsiteX15" fmla="*/ 7153 w 12207"/>
                <a:gd name="connsiteY15" fmla="*/ 743 h 10000"/>
                <a:gd name="connsiteX16" fmla="*/ 7098 w 12207"/>
                <a:gd name="connsiteY16" fmla="*/ 764 h 10000"/>
                <a:gd name="connsiteX17" fmla="*/ 7262 w 12207"/>
                <a:gd name="connsiteY17" fmla="*/ 793 h 10000"/>
                <a:gd name="connsiteX18" fmla="*/ 7452 w 12207"/>
                <a:gd name="connsiteY18" fmla="*/ 835 h 10000"/>
                <a:gd name="connsiteX19" fmla="*/ 7643 w 12207"/>
                <a:gd name="connsiteY19" fmla="*/ 878 h 10000"/>
                <a:gd name="connsiteX20" fmla="*/ 7861 w 12207"/>
                <a:gd name="connsiteY20" fmla="*/ 934 h 10000"/>
                <a:gd name="connsiteX21" fmla="*/ 8079 w 12207"/>
                <a:gd name="connsiteY21" fmla="*/ 991 h 10000"/>
                <a:gd name="connsiteX22" fmla="*/ 8311 w 12207"/>
                <a:gd name="connsiteY22" fmla="*/ 1054 h 10000"/>
                <a:gd name="connsiteX23" fmla="*/ 8529 w 12207"/>
                <a:gd name="connsiteY23" fmla="*/ 1118 h 10000"/>
                <a:gd name="connsiteX24" fmla="*/ 8747 w 12207"/>
                <a:gd name="connsiteY24" fmla="*/ 1182 h 10000"/>
                <a:gd name="connsiteX25" fmla="*/ 8951 w 12207"/>
                <a:gd name="connsiteY25" fmla="*/ 1260 h 10000"/>
                <a:gd name="connsiteX26" fmla="*/ 9155 w 12207"/>
                <a:gd name="connsiteY26" fmla="*/ 1323 h 10000"/>
                <a:gd name="connsiteX27" fmla="*/ 9319 w 12207"/>
                <a:gd name="connsiteY27" fmla="*/ 1394 h 10000"/>
                <a:gd name="connsiteX28" fmla="*/ 9496 w 12207"/>
                <a:gd name="connsiteY28" fmla="*/ 1465 h 10000"/>
                <a:gd name="connsiteX29" fmla="*/ 9632 w 12207"/>
                <a:gd name="connsiteY29" fmla="*/ 1529 h 10000"/>
                <a:gd name="connsiteX30" fmla="*/ 9768 w 12207"/>
                <a:gd name="connsiteY30" fmla="*/ 1592 h 10000"/>
                <a:gd name="connsiteX31" fmla="*/ 9864 w 12207"/>
                <a:gd name="connsiteY31" fmla="*/ 1649 h 10000"/>
                <a:gd name="connsiteX32" fmla="*/ 9918 w 12207"/>
                <a:gd name="connsiteY32" fmla="*/ 1706 h 10000"/>
                <a:gd name="connsiteX33" fmla="*/ 12207 w 12207"/>
                <a:gd name="connsiteY33" fmla="*/ 9915 h 10000"/>
                <a:gd name="connsiteX34" fmla="*/ 1431 w 12207"/>
                <a:gd name="connsiteY34" fmla="*/ 10000 h 10000"/>
                <a:gd name="connsiteX35" fmla="*/ 1376 w 12207"/>
                <a:gd name="connsiteY35" fmla="*/ 9958 h 10000"/>
                <a:gd name="connsiteX36" fmla="*/ 1281 w 12207"/>
                <a:gd name="connsiteY36" fmla="*/ 9894 h 10000"/>
                <a:gd name="connsiteX37" fmla="*/ 1172 w 12207"/>
                <a:gd name="connsiteY37" fmla="*/ 9802 h 10000"/>
                <a:gd name="connsiteX38" fmla="*/ 1035 w 12207"/>
                <a:gd name="connsiteY38" fmla="*/ 9696 h 10000"/>
                <a:gd name="connsiteX39" fmla="*/ 913 w 12207"/>
                <a:gd name="connsiteY39" fmla="*/ 9590 h 10000"/>
                <a:gd name="connsiteX40" fmla="*/ 804 w 12207"/>
                <a:gd name="connsiteY40" fmla="*/ 9476 h 10000"/>
                <a:gd name="connsiteX41" fmla="*/ 736 w 12207"/>
                <a:gd name="connsiteY41" fmla="*/ 9370 h 10000"/>
                <a:gd name="connsiteX42" fmla="*/ 722 w 12207"/>
                <a:gd name="connsiteY42" fmla="*/ 9278 h 10000"/>
                <a:gd name="connsiteX43" fmla="*/ 749 w 12207"/>
                <a:gd name="connsiteY43" fmla="*/ 9172 h 10000"/>
                <a:gd name="connsiteX44" fmla="*/ 804 w 12207"/>
                <a:gd name="connsiteY44" fmla="*/ 9066 h 10000"/>
                <a:gd name="connsiteX45" fmla="*/ 872 w 12207"/>
                <a:gd name="connsiteY45" fmla="*/ 8967 h 10000"/>
                <a:gd name="connsiteX46" fmla="*/ 954 w 12207"/>
                <a:gd name="connsiteY46" fmla="*/ 8882 h 10000"/>
                <a:gd name="connsiteX47" fmla="*/ 1049 w 12207"/>
                <a:gd name="connsiteY47" fmla="*/ 8783 h 10000"/>
                <a:gd name="connsiteX48" fmla="*/ 1131 w 12207"/>
                <a:gd name="connsiteY48" fmla="*/ 8684 h 10000"/>
                <a:gd name="connsiteX49" fmla="*/ 1213 w 12207"/>
                <a:gd name="connsiteY49" fmla="*/ 8585 h 10000"/>
                <a:gd name="connsiteX50" fmla="*/ 1267 w 12207"/>
                <a:gd name="connsiteY50" fmla="*/ 8485 h 10000"/>
                <a:gd name="connsiteX51" fmla="*/ 1240 w 12207"/>
                <a:gd name="connsiteY51" fmla="*/ 8471 h 10000"/>
                <a:gd name="connsiteX52" fmla="*/ 1213 w 12207"/>
                <a:gd name="connsiteY52" fmla="*/ 8471 h 10000"/>
                <a:gd name="connsiteX53" fmla="*/ 1158 w 12207"/>
                <a:gd name="connsiteY53" fmla="*/ 8471 h 10000"/>
                <a:gd name="connsiteX54" fmla="*/ 1131 w 12207"/>
                <a:gd name="connsiteY54" fmla="*/ 8471 h 10000"/>
                <a:gd name="connsiteX55" fmla="*/ 1035 w 12207"/>
                <a:gd name="connsiteY55" fmla="*/ 8514 h 10000"/>
                <a:gd name="connsiteX56" fmla="*/ 967 w 12207"/>
                <a:gd name="connsiteY56" fmla="*/ 8563 h 10000"/>
                <a:gd name="connsiteX57" fmla="*/ 913 w 12207"/>
                <a:gd name="connsiteY57" fmla="*/ 8613 h 10000"/>
                <a:gd name="connsiteX58" fmla="*/ 858 w 12207"/>
                <a:gd name="connsiteY58" fmla="*/ 8662 h 10000"/>
                <a:gd name="connsiteX59" fmla="*/ 817 w 12207"/>
                <a:gd name="connsiteY59" fmla="*/ 8719 h 10000"/>
                <a:gd name="connsiteX60" fmla="*/ 763 w 12207"/>
                <a:gd name="connsiteY60" fmla="*/ 8776 h 10000"/>
                <a:gd name="connsiteX61" fmla="*/ 722 w 12207"/>
                <a:gd name="connsiteY61" fmla="*/ 8832 h 10000"/>
                <a:gd name="connsiteX62" fmla="*/ 654 w 12207"/>
                <a:gd name="connsiteY62" fmla="*/ 8882 h 10000"/>
                <a:gd name="connsiteX63" fmla="*/ 0 w 12207"/>
                <a:gd name="connsiteY63" fmla="*/ 8478 h 10000"/>
                <a:gd name="connsiteX64" fmla="*/ 191 w 12207"/>
                <a:gd name="connsiteY64" fmla="*/ 8294 h 10000"/>
                <a:gd name="connsiteX65" fmla="*/ 395 w 12207"/>
                <a:gd name="connsiteY65" fmla="*/ 8089 h 10000"/>
                <a:gd name="connsiteX66" fmla="*/ 627 w 12207"/>
                <a:gd name="connsiteY66" fmla="*/ 7877 h 10000"/>
                <a:gd name="connsiteX67" fmla="*/ 913 w 12207"/>
                <a:gd name="connsiteY67" fmla="*/ 7672 h 10000"/>
                <a:gd name="connsiteX68" fmla="*/ 1226 w 12207"/>
                <a:gd name="connsiteY68" fmla="*/ 7502 h 10000"/>
                <a:gd name="connsiteX69" fmla="*/ 1580 w 12207"/>
                <a:gd name="connsiteY69" fmla="*/ 7360 h 10000"/>
                <a:gd name="connsiteX70" fmla="*/ 1989 w 12207"/>
                <a:gd name="connsiteY70" fmla="*/ 7282 h 10000"/>
                <a:gd name="connsiteX71" fmla="*/ 2480 w 12207"/>
                <a:gd name="connsiteY71" fmla="*/ 7268 h 10000"/>
                <a:gd name="connsiteX72" fmla="*/ 2493 w 12207"/>
                <a:gd name="connsiteY72" fmla="*/ 7197 h 10000"/>
                <a:gd name="connsiteX73" fmla="*/ 2466 w 12207"/>
                <a:gd name="connsiteY73" fmla="*/ 7134 h 10000"/>
                <a:gd name="connsiteX74" fmla="*/ 2398 w 12207"/>
                <a:gd name="connsiteY74" fmla="*/ 7084 h 10000"/>
                <a:gd name="connsiteX75" fmla="*/ 2316 w 12207"/>
                <a:gd name="connsiteY75" fmla="*/ 7035 h 10000"/>
                <a:gd name="connsiteX76" fmla="*/ 2207 w 12207"/>
                <a:gd name="connsiteY76" fmla="*/ 6985 h 10000"/>
                <a:gd name="connsiteX77" fmla="*/ 2125 w 12207"/>
                <a:gd name="connsiteY77" fmla="*/ 6950 h 10000"/>
                <a:gd name="connsiteX78" fmla="*/ 2003 w 12207"/>
                <a:gd name="connsiteY78" fmla="*/ 6907 h 10000"/>
                <a:gd name="connsiteX79" fmla="*/ 1921 w 12207"/>
                <a:gd name="connsiteY79" fmla="*/ 6865 h 10000"/>
                <a:gd name="connsiteX80" fmla="*/ 1744 w 12207"/>
                <a:gd name="connsiteY80" fmla="*/ 6759 h 10000"/>
                <a:gd name="connsiteX81" fmla="*/ 1567 w 12207"/>
                <a:gd name="connsiteY81" fmla="*/ 6645 h 10000"/>
                <a:gd name="connsiteX82" fmla="*/ 1417 w 12207"/>
                <a:gd name="connsiteY82" fmla="*/ 6525 h 10000"/>
                <a:gd name="connsiteX83" fmla="*/ 1253 w 12207"/>
                <a:gd name="connsiteY83" fmla="*/ 6405 h 10000"/>
                <a:gd name="connsiteX84" fmla="*/ 1104 w 12207"/>
                <a:gd name="connsiteY84" fmla="*/ 6277 h 10000"/>
                <a:gd name="connsiteX85" fmla="*/ 940 w 12207"/>
                <a:gd name="connsiteY85" fmla="*/ 6157 h 10000"/>
                <a:gd name="connsiteX86" fmla="*/ 763 w 12207"/>
                <a:gd name="connsiteY86" fmla="*/ 6037 h 10000"/>
                <a:gd name="connsiteX87" fmla="*/ 586 w 12207"/>
                <a:gd name="connsiteY87" fmla="*/ 5909 h 10000"/>
                <a:gd name="connsiteX88" fmla="*/ 654 w 12207"/>
                <a:gd name="connsiteY88" fmla="*/ 5499 h 10000"/>
                <a:gd name="connsiteX89" fmla="*/ 790 w 12207"/>
                <a:gd name="connsiteY89" fmla="*/ 5081 h 10000"/>
                <a:gd name="connsiteX90" fmla="*/ 926 w 12207"/>
                <a:gd name="connsiteY90" fmla="*/ 4685 h 10000"/>
                <a:gd name="connsiteX91" fmla="*/ 1104 w 12207"/>
                <a:gd name="connsiteY91" fmla="*/ 4282 h 10000"/>
                <a:gd name="connsiteX92" fmla="*/ 1308 w 12207"/>
                <a:gd name="connsiteY92" fmla="*/ 3892 h 10000"/>
                <a:gd name="connsiteX93" fmla="*/ 1540 w 12207"/>
                <a:gd name="connsiteY93" fmla="*/ 3503 h 10000"/>
                <a:gd name="connsiteX94" fmla="*/ 1785 w 12207"/>
                <a:gd name="connsiteY94" fmla="*/ 3114 h 10000"/>
                <a:gd name="connsiteX95" fmla="*/ 2057 w 12207"/>
                <a:gd name="connsiteY95" fmla="*/ 2739 h 10000"/>
                <a:gd name="connsiteX96" fmla="*/ 2139 w 12207"/>
                <a:gd name="connsiteY96" fmla="*/ 2732 h 10000"/>
                <a:gd name="connsiteX97" fmla="*/ 2166 w 12207"/>
                <a:gd name="connsiteY97" fmla="*/ 2696 h 10000"/>
                <a:gd name="connsiteX98" fmla="*/ 2166 w 12207"/>
                <a:gd name="connsiteY98" fmla="*/ 2647 h 10000"/>
                <a:gd name="connsiteX99" fmla="*/ 2180 w 12207"/>
                <a:gd name="connsiteY99" fmla="*/ 2611 h 10000"/>
                <a:gd name="connsiteX100" fmla="*/ 2302 w 12207"/>
                <a:gd name="connsiteY100" fmla="*/ 2498 h 10000"/>
                <a:gd name="connsiteX101" fmla="*/ 2452 w 12207"/>
                <a:gd name="connsiteY101" fmla="*/ 2385 h 10000"/>
                <a:gd name="connsiteX102" fmla="*/ 2589 w 12207"/>
                <a:gd name="connsiteY102" fmla="*/ 2272 h 10000"/>
                <a:gd name="connsiteX103" fmla="*/ 2711 w 12207"/>
                <a:gd name="connsiteY103" fmla="*/ 2144 h 10000"/>
                <a:gd name="connsiteX104" fmla="*/ 2847 w 12207"/>
                <a:gd name="connsiteY104" fmla="*/ 2024 h 10000"/>
                <a:gd name="connsiteX105" fmla="*/ 2956 w 12207"/>
                <a:gd name="connsiteY105" fmla="*/ 1904 h 10000"/>
                <a:gd name="connsiteX106" fmla="*/ 3025 w 12207"/>
                <a:gd name="connsiteY106" fmla="*/ 1769 h 10000"/>
                <a:gd name="connsiteX107" fmla="*/ 3106 w 12207"/>
                <a:gd name="connsiteY107" fmla="*/ 1642 h 10000"/>
                <a:gd name="connsiteX108" fmla="*/ 3297 w 12207"/>
                <a:gd name="connsiteY108" fmla="*/ 1536 h 10000"/>
                <a:gd name="connsiteX109" fmla="*/ 3474 w 12207"/>
                <a:gd name="connsiteY109" fmla="*/ 1430 h 10000"/>
                <a:gd name="connsiteX110" fmla="*/ 3638 w 12207"/>
                <a:gd name="connsiteY110" fmla="*/ 1323 h 10000"/>
                <a:gd name="connsiteX111" fmla="*/ 3801 w 12207"/>
                <a:gd name="connsiteY111" fmla="*/ 1217 h 10000"/>
                <a:gd name="connsiteX112" fmla="*/ 3951 w 12207"/>
                <a:gd name="connsiteY112" fmla="*/ 1111 h 10000"/>
                <a:gd name="connsiteX113" fmla="*/ 4114 w 12207"/>
                <a:gd name="connsiteY113" fmla="*/ 998 h 10000"/>
                <a:gd name="connsiteX114" fmla="*/ 4292 w 12207"/>
                <a:gd name="connsiteY114" fmla="*/ 892 h 10000"/>
                <a:gd name="connsiteX115" fmla="*/ 4441 w 12207"/>
                <a:gd name="connsiteY115" fmla="*/ 786 h 10000"/>
                <a:gd name="connsiteX116" fmla="*/ 4605 w 12207"/>
                <a:gd name="connsiteY116" fmla="*/ 679 h 10000"/>
                <a:gd name="connsiteX117" fmla="*/ 4755 w 12207"/>
                <a:gd name="connsiteY117" fmla="*/ 573 h 10000"/>
                <a:gd name="connsiteX118" fmla="*/ 4932 w 12207"/>
                <a:gd name="connsiteY118" fmla="*/ 474 h 10000"/>
                <a:gd name="connsiteX119" fmla="*/ 5123 w 12207"/>
                <a:gd name="connsiteY119" fmla="*/ 368 h 10000"/>
                <a:gd name="connsiteX120" fmla="*/ 5286 w 12207"/>
                <a:gd name="connsiteY120" fmla="*/ 283 h 10000"/>
                <a:gd name="connsiteX121" fmla="*/ 5490 w 12207"/>
                <a:gd name="connsiteY121" fmla="*/ 184 h 10000"/>
                <a:gd name="connsiteX122" fmla="*/ 5695 w 12207"/>
                <a:gd name="connsiteY122" fmla="*/ 92 h 10000"/>
                <a:gd name="connsiteX123" fmla="*/ 5913 w 12207"/>
                <a:gd name="connsiteY123" fmla="*/ 0 h 10000"/>
                <a:gd name="connsiteX124" fmla="*/ 6008 w 12207"/>
                <a:gd name="connsiteY124" fmla="*/ 0 h 10000"/>
                <a:gd name="connsiteX125" fmla="*/ 6090 w 12207"/>
                <a:gd name="connsiteY125" fmla="*/ 14 h 10000"/>
                <a:gd name="connsiteX126" fmla="*/ 6172 w 12207"/>
                <a:gd name="connsiteY126" fmla="*/ 28 h 10000"/>
                <a:gd name="connsiteX127" fmla="*/ 6226 w 12207"/>
                <a:gd name="connsiteY127" fmla="*/ 42 h 10000"/>
                <a:gd name="connsiteX128" fmla="*/ 6294 w 12207"/>
                <a:gd name="connsiteY128" fmla="*/ 78 h 10000"/>
                <a:gd name="connsiteX129" fmla="*/ 6335 w 12207"/>
                <a:gd name="connsiteY129" fmla="*/ 99 h 10000"/>
                <a:gd name="connsiteX130" fmla="*/ 6403 w 12207"/>
                <a:gd name="connsiteY130" fmla="*/ 142 h 10000"/>
                <a:gd name="connsiteX131" fmla="*/ 6458 w 12207"/>
                <a:gd name="connsiteY131" fmla="*/ 177 h 10000"/>
                <a:gd name="connsiteX0" fmla="*/ 6458 w 12207"/>
                <a:gd name="connsiteY0" fmla="*/ 177 h 10000"/>
                <a:gd name="connsiteX1" fmla="*/ 6458 w 12207"/>
                <a:gd name="connsiteY1" fmla="*/ 226 h 10000"/>
                <a:gd name="connsiteX2" fmla="*/ 6390 w 12207"/>
                <a:gd name="connsiteY2" fmla="*/ 255 h 10000"/>
                <a:gd name="connsiteX3" fmla="*/ 6362 w 12207"/>
                <a:gd name="connsiteY3" fmla="*/ 290 h 10000"/>
                <a:gd name="connsiteX4" fmla="*/ 6376 w 12207"/>
                <a:gd name="connsiteY4" fmla="*/ 326 h 10000"/>
                <a:gd name="connsiteX5" fmla="*/ 6499 w 12207"/>
                <a:gd name="connsiteY5" fmla="*/ 368 h 10000"/>
                <a:gd name="connsiteX6" fmla="*/ 6635 w 12207"/>
                <a:gd name="connsiteY6" fmla="*/ 403 h 10000"/>
                <a:gd name="connsiteX7" fmla="*/ 6785 w 12207"/>
                <a:gd name="connsiteY7" fmla="*/ 446 h 10000"/>
                <a:gd name="connsiteX8" fmla="*/ 6921 w 12207"/>
                <a:gd name="connsiteY8" fmla="*/ 481 h 10000"/>
                <a:gd name="connsiteX9" fmla="*/ 7044 w 12207"/>
                <a:gd name="connsiteY9" fmla="*/ 531 h 10000"/>
                <a:gd name="connsiteX10" fmla="*/ 7180 w 12207"/>
                <a:gd name="connsiteY10" fmla="*/ 587 h 10000"/>
                <a:gd name="connsiteX11" fmla="*/ 7289 w 12207"/>
                <a:gd name="connsiteY11" fmla="*/ 644 h 10000"/>
                <a:gd name="connsiteX12" fmla="*/ 7357 w 12207"/>
                <a:gd name="connsiteY12" fmla="*/ 715 h 10000"/>
                <a:gd name="connsiteX13" fmla="*/ 7302 w 12207"/>
                <a:gd name="connsiteY13" fmla="*/ 715 h 10000"/>
                <a:gd name="connsiteX14" fmla="*/ 7234 w 12207"/>
                <a:gd name="connsiteY14" fmla="*/ 722 h 10000"/>
                <a:gd name="connsiteX15" fmla="*/ 7153 w 12207"/>
                <a:gd name="connsiteY15" fmla="*/ 743 h 10000"/>
                <a:gd name="connsiteX16" fmla="*/ 7098 w 12207"/>
                <a:gd name="connsiteY16" fmla="*/ 764 h 10000"/>
                <a:gd name="connsiteX17" fmla="*/ 7262 w 12207"/>
                <a:gd name="connsiteY17" fmla="*/ 793 h 10000"/>
                <a:gd name="connsiteX18" fmla="*/ 7452 w 12207"/>
                <a:gd name="connsiteY18" fmla="*/ 835 h 10000"/>
                <a:gd name="connsiteX19" fmla="*/ 7643 w 12207"/>
                <a:gd name="connsiteY19" fmla="*/ 878 h 10000"/>
                <a:gd name="connsiteX20" fmla="*/ 7861 w 12207"/>
                <a:gd name="connsiteY20" fmla="*/ 934 h 10000"/>
                <a:gd name="connsiteX21" fmla="*/ 8079 w 12207"/>
                <a:gd name="connsiteY21" fmla="*/ 991 h 10000"/>
                <a:gd name="connsiteX22" fmla="*/ 8311 w 12207"/>
                <a:gd name="connsiteY22" fmla="*/ 1054 h 10000"/>
                <a:gd name="connsiteX23" fmla="*/ 8529 w 12207"/>
                <a:gd name="connsiteY23" fmla="*/ 1118 h 10000"/>
                <a:gd name="connsiteX24" fmla="*/ 8747 w 12207"/>
                <a:gd name="connsiteY24" fmla="*/ 1182 h 10000"/>
                <a:gd name="connsiteX25" fmla="*/ 8951 w 12207"/>
                <a:gd name="connsiteY25" fmla="*/ 1260 h 10000"/>
                <a:gd name="connsiteX26" fmla="*/ 9155 w 12207"/>
                <a:gd name="connsiteY26" fmla="*/ 1323 h 10000"/>
                <a:gd name="connsiteX27" fmla="*/ 9319 w 12207"/>
                <a:gd name="connsiteY27" fmla="*/ 1394 h 10000"/>
                <a:gd name="connsiteX28" fmla="*/ 9496 w 12207"/>
                <a:gd name="connsiteY28" fmla="*/ 1465 h 10000"/>
                <a:gd name="connsiteX29" fmla="*/ 9632 w 12207"/>
                <a:gd name="connsiteY29" fmla="*/ 1529 h 10000"/>
                <a:gd name="connsiteX30" fmla="*/ 9768 w 12207"/>
                <a:gd name="connsiteY30" fmla="*/ 1592 h 10000"/>
                <a:gd name="connsiteX31" fmla="*/ 9864 w 12207"/>
                <a:gd name="connsiteY31" fmla="*/ 1649 h 10000"/>
                <a:gd name="connsiteX32" fmla="*/ 9918 w 12207"/>
                <a:gd name="connsiteY32" fmla="*/ 1706 h 10000"/>
                <a:gd name="connsiteX33" fmla="*/ 11308 w 12207"/>
                <a:gd name="connsiteY33" fmla="*/ 6551 h 10000"/>
                <a:gd name="connsiteX34" fmla="*/ 12207 w 12207"/>
                <a:gd name="connsiteY34" fmla="*/ 9915 h 10000"/>
                <a:gd name="connsiteX35" fmla="*/ 1431 w 12207"/>
                <a:gd name="connsiteY35" fmla="*/ 10000 h 10000"/>
                <a:gd name="connsiteX36" fmla="*/ 1376 w 12207"/>
                <a:gd name="connsiteY36" fmla="*/ 9958 h 10000"/>
                <a:gd name="connsiteX37" fmla="*/ 1281 w 12207"/>
                <a:gd name="connsiteY37" fmla="*/ 9894 h 10000"/>
                <a:gd name="connsiteX38" fmla="*/ 1172 w 12207"/>
                <a:gd name="connsiteY38" fmla="*/ 9802 h 10000"/>
                <a:gd name="connsiteX39" fmla="*/ 1035 w 12207"/>
                <a:gd name="connsiteY39" fmla="*/ 9696 h 10000"/>
                <a:gd name="connsiteX40" fmla="*/ 913 w 12207"/>
                <a:gd name="connsiteY40" fmla="*/ 9590 h 10000"/>
                <a:gd name="connsiteX41" fmla="*/ 804 w 12207"/>
                <a:gd name="connsiteY41" fmla="*/ 9476 h 10000"/>
                <a:gd name="connsiteX42" fmla="*/ 736 w 12207"/>
                <a:gd name="connsiteY42" fmla="*/ 9370 h 10000"/>
                <a:gd name="connsiteX43" fmla="*/ 722 w 12207"/>
                <a:gd name="connsiteY43" fmla="*/ 9278 h 10000"/>
                <a:gd name="connsiteX44" fmla="*/ 749 w 12207"/>
                <a:gd name="connsiteY44" fmla="*/ 9172 h 10000"/>
                <a:gd name="connsiteX45" fmla="*/ 804 w 12207"/>
                <a:gd name="connsiteY45" fmla="*/ 9066 h 10000"/>
                <a:gd name="connsiteX46" fmla="*/ 872 w 12207"/>
                <a:gd name="connsiteY46" fmla="*/ 8967 h 10000"/>
                <a:gd name="connsiteX47" fmla="*/ 954 w 12207"/>
                <a:gd name="connsiteY47" fmla="*/ 8882 h 10000"/>
                <a:gd name="connsiteX48" fmla="*/ 1049 w 12207"/>
                <a:gd name="connsiteY48" fmla="*/ 8783 h 10000"/>
                <a:gd name="connsiteX49" fmla="*/ 1131 w 12207"/>
                <a:gd name="connsiteY49" fmla="*/ 8684 h 10000"/>
                <a:gd name="connsiteX50" fmla="*/ 1213 w 12207"/>
                <a:gd name="connsiteY50" fmla="*/ 8585 h 10000"/>
                <a:gd name="connsiteX51" fmla="*/ 1267 w 12207"/>
                <a:gd name="connsiteY51" fmla="*/ 8485 h 10000"/>
                <a:gd name="connsiteX52" fmla="*/ 1240 w 12207"/>
                <a:gd name="connsiteY52" fmla="*/ 8471 h 10000"/>
                <a:gd name="connsiteX53" fmla="*/ 1213 w 12207"/>
                <a:gd name="connsiteY53" fmla="*/ 8471 h 10000"/>
                <a:gd name="connsiteX54" fmla="*/ 1158 w 12207"/>
                <a:gd name="connsiteY54" fmla="*/ 8471 h 10000"/>
                <a:gd name="connsiteX55" fmla="*/ 1131 w 12207"/>
                <a:gd name="connsiteY55" fmla="*/ 8471 h 10000"/>
                <a:gd name="connsiteX56" fmla="*/ 1035 w 12207"/>
                <a:gd name="connsiteY56" fmla="*/ 8514 h 10000"/>
                <a:gd name="connsiteX57" fmla="*/ 967 w 12207"/>
                <a:gd name="connsiteY57" fmla="*/ 8563 h 10000"/>
                <a:gd name="connsiteX58" fmla="*/ 913 w 12207"/>
                <a:gd name="connsiteY58" fmla="*/ 8613 h 10000"/>
                <a:gd name="connsiteX59" fmla="*/ 858 w 12207"/>
                <a:gd name="connsiteY59" fmla="*/ 8662 h 10000"/>
                <a:gd name="connsiteX60" fmla="*/ 817 w 12207"/>
                <a:gd name="connsiteY60" fmla="*/ 8719 h 10000"/>
                <a:gd name="connsiteX61" fmla="*/ 763 w 12207"/>
                <a:gd name="connsiteY61" fmla="*/ 8776 h 10000"/>
                <a:gd name="connsiteX62" fmla="*/ 722 w 12207"/>
                <a:gd name="connsiteY62" fmla="*/ 8832 h 10000"/>
                <a:gd name="connsiteX63" fmla="*/ 654 w 12207"/>
                <a:gd name="connsiteY63" fmla="*/ 8882 h 10000"/>
                <a:gd name="connsiteX64" fmla="*/ 0 w 12207"/>
                <a:gd name="connsiteY64" fmla="*/ 8478 h 10000"/>
                <a:gd name="connsiteX65" fmla="*/ 191 w 12207"/>
                <a:gd name="connsiteY65" fmla="*/ 8294 h 10000"/>
                <a:gd name="connsiteX66" fmla="*/ 395 w 12207"/>
                <a:gd name="connsiteY66" fmla="*/ 8089 h 10000"/>
                <a:gd name="connsiteX67" fmla="*/ 627 w 12207"/>
                <a:gd name="connsiteY67" fmla="*/ 7877 h 10000"/>
                <a:gd name="connsiteX68" fmla="*/ 913 w 12207"/>
                <a:gd name="connsiteY68" fmla="*/ 7672 h 10000"/>
                <a:gd name="connsiteX69" fmla="*/ 1226 w 12207"/>
                <a:gd name="connsiteY69" fmla="*/ 7502 h 10000"/>
                <a:gd name="connsiteX70" fmla="*/ 1580 w 12207"/>
                <a:gd name="connsiteY70" fmla="*/ 7360 h 10000"/>
                <a:gd name="connsiteX71" fmla="*/ 1989 w 12207"/>
                <a:gd name="connsiteY71" fmla="*/ 7282 h 10000"/>
                <a:gd name="connsiteX72" fmla="*/ 2480 w 12207"/>
                <a:gd name="connsiteY72" fmla="*/ 7268 h 10000"/>
                <a:gd name="connsiteX73" fmla="*/ 2493 w 12207"/>
                <a:gd name="connsiteY73" fmla="*/ 7197 h 10000"/>
                <a:gd name="connsiteX74" fmla="*/ 2466 w 12207"/>
                <a:gd name="connsiteY74" fmla="*/ 7134 h 10000"/>
                <a:gd name="connsiteX75" fmla="*/ 2398 w 12207"/>
                <a:gd name="connsiteY75" fmla="*/ 7084 h 10000"/>
                <a:gd name="connsiteX76" fmla="*/ 2316 w 12207"/>
                <a:gd name="connsiteY76" fmla="*/ 7035 h 10000"/>
                <a:gd name="connsiteX77" fmla="*/ 2207 w 12207"/>
                <a:gd name="connsiteY77" fmla="*/ 6985 h 10000"/>
                <a:gd name="connsiteX78" fmla="*/ 2125 w 12207"/>
                <a:gd name="connsiteY78" fmla="*/ 6950 h 10000"/>
                <a:gd name="connsiteX79" fmla="*/ 2003 w 12207"/>
                <a:gd name="connsiteY79" fmla="*/ 6907 h 10000"/>
                <a:gd name="connsiteX80" fmla="*/ 1921 w 12207"/>
                <a:gd name="connsiteY80" fmla="*/ 6865 h 10000"/>
                <a:gd name="connsiteX81" fmla="*/ 1744 w 12207"/>
                <a:gd name="connsiteY81" fmla="*/ 6759 h 10000"/>
                <a:gd name="connsiteX82" fmla="*/ 1567 w 12207"/>
                <a:gd name="connsiteY82" fmla="*/ 6645 h 10000"/>
                <a:gd name="connsiteX83" fmla="*/ 1417 w 12207"/>
                <a:gd name="connsiteY83" fmla="*/ 6525 h 10000"/>
                <a:gd name="connsiteX84" fmla="*/ 1253 w 12207"/>
                <a:gd name="connsiteY84" fmla="*/ 6405 h 10000"/>
                <a:gd name="connsiteX85" fmla="*/ 1104 w 12207"/>
                <a:gd name="connsiteY85" fmla="*/ 6277 h 10000"/>
                <a:gd name="connsiteX86" fmla="*/ 940 w 12207"/>
                <a:gd name="connsiteY86" fmla="*/ 6157 h 10000"/>
                <a:gd name="connsiteX87" fmla="*/ 763 w 12207"/>
                <a:gd name="connsiteY87" fmla="*/ 6037 h 10000"/>
                <a:gd name="connsiteX88" fmla="*/ 586 w 12207"/>
                <a:gd name="connsiteY88" fmla="*/ 5909 h 10000"/>
                <a:gd name="connsiteX89" fmla="*/ 654 w 12207"/>
                <a:gd name="connsiteY89" fmla="*/ 5499 h 10000"/>
                <a:gd name="connsiteX90" fmla="*/ 790 w 12207"/>
                <a:gd name="connsiteY90" fmla="*/ 5081 h 10000"/>
                <a:gd name="connsiteX91" fmla="*/ 926 w 12207"/>
                <a:gd name="connsiteY91" fmla="*/ 4685 h 10000"/>
                <a:gd name="connsiteX92" fmla="*/ 1104 w 12207"/>
                <a:gd name="connsiteY92" fmla="*/ 4282 h 10000"/>
                <a:gd name="connsiteX93" fmla="*/ 1308 w 12207"/>
                <a:gd name="connsiteY93" fmla="*/ 3892 h 10000"/>
                <a:gd name="connsiteX94" fmla="*/ 1540 w 12207"/>
                <a:gd name="connsiteY94" fmla="*/ 3503 h 10000"/>
                <a:gd name="connsiteX95" fmla="*/ 1785 w 12207"/>
                <a:gd name="connsiteY95" fmla="*/ 3114 h 10000"/>
                <a:gd name="connsiteX96" fmla="*/ 2057 w 12207"/>
                <a:gd name="connsiteY96" fmla="*/ 2739 h 10000"/>
                <a:gd name="connsiteX97" fmla="*/ 2139 w 12207"/>
                <a:gd name="connsiteY97" fmla="*/ 2732 h 10000"/>
                <a:gd name="connsiteX98" fmla="*/ 2166 w 12207"/>
                <a:gd name="connsiteY98" fmla="*/ 2696 h 10000"/>
                <a:gd name="connsiteX99" fmla="*/ 2166 w 12207"/>
                <a:gd name="connsiteY99" fmla="*/ 2647 h 10000"/>
                <a:gd name="connsiteX100" fmla="*/ 2180 w 12207"/>
                <a:gd name="connsiteY100" fmla="*/ 2611 h 10000"/>
                <a:gd name="connsiteX101" fmla="*/ 2302 w 12207"/>
                <a:gd name="connsiteY101" fmla="*/ 2498 h 10000"/>
                <a:gd name="connsiteX102" fmla="*/ 2452 w 12207"/>
                <a:gd name="connsiteY102" fmla="*/ 2385 h 10000"/>
                <a:gd name="connsiteX103" fmla="*/ 2589 w 12207"/>
                <a:gd name="connsiteY103" fmla="*/ 2272 h 10000"/>
                <a:gd name="connsiteX104" fmla="*/ 2711 w 12207"/>
                <a:gd name="connsiteY104" fmla="*/ 2144 h 10000"/>
                <a:gd name="connsiteX105" fmla="*/ 2847 w 12207"/>
                <a:gd name="connsiteY105" fmla="*/ 2024 h 10000"/>
                <a:gd name="connsiteX106" fmla="*/ 2956 w 12207"/>
                <a:gd name="connsiteY106" fmla="*/ 1904 h 10000"/>
                <a:gd name="connsiteX107" fmla="*/ 3025 w 12207"/>
                <a:gd name="connsiteY107" fmla="*/ 1769 h 10000"/>
                <a:gd name="connsiteX108" fmla="*/ 3106 w 12207"/>
                <a:gd name="connsiteY108" fmla="*/ 1642 h 10000"/>
                <a:gd name="connsiteX109" fmla="*/ 3297 w 12207"/>
                <a:gd name="connsiteY109" fmla="*/ 1536 h 10000"/>
                <a:gd name="connsiteX110" fmla="*/ 3474 w 12207"/>
                <a:gd name="connsiteY110" fmla="*/ 1430 h 10000"/>
                <a:gd name="connsiteX111" fmla="*/ 3638 w 12207"/>
                <a:gd name="connsiteY111" fmla="*/ 1323 h 10000"/>
                <a:gd name="connsiteX112" fmla="*/ 3801 w 12207"/>
                <a:gd name="connsiteY112" fmla="*/ 1217 h 10000"/>
                <a:gd name="connsiteX113" fmla="*/ 3951 w 12207"/>
                <a:gd name="connsiteY113" fmla="*/ 1111 h 10000"/>
                <a:gd name="connsiteX114" fmla="*/ 4114 w 12207"/>
                <a:gd name="connsiteY114" fmla="*/ 998 h 10000"/>
                <a:gd name="connsiteX115" fmla="*/ 4292 w 12207"/>
                <a:gd name="connsiteY115" fmla="*/ 892 h 10000"/>
                <a:gd name="connsiteX116" fmla="*/ 4441 w 12207"/>
                <a:gd name="connsiteY116" fmla="*/ 786 h 10000"/>
                <a:gd name="connsiteX117" fmla="*/ 4605 w 12207"/>
                <a:gd name="connsiteY117" fmla="*/ 679 h 10000"/>
                <a:gd name="connsiteX118" fmla="*/ 4755 w 12207"/>
                <a:gd name="connsiteY118" fmla="*/ 573 h 10000"/>
                <a:gd name="connsiteX119" fmla="*/ 4932 w 12207"/>
                <a:gd name="connsiteY119" fmla="*/ 474 h 10000"/>
                <a:gd name="connsiteX120" fmla="*/ 5123 w 12207"/>
                <a:gd name="connsiteY120" fmla="*/ 368 h 10000"/>
                <a:gd name="connsiteX121" fmla="*/ 5286 w 12207"/>
                <a:gd name="connsiteY121" fmla="*/ 283 h 10000"/>
                <a:gd name="connsiteX122" fmla="*/ 5490 w 12207"/>
                <a:gd name="connsiteY122" fmla="*/ 184 h 10000"/>
                <a:gd name="connsiteX123" fmla="*/ 5695 w 12207"/>
                <a:gd name="connsiteY123" fmla="*/ 92 h 10000"/>
                <a:gd name="connsiteX124" fmla="*/ 5913 w 12207"/>
                <a:gd name="connsiteY124" fmla="*/ 0 h 10000"/>
                <a:gd name="connsiteX125" fmla="*/ 6008 w 12207"/>
                <a:gd name="connsiteY125" fmla="*/ 0 h 10000"/>
                <a:gd name="connsiteX126" fmla="*/ 6090 w 12207"/>
                <a:gd name="connsiteY126" fmla="*/ 14 h 10000"/>
                <a:gd name="connsiteX127" fmla="*/ 6172 w 12207"/>
                <a:gd name="connsiteY127" fmla="*/ 28 h 10000"/>
                <a:gd name="connsiteX128" fmla="*/ 6226 w 12207"/>
                <a:gd name="connsiteY128" fmla="*/ 42 h 10000"/>
                <a:gd name="connsiteX129" fmla="*/ 6294 w 12207"/>
                <a:gd name="connsiteY129" fmla="*/ 78 h 10000"/>
                <a:gd name="connsiteX130" fmla="*/ 6335 w 12207"/>
                <a:gd name="connsiteY130" fmla="*/ 99 h 10000"/>
                <a:gd name="connsiteX131" fmla="*/ 6403 w 12207"/>
                <a:gd name="connsiteY131" fmla="*/ 142 h 10000"/>
                <a:gd name="connsiteX132" fmla="*/ 6458 w 12207"/>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9918 w 13025"/>
                <a:gd name="connsiteY32" fmla="*/ 1706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9918 w 13025"/>
                <a:gd name="connsiteY32" fmla="*/ 1706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9918 w 13025"/>
                <a:gd name="connsiteY32" fmla="*/ 1706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10613 w 13025"/>
                <a:gd name="connsiteY32" fmla="*/ 1982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10613 w 13025"/>
                <a:gd name="connsiteY32" fmla="*/ 1982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10858 w 13025"/>
                <a:gd name="connsiteY32" fmla="*/ 2279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10858 w 13025"/>
                <a:gd name="connsiteY32" fmla="*/ 2279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25"/>
                <a:gd name="connsiteY0" fmla="*/ 177 h 10000"/>
                <a:gd name="connsiteX1" fmla="*/ 6458 w 13025"/>
                <a:gd name="connsiteY1" fmla="*/ 226 h 10000"/>
                <a:gd name="connsiteX2" fmla="*/ 6390 w 13025"/>
                <a:gd name="connsiteY2" fmla="*/ 255 h 10000"/>
                <a:gd name="connsiteX3" fmla="*/ 6362 w 13025"/>
                <a:gd name="connsiteY3" fmla="*/ 290 h 10000"/>
                <a:gd name="connsiteX4" fmla="*/ 6376 w 13025"/>
                <a:gd name="connsiteY4" fmla="*/ 326 h 10000"/>
                <a:gd name="connsiteX5" fmla="*/ 6499 w 13025"/>
                <a:gd name="connsiteY5" fmla="*/ 368 h 10000"/>
                <a:gd name="connsiteX6" fmla="*/ 6635 w 13025"/>
                <a:gd name="connsiteY6" fmla="*/ 403 h 10000"/>
                <a:gd name="connsiteX7" fmla="*/ 6785 w 13025"/>
                <a:gd name="connsiteY7" fmla="*/ 446 h 10000"/>
                <a:gd name="connsiteX8" fmla="*/ 6921 w 13025"/>
                <a:gd name="connsiteY8" fmla="*/ 481 h 10000"/>
                <a:gd name="connsiteX9" fmla="*/ 7044 w 13025"/>
                <a:gd name="connsiteY9" fmla="*/ 531 h 10000"/>
                <a:gd name="connsiteX10" fmla="*/ 7180 w 13025"/>
                <a:gd name="connsiteY10" fmla="*/ 587 h 10000"/>
                <a:gd name="connsiteX11" fmla="*/ 7289 w 13025"/>
                <a:gd name="connsiteY11" fmla="*/ 644 h 10000"/>
                <a:gd name="connsiteX12" fmla="*/ 7357 w 13025"/>
                <a:gd name="connsiteY12" fmla="*/ 715 h 10000"/>
                <a:gd name="connsiteX13" fmla="*/ 7302 w 13025"/>
                <a:gd name="connsiteY13" fmla="*/ 715 h 10000"/>
                <a:gd name="connsiteX14" fmla="*/ 7234 w 13025"/>
                <a:gd name="connsiteY14" fmla="*/ 722 h 10000"/>
                <a:gd name="connsiteX15" fmla="*/ 7153 w 13025"/>
                <a:gd name="connsiteY15" fmla="*/ 743 h 10000"/>
                <a:gd name="connsiteX16" fmla="*/ 7098 w 13025"/>
                <a:gd name="connsiteY16" fmla="*/ 764 h 10000"/>
                <a:gd name="connsiteX17" fmla="*/ 7262 w 13025"/>
                <a:gd name="connsiteY17" fmla="*/ 793 h 10000"/>
                <a:gd name="connsiteX18" fmla="*/ 7452 w 13025"/>
                <a:gd name="connsiteY18" fmla="*/ 835 h 10000"/>
                <a:gd name="connsiteX19" fmla="*/ 7643 w 13025"/>
                <a:gd name="connsiteY19" fmla="*/ 878 h 10000"/>
                <a:gd name="connsiteX20" fmla="*/ 7861 w 13025"/>
                <a:gd name="connsiteY20" fmla="*/ 934 h 10000"/>
                <a:gd name="connsiteX21" fmla="*/ 8079 w 13025"/>
                <a:gd name="connsiteY21" fmla="*/ 991 h 10000"/>
                <a:gd name="connsiteX22" fmla="*/ 8311 w 13025"/>
                <a:gd name="connsiteY22" fmla="*/ 1054 h 10000"/>
                <a:gd name="connsiteX23" fmla="*/ 8529 w 13025"/>
                <a:gd name="connsiteY23" fmla="*/ 1118 h 10000"/>
                <a:gd name="connsiteX24" fmla="*/ 8747 w 13025"/>
                <a:gd name="connsiteY24" fmla="*/ 1182 h 10000"/>
                <a:gd name="connsiteX25" fmla="*/ 8951 w 13025"/>
                <a:gd name="connsiteY25" fmla="*/ 1260 h 10000"/>
                <a:gd name="connsiteX26" fmla="*/ 9155 w 13025"/>
                <a:gd name="connsiteY26" fmla="*/ 1323 h 10000"/>
                <a:gd name="connsiteX27" fmla="*/ 9319 w 13025"/>
                <a:gd name="connsiteY27" fmla="*/ 1394 h 10000"/>
                <a:gd name="connsiteX28" fmla="*/ 9496 w 13025"/>
                <a:gd name="connsiteY28" fmla="*/ 1465 h 10000"/>
                <a:gd name="connsiteX29" fmla="*/ 9632 w 13025"/>
                <a:gd name="connsiteY29" fmla="*/ 1529 h 10000"/>
                <a:gd name="connsiteX30" fmla="*/ 9768 w 13025"/>
                <a:gd name="connsiteY30" fmla="*/ 1592 h 10000"/>
                <a:gd name="connsiteX31" fmla="*/ 9864 w 13025"/>
                <a:gd name="connsiteY31" fmla="*/ 1649 h 10000"/>
                <a:gd name="connsiteX32" fmla="*/ 10858 w 13025"/>
                <a:gd name="connsiteY32" fmla="*/ 2279 h 10000"/>
                <a:gd name="connsiteX33" fmla="*/ 13025 w 13025"/>
                <a:gd name="connsiteY33" fmla="*/ 5807 h 10000"/>
                <a:gd name="connsiteX34" fmla="*/ 12207 w 13025"/>
                <a:gd name="connsiteY34" fmla="*/ 9915 h 10000"/>
                <a:gd name="connsiteX35" fmla="*/ 1431 w 13025"/>
                <a:gd name="connsiteY35" fmla="*/ 10000 h 10000"/>
                <a:gd name="connsiteX36" fmla="*/ 1376 w 13025"/>
                <a:gd name="connsiteY36" fmla="*/ 9958 h 10000"/>
                <a:gd name="connsiteX37" fmla="*/ 1281 w 13025"/>
                <a:gd name="connsiteY37" fmla="*/ 9894 h 10000"/>
                <a:gd name="connsiteX38" fmla="*/ 1172 w 13025"/>
                <a:gd name="connsiteY38" fmla="*/ 9802 h 10000"/>
                <a:gd name="connsiteX39" fmla="*/ 1035 w 13025"/>
                <a:gd name="connsiteY39" fmla="*/ 9696 h 10000"/>
                <a:gd name="connsiteX40" fmla="*/ 913 w 13025"/>
                <a:gd name="connsiteY40" fmla="*/ 9590 h 10000"/>
                <a:gd name="connsiteX41" fmla="*/ 804 w 13025"/>
                <a:gd name="connsiteY41" fmla="*/ 9476 h 10000"/>
                <a:gd name="connsiteX42" fmla="*/ 736 w 13025"/>
                <a:gd name="connsiteY42" fmla="*/ 9370 h 10000"/>
                <a:gd name="connsiteX43" fmla="*/ 722 w 13025"/>
                <a:gd name="connsiteY43" fmla="*/ 9278 h 10000"/>
                <a:gd name="connsiteX44" fmla="*/ 749 w 13025"/>
                <a:gd name="connsiteY44" fmla="*/ 9172 h 10000"/>
                <a:gd name="connsiteX45" fmla="*/ 804 w 13025"/>
                <a:gd name="connsiteY45" fmla="*/ 9066 h 10000"/>
                <a:gd name="connsiteX46" fmla="*/ 872 w 13025"/>
                <a:gd name="connsiteY46" fmla="*/ 8967 h 10000"/>
                <a:gd name="connsiteX47" fmla="*/ 954 w 13025"/>
                <a:gd name="connsiteY47" fmla="*/ 8882 h 10000"/>
                <a:gd name="connsiteX48" fmla="*/ 1049 w 13025"/>
                <a:gd name="connsiteY48" fmla="*/ 8783 h 10000"/>
                <a:gd name="connsiteX49" fmla="*/ 1131 w 13025"/>
                <a:gd name="connsiteY49" fmla="*/ 8684 h 10000"/>
                <a:gd name="connsiteX50" fmla="*/ 1213 w 13025"/>
                <a:gd name="connsiteY50" fmla="*/ 8585 h 10000"/>
                <a:gd name="connsiteX51" fmla="*/ 1267 w 13025"/>
                <a:gd name="connsiteY51" fmla="*/ 8485 h 10000"/>
                <a:gd name="connsiteX52" fmla="*/ 1240 w 13025"/>
                <a:gd name="connsiteY52" fmla="*/ 8471 h 10000"/>
                <a:gd name="connsiteX53" fmla="*/ 1213 w 13025"/>
                <a:gd name="connsiteY53" fmla="*/ 8471 h 10000"/>
                <a:gd name="connsiteX54" fmla="*/ 1158 w 13025"/>
                <a:gd name="connsiteY54" fmla="*/ 8471 h 10000"/>
                <a:gd name="connsiteX55" fmla="*/ 1131 w 13025"/>
                <a:gd name="connsiteY55" fmla="*/ 8471 h 10000"/>
                <a:gd name="connsiteX56" fmla="*/ 1035 w 13025"/>
                <a:gd name="connsiteY56" fmla="*/ 8514 h 10000"/>
                <a:gd name="connsiteX57" fmla="*/ 967 w 13025"/>
                <a:gd name="connsiteY57" fmla="*/ 8563 h 10000"/>
                <a:gd name="connsiteX58" fmla="*/ 913 w 13025"/>
                <a:gd name="connsiteY58" fmla="*/ 8613 h 10000"/>
                <a:gd name="connsiteX59" fmla="*/ 858 w 13025"/>
                <a:gd name="connsiteY59" fmla="*/ 8662 h 10000"/>
                <a:gd name="connsiteX60" fmla="*/ 817 w 13025"/>
                <a:gd name="connsiteY60" fmla="*/ 8719 h 10000"/>
                <a:gd name="connsiteX61" fmla="*/ 763 w 13025"/>
                <a:gd name="connsiteY61" fmla="*/ 8776 h 10000"/>
                <a:gd name="connsiteX62" fmla="*/ 722 w 13025"/>
                <a:gd name="connsiteY62" fmla="*/ 8832 h 10000"/>
                <a:gd name="connsiteX63" fmla="*/ 654 w 13025"/>
                <a:gd name="connsiteY63" fmla="*/ 8882 h 10000"/>
                <a:gd name="connsiteX64" fmla="*/ 0 w 13025"/>
                <a:gd name="connsiteY64" fmla="*/ 8478 h 10000"/>
                <a:gd name="connsiteX65" fmla="*/ 191 w 13025"/>
                <a:gd name="connsiteY65" fmla="*/ 8294 h 10000"/>
                <a:gd name="connsiteX66" fmla="*/ 395 w 13025"/>
                <a:gd name="connsiteY66" fmla="*/ 8089 h 10000"/>
                <a:gd name="connsiteX67" fmla="*/ 627 w 13025"/>
                <a:gd name="connsiteY67" fmla="*/ 7877 h 10000"/>
                <a:gd name="connsiteX68" fmla="*/ 913 w 13025"/>
                <a:gd name="connsiteY68" fmla="*/ 7672 h 10000"/>
                <a:gd name="connsiteX69" fmla="*/ 1226 w 13025"/>
                <a:gd name="connsiteY69" fmla="*/ 7502 h 10000"/>
                <a:gd name="connsiteX70" fmla="*/ 1580 w 13025"/>
                <a:gd name="connsiteY70" fmla="*/ 7360 h 10000"/>
                <a:gd name="connsiteX71" fmla="*/ 1989 w 13025"/>
                <a:gd name="connsiteY71" fmla="*/ 7282 h 10000"/>
                <a:gd name="connsiteX72" fmla="*/ 2480 w 13025"/>
                <a:gd name="connsiteY72" fmla="*/ 7268 h 10000"/>
                <a:gd name="connsiteX73" fmla="*/ 2493 w 13025"/>
                <a:gd name="connsiteY73" fmla="*/ 7197 h 10000"/>
                <a:gd name="connsiteX74" fmla="*/ 2466 w 13025"/>
                <a:gd name="connsiteY74" fmla="*/ 7134 h 10000"/>
                <a:gd name="connsiteX75" fmla="*/ 2398 w 13025"/>
                <a:gd name="connsiteY75" fmla="*/ 7084 h 10000"/>
                <a:gd name="connsiteX76" fmla="*/ 2316 w 13025"/>
                <a:gd name="connsiteY76" fmla="*/ 7035 h 10000"/>
                <a:gd name="connsiteX77" fmla="*/ 2207 w 13025"/>
                <a:gd name="connsiteY77" fmla="*/ 6985 h 10000"/>
                <a:gd name="connsiteX78" fmla="*/ 2125 w 13025"/>
                <a:gd name="connsiteY78" fmla="*/ 6950 h 10000"/>
                <a:gd name="connsiteX79" fmla="*/ 2003 w 13025"/>
                <a:gd name="connsiteY79" fmla="*/ 6907 h 10000"/>
                <a:gd name="connsiteX80" fmla="*/ 1921 w 13025"/>
                <a:gd name="connsiteY80" fmla="*/ 6865 h 10000"/>
                <a:gd name="connsiteX81" fmla="*/ 1744 w 13025"/>
                <a:gd name="connsiteY81" fmla="*/ 6759 h 10000"/>
                <a:gd name="connsiteX82" fmla="*/ 1567 w 13025"/>
                <a:gd name="connsiteY82" fmla="*/ 6645 h 10000"/>
                <a:gd name="connsiteX83" fmla="*/ 1417 w 13025"/>
                <a:gd name="connsiteY83" fmla="*/ 6525 h 10000"/>
                <a:gd name="connsiteX84" fmla="*/ 1253 w 13025"/>
                <a:gd name="connsiteY84" fmla="*/ 6405 h 10000"/>
                <a:gd name="connsiteX85" fmla="*/ 1104 w 13025"/>
                <a:gd name="connsiteY85" fmla="*/ 6277 h 10000"/>
                <a:gd name="connsiteX86" fmla="*/ 940 w 13025"/>
                <a:gd name="connsiteY86" fmla="*/ 6157 h 10000"/>
                <a:gd name="connsiteX87" fmla="*/ 763 w 13025"/>
                <a:gd name="connsiteY87" fmla="*/ 6037 h 10000"/>
                <a:gd name="connsiteX88" fmla="*/ 586 w 13025"/>
                <a:gd name="connsiteY88" fmla="*/ 5909 h 10000"/>
                <a:gd name="connsiteX89" fmla="*/ 654 w 13025"/>
                <a:gd name="connsiteY89" fmla="*/ 5499 h 10000"/>
                <a:gd name="connsiteX90" fmla="*/ 790 w 13025"/>
                <a:gd name="connsiteY90" fmla="*/ 5081 h 10000"/>
                <a:gd name="connsiteX91" fmla="*/ 926 w 13025"/>
                <a:gd name="connsiteY91" fmla="*/ 4685 h 10000"/>
                <a:gd name="connsiteX92" fmla="*/ 1104 w 13025"/>
                <a:gd name="connsiteY92" fmla="*/ 4282 h 10000"/>
                <a:gd name="connsiteX93" fmla="*/ 1308 w 13025"/>
                <a:gd name="connsiteY93" fmla="*/ 3892 h 10000"/>
                <a:gd name="connsiteX94" fmla="*/ 1540 w 13025"/>
                <a:gd name="connsiteY94" fmla="*/ 3503 h 10000"/>
                <a:gd name="connsiteX95" fmla="*/ 1785 w 13025"/>
                <a:gd name="connsiteY95" fmla="*/ 3114 h 10000"/>
                <a:gd name="connsiteX96" fmla="*/ 2057 w 13025"/>
                <a:gd name="connsiteY96" fmla="*/ 2739 h 10000"/>
                <a:gd name="connsiteX97" fmla="*/ 2139 w 13025"/>
                <a:gd name="connsiteY97" fmla="*/ 2732 h 10000"/>
                <a:gd name="connsiteX98" fmla="*/ 2166 w 13025"/>
                <a:gd name="connsiteY98" fmla="*/ 2696 h 10000"/>
                <a:gd name="connsiteX99" fmla="*/ 2166 w 13025"/>
                <a:gd name="connsiteY99" fmla="*/ 2647 h 10000"/>
                <a:gd name="connsiteX100" fmla="*/ 2180 w 13025"/>
                <a:gd name="connsiteY100" fmla="*/ 2611 h 10000"/>
                <a:gd name="connsiteX101" fmla="*/ 2302 w 13025"/>
                <a:gd name="connsiteY101" fmla="*/ 2498 h 10000"/>
                <a:gd name="connsiteX102" fmla="*/ 2452 w 13025"/>
                <a:gd name="connsiteY102" fmla="*/ 2385 h 10000"/>
                <a:gd name="connsiteX103" fmla="*/ 2589 w 13025"/>
                <a:gd name="connsiteY103" fmla="*/ 2272 h 10000"/>
                <a:gd name="connsiteX104" fmla="*/ 2711 w 13025"/>
                <a:gd name="connsiteY104" fmla="*/ 2144 h 10000"/>
                <a:gd name="connsiteX105" fmla="*/ 2847 w 13025"/>
                <a:gd name="connsiteY105" fmla="*/ 2024 h 10000"/>
                <a:gd name="connsiteX106" fmla="*/ 2956 w 13025"/>
                <a:gd name="connsiteY106" fmla="*/ 1904 h 10000"/>
                <a:gd name="connsiteX107" fmla="*/ 3025 w 13025"/>
                <a:gd name="connsiteY107" fmla="*/ 1769 h 10000"/>
                <a:gd name="connsiteX108" fmla="*/ 3106 w 13025"/>
                <a:gd name="connsiteY108" fmla="*/ 1642 h 10000"/>
                <a:gd name="connsiteX109" fmla="*/ 3297 w 13025"/>
                <a:gd name="connsiteY109" fmla="*/ 1536 h 10000"/>
                <a:gd name="connsiteX110" fmla="*/ 3474 w 13025"/>
                <a:gd name="connsiteY110" fmla="*/ 1430 h 10000"/>
                <a:gd name="connsiteX111" fmla="*/ 3638 w 13025"/>
                <a:gd name="connsiteY111" fmla="*/ 1323 h 10000"/>
                <a:gd name="connsiteX112" fmla="*/ 3801 w 13025"/>
                <a:gd name="connsiteY112" fmla="*/ 1217 h 10000"/>
                <a:gd name="connsiteX113" fmla="*/ 3951 w 13025"/>
                <a:gd name="connsiteY113" fmla="*/ 1111 h 10000"/>
                <a:gd name="connsiteX114" fmla="*/ 4114 w 13025"/>
                <a:gd name="connsiteY114" fmla="*/ 998 h 10000"/>
                <a:gd name="connsiteX115" fmla="*/ 4292 w 13025"/>
                <a:gd name="connsiteY115" fmla="*/ 892 h 10000"/>
                <a:gd name="connsiteX116" fmla="*/ 4441 w 13025"/>
                <a:gd name="connsiteY116" fmla="*/ 786 h 10000"/>
                <a:gd name="connsiteX117" fmla="*/ 4605 w 13025"/>
                <a:gd name="connsiteY117" fmla="*/ 679 h 10000"/>
                <a:gd name="connsiteX118" fmla="*/ 4755 w 13025"/>
                <a:gd name="connsiteY118" fmla="*/ 573 h 10000"/>
                <a:gd name="connsiteX119" fmla="*/ 4932 w 13025"/>
                <a:gd name="connsiteY119" fmla="*/ 474 h 10000"/>
                <a:gd name="connsiteX120" fmla="*/ 5123 w 13025"/>
                <a:gd name="connsiteY120" fmla="*/ 368 h 10000"/>
                <a:gd name="connsiteX121" fmla="*/ 5286 w 13025"/>
                <a:gd name="connsiteY121" fmla="*/ 283 h 10000"/>
                <a:gd name="connsiteX122" fmla="*/ 5490 w 13025"/>
                <a:gd name="connsiteY122" fmla="*/ 184 h 10000"/>
                <a:gd name="connsiteX123" fmla="*/ 5695 w 13025"/>
                <a:gd name="connsiteY123" fmla="*/ 92 h 10000"/>
                <a:gd name="connsiteX124" fmla="*/ 5913 w 13025"/>
                <a:gd name="connsiteY124" fmla="*/ 0 h 10000"/>
                <a:gd name="connsiteX125" fmla="*/ 6008 w 13025"/>
                <a:gd name="connsiteY125" fmla="*/ 0 h 10000"/>
                <a:gd name="connsiteX126" fmla="*/ 6090 w 13025"/>
                <a:gd name="connsiteY126" fmla="*/ 14 h 10000"/>
                <a:gd name="connsiteX127" fmla="*/ 6172 w 13025"/>
                <a:gd name="connsiteY127" fmla="*/ 28 h 10000"/>
                <a:gd name="connsiteX128" fmla="*/ 6226 w 13025"/>
                <a:gd name="connsiteY128" fmla="*/ 42 h 10000"/>
                <a:gd name="connsiteX129" fmla="*/ 6294 w 13025"/>
                <a:gd name="connsiteY129" fmla="*/ 78 h 10000"/>
                <a:gd name="connsiteX130" fmla="*/ 6335 w 13025"/>
                <a:gd name="connsiteY130" fmla="*/ 99 h 10000"/>
                <a:gd name="connsiteX131" fmla="*/ 6403 w 13025"/>
                <a:gd name="connsiteY131" fmla="*/ 142 h 10000"/>
                <a:gd name="connsiteX132" fmla="*/ 6458 w 13025"/>
                <a:gd name="connsiteY132" fmla="*/ 177 h 10000"/>
                <a:gd name="connsiteX0" fmla="*/ 6458 w 13074"/>
                <a:gd name="connsiteY0" fmla="*/ 177 h 10000"/>
                <a:gd name="connsiteX1" fmla="*/ 6458 w 13074"/>
                <a:gd name="connsiteY1" fmla="*/ 226 h 10000"/>
                <a:gd name="connsiteX2" fmla="*/ 6390 w 13074"/>
                <a:gd name="connsiteY2" fmla="*/ 255 h 10000"/>
                <a:gd name="connsiteX3" fmla="*/ 6362 w 13074"/>
                <a:gd name="connsiteY3" fmla="*/ 290 h 10000"/>
                <a:gd name="connsiteX4" fmla="*/ 6376 w 13074"/>
                <a:gd name="connsiteY4" fmla="*/ 326 h 10000"/>
                <a:gd name="connsiteX5" fmla="*/ 6499 w 13074"/>
                <a:gd name="connsiteY5" fmla="*/ 368 h 10000"/>
                <a:gd name="connsiteX6" fmla="*/ 6635 w 13074"/>
                <a:gd name="connsiteY6" fmla="*/ 403 h 10000"/>
                <a:gd name="connsiteX7" fmla="*/ 6785 w 13074"/>
                <a:gd name="connsiteY7" fmla="*/ 446 h 10000"/>
                <a:gd name="connsiteX8" fmla="*/ 6921 w 13074"/>
                <a:gd name="connsiteY8" fmla="*/ 481 h 10000"/>
                <a:gd name="connsiteX9" fmla="*/ 7044 w 13074"/>
                <a:gd name="connsiteY9" fmla="*/ 531 h 10000"/>
                <a:gd name="connsiteX10" fmla="*/ 7180 w 13074"/>
                <a:gd name="connsiteY10" fmla="*/ 587 h 10000"/>
                <a:gd name="connsiteX11" fmla="*/ 7289 w 13074"/>
                <a:gd name="connsiteY11" fmla="*/ 644 h 10000"/>
                <a:gd name="connsiteX12" fmla="*/ 7357 w 13074"/>
                <a:gd name="connsiteY12" fmla="*/ 715 h 10000"/>
                <a:gd name="connsiteX13" fmla="*/ 7302 w 13074"/>
                <a:gd name="connsiteY13" fmla="*/ 715 h 10000"/>
                <a:gd name="connsiteX14" fmla="*/ 7234 w 13074"/>
                <a:gd name="connsiteY14" fmla="*/ 722 h 10000"/>
                <a:gd name="connsiteX15" fmla="*/ 7153 w 13074"/>
                <a:gd name="connsiteY15" fmla="*/ 743 h 10000"/>
                <a:gd name="connsiteX16" fmla="*/ 7098 w 13074"/>
                <a:gd name="connsiteY16" fmla="*/ 764 h 10000"/>
                <a:gd name="connsiteX17" fmla="*/ 7262 w 13074"/>
                <a:gd name="connsiteY17" fmla="*/ 793 h 10000"/>
                <a:gd name="connsiteX18" fmla="*/ 7452 w 13074"/>
                <a:gd name="connsiteY18" fmla="*/ 835 h 10000"/>
                <a:gd name="connsiteX19" fmla="*/ 7643 w 13074"/>
                <a:gd name="connsiteY19" fmla="*/ 878 h 10000"/>
                <a:gd name="connsiteX20" fmla="*/ 7861 w 13074"/>
                <a:gd name="connsiteY20" fmla="*/ 934 h 10000"/>
                <a:gd name="connsiteX21" fmla="*/ 8079 w 13074"/>
                <a:gd name="connsiteY21" fmla="*/ 991 h 10000"/>
                <a:gd name="connsiteX22" fmla="*/ 8311 w 13074"/>
                <a:gd name="connsiteY22" fmla="*/ 1054 h 10000"/>
                <a:gd name="connsiteX23" fmla="*/ 8529 w 13074"/>
                <a:gd name="connsiteY23" fmla="*/ 1118 h 10000"/>
                <a:gd name="connsiteX24" fmla="*/ 8747 w 13074"/>
                <a:gd name="connsiteY24" fmla="*/ 1182 h 10000"/>
                <a:gd name="connsiteX25" fmla="*/ 8951 w 13074"/>
                <a:gd name="connsiteY25" fmla="*/ 1260 h 10000"/>
                <a:gd name="connsiteX26" fmla="*/ 9155 w 13074"/>
                <a:gd name="connsiteY26" fmla="*/ 1323 h 10000"/>
                <a:gd name="connsiteX27" fmla="*/ 9319 w 13074"/>
                <a:gd name="connsiteY27" fmla="*/ 1394 h 10000"/>
                <a:gd name="connsiteX28" fmla="*/ 9496 w 13074"/>
                <a:gd name="connsiteY28" fmla="*/ 1465 h 10000"/>
                <a:gd name="connsiteX29" fmla="*/ 9632 w 13074"/>
                <a:gd name="connsiteY29" fmla="*/ 1529 h 10000"/>
                <a:gd name="connsiteX30" fmla="*/ 9768 w 13074"/>
                <a:gd name="connsiteY30" fmla="*/ 1592 h 10000"/>
                <a:gd name="connsiteX31" fmla="*/ 9864 w 13074"/>
                <a:gd name="connsiteY31" fmla="*/ 1649 h 10000"/>
                <a:gd name="connsiteX32" fmla="*/ 10858 w 13074"/>
                <a:gd name="connsiteY32" fmla="*/ 2279 h 10000"/>
                <a:gd name="connsiteX33" fmla="*/ 13025 w 13074"/>
                <a:gd name="connsiteY33" fmla="*/ 5807 h 10000"/>
                <a:gd name="connsiteX34" fmla="*/ 12207 w 13074"/>
                <a:gd name="connsiteY34" fmla="*/ 9915 h 10000"/>
                <a:gd name="connsiteX35" fmla="*/ 1431 w 13074"/>
                <a:gd name="connsiteY35" fmla="*/ 10000 h 10000"/>
                <a:gd name="connsiteX36" fmla="*/ 1376 w 13074"/>
                <a:gd name="connsiteY36" fmla="*/ 9958 h 10000"/>
                <a:gd name="connsiteX37" fmla="*/ 1281 w 13074"/>
                <a:gd name="connsiteY37" fmla="*/ 9894 h 10000"/>
                <a:gd name="connsiteX38" fmla="*/ 1172 w 13074"/>
                <a:gd name="connsiteY38" fmla="*/ 9802 h 10000"/>
                <a:gd name="connsiteX39" fmla="*/ 1035 w 13074"/>
                <a:gd name="connsiteY39" fmla="*/ 9696 h 10000"/>
                <a:gd name="connsiteX40" fmla="*/ 913 w 13074"/>
                <a:gd name="connsiteY40" fmla="*/ 9590 h 10000"/>
                <a:gd name="connsiteX41" fmla="*/ 804 w 13074"/>
                <a:gd name="connsiteY41" fmla="*/ 9476 h 10000"/>
                <a:gd name="connsiteX42" fmla="*/ 736 w 13074"/>
                <a:gd name="connsiteY42" fmla="*/ 9370 h 10000"/>
                <a:gd name="connsiteX43" fmla="*/ 722 w 13074"/>
                <a:gd name="connsiteY43" fmla="*/ 9278 h 10000"/>
                <a:gd name="connsiteX44" fmla="*/ 749 w 13074"/>
                <a:gd name="connsiteY44" fmla="*/ 9172 h 10000"/>
                <a:gd name="connsiteX45" fmla="*/ 804 w 13074"/>
                <a:gd name="connsiteY45" fmla="*/ 9066 h 10000"/>
                <a:gd name="connsiteX46" fmla="*/ 872 w 13074"/>
                <a:gd name="connsiteY46" fmla="*/ 8967 h 10000"/>
                <a:gd name="connsiteX47" fmla="*/ 954 w 13074"/>
                <a:gd name="connsiteY47" fmla="*/ 8882 h 10000"/>
                <a:gd name="connsiteX48" fmla="*/ 1049 w 13074"/>
                <a:gd name="connsiteY48" fmla="*/ 8783 h 10000"/>
                <a:gd name="connsiteX49" fmla="*/ 1131 w 13074"/>
                <a:gd name="connsiteY49" fmla="*/ 8684 h 10000"/>
                <a:gd name="connsiteX50" fmla="*/ 1213 w 13074"/>
                <a:gd name="connsiteY50" fmla="*/ 8585 h 10000"/>
                <a:gd name="connsiteX51" fmla="*/ 1267 w 13074"/>
                <a:gd name="connsiteY51" fmla="*/ 8485 h 10000"/>
                <a:gd name="connsiteX52" fmla="*/ 1240 w 13074"/>
                <a:gd name="connsiteY52" fmla="*/ 8471 h 10000"/>
                <a:gd name="connsiteX53" fmla="*/ 1213 w 13074"/>
                <a:gd name="connsiteY53" fmla="*/ 8471 h 10000"/>
                <a:gd name="connsiteX54" fmla="*/ 1158 w 13074"/>
                <a:gd name="connsiteY54" fmla="*/ 8471 h 10000"/>
                <a:gd name="connsiteX55" fmla="*/ 1131 w 13074"/>
                <a:gd name="connsiteY55" fmla="*/ 8471 h 10000"/>
                <a:gd name="connsiteX56" fmla="*/ 1035 w 13074"/>
                <a:gd name="connsiteY56" fmla="*/ 8514 h 10000"/>
                <a:gd name="connsiteX57" fmla="*/ 967 w 13074"/>
                <a:gd name="connsiteY57" fmla="*/ 8563 h 10000"/>
                <a:gd name="connsiteX58" fmla="*/ 913 w 13074"/>
                <a:gd name="connsiteY58" fmla="*/ 8613 h 10000"/>
                <a:gd name="connsiteX59" fmla="*/ 858 w 13074"/>
                <a:gd name="connsiteY59" fmla="*/ 8662 h 10000"/>
                <a:gd name="connsiteX60" fmla="*/ 817 w 13074"/>
                <a:gd name="connsiteY60" fmla="*/ 8719 h 10000"/>
                <a:gd name="connsiteX61" fmla="*/ 763 w 13074"/>
                <a:gd name="connsiteY61" fmla="*/ 8776 h 10000"/>
                <a:gd name="connsiteX62" fmla="*/ 722 w 13074"/>
                <a:gd name="connsiteY62" fmla="*/ 8832 h 10000"/>
                <a:gd name="connsiteX63" fmla="*/ 654 w 13074"/>
                <a:gd name="connsiteY63" fmla="*/ 8882 h 10000"/>
                <a:gd name="connsiteX64" fmla="*/ 0 w 13074"/>
                <a:gd name="connsiteY64" fmla="*/ 8478 h 10000"/>
                <a:gd name="connsiteX65" fmla="*/ 191 w 13074"/>
                <a:gd name="connsiteY65" fmla="*/ 8294 h 10000"/>
                <a:gd name="connsiteX66" fmla="*/ 395 w 13074"/>
                <a:gd name="connsiteY66" fmla="*/ 8089 h 10000"/>
                <a:gd name="connsiteX67" fmla="*/ 627 w 13074"/>
                <a:gd name="connsiteY67" fmla="*/ 7877 h 10000"/>
                <a:gd name="connsiteX68" fmla="*/ 913 w 13074"/>
                <a:gd name="connsiteY68" fmla="*/ 7672 h 10000"/>
                <a:gd name="connsiteX69" fmla="*/ 1226 w 13074"/>
                <a:gd name="connsiteY69" fmla="*/ 7502 h 10000"/>
                <a:gd name="connsiteX70" fmla="*/ 1580 w 13074"/>
                <a:gd name="connsiteY70" fmla="*/ 7360 h 10000"/>
                <a:gd name="connsiteX71" fmla="*/ 1989 w 13074"/>
                <a:gd name="connsiteY71" fmla="*/ 7282 h 10000"/>
                <a:gd name="connsiteX72" fmla="*/ 2480 w 13074"/>
                <a:gd name="connsiteY72" fmla="*/ 7268 h 10000"/>
                <a:gd name="connsiteX73" fmla="*/ 2493 w 13074"/>
                <a:gd name="connsiteY73" fmla="*/ 7197 h 10000"/>
                <a:gd name="connsiteX74" fmla="*/ 2466 w 13074"/>
                <a:gd name="connsiteY74" fmla="*/ 7134 h 10000"/>
                <a:gd name="connsiteX75" fmla="*/ 2398 w 13074"/>
                <a:gd name="connsiteY75" fmla="*/ 7084 h 10000"/>
                <a:gd name="connsiteX76" fmla="*/ 2316 w 13074"/>
                <a:gd name="connsiteY76" fmla="*/ 7035 h 10000"/>
                <a:gd name="connsiteX77" fmla="*/ 2207 w 13074"/>
                <a:gd name="connsiteY77" fmla="*/ 6985 h 10000"/>
                <a:gd name="connsiteX78" fmla="*/ 2125 w 13074"/>
                <a:gd name="connsiteY78" fmla="*/ 6950 h 10000"/>
                <a:gd name="connsiteX79" fmla="*/ 2003 w 13074"/>
                <a:gd name="connsiteY79" fmla="*/ 6907 h 10000"/>
                <a:gd name="connsiteX80" fmla="*/ 1921 w 13074"/>
                <a:gd name="connsiteY80" fmla="*/ 6865 h 10000"/>
                <a:gd name="connsiteX81" fmla="*/ 1744 w 13074"/>
                <a:gd name="connsiteY81" fmla="*/ 6759 h 10000"/>
                <a:gd name="connsiteX82" fmla="*/ 1567 w 13074"/>
                <a:gd name="connsiteY82" fmla="*/ 6645 h 10000"/>
                <a:gd name="connsiteX83" fmla="*/ 1417 w 13074"/>
                <a:gd name="connsiteY83" fmla="*/ 6525 h 10000"/>
                <a:gd name="connsiteX84" fmla="*/ 1253 w 13074"/>
                <a:gd name="connsiteY84" fmla="*/ 6405 h 10000"/>
                <a:gd name="connsiteX85" fmla="*/ 1104 w 13074"/>
                <a:gd name="connsiteY85" fmla="*/ 6277 h 10000"/>
                <a:gd name="connsiteX86" fmla="*/ 940 w 13074"/>
                <a:gd name="connsiteY86" fmla="*/ 6157 h 10000"/>
                <a:gd name="connsiteX87" fmla="*/ 763 w 13074"/>
                <a:gd name="connsiteY87" fmla="*/ 6037 h 10000"/>
                <a:gd name="connsiteX88" fmla="*/ 586 w 13074"/>
                <a:gd name="connsiteY88" fmla="*/ 5909 h 10000"/>
                <a:gd name="connsiteX89" fmla="*/ 654 w 13074"/>
                <a:gd name="connsiteY89" fmla="*/ 5499 h 10000"/>
                <a:gd name="connsiteX90" fmla="*/ 790 w 13074"/>
                <a:gd name="connsiteY90" fmla="*/ 5081 h 10000"/>
                <a:gd name="connsiteX91" fmla="*/ 926 w 13074"/>
                <a:gd name="connsiteY91" fmla="*/ 4685 h 10000"/>
                <a:gd name="connsiteX92" fmla="*/ 1104 w 13074"/>
                <a:gd name="connsiteY92" fmla="*/ 4282 h 10000"/>
                <a:gd name="connsiteX93" fmla="*/ 1308 w 13074"/>
                <a:gd name="connsiteY93" fmla="*/ 3892 h 10000"/>
                <a:gd name="connsiteX94" fmla="*/ 1540 w 13074"/>
                <a:gd name="connsiteY94" fmla="*/ 3503 h 10000"/>
                <a:gd name="connsiteX95" fmla="*/ 1785 w 13074"/>
                <a:gd name="connsiteY95" fmla="*/ 3114 h 10000"/>
                <a:gd name="connsiteX96" fmla="*/ 2057 w 13074"/>
                <a:gd name="connsiteY96" fmla="*/ 2739 h 10000"/>
                <a:gd name="connsiteX97" fmla="*/ 2139 w 13074"/>
                <a:gd name="connsiteY97" fmla="*/ 2732 h 10000"/>
                <a:gd name="connsiteX98" fmla="*/ 2166 w 13074"/>
                <a:gd name="connsiteY98" fmla="*/ 2696 h 10000"/>
                <a:gd name="connsiteX99" fmla="*/ 2166 w 13074"/>
                <a:gd name="connsiteY99" fmla="*/ 2647 h 10000"/>
                <a:gd name="connsiteX100" fmla="*/ 2180 w 13074"/>
                <a:gd name="connsiteY100" fmla="*/ 2611 h 10000"/>
                <a:gd name="connsiteX101" fmla="*/ 2302 w 13074"/>
                <a:gd name="connsiteY101" fmla="*/ 2498 h 10000"/>
                <a:gd name="connsiteX102" fmla="*/ 2452 w 13074"/>
                <a:gd name="connsiteY102" fmla="*/ 2385 h 10000"/>
                <a:gd name="connsiteX103" fmla="*/ 2589 w 13074"/>
                <a:gd name="connsiteY103" fmla="*/ 2272 h 10000"/>
                <a:gd name="connsiteX104" fmla="*/ 2711 w 13074"/>
                <a:gd name="connsiteY104" fmla="*/ 2144 h 10000"/>
                <a:gd name="connsiteX105" fmla="*/ 2847 w 13074"/>
                <a:gd name="connsiteY105" fmla="*/ 2024 h 10000"/>
                <a:gd name="connsiteX106" fmla="*/ 2956 w 13074"/>
                <a:gd name="connsiteY106" fmla="*/ 1904 h 10000"/>
                <a:gd name="connsiteX107" fmla="*/ 3025 w 13074"/>
                <a:gd name="connsiteY107" fmla="*/ 1769 h 10000"/>
                <a:gd name="connsiteX108" fmla="*/ 3106 w 13074"/>
                <a:gd name="connsiteY108" fmla="*/ 1642 h 10000"/>
                <a:gd name="connsiteX109" fmla="*/ 3297 w 13074"/>
                <a:gd name="connsiteY109" fmla="*/ 1536 h 10000"/>
                <a:gd name="connsiteX110" fmla="*/ 3474 w 13074"/>
                <a:gd name="connsiteY110" fmla="*/ 1430 h 10000"/>
                <a:gd name="connsiteX111" fmla="*/ 3638 w 13074"/>
                <a:gd name="connsiteY111" fmla="*/ 1323 h 10000"/>
                <a:gd name="connsiteX112" fmla="*/ 3801 w 13074"/>
                <a:gd name="connsiteY112" fmla="*/ 1217 h 10000"/>
                <a:gd name="connsiteX113" fmla="*/ 3951 w 13074"/>
                <a:gd name="connsiteY113" fmla="*/ 1111 h 10000"/>
                <a:gd name="connsiteX114" fmla="*/ 4114 w 13074"/>
                <a:gd name="connsiteY114" fmla="*/ 998 h 10000"/>
                <a:gd name="connsiteX115" fmla="*/ 4292 w 13074"/>
                <a:gd name="connsiteY115" fmla="*/ 892 h 10000"/>
                <a:gd name="connsiteX116" fmla="*/ 4441 w 13074"/>
                <a:gd name="connsiteY116" fmla="*/ 786 h 10000"/>
                <a:gd name="connsiteX117" fmla="*/ 4605 w 13074"/>
                <a:gd name="connsiteY117" fmla="*/ 679 h 10000"/>
                <a:gd name="connsiteX118" fmla="*/ 4755 w 13074"/>
                <a:gd name="connsiteY118" fmla="*/ 573 h 10000"/>
                <a:gd name="connsiteX119" fmla="*/ 4932 w 13074"/>
                <a:gd name="connsiteY119" fmla="*/ 474 h 10000"/>
                <a:gd name="connsiteX120" fmla="*/ 5123 w 13074"/>
                <a:gd name="connsiteY120" fmla="*/ 368 h 10000"/>
                <a:gd name="connsiteX121" fmla="*/ 5286 w 13074"/>
                <a:gd name="connsiteY121" fmla="*/ 283 h 10000"/>
                <a:gd name="connsiteX122" fmla="*/ 5490 w 13074"/>
                <a:gd name="connsiteY122" fmla="*/ 184 h 10000"/>
                <a:gd name="connsiteX123" fmla="*/ 5695 w 13074"/>
                <a:gd name="connsiteY123" fmla="*/ 92 h 10000"/>
                <a:gd name="connsiteX124" fmla="*/ 5913 w 13074"/>
                <a:gd name="connsiteY124" fmla="*/ 0 h 10000"/>
                <a:gd name="connsiteX125" fmla="*/ 6008 w 13074"/>
                <a:gd name="connsiteY125" fmla="*/ 0 h 10000"/>
                <a:gd name="connsiteX126" fmla="*/ 6090 w 13074"/>
                <a:gd name="connsiteY126" fmla="*/ 14 h 10000"/>
                <a:gd name="connsiteX127" fmla="*/ 6172 w 13074"/>
                <a:gd name="connsiteY127" fmla="*/ 28 h 10000"/>
                <a:gd name="connsiteX128" fmla="*/ 6226 w 13074"/>
                <a:gd name="connsiteY128" fmla="*/ 42 h 10000"/>
                <a:gd name="connsiteX129" fmla="*/ 6294 w 13074"/>
                <a:gd name="connsiteY129" fmla="*/ 78 h 10000"/>
                <a:gd name="connsiteX130" fmla="*/ 6335 w 13074"/>
                <a:gd name="connsiteY130" fmla="*/ 99 h 10000"/>
                <a:gd name="connsiteX131" fmla="*/ 6403 w 13074"/>
                <a:gd name="connsiteY131" fmla="*/ 142 h 10000"/>
                <a:gd name="connsiteX132" fmla="*/ 6458 w 13074"/>
                <a:gd name="connsiteY132" fmla="*/ 177 h 10000"/>
                <a:gd name="connsiteX0" fmla="*/ 6458 w 13160"/>
                <a:gd name="connsiteY0" fmla="*/ 177 h 10000"/>
                <a:gd name="connsiteX1" fmla="*/ 6458 w 13160"/>
                <a:gd name="connsiteY1" fmla="*/ 226 h 10000"/>
                <a:gd name="connsiteX2" fmla="*/ 6390 w 13160"/>
                <a:gd name="connsiteY2" fmla="*/ 255 h 10000"/>
                <a:gd name="connsiteX3" fmla="*/ 6362 w 13160"/>
                <a:gd name="connsiteY3" fmla="*/ 290 h 10000"/>
                <a:gd name="connsiteX4" fmla="*/ 6376 w 13160"/>
                <a:gd name="connsiteY4" fmla="*/ 326 h 10000"/>
                <a:gd name="connsiteX5" fmla="*/ 6499 w 13160"/>
                <a:gd name="connsiteY5" fmla="*/ 368 h 10000"/>
                <a:gd name="connsiteX6" fmla="*/ 6635 w 13160"/>
                <a:gd name="connsiteY6" fmla="*/ 403 h 10000"/>
                <a:gd name="connsiteX7" fmla="*/ 6785 w 13160"/>
                <a:gd name="connsiteY7" fmla="*/ 446 h 10000"/>
                <a:gd name="connsiteX8" fmla="*/ 6921 w 13160"/>
                <a:gd name="connsiteY8" fmla="*/ 481 h 10000"/>
                <a:gd name="connsiteX9" fmla="*/ 7044 w 13160"/>
                <a:gd name="connsiteY9" fmla="*/ 531 h 10000"/>
                <a:gd name="connsiteX10" fmla="*/ 7180 w 13160"/>
                <a:gd name="connsiteY10" fmla="*/ 587 h 10000"/>
                <a:gd name="connsiteX11" fmla="*/ 7289 w 13160"/>
                <a:gd name="connsiteY11" fmla="*/ 644 h 10000"/>
                <a:gd name="connsiteX12" fmla="*/ 7357 w 13160"/>
                <a:gd name="connsiteY12" fmla="*/ 715 h 10000"/>
                <a:gd name="connsiteX13" fmla="*/ 7302 w 13160"/>
                <a:gd name="connsiteY13" fmla="*/ 715 h 10000"/>
                <a:gd name="connsiteX14" fmla="*/ 7234 w 13160"/>
                <a:gd name="connsiteY14" fmla="*/ 722 h 10000"/>
                <a:gd name="connsiteX15" fmla="*/ 7153 w 13160"/>
                <a:gd name="connsiteY15" fmla="*/ 743 h 10000"/>
                <a:gd name="connsiteX16" fmla="*/ 7098 w 13160"/>
                <a:gd name="connsiteY16" fmla="*/ 764 h 10000"/>
                <a:gd name="connsiteX17" fmla="*/ 7262 w 13160"/>
                <a:gd name="connsiteY17" fmla="*/ 793 h 10000"/>
                <a:gd name="connsiteX18" fmla="*/ 7452 w 13160"/>
                <a:gd name="connsiteY18" fmla="*/ 835 h 10000"/>
                <a:gd name="connsiteX19" fmla="*/ 7643 w 13160"/>
                <a:gd name="connsiteY19" fmla="*/ 878 h 10000"/>
                <a:gd name="connsiteX20" fmla="*/ 7861 w 13160"/>
                <a:gd name="connsiteY20" fmla="*/ 934 h 10000"/>
                <a:gd name="connsiteX21" fmla="*/ 8079 w 13160"/>
                <a:gd name="connsiteY21" fmla="*/ 991 h 10000"/>
                <a:gd name="connsiteX22" fmla="*/ 8311 w 13160"/>
                <a:gd name="connsiteY22" fmla="*/ 1054 h 10000"/>
                <a:gd name="connsiteX23" fmla="*/ 8529 w 13160"/>
                <a:gd name="connsiteY23" fmla="*/ 1118 h 10000"/>
                <a:gd name="connsiteX24" fmla="*/ 8747 w 13160"/>
                <a:gd name="connsiteY24" fmla="*/ 1182 h 10000"/>
                <a:gd name="connsiteX25" fmla="*/ 8951 w 13160"/>
                <a:gd name="connsiteY25" fmla="*/ 1260 h 10000"/>
                <a:gd name="connsiteX26" fmla="*/ 9155 w 13160"/>
                <a:gd name="connsiteY26" fmla="*/ 1323 h 10000"/>
                <a:gd name="connsiteX27" fmla="*/ 9319 w 13160"/>
                <a:gd name="connsiteY27" fmla="*/ 1394 h 10000"/>
                <a:gd name="connsiteX28" fmla="*/ 9496 w 13160"/>
                <a:gd name="connsiteY28" fmla="*/ 1465 h 10000"/>
                <a:gd name="connsiteX29" fmla="*/ 9632 w 13160"/>
                <a:gd name="connsiteY29" fmla="*/ 1529 h 10000"/>
                <a:gd name="connsiteX30" fmla="*/ 9768 w 13160"/>
                <a:gd name="connsiteY30" fmla="*/ 1592 h 10000"/>
                <a:gd name="connsiteX31" fmla="*/ 9864 w 13160"/>
                <a:gd name="connsiteY31" fmla="*/ 1649 h 10000"/>
                <a:gd name="connsiteX32" fmla="*/ 10858 w 13160"/>
                <a:gd name="connsiteY32" fmla="*/ 2279 h 10000"/>
                <a:gd name="connsiteX33" fmla="*/ 13025 w 13160"/>
                <a:gd name="connsiteY33" fmla="*/ 5807 h 10000"/>
                <a:gd name="connsiteX34" fmla="*/ 12207 w 13160"/>
                <a:gd name="connsiteY34" fmla="*/ 9915 h 10000"/>
                <a:gd name="connsiteX35" fmla="*/ 1431 w 13160"/>
                <a:gd name="connsiteY35" fmla="*/ 10000 h 10000"/>
                <a:gd name="connsiteX36" fmla="*/ 1376 w 13160"/>
                <a:gd name="connsiteY36" fmla="*/ 9958 h 10000"/>
                <a:gd name="connsiteX37" fmla="*/ 1281 w 13160"/>
                <a:gd name="connsiteY37" fmla="*/ 9894 h 10000"/>
                <a:gd name="connsiteX38" fmla="*/ 1172 w 13160"/>
                <a:gd name="connsiteY38" fmla="*/ 9802 h 10000"/>
                <a:gd name="connsiteX39" fmla="*/ 1035 w 13160"/>
                <a:gd name="connsiteY39" fmla="*/ 9696 h 10000"/>
                <a:gd name="connsiteX40" fmla="*/ 913 w 13160"/>
                <a:gd name="connsiteY40" fmla="*/ 9590 h 10000"/>
                <a:gd name="connsiteX41" fmla="*/ 804 w 13160"/>
                <a:gd name="connsiteY41" fmla="*/ 9476 h 10000"/>
                <a:gd name="connsiteX42" fmla="*/ 736 w 13160"/>
                <a:gd name="connsiteY42" fmla="*/ 9370 h 10000"/>
                <a:gd name="connsiteX43" fmla="*/ 722 w 13160"/>
                <a:gd name="connsiteY43" fmla="*/ 9278 h 10000"/>
                <a:gd name="connsiteX44" fmla="*/ 749 w 13160"/>
                <a:gd name="connsiteY44" fmla="*/ 9172 h 10000"/>
                <a:gd name="connsiteX45" fmla="*/ 804 w 13160"/>
                <a:gd name="connsiteY45" fmla="*/ 9066 h 10000"/>
                <a:gd name="connsiteX46" fmla="*/ 872 w 13160"/>
                <a:gd name="connsiteY46" fmla="*/ 8967 h 10000"/>
                <a:gd name="connsiteX47" fmla="*/ 954 w 13160"/>
                <a:gd name="connsiteY47" fmla="*/ 8882 h 10000"/>
                <a:gd name="connsiteX48" fmla="*/ 1049 w 13160"/>
                <a:gd name="connsiteY48" fmla="*/ 8783 h 10000"/>
                <a:gd name="connsiteX49" fmla="*/ 1131 w 13160"/>
                <a:gd name="connsiteY49" fmla="*/ 8684 h 10000"/>
                <a:gd name="connsiteX50" fmla="*/ 1213 w 13160"/>
                <a:gd name="connsiteY50" fmla="*/ 8585 h 10000"/>
                <a:gd name="connsiteX51" fmla="*/ 1267 w 13160"/>
                <a:gd name="connsiteY51" fmla="*/ 8485 h 10000"/>
                <a:gd name="connsiteX52" fmla="*/ 1240 w 13160"/>
                <a:gd name="connsiteY52" fmla="*/ 8471 h 10000"/>
                <a:gd name="connsiteX53" fmla="*/ 1213 w 13160"/>
                <a:gd name="connsiteY53" fmla="*/ 8471 h 10000"/>
                <a:gd name="connsiteX54" fmla="*/ 1158 w 13160"/>
                <a:gd name="connsiteY54" fmla="*/ 8471 h 10000"/>
                <a:gd name="connsiteX55" fmla="*/ 1131 w 13160"/>
                <a:gd name="connsiteY55" fmla="*/ 8471 h 10000"/>
                <a:gd name="connsiteX56" fmla="*/ 1035 w 13160"/>
                <a:gd name="connsiteY56" fmla="*/ 8514 h 10000"/>
                <a:gd name="connsiteX57" fmla="*/ 967 w 13160"/>
                <a:gd name="connsiteY57" fmla="*/ 8563 h 10000"/>
                <a:gd name="connsiteX58" fmla="*/ 913 w 13160"/>
                <a:gd name="connsiteY58" fmla="*/ 8613 h 10000"/>
                <a:gd name="connsiteX59" fmla="*/ 858 w 13160"/>
                <a:gd name="connsiteY59" fmla="*/ 8662 h 10000"/>
                <a:gd name="connsiteX60" fmla="*/ 817 w 13160"/>
                <a:gd name="connsiteY60" fmla="*/ 8719 h 10000"/>
                <a:gd name="connsiteX61" fmla="*/ 763 w 13160"/>
                <a:gd name="connsiteY61" fmla="*/ 8776 h 10000"/>
                <a:gd name="connsiteX62" fmla="*/ 722 w 13160"/>
                <a:gd name="connsiteY62" fmla="*/ 8832 h 10000"/>
                <a:gd name="connsiteX63" fmla="*/ 654 w 13160"/>
                <a:gd name="connsiteY63" fmla="*/ 8882 h 10000"/>
                <a:gd name="connsiteX64" fmla="*/ 0 w 13160"/>
                <a:gd name="connsiteY64" fmla="*/ 8478 h 10000"/>
                <a:gd name="connsiteX65" fmla="*/ 191 w 13160"/>
                <a:gd name="connsiteY65" fmla="*/ 8294 h 10000"/>
                <a:gd name="connsiteX66" fmla="*/ 395 w 13160"/>
                <a:gd name="connsiteY66" fmla="*/ 8089 h 10000"/>
                <a:gd name="connsiteX67" fmla="*/ 627 w 13160"/>
                <a:gd name="connsiteY67" fmla="*/ 7877 h 10000"/>
                <a:gd name="connsiteX68" fmla="*/ 913 w 13160"/>
                <a:gd name="connsiteY68" fmla="*/ 7672 h 10000"/>
                <a:gd name="connsiteX69" fmla="*/ 1226 w 13160"/>
                <a:gd name="connsiteY69" fmla="*/ 7502 h 10000"/>
                <a:gd name="connsiteX70" fmla="*/ 1580 w 13160"/>
                <a:gd name="connsiteY70" fmla="*/ 7360 h 10000"/>
                <a:gd name="connsiteX71" fmla="*/ 1989 w 13160"/>
                <a:gd name="connsiteY71" fmla="*/ 7282 h 10000"/>
                <a:gd name="connsiteX72" fmla="*/ 2480 w 13160"/>
                <a:gd name="connsiteY72" fmla="*/ 7268 h 10000"/>
                <a:gd name="connsiteX73" fmla="*/ 2493 w 13160"/>
                <a:gd name="connsiteY73" fmla="*/ 7197 h 10000"/>
                <a:gd name="connsiteX74" fmla="*/ 2466 w 13160"/>
                <a:gd name="connsiteY74" fmla="*/ 7134 h 10000"/>
                <a:gd name="connsiteX75" fmla="*/ 2398 w 13160"/>
                <a:gd name="connsiteY75" fmla="*/ 7084 h 10000"/>
                <a:gd name="connsiteX76" fmla="*/ 2316 w 13160"/>
                <a:gd name="connsiteY76" fmla="*/ 7035 h 10000"/>
                <a:gd name="connsiteX77" fmla="*/ 2207 w 13160"/>
                <a:gd name="connsiteY77" fmla="*/ 6985 h 10000"/>
                <a:gd name="connsiteX78" fmla="*/ 2125 w 13160"/>
                <a:gd name="connsiteY78" fmla="*/ 6950 h 10000"/>
                <a:gd name="connsiteX79" fmla="*/ 2003 w 13160"/>
                <a:gd name="connsiteY79" fmla="*/ 6907 h 10000"/>
                <a:gd name="connsiteX80" fmla="*/ 1921 w 13160"/>
                <a:gd name="connsiteY80" fmla="*/ 6865 h 10000"/>
                <a:gd name="connsiteX81" fmla="*/ 1744 w 13160"/>
                <a:gd name="connsiteY81" fmla="*/ 6759 h 10000"/>
                <a:gd name="connsiteX82" fmla="*/ 1567 w 13160"/>
                <a:gd name="connsiteY82" fmla="*/ 6645 h 10000"/>
                <a:gd name="connsiteX83" fmla="*/ 1417 w 13160"/>
                <a:gd name="connsiteY83" fmla="*/ 6525 h 10000"/>
                <a:gd name="connsiteX84" fmla="*/ 1253 w 13160"/>
                <a:gd name="connsiteY84" fmla="*/ 6405 h 10000"/>
                <a:gd name="connsiteX85" fmla="*/ 1104 w 13160"/>
                <a:gd name="connsiteY85" fmla="*/ 6277 h 10000"/>
                <a:gd name="connsiteX86" fmla="*/ 940 w 13160"/>
                <a:gd name="connsiteY86" fmla="*/ 6157 h 10000"/>
                <a:gd name="connsiteX87" fmla="*/ 763 w 13160"/>
                <a:gd name="connsiteY87" fmla="*/ 6037 h 10000"/>
                <a:gd name="connsiteX88" fmla="*/ 586 w 13160"/>
                <a:gd name="connsiteY88" fmla="*/ 5909 h 10000"/>
                <a:gd name="connsiteX89" fmla="*/ 654 w 13160"/>
                <a:gd name="connsiteY89" fmla="*/ 5499 h 10000"/>
                <a:gd name="connsiteX90" fmla="*/ 790 w 13160"/>
                <a:gd name="connsiteY90" fmla="*/ 5081 h 10000"/>
                <a:gd name="connsiteX91" fmla="*/ 926 w 13160"/>
                <a:gd name="connsiteY91" fmla="*/ 4685 h 10000"/>
                <a:gd name="connsiteX92" fmla="*/ 1104 w 13160"/>
                <a:gd name="connsiteY92" fmla="*/ 4282 h 10000"/>
                <a:gd name="connsiteX93" fmla="*/ 1308 w 13160"/>
                <a:gd name="connsiteY93" fmla="*/ 3892 h 10000"/>
                <a:gd name="connsiteX94" fmla="*/ 1540 w 13160"/>
                <a:gd name="connsiteY94" fmla="*/ 3503 h 10000"/>
                <a:gd name="connsiteX95" fmla="*/ 1785 w 13160"/>
                <a:gd name="connsiteY95" fmla="*/ 3114 h 10000"/>
                <a:gd name="connsiteX96" fmla="*/ 2057 w 13160"/>
                <a:gd name="connsiteY96" fmla="*/ 2739 h 10000"/>
                <a:gd name="connsiteX97" fmla="*/ 2139 w 13160"/>
                <a:gd name="connsiteY97" fmla="*/ 2732 h 10000"/>
                <a:gd name="connsiteX98" fmla="*/ 2166 w 13160"/>
                <a:gd name="connsiteY98" fmla="*/ 2696 h 10000"/>
                <a:gd name="connsiteX99" fmla="*/ 2166 w 13160"/>
                <a:gd name="connsiteY99" fmla="*/ 2647 h 10000"/>
                <a:gd name="connsiteX100" fmla="*/ 2180 w 13160"/>
                <a:gd name="connsiteY100" fmla="*/ 2611 h 10000"/>
                <a:gd name="connsiteX101" fmla="*/ 2302 w 13160"/>
                <a:gd name="connsiteY101" fmla="*/ 2498 h 10000"/>
                <a:gd name="connsiteX102" fmla="*/ 2452 w 13160"/>
                <a:gd name="connsiteY102" fmla="*/ 2385 h 10000"/>
                <a:gd name="connsiteX103" fmla="*/ 2589 w 13160"/>
                <a:gd name="connsiteY103" fmla="*/ 2272 h 10000"/>
                <a:gd name="connsiteX104" fmla="*/ 2711 w 13160"/>
                <a:gd name="connsiteY104" fmla="*/ 2144 h 10000"/>
                <a:gd name="connsiteX105" fmla="*/ 2847 w 13160"/>
                <a:gd name="connsiteY105" fmla="*/ 2024 h 10000"/>
                <a:gd name="connsiteX106" fmla="*/ 2956 w 13160"/>
                <a:gd name="connsiteY106" fmla="*/ 1904 h 10000"/>
                <a:gd name="connsiteX107" fmla="*/ 3025 w 13160"/>
                <a:gd name="connsiteY107" fmla="*/ 1769 h 10000"/>
                <a:gd name="connsiteX108" fmla="*/ 3106 w 13160"/>
                <a:gd name="connsiteY108" fmla="*/ 1642 h 10000"/>
                <a:gd name="connsiteX109" fmla="*/ 3297 w 13160"/>
                <a:gd name="connsiteY109" fmla="*/ 1536 h 10000"/>
                <a:gd name="connsiteX110" fmla="*/ 3474 w 13160"/>
                <a:gd name="connsiteY110" fmla="*/ 1430 h 10000"/>
                <a:gd name="connsiteX111" fmla="*/ 3638 w 13160"/>
                <a:gd name="connsiteY111" fmla="*/ 1323 h 10000"/>
                <a:gd name="connsiteX112" fmla="*/ 3801 w 13160"/>
                <a:gd name="connsiteY112" fmla="*/ 1217 h 10000"/>
                <a:gd name="connsiteX113" fmla="*/ 3951 w 13160"/>
                <a:gd name="connsiteY113" fmla="*/ 1111 h 10000"/>
                <a:gd name="connsiteX114" fmla="*/ 4114 w 13160"/>
                <a:gd name="connsiteY114" fmla="*/ 998 h 10000"/>
                <a:gd name="connsiteX115" fmla="*/ 4292 w 13160"/>
                <a:gd name="connsiteY115" fmla="*/ 892 h 10000"/>
                <a:gd name="connsiteX116" fmla="*/ 4441 w 13160"/>
                <a:gd name="connsiteY116" fmla="*/ 786 h 10000"/>
                <a:gd name="connsiteX117" fmla="*/ 4605 w 13160"/>
                <a:gd name="connsiteY117" fmla="*/ 679 h 10000"/>
                <a:gd name="connsiteX118" fmla="*/ 4755 w 13160"/>
                <a:gd name="connsiteY118" fmla="*/ 573 h 10000"/>
                <a:gd name="connsiteX119" fmla="*/ 4932 w 13160"/>
                <a:gd name="connsiteY119" fmla="*/ 474 h 10000"/>
                <a:gd name="connsiteX120" fmla="*/ 5123 w 13160"/>
                <a:gd name="connsiteY120" fmla="*/ 368 h 10000"/>
                <a:gd name="connsiteX121" fmla="*/ 5286 w 13160"/>
                <a:gd name="connsiteY121" fmla="*/ 283 h 10000"/>
                <a:gd name="connsiteX122" fmla="*/ 5490 w 13160"/>
                <a:gd name="connsiteY122" fmla="*/ 184 h 10000"/>
                <a:gd name="connsiteX123" fmla="*/ 5695 w 13160"/>
                <a:gd name="connsiteY123" fmla="*/ 92 h 10000"/>
                <a:gd name="connsiteX124" fmla="*/ 5913 w 13160"/>
                <a:gd name="connsiteY124" fmla="*/ 0 h 10000"/>
                <a:gd name="connsiteX125" fmla="*/ 6008 w 13160"/>
                <a:gd name="connsiteY125" fmla="*/ 0 h 10000"/>
                <a:gd name="connsiteX126" fmla="*/ 6090 w 13160"/>
                <a:gd name="connsiteY126" fmla="*/ 14 h 10000"/>
                <a:gd name="connsiteX127" fmla="*/ 6172 w 13160"/>
                <a:gd name="connsiteY127" fmla="*/ 28 h 10000"/>
                <a:gd name="connsiteX128" fmla="*/ 6226 w 13160"/>
                <a:gd name="connsiteY128" fmla="*/ 42 h 10000"/>
                <a:gd name="connsiteX129" fmla="*/ 6294 w 13160"/>
                <a:gd name="connsiteY129" fmla="*/ 78 h 10000"/>
                <a:gd name="connsiteX130" fmla="*/ 6335 w 13160"/>
                <a:gd name="connsiteY130" fmla="*/ 99 h 10000"/>
                <a:gd name="connsiteX131" fmla="*/ 6403 w 13160"/>
                <a:gd name="connsiteY131" fmla="*/ 142 h 10000"/>
                <a:gd name="connsiteX132" fmla="*/ 6458 w 13160"/>
                <a:gd name="connsiteY132" fmla="*/ 177 h 10000"/>
                <a:gd name="connsiteX0" fmla="*/ 6458 w 13238"/>
                <a:gd name="connsiteY0" fmla="*/ 177 h 10000"/>
                <a:gd name="connsiteX1" fmla="*/ 6458 w 13238"/>
                <a:gd name="connsiteY1" fmla="*/ 226 h 10000"/>
                <a:gd name="connsiteX2" fmla="*/ 6390 w 13238"/>
                <a:gd name="connsiteY2" fmla="*/ 255 h 10000"/>
                <a:gd name="connsiteX3" fmla="*/ 6362 w 13238"/>
                <a:gd name="connsiteY3" fmla="*/ 290 h 10000"/>
                <a:gd name="connsiteX4" fmla="*/ 6376 w 13238"/>
                <a:gd name="connsiteY4" fmla="*/ 326 h 10000"/>
                <a:gd name="connsiteX5" fmla="*/ 6499 w 13238"/>
                <a:gd name="connsiteY5" fmla="*/ 368 h 10000"/>
                <a:gd name="connsiteX6" fmla="*/ 6635 w 13238"/>
                <a:gd name="connsiteY6" fmla="*/ 403 h 10000"/>
                <a:gd name="connsiteX7" fmla="*/ 6785 w 13238"/>
                <a:gd name="connsiteY7" fmla="*/ 446 h 10000"/>
                <a:gd name="connsiteX8" fmla="*/ 6921 w 13238"/>
                <a:gd name="connsiteY8" fmla="*/ 481 h 10000"/>
                <a:gd name="connsiteX9" fmla="*/ 7044 w 13238"/>
                <a:gd name="connsiteY9" fmla="*/ 531 h 10000"/>
                <a:gd name="connsiteX10" fmla="*/ 7180 w 13238"/>
                <a:gd name="connsiteY10" fmla="*/ 587 h 10000"/>
                <a:gd name="connsiteX11" fmla="*/ 7289 w 13238"/>
                <a:gd name="connsiteY11" fmla="*/ 644 h 10000"/>
                <a:gd name="connsiteX12" fmla="*/ 7357 w 13238"/>
                <a:gd name="connsiteY12" fmla="*/ 715 h 10000"/>
                <a:gd name="connsiteX13" fmla="*/ 7302 w 13238"/>
                <a:gd name="connsiteY13" fmla="*/ 715 h 10000"/>
                <a:gd name="connsiteX14" fmla="*/ 7234 w 13238"/>
                <a:gd name="connsiteY14" fmla="*/ 722 h 10000"/>
                <a:gd name="connsiteX15" fmla="*/ 7153 w 13238"/>
                <a:gd name="connsiteY15" fmla="*/ 743 h 10000"/>
                <a:gd name="connsiteX16" fmla="*/ 7098 w 13238"/>
                <a:gd name="connsiteY16" fmla="*/ 764 h 10000"/>
                <a:gd name="connsiteX17" fmla="*/ 7262 w 13238"/>
                <a:gd name="connsiteY17" fmla="*/ 793 h 10000"/>
                <a:gd name="connsiteX18" fmla="*/ 7452 w 13238"/>
                <a:gd name="connsiteY18" fmla="*/ 835 h 10000"/>
                <a:gd name="connsiteX19" fmla="*/ 7643 w 13238"/>
                <a:gd name="connsiteY19" fmla="*/ 878 h 10000"/>
                <a:gd name="connsiteX20" fmla="*/ 7861 w 13238"/>
                <a:gd name="connsiteY20" fmla="*/ 934 h 10000"/>
                <a:gd name="connsiteX21" fmla="*/ 8079 w 13238"/>
                <a:gd name="connsiteY21" fmla="*/ 991 h 10000"/>
                <a:gd name="connsiteX22" fmla="*/ 8311 w 13238"/>
                <a:gd name="connsiteY22" fmla="*/ 1054 h 10000"/>
                <a:gd name="connsiteX23" fmla="*/ 8529 w 13238"/>
                <a:gd name="connsiteY23" fmla="*/ 1118 h 10000"/>
                <a:gd name="connsiteX24" fmla="*/ 8747 w 13238"/>
                <a:gd name="connsiteY24" fmla="*/ 1182 h 10000"/>
                <a:gd name="connsiteX25" fmla="*/ 8951 w 13238"/>
                <a:gd name="connsiteY25" fmla="*/ 1260 h 10000"/>
                <a:gd name="connsiteX26" fmla="*/ 9155 w 13238"/>
                <a:gd name="connsiteY26" fmla="*/ 1323 h 10000"/>
                <a:gd name="connsiteX27" fmla="*/ 9319 w 13238"/>
                <a:gd name="connsiteY27" fmla="*/ 1394 h 10000"/>
                <a:gd name="connsiteX28" fmla="*/ 9496 w 13238"/>
                <a:gd name="connsiteY28" fmla="*/ 1465 h 10000"/>
                <a:gd name="connsiteX29" fmla="*/ 9632 w 13238"/>
                <a:gd name="connsiteY29" fmla="*/ 1529 h 10000"/>
                <a:gd name="connsiteX30" fmla="*/ 9768 w 13238"/>
                <a:gd name="connsiteY30" fmla="*/ 1592 h 10000"/>
                <a:gd name="connsiteX31" fmla="*/ 9864 w 13238"/>
                <a:gd name="connsiteY31" fmla="*/ 1649 h 10000"/>
                <a:gd name="connsiteX32" fmla="*/ 10858 w 13238"/>
                <a:gd name="connsiteY32" fmla="*/ 2279 h 10000"/>
                <a:gd name="connsiteX33" fmla="*/ 13025 w 13238"/>
                <a:gd name="connsiteY33" fmla="*/ 5807 h 10000"/>
                <a:gd name="connsiteX34" fmla="*/ 12207 w 13238"/>
                <a:gd name="connsiteY34" fmla="*/ 9915 h 10000"/>
                <a:gd name="connsiteX35" fmla="*/ 1431 w 13238"/>
                <a:gd name="connsiteY35" fmla="*/ 10000 h 10000"/>
                <a:gd name="connsiteX36" fmla="*/ 1376 w 13238"/>
                <a:gd name="connsiteY36" fmla="*/ 9958 h 10000"/>
                <a:gd name="connsiteX37" fmla="*/ 1281 w 13238"/>
                <a:gd name="connsiteY37" fmla="*/ 9894 h 10000"/>
                <a:gd name="connsiteX38" fmla="*/ 1172 w 13238"/>
                <a:gd name="connsiteY38" fmla="*/ 9802 h 10000"/>
                <a:gd name="connsiteX39" fmla="*/ 1035 w 13238"/>
                <a:gd name="connsiteY39" fmla="*/ 9696 h 10000"/>
                <a:gd name="connsiteX40" fmla="*/ 913 w 13238"/>
                <a:gd name="connsiteY40" fmla="*/ 9590 h 10000"/>
                <a:gd name="connsiteX41" fmla="*/ 804 w 13238"/>
                <a:gd name="connsiteY41" fmla="*/ 9476 h 10000"/>
                <a:gd name="connsiteX42" fmla="*/ 736 w 13238"/>
                <a:gd name="connsiteY42" fmla="*/ 9370 h 10000"/>
                <a:gd name="connsiteX43" fmla="*/ 722 w 13238"/>
                <a:gd name="connsiteY43" fmla="*/ 9278 h 10000"/>
                <a:gd name="connsiteX44" fmla="*/ 749 w 13238"/>
                <a:gd name="connsiteY44" fmla="*/ 9172 h 10000"/>
                <a:gd name="connsiteX45" fmla="*/ 804 w 13238"/>
                <a:gd name="connsiteY45" fmla="*/ 9066 h 10000"/>
                <a:gd name="connsiteX46" fmla="*/ 872 w 13238"/>
                <a:gd name="connsiteY46" fmla="*/ 8967 h 10000"/>
                <a:gd name="connsiteX47" fmla="*/ 954 w 13238"/>
                <a:gd name="connsiteY47" fmla="*/ 8882 h 10000"/>
                <a:gd name="connsiteX48" fmla="*/ 1049 w 13238"/>
                <a:gd name="connsiteY48" fmla="*/ 8783 h 10000"/>
                <a:gd name="connsiteX49" fmla="*/ 1131 w 13238"/>
                <a:gd name="connsiteY49" fmla="*/ 8684 h 10000"/>
                <a:gd name="connsiteX50" fmla="*/ 1213 w 13238"/>
                <a:gd name="connsiteY50" fmla="*/ 8585 h 10000"/>
                <a:gd name="connsiteX51" fmla="*/ 1267 w 13238"/>
                <a:gd name="connsiteY51" fmla="*/ 8485 h 10000"/>
                <a:gd name="connsiteX52" fmla="*/ 1240 w 13238"/>
                <a:gd name="connsiteY52" fmla="*/ 8471 h 10000"/>
                <a:gd name="connsiteX53" fmla="*/ 1213 w 13238"/>
                <a:gd name="connsiteY53" fmla="*/ 8471 h 10000"/>
                <a:gd name="connsiteX54" fmla="*/ 1158 w 13238"/>
                <a:gd name="connsiteY54" fmla="*/ 8471 h 10000"/>
                <a:gd name="connsiteX55" fmla="*/ 1131 w 13238"/>
                <a:gd name="connsiteY55" fmla="*/ 8471 h 10000"/>
                <a:gd name="connsiteX56" fmla="*/ 1035 w 13238"/>
                <a:gd name="connsiteY56" fmla="*/ 8514 h 10000"/>
                <a:gd name="connsiteX57" fmla="*/ 967 w 13238"/>
                <a:gd name="connsiteY57" fmla="*/ 8563 h 10000"/>
                <a:gd name="connsiteX58" fmla="*/ 913 w 13238"/>
                <a:gd name="connsiteY58" fmla="*/ 8613 h 10000"/>
                <a:gd name="connsiteX59" fmla="*/ 858 w 13238"/>
                <a:gd name="connsiteY59" fmla="*/ 8662 h 10000"/>
                <a:gd name="connsiteX60" fmla="*/ 817 w 13238"/>
                <a:gd name="connsiteY60" fmla="*/ 8719 h 10000"/>
                <a:gd name="connsiteX61" fmla="*/ 763 w 13238"/>
                <a:gd name="connsiteY61" fmla="*/ 8776 h 10000"/>
                <a:gd name="connsiteX62" fmla="*/ 722 w 13238"/>
                <a:gd name="connsiteY62" fmla="*/ 8832 h 10000"/>
                <a:gd name="connsiteX63" fmla="*/ 654 w 13238"/>
                <a:gd name="connsiteY63" fmla="*/ 8882 h 10000"/>
                <a:gd name="connsiteX64" fmla="*/ 0 w 13238"/>
                <a:gd name="connsiteY64" fmla="*/ 8478 h 10000"/>
                <a:gd name="connsiteX65" fmla="*/ 191 w 13238"/>
                <a:gd name="connsiteY65" fmla="*/ 8294 h 10000"/>
                <a:gd name="connsiteX66" fmla="*/ 395 w 13238"/>
                <a:gd name="connsiteY66" fmla="*/ 8089 h 10000"/>
                <a:gd name="connsiteX67" fmla="*/ 627 w 13238"/>
                <a:gd name="connsiteY67" fmla="*/ 7877 h 10000"/>
                <a:gd name="connsiteX68" fmla="*/ 913 w 13238"/>
                <a:gd name="connsiteY68" fmla="*/ 7672 h 10000"/>
                <a:gd name="connsiteX69" fmla="*/ 1226 w 13238"/>
                <a:gd name="connsiteY69" fmla="*/ 7502 h 10000"/>
                <a:gd name="connsiteX70" fmla="*/ 1580 w 13238"/>
                <a:gd name="connsiteY70" fmla="*/ 7360 h 10000"/>
                <a:gd name="connsiteX71" fmla="*/ 1989 w 13238"/>
                <a:gd name="connsiteY71" fmla="*/ 7282 h 10000"/>
                <a:gd name="connsiteX72" fmla="*/ 2480 w 13238"/>
                <a:gd name="connsiteY72" fmla="*/ 7268 h 10000"/>
                <a:gd name="connsiteX73" fmla="*/ 2493 w 13238"/>
                <a:gd name="connsiteY73" fmla="*/ 7197 h 10000"/>
                <a:gd name="connsiteX74" fmla="*/ 2466 w 13238"/>
                <a:gd name="connsiteY74" fmla="*/ 7134 h 10000"/>
                <a:gd name="connsiteX75" fmla="*/ 2398 w 13238"/>
                <a:gd name="connsiteY75" fmla="*/ 7084 h 10000"/>
                <a:gd name="connsiteX76" fmla="*/ 2316 w 13238"/>
                <a:gd name="connsiteY76" fmla="*/ 7035 h 10000"/>
                <a:gd name="connsiteX77" fmla="*/ 2207 w 13238"/>
                <a:gd name="connsiteY77" fmla="*/ 6985 h 10000"/>
                <a:gd name="connsiteX78" fmla="*/ 2125 w 13238"/>
                <a:gd name="connsiteY78" fmla="*/ 6950 h 10000"/>
                <a:gd name="connsiteX79" fmla="*/ 2003 w 13238"/>
                <a:gd name="connsiteY79" fmla="*/ 6907 h 10000"/>
                <a:gd name="connsiteX80" fmla="*/ 1921 w 13238"/>
                <a:gd name="connsiteY80" fmla="*/ 6865 h 10000"/>
                <a:gd name="connsiteX81" fmla="*/ 1744 w 13238"/>
                <a:gd name="connsiteY81" fmla="*/ 6759 h 10000"/>
                <a:gd name="connsiteX82" fmla="*/ 1567 w 13238"/>
                <a:gd name="connsiteY82" fmla="*/ 6645 h 10000"/>
                <a:gd name="connsiteX83" fmla="*/ 1417 w 13238"/>
                <a:gd name="connsiteY83" fmla="*/ 6525 h 10000"/>
                <a:gd name="connsiteX84" fmla="*/ 1253 w 13238"/>
                <a:gd name="connsiteY84" fmla="*/ 6405 h 10000"/>
                <a:gd name="connsiteX85" fmla="*/ 1104 w 13238"/>
                <a:gd name="connsiteY85" fmla="*/ 6277 h 10000"/>
                <a:gd name="connsiteX86" fmla="*/ 940 w 13238"/>
                <a:gd name="connsiteY86" fmla="*/ 6157 h 10000"/>
                <a:gd name="connsiteX87" fmla="*/ 763 w 13238"/>
                <a:gd name="connsiteY87" fmla="*/ 6037 h 10000"/>
                <a:gd name="connsiteX88" fmla="*/ 586 w 13238"/>
                <a:gd name="connsiteY88" fmla="*/ 5909 h 10000"/>
                <a:gd name="connsiteX89" fmla="*/ 654 w 13238"/>
                <a:gd name="connsiteY89" fmla="*/ 5499 h 10000"/>
                <a:gd name="connsiteX90" fmla="*/ 790 w 13238"/>
                <a:gd name="connsiteY90" fmla="*/ 5081 h 10000"/>
                <a:gd name="connsiteX91" fmla="*/ 926 w 13238"/>
                <a:gd name="connsiteY91" fmla="*/ 4685 h 10000"/>
                <a:gd name="connsiteX92" fmla="*/ 1104 w 13238"/>
                <a:gd name="connsiteY92" fmla="*/ 4282 h 10000"/>
                <a:gd name="connsiteX93" fmla="*/ 1308 w 13238"/>
                <a:gd name="connsiteY93" fmla="*/ 3892 h 10000"/>
                <a:gd name="connsiteX94" fmla="*/ 1540 w 13238"/>
                <a:gd name="connsiteY94" fmla="*/ 3503 h 10000"/>
                <a:gd name="connsiteX95" fmla="*/ 1785 w 13238"/>
                <a:gd name="connsiteY95" fmla="*/ 3114 h 10000"/>
                <a:gd name="connsiteX96" fmla="*/ 2057 w 13238"/>
                <a:gd name="connsiteY96" fmla="*/ 2739 h 10000"/>
                <a:gd name="connsiteX97" fmla="*/ 2139 w 13238"/>
                <a:gd name="connsiteY97" fmla="*/ 2732 h 10000"/>
                <a:gd name="connsiteX98" fmla="*/ 2166 w 13238"/>
                <a:gd name="connsiteY98" fmla="*/ 2696 h 10000"/>
                <a:gd name="connsiteX99" fmla="*/ 2166 w 13238"/>
                <a:gd name="connsiteY99" fmla="*/ 2647 h 10000"/>
                <a:gd name="connsiteX100" fmla="*/ 2180 w 13238"/>
                <a:gd name="connsiteY100" fmla="*/ 2611 h 10000"/>
                <a:gd name="connsiteX101" fmla="*/ 2302 w 13238"/>
                <a:gd name="connsiteY101" fmla="*/ 2498 h 10000"/>
                <a:gd name="connsiteX102" fmla="*/ 2452 w 13238"/>
                <a:gd name="connsiteY102" fmla="*/ 2385 h 10000"/>
                <a:gd name="connsiteX103" fmla="*/ 2589 w 13238"/>
                <a:gd name="connsiteY103" fmla="*/ 2272 h 10000"/>
                <a:gd name="connsiteX104" fmla="*/ 2711 w 13238"/>
                <a:gd name="connsiteY104" fmla="*/ 2144 h 10000"/>
                <a:gd name="connsiteX105" fmla="*/ 2847 w 13238"/>
                <a:gd name="connsiteY105" fmla="*/ 2024 h 10000"/>
                <a:gd name="connsiteX106" fmla="*/ 2956 w 13238"/>
                <a:gd name="connsiteY106" fmla="*/ 1904 h 10000"/>
                <a:gd name="connsiteX107" fmla="*/ 3025 w 13238"/>
                <a:gd name="connsiteY107" fmla="*/ 1769 h 10000"/>
                <a:gd name="connsiteX108" fmla="*/ 3106 w 13238"/>
                <a:gd name="connsiteY108" fmla="*/ 1642 h 10000"/>
                <a:gd name="connsiteX109" fmla="*/ 3297 w 13238"/>
                <a:gd name="connsiteY109" fmla="*/ 1536 h 10000"/>
                <a:gd name="connsiteX110" fmla="*/ 3474 w 13238"/>
                <a:gd name="connsiteY110" fmla="*/ 1430 h 10000"/>
                <a:gd name="connsiteX111" fmla="*/ 3638 w 13238"/>
                <a:gd name="connsiteY111" fmla="*/ 1323 h 10000"/>
                <a:gd name="connsiteX112" fmla="*/ 3801 w 13238"/>
                <a:gd name="connsiteY112" fmla="*/ 1217 h 10000"/>
                <a:gd name="connsiteX113" fmla="*/ 3951 w 13238"/>
                <a:gd name="connsiteY113" fmla="*/ 1111 h 10000"/>
                <a:gd name="connsiteX114" fmla="*/ 4114 w 13238"/>
                <a:gd name="connsiteY114" fmla="*/ 998 h 10000"/>
                <a:gd name="connsiteX115" fmla="*/ 4292 w 13238"/>
                <a:gd name="connsiteY115" fmla="*/ 892 h 10000"/>
                <a:gd name="connsiteX116" fmla="*/ 4441 w 13238"/>
                <a:gd name="connsiteY116" fmla="*/ 786 h 10000"/>
                <a:gd name="connsiteX117" fmla="*/ 4605 w 13238"/>
                <a:gd name="connsiteY117" fmla="*/ 679 h 10000"/>
                <a:gd name="connsiteX118" fmla="*/ 4755 w 13238"/>
                <a:gd name="connsiteY118" fmla="*/ 573 h 10000"/>
                <a:gd name="connsiteX119" fmla="*/ 4932 w 13238"/>
                <a:gd name="connsiteY119" fmla="*/ 474 h 10000"/>
                <a:gd name="connsiteX120" fmla="*/ 5123 w 13238"/>
                <a:gd name="connsiteY120" fmla="*/ 368 h 10000"/>
                <a:gd name="connsiteX121" fmla="*/ 5286 w 13238"/>
                <a:gd name="connsiteY121" fmla="*/ 283 h 10000"/>
                <a:gd name="connsiteX122" fmla="*/ 5490 w 13238"/>
                <a:gd name="connsiteY122" fmla="*/ 184 h 10000"/>
                <a:gd name="connsiteX123" fmla="*/ 5695 w 13238"/>
                <a:gd name="connsiteY123" fmla="*/ 92 h 10000"/>
                <a:gd name="connsiteX124" fmla="*/ 5913 w 13238"/>
                <a:gd name="connsiteY124" fmla="*/ 0 h 10000"/>
                <a:gd name="connsiteX125" fmla="*/ 6008 w 13238"/>
                <a:gd name="connsiteY125" fmla="*/ 0 h 10000"/>
                <a:gd name="connsiteX126" fmla="*/ 6090 w 13238"/>
                <a:gd name="connsiteY126" fmla="*/ 14 h 10000"/>
                <a:gd name="connsiteX127" fmla="*/ 6172 w 13238"/>
                <a:gd name="connsiteY127" fmla="*/ 28 h 10000"/>
                <a:gd name="connsiteX128" fmla="*/ 6226 w 13238"/>
                <a:gd name="connsiteY128" fmla="*/ 42 h 10000"/>
                <a:gd name="connsiteX129" fmla="*/ 6294 w 13238"/>
                <a:gd name="connsiteY129" fmla="*/ 78 h 10000"/>
                <a:gd name="connsiteX130" fmla="*/ 6335 w 13238"/>
                <a:gd name="connsiteY130" fmla="*/ 99 h 10000"/>
                <a:gd name="connsiteX131" fmla="*/ 6403 w 13238"/>
                <a:gd name="connsiteY131" fmla="*/ 142 h 10000"/>
                <a:gd name="connsiteX132" fmla="*/ 6458 w 13238"/>
                <a:gd name="connsiteY132" fmla="*/ 17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3238" h="10000">
                  <a:moveTo>
                    <a:pt x="6458" y="177"/>
                  </a:moveTo>
                  <a:lnTo>
                    <a:pt x="6458" y="226"/>
                  </a:lnTo>
                  <a:lnTo>
                    <a:pt x="6390" y="255"/>
                  </a:lnTo>
                  <a:cubicBezTo>
                    <a:pt x="6381" y="267"/>
                    <a:pt x="6371" y="278"/>
                    <a:pt x="6362" y="290"/>
                  </a:cubicBezTo>
                  <a:cubicBezTo>
                    <a:pt x="6367" y="302"/>
                    <a:pt x="6371" y="314"/>
                    <a:pt x="6376" y="326"/>
                  </a:cubicBezTo>
                  <a:lnTo>
                    <a:pt x="6499" y="368"/>
                  </a:lnTo>
                  <a:lnTo>
                    <a:pt x="6635" y="403"/>
                  </a:lnTo>
                  <a:lnTo>
                    <a:pt x="6785" y="446"/>
                  </a:lnTo>
                  <a:lnTo>
                    <a:pt x="6921" y="481"/>
                  </a:lnTo>
                  <a:lnTo>
                    <a:pt x="7044" y="531"/>
                  </a:lnTo>
                  <a:cubicBezTo>
                    <a:pt x="7089" y="550"/>
                    <a:pt x="7135" y="568"/>
                    <a:pt x="7180" y="587"/>
                  </a:cubicBezTo>
                  <a:lnTo>
                    <a:pt x="7289" y="644"/>
                  </a:lnTo>
                  <a:lnTo>
                    <a:pt x="7357" y="715"/>
                  </a:lnTo>
                  <a:lnTo>
                    <a:pt x="7302" y="715"/>
                  </a:lnTo>
                  <a:cubicBezTo>
                    <a:pt x="7279" y="717"/>
                    <a:pt x="7257" y="720"/>
                    <a:pt x="7234" y="722"/>
                  </a:cubicBezTo>
                  <a:lnTo>
                    <a:pt x="7153" y="743"/>
                  </a:lnTo>
                  <a:lnTo>
                    <a:pt x="7098" y="764"/>
                  </a:lnTo>
                  <a:lnTo>
                    <a:pt x="7262" y="793"/>
                  </a:lnTo>
                  <a:lnTo>
                    <a:pt x="7452" y="835"/>
                  </a:lnTo>
                  <a:lnTo>
                    <a:pt x="7643" y="878"/>
                  </a:lnTo>
                  <a:lnTo>
                    <a:pt x="7861" y="934"/>
                  </a:lnTo>
                  <a:lnTo>
                    <a:pt x="8079" y="991"/>
                  </a:lnTo>
                  <a:lnTo>
                    <a:pt x="8311" y="1054"/>
                  </a:lnTo>
                  <a:lnTo>
                    <a:pt x="8529" y="1118"/>
                  </a:lnTo>
                  <a:lnTo>
                    <a:pt x="8747" y="1182"/>
                  </a:lnTo>
                  <a:lnTo>
                    <a:pt x="8951" y="1260"/>
                  </a:lnTo>
                  <a:lnTo>
                    <a:pt x="9155" y="1323"/>
                  </a:lnTo>
                  <a:lnTo>
                    <a:pt x="9319" y="1394"/>
                  </a:lnTo>
                  <a:lnTo>
                    <a:pt x="9496" y="1465"/>
                  </a:lnTo>
                  <a:lnTo>
                    <a:pt x="9632" y="1529"/>
                  </a:lnTo>
                  <a:lnTo>
                    <a:pt x="9768" y="1592"/>
                  </a:lnTo>
                  <a:lnTo>
                    <a:pt x="9864" y="1649"/>
                  </a:lnTo>
                  <a:cubicBezTo>
                    <a:pt x="10046" y="1764"/>
                    <a:pt x="9291" y="1103"/>
                    <a:pt x="10858" y="2279"/>
                  </a:cubicBezTo>
                  <a:cubicBezTo>
                    <a:pt x="12425" y="3455"/>
                    <a:pt x="12521" y="3864"/>
                    <a:pt x="13025" y="5807"/>
                  </a:cubicBezTo>
                  <a:cubicBezTo>
                    <a:pt x="13529" y="7750"/>
                    <a:pt x="13093" y="8419"/>
                    <a:pt x="12207" y="9915"/>
                  </a:cubicBezTo>
                  <a:lnTo>
                    <a:pt x="1431" y="10000"/>
                  </a:lnTo>
                  <a:cubicBezTo>
                    <a:pt x="1413" y="9986"/>
                    <a:pt x="1394" y="9972"/>
                    <a:pt x="1376" y="9958"/>
                  </a:cubicBezTo>
                  <a:cubicBezTo>
                    <a:pt x="1344" y="9937"/>
                    <a:pt x="1313" y="9915"/>
                    <a:pt x="1281" y="9894"/>
                  </a:cubicBezTo>
                  <a:cubicBezTo>
                    <a:pt x="1245" y="9863"/>
                    <a:pt x="1208" y="9833"/>
                    <a:pt x="1172" y="9802"/>
                  </a:cubicBezTo>
                  <a:cubicBezTo>
                    <a:pt x="1126" y="9767"/>
                    <a:pt x="1081" y="9731"/>
                    <a:pt x="1035" y="9696"/>
                  </a:cubicBezTo>
                  <a:cubicBezTo>
                    <a:pt x="994" y="9661"/>
                    <a:pt x="954" y="9625"/>
                    <a:pt x="913" y="9590"/>
                  </a:cubicBezTo>
                  <a:lnTo>
                    <a:pt x="804" y="9476"/>
                  </a:lnTo>
                  <a:cubicBezTo>
                    <a:pt x="781" y="9441"/>
                    <a:pt x="759" y="9405"/>
                    <a:pt x="736" y="9370"/>
                  </a:cubicBezTo>
                  <a:cubicBezTo>
                    <a:pt x="731" y="9339"/>
                    <a:pt x="727" y="9309"/>
                    <a:pt x="722" y="9278"/>
                  </a:cubicBezTo>
                  <a:cubicBezTo>
                    <a:pt x="731" y="9243"/>
                    <a:pt x="740" y="9207"/>
                    <a:pt x="749" y="9172"/>
                  </a:cubicBezTo>
                  <a:cubicBezTo>
                    <a:pt x="767" y="9137"/>
                    <a:pt x="786" y="9101"/>
                    <a:pt x="804" y="9066"/>
                  </a:cubicBezTo>
                  <a:cubicBezTo>
                    <a:pt x="827" y="9033"/>
                    <a:pt x="849" y="9000"/>
                    <a:pt x="872" y="8967"/>
                  </a:cubicBezTo>
                  <a:lnTo>
                    <a:pt x="954" y="8882"/>
                  </a:lnTo>
                  <a:cubicBezTo>
                    <a:pt x="986" y="8849"/>
                    <a:pt x="1017" y="8816"/>
                    <a:pt x="1049" y="8783"/>
                  </a:cubicBezTo>
                  <a:cubicBezTo>
                    <a:pt x="1076" y="8750"/>
                    <a:pt x="1104" y="8717"/>
                    <a:pt x="1131" y="8684"/>
                  </a:cubicBezTo>
                  <a:cubicBezTo>
                    <a:pt x="1158" y="8651"/>
                    <a:pt x="1186" y="8618"/>
                    <a:pt x="1213" y="8585"/>
                  </a:cubicBezTo>
                  <a:cubicBezTo>
                    <a:pt x="1231" y="8552"/>
                    <a:pt x="1249" y="8518"/>
                    <a:pt x="1267" y="8485"/>
                  </a:cubicBezTo>
                  <a:cubicBezTo>
                    <a:pt x="1258" y="8480"/>
                    <a:pt x="1249" y="8476"/>
                    <a:pt x="1240" y="8471"/>
                  </a:cubicBezTo>
                  <a:lnTo>
                    <a:pt x="1213" y="8471"/>
                  </a:lnTo>
                  <a:lnTo>
                    <a:pt x="1158" y="8471"/>
                  </a:lnTo>
                  <a:lnTo>
                    <a:pt x="1131" y="8471"/>
                  </a:lnTo>
                  <a:cubicBezTo>
                    <a:pt x="1099" y="8485"/>
                    <a:pt x="1067" y="8500"/>
                    <a:pt x="1035" y="8514"/>
                  </a:cubicBezTo>
                  <a:cubicBezTo>
                    <a:pt x="1012" y="8530"/>
                    <a:pt x="990" y="8547"/>
                    <a:pt x="967" y="8563"/>
                  </a:cubicBezTo>
                  <a:cubicBezTo>
                    <a:pt x="949" y="8580"/>
                    <a:pt x="931" y="8596"/>
                    <a:pt x="913" y="8613"/>
                  </a:cubicBezTo>
                  <a:lnTo>
                    <a:pt x="858" y="8662"/>
                  </a:lnTo>
                  <a:cubicBezTo>
                    <a:pt x="844" y="8681"/>
                    <a:pt x="831" y="8700"/>
                    <a:pt x="817" y="8719"/>
                  </a:cubicBezTo>
                  <a:lnTo>
                    <a:pt x="763" y="8776"/>
                  </a:lnTo>
                  <a:lnTo>
                    <a:pt x="722" y="8832"/>
                  </a:lnTo>
                  <a:lnTo>
                    <a:pt x="654" y="8882"/>
                  </a:lnTo>
                  <a:lnTo>
                    <a:pt x="0" y="8478"/>
                  </a:lnTo>
                  <a:cubicBezTo>
                    <a:pt x="64" y="8417"/>
                    <a:pt x="127" y="8355"/>
                    <a:pt x="191" y="8294"/>
                  </a:cubicBezTo>
                  <a:lnTo>
                    <a:pt x="395" y="8089"/>
                  </a:lnTo>
                  <a:lnTo>
                    <a:pt x="627" y="7877"/>
                  </a:lnTo>
                  <a:lnTo>
                    <a:pt x="913" y="7672"/>
                  </a:lnTo>
                  <a:lnTo>
                    <a:pt x="1226" y="7502"/>
                  </a:lnTo>
                  <a:lnTo>
                    <a:pt x="1580" y="7360"/>
                  </a:lnTo>
                  <a:lnTo>
                    <a:pt x="1989" y="7282"/>
                  </a:lnTo>
                  <a:lnTo>
                    <a:pt x="2480" y="7268"/>
                  </a:lnTo>
                  <a:cubicBezTo>
                    <a:pt x="2484" y="7244"/>
                    <a:pt x="2489" y="7221"/>
                    <a:pt x="2493" y="7197"/>
                  </a:cubicBezTo>
                  <a:lnTo>
                    <a:pt x="2466" y="7134"/>
                  </a:lnTo>
                  <a:lnTo>
                    <a:pt x="2398" y="7084"/>
                  </a:lnTo>
                  <a:lnTo>
                    <a:pt x="2316" y="7035"/>
                  </a:lnTo>
                  <a:cubicBezTo>
                    <a:pt x="2280" y="7018"/>
                    <a:pt x="2243" y="7002"/>
                    <a:pt x="2207" y="6985"/>
                  </a:cubicBezTo>
                  <a:cubicBezTo>
                    <a:pt x="2180" y="6973"/>
                    <a:pt x="2152" y="6962"/>
                    <a:pt x="2125" y="6950"/>
                  </a:cubicBezTo>
                  <a:cubicBezTo>
                    <a:pt x="2084" y="6936"/>
                    <a:pt x="2044" y="6921"/>
                    <a:pt x="2003" y="6907"/>
                  </a:cubicBezTo>
                  <a:lnTo>
                    <a:pt x="1921" y="6865"/>
                  </a:lnTo>
                  <a:lnTo>
                    <a:pt x="1744" y="6759"/>
                  </a:lnTo>
                  <a:lnTo>
                    <a:pt x="1567" y="6645"/>
                  </a:lnTo>
                  <a:lnTo>
                    <a:pt x="1417" y="6525"/>
                  </a:lnTo>
                  <a:lnTo>
                    <a:pt x="1253" y="6405"/>
                  </a:lnTo>
                  <a:lnTo>
                    <a:pt x="1104" y="6277"/>
                  </a:lnTo>
                  <a:lnTo>
                    <a:pt x="940" y="6157"/>
                  </a:lnTo>
                  <a:lnTo>
                    <a:pt x="763" y="6037"/>
                  </a:lnTo>
                  <a:lnTo>
                    <a:pt x="586" y="5909"/>
                  </a:lnTo>
                  <a:cubicBezTo>
                    <a:pt x="609" y="5772"/>
                    <a:pt x="631" y="5636"/>
                    <a:pt x="654" y="5499"/>
                  </a:cubicBezTo>
                  <a:cubicBezTo>
                    <a:pt x="699" y="5360"/>
                    <a:pt x="745" y="5220"/>
                    <a:pt x="790" y="5081"/>
                  </a:cubicBezTo>
                  <a:cubicBezTo>
                    <a:pt x="835" y="4949"/>
                    <a:pt x="881" y="4817"/>
                    <a:pt x="926" y="4685"/>
                  </a:cubicBezTo>
                  <a:lnTo>
                    <a:pt x="1104" y="4282"/>
                  </a:lnTo>
                  <a:lnTo>
                    <a:pt x="1308" y="3892"/>
                  </a:lnTo>
                  <a:cubicBezTo>
                    <a:pt x="1385" y="3762"/>
                    <a:pt x="1463" y="3633"/>
                    <a:pt x="1540" y="3503"/>
                  </a:cubicBezTo>
                  <a:lnTo>
                    <a:pt x="1785" y="3114"/>
                  </a:lnTo>
                  <a:lnTo>
                    <a:pt x="2057" y="2739"/>
                  </a:lnTo>
                  <a:cubicBezTo>
                    <a:pt x="2084" y="2737"/>
                    <a:pt x="2112" y="2734"/>
                    <a:pt x="2139" y="2732"/>
                  </a:cubicBezTo>
                  <a:lnTo>
                    <a:pt x="2166" y="2696"/>
                  </a:lnTo>
                  <a:lnTo>
                    <a:pt x="2166" y="2647"/>
                  </a:lnTo>
                  <a:cubicBezTo>
                    <a:pt x="2171" y="2635"/>
                    <a:pt x="2175" y="2623"/>
                    <a:pt x="2180" y="2611"/>
                  </a:cubicBezTo>
                  <a:lnTo>
                    <a:pt x="2302" y="2498"/>
                  </a:lnTo>
                  <a:lnTo>
                    <a:pt x="2452" y="2385"/>
                  </a:lnTo>
                  <a:lnTo>
                    <a:pt x="2589" y="2272"/>
                  </a:lnTo>
                  <a:lnTo>
                    <a:pt x="2711" y="2144"/>
                  </a:lnTo>
                  <a:lnTo>
                    <a:pt x="2847" y="2024"/>
                  </a:lnTo>
                  <a:cubicBezTo>
                    <a:pt x="2883" y="1984"/>
                    <a:pt x="2920" y="1944"/>
                    <a:pt x="2956" y="1904"/>
                  </a:cubicBezTo>
                  <a:lnTo>
                    <a:pt x="3025" y="1769"/>
                  </a:lnTo>
                  <a:cubicBezTo>
                    <a:pt x="3052" y="1727"/>
                    <a:pt x="3079" y="1684"/>
                    <a:pt x="3106" y="1642"/>
                  </a:cubicBezTo>
                  <a:lnTo>
                    <a:pt x="3297" y="1536"/>
                  </a:lnTo>
                  <a:lnTo>
                    <a:pt x="3474" y="1430"/>
                  </a:lnTo>
                  <a:lnTo>
                    <a:pt x="3638" y="1323"/>
                  </a:lnTo>
                  <a:lnTo>
                    <a:pt x="3801" y="1217"/>
                  </a:lnTo>
                  <a:lnTo>
                    <a:pt x="3951" y="1111"/>
                  </a:lnTo>
                  <a:cubicBezTo>
                    <a:pt x="4005" y="1073"/>
                    <a:pt x="4060" y="1036"/>
                    <a:pt x="4114" y="998"/>
                  </a:cubicBezTo>
                  <a:lnTo>
                    <a:pt x="4292" y="892"/>
                  </a:lnTo>
                  <a:cubicBezTo>
                    <a:pt x="4342" y="857"/>
                    <a:pt x="4391" y="821"/>
                    <a:pt x="4441" y="786"/>
                  </a:cubicBezTo>
                  <a:lnTo>
                    <a:pt x="4605" y="679"/>
                  </a:lnTo>
                  <a:lnTo>
                    <a:pt x="4755" y="573"/>
                  </a:lnTo>
                  <a:lnTo>
                    <a:pt x="4932" y="474"/>
                  </a:lnTo>
                  <a:lnTo>
                    <a:pt x="5123" y="368"/>
                  </a:lnTo>
                  <a:lnTo>
                    <a:pt x="5286" y="283"/>
                  </a:lnTo>
                  <a:lnTo>
                    <a:pt x="5490" y="184"/>
                  </a:lnTo>
                  <a:lnTo>
                    <a:pt x="5695" y="92"/>
                  </a:lnTo>
                  <a:lnTo>
                    <a:pt x="5913" y="0"/>
                  </a:lnTo>
                  <a:lnTo>
                    <a:pt x="6008" y="0"/>
                  </a:lnTo>
                  <a:cubicBezTo>
                    <a:pt x="6035" y="5"/>
                    <a:pt x="6063" y="9"/>
                    <a:pt x="6090" y="14"/>
                  </a:cubicBezTo>
                  <a:cubicBezTo>
                    <a:pt x="6117" y="19"/>
                    <a:pt x="6145" y="23"/>
                    <a:pt x="6172" y="28"/>
                  </a:cubicBezTo>
                  <a:cubicBezTo>
                    <a:pt x="6190" y="33"/>
                    <a:pt x="6208" y="37"/>
                    <a:pt x="6226" y="42"/>
                  </a:cubicBezTo>
                  <a:lnTo>
                    <a:pt x="6294" y="78"/>
                  </a:lnTo>
                  <a:cubicBezTo>
                    <a:pt x="6308" y="85"/>
                    <a:pt x="6321" y="92"/>
                    <a:pt x="6335" y="99"/>
                  </a:cubicBezTo>
                  <a:cubicBezTo>
                    <a:pt x="6358" y="113"/>
                    <a:pt x="6380" y="128"/>
                    <a:pt x="6403" y="142"/>
                  </a:cubicBezTo>
                  <a:cubicBezTo>
                    <a:pt x="6421" y="154"/>
                    <a:pt x="6440" y="165"/>
                    <a:pt x="6458" y="177"/>
                  </a:cubicBez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 name="Freeform 164"/>
            <p:cNvSpPr>
              <a:spLocks/>
            </p:cNvSpPr>
            <p:nvPr/>
          </p:nvSpPr>
          <p:spPr bwMode="auto">
            <a:xfrm>
              <a:off x="7170169" y="3119779"/>
              <a:ext cx="494397" cy="390733"/>
            </a:xfrm>
            <a:custGeom>
              <a:avLst/>
              <a:gdLst>
                <a:gd name="T0" fmla="*/ 248 w 248"/>
                <a:gd name="T1" fmla="*/ 0 h 196"/>
                <a:gd name="T2" fmla="*/ 225 w 248"/>
                <a:gd name="T3" fmla="*/ 18 h 196"/>
                <a:gd name="T4" fmla="*/ 203 w 248"/>
                <a:gd name="T5" fmla="*/ 37 h 196"/>
                <a:gd name="T6" fmla="*/ 182 w 248"/>
                <a:gd name="T7" fmla="*/ 56 h 196"/>
                <a:gd name="T8" fmla="*/ 162 w 248"/>
                <a:gd name="T9" fmla="*/ 76 h 196"/>
                <a:gd name="T10" fmla="*/ 142 w 248"/>
                <a:gd name="T11" fmla="*/ 96 h 196"/>
                <a:gd name="T12" fmla="*/ 123 w 248"/>
                <a:gd name="T13" fmla="*/ 116 h 196"/>
                <a:gd name="T14" fmla="*/ 102 w 248"/>
                <a:gd name="T15" fmla="*/ 136 h 196"/>
                <a:gd name="T16" fmla="*/ 82 w 248"/>
                <a:gd name="T17" fmla="*/ 157 h 196"/>
                <a:gd name="T18" fmla="*/ 73 w 248"/>
                <a:gd name="T19" fmla="*/ 166 h 196"/>
                <a:gd name="T20" fmla="*/ 64 w 248"/>
                <a:gd name="T21" fmla="*/ 173 h 196"/>
                <a:gd name="T22" fmla="*/ 53 w 248"/>
                <a:gd name="T23" fmla="*/ 180 h 196"/>
                <a:gd name="T24" fmla="*/ 43 w 248"/>
                <a:gd name="T25" fmla="*/ 184 h 196"/>
                <a:gd name="T26" fmla="*/ 33 w 248"/>
                <a:gd name="T27" fmla="*/ 188 h 196"/>
                <a:gd name="T28" fmla="*/ 22 w 248"/>
                <a:gd name="T29" fmla="*/ 191 h 196"/>
                <a:gd name="T30" fmla="*/ 12 w 248"/>
                <a:gd name="T31" fmla="*/ 193 h 196"/>
                <a:gd name="T32" fmla="*/ 0 w 248"/>
                <a:gd name="T33" fmla="*/ 196 h 196"/>
                <a:gd name="T34" fmla="*/ 15 w 248"/>
                <a:gd name="T35" fmla="*/ 187 h 196"/>
                <a:gd name="T36" fmla="*/ 30 w 248"/>
                <a:gd name="T37" fmla="*/ 176 h 196"/>
                <a:gd name="T38" fmla="*/ 44 w 248"/>
                <a:gd name="T39" fmla="*/ 164 h 196"/>
                <a:gd name="T40" fmla="*/ 59 w 248"/>
                <a:gd name="T41" fmla="*/ 151 h 196"/>
                <a:gd name="T42" fmla="*/ 73 w 248"/>
                <a:gd name="T43" fmla="*/ 136 h 196"/>
                <a:gd name="T44" fmla="*/ 87 w 248"/>
                <a:gd name="T45" fmla="*/ 122 h 196"/>
                <a:gd name="T46" fmla="*/ 102 w 248"/>
                <a:gd name="T47" fmla="*/ 107 h 196"/>
                <a:gd name="T48" fmla="*/ 116 w 248"/>
                <a:gd name="T49" fmla="*/ 91 h 196"/>
                <a:gd name="T50" fmla="*/ 131 w 248"/>
                <a:gd name="T51" fmla="*/ 76 h 196"/>
                <a:gd name="T52" fmla="*/ 146 w 248"/>
                <a:gd name="T53" fmla="*/ 62 h 196"/>
                <a:gd name="T54" fmla="*/ 161 w 248"/>
                <a:gd name="T55" fmla="*/ 48 h 196"/>
                <a:gd name="T56" fmla="*/ 177 w 248"/>
                <a:gd name="T57" fmla="*/ 36 h 196"/>
                <a:gd name="T58" fmla="*/ 193 w 248"/>
                <a:gd name="T59" fmla="*/ 24 h 196"/>
                <a:gd name="T60" fmla="*/ 211 w 248"/>
                <a:gd name="T61" fmla="*/ 14 h 196"/>
                <a:gd name="T62" fmla="*/ 229 w 248"/>
                <a:gd name="T63" fmla="*/ 6 h 196"/>
                <a:gd name="T64" fmla="*/ 248 w 248"/>
                <a:gd name="T6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8" h="196">
                  <a:moveTo>
                    <a:pt x="248" y="0"/>
                  </a:moveTo>
                  <a:lnTo>
                    <a:pt x="225" y="18"/>
                  </a:lnTo>
                  <a:lnTo>
                    <a:pt x="203" y="37"/>
                  </a:lnTo>
                  <a:lnTo>
                    <a:pt x="182" y="56"/>
                  </a:lnTo>
                  <a:lnTo>
                    <a:pt x="162" y="76"/>
                  </a:lnTo>
                  <a:lnTo>
                    <a:pt x="142" y="96"/>
                  </a:lnTo>
                  <a:lnTo>
                    <a:pt x="123" y="116"/>
                  </a:lnTo>
                  <a:lnTo>
                    <a:pt x="102" y="136"/>
                  </a:lnTo>
                  <a:lnTo>
                    <a:pt x="82" y="157"/>
                  </a:lnTo>
                  <a:lnTo>
                    <a:pt x="73" y="166"/>
                  </a:lnTo>
                  <a:lnTo>
                    <a:pt x="64" y="173"/>
                  </a:lnTo>
                  <a:lnTo>
                    <a:pt x="53" y="180"/>
                  </a:lnTo>
                  <a:lnTo>
                    <a:pt x="43" y="184"/>
                  </a:lnTo>
                  <a:lnTo>
                    <a:pt x="33" y="188"/>
                  </a:lnTo>
                  <a:lnTo>
                    <a:pt x="22" y="191"/>
                  </a:lnTo>
                  <a:lnTo>
                    <a:pt x="12" y="193"/>
                  </a:lnTo>
                  <a:lnTo>
                    <a:pt x="0" y="196"/>
                  </a:lnTo>
                  <a:lnTo>
                    <a:pt x="15" y="187"/>
                  </a:lnTo>
                  <a:lnTo>
                    <a:pt x="30" y="176"/>
                  </a:lnTo>
                  <a:lnTo>
                    <a:pt x="44" y="164"/>
                  </a:lnTo>
                  <a:lnTo>
                    <a:pt x="59" y="151"/>
                  </a:lnTo>
                  <a:lnTo>
                    <a:pt x="73" y="136"/>
                  </a:lnTo>
                  <a:lnTo>
                    <a:pt x="87" y="122"/>
                  </a:lnTo>
                  <a:lnTo>
                    <a:pt x="102" y="107"/>
                  </a:lnTo>
                  <a:lnTo>
                    <a:pt x="116" y="91"/>
                  </a:lnTo>
                  <a:lnTo>
                    <a:pt x="131" y="76"/>
                  </a:lnTo>
                  <a:lnTo>
                    <a:pt x="146" y="62"/>
                  </a:lnTo>
                  <a:lnTo>
                    <a:pt x="161" y="48"/>
                  </a:lnTo>
                  <a:lnTo>
                    <a:pt x="177" y="36"/>
                  </a:lnTo>
                  <a:lnTo>
                    <a:pt x="193" y="24"/>
                  </a:lnTo>
                  <a:lnTo>
                    <a:pt x="211" y="14"/>
                  </a:lnTo>
                  <a:lnTo>
                    <a:pt x="229" y="6"/>
                  </a:lnTo>
                  <a:lnTo>
                    <a:pt x="248" y="0"/>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0" name="Freeform 167"/>
            <p:cNvSpPr>
              <a:spLocks/>
            </p:cNvSpPr>
            <p:nvPr/>
          </p:nvSpPr>
          <p:spPr bwMode="auto">
            <a:xfrm>
              <a:off x="7130298" y="3271288"/>
              <a:ext cx="773492" cy="1463256"/>
            </a:xfrm>
            <a:custGeom>
              <a:avLst/>
              <a:gdLst>
                <a:gd name="T0" fmla="*/ 388 w 388"/>
                <a:gd name="T1" fmla="*/ 13 h 735"/>
                <a:gd name="T2" fmla="*/ 380 w 388"/>
                <a:gd name="T3" fmla="*/ 24 h 735"/>
                <a:gd name="T4" fmla="*/ 363 w 388"/>
                <a:gd name="T5" fmla="*/ 29 h 735"/>
                <a:gd name="T6" fmla="*/ 347 w 388"/>
                <a:gd name="T7" fmla="*/ 33 h 735"/>
                <a:gd name="T8" fmla="*/ 318 w 388"/>
                <a:gd name="T9" fmla="*/ 60 h 735"/>
                <a:gd name="T10" fmla="*/ 278 w 388"/>
                <a:gd name="T11" fmla="*/ 104 h 735"/>
                <a:gd name="T12" fmla="*/ 244 w 388"/>
                <a:gd name="T13" fmla="*/ 152 h 735"/>
                <a:gd name="T14" fmla="*/ 216 w 388"/>
                <a:gd name="T15" fmla="*/ 202 h 735"/>
                <a:gd name="T16" fmla="*/ 192 w 388"/>
                <a:gd name="T17" fmla="*/ 255 h 735"/>
                <a:gd name="T18" fmla="*/ 173 w 388"/>
                <a:gd name="T19" fmla="*/ 309 h 735"/>
                <a:gd name="T20" fmla="*/ 157 w 388"/>
                <a:gd name="T21" fmla="*/ 364 h 735"/>
                <a:gd name="T22" fmla="*/ 143 w 388"/>
                <a:gd name="T23" fmla="*/ 419 h 735"/>
                <a:gd name="T24" fmla="*/ 130 w 388"/>
                <a:gd name="T25" fmla="*/ 460 h 735"/>
                <a:gd name="T26" fmla="*/ 120 w 388"/>
                <a:gd name="T27" fmla="*/ 481 h 735"/>
                <a:gd name="T28" fmla="*/ 120 w 388"/>
                <a:gd name="T29" fmla="*/ 504 h 735"/>
                <a:gd name="T30" fmla="*/ 131 w 388"/>
                <a:gd name="T31" fmla="*/ 538 h 735"/>
                <a:gd name="T32" fmla="*/ 110 w 388"/>
                <a:gd name="T33" fmla="*/ 578 h 735"/>
                <a:gd name="T34" fmla="*/ 77 w 388"/>
                <a:gd name="T35" fmla="*/ 621 h 735"/>
                <a:gd name="T36" fmla="*/ 46 w 388"/>
                <a:gd name="T37" fmla="*/ 665 h 735"/>
                <a:gd name="T38" fmla="*/ 19 w 388"/>
                <a:gd name="T39" fmla="*/ 711 h 735"/>
                <a:gd name="T40" fmla="*/ 6 w 388"/>
                <a:gd name="T41" fmla="*/ 735 h 735"/>
                <a:gd name="T42" fmla="*/ 1 w 388"/>
                <a:gd name="T43" fmla="*/ 731 h 735"/>
                <a:gd name="T44" fmla="*/ 2 w 388"/>
                <a:gd name="T45" fmla="*/ 703 h 735"/>
                <a:gd name="T46" fmla="*/ 21 w 388"/>
                <a:gd name="T47" fmla="*/ 657 h 735"/>
                <a:gd name="T48" fmla="*/ 48 w 388"/>
                <a:gd name="T49" fmla="*/ 615 h 735"/>
                <a:gd name="T50" fmla="*/ 79 w 388"/>
                <a:gd name="T51" fmla="*/ 574 h 735"/>
                <a:gd name="T52" fmla="*/ 91 w 388"/>
                <a:gd name="T53" fmla="*/ 533 h 735"/>
                <a:gd name="T54" fmla="*/ 84 w 388"/>
                <a:gd name="T55" fmla="*/ 496 h 735"/>
                <a:gd name="T56" fmla="*/ 72 w 388"/>
                <a:gd name="T57" fmla="*/ 462 h 735"/>
                <a:gd name="T58" fmla="*/ 59 w 388"/>
                <a:gd name="T59" fmla="*/ 426 h 735"/>
                <a:gd name="T60" fmla="*/ 49 w 388"/>
                <a:gd name="T61" fmla="*/ 399 h 735"/>
                <a:gd name="T62" fmla="*/ 31 w 388"/>
                <a:gd name="T63" fmla="*/ 381 h 735"/>
                <a:gd name="T64" fmla="*/ 31 w 388"/>
                <a:gd name="T65" fmla="*/ 370 h 735"/>
                <a:gd name="T66" fmla="*/ 40 w 388"/>
                <a:gd name="T67" fmla="*/ 373 h 735"/>
                <a:gd name="T68" fmla="*/ 48 w 388"/>
                <a:gd name="T69" fmla="*/ 380 h 735"/>
                <a:gd name="T70" fmla="*/ 56 w 388"/>
                <a:gd name="T71" fmla="*/ 387 h 735"/>
                <a:gd name="T72" fmla="*/ 67 w 388"/>
                <a:gd name="T73" fmla="*/ 397 h 735"/>
                <a:gd name="T74" fmla="*/ 79 w 388"/>
                <a:gd name="T75" fmla="*/ 411 h 735"/>
                <a:gd name="T76" fmla="*/ 91 w 388"/>
                <a:gd name="T77" fmla="*/ 426 h 735"/>
                <a:gd name="T78" fmla="*/ 102 w 388"/>
                <a:gd name="T79" fmla="*/ 440 h 735"/>
                <a:gd name="T80" fmla="*/ 114 w 388"/>
                <a:gd name="T81" fmla="*/ 417 h 735"/>
                <a:gd name="T82" fmla="*/ 127 w 388"/>
                <a:gd name="T83" fmla="*/ 359 h 735"/>
                <a:gd name="T84" fmla="*/ 144 w 388"/>
                <a:gd name="T85" fmla="*/ 303 h 735"/>
                <a:gd name="T86" fmla="*/ 163 w 388"/>
                <a:gd name="T87" fmla="*/ 249 h 735"/>
                <a:gd name="T88" fmla="*/ 188 w 388"/>
                <a:gd name="T89" fmla="*/ 196 h 735"/>
                <a:gd name="T90" fmla="*/ 218 w 388"/>
                <a:gd name="T91" fmla="*/ 145 h 735"/>
                <a:gd name="T92" fmla="*/ 252 w 388"/>
                <a:gd name="T93" fmla="*/ 97 h 735"/>
                <a:gd name="T94" fmla="*/ 292 w 388"/>
                <a:gd name="T95" fmla="*/ 52 h 735"/>
                <a:gd name="T96" fmla="*/ 318 w 388"/>
                <a:gd name="T97" fmla="*/ 29 h 735"/>
                <a:gd name="T98" fmla="*/ 331 w 388"/>
                <a:gd name="T99" fmla="*/ 18 h 735"/>
                <a:gd name="T100" fmla="*/ 352 w 388"/>
                <a:gd name="T101" fmla="*/ 5 h 735"/>
                <a:gd name="T102" fmla="*/ 375 w 388"/>
                <a:gd name="T103"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8" h="735">
                  <a:moveTo>
                    <a:pt x="387" y="3"/>
                  </a:moveTo>
                  <a:lnTo>
                    <a:pt x="388" y="13"/>
                  </a:lnTo>
                  <a:lnTo>
                    <a:pt x="386" y="20"/>
                  </a:lnTo>
                  <a:lnTo>
                    <a:pt x="380" y="24"/>
                  </a:lnTo>
                  <a:lnTo>
                    <a:pt x="372" y="26"/>
                  </a:lnTo>
                  <a:lnTo>
                    <a:pt x="363" y="29"/>
                  </a:lnTo>
                  <a:lnTo>
                    <a:pt x="355" y="31"/>
                  </a:lnTo>
                  <a:lnTo>
                    <a:pt x="347" y="33"/>
                  </a:lnTo>
                  <a:lnTo>
                    <a:pt x="340" y="39"/>
                  </a:lnTo>
                  <a:lnTo>
                    <a:pt x="318" y="60"/>
                  </a:lnTo>
                  <a:lnTo>
                    <a:pt x="297" y="82"/>
                  </a:lnTo>
                  <a:lnTo>
                    <a:pt x="278" y="104"/>
                  </a:lnTo>
                  <a:lnTo>
                    <a:pt x="260" y="128"/>
                  </a:lnTo>
                  <a:lnTo>
                    <a:pt x="244" y="152"/>
                  </a:lnTo>
                  <a:lnTo>
                    <a:pt x="229" y="176"/>
                  </a:lnTo>
                  <a:lnTo>
                    <a:pt x="216" y="202"/>
                  </a:lnTo>
                  <a:lnTo>
                    <a:pt x="204" y="228"/>
                  </a:lnTo>
                  <a:lnTo>
                    <a:pt x="192" y="255"/>
                  </a:lnTo>
                  <a:lnTo>
                    <a:pt x="182" y="281"/>
                  </a:lnTo>
                  <a:lnTo>
                    <a:pt x="173" y="309"/>
                  </a:lnTo>
                  <a:lnTo>
                    <a:pt x="165" y="335"/>
                  </a:lnTo>
                  <a:lnTo>
                    <a:pt x="157" y="364"/>
                  </a:lnTo>
                  <a:lnTo>
                    <a:pt x="150" y="392"/>
                  </a:lnTo>
                  <a:lnTo>
                    <a:pt x="143" y="419"/>
                  </a:lnTo>
                  <a:lnTo>
                    <a:pt x="136" y="448"/>
                  </a:lnTo>
                  <a:lnTo>
                    <a:pt x="130" y="460"/>
                  </a:lnTo>
                  <a:lnTo>
                    <a:pt x="125" y="470"/>
                  </a:lnTo>
                  <a:lnTo>
                    <a:pt x="120" y="481"/>
                  </a:lnTo>
                  <a:lnTo>
                    <a:pt x="113" y="489"/>
                  </a:lnTo>
                  <a:lnTo>
                    <a:pt x="120" y="504"/>
                  </a:lnTo>
                  <a:lnTo>
                    <a:pt x="128" y="521"/>
                  </a:lnTo>
                  <a:lnTo>
                    <a:pt x="131" y="538"/>
                  </a:lnTo>
                  <a:lnTo>
                    <a:pt x="129" y="557"/>
                  </a:lnTo>
                  <a:lnTo>
                    <a:pt x="110" y="578"/>
                  </a:lnTo>
                  <a:lnTo>
                    <a:pt x="93" y="600"/>
                  </a:lnTo>
                  <a:lnTo>
                    <a:pt x="77" y="621"/>
                  </a:lnTo>
                  <a:lnTo>
                    <a:pt x="61" y="643"/>
                  </a:lnTo>
                  <a:lnTo>
                    <a:pt x="46" y="665"/>
                  </a:lnTo>
                  <a:lnTo>
                    <a:pt x="32" y="686"/>
                  </a:lnTo>
                  <a:lnTo>
                    <a:pt x="19" y="711"/>
                  </a:lnTo>
                  <a:lnTo>
                    <a:pt x="9" y="735"/>
                  </a:lnTo>
                  <a:lnTo>
                    <a:pt x="6" y="735"/>
                  </a:lnTo>
                  <a:lnTo>
                    <a:pt x="3" y="734"/>
                  </a:lnTo>
                  <a:lnTo>
                    <a:pt x="1" y="731"/>
                  </a:lnTo>
                  <a:lnTo>
                    <a:pt x="0" y="729"/>
                  </a:lnTo>
                  <a:lnTo>
                    <a:pt x="2" y="703"/>
                  </a:lnTo>
                  <a:lnTo>
                    <a:pt x="10" y="680"/>
                  </a:lnTo>
                  <a:lnTo>
                    <a:pt x="21" y="657"/>
                  </a:lnTo>
                  <a:lnTo>
                    <a:pt x="34" y="636"/>
                  </a:lnTo>
                  <a:lnTo>
                    <a:pt x="48" y="615"/>
                  </a:lnTo>
                  <a:lnTo>
                    <a:pt x="64" y="594"/>
                  </a:lnTo>
                  <a:lnTo>
                    <a:pt x="79" y="574"/>
                  </a:lnTo>
                  <a:lnTo>
                    <a:pt x="92" y="552"/>
                  </a:lnTo>
                  <a:lnTo>
                    <a:pt x="91" y="533"/>
                  </a:lnTo>
                  <a:lnTo>
                    <a:pt x="89" y="515"/>
                  </a:lnTo>
                  <a:lnTo>
                    <a:pt x="84" y="496"/>
                  </a:lnTo>
                  <a:lnTo>
                    <a:pt x="78" y="479"/>
                  </a:lnTo>
                  <a:lnTo>
                    <a:pt x="72" y="462"/>
                  </a:lnTo>
                  <a:lnTo>
                    <a:pt x="65" y="443"/>
                  </a:lnTo>
                  <a:lnTo>
                    <a:pt x="59" y="426"/>
                  </a:lnTo>
                  <a:lnTo>
                    <a:pt x="53" y="409"/>
                  </a:lnTo>
                  <a:lnTo>
                    <a:pt x="49" y="399"/>
                  </a:lnTo>
                  <a:lnTo>
                    <a:pt x="40" y="389"/>
                  </a:lnTo>
                  <a:lnTo>
                    <a:pt x="31" y="381"/>
                  </a:lnTo>
                  <a:lnTo>
                    <a:pt x="26" y="371"/>
                  </a:lnTo>
                  <a:lnTo>
                    <a:pt x="31" y="370"/>
                  </a:lnTo>
                  <a:lnTo>
                    <a:pt x="36" y="371"/>
                  </a:lnTo>
                  <a:lnTo>
                    <a:pt x="40" y="373"/>
                  </a:lnTo>
                  <a:lnTo>
                    <a:pt x="45" y="377"/>
                  </a:lnTo>
                  <a:lnTo>
                    <a:pt x="48" y="380"/>
                  </a:lnTo>
                  <a:lnTo>
                    <a:pt x="53" y="384"/>
                  </a:lnTo>
                  <a:lnTo>
                    <a:pt x="56" y="387"/>
                  </a:lnTo>
                  <a:lnTo>
                    <a:pt x="61" y="390"/>
                  </a:lnTo>
                  <a:lnTo>
                    <a:pt x="67" y="397"/>
                  </a:lnTo>
                  <a:lnTo>
                    <a:pt x="74" y="404"/>
                  </a:lnTo>
                  <a:lnTo>
                    <a:pt x="79" y="411"/>
                  </a:lnTo>
                  <a:lnTo>
                    <a:pt x="85" y="419"/>
                  </a:lnTo>
                  <a:lnTo>
                    <a:pt x="91" y="426"/>
                  </a:lnTo>
                  <a:lnTo>
                    <a:pt x="97" y="433"/>
                  </a:lnTo>
                  <a:lnTo>
                    <a:pt x="102" y="440"/>
                  </a:lnTo>
                  <a:lnTo>
                    <a:pt x="108" y="446"/>
                  </a:lnTo>
                  <a:lnTo>
                    <a:pt x="114" y="417"/>
                  </a:lnTo>
                  <a:lnTo>
                    <a:pt x="120" y="388"/>
                  </a:lnTo>
                  <a:lnTo>
                    <a:pt x="127" y="359"/>
                  </a:lnTo>
                  <a:lnTo>
                    <a:pt x="135" y="331"/>
                  </a:lnTo>
                  <a:lnTo>
                    <a:pt x="144" y="303"/>
                  </a:lnTo>
                  <a:lnTo>
                    <a:pt x="153" y="275"/>
                  </a:lnTo>
                  <a:lnTo>
                    <a:pt x="163" y="249"/>
                  </a:lnTo>
                  <a:lnTo>
                    <a:pt x="175" y="221"/>
                  </a:lnTo>
                  <a:lnTo>
                    <a:pt x="188" y="196"/>
                  </a:lnTo>
                  <a:lnTo>
                    <a:pt x="201" y="169"/>
                  </a:lnTo>
                  <a:lnTo>
                    <a:pt x="218" y="145"/>
                  </a:lnTo>
                  <a:lnTo>
                    <a:pt x="234" y="121"/>
                  </a:lnTo>
                  <a:lnTo>
                    <a:pt x="252" y="97"/>
                  </a:lnTo>
                  <a:lnTo>
                    <a:pt x="272" y="74"/>
                  </a:lnTo>
                  <a:lnTo>
                    <a:pt x="292" y="52"/>
                  </a:lnTo>
                  <a:lnTo>
                    <a:pt x="316" y="31"/>
                  </a:lnTo>
                  <a:lnTo>
                    <a:pt x="318" y="29"/>
                  </a:lnTo>
                  <a:lnTo>
                    <a:pt x="322" y="24"/>
                  </a:lnTo>
                  <a:lnTo>
                    <a:pt x="331" y="18"/>
                  </a:lnTo>
                  <a:lnTo>
                    <a:pt x="341" y="12"/>
                  </a:lnTo>
                  <a:lnTo>
                    <a:pt x="352" y="5"/>
                  </a:lnTo>
                  <a:lnTo>
                    <a:pt x="364" y="1"/>
                  </a:lnTo>
                  <a:lnTo>
                    <a:pt x="375" y="0"/>
                  </a:lnTo>
                  <a:lnTo>
                    <a:pt x="38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Freeform 171"/>
            <p:cNvSpPr>
              <a:spLocks/>
            </p:cNvSpPr>
            <p:nvPr/>
          </p:nvSpPr>
          <p:spPr bwMode="auto">
            <a:xfrm>
              <a:off x="7130298" y="3566331"/>
              <a:ext cx="155497" cy="155497"/>
            </a:xfrm>
            <a:custGeom>
              <a:avLst/>
              <a:gdLst>
                <a:gd name="T0" fmla="*/ 76 w 76"/>
                <a:gd name="T1" fmla="*/ 26 h 77"/>
                <a:gd name="T2" fmla="*/ 68 w 76"/>
                <a:gd name="T3" fmla="*/ 39 h 77"/>
                <a:gd name="T4" fmla="*/ 59 w 76"/>
                <a:gd name="T5" fmla="*/ 51 h 77"/>
                <a:gd name="T6" fmla="*/ 51 w 76"/>
                <a:gd name="T7" fmla="*/ 64 h 77"/>
                <a:gd name="T8" fmla="*/ 45 w 76"/>
                <a:gd name="T9" fmla="*/ 77 h 77"/>
                <a:gd name="T10" fmla="*/ 0 w 76"/>
                <a:gd name="T11" fmla="*/ 5 h 77"/>
                <a:gd name="T12" fmla="*/ 10 w 76"/>
                <a:gd name="T13" fmla="*/ 0 h 77"/>
                <a:gd name="T14" fmla="*/ 20 w 76"/>
                <a:gd name="T15" fmla="*/ 0 h 77"/>
                <a:gd name="T16" fmla="*/ 30 w 76"/>
                <a:gd name="T17" fmla="*/ 3 h 77"/>
                <a:gd name="T18" fmla="*/ 38 w 76"/>
                <a:gd name="T19" fmla="*/ 9 h 77"/>
                <a:gd name="T20" fmla="*/ 47 w 76"/>
                <a:gd name="T21" fmla="*/ 16 h 77"/>
                <a:gd name="T22" fmla="*/ 56 w 76"/>
                <a:gd name="T23" fmla="*/ 21 h 77"/>
                <a:gd name="T24" fmla="*/ 66 w 76"/>
                <a:gd name="T25" fmla="*/ 25 h 77"/>
                <a:gd name="T26" fmla="*/ 76 w 76"/>
                <a:gd name="T27"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77">
                  <a:moveTo>
                    <a:pt x="76" y="26"/>
                  </a:moveTo>
                  <a:lnTo>
                    <a:pt x="68" y="39"/>
                  </a:lnTo>
                  <a:lnTo>
                    <a:pt x="59" y="51"/>
                  </a:lnTo>
                  <a:lnTo>
                    <a:pt x="51" y="64"/>
                  </a:lnTo>
                  <a:lnTo>
                    <a:pt x="45" y="77"/>
                  </a:lnTo>
                  <a:lnTo>
                    <a:pt x="0" y="5"/>
                  </a:lnTo>
                  <a:lnTo>
                    <a:pt x="10" y="0"/>
                  </a:lnTo>
                  <a:lnTo>
                    <a:pt x="20" y="0"/>
                  </a:lnTo>
                  <a:lnTo>
                    <a:pt x="30" y="3"/>
                  </a:lnTo>
                  <a:lnTo>
                    <a:pt x="38" y="9"/>
                  </a:lnTo>
                  <a:lnTo>
                    <a:pt x="47" y="16"/>
                  </a:lnTo>
                  <a:lnTo>
                    <a:pt x="56" y="21"/>
                  </a:lnTo>
                  <a:lnTo>
                    <a:pt x="66" y="25"/>
                  </a:lnTo>
                  <a:lnTo>
                    <a:pt x="76" y="26"/>
                  </a:lnTo>
                  <a:close/>
                </a:path>
              </a:pathLst>
            </a:custGeom>
            <a:solidFill>
              <a:srgbClr val="EFC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Freeform 174"/>
            <p:cNvSpPr>
              <a:spLocks/>
            </p:cNvSpPr>
            <p:nvPr/>
          </p:nvSpPr>
          <p:spPr bwMode="auto">
            <a:xfrm>
              <a:off x="6129543" y="3821503"/>
              <a:ext cx="358836" cy="167457"/>
            </a:xfrm>
            <a:custGeom>
              <a:avLst/>
              <a:gdLst>
                <a:gd name="T0" fmla="*/ 100 w 180"/>
                <a:gd name="T1" fmla="*/ 29 h 84"/>
                <a:gd name="T2" fmla="*/ 108 w 180"/>
                <a:gd name="T3" fmla="*/ 40 h 84"/>
                <a:gd name="T4" fmla="*/ 117 w 180"/>
                <a:gd name="T5" fmla="*/ 46 h 84"/>
                <a:gd name="T6" fmla="*/ 128 w 180"/>
                <a:gd name="T7" fmla="*/ 51 h 84"/>
                <a:gd name="T8" fmla="*/ 140 w 180"/>
                <a:gd name="T9" fmla="*/ 55 h 84"/>
                <a:gd name="T10" fmla="*/ 151 w 180"/>
                <a:gd name="T11" fmla="*/ 57 h 84"/>
                <a:gd name="T12" fmla="*/ 163 w 180"/>
                <a:gd name="T13" fmla="*/ 61 h 84"/>
                <a:gd name="T14" fmla="*/ 172 w 180"/>
                <a:gd name="T15" fmla="*/ 66 h 84"/>
                <a:gd name="T16" fmla="*/ 180 w 180"/>
                <a:gd name="T17" fmla="*/ 74 h 84"/>
                <a:gd name="T18" fmla="*/ 180 w 180"/>
                <a:gd name="T19" fmla="*/ 82 h 84"/>
                <a:gd name="T20" fmla="*/ 166 w 180"/>
                <a:gd name="T21" fmla="*/ 84 h 84"/>
                <a:gd name="T22" fmla="*/ 154 w 180"/>
                <a:gd name="T23" fmla="*/ 84 h 84"/>
                <a:gd name="T24" fmla="*/ 141 w 180"/>
                <a:gd name="T25" fmla="*/ 82 h 84"/>
                <a:gd name="T26" fmla="*/ 129 w 180"/>
                <a:gd name="T27" fmla="*/ 79 h 84"/>
                <a:gd name="T28" fmla="*/ 117 w 180"/>
                <a:gd name="T29" fmla="*/ 74 h 84"/>
                <a:gd name="T30" fmla="*/ 105 w 180"/>
                <a:gd name="T31" fmla="*/ 68 h 84"/>
                <a:gd name="T32" fmla="*/ 93 w 180"/>
                <a:gd name="T33" fmla="*/ 64 h 84"/>
                <a:gd name="T34" fmla="*/ 81 w 180"/>
                <a:gd name="T35" fmla="*/ 59 h 84"/>
                <a:gd name="T36" fmla="*/ 72 w 180"/>
                <a:gd name="T37" fmla="*/ 56 h 84"/>
                <a:gd name="T38" fmla="*/ 61 w 180"/>
                <a:gd name="T39" fmla="*/ 52 h 84"/>
                <a:gd name="T40" fmla="*/ 52 w 180"/>
                <a:gd name="T41" fmla="*/ 49 h 84"/>
                <a:gd name="T42" fmla="*/ 42 w 180"/>
                <a:gd name="T43" fmla="*/ 46 h 84"/>
                <a:gd name="T44" fmla="*/ 32 w 180"/>
                <a:gd name="T45" fmla="*/ 44 h 84"/>
                <a:gd name="T46" fmla="*/ 21 w 180"/>
                <a:gd name="T47" fmla="*/ 43 h 84"/>
                <a:gd name="T48" fmla="*/ 11 w 180"/>
                <a:gd name="T49" fmla="*/ 41 h 84"/>
                <a:gd name="T50" fmla="*/ 0 w 180"/>
                <a:gd name="T51" fmla="*/ 38 h 84"/>
                <a:gd name="T52" fmla="*/ 4 w 180"/>
                <a:gd name="T53" fmla="*/ 26 h 84"/>
                <a:gd name="T54" fmla="*/ 12 w 180"/>
                <a:gd name="T55" fmla="*/ 15 h 84"/>
                <a:gd name="T56" fmla="*/ 22 w 180"/>
                <a:gd name="T57" fmla="*/ 7 h 84"/>
                <a:gd name="T58" fmla="*/ 34 w 180"/>
                <a:gd name="T59" fmla="*/ 0 h 84"/>
                <a:gd name="T60" fmla="*/ 42 w 180"/>
                <a:gd name="T61" fmla="*/ 4 h 84"/>
                <a:gd name="T62" fmla="*/ 50 w 180"/>
                <a:gd name="T63" fmla="*/ 8 h 84"/>
                <a:gd name="T64" fmla="*/ 58 w 180"/>
                <a:gd name="T65" fmla="*/ 13 h 84"/>
                <a:gd name="T66" fmla="*/ 66 w 180"/>
                <a:gd name="T67" fmla="*/ 17 h 84"/>
                <a:gd name="T68" fmla="*/ 74 w 180"/>
                <a:gd name="T69" fmla="*/ 21 h 84"/>
                <a:gd name="T70" fmla="*/ 82 w 180"/>
                <a:gd name="T71" fmla="*/ 25 h 84"/>
                <a:gd name="T72" fmla="*/ 90 w 180"/>
                <a:gd name="T73" fmla="*/ 27 h 84"/>
                <a:gd name="T74" fmla="*/ 100 w 180"/>
                <a:gd name="T75" fmla="*/ 2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0" h="84">
                  <a:moveTo>
                    <a:pt x="100" y="29"/>
                  </a:moveTo>
                  <a:lnTo>
                    <a:pt x="108" y="40"/>
                  </a:lnTo>
                  <a:lnTo>
                    <a:pt x="117" y="46"/>
                  </a:lnTo>
                  <a:lnTo>
                    <a:pt x="128" y="51"/>
                  </a:lnTo>
                  <a:lnTo>
                    <a:pt x="140" y="55"/>
                  </a:lnTo>
                  <a:lnTo>
                    <a:pt x="151" y="57"/>
                  </a:lnTo>
                  <a:lnTo>
                    <a:pt x="163" y="61"/>
                  </a:lnTo>
                  <a:lnTo>
                    <a:pt x="172" y="66"/>
                  </a:lnTo>
                  <a:lnTo>
                    <a:pt x="180" y="74"/>
                  </a:lnTo>
                  <a:lnTo>
                    <a:pt x="180" y="82"/>
                  </a:lnTo>
                  <a:lnTo>
                    <a:pt x="166" y="84"/>
                  </a:lnTo>
                  <a:lnTo>
                    <a:pt x="154" y="84"/>
                  </a:lnTo>
                  <a:lnTo>
                    <a:pt x="141" y="82"/>
                  </a:lnTo>
                  <a:lnTo>
                    <a:pt x="129" y="79"/>
                  </a:lnTo>
                  <a:lnTo>
                    <a:pt x="117" y="74"/>
                  </a:lnTo>
                  <a:lnTo>
                    <a:pt x="105" y="68"/>
                  </a:lnTo>
                  <a:lnTo>
                    <a:pt x="93" y="64"/>
                  </a:lnTo>
                  <a:lnTo>
                    <a:pt x="81" y="59"/>
                  </a:lnTo>
                  <a:lnTo>
                    <a:pt x="72" y="56"/>
                  </a:lnTo>
                  <a:lnTo>
                    <a:pt x="61" y="52"/>
                  </a:lnTo>
                  <a:lnTo>
                    <a:pt x="52" y="49"/>
                  </a:lnTo>
                  <a:lnTo>
                    <a:pt x="42" y="46"/>
                  </a:lnTo>
                  <a:lnTo>
                    <a:pt x="32" y="44"/>
                  </a:lnTo>
                  <a:lnTo>
                    <a:pt x="21" y="43"/>
                  </a:lnTo>
                  <a:lnTo>
                    <a:pt x="11" y="41"/>
                  </a:lnTo>
                  <a:lnTo>
                    <a:pt x="0" y="38"/>
                  </a:lnTo>
                  <a:lnTo>
                    <a:pt x="4" y="26"/>
                  </a:lnTo>
                  <a:lnTo>
                    <a:pt x="12" y="15"/>
                  </a:lnTo>
                  <a:lnTo>
                    <a:pt x="22" y="7"/>
                  </a:lnTo>
                  <a:lnTo>
                    <a:pt x="34" y="0"/>
                  </a:lnTo>
                  <a:lnTo>
                    <a:pt x="42" y="4"/>
                  </a:lnTo>
                  <a:lnTo>
                    <a:pt x="50" y="8"/>
                  </a:lnTo>
                  <a:lnTo>
                    <a:pt x="58" y="13"/>
                  </a:lnTo>
                  <a:lnTo>
                    <a:pt x="66" y="17"/>
                  </a:lnTo>
                  <a:lnTo>
                    <a:pt x="74" y="21"/>
                  </a:lnTo>
                  <a:lnTo>
                    <a:pt x="82" y="25"/>
                  </a:lnTo>
                  <a:lnTo>
                    <a:pt x="90" y="27"/>
                  </a:lnTo>
                  <a:lnTo>
                    <a:pt x="100" y="29"/>
                  </a:lnTo>
                  <a:close/>
                </a:path>
              </a:pathLst>
            </a:custGeom>
            <a:solidFill>
              <a:srgbClr val="BFF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Freeform 177"/>
            <p:cNvSpPr>
              <a:spLocks/>
            </p:cNvSpPr>
            <p:nvPr/>
          </p:nvSpPr>
          <p:spPr bwMode="auto">
            <a:xfrm>
              <a:off x="5962086" y="3933141"/>
              <a:ext cx="1116380" cy="1327695"/>
            </a:xfrm>
            <a:custGeom>
              <a:avLst/>
              <a:gdLst>
                <a:gd name="T0" fmla="*/ 229 w 560"/>
                <a:gd name="T1" fmla="*/ 76 h 667"/>
                <a:gd name="T2" fmla="*/ 214 w 560"/>
                <a:gd name="T3" fmla="*/ 108 h 667"/>
                <a:gd name="T4" fmla="*/ 196 w 560"/>
                <a:gd name="T5" fmla="*/ 148 h 667"/>
                <a:gd name="T6" fmla="*/ 193 w 560"/>
                <a:gd name="T7" fmla="*/ 189 h 667"/>
                <a:gd name="T8" fmla="*/ 173 w 560"/>
                <a:gd name="T9" fmla="*/ 205 h 667"/>
                <a:gd name="T10" fmla="*/ 149 w 560"/>
                <a:gd name="T11" fmla="*/ 213 h 667"/>
                <a:gd name="T12" fmla="*/ 164 w 560"/>
                <a:gd name="T13" fmla="*/ 246 h 667"/>
                <a:gd name="T14" fmla="*/ 195 w 560"/>
                <a:gd name="T15" fmla="*/ 269 h 667"/>
                <a:gd name="T16" fmla="*/ 226 w 560"/>
                <a:gd name="T17" fmla="*/ 291 h 667"/>
                <a:gd name="T18" fmla="*/ 285 w 560"/>
                <a:gd name="T19" fmla="*/ 327 h 667"/>
                <a:gd name="T20" fmla="*/ 359 w 560"/>
                <a:gd name="T21" fmla="*/ 351 h 667"/>
                <a:gd name="T22" fmla="*/ 390 w 560"/>
                <a:gd name="T23" fmla="*/ 353 h 667"/>
                <a:gd name="T24" fmla="*/ 400 w 560"/>
                <a:gd name="T25" fmla="*/ 379 h 667"/>
                <a:gd name="T26" fmla="*/ 429 w 560"/>
                <a:gd name="T27" fmla="*/ 404 h 667"/>
                <a:gd name="T28" fmla="*/ 468 w 560"/>
                <a:gd name="T29" fmla="*/ 420 h 667"/>
                <a:gd name="T30" fmla="*/ 504 w 560"/>
                <a:gd name="T31" fmla="*/ 458 h 667"/>
                <a:gd name="T32" fmla="*/ 532 w 560"/>
                <a:gd name="T33" fmla="*/ 509 h 667"/>
                <a:gd name="T34" fmla="*/ 560 w 560"/>
                <a:gd name="T35" fmla="*/ 557 h 667"/>
                <a:gd name="T36" fmla="*/ 510 w 560"/>
                <a:gd name="T37" fmla="*/ 589 h 667"/>
                <a:gd name="T38" fmla="*/ 467 w 560"/>
                <a:gd name="T39" fmla="*/ 634 h 667"/>
                <a:gd name="T40" fmla="*/ 427 w 560"/>
                <a:gd name="T41" fmla="*/ 633 h 667"/>
                <a:gd name="T42" fmla="*/ 370 w 560"/>
                <a:gd name="T43" fmla="*/ 536 h 667"/>
                <a:gd name="T44" fmla="*/ 298 w 560"/>
                <a:gd name="T45" fmla="*/ 448 h 667"/>
                <a:gd name="T46" fmla="*/ 256 w 560"/>
                <a:gd name="T47" fmla="*/ 399 h 667"/>
                <a:gd name="T48" fmla="*/ 232 w 560"/>
                <a:gd name="T49" fmla="*/ 374 h 667"/>
                <a:gd name="T50" fmla="*/ 201 w 560"/>
                <a:gd name="T51" fmla="*/ 354 h 667"/>
                <a:gd name="T52" fmla="*/ 156 w 560"/>
                <a:gd name="T53" fmla="*/ 310 h 667"/>
                <a:gd name="T54" fmla="*/ 123 w 560"/>
                <a:gd name="T55" fmla="*/ 259 h 667"/>
                <a:gd name="T56" fmla="*/ 78 w 560"/>
                <a:gd name="T57" fmla="*/ 234 h 667"/>
                <a:gd name="T58" fmla="*/ 41 w 560"/>
                <a:gd name="T59" fmla="*/ 227 h 667"/>
                <a:gd name="T60" fmla="*/ 9 w 560"/>
                <a:gd name="T61" fmla="*/ 213 h 667"/>
                <a:gd name="T62" fmla="*/ 6 w 560"/>
                <a:gd name="T63" fmla="*/ 177 h 667"/>
                <a:gd name="T64" fmla="*/ 110 w 560"/>
                <a:gd name="T65" fmla="*/ 175 h 667"/>
                <a:gd name="T66" fmla="*/ 97 w 560"/>
                <a:gd name="T67" fmla="*/ 154 h 667"/>
                <a:gd name="T68" fmla="*/ 64 w 560"/>
                <a:gd name="T69" fmla="*/ 146 h 667"/>
                <a:gd name="T70" fmla="*/ 30 w 560"/>
                <a:gd name="T71" fmla="*/ 136 h 667"/>
                <a:gd name="T72" fmla="*/ 10 w 560"/>
                <a:gd name="T73" fmla="*/ 117 h 667"/>
                <a:gd name="T74" fmla="*/ 14 w 560"/>
                <a:gd name="T75" fmla="*/ 84 h 667"/>
                <a:gd name="T76" fmla="*/ 143 w 560"/>
                <a:gd name="T77" fmla="*/ 93 h 667"/>
                <a:gd name="T78" fmla="*/ 150 w 560"/>
                <a:gd name="T79" fmla="*/ 83 h 667"/>
                <a:gd name="T80" fmla="*/ 118 w 560"/>
                <a:gd name="T81" fmla="*/ 67 h 667"/>
                <a:gd name="T82" fmla="*/ 71 w 560"/>
                <a:gd name="T83" fmla="*/ 55 h 667"/>
                <a:gd name="T84" fmla="*/ 26 w 560"/>
                <a:gd name="T85" fmla="*/ 39 h 667"/>
                <a:gd name="T86" fmla="*/ 41 w 560"/>
                <a:gd name="T87" fmla="*/ 7 h 667"/>
                <a:gd name="T88" fmla="*/ 96 w 560"/>
                <a:gd name="T89" fmla="*/ 2 h 667"/>
                <a:gd name="T90" fmla="*/ 162 w 560"/>
                <a:gd name="T91" fmla="*/ 18 h 667"/>
                <a:gd name="T92" fmla="*/ 222 w 560"/>
                <a:gd name="T93" fmla="*/ 49 h 667"/>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4304 w 10000"/>
                <a:gd name="connsiteY26" fmla="*/ 4513 h 10000"/>
                <a:gd name="connsiteX27" fmla="*/ 4679 w 10000"/>
                <a:gd name="connsiteY27" fmla="*/ 4708 h 10000"/>
                <a:gd name="connsiteX28" fmla="*/ 5089 w 10000"/>
                <a:gd name="connsiteY28" fmla="*/ 4903 h 10000"/>
                <a:gd name="connsiteX29" fmla="*/ 5518 w 10000"/>
                <a:gd name="connsiteY29" fmla="*/ 5082 h 10000"/>
                <a:gd name="connsiteX30" fmla="*/ 5982 w 10000"/>
                <a:gd name="connsiteY30" fmla="*/ 5217 h 10000"/>
                <a:gd name="connsiteX31" fmla="*/ 6411 w 10000"/>
                <a:gd name="connsiteY31" fmla="*/ 5262 h 10000"/>
                <a:gd name="connsiteX32" fmla="*/ 6786 w 10000"/>
                <a:gd name="connsiteY32" fmla="*/ 5187 h 10000"/>
                <a:gd name="connsiteX33" fmla="*/ 6875 w 10000"/>
                <a:gd name="connsiteY33" fmla="*/ 5247 h 10000"/>
                <a:gd name="connsiteX34" fmla="*/ 6964 w 10000"/>
                <a:gd name="connsiteY34" fmla="*/ 5292 h 10000"/>
                <a:gd name="connsiteX35" fmla="*/ 7071 w 10000"/>
                <a:gd name="connsiteY35" fmla="*/ 5367 h 10000"/>
                <a:gd name="connsiteX36" fmla="*/ 7125 w 10000"/>
                <a:gd name="connsiteY36" fmla="*/ 5457 h 10000"/>
                <a:gd name="connsiteX37" fmla="*/ 7143 w 10000"/>
                <a:gd name="connsiteY37" fmla="*/ 5682 h 10000"/>
                <a:gd name="connsiteX38" fmla="*/ 7268 w 10000"/>
                <a:gd name="connsiteY38" fmla="*/ 5847 h 10000"/>
                <a:gd name="connsiteX39" fmla="*/ 7429 w 10000"/>
                <a:gd name="connsiteY39" fmla="*/ 5967 h 10000"/>
                <a:gd name="connsiteX40" fmla="*/ 7661 w 10000"/>
                <a:gd name="connsiteY40" fmla="*/ 6057 h 10000"/>
                <a:gd name="connsiteX41" fmla="*/ 7893 w 10000"/>
                <a:gd name="connsiteY41" fmla="*/ 6147 h 10000"/>
                <a:gd name="connsiteX42" fmla="*/ 8143 w 10000"/>
                <a:gd name="connsiteY42" fmla="*/ 6207 h 10000"/>
                <a:gd name="connsiteX43" fmla="*/ 8357 w 10000"/>
                <a:gd name="connsiteY43" fmla="*/ 6297 h 10000"/>
                <a:gd name="connsiteX44" fmla="*/ 8571 w 10000"/>
                <a:gd name="connsiteY44" fmla="*/ 6402 h 10000"/>
                <a:gd name="connsiteX45" fmla="*/ 8786 w 10000"/>
                <a:gd name="connsiteY45" fmla="*/ 6627 h 10000"/>
                <a:gd name="connsiteX46" fmla="*/ 9000 w 10000"/>
                <a:gd name="connsiteY46" fmla="*/ 6867 h 10000"/>
                <a:gd name="connsiteX47" fmla="*/ 9161 w 10000"/>
                <a:gd name="connsiteY47" fmla="*/ 7106 h 10000"/>
                <a:gd name="connsiteX48" fmla="*/ 9321 w 10000"/>
                <a:gd name="connsiteY48" fmla="*/ 7376 h 10000"/>
                <a:gd name="connsiteX49" fmla="*/ 9500 w 10000"/>
                <a:gd name="connsiteY49" fmla="*/ 7631 h 10000"/>
                <a:gd name="connsiteX50" fmla="*/ 9661 w 10000"/>
                <a:gd name="connsiteY50" fmla="*/ 7871 h 10000"/>
                <a:gd name="connsiteX51" fmla="*/ 9821 w 10000"/>
                <a:gd name="connsiteY51" fmla="*/ 8111 h 10000"/>
                <a:gd name="connsiteX52" fmla="*/ 10000 w 10000"/>
                <a:gd name="connsiteY52" fmla="*/ 8351 h 10000"/>
                <a:gd name="connsiteX53" fmla="*/ 9696 w 10000"/>
                <a:gd name="connsiteY53" fmla="*/ 8471 h 10000"/>
                <a:gd name="connsiteX54" fmla="*/ 9393 w 10000"/>
                <a:gd name="connsiteY54" fmla="*/ 8651 h 10000"/>
                <a:gd name="connsiteX55" fmla="*/ 9107 w 10000"/>
                <a:gd name="connsiteY55" fmla="*/ 8831 h 10000"/>
                <a:gd name="connsiteX56" fmla="*/ 8839 w 10000"/>
                <a:gd name="connsiteY56" fmla="*/ 9040 h 10000"/>
                <a:gd name="connsiteX57" fmla="*/ 8571 w 10000"/>
                <a:gd name="connsiteY57" fmla="*/ 9265 h 10000"/>
                <a:gd name="connsiteX58" fmla="*/ 8339 w 10000"/>
                <a:gd name="connsiteY58" fmla="*/ 9505 h 10000"/>
                <a:gd name="connsiteX59" fmla="*/ 8143 w 10000"/>
                <a:gd name="connsiteY59" fmla="*/ 9745 h 10000"/>
                <a:gd name="connsiteX60" fmla="*/ 7946 w 10000"/>
                <a:gd name="connsiteY60" fmla="*/ 10000 h 10000"/>
                <a:gd name="connsiteX61" fmla="*/ 7625 w 10000"/>
                <a:gd name="connsiteY61" fmla="*/ 9490 h 10000"/>
                <a:gd name="connsiteX62" fmla="*/ 7286 w 10000"/>
                <a:gd name="connsiteY62" fmla="*/ 9010 h 10000"/>
                <a:gd name="connsiteX63" fmla="*/ 6964 w 10000"/>
                <a:gd name="connsiteY63" fmla="*/ 8516 h 10000"/>
                <a:gd name="connsiteX64" fmla="*/ 6607 w 10000"/>
                <a:gd name="connsiteY64" fmla="*/ 8036 h 10000"/>
                <a:gd name="connsiteX65" fmla="*/ 6214 w 10000"/>
                <a:gd name="connsiteY65" fmla="*/ 7571 h 10000"/>
                <a:gd name="connsiteX66" fmla="*/ 5786 w 10000"/>
                <a:gd name="connsiteY66" fmla="*/ 7121 h 10000"/>
                <a:gd name="connsiteX67" fmla="*/ 5321 w 10000"/>
                <a:gd name="connsiteY67" fmla="*/ 6717 h 10000"/>
                <a:gd name="connsiteX68" fmla="*/ 4768 w 10000"/>
                <a:gd name="connsiteY68" fmla="*/ 6312 h 10000"/>
                <a:gd name="connsiteX69" fmla="*/ 4679 w 10000"/>
                <a:gd name="connsiteY69" fmla="*/ 6147 h 10000"/>
                <a:gd name="connsiteX70" fmla="*/ 4571 w 10000"/>
                <a:gd name="connsiteY70" fmla="*/ 5982 h 10000"/>
                <a:gd name="connsiteX71" fmla="*/ 4446 w 10000"/>
                <a:gd name="connsiteY71" fmla="*/ 5847 h 10000"/>
                <a:gd name="connsiteX72" fmla="*/ 4304 w 10000"/>
                <a:gd name="connsiteY72" fmla="*/ 5712 h 10000"/>
                <a:gd name="connsiteX73" fmla="*/ 4143 w 10000"/>
                <a:gd name="connsiteY73" fmla="*/ 5607 h 10000"/>
                <a:gd name="connsiteX74" fmla="*/ 3982 w 10000"/>
                <a:gd name="connsiteY74" fmla="*/ 5502 h 10000"/>
                <a:gd name="connsiteX75" fmla="*/ 3786 w 10000"/>
                <a:gd name="connsiteY75" fmla="*/ 5397 h 10000"/>
                <a:gd name="connsiteX76" fmla="*/ 3589 w 10000"/>
                <a:gd name="connsiteY76" fmla="*/ 5307 h 10000"/>
                <a:gd name="connsiteX77" fmla="*/ 3268 w 10000"/>
                <a:gd name="connsiteY77" fmla="*/ 5127 h 10000"/>
                <a:gd name="connsiteX78" fmla="*/ 3000 w 10000"/>
                <a:gd name="connsiteY78" fmla="*/ 4888 h 10000"/>
                <a:gd name="connsiteX79" fmla="*/ 2786 w 10000"/>
                <a:gd name="connsiteY79" fmla="*/ 4648 h 10000"/>
                <a:gd name="connsiteX80" fmla="*/ 2607 w 10000"/>
                <a:gd name="connsiteY80" fmla="*/ 4378 h 10000"/>
                <a:gd name="connsiteX81" fmla="*/ 2411 w 10000"/>
                <a:gd name="connsiteY81" fmla="*/ 4123 h 10000"/>
                <a:gd name="connsiteX82" fmla="*/ 2196 w 10000"/>
                <a:gd name="connsiteY82" fmla="*/ 3883 h 10000"/>
                <a:gd name="connsiteX83" fmla="*/ 1929 w 10000"/>
                <a:gd name="connsiteY83" fmla="*/ 3688 h 10000"/>
                <a:gd name="connsiteX84" fmla="*/ 1589 w 10000"/>
                <a:gd name="connsiteY84" fmla="*/ 3553 h 10000"/>
                <a:gd name="connsiteX85" fmla="*/ 1393 w 10000"/>
                <a:gd name="connsiteY85" fmla="*/ 3508 h 10000"/>
                <a:gd name="connsiteX86" fmla="*/ 1161 w 10000"/>
                <a:gd name="connsiteY86" fmla="*/ 3463 h 10000"/>
                <a:gd name="connsiteX87" fmla="*/ 946 w 10000"/>
                <a:gd name="connsiteY87" fmla="*/ 3433 h 10000"/>
                <a:gd name="connsiteX88" fmla="*/ 732 w 10000"/>
                <a:gd name="connsiteY88" fmla="*/ 3403 h 10000"/>
                <a:gd name="connsiteX89" fmla="*/ 518 w 10000"/>
                <a:gd name="connsiteY89" fmla="*/ 3358 h 10000"/>
                <a:gd name="connsiteX90" fmla="*/ 339 w 10000"/>
                <a:gd name="connsiteY90" fmla="*/ 3298 h 10000"/>
                <a:gd name="connsiteX91" fmla="*/ 161 w 10000"/>
                <a:gd name="connsiteY91" fmla="*/ 3193 h 10000"/>
                <a:gd name="connsiteX92" fmla="*/ 0 w 10000"/>
                <a:gd name="connsiteY92" fmla="*/ 3073 h 10000"/>
                <a:gd name="connsiteX93" fmla="*/ 36 w 10000"/>
                <a:gd name="connsiteY93" fmla="*/ 2864 h 10000"/>
                <a:gd name="connsiteX94" fmla="*/ 107 w 10000"/>
                <a:gd name="connsiteY94" fmla="*/ 2654 h 10000"/>
                <a:gd name="connsiteX95" fmla="*/ 232 w 10000"/>
                <a:gd name="connsiteY95" fmla="*/ 2489 h 10000"/>
                <a:gd name="connsiteX96" fmla="*/ 393 w 10000"/>
                <a:gd name="connsiteY96" fmla="*/ 2384 h 10000"/>
                <a:gd name="connsiteX97" fmla="*/ 1964 w 10000"/>
                <a:gd name="connsiteY97" fmla="*/ 2624 h 10000"/>
                <a:gd name="connsiteX98" fmla="*/ 2107 w 10000"/>
                <a:gd name="connsiteY98" fmla="*/ 2444 h 10000"/>
                <a:gd name="connsiteX99" fmla="*/ 1929 w 10000"/>
                <a:gd name="connsiteY99" fmla="*/ 2384 h 10000"/>
                <a:gd name="connsiteX100" fmla="*/ 1732 w 10000"/>
                <a:gd name="connsiteY100" fmla="*/ 2309 h 10000"/>
                <a:gd name="connsiteX101" fmla="*/ 1536 w 10000"/>
                <a:gd name="connsiteY101" fmla="*/ 2264 h 10000"/>
                <a:gd name="connsiteX102" fmla="*/ 1339 w 10000"/>
                <a:gd name="connsiteY102" fmla="*/ 2219 h 10000"/>
                <a:gd name="connsiteX103" fmla="*/ 1143 w 10000"/>
                <a:gd name="connsiteY103" fmla="*/ 2189 h 10000"/>
                <a:gd name="connsiteX104" fmla="*/ 929 w 10000"/>
                <a:gd name="connsiteY104" fmla="*/ 2144 h 10000"/>
                <a:gd name="connsiteX105" fmla="*/ 750 w 10000"/>
                <a:gd name="connsiteY105" fmla="*/ 2084 h 10000"/>
                <a:gd name="connsiteX106" fmla="*/ 536 w 10000"/>
                <a:gd name="connsiteY106" fmla="*/ 2039 h 10000"/>
                <a:gd name="connsiteX107" fmla="*/ 393 w 10000"/>
                <a:gd name="connsiteY107" fmla="*/ 1934 h 10000"/>
                <a:gd name="connsiteX108" fmla="*/ 268 w 10000"/>
                <a:gd name="connsiteY108" fmla="*/ 1859 h 10000"/>
                <a:gd name="connsiteX109" fmla="*/ 179 w 10000"/>
                <a:gd name="connsiteY109" fmla="*/ 1754 h 10000"/>
                <a:gd name="connsiteX110" fmla="*/ 125 w 10000"/>
                <a:gd name="connsiteY110" fmla="*/ 1619 h 10000"/>
                <a:gd name="connsiteX111" fmla="*/ 196 w 10000"/>
                <a:gd name="connsiteY111" fmla="*/ 1424 h 10000"/>
                <a:gd name="connsiteX112" fmla="*/ 250 w 10000"/>
                <a:gd name="connsiteY112" fmla="*/ 1259 h 10000"/>
                <a:gd name="connsiteX113" fmla="*/ 339 w 10000"/>
                <a:gd name="connsiteY113" fmla="*/ 1094 h 10000"/>
                <a:gd name="connsiteX114" fmla="*/ 500 w 10000"/>
                <a:gd name="connsiteY114" fmla="*/ 975 h 10000"/>
                <a:gd name="connsiteX115" fmla="*/ 2554 w 10000"/>
                <a:gd name="connsiteY115" fmla="*/ 1394 h 10000"/>
                <a:gd name="connsiteX116" fmla="*/ 2643 w 10000"/>
                <a:gd name="connsiteY116" fmla="*/ 1364 h 10000"/>
                <a:gd name="connsiteX117" fmla="*/ 2679 w 10000"/>
                <a:gd name="connsiteY117" fmla="*/ 1304 h 10000"/>
                <a:gd name="connsiteX118" fmla="*/ 2679 w 10000"/>
                <a:gd name="connsiteY118" fmla="*/ 1244 h 10000"/>
                <a:gd name="connsiteX119" fmla="*/ 2643 w 10000"/>
                <a:gd name="connsiteY119" fmla="*/ 1169 h 10000"/>
                <a:gd name="connsiteX120" fmla="*/ 2375 w 10000"/>
                <a:gd name="connsiteY120" fmla="*/ 1064 h 10000"/>
                <a:gd name="connsiteX121" fmla="*/ 2107 w 10000"/>
                <a:gd name="connsiteY121" fmla="*/ 1004 h 10000"/>
                <a:gd name="connsiteX122" fmla="*/ 1821 w 10000"/>
                <a:gd name="connsiteY122" fmla="*/ 930 h 10000"/>
                <a:gd name="connsiteX123" fmla="*/ 1554 w 10000"/>
                <a:gd name="connsiteY123" fmla="*/ 870 h 10000"/>
                <a:gd name="connsiteX124" fmla="*/ 1268 w 10000"/>
                <a:gd name="connsiteY124" fmla="*/ 825 h 10000"/>
                <a:gd name="connsiteX125" fmla="*/ 982 w 10000"/>
                <a:gd name="connsiteY125" fmla="*/ 750 h 10000"/>
                <a:gd name="connsiteX126" fmla="*/ 714 w 10000"/>
                <a:gd name="connsiteY126" fmla="*/ 690 h 10000"/>
                <a:gd name="connsiteX127" fmla="*/ 464 w 10000"/>
                <a:gd name="connsiteY127" fmla="*/ 585 h 10000"/>
                <a:gd name="connsiteX128" fmla="*/ 482 w 10000"/>
                <a:gd name="connsiteY128" fmla="*/ 390 h 10000"/>
                <a:gd name="connsiteX129" fmla="*/ 571 w 10000"/>
                <a:gd name="connsiteY129" fmla="*/ 225 h 10000"/>
                <a:gd name="connsiteX130" fmla="*/ 732 w 10000"/>
                <a:gd name="connsiteY130" fmla="*/ 105 h 10000"/>
                <a:gd name="connsiteX131" fmla="*/ 911 w 10000"/>
                <a:gd name="connsiteY131" fmla="*/ 0 h 10000"/>
                <a:gd name="connsiteX132" fmla="*/ 1304 w 10000"/>
                <a:gd name="connsiteY132" fmla="*/ 0 h 10000"/>
                <a:gd name="connsiteX133" fmla="*/ 1714 w 10000"/>
                <a:gd name="connsiteY133" fmla="*/ 30 h 10000"/>
                <a:gd name="connsiteX134" fmla="*/ 2107 w 10000"/>
                <a:gd name="connsiteY134" fmla="*/ 75 h 10000"/>
                <a:gd name="connsiteX135" fmla="*/ 2500 w 10000"/>
                <a:gd name="connsiteY135" fmla="*/ 165 h 10000"/>
                <a:gd name="connsiteX136" fmla="*/ 2893 w 10000"/>
                <a:gd name="connsiteY136" fmla="*/ 270 h 10000"/>
                <a:gd name="connsiteX137" fmla="*/ 3268 w 10000"/>
                <a:gd name="connsiteY137" fmla="*/ 405 h 10000"/>
                <a:gd name="connsiteX138" fmla="*/ 3607 w 10000"/>
                <a:gd name="connsiteY138" fmla="*/ 570 h 10000"/>
                <a:gd name="connsiteX139" fmla="*/ 3964 w 10000"/>
                <a:gd name="connsiteY139"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4304 w 10000"/>
                <a:gd name="connsiteY26" fmla="*/ 4513 h 10000"/>
                <a:gd name="connsiteX27" fmla="*/ 5089 w 10000"/>
                <a:gd name="connsiteY27" fmla="*/ 4903 h 10000"/>
                <a:gd name="connsiteX28" fmla="*/ 5518 w 10000"/>
                <a:gd name="connsiteY28" fmla="*/ 5082 h 10000"/>
                <a:gd name="connsiteX29" fmla="*/ 5982 w 10000"/>
                <a:gd name="connsiteY29" fmla="*/ 5217 h 10000"/>
                <a:gd name="connsiteX30" fmla="*/ 6411 w 10000"/>
                <a:gd name="connsiteY30" fmla="*/ 5262 h 10000"/>
                <a:gd name="connsiteX31" fmla="*/ 6786 w 10000"/>
                <a:gd name="connsiteY31" fmla="*/ 5187 h 10000"/>
                <a:gd name="connsiteX32" fmla="*/ 6875 w 10000"/>
                <a:gd name="connsiteY32" fmla="*/ 5247 h 10000"/>
                <a:gd name="connsiteX33" fmla="*/ 6964 w 10000"/>
                <a:gd name="connsiteY33" fmla="*/ 5292 h 10000"/>
                <a:gd name="connsiteX34" fmla="*/ 7071 w 10000"/>
                <a:gd name="connsiteY34" fmla="*/ 5367 h 10000"/>
                <a:gd name="connsiteX35" fmla="*/ 7125 w 10000"/>
                <a:gd name="connsiteY35" fmla="*/ 5457 h 10000"/>
                <a:gd name="connsiteX36" fmla="*/ 7143 w 10000"/>
                <a:gd name="connsiteY36" fmla="*/ 5682 h 10000"/>
                <a:gd name="connsiteX37" fmla="*/ 7268 w 10000"/>
                <a:gd name="connsiteY37" fmla="*/ 5847 h 10000"/>
                <a:gd name="connsiteX38" fmla="*/ 7429 w 10000"/>
                <a:gd name="connsiteY38" fmla="*/ 5967 h 10000"/>
                <a:gd name="connsiteX39" fmla="*/ 7661 w 10000"/>
                <a:gd name="connsiteY39" fmla="*/ 6057 h 10000"/>
                <a:gd name="connsiteX40" fmla="*/ 7893 w 10000"/>
                <a:gd name="connsiteY40" fmla="*/ 6147 h 10000"/>
                <a:gd name="connsiteX41" fmla="*/ 8143 w 10000"/>
                <a:gd name="connsiteY41" fmla="*/ 6207 h 10000"/>
                <a:gd name="connsiteX42" fmla="*/ 8357 w 10000"/>
                <a:gd name="connsiteY42" fmla="*/ 6297 h 10000"/>
                <a:gd name="connsiteX43" fmla="*/ 8571 w 10000"/>
                <a:gd name="connsiteY43" fmla="*/ 6402 h 10000"/>
                <a:gd name="connsiteX44" fmla="*/ 8786 w 10000"/>
                <a:gd name="connsiteY44" fmla="*/ 6627 h 10000"/>
                <a:gd name="connsiteX45" fmla="*/ 9000 w 10000"/>
                <a:gd name="connsiteY45" fmla="*/ 6867 h 10000"/>
                <a:gd name="connsiteX46" fmla="*/ 9161 w 10000"/>
                <a:gd name="connsiteY46" fmla="*/ 7106 h 10000"/>
                <a:gd name="connsiteX47" fmla="*/ 9321 w 10000"/>
                <a:gd name="connsiteY47" fmla="*/ 7376 h 10000"/>
                <a:gd name="connsiteX48" fmla="*/ 9500 w 10000"/>
                <a:gd name="connsiteY48" fmla="*/ 7631 h 10000"/>
                <a:gd name="connsiteX49" fmla="*/ 9661 w 10000"/>
                <a:gd name="connsiteY49" fmla="*/ 7871 h 10000"/>
                <a:gd name="connsiteX50" fmla="*/ 9821 w 10000"/>
                <a:gd name="connsiteY50" fmla="*/ 8111 h 10000"/>
                <a:gd name="connsiteX51" fmla="*/ 10000 w 10000"/>
                <a:gd name="connsiteY51" fmla="*/ 8351 h 10000"/>
                <a:gd name="connsiteX52" fmla="*/ 9696 w 10000"/>
                <a:gd name="connsiteY52" fmla="*/ 8471 h 10000"/>
                <a:gd name="connsiteX53" fmla="*/ 9393 w 10000"/>
                <a:gd name="connsiteY53" fmla="*/ 8651 h 10000"/>
                <a:gd name="connsiteX54" fmla="*/ 9107 w 10000"/>
                <a:gd name="connsiteY54" fmla="*/ 8831 h 10000"/>
                <a:gd name="connsiteX55" fmla="*/ 8839 w 10000"/>
                <a:gd name="connsiteY55" fmla="*/ 9040 h 10000"/>
                <a:gd name="connsiteX56" fmla="*/ 8571 w 10000"/>
                <a:gd name="connsiteY56" fmla="*/ 9265 h 10000"/>
                <a:gd name="connsiteX57" fmla="*/ 8339 w 10000"/>
                <a:gd name="connsiteY57" fmla="*/ 9505 h 10000"/>
                <a:gd name="connsiteX58" fmla="*/ 8143 w 10000"/>
                <a:gd name="connsiteY58" fmla="*/ 9745 h 10000"/>
                <a:gd name="connsiteX59" fmla="*/ 7946 w 10000"/>
                <a:gd name="connsiteY59" fmla="*/ 10000 h 10000"/>
                <a:gd name="connsiteX60" fmla="*/ 7625 w 10000"/>
                <a:gd name="connsiteY60" fmla="*/ 9490 h 10000"/>
                <a:gd name="connsiteX61" fmla="*/ 7286 w 10000"/>
                <a:gd name="connsiteY61" fmla="*/ 9010 h 10000"/>
                <a:gd name="connsiteX62" fmla="*/ 6964 w 10000"/>
                <a:gd name="connsiteY62" fmla="*/ 8516 h 10000"/>
                <a:gd name="connsiteX63" fmla="*/ 6607 w 10000"/>
                <a:gd name="connsiteY63" fmla="*/ 8036 h 10000"/>
                <a:gd name="connsiteX64" fmla="*/ 6214 w 10000"/>
                <a:gd name="connsiteY64" fmla="*/ 7571 h 10000"/>
                <a:gd name="connsiteX65" fmla="*/ 5786 w 10000"/>
                <a:gd name="connsiteY65" fmla="*/ 7121 h 10000"/>
                <a:gd name="connsiteX66" fmla="*/ 5321 w 10000"/>
                <a:gd name="connsiteY66" fmla="*/ 6717 h 10000"/>
                <a:gd name="connsiteX67" fmla="*/ 4768 w 10000"/>
                <a:gd name="connsiteY67" fmla="*/ 6312 h 10000"/>
                <a:gd name="connsiteX68" fmla="*/ 4679 w 10000"/>
                <a:gd name="connsiteY68" fmla="*/ 6147 h 10000"/>
                <a:gd name="connsiteX69" fmla="*/ 4571 w 10000"/>
                <a:gd name="connsiteY69" fmla="*/ 5982 h 10000"/>
                <a:gd name="connsiteX70" fmla="*/ 4446 w 10000"/>
                <a:gd name="connsiteY70" fmla="*/ 5847 h 10000"/>
                <a:gd name="connsiteX71" fmla="*/ 4304 w 10000"/>
                <a:gd name="connsiteY71" fmla="*/ 5712 h 10000"/>
                <a:gd name="connsiteX72" fmla="*/ 4143 w 10000"/>
                <a:gd name="connsiteY72" fmla="*/ 5607 h 10000"/>
                <a:gd name="connsiteX73" fmla="*/ 3982 w 10000"/>
                <a:gd name="connsiteY73" fmla="*/ 5502 h 10000"/>
                <a:gd name="connsiteX74" fmla="*/ 3786 w 10000"/>
                <a:gd name="connsiteY74" fmla="*/ 5397 h 10000"/>
                <a:gd name="connsiteX75" fmla="*/ 3589 w 10000"/>
                <a:gd name="connsiteY75" fmla="*/ 5307 h 10000"/>
                <a:gd name="connsiteX76" fmla="*/ 3268 w 10000"/>
                <a:gd name="connsiteY76" fmla="*/ 5127 h 10000"/>
                <a:gd name="connsiteX77" fmla="*/ 3000 w 10000"/>
                <a:gd name="connsiteY77" fmla="*/ 4888 h 10000"/>
                <a:gd name="connsiteX78" fmla="*/ 2786 w 10000"/>
                <a:gd name="connsiteY78" fmla="*/ 4648 h 10000"/>
                <a:gd name="connsiteX79" fmla="*/ 2607 w 10000"/>
                <a:gd name="connsiteY79" fmla="*/ 4378 h 10000"/>
                <a:gd name="connsiteX80" fmla="*/ 2411 w 10000"/>
                <a:gd name="connsiteY80" fmla="*/ 4123 h 10000"/>
                <a:gd name="connsiteX81" fmla="*/ 2196 w 10000"/>
                <a:gd name="connsiteY81" fmla="*/ 3883 h 10000"/>
                <a:gd name="connsiteX82" fmla="*/ 1929 w 10000"/>
                <a:gd name="connsiteY82" fmla="*/ 3688 h 10000"/>
                <a:gd name="connsiteX83" fmla="*/ 1589 w 10000"/>
                <a:gd name="connsiteY83" fmla="*/ 3553 h 10000"/>
                <a:gd name="connsiteX84" fmla="*/ 1393 w 10000"/>
                <a:gd name="connsiteY84" fmla="*/ 3508 h 10000"/>
                <a:gd name="connsiteX85" fmla="*/ 1161 w 10000"/>
                <a:gd name="connsiteY85" fmla="*/ 3463 h 10000"/>
                <a:gd name="connsiteX86" fmla="*/ 946 w 10000"/>
                <a:gd name="connsiteY86" fmla="*/ 3433 h 10000"/>
                <a:gd name="connsiteX87" fmla="*/ 732 w 10000"/>
                <a:gd name="connsiteY87" fmla="*/ 3403 h 10000"/>
                <a:gd name="connsiteX88" fmla="*/ 518 w 10000"/>
                <a:gd name="connsiteY88" fmla="*/ 3358 h 10000"/>
                <a:gd name="connsiteX89" fmla="*/ 339 w 10000"/>
                <a:gd name="connsiteY89" fmla="*/ 3298 h 10000"/>
                <a:gd name="connsiteX90" fmla="*/ 161 w 10000"/>
                <a:gd name="connsiteY90" fmla="*/ 3193 h 10000"/>
                <a:gd name="connsiteX91" fmla="*/ 0 w 10000"/>
                <a:gd name="connsiteY91" fmla="*/ 3073 h 10000"/>
                <a:gd name="connsiteX92" fmla="*/ 36 w 10000"/>
                <a:gd name="connsiteY92" fmla="*/ 2864 h 10000"/>
                <a:gd name="connsiteX93" fmla="*/ 107 w 10000"/>
                <a:gd name="connsiteY93" fmla="*/ 2654 h 10000"/>
                <a:gd name="connsiteX94" fmla="*/ 232 w 10000"/>
                <a:gd name="connsiteY94" fmla="*/ 2489 h 10000"/>
                <a:gd name="connsiteX95" fmla="*/ 393 w 10000"/>
                <a:gd name="connsiteY95" fmla="*/ 2384 h 10000"/>
                <a:gd name="connsiteX96" fmla="*/ 1964 w 10000"/>
                <a:gd name="connsiteY96" fmla="*/ 2624 h 10000"/>
                <a:gd name="connsiteX97" fmla="*/ 2107 w 10000"/>
                <a:gd name="connsiteY97" fmla="*/ 2444 h 10000"/>
                <a:gd name="connsiteX98" fmla="*/ 1929 w 10000"/>
                <a:gd name="connsiteY98" fmla="*/ 2384 h 10000"/>
                <a:gd name="connsiteX99" fmla="*/ 1732 w 10000"/>
                <a:gd name="connsiteY99" fmla="*/ 2309 h 10000"/>
                <a:gd name="connsiteX100" fmla="*/ 1536 w 10000"/>
                <a:gd name="connsiteY100" fmla="*/ 2264 h 10000"/>
                <a:gd name="connsiteX101" fmla="*/ 1339 w 10000"/>
                <a:gd name="connsiteY101" fmla="*/ 2219 h 10000"/>
                <a:gd name="connsiteX102" fmla="*/ 1143 w 10000"/>
                <a:gd name="connsiteY102" fmla="*/ 2189 h 10000"/>
                <a:gd name="connsiteX103" fmla="*/ 929 w 10000"/>
                <a:gd name="connsiteY103" fmla="*/ 2144 h 10000"/>
                <a:gd name="connsiteX104" fmla="*/ 750 w 10000"/>
                <a:gd name="connsiteY104" fmla="*/ 2084 h 10000"/>
                <a:gd name="connsiteX105" fmla="*/ 536 w 10000"/>
                <a:gd name="connsiteY105" fmla="*/ 2039 h 10000"/>
                <a:gd name="connsiteX106" fmla="*/ 393 w 10000"/>
                <a:gd name="connsiteY106" fmla="*/ 1934 h 10000"/>
                <a:gd name="connsiteX107" fmla="*/ 268 w 10000"/>
                <a:gd name="connsiteY107" fmla="*/ 1859 h 10000"/>
                <a:gd name="connsiteX108" fmla="*/ 179 w 10000"/>
                <a:gd name="connsiteY108" fmla="*/ 1754 h 10000"/>
                <a:gd name="connsiteX109" fmla="*/ 125 w 10000"/>
                <a:gd name="connsiteY109" fmla="*/ 1619 h 10000"/>
                <a:gd name="connsiteX110" fmla="*/ 196 w 10000"/>
                <a:gd name="connsiteY110" fmla="*/ 1424 h 10000"/>
                <a:gd name="connsiteX111" fmla="*/ 250 w 10000"/>
                <a:gd name="connsiteY111" fmla="*/ 1259 h 10000"/>
                <a:gd name="connsiteX112" fmla="*/ 339 w 10000"/>
                <a:gd name="connsiteY112" fmla="*/ 1094 h 10000"/>
                <a:gd name="connsiteX113" fmla="*/ 500 w 10000"/>
                <a:gd name="connsiteY113" fmla="*/ 975 h 10000"/>
                <a:gd name="connsiteX114" fmla="*/ 2554 w 10000"/>
                <a:gd name="connsiteY114" fmla="*/ 1394 h 10000"/>
                <a:gd name="connsiteX115" fmla="*/ 2643 w 10000"/>
                <a:gd name="connsiteY115" fmla="*/ 1364 h 10000"/>
                <a:gd name="connsiteX116" fmla="*/ 2679 w 10000"/>
                <a:gd name="connsiteY116" fmla="*/ 1304 h 10000"/>
                <a:gd name="connsiteX117" fmla="*/ 2679 w 10000"/>
                <a:gd name="connsiteY117" fmla="*/ 1244 h 10000"/>
                <a:gd name="connsiteX118" fmla="*/ 2643 w 10000"/>
                <a:gd name="connsiteY118" fmla="*/ 1169 h 10000"/>
                <a:gd name="connsiteX119" fmla="*/ 2375 w 10000"/>
                <a:gd name="connsiteY119" fmla="*/ 1064 h 10000"/>
                <a:gd name="connsiteX120" fmla="*/ 2107 w 10000"/>
                <a:gd name="connsiteY120" fmla="*/ 1004 h 10000"/>
                <a:gd name="connsiteX121" fmla="*/ 1821 w 10000"/>
                <a:gd name="connsiteY121" fmla="*/ 930 h 10000"/>
                <a:gd name="connsiteX122" fmla="*/ 1554 w 10000"/>
                <a:gd name="connsiteY122" fmla="*/ 870 h 10000"/>
                <a:gd name="connsiteX123" fmla="*/ 1268 w 10000"/>
                <a:gd name="connsiteY123" fmla="*/ 825 h 10000"/>
                <a:gd name="connsiteX124" fmla="*/ 982 w 10000"/>
                <a:gd name="connsiteY124" fmla="*/ 750 h 10000"/>
                <a:gd name="connsiteX125" fmla="*/ 714 w 10000"/>
                <a:gd name="connsiteY125" fmla="*/ 690 h 10000"/>
                <a:gd name="connsiteX126" fmla="*/ 464 w 10000"/>
                <a:gd name="connsiteY126" fmla="*/ 585 h 10000"/>
                <a:gd name="connsiteX127" fmla="*/ 482 w 10000"/>
                <a:gd name="connsiteY127" fmla="*/ 390 h 10000"/>
                <a:gd name="connsiteX128" fmla="*/ 571 w 10000"/>
                <a:gd name="connsiteY128" fmla="*/ 225 h 10000"/>
                <a:gd name="connsiteX129" fmla="*/ 732 w 10000"/>
                <a:gd name="connsiteY129" fmla="*/ 105 h 10000"/>
                <a:gd name="connsiteX130" fmla="*/ 911 w 10000"/>
                <a:gd name="connsiteY130" fmla="*/ 0 h 10000"/>
                <a:gd name="connsiteX131" fmla="*/ 1304 w 10000"/>
                <a:gd name="connsiteY131" fmla="*/ 0 h 10000"/>
                <a:gd name="connsiteX132" fmla="*/ 1714 w 10000"/>
                <a:gd name="connsiteY132" fmla="*/ 30 h 10000"/>
                <a:gd name="connsiteX133" fmla="*/ 2107 w 10000"/>
                <a:gd name="connsiteY133" fmla="*/ 75 h 10000"/>
                <a:gd name="connsiteX134" fmla="*/ 2500 w 10000"/>
                <a:gd name="connsiteY134" fmla="*/ 165 h 10000"/>
                <a:gd name="connsiteX135" fmla="*/ 2893 w 10000"/>
                <a:gd name="connsiteY135" fmla="*/ 270 h 10000"/>
                <a:gd name="connsiteX136" fmla="*/ 3268 w 10000"/>
                <a:gd name="connsiteY136" fmla="*/ 405 h 10000"/>
                <a:gd name="connsiteX137" fmla="*/ 3607 w 10000"/>
                <a:gd name="connsiteY137" fmla="*/ 570 h 10000"/>
                <a:gd name="connsiteX138" fmla="*/ 3964 w 10000"/>
                <a:gd name="connsiteY138"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4304 w 10000"/>
                <a:gd name="connsiteY26" fmla="*/ 4513 h 10000"/>
                <a:gd name="connsiteX27" fmla="*/ 5518 w 10000"/>
                <a:gd name="connsiteY27" fmla="*/ 5082 h 10000"/>
                <a:gd name="connsiteX28" fmla="*/ 5982 w 10000"/>
                <a:gd name="connsiteY28" fmla="*/ 5217 h 10000"/>
                <a:gd name="connsiteX29" fmla="*/ 6411 w 10000"/>
                <a:gd name="connsiteY29" fmla="*/ 5262 h 10000"/>
                <a:gd name="connsiteX30" fmla="*/ 6786 w 10000"/>
                <a:gd name="connsiteY30" fmla="*/ 5187 h 10000"/>
                <a:gd name="connsiteX31" fmla="*/ 6875 w 10000"/>
                <a:gd name="connsiteY31" fmla="*/ 5247 h 10000"/>
                <a:gd name="connsiteX32" fmla="*/ 6964 w 10000"/>
                <a:gd name="connsiteY32" fmla="*/ 5292 h 10000"/>
                <a:gd name="connsiteX33" fmla="*/ 7071 w 10000"/>
                <a:gd name="connsiteY33" fmla="*/ 5367 h 10000"/>
                <a:gd name="connsiteX34" fmla="*/ 7125 w 10000"/>
                <a:gd name="connsiteY34" fmla="*/ 5457 h 10000"/>
                <a:gd name="connsiteX35" fmla="*/ 7143 w 10000"/>
                <a:gd name="connsiteY35" fmla="*/ 5682 h 10000"/>
                <a:gd name="connsiteX36" fmla="*/ 7268 w 10000"/>
                <a:gd name="connsiteY36" fmla="*/ 5847 h 10000"/>
                <a:gd name="connsiteX37" fmla="*/ 7429 w 10000"/>
                <a:gd name="connsiteY37" fmla="*/ 5967 h 10000"/>
                <a:gd name="connsiteX38" fmla="*/ 7661 w 10000"/>
                <a:gd name="connsiteY38" fmla="*/ 6057 h 10000"/>
                <a:gd name="connsiteX39" fmla="*/ 7893 w 10000"/>
                <a:gd name="connsiteY39" fmla="*/ 6147 h 10000"/>
                <a:gd name="connsiteX40" fmla="*/ 8143 w 10000"/>
                <a:gd name="connsiteY40" fmla="*/ 6207 h 10000"/>
                <a:gd name="connsiteX41" fmla="*/ 8357 w 10000"/>
                <a:gd name="connsiteY41" fmla="*/ 6297 h 10000"/>
                <a:gd name="connsiteX42" fmla="*/ 8571 w 10000"/>
                <a:gd name="connsiteY42" fmla="*/ 6402 h 10000"/>
                <a:gd name="connsiteX43" fmla="*/ 8786 w 10000"/>
                <a:gd name="connsiteY43" fmla="*/ 6627 h 10000"/>
                <a:gd name="connsiteX44" fmla="*/ 9000 w 10000"/>
                <a:gd name="connsiteY44" fmla="*/ 6867 h 10000"/>
                <a:gd name="connsiteX45" fmla="*/ 9161 w 10000"/>
                <a:gd name="connsiteY45" fmla="*/ 7106 h 10000"/>
                <a:gd name="connsiteX46" fmla="*/ 9321 w 10000"/>
                <a:gd name="connsiteY46" fmla="*/ 7376 h 10000"/>
                <a:gd name="connsiteX47" fmla="*/ 9500 w 10000"/>
                <a:gd name="connsiteY47" fmla="*/ 7631 h 10000"/>
                <a:gd name="connsiteX48" fmla="*/ 9661 w 10000"/>
                <a:gd name="connsiteY48" fmla="*/ 7871 h 10000"/>
                <a:gd name="connsiteX49" fmla="*/ 9821 w 10000"/>
                <a:gd name="connsiteY49" fmla="*/ 8111 h 10000"/>
                <a:gd name="connsiteX50" fmla="*/ 10000 w 10000"/>
                <a:gd name="connsiteY50" fmla="*/ 8351 h 10000"/>
                <a:gd name="connsiteX51" fmla="*/ 9696 w 10000"/>
                <a:gd name="connsiteY51" fmla="*/ 8471 h 10000"/>
                <a:gd name="connsiteX52" fmla="*/ 9393 w 10000"/>
                <a:gd name="connsiteY52" fmla="*/ 8651 h 10000"/>
                <a:gd name="connsiteX53" fmla="*/ 9107 w 10000"/>
                <a:gd name="connsiteY53" fmla="*/ 8831 h 10000"/>
                <a:gd name="connsiteX54" fmla="*/ 8839 w 10000"/>
                <a:gd name="connsiteY54" fmla="*/ 9040 h 10000"/>
                <a:gd name="connsiteX55" fmla="*/ 8571 w 10000"/>
                <a:gd name="connsiteY55" fmla="*/ 9265 h 10000"/>
                <a:gd name="connsiteX56" fmla="*/ 8339 w 10000"/>
                <a:gd name="connsiteY56" fmla="*/ 9505 h 10000"/>
                <a:gd name="connsiteX57" fmla="*/ 8143 w 10000"/>
                <a:gd name="connsiteY57" fmla="*/ 9745 h 10000"/>
                <a:gd name="connsiteX58" fmla="*/ 7946 w 10000"/>
                <a:gd name="connsiteY58" fmla="*/ 10000 h 10000"/>
                <a:gd name="connsiteX59" fmla="*/ 7625 w 10000"/>
                <a:gd name="connsiteY59" fmla="*/ 9490 h 10000"/>
                <a:gd name="connsiteX60" fmla="*/ 7286 w 10000"/>
                <a:gd name="connsiteY60" fmla="*/ 9010 h 10000"/>
                <a:gd name="connsiteX61" fmla="*/ 6964 w 10000"/>
                <a:gd name="connsiteY61" fmla="*/ 8516 h 10000"/>
                <a:gd name="connsiteX62" fmla="*/ 6607 w 10000"/>
                <a:gd name="connsiteY62" fmla="*/ 8036 h 10000"/>
                <a:gd name="connsiteX63" fmla="*/ 6214 w 10000"/>
                <a:gd name="connsiteY63" fmla="*/ 7571 h 10000"/>
                <a:gd name="connsiteX64" fmla="*/ 5786 w 10000"/>
                <a:gd name="connsiteY64" fmla="*/ 7121 h 10000"/>
                <a:gd name="connsiteX65" fmla="*/ 5321 w 10000"/>
                <a:gd name="connsiteY65" fmla="*/ 6717 h 10000"/>
                <a:gd name="connsiteX66" fmla="*/ 4768 w 10000"/>
                <a:gd name="connsiteY66" fmla="*/ 6312 h 10000"/>
                <a:gd name="connsiteX67" fmla="*/ 4679 w 10000"/>
                <a:gd name="connsiteY67" fmla="*/ 6147 h 10000"/>
                <a:gd name="connsiteX68" fmla="*/ 4571 w 10000"/>
                <a:gd name="connsiteY68" fmla="*/ 5982 h 10000"/>
                <a:gd name="connsiteX69" fmla="*/ 4446 w 10000"/>
                <a:gd name="connsiteY69" fmla="*/ 5847 h 10000"/>
                <a:gd name="connsiteX70" fmla="*/ 4304 w 10000"/>
                <a:gd name="connsiteY70" fmla="*/ 5712 h 10000"/>
                <a:gd name="connsiteX71" fmla="*/ 4143 w 10000"/>
                <a:gd name="connsiteY71" fmla="*/ 5607 h 10000"/>
                <a:gd name="connsiteX72" fmla="*/ 3982 w 10000"/>
                <a:gd name="connsiteY72" fmla="*/ 5502 h 10000"/>
                <a:gd name="connsiteX73" fmla="*/ 3786 w 10000"/>
                <a:gd name="connsiteY73" fmla="*/ 5397 h 10000"/>
                <a:gd name="connsiteX74" fmla="*/ 3589 w 10000"/>
                <a:gd name="connsiteY74" fmla="*/ 5307 h 10000"/>
                <a:gd name="connsiteX75" fmla="*/ 3268 w 10000"/>
                <a:gd name="connsiteY75" fmla="*/ 5127 h 10000"/>
                <a:gd name="connsiteX76" fmla="*/ 3000 w 10000"/>
                <a:gd name="connsiteY76" fmla="*/ 4888 h 10000"/>
                <a:gd name="connsiteX77" fmla="*/ 2786 w 10000"/>
                <a:gd name="connsiteY77" fmla="*/ 4648 h 10000"/>
                <a:gd name="connsiteX78" fmla="*/ 2607 w 10000"/>
                <a:gd name="connsiteY78" fmla="*/ 4378 h 10000"/>
                <a:gd name="connsiteX79" fmla="*/ 2411 w 10000"/>
                <a:gd name="connsiteY79" fmla="*/ 4123 h 10000"/>
                <a:gd name="connsiteX80" fmla="*/ 2196 w 10000"/>
                <a:gd name="connsiteY80" fmla="*/ 3883 h 10000"/>
                <a:gd name="connsiteX81" fmla="*/ 1929 w 10000"/>
                <a:gd name="connsiteY81" fmla="*/ 3688 h 10000"/>
                <a:gd name="connsiteX82" fmla="*/ 1589 w 10000"/>
                <a:gd name="connsiteY82" fmla="*/ 3553 h 10000"/>
                <a:gd name="connsiteX83" fmla="*/ 1393 w 10000"/>
                <a:gd name="connsiteY83" fmla="*/ 3508 h 10000"/>
                <a:gd name="connsiteX84" fmla="*/ 1161 w 10000"/>
                <a:gd name="connsiteY84" fmla="*/ 3463 h 10000"/>
                <a:gd name="connsiteX85" fmla="*/ 946 w 10000"/>
                <a:gd name="connsiteY85" fmla="*/ 3433 h 10000"/>
                <a:gd name="connsiteX86" fmla="*/ 732 w 10000"/>
                <a:gd name="connsiteY86" fmla="*/ 3403 h 10000"/>
                <a:gd name="connsiteX87" fmla="*/ 518 w 10000"/>
                <a:gd name="connsiteY87" fmla="*/ 3358 h 10000"/>
                <a:gd name="connsiteX88" fmla="*/ 339 w 10000"/>
                <a:gd name="connsiteY88" fmla="*/ 3298 h 10000"/>
                <a:gd name="connsiteX89" fmla="*/ 161 w 10000"/>
                <a:gd name="connsiteY89" fmla="*/ 3193 h 10000"/>
                <a:gd name="connsiteX90" fmla="*/ 0 w 10000"/>
                <a:gd name="connsiteY90" fmla="*/ 3073 h 10000"/>
                <a:gd name="connsiteX91" fmla="*/ 36 w 10000"/>
                <a:gd name="connsiteY91" fmla="*/ 2864 h 10000"/>
                <a:gd name="connsiteX92" fmla="*/ 107 w 10000"/>
                <a:gd name="connsiteY92" fmla="*/ 2654 h 10000"/>
                <a:gd name="connsiteX93" fmla="*/ 232 w 10000"/>
                <a:gd name="connsiteY93" fmla="*/ 2489 h 10000"/>
                <a:gd name="connsiteX94" fmla="*/ 393 w 10000"/>
                <a:gd name="connsiteY94" fmla="*/ 2384 h 10000"/>
                <a:gd name="connsiteX95" fmla="*/ 1964 w 10000"/>
                <a:gd name="connsiteY95" fmla="*/ 2624 h 10000"/>
                <a:gd name="connsiteX96" fmla="*/ 2107 w 10000"/>
                <a:gd name="connsiteY96" fmla="*/ 2444 h 10000"/>
                <a:gd name="connsiteX97" fmla="*/ 1929 w 10000"/>
                <a:gd name="connsiteY97" fmla="*/ 2384 h 10000"/>
                <a:gd name="connsiteX98" fmla="*/ 1732 w 10000"/>
                <a:gd name="connsiteY98" fmla="*/ 2309 h 10000"/>
                <a:gd name="connsiteX99" fmla="*/ 1536 w 10000"/>
                <a:gd name="connsiteY99" fmla="*/ 2264 h 10000"/>
                <a:gd name="connsiteX100" fmla="*/ 1339 w 10000"/>
                <a:gd name="connsiteY100" fmla="*/ 2219 h 10000"/>
                <a:gd name="connsiteX101" fmla="*/ 1143 w 10000"/>
                <a:gd name="connsiteY101" fmla="*/ 2189 h 10000"/>
                <a:gd name="connsiteX102" fmla="*/ 929 w 10000"/>
                <a:gd name="connsiteY102" fmla="*/ 2144 h 10000"/>
                <a:gd name="connsiteX103" fmla="*/ 750 w 10000"/>
                <a:gd name="connsiteY103" fmla="*/ 2084 h 10000"/>
                <a:gd name="connsiteX104" fmla="*/ 536 w 10000"/>
                <a:gd name="connsiteY104" fmla="*/ 2039 h 10000"/>
                <a:gd name="connsiteX105" fmla="*/ 393 w 10000"/>
                <a:gd name="connsiteY105" fmla="*/ 1934 h 10000"/>
                <a:gd name="connsiteX106" fmla="*/ 268 w 10000"/>
                <a:gd name="connsiteY106" fmla="*/ 1859 h 10000"/>
                <a:gd name="connsiteX107" fmla="*/ 179 w 10000"/>
                <a:gd name="connsiteY107" fmla="*/ 1754 h 10000"/>
                <a:gd name="connsiteX108" fmla="*/ 125 w 10000"/>
                <a:gd name="connsiteY108" fmla="*/ 1619 h 10000"/>
                <a:gd name="connsiteX109" fmla="*/ 196 w 10000"/>
                <a:gd name="connsiteY109" fmla="*/ 1424 h 10000"/>
                <a:gd name="connsiteX110" fmla="*/ 250 w 10000"/>
                <a:gd name="connsiteY110" fmla="*/ 1259 h 10000"/>
                <a:gd name="connsiteX111" fmla="*/ 339 w 10000"/>
                <a:gd name="connsiteY111" fmla="*/ 1094 h 10000"/>
                <a:gd name="connsiteX112" fmla="*/ 500 w 10000"/>
                <a:gd name="connsiteY112" fmla="*/ 975 h 10000"/>
                <a:gd name="connsiteX113" fmla="*/ 2554 w 10000"/>
                <a:gd name="connsiteY113" fmla="*/ 1394 h 10000"/>
                <a:gd name="connsiteX114" fmla="*/ 2643 w 10000"/>
                <a:gd name="connsiteY114" fmla="*/ 1364 h 10000"/>
                <a:gd name="connsiteX115" fmla="*/ 2679 w 10000"/>
                <a:gd name="connsiteY115" fmla="*/ 1304 h 10000"/>
                <a:gd name="connsiteX116" fmla="*/ 2679 w 10000"/>
                <a:gd name="connsiteY116" fmla="*/ 1244 h 10000"/>
                <a:gd name="connsiteX117" fmla="*/ 2643 w 10000"/>
                <a:gd name="connsiteY117" fmla="*/ 1169 h 10000"/>
                <a:gd name="connsiteX118" fmla="*/ 2375 w 10000"/>
                <a:gd name="connsiteY118" fmla="*/ 1064 h 10000"/>
                <a:gd name="connsiteX119" fmla="*/ 2107 w 10000"/>
                <a:gd name="connsiteY119" fmla="*/ 1004 h 10000"/>
                <a:gd name="connsiteX120" fmla="*/ 1821 w 10000"/>
                <a:gd name="connsiteY120" fmla="*/ 930 h 10000"/>
                <a:gd name="connsiteX121" fmla="*/ 1554 w 10000"/>
                <a:gd name="connsiteY121" fmla="*/ 870 h 10000"/>
                <a:gd name="connsiteX122" fmla="*/ 1268 w 10000"/>
                <a:gd name="connsiteY122" fmla="*/ 825 h 10000"/>
                <a:gd name="connsiteX123" fmla="*/ 982 w 10000"/>
                <a:gd name="connsiteY123" fmla="*/ 750 h 10000"/>
                <a:gd name="connsiteX124" fmla="*/ 714 w 10000"/>
                <a:gd name="connsiteY124" fmla="*/ 690 h 10000"/>
                <a:gd name="connsiteX125" fmla="*/ 464 w 10000"/>
                <a:gd name="connsiteY125" fmla="*/ 585 h 10000"/>
                <a:gd name="connsiteX126" fmla="*/ 482 w 10000"/>
                <a:gd name="connsiteY126" fmla="*/ 390 h 10000"/>
                <a:gd name="connsiteX127" fmla="*/ 571 w 10000"/>
                <a:gd name="connsiteY127" fmla="*/ 225 h 10000"/>
                <a:gd name="connsiteX128" fmla="*/ 732 w 10000"/>
                <a:gd name="connsiteY128" fmla="*/ 105 h 10000"/>
                <a:gd name="connsiteX129" fmla="*/ 911 w 10000"/>
                <a:gd name="connsiteY129" fmla="*/ 0 h 10000"/>
                <a:gd name="connsiteX130" fmla="*/ 1304 w 10000"/>
                <a:gd name="connsiteY130" fmla="*/ 0 h 10000"/>
                <a:gd name="connsiteX131" fmla="*/ 1714 w 10000"/>
                <a:gd name="connsiteY131" fmla="*/ 30 h 10000"/>
                <a:gd name="connsiteX132" fmla="*/ 2107 w 10000"/>
                <a:gd name="connsiteY132" fmla="*/ 75 h 10000"/>
                <a:gd name="connsiteX133" fmla="*/ 2500 w 10000"/>
                <a:gd name="connsiteY133" fmla="*/ 165 h 10000"/>
                <a:gd name="connsiteX134" fmla="*/ 2893 w 10000"/>
                <a:gd name="connsiteY134" fmla="*/ 270 h 10000"/>
                <a:gd name="connsiteX135" fmla="*/ 3268 w 10000"/>
                <a:gd name="connsiteY135" fmla="*/ 405 h 10000"/>
                <a:gd name="connsiteX136" fmla="*/ 3607 w 10000"/>
                <a:gd name="connsiteY136" fmla="*/ 570 h 10000"/>
                <a:gd name="connsiteX137" fmla="*/ 3964 w 10000"/>
                <a:gd name="connsiteY137"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4304 w 10000"/>
                <a:gd name="connsiteY26" fmla="*/ 4513 h 10000"/>
                <a:gd name="connsiteX27" fmla="*/ 5982 w 10000"/>
                <a:gd name="connsiteY27" fmla="*/ 5217 h 10000"/>
                <a:gd name="connsiteX28" fmla="*/ 6411 w 10000"/>
                <a:gd name="connsiteY28" fmla="*/ 5262 h 10000"/>
                <a:gd name="connsiteX29" fmla="*/ 6786 w 10000"/>
                <a:gd name="connsiteY29" fmla="*/ 5187 h 10000"/>
                <a:gd name="connsiteX30" fmla="*/ 6875 w 10000"/>
                <a:gd name="connsiteY30" fmla="*/ 5247 h 10000"/>
                <a:gd name="connsiteX31" fmla="*/ 6964 w 10000"/>
                <a:gd name="connsiteY31" fmla="*/ 5292 h 10000"/>
                <a:gd name="connsiteX32" fmla="*/ 7071 w 10000"/>
                <a:gd name="connsiteY32" fmla="*/ 5367 h 10000"/>
                <a:gd name="connsiteX33" fmla="*/ 7125 w 10000"/>
                <a:gd name="connsiteY33" fmla="*/ 5457 h 10000"/>
                <a:gd name="connsiteX34" fmla="*/ 7143 w 10000"/>
                <a:gd name="connsiteY34" fmla="*/ 5682 h 10000"/>
                <a:gd name="connsiteX35" fmla="*/ 7268 w 10000"/>
                <a:gd name="connsiteY35" fmla="*/ 5847 h 10000"/>
                <a:gd name="connsiteX36" fmla="*/ 7429 w 10000"/>
                <a:gd name="connsiteY36" fmla="*/ 5967 h 10000"/>
                <a:gd name="connsiteX37" fmla="*/ 7661 w 10000"/>
                <a:gd name="connsiteY37" fmla="*/ 6057 h 10000"/>
                <a:gd name="connsiteX38" fmla="*/ 7893 w 10000"/>
                <a:gd name="connsiteY38" fmla="*/ 6147 h 10000"/>
                <a:gd name="connsiteX39" fmla="*/ 8143 w 10000"/>
                <a:gd name="connsiteY39" fmla="*/ 6207 h 10000"/>
                <a:gd name="connsiteX40" fmla="*/ 8357 w 10000"/>
                <a:gd name="connsiteY40" fmla="*/ 6297 h 10000"/>
                <a:gd name="connsiteX41" fmla="*/ 8571 w 10000"/>
                <a:gd name="connsiteY41" fmla="*/ 6402 h 10000"/>
                <a:gd name="connsiteX42" fmla="*/ 8786 w 10000"/>
                <a:gd name="connsiteY42" fmla="*/ 6627 h 10000"/>
                <a:gd name="connsiteX43" fmla="*/ 9000 w 10000"/>
                <a:gd name="connsiteY43" fmla="*/ 6867 h 10000"/>
                <a:gd name="connsiteX44" fmla="*/ 9161 w 10000"/>
                <a:gd name="connsiteY44" fmla="*/ 7106 h 10000"/>
                <a:gd name="connsiteX45" fmla="*/ 9321 w 10000"/>
                <a:gd name="connsiteY45" fmla="*/ 7376 h 10000"/>
                <a:gd name="connsiteX46" fmla="*/ 9500 w 10000"/>
                <a:gd name="connsiteY46" fmla="*/ 7631 h 10000"/>
                <a:gd name="connsiteX47" fmla="*/ 9661 w 10000"/>
                <a:gd name="connsiteY47" fmla="*/ 7871 h 10000"/>
                <a:gd name="connsiteX48" fmla="*/ 9821 w 10000"/>
                <a:gd name="connsiteY48" fmla="*/ 8111 h 10000"/>
                <a:gd name="connsiteX49" fmla="*/ 10000 w 10000"/>
                <a:gd name="connsiteY49" fmla="*/ 8351 h 10000"/>
                <a:gd name="connsiteX50" fmla="*/ 9696 w 10000"/>
                <a:gd name="connsiteY50" fmla="*/ 8471 h 10000"/>
                <a:gd name="connsiteX51" fmla="*/ 9393 w 10000"/>
                <a:gd name="connsiteY51" fmla="*/ 8651 h 10000"/>
                <a:gd name="connsiteX52" fmla="*/ 9107 w 10000"/>
                <a:gd name="connsiteY52" fmla="*/ 8831 h 10000"/>
                <a:gd name="connsiteX53" fmla="*/ 8839 w 10000"/>
                <a:gd name="connsiteY53" fmla="*/ 9040 h 10000"/>
                <a:gd name="connsiteX54" fmla="*/ 8571 w 10000"/>
                <a:gd name="connsiteY54" fmla="*/ 9265 h 10000"/>
                <a:gd name="connsiteX55" fmla="*/ 8339 w 10000"/>
                <a:gd name="connsiteY55" fmla="*/ 9505 h 10000"/>
                <a:gd name="connsiteX56" fmla="*/ 8143 w 10000"/>
                <a:gd name="connsiteY56" fmla="*/ 9745 h 10000"/>
                <a:gd name="connsiteX57" fmla="*/ 7946 w 10000"/>
                <a:gd name="connsiteY57" fmla="*/ 10000 h 10000"/>
                <a:gd name="connsiteX58" fmla="*/ 7625 w 10000"/>
                <a:gd name="connsiteY58" fmla="*/ 9490 h 10000"/>
                <a:gd name="connsiteX59" fmla="*/ 7286 w 10000"/>
                <a:gd name="connsiteY59" fmla="*/ 9010 h 10000"/>
                <a:gd name="connsiteX60" fmla="*/ 6964 w 10000"/>
                <a:gd name="connsiteY60" fmla="*/ 8516 h 10000"/>
                <a:gd name="connsiteX61" fmla="*/ 6607 w 10000"/>
                <a:gd name="connsiteY61" fmla="*/ 8036 h 10000"/>
                <a:gd name="connsiteX62" fmla="*/ 6214 w 10000"/>
                <a:gd name="connsiteY62" fmla="*/ 7571 h 10000"/>
                <a:gd name="connsiteX63" fmla="*/ 5786 w 10000"/>
                <a:gd name="connsiteY63" fmla="*/ 7121 h 10000"/>
                <a:gd name="connsiteX64" fmla="*/ 5321 w 10000"/>
                <a:gd name="connsiteY64" fmla="*/ 6717 h 10000"/>
                <a:gd name="connsiteX65" fmla="*/ 4768 w 10000"/>
                <a:gd name="connsiteY65" fmla="*/ 6312 h 10000"/>
                <a:gd name="connsiteX66" fmla="*/ 4679 w 10000"/>
                <a:gd name="connsiteY66" fmla="*/ 6147 h 10000"/>
                <a:gd name="connsiteX67" fmla="*/ 4571 w 10000"/>
                <a:gd name="connsiteY67" fmla="*/ 5982 h 10000"/>
                <a:gd name="connsiteX68" fmla="*/ 4446 w 10000"/>
                <a:gd name="connsiteY68" fmla="*/ 5847 h 10000"/>
                <a:gd name="connsiteX69" fmla="*/ 4304 w 10000"/>
                <a:gd name="connsiteY69" fmla="*/ 5712 h 10000"/>
                <a:gd name="connsiteX70" fmla="*/ 4143 w 10000"/>
                <a:gd name="connsiteY70" fmla="*/ 5607 h 10000"/>
                <a:gd name="connsiteX71" fmla="*/ 3982 w 10000"/>
                <a:gd name="connsiteY71" fmla="*/ 5502 h 10000"/>
                <a:gd name="connsiteX72" fmla="*/ 3786 w 10000"/>
                <a:gd name="connsiteY72" fmla="*/ 5397 h 10000"/>
                <a:gd name="connsiteX73" fmla="*/ 3589 w 10000"/>
                <a:gd name="connsiteY73" fmla="*/ 5307 h 10000"/>
                <a:gd name="connsiteX74" fmla="*/ 3268 w 10000"/>
                <a:gd name="connsiteY74" fmla="*/ 5127 h 10000"/>
                <a:gd name="connsiteX75" fmla="*/ 3000 w 10000"/>
                <a:gd name="connsiteY75" fmla="*/ 4888 h 10000"/>
                <a:gd name="connsiteX76" fmla="*/ 2786 w 10000"/>
                <a:gd name="connsiteY76" fmla="*/ 4648 h 10000"/>
                <a:gd name="connsiteX77" fmla="*/ 2607 w 10000"/>
                <a:gd name="connsiteY77" fmla="*/ 4378 h 10000"/>
                <a:gd name="connsiteX78" fmla="*/ 2411 w 10000"/>
                <a:gd name="connsiteY78" fmla="*/ 4123 h 10000"/>
                <a:gd name="connsiteX79" fmla="*/ 2196 w 10000"/>
                <a:gd name="connsiteY79" fmla="*/ 3883 h 10000"/>
                <a:gd name="connsiteX80" fmla="*/ 1929 w 10000"/>
                <a:gd name="connsiteY80" fmla="*/ 3688 h 10000"/>
                <a:gd name="connsiteX81" fmla="*/ 1589 w 10000"/>
                <a:gd name="connsiteY81" fmla="*/ 3553 h 10000"/>
                <a:gd name="connsiteX82" fmla="*/ 1393 w 10000"/>
                <a:gd name="connsiteY82" fmla="*/ 3508 h 10000"/>
                <a:gd name="connsiteX83" fmla="*/ 1161 w 10000"/>
                <a:gd name="connsiteY83" fmla="*/ 3463 h 10000"/>
                <a:gd name="connsiteX84" fmla="*/ 946 w 10000"/>
                <a:gd name="connsiteY84" fmla="*/ 3433 h 10000"/>
                <a:gd name="connsiteX85" fmla="*/ 732 w 10000"/>
                <a:gd name="connsiteY85" fmla="*/ 3403 h 10000"/>
                <a:gd name="connsiteX86" fmla="*/ 518 w 10000"/>
                <a:gd name="connsiteY86" fmla="*/ 3358 h 10000"/>
                <a:gd name="connsiteX87" fmla="*/ 339 w 10000"/>
                <a:gd name="connsiteY87" fmla="*/ 3298 h 10000"/>
                <a:gd name="connsiteX88" fmla="*/ 161 w 10000"/>
                <a:gd name="connsiteY88" fmla="*/ 3193 h 10000"/>
                <a:gd name="connsiteX89" fmla="*/ 0 w 10000"/>
                <a:gd name="connsiteY89" fmla="*/ 3073 h 10000"/>
                <a:gd name="connsiteX90" fmla="*/ 36 w 10000"/>
                <a:gd name="connsiteY90" fmla="*/ 2864 h 10000"/>
                <a:gd name="connsiteX91" fmla="*/ 107 w 10000"/>
                <a:gd name="connsiteY91" fmla="*/ 2654 h 10000"/>
                <a:gd name="connsiteX92" fmla="*/ 232 w 10000"/>
                <a:gd name="connsiteY92" fmla="*/ 2489 h 10000"/>
                <a:gd name="connsiteX93" fmla="*/ 393 w 10000"/>
                <a:gd name="connsiteY93" fmla="*/ 2384 h 10000"/>
                <a:gd name="connsiteX94" fmla="*/ 1964 w 10000"/>
                <a:gd name="connsiteY94" fmla="*/ 2624 h 10000"/>
                <a:gd name="connsiteX95" fmla="*/ 2107 w 10000"/>
                <a:gd name="connsiteY95" fmla="*/ 2444 h 10000"/>
                <a:gd name="connsiteX96" fmla="*/ 1929 w 10000"/>
                <a:gd name="connsiteY96" fmla="*/ 2384 h 10000"/>
                <a:gd name="connsiteX97" fmla="*/ 1732 w 10000"/>
                <a:gd name="connsiteY97" fmla="*/ 2309 h 10000"/>
                <a:gd name="connsiteX98" fmla="*/ 1536 w 10000"/>
                <a:gd name="connsiteY98" fmla="*/ 2264 h 10000"/>
                <a:gd name="connsiteX99" fmla="*/ 1339 w 10000"/>
                <a:gd name="connsiteY99" fmla="*/ 2219 h 10000"/>
                <a:gd name="connsiteX100" fmla="*/ 1143 w 10000"/>
                <a:gd name="connsiteY100" fmla="*/ 2189 h 10000"/>
                <a:gd name="connsiteX101" fmla="*/ 929 w 10000"/>
                <a:gd name="connsiteY101" fmla="*/ 2144 h 10000"/>
                <a:gd name="connsiteX102" fmla="*/ 750 w 10000"/>
                <a:gd name="connsiteY102" fmla="*/ 2084 h 10000"/>
                <a:gd name="connsiteX103" fmla="*/ 536 w 10000"/>
                <a:gd name="connsiteY103" fmla="*/ 2039 h 10000"/>
                <a:gd name="connsiteX104" fmla="*/ 393 w 10000"/>
                <a:gd name="connsiteY104" fmla="*/ 1934 h 10000"/>
                <a:gd name="connsiteX105" fmla="*/ 268 w 10000"/>
                <a:gd name="connsiteY105" fmla="*/ 1859 h 10000"/>
                <a:gd name="connsiteX106" fmla="*/ 179 w 10000"/>
                <a:gd name="connsiteY106" fmla="*/ 1754 h 10000"/>
                <a:gd name="connsiteX107" fmla="*/ 125 w 10000"/>
                <a:gd name="connsiteY107" fmla="*/ 1619 h 10000"/>
                <a:gd name="connsiteX108" fmla="*/ 196 w 10000"/>
                <a:gd name="connsiteY108" fmla="*/ 1424 h 10000"/>
                <a:gd name="connsiteX109" fmla="*/ 250 w 10000"/>
                <a:gd name="connsiteY109" fmla="*/ 1259 h 10000"/>
                <a:gd name="connsiteX110" fmla="*/ 339 w 10000"/>
                <a:gd name="connsiteY110" fmla="*/ 1094 h 10000"/>
                <a:gd name="connsiteX111" fmla="*/ 500 w 10000"/>
                <a:gd name="connsiteY111" fmla="*/ 975 h 10000"/>
                <a:gd name="connsiteX112" fmla="*/ 2554 w 10000"/>
                <a:gd name="connsiteY112" fmla="*/ 1394 h 10000"/>
                <a:gd name="connsiteX113" fmla="*/ 2643 w 10000"/>
                <a:gd name="connsiteY113" fmla="*/ 1364 h 10000"/>
                <a:gd name="connsiteX114" fmla="*/ 2679 w 10000"/>
                <a:gd name="connsiteY114" fmla="*/ 1304 h 10000"/>
                <a:gd name="connsiteX115" fmla="*/ 2679 w 10000"/>
                <a:gd name="connsiteY115" fmla="*/ 1244 h 10000"/>
                <a:gd name="connsiteX116" fmla="*/ 2643 w 10000"/>
                <a:gd name="connsiteY116" fmla="*/ 1169 h 10000"/>
                <a:gd name="connsiteX117" fmla="*/ 2375 w 10000"/>
                <a:gd name="connsiteY117" fmla="*/ 1064 h 10000"/>
                <a:gd name="connsiteX118" fmla="*/ 2107 w 10000"/>
                <a:gd name="connsiteY118" fmla="*/ 1004 h 10000"/>
                <a:gd name="connsiteX119" fmla="*/ 1821 w 10000"/>
                <a:gd name="connsiteY119" fmla="*/ 930 h 10000"/>
                <a:gd name="connsiteX120" fmla="*/ 1554 w 10000"/>
                <a:gd name="connsiteY120" fmla="*/ 870 h 10000"/>
                <a:gd name="connsiteX121" fmla="*/ 1268 w 10000"/>
                <a:gd name="connsiteY121" fmla="*/ 825 h 10000"/>
                <a:gd name="connsiteX122" fmla="*/ 982 w 10000"/>
                <a:gd name="connsiteY122" fmla="*/ 750 h 10000"/>
                <a:gd name="connsiteX123" fmla="*/ 714 w 10000"/>
                <a:gd name="connsiteY123" fmla="*/ 690 h 10000"/>
                <a:gd name="connsiteX124" fmla="*/ 464 w 10000"/>
                <a:gd name="connsiteY124" fmla="*/ 585 h 10000"/>
                <a:gd name="connsiteX125" fmla="*/ 482 w 10000"/>
                <a:gd name="connsiteY125" fmla="*/ 390 h 10000"/>
                <a:gd name="connsiteX126" fmla="*/ 571 w 10000"/>
                <a:gd name="connsiteY126" fmla="*/ 225 h 10000"/>
                <a:gd name="connsiteX127" fmla="*/ 732 w 10000"/>
                <a:gd name="connsiteY127" fmla="*/ 105 h 10000"/>
                <a:gd name="connsiteX128" fmla="*/ 911 w 10000"/>
                <a:gd name="connsiteY128" fmla="*/ 0 h 10000"/>
                <a:gd name="connsiteX129" fmla="*/ 1304 w 10000"/>
                <a:gd name="connsiteY129" fmla="*/ 0 h 10000"/>
                <a:gd name="connsiteX130" fmla="*/ 1714 w 10000"/>
                <a:gd name="connsiteY130" fmla="*/ 30 h 10000"/>
                <a:gd name="connsiteX131" fmla="*/ 2107 w 10000"/>
                <a:gd name="connsiteY131" fmla="*/ 75 h 10000"/>
                <a:gd name="connsiteX132" fmla="*/ 2500 w 10000"/>
                <a:gd name="connsiteY132" fmla="*/ 165 h 10000"/>
                <a:gd name="connsiteX133" fmla="*/ 2893 w 10000"/>
                <a:gd name="connsiteY133" fmla="*/ 270 h 10000"/>
                <a:gd name="connsiteX134" fmla="*/ 3268 w 10000"/>
                <a:gd name="connsiteY134" fmla="*/ 405 h 10000"/>
                <a:gd name="connsiteX135" fmla="*/ 3607 w 10000"/>
                <a:gd name="connsiteY135" fmla="*/ 570 h 10000"/>
                <a:gd name="connsiteX136" fmla="*/ 3964 w 10000"/>
                <a:gd name="connsiteY136"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4304 w 10000"/>
                <a:gd name="connsiteY26" fmla="*/ 4513 h 10000"/>
                <a:gd name="connsiteX27" fmla="*/ 6411 w 10000"/>
                <a:gd name="connsiteY27" fmla="*/ 5262 h 10000"/>
                <a:gd name="connsiteX28" fmla="*/ 6786 w 10000"/>
                <a:gd name="connsiteY28" fmla="*/ 5187 h 10000"/>
                <a:gd name="connsiteX29" fmla="*/ 6875 w 10000"/>
                <a:gd name="connsiteY29" fmla="*/ 5247 h 10000"/>
                <a:gd name="connsiteX30" fmla="*/ 6964 w 10000"/>
                <a:gd name="connsiteY30" fmla="*/ 5292 h 10000"/>
                <a:gd name="connsiteX31" fmla="*/ 7071 w 10000"/>
                <a:gd name="connsiteY31" fmla="*/ 5367 h 10000"/>
                <a:gd name="connsiteX32" fmla="*/ 7125 w 10000"/>
                <a:gd name="connsiteY32" fmla="*/ 5457 h 10000"/>
                <a:gd name="connsiteX33" fmla="*/ 7143 w 10000"/>
                <a:gd name="connsiteY33" fmla="*/ 5682 h 10000"/>
                <a:gd name="connsiteX34" fmla="*/ 7268 w 10000"/>
                <a:gd name="connsiteY34" fmla="*/ 5847 h 10000"/>
                <a:gd name="connsiteX35" fmla="*/ 7429 w 10000"/>
                <a:gd name="connsiteY35" fmla="*/ 5967 h 10000"/>
                <a:gd name="connsiteX36" fmla="*/ 7661 w 10000"/>
                <a:gd name="connsiteY36" fmla="*/ 6057 h 10000"/>
                <a:gd name="connsiteX37" fmla="*/ 7893 w 10000"/>
                <a:gd name="connsiteY37" fmla="*/ 6147 h 10000"/>
                <a:gd name="connsiteX38" fmla="*/ 8143 w 10000"/>
                <a:gd name="connsiteY38" fmla="*/ 6207 h 10000"/>
                <a:gd name="connsiteX39" fmla="*/ 8357 w 10000"/>
                <a:gd name="connsiteY39" fmla="*/ 6297 h 10000"/>
                <a:gd name="connsiteX40" fmla="*/ 8571 w 10000"/>
                <a:gd name="connsiteY40" fmla="*/ 6402 h 10000"/>
                <a:gd name="connsiteX41" fmla="*/ 8786 w 10000"/>
                <a:gd name="connsiteY41" fmla="*/ 6627 h 10000"/>
                <a:gd name="connsiteX42" fmla="*/ 9000 w 10000"/>
                <a:gd name="connsiteY42" fmla="*/ 6867 h 10000"/>
                <a:gd name="connsiteX43" fmla="*/ 9161 w 10000"/>
                <a:gd name="connsiteY43" fmla="*/ 7106 h 10000"/>
                <a:gd name="connsiteX44" fmla="*/ 9321 w 10000"/>
                <a:gd name="connsiteY44" fmla="*/ 7376 h 10000"/>
                <a:gd name="connsiteX45" fmla="*/ 9500 w 10000"/>
                <a:gd name="connsiteY45" fmla="*/ 7631 h 10000"/>
                <a:gd name="connsiteX46" fmla="*/ 9661 w 10000"/>
                <a:gd name="connsiteY46" fmla="*/ 7871 h 10000"/>
                <a:gd name="connsiteX47" fmla="*/ 9821 w 10000"/>
                <a:gd name="connsiteY47" fmla="*/ 8111 h 10000"/>
                <a:gd name="connsiteX48" fmla="*/ 10000 w 10000"/>
                <a:gd name="connsiteY48" fmla="*/ 8351 h 10000"/>
                <a:gd name="connsiteX49" fmla="*/ 9696 w 10000"/>
                <a:gd name="connsiteY49" fmla="*/ 8471 h 10000"/>
                <a:gd name="connsiteX50" fmla="*/ 9393 w 10000"/>
                <a:gd name="connsiteY50" fmla="*/ 8651 h 10000"/>
                <a:gd name="connsiteX51" fmla="*/ 9107 w 10000"/>
                <a:gd name="connsiteY51" fmla="*/ 8831 h 10000"/>
                <a:gd name="connsiteX52" fmla="*/ 8839 w 10000"/>
                <a:gd name="connsiteY52" fmla="*/ 9040 h 10000"/>
                <a:gd name="connsiteX53" fmla="*/ 8571 w 10000"/>
                <a:gd name="connsiteY53" fmla="*/ 9265 h 10000"/>
                <a:gd name="connsiteX54" fmla="*/ 8339 w 10000"/>
                <a:gd name="connsiteY54" fmla="*/ 9505 h 10000"/>
                <a:gd name="connsiteX55" fmla="*/ 8143 w 10000"/>
                <a:gd name="connsiteY55" fmla="*/ 9745 h 10000"/>
                <a:gd name="connsiteX56" fmla="*/ 7946 w 10000"/>
                <a:gd name="connsiteY56" fmla="*/ 10000 h 10000"/>
                <a:gd name="connsiteX57" fmla="*/ 7625 w 10000"/>
                <a:gd name="connsiteY57" fmla="*/ 9490 h 10000"/>
                <a:gd name="connsiteX58" fmla="*/ 7286 w 10000"/>
                <a:gd name="connsiteY58" fmla="*/ 9010 h 10000"/>
                <a:gd name="connsiteX59" fmla="*/ 6964 w 10000"/>
                <a:gd name="connsiteY59" fmla="*/ 8516 h 10000"/>
                <a:gd name="connsiteX60" fmla="*/ 6607 w 10000"/>
                <a:gd name="connsiteY60" fmla="*/ 8036 h 10000"/>
                <a:gd name="connsiteX61" fmla="*/ 6214 w 10000"/>
                <a:gd name="connsiteY61" fmla="*/ 7571 h 10000"/>
                <a:gd name="connsiteX62" fmla="*/ 5786 w 10000"/>
                <a:gd name="connsiteY62" fmla="*/ 7121 h 10000"/>
                <a:gd name="connsiteX63" fmla="*/ 5321 w 10000"/>
                <a:gd name="connsiteY63" fmla="*/ 6717 h 10000"/>
                <a:gd name="connsiteX64" fmla="*/ 4768 w 10000"/>
                <a:gd name="connsiteY64" fmla="*/ 6312 h 10000"/>
                <a:gd name="connsiteX65" fmla="*/ 4679 w 10000"/>
                <a:gd name="connsiteY65" fmla="*/ 6147 h 10000"/>
                <a:gd name="connsiteX66" fmla="*/ 4571 w 10000"/>
                <a:gd name="connsiteY66" fmla="*/ 5982 h 10000"/>
                <a:gd name="connsiteX67" fmla="*/ 4446 w 10000"/>
                <a:gd name="connsiteY67" fmla="*/ 5847 h 10000"/>
                <a:gd name="connsiteX68" fmla="*/ 4304 w 10000"/>
                <a:gd name="connsiteY68" fmla="*/ 5712 h 10000"/>
                <a:gd name="connsiteX69" fmla="*/ 4143 w 10000"/>
                <a:gd name="connsiteY69" fmla="*/ 5607 h 10000"/>
                <a:gd name="connsiteX70" fmla="*/ 3982 w 10000"/>
                <a:gd name="connsiteY70" fmla="*/ 5502 h 10000"/>
                <a:gd name="connsiteX71" fmla="*/ 3786 w 10000"/>
                <a:gd name="connsiteY71" fmla="*/ 5397 h 10000"/>
                <a:gd name="connsiteX72" fmla="*/ 3589 w 10000"/>
                <a:gd name="connsiteY72" fmla="*/ 5307 h 10000"/>
                <a:gd name="connsiteX73" fmla="*/ 3268 w 10000"/>
                <a:gd name="connsiteY73" fmla="*/ 5127 h 10000"/>
                <a:gd name="connsiteX74" fmla="*/ 3000 w 10000"/>
                <a:gd name="connsiteY74" fmla="*/ 4888 h 10000"/>
                <a:gd name="connsiteX75" fmla="*/ 2786 w 10000"/>
                <a:gd name="connsiteY75" fmla="*/ 4648 h 10000"/>
                <a:gd name="connsiteX76" fmla="*/ 2607 w 10000"/>
                <a:gd name="connsiteY76" fmla="*/ 4378 h 10000"/>
                <a:gd name="connsiteX77" fmla="*/ 2411 w 10000"/>
                <a:gd name="connsiteY77" fmla="*/ 4123 h 10000"/>
                <a:gd name="connsiteX78" fmla="*/ 2196 w 10000"/>
                <a:gd name="connsiteY78" fmla="*/ 3883 h 10000"/>
                <a:gd name="connsiteX79" fmla="*/ 1929 w 10000"/>
                <a:gd name="connsiteY79" fmla="*/ 3688 h 10000"/>
                <a:gd name="connsiteX80" fmla="*/ 1589 w 10000"/>
                <a:gd name="connsiteY80" fmla="*/ 3553 h 10000"/>
                <a:gd name="connsiteX81" fmla="*/ 1393 w 10000"/>
                <a:gd name="connsiteY81" fmla="*/ 3508 h 10000"/>
                <a:gd name="connsiteX82" fmla="*/ 1161 w 10000"/>
                <a:gd name="connsiteY82" fmla="*/ 3463 h 10000"/>
                <a:gd name="connsiteX83" fmla="*/ 946 w 10000"/>
                <a:gd name="connsiteY83" fmla="*/ 3433 h 10000"/>
                <a:gd name="connsiteX84" fmla="*/ 732 w 10000"/>
                <a:gd name="connsiteY84" fmla="*/ 3403 h 10000"/>
                <a:gd name="connsiteX85" fmla="*/ 518 w 10000"/>
                <a:gd name="connsiteY85" fmla="*/ 3358 h 10000"/>
                <a:gd name="connsiteX86" fmla="*/ 339 w 10000"/>
                <a:gd name="connsiteY86" fmla="*/ 3298 h 10000"/>
                <a:gd name="connsiteX87" fmla="*/ 161 w 10000"/>
                <a:gd name="connsiteY87" fmla="*/ 3193 h 10000"/>
                <a:gd name="connsiteX88" fmla="*/ 0 w 10000"/>
                <a:gd name="connsiteY88" fmla="*/ 3073 h 10000"/>
                <a:gd name="connsiteX89" fmla="*/ 36 w 10000"/>
                <a:gd name="connsiteY89" fmla="*/ 2864 h 10000"/>
                <a:gd name="connsiteX90" fmla="*/ 107 w 10000"/>
                <a:gd name="connsiteY90" fmla="*/ 2654 h 10000"/>
                <a:gd name="connsiteX91" fmla="*/ 232 w 10000"/>
                <a:gd name="connsiteY91" fmla="*/ 2489 h 10000"/>
                <a:gd name="connsiteX92" fmla="*/ 393 w 10000"/>
                <a:gd name="connsiteY92" fmla="*/ 2384 h 10000"/>
                <a:gd name="connsiteX93" fmla="*/ 1964 w 10000"/>
                <a:gd name="connsiteY93" fmla="*/ 2624 h 10000"/>
                <a:gd name="connsiteX94" fmla="*/ 2107 w 10000"/>
                <a:gd name="connsiteY94" fmla="*/ 2444 h 10000"/>
                <a:gd name="connsiteX95" fmla="*/ 1929 w 10000"/>
                <a:gd name="connsiteY95" fmla="*/ 2384 h 10000"/>
                <a:gd name="connsiteX96" fmla="*/ 1732 w 10000"/>
                <a:gd name="connsiteY96" fmla="*/ 2309 h 10000"/>
                <a:gd name="connsiteX97" fmla="*/ 1536 w 10000"/>
                <a:gd name="connsiteY97" fmla="*/ 2264 h 10000"/>
                <a:gd name="connsiteX98" fmla="*/ 1339 w 10000"/>
                <a:gd name="connsiteY98" fmla="*/ 2219 h 10000"/>
                <a:gd name="connsiteX99" fmla="*/ 1143 w 10000"/>
                <a:gd name="connsiteY99" fmla="*/ 2189 h 10000"/>
                <a:gd name="connsiteX100" fmla="*/ 929 w 10000"/>
                <a:gd name="connsiteY100" fmla="*/ 2144 h 10000"/>
                <a:gd name="connsiteX101" fmla="*/ 750 w 10000"/>
                <a:gd name="connsiteY101" fmla="*/ 2084 h 10000"/>
                <a:gd name="connsiteX102" fmla="*/ 536 w 10000"/>
                <a:gd name="connsiteY102" fmla="*/ 2039 h 10000"/>
                <a:gd name="connsiteX103" fmla="*/ 393 w 10000"/>
                <a:gd name="connsiteY103" fmla="*/ 1934 h 10000"/>
                <a:gd name="connsiteX104" fmla="*/ 268 w 10000"/>
                <a:gd name="connsiteY104" fmla="*/ 1859 h 10000"/>
                <a:gd name="connsiteX105" fmla="*/ 179 w 10000"/>
                <a:gd name="connsiteY105" fmla="*/ 1754 h 10000"/>
                <a:gd name="connsiteX106" fmla="*/ 125 w 10000"/>
                <a:gd name="connsiteY106" fmla="*/ 1619 h 10000"/>
                <a:gd name="connsiteX107" fmla="*/ 196 w 10000"/>
                <a:gd name="connsiteY107" fmla="*/ 1424 h 10000"/>
                <a:gd name="connsiteX108" fmla="*/ 250 w 10000"/>
                <a:gd name="connsiteY108" fmla="*/ 1259 h 10000"/>
                <a:gd name="connsiteX109" fmla="*/ 339 w 10000"/>
                <a:gd name="connsiteY109" fmla="*/ 1094 h 10000"/>
                <a:gd name="connsiteX110" fmla="*/ 500 w 10000"/>
                <a:gd name="connsiteY110" fmla="*/ 975 h 10000"/>
                <a:gd name="connsiteX111" fmla="*/ 2554 w 10000"/>
                <a:gd name="connsiteY111" fmla="*/ 1394 h 10000"/>
                <a:gd name="connsiteX112" fmla="*/ 2643 w 10000"/>
                <a:gd name="connsiteY112" fmla="*/ 1364 h 10000"/>
                <a:gd name="connsiteX113" fmla="*/ 2679 w 10000"/>
                <a:gd name="connsiteY113" fmla="*/ 1304 h 10000"/>
                <a:gd name="connsiteX114" fmla="*/ 2679 w 10000"/>
                <a:gd name="connsiteY114" fmla="*/ 1244 h 10000"/>
                <a:gd name="connsiteX115" fmla="*/ 2643 w 10000"/>
                <a:gd name="connsiteY115" fmla="*/ 1169 h 10000"/>
                <a:gd name="connsiteX116" fmla="*/ 2375 w 10000"/>
                <a:gd name="connsiteY116" fmla="*/ 1064 h 10000"/>
                <a:gd name="connsiteX117" fmla="*/ 2107 w 10000"/>
                <a:gd name="connsiteY117" fmla="*/ 1004 h 10000"/>
                <a:gd name="connsiteX118" fmla="*/ 1821 w 10000"/>
                <a:gd name="connsiteY118" fmla="*/ 930 h 10000"/>
                <a:gd name="connsiteX119" fmla="*/ 1554 w 10000"/>
                <a:gd name="connsiteY119" fmla="*/ 870 h 10000"/>
                <a:gd name="connsiteX120" fmla="*/ 1268 w 10000"/>
                <a:gd name="connsiteY120" fmla="*/ 825 h 10000"/>
                <a:gd name="connsiteX121" fmla="*/ 982 w 10000"/>
                <a:gd name="connsiteY121" fmla="*/ 750 h 10000"/>
                <a:gd name="connsiteX122" fmla="*/ 714 w 10000"/>
                <a:gd name="connsiteY122" fmla="*/ 690 h 10000"/>
                <a:gd name="connsiteX123" fmla="*/ 464 w 10000"/>
                <a:gd name="connsiteY123" fmla="*/ 585 h 10000"/>
                <a:gd name="connsiteX124" fmla="*/ 482 w 10000"/>
                <a:gd name="connsiteY124" fmla="*/ 390 h 10000"/>
                <a:gd name="connsiteX125" fmla="*/ 571 w 10000"/>
                <a:gd name="connsiteY125" fmla="*/ 225 h 10000"/>
                <a:gd name="connsiteX126" fmla="*/ 732 w 10000"/>
                <a:gd name="connsiteY126" fmla="*/ 105 h 10000"/>
                <a:gd name="connsiteX127" fmla="*/ 911 w 10000"/>
                <a:gd name="connsiteY127" fmla="*/ 0 h 10000"/>
                <a:gd name="connsiteX128" fmla="*/ 1304 w 10000"/>
                <a:gd name="connsiteY128" fmla="*/ 0 h 10000"/>
                <a:gd name="connsiteX129" fmla="*/ 1714 w 10000"/>
                <a:gd name="connsiteY129" fmla="*/ 30 h 10000"/>
                <a:gd name="connsiteX130" fmla="*/ 2107 w 10000"/>
                <a:gd name="connsiteY130" fmla="*/ 75 h 10000"/>
                <a:gd name="connsiteX131" fmla="*/ 2500 w 10000"/>
                <a:gd name="connsiteY131" fmla="*/ 165 h 10000"/>
                <a:gd name="connsiteX132" fmla="*/ 2893 w 10000"/>
                <a:gd name="connsiteY132" fmla="*/ 270 h 10000"/>
                <a:gd name="connsiteX133" fmla="*/ 3268 w 10000"/>
                <a:gd name="connsiteY133" fmla="*/ 405 h 10000"/>
                <a:gd name="connsiteX134" fmla="*/ 3607 w 10000"/>
                <a:gd name="connsiteY134" fmla="*/ 570 h 10000"/>
                <a:gd name="connsiteX135" fmla="*/ 3964 w 10000"/>
                <a:gd name="connsiteY135"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4304 w 10000"/>
                <a:gd name="connsiteY26" fmla="*/ 4513 h 10000"/>
                <a:gd name="connsiteX27" fmla="*/ 6786 w 10000"/>
                <a:gd name="connsiteY27" fmla="*/ 5187 h 10000"/>
                <a:gd name="connsiteX28" fmla="*/ 6875 w 10000"/>
                <a:gd name="connsiteY28" fmla="*/ 5247 h 10000"/>
                <a:gd name="connsiteX29" fmla="*/ 6964 w 10000"/>
                <a:gd name="connsiteY29" fmla="*/ 5292 h 10000"/>
                <a:gd name="connsiteX30" fmla="*/ 7071 w 10000"/>
                <a:gd name="connsiteY30" fmla="*/ 5367 h 10000"/>
                <a:gd name="connsiteX31" fmla="*/ 7125 w 10000"/>
                <a:gd name="connsiteY31" fmla="*/ 5457 h 10000"/>
                <a:gd name="connsiteX32" fmla="*/ 7143 w 10000"/>
                <a:gd name="connsiteY32" fmla="*/ 5682 h 10000"/>
                <a:gd name="connsiteX33" fmla="*/ 7268 w 10000"/>
                <a:gd name="connsiteY33" fmla="*/ 5847 h 10000"/>
                <a:gd name="connsiteX34" fmla="*/ 7429 w 10000"/>
                <a:gd name="connsiteY34" fmla="*/ 5967 h 10000"/>
                <a:gd name="connsiteX35" fmla="*/ 7661 w 10000"/>
                <a:gd name="connsiteY35" fmla="*/ 6057 h 10000"/>
                <a:gd name="connsiteX36" fmla="*/ 7893 w 10000"/>
                <a:gd name="connsiteY36" fmla="*/ 6147 h 10000"/>
                <a:gd name="connsiteX37" fmla="*/ 8143 w 10000"/>
                <a:gd name="connsiteY37" fmla="*/ 6207 h 10000"/>
                <a:gd name="connsiteX38" fmla="*/ 8357 w 10000"/>
                <a:gd name="connsiteY38" fmla="*/ 6297 h 10000"/>
                <a:gd name="connsiteX39" fmla="*/ 8571 w 10000"/>
                <a:gd name="connsiteY39" fmla="*/ 6402 h 10000"/>
                <a:gd name="connsiteX40" fmla="*/ 8786 w 10000"/>
                <a:gd name="connsiteY40" fmla="*/ 6627 h 10000"/>
                <a:gd name="connsiteX41" fmla="*/ 9000 w 10000"/>
                <a:gd name="connsiteY41" fmla="*/ 6867 h 10000"/>
                <a:gd name="connsiteX42" fmla="*/ 9161 w 10000"/>
                <a:gd name="connsiteY42" fmla="*/ 7106 h 10000"/>
                <a:gd name="connsiteX43" fmla="*/ 9321 w 10000"/>
                <a:gd name="connsiteY43" fmla="*/ 7376 h 10000"/>
                <a:gd name="connsiteX44" fmla="*/ 9500 w 10000"/>
                <a:gd name="connsiteY44" fmla="*/ 7631 h 10000"/>
                <a:gd name="connsiteX45" fmla="*/ 9661 w 10000"/>
                <a:gd name="connsiteY45" fmla="*/ 7871 h 10000"/>
                <a:gd name="connsiteX46" fmla="*/ 9821 w 10000"/>
                <a:gd name="connsiteY46" fmla="*/ 8111 h 10000"/>
                <a:gd name="connsiteX47" fmla="*/ 10000 w 10000"/>
                <a:gd name="connsiteY47" fmla="*/ 8351 h 10000"/>
                <a:gd name="connsiteX48" fmla="*/ 9696 w 10000"/>
                <a:gd name="connsiteY48" fmla="*/ 8471 h 10000"/>
                <a:gd name="connsiteX49" fmla="*/ 9393 w 10000"/>
                <a:gd name="connsiteY49" fmla="*/ 8651 h 10000"/>
                <a:gd name="connsiteX50" fmla="*/ 9107 w 10000"/>
                <a:gd name="connsiteY50" fmla="*/ 8831 h 10000"/>
                <a:gd name="connsiteX51" fmla="*/ 8839 w 10000"/>
                <a:gd name="connsiteY51" fmla="*/ 9040 h 10000"/>
                <a:gd name="connsiteX52" fmla="*/ 8571 w 10000"/>
                <a:gd name="connsiteY52" fmla="*/ 9265 h 10000"/>
                <a:gd name="connsiteX53" fmla="*/ 8339 w 10000"/>
                <a:gd name="connsiteY53" fmla="*/ 9505 h 10000"/>
                <a:gd name="connsiteX54" fmla="*/ 8143 w 10000"/>
                <a:gd name="connsiteY54" fmla="*/ 9745 h 10000"/>
                <a:gd name="connsiteX55" fmla="*/ 7946 w 10000"/>
                <a:gd name="connsiteY55" fmla="*/ 10000 h 10000"/>
                <a:gd name="connsiteX56" fmla="*/ 7625 w 10000"/>
                <a:gd name="connsiteY56" fmla="*/ 9490 h 10000"/>
                <a:gd name="connsiteX57" fmla="*/ 7286 w 10000"/>
                <a:gd name="connsiteY57" fmla="*/ 9010 h 10000"/>
                <a:gd name="connsiteX58" fmla="*/ 6964 w 10000"/>
                <a:gd name="connsiteY58" fmla="*/ 8516 h 10000"/>
                <a:gd name="connsiteX59" fmla="*/ 6607 w 10000"/>
                <a:gd name="connsiteY59" fmla="*/ 8036 h 10000"/>
                <a:gd name="connsiteX60" fmla="*/ 6214 w 10000"/>
                <a:gd name="connsiteY60" fmla="*/ 7571 h 10000"/>
                <a:gd name="connsiteX61" fmla="*/ 5786 w 10000"/>
                <a:gd name="connsiteY61" fmla="*/ 7121 h 10000"/>
                <a:gd name="connsiteX62" fmla="*/ 5321 w 10000"/>
                <a:gd name="connsiteY62" fmla="*/ 6717 h 10000"/>
                <a:gd name="connsiteX63" fmla="*/ 4768 w 10000"/>
                <a:gd name="connsiteY63" fmla="*/ 6312 h 10000"/>
                <a:gd name="connsiteX64" fmla="*/ 4679 w 10000"/>
                <a:gd name="connsiteY64" fmla="*/ 6147 h 10000"/>
                <a:gd name="connsiteX65" fmla="*/ 4571 w 10000"/>
                <a:gd name="connsiteY65" fmla="*/ 5982 h 10000"/>
                <a:gd name="connsiteX66" fmla="*/ 4446 w 10000"/>
                <a:gd name="connsiteY66" fmla="*/ 5847 h 10000"/>
                <a:gd name="connsiteX67" fmla="*/ 4304 w 10000"/>
                <a:gd name="connsiteY67" fmla="*/ 5712 h 10000"/>
                <a:gd name="connsiteX68" fmla="*/ 4143 w 10000"/>
                <a:gd name="connsiteY68" fmla="*/ 5607 h 10000"/>
                <a:gd name="connsiteX69" fmla="*/ 3982 w 10000"/>
                <a:gd name="connsiteY69" fmla="*/ 5502 h 10000"/>
                <a:gd name="connsiteX70" fmla="*/ 3786 w 10000"/>
                <a:gd name="connsiteY70" fmla="*/ 5397 h 10000"/>
                <a:gd name="connsiteX71" fmla="*/ 3589 w 10000"/>
                <a:gd name="connsiteY71" fmla="*/ 5307 h 10000"/>
                <a:gd name="connsiteX72" fmla="*/ 3268 w 10000"/>
                <a:gd name="connsiteY72" fmla="*/ 5127 h 10000"/>
                <a:gd name="connsiteX73" fmla="*/ 3000 w 10000"/>
                <a:gd name="connsiteY73" fmla="*/ 4888 h 10000"/>
                <a:gd name="connsiteX74" fmla="*/ 2786 w 10000"/>
                <a:gd name="connsiteY74" fmla="*/ 4648 h 10000"/>
                <a:gd name="connsiteX75" fmla="*/ 2607 w 10000"/>
                <a:gd name="connsiteY75" fmla="*/ 4378 h 10000"/>
                <a:gd name="connsiteX76" fmla="*/ 2411 w 10000"/>
                <a:gd name="connsiteY76" fmla="*/ 4123 h 10000"/>
                <a:gd name="connsiteX77" fmla="*/ 2196 w 10000"/>
                <a:gd name="connsiteY77" fmla="*/ 3883 h 10000"/>
                <a:gd name="connsiteX78" fmla="*/ 1929 w 10000"/>
                <a:gd name="connsiteY78" fmla="*/ 3688 h 10000"/>
                <a:gd name="connsiteX79" fmla="*/ 1589 w 10000"/>
                <a:gd name="connsiteY79" fmla="*/ 3553 h 10000"/>
                <a:gd name="connsiteX80" fmla="*/ 1393 w 10000"/>
                <a:gd name="connsiteY80" fmla="*/ 3508 h 10000"/>
                <a:gd name="connsiteX81" fmla="*/ 1161 w 10000"/>
                <a:gd name="connsiteY81" fmla="*/ 3463 h 10000"/>
                <a:gd name="connsiteX82" fmla="*/ 946 w 10000"/>
                <a:gd name="connsiteY82" fmla="*/ 3433 h 10000"/>
                <a:gd name="connsiteX83" fmla="*/ 732 w 10000"/>
                <a:gd name="connsiteY83" fmla="*/ 3403 h 10000"/>
                <a:gd name="connsiteX84" fmla="*/ 518 w 10000"/>
                <a:gd name="connsiteY84" fmla="*/ 3358 h 10000"/>
                <a:gd name="connsiteX85" fmla="*/ 339 w 10000"/>
                <a:gd name="connsiteY85" fmla="*/ 3298 h 10000"/>
                <a:gd name="connsiteX86" fmla="*/ 161 w 10000"/>
                <a:gd name="connsiteY86" fmla="*/ 3193 h 10000"/>
                <a:gd name="connsiteX87" fmla="*/ 0 w 10000"/>
                <a:gd name="connsiteY87" fmla="*/ 3073 h 10000"/>
                <a:gd name="connsiteX88" fmla="*/ 36 w 10000"/>
                <a:gd name="connsiteY88" fmla="*/ 2864 h 10000"/>
                <a:gd name="connsiteX89" fmla="*/ 107 w 10000"/>
                <a:gd name="connsiteY89" fmla="*/ 2654 h 10000"/>
                <a:gd name="connsiteX90" fmla="*/ 232 w 10000"/>
                <a:gd name="connsiteY90" fmla="*/ 2489 h 10000"/>
                <a:gd name="connsiteX91" fmla="*/ 393 w 10000"/>
                <a:gd name="connsiteY91" fmla="*/ 2384 h 10000"/>
                <a:gd name="connsiteX92" fmla="*/ 1964 w 10000"/>
                <a:gd name="connsiteY92" fmla="*/ 2624 h 10000"/>
                <a:gd name="connsiteX93" fmla="*/ 2107 w 10000"/>
                <a:gd name="connsiteY93" fmla="*/ 2444 h 10000"/>
                <a:gd name="connsiteX94" fmla="*/ 1929 w 10000"/>
                <a:gd name="connsiteY94" fmla="*/ 2384 h 10000"/>
                <a:gd name="connsiteX95" fmla="*/ 1732 w 10000"/>
                <a:gd name="connsiteY95" fmla="*/ 2309 h 10000"/>
                <a:gd name="connsiteX96" fmla="*/ 1536 w 10000"/>
                <a:gd name="connsiteY96" fmla="*/ 2264 h 10000"/>
                <a:gd name="connsiteX97" fmla="*/ 1339 w 10000"/>
                <a:gd name="connsiteY97" fmla="*/ 2219 h 10000"/>
                <a:gd name="connsiteX98" fmla="*/ 1143 w 10000"/>
                <a:gd name="connsiteY98" fmla="*/ 2189 h 10000"/>
                <a:gd name="connsiteX99" fmla="*/ 929 w 10000"/>
                <a:gd name="connsiteY99" fmla="*/ 2144 h 10000"/>
                <a:gd name="connsiteX100" fmla="*/ 750 w 10000"/>
                <a:gd name="connsiteY100" fmla="*/ 2084 h 10000"/>
                <a:gd name="connsiteX101" fmla="*/ 536 w 10000"/>
                <a:gd name="connsiteY101" fmla="*/ 2039 h 10000"/>
                <a:gd name="connsiteX102" fmla="*/ 393 w 10000"/>
                <a:gd name="connsiteY102" fmla="*/ 1934 h 10000"/>
                <a:gd name="connsiteX103" fmla="*/ 268 w 10000"/>
                <a:gd name="connsiteY103" fmla="*/ 1859 h 10000"/>
                <a:gd name="connsiteX104" fmla="*/ 179 w 10000"/>
                <a:gd name="connsiteY104" fmla="*/ 1754 h 10000"/>
                <a:gd name="connsiteX105" fmla="*/ 125 w 10000"/>
                <a:gd name="connsiteY105" fmla="*/ 1619 h 10000"/>
                <a:gd name="connsiteX106" fmla="*/ 196 w 10000"/>
                <a:gd name="connsiteY106" fmla="*/ 1424 h 10000"/>
                <a:gd name="connsiteX107" fmla="*/ 250 w 10000"/>
                <a:gd name="connsiteY107" fmla="*/ 1259 h 10000"/>
                <a:gd name="connsiteX108" fmla="*/ 339 w 10000"/>
                <a:gd name="connsiteY108" fmla="*/ 1094 h 10000"/>
                <a:gd name="connsiteX109" fmla="*/ 500 w 10000"/>
                <a:gd name="connsiteY109" fmla="*/ 975 h 10000"/>
                <a:gd name="connsiteX110" fmla="*/ 2554 w 10000"/>
                <a:gd name="connsiteY110" fmla="*/ 1394 h 10000"/>
                <a:gd name="connsiteX111" fmla="*/ 2643 w 10000"/>
                <a:gd name="connsiteY111" fmla="*/ 1364 h 10000"/>
                <a:gd name="connsiteX112" fmla="*/ 2679 w 10000"/>
                <a:gd name="connsiteY112" fmla="*/ 1304 h 10000"/>
                <a:gd name="connsiteX113" fmla="*/ 2679 w 10000"/>
                <a:gd name="connsiteY113" fmla="*/ 1244 h 10000"/>
                <a:gd name="connsiteX114" fmla="*/ 2643 w 10000"/>
                <a:gd name="connsiteY114" fmla="*/ 1169 h 10000"/>
                <a:gd name="connsiteX115" fmla="*/ 2375 w 10000"/>
                <a:gd name="connsiteY115" fmla="*/ 1064 h 10000"/>
                <a:gd name="connsiteX116" fmla="*/ 2107 w 10000"/>
                <a:gd name="connsiteY116" fmla="*/ 1004 h 10000"/>
                <a:gd name="connsiteX117" fmla="*/ 1821 w 10000"/>
                <a:gd name="connsiteY117" fmla="*/ 930 h 10000"/>
                <a:gd name="connsiteX118" fmla="*/ 1554 w 10000"/>
                <a:gd name="connsiteY118" fmla="*/ 870 h 10000"/>
                <a:gd name="connsiteX119" fmla="*/ 1268 w 10000"/>
                <a:gd name="connsiteY119" fmla="*/ 825 h 10000"/>
                <a:gd name="connsiteX120" fmla="*/ 982 w 10000"/>
                <a:gd name="connsiteY120" fmla="*/ 750 h 10000"/>
                <a:gd name="connsiteX121" fmla="*/ 714 w 10000"/>
                <a:gd name="connsiteY121" fmla="*/ 690 h 10000"/>
                <a:gd name="connsiteX122" fmla="*/ 464 w 10000"/>
                <a:gd name="connsiteY122" fmla="*/ 585 h 10000"/>
                <a:gd name="connsiteX123" fmla="*/ 482 w 10000"/>
                <a:gd name="connsiteY123" fmla="*/ 390 h 10000"/>
                <a:gd name="connsiteX124" fmla="*/ 571 w 10000"/>
                <a:gd name="connsiteY124" fmla="*/ 225 h 10000"/>
                <a:gd name="connsiteX125" fmla="*/ 732 w 10000"/>
                <a:gd name="connsiteY125" fmla="*/ 105 h 10000"/>
                <a:gd name="connsiteX126" fmla="*/ 911 w 10000"/>
                <a:gd name="connsiteY126" fmla="*/ 0 h 10000"/>
                <a:gd name="connsiteX127" fmla="*/ 1304 w 10000"/>
                <a:gd name="connsiteY127" fmla="*/ 0 h 10000"/>
                <a:gd name="connsiteX128" fmla="*/ 1714 w 10000"/>
                <a:gd name="connsiteY128" fmla="*/ 30 h 10000"/>
                <a:gd name="connsiteX129" fmla="*/ 2107 w 10000"/>
                <a:gd name="connsiteY129" fmla="*/ 75 h 10000"/>
                <a:gd name="connsiteX130" fmla="*/ 2500 w 10000"/>
                <a:gd name="connsiteY130" fmla="*/ 165 h 10000"/>
                <a:gd name="connsiteX131" fmla="*/ 2893 w 10000"/>
                <a:gd name="connsiteY131" fmla="*/ 270 h 10000"/>
                <a:gd name="connsiteX132" fmla="*/ 3268 w 10000"/>
                <a:gd name="connsiteY132" fmla="*/ 405 h 10000"/>
                <a:gd name="connsiteX133" fmla="*/ 3607 w 10000"/>
                <a:gd name="connsiteY133" fmla="*/ 570 h 10000"/>
                <a:gd name="connsiteX134" fmla="*/ 3964 w 10000"/>
                <a:gd name="connsiteY134"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3857 w 10000"/>
                <a:gd name="connsiteY25" fmla="*/ 4258 h 10000"/>
                <a:gd name="connsiteX26" fmla="*/ 6786 w 10000"/>
                <a:gd name="connsiteY26" fmla="*/ 5187 h 10000"/>
                <a:gd name="connsiteX27" fmla="*/ 6875 w 10000"/>
                <a:gd name="connsiteY27" fmla="*/ 5247 h 10000"/>
                <a:gd name="connsiteX28" fmla="*/ 6964 w 10000"/>
                <a:gd name="connsiteY28" fmla="*/ 5292 h 10000"/>
                <a:gd name="connsiteX29" fmla="*/ 7071 w 10000"/>
                <a:gd name="connsiteY29" fmla="*/ 5367 h 10000"/>
                <a:gd name="connsiteX30" fmla="*/ 7125 w 10000"/>
                <a:gd name="connsiteY30" fmla="*/ 5457 h 10000"/>
                <a:gd name="connsiteX31" fmla="*/ 7143 w 10000"/>
                <a:gd name="connsiteY31" fmla="*/ 5682 h 10000"/>
                <a:gd name="connsiteX32" fmla="*/ 7268 w 10000"/>
                <a:gd name="connsiteY32" fmla="*/ 5847 h 10000"/>
                <a:gd name="connsiteX33" fmla="*/ 7429 w 10000"/>
                <a:gd name="connsiteY33" fmla="*/ 5967 h 10000"/>
                <a:gd name="connsiteX34" fmla="*/ 7661 w 10000"/>
                <a:gd name="connsiteY34" fmla="*/ 6057 h 10000"/>
                <a:gd name="connsiteX35" fmla="*/ 7893 w 10000"/>
                <a:gd name="connsiteY35" fmla="*/ 6147 h 10000"/>
                <a:gd name="connsiteX36" fmla="*/ 8143 w 10000"/>
                <a:gd name="connsiteY36" fmla="*/ 6207 h 10000"/>
                <a:gd name="connsiteX37" fmla="*/ 8357 w 10000"/>
                <a:gd name="connsiteY37" fmla="*/ 6297 h 10000"/>
                <a:gd name="connsiteX38" fmla="*/ 8571 w 10000"/>
                <a:gd name="connsiteY38" fmla="*/ 6402 h 10000"/>
                <a:gd name="connsiteX39" fmla="*/ 8786 w 10000"/>
                <a:gd name="connsiteY39" fmla="*/ 6627 h 10000"/>
                <a:gd name="connsiteX40" fmla="*/ 9000 w 10000"/>
                <a:gd name="connsiteY40" fmla="*/ 6867 h 10000"/>
                <a:gd name="connsiteX41" fmla="*/ 9161 w 10000"/>
                <a:gd name="connsiteY41" fmla="*/ 7106 h 10000"/>
                <a:gd name="connsiteX42" fmla="*/ 9321 w 10000"/>
                <a:gd name="connsiteY42" fmla="*/ 7376 h 10000"/>
                <a:gd name="connsiteX43" fmla="*/ 9500 w 10000"/>
                <a:gd name="connsiteY43" fmla="*/ 7631 h 10000"/>
                <a:gd name="connsiteX44" fmla="*/ 9661 w 10000"/>
                <a:gd name="connsiteY44" fmla="*/ 7871 h 10000"/>
                <a:gd name="connsiteX45" fmla="*/ 9821 w 10000"/>
                <a:gd name="connsiteY45" fmla="*/ 8111 h 10000"/>
                <a:gd name="connsiteX46" fmla="*/ 10000 w 10000"/>
                <a:gd name="connsiteY46" fmla="*/ 8351 h 10000"/>
                <a:gd name="connsiteX47" fmla="*/ 9696 w 10000"/>
                <a:gd name="connsiteY47" fmla="*/ 8471 h 10000"/>
                <a:gd name="connsiteX48" fmla="*/ 9393 w 10000"/>
                <a:gd name="connsiteY48" fmla="*/ 8651 h 10000"/>
                <a:gd name="connsiteX49" fmla="*/ 9107 w 10000"/>
                <a:gd name="connsiteY49" fmla="*/ 8831 h 10000"/>
                <a:gd name="connsiteX50" fmla="*/ 8839 w 10000"/>
                <a:gd name="connsiteY50" fmla="*/ 9040 h 10000"/>
                <a:gd name="connsiteX51" fmla="*/ 8571 w 10000"/>
                <a:gd name="connsiteY51" fmla="*/ 9265 h 10000"/>
                <a:gd name="connsiteX52" fmla="*/ 8339 w 10000"/>
                <a:gd name="connsiteY52" fmla="*/ 9505 h 10000"/>
                <a:gd name="connsiteX53" fmla="*/ 8143 w 10000"/>
                <a:gd name="connsiteY53" fmla="*/ 9745 h 10000"/>
                <a:gd name="connsiteX54" fmla="*/ 7946 w 10000"/>
                <a:gd name="connsiteY54" fmla="*/ 10000 h 10000"/>
                <a:gd name="connsiteX55" fmla="*/ 7625 w 10000"/>
                <a:gd name="connsiteY55" fmla="*/ 9490 h 10000"/>
                <a:gd name="connsiteX56" fmla="*/ 7286 w 10000"/>
                <a:gd name="connsiteY56" fmla="*/ 9010 h 10000"/>
                <a:gd name="connsiteX57" fmla="*/ 6964 w 10000"/>
                <a:gd name="connsiteY57" fmla="*/ 8516 h 10000"/>
                <a:gd name="connsiteX58" fmla="*/ 6607 w 10000"/>
                <a:gd name="connsiteY58" fmla="*/ 8036 h 10000"/>
                <a:gd name="connsiteX59" fmla="*/ 6214 w 10000"/>
                <a:gd name="connsiteY59" fmla="*/ 7571 h 10000"/>
                <a:gd name="connsiteX60" fmla="*/ 5786 w 10000"/>
                <a:gd name="connsiteY60" fmla="*/ 7121 h 10000"/>
                <a:gd name="connsiteX61" fmla="*/ 5321 w 10000"/>
                <a:gd name="connsiteY61" fmla="*/ 6717 h 10000"/>
                <a:gd name="connsiteX62" fmla="*/ 4768 w 10000"/>
                <a:gd name="connsiteY62" fmla="*/ 6312 h 10000"/>
                <a:gd name="connsiteX63" fmla="*/ 4679 w 10000"/>
                <a:gd name="connsiteY63" fmla="*/ 6147 h 10000"/>
                <a:gd name="connsiteX64" fmla="*/ 4571 w 10000"/>
                <a:gd name="connsiteY64" fmla="*/ 5982 h 10000"/>
                <a:gd name="connsiteX65" fmla="*/ 4446 w 10000"/>
                <a:gd name="connsiteY65" fmla="*/ 5847 h 10000"/>
                <a:gd name="connsiteX66" fmla="*/ 4304 w 10000"/>
                <a:gd name="connsiteY66" fmla="*/ 5712 h 10000"/>
                <a:gd name="connsiteX67" fmla="*/ 4143 w 10000"/>
                <a:gd name="connsiteY67" fmla="*/ 5607 h 10000"/>
                <a:gd name="connsiteX68" fmla="*/ 3982 w 10000"/>
                <a:gd name="connsiteY68" fmla="*/ 5502 h 10000"/>
                <a:gd name="connsiteX69" fmla="*/ 3786 w 10000"/>
                <a:gd name="connsiteY69" fmla="*/ 5397 h 10000"/>
                <a:gd name="connsiteX70" fmla="*/ 3589 w 10000"/>
                <a:gd name="connsiteY70" fmla="*/ 5307 h 10000"/>
                <a:gd name="connsiteX71" fmla="*/ 3268 w 10000"/>
                <a:gd name="connsiteY71" fmla="*/ 5127 h 10000"/>
                <a:gd name="connsiteX72" fmla="*/ 3000 w 10000"/>
                <a:gd name="connsiteY72" fmla="*/ 4888 h 10000"/>
                <a:gd name="connsiteX73" fmla="*/ 2786 w 10000"/>
                <a:gd name="connsiteY73" fmla="*/ 4648 h 10000"/>
                <a:gd name="connsiteX74" fmla="*/ 2607 w 10000"/>
                <a:gd name="connsiteY74" fmla="*/ 4378 h 10000"/>
                <a:gd name="connsiteX75" fmla="*/ 2411 w 10000"/>
                <a:gd name="connsiteY75" fmla="*/ 4123 h 10000"/>
                <a:gd name="connsiteX76" fmla="*/ 2196 w 10000"/>
                <a:gd name="connsiteY76" fmla="*/ 3883 h 10000"/>
                <a:gd name="connsiteX77" fmla="*/ 1929 w 10000"/>
                <a:gd name="connsiteY77" fmla="*/ 3688 h 10000"/>
                <a:gd name="connsiteX78" fmla="*/ 1589 w 10000"/>
                <a:gd name="connsiteY78" fmla="*/ 3553 h 10000"/>
                <a:gd name="connsiteX79" fmla="*/ 1393 w 10000"/>
                <a:gd name="connsiteY79" fmla="*/ 3508 h 10000"/>
                <a:gd name="connsiteX80" fmla="*/ 1161 w 10000"/>
                <a:gd name="connsiteY80" fmla="*/ 3463 h 10000"/>
                <a:gd name="connsiteX81" fmla="*/ 946 w 10000"/>
                <a:gd name="connsiteY81" fmla="*/ 3433 h 10000"/>
                <a:gd name="connsiteX82" fmla="*/ 732 w 10000"/>
                <a:gd name="connsiteY82" fmla="*/ 3403 h 10000"/>
                <a:gd name="connsiteX83" fmla="*/ 518 w 10000"/>
                <a:gd name="connsiteY83" fmla="*/ 3358 h 10000"/>
                <a:gd name="connsiteX84" fmla="*/ 339 w 10000"/>
                <a:gd name="connsiteY84" fmla="*/ 3298 h 10000"/>
                <a:gd name="connsiteX85" fmla="*/ 161 w 10000"/>
                <a:gd name="connsiteY85" fmla="*/ 3193 h 10000"/>
                <a:gd name="connsiteX86" fmla="*/ 0 w 10000"/>
                <a:gd name="connsiteY86" fmla="*/ 3073 h 10000"/>
                <a:gd name="connsiteX87" fmla="*/ 36 w 10000"/>
                <a:gd name="connsiteY87" fmla="*/ 2864 h 10000"/>
                <a:gd name="connsiteX88" fmla="*/ 107 w 10000"/>
                <a:gd name="connsiteY88" fmla="*/ 2654 h 10000"/>
                <a:gd name="connsiteX89" fmla="*/ 232 w 10000"/>
                <a:gd name="connsiteY89" fmla="*/ 2489 h 10000"/>
                <a:gd name="connsiteX90" fmla="*/ 393 w 10000"/>
                <a:gd name="connsiteY90" fmla="*/ 2384 h 10000"/>
                <a:gd name="connsiteX91" fmla="*/ 1964 w 10000"/>
                <a:gd name="connsiteY91" fmla="*/ 2624 h 10000"/>
                <a:gd name="connsiteX92" fmla="*/ 2107 w 10000"/>
                <a:gd name="connsiteY92" fmla="*/ 2444 h 10000"/>
                <a:gd name="connsiteX93" fmla="*/ 1929 w 10000"/>
                <a:gd name="connsiteY93" fmla="*/ 2384 h 10000"/>
                <a:gd name="connsiteX94" fmla="*/ 1732 w 10000"/>
                <a:gd name="connsiteY94" fmla="*/ 2309 h 10000"/>
                <a:gd name="connsiteX95" fmla="*/ 1536 w 10000"/>
                <a:gd name="connsiteY95" fmla="*/ 2264 h 10000"/>
                <a:gd name="connsiteX96" fmla="*/ 1339 w 10000"/>
                <a:gd name="connsiteY96" fmla="*/ 2219 h 10000"/>
                <a:gd name="connsiteX97" fmla="*/ 1143 w 10000"/>
                <a:gd name="connsiteY97" fmla="*/ 2189 h 10000"/>
                <a:gd name="connsiteX98" fmla="*/ 929 w 10000"/>
                <a:gd name="connsiteY98" fmla="*/ 2144 h 10000"/>
                <a:gd name="connsiteX99" fmla="*/ 750 w 10000"/>
                <a:gd name="connsiteY99" fmla="*/ 2084 h 10000"/>
                <a:gd name="connsiteX100" fmla="*/ 536 w 10000"/>
                <a:gd name="connsiteY100" fmla="*/ 2039 h 10000"/>
                <a:gd name="connsiteX101" fmla="*/ 393 w 10000"/>
                <a:gd name="connsiteY101" fmla="*/ 1934 h 10000"/>
                <a:gd name="connsiteX102" fmla="*/ 268 w 10000"/>
                <a:gd name="connsiteY102" fmla="*/ 1859 h 10000"/>
                <a:gd name="connsiteX103" fmla="*/ 179 w 10000"/>
                <a:gd name="connsiteY103" fmla="*/ 1754 h 10000"/>
                <a:gd name="connsiteX104" fmla="*/ 125 w 10000"/>
                <a:gd name="connsiteY104" fmla="*/ 1619 h 10000"/>
                <a:gd name="connsiteX105" fmla="*/ 196 w 10000"/>
                <a:gd name="connsiteY105" fmla="*/ 1424 h 10000"/>
                <a:gd name="connsiteX106" fmla="*/ 250 w 10000"/>
                <a:gd name="connsiteY106" fmla="*/ 1259 h 10000"/>
                <a:gd name="connsiteX107" fmla="*/ 339 w 10000"/>
                <a:gd name="connsiteY107" fmla="*/ 1094 h 10000"/>
                <a:gd name="connsiteX108" fmla="*/ 500 w 10000"/>
                <a:gd name="connsiteY108" fmla="*/ 975 h 10000"/>
                <a:gd name="connsiteX109" fmla="*/ 2554 w 10000"/>
                <a:gd name="connsiteY109" fmla="*/ 1394 h 10000"/>
                <a:gd name="connsiteX110" fmla="*/ 2643 w 10000"/>
                <a:gd name="connsiteY110" fmla="*/ 1364 h 10000"/>
                <a:gd name="connsiteX111" fmla="*/ 2679 w 10000"/>
                <a:gd name="connsiteY111" fmla="*/ 1304 h 10000"/>
                <a:gd name="connsiteX112" fmla="*/ 2679 w 10000"/>
                <a:gd name="connsiteY112" fmla="*/ 1244 h 10000"/>
                <a:gd name="connsiteX113" fmla="*/ 2643 w 10000"/>
                <a:gd name="connsiteY113" fmla="*/ 1169 h 10000"/>
                <a:gd name="connsiteX114" fmla="*/ 2375 w 10000"/>
                <a:gd name="connsiteY114" fmla="*/ 1064 h 10000"/>
                <a:gd name="connsiteX115" fmla="*/ 2107 w 10000"/>
                <a:gd name="connsiteY115" fmla="*/ 1004 h 10000"/>
                <a:gd name="connsiteX116" fmla="*/ 1821 w 10000"/>
                <a:gd name="connsiteY116" fmla="*/ 930 h 10000"/>
                <a:gd name="connsiteX117" fmla="*/ 1554 w 10000"/>
                <a:gd name="connsiteY117" fmla="*/ 870 h 10000"/>
                <a:gd name="connsiteX118" fmla="*/ 1268 w 10000"/>
                <a:gd name="connsiteY118" fmla="*/ 825 h 10000"/>
                <a:gd name="connsiteX119" fmla="*/ 982 w 10000"/>
                <a:gd name="connsiteY119" fmla="*/ 750 h 10000"/>
                <a:gd name="connsiteX120" fmla="*/ 714 w 10000"/>
                <a:gd name="connsiteY120" fmla="*/ 690 h 10000"/>
                <a:gd name="connsiteX121" fmla="*/ 464 w 10000"/>
                <a:gd name="connsiteY121" fmla="*/ 585 h 10000"/>
                <a:gd name="connsiteX122" fmla="*/ 482 w 10000"/>
                <a:gd name="connsiteY122" fmla="*/ 390 h 10000"/>
                <a:gd name="connsiteX123" fmla="*/ 571 w 10000"/>
                <a:gd name="connsiteY123" fmla="*/ 225 h 10000"/>
                <a:gd name="connsiteX124" fmla="*/ 732 w 10000"/>
                <a:gd name="connsiteY124" fmla="*/ 105 h 10000"/>
                <a:gd name="connsiteX125" fmla="*/ 911 w 10000"/>
                <a:gd name="connsiteY125" fmla="*/ 0 h 10000"/>
                <a:gd name="connsiteX126" fmla="*/ 1304 w 10000"/>
                <a:gd name="connsiteY126" fmla="*/ 0 h 10000"/>
                <a:gd name="connsiteX127" fmla="*/ 1714 w 10000"/>
                <a:gd name="connsiteY127" fmla="*/ 30 h 10000"/>
                <a:gd name="connsiteX128" fmla="*/ 2107 w 10000"/>
                <a:gd name="connsiteY128" fmla="*/ 75 h 10000"/>
                <a:gd name="connsiteX129" fmla="*/ 2500 w 10000"/>
                <a:gd name="connsiteY129" fmla="*/ 165 h 10000"/>
                <a:gd name="connsiteX130" fmla="*/ 2893 w 10000"/>
                <a:gd name="connsiteY130" fmla="*/ 270 h 10000"/>
                <a:gd name="connsiteX131" fmla="*/ 3268 w 10000"/>
                <a:gd name="connsiteY131" fmla="*/ 405 h 10000"/>
                <a:gd name="connsiteX132" fmla="*/ 3607 w 10000"/>
                <a:gd name="connsiteY132" fmla="*/ 570 h 10000"/>
                <a:gd name="connsiteX133" fmla="*/ 3964 w 10000"/>
                <a:gd name="connsiteY133"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3696 w 10000"/>
                <a:gd name="connsiteY24" fmla="*/ 4153 h 10000"/>
                <a:gd name="connsiteX25" fmla="*/ 6786 w 10000"/>
                <a:gd name="connsiteY25" fmla="*/ 5187 h 10000"/>
                <a:gd name="connsiteX26" fmla="*/ 6875 w 10000"/>
                <a:gd name="connsiteY26" fmla="*/ 5247 h 10000"/>
                <a:gd name="connsiteX27" fmla="*/ 6964 w 10000"/>
                <a:gd name="connsiteY27" fmla="*/ 5292 h 10000"/>
                <a:gd name="connsiteX28" fmla="*/ 7071 w 10000"/>
                <a:gd name="connsiteY28" fmla="*/ 5367 h 10000"/>
                <a:gd name="connsiteX29" fmla="*/ 7125 w 10000"/>
                <a:gd name="connsiteY29" fmla="*/ 5457 h 10000"/>
                <a:gd name="connsiteX30" fmla="*/ 7143 w 10000"/>
                <a:gd name="connsiteY30" fmla="*/ 5682 h 10000"/>
                <a:gd name="connsiteX31" fmla="*/ 7268 w 10000"/>
                <a:gd name="connsiteY31" fmla="*/ 5847 h 10000"/>
                <a:gd name="connsiteX32" fmla="*/ 7429 w 10000"/>
                <a:gd name="connsiteY32" fmla="*/ 5967 h 10000"/>
                <a:gd name="connsiteX33" fmla="*/ 7661 w 10000"/>
                <a:gd name="connsiteY33" fmla="*/ 6057 h 10000"/>
                <a:gd name="connsiteX34" fmla="*/ 7893 w 10000"/>
                <a:gd name="connsiteY34" fmla="*/ 6147 h 10000"/>
                <a:gd name="connsiteX35" fmla="*/ 8143 w 10000"/>
                <a:gd name="connsiteY35" fmla="*/ 6207 h 10000"/>
                <a:gd name="connsiteX36" fmla="*/ 8357 w 10000"/>
                <a:gd name="connsiteY36" fmla="*/ 6297 h 10000"/>
                <a:gd name="connsiteX37" fmla="*/ 8571 w 10000"/>
                <a:gd name="connsiteY37" fmla="*/ 6402 h 10000"/>
                <a:gd name="connsiteX38" fmla="*/ 8786 w 10000"/>
                <a:gd name="connsiteY38" fmla="*/ 6627 h 10000"/>
                <a:gd name="connsiteX39" fmla="*/ 9000 w 10000"/>
                <a:gd name="connsiteY39" fmla="*/ 6867 h 10000"/>
                <a:gd name="connsiteX40" fmla="*/ 9161 w 10000"/>
                <a:gd name="connsiteY40" fmla="*/ 7106 h 10000"/>
                <a:gd name="connsiteX41" fmla="*/ 9321 w 10000"/>
                <a:gd name="connsiteY41" fmla="*/ 7376 h 10000"/>
                <a:gd name="connsiteX42" fmla="*/ 9500 w 10000"/>
                <a:gd name="connsiteY42" fmla="*/ 7631 h 10000"/>
                <a:gd name="connsiteX43" fmla="*/ 9661 w 10000"/>
                <a:gd name="connsiteY43" fmla="*/ 7871 h 10000"/>
                <a:gd name="connsiteX44" fmla="*/ 9821 w 10000"/>
                <a:gd name="connsiteY44" fmla="*/ 8111 h 10000"/>
                <a:gd name="connsiteX45" fmla="*/ 10000 w 10000"/>
                <a:gd name="connsiteY45" fmla="*/ 8351 h 10000"/>
                <a:gd name="connsiteX46" fmla="*/ 9696 w 10000"/>
                <a:gd name="connsiteY46" fmla="*/ 8471 h 10000"/>
                <a:gd name="connsiteX47" fmla="*/ 9393 w 10000"/>
                <a:gd name="connsiteY47" fmla="*/ 8651 h 10000"/>
                <a:gd name="connsiteX48" fmla="*/ 9107 w 10000"/>
                <a:gd name="connsiteY48" fmla="*/ 8831 h 10000"/>
                <a:gd name="connsiteX49" fmla="*/ 8839 w 10000"/>
                <a:gd name="connsiteY49" fmla="*/ 9040 h 10000"/>
                <a:gd name="connsiteX50" fmla="*/ 8571 w 10000"/>
                <a:gd name="connsiteY50" fmla="*/ 9265 h 10000"/>
                <a:gd name="connsiteX51" fmla="*/ 8339 w 10000"/>
                <a:gd name="connsiteY51" fmla="*/ 9505 h 10000"/>
                <a:gd name="connsiteX52" fmla="*/ 8143 w 10000"/>
                <a:gd name="connsiteY52" fmla="*/ 9745 h 10000"/>
                <a:gd name="connsiteX53" fmla="*/ 7946 w 10000"/>
                <a:gd name="connsiteY53" fmla="*/ 10000 h 10000"/>
                <a:gd name="connsiteX54" fmla="*/ 7625 w 10000"/>
                <a:gd name="connsiteY54" fmla="*/ 9490 h 10000"/>
                <a:gd name="connsiteX55" fmla="*/ 7286 w 10000"/>
                <a:gd name="connsiteY55" fmla="*/ 9010 h 10000"/>
                <a:gd name="connsiteX56" fmla="*/ 6964 w 10000"/>
                <a:gd name="connsiteY56" fmla="*/ 8516 h 10000"/>
                <a:gd name="connsiteX57" fmla="*/ 6607 w 10000"/>
                <a:gd name="connsiteY57" fmla="*/ 8036 h 10000"/>
                <a:gd name="connsiteX58" fmla="*/ 6214 w 10000"/>
                <a:gd name="connsiteY58" fmla="*/ 7571 h 10000"/>
                <a:gd name="connsiteX59" fmla="*/ 5786 w 10000"/>
                <a:gd name="connsiteY59" fmla="*/ 7121 h 10000"/>
                <a:gd name="connsiteX60" fmla="*/ 5321 w 10000"/>
                <a:gd name="connsiteY60" fmla="*/ 6717 h 10000"/>
                <a:gd name="connsiteX61" fmla="*/ 4768 w 10000"/>
                <a:gd name="connsiteY61" fmla="*/ 6312 h 10000"/>
                <a:gd name="connsiteX62" fmla="*/ 4679 w 10000"/>
                <a:gd name="connsiteY62" fmla="*/ 6147 h 10000"/>
                <a:gd name="connsiteX63" fmla="*/ 4571 w 10000"/>
                <a:gd name="connsiteY63" fmla="*/ 5982 h 10000"/>
                <a:gd name="connsiteX64" fmla="*/ 4446 w 10000"/>
                <a:gd name="connsiteY64" fmla="*/ 5847 h 10000"/>
                <a:gd name="connsiteX65" fmla="*/ 4304 w 10000"/>
                <a:gd name="connsiteY65" fmla="*/ 5712 h 10000"/>
                <a:gd name="connsiteX66" fmla="*/ 4143 w 10000"/>
                <a:gd name="connsiteY66" fmla="*/ 5607 h 10000"/>
                <a:gd name="connsiteX67" fmla="*/ 3982 w 10000"/>
                <a:gd name="connsiteY67" fmla="*/ 5502 h 10000"/>
                <a:gd name="connsiteX68" fmla="*/ 3786 w 10000"/>
                <a:gd name="connsiteY68" fmla="*/ 5397 h 10000"/>
                <a:gd name="connsiteX69" fmla="*/ 3589 w 10000"/>
                <a:gd name="connsiteY69" fmla="*/ 5307 h 10000"/>
                <a:gd name="connsiteX70" fmla="*/ 3268 w 10000"/>
                <a:gd name="connsiteY70" fmla="*/ 5127 h 10000"/>
                <a:gd name="connsiteX71" fmla="*/ 3000 w 10000"/>
                <a:gd name="connsiteY71" fmla="*/ 4888 h 10000"/>
                <a:gd name="connsiteX72" fmla="*/ 2786 w 10000"/>
                <a:gd name="connsiteY72" fmla="*/ 4648 h 10000"/>
                <a:gd name="connsiteX73" fmla="*/ 2607 w 10000"/>
                <a:gd name="connsiteY73" fmla="*/ 4378 h 10000"/>
                <a:gd name="connsiteX74" fmla="*/ 2411 w 10000"/>
                <a:gd name="connsiteY74" fmla="*/ 4123 h 10000"/>
                <a:gd name="connsiteX75" fmla="*/ 2196 w 10000"/>
                <a:gd name="connsiteY75" fmla="*/ 3883 h 10000"/>
                <a:gd name="connsiteX76" fmla="*/ 1929 w 10000"/>
                <a:gd name="connsiteY76" fmla="*/ 3688 h 10000"/>
                <a:gd name="connsiteX77" fmla="*/ 1589 w 10000"/>
                <a:gd name="connsiteY77" fmla="*/ 3553 h 10000"/>
                <a:gd name="connsiteX78" fmla="*/ 1393 w 10000"/>
                <a:gd name="connsiteY78" fmla="*/ 3508 h 10000"/>
                <a:gd name="connsiteX79" fmla="*/ 1161 w 10000"/>
                <a:gd name="connsiteY79" fmla="*/ 3463 h 10000"/>
                <a:gd name="connsiteX80" fmla="*/ 946 w 10000"/>
                <a:gd name="connsiteY80" fmla="*/ 3433 h 10000"/>
                <a:gd name="connsiteX81" fmla="*/ 732 w 10000"/>
                <a:gd name="connsiteY81" fmla="*/ 3403 h 10000"/>
                <a:gd name="connsiteX82" fmla="*/ 518 w 10000"/>
                <a:gd name="connsiteY82" fmla="*/ 3358 h 10000"/>
                <a:gd name="connsiteX83" fmla="*/ 339 w 10000"/>
                <a:gd name="connsiteY83" fmla="*/ 3298 h 10000"/>
                <a:gd name="connsiteX84" fmla="*/ 161 w 10000"/>
                <a:gd name="connsiteY84" fmla="*/ 3193 h 10000"/>
                <a:gd name="connsiteX85" fmla="*/ 0 w 10000"/>
                <a:gd name="connsiteY85" fmla="*/ 3073 h 10000"/>
                <a:gd name="connsiteX86" fmla="*/ 36 w 10000"/>
                <a:gd name="connsiteY86" fmla="*/ 2864 h 10000"/>
                <a:gd name="connsiteX87" fmla="*/ 107 w 10000"/>
                <a:gd name="connsiteY87" fmla="*/ 2654 h 10000"/>
                <a:gd name="connsiteX88" fmla="*/ 232 w 10000"/>
                <a:gd name="connsiteY88" fmla="*/ 2489 h 10000"/>
                <a:gd name="connsiteX89" fmla="*/ 393 w 10000"/>
                <a:gd name="connsiteY89" fmla="*/ 2384 h 10000"/>
                <a:gd name="connsiteX90" fmla="*/ 1964 w 10000"/>
                <a:gd name="connsiteY90" fmla="*/ 2624 h 10000"/>
                <a:gd name="connsiteX91" fmla="*/ 2107 w 10000"/>
                <a:gd name="connsiteY91" fmla="*/ 2444 h 10000"/>
                <a:gd name="connsiteX92" fmla="*/ 1929 w 10000"/>
                <a:gd name="connsiteY92" fmla="*/ 2384 h 10000"/>
                <a:gd name="connsiteX93" fmla="*/ 1732 w 10000"/>
                <a:gd name="connsiteY93" fmla="*/ 2309 h 10000"/>
                <a:gd name="connsiteX94" fmla="*/ 1536 w 10000"/>
                <a:gd name="connsiteY94" fmla="*/ 2264 h 10000"/>
                <a:gd name="connsiteX95" fmla="*/ 1339 w 10000"/>
                <a:gd name="connsiteY95" fmla="*/ 2219 h 10000"/>
                <a:gd name="connsiteX96" fmla="*/ 1143 w 10000"/>
                <a:gd name="connsiteY96" fmla="*/ 2189 h 10000"/>
                <a:gd name="connsiteX97" fmla="*/ 929 w 10000"/>
                <a:gd name="connsiteY97" fmla="*/ 2144 h 10000"/>
                <a:gd name="connsiteX98" fmla="*/ 750 w 10000"/>
                <a:gd name="connsiteY98" fmla="*/ 2084 h 10000"/>
                <a:gd name="connsiteX99" fmla="*/ 536 w 10000"/>
                <a:gd name="connsiteY99" fmla="*/ 2039 h 10000"/>
                <a:gd name="connsiteX100" fmla="*/ 393 w 10000"/>
                <a:gd name="connsiteY100" fmla="*/ 1934 h 10000"/>
                <a:gd name="connsiteX101" fmla="*/ 268 w 10000"/>
                <a:gd name="connsiteY101" fmla="*/ 1859 h 10000"/>
                <a:gd name="connsiteX102" fmla="*/ 179 w 10000"/>
                <a:gd name="connsiteY102" fmla="*/ 1754 h 10000"/>
                <a:gd name="connsiteX103" fmla="*/ 125 w 10000"/>
                <a:gd name="connsiteY103" fmla="*/ 1619 h 10000"/>
                <a:gd name="connsiteX104" fmla="*/ 196 w 10000"/>
                <a:gd name="connsiteY104" fmla="*/ 1424 h 10000"/>
                <a:gd name="connsiteX105" fmla="*/ 250 w 10000"/>
                <a:gd name="connsiteY105" fmla="*/ 1259 h 10000"/>
                <a:gd name="connsiteX106" fmla="*/ 339 w 10000"/>
                <a:gd name="connsiteY106" fmla="*/ 1094 h 10000"/>
                <a:gd name="connsiteX107" fmla="*/ 500 w 10000"/>
                <a:gd name="connsiteY107" fmla="*/ 975 h 10000"/>
                <a:gd name="connsiteX108" fmla="*/ 2554 w 10000"/>
                <a:gd name="connsiteY108" fmla="*/ 1394 h 10000"/>
                <a:gd name="connsiteX109" fmla="*/ 2643 w 10000"/>
                <a:gd name="connsiteY109" fmla="*/ 1364 h 10000"/>
                <a:gd name="connsiteX110" fmla="*/ 2679 w 10000"/>
                <a:gd name="connsiteY110" fmla="*/ 1304 h 10000"/>
                <a:gd name="connsiteX111" fmla="*/ 2679 w 10000"/>
                <a:gd name="connsiteY111" fmla="*/ 1244 h 10000"/>
                <a:gd name="connsiteX112" fmla="*/ 2643 w 10000"/>
                <a:gd name="connsiteY112" fmla="*/ 1169 h 10000"/>
                <a:gd name="connsiteX113" fmla="*/ 2375 w 10000"/>
                <a:gd name="connsiteY113" fmla="*/ 1064 h 10000"/>
                <a:gd name="connsiteX114" fmla="*/ 2107 w 10000"/>
                <a:gd name="connsiteY114" fmla="*/ 1004 h 10000"/>
                <a:gd name="connsiteX115" fmla="*/ 1821 w 10000"/>
                <a:gd name="connsiteY115" fmla="*/ 930 h 10000"/>
                <a:gd name="connsiteX116" fmla="*/ 1554 w 10000"/>
                <a:gd name="connsiteY116" fmla="*/ 870 h 10000"/>
                <a:gd name="connsiteX117" fmla="*/ 1268 w 10000"/>
                <a:gd name="connsiteY117" fmla="*/ 825 h 10000"/>
                <a:gd name="connsiteX118" fmla="*/ 982 w 10000"/>
                <a:gd name="connsiteY118" fmla="*/ 750 h 10000"/>
                <a:gd name="connsiteX119" fmla="*/ 714 w 10000"/>
                <a:gd name="connsiteY119" fmla="*/ 690 h 10000"/>
                <a:gd name="connsiteX120" fmla="*/ 464 w 10000"/>
                <a:gd name="connsiteY120" fmla="*/ 585 h 10000"/>
                <a:gd name="connsiteX121" fmla="*/ 482 w 10000"/>
                <a:gd name="connsiteY121" fmla="*/ 390 h 10000"/>
                <a:gd name="connsiteX122" fmla="*/ 571 w 10000"/>
                <a:gd name="connsiteY122" fmla="*/ 225 h 10000"/>
                <a:gd name="connsiteX123" fmla="*/ 732 w 10000"/>
                <a:gd name="connsiteY123" fmla="*/ 105 h 10000"/>
                <a:gd name="connsiteX124" fmla="*/ 911 w 10000"/>
                <a:gd name="connsiteY124" fmla="*/ 0 h 10000"/>
                <a:gd name="connsiteX125" fmla="*/ 1304 w 10000"/>
                <a:gd name="connsiteY125" fmla="*/ 0 h 10000"/>
                <a:gd name="connsiteX126" fmla="*/ 1714 w 10000"/>
                <a:gd name="connsiteY126" fmla="*/ 30 h 10000"/>
                <a:gd name="connsiteX127" fmla="*/ 2107 w 10000"/>
                <a:gd name="connsiteY127" fmla="*/ 75 h 10000"/>
                <a:gd name="connsiteX128" fmla="*/ 2500 w 10000"/>
                <a:gd name="connsiteY128" fmla="*/ 165 h 10000"/>
                <a:gd name="connsiteX129" fmla="*/ 2893 w 10000"/>
                <a:gd name="connsiteY129" fmla="*/ 270 h 10000"/>
                <a:gd name="connsiteX130" fmla="*/ 3268 w 10000"/>
                <a:gd name="connsiteY130" fmla="*/ 405 h 10000"/>
                <a:gd name="connsiteX131" fmla="*/ 3607 w 10000"/>
                <a:gd name="connsiteY131" fmla="*/ 570 h 10000"/>
                <a:gd name="connsiteX132" fmla="*/ 3964 w 10000"/>
                <a:gd name="connsiteY132"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3482 w 10000"/>
                <a:gd name="connsiteY23" fmla="*/ 4033 h 10000"/>
                <a:gd name="connsiteX24" fmla="*/ 6786 w 10000"/>
                <a:gd name="connsiteY24" fmla="*/ 5187 h 10000"/>
                <a:gd name="connsiteX25" fmla="*/ 6875 w 10000"/>
                <a:gd name="connsiteY25" fmla="*/ 5247 h 10000"/>
                <a:gd name="connsiteX26" fmla="*/ 6964 w 10000"/>
                <a:gd name="connsiteY26" fmla="*/ 5292 h 10000"/>
                <a:gd name="connsiteX27" fmla="*/ 7071 w 10000"/>
                <a:gd name="connsiteY27" fmla="*/ 5367 h 10000"/>
                <a:gd name="connsiteX28" fmla="*/ 7125 w 10000"/>
                <a:gd name="connsiteY28" fmla="*/ 5457 h 10000"/>
                <a:gd name="connsiteX29" fmla="*/ 7143 w 10000"/>
                <a:gd name="connsiteY29" fmla="*/ 5682 h 10000"/>
                <a:gd name="connsiteX30" fmla="*/ 7268 w 10000"/>
                <a:gd name="connsiteY30" fmla="*/ 5847 h 10000"/>
                <a:gd name="connsiteX31" fmla="*/ 7429 w 10000"/>
                <a:gd name="connsiteY31" fmla="*/ 5967 h 10000"/>
                <a:gd name="connsiteX32" fmla="*/ 7661 w 10000"/>
                <a:gd name="connsiteY32" fmla="*/ 6057 h 10000"/>
                <a:gd name="connsiteX33" fmla="*/ 7893 w 10000"/>
                <a:gd name="connsiteY33" fmla="*/ 6147 h 10000"/>
                <a:gd name="connsiteX34" fmla="*/ 8143 w 10000"/>
                <a:gd name="connsiteY34" fmla="*/ 6207 h 10000"/>
                <a:gd name="connsiteX35" fmla="*/ 8357 w 10000"/>
                <a:gd name="connsiteY35" fmla="*/ 6297 h 10000"/>
                <a:gd name="connsiteX36" fmla="*/ 8571 w 10000"/>
                <a:gd name="connsiteY36" fmla="*/ 6402 h 10000"/>
                <a:gd name="connsiteX37" fmla="*/ 8786 w 10000"/>
                <a:gd name="connsiteY37" fmla="*/ 6627 h 10000"/>
                <a:gd name="connsiteX38" fmla="*/ 9000 w 10000"/>
                <a:gd name="connsiteY38" fmla="*/ 6867 h 10000"/>
                <a:gd name="connsiteX39" fmla="*/ 9161 w 10000"/>
                <a:gd name="connsiteY39" fmla="*/ 7106 h 10000"/>
                <a:gd name="connsiteX40" fmla="*/ 9321 w 10000"/>
                <a:gd name="connsiteY40" fmla="*/ 7376 h 10000"/>
                <a:gd name="connsiteX41" fmla="*/ 9500 w 10000"/>
                <a:gd name="connsiteY41" fmla="*/ 7631 h 10000"/>
                <a:gd name="connsiteX42" fmla="*/ 9661 w 10000"/>
                <a:gd name="connsiteY42" fmla="*/ 7871 h 10000"/>
                <a:gd name="connsiteX43" fmla="*/ 9821 w 10000"/>
                <a:gd name="connsiteY43" fmla="*/ 8111 h 10000"/>
                <a:gd name="connsiteX44" fmla="*/ 10000 w 10000"/>
                <a:gd name="connsiteY44" fmla="*/ 8351 h 10000"/>
                <a:gd name="connsiteX45" fmla="*/ 9696 w 10000"/>
                <a:gd name="connsiteY45" fmla="*/ 8471 h 10000"/>
                <a:gd name="connsiteX46" fmla="*/ 9393 w 10000"/>
                <a:gd name="connsiteY46" fmla="*/ 8651 h 10000"/>
                <a:gd name="connsiteX47" fmla="*/ 9107 w 10000"/>
                <a:gd name="connsiteY47" fmla="*/ 8831 h 10000"/>
                <a:gd name="connsiteX48" fmla="*/ 8839 w 10000"/>
                <a:gd name="connsiteY48" fmla="*/ 9040 h 10000"/>
                <a:gd name="connsiteX49" fmla="*/ 8571 w 10000"/>
                <a:gd name="connsiteY49" fmla="*/ 9265 h 10000"/>
                <a:gd name="connsiteX50" fmla="*/ 8339 w 10000"/>
                <a:gd name="connsiteY50" fmla="*/ 9505 h 10000"/>
                <a:gd name="connsiteX51" fmla="*/ 8143 w 10000"/>
                <a:gd name="connsiteY51" fmla="*/ 9745 h 10000"/>
                <a:gd name="connsiteX52" fmla="*/ 7946 w 10000"/>
                <a:gd name="connsiteY52" fmla="*/ 10000 h 10000"/>
                <a:gd name="connsiteX53" fmla="*/ 7625 w 10000"/>
                <a:gd name="connsiteY53" fmla="*/ 9490 h 10000"/>
                <a:gd name="connsiteX54" fmla="*/ 7286 w 10000"/>
                <a:gd name="connsiteY54" fmla="*/ 9010 h 10000"/>
                <a:gd name="connsiteX55" fmla="*/ 6964 w 10000"/>
                <a:gd name="connsiteY55" fmla="*/ 8516 h 10000"/>
                <a:gd name="connsiteX56" fmla="*/ 6607 w 10000"/>
                <a:gd name="connsiteY56" fmla="*/ 8036 h 10000"/>
                <a:gd name="connsiteX57" fmla="*/ 6214 w 10000"/>
                <a:gd name="connsiteY57" fmla="*/ 7571 h 10000"/>
                <a:gd name="connsiteX58" fmla="*/ 5786 w 10000"/>
                <a:gd name="connsiteY58" fmla="*/ 7121 h 10000"/>
                <a:gd name="connsiteX59" fmla="*/ 5321 w 10000"/>
                <a:gd name="connsiteY59" fmla="*/ 6717 h 10000"/>
                <a:gd name="connsiteX60" fmla="*/ 4768 w 10000"/>
                <a:gd name="connsiteY60" fmla="*/ 6312 h 10000"/>
                <a:gd name="connsiteX61" fmla="*/ 4679 w 10000"/>
                <a:gd name="connsiteY61" fmla="*/ 6147 h 10000"/>
                <a:gd name="connsiteX62" fmla="*/ 4571 w 10000"/>
                <a:gd name="connsiteY62" fmla="*/ 5982 h 10000"/>
                <a:gd name="connsiteX63" fmla="*/ 4446 w 10000"/>
                <a:gd name="connsiteY63" fmla="*/ 5847 h 10000"/>
                <a:gd name="connsiteX64" fmla="*/ 4304 w 10000"/>
                <a:gd name="connsiteY64" fmla="*/ 5712 h 10000"/>
                <a:gd name="connsiteX65" fmla="*/ 4143 w 10000"/>
                <a:gd name="connsiteY65" fmla="*/ 5607 h 10000"/>
                <a:gd name="connsiteX66" fmla="*/ 3982 w 10000"/>
                <a:gd name="connsiteY66" fmla="*/ 5502 h 10000"/>
                <a:gd name="connsiteX67" fmla="*/ 3786 w 10000"/>
                <a:gd name="connsiteY67" fmla="*/ 5397 h 10000"/>
                <a:gd name="connsiteX68" fmla="*/ 3589 w 10000"/>
                <a:gd name="connsiteY68" fmla="*/ 5307 h 10000"/>
                <a:gd name="connsiteX69" fmla="*/ 3268 w 10000"/>
                <a:gd name="connsiteY69" fmla="*/ 5127 h 10000"/>
                <a:gd name="connsiteX70" fmla="*/ 3000 w 10000"/>
                <a:gd name="connsiteY70" fmla="*/ 4888 h 10000"/>
                <a:gd name="connsiteX71" fmla="*/ 2786 w 10000"/>
                <a:gd name="connsiteY71" fmla="*/ 4648 h 10000"/>
                <a:gd name="connsiteX72" fmla="*/ 2607 w 10000"/>
                <a:gd name="connsiteY72" fmla="*/ 4378 h 10000"/>
                <a:gd name="connsiteX73" fmla="*/ 2411 w 10000"/>
                <a:gd name="connsiteY73" fmla="*/ 4123 h 10000"/>
                <a:gd name="connsiteX74" fmla="*/ 2196 w 10000"/>
                <a:gd name="connsiteY74" fmla="*/ 3883 h 10000"/>
                <a:gd name="connsiteX75" fmla="*/ 1929 w 10000"/>
                <a:gd name="connsiteY75" fmla="*/ 3688 h 10000"/>
                <a:gd name="connsiteX76" fmla="*/ 1589 w 10000"/>
                <a:gd name="connsiteY76" fmla="*/ 3553 h 10000"/>
                <a:gd name="connsiteX77" fmla="*/ 1393 w 10000"/>
                <a:gd name="connsiteY77" fmla="*/ 3508 h 10000"/>
                <a:gd name="connsiteX78" fmla="*/ 1161 w 10000"/>
                <a:gd name="connsiteY78" fmla="*/ 3463 h 10000"/>
                <a:gd name="connsiteX79" fmla="*/ 946 w 10000"/>
                <a:gd name="connsiteY79" fmla="*/ 3433 h 10000"/>
                <a:gd name="connsiteX80" fmla="*/ 732 w 10000"/>
                <a:gd name="connsiteY80" fmla="*/ 3403 h 10000"/>
                <a:gd name="connsiteX81" fmla="*/ 518 w 10000"/>
                <a:gd name="connsiteY81" fmla="*/ 3358 h 10000"/>
                <a:gd name="connsiteX82" fmla="*/ 339 w 10000"/>
                <a:gd name="connsiteY82" fmla="*/ 3298 h 10000"/>
                <a:gd name="connsiteX83" fmla="*/ 161 w 10000"/>
                <a:gd name="connsiteY83" fmla="*/ 3193 h 10000"/>
                <a:gd name="connsiteX84" fmla="*/ 0 w 10000"/>
                <a:gd name="connsiteY84" fmla="*/ 3073 h 10000"/>
                <a:gd name="connsiteX85" fmla="*/ 36 w 10000"/>
                <a:gd name="connsiteY85" fmla="*/ 2864 h 10000"/>
                <a:gd name="connsiteX86" fmla="*/ 107 w 10000"/>
                <a:gd name="connsiteY86" fmla="*/ 2654 h 10000"/>
                <a:gd name="connsiteX87" fmla="*/ 232 w 10000"/>
                <a:gd name="connsiteY87" fmla="*/ 2489 h 10000"/>
                <a:gd name="connsiteX88" fmla="*/ 393 w 10000"/>
                <a:gd name="connsiteY88" fmla="*/ 2384 h 10000"/>
                <a:gd name="connsiteX89" fmla="*/ 1964 w 10000"/>
                <a:gd name="connsiteY89" fmla="*/ 2624 h 10000"/>
                <a:gd name="connsiteX90" fmla="*/ 2107 w 10000"/>
                <a:gd name="connsiteY90" fmla="*/ 2444 h 10000"/>
                <a:gd name="connsiteX91" fmla="*/ 1929 w 10000"/>
                <a:gd name="connsiteY91" fmla="*/ 2384 h 10000"/>
                <a:gd name="connsiteX92" fmla="*/ 1732 w 10000"/>
                <a:gd name="connsiteY92" fmla="*/ 2309 h 10000"/>
                <a:gd name="connsiteX93" fmla="*/ 1536 w 10000"/>
                <a:gd name="connsiteY93" fmla="*/ 2264 h 10000"/>
                <a:gd name="connsiteX94" fmla="*/ 1339 w 10000"/>
                <a:gd name="connsiteY94" fmla="*/ 2219 h 10000"/>
                <a:gd name="connsiteX95" fmla="*/ 1143 w 10000"/>
                <a:gd name="connsiteY95" fmla="*/ 2189 h 10000"/>
                <a:gd name="connsiteX96" fmla="*/ 929 w 10000"/>
                <a:gd name="connsiteY96" fmla="*/ 2144 h 10000"/>
                <a:gd name="connsiteX97" fmla="*/ 750 w 10000"/>
                <a:gd name="connsiteY97" fmla="*/ 2084 h 10000"/>
                <a:gd name="connsiteX98" fmla="*/ 536 w 10000"/>
                <a:gd name="connsiteY98" fmla="*/ 2039 h 10000"/>
                <a:gd name="connsiteX99" fmla="*/ 393 w 10000"/>
                <a:gd name="connsiteY99" fmla="*/ 1934 h 10000"/>
                <a:gd name="connsiteX100" fmla="*/ 268 w 10000"/>
                <a:gd name="connsiteY100" fmla="*/ 1859 h 10000"/>
                <a:gd name="connsiteX101" fmla="*/ 179 w 10000"/>
                <a:gd name="connsiteY101" fmla="*/ 1754 h 10000"/>
                <a:gd name="connsiteX102" fmla="*/ 125 w 10000"/>
                <a:gd name="connsiteY102" fmla="*/ 1619 h 10000"/>
                <a:gd name="connsiteX103" fmla="*/ 196 w 10000"/>
                <a:gd name="connsiteY103" fmla="*/ 1424 h 10000"/>
                <a:gd name="connsiteX104" fmla="*/ 250 w 10000"/>
                <a:gd name="connsiteY104" fmla="*/ 1259 h 10000"/>
                <a:gd name="connsiteX105" fmla="*/ 339 w 10000"/>
                <a:gd name="connsiteY105" fmla="*/ 1094 h 10000"/>
                <a:gd name="connsiteX106" fmla="*/ 500 w 10000"/>
                <a:gd name="connsiteY106" fmla="*/ 975 h 10000"/>
                <a:gd name="connsiteX107" fmla="*/ 2554 w 10000"/>
                <a:gd name="connsiteY107" fmla="*/ 1394 h 10000"/>
                <a:gd name="connsiteX108" fmla="*/ 2643 w 10000"/>
                <a:gd name="connsiteY108" fmla="*/ 1364 h 10000"/>
                <a:gd name="connsiteX109" fmla="*/ 2679 w 10000"/>
                <a:gd name="connsiteY109" fmla="*/ 1304 h 10000"/>
                <a:gd name="connsiteX110" fmla="*/ 2679 w 10000"/>
                <a:gd name="connsiteY110" fmla="*/ 1244 h 10000"/>
                <a:gd name="connsiteX111" fmla="*/ 2643 w 10000"/>
                <a:gd name="connsiteY111" fmla="*/ 1169 h 10000"/>
                <a:gd name="connsiteX112" fmla="*/ 2375 w 10000"/>
                <a:gd name="connsiteY112" fmla="*/ 1064 h 10000"/>
                <a:gd name="connsiteX113" fmla="*/ 2107 w 10000"/>
                <a:gd name="connsiteY113" fmla="*/ 1004 h 10000"/>
                <a:gd name="connsiteX114" fmla="*/ 1821 w 10000"/>
                <a:gd name="connsiteY114" fmla="*/ 930 h 10000"/>
                <a:gd name="connsiteX115" fmla="*/ 1554 w 10000"/>
                <a:gd name="connsiteY115" fmla="*/ 870 h 10000"/>
                <a:gd name="connsiteX116" fmla="*/ 1268 w 10000"/>
                <a:gd name="connsiteY116" fmla="*/ 825 h 10000"/>
                <a:gd name="connsiteX117" fmla="*/ 982 w 10000"/>
                <a:gd name="connsiteY117" fmla="*/ 750 h 10000"/>
                <a:gd name="connsiteX118" fmla="*/ 714 w 10000"/>
                <a:gd name="connsiteY118" fmla="*/ 690 h 10000"/>
                <a:gd name="connsiteX119" fmla="*/ 464 w 10000"/>
                <a:gd name="connsiteY119" fmla="*/ 585 h 10000"/>
                <a:gd name="connsiteX120" fmla="*/ 482 w 10000"/>
                <a:gd name="connsiteY120" fmla="*/ 390 h 10000"/>
                <a:gd name="connsiteX121" fmla="*/ 571 w 10000"/>
                <a:gd name="connsiteY121" fmla="*/ 225 h 10000"/>
                <a:gd name="connsiteX122" fmla="*/ 732 w 10000"/>
                <a:gd name="connsiteY122" fmla="*/ 105 h 10000"/>
                <a:gd name="connsiteX123" fmla="*/ 911 w 10000"/>
                <a:gd name="connsiteY123" fmla="*/ 0 h 10000"/>
                <a:gd name="connsiteX124" fmla="*/ 1304 w 10000"/>
                <a:gd name="connsiteY124" fmla="*/ 0 h 10000"/>
                <a:gd name="connsiteX125" fmla="*/ 1714 w 10000"/>
                <a:gd name="connsiteY125" fmla="*/ 30 h 10000"/>
                <a:gd name="connsiteX126" fmla="*/ 2107 w 10000"/>
                <a:gd name="connsiteY126" fmla="*/ 75 h 10000"/>
                <a:gd name="connsiteX127" fmla="*/ 2500 w 10000"/>
                <a:gd name="connsiteY127" fmla="*/ 165 h 10000"/>
                <a:gd name="connsiteX128" fmla="*/ 2893 w 10000"/>
                <a:gd name="connsiteY128" fmla="*/ 270 h 10000"/>
                <a:gd name="connsiteX129" fmla="*/ 3268 w 10000"/>
                <a:gd name="connsiteY129" fmla="*/ 405 h 10000"/>
                <a:gd name="connsiteX130" fmla="*/ 3607 w 10000"/>
                <a:gd name="connsiteY130" fmla="*/ 570 h 10000"/>
                <a:gd name="connsiteX131" fmla="*/ 3964 w 10000"/>
                <a:gd name="connsiteY131"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3304 w 10000"/>
                <a:gd name="connsiteY22" fmla="*/ 3928 h 10000"/>
                <a:gd name="connsiteX23" fmla="*/ 6786 w 10000"/>
                <a:gd name="connsiteY23" fmla="*/ 5187 h 10000"/>
                <a:gd name="connsiteX24" fmla="*/ 6875 w 10000"/>
                <a:gd name="connsiteY24" fmla="*/ 5247 h 10000"/>
                <a:gd name="connsiteX25" fmla="*/ 6964 w 10000"/>
                <a:gd name="connsiteY25" fmla="*/ 5292 h 10000"/>
                <a:gd name="connsiteX26" fmla="*/ 7071 w 10000"/>
                <a:gd name="connsiteY26" fmla="*/ 5367 h 10000"/>
                <a:gd name="connsiteX27" fmla="*/ 7125 w 10000"/>
                <a:gd name="connsiteY27" fmla="*/ 5457 h 10000"/>
                <a:gd name="connsiteX28" fmla="*/ 7143 w 10000"/>
                <a:gd name="connsiteY28" fmla="*/ 5682 h 10000"/>
                <a:gd name="connsiteX29" fmla="*/ 7268 w 10000"/>
                <a:gd name="connsiteY29" fmla="*/ 5847 h 10000"/>
                <a:gd name="connsiteX30" fmla="*/ 7429 w 10000"/>
                <a:gd name="connsiteY30" fmla="*/ 5967 h 10000"/>
                <a:gd name="connsiteX31" fmla="*/ 7661 w 10000"/>
                <a:gd name="connsiteY31" fmla="*/ 6057 h 10000"/>
                <a:gd name="connsiteX32" fmla="*/ 7893 w 10000"/>
                <a:gd name="connsiteY32" fmla="*/ 6147 h 10000"/>
                <a:gd name="connsiteX33" fmla="*/ 8143 w 10000"/>
                <a:gd name="connsiteY33" fmla="*/ 6207 h 10000"/>
                <a:gd name="connsiteX34" fmla="*/ 8357 w 10000"/>
                <a:gd name="connsiteY34" fmla="*/ 6297 h 10000"/>
                <a:gd name="connsiteX35" fmla="*/ 8571 w 10000"/>
                <a:gd name="connsiteY35" fmla="*/ 6402 h 10000"/>
                <a:gd name="connsiteX36" fmla="*/ 8786 w 10000"/>
                <a:gd name="connsiteY36" fmla="*/ 6627 h 10000"/>
                <a:gd name="connsiteX37" fmla="*/ 9000 w 10000"/>
                <a:gd name="connsiteY37" fmla="*/ 6867 h 10000"/>
                <a:gd name="connsiteX38" fmla="*/ 9161 w 10000"/>
                <a:gd name="connsiteY38" fmla="*/ 7106 h 10000"/>
                <a:gd name="connsiteX39" fmla="*/ 9321 w 10000"/>
                <a:gd name="connsiteY39" fmla="*/ 7376 h 10000"/>
                <a:gd name="connsiteX40" fmla="*/ 9500 w 10000"/>
                <a:gd name="connsiteY40" fmla="*/ 7631 h 10000"/>
                <a:gd name="connsiteX41" fmla="*/ 9661 w 10000"/>
                <a:gd name="connsiteY41" fmla="*/ 7871 h 10000"/>
                <a:gd name="connsiteX42" fmla="*/ 9821 w 10000"/>
                <a:gd name="connsiteY42" fmla="*/ 8111 h 10000"/>
                <a:gd name="connsiteX43" fmla="*/ 10000 w 10000"/>
                <a:gd name="connsiteY43" fmla="*/ 8351 h 10000"/>
                <a:gd name="connsiteX44" fmla="*/ 9696 w 10000"/>
                <a:gd name="connsiteY44" fmla="*/ 8471 h 10000"/>
                <a:gd name="connsiteX45" fmla="*/ 9393 w 10000"/>
                <a:gd name="connsiteY45" fmla="*/ 8651 h 10000"/>
                <a:gd name="connsiteX46" fmla="*/ 9107 w 10000"/>
                <a:gd name="connsiteY46" fmla="*/ 8831 h 10000"/>
                <a:gd name="connsiteX47" fmla="*/ 8839 w 10000"/>
                <a:gd name="connsiteY47" fmla="*/ 9040 h 10000"/>
                <a:gd name="connsiteX48" fmla="*/ 8571 w 10000"/>
                <a:gd name="connsiteY48" fmla="*/ 9265 h 10000"/>
                <a:gd name="connsiteX49" fmla="*/ 8339 w 10000"/>
                <a:gd name="connsiteY49" fmla="*/ 9505 h 10000"/>
                <a:gd name="connsiteX50" fmla="*/ 8143 w 10000"/>
                <a:gd name="connsiteY50" fmla="*/ 9745 h 10000"/>
                <a:gd name="connsiteX51" fmla="*/ 7946 w 10000"/>
                <a:gd name="connsiteY51" fmla="*/ 10000 h 10000"/>
                <a:gd name="connsiteX52" fmla="*/ 7625 w 10000"/>
                <a:gd name="connsiteY52" fmla="*/ 9490 h 10000"/>
                <a:gd name="connsiteX53" fmla="*/ 7286 w 10000"/>
                <a:gd name="connsiteY53" fmla="*/ 9010 h 10000"/>
                <a:gd name="connsiteX54" fmla="*/ 6964 w 10000"/>
                <a:gd name="connsiteY54" fmla="*/ 8516 h 10000"/>
                <a:gd name="connsiteX55" fmla="*/ 6607 w 10000"/>
                <a:gd name="connsiteY55" fmla="*/ 8036 h 10000"/>
                <a:gd name="connsiteX56" fmla="*/ 6214 w 10000"/>
                <a:gd name="connsiteY56" fmla="*/ 7571 h 10000"/>
                <a:gd name="connsiteX57" fmla="*/ 5786 w 10000"/>
                <a:gd name="connsiteY57" fmla="*/ 7121 h 10000"/>
                <a:gd name="connsiteX58" fmla="*/ 5321 w 10000"/>
                <a:gd name="connsiteY58" fmla="*/ 6717 h 10000"/>
                <a:gd name="connsiteX59" fmla="*/ 4768 w 10000"/>
                <a:gd name="connsiteY59" fmla="*/ 6312 h 10000"/>
                <a:gd name="connsiteX60" fmla="*/ 4679 w 10000"/>
                <a:gd name="connsiteY60" fmla="*/ 6147 h 10000"/>
                <a:gd name="connsiteX61" fmla="*/ 4571 w 10000"/>
                <a:gd name="connsiteY61" fmla="*/ 5982 h 10000"/>
                <a:gd name="connsiteX62" fmla="*/ 4446 w 10000"/>
                <a:gd name="connsiteY62" fmla="*/ 5847 h 10000"/>
                <a:gd name="connsiteX63" fmla="*/ 4304 w 10000"/>
                <a:gd name="connsiteY63" fmla="*/ 5712 h 10000"/>
                <a:gd name="connsiteX64" fmla="*/ 4143 w 10000"/>
                <a:gd name="connsiteY64" fmla="*/ 5607 h 10000"/>
                <a:gd name="connsiteX65" fmla="*/ 3982 w 10000"/>
                <a:gd name="connsiteY65" fmla="*/ 5502 h 10000"/>
                <a:gd name="connsiteX66" fmla="*/ 3786 w 10000"/>
                <a:gd name="connsiteY66" fmla="*/ 5397 h 10000"/>
                <a:gd name="connsiteX67" fmla="*/ 3589 w 10000"/>
                <a:gd name="connsiteY67" fmla="*/ 5307 h 10000"/>
                <a:gd name="connsiteX68" fmla="*/ 3268 w 10000"/>
                <a:gd name="connsiteY68" fmla="*/ 5127 h 10000"/>
                <a:gd name="connsiteX69" fmla="*/ 3000 w 10000"/>
                <a:gd name="connsiteY69" fmla="*/ 4888 h 10000"/>
                <a:gd name="connsiteX70" fmla="*/ 2786 w 10000"/>
                <a:gd name="connsiteY70" fmla="*/ 4648 h 10000"/>
                <a:gd name="connsiteX71" fmla="*/ 2607 w 10000"/>
                <a:gd name="connsiteY71" fmla="*/ 4378 h 10000"/>
                <a:gd name="connsiteX72" fmla="*/ 2411 w 10000"/>
                <a:gd name="connsiteY72" fmla="*/ 4123 h 10000"/>
                <a:gd name="connsiteX73" fmla="*/ 2196 w 10000"/>
                <a:gd name="connsiteY73" fmla="*/ 3883 h 10000"/>
                <a:gd name="connsiteX74" fmla="*/ 1929 w 10000"/>
                <a:gd name="connsiteY74" fmla="*/ 3688 h 10000"/>
                <a:gd name="connsiteX75" fmla="*/ 1589 w 10000"/>
                <a:gd name="connsiteY75" fmla="*/ 3553 h 10000"/>
                <a:gd name="connsiteX76" fmla="*/ 1393 w 10000"/>
                <a:gd name="connsiteY76" fmla="*/ 3508 h 10000"/>
                <a:gd name="connsiteX77" fmla="*/ 1161 w 10000"/>
                <a:gd name="connsiteY77" fmla="*/ 3463 h 10000"/>
                <a:gd name="connsiteX78" fmla="*/ 946 w 10000"/>
                <a:gd name="connsiteY78" fmla="*/ 3433 h 10000"/>
                <a:gd name="connsiteX79" fmla="*/ 732 w 10000"/>
                <a:gd name="connsiteY79" fmla="*/ 3403 h 10000"/>
                <a:gd name="connsiteX80" fmla="*/ 518 w 10000"/>
                <a:gd name="connsiteY80" fmla="*/ 3358 h 10000"/>
                <a:gd name="connsiteX81" fmla="*/ 339 w 10000"/>
                <a:gd name="connsiteY81" fmla="*/ 3298 h 10000"/>
                <a:gd name="connsiteX82" fmla="*/ 161 w 10000"/>
                <a:gd name="connsiteY82" fmla="*/ 3193 h 10000"/>
                <a:gd name="connsiteX83" fmla="*/ 0 w 10000"/>
                <a:gd name="connsiteY83" fmla="*/ 3073 h 10000"/>
                <a:gd name="connsiteX84" fmla="*/ 36 w 10000"/>
                <a:gd name="connsiteY84" fmla="*/ 2864 h 10000"/>
                <a:gd name="connsiteX85" fmla="*/ 107 w 10000"/>
                <a:gd name="connsiteY85" fmla="*/ 2654 h 10000"/>
                <a:gd name="connsiteX86" fmla="*/ 232 w 10000"/>
                <a:gd name="connsiteY86" fmla="*/ 2489 h 10000"/>
                <a:gd name="connsiteX87" fmla="*/ 393 w 10000"/>
                <a:gd name="connsiteY87" fmla="*/ 2384 h 10000"/>
                <a:gd name="connsiteX88" fmla="*/ 1964 w 10000"/>
                <a:gd name="connsiteY88" fmla="*/ 2624 h 10000"/>
                <a:gd name="connsiteX89" fmla="*/ 2107 w 10000"/>
                <a:gd name="connsiteY89" fmla="*/ 2444 h 10000"/>
                <a:gd name="connsiteX90" fmla="*/ 1929 w 10000"/>
                <a:gd name="connsiteY90" fmla="*/ 2384 h 10000"/>
                <a:gd name="connsiteX91" fmla="*/ 1732 w 10000"/>
                <a:gd name="connsiteY91" fmla="*/ 2309 h 10000"/>
                <a:gd name="connsiteX92" fmla="*/ 1536 w 10000"/>
                <a:gd name="connsiteY92" fmla="*/ 2264 h 10000"/>
                <a:gd name="connsiteX93" fmla="*/ 1339 w 10000"/>
                <a:gd name="connsiteY93" fmla="*/ 2219 h 10000"/>
                <a:gd name="connsiteX94" fmla="*/ 1143 w 10000"/>
                <a:gd name="connsiteY94" fmla="*/ 2189 h 10000"/>
                <a:gd name="connsiteX95" fmla="*/ 929 w 10000"/>
                <a:gd name="connsiteY95" fmla="*/ 2144 h 10000"/>
                <a:gd name="connsiteX96" fmla="*/ 750 w 10000"/>
                <a:gd name="connsiteY96" fmla="*/ 2084 h 10000"/>
                <a:gd name="connsiteX97" fmla="*/ 536 w 10000"/>
                <a:gd name="connsiteY97" fmla="*/ 2039 h 10000"/>
                <a:gd name="connsiteX98" fmla="*/ 393 w 10000"/>
                <a:gd name="connsiteY98" fmla="*/ 1934 h 10000"/>
                <a:gd name="connsiteX99" fmla="*/ 268 w 10000"/>
                <a:gd name="connsiteY99" fmla="*/ 1859 h 10000"/>
                <a:gd name="connsiteX100" fmla="*/ 179 w 10000"/>
                <a:gd name="connsiteY100" fmla="*/ 1754 h 10000"/>
                <a:gd name="connsiteX101" fmla="*/ 125 w 10000"/>
                <a:gd name="connsiteY101" fmla="*/ 1619 h 10000"/>
                <a:gd name="connsiteX102" fmla="*/ 196 w 10000"/>
                <a:gd name="connsiteY102" fmla="*/ 1424 h 10000"/>
                <a:gd name="connsiteX103" fmla="*/ 250 w 10000"/>
                <a:gd name="connsiteY103" fmla="*/ 1259 h 10000"/>
                <a:gd name="connsiteX104" fmla="*/ 339 w 10000"/>
                <a:gd name="connsiteY104" fmla="*/ 1094 h 10000"/>
                <a:gd name="connsiteX105" fmla="*/ 500 w 10000"/>
                <a:gd name="connsiteY105" fmla="*/ 975 h 10000"/>
                <a:gd name="connsiteX106" fmla="*/ 2554 w 10000"/>
                <a:gd name="connsiteY106" fmla="*/ 1394 h 10000"/>
                <a:gd name="connsiteX107" fmla="*/ 2643 w 10000"/>
                <a:gd name="connsiteY107" fmla="*/ 1364 h 10000"/>
                <a:gd name="connsiteX108" fmla="*/ 2679 w 10000"/>
                <a:gd name="connsiteY108" fmla="*/ 1304 h 10000"/>
                <a:gd name="connsiteX109" fmla="*/ 2679 w 10000"/>
                <a:gd name="connsiteY109" fmla="*/ 1244 h 10000"/>
                <a:gd name="connsiteX110" fmla="*/ 2643 w 10000"/>
                <a:gd name="connsiteY110" fmla="*/ 1169 h 10000"/>
                <a:gd name="connsiteX111" fmla="*/ 2375 w 10000"/>
                <a:gd name="connsiteY111" fmla="*/ 1064 h 10000"/>
                <a:gd name="connsiteX112" fmla="*/ 2107 w 10000"/>
                <a:gd name="connsiteY112" fmla="*/ 1004 h 10000"/>
                <a:gd name="connsiteX113" fmla="*/ 1821 w 10000"/>
                <a:gd name="connsiteY113" fmla="*/ 930 h 10000"/>
                <a:gd name="connsiteX114" fmla="*/ 1554 w 10000"/>
                <a:gd name="connsiteY114" fmla="*/ 870 h 10000"/>
                <a:gd name="connsiteX115" fmla="*/ 1268 w 10000"/>
                <a:gd name="connsiteY115" fmla="*/ 825 h 10000"/>
                <a:gd name="connsiteX116" fmla="*/ 982 w 10000"/>
                <a:gd name="connsiteY116" fmla="*/ 750 h 10000"/>
                <a:gd name="connsiteX117" fmla="*/ 714 w 10000"/>
                <a:gd name="connsiteY117" fmla="*/ 690 h 10000"/>
                <a:gd name="connsiteX118" fmla="*/ 464 w 10000"/>
                <a:gd name="connsiteY118" fmla="*/ 585 h 10000"/>
                <a:gd name="connsiteX119" fmla="*/ 482 w 10000"/>
                <a:gd name="connsiteY119" fmla="*/ 390 h 10000"/>
                <a:gd name="connsiteX120" fmla="*/ 571 w 10000"/>
                <a:gd name="connsiteY120" fmla="*/ 225 h 10000"/>
                <a:gd name="connsiteX121" fmla="*/ 732 w 10000"/>
                <a:gd name="connsiteY121" fmla="*/ 105 h 10000"/>
                <a:gd name="connsiteX122" fmla="*/ 911 w 10000"/>
                <a:gd name="connsiteY122" fmla="*/ 0 h 10000"/>
                <a:gd name="connsiteX123" fmla="*/ 1304 w 10000"/>
                <a:gd name="connsiteY123" fmla="*/ 0 h 10000"/>
                <a:gd name="connsiteX124" fmla="*/ 1714 w 10000"/>
                <a:gd name="connsiteY124" fmla="*/ 30 h 10000"/>
                <a:gd name="connsiteX125" fmla="*/ 2107 w 10000"/>
                <a:gd name="connsiteY125" fmla="*/ 75 h 10000"/>
                <a:gd name="connsiteX126" fmla="*/ 2500 w 10000"/>
                <a:gd name="connsiteY126" fmla="*/ 165 h 10000"/>
                <a:gd name="connsiteX127" fmla="*/ 2893 w 10000"/>
                <a:gd name="connsiteY127" fmla="*/ 270 h 10000"/>
                <a:gd name="connsiteX128" fmla="*/ 3268 w 10000"/>
                <a:gd name="connsiteY128" fmla="*/ 405 h 10000"/>
                <a:gd name="connsiteX129" fmla="*/ 3607 w 10000"/>
                <a:gd name="connsiteY129" fmla="*/ 570 h 10000"/>
                <a:gd name="connsiteX130" fmla="*/ 3964 w 10000"/>
                <a:gd name="connsiteY130"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3089 w 10000"/>
                <a:gd name="connsiteY21" fmla="*/ 3808 h 10000"/>
                <a:gd name="connsiteX22" fmla="*/ 6786 w 10000"/>
                <a:gd name="connsiteY22" fmla="*/ 5187 h 10000"/>
                <a:gd name="connsiteX23" fmla="*/ 6875 w 10000"/>
                <a:gd name="connsiteY23" fmla="*/ 5247 h 10000"/>
                <a:gd name="connsiteX24" fmla="*/ 6964 w 10000"/>
                <a:gd name="connsiteY24" fmla="*/ 5292 h 10000"/>
                <a:gd name="connsiteX25" fmla="*/ 7071 w 10000"/>
                <a:gd name="connsiteY25" fmla="*/ 5367 h 10000"/>
                <a:gd name="connsiteX26" fmla="*/ 7125 w 10000"/>
                <a:gd name="connsiteY26" fmla="*/ 5457 h 10000"/>
                <a:gd name="connsiteX27" fmla="*/ 7143 w 10000"/>
                <a:gd name="connsiteY27" fmla="*/ 5682 h 10000"/>
                <a:gd name="connsiteX28" fmla="*/ 7268 w 10000"/>
                <a:gd name="connsiteY28" fmla="*/ 5847 h 10000"/>
                <a:gd name="connsiteX29" fmla="*/ 7429 w 10000"/>
                <a:gd name="connsiteY29" fmla="*/ 5967 h 10000"/>
                <a:gd name="connsiteX30" fmla="*/ 7661 w 10000"/>
                <a:gd name="connsiteY30" fmla="*/ 6057 h 10000"/>
                <a:gd name="connsiteX31" fmla="*/ 7893 w 10000"/>
                <a:gd name="connsiteY31" fmla="*/ 6147 h 10000"/>
                <a:gd name="connsiteX32" fmla="*/ 8143 w 10000"/>
                <a:gd name="connsiteY32" fmla="*/ 6207 h 10000"/>
                <a:gd name="connsiteX33" fmla="*/ 8357 w 10000"/>
                <a:gd name="connsiteY33" fmla="*/ 6297 h 10000"/>
                <a:gd name="connsiteX34" fmla="*/ 8571 w 10000"/>
                <a:gd name="connsiteY34" fmla="*/ 6402 h 10000"/>
                <a:gd name="connsiteX35" fmla="*/ 8786 w 10000"/>
                <a:gd name="connsiteY35" fmla="*/ 6627 h 10000"/>
                <a:gd name="connsiteX36" fmla="*/ 9000 w 10000"/>
                <a:gd name="connsiteY36" fmla="*/ 6867 h 10000"/>
                <a:gd name="connsiteX37" fmla="*/ 9161 w 10000"/>
                <a:gd name="connsiteY37" fmla="*/ 7106 h 10000"/>
                <a:gd name="connsiteX38" fmla="*/ 9321 w 10000"/>
                <a:gd name="connsiteY38" fmla="*/ 7376 h 10000"/>
                <a:gd name="connsiteX39" fmla="*/ 9500 w 10000"/>
                <a:gd name="connsiteY39" fmla="*/ 7631 h 10000"/>
                <a:gd name="connsiteX40" fmla="*/ 9661 w 10000"/>
                <a:gd name="connsiteY40" fmla="*/ 7871 h 10000"/>
                <a:gd name="connsiteX41" fmla="*/ 9821 w 10000"/>
                <a:gd name="connsiteY41" fmla="*/ 8111 h 10000"/>
                <a:gd name="connsiteX42" fmla="*/ 10000 w 10000"/>
                <a:gd name="connsiteY42" fmla="*/ 8351 h 10000"/>
                <a:gd name="connsiteX43" fmla="*/ 9696 w 10000"/>
                <a:gd name="connsiteY43" fmla="*/ 8471 h 10000"/>
                <a:gd name="connsiteX44" fmla="*/ 9393 w 10000"/>
                <a:gd name="connsiteY44" fmla="*/ 8651 h 10000"/>
                <a:gd name="connsiteX45" fmla="*/ 9107 w 10000"/>
                <a:gd name="connsiteY45" fmla="*/ 8831 h 10000"/>
                <a:gd name="connsiteX46" fmla="*/ 8839 w 10000"/>
                <a:gd name="connsiteY46" fmla="*/ 9040 h 10000"/>
                <a:gd name="connsiteX47" fmla="*/ 8571 w 10000"/>
                <a:gd name="connsiteY47" fmla="*/ 9265 h 10000"/>
                <a:gd name="connsiteX48" fmla="*/ 8339 w 10000"/>
                <a:gd name="connsiteY48" fmla="*/ 9505 h 10000"/>
                <a:gd name="connsiteX49" fmla="*/ 8143 w 10000"/>
                <a:gd name="connsiteY49" fmla="*/ 9745 h 10000"/>
                <a:gd name="connsiteX50" fmla="*/ 7946 w 10000"/>
                <a:gd name="connsiteY50" fmla="*/ 10000 h 10000"/>
                <a:gd name="connsiteX51" fmla="*/ 7625 w 10000"/>
                <a:gd name="connsiteY51" fmla="*/ 9490 h 10000"/>
                <a:gd name="connsiteX52" fmla="*/ 7286 w 10000"/>
                <a:gd name="connsiteY52" fmla="*/ 9010 h 10000"/>
                <a:gd name="connsiteX53" fmla="*/ 6964 w 10000"/>
                <a:gd name="connsiteY53" fmla="*/ 8516 h 10000"/>
                <a:gd name="connsiteX54" fmla="*/ 6607 w 10000"/>
                <a:gd name="connsiteY54" fmla="*/ 8036 h 10000"/>
                <a:gd name="connsiteX55" fmla="*/ 6214 w 10000"/>
                <a:gd name="connsiteY55" fmla="*/ 7571 h 10000"/>
                <a:gd name="connsiteX56" fmla="*/ 5786 w 10000"/>
                <a:gd name="connsiteY56" fmla="*/ 7121 h 10000"/>
                <a:gd name="connsiteX57" fmla="*/ 5321 w 10000"/>
                <a:gd name="connsiteY57" fmla="*/ 6717 h 10000"/>
                <a:gd name="connsiteX58" fmla="*/ 4768 w 10000"/>
                <a:gd name="connsiteY58" fmla="*/ 6312 h 10000"/>
                <a:gd name="connsiteX59" fmla="*/ 4679 w 10000"/>
                <a:gd name="connsiteY59" fmla="*/ 6147 h 10000"/>
                <a:gd name="connsiteX60" fmla="*/ 4571 w 10000"/>
                <a:gd name="connsiteY60" fmla="*/ 5982 h 10000"/>
                <a:gd name="connsiteX61" fmla="*/ 4446 w 10000"/>
                <a:gd name="connsiteY61" fmla="*/ 5847 h 10000"/>
                <a:gd name="connsiteX62" fmla="*/ 4304 w 10000"/>
                <a:gd name="connsiteY62" fmla="*/ 5712 h 10000"/>
                <a:gd name="connsiteX63" fmla="*/ 4143 w 10000"/>
                <a:gd name="connsiteY63" fmla="*/ 5607 h 10000"/>
                <a:gd name="connsiteX64" fmla="*/ 3982 w 10000"/>
                <a:gd name="connsiteY64" fmla="*/ 5502 h 10000"/>
                <a:gd name="connsiteX65" fmla="*/ 3786 w 10000"/>
                <a:gd name="connsiteY65" fmla="*/ 5397 h 10000"/>
                <a:gd name="connsiteX66" fmla="*/ 3589 w 10000"/>
                <a:gd name="connsiteY66" fmla="*/ 5307 h 10000"/>
                <a:gd name="connsiteX67" fmla="*/ 3268 w 10000"/>
                <a:gd name="connsiteY67" fmla="*/ 5127 h 10000"/>
                <a:gd name="connsiteX68" fmla="*/ 3000 w 10000"/>
                <a:gd name="connsiteY68" fmla="*/ 4888 h 10000"/>
                <a:gd name="connsiteX69" fmla="*/ 2786 w 10000"/>
                <a:gd name="connsiteY69" fmla="*/ 4648 h 10000"/>
                <a:gd name="connsiteX70" fmla="*/ 2607 w 10000"/>
                <a:gd name="connsiteY70" fmla="*/ 4378 h 10000"/>
                <a:gd name="connsiteX71" fmla="*/ 2411 w 10000"/>
                <a:gd name="connsiteY71" fmla="*/ 4123 h 10000"/>
                <a:gd name="connsiteX72" fmla="*/ 2196 w 10000"/>
                <a:gd name="connsiteY72" fmla="*/ 3883 h 10000"/>
                <a:gd name="connsiteX73" fmla="*/ 1929 w 10000"/>
                <a:gd name="connsiteY73" fmla="*/ 3688 h 10000"/>
                <a:gd name="connsiteX74" fmla="*/ 1589 w 10000"/>
                <a:gd name="connsiteY74" fmla="*/ 3553 h 10000"/>
                <a:gd name="connsiteX75" fmla="*/ 1393 w 10000"/>
                <a:gd name="connsiteY75" fmla="*/ 3508 h 10000"/>
                <a:gd name="connsiteX76" fmla="*/ 1161 w 10000"/>
                <a:gd name="connsiteY76" fmla="*/ 3463 h 10000"/>
                <a:gd name="connsiteX77" fmla="*/ 946 w 10000"/>
                <a:gd name="connsiteY77" fmla="*/ 3433 h 10000"/>
                <a:gd name="connsiteX78" fmla="*/ 732 w 10000"/>
                <a:gd name="connsiteY78" fmla="*/ 3403 h 10000"/>
                <a:gd name="connsiteX79" fmla="*/ 518 w 10000"/>
                <a:gd name="connsiteY79" fmla="*/ 3358 h 10000"/>
                <a:gd name="connsiteX80" fmla="*/ 339 w 10000"/>
                <a:gd name="connsiteY80" fmla="*/ 3298 h 10000"/>
                <a:gd name="connsiteX81" fmla="*/ 161 w 10000"/>
                <a:gd name="connsiteY81" fmla="*/ 3193 h 10000"/>
                <a:gd name="connsiteX82" fmla="*/ 0 w 10000"/>
                <a:gd name="connsiteY82" fmla="*/ 3073 h 10000"/>
                <a:gd name="connsiteX83" fmla="*/ 36 w 10000"/>
                <a:gd name="connsiteY83" fmla="*/ 2864 h 10000"/>
                <a:gd name="connsiteX84" fmla="*/ 107 w 10000"/>
                <a:gd name="connsiteY84" fmla="*/ 2654 h 10000"/>
                <a:gd name="connsiteX85" fmla="*/ 232 w 10000"/>
                <a:gd name="connsiteY85" fmla="*/ 2489 h 10000"/>
                <a:gd name="connsiteX86" fmla="*/ 393 w 10000"/>
                <a:gd name="connsiteY86" fmla="*/ 2384 h 10000"/>
                <a:gd name="connsiteX87" fmla="*/ 1964 w 10000"/>
                <a:gd name="connsiteY87" fmla="*/ 2624 h 10000"/>
                <a:gd name="connsiteX88" fmla="*/ 2107 w 10000"/>
                <a:gd name="connsiteY88" fmla="*/ 2444 h 10000"/>
                <a:gd name="connsiteX89" fmla="*/ 1929 w 10000"/>
                <a:gd name="connsiteY89" fmla="*/ 2384 h 10000"/>
                <a:gd name="connsiteX90" fmla="*/ 1732 w 10000"/>
                <a:gd name="connsiteY90" fmla="*/ 2309 h 10000"/>
                <a:gd name="connsiteX91" fmla="*/ 1536 w 10000"/>
                <a:gd name="connsiteY91" fmla="*/ 2264 h 10000"/>
                <a:gd name="connsiteX92" fmla="*/ 1339 w 10000"/>
                <a:gd name="connsiteY92" fmla="*/ 2219 h 10000"/>
                <a:gd name="connsiteX93" fmla="*/ 1143 w 10000"/>
                <a:gd name="connsiteY93" fmla="*/ 2189 h 10000"/>
                <a:gd name="connsiteX94" fmla="*/ 929 w 10000"/>
                <a:gd name="connsiteY94" fmla="*/ 2144 h 10000"/>
                <a:gd name="connsiteX95" fmla="*/ 750 w 10000"/>
                <a:gd name="connsiteY95" fmla="*/ 2084 h 10000"/>
                <a:gd name="connsiteX96" fmla="*/ 536 w 10000"/>
                <a:gd name="connsiteY96" fmla="*/ 2039 h 10000"/>
                <a:gd name="connsiteX97" fmla="*/ 393 w 10000"/>
                <a:gd name="connsiteY97" fmla="*/ 1934 h 10000"/>
                <a:gd name="connsiteX98" fmla="*/ 268 w 10000"/>
                <a:gd name="connsiteY98" fmla="*/ 1859 h 10000"/>
                <a:gd name="connsiteX99" fmla="*/ 179 w 10000"/>
                <a:gd name="connsiteY99" fmla="*/ 1754 h 10000"/>
                <a:gd name="connsiteX100" fmla="*/ 125 w 10000"/>
                <a:gd name="connsiteY100" fmla="*/ 1619 h 10000"/>
                <a:gd name="connsiteX101" fmla="*/ 196 w 10000"/>
                <a:gd name="connsiteY101" fmla="*/ 1424 h 10000"/>
                <a:gd name="connsiteX102" fmla="*/ 250 w 10000"/>
                <a:gd name="connsiteY102" fmla="*/ 1259 h 10000"/>
                <a:gd name="connsiteX103" fmla="*/ 339 w 10000"/>
                <a:gd name="connsiteY103" fmla="*/ 1094 h 10000"/>
                <a:gd name="connsiteX104" fmla="*/ 500 w 10000"/>
                <a:gd name="connsiteY104" fmla="*/ 975 h 10000"/>
                <a:gd name="connsiteX105" fmla="*/ 2554 w 10000"/>
                <a:gd name="connsiteY105" fmla="*/ 1394 h 10000"/>
                <a:gd name="connsiteX106" fmla="*/ 2643 w 10000"/>
                <a:gd name="connsiteY106" fmla="*/ 1364 h 10000"/>
                <a:gd name="connsiteX107" fmla="*/ 2679 w 10000"/>
                <a:gd name="connsiteY107" fmla="*/ 1304 h 10000"/>
                <a:gd name="connsiteX108" fmla="*/ 2679 w 10000"/>
                <a:gd name="connsiteY108" fmla="*/ 1244 h 10000"/>
                <a:gd name="connsiteX109" fmla="*/ 2643 w 10000"/>
                <a:gd name="connsiteY109" fmla="*/ 1169 h 10000"/>
                <a:gd name="connsiteX110" fmla="*/ 2375 w 10000"/>
                <a:gd name="connsiteY110" fmla="*/ 1064 h 10000"/>
                <a:gd name="connsiteX111" fmla="*/ 2107 w 10000"/>
                <a:gd name="connsiteY111" fmla="*/ 1004 h 10000"/>
                <a:gd name="connsiteX112" fmla="*/ 1821 w 10000"/>
                <a:gd name="connsiteY112" fmla="*/ 930 h 10000"/>
                <a:gd name="connsiteX113" fmla="*/ 1554 w 10000"/>
                <a:gd name="connsiteY113" fmla="*/ 870 h 10000"/>
                <a:gd name="connsiteX114" fmla="*/ 1268 w 10000"/>
                <a:gd name="connsiteY114" fmla="*/ 825 h 10000"/>
                <a:gd name="connsiteX115" fmla="*/ 982 w 10000"/>
                <a:gd name="connsiteY115" fmla="*/ 750 h 10000"/>
                <a:gd name="connsiteX116" fmla="*/ 714 w 10000"/>
                <a:gd name="connsiteY116" fmla="*/ 690 h 10000"/>
                <a:gd name="connsiteX117" fmla="*/ 464 w 10000"/>
                <a:gd name="connsiteY117" fmla="*/ 585 h 10000"/>
                <a:gd name="connsiteX118" fmla="*/ 482 w 10000"/>
                <a:gd name="connsiteY118" fmla="*/ 390 h 10000"/>
                <a:gd name="connsiteX119" fmla="*/ 571 w 10000"/>
                <a:gd name="connsiteY119" fmla="*/ 225 h 10000"/>
                <a:gd name="connsiteX120" fmla="*/ 732 w 10000"/>
                <a:gd name="connsiteY120" fmla="*/ 105 h 10000"/>
                <a:gd name="connsiteX121" fmla="*/ 911 w 10000"/>
                <a:gd name="connsiteY121" fmla="*/ 0 h 10000"/>
                <a:gd name="connsiteX122" fmla="*/ 1304 w 10000"/>
                <a:gd name="connsiteY122" fmla="*/ 0 h 10000"/>
                <a:gd name="connsiteX123" fmla="*/ 1714 w 10000"/>
                <a:gd name="connsiteY123" fmla="*/ 30 h 10000"/>
                <a:gd name="connsiteX124" fmla="*/ 2107 w 10000"/>
                <a:gd name="connsiteY124" fmla="*/ 75 h 10000"/>
                <a:gd name="connsiteX125" fmla="*/ 2500 w 10000"/>
                <a:gd name="connsiteY125" fmla="*/ 165 h 10000"/>
                <a:gd name="connsiteX126" fmla="*/ 2893 w 10000"/>
                <a:gd name="connsiteY126" fmla="*/ 270 h 10000"/>
                <a:gd name="connsiteX127" fmla="*/ 3268 w 10000"/>
                <a:gd name="connsiteY127" fmla="*/ 405 h 10000"/>
                <a:gd name="connsiteX128" fmla="*/ 3607 w 10000"/>
                <a:gd name="connsiteY128" fmla="*/ 570 h 10000"/>
                <a:gd name="connsiteX129" fmla="*/ 3964 w 10000"/>
                <a:gd name="connsiteY129"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2929 w 10000"/>
                <a:gd name="connsiteY20" fmla="*/ 3688 h 10000"/>
                <a:gd name="connsiteX21" fmla="*/ 6786 w 10000"/>
                <a:gd name="connsiteY21" fmla="*/ 5187 h 10000"/>
                <a:gd name="connsiteX22" fmla="*/ 6875 w 10000"/>
                <a:gd name="connsiteY22" fmla="*/ 5247 h 10000"/>
                <a:gd name="connsiteX23" fmla="*/ 6964 w 10000"/>
                <a:gd name="connsiteY23" fmla="*/ 5292 h 10000"/>
                <a:gd name="connsiteX24" fmla="*/ 7071 w 10000"/>
                <a:gd name="connsiteY24" fmla="*/ 5367 h 10000"/>
                <a:gd name="connsiteX25" fmla="*/ 7125 w 10000"/>
                <a:gd name="connsiteY25" fmla="*/ 5457 h 10000"/>
                <a:gd name="connsiteX26" fmla="*/ 7143 w 10000"/>
                <a:gd name="connsiteY26" fmla="*/ 5682 h 10000"/>
                <a:gd name="connsiteX27" fmla="*/ 7268 w 10000"/>
                <a:gd name="connsiteY27" fmla="*/ 5847 h 10000"/>
                <a:gd name="connsiteX28" fmla="*/ 7429 w 10000"/>
                <a:gd name="connsiteY28" fmla="*/ 5967 h 10000"/>
                <a:gd name="connsiteX29" fmla="*/ 7661 w 10000"/>
                <a:gd name="connsiteY29" fmla="*/ 6057 h 10000"/>
                <a:gd name="connsiteX30" fmla="*/ 7893 w 10000"/>
                <a:gd name="connsiteY30" fmla="*/ 6147 h 10000"/>
                <a:gd name="connsiteX31" fmla="*/ 8143 w 10000"/>
                <a:gd name="connsiteY31" fmla="*/ 6207 h 10000"/>
                <a:gd name="connsiteX32" fmla="*/ 8357 w 10000"/>
                <a:gd name="connsiteY32" fmla="*/ 6297 h 10000"/>
                <a:gd name="connsiteX33" fmla="*/ 8571 w 10000"/>
                <a:gd name="connsiteY33" fmla="*/ 6402 h 10000"/>
                <a:gd name="connsiteX34" fmla="*/ 8786 w 10000"/>
                <a:gd name="connsiteY34" fmla="*/ 6627 h 10000"/>
                <a:gd name="connsiteX35" fmla="*/ 9000 w 10000"/>
                <a:gd name="connsiteY35" fmla="*/ 6867 h 10000"/>
                <a:gd name="connsiteX36" fmla="*/ 9161 w 10000"/>
                <a:gd name="connsiteY36" fmla="*/ 7106 h 10000"/>
                <a:gd name="connsiteX37" fmla="*/ 9321 w 10000"/>
                <a:gd name="connsiteY37" fmla="*/ 7376 h 10000"/>
                <a:gd name="connsiteX38" fmla="*/ 9500 w 10000"/>
                <a:gd name="connsiteY38" fmla="*/ 7631 h 10000"/>
                <a:gd name="connsiteX39" fmla="*/ 9661 w 10000"/>
                <a:gd name="connsiteY39" fmla="*/ 7871 h 10000"/>
                <a:gd name="connsiteX40" fmla="*/ 9821 w 10000"/>
                <a:gd name="connsiteY40" fmla="*/ 8111 h 10000"/>
                <a:gd name="connsiteX41" fmla="*/ 10000 w 10000"/>
                <a:gd name="connsiteY41" fmla="*/ 8351 h 10000"/>
                <a:gd name="connsiteX42" fmla="*/ 9696 w 10000"/>
                <a:gd name="connsiteY42" fmla="*/ 8471 h 10000"/>
                <a:gd name="connsiteX43" fmla="*/ 9393 w 10000"/>
                <a:gd name="connsiteY43" fmla="*/ 8651 h 10000"/>
                <a:gd name="connsiteX44" fmla="*/ 9107 w 10000"/>
                <a:gd name="connsiteY44" fmla="*/ 8831 h 10000"/>
                <a:gd name="connsiteX45" fmla="*/ 8839 w 10000"/>
                <a:gd name="connsiteY45" fmla="*/ 9040 h 10000"/>
                <a:gd name="connsiteX46" fmla="*/ 8571 w 10000"/>
                <a:gd name="connsiteY46" fmla="*/ 9265 h 10000"/>
                <a:gd name="connsiteX47" fmla="*/ 8339 w 10000"/>
                <a:gd name="connsiteY47" fmla="*/ 9505 h 10000"/>
                <a:gd name="connsiteX48" fmla="*/ 8143 w 10000"/>
                <a:gd name="connsiteY48" fmla="*/ 9745 h 10000"/>
                <a:gd name="connsiteX49" fmla="*/ 7946 w 10000"/>
                <a:gd name="connsiteY49" fmla="*/ 10000 h 10000"/>
                <a:gd name="connsiteX50" fmla="*/ 7625 w 10000"/>
                <a:gd name="connsiteY50" fmla="*/ 9490 h 10000"/>
                <a:gd name="connsiteX51" fmla="*/ 7286 w 10000"/>
                <a:gd name="connsiteY51" fmla="*/ 9010 h 10000"/>
                <a:gd name="connsiteX52" fmla="*/ 6964 w 10000"/>
                <a:gd name="connsiteY52" fmla="*/ 8516 h 10000"/>
                <a:gd name="connsiteX53" fmla="*/ 6607 w 10000"/>
                <a:gd name="connsiteY53" fmla="*/ 8036 h 10000"/>
                <a:gd name="connsiteX54" fmla="*/ 6214 w 10000"/>
                <a:gd name="connsiteY54" fmla="*/ 7571 h 10000"/>
                <a:gd name="connsiteX55" fmla="*/ 5786 w 10000"/>
                <a:gd name="connsiteY55" fmla="*/ 7121 h 10000"/>
                <a:gd name="connsiteX56" fmla="*/ 5321 w 10000"/>
                <a:gd name="connsiteY56" fmla="*/ 6717 h 10000"/>
                <a:gd name="connsiteX57" fmla="*/ 4768 w 10000"/>
                <a:gd name="connsiteY57" fmla="*/ 6312 h 10000"/>
                <a:gd name="connsiteX58" fmla="*/ 4679 w 10000"/>
                <a:gd name="connsiteY58" fmla="*/ 6147 h 10000"/>
                <a:gd name="connsiteX59" fmla="*/ 4571 w 10000"/>
                <a:gd name="connsiteY59" fmla="*/ 5982 h 10000"/>
                <a:gd name="connsiteX60" fmla="*/ 4446 w 10000"/>
                <a:gd name="connsiteY60" fmla="*/ 5847 h 10000"/>
                <a:gd name="connsiteX61" fmla="*/ 4304 w 10000"/>
                <a:gd name="connsiteY61" fmla="*/ 5712 h 10000"/>
                <a:gd name="connsiteX62" fmla="*/ 4143 w 10000"/>
                <a:gd name="connsiteY62" fmla="*/ 5607 h 10000"/>
                <a:gd name="connsiteX63" fmla="*/ 3982 w 10000"/>
                <a:gd name="connsiteY63" fmla="*/ 5502 h 10000"/>
                <a:gd name="connsiteX64" fmla="*/ 3786 w 10000"/>
                <a:gd name="connsiteY64" fmla="*/ 5397 h 10000"/>
                <a:gd name="connsiteX65" fmla="*/ 3589 w 10000"/>
                <a:gd name="connsiteY65" fmla="*/ 5307 h 10000"/>
                <a:gd name="connsiteX66" fmla="*/ 3268 w 10000"/>
                <a:gd name="connsiteY66" fmla="*/ 5127 h 10000"/>
                <a:gd name="connsiteX67" fmla="*/ 3000 w 10000"/>
                <a:gd name="connsiteY67" fmla="*/ 4888 h 10000"/>
                <a:gd name="connsiteX68" fmla="*/ 2786 w 10000"/>
                <a:gd name="connsiteY68" fmla="*/ 4648 h 10000"/>
                <a:gd name="connsiteX69" fmla="*/ 2607 w 10000"/>
                <a:gd name="connsiteY69" fmla="*/ 4378 h 10000"/>
                <a:gd name="connsiteX70" fmla="*/ 2411 w 10000"/>
                <a:gd name="connsiteY70" fmla="*/ 4123 h 10000"/>
                <a:gd name="connsiteX71" fmla="*/ 2196 w 10000"/>
                <a:gd name="connsiteY71" fmla="*/ 3883 h 10000"/>
                <a:gd name="connsiteX72" fmla="*/ 1929 w 10000"/>
                <a:gd name="connsiteY72" fmla="*/ 3688 h 10000"/>
                <a:gd name="connsiteX73" fmla="*/ 1589 w 10000"/>
                <a:gd name="connsiteY73" fmla="*/ 3553 h 10000"/>
                <a:gd name="connsiteX74" fmla="*/ 1393 w 10000"/>
                <a:gd name="connsiteY74" fmla="*/ 3508 h 10000"/>
                <a:gd name="connsiteX75" fmla="*/ 1161 w 10000"/>
                <a:gd name="connsiteY75" fmla="*/ 3463 h 10000"/>
                <a:gd name="connsiteX76" fmla="*/ 946 w 10000"/>
                <a:gd name="connsiteY76" fmla="*/ 3433 h 10000"/>
                <a:gd name="connsiteX77" fmla="*/ 732 w 10000"/>
                <a:gd name="connsiteY77" fmla="*/ 3403 h 10000"/>
                <a:gd name="connsiteX78" fmla="*/ 518 w 10000"/>
                <a:gd name="connsiteY78" fmla="*/ 3358 h 10000"/>
                <a:gd name="connsiteX79" fmla="*/ 339 w 10000"/>
                <a:gd name="connsiteY79" fmla="*/ 3298 h 10000"/>
                <a:gd name="connsiteX80" fmla="*/ 161 w 10000"/>
                <a:gd name="connsiteY80" fmla="*/ 3193 h 10000"/>
                <a:gd name="connsiteX81" fmla="*/ 0 w 10000"/>
                <a:gd name="connsiteY81" fmla="*/ 3073 h 10000"/>
                <a:gd name="connsiteX82" fmla="*/ 36 w 10000"/>
                <a:gd name="connsiteY82" fmla="*/ 2864 h 10000"/>
                <a:gd name="connsiteX83" fmla="*/ 107 w 10000"/>
                <a:gd name="connsiteY83" fmla="*/ 2654 h 10000"/>
                <a:gd name="connsiteX84" fmla="*/ 232 w 10000"/>
                <a:gd name="connsiteY84" fmla="*/ 2489 h 10000"/>
                <a:gd name="connsiteX85" fmla="*/ 393 w 10000"/>
                <a:gd name="connsiteY85" fmla="*/ 2384 h 10000"/>
                <a:gd name="connsiteX86" fmla="*/ 1964 w 10000"/>
                <a:gd name="connsiteY86" fmla="*/ 2624 h 10000"/>
                <a:gd name="connsiteX87" fmla="*/ 2107 w 10000"/>
                <a:gd name="connsiteY87" fmla="*/ 2444 h 10000"/>
                <a:gd name="connsiteX88" fmla="*/ 1929 w 10000"/>
                <a:gd name="connsiteY88" fmla="*/ 2384 h 10000"/>
                <a:gd name="connsiteX89" fmla="*/ 1732 w 10000"/>
                <a:gd name="connsiteY89" fmla="*/ 2309 h 10000"/>
                <a:gd name="connsiteX90" fmla="*/ 1536 w 10000"/>
                <a:gd name="connsiteY90" fmla="*/ 2264 h 10000"/>
                <a:gd name="connsiteX91" fmla="*/ 1339 w 10000"/>
                <a:gd name="connsiteY91" fmla="*/ 2219 h 10000"/>
                <a:gd name="connsiteX92" fmla="*/ 1143 w 10000"/>
                <a:gd name="connsiteY92" fmla="*/ 2189 h 10000"/>
                <a:gd name="connsiteX93" fmla="*/ 929 w 10000"/>
                <a:gd name="connsiteY93" fmla="*/ 2144 h 10000"/>
                <a:gd name="connsiteX94" fmla="*/ 750 w 10000"/>
                <a:gd name="connsiteY94" fmla="*/ 2084 h 10000"/>
                <a:gd name="connsiteX95" fmla="*/ 536 w 10000"/>
                <a:gd name="connsiteY95" fmla="*/ 2039 h 10000"/>
                <a:gd name="connsiteX96" fmla="*/ 393 w 10000"/>
                <a:gd name="connsiteY96" fmla="*/ 1934 h 10000"/>
                <a:gd name="connsiteX97" fmla="*/ 268 w 10000"/>
                <a:gd name="connsiteY97" fmla="*/ 1859 h 10000"/>
                <a:gd name="connsiteX98" fmla="*/ 179 w 10000"/>
                <a:gd name="connsiteY98" fmla="*/ 1754 h 10000"/>
                <a:gd name="connsiteX99" fmla="*/ 125 w 10000"/>
                <a:gd name="connsiteY99" fmla="*/ 1619 h 10000"/>
                <a:gd name="connsiteX100" fmla="*/ 196 w 10000"/>
                <a:gd name="connsiteY100" fmla="*/ 1424 h 10000"/>
                <a:gd name="connsiteX101" fmla="*/ 250 w 10000"/>
                <a:gd name="connsiteY101" fmla="*/ 1259 h 10000"/>
                <a:gd name="connsiteX102" fmla="*/ 339 w 10000"/>
                <a:gd name="connsiteY102" fmla="*/ 1094 h 10000"/>
                <a:gd name="connsiteX103" fmla="*/ 500 w 10000"/>
                <a:gd name="connsiteY103" fmla="*/ 975 h 10000"/>
                <a:gd name="connsiteX104" fmla="*/ 2554 w 10000"/>
                <a:gd name="connsiteY104" fmla="*/ 1394 h 10000"/>
                <a:gd name="connsiteX105" fmla="*/ 2643 w 10000"/>
                <a:gd name="connsiteY105" fmla="*/ 1364 h 10000"/>
                <a:gd name="connsiteX106" fmla="*/ 2679 w 10000"/>
                <a:gd name="connsiteY106" fmla="*/ 1304 h 10000"/>
                <a:gd name="connsiteX107" fmla="*/ 2679 w 10000"/>
                <a:gd name="connsiteY107" fmla="*/ 1244 h 10000"/>
                <a:gd name="connsiteX108" fmla="*/ 2643 w 10000"/>
                <a:gd name="connsiteY108" fmla="*/ 1169 h 10000"/>
                <a:gd name="connsiteX109" fmla="*/ 2375 w 10000"/>
                <a:gd name="connsiteY109" fmla="*/ 1064 h 10000"/>
                <a:gd name="connsiteX110" fmla="*/ 2107 w 10000"/>
                <a:gd name="connsiteY110" fmla="*/ 1004 h 10000"/>
                <a:gd name="connsiteX111" fmla="*/ 1821 w 10000"/>
                <a:gd name="connsiteY111" fmla="*/ 930 h 10000"/>
                <a:gd name="connsiteX112" fmla="*/ 1554 w 10000"/>
                <a:gd name="connsiteY112" fmla="*/ 870 h 10000"/>
                <a:gd name="connsiteX113" fmla="*/ 1268 w 10000"/>
                <a:gd name="connsiteY113" fmla="*/ 825 h 10000"/>
                <a:gd name="connsiteX114" fmla="*/ 982 w 10000"/>
                <a:gd name="connsiteY114" fmla="*/ 750 h 10000"/>
                <a:gd name="connsiteX115" fmla="*/ 714 w 10000"/>
                <a:gd name="connsiteY115" fmla="*/ 690 h 10000"/>
                <a:gd name="connsiteX116" fmla="*/ 464 w 10000"/>
                <a:gd name="connsiteY116" fmla="*/ 585 h 10000"/>
                <a:gd name="connsiteX117" fmla="*/ 482 w 10000"/>
                <a:gd name="connsiteY117" fmla="*/ 390 h 10000"/>
                <a:gd name="connsiteX118" fmla="*/ 571 w 10000"/>
                <a:gd name="connsiteY118" fmla="*/ 225 h 10000"/>
                <a:gd name="connsiteX119" fmla="*/ 732 w 10000"/>
                <a:gd name="connsiteY119" fmla="*/ 105 h 10000"/>
                <a:gd name="connsiteX120" fmla="*/ 911 w 10000"/>
                <a:gd name="connsiteY120" fmla="*/ 0 h 10000"/>
                <a:gd name="connsiteX121" fmla="*/ 1304 w 10000"/>
                <a:gd name="connsiteY121" fmla="*/ 0 h 10000"/>
                <a:gd name="connsiteX122" fmla="*/ 1714 w 10000"/>
                <a:gd name="connsiteY122" fmla="*/ 30 h 10000"/>
                <a:gd name="connsiteX123" fmla="*/ 2107 w 10000"/>
                <a:gd name="connsiteY123" fmla="*/ 75 h 10000"/>
                <a:gd name="connsiteX124" fmla="*/ 2500 w 10000"/>
                <a:gd name="connsiteY124" fmla="*/ 165 h 10000"/>
                <a:gd name="connsiteX125" fmla="*/ 2893 w 10000"/>
                <a:gd name="connsiteY125" fmla="*/ 270 h 10000"/>
                <a:gd name="connsiteX126" fmla="*/ 3268 w 10000"/>
                <a:gd name="connsiteY126" fmla="*/ 405 h 10000"/>
                <a:gd name="connsiteX127" fmla="*/ 3607 w 10000"/>
                <a:gd name="connsiteY127" fmla="*/ 570 h 10000"/>
                <a:gd name="connsiteX128" fmla="*/ 3964 w 10000"/>
                <a:gd name="connsiteY128"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2786 w 10000"/>
                <a:gd name="connsiteY19" fmla="*/ 3538 h 10000"/>
                <a:gd name="connsiteX20" fmla="*/ 6786 w 10000"/>
                <a:gd name="connsiteY20" fmla="*/ 5187 h 10000"/>
                <a:gd name="connsiteX21" fmla="*/ 6875 w 10000"/>
                <a:gd name="connsiteY21" fmla="*/ 5247 h 10000"/>
                <a:gd name="connsiteX22" fmla="*/ 6964 w 10000"/>
                <a:gd name="connsiteY22" fmla="*/ 5292 h 10000"/>
                <a:gd name="connsiteX23" fmla="*/ 7071 w 10000"/>
                <a:gd name="connsiteY23" fmla="*/ 5367 h 10000"/>
                <a:gd name="connsiteX24" fmla="*/ 7125 w 10000"/>
                <a:gd name="connsiteY24" fmla="*/ 5457 h 10000"/>
                <a:gd name="connsiteX25" fmla="*/ 7143 w 10000"/>
                <a:gd name="connsiteY25" fmla="*/ 5682 h 10000"/>
                <a:gd name="connsiteX26" fmla="*/ 7268 w 10000"/>
                <a:gd name="connsiteY26" fmla="*/ 5847 h 10000"/>
                <a:gd name="connsiteX27" fmla="*/ 7429 w 10000"/>
                <a:gd name="connsiteY27" fmla="*/ 5967 h 10000"/>
                <a:gd name="connsiteX28" fmla="*/ 7661 w 10000"/>
                <a:gd name="connsiteY28" fmla="*/ 6057 h 10000"/>
                <a:gd name="connsiteX29" fmla="*/ 7893 w 10000"/>
                <a:gd name="connsiteY29" fmla="*/ 6147 h 10000"/>
                <a:gd name="connsiteX30" fmla="*/ 8143 w 10000"/>
                <a:gd name="connsiteY30" fmla="*/ 6207 h 10000"/>
                <a:gd name="connsiteX31" fmla="*/ 8357 w 10000"/>
                <a:gd name="connsiteY31" fmla="*/ 6297 h 10000"/>
                <a:gd name="connsiteX32" fmla="*/ 8571 w 10000"/>
                <a:gd name="connsiteY32" fmla="*/ 6402 h 10000"/>
                <a:gd name="connsiteX33" fmla="*/ 8786 w 10000"/>
                <a:gd name="connsiteY33" fmla="*/ 6627 h 10000"/>
                <a:gd name="connsiteX34" fmla="*/ 9000 w 10000"/>
                <a:gd name="connsiteY34" fmla="*/ 6867 h 10000"/>
                <a:gd name="connsiteX35" fmla="*/ 9161 w 10000"/>
                <a:gd name="connsiteY35" fmla="*/ 7106 h 10000"/>
                <a:gd name="connsiteX36" fmla="*/ 9321 w 10000"/>
                <a:gd name="connsiteY36" fmla="*/ 7376 h 10000"/>
                <a:gd name="connsiteX37" fmla="*/ 9500 w 10000"/>
                <a:gd name="connsiteY37" fmla="*/ 7631 h 10000"/>
                <a:gd name="connsiteX38" fmla="*/ 9661 w 10000"/>
                <a:gd name="connsiteY38" fmla="*/ 7871 h 10000"/>
                <a:gd name="connsiteX39" fmla="*/ 9821 w 10000"/>
                <a:gd name="connsiteY39" fmla="*/ 8111 h 10000"/>
                <a:gd name="connsiteX40" fmla="*/ 10000 w 10000"/>
                <a:gd name="connsiteY40" fmla="*/ 8351 h 10000"/>
                <a:gd name="connsiteX41" fmla="*/ 9696 w 10000"/>
                <a:gd name="connsiteY41" fmla="*/ 8471 h 10000"/>
                <a:gd name="connsiteX42" fmla="*/ 9393 w 10000"/>
                <a:gd name="connsiteY42" fmla="*/ 8651 h 10000"/>
                <a:gd name="connsiteX43" fmla="*/ 9107 w 10000"/>
                <a:gd name="connsiteY43" fmla="*/ 8831 h 10000"/>
                <a:gd name="connsiteX44" fmla="*/ 8839 w 10000"/>
                <a:gd name="connsiteY44" fmla="*/ 9040 h 10000"/>
                <a:gd name="connsiteX45" fmla="*/ 8571 w 10000"/>
                <a:gd name="connsiteY45" fmla="*/ 9265 h 10000"/>
                <a:gd name="connsiteX46" fmla="*/ 8339 w 10000"/>
                <a:gd name="connsiteY46" fmla="*/ 9505 h 10000"/>
                <a:gd name="connsiteX47" fmla="*/ 8143 w 10000"/>
                <a:gd name="connsiteY47" fmla="*/ 9745 h 10000"/>
                <a:gd name="connsiteX48" fmla="*/ 7946 w 10000"/>
                <a:gd name="connsiteY48" fmla="*/ 10000 h 10000"/>
                <a:gd name="connsiteX49" fmla="*/ 7625 w 10000"/>
                <a:gd name="connsiteY49" fmla="*/ 9490 h 10000"/>
                <a:gd name="connsiteX50" fmla="*/ 7286 w 10000"/>
                <a:gd name="connsiteY50" fmla="*/ 9010 h 10000"/>
                <a:gd name="connsiteX51" fmla="*/ 6964 w 10000"/>
                <a:gd name="connsiteY51" fmla="*/ 8516 h 10000"/>
                <a:gd name="connsiteX52" fmla="*/ 6607 w 10000"/>
                <a:gd name="connsiteY52" fmla="*/ 8036 h 10000"/>
                <a:gd name="connsiteX53" fmla="*/ 6214 w 10000"/>
                <a:gd name="connsiteY53" fmla="*/ 7571 h 10000"/>
                <a:gd name="connsiteX54" fmla="*/ 5786 w 10000"/>
                <a:gd name="connsiteY54" fmla="*/ 7121 h 10000"/>
                <a:gd name="connsiteX55" fmla="*/ 5321 w 10000"/>
                <a:gd name="connsiteY55" fmla="*/ 6717 h 10000"/>
                <a:gd name="connsiteX56" fmla="*/ 4768 w 10000"/>
                <a:gd name="connsiteY56" fmla="*/ 6312 h 10000"/>
                <a:gd name="connsiteX57" fmla="*/ 4679 w 10000"/>
                <a:gd name="connsiteY57" fmla="*/ 6147 h 10000"/>
                <a:gd name="connsiteX58" fmla="*/ 4571 w 10000"/>
                <a:gd name="connsiteY58" fmla="*/ 5982 h 10000"/>
                <a:gd name="connsiteX59" fmla="*/ 4446 w 10000"/>
                <a:gd name="connsiteY59" fmla="*/ 5847 h 10000"/>
                <a:gd name="connsiteX60" fmla="*/ 4304 w 10000"/>
                <a:gd name="connsiteY60" fmla="*/ 5712 h 10000"/>
                <a:gd name="connsiteX61" fmla="*/ 4143 w 10000"/>
                <a:gd name="connsiteY61" fmla="*/ 5607 h 10000"/>
                <a:gd name="connsiteX62" fmla="*/ 3982 w 10000"/>
                <a:gd name="connsiteY62" fmla="*/ 5502 h 10000"/>
                <a:gd name="connsiteX63" fmla="*/ 3786 w 10000"/>
                <a:gd name="connsiteY63" fmla="*/ 5397 h 10000"/>
                <a:gd name="connsiteX64" fmla="*/ 3589 w 10000"/>
                <a:gd name="connsiteY64" fmla="*/ 5307 h 10000"/>
                <a:gd name="connsiteX65" fmla="*/ 3268 w 10000"/>
                <a:gd name="connsiteY65" fmla="*/ 5127 h 10000"/>
                <a:gd name="connsiteX66" fmla="*/ 3000 w 10000"/>
                <a:gd name="connsiteY66" fmla="*/ 4888 h 10000"/>
                <a:gd name="connsiteX67" fmla="*/ 2786 w 10000"/>
                <a:gd name="connsiteY67" fmla="*/ 4648 h 10000"/>
                <a:gd name="connsiteX68" fmla="*/ 2607 w 10000"/>
                <a:gd name="connsiteY68" fmla="*/ 4378 h 10000"/>
                <a:gd name="connsiteX69" fmla="*/ 2411 w 10000"/>
                <a:gd name="connsiteY69" fmla="*/ 4123 h 10000"/>
                <a:gd name="connsiteX70" fmla="*/ 2196 w 10000"/>
                <a:gd name="connsiteY70" fmla="*/ 3883 h 10000"/>
                <a:gd name="connsiteX71" fmla="*/ 1929 w 10000"/>
                <a:gd name="connsiteY71" fmla="*/ 3688 h 10000"/>
                <a:gd name="connsiteX72" fmla="*/ 1589 w 10000"/>
                <a:gd name="connsiteY72" fmla="*/ 3553 h 10000"/>
                <a:gd name="connsiteX73" fmla="*/ 1393 w 10000"/>
                <a:gd name="connsiteY73" fmla="*/ 3508 h 10000"/>
                <a:gd name="connsiteX74" fmla="*/ 1161 w 10000"/>
                <a:gd name="connsiteY74" fmla="*/ 3463 h 10000"/>
                <a:gd name="connsiteX75" fmla="*/ 946 w 10000"/>
                <a:gd name="connsiteY75" fmla="*/ 3433 h 10000"/>
                <a:gd name="connsiteX76" fmla="*/ 732 w 10000"/>
                <a:gd name="connsiteY76" fmla="*/ 3403 h 10000"/>
                <a:gd name="connsiteX77" fmla="*/ 518 w 10000"/>
                <a:gd name="connsiteY77" fmla="*/ 3358 h 10000"/>
                <a:gd name="connsiteX78" fmla="*/ 339 w 10000"/>
                <a:gd name="connsiteY78" fmla="*/ 3298 h 10000"/>
                <a:gd name="connsiteX79" fmla="*/ 161 w 10000"/>
                <a:gd name="connsiteY79" fmla="*/ 3193 h 10000"/>
                <a:gd name="connsiteX80" fmla="*/ 0 w 10000"/>
                <a:gd name="connsiteY80" fmla="*/ 3073 h 10000"/>
                <a:gd name="connsiteX81" fmla="*/ 36 w 10000"/>
                <a:gd name="connsiteY81" fmla="*/ 2864 h 10000"/>
                <a:gd name="connsiteX82" fmla="*/ 107 w 10000"/>
                <a:gd name="connsiteY82" fmla="*/ 2654 h 10000"/>
                <a:gd name="connsiteX83" fmla="*/ 232 w 10000"/>
                <a:gd name="connsiteY83" fmla="*/ 2489 h 10000"/>
                <a:gd name="connsiteX84" fmla="*/ 393 w 10000"/>
                <a:gd name="connsiteY84" fmla="*/ 2384 h 10000"/>
                <a:gd name="connsiteX85" fmla="*/ 1964 w 10000"/>
                <a:gd name="connsiteY85" fmla="*/ 2624 h 10000"/>
                <a:gd name="connsiteX86" fmla="*/ 2107 w 10000"/>
                <a:gd name="connsiteY86" fmla="*/ 2444 h 10000"/>
                <a:gd name="connsiteX87" fmla="*/ 1929 w 10000"/>
                <a:gd name="connsiteY87" fmla="*/ 2384 h 10000"/>
                <a:gd name="connsiteX88" fmla="*/ 1732 w 10000"/>
                <a:gd name="connsiteY88" fmla="*/ 2309 h 10000"/>
                <a:gd name="connsiteX89" fmla="*/ 1536 w 10000"/>
                <a:gd name="connsiteY89" fmla="*/ 2264 h 10000"/>
                <a:gd name="connsiteX90" fmla="*/ 1339 w 10000"/>
                <a:gd name="connsiteY90" fmla="*/ 2219 h 10000"/>
                <a:gd name="connsiteX91" fmla="*/ 1143 w 10000"/>
                <a:gd name="connsiteY91" fmla="*/ 2189 h 10000"/>
                <a:gd name="connsiteX92" fmla="*/ 929 w 10000"/>
                <a:gd name="connsiteY92" fmla="*/ 2144 h 10000"/>
                <a:gd name="connsiteX93" fmla="*/ 750 w 10000"/>
                <a:gd name="connsiteY93" fmla="*/ 2084 h 10000"/>
                <a:gd name="connsiteX94" fmla="*/ 536 w 10000"/>
                <a:gd name="connsiteY94" fmla="*/ 2039 h 10000"/>
                <a:gd name="connsiteX95" fmla="*/ 393 w 10000"/>
                <a:gd name="connsiteY95" fmla="*/ 1934 h 10000"/>
                <a:gd name="connsiteX96" fmla="*/ 268 w 10000"/>
                <a:gd name="connsiteY96" fmla="*/ 1859 h 10000"/>
                <a:gd name="connsiteX97" fmla="*/ 179 w 10000"/>
                <a:gd name="connsiteY97" fmla="*/ 1754 h 10000"/>
                <a:gd name="connsiteX98" fmla="*/ 125 w 10000"/>
                <a:gd name="connsiteY98" fmla="*/ 1619 h 10000"/>
                <a:gd name="connsiteX99" fmla="*/ 196 w 10000"/>
                <a:gd name="connsiteY99" fmla="*/ 1424 h 10000"/>
                <a:gd name="connsiteX100" fmla="*/ 250 w 10000"/>
                <a:gd name="connsiteY100" fmla="*/ 1259 h 10000"/>
                <a:gd name="connsiteX101" fmla="*/ 339 w 10000"/>
                <a:gd name="connsiteY101" fmla="*/ 1094 h 10000"/>
                <a:gd name="connsiteX102" fmla="*/ 500 w 10000"/>
                <a:gd name="connsiteY102" fmla="*/ 975 h 10000"/>
                <a:gd name="connsiteX103" fmla="*/ 2554 w 10000"/>
                <a:gd name="connsiteY103" fmla="*/ 1394 h 10000"/>
                <a:gd name="connsiteX104" fmla="*/ 2643 w 10000"/>
                <a:gd name="connsiteY104" fmla="*/ 1364 h 10000"/>
                <a:gd name="connsiteX105" fmla="*/ 2679 w 10000"/>
                <a:gd name="connsiteY105" fmla="*/ 1304 h 10000"/>
                <a:gd name="connsiteX106" fmla="*/ 2679 w 10000"/>
                <a:gd name="connsiteY106" fmla="*/ 1244 h 10000"/>
                <a:gd name="connsiteX107" fmla="*/ 2643 w 10000"/>
                <a:gd name="connsiteY107" fmla="*/ 1169 h 10000"/>
                <a:gd name="connsiteX108" fmla="*/ 2375 w 10000"/>
                <a:gd name="connsiteY108" fmla="*/ 1064 h 10000"/>
                <a:gd name="connsiteX109" fmla="*/ 2107 w 10000"/>
                <a:gd name="connsiteY109" fmla="*/ 1004 h 10000"/>
                <a:gd name="connsiteX110" fmla="*/ 1821 w 10000"/>
                <a:gd name="connsiteY110" fmla="*/ 930 h 10000"/>
                <a:gd name="connsiteX111" fmla="*/ 1554 w 10000"/>
                <a:gd name="connsiteY111" fmla="*/ 870 h 10000"/>
                <a:gd name="connsiteX112" fmla="*/ 1268 w 10000"/>
                <a:gd name="connsiteY112" fmla="*/ 825 h 10000"/>
                <a:gd name="connsiteX113" fmla="*/ 982 w 10000"/>
                <a:gd name="connsiteY113" fmla="*/ 750 h 10000"/>
                <a:gd name="connsiteX114" fmla="*/ 714 w 10000"/>
                <a:gd name="connsiteY114" fmla="*/ 690 h 10000"/>
                <a:gd name="connsiteX115" fmla="*/ 464 w 10000"/>
                <a:gd name="connsiteY115" fmla="*/ 585 h 10000"/>
                <a:gd name="connsiteX116" fmla="*/ 482 w 10000"/>
                <a:gd name="connsiteY116" fmla="*/ 390 h 10000"/>
                <a:gd name="connsiteX117" fmla="*/ 571 w 10000"/>
                <a:gd name="connsiteY117" fmla="*/ 225 h 10000"/>
                <a:gd name="connsiteX118" fmla="*/ 732 w 10000"/>
                <a:gd name="connsiteY118" fmla="*/ 105 h 10000"/>
                <a:gd name="connsiteX119" fmla="*/ 911 w 10000"/>
                <a:gd name="connsiteY119" fmla="*/ 0 h 10000"/>
                <a:gd name="connsiteX120" fmla="*/ 1304 w 10000"/>
                <a:gd name="connsiteY120" fmla="*/ 0 h 10000"/>
                <a:gd name="connsiteX121" fmla="*/ 1714 w 10000"/>
                <a:gd name="connsiteY121" fmla="*/ 30 h 10000"/>
                <a:gd name="connsiteX122" fmla="*/ 2107 w 10000"/>
                <a:gd name="connsiteY122" fmla="*/ 75 h 10000"/>
                <a:gd name="connsiteX123" fmla="*/ 2500 w 10000"/>
                <a:gd name="connsiteY123" fmla="*/ 165 h 10000"/>
                <a:gd name="connsiteX124" fmla="*/ 2893 w 10000"/>
                <a:gd name="connsiteY124" fmla="*/ 270 h 10000"/>
                <a:gd name="connsiteX125" fmla="*/ 3268 w 10000"/>
                <a:gd name="connsiteY125" fmla="*/ 405 h 10000"/>
                <a:gd name="connsiteX126" fmla="*/ 3607 w 10000"/>
                <a:gd name="connsiteY126" fmla="*/ 570 h 10000"/>
                <a:gd name="connsiteX127" fmla="*/ 3964 w 10000"/>
                <a:gd name="connsiteY127"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2679 w 10000"/>
                <a:gd name="connsiteY18" fmla="*/ 3373 h 10000"/>
                <a:gd name="connsiteX19" fmla="*/ 6786 w 10000"/>
                <a:gd name="connsiteY19" fmla="*/ 5187 h 10000"/>
                <a:gd name="connsiteX20" fmla="*/ 6875 w 10000"/>
                <a:gd name="connsiteY20" fmla="*/ 5247 h 10000"/>
                <a:gd name="connsiteX21" fmla="*/ 6964 w 10000"/>
                <a:gd name="connsiteY21" fmla="*/ 5292 h 10000"/>
                <a:gd name="connsiteX22" fmla="*/ 7071 w 10000"/>
                <a:gd name="connsiteY22" fmla="*/ 5367 h 10000"/>
                <a:gd name="connsiteX23" fmla="*/ 7125 w 10000"/>
                <a:gd name="connsiteY23" fmla="*/ 5457 h 10000"/>
                <a:gd name="connsiteX24" fmla="*/ 7143 w 10000"/>
                <a:gd name="connsiteY24" fmla="*/ 5682 h 10000"/>
                <a:gd name="connsiteX25" fmla="*/ 7268 w 10000"/>
                <a:gd name="connsiteY25" fmla="*/ 5847 h 10000"/>
                <a:gd name="connsiteX26" fmla="*/ 7429 w 10000"/>
                <a:gd name="connsiteY26" fmla="*/ 5967 h 10000"/>
                <a:gd name="connsiteX27" fmla="*/ 7661 w 10000"/>
                <a:gd name="connsiteY27" fmla="*/ 6057 h 10000"/>
                <a:gd name="connsiteX28" fmla="*/ 7893 w 10000"/>
                <a:gd name="connsiteY28" fmla="*/ 6147 h 10000"/>
                <a:gd name="connsiteX29" fmla="*/ 8143 w 10000"/>
                <a:gd name="connsiteY29" fmla="*/ 6207 h 10000"/>
                <a:gd name="connsiteX30" fmla="*/ 8357 w 10000"/>
                <a:gd name="connsiteY30" fmla="*/ 6297 h 10000"/>
                <a:gd name="connsiteX31" fmla="*/ 8571 w 10000"/>
                <a:gd name="connsiteY31" fmla="*/ 6402 h 10000"/>
                <a:gd name="connsiteX32" fmla="*/ 8786 w 10000"/>
                <a:gd name="connsiteY32" fmla="*/ 6627 h 10000"/>
                <a:gd name="connsiteX33" fmla="*/ 9000 w 10000"/>
                <a:gd name="connsiteY33" fmla="*/ 6867 h 10000"/>
                <a:gd name="connsiteX34" fmla="*/ 9161 w 10000"/>
                <a:gd name="connsiteY34" fmla="*/ 7106 h 10000"/>
                <a:gd name="connsiteX35" fmla="*/ 9321 w 10000"/>
                <a:gd name="connsiteY35" fmla="*/ 7376 h 10000"/>
                <a:gd name="connsiteX36" fmla="*/ 9500 w 10000"/>
                <a:gd name="connsiteY36" fmla="*/ 7631 h 10000"/>
                <a:gd name="connsiteX37" fmla="*/ 9661 w 10000"/>
                <a:gd name="connsiteY37" fmla="*/ 7871 h 10000"/>
                <a:gd name="connsiteX38" fmla="*/ 9821 w 10000"/>
                <a:gd name="connsiteY38" fmla="*/ 8111 h 10000"/>
                <a:gd name="connsiteX39" fmla="*/ 10000 w 10000"/>
                <a:gd name="connsiteY39" fmla="*/ 8351 h 10000"/>
                <a:gd name="connsiteX40" fmla="*/ 9696 w 10000"/>
                <a:gd name="connsiteY40" fmla="*/ 8471 h 10000"/>
                <a:gd name="connsiteX41" fmla="*/ 9393 w 10000"/>
                <a:gd name="connsiteY41" fmla="*/ 8651 h 10000"/>
                <a:gd name="connsiteX42" fmla="*/ 9107 w 10000"/>
                <a:gd name="connsiteY42" fmla="*/ 8831 h 10000"/>
                <a:gd name="connsiteX43" fmla="*/ 8839 w 10000"/>
                <a:gd name="connsiteY43" fmla="*/ 9040 h 10000"/>
                <a:gd name="connsiteX44" fmla="*/ 8571 w 10000"/>
                <a:gd name="connsiteY44" fmla="*/ 9265 h 10000"/>
                <a:gd name="connsiteX45" fmla="*/ 8339 w 10000"/>
                <a:gd name="connsiteY45" fmla="*/ 9505 h 10000"/>
                <a:gd name="connsiteX46" fmla="*/ 8143 w 10000"/>
                <a:gd name="connsiteY46" fmla="*/ 9745 h 10000"/>
                <a:gd name="connsiteX47" fmla="*/ 7946 w 10000"/>
                <a:gd name="connsiteY47" fmla="*/ 10000 h 10000"/>
                <a:gd name="connsiteX48" fmla="*/ 7625 w 10000"/>
                <a:gd name="connsiteY48" fmla="*/ 9490 h 10000"/>
                <a:gd name="connsiteX49" fmla="*/ 7286 w 10000"/>
                <a:gd name="connsiteY49" fmla="*/ 9010 h 10000"/>
                <a:gd name="connsiteX50" fmla="*/ 6964 w 10000"/>
                <a:gd name="connsiteY50" fmla="*/ 8516 h 10000"/>
                <a:gd name="connsiteX51" fmla="*/ 6607 w 10000"/>
                <a:gd name="connsiteY51" fmla="*/ 8036 h 10000"/>
                <a:gd name="connsiteX52" fmla="*/ 6214 w 10000"/>
                <a:gd name="connsiteY52" fmla="*/ 7571 h 10000"/>
                <a:gd name="connsiteX53" fmla="*/ 5786 w 10000"/>
                <a:gd name="connsiteY53" fmla="*/ 7121 h 10000"/>
                <a:gd name="connsiteX54" fmla="*/ 5321 w 10000"/>
                <a:gd name="connsiteY54" fmla="*/ 6717 h 10000"/>
                <a:gd name="connsiteX55" fmla="*/ 4768 w 10000"/>
                <a:gd name="connsiteY55" fmla="*/ 6312 h 10000"/>
                <a:gd name="connsiteX56" fmla="*/ 4679 w 10000"/>
                <a:gd name="connsiteY56" fmla="*/ 6147 h 10000"/>
                <a:gd name="connsiteX57" fmla="*/ 4571 w 10000"/>
                <a:gd name="connsiteY57" fmla="*/ 5982 h 10000"/>
                <a:gd name="connsiteX58" fmla="*/ 4446 w 10000"/>
                <a:gd name="connsiteY58" fmla="*/ 5847 h 10000"/>
                <a:gd name="connsiteX59" fmla="*/ 4304 w 10000"/>
                <a:gd name="connsiteY59" fmla="*/ 5712 h 10000"/>
                <a:gd name="connsiteX60" fmla="*/ 4143 w 10000"/>
                <a:gd name="connsiteY60" fmla="*/ 5607 h 10000"/>
                <a:gd name="connsiteX61" fmla="*/ 3982 w 10000"/>
                <a:gd name="connsiteY61" fmla="*/ 5502 h 10000"/>
                <a:gd name="connsiteX62" fmla="*/ 3786 w 10000"/>
                <a:gd name="connsiteY62" fmla="*/ 5397 h 10000"/>
                <a:gd name="connsiteX63" fmla="*/ 3589 w 10000"/>
                <a:gd name="connsiteY63" fmla="*/ 5307 h 10000"/>
                <a:gd name="connsiteX64" fmla="*/ 3268 w 10000"/>
                <a:gd name="connsiteY64" fmla="*/ 5127 h 10000"/>
                <a:gd name="connsiteX65" fmla="*/ 3000 w 10000"/>
                <a:gd name="connsiteY65" fmla="*/ 4888 h 10000"/>
                <a:gd name="connsiteX66" fmla="*/ 2786 w 10000"/>
                <a:gd name="connsiteY66" fmla="*/ 4648 h 10000"/>
                <a:gd name="connsiteX67" fmla="*/ 2607 w 10000"/>
                <a:gd name="connsiteY67" fmla="*/ 4378 h 10000"/>
                <a:gd name="connsiteX68" fmla="*/ 2411 w 10000"/>
                <a:gd name="connsiteY68" fmla="*/ 4123 h 10000"/>
                <a:gd name="connsiteX69" fmla="*/ 2196 w 10000"/>
                <a:gd name="connsiteY69" fmla="*/ 3883 h 10000"/>
                <a:gd name="connsiteX70" fmla="*/ 1929 w 10000"/>
                <a:gd name="connsiteY70" fmla="*/ 3688 h 10000"/>
                <a:gd name="connsiteX71" fmla="*/ 1589 w 10000"/>
                <a:gd name="connsiteY71" fmla="*/ 3553 h 10000"/>
                <a:gd name="connsiteX72" fmla="*/ 1393 w 10000"/>
                <a:gd name="connsiteY72" fmla="*/ 3508 h 10000"/>
                <a:gd name="connsiteX73" fmla="*/ 1161 w 10000"/>
                <a:gd name="connsiteY73" fmla="*/ 3463 h 10000"/>
                <a:gd name="connsiteX74" fmla="*/ 946 w 10000"/>
                <a:gd name="connsiteY74" fmla="*/ 3433 h 10000"/>
                <a:gd name="connsiteX75" fmla="*/ 732 w 10000"/>
                <a:gd name="connsiteY75" fmla="*/ 3403 h 10000"/>
                <a:gd name="connsiteX76" fmla="*/ 518 w 10000"/>
                <a:gd name="connsiteY76" fmla="*/ 3358 h 10000"/>
                <a:gd name="connsiteX77" fmla="*/ 339 w 10000"/>
                <a:gd name="connsiteY77" fmla="*/ 3298 h 10000"/>
                <a:gd name="connsiteX78" fmla="*/ 161 w 10000"/>
                <a:gd name="connsiteY78" fmla="*/ 3193 h 10000"/>
                <a:gd name="connsiteX79" fmla="*/ 0 w 10000"/>
                <a:gd name="connsiteY79" fmla="*/ 3073 h 10000"/>
                <a:gd name="connsiteX80" fmla="*/ 36 w 10000"/>
                <a:gd name="connsiteY80" fmla="*/ 2864 h 10000"/>
                <a:gd name="connsiteX81" fmla="*/ 107 w 10000"/>
                <a:gd name="connsiteY81" fmla="*/ 2654 h 10000"/>
                <a:gd name="connsiteX82" fmla="*/ 232 w 10000"/>
                <a:gd name="connsiteY82" fmla="*/ 2489 h 10000"/>
                <a:gd name="connsiteX83" fmla="*/ 393 w 10000"/>
                <a:gd name="connsiteY83" fmla="*/ 2384 h 10000"/>
                <a:gd name="connsiteX84" fmla="*/ 1964 w 10000"/>
                <a:gd name="connsiteY84" fmla="*/ 2624 h 10000"/>
                <a:gd name="connsiteX85" fmla="*/ 2107 w 10000"/>
                <a:gd name="connsiteY85" fmla="*/ 2444 h 10000"/>
                <a:gd name="connsiteX86" fmla="*/ 1929 w 10000"/>
                <a:gd name="connsiteY86" fmla="*/ 2384 h 10000"/>
                <a:gd name="connsiteX87" fmla="*/ 1732 w 10000"/>
                <a:gd name="connsiteY87" fmla="*/ 2309 h 10000"/>
                <a:gd name="connsiteX88" fmla="*/ 1536 w 10000"/>
                <a:gd name="connsiteY88" fmla="*/ 2264 h 10000"/>
                <a:gd name="connsiteX89" fmla="*/ 1339 w 10000"/>
                <a:gd name="connsiteY89" fmla="*/ 2219 h 10000"/>
                <a:gd name="connsiteX90" fmla="*/ 1143 w 10000"/>
                <a:gd name="connsiteY90" fmla="*/ 2189 h 10000"/>
                <a:gd name="connsiteX91" fmla="*/ 929 w 10000"/>
                <a:gd name="connsiteY91" fmla="*/ 2144 h 10000"/>
                <a:gd name="connsiteX92" fmla="*/ 750 w 10000"/>
                <a:gd name="connsiteY92" fmla="*/ 2084 h 10000"/>
                <a:gd name="connsiteX93" fmla="*/ 536 w 10000"/>
                <a:gd name="connsiteY93" fmla="*/ 2039 h 10000"/>
                <a:gd name="connsiteX94" fmla="*/ 393 w 10000"/>
                <a:gd name="connsiteY94" fmla="*/ 1934 h 10000"/>
                <a:gd name="connsiteX95" fmla="*/ 268 w 10000"/>
                <a:gd name="connsiteY95" fmla="*/ 1859 h 10000"/>
                <a:gd name="connsiteX96" fmla="*/ 179 w 10000"/>
                <a:gd name="connsiteY96" fmla="*/ 1754 h 10000"/>
                <a:gd name="connsiteX97" fmla="*/ 125 w 10000"/>
                <a:gd name="connsiteY97" fmla="*/ 1619 h 10000"/>
                <a:gd name="connsiteX98" fmla="*/ 196 w 10000"/>
                <a:gd name="connsiteY98" fmla="*/ 1424 h 10000"/>
                <a:gd name="connsiteX99" fmla="*/ 250 w 10000"/>
                <a:gd name="connsiteY99" fmla="*/ 1259 h 10000"/>
                <a:gd name="connsiteX100" fmla="*/ 339 w 10000"/>
                <a:gd name="connsiteY100" fmla="*/ 1094 h 10000"/>
                <a:gd name="connsiteX101" fmla="*/ 500 w 10000"/>
                <a:gd name="connsiteY101" fmla="*/ 975 h 10000"/>
                <a:gd name="connsiteX102" fmla="*/ 2554 w 10000"/>
                <a:gd name="connsiteY102" fmla="*/ 1394 h 10000"/>
                <a:gd name="connsiteX103" fmla="*/ 2643 w 10000"/>
                <a:gd name="connsiteY103" fmla="*/ 1364 h 10000"/>
                <a:gd name="connsiteX104" fmla="*/ 2679 w 10000"/>
                <a:gd name="connsiteY104" fmla="*/ 1304 h 10000"/>
                <a:gd name="connsiteX105" fmla="*/ 2679 w 10000"/>
                <a:gd name="connsiteY105" fmla="*/ 1244 h 10000"/>
                <a:gd name="connsiteX106" fmla="*/ 2643 w 10000"/>
                <a:gd name="connsiteY106" fmla="*/ 1169 h 10000"/>
                <a:gd name="connsiteX107" fmla="*/ 2375 w 10000"/>
                <a:gd name="connsiteY107" fmla="*/ 1064 h 10000"/>
                <a:gd name="connsiteX108" fmla="*/ 2107 w 10000"/>
                <a:gd name="connsiteY108" fmla="*/ 1004 h 10000"/>
                <a:gd name="connsiteX109" fmla="*/ 1821 w 10000"/>
                <a:gd name="connsiteY109" fmla="*/ 930 h 10000"/>
                <a:gd name="connsiteX110" fmla="*/ 1554 w 10000"/>
                <a:gd name="connsiteY110" fmla="*/ 870 h 10000"/>
                <a:gd name="connsiteX111" fmla="*/ 1268 w 10000"/>
                <a:gd name="connsiteY111" fmla="*/ 825 h 10000"/>
                <a:gd name="connsiteX112" fmla="*/ 982 w 10000"/>
                <a:gd name="connsiteY112" fmla="*/ 750 h 10000"/>
                <a:gd name="connsiteX113" fmla="*/ 714 w 10000"/>
                <a:gd name="connsiteY113" fmla="*/ 690 h 10000"/>
                <a:gd name="connsiteX114" fmla="*/ 464 w 10000"/>
                <a:gd name="connsiteY114" fmla="*/ 585 h 10000"/>
                <a:gd name="connsiteX115" fmla="*/ 482 w 10000"/>
                <a:gd name="connsiteY115" fmla="*/ 390 h 10000"/>
                <a:gd name="connsiteX116" fmla="*/ 571 w 10000"/>
                <a:gd name="connsiteY116" fmla="*/ 225 h 10000"/>
                <a:gd name="connsiteX117" fmla="*/ 732 w 10000"/>
                <a:gd name="connsiteY117" fmla="*/ 105 h 10000"/>
                <a:gd name="connsiteX118" fmla="*/ 911 w 10000"/>
                <a:gd name="connsiteY118" fmla="*/ 0 h 10000"/>
                <a:gd name="connsiteX119" fmla="*/ 1304 w 10000"/>
                <a:gd name="connsiteY119" fmla="*/ 0 h 10000"/>
                <a:gd name="connsiteX120" fmla="*/ 1714 w 10000"/>
                <a:gd name="connsiteY120" fmla="*/ 30 h 10000"/>
                <a:gd name="connsiteX121" fmla="*/ 2107 w 10000"/>
                <a:gd name="connsiteY121" fmla="*/ 75 h 10000"/>
                <a:gd name="connsiteX122" fmla="*/ 2500 w 10000"/>
                <a:gd name="connsiteY122" fmla="*/ 165 h 10000"/>
                <a:gd name="connsiteX123" fmla="*/ 2893 w 10000"/>
                <a:gd name="connsiteY123" fmla="*/ 270 h 10000"/>
                <a:gd name="connsiteX124" fmla="*/ 3268 w 10000"/>
                <a:gd name="connsiteY124" fmla="*/ 405 h 10000"/>
                <a:gd name="connsiteX125" fmla="*/ 3607 w 10000"/>
                <a:gd name="connsiteY125" fmla="*/ 570 h 10000"/>
                <a:gd name="connsiteX126" fmla="*/ 3964 w 10000"/>
                <a:gd name="connsiteY126"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2661 w 10000"/>
                <a:gd name="connsiteY17" fmla="*/ 3193 h 10000"/>
                <a:gd name="connsiteX18" fmla="*/ 6786 w 10000"/>
                <a:gd name="connsiteY18" fmla="*/ 5187 h 10000"/>
                <a:gd name="connsiteX19" fmla="*/ 6875 w 10000"/>
                <a:gd name="connsiteY19" fmla="*/ 5247 h 10000"/>
                <a:gd name="connsiteX20" fmla="*/ 6964 w 10000"/>
                <a:gd name="connsiteY20" fmla="*/ 5292 h 10000"/>
                <a:gd name="connsiteX21" fmla="*/ 7071 w 10000"/>
                <a:gd name="connsiteY21" fmla="*/ 5367 h 10000"/>
                <a:gd name="connsiteX22" fmla="*/ 7125 w 10000"/>
                <a:gd name="connsiteY22" fmla="*/ 5457 h 10000"/>
                <a:gd name="connsiteX23" fmla="*/ 7143 w 10000"/>
                <a:gd name="connsiteY23" fmla="*/ 5682 h 10000"/>
                <a:gd name="connsiteX24" fmla="*/ 7268 w 10000"/>
                <a:gd name="connsiteY24" fmla="*/ 5847 h 10000"/>
                <a:gd name="connsiteX25" fmla="*/ 7429 w 10000"/>
                <a:gd name="connsiteY25" fmla="*/ 5967 h 10000"/>
                <a:gd name="connsiteX26" fmla="*/ 7661 w 10000"/>
                <a:gd name="connsiteY26" fmla="*/ 6057 h 10000"/>
                <a:gd name="connsiteX27" fmla="*/ 7893 w 10000"/>
                <a:gd name="connsiteY27" fmla="*/ 6147 h 10000"/>
                <a:gd name="connsiteX28" fmla="*/ 8143 w 10000"/>
                <a:gd name="connsiteY28" fmla="*/ 6207 h 10000"/>
                <a:gd name="connsiteX29" fmla="*/ 8357 w 10000"/>
                <a:gd name="connsiteY29" fmla="*/ 6297 h 10000"/>
                <a:gd name="connsiteX30" fmla="*/ 8571 w 10000"/>
                <a:gd name="connsiteY30" fmla="*/ 6402 h 10000"/>
                <a:gd name="connsiteX31" fmla="*/ 8786 w 10000"/>
                <a:gd name="connsiteY31" fmla="*/ 6627 h 10000"/>
                <a:gd name="connsiteX32" fmla="*/ 9000 w 10000"/>
                <a:gd name="connsiteY32" fmla="*/ 6867 h 10000"/>
                <a:gd name="connsiteX33" fmla="*/ 9161 w 10000"/>
                <a:gd name="connsiteY33" fmla="*/ 7106 h 10000"/>
                <a:gd name="connsiteX34" fmla="*/ 9321 w 10000"/>
                <a:gd name="connsiteY34" fmla="*/ 7376 h 10000"/>
                <a:gd name="connsiteX35" fmla="*/ 9500 w 10000"/>
                <a:gd name="connsiteY35" fmla="*/ 7631 h 10000"/>
                <a:gd name="connsiteX36" fmla="*/ 9661 w 10000"/>
                <a:gd name="connsiteY36" fmla="*/ 7871 h 10000"/>
                <a:gd name="connsiteX37" fmla="*/ 9821 w 10000"/>
                <a:gd name="connsiteY37" fmla="*/ 8111 h 10000"/>
                <a:gd name="connsiteX38" fmla="*/ 10000 w 10000"/>
                <a:gd name="connsiteY38" fmla="*/ 8351 h 10000"/>
                <a:gd name="connsiteX39" fmla="*/ 9696 w 10000"/>
                <a:gd name="connsiteY39" fmla="*/ 8471 h 10000"/>
                <a:gd name="connsiteX40" fmla="*/ 9393 w 10000"/>
                <a:gd name="connsiteY40" fmla="*/ 8651 h 10000"/>
                <a:gd name="connsiteX41" fmla="*/ 9107 w 10000"/>
                <a:gd name="connsiteY41" fmla="*/ 8831 h 10000"/>
                <a:gd name="connsiteX42" fmla="*/ 8839 w 10000"/>
                <a:gd name="connsiteY42" fmla="*/ 9040 h 10000"/>
                <a:gd name="connsiteX43" fmla="*/ 8571 w 10000"/>
                <a:gd name="connsiteY43" fmla="*/ 9265 h 10000"/>
                <a:gd name="connsiteX44" fmla="*/ 8339 w 10000"/>
                <a:gd name="connsiteY44" fmla="*/ 9505 h 10000"/>
                <a:gd name="connsiteX45" fmla="*/ 8143 w 10000"/>
                <a:gd name="connsiteY45" fmla="*/ 9745 h 10000"/>
                <a:gd name="connsiteX46" fmla="*/ 7946 w 10000"/>
                <a:gd name="connsiteY46" fmla="*/ 10000 h 10000"/>
                <a:gd name="connsiteX47" fmla="*/ 7625 w 10000"/>
                <a:gd name="connsiteY47" fmla="*/ 9490 h 10000"/>
                <a:gd name="connsiteX48" fmla="*/ 7286 w 10000"/>
                <a:gd name="connsiteY48" fmla="*/ 9010 h 10000"/>
                <a:gd name="connsiteX49" fmla="*/ 6964 w 10000"/>
                <a:gd name="connsiteY49" fmla="*/ 8516 h 10000"/>
                <a:gd name="connsiteX50" fmla="*/ 6607 w 10000"/>
                <a:gd name="connsiteY50" fmla="*/ 8036 h 10000"/>
                <a:gd name="connsiteX51" fmla="*/ 6214 w 10000"/>
                <a:gd name="connsiteY51" fmla="*/ 7571 h 10000"/>
                <a:gd name="connsiteX52" fmla="*/ 5786 w 10000"/>
                <a:gd name="connsiteY52" fmla="*/ 7121 h 10000"/>
                <a:gd name="connsiteX53" fmla="*/ 5321 w 10000"/>
                <a:gd name="connsiteY53" fmla="*/ 6717 h 10000"/>
                <a:gd name="connsiteX54" fmla="*/ 4768 w 10000"/>
                <a:gd name="connsiteY54" fmla="*/ 6312 h 10000"/>
                <a:gd name="connsiteX55" fmla="*/ 4679 w 10000"/>
                <a:gd name="connsiteY55" fmla="*/ 6147 h 10000"/>
                <a:gd name="connsiteX56" fmla="*/ 4571 w 10000"/>
                <a:gd name="connsiteY56" fmla="*/ 5982 h 10000"/>
                <a:gd name="connsiteX57" fmla="*/ 4446 w 10000"/>
                <a:gd name="connsiteY57" fmla="*/ 5847 h 10000"/>
                <a:gd name="connsiteX58" fmla="*/ 4304 w 10000"/>
                <a:gd name="connsiteY58" fmla="*/ 5712 h 10000"/>
                <a:gd name="connsiteX59" fmla="*/ 4143 w 10000"/>
                <a:gd name="connsiteY59" fmla="*/ 5607 h 10000"/>
                <a:gd name="connsiteX60" fmla="*/ 3982 w 10000"/>
                <a:gd name="connsiteY60" fmla="*/ 5502 h 10000"/>
                <a:gd name="connsiteX61" fmla="*/ 3786 w 10000"/>
                <a:gd name="connsiteY61" fmla="*/ 5397 h 10000"/>
                <a:gd name="connsiteX62" fmla="*/ 3589 w 10000"/>
                <a:gd name="connsiteY62" fmla="*/ 5307 h 10000"/>
                <a:gd name="connsiteX63" fmla="*/ 3268 w 10000"/>
                <a:gd name="connsiteY63" fmla="*/ 5127 h 10000"/>
                <a:gd name="connsiteX64" fmla="*/ 3000 w 10000"/>
                <a:gd name="connsiteY64" fmla="*/ 4888 h 10000"/>
                <a:gd name="connsiteX65" fmla="*/ 2786 w 10000"/>
                <a:gd name="connsiteY65" fmla="*/ 4648 h 10000"/>
                <a:gd name="connsiteX66" fmla="*/ 2607 w 10000"/>
                <a:gd name="connsiteY66" fmla="*/ 4378 h 10000"/>
                <a:gd name="connsiteX67" fmla="*/ 2411 w 10000"/>
                <a:gd name="connsiteY67" fmla="*/ 4123 h 10000"/>
                <a:gd name="connsiteX68" fmla="*/ 2196 w 10000"/>
                <a:gd name="connsiteY68" fmla="*/ 3883 h 10000"/>
                <a:gd name="connsiteX69" fmla="*/ 1929 w 10000"/>
                <a:gd name="connsiteY69" fmla="*/ 3688 h 10000"/>
                <a:gd name="connsiteX70" fmla="*/ 1589 w 10000"/>
                <a:gd name="connsiteY70" fmla="*/ 3553 h 10000"/>
                <a:gd name="connsiteX71" fmla="*/ 1393 w 10000"/>
                <a:gd name="connsiteY71" fmla="*/ 3508 h 10000"/>
                <a:gd name="connsiteX72" fmla="*/ 1161 w 10000"/>
                <a:gd name="connsiteY72" fmla="*/ 3463 h 10000"/>
                <a:gd name="connsiteX73" fmla="*/ 946 w 10000"/>
                <a:gd name="connsiteY73" fmla="*/ 3433 h 10000"/>
                <a:gd name="connsiteX74" fmla="*/ 732 w 10000"/>
                <a:gd name="connsiteY74" fmla="*/ 3403 h 10000"/>
                <a:gd name="connsiteX75" fmla="*/ 518 w 10000"/>
                <a:gd name="connsiteY75" fmla="*/ 3358 h 10000"/>
                <a:gd name="connsiteX76" fmla="*/ 339 w 10000"/>
                <a:gd name="connsiteY76" fmla="*/ 3298 h 10000"/>
                <a:gd name="connsiteX77" fmla="*/ 161 w 10000"/>
                <a:gd name="connsiteY77" fmla="*/ 3193 h 10000"/>
                <a:gd name="connsiteX78" fmla="*/ 0 w 10000"/>
                <a:gd name="connsiteY78" fmla="*/ 3073 h 10000"/>
                <a:gd name="connsiteX79" fmla="*/ 36 w 10000"/>
                <a:gd name="connsiteY79" fmla="*/ 2864 h 10000"/>
                <a:gd name="connsiteX80" fmla="*/ 107 w 10000"/>
                <a:gd name="connsiteY80" fmla="*/ 2654 h 10000"/>
                <a:gd name="connsiteX81" fmla="*/ 232 w 10000"/>
                <a:gd name="connsiteY81" fmla="*/ 2489 h 10000"/>
                <a:gd name="connsiteX82" fmla="*/ 393 w 10000"/>
                <a:gd name="connsiteY82" fmla="*/ 2384 h 10000"/>
                <a:gd name="connsiteX83" fmla="*/ 1964 w 10000"/>
                <a:gd name="connsiteY83" fmla="*/ 2624 h 10000"/>
                <a:gd name="connsiteX84" fmla="*/ 2107 w 10000"/>
                <a:gd name="connsiteY84" fmla="*/ 2444 h 10000"/>
                <a:gd name="connsiteX85" fmla="*/ 1929 w 10000"/>
                <a:gd name="connsiteY85" fmla="*/ 2384 h 10000"/>
                <a:gd name="connsiteX86" fmla="*/ 1732 w 10000"/>
                <a:gd name="connsiteY86" fmla="*/ 2309 h 10000"/>
                <a:gd name="connsiteX87" fmla="*/ 1536 w 10000"/>
                <a:gd name="connsiteY87" fmla="*/ 2264 h 10000"/>
                <a:gd name="connsiteX88" fmla="*/ 1339 w 10000"/>
                <a:gd name="connsiteY88" fmla="*/ 2219 h 10000"/>
                <a:gd name="connsiteX89" fmla="*/ 1143 w 10000"/>
                <a:gd name="connsiteY89" fmla="*/ 2189 h 10000"/>
                <a:gd name="connsiteX90" fmla="*/ 929 w 10000"/>
                <a:gd name="connsiteY90" fmla="*/ 2144 h 10000"/>
                <a:gd name="connsiteX91" fmla="*/ 750 w 10000"/>
                <a:gd name="connsiteY91" fmla="*/ 2084 h 10000"/>
                <a:gd name="connsiteX92" fmla="*/ 536 w 10000"/>
                <a:gd name="connsiteY92" fmla="*/ 2039 h 10000"/>
                <a:gd name="connsiteX93" fmla="*/ 393 w 10000"/>
                <a:gd name="connsiteY93" fmla="*/ 1934 h 10000"/>
                <a:gd name="connsiteX94" fmla="*/ 268 w 10000"/>
                <a:gd name="connsiteY94" fmla="*/ 1859 h 10000"/>
                <a:gd name="connsiteX95" fmla="*/ 179 w 10000"/>
                <a:gd name="connsiteY95" fmla="*/ 1754 h 10000"/>
                <a:gd name="connsiteX96" fmla="*/ 125 w 10000"/>
                <a:gd name="connsiteY96" fmla="*/ 1619 h 10000"/>
                <a:gd name="connsiteX97" fmla="*/ 196 w 10000"/>
                <a:gd name="connsiteY97" fmla="*/ 1424 h 10000"/>
                <a:gd name="connsiteX98" fmla="*/ 250 w 10000"/>
                <a:gd name="connsiteY98" fmla="*/ 1259 h 10000"/>
                <a:gd name="connsiteX99" fmla="*/ 339 w 10000"/>
                <a:gd name="connsiteY99" fmla="*/ 1094 h 10000"/>
                <a:gd name="connsiteX100" fmla="*/ 500 w 10000"/>
                <a:gd name="connsiteY100" fmla="*/ 975 h 10000"/>
                <a:gd name="connsiteX101" fmla="*/ 2554 w 10000"/>
                <a:gd name="connsiteY101" fmla="*/ 1394 h 10000"/>
                <a:gd name="connsiteX102" fmla="*/ 2643 w 10000"/>
                <a:gd name="connsiteY102" fmla="*/ 1364 h 10000"/>
                <a:gd name="connsiteX103" fmla="*/ 2679 w 10000"/>
                <a:gd name="connsiteY103" fmla="*/ 1304 h 10000"/>
                <a:gd name="connsiteX104" fmla="*/ 2679 w 10000"/>
                <a:gd name="connsiteY104" fmla="*/ 1244 h 10000"/>
                <a:gd name="connsiteX105" fmla="*/ 2643 w 10000"/>
                <a:gd name="connsiteY105" fmla="*/ 1169 h 10000"/>
                <a:gd name="connsiteX106" fmla="*/ 2375 w 10000"/>
                <a:gd name="connsiteY106" fmla="*/ 1064 h 10000"/>
                <a:gd name="connsiteX107" fmla="*/ 2107 w 10000"/>
                <a:gd name="connsiteY107" fmla="*/ 1004 h 10000"/>
                <a:gd name="connsiteX108" fmla="*/ 1821 w 10000"/>
                <a:gd name="connsiteY108" fmla="*/ 930 h 10000"/>
                <a:gd name="connsiteX109" fmla="*/ 1554 w 10000"/>
                <a:gd name="connsiteY109" fmla="*/ 870 h 10000"/>
                <a:gd name="connsiteX110" fmla="*/ 1268 w 10000"/>
                <a:gd name="connsiteY110" fmla="*/ 825 h 10000"/>
                <a:gd name="connsiteX111" fmla="*/ 982 w 10000"/>
                <a:gd name="connsiteY111" fmla="*/ 750 h 10000"/>
                <a:gd name="connsiteX112" fmla="*/ 714 w 10000"/>
                <a:gd name="connsiteY112" fmla="*/ 690 h 10000"/>
                <a:gd name="connsiteX113" fmla="*/ 464 w 10000"/>
                <a:gd name="connsiteY113" fmla="*/ 585 h 10000"/>
                <a:gd name="connsiteX114" fmla="*/ 482 w 10000"/>
                <a:gd name="connsiteY114" fmla="*/ 390 h 10000"/>
                <a:gd name="connsiteX115" fmla="*/ 571 w 10000"/>
                <a:gd name="connsiteY115" fmla="*/ 225 h 10000"/>
                <a:gd name="connsiteX116" fmla="*/ 732 w 10000"/>
                <a:gd name="connsiteY116" fmla="*/ 105 h 10000"/>
                <a:gd name="connsiteX117" fmla="*/ 911 w 10000"/>
                <a:gd name="connsiteY117" fmla="*/ 0 h 10000"/>
                <a:gd name="connsiteX118" fmla="*/ 1304 w 10000"/>
                <a:gd name="connsiteY118" fmla="*/ 0 h 10000"/>
                <a:gd name="connsiteX119" fmla="*/ 1714 w 10000"/>
                <a:gd name="connsiteY119" fmla="*/ 30 h 10000"/>
                <a:gd name="connsiteX120" fmla="*/ 2107 w 10000"/>
                <a:gd name="connsiteY120" fmla="*/ 75 h 10000"/>
                <a:gd name="connsiteX121" fmla="*/ 2500 w 10000"/>
                <a:gd name="connsiteY121" fmla="*/ 165 h 10000"/>
                <a:gd name="connsiteX122" fmla="*/ 2893 w 10000"/>
                <a:gd name="connsiteY122" fmla="*/ 270 h 10000"/>
                <a:gd name="connsiteX123" fmla="*/ 3268 w 10000"/>
                <a:gd name="connsiteY123" fmla="*/ 405 h 10000"/>
                <a:gd name="connsiteX124" fmla="*/ 3607 w 10000"/>
                <a:gd name="connsiteY124" fmla="*/ 570 h 10000"/>
                <a:gd name="connsiteX125" fmla="*/ 3964 w 10000"/>
                <a:gd name="connsiteY125"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2804 w 10000"/>
                <a:gd name="connsiteY16" fmla="*/ 3178 h 10000"/>
                <a:gd name="connsiteX17" fmla="*/ 6786 w 10000"/>
                <a:gd name="connsiteY17" fmla="*/ 5187 h 10000"/>
                <a:gd name="connsiteX18" fmla="*/ 6875 w 10000"/>
                <a:gd name="connsiteY18" fmla="*/ 5247 h 10000"/>
                <a:gd name="connsiteX19" fmla="*/ 6964 w 10000"/>
                <a:gd name="connsiteY19" fmla="*/ 5292 h 10000"/>
                <a:gd name="connsiteX20" fmla="*/ 7071 w 10000"/>
                <a:gd name="connsiteY20" fmla="*/ 5367 h 10000"/>
                <a:gd name="connsiteX21" fmla="*/ 7125 w 10000"/>
                <a:gd name="connsiteY21" fmla="*/ 5457 h 10000"/>
                <a:gd name="connsiteX22" fmla="*/ 7143 w 10000"/>
                <a:gd name="connsiteY22" fmla="*/ 5682 h 10000"/>
                <a:gd name="connsiteX23" fmla="*/ 7268 w 10000"/>
                <a:gd name="connsiteY23" fmla="*/ 5847 h 10000"/>
                <a:gd name="connsiteX24" fmla="*/ 7429 w 10000"/>
                <a:gd name="connsiteY24" fmla="*/ 5967 h 10000"/>
                <a:gd name="connsiteX25" fmla="*/ 7661 w 10000"/>
                <a:gd name="connsiteY25" fmla="*/ 6057 h 10000"/>
                <a:gd name="connsiteX26" fmla="*/ 7893 w 10000"/>
                <a:gd name="connsiteY26" fmla="*/ 6147 h 10000"/>
                <a:gd name="connsiteX27" fmla="*/ 8143 w 10000"/>
                <a:gd name="connsiteY27" fmla="*/ 6207 h 10000"/>
                <a:gd name="connsiteX28" fmla="*/ 8357 w 10000"/>
                <a:gd name="connsiteY28" fmla="*/ 6297 h 10000"/>
                <a:gd name="connsiteX29" fmla="*/ 8571 w 10000"/>
                <a:gd name="connsiteY29" fmla="*/ 6402 h 10000"/>
                <a:gd name="connsiteX30" fmla="*/ 8786 w 10000"/>
                <a:gd name="connsiteY30" fmla="*/ 6627 h 10000"/>
                <a:gd name="connsiteX31" fmla="*/ 9000 w 10000"/>
                <a:gd name="connsiteY31" fmla="*/ 6867 h 10000"/>
                <a:gd name="connsiteX32" fmla="*/ 9161 w 10000"/>
                <a:gd name="connsiteY32" fmla="*/ 7106 h 10000"/>
                <a:gd name="connsiteX33" fmla="*/ 9321 w 10000"/>
                <a:gd name="connsiteY33" fmla="*/ 7376 h 10000"/>
                <a:gd name="connsiteX34" fmla="*/ 9500 w 10000"/>
                <a:gd name="connsiteY34" fmla="*/ 7631 h 10000"/>
                <a:gd name="connsiteX35" fmla="*/ 9661 w 10000"/>
                <a:gd name="connsiteY35" fmla="*/ 7871 h 10000"/>
                <a:gd name="connsiteX36" fmla="*/ 9821 w 10000"/>
                <a:gd name="connsiteY36" fmla="*/ 8111 h 10000"/>
                <a:gd name="connsiteX37" fmla="*/ 10000 w 10000"/>
                <a:gd name="connsiteY37" fmla="*/ 8351 h 10000"/>
                <a:gd name="connsiteX38" fmla="*/ 9696 w 10000"/>
                <a:gd name="connsiteY38" fmla="*/ 8471 h 10000"/>
                <a:gd name="connsiteX39" fmla="*/ 9393 w 10000"/>
                <a:gd name="connsiteY39" fmla="*/ 8651 h 10000"/>
                <a:gd name="connsiteX40" fmla="*/ 9107 w 10000"/>
                <a:gd name="connsiteY40" fmla="*/ 8831 h 10000"/>
                <a:gd name="connsiteX41" fmla="*/ 8839 w 10000"/>
                <a:gd name="connsiteY41" fmla="*/ 9040 h 10000"/>
                <a:gd name="connsiteX42" fmla="*/ 8571 w 10000"/>
                <a:gd name="connsiteY42" fmla="*/ 9265 h 10000"/>
                <a:gd name="connsiteX43" fmla="*/ 8339 w 10000"/>
                <a:gd name="connsiteY43" fmla="*/ 9505 h 10000"/>
                <a:gd name="connsiteX44" fmla="*/ 8143 w 10000"/>
                <a:gd name="connsiteY44" fmla="*/ 9745 h 10000"/>
                <a:gd name="connsiteX45" fmla="*/ 7946 w 10000"/>
                <a:gd name="connsiteY45" fmla="*/ 10000 h 10000"/>
                <a:gd name="connsiteX46" fmla="*/ 7625 w 10000"/>
                <a:gd name="connsiteY46" fmla="*/ 9490 h 10000"/>
                <a:gd name="connsiteX47" fmla="*/ 7286 w 10000"/>
                <a:gd name="connsiteY47" fmla="*/ 9010 h 10000"/>
                <a:gd name="connsiteX48" fmla="*/ 6964 w 10000"/>
                <a:gd name="connsiteY48" fmla="*/ 8516 h 10000"/>
                <a:gd name="connsiteX49" fmla="*/ 6607 w 10000"/>
                <a:gd name="connsiteY49" fmla="*/ 8036 h 10000"/>
                <a:gd name="connsiteX50" fmla="*/ 6214 w 10000"/>
                <a:gd name="connsiteY50" fmla="*/ 7571 h 10000"/>
                <a:gd name="connsiteX51" fmla="*/ 5786 w 10000"/>
                <a:gd name="connsiteY51" fmla="*/ 7121 h 10000"/>
                <a:gd name="connsiteX52" fmla="*/ 5321 w 10000"/>
                <a:gd name="connsiteY52" fmla="*/ 6717 h 10000"/>
                <a:gd name="connsiteX53" fmla="*/ 4768 w 10000"/>
                <a:gd name="connsiteY53" fmla="*/ 6312 h 10000"/>
                <a:gd name="connsiteX54" fmla="*/ 4679 w 10000"/>
                <a:gd name="connsiteY54" fmla="*/ 6147 h 10000"/>
                <a:gd name="connsiteX55" fmla="*/ 4571 w 10000"/>
                <a:gd name="connsiteY55" fmla="*/ 5982 h 10000"/>
                <a:gd name="connsiteX56" fmla="*/ 4446 w 10000"/>
                <a:gd name="connsiteY56" fmla="*/ 5847 h 10000"/>
                <a:gd name="connsiteX57" fmla="*/ 4304 w 10000"/>
                <a:gd name="connsiteY57" fmla="*/ 5712 h 10000"/>
                <a:gd name="connsiteX58" fmla="*/ 4143 w 10000"/>
                <a:gd name="connsiteY58" fmla="*/ 5607 h 10000"/>
                <a:gd name="connsiteX59" fmla="*/ 3982 w 10000"/>
                <a:gd name="connsiteY59" fmla="*/ 5502 h 10000"/>
                <a:gd name="connsiteX60" fmla="*/ 3786 w 10000"/>
                <a:gd name="connsiteY60" fmla="*/ 5397 h 10000"/>
                <a:gd name="connsiteX61" fmla="*/ 3589 w 10000"/>
                <a:gd name="connsiteY61" fmla="*/ 5307 h 10000"/>
                <a:gd name="connsiteX62" fmla="*/ 3268 w 10000"/>
                <a:gd name="connsiteY62" fmla="*/ 5127 h 10000"/>
                <a:gd name="connsiteX63" fmla="*/ 3000 w 10000"/>
                <a:gd name="connsiteY63" fmla="*/ 4888 h 10000"/>
                <a:gd name="connsiteX64" fmla="*/ 2786 w 10000"/>
                <a:gd name="connsiteY64" fmla="*/ 4648 h 10000"/>
                <a:gd name="connsiteX65" fmla="*/ 2607 w 10000"/>
                <a:gd name="connsiteY65" fmla="*/ 4378 h 10000"/>
                <a:gd name="connsiteX66" fmla="*/ 2411 w 10000"/>
                <a:gd name="connsiteY66" fmla="*/ 4123 h 10000"/>
                <a:gd name="connsiteX67" fmla="*/ 2196 w 10000"/>
                <a:gd name="connsiteY67" fmla="*/ 3883 h 10000"/>
                <a:gd name="connsiteX68" fmla="*/ 1929 w 10000"/>
                <a:gd name="connsiteY68" fmla="*/ 3688 h 10000"/>
                <a:gd name="connsiteX69" fmla="*/ 1589 w 10000"/>
                <a:gd name="connsiteY69" fmla="*/ 3553 h 10000"/>
                <a:gd name="connsiteX70" fmla="*/ 1393 w 10000"/>
                <a:gd name="connsiteY70" fmla="*/ 3508 h 10000"/>
                <a:gd name="connsiteX71" fmla="*/ 1161 w 10000"/>
                <a:gd name="connsiteY71" fmla="*/ 3463 h 10000"/>
                <a:gd name="connsiteX72" fmla="*/ 946 w 10000"/>
                <a:gd name="connsiteY72" fmla="*/ 3433 h 10000"/>
                <a:gd name="connsiteX73" fmla="*/ 732 w 10000"/>
                <a:gd name="connsiteY73" fmla="*/ 3403 h 10000"/>
                <a:gd name="connsiteX74" fmla="*/ 518 w 10000"/>
                <a:gd name="connsiteY74" fmla="*/ 3358 h 10000"/>
                <a:gd name="connsiteX75" fmla="*/ 339 w 10000"/>
                <a:gd name="connsiteY75" fmla="*/ 3298 h 10000"/>
                <a:gd name="connsiteX76" fmla="*/ 161 w 10000"/>
                <a:gd name="connsiteY76" fmla="*/ 3193 h 10000"/>
                <a:gd name="connsiteX77" fmla="*/ 0 w 10000"/>
                <a:gd name="connsiteY77" fmla="*/ 3073 h 10000"/>
                <a:gd name="connsiteX78" fmla="*/ 36 w 10000"/>
                <a:gd name="connsiteY78" fmla="*/ 2864 h 10000"/>
                <a:gd name="connsiteX79" fmla="*/ 107 w 10000"/>
                <a:gd name="connsiteY79" fmla="*/ 2654 h 10000"/>
                <a:gd name="connsiteX80" fmla="*/ 232 w 10000"/>
                <a:gd name="connsiteY80" fmla="*/ 2489 h 10000"/>
                <a:gd name="connsiteX81" fmla="*/ 393 w 10000"/>
                <a:gd name="connsiteY81" fmla="*/ 2384 h 10000"/>
                <a:gd name="connsiteX82" fmla="*/ 1964 w 10000"/>
                <a:gd name="connsiteY82" fmla="*/ 2624 h 10000"/>
                <a:gd name="connsiteX83" fmla="*/ 2107 w 10000"/>
                <a:gd name="connsiteY83" fmla="*/ 2444 h 10000"/>
                <a:gd name="connsiteX84" fmla="*/ 1929 w 10000"/>
                <a:gd name="connsiteY84" fmla="*/ 2384 h 10000"/>
                <a:gd name="connsiteX85" fmla="*/ 1732 w 10000"/>
                <a:gd name="connsiteY85" fmla="*/ 2309 h 10000"/>
                <a:gd name="connsiteX86" fmla="*/ 1536 w 10000"/>
                <a:gd name="connsiteY86" fmla="*/ 2264 h 10000"/>
                <a:gd name="connsiteX87" fmla="*/ 1339 w 10000"/>
                <a:gd name="connsiteY87" fmla="*/ 2219 h 10000"/>
                <a:gd name="connsiteX88" fmla="*/ 1143 w 10000"/>
                <a:gd name="connsiteY88" fmla="*/ 2189 h 10000"/>
                <a:gd name="connsiteX89" fmla="*/ 929 w 10000"/>
                <a:gd name="connsiteY89" fmla="*/ 2144 h 10000"/>
                <a:gd name="connsiteX90" fmla="*/ 750 w 10000"/>
                <a:gd name="connsiteY90" fmla="*/ 2084 h 10000"/>
                <a:gd name="connsiteX91" fmla="*/ 536 w 10000"/>
                <a:gd name="connsiteY91" fmla="*/ 2039 h 10000"/>
                <a:gd name="connsiteX92" fmla="*/ 393 w 10000"/>
                <a:gd name="connsiteY92" fmla="*/ 1934 h 10000"/>
                <a:gd name="connsiteX93" fmla="*/ 268 w 10000"/>
                <a:gd name="connsiteY93" fmla="*/ 1859 h 10000"/>
                <a:gd name="connsiteX94" fmla="*/ 179 w 10000"/>
                <a:gd name="connsiteY94" fmla="*/ 1754 h 10000"/>
                <a:gd name="connsiteX95" fmla="*/ 125 w 10000"/>
                <a:gd name="connsiteY95" fmla="*/ 1619 h 10000"/>
                <a:gd name="connsiteX96" fmla="*/ 196 w 10000"/>
                <a:gd name="connsiteY96" fmla="*/ 1424 h 10000"/>
                <a:gd name="connsiteX97" fmla="*/ 250 w 10000"/>
                <a:gd name="connsiteY97" fmla="*/ 1259 h 10000"/>
                <a:gd name="connsiteX98" fmla="*/ 339 w 10000"/>
                <a:gd name="connsiteY98" fmla="*/ 1094 h 10000"/>
                <a:gd name="connsiteX99" fmla="*/ 500 w 10000"/>
                <a:gd name="connsiteY99" fmla="*/ 975 h 10000"/>
                <a:gd name="connsiteX100" fmla="*/ 2554 w 10000"/>
                <a:gd name="connsiteY100" fmla="*/ 1394 h 10000"/>
                <a:gd name="connsiteX101" fmla="*/ 2643 w 10000"/>
                <a:gd name="connsiteY101" fmla="*/ 1364 h 10000"/>
                <a:gd name="connsiteX102" fmla="*/ 2679 w 10000"/>
                <a:gd name="connsiteY102" fmla="*/ 1304 h 10000"/>
                <a:gd name="connsiteX103" fmla="*/ 2679 w 10000"/>
                <a:gd name="connsiteY103" fmla="*/ 1244 h 10000"/>
                <a:gd name="connsiteX104" fmla="*/ 2643 w 10000"/>
                <a:gd name="connsiteY104" fmla="*/ 1169 h 10000"/>
                <a:gd name="connsiteX105" fmla="*/ 2375 w 10000"/>
                <a:gd name="connsiteY105" fmla="*/ 1064 h 10000"/>
                <a:gd name="connsiteX106" fmla="*/ 2107 w 10000"/>
                <a:gd name="connsiteY106" fmla="*/ 1004 h 10000"/>
                <a:gd name="connsiteX107" fmla="*/ 1821 w 10000"/>
                <a:gd name="connsiteY107" fmla="*/ 930 h 10000"/>
                <a:gd name="connsiteX108" fmla="*/ 1554 w 10000"/>
                <a:gd name="connsiteY108" fmla="*/ 870 h 10000"/>
                <a:gd name="connsiteX109" fmla="*/ 1268 w 10000"/>
                <a:gd name="connsiteY109" fmla="*/ 825 h 10000"/>
                <a:gd name="connsiteX110" fmla="*/ 982 w 10000"/>
                <a:gd name="connsiteY110" fmla="*/ 750 h 10000"/>
                <a:gd name="connsiteX111" fmla="*/ 714 w 10000"/>
                <a:gd name="connsiteY111" fmla="*/ 690 h 10000"/>
                <a:gd name="connsiteX112" fmla="*/ 464 w 10000"/>
                <a:gd name="connsiteY112" fmla="*/ 585 h 10000"/>
                <a:gd name="connsiteX113" fmla="*/ 482 w 10000"/>
                <a:gd name="connsiteY113" fmla="*/ 390 h 10000"/>
                <a:gd name="connsiteX114" fmla="*/ 571 w 10000"/>
                <a:gd name="connsiteY114" fmla="*/ 225 h 10000"/>
                <a:gd name="connsiteX115" fmla="*/ 732 w 10000"/>
                <a:gd name="connsiteY115" fmla="*/ 105 h 10000"/>
                <a:gd name="connsiteX116" fmla="*/ 911 w 10000"/>
                <a:gd name="connsiteY116" fmla="*/ 0 h 10000"/>
                <a:gd name="connsiteX117" fmla="*/ 1304 w 10000"/>
                <a:gd name="connsiteY117" fmla="*/ 0 h 10000"/>
                <a:gd name="connsiteX118" fmla="*/ 1714 w 10000"/>
                <a:gd name="connsiteY118" fmla="*/ 30 h 10000"/>
                <a:gd name="connsiteX119" fmla="*/ 2107 w 10000"/>
                <a:gd name="connsiteY119" fmla="*/ 75 h 10000"/>
                <a:gd name="connsiteX120" fmla="*/ 2500 w 10000"/>
                <a:gd name="connsiteY120" fmla="*/ 165 h 10000"/>
                <a:gd name="connsiteX121" fmla="*/ 2893 w 10000"/>
                <a:gd name="connsiteY121" fmla="*/ 270 h 10000"/>
                <a:gd name="connsiteX122" fmla="*/ 3268 w 10000"/>
                <a:gd name="connsiteY122" fmla="*/ 405 h 10000"/>
                <a:gd name="connsiteX123" fmla="*/ 3607 w 10000"/>
                <a:gd name="connsiteY123" fmla="*/ 570 h 10000"/>
                <a:gd name="connsiteX124" fmla="*/ 3964 w 10000"/>
                <a:gd name="connsiteY124"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2946 w 10000"/>
                <a:gd name="connsiteY15" fmla="*/ 3133 h 10000"/>
                <a:gd name="connsiteX16" fmla="*/ 6786 w 10000"/>
                <a:gd name="connsiteY16" fmla="*/ 5187 h 10000"/>
                <a:gd name="connsiteX17" fmla="*/ 6875 w 10000"/>
                <a:gd name="connsiteY17" fmla="*/ 5247 h 10000"/>
                <a:gd name="connsiteX18" fmla="*/ 6964 w 10000"/>
                <a:gd name="connsiteY18" fmla="*/ 5292 h 10000"/>
                <a:gd name="connsiteX19" fmla="*/ 7071 w 10000"/>
                <a:gd name="connsiteY19" fmla="*/ 5367 h 10000"/>
                <a:gd name="connsiteX20" fmla="*/ 7125 w 10000"/>
                <a:gd name="connsiteY20" fmla="*/ 5457 h 10000"/>
                <a:gd name="connsiteX21" fmla="*/ 7143 w 10000"/>
                <a:gd name="connsiteY21" fmla="*/ 5682 h 10000"/>
                <a:gd name="connsiteX22" fmla="*/ 7268 w 10000"/>
                <a:gd name="connsiteY22" fmla="*/ 5847 h 10000"/>
                <a:gd name="connsiteX23" fmla="*/ 7429 w 10000"/>
                <a:gd name="connsiteY23" fmla="*/ 5967 h 10000"/>
                <a:gd name="connsiteX24" fmla="*/ 7661 w 10000"/>
                <a:gd name="connsiteY24" fmla="*/ 6057 h 10000"/>
                <a:gd name="connsiteX25" fmla="*/ 7893 w 10000"/>
                <a:gd name="connsiteY25" fmla="*/ 6147 h 10000"/>
                <a:gd name="connsiteX26" fmla="*/ 8143 w 10000"/>
                <a:gd name="connsiteY26" fmla="*/ 6207 h 10000"/>
                <a:gd name="connsiteX27" fmla="*/ 8357 w 10000"/>
                <a:gd name="connsiteY27" fmla="*/ 6297 h 10000"/>
                <a:gd name="connsiteX28" fmla="*/ 8571 w 10000"/>
                <a:gd name="connsiteY28" fmla="*/ 6402 h 10000"/>
                <a:gd name="connsiteX29" fmla="*/ 8786 w 10000"/>
                <a:gd name="connsiteY29" fmla="*/ 6627 h 10000"/>
                <a:gd name="connsiteX30" fmla="*/ 9000 w 10000"/>
                <a:gd name="connsiteY30" fmla="*/ 6867 h 10000"/>
                <a:gd name="connsiteX31" fmla="*/ 9161 w 10000"/>
                <a:gd name="connsiteY31" fmla="*/ 7106 h 10000"/>
                <a:gd name="connsiteX32" fmla="*/ 9321 w 10000"/>
                <a:gd name="connsiteY32" fmla="*/ 7376 h 10000"/>
                <a:gd name="connsiteX33" fmla="*/ 9500 w 10000"/>
                <a:gd name="connsiteY33" fmla="*/ 7631 h 10000"/>
                <a:gd name="connsiteX34" fmla="*/ 9661 w 10000"/>
                <a:gd name="connsiteY34" fmla="*/ 7871 h 10000"/>
                <a:gd name="connsiteX35" fmla="*/ 9821 w 10000"/>
                <a:gd name="connsiteY35" fmla="*/ 8111 h 10000"/>
                <a:gd name="connsiteX36" fmla="*/ 10000 w 10000"/>
                <a:gd name="connsiteY36" fmla="*/ 8351 h 10000"/>
                <a:gd name="connsiteX37" fmla="*/ 9696 w 10000"/>
                <a:gd name="connsiteY37" fmla="*/ 8471 h 10000"/>
                <a:gd name="connsiteX38" fmla="*/ 9393 w 10000"/>
                <a:gd name="connsiteY38" fmla="*/ 8651 h 10000"/>
                <a:gd name="connsiteX39" fmla="*/ 9107 w 10000"/>
                <a:gd name="connsiteY39" fmla="*/ 8831 h 10000"/>
                <a:gd name="connsiteX40" fmla="*/ 8839 w 10000"/>
                <a:gd name="connsiteY40" fmla="*/ 9040 h 10000"/>
                <a:gd name="connsiteX41" fmla="*/ 8571 w 10000"/>
                <a:gd name="connsiteY41" fmla="*/ 9265 h 10000"/>
                <a:gd name="connsiteX42" fmla="*/ 8339 w 10000"/>
                <a:gd name="connsiteY42" fmla="*/ 9505 h 10000"/>
                <a:gd name="connsiteX43" fmla="*/ 8143 w 10000"/>
                <a:gd name="connsiteY43" fmla="*/ 9745 h 10000"/>
                <a:gd name="connsiteX44" fmla="*/ 7946 w 10000"/>
                <a:gd name="connsiteY44" fmla="*/ 10000 h 10000"/>
                <a:gd name="connsiteX45" fmla="*/ 7625 w 10000"/>
                <a:gd name="connsiteY45" fmla="*/ 9490 h 10000"/>
                <a:gd name="connsiteX46" fmla="*/ 7286 w 10000"/>
                <a:gd name="connsiteY46" fmla="*/ 9010 h 10000"/>
                <a:gd name="connsiteX47" fmla="*/ 6964 w 10000"/>
                <a:gd name="connsiteY47" fmla="*/ 8516 h 10000"/>
                <a:gd name="connsiteX48" fmla="*/ 6607 w 10000"/>
                <a:gd name="connsiteY48" fmla="*/ 8036 h 10000"/>
                <a:gd name="connsiteX49" fmla="*/ 6214 w 10000"/>
                <a:gd name="connsiteY49" fmla="*/ 7571 h 10000"/>
                <a:gd name="connsiteX50" fmla="*/ 5786 w 10000"/>
                <a:gd name="connsiteY50" fmla="*/ 7121 h 10000"/>
                <a:gd name="connsiteX51" fmla="*/ 5321 w 10000"/>
                <a:gd name="connsiteY51" fmla="*/ 6717 h 10000"/>
                <a:gd name="connsiteX52" fmla="*/ 4768 w 10000"/>
                <a:gd name="connsiteY52" fmla="*/ 6312 h 10000"/>
                <a:gd name="connsiteX53" fmla="*/ 4679 w 10000"/>
                <a:gd name="connsiteY53" fmla="*/ 6147 h 10000"/>
                <a:gd name="connsiteX54" fmla="*/ 4571 w 10000"/>
                <a:gd name="connsiteY54" fmla="*/ 5982 h 10000"/>
                <a:gd name="connsiteX55" fmla="*/ 4446 w 10000"/>
                <a:gd name="connsiteY55" fmla="*/ 5847 h 10000"/>
                <a:gd name="connsiteX56" fmla="*/ 4304 w 10000"/>
                <a:gd name="connsiteY56" fmla="*/ 5712 h 10000"/>
                <a:gd name="connsiteX57" fmla="*/ 4143 w 10000"/>
                <a:gd name="connsiteY57" fmla="*/ 5607 h 10000"/>
                <a:gd name="connsiteX58" fmla="*/ 3982 w 10000"/>
                <a:gd name="connsiteY58" fmla="*/ 5502 h 10000"/>
                <a:gd name="connsiteX59" fmla="*/ 3786 w 10000"/>
                <a:gd name="connsiteY59" fmla="*/ 5397 h 10000"/>
                <a:gd name="connsiteX60" fmla="*/ 3589 w 10000"/>
                <a:gd name="connsiteY60" fmla="*/ 5307 h 10000"/>
                <a:gd name="connsiteX61" fmla="*/ 3268 w 10000"/>
                <a:gd name="connsiteY61" fmla="*/ 5127 h 10000"/>
                <a:gd name="connsiteX62" fmla="*/ 3000 w 10000"/>
                <a:gd name="connsiteY62" fmla="*/ 4888 h 10000"/>
                <a:gd name="connsiteX63" fmla="*/ 2786 w 10000"/>
                <a:gd name="connsiteY63" fmla="*/ 4648 h 10000"/>
                <a:gd name="connsiteX64" fmla="*/ 2607 w 10000"/>
                <a:gd name="connsiteY64" fmla="*/ 4378 h 10000"/>
                <a:gd name="connsiteX65" fmla="*/ 2411 w 10000"/>
                <a:gd name="connsiteY65" fmla="*/ 4123 h 10000"/>
                <a:gd name="connsiteX66" fmla="*/ 2196 w 10000"/>
                <a:gd name="connsiteY66" fmla="*/ 3883 h 10000"/>
                <a:gd name="connsiteX67" fmla="*/ 1929 w 10000"/>
                <a:gd name="connsiteY67" fmla="*/ 3688 h 10000"/>
                <a:gd name="connsiteX68" fmla="*/ 1589 w 10000"/>
                <a:gd name="connsiteY68" fmla="*/ 3553 h 10000"/>
                <a:gd name="connsiteX69" fmla="*/ 1393 w 10000"/>
                <a:gd name="connsiteY69" fmla="*/ 3508 h 10000"/>
                <a:gd name="connsiteX70" fmla="*/ 1161 w 10000"/>
                <a:gd name="connsiteY70" fmla="*/ 3463 h 10000"/>
                <a:gd name="connsiteX71" fmla="*/ 946 w 10000"/>
                <a:gd name="connsiteY71" fmla="*/ 3433 h 10000"/>
                <a:gd name="connsiteX72" fmla="*/ 732 w 10000"/>
                <a:gd name="connsiteY72" fmla="*/ 3403 h 10000"/>
                <a:gd name="connsiteX73" fmla="*/ 518 w 10000"/>
                <a:gd name="connsiteY73" fmla="*/ 3358 h 10000"/>
                <a:gd name="connsiteX74" fmla="*/ 339 w 10000"/>
                <a:gd name="connsiteY74" fmla="*/ 3298 h 10000"/>
                <a:gd name="connsiteX75" fmla="*/ 161 w 10000"/>
                <a:gd name="connsiteY75" fmla="*/ 3193 h 10000"/>
                <a:gd name="connsiteX76" fmla="*/ 0 w 10000"/>
                <a:gd name="connsiteY76" fmla="*/ 3073 h 10000"/>
                <a:gd name="connsiteX77" fmla="*/ 36 w 10000"/>
                <a:gd name="connsiteY77" fmla="*/ 2864 h 10000"/>
                <a:gd name="connsiteX78" fmla="*/ 107 w 10000"/>
                <a:gd name="connsiteY78" fmla="*/ 2654 h 10000"/>
                <a:gd name="connsiteX79" fmla="*/ 232 w 10000"/>
                <a:gd name="connsiteY79" fmla="*/ 2489 h 10000"/>
                <a:gd name="connsiteX80" fmla="*/ 393 w 10000"/>
                <a:gd name="connsiteY80" fmla="*/ 2384 h 10000"/>
                <a:gd name="connsiteX81" fmla="*/ 1964 w 10000"/>
                <a:gd name="connsiteY81" fmla="*/ 2624 h 10000"/>
                <a:gd name="connsiteX82" fmla="*/ 2107 w 10000"/>
                <a:gd name="connsiteY82" fmla="*/ 2444 h 10000"/>
                <a:gd name="connsiteX83" fmla="*/ 1929 w 10000"/>
                <a:gd name="connsiteY83" fmla="*/ 2384 h 10000"/>
                <a:gd name="connsiteX84" fmla="*/ 1732 w 10000"/>
                <a:gd name="connsiteY84" fmla="*/ 2309 h 10000"/>
                <a:gd name="connsiteX85" fmla="*/ 1536 w 10000"/>
                <a:gd name="connsiteY85" fmla="*/ 2264 h 10000"/>
                <a:gd name="connsiteX86" fmla="*/ 1339 w 10000"/>
                <a:gd name="connsiteY86" fmla="*/ 2219 h 10000"/>
                <a:gd name="connsiteX87" fmla="*/ 1143 w 10000"/>
                <a:gd name="connsiteY87" fmla="*/ 2189 h 10000"/>
                <a:gd name="connsiteX88" fmla="*/ 929 w 10000"/>
                <a:gd name="connsiteY88" fmla="*/ 2144 h 10000"/>
                <a:gd name="connsiteX89" fmla="*/ 750 w 10000"/>
                <a:gd name="connsiteY89" fmla="*/ 2084 h 10000"/>
                <a:gd name="connsiteX90" fmla="*/ 536 w 10000"/>
                <a:gd name="connsiteY90" fmla="*/ 2039 h 10000"/>
                <a:gd name="connsiteX91" fmla="*/ 393 w 10000"/>
                <a:gd name="connsiteY91" fmla="*/ 1934 h 10000"/>
                <a:gd name="connsiteX92" fmla="*/ 268 w 10000"/>
                <a:gd name="connsiteY92" fmla="*/ 1859 h 10000"/>
                <a:gd name="connsiteX93" fmla="*/ 179 w 10000"/>
                <a:gd name="connsiteY93" fmla="*/ 1754 h 10000"/>
                <a:gd name="connsiteX94" fmla="*/ 125 w 10000"/>
                <a:gd name="connsiteY94" fmla="*/ 1619 h 10000"/>
                <a:gd name="connsiteX95" fmla="*/ 196 w 10000"/>
                <a:gd name="connsiteY95" fmla="*/ 1424 h 10000"/>
                <a:gd name="connsiteX96" fmla="*/ 250 w 10000"/>
                <a:gd name="connsiteY96" fmla="*/ 1259 h 10000"/>
                <a:gd name="connsiteX97" fmla="*/ 339 w 10000"/>
                <a:gd name="connsiteY97" fmla="*/ 1094 h 10000"/>
                <a:gd name="connsiteX98" fmla="*/ 500 w 10000"/>
                <a:gd name="connsiteY98" fmla="*/ 975 h 10000"/>
                <a:gd name="connsiteX99" fmla="*/ 2554 w 10000"/>
                <a:gd name="connsiteY99" fmla="*/ 1394 h 10000"/>
                <a:gd name="connsiteX100" fmla="*/ 2643 w 10000"/>
                <a:gd name="connsiteY100" fmla="*/ 1364 h 10000"/>
                <a:gd name="connsiteX101" fmla="*/ 2679 w 10000"/>
                <a:gd name="connsiteY101" fmla="*/ 1304 h 10000"/>
                <a:gd name="connsiteX102" fmla="*/ 2679 w 10000"/>
                <a:gd name="connsiteY102" fmla="*/ 1244 h 10000"/>
                <a:gd name="connsiteX103" fmla="*/ 2643 w 10000"/>
                <a:gd name="connsiteY103" fmla="*/ 1169 h 10000"/>
                <a:gd name="connsiteX104" fmla="*/ 2375 w 10000"/>
                <a:gd name="connsiteY104" fmla="*/ 1064 h 10000"/>
                <a:gd name="connsiteX105" fmla="*/ 2107 w 10000"/>
                <a:gd name="connsiteY105" fmla="*/ 1004 h 10000"/>
                <a:gd name="connsiteX106" fmla="*/ 1821 w 10000"/>
                <a:gd name="connsiteY106" fmla="*/ 930 h 10000"/>
                <a:gd name="connsiteX107" fmla="*/ 1554 w 10000"/>
                <a:gd name="connsiteY107" fmla="*/ 870 h 10000"/>
                <a:gd name="connsiteX108" fmla="*/ 1268 w 10000"/>
                <a:gd name="connsiteY108" fmla="*/ 825 h 10000"/>
                <a:gd name="connsiteX109" fmla="*/ 982 w 10000"/>
                <a:gd name="connsiteY109" fmla="*/ 750 h 10000"/>
                <a:gd name="connsiteX110" fmla="*/ 714 w 10000"/>
                <a:gd name="connsiteY110" fmla="*/ 690 h 10000"/>
                <a:gd name="connsiteX111" fmla="*/ 464 w 10000"/>
                <a:gd name="connsiteY111" fmla="*/ 585 h 10000"/>
                <a:gd name="connsiteX112" fmla="*/ 482 w 10000"/>
                <a:gd name="connsiteY112" fmla="*/ 390 h 10000"/>
                <a:gd name="connsiteX113" fmla="*/ 571 w 10000"/>
                <a:gd name="connsiteY113" fmla="*/ 225 h 10000"/>
                <a:gd name="connsiteX114" fmla="*/ 732 w 10000"/>
                <a:gd name="connsiteY114" fmla="*/ 105 h 10000"/>
                <a:gd name="connsiteX115" fmla="*/ 911 w 10000"/>
                <a:gd name="connsiteY115" fmla="*/ 0 h 10000"/>
                <a:gd name="connsiteX116" fmla="*/ 1304 w 10000"/>
                <a:gd name="connsiteY116" fmla="*/ 0 h 10000"/>
                <a:gd name="connsiteX117" fmla="*/ 1714 w 10000"/>
                <a:gd name="connsiteY117" fmla="*/ 30 h 10000"/>
                <a:gd name="connsiteX118" fmla="*/ 2107 w 10000"/>
                <a:gd name="connsiteY118" fmla="*/ 75 h 10000"/>
                <a:gd name="connsiteX119" fmla="*/ 2500 w 10000"/>
                <a:gd name="connsiteY119" fmla="*/ 165 h 10000"/>
                <a:gd name="connsiteX120" fmla="*/ 2893 w 10000"/>
                <a:gd name="connsiteY120" fmla="*/ 270 h 10000"/>
                <a:gd name="connsiteX121" fmla="*/ 3268 w 10000"/>
                <a:gd name="connsiteY121" fmla="*/ 405 h 10000"/>
                <a:gd name="connsiteX122" fmla="*/ 3607 w 10000"/>
                <a:gd name="connsiteY122" fmla="*/ 570 h 10000"/>
                <a:gd name="connsiteX123" fmla="*/ 3964 w 10000"/>
                <a:gd name="connsiteY123"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3089 w 10000"/>
                <a:gd name="connsiteY14" fmla="*/ 3073 h 10000"/>
                <a:gd name="connsiteX15" fmla="*/ 6786 w 10000"/>
                <a:gd name="connsiteY15" fmla="*/ 5187 h 10000"/>
                <a:gd name="connsiteX16" fmla="*/ 6875 w 10000"/>
                <a:gd name="connsiteY16" fmla="*/ 5247 h 10000"/>
                <a:gd name="connsiteX17" fmla="*/ 6964 w 10000"/>
                <a:gd name="connsiteY17" fmla="*/ 5292 h 10000"/>
                <a:gd name="connsiteX18" fmla="*/ 7071 w 10000"/>
                <a:gd name="connsiteY18" fmla="*/ 5367 h 10000"/>
                <a:gd name="connsiteX19" fmla="*/ 7125 w 10000"/>
                <a:gd name="connsiteY19" fmla="*/ 5457 h 10000"/>
                <a:gd name="connsiteX20" fmla="*/ 7143 w 10000"/>
                <a:gd name="connsiteY20" fmla="*/ 5682 h 10000"/>
                <a:gd name="connsiteX21" fmla="*/ 7268 w 10000"/>
                <a:gd name="connsiteY21" fmla="*/ 5847 h 10000"/>
                <a:gd name="connsiteX22" fmla="*/ 7429 w 10000"/>
                <a:gd name="connsiteY22" fmla="*/ 5967 h 10000"/>
                <a:gd name="connsiteX23" fmla="*/ 7661 w 10000"/>
                <a:gd name="connsiteY23" fmla="*/ 6057 h 10000"/>
                <a:gd name="connsiteX24" fmla="*/ 7893 w 10000"/>
                <a:gd name="connsiteY24" fmla="*/ 6147 h 10000"/>
                <a:gd name="connsiteX25" fmla="*/ 8143 w 10000"/>
                <a:gd name="connsiteY25" fmla="*/ 6207 h 10000"/>
                <a:gd name="connsiteX26" fmla="*/ 8357 w 10000"/>
                <a:gd name="connsiteY26" fmla="*/ 6297 h 10000"/>
                <a:gd name="connsiteX27" fmla="*/ 8571 w 10000"/>
                <a:gd name="connsiteY27" fmla="*/ 6402 h 10000"/>
                <a:gd name="connsiteX28" fmla="*/ 8786 w 10000"/>
                <a:gd name="connsiteY28" fmla="*/ 6627 h 10000"/>
                <a:gd name="connsiteX29" fmla="*/ 9000 w 10000"/>
                <a:gd name="connsiteY29" fmla="*/ 6867 h 10000"/>
                <a:gd name="connsiteX30" fmla="*/ 9161 w 10000"/>
                <a:gd name="connsiteY30" fmla="*/ 7106 h 10000"/>
                <a:gd name="connsiteX31" fmla="*/ 9321 w 10000"/>
                <a:gd name="connsiteY31" fmla="*/ 7376 h 10000"/>
                <a:gd name="connsiteX32" fmla="*/ 9500 w 10000"/>
                <a:gd name="connsiteY32" fmla="*/ 7631 h 10000"/>
                <a:gd name="connsiteX33" fmla="*/ 9661 w 10000"/>
                <a:gd name="connsiteY33" fmla="*/ 7871 h 10000"/>
                <a:gd name="connsiteX34" fmla="*/ 9821 w 10000"/>
                <a:gd name="connsiteY34" fmla="*/ 8111 h 10000"/>
                <a:gd name="connsiteX35" fmla="*/ 10000 w 10000"/>
                <a:gd name="connsiteY35" fmla="*/ 8351 h 10000"/>
                <a:gd name="connsiteX36" fmla="*/ 9696 w 10000"/>
                <a:gd name="connsiteY36" fmla="*/ 8471 h 10000"/>
                <a:gd name="connsiteX37" fmla="*/ 9393 w 10000"/>
                <a:gd name="connsiteY37" fmla="*/ 8651 h 10000"/>
                <a:gd name="connsiteX38" fmla="*/ 9107 w 10000"/>
                <a:gd name="connsiteY38" fmla="*/ 8831 h 10000"/>
                <a:gd name="connsiteX39" fmla="*/ 8839 w 10000"/>
                <a:gd name="connsiteY39" fmla="*/ 9040 h 10000"/>
                <a:gd name="connsiteX40" fmla="*/ 8571 w 10000"/>
                <a:gd name="connsiteY40" fmla="*/ 9265 h 10000"/>
                <a:gd name="connsiteX41" fmla="*/ 8339 w 10000"/>
                <a:gd name="connsiteY41" fmla="*/ 9505 h 10000"/>
                <a:gd name="connsiteX42" fmla="*/ 8143 w 10000"/>
                <a:gd name="connsiteY42" fmla="*/ 9745 h 10000"/>
                <a:gd name="connsiteX43" fmla="*/ 7946 w 10000"/>
                <a:gd name="connsiteY43" fmla="*/ 10000 h 10000"/>
                <a:gd name="connsiteX44" fmla="*/ 7625 w 10000"/>
                <a:gd name="connsiteY44" fmla="*/ 9490 h 10000"/>
                <a:gd name="connsiteX45" fmla="*/ 7286 w 10000"/>
                <a:gd name="connsiteY45" fmla="*/ 9010 h 10000"/>
                <a:gd name="connsiteX46" fmla="*/ 6964 w 10000"/>
                <a:gd name="connsiteY46" fmla="*/ 8516 h 10000"/>
                <a:gd name="connsiteX47" fmla="*/ 6607 w 10000"/>
                <a:gd name="connsiteY47" fmla="*/ 8036 h 10000"/>
                <a:gd name="connsiteX48" fmla="*/ 6214 w 10000"/>
                <a:gd name="connsiteY48" fmla="*/ 7571 h 10000"/>
                <a:gd name="connsiteX49" fmla="*/ 5786 w 10000"/>
                <a:gd name="connsiteY49" fmla="*/ 7121 h 10000"/>
                <a:gd name="connsiteX50" fmla="*/ 5321 w 10000"/>
                <a:gd name="connsiteY50" fmla="*/ 6717 h 10000"/>
                <a:gd name="connsiteX51" fmla="*/ 4768 w 10000"/>
                <a:gd name="connsiteY51" fmla="*/ 6312 h 10000"/>
                <a:gd name="connsiteX52" fmla="*/ 4679 w 10000"/>
                <a:gd name="connsiteY52" fmla="*/ 6147 h 10000"/>
                <a:gd name="connsiteX53" fmla="*/ 4571 w 10000"/>
                <a:gd name="connsiteY53" fmla="*/ 5982 h 10000"/>
                <a:gd name="connsiteX54" fmla="*/ 4446 w 10000"/>
                <a:gd name="connsiteY54" fmla="*/ 5847 h 10000"/>
                <a:gd name="connsiteX55" fmla="*/ 4304 w 10000"/>
                <a:gd name="connsiteY55" fmla="*/ 5712 h 10000"/>
                <a:gd name="connsiteX56" fmla="*/ 4143 w 10000"/>
                <a:gd name="connsiteY56" fmla="*/ 5607 h 10000"/>
                <a:gd name="connsiteX57" fmla="*/ 3982 w 10000"/>
                <a:gd name="connsiteY57" fmla="*/ 5502 h 10000"/>
                <a:gd name="connsiteX58" fmla="*/ 3786 w 10000"/>
                <a:gd name="connsiteY58" fmla="*/ 5397 h 10000"/>
                <a:gd name="connsiteX59" fmla="*/ 3589 w 10000"/>
                <a:gd name="connsiteY59" fmla="*/ 5307 h 10000"/>
                <a:gd name="connsiteX60" fmla="*/ 3268 w 10000"/>
                <a:gd name="connsiteY60" fmla="*/ 5127 h 10000"/>
                <a:gd name="connsiteX61" fmla="*/ 3000 w 10000"/>
                <a:gd name="connsiteY61" fmla="*/ 4888 h 10000"/>
                <a:gd name="connsiteX62" fmla="*/ 2786 w 10000"/>
                <a:gd name="connsiteY62" fmla="*/ 4648 h 10000"/>
                <a:gd name="connsiteX63" fmla="*/ 2607 w 10000"/>
                <a:gd name="connsiteY63" fmla="*/ 4378 h 10000"/>
                <a:gd name="connsiteX64" fmla="*/ 2411 w 10000"/>
                <a:gd name="connsiteY64" fmla="*/ 4123 h 10000"/>
                <a:gd name="connsiteX65" fmla="*/ 2196 w 10000"/>
                <a:gd name="connsiteY65" fmla="*/ 3883 h 10000"/>
                <a:gd name="connsiteX66" fmla="*/ 1929 w 10000"/>
                <a:gd name="connsiteY66" fmla="*/ 3688 h 10000"/>
                <a:gd name="connsiteX67" fmla="*/ 1589 w 10000"/>
                <a:gd name="connsiteY67" fmla="*/ 3553 h 10000"/>
                <a:gd name="connsiteX68" fmla="*/ 1393 w 10000"/>
                <a:gd name="connsiteY68" fmla="*/ 3508 h 10000"/>
                <a:gd name="connsiteX69" fmla="*/ 1161 w 10000"/>
                <a:gd name="connsiteY69" fmla="*/ 3463 h 10000"/>
                <a:gd name="connsiteX70" fmla="*/ 946 w 10000"/>
                <a:gd name="connsiteY70" fmla="*/ 3433 h 10000"/>
                <a:gd name="connsiteX71" fmla="*/ 732 w 10000"/>
                <a:gd name="connsiteY71" fmla="*/ 3403 h 10000"/>
                <a:gd name="connsiteX72" fmla="*/ 518 w 10000"/>
                <a:gd name="connsiteY72" fmla="*/ 3358 h 10000"/>
                <a:gd name="connsiteX73" fmla="*/ 339 w 10000"/>
                <a:gd name="connsiteY73" fmla="*/ 3298 h 10000"/>
                <a:gd name="connsiteX74" fmla="*/ 161 w 10000"/>
                <a:gd name="connsiteY74" fmla="*/ 3193 h 10000"/>
                <a:gd name="connsiteX75" fmla="*/ 0 w 10000"/>
                <a:gd name="connsiteY75" fmla="*/ 3073 h 10000"/>
                <a:gd name="connsiteX76" fmla="*/ 36 w 10000"/>
                <a:gd name="connsiteY76" fmla="*/ 2864 h 10000"/>
                <a:gd name="connsiteX77" fmla="*/ 107 w 10000"/>
                <a:gd name="connsiteY77" fmla="*/ 2654 h 10000"/>
                <a:gd name="connsiteX78" fmla="*/ 232 w 10000"/>
                <a:gd name="connsiteY78" fmla="*/ 2489 h 10000"/>
                <a:gd name="connsiteX79" fmla="*/ 393 w 10000"/>
                <a:gd name="connsiteY79" fmla="*/ 2384 h 10000"/>
                <a:gd name="connsiteX80" fmla="*/ 1964 w 10000"/>
                <a:gd name="connsiteY80" fmla="*/ 2624 h 10000"/>
                <a:gd name="connsiteX81" fmla="*/ 2107 w 10000"/>
                <a:gd name="connsiteY81" fmla="*/ 2444 h 10000"/>
                <a:gd name="connsiteX82" fmla="*/ 1929 w 10000"/>
                <a:gd name="connsiteY82" fmla="*/ 2384 h 10000"/>
                <a:gd name="connsiteX83" fmla="*/ 1732 w 10000"/>
                <a:gd name="connsiteY83" fmla="*/ 2309 h 10000"/>
                <a:gd name="connsiteX84" fmla="*/ 1536 w 10000"/>
                <a:gd name="connsiteY84" fmla="*/ 2264 h 10000"/>
                <a:gd name="connsiteX85" fmla="*/ 1339 w 10000"/>
                <a:gd name="connsiteY85" fmla="*/ 2219 h 10000"/>
                <a:gd name="connsiteX86" fmla="*/ 1143 w 10000"/>
                <a:gd name="connsiteY86" fmla="*/ 2189 h 10000"/>
                <a:gd name="connsiteX87" fmla="*/ 929 w 10000"/>
                <a:gd name="connsiteY87" fmla="*/ 2144 h 10000"/>
                <a:gd name="connsiteX88" fmla="*/ 750 w 10000"/>
                <a:gd name="connsiteY88" fmla="*/ 2084 h 10000"/>
                <a:gd name="connsiteX89" fmla="*/ 536 w 10000"/>
                <a:gd name="connsiteY89" fmla="*/ 2039 h 10000"/>
                <a:gd name="connsiteX90" fmla="*/ 393 w 10000"/>
                <a:gd name="connsiteY90" fmla="*/ 1934 h 10000"/>
                <a:gd name="connsiteX91" fmla="*/ 268 w 10000"/>
                <a:gd name="connsiteY91" fmla="*/ 1859 h 10000"/>
                <a:gd name="connsiteX92" fmla="*/ 179 w 10000"/>
                <a:gd name="connsiteY92" fmla="*/ 1754 h 10000"/>
                <a:gd name="connsiteX93" fmla="*/ 125 w 10000"/>
                <a:gd name="connsiteY93" fmla="*/ 1619 h 10000"/>
                <a:gd name="connsiteX94" fmla="*/ 196 w 10000"/>
                <a:gd name="connsiteY94" fmla="*/ 1424 h 10000"/>
                <a:gd name="connsiteX95" fmla="*/ 250 w 10000"/>
                <a:gd name="connsiteY95" fmla="*/ 1259 h 10000"/>
                <a:gd name="connsiteX96" fmla="*/ 339 w 10000"/>
                <a:gd name="connsiteY96" fmla="*/ 1094 h 10000"/>
                <a:gd name="connsiteX97" fmla="*/ 500 w 10000"/>
                <a:gd name="connsiteY97" fmla="*/ 975 h 10000"/>
                <a:gd name="connsiteX98" fmla="*/ 2554 w 10000"/>
                <a:gd name="connsiteY98" fmla="*/ 1394 h 10000"/>
                <a:gd name="connsiteX99" fmla="*/ 2643 w 10000"/>
                <a:gd name="connsiteY99" fmla="*/ 1364 h 10000"/>
                <a:gd name="connsiteX100" fmla="*/ 2679 w 10000"/>
                <a:gd name="connsiteY100" fmla="*/ 1304 h 10000"/>
                <a:gd name="connsiteX101" fmla="*/ 2679 w 10000"/>
                <a:gd name="connsiteY101" fmla="*/ 1244 h 10000"/>
                <a:gd name="connsiteX102" fmla="*/ 2643 w 10000"/>
                <a:gd name="connsiteY102" fmla="*/ 1169 h 10000"/>
                <a:gd name="connsiteX103" fmla="*/ 2375 w 10000"/>
                <a:gd name="connsiteY103" fmla="*/ 1064 h 10000"/>
                <a:gd name="connsiteX104" fmla="*/ 2107 w 10000"/>
                <a:gd name="connsiteY104" fmla="*/ 1004 h 10000"/>
                <a:gd name="connsiteX105" fmla="*/ 1821 w 10000"/>
                <a:gd name="connsiteY105" fmla="*/ 930 h 10000"/>
                <a:gd name="connsiteX106" fmla="*/ 1554 w 10000"/>
                <a:gd name="connsiteY106" fmla="*/ 870 h 10000"/>
                <a:gd name="connsiteX107" fmla="*/ 1268 w 10000"/>
                <a:gd name="connsiteY107" fmla="*/ 825 h 10000"/>
                <a:gd name="connsiteX108" fmla="*/ 982 w 10000"/>
                <a:gd name="connsiteY108" fmla="*/ 750 h 10000"/>
                <a:gd name="connsiteX109" fmla="*/ 714 w 10000"/>
                <a:gd name="connsiteY109" fmla="*/ 690 h 10000"/>
                <a:gd name="connsiteX110" fmla="*/ 464 w 10000"/>
                <a:gd name="connsiteY110" fmla="*/ 585 h 10000"/>
                <a:gd name="connsiteX111" fmla="*/ 482 w 10000"/>
                <a:gd name="connsiteY111" fmla="*/ 390 h 10000"/>
                <a:gd name="connsiteX112" fmla="*/ 571 w 10000"/>
                <a:gd name="connsiteY112" fmla="*/ 225 h 10000"/>
                <a:gd name="connsiteX113" fmla="*/ 732 w 10000"/>
                <a:gd name="connsiteY113" fmla="*/ 105 h 10000"/>
                <a:gd name="connsiteX114" fmla="*/ 911 w 10000"/>
                <a:gd name="connsiteY114" fmla="*/ 0 h 10000"/>
                <a:gd name="connsiteX115" fmla="*/ 1304 w 10000"/>
                <a:gd name="connsiteY115" fmla="*/ 0 h 10000"/>
                <a:gd name="connsiteX116" fmla="*/ 1714 w 10000"/>
                <a:gd name="connsiteY116" fmla="*/ 30 h 10000"/>
                <a:gd name="connsiteX117" fmla="*/ 2107 w 10000"/>
                <a:gd name="connsiteY117" fmla="*/ 75 h 10000"/>
                <a:gd name="connsiteX118" fmla="*/ 2500 w 10000"/>
                <a:gd name="connsiteY118" fmla="*/ 165 h 10000"/>
                <a:gd name="connsiteX119" fmla="*/ 2893 w 10000"/>
                <a:gd name="connsiteY119" fmla="*/ 270 h 10000"/>
                <a:gd name="connsiteX120" fmla="*/ 3268 w 10000"/>
                <a:gd name="connsiteY120" fmla="*/ 405 h 10000"/>
                <a:gd name="connsiteX121" fmla="*/ 3607 w 10000"/>
                <a:gd name="connsiteY121" fmla="*/ 570 h 10000"/>
                <a:gd name="connsiteX122" fmla="*/ 3964 w 10000"/>
                <a:gd name="connsiteY122"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3214 w 10000"/>
                <a:gd name="connsiteY13" fmla="*/ 2999 h 10000"/>
                <a:gd name="connsiteX14" fmla="*/ 6786 w 10000"/>
                <a:gd name="connsiteY14" fmla="*/ 5187 h 10000"/>
                <a:gd name="connsiteX15" fmla="*/ 6875 w 10000"/>
                <a:gd name="connsiteY15" fmla="*/ 5247 h 10000"/>
                <a:gd name="connsiteX16" fmla="*/ 6964 w 10000"/>
                <a:gd name="connsiteY16" fmla="*/ 5292 h 10000"/>
                <a:gd name="connsiteX17" fmla="*/ 7071 w 10000"/>
                <a:gd name="connsiteY17" fmla="*/ 5367 h 10000"/>
                <a:gd name="connsiteX18" fmla="*/ 7125 w 10000"/>
                <a:gd name="connsiteY18" fmla="*/ 5457 h 10000"/>
                <a:gd name="connsiteX19" fmla="*/ 7143 w 10000"/>
                <a:gd name="connsiteY19" fmla="*/ 5682 h 10000"/>
                <a:gd name="connsiteX20" fmla="*/ 7268 w 10000"/>
                <a:gd name="connsiteY20" fmla="*/ 5847 h 10000"/>
                <a:gd name="connsiteX21" fmla="*/ 7429 w 10000"/>
                <a:gd name="connsiteY21" fmla="*/ 5967 h 10000"/>
                <a:gd name="connsiteX22" fmla="*/ 7661 w 10000"/>
                <a:gd name="connsiteY22" fmla="*/ 6057 h 10000"/>
                <a:gd name="connsiteX23" fmla="*/ 7893 w 10000"/>
                <a:gd name="connsiteY23" fmla="*/ 6147 h 10000"/>
                <a:gd name="connsiteX24" fmla="*/ 8143 w 10000"/>
                <a:gd name="connsiteY24" fmla="*/ 6207 h 10000"/>
                <a:gd name="connsiteX25" fmla="*/ 8357 w 10000"/>
                <a:gd name="connsiteY25" fmla="*/ 6297 h 10000"/>
                <a:gd name="connsiteX26" fmla="*/ 8571 w 10000"/>
                <a:gd name="connsiteY26" fmla="*/ 6402 h 10000"/>
                <a:gd name="connsiteX27" fmla="*/ 8786 w 10000"/>
                <a:gd name="connsiteY27" fmla="*/ 6627 h 10000"/>
                <a:gd name="connsiteX28" fmla="*/ 9000 w 10000"/>
                <a:gd name="connsiteY28" fmla="*/ 6867 h 10000"/>
                <a:gd name="connsiteX29" fmla="*/ 9161 w 10000"/>
                <a:gd name="connsiteY29" fmla="*/ 7106 h 10000"/>
                <a:gd name="connsiteX30" fmla="*/ 9321 w 10000"/>
                <a:gd name="connsiteY30" fmla="*/ 7376 h 10000"/>
                <a:gd name="connsiteX31" fmla="*/ 9500 w 10000"/>
                <a:gd name="connsiteY31" fmla="*/ 7631 h 10000"/>
                <a:gd name="connsiteX32" fmla="*/ 9661 w 10000"/>
                <a:gd name="connsiteY32" fmla="*/ 7871 h 10000"/>
                <a:gd name="connsiteX33" fmla="*/ 9821 w 10000"/>
                <a:gd name="connsiteY33" fmla="*/ 8111 h 10000"/>
                <a:gd name="connsiteX34" fmla="*/ 10000 w 10000"/>
                <a:gd name="connsiteY34" fmla="*/ 8351 h 10000"/>
                <a:gd name="connsiteX35" fmla="*/ 9696 w 10000"/>
                <a:gd name="connsiteY35" fmla="*/ 8471 h 10000"/>
                <a:gd name="connsiteX36" fmla="*/ 9393 w 10000"/>
                <a:gd name="connsiteY36" fmla="*/ 8651 h 10000"/>
                <a:gd name="connsiteX37" fmla="*/ 9107 w 10000"/>
                <a:gd name="connsiteY37" fmla="*/ 8831 h 10000"/>
                <a:gd name="connsiteX38" fmla="*/ 8839 w 10000"/>
                <a:gd name="connsiteY38" fmla="*/ 9040 h 10000"/>
                <a:gd name="connsiteX39" fmla="*/ 8571 w 10000"/>
                <a:gd name="connsiteY39" fmla="*/ 9265 h 10000"/>
                <a:gd name="connsiteX40" fmla="*/ 8339 w 10000"/>
                <a:gd name="connsiteY40" fmla="*/ 9505 h 10000"/>
                <a:gd name="connsiteX41" fmla="*/ 8143 w 10000"/>
                <a:gd name="connsiteY41" fmla="*/ 9745 h 10000"/>
                <a:gd name="connsiteX42" fmla="*/ 7946 w 10000"/>
                <a:gd name="connsiteY42" fmla="*/ 10000 h 10000"/>
                <a:gd name="connsiteX43" fmla="*/ 7625 w 10000"/>
                <a:gd name="connsiteY43" fmla="*/ 9490 h 10000"/>
                <a:gd name="connsiteX44" fmla="*/ 7286 w 10000"/>
                <a:gd name="connsiteY44" fmla="*/ 9010 h 10000"/>
                <a:gd name="connsiteX45" fmla="*/ 6964 w 10000"/>
                <a:gd name="connsiteY45" fmla="*/ 8516 h 10000"/>
                <a:gd name="connsiteX46" fmla="*/ 6607 w 10000"/>
                <a:gd name="connsiteY46" fmla="*/ 8036 h 10000"/>
                <a:gd name="connsiteX47" fmla="*/ 6214 w 10000"/>
                <a:gd name="connsiteY47" fmla="*/ 7571 h 10000"/>
                <a:gd name="connsiteX48" fmla="*/ 5786 w 10000"/>
                <a:gd name="connsiteY48" fmla="*/ 7121 h 10000"/>
                <a:gd name="connsiteX49" fmla="*/ 5321 w 10000"/>
                <a:gd name="connsiteY49" fmla="*/ 6717 h 10000"/>
                <a:gd name="connsiteX50" fmla="*/ 4768 w 10000"/>
                <a:gd name="connsiteY50" fmla="*/ 6312 h 10000"/>
                <a:gd name="connsiteX51" fmla="*/ 4679 w 10000"/>
                <a:gd name="connsiteY51" fmla="*/ 6147 h 10000"/>
                <a:gd name="connsiteX52" fmla="*/ 4571 w 10000"/>
                <a:gd name="connsiteY52" fmla="*/ 5982 h 10000"/>
                <a:gd name="connsiteX53" fmla="*/ 4446 w 10000"/>
                <a:gd name="connsiteY53" fmla="*/ 5847 h 10000"/>
                <a:gd name="connsiteX54" fmla="*/ 4304 w 10000"/>
                <a:gd name="connsiteY54" fmla="*/ 5712 h 10000"/>
                <a:gd name="connsiteX55" fmla="*/ 4143 w 10000"/>
                <a:gd name="connsiteY55" fmla="*/ 5607 h 10000"/>
                <a:gd name="connsiteX56" fmla="*/ 3982 w 10000"/>
                <a:gd name="connsiteY56" fmla="*/ 5502 h 10000"/>
                <a:gd name="connsiteX57" fmla="*/ 3786 w 10000"/>
                <a:gd name="connsiteY57" fmla="*/ 5397 h 10000"/>
                <a:gd name="connsiteX58" fmla="*/ 3589 w 10000"/>
                <a:gd name="connsiteY58" fmla="*/ 5307 h 10000"/>
                <a:gd name="connsiteX59" fmla="*/ 3268 w 10000"/>
                <a:gd name="connsiteY59" fmla="*/ 5127 h 10000"/>
                <a:gd name="connsiteX60" fmla="*/ 3000 w 10000"/>
                <a:gd name="connsiteY60" fmla="*/ 4888 h 10000"/>
                <a:gd name="connsiteX61" fmla="*/ 2786 w 10000"/>
                <a:gd name="connsiteY61" fmla="*/ 4648 h 10000"/>
                <a:gd name="connsiteX62" fmla="*/ 2607 w 10000"/>
                <a:gd name="connsiteY62" fmla="*/ 4378 h 10000"/>
                <a:gd name="connsiteX63" fmla="*/ 2411 w 10000"/>
                <a:gd name="connsiteY63" fmla="*/ 4123 h 10000"/>
                <a:gd name="connsiteX64" fmla="*/ 2196 w 10000"/>
                <a:gd name="connsiteY64" fmla="*/ 3883 h 10000"/>
                <a:gd name="connsiteX65" fmla="*/ 1929 w 10000"/>
                <a:gd name="connsiteY65" fmla="*/ 3688 h 10000"/>
                <a:gd name="connsiteX66" fmla="*/ 1589 w 10000"/>
                <a:gd name="connsiteY66" fmla="*/ 3553 h 10000"/>
                <a:gd name="connsiteX67" fmla="*/ 1393 w 10000"/>
                <a:gd name="connsiteY67" fmla="*/ 3508 h 10000"/>
                <a:gd name="connsiteX68" fmla="*/ 1161 w 10000"/>
                <a:gd name="connsiteY68" fmla="*/ 3463 h 10000"/>
                <a:gd name="connsiteX69" fmla="*/ 946 w 10000"/>
                <a:gd name="connsiteY69" fmla="*/ 3433 h 10000"/>
                <a:gd name="connsiteX70" fmla="*/ 732 w 10000"/>
                <a:gd name="connsiteY70" fmla="*/ 3403 h 10000"/>
                <a:gd name="connsiteX71" fmla="*/ 518 w 10000"/>
                <a:gd name="connsiteY71" fmla="*/ 3358 h 10000"/>
                <a:gd name="connsiteX72" fmla="*/ 339 w 10000"/>
                <a:gd name="connsiteY72" fmla="*/ 3298 h 10000"/>
                <a:gd name="connsiteX73" fmla="*/ 161 w 10000"/>
                <a:gd name="connsiteY73" fmla="*/ 3193 h 10000"/>
                <a:gd name="connsiteX74" fmla="*/ 0 w 10000"/>
                <a:gd name="connsiteY74" fmla="*/ 3073 h 10000"/>
                <a:gd name="connsiteX75" fmla="*/ 36 w 10000"/>
                <a:gd name="connsiteY75" fmla="*/ 2864 h 10000"/>
                <a:gd name="connsiteX76" fmla="*/ 107 w 10000"/>
                <a:gd name="connsiteY76" fmla="*/ 2654 h 10000"/>
                <a:gd name="connsiteX77" fmla="*/ 232 w 10000"/>
                <a:gd name="connsiteY77" fmla="*/ 2489 h 10000"/>
                <a:gd name="connsiteX78" fmla="*/ 393 w 10000"/>
                <a:gd name="connsiteY78" fmla="*/ 2384 h 10000"/>
                <a:gd name="connsiteX79" fmla="*/ 1964 w 10000"/>
                <a:gd name="connsiteY79" fmla="*/ 2624 h 10000"/>
                <a:gd name="connsiteX80" fmla="*/ 2107 w 10000"/>
                <a:gd name="connsiteY80" fmla="*/ 2444 h 10000"/>
                <a:gd name="connsiteX81" fmla="*/ 1929 w 10000"/>
                <a:gd name="connsiteY81" fmla="*/ 2384 h 10000"/>
                <a:gd name="connsiteX82" fmla="*/ 1732 w 10000"/>
                <a:gd name="connsiteY82" fmla="*/ 2309 h 10000"/>
                <a:gd name="connsiteX83" fmla="*/ 1536 w 10000"/>
                <a:gd name="connsiteY83" fmla="*/ 2264 h 10000"/>
                <a:gd name="connsiteX84" fmla="*/ 1339 w 10000"/>
                <a:gd name="connsiteY84" fmla="*/ 2219 h 10000"/>
                <a:gd name="connsiteX85" fmla="*/ 1143 w 10000"/>
                <a:gd name="connsiteY85" fmla="*/ 2189 h 10000"/>
                <a:gd name="connsiteX86" fmla="*/ 929 w 10000"/>
                <a:gd name="connsiteY86" fmla="*/ 2144 h 10000"/>
                <a:gd name="connsiteX87" fmla="*/ 750 w 10000"/>
                <a:gd name="connsiteY87" fmla="*/ 2084 h 10000"/>
                <a:gd name="connsiteX88" fmla="*/ 536 w 10000"/>
                <a:gd name="connsiteY88" fmla="*/ 2039 h 10000"/>
                <a:gd name="connsiteX89" fmla="*/ 393 w 10000"/>
                <a:gd name="connsiteY89" fmla="*/ 1934 h 10000"/>
                <a:gd name="connsiteX90" fmla="*/ 268 w 10000"/>
                <a:gd name="connsiteY90" fmla="*/ 1859 h 10000"/>
                <a:gd name="connsiteX91" fmla="*/ 179 w 10000"/>
                <a:gd name="connsiteY91" fmla="*/ 1754 h 10000"/>
                <a:gd name="connsiteX92" fmla="*/ 125 w 10000"/>
                <a:gd name="connsiteY92" fmla="*/ 1619 h 10000"/>
                <a:gd name="connsiteX93" fmla="*/ 196 w 10000"/>
                <a:gd name="connsiteY93" fmla="*/ 1424 h 10000"/>
                <a:gd name="connsiteX94" fmla="*/ 250 w 10000"/>
                <a:gd name="connsiteY94" fmla="*/ 1259 h 10000"/>
                <a:gd name="connsiteX95" fmla="*/ 339 w 10000"/>
                <a:gd name="connsiteY95" fmla="*/ 1094 h 10000"/>
                <a:gd name="connsiteX96" fmla="*/ 500 w 10000"/>
                <a:gd name="connsiteY96" fmla="*/ 975 h 10000"/>
                <a:gd name="connsiteX97" fmla="*/ 2554 w 10000"/>
                <a:gd name="connsiteY97" fmla="*/ 1394 h 10000"/>
                <a:gd name="connsiteX98" fmla="*/ 2643 w 10000"/>
                <a:gd name="connsiteY98" fmla="*/ 1364 h 10000"/>
                <a:gd name="connsiteX99" fmla="*/ 2679 w 10000"/>
                <a:gd name="connsiteY99" fmla="*/ 1304 h 10000"/>
                <a:gd name="connsiteX100" fmla="*/ 2679 w 10000"/>
                <a:gd name="connsiteY100" fmla="*/ 1244 h 10000"/>
                <a:gd name="connsiteX101" fmla="*/ 2643 w 10000"/>
                <a:gd name="connsiteY101" fmla="*/ 1169 h 10000"/>
                <a:gd name="connsiteX102" fmla="*/ 2375 w 10000"/>
                <a:gd name="connsiteY102" fmla="*/ 1064 h 10000"/>
                <a:gd name="connsiteX103" fmla="*/ 2107 w 10000"/>
                <a:gd name="connsiteY103" fmla="*/ 1004 h 10000"/>
                <a:gd name="connsiteX104" fmla="*/ 1821 w 10000"/>
                <a:gd name="connsiteY104" fmla="*/ 930 h 10000"/>
                <a:gd name="connsiteX105" fmla="*/ 1554 w 10000"/>
                <a:gd name="connsiteY105" fmla="*/ 870 h 10000"/>
                <a:gd name="connsiteX106" fmla="*/ 1268 w 10000"/>
                <a:gd name="connsiteY106" fmla="*/ 825 h 10000"/>
                <a:gd name="connsiteX107" fmla="*/ 982 w 10000"/>
                <a:gd name="connsiteY107" fmla="*/ 750 h 10000"/>
                <a:gd name="connsiteX108" fmla="*/ 714 w 10000"/>
                <a:gd name="connsiteY108" fmla="*/ 690 h 10000"/>
                <a:gd name="connsiteX109" fmla="*/ 464 w 10000"/>
                <a:gd name="connsiteY109" fmla="*/ 585 h 10000"/>
                <a:gd name="connsiteX110" fmla="*/ 482 w 10000"/>
                <a:gd name="connsiteY110" fmla="*/ 390 h 10000"/>
                <a:gd name="connsiteX111" fmla="*/ 571 w 10000"/>
                <a:gd name="connsiteY111" fmla="*/ 225 h 10000"/>
                <a:gd name="connsiteX112" fmla="*/ 732 w 10000"/>
                <a:gd name="connsiteY112" fmla="*/ 105 h 10000"/>
                <a:gd name="connsiteX113" fmla="*/ 911 w 10000"/>
                <a:gd name="connsiteY113" fmla="*/ 0 h 10000"/>
                <a:gd name="connsiteX114" fmla="*/ 1304 w 10000"/>
                <a:gd name="connsiteY114" fmla="*/ 0 h 10000"/>
                <a:gd name="connsiteX115" fmla="*/ 1714 w 10000"/>
                <a:gd name="connsiteY115" fmla="*/ 30 h 10000"/>
                <a:gd name="connsiteX116" fmla="*/ 2107 w 10000"/>
                <a:gd name="connsiteY116" fmla="*/ 75 h 10000"/>
                <a:gd name="connsiteX117" fmla="*/ 2500 w 10000"/>
                <a:gd name="connsiteY117" fmla="*/ 165 h 10000"/>
                <a:gd name="connsiteX118" fmla="*/ 2893 w 10000"/>
                <a:gd name="connsiteY118" fmla="*/ 270 h 10000"/>
                <a:gd name="connsiteX119" fmla="*/ 3268 w 10000"/>
                <a:gd name="connsiteY119" fmla="*/ 405 h 10000"/>
                <a:gd name="connsiteX120" fmla="*/ 3607 w 10000"/>
                <a:gd name="connsiteY120" fmla="*/ 570 h 10000"/>
                <a:gd name="connsiteX121" fmla="*/ 3964 w 10000"/>
                <a:gd name="connsiteY121"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3339 w 10000"/>
                <a:gd name="connsiteY12" fmla="*/ 2939 h 10000"/>
                <a:gd name="connsiteX13" fmla="*/ 6786 w 10000"/>
                <a:gd name="connsiteY13" fmla="*/ 5187 h 10000"/>
                <a:gd name="connsiteX14" fmla="*/ 6875 w 10000"/>
                <a:gd name="connsiteY14" fmla="*/ 5247 h 10000"/>
                <a:gd name="connsiteX15" fmla="*/ 6964 w 10000"/>
                <a:gd name="connsiteY15" fmla="*/ 5292 h 10000"/>
                <a:gd name="connsiteX16" fmla="*/ 7071 w 10000"/>
                <a:gd name="connsiteY16" fmla="*/ 5367 h 10000"/>
                <a:gd name="connsiteX17" fmla="*/ 7125 w 10000"/>
                <a:gd name="connsiteY17" fmla="*/ 5457 h 10000"/>
                <a:gd name="connsiteX18" fmla="*/ 7143 w 10000"/>
                <a:gd name="connsiteY18" fmla="*/ 5682 h 10000"/>
                <a:gd name="connsiteX19" fmla="*/ 7268 w 10000"/>
                <a:gd name="connsiteY19" fmla="*/ 5847 h 10000"/>
                <a:gd name="connsiteX20" fmla="*/ 7429 w 10000"/>
                <a:gd name="connsiteY20" fmla="*/ 5967 h 10000"/>
                <a:gd name="connsiteX21" fmla="*/ 7661 w 10000"/>
                <a:gd name="connsiteY21" fmla="*/ 6057 h 10000"/>
                <a:gd name="connsiteX22" fmla="*/ 7893 w 10000"/>
                <a:gd name="connsiteY22" fmla="*/ 6147 h 10000"/>
                <a:gd name="connsiteX23" fmla="*/ 8143 w 10000"/>
                <a:gd name="connsiteY23" fmla="*/ 6207 h 10000"/>
                <a:gd name="connsiteX24" fmla="*/ 8357 w 10000"/>
                <a:gd name="connsiteY24" fmla="*/ 6297 h 10000"/>
                <a:gd name="connsiteX25" fmla="*/ 8571 w 10000"/>
                <a:gd name="connsiteY25" fmla="*/ 6402 h 10000"/>
                <a:gd name="connsiteX26" fmla="*/ 8786 w 10000"/>
                <a:gd name="connsiteY26" fmla="*/ 6627 h 10000"/>
                <a:gd name="connsiteX27" fmla="*/ 9000 w 10000"/>
                <a:gd name="connsiteY27" fmla="*/ 6867 h 10000"/>
                <a:gd name="connsiteX28" fmla="*/ 9161 w 10000"/>
                <a:gd name="connsiteY28" fmla="*/ 7106 h 10000"/>
                <a:gd name="connsiteX29" fmla="*/ 9321 w 10000"/>
                <a:gd name="connsiteY29" fmla="*/ 7376 h 10000"/>
                <a:gd name="connsiteX30" fmla="*/ 9500 w 10000"/>
                <a:gd name="connsiteY30" fmla="*/ 7631 h 10000"/>
                <a:gd name="connsiteX31" fmla="*/ 9661 w 10000"/>
                <a:gd name="connsiteY31" fmla="*/ 7871 h 10000"/>
                <a:gd name="connsiteX32" fmla="*/ 9821 w 10000"/>
                <a:gd name="connsiteY32" fmla="*/ 8111 h 10000"/>
                <a:gd name="connsiteX33" fmla="*/ 10000 w 10000"/>
                <a:gd name="connsiteY33" fmla="*/ 8351 h 10000"/>
                <a:gd name="connsiteX34" fmla="*/ 9696 w 10000"/>
                <a:gd name="connsiteY34" fmla="*/ 8471 h 10000"/>
                <a:gd name="connsiteX35" fmla="*/ 9393 w 10000"/>
                <a:gd name="connsiteY35" fmla="*/ 8651 h 10000"/>
                <a:gd name="connsiteX36" fmla="*/ 9107 w 10000"/>
                <a:gd name="connsiteY36" fmla="*/ 8831 h 10000"/>
                <a:gd name="connsiteX37" fmla="*/ 8839 w 10000"/>
                <a:gd name="connsiteY37" fmla="*/ 9040 h 10000"/>
                <a:gd name="connsiteX38" fmla="*/ 8571 w 10000"/>
                <a:gd name="connsiteY38" fmla="*/ 9265 h 10000"/>
                <a:gd name="connsiteX39" fmla="*/ 8339 w 10000"/>
                <a:gd name="connsiteY39" fmla="*/ 9505 h 10000"/>
                <a:gd name="connsiteX40" fmla="*/ 8143 w 10000"/>
                <a:gd name="connsiteY40" fmla="*/ 9745 h 10000"/>
                <a:gd name="connsiteX41" fmla="*/ 7946 w 10000"/>
                <a:gd name="connsiteY41" fmla="*/ 10000 h 10000"/>
                <a:gd name="connsiteX42" fmla="*/ 7625 w 10000"/>
                <a:gd name="connsiteY42" fmla="*/ 9490 h 10000"/>
                <a:gd name="connsiteX43" fmla="*/ 7286 w 10000"/>
                <a:gd name="connsiteY43" fmla="*/ 9010 h 10000"/>
                <a:gd name="connsiteX44" fmla="*/ 6964 w 10000"/>
                <a:gd name="connsiteY44" fmla="*/ 8516 h 10000"/>
                <a:gd name="connsiteX45" fmla="*/ 6607 w 10000"/>
                <a:gd name="connsiteY45" fmla="*/ 8036 h 10000"/>
                <a:gd name="connsiteX46" fmla="*/ 6214 w 10000"/>
                <a:gd name="connsiteY46" fmla="*/ 7571 h 10000"/>
                <a:gd name="connsiteX47" fmla="*/ 5786 w 10000"/>
                <a:gd name="connsiteY47" fmla="*/ 7121 h 10000"/>
                <a:gd name="connsiteX48" fmla="*/ 5321 w 10000"/>
                <a:gd name="connsiteY48" fmla="*/ 6717 h 10000"/>
                <a:gd name="connsiteX49" fmla="*/ 4768 w 10000"/>
                <a:gd name="connsiteY49" fmla="*/ 6312 h 10000"/>
                <a:gd name="connsiteX50" fmla="*/ 4679 w 10000"/>
                <a:gd name="connsiteY50" fmla="*/ 6147 h 10000"/>
                <a:gd name="connsiteX51" fmla="*/ 4571 w 10000"/>
                <a:gd name="connsiteY51" fmla="*/ 5982 h 10000"/>
                <a:gd name="connsiteX52" fmla="*/ 4446 w 10000"/>
                <a:gd name="connsiteY52" fmla="*/ 5847 h 10000"/>
                <a:gd name="connsiteX53" fmla="*/ 4304 w 10000"/>
                <a:gd name="connsiteY53" fmla="*/ 5712 h 10000"/>
                <a:gd name="connsiteX54" fmla="*/ 4143 w 10000"/>
                <a:gd name="connsiteY54" fmla="*/ 5607 h 10000"/>
                <a:gd name="connsiteX55" fmla="*/ 3982 w 10000"/>
                <a:gd name="connsiteY55" fmla="*/ 5502 h 10000"/>
                <a:gd name="connsiteX56" fmla="*/ 3786 w 10000"/>
                <a:gd name="connsiteY56" fmla="*/ 5397 h 10000"/>
                <a:gd name="connsiteX57" fmla="*/ 3589 w 10000"/>
                <a:gd name="connsiteY57" fmla="*/ 5307 h 10000"/>
                <a:gd name="connsiteX58" fmla="*/ 3268 w 10000"/>
                <a:gd name="connsiteY58" fmla="*/ 5127 h 10000"/>
                <a:gd name="connsiteX59" fmla="*/ 3000 w 10000"/>
                <a:gd name="connsiteY59" fmla="*/ 4888 h 10000"/>
                <a:gd name="connsiteX60" fmla="*/ 2786 w 10000"/>
                <a:gd name="connsiteY60" fmla="*/ 4648 h 10000"/>
                <a:gd name="connsiteX61" fmla="*/ 2607 w 10000"/>
                <a:gd name="connsiteY61" fmla="*/ 4378 h 10000"/>
                <a:gd name="connsiteX62" fmla="*/ 2411 w 10000"/>
                <a:gd name="connsiteY62" fmla="*/ 4123 h 10000"/>
                <a:gd name="connsiteX63" fmla="*/ 2196 w 10000"/>
                <a:gd name="connsiteY63" fmla="*/ 3883 h 10000"/>
                <a:gd name="connsiteX64" fmla="*/ 1929 w 10000"/>
                <a:gd name="connsiteY64" fmla="*/ 3688 h 10000"/>
                <a:gd name="connsiteX65" fmla="*/ 1589 w 10000"/>
                <a:gd name="connsiteY65" fmla="*/ 3553 h 10000"/>
                <a:gd name="connsiteX66" fmla="*/ 1393 w 10000"/>
                <a:gd name="connsiteY66" fmla="*/ 3508 h 10000"/>
                <a:gd name="connsiteX67" fmla="*/ 1161 w 10000"/>
                <a:gd name="connsiteY67" fmla="*/ 3463 h 10000"/>
                <a:gd name="connsiteX68" fmla="*/ 946 w 10000"/>
                <a:gd name="connsiteY68" fmla="*/ 3433 h 10000"/>
                <a:gd name="connsiteX69" fmla="*/ 732 w 10000"/>
                <a:gd name="connsiteY69" fmla="*/ 3403 h 10000"/>
                <a:gd name="connsiteX70" fmla="*/ 518 w 10000"/>
                <a:gd name="connsiteY70" fmla="*/ 3358 h 10000"/>
                <a:gd name="connsiteX71" fmla="*/ 339 w 10000"/>
                <a:gd name="connsiteY71" fmla="*/ 3298 h 10000"/>
                <a:gd name="connsiteX72" fmla="*/ 161 w 10000"/>
                <a:gd name="connsiteY72" fmla="*/ 3193 h 10000"/>
                <a:gd name="connsiteX73" fmla="*/ 0 w 10000"/>
                <a:gd name="connsiteY73" fmla="*/ 3073 h 10000"/>
                <a:gd name="connsiteX74" fmla="*/ 36 w 10000"/>
                <a:gd name="connsiteY74" fmla="*/ 2864 h 10000"/>
                <a:gd name="connsiteX75" fmla="*/ 107 w 10000"/>
                <a:gd name="connsiteY75" fmla="*/ 2654 h 10000"/>
                <a:gd name="connsiteX76" fmla="*/ 232 w 10000"/>
                <a:gd name="connsiteY76" fmla="*/ 2489 h 10000"/>
                <a:gd name="connsiteX77" fmla="*/ 393 w 10000"/>
                <a:gd name="connsiteY77" fmla="*/ 2384 h 10000"/>
                <a:gd name="connsiteX78" fmla="*/ 1964 w 10000"/>
                <a:gd name="connsiteY78" fmla="*/ 2624 h 10000"/>
                <a:gd name="connsiteX79" fmla="*/ 2107 w 10000"/>
                <a:gd name="connsiteY79" fmla="*/ 2444 h 10000"/>
                <a:gd name="connsiteX80" fmla="*/ 1929 w 10000"/>
                <a:gd name="connsiteY80" fmla="*/ 2384 h 10000"/>
                <a:gd name="connsiteX81" fmla="*/ 1732 w 10000"/>
                <a:gd name="connsiteY81" fmla="*/ 2309 h 10000"/>
                <a:gd name="connsiteX82" fmla="*/ 1536 w 10000"/>
                <a:gd name="connsiteY82" fmla="*/ 2264 h 10000"/>
                <a:gd name="connsiteX83" fmla="*/ 1339 w 10000"/>
                <a:gd name="connsiteY83" fmla="*/ 2219 h 10000"/>
                <a:gd name="connsiteX84" fmla="*/ 1143 w 10000"/>
                <a:gd name="connsiteY84" fmla="*/ 2189 h 10000"/>
                <a:gd name="connsiteX85" fmla="*/ 929 w 10000"/>
                <a:gd name="connsiteY85" fmla="*/ 2144 h 10000"/>
                <a:gd name="connsiteX86" fmla="*/ 750 w 10000"/>
                <a:gd name="connsiteY86" fmla="*/ 2084 h 10000"/>
                <a:gd name="connsiteX87" fmla="*/ 536 w 10000"/>
                <a:gd name="connsiteY87" fmla="*/ 2039 h 10000"/>
                <a:gd name="connsiteX88" fmla="*/ 393 w 10000"/>
                <a:gd name="connsiteY88" fmla="*/ 1934 h 10000"/>
                <a:gd name="connsiteX89" fmla="*/ 268 w 10000"/>
                <a:gd name="connsiteY89" fmla="*/ 1859 h 10000"/>
                <a:gd name="connsiteX90" fmla="*/ 179 w 10000"/>
                <a:gd name="connsiteY90" fmla="*/ 1754 h 10000"/>
                <a:gd name="connsiteX91" fmla="*/ 125 w 10000"/>
                <a:gd name="connsiteY91" fmla="*/ 1619 h 10000"/>
                <a:gd name="connsiteX92" fmla="*/ 196 w 10000"/>
                <a:gd name="connsiteY92" fmla="*/ 1424 h 10000"/>
                <a:gd name="connsiteX93" fmla="*/ 250 w 10000"/>
                <a:gd name="connsiteY93" fmla="*/ 1259 h 10000"/>
                <a:gd name="connsiteX94" fmla="*/ 339 w 10000"/>
                <a:gd name="connsiteY94" fmla="*/ 1094 h 10000"/>
                <a:gd name="connsiteX95" fmla="*/ 500 w 10000"/>
                <a:gd name="connsiteY95" fmla="*/ 975 h 10000"/>
                <a:gd name="connsiteX96" fmla="*/ 2554 w 10000"/>
                <a:gd name="connsiteY96" fmla="*/ 1394 h 10000"/>
                <a:gd name="connsiteX97" fmla="*/ 2643 w 10000"/>
                <a:gd name="connsiteY97" fmla="*/ 1364 h 10000"/>
                <a:gd name="connsiteX98" fmla="*/ 2679 w 10000"/>
                <a:gd name="connsiteY98" fmla="*/ 1304 h 10000"/>
                <a:gd name="connsiteX99" fmla="*/ 2679 w 10000"/>
                <a:gd name="connsiteY99" fmla="*/ 1244 h 10000"/>
                <a:gd name="connsiteX100" fmla="*/ 2643 w 10000"/>
                <a:gd name="connsiteY100" fmla="*/ 1169 h 10000"/>
                <a:gd name="connsiteX101" fmla="*/ 2375 w 10000"/>
                <a:gd name="connsiteY101" fmla="*/ 1064 h 10000"/>
                <a:gd name="connsiteX102" fmla="*/ 2107 w 10000"/>
                <a:gd name="connsiteY102" fmla="*/ 1004 h 10000"/>
                <a:gd name="connsiteX103" fmla="*/ 1821 w 10000"/>
                <a:gd name="connsiteY103" fmla="*/ 930 h 10000"/>
                <a:gd name="connsiteX104" fmla="*/ 1554 w 10000"/>
                <a:gd name="connsiteY104" fmla="*/ 870 h 10000"/>
                <a:gd name="connsiteX105" fmla="*/ 1268 w 10000"/>
                <a:gd name="connsiteY105" fmla="*/ 825 h 10000"/>
                <a:gd name="connsiteX106" fmla="*/ 982 w 10000"/>
                <a:gd name="connsiteY106" fmla="*/ 750 h 10000"/>
                <a:gd name="connsiteX107" fmla="*/ 714 w 10000"/>
                <a:gd name="connsiteY107" fmla="*/ 690 h 10000"/>
                <a:gd name="connsiteX108" fmla="*/ 464 w 10000"/>
                <a:gd name="connsiteY108" fmla="*/ 585 h 10000"/>
                <a:gd name="connsiteX109" fmla="*/ 482 w 10000"/>
                <a:gd name="connsiteY109" fmla="*/ 390 h 10000"/>
                <a:gd name="connsiteX110" fmla="*/ 571 w 10000"/>
                <a:gd name="connsiteY110" fmla="*/ 225 h 10000"/>
                <a:gd name="connsiteX111" fmla="*/ 732 w 10000"/>
                <a:gd name="connsiteY111" fmla="*/ 105 h 10000"/>
                <a:gd name="connsiteX112" fmla="*/ 911 w 10000"/>
                <a:gd name="connsiteY112" fmla="*/ 0 h 10000"/>
                <a:gd name="connsiteX113" fmla="*/ 1304 w 10000"/>
                <a:gd name="connsiteY113" fmla="*/ 0 h 10000"/>
                <a:gd name="connsiteX114" fmla="*/ 1714 w 10000"/>
                <a:gd name="connsiteY114" fmla="*/ 30 h 10000"/>
                <a:gd name="connsiteX115" fmla="*/ 2107 w 10000"/>
                <a:gd name="connsiteY115" fmla="*/ 75 h 10000"/>
                <a:gd name="connsiteX116" fmla="*/ 2500 w 10000"/>
                <a:gd name="connsiteY116" fmla="*/ 165 h 10000"/>
                <a:gd name="connsiteX117" fmla="*/ 2893 w 10000"/>
                <a:gd name="connsiteY117" fmla="*/ 270 h 10000"/>
                <a:gd name="connsiteX118" fmla="*/ 3268 w 10000"/>
                <a:gd name="connsiteY118" fmla="*/ 405 h 10000"/>
                <a:gd name="connsiteX119" fmla="*/ 3607 w 10000"/>
                <a:gd name="connsiteY119" fmla="*/ 570 h 10000"/>
                <a:gd name="connsiteX120" fmla="*/ 3964 w 10000"/>
                <a:gd name="connsiteY120"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3446 w 10000"/>
                <a:gd name="connsiteY11" fmla="*/ 2834 h 10000"/>
                <a:gd name="connsiteX12" fmla="*/ 6786 w 10000"/>
                <a:gd name="connsiteY12" fmla="*/ 5187 h 10000"/>
                <a:gd name="connsiteX13" fmla="*/ 6875 w 10000"/>
                <a:gd name="connsiteY13" fmla="*/ 5247 h 10000"/>
                <a:gd name="connsiteX14" fmla="*/ 6964 w 10000"/>
                <a:gd name="connsiteY14" fmla="*/ 5292 h 10000"/>
                <a:gd name="connsiteX15" fmla="*/ 7071 w 10000"/>
                <a:gd name="connsiteY15" fmla="*/ 5367 h 10000"/>
                <a:gd name="connsiteX16" fmla="*/ 7125 w 10000"/>
                <a:gd name="connsiteY16" fmla="*/ 5457 h 10000"/>
                <a:gd name="connsiteX17" fmla="*/ 7143 w 10000"/>
                <a:gd name="connsiteY17" fmla="*/ 5682 h 10000"/>
                <a:gd name="connsiteX18" fmla="*/ 7268 w 10000"/>
                <a:gd name="connsiteY18" fmla="*/ 5847 h 10000"/>
                <a:gd name="connsiteX19" fmla="*/ 7429 w 10000"/>
                <a:gd name="connsiteY19" fmla="*/ 5967 h 10000"/>
                <a:gd name="connsiteX20" fmla="*/ 7661 w 10000"/>
                <a:gd name="connsiteY20" fmla="*/ 6057 h 10000"/>
                <a:gd name="connsiteX21" fmla="*/ 7893 w 10000"/>
                <a:gd name="connsiteY21" fmla="*/ 6147 h 10000"/>
                <a:gd name="connsiteX22" fmla="*/ 8143 w 10000"/>
                <a:gd name="connsiteY22" fmla="*/ 6207 h 10000"/>
                <a:gd name="connsiteX23" fmla="*/ 8357 w 10000"/>
                <a:gd name="connsiteY23" fmla="*/ 6297 h 10000"/>
                <a:gd name="connsiteX24" fmla="*/ 8571 w 10000"/>
                <a:gd name="connsiteY24" fmla="*/ 6402 h 10000"/>
                <a:gd name="connsiteX25" fmla="*/ 8786 w 10000"/>
                <a:gd name="connsiteY25" fmla="*/ 6627 h 10000"/>
                <a:gd name="connsiteX26" fmla="*/ 9000 w 10000"/>
                <a:gd name="connsiteY26" fmla="*/ 6867 h 10000"/>
                <a:gd name="connsiteX27" fmla="*/ 9161 w 10000"/>
                <a:gd name="connsiteY27" fmla="*/ 7106 h 10000"/>
                <a:gd name="connsiteX28" fmla="*/ 9321 w 10000"/>
                <a:gd name="connsiteY28" fmla="*/ 7376 h 10000"/>
                <a:gd name="connsiteX29" fmla="*/ 9500 w 10000"/>
                <a:gd name="connsiteY29" fmla="*/ 7631 h 10000"/>
                <a:gd name="connsiteX30" fmla="*/ 9661 w 10000"/>
                <a:gd name="connsiteY30" fmla="*/ 7871 h 10000"/>
                <a:gd name="connsiteX31" fmla="*/ 9821 w 10000"/>
                <a:gd name="connsiteY31" fmla="*/ 8111 h 10000"/>
                <a:gd name="connsiteX32" fmla="*/ 10000 w 10000"/>
                <a:gd name="connsiteY32" fmla="*/ 8351 h 10000"/>
                <a:gd name="connsiteX33" fmla="*/ 9696 w 10000"/>
                <a:gd name="connsiteY33" fmla="*/ 8471 h 10000"/>
                <a:gd name="connsiteX34" fmla="*/ 9393 w 10000"/>
                <a:gd name="connsiteY34" fmla="*/ 8651 h 10000"/>
                <a:gd name="connsiteX35" fmla="*/ 9107 w 10000"/>
                <a:gd name="connsiteY35" fmla="*/ 8831 h 10000"/>
                <a:gd name="connsiteX36" fmla="*/ 8839 w 10000"/>
                <a:gd name="connsiteY36" fmla="*/ 9040 h 10000"/>
                <a:gd name="connsiteX37" fmla="*/ 8571 w 10000"/>
                <a:gd name="connsiteY37" fmla="*/ 9265 h 10000"/>
                <a:gd name="connsiteX38" fmla="*/ 8339 w 10000"/>
                <a:gd name="connsiteY38" fmla="*/ 9505 h 10000"/>
                <a:gd name="connsiteX39" fmla="*/ 8143 w 10000"/>
                <a:gd name="connsiteY39" fmla="*/ 9745 h 10000"/>
                <a:gd name="connsiteX40" fmla="*/ 7946 w 10000"/>
                <a:gd name="connsiteY40" fmla="*/ 10000 h 10000"/>
                <a:gd name="connsiteX41" fmla="*/ 7625 w 10000"/>
                <a:gd name="connsiteY41" fmla="*/ 9490 h 10000"/>
                <a:gd name="connsiteX42" fmla="*/ 7286 w 10000"/>
                <a:gd name="connsiteY42" fmla="*/ 9010 h 10000"/>
                <a:gd name="connsiteX43" fmla="*/ 6964 w 10000"/>
                <a:gd name="connsiteY43" fmla="*/ 8516 h 10000"/>
                <a:gd name="connsiteX44" fmla="*/ 6607 w 10000"/>
                <a:gd name="connsiteY44" fmla="*/ 8036 h 10000"/>
                <a:gd name="connsiteX45" fmla="*/ 6214 w 10000"/>
                <a:gd name="connsiteY45" fmla="*/ 7571 h 10000"/>
                <a:gd name="connsiteX46" fmla="*/ 5786 w 10000"/>
                <a:gd name="connsiteY46" fmla="*/ 7121 h 10000"/>
                <a:gd name="connsiteX47" fmla="*/ 5321 w 10000"/>
                <a:gd name="connsiteY47" fmla="*/ 6717 h 10000"/>
                <a:gd name="connsiteX48" fmla="*/ 4768 w 10000"/>
                <a:gd name="connsiteY48" fmla="*/ 6312 h 10000"/>
                <a:gd name="connsiteX49" fmla="*/ 4679 w 10000"/>
                <a:gd name="connsiteY49" fmla="*/ 6147 h 10000"/>
                <a:gd name="connsiteX50" fmla="*/ 4571 w 10000"/>
                <a:gd name="connsiteY50" fmla="*/ 5982 h 10000"/>
                <a:gd name="connsiteX51" fmla="*/ 4446 w 10000"/>
                <a:gd name="connsiteY51" fmla="*/ 5847 h 10000"/>
                <a:gd name="connsiteX52" fmla="*/ 4304 w 10000"/>
                <a:gd name="connsiteY52" fmla="*/ 5712 h 10000"/>
                <a:gd name="connsiteX53" fmla="*/ 4143 w 10000"/>
                <a:gd name="connsiteY53" fmla="*/ 5607 h 10000"/>
                <a:gd name="connsiteX54" fmla="*/ 3982 w 10000"/>
                <a:gd name="connsiteY54" fmla="*/ 5502 h 10000"/>
                <a:gd name="connsiteX55" fmla="*/ 3786 w 10000"/>
                <a:gd name="connsiteY55" fmla="*/ 5397 h 10000"/>
                <a:gd name="connsiteX56" fmla="*/ 3589 w 10000"/>
                <a:gd name="connsiteY56" fmla="*/ 5307 h 10000"/>
                <a:gd name="connsiteX57" fmla="*/ 3268 w 10000"/>
                <a:gd name="connsiteY57" fmla="*/ 5127 h 10000"/>
                <a:gd name="connsiteX58" fmla="*/ 3000 w 10000"/>
                <a:gd name="connsiteY58" fmla="*/ 4888 h 10000"/>
                <a:gd name="connsiteX59" fmla="*/ 2786 w 10000"/>
                <a:gd name="connsiteY59" fmla="*/ 4648 h 10000"/>
                <a:gd name="connsiteX60" fmla="*/ 2607 w 10000"/>
                <a:gd name="connsiteY60" fmla="*/ 4378 h 10000"/>
                <a:gd name="connsiteX61" fmla="*/ 2411 w 10000"/>
                <a:gd name="connsiteY61" fmla="*/ 4123 h 10000"/>
                <a:gd name="connsiteX62" fmla="*/ 2196 w 10000"/>
                <a:gd name="connsiteY62" fmla="*/ 3883 h 10000"/>
                <a:gd name="connsiteX63" fmla="*/ 1929 w 10000"/>
                <a:gd name="connsiteY63" fmla="*/ 3688 h 10000"/>
                <a:gd name="connsiteX64" fmla="*/ 1589 w 10000"/>
                <a:gd name="connsiteY64" fmla="*/ 3553 h 10000"/>
                <a:gd name="connsiteX65" fmla="*/ 1393 w 10000"/>
                <a:gd name="connsiteY65" fmla="*/ 3508 h 10000"/>
                <a:gd name="connsiteX66" fmla="*/ 1161 w 10000"/>
                <a:gd name="connsiteY66" fmla="*/ 3463 h 10000"/>
                <a:gd name="connsiteX67" fmla="*/ 946 w 10000"/>
                <a:gd name="connsiteY67" fmla="*/ 3433 h 10000"/>
                <a:gd name="connsiteX68" fmla="*/ 732 w 10000"/>
                <a:gd name="connsiteY68" fmla="*/ 3403 h 10000"/>
                <a:gd name="connsiteX69" fmla="*/ 518 w 10000"/>
                <a:gd name="connsiteY69" fmla="*/ 3358 h 10000"/>
                <a:gd name="connsiteX70" fmla="*/ 339 w 10000"/>
                <a:gd name="connsiteY70" fmla="*/ 3298 h 10000"/>
                <a:gd name="connsiteX71" fmla="*/ 161 w 10000"/>
                <a:gd name="connsiteY71" fmla="*/ 3193 h 10000"/>
                <a:gd name="connsiteX72" fmla="*/ 0 w 10000"/>
                <a:gd name="connsiteY72" fmla="*/ 3073 h 10000"/>
                <a:gd name="connsiteX73" fmla="*/ 36 w 10000"/>
                <a:gd name="connsiteY73" fmla="*/ 2864 h 10000"/>
                <a:gd name="connsiteX74" fmla="*/ 107 w 10000"/>
                <a:gd name="connsiteY74" fmla="*/ 2654 h 10000"/>
                <a:gd name="connsiteX75" fmla="*/ 232 w 10000"/>
                <a:gd name="connsiteY75" fmla="*/ 2489 h 10000"/>
                <a:gd name="connsiteX76" fmla="*/ 393 w 10000"/>
                <a:gd name="connsiteY76" fmla="*/ 2384 h 10000"/>
                <a:gd name="connsiteX77" fmla="*/ 1964 w 10000"/>
                <a:gd name="connsiteY77" fmla="*/ 2624 h 10000"/>
                <a:gd name="connsiteX78" fmla="*/ 2107 w 10000"/>
                <a:gd name="connsiteY78" fmla="*/ 2444 h 10000"/>
                <a:gd name="connsiteX79" fmla="*/ 1929 w 10000"/>
                <a:gd name="connsiteY79" fmla="*/ 2384 h 10000"/>
                <a:gd name="connsiteX80" fmla="*/ 1732 w 10000"/>
                <a:gd name="connsiteY80" fmla="*/ 2309 h 10000"/>
                <a:gd name="connsiteX81" fmla="*/ 1536 w 10000"/>
                <a:gd name="connsiteY81" fmla="*/ 2264 h 10000"/>
                <a:gd name="connsiteX82" fmla="*/ 1339 w 10000"/>
                <a:gd name="connsiteY82" fmla="*/ 2219 h 10000"/>
                <a:gd name="connsiteX83" fmla="*/ 1143 w 10000"/>
                <a:gd name="connsiteY83" fmla="*/ 2189 h 10000"/>
                <a:gd name="connsiteX84" fmla="*/ 929 w 10000"/>
                <a:gd name="connsiteY84" fmla="*/ 2144 h 10000"/>
                <a:gd name="connsiteX85" fmla="*/ 750 w 10000"/>
                <a:gd name="connsiteY85" fmla="*/ 2084 h 10000"/>
                <a:gd name="connsiteX86" fmla="*/ 536 w 10000"/>
                <a:gd name="connsiteY86" fmla="*/ 2039 h 10000"/>
                <a:gd name="connsiteX87" fmla="*/ 393 w 10000"/>
                <a:gd name="connsiteY87" fmla="*/ 1934 h 10000"/>
                <a:gd name="connsiteX88" fmla="*/ 268 w 10000"/>
                <a:gd name="connsiteY88" fmla="*/ 1859 h 10000"/>
                <a:gd name="connsiteX89" fmla="*/ 179 w 10000"/>
                <a:gd name="connsiteY89" fmla="*/ 1754 h 10000"/>
                <a:gd name="connsiteX90" fmla="*/ 125 w 10000"/>
                <a:gd name="connsiteY90" fmla="*/ 1619 h 10000"/>
                <a:gd name="connsiteX91" fmla="*/ 196 w 10000"/>
                <a:gd name="connsiteY91" fmla="*/ 1424 h 10000"/>
                <a:gd name="connsiteX92" fmla="*/ 250 w 10000"/>
                <a:gd name="connsiteY92" fmla="*/ 1259 h 10000"/>
                <a:gd name="connsiteX93" fmla="*/ 339 w 10000"/>
                <a:gd name="connsiteY93" fmla="*/ 1094 h 10000"/>
                <a:gd name="connsiteX94" fmla="*/ 500 w 10000"/>
                <a:gd name="connsiteY94" fmla="*/ 975 h 10000"/>
                <a:gd name="connsiteX95" fmla="*/ 2554 w 10000"/>
                <a:gd name="connsiteY95" fmla="*/ 1394 h 10000"/>
                <a:gd name="connsiteX96" fmla="*/ 2643 w 10000"/>
                <a:gd name="connsiteY96" fmla="*/ 1364 h 10000"/>
                <a:gd name="connsiteX97" fmla="*/ 2679 w 10000"/>
                <a:gd name="connsiteY97" fmla="*/ 1304 h 10000"/>
                <a:gd name="connsiteX98" fmla="*/ 2679 w 10000"/>
                <a:gd name="connsiteY98" fmla="*/ 1244 h 10000"/>
                <a:gd name="connsiteX99" fmla="*/ 2643 w 10000"/>
                <a:gd name="connsiteY99" fmla="*/ 1169 h 10000"/>
                <a:gd name="connsiteX100" fmla="*/ 2375 w 10000"/>
                <a:gd name="connsiteY100" fmla="*/ 1064 h 10000"/>
                <a:gd name="connsiteX101" fmla="*/ 2107 w 10000"/>
                <a:gd name="connsiteY101" fmla="*/ 1004 h 10000"/>
                <a:gd name="connsiteX102" fmla="*/ 1821 w 10000"/>
                <a:gd name="connsiteY102" fmla="*/ 930 h 10000"/>
                <a:gd name="connsiteX103" fmla="*/ 1554 w 10000"/>
                <a:gd name="connsiteY103" fmla="*/ 870 h 10000"/>
                <a:gd name="connsiteX104" fmla="*/ 1268 w 10000"/>
                <a:gd name="connsiteY104" fmla="*/ 825 h 10000"/>
                <a:gd name="connsiteX105" fmla="*/ 982 w 10000"/>
                <a:gd name="connsiteY105" fmla="*/ 750 h 10000"/>
                <a:gd name="connsiteX106" fmla="*/ 714 w 10000"/>
                <a:gd name="connsiteY106" fmla="*/ 690 h 10000"/>
                <a:gd name="connsiteX107" fmla="*/ 464 w 10000"/>
                <a:gd name="connsiteY107" fmla="*/ 585 h 10000"/>
                <a:gd name="connsiteX108" fmla="*/ 482 w 10000"/>
                <a:gd name="connsiteY108" fmla="*/ 390 h 10000"/>
                <a:gd name="connsiteX109" fmla="*/ 571 w 10000"/>
                <a:gd name="connsiteY109" fmla="*/ 225 h 10000"/>
                <a:gd name="connsiteX110" fmla="*/ 732 w 10000"/>
                <a:gd name="connsiteY110" fmla="*/ 105 h 10000"/>
                <a:gd name="connsiteX111" fmla="*/ 911 w 10000"/>
                <a:gd name="connsiteY111" fmla="*/ 0 h 10000"/>
                <a:gd name="connsiteX112" fmla="*/ 1304 w 10000"/>
                <a:gd name="connsiteY112" fmla="*/ 0 h 10000"/>
                <a:gd name="connsiteX113" fmla="*/ 1714 w 10000"/>
                <a:gd name="connsiteY113" fmla="*/ 30 h 10000"/>
                <a:gd name="connsiteX114" fmla="*/ 2107 w 10000"/>
                <a:gd name="connsiteY114" fmla="*/ 75 h 10000"/>
                <a:gd name="connsiteX115" fmla="*/ 2500 w 10000"/>
                <a:gd name="connsiteY115" fmla="*/ 165 h 10000"/>
                <a:gd name="connsiteX116" fmla="*/ 2893 w 10000"/>
                <a:gd name="connsiteY116" fmla="*/ 270 h 10000"/>
                <a:gd name="connsiteX117" fmla="*/ 3268 w 10000"/>
                <a:gd name="connsiteY117" fmla="*/ 405 h 10000"/>
                <a:gd name="connsiteX118" fmla="*/ 3607 w 10000"/>
                <a:gd name="connsiteY118" fmla="*/ 570 h 10000"/>
                <a:gd name="connsiteX119" fmla="*/ 3964 w 10000"/>
                <a:gd name="connsiteY119"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3554 w 10000"/>
                <a:gd name="connsiteY10" fmla="*/ 2744 h 10000"/>
                <a:gd name="connsiteX11" fmla="*/ 6786 w 10000"/>
                <a:gd name="connsiteY11" fmla="*/ 5187 h 10000"/>
                <a:gd name="connsiteX12" fmla="*/ 6875 w 10000"/>
                <a:gd name="connsiteY12" fmla="*/ 5247 h 10000"/>
                <a:gd name="connsiteX13" fmla="*/ 6964 w 10000"/>
                <a:gd name="connsiteY13" fmla="*/ 5292 h 10000"/>
                <a:gd name="connsiteX14" fmla="*/ 7071 w 10000"/>
                <a:gd name="connsiteY14" fmla="*/ 5367 h 10000"/>
                <a:gd name="connsiteX15" fmla="*/ 7125 w 10000"/>
                <a:gd name="connsiteY15" fmla="*/ 5457 h 10000"/>
                <a:gd name="connsiteX16" fmla="*/ 7143 w 10000"/>
                <a:gd name="connsiteY16" fmla="*/ 5682 h 10000"/>
                <a:gd name="connsiteX17" fmla="*/ 7268 w 10000"/>
                <a:gd name="connsiteY17" fmla="*/ 5847 h 10000"/>
                <a:gd name="connsiteX18" fmla="*/ 7429 w 10000"/>
                <a:gd name="connsiteY18" fmla="*/ 5967 h 10000"/>
                <a:gd name="connsiteX19" fmla="*/ 7661 w 10000"/>
                <a:gd name="connsiteY19" fmla="*/ 6057 h 10000"/>
                <a:gd name="connsiteX20" fmla="*/ 7893 w 10000"/>
                <a:gd name="connsiteY20" fmla="*/ 6147 h 10000"/>
                <a:gd name="connsiteX21" fmla="*/ 8143 w 10000"/>
                <a:gd name="connsiteY21" fmla="*/ 6207 h 10000"/>
                <a:gd name="connsiteX22" fmla="*/ 8357 w 10000"/>
                <a:gd name="connsiteY22" fmla="*/ 6297 h 10000"/>
                <a:gd name="connsiteX23" fmla="*/ 8571 w 10000"/>
                <a:gd name="connsiteY23" fmla="*/ 6402 h 10000"/>
                <a:gd name="connsiteX24" fmla="*/ 8786 w 10000"/>
                <a:gd name="connsiteY24" fmla="*/ 6627 h 10000"/>
                <a:gd name="connsiteX25" fmla="*/ 9000 w 10000"/>
                <a:gd name="connsiteY25" fmla="*/ 6867 h 10000"/>
                <a:gd name="connsiteX26" fmla="*/ 9161 w 10000"/>
                <a:gd name="connsiteY26" fmla="*/ 7106 h 10000"/>
                <a:gd name="connsiteX27" fmla="*/ 9321 w 10000"/>
                <a:gd name="connsiteY27" fmla="*/ 7376 h 10000"/>
                <a:gd name="connsiteX28" fmla="*/ 9500 w 10000"/>
                <a:gd name="connsiteY28" fmla="*/ 7631 h 10000"/>
                <a:gd name="connsiteX29" fmla="*/ 9661 w 10000"/>
                <a:gd name="connsiteY29" fmla="*/ 7871 h 10000"/>
                <a:gd name="connsiteX30" fmla="*/ 9821 w 10000"/>
                <a:gd name="connsiteY30" fmla="*/ 8111 h 10000"/>
                <a:gd name="connsiteX31" fmla="*/ 10000 w 10000"/>
                <a:gd name="connsiteY31" fmla="*/ 8351 h 10000"/>
                <a:gd name="connsiteX32" fmla="*/ 9696 w 10000"/>
                <a:gd name="connsiteY32" fmla="*/ 8471 h 10000"/>
                <a:gd name="connsiteX33" fmla="*/ 9393 w 10000"/>
                <a:gd name="connsiteY33" fmla="*/ 8651 h 10000"/>
                <a:gd name="connsiteX34" fmla="*/ 9107 w 10000"/>
                <a:gd name="connsiteY34" fmla="*/ 8831 h 10000"/>
                <a:gd name="connsiteX35" fmla="*/ 8839 w 10000"/>
                <a:gd name="connsiteY35" fmla="*/ 9040 h 10000"/>
                <a:gd name="connsiteX36" fmla="*/ 8571 w 10000"/>
                <a:gd name="connsiteY36" fmla="*/ 9265 h 10000"/>
                <a:gd name="connsiteX37" fmla="*/ 8339 w 10000"/>
                <a:gd name="connsiteY37" fmla="*/ 9505 h 10000"/>
                <a:gd name="connsiteX38" fmla="*/ 8143 w 10000"/>
                <a:gd name="connsiteY38" fmla="*/ 9745 h 10000"/>
                <a:gd name="connsiteX39" fmla="*/ 7946 w 10000"/>
                <a:gd name="connsiteY39" fmla="*/ 10000 h 10000"/>
                <a:gd name="connsiteX40" fmla="*/ 7625 w 10000"/>
                <a:gd name="connsiteY40" fmla="*/ 9490 h 10000"/>
                <a:gd name="connsiteX41" fmla="*/ 7286 w 10000"/>
                <a:gd name="connsiteY41" fmla="*/ 9010 h 10000"/>
                <a:gd name="connsiteX42" fmla="*/ 6964 w 10000"/>
                <a:gd name="connsiteY42" fmla="*/ 8516 h 10000"/>
                <a:gd name="connsiteX43" fmla="*/ 6607 w 10000"/>
                <a:gd name="connsiteY43" fmla="*/ 8036 h 10000"/>
                <a:gd name="connsiteX44" fmla="*/ 6214 w 10000"/>
                <a:gd name="connsiteY44" fmla="*/ 7571 h 10000"/>
                <a:gd name="connsiteX45" fmla="*/ 5786 w 10000"/>
                <a:gd name="connsiteY45" fmla="*/ 7121 h 10000"/>
                <a:gd name="connsiteX46" fmla="*/ 5321 w 10000"/>
                <a:gd name="connsiteY46" fmla="*/ 6717 h 10000"/>
                <a:gd name="connsiteX47" fmla="*/ 4768 w 10000"/>
                <a:gd name="connsiteY47" fmla="*/ 6312 h 10000"/>
                <a:gd name="connsiteX48" fmla="*/ 4679 w 10000"/>
                <a:gd name="connsiteY48" fmla="*/ 6147 h 10000"/>
                <a:gd name="connsiteX49" fmla="*/ 4571 w 10000"/>
                <a:gd name="connsiteY49" fmla="*/ 5982 h 10000"/>
                <a:gd name="connsiteX50" fmla="*/ 4446 w 10000"/>
                <a:gd name="connsiteY50" fmla="*/ 5847 h 10000"/>
                <a:gd name="connsiteX51" fmla="*/ 4304 w 10000"/>
                <a:gd name="connsiteY51" fmla="*/ 5712 h 10000"/>
                <a:gd name="connsiteX52" fmla="*/ 4143 w 10000"/>
                <a:gd name="connsiteY52" fmla="*/ 5607 h 10000"/>
                <a:gd name="connsiteX53" fmla="*/ 3982 w 10000"/>
                <a:gd name="connsiteY53" fmla="*/ 5502 h 10000"/>
                <a:gd name="connsiteX54" fmla="*/ 3786 w 10000"/>
                <a:gd name="connsiteY54" fmla="*/ 5397 h 10000"/>
                <a:gd name="connsiteX55" fmla="*/ 3589 w 10000"/>
                <a:gd name="connsiteY55" fmla="*/ 5307 h 10000"/>
                <a:gd name="connsiteX56" fmla="*/ 3268 w 10000"/>
                <a:gd name="connsiteY56" fmla="*/ 5127 h 10000"/>
                <a:gd name="connsiteX57" fmla="*/ 3000 w 10000"/>
                <a:gd name="connsiteY57" fmla="*/ 4888 h 10000"/>
                <a:gd name="connsiteX58" fmla="*/ 2786 w 10000"/>
                <a:gd name="connsiteY58" fmla="*/ 4648 h 10000"/>
                <a:gd name="connsiteX59" fmla="*/ 2607 w 10000"/>
                <a:gd name="connsiteY59" fmla="*/ 4378 h 10000"/>
                <a:gd name="connsiteX60" fmla="*/ 2411 w 10000"/>
                <a:gd name="connsiteY60" fmla="*/ 4123 h 10000"/>
                <a:gd name="connsiteX61" fmla="*/ 2196 w 10000"/>
                <a:gd name="connsiteY61" fmla="*/ 3883 h 10000"/>
                <a:gd name="connsiteX62" fmla="*/ 1929 w 10000"/>
                <a:gd name="connsiteY62" fmla="*/ 3688 h 10000"/>
                <a:gd name="connsiteX63" fmla="*/ 1589 w 10000"/>
                <a:gd name="connsiteY63" fmla="*/ 3553 h 10000"/>
                <a:gd name="connsiteX64" fmla="*/ 1393 w 10000"/>
                <a:gd name="connsiteY64" fmla="*/ 3508 h 10000"/>
                <a:gd name="connsiteX65" fmla="*/ 1161 w 10000"/>
                <a:gd name="connsiteY65" fmla="*/ 3463 h 10000"/>
                <a:gd name="connsiteX66" fmla="*/ 946 w 10000"/>
                <a:gd name="connsiteY66" fmla="*/ 3433 h 10000"/>
                <a:gd name="connsiteX67" fmla="*/ 732 w 10000"/>
                <a:gd name="connsiteY67" fmla="*/ 3403 h 10000"/>
                <a:gd name="connsiteX68" fmla="*/ 518 w 10000"/>
                <a:gd name="connsiteY68" fmla="*/ 3358 h 10000"/>
                <a:gd name="connsiteX69" fmla="*/ 339 w 10000"/>
                <a:gd name="connsiteY69" fmla="*/ 3298 h 10000"/>
                <a:gd name="connsiteX70" fmla="*/ 161 w 10000"/>
                <a:gd name="connsiteY70" fmla="*/ 3193 h 10000"/>
                <a:gd name="connsiteX71" fmla="*/ 0 w 10000"/>
                <a:gd name="connsiteY71" fmla="*/ 3073 h 10000"/>
                <a:gd name="connsiteX72" fmla="*/ 36 w 10000"/>
                <a:gd name="connsiteY72" fmla="*/ 2864 h 10000"/>
                <a:gd name="connsiteX73" fmla="*/ 107 w 10000"/>
                <a:gd name="connsiteY73" fmla="*/ 2654 h 10000"/>
                <a:gd name="connsiteX74" fmla="*/ 232 w 10000"/>
                <a:gd name="connsiteY74" fmla="*/ 2489 h 10000"/>
                <a:gd name="connsiteX75" fmla="*/ 393 w 10000"/>
                <a:gd name="connsiteY75" fmla="*/ 2384 h 10000"/>
                <a:gd name="connsiteX76" fmla="*/ 1964 w 10000"/>
                <a:gd name="connsiteY76" fmla="*/ 2624 h 10000"/>
                <a:gd name="connsiteX77" fmla="*/ 2107 w 10000"/>
                <a:gd name="connsiteY77" fmla="*/ 2444 h 10000"/>
                <a:gd name="connsiteX78" fmla="*/ 1929 w 10000"/>
                <a:gd name="connsiteY78" fmla="*/ 2384 h 10000"/>
                <a:gd name="connsiteX79" fmla="*/ 1732 w 10000"/>
                <a:gd name="connsiteY79" fmla="*/ 2309 h 10000"/>
                <a:gd name="connsiteX80" fmla="*/ 1536 w 10000"/>
                <a:gd name="connsiteY80" fmla="*/ 2264 h 10000"/>
                <a:gd name="connsiteX81" fmla="*/ 1339 w 10000"/>
                <a:gd name="connsiteY81" fmla="*/ 2219 h 10000"/>
                <a:gd name="connsiteX82" fmla="*/ 1143 w 10000"/>
                <a:gd name="connsiteY82" fmla="*/ 2189 h 10000"/>
                <a:gd name="connsiteX83" fmla="*/ 929 w 10000"/>
                <a:gd name="connsiteY83" fmla="*/ 2144 h 10000"/>
                <a:gd name="connsiteX84" fmla="*/ 750 w 10000"/>
                <a:gd name="connsiteY84" fmla="*/ 2084 h 10000"/>
                <a:gd name="connsiteX85" fmla="*/ 536 w 10000"/>
                <a:gd name="connsiteY85" fmla="*/ 2039 h 10000"/>
                <a:gd name="connsiteX86" fmla="*/ 393 w 10000"/>
                <a:gd name="connsiteY86" fmla="*/ 1934 h 10000"/>
                <a:gd name="connsiteX87" fmla="*/ 268 w 10000"/>
                <a:gd name="connsiteY87" fmla="*/ 1859 h 10000"/>
                <a:gd name="connsiteX88" fmla="*/ 179 w 10000"/>
                <a:gd name="connsiteY88" fmla="*/ 1754 h 10000"/>
                <a:gd name="connsiteX89" fmla="*/ 125 w 10000"/>
                <a:gd name="connsiteY89" fmla="*/ 1619 h 10000"/>
                <a:gd name="connsiteX90" fmla="*/ 196 w 10000"/>
                <a:gd name="connsiteY90" fmla="*/ 1424 h 10000"/>
                <a:gd name="connsiteX91" fmla="*/ 250 w 10000"/>
                <a:gd name="connsiteY91" fmla="*/ 1259 h 10000"/>
                <a:gd name="connsiteX92" fmla="*/ 339 w 10000"/>
                <a:gd name="connsiteY92" fmla="*/ 1094 h 10000"/>
                <a:gd name="connsiteX93" fmla="*/ 500 w 10000"/>
                <a:gd name="connsiteY93" fmla="*/ 975 h 10000"/>
                <a:gd name="connsiteX94" fmla="*/ 2554 w 10000"/>
                <a:gd name="connsiteY94" fmla="*/ 1394 h 10000"/>
                <a:gd name="connsiteX95" fmla="*/ 2643 w 10000"/>
                <a:gd name="connsiteY95" fmla="*/ 1364 h 10000"/>
                <a:gd name="connsiteX96" fmla="*/ 2679 w 10000"/>
                <a:gd name="connsiteY96" fmla="*/ 1304 h 10000"/>
                <a:gd name="connsiteX97" fmla="*/ 2679 w 10000"/>
                <a:gd name="connsiteY97" fmla="*/ 1244 h 10000"/>
                <a:gd name="connsiteX98" fmla="*/ 2643 w 10000"/>
                <a:gd name="connsiteY98" fmla="*/ 1169 h 10000"/>
                <a:gd name="connsiteX99" fmla="*/ 2375 w 10000"/>
                <a:gd name="connsiteY99" fmla="*/ 1064 h 10000"/>
                <a:gd name="connsiteX100" fmla="*/ 2107 w 10000"/>
                <a:gd name="connsiteY100" fmla="*/ 1004 h 10000"/>
                <a:gd name="connsiteX101" fmla="*/ 1821 w 10000"/>
                <a:gd name="connsiteY101" fmla="*/ 930 h 10000"/>
                <a:gd name="connsiteX102" fmla="*/ 1554 w 10000"/>
                <a:gd name="connsiteY102" fmla="*/ 870 h 10000"/>
                <a:gd name="connsiteX103" fmla="*/ 1268 w 10000"/>
                <a:gd name="connsiteY103" fmla="*/ 825 h 10000"/>
                <a:gd name="connsiteX104" fmla="*/ 982 w 10000"/>
                <a:gd name="connsiteY104" fmla="*/ 750 h 10000"/>
                <a:gd name="connsiteX105" fmla="*/ 714 w 10000"/>
                <a:gd name="connsiteY105" fmla="*/ 690 h 10000"/>
                <a:gd name="connsiteX106" fmla="*/ 464 w 10000"/>
                <a:gd name="connsiteY106" fmla="*/ 585 h 10000"/>
                <a:gd name="connsiteX107" fmla="*/ 482 w 10000"/>
                <a:gd name="connsiteY107" fmla="*/ 390 h 10000"/>
                <a:gd name="connsiteX108" fmla="*/ 571 w 10000"/>
                <a:gd name="connsiteY108" fmla="*/ 225 h 10000"/>
                <a:gd name="connsiteX109" fmla="*/ 732 w 10000"/>
                <a:gd name="connsiteY109" fmla="*/ 105 h 10000"/>
                <a:gd name="connsiteX110" fmla="*/ 911 w 10000"/>
                <a:gd name="connsiteY110" fmla="*/ 0 h 10000"/>
                <a:gd name="connsiteX111" fmla="*/ 1304 w 10000"/>
                <a:gd name="connsiteY111" fmla="*/ 0 h 10000"/>
                <a:gd name="connsiteX112" fmla="*/ 1714 w 10000"/>
                <a:gd name="connsiteY112" fmla="*/ 30 h 10000"/>
                <a:gd name="connsiteX113" fmla="*/ 2107 w 10000"/>
                <a:gd name="connsiteY113" fmla="*/ 75 h 10000"/>
                <a:gd name="connsiteX114" fmla="*/ 2500 w 10000"/>
                <a:gd name="connsiteY114" fmla="*/ 165 h 10000"/>
                <a:gd name="connsiteX115" fmla="*/ 2893 w 10000"/>
                <a:gd name="connsiteY115" fmla="*/ 270 h 10000"/>
                <a:gd name="connsiteX116" fmla="*/ 3268 w 10000"/>
                <a:gd name="connsiteY116" fmla="*/ 405 h 10000"/>
                <a:gd name="connsiteX117" fmla="*/ 3607 w 10000"/>
                <a:gd name="connsiteY117" fmla="*/ 570 h 10000"/>
                <a:gd name="connsiteX118" fmla="*/ 3964 w 10000"/>
                <a:gd name="connsiteY118"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3625 w 10000"/>
                <a:gd name="connsiteY9" fmla="*/ 2624 h 10000"/>
                <a:gd name="connsiteX10" fmla="*/ 6786 w 10000"/>
                <a:gd name="connsiteY10" fmla="*/ 5187 h 10000"/>
                <a:gd name="connsiteX11" fmla="*/ 6875 w 10000"/>
                <a:gd name="connsiteY11" fmla="*/ 5247 h 10000"/>
                <a:gd name="connsiteX12" fmla="*/ 6964 w 10000"/>
                <a:gd name="connsiteY12" fmla="*/ 5292 h 10000"/>
                <a:gd name="connsiteX13" fmla="*/ 7071 w 10000"/>
                <a:gd name="connsiteY13" fmla="*/ 5367 h 10000"/>
                <a:gd name="connsiteX14" fmla="*/ 7125 w 10000"/>
                <a:gd name="connsiteY14" fmla="*/ 5457 h 10000"/>
                <a:gd name="connsiteX15" fmla="*/ 7143 w 10000"/>
                <a:gd name="connsiteY15" fmla="*/ 5682 h 10000"/>
                <a:gd name="connsiteX16" fmla="*/ 7268 w 10000"/>
                <a:gd name="connsiteY16" fmla="*/ 5847 h 10000"/>
                <a:gd name="connsiteX17" fmla="*/ 7429 w 10000"/>
                <a:gd name="connsiteY17" fmla="*/ 5967 h 10000"/>
                <a:gd name="connsiteX18" fmla="*/ 7661 w 10000"/>
                <a:gd name="connsiteY18" fmla="*/ 6057 h 10000"/>
                <a:gd name="connsiteX19" fmla="*/ 7893 w 10000"/>
                <a:gd name="connsiteY19" fmla="*/ 6147 h 10000"/>
                <a:gd name="connsiteX20" fmla="*/ 8143 w 10000"/>
                <a:gd name="connsiteY20" fmla="*/ 6207 h 10000"/>
                <a:gd name="connsiteX21" fmla="*/ 8357 w 10000"/>
                <a:gd name="connsiteY21" fmla="*/ 6297 h 10000"/>
                <a:gd name="connsiteX22" fmla="*/ 8571 w 10000"/>
                <a:gd name="connsiteY22" fmla="*/ 6402 h 10000"/>
                <a:gd name="connsiteX23" fmla="*/ 8786 w 10000"/>
                <a:gd name="connsiteY23" fmla="*/ 6627 h 10000"/>
                <a:gd name="connsiteX24" fmla="*/ 9000 w 10000"/>
                <a:gd name="connsiteY24" fmla="*/ 6867 h 10000"/>
                <a:gd name="connsiteX25" fmla="*/ 9161 w 10000"/>
                <a:gd name="connsiteY25" fmla="*/ 7106 h 10000"/>
                <a:gd name="connsiteX26" fmla="*/ 9321 w 10000"/>
                <a:gd name="connsiteY26" fmla="*/ 7376 h 10000"/>
                <a:gd name="connsiteX27" fmla="*/ 9500 w 10000"/>
                <a:gd name="connsiteY27" fmla="*/ 7631 h 10000"/>
                <a:gd name="connsiteX28" fmla="*/ 9661 w 10000"/>
                <a:gd name="connsiteY28" fmla="*/ 7871 h 10000"/>
                <a:gd name="connsiteX29" fmla="*/ 9821 w 10000"/>
                <a:gd name="connsiteY29" fmla="*/ 8111 h 10000"/>
                <a:gd name="connsiteX30" fmla="*/ 10000 w 10000"/>
                <a:gd name="connsiteY30" fmla="*/ 8351 h 10000"/>
                <a:gd name="connsiteX31" fmla="*/ 9696 w 10000"/>
                <a:gd name="connsiteY31" fmla="*/ 8471 h 10000"/>
                <a:gd name="connsiteX32" fmla="*/ 9393 w 10000"/>
                <a:gd name="connsiteY32" fmla="*/ 8651 h 10000"/>
                <a:gd name="connsiteX33" fmla="*/ 9107 w 10000"/>
                <a:gd name="connsiteY33" fmla="*/ 8831 h 10000"/>
                <a:gd name="connsiteX34" fmla="*/ 8839 w 10000"/>
                <a:gd name="connsiteY34" fmla="*/ 9040 h 10000"/>
                <a:gd name="connsiteX35" fmla="*/ 8571 w 10000"/>
                <a:gd name="connsiteY35" fmla="*/ 9265 h 10000"/>
                <a:gd name="connsiteX36" fmla="*/ 8339 w 10000"/>
                <a:gd name="connsiteY36" fmla="*/ 9505 h 10000"/>
                <a:gd name="connsiteX37" fmla="*/ 8143 w 10000"/>
                <a:gd name="connsiteY37" fmla="*/ 9745 h 10000"/>
                <a:gd name="connsiteX38" fmla="*/ 7946 w 10000"/>
                <a:gd name="connsiteY38" fmla="*/ 10000 h 10000"/>
                <a:gd name="connsiteX39" fmla="*/ 7625 w 10000"/>
                <a:gd name="connsiteY39" fmla="*/ 9490 h 10000"/>
                <a:gd name="connsiteX40" fmla="*/ 7286 w 10000"/>
                <a:gd name="connsiteY40" fmla="*/ 9010 h 10000"/>
                <a:gd name="connsiteX41" fmla="*/ 6964 w 10000"/>
                <a:gd name="connsiteY41" fmla="*/ 8516 h 10000"/>
                <a:gd name="connsiteX42" fmla="*/ 6607 w 10000"/>
                <a:gd name="connsiteY42" fmla="*/ 8036 h 10000"/>
                <a:gd name="connsiteX43" fmla="*/ 6214 w 10000"/>
                <a:gd name="connsiteY43" fmla="*/ 7571 h 10000"/>
                <a:gd name="connsiteX44" fmla="*/ 5786 w 10000"/>
                <a:gd name="connsiteY44" fmla="*/ 7121 h 10000"/>
                <a:gd name="connsiteX45" fmla="*/ 5321 w 10000"/>
                <a:gd name="connsiteY45" fmla="*/ 6717 h 10000"/>
                <a:gd name="connsiteX46" fmla="*/ 4768 w 10000"/>
                <a:gd name="connsiteY46" fmla="*/ 6312 h 10000"/>
                <a:gd name="connsiteX47" fmla="*/ 4679 w 10000"/>
                <a:gd name="connsiteY47" fmla="*/ 6147 h 10000"/>
                <a:gd name="connsiteX48" fmla="*/ 4571 w 10000"/>
                <a:gd name="connsiteY48" fmla="*/ 5982 h 10000"/>
                <a:gd name="connsiteX49" fmla="*/ 4446 w 10000"/>
                <a:gd name="connsiteY49" fmla="*/ 5847 h 10000"/>
                <a:gd name="connsiteX50" fmla="*/ 4304 w 10000"/>
                <a:gd name="connsiteY50" fmla="*/ 5712 h 10000"/>
                <a:gd name="connsiteX51" fmla="*/ 4143 w 10000"/>
                <a:gd name="connsiteY51" fmla="*/ 5607 h 10000"/>
                <a:gd name="connsiteX52" fmla="*/ 3982 w 10000"/>
                <a:gd name="connsiteY52" fmla="*/ 5502 h 10000"/>
                <a:gd name="connsiteX53" fmla="*/ 3786 w 10000"/>
                <a:gd name="connsiteY53" fmla="*/ 5397 h 10000"/>
                <a:gd name="connsiteX54" fmla="*/ 3589 w 10000"/>
                <a:gd name="connsiteY54" fmla="*/ 5307 h 10000"/>
                <a:gd name="connsiteX55" fmla="*/ 3268 w 10000"/>
                <a:gd name="connsiteY55" fmla="*/ 5127 h 10000"/>
                <a:gd name="connsiteX56" fmla="*/ 3000 w 10000"/>
                <a:gd name="connsiteY56" fmla="*/ 4888 h 10000"/>
                <a:gd name="connsiteX57" fmla="*/ 2786 w 10000"/>
                <a:gd name="connsiteY57" fmla="*/ 4648 h 10000"/>
                <a:gd name="connsiteX58" fmla="*/ 2607 w 10000"/>
                <a:gd name="connsiteY58" fmla="*/ 4378 h 10000"/>
                <a:gd name="connsiteX59" fmla="*/ 2411 w 10000"/>
                <a:gd name="connsiteY59" fmla="*/ 4123 h 10000"/>
                <a:gd name="connsiteX60" fmla="*/ 2196 w 10000"/>
                <a:gd name="connsiteY60" fmla="*/ 3883 h 10000"/>
                <a:gd name="connsiteX61" fmla="*/ 1929 w 10000"/>
                <a:gd name="connsiteY61" fmla="*/ 3688 h 10000"/>
                <a:gd name="connsiteX62" fmla="*/ 1589 w 10000"/>
                <a:gd name="connsiteY62" fmla="*/ 3553 h 10000"/>
                <a:gd name="connsiteX63" fmla="*/ 1393 w 10000"/>
                <a:gd name="connsiteY63" fmla="*/ 3508 h 10000"/>
                <a:gd name="connsiteX64" fmla="*/ 1161 w 10000"/>
                <a:gd name="connsiteY64" fmla="*/ 3463 h 10000"/>
                <a:gd name="connsiteX65" fmla="*/ 946 w 10000"/>
                <a:gd name="connsiteY65" fmla="*/ 3433 h 10000"/>
                <a:gd name="connsiteX66" fmla="*/ 732 w 10000"/>
                <a:gd name="connsiteY66" fmla="*/ 3403 h 10000"/>
                <a:gd name="connsiteX67" fmla="*/ 518 w 10000"/>
                <a:gd name="connsiteY67" fmla="*/ 3358 h 10000"/>
                <a:gd name="connsiteX68" fmla="*/ 339 w 10000"/>
                <a:gd name="connsiteY68" fmla="*/ 3298 h 10000"/>
                <a:gd name="connsiteX69" fmla="*/ 161 w 10000"/>
                <a:gd name="connsiteY69" fmla="*/ 3193 h 10000"/>
                <a:gd name="connsiteX70" fmla="*/ 0 w 10000"/>
                <a:gd name="connsiteY70" fmla="*/ 3073 h 10000"/>
                <a:gd name="connsiteX71" fmla="*/ 36 w 10000"/>
                <a:gd name="connsiteY71" fmla="*/ 2864 h 10000"/>
                <a:gd name="connsiteX72" fmla="*/ 107 w 10000"/>
                <a:gd name="connsiteY72" fmla="*/ 2654 h 10000"/>
                <a:gd name="connsiteX73" fmla="*/ 232 w 10000"/>
                <a:gd name="connsiteY73" fmla="*/ 2489 h 10000"/>
                <a:gd name="connsiteX74" fmla="*/ 393 w 10000"/>
                <a:gd name="connsiteY74" fmla="*/ 2384 h 10000"/>
                <a:gd name="connsiteX75" fmla="*/ 1964 w 10000"/>
                <a:gd name="connsiteY75" fmla="*/ 2624 h 10000"/>
                <a:gd name="connsiteX76" fmla="*/ 2107 w 10000"/>
                <a:gd name="connsiteY76" fmla="*/ 2444 h 10000"/>
                <a:gd name="connsiteX77" fmla="*/ 1929 w 10000"/>
                <a:gd name="connsiteY77" fmla="*/ 2384 h 10000"/>
                <a:gd name="connsiteX78" fmla="*/ 1732 w 10000"/>
                <a:gd name="connsiteY78" fmla="*/ 2309 h 10000"/>
                <a:gd name="connsiteX79" fmla="*/ 1536 w 10000"/>
                <a:gd name="connsiteY79" fmla="*/ 2264 h 10000"/>
                <a:gd name="connsiteX80" fmla="*/ 1339 w 10000"/>
                <a:gd name="connsiteY80" fmla="*/ 2219 h 10000"/>
                <a:gd name="connsiteX81" fmla="*/ 1143 w 10000"/>
                <a:gd name="connsiteY81" fmla="*/ 2189 h 10000"/>
                <a:gd name="connsiteX82" fmla="*/ 929 w 10000"/>
                <a:gd name="connsiteY82" fmla="*/ 2144 h 10000"/>
                <a:gd name="connsiteX83" fmla="*/ 750 w 10000"/>
                <a:gd name="connsiteY83" fmla="*/ 2084 h 10000"/>
                <a:gd name="connsiteX84" fmla="*/ 536 w 10000"/>
                <a:gd name="connsiteY84" fmla="*/ 2039 h 10000"/>
                <a:gd name="connsiteX85" fmla="*/ 393 w 10000"/>
                <a:gd name="connsiteY85" fmla="*/ 1934 h 10000"/>
                <a:gd name="connsiteX86" fmla="*/ 268 w 10000"/>
                <a:gd name="connsiteY86" fmla="*/ 1859 h 10000"/>
                <a:gd name="connsiteX87" fmla="*/ 179 w 10000"/>
                <a:gd name="connsiteY87" fmla="*/ 1754 h 10000"/>
                <a:gd name="connsiteX88" fmla="*/ 125 w 10000"/>
                <a:gd name="connsiteY88" fmla="*/ 1619 h 10000"/>
                <a:gd name="connsiteX89" fmla="*/ 196 w 10000"/>
                <a:gd name="connsiteY89" fmla="*/ 1424 h 10000"/>
                <a:gd name="connsiteX90" fmla="*/ 250 w 10000"/>
                <a:gd name="connsiteY90" fmla="*/ 1259 h 10000"/>
                <a:gd name="connsiteX91" fmla="*/ 339 w 10000"/>
                <a:gd name="connsiteY91" fmla="*/ 1094 h 10000"/>
                <a:gd name="connsiteX92" fmla="*/ 500 w 10000"/>
                <a:gd name="connsiteY92" fmla="*/ 975 h 10000"/>
                <a:gd name="connsiteX93" fmla="*/ 2554 w 10000"/>
                <a:gd name="connsiteY93" fmla="*/ 1394 h 10000"/>
                <a:gd name="connsiteX94" fmla="*/ 2643 w 10000"/>
                <a:gd name="connsiteY94" fmla="*/ 1364 h 10000"/>
                <a:gd name="connsiteX95" fmla="*/ 2679 w 10000"/>
                <a:gd name="connsiteY95" fmla="*/ 1304 h 10000"/>
                <a:gd name="connsiteX96" fmla="*/ 2679 w 10000"/>
                <a:gd name="connsiteY96" fmla="*/ 1244 h 10000"/>
                <a:gd name="connsiteX97" fmla="*/ 2643 w 10000"/>
                <a:gd name="connsiteY97" fmla="*/ 1169 h 10000"/>
                <a:gd name="connsiteX98" fmla="*/ 2375 w 10000"/>
                <a:gd name="connsiteY98" fmla="*/ 1064 h 10000"/>
                <a:gd name="connsiteX99" fmla="*/ 2107 w 10000"/>
                <a:gd name="connsiteY99" fmla="*/ 1004 h 10000"/>
                <a:gd name="connsiteX100" fmla="*/ 1821 w 10000"/>
                <a:gd name="connsiteY100" fmla="*/ 930 h 10000"/>
                <a:gd name="connsiteX101" fmla="*/ 1554 w 10000"/>
                <a:gd name="connsiteY101" fmla="*/ 870 h 10000"/>
                <a:gd name="connsiteX102" fmla="*/ 1268 w 10000"/>
                <a:gd name="connsiteY102" fmla="*/ 825 h 10000"/>
                <a:gd name="connsiteX103" fmla="*/ 982 w 10000"/>
                <a:gd name="connsiteY103" fmla="*/ 750 h 10000"/>
                <a:gd name="connsiteX104" fmla="*/ 714 w 10000"/>
                <a:gd name="connsiteY104" fmla="*/ 690 h 10000"/>
                <a:gd name="connsiteX105" fmla="*/ 464 w 10000"/>
                <a:gd name="connsiteY105" fmla="*/ 585 h 10000"/>
                <a:gd name="connsiteX106" fmla="*/ 482 w 10000"/>
                <a:gd name="connsiteY106" fmla="*/ 390 h 10000"/>
                <a:gd name="connsiteX107" fmla="*/ 571 w 10000"/>
                <a:gd name="connsiteY107" fmla="*/ 225 h 10000"/>
                <a:gd name="connsiteX108" fmla="*/ 732 w 10000"/>
                <a:gd name="connsiteY108" fmla="*/ 105 h 10000"/>
                <a:gd name="connsiteX109" fmla="*/ 911 w 10000"/>
                <a:gd name="connsiteY109" fmla="*/ 0 h 10000"/>
                <a:gd name="connsiteX110" fmla="*/ 1304 w 10000"/>
                <a:gd name="connsiteY110" fmla="*/ 0 h 10000"/>
                <a:gd name="connsiteX111" fmla="*/ 1714 w 10000"/>
                <a:gd name="connsiteY111" fmla="*/ 30 h 10000"/>
                <a:gd name="connsiteX112" fmla="*/ 2107 w 10000"/>
                <a:gd name="connsiteY112" fmla="*/ 75 h 10000"/>
                <a:gd name="connsiteX113" fmla="*/ 2500 w 10000"/>
                <a:gd name="connsiteY113" fmla="*/ 165 h 10000"/>
                <a:gd name="connsiteX114" fmla="*/ 2893 w 10000"/>
                <a:gd name="connsiteY114" fmla="*/ 270 h 10000"/>
                <a:gd name="connsiteX115" fmla="*/ 3268 w 10000"/>
                <a:gd name="connsiteY115" fmla="*/ 405 h 10000"/>
                <a:gd name="connsiteX116" fmla="*/ 3607 w 10000"/>
                <a:gd name="connsiteY116" fmla="*/ 570 h 10000"/>
                <a:gd name="connsiteX117" fmla="*/ 3964 w 10000"/>
                <a:gd name="connsiteY117"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3500 w 10000"/>
                <a:gd name="connsiteY8" fmla="*/ 2219 h 10000"/>
                <a:gd name="connsiteX9" fmla="*/ 6786 w 10000"/>
                <a:gd name="connsiteY9" fmla="*/ 5187 h 10000"/>
                <a:gd name="connsiteX10" fmla="*/ 6875 w 10000"/>
                <a:gd name="connsiteY10" fmla="*/ 5247 h 10000"/>
                <a:gd name="connsiteX11" fmla="*/ 6964 w 10000"/>
                <a:gd name="connsiteY11" fmla="*/ 5292 h 10000"/>
                <a:gd name="connsiteX12" fmla="*/ 7071 w 10000"/>
                <a:gd name="connsiteY12" fmla="*/ 5367 h 10000"/>
                <a:gd name="connsiteX13" fmla="*/ 7125 w 10000"/>
                <a:gd name="connsiteY13" fmla="*/ 5457 h 10000"/>
                <a:gd name="connsiteX14" fmla="*/ 7143 w 10000"/>
                <a:gd name="connsiteY14" fmla="*/ 5682 h 10000"/>
                <a:gd name="connsiteX15" fmla="*/ 7268 w 10000"/>
                <a:gd name="connsiteY15" fmla="*/ 5847 h 10000"/>
                <a:gd name="connsiteX16" fmla="*/ 7429 w 10000"/>
                <a:gd name="connsiteY16" fmla="*/ 5967 h 10000"/>
                <a:gd name="connsiteX17" fmla="*/ 7661 w 10000"/>
                <a:gd name="connsiteY17" fmla="*/ 6057 h 10000"/>
                <a:gd name="connsiteX18" fmla="*/ 7893 w 10000"/>
                <a:gd name="connsiteY18" fmla="*/ 6147 h 10000"/>
                <a:gd name="connsiteX19" fmla="*/ 8143 w 10000"/>
                <a:gd name="connsiteY19" fmla="*/ 6207 h 10000"/>
                <a:gd name="connsiteX20" fmla="*/ 8357 w 10000"/>
                <a:gd name="connsiteY20" fmla="*/ 6297 h 10000"/>
                <a:gd name="connsiteX21" fmla="*/ 8571 w 10000"/>
                <a:gd name="connsiteY21" fmla="*/ 6402 h 10000"/>
                <a:gd name="connsiteX22" fmla="*/ 8786 w 10000"/>
                <a:gd name="connsiteY22" fmla="*/ 6627 h 10000"/>
                <a:gd name="connsiteX23" fmla="*/ 9000 w 10000"/>
                <a:gd name="connsiteY23" fmla="*/ 6867 h 10000"/>
                <a:gd name="connsiteX24" fmla="*/ 9161 w 10000"/>
                <a:gd name="connsiteY24" fmla="*/ 7106 h 10000"/>
                <a:gd name="connsiteX25" fmla="*/ 9321 w 10000"/>
                <a:gd name="connsiteY25" fmla="*/ 7376 h 10000"/>
                <a:gd name="connsiteX26" fmla="*/ 9500 w 10000"/>
                <a:gd name="connsiteY26" fmla="*/ 7631 h 10000"/>
                <a:gd name="connsiteX27" fmla="*/ 9661 w 10000"/>
                <a:gd name="connsiteY27" fmla="*/ 7871 h 10000"/>
                <a:gd name="connsiteX28" fmla="*/ 9821 w 10000"/>
                <a:gd name="connsiteY28" fmla="*/ 8111 h 10000"/>
                <a:gd name="connsiteX29" fmla="*/ 10000 w 10000"/>
                <a:gd name="connsiteY29" fmla="*/ 8351 h 10000"/>
                <a:gd name="connsiteX30" fmla="*/ 9696 w 10000"/>
                <a:gd name="connsiteY30" fmla="*/ 8471 h 10000"/>
                <a:gd name="connsiteX31" fmla="*/ 9393 w 10000"/>
                <a:gd name="connsiteY31" fmla="*/ 8651 h 10000"/>
                <a:gd name="connsiteX32" fmla="*/ 9107 w 10000"/>
                <a:gd name="connsiteY32" fmla="*/ 8831 h 10000"/>
                <a:gd name="connsiteX33" fmla="*/ 8839 w 10000"/>
                <a:gd name="connsiteY33" fmla="*/ 9040 h 10000"/>
                <a:gd name="connsiteX34" fmla="*/ 8571 w 10000"/>
                <a:gd name="connsiteY34" fmla="*/ 9265 h 10000"/>
                <a:gd name="connsiteX35" fmla="*/ 8339 w 10000"/>
                <a:gd name="connsiteY35" fmla="*/ 9505 h 10000"/>
                <a:gd name="connsiteX36" fmla="*/ 8143 w 10000"/>
                <a:gd name="connsiteY36" fmla="*/ 9745 h 10000"/>
                <a:gd name="connsiteX37" fmla="*/ 7946 w 10000"/>
                <a:gd name="connsiteY37" fmla="*/ 10000 h 10000"/>
                <a:gd name="connsiteX38" fmla="*/ 7625 w 10000"/>
                <a:gd name="connsiteY38" fmla="*/ 9490 h 10000"/>
                <a:gd name="connsiteX39" fmla="*/ 7286 w 10000"/>
                <a:gd name="connsiteY39" fmla="*/ 9010 h 10000"/>
                <a:gd name="connsiteX40" fmla="*/ 6964 w 10000"/>
                <a:gd name="connsiteY40" fmla="*/ 8516 h 10000"/>
                <a:gd name="connsiteX41" fmla="*/ 6607 w 10000"/>
                <a:gd name="connsiteY41" fmla="*/ 8036 h 10000"/>
                <a:gd name="connsiteX42" fmla="*/ 6214 w 10000"/>
                <a:gd name="connsiteY42" fmla="*/ 7571 h 10000"/>
                <a:gd name="connsiteX43" fmla="*/ 5786 w 10000"/>
                <a:gd name="connsiteY43" fmla="*/ 7121 h 10000"/>
                <a:gd name="connsiteX44" fmla="*/ 5321 w 10000"/>
                <a:gd name="connsiteY44" fmla="*/ 6717 h 10000"/>
                <a:gd name="connsiteX45" fmla="*/ 4768 w 10000"/>
                <a:gd name="connsiteY45" fmla="*/ 6312 h 10000"/>
                <a:gd name="connsiteX46" fmla="*/ 4679 w 10000"/>
                <a:gd name="connsiteY46" fmla="*/ 6147 h 10000"/>
                <a:gd name="connsiteX47" fmla="*/ 4571 w 10000"/>
                <a:gd name="connsiteY47" fmla="*/ 5982 h 10000"/>
                <a:gd name="connsiteX48" fmla="*/ 4446 w 10000"/>
                <a:gd name="connsiteY48" fmla="*/ 5847 h 10000"/>
                <a:gd name="connsiteX49" fmla="*/ 4304 w 10000"/>
                <a:gd name="connsiteY49" fmla="*/ 5712 h 10000"/>
                <a:gd name="connsiteX50" fmla="*/ 4143 w 10000"/>
                <a:gd name="connsiteY50" fmla="*/ 5607 h 10000"/>
                <a:gd name="connsiteX51" fmla="*/ 3982 w 10000"/>
                <a:gd name="connsiteY51" fmla="*/ 5502 h 10000"/>
                <a:gd name="connsiteX52" fmla="*/ 3786 w 10000"/>
                <a:gd name="connsiteY52" fmla="*/ 5397 h 10000"/>
                <a:gd name="connsiteX53" fmla="*/ 3589 w 10000"/>
                <a:gd name="connsiteY53" fmla="*/ 5307 h 10000"/>
                <a:gd name="connsiteX54" fmla="*/ 3268 w 10000"/>
                <a:gd name="connsiteY54" fmla="*/ 5127 h 10000"/>
                <a:gd name="connsiteX55" fmla="*/ 3000 w 10000"/>
                <a:gd name="connsiteY55" fmla="*/ 4888 h 10000"/>
                <a:gd name="connsiteX56" fmla="*/ 2786 w 10000"/>
                <a:gd name="connsiteY56" fmla="*/ 4648 h 10000"/>
                <a:gd name="connsiteX57" fmla="*/ 2607 w 10000"/>
                <a:gd name="connsiteY57" fmla="*/ 4378 h 10000"/>
                <a:gd name="connsiteX58" fmla="*/ 2411 w 10000"/>
                <a:gd name="connsiteY58" fmla="*/ 4123 h 10000"/>
                <a:gd name="connsiteX59" fmla="*/ 2196 w 10000"/>
                <a:gd name="connsiteY59" fmla="*/ 3883 h 10000"/>
                <a:gd name="connsiteX60" fmla="*/ 1929 w 10000"/>
                <a:gd name="connsiteY60" fmla="*/ 3688 h 10000"/>
                <a:gd name="connsiteX61" fmla="*/ 1589 w 10000"/>
                <a:gd name="connsiteY61" fmla="*/ 3553 h 10000"/>
                <a:gd name="connsiteX62" fmla="*/ 1393 w 10000"/>
                <a:gd name="connsiteY62" fmla="*/ 3508 h 10000"/>
                <a:gd name="connsiteX63" fmla="*/ 1161 w 10000"/>
                <a:gd name="connsiteY63" fmla="*/ 3463 h 10000"/>
                <a:gd name="connsiteX64" fmla="*/ 946 w 10000"/>
                <a:gd name="connsiteY64" fmla="*/ 3433 h 10000"/>
                <a:gd name="connsiteX65" fmla="*/ 732 w 10000"/>
                <a:gd name="connsiteY65" fmla="*/ 3403 h 10000"/>
                <a:gd name="connsiteX66" fmla="*/ 518 w 10000"/>
                <a:gd name="connsiteY66" fmla="*/ 3358 h 10000"/>
                <a:gd name="connsiteX67" fmla="*/ 339 w 10000"/>
                <a:gd name="connsiteY67" fmla="*/ 3298 h 10000"/>
                <a:gd name="connsiteX68" fmla="*/ 161 w 10000"/>
                <a:gd name="connsiteY68" fmla="*/ 3193 h 10000"/>
                <a:gd name="connsiteX69" fmla="*/ 0 w 10000"/>
                <a:gd name="connsiteY69" fmla="*/ 3073 h 10000"/>
                <a:gd name="connsiteX70" fmla="*/ 36 w 10000"/>
                <a:gd name="connsiteY70" fmla="*/ 2864 h 10000"/>
                <a:gd name="connsiteX71" fmla="*/ 107 w 10000"/>
                <a:gd name="connsiteY71" fmla="*/ 2654 h 10000"/>
                <a:gd name="connsiteX72" fmla="*/ 232 w 10000"/>
                <a:gd name="connsiteY72" fmla="*/ 2489 h 10000"/>
                <a:gd name="connsiteX73" fmla="*/ 393 w 10000"/>
                <a:gd name="connsiteY73" fmla="*/ 2384 h 10000"/>
                <a:gd name="connsiteX74" fmla="*/ 1964 w 10000"/>
                <a:gd name="connsiteY74" fmla="*/ 2624 h 10000"/>
                <a:gd name="connsiteX75" fmla="*/ 2107 w 10000"/>
                <a:gd name="connsiteY75" fmla="*/ 2444 h 10000"/>
                <a:gd name="connsiteX76" fmla="*/ 1929 w 10000"/>
                <a:gd name="connsiteY76" fmla="*/ 2384 h 10000"/>
                <a:gd name="connsiteX77" fmla="*/ 1732 w 10000"/>
                <a:gd name="connsiteY77" fmla="*/ 2309 h 10000"/>
                <a:gd name="connsiteX78" fmla="*/ 1536 w 10000"/>
                <a:gd name="connsiteY78" fmla="*/ 2264 h 10000"/>
                <a:gd name="connsiteX79" fmla="*/ 1339 w 10000"/>
                <a:gd name="connsiteY79" fmla="*/ 2219 h 10000"/>
                <a:gd name="connsiteX80" fmla="*/ 1143 w 10000"/>
                <a:gd name="connsiteY80" fmla="*/ 2189 h 10000"/>
                <a:gd name="connsiteX81" fmla="*/ 929 w 10000"/>
                <a:gd name="connsiteY81" fmla="*/ 2144 h 10000"/>
                <a:gd name="connsiteX82" fmla="*/ 750 w 10000"/>
                <a:gd name="connsiteY82" fmla="*/ 2084 h 10000"/>
                <a:gd name="connsiteX83" fmla="*/ 536 w 10000"/>
                <a:gd name="connsiteY83" fmla="*/ 2039 h 10000"/>
                <a:gd name="connsiteX84" fmla="*/ 393 w 10000"/>
                <a:gd name="connsiteY84" fmla="*/ 1934 h 10000"/>
                <a:gd name="connsiteX85" fmla="*/ 268 w 10000"/>
                <a:gd name="connsiteY85" fmla="*/ 1859 h 10000"/>
                <a:gd name="connsiteX86" fmla="*/ 179 w 10000"/>
                <a:gd name="connsiteY86" fmla="*/ 1754 h 10000"/>
                <a:gd name="connsiteX87" fmla="*/ 125 w 10000"/>
                <a:gd name="connsiteY87" fmla="*/ 1619 h 10000"/>
                <a:gd name="connsiteX88" fmla="*/ 196 w 10000"/>
                <a:gd name="connsiteY88" fmla="*/ 1424 h 10000"/>
                <a:gd name="connsiteX89" fmla="*/ 250 w 10000"/>
                <a:gd name="connsiteY89" fmla="*/ 1259 h 10000"/>
                <a:gd name="connsiteX90" fmla="*/ 339 w 10000"/>
                <a:gd name="connsiteY90" fmla="*/ 1094 h 10000"/>
                <a:gd name="connsiteX91" fmla="*/ 500 w 10000"/>
                <a:gd name="connsiteY91" fmla="*/ 975 h 10000"/>
                <a:gd name="connsiteX92" fmla="*/ 2554 w 10000"/>
                <a:gd name="connsiteY92" fmla="*/ 1394 h 10000"/>
                <a:gd name="connsiteX93" fmla="*/ 2643 w 10000"/>
                <a:gd name="connsiteY93" fmla="*/ 1364 h 10000"/>
                <a:gd name="connsiteX94" fmla="*/ 2679 w 10000"/>
                <a:gd name="connsiteY94" fmla="*/ 1304 h 10000"/>
                <a:gd name="connsiteX95" fmla="*/ 2679 w 10000"/>
                <a:gd name="connsiteY95" fmla="*/ 1244 h 10000"/>
                <a:gd name="connsiteX96" fmla="*/ 2643 w 10000"/>
                <a:gd name="connsiteY96" fmla="*/ 1169 h 10000"/>
                <a:gd name="connsiteX97" fmla="*/ 2375 w 10000"/>
                <a:gd name="connsiteY97" fmla="*/ 1064 h 10000"/>
                <a:gd name="connsiteX98" fmla="*/ 2107 w 10000"/>
                <a:gd name="connsiteY98" fmla="*/ 1004 h 10000"/>
                <a:gd name="connsiteX99" fmla="*/ 1821 w 10000"/>
                <a:gd name="connsiteY99" fmla="*/ 930 h 10000"/>
                <a:gd name="connsiteX100" fmla="*/ 1554 w 10000"/>
                <a:gd name="connsiteY100" fmla="*/ 870 h 10000"/>
                <a:gd name="connsiteX101" fmla="*/ 1268 w 10000"/>
                <a:gd name="connsiteY101" fmla="*/ 825 h 10000"/>
                <a:gd name="connsiteX102" fmla="*/ 982 w 10000"/>
                <a:gd name="connsiteY102" fmla="*/ 750 h 10000"/>
                <a:gd name="connsiteX103" fmla="*/ 714 w 10000"/>
                <a:gd name="connsiteY103" fmla="*/ 690 h 10000"/>
                <a:gd name="connsiteX104" fmla="*/ 464 w 10000"/>
                <a:gd name="connsiteY104" fmla="*/ 585 h 10000"/>
                <a:gd name="connsiteX105" fmla="*/ 482 w 10000"/>
                <a:gd name="connsiteY105" fmla="*/ 390 h 10000"/>
                <a:gd name="connsiteX106" fmla="*/ 571 w 10000"/>
                <a:gd name="connsiteY106" fmla="*/ 225 h 10000"/>
                <a:gd name="connsiteX107" fmla="*/ 732 w 10000"/>
                <a:gd name="connsiteY107" fmla="*/ 105 h 10000"/>
                <a:gd name="connsiteX108" fmla="*/ 911 w 10000"/>
                <a:gd name="connsiteY108" fmla="*/ 0 h 10000"/>
                <a:gd name="connsiteX109" fmla="*/ 1304 w 10000"/>
                <a:gd name="connsiteY109" fmla="*/ 0 h 10000"/>
                <a:gd name="connsiteX110" fmla="*/ 1714 w 10000"/>
                <a:gd name="connsiteY110" fmla="*/ 30 h 10000"/>
                <a:gd name="connsiteX111" fmla="*/ 2107 w 10000"/>
                <a:gd name="connsiteY111" fmla="*/ 75 h 10000"/>
                <a:gd name="connsiteX112" fmla="*/ 2500 w 10000"/>
                <a:gd name="connsiteY112" fmla="*/ 165 h 10000"/>
                <a:gd name="connsiteX113" fmla="*/ 2893 w 10000"/>
                <a:gd name="connsiteY113" fmla="*/ 270 h 10000"/>
                <a:gd name="connsiteX114" fmla="*/ 3268 w 10000"/>
                <a:gd name="connsiteY114" fmla="*/ 405 h 10000"/>
                <a:gd name="connsiteX115" fmla="*/ 3607 w 10000"/>
                <a:gd name="connsiteY115" fmla="*/ 570 h 10000"/>
                <a:gd name="connsiteX116" fmla="*/ 3964 w 10000"/>
                <a:gd name="connsiteY116"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3554 w 10000"/>
                <a:gd name="connsiteY7" fmla="*/ 1994 h 10000"/>
                <a:gd name="connsiteX8" fmla="*/ 6786 w 10000"/>
                <a:gd name="connsiteY8" fmla="*/ 5187 h 10000"/>
                <a:gd name="connsiteX9" fmla="*/ 6875 w 10000"/>
                <a:gd name="connsiteY9" fmla="*/ 5247 h 10000"/>
                <a:gd name="connsiteX10" fmla="*/ 6964 w 10000"/>
                <a:gd name="connsiteY10" fmla="*/ 5292 h 10000"/>
                <a:gd name="connsiteX11" fmla="*/ 7071 w 10000"/>
                <a:gd name="connsiteY11" fmla="*/ 5367 h 10000"/>
                <a:gd name="connsiteX12" fmla="*/ 7125 w 10000"/>
                <a:gd name="connsiteY12" fmla="*/ 5457 h 10000"/>
                <a:gd name="connsiteX13" fmla="*/ 7143 w 10000"/>
                <a:gd name="connsiteY13" fmla="*/ 5682 h 10000"/>
                <a:gd name="connsiteX14" fmla="*/ 7268 w 10000"/>
                <a:gd name="connsiteY14" fmla="*/ 5847 h 10000"/>
                <a:gd name="connsiteX15" fmla="*/ 7429 w 10000"/>
                <a:gd name="connsiteY15" fmla="*/ 5967 h 10000"/>
                <a:gd name="connsiteX16" fmla="*/ 7661 w 10000"/>
                <a:gd name="connsiteY16" fmla="*/ 6057 h 10000"/>
                <a:gd name="connsiteX17" fmla="*/ 7893 w 10000"/>
                <a:gd name="connsiteY17" fmla="*/ 6147 h 10000"/>
                <a:gd name="connsiteX18" fmla="*/ 8143 w 10000"/>
                <a:gd name="connsiteY18" fmla="*/ 6207 h 10000"/>
                <a:gd name="connsiteX19" fmla="*/ 8357 w 10000"/>
                <a:gd name="connsiteY19" fmla="*/ 6297 h 10000"/>
                <a:gd name="connsiteX20" fmla="*/ 8571 w 10000"/>
                <a:gd name="connsiteY20" fmla="*/ 6402 h 10000"/>
                <a:gd name="connsiteX21" fmla="*/ 8786 w 10000"/>
                <a:gd name="connsiteY21" fmla="*/ 6627 h 10000"/>
                <a:gd name="connsiteX22" fmla="*/ 9000 w 10000"/>
                <a:gd name="connsiteY22" fmla="*/ 6867 h 10000"/>
                <a:gd name="connsiteX23" fmla="*/ 9161 w 10000"/>
                <a:gd name="connsiteY23" fmla="*/ 7106 h 10000"/>
                <a:gd name="connsiteX24" fmla="*/ 9321 w 10000"/>
                <a:gd name="connsiteY24" fmla="*/ 7376 h 10000"/>
                <a:gd name="connsiteX25" fmla="*/ 9500 w 10000"/>
                <a:gd name="connsiteY25" fmla="*/ 7631 h 10000"/>
                <a:gd name="connsiteX26" fmla="*/ 9661 w 10000"/>
                <a:gd name="connsiteY26" fmla="*/ 7871 h 10000"/>
                <a:gd name="connsiteX27" fmla="*/ 9821 w 10000"/>
                <a:gd name="connsiteY27" fmla="*/ 8111 h 10000"/>
                <a:gd name="connsiteX28" fmla="*/ 10000 w 10000"/>
                <a:gd name="connsiteY28" fmla="*/ 8351 h 10000"/>
                <a:gd name="connsiteX29" fmla="*/ 9696 w 10000"/>
                <a:gd name="connsiteY29" fmla="*/ 8471 h 10000"/>
                <a:gd name="connsiteX30" fmla="*/ 9393 w 10000"/>
                <a:gd name="connsiteY30" fmla="*/ 8651 h 10000"/>
                <a:gd name="connsiteX31" fmla="*/ 9107 w 10000"/>
                <a:gd name="connsiteY31" fmla="*/ 8831 h 10000"/>
                <a:gd name="connsiteX32" fmla="*/ 8839 w 10000"/>
                <a:gd name="connsiteY32" fmla="*/ 9040 h 10000"/>
                <a:gd name="connsiteX33" fmla="*/ 8571 w 10000"/>
                <a:gd name="connsiteY33" fmla="*/ 9265 h 10000"/>
                <a:gd name="connsiteX34" fmla="*/ 8339 w 10000"/>
                <a:gd name="connsiteY34" fmla="*/ 9505 h 10000"/>
                <a:gd name="connsiteX35" fmla="*/ 8143 w 10000"/>
                <a:gd name="connsiteY35" fmla="*/ 9745 h 10000"/>
                <a:gd name="connsiteX36" fmla="*/ 7946 w 10000"/>
                <a:gd name="connsiteY36" fmla="*/ 10000 h 10000"/>
                <a:gd name="connsiteX37" fmla="*/ 7625 w 10000"/>
                <a:gd name="connsiteY37" fmla="*/ 9490 h 10000"/>
                <a:gd name="connsiteX38" fmla="*/ 7286 w 10000"/>
                <a:gd name="connsiteY38" fmla="*/ 9010 h 10000"/>
                <a:gd name="connsiteX39" fmla="*/ 6964 w 10000"/>
                <a:gd name="connsiteY39" fmla="*/ 8516 h 10000"/>
                <a:gd name="connsiteX40" fmla="*/ 6607 w 10000"/>
                <a:gd name="connsiteY40" fmla="*/ 8036 h 10000"/>
                <a:gd name="connsiteX41" fmla="*/ 6214 w 10000"/>
                <a:gd name="connsiteY41" fmla="*/ 7571 h 10000"/>
                <a:gd name="connsiteX42" fmla="*/ 5786 w 10000"/>
                <a:gd name="connsiteY42" fmla="*/ 7121 h 10000"/>
                <a:gd name="connsiteX43" fmla="*/ 5321 w 10000"/>
                <a:gd name="connsiteY43" fmla="*/ 6717 h 10000"/>
                <a:gd name="connsiteX44" fmla="*/ 4768 w 10000"/>
                <a:gd name="connsiteY44" fmla="*/ 6312 h 10000"/>
                <a:gd name="connsiteX45" fmla="*/ 4679 w 10000"/>
                <a:gd name="connsiteY45" fmla="*/ 6147 h 10000"/>
                <a:gd name="connsiteX46" fmla="*/ 4571 w 10000"/>
                <a:gd name="connsiteY46" fmla="*/ 5982 h 10000"/>
                <a:gd name="connsiteX47" fmla="*/ 4446 w 10000"/>
                <a:gd name="connsiteY47" fmla="*/ 5847 h 10000"/>
                <a:gd name="connsiteX48" fmla="*/ 4304 w 10000"/>
                <a:gd name="connsiteY48" fmla="*/ 5712 h 10000"/>
                <a:gd name="connsiteX49" fmla="*/ 4143 w 10000"/>
                <a:gd name="connsiteY49" fmla="*/ 5607 h 10000"/>
                <a:gd name="connsiteX50" fmla="*/ 3982 w 10000"/>
                <a:gd name="connsiteY50" fmla="*/ 5502 h 10000"/>
                <a:gd name="connsiteX51" fmla="*/ 3786 w 10000"/>
                <a:gd name="connsiteY51" fmla="*/ 5397 h 10000"/>
                <a:gd name="connsiteX52" fmla="*/ 3589 w 10000"/>
                <a:gd name="connsiteY52" fmla="*/ 5307 h 10000"/>
                <a:gd name="connsiteX53" fmla="*/ 3268 w 10000"/>
                <a:gd name="connsiteY53" fmla="*/ 5127 h 10000"/>
                <a:gd name="connsiteX54" fmla="*/ 3000 w 10000"/>
                <a:gd name="connsiteY54" fmla="*/ 4888 h 10000"/>
                <a:gd name="connsiteX55" fmla="*/ 2786 w 10000"/>
                <a:gd name="connsiteY55" fmla="*/ 4648 h 10000"/>
                <a:gd name="connsiteX56" fmla="*/ 2607 w 10000"/>
                <a:gd name="connsiteY56" fmla="*/ 4378 h 10000"/>
                <a:gd name="connsiteX57" fmla="*/ 2411 w 10000"/>
                <a:gd name="connsiteY57" fmla="*/ 4123 h 10000"/>
                <a:gd name="connsiteX58" fmla="*/ 2196 w 10000"/>
                <a:gd name="connsiteY58" fmla="*/ 3883 h 10000"/>
                <a:gd name="connsiteX59" fmla="*/ 1929 w 10000"/>
                <a:gd name="connsiteY59" fmla="*/ 3688 h 10000"/>
                <a:gd name="connsiteX60" fmla="*/ 1589 w 10000"/>
                <a:gd name="connsiteY60" fmla="*/ 3553 h 10000"/>
                <a:gd name="connsiteX61" fmla="*/ 1393 w 10000"/>
                <a:gd name="connsiteY61" fmla="*/ 3508 h 10000"/>
                <a:gd name="connsiteX62" fmla="*/ 1161 w 10000"/>
                <a:gd name="connsiteY62" fmla="*/ 3463 h 10000"/>
                <a:gd name="connsiteX63" fmla="*/ 946 w 10000"/>
                <a:gd name="connsiteY63" fmla="*/ 3433 h 10000"/>
                <a:gd name="connsiteX64" fmla="*/ 732 w 10000"/>
                <a:gd name="connsiteY64" fmla="*/ 3403 h 10000"/>
                <a:gd name="connsiteX65" fmla="*/ 518 w 10000"/>
                <a:gd name="connsiteY65" fmla="*/ 3358 h 10000"/>
                <a:gd name="connsiteX66" fmla="*/ 339 w 10000"/>
                <a:gd name="connsiteY66" fmla="*/ 3298 h 10000"/>
                <a:gd name="connsiteX67" fmla="*/ 161 w 10000"/>
                <a:gd name="connsiteY67" fmla="*/ 3193 h 10000"/>
                <a:gd name="connsiteX68" fmla="*/ 0 w 10000"/>
                <a:gd name="connsiteY68" fmla="*/ 3073 h 10000"/>
                <a:gd name="connsiteX69" fmla="*/ 36 w 10000"/>
                <a:gd name="connsiteY69" fmla="*/ 2864 h 10000"/>
                <a:gd name="connsiteX70" fmla="*/ 107 w 10000"/>
                <a:gd name="connsiteY70" fmla="*/ 2654 h 10000"/>
                <a:gd name="connsiteX71" fmla="*/ 232 w 10000"/>
                <a:gd name="connsiteY71" fmla="*/ 2489 h 10000"/>
                <a:gd name="connsiteX72" fmla="*/ 393 w 10000"/>
                <a:gd name="connsiteY72" fmla="*/ 2384 h 10000"/>
                <a:gd name="connsiteX73" fmla="*/ 1964 w 10000"/>
                <a:gd name="connsiteY73" fmla="*/ 2624 h 10000"/>
                <a:gd name="connsiteX74" fmla="*/ 2107 w 10000"/>
                <a:gd name="connsiteY74" fmla="*/ 2444 h 10000"/>
                <a:gd name="connsiteX75" fmla="*/ 1929 w 10000"/>
                <a:gd name="connsiteY75" fmla="*/ 2384 h 10000"/>
                <a:gd name="connsiteX76" fmla="*/ 1732 w 10000"/>
                <a:gd name="connsiteY76" fmla="*/ 2309 h 10000"/>
                <a:gd name="connsiteX77" fmla="*/ 1536 w 10000"/>
                <a:gd name="connsiteY77" fmla="*/ 2264 h 10000"/>
                <a:gd name="connsiteX78" fmla="*/ 1339 w 10000"/>
                <a:gd name="connsiteY78" fmla="*/ 2219 h 10000"/>
                <a:gd name="connsiteX79" fmla="*/ 1143 w 10000"/>
                <a:gd name="connsiteY79" fmla="*/ 2189 h 10000"/>
                <a:gd name="connsiteX80" fmla="*/ 929 w 10000"/>
                <a:gd name="connsiteY80" fmla="*/ 2144 h 10000"/>
                <a:gd name="connsiteX81" fmla="*/ 750 w 10000"/>
                <a:gd name="connsiteY81" fmla="*/ 2084 h 10000"/>
                <a:gd name="connsiteX82" fmla="*/ 536 w 10000"/>
                <a:gd name="connsiteY82" fmla="*/ 2039 h 10000"/>
                <a:gd name="connsiteX83" fmla="*/ 393 w 10000"/>
                <a:gd name="connsiteY83" fmla="*/ 1934 h 10000"/>
                <a:gd name="connsiteX84" fmla="*/ 268 w 10000"/>
                <a:gd name="connsiteY84" fmla="*/ 1859 h 10000"/>
                <a:gd name="connsiteX85" fmla="*/ 179 w 10000"/>
                <a:gd name="connsiteY85" fmla="*/ 1754 h 10000"/>
                <a:gd name="connsiteX86" fmla="*/ 125 w 10000"/>
                <a:gd name="connsiteY86" fmla="*/ 1619 h 10000"/>
                <a:gd name="connsiteX87" fmla="*/ 196 w 10000"/>
                <a:gd name="connsiteY87" fmla="*/ 1424 h 10000"/>
                <a:gd name="connsiteX88" fmla="*/ 250 w 10000"/>
                <a:gd name="connsiteY88" fmla="*/ 1259 h 10000"/>
                <a:gd name="connsiteX89" fmla="*/ 339 w 10000"/>
                <a:gd name="connsiteY89" fmla="*/ 1094 h 10000"/>
                <a:gd name="connsiteX90" fmla="*/ 500 w 10000"/>
                <a:gd name="connsiteY90" fmla="*/ 975 h 10000"/>
                <a:gd name="connsiteX91" fmla="*/ 2554 w 10000"/>
                <a:gd name="connsiteY91" fmla="*/ 1394 h 10000"/>
                <a:gd name="connsiteX92" fmla="*/ 2643 w 10000"/>
                <a:gd name="connsiteY92" fmla="*/ 1364 h 10000"/>
                <a:gd name="connsiteX93" fmla="*/ 2679 w 10000"/>
                <a:gd name="connsiteY93" fmla="*/ 1304 h 10000"/>
                <a:gd name="connsiteX94" fmla="*/ 2679 w 10000"/>
                <a:gd name="connsiteY94" fmla="*/ 1244 h 10000"/>
                <a:gd name="connsiteX95" fmla="*/ 2643 w 10000"/>
                <a:gd name="connsiteY95" fmla="*/ 1169 h 10000"/>
                <a:gd name="connsiteX96" fmla="*/ 2375 w 10000"/>
                <a:gd name="connsiteY96" fmla="*/ 1064 h 10000"/>
                <a:gd name="connsiteX97" fmla="*/ 2107 w 10000"/>
                <a:gd name="connsiteY97" fmla="*/ 1004 h 10000"/>
                <a:gd name="connsiteX98" fmla="*/ 1821 w 10000"/>
                <a:gd name="connsiteY98" fmla="*/ 930 h 10000"/>
                <a:gd name="connsiteX99" fmla="*/ 1554 w 10000"/>
                <a:gd name="connsiteY99" fmla="*/ 870 h 10000"/>
                <a:gd name="connsiteX100" fmla="*/ 1268 w 10000"/>
                <a:gd name="connsiteY100" fmla="*/ 825 h 10000"/>
                <a:gd name="connsiteX101" fmla="*/ 982 w 10000"/>
                <a:gd name="connsiteY101" fmla="*/ 750 h 10000"/>
                <a:gd name="connsiteX102" fmla="*/ 714 w 10000"/>
                <a:gd name="connsiteY102" fmla="*/ 690 h 10000"/>
                <a:gd name="connsiteX103" fmla="*/ 464 w 10000"/>
                <a:gd name="connsiteY103" fmla="*/ 585 h 10000"/>
                <a:gd name="connsiteX104" fmla="*/ 482 w 10000"/>
                <a:gd name="connsiteY104" fmla="*/ 390 h 10000"/>
                <a:gd name="connsiteX105" fmla="*/ 571 w 10000"/>
                <a:gd name="connsiteY105" fmla="*/ 225 h 10000"/>
                <a:gd name="connsiteX106" fmla="*/ 732 w 10000"/>
                <a:gd name="connsiteY106" fmla="*/ 105 h 10000"/>
                <a:gd name="connsiteX107" fmla="*/ 911 w 10000"/>
                <a:gd name="connsiteY107" fmla="*/ 0 h 10000"/>
                <a:gd name="connsiteX108" fmla="*/ 1304 w 10000"/>
                <a:gd name="connsiteY108" fmla="*/ 0 h 10000"/>
                <a:gd name="connsiteX109" fmla="*/ 1714 w 10000"/>
                <a:gd name="connsiteY109" fmla="*/ 30 h 10000"/>
                <a:gd name="connsiteX110" fmla="*/ 2107 w 10000"/>
                <a:gd name="connsiteY110" fmla="*/ 75 h 10000"/>
                <a:gd name="connsiteX111" fmla="*/ 2500 w 10000"/>
                <a:gd name="connsiteY111" fmla="*/ 165 h 10000"/>
                <a:gd name="connsiteX112" fmla="*/ 2893 w 10000"/>
                <a:gd name="connsiteY112" fmla="*/ 270 h 10000"/>
                <a:gd name="connsiteX113" fmla="*/ 3268 w 10000"/>
                <a:gd name="connsiteY113" fmla="*/ 405 h 10000"/>
                <a:gd name="connsiteX114" fmla="*/ 3607 w 10000"/>
                <a:gd name="connsiteY114" fmla="*/ 570 h 10000"/>
                <a:gd name="connsiteX115" fmla="*/ 3964 w 10000"/>
                <a:gd name="connsiteY115"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3643 w 10000"/>
                <a:gd name="connsiteY6" fmla="*/ 1784 h 10000"/>
                <a:gd name="connsiteX7" fmla="*/ 6786 w 10000"/>
                <a:gd name="connsiteY7" fmla="*/ 5187 h 10000"/>
                <a:gd name="connsiteX8" fmla="*/ 6875 w 10000"/>
                <a:gd name="connsiteY8" fmla="*/ 5247 h 10000"/>
                <a:gd name="connsiteX9" fmla="*/ 6964 w 10000"/>
                <a:gd name="connsiteY9" fmla="*/ 5292 h 10000"/>
                <a:gd name="connsiteX10" fmla="*/ 7071 w 10000"/>
                <a:gd name="connsiteY10" fmla="*/ 5367 h 10000"/>
                <a:gd name="connsiteX11" fmla="*/ 7125 w 10000"/>
                <a:gd name="connsiteY11" fmla="*/ 5457 h 10000"/>
                <a:gd name="connsiteX12" fmla="*/ 7143 w 10000"/>
                <a:gd name="connsiteY12" fmla="*/ 5682 h 10000"/>
                <a:gd name="connsiteX13" fmla="*/ 7268 w 10000"/>
                <a:gd name="connsiteY13" fmla="*/ 5847 h 10000"/>
                <a:gd name="connsiteX14" fmla="*/ 7429 w 10000"/>
                <a:gd name="connsiteY14" fmla="*/ 5967 h 10000"/>
                <a:gd name="connsiteX15" fmla="*/ 7661 w 10000"/>
                <a:gd name="connsiteY15" fmla="*/ 6057 h 10000"/>
                <a:gd name="connsiteX16" fmla="*/ 7893 w 10000"/>
                <a:gd name="connsiteY16" fmla="*/ 6147 h 10000"/>
                <a:gd name="connsiteX17" fmla="*/ 8143 w 10000"/>
                <a:gd name="connsiteY17" fmla="*/ 6207 h 10000"/>
                <a:gd name="connsiteX18" fmla="*/ 8357 w 10000"/>
                <a:gd name="connsiteY18" fmla="*/ 6297 h 10000"/>
                <a:gd name="connsiteX19" fmla="*/ 8571 w 10000"/>
                <a:gd name="connsiteY19" fmla="*/ 6402 h 10000"/>
                <a:gd name="connsiteX20" fmla="*/ 8786 w 10000"/>
                <a:gd name="connsiteY20" fmla="*/ 6627 h 10000"/>
                <a:gd name="connsiteX21" fmla="*/ 9000 w 10000"/>
                <a:gd name="connsiteY21" fmla="*/ 6867 h 10000"/>
                <a:gd name="connsiteX22" fmla="*/ 9161 w 10000"/>
                <a:gd name="connsiteY22" fmla="*/ 7106 h 10000"/>
                <a:gd name="connsiteX23" fmla="*/ 9321 w 10000"/>
                <a:gd name="connsiteY23" fmla="*/ 7376 h 10000"/>
                <a:gd name="connsiteX24" fmla="*/ 9500 w 10000"/>
                <a:gd name="connsiteY24" fmla="*/ 7631 h 10000"/>
                <a:gd name="connsiteX25" fmla="*/ 9661 w 10000"/>
                <a:gd name="connsiteY25" fmla="*/ 7871 h 10000"/>
                <a:gd name="connsiteX26" fmla="*/ 9821 w 10000"/>
                <a:gd name="connsiteY26" fmla="*/ 8111 h 10000"/>
                <a:gd name="connsiteX27" fmla="*/ 10000 w 10000"/>
                <a:gd name="connsiteY27" fmla="*/ 8351 h 10000"/>
                <a:gd name="connsiteX28" fmla="*/ 9696 w 10000"/>
                <a:gd name="connsiteY28" fmla="*/ 8471 h 10000"/>
                <a:gd name="connsiteX29" fmla="*/ 9393 w 10000"/>
                <a:gd name="connsiteY29" fmla="*/ 8651 h 10000"/>
                <a:gd name="connsiteX30" fmla="*/ 9107 w 10000"/>
                <a:gd name="connsiteY30" fmla="*/ 8831 h 10000"/>
                <a:gd name="connsiteX31" fmla="*/ 8839 w 10000"/>
                <a:gd name="connsiteY31" fmla="*/ 9040 h 10000"/>
                <a:gd name="connsiteX32" fmla="*/ 8571 w 10000"/>
                <a:gd name="connsiteY32" fmla="*/ 9265 h 10000"/>
                <a:gd name="connsiteX33" fmla="*/ 8339 w 10000"/>
                <a:gd name="connsiteY33" fmla="*/ 9505 h 10000"/>
                <a:gd name="connsiteX34" fmla="*/ 8143 w 10000"/>
                <a:gd name="connsiteY34" fmla="*/ 9745 h 10000"/>
                <a:gd name="connsiteX35" fmla="*/ 7946 w 10000"/>
                <a:gd name="connsiteY35" fmla="*/ 10000 h 10000"/>
                <a:gd name="connsiteX36" fmla="*/ 7625 w 10000"/>
                <a:gd name="connsiteY36" fmla="*/ 9490 h 10000"/>
                <a:gd name="connsiteX37" fmla="*/ 7286 w 10000"/>
                <a:gd name="connsiteY37" fmla="*/ 9010 h 10000"/>
                <a:gd name="connsiteX38" fmla="*/ 6964 w 10000"/>
                <a:gd name="connsiteY38" fmla="*/ 8516 h 10000"/>
                <a:gd name="connsiteX39" fmla="*/ 6607 w 10000"/>
                <a:gd name="connsiteY39" fmla="*/ 8036 h 10000"/>
                <a:gd name="connsiteX40" fmla="*/ 6214 w 10000"/>
                <a:gd name="connsiteY40" fmla="*/ 7571 h 10000"/>
                <a:gd name="connsiteX41" fmla="*/ 5786 w 10000"/>
                <a:gd name="connsiteY41" fmla="*/ 7121 h 10000"/>
                <a:gd name="connsiteX42" fmla="*/ 5321 w 10000"/>
                <a:gd name="connsiteY42" fmla="*/ 6717 h 10000"/>
                <a:gd name="connsiteX43" fmla="*/ 4768 w 10000"/>
                <a:gd name="connsiteY43" fmla="*/ 6312 h 10000"/>
                <a:gd name="connsiteX44" fmla="*/ 4679 w 10000"/>
                <a:gd name="connsiteY44" fmla="*/ 6147 h 10000"/>
                <a:gd name="connsiteX45" fmla="*/ 4571 w 10000"/>
                <a:gd name="connsiteY45" fmla="*/ 5982 h 10000"/>
                <a:gd name="connsiteX46" fmla="*/ 4446 w 10000"/>
                <a:gd name="connsiteY46" fmla="*/ 5847 h 10000"/>
                <a:gd name="connsiteX47" fmla="*/ 4304 w 10000"/>
                <a:gd name="connsiteY47" fmla="*/ 5712 h 10000"/>
                <a:gd name="connsiteX48" fmla="*/ 4143 w 10000"/>
                <a:gd name="connsiteY48" fmla="*/ 5607 h 10000"/>
                <a:gd name="connsiteX49" fmla="*/ 3982 w 10000"/>
                <a:gd name="connsiteY49" fmla="*/ 5502 h 10000"/>
                <a:gd name="connsiteX50" fmla="*/ 3786 w 10000"/>
                <a:gd name="connsiteY50" fmla="*/ 5397 h 10000"/>
                <a:gd name="connsiteX51" fmla="*/ 3589 w 10000"/>
                <a:gd name="connsiteY51" fmla="*/ 5307 h 10000"/>
                <a:gd name="connsiteX52" fmla="*/ 3268 w 10000"/>
                <a:gd name="connsiteY52" fmla="*/ 5127 h 10000"/>
                <a:gd name="connsiteX53" fmla="*/ 3000 w 10000"/>
                <a:gd name="connsiteY53" fmla="*/ 4888 h 10000"/>
                <a:gd name="connsiteX54" fmla="*/ 2786 w 10000"/>
                <a:gd name="connsiteY54" fmla="*/ 4648 h 10000"/>
                <a:gd name="connsiteX55" fmla="*/ 2607 w 10000"/>
                <a:gd name="connsiteY55" fmla="*/ 4378 h 10000"/>
                <a:gd name="connsiteX56" fmla="*/ 2411 w 10000"/>
                <a:gd name="connsiteY56" fmla="*/ 4123 h 10000"/>
                <a:gd name="connsiteX57" fmla="*/ 2196 w 10000"/>
                <a:gd name="connsiteY57" fmla="*/ 3883 h 10000"/>
                <a:gd name="connsiteX58" fmla="*/ 1929 w 10000"/>
                <a:gd name="connsiteY58" fmla="*/ 3688 h 10000"/>
                <a:gd name="connsiteX59" fmla="*/ 1589 w 10000"/>
                <a:gd name="connsiteY59" fmla="*/ 3553 h 10000"/>
                <a:gd name="connsiteX60" fmla="*/ 1393 w 10000"/>
                <a:gd name="connsiteY60" fmla="*/ 3508 h 10000"/>
                <a:gd name="connsiteX61" fmla="*/ 1161 w 10000"/>
                <a:gd name="connsiteY61" fmla="*/ 3463 h 10000"/>
                <a:gd name="connsiteX62" fmla="*/ 946 w 10000"/>
                <a:gd name="connsiteY62" fmla="*/ 3433 h 10000"/>
                <a:gd name="connsiteX63" fmla="*/ 732 w 10000"/>
                <a:gd name="connsiteY63" fmla="*/ 3403 h 10000"/>
                <a:gd name="connsiteX64" fmla="*/ 518 w 10000"/>
                <a:gd name="connsiteY64" fmla="*/ 3358 h 10000"/>
                <a:gd name="connsiteX65" fmla="*/ 339 w 10000"/>
                <a:gd name="connsiteY65" fmla="*/ 3298 h 10000"/>
                <a:gd name="connsiteX66" fmla="*/ 161 w 10000"/>
                <a:gd name="connsiteY66" fmla="*/ 3193 h 10000"/>
                <a:gd name="connsiteX67" fmla="*/ 0 w 10000"/>
                <a:gd name="connsiteY67" fmla="*/ 3073 h 10000"/>
                <a:gd name="connsiteX68" fmla="*/ 36 w 10000"/>
                <a:gd name="connsiteY68" fmla="*/ 2864 h 10000"/>
                <a:gd name="connsiteX69" fmla="*/ 107 w 10000"/>
                <a:gd name="connsiteY69" fmla="*/ 2654 h 10000"/>
                <a:gd name="connsiteX70" fmla="*/ 232 w 10000"/>
                <a:gd name="connsiteY70" fmla="*/ 2489 h 10000"/>
                <a:gd name="connsiteX71" fmla="*/ 393 w 10000"/>
                <a:gd name="connsiteY71" fmla="*/ 2384 h 10000"/>
                <a:gd name="connsiteX72" fmla="*/ 1964 w 10000"/>
                <a:gd name="connsiteY72" fmla="*/ 2624 h 10000"/>
                <a:gd name="connsiteX73" fmla="*/ 2107 w 10000"/>
                <a:gd name="connsiteY73" fmla="*/ 2444 h 10000"/>
                <a:gd name="connsiteX74" fmla="*/ 1929 w 10000"/>
                <a:gd name="connsiteY74" fmla="*/ 2384 h 10000"/>
                <a:gd name="connsiteX75" fmla="*/ 1732 w 10000"/>
                <a:gd name="connsiteY75" fmla="*/ 2309 h 10000"/>
                <a:gd name="connsiteX76" fmla="*/ 1536 w 10000"/>
                <a:gd name="connsiteY76" fmla="*/ 2264 h 10000"/>
                <a:gd name="connsiteX77" fmla="*/ 1339 w 10000"/>
                <a:gd name="connsiteY77" fmla="*/ 2219 h 10000"/>
                <a:gd name="connsiteX78" fmla="*/ 1143 w 10000"/>
                <a:gd name="connsiteY78" fmla="*/ 2189 h 10000"/>
                <a:gd name="connsiteX79" fmla="*/ 929 w 10000"/>
                <a:gd name="connsiteY79" fmla="*/ 2144 h 10000"/>
                <a:gd name="connsiteX80" fmla="*/ 750 w 10000"/>
                <a:gd name="connsiteY80" fmla="*/ 2084 h 10000"/>
                <a:gd name="connsiteX81" fmla="*/ 536 w 10000"/>
                <a:gd name="connsiteY81" fmla="*/ 2039 h 10000"/>
                <a:gd name="connsiteX82" fmla="*/ 393 w 10000"/>
                <a:gd name="connsiteY82" fmla="*/ 1934 h 10000"/>
                <a:gd name="connsiteX83" fmla="*/ 268 w 10000"/>
                <a:gd name="connsiteY83" fmla="*/ 1859 h 10000"/>
                <a:gd name="connsiteX84" fmla="*/ 179 w 10000"/>
                <a:gd name="connsiteY84" fmla="*/ 1754 h 10000"/>
                <a:gd name="connsiteX85" fmla="*/ 125 w 10000"/>
                <a:gd name="connsiteY85" fmla="*/ 1619 h 10000"/>
                <a:gd name="connsiteX86" fmla="*/ 196 w 10000"/>
                <a:gd name="connsiteY86" fmla="*/ 1424 h 10000"/>
                <a:gd name="connsiteX87" fmla="*/ 250 w 10000"/>
                <a:gd name="connsiteY87" fmla="*/ 1259 h 10000"/>
                <a:gd name="connsiteX88" fmla="*/ 339 w 10000"/>
                <a:gd name="connsiteY88" fmla="*/ 1094 h 10000"/>
                <a:gd name="connsiteX89" fmla="*/ 500 w 10000"/>
                <a:gd name="connsiteY89" fmla="*/ 975 h 10000"/>
                <a:gd name="connsiteX90" fmla="*/ 2554 w 10000"/>
                <a:gd name="connsiteY90" fmla="*/ 1394 h 10000"/>
                <a:gd name="connsiteX91" fmla="*/ 2643 w 10000"/>
                <a:gd name="connsiteY91" fmla="*/ 1364 h 10000"/>
                <a:gd name="connsiteX92" fmla="*/ 2679 w 10000"/>
                <a:gd name="connsiteY92" fmla="*/ 1304 h 10000"/>
                <a:gd name="connsiteX93" fmla="*/ 2679 w 10000"/>
                <a:gd name="connsiteY93" fmla="*/ 1244 h 10000"/>
                <a:gd name="connsiteX94" fmla="*/ 2643 w 10000"/>
                <a:gd name="connsiteY94" fmla="*/ 1169 h 10000"/>
                <a:gd name="connsiteX95" fmla="*/ 2375 w 10000"/>
                <a:gd name="connsiteY95" fmla="*/ 1064 h 10000"/>
                <a:gd name="connsiteX96" fmla="*/ 2107 w 10000"/>
                <a:gd name="connsiteY96" fmla="*/ 1004 h 10000"/>
                <a:gd name="connsiteX97" fmla="*/ 1821 w 10000"/>
                <a:gd name="connsiteY97" fmla="*/ 930 h 10000"/>
                <a:gd name="connsiteX98" fmla="*/ 1554 w 10000"/>
                <a:gd name="connsiteY98" fmla="*/ 870 h 10000"/>
                <a:gd name="connsiteX99" fmla="*/ 1268 w 10000"/>
                <a:gd name="connsiteY99" fmla="*/ 825 h 10000"/>
                <a:gd name="connsiteX100" fmla="*/ 982 w 10000"/>
                <a:gd name="connsiteY100" fmla="*/ 750 h 10000"/>
                <a:gd name="connsiteX101" fmla="*/ 714 w 10000"/>
                <a:gd name="connsiteY101" fmla="*/ 690 h 10000"/>
                <a:gd name="connsiteX102" fmla="*/ 464 w 10000"/>
                <a:gd name="connsiteY102" fmla="*/ 585 h 10000"/>
                <a:gd name="connsiteX103" fmla="*/ 482 w 10000"/>
                <a:gd name="connsiteY103" fmla="*/ 390 h 10000"/>
                <a:gd name="connsiteX104" fmla="*/ 571 w 10000"/>
                <a:gd name="connsiteY104" fmla="*/ 225 h 10000"/>
                <a:gd name="connsiteX105" fmla="*/ 732 w 10000"/>
                <a:gd name="connsiteY105" fmla="*/ 105 h 10000"/>
                <a:gd name="connsiteX106" fmla="*/ 911 w 10000"/>
                <a:gd name="connsiteY106" fmla="*/ 0 h 10000"/>
                <a:gd name="connsiteX107" fmla="*/ 1304 w 10000"/>
                <a:gd name="connsiteY107" fmla="*/ 0 h 10000"/>
                <a:gd name="connsiteX108" fmla="*/ 1714 w 10000"/>
                <a:gd name="connsiteY108" fmla="*/ 30 h 10000"/>
                <a:gd name="connsiteX109" fmla="*/ 2107 w 10000"/>
                <a:gd name="connsiteY109" fmla="*/ 75 h 10000"/>
                <a:gd name="connsiteX110" fmla="*/ 2500 w 10000"/>
                <a:gd name="connsiteY110" fmla="*/ 165 h 10000"/>
                <a:gd name="connsiteX111" fmla="*/ 2893 w 10000"/>
                <a:gd name="connsiteY111" fmla="*/ 270 h 10000"/>
                <a:gd name="connsiteX112" fmla="*/ 3268 w 10000"/>
                <a:gd name="connsiteY112" fmla="*/ 405 h 10000"/>
                <a:gd name="connsiteX113" fmla="*/ 3607 w 10000"/>
                <a:gd name="connsiteY113" fmla="*/ 570 h 10000"/>
                <a:gd name="connsiteX114" fmla="*/ 3964 w 10000"/>
                <a:gd name="connsiteY114"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3821 w 10000"/>
                <a:gd name="connsiteY5" fmla="*/ 1619 h 10000"/>
                <a:gd name="connsiteX6" fmla="*/ 6786 w 10000"/>
                <a:gd name="connsiteY6" fmla="*/ 5187 h 10000"/>
                <a:gd name="connsiteX7" fmla="*/ 6875 w 10000"/>
                <a:gd name="connsiteY7" fmla="*/ 5247 h 10000"/>
                <a:gd name="connsiteX8" fmla="*/ 6964 w 10000"/>
                <a:gd name="connsiteY8" fmla="*/ 5292 h 10000"/>
                <a:gd name="connsiteX9" fmla="*/ 7071 w 10000"/>
                <a:gd name="connsiteY9" fmla="*/ 5367 h 10000"/>
                <a:gd name="connsiteX10" fmla="*/ 7125 w 10000"/>
                <a:gd name="connsiteY10" fmla="*/ 5457 h 10000"/>
                <a:gd name="connsiteX11" fmla="*/ 7143 w 10000"/>
                <a:gd name="connsiteY11" fmla="*/ 5682 h 10000"/>
                <a:gd name="connsiteX12" fmla="*/ 7268 w 10000"/>
                <a:gd name="connsiteY12" fmla="*/ 5847 h 10000"/>
                <a:gd name="connsiteX13" fmla="*/ 7429 w 10000"/>
                <a:gd name="connsiteY13" fmla="*/ 5967 h 10000"/>
                <a:gd name="connsiteX14" fmla="*/ 7661 w 10000"/>
                <a:gd name="connsiteY14" fmla="*/ 6057 h 10000"/>
                <a:gd name="connsiteX15" fmla="*/ 7893 w 10000"/>
                <a:gd name="connsiteY15" fmla="*/ 6147 h 10000"/>
                <a:gd name="connsiteX16" fmla="*/ 8143 w 10000"/>
                <a:gd name="connsiteY16" fmla="*/ 6207 h 10000"/>
                <a:gd name="connsiteX17" fmla="*/ 8357 w 10000"/>
                <a:gd name="connsiteY17" fmla="*/ 6297 h 10000"/>
                <a:gd name="connsiteX18" fmla="*/ 8571 w 10000"/>
                <a:gd name="connsiteY18" fmla="*/ 6402 h 10000"/>
                <a:gd name="connsiteX19" fmla="*/ 8786 w 10000"/>
                <a:gd name="connsiteY19" fmla="*/ 6627 h 10000"/>
                <a:gd name="connsiteX20" fmla="*/ 9000 w 10000"/>
                <a:gd name="connsiteY20" fmla="*/ 6867 h 10000"/>
                <a:gd name="connsiteX21" fmla="*/ 9161 w 10000"/>
                <a:gd name="connsiteY21" fmla="*/ 7106 h 10000"/>
                <a:gd name="connsiteX22" fmla="*/ 9321 w 10000"/>
                <a:gd name="connsiteY22" fmla="*/ 7376 h 10000"/>
                <a:gd name="connsiteX23" fmla="*/ 9500 w 10000"/>
                <a:gd name="connsiteY23" fmla="*/ 7631 h 10000"/>
                <a:gd name="connsiteX24" fmla="*/ 9661 w 10000"/>
                <a:gd name="connsiteY24" fmla="*/ 7871 h 10000"/>
                <a:gd name="connsiteX25" fmla="*/ 9821 w 10000"/>
                <a:gd name="connsiteY25" fmla="*/ 8111 h 10000"/>
                <a:gd name="connsiteX26" fmla="*/ 10000 w 10000"/>
                <a:gd name="connsiteY26" fmla="*/ 8351 h 10000"/>
                <a:gd name="connsiteX27" fmla="*/ 9696 w 10000"/>
                <a:gd name="connsiteY27" fmla="*/ 8471 h 10000"/>
                <a:gd name="connsiteX28" fmla="*/ 9393 w 10000"/>
                <a:gd name="connsiteY28" fmla="*/ 8651 h 10000"/>
                <a:gd name="connsiteX29" fmla="*/ 9107 w 10000"/>
                <a:gd name="connsiteY29" fmla="*/ 8831 h 10000"/>
                <a:gd name="connsiteX30" fmla="*/ 8839 w 10000"/>
                <a:gd name="connsiteY30" fmla="*/ 9040 h 10000"/>
                <a:gd name="connsiteX31" fmla="*/ 8571 w 10000"/>
                <a:gd name="connsiteY31" fmla="*/ 9265 h 10000"/>
                <a:gd name="connsiteX32" fmla="*/ 8339 w 10000"/>
                <a:gd name="connsiteY32" fmla="*/ 9505 h 10000"/>
                <a:gd name="connsiteX33" fmla="*/ 8143 w 10000"/>
                <a:gd name="connsiteY33" fmla="*/ 9745 h 10000"/>
                <a:gd name="connsiteX34" fmla="*/ 7946 w 10000"/>
                <a:gd name="connsiteY34" fmla="*/ 10000 h 10000"/>
                <a:gd name="connsiteX35" fmla="*/ 7625 w 10000"/>
                <a:gd name="connsiteY35" fmla="*/ 9490 h 10000"/>
                <a:gd name="connsiteX36" fmla="*/ 7286 w 10000"/>
                <a:gd name="connsiteY36" fmla="*/ 9010 h 10000"/>
                <a:gd name="connsiteX37" fmla="*/ 6964 w 10000"/>
                <a:gd name="connsiteY37" fmla="*/ 8516 h 10000"/>
                <a:gd name="connsiteX38" fmla="*/ 6607 w 10000"/>
                <a:gd name="connsiteY38" fmla="*/ 8036 h 10000"/>
                <a:gd name="connsiteX39" fmla="*/ 6214 w 10000"/>
                <a:gd name="connsiteY39" fmla="*/ 7571 h 10000"/>
                <a:gd name="connsiteX40" fmla="*/ 5786 w 10000"/>
                <a:gd name="connsiteY40" fmla="*/ 7121 h 10000"/>
                <a:gd name="connsiteX41" fmla="*/ 5321 w 10000"/>
                <a:gd name="connsiteY41" fmla="*/ 6717 h 10000"/>
                <a:gd name="connsiteX42" fmla="*/ 4768 w 10000"/>
                <a:gd name="connsiteY42" fmla="*/ 6312 h 10000"/>
                <a:gd name="connsiteX43" fmla="*/ 4679 w 10000"/>
                <a:gd name="connsiteY43" fmla="*/ 6147 h 10000"/>
                <a:gd name="connsiteX44" fmla="*/ 4571 w 10000"/>
                <a:gd name="connsiteY44" fmla="*/ 5982 h 10000"/>
                <a:gd name="connsiteX45" fmla="*/ 4446 w 10000"/>
                <a:gd name="connsiteY45" fmla="*/ 5847 h 10000"/>
                <a:gd name="connsiteX46" fmla="*/ 4304 w 10000"/>
                <a:gd name="connsiteY46" fmla="*/ 5712 h 10000"/>
                <a:gd name="connsiteX47" fmla="*/ 4143 w 10000"/>
                <a:gd name="connsiteY47" fmla="*/ 5607 h 10000"/>
                <a:gd name="connsiteX48" fmla="*/ 3982 w 10000"/>
                <a:gd name="connsiteY48" fmla="*/ 5502 h 10000"/>
                <a:gd name="connsiteX49" fmla="*/ 3786 w 10000"/>
                <a:gd name="connsiteY49" fmla="*/ 5397 h 10000"/>
                <a:gd name="connsiteX50" fmla="*/ 3589 w 10000"/>
                <a:gd name="connsiteY50" fmla="*/ 5307 h 10000"/>
                <a:gd name="connsiteX51" fmla="*/ 3268 w 10000"/>
                <a:gd name="connsiteY51" fmla="*/ 5127 h 10000"/>
                <a:gd name="connsiteX52" fmla="*/ 3000 w 10000"/>
                <a:gd name="connsiteY52" fmla="*/ 4888 h 10000"/>
                <a:gd name="connsiteX53" fmla="*/ 2786 w 10000"/>
                <a:gd name="connsiteY53" fmla="*/ 4648 h 10000"/>
                <a:gd name="connsiteX54" fmla="*/ 2607 w 10000"/>
                <a:gd name="connsiteY54" fmla="*/ 4378 h 10000"/>
                <a:gd name="connsiteX55" fmla="*/ 2411 w 10000"/>
                <a:gd name="connsiteY55" fmla="*/ 4123 h 10000"/>
                <a:gd name="connsiteX56" fmla="*/ 2196 w 10000"/>
                <a:gd name="connsiteY56" fmla="*/ 3883 h 10000"/>
                <a:gd name="connsiteX57" fmla="*/ 1929 w 10000"/>
                <a:gd name="connsiteY57" fmla="*/ 3688 h 10000"/>
                <a:gd name="connsiteX58" fmla="*/ 1589 w 10000"/>
                <a:gd name="connsiteY58" fmla="*/ 3553 h 10000"/>
                <a:gd name="connsiteX59" fmla="*/ 1393 w 10000"/>
                <a:gd name="connsiteY59" fmla="*/ 3508 h 10000"/>
                <a:gd name="connsiteX60" fmla="*/ 1161 w 10000"/>
                <a:gd name="connsiteY60" fmla="*/ 3463 h 10000"/>
                <a:gd name="connsiteX61" fmla="*/ 946 w 10000"/>
                <a:gd name="connsiteY61" fmla="*/ 3433 h 10000"/>
                <a:gd name="connsiteX62" fmla="*/ 732 w 10000"/>
                <a:gd name="connsiteY62" fmla="*/ 3403 h 10000"/>
                <a:gd name="connsiteX63" fmla="*/ 518 w 10000"/>
                <a:gd name="connsiteY63" fmla="*/ 3358 h 10000"/>
                <a:gd name="connsiteX64" fmla="*/ 339 w 10000"/>
                <a:gd name="connsiteY64" fmla="*/ 3298 h 10000"/>
                <a:gd name="connsiteX65" fmla="*/ 161 w 10000"/>
                <a:gd name="connsiteY65" fmla="*/ 3193 h 10000"/>
                <a:gd name="connsiteX66" fmla="*/ 0 w 10000"/>
                <a:gd name="connsiteY66" fmla="*/ 3073 h 10000"/>
                <a:gd name="connsiteX67" fmla="*/ 36 w 10000"/>
                <a:gd name="connsiteY67" fmla="*/ 2864 h 10000"/>
                <a:gd name="connsiteX68" fmla="*/ 107 w 10000"/>
                <a:gd name="connsiteY68" fmla="*/ 2654 h 10000"/>
                <a:gd name="connsiteX69" fmla="*/ 232 w 10000"/>
                <a:gd name="connsiteY69" fmla="*/ 2489 h 10000"/>
                <a:gd name="connsiteX70" fmla="*/ 393 w 10000"/>
                <a:gd name="connsiteY70" fmla="*/ 2384 h 10000"/>
                <a:gd name="connsiteX71" fmla="*/ 1964 w 10000"/>
                <a:gd name="connsiteY71" fmla="*/ 2624 h 10000"/>
                <a:gd name="connsiteX72" fmla="*/ 2107 w 10000"/>
                <a:gd name="connsiteY72" fmla="*/ 2444 h 10000"/>
                <a:gd name="connsiteX73" fmla="*/ 1929 w 10000"/>
                <a:gd name="connsiteY73" fmla="*/ 2384 h 10000"/>
                <a:gd name="connsiteX74" fmla="*/ 1732 w 10000"/>
                <a:gd name="connsiteY74" fmla="*/ 2309 h 10000"/>
                <a:gd name="connsiteX75" fmla="*/ 1536 w 10000"/>
                <a:gd name="connsiteY75" fmla="*/ 2264 h 10000"/>
                <a:gd name="connsiteX76" fmla="*/ 1339 w 10000"/>
                <a:gd name="connsiteY76" fmla="*/ 2219 h 10000"/>
                <a:gd name="connsiteX77" fmla="*/ 1143 w 10000"/>
                <a:gd name="connsiteY77" fmla="*/ 2189 h 10000"/>
                <a:gd name="connsiteX78" fmla="*/ 929 w 10000"/>
                <a:gd name="connsiteY78" fmla="*/ 2144 h 10000"/>
                <a:gd name="connsiteX79" fmla="*/ 750 w 10000"/>
                <a:gd name="connsiteY79" fmla="*/ 2084 h 10000"/>
                <a:gd name="connsiteX80" fmla="*/ 536 w 10000"/>
                <a:gd name="connsiteY80" fmla="*/ 2039 h 10000"/>
                <a:gd name="connsiteX81" fmla="*/ 393 w 10000"/>
                <a:gd name="connsiteY81" fmla="*/ 1934 h 10000"/>
                <a:gd name="connsiteX82" fmla="*/ 268 w 10000"/>
                <a:gd name="connsiteY82" fmla="*/ 1859 h 10000"/>
                <a:gd name="connsiteX83" fmla="*/ 179 w 10000"/>
                <a:gd name="connsiteY83" fmla="*/ 1754 h 10000"/>
                <a:gd name="connsiteX84" fmla="*/ 125 w 10000"/>
                <a:gd name="connsiteY84" fmla="*/ 1619 h 10000"/>
                <a:gd name="connsiteX85" fmla="*/ 196 w 10000"/>
                <a:gd name="connsiteY85" fmla="*/ 1424 h 10000"/>
                <a:gd name="connsiteX86" fmla="*/ 250 w 10000"/>
                <a:gd name="connsiteY86" fmla="*/ 1259 h 10000"/>
                <a:gd name="connsiteX87" fmla="*/ 339 w 10000"/>
                <a:gd name="connsiteY87" fmla="*/ 1094 h 10000"/>
                <a:gd name="connsiteX88" fmla="*/ 500 w 10000"/>
                <a:gd name="connsiteY88" fmla="*/ 975 h 10000"/>
                <a:gd name="connsiteX89" fmla="*/ 2554 w 10000"/>
                <a:gd name="connsiteY89" fmla="*/ 1394 h 10000"/>
                <a:gd name="connsiteX90" fmla="*/ 2643 w 10000"/>
                <a:gd name="connsiteY90" fmla="*/ 1364 h 10000"/>
                <a:gd name="connsiteX91" fmla="*/ 2679 w 10000"/>
                <a:gd name="connsiteY91" fmla="*/ 1304 h 10000"/>
                <a:gd name="connsiteX92" fmla="*/ 2679 w 10000"/>
                <a:gd name="connsiteY92" fmla="*/ 1244 h 10000"/>
                <a:gd name="connsiteX93" fmla="*/ 2643 w 10000"/>
                <a:gd name="connsiteY93" fmla="*/ 1169 h 10000"/>
                <a:gd name="connsiteX94" fmla="*/ 2375 w 10000"/>
                <a:gd name="connsiteY94" fmla="*/ 1064 h 10000"/>
                <a:gd name="connsiteX95" fmla="*/ 2107 w 10000"/>
                <a:gd name="connsiteY95" fmla="*/ 1004 h 10000"/>
                <a:gd name="connsiteX96" fmla="*/ 1821 w 10000"/>
                <a:gd name="connsiteY96" fmla="*/ 930 h 10000"/>
                <a:gd name="connsiteX97" fmla="*/ 1554 w 10000"/>
                <a:gd name="connsiteY97" fmla="*/ 870 h 10000"/>
                <a:gd name="connsiteX98" fmla="*/ 1268 w 10000"/>
                <a:gd name="connsiteY98" fmla="*/ 825 h 10000"/>
                <a:gd name="connsiteX99" fmla="*/ 982 w 10000"/>
                <a:gd name="connsiteY99" fmla="*/ 750 h 10000"/>
                <a:gd name="connsiteX100" fmla="*/ 714 w 10000"/>
                <a:gd name="connsiteY100" fmla="*/ 690 h 10000"/>
                <a:gd name="connsiteX101" fmla="*/ 464 w 10000"/>
                <a:gd name="connsiteY101" fmla="*/ 585 h 10000"/>
                <a:gd name="connsiteX102" fmla="*/ 482 w 10000"/>
                <a:gd name="connsiteY102" fmla="*/ 390 h 10000"/>
                <a:gd name="connsiteX103" fmla="*/ 571 w 10000"/>
                <a:gd name="connsiteY103" fmla="*/ 225 h 10000"/>
                <a:gd name="connsiteX104" fmla="*/ 732 w 10000"/>
                <a:gd name="connsiteY104" fmla="*/ 105 h 10000"/>
                <a:gd name="connsiteX105" fmla="*/ 911 w 10000"/>
                <a:gd name="connsiteY105" fmla="*/ 0 h 10000"/>
                <a:gd name="connsiteX106" fmla="*/ 1304 w 10000"/>
                <a:gd name="connsiteY106" fmla="*/ 0 h 10000"/>
                <a:gd name="connsiteX107" fmla="*/ 1714 w 10000"/>
                <a:gd name="connsiteY107" fmla="*/ 30 h 10000"/>
                <a:gd name="connsiteX108" fmla="*/ 2107 w 10000"/>
                <a:gd name="connsiteY108" fmla="*/ 75 h 10000"/>
                <a:gd name="connsiteX109" fmla="*/ 2500 w 10000"/>
                <a:gd name="connsiteY109" fmla="*/ 165 h 10000"/>
                <a:gd name="connsiteX110" fmla="*/ 2893 w 10000"/>
                <a:gd name="connsiteY110" fmla="*/ 270 h 10000"/>
                <a:gd name="connsiteX111" fmla="*/ 3268 w 10000"/>
                <a:gd name="connsiteY111" fmla="*/ 405 h 10000"/>
                <a:gd name="connsiteX112" fmla="*/ 3607 w 10000"/>
                <a:gd name="connsiteY112" fmla="*/ 570 h 10000"/>
                <a:gd name="connsiteX113" fmla="*/ 3964 w 10000"/>
                <a:gd name="connsiteY113"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4089 w 10000"/>
                <a:gd name="connsiteY4" fmla="*/ 1529 h 10000"/>
                <a:gd name="connsiteX5" fmla="*/ 6786 w 10000"/>
                <a:gd name="connsiteY5" fmla="*/ 5187 h 10000"/>
                <a:gd name="connsiteX6" fmla="*/ 6875 w 10000"/>
                <a:gd name="connsiteY6" fmla="*/ 5247 h 10000"/>
                <a:gd name="connsiteX7" fmla="*/ 6964 w 10000"/>
                <a:gd name="connsiteY7" fmla="*/ 5292 h 10000"/>
                <a:gd name="connsiteX8" fmla="*/ 7071 w 10000"/>
                <a:gd name="connsiteY8" fmla="*/ 5367 h 10000"/>
                <a:gd name="connsiteX9" fmla="*/ 7125 w 10000"/>
                <a:gd name="connsiteY9" fmla="*/ 5457 h 10000"/>
                <a:gd name="connsiteX10" fmla="*/ 7143 w 10000"/>
                <a:gd name="connsiteY10" fmla="*/ 5682 h 10000"/>
                <a:gd name="connsiteX11" fmla="*/ 7268 w 10000"/>
                <a:gd name="connsiteY11" fmla="*/ 5847 h 10000"/>
                <a:gd name="connsiteX12" fmla="*/ 7429 w 10000"/>
                <a:gd name="connsiteY12" fmla="*/ 5967 h 10000"/>
                <a:gd name="connsiteX13" fmla="*/ 7661 w 10000"/>
                <a:gd name="connsiteY13" fmla="*/ 6057 h 10000"/>
                <a:gd name="connsiteX14" fmla="*/ 7893 w 10000"/>
                <a:gd name="connsiteY14" fmla="*/ 6147 h 10000"/>
                <a:gd name="connsiteX15" fmla="*/ 8143 w 10000"/>
                <a:gd name="connsiteY15" fmla="*/ 6207 h 10000"/>
                <a:gd name="connsiteX16" fmla="*/ 8357 w 10000"/>
                <a:gd name="connsiteY16" fmla="*/ 6297 h 10000"/>
                <a:gd name="connsiteX17" fmla="*/ 8571 w 10000"/>
                <a:gd name="connsiteY17" fmla="*/ 6402 h 10000"/>
                <a:gd name="connsiteX18" fmla="*/ 8786 w 10000"/>
                <a:gd name="connsiteY18" fmla="*/ 6627 h 10000"/>
                <a:gd name="connsiteX19" fmla="*/ 9000 w 10000"/>
                <a:gd name="connsiteY19" fmla="*/ 6867 h 10000"/>
                <a:gd name="connsiteX20" fmla="*/ 9161 w 10000"/>
                <a:gd name="connsiteY20" fmla="*/ 7106 h 10000"/>
                <a:gd name="connsiteX21" fmla="*/ 9321 w 10000"/>
                <a:gd name="connsiteY21" fmla="*/ 7376 h 10000"/>
                <a:gd name="connsiteX22" fmla="*/ 9500 w 10000"/>
                <a:gd name="connsiteY22" fmla="*/ 7631 h 10000"/>
                <a:gd name="connsiteX23" fmla="*/ 9661 w 10000"/>
                <a:gd name="connsiteY23" fmla="*/ 7871 h 10000"/>
                <a:gd name="connsiteX24" fmla="*/ 9821 w 10000"/>
                <a:gd name="connsiteY24" fmla="*/ 8111 h 10000"/>
                <a:gd name="connsiteX25" fmla="*/ 10000 w 10000"/>
                <a:gd name="connsiteY25" fmla="*/ 8351 h 10000"/>
                <a:gd name="connsiteX26" fmla="*/ 9696 w 10000"/>
                <a:gd name="connsiteY26" fmla="*/ 8471 h 10000"/>
                <a:gd name="connsiteX27" fmla="*/ 9393 w 10000"/>
                <a:gd name="connsiteY27" fmla="*/ 8651 h 10000"/>
                <a:gd name="connsiteX28" fmla="*/ 9107 w 10000"/>
                <a:gd name="connsiteY28" fmla="*/ 8831 h 10000"/>
                <a:gd name="connsiteX29" fmla="*/ 8839 w 10000"/>
                <a:gd name="connsiteY29" fmla="*/ 9040 h 10000"/>
                <a:gd name="connsiteX30" fmla="*/ 8571 w 10000"/>
                <a:gd name="connsiteY30" fmla="*/ 9265 h 10000"/>
                <a:gd name="connsiteX31" fmla="*/ 8339 w 10000"/>
                <a:gd name="connsiteY31" fmla="*/ 9505 h 10000"/>
                <a:gd name="connsiteX32" fmla="*/ 8143 w 10000"/>
                <a:gd name="connsiteY32" fmla="*/ 9745 h 10000"/>
                <a:gd name="connsiteX33" fmla="*/ 7946 w 10000"/>
                <a:gd name="connsiteY33" fmla="*/ 10000 h 10000"/>
                <a:gd name="connsiteX34" fmla="*/ 7625 w 10000"/>
                <a:gd name="connsiteY34" fmla="*/ 9490 h 10000"/>
                <a:gd name="connsiteX35" fmla="*/ 7286 w 10000"/>
                <a:gd name="connsiteY35" fmla="*/ 9010 h 10000"/>
                <a:gd name="connsiteX36" fmla="*/ 6964 w 10000"/>
                <a:gd name="connsiteY36" fmla="*/ 8516 h 10000"/>
                <a:gd name="connsiteX37" fmla="*/ 6607 w 10000"/>
                <a:gd name="connsiteY37" fmla="*/ 8036 h 10000"/>
                <a:gd name="connsiteX38" fmla="*/ 6214 w 10000"/>
                <a:gd name="connsiteY38" fmla="*/ 7571 h 10000"/>
                <a:gd name="connsiteX39" fmla="*/ 5786 w 10000"/>
                <a:gd name="connsiteY39" fmla="*/ 7121 h 10000"/>
                <a:gd name="connsiteX40" fmla="*/ 5321 w 10000"/>
                <a:gd name="connsiteY40" fmla="*/ 6717 h 10000"/>
                <a:gd name="connsiteX41" fmla="*/ 4768 w 10000"/>
                <a:gd name="connsiteY41" fmla="*/ 6312 h 10000"/>
                <a:gd name="connsiteX42" fmla="*/ 4679 w 10000"/>
                <a:gd name="connsiteY42" fmla="*/ 6147 h 10000"/>
                <a:gd name="connsiteX43" fmla="*/ 4571 w 10000"/>
                <a:gd name="connsiteY43" fmla="*/ 5982 h 10000"/>
                <a:gd name="connsiteX44" fmla="*/ 4446 w 10000"/>
                <a:gd name="connsiteY44" fmla="*/ 5847 h 10000"/>
                <a:gd name="connsiteX45" fmla="*/ 4304 w 10000"/>
                <a:gd name="connsiteY45" fmla="*/ 5712 h 10000"/>
                <a:gd name="connsiteX46" fmla="*/ 4143 w 10000"/>
                <a:gd name="connsiteY46" fmla="*/ 5607 h 10000"/>
                <a:gd name="connsiteX47" fmla="*/ 3982 w 10000"/>
                <a:gd name="connsiteY47" fmla="*/ 5502 h 10000"/>
                <a:gd name="connsiteX48" fmla="*/ 3786 w 10000"/>
                <a:gd name="connsiteY48" fmla="*/ 5397 h 10000"/>
                <a:gd name="connsiteX49" fmla="*/ 3589 w 10000"/>
                <a:gd name="connsiteY49" fmla="*/ 5307 h 10000"/>
                <a:gd name="connsiteX50" fmla="*/ 3268 w 10000"/>
                <a:gd name="connsiteY50" fmla="*/ 5127 h 10000"/>
                <a:gd name="connsiteX51" fmla="*/ 3000 w 10000"/>
                <a:gd name="connsiteY51" fmla="*/ 4888 h 10000"/>
                <a:gd name="connsiteX52" fmla="*/ 2786 w 10000"/>
                <a:gd name="connsiteY52" fmla="*/ 4648 h 10000"/>
                <a:gd name="connsiteX53" fmla="*/ 2607 w 10000"/>
                <a:gd name="connsiteY53" fmla="*/ 4378 h 10000"/>
                <a:gd name="connsiteX54" fmla="*/ 2411 w 10000"/>
                <a:gd name="connsiteY54" fmla="*/ 4123 h 10000"/>
                <a:gd name="connsiteX55" fmla="*/ 2196 w 10000"/>
                <a:gd name="connsiteY55" fmla="*/ 3883 h 10000"/>
                <a:gd name="connsiteX56" fmla="*/ 1929 w 10000"/>
                <a:gd name="connsiteY56" fmla="*/ 3688 h 10000"/>
                <a:gd name="connsiteX57" fmla="*/ 1589 w 10000"/>
                <a:gd name="connsiteY57" fmla="*/ 3553 h 10000"/>
                <a:gd name="connsiteX58" fmla="*/ 1393 w 10000"/>
                <a:gd name="connsiteY58" fmla="*/ 3508 h 10000"/>
                <a:gd name="connsiteX59" fmla="*/ 1161 w 10000"/>
                <a:gd name="connsiteY59" fmla="*/ 3463 h 10000"/>
                <a:gd name="connsiteX60" fmla="*/ 946 w 10000"/>
                <a:gd name="connsiteY60" fmla="*/ 3433 h 10000"/>
                <a:gd name="connsiteX61" fmla="*/ 732 w 10000"/>
                <a:gd name="connsiteY61" fmla="*/ 3403 h 10000"/>
                <a:gd name="connsiteX62" fmla="*/ 518 w 10000"/>
                <a:gd name="connsiteY62" fmla="*/ 3358 h 10000"/>
                <a:gd name="connsiteX63" fmla="*/ 339 w 10000"/>
                <a:gd name="connsiteY63" fmla="*/ 3298 h 10000"/>
                <a:gd name="connsiteX64" fmla="*/ 161 w 10000"/>
                <a:gd name="connsiteY64" fmla="*/ 3193 h 10000"/>
                <a:gd name="connsiteX65" fmla="*/ 0 w 10000"/>
                <a:gd name="connsiteY65" fmla="*/ 3073 h 10000"/>
                <a:gd name="connsiteX66" fmla="*/ 36 w 10000"/>
                <a:gd name="connsiteY66" fmla="*/ 2864 h 10000"/>
                <a:gd name="connsiteX67" fmla="*/ 107 w 10000"/>
                <a:gd name="connsiteY67" fmla="*/ 2654 h 10000"/>
                <a:gd name="connsiteX68" fmla="*/ 232 w 10000"/>
                <a:gd name="connsiteY68" fmla="*/ 2489 h 10000"/>
                <a:gd name="connsiteX69" fmla="*/ 393 w 10000"/>
                <a:gd name="connsiteY69" fmla="*/ 2384 h 10000"/>
                <a:gd name="connsiteX70" fmla="*/ 1964 w 10000"/>
                <a:gd name="connsiteY70" fmla="*/ 2624 h 10000"/>
                <a:gd name="connsiteX71" fmla="*/ 2107 w 10000"/>
                <a:gd name="connsiteY71" fmla="*/ 2444 h 10000"/>
                <a:gd name="connsiteX72" fmla="*/ 1929 w 10000"/>
                <a:gd name="connsiteY72" fmla="*/ 2384 h 10000"/>
                <a:gd name="connsiteX73" fmla="*/ 1732 w 10000"/>
                <a:gd name="connsiteY73" fmla="*/ 2309 h 10000"/>
                <a:gd name="connsiteX74" fmla="*/ 1536 w 10000"/>
                <a:gd name="connsiteY74" fmla="*/ 2264 h 10000"/>
                <a:gd name="connsiteX75" fmla="*/ 1339 w 10000"/>
                <a:gd name="connsiteY75" fmla="*/ 2219 h 10000"/>
                <a:gd name="connsiteX76" fmla="*/ 1143 w 10000"/>
                <a:gd name="connsiteY76" fmla="*/ 2189 h 10000"/>
                <a:gd name="connsiteX77" fmla="*/ 929 w 10000"/>
                <a:gd name="connsiteY77" fmla="*/ 2144 h 10000"/>
                <a:gd name="connsiteX78" fmla="*/ 750 w 10000"/>
                <a:gd name="connsiteY78" fmla="*/ 2084 h 10000"/>
                <a:gd name="connsiteX79" fmla="*/ 536 w 10000"/>
                <a:gd name="connsiteY79" fmla="*/ 2039 h 10000"/>
                <a:gd name="connsiteX80" fmla="*/ 393 w 10000"/>
                <a:gd name="connsiteY80" fmla="*/ 1934 h 10000"/>
                <a:gd name="connsiteX81" fmla="*/ 268 w 10000"/>
                <a:gd name="connsiteY81" fmla="*/ 1859 h 10000"/>
                <a:gd name="connsiteX82" fmla="*/ 179 w 10000"/>
                <a:gd name="connsiteY82" fmla="*/ 1754 h 10000"/>
                <a:gd name="connsiteX83" fmla="*/ 125 w 10000"/>
                <a:gd name="connsiteY83" fmla="*/ 1619 h 10000"/>
                <a:gd name="connsiteX84" fmla="*/ 196 w 10000"/>
                <a:gd name="connsiteY84" fmla="*/ 1424 h 10000"/>
                <a:gd name="connsiteX85" fmla="*/ 250 w 10000"/>
                <a:gd name="connsiteY85" fmla="*/ 1259 h 10000"/>
                <a:gd name="connsiteX86" fmla="*/ 339 w 10000"/>
                <a:gd name="connsiteY86" fmla="*/ 1094 h 10000"/>
                <a:gd name="connsiteX87" fmla="*/ 500 w 10000"/>
                <a:gd name="connsiteY87" fmla="*/ 975 h 10000"/>
                <a:gd name="connsiteX88" fmla="*/ 2554 w 10000"/>
                <a:gd name="connsiteY88" fmla="*/ 1394 h 10000"/>
                <a:gd name="connsiteX89" fmla="*/ 2643 w 10000"/>
                <a:gd name="connsiteY89" fmla="*/ 1364 h 10000"/>
                <a:gd name="connsiteX90" fmla="*/ 2679 w 10000"/>
                <a:gd name="connsiteY90" fmla="*/ 1304 h 10000"/>
                <a:gd name="connsiteX91" fmla="*/ 2679 w 10000"/>
                <a:gd name="connsiteY91" fmla="*/ 1244 h 10000"/>
                <a:gd name="connsiteX92" fmla="*/ 2643 w 10000"/>
                <a:gd name="connsiteY92" fmla="*/ 1169 h 10000"/>
                <a:gd name="connsiteX93" fmla="*/ 2375 w 10000"/>
                <a:gd name="connsiteY93" fmla="*/ 1064 h 10000"/>
                <a:gd name="connsiteX94" fmla="*/ 2107 w 10000"/>
                <a:gd name="connsiteY94" fmla="*/ 1004 h 10000"/>
                <a:gd name="connsiteX95" fmla="*/ 1821 w 10000"/>
                <a:gd name="connsiteY95" fmla="*/ 930 h 10000"/>
                <a:gd name="connsiteX96" fmla="*/ 1554 w 10000"/>
                <a:gd name="connsiteY96" fmla="*/ 870 h 10000"/>
                <a:gd name="connsiteX97" fmla="*/ 1268 w 10000"/>
                <a:gd name="connsiteY97" fmla="*/ 825 h 10000"/>
                <a:gd name="connsiteX98" fmla="*/ 982 w 10000"/>
                <a:gd name="connsiteY98" fmla="*/ 750 h 10000"/>
                <a:gd name="connsiteX99" fmla="*/ 714 w 10000"/>
                <a:gd name="connsiteY99" fmla="*/ 690 h 10000"/>
                <a:gd name="connsiteX100" fmla="*/ 464 w 10000"/>
                <a:gd name="connsiteY100" fmla="*/ 585 h 10000"/>
                <a:gd name="connsiteX101" fmla="*/ 482 w 10000"/>
                <a:gd name="connsiteY101" fmla="*/ 390 h 10000"/>
                <a:gd name="connsiteX102" fmla="*/ 571 w 10000"/>
                <a:gd name="connsiteY102" fmla="*/ 225 h 10000"/>
                <a:gd name="connsiteX103" fmla="*/ 732 w 10000"/>
                <a:gd name="connsiteY103" fmla="*/ 105 h 10000"/>
                <a:gd name="connsiteX104" fmla="*/ 911 w 10000"/>
                <a:gd name="connsiteY104" fmla="*/ 0 h 10000"/>
                <a:gd name="connsiteX105" fmla="*/ 1304 w 10000"/>
                <a:gd name="connsiteY105" fmla="*/ 0 h 10000"/>
                <a:gd name="connsiteX106" fmla="*/ 1714 w 10000"/>
                <a:gd name="connsiteY106" fmla="*/ 30 h 10000"/>
                <a:gd name="connsiteX107" fmla="*/ 2107 w 10000"/>
                <a:gd name="connsiteY107" fmla="*/ 75 h 10000"/>
                <a:gd name="connsiteX108" fmla="*/ 2500 w 10000"/>
                <a:gd name="connsiteY108" fmla="*/ 165 h 10000"/>
                <a:gd name="connsiteX109" fmla="*/ 2893 w 10000"/>
                <a:gd name="connsiteY109" fmla="*/ 270 h 10000"/>
                <a:gd name="connsiteX110" fmla="*/ 3268 w 10000"/>
                <a:gd name="connsiteY110" fmla="*/ 405 h 10000"/>
                <a:gd name="connsiteX111" fmla="*/ 3607 w 10000"/>
                <a:gd name="connsiteY111" fmla="*/ 570 h 10000"/>
                <a:gd name="connsiteX112" fmla="*/ 3964 w 10000"/>
                <a:gd name="connsiteY112" fmla="*/ 735 h 10000"/>
                <a:gd name="connsiteX0" fmla="*/ 3964 w 10000"/>
                <a:gd name="connsiteY0" fmla="*/ 735 h 10000"/>
                <a:gd name="connsiteX1" fmla="*/ 4000 w 10000"/>
                <a:gd name="connsiteY1" fmla="*/ 945 h 10000"/>
                <a:gd name="connsiteX2" fmla="*/ 4089 w 10000"/>
                <a:gd name="connsiteY2" fmla="*/ 1139 h 10000"/>
                <a:gd name="connsiteX3" fmla="*/ 4143 w 10000"/>
                <a:gd name="connsiteY3" fmla="*/ 1304 h 10000"/>
                <a:gd name="connsiteX4" fmla="*/ 6786 w 10000"/>
                <a:gd name="connsiteY4" fmla="*/ 5187 h 10000"/>
                <a:gd name="connsiteX5" fmla="*/ 6875 w 10000"/>
                <a:gd name="connsiteY5" fmla="*/ 5247 h 10000"/>
                <a:gd name="connsiteX6" fmla="*/ 6964 w 10000"/>
                <a:gd name="connsiteY6" fmla="*/ 5292 h 10000"/>
                <a:gd name="connsiteX7" fmla="*/ 7071 w 10000"/>
                <a:gd name="connsiteY7" fmla="*/ 5367 h 10000"/>
                <a:gd name="connsiteX8" fmla="*/ 7125 w 10000"/>
                <a:gd name="connsiteY8" fmla="*/ 5457 h 10000"/>
                <a:gd name="connsiteX9" fmla="*/ 7143 w 10000"/>
                <a:gd name="connsiteY9" fmla="*/ 5682 h 10000"/>
                <a:gd name="connsiteX10" fmla="*/ 7268 w 10000"/>
                <a:gd name="connsiteY10" fmla="*/ 5847 h 10000"/>
                <a:gd name="connsiteX11" fmla="*/ 7429 w 10000"/>
                <a:gd name="connsiteY11" fmla="*/ 5967 h 10000"/>
                <a:gd name="connsiteX12" fmla="*/ 7661 w 10000"/>
                <a:gd name="connsiteY12" fmla="*/ 6057 h 10000"/>
                <a:gd name="connsiteX13" fmla="*/ 7893 w 10000"/>
                <a:gd name="connsiteY13" fmla="*/ 6147 h 10000"/>
                <a:gd name="connsiteX14" fmla="*/ 8143 w 10000"/>
                <a:gd name="connsiteY14" fmla="*/ 6207 h 10000"/>
                <a:gd name="connsiteX15" fmla="*/ 8357 w 10000"/>
                <a:gd name="connsiteY15" fmla="*/ 6297 h 10000"/>
                <a:gd name="connsiteX16" fmla="*/ 8571 w 10000"/>
                <a:gd name="connsiteY16" fmla="*/ 6402 h 10000"/>
                <a:gd name="connsiteX17" fmla="*/ 8786 w 10000"/>
                <a:gd name="connsiteY17" fmla="*/ 6627 h 10000"/>
                <a:gd name="connsiteX18" fmla="*/ 9000 w 10000"/>
                <a:gd name="connsiteY18" fmla="*/ 6867 h 10000"/>
                <a:gd name="connsiteX19" fmla="*/ 9161 w 10000"/>
                <a:gd name="connsiteY19" fmla="*/ 7106 h 10000"/>
                <a:gd name="connsiteX20" fmla="*/ 9321 w 10000"/>
                <a:gd name="connsiteY20" fmla="*/ 7376 h 10000"/>
                <a:gd name="connsiteX21" fmla="*/ 9500 w 10000"/>
                <a:gd name="connsiteY21" fmla="*/ 7631 h 10000"/>
                <a:gd name="connsiteX22" fmla="*/ 9661 w 10000"/>
                <a:gd name="connsiteY22" fmla="*/ 7871 h 10000"/>
                <a:gd name="connsiteX23" fmla="*/ 9821 w 10000"/>
                <a:gd name="connsiteY23" fmla="*/ 8111 h 10000"/>
                <a:gd name="connsiteX24" fmla="*/ 10000 w 10000"/>
                <a:gd name="connsiteY24" fmla="*/ 8351 h 10000"/>
                <a:gd name="connsiteX25" fmla="*/ 9696 w 10000"/>
                <a:gd name="connsiteY25" fmla="*/ 8471 h 10000"/>
                <a:gd name="connsiteX26" fmla="*/ 9393 w 10000"/>
                <a:gd name="connsiteY26" fmla="*/ 8651 h 10000"/>
                <a:gd name="connsiteX27" fmla="*/ 9107 w 10000"/>
                <a:gd name="connsiteY27" fmla="*/ 8831 h 10000"/>
                <a:gd name="connsiteX28" fmla="*/ 8839 w 10000"/>
                <a:gd name="connsiteY28" fmla="*/ 9040 h 10000"/>
                <a:gd name="connsiteX29" fmla="*/ 8571 w 10000"/>
                <a:gd name="connsiteY29" fmla="*/ 9265 h 10000"/>
                <a:gd name="connsiteX30" fmla="*/ 8339 w 10000"/>
                <a:gd name="connsiteY30" fmla="*/ 9505 h 10000"/>
                <a:gd name="connsiteX31" fmla="*/ 8143 w 10000"/>
                <a:gd name="connsiteY31" fmla="*/ 9745 h 10000"/>
                <a:gd name="connsiteX32" fmla="*/ 7946 w 10000"/>
                <a:gd name="connsiteY32" fmla="*/ 10000 h 10000"/>
                <a:gd name="connsiteX33" fmla="*/ 7625 w 10000"/>
                <a:gd name="connsiteY33" fmla="*/ 9490 h 10000"/>
                <a:gd name="connsiteX34" fmla="*/ 7286 w 10000"/>
                <a:gd name="connsiteY34" fmla="*/ 9010 h 10000"/>
                <a:gd name="connsiteX35" fmla="*/ 6964 w 10000"/>
                <a:gd name="connsiteY35" fmla="*/ 8516 h 10000"/>
                <a:gd name="connsiteX36" fmla="*/ 6607 w 10000"/>
                <a:gd name="connsiteY36" fmla="*/ 8036 h 10000"/>
                <a:gd name="connsiteX37" fmla="*/ 6214 w 10000"/>
                <a:gd name="connsiteY37" fmla="*/ 7571 h 10000"/>
                <a:gd name="connsiteX38" fmla="*/ 5786 w 10000"/>
                <a:gd name="connsiteY38" fmla="*/ 7121 h 10000"/>
                <a:gd name="connsiteX39" fmla="*/ 5321 w 10000"/>
                <a:gd name="connsiteY39" fmla="*/ 6717 h 10000"/>
                <a:gd name="connsiteX40" fmla="*/ 4768 w 10000"/>
                <a:gd name="connsiteY40" fmla="*/ 6312 h 10000"/>
                <a:gd name="connsiteX41" fmla="*/ 4679 w 10000"/>
                <a:gd name="connsiteY41" fmla="*/ 6147 h 10000"/>
                <a:gd name="connsiteX42" fmla="*/ 4571 w 10000"/>
                <a:gd name="connsiteY42" fmla="*/ 5982 h 10000"/>
                <a:gd name="connsiteX43" fmla="*/ 4446 w 10000"/>
                <a:gd name="connsiteY43" fmla="*/ 5847 h 10000"/>
                <a:gd name="connsiteX44" fmla="*/ 4304 w 10000"/>
                <a:gd name="connsiteY44" fmla="*/ 5712 h 10000"/>
                <a:gd name="connsiteX45" fmla="*/ 4143 w 10000"/>
                <a:gd name="connsiteY45" fmla="*/ 5607 h 10000"/>
                <a:gd name="connsiteX46" fmla="*/ 3982 w 10000"/>
                <a:gd name="connsiteY46" fmla="*/ 5502 h 10000"/>
                <a:gd name="connsiteX47" fmla="*/ 3786 w 10000"/>
                <a:gd name="connsiteY47" fmla="*/ 5397 h 10000"/>
                <a:gd name="connsiteX48" fmla="*/ 3589 w 10000"/>
                <a:gd name="connsiteY48" fmla="*/ 5307 h 10000"/>
                <a:gd name="connsiteX49" fmla="*/ 3268 w 10000"/>
                <a:gd name="connsiteY49" fmla="*/ 5127 h 10000"/>
                <a:gd name="connsiteX50" fmla="*/ 3000 w 10000"/>
                <a:gd name="connsiteY50" fmla="*/ 4888 h 10000"/>
                <a:gd name="connsiteX51" fmla="*/ 2786 w 10000"/>
                <a:gd name="connsiteY51" fmla="*/ 4648 h 10000"/>
                <a:gd name="connsiteX52" fmla="*/ 2607 w 10000"/>
                <a:gd name="connsiteY52" fmla="*/ 4378 h 10000"/>
                <a:gd name="connsiteX53" fmla="*/ 2411 w 10000"/>
                <a:gd name="connsiteY53" fmla="*/ 4123 h 10000"/>
                <a:gd name="connsiteX54" fmla="*/ 2196 w 10000"/>
                <a:gd name="connsiteY54" fmla="*/ 3883 h 10000"/>
                <a:gd name="connsiteX55" fmla="*/ 1929 w 10000"/>
                <a:gd name="connsiteY55" fmla="*/ 3688 h 10000"/>
                <a:gd name="connsiteX56" fmla="*/ 1589 w 10000"/>
                <a:gd name="connsiteY56" fmla="*/ 3553 h 10000"/>
                <a:gd name="connsiteX57" fmla="*/ 1393 w 10000"/>
                <a:gd name="connsiteY57" fmla="*/ 3508 h 10000"/>
                <a:gd name="connsiteX58" fmla="*/ 1161 w 10000"/>
                <a:gd name="connsiteY58" fmla="*/ 3463 h 10000"/>
                <a:gd name="connsiteX59" fmla="*/ 946 w 10000"/>
                <a:gd name="connsiteY59" fmla="*/ 3433 h 10000"/>
                <a:gd name="connsiteX60" fmla="*/ 732 w 10000"/>
                <a:gd name="connsiteY60" fmla="*/ 3403 h 10000"/>
                <a:gd name="connsiteX61" fmla="*/ 518 w 10000"/>
                <a:gd name="connsiteY61" fmla="*/ 3358 h 10000"/>
                <a:gd name="connsiteX62" fmla="*/ 339 w 10000"/>
                <a:gd name="connsiteY62" fmla="*/ 3298 h 10000"/>
                <a:gd name="connsiteX63" fmla="*/ 161 w 10000"/>
                <a:gd name="connsiteY63" fmla="*/ 3193 h 10000"/>
                <a:gd name="connsiteX64" fmla="*/ 0 w 10000"/>
                <a:gd name="connsiteY64" fmla="*/ 3073 h 10000"/>
                <a:gd name="connsiteX65" fmla="*/ 36 w 10000"/>
                <a:gd name="connsiteY65" fmla="*/ 2864 h 10000"/>
                <a:gd name="connsiteX66" fmla="*/ 107 w 10000"/>
                <a:gd name="connsiteY66" fmla="*/ 2654 h 10000"/>
                <a:gd name="connsiteX67" fmla="*/ 232 w 10000"/>
                <a:gd name="connsiteY67" fmla="*/ 2489 h 10000"/>
                <a:gd name="connsiteX68" fmla="*/ 393 w 10000"/>
                <a:gd name="connsiteY68" fmla="*/ 2384 h 10000"/>
                <a:gd name="connsiteX69" fmla="*/ 1964 w 10000"/>
                <a:gd name="connsiteY69" fmla="*/ 2624 h 10000"/>
                <a:gd name="connsiteX70" fmla="*/ 2107 w 10000"/>
                <a:gd name="connsiteY70" fmla="*/ 2444 h 10000"/>
                <a:gd name="connsiteX71" fmla="*/ 1929 w 10000"/>
                <a:gd name="connsiteY71" fmla="*/ 2384 h 10000"/>
                <a:gd name="connsiteX72" fmla="*/ 1732 w 10000"/>
                <a:gd name="connsiteY72" fmla="*/ 2309 h 10000"/>
                <a:gd name="connsiteX73" fmla="*/ 1536 w 10000"/>
                <a:gd name="connsiteY73" fmla="*/ 2264 h 10000"/>
                <a:gd name="connsiteX74" fmla="*/ 1339 w 10000"/>
                <a:gd name="connsiteY74" fmla="*/ 2219 h 10000"/>
                <a:gd name="connsiteX75" fmla="*/ 1143 w 10000"/>
                <a:gd name="connsiteY75" fmla="*/ 2189 h 10000"/>
                <a:gd name="connsiteX76" fmla="*/ 929 w 10000"/>
                <a:gd name="connsiteY76" fmla="*/ 2144 h 10000"/>
                <a:gd name="connsiteX77" fmla="*/ 750 w 10000"/>
                <a:gd name="connsiteY77" fmla="*/ 2084 h 10000"/>
                <a:gd name="connsiteX78" fmla="*/ 536 w 10000"/>
                <a:gd name="connsiteY78" fmla="*/ 2039 h 10000"/>
                <a:gd name="connsiteX79" fmla="*/ 393 w 10000"/>
                <a:gd name="connsiteY79" fmla="*/ 1934 h 10000"/>
                <a:gd name="connsiteX80" fmla="*/ 268 w 10000"/>
                <a:gd name="connsiteY80" fmla="*/ 1859 h 10000"/>
                <a:gd name="connsiteX81" fmla="*/ 179 w 10000"/>
                <a:gd name="connsiteY81" fmla="*/ 1754 h 10000"/>
                <a:gd name="connsiteX82" fmla="*/ 125 w 10000"/>
                <a:gd name="connsiteY82" fmla="*/ 1619 h 10000"/>
                <a:gd name="connsiteX83" fmla="*/ 196 w 10000"/>
                <a:gd name="connsiteY83" fmla="*/ 1424 h 10000"/>
                <a:gd name="connsiteX84" fmla="*/ 250 w 10000"/>
                <a:gd name="connsiteY84" fmla="*/ 1259 h 10000"/>
                <a:gd name="connsiteX85" fmla="*/ 339 w 10000"/>
                <a:gd name="connsiteY85" fmla="*/ 1094 h 10000"/>
                <a:gd name="connsiteX86" fmla="*/ 500 w 10000"/>
                <a:gd name="connsiteY86" fmla="*/ 975 h 10000"/>
                <a:gd name="connsiteX87" fmla="*/ 2554 w 10000"/>
                <a:gd name="connsiteY87" fmla="*/ 1394 h 10000"/>
                <a:gd name="connsiteX88" fmla="*/ 2643 w 10000"/>
                <a:gd name="connsiteY88" fmla="*/ 1364 h 10000"/>
                <a:gd name="connsiteX89" fmla="*/ 2679 w 10000"/>
                <a:gd name="connsiteY89" fmla="*/ 1304 h 10000"/>
                <a:gd name="connsiteX90" fmla="*/ 2679 w 10000"/>
                <a:gd name="connsiteY90" fmla="*/ 1244 h 10000"/>
                <a:gd name="connsiteX91" fmla="*/ 2643 w 10000"/>
                <a:gd name="connsiteY91" fmla="*/ 1169 h 10000"/>
                <a:gd name="connsiteX92" fmla="*/ 2375 w 10000"/>
                <a:gd name="connsiteY92" fmla="*/ 1064 h 10000"/>
                <a:gd name="connsiteX93" fmla="*/ 2107 w 10000"/>
                <a:gd name="connsiteY93" fmla="*/ 1004 h 10000"/>
                <a:gd name="connsiteX94" fmla="*/ 1821 w 10000"/>
                <a:gd name="connsiteY94" fmla="*/ 930 h 10000"/>
                <a:gd name="connsiteX95" fmla="*/ 1554 w 10000"/>
                <a:gd name="connsiteY95" fmla="*/ 870 h 10000"/>
                <a:gd name="connsiteX96" fmla="*/ 1268 w 10000"/>
                <a:gd name="connsiteY96" fmla="*/ 825 h 10000"/>
                <a:gd name="connsiteX97" fmla="*/ 982 w 10000"/>
                <a:gd name="connsiteY97" fmla="*/ 750 h 10000"/>
                <a:gd name="connsiteX98" fmla="*/ 714 w 10000"/>
                <a:gd name="connsiteY98" fmla="*/ 690 h 10000"/>
                <a:gd name="connsiteX99" fmla="*/ 464 w 10000"/>
                <a:gd name="connsiteY99" fmla="*/ 585 h 10000"/>
                <a:gd name="connsiteX100" fmla="*/ 482 w 10000"/>
                <a:gd name="connsiteY100" fmla="*/ 390 h 10000"/>
                <a:gd name="connsiteX101" fmla="*/ 571 w 10000"/>
                <a:gd name="connsiteY101" fmla="*/ 225 h 10000"/>
                <a:gd name="connsiteX102" fmla="*/ 732 w 10000"/>
                <a:gd name="connsiteY102" fmla="*/ 105 h 10000"/>
                <a:gd name="connsiteX103" fmla="*/ 911 w 10000"/>
                <a:gd name="connsiteY103" fmla="*/ 0 h 10000"/>
                <a:gd name="connsiteX104" fmla="*/ 1304 w 10000"/>
                <a:gd name="connsiteY104" fmla="*/ 0 h 10000"/>
                <a:gd name="connsiteX105" fmla="*/ 1714 w 10000"/>
                <a:gd name="connsiteY105" fmla="*/ 30 h 10000"/>
                <a:gd name="connsiteX106" fmla="*/ 2107 w 10000"/>
                <a:gd name="connsiteY106" fmla="*/ 75 h 10000"/>
                <a:gd name="connsiteX107" fmla="*/ 2500 w 10000"/>
                <a:gd name="connsiteY107" fmla="*/ 165 h 10000"/>
                <a:gd name="connsiteX108" fmla="*/ 2893 w 10000"/>
                <a:gd name="connsiteY108" fmla="*/ 270 h 10000"/>
                <a:gd name="connsiteX109" fmla="*/ 3268 w 10000"/>
                <a:gd name="connsiteY109" fmla="*/ 405 h 10000"/>
                <a:gd name="connsiteX110" fmla="*/ 3607 w 10000"/>
                <a:gd name="connsiteY110" fmla="*/ 570 h 10000"/>
                <a:gd name="connsiteX111" fmla="*/ 3964 w 10000"/>
                <a:gd name="connsiteY111" fmla="*/ 735 h 10000"/>
                <a:gd name="connsiteX0" fmla="*/ 3964 w 10000"/>
                <a:gd name="connsiteY0" fmla="*/ 735 h 10000"/>
                <a:gd name="connsiteX1" fmla="*/ 4000 w 10000"/>
                <a:gd name="connsiteY1" fmla="*/ 945 h 10000"/>
                <a:gd name="connsiteX2" fmla="*/ 4089 w 10000"/>
                <a:gd name="connsiteY2" fmla="*/ 1139 h 10000"/>
                <a:gd name="connsiteX3" fmla="*/ 6018 w 10000"/>
                <a:gd name="connsiteY3" fmla="*/ 3286 h 10000"/>
                <a:gd name="connsiteX4" fmla="*/ 6786 w 10000"/>
                <a:gd name="connsiteY4" fmla="*/ 5187 h 10000"/>
                <a:gd name="connsiteX5" fmla="*/ 6875 w 10000"/>
                <a:gd name="connsiteY5" fmla="*/ 5247 h 10000"/>
                <a:gd name="connsiteX6" fmla="*/ 6964 w 10000"/>
                <a:gd name="connsiteY6" fmla="*/ 5292 h 10000"/>
                <a:gd name="connsiteX7" fmla="*/ 7071 w 10000"/>
                <a:gd name="connsiteY7" fmla="*/ 5367 h 10000"/>
                <a:gd name="connsiteX8" fmla="*/ 7125 w 10000"/>
                <a:gd name="connsiteY8" fmla="*/ 5457 h 10000"/>
                <a:gd name="connsiteX9" fmla="*/ 7143 w 10000"/>
                <a:gd name="connsiteY9" fmla="*/ 5682 h 10000"/>
                <a:gd name="connsiteX10" fmla="*/ 7268 w 10000"/>
                <a:gd name="connsiteY10" fmla="*/ 5847 h 10000"/>
                <a:gd name="connsiteX11" fmla="*/ 7429 w 10000"/>
                <a:gd name="connsiteY11" fmla="*/ 5967 h 10000"/>
                <a:gd name="connsiteX12" fmla="*/ 7661 w 10000"/>
                <a:gd name="connsiteY12" fmla="*/ 6057 h 10000"/>
                <a:gd name="connsiteX13" fmla="*/ 7893 w 10000"/>
                <a:gd name="connsiteY13" fmla="*/ 6147 h 10000"/>
                <a:gd name="connsiteX14" fmla="*/ 8143 w 10000"/>
                <a:gd name="connsiteY14" fmla="*/ 6207 h 10000"/>
                <a:gd name="connsiteX15" fmla="*/ 8357 w 10000"/>
                <a:gd name="connsiteY15" fmla="*/ 6297 h 10000"/>
                <a:gd name="connsiteX16" fmla="*/ 8571 w 10000"/>
                <a:gd name="connsiteY16" fmla="*/ 6402 h 10000"/>
                <a:gd name="connsiteX17" fmla="*/ 8786 w 10000"/>
                <a:gd name="connsiteY17" fmla="*/ 6627 h 10000"/>
                <a:gd name="connsiteX18" fmla="*/ 9000 w 10000"/>
                <a:gd name="connsiteY18" fmla="*/ 6867 h 10000"/>
                <a:gd name="connsiteX19" fmla="*/ 9161 w 10000"/>
                <a:gd name="connsiteY19" fmla="*/ 7106 h 10000"/>
                <a:gd name="connsiteX20" fmla="*/ 9321 w 10000"/>
                <a:gd name="connsiteY20" fmla="*/ 7376 h 10000"/>
                <a:gd name="connsiteX21" fmla="*/ 9500 w 10000"/>
                <a:gd name="connsiteY21" fmla="*/ 7631 h 10000"/>
                <a:gd name="connsiteX22" fmla="*/ 9661 w 10000"/>
                <a:gd name="connsiteY22" fmla="*/ 7871 h 10000"/>
                <a:gd name="connsiteX23" fmla="*/ 9821 w 10000"/>
                <a:gd name="connsiteY23" fmla="*/ 8111 h 10000"/>
                <a:gd name="connsiteX24" fmla="*/ 10000 w 10000"/>
                <a:gd name="connsiteY24" fmla="*/ 8351 h 10000"/>
                <a:gd name="connsiteX25" fmla="*/ 9696 w 10000"/>
                <a:gd name="connsiteY25" fmla="*/ 8471 h 10000"/>
                <a:gd name="connsiteX26" fmla="*/ 9393 w 10000"/>
                <a:gd name="connsiteY26" fmla="*/ 8651 h 10000"/>
                <a:gd name="connsiteX27" fmla="*/ 9107 w 10000"/>
                <a:gd name="connsiteY27" fmla="*/ 8831 h 10000"/>
                <a:gd name="connsiteX28" fmla="*/ 8839 w 10000"/>
                <a:gd name="connsiteY28" fmla="*/ 9040 h 10000"/>
                <a:gd name="connsiteX29" fmla="*/ 8571 w 10000"/>
                <a:gd name="connsiteY29" fmla="*/ 9265 h 10000"/>
                <a:gd name="connsiteX30" fmla="*/ 8339 w 10000"/>
                <a:gd name="connsiteY30" fmla="*/ 9505 h 10000"/>
                <a:gd name="connsiteX31" fmla="*/ 8143 w 10000"/>
                <a:gd name="connsiteY31" fmla="*/ 9745 h 10000"/>
                <a:gd name="connsiteX32" fmla="*/ 7946 w 10000"/>
                <a:gd name="connsiteY32" fmla="*/ 10000 h 10000"/>
                <a:gd name="connsiteX33" fmla="*/ 7625 w 10000"/>
                <a:gd name="connsiteY33" fmla="*/ 9490 h 10000"/>
                <a:gd name="connsiteX34" fmla="*/ 7286 w 10000"/>
                <a:gd name="connsiteY34" fmla="*/ 9010 h 10000"/>
                <a:gd name="connsiteX35" fmla="*/ 6964 w 10000"/>
                <a:gd name="connsiteY35" fmla="*/ 8516 h 10000"/>
                <a:gd name="connsiteX36" fmla="*/ 6607 w 10000"/>
                <a:gd name="connsiteY36" fmla="*/ 8036 h 10000"/>
                <a:gd name="connsiteX37" fmla="*/ 6214 w 10000"/>
                <a:gd name="connsiteY37" fmla="*/ 7571 h 10000"/>
                <a:gd name="connsiteX38" fmla="*/ 5786 w 10000"/>
                <a:gd name="connsiteY38" fmla="*/ 7121 h 10000"/>
                <a:gd name="connsiteX39" fmla="*/ 5321 w 10000"/>
                <a:gd name="connsiteY39" fmla="*/ 6717 h 10000"/>
                <a:gd name="connsiteX40" fmla="*/ 4768 w 10000"/>
                <a:gd name="connsiteY40" fmla="*/ 6312 h 10000"/>
                <a:gd name="connsiteX41" fmla="*/ 4679 w 10000"/>
                <a:gd name="connsiteY41" fmla="*/ 6147 h 10000"/>
                <a:gd name="connsiteX42" fmla="*/ 4571 w 10000"/>
                <a:gd name="connsiteY42" fmla="*/ 5982 h 10000"/>
                <a:gd name="connsiteX43" fmla="*/ 4446 w 10000"/>
                <a:gd name="connsiteY43" fmla="*/ 5847 h 10000"/>
                <a:gd name="connsiteX44" fmla="*/ 4304 w 10000"/>
                <a:gd name="connsiteY44" fmla="*/ 5712 h 10000"/>
                <a:gd name="connsiteX45" fmla="*/ 4143 w 10000"/>
                <a:gd name="connsiteY45" fmla="*/ 5607 h 10000"/>
                <a:gd name="connsiteX46" fmla="*/ 3982 w 10000"/>
                <a:gd name="connsiteY46" fmla="*/ 5502 h 10000"/>
                <a:gd name="connsiteX47" fmla="*/ 3786 w 10000"/>
                <a:gd name="connsiteY47" fmla="*/ 5397 h 10000"/>
                <a:gd name="connsiteX48" fmla="*/ 3589 w 10000"/>
                <a:gd name="connsiteY48" fmla="*/ 5307 h 10000"/>
                <a:gd name="connsiteX49" fmla="*/ 3268 w 10000"/>
                <a:gd name="connsiteY49" fmla="*/ 5127 h 10000"/>
                <a:gd name="connsiteX50" fmla="*/ 3000 w 10000"/>
                <a:gd name="connsiteY50" fmla="*/ 4888 h 10000"/>
                <a:gd name="connsiteX51" fmla="*/ 2786 w 10000"/>
                <a:gd name="connsiteY51" fmla="*/ 4648 h 10000"/>
                <a:gd name="connsiteX52" fmla="*/ 2607 w 10000"/>
                <a:gd name="connsiteY52" fmla="*/ 4378 h 10000"/>
                <a:gd name="connsiteX53" fmla="*/ 2411 w 10000"/>
                <a:gd name="connsiteY53" fmla="*/ 4123 h 10000"/>
                <a:gd name="connsiteX54" fmla="*/ 2196 w 10000"/>
                <a:gd name="connsiteY54" fmla="*/ 3883 h 10000"/>
                <a:gd name="connsiteX55" fmla="*/ 1929 w 10000"/>
                <a:gd name="connsiteY55" fmla="*/ 3688 h 10000"/>
                <a:gd name="connsiteX56" fmla="*/ 1589 w 10000"/>
                <a:gd name="connsiteY56" fmla="*/ 3553 h 10000"/>
                <a:gd name="connsiteX57" fmla="*/ 1393 w 10000"/>
                <a:gd name="connsiteY57" fmla="*/ 3508 h 10000"/>
                <a:gd name="connsiteX58" fmla="*/ 1161 w 10000"/>
                <a:gd name="connsiteY58" fmla="*/ 3463 h 10000"/>
                <a:gd name="connsiteX59" fmla="*/ 946 w 10000"/>
                <a:gd name="connsiteY59" fmla="*/ 3433 h 10000"/>
                <a:gd name="connsiteX60" fmla="*/ 732 w 10000"/>
                <a:gd name="connsiteY60" fmla="*/ 3403 h 10000"/>
                <a:gd name="connsiteX61" fmla="*/ 518 w 10000"/>
                <a:gd name="connsiteY61" fmla="*/ 3358 h 10000"/>
                <a:gd name="connsiteX62" fmla="*/ 339 w 10000"/>
                <a:gd name="connsiteY62" fmla="*/ 3298 h 10000"/>
                <a:gd name="connsiteX63" fmla="*/ 161 w 10000"/>
                <a:gd name="connsiteY63" fmla="*/ 3193 h 10000"/>
                <a:gd name="connsiteX64" fmla="*/ 0 w 10000"/>
                <a:gd name="connsiteY64" fmla="*/ 3073 h 10000"/>
                <a:gd name="connsiteX65" fmla="*/ 36 w 10000"/>
                <a:gd name="connsiteY65" fmla="*/ 2864 h 10000"/>
                <a:gd name="connsiteX66" fmla="*/ 107 w 10000"/>
                <a:gd name="connsiteY66" fmla="*/ 2654 h 10000"/>
                <a:gd name="connsiteX67" fmla="*/ 232 w 10000"/>
                <a:gd name="connsiteY67" fmla="*/ 2489 h 10000"/>
                <a:gd name="connsiteX68" fmla="*/ 393 w 10000"/>
                <a:gd name="connsiteY68" fmla="*/ 2384 h 10000"/>
                <a:gd name="connsiteX69" fmla="*/ 1964 w 10000"/>
                <a:gd name="connsiteY69" fmla="*/ 2624 h 10000"/>
                <a:gd name="connsiteX70" fmla="*/ 2107 w 10000"/>
                <a:gd name="connsiteY70" fmla="*/ 2444 h 10000"/>
                <a:gd name="connsiteX71" fmla="*/ 1929 w 10000"/>
                <a:gd name="connsiteY71" fmla="*/ 2384 h 10000"/>
                <a:gd name="connsiteX72" fmla="*/ 1732 w 10000"/>
                <a:gd name="connsiteY72" fmla="*/ 2309 h 10000"/>
                <a:gd name="connsiteX73" fmla="*/ 1536 w 10000"/>
                <a:gd name="connsiteY73" fmla="*/ 2264 h 10000"/>
                <a:gd name="connsiteX74" fmla="*/ 1339 w 10000"/>
                <a:gd name="connsiteY74" fmla="*/ 2219 h 10000"/>
                <a:gd name="connsiteX75" fmla="*/ 1143 w 10000"/>
                <a:gd name="connsiteY75" fmla="*/ 2189 h 10000"/>
                <a:gd name="connsiteX76" fmla="*/ 929 w 10000"/>
                <a:gd name="connsiteY76" fmla="*/ 2144 h 10000"/>
                <a:gd name="connsiteX77" fmla="*/ 750 w 10000"/>
                <a:gd name="connsiteY77" fmla="*/ 2084 h 10000"/>
                <a:gd name="connsiteX78" fmla="*/ 536 w 10000"/>
                <a:gd name="connsiteY78" fmla="*/ 2039 h 10000"/>
                <a:gd name="connsiteX79" fmla="*/ 393 w 10000"/>
                <a:gd name="connsiteY79" fmla="*/ 1934 h 10000"/>
                <a:gd name="connsiteX80" fmla="*/ 268 w 10000"/>
                <a:gd name="connsiteY80" fmla="*/ 1859 h 10000"/>
                <a:gd name="connsiteX81" fmla="*/ 179 w 10000"/>
                <a:gd name="connsiteY81" fmla="*/ 1754 h 10000"/>
                <a:gd name="connsiteX82" fmla="*/ 125 w 10000"/>
                <a:gd name="connsiteY82" fmla="*/ 1619 h 10000"/>
                <a:gd name="connsiteX83" fmla="*/ 196 w 10000"/>
                <a:gd name="connsiteY83" fmla="*/ 1424 h 10000"/>
                <a:gd name="connsiteX84" fmla="*/ 250 w 10000"/>
                <a:gd name="connsiteY84" fmla="*/ 1259 h 10000"/>
                <a:gd name="connsiteX85" fmla="*/ 339 w 10000"/>
                <a:gd name="connsiteY85" fmla="*/ 1094 h 10000"/>
                <a:gd name="connsiteX86" fmla="*/ 500 w 10000"/>
                <a:gd name="connsiteY86" fmla="*/ 975 h 10000"/>
                <a:gd name="connsiteX87" fmla="*/ 2554 w 10000"/>
                <a:gd name="connsiteY87" fmla="*/ 1394 h 10000"/>
                <a:gd name="connsiteX88" fmla="*/ 2643 w 10000"/>
                <a:gd name="connsiteY88" fmla="*/ 1364 h 10000"/>
                <a:gd name="connsiteX89" fmla="*/ 2679 w 10000"/>
                <a:gd name="connsiteY89" fmla="*/ 1304 h 10000"/>
                <a:gd name="connsiteX90" fmla="*/ 2679 w 10000"/>
                <a:gd name="connsiteY90" fmla="*/ 1244 h 10000"/>
                <a:gd name="connsiteX91" fmla="*/ 2643 w 10000"/>
                <a:gd name="connsiteY91" fmla="*/ 1169 h 10000"/>
                <a:gd name="connsiteX92" fmla="*/ 2375 w 10000"/>
                <a:gd name="connsiteY92" fmla="*/ 1064 h 10000"/>
                <a:gd name="connsiteX93" fmla="*/ 2107 w 10000"/>
                <a:gd name="connsiteY93" fmla="*/ 1004 h 10000"/>
                <a:gd name="connsiteX94" fmla="*/ 1821 w 10000"/>
                <a:gd name="connsiteY94" fmla="*/ 930 h 10000"/>
                <a:gd name="connsiteX95" fmla="*/ 1554 w 10000"/>
                <a:gd name="connsiteY95" fmla="*/ 870 h 10000"/>
                <a:gd name="connsiteX96" fmla="*/ 1268 w 10000"/>
                <a:gd name="connsiteY96" fmla="*/ 825 h 10000"/>
                <a:gd name="connsiteX97" fmla="*/ 982 w 10000"/>
                <a:gd name="connsiteY97" fmla="*/ 750 h 10000"/>
                <a:gd name="connsiteX98" fmla="*/ 714 w 10000"/>
                <a:gd name="connsiteY98" fmla="*/ 690 h 10000"/>
                <a:gd name="connsiteX99" fmla="*/ 464 w 10000"/>
                <a:gd name="connsiteY99" fmla="*/ 585 h 10000"/>
                <a:gd name="connsiteX100" fmla="*/ 482 w 10000"/>
                <a:gd name="connsiteY100" fmla="*/ 390 h 10000"/>
                <a:gd name="connsiteX101" fmla="*/ 571 w 10000"/>
                <a:gd name="connsiteY101" fmla="*/ 225 h 10000"/>
                <a:gd name="connsiteX102" fmla="*/ 732 w 10000"/>
                <a:gd name="connsiteY102" fmla="*/ 105 h 10000"/>
                <a:gd name="connsiteX103" fmla="*/ 911 w 10000"/>
                <a:gd name="connsiteY103" fmla="*/ 0 h 10000"/>
                <a:gd name="connsiteX104" fmla="*/ 1304 w 10000"/>
                <a:gd name="connsiteY104" fmla="*/ 0 h 10000"/>
                <a:gd name="connsiteX105" fmla="*/ 1714 w 10000"/>
                <a:gd name="connsiteY105" fmla="*/ 30 h 10000"/>
                <a:gd name="connsiteX106" fmla="*/ 2107 w 10000"/>
                <a:gd name="connsiteY106" fmla="*/ 75 h 10000"/>
                <a:gd name="connsiteX107" fmla="*/ 2500 w 10000"/>
                <a:gd name="connsiteY107" fmla="*/ 165 h 10000"/>
                <a:gd name="connsiteX108" fmla="*/ 2893 w 10000"/>
                <a:gd name="connsiteY108" fmla="*/ 270 h 10000"/>
                <a:gd name="connsiteX109" fmla="*/ 3268 w 10000"/>
                <a:gd name="connsiteY109" fmla="*/ 405 h 10000"/>
                <a:gd name="connsiteX110" fmla="*/ 3607 w 10000"/>
                <a:gd name="connsiteY110" fmla="*/ 570 h 10000"/>
                <a:gd name="connsiteX111" fmla="*/ 3964 w 10000"/>
                <a:gd name="connsiteY111" fmla="*/ 735 h 10000"/>
                <a:gd name="connsiteX0" fmla="*/ 3964 w 10000"/>
                <a:gd name="connsiteY0" fmla="*/ 735 h 10000"/>
                <a:gd name="connsiteX1" fmla="*/ 4000 w 10000"/>
                <a:gd name="connsiteY1" fmla="*/ 945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6964 w 10000"/>
                <a:gd name="connsiteY6" fmla="*/ 5292 h 10000"/>
                <a:gd name="connsiteX7" fmla="*/ 7071 w 10000"/>
                <a:gd name="connsiteY7" fmla="*/ 5367 h 10000"/>
                <a:gd name="connsiteX8" fmla="*/ 7125 w 10000"/>
                <a:gd name="connsiteY8" fmla="*/ 5457 h 10000"/>
                <a:gd name="connsiteX9" fmla="*/ 7143 w 10000"/>
                <a:gd name="connsiteY9" fmla="*/ 5682 h 10000"/>
                <a:gd name="connsiteX10" fmla="*/ 7268 w 10000"/>
                <a:gd name="connsiteY10" fmla="*/ 5847 h 10000"/>
                <a:gd name="connsiteX11" fmla="*/ 7429 w 10000"/>
                <a:gd name="connsiteY11" fmla="*/ 5967 h 10000"/>
                <a:gd name="connsiteX12" fmla="*/ 7661 w 10000"/>
                <a:gd name="connsiteY12" fmla="*/ 6057 h 10000"/>
                <a:gd name="connsiteX13" fmla="*/ 7893 w 10000"/>
                <a:gd name="connsiteY13" fmla="*/ 6147 h 10000"/>
                <a:gd name="connsiteX14" fmla="*/ 8143 w 10000"/>
                <a:gd name="connsiteY14" fmla="*/ 6207 h 10000"/>
                <a:gd name="connsiteX15" fmla="*/ 8357 w 10000"/>
                <a:gd name="connsiteY15" fmla="*/ 6297 h 10000"/>
                <a:gd name="connsiteX16" fmla="*/ 8571 w 10000"/>
                <a:gd name="connsiteY16" fmla="*/ 6402 h 10000"/>
                <a:gd name="connsiteX17" fmla="*/ 8786 w 10000"/>
                <a:gd name="connsiteY17" fmla="*/ 6627 h 10000"/>
                <a:gd name="connsiteX18" fmla="*/ 9000 w 10000"/>
                <a:gd name="connsiteY18" fmla="*/ 6867 h 10000"/>
                <a:gd name="connsiteX19" fmla="*/ 9161 w 10000"/>
                <a:gd name="connsiteY19" fmla="*/ 7106 h 10000"/>
                <a:gd name="connsiteX20" fmla="*/ 9321 w 10000"/>
                <a:gd name="connsiteY20" fmla="*/ 7376 h 10000"/>
                <a:gd name="connsiteX21" fmla="*/ 9500 w 10000"/>
                <a:gd name="connsiteY21" fmla="*/ 7631 h 10000"/>
                <a:gd name="connsiteX22" fmla="*/ 9661 w 10000"/>
                <a:gd name="connsiteY22" fmla="*/ 7871 h 10000"/>
                <a:gd name="connsiteX23" fmla="*/ 9821 w 10000"/>
                <a:gd name="connsiteY23" fmla="*/ 8111 h 10000"/>
                <a:gd name="connsiteX24" fmla="*/ 10000 w 10000"/>
                <a:gd name="connsiteY24" fmla="*/ 8351 h 10000"/>
                <a:gd name="connsiteX25" fmla="*/ 9696 w 10000"/>
                <a:gd name="connsiteY25" fmla="*/ 8471 h 10000"/>
                <a:gd name="connsiteX26" fmla="*/ 9393 w 10000"/>
                <a:gd name="connsiteY26" fmla="*/ 8651 h 10000"/>
                <a:gd name="connsiteX27" fmla="*/ 9107 w 10000"/>
                <a:gd name="connsiteY27" fmla="*/ 8831 h 10000"/>
                <a:gd name="connsiteX28" fmla="*/ 8839 w 10000"/>
                <a:gd name="connsiteY28" fmla="*/ 9040 h 10000"/>
                <a:gd name="connsiteX29" fmla="*/ 8571 w 10000"/>
                <a:gd name="connsiteY29" fmla="*/ 9265 h 10000"/>
                <a:gd name="connsiteX30" fmla="*/ 8339 w 10000"/>
                <a:gd name="connsiteY30" fmla="*/ 9505 h 10000"/>
                <a:gd name="connsiteX31" fmla="*/ 8143 w 10000"/>
                <a:gd name="connsiteY31" fmla="*/ 9745 h 10000"/>
                <a:gd name="connsiteX32" fmla="*/ 7946 w 10000"/>
                <a:gd name="connsiteY32" fmla="*/ 10000 h 10000"/>
                <a:gd name="connsiteX33" fmla="*/ 7625 w 10000"/>
                <a:gd name="connsiteY33" fmla="*/ 9490 h 10000"/>
                <a:gd name="connsiteX34" fmla="*/ 7286 w 10000"/>
                <a:gd name="connsiteY34" fmla="*/ 9010 h 10000"/>
                <a:gd name="connsiteX35" fmla="*/ 6964 w 10000"/>
                <a:gd name="connsiteY35" fmla="*/ 8516 h 10000"/>
                <a:gd name="connsiteX36" fmla="*/ 6607 w 10000"/>
                <a:gd name="connsiteY36" fmla="*/ 8036 h 10000"/>
                <a:gd name="connsiteX37" fmla="*/ 6214 w 10000"/>
                <a:gd name="connsiteY37" fmla="*/ 7571 h 10000"/>
                <a:gd name="connsiteX38" fmla="*/ 5786 w 10000"/>
                <a:gd name="connsiteY38" fmla="*/ 7121 h 10000"/>
                <a:gd name="connsiteX39" fmla="*/ 5321 w 10000"/>
                <a:gd name="connsiteY39" fmla="*/ 6717 h 10000"/>
                <a:gd name="connsiteX40" fmla="*/ 4768 w 10000"/>
                <a:gd name="connsiteY40" fmla="*/ 6312 h 10000"/>
                <a:gd name="connsiteX41" fmla="*/ 4679 w 10000"/>
                <a:gd name="connsiteY41" fmla="*/ 6147 h 10000"/>
                <a:gd name="connsiteX42" fmla="*/ 4571 w 10000"/>
                <a:gd name="connsiteY42" fmla="*/ 5982 h 10000"/>
                <a:gd name="connsiteX43" fmla="*/ 4446 w 10000"/>
                <a:gd name="connsiteY43" fmla="*/ 5847 h 10000"/>
                <a:gd name="connsiteX44" fmla="*/ 4304 w 10000"/>
                <a:gd name="connsiteY44" fmla="*/ 5712 h 10000"/>
                <a:gd name="connsiteX45" fmla="*/ 4143 w 10000"/>
                <a:gd name="connsiteY45" fmla="*/ 5607 h 10000"/>
                <a:gd name="connsiteX46" fmla="*/ 3982 w 10000"/>
                <a:gd name="connsiteY46" fmla="*/ 5502 h 10000"/>
                <a:gd name="connsiteX47" fmla="*/ 3786 w 10000"/>
                <a:gd name="connsiteY47" fmla="*/ 5397 h 10000"/>
                <a:gd name="connsiteX48" fmla="*/ 3589 w 10000"/>
                <a:gd name="connsiteY48" fmla="*/ 5307 h 10000"/>
                <a:gd name="connsiteX49" fmla="*/ 3268 w 10000"/>
                <a:gd name="connsiteY49" fmla="*/ 5127 h 10000"/>
                <a:gd name="connsiteX50" fmla="*/ 3000 w 10000"/>
                <a:gd name="connsiteY50" fmla="*/ 4888 h 10000"/>
                <a:gd name="connsiteX51" fmla="*/ 2786 w 10000"/>
                <a:gd name="connsiteY51" fmla="*/ 4648 h 10000"/>
                <a:gd name="connsiteX52" fmla="*/ 2607 w 10000"/>
                <a:gd name="connsiteY52" fmla="*/ 4378 h 10000"/>
                <a:gd name="connsiteX53" fmla="*/ 2411 w 10000"/>
                <a:gd name="connsiteY53" fmla="*/ 4123 h 10000"/>
                <a:gd name="connsiteX54" fmla="*/ 2196 w 10000"/>
                <a:gd name="connsiteY54" fmla="*/ 3883 h 10000"/>
                <a:gd name="connsiteX55" fmla="*/ 1929 w 10000"/>
                <a:gd name="connsiteY55" fmla="*/ 3688 h 10000"/>
                <a:gd name="connsiteX56" fmla="*/ 1589 w 10000"/>
                <a:gd name="connsiteY56" fmla="*/ 3553 h 10000"/>
                <a:gd name="connsiteX57" fmla="*/ 1393 w 10000"/>
                <a:gd name="connsiteY57" fmla="*/ 3508 h 10000"/>
                <a:gd name="connsiteX58" fmla="*/ 1161 w 10000"/>
                <a:gd name="connsiteY58" fmla="*/ 3463 h 10000"/>
                <a:gd name="connsiteX59" fmla="*/ 946 w 10000"/>
                <a:gd name="connsiteY59" fmla="*/ 3433 h 10000"/>
                <a:gd name="connsiteX60" fmla="*/ 732 w 10000"/>
                <a:gd name="connsiteY60" fmla="*/ 3403 h 10000"/>
                <a:gd name="connsiteX61" fmla="*/ 518 w 10000"/>
                <a:gd name="connsiteY61" fmla="*/ 3358 h 10000"/>
                <a:gd name="connsiteX62" fmla="*/ 339 w 10000"/>
                <a:gd name="connsiteY62" fmla="*/ 3298 h 10000"/>
                <a:gd name="connsiteX63" fmla="*/ 161 w 10000"/>
                <a:gd name="connsiteY63" fmla="*/ 3193 h 10000"/>
                <a:gd name="connsiteX64" fmla="*/ 0 w 10000"/>
                <a:gd name="connsiteY64" fmla="*/ 3073 h 10000"/>
                <a:gd name="connsiteX65" fmla="*/ 36 w 10000"/>
                <a:gd name="connsiteY65" fmla="*/ 2864 h 10000"/>
                <a:gd name="connsiteX66" fmla="*/ 107 w 10000"/>
                <a:gd name="connsiteY66" fmla="*/ 2654 h 10000"/>
                <a:gd name="connsiteX67" fmla="*/ 232 w 10000"/>
                <a:gd name="connsiteY67" fmla="*/ 2489 h 10000"/>
                <a:gd name="connsiteX68" fmla="*/ 393 w 10000"/>
                <a:gd name="connsiteY68" fmla="*/ 2384 h 10000"/>
                <a:gd name="connsiteX69" fmla="*/ 1964 w 10000"/>
                <a:gd name="connsiteY69" fmla="*/ 2624 h 10000"/>
                <a:gd name="connsiteX70" fmla="*/ 2107 w 10000"/>
                <a:gd name="connsiteY70" fmla="*/ 2444 h 10000"/>
                <a:gd name="connsiteX71" fmla="*/ 1929 w 10000"/>
                <a:gd name="connsiteY71" fmla="*/ 2384 h 10000"/>
                <a:gd name="connsiteX72" fmla="*/ 1732 w 10000"/>
                <a:gd name="connsiteY72" fmla="*/ 2309 h 10000"/>
                <a:gd name="connsiteX73" fmla="*/ 1536 w 10000"/>
                <a:gd name="connsiteY73" fmla="*/ 2264 h 10000"/>
                <a:gd name="connsiteX74" fmla="*/ 1339 w 10000"/>
                <a:gd name="connsiteY74" fmla="*/ 2219 h 10000"/>
                <a:gd name="connsiteX75" fmla="*/ 1143 w 10000"/>
                <a:gd name="connsiteY75" fmla="*/ 2189 h 10000"/>
                <a:gd name="connsiteX76" fmla="*/ 929 w 10000"/>
                <a:gd name="connsiteY76" fmla="*/ 2144 h 10000"/>
                <a:gd name="connsiteX77" fmla="*/ 750 w 10000"/>
                <a:gd name="connsiteY77" fmla="*/ 2084 h 10000"/>
                <a:gd name="connsiteX78" fmla="*/ 536 w 10000"/>
                <a:gd name="connsiteY78" fmla="*/ 2039 h 10000"/>
                <a:gd name="connsiteX79" fmla="*/ 393 w 10000"/>
                <a:gd name="connsiteY79" fmla="*/ 1934 h 10000"/>
                <a:gd name="connsiteX80" fmla="*/ 268 w 10000"/>
                <a:gd name="connsiteY80" fmla="*/ 1859 h 10000"/>
                <a:gd name="connsiteX81" fmla="*/ 179 w 10000"/>
                <a:gd name="connsiteY81" fmla="*/ 1754 h 10000"/>
                <a:gd name="connsiteX82" fmla="*/ 125 w 10000"/>
                <a:gd name="connsiteY82" fmla="*/ 1619 h 10000"/>
                <a:gd name="connsiteX83" fmla="*/ 196 w 10000"/>
                <a:gd name="connsiteY83" fmla="*/ 1424 h 10000"/>
                <a:gd name="connsiteX84" fmla="*/ 250 w 10000"/>
                <a:gd name="connsiteY84" fmla="*/ 1259 h 10000"/>
                <a:gd name="connsiteX85" fmla="*/ 339 w 10000"/>
                <a:gd name="connsiteY85" fmla="*/ 1094 h 10000"/>
                <a:gd name="connsiteX86" fmla="*/ 500 w 10000"/>
                <a:gd name="connsiteY86" fmla="*/ 975 h 10000"/>
                <a:gd name="connsiteX87" fmla="*/ 2554 w 10000"/>
                <a:gd name="connsiteY87" fmla="*/ 1394 h 10000"/>
                <a:gd name="connsiteX88" fmla="*/ 2643 w 10000"/>
                <a:gd name="connsiteY88" fmla="*/ 1364 h 10000"/>
                <a:gd name="connsiteX89" fmla="*/ 2679 w 10000"/>
                <a:gd name="connsiteY89" fmla="*/ 1304 h 10000"/>
                <a:gd name="connsiteX90" fmla="*/ 2679 w 10000"/>
                <a:gd name="connsiteY90" fmla="*/ 1244 h 10000"/>
                <a:gd name="connsiteX91" fmla="*/ 2643 w 10000"/>
                <a:gd name="connsiteY91" fmla="*/ 1169 h 10000"/>
                <a:gd name="connsiteX92" fmla="*/ 2375 w 10000"/>
                <a:gd name="connsiteY92" fmla="*/ 1064 h 10000"/>
                <a:gd name="connsiteX93" fmla="*/ 2107 w 10000"/>
                <a:gd name="connsiteY93" fmla="*/ 1004 h 10000"/>
                <a:gd name="connsiteX94" fmla="*/ 1821 w 10000"/>
                <a:gd name="connsiteY94" fmla="*/ 930 h 10000"/>
                <a:gd name="connsiteX95" fmla="*/ 1554 w 10000"/>
                <a:gd name="connsiteY95" fmla="*/ 870 h 10000"/>
                <a:gd name="connsiteX96" fmla="*/ 1268 w 10000"/>
                <a:gd name="connsiteY96" fmla="*/ 825 h 10000"/>
                <a:gd name="connsiteX97" fmla="*/ 982 w 10000"/>
                <a:gd name="connsiteY97" fmla="*/ 750 h 10000"/>
                <a:gd name="connsiteX98" fmla="*/ 714 w 10000"/>
                <a:gd name="connsiteY98" fmla="*/ 690 h 10000"/>
                <a:gd name="connsiteX99" fmla="*/ 464 w 10000"/>
                <a:gd name="connsiteY99" fmla="*/ 585 h 10000"/>
                <a:gd name="connsiteX100" fmla="*/ 482 w 10000"/>
                <a:gd name="connsiteY100" fmla="*/ 390 h 10000"/>
                <a:gd name="connsiteX101" fmla="*/ 571 w 10000"/>
                <a:gd name="connsiteY101" fmla="*/ 225 h 10000"/>
                <a:gd name="connsiteX102" fmla="*/ 732 w 10000"/>
                <a:gd name="connsiteY102" fmla="*/ 105 h 10000"/>
                <a:gd name="connsiteX103" fmla="*/ 911 w 10000"/>
                <a:gd name="connsiteY103" fmla="*/ 0 h 10000"/>
                <a:gd name="connsiteX104" fmla="*/ 1304 w 10000"/>
                <a:gd name="connsiteY104" fmla="*/ 0 h 10000"/>
                <a:gd name="connsiteX105" fmla="*/ 1714 w 10000"/>
                <a:gd name="connsiteY105" fmla="*/ 30 h 10000"/>
                <a:gd name="connsiteX106" fmla="*/ 2107 w 10000"/>
                <a:gd name="connsiteY106" fmla="*/ 75 h 10000"/>
                <a:gd name="connsiteX107" fmla="*/ 2500 w 10000"/>
                <a:gd name="connsiteY107" fmla="*/ 165 h 10000"/>
                <a:gd name="connsiteX108" fmla="*/ 2893 w 10000"/>
                <a:gd name="connsiteY108" fmla="*/ 270 h 10000"/>
                <a:gd name="connsiteX109" fmla="*/ 3268 w 10000"/>
                <a:gd name="connsiteY109" fmla="*/ 405 h 10000"/>
                <a:gd name="connsiteX110" fmla="*/ 3607 w 10000"/>
                <a:gd name="connsiteY110" fmla="*/ 570 h 10000"/>
                <a:gd name="connsiteX111" fmla="*/ 3964 w 10000"/>
                <a:gd name="connsiteY111"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6964 w 10000"/>
                <a:gd name="connsiteY6" fmla="*/ 5292 h 10000"/>
                <a:gd name="connsiteX7" fmla="*/ 7071 w 10000"/>
                <a:gd name="connsiteY7" fmla="*/ 5367 h 10000"/>
                <a:gd name="connsiteX8" fmla="*/ 7125 w 10000"/>
                <a:gd name="connsiteY8" fmla="*/ 5457 h 10000"/>
                <a:gd name="connsiteX9" fmla="*/ 7143 w 10000"/>
                <a:gd name="connsiteY9" fmla="*/ 5682 h 10000"/>
                <a:gd name="connsiteX10" fmla="*/ 7268 w 10000"/>
                <a:gd name="connsiteY10" fmla="*/ 5847 h 10000"/>
                <a:gd name="connsiteX11" fmla="*/ 7429 w 10000"/>
                <a:gd name="connsiteY11" fmla="*/ 5967 h 10000"/>
                <a:gd name="connsiteX12" fmla="*/ 7661 w 10000"/>
                <a:gd name="connsiteY12" fmla="*/ 6057 h 10000"/>
                <a:gd name="connsiteX13" fmla="*/ 7893 w 10000"/>
                <a:gd name="connsiteY13" fmla="*/ 6147 h 10000"/>
                <a:gd name="connsiteX14" fmla="*/ 8143 w 10000"/>
                <a:gd name="connsiteY14" fmla="*/ 6207 h 10000"/>
                <a:gd name="connsiteX15" fmla="*/ 8357 w 10000"/>
                <a:gd name="connsiteY15" fmla="*/ 6297 h 10000"/>
                <a:gd name="connsiteX16" fmla="*/ 8571 w 10000"/>
                <a:gd name="connsiteY16" fmla="*/ 6402 h 10000"/>
                <a:gd name="connsiteX17" fmla="*/ 8786 w 10000"/>
                <a:gd name="connsiteY17" fmla="*/ 6627 h 10000"/>
                <a:gd name="connsiteX18" fmla="*/ 9000 w 10000"/>
                <a:gd name="connsiteY18" fmla="*/ 6867 h 10000"/>
                <a:gd name="connsiteX19" fmla="*/ 9161 w 10000"/>
                <a:gd name="connsiteY19" fmla="*/ 7106 h 10000"/>
                <a:gd name="connsiteX20" fmla="*/ 9321 w 10000"/>
                <a:gd name="connsiteY20" fmla="*/ 7376 h 10000"/>
                <a:gd name="connsiteX21" fmla="*/ 9500 w 10000"/>
                <a:gd name="connsiteY21" fmla="*/ 7631 h 10000"/>
                <a:gd name="connsiteX22" fmla="*/ 9661 w 10000"/>
                <a:gd name="connsiteY22" fmla="*/ 7871 h 10000"/>
                <a:gd name="connsiteX23" fmla="*/ 9821 w 10000"/>
                <a:gd name="connsiteY23" fmla="*/ 8111 h 10000"/>
                <a:gd name="connsiteX24" fmla="*/ 10000 w 10000"/>
                <a:gd name="connsiteY24" fmla="*/ 8351 h 10000"/>
                <a:gd name="connsiteX25" fmla="*/ 9696 w 10000"/>
                <a:gd name="connsiteY25" fmla="*/ 8471 h 10000"/>
                <a:gd name="connsiteX26" fmla="*/ 9393 w 10000"/>
                <a:gd name="connsiteY26" fmla="*/ 8651 h 10000"/>
                <a:gd name="connsiteX27" fmla="*/ 9107 w 10000"/>
                <a:gd name="connsiteY27" fmla="*/ 8831 h 10000"/>
                <a:gd name="connsiteX28" fmla="*/ 8839 w 10000"/>
                <a:gd name="connsiteY28" fmla="*/ 9040 h 10000"/>
                <a:gd name="connsiteX29" fmla="*/ 8571 w 10000"/>
                <a:gd name="connsiteY29" fmla="*/ 9265 h 10000"/>
                <a:gd name="connsiteX30" fmla="*/ 8339 w 10000"/>
                <a:gd name="connsiteY30" fmla="*/ 9505 h 10000"/>
                <a:gd name="connsiteX31" fmla="*/ 8143 w 10000"/>
                <a:gd name="connsiteY31" fmla="*/ 9745 h 10000"/>
                <a:gd name="connsiteX32" fmla="*/ 7946 w 10000"/>
                <a:gd name="connsiteY32" fmla="*/ 10000 h 10000"/>
                <a:gd name="connsiteX33" fmla="*/ 7625 w 10000"/>
                <a:gd name="connsiteY33" fmla="*/ 9490 h 10000"/>
                <a:gd name="connsiteX34" fmla="*/ 7286 w 10000"/>
                <a:gd name="connsiteY34" fmla="*/ 9010 h 10000"/>
                <a:gd name="connsiteX35" fmla="*/ 6964 w 10000"/>
                <a:gd name="connsiteY35" fmla="*/ 8516 h 10000"/>
                <a:gd name="connsiteX36" fmla="*/ 6607 w 10000"/>
                <a:gd name="connsiteY36" fmla="*/ 8036 h 10000"/>
                <a:gd name="connsiteX37" fmla="*/ 6214 w 10000"/>
                <a:gd name="connsiteY37" fmla="*/ 7571 h 10000"/>
                <a:gd name="connsiteX38" fmla="*/ 5786 w 10000"/>
                <a:gd name="connsiteY38" fmla="*/ 7121 h 10000"/>
                <a:gd name="connsiteX39" fmla="*/ 5321 w 10000"/>
                <a:gd name="connsiteY39" fmla="*/ 6717 h 10000"/>
                <a:gd name="connsiteX40" fmla="*/ 4768 w 10000"/>
                <a:gd name="connsiteY40" fmla="*/ 6312 h 10000"/>
                <a:gd name="connsiteX41" fmla="*/ 4679 w 10000"/>
                <a:gd name="connsiteY41" fmla="*/ 6147 h 10000"/>
                <a:gd name="connsiteX42" fmla="*/ 4571 w 10000"/>
                <a:gd name="connsiteY42" fmla="*/ 5982 h 10000"/>
                <a:gd name="connsiteX43" fmla="*/ 4446 w 10000"/>
                <a:gd name="connsiteY43" fmla="*/ 5847 h 10000"/>
                <a:gd name="connsiteX44" fmla="*/ 4304 w 10000"/>
                <a:gd name="connsiteY44" fmla="*/ 5712 h 10000"/>
                <a:gd name="connsiteX45" fmla="*/ 4143 w 10000"/>
                <a:gd name="connsiteY45" fmla="*/ 5607 h 10000"/>
                <a:gd name="connsiteX46" fmla="*/ 3982 w 10000"/>
                <a:gd name="connsiteY46" fmla="*/ 5502 h 10000"/>
                <a:gd name="connsiteX47" fmla="*/ 3786 w 10000"/>
                <a:gd name="connsiteY47" fmla="*/ 5397 h 10000"/>
                <a:gd name="connsiteX48" fmla="*/ 3589 w 10000"/>
                <a:gd name="connsiteY48" fmla="*/ 5307 h 10000"/>
                <a:gd name="connsiteX49" fmla="*/ 3268 w 10000"/>
                <a:gd name="connsiteY49" fmla="*/ 5127 h 10000"/>
                <a:gd name="connsiteX50" fmla="*/ 3000 w 10000"/>
                <a:gd name="connsiteY50" fmla="*/ 4888 h 10000"/>
                <a:gd name="connsiteX51" fmla="*/ 2786 w 10000"/>
                <a:gd name="connsiteY51" fmla="*/ 4648 h 10000"/>
                <a:gd name="connsiteX52" fmla="*/ 2607 w 10000"/>
                <a:gd name="connsiteY52" fmla="*/ 4378 h 10000"/>
                <a:gd name="connsiteX53" fmla="*/ 2411 w 10000"/>
                <a:gd name="connsiteY53" fmla="*/ 4123 h 10000"/>
                <a:gd name="connsiteX54" fmla="*/ 2196 w 10000"/>
                <a:gd name="connsiteY54" fmla="*/ 3883 h 10000"/>
                <a:gd name="connsiteX55" fmla="*/ 1929 w 10000"/>
                <a:gd name="connsiteY55" fmla="*/ 3688 h 10000"/>
                <a:gd name="connsiteX56" fmla="*/ 1589 w 10000"/>
                <a:gd name="connsiteY56" fmla="*/ 3553 h 10000"/>
                <a:gd name="connsiteX57" fmla="*/ 1393 w 10000"/>
                <a:gd name="connsiteY57" fmla="*/ 3508 h 10000"/>
                <a:gd name="connsiteX58" fmla="*/ 1161 w 10000"/>
                <a:gd name="connsiteY58" fmla="*/ 3463 h 10000"/>
                <a:gd name="connsiteX59" fmla="*/ 946 w 10000"/>
                <a:gd name="connsiteY59" fmla="*/ 3433 h 10000"/>
                <a:gd name="connsiteX60" fmla="*/ 732 w 10000"/>
                <a:gd name="connsiteY60" fmla="*/ 3403 h 10000"/>
                <a:gd name="connsiteX61" fmla="*/ 518 w 10000"/>
                <a:gd name="connsiteY61" fmla="*/ 3358 h 10000"/>
                <a:gd name="connsiteX62" fmla="*/ 339 w 10000"/>
                <a:gd name="connsiteY62" fmla="*/ 3298 h 10000"/>
                <a:gd name="connsiteX63" fmla="*/ 161 w 10000"/>
                <a:gd name="connsiteY63" fmla="*/ 3193 h 10000"/>
                <a:gd name="connsiteX64" fmla="*/ 0 w 10000"/>
                <a:gd name="connsiteY64" fmla="*/ 3073 h 10000"/>
                <a:gd name="connsiteX65" fmla="*/ 36 w 10000"/>
                <a:gd name="connsiteY65" fmla="*/ 2864 h 10000"/>
                <a:gd name="connsiteX66" fmla="*/ 107 w 10000"/>
                <a:gd name="connsiteY66" fmla="*/ 2654 h 10000"/>
                <a:gd name="connsiteX67" fmla="*/ 232 w 10000"/>
                <a:gd name="connsiteY67" fmla="*/ 2489 h 10000"/>
                <a:gd name="connsiteX68" fmla="*/ 393 w 10000"/>
                <a:gd name="connsiteY68" fmla="*/ 2384 h 10000"/>
                <a:gd name="connsiteX69" fmla="*/ 1964 w 10000"/>
                <a:gd name="connsiteY69" fmla="*/ 2624 h 10000"/>
                <a:gd name="connsiteX70" fmla="*/ 2107 w 10000"/>
                <a:gd name="connsiteY70" fmla="*/ 2444 h 10000"/>
                <a:gd name="connsiteX71" fmla="*/ 1929 w 10000"/>
                <a:gd name="connsiteY71" fmla="*/ 2384 h 10000"/>
                <a:gd name="connsiteX72" fmla="*/ 1732 w 10000"/>
                <a:gd name="connsiteY72" fmla="*/ 2309 h 10000"/>
                <a:gd name="connsiteX73" fmla="*/ 1536 w 10000"/>
                <a:gd name="connsiteY73" fmla="*/ 2264 h 10000"/>
                <a:gd name="connsiteX74" fmla="*/ 1339 w 10000"/>
                <a:gd name="connsiteY74" fmla="*/ 2219 h 10000"/>
                <a:gd name="connsiteX75" fmla="*/ 1143 w 10000"/>
                <a:gd name="connsiteY75" fmla="*/ 2189 h 10000"/>
                <a:gd name="connsiteX76" fmla="*/ 929 w 10000"/>
                <a:gd name="connsiteY76" fmla="*/ 2144 h 10000"/>
                <a:gd name="connsiteX77" fmla="*/ 750 w 10000"/>
                <a:gd name="connsiteY77" fmla="*/ 2084 h 10000"/>
                <a:gd name="connsiteX78" fmla="*/ 536 w 10000"/>
                <a:gd name="connsiteY78" fmla="*/ 2039 h 10000"/>
                <a:gd name="connsiteX79" fmla="*/ 393 w 10000"/>
                <a:gd name="connsiteY79" fmla="*/ 1934 h 10000"/>
                <a:gd name="connsiteX80" fmla="*/ 268 w 10000"/>
                <a:gd name="connsiteY80" fmla="*/ 1859 h 10000"/>
                <a:gd name="connsiteX81" fmla="*/ 179 w 10000"/>
                <a:gd name="connsiteY81" fmla="*/ 1754 h 10000"/>
                <a:gd name="connsiteX82" fmla="*/ 125 w 10000"/>
                <a:gd name="connsiteY82" fmla="*/ 1619 h 10000"/>
                <a:gd name="connsiteX83" fmla="*/ 196 w 10000"/>
                <a:gd name="connsiteY83" fmla="*/ 1424 h 10000"/>
                <a:gd name="connsiteX84" fmla="*/ 250 w 10000"/>
                <a:gd name="connsiteY84" fmla="*/ 1259 h 10000"/>
                <a:gd name="connsiteX85" fmla="*/ 339 w 10000"/>
                <a:gd name="connsiteY85" fmla="*/ 1094 h 10000"/>
                <a:gd name="connsiteX86" fmla="*/ 500 w 10000"/>
                <a:gd name="connsiteY86" fmla="*/ 975 h 10000"/>
                <a:gd name="connsiteX87" fmla="*/ 2554 w 10000"/>
                <a:gd name="connsiteY87" fmla="*/ 1394 h 10000"/>
                <a:gd name="connsiteX88" fmla="*/ 2643 w 10000"/>
                <a:gd name="connsiteY88" fmla="*/ 1364 h 10000"/>
                <a:gd name="connsiteX89" fmla="*/ 2679 w 10000"/>
                <a:gd name="connsiteY89" fmla="*/ 1304 h 10000"/>
                <a:gd name="connsiteX90" fmla="*/ 2679 w 10000"/>
                <a:gd name="connsiteY90" fmla="*/ 1244 h 10000"/>
                <a:gd name="connsiteX91" fmla="*/ 2643 w 10000"/>
                <a:gd name="connsiteY91" fmla="*/ 1169 h 10000"/>
                <a:gd name="connsiteX92" fmla="*/ 2375 w 10000"/>
                <a:gd name="connsiteY92" fmla="*/ 1064 h 10000"/>
                <a:gd name="connsiteX93" fmla="*/ 2107 w 10000"/>
                <a:gd name="connsiteY93" fmla="*/ 1004 h 10000"/>
                <a:gd name="connsiteX94" fmla="*/ 1821 w 10000"/>
                <a:gd name="connsiteY94" fmla="*/ 930 h 10000"/>
                <a:gd name="connsiteX95" fmla="*/ 1554 w 10000"/>
                <a:gd name="connsiteY95" fmla="*/ 870 h 10000"/>
                <a:gd name="connsiteX96" fmla="*/ 1268 w 10000"/>
                <a:gd name="connsiteY96" fmla="*/ 825 h 10000"/>
                <a:gd name="connsiteX97" fmla="*/ 982 w 10000"/>
                <a:gd name="connsiteY97" fmla="*/ 750 h 10000"/>
                <a:gd name="connsiteX98" fmla="*/ 714 w 10000"/>
                <a:gd name="connsiteY98" fmla="*/ 690 h 10000"/>
                <a:gd name="connsiteX99" fmla="*/ 464 w 10000"/>
                <a:gd name="connsiteY99" fmla="*/ 585 h 10000"/>
                <a:gd name="connsiteX100" fmla="*/ 482 w 10000"/>
                <a:gd name="connsiteY100" fmla="*/ 390 h 10000"/>
                <a:gd name="connsiteX101" fmla="*/ 571 w 10000"/>
                <a:gd name="connsiteY101" fmla="*/ 225 h 10000"/>
                <a:gd name="connsiteX102" fmla="*/ 732 w 10000"/>
                <a:gd name="connsiteY102" fmla="*/ 105 h 10000"/>
                <a:gd name="connsiteX103" fmla="*/ 911 w 10000"/>
                <a:gd name="connsiteY103" fmla="*/ 0 h 10000"/>
                <a:gd name="connsiteX104" fmla="*/ 1304 w 10000"/>
                <a:gd name="connsiteY104" fmla="*/ 0 h 10000"/>
                <a:gd name="connsiteX105" fmla="*/ 1714 w 10000"/>
                <a:gd name="connsiteY105" fmla="*/ 30 h 10000"/>
                <a:gd name="connsiteX106" fmla="*/ 2107 w 10000"/>
                <a:gd name="connsiteY106" fmla="*/ 75 h 10000"/>
                <a:gd name="connsiteX107" fmla="*/ 2500 w 10000"/>
                <a:gd name="connsiteY107" fmla="*/ 165 h 10000"/>
                <a:gd name="connsiteX108" fmla="*/ 2893 w 10000"/>
                <a:gd name="connsiteY108" fmla="*/ 270 h 10000"/>
                <a:gd name="connsiteX109" fmla="*/ 3268 w 10000"/>
                <a:gd name="connsiteY109" fmla="*/ 405 h 10000"/>
                <a:gd name="connsiteX110" fmla="*/ 3607 w 10000"/>
                <a:gd name="connsiteY110" fmla="*/ 570 h 10000"/>
                <a:gd name="connsiteX111" fmla="*/ 3964 w 10000"/>
                <a:gd name="connsiteY111"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7125 w 10000"/>
                <a:gd name="connsiteY6" fmla="*/ 4706 h 10000"/>
                <a:gd name="connsiteX7" fmla="*/ 7071 w 10000"/>
                <a:gd name="connsiteY7" fmla="*/ 5367 h 10000"/>
                <a:gd name="connsiteX8" fmla="*/ 7125 w 10000"/>
                <a:gd name="connsiteY8" fmla="*/ 5457 h 10000"/>
                <a:gd name="connsiteX9" fmla="*/ 7143 w 10000"/>
                <a:gd name="connsiteY9" fmla="*/ 5682 h 10000"/>
                <a:gd name="connsiteX10" fmla="*/ 7268 w 10000"/>
                <a:gd name="connsiteY10" fmla="*/ 5847 h 10000"/>
                <a:gd name="connsiteX11" fmla="*/ 7429 w 10000"/>
                <a:gd name="connsiteY11" fmla="*/ 5967 h 10000"/>
                <a:gd name="connsiteX12" fmla="*/ 7661 w 10000"/>
                <a:gd name="connsiteY12" fmla="*/ 6057 h 10000"/>
                <a:gd name="connsiteX13" fmla="*/ 7893 w 10000"/>
                <a:gd name="connsiteY13" fmla="*/ 6147 h 10000"/>
                <a:gd name="connsiteX14" fmla="*/ 8143 w 10000"/>
                <a:gd name="connsiteY14" fmla="*/ 6207 h 10000"/>
                <a:gd name="connsiteX15" fmla="*/ 8357 w 10000"/>
                <a:gd name="connsiteY15" fmla="*/ 6297 h 10000"/>
                <a:gd name="connsiteX16" fmla="*/ 8571 w 10000"/>
                <a:gd name="connsiteY16" fmla="*/ 6402 h 10000"/>
                <a:gd name="connsiteX17" fmla="*/ 8786 w 10000"/>
                <a:gd name="connsiteY17" fmla="*/ 6627 h 10000"/>
                <a:gd name="connsiteX18" fmla="*/ 9000 w 10000"/>
                <a:gd name="connsiteY18" fmla="*/ 6867 h 10000"/>
                <a:gd name="connsiteX19" fmla="*/ 9161 w 10000"/>
                <a:gd name="connsiteY19" fmla="*/ 7106 h 10000"/>
                <a:gd name="connsiteX20" fmla="*/ 9321 w 10000"/>
                <a:gd name="connsiteY20" fmla="*/ 7376 h 10000"/>
                <a:gd name="connsiteX21" fmla="*/ 9500 w 10000"/>
                <a:gd name="connsiteY21" fmla="*/ 7631 h 10000"/>
                <a:gd name="connsiteX22" fmla="*/ 9661 w 10000"/>
                <a:gd name="connsiteY22" fmla="*/ 7871 h 10000"/>
                <a:gd name="connsiteX23" fmla="*/ 9821 w 10000"/>
                <a:gd name="connsiteY23" fmla="*/ 8111 h 10000"/>
                <a:gd name="connsiteX24" fmla="*/ 10000 w 10000"/>
                <a:gd name="connsiteY24" fmla="*/ 8351 h 10000"/>
                <a:gd name="connsiteX25" fmla="*/ 9696 w 10000"/>
                <a:gd name="connsiteY25" fmla="*/ 8471 h 10000"/>
                <a:gd name="connsiteX26" fmla="*/ 9393 w 10000"/>
                <a:gd name="connsiteY26" fmla="*/ 8651 h 10000"/>
                <a:gd name="connsiteX27" fmla="*/ 9107 w 10000"/>
                <a:gd name="connsiteY27" fmla="*/ 8831 h 10000"/>
                <a:gd name="connsiteX28" fmla="*/ 8839 w 10000"/>
                <a:gd name="connsiteY28" fmla="*/ 9040 h 10000"/>
                <a:gd name="connsiteX29" fmla="*/ 8571 w 10000"/>
                <a:gd name="connsiteY29" fmla="*/ 9265 h 10000"/>
                <a:gd name="connsiteX30" fmla="*/ 8339 w 10000"/>
                <a:gd name="connsiteY30" fmla="*/ 9505 h 10000"/>
                <a:gd name="connsiteX31" fmla="*/ 8143 w 10000"/>
                <a:gd name="connsiteY31" fmla="*/ 9745 h 10000"/>
                <a:gd name="connsiteX32" fmla="*/ 7946 w 10000"/>
                <a:gd name="connsiteY32" fmla="*/ 10000 h 10000"/>
                <a:gd name="connsiteX33" fmla="*/ 7625 w 10000"/>
                <a:gd name="connsiteY33" fmla="*/ 9490 h 10000"/>
                <a:gd name="connsiteX34" fmla="*/ 7286 w 10000"/>
                <a:gd name="connsiteY34" fmla="*/ 9010 h 10000"/>
                <a:gd name="connsiteX35" fmla="*/ 6964 w 10000"/>
                <a:gd name="connsiteY35" fmla="*/ 8516 h 10000"/>
                <a:gd name="connsiteX36" fmla="*/ 6607 w 10000"/>
                <a:gd name="connsiteY36" fmla="*/ 8036 h 10000"/>
                <a:gd name="connsiteX37" fmla="*/ 6214 w 10000"/>
                <a:gd name="connsiteY37" fmla="*/ 7571 h 10000"/>
                <a:gd name="connsiteX38" fmla="*/ 5786 w 10000"/>
                <a:gd name="connsiteY38" fmla="*/ 7121 h 10000"/>
                <a:gd name="connsiteX39" fmla="*/ 5321 w 10000"/>
                <a:gd name="connsiteY39" fmla="*/ 6717 h 10000"/>
                <a:gd name="connsiteX40" fmla="*/ 4768 w 10000"/>
                <a:gd name="connsiteY40" fmla="*/ 6312 h 10000"/>
                <a:gd name="connsiteX41" fmla="*/ 4679 w 10000"/>
                <a:gd name="connsiteY41" fmla="*/ 6147 h 10000"/>
                <a:gd name="connsiteX42" fmla="*/ 4571 w 10000"/>
                <a:gd name="connsiteY42" fmla="*/ 5982 h 10000"/>
                <a:gd name="connsiteX43" fmla="*/ 4446 w 10000"/>
                <a:gd name="connsiteY43" fmla="*/ 5847 h 10000"/>
                <a:gd name="connsiteX44" fmla="*/ 4304 w 10000"/>
                <a:gd name="connsiteY44" fmla="*/ 5712 h 10000"/>
                <a:gd name="connsiteX45" fmla="*/ 4143 w 10000"/>
                <a:gd name="connsiteY45" fmla="*/ 5607 h 10000"/>
                <a:gd name="connsiteX46" fmla="*/ 3982 w 10000"/>
                <a:gd name="connsiteY46" fmla="*/ 5502 h 10000"/>
                <a:gd name="connsiteX47" fmla="*/ 3786 w 10000"/>
                <a:gd name="connsiteY47" fmla="*/ 5397 h 10000"/>
                <a:gd name="connsiteX48" fmla="*/ 3589 w 10000"/>
                <a:gd name="connsiteY48" fmla="*/ 5307 h 10000"/>
                <a:gd name="connsiteX49" fmla="*/ 3268 w 10000"/>
                <a:gd name="connsiteY49" fmla="*/ 5127 h 10000"/>
                <a:gd name="connsiteX50" fmla="*/ 3000 w 10000"/>
                <a:gd name="connsiteY50" fmla="*/ 4888 h 10000"/>
                <a:gd name="connsiteX51" fmla="*/ 2786 w 10000"/>
                <a:gd name="connsiteY51" fmla="*/ 4648 h 10000"/>
                <a:gd name="connsiteX52" fmla="*/ 2607 w 10000"/>
                <a:gd name="connsiteY52" fmla="*/ 4378 h 10000"/>
                <a:gd name="connsiteX53" fmla="*/ 2411 w 10000"/>
                <a:gd name="connsiteY53" fmla="*/ 4123 h 10000"/>
                <a:gd name="connsiteX54" fmla="*/ 2196 w 10000"/>
                <a:gd name="connsiteY54" fmla="*/ 3883 h 10000"/>
                <a:gd name="connsiteX55" fmla="*/ 1929 w 10000"/>
                <a:gd name="connsiteY55" fmla="*/ 3688 h 10000"/>
                <a:gd name="connsiteX56" fmla="*/ 1589 w 10000"/>
                <a:gd name="connsiteY56" fmla="*/ 3553 h 10000"/>
                <a:gd name="connsiteX57" fmla="*/ 1393 w 10000"/>
                <a:gd name="connsiteY57" fmla="*/ 3508 h 10000"/>
                <a:gd name="connsiteX58" fmla="*/ 1161 w 10000"/>
                <a:gd name="connsiteY58" fmla="*/ 3463 h 10000"/>
                <a:gd name="connsiteX59" fmla="*/ 946 w 10000"/>
                <a:gd name="connsiteY59" fmla="*/ 3433 h 10000"/>
                <a:gd name="connsiteX60" fmla="*/ 732 w 10000"/>
                <a:gd name="connsiteY60" fmla="*/ 3403 h 10000"/>
                <a:gd name="connsiteX61" fmla="*/ 518 w 10000"/>
                <a:gd name="connsiteY61" fmla="*/ 3358 h 10000"/>
                <a:gd name="connsiteX62" fmla="*/ 339 w 10000"/>
                <a:gd name="connsiteY62" fmla="*/ 3298 h 10000"/>
                <a:gd name="connsiteX63" fmla="*/ 161 w 10000"/>
                <a:gd name="connsiteY63" fmla="*/ 3193 h 10000"/>
                <a:gd name="connsiteX64" fmla="*/ 0 w 10000"/>
                <a:gd name="connsiteY64" fmla="*/ 3073 h 10000"/>
                <a:gd name="connsiteX65" fmla="*/ 36 w 10000"/>
                <a:gd name="connsiteY65" fmla="*/ 2864 h 10000"/>
                <a:gd name="connsiteX66" fmla="*/ 107 w 10000"/>
                <a:gd name="connsiteY66" fmla="*/ 2654 h 10000"/>
                <a:gd name="connsiteX67" fmla="*/ 232 w 10000"/>
                <a:gd name="connsiteY67" fmla="*/ 2489 h 10000"/>
                <a:gd name="connsiteX68" fmla="*/ 393 w 10000"/>
                <a:gd name="connsiteY68" fmla="*/ 2384 h 10000"/>
                <a:gd name="connsiteX69" fmla="*/ 1964 w 10000"/>
                <a:gd name="connsiteY69" fmla="*/ 2624 h 10000"/>
                <a:gd name="connsiteX70" fmla="*/ 2107 w 10000"/>
                <a:gd name="connsiteY70" fmla="*/ 2444 h 10000"/>
                <a:gd name="connsiteX71" fmla="*/ 1929 w 10000"/>
                <a:gd name="connsiteY71" fmla="*/ 2384 h 10000"/>
                <a:gd name="connsiteX72" fmla="*/ 1732 w 10000"/>
                <a:gd name="connsiteY72" fmla="*/ 2309 h 10000"/>
                <a:gd name="connsiteX73" fmla="*/ 1536 w 10000"/>
                <a:gd name="connsiteY73" fmla="*/ 2264 h 10000"/>
                <a:gd name="connsiteX74" fmla="*/ 1339 w 10000"/>
                <a:gd name="connsiteY74" fmla="*/ 2219 h 10000"/>
                <a:gd name="connsiteX75" fmla="*/ 1143 w 10000"/>
                <a:gd name="connsiteY75" fmla="*/ 2189 h 10000"/>
                <a:gd name="connsiteX76" fmla="*/ 929 w 10000"/>
                <a:gd name="connsiteY76" fmla="*/ 2144 h 10000"/>
                <a:gd name="connsiteX77" fmla="*/ 750 w 10000"/>
                <a:gd name="connsiteY77" fmla="*/ 2084 h 10000"/>
                <a:gd name="connsiteX78" fmla="*/ 536 w 10000"/>
                <a:gd name="connsiteY78" fmla="*/ 2039 h 10000"/>
                <a:gd name="connsiteX79" fmla="*/ 393 w 10000"/>
                <a:gd name="connsiteY79" fmla="*/ 1934 h 10000"/>
                <a:gd name="connsiteX80" fmla="*/ 268 w 10000"/>
                <a:gd name="connsiteY80" fmla="*/ 1859 h 10000"/>
                <a:gd name="connsiteX81" fmla="*/ 179 w 10000"/>
                <a:gd name="connsiteY81" fmla="*/ 1754 h 10000"/>
                <a:gd name="connsiteX82" fmla="*/ 125 w 10000"/>
                <a:gd name="connsiteY82" fmla="*/ 1619 h 10000"/>
                <a:gd name="connsiteX83" fmla="*/ 196 w 10000"/>
                <a:gd name="connsiteY83" fmla="*/ 1424 h 10000"/>
                <a:gd name="connsiteX84" fmla="*/ 250 w 10000"/>
                <a:gd name="connsiteY84" fmla="*/ 1259 h 10000"/>
                <a:gd name="connsiteX85" fmla="*/ 339 w 10000"/>
                <a:gd name="connsiteY85" fmla="*/ 1094 h 10000"/>
                <a:gd name="connsiteX86" fmla="*/ 500 w 10000"/>
                <a:gd name="connsiteY86" fmla="*/ 975 h 10000"/>
                <a:gd name="connsiteX87" fmla="*/ 2554 w 10000"/>
                <a:gd name="connsiteY87" fmla="*/ 1394 h 10000"/>
                <a:gd name="connsiteX88" fmla="*/ 2643 w 10000"/>
                <a:gd name="connsiteY88" fmla="*/ 1364 h 10000"/>
                <a:gd name="connsiteX89" fmla="*/ 2679 w 10000"/>
                <a:gd name="connsiteY89" fmla="*/ 1304 h 10000"/>
                <a:gd name="connsiteX90" fmla="*/ 2679 w 10000"/>
                <a:gd name="connsiteY90" fmla="*/ 1244 h 10000"/>
                <a:gd name="connsiteX91" fmla="*/ 2643 w 10000"/>
                <a:gd name="connsiteY91" fmla="*/ 1169 h 10000"/>
                <a:gd name="connsiteX92" fmla="*/ 2375 w 10000"/>
                <a:gd name="connsiteY92" fmla="*/ 1064 h 10000"/>
                <a:gd name="connsiteX93" fmla="*/ 2107 w 10000"/>
                <a:gd name="connsiteY93" fmla="*/ 1004 h 10000"/>
                <a:gd name="connsiteX94" fmla="*/ 1821 w 10000"/>
                <a:gd name="connsiteY94" fmla="*/ 930 h 10000"/>
                <a:gd name="connsiteX95" fmla="*/ 1554 w 10000"/>
                <a:gd name="connsiteY95" fmla="*/ 870 h 10000"/>
                <a:gd name="connsiteX96" fmla="*/ 1268 w 10000"/>
                <a:gd name="connsiteY96" fmla="*/ 825 h 10000"/>
                <a:gd name="connsiteX97" fmla="*/ 982 w 10000"/>
                <a:gd name="connsiteY97" fmla="*/ 750 h 10000"/>
                <a:gd name="connsiteX98" fmla="*/ 714 w 10000"/>
                <a:gd name="connsiteY98" fmla="*/ 690 h 10000"/>
                <a:gd name="connsiteX99" fmla="*/ 464 w 10000"/>
                <a:gd name="connsiteY99" fmla="*/ 585 h 10000"/>
                <a:gd name="connsiteX100" fmla="*/ 482 w 10000"/>
                <a:gd name="connsiteY100" fmla="*/ 390 h 10000"/>
                <a:gd name="connsiteX101" fmla="*/ 571 w 10000"/>
                <a:gd name="connsiteY101" fmla="*/ 225 h 10000"/>
                <a:gd name="connsiteX102" fmla="*/ 732 w 10000"/>
                <a:gd name="connsiteY102" fmla="*/ 105 h 10000"/>
                <a:gd name="connsiteX103" fmla="*/ 911 w 10000"/>
                <a:gd name="connsiteY103" fmla="*/ 0 h 10000"/>
                <a:gd name="connsiteX104" fmla="*/ 1304 w 10000"/>
                <a:gd name="connsiteY104" fmla="*/ 0 h 10000"/>
                <a:gd name="connsiteX105" fmla="*/ 1714 w 10000"/>
                <a:gd name="connsiteY105" fmla="*/ 30 h 10000"/>
                <a:gd name="connsiteX106" fmla="*/ 2107 w 10000"/>
                <a:gd name="connsiteY106" fmla="*/ 75 h 10000"/>
                <a:gd name="connsiteX107" fmla="*/ 2500 w 10000"/>
                <a:gd name="connsiteY107" fmla="*/ 165 h 10000"/>
                <a:gd name="connsiteX108" fmla="*/ 2893 w 10000"/>
                <a:gd name="connsiteY108" fmla="*/ 270 h 10000"/>
                <a:gd name="connsiteX109" fmla="*/ 3268 w 10000"/>
                <a:gd name="connsiteY109" fmla="*/ 405 h 10000"/>
                <a:gd name="connsiteX110" fmla="*/ 3607 w 10000"/>
                <a:gd name="connsiteY110" fmla="*/ 570 h 10000"/>
                <a:gd name="connsiteX111" fmla="*/ 3964 w 10000"/>
                <a:gd name="connsiteY111"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7071 w 10000"/>
                <a:gd name="connsiteY6" fmla="*/ 5367 h 10000"/>
                <a:gd name="connsiteX7" fmla="*/ 7125 w 10000"/>
                <a:gd name="connsiteY7" fmla="*/ 5457 h 10000"/>
                <a:gd name="connsiteX8" fmla="*/ 7143 w 10000"/>
                <a:gd name="connsiteY8" fmla="*/ 5682 h 10000"/>
                <a:gd name="connsiteX9" fmla="*/ 7268 w 10000"/>
                <a:gd name="connsiteY9" fmla="*/ 5847 h 10000"/>
                <a:gd name="connsiteX10" fmla="*/ 7429 w 10000"/>
                <a:gd name="connsiteY10" fmla="*/ 5967 h 10000"/>
                <a:gd name="connsiteX11" fmla="*/ 7661 w 10000"/>
                <a:gd name="connsiteY11" fmla="*/ 6057 h 10000"/>
                <a:gd name="connsiteX12" fmla="*/ 7893 w 10000"/>
                <a:gd name="connsiteY12" fmla="*/ 6147 h 10000"/>
                <a:gd name="connsiteX13" fmla="*/ 8143 w 10000"/>
                <a:gd name="connsiteY13" fmla="*/ 6207 h 10000"/>
                <a:gd name="connsiteX14" fmla="*/ 8357 w 10000"/>
                <a:gd name="connsiteY14" fmla="*/ 6297 h 10000"/>
                <a:gd name="connsiteX15" fmla="*/ 8571 w 10000"/>
                <a:gd name="connsiteY15" fmla="*/ 6402 h 10000"/>
                <a:gd name="connsiteX16" fmla="*/ 8786 w 10000"/>
                <a:gd name="connsiteY16" fmla="*/ 6627 h 10000"/>
                <a:gd name="connsiteX17" fmla="*/ 9000 w 10000"/>
                <a:gd name="connsiteY17" fmla="*/ 6867 h 10000"/>
                <a:gd name="connsiteX18" fmla="*/ 9161 w 10000"/>
                <a:gd name="connsiteY18" fmla="*/ 7106 h 10000"/>
                <a:gd name="connsiteX19" fmla="*/ 9321 w 10000"/>
                <a:gd name="connsiteY19" fmla="*/ 7376 h 10000"/>
                <a:gd name="connsiteX20" fmla="*/ 9500 w 10000"/>
                <a:gd name="connsiteY20" fmla="*/ 7631 h 10000"/>
                <a:gd name="connsiteX21" fmla="*/ 9661 w 10000"/>
                <a:gd name="connsiteY21" fmla="*/ 7871 h 10000"/>
                <a:gd name="connsiteX22" fmla="*/ 9821 w 10000"/>
                <a:gd name="connsiteY22" fmla="*/ 8111 h 10000"/>
                <a:gd name="connsiteX23" fmla="*/ 10000 w 10000"/>
                <a:gd name="connsiteY23" fmla="*/ 8351 h 10000"/>
                <a:gd name="connsiteX24" fmla="*/ 9696 w 10000"/>
                <a:gd name="connsiteY24" fmla="*/ 8471 h 10000"/>
                <a:gd name="connsiteX25" fmla="*/ 9393 w 10000"/>
                <a:gd name="connsiteY25" fmla="*/ 8651 h 10000"/>
                <a:gd name="connsiteX26" fmla="*/ 9107 w 10000"/>
                <a:gd name="connsiteY26" fmla="*/ 8831 h 10000"/>
                <a:gd name="connsiteX27" fmla="*/ 8839 w 10000"/>
                <a:gd name="connsiteY27" fmla="*/ 9040 h 10000"/>
                <a:gd name="connsiteX28" fmla="*/ 8571 w 10000"/>
                <a:gd name="connsiteY28" fmla="*/ 9265 h 10000"/>
                <a:gd name="connsiteX29" fmla="*/ 8339 w 10000"/>
                <a:gd name="connsiteY29" fmla="*/ 9505 h 10000"/>
                <a:gd name="connsiteX30" fmla="*/ 8143 w 10000"/>
                <a:gd name="connsiteY30" fmla="*/ 9745 h 10000"/>
                <a:gd name="connsiteX31" fmla="*/ 7946 w 10000"/>
                <a:gd name="connsiteY31" fmla="*/ 10000 h 10000"/>
                <a:gd name="connsiteX32" fmla="*/ 7625 w 10000"/>
                <a:gd name="connsiteY32" fmla="*/ 9490 h 10000"/>
                <a:gd name="connsiteX33" fmla="*/ 7286 w 10000"/>
                <a:gd name="connsiteY33" fmla="*/ 9010 h 10000"/>
                <a:gd name="connsiteX34" fmla="*/ 6964 w 10000"/>
                <a:gd name="connsiteY34" fmla="*/ 8516 h 10000"/>
                <a:gd name="connsiteX35" fmla="*/ 6607 w 10000"/>
                <a:gd name="connsiteY35" fmla="*/ 8036 h 10000"/>
                <a:gd name="connsiteX36" fmla="*/ 6214 w 10000"/>
                <a:gd name="connsiteY36" fmla="*/ 7571 h 10000"/>
                <a:gd name="connsiteX37" fmla="*/ 5786 w 10000"/>
                <a:gd name="connsiteY37" fmla="*/ 7121 h 10000"/>
                <a:gd name="connsiteX38" fmla="*/ 5321 w 10000"/>
                <a:gd name="connsiteY38" fmla="*/ 6717 h 10000"/>
                <a:gd name="connsiteX39" fmla="*/ 4768 w 10000"/>
                <a:gd name="connsiteY39" fmla="*/ 6312 h 10000"/>
                <a:gd name="connsiteX40" fmla="*/ 4679 w 10000"/>
                <a:gd name="connsiteY40" fmla="*/ 6147 h 10000"/>
                <a:gd name="connsiteX41" fmla="*/ 4571 w 10000"/>
                <a:gd name="connsiteY41" fmla="*/ 5982 h 10000"/>
                <a:gd name="connsiteX42" fmla="*/ 4446 w 10000"/>
                <a:gd name="connsiteY42" fmla="*/ 5847 h 10000"/>
                <a:gd name="connsiteX43" fmla="*/ 4304 w 10000"/>
                <a:gd name="connsiteY43" fmla="*/ 5712 h 10000"/>
                <a:gd name="connsiteX44" fmla="*/ 4143 w 10000"/>
                <a:gd name="connsiteY44" fmla="*/ 5607 h 10000"/>
                <a:gd name="connsiteX45" fmla="*/ 3982 w 10000"/>
                <a:gd name="connsiteY45" fmla="*/ 5502 h 10000"/>
                <a:gd name="connsiteX46" fmla="*/ 3786 w 10000"/>
                <a:gd name="connsiteY46" fmla="*/ 5397 h 10000"/>
                <a:gd name="connsiteX47" fmla="*/ 3589 w 10000"/>
                <a:gd name="connsiteY47" fmla="*/ 5307 h 10000"/>
                <a:gd name="connsiteX48" fmla="*/ 3268 w 10000"/>
                <a:gd name="connsiteY48" fmla="*/ 5127 h 10000"/>
                <a:gd name="connsiteX49" fmla="*/ 3000 w 10000"/>
                <a:gd name="connsiteY49" fmla="*/ 4888 h 10000"/>
                <a:gd name="connsiteX50" fmla="*/ 2786 w 10000"/>
                <a:gd name="connsiteY50" fmla="*/ 4648 h 10000"/>
                <a:gd name="connsiteX51" fmla="*/ 2607 w 10000"/>
                <a:gd name="connsiteY51" fmla="*/ 4378 h 10000"/>
                <a:gd name="connsiteX52" fmla="*/ 2411 w 10000"/>
                <a:gd name="connsiteY52" fmla="*/ 4123 h 10000"/>
                <a:gd name="connsiteX53" fmla="*/ 2196 w 10000"/>
                <a:gd name="connsiteY53" fmla="*/ 3883 h 10000"/>
                <a:gd name="connsiteX54" fmla="*/ 1929 w 10000"/>
                <a:gd name="connsiteY54" fmla="*/ 3688 h 10000"/>
                <a:gd name="connsiteX55" fmla="*/ 1589 w 10000"/>
                <a:gd name="connsiteY55" fmla="*/ 3553 h 10000"/>
                <a:gd name="connsiteX56" fmla="*/ 1393 w 10000"/>
                <a:gd name="connsiteY56" fmla="*/ 3508 h 10000"/>
                <a:gd name="connsiteX57" fmla="*/ 1161 w 10000"/>
                <a:gd name="connsiteY57" fmla="*/ 3463 h 10000"/>
                <a:gd name="connsiteX58" fmla="*/ 946 w 10000"/>
                <a:gd name="connsiteY58" fmla="*/ 3433 h 10000"/>
                <a:gd name="connsiteX59" fmla="*/ 732 w 10000"/>
                <a:gd name="connsiteY59" fmla="*/ 3403 h 10000"/>
                <a:gd name="connsiteX60" fmla="*/ 518 w 10000"/>
                <a:gd name="connsiteY60" fmla="*/ 3358 h 10000"/>
                <a:gd name="connsiteX61" fmla="*/ 339 w 10000"/>
                <a:gd name="connsiteY61" fmla="*/ 3298 h 10000"/>
                <a:gd name="connsiteX62" fmla="*/ 161 w 10000"/>
                <a:gd name="connsiteY62" fmla="*/ 3193 h 10000"/>
                <a:gd name="connsiteX63" fmla="*/ 0 w 10000"/>
                <a:gd name="connsiteY63" fmla="*/ 3073 h 10000"/>
                <a:gd name="connsiteX64" fmla="*/ 36 w 10000"/>
                <a:gd name="connsiteY64" fmla="*/ 2864 h 10000"/>
                <a:gd name="connsiteX65" fmla="*/ 107 w 10000"/>
                <a:gd name="connsiteY65" fmla="*/ 2654 h 10000"/>
                <a:gd name="connsiteX66" fmla="*/ 232 w 10000"/>
                <a:gd name="connsiteY66" fmla="*/ 2489 h 10000"/>
                <a:gd name="connsiteX67" fmla="*/ 393 w 10000"/>
                <a:gd name="connsiteY67" fmla="*/ 2384 h 10000"/>
                <a:gd name="connsiteX68" fmla="*/ 1964 w 10000"/>
                <a:gd name="connsiteY68" fmla="*/ 2624 h 10000"/>
                <a:gd name="connsiteX69" fmla="*/ 2107 w 10000"/>
                <a:gd name="connsiteY69" fmla="*/ 2444 h 10000"/>
                <a:gd name="connsiteX70" fmla="*/ 1929 w 10000"/>
                <a:gd name="connsiteY70" fmla="*/ 2384 h 10000"/>
                <a:gd name="connsiteX71" fmla="*/ 1732 w 10000"/>
                <a:gd name="connsiteY71" fmla="*/ 2309 h 10000"/>
                <a:gd name="connsiteX72" fmla="*/ 1536 w 10000"/>
                <a:gd name="connsiteY72" fmla="*/ 2264 h 10000"/>
                <a:gd name="connsiteX73" fmla="*/ 1339 w 10000"/>
                <a:gd name="connsiteY73" fmla="*/ 2219 h 10000"/>
                <a:gd name="connsiteX74" fmla="*/ 1143 w 10000"/>
                <a:gd name="connsiteY74" fmla="*/ 2189 h 10000"/>
                <a:gd name="connsiteX75" fmla="*/ 929 w 10000"/>
                <a:gd name="connsiteY75" fmla="*/ 2144 h 10000"/>
                <a:gd name="connsiteX76" fmla="*/ 750 w 10000"/>
                <a:gd name="connsiteY76" fmla="*/ 2084 h 10000"/>
                <a:gd name="connsiteX77" fmla="*/ 536 w 10000"/>
                <a:gd name="connsiteY77" fmla="*/ 2039 h 10000"/>
                <a:gd name="connsiteX78" fmla="*/ 393 w 10000"/>
                <a:gd name="connsiteY78" fmla="*/ 1934 h 10000"/>
                <a:gd name="connsiteX79" fmla="*/ 268 w 10000"/>
                <a:gd name="connsiteY79" fmla="*/ 1859 h 10000"/>
                <a:gd name="connsiteX80" fmla="*/ 179 w 10000"/>
                <a:gd name="connsiteY80" fmla="*/ 1754 h 10000"/>
                <a:gd name="connsiteX81" fmla="*/ 125 w 10000"/>
                <a:gd name="connsiteY81" fmla="*/ 1619 h 10000"/>
                <a:gd name="connsiteX82" fmla="*/ 196 w 10000"/>
                <a:gd name="connsiteY82" fmla="*/ 1424 h 10000"/>
                <a:gd name="connsiteX83" fmla="*/ 250 w 10000"/>
                <a:gd name="connsiteY83" fmla="*/ 1259 h 10000"/>
                <a:gd name="connsiteX84" fmla="*/ 339 w 10000"/>
                <a:gd name="connsiteY84" fmla="*/ 1094 h 10000"/>
                <a:gd name="connsiteX85" fmla="*/ 500 w 10000"/>
                <a:gd name="connsiteY85" fmla="*/ 975 h 10000"/>
                <a:gd name="connsiteX86" fmla="*/ 2554 w 10000"/>
                <a:gd name="connsiteY86" fmla="*/ 1394 h 10000"/>
                <a:gd name="connsiteX87" fmla="*/ 2643 w 10000"/>
                <a:gd name="connsiteY87" fmla="*/ 1364 h 10000"/>
                <a:gd name="connsiteX88" fmla="*/ 2679 w 10000"/>
                <a:gd name="connsiteY88" fmla="*/ 1304 h 10000"/>
                <a:gd name="connsiteX89" fmla="*/ 2679 w 10000"/>
                <a:gd name="connsiteY89" fmla="*/ 1244 h 10000"/>
                <a:gd name="connsiteX90" fmla="*/ 2643 w 10000"/>
                <a:gd name="connsiteY90" fmla="*/ 1169 h 10000"/>
                <a:gd name="connsiteX91" fmla="*/ 2375 w 10000"/>
                <a:gd name="connsiteY91" fmla="*/ 1064 h 10000"/>
                <a:gd name="connsiteX92" fmla="*/ 2107 w 10000"/>
                <a:gd name="connsiteY92" fmla="*/ 1004 h 10000"/>
                <a:gd name="connsiteX93" fmla="*/ 1821 w 10000"/>
                <a:gd name="connsiteY93" fmla="*/ 930 h 10000"/>
                <a:gd name="connsiteX94" fmla="*/ 1554 w 10000"/>
                <a:gd name="connsiteY94" fmla="*/ 870 h 10000"/>
                <a:gd name="connsiteX95" fmla="*/ 1268 w 10000"/>
                <a:gd name="connsiteY95" fmla="*/ 825 h 10000"/>
                <a:gd name="connsiteX96" fmla="*/ 982 w 10000"/>
                <a:gd name="connsiteY96" fmla="*/ 750 h 10000"/>
                <a:gd name="connsiteX97" fmla="*/ 714 w 10000"/>
                <a:gd name="connsiteY97" fmla="*/ 690 h 10000"/>
                <a:gd name="connsiteX98" fmla="*/ 464 w 10000"/>
                <a:gd name="connsiteY98" fmla="*/ 585 h 10000"/>
                <a:gd name="connsiteX99" fmla="*/ 482 w 10000"/>
                <a:gd name="connsiteY99" fmla="*/ 390 h 10000"/>
                <a:gd name="connsiteX100" fmla="*/ 571 w 10000"/>
                <a:gd name="connsiteY100" fmla="*/ 225 h 10000"/>
                <a:gd name="connsiteX101" fmla="*/ 732 w 10000"/>
                <a:gd name="connsiteY101" fmla="*/ 105 h 10000"/>
                <a:gd name="connsiteX102" fmla="*/ 911 w 10000"/>
                <a:gd name="connsiteY102" fmla="*/ 0 h 10000"/>
                <a:gd name="connsiteX103" fmla="*/ 1304 w 10000"/>
                <a:gd name="connsiteY103" fmla="*/ 0 h 10000"/>
                <a:gd name="connsiteX104" fmla="*/ 1714 w 10000"/>
                <a:gd name="connsiteY104" fmla="*/ 30 h 10000"/>
                <a:gd name="connsiteX105" fmla="*/ 2107 w 10000"/>
                <a:gd name="connsiteY105" fmla="*/ 75 h 10000"/>
                <a:gd name="connsiteX106" fmla="*/ 2500 w 10000"/>
                <a:gd name="connsiteY106" fmla="*/ 165 h 10000"/>
                <a:gd name="connsiteX107" fmla="*/ 2893 w 10000"/>
                <a:gd name="connsiteY107" fmla="*/ 270 h 10000"/>
                <a:gd name="connsiteX108" fmla="*/ 3268 w 10000"/>
                <a:gd name="connsiteY108" fmla="*/ 405 h 10000"/>
                <a:gd name="connsiteX109" fmla="*/ 3607 w 10000"/>
                <a:gd name="connsiteY109" fmla="*/ 570 h 10000"/>
                <a:gd name="connsiteX110" fmla="*/ 3964 w 10000"/>
                <a:gd name="connsiteY110"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7017 w 10000"/>
                <a:gd name="connsiteY6" fmla="*/ 4691 h 10000"/>
                <a:gd name="connsiteX7" fmla="*/ 7125 w 10000"/>
                <a:gd name="connsiteY7" fmla="*/ 5457 h 10000"/>
                <a:gd name="connsiteX8" fmla="*/ 7143 w 10000"/>
                <a:gd name="connsiteY8" fmla="*/ 5682 h 10000"/>
                <a:gd name="connsiteX9" fmla="*/ 7268 w 10000"/>
                <a:gd name="connsiteY9" fmla="*/ 5847 h 10000"/>
                <a:gd name="connsiteX10" fmla="*/ 7429 w 10000"/>
                <a:gd name="connsiteY10" fmla="*/ 5967 h 10000"/>
                <a:gd name="connsiteX11" fmla="*/ 7661 w 10000"/>
                <a:gd name="connsiteY11" fmla="*/ 6057 h 10000"/>
                <a:gd name="connsiteX12" fmla="*/ 7893 w 10000"/>
                <a:gd name="connsiteY12" fmla="*/ 6147 h 10000"/>
                <a:gd name="connsiteX13" fmla="*/ 8143 w 10000"/>
                <a:gd name="connsiteY13" fmla="*/ 6207 h 10000"/>
                <a:gd name="connsiteX14" fmla="*/ 8357 w 10000"/>
                <a:gd name="connsiteY14" fmla="*/ 6297 h 10000"/>
                <a:gd name="connsiteX15" fmla="*/ 8571 w 10000"/>
                <a:gd name="connsiteY15" fmla="*/ 6402 h 10000"/>
                <a:gd name="connsiteX16" fmla="*/ 8786 w 10000"/>
                <a:gd name="connsiteY16" fmla="*/ 6627 h 10000"/>
                <a:gd name="connsiteX17" fmla="*/ 9000 w 10000"/>
                <a:gd name="connsiteY17" fmla="*/ 6867 h 10000"/>
                <a:gd name="connsiteX18" fmla="*/ 9161 w 10000"/>
                <a:gd name="connsiteY18" fmla="*/ 7106 h 10000"/>
                <a:gd name="connsiteX19" fmla="*/ 9321 w 10000"/>
                <a:gd name="connsiteY19" fmla="*/ 7376 h 10000"/>
                <a:gd name="connsiteX20" fmla="*/ 9500 w 10000"/>
                <a:gd name="connsiteY20" fmla="*/ 7631 h 10000"/>
                <a:gd name="connsiteX21" fmla="*/ 9661 w 10000"/>
                <a:gd name="connsiteY21" fmla="*/ 7871 h 10000"/>
                <a:gd name="connsiteX22" fmla="*/ 9821 w 10000"/>
                <a:gd name="connsiteY22" fmla="*/ 8111 h 10000"/>
                <a:gd name="connsiteX23" fmla="*/ 10000 w 10000"/>
                <a:gd name="connsiteY23" fmla="*/ 8351 h 10000"/>
                <a:gd name="connsiteX24" fmla="*/ 9696 w 10000"/>
                <a:gd name="connsiteY24" fmla="*/ 8471 h 10000"/>
                <a:gd name="connsiteX25" fmla="*/ 9393 w 10000"/>
                <a:gd name="connsiteY25" fmla="*/ 8651 h 10000"/>
                <a:gd name="connsiteX26" fmla="*/ 9107 w 10000"/>
                <a:gd name="connsiteY26" fmla="*/ 8831 h 10000"/>
                <a:gd name="connsiteX27" fmla="*/ 8839 w 10000"/>
                <a:gd name="connsiteY27" fmla="*/ 9040 h 10000"/>
                <a:gd name="connsiteX28" fmla="*/ 8571 w 10000"/>
                <a:gd name="connsiteY28" fmla="*/ 9265 h 10000"/>
                <a:gd name="connsiteX29" fmla="*/ 8339 w 10000"/>
                <a:gd name="connsiteY29" fmla="*/ 9505 h 10000"/>
                <a:gd name="connsiteX30" fmla="*/ 8143 w 10000"/>
                <a:gd name="connsiteY30" fmla="*/ 9745 h 10000"/>
                <a:gd name="connsiteX31" fmla="*/ 7946 w 10000"/>
                <a:gd name="connsiteY31" fmla="*/ 10000 h 10000"/>
                <a:gd name="connsiteX32" fmla="*/ 7625 w 10000"/>
                <a:gd name="connsiteY32" fmla="*/ 9490 h 10000"/>
                <a:gd name="connsiteX33" fmla="*/ 7286 w 10000"/>
                <a:gd name="connsiteY33" fmla="*/ 9010 h 10000"/>
                <a:gd name="connsiteX34" fmla="*/ 6964 w 10000"/>
                <a:gd name="connsiteY34" fmla="*/ 8516 h 10000"/>
                <a:gd name="connsiteX35" fmla="*/ 6607 w 10000"/>
                <a:gd name="connsiteY35" fmla="*/ 8036 h 10000"/>
                <a:gd name="connsiteX36" fmla="*/ 6214 w 10000"/>
                <a:gd name="connsiteY36" fmla="*/ 7571 h 10000"/>
                <a:gd name="connsiteX37" fmla="*/ 5786 w 10000"/>
                <a:gd name="connsiteY37" fmla="*/ 7121 h 10000"/>
                <a:gd name="connsiteX38" fmla="*/ 5321 w 10000"/>
                <a:gd name="connsiteY38" fmla="*/ 6717 h 10000"/>
                <a:gd name="connsiteX39" fmla="*/ 4768 w 10000"/>
                <a:gd name="connsiteY39" fmla="*/ 6312 h 10000"/>
                <a:gd name="connsiteX40" fmla="*/ 4679 w 10000"/>
                <a:gd name="connsiteY40" fmla="*/ 6147 h 10000"/>
                <a:gd name="connsiteX41" fmla="*/ 4571 w 10000"/>
                <a:gd name="connsiteY41" fmla="*/ 5982 h 10000"/>
                <a:gd name="connsiteX42" fmla="*/ 4446 w 10000"/>
                <a:gd name="connsiteY42" fmla="*/ 5847 h 10000"/>
                <a:gd name="connsiteX43" fmla="*/ 4304 w 10000"/>
                <a:gd name="connsiteY43" fmla="*/ 5712 h 10000"/>
                <a:gd name="connsiteX44" fmla="*/ 4143 w 10000"/>
                <a:gd name="connsiteY44" fmla="*/ 5607 h 10000"/>
                <a:gd name="connsiteX45" fmla="*/ 3982 w 10000"/>
                <a:gd name="connsiteY45" fmla="*/ 5502 h 10000"/>
                <a:gd name="connsiteX46" fmla="*/ 3786 w 10000"/>
                <a:gd name="connsiteY46" fmla="*/ 5397 h 10000"/>
                <a:gd name="connsiteX47" fmla="*/ 3589 w 10000"/>
                <a:gd name="connsiteY47" fmla="*/ 5307 h 10000"/>
                <a:gd name="connsiteX48" fmla="*/ 3268 w 10000"/>
                <a:gd name="connsiteY48" fmla="*/ 5127 h 10000"/>
                <a:gd name="connsiteX49" fmla="*/ 3000 w 10000"/>
                <a:gd name="connsiteY49" fmla="*/ 4888 h 10000"/>
                <a:gd name="connsiteX50" fmla="*/ 2786 w 10000"/>
                <a:gd name="connsiteY50" fmla="*/ 4648 h 10000"/>
                <a:gd name="connsiteX51" fmla="*/ 2607 w 10000"/>
                <a:gd name="connsiteY51" fmla="*/ 4378 h 10000"/>
                <a:gd name="connsiteX52" fmla="*/ 2411 w 10000"/>
                <a:gd name="connsiteY52" fmla="*/ 4123 h 10000"/>
                <a:gd name="connsiteX53" fmla="*/ 2196 w 10000"/>
                <a:gd name="connsiteY53" fmla="*/ 3883 h 10000"/>
                <a:gd name="connsiteX54" fmla="*/ 1929 w 10000"/>
                <a:gd name="connsiteY54" fmla="*/ 3688 h 10000"/>
                <a:gd name="connsiteX55" fmla="*/ 1589 w 10000"/>
                <a:gd name="connsiteY55" fmla="*/ 3553 h 10000"/>
                <a:gd name="connsiteX56" fmla="*/ 1393 w 10000"/>
                <a:gd name="connsiteY56" fmla="*/ 3508 h 10000"/>
                <a:gd name="connsiteX57" fmla="*/ 1161 w 10000"/>
                <a:gd name="connsiteY57" fmla="*/ 3463 h 10000"/>
                <a:gd name="connsiteX58" fmla="*/ 946 w 10000"/>
                <a:gd name="connsiteY58" fmla="*/ 3433 h 10000"/>
                <a:gd name="connsiteX59" fmla="*/ 732 w 10000"/>
                <a:gd name="connsiteY59" fmla="*/ 3403 h 10000"/>
                <a:gd name="connsiteX60" fmla="*/ 518 w 10000"/>
                <a:gd name="connsiteY60" fmla="*/ 3358 h 10000"/>
                <a:gd name="connsiteX61" fmla="*/ 339 w 10000"/>
                <a:gd name="connsiteY61" fmla="*/ 3298 h 10000"/>
                <a:gd name="connsiteX62" fmla="*/ 161 w 10000"/>
                <a:gd name="connsiteY62" fmla="*/ 3193 h 10000"/>
                <a:gd name="connsiteX63" fmla="*/ 0 w 10000"/>
                <a:gd name="connsiteY63" fmla="*/ 3073 h 10000"/>
                <a:gd name="connsiteX64" fmla="*/ 36 w 10000"/>
                <a:gd name="connsiteY64" fmla="*/ 2864 h 10000"/>
                <a:gd name="connsiteX65" fmla="*/ 107 w 10000"/>
                <a:gd name="connsiteY65" fmla="*/ 2654 h 10000"/>
                <a:gd name="connsiteX66" fmla="*/ 232 w 10000"/>
                <a:gd name="connsiteY66" fmla="*/ 2489 h 10000"/>
                <a:gd name="connsiteX67" fmla="*/ 393 w 10000"/>
                <a:gd name="connsiteY67" fmla="*/ 2384 h 10000"/>
                <a:gd name="connsiteX68" fmla="*/ 1964 w 10000"/>
                <a:gd name="connsiteY68" fmla="*/ 2624 h 10000"/>
                <a:gd name="connsiteX69" fmla="*/ 2107 w 10000"/>
                <a:gd name="connsiteY69" fmla="*/ 2444 h 10000"/>
                <a:gd name="connsiteX70" fmla="*/ 1929 w 10000"/>
                <a:gd name="connsiteY70" fmla="*/ 2384 h 10000"/>
                <a:gd name="connsiteX71" fmla="*/ 1732 w 10000"/>
                <a:gd name="connsiteY71" fmla="*/ 2309 h 10000"/>
                <a:gd name="connsiteX72" fmla="*/ 1536 w 10000"/>
                <a:gd name="connsiteY72" fmla="*/ 2264 h 10000"/>
                <a:gd name="connsiteX73" fmla="*/ 1339 w 10000"/>
                <a:gd name="connsiteY73" fmla="*/ 2219 h 10000"/>
                <a:gd name="connsiteX74" fmla="*/ 1143 w 10000"/>
                <a:gd name="connsiteY74" fmla="*/ 2189 h 10000"/>
                <a:gd name="connsiteX75" fmla="*/ 929 w 10000"/>
                <a:gd name="connsiteY75" fmla="*/ 2144 h 10000"/>
                <a:gd name="connsiteX76" fmla="*/ 750 w 10000"/>
                <a:gd name="connsiteY76" fmla="*/ 2084 h 10000"/>
                <a:gd name="connsiteX77" fmla="*/ 536 w 10000"/>
                <a:gd name="connsiteY77" fmla="*/ 2039 h 10000"/>
                <a:gd name="connsiteX78" fmla="*/ 393 w 10000"/>
                <a:gd name="connsiteY78" fmla="*/ 1934 h 10000"/>
                <a:gd name="connsiteX79" fmla="*/ 268 w 10000"/>
                <a:gd name="connsiteY79" fmla="*/ 1859 h 10000"/>
                <a:gd name="connsiteX80" fmla="*/ 179 w 10000"/>
                <a:gd name="connsiteY80" fmla="*/ 1754 h 10000"/>
                <a:gd name="connsiteX81" fmla="*/ 125 w 10000"/>
                <a:gd name="connsiteY81" fmla="*/ 1619 h 10000"/>
                <a:gd name="connsiteX82" fmla="*/ 196 w 10000"/>
                <a:gd name="connsiteY82" fmla="*/ 1424 h 10000"/>
                <a:gd name="connsiteX83" fmla="*/ 250 w 10000"/>
                <a:gd name="connsiteY83" fmla="*/ 1259 h 10000"/>
                <a:gd name="connsiteX84" fmla="*/ 339 w 10000"/>
                <a:gd name="connsiteY84" fmla="*/ 1094 h 10000"/>
                <a:gd name="connsiteX85" fmla="*/ 500 w 10000"/>
                <a:gd name="connsiteY85" fmla="*/ 975 h 10000"/>
                <a:gd name="connsiteX86" fmla="*/ 2554 w 10000"/>
                <a:gd name="connsiteY86" fmla="*/ 1394 h 10000"/>
                <a:gd name="connsiteX87" fmla="*/ 2643 w 10000"/>
                <a:gd name="connsiteY87" fmla="*/ 1364 h 10000"/>
                <a:gd name="connsiteX88" fmla="*/ 2679 w 10000"/>
                <a:gd name="connsiteY88" fmla="*/ 1304 h 10000"/>
                <a:gd name="connsiteX89" fmla="*/ 2679 w 10000"/>
                <a:gd name="connsiteY89" fmla="*/ 1244 h 10000"/>
                <a:gd name="connsiteX90" fmla="*/ 2643 w 10000"/>
                <a:gd name="connsiteY90" fmla="*/ 1169 h 10000"/>
                <a:gd name="connsiteX91" fmla="*/ 2375 w 10000"/>
                <a:gd name="connsiteY91" fmla="*/ 1064 h 10000"/>
                <a:gd name="connsiteX92" fmla="*/ 2107 w 10000"/>
                <a:gd name="connsiteY92" fmla="*/ 1004 h 10000"/>
                <a:gd name="connsiteX93" fmla="*/ 1821 w 10000"/>
                <a:gd name="connsiteY93" fmla="*/ 930 h 10000"/>
                <a:gd name="connsiteX94" fmla="*/ 1554 w 10000"/>
                <a:gd name="connsiteY94" fmla="*/ 870 h 10000"/>
                <a:gd name="connsiteX95" fmla="*/ 1268 w 10000"/>
                <a:gd name="connsiteY95" fmla="*/ 825 h 10000"/>
                <a:gd name="connsiteX96" fmla="*/ 982 w 10000"/>
                <a:gd name="connsiteY96" fmla="*/ 750 h 10000"/>
                <a:gd name="connsiteX97" fmla="*/ 714 w 10000"/>
                <a:gd name="connsiteY97" fmla="*/ 690 h 10000"/>
                <a:gd name="connsiteX98" fmla="*/ 464 w 10000"/>
                <a:gd name="connsiteY98" fmla="*/ 585 h 10000"/>
                <a:gd name="connsiteX99" fmla="*/ 482 w 10000"/>
                <a:gd name="connsiteY99" fmla="*/ 390 h 10000"/>
                <a:gd name="connsiteX100" fmla="*/ 571 w 10000"/>
                <a:gd name="connsiteY100" fmla="*/ 225 h 10000"/>
                <a:gd name="connsiteX101" fmla="*/ 732 w 10000"/>
                <a:gd name="connsiteY101" fmla="*/ 105 h 10000"/>
                <a:gd name="connsiteX102" fmla="*/ 911 w 10000"/>
                <a:gd name="connsiteY102" fmla="*/ 0 h 10000"/>
                <a:gd name="connsiteX103" fmla="*/ 1304 w 10000"/>
                <a:gd name="connsiteY103" fmla="*/ 0 h 10000"/>
                <a:gd name="connsiteX104" fmla="*/ 1714 w 10000"/>
                <a:gd name="connsiteY104" fmla="*/ 30 h 10000"/>
                <a:gd name="connsiteX105" fmla="*/ 2107 w 10000"/>
                <a:gd name="connsiteY105" fmla="*/ 75 h 10000"/>
                <a:gd name="connsiteX106" fmla="*/ 2500 w 10000"/>
                <a:gd name="connsiteY106" fmla="*/ 165 h 10000"/>
                <a:gd name="connsiteX107" fmla="*/ 2893 w 10000"/>
                <a:gd name="connsiteY107" fmla="*/ 270 h 10000"/>
                <a:gd name="connsiteX108" fmla="*/ 3268 w 10000"/>
                <a:gd name="connsiteY108" fmla="*/ 405 h 10000"/>
                <a:gd name="connsiteX109" fmla="*/ 3607 w 10000"/>
                <a:gd name="connsiteY109" fmla="*/ 570 h 10000"/>
                <a:gd name="connsiteX110" fmla="*/ 3964 w 10000"/>
                <a:gd name="connsiteY110"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7125 w 10000"/>
                <a:gd name="connsiteY6" fmla="*/ 5457 h 10000"/>
                <a:gd name="connsiteX7" fmla="*/ 7143 w 10000"/>
                <a:gd name="connsiteY7" fmla="*/ 5682 h 10000"/>
                <a:gd name="connsiteX8" fmla="*/ 7268 w 10000"/>
                <a:gd name="connsiteY8" fmla="*/ 5847 h 10000"/>
                <a:gd name="connsiteX9" fmla="*/ 7429 w 10000"/>
                <a:gd name="connsiteY9" fmla="*/ 5967 h 10000"/>
                <a:gd name="connsiteX10" fmla="*/ 7661 w 10000"/>
                <a:gd name="connsiteY10" fmla="*/ 6057 h 10000"/>
                <a:gd name="connsiteX11" fmla="*/ 7893 w 10000"/>
                <a:gd name="connsiteY11" fmla="*/ 6147 h 10000"/>
                <a:gd name="connsiteX12" fmla="*/ 8143 w 10000"/>
                <a:gd name="connsiteY12" fmla="*/ 6207 h 10000"/>
                <a:gd name="connsiteX13" fmla="*/ 8357 w 10000"/>
                <a:gd name="connsiteY13" fmla="*/ 6297 h 10000"/>
                <a:gd name="connsiteX14" fmla="*/ 8571 w 10000"/>
                <a:gd name="connsiteY14" fmla="*/ 6402 h 10000"/>
                <a:gd name="connsiteX15" fmla="*/ 8786 w 10000"/>
                <a:gd name="connsiteY15" fmla="*/ 6627 h 10000"/>
                <a:gd name="connsiteX16" fmla="*/ 9000 w 10000"/>
                <a:gd name="connsiteY16" fmla="*/ 6867 h 10000"/>
                <a:gd name="connsiteX17" fmla="*/ 9161 w 10000"/>
                <a:gd name="connsiteY17" fmla="*/ 7106 h 10000"/>
                <a:gd name="connsiteX18" fmla="*/ 9321 w 10000"/>
                <a:gd name="connsiteY18" fmla="*/ 7376 h 10000"/>
                <a:gd name="connsiteX19" fmla="*/ 9500 w 10000"/>
                <a:gd name="connsiteY19" fmla="*/ 7631 h 10000"/>
                <a:gd name="connsiteX20" fmla="*/ 9661 w 10000"/>
                <a:gd name="connsiteY20" fmla="*/ 7871 h 10000"/>
                <a:gd name="connsiteX21" fmla="*/ 9821 w 10000"/>
                <a:gd name="connsiteY21" fmla="*/ 8111 h 10000"/>
                <a:gd name="connsiteX22" fmla="*/ 10000 w 10000"/>
                <a:gd name="connsiteY22" fmla="*/ 8351 h 10000"/>
                <a:gd name="connsiteX23" fmla="*/ 9696 w 10000"/>
                <a:gd name="connsiteY23" fmla="*/ 8471 h 10000"/>
                <a:gd name="connsiteX24" fmla="*/ 9393 w 10000"/>
                <a:gd name="connsiteY24" fmla="*/ 8651 h 10000"/>
                <a:gd name="connsiteX25" fmla="*/ 9107 w 10000"/>
                <a:gd name="connsiteY25" fmla="*/ 8831 h 10000"/>
                <a:gd name="connsiteX26" fmla="*/ 8839 w 10000"/>
                <a:gd name="connsiteY26" fmla="*/ 9040 h 10000"/>
                <a:gd name="connsiteX27" fmla="*/ 8571 w 10000"/>
                <a:gd name="connsiteY27" fmla="*/ 9265 h 10000"/>
                <a:gd name="connsiteX28" fmla="*/ 8339 w 10000"/>
                <a:gd name="connsiteY28" fmla="*/ 9505 h 10000"/>
                <a:gd name="connsiteX29" fmla="*/ 8143 w 10000"/>
                <a:gd name="connsiteY29" fmla="*/ 9745 h 10000"/>
                <a:gd name="connsiteX30" fmla="*/ 7946 w 10000"/>
                <a:gd name="connsiteY30" fmla="*/ 10000 h 10000"/>
                <a:gd name="connsiteX31" fmla="*/ 7625 w 10000"/>
                <a:gd name="connsiteY31" fmla="*/ 9490 h 10000"/>
                <a:gd name="connsiteX32" fmla="*/ 7286 w 10000"/>
                <a:gd name="connsiteY32" fmla="*/ 9010 h 10000"/>
                <a:gd name="connsiteX33" fmla="*/ 6964 w 10000"/>
                <a:gd name="connsiteY33" fmla="*/ 8516 h 10000"/>
                <a:gd name="connsiteX34" fmla="*/ 6607 w 10000"/>
                <a:gd name="connsiteY34" fmla="*/ 8036 h 10000"/>
                <a:gd name="connsiteX35" fmla="*/ 6214 w 10000"/>
                <a:gd name="connsiteY35" fmla="*/ 7571 h 10000"/>
                <a:gd name="connsiteX36" fmla="*/ 5786 w 10000"/>
                <a:gd name="connsiteY36" fmla="*/ 7121 h 10000"/>
                <a:gd name="connsiteX37" fmla="*/ 5321 w 10000"/>
                <a:gd name="connsiteY37" fmla="*/ 6717 h 10000"/>
                <a:gd name="connsiteX38" fmla="*/ 4768 w 10000"/>
                <a:gd name="connsiteY38" fmla="*/ 6312 h 10000"/>
                <a:gd name="connsiteX39" fmla="*/ 4679 w 10000"/>
                <a:gd name="connsiteY39" fmla="*/ 6147 h 10000"/>
                <a:gd name="connsiteX40" fmla="*/ 4571 w 10000"/>
                <a:gd name="connsiteY40" fmla="*/ 5982 h 10000"/>
                <a:gd name="connsiteX41" fmla="*/ 4446 w 10000"/>
                <a:gd name="connsiteY41" fmla="*/ 5847 h 10000"/>
                <a:gd name="connsiteX42" fmla="*/ 4304 w 10000"/>
                <a:gd name="connsiteY42" fmla="*/ 5712 h 10000"/>
                <a:gd name="connsiteX43" fmla="*/ 4143 w 10000"/>
                <a:gd name="connsiteY43" fmla="*/ 5607 h 10000"/>
                <a:gd name="connsiteX44" fmla="*/ 3982 w 10000"/>
                <a:gd name="connsiteY44" fmla="*/ 5502 h 10000"/>
                <a:gd name="connsiteX45" fmla="*/ 3786 w 10000"/>
                <a:gd name="connsiteY45" fmla="*/ 5397 h 10000"/>
                <a:gd name="connsiteX46" fmla="*/ 3589 w 10000"/>
                <a:gd name="connsiteY46" fmla="*/ 5307 h 10000"/>
                <a:gd name="connsiteX47" fmla="*/ 3268 w 10000"/>
                <a:gd name="connsiteY47" fmla="*/ 5127 h 10000"/>
                <a:gd name="connsiteX48" fmla="*/ 3000 w 10000"/>
                <a:gd name="connsiteY48" fmla="*/ 4888 h 10000"/>
                <a:gd name="connsiteX49" fmla="*/ 2786 w 10000"/>
                <a:gd name="connsiteY49" fmla="*/ 4648 h 10000"/>
                <a:gd name="connsiteX50" fmla="*/ 2607 w 10000"/>
                <a:gd name="connsiteY50" fmla="*/ 4378 h 10000"/>
                <a:gd name="connsiteX51" fmla="*/ 2411 w 10000"/>
                <a:gd name="connsiteY51" fmla="*/ 4123 h 10000"/>
                <a:gd name="connsiteX52" fmla="*/ 2196 w 10000"/>
                <a:gd name="connsiteY52" fmla="*/ 3883 h 10000"/>
                <a:gd name="connsiteX53" fmla="*/ 1929 w 10000"/>
                <a:gd name="connsiteY53" fmla="*/ 3688 h 10000"/>
                <a:gd name="connsiteX54" fmla="*/ 1589 w 10000"/>
                <a:gd name="connsiteY54" fmla="*/ 3553 h 10000"/>
                <a:gd name="connsiteX55" fmla="*/ 1393 w 10000"/>
                <a:gd name="connsiteY55" fmla="*/ 3508 h 10000"/>
                <a:gd name="connsiteX56" fmla="*/ 1161 w 10000"/>
                <a:gd name="connsiteY56" fmla="*/ 3463 h 10000"/>
                <a:gd name="connsiteX57" fmla="*/ 946 w 10000"/>
                <a:gd name="connsiteY57" fmla="*/ 3433 h 10000"/>
                <a:gd name="connsiteX58" fmla="*/ 732 w 10000"/>
                <a:gd name="connsiteY58" fmla="*/ 3403 h 10000"/>
                <a:gd name="connsiteX59" fmla="*/ 518 w 10000"/>
                <a:gd name="connsiteY59" fmla="*/ 3358 h 10000"/>
                <a:gd name="connsiteX60" fmla="*/ 339 w 10000"/>
                <a:gd name="connsiteY60" fmla="*/ 3298 h 10000"/>
                <a:gd name="connsiteX61" fmla="*/ 161 w 10000"/>
                <a:gd name="connsiteY61" fmla="*/ 3193 h 10000"/>
                <a:gd name="connsiteX62" fmla="*/ 0 w 10000"/>
                <a:gd name="connsiteY62" fmla="*/ 3073 h 10000"/>
                <a:gd name="connsiteX63" fmla="*/ 36 w 10000"/>
                <a:gd name="connsiteY63" fmla="*/ 2864 h 10000"/>
                <a:gd name="connsiteX64" fmla="*/ 107 w 10000"/>
                <a:gd name="connsiteY64" fmla="*/ 2654 h 10000"/>
                <a:gd name="connsiteX65" fmla="*/ 232 w 10000"/>
                <a:gd name="connsiteY65" fmla="*/ 2489 h 10000"/>
                <a:gd name="connsiteX66" fmla="*/ 393 w 10000"/>
                <a:gd name="connsiteY66" fmla="*/ 2384 h 10000"/>
                <a:gd name="connsiteX67" fmla="*/ 1964 w 10000"/>
                <a:gd name="connsiteY67" fmla="*/ 2624 h 10000"/>
                <a:gd name="connsiteX68" fmla="*/ 2107 w 10000"/>
                <a:gd name="connsiteY68" fmla="*/ 2444 h 10000"/>
                <a:gd name="connsiteX69" fmla="*/ 1929 w 10000"/>
                <a:gd name="connsiteY69" fmla="*/ 2384 h 10000"/>
                <a:gd name="connsiteX70" fmla="*/ 1732 w 10000"/>
                <a:gd name="connsiteY70" fmla="*/ 2309 h 10000"/>
                <a:gd name="connsiteX71" fmla="*/ 1536 w 10000"/>
                <a:gd name="connsiteY71" fmla="*/ 2264 h 10000"/>
                <a:gd name="connsiteX72" fmla="*/ 1339 w 10000"/>
                <a:gd name="connsiteY72" fmla="*/ 2219 h 10000"/>
                <a:gd name="connsiteX73" fmla="*/ 1143 w 10000"/>
                <a:gd name="connsiteY73" fmla="*/ 2189 h 10000"/>
                <a:gd name="connsiteX74" fmla="*/ 929 w 10000"/>
                <a:gd name="connsiteY74" fmla="*/ 2144 h 10000"/>
                <a:gd name="connsiteX75" fmla="*/ 750 w 10000"/>
                <a:gd name="connsiteY75" fmla="*/ 2084 h 10000"/>
                <a:gd name="connsiteX76" fmla="*/ 536 w 10000"/>
                <a:gd name="connsiteY76" fmla="*/ 2039 h 10000"/>
                <a:gd name="connsiteX77" fmla="*/ 393 w 10000"/>
                <a:gd name="connsiteY77" fmla="*/ 1934 h 10000"/>
                <a:gd name="connsiteX78" fmla="*/ 268 w 10000"/>
                <a:gd name="connsiteY78" fmla="*/ 1859 h 10000"/>
                <a:gd name="connsiteX79" fmla="*/ 179 w 10000"/>
                <a:gd name="connsiteY79" fmla="*/ 1754 h 10000"/>
                <a:gd name="connsiteX80" fmla="*/ 125 w 10000"/>
                <a:gd name="connsiteY80" fmla="*/ 1619 h 10000"/>
                <a:gd name="connsiteX81" fmla="*/ 196 w 10000"/>
                <a:gd name="connsiteY81" fmla="*/ 1424 h 10000"/>
                <a:gd name="connsiteX82" fmla="*/ 250 w 10000"/>
                <a:gd name="connsiteY82" fmla="*/ 1259 h 10000"/>
                <a:gd name="connsiteX83" fmla="*/ 339 w 10000"/>
                <a:gd name="connsiteY83" fmla="*/ 1094 h 10000"/>
                <a:gd name="connsiteX84" fmla="*/ 500 w 10000"/>
                <a:gd name="connsiteY84" fmla="*/ 975 h 10000"/>
                <a:gd name="connsiteX85" fmla="*/ 2554 w 10000"/>
                <a:gd name="connsiteY85" fmla="*/ 1394 h 10000"/>
                <a:gd name="connsiteX86" fmla="*/ 2643 w 10000"/>
                <a:gd name="connsiteY86" fmla="*/ 1364 h 10000"/>
                <a:gd name="connsiteX87" fmla="*/ 2679 w 10000"/>
                <a:gd name="connsiteY87" fmla="*/ 1304 h 10000"/>
                <a:gd name="connsiteX88" fmla="*/ 2679 w 10000"/>
                <a:gd name="connsiteY88" fmla="*/ 1244 h 10000"/>
                <a:gd name="connsiteX89" fmla="*/ 2643 w 10000"/>
                <a:gd name="connsiteY89" fmla="*/ 1169 h 10000"/>
                <a:gd name="connsiteX90" fmla="*/ 2375 w 10000"/>
                <a:gd name="connsiteY90" fmla="*/ 1064 h 10000"/>
                <a:gd name="connsiteX91" fmla="*/ 2107 w 10000"/>
                <a:gd name="connsiteY91" fmla="*/ 1004 h 10000"/>
                <a:gd name="connsiteX92" fmla="*/ 1821 w 10000"/>
                <a:gd name="connsiteY92" fmla="*/ 930 h 10000"/>
                <a:gd name="connsiteX93" fmla="*/ 1554 w 10000"/>
                <a:gd name="connsiteY93" fmla="*/ 870 h 10000"/>
                <a:gd name="connsiteX94" fmla="*/ 1268 w 10000"/>
                <a:gd name="connsiteY94" fmla="*/ 825 h 10000"/>
                <a:gd name="connsiteX95" fmla="*/ 982 w 10000"/>
                <a:gd name="connsiteY95" fmla="*/ 750 h 10000"/>
                <a:gd name="connsiteX96" fmla="*/ 714 w 10000"/>
                <a:gd name="connsiteY96" fmla="*/ 690 h 10000"/>
                <a:gd name="connsiteX97" fmla="*/ 464 w 10000"/>
                <a:gd name="connsiteY97" fmla="*/ 585 h 10000"/>
                <a:gd name="connsiteX98" fmla="*/ 482 w 10000"/>
                <a:gd name="connsiteY98" fmla="*/ 390 h 10000"/>
                <a:gd name="connsiteX99" fmla="*/ 571 w 10000"/>
                <a:gd name="connsiteY99" fmla="*/ 225 h 10000"/>
                <a:gd name="connsiteX100" fmla="*/ 732 w 10000"/>
                <a:gd name="connsiteY100" fmla="*/ 105 h 10000"/>
                <a:gd name="connsiteX101" fmla="*/ 911 w 10000"/>
                <a:gd name="connsiteY101" fmla="*/ 0 h 10000"/>
                <a:gd name="connsiteX102" fmla="*/ 1304 w 10000"/>
                <a:gd name="connsiteY102" fmla="*/ 0 h 10000"/>
                <a:gd name="connsiteX103" fmla="*/ 1714 w 10000"/>
                <a:gd name="connsiteY103" fmla="*/ 30 h 10000"/>
                <a:gd name="connsiteX104" fmla="*/ 2107 w 10000"/>
                <a:gd name="connsiteY104" fmla="*/ 75 h 10000"/>
                <a:gd name="connsiteX105" fmla="*/ 2500 w 10000"/>
                <a:gd name="connsiteY105" fmla="*/ 165 h 10000"/>
                <a:gd name="connsiteX106" fmla="*/ 2893 w 10000"/>
                <a:gd name="connsiteY106" fmla="*/ 270 h 10000"/>
                <a:gd name="connsiteX107" fmla="*/ 3268 w 10000"/>
                <a:gd name="connsiteY107" fmla="*/ 405 h 10000"/>
                <a:gd name="connsiteX108" fmla="*/ 3607 w 10000"/>
                <a:gd name="connsiteY108" fmla="*/ 570 h 10000"/>
                <a:gd name="connsiteX109" fmla="*/ 3964 w 10000"/>
                <a:gd name="connsiteY109"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6875 w 10000"/>
                <a:gd name="connsiteY5" fmla="*/ 5247 h 10000"/>
                <a:gd name="connsiteX6" fmla="*/ 7143 w 10000"/>
                <a:gd name="connsiteY6" fmla="*/ 5682 h 10000"/>
                <a:gd name="connsiteX7" fmla="*/ 7268 w 10000"/>
                <a:gd name="connsiteY7" fmla="*/ 5847 h 10000"/>
                <a:gd name="connsiteX8" fmla="*/ 7429 w 10000"/>
                <a:gd name="connsiteY8" fmla="*/ 5967 h 10000"/>
                <a:gd name="connsiteX9" fmla="*/ 7661 w 10000"/>
                <a:gd name="connsiteY9" fmla="*/ 6057 h 10000"/>
                <a:gd name="connsiteX10" fmla="*/ 7893 w 10000"/>
                <a:gd name="connsiteY10" fmla="*/ 6147 h 10000"/>
                <a:gd name="connsiteX11" fmla="*/ 8143 w 10000"/>
                <a:gd name="connsiteY11" fmla="*/ 6207 h 10000"/>
                <a:gd name="connsiteX12" fmla="*/ 8357 w 10000"/>
                <a:gd name="connsiteY12" fmla="*/ 6297 h 10000"/>
                <a:gd name="connsiteX13" fmla="*/ 8571 w 10000"/>
                <a:gd name="connsiteY13" fmla="*/ 6402 h 10000"/>
                <a:gd name="connsiteX14" fmla="*/ 8786 w 10000"/>
                <a:gd name="connsiteY14" fmla="*/ 6627 h 10000"/>
                <a:gd name="connsiteX15" fmla="*/ 9000 w 10000"/>
                <a:gd name="connsiteY15" fmla="*/ 6867 h 10000"/>
                <a:gd name="connsiteX16" fmla="*/ 9161 w 10000"/>
                <a:gd name="connsiteY16" fmla="*/ 7106 h 10000"/>
                <a:gd name="connsiteX17" fmla="*/ 9321 w 10000"/>
                <a:gd name="connsiteY17" fmla="*/ 7376 h 10000"/>
                <a:gd name="connsiteX18" fmla="*/ 9500 w 10000"/>
                <a:gd name="connsiteY18" fmla="*/ 7631 h 10000"/>
                <a:gd name="connsiteX19" fmla="*/ 9661 w 10000"/>
                <a:gd name="connsiteY19" fmla="*/ 7871 h 10000"/>
                <a:gd name="connsiteX20" fmla="*/ 9821 w 10000"/>
                <a:gd name="connsiteY20" fmla="*/ 8111 h 10000"/>
                <a:gd name="connsiteX21" fmla="*/ 10000 w 10000"/>
                <a:gd name="connsiteY21" fmla="*/ 8351 h 10000"/>
                <a:gd name="connsiteX22" fmla="*/ 9696 w 10000"/>
                <a:gd name="connsiteY22" fmla="*/ 8471 h 10000"/>
                <a:gd name="connsiteX23" fmla="*/ 9393 w 10000"/>
                <a:gd name="connsiteY23" fmla="*/ 8651 h 10000"/>
                <a:gd name="connsiteX24" fmla="*/ 9107 w 10000"/>
                <a:gd name="connsiteY24" fmla="*/ 8831 h 10000"/>
                <a:gd name="connsiteX25" fmla="*/ 8839 w 10000"/>
                <a:gd name="connsiteY25" fmla="*/ 9040 h 10000"/>
                <a:gd name="connsiteX26" fmla="*/ 8571 w 10000"/>
                <a:gd name="connsiteY26" fmla="*/ 9265 h 10000"/>
                <a:gd name="connsiteX27" fmla="*/ 8339 w 10000"/>
                <a:gd name="connsiteY27" fmla="*/ 9505 h 10000"/>
                <a:gd name="connsiteX28" fmla="*/ 8143 w 10000"/>
                <a:gd name="connsiteY28" fmla="*/ 9745 h 10000"/>
                <a:gd name="connsiteX29" fmla="*/ 7946 w 10000"/>
                <a:gd name="connsiteY29" fmla="*/ 10000 h 10000"/>
                <a:gd name="connsiteX30" fmla="*/ 7625 w 10000"/>
                <a:gd name="connsiteY30" fmla="*/ 9490 h 10000"/>
                <a:gd name="connsiteX31" fmla="*/ 7286 w 10000"/>
                <a:gd name="connsiteY31" fmla="*/ 9010 h 10000"/>
                <a:gd name="connsiteX32" fmla="*/ 6964 w 10000"/>
                <a:gd name="connsiteY32" fmla="*/ 8516 h 10000"/>
                <a:gd name="connsiteX33" fmla="*/ 6607 w 10000"/>
                <a:gd name="connsiteY33" fmla="*/ 8036 h 10000"/>
                <a:gd name="connsiteX34" fmla="*/ 6214 w 10000"/>
                <a:gd name="connsiteY34" fmla="*/ 7571 h 10000"/>
                <a:gd name="connsiteX35" fmla="*/ 5786 w 10000"/>
                <a:gd name="connsiteY35" fmla="*/ 7121 h 10000"/>
                <a:gd name="connsiteX36" fmla="*/ 5321 w 10000"/>
                <a:gd name="connsiteY36" fmla="*/ 6717 h 10000"/>
                <a:gd name="connsiteX37" fmla="*/ 4768 w 10000"/>
                <a:gd name="connsiteY37" fmla="*/ 6312 h 10000"/>
                <a:gd name="connsiteX38" fmla="*/ 4679 w 10000"/>
                <a:gd name="connsiteY38" fmla="*/ 6147 h 10000"/>
                <a:gd name="connsiteX39" fmla="*/ 4571 w 10000"/>
                <a:gd name="connsiteY39" fmla="*/ 5982 h 10000"/>
                <a:gd name="connsiteX40" fmla="*/ 4446 w 10000"/>
                <a:gd name="connsiteY40" fmla="*/ 5847 h 10000"/>
                <a:gd name="connsiteX41" fmla="*/ 4304 w 10000"/>
                <a:gd name="connsiteY41" fmla="*/ 5712 h 10000"/>
                <a:gd name="connsiteX42" fmla="*/ 4143 w 10000"/>
                <a:gd name="connsiteY42" fmla="*/ 5607 h 10000"/>
                <a:gd name="connsiteX43" fmla="*/ 3982 w 10000"/>
                <a:gd name="connsiteY43" fmla="*/ 5502 h 10000"/>
                <a:gd name="connsiteX44" fmla="*/ 3786 w 10000"/>
                <a:gd name="connsiteY44" fmla="*/ 5397 h 10000"/>
                <a:gd name="connsiteX45" fmla="*/ 3589 w 10000"/>
                <a:gd name="connsiteY45" fmla="*/ 5307 h 10000"/>
                <a:gd name="connsiteX46" fmla="*/ 3268 w 10000"/>
                <a:gd name="connsiteY46" fmla="*/ 5127 h 10000"/>
                <a:gd name="connsiteX47" fmla="*/ 3000 w 10000"/>
                <a:gd name="connsiteY47" fmla="*/ 4888 h 10000"/>
                <a:gd name="connsiteX48" fmla="*/ 2786 w 10000"/>
                <a:gd name="connsiteY48" fmla="*/ 4648 h 10000"/>
                <a:gd name="connsiteX49" fmla="*/ 2607 w 10000"/>
                <a:gd name="connsiteY49" fmla="*/ 4378 h 10000"/>
                <a:gd name="connsiteX50" fmla="*/ 2411 w 10000"/>
                <a:gd name="connsiteY50" fmla="*/ 4123 h 10000"/>
                <a:gd name="connsiteX51" fmla="*/ 2196 w 10000"/>
                <a:gd name="connsiteY51" fmla="*/ 3883 h 10000"/>
                <a:gd name="connsiteX52" fmla="*/ 1929 w 10000"/>
                <a:gd name="connsiteY52" fmla="*/ 3688 h 10000"/>
                <a:gd name="connsiteX53" fmla="*/ 1589 w 10000"/>
                <a:gd name="connsiteY53" fmla="*/ 3553 h 10000"/>
                <a:gd name="connsiteX54" fmla="*/ 1393 w 10000"/>
                <a:gd name="connsiteY54" fmla="*/ 3508 h 10000"/>
                <a:gd name="connsiteX55" fmla="*/ 1161 w 10000"/>
                <a:gd name="connsiteY55" fmla="*/ 3463 h 10000"/>
                <a:gd name="connsiteX56" fmla="*/ 946 w 10000"/>
                <a:gd name="connsiteY56" fmla="*/ 3433 h 10000"/>
                <a:gd name="connsiteX57" fmla="*/ 732 w 10000"/>
                <a:gd name="connsiteY57" fmla="*/ 3403 h 10000"/>
                <a:gd name="connsiteX58" fmla="*/ 518 w 10000"/>
                <a:gd name="connsiteY58" fmla="*/ 3358 h 10000"/>
                <a:gd name="connsiteX59" fmla="*/ 339 w 10000"/>
                <a:gd name="connsiteY59" fmla="*/ 3298 h 10000"/>
                <a:gd name="connsiteX60" fmla="*/ 161 w 10000"/>
                <a:gd name="connsiteY60" fmla="*/ 3193 h 10000"/>
                <a:gd name="connsiteX61" fmla="*/ 0 w 10000"/>
                <a:gd name="connsiteY61" fmla="*/ 3073 h 10000"/>
                <a:gd name="connsiteX62" fmla="*/ 36 w 10000"/>
                <a:gd name="connsiteY62" fmla="*/ 2864 h 10000"/>
                <a:gd name="connsiteX63" fmla="*/ 107 w 10000"/>
                <a:gd name="connsiteY63" fmla="*/ 2654 h 10000"/>
                <a:gd name="connsiteX64" fmla="*/ 232 w 10000"/>
                <a:gd name="connsiteY64" fmla="*/ 2489 h 10000"/>
                <a:gd name="connsiteX65" fmla="*/ 393 w 10000"/>
                <a:gd name="connsiteY65" fmla="*/ 2384 h 10000"/>
                <a:gd name="connsiteX66" fmla="*/ 1964 w 10000"/>
                <a:gd name="connsiteY66" fmla="*/ 2624 h 10000"/>
                <a:gd name="connsiteX67" fmla="*/ 2107 w 10000"/>
                <a:gd name="connsiteY67" fmla="*/ 2444 h 10000"/>
                <a:gd name="connsiteX68" fmla="*/ 1929 w 10000"/>
                <a:gd name="connsiteY68" fmla="*/ 2384 h 10000"/>
                <a:gd name="connsiteX69" fmla="*/ 1732 w 10000"/>
                <a:gd name="connsiteY69" fmla="*/ 2309 h 10000"/>
                <a:gd name="connsiteX70" fmla="*/ 1536 w 10000"/>
                <a:gd name="connsiteY70" fmla="*/ 2264 h 10000"/>
                <a:gd name="connsiteX71" fmla="*/ 1339 w 10000"/>
                <a:gd name="connsiteY71" fmla="*/ 2219 h 10000"/>
                <a:gd name="connsiteX72" fmla="*/ 1143 w 10000"/>
                <a:gd name="connsiteY72" fmla="*/ 2189 h 10000"/>
                <a:gd name="connsiteX73" fmla="*/ 929 w 10000"/>
                <a:gd name="connsiteY73" fmla="*/ 2144 h 10000"/>
                <a:gd name="connsiteX74" fmla="*/ 750 w 10000"/>
                <a:gd name="connsiteY74" fmla="*/ 2084 h 10000"/>
                <a:gd name="connsiteX75" fmla="*/ 536 w 10000"/>
                <a:gd name="connsiteY75" fmla="*/ 2039 h 10000"/>
                <a:gd name="connsiteX76" fmla="*/ 393 w 10000"/>
                <a:gd name="connsiteY76" fmla="*/ 1934 h 10000"/>
                <a:gd name="connsiteX77" fmla="*/ 268 w 10000"/>
                <a:gd name="connsiteY77" fmla="*/ 1859 h 10000"/>
                <a:gd name="connsiteX78" fmla="*/ 179 w 10000"/>
                <a:gd name="connsiteY78" fmla="*/ 1754 h 10000"/>
                <a:gd name="connsiteX79" fmla="*/ 125 w 10000"/>
                <a:gd name="connsiteY79" fmla="*/ 1619 h 10000"/>
                <a:gd name="connsiteX80" fmla="*/ 196 w 10000"/>
                <a:gd name="connsiteY80" fmla="*/ 1424 h 10000"/>
                <a:gd name="connsiteX81" fmla="*/ 250 w 10000"/>
                <a:gd name="connsiteY81" fmla="*/ 1259 h 10000"/>
                <a:gd name="connsiteX82" fmla="*/ 339 w 10000"/>
                <a:gd name="connsiteY82" fmla="*/ 1094 h 10000"/>
                <a:gd name="connsiteX83" fmla="*/ 500 w 10000"/>
                <a:gd name="connsiteY83" fmla="*/ 975 h 10000"/>
                <a:gd name="connsiteX84" fmla="*/ 2554 w 10000"/>
                <a:gd name="connsiteY84" fmla="*/ 1394 h 10000"/>
                <a:gd name="connsiteX85" fmla="*/ 2643 w 10000"/>
                <a:gd name="connsiteY85" fmla="*/ 1364 h 10000"/>
                <a:gd name="connsiteX86" fmla="*/ 2679 w 10000"/>
                <a:gd name="connsiteY86" fmla="*/ 1304 h 10000"/>
                <a:gd name="connsiteX87" fmla="*/ 2679 w 10000"/>
                <a:gd name="connsiteY87" fmla="*/ 1244 h 10000"/>
                <a:gd name="connsiteX88" fmla="*/ 2643 w 10000"/>
                <a:gd name="connsiteY88" fmla="*/ 1169 h 10000"/>
                <a:gd name="connsiteX89" fmla="*/ 2375 w 10000"/>
                <a:gd name="connsiteY89" fmla="*/ 1064 h 10000"/>
                <a:gd name="connsiteX90" fmla="*/ 2107 w 10000"/>
                <a:gd name="connsiteY90" fmla="*/ 1004 h 10000"/>
                <a:gd name="connsiteX91" fmla="*/ 1821 w 10000"/>
                <a:gd name="connsiteY91" fmla="*/ 930 h 10000"/>
                <a:gd name="connsiteX92" fmla="*/ 1554 w 10000"/>
                <a:gd name="connsiteY92" fmla="*/ 870 h 10000"/>
                <a:gd name="connsiteX93" fmla="*/ 1268 w 10000"/>
                <a:gd name="connsiteY93" fmla="*/ 825 h 10000"/>
                <a:gd name="connsiteX94" fmla="*/ 982 w 10000"/>
                <a:gd name="connsiteY94" fmla="*/ 750 h 10000"/>
                <a:gd name="connsiteX95" fmla="*/ 714 w 10000"/>
                <a:gd name="connsiteY95" fmla="*/ 690 h 10000"/>
                <a:gd name="connsiteX96" fmla="*/ 464 w 10000"/>
                <a:gd name="connsiteY96" fmla="*/ 585 h 10000"/>
                <a:gd name="connsiteX97" fmla="*/ 482 w 10000"/>
                <a:gd name="connsiteY97" fmla="*/ 390 h 10000"/>
                <a:gd name="connsiteX98" fmla="*/ 571 w 10000"/>
                <a:gd name="connsiteY98" fmla="*/ 225 h 10000"/>
                <a:gd name="connsiteX99" fmla="*/ 732 w 10000"/>
                <a:gd name="connsiteY99" fmla="*/ 105 h 10000"/>
                <a:gd name="connsiteX100" fmla="*/ 911 w 10000"/>
                <a:gd name="connsiteY100" fmla="*/ 0 h 10000"/>
                <a:gd name="connsiteX101" fmla="*/ 1304 w 10000"/>
                <a:gd name="connsiteY101" fmla="*/ 0 h 10000"/>
                <a:gd name="connsiteX102" fmla="*/ 1714 w 10000"/>
                <a:gd name="connsiteY102" fmla="*/ 30 h 10000"/>
                <a:gd name="connsiteX103" fmla="*/ 2107 w 10000"/>
                <a:gd name="connsiteY103" fmla="*/ 75 h 10000"/>
                <a:gd name="connsiteX104" fmla="*/ 2500 w 10000"/>
                <a:gd name="connsiteY104" fmla="*/ 165 h 10000"/>
                <a:gd name="connsiteX105" fmla="*/ 2893 w 10000"/>
                <a:gd name="connsiteY105" fmla="*/ 270 h 10000"/>
                <a:gd name="connsiteX106" fmla="*/ 3268 w 10000"/>
                <a:gd name="connsiteY106" fmla="*/ 405 h 10000"/>
                <a:gd name="connsiteX107" fmla="*/ 3607 w 10000"/>
                <a:gd name="connsiteY107" fmla="*/ 570 h 10000"/>
                <a:gd name="connsiteX108" fmla="*/ 3964 w 10000"/>
                <a:gd name="connsiteY108"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6786 w 10000"/>
                <a:gd name="connsiteY4" fmla="*/ 5187 h 10000"/>
                <a:gd name="connsiteX5" fmla="*/ 7143 w 10000"/>
                <a:gd name="connsiteY5" fmla="*/ 5682 h 10000"/>
                <a:gd name="connsiteX6" fmla="*/ 7268 w 10000"/>
                <a:gd name="connsiteY6" fmla="*/ 5847 h 10000"/>
                <a:gd name="connsiteX7" fmla="*/ 7429 w 10000"/>
                <a:gd name="connsiteY7" fmla="*/ 5967 h 10000"/>
                <a:gd name="connsiteX8" fmla="*/ 7661 w 10000"/>
                <a:gd name="connsiteY8" fmla="*/ 6057 h 10000"/>
                <a:gd name="connsiteX9" fmla="*/ 7893 w 10000"/>
                <a:gd name="connsiteY9" fmla="*/ 6147 h 10000"/>
                <a:gd name="connsiteX10" fmla="*/ 8143 w 10000"/>
                <a:gd name="connsiteY10" fmla="*/ 6207 h 10000"/>
                <a:gd name="connsiteX11" fmla="*/ 8357 w 10000"/>
                <a:gd name="connsiteY11" fmla="*/ 6297 h 10000"/>
                <a:gd name="connsiteX12" fmla="*/ 8571 w 10000"/>
                <a:gd name="connsiteY12" fmla="*/ 6402 h 10000"/>
                <a:gd name="connsiteX13" fmla="*/ 8786 w 10000"/>
                <a:gd name="connsiteY13" fmla="*/ 6627 h 10000"/>
                <a:gd name="connsiteX14" fmla="*/ 9000 w 10000"/>
                <a:gd name="connsiteY14" fmla="*/ 6867 h 10000"/>
                <a:gd name="connsiteX15" fmla="*/ 9161 w 10000"/>
                <a:gd name="connsiteY15" fmla="*/ 7106 h 10000"/>
                <a:gd name="connsiteX16" fmla="*/ 9321 w 10000"/>
                <a:gd name="connsiteY16" fmla="*/ 7376 h 10000"/>
                <a:gd name="connsiteX17" fmla="*/ 9500 w 10000"/>
                <a:gd name="connsiteY17" fmla="*/ 7631 h 10000"/>
                <a:gd name="connsiteX18" fmla="*/ 9661 w 10000"/>
                <a:gd name="connsiteY18" fmla="*/ 7871 h 10000"/>
                <a:gd name="connsiteX19" fmla="*/ 9821 w 10000"/>
                <a:gd name="connsiteY19" fmla="*/ 8111 h 10000"/>
                <a:gd name="connsiteX20" fmla="*/ 10000 w 10000"/>
                <a:gd name="connsiteY20" fmla="*/ 8351 h 10000"/>
                <a:gd name="connsiteX21" fmla="*/ 9696 w 10000"/>
                <a:gd name="connsiteY21" fmla="*/ 8471 h 10000"/>
                <a:gd name="connsiteX22" fmla="*/ 9393 w 10000"/>
                <a:gd name="connsiteY22" fmla="*/ 8651 h 10000"/>
                <a:gd name="connsiteX23" fmla="*/ 9107 w 10000"/>
                <a:gd name="connsiteY23" fmla="*/ 8831 h 10000"/>
                <a:gd name="connsiteX24" fmla="*/ 8839 w 10000"/>
                <a:gd name="connsiteY24" fmla="*/ 9040 h 10000"/>
                <a:gd name="connsiteX25" fmla="*/ 8571 w 10000"/>
                <a:gd name="connsiteY25" fmla="*/ 9265 h 10000"/>
                <a:gd name="connsiteX26" fmla="*/ 8339 w 10000"/>
                <a:gd name="connsiteY26" fmla="*/ 9505 h 10000"/>
                <a:gd name="connsiteX27" fmla="*/ 8143 w 10000"/>
                <a:gd name="connsiteY27" fmla="*/ 9745 h 10000"/>
                <a:gd name="connsiteX28" fmla="*/ 7946 w 10000"/>
                <a:gd name="connsiteY28" fmla="*/ 10000 h 10000"/>
                <a:gd name="connsiteX29" fmla="*/ 7625 w 10000"/>
                <a:gd name="connsiteY29" fmla="*/ 9490 h 10000"/>
                <a:gd name="connsiteX30" fmla="*/ 7286 w 10000"/>
                <a:gd name="connsiteY30" fmla="*/ 9010 h 10000"/>
                <a:gd name="connsiteX31" fmla="*/ 6964 w 10000"/>
                <a:gd name="connsiteY31" fmla="*/ 8516 h 10000"/>
                <a:gd name="connsiteX32" fmla="*/ 6607 w 10000"/>
                <a:gd name="connsiteY32" fmla="*/ 8036 h 10000"/>
                <a:gd name="connsiteX33" fmla="*/ 6214 w 10000"/>
                <a:gd name="connsiteY33" fmla="*/ 7571 h 10000"/>
                <a:gd name="connsiteX34" fmla="*/ 5786 w 10000"/>
                <a:gd name="connsiteY34" fmla="*/ 7121 h 10000"/>
                <a:gd name="connsiteX35" fmla="*/ 5321 w 10000"/>
                <a:gd name="connsiteY35" fmla="*/ 6717 h 10000"/>
                <a:gd name="connsiteX36" fmla="*/ 4768 w 10000"/>
                <a:gd name="connsiteY36" fmla="*/ 6312 h 10000"/>
                <a:gd name="connsiteX37" fmla="*/ 4679 w 10000"/>
                <a:gd name="connsiteY37" fmla="*/ 6147 h 10000"/>
                <a:gd name="connsiteX38" fmla="*/ 4571 w 10000"/>
                <a:gd name="connsiteY38" fmla="*/ 5982 h 10000"/>
                <a:gd name="connsiteX39" fmla="*/ 4446 w 10000"/>
                <a:gd name="connsiteY39" fmla="*/ 5847 h 10000"/>
                <a:gd name="connsiteX40" fmla="*/ 4304 w 10000"/>
                <a:gd name="connsiteY40" fmla="*/ 5712 h 10000"/>
                <a:gd name="connsiteX41" fmla="*/ 4143 w 10000"/>
                <a:gd name="connsiteY41" fmla="*/ 5607 h 10000"/>
                <a:gd name="connsiteX42" fmla="*/ 3982 w 10000"/>
                <a:gd name="connsiteY42" fmla="*/ 5502 h 10000"/>
                <a:gd name="connsiteX43" fmla="*/ 3786 w 10000"/>
                <a:gd name="connsiteY43" fmla="*/ 5397 h 10000"/>
                <a:gd name="connsiteX44" fmla="*/ 3589 w 10000"/>
                <a:gd name="connsiteY44" fmla="*/ 5307 h 10000"/>
                <a:gd name="connsiteX45" fmla="*/ 3268 w 10000"/>
                <a:gd name="connsiteY45" fmla="*/ 5127 h 10000"/>
                <a:gd name="connsiteX46" fmla="*/ 3000 w 10000"/>
                <a:gd name="connsiteY46" fmla="*/ 4888 h 10000"/>
                <a:gd name="connsiteX47" fmla="*/ 2786 w 10000"/>
                <a:gd name="connsiteY47" fmla="*/ 4648 h 10000"/>
                <a:gd name="connsiteX48" fmla="*/ 2607 w 10000"/>
                <a:gd name="connsiteY48" fmla="*/ 4378 h 10000"/>
                <a:gd name="connsiteX49" fmla="*/ 2411 w 10000"/>
                <a:gd name="connsiteY49" fmla="*/ 4123 h 10000"/>
                <a:gd name="connsiteX50" fmla="*/ 2196 w 10000"/>
                <a:gd name="connsiteY50" fmla="*/ 3883 h 10000"/>
                <a:gd name="connsiteX51" fmla="*/ 1929 w 10000"/>
                <a:gd name="connsiteY51" fmla="*/ 3688 h 10000"/>
                <a:gd name="connsiteX52" fmla="*/ 1589 w 10000"/>
                <a:gd name="connsiteY52" fmla="*/ 3553 h 10000"/>
                <a:gd name="connsiteX53" fmla="*/ 1393 w 10000"/>
                <a:gd name="connsiteY53" fmla="*/ 3508 h 10000"/>
                <a:gd name="connsiteX54" fmla="*/ 1161 w 10000"/>
                <a:gd name="connsiteY54" fmla="*/ 3463 h 10000"/>
                <a:gd name="connsiteX55" fmla="*/ 946 w 10000"/>
                <a:gd name="connsiteY55" fmla="*/ 3433 h 10000"/>
                <a:gd name="connsiteX56" fmla="*/ 732 w 10000"/>
                <a:gd name="connsiteY56" fmla="*/ 3403 h 10000"/>
                <a:gd name="connsiteX57" fmla="*/ 518 w 10000"/>
                <a:gd name="connsiteY57" fmla="*/ 3358 h 10000"/>
                <a:gd name="connsiteX58" fmla="*/ 339 w 10000"/>
                <a:gd name="connsiteY58" fmla="*/ 3298 h 10000"/>
                <a:gd name="connsiteX59" fmla="*/ 161 w 10000"/>
                <a:gd name="connsiteY59" fmla="*/ 3193 h 10000"/>
                <a:gd name="connsiteX60" fmla="*/ 0 w 10000"/>
                <a:gd name="connsiteY60" fmla="*/ 3073 h 10000"/>
                <a:gd name="connsiteX61" fmla="*/ 36 w 10000"/>
                <a:gd name="connsiteY61" fmla="*/ 2864 h 10000"/>
                <a:gd name="connsiteX62" fmla="*/ 107 w 10000"/>
                <a:gd name="connsiteY62" fmla="*/ 2654 h 10000"/>
                <a:gd name="connsiteX63" fmla="*/ 232 w 10000"/>
                <a:gd name="connsiteY63" fmla="*/ 2489 h 10000"/>
                <a:gd name="connsiteX64" fmla="*/ 393 w 10000"/>
                <a:gd name="connsiteY64" fmla="*/ 2384 h 10000"/>
                <a:gd name="connsiteX65" fmla="*/ 1964 w 10000"/>
                <a:gd name="connsiteY65" fmla="*/ 2624 h 10000"/>
                <a:gd name="connsiteX66" fmla="*/ 2107 w 10000"/>
                <a:gd name="connsiteY66" fmla="*/ 2444 h 10000"/>
                <a:gd name="connsiteX67" fmla="*/ 1929 w 10000"/>
                <a:gd name="connsiteY67" fmla="*/ 2384 h 10000"/>
                <a:gd name="connsiteX68" fmla="*/ 1732 w 10000"/>
                <a:gd name="connsiteY68" fmla="*/ 2309 h 10000"/>
                <a:gd name="connsiteX69" fmla="*/ 1536 w 10000"/>
                <a:gd name="connsiteY69" fmla="*/ 2264 h 10000"/>
                <a:gd name="connsiteX70" fmla="*/ 1339 w 10000"/>
                <a:gd name="connsiteY70" fmla="*/ 2219 h 10000"/>
                <a:gd name="connsiteX71" fmla="*/ 1143 w 10000"/>
                <a:gd name="connsiteY71" fmla="*/ 2189 h 10000"/>
                <a:gd name="connsiteX72" fmla="*/ 929 w 10000"/>
                <a:gd name="connsiteY72" fmla="*/ 2144 h 10000"/>
                <a:gd name="connsiteX73" fmla="*/ 750 w 10000"/>
                <a:gd name="connsiteY73" fmla="*/ 2084 h 10000"/>
                <a:gd name="connsiteX74" fmla="*/ 536 w 10000"/>
                <a:gd name="connsiteY74" fmla="*/ 2039 h 10000"/>
                <a:gd name="connsiteX75" fmla="*/ 393 w 10000"/>
                <a:gd name="connsiteY75" fmla="*/ 1934 h 10000"/>
                <a:gd name="connsiteX76" fmla="*/ 268 w 10000"/>
                <a:gd name="connsiteY76" fmla="*/ 1859 h 10000"/>
                <a:gd name="connsiteX77" fmla="*/ 179 w 10000"/>
                <a:gd name="connsiteY77" fmla="*/ 1754 h 10000"/>
                <a:gd name="connsiteX78" fmla="*/ 125 w 10000"/>
                <a:gd name="connsiteY78" fmla="*/ 1619 h 10000"/>
                <a:gd name="connsiteX79" fmla="*/ 196 w 10000"/>
                <a:gd name="connsiteY79" fmla="*/ 1424 h 10000"/>
                <a:gd name="connsiteX80" fmla="*/ 250 w 10000"/>
                <a:gd name="connsiteY80" fmla="*/ 1259 h 10000"/>
                <a:gd name="connsiteX81" fmla="*/ 339 w 10000"/>
                <a:gd name="connsiteY81" fmla="*/ 1094 h 10000"/>
                <a:gd name="connsiteX82" fmla="*/ 500 w 10000"/>
                <a:gd name="connsiteY82" fmla="*/ 975 h 10000"/>
                <a:gd name="connsiteX83" fmla="*/ 2554 w 10000"/>
                <a:gd name="connsiteY83" fmla="*/ 1394 h 10000"/>
                <a:gd name="connsiteX84" fmla="*/ 2643 w 10000"/>
                <a:gd name="connsiteY84" fmla="*/ 1364 h 10000"/>
                <a:gd name="connsiteX85" fmla="*/ 2679 w 10000"/>
                <a:gd name="connsiteY85" fmla="*/ 1304 h 10000"/>
                <a:gd name="connsiteX86" fmla="*/ 2679 w 10000"/>
                <a:gd name="connsiteY86" fmla="*/ 1244 h 10000"/>
                <a:gd name="connsiteX87" fmla="*/ 2643 w 10000"/>
                <a:gd name="connsiteY87" fmla="*/ 1169 h 10000"/>
                <a:gd name="connsiteX88" fmla="*/ 2375 w 10000"/>
                <a:gd name="connsiteY88" fmla="*/ 1064 h 10000"/>
                <a:gd name="connsiteX89" fmla="*/ 2107 w 10000"/>
                <a:gd name="connsiteY89" fmla="*/ 1004 h 10000"/>
                <a:gd name="connsiteX90" fmla="*/ 1821 w 10000"/>
                <a:gd name="connsiteY90" fmla="*/ 930 h 10000"/>
                <a:gd name="connsiteX91" fmla="*/ 1554 w 10000"/>
                <a:gd name="connsiteY91" fmla="*/ 870 h 10000"/>
                <a:gd name="connsiteX92" fmla="*/ 1268 w 10000"/>
                <a:gd name="connsiteY92" fmla="*/ 825 h 10000"/>
                <a:gd name="connsiteX93" fmla="*/ 982 w 10000"/>
                <a:gd name="connsiteY93" fmla="*/ 750 h 10000"/>
                <a:gd name="connsiteX94" fmla="*/ 714 w 10000"/>
                <a:gd name="connsiteY94" fmla="*/ 690 h 10000"/>
                <a:gd name="connsiteX95" fmla="*/ 464 w 10000"/>
                <a:gd name="connsiteY95" fmla="*/ 585 h 10000"/>
                <a:gd name="connsiteX96" fmla="*/ 482 w 10000"/>
                <a:gd name="connsiteY96" fmla="*/ 390 h 10000"/>
                <a:gd name="connsiteX97" fmla="*/ 571 w 10000"/>
                <a:gd name="connsiteY97" fmla="*/ 225 h 10000"/>
                <a:gd name="connsiteX98" fmla="*/ 732 w 10000"/>
                <a:gd name="connsiteY98" fmla="*/ 105 h 10000"/>
                <a:gd name="connsiteX99" fmla="*/ 911 w 10000"/>
                <a:gd name="connsiteY99" fmla="*/ 0 h 10000"/>
                <a:gd name="connsiteX100" fmla="*/ 1304 w 10000"/>
                <a:gd name="connsiteY100" fmla="*/ 0 h 10000"/>
                <a:gd name="connsiteX101" fmla="*/ 1714 w 10000"/>
                <a:gd name="connsiteY101" fmla="*/ 30 h 10000"/>
                <a:gd name="connsiteX102" fmla="*/ 2107 w 10000"/>
                <a:gd name="connsiteY102" fmla="*/ 75 h 10000"/>
                <a:gd name="connsiteX103" fmla="*/ 2500 w 10000"/>
                <a:gd name="connsiteY103" fmla="*/ 165 h 10000"/>
                <a:gd name="connsiteX104" fmla="*/ 2893 w 10000"/>
                <a:gd name="connsiteY104" fmla="*/ 270 h 10000"/>
                <a:gd name="connsiteX105" fmla="*/ 3268 w 10000"/>
                <a:gd name="connsiteY105" fmla="*/ 405 h 10000"/>
                <a:gd name="connsiteX106" fmla="*/ 3607 w 10000"/>
                <a:gd name="connsiteY106" fmla="*/ 570 h 10000"/>
                <a:gd name="connsiteX107" fmla="*/ 3964 w 10000"/>
                <a:gd name="connsiteY107"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7054 w 10000"/>
                <a:gd name="connsiteY4" fmla="*/ 4872 h 10000"/>
                <a:gd name="connsiteX5" fmla="*/ 7143 w 10000"/>
                <a:gd name="connsiteY5" fmla="*/ 5682 h 10000"/>
                <a:gd name="connsiteX6" fmla="*/ 7268 w 10000"/>
                <a:gd name="connsiteY6" fmla="*/ 5847 h 10000"/>
                <a:gd name="connsiteX7" fmla="*/ 7429 w 10000"/>
                <a:gd name="connsiteY7" fmla="*/ 5967 h 10000"/>
                <a:gd name="connsiteX8" fmla="*/ 7661 w 10000"/>
                <a:gd name="connsiteY8" fmla="*/ 6057 h 10000"/>
                <a:gd name="connsiteX9" fmla="*/ 7893 w 10000"/>
                <a:gd name="connsiteY9" fmla="*/ 6147 h 10000"/>
                <a:gd name="connsiteX10" fmla="*/ 8143 w 10000"/>
                <a:gd name="connsiteY10" fmla="*/ 6207 h 10000"/>
                <a:gd name="connsiteX11" fmla="*/ 8357 w 10000"/>
                <a:gd name="connsiteY11" fmla="*/ 6297 h 10000"/>
                <a:gd name="connsiteX12" fmla="*/ 8571 w 10000"/>
                <a:gd name="connsiteY12" fmla="*/ 6402 h 10000"/>
                <a:gd name="connsiteX13" fmla="*/ 8786 w 10000"/>
                <a:gd name="connsiteY13" fmla="*/ 6627 h 10000"/>
                <a:gd name="connsiteX14" fmla="*/ 9000 w 10000"/>
                <a:gd name="connsiteY14" fmla="*/ 6867 h 10000"/>
                <a:gd name="connsiteX15" fmla="*/ 9161 w 10000"/>
                <a:gd name="connsiteY15" fmla="*/ 7106 h 10000"/>
                <a:gd name="connsiteX16" fmla="*/ 9321 w 10000"/>
                <a:gd name="connsiteY16" fmla="*/ 7376 h 10000"/>
                <a:gd name="connsiteX17" fmla="*/ 9500 w 10000"/>
                <a:gd name="connsiteY17" fmla="*/ 7631 h 10000"/>
                <a:gd name="connsiteX18" fmla="*/ 9661 w 10000"/>
                <a:gd name="connsiteY18" fmla="*/ 7871 h 10000"/>
                <a:gd name="connsiteX19" fmla="*/ 9821 w 10000"/>
                <a:gd name="connsiteY19" fmla="*/ 8111 h 10000"/>
                <a:gd name="connsiteX20" fmla="*/ 10000 w 10000"/>
                <a:gd name="connsiteY20" fmla="*/ 8351 h 10000"/>
                <a:gd name="connsiteX21" fmla="*/ 9696 w 10000"/>
                <a:gd name="connsiteY21" fmla="*/ 8471 h 10000"/>
                <a:gd name="connsiteX22" fmla="*/ 9393 w 10000"/>
                <a:gd name="connsiteY22" fmla="*/ 8651 h 10000"/>
                <a:gd name="connsiteX23" fmla="*/ 9107 w 10000"/>
                <a:gd name="connsiteY23" fmla="*/ 8831 h 10000"/>
                <a:gd name="connsiteX24" fmla="*/ 8839 w 10000"/>
                <a:gd name="connsiteY24" fmla="*/ 9040 h 10000"/>
                <a:gd name="connsiteX25" fmla="*/ 8571 w 10000"/>
                <a:gd name="connsiteY25" fmla="*/ 9265 h 10000"/>
                <a:gd name="connsiteX26" fmla="*/ 8339 w 10000"/>
                <a:gd name="connsiteY26" fmla="*/ 9505 h 10000"/>
                <a:gd name="connsiteX27" fmla="*/ 8143 w 10000"/>
                <a:gd name="connsiteY27" fmla="*/ 9745 h 10000"/>
                <a:gd name="connsiteX28" fmla="*/ 7946 w 10000"/>
                <a:gd name="connsiteY28" fmla="*/ 10000 h 10000"/>
                <a:gd name="connsiteX29" fmla="*/ 7625 w 10000"/>
                <a:gd name="connsiteY29" fmla="*/ 9490 h 10000"/>
                <a:gd name="connsiteX30" fmla="*/ 7286 w 10000"/>
                <a:gd name="connsiteY30" fmla="*/ 9010 h 10000"/>
                <a:gd name="connsiteX31" fmla="*/ 6964 w 10000"/>
                <a:gd name="connsiteY31" fmla="*/ 8516 h 10000"/>
                <a:gd name="connsiteX32" fmla="*/ 6607 w 10000"/>
                <a:gd name="connsiteY32" fmla="*/ 8036 h 10000"/>
                <a:gd name="connsiteX33" fmla="*/ 6214 w 10000"/>
                <a:gd name="connsiteY33" fmla="*/ 7571 h 10000"/>
                <a:gd name="connsiteX34" fmla="*/ 5786 w 10000"/>
                <a:gd name="connsiteY34" fmla="*/ 7121 h 10000"/>
                <a:gd name="connsiteX35" fmla="*/ 5321 w 10000"/>
                <a:gd name="connsiteY35" fmla="*/ 6717 h 10000"/>
                <a:gd name="connsiteX36" fmla="*/ 4768 w 10000"/>
                <a:gd name="connsiteY36" fmla="*/ 6312 h 10000"/>
                <a:gd name="connsiteX37" fmla="*/ 4679 w 10000"/>
                <a:gd name="connsiteY37" fmla="*/ 6147 h 10000"/>
                <a:gd name="connsiteX38" fmla="*/ 4571 w 10000"/>
                <a:gd name="connsiteY38" fmla="*/ 5982 h 10000"/>
                <a:gd name="connsiteX39" fmla="*/ 4446 w 10000"/>
                <a:gd name="connsiteY39" fmla="*/ 5847 h 10000"/>
                <a:gd name="connsiteX40" fmla="*/ 4304 w 10000"/>
                <a:gd name="connsiteY40" fmla="*/ 5712 h 10000"/>
                <a:gd name="connsiteX41" fmla="*/ 4143 w 10000"/>
                <a:gd name="connsiteY41" fmla="*/ 5607 h 10000"/>
                <a:gd name="connsiteX42" fmla="*/ 3982 w 10000"/>
                <a:gd name="connsiteY42" fmla="*/ 5502 h 10000"/>
                <a:gd name="connsiteX43" fmla="*/ 3786 w 10000"/>
                <a:gd name="connsiteY43" fmla="*/ 5397 h 10000"/>
                <a:gd name="connsiteX44" fmla="*/ 3589 w 10000"/>
                <a:gd name="connsiteY44" fmla="*/ 5307 h 10000"/>
                <a:gd name="connsiteX45" fmla="*/ 3268 w 10000"/>
                <a:gd name="connsiteY45" fmla="*/ 5127 h 10000"/>
                <a:gd name="connsiteX46" fmla="*/ 3000 w 10000"/>
                <a:gd name="connsiteY46" fmla="*/ 4888 h 10000"/>
                <a:gd name="connsiteX47" fmla="*/ 2786 w 10000"/>
                <a:gd name="connsiteY47" fmla="*/ 4648 h 10000"/>
                <a:gd name="connsiteX48" fmla="*/ 2607 w 10000"/>
                <a:gd name="connsiteY48" fmla="*/ 4378 h 10000"/>
                <a:gd name="connsiteX49" fmla="*/ 2411 w 10000"/>
                <a:gd name="connsiteY49" fmla="*/ 4123 h 10000"/>
                <a:gd name="connsiteX50" fmla="*/ 2196 w 10000"/>
                <a:gd name="connsiteY50" fmla="*/ 3883 h 10000"/>
                <a:gd name="connsiteX51" fmla="*/ 1929 w 10000"/>
                <a:gd name="connsiteY51" fmla="*/ 3688 h 10000"/>
                <a:gd name="connsiteX52" fmla="*/ 1589 w 10000"/>
                <a:gd name="connsiteY52" fmla="*/ 3553 h 10000"/>
                <a:gd name="connsiteX53" fmla="*/ 1393 w 10000"/>
                <a:gd name="connsiteY53" fmla="*/ 3508 h 10000"/>
                <a:gd name="connsiteX54" fmla="*/ 1161 w 10000"/>
                <a:gd name="connsiteY54" fmla="*/ 3463 h 10000"/>
                <a:gd name="connsiteX55" fmla="*/ 946 w 10000"/>
                <a:gd name="connsiteY55" fmla="*/ 3433 h 10000"/>
                <a:gd name="connsiteX56" fmla="*/ 732 w 10000"/>
                <a:gd name="connsiteY56" fmla="*/ 3403 h 10000"/>
                <a:gd name="connsiteX57" fmla="*/ 518 w 10000"/>
                <a:gd name="connsiteY57" fmla="*/ 3358 h 10000"/>
                <a:gd name="connsiteX58" fmla="*/ 339 w 10000"/>
                <a:gd name="connsiteY58" fmla="*/ 3298 h 10000"/>
                <a:gd name="connsiteX59" fmla="*/ 161 w 10000"/>
                <a:gd name="connsiteY59" fmla="*/ 3193 h 10000"/>
                <a:gd name="connsiteX60" fmla="*/ 0 w 10000"/>
                <a:gd name="connsiteY60" fmla="*/ 3073 h 10000"/>
                <a:gd name="connsiteX61" fmla="*/ 36 w 10000"/>
                <a:gd name="connsiteY61" fmla="*/ 2864 h 10000"/>
                <a:gd name="connsiteX62" fmla="*/ 107 w 10000"/>
                <a:gd name="connsiteY62" fmla="*/ 2654 h 10000"/>
                <a:gd name="connsiteX63" fmla="*/ 232 w 10000"/>
                <a:gd name="connsiteY63" fmla="*/ 2489 h 10000"/>
                <a:gd name="connsiteX64" fmla="*/ 393 w 10000"/>
                <a:gd name="connsiteY64" fmla="*/ 2384 h 10000"/>
                <a:gd name="connsiteX65" fmla="*/ 1964 w 10000"/>
                <a:gd name="connsiteY65" fmla="*/ 2624 h 10000"/>
                <a:gd name="connsiteX66" fmla="*/ 2107 w 10000"/>
                <a:gd name="connsiteY66" fmla="*/ 2444 h 10000"/>
                <a:gd name="connsiteX67" fmla="*/ 1929 w 10000"/>
                <a:gd name="connsiteY67" fmla="*/ 2384 h 10000"/>
                <a:gd name="connsiteX68" fmla="*/ 1732 w 10000"/>
                <a:gd name="connsiteY68" fmla="*/ 2309 h 10000"/>
                <a:gd name="connsiteX69" fmla="*/ 1536 w 10000"/>
                <a:gd name="connsiteY69" fmla="*/ 2264 h 10000"/>
                <a:gd name="connsiteX70" fmla="*/ 1339 w 10000"/>
                <a:gd name="connsiteY70" fmla="*/ 2219 h 10000"/>
                <a:gd name="connsiteX71" fmla="*/ 1143 w 10000"/>
                <a:gd name="connsiteY71" fmla="*/ 2189 h 10000"/>
                <a:gd name="connsiteX72" fmla="*/ 929 w 10000"/>
                <a:gd name="connsiteY72" fmla="*/ 2144 h 10000"/>
                <a:gd name="connsiteX73" fmla="*/ 750 w 10000"/>
                <a:gd name="connsiteY73" fmla="*/ 2084 h 10000"/>
                <a:gd name="connsiteX74" fmla="*/ 536 w 10000"/>
                <a:gd name="connsiteY74" fmla="*/ 2039 h 10000"/>
                <a:gd name="connsiteX75" fmla="*/ 393 w 10000"/>
                <a:gd name="connsiteY75" fmla="*/ 1934 h 10000"/>
                <a:gd name="connsiteX76" fmla="*/ 268 w 10000"/>
                <a:gd name="connsiteY76" fmla="*/ 1859 h 10000"/>
                <a:gd name="connsiteX77" fmla="*/ 179 w 10000"/>
                <a:gd name="connsiteY77" fmla="*/ 1754 h 10000"/>
                <a:gd name="connsiteX78" fmla="*/ 125 w 10000"/>
                <a:gd name="connsiteY78" fmla="*/ 1619 h 10000"/>
                <a:gd name="connsiteX79" fmla="*/ 196 w 10000"/>
                <a:gd name="connsiteY79" fmla="*/ 1424 h 10000"/>
                <a:gd name="connsiteX80" fmla="*/ 250 w 10000"/>
                <a:gd name="connsiteY80" fmla="*/ 1259 h 10000"/>
                <a:gd name="connsiteX81" fmla="*/ 339 w 10000"/>
                <a:gd name="connsiteY81" fmla="*/ 1094 h 10000"/>
                <a:gd name="connsiteX82" fmla="*/ 500 w 10000"/>
                <a:gd name="connsiteY82" fmla="*/ 975 h 10000"/>
                <a:gd name="connsiteX83" fmla="*/ 2554 w 10000"/>
                <a:gd name="connsiteY83" fmla="*/ 1394 h 10000"/>
                <a:gd name="connsiteX84" fmla="*/ 2643 w 10000"/>
                <a:gd name="connsiteY84" fmla="*/ 1364 h 10000"/>
                <a:gd name="connsiteX85" fmla="*/ 2679 w 10000"/>
                <a:gd name="connsiteY85" fmla="*/ 1304 h 10000"/>
                <a:gd name="connsiteX86" fmla="*/ 2679 w 10000"/>
                <a:gd name="connsiteY86" fmla="*/ 1244 h 10000"/>
                <a:gd name="connsiteX87" fmla="*/ 2643 w 10000"/>
                <a:gd name="connsiteY87" fmla="*/ 1169 h 10000"/>
                <a:gd name="connsiteX88" fmla="*/ 2375 w 10000"/>
                <a:gd name="connsiteY88" fmla="*/ 1064 h 10000"/>
                <a:gd name="connsiteX89" fmla="*/ 2107 w 10000"/>
                <a:gd name="connsiteY89" fmla="*/ 1004 h 10000"/>
                <a:gd name="connsiteX90" fmla="*/ 1821 w 10000"/>
                <a:gd name="connsiteY90" fmla="*/ 930 h 10000"/>
                <a:gd name="connsiteX91" fmla="*/ 1554 w 10000"/>
                <a:gd name="connsiteY91" fmla="*/ 870 h 10000"/>
                <a:gd name="connsiteX92" fmla="*/ 1268 w 10000"/>
                <a:gd name="connsiteY92" fmla="*/ 825 h 10000"/>
                <a:gd name="connsiteX93" fmla="*/ 982 w 10000"/>
                <a:gd name="connsiteY93" fmla="*/ 750 h 10000"/>
                <a:gd name="connsiteX94" fmla="*/ 714 w 10000"/>
                <a:gd name="connsiteY94" fmla="*/ 690 h 10000"/>
                <a:gd name="connsiteX95" fmla="*/ 464 w 10000"/>
                <a:gd name="connsiteY95" fmla="*/ 585 h 10000"/>
                <a:gd name="connsiteX96" fmla="*/ 482 w 10000"/>
                <a:gd name="connsiteY96" fmla="*/ 390 h 10000"/>
                <a:gd name="connsiteX97" fmla="*/ 571 w 10000"/>
                <a:gd name="connsiteY97" fmla="*/ 225 h 10000"/>
                <a:gd name="connsiteX98" fmla="*/ 732 w 10000"/>
                <a:gd name="connsiteY98" fmla="*/ 105 h 10000"/>
                <a:gd name="connsiteX99" fmla="*/ 911 w 10000"/>
                <a:gd name="connsiteY99" fmla="*/ 0 h 10000"/>
                <a:gd name="connsiteX100" fmla="*/ 1304 w 10000"/>
                <a:gd name="connsiteY100" fmla="*/ 0 h 10000"/>
                <a:gd name="connsiteX101" fmla="*/ 1714 w 10000"/>
                <a:gd name="connsiteY101" fmla="*/ 30 h 10000"/>
                <a:gd name="connsiteX102" fmla="*/ 2107 w 10000"/>
                <a:gd name="connsiteY102" fmla="*/ 75 h 10000"/>
                <a:gd name="connsiteX103" fmla="*/ 2500 w 10000"/>
                <a:gd name="connsiteY103" fmla="*/ 165 h 10000"/>
                <a:gd name="connsiteX104" fmla="*/ 2893 w 10000"/>
                <a:gd name="connsiteY104" fmla="*/ 270 h 10000"/>
                <a:gd name="connsiteX105" fmla="*/ 3268 w 10000"/>
                <a:gd name="connsiteY105" fmla="*/ 405 h 10000"/>
                <a:gd name="connsiteX106" fmla="*/ 3607 w 10000"/>
                <a:gd name="connsiteY106" fmla="*/ 570 h 10000"/>
                <a:gd name="connsiteX107" fmla="*/ 3964 w 10000"/>
                <a:gd name="connsiteY107"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7054 w 10000"/>
                <a:gd name="connsiteY4" fmla="*/ 4872 h 10000"/>
                <a:gd name="connsiteX5" fmla="*/ 7143 w 10000"/>
                <a:gd name="connsiteY5" fmla="*/ 5682 h 10000"/>
                <a:gd name="connsiteX6" fmla="*/ 7268 w 10000"/>
                <a:gd name="connsiteY6" fmla="*/ 5847 h 10000"/>
                <a:gd name="connsiteX7" fmla="*/ 7429 w 10000"/>
                <a:gd name="connsiteY7" fmla="*/ 5967 h 10000"/>
                <a:gd name="connsiteX8" fmla="*/ 7661 w 10000"/>
                <a:gd name="connsiteY8" fmla="*/ 6057 h 10000"/>
                <a:gd name="connsiteX9" fmla="*/ 7893 w 10000"/>
                <a:gd name="connsiteY9" fmla="*/ 6147 h 10000"/>
                <a:gd name="connsiteX10" fmla="*/ 8143 w 10000"/>
                <a:gd name="connsiteY10" fmla="*/ 6207 h 10000"/>
                <a:gd name="connsiteX11" fmla="*/ 8357 w 10000"/>
                <a:gd name="connsiteY11" fmla="*/ 6297 h 10000"/>
                <a:gd name="connsiteX12" fmla="*/ 8571 w 10000"/>
                <a:gd name="connsiteY12" fmla="*/ 6402 h 10000"/>
                <a:gd name="connsiteX13" fmla="*/ 8786 w 10000"/>
                <a:gd name="connsiteY13" fmla="*/ 6627 h 10000"/>
                <a:gd name="connsiteX14" fmla="*/ 9000 w 10000"/>
                <a:gd name="connsiteY14" fmla="*/ 6867 h 10000"/>
                <a:gd name="connsiteX15" fmla="*/ 9161 w 10000"/>
                <a:gd name="connsiteY15" fmla="*/ 7106 h 10000"/>
                <a:gd name="connsiteX16" fmla="*/ 9321 w 10000"/>
                <a:gd name="connsiteY16" fmla="*/ 7376 h 10000"/>
                <a:gd name="connsiteX17" fmla="*/ 9500 w 10000"/>
                <a:gd name="connsiteY17" fmla="*/ 7631 h 10000"/>
                <a:gd name="connsiteX18" fmla="*/ 9661 w 10000"/>
                <a:gd name="connsiteY18" fmla="*/ 7871 h 10000"/>
                <a:gd name="connsiteX19" fmla="*/ 9821 w 10000"/>
                <a:gd name="connsiteY19" fmla="*/ 8111 h 10000"/>
                <a:gd name="connsiteX20" fmla="*/ 10000 w 10000"/>
                <a:gd name="connsiteY20" fmla="*/ 8351 h 10000"/>
                <a:gd name="connsiteX21" fmla="*/ 9696 w 10000"/>
                <a:gd name="connsiteY21" fmla="*/ 8471 h 10000"/>
                <a:gd name="connsiteX22" fmla="*/ 9393 w 10000"/>
                <a:gd name="connsiteY22" fmla="*/ 8651 h 10000"/>
                <a:gd name="connsiteX23" fmla="*/ 9107 w 10000"/>
                <a:gd name="connsiteY23" fmla="*/ 8831 h 10000"/>
                <a:gd name="connsiteX24" fmla="*/ 8839 w 10000"/>
                <a:gd name="connsiteY24" fmla="*/ 9040 h 10000"/>
                <a:gd name="connsiteX25" fmla="*/ 8571 w 10000"/>
                <a:gd name="connsiteY25" fmla="*/ 9265 h 10000"/>
                <a:gd name="connsiteX26" fmla="*/ 8339 w 10000"/>
                <a:gd name="connsiteY26" fmla="*/ 9505 h 10000"/>
                <a:gd name="connsiteX27" fmla="*/ 8143 w 10000"/>
                <a:gd name="connsiteY27" fmla="*/ 9745 h 10000"/>
                <a:gd name="connsiteX28" fmla="*/ 7946 w 10000"/>
                <a:gd name="connsiteY28" fmla="*/ 10000 h 10000"/>
                <a:gd name="connsiteX29" fmla="*/ 7625 w 10000"/>
                <a:gd name="connsiteY29" fmla="*/ 9490 h 10000"/>
                <a:gd name="connsiteX30" fmla="*/ 7286 w 10000"/>
                <a:gd name="connsiteY30" fmla="*/ 9010 h 10000"/>
                <a:gd name="connsiteX31" fmla="*/ 6964 w 10000"/>
                <a:gd name="connsiteY31" fmla="*/ 8516 h 10000"/>
                <a:gd name="connsiteX32" fmla="*/ 6607 w 10000"/>
                <a:gd name="connsiteY32" fmla="*/ 8036 h 10000"/>
                <a:gd name="connsiteX33" fmla="*/ 6214 w 10000"/>
                <a:gd name="connsiteY33" fmla="*/ 7571 h 10000"/>
                <a:gd name="connsiteX34" fmla="*/ 5786 w 10000"/>
                <a:gd name="connsiteY34" fmla="*/ 7121 h 10000"/>
                <a:gd name="connsiteX35" fmla="*/ 5321 w 10000"/>
                <a:gd name="connsiteY35" fmla="*/ 6717 h 10000"/>
                <a:gd name="connsiteX36" fmla="*/ 4768 w 10000"/>
                <a:gd name="connsiteY36" fmla="*/ 6312 h 10000"/>
                <a:gd name="connsiteX37" fmla="*/ 4679 w 10000"/>
                <a:gd name="connsiteY37" fmla="*/ 6147 h 10000"/>
                <a:gd name="connsiteX38" fmla="*/ 4571 w 10000"/>
                <a:gd name="connsiteY38" fmla="*/ 5982 h 10000"/>
                <a:gd name="connsiteX39" fmla="*/ 4446 w 10000"/>
                <a:gd name="connsiteY39" fmla="*/ 5847 h 10000"/>
                <a:gd name="connsiteX40" fmla="*/ 4304 w 10000"/>
                <a:gd name="connsiteY40" fmla="*/ 5712 h 10000"/>
                <a:gd name="connsiteX41" fmla="*/ 4143 w 10000"/>
                <a:gd name="connsiteY41" fmla="*/ 5607 h 10000"/>
                <a:gd name="connsiteX42" fmla="*/ 3982 w 10000"/>
                <a:gd name="connsiteY42" fmla="*/ 5502 h 10000"/>
                <a:gd name="connsiteX43" fmla="*/ 3786 w 10000"/>
                <a:gd name="connsiteY43" fmla="*/ 5397 h 10000"/>
                <a:gd name="connsiteX44" fmla="*/ 3589 w 10000"/>
                <a:gd name="connsiteY44" fmla="*/ 5307 h 10000"/>
                <a:gd name="connsiteX45" fmla="*/ 3268 w 10000"/>
                <a:gd name="connsiteY45" fmla="*/ 5127 h 10000"/>
                <a:gd name="connsiteX46" fmla="*/ 3000 w 10000"/>
                <a:gd name="connsiteY46" fmla="*/ 4888 h 10000"/>
                <a:gd name="connsiteX47" fmla="*/ 2786 w 10000"/>
                <a:gd name="connsiteY47" fmla="*/ 4648 h 10000"/>
                <a:gd name="connsiteX48" fmla="*/ 2607 w 10000"/>
                <a:gd name="connsiteY48" fmla="*/ 4378 h 10000"/>
                <a:gd name="connsiteX49" fmla="*/ 2411 w 10000"/>
                <a:gd name="connsiteY49" fmla="*/ 4123 h 10000"/>
                <a:gd name="connsiteX50" fmla="*/ 2196 w 10000"/>
                <a:gd name="connsiteY50" fmla="*/ 3883 h 10000"/>
                <a:gd name="connsiteX51" fmla="*/ 1929 w 10000"/>
                <a:gd name="connsiteY51" fmla="*/ 3688 h 10000"/>
                <a:gd name="connsiteX52" fmla="*/ 1589 w 10000"/>
                <a:gd name="connsiteY52" fmla="*/ 3553 h 10000"/>
                <a:gd name="connsiteX53" fmla="*/ 1393 w 10000"/>
                <a:gd name="connsiteY53" fmla="*/ 3508 h 10000"/>
                <a:gd name="connsiteX54" fmla="*/ 1161 w 10000"/>
                <a:gd name="connsiteY54" fmla="*/ 3463 h 10000"/>
                <a:gd name="connsiteX55" fmla="*/ 946 w 10000"/>
                <a:gd name="connsiteY55" fmla="*/ 3433 h 10000"/>
                <a:gd name="connsiteX56" fmla="*/ 732 w 10000"/>
                <a:gd name="connsiteY56" fmla="*/ 3403 h 10000"/>
                <a:gd name="connsiteX57" fmla="*/ 518 w 10000"/>
                <a:gd name="connsiteY57" fmla="*/ 3358 h 10000"/>
                <a:gd name="connsiteX58" fmla="*/ 339 w 10000"/>
                <a:gd name="connsiteY58" fmla="*/ 3298 h 10000"/>
                <a:gd name="connsiteX59" fmla="*/ 161 w 10000"/>
                <a:gd name="connsiteY59" fmla="*/ 3193 h 10000"/>
                <a:gd name="connsiteX60" fmla="*/ 0 w 10000"/>
                <a:gd name="connsiteY60" fmla="*/ 3073 h 10000"/>
                <a:gd name="connsiteX61" fmla="*/ 36 w 10000"/>
                <a:gd name="connsiteY61" fmla="*/ 2864 h 10000"/>
                <a:gd name="connsiteX62" fmla="*/ 107 w 10000"/>
                <a:gd name="connsiteY62" fmla="*/ 2654 h 10000"/>
                <a:gd name="connsiteX63" fmla="*/ 232 w 10000"/>
                <a:gd name="connsiteY63" fmla="*/ 2489 h 10000"/>
                <a:gd name="connsiteX64" fmla="*/ 393 w 10000"/>
                <a:gd name="connsiteY64" fmla="*/ 2384 h 10000"/>
                <a:gd name="connsiteX65" fmla="*/ 1964 w 10000"/>
                <a:gd name="connsiteY65" fmla="*/ 2624 h 10000"/>
                <a:gd name="connsiteX66" fmla="*/ 2107 w 10000"/>
                <a:gd name="connsiteY66" fmla="*/ 2444 h 10000"/>
                <a:gd name="connsiteX67" fmla="*/ 1929 w 10000"/>
                <a:gd name="connsiteY67" fmla="*/ 2384 h 10000"/>
                <a:gd name="connsiteX68" fmla="*/ 1732 w 10000"/>
                <a:gd name="connsiteY68" fmla="*/ 2309 h 10000"/>
                <a:gd name="connsiteX69" fmla="*/ 1536 w 10000"/>
                <a:gd name="connsiteY69" fmla="*/ 2264 h 10000"/>
                <a:gd name="connsiteX70" fmla="*/ 1339 w 10000"/>
                <a:gd name="connsiteY70" fmla="*/ 2219 h 10000"/>
                <a:gd name="connsiteX71" fmla="*/ 1143 w 10000"/>
                <a:gd name="connsiteY71" fmla="*/ 2189 h 10000"/>
                <a:gd name="connsiteX72" fmla="*/ 929 w 10000"/>
                <a:gd name="connsiteY72" fmla="*/ 2144 h 10000"/>
                <a:gd name="connsiteX73" fmla="*/ 750 w 10000"/>
                <a:gd name="connsiteY73" fmla="*/ 2084 h 10000"/>
                <a:gd name="connsiteX74" fmla="*/ 536 w 10000"/>
                <a:gd name="connsiteY74" fmla="*/ 2039 h 10000"/>
                <a:gd name="connsiteX75" fmla="*/ 393 w 10000"/>
                <a:gd name="connsiteY75" fmla="*/ 1934 h 10000"/>
                <a:gd name="connsiteX76" fmla="*/ 268 w 10000"/>
                <a:gd name="connsiteY76" fmla="*/ 1859 h 10000"/>
                <a:gd name="connsiteX77" fmla="*/ 179 w 10000"/>
                <a:gd name="connsiteY77" fmla="*/ 1754 h 10000"/>
                <a:gd name="connsiteX78" fmla="*/ 125 w 10000"/>
                <a:gd name="connsiteY78" fmla="*/ 1619 h 10000"/>
                <a:gd name="connsiteX79" fmla="*/ 196 w 10000"/>
                <a:gd name="connsiteY79" fmla="*/ 1424 h 10000"/>
                <a:gd name="connsiteX80" fmla="*/ 250 w 10000"/>
                <a:gd name="connsiteY80" fmla="*/ 1259 h 10000"/>
                <a:gd name="connsiteX81" fmla="*/ 339 w 10000"/>
                <a:gd name="connsiteY81" fmla="*/ 1094 h 10000"/>
                <a:gd name="connsiteX82" fmla="*/ 500 w 10000"/>
                <a:gd name="connsiteY82" fmla="*/ 975 h 10000"/>
                <a:gd name="connsiteX83" fmla="*/ 2554 w 10000"/>
                <a:gd name="connsiteY83" fmla="*/ 1394 h 10000"/>
                <a:gd name="connsiteX84" fmla="*/ 2643 w 10000"/>
                <a:gd name="connsiteY84" fmla="*/ 1364 h 10000"/>
                <a:gd name="connsiteX85" fmla="*/ 2679 w 10000"/>
                <a:gd name="connsiteY85" fmla="*/ 1304 h 10000"/>
                <a:gd name="connsiteX86" fmla="*/ 2679 w 10000"/>
                <a:gd name="connsiteY86" fmla="*/ 1244 h 10000"/>
                <a:gd name="connsiteX87" fmla="*/ 2643 w 10000"/>
                <a:gd name="connsiteY87" fmla="*/ 1169 h 10000"/>
                <a:gd name="connsiteX88" fmla="*/ 2375 w 10000"/>
                <a:gd name="connsiteY88" fmla="*/ 1064 h 10000"/>
                <a:gd name="connsiteX89" fmla="*/ 2107 w 10000"/>
                <a:gd name="connsiteY89" fmla="*/ 1004 h 10000"/>
                <a:gd name="connsiteX90" fmla="*/ 1821 w 10000"/>
                <a:gd name="connsiteY90" fmla="*/ 930 h 10000"/>
                <a:gd name="connsiteX91" fmla="*/ 1554 w 10000"/>
                <a:gd name="connsiteY91" fmla="*/ 870 h 10000"/>
                <a:gd name="connsiteX92" fmla="*/ 1268 w 10000"/>
                <a:gd name="connsiteY92" fmla="*/ 825 h 10000"/>
                <a:gd name="connsiteX93" fmla="*/ 982 w 10000"/>
                <a:gd name="connsiteY93" fmla="*/ 750 h 10000"/>
                <a:gd name="connsiteX94" fmla="*/ 714 w 10000"/>
                <a:gd name="connsiteY94" fmla="*/ 690 h 10000"/>
                <a:gd name="connsiteX95" fmla="*/ 464 w 10000"/>
                <a:gd name="connsiteY95" fmla="*/ 585 h 10000"/>
                <a:gd name="connsiteX96" fmla="*/ 482 w 10000"/>
                <a:gd name="connsiteY96" fmla="*/ 390 h 10000"/>
                <a:gd name="connsiteX97" fmla="*/ 571 w 10000"/>
                <a:gd name="connsiteY97" fmla="*/ 225 h 10000"/>
                <a:gd name="connsiteX98" fmla="*/ 732 w 10000"/>
                <a:gd name="connsiteY98" fmla="*/ 105 h 10000"/>
                <a:gd name="connsiteX99" fmla="*/ 911 w 10000"/>
                <a:gd name="connsiteY99" fmla="*/ 0 h 10000"/>
                <a:gd name="connsiteX100" fmla="*/ 1304 w 10000"/>
                <a:gd name="connsiteY100" fmla="*/ 0 h 10000"/>
                <a:gd name="connsiteX101" fmla="*/ 1714 w 10000"/>
                <a:gd name="connsiteY101" fmla="*/ 30 h 10000"/>
                <a:gd name="connsiteX102" fmla="*/ 2107 w 10000"/>
                <a:gd name="connsiteY102" fmla="*/ 75 h 10000"/>
                <a:gd name="connsiteX103" fmla="*/ 2500 w 10000"/>
                <a:gd name="connsiteY103" fmla="*/ 165 h 10000"/>
                <a:gd name="connsiteX104" fmla="*/ 2893 w 10000"/>
                <a:gd name="connsiteY104" fmla="*/ 270 h 10000"/>
                <a:gd name="connsiteX105" fmla="*/ 3268 w 10000"/>
                <a:gd name="connsiteY105" fmla="*/ 405 h 10000"/>
                <a:gd name="connsiteX106" fmla="*/ 3607 w 10000"/>
                <a:gd name="connsiteY106" fmla="*/ 570 h 10000"/>
                <a:gd name="connsiteX107" fmla="*/ 3964 w 10000"/>
                <a:gd name="connsiteY107"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7054 w 10000"/>
                <a:gd name="connsiteY4" fmla="*/ 4872 h 10000"/>
                <a:gd name="connsiteX5" fmla="*/ 7143 w 10000"/>
                <a:gd name="connsiteY5" fmla="*/ 5682 h 10000"/>
                <a:gd name="connsiteX6" fmla="*/ 7429 w 10000"/>
                <a:gd name="connsiteY6" fmla="*/ 5967 h 10000"/>
                <a:gd name="connsiteX7" fmla="*/ 7661 w 10000"/>
                <a:gd name="connsiteY7" fmla="*/ 6057 h 10000"/>
                <a:gd name="connsiteX8" fmla="*/ 7893 w 10000"/>
                <a:gd name="connsiteY8" fmla="*/ 6147 h 10000"/>
                <a:gd name="connsiteX9" fmla="*/ 8143 w 10000"/>
                <a:gd name="connsiteY9" fmla="*/ 6207 h 10000"/>
                <a:gd name="connsiteX10" fmla="*/ 8357 w 10000"/>
                <a:gd name="connsiteY10" fmla="*/ 6297 h 10000"/>
                <a:gd name="connsiteX11" fmla="*/ 8571 w 10000"/>
                <a:gd name="connsiteY11" fmla="*/ 6402 h 10000"/>
                <a:gd name="connsiteX12" fmla="*/ 8786 w 10000"/>
                <a:gd name="connsiteY12" fmla="*/ 6627 h 10000"/>
                <a:gd name="connsiteX13" fmla="*/ 9000 w 10000"/>
                <a:gd name="connsiteY13" fmla="*/ 6867 h 10000"/>
                <a:gd name="connsiteX14" fmla="*/ 9161 w 10000"/>
                <a:gd name="connsiteY14" fmla="*/ 7106 h 10000"/>
                <a:gd name="connsiteX15" fmla="*/ 9321 w 10000"/>
                <a:gd name="connsiteY15" fmla="*/ 7376 h 10000"/>
                <a:gd name="connsiteX16" fmla="*/ 9500 w 10000"/>
                <a:gd name="connsiteY16" fmla="*/ 7631 h 10000"/>
                <a:gd name="connsiteX17" fmla="*/ 9661 w 10000"/>
                <a:gd name="connsiteY17" fmla="*/ 7871 h 10000"/>
                <a:gd name="connsiteX18" fmla="*/ 9821 w 10000"/>
                <a:gd name="connsiteY18" fmla="*/ 8111 h 10000"/>
                <a:gd name="connsiteX19" fmla="*/ 10000 w 10000"/>
                <a:gd name="connsiteY19" fmla="*/ 8351 h 10000"/>
                <a:gd name="connsiteX20" fmla="*/ 9696 w 10000"/>
                <a:gd name="connsiteY20" fmla="*/ 8471 h 10000"/>
                <a:gd name="connsiteX21" fmla="*/ 9393 w 10000"/>
                <a:gd name="connsiteY21" fmla="*/ 8651 h 10000"/>
                <a:gd name="connsiteX22" fmla="*/ 9107 w 10000"/>
                <a:gd name="connsiteY22" fmla="*/ 8831 h 10000"/>
                <a:gd name="connsiteX23" fmla="*/ 8839 w 10000"/>
                <a:gd name="connsiteY23" fmla="*/ 9040 h 10000"/>
                <a:gd name="connsiteX24" fmla="*/ 8571 w 10000"/>
                <a:gd name="connsiteY24" fmla="*/ 9265 h 10000"/>
                <a:gd name="connsiteX25" fmla="*/ 8339 w 10000"/>
                <a:gd name="connsiteY25" fmla="*/ 9505 h 10000"/>
                <a:gd name="connsiteX26" fmla="*/ 8143 w 10000"/>
                <a:gd name="connsiteY26" fmla="*/ 9745 h 10000"/>
                <a:gd name="connsiteX27" fmla="*/ 7946 w 10000"/>
                <a:gd name="connsiteY27" fmla="*/ 10000 h 10000"/>
                <a:gd name="connsiteX28" fmla="*/ 7625 w 10000"/>
                <a:gd name="connsiteY28" fmla="*/ 9490 h 10000"/>
                <a:gd name="connsiteX29" fmla="*/ 7286 w 10000"/>
                <a:gd name="connsiteY29" fmla="*/ 9010 h 10000"/>
                <a:gd name="connsiteX30" fmla="*/ 6964 w 10000"/>
                <a:gd name="connsiteY30" fmla="*/ 8516 h 10000"/>
                <a:gd name="connsiteX31" fmla="*/ 6607 w 10000"/>
                <a:gd name="connsiteY31" fmla="*/ 8036 h 10000"/>
                <a:gd name="connsiteX32" fmla="*/ 6214 w 10000"/>
                <a:gd name="connsiteY32" fmla="*/ 7571 h 10000"/>
                <a:gd name="connsiteX33" fmla="*/ 5786 w 10000"/>
                <a:gd name="connsiteY33" fmla="*/ 7121 h 10000"/>
                <a:gd name="connsiteX34" fmla="*/ 5321 w 10000"/>
                <a:gd name="connsiteY34" fmla="*/ 6717 h 10000"/>
                <a:gd name="connsiteX35" fmla="*/ 4768 w 10000"/>
                <a:gd name="connsiteY35" fmla="*/ 6312 h 10000"/>
                <a:gd name="connsiteX36" fmla="*/ 4679 w 10000"/>
                <a:gd name="connsiteY36" fmla="*/ 6147 h 10000"/>
                <a:gd name="connsiteX37" fmla="*/ 4571 w 10000"/>
                <a:gd name="connsiteY37" fmla="*/ 5982 h 10000"/>
                <a:gd name="connsiteX38" fmla="*/ 4446 w 10000"/>
                <a:gd name="connsiteY38" fmla="*/ 5847 h 10000"/>
                <a:gd name="connsiteX39" fmla="*/ 4304 w 10000"/>
                <a:gd name="connsiteY39" fmla="*/ 5712 h 10000"/>
                <a:gd name="connsiteX40" fmla="*/ 4143 w 10000"/>
                <a:gd name="connsiteY40" fmla="*/ 5607 h 10000"/>
                <a:gd name="connsiteX41" fmla="*/ 3982 w 10000"/>
                <a:gd name="connsiteY41" fmla="*/ 5502 h 10000"/>
                <a:gd name="connsiteX42" fmla="*/ 3786 w 10000"/>
                <a:gd name="connsiteY42" fmla="*/ 5397 h 10000"/>
                <a:gd name="connsiteX43" fmla="*/ 3589 w 10000"/>
                <a:gd name="connsiteY43" fmla="*/ 5307 h 10000"/>
                <a:gd name="connsiteX44" fmla="*/ 3268 w 10000"/>
                <a:gd name="connsiteY44" fmla="*/ 5127 h 10000"/>
                <a:gd name="connsiteX45" fmla="*/ 3000 w 10000"/>
                <a:gd name="connsiteY45" fmla="*/ 4888 h 10000"/>
                <a:gd name="connsiteX46" fmla="*/ 2786 w 10000"/>
                <a:gd name="connsiteY46" fmla="*/ 4648 h 10000"/>
                <a:gd name="connsiteX47" fmla="*/ 2607 w 10000"/>
                <a:gd name="connsiteY47" fmla="*/ 4378 h 10000"/>
                <a:gd name="connsiteX48" fmla="*/ 2411 w 10000"/>
                <a:gd name="connsiteY48" fmla="*/ 4123 h 10000"/>
                <a:gd name="connsiteX49" fmla="*/ 2196 w 10000"/>
                <a:gd name="connsiteY49" fmla="*/ 3883 h 10000"/>
                <a:gd name="connsiteX50" fmla="*/ 1929 w 10000"/>
                <a:gd name="connsiteY50" fmla="*/ 3688 h 10000"/>
                <a:gd name="connsiteX51" fmla="*/ 1589 w 10000"/>
                <a:gd name="connsiteY51" fmla="*/ 3553 h 10000"/>
                <a:gd name="connsiteX52" fmla="*/ 1393 w 10000"/>
                <a:gd name="connsiteY52" fmla="*/ 3508 h 10000"/>
                <a:gd name="connsiteX53" fmla="*/ 1161 w 10000"/>
                <a:gd name="connsiteY53" fmla="*/ 3463 h 10000"/>
                <a:gd name="connsiteX54" fmla="*/ 946 w 10000"/>
                <a:gd name="connsiteY54" fmla="*/ 3433 h 10000"/>
                <a:gd name="connsiteX55" fmla="*/ 732 w 10000"/>
                <a:gd name="connsiteY55" fmla="*/ 3403 h 10000"/>
                <a:gd name="connsiteX56" fmla="*/ 518 w 10000"/>
                <a:gd name="connsiteY56" fmla="*/ 3358 h 10000"/>
                <a:gd name="connsiteX57" fmla="*/ 339 w 10000"/>
                <a:gd name="connsiteY57" fmla="*/ 3298 h 10000"/>
                <a:gd name="connsiteX58" fmla="*/ 161 w 10000"/>
                <a:gd name="connsiteY58" fmla="*/ 3193 h 10000"/>
                <a:gd name="connsiteX59" fmla="*/ 0 w 10000"/>
                <a:gd name="connsiteY59" fmla="*/ 3073 h 10000"/>
                <a:gd name="connsiteX60" fmla="*/ 36 w 10000"/>
                <a:gd name="connsiteY60" fmla="*/ 2864 h 10000"/>
                <a:gd name="connsiteX61" fmla="*/ 107 w 10000"/>
                <a:gd name="connsiteY61" fmla="*/ 2654 h 10000"/>
                <a:gd name="connsiteX62" fmla="*/ 232 w 10000"/>
                <a:gd name="connsiteY62" fmla="*/ 2489 h 10000"/>
                <a:gd name="connsiteX63" fmla="*/ 393 w 10000"/>
                <a:gd name="connsiteY63" fmla="*/ 2384 h 10000"/>
                <a:gd name="connsiteX64" fmla="*/ 1964 w 10000"/>
                <a:gd name="connsiteY64" fmla="*/ 2624 h 10000"/>
                <a:gd name="connsiteX65" fmla="*/ 2107 w 10000"/>
                <a:gd name="connsiteY65" fmla="*/ 2444 h 10000"/>
                <a:gd name="connsiteX66" fmla="*/ 1929 w 10000"/>
                <a:gd name="connsiteY66" fmla="*/ 2384 h 10000"/>
                <a:gd name="connsiteX67" fmla="*/ 1732 w 10000"/>
                <a:gd name="connsiteY67" fmla="*/ 2309 h 10000"/>
                <a:gd name="connsiteX68" fmla="*/ 1536 w 10000"/>
                <a:gd name="connsiteY68" fmla="*/ 2264 h 10000"/>
                <a:gd name="connsiteX69" fmla="*/ 1339 w 10000"/>
                <a:gd name="connsiteY69" fmla="*/ 2219 h 10000"/>
                <a:gd name="connsiteX70" fmla="*/ 1143 w 10000"/>
                <a:gd name="connsiteY70" fmla="*/ 2189 h 10000"/>
                <a:gd name="connsiteX71" fmla="*/ 929 w 10000"/>
                <a:gd name="connsiteY71" fmla="*/ 2144 h 10000"/>
                <a:gd name="connsiteX72" fmla="*/ 750 w 10000"/>
                <a:gd name="connsiteY72" fmla="*/ 2084 h 10000"/>
                <a:gd name="connsiteX73" fmla="*/ 536 w 10000"/>
                <a:gd name="connsiteY73" fmla="*/ 2039 h 10000"/>
                <a:gd name="connsiteX74" fmla="*/ 393 w 10000"/>
                <a:gd name="connsiteY74" fmla="*/ 1934 h 10000"/>
                <a:gd name="connsiteX75" fmla="*/ 268 w 10000"/>
                <a:gd name="connsiteY75" fmla="*/ 1859 h 10000"/>
                <a:gd name="connsiteX76" fmla="*/ 179 w 10000"/>
                <a:gd name="connsiteY76" fmla="*/ 1754 h 10000"/>
                <a:gd name="connsiteX77" fmla="*/ 125 w 10000"/>
                <a:gd name="connsiteY77" fmla="*/ 1619 h 10000"/>
                <a:gd name="connsiteX78" fmla="*/ 196 w 10000"/>
                <a:gd name="connsiteY78" fmla="*/ 1424 h 10000"/>
                <a:gd name="connsiteX79" fmla="*/ 250 w 10000"/>
                <a:gd name="connsiteY79" fmla="*/ 1259 h 10000"/>
                <a:gd name="connsiteX80" fmla="*/ 339 w 10000"/>
                <a:gd name="connsiteY80" fmla="*/ 1094 h 10000"/>
                <a:gd name="connsiteX81" fmla="*/ 500 w 10000"/>
                <a:gd name="connsiteY81" fmla="*/ 975 h 10000"/>
                <a:gd name="connsiteX82" fmla="*/ 2554 w 10000"/>
                <a:gd name="connsiteY82" fmla="*/ 1394 h 10000"/>
                <a:gd name="connsiteX83" fmla="*/ 2643 w 10000"/>
                <a:gd name="connsiteY83" fmla="*/ 1364 h 10000"/>
                <a:gd name="connsiteX84" fmla="*/ 2679 w 10000"/>
                <a:gd name="connsiteY84" fmla="*/ 1304 h 10000"/>
                <a:gd name="connsiteX85" fmla="*/ 2679 w 10000"/>
                <a:gd name="connsiteY85" fmla="*/ 1244 h 10000"/>
                <a:gd name="connsiteX86" fmla="*/ 2643 w 10000"/>
                <a:gd name="connsiteY86" fmla="*/ 1169 h 10000"/>
                <a:gd name="connsiteX87" fmla="*/ 2375 w 10000"/>
                <a:gd name="connsiteY87" fmla="*/ 1064 h 10000"/>
                <a:gd name="connsiteX88" fmla="*/ 2107 w 10000"/>
                <a:gd name="connsiteY88" fmla="*/ 1004 h 10000"/>
                <a:gd name="connsiteX89" fmla="*/ 1821 w 10000"/>
                <a:gd name="connsiteY89" fmla="*/ 930 h 10000"/>
                <a:gd name="connsiteX90" fmla="*/ 1554 w 10000"/>
                <a:gd name="connsiteY90" fmla="*/ 870 h 10000"/>
                <a:gd name="connsiteX91" fmla="*/ 1268 w 10000"/>
                <a:gd name="connsiteY91" fmla="*/ 825 h 10000"/>
                <a:gd name="connsiteX92" fmla="*/ 982 w 10000"/>
                <a:gd name="connsiteY92" fmla="*/ 750 h 10000"/>
                <a:gd name="connsiteX93" fmla="*/ 714 w 10000"/>
                <a:gd name="connsiteY93" fmla="*/ 690 h 10000"/>
                <a:gd name="connsiteX94" fmla="*/ 464 w 10000"/>
                <a:gd name="connsiteY94" fmla="*/ 585 h 10000"/>
                <a:gd name="connsiteX95" fmla="*/ 482 w 10000"/>
                <a:gd name="connsiteY95" fmla="*/ 390 h 10000"/>
                <a:gd name="connsiteX96" fmla="*/ 571 w 10000"/>
                <a:gd name="connsiteY96" fmla="*/ 225 h 10000"/>
                <a:gd name="connsiteX97" fmla="*/ 732 w 10000"/>
                <a:gd name="connsiteY97" fmla="*/ 105 h 10000"/>
                <a:gd name="connsiteX98" fmla="*/ 911 w 10000"/>
                <a:gd name="connsiteY98" fmla="*/ 0 h 10000"/>
                <a:gd name="connsiteX99" fmla="*/ 1304 w 10000"/>
                <a:gd name="connsiteY99" fmla="*/ 0 h 10000"/>
                <a:gd name="connsiteX100" fmla="*/ 1714 w 10000"/>
                <a:gd name="connsiteY100" fmla="*/ 30 h 10000"/>
                <a:gd name="connsiteX101" fmla="*/ 2107 w 10000"/>
                <a:gd name="connsiteY101" fmla="*/ 75 h 10000"/>
                <a:gd name="connsiteX102" fmla="*/ 2500 w 10000"/>
                <a:gd name="connsiteY102" fmla="*/ 165 h 10000"/>
                <a:gd name="connsiteX103" fmla="*/ 2893 w 10000"/>
                <a:gd name="connsiteY103" fmla="*/ 270 h 10000"/>
                <a:gd name="connsiteX104" fmla="*/ 3268 w 10000"/>
                <a:gd name="connsiteY104" fmla="*/ 405 h 10000"/>
                <a:gd name="connsiteX105" fmla="*/ 3607 w 10000"/>
                <a:gd name="connsiteY105" fmla="*/ 570 h 10000"/>
                <a:gd name="connsiteX106" fmla="*/ 3964 w 10000"/>
                <a:gd name="connsiteY106"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7054 w 10000"/>
                <a:gd name="connsiteY4" fmla="*/ 4872 h 10000"/>
                <a:gd name="connsiteX5" fmla="*/ 7143 w 10000"/>
                <a:gd name="connsiteY5" fmla="*/ 5682 h 10000"/>
                <a:gd name="connsiteX6" fmla="*/ 7661 w 10000"/>
                <a:gd name="connsiteY6" fmla="*/ 6057 h 10000"/>
                <a:gd name="connsiteX7" fmla="*/ 7893 w 10000"/>
                <a:gd name="connsiteY7" fmla="*/ 6147 h 10000"/>
                <a:gd name="connsiteX8" fmla="*/ 8143 w 10000"/>
                <a:gd name="connsiteY8" fmla="*/ 6207 h 10000"/>
                <a:gd name="connsiteX9" fmla="*/ 8357 w 10000"/>
                <a:gd name="connsiteY9" fmla="*/ 6297 h 10000"/>
                <a:gd name="connsiteX10" fmla="*/ 8571 w 10000"/>
                <a:gd name="connsiteY10" fmla="*/ 6402 h 10000"/>
                <a:gd name="connsiteX11" fmla="*/ 8786 w 10000"/>
                <a:gd name="connsiteY11" fmla="*/ 6627 h 10000"/>
                <a:gd name="connsiteX12" fmla="*/ 9000 w 10000"/>
                <a:gd name="connsiteY12" fmla="*/ 6867 h 10000"/>
                <a:gd name="connsiteX13" fmla="*/ 9161 w 10000"/>
                <a:gd name="connsiteY13" fmla="*/ 7106 h 10000"/>
                <a:gd name="connsiteX14" fmla="*/ 9321 w 10000"/>
                <a:gd name="connsiteY14" fmla="*/ 7376 h 10000"/>
                <a:gd name="connsiteX15" fmla="*/ 9500 w 10000"/>
                <a:gd name="connsiteY15" fmla="*/ 7631 h 10000"/>
                <a:gd name="connsiteX16" fmla="*/ 9661 w 10000"/>
                <a:gd name="connsiteY16" fmla="*/ 7871 h 10000"/>
                <a:gd name="connsiteX17" fmla="*/ 9821 w 10000"/>
                <a:gd name="connsiteY17" fmla="*/ 8111 h 10000"/>
                <a:gd name="connsiteX18" fmla="*/ 10000 w 10000"/>
                <a:gd name="connsiteY18" fmla="*/ 8351 h 10000"/>
                <a:gd name="connsiteX19" fmla="*/ 9696 w 10000"/>
                <a:gd name="connsiteY19" fmla="*/ 8471 h 10000"/>
                <a:gd name="connsiteX20" fmla="*/ 9393 w 10000"/>
                <a:gd name="connsiteY20" fmla="*/ 8651 h 10000"/>
                <a:gd name="connsiteX21" fmla="*/ 9107 w 10000"/>
                <a:gd name="connsiteY21" fmla="*/ 8831 h 10000"/>
                <a:gd name="connsiteX22" fmla="*/ 8839 w 10000"/>
                <a:gd name="connsiteY22" fmla="*/ 9040 h 10000"/>
                <a:gd name="connsiteX23" fmla="*/ 8571 w 10000"/>
                <a:gd name="connsiteY23" fmla="*/ 9265 h 10000"/>
                <a:gd name="connsiteX24" fmla="*/ 8339 w 10000"/>
                <a:gd name="connsiteY24" fmla="*/ 9505 h 10000"/>
                <a:gd name="connsiteX25" fmla="*/ 8143 w 10000"/>
                <a:gd name="connsiteY25" fmla="*/ 9745 h 10000"/>
                <a:gd name="connsiteX26" fmla="*/ 7946 w 10000"/>
                <a:gd name="connsiteY26" fmla="*/ 10000 h 10000"/>
                <a:gd name="connsiteX27" fmla="*/ 7625 w 10000"/>
                <a:gd name="connsiteY27" fmla="*/ 9490 h 10000"/>
                <a:gd name="connsiteX28" fmla="*/ 7286 w 10000"/>
                <a:gd name="connsiteY28" fmla="*/ 9010 h 10000"/>
                <a:gd name="connsiteX29" fmla="*/ 6964 w 10000"/>
                <a:gd name="connsiteY29" fmla="*/ 8516 h 10000"/>
                <a:gd name="connsiteX30" fmla="*/ 6607 w 10000"/>
                <a:gd name="connsiteY30" fmla="*/ 8036 h 10000"/>
                <a:gd name="connsiteX31" fmla="*/ 6214 w 10000"/>
                <a:gd name="connsiteY31" fmla="*/ 7571 h 10000"/>
                <a:gd name="connsiteX32" fmla="*/ 5786 w 10000"/>
                <a:gd name="connsiteY32" fmla="*/ 7121 h 10000"/>
                <a:gd name="connsiteX33" fmla="*/ 5321 w 10000"/>
                <a:gd name="connsiteY33" fmla="*/ 6717 h 10000"/>
                <a:gd name="connsiteX34" fmla="*/ 4768 w 10000"/>
                <a:gd name="connsiteY34" fmla="*/ 6312 h 10000"/>
                <a:gd name="connsiteX35" fmla="*/ 4679 w 10000"/>
                <a:gd name="connsiteY35" fmla="*/ 6147 h 10000"/>
                <a:gd name="connsiteX36" fmla="*/ 4571 w 10000"/>
                <a:gd name="connsiteY36" fmla="*/ 5982 h 10000"/>
                <a:gd name="connsiteX37" fmla="*/ 4446 w 10000"/>
                <a:gd name="connsiteY37" fmla="*/ 5847 h 10000"/>
                <a:gd name="connsiteX38" fmla="*/ 4304 w 10000"/>
                <a:gd name="connsiteY38" fmla="*/ 5712 h 10000"/>
                <a:gd name="connsiteX39" fmla="*/ 4143 w 10000"/>
                <a:gd name="connsiteY39" fmla="*/ 5607 h 10000"/>
                <a:gd name="connsiteX40" fmla="*/ 3982 w 10000"/>
                <a:gd name="connsiteY40" fmla="*/ 5502 h 10000"/>
                <a:gd name="connsiteX41" fmla="*/ 3786 w 10000"/>
                <a:gd name="connsiteY41" fmla="*/ 5397 h 10000"/>
                <a:gd name="connsiteX42" fmla="*/ 3589 w 10000"/>
                <a:gd name="connsiteY42" fmla="*/ 5307 h 10000"/>
                <a:gd name="connsiteX43" fmla="*/ 3268 w 10000"/>
                <a:gd name="connsiteY43" fmla="*/ 5127 h 10000"/>
                <a:gd name="connsiteX44" fmla="*/ 3000 w 10000"/>
                <a:gd name="connsiteY44" fmla="*/ 4888 h 10000"/>
                <a:gd name="connsiteX45" fmla="*/ 2786 w 10000"/>
                <a:gd name="connsiteY45" fmla="*/ 4648 h 10000"/>
                <a:gd name="connsiteX46" fmla="*/ 2607 w 10000"/>
                <a:gd name="connsiteY46" fmla="*/ 4378 h 10000"/>
                <a:gd name="connsiteX47" fmla="*/ 2411 w 10000"/>
                <a:gd name="connsiteY47" fmla="*/ 4123 h 10000"/>
                <a:gd name="connsiteX48" fmla="*/ 2196 w 10000"/>
                <a:gd name="connsiteY48" fmla="*/ 3883 h 10000"/>
                <a:gd name="connsiteX49" fmla="*/ 1929 w 10000"/>
                <a:gd name="connsiteY49" fmla="*/ 3688 h 10000"/>
                <a:gd name="connsiteX50" fmla="*/ 1589 w 10000"/>
                <a:gd name="connsiteY50" fmla="*/ 3553 h 10000"/>
                <a:gd name="connsiteX51" fmla="*/ 1393 w 10000"/>
                <a:gd name="connsiteY51" fmla="*/ 3508 h 10000"/>
                <a:gd name="connsiteX52" fmla="*/ 1161 w 10000"/>
                <a:gd name="connsiteY52" fmla="*/ 3463 h 10000"/>
                <a:gd name="connsiteX53" fmla="*/ 946 w 10000"/>
                <a:gd name="connsiteY53" fmla="*/ 3433 h 10000"/>
                <a:gd name="connsiteX54" fmla="*/ 732 w 10000"/>
                <a:gd name="connsiteY54" fmla="*/ 3403 h 10000"/>
                <a:gd name="connsiteX55" fmla="*/ 518 w 10000"/>
                <a:gd name="connsiteY55" fmla="*/ 3358 h 10000"/>
                <a:gd name="connsiteX56" fmla="*/ 339 w 10000"/>
                <a:gd name="connsiteY56" fmla="*/ 3298 h 10000"/>
                <a:gd name="connsiteX57" fmla="*/ 161 w 10000"/>
                <a:gd name="connsiteY57" fmla="*/ 3193 h 10000"/>
                <a:gd name="connsiteX58" fmla="*/ 0 w 10000"/>
                <a:gd name="connsiteY58" fmla="*/ 3073 h 10000"/>
                <a:gd name="connsiteX59" fmla="*/ 36 w 10000"/>
                <a:gd name="connsiteY59" fmla="*/ 2864 h 10000"/>
                <a:gd name="connsiteX60" fmla="*/ 107 w 10000"/>
                <a:gd name="connsiteY60" fmla="*/ 2654 h 10000"/>
                <a:gd name="connsiteX61" fmla="*/ 232 w 10000"/>
                <a:gd name="connsiteY61" fmla="*/ 2489 h 10000"/>
                <a:gd name="connsiteX62" fmla="*/ 393 w 10000"/>
                <a:gd name="connsiteY62" fmla="*/ 2384 h 10000"/>
                <a:gd name="connsiteX63" fmla="*/ 1964 w 10000"/>
                <a:gd name="connsiteY63" fmla="*/ 2624 h 10000"/>
                <a:gd name="connsiteX64" fmla="*/ 2107 w 10000"/>
                <a:gd name="connsiteY64" fmla="*/ 2444 h 10000"/>
                <a:gd name="connsiteX65" fmla="*/ 1929 w 10000"/>
                <a:gd name="connsiteY65" fmla="*/ 2384 h 10000"/>
                <a:gd name="connsiteX66" fmla="*/ 1732 w 10000"/>
                <a:gd name="connsiteY66" fmla="*/ 2309 h 10000"/>
                <a:gd name="connsiteX67" fmla="*/ 1536 w 10000"/>
                <a:gd name="connsiteY67" fmla="*/ 2264 h 10000"/>
                <a:gd name="connsiteX68" fmla="*/ 1339 w 10000"/>
                <a:gd name="connsiteY68" fmla="*/ 2219 h 10000"/>
                <a:gd name="connsiteX69" fmla="*/ 1143 w 10000"/>
                <a:gd name="connsiteY69" fmla="*/ 2189 h 10000"/>
                <a:gd name="connsiteX70" fmla="*/ 929 w 10000"/>
                <a:gd name="connsiteY70" fmla="*/ 2144 h 10000"/>
                <a:gd name="connsiteX71" fmla="*/ 750 w 10000"/>
                <a:gd name="connsiteY71" fmla="*/ 2084 h 10000"/>
                <a:gd name="connsiteX72" fmla="*/ 536 w 10000"/>
                <a:gd name="connsiteY72" fmla="*/ 2039 h 10000"/>
                <a:gd name="connsiteX73" fmla="*/ 393 w 10000"/>
                <a:gd name="connsiteY73" fmla="*/ 1934 h 10000"/>
                <a:gd name="connsiteX74" fmla="*/ 268 w 10000"/>
                <a:gd name="connsiteY74" fmla="*/ 1859 h 10000"/>
                <a:gd name="connsiteX75" fmla="*/ 179 w 10000"/>
                <a:gd name="connsiteY75" fmla="*/ 1754 h 10000"/>
                <a:gd name="connsiteX76" fmla="*/ 125 w 10000"/>
                <a:gd name="connsiteY76" fmla="*/ 1619 h 10000"/>
                <a:gd name="connsiteX77" fmla="*/ 196 w 10000"/>
                <a:gd name="connsiteY77" fmla="*/ 1424 h 10000"/>
                <a:gd name="connsiteX78" fmla="*/ 250 w 10000"/>
                <a:gd name="connsiteY78" fmla="*/ 1259 h 10000"/>
                <a:gd name="connsiteX79" fmla="*/ 339 w 10000"/>
                <a:gd name="connsiteY79" fmla="*/ 1094 h 10000"/>
                <a:gd name="connsiteX80" fmla="*/ 500 w 10000"/>
                <a:gd name="connsiteY80" fmla="*/ 975 h 10000"/>
                <a:gd name="connsiteX81" fmla="*/ 2554 w 10000"/>
                <a:gd name="connsiteY81" fmla="*/ 1394 h 10000"/>
                <a:gd name="connsiteX82" fmla="*/ 2643 w 10000"/>
                <a:gd name="connsiteY82" fmla="*/ 1364 h 10000"/>
                <a:gd name="connsiteX83" fmla="*/ 2679 w 10000"/>
                <a:gd name="connsiteY83" fmla="*/ 1304 h 10000"/>
                <a:gd name="connsiteX84" fmla="*/ 2679 w 10000"/>
                <a:gd name="connsiteY84" fmla="*/ 1244 h 10000"/>
                <a:gd name="connsiteX85" fmla="*/ 2643 w 10000"/>
                <a:gd name="connsiteY85" fmla="*/ 1169 h 10000"/>
                <a:gd name="connsiteX86" fmla="*/ 2375 w 10000"/>
                <a:gd name="connsiteY86" fmla="*/ 1064 h 10000"/>
                <a:gd name="connsiteX87" fmla="*/ 2107 w 10000"/>
                <a:gd name="connsiteY87" fmla="*/ 1004 h 10000"/>
                <a:gd name="connsiteX88" fmla="*/ 1821 w 10000"/>
                <a:gd name="connsiteY88" fmla="*/ 930 h 10000"/>
                <a:gd name="connsiteX89" fmla="*/ 1554 w 10000"/>
                <a:gd name="connsiteY89" fmla="*/ 870 h 10000"/>
                <a:gd name="connsiteX90" fmla="*/ 1268 w 10000"/>
                <a:gd name="connsiteY90" fmla="*/ 825 h 10000"/>
                <a:gd name="connsiteX91" fmla="*/ 982 w 10000"/>
                <a:gd name="connsiteY91" fmla="*/ 750 h 10000"/>
                <a:gd name="connsiteX92" fmla="*/ 714 w 10000"/>
                <a:gd name="connsiteY92" fmla="*/ 690 h 10000"/>
                <a:gd name="connsiteX93" fmla="*/ 464 w 10000"/>
                <a:gd name="connsiteY93" fmla="*/ 585 h 10000"/>
                <a:gd name="connsiteX94" fmla="*/ 482 w 10000"/>
                <a:gd name="connsiteY94" fmla="*/ 390 h 10000"/>
                <a:gd name="connsiteX95" fmla="*/ 571 w 10000"/>
                <a:gd name="connsiteY95" fmla="*/ 225 h 10000"/>
                <a:gd name="connsiteX96" fmla="*/ 732 w 10000"/>
                <a:gd name="connsiteY96" fmla="*/ 105 h 10000"/>
                <a:gd name="connsiteX97" fmla="*/ 911 w 10000"/>
                <a:gd name="connsiteY97" fmla="*/ 0 h 10000"/>
                <a:gd name="connsiteX98" fmla="*/ 1304 w 10000"/>
                <a:gd name="connsiteY98" fmla="*/ 0 h 10000"/>
                <a:gd name="connsiteX99" fmla="*/ 1714 w 10000"/>
                <a:gd name="connsiteY99" fmla="*/ 30 h 10000"/>
                <a:gd name="connsiteX100" fmla="*/ 2107 w 10000"/>
                <a:gd name="connsiteY100" fmla="*/ 75 h 10000"/>
                <a:gd name="connsiteX101" fmla="*/ 2500 w 10000"/>
                <a:gd name="connsiteY101" fmla="*/ 165 h 10000"/>
                <a:gd name="connsiteX102" fmla="*/ 2893 w 10000"/>
                <a:gd name="connsiteY102" fmla="*/ 270 h 10000"/>
                <a:gd name="connsiteX103" fmla="*/ 3268 w 10000"/>
                <a:gd name="connsiteY103" fmla="*/ 405 h 10000"/>
                <a:gd name="connsiteX104" fmla="*/ 3607 w 10000"/>
                <a:gd name="connsiteY104" fmla="*/ 570 h 10000"/>
                <a:gd name="connsiteX105" fmla="*/ 3964 w 10000"/>
                <a:gd name="connsiteY105" fmla="*/ 735 h 10000"/>
                <a:gd name="connsiteX0" fmla="*/ 3964 w 10000"/>
                <a:gd name="connsiteY0" fmla="*/ 735 h 10000"/>
                <a:gd name="connsiteX1" fmla="*/ 4482 w 10000"/>
                <a:gd name="connsiteY1" fmla="*/ 810 h 10000"/>
                <a:gd name="connsiteX2" fmla="*/ 4839 w 10000"/>
                <a:gd name="connsiteY2" fmla="*/ 1319 h 10000"/>
                <a:gd name="connsiteX3" fmla="*/ 6018 w 10000"/>
                <a:gd name="connsiteY3" fmla="*/ 3286 h 10000"/>
                <a:gd name="connsiteX4" fmla="*/ 7054 w 10000"/>
                <a:gd name="connsiteY4" fmla="*/ 4872 h 10000"/>
                <a:gd name="connsiteX5" fmla="*/ 7661 w 10000"/>
                <a:gd name="connsiteY5" fmla="*/ 6057 h 10000"/>
                <a:gd name="connsiteX6" fmla="*/ 7893 w 10000"/>
                <a:gd name="connsiteY6" fmla="*/ 6147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4839 w 10000"/>
                <a:gd name="connsiteY2" fmla="*/ 1319 h 10000"/>
                <a:gd name="connsiteX3" fmla="*/ 6018 w 10000"/>
                <a:gd name="connsiteY3" fmla="*/ 3286 h 10000"/>
                <a:gd name="connsiteX4" fmla="*/ 7054 w 10000"/>
                <a:gd name="connsiteY4" fmla="*/ 4872 h 10000"/>
                <a:gd name="connsiteX5" fmla="*/ 7661 w 10000"/>
                <a:gd name="connsiteY5" fmla="*/ 6057 h 10000"/>
                <a:gd name="connsiteX6" fmla="*/ 7893 w 10000"/>
                <a:gd name="connsiteY6" fmla="*/ 6147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495 w 10000"/>
                <a:gd name="connsiteY2" fmla="*/ 1074 h 10000"/>
                <a:gd name="connsiteX3" fmla="*/ 6018 w 10000"/>
                <a:gd name="connsiteY3" fmla="*/ 3286 h 10000"/>
                <a:gd name="connsiteX4" fmla="*/ 7054 w 10000"/>
                <a:gd name="connsiteY4" fmla="*/ 4872 h 10000"/>
                <a:gd name="connsiteX5" fmla="*/ 7661 w 10000"/>
                <a:gd name="connsiteY5" fmla="*/ 6057 h 10000"/>
                <a:gd name="connsiteX6" fmla="*/ 7893 w 10000"/>
                <a:gd name="connsiteY6" fmla="*/ 6147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495 w 10000"/>
                <a:gd name="connsiteY2" fmla="*/ 1074 h 10000"/>
                <a:gd name="connsiteX3" fmla="*/ 6455 w 10000"/>
                <a:gd name="connsiteY3" fmla="*/ 3163 h 10000"/>
                <a:gd name="connsiteX4" fmla="*/ 7054 w 10000"/>
                <a:gd name="connsiteY4" fmla="*/ 4872 h 10000"/>
                <a:gd name="connsiteX5" fmla="*/ 7661 w 10000"/>
                <a:gd name="connsiteY5" fmla="*/ 6057 h 10000"/>
                <a:gd name="connsiteX6" fmla="*/ 7893 w 10000"/>
                <a:gd name="connsiteY6" fmla="*/ 6147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495 w 10000"/>
                <a:gd name="connsiteY2" fmla="*/ 1074 h 10000"/>
                <a:gd name="connsiteX3" fmla="*/ 6455 w 10000"/>
                <a:gd name="connsiteY3" fmla="*/ 3163 h 10000"/>
                <a:gd name="connsiteX4" fmla="*/ 7710 w 10000"/>
                <a:gd name="connsiteY4" fmla="*/ 4688 h 10000"/>
                <a:gd name="connsiteX5" fmla="*/ 7661 w 10000"/>
                <a:gd name="connsiteY5" fmla="*/ 6057 h 10000"/>
                <a:gd name="connsiteX6" fmla="*/ 7893 w 10000"/>
                <a:gd name="connsiteY6" fmla="*/ 6147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495 w 10000"/>
                <a:gd name="connsiteY2" fmla="*/ 1074 h 10000"/>
                <a:gd name="connsiteX3" fmla="*/ 6455 w 10000"/>
                <a:gd name="connsiteY3" fmla="*/ 3163 h 10000"/>
                <a:gd name="connsiteX4" fmla="*/ 7710 w 10000"/>
                <a:gd name="connsiteY4" fmla="*/ 4688 h 10000"/>
                <a:gd name="connsiteX5" fmla="*/ 7987 w 10000"/>
                <a:gd name="connsiteY5" fmla="*/ 5831 h 10000"/>
                <a:gd name="connsiteX6" fmla="*/ 7893 w 10000"/>
                <a:gd name="connsiteY6" fmla="*/ 6147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495 w 10000"/>
                <a:gd name="connsiteY2" fmla="*/ 1074 h 10000"/>
                <a:gd name="connsiteX3" fmla="*/ 6455 w 10000"/>
                <a:gd name="connsiteY3" fmla="*/ 3163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495 w 10000"/>
                <a:gd name="connsiteY2" fmla="*/ 1074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4628 w 10000"/>
                <a:gd name="connsiteY1" fmla="*/ 442 h 10000"/>
                <a:gd name="connsiteX2" fmla="*/ 5648 w 10000"/>
                <a:gd name="connsiteY2" fmla="*/ 945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3964 w 10000"/>
                <a:gd name="connsiteY0" fmla="*/ 735 h 10000"/>
                <a:gd name="connsiteX1" fmla="*/ 5107 w 10000"/>
                <a:gd name="connsiteY1" fmla="*/ 281 h 10000"/>
                <a:gd name="connsiteX2" fmla="*/ 5648 w 10000"/>
                <a:gd name="connsiteY2" fmla="*/ 945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3964 w 10000"/>
                <a:gd name="connsiteY104" fmla="*/ 735 h 10000"/>
                <a:gd name="connsiteX0" fmla="*/ 4290 w 10000"/>
                <a:gd name="connsiteY0" fmla="*/ 606 h 10000"/>
                <a:gd name="connsiteX1" fmla="*/ 5107 w 10000"/>
                <a:gd name="connsiteY1" fmla="*/ 281 h 10000"/>
                <a:gd name="connsiteX2" fmla="*/ 5648 w 10000"/>
                <a:gd name="connsiteY2" fmla="*/ 945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4290 w 10000"/>
                <a:gd name="connsiteY104" fmla="*/ 606 h 10000"/>
                <a:gd name="connsiteX0" fmla="*/ 4290 w 10000"/>
                <a:gd name="connsiteY0" fmla="*/ 606 h 10000"/>
                <a:gd name="connsiteX1" fmla="*/ 5107 w 10000"/>
                <a:gd name="connsiteY1" fmla="*/ 281 h 10000"/>
                <a:gd name="connsiteX2" fmla="*/ 5648 w 10000"/>
                <a:gd name="connsiteY2" fmla="*/ 945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4290 w 10000"/>
                <a:gd name="connsiteY104" fmla="*/ 606 h 10000"/>
                <a:gd name="connsiteX0" fmla="*/ 4290 w 10000"/>
                <a:gd name="connsiteY0" fmla="*/ 606 h 10000"/>
                <a:gd name="connsiteX1" fmla="*/ 5011 w 10000"/>
                <a:gd name="connsiteY1" fmla="*/ 265 h 10000"/>
                <a:gd name="connsiteX2" fmla="*/ 5648 w 10000"/>
                <a:gd name="connsiteY2" fmla="*/ 945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4290 w 10000"/>
                <a:gd name="connsiteY104" fmla="*/ 606 h 10000"/>
                <a:gd name="connsiteX0" fmla="*/ 4290 w 10000"/>
                <a:gd name="connsiteY0" fmla="*/ 606 h 10000"/>
                <a:gd name="connsiteX1" fmla="*/ 5011 w 10000"/>
                <a:gd name="connsiteY1" fmla="*/ 265 h 10000"/>
                <a:gd name="connsiteX2" fmla="*/ 5648 w 10000"/>
                <a:gd name="connsiteY2" fmla="*/ 945 h 10000"/>
                <a:gd name="connsiteX3" fmla="*/ 6685 w 10000"/>
                <a:gd name="connsiteY3" fmla="*/ 3066 h 10000"/>
                <a:gd name="connsiteX4" fmla="*/ 7710 w 10000"/>
                <a:gd name="connsiteY4" fmla="*/ 4688 h 10000"/>
                <a:gd name="connsiteX5" fmla="*/ 7987 w 10000"/>
                <a:gd name="connsiteY5" fmla="*/ 5831 h 10000"/>
                <a:gd name="connsiteX6" fmla="*/ 8027 w 10000"/>
                <a:gd name="connsiteY6" fmla="*/ 6034 h 10000"/>
                <a:gd name="connsiteX7" fmla="*/ 8143 w 10000"/>
                <a:gd name="connsiteY7" fmla="*/ 6207 h 10000"/>
                <a:gd name="connsiteX8" fmla="*/ 8357 w 10000"/>
                <a:gd name="connsiteY8" fmla="*/ 6297 h 10000"/>
                <a:gd name="connsiteX9" fmla="*/ 8571 w 10000"/>
                <a:gd name="connsiteY9" fmla="*/ 6402 h 10000"/>
                <a:gd name="connsiteX10" fmla="*/ 8786 w 10000"/>
                <a:gd name="connsiteY10" fmla="*/ 6627 h 10000"/>
                <a:gd name="connsiteX11" fmla="*/ 9000 w 10000"/>
                <a:gd name="connsiteY11" fmla="*/ 6867 h 10000"/>
                <a:gd name="connsiteX12" fmla="*/ 9161 w 10000"/>
                <a:gd name="connsiteY12" fmla="*/ 7106 h 10000"/>
                <a:gd name="connsiteX13" fmla="*/ 9321 w 10000"/>
                <a:gd name="connsiteY13" fmla="*/ 7376 h 10000"/>
                <a:gd name="connsiteX14" fmla="*/ 9500 w 10000"/>
                <a:gd name="connsiteY14" fmla="*/ 7631 h 10000"/>
                <a:gd name="connsiteX15" fmla="*/ 9661 w 10000"/>
                <a:gd name="connsiteY15" fmla="*/ 7871 h 10000"/>
                <a:gd name="connsiteX16" fmla="*/ 9821 w 10000"/>
                <a:gd name="connsiteY16" fmla="*/ 8111 h 10000"/>
                <a:gd name="connsiteX17" fmla="*/ 10000 w 10000"/>
                <a:gd name="connsiteY17" fmla="*/ 8351 h 10000"/>
                <a:gd name="connsiteX18" fmla="*/ 9696 w 10000"/>
                <a:gd name="connsiteY18" fmla="*/ 8471 h 10000"/>
                <a:gd name="connsiteX19" fmla="*/ 9393 w 10000"/>
                <a:gd name="connsiteY19" fmla="*/ 8651 h 10000"/>
                <a:gd name="connsiteX20" fmla="*/ 9107 w 10000"/>
                <a:gd name="connsiteY20" fmla="*/ 8831 h 10000"/>
                <a:gd name="connsiteX21" fmla="*/ 8839 w 10000"/>
                <a:gd name="connsiteY21" fmla="*/ 9040 h 10000"/>
                <a:gd name="connsiteX22" fmla="*/ 8571 w 10000"/>
                <a:gd name="connsiteY22" fmla="*/ 9265 h 10000"/>
                <a:gd name="connsiteX23" fmla="*/ 8339 w 10000"/>
                <a:gd name="connsiteY23" fmla="*/ 9505 h 10000"/>
                <a:gd name="connsiteX24" fmla="*/ 8143 w 10000"/>
                <a:gd name="connsiteY24" fmla="*/ 9745 h 10000"/>
                <a:gd name="connsiteX25" fmla="*/ 7946 w 10000"/>
                <a:gd name="connsiteY25" fmla="*/ 10000 h 10000"/>
                <a:gd name="connsiteX26" fmla="*/ 7625 w 10000"/>
                <a:gd name="connsiteY26" fmla="*/ 9490 h 10000"/>
                <a:gd name="connsiteX27" fmla="*/ 7286 w 10000"/>
                <a:gd name="connsiteY27" fmla="*/ 9010 h 10000"/>
                <a:gd name="connsiteX28" fmla="*/ 6964 w 10000"/>
                <a:gd name="connsiteY28" fmla="*/ 8516 h 10000"/>
                <a:gd name="connsiteX29" fmla="*/ 6607 w 10000"/>
                <a:gd name="connsiteY29" fmla="*/ 8036 h 10000"/>
                <a:gd name="connsiteX30" fmla="*/ 6214 w 10000"/>
                <a:gd name="connsiteY30" fmla="*/ 7571 h 10000"/>
                <a:gd name="connsiteX31" fmla="*/ 5786 w 10000"/>
                <a:gd name="connsiteY31" fmla="*/ 7121 h 10000"/>
                <a:gd name="connsiteX32" fmla="*/ 5321 w 10000"/>
                <a:gd name="connsiteY32" fmla="*/ 6717 h 10000"/>
                <a:gd name="connsiteX33" fmla="*/ 4768 w 10000"/>
                <a:gd name="connsiteY33" fmla="*/ 6312 h 10000"/>
                <a:gd name="connsiteX34" fmla="*/ 4679 w 10000"/>
                <a:gd name="connsiteY34" fmla="*/ 6147 h 10000"/>
                <a:gd name="connsiteX35" fmla="*/ 4571 w 10000"/>
                <a:gd name="connsiteY35" fmla="*/ 5982 h 10000"/>
                <a:gd name="connsiteX36" fmla="*/ 4446 w 10000"/>
                <a:gd name="connsiteY36" fmla="*/ 5847 h 10000"/>
                <a:gd name="connsiteX37" fmla="*/ 4304 w 10000"/>
                <a:gd name="connsiteY37" fmla="*/ 5712 h 10000"/>
                <a:gd name="connsiteX38" fmla="*/ 4143 w 10000"/>
                <a:gd name="connsiteY38" fmla="*/ 5607 h 10000"/>
                <a:gd name="connsiteX39" fmla="*/ 3982 w 10000"/>
                <a:gd name="connsiteY39" fmla="*/ 5502 h 10000"/>
                <a:gd name="connsiteX40" fmla="*/ 3786 w 10000"/>
                <a:gd name="connsiteY40" fmla="*/ 5397 h 10000"/>
                <a:gd name="connsiteX41" fmla="*/ 3589 w 10000"/>
                <a:gd name="connsiteY41" fmla="*/ 5307 h 10000"/>
                <a:gd name="connsiteX42" fmla="*/ 3268 w 10000"/>
                <a:gd name="connsiteY42" fmla="*/ 5127 h 10000"/>
                <a:gd name="connsiteX43" fmla="*/ 3000 w 10000"/>
                <a:gd name="connsiteY43" fmla="*/ 4888 h 10000"/>
                <a:gd name="connsiteX44" fmla="*/ 2786 w 10000"/>
                <a:gd name="connsiteY44" fmla="*/ 4648 h 10000"/>
                <a:gd name="connsiteX45" fmla="*/ 2607 w 10000"/>
                <a:gd name="connsiteY45" fmla="*/ 4378 h 10000"/>
                <a:gd name="connsiteX46" fmla="*/ 2411 w 10000"/>
                <a:gd name="connsiteY46" fmla="*/ 4123 h 10000"/>
                <a:gd name="connsiteX47" fmla="*/ 2196 w 10000"/>
                <a:gd name="connsiteY47" fmla="*/ 3883 h 10000"/>
                <a:gd name="connsiteX48" fmla="*/ 1929 w 10000"/>
                <a:gd name="connsiteY48" fmla="*/ 3688 h 10000"/>
                <a:gd name="connsiteX49" fmla="*/ 1589 w 10000"/>
                <a:gd name="connsiteY49" fmla="*/ 3553 h 10000"/>
                <a:gd name="connsiteX50" fmla="*/ 1393 w 10000"/>
                <a:gd name="connsiteY50" fmla="*/ 3508 h 10000"/>
                <a:gd name="connsiteX51" fmla="*/ 1161 w 10000"/>
                <a:gd name="connsiteY51" fmla="*/ 3463 h 10000"/>
                <a:gd name="connsiteX52" fmla="*/ 946 w 10000"/>
                <a:gd name="connsiteY52" fmla="*/ 3433 h 10000"/>
                <a:gd name="connsiteX53" fmla="*/ 732 w 10000"/>
                <a:gd name="connsiteY53" fmla="*/ 3403 h 10000"/>
                <a:gd name="connsiteX54" fmla="*/ 518 w 10000"/>
                <a:gd name="connsiteY54" fmla="*/ 3358 h 10000"/>
                <a:gd name="connsiteX55" fmla="*/ 339 w 10000"/>
                <a:gd name="connsiteY55" fmla="*/ 3298 h 10000"/>
                <a:gd name="connsiteX56" fmla="*/ 161 w 10000"/>
                <a:gd name="connsiteY56" fmla="*/ 3193 h 10000"/>
                <a:gd name="connsiteX57" fmla="*/ 0 w 10000"/>
                <a:gd name="connsiteY57" fmla="*/ 3073 h 10000"/>
                <a:gd name="connsiteX58" fmla="*/ 36 w 10000"/>
                <a:gd name="connsiteY58" fmla="*/ 2864 h 10000"/>
                <a:gd name="connsiteX59" fmla="*/ 107 w 10000"/>
                <a:gd name="connsiteY59" fmla="*/ 2654 h 10000"/>
                <a:gd name="connsiteX60" fmla="*/ 232 w 10000"/>
                <a:gd name="connsiteY60" fmla="*/ 2489 h 10000"/>
                <a:gd name="connsiteX61" fmla="*/ 393 w 10000"/>
                <a:gd name="connsiteY61" fmla="*/ 2384 h 10000"/>
                <a:gd name="connsiteX62" fmla="*/ 1964 w 10000"/>
                <a:gd name="connsiteY62" fmla="*/ 2624 h 10000"/>
                <a:gd name="connsiteX63" fmla="*/ 2107 w 10000"/>
                <a:gd name="connsiteY63" fmla="*/ 2444 h 10000"/>
                <a:gd name="connsiteX64" fmla="*/ 1929 w 10000"/>
                <a:gd name="connsiteY64" fmla="*/ 2384 h 10000"/>
                <a:gd name="connsiteX65" fmla="*/ 1732 w 10000"/>
                <a:gd name="connsiteY65" fmla="*/ 2309 h 10000"/>
                <a:gd name="connsiteX66" fmla="*/ 1536 w 10000"/>
                <a:gd name="connsiteY66" fmla="*/ 2264 h 10000"/>
                <a:gd name="connsiteX67" fmla="*/ 1339 w 10000"/>
                <a:gd name="connsiteY67" fmla="*/ 2219 h 10000"/>
                <a:gd name="connsiteX68" fmla="*/ 1143 w 10000"/>
                <a:gd name="connsiteY68" fmla="*/ 2189 h 10000"/>
                <a:gd name="connsiteX69" fmla="*/ 929 w 10000"/>
                <a:gd name="connsiteY69" fmla="*/ 2144 h 10000"/>
                <a:gd name="connsiteX70" fmla="*/ 750 w 10000"/>
                <a:gd name="connsiteY70" fmla="*/ 2084 h 10000"/>
                <a:gd name="connsiteX71" fmla="*/ 536 w 10000"/>
                <a:gd name="connsiteY71" fmla="*/ 2039 h 10000"/>
                <a:gd name="connsiteX72" fmla="*/ 393 w 10000"/>
                <a:gd name="connsiteY72" fmla="*/ 1934 h 10000"/>
                <a:gd name="connsiteX73" fmla="*/ 268 w 10000"/>
                <a:gd name="connsiteY73" fmla="*/ 1859 h 10000"/>
                <a:gd name="connsiteX74" fmla="*/ 179 w 10000"/>
                <a:gd name="connsiteY74" fmla="*/ 1754 h 10000"/>
                <a:gd name="connsiteX75" fmla="*/ 125 w 10000"/>
                <a:gd name="connsiteY75" fmla="*/ 1619 h 10000"/>
                <a:gd name="connsiteX76" fmla="*/ 196 w 10000"/>
                <a:gd name="connsiteY76" fmla="*/ 1424 h 10000"/>
                <a:gd name="connsiteX77" fmla="*/ 250 w 10000"/>
                <a:gd name="connsiteY77" fmla="*/ 1259 h 10000"/>
                <a:gd name="connsiteX78" fmla="*/ 339 w 10000"/>
                <a:gd name="connsiteY78" fmla="*/ 1094 h 10000"/>
                <a:gd name="connsiteX79" fmla="*/ 500 w 10000"/>
                <a:gd name="connsiteY79" fmla="*/ 975 h 10000"/>
                <a:gd name="connsiteX80" fmla="*/ 2554 w 10000"/>
                <a:gd name="connsiteY80" fmla="*/ 1394 h 10000"/>
                <a:gd name="connsiteX81" fmla="*/ 2643 w 10000"/>
                <a:gd name="connsiteY81" fmla="*/ 1364 h 10000"/>
                <a:gd name="connsiteX82" fmla="*/ 2679 w 10000"/>
                <a:gd name="connsiteY82" fmla="*/ 1304 h 10000"/>
                <a:gd name="connsiteX83" fmla="*/ 2679 w 10000"/>
                <a:gd name="connsiteY83" fmla="*/ 1244 h 10000"/>
                <a:gd name="connsiteX84" fmla="*/ 2643 w 10000"/>
                <a:gd name="connsiteY84" fmla="*/ 1169 h 10000"/>
                <a:gd name="connsiteX85" fmla="*/ 2375 w 10000"/>
                <a:gd name="connsiteY85" fmla="*/ 1064 h 10000"/>
                <a:gd name="connsiteX86" fmla="*/ 2107 w 10000"/>
                <a:gd name="connsiteY86" fmla="*/ 1004 h 10000"/>
                <a:gd name="connsiteX87" fmla="*/ 1821 w 10000"/>
                <a:gd name="connsiteY87" fmla="*/ 930 h 10000"/>
                <a:gd name="connsiteX88" fmla="*/ 1554 w 10000"/>
                <a:gd name="connsiteY88" fmla="*/ 870 h 10000"/>
                <a:gd name="connsiteX89" fmla="*/ 1268 w 10000"/>
                <a:gd name="connsiteY89" fmla="*/ 825 h 10000"/>
                <a:gd name="connsiteX90" fmla="*/ 982 w 10000"/>
                <a:gd name="connsiteY90" fmla="*/ 750 h 10000"/>
                <a:gd name="connsiteX91" fmla="*/ 714 w 10000"/>
                <a:gd name="connsiteY91" fmla="*/ 690 h 10000"/>
                <a:gd name="connsiteX92" fmla="*/ 464 w 10000"/>
                <a:gd name="connsiteY92" fmla="*/ 585 h 10000"/>
                <a:gd name="connsiteX93" fmla="*/ 482 w 10000"/>
                <a:gd name="connsiteY93" fmla="*/ 390 h 10000"/>
                <a:gd name="connsiteX94" fmla="*/ 571 w 10000"/>
                <a:gd name="connsiteY94" fmla="*/ 225 h 10000"/>
                <a:gd name="connsiteX95" fmla="*/ 732 w 10000"/>
                <a:gd name="connsiteY95" fmla="*/ 105 h 10000"/>
                <a:gd name="connsiteX96" fmla="*/ 911 w 10000"/>
                <a:gd name="connsiteY96" fmla="*/ 0 h 10000"/>
                <a:gd name="connsiteX97" fmla="*/ 1304 w 10000"/>
                <a:gd name="connsiteY97" fmla="*/ 0 h 10000"/>
                <a:gd name="connsiteX98" fmla="*/ 1714 w 10000"/>
                <a:gd name="connsiteY98" fmla="*/ 30 h 10000"/>
                <a:gd name="connsiteX99" fmla="*/ 2107 w 10000"/>
                <a:gd name="connsiteY99" fmla="*/ 75 h 10000"/>
                <a:gd name="connsiteX100" fmla="*/ 2500 w 10000"/>
                <a:gd name="connsiteY100" fmla="*/ 165 h 10000"/>
                <a:gd name="connsiteX101" fmla="*/ 2893 w 10000"/>
                <a:gd name="connsiteY101" fmla="*/ 270 h 10000"/>
                <a:gd name="connsiteX102" fmla="*/ 3268 w 10000"/>
                <a:gd name="connsiteY102" fmla="*/ 405 h 10000"/>
                <a:gd name="connsiteX103" fmla="*/ 3607 w 10000"/>
                <a:gd name="connsiteY103" fmla="*/ 570 h 10000"/>
                <a:gd name="connsiteX104" fmla="*/ 4290 w 10000"/>
                <a:gd name="connsiteY104" fmla="*/ 60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000" h="10000">
                  <a:moveTo>
                    <a:pt x="4290" y="606"/>
                  </a:moveTo>
                  <a:cubicBezTo>
                    <a:pt x="4792" y="498"/>
                    <a:pt x="4758" y="486"/>
                    <a:pt x="5011" y="265"/>
                  </a:cubicBezTo>
                  <a:cubicBezTo>
                    <a:pt x="5041" y="330"/>
                    <a:pt x="5618" y="880"/>
                    <a:pt x="5648" y="945"/>
                  </a:cubicBezTo>
                  <a:lnTo>
                    <a:pt x="6685" y="3066"/>
                  </a:lnTo>
                  <a:lnTo>
                    <a:pt x="7710" y="4688"/>
                  </a:lnTo>
                  <a:cubicBezTo>
                    <a:pt x="7984" y="5150"/>
                    <a:pt x="7847" y="5619"/>
                    <a:pt x="7987" y="5831"/>
                  </a:cubicBezTo>
                  <a:cubicBezTo>
                    <a:pt x="7956" y="5936"/>
                    <a:pt x="8058" y="5929"/>
                    <a:pt x="8027" y="6034"/>
                  </a:cubicBezTo>
                  <a:lnTo>
                    <a:pt x="8143" y="6207"/>
                  </a:lnTo>
                  <a:lnTo>
                    <a:pt x="8357" y="6297"/>
                  </a:lnTo>
                  <a:lnTo>
                    <a:pt x="8571" y="6402"/>
                  </a:lnTo>
                  <a:lnTo>
                    <a:pt x="8786" y="6627"/>
                  </a:lnTo>
                  <a:lnTo>
                    <a:pt x="9000" y="6867"/>
                  </a:lnTo>
                  <a:lnTo>
                    <a:pt x="9161" y="7106"/>
                  </a:lnTo>
                  <a:cubicBezTo>
                    <a:pt x="9214" y="7196"/>
                    <a:pt x="9268" y="7286"/>
                    <a:pt x="9321" y="7376"/>
                  </a:cubicBezTo>
                  <a:lnTo>
                    <a:pt x="9500" y="7631"/>
                  </a:lnTo>
                  <a:lnTo>
                    <a:pt x="9661" y="7871"/>
                  </a:lnTo>
                  <a:lnTo>
                    <a:pt x="9821" y="8111"/>
                  </a:lnTo>
                  <a:lnTo>
                    <a:pt x="10000" y="8351"/>
                  </a:lnTo>
                  <a:lnTo>
                    <a:pt x="9696" y="8471"/>
                  </a:lnTo>
                  <a:lnTo>
                    <a:pt x="9393" y="8651"/>
                  </a:lnTo>
                  <a:lnTo>
                    <a:pt x="9107" y="8831"/>
                  </a:lnTo>
                  <a:lnTo>
                    <a:pt x="8839" y="9040"/>
                  </a:lnTo>
                  <a:lnTo>
                    <a:pt x="8571" y="9265"/>
                  </a:lnTo>
                  <a:lnTo>
                    <a:pt x="8339" y="9505"/>
                  </a:lnTo>
                  <a:lnTo>
                    <a:pt x="8143" y="9745"/>
                  </a:lnTo>
                  <a:lnTo>
                    <a:pt x="7946" y="10000"/>
                  </a:lnTo>
                  <a:lnTo>
                    <a:pt x="7625" y="9490"/>
                  </a:lnTo>
                  <a:lnTo>
                    <a:pt x="7286" y="9010"/>
                  </a:lnTo>
                  <a:lnTo>
                    <a:pt x="6964" y="8516"/>
                  </a:lnTo>
                  <a:lnTo>
                    <a:pt x="6607" y="8036"/>
                  </a:lnTo>
                  <a:lnTo>
                    <a:pt x="6214" y="7571"/>
                  </a:lnTo>
                  <a:lnTo>
                    <a:pt x="5786" y="7121"/>
                  </a:lnTo>
                  <a:lnTo>
                    <a:pt x="5321" y="6717"/>
                  </a:lnTo>
                  <a:lnTo>
                    <a:pt x="4768" y="6312"/>
                  </a:lnTo>
                  <a:cubicBezTo>
                    <a:pt x="4738" y="6257"/>
                    <a:pt x="4709" y="6202"/>
                    <a:pt x="4679" y="6147"/>
                  </a:cubicBezTo>
                  <a:lnTo>
                    <a:pt x="4571" y="5982"/>
                  </a:lnTo>
                  <a:lnTo>
                    <a:pt x="4446" y="5847"/>
                  </a:lnTo>
                  <a:lnTo>
                    <a:pt x="4304" y="5712"/>
                  </a:lnTo>
                  <a:lnTo>
                    <a:pt x="4143" y="5607"/>
                  </a:lnTo>
                  <a:lnTo>
                    <a:pt x="3982" y="5502"/>
                  </a:lnTo>
                  <a:lnTo>
                    <a:pt x="3786" y="5397"/>
                  </a:lnTo>
                  <a:lnTo>
                    <a:pt x="3589" y="5307"/>
                  </a:lnTo>
                  <a:lnTo>
                    <a:pt x="3268" y="5127"/>
                  </a:lnTo>
                  <a:lnTo>
                    <a:pt x="3000" y="4888"/>
                  </a:lnTo>
                  <a:lnTo>
                    <a:pt x="2786" y="4648"/>
                  </a:lnTo>
                  <a:lnTo>
                    <a:pt x="2607" y="4378"/>
                  </a:lnTo>
                  <a:lnTo>
                    <a:pt x="2411" y="4123"/>
                  </a:lnTo>
                  <a:lnTo>
                    <a:pt x="2196" y="3883"/>
                  </a:lnTo>
                  <a:lnTo>
                    <a:pt x="1929" y="3688"/>
                  </a:lnTo>
                  <a:lnTo>
                    <a:pt x="1589" y="3553"/>
                  </a:lnTo>
                  <a:lnTo>
                    <a:pt x="1393" y="3508"/>
                  </a:lnTo>
                  <a:lnTo>
                    <a:pt x="1161" y="3463"/>
                  </a:lnTo>
                  <a:lnTo>
                    <a:pt x="946" y="3433"/>
                  </a:lnTo>
                  <a:lnTo>
                    <a:pt x="732" y="3403"/>
                  </a:lnTo>
                  <a:lnTo>
                    <a:pt x="518" y="3358"/>
                  </a:lnTo>
                  <a:lnTo>
                    <a:pt x="339" y="3298"/>
                  </a:lnTo>
                  <a:lnTo>
                    <a:pt x="161" y="3193"/>
                  </a:lnTo>
                  <a:lnTo>
                    <a:pt x="0" y="3073"/>
                  </a:lnTo>
                  <a:cubicBezTo>
                    <a:pt x="12" y="3003"/>
                    <a:pt x="24" y="2934"/>
                    <a:pt x="36" y="2864"/>
                  </a:cubicBezTo>
                  <a:cubicBezTo>
                    <a:pt x="60" y="2794"/>
                    <a:pt x="83" y="2724"/>
                    <a:pt x="107" y="2654"/>
                  </a:cubicBezTo>
                  <a:cubicBezTo>
                    <a:pt x="149" y="2599"/>
                    <a:pt x="190" y="2544"/>
                    <a:pt x="232" y="2489"/>
                  </a:cubicBezTo>
                  <a:lnTo>
                    <a:pt x="393" y="2384"/>
                  </a:lnTo>
                  <a:lnTo>
                    <a:pt x="1964" y="2624"/>
                  </a:lnTo>
                  <a:lnTo>
                    <a:pt x="2107" y="2444"/>
                  </a:lnTo>
                  <a:lnTo>
                    <a:pt x="1929" y="2384"/>
                  </a:lnTo>
                  <a:lnTo>
                    <a:pt x="1732" y="2309"/>
                  </a:lnTo>
                  <a:lnTo>
                    <a:pt x="1536" y="2264"/>
                  </a:lnTo>
                  <a:lnTo>
                    <a:pt x="1339" y="2219"/>
                  </a:lnTo>
                  <a:lnTo>
                    <a:pt x="1143" y="2189"/>
                  </a:lnTo>
                  <a:lnTo>
                    <a:pt x="929" y="2144"/>
                  </a:lnTo>
                  <a:lnTo>
                    <a:pt x="750" y="2084"/>
                  </a:lnTo>
                  <a:lnTo>
                    <a:pt x="536" y="2039"/>
                  </a:lnTo>
                  <a:lnTo>
                    <a:pt x="393" y="1934"/>
                  </a:lnTo>
                  <a:lnTo>
                    <a:pt x="268" y="1859"/>
                  </a:lnTo>
                  <a:cubicBezTo>
                    <a:pt x="238" y="1824"/>
                    <a:pt x="209" y="1789"/>
                    <a:pt x="179" y="1754"/>
                  </a:cubicBezTo>
                  <a:lnTo>
                    <a:pt x="125" y="1619"/>
                  </a:lnTo>
                  <a:cubicBezTo>
                    <a:pt x="149" y="1554"/>
                    <a:pt x="172" y="1489"/>
                    <a:pt x="196" y="1424"/>
                  </a:cubicBezTo>
                  <a:lnTo>
                    <a:pt x="250" y="1259"/>
                  </a:lnTo>
                  <a:cubicBezTo>
                    <a:pt x="280" y="1204"/>
                    <a:pt x="309" y="1149"/>
                    <a:pt x="339" y="1094"/>
                  </a:cubicBezTo>
                  <a:lnTo>
                    <a:pt x="500" y="975"/>
                  </a:lnTo>
                  <a:lnTo>
                    <a:pt x="2554" y="1394"/>
                  </a:lnTo>
                  <a:lnTo>
                    <a:pt x="2643" y="1364"/>
                  </a:lnTo>
                  <a:lnTo>
                    <a:pt x="2679" y="1304"/>
                  </a:lnTo>
                  <a:lnTo>
                    <a:pt x="2679" y="1244"/>
                  </a:lnTo>
                  <a:lnTo>
                    <a:pt x="2643" y="1169"/>
                  </a:lnTo>
                  <a:lnTo>
                    <a:pt x="2375" y="1064"/>
                  </a:lnTo>
                  <a:lnTo>
                    <a:pt x="2107" y="1004"/>
                  </a:lnTo>
                  <a:lnTo>
                    <a:pt x="1821" y="930"/>
                  </a:lnTo>
                  <a:lnTo>
                    <a:pt x="1554" y="870"/>
                  </a:lnTo>
                  <a:lnTo>
                    <a:pt x="1268" y="825"/>
                  </a:lnTo>
                  <a:lnTo>
                    <a:pt x="982" y="750"/>
                  </a:lnTo>
                  <a:lnTo>
                    <a:pt x="714" y="690"/>
                  </a:lnTo>
                  <a:lnTo>
                    <a:pt x="464" y="585"/>
                  </a:lnTo>
                  <a:lnTo>
                    <a:pt x="482" y="390"/>
                  </a:lnTo>
                  <a:cubicBezTo>
                    <a:pt x="512" y="335"/>
                    <a:pt x="541" y="280"/>
                    <a:pt x="571" y="225"/>
                  </a:cubicBezTo>
                  <a:lnTo>
                    <a:pt x="732" y="105"/>
                  </a:lnTo>
                  <a:lnTo>
                    <a:pt x="911" y="0"/>
                  </a:lnTo>
                  <a:lnTo>
                    <a:pt x="1304" y="0"/>
                  </a:lnTo>
                  <a:lnTo>
                    <a:pt x="1714" y="30"/>
                  </a:lnTo>
                  <a:lnTo>
                    <a:pt x="2107" y="75"/>
                  </a:lnTo>
                  <a:lnTo>
                    <a:pt x="2500" y="165"/>
                  </a:lnTo>
                  <a:lnTo>
                    <a:pt x="2893" y="270"/>
                  </a:lnTo>
                  <a:lnTo>
                    <a:pt x="3268" y="405"/>
                  </a:lnTo>
                  <a:lnTo>
                    <a:pt x="3607" y="570"/>
                  </a:lnTo>
                  <a:lnTo>
                    <a:pt x="4290" y="606"/>
                  </a:lnTo>
                  <a:close/>
                </a:path>
              </a:pathLst>
            </a:custGeom>
            <a:solidFill>
              <a:srgbClr val="BFF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Freeform 190"/>
            <p:cNvSpPr>
              <a:spLocks/>
            </p:cNvSpPr>
            <p:nvPr/>
          </p:nvSpPr>
          <p:spPr bwMode="auto">
            <a:xfrm>
              <a:off x="6871138" y="5093380"/>
              <a:ext cx="211316" cy="263147"/>
            </a:xfrm>
            <a:custGeom>
              <a:avLst/>
              <a:gdLst>
                <a:gd name="T0" fmla="*/ 42 w 106"/>
                <a:gd name="T1" fmla="*/ 70 h 131"/>
                <a:gd name="T2" fmla="*/ 35 w 106"/>
                <a:gd name="T3" fmla="*/ 77 h 131"/>
                <a:gd name="T4" fmla="*/ 30 w 106"/>
                <a:gd name="T5" fmla="*/ 84 h 131"/>
                <a:gd name="T6" fmla="*/ 25 w 106"/>
                <a:gd name="T7" fmla="*/ 90 h 131"/>
                <a:gd name="T8" fmla="*/ 19 w 106"/>
                <a:gd name="T9" fmla="*/ 99 h 131"/>
                <a:gd name="T10" fmla="*/ 15 w 106"/>
                <a:gd name="T11" fmla="*/ 107 h 131"/>
                <a:gd name="T12" fmla="*/ 10 w 106"/>
                <a:gd name="T13" fmla="*/ 115 h 131"/>
                <a:gd name="T14" fmla="*/ 7 w 106"/>
                <a:gd name="T15" fmla="*/ 123 h 131"/>
                <a:gd name="T16" fmla="*/ 2 w 106"/>
                <a:gd name="T17" fmla="*/ 131 h 131"/>
                <a:gd name="T18" fmla="*/ 0 w 106"/>
                <a:gd name="T19" fmla="*/ 120 h 131"/>
                <a:gd name="T20" fmla="*/ 1 w 106"/>
                <a:gd name="T21" fmla="*/ 110 h 131"/>
                <a:gd name="T22" fmla="*/ 4 w 106"/>
                <a:gd name="T23" fmla="*/ 100 h 131"/>
                <a:gd name="T24" fmla="*/ 9 w 106"/>
                <a:gd name="T25" fmla="*/ 88 h 131"/>
                <a:gd name="T26" fmla="*/ 15 w 106"/>
                <a:gd name="T27" fmla="*/ 79 h 131"/>
                <a:gd name="T28" fmla="*/ 21 w 106"/>
                <a:gd name="T29" fmla="*/ 69 h 131"/>
                <a:gd name="T30" fmla="*/ 28 w 106"/>
                <a:gd name="T31" fmla="*/ 59 h 131"/>
                <a:gd name="T32" fmla="*/ 34 w 106"/>
                <a:gd name="T33" fmla="*/ 50 h 131"/>
                <a:gd name="T34" fmla="*/ 42 w 106"/>
                <a:gd name="T35" fmla="*/ 42 h 131"/>
                <a:gd name="T36" fmla="*/ 51 w 106"/>
                <a:gd name="T37" fmla="*/ 35 h 131"/>
                <a:gd name="T38" fmla="*/ 60 w 106"/>
                <a:gd name="T39" fmla="*/ 28 h 131"/>
                <a:gd name="T40" fmla="*/ 69 w 106"/>
                <a:gd name="T41" fmla="*/ 21 h 131"/>
                <a:gd name="T42" fmla="*/ 78 w 106"/>
                <a:gd name="T43" fmla="*/ 16 h 131"/>
                <a:gd name="T44" fmla="*/ 87 w 106"/>
                <a:gd name="T45" fmla="*/ 10 h 131"/>
                <a:gd name="T46" fmla="*/ 96 w 106"/>
                <a:gd name="T47" fmla="*/ 4 h 131"/>
                <a:gd name="T48" fmla="*/ 106 w 106"/>
                <a:gd name="T49" fmla="*/ 0 h 131"/>
                <a:gd name="T50" fmla="*/ 102 w 106"/>
                <a:gd name="T51" fmla="*/ 10 h 131"/>
                <a:gd name="T52" fmla="*/ 96 w 106"/>
                <a:gd name="T53" fmla="*/ 18 h 131"/>
                <a:gd name="T54" fmla="*/ 88 w 106"/>
                <a:gd name="T55" fmla="*/ 27 h 131"/>
                <a:gd name="T56" fmla="*/ 79 w 106"/>
                <a:gd name="T57" fmla="*/ 35 h 131"/>
                <a:gd name="T58" fmla="*/ 69 w 106"/>
                <a:gd name="T59" fmla="*/ 43 h 131"/>
                <a:gd name="T60" fmla="*/ 60 w 106"/>
                <a:gd name="T61" fmla="*/ 51 h 131"/>
                <a:gd name="T62" fmla="*/ 50 w 106"/>
                <a:gd name="T63" fmla="*/ 61 h 131"/>
                <a:gd name="T64" fmla="*/ 42 w 106"/>
                <a:gd name="T65" fmla="*/ 7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31">
                  <a:moveTo>
                    <a:pt x="42" y="70"/>
                  </a:moveTo>
                  <a:lnTo>
                    <a:pt x="35" y="77"/>
                  </a:lnTo>
                  <a:lnTo>
                    <a:pt x="30" y="84"/>
                  </a:lnTo>
                  <a:lnTo>
                    <a:pt x="25" y="90"/>
                  </a:lnTo>
                  <a:lnTo>
                    <a:pt x="19" y="99"/>
                  </a:lnTo>
                  <a:lnTo>
                    <a:pt x="15" y="107"/>
                  </a:lnTo>
                  <a:lnTo>
                    <a:pt x="10" y="115"/>
                  </a:lnTo>
                  <a:lnTo>
                    <a:pt x="7" y="123"/>
                  </a:lnTo>
                  <a:lnTo>
                    <a:pt x="2" y="131"/>
                  </a:lnTo>
                  <a:lnTo>
                    <a:pt x="0" y="120"/>
                  </a:lnTo>
                  <a:lnTo>
                    <a:pt x="1" y="110"/>
                  </a:lnTo>
                  <a:lnTo>
                    <a:pt x="4" y="100"/>
                  </a:lnTo>
                  <a:lnTo>
                    <a:pt x="9" y="88"/>
                  </a:lnTo>
                  <a:lnTo>
                    <a:pt x="15" y="79"/>
                  </a:lnTo>
                  <a:lnTo>
                    <a:pt x="21" y="69"/>
                  </a:lnTo>
                  <a:lnTo>
                    <a:pt x="28" y="59"/>
                  </a:lnTo>
                  <a:lnTo>
                    <a:pt x="34" y="50"/>
                  </a:lnTo>
                  <a:lnTo>
                    <a:pt x="42" y="42"/>
                  </a:lnTo>
                  <a:lnTo>
                    <a:pt x="51" y="35"/>
                  </a:lnTo>
                  <a:lnTo>
                    <a:pt x="60" y="28"/>
                  </a:lnTo>
                  <a:lnTo>
                    <a:pt x="69" y="21"/>
                  </a:lnTo>
                  <a:lnTo>
                    <a:pt x="78" y="16"/>
                  </a:lnTo>
                  <a:lnTo>
                    <a:pt x="87" y="10"/>
                  </a:lnTo>
                  <a:lnTo>
                    <a:pt x="96" y="4"/>
                  </a:lnTo>
                  <a:lnTo>
                    <a:pt x="106" y="0"/>
                  </a:lnTo>
                  <a:lnTo>
                    <a:pt x="102" y="10"/>
                  </a:lnTo>
                  <a:lnTo>
                    <a:pt x="96" y="18"/>
                  </a:lnTo>
                  <a:lnTo>
                    <a:pt x="88" y="27"/>
                  </a:lnTo>
                  <a:lnTo>
                    <a:pt x="79" y="35"/>
                  </a:lnTo>
                  <a:lnTo>
                    <a:pt x="69" y="43"/>
                  </a:lnTo>
                  <a:lnTo>
                    <a:pt x="60" y="51"/>
                  </a:lnTo>
                  <a:lnTo>
                    <a:pt x="50" y="61"/>
                  </a:lnTo>
                  <a:lnTo>
                    <a:pt x="42" y="70"/>
                  </a:lnTo>
                  <a:close/>
                </a:path>
              </a:pathLst>
            </a:custGeom>
            <a:solidFill>
              <a:srgbClr val="7FF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61" name="Title 1160"/>
          <p:cNvSpPr>
            <a:spLocks noGrp="1"/>
          </p:cNvSpPr>
          <p:nvPr>
            <p:ph type="title"/>
          </p:nvPr>
        </p:nvSpPr>
        <p:spPr>
          <a:xfrm>
            <a:off x="2831311" y="132913"/>
            <a:ext cx="4496609" cy="1852818"/>
          </a:xfrm>
          <a:prstGeom prst="wedgeRoundRectCallout">
            <a:avLst>
              <a:gd name="adj1" fmla="val -55262"/>
              <a:gd name="adj2" fmla="val 97682"/>
              <a:gd name="adj3" fmla="val 16667"/>
            </a:avLst>
          </a:prstGeom>
          <a:gradFill>
            <a:gsLst>
              <a:gs pos="0">
                <a:srgbClr val="4A9BDC">
                  <a:lumMod val="20000"/>
                  <a:lumOff val="80000"/>
                  <a:alpha val="40000"/>
                </a:srgbClr>
              </a:gs>
              <a:gs pos="78000">
                <a:srgbClr val="4A9BDC">
                  <a:alpha val="50000"/>
                </a:srgbClr>
              </a:gs>
            </a:gsLst>
            <a:path path="rect">
              <a:fillToRect l="100000" b="100000"/>
            </a:path>
          </a:gra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US" sz="3200" b="1" cap="none" dirty="0">
                <a:solidFill>
                  <a:schemeClr val="lt1"/>
                </a:solidFill>
                <a:latin typeface="+mn-lt"/>
                <a:ea typeface="+mn-ea"/>
                <a:cs typeface="+mn-cs"/>
              </a:rPr>
              <a:t>I already wrote the paper, which is why it’s so hard to get the right data</a:t>
            </a:r>
            <a:r>
              <a:rPr lang="en-US" sz="3200" b="1" cap="none" dirty="0" smtClean="0">
                <a:solidFill>
                  <a:schemeClr val="lt1"/>
                </a:solidFill>
                <a:latin typeface="+mn-lt"/>
                <a:ea typeface="+mn-ea"/>
                <a:cs typeface="+mn-cs"/>
              </a:rPr>
              <a:t>.</a:t>
            </a:r>
            <a:endParaRPr lang="en-US" sz="3200" b="1" cap="none" dirty="0">
              <a:solidFill>
                <a:schemeClr val="lt1"/>
              </a:solidFill>
              <a:latin typeface="+mn-lt"/>
              <a:ea typeface="+mn-ea"/>
              <a:cs typeface="+mn-cs"/>
            </a:endParaRPr>
          </a:p>
        </p:txBody>
      </p:sp>
    </p:spTree>
    <p:extLst>
      <p:ext uri="{BB962C8B-B14F-4D97-AF65-F5344CB8AC3E}">
        <p14:creationId xmlns:p14="http://schemas.microsoft.com/office/powerpoint/2010/main" val="14711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1"/>
                                        </p:tgtEl>
                                        <p:attrNameLst>
                                          <p:attrName>style.visibility</p:attrName>
                                        </p:attrNameLst>
                                      </p:cBhvr>
                                      <p:to>
                                        <p:strVal val="visible"/>
                                      </p:to>
                                    </p:set>
                                    <p:animEffect transition="in" filter="fade">
                                      <p:cBhvr>
                                        <p:cTn id="7" dur="500"/>
                                        <p:tgtEl>
                                          <p:spTgt spid="1161"/>
                                        </p:tgtEl>
                                      </p:cBhvr>
                                    </p:animEffect>
                                  </p:childTnLst>
                                </p:cTn>
                              </p:par>
                              <p:par>
                                <p:cTn id="8" presetID="10" presetClass="exit" presetSubtype="0" fill="hold" grpId="0" nodeType="withEffect">
                                  <p:stCondLst>
                                    <p:cond delay="0"/>
                                  </p:stCondLst>
                                  <p:childTnLst>
                                    <p:animEffect transition="out" filter="fade">
                                      <p:cBhvr>
                                        <p:cTn id="9" dur="500"/>
                                        <p:tgtEl>
                                          <p:spTgt spid="131"/>
                                        </p:tgtEl>
                                      </p:cBhvr>
                                    </p:animEffect>
                                    <p:set>
                                      <p:cBhvr>
                                        <p:cTn id="10" dur="1" fill="hold">
                                          <p:stCondLst>
                                            <p:cond delay="499"/>
                                          </p:stCondLst>
                                        </p:cTn>
                                        <p:tgtEl>
                                          <p:spTgt spid="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P spid="11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Hypothalamic Structure</a:t>
            </a: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37" y="1969477"/>
            <a:ext cx="8702127" cy="4054329"/>
          </a:xfrm>
        </p:spPr>
      </p:pic>
      <p:cxnSp>
        <p:nvCxnSpPr>
          <p:cNvPr id="12" name="Straight Connector 11"/>
          <p:cNvCxnSpPr/>
          <p:nvPr/>
        </p:nvCxnSpPr>
        <p:spPr>
          <a:xfrm>
            <a:off x="6392333" y="4555067"/>
            <a:ext cx="304800" cy="0"/>
          </a:xfrm>
          <a:prstGeom prst="line">
            <a:avLst/>
          </a:prstGeom>
          <a:ln w="571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26666" y="3462867"/>
            <a:ext cx="304800" cy="0"/>
          </a:xfrm>
          <a:prstGeom prst="line">
            <a:avLst/>
          </a:prstGeom>
          <a:ln w="57150">
            <a:solidFill>
              <a:srgbClr val="00FFCC"/>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4333" y="6594514"/>
            <a:ext cx="8619667" cy="261610"/>
          </a:xfrm>
          <a:prstGeom prst="rect">
            <a:avLst/>
          </a:prstGeom>
        </p:spPr>
        <p:txBody>
          <a:bodyPr wrap="none">
            <a:spAutoFit/>
          </a:bodyPr>
          <a:lstStyle/>
          <a:p>
            <a:r>
              <a:rPr lang="en-US" sz="1100" dirty="0" err="1"/>
              <a:t>LeVay</a:t>
            </a:r>
            <a:r>
              <a:rPr lang="en-US" sz="1100" dirty="0"/>
              <a:t>, S. 1991. A difference in hypothalamic structure between heterosexual and homosexual men. </a:t>
            </a:r>
            <a:r>
              <a:rPr lang="en-US" sz="1100" i="1" dirty="0"/>
              <a:t>Science</a:t>
            </a:r>
            <a:r>
              <a:rPr lang="en-US" sz="1100" dirty="0"/>
              <a:t> 253:1034-1037.</a:t>
            </a:r>
          </a:p>
        </p:txBody>
      </p:sp>
      <p:sp>
        <p:nvSpPr>
          <p:cNvPr id="2" name="Down Arrow 1"/>
          <p:cNvSpPr/>
          <p:nvPr/>
        </p:nvSpPr>
        <p:spPr>
          <a:xfrm>
            <a:off x="458345" y="1258109"/>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5494604" y="4699350"/>
            <a:ext cx="304800" cy="0"/>
          </a:xfrm>
          <a:prstGeom prst="line">
            <a:avLst/>
          </a:prstGeom>
          <a:ln w="57150">
            <a:solidFill>
              <a:srgbClr val="00FF00"/>
            </a:solidFill>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rot="16200000">
            <a:off x="634525" y="5553981"/>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327182" y="4699350"/>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1762386" y="4699350"/>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2197590" y="4699350"/>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Brace 2"/>
          <p:cNvSpPr/>
          <p:nvPr/>
        </p:nvSpPr>
        <p:spPr>
          <a:xfrm>
            <a:off x="1272881" y="2903457"/>
            <a:ext cx="258762" cy="141402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p:cNvSpPr/>
          <p:nvPr/>
        </p:nvSpPr>
        <p:spPr>
          <a:xfrm>
            <a:off x="3288433" y="3285330"/>
            <a:ext cx="258762" cy="141402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a:off x="7450236" y="3384399"/>
            <a:ext cx="258762" cy="141402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Down Arrow 18"/>
          <p:cNvSpPr/>
          <p:nvPr/>
        </p:nvSpPr>
        <p:spPr>
          <a:xfrm rot="16200000">
            <a:off x="5335590" y="3078603"/>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6200000">
            <a:off x="5826508" y="4199383"/>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rot="16200000">
            <a:off x="4910170" y="4343666"/>
            <a:ext cx="352360" cy="711368"/>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701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10" presetClass="exit" presetSubtype="0" fill="hold" grpId="1" nodeType="with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10" presetClass="exit" presetSubtype="0" fill="hold" grpId="1"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par>
                                <p:cTn id="45" presetID="10" presetClass="exit" presetSubtype="0" fill="hold" grpId="1"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par>
                                <p:cTn id="53" presetID="10" presetClass="exit" presetSubtype="0" fill="hold" grpId="1"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left)">
                                      <p:cBhvr>
                                        <p:cTn id="70" dur="500"/>
                                        <p:tgtEl>
                                          <p:spTgt spid="19"/>
                                        </p:tgtEl>
                                      </p:cBhvr>
                                    </p:animEffect>
                                  </p:childTnLst>
                                </p:cTn>
                              </p:par>
                              <p:par>
                                <p:cTn id="71" presetID="22" presetClass="entr" presetSubtype="8"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par>
                                <p:cTn id="79" presetID="22" presetClass="entr" presetSubtype="8"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left)">
                                      <p:cBhvr>
                                        <p:cTn id="81" dur="500"/>
                                        <p:tgtEl>
                                          <p:spTgt spid="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left)">
                                      <p:cBhvr>
                                        <p:cTn id="86" dur="500"/>
                                        <p:tgtEl>
                                          <p:spTgt spid="9"/>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11" grpId="0" animBg="1"/>
      <p:bldP spid="11" grpId="1" animBg="1"/>
      <p:bldP spid="14" grpId="0" animBg="1"/>
      <p:bldP spid="14" grpId="1" animBg="1"/>
      <p:bldP spid="15" grpId="0" animBg="1"/>
      <p:bldP spid="15" grpId="1" animBg="1"/>
      <p:bldP spid="16" grpId="0" animBg="1"/>
      <p:bldP spid="16" grpId="1" animBg="1"/>
      <p:bldP spid="3"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Hypothalamic </a:t>
            </a:r>
            <a:r>
              <a:rPr lang="en-US" dirty="0" smtClean="0"/>
              <a:t>Structure (INAH3)</a:t>
            </a:r>
            <a:endParaRPr lang="en-US" dirty="0"/>
          </a:p>
        </p:txBody>
      </p:sp>
      <p:graphicFrame>
        <p:nvGraphicFramePr>
          <p:cNvPr id="292" name="Chart 291"/>
          <p:cNvGraphicFramePr>
            <a:graphicFrameLocks/>
          </p:cNvGraphicFramePr>
          <p:nvPr>
            <p:extLst>
              <p:ext uri="{D42A27DB-BD31-4B8C-83A1-F6EECF244321}">
                <p14:modId xmlns:p14="http://schemas.microsoft.com/office/powerpoint/2010/main" val="3724583773"/>
              </p:ext>
            </p:extLst>
          </p:nvPr>
        </p:nvGraphicFramePr>
        <p:xfrm>
          <a:off x="0" y="1295399"/>
          <a:ext cx="9144000" cy="52239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3789" y="6581001"/>
            <a:ext cx="7863050" cy="276999"/>
          </a:xfrm>
          <a:prstGeom prst="rect">
            <a:avLst/>
          </a:prstGeom>
        </p:spPr>
        <p:txBody>
          <a:bodyPr wrap="none">
            <a:spAutoFit/>
          </a:bodyPr>
          <a:lstStyle/>
          <a:p>
            <a:r>
              <a:rPr lang="en-US" sz="1200" dirty="0" err="1"/>
              <a:t>Byne</a:t>
            </a:r>
            <a:r>
              <a:rPr lang="en-US" sz="1200" dirty="0"/>
              <a:t> W., </a:t>
            </a:r>
            <a:r>
              <a:rPr lang="en-US" sz="1200" dirty="0" smtClean="0"/>
              <a:t>et al. </a:t>
            </a:r>
            <a:r>
              <a:rPr lang="en-US" sz="1200" dirty="0"/>
              <a:t>2001. </a:t>
            </a:r>
            <a:r>
              <a:rPr lang="en-US" sz="1200" dirty="0" smtClean="0"/>
              <a:t>The interstitial nuclei of the human anterior hypothalamus... </a:t>
            </a:r>
            <a:r>
              <a:rPr lang="en-US" sz="1200" i="1" dirty="0" err="1"/>
              <a:t>Horm</a:t>
            </a:r>
            <a:r>
              <a:rPr lang="en-US" sz="1200" i="1" dirty="0"/>
              <a:t>. </a:t>
            </a:r>
            <a:r>
              <a:rPr lang="en-US" sz="1200" i="1" dirty="0" err="1"/>
              <a:t>Behav</a:t>
            </a:r>
            <a:r>
              <a:rPr lang="en-US" sz="1200" i="1" dirty="0"/>
              <a:t>.</a:t>
            </a:r>
            <a:r>
              <a:rPr lang="en-US" sz="1200" dirty="0"/>
              <a:t> 40:86-92.</a:t>
            </a:r>
          </a:p>
        </p:txBody>
      </p:sp>
      <p:sp>
        <p:nvSpPr>
          <p:cNvPr id="3" name="Right Brace 2"/>
          <p:cNvSpPr/>
          <p:nvPr/>
        </p:nvSpPr>
        <p:spPr>
          <a:xfrm rot="16200000">
            <a:off x="7349048" y="2572376"/>
            <a:ext cx="254467" cy="149686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rot="16200000">
            <a:off x="2813442" y="1354605"/>
            <a:ext cx="254467" cy="149686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rot="16200000">
            <a:off x="4343468" y="1763242"/>
            <a:ext cx="254467" cy="149686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89265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10" presetClass="exit" presetSubtype="0" fill="hold" grpId="1"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2" grpId="0">
        <p:bldAsOne/>
      </p:bldGraphic>
      <p:bldP spid="2" grpId="0"/>
      <p:bldP spid="3" grpId="0" animBg="1"/>
      <p:bldP spid="3" grpId="1" animBg="1"/>
      <p:bldP spid="6" grpId="0" animBg="1"/>
      <p:bldP spid="6" grpId="1"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Hypothalamic </a:t>
            </a:r>
            <a:r>
              <a:rPr lang="en-US" dirty="0" smtClean="0"/>
              <a:t>Structure (INAH3)</a:t>
            </a:r>
            <a:endParaRPr lang="en-US" dirty="0"/>
          </a:p>
        </p:txBody>
      </p:sp>
      <p:sp>
        <p:nvSpPr>
          <p:cNvPr id="2" name="Rectangle 1"/>
          <p:cNvSpPr/>
          <p:nvPr/>
        </p:nvSpPr>
        <p:spPr>
          <a:xfrm>
            <a:off x="1443789" y="6581001"/>
            <a:ext cx="7863050" cy="276999"/>
          </a:xfrm>
          <a:prstGeom prst="rect">
            <a:avLst/>
          </a:prstGeom>
        </p:spPr>
        <p:txBody>
          <a:bodyPr wrap="none">
            <a:spAutoFit/>
          </a:bodyPr>
          <a:lstStyle/>
          <a:p>
            <a:r>
              <a:rPr lang="en-US" sz="1200" dirty="0" err="1"/>
              <a:t>Byne</a:t>
            </a:r>
            <a:r>
              <a:rPr lang="en-US" sz="1200" dirty="0"/>
              <a:t> W., </a:t>
            </a:r>
            <a:r>
              <a:rPr lang="en-US" sz="1200" dirty="0" smtClean="0"/>
              <a:t>et al. </a:t>
            </a:r>
            <a:r>
              <a:rPr lang="en-US" sz="1200" dirty="0"/>
              <a:t>2001. </a:t>
            </a:r>
            <a:r>
              <a:rPr lang="en-US" sz="1200" dirty="0" smtClean="0"/>
              <a:t>The interstitial nuclei of the human anterior hypothalamus... </a:t>
            </a:r>
            <a:r>
              <a:rPr lang="en-US" sz="1200" i="1" dirty="0" err="1"/>
              <a:t>Horm</a:t>
            </a:r>
            <a:r>
              <a:rPr lang="en-US" sz="1200" i="1" dirty="0"/>
              <a:t>. </a:t>
            </a:r>
            <a:r>
              <a:rPr lang="en-US" sz="1200" i="1" dirty="0" err="1"/>
              <a:t>Behav</a:t>
            </a:r>
            <a:r>
              <a:rPr lang="en-US" sz="1200" i="1" dirty="0"/>
              <a:t>.</a:t>
            </a:r>
            <a:r>
              <a:rPr lang="en-US" sz="1200" dirty="0"/>
              <a:t> 40:86-92.</a:t>
            </a:r>
          </a:p>
        </p:txBody>
      </p:sp>
      <p:graphicFrame>
        <p:nvGraphicFramePr>
          <p:cNvPr id="7" name="Chart 6"/>
          <p:cNvGraphicFramePr>
            <a:graphicFrameLocks/>
          </p:cNvGraphicFramePr>
          <p:nvPr>
            <p:extLst>
              <p:ext uri="{D42A27DB-BD31-4B8C-83A1-F6EECF244321}">
                <p14:modId xmlns:p14="http://schemas.microsoft.com/office/powerpoint/2010/main" val="2461122950"/>
              </p:ext>
            </p:extLst>
          </p:nvPr>
        </p:nvGraphicFramePr>
        <p:xfrm>
          <a:off x="-66676" y="1352549"/>
          <a:ext cx="9210675" cy="5228451"/>
        </p:xfrm>
        <a:graphic>
          <a:graphicData uri="http://schemas.openxmlformats.org/drawingml/2006/chart">
            <c:chart xmlns:c="http://schemas.openxmlformats.org/drawingml/2006/chart" xmlns:r="http://schemas.openxmlformats.org/officeDocument/2006/relationships" r:id="rId3"/>
          </a:graphicData>
        </a:graphic>
      </p:graphicFrame>
      <p:sp>
        <p:nvSpPr>
          <p:cNvPr id="9" name="Right Brace 8"/>
          <p:cNvSpPr/>
          <p:nvPr/>
        </p:nvSpPr>
        <p:spPr>
          <a:xfrm rot="16200000">
            <a:off x="4346967" y="1564155"/>
            <a:ext cx="254467" cy="149686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718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500"/>
                                        <p:tgtEl>
                                          <p:spTgt spid="7">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graphicEl>
                                              <a:chart seriesIdx="0" categoryIdx="0" bldStep="ptInSeries"/>
                                            </p:graphicEl>
                                          </p:spTgt>
                                        </p:tgtEl>
                                        <p:attrNameLst>
                                          <p:attrName>style.visibility</p:attrName>
                                        </p:attrNameLst>
                                      </p:cBhvr>
                                      <p:to>
                                        <p:strVal val="visible"/>
                                      </p:to>
                                    </p:set>
                                    <p:animEffect transition="in" filter="wipe(down)">
                                      <p:cBhvr>
                                        <p:cTn id="10" dur="500"/>
                                        <p:tgtEl>
                                          <p:spTgt spid="7">
                                            <p:graphicEl>
                                              <a:chart seriesIdx="0" categoryIdx="0" bldStep="ptInSeries"/>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graphicEl>
                                              <a:chart seriesIdx="0" categoryIdx="1" bldStep="ptInSeries"/>
                                            </p:graphicEl>
                                          </p:spTgt>
                                        </p:tgtEl>
                                        <p:attrNameLst>
                                          <p:attrName>style.visibility</p:attrName>
                                        </p:attrNameLst>
                                      </p:cBhvr>
                                      <p:to>
                                        <p:strVal val="visible"/>
                                      </p:to>
                                    </p:set>
                                    <p:animEffect transition="in" filter="wipe(down)">
                                      <p:cBhvr>
                                        <p:cTn id="18" dur="500"/>
                                        <p:tgtEl>
                                          <p:spTgt spid="7">
                                            <p:graphicEl>
                                              <a:chart seriesIdx="0" categoryIdx="1" bldStep="ptIn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graphicEl>
                                              <a:chart seriesIdx="0" categoryIdx="2" bldStep="ptInSeries"/>
                                            </p:graphicEl>
                                          </p:spTgt>
                                        </p:tgtEl>
                                        <p:attrNameLst>
                                          <p:attrName>style.visibility</p:attrName>
                                        </p:attrNameLst>
                                      </p:cBhvr>
                                      <p:to>
                                        <p:strVal val="visible"/>
                                      </p:to>
                                    </p:set>
                                    <p:animEffect transition="in" filter="wipe(down)">
                                      <p:cBhvr>
                                        <p:cTn id="23" dur="500"/>
                                        <p:tgtEl>
                                          <p:spTgt spid="7">
                                            <p:graphicEl>
                                              <a:chart seriesIdx="0" categoryIdx="2" bldStep="ptInSeries"/>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graphicEl>
                                              <a:chart seriesIdx="0" categoryIdx="3" bldStep="ptInSeries"/>
                                            </p:graphicEl>
                                          </p:spTgt>
                                        </p:tgtEl>
                                        <p:attrNameLst>
                                          <p:attrName>style.visibility</p:attrName>
                                        </p:attrNameLst>
                                      </p:cBhvr>
                                      <p:to>
                                        <p:strVal val="visible"/>
                                      </p:to>
                                    </p:set>
                                    <p:animEffect transition="in" filter="wipe(down)">
                                      <p:cBhvr>
                                        <p:cTn id="31" dur="500"/>
                                        <p:tgtEl>
                                          <p:spTgt spid="7">
                                            <p:graphicEl>
                                              <a:chart seriesIdx="0" categoryIdx="3" bldStep="ptInSeries"/>
                                            </p:graphic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graphicEl>
                                              <a:chart seriesIdx="0" categoryIdx="4" bldStep="ptInSeries"/>
                                            </p:graphicEl>
                                          </p:spTgt>
                                        </p:tgtEl>
                                        <p:attrNameLst>
                                          <p:attrName>style.visibility</p:attrName>
                                        </p:attrNameLst>
                                      </p:cBhvr>
                                      <p:to>
                                        <p:strVal val="visible"/>
                                      </p:to>
                                    </p:set>
                                    <p:animEffect transition="in" filter="wipe(down)">
                                      <p:cBhvr>
                                        <p:cTn id="34" dur="500"/>
                                        <p:tgtEl>
                                          <p:spTgt spid="7">
                                            <p:graphicEl>
                                              <a:chart seriesIdx="0"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uiExpand="1">
        <p:bldSub>
          <a:bldChart bld="seriesEl"/>
        </p:bldSub>
      </p:bldGraphic>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553" y="670553"/>
            <a:ext cx="5617770" cy="61795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4" y="953720"/>
            <a:ext cx="8810625" cy="5627281"/>
          </a:xfrm>
          <a:prstGeom prst="rect">
            <a:avLst/>
          </a:prstGeom>
        </p:spPr>
      </p:pic>
      <p:sp>
        <p:nvSpPr>
          <p:cNvPr id="12" name="Down Arrow 11"/>
          <p:cNvSpPr/>
          <p:nvPr/>
        </p:nvSpPr>
        <p:spPr>
          <a:xfrm rot="1800000">
            <a:off x="4531936" y="1432901"/>
            <a:ext cx="565621" cy="1928553"/>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181639" y="3189096"/>
            <a:ext cx="209513" cy="209513"/>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dirty="0" smtClean="0"/>
              <a:t>Anterior commissure</a:t>
            </a:r>
            <a:endParaRPr lang="en-US" dirty="0"/>
          </a:p>
        </p:txBody>
      </p:sp>
      <p:sp>
        <p:nvSpPr>
          <p:cNvPr id="2" name="Rectangle 1"/>
          <p:cNvSpPr/>
          <p:nvPr/>
        </p:nvSpPr>
        <p:spPr>
          <a:xfrm>
            <a:off x="4979076" y="6581001"/>
            <a:ext cx="4164923" cy="276999"/>
          </a:xfrm>
          <a:prstGeom prst="rect">
            <a:avLst/>
          </a:prstGeom>
        </p:spPr>
        <p:txBody>
          <a:bodyPr wrap="none">
            <a:spAutoFit/>
          </a:bodyPr>
          <a:lstStyle/>
          <a:p>
            <a:pPr algn="r"/>
            <a:r>
              <a:rPr lang="en-US" sz="1200" dirty="0"/>
              <a:t>Allen, L. S. and R. A. </a:t>
            </a:r>
            <a:r>
              <a:rPr lang="en-US" sz="1200" dirty="0" err="1"/>
              <a:t>Gorski</a:t>
            </a:r>
            <a:r>
              <a:rPr lang="en-US" sz="1200" dirty="0"/>
              <a:t>. 1992</a:t>
            </a:r>
            <a:r>
              <a:rPr lang="en-US" sz="1200" dirty="0" smtClean="0"/>
              <a:t>. </a:t>
            </a:r>
            <a:r>
              <a:rPr lang="en-US" sz="1200" i="1" dirty="0"/>
              <a:t>PNAS</a:t>
            </a:r>
            <a:r>
              <a:rPr lang="en-US" sz="1200" dirty="0"/>
              <a:t> 89: 7199-7202.</a:t>
            </a:r>
          </a:p>
        </p:txBody>
      </p:sp>
      <p:sp>
        <p:nvSpPr>
          <p:cNvPr id="9" name="Left Brace 8"/>
          <p:cNvSpPr/>
          <p:nvPr/>
        </p:nvSpPr>
        <p:spPr>
          <a:xfrm>
            <a:off x="2254168" y="3398610"/>
            <a:ext cx="207653" cy="67462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0" name="Left Brace 9"/>
          <p:cNvSpPr/>
          <p:nvPr/>
        </p:nvSpPr>
        <p:spPr>
          <a:xfrm flipH="1">
            <a:off x="7822132" y="3298370"/>
            <a:ext cx="207653" cy="46067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4" name="Left Brace 13"/>
          <p:cNvSpPr/>
          <p:nvPr/>
        </p:nvSpPr>
        <p:spPr>
          <a:xfrm flipH="1">
            <a:off x="5891258" y="3317717"/>
            <a:ext cx="219711" cy="68152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249982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2" grpId="0"/>
      <p:bldP spid="9" grpId="0" animBg="1"/>
      <p:bldP spid="10" grpId="0" animBg="1"/>
      <p:bldP spid="14" grpId="0" animBg="1"/>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TC104033937[[fn=Vapor Trail]]</Template>
  <TotalTime>32041</TotalTime>
  <Words>7418</Words>
  <Application>Microsoft Office PowerPoint</Application>
  <PresentationFormat>On-screen Show (4:3)</PresentationFormat>
  <Paragraphs>681</Paragraphs>
  <Slides>54</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54</vt:i4>
      </vt:variant>
    </vt:vector>
  </HeadingPairs>
  <TitlesOfParts>
    <vt:vector size="64" baseType="lpstr">
      <vt:lpstr>Arial Unicode MS</vt:lpstr>
      <vt:lpstr>ＭＳ Ｐゴシック</vt:lpstr>
      <vt:lpstr>Arial</vt:lpstr>
      <vt:lpstr>Calibri</vt:lpstr>
      <vt:lpstr>Century Gothic</vt:lpstr>
      <vt:lpstr>Consolas</vt:lpstr>
      <vt:lpstr>Symbol</vt:lpstr>
      <vt:lpstr>Verdana</vt:lpstr>
      <vt:lpstr>Wingdings</vt:lpstr>
      <vt:lpstr>Vapor Trail</vt:lpstr>
      <vt:lpstr>Born Gay?</vt:lpstr>
      <vt:lpstr>Sexual Orientation or Sexual Preference?</vt:lpstr>
      <vt:lpstr>Scientific Evidence on Sexual Orientation</vt:lpstr>
      <vt:lpstr>Brain Structure</vt:lpstr>
      <vt:lpstr>Hypothalamic Structure</vt:lpstr>
      <vt:lpstr>Hypothalamic Structure</vt:lpstr>
      <vt:lpstr>Hypothalamic Structure (INAH3)</vt:lpstr>
      <vt:lpstr>Hypothalamic Structure (INAH3)</vt:lpstr>
      <vt:lpstr>Anterior commissure</vt:lpstr>
      <vt:lpstr>Anterior commissure</vt:lpstr>
      <vt:lpstr>Left Handedness</vt:lpstr>
      <vt:lpstr>Older Brothers and Handedness</vt:lpstr>
      <vt:lpstr>Hormonal Influences</vt:lpstr>
      <vt:lpstr>Male vs. Female Hands</vt:lpstr>
      <vt:lpstr>Effect of Testosterone on Digit Lengths</vt:lpstr>
      <vt:lpstr>Finger Lengths</vt:lpstr>
      <vt:lpstr>Finger Lengths</vt:lpstr>
      <vt:lpstr>Sexual Preference and Hand Size</vt:lpstr>
      <vt:lpstr>Sexual Preference and Leg/Trunk Length</vt:lpstr>
      <vt:lpstr>Sexual Preference and Shoulders/Arms</vt:lpstr>
      <vt:lpstr>Older Brothers?</vt:lpstr>
      <vt:lpstr>Mental Rotation Tasks (MRT) and Sexual Orientation</vt:lpstr>
      <vt:lpstr>Congenital adrenal hyperplasia (CAH)</vt:lpstr>
      <vt:lpstr>Finger Lengths CAH</vt:lpstr>
      <vt:lpstr>Twin Studies</vt:lpstr>
      <vt:lpstr>Twins and Their Siblings</vt:lpstr>
      <vt:lpstr>Homophobia is Partially Genetic</vt:lpstr>
      <vt:lpstr>Genetic Studies</vt:lpstr>
      <vt:lpstr>Gay Gene: Xq28 Region</vt:lpstr>
      <vt:lpstr>Gay Gene: Xq28 Region</vt:lpstr>
      <vt:lpstr>Gay Gene: Xq28 Region?</vt:lpstr>
      <vt:lpstr>Real genetic studies (GWAS)</vt:lpstr>
      <vt:lpstr>How GWAS Works</vt:lpstr>
      <vt:lpstr>Manhattan Plot of IBD Genes</vt:lpstr>
      <vt:lpstr>Crohn’s Disease Associated Genes</vt:lpstr>
      <vt:lpstr>Immune Cells/Pathways Involved in IBD</vt:lpstr>
      <vt:lpstr>Genes Shared Among  Immune-mediated Diseases</vt:lpstr>
      <vt:lpstr>GWAS Related to 2D:4D Digit Ratios</vt:lpstr>
      <vt:lpstr>Sexual Orientation GWAS</vt:lpstr>
      <vt:lpstr>Sexual Orientation GWAS 2</vt:lpstr>
      <vt:lpstr>Sexual Orientation GWAS 3</vt:lpstr>
      <vt:lpstr>The Evolution of Homosexuality)</vt:lpstr>
      <vt:lpstr>Problems With Gay Genes</vt:lpstr>
      <vt:lpstr>Balancing Selection</vt:lpstr>
      <vt:lpstr>Balancing Selection?</vt:lpstr>
      <vt:lpstr>Epigenetics</vt:lpstr>
      <vt:lpstr>DNA Methylation Alters Gene Expression</vt:lpstr>
      <vt:lpstr>EPIGENETICs Underlies SEXUAL Orientation?</vt:lpstr>
      <vt:lpstr>Neuroplasticity: Behavior Affects Brain Function</vt:lpstr>
      <vt:lpstr>Effects of Adverse Childhood Experiences on Sexual Orientation</vt:lpstr>
      <vt:lpstr>Children of Homosexual Parents</vt:lpstr>
      <vt:lpstr>Fluctuating Sexual Preference</vt:lpstr>
      <vt:lpstr>Conclusions</vt:lpstr>
      <vt:lpstr>I already wrote the paper, which is why it’s so hard to get the right data.</vt:lpstr>
    </vt:vector>
  </TitlesOfParts>
  <Company>CSMC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Born Gay?</dc:title>
  <dc:creator>Richard Deem</dc:creator>
  <cp:lastModifiedBy>Richard Deem</cp:lastModifiedBy>
  <cp:revision>470</cp:revision>
  <dcterms:created xsi:type="dcterms:W3CDTF">2013-08-05T14:00:10Z</dcterms:created>
  <dcterms:modified xsi:type="dcterms:W3CDTF">2013-09-22T22:52:43Z</dcterms:modified>
</cp:coreProperties>
</file>